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 id="2147484642" r:id="rId5"/>
  </p:sldMasterIdLst>
  <p:notesMasterIdLst>
    <p:notesMasterId r:id="rId42"/>
  </p:notesMasterIdLst>
  <p:handoutMasterIdLst>
    <p:handoutMasterId r:id="rId43"/>
  </p:handoutMasterIdLst>
  <p:sldIdLst>
    <p:sldId id="1875" r:id="rId6"/>
    <p:sldId id="1660" r:id="rId7"/>
    <p:sldId id="1876" r:id="rId8"/>
    <p:sldId id="1864" r:id="rId9"/>
    <p:sldId id="1844" r:id="rId10"/>
    <p:sldId id="1841" r:id="rId11"/>
    <p:sldId id="1842" r:id="rId12"/>
    <p:sldId id="1843" r:id="rId13"/>
    <p:sldId id="1846" r:id="rId14"/>
    <p:sldId id="1847" r:id="rId15"/>
    <p:sldId id="1865" r:id="rId16"/>
    <p:sldId id="1878" r:id="rId17"/>
    <p:sldId id="1849" r:id="rId18"/>
    <p:sldId id="1850" r:id="rId19"/>
    <p:sldId id="1874" r:id="rId20"/>
    <p:sldId id="1866" r:id="rId21"/>
    <p:sldId id="1852" r:id="rId22"/>
    <p:sldId id="1851" r:id="rId23"/>
    <p:sldId id="1857" r:id="rId24"/>
    <p:sldId id="1853" r:id="rId25"/>
    <p:sldId id="1855" r:id="rId26"/>
    <p:sldId id="1856" r:id="rId27"/>
    <p:sldId id="1867" r:id="rId28"/>
    <p:sldId id="1858" r:id="rId29"/>
    <p:sldId id="1859" r:id="rId30"/>
    <p:sldId id="1860" r:id="rId31"/>
    <p:sldId id="1868" r:id="rId32"/>
    <p:sldId id="1861" r:id="rId33"/>
    <p:sldId id="1862" r:id="rId34"/>
    <p:sldId id="1879" r:id="rId35"/>
    <p:sldId id="1837" r:id="rId36"/>
    <p:sldId id="1870" r:id="rId37"/>
    <p:sldId id="1871" r:id="rId38"/>
    <p:sldId id="1873" r:id="rId39"/>
    <p:sldId id="1869" r:id="rId40"/>
    <p:sldId id="1872" r:id="rId41"/>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521415D9-36F7-43E2-AB2F-B90AF26B5E84}">
      <p14:sectionLst xmlns:p14="http://schemas.microsoft.com/office/powerpoint/2010/main">
        <p14:section name="White Template" id="{A073DAE3-B461-442F-A3D3-6642BD875E45}">
          <p14:sldIdLst>
            <p14:sldId id="1875"/>
            <p14:sldId id="1660"/>
            <p14:sldId id="1876"/>
          </p14:sldIdLst>
        </p14:section>
        <p14:section name="Azure Regions and Datacenters" id="{EAE05121-0FB8-45D2-83BA-81C322569E82}">
          <p14:sldIdLst>
            <p14:sldId id="1864"/>
            <p14:sldId id="1844"/>
            <p14:sldId id="1841"/>
            <p14:sldId id="1842"/>
            <p14:sldId id="1843"/>
            <p14:sldId id="1846"/>
            <p14:sldId id="1847"/>
          </p14:sldIdLst>
        </p14:section>
        <p14:section name="Azure Security and Compliance" id="{F71B995E-339C-4FDF-A672-FED62B4F385D}">
          <p14:sldIdLst>
            <p14:sldId id="1865"/>
            <p14:sldId id="1878"/>
            <p14:sldId id="1849"/>
            <p14:sldId id="1850"/>
            <p14:sldId id="1874"/>
          </p14:sldIdLst>
        </p14:section>
        <p14:section name="Azure Networking" id="{1F8A9BF5-48C5-463D-B4B3-949C46AD601D}">
          <p14:sldIdLst>
            <p14:sldId id="1866"/>
            <p14:sldId id="1852"/>
            <p14:sldId id="1851"/>
            <p14:sldId id="1857"/>
            <p14:sldId id="1853"/>
            <p14:sldId id="1855"/>
            <p14:sldId id="1856"/>
          </p14:sldIdLst>
        </p14:section>
        <p14:section name="Azure Servers" id="{E4B2CFC5-F6FE-4125-9B0B-7CA2238BB5AD}">
          <p14:sldIdLst>
            <p14:sldId id="1867"/>
            <p14:sldId id="1858"/>
            <p14:sldId id="1859"/>
            <p14:sldId id="1860"/>
          </p14:sldIdLst>
        </p14:section>
        <p14:section name="Azure OS" id="{2494B0DC-A18B-407B-AAD9-F5C0ACD4BCD5}">
          <p14:sldIdLst>
            <p14:sldId id="1868"/>
            <p14:sldId id="1861"/>
            <p14:sldId id="1862"/>
            <p14:sldId id="1879"/>
            <p14:sldId id="1837"/>
            <p14:sldId id="1870"/>
            <p14:sldId id="1871"/>
            <p14:sldId id="1873"/>
            <p14:sldId id="1869"/>
            <p14:sldId id="1872"/>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E5E60"/>
    <a:srgbClr val="F26224"/>
    <a:srgbClr val="FFFFFF"/>
    <a:srgbClr val="1A1A1A"/>
    <a:srgbClr val="0078D4"/>
    <a:srgbClr val="107C10"/>
    <a:srgbClr val="EAEAEA"/>
    <a:srgbClr val="004B50"/>
    <a:srgbClr val="008272"/>
    <a:srgbClr val="00BC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7EE961-A189-4549-9BE7-B8FA12186988}" v="1" dt="2018-06-06T07:54:11.7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6" autoAdjust="0"/>
    <p:restoredTop sz="83365" autoAdjust="0"/>
  </p:normalViewPr>
  <p:slideViewPr>
    <p:cSldViewPr snapToGrid="0">
      <p:cViewPr varScale="1">
        <p:scale>
          <a:sx n="85" d="100"/>
          <a:sy n="85" d="100"/>
        </p:scale>
        <p:origin x="1043" y="43"/>
      </p:cViewPr>
      <p:guideLst/>
    </p:cSldViewPr>
  </p:slideViewPr>
  <p:outlineViewPr>
    <p:cViewPr>
      <p:scale>
        <a:sx n="33" d="100"/>
        <a:sy n="33" d="100"/>
      </p:scale>
      <p:origin x="0" y="-6516"/>
    </p:cViewPr>
  </p:outlineViewPr>
  <p:notesTextViewPr>
    <p:cViewPr>
      <p:scale>
        <a:sx n="3" d="2"/>
        <a:sy n="3" d="2"/>
      </p:scale>
      <p:origin x="0" y="0"/>
    </p:cViewPr>
  </p:notesTextViewPr>
  <p:sorterViewPr>
    <p:cViewPr varScale="1">
      <p:scale>
        <a:sx n="100" d="100"/>
        <a:sy n="100" d="100"/>
      </p:scale>
      <p:origin x="0" y="0"/>
    </p:cViewPr>
  </p:sorterViewPr>
  <p:notesViewPr>
    <p:cSldViewPr snapToGrid="0" showGuides="1">
      <p:cViewPr varScale="1">
        <p:scale>
          <a:sx n="75" d="100"/>
          <a:sy n="75" d="100"/>
        </p:scale>
        <p:origin x="2766" y="3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notesMaster" Target="notesMasters/notesMaster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handoutMaster" Target="handoutMasters/handoutMaster1.xml"/><Relationship Id="rId48"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viewProps" Target="viewProps.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ter Zdovc (Span)" userId="bbb0ad04-48cf-40f8-b4f3-54de51add63c" providerId="ADAL" clId="{047EE961-A189-4549-9BE7-B8FA12186988}"/>
    <pc:docChg chg="delSection">
      <pc:chgData name="Peter Zdovc (Span)" userId="bbb0ad04-48cf-40f8-b4f3-54de51add63c" providerId="ADAL" clId="{047EE961-A189-4549-9BE7-B8FA12186988}" dt="2018-06-06T07:54:11.773" v="0" actId="18676"/>
      <pc:docMkLst>
        <pc:docMk/>
      </pc:docMkLst>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6/6/2018 9:54 AM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6/6/2018 9:53 AM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Light"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619146B-24F9-441E-A368-DB3B5A84C1D4}" type="datetime8">
              <a:rPr lang="en-US" smtClean="0"/>
              <a:t>6/6/2018 9:53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770155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6/6/2018 9:53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16010896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E2F19A73-88F5-4B80-A929-CF8E66EE5449}" type="datetime8">
              <a:rPr lang="en-US" smtClean="0"/>
              <a:t>6/6/2018 9:53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a:t>
            </a:fld>
            <a:endParaRPr lang="en-US" dirty="0"/>
          </a:p>
        </p:txBody>
      </p:sp>
    </p:spTree>
    <p:extLst>
      <p:ext uri="{BB962C8B-B14F-4D97-AF65-F5344CB8AC3E}">
        <p14:creationId xmlns:p14="http://schemas.microsoft.com/office/powerpoint/2010/main" val="5309121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a:t>
            </a:r>
            <a:r>
              <a:rPr lang="en-US" dirty="0" err="1"/>
              <a:t>regij</a:t>
            </a:r>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6CE63F-9E7F-4C04-9D0D-FCA25A8E9E86}" type="datetime8">
              <a:rPr lang="en-US" smtClean="0"/>
              <a:t>6/6/2018 9:53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a:t>
            </a:fld>
            <a:endParaRPr lang="en-US" dirty="0"/>
          </a:p>
        </p:txBody>
      </p:sp>
    </p:spTree>
    <p:extLst>
      <p:ext uri="{BB962C8B-B14F-4D97-AF65-F5344CB8AC3E}">
        <p14:creationId xmlns:p14="http://schemas.microsoft.com/office/powerpoint/2010/main" val="30960844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3FAFC13-A57C-499C-80A0-F24F23E8F38B}" type="slidenum">
              <a:rPr lang="en-US" smtClean="0"/>
              <a:t>6</a:t>
            </a:fld>
            <a:endParaRPr lang="en-US"/>
          </a:p>
        </p:txBody>
      </p:sp>
    </p:spTree>
    <p:extLst>
      <p:ext uri="{BB962C8B-B14F-4D97-AF65-F5344CB8AC3E}">
        <p14:creationId xmlns:p14="http://schemas.microsoft.com/office/powerpoint/2010/main" val="3189332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9:53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5962395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Slide Number Placeholder 5"/>
          <p:cNvSpPr>
            <a:spLocks noGrp="1"/>
          </p:cNvSpPr>
          <p:nvPr>
            <p:ph type="sldNum" sz="quarter"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10" name="Date Placeholder 9"/>
          <p:cNvSpPr>
            <a:spLocks noGrp="1"/>
          </p:cNvSpPr>
          <p:nvPr>
            <p:ph type="dt"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5A70A388-5CB4-42F2-85B9-1AE1F63398F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9:53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12" name="Header Placeholder 11"/>
          <p:cNvSpPr>
            <a:spLocks noGrp="1"/>
          </p:cNvSpPr>
          <p:nvPr>
            <p:ph type="hdr" sz="quarter" idx="15"/>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6"/>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Tree>
    <p:extLst>
      <p:ext uri="{BB962C8B-B14F-4D97-AF65-F5344CB8AC3E}">
        <p14:creationId xmlns:p14="http://schemas.microsoft.com/office/powerpoint/2010/main" val="28758559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E2F19A73-88F5-4B80-A929-CF8E66EE5449}" type="datetime8">
              <a:rPr lang="en-US" smtClean="0"/>
              <a:t>6/6/2018 9:53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11</a:t>
            </a:fld>
            <a:endParaRPr lang="en-US" dirty="0"/>
          </a:p>
        </p:txBody>
      </p:sp>
    </p:spTree>
    <p:extLst>
      <p:ext uri="{BB962C8B-B14F-4D97-AF65-F5344CB8AC3E}">
        <p14:creationId xmlns:p14="http://schemas.microsoft.com/office/powerpoint/2010/main" val="626971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a:p>
            <a:endParaRPr lang="en-US" baseline="0" dirty="0"/>
          </a:p>
          <a:p>
            <a:endParaRPr lang="en-US"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A948F5-61D4-4EAD-B67A-13DA0853C9F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36120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E2F19A73-88F5-4B80-A929-CF8E66EE5449}" type="datetime8">
              <a:rPr lang="en-US" smtClean="0"/>
              <a:t>6/6/2018 9:53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16</a:t>
            </a:fld>
            <a:endParaRPr lang="en-US" dirty="0"/>
          </a:p>
        </p:txBody>
      </p:sp>
    </p:spTree>
    <p:extLst>
      <p:ext uri="{BB962C8B-B14F-4D97-AF65-F5344CB8AC3E}">
        <p14:creationId xmlns:p14="http://schemas.microsoft.com/office/powerpoint/2010/main" val="32674958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19100" y="703263"/>
            <a:ext cx="6248400" cy="351472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09372" rtl="0" eaLnBrk="1" fontAlgn="auto" latinLnBrk="0" hangingPunct="1">
              <a:lnSpc>
                <a:spcPct val="100000"/>
              </a:lnSpc>
              <a:spcBef>
                <a:spcPts val="0"/>
              </a:spcBef>
              <a:spcAft>
                <a:spcPts val="0"/>
              </a:spcAft>
              <a:buClrTx/>
              <a:buSzTx/>
              <a:buFontTx/>
              <a:buNone/>
              <a:tabLst/>
              <a:defRPr/>
            </a:pPr>
            <a:fld id="{D1885A3C-47E3-4F47-B5F1-8B0C56D0A77B}" type="slidenum">
              <a:rPr kumimoji="0" lang="en-US" sz="1200" b="0" i="0" u="none" strike="noStrike" kern="1200" cap="none" spc="0" normalizeH="0" baseline="0" noProof="0" smtClean="0">
                <a:ln>
                  <a:noFill/>
                </a:ln>
                <a:solidFill>
                  <a:srgbClr val="505050"/>
                </a:solidFill>
                <a:effectLst/>
                <a:uLnTx/>
                <a:uFillTx/>
                <a:latin typeface="Calibri"/>
                <a:ea typeface="+mn-ea"/>
                <a:cs typeface="+mn-cs"/>
              </a:rPr>
              <a:pPr marL="0" marR="0" lvl="0" indent="0" algn="r" defTabSz="909372"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srgbClr val="505050"/>
              </a:solidFill>
              <a:effectLst/>
              <a:uLnTx/>
              <a:uFillTx/>
              <a:latin typeface="Calibri"/>
              <a:ea typeface="+mn-ea"/>
              <a:cs typeface="+mn-cs"/>
            </a:endParaRPr>
          </a:p>
        </p:txBody>
      </p:sp>
    </p:spTree>
    <p:extLst>
      <p:ext uri="{BB962C8B-B14F-4D97-AF65-F5344CB8AC3E}">
        <p14:creationId xmlns:p14="http://schemas.microsoft.com/office/powerpoint/2010/main" val="3535466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t>Microsoft Build 2017</a:t>
            </a: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9:53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3763323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FPGA | Field Programmable Gate Array</a:t>
            </a:r>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t>Microsoft Build 2017</a:t>
            </a: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9:53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9908732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t>Microsoft Build 2017</a:t>
            </a: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9:53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8169754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E2F19A73-88F5-4B80-A929-CF8E66EE5449}" type="datetime8">
              <a:rPr lang="en-US" smtClean="0"/>
              <a:t>6/6/2018 9:53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23</a:t>
            </a:fld>
            <a:endParaRPr lang="en-US" dirty="0"/>
          </a:p>
        </p:txBody>
      </p:sp>
    </p:spTree>
    <p:extLst>
      <p:ext uri="{BB962C8B-B14F-4D97-AF65-F5344CB8AC3E}">
        <p14:creationId xmlns:p14="http://schemas.microsoft.com/office/powerpoint/2010/main" val="29927463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23FAFC13-A57C-499C-80A0-F24F23E8F38B}"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3976757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9:53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1277290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6" name="Slide Number Placeholder 5"/>
          <p:cNvSpPr>
            <a:spLocks noGrp="1"/>
          </p:cNvSpPr>
          <p:nvPr>
            <p:ph type="sldNum" sz="quarter"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10" name="Date Placeholder 9"/>
          <p:cNvSpPr>
            <a:spLocks noGrp="1"/>
          </p:cNvSpPr>
          <p:nvPr>
            <p:ph type="dt"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5A70A388-5CB4-42F2-85B9-1AE1F63398FA}"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9:53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12" name="Header Placeholder 11"/>
          <p:cNvSpPr>
            <a:spLocks noGrp="1"/>
          </p:cNvSpPr>
          <p:nvPr>
            <p:ph type="hdr" sz="quarter" idx="15"/>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6"/>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Tree>
    <p:extLst>
      <p:ext uri="{BB962C8B-B14F-4D97-AF65-F5344CB8AC3E}">
        <p14:creationId xmlns:p14="http://schemas.microsoft.com/office/powerpoint/2010/main" val="17016348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E2F19A73-88F5-4B80-A929-CF8E66EE5449}" type="datetime8">
              <a:rPr lang="en-US" smtClean="0"/>
              <a:t>6/6/2018 9:53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27</a:t>
            </a:fld>
            <a:endParaRPr lang="en-US" dirty="0"/>
          </a:p>
        </p:txBody>
      </p:sp>
    </p:spTree>
    <p:extLst>
      <p:ext uri="{BB962C8B-B14F-4D97-AF65-F5344CB8AC3E}">
        <p14:creationId xmlns:p14="http://schemas.microsoft.com/office/powerpoint/2010/main" val="28715564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9:53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5342624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 9:53 AM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7033599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E2F19A73-88F5-4B80-A929-CF8E66EE5449}" type="datetime8">
              <a:rPr lang="en-US" smtClean="0"/>
              <a:t>6/6/2018 9:53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31</a:t>
            </a:fld>
            <a:endParaRPr lang="en-US" dirty="0"/>
          </a:p>
        </p:txBody>
      </p:sp>
    </p:spTree>
    <p:extLst>
      <p:ext uri="{BB962C8B-B14F-4D97-AF65-F5344CB8AC3E}">
        <p14:creationId xmlns:p14="http://schemas.microsoft.com/office/powerpoint/2010/main" val="29917861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6461E9A0-1C78-4ECC-AEE4-C0786F0EB254}"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6/6/2018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9109117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9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54E07FF-E5F8-47F9-88D3-C8006BA547D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20376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6/6/2018 9:53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34</a:t>
            </a:fld>
            <a:endParaRPr lang="en-US" dirty="0"/>
          </a:p>
        </p:txBody>
      </p:sp>
    </p:spTree>
    <p:extLst>
      <p:ext uri="{BB962C8B-B14F-4D97-AF65-F5344CB8AC3E}">
        <p14:creationId xmlns:p14="http://schemas.microsoft.com/office/powerpoint/2010/main" val="396580084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emf"/><Relationship Id="rId1" Type="http://schemas.openxmlformats.org/officeDocument/2006/relationships/slideMaster" Target="../slideMasters/slideMaster2.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emf"/><Relationship Id="rId1" Type="http://schemas.openxmlformats.org/officeDocument/2006/relationships/slideMaster" Target="../slideMasters/slideMaster2.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quare photo">
    <p:bg>
      <p:bgPr>
        <a:solidFill>
          <a:srgbClr val="0D0D0D"/>
        </a:solidFill>
        <a:effectLst/>
      </p:bgPr>
    </p:bg>
    <p:spTree>
      <p:nvGrpSpPr>
        <p:cNvPr id="1" name=""/>
        <p:cNvGrpSpPr/>
        <p:nvPr/>
      </p:nvGrpSpPr>
      <p:grpSpPr>
        <a:xfrm>
          <a:off x="0" y="0"/>
          <a:ext cx="0" cy="0"/>
          <a:chOff x="0" y="0"/>
          <a:chExt cx="0" cy="0"/>
        </a:xfrm>
      </p:grpSpPr>
      <p:pic>
        <p:nvPicPr>
          <p:cNvPr id="7" name="MS logo white - EMF" descr="Microsoft logo white text version">
            <a:extLst>
              <a:ext uri="{FF2B5EF4-FFF2-40B4-BE49-F238E27FC236}">
                <a16:creationId xmlns:a16="http://schemas.microsoft.com/office/drawing/2014/main" id="{B75A0920-A5C0-44B4-805C-2A21395BDE60}"/>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9" name="Picture 8" descr="Man walking up steps with Surface pen and Surface " title="Microsoft brand photo">
            <a:extLst>
              <a:ext uri="{FF2B5EF4-FFF2-40B4-BE49-F238E27FC236}">
                <a16:creationId xmlns:a16="http://schemas.microsoft.com/office/drawing/2014/main" id="{1361CB77-92FE-4129-A2BF-CDA66422FCD7}"/>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12" name="Picture 11">
            <a:extLst>
              <a:ext uri="{FF2B5EF4-FFF2-40B4-BE49-F238E27FC236}">
                <a16:creationId xmlns:a16="http://schemas.microsoft.com/office/drawing/2014/main" id="{6338F21F-A0E2-4260-9702-D7E964E50223}"/>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14" name="Picture 13">
            <a:extLst>
              <a:ext uri="{FF2B5EF4-FFF2-40B4-BE49-F238E27FC236}">
                <a16:creationId xmlns:a16="http://schemas.microsoft.com/office/drawing/2014/main" id="{296DBAD6-4124-47C6-A704-0D11125EDF96}"/>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8" name="TextBox 7">
            <a:extLst>
              <a:ext uri="{FF2B5EF4-FFF2-40B4-BE49-F238E27FC236}">
                <a16:creationId xmlns:a16="http://schemas.microsoft.com/office/drawing/2014/main" id="{A26A05E5-848B-44FE-B7A2-40E2A25C8C13}"/>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0174309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userDrawn="1">
          <p15:clr>
            <a:srgbClr val="5ACBF0"/>
          </p15:clr>
        </p15:guide>
        <p15:guide id="3" pos="3355" userDrawn="1">
          <p15:clr>
            <a:srgbClr val="FBAE40"/>
          </p15:clr>
        </p15:guide>
        <p15:guide id="5" orient="horz" pos="2160" userDrawn="1">
          <p15:clr>
            <a:srgbClr val="FBAE40"/>
          </p15:clr>
        </p15:guide>
        <p15:guide id="6" orient="horz" pos="2229" userDrawn="1">
          <p15:clr>
            <a:srgbClr val="5ACBF0"/>
          </p15:clr>
        </p15:guide>
        <p15:guide id="7" pos="2996"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7" name="MS logo gray - EMF" descr="Microsoft logo, gray text version">
            <a:extLst>
              <a:ext uri="{FF2B5EF4-FFF2-40B4-BE49-F238E27FC236}">
                <a16:creationId xmlns:a16="http://schemas.microsoft.com/office/drawing/2014/main" id="{DDC08157-A48C-4ACA-A5BB-EE2A866E103C}"/>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9" name="Picture 8" descr="Man walking up steps with Surface pen and Surface " title="Microsoft brand photo">
            <a:extLst>
              <a:ext uri="{FF2B5EF4-FFF2-40B4-BE49-F238E27FC236}">
                <a16:creationId xmlns:a16="http://schemas.microsoft.com/office/drawing/2014/main" id="{70A7F11F-29A0-4909-AF74-CA55B1CF40F5}"/>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11" name="Picture 10">
            <a:extLst>
              <a:ext uri="{FF2B5EF4-FFF2-40B4-BE49-F238E27FC236}">
                <a16:creationId xmlns:a16="http://schemas.microsoft.com/office/drawing/2014/main" id="{7FC4F6C4-318A-4660-A609-291B047C7B74}"/>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12" name="Picture 11">
            <a:extLst>
              <a:ext uri="{FF2B5EF4-FFF2-40B4-BE49-F238E27FC236}">
                <a16:creationId xmlns:a16="http://schemas.microsoft.com/office/drawing/2014/main" id="{C6C07B88-7DD4-4DB7-A8F0-9AD225CE31BE}"/>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8" name="TextBox 7">
            <a:extLst>
              <a:ext uri="{FF2B5EF4-FFF2-40B4-BE49-F238E27FC236}">
                <a16:creationId xmlns:a16="http://schemas.microsoft.com/office/drawing/2014/main" id="{E0C9579B-F433-4F42-88D9-E2A8D954D2DB}"/>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6054354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60" userDrawn="1">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D0D0D"/>
        </a:solidFill>
        <a:effectLst/>
      </p:bgPr>
    </p:bg>
    <p:spTree>
      <p:nvGrpSpPr>
        <p:cNvPr id="1" name=""/>
        <p:cNvGrpSpPr/>
        <p:nvPr/>
      </p:nvGrpSpPr>
      <p:grpSpPr>
        <a:xfrm>
          <a:off x="0" y="0"/>
          <a:ext cx="0" cy="0"/>
          <a:chOff x="0" y="0"/>
          <a:chExt cx="0" cy="0"/>
        </a:xfrm>
      </p:grpSpPr>
      <p:pic>
        <p:nvPicPr>
          <p:cNvPr id="7" name="MS logo white - EMF" descr="Microsoft logo white text version">
            <a:extLst>
              <a:ext uri="{FF2B5EF4-FFF2-40B4-BE49-F238E27FC236}">
                <a16:creationId xmlns:a16="http://schemas.microsoft.com/office/drawing/2014/main" id="{0FD32619-3819-428A-8565-629596C91418}"/>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3" name="Picture 2">
            <a:extLst>
              <a:ext uri="{FF2B5EF4-FFF2-40B4-BE49-F238E27FC236}">
                <a16:creationId xmlns:a16="http://schemas.microsoft.com/office/drawing/2014/main" id="{5DDB4369-BDCC-4733-918E-EC807F2BBB2F}"/>
              </a:ext>
            </a:extLst>
          </p:cNvPr>
          <p:cNvPicPr>
            <a:picLocks noChangeAspect="1"/>
          </p:cNvPicPr>
          <p:nvPr userDrawn="1"/>
        </p:nvPicPr>
        <p:blipFill>
          <a:blip r:embed="rId3"/>
          <a:stretch>
            <a:fillRect/>
          </a:stretch>
        </p:blipFill>
        <p:spPr>
          <a:xfrm>
            <a:off x="9124060" y="3962400"/>
            <a:ext cx="3067940" cy="3067940"/>
          </a:xfrm>
          <a:prstGeom prst="rect">
            <a:avLst/>
          </a:prstGeom>
        </p:spPr>
      </p:pic>
      <p:pic>
        <p:nvPicPr>
          <p:cNvPr id="10" name="Picture 9">
            <a:extLst>
              <a:ext uri="{FF2B5EF4-FFF2-40B4-BE49-F238E27FC236}">
                <a16:creationId xmlns:a16="http://schemas.microsoft.com/office/drawing/2014/main" id="{D726A665-C1EF-4340-9FC8-26D9BC7D585A}"/>
              </a:ext>
            </a:extLst>
          </p:cNvPr>
          <p:cNvPicPr>
            <a:picLocks noChangeAspect="1"/>
          </p:cNvPicPr>
          <p:nvPr userDrawn="1"/>
        </p:nvPicPr>
        <p:blipFill>
          <a:blip r:embed="rId4"/>
          <a:stretch>
            <a:fillRect/>
          </a:stretch>
        </p:blipFill>
        <p:spPr>
          <a:xfrm>
            <a:off x="7277597" y="-553378"/>
            <a:ext cx="6040170" cy="6040170"/>
          </a:xfrm>
          <a:prstGeom prst="rect">
            <a:avLst/>
          </a:prstGeom>
        </p:spPr>
      </p:pic>
      <p:sp>
        <p:nvSpPr>
          <p:cNvPr id="8" name="TextBox 7">
            <a:extLst>
              <a:ext uri="{FF2B5EF4-FFF2-40B4-BE49-F238E27FC236}">
                <a16:creationId xmlns:a16="http://schemas.microsoft.com/office/drawing/2014/main" id="{033D1124-9827-4EB1-A321-15ED56A9B804}"/>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9385043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6132" userDrawn="1">
          <p15:clr>
            <a:srgbClr val="5ACBF0"/>
          </p15:clr>
        </p15:guide>
        <p15:guide id="4" orient="horz"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6" name="MS logo gray - EMF" descr="Microsoft logo, gray text version">
            <a:extLst>
              <a:ext uri="{FF2B5EF4-FFF2-40B4-BE49-F238E27FC236}">
                <a16:creationId xmlns:a16="http://schemas.microsoft.com/office/drawing/2014/main" id="{D3453B0B-33DE-4ED0-A610-D76D0E610F6F}"/>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7" name="Picture 6">
            <a:extLst>
              <a:ext uri="{FF2B5EF4-FFF2-40B4-BE49-F238E27FC236}">
                <a16:creationId xmlns:a16="http://schemas.microsoft.com/office/drawing/2014/main" id="{E6335C97-9F62-4F36-994D-185C1BBF0F34}"/>
              </a:ext>
            </a:extLst>
          </p:cNvPr>
          <p:cNvPicPr>
            <a:picLocks noChangeAspect="1"/>
          </p:cNvPicPr>
          <p:nvPr userDrawn="1"/>
        </p:nvPicPr>
        <p:blipFill>
          <a:blip r:embed="rId3"/>
          <a:stretch>
            <a:fillRect/>
          </a:stretch>
        </p:blipFill>
        <p:spPr>
          <a:xfrm>
            <a:off x="9187824" y="4127617"/>
            <a:ext cx="2987084" cy="2760963"/>
          </a:xfrm>
          <a:prstGeom prst="rect">
            <a:avLst/>
          </a:prstGeom>
        </p:spPr>
      </p:pic>
      <p:pic>
        <p:nvPicPr>
          <p:cNvPr id="8" name="Picture 7">
            <a:extLst>
              <a:ext uri="{FF2B5EF4-FFF2-40B4-BE49-F238E27FC236}">
                <a16:creationId xmlns:a16="http://schemas.microsoft.com/office/drawing/2014/main" id="{13FEEA45-122A-48C6-A21D-F68E9C42CF55}"/>
              </a:ext>
            </a:extLst>
          </p:cNvPr>
          <p:cNvPicPr>
            <a:picLocks noChangeAspect="1"/>
          </p:cNvPicPr>
          <p:nvPr userDrawn="1"/>
        </p:nvPicPr>
        <p:blipFill>
          <a:blip r:embed="rId4"/>
          <a:stretch>
            <a:fillRect/>
          </a:stretch>
        </p:blipFill>
        <p:spPr>
          <a:xfrm>
            <a:off x="7277597" y="-324759"/>
            <a:ext cx="6040170" cy="5582932"/>
          </a:xfrm>
          <a:prstGeom prst="rect">
            <a:avLst/>
          </a:prstGeom>
        </p:spPr>
      </p:pic>
      <p:sp>
        <p:nvSpPr>
          <p:cNvPr id="2" name="TextBox 1">
            <a:extLst>
              <a:ext uri="{FF2B5EF4-FFF2-40B4-BE49-F238E27FC236}">
                <a16:creationId xmlns:a16="http://schemas.microsoft.com/office/drawing/2014/main" id="{1DAD2CE7-38FB-4585-958F-35DFBE0C5105}"/>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 name="Picture 2">
            <a:extLst>
              <a:ext uri="{FF2B5EF4-FFF2-40B4-BE49-F238E27FC236}">
                <a16:creationId xmlns:a16="http://schemas.microsoft.com/office/drawing/2014/main" id="{49735B11-5998-466B-9358-4C374CDB55F0}"/>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403A401F-8192-4B48-A01D-DC57397BB5AC}"/>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531337368"/>
      </p:ext>
    </p:extLst>
  </p:cSld>
  <p:clrMapOvr>
    <a:masterClrMapping/>
  </p:clrMapOvr>
  <p:transition>
    <p:fade/>
  </p:transition>
  <p:extLst mod="1">
    <p:ext uri="{DCECCB84-F9BA-43D5-87BE-67443E8EF086}">
      <p15:sldGuideLst xmlns:p15="http://schemas.microsoft.com/office/powerpoint/2012/main">
        <p15:guide id="1" orient="horz" pos="288" userDrawn="1">
          <p15:clr>
            <a:srgbClr val="5ACBF0"/>
          </p15:clr>
        </p15:guide>
        <p15:guide id="2" orient="horz" pos="905" userDrawn="1">
          <p15:clr>
            <a:srgbClr val="5ACBF0"/>
          </p15:clr>
        </p15:guide>
        <p15:guide id="4" orient="horz" pos="1272"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4" name="Picture 3">
            <a:extLst>
              <a:ext uri="{FF2B5EF4-FFF2-40B4-BE49-F238E27FC236}">
                <a16:creationId xmlns:a16="http://schemas.microsoft.com/office/drawing/2014/main" id="{4684EC8B-4F53-4AC4-84C2-99CAD7547EF3}"/>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D5B197ED-C9C0-47EB-A7BB-E08A333CEB81}"/>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03268474"/>
      </p:ext>
    </p:extLst>
  </p:cSld>
  <p:clrMapOvr>
    <a:masterClrMapping/>
  </p:clrMapOvr>
  <p:transition>
    <p:fade/>
  </p:transition>
  <p:extLst mod="1">
    <p:ext uri="{DCECCB84-F9BA-43D5-87BE-67443E8EF086}">
      <p15:sldGuideLst xmlns:p15="http://schemas.microsoft.com/office/powerpoint/2012/main">
        <p15:guide id="2" orient="horz" pos="1272" userDrawn="1">
          <p15:clr>
            <a:srgbClr val="5ACBF0"/>
          </p15:clr>
        </p15:guide>
        <p15:guide id="3" orient="horz" pos="288" userDrawn="1">
          <p15:clr>
            <a:srgbClr val="5ACBF0"/>
          </p15:clr>
        </p15:guide>
        <p15:guide id="5" orient="horz" pos="904"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BE2F07F9-F611-4E85-99D3-80641920D985}"/>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C8EF469B-27F3-4F79-87E4-F279E1DC0801}"/>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192018982"/>
      </p:ext>
    </p:extLst>
  </p:cSld>
  <p:clrMapOvr>
    <a:masterClrMapping/>
  </p:clrMapOvr>
  <p:transition>
    <p:fade/>
  </p:transition>
  <p:extLst mod="1">
    <p:ext uri="{DCECCB84-F9BA-43D5-87BE-67443E8EF086}">
      <p15:sldGuideLst xmlns:p15="http://schemas.microsoft.com/office/powerpoint/2012/main">
        <p15:guide id="1" orient="horz" pos="288" userDrawn="1">
          <p15:clr>
            <a:srgbClr val="5ACBF0"/>
          </p15:clr>
        </p15:guide>
        <p15:guide id="2" orient="horz" pos="1272" userDrawn="1">
          <p15:clr>
            <a:srgbClr val="5ACBF0"/>
          </p15:clr>
        </p15:guide>
        <p15:guide id="3" orient="horz" pos="904"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542B401A-A790-439C-9118-4BB47EA94896}"/>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ACA37C71-08D0-47D5-893B-D41A12C1312E}"/>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179946700"/>
      </p:ext>
    </p:extLst>
  </p:cSld>
  <p:clrMapOvr>
    <a:masterClrMapping/>
  </p:clrMapOvr>
  <p:transition>
    <p:fade/>
  </p:transition>
  <p:extLst mod="1">
    <p:ext uri="{DCECCB84-F9BA-43D5-87BE-67443E8EF086}">
      <p15:sldGuideLst xmlns:p15="http://schemas.microsoft.com/office/powerpoint/2012/main">
        <p15:guide id="1" orient="horz" pos="288" userDrawn="1">
          <p15:clr>
            <a:srgbClr val="5ACBF0"/>
          </p15:clr>
        </p15:guide>
        <p15:guide id="2" orient="horz" pos="1276" userDrawn="1">
          <p15:clr>
            <a:srgbClr val="5ACBF0"/>
          </p15:clr>
        </p15:guide>
        <p15:guide id="3" orient="horz" pos="904"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pic>
        <p:nvPicPr>
          <p:cNvPr id="3" name="Picture 2">
            <a:extLst>
              <a:ext uri="{FF2B5EF4-FFF2-40B4-BE49-F238E27FC236}">
                <a16:creationId xmlns:a16="http://schemas.microsoft.com/office/drawing/2014/main" id="{3174AAE8-A98D-465A-8BFE-7BCBB2FC7E16}"/>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82C29642-F6BC-4A57-9A94-3B5DC3F1C280}"/>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189335521"/>
      </p:ext>
    </p:extLst>
  </p:cSld>
  <p:clrMapOvr>
    <a:masterClrMapping/>
  </p:clrMapOvr>
  <p:transition>
    <p:fade/>
  </p:transition>
  <p:extLst mod="1">
    <p:ext uri="{DCECCB84-F9BA-43D5-87BE-67443E8EF086}">
      <p15:sldGuideLst xmlns:p15="http://schemas.microsoft.com/office/powerpoint/2012/main">
        <p15:guide id="3" orient="horz" pos="900" userDrawn="1">
          <p15:clr>
            <a:srgbClr val="5ACBF0"/>
          </p15:clr>
        </p15:guide>
        <p15:guide id="4" orient="horz" pos="1276" userDrawn="1">
          <p15:clr>
            <a:srgbClr val="5ACBF0"/>
          </p15:clr>
        </p15:guide>
        <p15:guide id="5" orient="horz" pos="288" userDrawn="1">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Only with gri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31026A-4A74-439D-A8F5-DB82A03E713C}"/>
              </a:ext>
            </a:extLst>
          </p:cNvPr>
          <p:cNvSpPr>
            <a:spLocks noGrp="1"/>
          </p:cNvSpPr>
          <p:nvPr>
            <p:ph type="title"/>
          </p:nvPr>
        </p:nvSpPr>
        <p:spPr/>
        <p:txBody>
          <a:bodyPr/>
          <a:lstStyle/>
          <a:p>
            <a:r>
              <a:rPr lang="en-US"/>
              <a:t>Click to edit Master title style</a:t>
            </a:r>
          </a:p>
        </p:txBody>
      </p:sp>
      <p:pic>
        <p:nvPicPr>
          <p:cNvPr id="4" name="Picture 3">
            <a:extLst>
              <a:ext uri="{FF2B5EF4-FFF2-40B4-BE49-F238E27FC236}">
                <a16:creationId xmlns:a16="http://schemas.microsoft.com/office/drawing/2014/main" id="{C660142D-7C35-490E-B48B-D93F3AB03860}"/>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ADB79522-944D-4A0D-9A1F-60BE80EBC94F}"/>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307984548"/>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endParaRPr lang="en-US" dirty="0"/>
          </a:p>
        </p:txBody>
      </p:sp>
      <p:pic>
        <p:nvPicPr>
          <p:cNvPr id="3" name="Picture 2">
            <a:extLst>
              <a:ext uri="{FF2B5EF4-FFF2-40B4-BE49-F238E27FC236}">
                <a16:creationId xmlns:a16="http://schemas.microsoft.com/office/drawing/2014/main" id="{BC3E6547-8429-4B92-A183-A2FFACE75508}"/>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38FBC1FC-101F-4756-98BC-E02C0CD69ACC}"/>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243858526"/>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userDrawn="1">
          <p15:clr>
            <a:srgbClr val="5ACBF0"/>
          </p15:clr>
        </p15:guide>
        <p15:guide id="29" orient="horz" pos="1271" userDrawn="1">
          <p15:clr>
            <a:srgbClr val="5ACBF0"/>
          </p15:clr>
        </p15:guide>
        <p15:guide id="30" orient="horz" pos="288" userDrawn="1">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6" name="Picture 5">
            <a:extLst>
              <a:ext uri="{FF2B5EF4-FFF2-40B4-BE49-F238E27FC236}">
                <a16:creationId xmlns:a16="http://schemas.microsoft.com/office/drawing/2014/main" id="{5C613B77-3866-4BCF-8839-0FFDD1CEC141}"/>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891E01E0-6567-4A4A-9922-0683A99E657E}"/>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203321026"/>
      </p:ext>
    </p:extLst>
  </p:cSld>
  <p:clrMapOvr>
    <a:masterClrMapping/>
  </p:clrMapOvr>
  <p:transition>
    <p:fade/>
  </p:transition>
  <p:extLst mod="1">
    <p:ext uri="{DCECCB84-F9BA-43D5-87BE-67443E8EF086}">
      <p15:sldGuideLst xmlns:p15="http://schemas.microsoft.com/office/powerpoint/2012/main">
        <p15:guide id="2" pos="3359" userDrawn="1">
          <p15:clr>
            <a:srgbClr val="FBAE40"/>
          </p15:clr>
        </p15:guide>
        <p15:guide id="6" orient="horz" pos="904" userDrawn="1">
          <p15:clr>
            <a:srgbClr val="5ACBF0"/>
          </p15:clr>
        </p15:guide>
        <p15:guide id="7" orient="horz" pos="1276" userDrawn="1">
          <p15:clr>
            <a:srgbClr val="5ACBF0"/>
          </p15:clr>
        </p15:guide>
        <p15:guide id="8" orient="horz" pos="2226" userDrawn="1">
          <p15:clr>
            <a:srgbClr val="5ACBF0"/>
          </p15:clr>
        </p15:guide>
        <p15:guide id="9" pos="2993" userDrawn="1">
          <p15:clr>
            <a:srgbClr val="C35EA4"/>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025" y="2875002"/>
            <a:ext cx="4161981" cy="1107996"/>
          </a:xfrm>
        </p:spPr>
        <p:txBody>
          <a:bodyPr wrap="square" rIns="0" anchor="ctr" anchorCtr="0">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Square photo layout with Title  </a:t>
            </a:r>
          </a:p>
        </p:txBody>
      </p:sp>
      <p:sp>
        <p:nvSpPr>
          <p:cNvPr id="4" name="Picture Placeholder">
            <a:extLst>
              <a:ext uri="{FF2B5EF4-FFF2-40B4-BE49-F238E27FC236}">
                <a16:creationId xmlns:a16="http://schemas.microsoft.com/office/drawing/2014/main" id="{3956AAB8-C2DF-40F3-A72B-0FA6F47702E6}"/>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178D58BB-24FC-4109-A80D-06BEC8966C0F}"/>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645DAF0C-896A-4DFA-A7B2-4C44AE46FAF4}"/>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328861325"/>
      </p:ext>
    </p:extLst>
  </p:cSld>
  <p:clrMapOvr>
    <a:masterClrMapping/>
  </p:clrMapOvr>
  <p:transition>
    <p:fade/>
  </p:transition>
  <p:extLst mod="1">
    <p:ext uri="{DCECCB84-F9BA-43D5-87BE-67443E8EF086}">
      <p15:sldGuideLst xmlns:p15="http://schemas.microsoft.com/office/powerpoint/2012/main">
        <p15:guide id="2" pos="3359">
          <p15:clr>
            <a:srgbClr val="FBAE40"/>
          </p15:clr>
        </p15:guide>
        <p15:guide id="5"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quare Photo body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981637"/>
            <a:ext cx="4160520" cy="861774"/>
          </a:xfrm>
        </p:spPr>
        <p:txBody>
          <a:bodyPr wrap="square" anchor="t">
            <a:spAutoFit/>
          </a:bodyPr>
          <a:lstStyle>
            <a:lvl1pPr>
              <a:lnSpc>
                <a:spcPct val="100000"/>
              </a:lnSpc>
              <a:defRPr sz="2800" b="0" spc="0" baseline="0">
                <a:gradFill>
                  <a:gsLst>
                    <a:gs pos="1250">
                      <a:schemeClr val="tx1"/>
                    </a:gs>
                    <a:gs pos="100000">
                      <a:schemeClr val="tx1"/>
                    </a:gs>
                  </a:gsLst>
                  <a:lin ang="5400000" scaled="0"/>
                </a:gradFill>
                <a:latin typeface="Segoe UI Semilight" panose="020B0402040204020203" pitchFamily="34" charset="0"/>
                <a:cs typeface="Segoe UI Semilight" panose="020B0402040204020203" pitchFamily="34" charset="0"/>
              </a:defRPr>
            </a:lvl1pPr>
          </a:lstStyle>
          <a:p>
            <a:r>
              <a:rPr lang="en-US" dirty="0"/>
              <a:t>Square photo layout with body text</a:t>
            </a:r>
          </a:p>
        </p:txBody>
      </p:sp>
      <p:sp>
        <p:nvSpPr>
          <p:cNvPr id="4" name="Picture Placeholder">
            <a:extLst>
              <a:ext uri="{FF2B5EF4-FFF2-40B4-BE49-F238E27FC236}">
                <a16:creationId xmlns:a16="http://schemas.microsoft.com/office/drawing/2014/main" id="{18102CFD-D7DD-461F-B675-FAE01404E555}"/>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81CDA22F-33E5-44D7-A115-ED7DA0BBB68D}"/>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E17A46CF-DC7B-45F8-A9E4-26CBE213426D}"/>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
        <p:nvSpPr>
          <p:cNvPr id="7" name="TextBox 6">
            <a:extLst>
              <a:ext uri="{FF2B5EF4-FFF2-40B4-BE49-F238E27FC236}">
                <a16:creationId xmlns:a16="http://schemas.microsoft.com/office/drawing/2014/main" id="{2AF543A0-D75F-4CD8-800A-65F6E292B669}"/>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701574646"/>
      </p:ext>
    </p:extLst>
  </p:cSld>
  <p:clrMapOvr>
    <a:masterClrMapping/>
  </p:clrMapOvr>
  <p:transition>
    <p:fade/>
  </p:transition>
  <p:extLst mod="1">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6" name="Picture 5">
            <a:extLst>
              <a:ext uri="{FF2B5EF4-FFF2-40B4-BE49-F238E27FC236}">
                <a16:creationId xmlns:a16="http://schemas.microsoft.com/office/drawing/2014/main" id="{08D2D37D-A647-40EE-8572-AD14420318E1}"/>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7" name="Picture 6">
            <a:extLst>
              <a:ext uri="{FF2B5EF4-FFF2-40B4-BE49-F238E27FC236}">
                <a16:creationId xmlns:a16="http://schemas.microsoft.com/office/drawing/2014/main" id="{0CF60413-8C04-42F5-92FB-9972DB7F3FC5}"/>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8" name="TextBox 7">
            <a:extLst>
              <a:ext uri="{FF2B5EF4-FFF2-40B4-BE49-F238E27FC236}">
                <a16:creationId xmlns:a16="http://schemas.microsoft.com/office/drawing/2014/main" id="{F8307DC2-91C5-4F66-9CEC-9B3C3F489AB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emo slid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6" name="Picture 5">
            <a:extLst>
              <a:ext uri="{FF2B5EF4-FFF2-40B4-BE49-F238E27FC236}">
                <a16:creationId xmlns:a16="http://schemas.microsoft.com/office/drawing/2014/main" id="{8608DA19-CC6F-46ED-8AAD-7AF13A6E4E54}"/>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7" name="Picture 6">
            <a:extLst>
              <a:ext uri="{FF2B5EF4-FFF2-40B4-BE49-F238E27FC236}">
                <a16:creationId xmlns:a16="http://schemas.microsoft.com/office/drawing/2014/main" id="{CBBCCDB2-CC34-41DB-B337-4133D6997AC1}"/>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8" name="TextBox 7">
            <a:extLst>
              <a:ext uri="{FF2B5EF4-FFF2-40B4-BE49-F238E27FC236}">
                <a16:creationId xmlns:a16="http://schemas.microsoft.com/office/drawing/2014/main" id="{6EBB8863-5CCE-46A8-8F82-C4B1051B79ED}"/>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7744055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Vide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4" name="Picture 3">
            <a:extLst>
              <a:ext uri="{FF2B5EF4-FFF2-40B4-BE49-F238E27FC236}">
                <a16:creationId xmlns:a16="http://schemas.microsoft.com/office/drawing/2014/main" id="{331BF67C-D5C0-4ABD-9E02-5ED041C4D49B}"/>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5" name="Picture 4">
            <a:extLst>
              <a:ext uri="{FF2B5EF4-FFF2-40B4-BE49-F238E27FC236}">
                <a16:creationId xmlns:a16="http://schemas.microsoft.com/office/drawing/2014/main" id="{8EA828C9-9FBD-48F3-B384-69833C76FAF8}"/>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6" name="TextBox 5">
            <a:extLst>
              <a:ext uri="{FF2B5EF4-FFF2-40B4-BE49-F238E27FC236}">
                <a16:creationId xmlns:a16="http://schemas.microsoft.com/office/drawing/2014/main" id="{50A1551F-A2C7-4DA4-9DEA-FB93B00971CD}"/>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55551082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userDrawn="1">
          <p15:clr>
            <a:srgbClr val="5ACBF0"/>
          </p15:clr>
        </p15:guide>
        <p15:guide id="3" orient="horz" pos="1914" userDrawn="1">
          <p15:clr>
            <a:srgbClr val="5ACBF0"/>
          </p15:clr>
        </p15:guide>
        <p15:guide id="4" orient="horz" pos="2505" userDrawn="1">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Video slid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4" name="Picture 3">
            <a:extLst>
              <a:ext uri="{FF2B5EF4-FFF2-40B4-BE49-F238E27FC236}">
                <a16:creationId xmlns:a16="http://schemas.microsoft.com/office/drawing/2014/main" id="{66FCC584-1DD3-487C-AD0B-D10EE01C3480}"/>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5" name="Picture 4">
            <a:extLst>
              <a:ext uri="{FF2B5EF4-FFF2-40B4-BE49-F238E27FC236}">
                <a16:creationId xmlns:a16="http://schemas.microsoft.com/office/drawing/2014/main" id="{A96AA8AC-2616-4995-A50B-BFA6468087DE}"/>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6" name="TextBox 5">
            <a:extLst>
              <a:ext uri="{FF2B5EF4-FFF2-40B4-BE49-F238E27FC236}">
                <a16:creationId xmlns:a16="http://schemas.microsoft.com/office/drawing/2014/main" id="{2412AF76-AF85-46F2-96DF-5649D3D6899A}"/>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2114844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ection Titl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4" name="Picture 3">
            <a:extLst>
              <a:ext uri="{FF2B5EF4-FFF2-40B4-BE49-F238E27FC236}">
                <a16:creationId xmlns:a16="http://schemas.microsoft.com/office/drawing/2014/main" id="{8A35DEB0-BFE3-4D2F-B356-DAE16AB71896}"/>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5" name="Picture 4">
            <a:extLst>
              <a:ext uri="{FF2B5EF4-FFF2-40B4-BE49-F238E27FC236}">
                <a16:creationId xmlns:a16="http://schemas.microsoft.com/office/drawing/2014/main" id="{F02CECB2-4DD4-42B0-8D64-1943E2D2184A}"/>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6" name="TextBox 5">
            <a:extLst>
              <a:ext uri="{FF2B5EF4-FFF2-40B4-BE49-F238E27FC236}">
                <a16:creationId xmlns:a16="http://schemas.microsoft.com/office/drawing/2014/main" id="{9DD0C906-2D1E-4DAC-8840-F141CFB180B3}"/>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65035823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userDrawn="1">
          <p15:clr>
            <a:srgbClr val="FBAE40"/>
          </p15:clr>
        </p15:guide>
        <p15:guide id="2" pos="6127" userDrawn="1">
          <p15:clr>
            <a:srgbClr val="5ACBF0"/>
          </p15:clr>
        </p15:guide>
        <p15:guide id="3" orient="horz" pos="1911" userDrawn="1">
          <p15:clr>
            <a:srgbClr val="5ACBF0"/>
          </p15:clr>
        </p15:guide>
        <p15:guide id="4" orient="horz" pos="2505" userDrawn="1">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Titl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4" name="Picture 3">
            <a:extLst>
              <a:ext uri="{FF2B5EF4-FFF2-40B4-BE49-F238E27FC236}">
                <a16:creationId xmlns:a16="http://schemas.microsoft.com/office/drawing/2014/main" id="{10E5610E-78B2-4EAE-B0CC-E9F9EF08C29A}"/>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5" name="Picture 4">
            <a:extLst>
              <a:ext uri="{FF2B5EF4-FFF2-40B4-BE49-F238E27FC236}">
                <a16:creationId xmlns:a16="http://schemas.microsoft.com/office/drawing/2014/main" id="{5F16D764-35F6-416E-879F-22793EC7A2E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6" name="TextBox 5">
            <a:extLst>
              <a:ext uri="{FF2B5EF4-FFF2-40B4-BE49-F238E27FC236}">
                <a16:creationId xmlns:a16="http://schemas.microsoft.com/office/drawing/2014/main" id="{238471D2-F4E4-4A3C-9F4A-63CE2D8E9ECA}"/>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278299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extLst mod="1">
    <p:ext uri="{DCECCB84-F9BA-43D5-87BE-67443E8EF086}">
      <p15:sldGuideLst xmlns:p15="http://schemas.microsoft.com/office/powerpoint/2012/main">
        <p15:guide id="1" orient="horz" pos="1272" userDrawn="1">
          <p15:clr>
            <a:srgbClr val="5ACBF0"/>
          </p15:clr>
        </p15:guide>
        <p15:guide id="2" orient="horz" pos="904" userDrawn="1">
          <p15:clr>
            <a:srgbClr val="5ACBF0"/>
          </p15:clr>
        </p15:guide>
        <p15:guide id="3" orient="horz" pos="288" userDrawn="1">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675349"/>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904" userDrawn="1">
          <p15:clr>
            <a:srgbClr val="5ACBF0"/>
          </p15:clr>
        </p15:guide>
        <p15:guide id="2" orient="horz" pos="1272" userDrawn="1">
          <p15:clr>
            <a:srgbClr val="5ACBF0"/>
          </p15:clr>
        </p15:guide>
        <p15:guide id="3" orient="horz" pos="288" userDrawn="1">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0DF2A6-26A8-4810-95DF-F65F123C6660}"/>
              </a:ext>
            </a:extLst>
          </p:cNvPr>
          <p:cNvSpPr>
            <a:spLocks noGrp="1"/>
          </p:cNvSpPr>
          <p:nvPr>
            <p:ph type="title" hasCustomPrompt="1"/>
          </p:nvPr>
        </p:nvSpPr>
        <p:spPr/>
        <p:txBody>
          <a:bodyPr/>
          <a:lstStyle>
            <a:lvl1pPr>
              <a:defRPr/>
            </a:lvl1pPr>
          </a:lstStyle>
          <a:p>
            <a:r>
              <a:rPr lang="en-US" dirty="0"/>
              <a:t>Software code slide</a:t>
            </a:r>
          </a:p>
        </p:txBody>
      </p:sp>
      <p:sp>
        <p:nvSpPr>
          <p:cNvPr id="5" name="Text Placeholder 4">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1436688"/>
            <a:ext cx="11018520" cy="1908215"/>
          </a:xfrm>
        </p:spPr>
        <p:txBody>
          <a:bodyPr/>
          <a:lstStyle>
            <a:lvl1pPr marL="0" indent="0">
              <a:buNone/>
              <a:defRPr sz="2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1pPr>
            <a:lvl2pPr marL="346553" indent="0">
              <a:buNone/>
              <a:defRPr sz="24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607" indent="0">
              <a:buNone/>
              <a:defRPr sz="20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563"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997"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43058790"/>
      </p:ext>
    </p:extLst>
  </p:cSld>
  <p:clrMapOvr>
    <a:masterClrMapping/>
  </p:clrMapOvr>
  <p:transition>
    <p:fade/>
  </p:transition>
  <p:extLst mod="1">
    <p:ext uri="{DCECCB84-F9BA-43D5-87BE-67443E8EF086}">
      <p15:sldGuideLst xmlns:p15="http://schemas.microsoft.com/office/powerpoint/2012/main">
        <p15:guide id="1" orient="horz" pos="1272" userDrawn="1">
          <p15:clr>
            <a:srgbClr val="5ACBF0"/>
          </p15:clr>
        </p15:guide>
        <p15:guide id="2" orient="horz" pos="905" userDrawn="1">
          <p15:clr>
            <a:srgbClr val="5ACBF0"/>
          </p15:clr>
        </p15:guide>
        <p15:guide id="3" orient="horz" pos="288" userDrawn="1">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losing logo slide">
    <p:bg>
      <p:bgRef idx="1001">
        <a:schemeClr val="bg2"/>
      </p:bgRef>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5" name="MS logo white - EMF" descr="Microsoft logo white text version">
            <a:extLst>
              <a:ext uri="{FF2B5EF4-FFF2-40B4-BE49-F238E27FC236}">
                <a16:creationId xmlns:a16="http://schemas.microsoft.com/office/drawing/2014/main" id="{70D3778F-A717-44C8-9013-FF206B15DD6D}"/>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904" userDrawn="1">
          <p15:clr>
            <a:srgbClr val="5ACBF0"/>
          </p15:clr>
        </p15:guide>
        <p15:guide id="2" orient="horz" pos="288" userDrawn="1">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square photo">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6" name="MS logo gray - EMF" descr="Microsoft logo, gray text version">
            <a:extLst>
              <a:ext uri="{FF2B5EF4-FFF2-40B4-BE49-F238E27FC236}">
                <a16:creationId xmlns:a16="http://schemas.microsoft.com/office/drawing/2014/main" id="{606C7DA6-3E58-4BAA-9E2E-EA46ED5F1820}"/>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pic>
        <p:nvPicPr>
          <p:cNvPr id="9" name="Picture 8" descr="Man walking up steps with Surface pen and Surface " title="Microsoft brand photo">
            <a:extLst>
              <a:ext uri="{FF2B5EF4-FFF2-40B4-BE49-F238E27FC236}">
                <a16:creationId xmlns:a16="http://schemas.microsoft.com/office/drawing/2014/main" id="{84A9AF7E-7CED-4541-9E25-D69F742C4501}"/>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7" name="Picture 6">
            <a:extLst>
              <a:ext uri="{FF2B5EF4-FFF2-40B4-BE49-F238E27FC236}">
                <a16:creationId xmlns:a16="http://schemas.microsoft.com/office/drawing/2014/main" id="{20EB1B3F-8460-4323-9CA5-9DCDD926C0AA}"/>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8" name="Picture 7">
            <a:extLst>
              <a:ext uri="{FF2B5EF4-FFF2-40B4-BE49-F238E27FC236}">
                <a16:creationId xmlns:a16="http://schemas.microsoft.com/office/drawing/2014/main" id="{D4A98DE5-C6A7-4DBE-B977-9072F8925137}"/>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11" name="TextBox 10">
            <a:extLst>
              <a:ext uri="{FF2B5EF4-FFF2-40B4-BE49-F238E27FC236}">
                <a16:creationId xmlns:a16="http://schemas.microsoft.com/office/drawing/2014/main" id="{E43C19AF-755B-4F06-85EB-81BF565199C2}"/>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40914893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55">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quare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6" name="MS logo white - EMF" descr="Microsoft logo white text version">
            <a:extLst>
              <a:ext uri="{FF2B5EF4-FFF2-40B4-BE49-F238E27FC236}">
                <a16:creationId xmlns:a16="http://schemas.microsoft.com/office/drawing/2014/main" id="{752F7F94-9231-4E4A-AA40-FA537E6B0D74}"/>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pic>
        <p:nvPicPr>
          <p:cNvPr id="8" name="Picture 7" descr="Man walking up steps with Surface pen and Surface " title="Microsoft brand photo">
            <a:extLst>
              <a:ext uri="{FF2B5EF4-FFF2-40B4-BE49-F238E27FC236}">
                <a16:creationId xmlns:a16="http://schemas.microsoft.com/office/drawing/2014/main" id="{35C9F4A3-62F5-41FC-BD35-96E38BFEBEFB}"/>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7" name="Picture 6">
            <a:extLst>
              <a:ext uri="{FF2B5EF4-FFF2-40B4-BE49-F238E27FC236}">
                <a16:creationId xmlns:a16="http://schemas.microsoft.com/office/drawing/2014/main" id="{16F6A7C9-7939-470D-A7C7-6FF5FD5C3E78}"/>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9" name="Picture 8">
            <a:extLst>
              <a:ext uri="{FF2B5EF4-FFF2-40B4-BE49-F238E27FC236}">
                <a16:creationId xmlns:a16="http://schemas.microsoft.com/office/drawing/2014/main" id="{745A2F12-018D-48D3-B8B4-DBD3B63859D1}"/>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10" name="TextBox 9">
            <a:extLst>
              <a:ext uri="{FF2B5EF4-FFF2-40B4-BE49-F238E27FC236}">
                <a16:creationId xmlns:a16="http://schemas.microsoft.com/office/drawing/2014/main" id="{A6D9000A-AF8D-45E5-9E25-F5DD09F4497A}"/>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59361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60">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lide">
    <p:bg>
      <p:bgRef idx="1001">
        <a:schemeClr val="bg1"/>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6" name="MS logo gray - EMF" descr="Microsoft logo, gray text version">
            <a:extLst>
              <a:ext uri="{FF2B5EF4-FFF2-40B4-BE49-F238E27FC236}">
                <a16:creationId xmlns:a16="http://schemas.microsoft.com/office/drawing/2014/main" id="{11527229-DBED-4F7D-9D9A-03EC2258F269}"/>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pic>
        <p:nvPicPr>
          <p:cNvPr id="10" name="Picture 9">
            <a:extLst>
              <a:ext uri="{FF2B5EF4-FFF2-40B4-BE49-F238E27FC236}">
                <a16:creationId xmlns:a16="http://schemas.microsoft.com/office/drawing/2014/main" id="{00E08FD0-44B8-4FA8-B9B2-14B18E21BF24}"/>
              </a:ext>
            </a:extLst>
          </p:cNvPr>
          <p:cNvPicPr>
            <a:picLocks noChangeAspect="1"/>
          </p:cNvPicPr>
          <p:nvPr userDrawn="1"/>
        </p:nvPicPr>
        <p:blipFill>
          <a:blip r:embed="rId3"/>
          <a:stretch>
            <a:fillRect/>
          </a:stretch>
        </p:blipFill>
        <p:spPr>
          <a:xfrm>
            <a:off x="9187824" y="4127617"/>
            <a:ext cx="2987084" cy="2760963"/>
          </a:xfrm>
          <a:prstGeom prst="rect">
            <a:avLst/>
          </a:prstGeom>
        </p:spPr>
      </p:pic>
      <p:pic>
        <p:nvPicPr>
          <p:cNvPr id="11" name="Picture 10">
            <a:extLst>
              <a:ext uri="{FF2B5EF4-FFF2-40B4-BE49-F238E27FC236}">
                <a16:creationId xmlns:a16="http://schemas.microsoft.com/office/drawing/2014/main" id="{388506E4-7E17-4715-88CC-F13C1554B278}"/>
              </a:ext>
            </a:extLst>
          </p:cNvPr>
          <p:cNvPicPr>
            <a:picLocks noChangeAspect="1"/>
          </p:cNvPicPr>
          <p:nvPr userDrawn="1"/>
        </p:nvPicPr>
        <p:blipFill>
          <a:blip r:embed="rId4"/>
          <a:stretch>
            <a:fillRect/>
          </a:stretch>
        </p:blipFill>
        <p:spPr>
          <a:xfrm>
            <a:off x="7277597" y="-324759"/>
            <a:ext cx="6040170" cy="5582932"/>
          </a:xfrm>
          <a:prstGeom prst="rect">
            <a:avLst/>
          </a:prstGeom>
        </p:spPr>
      </p:pic>
      <p:sp>
        <p:nvSpPr>
          <p:cNvPr id="7" name="TextBox 6">
            <a:extLst>
              <a:ext uri="{FF2B5EF4-FFF2-40B4-BE49-F238E27FC236}">
                <a16:creationId xmlns:a16="http://schemas.microsoft.com/office/drawing/2014/main" id="{8F8ECAED-2F9D-4E1F-81F2-613E0FC3F70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4117372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lide 2">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7" name="MS logo white - EMF" descr="Microsoft logo white text version">
            <a:extLst>
              <a:ext uri="{FF2B5EF4-FFF2-40B4-BE49-F238E27FC236}">
                <a16:creationId xmlns:a16="http://schemas.microsoft.com/office/drawing/2014/main" id="{923145A3-A9AB-4B3E-A898-5EC4C9328403}"/>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pic>
        <p:nvPicPr>
          <p:cNvPr id="6" name="Picture 5">
            <a:extLst>
              <a:ext uri="{FF2B5EF4-FFF2-40B4-BE49-F238E27FC236}">
                <a16:creationId xmlns:a16="http://schemas.microsoft.com/office/drawing/2014/main" id="{0124AA6C-585A-488A-91C3-8A325FB6EDDE}"/>
              </a:ext>
            </a:extLst>
          </p:cNvPr>
          <p:cNvPicPr>
            <a:picLocks noChangeAspect="1"/>
          </p:cNvPicPr>
          <p:nvPr userDrawn="1"/>
        </p:nvPicPr>
        <p:blipFill>
          <a:blip r:embed="rId3"/>
          <a:stretch>
            <a:fillRect/>
          </a:stretch>
        </p:blipFill>
        <p:spPr>
          <a:xfrm>
            <a:off x="9124060" y="3962400"/>
            <a:ext cx="3067940" cy="3067940"/>
          </a:xfrm>
          <a:prstGeom prst="rect">
            <a:avLst/>
          </a:prstGeom>
        </p:spPr>
      </p:pic>
      <p:pic>
        <p:nvPicPr>
          <p:cNvPr id="8" name="Picture 7">
            <a:extLst>
              <a:ext uri="{FF2B5EF4-FFF2-40B4-BE49-F238E27FC236}">
                <a16:creationId xmlns:a16="http://schemas.microsoft.com/office/drawing/2014/main" id="{8771D55C-A478-4259-9B92-DF452E66A87F}"/>
              </a:ext>
            </a:extLst>
          </p:cNvPr>
          <p:cNvPicPr>
            <a:picLocks noChangeAspect="1"/>
          </p:cNvPicPr>
          <p:nvPr userDrawn="1"/>
        </p:nvPicPr>
        <p:blipFill>
          <a:blip r:embed="rId4"/>
          <a:stretch>
            <a:fillRect/>
          </a:stretch>
        </p:blipFill>
        <p:spPr>
          <a:xfrm>
            <a:off x="7277597" y="-553378"/>
            <a:ext cx="6040170" cy="6040170"/>
          </a:xfrm>
          <a:prstGeom prst="rect">
            <a:avLst/>
          </a:prstGeom>
        </p:spPr>
      </p:pic>
      <p:sp>
        <p:nvSpPr>
          <p:cNvPr id="10" name="TextBox 9">
            <a:extLst>
              <a:ext uri="{FF2B5EF4-FFF2-40B4-BE49-F238E27FC236}">
                <a16:creationId xmlns:a16="http://schemas.microsoft.com/office/drawing/2014/main" id="{A8162D87-3E55-4D46-8992-1DF4D501CE80}"/>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6868369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9E0BCC24-BC3D-4AEF-92FC-8C91443BC4F6}"/>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F0E8EB6A-BE0A-4DC0-9A63-CEEFAF16C8ED}"/>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974528113"/>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4" name="Picture 3">
            <a:extLst>
              <a:ext uri="{FF2B5EF4-FFF2-40B4-BE49-F238E27FC236}">
                <a16:creationId xmlns:a16="http://schemas.microsoft.com/office/drawing/2014/main" id="{A6C6A074-3F0D-4AD7-A477-791FCED66477}"/>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7E211DDD-7B04-4758-9B64-E11FB5718583}"/>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94706078"/>
      </p:ext>
    </p:extLst>
  </p:cSld>
  <p:clrMapOvr>
    <a:masterClrMapping/>
  </p:clrMapOvr>
  <p:transition>
    <p:fade/>
  </p:transition>
  <p:extLst mod="1">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5B23A271-E9B2-4B8D-B7BB-BD3D2353E818}"/>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EF264D00-2A15-46C0-B0DF-5CD5C3BACF3D}"/>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860773406"/>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339DE355-90A1-470A-B72B-9C174683FF85}"/>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193774EC-D941-4E1C-832F-54C6AFEF7607}"/>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84350045"/>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pic>
        <p:nvPicPr>
          <p:cNvPr id="3" name="Picture 2">
            <a:extLst>
              <a:ext uri="{FF2B5EF4-FFF2-40B4-BE49-F238E27FC236}">
                <a16:creationId xmlns:a16="http://schemas.microsoft.com/office/drawing/2014/main" id="{FED5A202-C34A-42EC-A6F5-DFF2193164CD}"/>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53155B37-A806-4EE8-83E7-ABFB9CE42829}"/>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145885457"/>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Only with gri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31026A-4A74-439D-A8F5-DB82A03E713C}"/>
              </a:ext>
            </a:extLst>
          </p:cNvPr>
          <p:cNvSpPr>
            <a:spLocks noGrp="1"/>
          </p:cNvSpPr>
          <p:nvPr>
            <p:ph type="title"/>
          </p:nvPr>
        </p:nvSpPr>
        <p:spPr/>
        <p:txBody>
          <a:bodyPr/>
          <a:lstStyle/>
          <a:p>
            <a:r>
              <a:rPr lang="en-US"/>
              <a:t>Click to edit Master title style</a:t>
            </a:r>
          </a:p>
        </p:txBody>
      </p:sp>
      <p:pic>
        <p:nvPicPr>
          <p:cNvPr id="4" name="Picture 3">
            <a:extLst>
              <a:ext uri="{FF2B5EF4-FFF2-40B4-BE49-F238E27FC236}">
                <a16:creationId xmlns:a16="http://schemas.microsoft.com/office/drawing/2014/main" id="{A43AA874-12D8-4362-BFD6-FA813AD4C623}"/>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261009DA-11F6-4FC1-8266-8C546E9F7E02}"/>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640141888"/>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endParaRPr lang="en-US" dirty="0"/>
          </a:p>
        </p:txBody>
      </p:sp>
      <p:pic>
        <p:nvPicPr>
          <p:cNvPr id="3" name="Picture 2">
            <a:extLst>
              <a:ext uri="{FF2B5EF4-FFF2-40B4-BE49-F238E27FC236}">
                <a16:creationId xmlns:a16="http://schemas.microsoft.com/office/drawing/2014/main" id="{52B7F768-BBBC-451C-AFBC-CE2147566F1E}"/>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E41E2F1B-1DFB-4131-88C1-17DC418D2190}"/>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931481418"/>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6" name="Picture 5">
            <a:extLst>
              <a:ext uri="{FF2B5EF4-FFF2-40B4-BE49-F238E27FC236}">
                <a16:creationId xmlns:a16="http://schemas.microsoft.com/office/drawing/2014/main" id="{EECFDE74-E2D6-422A-8007-0F265E7D7661}"/>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FA5B6632-9875-445C-AFAF-F5BF32C139C4}"/>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552385271"/>
      </p:ext>
    </p:extLst>
  </p:cSld>
  <p:clrMapOvr>
    <a:masterClrMapping/>
  </p:clrMapOvr>
  <p:transition>
    <p:fade/>
  </p:transition>
  <p:extLst mod="1">
    <p:ext uri="{DCECCB84-F9BA-43D5-87BE-67443E8EF086}">
      <p15:sldGuideLst xmlns:p15="http://schemas.microsoft.com/office/powerpoint/2012/main">
        <p15:guide id="2" pos="3359">
          <p15:clr>
            <a:srgbClr val="FBAE40"/>
          </p15:clr>
        </p15:guide>
        <p15:guide id="6" orient="horz" pos="904">
          <p15:clr>
            <a:srgbClr val="5ACBF0"/>
          </p15:clr>
        </p15:guide>
        <p15:guide id="7" orient="horz" pos="1276">
          <p15:clr>
            <a:srgbClr val="5ACBF0"/>
          </p15:clr>
        </p15:guide>
        <p15:guide id="8" orient="horz" pos="2226">
          <p15:clr>
            <a:srgbClr val="5ACBF0"/>
          </p15:clr>
        </p15:guide>
        <p15:guide id="9" pos="2993">
          <p15:clr>
            <a:srgbClr val="C35EA4"/>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025" y="2875002"/>
            <a:ext cx="4161981" cy="1107996"/>
          </a:xfrm>
        </p:spPr>
        <p:txBody>
          <a:bodyPr wrap="square" rIns="0" anchor="ctr" anchorCtr="0">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Square photo layout with Title  </a:t>
            </a:r>
          </a:p>
        </p:txBody>
      </p:sp>
      <p:sp>
        <p:nvSpPr>
          <p:cNvPr id="4" name="Picture Placeholder">
            <a:extLst>
              <a:ext uri="{FF2B5EF4-FFF2-40B4-BE49-F238E27FC236}">
                <a16:creationId xmlns:a16="http://schemas.microsoft.com/office/drawing/2014/main" id="{3956AAB8-C2DF-40F3-A72B-0FA6F47702E6}"/>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8FD6BD97-88E0-4AB4-BAC1-09ADEE574767}"/>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1088330C-2C94-4CEF-99BF-540ECCADC3EC}"/>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301453446"/>
      </p:ext>
    </p:extLst>
  </p:cSld>
  <p:clrMapOvr>
    <a:masterClrMapping/>
  </p:clrMapOvr>
  <p:transition>
    <p:fade/>
  </p:transition>
  <p:extLst mod="1">
    <p:ext uri="{DCECCB84-F9BA-43D5-87BE-67443E8EF086}">
      <p15:sldGuideLst xmlns:p15="http://schemas.microsoft.com/office/powerpoint/2012/main">
        <p15:guide id="2" pos="3359">
          <p15:clr>
            <a:srgbClr val="FBAE40"/>
          </p15:clr>
        </p15:guide>
        <p15:guide id="5" orient="horz" pos="216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quare Photo body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981637"/>
            <a:ext cx="4160520" cy="861774"/>
          </a:xfrm>
        </p:spPr>
        <p:txBody>
          <a:bodyPr wrap="square" anchor="t">
            <a:spAutoFit/>
          </a:bodyPr>
          <a:lstStyle>
            <a:lvl1pPr>
              <a:lnSpc>
                <a:spcPct val="100000"/>
              </a:lnSpc>
              <a:defRPr sz="2800" b="0" spc="0" baseline="0">
                <a:gradFill>
                  <a:gsLst>
                    <a:gs pos="1250">
                      <a:schemeClr val="tx1"/>
                    </a:gs>
                    <a:gs pos="100000">
                      <a:schemeClr val="tx1"/>
                    </a:gs>
                  </a:gsLst>
                  <a:lin ang="5400000" scaled="0"/>
                </a:gradFill>
                <a:latin typeface="Segoe UI Semilight" panose="020B0402040204020203" pitchFamily="34" charset="0"/>
                <a:cs typeface="Segoe UI Semilight" panose="020B0402040204020203" pitchFamily="34" charset="0"/>
              </a:defRPr>
            </a:lvl1pPr>
          </a:lstStyle>
          <a:p>
            <a:r>
              <a:rPr lang="en-US" dirty="0"/>
              <a:t>Square photo layout with body text</a:t>
            </a:r>
          </a:p>
        </p:txBody>
      </p:sp>
      <p:sp>
        <p:nvSpPr>
          <p:cNvPr id="4" name="Picture Placeholder">
            <a:extLst>
              <a:ext uri="{FF2B5EF4-FFF2-40B4-BE49-F238E27FC236}">
                <a16:creationId xmlns:a16="http://schemas.microsoft.com/office/drawing/2014/main" id="{18102CFD-D7DD-461F-B675-FAE01404E555}"/>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759D9FAB-39C9-4FE5-B2A6-411BA409BC60}"/>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16F5FA78-582A-474C-9379-74DDCE0ECDBD}"/>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165077656"/>
      </p:ext>
    </p:extLst>
  </p:cSld>
  <p:clrMapOvr>
    <a:masterClrMapping/>
  </p:clrMapOvr>
  <p:transition>
    <p:fade/>
  </p:transition>
  <p:extLst mod="1">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4" name="Picture 3">
            <a:extLst>
              <a:ext uri="{FF2B5EF4-FFF2-40B4-BE49-F238E27FC236}">
                <a16:creationId xmlns:a16="http://schemas.microsoft.com/office/drawing/2014/main" id="{953F39FC-29A0-48F4-B367-D1278CD23AC1}"/>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6" name="Picture 5">
            <a:extLst>
              <a:ext uri="{FF2B5EF4-FFF2-40B4-BE49-F238E27FC236}">
                <a16:creationId xmlns:a16="http://schemas.microsoft.com/office/drawing/2014/main" id="{3C157259-AAFD-45A4-A579-267DAE3F29F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7" name="TextBox 6">
            <a:extLst>
              <a:ext uri="{FF2B5EF4-FFF2-40B4-BE49-F238E27FC236}">
                <a16:creationId xmlns:a16="http://schemas.microsoft.com/office/drawing/2014/main" id="{AD6A9A98-3C2B-4D8B-9476-9993CEDC76BE}"/>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3998807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Dem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4" name="Picture 3">
            <a:extLst>
              <a:ext uri="{FF2B5EF4-FFF2-40B4-BE49-F238E27FC236}">
                <a16:creationId xmlns:a16="http://schemas.microsoft.com/office/drawing/2014/main" id="{63999B31-4EEB-43A9-927E-041F5EE38443}"/>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6" name="Picture 5">
            <a:extLst>
              <a:ext uri="{FF2B5EF4-FFF2-40B4-BE49-F238E27FC236}">
                <a16:creationId xmlns:a16="http://schemas.microsoft.com/office/drawing/2014/main" id="{0AA717D3-9F6A-4870-9AFC-60B520C1CF65}"/>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7" name="TextBox 6">
            <a:extLst>
              <a:ext uri="{FF2B5EF4-FFF2-40B4-BE49-F238E27FC236}">
                <a16:creationId xmlns:a16="http://schemas.microsoft.com/office/drawing/2014/main" id="{C6FB2DF6-22EE-44FF-AAD9-600688034995}"/>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688632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Video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3" name="Picture 2">
            <a:extLst>
              <a:ext uri="{FF2B5EF4-FFF2-40B4-BE49-F238E27FC236}">
                <a16:creationId xmlns:a16="http://schemas.microsoft.com/office/drawing/2014/main" id="{E8725098-3152-4492-8E23-D7BE9E051580}"/>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4" name="Picture 3">
            <a:extLst>
              <a:ext uri="{FF2B5EF4-FFF2-40B4-BE49-F238E27FC236}">
                <a16:creationId xmlns:a16="http://schemas.microsoft.com/office/drawing/2014/main" id="{A0F5A31F-CC2E-4F23-9A8B-3397A685DE0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5" name="TextBox 4">
            <a:extLst>
              <a:ext uri="{FF2B5EF4-FFF2-40B4-BE49-F238E27FC236}">
                <a16:creationId xmlns:a16="http://schemas.microsoft.com/office/drawing/2014/main" id="{62D9DB80-6D7F-4CB5-B3C3-0B8BA2E0D90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46138085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Vide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3" name="Picture 2">
            <a:extLst>
              <a:ext uri="{FF2B5EF4-FFF2-40B4-BE49-F238E27FC236}">
                <a16:creationId xmlns:a16="http://schemas.microsoft.com/office/drawing/2014/main" id="{0F5E849F-1A7D-43B5-A5E7-94B9928CB145}"/>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4" name="Picture 3">
            <a:extLst>
              <a:ext uri="{FF2B5EF4-FFF2-40B4-BE49-F238E27FC236}">
                <a16:creationId xmlns:a16="http://schemas.microsoft.com/office/drawing/2014/main" id="{E474BEED-A1EA-4C93-92EC-753844A08CFA}"/>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5" name="TextBox 4">
            <a:extLst>
              <a:ext uri="{FF2B5EF4-FFF2-40B4-BE49-F238E27FC236}">
                <a16:creationId xmlns:a16="http://schemas.microsoft.com/office/drawing/2014/main" id="{DF8BB485-B8EE-4E8F-97F7-7657AAEAF2D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417125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ection 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3" name="Picture 2">
            <a:extLst>
              <a:ext uri="{FF2B5EF4-FFF2-40B4-BE49-F238E27FC236}">
                <a16:creationId xmlns:a16="http://schemas.microsoft.com/office/drawing/2014/main" id="{1AEFEEAC-A5ED-4EC3-8EE0-FF5D69ECE47C}"/>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4" name="Picture 3">
            <a:extLst>
              <a:ext uri="{FF2B5EF4-FFF2-40B4-BE49-F238E27FC236}">
                <a16:creationId xmlns:a16="http://schemas.microsoft.com/office/drawing/2014/main" id="{5BDE725C-DCE7-4425-B30A-AF61F931D51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5" name="TextBox 4">
            <a:extLst>
              <a:ext uri="{FF2B5EF4-FFF2-40B4-BE49-F238E27FC236}">
                <a16:creationId xmlns:a16="http://schemas.microsoft.com/office/drawing/2014/main" id="{4C5B3B35-D7C7-44F9-8F2E-691AEB5346B6}"/>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6502756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guide id="4" orient="horz" pos="2505">
          <p15:clr>
            <a:srgbClr val="5ACBF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3" name="Picture 2">
            <a:extLst>
              <a:ext uri="{FF2B5EF4-FFF2-40B4-BE49-F238E27FC236}">
                <a16:creationId xmlns:a16="http://schemas.microsoft.com/office/drawing/2014/main" id="{A923CD31-709F-47E8-B8B2-E3062B91FD7A}"/>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4" name="Picture 3">
            <a:extLst>
              <a:ext uri="{FF2B5EF4-FFF2-40B4-BE49-F238E27FC236}">
                <a16:creationId xmlns:a16="http://schemas.microsoft.com/office/drawing/2014/main" id="{2EC75100-5B9D-4677-AF46-5A5BB55AA88A}"/>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5" name="TextBox 4">
            <a:extLst>
              <a:ext uri="{FF2B5EF4-FFF2-40B4-BE49-F238E27FC236}">
                <a16:creationId xmlns:a16="http://schemas.microsoft.com/office/drawing/2014/main" id="{5291584F-6262-4E03-805A-FC4F085BD04E}"/>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7165740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2093403"/>
      </p:ext>
    </p:extLst>
  </p:cSld>
  <p:clrMapOvr>
    <a:masterClrMapping/>
  </p:clrMapOvr>
  <p:transition>
    <p:fade/>
  </p:transition>
  <p:extLst mod="1">
    <p:ext uri="{DCECCB84-F9BA-43D5-87BE-67443E8EF086}">
      <p15:sldGuideLst xmlns:p15="http://schemas.microsoft.com/office/powerpoint/2012/main">
        <p15:guide id="1" orient="horz" pos="1272">
          <p15:clr>
            <a:srgbClr val="5ACBF0"/>
          </p15:clr>
        </p15:guide>
        <p15:guide id="2" orient="horz" pos="904">
          <p15:clr>
            <a:srgbClr val="5ACBF0"/>
          </p15:clr>
        </p15:guide>
        <p15:guide id="3" orient="horz" pos="288">
          <p15:clr>
            <a:srgbClr val="5ACBF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Blank 2">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0680103"/>
      </p:ext>
    </p:extLst>
  </p:cSld>
  <p:clrMapOvr>
    <a:overrideClrMapping bg1="lt1" tx1="dk1" bg2="lt2" tx2="dk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904">
          <p15:clr>
            <a:srgbClr val="5ACBF0"/>
          </p15:clr>
        </p15:guide>
        <p15:guide id="2" orient="horz" pos="1272">
          <p15:clr>
            <a:srgbClr val="5ACBF0"/>
          </p15:clr>
        </p15:guide>
        <p15:guide id="3" orient="horz" pos="288">
          <p15:clr>
            <a:srgbClr val="5ACBF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0DF2A6-26A8-4810-95DF-F65F123C6660}"/>
              </a:ext>
            </a:extLst>
          </p:cNvPr>
          <p:cNvSpPr>
            <a:spLocks noGrp="1"/>
          </p:cNvSpPr>
          <p:nvPr>
            <p:ph type="title" hasCustomPrompt="1"/>
          </p:nvPr>
        </p:nvSpPr>
        <p:spPr/>
        <p:txBody>
          <a:bodyPr/>
          <a:lstStyle>
            <a:lvl1pPr>
              <a:defRPr/>
            </a:lvl1pPr>
          </a:lstStyle>
          <a:p>
            <a:r>
              <a:rPr lang="en-US" dirty="0"/>
              <a:t>Software code slide</a:t>
            </a:r>
          </a:p>
        </p:txBody>
      </p:sp>
      <p:sp>
        <p:nvSpPr>
          <p:cNvPr id="5" name="Text Placeholder 4">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1436688"/>
            <a:ext cx="11018520" cy="1908215"/>
          </a:xfrm>
        </p:spPr>
        <p:txBody>
          <a:bodyPr/>
          <a:lstStyle>
            <a:lvl1pPr marL="0" indent="0">
              <a:buNone/>
              <a:defRPr sz="2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1pPr>
            <a:lvl2pPr marL="346553" indent="0">
              <a:buNone/>
              <a:defRPr sz="24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607" indent="0">
              <a:buNone/>
              <a:defRPr sz="20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563"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997"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12562624"/>
      </p:ext>
    </p:extLst>
  </p:cSld>
  <p:clrMapOvr>
    <a:masterClrMapping/>
  </p:clrMapOvr>
  <p:transition>
    <p:fade/>
  </p:transition>
  <p:extLst mod="1">
    <p:ext uri="{DCECCB84-F9BA-43D5-87BE-67443E8EF086}">
      <p15:sldGuideLst xmlns:p15="http://schemas.microsoft.com/office/powerpoint/2012/main">
        <p15:guide id="1" orient="horz" pos="1272">
          <p15:clr>
            <a:srgbClr val="5ACBF0"/>
          </p15:clr>
        </p15:guide>
        <p15:guide id="2" orient="horz" pos="905">
          <p15:clr>
            <a:srgbClr val="5ACBF0"/>
          </p15:clr>
        </p15:guide>
        <p15:guide id="3" orient="horz" pos="288">
          <p15:clr>
            <a:srgbClr val="5ACBF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losing logo slide">
    <p:bg>
      <p:bgRef idx="1001">
        <a:schemeClr val="bg1"/>
      </p:bgRef>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6" name="MS logo gray - EMF" descr="Microsoft logo, gray text version">
            <a:extLst>
              <a:ext uri="{FF2B5EF4-FFF2-40B4-BE49-F238E27FC236}">
                <a16:creationId xmlns:a16="http://schemas.microsoft.com/office/drawing/2014/main" id="{6EB48F5B-FA46-418B-8BEE-9F0C23C84A52}"/>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Tree>
    <p:extLst>
      <p:ext uri="{BB962C8B-B14F-4D97-AF65-F5344CB8AC3E}">
        <p14:creationId xmlns:p14="http://schemas.microsoft.com/office/powerpoint/2010/main" val="245792715"/>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833038121"/>
      </p:ext>
    </p:extLst>
  </p:cSld>
  <p:clrMapOvr>
    <a:masterClrMapping/>
  </p:clrMapOvr>
  <p:transition>
    <p:fade/>
  </p:transition>
  <p:extLst mod="1">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18" Type="http://schemas.openxmlformats.org/officeDocument/2006/relationships/slideLayout" Target="../slideLayouts/slideLayout43.xml"/><Relationship Id="rId26" Type="http://schemas.openxmlformats.org/officeDocument/2006/relationships/theme" Target="../theme/theme2.xml"/><Relationship Id="rId3" Type="http://schemas.openxmlformats.org/officeDocument/2006/relationships/slideLayout" Target="../slideLayouts/slideLayout28.xml"/><Relationship Id="rId21" Type="http://schemas.openxmlformats.org/officeDocument/2006/relationships/slideLayout" Target="../slideLayouts/slideLayout46.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slideLayout" Target="../slideLayouts/slideLayout42.xml"/><Relationship Id="rId25" Type="http://schemas.openxmlformats.org/officeDocument/2006/relationships/slideLayout" Target="../slideLayouts/slideLayout50.xml"/><Relationship Id="rId2" Type="http://schemas.openxmlformats.org/officeDocument/2006/relationships/slideLayout" Target="../slideLayouts/slideLayout27.xml"/><Relationship Id="rId16" Type="http://schemas.openxmlformats.org/officeDocument/2006/relationships/slideLayout" Target="../slideLayouts/slideLayout41.xml"/><Relationship Id="rId20" Type="http://schemas.openxmlformats.org/officeDocument/2006/relationships/slideLayout" Target="../slideLayouts/slideLayout45.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24" Type="http://schemas.openxmlformats.org/officeDocument/2006/relationships/slideLayout" Target="../slideLayouts/slideLayout49.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23" Type="http://schemas.openxmlformats.org/officeDocument/2006/relationships/slideLayout" Target="../slideLayouts/slideLayout48.xml"/><Relationship Id="rId10" Type="http://schemas.openxmlformats.org/officeDocument/2006/relationships/slideLayout" Target="../slideLayouts/slideLayout35.xml"/><Relationship Id="rId19" Type="http://schemas.openxmlformats.org/officeDocument/2006/relationships/slideLayout" Target="../slideLayouts/slideLayout44.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 Id="rId22"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80" r:id="rId1"/>
    <p:sldLayoutId id="2147484609" r:id="rId2"/>
    <p:sldLayoutId id="2147484577" r:id="rId3"/>
    <p:sldLayoutId id="2147484610" r:id="rId4"/>
    <p:sldLayoutId id="2147484240" r:id="rId5"/>
    <p:sldLayoutId id="2147484241" r:id="rId6"/>
    <p:sldLayoutId id="2147484474" r:id="rId7"/>
    <p:sldLayoutId id="2147484245" r:id="rId8"/>
    <p:sldLayoutId id="2147484247" r:id="rId9"/>
    <p:sldLayoutId id="2147484639" r:id="rId10"/>
    <p:sldLayoutId id="2147484603" r:id="rId11"/>
    <p:sldLayoutId id="2147484573" r:id="rId12"/>
    <p:sldLayoutId id="2147484606" r:id="rId13"/>
    <p:sldLayoutId id="2147484638" r:id="rId14"/>
    <p:sldLayoutId id="2147484249" r:id="rId15"/>
    <p:sldLayoutId id="2147484640" r:id="rId16"/>
    <p:sldLayoutId id="2147484582" r:id="rId17"/>
    <p:sldLayoutId id="2147484641" r:id="rId18"/>
    <p:sldLayoutId id="2147484584" r:id="rId19"/>
    <p:sldLayoutId id="2147484583" r:id="rId20"/>
    <p:sldLayoutId id="2147484256" r:id="rId21"/>
    <p:sldLayoutId id="2147484257" r:id="rId22"/>
    <p:sldLayoutId id="2147484585" r:id="rId23"/>
    <p:sldLayoutId id="2147484299" r:id="rId24"/>
    <p:sldLayoutId id="2147484263" r:id="rId25"/>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2789957686"/>
      </p:ext>
    </p:extLst>
  </p:cSld>
  <p:clrMap bg1="dk1" tx1="lt1" bg2="dk2" tx2="lt2" accent1="accent1" accent2="accent2" accent3="accent3" accent4="accent4" accent5="accent5" accent6="accent6" hlink="hlink" folHlink="folHlink"/>
  <p:sldLayoutIdLst>
    <p:sldLayoutId id="2147484643" r:id="rId1"/>
    <p:sldLayoutId id="2147484644" r:id="rId2"/>
    <p:sldLayoutId id="2147484645" r:id="rId3"/>
    <p:sldLayoutId id="2147484646" r:id="rId4"/>
    <p:sldLayoutId id="2147484650" r:id="rId5"/>
    <p:sldLayoutId id="2147484651" r:id="rId6"/>
    <p:sldLayoutId id="2147484652" r:id="rId7"/>
    <p:sldLayoutId id="2147484653" r:id="rId8"/>
    <p:sldLayoutId id="2147484654" r:id="rId9"/>
    <p:sldLayoutId id="2147484655" r:id="rId10"/>
    <p:sldLayoutId id="2147484656" r:id="rId11"/>
    <p:sldLayoutId id="2147484657" r:id="rId12"/>
    <p:sldLayoutId id="2147484658" r:id="rId13"/>
    <p:sldLayoutId id="2147484659" r:id="rId14"/>
    <p:sldLayoutId id="2147484660" r:id="rId15"/>
    <p:sldLayoutId id="2147484661" r:id="rId16"/>
    <p:sldLayoutId id="2147484662" r:id="rId17"/>
    <p:sldLayoutId id="2147484663" r:id="rId18"/>
    <p:sldLayoutId id="2147484664" r:id="rId19"/>
    <p:sldLayoutId id="2147484665" r:id="rId20"/>
    <p:sldLayoutId id="2147484666" r:id="rId21"/>
    <p:sldLayoutId id="2147484667" r:id="rId22"/>
    <p:sldLayoutId id="2147484668" r:id="rId23"/>
    <p:sldLayoutId id="2147484669" r:id="rId24"/>
    <p:sldLayoutId id="2147484670" r:id="rId25"/>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hyperlink" Target="https://azure.microsoft.com/en-us/global-infrastructure/regions/"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openxmlformats.org/officeDocument/2006/relationships/image" Target="../media/image13.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5.xml"/><Relationship Id="rId6" Type="http://schemas.openxmlformats.org/officeDocument/2006/relationships/hyperlink" Target="https://www.youtube.com/watch?v=r1cyTL8JqRg&amp;t" TargetMode="External"/><Relationship Id="rId5" Type="http://schemas.openxmlformats.org/officeDocument/2006/relationships/image" Target="../media/image21.jpeg"/><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openxmlformats.org/officeDocument/2006/relationships/hyperlink" Target="https://aka.ms/AzureCompliance" TargetMode="External"/><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hyperlink" Target="https://servicetrust.microsoft.com/ViewPage/TrustDocuments" TargetMode="External"/><Relationship Id="rId2" Type="http://schemas.openxmlformats.org/officeDocument/2006/relationships/hyperlink" Target="https://servicetrust.microsoft.com/ViewPage/MSComplianceGuide" TargetMode="External"/><Relationship Id="rId1" Type="http://schemas.openxmlformats.org/officeDocument/2006/relationships/slideLayout" Target="../slideLayouts/slideLayout5.xml"/><Relationship Id="rId4" Type="http://schemas.openxmlformats.org/officeDocument/2006/relationships/hyperlink" Target="https://servicetrust.microsoft.com/ViewPage/GDPRGetStarted"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9.xml"/><Relationship Id="rId4" Type="http://schemas.microsoft.com/office/2007/relationships/hdphoto" Target="../media/hdphoto2.wdp"/></Relationships>
</file>

<file path=ppt/slides/_rels/slide19.xml.rels><?xml version="1.0" encoding="UTF-8" standalone="yes"?>
<Relationships xmlns="http://schemas.openxmlformats.org/package/2006/relationships"><Relationship Id="rId3" Type="http://schemas.openxmlformats.org/officeDocument/2006/relationships/hyperlink" Target="https://www.microsoft.com/en-us/research/publication/crystalnet-faithfully-emulating-large-production-networks/" TargetMode="External"/><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8" Type="http://schemas.openxmlformats.org/officeDocument/2006/relationships/image" Target="../media/image30.png"/><Relationship Id="rId13" Type="http://schemas.microsoft.com/office/2007/relationships/hdphoto" Target="../media/hdphoto4.wdp"/><Relationship Id="rId3" Type="http://schemas.openxmlformats.org/officeDocument/2006/relationships/image" Target="../media/image26.jpeg"/><Relationship Id="rId7" Type="http://schemas.microsoft.com/office/2007/relationships/hdphoto" Target="../media/hdphoto3.wdp"/><Relationship Id="rId12" Type="http://schemas.openxmlformats.org/officeDocument/2006/relationships/image" Target="../media/image34.png"/><Relationship Id="rId2" Type="http://schemas.openxmlformats.org/officeDocument/2006/relationships/notesSlide" Target="../notesSlides/notesSlide16.xml"/><Relationship Id="rId1" Type="http://schemas.openxmlformats.org/officeDocument/2006/relationships/slideLayout" Target="../slideLayouts/slideLayout9.xml"/><Relationship Id="rId6" Type="http://schemas.openxmlformats.org/officeDocument/2006/relationships/image" Target="../media/image29.png"/><Relationship Id="rId11" Type="http://schemas.openxmlformats.org/officeDocument/2006/relationships/image" Target="../media/image33.png"/><Relationship Id="rId5" Type="http://schemas.openxmlformats.org/officeDocument/2006/relationships/image" Target="../media/image28.jpeg"/><Relationship Id="rId10" Type="http://schemas.openxmlformats.org/officeDocument/2006/relationships/image" Target="../media/image32.png"/><Relationship Id="rId4" Type="http://schemas.openxmlformats.org/officeDocument/2006/relationships/image" Target="../media/image27.jpeg"/><Relationship Id="rId9" Type="http://schemas.openxmlformats.org/officeDocument/2006/relationships/image" Target="../media/image31.png"/></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hyperlink" Target="https://azure.microsoft.com/en-us/global-infrastructure/hardware-innovation/" TargetMode="External"/><Relationship Id="rId2" Type="http://schemas.openxmlformats.org/officeDocument/2006/relationships/notesSlide" Target="../notesSlides/notesSlide17.xml"/><Relationship Id="rId1" Type="http://schemas.openxmlformats.org/officeDocument/2006/relationships/slideLayout" Target="../slideLayouts/slideLayout9.xml"/><Relationship Id="rId6" Type="http://schemas.openxmlformats.org/officeDocument/2006/relationships/image" Target="../media/image37.png"/><Relationship Id="rId5" Type="http://schemas.openxmlformats.org/officeDocument/2006/relationships/image" Target="../media/image36.jpeg"/><Relationship Id="rId4" Type="http://schemas.microsoft.com/office/2007/relationships/hdphoto" Target="../media/hdphoto5.wdp"/></Relationships>
</file>

<file path=ppt/slides/_rels/slide26.xml.rels><?xml version="1.0" encoding="UTF-8" standalone="yes"?>
<Relationships xmlns="http://schemas.openxmlformats.org/package/2006/relationships"><Relationship Id="rId8" Type="http://schemas.microsoft.com/office/2007/relationships/hdphoto" Target="../media/hdphoto7.wdp"/><Relationship Id="rId3" Type="http://schemas.openxmlformats.org/officeDocument/2006/relationships/image" Target="../media/image38.png"/><Relationship Id="rId7" Type="http://schemas.openxmlformats.org/officeDocument/2006/relationships/image" Target="../media/image41.png"/><Relationship Id="rId2" Type="http://schemas.openxmlformats.org/officeDocument/2006/relationships/notesSlide" Target="../notesSlides/notesSlide18.xml"/><Relationship Id="rId1" Type="http://schemas.openxmlformats.org/officeDocument/2006/relationships/slideLayout" Target="../slideLayouts/slideLayout9.xml"/><Relationship Id="rId6" Type="http://schemas.openxmlformats.org/officeDocument/2006/relationships/image" Target="../media/image40.png"/><Relationship Id="rId5" Type="http://schemas.openxmlformats.org/officeDocument/2006/relationships/image" Target="../media/image39.tiff"/><Relationship Id="rId4" Type="http://schemas.microsoft.com/office/2007/relationships/hdphoto" Target="../media/hdphoto6.wdp"/></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4.xml"/></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7.jpeg"/><Relationship Id="rId2" Type="http://schemas.openxmlformats.org/officeDocument/2006/relationships/notesSlide" Target="../notesSlides/notesSlide23.xml"/><Relationship Id="rId1" Type="http://schemas.openxmlformats.org/officeDocument/2006/relationships/slideLayout" Target="../slideLayouts/slideLayout9.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8738" y="876121"/>
            <a:ext cx="7638505" cy="1661993"/>
          </a:xfrm>
        </p:spPr>
        <p:txBody>
          <a:bodyPr/>
          <a:lstStyle/>
          <a:p>
            <a:r>
              <a:rPr lang="en-US" dirty="0"/>
              <a:t>Azure track:</a:t>
            </a:r>
            <a:br>
              <a:rPr lang="en-US" dirty="0"/>
            </a:br>
            <a:r>
              <a:rPr lang="en-US" dirty="0" err="1"/>
              <a:t>Pregled</a:t>
            </a:r>
            <a:r>
              <a:rPr lang="en-US" dirty="0"/>
              <a:t> oz.</a:t>
            </a:r>
            <a:br>
              <a:rPr lang="en-US" dirty="0"/>
            </a:br>
            <a:r>
              <a:rPr lang="en-US" dirty="0"/>
              <a:t>"</a:t>
            </a:r>
            <a:r>
              <a:rPr lang="en-US" dirty="0" err="1"/>
              <a:t>Moj</a:t>
            </a:r>
            <a:r>
              <a:rPr lang="en-US" dirty="0"/>
              <a:t> </a:t>
            </a:r>
            <a:r>
              <a:rPr lang="en-US" dirty="0" err="1"/>
              <a:t>drugi</a:t>
            </a:r>
            <a:r>
              <a:rPr lang="en-US" dirty="0"/>
              <a:t> PC </a:t>
            </a:r>
            <a:r>
              <a:rPr lang="en-US" dirty="0" err="1"/>
              <a:t>je</a:t>
            </a:r>
            <a:r>
              <a:rPr lang="en-US" dirty="0"/>
              <a:t> Azure"</a:t>
            </a:r>
          </a:p>
        </p:txBody>
      </p:sp>
      <p:sp>
        <p:nvSpPr>
          <p:cNvPr id="5" name="Text Placeholder 4"/>
          <p:cNvSpPr>
            <a:spLocks noGrp="1"/>
          </p:cNvSpPr>
          <p:nvPr>
            <p:ph type="body" sz="quarter" idx="12"/>
          </p:nvPr>
        </p:nvSpPr>
        <p:spPr>
          <a:xfrm>
            <a:off x="582042" y="2666035"/>
            <a:ext cx="4164583" cy="1077218"/>
          </a:xfrm>
        </p:spPr>
        <p:txBody>
          <a:bodyPr/>
          <a:lstStyle/>
          <a:p>
            <a:r>
              <a:rPr lang="en-US" sz="1400" dirty="0"/>
              <a:t>Tomaž Čebul, Microsoft</a:t>
            </a:r>
          </a:p>
          <a:p>
            <a:r>
              <a:rPr lang="en-US" sz="1400" dirty="0"/>
              <a:t>Robert Potočnik, Microsoft</a:t>
            </a:r>
          </a:p>
          <a:p>
            <a:r>
              <a:rPr lang="en-US" sz="1400" dirty="0"/>
              <a:t>Andrej Kašnik, Microsoft</a:t>
            </a:r>
          </a:p>
          <a:p>
            <a:r>
              <a:rPr lang="en-US" sz="1400" dirty="0"/>
              <a:t>Matjaž Perpar, Microsoft</a:t>
            </a:r>
          </a:p>
          <a:p>
            <a:r>
              <a:rPr lang="en-US" sz="1400" dirty="0"/>
              <a:t>Peter Zdovc, Span</a:t>
            </a:r>
          </a:p>
        </p:txBody>
      </p:sp>
    </p:spTree>
    <p:extLst>
      <p:ext uri="{BB962C8B-B14F-4D97-AF65-F5344CB8AC3E}">
        <p14:creationId xmlns:p14="http://schemas.microsoft.com/office/powerpoint/2010/main" val="3635852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Azure Track</a:t>
            </a:r>
          </a:p>
        </p:txBody>
      </p:sp>
      <p:sp>
        <p:nvSpPr>
          <p:cNvPr id="6" name="Text Placeholder 5"/>
          <p:cNvSpPr>
            <a:spLocks noGrp="1"/>
          </p:cNvSpPr>
          <p:nvPr>
            <p:ph type="body" sz="quarter" idx="10"/>
          </p:nvPr>
        </p:nvSpPr>
        <p:spPr>
          <a:xfrm>
            <a:off x="586390" y="1434370"/>
            <a:ext cx="11018520" cy="3447098"/>
          </a:xfrm>
        </p:spPr>
        <p:txBody>
          <a:bodyPr/>
          <a:lstStyle/>
          <a:p>
            <a:r>
              <a:rPr lang="en-US" dirty="0"/>
              <a:t>Azure track - </a:t>
            </a:r>
            <a:r>
              <a:rPr lang="en-US" dirty="0" err="1"/>
              <a:t>Pregled</a:t>
            </a:r>
            <a:r>
              <a:rPr lang="en-US" dirty="0"/>
              <a:t> oz. “</a:t>
            </a:r>
            <a:r>
              <a:rPr lang="en-US" dirty="0" err="1"/>
              <a:t>Moj</a:t>
            </a:r>
            <a:r>
              <a:rPr lang="en-US" dirty="0"/>
              <a:t> </a:t>
            </a:r>
            <a:r>
              <a:rPr lang="en-US" dirty="0" err="1"/>
              <a:t>drugi</a:t>
            </a:r>
            <a:r>
              <a:rPr lang="en-US" dirty="0"/>
              <a:t> PC </a:t>
            </a:r>
            <a:r>
              <a:rPr lang="en-US" dirty="0" err="1"/>
              <a:t>je</a:t>
            </a:r>
            <a:r>
              <a:rPr lang="en-US" dirty="0"/>
              <a:t> Azure”</a:t>
            </a:r>
          </a:p>
          <a:p>
            <a:r>
              <a:rPr lang="en-US" dirty="0">
                <a:solidFill>
                  <a:schemeClr val="tx1">
                    <a:lumMod val="25000"/>
                    <a:lumOff val="75000"/>
                  </a:schemeClr>
                </a:solidFill>
              </a:rPr>
              <a:t>Azure track - </a:t>
            </a:r>
            <a:r>
              <a:rPr lang="en-US" dirty="0" err="1">
                <a:solidFill>
                  <a:schemeClr val="tx1">
                    <a:lumMod val="25000"/>
                    <a:lumOff val="75000"/>
                  </a:schemeClr>
                </a:solidFill>
              </a:rPr>
              <a:t>Arhitektura</a:t>
            </a:r>
            <a:r>
              <a:rPr lang="en-US" dirty="0">
                <a:solidFill>
                  <a:schemeClr val="tx1">
                    <a:lumMod val="25000"/>
                    <a:lumOff val="75000"/>
                  </a:schemeClr>
                </a:solidFill>
              </a:rPr>
              <a:t> </a:t>
            </a:r>
            <a:r>
              <a:rPr lang="en-US" dirty="0" err="1">
                <a:solidFill>
                  <a:schemeClr val="tx1">
                    <a:lumMod val="25000"/>
                    <a:lumOff val="75000"/>
                  </a:schemeClr>
                </a:solidFill>
              </a:rPr>
              <a:t>navideznega</a:t>
            </a:r>
            <a:r>
              <a:rPr lang="en-US" dirty="0">
                <a:solidFill>
                  <a:schemeClr val="tx1">
                    <a:lumMod val="25000"/>
                    <a:lumOff val="75000"/>
                  </a:schemeClr>
                </a:solidFill>
              </a:rPr>
              <a:t> </a:t>
            </a:r>
            <a:r>
              <a:rPr lang="en-US" dirty="0" err="1">
                <a:solidFill>
                  <a:schemeClr val="tx1">
                    <a:lumMod val="25000"/>
                    <a:lumOff val="75000"/>
                  </a:schemeClr>
                </a:solidFill>
              </a:rPr>
              <a:t>podatkovnega</a:t>
            </a:r>
            <a:r>
              <a:rPr lang="en-US" dirty="0">
                <a:solidFill>
                  <a:schemeClr val="tx1">
                    <a:lumMod val="25000"/>
                    <a:lumOff val="75000"/>
                  </a:schemeClr>
                </a:solidFill>
              </a:rPr>
              <a:t> </a:t>
            </a:r>
            <a:r>
              <a:rPr lang="en-US" dirty="0" err="1">
                <a:solidFill>
                  <a:schemeClr val="tx1">
                    <a:lumMod val="25000"/>
                    <a:lumOff val="75000"/>
                  </a:schemeClr>
                </a:solidFill>
              </a:rPr>
              <a:t>centra</a:t>
            </a:r>
            <a:endParaRPr lang="en-US" dirty="0">
              <a:solidFill>
                <a:schemeClr val="tx1">
                  <a:lumMod val="25000"/>
                  <a:lumOff val="75000"/>
                </a:schemeClr>
              </a:solidFill>
            </a:endParaRPr>
          </a:p>
          <a:p>
            <a:r>
              <a:rPr lang="en-US" dirty="0">
                <a:solidFill>
                  <a:schemeClr val="tx1">
                    <a:lumMod val="25000"/>
                    <a:lumOff val="75000"/>
                  </a:schemeClr>
                </a:solidFill>
              </a:rPr>
              <a:t>Azure track - </a:t>
            </a:r>
            <a:r>
              <a:rPr lang="en-US" dirty="0" err="1">
                <a:solidFill>
                  <a:schemeClr val="tx1">
                    <a:lumMod val="25000"/>
                    <a:lumOff val="75000"/>
                  </a:schemeClr>
                </a:solidFill>
              </a:rPr>
              <a:t>Vzpostavljanje</a:t>
            </a:r>
            <a:r>
              <a:rPr lang="en-US" dirty="0">
                <a:solidFill>
                  <a:schemeClr val="tx1">
                    <a:lumMod val="25000"/>
                    <a:lumOff val="75000"/>
                  </a:schemeClr>
                </a:solidFill>
              </a:rPr>
              <a:t> infrastructure in </a:t>
            </a:r>
            <a:r>
              <a:rPr lang="en-US" dirty="0" err="1">
                <a:solidFill>
                  <a:schemeClr val="tx1">
                    <a:lumMod val="25000"/>
                    <a:lumOff val="75000"/>
                  </a:schemeClr>
                </a:solidFill>
              </a:rPr>
              <a:t>storitev</a:t>
            </a:r>
            <a:r>
              <a:rPr lang="en-US" dirty="0">
                <a:solidFill>
                  <a:schemeClr val="tx1">
                    <a:lumMod val="25000"/>
                    <a:lumOff val="75000"/>
                  </a:schemeClr>
                </a:solidFill>
              </a:rPr>
              <a:t> (Deployment)</a:t>
            </a:r>
          </a:p>
          <a:p>
            <a:r>
              <a:rPr lang="en-US" dirty="0">
                <a:solidFill>
                  <a:schemeClr val="tx1">
                    <a:lumMod val="25000"/>
                    <a:lumOff val="75000"/>
                  </a:schemeClr>
                </a:solidFill>
              </a:rPr>
              <a:t>Azure track - </a:t>
            </a:r>
            <a:r>
              <a:rPr lang="en-US" dirty="0" err="1">
                <a:solidFill>
                  <a:schemeClr val="tx1">
                    <a:lumMod val="25000"/>
                    <a:lumOff val="75000"/>
                  </a:schemeClr>
                </a:solidFill>
              </a:rPr>
              <a:t>Upravljanje</a:t>
            </a:r>
            <a:r>
              <a:rPr lang="en-US" dirty="0">
                <a:solidFill>
                  <a:schemeClr val="tx1">
                    <a:lumMod val="25000"/>
                    <a:lumOff val="75000"/>
                  </a:schemeClr>
                </a:solidFill>
              </a:rPr>
              <a:t> z </a:t>
            </a:r>
            <a:r>
              <a:rPr lang="en-US" dirty="0" err="1">
                <a:solidFill>
                  <a:schemeClr val="tx1">
                    <a:lumMod val="25000"/>
                    <a:lumOff val="75000"/>
                  </a:schemeClr>
                </a:solidFill>
              </a:rPr>
              <a:t>infrastrukturo</a:t>
            </a:r>
            <a:r>
              <a:rPr lang="en-US" dirty="0">
                <a:solidFill>
                  <a:schemeClr val="tx1">
                    <a:lumMod val="25000"/>
                    <a:lumOff val="75000"/>
                  </a:schemeClr>
                </a:solidFill>
              </a:rPr>
              <a:t> in </a:t>
            </a:r>
            <a:r>
              <a:rPr lang="en-US" dirty="0" err="1">
                <a:solidFill>
                  <a:schemeClr val="tx1">
                    <a:lumMod val="25000"/>
                    <a:lumOff val="75000"/>
                  </a:schemeClr>
                </a:solidFill>
              </a:rPr>
              <a:t>storitvami</a:t>
            </a:r>
            <a:r>
              <a:rPr lang="en-US" dirty="0">
                <a:solidFill>
                  <a:schemeClr val="tx1">
                    <a:lumMod val="25000"/>
                    <a:lumOff val="75000"/>
                  </a:schemeClr>
                </a:solidFill>
              </a:rPr>
              <a:t> (Hybrid Cloud Management)</a:t>
            </a:r>
          </a:p>
          <a:p>
            <a:r>
              <a:rPr lang="en-US" dirty="0">
                <a:solidFill>
                  <a:schemeClr val="tx1">
                    <a:lumMod val="25000"/>
                    <a:lumOff val="75000"/>
                  </a:schemeClr>
                </a:solidFill>
              </a:rPr>
              <a:t>Azure track - </a:t>
            </a:r>
            <a:r>
              <a:rPr lang="en-US" dirty="0" err="1">
                <a:solidFill>
                  <a:schemeClr val="tx1">
                    <a:lumMod val="25000"/>
                    <a:lumOff val="75000"/>
                  </a:schemeClr>
                </a:solidFill>
              </a:rPr>
              <a:t>Najaktualnejši</a:t>
            </a:r>
            <a:r>
              <a:rPr lang="en-US" dirty="0">
                <a:solidFill>
                  <a:schemeClr val="tx1">
                    <a:lumMod val="25000"/>
                    <a:lumOff val="75000"/>
                  </a:schemeClr>
                </a:solidFill>
              </a:rPr>
              <a:t> </a:t>
            </a:r>
            <a:r>
              <a:rPr lang="en-US" dirty="0" err="1">
                <a:solidFill>
                  <a:schemeClr val="tx1">
                    <a:lumMod val="25000"/>
                    <a:lumOff val="75000"/>
                  </a:schemeClr>
                </a:solidFill>
              </a:rPr>
              <a:t>scenariji</a:t>
            </a:r>
            <a:r>
              <a:rPr lang="en-US" dirty="0">
                <a:solidFill>
                  <a:schemeClr val="tx1">
                    <a:lumMod val="25000"/>
                    <a:lumOff val="75000"/>
                  </a:schemeClr>
                </a:solidFill>
              </a:rPr>
              <a:t> </a:t>
            </a:r>
            <a:r>
              <a:rPr lang="en-US" dirty="0" err="1">
                <a:solidFill>
                  <a:schemeClr val="tx1">
                    <a:lumMod val="25000"/>
                    <a:lumOff val="75000"/>
                  </a:schemeClr>
                </a:solidFill>
              </a:rPr>
              <a:t>uporabe</a:t>
            </a:r>
            <a:r>
              <a:rPr lang="en-US" dirty="0">
                <a:solidFill>
                  <a:schemeClr val="tx1">
                    <a:lumMod val="25000"/>
                    <a:lumOff val="75000"/>
                  </a:schemeClr>
                </a:solidFill>
              </a:rPr>
              <a:t> (Workloads)</a:t>
            </a:r>
          </a:p>
          <a:p>
            <a:r>
              <a:rPr lang="en-US" dirty="0">
                <a:solidFill>
                  <a:schemeClr val="tx1">
                    <a:lumMod val="25000"/>
                    <a:lumOff val="75000"/>
                  </a:schemeClr>
                </a:solidFill>
              </a:rPr>
              <a:t>Azure track - </a:t>
            </a:r>
            <a:r>
              <a:rPr lang="en-US" dirty="0" err="1">
                <a:solidFill>
                  <a:schemeClr val="tx1">
                    <a:lumMod val="25000"/>
                    <a:lumOff val="75000"/>
                  </a:schemeClr>
                </a:solidFill>
              </a:rPr>
              <a:t>Pogled</a:t>
            </a:r>
            <a:r>
              <a:rPr lang="en-US" dirty="0">
                <a:solidFill>
                  <a:schemeClr val="tx1">
                    <a:lumMod val="25000"/>
                    <a:lumOff val="75000"/>
                  </a:schemeClr>
                </a:solidFill>
              </a:rPr>
              <a:t> v </a:t>
            </a:r>
            <a:r>
              <a:rPr lang="en-US" dirty="0" err="1">
                <a:solidFill>
                  <a:schemeClr val="tx1">
                    <a:lumMod val="25000"/>
                    <a:lumOff val="75000"/>
                  </a:schemeClr>
                </a:solidFill>
              </a:rPr>
              <a:t>prihodnost</a:t>
            </a:r>
            <a:r>
              <a:rPr lang="en-US" dirty="0">
                <a:solidFill>
                  <a:schemeClr val="tx1">
                    <a:lumMod val="25000"/>
                    <a:lumOff val="75000"/>
                  </a:schemeClr>
                </a:solidFill>
              </a:rPr>
              <a:t> (Future view)</a:t>
            </a:r>
          </a:p>
        </p:txBody>
      </p:sp>
    </p:spTree>
    <p:extLst>
      <p:ext uri="{BB962C8B-B14F-4D97-AF65-F5344CB8AC3E}">
        <p14:creationId xmlns:p14="http://schemas.microsoft.com/office/powerpoint/2010/main" val="3957722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F2A11FB-BF35-458A-AFDF-8F5A881CF3C0}"/>
              </a:ext>
            </a:extLst>
          </p:cNvPr>
          <p:cNvSpPr>
            <a:spLocks noGrp="1"/>
          </p:cNvSpPr>
          <p:nvPr>
            <p:ph type="title"/>
          </p:nvPr>
        </p:nvSpPr>
        <p:spPr>
          <a:xfrm>
            <a:off x="584644" y="761065"/>
            <a:ext cx="4161981" cy="553998"/>
          </a:xfrm>
        </p:spPr>
        <p:txBody>
          <a:bodyPr/>
          <a:lstStyle/>
          <a:p>
            <a:r>
              <a:rPr lang="en-US" dirty="0"/>
              <a:t>Agenda</a:t>
            </a:r>
            <a:endParaRPr lang="sl-SI" dirty="0"/>
          </a:p>
        </p:txBody>
      </p:sp>
      <p:sp>
        <p:nvSpPr>
          <p:cNvPr id="5" name="Text Placeholder 4">
            <a:extLst>
              <a:ext uri="{FF2B5EF4-FFF2-40B4-BE49-F238E27FC236}">
                <a16:creationId xmlns:a16="http://schemas.microsoft.com/office/drawing/2014/main" id="{80B098D4-07F1-4383-BB68-4AF8716BB688}"/>
              </a:ext>
            </a:extLst>
          </p:cNvPr>
          <p:cNvSpPr>
            <a:spLocks noGrp="1"/>
          </p:cNvSpPr>
          <p:nvPr>
            <p:ph type="body" sz="quarter" idx="10"/>
          </p:nvPr>
        </p:nvSpPr>
        <p:spPr>
          <a:xfrm>
            <a:off x="584644" y="1507514"/>
            <a:ext cx="4162425" cy="2154436"/>
          </a:xfrm>
        </p:spPr>
        <p:txBody>
          <a:bodyPr/>
          <a:lstStyle/>
          <a:p>
            <a:pPr marL="342900" indent="-342900">
              <a:buFont typeface="Arial" panose="020B0604020202020204" pitchFamily="34" charset="0"/>
              <a:buChar char="•"/>
            </a:pPr>
            <a:r>
              <a:rPr lang="en-US" dirty="0"/>
              <a:t>Azure Regions and Datacenters</a:t>
            </a:r>
          </a:p>
          <a:p>
            <a:pPr marL="342900" indent="-342900">
              <a:buFont typeface="Arial" panose="020B0604020202020204" pitchFamily="34" charset="0"/>
              <a:buChar char="•"/>
            </a:pPr>
            <a:r>
              <a:rPr lang="en-US" dirty="0"/>
              <a:t>Azure Security and Compliance</a:t>
            </a:r>
          </a:p>
          <a:p>
            <a:pPr marL="342900" indent="-342900">
              <a:buFont typeface="Arial" panose="020B0604020202020204" pitchFamily="34" charset="0"/>
              <a:buChar char="•"/>
            </a:pPr>
            <a:r>
              <a:rPr lang="en-US" dirty="0"/>
              <a:t>Azure Networking</a:t>
            </a:r>
          </a:p>
          <a:p>
            <a:pPr marL="342900" indent="-342900">
              <a:buFont typeface="Arial" panose="020B0604020202020204" pitchFamily="34" charset="0"/>
              <a:buChar char="•"/>
            </a:pPr>
            <a:r>
              <a:rPr lang="en-US" dirty="0"/>
              <a:t>Azure Servers</a:t>
            </a:r>
          </a:p>
          <a:p>
            <a:pPr marL="342900" indent="-342900">
              <a:buFont typeface="Arial" panose="020B0604020202020204" pitchFamily="34" charset="0"/>
              <a:buChar char="•"/>
            </a:pPr>
            <a:r>
              <a:rPr lang="en-US" dirty="0"/>
              <a:t>Azure OS</a:t>
            </a:r>
          </a:p>
          <a:p>
            <a:pPr marL="342900" indent="-342900">
              <a:buFont typeface="Arial" panose="020B0604020202020204" pitchFamily="34" charset="0"/>
              <a:buChar char="•"/>
            </a:pPr>
            <a:r>
              <a:rPr lang="en-US" dirty="0"/>
              <a:t>Azure Stack</a:t>
            </a:r>
          </a:p>
        </p:txBody>
      </p:sp>
      <p:pic>
        <p:nvPicPr>
          <p:cNvPr id="8" name="Picture Placeholder 7" descr="A person wearing a hat&#10;&#10;Description generated with very high confidence">
            <a:extLst>
              <a:ext uri="{FF2B5EF4-FFF2-40B4-BE49-F238E27FC236}">
                <a16:creationId xmlns:a16="http://schemas.microsoft.com/office/drawing/2014/main" id="{95609697-0DDD-4B13-A136-D653D7C40535}"/>
              </a:ext>
            </a:extLst>
          </p:cNvPr>
          <p:cNvPicPr>
            <a:picLocks noGrp="1" noChangeAspect="1"/>
          </p:cNvPicPr>
          <p:nvPr>
            <p:ph type="pic" sz="quarter" idx="11"/>
          </p:nvPr>
        </p:nvPicPr>
        <p:blipFill>
          <a:blip r:embed="rId2"/>
          <a:srcRect/>
          <a:stretch>
            <a:fillRect/>
          </a:stretch>
        </p:blipFill>
        <p:spPr/>
      </p:pic>
    </p:spTree>
    <p:extLst>
      <p:ext uri="{BB962C8B-B14F-4D97-AF65-F5344CB8AC3E}">
        <p14:creationId xmlns:p14="http://schemas.microsoft.com/office/powerpoint/2010/main" val="538091545"/>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216" y="3035808"/>
            <a:ext cx="9144000" cy="498598"/>
          </a:xfrm>
        </p:spPr>
        <p:txBody>
          <a:bodyPr/>
          <a:lstStyle/>
          <a:p>
            <a:r>
              <a:rPr lang="en-US" dirty="0"/>
              <a:t>Azure Regions and Datacenters</a:t>
            </a:r>
          </a:p>
        </p:txBody>
      </p:sp>
    </p:spTree>
    <p:extLst>
      <p:ext uri="{BB962C8B-B14F-4D97-AF65-F5344CB8AC3E}">
        <p14:creationId xmlns:p14="http://schemas.microsoft.com/office/powerpoint/2010/main" val="181873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11E37-A8C8-4B77-9471-08A63A4C814A}"/>
              </a:ext>
            </a:extLst>
          </p:cNvPr>
          <p:cNvSpPr>
            <a:spLocks noGrp="1"/>
          </p:cNvSpPr>
          <p:nvPr>
            <p:ph type="title"/>
          </p:nvPr>
        </p:nvSpPr>
        <p:spPr/>
        <p:txBody>
          <a:bodyPr/>
          <a:lstStyle/>
          <a:p>
            <a:r>
              <a:rPr lang="en-US" dirty="0"/>
              <a:t>Azure Regions</a:t>
            </a:r>
          </a:p>
        </p:txBody>
      </p:sp>
      <p:pic>
        <p:nvPicPr>
          <p:cNvPr id="3" name="Picture 2">
            <a:extLst>
              <a:ext uri="{FF2B5EF4-FFF2-40B4-BE49-F238E27FC236}">
                <a16:creationId xmlns:a16="http://schemas.microsoft.com/office/drawing/2014/main" id="{A14A1F7F-FF78-4556-B5E6-742171E22A36}"/>
              </a:ext>
            </a:extLst>
          </p:cNvPr>
          <p:cNvPicPr>
            <a:picLocks noChangeAspect="1"/>
          </p:cNvPicPr>
          <p:nvPr/>
        </p:nvPicPr>
        <p:blipFill>
          <a:blip r:embed="rId3"/>
          <a:stretch>
            <a:fillRect/>
          </a:stretch>
        </p:blipFill>
        <p:spPr>
          <a:xfrm>
            <a:off x="588263" y="1076077"/>
            <a:ext cx="10044171" cy="4840629"/>
          </a:xfrm>
          <a:prstGeom prst="rect">
            <a:avLst/>
          </a:prstGeom>
        </p:spPr>
      </p:pic>
      <p:sp>
        <p:nvSpPr>
          <p:cNvPr id="4" name="TextBox 3">
            <a:extLst>
              <a:ext uri="{FF2B5EF4-FFF2-40B4-BE49-F238E27FC236}">
                <a16:creationId xmlns:a16="http://schemas.microsoft.com/office/drawing/2014/main" id="{5EA2C52F-C41C-47C6-B65F-52D8E16B4E78}"/>
              </a:ext>
            </a:extLst>
          </p:cNvPr>
          <p:cNvSpPr txBox="1"/>
          <p:nvPr/>
        </p:nvSpPr>
        <p:spPr>
          <a:xfrm>
            <a:off x="5454033" y="6044453"/>
            <a:ext cx="5178402" cy="215444"/>
          </a:xfrm>
          <a:prstGeom prst="rect">
            <a:avLst/>
          </a:prstGeom>
          <a:noFill/>
        </p:spPr>
        <p:txBody>
          <a:bodyPr wrap="square" lIns="0" tIns="0" rIns="0" bIns="0" rtlCol="0">
            <a:spAutoFit/>
          </a:bodyPr>
          <a:lstStyle/>
          <a:p>
            <a:r>
              <a:rPr lang="en-US" sz="1400" dirty="0">
                <a:gradFill>
                  <a:gsLst>
                    <a:gs pos="2917">
                      <a:schemeClr val="tx1"/>
                    </a:gs>
                    <a:gs pos="30000">
                      <a:schemeClr val="tx1"/>
                    </a:gs>
                  </a:gsLst>
                  <a:lin ang="5400000" scaled="0"/>
                </a:gradFill>
                <a:hlinkClick r:id="rId4"/>
              </a:rPr>
              <a:t>https://azure.microsoft.com/en-us/global-infrastructure/regions/</a:t>
            </a:r>
            <a:r>
              <a:rPr lang="en-US" sz="1400" dirty="0">
                <a:gradFill>
                  <a:gsLst>
                    <a:gs pos="2917">
                      <a:schemeClr val="tx1"/>
                    </a:gs>
                    <a:gs pos="30000">
                      <a:schemeClr val="tx1"/>
                    </a:gs>
                  </a:gsLst>
                  <a:lin ang="5400000" scaled="0"/>
                </a:gradFill>
              </a:rPr>
              <a:t> </a:t>
            </a:r>
          </a:p>
        </p:txBody>
      </p:sp>
    </p:spTree>
    <p:extLst>
      <p:ext uri="{BB962C8B-B14F-4D97-AF65-F5344CB8AC3E}">
        <p14:creationId xmlns:p14="http://schemas.microsoft.com/office/powerpoint/2010/main" val="2790252786"/>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Geographies and regions</a:t>
            </a:r>
          </a:p>
        </p:txBody>
      </p:sp>
      <p:sp>
        <p:nvSpPr>
          <p:cNvPr id="18" name="Content Placeholder 5">
            <a:extLst>
              <a:ext uri="{FF2B5EF4-FFF2-40B4-BE49-F238E27FC236}">
                <a16:creationId xmlns:a16="http://schemas.microsoft.com/office/drawing/2014/main" id="{28CBBD6E-2941-4884-9D30-09FDDD415542}"/>
              </a:ext>
            </a:extLst>
          </p:cNvPr>
          <p:cNvSpPr txBox="1">
            <a:spLocks/>
          </p:cNvSpPr>
          <p:nvPr/>
        </p:nvSpPr>
        <p:spPr>
          <a:xfrm>
            <a:off x="269241" y="1860529"/>
            <a:ext cx="4171811" cy="3032349"/>
          </a:xfrm>
          <a:prstGeom prst="rect">
            <a:avLst/>
          </a:prstGeom>
        </p:spPr>
        <p:txBody>
          <a:bodyPr vert="horz" wrap="square" lIns="143428" tIns="89642" rIns="143428" bIns="89642" rtlCol="0">
            <a:spAutoFit/>
          </a:bodyPr>
          <a:lstStyle>
            <a:lvl1pPr marL="0" marR="0" indent="0"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None/>
              <a:tabLst/>
              <a:defRPr sz="3000" b="0" kern="1200" spc="0" baseline="0">
                <a:gradFill>
                  <a:gsLst>
                    <a:gs pos="1250">
                      <a:schemeClr val="tx1"/>
                    </a:gs>
                    <a:gs pos="100000">
                      <a:schemeClr val="tx1"/>
                    </a:gs>
                  </a:gsLst>
                  <a:lin ang="5400000" scaled="0"/>
                </a:gradFill>
                <a:latin typeface="+mn-lt"/>
                <a:ea typeface="+mn-ea"/>
                <a:cs typeface="+mn-cs"/>
              </a:defRPr>
            </a:lvl1pPr>
            <a:lvl2pPr marL="255588"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2400" b="0" kern="1200" spc="0" baseline="0">
                <a:gradFill>
                  <a:gsLst>
                    <a:gs pos="1250">
                      <a:schemeClr val="tx1"/>
                    </a:gs>
                    <a:gs pos="100000">
                      <a:schemeClr val="tx1"/>
                    </a:gs>
                  </a:gsLst>
                  <a:lin ang="5400000" scaled="0"/>
                </a:gradFill>
                <a:latin typeface="+mn-lt"/>
                <a:ea typeface="+mn-ea"/>
                <a:cs typeface="+mn-cs"/>
              </a:defRPr>
            </a:lvl2pPr>
            <a:lvl3pPr marL="45085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2200" b="0" kern="1200" spc="0" baseline="0">
                <a:gradFill>
                  <a:gsLst>
                    <a:gs pos="1250">
                      <a:schemeClr val="tx1"/>
                    </a:gs>
                    <a:gs pos="100000">
                      <a:schemeClr val="tx1"/>
                    </a:gs>
                  </a:gsLst>
                  <a:lin ang="5400000" scaled="0"/>
                </a:gradFill>
                <a:latin typeface="+mn-lt"/>
                <a:ea typeface="+mn-ea"/>
                <a:cs typeface="+mn-cs"/>
              </a:defRPr>
            </a:lvl3pPr>
            <a:lvl4pPr marL="652462"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2200" b="0" kern="1200" spc="0" baseline="0">
                <a:gradFill>
                  <a:gsLst>
                    <a:gs pos="1250">
                      <a:schemeClr val="tx1"/>
                    </a:gs>
                    <a:gs pos="100000">
                      <a:schemeClr val="tx1"/>
                    </a:gs>
                  </a:gsLst>
                  <a:lin ang="5400000" scaled="0"/>
                </a:gradFill>
                <a:latin typeface="+mn-lt"/>
                <a:ea typeface="+mn-ea"/>
                <a:cs typeface="+mn-cs"/>
              </a:defRPr>
            </a:lvl4pPr>
            <a:lvl5pPr marL="854075"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2200" b="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1176"/>
              </a:spcBef>
            </a:pPr>
            <a:r>
              <a:rPr lang="en-US" sz="2745" dirty="0">
                <a:solidFill>
                  <a:schemeClr val="tx2"/>
                </a:solidFill>
                <a:latin typeface="Segoe UI Semibold" panose="020B0702040204020203" pitchFamily="34" charset="0"/>
                <a:cs typeface="Segoe UI Semibold" panose="020B0702040204020203" pitchFamily="34" charset="0"/>
              </a:rPr>
              <a:t>The world is divided </a:t>
            </a:r>
            <a:br>
              <a:rPr lang="en-US" sz="2745" dirty="0">
                <a:solidFill>
                  <a:schemeClr val="tx2"/>
                </a:solidFill>
                <a:latin typeface="Segoe UI Semibold" panose="020B0702040204020203" pitchFamily="34" charset="0"/>
                <a:cs typeface="Segoe UI Semibold" panose="020B0702040204020203" pitchFamily="34" charset="0"/>
              </a:rPr>
            </a:br>
            <a:r>
              <a:rPr lang="en-US" sz="2745" dirty="0">
                <a:solidFill>
                  <a:schemeClr val="tx2"/>
                </a:solidFill>
                <a:latin typeface="Segoe UI Semibold" panose="020B0702040204020203" pitchFamily="34" charset="0"/>
                <a:cs typeface="Segoe UI Semibold" panose="020B0702040204020203" pitchFamily="34" charset="0"/>
              </a:rPr>
              <a:t>into geographies</a:t>
            </a:r>
          </a:p>
          <a:p>
            <a:pPr marL="0" lvl="1">
              <a:spcBef>
                <a:spcPts val="1176"/>
              </a:spcBef>
            </a:pPr>
            <a:r>
              <a:rPr lang="en-US" sz="1961" dirty="0">
                <a:cs typeface="Segoe UI Semibold" panose="020B0702040204020203" pitchFamily="34" charset="0"/>
              </a:rPr>
              <a:t>Defined by geo-political </a:t>
            </a:r>
            <a:br>
              <a:rPr lang="en-US" sz="1961" dirty="0">
                <a:cs typeface="Segoe UI Semibold" panose="020B0702040204020203" pitchFamily="34" charset="0"/>
              </a:rPr>
            </a:br>
            <a:r>
              <a:rPr lang="en-US" sz="1961" dirty="0">
                <a:cs typeface="Segoe UI Semibold" panose="020B0702040204020203" pitchFamily="34" charset="0"/>
              </a:rPr>
              <a:t>boundaries or country borders</a:t>
            </a:r>
          </a:p>
          <a:p>
            <a:pPr marL="0" lvl="1">
              <a:spcBef>
                <a:spcPts val="1176"/>
              </a:spcBef>
            </a:pPr>
            <a:r>
              <a:rPr lang="en-US" sz="1961" dirty="0">
                <a:cs typeface="Segoe UI Semibold" panose="020B0702040204020203" pitchFamily="34" charset="0"/>
              </a:rPr>
              <a:t>Defines the data residency </a:t>
            </a:r>
            <a:br>
              <a:rPr lang="en-US" sz="1961" dirty="0">
                <a:cs typeface="Segoe UI Semibold" panose="020B0702040204020203" pitchFamily="34" charset="0"/>
              </a:rPr>
            </a:br>
            <a:r>
              <a:rPr lang="en-US" sz="1961" dirty="0">
                <a:cs typeface="Segoe UI Semibold" panose="020B0702040204020203" pitchFamily="34" charset="0"/>
              </a:rPr>
              <a:t>boundary for customer data</a:t>
            </a:r>
          </a:p>
          <a:p>
            <a:pPr>
              <a:spcBef>
                <a:spcPts val="2941"/>
              </a:spcBef>
            </a:pPr>
            <a:endParaRPr lang="en-US" sz="2353" dirty="0"/>
          </a:p>
        </p:txBody>
      </p:sp>
      <p:sp>
        <p:nvSpPr>
          <p:cNvPr id="19" name="Text Placeholder 7">
            <a:extLst>
              <a:ext uri="{FF2B5EF4-FFF2-40B4-BE49-F238E27FC236}">
                <a16:creationId xmlns:a16="http://schemas.microsoft.com/office/drawing/2014/main" id="{B9D73394-6074-45FB-9572-E84C318FF7E4}"/>
              </a:ext>
            </a:extLst>
          </p:cNvPr>
          <p:cNvSpPr txBox="1">
            <a:spLocks/>
          </p:cNvSpPr>
          <p:nvPr/>
        </p:nvSpPr>
        <p:spPr>
          <a:xfrm>
            <a:off x="4855806" y="1860530"/>
            <a:ext cx="4055985" cy="3566385"/>
          </a:xfrm>
          <a:prstGeom prst="rect">
            <a:avLst/>
          </a:prstGeom>
        </p:spPr>
        <p:txBody>
          <a:bodyPr vert="horz" wrap="square" lIns="143428" tIns="89642" rIns="143428" bIns="89642" rtlCol="0" anchor="t">
            <a:spAutoFit/>
          </a:bodyPr>
          <a:lstStyle>
            <a:lvl1pPr marL="0" marR="0" indent="0" algn="l" defTabSz="932742" rtl="0" eaLnBrk="1" fontAlgn="auto" latinLnBrk="0" hangingPunct="1">
              <a:lnSpc>
                <a:spcPct val="90000"/>
              </a:lnSpc>
              <a:spcBef>
                <a:spcPts val="1224"/>
              </a:spcBef>
              <a:spcAft>
                <a:spcPts val="0"/>
              </a:spcAft>
              <a:buClr>
                <a:schemeClr val="tx1"/>
              </a:buClr>
              <a:buSzPct val="90000"/>
              <a:buFont typeface="Arial" panose="020B0604020202020204" pitchFamily="34" charset="0"/>
              <a:buNone/>
              <a:tabLst/>
              <a:defRPr lang="en-US" sz="3000" b="0" kern="1200" spc="0" baseline="0" dirty="0">
                <a:gradFill>
                  <a:gsLst>
                    <a:gs pos="1250">
                      <a:schemeClr val="tx1"/>
                    </a:gs>
                    <a:gs pos="100000">
                      <a:schemeClr val="tx1"/>
                    </a:gs>
                  </a:gsLst>
                  <a:lin ang="5400000" scaled="0"/>
                </a:gradFill>
                <a:latin typeface="+mn-lt"/>
                <a:ea typeface="+mn-ea"/>
                <a:cs typeface="+mn-cs"/>
              </a:defRPr>
            </a:lvl1pPr>
            <a:lvl2pPr marL="255588" marR="0" indent="0" algn="l" defTabSz="932742" rtl="0" eaLnBrk="1" fontAlgn="auto" latinLnBrk="0" hangingPunct="1">
              <a:lnSpc>
                <a:spcPct val="90000"/>
              </a:lnSpc>
              <a:spcBef>
                <a:spcPct val="20000"/>
              </a:spcBef>
              <a:spcAft>
                <a:spcPts val="0"/>
              </a:spcAft>
              <a:buClrTx/>
              <a:buSzPct val="90000"/>
              <a:buFont typeface="Arial" panose="020B0604020202020204" pitchFamily="34" charset="0"/>
              <a:buNone/>
              <a:tabLst/>
              <a:defRPr lang="en-US" sz="2400" b="0" kern="1200" spc="0" baseline="0" dirty="0">
                <a:gradFill>
                  <a:gsLst>
                    <a:gs pos="1250">
                      <a:schemeClr val="tx1"/>
                    </a:gs>
                    <a:gs pos="100000">
                      <a:schemeClr val="tx1"/>
                    </a:gs>
                  </a:gsLst>
                  <a:lin ang="5400000" scaled="0"/>
                </a:gradFill>
                <a:latin typeface="+mn-lt"/>
                <a:ea typeface="+mn-ea"/>
                <a:cs typeface="+mn-cs"/>
              </a:defRPr>
            </a:lvl2pPr>
            <a:lvl3pPr marL="450850" marR="0" indent="0" algn="l" defTabSz="932742" rtl="0" eaLnBrk="1" fontAlgn="auto" latinLnBrk="0" hangingPunct="1">
              <a:lnSpc>
                <a:spcPct val="90000"/>
              </a:lnSpc>
              <a:spcBef>
                <a:spcPct val="20000"/>
              </a:spcBef>
              <a:spcAft>
                <a:spcPts val="0"/>
              </a:spcAft>
              <a:buClrTx/>
              <a:buSzPct val="9000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3pPr>
            <a:lvl4pPr marL="652462" marR="0" indent="0" algn="l" defTabSz="932742" rtl="0" eaLnBrk="1" fontAlgn="auto" latinLnBrk="0" hangingPunct="1">
              <a:lnSpc>
                <a:spcPct val="90000"/>
              </a:lnSpc>
              <a:spcBef>
                <a:spcPct val="20000"/>
              </a:spcBef>
              <a:spcAft>
                <a:spcPts val="0"/>
              </a:spcAft>
              <a:buClrTx/>
              <a:buSzPct val="9000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4pPr>
            <a:lvl5pPr marL="854075" marR="0" indent="0" algn="l" defTabSz="932742" rtl="0" eaLnBrk="1" fontAlgn="auto" latinLnBrk="0" hangingPunct="1">
              <a:lnSpc>
                <a:spcPct val="90000"/>
              </a:lnSpc>
              <a:spcBef>
                <a:spcPct val="20000"/>
              </a:spcBef>
              <a:spcAft>
                <a:spcPts val="0"/>
              </a:spcAft>
              <a:buClrTx/>
              <a:buSzPct val="9000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1176"/>
              </a:spcBef>
            </a:pPr>
            <a:r>
              <a:rPr lang="en-US" sz="2745">
                <a:solidFill>
                  <a:schemeClr val="tx2"/>
                </a:solidFill>
                <a:latin typeface="Segoe UI Semibold" panose="020B0702040204020203" pitchFamily="34" charset="0"/>
                <a:cs typeface="Segoe UI Semibold" panose="020B0702040204020203" pitchFamily="34" charset="0"/>
              </a:rPr>
              <a:t>A region is defined </a:t>
            </a:r>
            <a:br>
              <a:rPr lang="en-US" sz="2745">
                <a:solidFill>
                  <a:schemeClr val="tx1"/>
                </a:solidFill>
                <a:latin typeface="Segoe UI Semibold" panose="020B0702040204020203" pitchFamily="34" charset="0"/>
                <a:cs typeface="Segoe UI Semibold" panose="020B0702040204020203" pitchFamily="34" charset="0"/>
              </a:rPr>
            </a:br>
            <a:r>
              <a:rPr lang="en-US" sz="2745">
                <a:solidFill>
                  <a:schemeClr val="tx2"/>
                </a:solidFill>
                <a:latin typeface="Segoe UI Semibold" panose="020B0702040204020203" pitchFamily="34" charset="0"/>
                <a:cs typeface="Segoe UI Semibold" panose="020B0702040204020203" pitchFamily="34" charset="0"/>
              </a:rPr>
              <a:t>by a bandwidth and </a:t>
            </a:r>
            <a:br>
              <a:rPr lang="en-US" sz="2745">
                <a:solidFill>
                  <a:schemeClr val="tx1"/>
                </a:solidFill>
                <a:latin typeface="Segoe UI Semibold" panose="020B0702040204020203" pitchFamily="34" charset="0"/>
                <a:cs typeface="Segoe UI Semibold" panose="020B0702040204020203" pitchFamily="34" charset="0"/>
              </a:rPr>
            </a:br>
            <a:r>
              <a:rPr lang="en-US" sz="2745">
                <a:solidFill>
                  <a:schemeClr val="tx2"/>
                </a:solidFill>
                <a:latin typeface="Segoe UI Semibold" panose="020B0702040204020203" pitchFamily="34" charset="0"/>
                <a:cs typeface="Segoe UI Semibold" panose="020B0702040204020203" pitchFamily="34" charset="0"/>
              </a:rPr>
              <a:t>latency envelope</a:t>
            </a:r>
          </a:p>
          <a:p>
            <a:pPr marL="0" lvl="1">
              <a:spcBef>
                <a:spcPts val="1176"/>
              </a:spcBef>
            </a:pPr>
            <a:r>
              <a:rPr lang="en-US" sz="1961">
                <a:cs typeface="Segoe UI Semibold" panose="020B0702040204020203" pitchFamily="34" charset="0"/>
              </a:rPr>
              <a:t>&lt;2ms latency diameter (round trip)</a:t>
            </a:r>
          </a:p>
          <a:p>
            <a:pPr marL="0" lvl="1">
              <a:spcBef>
                <a:spcPts val="1176"/>
              </a:spcBef>
            </a:pPr>
            <a:r>
              <a:rPr lang="en-US" sz="1961">
                <a:cs typeface="Segoe UI Semibold" panose="020B0702040204020203" pitchFamily="34" charset="0"/>
              </a:rPr>
              <a:t>Customers see regions, not DCs</a:t>
            </a:r>
          </a:p>
          <a:p>
            <a:pPr marL="0" lvl="1">
              <a:spcBef>
                <a:spcPts val="1176"/>
              </a:spcBef>
            </a:pPr>
            <a:r>
              <a:rPr lang="en-US" sz="1961">
                <a:cs typeface="Segoe UI Semibold" panose="020B0702040204020203" pitchFamily="34" charset="0"/>
              </a:rPr>
              <a:t>Different fault and flood zones, </a:t>
            </a:r>
            <a:br>
              <a:rPr lang="en-US" sz="1961">
                <a:solidFill>
                  <a:schemeClr val="tx1"/>
                </a:solidFill>
                <a:ea typeface="+mn-lt"/>
                <a:cs typeface="+mn-lt"/>
              </a:rPr>
            </a:br>
            <a:r>
              <a:rPr lang="en-US" sz="1961">
                <a:cs typeface="Segoe UI Semibold" panose="020B0702040204020203" pitchFamily="34" charset="0"/>
              </a:rPr>
              <a:t>electrical grid, hurricane zone</a:t>
            </a:r>
          </a:p>
          <a:p>
            <a:pPr marL="0" lvl="1">
              <a:spcBef>
                <a:spcPts val="1176"/>
              </a:spcBef>
            </a:pPr>
            <a:r>
              <a:rPr lang="en-US" sz="1961">
                <a:cs typeface="Segoe UI Semibold" panose="020B0702040204020203" pitchFamily="34" charset="0"/>
              </a:rPr>
              <a:t>Typically hundreds of miles apart</a:t>
            </a:r>
          </a:p>
        </p:txBody>
      </p:sp>
      <p:grpSp>
        <p:nvGrpSpPr>
          <p:cNvPr id="12" name="Group 11">
            <a:extLst>
              <a:ext uri="{FF2B5EF4-FFF2-40B4-BE49-F238E27FC236}">
                <a16:creationId xmlns:a16="http://schemas.microsoft.com/office/drawing/2014/main" id="{3404EDC7-207D-4B21-BD96-DB28410D72E6}"/>
              </a:ext>
            </a:extLst>
          </p:cNvPr>
          <p:cNvGrpSpPr/>
          <p:nvPr/>
        </p:nvGrpSpPr>
        <p:grpSpPr>
          <a:xfrm>
            <a:off x="9326543" y="1540275"/>
            <a:ext cx="2613194" cy="4498786"/>
            <a:chOff x="9513560" y="1570664"/>
            <a:chExt cx="2665594" cy="4588996"/>
          </a:xfrm>
        </p:grpSpPr>
        <p:sp>
          <p:nvSpPr>
            <p:cNvPr id="5" name="Oval 4">
              <a:extLst>
                <a:ext uri="{FF2B5EF4-FFF2-40B4-BE49-F238E27FC236}">
                  <a16:creationId xmlns:a16="http://schemas.microsoft.com/office/drawing/2014/main" id="{1A8455AC-FAA0-4E32-AACE-A238630F5A0D}"/>
                </a:ext>
              </a:extLst>
            </p:cNvPr>
            <p:cNvSpPr/>
            <p:nvPr/>
          </p:nvSpPr>
          <p:spPr bwMode="auto">
            <a:xfrm>
              <a:off x="9513560" y="1570664"/>
              <a:ext cx="1829630" cy="1678329"/>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a:gradFill>
                  <a:gsLst>
                    <a:gs pos="0">
                      <a:srgbClr val="FFFFFF"/>
                    </a:gs>
                    <a:gs pos="100000">
                      <a:srgbClr val="FFFFFF"/>
                    </a:gs>
                  </a:gsLst>
                  <a:lin ang="5400000" scaled="0"/>
                </a:gradFill>
                <a:ea typeface="Segoe UI" pitchFamily="34" charset="0"/>
                <a:cs typeface="Segoe UI" pitchFamily="34" charset="0"/>
              </a:endParaRPr>
            </a:p>
          </p:txBody>
        </p:sp>
        <p:sp>
          <p:nvSpPr>
            <p:cNvPr id="9" name="Oval 8">
              <a:extLst>
                <a:ext uri="{FF2B5EF4-FFF2-40B4-BE49-F238E27FC236}">
                  <a16:creationId xmlns:a16="http://schemas.microsoft.com/office/drawing/2014/main" id="{8971239C-A2F4-4DE3-9E51-701722A87DD1}"/>
                </a:ext>
              </a:extLst>
            </p:cNvPr>
            <p:cNvSpPr/>
            <p:nvPr/>
          </p:nvSpPr>
          <p:spPr bwMode="auto">
            <a:xfrm>
              <a:off x="9513560" y="4481331"/>
              <a:ext cx="1829630" cy="1678329"/>
            </a:xfrm>
            <a:prstGeom prst="ellipse">
              <a:avLst/>
            </a:prstGeom>
            <a:solidFill>
              <a:schemeClr val="accent4">
                <a:lumMod val="60000"/>
                <a:lumOff val="4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a:solidFill>
                  <a:schemeClr val="tx1"/>
                </a:solidFill>
                <a:ea typeface="Segoe UI" pitchFamily="34" charset="0"/>
                <a:cs typeface="Segoe UI" pitchFamily="34" charset="0"/>
              </a:endParaRPr>
            </a:p>
          </p:txBody>
        </p:sp>
        <p:sp>
          <p:nvSpPr>
            <p:cNvPr id="6" name="TextBox 5">
              <a:extLst>
                <a:ext uri="{FF2B5EF4-FFF2-40B4-BE49-F238E27FC236}">
                  <a16:creationId xmlns:a16="http://schemas.microsoft.com/office/drawing/2014/main" id="{A938AB0B-8135-46A3-BA1C-2DD0413D7F1B}"/>
                </a:ext>
              </a:extLst>
            </p:cNvPr>
            <p:cNvSpPr txBox="1"/>
            <p:nvPr/>
          </p:nvSpPr>
          <p:spPr>
            <a:xfrm>
              <a:off x="9683748" y="2060881"/>
              <a:ext cx="1567503" cy="627858"/>
            </a:xfrm>
            <a:prstGeom prst="rect">
              <a:avLst/>
            </a:prstGeom>
            <a:noFill/>
          </p:spPr>
          <p:txBody>
            <a:bodyPr wrap="none" lIns="179285" tIns="143428" rIns="179285" bIns="143428" rtlCol="0">
              <a:spAutoFit/>
            </a:bodyPr>
            <a:lstStyle/>
            <a:p>
              <a:pPr>
                <a:lnSpc>
                  <a:spcPct val="90000"/>
                </a:lnSpc>
                <a:spcAft>
                  <a:spcPts val="588"/>
                </a:spcAft>
              </a:pPr>
              <a:r>
                <a:rPr lang="en-US" sz="2353">
                  <a:solidFill>
                    <a:schemeClr val="bg1"/>
                  </a:solidFill>
                </a:rPr>
                <a:t>Region 1</a:t>
              </a:r>
            </a:p>
          </p:txBody>
        </p:sp>
        <p:sp>
          <p:nvSpPr>
            <p:cNvPr id="11" name="TextBox 10">
              <a:extLst>
                <a:ext uri="{FF2B5EF4-FFF2-40B4-BE49-F238E27FC236}">
                  <a16:creationId xmlns:a16="http://schemas.microsoft.com/office/drawing/2014/main" id="{09E9ED38-D7D6-403C-A93F-9DA4A177528D}"/>
                </a:ext>
              </a:extLst>
            </p:cNvPr>
            <p:cNvSpPr txBox="1"/>
            <p:nvPr/>
          </p:nvSpPr>
          <p:spPr>
            <a:xfrm>
              <a:off x="9755414" y="5006563"/>
              <a:ext cx="1567503" cy="627858"/>
            </a:xfrm>
            <a:prstGeom prst="rect">
              <a:avLst/>
            </a:prstGeom>
            <a:noFill/>
          </p:spPr>
          <p:txBody>
            <a:bodyPr wrap="none" lIns="179285" tIns="143428" rIns="179285" bIns="143428" rtlCol="0">
              <a:spAutoFit/>
            </a:bodyPr>
            <a:lstStyle/>
            <a:p>
              <a:pPr>
                <a:lnSpc>
                  <a:spcPct val="90000"/>
                </a:lnSpc>
                <a:spcAft>
                  <a:spcPts val="588"/>
                </a:spcAft>
              </a:pPr>
              <a:r>
                <a:rPr lang="en-US" sz="2353"/>
                <a:t>Region 2</a:t>
              </a:r>
            </a:p>
          </p:txBody>
        </p:sp>
        <p:cxnSp>
          <p:nvCxnSpPr>
            <p:cNvPr id="8" name="Straight Arrow Connector 7">
              <a:extLst>
                <a:ext uri="{FF2B5EF4-FFF2-40B4-BE49-F238E27FC236}">
                  <a16:creationId xmlns:a16="http://schemas.microsoft.com/office/drawing/2014/main" id="{9DF4B29B-69A5-461F-88DE-9A04E557F1D8}"/>
                </a:ext>
              </a:extLst>
            </p:cNvPr>
            <p:cNvCxnSpPr/>
            <p:nvPr/>
          </p:nvCxnSpPr>
          <p:spPr>
            <a:xfrm>
              <a:off x="10428375" y="3248993"/>
              <a:ext cx="0" cy="1232338"/>
            </a:xfrm>
            <a:prstGeom prst="straightConnector1">
              <a:avLst/>
            </a:prstGeom>
            <a:ln w="57150">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A32774D1-7422-44DA-9C73-6A865FC5D6C6}"/>
                </a:ext>
              </a:extLst>
            </p:cNvPr>
            <p:cNvSpPr txBox="1"/>
            <p:nvPr/>
          </p:nvSpPr>
          <p:spPr>
            <a:xfrm>
              <a:off x="10690008" y="3475966"/>
              <a:ext cx="1489146" cy="960251"/>
            </a:xfrm>
            <a:prstGeom prst="rect">
              <a:avLst/>
            </a:prstGeom>
            <a:noFill/>
          </p:spPr>
          <p:txBody>
            <a:bodyPr wrap="none" lIns="179285" tIns="143428" rIns="179285" bIns="143428" rtlCol="0">
              <a:spAutoFit/>
            </a:bodyPr>
            <a:lstStyle/>
            <a:p>
              <a:pPr>
                <a:lnSpc>
                  <a:spcPct val="90000"/>
                </a:lnSpc>
                <a:spcAft>
                  <a:spcPts val="588"/>
                </a:spcAft>
              </a:pPr>
              <a:r>
                <a:rPr lang="en-US" sz="2353">
                  <a:gradFill>
                    <a:gsLst>
                      <a:gs pos="2917">
                        <a:schemeClr val="tx1"/>
                      </a:gs>
                      <a:gs pos="30000">
                        <a:schemeClr val="tx1"/>
                      </a:gs>
                    </a:gsLst>
                    <a:lin ang="5400000" scaled="0"/>
                  </a:gradFill>
                </a:rPr>
                <a:t>100’s of </a:t>
              </a:r>
              <a:br>
                <a:rPr lang="en-US" sz="2353">
                  <a:gradFill>
                    <a:gsLst>
                      <a:gs pos="2917">
                        <a:schemeClr val="tx1"/>
                      </a:gs>
                      <a:gs pos="30000">
                        <a:schemeClr val="tx1"/>
                      </a:gs>
                    </a:gsLst>
                    <a:lin ang="5400000" scaled="0"/>
                  </a:gradFill>
                </a:rPr>
              </a:br>
              <a:r>
                <a:rPr lang="en-US" sz="2353">
                  <a:gradFill>
                    <a:gsLst>
                      <a:gs pos="2917">
                        <a:schemeClr val="tx1"/>
                      </a:gs>
                      <a:gs pos="30000">
                        <a:schemeClr val="tx1"/>
                      </a:gs>
                    </a:gsLst>
                    <a:lin ang="5400000" scaled="0"/>
                  </a:gradFill>
                </a:rPr>
                <a:t>miles</a:t>
              </a:r>
            </a:p>
          </p:txBody>
        </p:sp>
      </p:grpSp>
    </p:spTree>
    <p:extLst>
      <p:ext uri="{BB962C8B-B14F-4D97-AF65-F5344CB8AC3E}">
        <p14:creationId xmlns:p14="http://schemas.microsoft.com/office/powerpoint/2010/main" val="1068799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 calcmode="lin" valueType="num">
                                      <p:cBhvr additive="base">
                                        <p:cTn id="7" dur="500" fill="hold"/>
                                        <p:tgtEl>
                                          <p:spTgt spid="1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8">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decel="100000" fill="hold" grpId="0" nodeType="withEffect">
                                  <p:stCondLst>
                                    <p:cond delay="0"/>
                                  </p:stCondLst>
                                  <p:childTnLst>
                                    <p:set>
                                      <p:cBhvr>
                                        <p:cTn id="10" dur="1" fill="hold">
                                          <p:stCondLst>
                                            <p:cond delay="0"/>
                                          </p:stCondLst>
                                        </p:cTn>
                                        <p:tgtEl>
                                          <p:spTgt spid="18">
                                            <p:txEl>
                                              <p:pRg st="1" end="1"/>
                                            </p:txEl>
                                          </p:spTgt>
                                        </p:tgtEl>
                                        <p:attrNameLst>
                                          <p:attrName>style.visibility</p:attrName>
                                        </p:attrNameLst>
                                      </p:cBhvr>
                                      <p:to>
                                        <p:strVal val="visible"/>
                                      </p:to>
                                    </p:set>
                                    <p:anim calcmode="lin" valueType="num">
                                      <p:cBhvr additive="base">
                                        <p:cTn id="11" dur="500" fill="hold"/>
                                        <p:tgtEl>
                                          <p:spTgt spid="18">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8">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0"/>
                                  </p:stCondLst>
                                  <p:childTnLst>
                                    <p:set>
                                      <p:cBhvr>
                                        <p:cTn id="14" dur="1" fill="hold">
                                          <p:stCondLst>
                                            <p:cond delay="0"/>
                                          </p:stCondLst>
                                        </p:cTn>
                                        <p:tgtEl>
                                          <p:spTgt spid="18">
                                            <p:txEl>
                                              <p:pRg st="2" end="2"/>
                                            </p:txEl>
                                          </p:spTgt>
                                        </p:tgtEl>
                                        <p:attrNameLst>
                                          <p:attrName>style.visibility</p:attrName>
                                        </p:attrNameLst>
                                      </p:cBhvr>
                                      <p:to>
                                        <p:strVal val="visible"/>
                                      </p:to>
                                    </p:set>
                                    <p:anim calcmode="lin" valueType="num">
                                      <p:cBhvr additive="base">
                                        <p:cTn id="15" dur="500" fill="hold"/>
                                        <p:tgtEl>
                                          <p:spTgt spid="18">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2" decel="100000" fill="hold" grpId="0" nodeType="clickEffect">
                                  <p:stCondLst>
                                    <p:cond delay="0"/>
                                  </p:stCondLst>
                                  <p:childTnLst>
                                    <p:set>
                                      <p:cBhvr>
                                        <p:cTn id="20" dur="1" fill="hold">
                                          <p:stCondLst>
                                            <p:cond delay="0"/>
                                          </p:stCondLst>
                                        </p:cTn>
                                        <p:tgtEl>
                                          <p:spTgt spid="19">
                                            <p:txEl>
                                              <p:pRg st="0" end="0"/>
                                            </p:txEl>
                                          </p:spTgt>
                                        </p:tgtEl>
                                        <p:attrNameLst>
                                          <p:attrName>style.visibility</p:attrName>
                                        </p:attrNameLst>
                                      </p:cBhvr>
                                      <p:to>
                                        <p:strVal val="visible"/>
                                      </p:to>
                                    </p:set>
                                    <p:anim calcmode="lin" valueType="num">
                                      <p:cBhvr additive="base">
                                        <p:cTn id="21" dur="500" fill="hold"/>
                                        <p:tgtEl>
                                          <p:spTgt spid="19">
                                            <p:txEl>
                                              <p:pRg st="0" end="0"/>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19">
                                            <p:txEl>
                                              <p:pRg st="0" end="0"/>
                                            </p:txEl>
                                          </p:spTgt>
                                        </p:tgtEl>
                                        <p:attrNameLst>
                                          <p:attrName>ppt_y</p:attrName>
                                        </p:attrNameLst>
                                      </p:cBhvr>
                                      <p:tavLst>
                                        <p:tav tm="0">
                                          <p:val>
                                            <p:strVal val="#ppt_y"/>
                                          </p:val>
                                        </p:tav>
                                        <p:tav tm="100000">
                                          <p:val>
                                            <p:strVal val="#ppt_y"/>
                                          </p:val>
                                        </p:tav>
                                      </p:tavLst>
                                    </p:anim>
                                  </p:childTnLst>
                                </p:cTn>
                              </p:par>
                              <p:par>
                                <p:cTn id="23" presetID="2" presetClass="entr" presetSubtype="2" decel="100000" fill="hold" grpId="0" nodeType="withEffect">
                                  <p:stCondLst>
                                    <p:cond delay="0"/>
                                  </p:stCondLst>
                                  <p:childTnLst>
                                    <p:set>
                                      <p:cBhvr>
                                        <p:cTn id="24" dur="1" fill="hold">
                                          <p:stCondLst>
                                            <p:cond delay="0"/>
                                          </p:stCondLst>
                                        </p:cTn>
                                        <p:tgtEl>
                                          <p:spTgt spid="19">
                                            <p:txEl>
                                              <p:pRg st="1" end="1"/>
                                            </p:txEl>
                                          </p:spTgt>
                                        </p:tgtEl>
                                        <p:attrNameLst>
                                          <p:attrName>style.visibility</p:attrName>
                                        </p:attrNameLst>
                                      </p:cBhvr>
                                      <p:to>
                                        <p:strVal val="visible"/>
                                      </p:to>
                                    </p:set>
                                    <p:anim calcmode="lin" valueType="num">
                                      <p:cBhvr additive="base">
                                        <p:cTn id="25" dur="500" fill="hold"/>
                                        <p:tgtEl>
                                          <p:spTgt spid="19">
                                            <p:txEl>
                                              <p:pRg st="1" end="1"/>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19">
                                            <p:txEl>
                                              <p:pRg st="1" end="1"/>
                                            </p:txEl>
                                          </p:spTgt>
                                        </p:tgtEl>
                                        <p:attrNameLst>
                                          <p:attrName>ppt_y</p:attrName>
                                        </p:attrNameLst>
                                      </p:cBhvr>
                                      <p:tavLst>
                                        <p:tav tm="0">
                                          <p:val>
                                            <p:strVal val="#ppt_y"/>
                                          </p:val>
                                        </p:tav>
                                        <p:tav tm="100000">
                                          <p:val>
                                            <p:strVal val="#ppt_y"/>
                                          </p:val>
                                        </p:tav>
                                      </p:tavLst>
                                    </p:anim>
                                  </p:childTnLst>
                                </p:cTn>
                              </p:par>
                              <p:par>
                                <p:cTn id="27" presetID="2" presetClass="entr" presetSubtype="2" decel="100000" fill="hold" grpId="0" nodeType="withEffect">
                                  <p:stCondLst>
                                    <p:cond delay="0"/>
                                  </p:stCondLst>
                                  <p:childTnLst>
                                    <p:set>
                                      <p:cBhvr>
                                        <p:cTn id="28" dur="1" fill="hold">
                                          <p:stCondLst>
                                            <p:cond delay="0"/>
                                          </p:stCondLst>
                                        </p:cTn>
                                        <p:tgtEl>
                                          <p:spTgt spid="19">
                                            <p:txEl>
                                              <p:pRg st="2" end="2"/>
                                            </p:txEl>
                                          </p:spTgt>
                                        </p:tgtEl>
                                        <p:attrNameLst>
                                          <p:attrName>style.visibility</p:attrName>
                                        </p:attrNameLst>
                                      </p:cBhvr>
                                      <p:to>
                                        <p:strVal val="visible"/>
                                      </p:to>
                                    </p:set>
                                    <p:anim calcmode="lin" valueType="num">
                                      <p:cBhvr additive="base">
                                        <p:cTn id="29" dur="500" fill="hold"/>
                                        <p:tgtEl>
                                          <p:spTgt spid="19">
                                            <p:txEl>
                                              <p:pRg st="2" end="2"/>
                                            </p:txEl>
                                          </p:spTgt>
                                        </p:tgtEl>
                                        <p:attrNameLst>
                                          <p:attrName>ppt_x</p:attrName>
                                        </p:attrNameLst>
                                      </p:cBhvr>
                                      <p:tavLst>
                                        <p:tav tm="0">
                                          <p:val>
                                            <p:strVal val="1+#ppt_w/2"/>
                                          </p:val>
                                        </p:tav>
                                        <p:tav tm="100000">
                                          <p:val>
                                            <p:strVal val="#ppt_x"/>
                                          </p:val>
                                        </p:tav>
                                      </p:tavLst>
                                    </p:anim>
                                    <p:anim calcmode="lin" valueType="num">
                                      <p:cBhvr additive="base">
                                        <p:cTn id="30" dur="500" fill="hold"/>
                                        <p:tgtEl>
                                          <p:spTgt spid="19">
                                            <p:txEl>
                                              <p:pRg st="2" end="2"/>
                                            </p:txEl>
                                          </p:spTgt>
                                        </p:tgtEl>
                                        <p:attrNameLst>
                                          <p:attrName>ppt_y</p:attrName>
                                        </p:attrNameLst>
                                      </p:cBhvr>
                                      <p:tavLst>
                                        <p:tav tm="0">
                                          <p:val>
                                            <p:strVal val="#ppt_y"/>
                                          </p:val>
                                        </p:tav>
                                        <p:tav tm="100000">
                                          <p:val>
                                            <p:strVal val="#ppt_y"/>
                                          </p:val>
                                        </p:tav>
                                      </p:tavLst>
                                    </p:anim>
                                  </p:childTnLst>
                                </p:cTn>
                              </p:par>
                              <p:par>
                                <p:cTn id="31" presetID="2" presetClass="entr" presetSubtype="2" decel="100000" fill="hold" grpId="0" nodeType="withEffect">
                                  <p:stCondLst>
                                    <p:cond delay="0"/>
                                  </p:stCondLst>
                                  <p:childTnLst>
                                    <p:set>
                                      <p:cBhvr>
                                        <p:cTn id="32" dur="1" fill="hold">
                                          <p:stCondLst>
                                            <p:cond delay="0"/>
                                          </p:stCondLst>
                                        </p:cTn>
                                        <p:tgtEl>
                                          <p:spTgt spid="19">
                                            <p:txEl>
                                              <p:pRg st="3" end="3"/>
                                            </p:txEl>
                                          </p:spTgt>
                                        </p:tgtEl>
                                        <p:attrNameLst>
                                          <p:attrName>style.visibility</p:attrName>
                                        </p:attrNameLst>
                                      </p:cBhvr>
                                      <p:to>
                                        <p:strVal val="visible"/>
                                      </p:to>
                                    </p:set>
                                    <p:anim calcmode="lin" valueType="num">
                                      <p:cBhvr additive="base">
                                        <p:cTn id="33" dur="500" fill="hold"/>
                                        <p:tgtEl>
                                          <p:spTgt spid="19">
                                            <p:txEl>
                                              <p:pRg st="3" end="3"/>
                                            </p:txEl>
                                          </p:spTgt>
                                        </p:tgtEl>
                                        <p:attrNameLst>
                                          <p:attrName>ppt_x</p:attrName>
                                        </p:attrNameLst>
                                      </p:cBhvr>
                                      <p:tavLst>
                                        <p:tav tm="0">
                                          <p:val>
                                            <p:strVal val="1+#ppt_w/2"/>
                                          </p:val>
                                        </p:tav>
                                        <p:tav tm="100000">
                                          <p:val>
                                            <p:strVal val="#ppt_x"/>
                                          </p:val>
                                        </p:tav>
                                      </p:tavLst>
                                    </p:anim>
                                    <p:anim calcmode="lin" valueType="num">
                                      <p:cBhvr additive="base">
                                        <p:cTn id="34" dur="500" fill="hold"/>
                                        <p:tgtEl>
                                          <p:spTgt spid="19">
                                            <p:txEl>
                                              <p:pRg st="3" end="3"/>
                                            </p:txEl>
                                          </p:spTgt>
                                        </p:tgtEl>
                                        <p:attrNameLst>
                                          <p:attrName>ppt_y</p:attrName>
                                        </p:attrNameLst>
                                      </p:cBhvr>
                                      <p:tavLst>
                                        <p:tav tm="0">
                                          <p:val>
                                            <p:strVal val="#ppt_y"/>
                                          </p:val>
                                        </p:tav>
                                        <p:tav tm="100000">
                                          <p:val>
                                            <p:strVal val="#ppt_y"/>
                                          </p:val>
                                        </p:tav>
                                      </p:tavLst>
                                    </p:anim>
                                  </p:childTnLst>
                                </p:cTn>
                              </p:par>
                              <p:par>
                                <p:cTn id="35" presetID="2" presetClass="entr" presetSubtype="2" decel="100000" fill="hold" grpId="0" nodeType="withEffect">
                                  <p:stCondLst>
                                    <p:cond delay="0"/>
                                  </p:stCondLst>
                                  <p:childTnLst>
                                    <p:set>
                                      <p:cBhvr>
                                        <p:cTn id="36" dur="1" fill="hold">
                                          <p:stCondLst>
                                            <p:cond delay="0"/>
                                          </p:stCondLst>
                                        </p:cTn>
                                        <p:tgtEl>
                                          <p:spTgt spid="19">
                                            <p:txEl>
                                              <p:pRg st="4" end="4"/>
                                            </p:txEl>
                                          </p:spTgt>
                                        </p:tgtEl>
                                        <p:attrNameLst>
                                          <p:attrName>style.visibility</p:attrName>
                                        </p:attrNameLst>
                                      </p:cBhvr>
                                      <p:to>
                                        <p:strVal val="visible"/>
                                      </p:to>
                                    </p:set>
                                    <p:anim calcmode="lin" valueType="num">
                                      <p:cBhvr additive="base">
                                        <p:cTn id="37" dur="500" fill="hold"/>
                                        <p:tgtEl>
                                          <p:spTgt spid="19">
                                            <p:txEl>
                                              <p:pRg st="4" end="4"/>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19">
                                            <p:txEl>
                                              <p:pRg st="4" end="4"/>
                                            </p:txEl>
                                          </p:spTgt>
                                        </p:tgtEl>
                                        <p:attrNameLst>
                                          <p:attrName>ppt_y</p:attrName>
                                        </p:attrNameLst>
                                      </p:cBhvr>
                                      <p:tavLst>
                                        <p:tav tm="0">
                                          <p:val>
                                            <p:strVal val="#ppt_y"/>
                                          </p:val>
                                        </p:tav>
                                        <p:tav tm="100000">
                                          <p:val>
                                            <p:strVal val="#ppt_y"/>
                                          </p:val>
                                        </p:tav>
                                      </p:tavLst>
                                    </p:anim>
                                  </p:childTnLst>
                                </p:cTn>
                              </p:par>
                            </p:childTnLst>
                          </p:cTn>
                        </p:par>
                        <p:par>
                          <p:cTn id="39" fill="hold">
                            <p:stCondLst>
                              <p:cond delay="500"/>
                            </p:stCondLst>
                            <p:childTnLst>
                              <p:par>
                                <p:cTn id="40" presetID="2" presetClass="entr" presetSubtype="2"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1+#ppt_w/2"/>
                                          </p:val>
                                        </p:tav>
                                        <p:tav tm="100000">
                                          <p:val>
                                            <p:strVal val="#ppt_x"/>
                                          </p:val>
                                        </p:tav>
                                      </p:tavLst>
                                    </p:anim>
                                    <p:anim calcmode="lin" valueType="num">
                                      <p:cBhvr additive="base">
                                        <p:cTn id="43"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uild="p"/>
      <p:bldP spid="1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426423" y="457200"/>
            <a:ext cx="11018520" cy="553998"/>
          </a:xfrm>
        </p:spPr>
        <p:txBody>
          <a:bodyPr/>
          <a:lstStyle/>
          <a:p>
            <a:r>
              <a:rPr lang="en-US" dirty="0"/>
              <a:t>Availability Zones: intra-region resilience</a:t>
            </a:r>
          </a:p>
        </p:txBody>
      </p:sp>
      <p:sp>
        <p:nvSpPr>
          <p:cNvPr id="3" name="Content Placeholder 2"/>
          <p:cNvSpPr>
            <a:spLocks noGrp="1"/>
          </p:cNvSpPr>
          <p:nvPr>
            <p:ph type="body" sz="quarter" idx="10"/>
          </p:nvPr>
        </p:nvSpPr>
        <p:spPr>
          <a:xfrm>
            <a:off x="420786" y="1327943"/>
            <a:ext cx="5260870" cy="4600490"/>
          </a:xfrm>
        </p:spPr>
        <p:txBody>
          <a:bodyPr/>
          <a:lstStyle/>
          <a:p>
            <a:pPr marL="0" indent="0">
              <a:buNone/>
            </a:pPr>
            <a:r>
              <a:rPr lang="en-US" sz="1961" dirty="0">
                <a:latin typeface="Segoe UI Semibold" panose="020B0702040204020203" pitchFamily="34" charset="0"/>
                <a:cs typeface="Segoe UI Semibold" panose="020B0702040204020203" pitchFamily="34" charset="0"/>
              </a:rPr>
              <a:t>AZs provide for HA in the face of </a:t>
            </a:r>
            <a:br>
              <a:rPr lang="en-US" sz="1961" dirty="0">
                <a:latin typeface="Segoe UI Semibold" panose="020B0702040204020203" pitchFamily="34" charset="0"/>
                <a:cs typeface="Segoe UI Semibold" panose="020B0702040204020203" pitchFamily="34" charset="0"/>
              </a:rPr>
            </a:br>
            <a:r>
              <a:rPr lang="en-US" sz="1961" dirty="0">
                <a:latin typeface="Segoe UI Semibold" panose="020B0702040204020203" pitchFamily="34" charset="0"/>
                <a:cs typeface="Segoe UI Semibold" panose="020B0702040204020203" pitchFamily="34" charset="0"/>
              </a:rPr>
              <a:t>localized DC and software failures</a:t>
            </a:r>
          </a:p>
          <a:p>
            <a:pPr marL="0" lvl="1" indent="0">
              <a:spcBef>
                <a:spcPts val="784"/>
              </a:spcBef>
              <a:buNone/>
            </a:pPr>
            <a:r>
              <a:rPr lang="en-US" sz="1765" dirty="0"/>
              <a:t>Customer promise: a failure in one AZ should not cause other AZs within the same region to fail</a:t>
            </a:r>
          </a:p>
          <a:p>
            <a:pPr marL="0" lvl="1" indent="0">
              <a:spcBef>
                <a:spcPts val="784"/>
              </a:spcBef>
              <a:buNone/>
            </a:pPr>
            <a:r>
              <a:rPr lang="en-US" sz="1765" dirty="0"/>
              <a:t>Different water, power lines, network, generators</a:t>
            </a:r>
          </a:p>
          <a:p>
            <a:pPr marL="0" lvl="1" indent="0">
              <a:spcBef>
                <a:spcPts val="784"/>
              </a:spcBef>
              <a:buNone/>
            </a:pPr>
            <a:r>
              <a:rPr lang="en-US" sz="1765" dirty="0"/>
              <a:t>Customers can do application-level synchronous replication between AZs</a:t>
            </a:r>
          </a:p>
          <a:p>
            <a:pPr marL="0" lvl="1" indent="0">
              <a:spcBef>
                <a:spcPts val="784"/>
              </a:spcBef>
              <a:buNone/>
            </a:pPr>
            <a:r>
              <a:rPr lang="en-US" sz="1765" dirty="0"/>
              <a:t>Three is enough for quorum </a:t>
            </a:r>
          </a:p>
          <a:p>
            <a:pPr marL="0" indent="0">
              <a:spcBef>
                <a:spcPts val="1765"/>
              </a:spcBef>
              <a:buNone/>
            </a:pPr>
            <a:r>
              <a:rPr lang="en-US" sz="1961" dirty="0">
                <a:latin typeface="Segoe UI Semibold" panose="020B0702040204020203" pitchFamily="34" charset="0"/>
                <a:cs typeface="Segoe UI Semibold" panose="020B0702040204020203" pitchFamily="34" charset="0"/>
              </a:rPr>
              <a:t>Regions offer multiple </a:t>
            </a:r>
            <a:br>
              <a:rPr lang="en-US" sz="1961" dirty="0">
                <a:latin typeface="Segoe UI Semibold" panose="020B0702040204020203" pitchFamily="34" charset="0"/>
                <a:cs typeface="Segoe UI Semibold" panose="020B0702040204020203" pitchFamily="34" charset="0"/>
              </a:rPr>
            </a:br>
            <a:r>
              <a:rPr lang="en-US" sz="1961" dirty="0">
                <a:latin typeface="Segoe UI Semibold" panose="020B0702040204020203" pitchFamily="34" charset="0"/>
                <a:cs typeface="Segoe UI Semibold" panose="020B0702040204020203" pitchFamily="34" charset="0"/>
              </a:rPr>
              <a:t>Availability Zones (AZs)</a:t>
            </a:r>
          </a:p>
          <a:p>
            <a:pPr marL="0" lvl="1" indent="0">
              <a:spcBef>
                <a:spcPts val="784"/>
              </a:spcBef>
              <a:buNone/>
            </a:pPr>
            <a:r>
              <a:rPr lang="en-US" sz="1765" dirty="0"/>
              <a:t>600 </a:t>
            </a:r>
            <a:r>
              <a:rPr lang="el-GR" sz="1765" dirty="0"/>
              <a:t>μ</a:t>
            </a:r>
            <a:r>
              <a:rPr lang="en-US" sz="1765" dirty="0"/>
              <a:t>Sec latency diameter</a:t>
            </a:r>
          </a:p>
          <a:p>
            <a:pPr marL="0" lvl="1" indent="0">
              <a:spcBef>
                <a:spcPts val="784"/>
              </a:spcBef>
              <a:buNone/>
            </a:pPr>
            <a:r>
              <a:rPr lang="en-US" sz="1765" dirty="0"/>
              <a:t>At least three AZs</a:t>
            </a:r>
          </a:p>
          <a:p>
            <a:pPr marL="0" lvl="1" indent="0">
              <a:spcBef>
                <a:spcPts val="784"/>
              </a:spcBef>
              <a:buNone/>
            </a:pPr>
            <a:r>
              <a:rPr lang="en-US" sz="1765" dirty="0"/>
              <a:t>An AZ consists of one or more datacenters</a:t>
            </a:r>
          </a:p>
        </p:txBody>
      </p:sp>
      <p:sp>
        <p:nvSpPr>
          <p:cNvPr id="2" name="Rectangle: Rounded Corners 1"/>
          <p:cNvSpPr/>
          <p:nvPr/>
        </p:nvSpPr>
        <p:spPr bwMode="auto">
          <a:xfrm>
            <a:off x="6540809" y="1666456"/>
            <a:ext cx="4792039" cy="1860067"/>
          </a:xfrm>
          <a:prstGeom prst="roundRect">
            <a:avLst>
              <a:gd name="adj" fmla="val 0"/>
            </a:avLst>
          </a:prstGeom>
          <a:solidFill>
            <a:schemeClr val="bg1">
              <a:lumMod val="85000"/>
            </a:schemeClr>
          </a:solidFill>
          <a:ln>
            <a:solidFill>
              <a:schemeClr val="bg1">
                <a:lumMod val="6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5439">
                    <a:srgbClr val="F8F8F8"/>
                  </a:gs>
                  <a:gs pos="10000">
                    <a:srgbClr val="F8F8F8"/>
                  </a:gs>
                </a:gsLst>
                <a:lin ang="5400000" scaled="0"/>
              </a:gradFill>
              <a:latin typeface="Segoe UI Semilight"/>
            </a:endParaRPr>
          </a:p>
        </p:txBody>
      </p:sp>
      <p:sp>
        <p:nvSpPr>
          <p:cNvPr id="5" name="TextBox 4"/>
          <p:cNvSpPr txBox="1"/>
          <p:nvPr/>
        </p:nvSpPr>
        <p:spPr>
          <a:xfrm>
            <a:off x="6540809" y="1654217"/>
            <a:ext cx="1089338" cy="539822"/>
          </a:xfrm>
          <a:prstGeom prst="rect">
            <a:avLst/>
          </a:prstGeom>
          <a:noFill/>
        </p:spPr>
        <p:txBody>
          <a:bodyPr wrap="none" lIns="182854" tIns="146284" rIns="182854" bIns="146284" rtlCol="0">
            <a:spAutoFit/>
          </a:bodyPr>
          <a:lstStyle/>
          <a:p>
            <a:pPr>
              <a:lnSpc>
                <a:spcPct val="90000"/>
              </a:lnSpc>
              <a:spcAft>
                <a:spcPts val="600"/>
              </a:spcAft>
              <a:defRPr/>
            </a:pPr>
            <a:r>
              <a:rPr lang="en-US">
                <a:solidFill>
                  <a:srgbClr val="353535"/>
                </a:solidFill>
                <a:latin typeface="Segoe UI Semibold" panose="020B0702040204020203" pitchFamily="34" charset="0"/>
                <a:cs typeface="Segoe UI Semibold" panose="020B0702040204020203" pitchFamily="34" charset="0"/>
              </a:rPr>
              <a:t>Region</a:t>
            </a:r>
          </a:p>
        </p:txBody>
      </p:sp>
      <p:grpSp>
        <p:nvGrpSpPr>
          <p:cNvPr id="15" name="Group 14"/>
          <p:cNvGrpSpPr/>
          <p:nvPr/>
        </p:nvGrpSpPr>
        <p:grpSpPr>
          <a:xfrm>
            <a:off x="5893548" y="4312258"/>
            <a:ext cx="2982650" cy="1705639"/>
            <a:chOff x="6062697" y="4620622"/>
            <a:chExt cx="2983072" cy="1705882"/>
          </a:xfrm>
        </p:grpSpPr>
        <p:sp>
          <p:nvSpPr>
            <p:cNvPr id="10" name="Rectangle 9"/>
            <p:cNvSpPr/>
            <p:nvPr/>
          </p:nvSpPr>
          <p:spPr bwMode="auto">
            <a:xfrm>
              <a:off x="6110097" y="4620622"/>
              <a:ext cx="2935672" cy="1646005"/>
            </a:xfrm>
            <a:prstGeom prst="rect">
              <a:avLst/>
            </a:prstGeom>
            <a:solidFill>
              <a:schemeClr val="bg1"/>
            </a:solidFill>
            <a:ln>
              <a:solidFill>
                <a:schemeClr val="bg1">
                  <a:lumMod val="6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5439">
                      <a:srgbClr val="F8F8F8"/>
                    </a:gs>
                    <a:gs pos="10000">
                      <a:srgbClr val="F8F8F8"/>
                    </a:gs>
                  </a:gsLst>
                  <a:lin ang="5400000" scaled="0"/>
                </a:gradFill>
                <a:latin typeface="Segoe UI Semilight"/>
              </a:endParaRPr>
            </a:p>
          </p:txBody>
        </p:sp>
        <p:sp>
          <p:nvSpPr>
            <p:cNvPr id="11" name="TextBox 10"/>
            <p:cNvSpPr txBox="1"/>
            <p:nvPr/>
          </p:nvSpPr>
          <p:spPr>
            <a:xfrm>
              <a:off x="6062697" y="5786605"/>
              <a:ext cx="1807451" cy="539899"/>
            </a:xfrm>
            <a:prstGeom prst="rect">
              <a:avLst/>
            </a:prstGeom>
            <a:noFill/>
          </p:spPr>
          <p:txBody>
            <a:bodyPr wrap="none" lIns="182854" tIns="146284" rIns="182854" bIns="146284" rtlCol="0">
              <a:spAutoFit/>
            </a:bodyPr>
            <a:lstStyle>
              <a:defPPr>
                <a:defRPr lang="en-US"/>
              </a:defPPr>
              <a:lvl1pPr>
                <a:lnSpc>
                  <a:spcPct val="90000"/>
                </a:lnSpc>
                <a:spcAft>
                  <a:spcPts val="612"/>
                </a:spcAft>
                <a:defRPr>
                  <a:latin typeface="Segoe UI Semibold" panose="020B0702040204020203" pitchFamily="34" charset="0"/>
                  <a:cs typeface="Segoe UI Semibold" panose="020B0702040204020203" pitchFamily="34" charset="0"/>
                </a:defRPr>
              </a:lvl1pPr>
            </a:lstStyle>
            <a:p>
              <a:pPr>
                <a:spcAft>
                  <a:spcPts val="600"/>
                </a:spcAft>
                <a:defRPr/>
              </a:pPr>
              <a:r>
                <a:rPr lang="en-US">
                  <a:solidFill>
                    <a:srgbClr val="353535"/>
                  </a:solidFill>
                </a:rPr>
                <a:t>Subscription 1</a:t>
              </a:r>
            </a:p>
          </p:txBody>
        </p:sp>
        <p:sp>
          <p:nvSpPr>
            <p:cNvPr id="12" name="Oval 11"/>
            <p:cNvSpPr>
              <a:spLocks noChangeAspect="1"/>
            </p:cNvSpPr>
            <p:nvPr/>
          </p:nvSpPr>
          <p:spPr bwMode="auto">
            <a:xfrm>
              <a:off x="6300984" y="4881088"/>
              <a:ext cx="713790" cy="717242"/>
            </a:xfrm>
            <a:prstGeom prst="ellipse">
              <a:avLst/>
            </a:prstGeom>
            <a:solidFill>
              <a:schemeClr val="accent4">
                <a:lumMod val="75000"/>
              </a:schemeClr>
            </a:solidFill>
            <a:ln w="127000">
              <a:solidFill>
                <a:schemeClr val="accent4">
                  <a:lumMod val="50000"/>
                  <a:alpha val="32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r>
                <a:rPr lang="en-US">
                  <a:gradFill>
                    <a:gsLst>
                      <a:gs pos="5439">
                        <a:srgbClr val="F8F8F8"/>
                      </a:gs>
                      <a:gs pos="10000">
                        <a:srgbClr val="F8F8F8"/>
                      </a:gs>
                    </a:gsLst>
                    <a:lin ang="5400000" scaled="0"/>
                  </a:gradFill>
                  <a:latin typeface="Segoe UI Semibold" panose="020B0702040204020203" pitchFamily="34" charset="0"/>
                  <a:cs typeface="Segoe UI Semibold" panose="020B0702040204020203" pitchFamily="34" charset="0"/>
                </a:rPr>
                <a:t>AZ1</a:t>
              </a:r>
            </a:p>
          </p:txBody>
        </p:sp>
        <p:sp>
          <p:nvSpPr>
            <p:cNvPr id="13" name="Oval 12"/>
            <p:cNvSpPr>
              <a:spLocks noChangeAspect="1"/>
            </p:cNvSpPr>
            <p:nvPr/>
          </p:nvSpPr>
          <p:spPr bwMode="auto">
            <a:xfrm>
              <a:off x="7223266" y="4881087"/>
              <a:ext cx="713790" cy="717242"/>
            </a:xfrm>
            <a:prstGeom prst="ellipse">
              <a:avLst/>
            </a:prstGeom>
            <a:solidFill>
              <a:schemeClr val="accent4">
                <a:lumMod val="75000"/>
              </a:schemeClr>
            </a:solidFill>
            <a:ln w="127000">
              <a:solidFill>
                <a:schemeClr val="accent4">
                  <a:lumMod val="50000"/>
                  <a:alpha val="32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r>
                <a:rPr lang="en-US">
                  <a:gradFill>
                    <a:gsLst>
                      <a:gs pos="5439">
                        <a:srgbClr val="F8F8F8"/>
                      </a:gs>
                      <a:gs pos="10000">
                        <a:srgbClr val="F8F8F8"/>
                      </a:gs>
                    </a:gsLst>
                    <a:lin ang="5400000" scaled="0"/>
                  </a:gradFill>
                  <a:latin typeface="Segoe UI Semibold" panose="020B0702040204020203" pitchFamily="34" charset="0"/>
                  <a:cs typeface="Segoe UI Semibold" panose="020B0702040204020203" pitchFamily="34" charset="0"/>
                </a:rPr>
                <a:t>AZ2</a:t>
              </a:r>
            </a:p>
          </p:txBody>
        </p:sp>
        <p:sp>
          <p:nvSpPr>
            <p:cNvPr id="14" name="Oval 13"/>
            <p:cNvSpPr>
              <a:spLocks noChangeAspect="1"/>
            </p:cNvSpPr>
            <p:nvPr/>
          </p:nvSpPr>
          <p:spPr bwMode="auto">
            <a:xfrm>
              <a:off x="8145548" y="4881086"/>
              <a:ext cx="713790" cy="717242"/>
            </a:xfrm>
            <a:prstGeom prst="ellipse">
              <a:avLst/>
            </a:prstGeom>
            <a:solidFill>
              <a:schemeClr val="accent4">
                <a:lumMod val="75000"/>
              </a:schemeClr>
            </a:solidFill>
            <a:ln w="127000">
              <a:solidFill>
                <a:schemeClr val="accent4">
                  <a:lumMod val="50000"/>
                  <a:alpha val="32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r>
                <a:rPr lang="en-US">
                  <a:gradFill>
                    <a:gsLst>
                      <a:gs pos="5439">
                        <a:srgbClr val="F8F8F8"/>
                      </a:gs>
                      <a:gs pos="10000">
                        <a:srgbClr val="F8F8F8"/>
                      </a:gs>
                    </a:gsLst>
                    <a:lin ang="5400000" scaled="0"/>
                  </a:gradFill>
                  <a:latin typeface="Segoe UI Semibold" panose="020B0702040204020203" pitchFamily="34" charset="0"/>
                  <a:cs typeface="Segoe UI Semibold" panose="020B0702040204020203" pitchFamily="34" charset="0"/>
                </a:rPr>
                <a:t>AZ3</a:t>
              </a:r>
            </a:p>
          </p:txBody>
        </p:sp>
      </p:grpSp>
      <p:cxnSp>
        <p:nvCxnSpPr>
          <p:cNvPr id="16" name="Straight Arrow Connector 15"/>
          <p:cNvCxnSpPr>
            <a:cxnSpLocks/>
            <a:stCxn id="12" idx="0"/>
            <a:endCxn id="4" idx="4"/>
          </p:cNvCxnSpPr>
          <p:nvPr/>
        </p:nvCxnSpPr>
        <p:spPr>
          <a:xfrm flipV="1">
            <a:off x="6488646" y="3169332"/>
            <a:ext cx="894437" cy="1403354"/>
          </a:xfrm>
          <a:prstGeom prst="straightConnector1">
            <a:avLst/>
          </a:prstGeom>
          <a:ln w="28575">
            <a:solidFill>
              <a:schemeClr val="bg1">
                <a:lumMod val="50000"/>
              </a:schemeClr>
            </a:solidFill>
            <a:prstDash val="sysDot"/>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cxnSpLocks/>
            <a:stCxn id="13" idx="0"/>
            <a:endCxn id="6" idx="4"/>
          </p:cNvCxnSpPr>
          <p:nvPr/>
        </p:nvCxnSpPr>
        <p:spPr>
          <a:xfrm flipV="1">
            <a:off x="7410798" y="3169331"/>
            <a:ext cx="1052071" cy="1403354"/>
          </a:xfrm>
          <a:prstGeom prst="straightConnector1">
            <a:avLst/>
          </a:prstGeom>
          <a:ln w="28575">
            <a:solidFill>
              <a:schemeClr val="bg1">
                <a:lumMod val="50000"/>
              </a:schemeClr>
            </a:solidFill>
            <a:prstDash val="sysDot"/>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cxnSpLocks/>
            <a:stCxn id="14" idx="0"/>
            <a:endCxn id="7" idx="4"/>
          </p:cNvCxnSpPr>
          <p:nvPr/>
        </p:nvCxnSpPr>
        <p:spPr>
          <a:xfrm flipV="1">
            <a:off x="8332950" y="3169330"/>
            <a:ext cx="1193940" cy="1403354"/>
          </a:xfrm>
          <a:prstGeom prst="straightConnector1">
            <a:avLst/>
          </a:prstGeom>
          <a:ln w="28575">
            <a:solidFill>
              <a:schemeClr val="bg1">
                <a:lumMod val="50000"/>
              </a:schemeClr>
            </a:solidFill>
            <a:prstDash val="sysDot"/>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nvGrpSpPr>
          <p:cNvPr id="17" name="Group 16"/>
          <p:cNvGrpSpPr/>
          <p:nvPr/>
        </p:nvGrpSpPr>
        <p:grpSpPr>
          <a:xfrm>
            <a:off x="8947274" y="4312258"/>
            <a:ext cx="2977806" cy="1721625"/>
            <a:chOff x="9116857" y="4620620"/>
            <a:chExt cx="2978228" cy="1721869"/>
          </a:xfrm>
        </p:grpSpPr>
        <p:sp>
          <p:nvSpPr>
            <p:cNvPr id="25" name="Rectangle 24"/>
            <p:cNvSpPr/>
            <p:nvPr/>
          </p:nvSpPr>
          <p:spPr bwMode="auto">
            <a:xfrm>
              <a:off x="9159413" y="4620620"/>
              <a:ext cx="2935672" cy="1646008"/>
            </a:xfrm>
            <a:prstGeom prst="rect">
              <a:avLst/>
            </a:prstGeom>
            <a:solidFill>
              <a:schemeClr val="bg1"/>
            </a:solidFill>
            <a:ln>
              <a:solidFill>
                <a:schemeClr val="bg1">
                  <a:lumMod val="6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5439">
                      <a:srgbClr val="F8F8F8"/>
                    </a:gs>
                    <a:gs pos="10000">
                      <a:srgbClr val="F8F8F8"/>
                    </a:gs>
                  </a:gsLst>
                  <a:lin ang="5400000" scaled="0"/>
                </a:gradFill>
                <a:latin typeface="Segoe UI Semilight"/>
              </a:endParaRPr>
            </a:p>
          </p:txBody>
        </p:sp>
        <p:sp>
          <p:nvSpPr>
            <p:cNvPr id="26" name="TextBox 25"/>
            <p:cNvSpPr txBox="1"/>
            <p:nvPr/>
          </p:nvSpPr>
          <p:spPr>
            <a:xfrm>
              <a:off x="9116857" y="5802590"/>
              <a:ext cx="1842029" cy="539899"/>
            </a:xfrm>
            <a:prstGeom prst="rect">
              <a:avLst/>
            </a:prstGeom>
            <a:noFill/>
          </p:spPr>
          <p:txBody>
            <a:bodyPr wrap="none" lIns="182854" tIns="146284" rIns="182854" bIns="146284" rtlCol="0">
              <a:spAutoFit/>
            </a:bodyPr>
            <a:lstStyle>
              <a:defPPr>
                <a:defRPr lang="en-US"/>
              </a:defPPr>
              <a:lvl1pPr>
                <a:lnSpc>
                  <a:spcPct val="90000"/>
                </a:lnSpc>
                <a:spcAft>
                  <a:spcPts val="612"/>
                </a:spcAft>
                <a:defRPr>
                  <a:latin typeface="Segoe UI Semibold" panose="020B0702040204020203" pitchFamily="34" charset="0"/>
                  <a:cs typeface="Segoe UI Semibold" panose="020B0702040204020203" pitchFamily="34" charset="0"/>
                </a:defRPr>
              </a:lvl1pPr>
            </a:lstStyle>
            <a:p>
              <a:pPr>
                <a:spcAft>
                  <a:spcPts val="600"/>
                </a:spcAft>
                <a:defRPr/>
              </a:pPr>
              <a:r>
                <a:rPr lang="en-US">
                  <a:solidFill>
                    <a:srgbClr val="353535"/>
                  </a:solidFill>
                </a:rPr>
                <a:t>Subscription 2</a:t>
              </a:r>
            </a:p>
          </p:txBody>
        </p:sp>
        <p:sp>
          <p:nvSpPr>
            <p:cNvPr id="27" name="Oval 26"/>
            <p:cNvSpPr>
              <a:spLocks noChangeAspect="1"/>
            </p:cNvSpPr>
            <p:nvPr/>
          </p:nvSpPr>
          <p:spPr bwMode="auto">
            <a:xfrm>
              <a:off x="9340105" y="4881088"/>
              <a:ext cx="713790" cy="717242"/>
            </a:xfrm>
            <a:prstGeom prst="ellipse">
              <a:avLst/>
            </a:prstGeom>
            <a:solidFill>
              <a:schemeClr val="accent4">
                <a:lumMod val="75000"/>
              </a:schemeClr>
            </a:solidFill>
            <a:ln w="127000">
              <a:solidFill>
                <a:schemeClr val="accent4">
                  <a:lumMod val="50000"/>
                  <a:alpha val="32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r>
                <a:rPr lang="en-US">
                  <a:gradFill>
                    <a:gsLst>
                      <a:gs pos="5439">
                        <a:srgbClr val="F8F8F8"/>
                      </a:gs>
                      <a:gs pos="10000">
                        <a:srgbClr val="F8F8F8"/>
                      </a:gs>
                    </a:gsLst>
                    <a:lin ang="5400000" scaled="0"/>
                  </a:gradFill>
                  <a:latin typeface="Segoe UI Semibold" panose="020B0702040204020203" pitchFamily="34" charset="0"/>
                  <a:cs typeface="Segoe UI Semibold" panose="020B0702040204020203" pitchFamily="34" charset="0"/>
                </a:rPr>
                <a:t>AZ1</a:t>
              </a:r>
            </a:p>
          </p:txBody>
        </p:sp>
        <p:sp>
          <p:nvSpPr>
            <p:cNvPr id="28" name="Oval 27"/>
            <p:cNvSpPr>
              <a:spLocks noChangeAspect="1"/>
            </p:cNvSpPr>
            <p:nvPr/>
          </p:nvSpPr>
          <p:spPr bwMode="auto">
            <a:xfrm>
              <a:off x="10262386" y="4881087"/>
              <a:ext cx="713790" cy="717242"/>
            </a:xfrm>
            <a:prstGeom prst="ellipse">
              <a:avLst/>
            </a:prstGeom>
            <a:solidFill>
              <a:schemeClr val="accent4">
                <a:lumMod val="75000"/>
              </a:schemeClr>
            </a:solidFill>
            <a:ln w="127000">
              <a:solidFill>
                <a:schemeClr val="accent4">
                  <a:lumMod val="50000"/>
                  <a:alpha val="32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r>
                <a:rPr lang="en-US">
                  <a:gradFill>
                    <a:gsLst>
                      <a:gs pos="5439">
                        <a:srgbClr val="F8F8F8"/>
                      </a:gs>
                      <a:gs pos="10000">
                        <a:srgbClr val="F8F8F8"/>
                      </a:gs>
                    </a:gsLst>
                    <a:lin ang="5400000" scaled="0"/>
                  </a:gradFill>
                  <a:latin typeface="Segoe UI Semibold" panose="020B0702040204020203" pitchFamily="34" charset="0"/>
                  <a:cs typeface="Segoe UI Semibold" panose="020B0702040204020203" pitchFamily="34" charset="0"/>
                </a:rPr>
                <a:t>AZ2</a:t>
              </a:r>
            </a:p>
          </p:txBody>
        </p:sp>
        <p:sp>
          <p:nvSpPr>
            <p:cNvPr id="29" name="Oval 28"/>
            <p:cNvSpPr>
              <a:spLocks noChangeAspect="1"/>
            </p:cNvSpPr>
            <p:nvPr/>
          </p:nvSpPr>
          <p:spPr bwMode="auto">
            <a:xfrm>
              <a:off x="11184668" y="4881086"/>
              <a:ext cx="713790" cy="717242"/>
            </a:xfrm>
            <a:prstGeom prst="ellipse">
              <a:avLst/>
            </a:prstGeom>
            <a:solidFill>
              <a:schemeClr val="accent4">
                <a:lumMod val="75000"/>
              </a:schemeClr>
            </a:solidFill>
            <a:ln w="127000">
              <a:solidFill>
                <a:schemeClr val="accent4">
                  <a:lumMod val="50000"/>
                  <a:alpha val="32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r>
                <a:rPr lang="en-US">
                  <a:gradFill>
                    <a:gsLst>
                      <a:gs pos="5439">
                        <a:srgbClr val="F8F8F8"/>
                      </a:gs>
                      <a:gs pos="10000">
                        <a:srgbClr val="F8F8F8"/>
                      </a:gs>
                    </a:gsLst>
                    <a:lin ang="5400000" scaled="0"/>
                  </a:gradFill>
                  <a:latin typeface="Segoe UI Semibold" panose="020B0702040204020203" pitchFamily="34" charset="0"/>
                  <a:cs typeface="Segoe UI Semibold" panose="020B0702040204020203" pitchFamily="34" charset="0"/>
                </a:rPr>
                <a:t>AZ4</a:t>
              </a:r>
            </a:p>
          </p:txBody>
        </p:sp>
      </p:grpSp>
      <p:cxnSp>
        <p:nvCxnSpPr>
          <p:cNvPr id="34" name="Straight Arrow Connector 33"/>
          <p:cNvCxnSpPr>
            <a:cxnSpLocks/>
            <a:stCxn id="27" idx="0"/>
            <a:endCxn id="4" idx="4"/>
          </p:cNvCxnSpPr>
          <p:nvPr/>
        </p:nvCxnSpPr>
        <p:spPr>
          <a:xfrm flipH="1" flipV="1">
            <a:off x="7383083" y="3169332"/>
            <a:ext cx="2144251" cy="1403356"/>
          </a:xfrm>
          <a:prstGeom prst="straightConnector1">
            <a:avLst/>
          </a:prstGeom>
          <a:ln w="28575">
            <a:solidFill>
              <a:schemeClr val="bg1">
                <a:lumMod val="50000"/>
              </a:schemeClr>
            </a:solidFill>
            <a:prstDash val="sysDot"/>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cxnSpLocks/>
            <a:stCxn id="28" idx="0"/>
            <a:endCxn id="7" idx="4"/>
          </p:cNvCxnSpPr>
          <p:nvPr/>
        </p:nvCxnSpPr>
        <p:spPr>
          <a:xfrm flipH="1" flipV="1">
            <a:off x="9526890" y="3169331"/>
            <a:ext cx="922596" cy="1403357"/>
          </a:xfrm>
          <a:prstGeom prst="straightConnector1">
            <a:avLst/>
          </a:prstGeom>
          <a:ln w="28575">
            <a:solidFill>
              <a:schemeClr val="bg1">
                <a:lumMod val="50000"/>
              </a:schemeClr>
            </a:solidFill>
            <a:prstDash val="sysDot"/>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cxnSpLocks/>
            <a:stCxn id="29" idx="0"/>
            <a:endCxn id="8" idx="4"/>
          </p:cNvCxnSpPr>
          <p:nvPr/>
        </p:nvCxnSpPr>
        <p:spPr>
          <a:xfrm flipH="1" flipV="1">
            <a:off x="10590911" y="3169330"/>
            <a:ext cx="780726" cy="1403357"/>
          </a:xfrm>
          <a:prstGeom prst="straightConnector1">
            <a:avLst/>
          </a:prstGeom>
          <a:ln w="28575">
            <a:solidFill>
              <a:schemeClr val="bg1">
                <a:lumMod val="50000"/>
              </a:schemeClr>
            </a:solidFill>
            <a:prstDash val="sysDot"/>
            <a:headEnd type="none" w="med" len="med"/>
            <a:tailEnd type="arrow" w="med" len="med"/>
          </a:ln>
        </p:spPr>
        <p:style>
          <a:lnRef idx="1">
            <a:schemeClr val="accent1"/>
          </a:lnRef>
          <a:fillRef idx="0">
            <a:schemeClr val="accent1"/>
          </a:fillRef>
          <a:effectRef idx="0">
            <a:schemeClr val="accent1"/>
          </a:effectRef>
          <a:fontRef idx="minor">
            <a:schemeClr val="tx1"/>
          </a:fontRef>
        </p:style>
      </p:cxnSp>
      <p:pic>
        <p:nvPicPr>
          <p:cNvPr id="31" name="Picture 30">
            <a:extLst>
              <a:ext uri="{FF2B5EF4-FFF2-40B4-BE49-F238E27FC236}">
                <a16:creationId xmlns:a16="http://schemas.microsoft.com/office/drawing/2014/main" id="{BFE3B778-6336-4CB2-B271-9828E37E4958}"/>
              </a:ext>
            </a:extLst>
          </p:cNvPr>
          <p:cNvPicPr>
            <a:picLocks noChangeAspect="1"/>
          </p:cNvPicPr>
          <p:nvPr/>
        </p:nvPicPr>
        <p:blipFill rotWithShape="1">
          <a:blip r:embed="rId3" cstate="screen">
            <a:alphaModFix amt="30000"/>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l="37086" t="14710" r="9866" b="49023"/>
          <a:stretch/>
        </p:blipFill>
        <p:spPr>
          <a:xfrm>
            <a:off x="6540808" y="1673057"/>
            <a:ext cx="4792038" cy="1853465"/>
          </a:xfrm>
          <a:prstGeom prst="rect">
            <a:avLst/>
          </a:prstGeom>
          <a:blipFill dpi="0" rotWithShape="1">
            <a:blip r:embed="rId5">
              <a:alphaModFix amt="30000"/>
            </a:blip>
            <a:srcRect/>
            <a:stretch>
              <a:fillRect/>
            </a:stretch>
          </a:blipFill>
          <a:ln w="55000" cap="flat" cmpd="thickThin" algn="ctr">
            <a:noFill/>
            <a:prstDash val="solid"/>
            <a:headEnd type="none" w="med" len="med"/>
            <a:tailEnd type="none" w="med" len="med"/>
          </a:ln>
          <a:effectLst/>
        </p:spPr>
      </p:pic>
      <p:sp>
        <p:nvSpPr>
          <p:cNvPr id="4" name="Oval 3"/>
          <p:cNvSpPr>
            <a:spLocks noChangeAspect="1"/>
          </p:cNvSpPr>
          <p:nvPr/>
        </p:nvSpPr>
        <p:spPr bwMode="auto">
          <a:xfrm>
            <a:off x="7026239" y="2452192"/>
            <a:ext cx="713689" cy="717140"/>
          </a:xfrm>
          <a:prstGeom prst="ellipse">
            <a:avLst/>
          </a:prstGeom>
          <a:solidFill>
            <a:schemeClr val="accent4">
              <a:lumMod val="75000"/>
            </a:schemeClr>
          </a:solidFill>
          <a:ln w="127000">
            <a:solidFill>
              <a:schemeClr val="accent4">
                <a:lumMod val="50000"/>
                <a:alpha val="32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r>
              <a:rPr lang="en-US">
                <a:gradFill>
                  <a:gsLst>
                    <a:gs pos="5439">
                      <a:srgbClr val="F8F8F8"/>
                    </a:gs>
                    <a:gs pos="10000">
                      <a:srgbClr val="F8F8F8"/>
                    </a:gs>
                  </a:gsLst>
                  <a:lin ang="5400000" scaled="0"/>
                </a:gradFill>
                <a:latin typeface="Segoe UI Semibold" panose="020B0702040204020203" pitchFamily="34" charset="0"/>
                <a:cs typeface="Segoe UI Semibold" panose="020B0702040204020203" pitchFamily="34" charset="0"/>
              </a:rPr>
              <a:t>AZ1</a:t>
            </a:r>
          </a:p>
        </p:txBody>
      </p:sp>
      <p:sp>
        <p:nvSpPr>
          <p:cNvPr id="6" name="Oval 5"/>
          <p:cNvSpPr>
            <a:spLocks noChangeAspect="1"/>
          </p:cNvSpPr>
          <p:nvPr/>
        </p:nvSpPr>
        <p:spPr bwMode="auto">
          <a:xfrm>
            <a:off x="8106024" y="2452192"/>
            <a:ext cx="713689" cy="717140"/>
          </a:xfrm>
          <a:prstGeom prst="ellipse">
            <a:avLst/>
          </a:prstGeom>
          <a:solidFill>
            <a:schemeClr val="accent4">
              <a:lumMod val="75000"/>
            </a:schemeClr>
          </a:solidFill>
          <a:ln w="127000">
            <a:solidFill>
              <a:schemeClr val="accent4">
                <a:lumMod val="50000"/>
                <a:alpha val="32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r>
              <a:rPr lang="en-US">
                <a:gradFill>
                  <a:gsLst>
                    <a:gs pos="5439">
                      <a:srgbClr val="F8F8F8"/>
                    </a:gs>
                    <a:gs pos="10000">
                      <a:srgbClr val="F8F8F8"/>
                    </a:gs>
                  </a:gsLst>
                  <a:lin ang="5400000" scaled="0"/>
                </a:gradFill>
                <a:latin typeface="Segoe UI Semibold" panose="020B0702040204020203" pitchFamily="34" charset="0"/>
                <a:cs typeface="Segoe UI Semibold" panose="020B0702040204020203" pitchFamily="34" charset="0"/>
              </a:rPr>
              <a:t>AZ2</a:t>
            </a:r>
          </a:p>
        </p:txBody>
      </p:sp>
      <p:sp>
        <p:nvSpPr>
          <p:cNvPr id="7" name="Oval 6"/>
          <p:cNvSpPr>
            <a:spLocks noChangeAspect="1"/>
          </p:cNvSpPr>
          <p:nvPr/>
        </p:nvSpPr>
        <p:spPr bwMode="auto">
          <a:xfrm>
            <a:off x="9170045" y="2452191"/>
            <a:ext cx="713689" cy="717140"/>
          </a:xfrm>
          <a:prstGeom prst="ellipse">
            <a:avLst/>
          </a:prstGeom>
          <a:solidFill>
            <a:schemeClr val="accent4">
              <a:lumMod val="75000"/>
            </a:schemeClr>
          </a:solidFill>
          <a:ln w="127000">
            <a:solidFill>
              <a:schemeClr val="accent4">
                <a:lumMod val="50000"/>
                <a:alpha val="32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r>
              <a:rPr lang="en-US">
                <a:gradFill>
                  <a:gsLst>
                    <a:gs pos="5439">
                      <a:srgbClr val="F8F8F8"/>
                    </a:gs>
                    <a:gs pos="10000">
                      <a:srgbClr val="F8F8F8"/>
                    </a:gs>
                  </a:gsLst>
                  <a:lin ang="5400000" scaled="0"/>
                </a:gradFill>
                <a:latin typeface="Segoe UI Semibold" panose="020B0702040204020203" pitchFamily="34" charset="0"/>
                <a:cs typeface="Segoe UI Semibold" panose="020B0702040204020203" pitchFamily="34" charset="0"/>
              </a:rPr>
              <a:t>AZ3</a:t>
            </a:r>
          </a:p>
        </p:txBody>
      </p:sp>
      <p:sp>
        <p:nvSpPr>
          <p:cNvPr id="8" name="Oval 7"/>
          <p:cNvSpPr>
            <a:spLocks noChangeAspect="1"/>
          </p:cNvSpPr>
          <p:nvPr/>
        </p:nvSpPr>
        <p:spPr bwMode="auto">
          <a:xfrm>
            <a:off x="10234066" y="2452190"/>
            <a:ext cx="713689" cy="717140"/>
          </a:xfrm>
          <a:prstGeom prst="ellipse">
            <a:avLst/>
          </a:prstGeom>
          <a:solidFill>
            <a:schemeClr val="accent4">
              <a:lumMod val="75000"/>
            </a:schemeClr>
          </a:solidFill>
          <a:ln w="127000">
            <a:solidFill>
              <a:schemeClr val="accent4">
                <a:lumMod val="50000"/>
                <a:alpha val="32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r>
              <a:rPr lang="en-US">
                <a:gradFill>
                  <a:gsLst>
                    <a:gs pos="5439">
                      <a:srgbClr val="F8F8F8"/>
                    </a:gs>
                    <a:gs pos="10000">
                      <a:srgbClr val="F8F8F8"/>
                    </a:gs>
                  </a:gsLst>
                  <a:lin ang="5400000" scaled="0"/>
                </a:gradFill>
                <a:latin typeface="Segoe UI Semibold" panose="020B0702040204020203" pitchFamily="34" charset="0"/>
                <a:cs typeface="Segoe UI Semibold" panose="020B0702040204020203" pitchFamily="34" charset="0"/>
              </a:rPr>
              <a:t>AZ4</a:t>
            </a:r>
          </a:p>
        </p:txBody>
      </p:sp>
    </p:spTree>
    <p:extLst>
      <p:ext uri="{BB962C8B-B14F-4D97-AF65-F5344CB8AC3E}">
        <p14:creationId xmlns:p14="http://schemas.microsoft.com/office/powerpoint/2010/main" val="25235711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par>
                                <p:cTn id="13" presetID="22" presetClass="entr" presetSubtype="4"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down)">
                                      <p:cBhvr>
                                        <p:cTn id="15" dur="500"/>
                                        <p:tgtEl>
                                          <p:spTgt spid="18"/>
                                        </p:tgtEl>
                                      </p:cBhvr>
                                    </p:animEffect>
                                  </p:childTnLst>
                                </p:cTn>
                              </p:par>
                              <p:par>
                                <p:cTn id="16" presetID="22" presetClass="entr" presetSubtype="4"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wipe(down)">
                                      <p:cBhvr>
                                        <p:cTn id="18" dur="500"/>
                                        <p:tgtEl>
                                          <p:spTgt spid="2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wipe(down)">
                                      <p:cBhvr>
                                        <p:cTn id="28" dur="500"/>
                                        <p:tgtEl>
                                          <p:spTgt spid="34"/>
                                        </p:tgtEl>
                                      </p:cBhvr>
                                    </p:animEffect>
                                  </p:childTnLst>
                                </p:cTn>
                              </p:par>
                              <p:par>
                                <p:cTn id="29" presetID="22" presetClass="entr" presetSubtype="4" fill="hold" nodeType="with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wipe(down)">
                                      <p:cBhvr>
                                        <p:cTn id="31" dur="500"/>
                                        <p:tgtEl>
                                          <p:spTgt spid="37"/>
                                        </p:tgtEl>
                                      </p:cBhvr>
                                    </p:animEffect>
                                  </p:childTnLst>
                                </p:cTn>
                              </p:par>
                              <p:par>
                                <p:cTn id="32" presetID="22" presetClass="entr" presetSubtype="4" fill="hold"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wipe(down)">
                                      <p:cBhvr>
                                        <p:cTn id="3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474975" y="457200"/>
            <a:ext cx="11018520" cy="553998"/>
          </a:xfrm>
        </p:spPr>
        <p:txBody>
          <a:bodyPr/>
          <a:lstStyle/>
          <a:p>
            <a:r>
              <a:rPr lang="en-US" dirty="0"/>
              <a:t>Availability Zone rollout</a:t>
            </a:r>
          </a:p>
        </p:txBody>
      </p:sp>
      <p:sp>
        <p:nvSpPr>
          <p:cNvPr id="6" name="Text Placeholder 5"/>
          <p:cNvSpPr>
            <a:spLocks noGrp="1"/>
          </p:cNvSpPr>
          <p:nvPr>
            <p:ph type="body" sz="quarter" idx="10"/>
          </p:nvPr>
        </p:nvSpPr>
        <p:spPr>
          <a:xfrm>
            <a:off x="485521" y="2081403"/>
            <a:ext cx="5227455" cy="2413811"/>
          </a:xfrm>
        </p:spPr>
        <p:txBody>
          <a:bodyPr/>
          <a:lstStyle/>
          <a:p>
            <a:pPr marL="0" indent="0">
              <a:spcBef>
                <a:spcPts val="2353"/>
              </a:spcBef>
              <a:buNone/>
            </a:pPr>
            <a:r>
              <a:rPr lang="en-US" sz="1961" dirty="0">
                <a:latin typeface="Segoe UI Semibold" panose="020B0702040204020203" pitchFamily="34" charset="0"/>
                <a:cs typeface="Segoe UI Semibold" panose="020B0702040204020203" pitchFamily="34" charset="0"/>
              </a:rPr>
              <a:t>AZs are in preview with support for VMs, Managed Disks, VIPs, VMSS and LB</a:t>
            </a:r>
          </a:p>
          <a:p>
            <a:pPr marL="0" indent="0">
              <a:spcBef>
                <a:spcPts val="2353"/>
              </a:spcBef>
              <a:buNone/>
            </a:pPr>
            <a:r>
              <a:rPr lang="en-US" sz="1961" dirty="0">
                <a:latin typeface="Segoe UI Semibold" panose="020B0702040204020203" pitchFamily="34" charset="0"/>
                <a:cs typeface="Segoe UI Semibold" panose="020B0702040204020203" pitchFamily="34" charset="0"/>
              </a:rPr>
              <a:t>Covering 2 regions now with plans to offer additional regions</a:t>
            </a:r>
          </a:p>
          <a:p>
            <a:pPr marL="0" indent="0">
              <a:spcBef>
                <a:spcPts val="2353"/>
              </a:spcBef>
              <a:buNone/>
            </a:pPr>
            <a:r>
              <a:rPr lang="en-US" sz="1961" dirty="0">
                <a:latin typeface="Segoe UI Semibold" panose="020B0702040204020203" pitchFamily="34" charset="0"/>
                <a:cs typeface="Segoe UI Semibold" panose="020B0702040204020203" pitchFamily="34" charset="0"/>
              </a:rPr>
              <a:t>AZ resources work with existing, regional resources for low customer friction</a:t>
            </a:r>
          </a:p>
        </p:txBody>
      </p:sp>
      <p:pic>
        <p:nvPicPr>
          <p:cNvPr id="4" name="Picture 3"/>
          <p:cNvPicPr>
            <a:picLocks noChangeAspect="1"/>
          </p:cNvPicPr>
          <p:nvPr/>
        </p:nvPicPr>
        <p:blipFill>
          <a:blip r:embed="rId3"/>
          <a:stretch>
            <a:fillRect/>
          </a:stretch>
        </p:blipFill>
        <p:spPr>
          <a:xfrm>
            <a:off x="6637948" y="1453011"/>
            <a:ext cx="5027324" cy="4485295"/>
          </a:xfrm>
          <a:prstGeom prst="rect">
            <a:avLst/>
          </a:prstGeom>
        </p:spPr>
      </p:pic>
      <p:sp>
        <p:nvSpPr>
          <p:cNvPr id="5" name="Oval 4"/>
          <p:cNvSpPr/>
          <p:nvPr/>
        </p:nvSpPr>
        <p:spPr bwMode="auto">
          <a:xfrm>
            <a:off x="6906719" y="5076848"/>
            <a:ext cx="235059" cy="225106"/>
          </a:xfrm>
          <a:prstGeom prst="ellipse">
            <a:avLst/>
          </a:prstGeom>
          <a:solidFill>
            <a:schemeClr val="accent4">
              <a:lumMod val="50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54" tIns="44827" rIns="89654" bIns="44827" numCol="1" rtlCol="0" anchor="ctr" anchorCtr="0" compatLnSpc="1">
            <a:prstTxWarp prst="textNoShape">
              <a:avLst/>
            </a:prstTxWarp>
          </a:bodyPr>
          <a:lstStyle/>
          <a:p>
            <a:pPr algn="ctr" defTabSz="896278" fontAlgn="base">
              <a:spcBef>
                <a:spcPct val="0"/>
              </a:spcBef>
              <a:spcAft>
                <a:spcPct val="0"/>
              </a:spcAft>
              <a:defRPr/>
            </a:pPr>
            <a:r>
              <a:rPr lang="en-US" sz="1154" b="1">
                <a:gradFill>
                  <a:gsLst>
                    <a:gs pos="0">
                      <a:srgbClr val="FFFFFF"/>
                    </a:gs>
                    <a:gs pos="100000">
                      <a:srgbClr val="FFFFFF"/>
                    </a:gs>
                  </a:gsLst>
                  <a:lin ang="5400000" scaled="0"/>
                </a:gradFill>
                <a:latin typeface="Segoe UI Semilight"/>
              </a:rPr>
              <a:t>2</a:t>
            </a:r>
            <a:endParaRPr lang="en-US" sz="1922" b="1">
              <a:gradFill>
                <a:gsLst>
                  <a:gs pos="0">
                    <a:srgbClr val="FFFFFF"/>
                  </a:gs>
                  <a:gs pos="100000">
                    <a:srgbClr val="FFFFFF"/>
                  </a:gs>
                </a:gsLst>
                <a:lin ang="5400000" scaled="0"/>
              </a:gradFill>
              <a:latin typeface="Segoe UI Semilight"/>
            </a:endParaRPr>
          </a:p>
        </p:txBody>
      </p:sp>
      <p:sp>
        <p:nvSpPr>
          <p:cNvPr id="7" name="Rectangle 6"/>
          <p:cNvSpPr/>
          <p:nvPr/>
        </p:nvSpPr>
        <p:spPr>
          <a:xfrm>
            <a:off x="8135486" y="3781814"/>
            <a:ext cx="795314" cy="2574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1029">
                <a:solidFill>
                  <a:srgbClr val="FFFFFF"/>
                </a:solidFill>
                <a:latin typeface="Segoe UI Semibold" panose="020B0702040204020203" pitchFamily="34" charset="0"/>
                <a:cs typeface="Segoe UI Semibold" panose="020B0702040204020203" pitchFamily="34" charset="0"/>
              </a:rPr>
              <a:t>10s of Km</a:t>
            </a:r>
          </a:p>
        </p:txBody>
      </p:sp>
      <p:sp>
        <p:nvSpPr>
          <p:cNvPr id="8" name="Oval 7"/>
          <p:cNvSpPr/>
          <p:nvPr/>
        </p:nvSpPr>
        <p:spPr>
          <a:xfrm>
            <a:off x="6766134" y="4915706"/>
            <a:ext cx="516229" cy="547391"/>
          </a:xfrm>
          <a:prstGeom prst="ellipse">
            <a:avLst/>
          </a:prstGeom>
          <a:solidFill>
            <a:schemeClr val="accent4">
              <a:lumMod val="50000"/>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defRPr/>
            </a:pPr>
            <a:endParaRPr lang="en-US">
              <a:solidFill>
                <a:srgbClr val="FFFFFF"/>
              </a:solidFill>
              <a:latin typeface="Segoe UI Semilight"/>
            </a:endParaRPr>
          </a:p>
        </p:txBody>
      </p:sp>
      <p:sp>
        <p:nvSpPr>
          <p:cNvPr id="9" name="Oval 8"/>
          <p:cNvSpPr/>
          <p:nvPr/>
        </p:nvSpPr>
        <p:spPr>
          <a:xfrm>
            <a:off x="8448942" y="1038206"/>
            <a:ext cx="1144494" cy="1163714"/>
          </a:xfrm>
          <a:prstGeom prst="ellipse">
            <a:avLst/>
          </a:prstGeom>
          <a:solidFill>
            <a:schemeClr val="accent4">
              <a:lumMod val="50000"/>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defRPr/>
            </a:pPr>
            <a:endParaRPr lang="en-US">
              <a:solidFill>
                <a:srgbClr val="FFFFFF"/>
              </a:solidFill>
              <a:latin typeface="Segoe UI Semilight"/>
            </a:endParaRPr>
          </a:p>
        </p:txBody>
      </p:sp>
      <p:sp>
        <p:nvSpPr>
          <p:cNvPr id="10" name="Oval 9"/>
          <p:cNvSpPr/>
          <p:nvPr/>
        </p:nvSpPr>
        <p:spPr>
          <a:xfrm>
            <a:off x="7170171" y="5503794"/>
            <a:ext cx="567851" cy="547391"/>
          </a:xfrm>
          <a:prstGeom prst="ellipse">
            <a:avLst/>
          </a:prstGeom>
          <a:solidFill>
            <a:schemeClr val="accent4">
              <a:lumMod val="50000"/>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defRPr/>
            </a:pPr>
            <a:endParaRPr lang="en-US">
              <a:solidFill>
                <a:srgbClr val="FFFFFF"/>
              </a:solidFill>
              <a:latin typeface="Segoe UI Semilight"/>
            </a:endParaRPr>
          </a:p>
        </p:txBody>
      </p:sp>
      <p:sp>
        <p:nvSpPr>
          <p:cNvPr id="11" name="Rectangle 10"/>
          <p:cNvSpPr/>
          <p:nvPr/>
        </p:nvSpPr>
        <p:spPr>
          <a:xfrm>
            <a:off x="6591717" y="4857704"/>
            <a:ext cx="665431" cy="197869"/>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1078">
                <a:solidFill>
                  <a:srgbClr val="FFFFFF"/>
                </a:solidFill>
                <a:latin typeface="Segoe UI Semibold" panose="020B0702040204020203" pitchFamily="34" charset="0"/>
                <a:cs typeface="Segoe UI Semibold" panose="020B0702040204020203" pitchFamily="34" charset="0"/>
              </a:rPr>
              <a:t>Zone 1</a:t>
            </a:r>
            <a:endParaRPr lang="en-US">
              <a:solidFill>
                <a:srgbClr val="FFFFFF"/>
              </a:solidFill>
              <a:latin typeface="Segoe UI Semibold" panose="020B0702040204020203" pitchFamily="34" charset="0"/>
              <a:cs typeface="Segoe UI Semibold" panose="020B0702040204020203" pitchFamily="34" charset="0"/>
            </a:endParaRPr>
          </a:p>
        </p:txBody>
      </p:sp>
      <p:sp>
        <p:nvSpPr>
          <p:cNvPr id="12" name="Rectangle 11"/>
          <p:cNvSpPr/>
          <p:nvPr/>
        </p:nvSpPr>
        <p:spPr>
          <a:xfrm>
            <a:off x="8688472" y="1278351"/>
            <a:ext cx="665431" cy="197869"/>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1078">
                <a:solidFill>
                  <a:srgbClr val="FFFFFF"/>
                </a:solidFill>
                <a:latin typeface="Segoe UI Semibold" panose="020B0702040204020203" pitchFamily="34" charset="0"/>
                <a:cs typeface="Segoe UI Semibold" panose="020B0702040204020203" pitchFamily="34" charset="0"/>
              </a:rPr>
              <a:t>Zone 2</a:t>
            </a:r>
            <a:endParaRPr lang="en-US">
              <a:solidFill>
                <a:srgbClr val="FFFFFF"/>
              </a:solidFill>
              <a:latin typeface="Segoe UI Semibold" panose="020B0702040204020203" pitchFamily="34" charset="0"/>
              <a:cs typeface="Segoe UI Semibold" panose="020B0702040204020203" pitchFamily="34" charset="0"/>
            </a:endParaRPr>
          </a:p>
        </p:txBody>
      </p:sp>
      <p:sp>
        <p:nvSpPr>
          <p:cNvPr id="13" name="Rectangle 12"/>
          <p:cNvSpPr/>
          <p:nvPr/>
        </p:nvSpPr>
        <p:spPr>
          <a:xfrm>
            <a:off x="7630879" y="5510503"/>
            <a:ext cx="665431" cy="197869"/>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1078">
                <a:solidFill>
                  <a:srgbClr val="FFFFFF"/>
                </a:solidFill>
                <a:latin typeface="Segoe UI Semibold" panose="020B0702040204020203" pitchFamily="34" charset="0"/>
                <a:cs typeface="Segoe UI Semibold" panose="020B0702040204020203" pitchFamily="34" charset="0"/>
              </a:rPr>
              <a:t>Zone 3</a:t>
            </a:r>
            <a:endParaRPr lang="en-US">
              <a:solidFill>
                <a:srgbClr val="FFFFFF"/>
              </a:solidFill>
              <a:latin typeface="Segoe UI Semibold" panose="020B0702040204020203" pitchFamily="34" charset="0"/>
              <a:cs typeface="Segoe UI Semibold" panose="020B0702040204020203" pitchFamily="34" charset="0"/>
            </a:endParaRPr>
          </a:p>
        </p:txBody>
      </p:sp>
      <p:sp>
        <p:nvSpPr>
          <p:cNvPr id="14" name="Rectangle 13"/>
          <p:cNvSpPr/>
          <p:nvPr/>
        </p:nvSpPr>
        <p:spPr>
          <a:xfrm>
            <a:off x="7994237" y="1544475"/>
            <a:ext cx="665494" cy="181097"/>
          </a:xfrm>
          <a:prstGeom prst="rect">
            <a:avLst/>
          </a:prstGeom>
          <a:solidFill>
            <a:schemeClr val="tx2"/>
          </a:solidFill>
          <a:ln>
            <a:noFill/>
          </a:ln>
        </p:spPr>
        <p:style>
          <a:lnRef idx="3">
            <a:schemeClr val="lt1"/>
          </a:lnRef>
          <a:fillRef idx="1">
            <a:schemeClr val="accent2"/>
          </a:fillRef>
          <a:effectRef idx="1">
            <a:schemeClr val="accent2"/>
          </a:effectRef>
          <a:fontRef idx="minor">
            <a:schemeClr val="lt1"/>
          </a:fontRef>
        </p:style>
        <p:txBody>
          <a:bodyPr rtlCol="0" anchor="ctr"/>
          <a:lstStyle/>
          <a:p>
            <a:pPr algn="ctr">
              <a:defRPr/>
            </a:pPr>
            <a:r>
              <a:rPr lang="en-US" sz="1176" err="1">
                <a:solidFill>
                  <a:srgbClr val="FFFFFF"/>
                </a:solidFill>
                <a:latin typeface="Segoe UI Semibold" panose="020B0702040204020203" pitchFamily="34" charset="0"/>
                <a:cs typeface="Segoe UI Semibold" panose="020B0702040204020203" pitchFamily="34" charset="0"/>
              </a:rPr>
              <a:t>Rng</a:t>
            </a:r>
            <a:r>
              <a:rPr lang="en-US" sz="1176">
                <a:solidFill>
                  <a:srgbClr val="FFFFFF"/>
                </a:solidFill>
                <a:latin typeface="Segoe UI Semibold" panose="020B0702040204020203" pitchFamily="34" charset="0"/>
                <a:cs typeface="Segoe UI Semibold" panose="020B0702040204020203" pitchFamily="34" charset="0"/>
              </a:rPr>
              <a:t> 1</a:t>
            </a:r>
          </a:p>
        </p:txBody>
      </p:sp>
      <p:sp>
        <p:nvSpPr>
          <p:cNvPr id="15" name="Rectangle 14"/>
          <p:cNvSpPr/>
          <p:nvPr/>
        </p:nvSpPr>
        <p:spPr>
          <a:xfrm>
            <a:off x="9341865" y="1822724"/>
            <a:ext cx="639223" cy="181097"/>
          </a:xfrm>
          <a:prstGeom prst="rect">
            <a:avLst/>
          </a:prstGeom>
          <a:solidFill>
            <a:schemeClr val="tx2"/>
          </a:solidFill>
          <a:ln>
            <a:noFill/>
          </a:ln>
        </p:spPr>
        <p:style>
          <a:lnRef idx="3">
            <a:schemeClr val="lt1"/>
          </a:lnRef>
          <a:fillRef idx="1">
            <a:schemeClr val="accent2"/>
          </a:fillRef>
          <a:effectRef idx="1">
            <a:schemeClr val="accent2"/>
          </a:effectRef>
          <a:fontRef idx="minor">
            <a:schemeClr val="lt1"/>
          </a:fontRef>
        </p:style>
        <p:txBody>
          <a:bodyPr rtlCol="0" anchor="ctr"/>
          <a:lstStyle/>
          <a:p>
            <a:pPr algn="ctr">
              <a:defRPr/>
            </a:pPr>
            <a:r>
              <a:rPr lang="en-US" sz="1176" err="1">
                <a:solidFill>
                  <a:srgbClr val="FFFFFF"/>
                </a:solidFill>
                <a:latin typeface="Segoe UI Semibold" panose="020B0702040204020203" pitchFamily="34" charset="0"/>
                <a:cs typeface="Segoe UI Semibold" panose="020B0702040204020203" pitchFamily="34" charset="0"/>
              </a:rPr>
              <a:t>Rng</a:t>
            </a:r>
            <a:r>
              <a:rPr lang="en-US" sz="1176">
                <a:solidFill>
                  <a:srgbClr val="FFFFFF"/>
                </a:solidFill>
                <a:latin typeface="Segoe UI Semibold" panose="020B0702040204020203" pitchFamily="34" charset="0"/>
                <a:cs typeface="Segoe UI Semibold" panose="020B0702040204020203" pitchFamily="34" charset="0"/>
              </a:rPr>
              <a:t> 2</a:t>
            </a:r>
          </a:p>
        </p:txBody>
      </p:sp>
      <p:sp>
        <p:nvSpPr>
          <p:cNvPr id="2" name="TextBox 1"/>
          <p:cNvSpPr txBox="1"/>
          <p:nvPr/>
        </p:nvSpPr>
        <p:spPr>
          <a:xfrm>
            <a:off x="8930801" y="5301676"/>
            <a:ext cx="2321722" cy="615522"/>
          </a:xfrm>
          <a:prstGeom prst="rect">
            <a:avLst/>
          </a:prstGeom>
          <a:noFill/>
        </p:spPr>
        <p:txBody>
          <a:bodyPr wrap="none" lIns="179285" tIns="143428" rIns="179285" bIns="143428" rtlCol="0">
            <a:spAutoFit/>
          </a:bodyPr>
          <a:lstStyle/>
          <a:p>
            <a:pPr>
              <a:lnSpc>
                <a:spcPct val="90000"/>
              </a:lnSpc>
              <a:spcAft>
                <a:spcPts val="588"/>
              </a:spcAft>
              <a:defRPr/>
            </a:pPr>
            <a:r>
              <a:rPr lang="en-US" sz="2353">
                <a:gradFill>
                  <a:gsLst>
                    <a:gs pos="2917">
                      <a:srgbClr val="353535"/>
                    </a:gs>
                    <a:gs pos="30000">
                      <a:srgbClr val="353535"/>
                    </a:gs>
                  </a:gsLst>
                  <a:lin ang="5400000" scaled="0"/>
                </a:gradFill>
                <a:latin typeface="Segoe UI Semibold" panose="020B0702040204020203" pitchFamily="34" charset="0"/>
                <a:cs typeface="Segoe UI Semibold" panose="020B0702040204020203" pitchFamily="34" charset="0"/>
              </a:rPr>
              <a:t>France Central</a:t>
            </a:r>
          </a:p>
        </p:txBody>
      </p:sp>
    </p:spTree>
    <p:extLst>
      <p:ext uri="{BB962C8B-B14F-4D97-AF65-F5344CB8AC3E}">
        <p14:creationId xmlns:p14="http://schemas.microsoft.com/office/powerpoint/2010/main" val="1870300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23B52-25C5-4CF5-B595-BD9CF8C8A9B8}"/>
              </a:ext>
            </a:extLst>
          </p:cNvPr>
          <p:cNvSpPr>
            <a:spLocks noGrp="1"/>
          </p:cNvSpPr>
          <p:nvPr>
            <p:ph type="title"/>
          </p:nvPr>
        </p:nvSpPr>
        <p:spPr/>
        <p:txBody>
          <a:bodyPr/>
          <a:lstStyle/>
          <a:p>
            <a:r>
              <a:rPr lang="en-US" dirty="0"/>
              <a:t>West Europe, Amsterdam</a:t>
            </a:r>
          </a:p>
        </p:txBody>
      </p:sp>
      <p:pic>
        <p:nvPicPr>
          <p:cNvPr id="3" name="Picture 2">
            <a:extLst>
              <a:ext uri="{FF2B5EF4-FFF2-40B4-BE49-F238E27FC236}">
                <a16:creationId xmlns:a16="http://schemas.microsoft.com/office/drawing/2014/main" id="{452A9D03-AC42-4A07-9157-98829185C54E}"/>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588263" y="1011198"/>
            <a:ext cx="8998344" cy="5005124"/>
          </a:xfrm>
          <a:prstGeom prst="rect">
            <a:avLst/>
          </a:prstGeom>
        </p:spPr>
      </p:pic>
    </p:spTree>
    <p:extLst>
      <p:ext uri="{BB962C8B-B14F-4D97-AF65-F5344CB8AC3E}">
        <p14:creationId xmlns:p14="http://schemas.microsoft.com/office/powerpoint/2010/main" val="3664193010"/>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CA2B4F-D3BF-476A-A09C-9DDCAD85608E}"/>
              </a:ext>
            </a:extLst>
          </p:cNvPr>
          <p:cNvSpPr>
            <a:spLocks noGrp="1"/>
          </p:cNvSpPr>
          <p:nvPr>
            <p:ph type="title"/>
          </p:nvPr>
        </p:nvSpPr>
        <p:spPr/>
        <p:txBody>
          <a:bodyPr/>
          <a:lstStyle/>
          <a:p>
            <a:r>
              <a:rPr lang="en-US" dirty="0"/>
              <a:t>North Europe, Dublin</a:t>
            </a:r>
          </a:p>
        </p:txBody>
      </p:sp>
      <p:pic>
        <p:nvPicPr>
          <p:cNvPr id="3" name="Picture 2">
            <a:extLst>
              <a:ext uri="{FF2B5EF4-FFF2-40B4-BE49-F238E27FC236}">
                <a16:creationId xmlns:a16="http://schemas.microsoft.com/office/drawing/2014/main" id="{47329E4C-D448-4984-B9EC-7377162E5B6E}"/>
              </a:ext>
            </a:extLst>
          </p:cNvPr>
          <p:cNvPicPr>
            <a:picLocks noChangeAspect="1"/>
          </p:cNvPicPr>
          <p:nvPr/>
        </p:nvPicPr>
        <p:blipFill>
          <a:blip r:embed="rId2"/>
          <a:stretch>
            <a:fillRect/>
          </a:stretch>
        </p:blipFill>
        <p:spPr>
          <a:xfrm>
            <a:off x="588263" y="1080124"/>
            <a:ext cx="9819025" cy="4721866"/>
          </a:xfrm>
          <a:prstGeom prst="rect">
            <a:avLst/>
          </a:prstGeom>
        </p:spPr>
      </p:pic>
    </p:spTree>
    <p:extLst>
      <p:ext uri="{BB962C8B-B14F-4D97-AF65-F5344CB8AC3E}">
        <p14:creationId xmlns:p14="http://schemas.microsoft.com/office/powerpoint/2010/main" val="1381972962"/>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216" y="3035808"/>
            <a:ext cx="9144000" cy="498598"/>
          </a:xfrm>
        </p:spPr>
        <p:txBody>
          <a:bodyPr/>
          <a:lstStyle/>
          <a:p>
            <a:r>
              <a:rPr lang="en-US" dirty="0"/>
              <a:t>Azure Security and Compliance</a:t>
            </a:r>
          </a:p>
        </p:txBody>
      </p:sp>
    </p:spTree>
    <p:extLst>
      <p:ext uri="{BB962C8B-B14F-4D97-AF65-F5344CB8AC3E}">
        <p14:creationId xmlns:p14="http://schemas.microsoft.com/office/powerpoint/2010/main" val="3859985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F6F0C-0EA0-42E9-8818-036DDD51B3CB}"/>
              </a:ext>
            </a:extLst>
          </p:cNvPr>
          <p:cNvSpPr>
            <a:spLocks noGrp="1"/>
          </p:cNvSpPr>
          <p:nvPr>
            <p:ph type="title"/>
          </p:nvPr>
        </p:nvSpPr>
        <p:spPr/>
        <p:txBody>
          <a:bodyPr/>
          <a:lstStyle/>
          <a:p>
            <a:r>
              <a:rPr lang="en-US" dirty="0"/>
              <a:t>Span of controls between Microsoft and Customer</a:t>
            </a:r>
            <a:endParaRPr lang="sl-SI" dirty="0"/>
          </a:p>
        </p:txBody>
      </p:sp>
      <p:pic>
        <p:nvPicPr>
          <p:cNvPr id="3" name="Picture 2">
            <a:extLst>
              <a:ext uri="{FF2B5EF4-FFF2-40B4-BE49-F238E27FC236}">
                <a16:creationId xmlns:a16="http://schemas.microsoft.com/office/drawing/2014/main" id="{949BE6DB-5123-4F86-ABAD-16D36897BADB}"/>
              </a:ext>
            </a:extLst>
          </p:cNvPr>
          <p:cNvPicPr>
            <a:picLocks noChangeAspect="1"/>
          </p:cNvPicPr>
          <p:nvPr/>
        </p:nvPicPr>
        <p:blipFill>
          <a:blip r:embed="rId2"/>
          <a:stretch>
            <a:fillRect/>
          </a:stretch>
        </p:blipFill>
        <p:spPr>
          <a:xfrm>
            <a:off x="1859816" y="1078346"/>
            <a:ext cx="7443842" cy="5721595"/>
          </a:xfrm>
          <a:prstGeom prst="rect">
            <a:avLst/>
          </a:prstGeom>
        </p:spPr>
      </p:pic>
      <p:grpSp>
        <p:nvGrpSpPr>
          <p:cNvPr id="4" name="Group 3">
            <a:extLst>
              <a:ext uri="{FF2B5EF4-FFF2-40B4-BE49-F238E27FC236}">
                <a16:creationId xmlns:a16="http://schemas.microsoft.com/office/drawing/2014/main" id="{66ECD258-46A5-4BA1-85F1-635103F16F6B}"/>
              </a:ext>
            </a:extLst>
          </p:cNvPr>
          <p:cNvGrpSpPr/>
          <p:nvPr/>
        </p:nvGrpSpPr>
        <p:grpSpPr>
          <a:xfrm>
            <a:off x="636343" y="2167537"/>
            <a:ext cx="1739898" cy="1007766"/>
            <a:chOff x="584083" y="2735262"/>
            <a:chExt cx="1739898" cy="1007766"/>
          </a:xfrm>
        </p:grpSpPr>
        <p:sp>
          <p:nvSpPr>
            <p:cNvPr id="5" name="Rectangle 4">
              <a:extLst>
                <a:ext uri="{FF2B5EF4-FFF2-40B4-BE49-F238E27FC236}">
                  <a16:creationId xmlns:a16="http://schemas.microsoft.com/office/drawing/2014/main" id="{139D55FF-9B64-4FB9-A938-E6644A8EDADA}"/>
                </a:ext>
              </a:extLst>
            </p:cNvPr>
            <p:cNvSpPr/>
            <p:nvPr/>
          </p:nvSpPr>
          <p:spPr>
            <a:xfrm>
              <a:off x="874619" y="2735262"/>
              <a:ext cx="1449362" cy="264560"/>
            </a:xfrm>
            <a:prstGeom prst="rect">
              <a:avLst/>
            </a:prstGeom>
          </p:spPr>
          <p:txBody>
            <a:bodyPr wrap="square">
              <a:spAutoFit/>
            </a:bodyPr>
            <a:lstStyle/>
            <a:p>
              <a:pPr defTabSz="932324" fontAlgn="base">
                <a:lnSpc>
                  <a:spcPct val="80000"/>
                </a:lnSpc>
                <a:spcBef>
                  <a:spcPct val="0"/>
                </a:spcBef>
                <a:spcAft>
                  <a:spcPct val="0"/>
                </a:spcAft>
              </a:pPr>
              <a:r>
                <a:rPr lang="en-US" sz="1399" kern="0" dirty="0"/>
                <a:t>You manage</a:t>
              </a:r>
            </a:p>
          </p:txBody>
        </p:sp>
        <p:sp>
          <p:nvSpPr>
            <p:cNvPr id="6" name="Rectangle 5">
              <a:extLst>
                <a:ext uri="{FF2B5EF4-FFF2-40B4-BE49-F238E27FC236}">
                  <a16:creationId xmlns:a16="http://schemas.microsoft.com/office/drawing/2014/main" id="{45550256-344F-45F0-A914-374E08A87C1D}"/>
                </a:ext>
              </a:extLst>
            </p:cNvPr>
            <p:cNvSpPr/>
            <p:nvPr/>
          </p:nvSpPr>
          <p:spPr bwMode="auto">
            <a:xfrm>
              <a:off x="584083" y="2747088"/>
              <a:ext cx="217722" cy="217722"/>
            </a:xfrm>
            <a:prstGeom prst="rect">
              <a:avLst/>
            </a:prstGeom>
            <a:solidFill>
              <a:srgbClr val="92D050"/>
            </a:solidFill>
            <a:ln>
              <a:solidFill>
                <a:srgbClr val="92D05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7" name="Rectangle 6">
              <a:extLst>
                <a:ext uri="{FF2B5EF4-FFF2-40B4-BE49-F238E27FC236}">
                  <a16:creationId xmlns:a16="http://schemas.microsoft.com/office/drawing/2014/main" id="{A0BE8930-DE8F-4C4A-9739-D82B44FC342B}"/>
                </a:ext>
              </a:extLst>
            </p:cNvPr>
            <p:cNvSpPr/>
            <p:nvPr/>
          </p:nvSpPr>
          <p:spPr bwMode="auto">
            <a:xfrm>
              <a:off x="584083" y="3397486"/>
              <a:ext cx="217722" cy="217722"/>
            </a:xfrm>
            <a:prstGeom prst="rect">
              <a:avLst/>
            </a:prstGeom>
            <a:solidFill>
              <a:srgbClr val="00B0F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1C808A91-1529-4CA8-8230-FF83B3E8FB77}"/>
                </a:ext>
              </a:extLst>
            </p:cNvPr>
            <p:cNvSpPr/>
            <p:nvPr/>
          </p:nvSpPr>
          <p:spPr>
            <a:xfrm>
              <a:off x="874619" y="3306242"/>
              <a:ext cx="1449362" cy="436786"/>
            </a:xfrm>
            <a:prstGeom prst="rect">
              <a:avLst/>
            </a:prstGeom>
          </p:spPr>
          <p:txBody>
            <a:bodyPr wrap="square">
              <a:spAutoFit/>
            </a:bodyPr>
            <a:lstStyle/>
            <a:p>
              <a:pPr defTabSz="932324" fontAlgn="base">
                <a:lnSpc>
                  <a:spcPct val="80000"/>
                </a:lnSpc>
                <a:spcBef>
                  <a:spcPct val="0"/>
                </a:spcBef>
                <a:spcAft>
                  <a:spcPct val="0"/>
                </a:spcAft>
              </a:pPr>
              <a:r>
                <a:rPr lang="en-US" sz="1399" kern="0" dirty="0"/>
                <a:t>Managed </a:t>
              </a:r>
              <a:br>
                <a:rPr lang="en-US" sz="1399" kern="0" dirty="0"/>
              </a:br>
              <a:r>
                <a:rPr lang="en-US" sz="1399" kern="0" dirty="0"/>
                <a:t>by Microsoft</a:t>
              </a:r>
            </a:p>
          </p:txBody>
        </p:sp>
      </p:grpSp>
    </p:spTree>
    <p:extLst>
      <p:ext uri="{BB962C8B-B14F-4D97-AF65-F5344CB8AC3E}">
        <p14:creationId xmlns:p14="http://schemas.microsoft.com/office/powerpoint/2010/main" val="4290434534"/>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7D90-9EF7-406F-9205-0DB011B23841}"/>
              </a:ext>
            </a:extLst>
          </p:cNvPr>
          <p:cNvSpPr>
            <a:spLocks noGrp="1"/>
          </p:cNvSpPr>
          <p:nvPr>
            <p:ph type="title"/>
          </p:nvPr>
        </p:nvSpPr>
        <p:spPr/>
        <p:txBody>
          <a:bodyPr/>
          <a:lstStyle/>
          <a:p>
            <a:r>
              <a:rPr lang="en-US" dirty="0"/>
              <a:t>Datacenter security: defense in depth</a:t>
            </a:r>
          </a:p>
        </p:txBody>
      </p:sp>
      <p:sp>
        <p:nvSpPr>
          <p:cNvPr id="3" name="Text Placeholder 2">
            <a:extLst>
              <a:ext uri="{FF2B5EF4-FFF2-40B4-BE49-F238E27FC236}">
                <a16:creationId xmlns:a16="http://schemas.microsoft.com/office/drawing/2014/main" id="{7E7590AB-53D9-41CF-AE0F-358417CA4F83}"/>
              </a:ext>
            </a:extLst>
          </p:cNvPr>
          <p:cNvSpPr>
            <a:spLocks noGrp="1"/>
          </p:cNvSpPr>
          <p:nvPr>
            <p:ph type="body" sz="quarter" idx="10"/>
          </p:nvPr>
        </p:nvSpPr>
        <p:spPr>
          <a:xfrm>
            <a:off x="586390" y="1126874"/>
            <a:ext cx="11018520" cy="572455"/>
          </a:xfrm>
        </p:spPr>
        <p:txBody>
          <a:bodyPr/>
          <a:lstStyle/>
          <a:p>
            <a:r>
              <a:rPr lang="en-US" dirty="0"/>
              <a:t>Massive investment in physical security – people, process, technology</a:t>
            </a:r>
          </a:p>
          <a:p>
            <a:endParaRPr lang="en-US" dirty="0"/>
          </a:p>
        </p:txBody>
      </p:sp>
      <p:grpSp>
        <p:nvGrpSpPr>
          <p:cNvPr id="4" name="Group 3">
            <a:extLst>
              <a:ext uri="{FF2B5EF4-FFF2-40B4-BE49-F238E27FC236}">
                <a16:creationId xmlns:a16="http://schemas.microsoft.com/office/drawing/2014/main" id="{12832710-6E58-4F5D-B5E4-3A1FF1D2E299}"/>
              </a:ext>
            </a:extLst>
          </p:cNvPr>
          <p:cNvGrpSpPr/>
          <p:nvPr/>
        </p:nvGrpSpPr>
        <p:grpSpPr>
          <a:xfrm>
            <a:off x="3038234" y="1590503"/>
            <a:ext cx="3057766" cy="4417352"/>
            <a:chOff x="3099156" y="2488596"/>
            <a:chExt cx="3119081" cy="4505929"/>
          </a:xfrm>
        </p:grpSpPr>
        <p:pic>
          <p:nvPicPr>
            <p:cNvPr id="5" name="Picture 4">
              <a:extLst>
                <a:ext uri="{FF2B5EF4-FFF2-40B4-BE49-F238E27FC236}">
                  <a16:creationId xmlns:a16="http://schemas.microsoft.com/office/drawing/2014/main" id="{99B4B632-BE06-4A7F-8941-6923765CBDB5}"/>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3099156" y="4447855"/>
              <a:ext cx="3119081" cy="2546670"/>
            </a:xfrm>
            <a:custGeom>
              <a:avLst/>
              <a:gdLst>
                <a:gd name="connsiteX0" fmla="*/ 0 w 3048000"/>
                <a:gd name="connsiteY0" fmla="*/ 0 h 3319272"/>
                <a:gd name="connsiteX1" fmla="*/ 3048000 w 3048000"/>
                <a:gd name="connsiteY1" fmla="*/ 0 h 3319272"/>
                <a:gd name="connsiteX2" fmla="*/ 3048000 w 3048000"/>
                <a:gd name="connsiteY2" fmla="*/ 3319272 h 3319272"/>
                <a:gd name="connsiteX3" fmla="*/ 0 w 3048000"/>
                <a:gd name="connsiteY3" fmla="*/ 3319272 h 3319272"/>
              </a:gdLst>
              <a:ahLst/>
              <a:cxnLst>
                <a:cxn ang="0">
                  <a:pos x="connsiteX0" y="connsiteY0"/>
                </a:cxn>
                <a:cxn ang="0">
                  <a:pos x="connsiteX1" y="connsiteY1"/>
                </a:cxn>
                <a:cxn ang="0">
                  <a:pos x="connsiteX2" y="connsiteY2"/>
                </a:cxn>
                <a:cxn ang="0">
                  <a:pos x="connsiteX3" y="connsiteY3"/>
                </a:cxn>
              </a:cxnLst>
              <a:rect l="l" t="t" r="r" b="b"/>
              <a:pathLst>
                <a:path w="3048000" h="3319272">
                  <a:moveTo>
                    <a:pt x="0" y="0"/>
                  </a:moveTo>
                  <a:lnTo>
                    <a:pt x="3048000" y="0"/>
                  </a:lnTo>
                  <a:lnTo>
                    <a:pt x="3048000" y="3319272"/>
                  </a:lnTo>
                  <a:lnTo>
                    <a:pt x="0" y="3319272"/>
                  </a:lnTo>
                  <a:close/>
                </a:path>
              </a:pathLst>
            </a:custGeom>
            <a:ln w="19050">
              <a:noFill/>
            </a:ln>
          </p:spPr>
        </p:pic>
        <p:grpSp>
          <p:nvGrpSpPr>
            <p:cNvPr id="6" name="Group 5">
              <a:extLst>
                <a:ext uri="{FF2B5EF4-FFF2-40B4-BE49-F238E27FC236}">
                  <a16:creationId xmlns:a16="http://schemas.microsoft.com/office/drawing/2014/main" id="{B4F2F814-8F50-4AD8-A3C2-2308353B03DA}"/>
                </a:ext>
              </a:extLst>
            </p:cNvPr>
            <p:cNvGrpSpPr/>
            <p:nvPr/>
          </p:nvGrpSpPr>
          <p:grpSpPr>
            <a:xfrm>
              <a:off x="3539923" y="2488596"/>
              <a:ext cx="2237547" cy="1172348"/>
              <a:chOff x="3432749" y="1853716"/>
              <a:chExt cx="2193873" cy="1149463"/>
            </a:xfrm>
          </p:grpSpPr>
          <p:sp>
            <p:nvSpPr>
              <p:cNvPr id="7" name="Rectangle 6">
                <a:extLst>
                  <a:ext uri="{FF2B5EF4-FFF2-40B4-BE49-F238E27FC236}">
                    <a16:creationId xmlns:a16="http://schemas.microsoft.com/office/drawing/2014/main" id="{D9835945-85BE-470F-AB33-2DD139F91DF5}"/>
                  </a:ext>
                </a:extLst>
              </p:cNvPr>
              <p:cNvSpPr/>
              <p:nvPr/>
            </p:nvSpPr>
            <p:spPr>
              <a:xfrm>
                <a:off x="3432749" y="2701409"/>
                <a:ext cx="2193873" cy="301770"/>
              </a:xfrm>
              <a:prstGeom prst="rect">
                <a:avLst/>
              </a:prstGeom>
              <a:ln w="19050">
                <a:noFill/>
              </a:ln>
            </p:spPr>
            <p:txBody>
              <a:bodyPr wrap="square" lIns="0" tIns="0" rIns="0" bIns="0" anchor="t">
                <a:spAutoFit/>
              </a:bodyPr>
              <a:lstStyle/>
              <a:p>
                <a:pPr algn="ctr" defTabSz="913997" fontAlgn="base">
                  <a:spcBef>
                    <a:spcPts val="1175"/>
                  </a:spcBef>
                  <a:defRPr/>
                </a:pPr>
                <a:r>
                  <a:rPr lang="en-US" sz="1961">
                    <a:latin typeface="Segoe UI Semibold" panose="020B0702040204020203" pitchFamily="34" charset="0"/>
                    <a:ea typeface="Segoe UI" pitchFamily="34" charset="0"/>
                    <a:cs typeface="Segoe UI Semibold" panose="020B0702040204020203" pitchFamily="34" charset="0"/>
                  </a:rPr>
                  <a:t>Perimeter</a:t>
                </a:r>
              </a:p>
            </p:txBody>
          </p:sp>
          <p:grpSp>
            <p:nvGrpSpPr>
              <p:cNvPr id="8" name="Group 7">
                <a:extLst>
                  <a:ext uri="{FF2B5EF4-FFF2-40B4-BE49-F238E27FC236}">
                    <a16:creationId xmlns:a16="http://schemas.microsoft.com/office/drawing/2014/main" id="{DE4C54C4-5F45-4362-8052-358D373C17EB}"/>
                  </a:ext>
                </a:extLst>
              </p:cNvPr>
              <p:cNvGrpSpPr/>
              <p:nvPr/>
            </p:nvGrpSpPr>
            <p:grpSpPr>
              <a:xfrm>
                <a:off x="4219262" y="1853716"/>
                <a:ext cx="620847" cy="620932"/>
                <a:chOff x="10101943" y="-61643"/>
                <a:chExt cx="1632856" cy="1633083"/>
              </a:xfrm>
              <a:noFill/>
            </p:grpSpPr>
            <p:sp>
              <p:nvSpPr>
                <p:cNvPr id="9" name="Freeform: Shape 8">
                  <a:extLst>
                    <a:ext uri="{FF2B5EF4-FFF2-40B4-BE49-F238E27FC236}">
                      <a16:creationId xmlns:a16="http://schemas.microsoft.com/office/drawing/2014/main" id="{1E68C9E6-B7C5-4B41-BDA5-764B3DA36710}"/>
                    </a:ext>
                  </a:extLst>
                </p:cNvPr>
                <p:cNvSpPr/>
                <p:nvPr/>
              </p:nvSpPr>
              <p:spPr bwMode="auto">
                <a:xfrm>
                  <a:off x="10101943" y="-61643"/>
                  <a:ext cx="1632856" cy="1633083"/>
                </a:xfrm>
                <a:custGeom>
                  <a:avLst/>
                  <a:gdLst>
                    <a:gd name="connsiteX0" fmla="*/ 87613 w 1632856"/>
                    <a:gd name="connsiteY0" fmla="*/ 887143 h 1633083"/>
                    <a:gd name="connsiteX1" fmla="*/ 980815 w 1632856"/>
                    <a:gd name="connsiteY1" fmla="*/ 887143 h 1633083"/>
                    <a:gd name="connsiteX2" fmla="*/ 980815 w 1632856"/>
                    <a:gd name="connsiteY2" fmla="*/ 1545395 h 1633083"/>
                    <a:gd name="connsiteX3" fmla="*/ 87613 w 1632856"/>
                    <a:gd name="connsiteY3" fmla="*/ 1545395 h 1633083"/>
                    <a:gd name="connsiteX4" fmla="*/ 0 w 1632856"/>
                    <a:gd name="connsiteY4" fmla="*/ 0 h 1633083"/>
                    <a:gd name="connsiteX5" fmla="*/ 1632856 w 1632856"/>
                    <a:gd name="connsiteY5" fmla="*/ 0 h 1633083"/>
                    <a:gd name="connsiteX6" fmla="*/ 1632856 w 1632856"/>
                    <a:gd name="connsiteY6" fmla="*/ 1633083 h 1633083"/>
                    <a:gd name="connsiteX7" fmla="*/ 1068428 w 1632856"/>
                    <a:gd name="connsiteY7" fmla="*/ 1633083 h 1633083"/>
                    <a:gd name="connsiteX8" fmla="*/ 1068428 w 1632856"/>
                    <a:gd name="connsiteY8" fmla="*/ 564506 h 1633083"/>
                    <a:gd name="connsiteX9" fmla="*/ 0 w 1632856"/>
                    <a:gd name="connsiteY9" fmla="*/ 564506 h 1633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32856" h="1633083">
                      <a:moveTo>
                        <a:pt x="87613" y="887143"/>
                      </a:moveTo>
                      <a:lnTo>
                        <a:pt x="980815" y="887143"/>
                      </a:lnTo>
                      <a:lnTo>
                        <a:pt x="980815" y="1545395"/>
                      </a:lnTo>
                      <a:lnTo>
                        <a:pt x="87613" y="1545395"/>
                      </a:lnTo>
                      <a:close/>
                      <a:moveTo>
                        <a:pt x="0" y="0"/>
                      </a:moveTo>
                      <a:lnTo>
                        <a:pt x="1632856" y="0"/>
                      </a:lnTo>
                      <a:lnTo>
                        <a:pt x="1632856" y="1633083"/>
                      </a:lnTo>
                      <a:lnTo>
                        <a:pt x="1068428" y="1633083"/>
                      </a:lnTo>
                      <a:lnTo>
                        <a:pt x="1068428" y="564506"/>
                      </a:lnTo>
                      <a:lnTo>
                        <a:pt x="0" y="564506"/>
                      </a:lnTo>
                      <a:close/>
                    </a:path>
                  </a:pathLst>
                </a:custGeom>
                <a:grpFill/>
                <a:ln w="19050">
                  <a:solidFill>
                    <a:schemeClr val="accent1"/>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spcBef>
                      <a:spcPct val="0"/>
                    </a:spcBef>
                    <a:spcAft>
                      <a:spcPct val="0"/>
                    </a:spcAft>
                    <a:defRPr/>
                  </a:pPr>
                  <a:endParaRPr lang="en-US" sz="1961" err="1">
                    <a:solidFill>
                      <a:schemeClr val="tx1"/>
                    </a:solidFill>
                    <a:latin typeface="Segoe UI Semibold" panose="020B0702040204020203" pitchFamily="34" charset="0"/>
                    <a:ea typeface="Segoe UI" pitchFamily="34" charset="0"/>
                    <a:cs typeface="Segoe UI Semibold" panose="020B0702040204020203" pitchFamily="34" charset="0"/>
                  </a:endParaRPr>
                </a:p>
              </p:txBody>
            </p:sp>
            <p:sp>
              <p:nvSpPr>
                <p:cNvPr id="10" name="Freeform: Shape 9">
                  <a:extLst>
                    <a:ext uri="{FF2B5EF4-FFF2-40B4-BE49-F238E27FC236}">
                      <a16:creationId xmlns:a16="http://schemas.microsoft.com/office/drawing/2014/main" id="{0B6B2F27-6788-459B-89C4-7A86B0A61341}"/>
                    </a:ext>
                  </a:extLst>
                </p:cNvPr>
                <p:cNvSpPr/>
                <p:nvPr/>
              </p:nvSpPr>
              <p:spPr bwMode="auto">
                <a:xfrm>
                  <a:off x="10101943" y="2645"/>
                  <a:ext cx="1553886" cy="1568794"/>
                </a:xfrm>
                <a:custGeom>
                  <a:avLst/>
                  <a:gdLst>
                    <a:gd name="connsiteX0" fmla="*/ 87613 w 1553886"/>
                    <a:gd name="connsiteY0" fmla="*/ 822854 h 1568794"/>
                    <a:gd name="connsiteX1" fmla="*/ 87613 w 1553886"/>
                    <a:gd name="connsiteY1" fmla="*/ 1481106 h 1568794"/>
                    <a:gd name="connsiteX2" fmla="*/ 980815 w 1553886"/>
                    <a:gd name="connsiteY2" fmla="*/ 1481106 h 1568794"/>
                    <a:gd name="connsiteX3" fmla="*/ 980815 w 1553886"/>
                    <a:gd name="connsiteY3" fmla="*/ 822854 h 1568794"/>
                    <a:gd name="connsiteX4" fmla="*/ 1553530 w 1553886"/>
                    <a:gd name="connsiteY4" fmla="*/ 0 h 1568794"/>
                    <a:gd name="connsiteX5" fmla="*/ 1553886 w 1553886"/>
                    <a:gd name="connsiteY5" fmla="*/ 128934 h 1568794"/>
                    <a:gd name="connsiteX6" fmla="*/ 1521563 w 1553886"/>
                    <a:gd name="connsiteY6" fmla="*/ 96789 h 1568794"/>
                    <a:gd name="connsiteX7" fmla="*/ 1068428 w 1553886"/>
                    <a:gd name="connsiteY7" fmla="*/ 552433 h 1568794"/>
                    <a:gd name="connsiteX8" fmla="*/ 1068428 w 1553886"/>
                    <a:gd name="connsiteY8" fmla="*/ 1568794 h 1568794"/>
                    <a:gd name="connsiteX9" fmla="*/ 0 w 1553886"/>
                    <a:gd name="connsiteY9" fmla="*/ 1568794 h 1568794"/>
                    <a:gd name="connsiteX10" fmla="*/ 0 w 1553886"/>
                    <a:gd name="connsiteY10" fmla="*/ 500217 h 1568794"/>
                    <a:gd name="connsiteX11" fmla="*/ 991776 w 1553886"/>
                    <a:gd name="connsiteY11" fmla="*/ 500217 h 1568794"/>
                    <a:gd name="connsiteX12" fmla="*/ 1456918 w 1553886"/>
                    <a:gd name="connsiteY12" fmla="*/ 32500 h 1568794"/>
                    <a:gd name="connsiteX13" fmla="*/ 1424596 w 1553886"/>
                    <a:gd name="connsiteY13" fmla="*/ 355 h 1568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53886" h="1568794">
                      <a:moveTo>
                        <a:pt x="87613" y="822854"/>
                      </a:moveTo>
                      <a:lnTo>
                        <a:pt x="87613" y="1481106"/>
                      </a:lnTo>
                      <a:lnTo>
                        <a:pt x="980815" y="1481106"/>
                      </a:lnTo>
                      <a:lnTo>
                        <a:pt x="980815" y="822854"/>
                      </a:lnTo>
                      <a:close/>
                      <a:moveTo>
                        <a:pt x="1553530" y="0"/>
                      </a:moveTo>
                      <a:lnTo>
                        <a:pt x="1553886" y="128934"/>
                      </a:lnTo>
                      <a:lnTo>
                        <a:pt x="1521563" y="96789"/>
                      </a:lnTo>
                      <a:lnTo>
                        <a:pt x="1068428" y="552433"/>
                      </a:lnTo>
                      <a:lnTo>
                        <a:pt x="1068428" y="1568794"/>
                      </a:lnTo>
                      <a:lnTo>
                        <a:pt x="0" y="1568794"/>
                      </a:lnTo>
                      <a:lnTo>
                        <a:pt x="0" y="500217"/>
                      </a:lnTo>
                      <a:lnTo>
                        <a:pt x="991776" y="500217"/>
                      </a:lnTo>
                      <a:lnTo>
                        <a:pt x="1456918" y="32500"/>
                      </a:lnTo>
                      <a:lnTo>
                        <a:pt x="1424596" y="355"/>
                      </a:lnTo>
                      <a:close/>
                    </a:path>
                  </a:pathLst>
                </a:custGeom>
                <a:grp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algn="ctr" defTabSz="932293" fontAlgn="base">
                    <a:spcBef>
                      <a:spcPct val="0"/>
                    </a:spcBef>
                    <a:spcAft>
                      <a:spcPct val="0"/>
                    </a:spcAft>
                    <a:defRPr/>
                  </a:pPr>
                  <a:endParaRPr lang="en-US" sz="1961" err="1">
                    <a:solidFill>
                      <a:schemeClr val="tx1"/>
                    </a:solidFill>
                    <a:latin typeface="Segoe UI Semibold" panose="020B0702040204020203" pitchFamily="34" charset="0"/>
                    <a:ea typeface="Segoe UI" pitchFamily="34" charset="0"/>
                    <a:cs typeface="Segoe UI Semibold" panose="020B0702040204020203" pitchFamily="34" charset="0"/>
                  </a:endParaRPr>
                </a:p>
              </p:txBody>
            </p:sp>
          </p:grpSp>
        </p:grpSp>
      </p:grpSp>
      <p:grpSp>
        <p:nvGrpSpPr>
          <p:cNvPr id="11" name="Group 10">
            <a:extLst>
              <a:ext uri="{FF2B5EF4-FFF2-40B4-BE49-F238E27FC236}">
                <a16:creationId xmlns:a16="http://schemas.microsoft.com/office/drawing/2014/main" id="{89BAABA4-8276-486F-A14F-7F2CB734235F}"/>
              </a:ext>
            </a:extLst>
          </p:cNvPr>
          <p:cNvGrpSpPr/>
          <p:nvPr/>
        </p:nvGrpSpPr>
        <p:grpSpPr>
          <a:xfrm>
            <a:off x="9121183" y="1608506"/>
            <a:ext cx="3069952" cy="4400304"/>
            <a:chOff x="9304081" y="2506960"/>
            <a:chExt cx="3131511" cy="4488539"/>
          </a:xfrm>
        </p:grpSpPr>
        <p:pic>
          <p:nvPicPr>
            <p:cNvPr id="12" name="Picture 11">
              <a:extLst>
                <a:ext uri="{FF2B5EF4-FFF2-40B4-BE49-F238E27FC236}">
                  <a16:creationId xmlns:a16="http://schemas.microsoft.com/office/drawing/2014/main" id="{7E99E65A-1532-4AD7-A870-DC8048A58BD5}"/>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9304081" y="4446172"/>
              <a:ext cx="3131511" cy="2549327"/>
            </a:xfrm>
            <a:custGeom>
              <a:avLst/>
              <a:gdLst>
                <a:gd name="connsiteX0" fmla="*/ 0 w 3048000"/>
                <a:gd name="connsiteY0" fmla="*/ 0 h 3319272"/>
                <a:gd name="connsiteX1" fmla="*/ 3048000 w 3048000"/>
                <a:gd name="connsiteY1" fmla="*/ 0 h 3319272"/>
                <a:gd name="connsiteX2" fmla="*/ 3048000 w 3048000"/>
                <a:gd name="connsiteY2" fmla="*/ 3319272 h 3319272"/>
                <a:gd name="connsiteX3" fmla="*/ 0 w 3048000"/>
                <a:gd name="connsiteY3" fmla="*/ 3319272 h 3319272"/>
              </a:gdLst>
              <a:ahLst/>
              <a:cxnLst>
                <a:cxn ang="0">
                  <a:pos x="connsiteX0" y="connsiteY0"/>
                </a:cxn>
                <a:cxn ang="0">
                  <a:pos x="connsiteX1" y="connsiteY1"/>
                </a:cxn>
                <a:cxn ang="0">
                  <a:pos x="connsiteX2" y="connsiteY2"/>
                </a:cxn>
                <a:cxn ang="0">
                  <a:pos x="connsiteX3" y="connsiteY3"/>
                </a:cxn>
              </a:cxnLst>
              <a:rect l="l" t="t" r="r" b="b"/>
              <a:pathLst>
                <a:path w="3048000" h="3319272">
                  <a:moveTo>
                    <a:pt x="0" y="0"/>
                  </a:moveTo>
                  <a:lnTo>
                    <a:pt x="3048000" y="0"/>
                  </a:lnTo>
                  <a:lnTo>
                    <a:pt x="3048000" y="3319272"/>
                  </a:lnTo>
                  <a:lnTo>
                    <a:pt x="0" y="3319272"/>
                  </a:lnTo>
                  <a:close/>
                </a:path>
              </a:pathLst>
            </a:custGeom>
            <a:ln w="19050">
              <a:noFill/>
            </a:ln>
          </p:spPr>
        </p:pic>
        <p:grpSp>
          <p:nvGrpSpPr>
            <p:cNvPr id="13" name="Group 12">
              <a:extLst>
                <a:ext uri="{FF2B5EF4-FFF2-40B4-BE49-F238E27FC236}">
                  <a16:creationId xmlns:a16="http://schemas.microsoft.com/office/drawing/2014/main" id="{5D43CEFC-49FF-430E-BCBB-3EA445A9784B}"/>
                </a:ext>
              </a:extLst>
            </p:cNvPr>
            <p:cNvGrpSpPr/>
            <p:nvPr/>
          </p:nvGrpSpPr>
          <p:grpSpPr>
            <a:xfrm>
              <a:off x="9501872" y="2506960"/>
              <a:ext cx="2735930" cy="1461756"/>
              <a:chOff x="8780138" y="2244661"/>
              <a:chExt cx="2682528" cy="1433224"/>
            </a:xfrm>
          </p:grpSpPr>
          <p:sp>
            <p:nvSpPr>
              <p:cNvPr id="14" name="Rectangle 13">
                <a:extLst>
                  <a:ext uri="{FF2B5EF4-FFF2-40B4-BE49-F238E27FC236}">
                    <a16:creationId xmlns:a16="http://schemas.microsoft.com/office/drawing/2014/main" id="{43B96AD5-21CA-4620-A250-1F9BC7B5E8E5}"/>
                  </a:ext>
                </a:extLst>
              </p:cNvPr>
              <p:cNvSpPr/>
              <p:nvPr/>
            </p:nvSpPr>
            <p:spPr>
              <a:xfrm>
                <a:off x="8780138" y="3074347"/>
                <a:ext cx="2682528" cy="603538"/>
              </a:xfrm>
              <a:prstGeom prst="rect">
                <a:avLst/>
              </a:prstGeom>
              <a:ln w="19050">
                <a:noFill/>
              </a:ln>
            </p:spPr>
            <p:txBody>
              <a:bodyPr wrap="square" lIns="0" tIns="0" rIns="0" bIns="0" anchor="t">
                <a:spAutoFit/>
              </a:bodyPr>
              <a:lstStyle/>
              <a:p>
                <a:pPr algn="ctr" defTabSz="913997" fontAlgn="base">
                  <a:spcBef>
                    <a:spcPts val="1175"/>
                  </a:spcBef>
                  <a:defRPr/>
                </a:pPr>
                <a:r>
                  <a:rPr lang="en-US" sz="1961">
                    <a:latin typeface="Segoe UI Semibold" panose="020B0702040204020203" pitchFamily="34" charset="0"/>
                    <a:ea typeface="Segoe UI" pitchFamily="34" charset="0"/>
                    <a:cs typeface="Segoe UI Semibold" panose="020B0702040204020203" pitchFamily="34" charset="0"/>
                  </a:rPr>
                  <a:t>Server </a:t>
                </a:r>
                <a:br>
                  <a:rPr lang="en-US" sz="1961">
                    <a:latin typeface="Segoe UI Semibold" panose="020B0702040204020203" pitchFamily="34" charset="0"/>
                    <a:ea typeface="Segoe UI" pitchFamily="34" charset="0"/>
                    <a:cs typeface="Segoe UI Semibold" panose="020B0702040204020203" pitchFamily="34" charset="0"/>
                  </a:rPr>
                </a:br>
                <a:r>
                  <a:rPr lang="en-US" sz="1961">
                    <a:latin typeface="Segoe UI Semibold" panose="020B0702040204020203" pitchFamily="34" charset="0"/>
                    <a:ea typeface="Segoe UI" pitchFamily="34" charset="0"/>
                    <a:cs typeface="Segoe UI Semibold" panose="020B0702040204020203" pitchFamily="34" charset="0"/>
                  </a:rPr>
                  <a:t>environment</a:t>
                </a:r>
              </a:p>
            </p:txBody>
          </p:sp>
          <p:sp>
            <p:nvSpPr>
              <p:cNvPr id="15" name="Freeform 7">
                <a:extLst>
                  <a:ext uri="{FF2B5EF4-FFF2-40B4-BE49-F238E27FC236}">
                    <a16:creationId xmlns:a16="http://schemas.microsoft.com/office/drawing/2014/main" id="{EEA589A6-6A1A-4A5F-8B91-118F708E5546}"/>
                  </a:ext>
                </a:extLst>
              </p:cNvPr>
              <p:cNvSpPr/>
              <p:nvPr/>
            </p:nvSpPr>
            <p:spPr>
              <a:xfrm>
                <a:off x="9727279" y="2244661"/>
                <a:ext cx="788246" cy="584912"/>
              </a:xfrm>
              <a:custGeom>
                <a:avLst/>
                <a:gdLst/>
                <a:ahLst/>
                <a:cxnLst/>
                <a:rect l="l" t="t" r="r" b="b"/>
                <a:pathLst>
                  <a:path w="5557023" h="4123549">
                    <a:moveTo>
                      <a:pt x="883643" y="3219172"/>
                    </a:moveTo>
                    <a:cubicBezTo>
                      <a:pt x="898214" y="3221702"/>
                      <a:pt x="910632" y="3228269"/>
                      <a:pt x="920896" y="3239682"/>
                    </a:cubicBezTo>
                    <a:lnTo>
                      <a:pt x="897209" y="3415825"/>
                    </a:lnTo>
                    <a:lnTo>
                      <a:pt x="567318" y="3392570"/>
                    </a:lnTo>
                    <a:cubicBezTo>
                      <a:pt x="399358" y="3435779"/>
                      <a:pt x="257237" y="3599577"/>
                      <a:pt x="347677" y="3709541"/>
                    </a:cubicBezTo>
                    <a:cubicBezTo>
                      <a:pt x="380838" y="3800267"/>
                      <a:pt x="1512201" y="4160163"/>
                      <a:pt x="2675865" y="3930042"/>
                    </a:cubicBezTo>
                    <a:lnTo>
                      <a:pt x="2744772" y="4047184"/>
                    </a:lnTo>
                    <a:cubicBezTo>
                      <a:pt x="2321569" y="4168775"/>
                      <a:pt x="218764" y="4206387"/>
                      <a:pt x="2282" y="3681978"/>
                    </a:cubicBezTo>
                    <a:cubicBezTo>
                      <a:pt x="-10494" y="3612785"/>
                      <a:pt x="21950" y="3476837"/>
                      <a:pt x="319253" y="3358116"/>
                    </a:cubicBezTo>
                    <a:lnTo>
                      <a:pt x="105642" y="3302991"/>
                    </a:lnTo>
                    <a:lnTo>
                      <a:pt x="833470" y="3222887"/>
                    </a:lnTo>
                    <a:cubicBezTo>
                      <a:pt x="852348" y="3218150"/>
                      <a:pt x="869072" y="3216643"/>
                      <a:pt x="883643" y="3219172"/>
                    </a:cubicBezTo>
                    <a:close/>
                    <a:moveTo>
                      <a:pt x="1053860" y="2180566"/>
                    </a:moveTo>
                    <a:lnTo>
                      <a:pt x="1053860" y="3314194"/>
                    </a:lnTo>
                    <a:lnTo>
                      <a:pt x="2043996" y="3507578"/>
                    </a:lnTo>
                    <a:lnTo>
                      <a:pt x="2043996" y="2240582"/>
                    </a:lnTo>
                    <a:close/>
                    <a:moveTo>
                      <a:pt x="2745983" y="2064674"/>
                    </a:moveTo>
                    <a:lnTo>
                      <a:pt x="2738467" y="3017780"/>
                    </a:lnTo>
                    <a:lnTo>
                      <a:pt x="3128142" y="3088080"/>
                    </a:lnTo>
                    <a:lnTo>
                      <a:pt x="3128142" y="2086071"/>
                    </a:lnTo>
                    <a:close/>
                    <a:moveTo>
                      <a:pt x="3728564" y="2017724"/>
                    </a:moveTo>
                    <a:lnTo>
                      <a:pt x="3721622" y="2830831"/>
                    </a:lnTo>
                    <a:lnTo>
                      <a:pt x="3979369" y="2875313"/>
                    </a:lnTo>
                    <a:lnTo>
                      <a:pt x="3979369" y="2031157"/>
                    </a:lnTo>
                    <a:close/>
                    <a:moveTo>
                      <a:pt x="4508385" y="1946681"/>
                    </a:moveTo>
                    <a:lnTo>
                      <a:pt x="4502611" y="2593619"/>
                    </a:lnTo>
                    <a:lnTo>
                      <a:pt x="4691218" y="2623464"/>
                    </a:lnTo>
                    <a:lnTo>
                      <a:pt x="4691218" y="1955660"/>
                    </a:lnTo>
                    <a:close/>
                    <a:moveTo>
                      <a:pt x="5147814" y="1870777"/>
                    </a:moveTo>
                    <a:lnTo>
                      <a:pt x="5143152" y="2349798"/>
                    </a:lnTo>
                    <a:lnTo>
                      <a:pt x="5260486" y="2371385"/>
                    </a:lnTo>
                    <a:lnTo>
                      <a:pt x="5260486" y="1877210"/>
                    </a:lnTo>
                    <a:close/>
                    <a:moveTo>
                      <a:pt x="1053860" y="1863817"/>
                    </a:moveTo>
                    <a:lnTo>
                      <a:pt x="1053860" y="2083875"/>
                    </a:lnTo>
                    <a:lnTo>
                      <a:pt x="2048802" y="2137222"/>
                    </a:lnTo>
                    <a:lnTo>
                      <a:pt x="2048802" y="1880488"/>
                    </a:lnTo>
                    <a:close/>
                    <a:moveTo>
                      <a:pt x="2748107" y="1795344"/>
                    </a:moveTo>
                    <a:lnTo>
                      <a:pt x="2746610" y="1985228"/>
                    </a:lnTo>
                    <a:lnTo>
                      <a:pt x="3132257" y="2004328"/>
                    </a:lnTo>
                    <a:lnTo>
                      <a:pt x="3132257" y="1801289"/>
                    </a:lnTo>
                    <a:close/>
                    <a:moveTo>
                      <a:pt x="3730530" y="1787500"/>
                    </a:moveTo>
                    <a:lnTo>
                      <a:pt x="3729140" y="1950264"/>
                    </a:lnTo>
                    <a:lnTo>
                      <a:pt x="3982993" y="1962291"/>
                    </a:lnTo>
                    <a:lnTo>
                      <a:pt x="3982993" y="1791238"/>
                    </a:lnTo>
                    <a:close/>
                    <a:moveTo>
                      <a:pt x="4510021" y="1763360"/>
                    </a:moveTo>
                    <a:lnTo>
                      <a:pt x="4508863" y="1893123"/>
                    </a:lnTo>
                    <a:lnTo>
                      <a:pt x="4694344" y="1901181"/>
                    </a:lnTo>
                    <a:lnTo>
                      <a:pt x="4694344" y="1765863"/>
                    </a:lnTo>
                    <a:close/>
                    <a:moveTo>
                      <a:pt x="5149136" y="1734971"/>
                    </a:moveTo>
                    <a:lnTo>
                      <a:pt x="5148200" y="1831124"/>
                    </a:lnTo>
                    <a:lnTo>
                      <a:pt x="5262476" y="1836896"/>
                    </a:lnTo>
                    <a:lnTo>
                      <a:pt x="5262476" y="1736760"/>
                    </a:lnTo>
                    <a:close/>
                    <a:moveTo>
                      <a:pt x="5262476" y="1600212"/>
                    </a:moveTo>
                    <a:lnTo>
                      <a:pt x="5150434" y="1601630"/>
                    </a:lnTo>
                    <a:lnTo>
                      <a:pt x="5149497" y="1697845"/>
                    </a:lnTo>
                    <a:lnTo>
                      <a:pt x="5262476" y="1700347"/>
                    </a:lnTo>
                    <a:close/>
                    <a:moveTo>
                      <a:pt x="4694344" y="1581338"/>
                    </a:moveTo>
                    <a:lnTo>
                      <a:pt x="4511628" y="1583327"/>
                    </a:lnTo>
                    <a:lnTo>
                      <a:pt x="4510469" y="1713153"/>
                    </a:lnTo>
                    <a:lnTo>
                      <a:pt x="4694344" y="1716656"/>
                    </a:lnTo>
                    <a:close/>
                    <a:moveTo>
                      <a:pt x="3982993" y="1557985"/>
                    </a:moveTo>
                    <a:lnTo>
                      <a:pt x="3732464" y="1560959"/>
                    </a:lnTo>
                    <a:lnTo>
                      <a:pt x="3731073" y="1723803"/>
                    </a:lnTo>
                    <a:lnTo>
                      <a:pt x="3982993" y="1729037"/>
                    </a:lnTo>
                    <a:close/>
                    <a:moveTo>
                      <a:pt x="2048802" y="1530398"/>
                    </a:moveTo>
                    <a:lnTo>
                      <a:pt x="1056263" y="1543734"/>
                    </a:lnTo>
                    <a:lnTo>
                      <a:pt x="1056263" y="1763792"/>
                    </a:lnTo>
                    <a:lnTo>
                      <a:pt x="2048802" y="1787131"/>
                    </a:lnTo>
                    <a:close/>
                    <a:moveTo>
                      <a:pt x="3132257" y="1524418"/>
                    </a:moveTo>
                    <a:lnTo>
                      <a:pt x="2750206" y="1529160"/>
                    </a:lnTo>
                    <a:lnTo>
                      <a:pt x="2748708" y="1719126"/>
                    </a:lnTo>
                    <a:lnTo>
                      <a:pt x="3132257" y="1727457"/>
                    </a:lnTo>
                    <a:close/>
                    <a:moveTo>
                      <a:pt x="5264466" y="1461062"/>
                    </a:moveTo>
                    <a:lnTo>
                      <a:pt x="5151747" y="1466742"/>
                    </a:lnTo>
                    <a:lnTo>
                      <a:pt x="5150807" y="1563346"/>
                    </a:lnTo>
                    <a:lnTo>
                      <a:pt x="5264466" y="1561198"/>
                    </a:lnTo>
                    <a:close/>
                    <a:moveTo>
                      <a:pt x="4697471" y="1393298"/>
                    </a:moveTo>
                    <a:lnTo>
                      <a:pt x="4513253" y="1401282"/>
                    </a:lnTo>
                    <a:lnTo>
                      <a:pt x="4512089" y="1531629"/>
                    </a:lnTo>
                    <a:lnTo>
                      <a:pt x="4697471" y="1528616"/>
                    </a:lnTo>
                    <a:close/>
                    <a:moveTo>
                      <a:pt x="5265461" y="1321913"/>
                    </a:moveTo>
                    <a:lnTo>
                      <a:pt x="5153063" y="1331493"/>
                    </a:lnTo>
                    <a:lnTo>
                      <a:pt x="5152116" y="1428847"/>
                    </a:lnTo>
                    <a:lnTo>
                      <a:pt x="5265461" y="1422049"/>
                    </a:lnTo>
                    <a:close/>
                    <a:moveTo>
                      <a:pt x="3986617" y="1320288"/>
                    </a:moveTo>
                    <a:lnTo>
                      <a:pt x="3734417" y="1332208"/>
                    </a:lnTo>
                    <a:lnTo>
                      <a:pt x="3733020" y="1495835"/>
                    </a:lnTo>
                    <a:lnTo>
                      <a:pt x="3986617" y="1491341"/>
                    </a:lnTo>
                    <a:close/>
                    <a:moveTo>
                      <a:pt x="3136372" y="1242273"/>
                    </a:moveTo>
                    <a:lnTo>
                      <a:pt x="2752319" y="1261249"/>
                    </a:lnTo>
                    <a:lnTo>
                      <a:pt x="2750811" y="1452456"/>
                    </a:lnTo>
                    <a:lnTo>
                      <a:pt x="3136372" y="1445312"/>
                    </a:lnTo>
                    <a:close/>
                    <a:moveTo>
                      <a:pt x="4699035" y="1205258"/>
                    </a:moveTo>
                    <a:lnTo>
                      <a:pt x="4514882" y="1218758"/>
                    </a:lnTo>
                    <a:lnTo>
                      <a:pt x="4513709" y="1350137"/>
                    </a:lnTo>
                    <a:lnTo>
                      <a:pt x="4699035" y="1340577"/>
                    </a:lnTo>
                    <a:close/>
                    <a:moveTo>
                      <a:pt x="5265461" y="1185365"/>
                    </a:moveTo>
                    <a:lnTo>
                      <a:pt x="5154359" y="1198373"/>
                    </a:lnTo>
                    <a:lnTo>
                      <a:pt x="5153398" y="1297084"/>
                    </a:lnTo>
                    <a:lnTo>
                      <a:pt x="5265461" y="1286801"/>
                    </a:lnTo>
                    <a:close/>
                    <a:moveTo>
                      <a:pt x="2053609" y="1173638"/>
                    </a:moveTo>
                    <a:lnTo>
                      <a:pt x="1056263" y="1226985"/>
                    </a:lnTo>
                    <a:lnTo>
                      <a:pt x="1056263" y="1450377"/>
                    </a:lnTo>
                    <a:lnTo>
                      <a:pt x="2053609" y="1430372"/>
                    </a:lnTo>
                    <a:close/>
                    <a:moveTo>
                      <a:pt x="3988429" y="1082591"/>
                    </a:moveTo>
                    <a:lnTo>
                      <a:pt x="3736376" y="1102743"/>
                    </a:lnTo>
                    <a:lnTo>
                      <a:pt x="3734966" y="1267904"/>
                    </a:lnTo>
                    <a:lnTo>
                      <a:pt x="3988429" y="1253644"/>
                    </a:lnTo>
                    <a:close/>
                    <a:moveTo>
                      <a:pt x="5266457" y="1047516"/>
                    </a:moveTo>
                    <a:lnTo>
                      <a:pt x="5155660" y="1064695"/>
                    </a:lnTo>
                    <a:lnTo>
                      <a:pt x="5154728" y="1160493"/>
                    </a:lnTo>
                    <a:lnTo>
                      <a:pt x="5266457" y="1146351"/>
                    </a:lnTo>
                    <a:close/>
                    <a:moveTo>
                      <a:pt x="4699035" y="1020733"/>
                    </a:moveTo>
                    <a:lnTo>
                      <a:pt x="4516485" y="1039117"/>
                    </a:lnTo>
                    <a:lnTo>
                      <a:pt x="4515296" y="1172312"/>
                    </a:lnTo>
                    <a:lnTo>
                      <a:pt x="4699035" y="1157809"/>
                    </a:lnTo>
                    <a:close/>
                    <a:moveTo>
                      <a:pt x="3138430" y="960129"/>
                    </a:moveTo>
                    <a:lnTo>
                      <a:pt x="2754440" y="992222"/>
                    </a:lnTo>
                    <a:lnTo>
                      <a:pt x="2752914" y="1185841"/>
                    </a:lnTo>
                    <a:lnTo>
                      <a:pt x="3138430" y="1163167"/>
                    </a:lnTo>
                    <a:close/>
                    <a:moveTo>
                      <a:pt x="3988429" y="849337"/>
                    </a:moveTo>
                    <a:lnTo>
                      <a:pt x="3738305" y="876808"/>
                    </a:lnTo>
                    <a:lnTo>
                      <a:pt x="3736875" y="1044266"/>
                    </a:lnTo>
                    <a:lnTo>
                      <a:pt x="3988429" y="1022612"/>
                    </a:lnTo>
                    <a:close/>
                    <a:moveTo>
                      <a:pt x="4700598" y="834451"/>
                    </a:moveTo>
                    <a:lnTo>
                      <a:pt x="4518094" y="858791"/>
                    </a:lnTo>
                    <a:lnTo>
                      <a:pt x="4516941" y="988006"/>
                    </a:lnTo>
                    <a:lnTo>
                      <a:pt x="4700598" y="968012"/>
                    </a:lnTo>
                    <a:close/>
                    <a:moveTo>
                      <a:pt x="2056012" y="816879"/>
                    </a:moveTo>
                    <a:lnTo>
                      <a:pt x="1061070" y="906902"/>
                    </a:lnTo>
                    <a:lnTo>
                      <a:pt x="1061070" y="1136962"/>
                    </a:lnTo>
                    <a:lnTo>
                      <a:pt x="2056012" y="1073612"/>
                    </a:lnTo>
                    <a:close/>
                    <a:moveTo>
                      <a:pt x="3138430" y="683257"/>
                    </a:moveTo>
                    <a:lnTo>
                      <a:pt x="2756531" y="727103"/>
                    </a:lnTo>
                    <a:lnTo>
                      <a:pt x="2754983" y="923438"/>
                    </a:lnTo>
                    <a:lnTo>
                      <a:pt x="3138430" y="888933"/>
                    </a:lnTo>
                    <a:close/>
                    <a:moveTo>
                      <a:pt x="3990241" y="613862"/>
                    </a:moveTo>
                    <a:lnTo>
                      <a:pt x="3740239" y="650224"/>
                    </a:lnTo>
                    <a:lnTo>
                      <a:pt x="3738853" y="812541"/>
                    </a:lnTo>
                    <a:lnTo>
                      <a:pt x="3990241" y="782693"/>
                    </a:lnTo>
                    <a:close/>
                    <a:moveTo>
                      <a:pt x="2056012" y="466788"/>
                    </a:moveTo>
                    <a:lnTo>
                      <a:pt x="1063473" y="590153"/>
                    </a:lnTo>
                    <a:lnTo>
                      <a:pt x="1063473" y="823547"/>
                    </a:lnTo>
                    <a:lnTo>
                      <a:pt x="2056012" y="726855"/>
                    </a:lnTo>
                    <a:close/>
                    <a:moveTo>
                      <a:pt x="3140487" y="403749"/>
                    </a:moveTo>
                    <a:lnTo>
                      <a:pt x="2758623" y="461810"/>
                    </a:lnTo>
                    <a:lnTo>
                      <a:pt x="2757126" y="651734"/>
                    </a:lnTo>
                    <a:lnTo>
                      <a:pt x="3140487" y="604151"/>
                    </a:lnTo>
                    <a:close/>
                    <a:moveTo>
                      <a:pt x="2058415" y="113363"/>
                    </a:moveTo>
                    <a:lnTo>
                      <a:pt x="1065876" y="276738"/>
                    </a:lnTo>
                    <a:lnTo>
                      <a:pt x="1065876" y="500130"/>
                    </a:lnTo>
                    <a:lnTo>
                      <a:pt x="2058415" y="366762"/>
                    </a:lnTo>
                    <a:close/>
                    <a:moveTo>
                      <a:pt x="2159351" y="0"/>
                    </a:moveTo>
                    <a:lnTo>
                      <a:pt x="2760162" y="266736"/>
                    </a:lnTo>
                    <a:lnTo>
                      <a:pt x="2759195" y="389322"/>
                    </a:lnTo>
                    <a:lnTo>
                      <a:pt x="3226907" y="314096"/>
                    </a:lnTo>
                    <a:lnTo>
                      <a:pt x="3741308" y="525045"/>
                    </a:lnTo>
                    <a:lnTo>
                      <a:pt x="3740767" y="588426"/>
                    </a:lnTo>
                    <a:lnTo>
                      <a:pt x="4066349" y="538332"/>
                    </a:lnTo>
                    <a:lnTo>
                      <a:pt x="4519368" y="716049"/>
                    </a:lnTo>
                    <a:lnTo>
                      <a:pt x="4518533" y="809649"/>
                    </a:lnTo>
                    <a:lnTo>
                      <a:pt x="4766261" y="774700"/>
                    </a:lnTo>
                    <a:lnTo>
                      <a:pt x="5157114" y="915291"/>
                    </a:lnTo>
                    <a:lnTo>
                      <a:pt x="5156015" y="1028270"/>
                    </a:lnTo>
                    <a:lnTo>
                      <a:pt x="5308250" y="1003300"/>
                    </a:lnTo>
                    <a:lnTo>
                      <a:pt x="5557023" y="1107337"/>
                    </a:lnTo>
                    <a:lnTo>
                      <a:pt x="5547072" y="2295959"/>
                    </a:lnTo>
                    <a:lnTo>
                      <a:pt x="5294319" y="2413000"/>
                    </a:lnTo>
                    <a:lnTo>
                      <a:pt x="5142826" y="2383303"/>
                    </a:lnTo>
                    <a:lnTo>
                      <a:pt x="5141480" y="2521536"/>
                    </a:lnTo>
                    <a:lnTo>
                      <a:pt x="4744374" y="2679700"/>
                    </a:lnTo>
                    <a:lnTo>
                      <a:pt x="4502208" y="2638869"/>
                    </a:lnTo>
                    <a:lnTo>
                      <a:pt x="4501247" y="2746468"/>
                    </a:lnTo>
                    <a:lnTo>
                      <a:pt x="4040980" y="2946400"/>
                    </a:lnTo>
                    <a:lnTo>
                      <a:pt x="3721138" y="2887585"/>
                    </a:lnTo>
                    <a:lnTo>
                      <a:pt x="3720732" y="2935142"/>
                    </a:lnTo>
                    <a:lnTo>
                      <a:pt x="3198100" y="3172460"/>
                    </a:lnTo>
                    <a:lnTo>
                      <a:pt x="2737945" y="3084005"/>
                    </a:lnTo>
                    <a:lnTo>
                      <a:pt x="2737802" y="3102121"/>
                    </a:lnTo>
                    <a:cubicBezTo>
                      <a:pt x="3012713" y="3145835"/>
                      <a:pt x="3356893" y="3220580"/>
                      <a:pt x="3525817" y="3379786"/>
                    </a:cubicBezTo>
                    <a:cubicBezTo>
                      <a:pt x="3590905" y="3448049"/>
                      <a:pt x="3684566" y="3509168"/>
                      <a:pt x="3499623" y="3741736"/>
                    </a:cubicBezTo>
                    <a:lnTo>
                      <a:pt x="3875861" y="3801267"/>
                    </a:lnTo>
                    <a:lnTo>
                      <a:pt x="2875736" y="3946524"/>
                    </a:lnTo>
                    <a:cubicBezTo>
                      <a:pt x="2851923" y="3960018"/>
                      <a:pt x="2792393" y="3940174"/>
                      <a:pt x="2790011" y="3915567"/>
                    </a:cubicBezTo>
                    <a:lnTo>
                      <a:pt x="2692380" y="3610768"/>
                    </a:lnTo>
                    <a:lnTo>
                      <a:pt x="3125767" y="3675061"/>
                    </a:lnTo>
                    <a:cubicBezTo>
                      <a:pt x="3205936" y="3588543"/>
                      <a:pt x="3345637" y="3552030"/>
                      <a:pt x="3197205" y="3367879"/>
                    </a:cubicBezTo>
                    <a:cubicBezTo>
                      <a:pt x="3121542" y="3290170"/>
                      <a:pt x="2905383" y="3210706"/>
                      <a:pt x="2737203" y="3177993"/>
                    </a:cubicBezTo>
                    <a:lnTo>
                      <a:pt x="2736129" y="3314194"/>
                    </a:lnTo>
                    <a:lnTo>
                      <a:pt x="2125706" y="3614272"/>
                    </a:lnTo>
                    <a:lnTo>
                      <a:pt x="972150" y="3374210"/>
                    </a:lnTo>
                    <a:lnTo>
                      <a:pt x="972150" y="206720"/>
                    </a:lnTo>
                    <a:close/>
                  </a:path>
                </a:pathLst>
              </a:custGeom>
              <a:noFill/>
              <a:ln w="19050" cap="flat" cmpd="sng" algn="ctr">
                <a:solidFill>
                  <a:schemeClr val="accent1"/>
                </a:solidFill>
                <a:prstDash val="solid"/>
              </a:ln>
              <a:effectLst/>
            </p:spPr>
            <p:txBody>
              <a:bodyPr vert="horz" wrap="square" lIns="91423" tIns="45711" rIns="91423" bIns="45711"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913924" fontAlgn="base">
                  <a:spcBef>
                    <a:spcPct val="0"/>
                  </a:spcBef>
                  <a:spcAft>
                    <a:spcPct val="0"/>
                  </a:spcAft>
                  <a:defRPr/>
                </a:pPr>
                <a:endParaRPr lang="en-US" sz="1765" kern="0">
                  <a:latin typeface="Segoe UI Semibold" panose="020B0702040204020203" pitchFamily="34" charset="0"/>
                  <a:cs typeface="Segoe UI Semibold" panose="020B0702040204020203" pitchFamily="34" charset="0"/>
                </a:endParaRPr>
              </a:p>
            </p:txBody>
          </p:sp>
        </p:grpSp>
      </p:grpSp>
      <p:grpSp>
        <p:nvGrpSpPr>
          <p:cNvPr id="16" name="Group 15">
            <a:extLst>
              <a:ext uri="{FF2B5EF4-FFF2-40B4-BE49-F238E27FC236}">
                <a16:creationId xmlns:a16="http://schemas.microsoft.com/office/drawing/2014/main" id="{997794A7-D84E-4637-A51F-08299B0BFA5B}"/>
              </a:ext>
            </a:extLst>
          </p:cNvPr>
          <p:cNvGrpSpPr/>
          <p:nvPr/>
        </p:nvGrpSpPr>
        <p:grpSpPr>
          <a:xfrm>
            <a:off x="6083815" y="1568895"/>
            <a:ext cx="3066839" cy="4439593"/>
            <a:chOff x="6205807" y="2466556"/>
            <a:chExt cx="3128336" cy="4528616"/>
          </a:xfrm>
        </p:grpSpPr>
        <p:pic>
          <p:nvPicPr>
            <p:cNvPr id="17" name="Picture 16">
              <a:extLst>
                <a:ext uri="{FF2B5EF4-FFF2-40B4-BE49-F238E27FC236}">
                  <a16:creationId xmlns:a16="http://schemas.microsoft.com/office/drawing/2014/main" id="{B89A68A7-902A-4964-B02C-0AD214CBB754}"/>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r="-297"/>
            <a:stretch/>
          </p:blipFill>
          <p:spPr>
            <a:xfrm>
              <a:off x="6205807" y="4446173"/>
              <a:ext cx="3128336" cy="2548999"/>
            </a:xfrm>
            <a:custGeom>
              <a:avLst/>
              <a:gdLst>
                <a:gd name="connsiteX0" fmla="*/ 0 w 3048000"/>
                <a:gd name="connsiteY0" fmla="*/ 0 h 3319272"/>
                <a:gd name="connsiteX1" fmla="*/ 3048000 w 3048000"/>
                <a:gd name="connsiteY1" fmla="*/ 0 h 3319272"/>
                <a:gd name="connsiteX2" fmla="*/ 3048000 w 3048000"/>
                <a:gd name="connsiteY2" fmla="*/ 3319272 h 3319272"/>
                <a:gd name="connsiteX3" fmla="*/ 0 w 3048000"/>
                <a:gd name="connsiteY3" fmla="*/ 3319272 h 3319272"/>
              </a:gdLst>
              <a:ahLst/>
              <a:cxnLst>
                <a:cxn ang="0">
                  <a:pos x="connsiteX0" y="connsiteY0"/>
                </a:cxn>
                <a:cxn ang="0">
                  <a:pos x="connsiteX1" y="connsiteY1"/>
                </a:cxn>
                <a:cxn ang="0">
                  <a:pos x="connsiteX2" y="connsiteY2"/>
                </a:cxn>
                <a:cxn ang="0">
                  <a:pos x="connsiteX3" y="connsiteY3"/>
                </a:cxn>
              </a:cxnLst>
              <a:rect l="l" t="t" r="r" b="b"/>
              <a:pathLst>
                <a:path w="3048000" h="3319272">
                  <a:moveTo>
                    <a:pt x="0" y="0"/>
                  </a:moveTo>
                  <a:lnTo>
                    <a:pt x="3048000" y="0"/>
                  </a:lnTo>
                  <a:lnTo>
                    <a:pt x="3048000" y="3319272"/>
                  </a:lnTo>
                  <a:lnTo>
                    <a:pt x="0" y="3319272"/>
                  </a:lnTo>
                  <a:close/>
                </a:path>
              </a:pathLst>
            </a:custGeom>
            <a:ln w="19050">
              <a:noFill/>
            </a:ln>
          </p:spPr>
        </p:pic>
        <p:grpSp>
          <p:nvGrpSpPr>
            <p:cNvPr id="18" name="Group 17">
              <a:extLst>
                <a:ext uri="{FF2B5EF4-FFF2-40B4-BE49-F238E27FC236}">
                  <a16:creationId xmlns:a16="http://schemas.microsoft.com/office/drawing/2014/main" id="{BA0CF6CE-F2AE-4C33-9DAB-DDD63B096AC8}"/>
                </a:ext>
              </a:extLst>
            </p:cNvPr>
            <p:cNvGrpSpPr/>
            <p:nvPr/>
          </p:nvGrpSpPr>
          <p:grpSpPr>
            <a:xfrm>
              <a:off x="6651202" y="2466556"/>
              <a:ext cx="2237547" cy="1194375"/>
              <a:chOff x="6015955" y="1832113"/>
              <a:chExt cx="2193873" cy="1171064"/>
            </a:xfrm>
          </p:grpSpPr>
          <p:sp>
            <p:nvSpPr>
              <p:cNvPr id="19" name="Rectangle 18">
                <a:extLst>
                  <a:ext uri="{FF2B5EF4-FFF2-40B4-BE49-F238E27FC236}">
                    <a16:creationId xmlns:a16="http://schemas.microsoft.com/office/drawing/2014/main" id="{E7EB439E-A0CD-432A-A8B0-1B06C1E25438}"/>
                  </a:ext>
                </a:extLst>
              </p:cNvPr>
              <p:cNvSpPr/>
              <p:nvPr/>
            </p:nvSpPr>
            <p:spPr>
              <a:xfrm>
                <a:off x="6015955" y="2701408"/>
                <a:ext cx="2193873" cy="301769"/>
              </a:xfrm>
              <a:prstGeom prst="rect">
                <a:avLst/>
              </a:prstGeom>
              <a:ln w="19050">
                <a:noFill/>
              </a:ln>
            </p:spPr>
            <p:txBody>
              <a:bodyPr wrap="square" lIns="0" tIns="0" rIns="0" bIns="0" anchor="t">
                <a:spAutoFit/>
              </a:bodyPr>
              <a:lstStyle/>
              <a:p>
                <a:pPr algn="ctr" defTabSz="913997" fontAlgn="base">
                  <a:spcBef>
                    <a:spcPts val="1175"/>
                  </a:spcBef>
                  <a:defRPr/>
                </a:pPr>
                <a:r>
                  <a:rPr lang="en-US" sz="1961">
                    <a:latin typeface="Segoe UI Semibold" panose="020B0702040204020203" pitchFamily="34" charset="0"/>
                    <a:ea typeface="Segoe UI" pitchFamily="34" charset="0"/>
                    <a:cs typeface="Segoe UI Semibold" panose="020B0702040204020203" pitchFamily="34" charset="0"/>
                  </a:rPr>
                  <a:t>Building</a:t>
                </a:r>
              </a:p>
            </p:txBody>
          </p:sp>
          <p:sp>
            <p:nvSpPr>
              <p:cNvPr id="20" name="Rounded Rectangle 27">
                <a:extLst>
                  <a:ext uri="{FF2B5EF4-FFF2-40B4-BE49-F238E27FC236}">
                    <a16:creationId xmlns:a16="http://schemas.microsoft.com/office/drawing/2014/main" id="{AE9E3C31-CD06-4077-A462-C13BF56EC285}"/>
                  </a:ext>
                </a:extLst>
              </p:cNvPr>
              <p:cNvSpPr/>
              <p:nvPr/>
            </p:nvSpPr>
            <p:spPr>
              <a:xfrm>
                <a:off x="6902272" y="1832113"/>
                <a:ext cx="421240" cy="664138"/>
              </a:xfrm>
              <a:custGeom>
                <a:avLst/>
                <a:gdLst/>
                <a:ahLst/>
                <a:cxnLst/>
                <a:rect l="l" t="t" r="r" b="b"/>
                <a:pathLst>
                  <a:path w="2331720" h="3676248">
                    <a:moveTo>
                      <a:pt x="785265" y="1981892"/>
                    </a:moveTo>
                    <a:cubicBezTo>
                      <a:pt x="872246" y="2096903"/>
                      <a:pt x="1010508" y="2170079"/>
                      <a:pt x="1165860" y="2170079"/>
                    </a:cubicBezTo>
                    <a:cubicBezTo>
                      <a:pt x="1321213" y="2170079"/>
                      <a:pt x="1459474" y="2096903"/>
                      <a:pt x="1546455" y="1981892"/>
                    </a:cubicBezTo>
                    <a:cubicBezTo>
                      <a:pt x="1785440" y="2003951"/>
                      <a:pt x="1971675" y="2205654"/>
                      <a:pt x="1971675" y="2450854"/>
                    </a:cubicBezTo>
                    <a:lnTo>
                      <a:pt x="1971675" y="2789788"/>
                    </a:lnTo>
                    <a:lnTo>
                      <a:pt x="360045" y="2789788"/>
                    </a:lnTo>
                    <a:lnTo>
                      <a:pt x="360045" y="2450854"/>
                    </a:lnTo>
                    <a:cubicBezTo>
                      <a:pt x="360045" y="2205654"/>
                      <a:pt x="546281" y="2003951"/>
                      <a:pt x="785265" y="1981892"/>
                    </a:cubicBezTo>
                    <a:close/>
                    <a:moveTo>
                      <a:pt x="1165860" y="1190671"/>
                    </a:moveTo>
                    <a:cubicBezTo>
                      <a:pt x="1404424" y="1190671"/>
                      <a:pt x="1597819" y="1384066"/>
                      <a:pt x="1597819" y="1622630"/>
                    </a:cubicBezTo>
                    <a:cubicBezTo>
                      <a:pt x="1597819" y="1861194"/>
                      <a:pt x="1404424" y="2054589"/>
                      <a:pt x="1165860" y="2054589"/>
                    </a:cubicBezTo>
                    <a:cubicBezTo>
                      <a:pt x="927296" y="2054589"/>
                      <a:pt x="733901" y="1861194"/>
                      <a:pt x="733901" y="1622630"/>
                    </a:cubicBezTo>
                    <a:cubicBezTo>
                      <a:pt x="733901" y="1384066"/>
                      <a:pt x="927296" y="1190671"/>
                      <a:pt x="1165860" y="1190671"/>
                    </a:cubicBezTo>
                    <a:close/>
                    <a:moveTo>
                      <a:pt x="243129" y="976862"/>
                    </a:moveTo>
                    <a:cubicBezTo>
                      <a:pt x="220113" y="976862"/>
                      <a:pt x="201454" y="995521"/>
                      <a:pt x="201454" y="1018537"/>
                    </a:cubicBezTo>
                    <a:lnTo>
                      <a:pt x="201454" y="2773512"/>
                    </a:lnTo>
                    <a:cubicBezTo>
                      <a:pt x="201454" y="2796528"/>
                      <a:pt x="220113" y="2815187"/>
                      <a:pt x="243129" y="2815187"/>
                    </a:cubicBezTo>
                    <a:lnTo>
                      <a:pt x="2088591" y="2815187"/>
                    </a:lnTo>
                    <a:cubicBezTo>
                      <a:pt x="2111607" y="2815187"/>
                      <a:pt x="2130266" y="2796528"/>
                      <a:pt x="2130266" y="2773512"/>
                    </a:cubicBezTo>
                    <a:lnTo>
                      <a:pt x="2130266" y="1018537"/>
                    </a:lnTo>
                    <a:cubicBezTo>
                      <a:pt x="2130266" y="995521"/>
                      <a:pt x="2111607" y="976862"/>
                      <a:pt x="2088591" y="976862"/>
                    </a:cubicBezTo>
                    <a:close/>
                    <a:moveTo>
                      <a:pt x="750570" y="756517"/>
                    </a:moveTo>
                    <a:cubicBezTo>
                      <a:pt x="727424" y="756517"/>
                      <a:pt x="708660" y="775281"/>
                      <a:pt x="708660" y="798427"/>
                    </a:cubicBezTo>
                    <a:cubicBezTo>
                      <a:pt x="708660" y="821573"/>
                      <a:pt x="727424" y="840337"/>
                      <a:pt x="750570" y="840337"/>
                    </a:cubicBezTo>
                    <a:lnTo>
                      <a:pt x="1581150" y="840337"/>
                    </a:lnTo>
                    <a:cubicBezTo>
                      <a:pt x="1604296" y="840337"/>
                      <a:pt x="1623060" y="821573"/>
                      <a:pt x="1623060" y="798427"/>
                    </a:cubicBezTo>
                    <a:cubicBezTo>
                      <a:pt x="1623060" y="775281"/>
                      <a:pt x="1604296" y="756517"/>
                      <a:pt x="1581150" y="756517"/>
                    </a:cubicBezTo>
                    <a:close/>
                    <a:moveTo>
                      <a:pt x="207663" y="567288"/>
                    </a:moveTo>
                    <a:lnTo>
                      <a:pt x="894398" y="567288"/>
                    </a:lnTo>
                    <a:lnTo>
                      <a:pt x="894398" y="722542"/>
                    </a:lnTo>
                    <a:cubicBezTo>
                      <a:pt x="894398" y="729171"/>
                      <a:pt x="899771" y="734544"/>
                      <a:pt x="906400" y="734544"/>
                    </a:cubicBezTo>
                    <a:lnTo>
                      <a:pt x="1425321" y="734544"/>
                    </a:lnTo>
                    <a:cubicBezTo>
                      <a:pt x="1431950" y="734544"/>
                      <a:pt x="1437323" y="729171"/>
                      <a:pt x="1437323" y="722542"/>
                    </a:cubicBezTo>
                    <a:lnTo>
                      <a:pt x="1437323" y="567288"/>
                    </a:lnTo>
                    <a:lnTo>
                      <a:pt x="2124057" y="567288"/>
                    </a:lnTo>
                    <a:cubicBezTo>
                      <a:pt x="2238746" y="567288"/>
                      <a:pt x="2331720" y="660262"/>
                      <a:pt x="2331720" y="774951"/>
                    </a:cubicBezTo>
                    <a:lnTo>
                      <a:pt x="2331720" y="3468585"/>
                    </a:lnTo>
                    <a:cubicBezTo>
                      <a:pt x="2331720" y="3583274"/>
                      <a:pt x="2238746" y="3676248"/>
                      <a:pt x="2124057" y="3676248"/>
                    </a:cubicBezTo>
                    <a:lnTo>
                      <a:pt x="207663" y="3676248"/>
                    </a:lnTo>
                    <a:cubicBezTo>
                      <a:pt x="92974" y="3676248"/>
                      <a:pt x="0" y="3583274"/>
                      <a:pt x="0" y="3468585"/>
                    </a:cubicBezTo>
                    <a:lnTo>
                      <a:pt x="0" y="774951"/>
                    </a:lnTo>
                    <a:cubicBezTo>
                      <a:pt x="0" y="660262"/>
                      <a:pt x="92974" y="567288"/>
                      <a:pt x="207663" y="567288"/>
                    </a:cubicBezTo>
                    <a:close/>
                    <a:moveTo>
                      <a:pt x="1165861" y="471845"/>
                    </a:moveTo>
                    <a:cubicBezTo>
                      <a:pt x="1111677" y="471845"/>
                      <a:pt x="1067753" y="515769"/>
                      <a:pt x="1067753" y="569953"/>
                    </a:cubicBezTo>
                    <a:cubicBezTo>
                      <a:pt x="1067753" y="624137"/>
                      <a:pt x="1111677" y="668061"/>
                      <a:pt x="1165861" y="668061"/>
                    </a:cubicBezTo>
                    <a:cubicBezTo>
                      <a:pt x="1220045" y="668061"/>
                      <a:pt x="1263969" y="624137"/>
                      <a:pt x="1263969" y="569953"/>
                    </a:cubicBezTo>
                    <a:cubicBezTo>
                      <a:pt x="1263969" y="515769"/>
                      <a:pt x="1220045" y="471845"/>
                      <a:pt x="1165861" y="471845"/>
                    </a:cubicBezTo>
                    <a:close/>
                    <a:moveTo>
                      <a:pt x="925402" y="419076"/>
                    </a:moveTo>
                    <a:lnTo>
                      <a:pt x="1406318" y="419076"/>
                    </a:lnTo>
                    <a:cubicBezTo>
                      <a:pt x="1412394" y="419076"/>
                      <a:pt x="1417320" y="424002"/>
                      <a:pt x="1417320" y="430078"/>
                    </a:cubicBezTo>
                    <a:lnTo>
                      <a:pt x="1417320" y="709826"/>
                    </a:lnTo>
                    <a:cubicBezTo>
                      <a:pt x="1417320" y="715902"/>
                      <a:pt x="1412394" y="720828"/>
                      <a:pt x="1406318" y="720828"/>
                    </a:cubicBezTo>
                    <a:lnTo>
                      <a:pt x="925402" y="720828"/>
                    </a:lnTo>
                    <a:cubicBezTo>
                      <a:pt x="919326" y="720828"/>
                      <a:pt x="914400" y="715902"/>
                      <a:pt x="914400" y="709826"/>
                    </a:cubicBezTo>
                    <a:lnTo>
                      <a:pt x="914400" y="430078"/>
                    </a:lnTo>
                    <a:cubicBezTo>
                      <a:pt x="914400" y="424002"/>
                      <a:pt x="919326" y="419076"/>
                      <a:pt x="925402" y="419076"/>
                    </a:cubicBezTo>
                    <a:close/>
                    <a:moveTo>
                      <a:pt x="657701" y="0"/>
                    </a:moveTo>
                    <a:lnTo>
                      <a:pt x="1044535" y="0"/>
                    </a:lnTo>
                    <a:lnTo>
                      <a:pt x="1165860" y="137192"/>
                    </a:lnTo>
                    <a:lnTo>
                      <a:pt x="1287185" y="0"/>
                    </a:lnTo>
                    <a:lnTo>
                      <a:pt x="1674019" y="0"/>
                    </a:lnTo>
                    <a:lnTo>
                      <a:pt x="1417896" y="395838"/>
                    </a:lnTo>
                    <a:lnTo>
                      <a:pt x="913824" y="395838"/>
                    </a:lnTo>
                    <a:close/>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27" tIns="91427" rIns="91427" bIns="91427"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r" defTabSz="914188">
                  <a:defRPr/>
                </a:pPr>
                <a:endParaRPr lang="en-US" sz="1078">
                  <a:solidFill>
                    <a:schemeClr val="tx1"/>
                  </a:solidFill>
                  <a:latin typeface="Segoe UI Semibold" panose="020B0702040204020203" pitchFamily="34" charset="0"/>
                  <a:cs typeface="Segoe UI Semibold" panose="020B0702040204020203" pitchFamily="34" charset="0"/>
                </a:endParaRPr>
              </a:p>
            </p:txBody>
          </p:sp>
        </p:grpSp>
      </p:grpSp>
      <p:grpSp>
        <p:nvGrpSpPr>
          <p:cNvPr id="21" name="Group 20">
            <a:extLst>
              <a:ext uri="{FF2B5EF4-FFF2-40B4-BE49-F238E27FC236}">
                <a16:creationId xmlns:a16="http://schemas.microsoft.com/office/drawing/2014/main" id="{93D24A04-8314-4D6A-BA3B-2382054F9D91}"/>
              </a:ext>
            </a:extLst>
          </p:cNvPr>
          <p:cNvGrpSpPr/>
          <p:nvPr/>
        </p:nvGrpSpPr>
        <p:grpSpPr>
          <a:xfrm>
            <a:off x="866" y="1525610"/>
            <a:ext cx="3037368" cy="4482245"/>
            <a:chOff x="883" y="2422402"/>
            <a:chExt cx="3098274" cy="4572123"/>
          </a:xfrm>
        </p:grpSpPr>
        <p:pic>
          <p:nvPicPr>
            <p:cNvPr id="22" name="Picture 21">
              <a:extLst>
                <a:ext uri="{FF2B5EF4-FFF2-40B4-BE49-F238E27FC236}">
                  <a16:creationId xmlns:a16="http://schemas.microsoft.com/office/drawing/2014/main" id="{3435AD46-786B-4CE3-BFAE-464F2014E5E8}"/>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883" y="4446819"/>
              <a:ext cx="3098274" cy="2547706"/>
            </a:xfrm>
            <a:custGeom>
              <a:avLst/>
              <a:gdLst>
                <a:gd name="connsiteX0" fmla="*/ 0 w 3048000"/>
                <a:gd name="connsiteY0" fmla="*/ 0 h 3319272"/>
                <a:gd name="connsiteX1" fmla="*/ 3048000 w 3048000"/>
                <a:gd name="connsiteY1" fmla="*/ 0 h 3319272"/>
                <a:gd name="connsiteX2" fmla="*/ 3048000 w 3048000"/>
                <a:gd name="connsiteY2" fmla="*/ 3319272 h 3319272"/>
                <a:gd name="connsiteX3" fmla="*/ 0 w 3048000"/>
                <a:gd name="connsiteY3" fmla="*/ 3319272 h 3319272"/>
              </a:gdLst>
              <a:ahLst/>
              <a:cxnLst>
                <a:cxn ang="0">
                  <a:pos x="connsiteX0" y="connsiteY0"/>
                </a:cxn>
                <a:cxn ang="0">
                  <a:pos x="connsiteX1" y="connsiteY1"/>
                </a:cxn>
                <a:cxn ang="0">
                  <a:pos x="connsiteX2" y="connsiteY2"/>
                </a:cxn>
                <a:cxn ang="0">
                  <a:pos x="connsiteX3" y="connsiteY3"/>
                </a:cxn>
              </a:cxnLst>
              <a:rect l="l" t="t" r="r" b="b"/>
              <a:pathLst>
                <a:path w="3048000" h="3319272">
                  <a:moveTo>
                    <a:pt x="0" y="0"/>
                  </a:moveTo>
                  <a:lnTo>
                    <a:pt x="3048000" y="0"/>
                  </a:lnTo>
                  <a:lnTo>
                    <a:pt x="3048000" y="3319272"/>
                  </a:lnTo>
                  <a:lnTo>
                    <a:pt x="0" y="3319272"/>
                  </a:lnTo>
                  <a:close/>
                </a:path>
              </a:pathLst>
            </a:custGeom>
            <a:ln w="19050">
              <a:noFill/>
            </a:ln>
          </p:spPr>
        </p:pic>
        <p:grpSp>
          <p:nvGrpSpPr>
            <p:cNvPr id="23" name="Group 22">
              <a:extLst>
                <a:ext uri="{FF2B5EF4-FFF2-40B4-BE49-F238E27FC236}">
                  <a16:creationId xmlns:a16="http://schemas.microsoft.com/office/drawing/2014/main" id="{AC960C24-AF23-4EAC-9802-FD580C25F76F}"/>
                </a:ext>
              </a:extLst>
            </p:cNvPr>
            <p:cNvGrpSpPr/>
            <p:nvPr/>
          </p:nvGrpSpPr>
          <p:grpSpPr>
            <a:xfrm>
              <a:off x="431246" y="2422402"/>
              <a:ext cx="2237548" cy="1237546"/>
              <a:chOff x="431246" y="2422402"/>
              <a:chExt cx="2237548" cy="1237546"/>
            </a:xfrm>
          </p:grpSpPr>
          <p:sp>
            <p:nvSpPr>
              <p:cNvPr id="24" name="Rectangle 23">
                <a:extLst>
                  <a:ext uri="{FF2B5EF4-FFF2-40B4-BE49-F238E27FC236}">
                    <a16:creationId xmlns:a16="http://schemas.microsoft.com/office/drawing/2014/main" id="{52D4A183-67A4-4813-92FF-1F7EF82A0061}"/>
                  </a:ext>
                </a:extLst>
              </p:cNvPr>
              <p:cNvSpPr/>
              <p:nvPr/>
            </p:nvSpPr>
            <p:spPr>
              <a:xfrm>
                <a:off x="431246" y="3352171"/>
                <a:ext cx="2237548" cy="307777"/>
              </a:xfrm>
              <a:prstGeom prst="rect">
                <a:avLst/>
              </a:prstGeom>
              <a:ln w="19050">
                <a:noFill/>
              </a:ln>
            </p:spPr>
            <p:txBody>
              <a:bodyPr wrap="square" lIns="0" tIns="0" rIns="0" bIns="0" anchor="t">
                <a:spAutoFit/>
              </a:bodyPr>
              <a:lstStyle/>
              <a:p>
                <a:pPr algn="ctr" defTabSz="913997" fontAlgn="base">
                  <a:spcBef>
                    <a:spcPts val="1175"/>
                  </a:spcBef>
                  <a:defRPr/>
                </a:pPr>
                <a:r>
                  <a:rPr lang="en-US" sz="1961" dirty="0">
                    <a:latin typeface="Segoe UI Semibold" panose="020B0702040204020203" pitchFamily="34" charset="0"/>
                    <a:ea typeface="Segoe UI" pitchFamily="34" charset="0"/>
                    <a:cs typeface="Segoe UI Semibold" panose="020B0702040204020203" pitchFamily="34" charset="0"/>
                  </a:rPr>
                  <a:t>Access approval</a:t>
                </a:r>
              </a:p>
            </p:txBody>
          </p:sp>
          <p:sp>
            <p:nvSpPr>
              <p:cNvPr id="25" name="Freeform 166">
                <a:extLst>
                  <a:ext uri="{FF2B5EF4-FFF2-40B4-BE49-F238E27FC236}">
                    <a16:creationId xmlns:a16="http://schemas.microsoft.com/office/drawing/2014/main" id="{1D8308E9-A391-44F5-9D53-83717E898474}"/>
                  </a:ext>
                </a:extLst>
              </p:cNvPr>
              <p:cNvSpPr>
                <a:spLocks/>
              </p:cNvSpPr>
              <p:nvPr/>
            </p:nvSpPr>
            <p:spPr bwMode="auto">
              <a:xfrm>
                <a:off x="1333924" y="2691856"/>
                <a:ext cx="90707" cy="90707"/>
              </a:xfrm>
              <a:custGeom>
                <a:avLst/>
                <a:gdLst>
                  <a:gd name="T0" fmla="*/ 26 w 51"/>
                  <a:gd name="T1" fmla="*/ 51 h 51"/>
                  <a:gd name="T2" fmla="*/ 26 w 51"/>
                  <a:gd name="T3" fmla="*/ 51 h 51"/>
                  <a:gd name="T4" fmla="*/ 0 w 51"/>
                  <a:gd name="T5" fmla="*/ 25 h 51"/>
                  <a:gd name="T6" fmla="*/ 26 w 51"/>
                  <a:gd name="T7" fmla="*/ 0 h 51"/>
                  <a:gd name="T8" fmla="*/ 51 w 51"/>
                  <a:gd name="T9" fmla="*/ 25 h 51"/>
                  <a:gd name="T10" fmla="*/ 26 w 51"/>
                  <a:gd name="T11" fmla="*/ 51 h 51"/>
                </a:gdLst>
                <a:ahLst/>
                <a:cxnLst>
                  <a:cxn ang="0">
                    <a:pos x="T0" y="T1"/>
                  </a:cxn>
                  <a:cxn ang="0">
                    <a:pos x="T2" y="T3"/>
                  </a:cxn>
                  <a:cxn ang="0">
                    <a:pos x="T4" y="T5"/>
                  </a:cxn>
                  <a:cxn ang="0">
                    <a:pos x="T6" y="T7"/>
                  </a:cxn>
                  <a:cxn ang="0">
                    <a:pos x="T8" y="T9"/>
                  </a:cxn>
                  <a:cxn ang="0">
                    <a:pos x="T10" y="T11"/>
                  </a:cxn>
                </a:cxnLst>
                <a:rect l="0" t="0" r="r" b="b"/>
                <a:pathLst>
                  <a:path w="51" h="51">
                    <a:moveTo>
                      <a:pt x="26" y="51"/>
                    </a:moveTo>
                    <a:lnTo>
                      <a:pt x="26" y="51"/>
                    </a:lnTo>
                    <a:cubicBezTo>
                      <a:pt x="12" y="51"/>
                      <a:pt x="0" y="39"/>
                      <a:pt x="0" y="25"/>
                    </a:cubicBezTo>
                    <a:cubicBezTo>
                      <a:pt x="0" y="11"/>
                      <a:pt x="12" y="0"/>
                      <a:pt x="26" y="0"/>
                    </a:cubicBezTo>
                    <a:cubicBezTo>
                      <a:pt x="40" y="0"/>
                      <a:pt x="51" y="11"/>
                      <a:pt x="51" y="25"/>
                    </a:cubicBezTo>
                    <a:cubicBezTo>
                      <a:pt x="51" y="39"/>
                      <a:pt x="40" y="51"/>
                      <a:pt x="26" y="51"/>
                    </a:cubicBezTo>
                    <a:close/>
                  </a:path>
                </a:pathLst>
              </a:custGeom>
              <a:noFill/>
              <a:ln w="19050">
                <a:solidFill>
                  <a:schemeClr val="accent1"/>
                </a:solidFill>
                <a:prstDash val="solid"/>
                <a:round/>
                <a:headEnd/>
                <a:tailEnd/>
              </a:ln>
            </p:spPr>
            <p:txBody>
              <a:bodyPr vert="horz" wrap="square" lIns="93247" tIns="46623" rIns="93247" bIns="46623" numCol="1" anchor="t"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defTabSz="914188">
                  <a:defRPr/>
                </a:pPr>
                <a:endParaRPr lang="en-US" sz="1568">
                  <a:latin typeface="Segoe UI Semibold" panose="020B0702040204020203" pitchFamily="34" charset="0"/>
                  <a:cs typeface="Segoe UI Semibold" panose="020B0702040204020203" pitchFamily="34" charset="0"/>
                </a:endParaRPr>
              </a:p>
            </p:txBody>
          </p:sp>
          <p:sp>
            <p:nvSpPr>
              <p:cNvPr id="26" name="Freeform 167">
                <a:extLst>
                  <a:ext uri="{FF2B5EF4-FFF2-40B4-BE49-F238E27FC236}">
                    <a16:creationId xmlns:a16="http://schemas.microsoft.com/office/drawing/2014/main" id="{929FC966-3F3D-4D7E-A644-C010F1E26EA9}"/>
                  </a:ext>
                </a:extLst>
              </p:cNvPr>
              <p:cNvSpPr>
                <a:spLocks/>
              </p:cNvSpPr>
              <p:nvPr/>
            </p:nvSpPr>
            <p:spPr bwMode="auto">
              <a:xfrm>
                <a:off x="1299243" y="2798570"/>
                <a:ext cx="130724" cy="317475"/>
              </a:xfrm>
              <a:custGeom>
                <a:avLst/>
                <a:gdLst>
                  <a:gd name="T0" fmla="*/ 20 w 74"/>
                  <a:gd name="T1" fmla="*/ 0 h 179"/>
                  <a:gd name="T2" fmla="*/ 20 w 74"/>
                  <a:gd name="T3" fmla="*/ 0 h 179"/>
                  <a:gd name="T4" fmla="*/ 68 w 74"/>
                  <a:gd name="T5" fmla="*/ 0 h 179"/>
                  <a:gd name="T6" fmla="*/ 62 w 74"/>
                  <a:gd name="T7" fmla="*/ 19 h 179"/>
                  <a:gd name="T8" fmla="*/ 62 w 74"/>
                  <a:gd name="T9" fmla="*/ 90 h 179"/>
                  <a:gd name="T10" fmla="*/ 74 w 74"/>
                  <a:gd name="T11" fmla="*/ 114 h 179"/>
                  <a:gd name="T12" fmla="*/ 74 w 74"/>
                  <a:gd name="T13" fmla="*/ 164 h 179"/>
                  <a:gd name="T14" fmla="*/ 59 w 74"/>
                  <a:gd name="T15" fmla="*/ 179 h 179"/>
                  <a:gd name="T16" fmla="*/ 45 w 74"/>
                  <a:gd name="T17" fmla="*/ 167 h 179"/>
                  <a:gd name="T18" fmla="*/ 30 w 74"/>
                  <a:gd name="T19" fmla="*/ 179 h 179"/>
                  <a:gd name="T20" fmla="*/ 15 w 74"/>
                  <a:gd name="T21" fmla="*/ 164 h 179"/>
                  <a:gd name="T22" fmla="*/ 15 w 74"/>
                  <a:gd name="T23" fmla="*/ 94 h 179"/>
                  <a:gd name="T24" fmla="*/ 0 w 74"/>
                  <a:gd name="T25" fmla="*/ 76 h 179"/>
                  <a:gd name="T26" fmla="*/ 0 w 74"/>
                  <a:gd name="T27" fmla="*/ 20 h 179"/>
                  <a:gd name="T28" fmla="*/ 20 w 74"/>
                  <a:gd name="T29"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 h="179">
                    <a:moveTo>
                      <a:pt x="20" y="0"/>
                    </a:moveTo>
                    <a:lnTo>
                      <a:pt x="20" y="0"/>
                    </a:lnTo>
                    <a:lnTo>
                      <a:pt x="68" y="0"/>
                    </a:lnTo>
                    <a:cubicBezTo>
                      <a:pt x="64" y="5"/>
                      <a:pt x="62" y="12"/>
                      <a:pt x="62" y="19"/>
                    </a:cubicBezTo>
                    <a:lnTo>
                      <a:pt x="62" y="90"/>
                    </a:lnTo>
                    <a:cubicBezTo>
                      <a:pt x="62" y="100"/>
                      <a:pt x="67" y="109"/>
                      <a:pt x="74" y="114"/>
                    </a:cubicBezTo>
                    <a:lnTo>
                      <a:pt x="74" y="164"/>
                    </a:lnTo>
                    <a:cubicBezTo>
                      <a:pt x="74" y="172"/>
                      <a:pt x="68" y="179"/>
                      <a:pt x="59" y="179"/>
                    </a:cubicBezTo>
                    <a:cubicBezTo>
                      <a:pt x="52" y="179"/>
                      <a:pt x="46" y="174"/>
                      <a:pt x="45" y="167"/>
                    </a:cubicBezTo>
                    <a:cubicBezTo>
                      <a:pt x="43" y="174"/>
                      <a:pt x="37" y="179"/>
                      <a:pt x="30" y="179"/>
                    </a:cubicBezTo>
                    <a:cubicBezTo>
                      <a:pt x="22" y="179"/>
                      <a:pt x="15" y="172"/>
                      <a:pt x="15" y="164"/>
                    </a:cubicBezTo>
                    <a:lnTo>
                      <a:pt x="15" y="94"/>
                    </a:lnTo>
                    <a:cubicBezTo>
                      <a:pt x="7" y="92"/>
                      <a:pt x="0" y="85"/>
                      <a:pt x="0" y="76"/>
                    </a:cubicBezTo>
                    <a:lnTo>
                      <a:pt x="0" y="20"/>
                    </a:lnTo>
                    <a:cubicBezTo>
                      <a:pt x="0" y="9"/>
                      <a:pt x="9" y="0"/>
                      <a:pt x="20" y="0"/>
                    </a:cubicBezTo>
                    <a:close/>
                  </a:path>
                </a:pathLst>
              </a:custGeom>
              <a:noFill/>
              <a:ln w="19050">
                <a:solidFill>
                  <a:schemeClr val="accent1"/>
                </a:solidFill>
                <a:prstDash val="solid"/>
                <a:round/>
                <a:headEnd/>
                <a:tailEnd/>
              </a:ln>
            </p:spPr>
            <p:txBody>
              <a:bodyPr vert="horz" wrap="square" lIns="93247" tIns="46623" rIns="93247" bIns="46623" numCol="1" anchor="t"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defTabSz="914188">
                  <a:defRPr/>
                </a:pPr>
                <a:endParaRPr lang="en-US" sz="1568">
                  <a:latin typeface="Segoe UI Semibold" panose="020B0702040204020203" pitchFamily="34" charset="0"/>
                  <a:cs typeface="Segoe UI Semibold" panose="020B0702040204020203" pitchFamily="34" charset="0"/>
                </a:endParaRPr>
              </a:p>
            </p:txBody>
          </p:sp>
          <p:sp>
            <p:nvSpPr>
              <p:cNvPr id="27" name="Freeform 168">
                <a:extLst>
                  <a:ext uri="{FF2B5EF4-FFF2-40B4-BE49-F238E27FC236}">
                    <a16:creationId xmlns:a16="http://schemas.microsoft.com/office/drawing/2014/main" id="{7F0C66E6-6206-41C9-B84F-236171D3E515}"/>
                  </a:ext>
                </a:extLst>
              </p:cNvPr>
              <p:cNvSpPr>
                <a:spLocks/>
              </p:cNvSpPr>
              <p:nvPr/>
            </p:nvSpPr>
            <p:spPr bwMode="auto">
              <a:xfrm>
                <a:off x="1667406" y="2798570"/>
                <a:ext cx="130724" cy="317475"/>
              </a:xfrm>
              <a:custGeom>
                <a:avLst/>
                <a:gdLst>
                  <a:gd name="T0" fmla="*/ 14 w 74"/>
                  <a:gd name="T1" fmla="*/ 90 h 179"/>
                  <a:gd name="T2" fmla="*/ 14 w 74"/>
                  <a:gd name="T3" fmla="*/ 90 h 179"/>
                  <a:gd name="T4" fmla="*/ 14 w 74"/>
                  <a:gd name="T5" fmla="*/ 19 h 179"/>
                  <a:gd name="T6" fmla="*/ 7 w 74"/>
                  <a:gd name="T7" fmla="*/ 0 h 179"/>
                  <a:gd name="T8" fmla="*/ 55 w 74"/>
                  <a:gd name="T9" fmla="*/ 0 h 179"/>
                  <a:gd name="T10" fmla="*/ 74 w 74"/>
                  <a:gd name="T11" fmla="*/ 20 h 179"/>
                  <a:gd name="T12" fmla="*/ 74 w 74"/>
                  <a:gd name="T13" fmla="*/ 76 h 179"/>
                  <a:gd name="T14" fmla="*/ 59 w 74"/>
                  <a:gd name="T15" fmla="*/ 94 h 179"/>
                  <a:gd name="T16" fmla="*/ 59 w 74"/>
                  <a:gd name="T17" fmla="*/ 164 h 179"/>
                  <a:gd name="T18" fmla="*/ 44 w 74"/>
                  <a:gd name="T19" fmla="*/ 179 h 179"/>
                  <a:gd name="T20" fmla="*/ 30 w 74"/>
                  <a:gd name="T21" fmla="*/ 167 h 179"/>
                  <a:gd name="T22" fmla="*/ 15 w 74"/>
                  <a:gd name="T23" fmla="*/ 179 h 179"/>
                  <a:gd name="T24" fmla="*/ 0 w 74"/>
                  <a:gd name="T25" fmla="*/ 164 h 179"/>
                  <a:gd name="T26" fmla="*/ 0 w 74"/>
                  <a:gd name="T27" fmla="*/ 115 h 179"/>
                  <a:gd name="T28" fmla="*/ 14 w 74"/>
                  <a:gd name="T29" fmla="*/ 9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 h="179">
                    <a:moveTo>
                      <a:pt x="14" y="90"/>
                    </a:moveTo>
                    <a:lnTo>
                      <a:pt x="14" y="90"/>
                    </a:lnTo>
                    <a:lnTo>
                      <a:pt x="14" y="19"/>
                    </a:lnTo>
                    <a:cubicBezTo>
                      <a:pt x="14" y="12"/>
                      <a:pt x="11" y="5"/>
                      <a:pt x="7" y="0"/>
                    </a:cubicBezTo>
                    <a:lnTo>
                      <a:pt x="55" y="0"/>
                    </a:lnTo>
                    <a:cubicBezTo>
                      <a:pt x="66" y="0"/>
                      <a:pt x="74" y="9"/>
                      <a:pt x="74" y="20"/>
                    </a:cubicBezTo>
                    <a:lnTo>
                      <a:pt x="74" y="76"/>
                    </a:lnTo>
                    <a:cubicBezTo>
                      <a:pt x="74" y="85"/>
                      <a:pt x="68" y="92"/>
                      <a:pt x="59" y="94"/>
                    </a:cubicBezTo>
                    <a:lnTo>
                      <a:pt x="59" y="164"/>
                    </a:lnTo>
                    <a:cubicBezTo>
                      <a:pt x="59" y="172"/>
                      <a:pt x="53" y="179"/>
                      <a:pt x="44" y="179"/>
                    </a:cubicBezTo>
                    <a:cubicBezTo>
                      <a:pt x="37" y="179"/>
                      <a:pt x="31" y="174"/>
                      <a:pt x="30" y="167"/>
                    </a:cubicBezTo>
                    <a:cubicBezTo>
                      <a:pt x="28" y="174"/>
                      <a:pt x="22" y="179"/>
                      <a:pt x="15" y="179"/>
                    </a:cubicBezTo>
                    <a:cubicBezTo>
                      <a:pt x="7" y="179"/>
                      <a:pt x="0" y="172"/>
                      <a:pt x="0" y="164"/>
                    </a:cubicBezTo>
                    <a:lnTo>
                      <a:pt x="0" y="115"/>
                    </a:lnTo>
                    <a:cubicBezTo>
                      <a:pt x="8" y="110"/>
                      <a:pt x="14" y="100"/>
                      <a:pt x="14" y="90"/>
                    </a:cubicBezTo>
                    <a:close/>
                  </a:path>
                </a:pathLst>
              </a:custGeom>
              <a:noFill/>
              <a:ln w="19050">
                <a:solidFill>
                  <a:schemeClr val="accent1"/>
                </a:solidFill>
                <a:prstDash val="solid"/>
                <a:round/>
                <a:headEnd/>
                <a:tailEnd/>
              </a:ln>
            </p:spPr>
            <p:txBody>
              <a:bodyPr vert="horz" wrap="square" lIns="93247" tIns="46623" rIns="93247" bIns="46623" numCol="1" anchor="t"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defTabSz="914188">
                  <a:defRPr/>
                </a:pPr>
                <a:endParaRPr lang="en-US" sz="1568">
                  <a:latin typeface="Segoe UI Semibold" panose="020B0702040204020203" pitchFamily="34" charset="0"/>
                  <a:cs typeface="Segoe UI Semibold" panose="020B0702040204020203" pitchFamily="34" charset="0"/>
                </a:endParaRPr>
              </a:p>
            </p:txBody>
          </p:sp>
          <p:sp>
            <p:nvSpPr>
              <p:cNvPr id="28" name="Freeform 169">
                <a:extLst>
                  <a:ext uri="{FF2B5EF4-FFF2-40B4-BE49-F238E27FC236}">
                    <a16:creationId xmlns:a16="http://schemas.microsoft.com/office/drawing/2014/main" id="{13505142-DE78-4146-941D-D9F22662DC23}"/>
                  </a:ext>
                </a:extLst>
              </p:cNvPr>
              <p:cNvSpPr>
                <a:spLocks/>
              </p:cNvSpPr>
              <p:nvPr/>
            </p:nvSpPr>
            <p:spPr bwMode="auto">
              <a:xfrm>
                <a:off x="1675410" y="2691856"/>
                <a:ext cx="90707" cy="90707"/>
              </a:xfrm>
              <a:custGeom>
                <a:avLst/>
                <a:gdLst>
                  <a:gd name="T0" fmla="*/ 26 w 51"/>
                  <a:gd name="T1" fmla="*/ 51 h 51"/>
                  <a:gd name="T2" fmla="*/ 26 w 51"/>
                  <a:gd name="T3" fmla="*/ 51 h 51"/>
                  <a:gd name="T4" fmla="*/ 0 w 51"/>
                  <a:gd name="T5" fmla="*/ 25 h 51"/>
                  <a:gd name="T6" fmla="*/ 26 w 51"/>
                  <a:gd name="T7" fmla="*/ 0 h 51"/>
                  <a:gd name="T8" fmla="*/ 51 w 51"/>
                  <a:gd name="T9" fmla="*/ 25 h 51"/>
                  <a:gd name="T10" fmla="*/ 26 w 51"/>
                  <a:gd name="T11" fmla="*/ 51 h 51"/>
                </a:gdLst>
                <a:ahLst/>
                <a:cxnLst>
                  <a:cxn ang="0">
                    <a:pos x="T0" y="T1"/>
                  </a:cxn>
                  <a:cxn ang="0">
                    <a:pos x="T2" y="T3"/>
                  </a:cxn>
                  <a:cxn ang="0">
                    <a:pos x="T4" y="T5"/>
                  </a:cxn>
                  <a:cxn ang="0">
                    <a:pos x="T6" y="T7"/>
                  </a:cxn>
                  <a:cxn ang="0">
                    <a:pos x="T8" y="T9"/>
                  </a:cxn>
                  <a:cxn ang="0">
                    <a:pos x="T10" y="T11"/>
                  </a:cxn>
                </a:cxnLst>
                <a:rect l="0" t="0" r="r" b="b"/>
                <a:pathLst>
                  <a:path w="51" h="51">
                    <a:moveTo>
                      <a:pt x="26" y="51"/>
                    </a:moveTo>
                    <a:lnTo>
                      <a:pt x="26" y="51"/>
                    </a:lnTo>
                    <a:cubicBezTo>
                      <a:pt x="12" y="51"/>
                      <a:pt x="0" y="39"/>
                      <a:pt x="0" y="25"/>
                    </a:cubicBezTo>
                    <a:cubicBezTo>
                      <a:pt x="0" y="11"/>
                      <a:pt x="12" y="0"/>
                      <a:pt x="26" y="0"/>
                    </a:cubicBezTo>
                    <a:cubicBezTo>
                      <a:pt x="40" y="0"/>
                      <a:pt x="51" y="11"/>
                      <a:pt x="51" y="25"/>
                    </a:cubicBezTo>
                    <a:cubicBezTo>
                      <a:pt x="51" y="39"/>
                      <a:pt x="40" y="51"/>
                      <a:pt x="26" y="51"/>
                    </a:cubicBezTo>
                    <a:close/>
                  </a:path>
                </a:pathLst>
              </a:custGeom>
              <a:noFill/>
              <a:ln w="19050">
                <a:solidFill>
                  <a:schemeClr val="accent1"/>
                </a:solidFill>
                <a:prstDash val="solid"/>
                <a:round/>
                <a:headEnd/>
                <a:tailEnd/>
              </a:ln>
            </p:spPr>
            <p:txBody>
              <a:bodyPr vert="horz" wrap="square" lIns="93247" tIns="46623" rIns="93247" bIns="46623" numCol="1" anchor="t"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defTabSz="914188">
                  <a:defRPr/>
                </a:pPr>
                <a:endParaRPr lang="en-US" sz="1568">
                  <a:latin typeface="Segoe UI Semibold" panose="020B0702040204020203" pitchFamily="34" charset="0"/>
                  <a:cs typeface="Segoe UI Semibold" panose="020B0702040204020203" pitchFamily="34" charset="0"/>
                </a:endParaRPr>
              </a:p>
            </p:txBody>
          </p:sp>
          <p:sp>
            <p:nvSpPr>
              <p:cNvPr id="29" name="Freeform 170">
                <a:extLst>
                  <a:ext uri="{FF2B5EF4-FFF2-40B4-BE49-F238E27FC236}">
                    <a16:creationId xmlns:a16="http://schemas.microsoft.com/office/drawing/2014/main" id="{3700B755-720E-4E80-9DFB-EB4C8BC9E4F2}"/>
                  </a:ext>
                </a:extLst>
              </p:cNvPr>
              <p:cNvSpPr>
                <a:spLocks/>
              </p:cNvSpPr>
              <p:nvPr/>
            </p:nvSpPr>
            <p:spPr bwMode="auto">
              <a:xfrm>
                <a:off x="1440639" y="2795901"/>
                <a:ext cx="221431" cy="392175"/>
              </a:xfrm>
              <a:custGeom>
                <a:avLst/>
                <a:gdLst>
                  <a:gd name="T0" fmla="*/ 19 w 125"/>
                  <a:gd name="T1" fmla="*/ 0 h 221"/>
                  <a:gd name="T2" fmla="*/ 19 w 125"/>
                  <a:gd name="T3" fmla="*/ 0 h 221"/>
                  <a:gd name="T4" fmla="*/ 44 w 125"/>
                  <a:gd name="T5" fmla="*/ 0 h 221"/>
                  <a:gd name="T6" fmla="*/ 63 w 125"/>
                  <a:gd name="T7" fmla="*/ 25 h 221"/>
                  <a:gd name="T8" fmla="*/ 82 w 125"/>
                  <a:gd name="T9" fmla="*/ 0 h 221"/>
                  <a:gd name="T10" fmla="*/ 106 w 125"/>
                  <a:gd name="T11" fmla="*/ 0 h 221"/>
                  <a:gd name="T12" fmla="*/ 125 w 125"/>
                  <a:gd name="T13" fmla="*/ 20 h 221"/>
                  <a:gd name="T14" fmla="*/ 125 w 125"/>
                  <a:gd name="T15" fmla="*/ 91 h 221"/>
                  <a:gd name="T16" fmla="*/ 106 w 125"/>
                  <a:gd name="T17" fmla="*/ 110 h 221"/>
                  <a:gd name="T18" fmla="*/ 100 w 125"/>
                  <a:gd name="T19" fmla="*/ 110 h 221"/>
                  <a:gd name="T20" fmla="*/ 100 w 125"/>
                  <a:gd name="T21" fmla="*/ 202 h 221"/>
                  <a:gd name="T22" fmla="*/ 81 w 125"/>
                  <a:gd name="T23" fmla="*/ 221 h 221"/>
                  <a:gd name="T24" fmla="*/ 63 w 125"/>
                  <a:gd name="T25" fmla="*/ 209 h 221"/>
                  <a:gd name="T26" fmla="*/ 45 w 125"/>
                  <a:gd name="T27" fmla="*/ 221 h 221"/>
                  <a:gd name="T28" fmla="*/ 26 w 125"/>
                  <a:gd name="T29" fmla="*/ 202 h 221"/>
                  <a:gd name="T30" fmla="*/ 26 w 125"/>
                  <a:gd name="T31" fmla="*/ 110 h 221"/>
                  <a:gd name="T32" fmla="*/ 19 w 125"/>
                  <a:gd name="T33" fmla="*/ 110 h 221"/>
                  <a:gd name="T34" fmla="*/ 0 w 125"/>
                  <a:gd name="T35" fmla="*/ 91 h 221"/>
                  <a:gd name="T36" fmla="*/ 0 w 125"/>
                  <a:gd name="T37" fmla="*/ 20 h 221"/>
                  <a:gd name="T38" fmla="*/ 19 w 125"/>
                  <a:gd name="T39"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5" h="221">
                    <a:moveTo>
                      <a:pt x="19" y="0"/>
                    </a:moveTo>
                    <a:lnTo>
                      <a:pt x="19" y="0"/>
                    </a:lnTo>
                    <a:lnTo>
                      <a:pt x="44" y="0"/>
                    </a:lnTo>
                    <a:lnTo>
                      <a:pt x="63" y="25"/>
                    </a:lnTo>
                    <a:lnTo>
                      <a:pt x="82" y="0"/>
                    </a:lnTo>
                    <a:lnTo>
                      <a:pt x="106" y="0"/>
                    </a:lnTo>
                    <a:cubicBezTo>
                      <a:pt x="117" y="0"/>
                      <a:pt x="125" y="9"/>
                      <a:pt x="125" y="20"/>
                    </a:cubicBezTo>
                    <a:lnTo>
                      <a:pt x="125" y="91"/>
                    </a:lnTo>
                    <a:cubicBezTo>
                      <a:pt x="125" y="102"/>
                      <a:pt x="117" y="110"/>
                      <a:pt x="106" y="110"/>
                    </a:cubicBezTo>
                    <a:lnTo>
                      <a:pt x="100" y="110"/>
                    </a:lnTo>
                    <a:lnTo>
                      <a:pt x="100" y="202"/>
                    </a:lnTo>
                    <a:cubicBezTo>
                      <a:pt x="100" y="213"/>
                      <a:pt x="91" y="221"/>
                      <a:pt x="81" y="221"/>
                    </a:cubicBezTo>
                    <a:cubicBezTo>
                      <a:pt x="73" y="221"/>
                      <a:pt x="66" y="216"/>
                      <a:pt x="63" y="209"/>
                    </a:cubicBezTo>
                    <a:cubicBezTo>
                      <a:pt x="60" y="216"/>
                      <a:pt x="53" y="221"/>
                      <a:pt x="45" y="221"/>
                    </a:cubicBezTo>
                    <a:cubicBezTo>
                      <a:pt x="34" y="221"/>
                      <a:pt x="26" y="213"/>
                      <a:pt x="26" y="202"/>
                    </a:cubicBezTo>
                    <a:lnTo>
                      <a:pt x="26" y="110"/>
                    </a:lnTo>
                    <a:lnTo>
                      <a:pt x="19" y="110"/>
                    </a:lnTo>
                    <a:cubicBezTo>
                      <a:pt x="9" y="110"/>
                      <a:pt x="0" y="102"/>
                      <a:pt x="0" y="91"/>
                    </a:cubicBezTo>
                    <a:lnTo>
                      <a:pt x="0" y="20"/>
                    </a:lnTo>
                    <a:cubicBezTo>
                      <a:pt x="0" y="9"/>
                      <a:pt x="9" y="0"/>
                      <a:pt x="19" y="0"/>
                    </a:cubicBezTo>
                    <a:close/>
                  </a:path>
                </a:pathLst>
              </a:custGeom>
              <a:noFill/>
              <a:ln w="19050">
                <a:solidFill>
                  <a:schemeClr val="accent1"/>
                </a:solidFill>
                <a:prstDash val="solid"/>
                <a:round/>
                <a:headEnd/>
                <a:tailEnd/>
              </a:ln>
            </p:spPr>
            <p:txBody>
              <a:bodyPr vert="horz" wrap="square" lIns="93247" tIns="46623" rIns="93247" bIns="46623" numCol="1" anchor="t"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defTabSz="914188">
                  <a:defRPr/>
                </a:pPr>
                <a:endParaRPr lang="en-US" sz="1568">
                  <a:latin typeface="Segoe UI Semibold" panose="020B0702040204020203" pitchFamily="34" charset="0"/>
                  <a:cs typeface="Segoe UI Semibold" panose="020B0702040204020203" pitchFamily="34" charset="0"/>
                </a:endParaRPr>
              </a:p>
            </p:txBody>
          </p:sp>
          <p:sp>
            <p:nvSpPr>
              <p:cNvPr id="30" name="Freeform 171">
                <a:extLst>
                  <a:ext uri="{FF2B5EF4-FFF2-40B4-BE49-F238E27FC236}">
                    <a16:creationId xmlns:a16="http://schemas.microsoft.com/office/drawing/2014/main" id="{9E0EF4A9-8195-45C2-94EA-950A42BD8F6C}"/>
                  </a:ext>
                </a:extLst>
              </p:cNvPr>
              <p:cNvSpPr>
                <a:spLocks/>
              </p:cNvSpPr>
              <p:nvPr/>
            </p:nvSpPr>
            <p:spPr bwMode="auto">
              <a:xfrm>
                <a:off x="1493996" y="2662509"/>
                <a:ext cx="112050" cy="112050"/>
              </a:xfrm>
              <a:custGeom>
                <a:avLst/>
                <a:gdLst>
                  <a:gd name="T0" fmla="*/ 32 w 63"/>
                  <a:gd name="T1" fmla="*/ 63 h 63"/>
                  <a:gd name="T2" fmla="*/ 32 w 63"/>
                  <a:gd name="T3" fmla="*/ 63 h 63"/>
                  <a:gd name="T4" fmla="*/ 0 w 63"/>
                  <a:gd name="T5" fmla="*/ 32 h 63"/>
                  <a:gd name="T6" fmla="*/ 32 w 63"/>
                  <a:gd name="T7" fmla="*/ 0 h 63"/>
                  <a:gd name="T8" fmla="*/ 63 w 63"/>
                  <a:gd name="T9" fmla="*/ 32 h 63"/>
                  <a:gd name="T10" fmla="*/ 32 w 63"/>
                  <a:gd name="T11" fmla="*/ 63 h 63"/>
                </a:gdLst>
                <a:ahLst/>
                <a:cxnLst>
                  <a:cxn ang="0">
                    <a:pos x="T0" y="T1"/>
                  </a:cxn>
                  <a:cxn ang="0">
                    <a:pos x="T2" y="T3"/>
                  </a:cxn>
                  <a:cxn ang="0">
                    <a:pos x="T4" y="T5"/>
                  </a:cxn>
                  <a:cxn ang="0">
                    <a:pos x="T6" y="T7"/>
                  </a:cxn>
                  <a:cxn ang="0">
                    <a:pos x="T8" y="T9"/>
                  </a:cxn>
                  <a:cxn ang="0">
                    <a:pos x="T10" y="T11"/>
                  </a:cxn>
                </a:cxnLst>
                <a:rect l="0" t="0" r="r" b="b"/>
                <a:pathLst>
                  <a:path w="63" h="63">
                    <a:moveTo>
                      <a:pt x="32" y="63"/>
                    </a:moveTo>
                    <a:lnTo>
                      <a:pt x="32" y="63"/>
                    </a:lnTo>
                    <a:cubicBezTo>
                      <a:pt x="16" y="63"/>
                      <a:pt x="0" y="50"/>
                      <a:pt x="0" y="32"/>
                    </a:cubicBezTo>
                    <a:cubicBezTo>
                      <a:pt x="0" y="14"/>
                      <a:pt x="14" y="0"/>
                      <a:pt x="32" y="0"/>
                    </a:cubicBezTo>
                    <a:cubicBezTo>
                      <a:pt x="49" y="0"/>
                      <a:pt x="63" y="14"/>
                      <a:pt x="63" y="32"/>
                    </a:cubicBezTo>
                    <a:cubicBezTo>
                      <a:pt x="63" y="50"/>
                      <a:pt x="48" y="63"/>
                      <a:pt x="32" y="63"/>
                    </a:cubicBezTo>
                    <a:close/>
                  </a:path>
                </a:pathLst>
              </a:custGeom>
              <a:noFill/>
              <a:ln w="19050">
                <a:solidFill>
                  <a:schemeClr val="accent1"/>
                </a:solidFill>
                <a:prstDash val="solid"/>
                <a:round/>
                <a:headEnd/>
                <a:tailEnd/>
              </a:ln>
            </p:spPr>
            <p:txBody>
              <a:bodyPr vert="horz" wrap="square" lIns="93247" tIns="46623" rIns="93247" bIns="46623" numCol="1" anchor="t"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defTabSz="914188">
                  <a:defRPr/>
                </a:pPr>
                <a:endParaRPr lang="en-US" sz="1568">
                  <a:latin typeface="Segoe UI Semibold" panose="020B0702040204020203" pitchFamily="34" charset="0"/>
                  <a:cs typeface="Segoe UI Semibold" panose="020B0702040204020203" pitchFamily="34" charset="0"/>
                </a:endParaRPr>
              </a:p>
            </p:txBody>
          </p:sp>
          <p:sp>
            <p:nvSpPr>
              <p:cNvPr id="31" name="Freeform 172">
                <a:extLst>
                  <a:ext uri="{FF2B5EF4-FFF2-40B4-BE49-F238E27FC236}">
                    <a16:creationId xmlns:a16="http://schemas.microsoft.com/office/drawing/2014/main" id="{AD3F3E2B-EA30-4851-A27B-42934D9D53A8}"/>
                  </a:ext>
                </a:extLst>
              </p:cNvPr>
              <p:cNvSpPr>
                <a:spLocks/>
              </p:cNvSpPr>
              <p:nvPr/>
            </p:nvSpPr>
            <p:spPr bwMode="auto">
              <a:xfrm>
                <a:off x="1264560" y="2422402"/>
                <a:ext cx="570920" cy="237440"/>
              </a:xfrm>
              <a:custGeom>
                <a:avLst/>
                <a:gdLst>
                  <a:gd name="T0" fmla="*/ 4 w 323"/>
                  <a:gd name="T1" fmla="*/ 79 h 134"/>
                  <a:gd name="T2" fmla="*/ 4 w 323"/>
                  <a:gd name="T3" fmla="*/ 79 h 134"/>
                  <a:gd name="T4" fmla="*/ 319 w 323"/>
                  <a:gd name="T5" fmla="*/ 79 h 134"/>
                  <a:gd name="T6" fmla="*/ 323 w 323"/>
                  <a:gd name="T7" fmla="*/ 88 h 134"/>
                  <a:gd name="T8" fmla="*/ 319 w 323"/>
                  <a:gd name="T9" fmla="*/ 96 h 134"/>
                  <a:gd name="T10" fmla="*/ 286 w 323"/>
                  <a:gd name="T11" fmla="*/ 130 h 134"/>
                  <a:gd name="T12" fmla="*/ 272 w 323"/>
                  <a:gd name="T13" fmla="*/ 131 h 134"/>
                  <a:gd name="T14" fmla="*/ 223 w 323"/>
                  <a:gd name="T15" fmla="*/ 101 h 134"/>
                  <a:gd name="T16" fmla="*/ 210 w 323"/>
                  <a:gd name="T17" fmla="*/ 82 h 134"/>
                  <a:gd name="T18" fmla="*/ 210 w 323"/>
                  <a:gd name="T19" fmla="*/ 65 h 134"/>
                  <a:gd name="T20" fmla="*/ 113 w 323"/>
                  <a:gd name="T21" fmla="*/ 65 h 134"/>
                  <a:gd name="T22" fmla="*/ 113 w 323"/>
                  <a:gd name="T23" fmla="*/ 82 h 134"/>
                  <a:gd name="T24" fmla="*/ 100 w 323"/>
                  <a:gd name="T25" fmla="*/ 101 h 134"/>
                  <a:gd name="T26" fmla="*/ 51 w 323"/>
                  <a:gd name="T27" fmla="*/ 131 h 134"/>
                  <a:gd name="T28" fmla="*/ 36 w 323"/>
                  <a:gd name="T29" fmla="*/ 130 h 134"/>
                  <a:gd name="T30" fmla="*/ 3 w 323"/>
                  <a:gd name="T31" fmla="*/ 96 h 134"/>
                  <a:gd name="T32" fmla="*/ 0 w 323"/>
                  <a:gd name="T33" fmla="*/ 88 h 134"/>
                  <a:gd name="T34" fmla="*/ 4 w 323"/>
                  <a:gd name="T35" fmla="*/ 79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3" h="134">
                    <a:moveTo>
                      <a:pt x="4" y="79"/>
                    </a:moveTo>
                    <a:lnTo>
                      <a:pt x="4" y="79"/>
                    </a:lnTo>
                    <a:cubicBezTo>
                      <a:pt x="94" y="0"/>
                      <a:pt x="229" y="0"/>
                      <a:pt x="319" y="79"/>
                    </a:cubicBezTo>
                    <a:cubicBezTo>
                      <a:pt x="321" y="82"/>
                      <a:pt x="323" y="84"/>
                      <a:pt x="323" y="88"/>
                    </a:cubicBezTo>
                    <a:cubicBezTo>
                      <a:pt x="323" y="91"/>
                      <a:pt x="322" y="94"/>
                      <a:pt x="319" y="96"/>
                    </a:cubicBezTo>
                    <a:cubicBezTo>
                      <a:pt x="300" y="116"/>
                      <a:pt x="303" y="113"/>
                      <a:pt x="286" y="130"/>
                    </a:cubicBezTo>
                    <a:cubicBezTo>
                      <a:pt x="283" y="134"/>
                      <a:pt x="276" y="134"/>
                      <a:pt x="272" y="131"/>
                    </a:cubicBezTo>
                    <a:cubicBezTo>
                      <a:pt x="257" y="118"/>
                      <a:pt x="241" y="108"/>
                      <a:pt x="223" y="101"/>
                    </a:cubicBezTo>
                    <a:cubicBezTo>
                      <a:pt x="215" y="98"/>
                      <a:pt x="210" y="90"/>
                      <a:pt x="210" y="82"/>
                    </a:cubicBezTo>
                    <a:lnTo>
                      <a:pt x="210" y="65"/>
                    </a:lnTo>
                    <a:cubicBezTo>
                      <a:pt x="178" y="57"/>
                      <a:pt x="145" y="57"/>
                      <a:pt x="113" y="65"/>
                    </a:cubicBezTo>
                    <a:lnTo>
                      <a:pt x="113" y="82"/>
                    </a:lnTo>
                    <a:cubicBezTo>
                      <a:pt x="113" y="90"/>
                      <a:pt x="108" y="98"/>
                      <a:pt x="100" y="101"/>
                    </a:cubicBezTo>
                    <a:cubicBezTo>
                      <a:pt x="82" y="108"/>
                      <a:pt x="65" y="118"/>
                      <a:pt x="51" y="131"/>
                    </a:cubicBezTo>
                    <a:cubicBezTo>
                      <a:pt x="46" y="134"/>
                      <a:pt x="40" y="134"/>
                      <a:pt x="36" y="130"/>
                    </a:cubicBezTo>
                    <a:cubicBezTo>
                      <a:pt x="20" y="113"/>
                      <a:pt x="23" y="116"/>
                      <a:pt x="3" y="96"/>
                    </a:cubicBezTo>
                    <a:cubicBezTo>
                      <a:pt x="1" y="94"/>
                      <a:pt x="0" y="91"/>
                      <a:pt x="0" y="88"/>
                    </a:cubicBezTo>
                    <a:cubicBezTo>
                      <a:pt x="0" y="84"/>
                      <a:pt x="1" y="82"/>
                      <a:pt x="4" y="79"/>
                    </a:cubicBezTo>
                    <a:close/>
                  </a:path>
                </a:pathLst>
              </a:custGeom>
              <a:noFill/>
              <a:ln w="19050">
                <a:solidFill>
                  <a:schemeClr val="accent1"/>
                </a:solidFill>
                <a:prstDash val="solid"/>
                <a:round/>
                <a:headEnd/>
                <a:tailEnd/>
              </a:ln>
            </p:spPr>
            <p:txBody>
              <a:bodyPr vert="horz" wrap="square" lIns="93247" tIns="46623" rIns="93247" bIns="46623" numCol="1" anchor="t"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defTabSz="914188">
                  <a:defRPr/>
                </a:pPr>
                <a:endParaRPr lang="en-US" sz="1568">
                  <a:latin typeface="Segoe UI Semibold" panose="020B0702040204020203" pitchFamily="34" charset="0"/>
                  <a:cs typeface="Segoe UI Semibold" panose="020B0702040204020203" pitchFamily="34" charset="0"/>
                </a:endParaRPr>
              </a:p>
            </p:txBody>
          </p:sp>
        </p:grpSp>
      </p:grpSp>
      <p:cxnSp>
        <p:nvCxnSpPr>
          <p:cNvPr id="32" name="Straight Connector 31">
            <a:extLst>
              <a:ext uri="{FF2B5EF4-FFF2-40B4-BE49-F238E27FC236}">
                <a16:creationId xmlns:a16="http://schemas.microsoft.com/office/drawing/2014/main" id="{D1708F8D-CD51-4E42-9751-B545063C138A}"/>
              </a:ext>
            </a:extLst>
          </p:cNvPr>
          <p:cNvCxnSpPr>
            <a:cxnSpLocks/>
            <a:stCxn id="22" idx="1"/>
          </p:cNvCxnSpPr>
          <p:nvPr/>
        </p:nvCxnSpPr>
        <p:spPr>
          <a:xfrm>
            <a:off x="3038234" y="3510231"/>
            <a:ext cx="0" cy="2509738"/>
          </a:xfrm>
          <a:prstGeom prst="line">
            <a:avLst/>
          </a:prstGeom>
          <a:ln w="76200">
            <a:solidFill>
              <a:schemeClr val="bg1">
                <a:lumMod val="95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103B88B-5976-4927-BF55-713E8F4E7C5B}"/>
              </a:ext>
            </a:extLst>
          </p:cNvPr>
          <p:cNvCxnSpPr>
            <a:cxnSpLocks/>
            <a:stCxn id="5" idx="1"/>
          </p:cNvCxnSpPr>
          <p:nvPr/>
        </p:nvCxnSpPr>
        <p:spPr>
          <a:xfrm flipH="1">
            <a:off x="6083814" y="3511247"/>
            <a:ext cx="12186" cy="2508722"/>
          </a:xfrm>
          <a:prstGeom prst="line">
            <a:avLst/>
          </a:prstGeom>
          <a:ln w="76200">
            <a:solidFill>
              <a:schemeClr val="bg1">
                <a:lumMod val="95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282BF273-24BC-423C-84F4-A9CD14E4A6DC}"/>
              </a:ext>
            </a:extLst>
          </p:cNvPr>
          <p:cNvCxnSpPr>
            <a:cxnSpLocks/>
            <a:stCxn id="17" idx="1"/>
          </p:cNvCxnSpPr>
          <p:nvPr/>
        </p:nvCxnSpPr>
        <p:spPr>
          <a:xfrm flipH="1">
            <a:off x="9136506" y="3509597"/>
            <a:ext cx="14148" cy="2510372"/>
          </a:xfrm>
          <a:prstGeom prst="line">
            <a:avLst/>
          </a:prstGeom>
          <a:ln w="76200">
            <a:solidFill>
              <a:schemeClr val="bg1">
                <a:lumMod val="95000"/>
              </a:schemeClr>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35" name="Rectangle 34">
            <a:extLst>
              <a:ext uri="{FF2B5EF4-FFF2-40B4-BE49-F238E27FC236}">
                <a16:creationId xmlns:a16="http://schemas.microsoft.com/office/drawing/2014/main" id="{F0DB23FF-D892-42BF-AD91-E3A54273537B}"/>
              </a:ext>
            </a:extLst>
          </p:cNvPr>
          <p:cNvSpPr/>
          <p:nvPr/>
        </p:nvSpPr>
        <p:spPr>
          <a:xfrm>
            <a:off x="3228078" y="6119973"/>
            <a:ext cx="5353517" cy="363946"/>
          </a:xfrm>
          <a:prstGeom prst="rect">
            <a:avLst/>
          </a:prstGeom>
        </p:spPr>
        <p:txBody>
          <a:bodyPr wrap="none">
            <a:spAutoFit/>
          </a:bodyPr>
          <a:lstStyle/>
          <a:p>
            <a:r>
              <a:rPr lang="en-US" dirty="0">
                <a:hlinkClick r:id="rId6"/>
              </a:rPr>
              <a:t>https://www.youtube.com/watch?v=r1cyTL8JqRg&amp;t</a:t>
            </a:r>
            <a:r>
              <a:rPr lang="en-US" dirty="0"/>
              <a:t> </a:t>
            </a:r>
          </a:p>
        </p:txBody>
      </p:sp>
    </p:spTree>
    <p:extLst>
      <p:ext uri="{BB962C8B-B14F-4D97-AF65-F5344CB8AC3E}">
        <p14:creationId xmlns:p14="http://schemas.microsoft.com/office/powerpoint/2010/main" val="979615415"/>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261C741-C7CF-484B-8727-D3CA3F68D841}"/>
              </a:ext>
            </a:extLst>
          </p:cNvPr>
          <p:cNvSpPr/>
          <p:nvPr/>
        </p:nvSpPr>
        <p:spPr bwMode="auto">
          <a:xfrm>
            <a:off x="419548" y="1270724"/>
            <a:ext cx="11772452" cy="5319255"/>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 name="Rectangle 3"/>
          <p:cNvSpPr/>
          <p:nvPr/>
        </p:nvSpPr>
        <p:spPr bwMode="auto">
          <a:xfrm>
            <a:off x="419548" y="2439350"/>
            <a:ext cx="365760" cy="966411"/>
          </a:xfrm>
          <a:prstGeom prst="rect">
            <a:avLst/>
          </a:prstGeom>
          <a:solidFill>
            <a:srgbClr val="008272"/>
          </a:solidFill>
          <a:ln w="9525" cap="flat" cmpd="sng" algn="ctr">
            <a:noFill/>
            <a:prstDash val="solid"/>
            <a:headEnd type="none" w="med" len="med"/>
            <a:tailEnd type="none" w="med" len="med"/>
          </a:ln>
          <a:effectLst/>
        </p:spPr>
        <p:txBody>
          <a:bodyPr rot="0" spcFirstLastPara="0" vertOverflow="overflow" horzOverflow="overflow" vert="vert270" wrap="square" lIns="91440" tIns="143428" rIns="91440" bIns="143428" numCol="1" spcCol="0" rtlCol="0" fromWordArt="0" anchor="ctr" anchorCtr="0" forceAA="0" compatLnSpc="1">
            <a:prstTxWarp prst="textNoShape">
              <a:avLst/>
            </a:prstTxWarp>
            <a:noAutofit/>
          </a:bodyPr>
          <a:lstStyle/>
          <a:p>
            <a:pPr marL="0" marR="0" lvl="0" indent="0" algn="ctr" defTabSz="914367" rtl="0" eaLnBrk="1" fontAlgn="auto" latinLnBrk="0" hangingPunct="1">
              <a:lnSpc>
                <a:spcPct val="100000"/>
              </a:lnSpc>
              <a:spcBef>
                <a:spcPts val="0"/>
              </a:spcBef>
              <a:spcAft>
                <a:spcPts val="1176"/>
              </a:spcAft>
              <a:buClrTx/>
              <a:buSzTx/>
              <a:buFontTx/>
              <a:buNone/>
              <a:tabLst/>
              <a:defRPr/>
            </a:pPr>
            <a:r>
              <a:rPr kumimoji="0" lang="en-IN" sz="1600" b="0" i="0" u="none" strike="noStrike" kern="0" cap="none" spc="0" normalizeH="0" baseline="0" noProof="0">
                <a:ln>
                  <a:noFill/>
                </a:ln>
                <a:solidFill>
                  <a:srgbClr val="FFFFFF"/>
                </a:solidFill>
                <a:effectLst/>
                <a:uLnTx/>
                <a:uFillTx/>
                <a:latin typeface="Segoe UI Semibold" panose="020B0702040204020203" pitchFamily="34" charset="0"/>
                <a:ea typeface="+mn-ea"/>
                <a:cs typeface="Segoe UI Semibold" panose="020B0702040204020203" pitchFamily="34" charset="0"/>
              </a:rPr>
              <a:t>US Gov</a:t>
            </a:r>
          </a:p>
        </p:txBody>
      </p:sp>
      <p:sp>
        <p:nvSpPr>
          <p:cNvPr id="28" name="Rectangle 27"/>
          <p:cNvSpPr/>
          <p:nvPr/>
        </p:nvSpPr>
        <p:spPr bwMode="auto">
          <a:xfrm>
            <a:off x="419548" y="1313757"/>
            <a:ext cx="365760" cy="1012775"/>
          </a:xfrm>
          <a:prstGeom prst="rect">
            <a:avLst/>
          </a:prstGeom>
          <a:solidFill>
            <a:schemeClr val="accent4"/>
          </a:solidFill>
          <a:ln w="9525" cap="flat" cmpd="sng" algn="ctr">
            <a:noFill/>
            <a:prstDash val="solid"/>
            <a:headEnd type="none" w="med" len="med"/>
            <a:tailEnd type="none" w="med" len="med"/>
          </a:ln>
          <a:effectLst/>
        </p:spPr>
        <p:txBody>
          <a:bodyPr rot="0" spcFirstLastPara="0" vertOverflow="overflow" horzOverflow="overflow" vert="vert270" wrap="square" lIns="91440" tIns="143428" rIns="91440" bIns="143428" numCol="1" spcCol="0" rtlCol="0" fromWordArt="0" anchor="ctr" anchorCtr="0" forceAA="0" compatLnSpc="1">
            <a:prstTxWarp prst="textNoShape">
              <a:avLst/>
            </a:prstTxWarp>
            <a:noAutofit/>
          </a:bodyPr>
          <a:lstStyle/>
          <a:p>
            <a:pPr marL="0" marR="0" lvl="0" indent="1557" algn="ctr" defTabSz="914367" rtl="0" eaLnBrk="1" fontAlgn="base" latinLnBrk="0" hangingPunct="1">
              <a:lnSpc>
                <a:spcPct val="100000"/>
              </a:lnSpc>
              <a:spcBef>
                <a:spcPct val="0"/>
              </a:spcBef>
              <a:spcAft>
                <a:spcPts val="1176"/>
              </a:spcAft>
              <a:buClr>
                <a:srgbClr val="FFFFFF"/>
              </a:buClr>
              <a:buSzPct val="80000"/>
              <a:buFontTx/>
              <a:buNone/>
              <a:tabLst/>
              <a:defRPr/>
            </a:pPr>
            <a:r>
              <a:rPr kumimoji="0" lang="en-IN" sz="1600" b="0" i="0" u="none" strike="noStrike" kern="0" cap="none" spc="0" normalizeH="0" baseline="0" noProof="0">
                <a:ln>
                  <a:noFill/>
                </a:ln>
                <a:solidFill>
                  <a:srgbClr val="FFFFFF"/>
                </a:solidFill>
                <a:effectLst/>
                <a:uLnTx/>
                <a:uFillTx/>
                <a:latin typeface="Segoe UI Semibold" panose="020B0702040204020203" pitchFamily="34" charset="0"/>
                <a:ea typeface="+mn-ea"/>
                <a:cs typeface="Segoe UI Semibold" panose="020B0702040204020203" pitchFamily="34" charset="0"/>
              </a:rPr>
              <a:t>Global</a:t>
            </a:r>
          </a:p>
        </p:txBody>
      </p:sp>
      <p:sp>
        <p:nvSpPr>
          <p:cNvPr id="52" name="Rectangle 51"/>
          <p:cNvSpPr/>
          <p:nvPr/>
        </p:nvSpPr>
        <p:spPr bwMode="auto">
          <a:xfrm>
            <a:off x="419548" y="5028925"/>
            <a:ext cx="365760" cy="1331454"/>
          </a:xfrm>
          <a:prstGeom prst="rect">
            <a:avLst/>
          </a:prstGeom>
          <a:solidFill>
            <a:srgbClr val="00188F"/>
          </a:solidFill>
          <a:ln w="9525" cap="flat" cmpd="sng" algn="ctr">
            <a:noFill/>
            <a:prstDash val="solid"/>
            <a:headEnd type="none" w="med" len="med"/>
            <a:tailEnd type="none" w="med" len="med"/>
          </a:ln>
          <a:effectLst/>
        </p:spPr>
        <p:txBody>
          <a:bodyPr rot="0" spcFirstLastPara="0" vertOverflow="overflow" horzOverflow="overflow" vert="vert270" wrap="square" lIns="91440" tIns="143428" rIns="91440" bIns="143428" numCol="1" spcCol="0" rtlCol="0" fromWordArt="0" anchor="ctr" anchorCtr="0" forceAA="0" compatLnSpc="1">
            <a:prstTxWarp prst="textNoShape">
              <a:avLst/>
            </a:prstTxWarp>
            <a:noAutofit/>
          </a:bodyPr>
          <a:lstStyle/>
          <a:p>
            <a:pPr marL="0" marR="0" lvl="0" indent="0" algn="ctr" defTabSz="914367" rtl="0" eaLnBrk="1" fontAlgn="auto" latinLnBrk="0" hangingPunct="1">
              <a:lnSpc>
                <a:spcPct val="100000"/>
              </a:lnSpc>
              <a:spcBef>
                <a:spcPts val="0"/>
              </a:spcBef>
              <a:spcAft>
                <a:spcPts val="1176"/>
              </a:spcAft>
              <a:buClrTx/>
              <a:buSzTx/>
              <a:buFontTx/>
              <a:buNone/>
              <a:tabLst/>
              <a:defRPr/>
            </a:pPr>
            <a:r>
              <a:rPr kumimoji="0" lang="en-IN" sz="1600" b="0" i="0" u="none" strike="noStrike" kern="0" cap="none" spc="0" normalizeH="0" baseline="0" noProof="0" dirty="0">
                <a:ln>
                  <a:noFill/>
                </a:ln>
                <a:solidFill>
                  <a:srgbClr val="FFFFFF"/>
                </a:solidFill>
                <a:effectLst/>
                <a:uLnTx/>
                <a:uFillTx/>
                <a:latin typeface="Segoe UI Semibold" panose="020B0702040204020203" pitchFamily="34" charset="0"/>
                <a:ea typeface="+mn-ea"/>
                <a:cs typeface="Segoe UI Semibold" panose="020B0702040204020203" pitchFamily="34" charset="0"/>
              </a:rPr>
              <a:t>Regional</a:t>
            </a:r>
          </a:p>
        </p:txBody>
      </p:sp>
      <p:sp>
        <p:nvSpPr>
          <p:cNvPr id="101" name="Rectangle 100"/>
          <p:cNvSpPr/>
          <p:nvPr/>
        </p:nvSpPr>
        <p:spPr bwMode="auto">
          <a:xfrm>
            <a:off x="419548" y="3518579"/>
            <a:ext cx="365760" cy="1397528"/>
          </a:xfrm>
          <a:prstGeom prst="rect">
            <a:avLst/>
          </a:prstGeom>
          <a:solidFill>
            <a:schemeClr val="accent1"/>
          </a:solidFill>
          <a:ln w="9525" cap="flat" cmpd="sng" algn="ctr">
            <a:noFill/>
            <a:prstDash val="solid"/>
            <a:headEnd type="none" w="med" len="med"/>
            <a:tailEnd type="none" w="med" len="med"/>
          </a:ln>
          <a:effectLst/>
        </p:spPr>
        <p:txBody>
          <a:bodyPr rot="0" spcFirstLastPara="0" vertOverflow="overflow" horzOverflow="overflow" vert="vert270" wrap="square" lIns="91440" tIns="143428" rIns="91440" bIns="143428" numCol="1" spcCol="0" rtlCol="0" fromWordArt="0" anchor="ctr" anchorCtr="0" forceAA="0" compatLnSpc="1">
            <a:prstTxWarp prst="textNoShape">
              <a:avLst/>
            </a:prstTxWarp>
            <a:noAutofit/>
          </a:bodyPr>
          <a:lstStyle/>
          <a:p>
            <a:pPr marL="0" marR="0" lvl="0" indent="1557" algn="ctr" defTabSz="914367" rtl="0" eaLnBrk="1" fontAlgn="base" latinLnBrk="0" hangingPunct="1">
              <a:lnSpc>
                <a:spcPct val="100000"/>
              </a:lnSpc>
              <a:spcBef>
                <a:spcPct val="0"/>
              </a:spcBef>
              <a:spcAft>
                <a:spcPts val="1176"/>
              </a:spcAft>
              <a:buClr>
                <a:srgbClr val="FFFFFF"/>
              </a:buClr>
              <a:buSzPct val="80000"/>
              <a:buFontTx/>
              <a:buNone/>
              <a:tabLst/>
              <a:defRPr/>
            </a:pPr>
            <a:r>
              <a:rPr kumimoji="0" lang="en-IN" sz="1600" b="0" i="0" u="none" strike="noStrike" kern="0" cap="none" spc="0" normalizeH="0" baseline="0" noProof="0">
                <a:ln>
                  <a:noFill/>
                </a:ln>
                <a:solidFill>
                  <a:srgbClr val="FFFFFF"/>
                </a:solidFill>
                <a:effectLst/>
                <a:uLnTx/>
                <a:uFillTx/>
                <a:latin typeface="Segoe UI Semibold" panose="020B0702040204020203" pitchFamily="34" charset="0"/>
                <a:ea typeface="+mn-ea"/>
                <a:cs typeface="Segoe UI Semibold" panose="020B0702040204020203" pitchFamily="34" charset="0"/>
              </a:rPr>
              <a:t>Industry</a:t>
            </a:r>
          </a:p>
        </p:txBody>
      </p:sp>
      <p:graphicFrame>
        <p:nvGraphicFramePr>
          <p:cNvPr id="56" name="Table 55">
            <a:extLst>
              <a:ext uri="{FF2B5EF4-FFF2-40B4-BE49-F238E27FC236}">
                <a16:creationId xmlns:a16="http://schemas.microsoft.com/office/drawing/2014/main" id="{4BEAEF06-E34A-4EFE-A5B7-EB1B6F61CD2C}"/>
              </a:ext>
            </a:extLst>
          </p:cNvPr>
          <p:cNvGraphicFramePr>
            <a:graphicFrameLocks noGrp="1"/>
          </p:cNvGraphicFramePr>
          <p:nvPr>
            <p:extLst/>
          </p:nvPr>
        </p:nvGraphicFramePr>
        <p:xfrm>
          <a:off x="988239" y="1389674"/>
          <a:ext cx="2249739" cy="704115"/>
        </p:xfrm>
        <a:graphic>
          <a:graphicData uri="http://schemas.openxmlformats.org/drawingml/2006/table">
            <a:tbl>
              <a:tblPr/>
              <a:tblGrid>
                <a:gridCol w="2249739">
                  <a:extLst>
                    <a:ext uri="{9D8B030D-6E8A-4147-A177-3AD203B41FA5}">
                      <a16:colId xmlns:a16="http://schemas.microsoft.com/office/drawing/2014/main" val="1996122080"/>
                    </a:ext>
                  </a:extLst>
                </a:gridCol>
              </a:tblGrid>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ISO 27001:2013</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2860134"/>
                  </a:ext>
                </a:extLst>
              </a:tr>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ISO 27017:2015</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9205954"/>
                  </a:ext>
                </a:extLst>
              </a:tr>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ISO 27018:2014</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70249277"/>
                  </a:ext>
                </a:extLst>
              </a:tr>
            </a:tbl>
          </a:graphicData>
        </a:graphic>
      </p:graphicFrame>
      <p:graphicFrame>
        <p:nvGraphicFramePr>
          <p:cNvPr id="57" name="Table 56">
            <a:extLst>
              <a:ext uri="{FF2B5EF4-FFF2-40B4-BE49-F238E27FC236}">
                <a16:creationId xmlns:a16="http://schemas.microsoft.com/office/drawing/2014/main" id="{370FE74A-309C-431E-9E61-BD01994EE90D}"/>
              </a:ext>
            </a:extLst>
          </p:cNvPr>
          <p:cNvGraphicFramePr>
            <a:graphicFrameLocks noGrp="1"/>
          </p:cNvGraphicFramePr>
          <p:nvPr>
            <p:extLst/>
          </p:nvPr>
        </p:nvGraphicFramePr>
        <p:xfrm>
          <a:off x="3555740" y="1389674"/>
          <a:ext cx="2249739" cy="913228"/>
        </p:xfrm>
        <a:graphic>
          <a:graphicData uri="http://schemas.openxmlformats.org/drawingml/2006/table">
            <a:tbl>
              <a:tblPr/>
              <a:tblGrid>
                <a:gridCol w="2249739">
                  <a:extLst>
                    <a:ext uri="{9D8B030D-6E8A-4147-A177-3AD203B41FA5}">
                      <a16:colId xmlns:a16="http://schemas.microsoft.com/office/drawing/2014/main" val="1996122080"/>
                    </a:ext>
                  </a:extLst>
                </a:gridCol>
              </a:tblGrid>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ISO 22301:2012</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2860134"/>
                  </a:ext>
                </a:extLst>
              </a:tr>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ISO 9001:2015</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ISO 20000-1:2011</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9205954"/>
                  </a:ext>
                </a:extLst>
              </a:tr>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endParaRPr lang="en-US" sz="1400" u="none" strike="noStrike" kern="1200" dirty="0">
                        <a:solidFill>
                          <a:schemeClr val="tx1"/>
                        </a:solidFill>
                        <a:effectLst/>
                        <a:latin typeface="+mn-lt"/>
                        <a:ea typeface="+mn-ea"/>
                        <a:cs typeface="+mn-cs"/>
                      </a:endParaRP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70249277"/>
                  </a:ext>
                </a:extLst>
              </a:tr>
            </a:tbl>
          </a:graphicData>
        </a:graphic>
      </p:graphicFrame>
      <p:graphicFrame>
        <p:nvGraphicFramePr>
          <p:cNvPr id="58" name="Table 57">
            <a:extLst>
              <a:ext uri="{FF2B5EF4-FFF2-40B4-BE49-F238E27FC236}">
                <a16:creationId xmlns:a16="http://schemas.microsoft.com/office/drawing/2014/main" id="{6C62576A-9943-49F9-A1CF-A00DB0618A93}"/>
              </a:ext>
            </a:extLst>
          </p:cNvPr>
          <p:cNvGraphicFramePr>
            <a:graphicFrameLocks noGrp="1"/>
          </p:cNvGraphicFramePr>
          <p:nvPr>
            <p:extLst/>
          </p:nvPr>
        </p:nvGraphicFramePr>
        <p:xfrm>
          <a:off x="6858893" y="1389674"/>
          <a:ext cx="2092302" cy="704115"/>
        </p:xfrm>
        <a:graphic>
          <a:graphicData uri="http://schemas.openxmlformats.org/drawingml/2006/table">
            <a:tbl>
              <a:tblPr/>
              <a:tblGrid>
                <a:gridCol w="2092302">
                  <a:extLst>
                    <a:ext uri="{9D8B030D-6E8A-4147-A177-3AD203B41FA5}">
                      <a16:colId xmlns:a16="http://schemas.microsoft.com/office/drawing/2014/main" val="1996122080"/>
                    </a:ext>
                  </a:extLst>
                </a:gridCol>
              </a:tblGrid>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SOC 1 Type 2</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2860134"/>
                  </a:ext>
                </a:extLst>
              </a:tr>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SOC 2 Type 2</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9205954"/>
                  </a:ext>
                </a:extLst>
              </a:tr>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SOC 3</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70249277"/>
                  </a:ext>
                </a:extLst>
              </a:tr>
            </a:tbl>
          </a:graphicData>
        </a:graphic>
      </p:graphicFrame>
      <p:graphicFrame>
        <p:nvGraphicFramePr>
          <p:cNvPr id="59" name="Table 58">
            <a:extLst>
              <a:ext uri="{FF2B5EF4-FFF2-40B4-BE49-F238E27FC236}">
                <a16:creationId xmlns:a16="http://schemas.microsoft.com/office/drawing/2014/main" id="{0F692CFF-5661-4441-924F-08066DF8E64E}"/>
              </a:ext>
            </a:extLst>
          </p:cNvPr>
          <p:cNvGraphicFramePr>
            <a:graphicFrameLocks noGrp="1"/>
          </p:cNvGraphicFramePr>
          <p:nvPr>
            <p:extLst/>
          </p:nvPr>
        </p:nvGraphicFramePr>
        <p:xfrm>
          <a:off x="9534453" y="1389674"/>
          <a:ext cx="2406462" cy="913228"/>
        </p:xfrm>
        <a:graphic>
          <a:graphicData uri="http://schemas.openxmlformats.org/drawingml/2006/table">
            <a:tbl>
              <a:tblPr/>
              <a:tblGrid>
                <a:gridCol w="2406462">
                  <a:extLst>
                    <a:ext uri="{9D8B030D-6E8A-4147-A177-3AD203B41FA5}">
                      <a16:colId xmlns:a16="http://schemas.microsoft.com/office/drawing/2014/main" val="1996122080"/>
                    </a:ext>
                  </a:extLst>
                </a:gridCol>
              </a:tblGrid>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CSA STAR Certification</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2860134"/>
                  </a:ext>
                </a:extLst>
              </a:tr>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CSA STAR Attestation</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9205954"/>
                  </a:ext>
                </a:extLst>
              </a:tr>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CSA STAR Self-Assessment</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WCAG 2.0</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70249277"/>
                  </a:ext>
                </a:extLst>
              </a:tr>
            </a:tbl>
          </a:graphicData>
        </a:graphic>
      </p:graphicFrame>
      <p:graphicFrame>
        <p:nvGraphicFramePr>
          <p:cNvPr id="60" name="Table 59">
            <a:extLst>
              <a:ext uri="{FF2B5EF4-FFF2-40B4-BE49-F238E27FC236}">
                <a16:creationId xmlns:a16="http://schemas.microsoft.com/office/drawing/2014/main" id="{B33E85B5-EED7-47F2-8357-B6B0C702E7A7}"/>
              </a:ext>
            </a:extLst>
          </p:cNvPr>
          <p:cNvGraphicFramePr>
            <a:graphicFrameLocks noGrp="1"/>
          </p:cNvGraphicFramePr>
          <p:nvPr>
            <p:extLst/>
          </p:nvPr>
        </p:nvGraphicFramePr>
        <p:xfrm>
          <a:off x="988239" y="2509973"/>
          <a:ext cx="2249739" cy="1147933"/>
        </p:xfrm>
        <a:graphic>
          <a:graphicData uri="http://schemas.openxmlformats.org/drawingml/2006/table">
            <a:tbl>
              <a:tblPr/>
              <a:tblGrid>
                <a:gridCol w="2249739">
                  <a:extLst>
                    <a:ext uri="{9D8B030D-6E8A-4147-A177-3AD203B41FA5}">
                      <a16:colId xmlns:a16="http://schemas.microsoft.com/office/drawing/2014/main" val="1996122080"/>
                    </a:ext>
                  </a:extLst>
                </a:gridCol>
              </a:tblGrid>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FedRAMP High</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2860134"/>
                  </a:ext>
                </a:extLst>
              </a:tr>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FedRAMP Moderate</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EAR</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9205954"/>
                  </a:ext>
                </a:extLst>
              </a:tr>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0" indent="0" algn="l" defTabSz="914367" rtl="0" eaLnBrk="1" fontAlgn="b" latinLnBrk="0" hangingPunct="1">
                        <a:buClr>
                          <a:schemeClr val="accent5"/>
                        </a:buClr>
                        <a:buFont typeface="Wingdings" panose="05000000000000000000" pitchFamily="2" charset="2"/>
                        <a:buNone/>
                      </a:pPr>
                      <a:endParaRPr lang="en-US" sz="1400" u="none" strike="noStrike" kern="1200">
                        <a:solidFill>
                          <a:schemeClr val="tx1"/>
                        </a:solidFill>
                        <a:effectLst/>
                        <a:latin typeface="+mn-lt"/>
                        <a:ea typeface="+mn-ea"/>
                        <a:cs typeface="+mn-cs"/>
                      </a:endParaRP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70249277"/>
                  </a:ext>
                </a:extLst>
              </a:tr>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0" indent="0" algn="l" defTabSz="914367" rtl="0" eaLnBrk="1" fontAlgn="b" latinLnBrk="0" hangingPunct="1">
                        <a:buClr>
                          <a:schemeClr val="accent5"/>
                        </a:buClr>
                        <a:buFont typeface="Wingdings" panose="05000000000000000000" pitchFamily="2" charset="2"/>
                        <a:buNone/>
                      </a:pPr>
                      <a:endParaRPr lang="en-US" sz="1400" u="none" strike="noStrike" kern="1200" dirty="0">
                        <a:solidFill>
                          <a:schemeClr val="tx1"/>
                        </a:solidFill>
                        <a:effectLst/>
                        <a:latin typeface="+mn-lt"/>
                        <a:ea typeface="+mn-ea"/>
                        <a:cs typeface="+mn-cs"/>
                      </a:endParaRP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544904379"/>
                  </a:ext>
                </a:extLst>
              </a:tr>
            </a:tbl>
          </a:graphicData>
        </a:graphic>
      </p:graphicFrame>
      <p:graphicFrame>
        <p:nvGraphicFramePr>
          <p:cNvPr id="61" name="Table 60">
            <a:extLst>
              <a:ext uri="{FF2B5EF4-FFF2-40B4-BE49-F238E27FC236}">
                <a16:creationId xmlns:a16="http://schemas.microsoft.com/office/drawing/2014/main" id="{8AE9FFFD-CC61-4170-B48F-183121AF1EE0}"/>
              </a:ext>
            </a:extLst>
          </p:cNvPr>
          <p:cNvGraphicFramePr>
            <a:graphicFrameLocks noGrp="1"/>
          </p:cNvGraphicFramePr>
          <p:nvPr>
            <p:extLst/>
          </p:nvPr>
        </p:nvGraphicFramePr>
        <p:xfrm>
          <a:off x="3555740" y="2509973"/>
          <a:ext cx="2249739" cy="887636"/>
        </p:xfrm>
        <a:graphic>
          <a:graphicData uri="http://schemas.openxmlformats.org/drawingml/2006/table">
            <a:tbl>
              <a:tblPr/>
              <a:tblGrid>
                <a:gridCol w="2249739">
                  <a:extLst>
                    <a:ext uri="{9D8B030D-6E8A-4147-A177-3AD203B41FA5}">
                      <a16:colId xmlns:a16="http://schemas.microsoft.com/office/drawing/2014/main" val="1996122080"/>
                    </a:ext>
                  </a:extLst>
                </a:gridCol>
              </a:tblGrid>
              <a:tr h="180569">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DoD DISA SRG Level 5</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2860134"/>
                  </a:ext>
                </a:extLst>
              </a:tr>
              <a:tr h="515401">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DoD DISA SRG Level 4</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DoD DISA SRG Level 2</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DFARS</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9205954"/>
                  </a:ext>
                </a:extLst>
              </a:tr>
            </a:tbl>
          </a:graphicData>
        </a:graphic>
      </p:graphicFrame>
      <p:graphicFrame>
        <p:nvGraphicFramePr>
          <p:cNvPr id="62" name="Table 61">
            <a:extLst>
              <a:ext uri="{FF2B5EF4-FFF2-40B4-BE49-F238E27FC236}">
                <a16:creationId xmlns:a16="http://schemas.microsoft.com/office/drawing/2014/main" id="{0EFABDB2-37A0-47EB-877C-7A658907E5DE}"/>
              </a:ext>
            </a:extLst>
          </p:cNvPr>
          <p:cNvGraphicFramePr>
            <a:graphicFrameLocks noGrp="1"/>
          </p:cNvGraphicFramePr>
          <p:nvPr>
            <p:extLst/>
          </p:nvPr>
        </p:nvGraphicFramePr>
        <p:xfrm>
          <a:off x="6858893" y="2492876"/>
          <a:ext cx="2688083" cy="904734"/>
        </p:xfrm>
        <a:graphic>
          <a:graphicData uri="http://schemas.openxmlformats.org/drawingml/2006/table">
            <a:tbl>
              <a:tblPr/>
              <a:tblGrid>
                <a:gridCol w="2688083">
                  <a:extLst>
                    <a:ext uri="{9D8B030D-6E8A-4147-A177-3AD203B41FA5}">
                      <a16:colId xmlns:a16="http://schemas.microsoft.com/office/drawing/2014/main" val="1996122080"/>
                    </a:ext>
                  </a:extLst>
                </a:gridCol>
              </a:tblGrid>
              <a:tr h="435586">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DoE 10 CFR Part 810</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NIST SP 800-171</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2860134"/>
                  </a:ext>
                </a:extLst>
              </a:tr>
              <a:tr h="22602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NIST CSF</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9205954"/>
                  </a:ext>
                </a:extLst>
              </a:tr>
              <a:tr h="22602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Section 508 VPATs</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70249277"/>
                  </a:ext>
                </a:extLst>
              </a:tr>
            </a:tbl>
          </a:graphicData>
        </a:graphic>
      </p:graphicFrame>
      <p:graphicFrame>
        <p:nvGraphicFramePr>
          <p:cNvPr id="64" name="Table 63">
            <a:extLst>
              <a:ext uri="{FF2B5EF4-FFF2-40B4-BE49-F238E27FC236}">
                <a16:creationId xmlns:a16="http://schemas.microsoft.com/office/drawing/2014/main" id="{AC77CB23-159F-47F8-A265-57DA2ECE6926}"/>
              </a:ext>
            </a:extLst>
          </p:cNvPr>
          <p:cNvGraphicFramePr>
            <a:graphicFrameLocks noGrp="1"/>
          </p:cNvGraphicFramePr>
          <p:nvPr>
            <p:extLst/>
          </p:nvPr>
        </p:nvGraphicFramePr>
        <p:xfrm>
          <a:off x="988239" y="3584653"/>
          <a:ext cx="2249739" cy="1331454"/>
        </p:xfrm>
        <a:graphic>
          <a:graphicData uri="http://schemas.openxmlformats.org/drawingml/2006/table">
            <a:tbl>
              <a:tblPr/>
              <a:tblGrid>
                <a:gridCol w="2249739">
                  <a:extLst>
                    <a:ext uri="{9D8B030D-6E8A-4147-A177-3AD203B41FA5}">
                      <a16:colId xmlns:a16="http://schemas.microsoft.com/office/drawing/2014/main" val="1996122080"/>
                    </a:ext>
                  </a:extLst>
                </a:gridCol>
              </a:tblGrid>
              <a:tr h="157048">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PCI DSS Level 1</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2860134"/>
                  </a:ext>
                </a:extLst>
              </a:tr>
              <a:tr h="157048">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GLBA</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9205954"/>
                  </a:ext>
                </a:extLst>
              </a:tr>
              <a:tr h="448264">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FFIEC</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Shared Assessments</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FISC (Japan)</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APRA (Australia)</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70249277"/>
                  </a:ext>
                </a:extLst>
              </a:tr>
            </a:tbl>
          </a:graphicData>
        </a:graphic>
      </p:graphicFrame>
      <p:graphicFrame>
        <p:nvGraphicFramePr>
          <p:cNvPr id="65" name="Table 64">
            <a:extLst>
              <a:ext uri="{FF2B5EF4-FFF2-40B4-BE49-F238E27FC236}">
                <a16:creationId xmlns:a16="http://schemas.microsoft.com/office/drawing/2014/main" id="{D5081648-E068-4A3A-B838-27F187201E6A}"/>
              </a:ext>
            </a:extLst>
          </p:cNvPr>
          <p:cNvGraphicFramePr>
            <a:graphicFrameLocks noGrp="1"/>
          </p:cNvGraphicFramePr>
          <p:nvPr>
            <p:extLst/>
          </p:nvPr>
        </p:nvGraphicFramePr>
        <p:xfrm>
          <a:off x="3555740" y="3584653"/>
          <a:ext cx="2249739" cy="1100996"/>
        </p:xfrm>
        <a:graphic>
          <a:graphicData uri="http://schemas.openxmlformats.org/drawingml/2006/table">
            <a:tbl>
              <a:tblPr/>
              <a:tblGrid>
                <a:gridCol w="2249739">
                  <a:extLst>
                    <a:ext uri="{9D8B030D-6E8A-4147-A177-3AD203B41FA5}">
                      <a16:colId xmlns:a16="http://schemas.microsoft.com/office/drawing/2014/main" val="1996122080"/>
                    </a:ext>
                  </a:extLst>
                </a:gridCol>
              </a:tblGrid>
              <a:tr h="182683">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FCA (UK)</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MAS + ABS (Singapore)</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2860134"/>
                  </a:ext>
                </a:extLst>
              </a:tr>
              <a:tr h="521432">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23 NYCRR 500</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HIPAA BAA</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HITRUST</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9205954"/>
                  </a:ext>
                </a:extLst>
              </a:tr>
            </a:tbl>
          </a:graphicData>
        </a:graphic>
      </p:graphicFrame>
      <p:graphicFrame>
        <p:nvGraphicFramePr>
          <p:cNvPr id="66" name="Table 65">
            <a:extLst>
              <a:ext uri="{FF2B5EF4-FFF2-40B4-BE49-F238E27FC236}">
                <a16:creationId xmlns:a16="http://schemas.microsoft.com/office/drawing/2014/main" id="{4CC6A3F3-4688-49D8-90B5-01A385061825}"/>
              </a:ext>
            </a:extLst>
          </p:cNvPr>
          <p:cNvGraphicFramePr>
            <a:graphicFrameLocks noGrp="1"/>
          </p:cNvGraphicFramePr>
          <p:nvPr>
            <p:extLst/>
          </p:nvPr>
        </p:nvGraphicFramePr>
        <p:xfrm>
          <a:off x="6858893" y="3584653"/>
          <a:ext cx="2805694" cy="1118094"/>
        </p:xfrm>
        <a:graphic>
          <a:graphicData uri="http://schemas.openxmlformats.org/drawingml/2006/table">
            <a:tbl>
              <a:tblPr/>
              <a:tblGrid>
                <a:gridCol w="2805694">
                  <a:extLst>
                    <a:ext uri="{9D8B030D-6E8A-4147-A177-3AD203B41FA5}">
                      <a16:colId xmlns:a16="http://schemas.microsoft.com/office/drawing/2014/main" val="1996122080"/>
                    </a:ext>
                  </a:extLst>
                </a:gridCol>
              </a:tblGrid>
              <a:tr h="200208">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21 CFR Part 11 (GxP)</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MARS-E</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NHS IG Toolkit (UK)</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2860134"/>
                  </a:ext>
                </a:extLst>
              </a:tr>
              <a:tr h="200208">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NEN 7510:2011 (Netherlands)</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9205954"/>
                  </a:ext>
                </a:extLst>
              </a:tr>
              <a:tr h="200208">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FERPA</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70249277"/>
                  </a:ext>
                </a:extLst>
              </a:tr>
            </a:tbl>
          </a:graphicData>
        </a:graphic>
      </p:graphicFrame>
      <p:graphicFrame>
        <p:nvGraphicFramePr>
          <p:cNvPr id="67" name="Table 66">
            <a:extLst>
              <a:ext uri="{FF2B5EF4-FFF2-40B4-BE49-F238E27FC236}">
                <a16:creationId xmlns:a16="http://schemas.microsoft.com/office/drawing/2014/main" id="{34596F6D-FBDA-458D-93C1-0B5560ADA393}"/>
              </a:ext>
            </a:extLst>
          </p:cNvPr>
          <p:cNvGraphicFramePr>
            <a:graphicFrameLocks noGrp="1"/>
          </p:cNvGraphicFramePr>
          <p:nvPr>
            <p:extLst/>
          </p:nvPr>
        </p:nvGraphicFramePr>
        <p:xfrm>
          <a:off x="9534453" y="3584654"/>
          <a:ext cx="1847091" cy="1118094"/>
        </p:xfrm>
        <a:graphic>
          <a:graphicData uri="http://schemas.openxmlformats.org/drawingml/2006/table">
            <a:tbl>
              <a:tblPr/>
              <a:tblGrid>
                <a:gridCol w="1847091">
                  <a:extLst>
                    <a:ext uri="{9D8B030D-6E8A-4147-A177-3AD203B41FA5}">
                      <a16:colId xmlns:a16="http://schemas.microsoft.com/office/drawing/2014/main" val="1996122080"/>
                    </a:ext>
                  </a:extLst>
                </a:gridCol>
              </a:tblGrid>
              <a:tr h="230458">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CDSA</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2860134"/>
                  </a:ext>
                </a:extLst>
              </a:tr>
              <a:tr h="230458">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MPAA</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9205954"/>
                  </a:ext>
                </a:extLst>
              </a:tr>
              <a:tr h="230458">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FACT (UK)</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DPP (UK)</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SOX</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70249277"/>
                  </a:ext>
                </a:extLst>
              </a:tr>
            </a:tbl>
          </a:graphicData>
        </a:graphic>
      </p:graphicFrame>
      <p:graphicFrame>
        <p:nvGraphicFramePr>
          <p:cNvPr id="68" name="Table 67">
            <a:extLst>
              <a:ext uri="{FF2B5EF4-FFF2-40B4-BE49-F238E27FC236}">
                <a16:creationId xmlns:a16="http://schemas.microsoft.com/office/drawing/2014/main" id="{2AB65144-F1E5-4F33-B159-C2C84D50D203}"/>
              </a:ext>
            </a:extLst>
          </p:cNvPr>
          <p:cNvGraphicFramePr>
            <a:graphicFrameLocks noGrp="1"/>
          </p:cNvGraphicFramePr>
          <p:nvPr>
            <p:extLst/>
          </p:nvPr>
        </p:nvGraphicFramePr>
        <p:xfrm>
          <a:off x="988239" y="5107233"/>
          <a:ext cx="2608682" cy="1348443"/>
        </p:xfrm>
        <a:graphic>
          <a:graphicData uri="http://schemas.openxmlformats.org/drawingml/2006/table">
            <a:tbl>
              <a:tblPr/>
              <a:tblGrid>
                <a:gridCol w="2608682">
                  <a:extLst>
                    <a:ext uri="{9D8B030D-6E8A-4147-A177-3AD203B41FA5}">
                      <a16:colId xmlns:a16="http://schemas.microsoft.com/office/drawing/2014/main" val="1996122080"/>
                    </a:ext>
                  </a:extLst>
                </a:gridCol>
              </a:tblGrid>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Argentina PDPA</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2860134"/>
                  </a:ext>
                </a:extLst>
              </a:tr>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Australia IRAP Unclassified</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Australia IRAP Protected</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9205954"/>
                  </a:ext>
                </a:extLst>
              </a:tr>
              <a:tr h="669920">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Canada Privacy Laws</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China GB 18030:2005</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China DJCP (MLPS) Level 3</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70249277"/>
                  </a:ext>
                </a:extLst>
              </a:tr>
            </a:tbl>
          </a:graphicData>
        </a:graphic>
      </p:graphicFrame>
      <p:graphicFrame>
        <p:nvGraphicFramePr>
          <p:cNvPr id="69" name="Table 68">
            <a:extLst>
              <a:ext uri="{FF2B5EF4-FFF2-40B4-BE49-F238E27FC236}">
                <a16:creationId xmlns:a16="http://schemas.microsoft.com/office/drawing/2014/main" id="{FB087131-87F0-42D7-B492-3CE46D9B5A93}"/>
              </a:ext>
            </a:extLst>
          </p:cNvPr>
          <p:cNvGraphicFramePr>
            <a:graphicFrameLocks noGrp="1"/>
          </p:cNvGraphicFramePr>
          <p:nvPr>
            <p:extLst/>
          </p:nvPr>
        </p:nvGraphicFramePr>
        <p:xfrm>
          <a:off x="6858893" y="5107233"/>
          <a:ext cx="2805694" cy="1348443"/>
        </p:xfrm>
        <a:graphic>
          <a:graphicData uri="http://schemas.openxmlformats.org/drawingml/2006/table">
            <a:tbl>
              <a:tblPr/>
              <a:tblGrid>
                <a:gridCol w="2805694">
                  <a:extLst>
                    <a:ext uri="{9D8B030D-6E8A-4147-A177-3AD203B41FA5}">
                      <a16:colId xmlns:a16="http://schemas.microsoft.com/office/drawing/2014/main" val="1996122080"/>
                    </a:ext>
                  </a:extLst>
                </a:gridCol>
              </a:tblGrid>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Germany C5</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India </a:t>
                      </a:r>
                      <a:r>
                        <a:rPr lang="en-US" sz="1400" u="none" strike="noStrike" kern="1200" err="1">
                          <a:solidFill>
                            <a:schemeClr val="tx1"/>
                          </a:solidFill>
                          <a:effectLst/>
                          <a:latin typeface="+mn-lt"/>
                          <a:ea typeface="+mn-ea"/>
                          <a:cs typeface="+mn-cs"/>
                        </a:rPr>
                        <a:t>MeitY</a:t>
                      </a:r>
                      <a:endParaRPr lang="en-US" sz="1400" u="none" strike="noStrike" kern="1200">
                        <a:solidFill>
                          <a:schemeClr val="tx1"/>
                        </a:solidFill>
                        <a:effectLst/>
                        <a:latin typeface="+mn-lt"/>
                        <a:ea typeface="+mn-ea"/>
                        <a:cs typeface="+mn-cs"/>
                      </a:endParaRP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2860134"/>
                  </a:ext>
                </a:extLst>
              </a:tr>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Japan CS Mark Gold</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9205954"/>
                  </a:ext>
                </a:extLst>
              </a:tr>
              <a:tr h="669920">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Japan My Number Act</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Netherlands BIR 2012</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New Zealand Gov CIO </a:t>
                      </a:r>
                      <a:r>
                        <a:rPr lang="en-US" sz="1400" u="none" strike="noStrike" kern="1200" dirty="0" err="1">
                          <a:solidFill>
                            <a:schemeClr val="tx1"/>
                          </a:solidFill>
                          <a:effectLst/>
                          <a:latin typeface="+mn-lt"/>
                          <a:ea typeface="+mn-ea"/>
                          <a:cs typeface="+mn-cs"/>
                        </a:rPr>
                        <a:t>Fwk</a:t>
                      </a:r>
                      <a:endParaRPr lang="en-US" sz="1400" u="none" strike="noStrike" kern="1200" dirty="0">
                        <a:solidFill>
                          <a:schemeClr val="tx1"/>
                        </a:solidFill>
                        <a:effectLst/>
                        <a:latin typeface="+mn-lt"/>
                        <a:ea typeface="+mn-ea"/>
                        <a:cs typeface="+mn-cs"/>
                      </a:endParaRP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70249277"/>
                  </a:ext>
                </a:extLst>
              </a:tr>
            </a:tbl>
          </a:graphicData>
        </a:graphic>
      </p:graphicFrame>
      <p:graphicFrame>
        <p:nvGraphicFramePr>
          <p:cNvPr id="70" name="Table 69">
            <a:extLst>
              <a:ext uri="{FF2B5EF4-FFF2-40B4-BE49-F238E27FC236}">
                <a16:creationId xmlns:a16="http://schemas.microsoft.com/office/drawing/2014/main" id="{EF58E864-310A-4BAF-AEDB-EF400FB6B372}"/>
              </a:ext>
            </a:extLst>
          </p:cNvPr>
          <p:cNvGraphicFramePr>
            <a:graphicFrameLocks noGrp="1"/>
          </p:cNvGraphicFramePr>
          <p:nvPr>
            <p:extLst/>
          </p:nvPr>
        </p:nvGraphicFramePr>
        <p:xfrm>
          <a:off x="9534453" y="5107233"/>
          <a:ext cx="2406462" cy="1331454"/>
        </p:xfrm>
        <a:graphic>
          <a:graphicData uri="http://schemas.openxmlformats.org/drawingml/2006/table">
            <a:tbl>
              <a:tblPr/>
              <a:tblGrid>
                <a:gridCol w="2406462">
                  <a:extLst>
                    <a:ext uri="{9D8B030D-6E8A-4147-A177-3AD203B41FA5}">
                      <a16:colId xmlns:a16="http://schemas.microsoft.com/office/drawing/2014/main" val="1996122080"/>
                    </a:ext>
                  </a:extLst>
                </a:gridCol>
              </a:tblGrid>
              <a:tr h="208667">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Singapore MTCS Level 3</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2860134"/>
                  </a:ext>
                </a:extLst>
              </a:tr>
              <a:tr h="208667">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Spain ENS</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9205954"/>
                  </a:ext>
                </a:extLst>
              </a:tr>
              <a:tr h="402133">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Spain DPA</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UK Cyber Essentials Plus</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UK G-Cloud</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UK PASF</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70249277"/>
                  </a:ext>
                </a:extLst>
              </a:tr>
            </a:tbl>
          </a:graphicData>
        </a:graphic>
      </p:graphicFrame>
      <p:graphicFrame>
        <p:nvGraphicFramePr>
          <p:cNvPr id="72" name="Table 71">
            <a:extLst>
              <a:ext uri="{FF2B5EF4-FFF2-40B4-BE49-F238E27FC236}">
                <a16:creationId xmlns:a16="http://schemas.microsoft.com/office/drawing/2014/main" id="{085E1FB3-BCE1-401A-93CE-FA109427F7A3}"/>
              </a:ext>
            </a:extLst>
          </p:cNvPr>
          <p:cNvGraphicFramePr>
            <a:graphicFrameLocks noGrp="1"/>
          </p:cNvGraphicFramePr>
          <p:nvPr>
            <p:extLst/>
          </p:nvPr>
        </p:nvGraphicFramePr>
        <p:xfrm>
          <a:off x="9534453" y="2509973"/>
          <a:ext cx="1651467" cy="904734"/>
        </p:xfrm>
        <a:graphic>
          <a:graphicData uri="http://schemas.openxmlformats.org/drawingml/2006/table">
            <a:tbl>
              <a:tblPr/>
              <a:tblGrid>
                <a:gridCol w="1651467">
                  <a:extLst>
                    <a:ext uri="{9D8B030D-6E8A-4147-A177-3AD203B41FA5}">
                      <a16:colId xmlns:a16="http://schemas.microsoft.com/office/drawing/2014/main" val="1996122080"/>
                    </a:ext>
                  </a:extLst>
                </a:gridCol>
              </a:tblGrid>
              <a:tr h="360327">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FIPS 140-2</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ITAR</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2860134"/>
                  </a:ext>
                </a:extLst>
              </a:tr>
              <a:tr h="190552">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CJIS</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9205954"/>
                  </a:ext>
                </a:extLst>
              </a:tr>
              <a:tr h="190552">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IRS 1075</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70249277"/>
                  </a:ext>
                </a:extLst>
              </a:tr>
            </a:tbl>
          </a:graphicData>
        </a:graphic>
      </p:graphicFrame>
      <p:sp>
        <p:nvSpPr>
          <p:cNvPr id="9" name="Title 8">
            <a:extLst>
              <a:ext uri="{FF2B5EF4-FFF2-40B4-BE49-F238E27FC236}">
                <a16:creationId xmlns:a16="http://schemas.microsoft.com/office/drawing/2014/main" id="{1EE7F7F5-268D-4B00-B2EE-E6D438B2DB35}"/>
              </a:ext>
            </a:extLst>
          </p:cNvPr>
          <p:cNvSpPr>
            <a:spLocks noGrp="1"/>
          </p:cNvSpPr>
          <p:nvPr>
            <p:ph type="title"/>
          </p:nvPr>
        </p:nvSpPr>
        <p:spPr>
          <a:xfrm>
            <a:off x="394055" y="441016"/>
            <a:ext cx="11018520" cy="553998"/>
          </a:xfrm>
        </p:spPr>
        <p:txBody>
          <a:bodyPr/>
          <a:lstStyle/>
          <a:p>
            <a:r>
              <a:rPr lang="en-US" dirty="0"/>
              <a:t>Azure covers 73 compliance offerings </a:t>
            </a:r>
          </a:p>
        </p:txBody>
      </p:sp>
      <p:sp>
        <p:nvSpPr>
          <p:cNvPr id="10" name="Rectangle 9">
            <a:extLst>
              <a:ext uri="{FF2B5EF4-FFF2-40B4-BE49-F238E27FC236}">
                <a16:creationId xmlns:a16="http://schemas.microsoft.com/office/drawing/2014/main" id="{9453F578-197F-45DE-B9A3-9BFCAC976AF9}"/>
              </a:ext>
            </a:extLst>
          </p:cNvPr>
          <p:cNvSpPr/>
          <p:nvPr/>
        </p:nvSpPr>
        <p:spPr>
          <a:xfrm>
            <a:off x="304661" y="921303"/>
            <a:ext cx="10153337" cy="341632"/>
          </a:xfrm>
          <a:prstGeom prst="rect">
            <a:avLst/>
          </a:prstGeom>
        </p:spPr>
        <p:txBody>
          <a:bodyPr wrap="square">
            <a:spAutoFit/>
          </a:bodyPr>
          <a:lstStyle/>
          <a:p>
            <a:pPr marL="0" marR="0" lvl="0" indent="0" algn="l" defTabSz="914367" rtl="0" eaLnBrk="1" fontAlgn="auto" latinLnBrk="0" hangingPunct="1">
              <a:lnSpc>
                <a:spcPct val="90000"/>
              </a:lnSpc>
              <a:spcBef>
                <a:spcPct val="20000"/>
              </a:spcBef>
              <a:spcAft>
                <a:spcPts val="0"/>
              </a:spcAft>
              <a:buClrTx/>
              <a:buSzPct val="90000"/>
              <a:buFontTx/>
              <a:buNone/>
              <a:tabLst/>
              <a:defRPr/>
            </a:pPr>
            <a:r>
              <a:rPr kumimoji="0" lang="en-US" sz="1800" b="0" i="0" u="none" strike="noStrike" kern="1200" cap="none" spc="0" normalizeH="0" baseline="0" noProof="0" dirty="0">
                <a:ln>
                  <a:noFill/>
                </a:ln>
                <a:solidFill>
                  <a:srgbClr val="505050"/>
                </a:solidFill>
                <a:effectLst/>
                <a:uLnTx/>
                <a:uFillTx/>
                <a:latin typeface="Segoe UI"/>
                <a:ea typeface="+mn-ea"/>
                <a:cs typeface="+mn-cs"/>
              </a:rPr>
              <a:t>Azure has the deepest and most comprehensive compliance coverage in the industry</a:t>
            </a:r>
          </a:p>
        </p:txBody>
      </p:sp>
      <p:cxnSp>
        <p:nvCxnSpPr>
          <p:cNvPr id="63" name="Straight Connector 62">
            <a:extLst>
              <a:ext uri="{FF2B5EF4-FFF2-40B4-BE49-F238E27FC236}">
                <a16:creationId xmlns:a16="http://schemas.microsoft.com/office/drawing/2014/main" id="{94349E4C-3598-4D2B-8C0A-0494CB01A9D9}"/>
              </a:ext>
            </a:extLst>
          </p:cNvPr>
          <p:cNvCxnSpPr>
            <a:cxnSpLocks/>
          </p:cNvCxnSpPr>
          <p:nvPr/>
        </p:nvCxnSpPr>
        <p:spPr>
          <a:xfrm>
            <a:off x="977910" y="2392237"/>
            <a:ext cx="11044982" cy="0"/>
          </a:xfrm>
          <a:prstGeom prst="line">
            <a:avLst/>
          </a:prstGeom>
          <a:noFill/>
          <a:ln w="12700" cap="flat" cmpd="sng" algn="ctr">
            <a:solidFill>
              <a:schemeClr val="bg2">
                <a:lumMod val="75000"/>
              </a:schemeClr>
            </a:solidFill>
            <a:prstDash val="solid"/>
            <a:headEnd type="none"/>
            <a:tailEnd type="none"/>
          </a:ln>
          <a:effectLst/>
        </p:spPr>
      </p:cxnSp>
      <p:cxnSp>
        <p:nvCxnSpPr>
          <p:cNvPr id="78" name="Straight Connector 77">
            <a:extLst>
              <a:ext uri="{FF2B5EF4-FFF2-40B4-BE49-F238E27FC236}">
                <a16:creationId xmlns:a16="http://schemas.microsoft.com/office/drawing/2014/main" id="{DCD70B18-9049-4AC0-B43A-048E0703F04D}"/>
              </a:ext>
            </a:extLst>
          </p:cNvPr>
          <p:cNvCxnSpPr>
            <a:cxnSpLocks/>
          </p:cNvCxnSpPr>
          <p:nvPr/>
        </p:nvCxnSpPr>
        <p:spPr>
          <a:xfrm>
            <a:off x="977910" y="3496063"/>
            <a:ext cx="11044982" cy="0"/>
          </a:xfrm>
          <a:prstGeom prst="line">
            <a:avLst/>
          </a:prstGeom>
          <a:noFill/>
          <a:ln w="12700" cap="flat" cmpd="sng" algn="ctr">
            <a:solidFill>
              <a:schemeClr val="bg2">
                <a:lumMod val="75000"/>
              </a:schemeClr>
            </a:solidFill>
            <a:prstDash val="solid"/>
            <a:headEnd type="none"/>
            <a:tailEnd type="none"/>
          </a:ln>
          <a:effectLst/>
        </p:spPr>
      </p:cxnSp>
      <p:cxnSp>
        <p:nvCxnSpPr>
          <p:cNvPr id="79" name="Straight Connector 78">
            <a:extLst>
              <a:ext uri="{FF2B5EF4-FFF2-40B4-BE49-F238E27FC236}">
                <a16:creationId xmlns:a16="http://schemas.microsoft.com/office/drawing/2014/main" id="{32D06C3C-A58B-4AF7-B501-907E0751E39B}"/>
              </a:ext>
            </a:extLst>
          </p:cNvPr>
          <p:cNvCxnSpPr>
            <a:cxnSpLocks/>
          </p:cNvCxnSpPr>
          <p:nvPr/>
        </p:nvCxnSpPr>
        <p:spPr>
          <a:xfrm>
            <a:off x="977910" y="4985257"/>
            <a:ext cx="11044982" cy="0"/>
          </a:xfrm>
          <a:prstGeom prst="line">
            <a:avLst/>
          </a:prstGeom>
          <a:noFill/>
          <a:ln w="12700" cap="flat" cmpd="sng" algn="ctr">
            <a:solidFill>
              <a:schemeClr val="bg2">
                <a:lumMod val="75000"/>
              </a:schemeClr>
            </a:solidFill>
            <a:prstDash val="solid"/>
            <a:headEnd type="none"/>
            <a:tailEnd type="none"/>
          </a:ln>
          <a:effectLst/>
        </p:spPr>
      </p:cxnSp>
      <p:sp>
        <p:nvSpPr>
          <p:cNvPr id="33" name="Freeform 13"/>
          <p:cNvSpPr>
            <a:spLocks noChangeAspect="1" noEditPoints="1"/>
          </p:cNvSpPr>
          <p:nvPr/>
        </p:nvSpPr>
        <p:spPr bwMode="auto">
          <a:xfrm>
            <a:off x="11574413" y="307622"/>
            <a:ext cx="252856" cy="272058"/>
          </a:xfrm>
          <a:custGeom>
            <a:avLst/>
            <a:gdLst>
              <a:gd name="T0" fmla="*/ 49 w 97"/>
              <a:gd name="T1" fmla="*/ 105 h 105"/>
              <a:gd name="T2" fmla="*/ 47 w 97"/>
              <a:gd name="T3" fmla="*/ 104 h 105"/>
              <a:gd name="T4" fmla="*/ 0 w 97"/>
              <a:gd name="T5" fmla="*/ 44 h 105"/>
              <a:gd name="T6" fmla="*/ 0 w 97"/>
              <a:gd name="T7" fmla="*/ 0 h 105"/>
              <a:gd name="T8" fmla="*/ 6 w 97"/>
              <a:gd name="T9" fmla="*/ 4 h 105"/>
              <a:gd name="T10" fmla="*/ 26 w 97"/>
              <a:gd name="T11" fmla="*/ 10 h 105"/>
              <a:gd name="T12" fmla="*/ 47 w 97"/>
              <a:gd name="T13" fmla="*/ 4 h 105"/>
              <a:gd name="T14" fmla="*/ 49 w 97"/>
              <a:gd name="T15" fmla="*/ 3 h 105"/>
              <a:gd name="T16" fmla="*/ 51 w 97"/>
              <a:gd name="T17" fmla="*/ 4 h 105"/>
              <a:gd name="T18" fmla="*/ 72 w 97"/>
              <a:gd name="T19" fmla="*/ 10 h 105"/>
              <a:gd name="T20" fmla="*/ 91 w 97"/>
              <a:gd name="T21" fmla="*/ 4 h 105"/>
              <a:gd name="T22" fmla="*/ 97 w 97"/>
              <a:gd name="T23" fmla="*/ 0 h 105"/>
              <a:gd name="T24" fmla="*/ 97 w 97"/>
              <a:gd name="T25" fmla="*/ 44 h 105"/>
              <a:gd name="T26" fmla="*/ 50 w 97"/>
              <a:gd name="T27" fmla="*/ 104 h 105"/>
              <a:gd name="T28" fmla="*/ 49 w 97"/>
              <a:gd name="T29" fmla="*/ 105 h 105"/>
              <a:gd name="T30" fmla="*/ 8 w 97"/>
              <a:gd name="T31" fmla="*/ 14 h 105"/>
              <a:gd name="T32" fmla="*/ 8 w 97"/>
              <a:gd name="T33" fmla="*/ 44 h 105"/>
              <a:gd name="T34" fmla="*/ 49 w 97"/>
              <a:gd name="T35" fmla="*/ 96 h 105"/>
              <a:gd name="T36" fmla="*/ 89 w 97"/>
              <a:gd name="T37" fmla="*/ 44 h 105"/>
              <a:gd name="T38" fmla="*/ 89 w 97"/>
              <a:gd name="T39" fmla="*/ 14 h 105"/>
              <a:gd name="T40" fmla="*/ 72 w 97"/>
              <a:gd name="T41" fmla="*/ 18 h 105"/>
              <a:gd name="T42" fmla="*/ 49 w 97"/>
              <a:gd name="T43" fmla="*/ 12 h 105"/>
              <a:gd name="T44" fmla="*/ 26 w 97"/>
              <a:gd name="T45" fmla="*/ 18 h 105"/>
              <a:gd name="T46" fmla="*/ 8 w 97"/>
              <a:gd name="T47" fmla="*/ 1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7" h="105">
                <a:moveTo>
                  <a:pt x="49" y="105"/>
                </a:moveTo>
                <a:cubicBezTo>
                  <a:pt x="47" y="104"/>
                  <a:pt x="47" y="104"/>
                  <a:pt x="47" y="104"/>
                </a:cubicBezTo>
                <a:cubicBezTo>
                  <a:pt x="45" y="103"/>
                  <a:pt x="0" y="85"/>
                  <a:pt x="0" y="44"/>
                </a:cubicBezTo>
                <a:cubicBezTo>
                  <a:pt x="0" y="0"/>
                  <a:pt x="0" y="0"/>
                  <a:pt x="0" y="0"/>
                </a:cubicBezTo>
                <a:cubicBezTo>
                  <a:pt x="6" y="4"/>
                  <a:pt x="6" y="4"/>
                  <a:pt x="6" y="4"/>
                </a:cubicBezTo>
                <a:cubicBezTo>
                  <a:pt x="6" y="4"/>
                  <a:pt x="16" y="10"/>
                  <a:pt x="26" y="10"/>
                </a:cubicBezTo>
                <a:cubicBezTo>
                  <a:pt x="36" y="10"/>
                  <a:pt x="47" y="4"/>
                  <a:pt x="47" y="4"/>
                </a:cubicBezTo>
                <a:cubicBezTo>
                  <a:pt x="49" y="3"/>
                  <a:pt x="49" y="3"/>
                  <a:pt x="49" y="3"/>
                </a:cubicBezTo>
                <a:cubicBezTo>
                  <a:pt x="51" y="4"/>
                  <a:pt x="51" y="4"/>
                  <a:pt x="51" y="4"/>
                </a:cubicBezTo>
                <a:cubicBezTo>
                  <a:pt x="51" y="4"/>
                  <a:pt x="61" y="10"/>
                  <a:pt x="72" y="10"/>
                </a:cubicBezTo>
                <a:cubicBezTo>
                  <a:pt x="82" y="10"/>
                  <a:pt x="91" y="4"/>
                  <a:pt x="91" y="4"/>
                </a:cubicBezTo>
                <a:cubicBezTo>
                  <a:pt x="97" y="0"/>
                  <a:pt x="97" y="0"/>
                  <a:pt x="97" y="0"/>
                </a:cubicBezTo>
                <a:cubicBezTo>
                  <a:pt x="97" y="44"/>
                  <a:pt x="97" y="44"/>
                  <a:pt x="97" y="44"/>
                </a:cubicBezTo>
                <a:cubicBezTo>
                  <a:pt x="97" y="85"/>
                  <a:pt x="52" y="103"/>
                  <a:pt x="50" y="104"/>
                </a:cubicBezTo>
                <a:lnTo>
                  <a:pt x="49" y="105"/>
                </a:lnTo>
                <a:close/>
                <a:moveTo>
                  <a:pt x="8" y="14"/>
                </a:moveTo>
                <a:cubicBezTo>
                  <a:pt x="8" y="44"/>
                  <a:pt x="8" y="44"/>
                  <a:pt x="8" y="44"/>
                </a:cubicBezTo>
                <a:cubicBezTo>
                  <a:pt x="8" y="76"/>
                  <a:pt x="41" y="93"/>
                  <a:pt x="49" y="96"/>
                </a:cubicBezTo>
                <a:cubicBezTo>
                  <a:pt x="56" y="93"/>
                  <a:pt x="89" y="76"/>
                  <a:pt x="89" y="44"/>
                </a:cubicBezTo>
                <a:cubicBezTo>
                  <a:pt x="89" y="14"/>
                  <a:pt x="89" y="14"/>
                  <a:pt x="89" y="14"/>
                </a:cubicBezTo>
                <a:cubicBezTo>
                  <a:pt x="85" y="16"/>
                  <a:pt x="79" y="18"/>
                  <a:pt x="72" y="18"/>
                </a:cubicBezTo>
                <a:cubicBezTo>
                  <a:pt x="61" y="18"/>
                  <a:pt x="53" y="14"/>
                  <a:pt x="49" y="12"/>
                </a:cubicBezTo>
                <a:cubicBezTo>
                  <a:pt x="45" y="14"/>
                  <a:pt x="35" y="18"/>
                  <a:pt x="26" y="18"/>
                </a:cubicBezTo>
                <a:cubicBezTo>
                  <a:pt x="19" y="18"/>
                  <a:pt x="13" y="15"/>
                  <a:pt x="8" y="14"/>
                </a:cubicBezTo>
                <a:close/>
              </a:path>
            </a:pathLst>
          </a:custGeom>
          <a:solidFill>
            <a:srgbClr val="FFFFFF"/>
          </a:solidFill>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505050"/>
              </a:solidFill>
              <a:effectLst/>
              <a:uLnTx/>
              <a:uFillTx/>
              <a:latin typeface="Segoe UI Semilight"/>
              <a:ea typeface="+mn-ea"/>
              <a:cs typeface="+mn-cs"/>
            </a:endParaRPr>
          </a:p>
        </p:txBody>
      </p:sp>
      <p:graphicFrame>
        <p:nvGraphicFramePr>
          <p:cNvPr id="35" name="Table 34">
            <a:extLst>
              <a:ext uri="{FF2B5EF4-FFF2-40B4-BE49-F238E27FC236}">
                <a16:creationId xmlns:a16="http://schemas.microsoft.com/office/drawing/2014/main" id="{71EB0804-133E-4F34-A043-F6E7CBC695D7}"/>
              </a:ext>
            </a:extLst>
          </p:cNvPr>
          <p:cNvGraphicFramePr>
            <a:graphicFrameLocks noGrp="1"/>
          </p:cNvGraphicFramePr>
          <p:nvPr>
            <p:extLst/>
          </p:nvPr>
        </p:nvGraphicFramePr>
        <p:xfrm>
          <a:off x="3555739" y="5102900"/>
          <a:ext cx="3178547" cy="1339948"/>
        </p:xfrm>
        <a:graphic>
          <a:graphicData uri="http://schemas.openxmlformats.org/drawingml/2006/table">
            <a:tbl>
              <a:tblPr/>
              <a:tblGrid>
                <a:gridCol w="3178547">
                  <a:extLst>
                    <a:ext uri="{9D8B030D-6E8A-4147-A177-3AD203B41FA5}">
                      <a16:colId xmlns:a16="http://schemas.microsoft.com/office/drawing/2014/main" val="1996122080"/>
                    </a:ext>
                  </a:extLst>
                </a:gridCol>
              </a:tblGrid>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China TRUCS / CCCPPF</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2860134"/>
                  </a:ext>
                </a:extLst>
              </a:tr>
              <a:tr h="234705">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a:solidFill>
                            <a:schemeClr val="tx1"/>
                          </a:solidFill>
                          <a:effectLst/>
                          <a:latin typeface="+mn-lt"/>
                          <a:ea typeface="+mn-ea"/>
                          <a:cs typeface="+mn-cs"/>
                        </a:rPr>
                        <a:t>EN 301 549</a:t>
                      </a: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9205954"/>
                  </a:ext>
                </a:extLst>
              </a:tr>
              <a:tr h="669920">
                <a:tc>
                  <a:txBody>
                    <a:bodyPr/>
                    <a:lstStyle>
                      <a:lvl1pPr marL="0" algn="l" defTabSz="914400" rtl="0" eaLnBrk="1" latinLnBrk="0" hangingPunct="1">
                        <a:defRPr sz="1800" kern="1200">
                          <a:solidFill>
                            <a:schemeClr val="dk1"/>
                          </a:solidFill>
                          <a:latin typeface="Segoe UI"/>
                        </a:defRPr>
                      </a:lvl1pPr>
                      <a:lvl2pPr marL="457200" algn="l" defTabSz="914400" rtl="0" eaLnBrk="1" latinLnBrk="0" hangingPunct="1">
                        <a:defRPr sz="1800" kern="1200">
                          <a:solidFill>
                            <a:schemeClr val="dk1"/>
                          </a:solidFill>
                          <a:latin typeface="Segoe UI"/>
                        </a:defRPr>
                      </a:lvl2pPr>
                      <a:lvl3pPr marL="914400" algn="l" defTabSz="914400" rtl="0" eaLnBrk="1" latinLnBrk="0" hangingPunct="1">
                        <a:defRPr sz="1800" kern="1200">
                          <a:solidFill>
                            <a:schemeClr val="dk1"/>
                          </a:solidFill>
                          <a:latin typeface="Segoe UI"/>
                        </a:defRPr>
                      </a:lvl3pPr>
                      <a:lvl4pPr marL="1371600" algn="l" defTabSz="914400" rtl="0" eaLnBrk="1" latinLnBrk="0" hangingPunct="1">
                        <a:defRPr sz="1800" kern="1200">
                          <a:solidFill>
                            <a:schemeClr val="dk1"/>
                          </a:solidFill>
                          <a:latin typeface="Segoe UI"/>
                        </a:defRPr>
                      </a:lvl4pPr>
                      <a:lvl5pPr marL="1828800" algn="l" defTabSz="914400" rtl="0" eaLnBrk="1" latinLnBrk="0" hangingPunct="1">
                        <a:defRPr sz="1800" kern="1200">
                          <a:solidFill>
                            <a:schemeClr val="dk1"/>
                          </a:solidFill>
                          <a:latin typeface="Segoe UI"/>
                        </a:defRPr>
                      </a:lvl5pPr>
                      <a:lvl6pPr marL="2286000" algn="l" defTabSz="914400" rtl="0" eaLnBrk="1" latinLnBrk="0" hangingPunct="1">
                        <a:defRPr sz="1800" kern="1200">
                          <a:solidFill>
                            <a:schemeClr val="dk1"/>
                          </a:solidFill>
                          <a:latin typeface="Segoe UI"/>
                        </a:defRPr>
                      </a:lvl6pPr>
                      <a:lvl7pPr marL="2743200" algn="l" defTabSz="914400" rtl="0" eaLnBrk="1" latinLnBrk="0" hangingPunct="1">
                        <a:defRPr sz="1800" kern="1200">
                          <a:solidFill>
                            <a:schemeClr val="dk1"/>
                          </a:solidFill>
                          <a:latin typeface="Segoe UI"/>
                        </a:defRPr>
                      </a:lvl7pPr>
                      <a:lvl8pPr marL="3200400" algn="l" defTabSz="914400" rtl="0" eaLnBrk="1" latinLnBrk="0" hangingPunct="1">
                        <a:defRPr sz="1800" kern="1200">
                          <a:solidFill>
                            <a:schemeClr val="dk1"/>
                          </a:solidFill>
                          <a:latin typeface="Segoe UI"/>
                        </a:defRPr>
                      </a:lvl8pPr>
                      <a:lvl9pPr marL="3657600" algn="l" defTabSz="914400" rtl="0" eaLnBrk="1" latinLnBrk="0" hangingPunct="1">
                        <a:defRPr sz="1800" kern="1200">
                          <a:solidFill>
                            <a:schemeClr val="dk1"/>
                          </a:solidFill>
                          <a:latin typeface="Segoe UI"/>
                        </a:defRPr>
                      </a:lvl9pPr>
                    </a:lstStyle>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EU ENISA IAF</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EU Model Clauses</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EU – US Privacy Shield</a:t>
                      </a:r>
                    </a:p>
                    <a:p>
                      <a:pPr marL="285750" indent="-285750" algn="l" defTabSz="914367" rtl="0" eaLnBrk="1" fontAlgn="b" latinLnBrk="0" hangingPunct="1">
                        <a:buClr>
                          <a:schemeClr val="accent5"/>
                        </a:buClr>
                        <a:buFont typeface="Wingdings" panose="05000000000000000000" pitchFamily="2" charset="2"/>
                        <a:buChar char=""/>
                      </a:pPr>
                      <a:r>
                        <a:rPr lang="en-US" sz="1400" u="none" strike="noStrike" kern="1200" dirty="0">
                          <a:solidFill>
                            <a:schemeClr val="tx1"/>
                          </a:solidFill>
                          <a:effectLst/>
                          <a:latin typeface="+mn-lt"/>
                          <a:ea typeface="+mn-ea"/>
                          <a:cs typeface="+mn-cs"/>
                        </a:rPr>
                        <a:t>Germany </a:t>
                      </a:r>
                      <a:r>
                        <a:rPr lang="en-US" sz="1400" u="none" strike="noStrike" kern="1200" dirty="0">
                          <a:solidFill>
                            <a:schemeClr val="tx1"/>
                          </a:solidFill>
                          <a:effectLst/>
                          <a:latin typeface="Segoe UI"/>
                          <a:ea typeface="+mn-ea"/>
                          <a:cs typeface="+mn-cs"/>
                        </a:rPr>
                        <a:t>IT-</a:t>
                      </a:r>
                      <a:r>
                        <a:rPr lang="en-US" sz="1400" u="none" strike="noStrike" kern="1200" dirty="0" err="1">
                          <a:solidFill>
                            <a:schemeClr val="tx1"/>
                          </a:solidFill>
                          <a:effectLst/>
                          <a:latin typeface="Segoe UI"/>
                          <a:ea typeface="+mn-ea"/>
                          <a:cs typeface="+mn-cs"/>
                        </a:rPr>
                        <a:t>Grundschutz</a:t>
                      </a:r>
                      <a:r>
                        <a:rPr lang="en-US" sz="1400" u="none" strike="noStrike" kern="1200" dirty="0">
                          <a:solidFill>
                            <a:schemeClr val="tx1"/>
                          </a:solidFill>
                          <a:effectLst/>
                          <a:latin typeface="Segoe UI"/>
                          <a:ea typeface="+mn-ea"/>
                          <a:cs typeface="+mn-cs"/>
                        </a:rPr>
                        <a:t> workbook</a:t>
                      </a:r>
                      <a:endParaRPr lang="en-US" sz="1400" u="none" strike="noStrike" kern="1200" dirty="0">
                        <a:solidFill>
                          <a:schemeClr val="tx1"/>
                        </a:solidFill>
                        <a:effectLst/>
                        <a:latin typeface="+mn-lt"/>
                        <a:ea typeface="+mn-ea"/>
                        <a:cs typeface="+mn-cs"/>
                      </a:endParaRPr>
                    </a:p>
                  </a:txBody>
                  <a:tcPr marL="7772" marR="7772" marT="7772" marB="9326"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70249277"/>
                  </a:ext>
                </a:extLst>
              </a:tr>
            </a:tbl>
          </a:graphicData>
        </a:graphic>
      </p:graphicFrame>
      <p:sp>
        <p:nvSpPr>
          <p:cNvPr id="2" name="TextBox 1">
            <a:extLst>
              <a:ext uri="{FF2B5EF4-FFF2-40B4-BE49-F238E27FC236}">
                <a16:creationId xmlns:a16="http://schemas.microsoft.com/office/drawing/2014/main" id="{FCDA859B-7598-401D-AD77-8A417B1A3B5C}"/>
              </a:ext>
            </a:extLst>
          </p:cNvPr>
          <p:cNvSpPr txBox="1"/>
          <p:nvPr/>
        </p:nvSpPr>
        <p:spPr>
          <a:xfrm>
            <a:off x="8860230" y="6424622"/>
            <a:ext cx="3358055" cy="489365"/>
          </a:xfrm>
          <a:prstGeom prst="rect">
            <a:avLst/>
          </a:prstGeom>
          <a:noFill/>
        </p:spPr>
        <p:txBody>
          <a:bodyPr wrap="squar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400" b="0" i="0" u="none" strike="noStrike" kern="1200" cap="none" spc="0" normalizeH="0" baseline="0" noProof="0" dirty="0">
                <a:ln>
                  <a:noFill/>
                </a:ln>
                <a:gradFill>
                  <a:gsLst>
                    <a:gs pos="2917">
                      <a:srgbClr val="505050"/>
                    </a:gs>
                    <a:gs pos="30000">
                      <a:srgbClr val="505050"/>
                    </a:gs>
                  </a:gsLst>
                  <a:lin ang="5400000" scaled="0"/>
                </a:gradFill>
                <a:effectLst/>
                <a:uLnTx/>
                <a:uFillTx/>
                <a:latin typeface="Segoe UI"/>
                <a:ea typeface="+mn-ea"/>
                <a:cs typeface="+mn-cs"/>
                <a:hlinkClick r:id="rId3"/>
              </a:rPr>
              <a:t>https://aka.ms/AzureCompliance</a:t>
            </a:r>
            <a:r>
              <a:rPr kumimoji="0" lang="en-US" sz="1400" b="0" i="0" u="none" strike="noStrike" kern="1200" cap="none" spc="0" normalizeH="0" baseline="0" noProof="0" dirty="0">
                <a:ln>
                  <a:noFill/>
                </a:ln>
                <a:gradFill>
                  <a:gsLst>
                    <a:gs pos="2917">
                      <a:srgbClr val="505050"/>
                    </a:gs>
                    <a:gs pos="30000">
                      <a:srgbClr val="505050"/>
                    </a:gs>
                  </a:gsLst>
                  <a:lin ang="5400000" scaled="0"/>
                </a:gradFill>
                <a:effectLst/>
                <a:uLnTx/>
                <a:uFillTx/>
                <a:latin typeface="Segoe UI"/>
                <a:ea typeface="+mn-ea"/>
                <a:cs typeface="+mn-cs"/>
              </a:rPr>
              <a:t> </a:t>
            </a:r>
          </a:p>
        </p:txBody>
      </p:sp>
    </p:spTree>
    <p:extLst>
      <p:ext uri="{BB962C8B-B14F-4D97-AF65-F5344CB8AC3E}">
        <p14:creationId xmlns:p14="http://schemas.microsoft.com/office/powerpoint/2010/main" val="1231161540"/>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7D6B3F-84C4-4649-87BD-A823C03DD085}"/>
              </a:ext>
            </a:extLst>
          </p:cNvPr>
          <p:cNvSpPr>
            <a:spLocks noGrp="1"/>
          </p:cNvSpPr>
          <p:nvPr>
            <p:ph type="title"/>
          </p:nvPr>
        </p:nvSpPr>
        <p:spPr/>
        <p:txBody>
          <a:bodyPr/>
          <a:lstStyle/>
          <a:p>
            <a:r>
              <a:rPr lang="en-US" dirty="0"/>
              <a:t>Azure Trust Center</a:t>
            </a:r>
          </a:p>
        </p:txBody>
      </p:sp>
      <p:sp>
        <p:nvSpPr>
          <p:cNvPr id="3" name="Text Placeholder 2">
            <a:extLst>
              <a:ext uri="{FF2B5EF4-FFF2-40B4-BE49-F238E27FC236}">
                <a16:creationId xmlns:a16="http://schemas.microsoft.com/office/drawing/2014/main" id="{D2E9E18B-EA5C-435D-BC3F-F959835819CA}"/>
              </a:ext>
            </a:extLst>
          </p:cNvPr>
          <p:cNvSpPr>
            <a:spLocks noGrp="1"/>
          </p:cNvSpPr>
          <p:nvPr>
            <p:ph type="body" sz="quarter" idx="10"/>
          </p:nvPr>
        </p:nvSpPr>
        <p:spPr>
          <a:xfrm>
            <a:off x="586390" y="1434370"/>
            <a:ext cx="11018520" cy="2930033"/>
          </a:xfrm>
        </p:spPr>
        <p:txBody>
          <a:bodyPr/>
          <a:lstStyle/>
          <a:p>
            <a:r>
              <a:rPr lang="en-US" dirty="0"/>
              <a:t>Audit reports:</a:t>
            </a:r>
          </a:p>
          <a:p>
            <a:r>
              <a:rPr lang="en-US" dirty="0">
                <a:hlinkClick r:id="rId2"/>
              </a:rPr>
              <a:t>https://servicetrust.microsoft.com/ViewPage/MSComplianceGuide</a:t>
            </a:r>
            <a:r>
              <a:rPr lang="en-US" dirty="0"/>
              <a:t> </a:t>
            </a:r>
          </a:p>
          <a:p>
            <a:r>
              <a:rPr lang="en-US" dirty="0"/>
              <a:t>Data protection resources: </a:t>
            </a:r>
            <a:r>
              <a:rPr lang="en-US" dirty="0">
                <a:hlinkClick r:id="rId3"/>
              </a:rPr>
              <a:t>https://servicetrust.microsoft.com/ViewPage/TrustDocuments</a:t>
            </a:r>
            <a:endParaRPr lang="en-US" dirty="0"/>
          </a:p>
          <a:p>
            <a:r>
              <a:rPr lang="en-US" dirty="0"/>
              <a:t>Privacy:</a:t>
            </a:r>
          </a:p>
          <a:p>
            <a:r>
              <a:rPr lang="en-US" dirty="0">
                <a:hlinkClick r:id="rId4"/>
              </a:rPr>
              <a:t>https://servicetrust.microsoft.com/ViewPage/GDPRGetStarted</a:t>
            </a:r>
            <a:r>
              <a:rPr lang="en-US" dirty="0"/>
              <a:t> </a:t>
            </a:r>
          </a:p>
        </p:txBody>
      </p:sp>
    </p:spTree>
    <p:extLst>
      <p:ext uri="{BB962C8B-B14F-4D97-AF65-F5344CB8AC3E}">
        <p14:creationId xmlns:p14="http://schemas.microsoft.com/office/powerpoint/2010/main" val="10882988"/>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216" y="3035808"/>
            <a:ext cx="9144000" cy="498598"/>
          </a:xfrm>
        </p:spPr>
        <p:txBody>
          <a:bodyPr/>
          <a:lstStyle/>
          <a:p>
            <a:r>
              <a:rPr lang="en-US" dirty="0"/>
              <a:t>Azure Networking</a:t>
            </a:r>
          </a:p>
        </p:txBody>
      </p:sp>
    </p:spTree>
    <p:extLst>
      <p:ext uri="{BB962C8B-B14F-4D97-AF65-F5344CB8AC3E}">
        <p14:creationId xmlns:p14="http://schemas.microsoft.com/office/powerpoint/2010/main" val="2568477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5DC664-C1DC-4B3D-A5CB-87817C43EAD2}"/>
              </a:ext>
            </a:extLst>
          </p:cNvPr>
          <p:cNvSpPr>
            <a:spLocks noGrp="1"/>
          </p:cNvSpPr>
          <p:nvPr>
            <p:ph type="title"/>
          </p:nvPr>
        </p:nvSpPr>
        <p:spPr/>
        <p:txBody>
          <a:bodyPr/>
          <a:lstStyle/>
          <a:p>
            <a:r>
              <a:rPr lang="en-US" dirty="0"/>
              <a:t>Azure networking</a:t>
            </a:r>
          </a:p>
        </p:txBody>
      </p:sp>
      <p:pic>
        <p:nvPicPr>
          <p:cNvPr id="4" name="Picture 3">
            <a:extLst>
              <a:ext uri="{FF2B5EF4-FFF2-40B4-BE49-F238E27FC236}">
                <a16:creationId xmlns:a16="http://schemas.microsoft.com/office/drawing/2014/main" id="{959710AF-E63E-49C9-9B33-6DC40C6B34B2}"/>
              </a:ext>
            </a:extLst>
          </p:cNvPr>
          <p:cNvPicPr>
            <a:picLocks noChangeAspect="1"/>
          </p:cNvPicPr>
          <p:nvPr/>
        </p:nvPicPr>
        <p:blipFill>
          <a:blip r:embed="rId2"/>
          <a:stretch>
            <a:fillRect/>
          </a:stretch>
        </p:blipFill>
        <p:spPr>
          <a:xfrm>
            <a:off x="588263" y="1011199"/>
            <a:ext cx="10380787" cy="4936448"/>
          </a:xfrm>
          <a:prstGeom prst="rect">
            <a:avLst/>
          </a:prstGeom>
        </p:spPr>
      </p:pic>
    </p:spTree>
    <p:extLst>
      <p:ext uri="{BB962C8B-B14F-4D97-AF65-F5344CB8AC3E}">
        <p14:creationId xmlns:p14="http://schemas.microsoft.com/office/powerpoint/2010/main" val="2104324200"/>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 name="Rectangle 715">
            <a:extLst>
              <a:ext uri="{FF2B5EF4-FFF2-40B4-BE49-F238E27FC236}">
                <a16:creationId xmlns:a16="http://schemas.microsoft.com/office/drawing/2014/main" id="{DB2ACB00-39E3-44CD-B1EA-D1B3AB6A49CC}"/>
              </a:ext>
            </a:extLst>
          </p:cNvPr>
          <p:cNvSpPr/>
          <p:nvPr/>
        </p:nvSpPr>
        <p:spPr bwMode="auto">
          <a:xfrm>
            <a:off x="588263" y="1066301"/>
            <a:ext cx="11266569" cy="5038525"/>
          </a:xfrm>
          <a:prstGeom prst="rect">
            <a:avLst/>
          </a:prstGeom>
          <a:solidFill>
            <a:srgbClr val="ECECE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r>
              <a:rPr lang="en-US" sz="2353">
                <a:noFill/>
                <a:latin typeface="Segoe UI Semilight"/>
                <a:ea typeface="Segoe UI" pitchFamily="34" charset="0"/>
                <a:cs typeface="Segoe UI" pitchFamily="34" charset="0"/>
              </a:rPr>
              <a:t>1</a:t>
            </a:r>
          </a:p>
        </p:txBody>
      </p:sp>
      <p:grpSp>
        <p:nvGrpSpPr>
          <p:cNvPr id="1832" name="Group 1831">
            <a:extLst>
              <a:ext uri="{FF2B5EF4-FFF2-40B4-BE49-F238E27FC236}">
                <a16:creationId xmlns:a16="http://schemas.microsoft.com/office/drawing/2014/main" id="{358B99DB-0D15-4F30-ADBD-73C2698A08F3}"/>
              </a:ext>
            </a:extLst>
          </p:cNvPr>
          <p:cNvGrpSpPr/>
          <p:nvPr/>
        </p:nvGrpSpPr>
        <p:grpSpPr>
          <a:xfrm>
            <a:off x="701551" y="1066302"/>
            <a:ext cx="10787060" cy="4991003"/>
            <a:chOff x="291512" y="1044398"/>
            <a:chExt cx="11852429" cy="5416104"/>
          </a:xfrm>
        </p:grpSpPr>
        <p:grpSp>
          <p:nvGrpSpPr>
            <p:cNvPr id="1833" name="Group 1832">
              <a:extLst>
                <a:ext uri="{FF2B5EF4-FFF2-40B4-BE49-F238E27FC236}">
                  <a16:creationId xmlns:a16="http://schemas.microsoft.com/office/drawing/2014/main" id="{01DCDB81-928D-4B6A-941F-E0320C4564B3}"/>
                </a:ext>
              </a:extLst>
            </p:cNvPr>
            <p:cNvGrpSpPr/>
            <p:nvPr/>
          </p:nvGrpSpPr>
          <p:grpSpPr>
            <a:xfrm>
              <a:off x="291512" y="1044398"/>
              <a:ext cx="11730895" cy="5416104"/>
              <a:chOff x="291512" y="1044398"/>
              <a:chExt cx="11730895" cy="5416104"/>
            </a:xfrm>
          </p:grpSpPr>
          <p:pic>
            <p:nvPicPr>
              <p:cNvPr id="1856" name="Picture 1855" descr="world map">
                <a:extLst>
                  <a:ext uri="{FF2B5EF4-FFF2-40B4-BE49-F238E27FC236}">
                    <a16:creationId xmlns:a16="http://schemas.microsoft.com/office/drawing/2014/main" id="{0BDCE94E-0532-4FC7-94BB-1A205A0DF624}"/>
                  </a:ext>
                </a:extLst>
              </p:cNvPr>
              <p:cNvPicPr>
                <a:picLocks noChangeAspect="1"/>
              </p:cNvPicPr>
              <p:nvPr/>
            </p:nvPicPr>
            <p:blipFill rotWithShape="1">
              <a:blip r:embed="rId3">
                <a:lum bright="70000" contrast="-70000"/>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b="11566"/>
              <a:stretch/>
            </p:blipFill>
            <p:spPr>
              <a:xfrm>
                <a:off x="291512" y="1044398"/>
                <a:ext cx="11730895" cy="5416104"/>
              </a:xfrm>
              <a:prstGeom prst="rect">
                <a:avLst/>
              </a:prstGeom>
              <a:ln w="19050">
                <a:noFill/>
              </a:ln>
            </p:spPr>
          </p:pic>
          <p:sp>
            <p:nvSpPr>
              <p:cNvPr id="1857" name="Rectangle 1856">
                <a:extLst>
                  <a:ext uri="{FF2B5EF4-FFF2-40B4-BE49-F238E27FC236}">
                    <a16:creationId xmlns:a16="http://schemas.microsoft.com/office/drawing/2014/main" id="{EE44E317-AD76-4E71-AD9A-F0ECCE94AD6B}"/>
                  </a:ext>
                </a:extLst>
              </p:cNvPr>
              <p:cNvSpPr/>
              <p:nvPr/>
            </p:nvSpPr>
            <p:spPr bwMode="auto">
              <a:xfrm>
                <a:off x="2189041" y="3305112"/>
                <a:ext cx="841328"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United States</a:t>
                </a:r>
                <a:endParaRPr lang="en-US" sz="686" kern="0">
                  <a:solidFill>
                    <a:srgbClr val="353535"/>
                  </a:solidFill>
                  <a:latin typeface="Segoe UI Semilight"/>
                </a:endParaRPr>
              </a:p>
            </p:txBody>
          </p:sp>
          <p:sp>
            <p:nvSpPr>
              <p:cNvPr id="1858" name="Freeform 8">
                <a:extLst>
                  <a:ext uri="{FF2B5EF4-FFF2-40B4-BE49-F238E27FC236}">
                    <a16:creationId xmlns:a16="http://schemas.microsoft.com/office/drawing/2014/main" id="{40CB9A28-6CB9-405E-8CF0-DD66A6388EA0}"/>
                  </a:ext>
                </a:extLst>
              </p:cNvPr>
              <p:cNvSpPr>
                <a:spLocks/>
              </p:cNvSpPr>
              <p:nvPr/>
            </p:nvSpPr>
            <p:spPr bwMode="auto">
              <a:xfrm>
                <a:off x="2032427" y="3447104"/>
                <a:ext cx="156919" cy="162047"/>
              </a:xfrm>
              <a:custGeom>
                <a:avLst/>
                <a:gdLst>
                  <a:gd name="T0" fmla="*/ 29 w 90"/>
                  <a:gd name="T1" fmla="*/ 59 h 62"/>
                  <a:gd name="T2" fmla="*/ 23 w 90"/>
                  <a:gd name="T3" fmla="*/ 56 h 62"/>
                  <a:gd name="T4" fmla="*/ 22 w 90"/>
                  <a:gd name="T5" fmla="*/ 53 h 62"/>
                  <a:gd name="T6" fmla="*/ 17 w 90"/>
                  <a:gd name="T7" fmla="*/ 52 h 62"/>
                  <a:gd name="T8" fmla="*/ 10 w 90"/>
                  <a:gd name="T9" fmla="*/ 47 h 62"/>
                  <a:gd name="T10" fmla="*/ 9 w 90"/>
                  <a:gd name="T11" fmla="*/ 44 h 62"/>
                  <a:gd name="T12" fmla="*/ 7 w 90"/>
                  <a:gd name="T13" fmla="*/ 39 h 62"/>
                  <a:gd name="T14" fmla="*/ 1 w 90"/>
                  <a:gd name="T15" fmla="*/ 28 h 62"/>
                  <a:gd name="T16" fmla="*/ 0 w 90"/>
                  <a:gd name="T17" fmla="*/ 25 h 62"/>
                  <a:gd name="T18" fmla="*/ 4 w 90"/>
                  <a:gd name="T19" fmla="*/ 21 h 62"/>
                  <a:gd name="T20" fmla="*/ 11 w 90"/>
                  <a:gd name="T21" fmla="*/ 20 h 62"/>
                  <a:gd name="T22" fmla="*/ 35 w 90"/>
                  <a:gd name="T23" fmla="*/ 16 h 62"/>
                  <a:gd name="T24" fmla="*/ 43 w 90"/>
                  <a:gd name="T25" fmla="*/ 10 h 62"/>
                  <a:gd name="T26" fmla="*/ 46 w 90"/>
                  <a:gd name="T27" fmla="*/ 5 h 62"/>
                  <a:gd name="T28" fmla="*/ 50 w 90"/>
                  <a:gd name="T29" fmla="*/ 2 h 62"/>
                  <a:gd name="T30" fmla="*/ 61 w 90"/>
                  <a:gd name="T31" fmla="*/ 5 h 62"/>
                  <a:gd name="T32" fmla="*/ 66 w 90"/>
                  <a:gd name="T33" fmla="*/ 3 h 62"/>
                  <a:gd name="T34" fmla="*/ 84 w 90"/>
                  <a:gd name="T35" fmla="*/ 2 h 62"/>
                  <a:gd name="T36" fmla="*/ 89 w 90"/>
                  <a:gd name="T37" fmla="*/ 4 h 62"/>
                  <a:gd name="T38" fmla="*/ 89 w 90"/>
                  <a:gd name="T39" fmla="*/ 9 h 62"/>
                  <a:gd name="T40" fmla="*/ 86 w 90"/>
                  <a:gd name="T41" fmla="*/ 14 h 62"/>
                  <a:gd name="T42" fmla="*/ 85 w 90"/>
                  <a:gd name="T43" fmla="*/ 24 h 62"/>
                  <a:gd name="T44" fmla="*/ 83 w 90"/>
                  <a:gd name="T45" fmla="*/ 29 h 62"/>
                  <a:gd name="T46" fmla="*/ 66 w 90"/>
                  <a:gd name="T47" fmla="*/ 47 h 62"/>
                  <a:gd name="T48" fmla="*/ 59 w 90"/>
                  <a:gd name="T49" fmla="*/ 53 h 62"/>
                  <a:gd name="T50" fmla="*/ 57 w 90"/>
                  <a:gd name="T51" fmla="*/ 56 h 62"/>
                  <a:gd name="T52" fmla="*/ 47 w 90"/>
                  <a:gd name="T53" fmla="*/ 62 h 62"/>
                  <a:gd name="T54" fmla="*/ 38 w 90"/>
                  <a:gd name="T55" fmla="*/ 61 h 62"/>
                  <a:gd name="T56" fmla="*/ 29 w 90"/>
                  <a:gd name="T57" fmla="*/ 59 h 62"/>
                  <a:gd name="connsiteX0" fmla="*/ 3222 w 9972"/>
                  <a:gd name="connsiteY0" fmla="*/ 9355 h 9839"/>
                  <a:gd name="connsiteX1" fmla="*/ 2556 w 9972"/>
                  <a:gd name="connsiteY1" fmla="*/ 8871 h 9839"/>
                  <a:gd name="connsiteX2" fmla="*/ 2444 w 9972"/>
                  <a:gd name="connsiteY2" fmla="*/ 8387 h 9839"/>
                  <a:gd name="connsiteX3" fmla="*/ 1889 w 9972"/>
                  <a:gd name="connsiteY3" fmla="*/ 8226 h 9839"/>
                  <a:gd name="connsiteX4" fmla="*/ 1111 w 9972"/>
                  <a:gd name="connsiteY4" fmla="*/ 7420 h 9839"/>
                  <a:gd name="connsiteX5" fmla="*/ 2282 w 9972"/>
                  <a:gd name="connsiteY5" fmla="*/ 6153 h 9839"/>
                  <a:gd name="connsiteX6" fmla="*/ 778 w 9972"/>
                  <a:gd name="connsiteY6" fmla="*/ 6129 h 9839"/>
                  <a:gd name="connsiteX7" fmla="*/ 111 w 9972"/>
                  <a:gd name="connsiteY7" fmla="*/ 4355 h 9839"/>
                  <a:gd name="connsiteX8" fmla="*/ 0 w 9972"/>
                  <a:gd name="connsiteY8" fmla="*/ 3871 h 9839"/>
                  <a:gd name="connsiteX9" fmla="*/ 444 w 9972"/>
                  <a:gd name="connsiteY9" fmla="*/ 3226 h 9839"/>
                  <a:gd name="connsiteX10" fmla="*/ 1222 w 9972"/>
                  <a:gd name="connsiteY10" fmla="*/ 3065 h 9839"/>
                  <a:gd name="connsiteX11" fmla="*/ 3889 w 9972"/>
                  <a:gd name="connsiteY11" fmla="*/ 2420 h 9839"/>
                  <a:gd name="connsiteX12" fmla="*/ 4778 w 9972"/>
                  <a:gd name="connsiteY12" fmla="*/ 1452 h 9839"/>
                  <a:gd name="connsiteX13" fmla="*/ 5111 w 9972"/>
                  <a:gd name="connsiteY13" fmla="*/ 645 h 9839"/>
                  <a:gd name="connsiteX14" fmla="*/ 5556 w 9972"/>
                  <a:gd name="connsiteY14" fmla="*/ 162 h 9839"/>
                  <a:gd name="connsiteX15" fmla="*/ 6778 w 9972"/>
                  <a:gd name="connsiteY15" fmla="*/ 645 h 9839"/>
                  <a:gd name="connsiteX16" fmla="*/ 7333 w 9972"/>
                  <a:gd name="connsiteY16" fmla="*/ 323 h 9839"/>
                  <a:gd name="connsiteX17" fmla="*/ 9333 w 9972"/>
                  <a:gd name="connsiteY17" fmla="*/ 162 h 9839"/>
                  <a:gd name="connsiteX18" fmla="*/ 9889 w 9972"/>
                  <a:gd name="connsiteY18" fmla="*/ 484 h 9839"/>
                  <a:gd name="connsiteX19" fmla="*/ 9889 w 9972"/>
                  <a:gd name="connsiteY19" fmla="*/ 1291 h 9839"/>
                  <a:gd name="connsiteX20" fmla="*/ 9556 w 9972"/>
                  <a:gd name="connsiteY20" fmla="*/ 2097 h 9839"/>
                  <a:gd name="connsiteX21" fmla="*/ 9444 w 9972"/>
                  <a:gd name="connsiteY21" fmla="*/ 3710 h 9839"/>
                  <a:gd name="connsiteX22" fmla="*/ 9222 w 9972"/>
                  <a:gd name="connsiteY22" fmla="*/ 4516 h 9839"/>
                  <a:gd name="connsiteX23" fmla="*/ 7333 w 9972"/>
                  <a:gd name="connsiteY23" fmla="*/ 7420 h 9839"/>
                  <a:gd name="connsiteX24" fmla="*/ 6556 w 9972"/>
                  <a:gd name="connsiteY24" fmla="*/ 8387 h 9839"/>
                  <a:gd name="connsiteX25" fmla="*/ 6333 w 9972"/>
                  <a:gd name="connsiteY25" fmla="*/ 8871 h 9839"/>
                  <a:gd name="connsiteX26" fmla="*/ 5222 w 9972"/>
                  <a:gd name="connsiteY26" fmla="*/ 9839 h 9839"/>
                  <a:gd name="connsiteX27" fmla="*/ 4222 w 9972"/>
                  <a:gd name="connsiteY27" fmla="*/ 9678 h 9839"/>
                  <a:gd name="connsiteX28" fmla="*/ 3222 w 9972"/>
                  <a:gd name="connsiteY28" fmla="*/ 9355 h 9839"/>
                  <a:gd name="connsiteX0" fmla="*/ 3231 w 10000"/>
                  <a:gd name="connsiteY0" fmla="*/ 9508 h 10000"/>
                  <a:gd name="connsiteX1" fmla="*/ 2563 w 10000"/>
                  <a:gd name="connsiteY1" fmla="*/ 9016 h 10000"/>
                  <a:gd name="connsiteX2" fmla="*/ 2451 w 10000"/>
                  <a:gd name="connsiteY2" fmla="*/ 8524 h 10000"/>
                  <a:gd name="connsiteX3" fmla="*/ 1894 w 10000"/>
                  <a:gd name="connsiteY3" fmla="*/ 8361 h 10000"/>
                  <a:gd name="connsiteX4" fmla="*/ 3440 w 10000"/>
                  <a:gd name="connsiteY4" fmla="*/ 7276 h 10000"/>
                  <a:gd name="connsiteX5" fmla="*/ 2288 w 10000"/>
                  <a:gd name="connsiteY5" fmla="*/ 6254 h 10000"/>
                  <a:gd name="connsiteX6" fmla="*/ 780 w 10000"/>
                  <a:gd name="connsiteY6" fmla="*/ 6229 h 10000"/>
                  <a:gd name="connsiteX7" fmla="*/ 111 w 10000"/>
                  <a:gd name="connsiteY7" fmla="*/ 4426 h 10000"/>
                  <a:gd name="connsiteX8" fmla="*/ 0 w 10000"/>
                  <a:gd name="connsiteY8" fmla="*/ 3934 h 10000"/>
                  <a:gd name="connsiteX9" fmla="*/ 445 w 10000"/>
                  <a:gd name="connsiteY9" fmla="*/ 3279 h 10000"/>
                  <a:gd name="connsiteX10" fmla="*/ 1225 w 10000"/>
                  <a:gd name="connsiteY10" fmla="*/ 3115 h 10000"/>
                  <a:gd name="connsiteX11" fmla="*/ 3900 w 10000"/>
                  <a:gd name="connsiteY11" fmla="*/ 2460 h 10000"/>
                  <a:gd name="connsiteX12" fmla="*/ 4791 w 10000"/>
                  <a:gd name="connsiteY12" fmla="*/ 1476 h 10000"/>
                  <a:gd name="connsiteX13" fmla="*/ 5125 w 10000"/>
                  <a:gd name="connsiteY13" fmla="*/ 656 h 10000"/>
                  <a:gd name="connsiteX14" fmla="*/ 5572 w 10000"/>
                  <a:gd name="connsiteY14" fmla="*/ 165 h 10000"/>
                  <a:gd name="connsiteX15" fmla="*/ 6797 w 10000"/>
                  <a:gd name="connsiteY15" fmla="*/ 656 h 10000"/>
                  <a:gd name="connsiteX16" fmla="*/ 7354 w 10000"/>
                  <a:gd name="connsiteY16" fmla="*/ 328 h 10000"/>
                  <a:gd name="connsiteX17" fmla="*/ 9359 w 10000"/>
                  <a:gd name="connsiteY17" fmla="*/ 165 h 10000"/>
                  <a:gd name="connsiteX18" fmla="*/ 9917 w 10000"/>
                  <a:gd name="connsiteY18" fmla="*/ 492 h 10000"/>
                  <a:gd name="connsiteX19" fmla="*/ 9917 w 10000"/>
                  <a:gd name="connsiteY19" fmla="*/ 1312 h 10000"/>
                  <a:gd name="connsiteX20" fmla="*/ 9583 w 10000"/>
                  <a:gd name="connsiteY20" fmla="*/ 2131 h 10000"/>
                  <a:gd name="connsiteX21" fmla="*/ 9471 w 10000"/>
                  <a:gd name="connsiteY21" fmla="*/ 3771 h 10000"/>
                  <a:gd name="connsiteX22" fmla="*/ 9248 w 10000"/>
                  <a:gd name="connsiteY22" fmla="*/ 4590 h 10000"/>
                  <a:gd name="connsiteX23" fmla="*/ 7354 w 10000"/>
                  <a:gd name="connsiteY23" fmla="*/ 7541 h 10000"/>
                  <a:gd name="connsiteX24" fmla="*/ 6574 w 10000"/>
                  <a:gd name="connsiteY24" fmla="*/ 8524 h 10000"/>
                  <a:gd name="connsiteX25" fmla="*/ 6351 w 10000"/>
                  <a:gd name="connsiteY25" fmla="*/ 9016 h 10000"/>
                  <a:gd name="connsiteX26" fmla="*/ 5237 w 10000"/>
                  <a:gd name="connsiteY26" fmla="*/ 10000 h 10000"/>
                  <a:gd name="connsiteX27" fmla="*/ 4234 w 10000"/>
                  <a:gd name="connsiteY27" fmla="*/ 9836 h 10000"/>
                  <a:gd name="connsiteX28" fmla="*/ 3231 w 10000"/>
                  <a:gd name="connsiteY28" fmla="*/ 9508 h 10000"/>
                  <a:gd name="connsiteX0" fmla="*/ 3231 w 10000"/>
                  <a:gd name="connsiteY0" fmla="*/ 9508 h 10000"/>
                  <a:gd name="connsiteX1" fmla="*/ 2563 w 10000"/>
                  <a:gd name="connsiteY1" fmla="*/ 9016 h 10000"/>
                  <a:gd name="connsiteX2" fmla="*/ 2451 w 10000"/>
                  <a:gd name="connsiteY2" fmla="*/ 8524 h 10000"/>
                  <a:gd name="connsiteX3" fmla="*/ 1894 w 10000"/>
                  <a:gd name="connsiteY3" fmla="*/ 8361 h 10000"/>
                  <a:gd name="connsiteX4" fmla="*/ 3440 w 10000"/>
                  <a:gd name="connsiteY4" fmla="*/ 7276 h 10000"/>
                  <a:gd name="connsiteX5" fmla="*/ 2288 w 10000"/>
                  <a:gd name="connsiteY5" fmla="*/ 6254 h 10000"/>
                  <a:gd name="connsiteX6" fmla="*/ 1698 w 10000"/>
                  <a:gd name="connsiteY6" fmla="*/ 4638 h 10000"/>
                  <a:gd name="connsiteX7" fmla="*/ 111 w 10000"/>
                  <a:gd name="connsiteY7" fmla="*/ 4426 h 10000"/>
                  <a:gd name="connsiteX8" fmla="*/ 0 w 10000"/>
                  <a:gd name="connsiteY8" fmla="*/ 3934 h 10000"/>
                  <a:gd name="connsiteX9" fmla="*/ 445 w 10000"/>
                  <a:gd name="connsiteY9" fmla="*/ 3279 h 10000"/>
                  <a:gd name="connsiteX10" fmla="*/ 1225 w 10000"/>
                  <a:gd name="connsiteY10" fmla="*/ 3115 h 10000"/>
                  <a:gd name="connsiteX11" fmla="*/ 3900 w 10000"/>
                  <a:gd name="connsiteY11" fmla="*/ 2460 h 10000"/>
                  <a:gd name="connsiteX12" fmla="*/ 4791 w 10000"/>
                  <a:gd name="connsiteY12" fmla="*/ 1476 h 10000"/>
                  <a:gd name="connsiteX13" fmla="*/ 5125 w 10000"/>
                  <a:gd name="connsiteY13" fmla="*/ 656 h 10000"/>
                  <a:gd name="connsiteX14" fmla="*/ 5572 w 10000"/>
                  <a:gd name="connsiteY14" fmla="*/ 165 h 10000"/>
                  <a:gd name="connsiteX15" fmla="*/ 6797 w 10000"/>
                  <a:gd name="connsiteY15" fmla="*/ 656 h 10000"/>
                  <a:gd name="connsiteX16" fmla="*/ 7354 w 10000"/>
                  <a:gd name="connsiteY16" fmla="*/ 328 h 10000"/>
                  <a:gd name="connsiteX17" fmla="*/ 9359 w 10000"/>
                  <a:gd name="connsiteY17" fmla="*/ 165 h 10000"/>
                  <a:gd name="connsiteX18" fmla="*/ 9917 w 10000"/>
                  <a:gd name="connsiteY18" fmla="*/ 492 h 10000"/>
                  <a:gd name="connsiteX19" fmla="*/ 9917 w 10000"/>
                  <a:gd name="connsiteY19" fmla="*/ 1312 h 10000"/>
                  <a:gd name="connsiteX20" fmla="*/ 9583 w 10000"/>
                  <a:gd name="connsiteY20" fmla="*/ 2131 h 10000"/>
                  <a:gd name="connsiteX21" fmla="*/ 9471 w 10000"/>
                  <a:gd name="connsiteY21" fmla="*/ 3771 h 10000"/>
                  <a:gd name="connsiteX22" fmla="*/ 9248 w 10000"/>
                  <a:gd name="connsiteY22" fmla="*/ 4590 h 10000"/>
                  <a:gd name="connsiteX23" fmla="*/ 7354 w 10000"/>
                  <a:gd name="connsiteY23" fmla="*/ 7541 h 10000"/>
                  <a:gd name="connsiteX24" fmla="*/ 6574 w 10000"/>
                  <a:gd name="connsiteY24" fmla="*/ 8524 h 10000"/>
                  <a:gd name="connsiteX25" fmla="*/ 6351 w 10000"/>
                  <a:gd name="connsiteY25" fmla="*/ 9016 h 10000"/>
                  <a:gd name="connsiteX26" fmla="*/ 5237 w 10000"/>
                  <a:gd name="connsiteY26" fmla="*/ 10000 h 10000"/>
                  <a:gd name="connsiteX27" fmla="*/ 4234 w 10000"/>
                  <a:gd name="connsiteY27" fmla="*/ 9836 h 10000"/>
                  <a:gd name="connsiteX28" fmla="*/ 3231 w 10000"/>
                  <a:gd name="connsiteY28" fmla="*/ 9508 h 10000"/>
                  <a:gd name="connsiteX0" fmla="*/ 3126 w 9895"/>
                  <a:gd name="connsiteY0" fmla="*/ 9508 h 10000"/>
                  <a:gd name="connsiteX1" fmla="*/ 2458 w 9895"/>
                  <a:gd name="connsiteY1" fmla="*/ 9016 h 10000"/>
                  <a:gd name="connsiteX2" fmla="*/ 2346 w 9895"/>
                  <a:gd name="connsiteY2" fmla="*/ 8524 h 10000"/>
                  <a:gd name="connsiteX3" fmla="*/ 1789 w 9895"/>
                  <a:gd name="connsiteY3" fmla="*/ 8361 h 10000"/>
                  <a:gd name="connsiteX4" fmla="*/ 3335 w 9895"/>
                  <a:gd name="connsiteY4" fmla="*/ 7276 h 10000"/>
                  <a:gd name="connsiteX5" fmla="*/ 2183 w 9895"/>
                  <a:gd name="connsiteY5" fmla="*/ 6254 h 10000"/>
                  <a:gd name="connsiteX6" fmla="*/ 1593 w 9895"/>
                  <a:gd name="connsiteY6" fmla="*/ 4638 h 10000"/>
                  <a:gd name="connsiteX7" fmla="*/ 6 w 9895"/>
                  <a:gd name="connsiteY7" fmla="*/ 4426 h 10000"/>
                  <a:gd name="connsiteX8" fmla="*/ 1364 w 9895"/>
                  <a:gd name="connsiteY8" fmla="*/ 3846 h 10000"/>
                  <a:gd name="connsiteX9" fmla="*/ 340 w 9895"/>
                  <a:gd name="connsiteY9" fmla="*/ 3279 h 10000"/>
                  <a:gd name="connsiteX10" fmla="*/ 1120 w 9895"/>
                  <a:gd name="connsiteY10" fmla="*/ 3115 h 10000"/>
                  <a:gd name="connsiteX11" fmla="*/ 3795 w 9895"/>
                  <a:gd name="connsiteY11" fmla="*/ 2460 h 10000"/>
                  <a:gd name="connsiteX12" fmla="*/ 4686 w 9895"/>
                  <a:gd name="connsiteY12" fmla="*/ 1476 h 10000"/>
                  <a:gd name="connsiteX13" fmla="*/ 5020 w 9895"/>
                  <a:gd name="connsiteY13" fmla="*/ 656 h 10000"/>
                  <a:gd name="connsiteX14" fmla="*/ 5467 w 9895"/>
                  <a:gd name="connsiteY14" fmla="*/ 165 h 10000"/>
                  <a:gd name="connsiteX15" fmla="*/ 6692 w 9895"/>
                  <a:gd name="connsiteY15" fmla="*/ 656 h 10000"/>
                  <a:gd name="connsiteX16" fmla="*/ 7249 w 9895"/>
                  <a:gd name="connsiteY16" fmla="*/ 328 h 10000"/>
                  <a:gd name="connsiteX17" fmla="*/ 9254 w 9895"/>
                  <a:gd name="connsiteY17" fmla="*/ 165 h 10000"/>
                  <a:gd name="connsiteX18" fmla="*/ 9812 w 9895"/>
                  <a:gd name="connsiteY18" fmla="*/ 492 h 10000"/>
                  <a:gd name="connsiteX19" fmla="*/ 9812 w 9895"/>
                  <a:gd name="connsiteY19" fmla="*/ 1312 h 10000"/>
                  <a:gd name="connsiteX20" fmla="*/ 9478 w 9895"/>
                  <a:gd name="connsiteY20" fmla="*/ 2131 h 10000"/>
                  <a:gd name="connsiteX21" fmla="*/ 9366 w 9895"/>
                  <a:gd name="connsiteY21" fmla="*/ 3771 h 10000"/>
                  <a:gd name="connsiteX22" fmla="*/ 9143 w 9895"/>
                  <a:gd name="connsiteY22" fmla="*/ 4590 h 10000"/>
                  <a:gd name="connsiteX23" fmla="*/ 7249 w 9895"/>
                  <a:gd name="connsiteY23" fmla="*/ 7541 h 10000"/>
                  <a:gd name="connsiteX24" fmla="*/ 6469 w 9895"/>
                  <a:gd name="connsiteY24" fmla="*/ 8524 h 10000"/>
                  <a:gd name="connsiteX25" fmla="*/ 6246 w 9895"/>
                  <a:gd name="connsiteY25" fmla="*/ 9016 h 10000"/>
                  <a:gd name="connsiteX26" fmla="*/ 5132 w 9895"/>
                  <a:gd name="connsiteY26" fmla="*/ 10000 h 10000"/>
                  <a:gd name="connsiteX27" fmla="*/ 4129 w 9895"/>
                  <a:gd name="connsiteY27" fmla="*/ 9836 h 10000"/>
                  <a:gd name="connsiteX28" fmla="*/ 3126 w 9895"/>
                  <a:gd name="connsiteY28" fmla="*/ 9508 h 10000"/>
                  <a:gd name="connsiteX0" fmla="*/ 2846 w 9687"/>
                  <a:gd name="connsiteY0" fmla="*/ 9508 h 10000"/>
                  <a:gd name="connsiteX1" fmla="*/ 2171 w 9687"/>
                  <a:gd name="connsiteY1" fmla="*/ 9016 h 10000"/>
                  <a:gd name="connsiteX2" fmla="*/ 2058 w 9687"/>
                  <a:gd name="connsiteY2" fmla="*/ 8524 h 10000"/>
                  <a:gd name="connsiteX3" fmla="*/ 1495 w 9687"/>
                  <a:gd name="connsiteY3" fmla="*/ 8361 h 10000"/>
                  <a:gd name="connsiteX4" fmla="*/ 3057 w 9687"/>
                  <a:gd name="connsiteY4" fmla="*/ 7276 h 10000"/>
                  <a:gd name="connsiteX5" fmla="*/ 1893 w 9687"/>
                  <a:gd name="connsiteY5" fmla="*/ 6254 h 10000"/>
                  <a:gd name="connsiteX6" fmla="*/ 1297 w 9687"/>
                  <a:gd name="connsiteY6" fmla="*/ 4638 h 10000"/>
                  <a:gd name="connsiteX7" fmla="*/ 1054 w 9687"/>
                  <a:gd name="connsiteY7" fmla="*/ 4072 h 10000"/>
                  <a:gd name="connsiteX8" fmla="*/ 1065 w 9687"/>
                  <a:gd name="connsiteY8" fmla="*/ 3846 h 10000"/>
                  <a:gd name="connsiteX9" fmla="*/ 31 w 9687"/>
                  <a:gd name="connsiteY9" fmla="*/ 3279 h 10000"/>
                  <a:gd name="connsiteX10" fmla="*/ 819 w 9687"/>
                  <a:gd name="connsiteY10" fmla="*/ 3115 h 10000"/>
                  <a:gd name="connsiteX11" fmla="*/ 3522 w 9687"/>
                  <a:gd name="connsiteY11" fmla="*/ 2460 h 10000"/>
                  <a:gd name="connsiteX12" fmla="*/ 4423 w 9687"/>
                  <a:gd name="connsiteY12" fmla="*/ 1476 h 10000"/>
                  <a:gd name="connsiteX13" fmla="*/ 4760 w 9687"/>
                  <a:gd name="connsiteY13" fmla="*/ 656 h 10000"/>
                  <a:gd name="connsiteX14" fmla="*/ 5212 w 9687"/>
                  <a:gd name="connsiteY14" fmla="*/ 165 h 10000"/>
                  <a:gd name="connsiteX15" fmla="*/ 6450 w 9687"/>
                  <a:gd name="connsiteY15" fmla="*/ 656 h 10000"/>
                  <a:gd name="connsiteX16" fmla="*/ 7013 w 9687"/>
                  <a:gd name="connsiteY16" fmla="*/ 328 h 10000"/>
                  <a:gd name="connsiteX17" fmla="*/ 9039 w 9687"/>
                  <a:gd name="connsiteY17" fmla="*/ 165 h 10000"/>
                  <a:gd name="connsiteX18" fmla="*/ 9603 w 9687"/>
                  <a:gd name="connsiteY18" fmla="*/ 492 h 10000"/>
                  <a:gd name="connsiteX19" fmla="*/ 9603 w 9687"/>
                  <a:gd name="connsiteY19" fmla="*/ 1312 h 10000"/>
                  <a:gd name="connsiteX20" fmla="*/ 9266 w 9687"/>
                  <a:gd name="connsiteY20" fmla="*/ 2131 h 10000"/>
                  <a:gd name="connsiteX21" fmla="*/ 9152 w 9687"/>
                  <a:gd name="connsiteY21" fmla="*/ 3771 h 10000"/>
                  <a:gd name="connsiteX22" fmla="*/ 8927 w 9687"/>
                  <a:gd name="connsiteY22" fmla="*/ 4590 h 10000"/>
                  <a:gd name="connsiteX23" fmla="*/ 7013 w 9687"/>
                  <a:gd name="connsiteY23" fmla="*/ 7541 h 10000"/>
                  <a:gd name="connsiteX24" fmla="*/ 6225 w 9687"/>
                  <a:gd name="connsiteY24" fmla="*/ 8524 h 10000"/>
                  <a:gd name="connsiteX25" fmla="*/ 5999 w 9687"/>
                  <a:gd name="connsiteY25" fmla="*/ 9016 h 10000"/>
                  <a:gd name="connsiteX26" fmla="*/ 4873 w 9687"/>
                  <a:gd name="connsiteY26" fmla="*/ 10000 h 10000"/>
                  <a:gd name="connsiteX27" fmla="*/ 3860 w 9687"/>
                  <a:gd name="connsiteY27" fmla="*/ 9836 h 10000"/>
                  <a:gd name="connsiteX28" fmla="*/ 2846 w 9687"/>
                  <a:gd name="connsiteY28" fmla="*/ 9508 h 10000"/>
                  <a:gd name="connsiteX0" fmla="*/ 2129 w 9191"/>
                  <a:gd name="connsiteY0" fmla="*/ 9508 h 10000"/>
                  <a:gd name="connsiteX1" fmla="*/ 1432 w 9191"/>
                  <a:gd name="connsiteY1" fmla="*/ 9016 h 10000"/>
                  <a:gd name="connsiteX2" fmla="*/ 1315 w 9191"/>
                  <a:gd name="connsiteY2" fmla="*/ 8524 h 10000"/>
                  <a:gd name="connsiteX3" fmla="*/ 734 w 9191"/>
                  <a:gd name="connsiteY3" fmla="*/ 8361 h 10000"/>
                  <a:gd name="connsiteX4" fmla="*/ 2347 w 9191"/>
                  <a:gd name="connsiteY4" fmla="*/ 7276 h 10000"/>
                  <a:gd name="connsiteX5" fmla="*/ 1145 w 9191"/>
                  <a:gd name="connsiteY5" fmla="*/ 6254 h 10000"/>
                  <a:gd name="connsiteX6" fmla="*/ 530 w 9191"/>
                  <a:gd name="connsiteY6" fmla="*/ 4638 h 10000"/>
                  <a:gd name="connsiteX7" fmla="*/ 279 w 9191"/>
                  <a:gd name="connsiteY7" fmla="*/ 4072 h 10000"/>
                  <a:gd name="connsiteX8" fmla="*/ 290 w 9191"/>
                  <a:gd name="connsiteY8" fmla="*/ 3846 h 10000"/>
                  <a:gd name="connsiteX9" fmla="*/ 564 w 9191"/>
                  <a:gd name="connsiteY9" fmla="*/ 3633 h 10000"/>
                  <a:gd name="connsiteX10" fmla="*/ 36 w 9191"/>
                  <a:gd name="connsiteY10" fmla="*/ 3115 h 10000"/>
                  <a:gd name="connsiteX11" fmla="*/ 2827 w 9191"/>
                  <a:gd name="connsiteY11" fmla="*/ 2460 h 10000"/>
                  <a:gd name="connsiteX12" fmla="*/ 3757 w 9191"/>
                  <a:gd name="connsiteY12" fmla="*/ 1476 h 10000"/>
                  <a:gd name="connsiteX13" fmla="*/ 4105 w 9191"/>
                  <a:gd name="connsiteY13" fmla="*/ 656 h 10000"/>
                  <a:gd name="connsiteX14" fmla="*/ 4571 w 9191"/>
                  <a:gd name="connsiteY14" fmla="*/ 165 h 10000"/>
                  <a:gd name="connsiteX15" fmla="*/ 5849 w 9191"/>
                  <a:gd name="connsiteY15" fmla="*/ 656 h 10000"/>
                  <a:gd name="connsiteX16" fmla="*/ 6431 w 9191"/>
                  <a:gd name="connsiteY16" fmla="*/ 328 h 10000"/>
                  <a:gd name="connsiteX17" fmla="*/ 8522 w 9191"/>
                  <a:gd name="connsiteY17" fmla="*/ 165 h 10000"/>
                  <a:gd name="connsiteX18" fmla="*/ 9104 w 9191"/>
                  <a:gd name="connsiteY18" fmla="*/ 492 h 10000"/>
                  <a:gd name="connsiteX19" fmla="*/ 9104 w 9191"/>
                  <a:gd name="connsiteY19" fmla="*/ 1312 h 10000"/>
                  <a:gd name="connsiteX20" fmla="*/ 8756 w 9191"/>
                  <a:gd name="connsiteY20" fmla="*/ 2131 h 10000"/>
                  <a:gd name="connsiteX21" fmla="*/ 8639 w 9191"/>
                  <a:gd name="connsiteY21" fmla="*/ 3771 h 10000"/>
                  <a:gd name="connsiteX22" fmla="*/ 8406 w 9191"/>
                  <a:gd name="connsiteY22" fmla="*/ 4590 h 10000"/>
                  <a:gd name="connsiteX23" fmla="*/ 6431 w 9191"/>
                  <a:gd name="connsiteY23" fmla="*/ 7541 h 10000"/>
                  <a:gd name="connsiteX24" fmla="*/ 5617 w 9191"/>
                  <a:gd name="connsiteY24" fmla="*/ 8524 h 10000"/>
                  <a:gd name="connsiteX25" fmla="*/ 5384 w 9191"/>
                  <a:gd name="connsiteY25" fmla="*/ 9016 h 10000"/>
                  <a:gd name="connsiteX26" fmla="*/ 4221 w 9191"/>
                  <a:gd name="connsiteY26" fmla="*/ 10000 h 10000"/>
                  <a:gd name="connsiteX27" fmla="*/ 3176 w 9191"/>
                  <a:gd name="connsiteY27" fmla="*/ 9836 h 10000"/>
                  <a:gd name="connsiteX28" fmla="*/ 2129 w 9191"/>
                  <a:gd name="connsiteY28" fmla="*/ 9508 h 10000"/>
                  <a:gd name="connsiteX0" fmla="*/ 2299 w 9983"/>
                  <a:gd name="connsiteY0" fmla="*/ 9508 h 10000"/>
                  <a:gd name="connsiteX1" fmla="*/ 1541 w 9983"/>
                  <a:gd name="connsiteY1" fmla="*/ 9016 h 10000"/>
                  <a:gd name="connsiteX2" fmla="*/ 1414 w 9983"/>
                  <a:gd name="connsiteY2" fmla="*/ 8524 h 10000"/>
                  <a:gd name="connsiteX3" fmla="*/ 782 w 9983"/>
                  <a:gd name="connsiteY3" fmla="*/ 8361 h 10000"/>
                  <a:gd name="connsiteX4" fmla="*/ 2537 w 9983"/>
                  <a:gd name="connsiteY4" fmla="*/ 7276 h 10000"/>
                  <a:gd name="connsiteX5" fmla="*/ 1229 w 9983"/>
                  <a:gd name="connsiteY5" fmla="*/ 6254 h 10000"/>
                  <a:gd name="connsiteX6" fmla="*/ 560 w 9983"/>
                  <a:gd name="connsiteY6" fmla="*/ 4638 h 10000"/>
                  <a:gd name="connsiteX7" fmla="*/ 287 w 9983"/>
                  <a:gd name="connsiteY7" fmla="*/ 4072 h 10000"/>
                  <a:gd name="connsiteX8" fmla="*/ 299 w 9983"/>
                  <a:gd name="connsiteY8" fmla="*/ 3846 h 10000"/>
                  <a:gd name="connsiteX9" fmla="*/ 1570 w 9983"/>
                  <a:gd name="connsiteY9" fmla="*/ 3368 h 10000"/>
                  <a:gd name="connsiteX10" fmla="*/ 22 w 9983"/>
                  <a:gd name="connsiteY10" fmla="*/ 3115 h 10000"/>
                  <a:gd name="connsiteX11" fmla="*/ 3059 w 9983"/>
                  <a:gd name="connsiteY11" fmla="*/ 2460 h 10000"/>
                  <a:gd name="connsiteX12" fmla="*/ 4071 w 9983"/>
                  <a:gd name="connsiteY12" fmla="*/ 1476 h 10000"/>
                  <a:gd name="connsiteX13" fmla="*/ 4449 w 9983"/>
                  <a:gd name="connsiteY13" fmla="*/ 656 h 10000"/>
                  <a:gd name="connsiteX14" fmla="*/ 4956 w 9983"/>
                  <a:gd name="connsiteY14" fmla="*/ 165 h 10000"/>
                  <a:gd name="connsiteX15" fmla="*/ 6347 w 9983"/>
                  <a:gd name="connsiteY15" fmla="*/ 656 h 10000"/>
                  <a:gd name="connsiteX16" fmla="*/ 6980 w 9983"/>
                  <a:gd name="connsiteY16" fmla="*/ 328 h 10000"/>
                  <a:gd name="connsiteX17" fmla="*/ 9255 w 9983"/>
                  <a:gd name="connsiteY17" fmla="*/ 165 h 10000"/>
                  <a:gd name="connsiteX18" fmla="*/ 9888 w 9983"/>
                  <a:gd name="connsiteY18" fmla="*/ 492 h 10000"/>
                  <a:gd name="connsiteX19" fmla="*/ 9888 w 9983"/>
                  <a:gd name="connsiteY19" fmla="*/ 1312 h 10000"/>
                  <a:gd name="connsiteX20" fmla="*/ 9510 w 9983"/>
                  <a:gd name="connsiteY20" fmla="*/ 2131 h 10000"/>
                  <a:gd name="connsiteX21" fmla="*/ 9382 w 9983"/>
                  <a:gd name="connsiteY21" fmla="*/ 3771 h 10000"/>
                  <a:gd name="connsiteX22" fmla="*/ 9129 w 9983"/>
                  <a:gd name="connsiteY22" fmla="*/ 4590 h 10000"/>
                  <a:gd name="connsiteX23" fmla="*/ 6980 w 9983"/>
                  <a:gd name="connsiteY23" fmla="*/ 7541 h 10000"/>
                  <a:gd name="connsiteX24" fmla="*/ 6094 w 9983"/>
                  <a:gd name="connsiteY24" fmla="*/ 8524 h 10000"/>
                  <a:gd name="connsiteX25" fmla="*/ 5841 w 9983"/>
                  <a:gd name="connsiteY25" fmla="*/ 9016 h 10000"/>
                  <a:gd name="connsiteX26" fmla="*/ 4576 w 9983"/>
                  <a:gd name="connsiteY26" fmla="*/ 10000 h 10000"/>
                  <a:gd name="connsiteX27" fmla="*/ 3439 w 9983"/>
                  <a:gd name="connsiteY27" fmla="*/ 9836 h 10000"/>
                  <a:gd name="connsiteX28" fmla="*/ 2299 w 9983"/>
                  <a:gd name="connsiteY28" fmla="*/ 9508 h 10000"/>
                  <a:gd name="connsiteX0" fmla="*/ 2139 w 9836"/>
                  <a:gd name="connsiteY0" fmla="*/ 9508 h 10000"/>
                  <a:gd name="connsiteX1" fmla="*/ 1380 w 9836"/>
                  <a:gd name="connsiteY1" fmla="*/ 9016 h 10000"/>
                  <a:gd name="connsiteX2" fmla="*/ 1252 w 9836"/>
                  <a:gd name="connsiteY2" fmla="*/ 8524 h 10000"/>
                  <a:gd name="connsiteX3" fmla="*/ 619 w 9836"/>
                  <a:gd name="connsiteY3" fmla="*/ 8361 h 10000"/>
                  <a:gd name="connsiteX4" fmla="*/ 2377 w 9836"/>
                  <a:gd name="connsiteY4" fmla="*/ 7276 h 10000"/>
                  <a:gd name="connsiteX5" fmla="*/ 1067 w 9836"/>
                  <a:gd name="connsiteY5" fmla="*/ 6254 h 10000"/>
                  <a:gd name="connsiteX6" fmla="*/ 397 w 9836"/>
                  <a:gd name="connsiteY6" fmla="*/ 4638 h 10000"/>
                  <a:gd name="connsiteX7" fmla="*/ 123 w 9836"/>
                  <a:gd name="connsiteY7" fmla="*/ 4072 h 10000"/>
                  <a:gd name="connsiteX8" fmla="*/ 136 w 9836"/>
                  <a:gd name="connsiteY8" fmla="*/ 3846 h 10000"/>
                  <a:gd name="connsiteX9" fmla="*/ 1409 w 9836"/>
                  <a:gd name="connsiteY9" fmla="*/ 3368 h 10000"/>
                  <a:gd name="connsiteX10" fmla="*/ 1598 w 9836"/>
                  <a:gd name="connsiteY10" fmla="*/ 3557 h 10000"/>
                  <a:gd name="connsiteX11" fmla="*/ 2900 w 9836"/>
                  <a:gd name="connsiteY11" fmla="*/ 2460 h 10000"/>
                  <a:gd name="connsiteX12" fmla="*/ 3914 w 9836"/>
                  <a:gd name="connsiteY12" fmla="*/ 1476 h 10000"/>
                  <a:gd name="connsiteX13" fmla="*/ 4293 w 9836"/>
                  <a:gd name="connsiteY13" fmla="*/ 656 h 10000"/>
                  <a:gd name="connsiteX14" fmla="*/ 4800 w 9836"/>
                  <a:gd name="connsiteY14" fmla="*/ 165 h 10000"/>
                  <a:gd name="connsiteX15" fmla="*/ 6194 w 9836"/>
                  <a:gd name="connsiteY15" fmla="*/ 656 h 10000"/>
                  <a:gd name="connsiteX16" fmla="*/ 6828 w 9836"/>
                  <a:gd name="connsiteY16" fmla="*/ 328 h 10000"/>
                  <a:gd name="connsiteX17" fmla="*/ 9107 w 9836"/>
                  <a:gd name="connsiteY17" fmla="*/ 165 h 10000"/>
                  <a:gd name="connsiteX18" fmla="*/ 9741 w 9836"/>
                  <a:gd name="connsiteY18" fmla="*/ 492 h 10000"/>
                  <a:gd name="connsiteX19" fmla="*/ 9741 w 9836"/>
                  <a:gd name="connsiteY19" fmla="*/ 1312 h 10000"/>
                  <a:gd name="connsiteX20" fmla="*/ 9362 w 9836"/>
                  <a:gd name="connsiteY20" fmla="*/ 2131 h 10000"/>
                  <a:gd name="connsiteX21" fmla="*/ 9234 w 9836"/>
                  <a:gd name="connsiteY21" fmla="*/ 3771 h 10000"/>
                  <a:gd name="connsiteX22" fmla="*/ 8981 w 9836"/>
                  <a:gd name="connsiteY22" fmla="*/ 4590 h 10000"/>
                  <a:gd name="connsiteX23" fmla="*/ 6828 w 9836"/>
                  <a:gd name="connsiteY23" fmla="*/ 7541 h 10000"/>
                  <a:gd name="connsiteX24" fmla="*/ 5940 w 9836"/>
                  <a:gd name="connsiteY24" fmla="*/ 8524 h 10000"/>
                  <a:gd name="connsiteX25" fmla="*/ 5687 w 9836"/>
                  <a:gd name="connsiteY25" fmla="*/ 9016 h 10000"/>
                  <a:gd name="connsiteX26" fmla="*/ 4420 w 9836"/>
                  <a:gd name="connsiteY26" fmla="*/ 10000 h 10000"/>
                  <a:gd name="connsiteX27" fmla="*/ 3281 w 9836"/>
                  <a:gd name="connsiteY27" fmla="*/ 9836 h 10000"/>
                  <a:gd name="connsiteX28" fmla="*/ 2139 w 9836"/>
                  <a:gd name="connsiteY28" fmla="*/ 9508 h 10000"/>
                  <a:gd name="connsiteX0" fmla="*/ 2057 w 9882"/>
                  <a:gd name="connsiteY0" fmla="*/ 9508 h 10000"/>
                  <a:gd name="connsiteX1" fmla="*/ 1285 w 9882"/>
                  <a:gd name="connsiteY1" fmla="*/ 9016 h 10000"/>
                  <a:gd name="connsiteX2" fmla="*/ 1155 w 9882"/>
                  <a:gd name="connsiteY2" fmla="*/ 8524 h 10000"/>
                  <a:gd name="connsiteX3" fmla="*/ 511 w 9882"/>
                  <a:gd name="connsiteY3" fmla="*/ 8361 h 10000"/>
                  <a:gd name="connsiteX4" fmla="*/ 2299 w 9882"/>
                  <a:gd name="connsiteY4" fmla="*/ 7276 h 10000"/>
                  <a:gd name="connsiteX5" fmla="*/ 967 w 9882"/>
                  <a:gd name="connsiteY5" fmla="*/ 6254 h 10000"/>
                  <a:gd name="connsiteX6" fmla="*/ 286 w 9882"/>
                  <a:gd name="connsiteY6" fmla="*/ 4638 h 10000"/>
                  <a:gd name="connsiteX7" fmla="*/ 7 w 9882"/>
                  <a:gd name="connsiteY7" fmla="*/ 4072 h 10000"/>
                  <a:gd name="connsiteX8" fmla="*/ 1930 w 9882"/>
                  <a:gd name="connsiteY8" fmla="*/ 3934 h 10000"/>
                  <a:gd name="connsiteX9" fmla="*/ 1314 w 9882"/>
                  <a:gd name="connsiteY9" fmla="*/ 3368 h 10000"/>
                  <a:gd name="connsiteX10" fmla="*/ 1507 w 9882"/>
                  <a:gd name="connsiteY10" fmla="*/ 3557 h 10000"/>
                  <a:gd name="connsiteX11" fmla="*/ 2830 w 9882"/>
                  <a:gd name="connsiteY11" fmla="*/ 2460 h 10000"/>
                  <a:gd name="connsiteX12" fmla="*/ 3861 w 9882"/>
                  <a:gd name="connsiteY12" fmla="*/ 1476 h 10000"/>
                  <a:gd name="connsiteX13" fmla="*/ 4247 w 9882"/>
                  <a:gd name="connsiteY13" fmla="*/ 656 h 10000"/>
                  <a:gd name="connsiteX14" fmla="*/ 4762 w 9882"/>
                  <a:gd name="connsiteY14" fmla="*/ 165 h 10000"/>
                  <a:gd name="connsiteX15" fmla="*/ 6179 w 9882"/>
                  <a:gd name="connsiteY15" fmla="*/ 656 h 10000"/>
                  <a:gd name="connsiteX16" fmla="*/ 6824 w 9882"/>
                  <a:gd name="connsiteY16" fmla="*/ 328 h 10000"/>
                  <a:gd name="connsiteX17" fmla="*/ 9141 w 9882"/>
                  <a:gd name="connsiteY17" fmla="*/ 165 h 10000"/>
                  <a:gd name="connsiteX18" fmla="*/ 9785 w 9882"/>
                  <a:gd name="connsiteY18" fmla="*/ 492 h 10000"/>
                  <a:gd name="connsiteX19" fmla="*/ 9785 w 9882"/>
                  <a:gd name="connsiteY19" fmla="*/ 1312 h 10000"/>
                  <a:gd name="connsiteX20" fmla="*/ 9400 w 9882"/>
                  <a:gd name="connsiteY20" fmla="*/ 2131 h 10000"/>
                  <a:gd name="connsiteX21" fmla="*/ 9270 w 9882"/>
                  <a:gd name="connsiteY21" fmla="*/ 3771 h 10000"/>
                  <a:gd name="connsiteX22" fmla="*/ 9013 w 9882"/>
                  <a:gd name="connsiteY22" fmla="*/ 4590 h 10000"/>
                  <a:gd name="connsiteX23" fmla="*/ 6824 w 9882"/>
                  <a:gd name="connsiteY23" fmla="*/ 7541 h 10000"/>
                  <a:gd name="connsiteX24" fmla="*/ 5921 w 9882"/>
                  <a:gd name="connsiteY24" fmla="*/ 8524 h 10000"/>
                  <a:gd name="connsiteX25" fmla="*/ 5664 w 9882"/>
                  <a:gd name="connsiteY25" fmla="*/ 9016 h 10000"/>
                  <a:gd name="connsiteX26" fmla="*/ 4376 w 9882"/>
                  <a:gd name="connsiteY26" fmla="*/ 10000 h 10000"/>
                  <a:gd name="connsiteX27" fmla="*/ 3218 w 9882"/>
                  <a:gd name="connsiteY27" fmla="*/ 9836 h 10000"/>
                  <a:gd name="connsiteX28" fmla="*/ 2057 w 9882"/>
                  <a:gd name="connsiteY28" fmla="*/ 9508 h 10000"/>
                  <a:gd name="connsiteX0" fmla="*/ 1813 w 9731"/>
                  <a:gd name="connsiteY0" fmla="*/ 9508 h 10000"/>
                  <a:gd name="connsiteX1" fmla="*/ 1031 w 9731"/>
                  <a:gd name="connsiteY1" fmla="*/ 9016 h 10000"/>
                  <a:gd name="connsiteX2" fmla="*/ 900 w 9731"/>
                  <a:gd name="connsiteY2" fmla="*/ 8524 h 10000"/>
                  <a:gd name="connsiteX3" fmla="*/ 248 w 9731"/>
                  <a:gd name="connsiteY3" fmla="*/ 8361 h 10000"/>
                  <a:gd name="connsiteX4" fmla="*/ 2057 w 9731"/>
                  <a:gd name="connsiteY4" fmla="*/ 7276 h 10000"/>
                  <a:gd name="connsiteX5" fmla="*/ 710 w 9731"/>
                  <a:gd name="connsiteY5" fmla="*/ 6254 h 10000"/>
                  <a:gd name="connsiteX6" fmla="*/ 20 w 9731"/>
                  <a:gd name="connsiteY6" fmla="*/ 4638 h 10000"/>
                  <a:gd name="connsiteX7" fmla="*/ 2101 w 9731"/>
                  <a:gd name="connsiteY7" fmla="*/ 4602 h 10000"/>
                  <a:gd name="connsiteX8" fmla="*/ 1684 w 9731"/>
                  <a:gd name="connsiteY8" fmla="*/ 3934 h 10000"/>
                  <a:gd name="connsiteX9" fmla="*/ 1061 w 9731"/>
                  <a:gd name="connsiteY9" fmla="*/ 3368 h 10000"/>
                  <a:gd name="connsiteX10" fmla="*/ 1256 w 9731"/>
                  <a:gd name="connsiteY10" fmla="*/ 3557 h 10000"/>
                  <a:gd name="connsiteX11" fmla="*/ 2595 w 9731"/>
                  <a:gd name="connsiteY11" fmla="*/ 2460 h 10000"/>
                  <a:gd name="connsiteX12" fmla="*/ 3638 w 9731"/>
                  <a:gd name="connsiteY12" fmla="*/ 1476 h 10000"/>
                  <a:gd name="connsiteX13" fmla="*/ 4029 w 9731"/>
                  <a:gd name="connsiteY13" fmla="*/ 656 h 10000"/>
                  <a:gd name="connsiteX14" fmla="*/ 4550 w 9731"/>
                  <a:gd name="connsiteY14" fmla="*/ 165 h 10000"/>
                  <a:gd name="connsiteX15" fmla="*/ 5984 w 9731"/>
                  <a:gd name="connsiteY15" fmla="*/ 656 h 10000"/>
                  <a:gd name="connsiteX16" fmla="*/ 6636 w 9731"/>
                  <a:gd name="connsiteY16" fmla="*/ 328 h 10000"/>
                  <a:gd name="connsiteX17" fmla="*/ 8981 w 9731"/>
                  <a:gd name="connsiteY17" fmla="*/ 165 h 10000"/>
                  <a:gd name="connsiteX18" fmla="*/ 9633 w 9731"/>
                  <a:gd name="connsiteY18" fmla="*/ 492 h 10000"/>
                  <a:gd name="connsiteX19" fmla="*/ 9633 w 9731"/>
                  <a:gd name="connsiteY19" fmla="*/ 1312 h 10000"/>
                  <a:gd name="connsiteX20" fmla="*/ 9243 w 9731"/>
                  <a:gd name="connsiteY20" fmla="*/ 2131 h 10000"/>
                  <a:gd name="connsiteX21" fmla="*/ 9112 w 9731"/>
                  <a:gd name="connsiteY21" fmla="*/ 3771 h 10000"/>
                  <a:gd name="connsiteX22" fmla="*/ 8852 w 9731"/>
                  <a:gd name="connsiteY22" fmla="*/ 4590 h 10000"/>
                  <a:gd name="connsiteX23" fmla="*/ 6636 w 9731"/>
                  <a:gd name="connsiteY23" fmla="*/ 7541 h 10000"/>
                  <a:gd name="connsiteX24" fmla="*/ 5723 w 9731"/>
                  <a:gd name="connsiteY24" fmla="*/ 8524 h 10000"/>
                  <a:gd name="connsiteX25" fmla="*/ 5463 w 9731"/>
                  <a:gd name="connsiteY25" fmla="*/ 9016 h 10000"/>
                  <a:gd name="connsiteX26" fmla="*/ 4159 w 9731"/>
                  <a:gd name="connsiteY26" fmla="*/ 10000 h 10000"/>
                  <a:gd name="connsiteX27" fmla="*/ 2987 w 9731"/>
                  <a:gd name="connsiteY27" fmla="*/ 9836 h 10000"/>
                  <a:gd name="connsiteX28" fmla="*/ 1813 w 9731"/>
                  <a:gd name="connsiteY28" fmla="*/ 9508 h 10000"/>
                  <a:gd name="connsiteX0" fmla="*/ 1642 w 9779"/>
                  <a:gd name="connsiteY0" fmla="*/ 9508 h 10000"/>
                  <a:gd name="connsiteX1" fmla="*/ 839 w 9779"/>
                  <a:gd name="connsiteY1" fmla="*/ 9016 h 10000"/>
                  <a:gd name="connsiteX2" fmla="*/ 704 w 9779"/>
                  <a:gd name="connsiteY2" fmla="*/ 8524 h 10000"/>
                  <a:gd name="connsiteX3" fmla="*/ 34 w 9779"/>
                  <a:gd name="connsiteY3" fmla="*/ 8361 h 10000"/>
                  <a:gd name="connsiteX4" fmla="*/ 1893 w 9779"/>
                  <a:gd name="connsiteY4" fmla="*/ 7276 h 10000"/>
                  <a:gd name="connsiteX5" fmla="*/ 509 w 9779"/>
                  <a:gd name="connsiteY5" fmla="*/ 6254 h 10000"/>
                  <a:gd name="connsiteX6" fmla="*/ 2670 w 9779"/>
                  <a:gd name="connsiteY6" fmla="*/ 5610 h 10000"/>
                  <a:gd name="connsiteX7" fmla="*/ 1938 w 9779"/>
                  <a:gd name="connsiteY7" fmla="*/ 4602 h 10000"/>
                  <a:gd name="connsiteX8" fmla="*/ 1510 w 9779"/>
                  <a:gd name="connsiteY8" fmla="*/ 3934 h 10000"/>
                  <a:gd name="connsiteX9" fmla="*/ 869 w 9779"/>
                  <a:gd name="connsiteY9" fmla="*/ 3368 h 10000"/>
                  <a:gd name="connsiteX10" fmla="*/ 1070 w 9779"/>
                  <a:gd name="connsiteY10" fmla="*/ 3557 h 10000"/>
                  <a:gd name="connsiteX11" fmla="*/ 2446 w 9779"/>
                  <a:gd name="connsiteY11" fmla="*/ 2460 h 10000"/>
                  <a:gd name="connsiteX12" fmla="*/ 3518 w 9779"/>
                  <a:gd name="connsiteY12" fmla="*/ 1476 h 10000"/>
                  <a:gd name="connsiteX13" fmla="*/ 3919 w 9779"/>
                  <a:gd name="connsiteY13" fmla="*/ 656 h 10000"/>
                  <a:gd name="connsiteX14" fmla="*/ 4455 w 9779"/>
                  <a:gd name="connsiteY14" fmla="*/ 165 h 10000"/>
                  <a:gd name="connsiteX15" fmla="*/ 5928 w 9779"/>
                  <a:gd name="connsiteY15" fmla="*/ 656 h 10000"/>
                  <a:gd name="connsiteX16" fmla="*/ 6598 w 9779"/>
                  <a:gd name="connsiteY16" fmla="*/ 328 h 10000"/>
                  <a:gd name="connsiteX17" fmla="*/ 9008 w 9779"/>
                  <a:gd name="connsiteY17" fmla="*/ 165 h 10000"/>
                  <a:gd name="connsiteX18" fmla="*/ 9678 w 9779"/>
                  <a:gd name="connsiteY18" fmla="*/ 492 h 10000"/>
                  <a:gd name="connsiteX19" fmla="*/ 9678 w 9779"/>
                  <a:gd name="connsiteY19" fmla="*/ 1312 h 10000"/>
                  <a:gd name="connsiteX20" fmla="*/ 9278 w 9779"/>
                  <a:gd name="connsiteY20" fmla="*/ 2131 h 10000"/>
                  <a:gd name="connsiteX21" fmla="*/ 9143 w 9779"/>
                  <a:gd name="connsiteY21" fmla="*/ 3771 h 10000"/>
                  <a:gd name="connsiteX22" fmla="*/ 8876 w 9779"/>
                  <a:gd name="connsiteY22" fmla="*/ 4590 h 10000"/>
                  <a:gd name="connsiteX23" fmla="*/ 6598 w 9779"/>
                  <a:gd name="connsiteY23" fmla="*/ 7541 h 10000"/>
                  <a:gd name="connsiteX24" fmla="*/ 5660 w 9779"/>
                  <a:gd name="connsiteY24" fmla="*/ 8524 h 10000"/>
                  <a:gd name="connsiteX25" fmla="*/ 5393 w 9779"/>
                  <a:gd name="connsiteY25" fmla="*/ 9016 h 10000"/>
                  <a:gd name="connsiteX26" fmla="*/ 4053 w 9779"/>
                  <a:gd name="connsiteY26" fmla="*/ 10000 h 10000"/>
                  <a:gd name="connsiteX27" fmla="*/ 2849 w 9779"/>
                  <a:gd name="connsiteY27" fmla="*/ 9836 h 10000"/>
                  <a:gd name="connsiteX28" fmla="*/ 1642 w 9779"/>
                  <a:gd name="connsiteY28" fmla="*/ 9508 h 10000"/>
                  <a:gd name="connsiteX0" fmla="*/ 1679 w 10000"/>
                  <a:gd name="connsiteY0" fmla="*/ 9508 h 10000"/>
                  <a:gd name="connsiteX1" fmla="*/ 858 w 10000"/>
                  <a:gd name="connsiteY1" fmla="*/ 9016 h 10000"/>
                  <a:gd name="connsiteX2" fmla="*/ 720 w 10000"/>
                  <a:gd name="connsiteY2" fmla="*/ 8524 h 10000"/>
                  <a:gd name="connsiteX3" fmla="*/ 35 w 10000"/>
                  <a:gd name="connsiteY3" fmla="*/ 8361 h 10000"/>
                  <a:gd name="connsiteX4" fmla="*/ 1936 w 10000"/>
                  <a:gd name="connsiteY4" fmla="*/ 7276 h 10000"/>
                  <a:gd name="connsiteX5" fmla="*/ 2854 w 10000"/>
                  <a:gd name="connsiteY5" fmla="*/ 6696 h 10000"/>
                  <a:gd name="connsiteX6" fmla="*/ 2730 w 10000"/>
                  <a:gd name="connsiteY6" fmla="*/ 5610 h 10000"/>
                  <a:gd name="connsiteX7" fmla="*/ 1982 w 10000"/>
                  <a:gd name="connsiteY7" fmla="*/ 4602 h 10000"/>
                  <a:gd name="connsiteX8" fmla="*/ 1544 w 10000"/>
                  <a:gd name="connsiteY8" fmla="*/ 3934 h 10000"/>
                  <a:gd name="connsiteX9" fmla="*/ 889 w 10000"/>
                  <a:gd name="connsiteY9" fmla="*/ 3368 h 10000"/>
                  <a:gd name="connsiteX10" fmla="*/ 1094 w 10000"/>
                  <a:gd name="connsiteY10" fmla="*/ 3557 h 10000"/>
                  <a:gd name="connsiteX11" fmla="*/ 2501 w 10000"/>
                  <a:gd name="connsiteY11" fmla="*/ 2460 h 10000"/>
                  <a:gd name="connsiteX12" fmla="*/ 3598 w 10000"/>
                  <a:gd name="connsiteY12" fmla="*/ 1476 h 10000"/>
                  <a:gd name="connsiteX13" fmla="*/ 4008 w 10000"/>
                  <a:gd name="connsiteY13" fmla="*/ 656 h 10000"/>
                  <a:gd name="connsiteX14" fmla="*/ 4556 w 10000"/>
                  <a:gd name="connsiteY14" fmla="*/ 165 h 10000"/>
                  <a:gd name="connsiteX15" fmla="*/ 6062 w 10000"/>
                  <a:gd name="connsiteY15" fmla="*/ 656 h 10000"/>
                  <a:gd name="connsiteX16" fmla="*/ 6747 w 10000"/>
                  <a:gd name="connsiteY16" fmla="*/ 328 h 10000"/>
                  <a:gd name="connsiteX17" fmla="*/ 9212 w 10000"/>
                  <a:gd name="connsiteY17" fmla="*/ 165 h 10000"/>
                  <a:gd name="connsiteX18" fmla="*/ 9897 w 10000"/>
                  <a:gd name="connsiteY18" fmla="*/ 492 h 10000"/>
                  <a:gd name="connsiteX19" fmla="*/ 9897 w 10000"/>
                  <a:gd name="connsiteY19" fmla="*/ 1312 h 10000"/>
                  <a:gd name="connsiteX20" fmla="*/ 9488 w 10000"/>
                  <a:gd name="connsiteY20" fmla="*/ 2131 h 10000"/>
                  <a:gd name="connsiteX21" fmla="*/ 9350 w 10000"/>
                  <a:gd name="connsiteY21" fmla="*/ 3771 h 10000"/>
                  <a:gd name="connsiteX22" fmla="*/ 9077 w 10000"/>
                  <a:gd name="connsiteY22" fmla="*/ 4590 h 10000"/>
                  <a:gd name="connsiteX23" fmla="*/ 6747 w 10000"/>
                  <a:gd name="connsiteY23" fmla="*/ 7541 h 10000"/>
                  <a:gd name="connsiteX24" fmla="*/ 5788 w 10000"/>
                  <a:gd name="connsiteY24" fmla="*/ 8524 h 10000"/>
                  <a:gd name="connsiteX25" fmla="*/ 5515 w 10000"/>
                  <a:gd name="connsiteY25" fmla="*/ 9016 h 10000"/>
                  <a:gd name="connsiteX26" fmla="*/ 4145 w 10000"/>
                  <a:gd name="connsiteY26" fmla="*/ 10000 h 10000"/>
                  <a:gd name="connsiteX27" fmla="*/ 2913 w 10000"/>
                  <a:gd name="connsiteY27" fmla="*/ 9836 h 10000"/>
                  <a:gd name="connsiteX28" fmla="*/ 1679 w 10000"/>
                  <a:gd name="connsiteY28" fmla="*/ 9508 h 10000"/>
                  <a:gd name="connsiteX0" fmla="*/ 1679 w 10000"/>
                  <a:gd name="connsiteY0" fmla="*/ 9508 h 9860"/>
                  <a:gd name="connsiteX1" fmla="*/ 858 w 10000"/>
                  <a:gd name="connsiteY1" fmla="*/ 9016 h 9860"/>
                  <a:gd name="connsiteX2" fmla="*/ 720 w 10000"/>
                  <a:gd name="connsiteY2" fmla="*/ 8524 h 9860"/>
                  <a:gd name="connsiteX3" fmla="*/ 35 w 10000"/>
                  <a:gd name="connsiteY3" fmla="*/ 8361 h 9860"/>
                  <a:gd name="connsiteX4" fmla="*/ 1936 w 10000"/>
                  <a:gd name="connsiteY4" fmla="*/ 7276 h 9860"/>
                  <a:gd name="connsiteX5" fmla="*/ 2854 w 10000"/>
                  <a:gd name="connsiteY5" fmla="*/ 6696 h 9860"/>
                  <a:gd name="connsiteX6" fmla="*/ 2730 w 10000"/>
                  <a:gd name="connsiteY6" fmla="*/ 5610 h 9860"/>
                  <a:gd name="connsiteX7" fmla="*/ 1982 w 10000"/>
                  <a:gd name="connsiteY7" fmla="*/ 4602 h 9860"/>
                  <a:gd name="connsiteX8" fmla="*/ 1544 w 10000"/>
                  <a:gd name="connsiteY8" fmla="*/ 3934 h 9860"/>
                  <a:gd name="connsiteX9" fmla="*/ 889 w 10000"/>
                  <a:gd name="connsiteY9" fmla="*/ 3368 h 9860"/>
                  <a:gd name="connsiteX10" fmla="*/ 1094 w 10000"/>
                  <a:gd name="connsiteY10" fmla="*/ 3557 h 9860"/>
                  <a:gd name="connsiteX11" fmla="*/ 2501 w 10000"/>
                  <a:gd name="connsiteY11" fmla="*/ 2460 h 9860"/>
                  <a:gd name="connsiteX12" fmla="*/ 3598 w 10000"/>
                  <a:gd name="connsiteY12" fmla="*/ 1476 h 9860"/>
                  <a:gd name="connsiteX13" fmla="*/ 4008 w 10000"/>
                  <a:gd name="connsiteY13" fmla="*/ 656 h 9860"/>
                  <a:gd name="connsiteX14" fmla="*/ 4556 w 10000"/>
                  <a:gd name="connsiteY14" fmla="*/ 165 h 9860"/>
                  <a:gd name="connsiteX15" fmla="*/ 6062 w 10000"/>
                  <a:gd name="connsiteY15" fmla="*/ 656 h 9860"/>
                  <a:gd name="connsiteX16" fmla="*/ 6747 w 10000"/>
                  <a:gd name="connsiteY16" fmla="*/ 328 h 9860"/>
                  <a:gd name="connsiteX17" fmla="*/ 9212 w 10000"/>
                  <a:gd name="connsiteY17" fmla="*/ 165 h 9860"/>
                  <a:gd name="connsiteX18" fmla="*/ 9897 w 10000"/>
                  <a:gd name="connsiteY18" fmla="*/ 492 h 9860"/>
                  <a:gd name="connsiteX19" fmla="*/ 9897 w 10000"/>
                  <a:gd name="connsiteY19" fmla="*/ 1312 h 9860"/>
                  <a:gd name="connsiteX20" fmla="*/ 9488 w 10000"/>
                  <a:gd name="connsiteY20" fmla="*/ 2131 h 9860"/>
                  <a:gd name="connsiteX21" fmla="*/ 9350 w 10000"/>
                  <a:gd name="connsiteY21" fmla="*/ 3771 h 9860"/>
                  <a:gd name="connsiteX22" fmla="*/ 9077 w 10000"/>
                  <a:gd name="connsiteY22" fmla="*/ 4590 h 9860"/>
                  <a:gd name="connsiteX23" fmla="*/ 6747 w 10000"/>
                  <a:gd name="connsiteY23" fmla="*/ 7541 h 9860"/>
                  <a:gd name="connsiteX24" fmla="*/ 5788 w 10000"/>
                  <a:gd name="connsiteY24" fmla="*/ 8524 h 9860"/>
                  <a:gd name="connsiteX25" fmla="*/ 5515 w 10000"/>
                  <a:gd name="connsiteY25" fmla="*/ 9016 h 9860"/>
                  <a:gd name="connsiteX26" fmla="*/ 5349 w 10000"/>
                  <a:gd name="connsiteY26" fmla="*/ 9293 h 9860"/>
                  <a:gd name="connsiteX27" fmla="*/ 2913 w 10000"/>
                  <a:gd name="connsiteY27" fmla="*/ 9836 h 9860"/>
                  <a:gd name="connsiteX28" fmla="*/ 1679 w 10000"/>
                  <a:gd name="connsiteY28" fmla="*/ 9508 h 9860"/>
                  <a:gd name="connsiteX0" fmla="*/ 1679 w 10000"/>
                  <a:gd name="connsiteY0" fmla="*/ 9643 h 9643"/>
                  <a:gd name="connsiteX1" fmla="*/ 858 w 10000"/>
                  <a:gd name="connsiteY1" fmla="*/ 9144 h 9643"/>
                  <a:gd name="connsiteX2" fmla="*/ 720 w 10000"/>
                  <a:gd name="connsiteY2" fmla="*/ 8645 h 9643"/>
                  <a:gd name="connsiteX3" fmla="*/ 35 w 10000"/>
                  <a:gd name="connsiteY3" fmla="*/ 8480 h 9643"/>
                  <a:gd name="connsiteX4" fmla="*/ 1936 w 10000"/>
                  <a:gd name="connsiteY4" fmla="*/ 7379 h 9643"/>
                  <a:gd name="connsiteX5" fmla="*/ 2854 w 10000"/>
                  <a:gd name="connsiteY5" fmla="*/ 6791 h 9643"/>
                  <a:gd name="connsiteX6" fmla="*/ 2730 w 10000"/>
                  <a:gd name="connsiteY6" fmla="*/ 5690 h 9643"/>
                  <a:gd name="connsiteX7" fmla="*/ 1982 w 10000"/>
                  <a:gd name="connsiteY7" fmla="*/ 4667 h 9643"/>
                  <a:gd name="connsiteX8" fmla="*/ 1544 w 10000"/>
                  <a:gd name="connsiteY8" fmla="*/ 3990 h 9643"/>
                  <a:gd name="connsiteX9" fmla="*/ 889 w 10000"/>
                  <a:gd name="connsiteY9" fmla="*/ 3416 h 9643"/>
                  <a:gd name="connsiteX10" fmla="*/ 1094 w 10000"/>
                  <a:gd name="connsiteY10" fmla="*/ 3608 h 9643"/>
                  <a:gd name="connsiteX11" fmla="*/ 2501 w 10000"/>
                  <a:gd name="connsiteY11" fmla="*/ 2495 h 9643"/>
                  <a:gd name="connsiteX12" fmla="*/ 3598 w 10000"/>
                  <a:gd name="connsiteY12" fmla="*/ 1497 h 9643"/>
                  <a:gd name="connsiteX13" fmla="*/ 4008 w 10000"/>
                  <a:gd name="connsiteY13" fmla="*/ 665 h 9643"/>
                  <a:gd name="connsiteX14" fmla="*/ 4556 w 10000"/>
                  <a:gd name="connsiteY14" fmla="*/ 167 h 9643"/>
                  <a:gd name="connsiteX15" fmla="*/ 6062 w 10000"/>
                  <a:gd name="connsiteY15" fmla="*/ 665 h 9643"/>
                  <a:gd name="connsiteX16" fmla="*/ 6747 w 10000"/>
                  <a:gd name="connsiteY16" fmla="*/ 333 h 9643"/>
                  <a:gd name="connsiteX17" fmla="*/ 9212 w 10000"/>
                  <a:gd name="connsiteY17" fmla="*/ 167 h 9643"/>
                  <a:gd name="connsiteX18" fmla="*/ 9897 w 10000"/>
                  <a:gd name="connsiteY18" fmla="*/ 499 h 9643"/>
                  <a:gd name="connsiteX19" fmla="*/ 9897 w 10000"/>
                  <a:gd name="connsiteY19" fmla="*/ 1331 h 9643"/>
                  <a:gd name="connsiteX20" fmla="*/ 9488 w 10000"/>
                  <a:gd name="connsiteY20" fmla="*/ 2161 h 9643"/>
                  <a:gd name="connsiteX21" fmla="*/ 9350 w 10000"/>
                  <a:gd name="connsiteY21" fmla="*/ 3825 h 9643"/>
                  <a:gd name="connsiteX22" fmla="*/ 9077 w 10000"/>
                  <a:gd name="connsiteY22" fmla="*/ 4655 h 9643"/>
                  <a:gd name="connsiteX23" fmla="*/ 6747 w 10000"/>
                  <a:gd name="connsiteY23" fmla="*/ 7648 h 9643"/>
                  <a:gd name="connsiteX24" fmla="*/ 5788 w 10000"/>
                  <a:gd name="connsiteY24" fmla="*/ 8645 h 9643"/>
                  <a:gd name="connsiteX25" fmla="*/ 5515 w 10000"/>
                  <a:gd name="connsiteY25" fmla="*/ 9144 h 9643"/>
                  <a:gd name="connsiteX26" fmla="*/ 5349 w 10000"/>
                  <a:gd name="connsiteY26" fmla="*/ 9425 h 9643"/>
                  <a:gd name="connsiteX27" fmla="*/ 4644 w 10000"/>
                  <a:gd name="connsiteY27" fmla="*/ 9169 h 9643"/>
                  <a:gd name="connsiteX28" fmla="*/ 1679 w 10000"/>
                  <a:gd name="connsiteY28" fmla="*/ 9643 h 9643"/>
                  <a:gd name="connsiteX0" fmla="*/ 2808 w 10000"/>
                  <a:gd name="connsiteY0" fmla="*/ 8699 h 9823"/>
                  <a:gd name="connsiteX1" fmla="*/ 858 w 10000"/>
                  <a:gd name="connsiteY1" fmla="*/ 9483 h 9823"/>
                  <a:gd name="connsiteX2" fmla="*/ 720 w 10000"/>
                  <a:gd name="connsiteY2" fmla="*/ 8965 h 9823"/>
                  <a:gd name="connsiteX3" fmla="*/ 35 w 10000"/>
                  <a:gd name="connsiteY3" fmla="*/ 8794 h 9823"/>
                  <a:gd name="connsiteX4" fmla="*/ 1936 w 10000"/>
                  <a:gd name="connsiteY4" fmla="*/ 7652 h 9823"/>
                  <a:gd name="connsiteX5" fmla="*/ 2854 w 10000"/>
                  <a:gd name="connsiteY5" fmla="*/ 7042 h 9823"/>
                  <a:gd name="connsiteX6" fmla="*/ 2730 w 10000"/>
                  <a:gd name="connsiteY6" fmla="*/ 5901 h 9823"/>
                  <a:gd name="connsiteX7" fmla="*/ 1982 w 10000"/>
                  <a:gd name="connsiteY7" fmla="*/ 4840 h 9823"/>
                  <a:gd name="connsiteX8" fmla="*/ 1544 w 10000"/>
                  <a:gd name="connsiteY8" fmla="*/ 4138 h 9823"/>
                  <a:gd name="connsiteX9" fmla="*/ 889 w 10000"/>
                  <a:gd name="connsiteY9" fmla="*/ 3542 h 9823"/>
                  <a:gd name="connsiteX10" fmla="*/ 1094 w 10000"/>
                  <a:gd name="connsiteY10" fmla="*/ 3742 h 9823"/>
                  <a:gd name="connsiteX11" fmla="*/ 2501 w 10000"/>
                  <a:gd name="connsiteY11" fmla="*/ 2587 h 9823"/>
                  <a:gd name="connsiteX12" fmla="*/ 3598 w 10000"/>
                  <a:gd name="connsiteY12" fmla="*/ 1552 h 9823"/>
                  <a:gd name="connsiteX13" fmla="*/ 4008 w 10000"/>
                  <a:gd name="connsiteY13" fmla="*/ 690 h 9823"/>
                  <a:gd name="connsiteX14" fmla="*/ 4556 w 10000"/>
                  <a:gd name="connsiteY14" fmla="*/ 173 h 9823"/>
                  <a:gd name="connsiteX15" fmla="*/ 6062 w 10000"/>
                  <a:gd name="connsiteY15" fmla="*/ 690 h 9823"/>
                  <a:gd name="connsiteX16" fmla="*/ 6747 w 10000"/>
                  <a:gd name="connsiteY16" fmla="*/ 345 h 9823"/>
                  <a:gd name="connsiteX17" fmla="*/ 9212 w 10000"/>
                  <a:gd name="connsiteY17" fmla="*/ 173 h 9823"/>
                  <a:gd name="connsiteX18" fmla="*/ 9897 w 10000"/>
                  <a:gd name="connsiteY18" fmla="*/ 517 h 9823"/>
                  <a:gd name="connsiteX19" fmla="*/ 9897 w 10000"/>
                  <a:gd name="connsiteY19" fmla="*/ 1380 h 9823"/>
                  <a:gd name="connsiteX20" fmla="*/ 9488 w 10000"/>
                  <a:gd name="connsiteY20" fmla="*/ 2241 h 9823"/>
                  <a:gd name="connsiteX21" fmla="*/ 9350 w 10000"/>
                  <a:gd name="connsiteY21" fmla="*/ 3967 h 9823"/>
                  <a:gd name="connsiteX22" fmla="*/ 9077 w 10000"/>
                  <a:gd name="connsiteY22" fmla="*/ 4827 h 9823"/>
                  <a:gd name="connsiteX23" fmla="*/ 6747 w 10000"/>
                  <a:gd name="connsiteY23" fmla="*/ 7931 h 9823"/>
                  <a:gd name="connsiteX24" fmla="*/ 5788 w 10000"/>
                  <a:gd name="connsiteY24" fmla="*/ 8965 h 9823"/>
                  <a:gd name="connsiteX25" fmla="*/ 5515 w 10000"/>
                  <a:gd name="connsiteY25" fmla="*/ 9483 h 9823"/>
                  <a:gd name="connsiteX26" fmla="*/ 5349 w 10000"/>
                  <a:gd name="connsiteY26" fmla="*/ 9774 h 9823"/>
                  <a:gd name="connsiteX27" fmla="*/ 4644 w 10000"/>
                  <a:gd name="connsiteY27" fmla="*/ 9508 h 9823"/>
                  <a:gd name="connsiteX28" fmla="*/ 2808 w 10000"/>
                  <a:gd name="connsiteY28" fmla="*/ 8699 h 9823"/>
                  <a:gd name="connsiteX0" fmla="*/ 2808 w 10000"/>
                  <a:gd name="connsiteY0" fmla="*/ 8856 h 10000"/>
                  <a:gd name="connsiteX1" fmla="*/ 2189 w 10000"/>
                  <a:gd name="connsiteY1" fmla="*/ 8012 h 10000"/>
                  <a:gd name="connsiteX2" fmla="*/ 858 w 10000"/>
                  <a:gd name="connsiteY2" fmla="*/ 9654 h 10000"/>
                  <a:gd name="connsiteX3" fmla="*/ 720 w 10000"/>
                  <a:gd name="connsiteY3" fmla="*/ 9127 h 10000"/>
                  <a:gd name="connsiteX4" fmla="*/ 35 w 10000"/>
                  <a:gd name="connsiteY4" fmla="*/ 8952 h 10000"/>
                  <a:gd name="connsiteX5" fmla="*/ 1936 w 10000"/>
                  <a:gd name="connsiteY5" fmla="*/ 7790 h 10000"/>
                  <a:gd name="connsiteX6" fmla="*/ 2854 w 10000"/>
                  <a:gd name="connsiteY6" fmla="*/ 7169 h 10000"/>
                  <a:gd name="connsiteX7" fmla="*/ 2730 w 10000"/>
                  <a:gd name="connsiteY7" fmla="*/ 6007 h 10000"/>
                  <a:gd name="connsiteX8" fmla="*/ 1982 w 10000"/>
                  <a:gd name="connsiteY8" fmla="*/ 4927 h 10000"/>
                  <a:gd name="connsiteX9" fmla="*/ 1544 w 10000"/>
                  <a:gd name="connsiteY9" fmla="*/ 4213 h 10000"/>
                  <a:gd name="connsiteX10" fmla="*/ 889 w 10000"/>
                  <a:gd name="connsiteY10" fmla="*/ 3606 h 10000"/>
                  <a:gd name="connsiteX11" fmla="*/ 1094 w 10000"/>
                  <a:gd name="connsiteY11" fmla="*/ 3809 h 10000"/>
                  <a:gd name="connsiteX12" fmla="*/ 2501 w 10000"/>
                  <a:gd name="connsiteY12" fmla="*/ 2634 h 10000"/>
                  <a:gd name="connsiteX13" fmla="*/ 3598 w 10000"/>
                  <a:gd name="connsiteY13" fmla="*/ 1580 h 10000"/>
                  <a:gd name="connsiteX14" fmla="*/ 4008 w 10000"/>
                  <a:gd name="connsiteY14" fmla="*/ 702 h 10000"/>
                  <a:gd name="connsiteX15" fmla="*/ 4556 w 10000"/>
                  <a:gd name="connsiteY15" fmla="*/ 176 h 10000"/>
                  <a:gd name="connsiteX16" fmla="*/ 6062 w 10000"/>
                  <a:gd name="connsiteY16" fmla="*/ 702 h 10000"/>
                  <a:gd name="connsiteX17" fmla="*/ 6747 w 10000"/>
                  <a:gd name="connsiteY17" fmla="*/ 351 h 10000"/>
                  <a:gd name="connsiteX18" fmla="*/ 9212 w 10000"/>
                  <a:gd name="connsiteY18" fmla="*/ 176 h 10000"/>
                  <a:gd name="connsiteX19" fmla="*/ 9897 w 10000"/>
                  <a:gd name="connsiteY19" fmla="*/ 526 h 10000"/>
                  <a:gd name="connsiteX20" fmla="*/ 9897 w 10000"/>
                  <a:gd name="connsiteY20" fmla="*/ 1405 h 10000"/>
                  <a:gd name="connsiteX21" fmla="*/ 9488 w 10000"/>
                  <a:gd name="connsiteY21" fmla="*/ 2281 h 10000"/>
                  <a:gd name="connsiteX22" fmla="*/ 9350 w 10000"/>
                  <a:gd name="connsiteY22" fmla="*/ 4038 h 10000"/>
                  <a:gd name="connsiteX23" fmla="*/ 9077 w 10000"/>
                  <a:gd name="connsiteY23" fmla="*/ 4914 h 10000"/>
                  <a:gd name="connsiteX24" fmla="*/ 6747 w 10000"/>
                  <a:gd name="connsiteY24" fmla="*/ 8074 h 10000"/>
                  <a:gd name="connsiteX25" fmla="*/ 5788 w 10000"/>
                  <a:gd name="connsiteY25" fmla="*/ 9127 h 10000"/>
                  <a:gd name="connsiteX26" fmla="*/ 5515 w 10000"/>
                  <a:gd name="connsiteY26" fmla="*/ 9654 h 10000"/>
                  <a:gd name="connsiteX27" fmla="*/ 5349 w 10000"/>
                  <a:gd name="connsiteY27" fmla="*/ 9950 h 10000"/>
                  <a:gd name="connsiteX28" fmla="*/ 4644 w 10000"/>
                  <a:gd name="connsiteY28" fmla="*/ 9679 h 10000"/>
                  <a:gd name="connsiteX29" fmla="*/ 2808 w 10000"/>
                  <a:gd name="connsiteY29" fmla="*/ 8856 h 10000"/>
                  <a:gd name="connsiteX0" fmla="*/ 720 w 10000"/>
                  <a:gd name="connsiteY0" fmla="*/ 9127 h 12761"/>
                  <a:gd name="connsiteX1" fmla="*/ 35 w 10000"/>
                  <a:gd name="connsiteY1" fmla="*/ 8952 h 12761"/>
                  <a:gd name="connsiteX2" fmla="*/ 1936 w 10000"/>
                  <a:gd name="connsiteY2" fmla="*/ 7790 h 12761"/>
                  <a:gd name="connsiteX3" fmla="*/ 2854 w 10000"/>
                  <a:gd name="connsiteY3" fmla="*/ 7169 h 12761"/>
                  <a:gd name="connsiteX4" fmla="*/ 2730 w 10000"/>
                  <a:gd name="connsiteY4" fmla="*/ 6007 h 12761"/>
                  <a:gd name="connsiteX5" fmla="*/ 1982 w 10000"/>
                  <a:gd name="connsiteY5" fmla="*/ 4927 h 12761"/>
                  <a:gd name="connsiteX6" fmla="*/ 1544 w 10000"/>
                  <a:gd name="connsiteY6" fmla="*/ 4213 h 12761"/>
                  <a:gd name="connsiteX7" fmla="*/ 889 w 10000"/>
                  <a:gd name="connsiteY7" fmla="*/ 3606 h 12761"/>
                  <a:gd name="connsiteX8" fmla="*/ 1094 w 10000"/>
                  <a:gd name="connsiteY8" fmla="*/ 3809 h 12761"/>
                  <a:gd name="connsiteX9" fmla="*/ 2501 w 10000"/>
                  <a:gd name="connsiteY9" fmla="*/ 2634 h 12761"/>
                  <a:gd name="connsiteX10" fmla="*/ 3598 w 10000"/>
                  <a:gd name="connsiteY10" fmla="*/ 1580 h 12761"/>
                  <a:gd name="connsiteX11" fmla="*/ 4008 w 10000"/>
                  <a:gd name="connsiteY11" fmla="*/ 702 h 12761"/>
                  <a:gd name="connsiteX12" fmla="*/ 4556 w 10000"/>
                  <a:gd name="connsiteY12" fmla="*/ 176 h 12761"/>
                  <a:gd name="connsiteX13" fmla="*/ 6062 w 10000"/>
                  <a:gd name="connsiteY13" fmla="*/ 702 h 12761"/>
                  <a:gd name="connsiteX14" fmla="*/ 6747 w 10000"/>
                  <a:gd name="connsiteY14" fmla="*/ 351 h 12761"/>
                  <a:gd name="connsiteX15" fmla="*/ 9212 w 10000"/>
                  <a:gd name="connsiteY15" fmla="*/ 176 h 12761"/>
                  <a:gd name="connsiteX16" fmla="*/ 9897 w 10000"/>
                  <a:gd name="connsiteY16" fmla="*/ 526 h 12761"/>
                  <a:gd name="connsiteX17" fmla="*/ 9897 w 10000"/>
                  <a:gd name="connsiteY17" fmla="*/ 1405 h 12761"/>
                  <a:gd name="connsiteX18" fmla="*/ 9488 w 10000"/>
                  <a:gd name="connsiteY18" fmla="*/ 2281 h 12761"/>
                  <a:gd name="connsiteX19" fmla="*/ 9350 w 10000"/>
                  <a:gd name="connsiteY19" fmla="*/ 4038 h 12761"/>
                  <a:gd name="connsiteX20" fmla="*/ 9077 w 10000"/>
                  <a:gd name="connsiteY20" fmla="*/ 4914 h 12761"/>
                  <a:gd name="connsiteX21" fmla="*/ 6747 w 10000"/>
                  <a:gd name="connsiteY21" fmla="*/ 8074 h 12761"/>
                  <a:gd name="connsiteX22" fmla="*/ 5788 w 10000"/>
                  <a:gd name="connsiteY22" fmla="*/ 9127 h 12761"/>
                  <a:gd name="connsiteX23" fmla="*/ 5515 w 10000"/>
                  <a:gd name="connsiteY23" fmla="*/ 9654 h 12761"/>
                  <a:gd name="connsiteX24" fmla="*/ 5349 w 10000"/>
                  <a:gd name="connsiteY24" fmla="*/ 9950 h 12761"/>
                  <a:gd name="connsiteX25" fmla="*/ 4644 w 10000"/>
                  <a:gd name="connsiteY25" fmla="*/ 9679 h 12761"/>
                  <a:gd name="connsiteX26" fmla="*/ 2808 w 10000"/>
                  <a:gd name="connsiteY26" fmla="*/ 8856 h 12761"/>
                  <a:gd name="connsiteX27" fmla="*/ 2189 w 10000"/>
                  <a:gd name="connsiteY27" fmla="*/ 8012 h 12761"/>
                  <a:gd name="connsiteX28" fmla="*/ 858 w 10000"/>
                  <a:gd name="connsiteY28" fmla="*/ 9654 h 12761"/>
                  <a:gd name="connsiteX29" fmla="*/ 3609 w 10000"/>
                  <a:gd name="connsiteY29" fmla="*/ 12761 h 12761"/>
                  <a:gd name="connsiteX0" fmla="*/ 720 w 10000"/>
                  <a:gd name="connsiteY0" fmla="*/ 9127 h 10000"/>
                  <a:gd name="connsiteX1" fmla="*/ 35 w 10000"/>
                  <a:gd name="connsiteY1" fmla="*/ 8952 h 10000"/>
                  <a:gd name="connsiteX2" fmla="*/ 1936 w 10000"/>
                  <a:gd name="connsiteY2" fmla="*/ 7790 h 10000"/>
                  <a:gd name="connsiteX3" fmla="*/ 2854 w 10000"/>
                  <a:gd name="connsiteY3" fmla="*/ 7169 h 10000"/>
                  <a:gd name="connsiteX4" fmla="*/ 2730 w 10000"/>
                  <a:gd name="connsiteY4" fmla="*/ 6007 h 10000"/>
                  <a:gd name="connsiteX5" fmla="*/ 1982 w 10000"/>
                  <a:gd name="connsiteY5" fmla="*/ 4927 h 10000"/>
                  <a:gd name="connsiteX6" fmla="*/ 1544 w 10000"/>
                  <a:gd name="connsiteY6" fmla="*/ 4213 h 10000"/>
                  <a:gd name="connsiteX7" fmla="*/ 889 w 10000"/>
                  <a:gd name="connsiteY7" fmla="*/ 3606 h 10000"/>
                  <a:gd name="connsiteX8" fmla="*/ 1094 w 10000"/>
                  <a:gd name="connsiteY8" fmla="*/ 3809 h 10000"/>
                  <a:gd name="connsiteX9" fmla="*/ 2501 w 10000"/>
                  <a:gd name="connsiteY9" fmla="*/ 2634 h 10000"/>
                  <a:gd name="connsiteX10" fmla="*/ 3598 w 10000"/>
                  <a:gd name="connsiteY10" fmla="*/ 1580 h 10000"/>
                  <a:gd name="connsiteX11" fmla="*/ 4008 w 10000"/>
                  <a:gd name="connsiteY11" fmla="*/ 702 h 10000"/>
                  <a:gd name="connsiteX12" fmla="*/ 4556 w 10000"/>
                  <a:gd name="connsiteY12" fmla="*/ 176 h 10000"/>
                  <a:gd name="connsiteX13" fmla="*/ 6062 w 10000"/>
                  <a:gd name="connsiteY13" fmla="*/ 702 h 10000"/>
                  <a:gd name="connsiteX14" fmla="*/ 6747 w 10000"/>
                  <a:gd name="connsiteY14" fmla="*/ 351 h 10000"/>
                  <a:gd name="connsiteX15" fmla="*/ 9212 w 10000"/>
                  <a:gd name="connsiteY15" fmla="*/ 176 h 10000"/>
                  <a:gd name="connsiteX16" fmla="*/ 9897 w 10000"/>
                  <a:gd name="connsiteY16" fmla="*/ 526 h 10000"/>
                  <a:gd name="connsiteX17" fmla="*/ 9897 w 10000"/>
                  <a:gd name="connsiteY17" fmla="*/ 1405 h 10000"/>
                  <a:gd name="connsiteX18" fmla="*/ 9488 w 10000"/>
                  <a:gd name="connsiteY18" fmla="*/ 2281 h 10000"/>
                  <a:gd name="connsiteX19" fmla="*/ 9350 w 10000"/>
                  <a:gd name="connsiteY19" fmla="*/ 4038 h 10000"/>
                  <a:gd name="connsiteX20" fmla="*/ 9077 w 10000"/>
                  <a:gd name="connsiteY20" fmla="*/ 4914 h 10000"/>
                  <a:gd name="connsiteX21" fmla="*/ 6747 w 10000"/>
                  <a:gd name="connsiteY21" fmla="*/ 8074 h 10000"/>
                  <a:gd name="connsiteX22" fmla="*/ 5788 w 10000"/>
                  <a:gd name="connsiteY22" fmla="*/ 9127 h 10000"/>
                  <a:gd name="connsiteX23" fmla="*/ 5515 w 10000"/>
                  <a:gd name="connsiteY23" fmla="*/ 9654 h 10000"/>
                  <a:gd name="connsiteX24" fmla="*/ 5349 w 10000"/>
                  <a:gd name="connsiteY24" fmla="*/ 9950 h 10000"/>
                  <a:gd name="connsiteX25" fmla="*/ 4644 w 10000"/>
                  <a:gd name="connsiteY25" fmla="*/ 9679 h 10000"/>
                  <a:gd name="connsiteX26" fmla="*/ 2808 w 10000"/>
                  <a:gd name="connsiteY26" fmla="*/ 8856 h 10000"/>
                  <a:gd name="connsiteX27" fmla="*/ 2189 w 10000"/>
                  <a:gd name="connsiteY27" fmla="*/ 8012 h 10000"/>
                  <a:gd name="connsiteX28" fmla="*/ 858 w 10000"/>
                  <a:gd name="connsiteY28" fmla="*/ 9654 h 10000"/>
                  <a:gd name="connsiteX0" fmla="*/ 720 w 10000"/>
                  <a:gd name="connsiteY0" fmla="*/ 9127 h 10000"/>
                  <a:gd name="connsiteX1" fmla="*/ 35 w 10000"/>
                  <a:gd name="connsiteY1" fmla="*/ 8952 h 10000"/>
                  <a:gd name="connsiteX2" fmla="*/ 1936 w 10000"/>
                  <a:gd name="connsiteY2" fmla="*/ 7790 h 10000"/>
                  <a:gd name="connsiteX3" fmla="*/ 2854 w 10000"/>
                  <a:gd name="connsiteY3" fmla="*/ 7169 h 10000"/>
                  <a:gd name="connsiteX4" fmla="*/ 2730 w 10000"/>
                  <a:gd name="connsiteY4" fmla="*/ 6007 h 10000"/>
                  <a:gd name="connsiteX5" fmla="*/ 1982 w 10000"/>
                  <a:gd name="connsiteY5" fmla="*/ 4927 h 10000"/>
                  <a:gd name="connsiteX6" fmla="*/ 1544 w 10000"/>
                  <a:gd name="connsiteY6" fmla="*/ 4213 h 10000"/>
                  <a:gd name="connsiteX7" fmla="*/ 889 w 10000"/>
                  <a:gd name="connsiteY7" fmla="*/ 3606 h 10000"/>
                  <a:gd name="connsiteX8" fmla="*/ 1094 w 10000"/>
                  <a:gd name="connsiteY8" fmla="*/ 3809 h 10000"/>
                  <a:gd name="connsiteX9" fmla="*/ 2501 w 10000"/>
                  <a:gd name="connsiteY9" fmla="*/ 2634 h 10000"/>
                  <a:gd name="connsiteX10" fmla="*/ 3598 w 10000"/>
                  <a:gd name="connsiteY10" fmla="*/ 1580 h 10000"/>
                  <a:gd name="connsiteX11" fmla="*/ 4008 w 10000"/>
                  <a:gd name="connsiteY11" fmla="*/ 702 h 10000"/>
                  <a:gd name="connsiteX12" fmla="*/ 4556 w 10000"/>
                  <a:gd name="connsiteY12" fmla="*/ 176 h 10000"/>
                  <a:gd name="connsiteX13" fmla="*/ 6062 w 10000"/>
                  <a:gd name="connsiteY13" fmla="*/ 702 h 10000"/>
                  <a:gd name="connsiteX14" fmla="*/ 6747 w 10000"/>
                  <a:gd name="connsiteY14" fmla="*/ 351 h 10000"/>
                  <a:gd name="connsiteX15" fmla="*/ 9212 w 10000"/>
                  <a:gd name="connsiteY15" fmla="*/ 176 h 10000"/>
                  <a:gd name="connsiteX16" fmla="*/ 9897 w 10000"/>
                  <a:gd name="connsiteY16" fmla="*/ 526 h 10000"/>
                  <a:gd name="connsiteX17" fmla="*/ 9897 w 10000"/>
                  <a:gd name="connsiteY17" fmla="*/ 1405 h 10000"/>
                  <a:gd name="connsiteX18" fmla="*/ 9488 w 10000"/>
                  <a:gd name="connsiteY18" fmla="*/ 2281 h 10000"/>
                  <a:gd name="connsiteX19" fmla="*/ 9350 w 10000"/>
                  <a:gd name="connsiteY19" fmla="*/ 4038 h 10000"/>
                  <a:gd name="connsiteX20" fmla="*/ 9077 w 10000"/>
                  <a:gd name="connsiteY20" fmla="*/ 4914 h 10000"/>
                  <a:gd name="connsiteX21" fmla="*/ 6747 w 10000"/>
                  <a:gd name="connsiteY21" fmla="*/ 8074 h 10000"/>
                  <a:gd name="connsiteX22" fmla="*/ 5788 w 10000"/>
                  <a:gd name="connsiteY22" fmla="*/ 9127 h 10000"/>
                  <a:gd name="connsiteX23" fmla="*/ 5515 w 10000"/>
                  <a:gd name="connsiteY23" fmla="*/ 9654 h 10000"/>
                  <a:gd name="connsiteX24" fmla="*/ 5349 w 10000"/>
                  <a:gd name="connsiteY24" fmla="*/ 9950 h 10000"/>
                  <a:gd name="connsiteX25" fmla="*/ 4644 w 10000"/>
                  <a:gd name="connsiteY25" fmla="*/ 9679 h 10000"/>
                  <a:gd name="connsiteX26" fmla="*/ 2808 w 10000"/>
                  <a:gd name="connsiteY26" fmla="*/ 8856 h 10000"/>
                  <a:gd name="connsiteX27" fmla="*/ 2189 w 10000"/>
                  <a:gd name="connsiteY27" fmla="*/ 8012 h 10000"/>
                  <a:gd name="connsiteX0" fmla="*/ 0 w 9280"/>
                  <a:gd name="connsiteY0" fmla="*/ 9127 h 10000"/>
                  <a:gd name="connsiteX1" fmla="*/ 1216 w 9280"/>
                  <a:gd name="connsiteY1" fmla="*/ 7790 h 10000"/>
                  <a:gd name="connsiteX2" fmla="*/ 2134 w 9280"/>
                  <a:gd name="connsiteY2" fmla="*/ 7169 h 10000"/>
                  <a:gd name="connsiteX3" fmla="*/ 2010 w 9280"/>
                  <a:gd name="connsiteY3" fmla="*/ 6007 h 10000"/>
                  <a:gd name="connsiteX4" fmla="*/ 1262 w 9280"/>
                  <a:gd name="connsiteY4" fmla="*/ 4927 h 10000"/>
                  <a:gd name="connsiteX5" fmla="*/ 824 w 9280"/>
                  <a:gd name="connsiteY5" fmla="*/ 4213 h 10000"/>
                  <a:gd name="connsiteX6" fmla="*/ 169 w 9280"/>
                  <a:gd name="connsiteY6" fmla="*/ 3606 h 10000"/>
                  <a:gd name="connsiteX7" fmla="*/ 374 w 9280"/>
                  <a:gd name="connsiteY7" fmla="*/ 3809 h 10000"/>
                  <a:gd name="connsiteX8" fmla="*/ 1781 w 9280"/>
                  <a:gd name="connsiteY8" fmla="*/ 2634 h 10000"/>
                  <a:gd name="connsiteX9" fmla="*/ 2878 w 9280"/>
                  <a:gd name="connsiteY9" fmla="*/ 1580 h 10000"/>
                  <a:gd name="connsiteX10" fmla="*/ 3288 w 9280"/>
                  <a:gd name="connsiteY10" fmla="*/ 702 h 10000"/>
                  <a:gd name="connsiteX11" fmla="*/ 3836 w 9280"/>
                  <a:gd name="connsiteY11" fmla="*/ 176 h 10000"/>
                  <a:gd name="connsiteX12" fmla="*/ 5342 w 9280"/>
                  <a:gd name="connsiteY12" fmla="*/ 702 h 10000"/>
                  <a:gd name="connsiteX13" fmla="*/ 6027 w 9280"/>
                  <a:gd name="connsiteY13" fmla="*/ 351 h 10000"/>
                  <a:gd name="connsiteX14" fmla="*/ 8492 w 9280"/>
                  <a:gd name="connsiteY14" fmla="*/ 176 h 10000"/>
                  <a:gd name="connsiteX15" fmla="*/ 9177 w 9280"/>
                  <a:gd name="connsiteY15" fmla="*/ 526 h 10000"/>
                  <a:gd name="connsiteX16" fmla="*/ 9177 w 9280"/>
                  <a:gd name="connsiteY16" fmla="*/ 1405 h 10000"/>
                  <a:gd name="connsiteX17" fmla="*/ 8768 w 9280"/>
                  <a:gd name="connsiteY17" fmla="*/ 2281 h 10000"/>
                  <a:gd name="connsiteX18" fmla="*/ 8630 w 9280"/>
                  <a:gd name="connsiteY18" fmla="*/ 4038 h 10000"/>
                  <a:gd name="connsiteX19" fmla="*/ 8357 w 9280"/>
                  <a:gd name="connsiteY19" fmla="*/ 4914 h 10000"/>
                  <a:gd name="connsiteX20" fmla="*/ 6027 w 9280"/>
                  <a:gd name="connsiteY20" fmla="*/ 8074 h 10000"/>
                  <a:gd name="connsiteX21" fmla="*/ 5068 w 9280"/>
                  <a:gd name="connsiteY21" fmla="*/ 9127 h 10000"/>
                  <a:gd name="connsiteX22" fmla="*/ 4795 w 9280"/>
                  <a:gd name="connsiteY22" fmla="*/ 9654 h 10000"/>
                  <a:gd name="connsiteX23" fmla="*/ 4629 w 9280"/>
                  <a:gd name="connsiteY23" fmla="*/ 9950 h 10000"/>
                  <a:gd name="connsiteX24" fmla="*/ 3924 w 9280"/>
                  <a:gd name="connsiteY24" fmla="*/ 9679 h 10000"/>
                  <a:gd name="connsiteX25" fmla="*/ 2088 w 9280"/>
                  <a:gd name="connsiteY25" fmla="*/ 8856 h 10000"/>
                  <a:gd name="connsiteX26" fmla="*/ 1469 w 9280"/>
                  <a:gd name="connsiteY26" fmla="*/ 8012 h 10000"/>
                  <a:gd name="connsiteX0" fmla="*/ 1193 w 9883"/>
                  <a:gd name="connsiteY0" fmla="*/ 7790 h 10000"/>
                  <a:gd name="connsiteX1" fmla="*/ 2183 w 9883"/>
                  <a:gd name="connsiteY1" fmla="*/ 7169 h 10000"/>
                  <a:gd name="connsiteX2" fmla="*/ 2049 w 9883"/>
                  <a:gd name="connsiteY2" fmla="*/ 6007 h 10000"/>
                  <a:gd name="connsiteX3" fmla="*/ 1243 w 9883"/>
                  <a:gd name="connsiteY3" fmla="*/ 4927 h 10000"/>
                  <a:gd name="connsiteX4" fmla="*/ 771 w 9883"/>
                  <a:gd name="connsiteY4" fmla="*/ 4213 h 10000"/>
                  <a:gd name="connsiteX5" fmla="*/ 65 w 9883"/>
                  <a:gd name="connsiteY5" fmla="*/ 3606 h 10000"/>
                  <a:gd name="connsiteX6" fmla="*/ 286 w 9883"/>
                  <a:gd name="connsiteY6" fmla="*/ 3809 h 10000"/>
                  <a:gd name="connsiteX7" fmla="*/ 1802 w 9883"/>
                  <a:gd name="connsiteY7" fmla="*/ 2634 h 10000"/>
                  <a:gd name="connsiteX8" fmla="*/ 2984 w 9883"/>
                  <a:gd name="connsiteY8" fmla="*/ 1580 h 10000"/>
                  <a:gd name="connsiteX9" fmla="*/ 3426 w 9883"/>
                  <a:gd name="connsiteY9" fmla="*/ 702 h 10000"/>
                  <a:gd name="connsiteX10" fmla="*/ 4017 w 9883"/>
                  <a:gd name="connsiteY10" fmla="*/ 176 h 10000"/>
                  <a:gd name="connsiteX11" fmla="*/ 5639 w 9883"/>
                  <a:gd name="connsiteY11" fmla="*/ 702 h 10000"/>
                  <a:gd name="connsiteX12" fmla="*/ 6378 w 9883"/>
                  <a:gd name="connsiteY12" fmla="*/ 351 h 10000"/>
                  <a:gd name="connsiteX13" fmla="*/ 9034 w 9883"/>
                  <a:gd name="connsiteY13" fmla="*/ 176 h 10000"/>
                  <a:gd name="connsiteX14" fmla="*/ 9772 w 9883"/>
                  <a:gd name="connsiteY14" fmla="*/ 526 h 10000"/>
                  <a:gd name="connsiteX15" fmla="*/ 9772 w 9883"/>
                  <a:gd name="connsiteY15" fmla="*/ 1405 h 10000"/>
                  <a:gd name="connsiteX16" fmla="*/ 9331 w 9883"/>
                  <a:gd name="connsiteY16" fmla="*/ 2281 h 10000"/>
                  <a:gd name="connsiteX17" fmla="*/ 9183 w 9883"/>
                  <a:gd name="connsiteY17" fmla="*/ 4038 h 10000"/>
                  <a:gd name="connsiteX18" fmla="*/ 8888 w 9883"/>
                  <a:gd name="connsiteY18" fmla="*/ 4914 h 10000"/>
                  <a:gd name="connsiteX19" fmla="*/ 6378 w 9883"/>
                  <a:gd name="connsiteY19" fmla="*/ 8074 h 10000"/>
                  <a:gd name="connsiteX20" fmla="*/ 5344 w 9883"/>
                  <a:gd name="connsiteY20" fmla="*/ 9127 h 10000"/>
                  <a:gd name="connsiteX21" fmla="*/ 5050 w 9883"/>
                  <a:gd name="connsiteY21" fmla="*/ 9654 h 10000"/>
                  <a:gd name="connsiteX22" fmla="*/ 4871 w 9883"/>
                  <a:gd name="connsiteY22" fmla="*/ 9950 h 10000"/>
                  <a:gd name="connsiteX23" fmla="*/ 4111 w 9883"/>
                  <a:gd name="connsiteY23" fmla="*/ 9679 h 10000"/>
                  <a:gd name="connsiteX24" fmla="*/ 2133 w 9883"/>
                  <a:gd name="connsiteY24" fmla="*/ 8856 h 10000"/>
                  <a:gd name="connsiteX25" fmla="*/ 1466 w 9883"/>
                  <a:gd name="connsiteY25" fmla="*/ 8012 h 10000"/>
                  <a:gd name="connsiteX0" fmla="*/ 1207 w 10000"/>
                  <a:gd name="connsiteY0" fmla="*/ 7790 h 10000"/>
                  <a:gd name="connsiteX1" fmla="*/ 2209 w 10000"/>
                  <a:gd name="connsiteY1" fmla="*/ 7169 h 10000"/>
                  <a:gd name="connsiteX2" fmla="*/ 2073 w 10000"/>
                  <a:gd name="connsiteY2" fmla="*/ 6007 h 10000"/>
                  <a:gd name="connsiteX3" fmla="*/ 1258 w 10000"/>
                  <a:gd name="connsiteY3" fmla="*/ 4927 h 10000"/>
                  <a:gd name="connsiteX4" fmla="*/ 780 w 10000"/>
                  <a:gd name="connsiteY4" fmla="*/ 4213 h 10000"/>
                  <a:gd name="connsiteX5" fmla="*/ 66 w 10000"/>
                  <a:gd name="connsiteY5" fmla="*/ 3606 h 10000"/>
                  <a:gd name="connsiteX6" fmla="*/ 289 w 10000"/>
                  <a:gd name="connsiteY6" fmla="*/ 3809 h 10000"/>
                  <a:gd name="connsiteX7" fmla="*/ 1823 w 10000"/>
                  <a:gd name="connsiteY7" fmla="*/ 2634 h 10000"/>
                  <a:gd name="connsiteX8" fmla="*/ 3019 w 10000"/>
                  <a:gd name="connsiteY8" fmla="*/ 1580 h 10000"/>
                  <a:gd name="connsiteX9" fmla="*/ 3467 w 10000"/>
                  <a:gd name="connsiteY9" fmla="*/ 702 h 10000"/>
                  <a:gd name="connsiteX10" fmla="*/ 4065 w 10000"/>
                  <a:gd name="connsiteY10" fmla="*/ 176 h 10000"/>
                  <a:gd name="connsiteX11" fmla="*/ 5706 w 10000"/>
                  <a:gd name="connsiteY11" fmla="*/ 702 h 10000"/>
                  <a:gd name="connsiteX12" fmla="*/ 6454 w 10000"/>
                  <a:gd name="connsiteY12" fmla="*/ 351 h 10000"/>
                  <a:gd name="connsiteX13" fmla="*/ 9141 w 10000"/>
                  <a:gd name="connsiteY13" fmla="*/ 176 h 10000"/>
                  <a:gd name="connsiteX14" fmla="*/ 9888 w 10000"/>
                  <a:gd name="connsiteY14" fmla="*/ 526 h 10000"/>
                  <a:gd name="connsiteX15" fmla="*/ 9888 w 10000"/>
                  <a:gd name="connsiteY15" fmla="*/ 1405 h 10000"/>
                  <a:gd name="connsiteX16" fmla="*/ 9441 w 10000"/>
                  <a:gd name="connsiteY16" fmla="*/ 2281 h 10000"/>
                  <a:gd name="connsiteX17" fmla="*/ 9292 w 10000"/>
                  <a:gd name="connsiteY17" fmla="*/ 4038 h 10000"/>
                  <a:gd name="connsiteX18" fmla="*/ 8993 w 10000"/>
                  <a:gd name="connsiteY18" fmla="*/ 4914 h 10000"/>
                  <a:gd name="connsiteX19" fmla="*/ 6454 w 10000"/>
                  <a:gd name="connsiteY19" fmla="*/ 8074 h 10000"/>
                  <a:gd name="connsiteX20" fmla="*/ 5407 w 10000"/>
                  <a:gd name="connsiteY20" fmla="*/ 9127 h 10000"/>
                  <a:gd name="connsiteX21" fmla="*/ 5110 w 10000"/>
                  <a:gd name="connsiteY21" fmla="*/ 9654 h 10000"/>
                  <a:gd name="connsiteX22" fmla="*/ 4929 w 10000"/>
                  <a:gd name="connsiteY22" fmla="*/ 9950 h 10000"/>
                  <a:gd name="connsiteX23" fmla="*/ 4160 w 10000"/>
                  <a:gd name="connsiteY23" fmla="*/ 9679 h 10000"/>
                  <a:gd name="connsiteX24" fmla="*/ 2158 w 10000"/>
                  <a:gd name="connsiteY24" fmla="*/ 8856 h 10000"/>
                  <a:gd name="connsiteX25" fmla="*/ 1483 w 10000"/>
                  <a:gd name="connsiteY25" fmla="*/ 8012 h 10000"/>
                  <a:gd name="connsiteX26" fmla="*/ 1207 w 10000"/>
                  <a:gd name="connsiteY26" fmla="*/ 7790 h 10000"/>
                  <a:gd name="connsiteX0" fmla="*/ 1207 w 10000"/>
                  <a:gd name="connsiteY0" fmla="*/ 7790 h 10000"/>
                  <a:gd name="connsiteX1" fmla="*/ 2209 w 10000"/>
                  <a:gd name="connsiteY1" fmla="*/ 7169 h 10000"/>
                  <a:gd name="connsiteX2" fmla="*/ 2073 w 10000"/>
                  <a:gd name="connsiteY2" fmla="*/ 6007 h 10000"/>
                  <a:gd name="connsiteX3" fmla="*/ 1258 w 10000"/>
                  <a:gd name="connsiteY3" fmla="*/ 4927 h 10000"/>
                  <a:gd name="connsiteX4" fmla="*/ 780 w 10000"/>
                  <a:gd name="connsiteY4" fmla="*/ 4213 h 10000"/>
                  <a:gd name="connsiteX5" fmla="*/ 66 w 10000"/>
                  <a:gd name="connsiteY5" fmla="*/ 3606 h 10000"/>
                  <a:gd name="connsiteX6" fmla="*/ 289 w 10000"/>
                  <a:gd name="connsiteY6" fmla="*/ 3809 h 10000"/>
                  <a:gd name="connsiteX7" fmla="*/ 3019 w 10000"/>
                  <a:gd name="connsiteY7" fmla="*/ 1580 h 10000"/>
                  <a:gd name="connsiteX8" fmla="*/ 3467 w 10000"/>
                  <a:gd name="connsiteY8" fmla="*/ 702 h 10000"/>
                  <a:gd name="connsiteX9" fmla="*/ 4065 w 10000"/>
                  <a:gd name="connsiteY9" fmla="*/ 176 h 10000"/>
                  <a:gd name="connsiteX10" fmla="*/ 5706 w 10000"/>
                  <a:gd name="connsiteY10" fmla="*/ 702 h 10000"/>
                  <a:gd name="connsiteX11" fmla="*/ 6454 w 10000"/>
                  <a:gd name="connsiteY11" fmla="*/ 351 h 10000"/>
                  <a:gd name="connsiteX12" fmla="*/ 9141 w 10000"/>
                  <a:gd name="connsiteY12" fmla="*/ 176 h 10000"/>
                  <a:gd name="connsiteX13" fmla="*/ 9888 w 10000"/>
                  <a:gd name="connsiteY13" fmla="*/ 526 h 10000"/>
                  <a:gd name="connsiteX14" fmla="*/ 9888 w 10000"/>
                  <a:gd name="connsiteY14" fmla="*/ 1405 h 10000"/>
                  <a:gd name="connsiteX15" fmla="*/ 9441 w 10000"/>
                  <a:gd name="connsiteY15" fmla="*/ 2281 h 10000"/>
                  <a:gd name="connsiteX16" fmla="*/ 9292 w 10000"/>
                  <a:gd name="connsiteY16" fmla="*/ 4038 h 10000"/>
                  <a:gd name="connsiteX17" fmla="*/ 8993 w 10000"/>
                  <a:gd name="connsiteY17" fmla="*/ 4914 h 10000"/>
                  <a:gd name="connsiteX18" fmla="*/ 6454 w 10000"/>
                  <a:gd name="connsiteY18" fmla="*/ 8074 h 10000"/>
                  <a:gd name="connsiteX19" fmla="*/ 5407 w 10000"/>
                  <a:gd name="connsiteY19" fmla="*/ 9127 h 10000"/>
                  <a:gd name="connsiteX20" fmla="*/ 5110 w 10000"/>
                  <a:gd name="connsiteY20" fmla="*/ 9654 h 10000"/>
                  <a:gd name="connsiteX21" fmla="*/ 4929 w 10000"/>
                  <a:gd name="connsiteY21" fmla="*/ 9950 h 10000"/>
                  <a:gd name="connsiteX22" fmla="*/ 4160 w 10000"/>
                  <a:gd name="connsiteY22" fmla="*/ 9679 h 10000"/>
                  <a:gd name="connsiteX23" fmla="*/ 2158 w 10000"/>
                  <a:gd name="connsiteY23" fmla="*/ 8856 h 10000"/>
                  <a:gd name="connsiteX24" fmla="*/ 1483 w 10000"/>
                  <a:gd name="connsiteY24" fmla="*/ 8012 h 10000"/>
                  <a:gd name="connsiteX25" fmla="*/ 1207 w 10000"/>
                  <a:gd name="connsiteY25" fmla="*/ 7790 h 10000"/>
                  <a:gd name="connsiteX0" fmla="*/ 1207 w 10000"/>
                  <a:gd name="connsiteY0" fmla="*/ 7790 h 10000"/>
                  <a:gd name="connsiteX1" fmla="*/ 2209 w 10000"/>
                  <a:gd name="connsiteY1" fmla="*/ 7169 h 10000"/>
                  <a:gd name="connsiteX2" fmla="*/ 2073 w 10000"/>
                  <a:gd name="connsiteY2" fmla="*/ 6007 h 10000"/>
                  <a:gd name="connsiteX3" fmla="*/ 1258 w 10000"/>
                  <a:gd name="connsiteY3" fmla="*/ 4927 h 10000"/>
                  <a:gd name="connsiteX4" fmla="*/ 780 w 10000"/>
                  <a:gd name="connsiteY4" fmla="*/ 4213 h 10000"/>
                  <a:gd name="connsiteX5" fmla="*/ 66 w 10000"/>
                  <a:gd name="connsiteY5" fmla="*/ 3606 h 10000"/>
                  <a:gd name="connsiteX6" fmla="*/ 289 w 10000"/>
                  <a:gd name="connsiteY6" fmla="*/ 3809 h 10000"/>
                  <a:gd name="connsiteX7" fmla="*/ 3467 w 10000"/>
                  <a:gd name="connsiteY7" fmla="*/ 702 h 10000"/>
                  <a:gd name="connsiteX8" fmla="*/ 4065 w 10000"/>
                  <a:gd name="connsiteY8" fmla="*/ 176 h 10000"/>
                  <a:gd name="connsiteX9" fmla="*/ 5706 w 10000"/>
                  <a:gd name="connsiteY9" fmla="*/ 702 h 10000"/>
                  <a:gd name="connsiteX10" fmla="*/ 6454 w 10000"/>
                  <a:gd name="connsiteY10" fmla="*/ 351 h 10000"/>
                  <a:gd name="connsiteX11" fmla="*/ 9141 w 10000"/>
                  <a:gd name="connsiteY11" fmla="*/ 176 h 10000"/>
                  <a:gd name="connsiteX12" fmla="*/ 9888 w 10000"/>
                  <a:gd name="connsiteY12" fmla="*/ 526 h 10000"/>
                  <a:gd name="connsiteX13" fmla="*/ 9888 w 10000"/>
                  <a:gd name="connsiteY13" fmla="*/ 1405 h 10000"/>
                  <a:gd name="connsiteX14" fmla="*/ 9441 w 10000"/>
                  <a:gd name="connsiteY14" fmla="*/ 2281 h 10000"/>
                  <a:gd name="connsiteX15" fmla="*/ 9292 w 10000"/>
                  <a:gd name="connsiteY15" fmla="*/ 4038 h 10000"/>
                  <a:gd name="connsiteX16" fmla="*/ 8993 w 10000"/>
                  <a:gd name="connsiteY16" fmla="*/ 4914 h 10000"/>
                  <a:gd name="connsiteX17" fmla="*/ 6454 w 10000"/>
                  <a:gd name="connsiteY17" fmla="*/ 8074 h 10000"/>
                  <a:gd name="connsiteX18" fmla="*/ 5407 w 10000"/>
                  <a:gd name="connsiteY18" fmla="*/ 9127 h 10000"/>
                  <a:gd name="connsiteX19" fmla="*/ 5110 w 10000"/>
                  <a:gd name="connsiteY19" fmla="*/ 9654 h 10000"/>
                  <a:gd name="connsiteX20" fmla="*/ 4929 w 10000"/>
                  <a:gd name="connsiteY20" fmla="*/ 9950 h 10000"/>
                  <a:gd name="connsiteX21" fmla="*/ 4160 w 10000"/>
                  <a:gd name="connsiteY21" fmla="*/ 9679 h 10000"/>
                  <a:gd name="connsiteX22" fmla="*/ 2158 w 10000"/>
                  <a:gd name="connsiteY22" fmla="*/ 8856 h 10000"/>
                  <a:gd name="connsiteX23" fmla="*/ 1483 w 10000"/>
                  <a:gd name="connsiteY23" fmla="*/ 8012 h 10000"/>
                  <a:gd name="connsiteX24" fmla="*/ 1207 w 10000"/>
                  <a:gd name="connsiteY24" fmla="*/ 7790 h 10000"/>
                  <a:gd name="connsiteX0" fmla="*/ 1207 w 10000"/>
                  <a:gd name="connsiteY0" fmla="*/ 7790 h 10000"/>
                  <a:gd name="connsiteX1" fmla="*/ 2209 w 10000"/>
                  <a:gd name="connsiteY1" fmla="*/ 7169 h 10000"/>
                  <a:gd name="connsiteX2" fmla="*/ 2073 w 10000"/>
                  <a:gd name="connsiteY2" fmla="*/ 6007 h 10000"/>
                  <a:gd name="connsiteX3" fmla="*/ 1258 w 10000"/>
                  <a:gd name="connsiteY3" fmla="*/ 4927 h 10000"/>
                  <a:gd name="connsiteX4" fmla="*/ 780 w 10000"/>
                  <a:gd name="connsiteY4" fmla="*/ 4213 h 10000"/>
                  <a:gd name="connsiteX5" fmla="*/ 66 w 10000"/>
                  <a:gd name="connsiteY5" fmla="*/ 3606 h 10000"/>
                  <a:gd name="connsiteX6" fmla="*/ 289 w 10000"/>
                  <a:gd name="connsiteY6" fmla="*/ 3809 h 10000"/>
                  <a:gd name="connsiteX7" fmla="*/ 3467 w 10000"/>
                  <a:gd name="connsiteY7" fmla="*/ 702 h 10000"/>
                  <a:gd name="connsiteX8" fmla="*/ 4065 w 10000"/>
                  <a:gd name="connsiteY8" fmla="*/ 176 h 10000"/>
                  <a:gd name="connsiteX9" fmla="*/ 6454 w 10000"/>
                  <a:gd name="connsiteY9" fmla="*/ 351 h 10000"/>
                  <a:gd name="connsiteX10" fmla="*/ 9141 w 10000"/>
                  <a:gd name="connsiteY10" fmla="*/ 176 h 10000"/>
                  <a:gd name="connsiteX11" fmla="*/ 9888 w 10000"/>
                  <a:gd name="connsiteY11" fmla="*/ 526 h 10000"/>
                  <a:gd name="connsiteX12" fmla="*/ 9888 w 10000"/>
                  <a:gd name="connsiteY12" fmla="*/ 1405 h 10000"/>
                  <a:gd name="connsiteX13" fmla="*/ 9441 w 10000"/>
                  <a:gd name="connsiteY13" fmla="*/ 2281 h 10000"/>
                  <a:gd name="connsiteX14" fmla="*/ 9292 w 10000"/>
                  <a:gd name="connsiteY14" fmla="*/ 4038 h 10000"/>
                  <a:gd name="connsiteX15" fmla="*/ 8993 w 10000"/>
                  <a:gd name="connsiteY15" fmla="*/ 4914 h 10000"/>
                  <a:gd name="connsiteX16" fmla="*/ 6454 w 10000"/>
                  <a:gd name="connsiteY16" fmla="*/ 8074 h 10000"/>
                  <a:gd name="connsiteX17" fmla="*/ 5407 w 10000"/>
                  <a:gd name="connsiteY17" fmla="*/ 9127 h 10000"/>
                  <a:gd name="connsiteX18" fmla="*/ 5110 w 10000"/>
                  <a:gd name="connsiteY18" fmla="*/ 9654 h 10000"/>
                  <a:gd name="connsiteX19" fmla="*/ 4929 w 10000"/>
                  <a:gd name="connsiteY19" fmla="*/ 9950 h 10000"/>
                  <a:gd name="connsiteX20" fmla="*/ 4160 w 10000"/>
                  <a:gd name="connsiteY20" fmla="*/ 9679 h 10000"/>
                  <a:gd name="connsiteX21" fmla="*/ 2158 w 10000"/>
                  <a:gd name="connsiteY21" fmla="*/ 8856 h 10000"/>
                  <a:gd name="connsiteX22" fmla="*/ 1483 w 10000"/>
                  <a:gd name="connsiteY22" fmla="*/ 8012 h 10000"/>
                  <a:gd name="connsiteX23" fmla="*/ 1207 w 10000"/>
                  <a:gd name="connsiteY23" fmla="*/ 7790 h 10000"/>
                  <a:gd name="connsiteX0" fmla="*/ 1207 w 9892"/>
                  <a:gd name="connsiteY0" fmla="*/ 7790 h 10000"/>
                  <a:gd name="connsiteX1" fmla="*/ 2209 w 9892"/>
                  <a:gd name="connsiteY1" fmla="*/ 7169 h 10000"/>
                  <a:gd name="connsiteX2" fmla="*/ 2073 w 9892"/>
                  <a:gd name="connsiteY2" fmla="*/ 6007 h 10000"/>
                  <a:gd name="connsiteX3" fmla="*/ 1258 w 9892"/>
                  <a:gd name="connsiteY3" fmla="*/ 4927 h 10000"/>
                  <a:gd name="connsiteX4" fmla="*/ 780 w 9892"/>
                  <a:gd name="connsiteY4" fmla="*/ 4213 h 10000"/>
                  <a:gd name="connsiteX5" fmla="*/ 66 w 9892"/>
                  <a:gd name="connsiteY5" fmla="*/ 3606 h 10000"/>
                  <a:gd name="connsiteX6" fmla="*/ 289 w 9892"/>
                  <a:gd name="connsiteY6" fmla="*/ 3809 h 10000"/>
                  <a:gd name="connsiteX7" fmla="*/ 3467 w 9892"/>
                  <a:gd name="connsiteY7" fmla="*/ 702 h 10000"/>
                  <a:gd name="connsiteX8" fmla="*/ 4065 w 9892"/>
                  <a:gd name="connsiteY8" fmla="*/ 176 h 10000"/>
                  <a:gd name="connsiteX9" fmla="*/ 6454 w 9892"/>
                  <a:gd name="connsiteY9" fmla="*/ 351 h 10000"/>
                  <a:gd name="connsiteX10" fmla="*/ 9141 w 9892"/>
                  <a:gd name="connsiteY10" fmla="*/ 176 h 10000"/>
                  <a:gd name="connsiteX11" fmla="*/ 9888 w 9892"/>
                  <a:gd name="connsiteY11" fmla="*/ 526 h 10000"/>
                  <a:gd name="connsiteX12" fmla="*/ 9441 w 9892"/>
                  <a:gd name="connsiteY12" fmla="*/ 2281 h 10000"/>
                  <a:gd name="connsiteX13" fmla="*/ 9292 w 9892"/>
                  <a:gd name="connsiteY13" fmla="*/ 4038 h 10000"/>
                  <a:gd name="connsiteX14" fmla="*/ 8993 w 9892"/>
                  <a:gd name="connsiteY14" fmla="*/ 4914 h 10000"/>
                  <a:gd name="connsiteX15" fmla="*/ 6454 w 9892"/>
                  <a:gd name="connsiteY15" fmla="*/ 8074 h 10000"/>
                  <a:gd name="connsiteX16" fmla="*/ 5407 w 9892"/>
                  <a:gd name="connsiteY16" fmla="*/ 9127 h 10000"/>
                  <a:gd name="connsiteX17" fmla="*/ 5110 w 9892"/>
                  <a:gd name="connsiteY17" fmla="*/ 9654 h 10000"/>
                  <a:gd name="connsiteX18" fmla="*/ 4929 w 9892"/>
                  <a:gd name="connsiteY18" fmla="*/ 9950 h 10000"/>
                  <a:gd name="connsiteX19" fmla="*/ 4160 w 9892"/>
                  <a:gd name="connsiteY19" fmla="*/ 9679 h 10000"/>
                  <a:gd name="connsiteX20" fmla="*/ 2158 w 9892"/>
                  <a:gd name="connsiteY20" fmla="*/ 8856 h 10000"/>
                  <a:gd name="connsiteX21" fmla="*/ 1483 w 9892"/>
                  <a:gd name="connsiteY21" fmla="*/ 8012 h 10000"/>
                  <a:gd name="connsiteX22" fmla="*/ 1207 w 9892"/>
                  <a:gd name="connsiteY22" fmla="*/ 7790 h 10000"/>
                  <a:gd name="connsiteX0" fmla="*/ 1220 w 10000"/>
                  <a:gd name="connsiteY0" fmla="*/ 7790 h 10000"/>
                  <a:gd name="connsiteX1" fmla="*/ 2233 w 10000"/>
                  <a:gd name="connsiteY1" fmla="*/ 7169 h 10000"/>
                  <a:gd name="connsiteX2" fmla="*/ 2096 w 10000"/>
                  <a:gd name="connsiteY2" fmla="*/ 6007 h 10000"/>
                  <a:gd name="connsiteX3" fmla="*/ 1272 w 10000"/>
                  <a:gd name="connsiteY3" fmla="*/ 4927 h 10000"/>
                  <a:gd name="connsiteX4" fmla="*/ 789 w 10000"/>
                  <a:gd name="connsiteY4" fmla="*/ 4213 h 10000"/>
                  <a:gd name="connsiteX5" fmla="*/ 67 w 10000"/>
                  <a:gd name="connsiteY5" fmla="*/ 3606 h 10000"/>
                  <a:gd name="connsiteX6" fmla="*/ 292 w 10000"/>
                  <a:gd name="connsiteY6" fmla="*/ 3809 h 10000"/>
                  <a:gd name="connsiteX7" fmla="*/ 3505 w 10000"/>
                  <a:gd name="connsiteY7" fmla="*/ 702 h 10000"/>
                  <a:gd name="connsiteX8" fmla="*/ 4109 w 10000"/>
                  <a:gd name="connsiteY8" fmla="*/ 176 h 10000"/>
                  <a:gd name="connsiteX9" fmla="*/ 6524 w 10000"/>
                  <a:gd name="connsiteY9" fmla="*/ 351 h 10000"/>
                  <a:gd name="connsiteX10" fmla="*/ 9241 w 10000"/>
                  <a:gd name="connsiteY10" fmla="*/ 176 h 10000"/>
                  <a:gd name="connsiteX11" fmla="*/ 9996 w 10000"/>
                  <a:gd name="connsiteY11" fmla="*/ 526 h 10000"/>
                  <a:gd name="connsiteX12" fmla="*/ 9544 w 10000"/>
                  <a:gd name="connsiteY12" fmla="*/ 2281 h 10000"/>
                  <a:gd name="connsiteX13" fmla="*/ 9393 w 10000"/>
                  <a:gd name="connsiteY13" fmla="*/ 4038 h 10000"/>
                  <a:gd name="connsiteX14" fmla="*/ 6524 w 10000"/>
                  <a:gd name="connsiteY14" fmla="*/ 8074 h 10000"/>
                  <a:gd name="connsiteX15" fmla="*/ 5466 w 10000"/>
                  <a:gd name="connsiteY15" fmla="*/ 9127 h 10000"/>
                  <a:gd name="connsiteX16" fmla="*/ 5166 w 10000"/>
                  <a:gd name="connsiteY16" fmla="*/ 9654 h 10000"/>
                  <a:gd name="connsiteX17" fmla="*/ 4983 w 10000"/>
                  <a:gd name="connsiteY17" fmla="*/ 9950 h 10000"/>
                  <a:gd name="connsiteX18" fmla="*/ 4205 w 10000"/>
                  <a:gd name="connsiteY18" fmla="*/ 9679 h 10000"/>
                  <a:gd name="connsiteX19" fmla="*/ 2182 w 10000"/>
                  <a:gd name="connsiteY19" fmla="*/ 8856 h 10000"/>
                  <a:gd name="connsiteX20" fmla="*/ 1499 w 10000"/>
                  <a:gd name="connsiteY20" fmla="*/ 8012 h 10000"/>
                  <a:gd name="connsiteX21" fmla="*/ 1220 w 10000"/>
                  <a:gd name="connsiteY21" fmla="*/ 7790 h 10000"/>
                  <a:gd name="connsiteX0" fmla="*/ 1220 w 10000"/>
                  <a:gd name="connsiteY0" fmla="*/ 7790 h 10000"/>
                  <a:gd name="connsiteX1" fmla="*/ 2233 w 10000"/>
                  <a:gd name="connsiteY1" fmla="*/ 7169 h 10000"/>
                  <a:gd name="connsiteX2" fmla="*/ 2096 w 10000"/>
                  <a:gd name="connsiteY2" fmla="*/ 6007 h 10000"/>
                  <a:gd name="connsiteX3" fmla="*/ 1272 w 10000"/>
                  <a:gd name="connsiteY3" fmla="*/ 4927 h 10000"/>
                  <a:gd name="connsiteX4" fmla="*/ 789 w 10000"/>
                  <a:gd name="connsiteY4" fmla="*/ 4213 h 10000"/>
                  <a:gd name="connsiteX5" fmla="*/ 67 w 10000"/>
                  <a:gd name="connsiteY5" fmla="*/ 3606 h 10000"/>
                  <a:gd name="connsiteX6" fmla="*/ 292 w 10000"/>
                  <a:gd name="connsiteY6" fmla="*/ 3809 h 10000"/>
                  <a:gd name="connsiteX7" fmla="*/ 3505 w 10000"/>
                  <a:gd name="connsiteY7" fmla="*/ 702 h 10000"/>
                  <a:gd name="connsiteX8" fmla="*/ 4109 w 10000"/>
                  <a:gd name="connsiteY8" fmla="*/ 176 h 10000"/>
                  <a:gd name="connsiteX9" fmla="*/ 6524 w 10000"/>
                  <a:gd name="connsiteY9" fmla="*/ 351 h 10000"/>
                  <a:gd name="connsiteX10" fmla="*/ 9241 w 10000"/>
                  <a:gd name="connsiteY10" fmla="*/ 176 h 10000"/>
                  <a:gd name="connsiteX11" fmla="*/ 9996 w 10000"/>
                  <a:gd name="connsiteY11" fmla="*/ 526 h 10000"/>
                  <a:gd name="connsiteX12" fmla="*/ 9544 w 10000"/>
                  <a:gd name="connsiteY12" fmla="*/ 2281 h 10000"/>
                  <a:gd name="connsiteX13" fmla="*/ 6524 w 10000"/>
                  <a:gd name="connsiteY13" fmla="*/ 8074 h 10000"/>
                  <a:gd name="connsiteX14" fmla="*/ 5466 w 10000"/>
                  <a:gd name="connsiteY14" fmla="*/ 9127 h 10000"/>
                  <a:gd name="connsiteX15" fmla="*/ 5166 w 10000"/>
                  <a:gd name="connsiteY15" fmla="*/ 9654 h 10000"/>
                  <a:gd name="connsiteX16" fmla="*/ 4983 w 10000"/>
                  <a:gd name="connsiteY16" fmla="*/ 9950 h 10000"/>
                  <a:gd name="connsiteX17" fmla="*/ 4205 w 10000"/>
                  <a:gd name="connsiteY17" fmla="*/ 9679 h 10000"/>
                  <a:gd name="connsiteX18" fmla="*/ 2182 w 10000"/>
                  <a:gd name="connsiteY18" fmla="*/ 8856 h 10000"/>
                  <a:gd name="connsiteX19" fmla="*/ 1499 w 10000"/>
                  <a:gd name="connsiteY19" fmla="*/ 8012 h 10000"/>
                  <a:gd name="connsiteX20" fmla="*/ 1220 w 10000"/>
                  <a:gd name="connsiteY20" fmla="*/ 7790 h 10000"/>
                  <a:gd name="connsiteX0" fmla="*/ 1220 w 9996"/>
                  <a:gd name="connsiteY0" fmla="*/ 7790 h 10000"/>
                  <a:gd name="connsiteX1" fmla="*/ 2233 w 9996"/>
                  <a:gd name="connsiteY1" fmla="*/ 7169 h 10000"/>
                  <a:gd name="connsiteX2" fmla="*/ 2096 w 9996"/>
                  <a:gd name="connsiteY2" fmla="*/ 6007 h 10000"/>
                  <a:gd name="connsiteX3" fmla="*/ 1272 w 9996"/>
                  <a:gd name="connsiteY3" fmla="*/ 4927 h 10000"/>
                  <a:gd name="connsiteX4" fmla="*/ 789 w 9996"/>
                  <a:gd name="connsiteY4" fmla="*/ 4213 h 10000"/>
                  <a:gd name="connsiteX5" fmla="*/ 67 w 9996"/>
                  <a:gd name="connsiteY5" fmla="*/ 3606 h 10000"/>
                  <a:gd name="connsiteX6" fmla="*/ 292 w 9996"/>
                  <a:gd name="connsiteY6" fmla="*/ 3809 h 10000"/>
                  <a:gd name="connsiteX7" fmla="*/ 3505 w 9996"/>
                  <a:gd name="connsiteY7" fmla="*/ 702 h 10000"/>
                  <a:gd name="connsiteX8" fmla="*/ 4109 w 9996"/>
                  <a:gd name="connsiteY8" fmla="*/ 176 h 10000"/>
                  <a:gd name="connsiteX9" fmla="*/ 6524 w 9996"/>
                  <a:gd name="connsiteY9" fmla="*/ 351 h 10000"/>
                  <a:gd name="connsiteX10" fmla="*/ 9241 w 9996"/>
                  <a:gd name="connsiteY10" fmla="*/ 176 h 10000"/>
                  <a:gd name="connsiteX11" fmla="*/ 9996 w 9996"/>
                  <a:gd name="connsiteY11" fmla="*/ 526 h 10000"/>
                  <a:gd name="connsiteX12" fmla="*/ 6524 w 9996"/>
                  <a:gd name="connsiteY12" fmla="*/ 8074 h 10000"/>
                  <a:gd name="connsiteX13" fmla="*/ 5466 w 9996"/>
                  <a:gd name="connsiteY13" fmla="*/ 9127 h 10000"/>
                  <a:gd name="connsiteX14" fmla="*/ 5166 w 9996"/>
                  <a:gd name="connsiteY14" fmla="*/ 9654 h 10000"/>
                  <a:gd name="connsiteX15" fmla="*/ 4983 w 9996"/>
                  <a:gd name="connsiteY15" fmla="*/ 9950 h 10000"/>
                  <a:gd name="connsiteX16" fmla="*/ 4205 w 9996"/>
                  <a:gd name="connsiteY16" fmla="*/ 9679 h 10000"/>
                  <a:gd name="connsiteX17" fmla="*/ 2182 w 9996"/>
                  <a:gd name="connsiteY17" fmla="*/ 8856 h 10000"/>
                  <a:gd name="connsiteX18" fmla="*/ 1499 w 9996"/>
                  <a:gd name="connsiteY18" fmla="*/ 8012 h 10000"/>
                  <a:gd name="connsiteX19" fmla="*/ 1220 w 9996"/>
                  <a:gd name="connsiteY19" fmla="*/ 7790 h 10000"/>
                  <a:gd name="connsiteX0" fmla="*/ 1220 w 9245"/>
                  <a:gd name="connsiteY0" fmla="*/ 7790 h 10000"/>
                  <a:gd name="connsiteX1" fmla="*/ 2234 w 9245"/>
                  <a:gd name="connsiteY1" fmla="*/ 7169 h 10000"/>
                  <a:gd name="connsiteX2" fmla="*/ 2097 w 9245"/>
                  <a:gd name="connsiteY2" fmla="*/ 6007 h 10000"/>
                  <a:gd name="connsiteX3" fmla="*/ 1273 w 9245"/>
                  <a:gd name="connsiteY3" fmla="*/ 4927 h 10000"/>
                  <a:gd name="connsiteX4" fmla="*/ 789 w 9245"/>
                  <a:gd name="connsiteY4" fmla="*/ 4213 h 10000"/>
                  <a:gd name="connsiteX5" fmla="*/ 67 w 9245"/>
                  <a:gd name="connsiteY5" fmla="*/ 3606 h 10000"/>
                  <a:gd name="connsiteX6" fmla="*/ 292 w 9245"/>
                  <a:gd name="connsiteY6" fmla="*/ 3809 h 10000"/>
                  <a:gd name="connsiteX7" fmla="*/ 3506 w 9245"/>
                  <a:gd name="connsiteY7" fmla="*/ 702 h 10000"/>
                  <a:gd name="connsiteX8" fmla="*/ 4111 w 9245"/>
                  <a:gd name="connsiteY8" fmla="*/ 176 h 10000"/>
                  <a:gd name="connsiteX9" fmla="*/ 6527 w 9245"/>
                  <a:gd name="connsiteY9" fmla="*/ 351 h 10000"/>
                  <a:gd name="connsiteX10" fmla="*/ 9245 w 9245"/>
                  <a:gd name="connsiteY10" fmla="*/ 176 h 10000"/>
                  <a:gd name="connsiteX11" fmla="*/ 6527 w 9245"/>
                  <a:gd name="connsiteY11" fmla="*/ 8074 h 10000"/>
                  <a:gd name="connsiteX12" fmla="*/ 5468 w 9245"/>
                  <a:gd name="connsiteY12" fmla="*/ 9127 h 10000"/>
                  <a:gd name="connsiteX13" fmla="*/ 5168 w 9245"/>
                  <a:gd name="connsiteY13" fmla="*/ 9654 h 10000"/>
                  <a:gd name="connsiteX14" fmla="*/ 4985 w 9245"/>
                  <a:gd name="connsiteY14" fmla="*/ 9950 h 10000"/>
                  <a:gd name="connsiteX15" fmla="*/ 4207 w 9245"/>
                  <a:gd name="connsiteY15" fmla="*/ 9679 h 10000"/>
                  <a:gd name="connsiteX16" fmla="*/ 2183 w 9245"/>
                  <a:gd name="connsiteY16" fmla="*/ 8856 h 10000"/>
                  <a:gd name="connsiteX17" fmla="*/ 1500 w 9245"/>
                  <a:gd name="connsiteY17" fmla="*/ 8012 h 10000"/>
                  <a:gd name="connsiteX18" fmla="*/ 1220 w 9245"/>
                  <a:gd name="connsiteY18" fmla="*/ 7790 h 10000"/>
                  <a:gd name="connsiteX0" fmla="*/ 1320 w 10000"/>
                  <a:gd name="connsiteY0" fmla="*/ 8218 h 10428"/>
                  <a:gd name="connsiteX1" fmla="*/ 2416 w 10000"/>
                  <a:gd name="connsiteY1" fmla="*/ 7597 h 10428"/>
                  <a:gd name="connsiteX2" fmla="*/ 2268 w 10000"/>
                  <a:gd name="connsiteY2" fmla="*/ 6435 h 10428"/>
                  <a:gd name="connsiteX3" fmla="*/ 1377 w 10000"/>
                  <a:gd name="connsiteY3" fmla="*/ 5355 h 10428"/>
                  <a:gd name="connsiteX4" fmla="*/ 853 w 10000"/>
                  <a:gd name="connsiteY4" fmla="*/ 4641 h 10428"/>
                  <a:gd name="connsiteX5" fmla="*/ 72 w 10000"/>
                  <a:gd name="connsiteY5" fmla="*/ 4034 h 10428"/>
                  <a:gd name="connsiteX6" fmla="*/ 316 w 10000"/>
                  <a:gd name="connsiteY6" fmla="*/ 4237 h 10428"/>
                  <a:gd name="connsiteX7" fmla="*/ 3792 w 10000"/>
                  <a:gd name="connsiteY7" fmla="*/ 1130 h 10428"/>
                  <a:gd name="connsiteX8" fmla="*/ 4447 w 10000"/>
                  <a:gd name="connsiteY8" fmla="*/ 604 h 10428"/>
                  <a:gd name="connsiteX9" fmla="*/ 10000 w 10000"/>
                  <a:gd name="connsiteY9" fmla="*/ 604 h 10428"/>
                  <a:gd name="connsiteX10" fmla="*/ 7060 w 10000"/>
                  <a:gd name="connsiteY10" fmla="*/ 8502 h 10428"/>
                  <a:gd name="connsiteX11" fmla="*/ 5915 w 10000"/>
                  <a:gd name="connsiteY11" fmla="*/ 9555 h 10428"/>
                  <a:gd name="connsiteX12" fmla="*/ 5590 w 10000"/>
                  <a:gd name="connsiteY12" fmla="*/ 10082 h 10428"/>
                  <a:gd name="connsiteX13" fmla="*/ 5392 w 10000"/>
                  <a:gd name="connsiteY13" fmla="*/ 10378 h 10428"/>
                  <a:gd name="connsiteX14" fmla="*/ 4551 w 10000"/>
                  <a:gd name="connsiteY14" fmla="*/ 10107 h 10428"/>
                  <a:gd name="connsiteX15" fmla="*/ 2361 w 10000"/>
                  <a:gd name="connsiteY15" fmla="*/ 9284 h 10428"/>
                  <a:gd name="connsiteX16" fmla="*/ 1622 w 10000"/>
                  <a:gd name="connsiteY16" fmla="*/ 8440 h 10428"/>
                  <a:gd name="connsiteX17" fmla="*/ 1320 w 10000"/>
                  <a:gd name="connsiteY17" fmla="*/ 8218 h 10428"/>
                  <a:gd name="connsiteX0" fmla="*/ 1320 w 7060"/>
                  <a:gd name="connsiteY0" fmla="*/ 7614 h 9824"/>
                  <a:gd name="connsiteX1" fmla="*/ 2416 w 7060"/>
                  <a:gd name="connsiteY1" fmla="*/ 6993 h 9824"/>
                  <a:gd name="connsiteX2" fmla="*/ 2268 w 7060"/>
                  <a:gd name="connsiteY2" fmla="*/ 5831 h 9824"/>
                  <a:gd name="connsiteX3" fmla="*/ 1377 w 7060"/>
                  <a:gd name="connsiteY3" fmla="*/ 4751 h 9824"/>
                  <a:gd name="connsiteX4" fmla="*/ 853 w 7060"/>
                  <a:gd name="connsiteY4" fmla="*/ 4037 h 9824"/>
                  <a:gd name="connsiteX5" fmla="*/ 72 w 7060"/>
                  <a:gd name="connsiteY5" fmla="*/ 3430 h 9824"/>
                  <a:gd name="connsiteX6" fmla="*/ 316 w 7060"/>
                  <a:gd name="connsiteY6" fmla="*/ 3633 h 9824"/>
                  <a:gd name="connsiteX7" fmla="*/ 3792 w 7060"/>
                  <a:gd name="connsiteY7" fmla="*/ 526 h 9824"/>
                  <a:gd name="connsiteX8" fmla="*/ 4447 w 7060"/>
                  <a:gd name="connsiteY8" fmla="*/ 0 h 9824"/>
                  <a:gd name="connsiteX9" fmla="*/ 7060 w 7060"/>
                  <a:gd name="connsiteY9" fmla="*/ 7898 h 9824"/>
                  <a:gd name="connsiteX10" fmla="*/ 5915 w 7060"/>
                  <a:gd name="connsiteY10" fmla="*/ 8951 h 9824"/>
                  <a:gd name="connsiteX11" fmla="*/ 5590 w 7060"/>
                  <a:gd name="connsiteY11" fmla="*/ 9478 h 9824"/>
                  <a:gd name="connsiteX12" fmla="*/ 5392 w 7060"/>
                  <a:gd name="connsiteY12" fmla="*/ 9774 h 9824"/>
                  <a:gd name="connsiteX13" fmla="*/ 4551 w 7060"/>
                  <a:gd name="connsiteY13" fmla="*/ 9503 h 9824"/>
                  <a:gd name="connsiteX14" fmla="*/ 2361 w 7060"/>
                  <a:gd name="connsiteY14" fmla="*/ 8680 h 9824"/>
                  <a:gd name="connsiteX15" fmla="*/ 1622 w 7060"/>
                  <a:gd name="connsiteY15" fmla="*/ 7836 h 9824"/>
                  <a:gd name="connsiteX16" fmla="*/ 1320 w 7060"/>
                  <a:gd name="connsiteY16" fmla="*/ 7614 h 9824"/>
                  <a:gd name="connsiteX0" fmla="*/ 1869 w 9999"/>
                  <a:gd name="connsiteY0" fmla="*/ 7215 h 9464"/>
                  <a:gd name="connsiteX1" fmla="*/ 3421 w 9999"/>
                  <a:gd name="connsiteY1" fmla="*/ 6583 h 9464"/>
                  <a:gd name="connsiteX2" fmla="*/ 3211 w 9999"/>
                  <a:gd name="connsiteY2" fmla="*/ 5400 h 9464"/>
                  <a:gd name="connsiteX3" fmla="*/ 1949 w 9999"/>
                  <a:gd name="connsiteY3" fmla="*/ 4301 h 9464"/>
                  <a:gd name="connsiteX4" fmla="*/ 1207 w 9999"/>
                  <a:gd name="connsiteY4" fmla="*/ 3574 h 9464"/>
                  <a:gd name="connsiteX5" fmla="*/ 101 w 9999"/>
                  <a:gd name="connsiteY5" fmla="*/ 2956 h 9464"/>
                  <a:gd name="connsiteX6" fmla="*/ 447 w 9999"/>
                  <a:gd name="connsiteY6" fmla="*/ 3163 h 9464"/>
                  <a:gd name="connsiteX7" fmla="*/ 5370 w 9999"/>
                  <a:gd name="connsiteY7" fmla="*/ 0 h 9464"/>
                  <a:gd name="connsiteX8" fmla="*/ 9999 w 9999"/>
                  <a:gd name="connsiteY8" fmla="*/ 7504 h 9464"/>
                  <a:gd name="connsiteX9" fmla="*/ 8377 w 9999"/>
                  <a:gd name="connsiteY9" fmla="*/ 8576 h 9464"/>
                  <a:gd name="connsiteX10" fmla="*/ 7917 w 9999"/>
                  <a:gd name="connsiteY10" fmla="*/ 9113 h 9464"/>
                  <a:gd name="connsiteX11" fmla="*/ 7636 w 9999"/>
                  <a:gd name="connsiteY11" fmla="*/ 9414 h 9464"/>
                  <a:gd name="connsiteX12" fmla="*/ 6445 w 9999"/>
                  <a:gd name="connsiteY12" fmla="*/ 9138 h 9464"/>
                  <a:gd name="connsiteX13" fmla="*/ 3343 w 9999"/>
                  <a:gd name="connsiteY13" fmla="*/ 8301 h 9464"/>
                  <a:gd name="connsiteX14" fmla="*/ 2296 w 9999"/>
                  <a:gd name="connsiteY14" fmla="*/ 7441 h 9464"/>
                  <a:gd name="connsiteX15" fmla="*/ 1869 w 9999"/>
                  <a:gd name="connsiteY15" fmla="*/ 7215 h 9464"/>
                  <a:gd name="connsiteX0" fmla="*/ 1869 w 10000"/>
                  <a:gd name="connsiteY0" fmla="*/ 4551 h 6927"/>
                  <a:gd name="connsiteX1" fmla="*/ 3421 w 10000"/>
                  <a:gd name="connsiteY1" fmla="*/ 3883 h 6927"/>
                  <a:gd name="connsiteX2" fmla="*/ 3211 w 10000"/>
                  <a:gd name="connsiteY2" fmla="*/ 2633 h 6927"/>
                  <a:gd name="connsiteX3" fmla="*/ 1949 w 10000"/>
                  <a:gd name="connsiteY3" fmla="*/ 1472 h 6927"/>
                  <a:gd name="connsiteX4" fmla="*/ 1207 w 10000"/>
                  <a:gd name="connsiteY4" fmla="*/ 703 h 6927"/>
                  <a:gd name="connsiteX5" fmla="*/ 101 w 10000"/>
                  <a:gd name="connsiteY5" fmla="*/ 50 h 6927"/>
                  <a:gd name="connsiteX6" fmla="*/ 447 w 10000"/>
                  <a:gd name="connsiteY6" fmla="*/ 269 h 6927"/>
                  <a:gd name="connsiteX7" fmla="*/ 10000 w 10000"/>
                  <a:gd name="connsiteY7" fmla="*/ 4856 h 6927"/>
                  <a:gd name="connsiteX8" fmla="*/ 8378 w 10000"/>
                  <a:gd name="connsiteY8" fmla="*/ 5989 h 6927"/>
                  <a:gd name="connsiteX9" fmla="*/ 7918 w 10000"/>
                  <a:gd name="connsiteY9" fmla="*/ 6556 h 6927"/>
                  <a:gd name="connsiteX10" fmla="*/ 7637 w 10000"/>
                  <a:gd name="connsiteY10" fmla="*/ 6874 h 6927"/>
                  <a:gd name="connsiteX11" fmla="*/ 6446 w 10000"/>
                  <a:gd name="connsiteY11" fmla="*/ 6583 h 6927"/>
                  <a:gd name="connsiteX12" fmla="*/ 3343 w 10000"/>
                  <a:gd name="connsiteY12" fmla="*/ 5698 h 6927"/>
                  <a:gd name="connsiteX13" fmla="*/ 2296 w 10000"/>
                  <a:gd name="connsiteY13" fmla="*/ 4789 h 6927"/>
                  <a:gd name="connsiteX14" fmla="*/ 1869 w 10000"/>
                  <a:gd name="connsiteY14" fmla="*/ 4551 h 6927"/>
                  <a:gd name="connsiteX0" fmla="*/ 1869 w 8378"/>
                  <a:gd name="connsiteY0" fmla="*/ 6570 h 10000"/>
                  <a:gd name="connsiteX1" fmla="*/ 3421 w 8378"/>
                  <a:gd name="connsiteY1" fmla="*/ 5606 h 10000"/>
                  <a:gd name="connsiteX2" fmla="*/ 3211 w 8378"/>
                  <a:gd name="connsiteY2" fmla="*/ 3801 h 10000"/>
                  <a:gd name="connsiteX3" fmla="*/ 1949 w 8378"/>
                  <a:gd name="connsiteY3" fmla="*/ 2125 h 10000"/>
                  <a:gd name="connsiteX4" fmla="*/ 1207 w 8378"/>
                  <a:gd name="connsiteY4" fmla="*/ 1015 h 10000"/>
                  <a:gd name="connsiteX5" fmla="*/ 101 w 8378"/>
                  <a:gd name="connsiteY5" fmla="*/ 72 h 10000"/>
                  <a:gd name="connsiteX6" fmla="*/ 447 w 8378"/>
                  <a:gd name="connsiteY6" fmla="*/ 388 h 10000"/>
                  <a:gd name="connsiteX7" fmla="*/ 8378 w 8378"/>
                  <a:gd name="connsiteY7" fmla="*/ 8646 h 10000"/>
                  <a:gd name="connsiteX8" fmla="*/ 7918 w 8378"/>
                  <a:gd name="connsiteY8" fmla="*/ 9464 h 10000"/>
                  <a:gd name="connsiteX9" fmla="*/ 7637 w 8378"/>
                  <a:gd name="connsiteY9" fmla="*/ 9923 h 10000"/>
                  <a:gd name="connsiteX10" fmla="*/ 6446 w 8378"/>
                  <a:gd name="connsiteY10" fmla="*/ 9503 h 10000"/>
                  <a:gd name="connsiteX11" fmla="*/ 3343 w 8378"/>
                  <a:gd name="connsiteY11" fmla="*/ 8226 h 10000"/>
                  <a:gd name="connsiteX12" fmla="*/ 2296 w 8378"/>
                  <a:gd name="connsiteY12" fmla="*/ 6914 h 10000"/>
                  <a:gd name="connsiteX13" fmla="*/ 1869 w 8378"/>
                  <a:gd name="connsiteY13" fmla="*/ 6570 h 10000"/>
                  <a:gd name="connsiteX0" fmla="*/ 10000 w 15827"/>
                  <a:gd name="connsiteY0" fmla="*/ 8646 h 14289"/>
                  <a:gd name="connsiteX1" fmla="*/ 9451 w 15827"/>
                  <a:gd name="connsiteY1" fmla="*/ 9464 h 14289"/>
                  <a:gd name="connsiteX2" fmla="*/ 9116 w 15827"/>
                  <a:gd name="connsiteY2" fmla="*/ 9923 h 14289"/>
                  <a:gd name="connsiteX3" fmla="*/ 7694 w 15827"/>
                  <a:gd name="connsiteY3" fmla="*/ 9503 h 14289"/>
                  <a:gd name="connsiteX4" fmla="*/ 3990 w 15827"/>
                  <a:gd name="connsiteY4" fmla="*/ 8226 h 14289"/>
                  <a:gd name="connsiteX5" fmla="*/ 2741 w 15827"/>
                  <a:gd name="connsiteY5" fmla="*/ 6914 h 14289"/>
                  <a:gd name="connsiteX6" fmla="*/ 2231 w 15827"/>
                  <a:gd name="connsiteY6" fmla="*/ 6570 h 14289"/>
                  <a:gd name="connsiteX7" fmla="*/ 4083 w 15827"/>
                  <a:gd name="connsiteY7" fmla="*/ 5606 h 14289"/>
                  <a:gd name="connsiteX8" fmla="*/ 3833 w 15827"/>
                  <a:gd name="connsiteY8" fmla="*/ 3801 h 14289"/>
                  <a:gd name="connsiteX9" fmla="*/ 2326 w 15827"/>
                  <a:gd name="connsiteY9" fmla="*/ 2125 h 14289"/>
                  <a:gd name="connsiteX10" fmla="*/ 1441 w 15827"/>
                  <a:gd name="connsiteY10" fmla="*/ 1015 h 14289"/>
                  <a:gd name="connsiteX11" fmla="*/ 121 w 15827"/>
                  <a:gd name="connsiteY11" fmla="*/ 72 h 14289"/>
                  <a:gd name="connsiteX12" fmla="*/ 534 w 15827"/>
                  <a:gd name="connsiteY12" fmla="*/ 388 h 14289"/>
                  <a:gd name="connsiteX13" fmla="*/ 15827 w 15827"/>
                  <a:gd name="connsiteY13" fmla="*/ 14289 h 14289"/>
                  <a:gd name="connsiteX0" fmla="*/ 10000 w 10000"/>
                  <a:gd name="connsiteY0" fmla="*/ 8646 h 10000"/>
                  <a:gd name="connsiteX1" fmla="*/ 9451 w 10000"/>
                  <a:gd name="connsiteY1" fmla="*/ 9464 h 10000"/>
                  <a:gd name="connsiteX2" fmla="*/ 9116 w 10000"/>
                  <a:gd name="connsiteY2" fmla="*/ 9923 h 10000"/>
                  <a:gd name="connsiteX3" fmla="*/ 7694 w 10000"/>
                  <a:gd name="connsiteY3" fmla="*/ 9503 h 10000"/>
                  <a:gd name="connsiteX4" fmla="*/ 3990 w 10000"/>
                  <a:gd name="connsiteY4" fmla="*/ 8226 h 10000"/>
                  <a:gd name="connsiteX5" fmla="*/ 2741 w 10000"/>
                  <a:gd name="connsiteY5" fmla="*/ 6914 h 10000"/>
                  <a:gd name="connsiteX6" fmla="*/ 2231 w 10000"/>
                  <a:gd name="connsiteY6" fmla="*/ 6570 h 10000"/>
                  <a:gd name="connsiteX7" fmla="*/ 4083 w 10000"/>
                  <a:gd name="connsiteY7" fmla="*/ 5606 h 10000"/>
                  <a:gd name="connsiteX8" fmla="*/ 3833 w 10000"/>
                  <a:gd name="connsiteY8" fmla="*/ 3801 h 10000"/>
                  <a:gd name="connsiteX9" fmla="*/ 2326 w 10000"/>
                  <a:gd name="connsiteY9" fmla="*/ 2125 h 10000"/>
                  <a:gd name="connsiteX10" fmla="*/ 1441 w 10000"/>
                  <a:gd name="connsiteY10" fmla="*/ 1015 h 10000"/>
                  <a:gd name="connsiteX11" fmla="*/ 121 w 10000"/>
                  <a:gd name="connsiteY11" fmla="*/ 72 h 10000"/>
                  <a:gd name="connsiteX12" fmla="*/ 534 w 10000"/>
                  <a:gd name="connsiteY12" fmla="*/ 388 h 10000"/>
                  <a:gd name="connsiteX0" fmla="*/ 10000 w 10000"/>
                  <a:gd name="connsiteY0" fmla="*/ 8646 h 10000"/>
                  <a:gd name="connsiteX1" fmla="*/ 9451 w 10000"/>
                  <a:gd name="connsiteY1" fmla="*/ 9464 h 10000"/>
                  <a:gd name="connsiteX2" fmla="*/ 9116 w 10000"/>
                  <a:gd name="connsiteY2" fmla="*/ 9923 h 10000"/>
                  <a:gd name="connsiteX3" fmla="*/ 7694 w 10000"/>
                  <a:gd name="connsiteY3" fmla="*/ 9503 h 10000"/>
                  <a:gd name="connsiteX4" fmla="*/ 3990 w 10000"/>
                  <a:gd name="connsiteY4" fmla="*/ 8226 h 10000"/>
                  <a:gd name="connsiteX5" fmla="*/ 2741 w 10000"/>
                  <a:gd name="connsiteY5" fmla="*/ 6914 h 10000"/>
                  <a:gd name="connsiteX6" fmla="*/ 6177 w 10000"/>
                  <a:gd name="connsiteY6" fmla="*/ 4366 h 10000"/>
                  <a:gd name="connsiteX7" fmla="*/ 4083 w 10000"/>
                  <a:gd name="connsiteY7" fmla="*/ 5606 h 10000"/>
                  <a:gd name="connsiteX8" fmla="*/ 3833 w 10000"/>
                  <a:gd name="connsiteY8" fmla="*/ 3801 h 10000"/>
                  <a:gd name="connsiteX9" fmla="*/ 2326 w 10000"/>
                  <a:gd name="connsiteY9" fmla="*/ 2125 h 10000"/>
                  <a:gd name="connsiteX10" fmla="*/ 1441 w 10000"/>
                  <a:gd name="connsiteY10" fmla="*/ 1015 h 10000"/>
                  <a:gd name="connsiteX11" fmla="*/ 121 w 10000"/>
                  <a:gd name="connsiteY11" fmla="*/ 72 h 10000"/>
                  <a:gd name="connsiteX12" fmla="*/ 534 w 10000"/>
                  <a:gd name="connsiteY12" fmla="*/ 388 h 10000"/>
                  <a:gd name="connsiteX0" fmla="*/ 10000 w 10000"/>
                  <a:gd name="connsiteY0" fmla="*/ 8646 h 10000"/>
                  <a:gd name="connsiteX1" fmla="*/ 9451 w 10000"/>
                  <a:gd name="connsiteY1" fmla="*/ 9464 h 10000"/>
                  <a:gd name="connsiteX2" fmla="*/ 9116 w 10000"/>
                  <a:gd name="connsiteY2" fmla="*/ 9923 h 10000"/>
                  <a:gd name="connsiteX3" fmla="*/ 7694 w 10000"/>
                  <a:gd name="connsiteY3" fmla="*/ 9503 h 10000"/>
                  <a:gd name="connsiteX4" fmla="*/ 3990 w 10000"/>
                  <a:gd name="connsiteY4" fmla="*/ 8226 h 10000"/>
                  <a:gd name="connsiteX5" fmla="*/ 3803 w 10000"/>
                  <a:gd name="connsiteY5" fmla="*/ 6032 h 10000"/>
                  <a:gd name="connsiteX6" fmla="*/ 6177 w 10000"/>
                  <a:gd name="connsiteY6" fmla="*/ 4366 h 10000"/>
                  <a:gd name="connsiteX7" fmla="*/ 4083 w 10000"/>
                  <a:gd name="connsiteY7" fmla="*/ 5606 h 10000"/>
                  <a:gd name="connsiteX8" fmla="*/ 3833 w 10000"/>
                  <a:gd name="connsiteY8" fmla="*/ 3801 h 10000"/>
                  <a:gd name="connsiteX9" fmla="*/ 2326 w 10000"/>
                  <a:gd name="connsiteY9" fmla="*/ 2125 h 10000"/>
                  <a:gd name="connsiteX10" fmla="*/ 1441 w 10000"/>
                  <a:gd name="connsiteY10" fmla="*/ 1015 h 10000"/>
                  <a:gd name="connsiteX11" fmla="*/ 121 w 10000"/>
                  <a:gd name="connsiteY11" fmla="*/ 72 h 10000"/>
                  <a:gd name="connsiteX12" fmla="*/ 534 w 10000"/>
                  <a:gd name="connsiteY12" fmla="*/ 388 h 10000"/>
                  <a:gd name="connsiteX0" fmla="*/ 10000 w 10000"/>
                  <a:gd name="connsiteY0" fmla="*/ 8646 h 10000"/>
                  <a:gd name="connsiteX1" fmla="*/ 9451 w 10000"/>
                  <a:gd name="connsiteY1" fmla="*/ 9464 h 10000"/>
                  <a:gd name="connsiteX2" fmla="*/ 9116 w 10000"/>
                  <a:gd name="connsiteY2" fmla="*/ 9923 h 10000"/>
                  <a:gd name="connsiteX3" fmla="*/ 7694 w 10000"/>
                  <a:gd name="connsiteY3" fmla="*/ 9503 h 10000"/>
                  <a:gd name="connsiteX4" fmla="*/ 3990 w 10000"/>
                  <a:gd name="connsiteY4" fmla="*/ 8226 h 10000"/>
                  <a:gd name="connsiteX5" fmla="*/ 3803 w 10000"/>
                  <a:gd name="connsiteY5" fmla="*/ 6032 h 10000"/>
                  <a:gd name="connsiteX6" fmla="*/ 3901 w 10000"/>
                  <a:gd name="connsiteY6" fmla="*/ 3778 h 10000"/>
                  <a:gd name="connsiteX7" fmla="*/ 4083 w 10000"/>
                  <a:gd name="connsiteY7" fmla="*/ 5606 h 10000"/>
                  <a:gd name="connsiteX8" fmla="*/ 3833 w 10000"/>
                  <a:gd name="connsiteY8" fmla="*/ 3801 h 10000"/>
                  <a:gd name="connsiteX9" fmla="*/ 2326 w 10000"/>
                  <a:gd name="connsiteY9" fmla="*/ 2125 h 10000"/>
                  <a:gd name="connsiteX10" fmla="*/ 1441 w 10000"/>
                  <a:gd name="connsiteY10" fmla="*/ 1015 h 10000"/>
                  <a:gd name="connsiteX11" fmla="*/ 121 w 10000"/>
                  <a:gd name="connsiteY11" fmla="*/ 72 h 10000"/>
                  <a:gd name="connsiteX12" fmla="*/ 534 w 10000"/>
                  <a:gd name="connsiteY12" fmla="*/ 388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000" h="10000">
                    <a:moveTo>
                      <a:pt x="10000" y="8646"/>
                    </a:moveTo>
                    <a:cubicBezTo>
                      <a:pt x="10000" y="8920"/>
                      <a:pt x="9723" y="9193"/>
                      <a:pt x="9451" y="9464"/>
                    </a:cubicBezTo>
                    <a:cubicBezTo>
                      <a:pt x="8899" y="10280"/>
                      <a:pt x="10220" y="9923"/>
                      <a:pt x="9116" y="9923"/>
                    </a:cubicBezTo>
                    <a:cubicBezTo>
                      <a:pt x="8287" y="9923"/>
                      <a:pt x="8519" y="9776"/>
                      <a:pt x="7694" y="9503"/>
                    </a:cubicBezTo>
                    <a:cubicBezTo>
                      <a:pt x="6862" y="9503"/>
                      <a:pt x="4638" y="8804"/>
                      <a:pt x="3990" y="8226"/>
                    </a:cubicBezTo>
                    <a:cubicBezTo>
                      <a:pt x="3342" y="7648"/>
                      <a:pt x="4459" y="5827"/>
                      <a:pt x="3803" y="6032"/>
                    </a:cubicBezTo>
                    <a:cubicBezTo>
                      <a:pt x="3836" y="5281"/>
                      <a:pt x="3868" y="4529"/>
                      <a:pt x="3901" y="3778"/>
                    </a:cubicBezTo>
                    <a:cubicBezTo>
                      <a:pt x="3625" y="3507"/>
                      <a:pt x="4359" y="5877"/>
                      <a:pt x="4083" y="5606"/>
                    </a:cubicBezTo>
                    <a:cubicBezTo>
                      <a:pt x="4083" y="5060"/>
                      <a:pt x="4108" y="4348"/>
                      <a:pt x="3833" y="3801"/>
                    </a:cubicBezTo>
                    <a:cubicBezTo>
                      <a:pt x="3282" y="2983"/>
                      <a:pt x="2604" y="3216"/>
                      <a:pt x="2326" y="2125"/>
                    </a:cubicBezTo>
                    <a:cubicBezTo>
                      <a:pt x="2046" y="1855"/>
                      <a:pt x="1806" y="1356"/>
                      <a:pt x="1441" y="1015"/>
                    </a:cubicBezTo>
                    <a:cubicBezTo>
                      <a:pt x="1074" y="673"/>
                      <a:pt x="-432" y="72"/>
                      <a:pt x="121" y="72"/>
                    </a:cubicBezTo>
                    <a:cubicBezTo>
                      <a:pt x="673" y="-201"/>
                      <a:pt x="-14" y="388"/>
                      <a:pt x="534" y="388"/>
                    </a:cubicBezTo>
                  </a:path>
                </a:pathLst>
              </a:custGeom>
              <a:noFill/>
              <a:ln w="15875" cap="flat">
                <a:solidFill>
                  <a:srgbClr val="338ED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59" name="Freeform 5">
                <a:extLst>
                  <a:ext uri="{FF2B5EF4-FFF2-40B4-BE49-F238E27FC236}">
                    <a16:creationId xmlns:a16="http://schemas.microsoft.com/office/drawing/2014/main" id="{2C7BDCA5-035D-4A72-B8FA-20DD248E9BA5}"/>
                  </a:ext>
                </a:extLst>
              </p:cNvPr>
              <p:cNvSpPr>
                <a:spLocks/>
              </p:cNvSpPr>
              <p:nvPr/>
            </p:nvSpPr>
            <p:spPr bwMode="auto">
              <a:xfrm>
                <a:off x="556161" y="4133636"/>
                <a:ext cx="406680" cy="894569"/>
              </a:xfrm>
              <a:custGeom>
                <a:avLst/>
                <a:gdLst>
                  <a:gd name="T0" fmla="*/ 0 w 94"/>
                  <a:gd name="T1" fmla="*/ 202 h 202"/>
                  <a:gd name="T2" fmla="*/ 25 w 94"/>
                  <a:gd name="T3" fmla="*/ 167 h 202"/>
                  <a:gd name="T4" fmla="*/ 89 w 94"/>
                  <a:gd name="T5" fmla="*/ 16 h 202"/>
                  <a:gd name="T6" fmla="*/ 90 w 94"/>
                  <a:gd name="T7" fmla="*/ 0 h 202"/>
                </a:gdLst>
                <a:ahLst/>
                <a:cxnLst>
                  <a:cxn ang="0">
                    <a:pos x="T0" y="T1"/>
                  </a:cxn>
                  <a:cxn ang="0">
                    <a:pos x="T2" y="T3"/>
                  </a:cxn>
                  <a:cxn ang="0">
                    <a:pos x="T4" y="T5"/>
                  </a:cxn>
                  <a:cxn ang="0">
                    <a:pos x="T6" y="T7"/>
                  </a:cxn>
                </a:cxnLst>
                <a:rect l="0" t="0" r="r" b="b"/>
                <a:pathLst>
                  <a:path w="94" h="202">
                    <a:moveTo>
                      <a:pt x="0" y="202"/>
                    </a:moveTo>
                    <a:cubicBezTo>
                      <a:pt x="14" y="191"/>
                      <a:pt x="17" y="182"/>
                      <a:pt x="25" y="167"/>
                    </a:cubicBezTo>
                    <a:cubicBezTo>
                      <a:pt x="50" y="121"/>
                      <a:pt x="66" y="68"/>
                      <a:pt x="89" y="16"/>
                    </a:cubicBezTo>
                    <a:cubicBezTo>
                      <a:pt x="91" y="11"/>
                      <a:pt x="94" y="2"/>
                      <a:pt x="90" y="0"/>
                    </a:cubicBezTo>
                  </a:path>
                </a:pathLst>
              </a:custGeom>
              <a:noFill/>
              <a:ln w="15875" cap="rnd">
                <a:solidFill>
                  <a:srgbClr val="00188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60" name="Freeform 6">
                <a:extLst>
                  <a:ext uri="{FF2B5EF4-FFF2-40B4-BE49-F238E27FC236}">
                    <a16:creationId xmlns:a16="http://schemas.microsoft.com/office/drawing/2014/main" id="{51B5A1A1-F24D-48F2-98CB-48620760D7EF}"/>
                  </a:ext>
                </a:extLst>
              </p:cNvPr>
              <p:cNvSpPr>
                <a:spLocks/>
              </p:cNvSpPr>
              <p:nvPr/>
            </p:nvSpPr>
            <p:spPr bwMode="auto">
              <a:xfrm>
                <a:off x="487680" y="4110328"/>
                <a:ext cx="381864" cy="707256"/>
              </a:xfrm>
              <a:custGeom>
                <a:avLst/>
                <a:gdLst>
                  <a:gd name="T0" fmla="*/ 0 w 76"/>
                  <a:gd name="T1" fmla="*/ 3 h 157"/>
                  <a:gd name="T2" fmla="*/ 72 w 76"/>
                  <a:gd name="T3" fmla="*/ 3 h 157"/>
                  <a:gd name="T4" fmla="*/ 0 w 76"/>
                  <a:gd name="T5" fmla="*/ 157 h 157"/>
                  <a:gd name="connsiteX0" fmla="*/ 0 w 11593"/>
                  <a:gd name="connsiteY0" fmla="*/ 356 h 10165"/>
                  <a:gd name="connsiteX1" fmla="*/ 11570 w 11593"/>
                  <a:gd name="connsiteY1" fmla="*/ 48 h 10165"/>
                  <a:gd name="connsiteX2" fmla="*/ 0 w 11593"/>
                  <a:gd name="connsiteY2" fmla="*/ 10165 h 10165"/>
                </a:gdLst>
                <a:ahLst/>
                <a:cxnLst>
                  <a:cxn ang="0">
                    <a:pos x="connsiteX0" y="connsiteY0"/>
                  </a:cxn>
                  <a:cxn ang="0">
                    <a:pos x="connsiteX1" y="connsiteY1"/>
                  </a:cxn>
                  <a:cxn ang="0">
                    <a:pos x="connsiteX2" y="connsiteY2"/>
                  </a:cxn>
                </a:cxnLst>
                <a:rect l="l" t="t" r="r" b="b"/>
                <a:pathLst>
                  <a:path w="11593" h="10165">
                    <a:moveTo>
                      <a:pt x="0" y="356"/>
                    </a:moveTo>
                    <a:cubicBezTo>
                      <a:pt x="3158" y="292"/>
                      <a:pt x="8412" y="-143"/>
                      <a:pt x="11570" y="48"/>
                    </a:cubicBezTo>
                    <a:cubicBezTo>
                      <a:pt x="12096" y="1067"/>
                      <a:pt x="3684" y="7108"/>
                      <a:pt x="0" y="10165"/>
                    </a:cubicBezTo>
                  </a:path>
                </a:pathLst>
              </a:custGeom>
              <a:noFill/>
              <a:ln w="15875" cap="rnd">
                <a:solidFill>
                  <a:srgbClr val="00188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61" name="Freeform 7">
                <a:extLst>
                  <a:ext uri="{FF2B5EF4-FFF2-40B4-BE49-F238E27FC236}">
                    <a16:creationId xmlns:a16="http://schemas.microsoft.com/office/drawing/2014/main" id="{1DF311CA-2C13-4FC7-B121-B608FEE4699A}"/>
                  </a:ext>
                </a:extLst>
              </p:cNvPr>
              <p:cNvSpPr>
                <a:spLocks/>
              </p:cNvSpPr>
              <p:nvPr/>
            </p:nvSpPr>
            <p:spPr bwMode="auto">
              <a:xfrm>
                <a:off x="864917" y="3637161"/>
                <a:ext cx="1276002" cy="458588"/>
              </a:xfrm>
              <a:custGeom>
                <a:avLst/>
                <a:gdLst>
                  <a:gd name="T0" fmla="*/ 0 w 301"/>
                  <a:gd name="T1" fmla="*/ 108 h 108"/>
                  <a:gd name="T2" fmla="*/ 301 w 301"/>
                  <a:gd name="T3" fmla="*/ 0 h 108"/>
                  <a:gd name="connsiteX0" fmla="*/ 0 w 10288"/>
                  <a:gd name="connsiteY0" fmla="*/ 10490 h 10490"/>
                  <a:gd name="connsiteX1" fmla="*/ 10288 w 10288"/>
                  <a:gd name="connsiteY1" fmla="*/ 0 h 10490"/>
                  <a:gd name="connsiteX0" fmla="*/ 0 w 10288"/>
                  <a:gd name="connsiteY0" fmla="*/ 10490 h 10490"/>
                  <a:gd name="connsiteX1" fmla="*/ 10288 w 10288"/>
                  <a:gd name="connsiteY1" fmla="*/ 0 h 10490"/>
                </a:gdLst>
                <a:ahLst/>
                <a:cxnLst>
                  <a:cxn ang="0">
                    <a:pos x="connsiteX0" y="connsiteY0"/>
                  </a:cxn>
                  <a:cxn ang="0">
                    <a:pos x="connsiteX1" y="connsiteY1"/>
                  </a:cxn>
                </a:cxnLst>
                <a:rect l="l" t="t" r="r" b="b"/>
                <a:pathLst>
                  <a:path w="10288" h="10490">
                    <a:moveTo>
                      <a:pt x="0" y="10490"/>
                    </a:moveTo>
                    <a:cubicBezTo>
                      <a:pt x="3256" y="6971"/>
                      <a:pt x="7014" y="4189"/>
                      <a:pt x="10288" y="0"/>
                    </a:cubicBezTo>
                  </a:path>
                </a:pathLst>
              </a:custGeom>
              <a:noFill/>
              <a:ln w="15875" cap="rnd">
                <a:solidFill>
                  <a:srgbClr val="00188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62" name="Freeform 8">
                <a:extLst>
                  <a:ext uri="{FF2B5EF4-FFF2-40B4-BE49-F238E27FC236}">
                    <a16:creationId xmlns:a16="http://schemas.microsoft.com/office/drawing/2014/main" id="{6CB307D4-1D29-4AB1-935F-CDB9376B2D86}"/>
                  </a:ext>
                </a:extLst>
              </p:cNvPr>
              <p:cNvSpPr>
                <a:spLocks/>
              </p:cNvSpPr>
              <p:nvPr/>
            </p:nvSpPr>
            <p:spPr bwMode="auto">
              <a:xfrm>
                <a:off x="1990525" y="3379803"/>
                <a:ext cx="290241" cy="251612"/>
              </a:xfrm>
              <a:custGeom>
                <a:avLst/>
                <a:gdLst>
                  <a:gd name="T0" fmla="*/ 29 w 90"/>
                  <a:gd name="T1" fmla="*/ 59 h 62"/>
                  <a:gd name="T2" fmla="*/ 23 w 90"/>
                  <a:gd name="T3" fmla="*/ 56 h 62"/>
                  <a:gd name="T4" fmla="*/ 22 w 90"/>
                  <a:gd name="T5" fmla="*/ 53 h 62"/>
                  <a:gd name="T6" fmla="*/ 17 w 90"/>
                  <a:gd name="T7" fmla="*/ 52 h 62"/>
                  <a:gd name="T8" fmla="*/ 10 w 90"/>
                  <a:gd name="T9" fmla="*/ 47 h 62"/>
                  <a:gd name="T10" fmla="*/ 9 w 90"/>
                  <a:gd name="T11" fmla="*/ 44 h 62"/>
                  <a:gd name="T12" fmla="*/ 7 w 90"/>
                  <a:gd name="T13" fmla="*/ 39 h 62"/>
                  <a:gd name="T14" fmla="*/ 1 w 90"/>
                  <a:gd name="T15" fmla="*/ 28 h 62"/>
                  <a:gd name="T16" fmla="*/ 0 w 90"/>
                  <a:gd name="T17" fmla="*/ 25 h 62"/>
                  <a:gd name="T18" fmla="*/ 4 w 90"/>
                  <a:gd name="T19" fmla="*/ 21 h 62"/>
                  <a:gd name="T20" fmla="*/ 11 w 90"/>
                  <a:gd name="T21" fmla="*/ 20 h 62"/>
                  <a:gd name="T22" fmla="*/ 35 w 90"/>
                  <a:gd name="T23" fmla="*/ 16 h 62"/>
                  <a:gd name="T24" fmla="*/ 43 w 90"/>
                  <a:gd name="T25" fmla="*/ 10 h 62"/>
                  <a:gd name="T26" fmla="*/ 46 w 90"/>
                  <a:gd name="T27" fmla="*/ 5 h 62"/>
                  <a:gd name="T28" fmla="*/ 50 w 90"/>
                  <a:gd name="T29" fmla="*/ 2 h 62"/>
                  <a:gd name="T30" fmla="*/ 61 w 90"/>
                  <a:gd name="T31" fmla="*/ 5 h 62"/>
                  <a:gd name="T32" fmla="*/ 66 w 90"/>
                  <a:gd name="T33" fmla="*/ 3 h 62"/>
                  <a:gd name="T34" fmla="*/ 84 w 90"/>
                  <a:gd name="T35" fmla="*/ 2 h 62"/>
                  <a:gd name="T36" fmla="*/ 89 w 90"/>
                  <a:gd name="T37" fmla="*/ 4 h 62"/>
                  <a:gd name="T38" fmla="*/ 89 w 90"/>
                  <a:gd name="T39" fmla="*/ 9 h 62"/>
                  <a:gd name="T40" fmla="*/ 86 w 90"/>
                  <a:gd name="T41" fmla="*/ 14 h 62"/>
                  <a:gd name="T42" fmla="*/ 85 w 90"/>
                  <a:gd name="T43" fmla="*/ 24 h 62"/>
                  <a:gd name="T44" fmla="*/ 83 w 90"/>
                  <a:gd name="T45" fmla="*/ 29 h 62"/>
                  <a:gd name="T46" fmla="*/ 66 w 90"/>
                  <a:gd name="T47" fmla="*/ 47 h 62"/>
                  <a:gd name="T48" fmla="*/ 59 w 90"/>
                  <a:gd name="T49" fmla="*/ 53 h 62"/>
                  <a:gd name="T50" fmla="*/ 57 w 90"/>
                  <a:gd name="T51" fmla="*/ 56 h 62"/>
                  <a:gd name="T52" fmla="*/ 47 w 90"/>
                  <a:gd name="T53" fmla="*/ 62 h 62"/>
                  <a:gd name="T54" fmla="*/ 38 w 90"/>
                  <a:gd name="T55" fmla="*/ 61 h 62"/>
                  <a:gd name="T56" fmla="*/ 29 w 90"/>
                  <a:gd name="T57" fmla="*/ 59 h 62"/>
                  <a:gd name="connsiteX0" fmla="*/ 3222 w 9972"/>
                  <a:gd name="connsiteY0" fmla="*/ 9355 h 9839"/>
                  <a:gd name="connsiteX1" fmla="*/ 2556 w 9972"/>
                  <a:gd name="connsiteY1" fmla="*/ 8871 h 9839"/>
                  <a:gd name="connsiteX2" fmla="*/ 2444 w 9972"/>
                  <a:gd name="connsiteY2" fmla="*/ 8387 h 9839"/>
                  <a:gd name="connsiteX3" fmla="*/ 1889 w 9972"/>
                  <a:gd name="connsiteY3" fmla="*/ 8226 h 9839"/>
                  <a:gd name="connsiteX4" fmla="*/ 1111 w 9972"/>
                  <a:gd name="connsiteY4" fmla="*/ 7420 h 9839"/>
                  <a:gd name="connsiteX5" fmla="*/ 2282 w 9972"/>
                  <a:gd name="connsiteY5" fmla="*/ 6153 h 9839"/>
                  <a:gd name="connsiteX6" fmla="*/ 778 w 9972"/>
                  <a:gd name="connsiteY6" fmla="*/ 6129 h 9839"/>
                  <a:gd name="connsiteX7" fmla="*/ 111 w 9972"/>
                  <a:gd name="connsiteY7" fmla="*/ 4355 h 9839"/>
                  <a:gd name="connsiteX8" fmla="*/ 0 w 9972"/>
                  <a:gd name="connsiteY8" fmla="*/ 3871 h 9839"/>
                  <a:gd name="connsiteX9" fmla="*/ 444 w 9972"/>
                  <a:gd name="connsiteY9" fmla="*/ 3226 h 9839"/>
                  <a:gd name="connsiteX10" fmla="*/ 1222 w 9972"/>
                  <a:gd name="connsiteY10" fmla="*/ 3065 h 9839"/>
                  <a:gd name="connsiteX11" fmla="*/ 3889 w 9972"/>
                  <a:gd name="connsiteY11" fmla="*/ 2420 h 9839"/>
                  <a:gd name="connsiteX12" fmla="*/ 4778 w 9972"/>
                  <a:gd name="connsiteY12" fmla="*/ 1452 h 9839"/>
                  <a:gd name="connsiteX13" fmla="*/ 5111 w 9972"/>
                  <a:gd name="connsiteY13" fmla="*/ 645 h 9839"/>
                  <a:gd name="connsiteX14" fmla="*/ 5556 w 9972"/>
                  <a:gd name="connsiteY14" fmla="*/ 162 h 9839"/>
                  <a:gd name="connsiteX15" fmla="*/ 6778 w 9972"/>
                  <a:gd name="connsiteY15" fmla="*/ 645 h 9839"/>
                  <a:gd name="connsiteX16" fmla="*/ 7333 w 9972"/>
                  <a:gd name="connsiteY16" fmla="*/ 323 h 9839"/>
                  <a:gd name="connsiteX17" fmla="*/ 9333 w 9972"/>
                  <a:gd name="connsiteY17" fmla="*/ 162 h 9839"/>
                  <a:gd name="connsiteX18" fmla="*/ 9889 w 9972"/>
                  <a:gd name="connsiteY18" fmla="*/ 484 h 9839"/>
                  <a:gd name="connsiteX19" fmla="*/ 9889 w 9972"/>
                  <a:gd name="connsiteY19" fmla="*/ 1291 h 9839"/>
                  <a:gd name="connsiteX20" fmla="*/ 9556 w 9972"/>
                  <a:gd name="connsiteY20" fmla="*/ 2097 h 9839"/>
                  <a:gd name="connsiteX21" fmla="*/ 9444 w 9972"/>
                  <a:gd name="connsiteY21" fmla="*/ 3710 h 9839"/>
                  <a:gd name="connsiteX22" fmla="*/ 9222 w 9972"/>
                  <a:gd name="connsiteY22" fmla="*/ 4516 h 9839"/>
                  <a:gd name="connsiteX23" fmla="*/ 7333 w 9972"/>
                  <a:gd name="connsiteY23" fmla="*/ 7420 h 9839"/>
                  <a:gd name="connsiteX24" fmla="*/ 6556 w 9972"/>
                  <a:gd name="connsiteY24" fmla="*/ 8387 h 9839"/>
                  <a:gd name="connsiteX25" fmla="*/ 6333 w 9972"/>
                  <a:gd name="connsiteY25" fmla="*/ 8871 h 9839"/>
                  <a:gd name="connsiteX26" fmla="*/ 5222 w 9972"/>
                  <a:gd name="connsiteY26" fmla="*/ 9839 h 9839"/>
                  <a:gd name="connsiteX27" fmla="*/ 4222 w 9972"/>
                  <a:gd name="connsiteY27" fmla="*/ 9678 h 9839"/>
                  <a:gd name="connsiteX28" fmla="*/ 3222 w 9972"/>
                  <a:gd name="connsiteY28" fmla="*/ 9355 h 9839"/>
                  <a:gd name="connsiteX0" fmla="*/ 3231 w 10000"/>
                  <a:gd name="connsiteY0" fmla="*/ 9508 h 10000"/>
                  <a:gd name="connsiteX1" fmla="*/ 2563 w 10000"/>
                  <a:gd name="connsiteY1" fmla="*/ 9016 h 10000"/>
                  <a:gd name="connsiteX2" fmla="*/ 2451 w 10000"/>
                  <a:gd name="connsiteY2" fmla="*/ 8524 h 10000"/>
                  <a:gd name="connsiteX3" fmla="*/ 1894 w 10000"/>
                  <a:gd name="connsiteY3" fmla="*/ 8361 h 10000"/>
                  <a:gd name="connsiteX4" fmla="*/ 3440 w 10000"/>
                  <a:gd name="connsiteY4" fmla="*/ 7276 h 10000"/>
                  <a:gd name="connsiteX5" fmla="*/ 2288 w 10000"/>
                  <a:gd name="connsiteY5" fmla="*/ 6254 h 10000"/>
                  <a:gd name="connsiteX6" fmla="*/ 780 w 10000"/>
                  <a:gd name="connsiteY6" fmla="*/ 6229 h 10000"/>
                  <a:gd name="connsiteX7" fmla="*/ 111 w 10000"/>
                  <a:gd name="connsiteY7" fmla="*/ 4426 h 10000"/>
                  <a:gd name="connsiteX8" fmla="*/ 0 w 10000"/>
                  <a:gd name="connsiteY8" fmla="*/ 3934 h 10000"/>
                  <a:gd name="connsiteX9" fmla="*/ 445 w 10000"/>
                  <a:gd name="connsiteY9" fmla="*/ 3279 h 10000"/>
                  <a:gd name="connsiteX10" fmla="*/ 1225 w 10000"/>
                  <a:gd name="connsiteY10" fmla="*/ 3115 h 10000"/>
                  <a:gd name="connsiteX11" fmla="*/ 3900 w 10000"/>
                  <a:gd name="connsiteY11" fmla="*/ 2460 h 10000"/>
                  <a:gd name="connsiteX12" fmla="*/ 4791 w 10000"/>
                  <a:gd name="connsiteY12" fmla="*/ 1476 h 10000"/>
                  <a:gd name="connsiteX13" fmla="*/ 5125 w 10000"/>
                  <a:gd name="connsiteY13" fmla="*/ 656 h 10000"/>
                  <a:gd name="connsiteX14" fmla="*/ 5572 w 10000"/>
                  <a:gd name="connsiteY14" fmla="*/ 165 h 10000"/>
                  <a:gd name="connsiteX15" fmla="*/ 6797 w 10000"/>
                  <a:gd name="connsiteY15" fmla="*/ 656 h 10000"/>
                  <a:gd name="connsiteX16" fmla="*/ 7354 w 10000"/>
                  <a:gd name="connsiteY16" fmla="*/ 328 h 10000"/>
                  <a:gd name="connsiteX17" fmla="*/ 9359 w 10000"/>
                  <a:gd name="connsiteY17" fmla="*/ 165 h 10000"/>
                  <a:gd name="connsiteX18" fmla="*/ 9917 w 10000"/>
                  <a:gd name="connsiteY18" fmla="*/ 492 h 10000"/>
                  <a:gd name="connsiteX19" fmla="*/ 9917 w 10000"/>
                  <a:gd name="connsiteY19" fmla="*/ 1312 h 10000"/>
                  <a:gd name="connsiteX20" fmla="*/ 9583 w 10000"/>
                  <a:gd name="connsiteY20" fmla="*/ 2131 h 10000"/>
                  <a:gd name="connsiteX21" fmla="*/ 9471 w 10000"/>
                  <a:gd name="connsiteY21" fmla="*/ 3771 h 10000"/>
                  <a:gd name="connsiteX22" fmla="*/ 9248 w 10000"/>
                  <a:gd name="connsiteY22" fmla="*/ 4590 h 10000"/>
                  <a:gd name="connsiteX23" fmla="*/ 7354 w 10000"/>
                  <a:gd name="connsiteY23" fmla="*/ 7541 h 10000"/>
                  <a:gd name="connsiteX24" fmla="*/ 6574 w 10000"/>
                  <a:gd name="connsiteY24" fmla="*/ 8524 h 10000"/>
                  <a:gd name="connsiteX25" fmla="*/ 6351 w 10000"/>
                  <a:gd name="connsiteY25" fmla="*/ 9016 h 10000"/>
                  <a:gd name="connsiteX26" fmla="*/ 5237 w 10000"/>
                  <a:gd name="connsiteY26" fmla="*/ 10000 h 10000"/>
                  <a:gd name="connsiteX27" fmla="*/ 4234 w 10000"/>
                  <a:gd name="connsiteY27" fmla="*/ 9836 h 10000"/>
                  <a:gd name="connsiteX28" fmla="*/ 3231 w 10000"/>
                  <a:gd name="connsiteY28" fmla="*/ 9508 h 10000"/>
                  <a:gd name="connsiteX0" fmla="*/ 3231 w 10000"/>
                  <a:gd name="connsiteY0" fmla="*/ 9508 h 10000"/>
                  <a:gd name="connsiteX1" fmla="*/ 2563 w 10000"/>
                  <a:gd name="connsiteY1" fmla="*/ 9016 h 10000"/>
                  <a:gd name="connsiteX2" fmla="*/ 2451 w 10000"/>
                  <a:gd name="connsiteY2" fmla="*/ 8524 h 10000"/>
                  <a:gd name="connsiteX3" fmla="*/ 1894 w 10000"/>
                  <a:gd name="connsiteY3" fmla="*/ 8361 h 10000"/>
                  <a:gd name="connsiteX4" fmla="*/ 3440 w 10000"/>
                  <a:gd name="connsiteY4" fmla="*/ 7276 h 10000"/>
                  <a:gd name="connsiteX5" fmla="*/ 2288 w 10000"/>
                  <a:gd name="connsiteY5" fmla="*/ 6254 h 10000"/>
                  <a:gd name="connsiteX6" fmla="*/ 1698 w 10000"/>
                  <a:gd name="connsiteY6" fmla="*/ 4638 h 10000"/>
                  <a:gd name="connsiteX7" fmla="*/ 111 w 10000"/>
                  <a:gd name="connsiteY7" fmla="*/ 4426 h 10000"/>
                  <a:gd name="connsiteX8" fmla="*/ 0 w 10000"/>
                  <a:gd name="connsiteY8" fmla="*/ 3934 h 10000"/>
                  <a:gd name="connsiteX9" fmla="*/ 445 w 10000"/>
                  <a:gd name="connsiteY9" fmla="*/ 3279 h 10000"/>
                  <a:gd name="connsiteX10" fmla="*/ 1225 w 10000"/>
                  <a:gd name="connsiteY10" fmla="*/ 3115 h 10000"/>
                  <a:gd name="connsiteX11" fmla="*/ 3900 w 10000"/>
                  <a:gd name="connsiteY11" fmla="*/ 2460 h 10000"/>
                  <a:gd name="connsiteX12" fmla="*/ 4791 w 10000"/>
                  <a:gd name="connsiteY12" fmla="*/ 1476 h 10000"/>
                  <a:gd name="connsiteX13" fmla="*/ 5125 w 10000"/>
                  <a:gd name="connsiteY13" fmla="*/ 656 h 10000"/>
                  <a:gd name="connsiteX14" fmla="*/ 5572 w 10000"/>
                  <a:gd name="connsiteY14" fmla="*/ 165 h 10000"/>
                  <a:gd name="connsiteX15" fmla="*/ 6797 w 10000"/>
                  <a:gd name="connsiteY15" fmla="*/ 656 h 10000"/>
                  <a:gd name="connsiteX16" fmla="*/ 7354 w 10000"/>
                  <a:gd name="connsiteY16" fmla="*/ 328 h 10000"/>
                  <a:gd name="connsiteX17" fmla="*/ 9359 w 10000"/>
                  <a:gd name="connsiteY17" fmla="*/ 165 h 10000"/>
                  <a:gd name="connsiteX18" fmla="*/ 9917 w 10000"/>
                  <a:gd name="connsiteY18" fmla="*/ 492 h 10000"/>
                  <a:gd name="connsiteX19" fmla="*/ 9917 w 10000"/>
                  <a:gd name="connsiteY19" fmla="*/ 1312 h 10000"/>
                  <a:gd name="connsiteX20" fmla="*/ 9583 w 10000"/>
                  <a:gd name="connsiteY20" fmla="*/ 2131 h 10000"/>
                  <a:gd name="connsiteX21" fmla="*/ 9471 w 10000"/>
                  <a:gd name="connsiteY21" fmla="*/ 3771 h 10000"/>
                  <a:gd name="connsiteX22" fmla="*/ 9248 w 10000"/>
                  <a:gd name="connsiteY22" fmla="*/ 4590 h 10000"/>
                  <a:gd name="connsiteX23" fmla="*/ 7354 w 10000"/>
                  <a:gd name="connsiteY23" fmla="*/ 7541 h 10000"/>
                  <a:gd name="connsiteX24" fmla="*/ 6574 w 10000"/>
                  <a:gd name="connsiteY24" fmla="*/ 8524 h 10000"/>
                  <a:gd name="connsiteX25" fmla="*/ 6351 w 10000"/>
                  <a:gd name="connsiteY25" fmla="*/ 9016 h 10000"/>
                  <a:gd name="connsiteX26" fmla="*/ 5237 w 10000"/>
                  <a:gd name="connsiteY26" fmla="*/ 10000 h 10000"/>
                  <a:gd name="connsiteX27" fmla="*/ 4234 w 10000"/>
                  <a:gd name="connsiteY27" fmla="*/ 9836 h 10000"/>
                  <a:gd name="connsiteX28" fmla="*/ 3231 w 10000"/>
                  <a:gd name="connsiteY28" fmla="*/ 9508 h 10000"/>
                  <a:gd name="connsiteX0" fmla="*/ 3126 w 9895"/>
                  <a:gd name="connsiteY0" fmla="*/ 9508 h 10000"/>
                  <a:gd name="connsiteX1" fmla="*/ 2458 w 9895"/>
                  <a:gd name="connsiteY1" fmla="*/ 9016 h 10000"/>
                  <a:gd name="connsiteX2" fmla="*/ 2346 w 9895"/>
                  <a:gd name="connsiteY2" fmla="*/ 8524 h 10000"/>
                  <a:gd name="connsiteX3" fmla="*/ 1789 w 9895"/>
                  <a:gd name="connsiteY3" fmla="*/ 8361 h 10000"/>
                  <a:gd name="connsiteX4" fmla="*/ 3335 w 9895"/>
                  <a:gd name="connsiteY4" fmla="*/ 7276 h 10000"/>
                  <a:gd name="connsiteX5" fmla="*/ 2183 w 9895"/>
                  <a:gd name="connsiteY5" fmla="*/ 6254 h 10000"/>
                  <a:gd name="connsiteX6" fmla="*/ 1593 w 9895"/>
                  <a:gd name="connsiteY6" fmla="*/ 4638 h 10000"/>
                  <a:gd name="connsiteX7" fmla="*/ 6 w 9895"/>
                  <a:gd name="connsiteY7" fmla="*/ 4426 h 10000"/>
                  <a:gd name="connsiteX8" fmla="*/ 1364 w 9895"/>
                  <a:gd name="connsiteY8" fmla="*/ 3846 h 10000"/>
                  <a:gd name="connsiteX9" fmla="*/ 340 w 9895"/>
                  <a:gd name="connsiteY9" fmla="*/ 3279 h 10000"/>
                  <a:gd name="connsiteX10" fmla="*/ 1120 w 9895"/>
                  <a:gd name="connsiteY10" fmla="*/ 3115 h 10000"/>
                  <a:gd name="connsiteX11" fmla="*/ 3795 w 9895"/>
                  <a:gd name="connsiteY11" fmla="*/ 2460 h 10000"/>
                  <a:gd name="connsiteX12" fmla="*/ 4686 w 9895"/>
                  <a:gd name="connsiteY12" fmla="*/ 1476 h 10000"/>
                  <a:gd name="connsiteX13" fmla="*/ 5020 w 9895"/>
                  <a:gd name="connsiteY13" fmla="*/ 656 h 10000"/>
                  <a:gd name="connsiteX14" fmla="*/ 5467 w 9895"/>
                  <a:gd name="connsiteY14" fmla="*/ 165 h 10000"/>
                  <a:gd name="connsiteX15" fmla="*/ 6692 w 9895"/>
                  <a:gd name="connsiteY15" fmla="*/ 656 h 10000"/>
                  <a:gd name="connsiteX16" fmla="*/ 7249 w 9895"/>
                  <a:gd name="connsiteY16" fmla="*/ 328 h 10000"/>
                  <a:gd name="connsiteX17" fmla="*/ 9254 w 9895"/>
                  <a:gd name="connsiteY17" fmla="*/ 165 h 10000"/>
                  <a:gd name="connsiteX18" fmla="*/ 9812 w 9895"/>
                  <a:gd name="connsiteY18" fmla="*/ 492 h 10000"/>
                  <a:gd name="connsiteX19" fmla="*/ 9812 w 9895"/>
                  <a:gd name="connsiteY19" fmla="*/ 1312 h 10000"/>
                  <a:gd name="connsiteX20" fmla="*/ 9478 w 9895"/>
                  <a:gd name="connsiteY20" fmla="*/ 2131 h 10000"/>
                  <a:gd name="connsiteX21" fmla="*/ 9366 w 9895"/>
                  <a:gd name="connsiteY21" fmla="*/ 3771 h 10000"/>
                  <a:gd name="connsiteX22" fmla="*/ 9143 w 9895"/>
                  <a:gd name="connsiteY22" fmla="*/ 4590 h 10000"/>
                  <a:gd name="connsiteX23" fmla="*/ 7249 w 9895"/>
                  <a:gd name="connsiteY23" fmla="*/ 7541 h 10000"/>
                  <a:gd name="connsiteX24" fmla="*/ 6469 w 9895"/>
                  <a:gd name="connsiteY24" fmla="*/ 8524 h 10000"/>
                  <a:gd name="connsiteX25" fmla="*/ 6246 w 9895"/>
                  <a:gd name="connsiteY25" fmla="*/ 9016 h 10000"/>
                  <a:gd name="connsiteX26" fmla="*/ 5132 w 9895"/>
                  <a:gd name="connsiteY26" fmla="*/ 10000 h 10000"/>
                  <a:gd name="connsiteX27" fmla="*/ 4129 w 9895"/>
                  <a:gd name="connsiteY27" fmla="*/ 9836 h 10000"/>
                  <a:gd name="connsiteX28" fmla="*/ 3126 w 9895"/>
                  <a:gd name="connsiteY28" fmla="*/ 9508 h 10000"/>
                  <a:gd name="connsiteX0" fmla="*/ 2846 w 9687"/>
                  <a:gd name="connsiteY0" fmla="*/ 9508 h 10000"/>
                  <a:gd name="connsiteX1" fmla="*/ 2171 w 9687"/>
                  <a:gd name="connsiteY1" fmla="*/ 9016 h 10000"/>
                  <a:gd name="connsiteX2" fmla="*/ 2058 w 9687"/>
                  <a:gd name="connsiteY2" fmla="*/ 8524 h 10000"/>
                  <a:gd name="connsiteX3" fmla="*/ 1495 w 9687"/>
                  <a:gd name="connsiteY3" fmla="*/ 8361 h 10000"/>
                  <a:gd name="connsiteX4" fmla="*/ 3057 w 9687"/>
                  <a:gd name="connsiteY4" fmla="*/ 7276 h 10000"/>
                  <a:gd name="connsiteX5" fmla="*/ 1893 w 9687"/>
                  <a:gd name="connsiteY5" fmla="*/ 6254 h 10000"/>
                  <a:gd name="connsiteX6" fmla="*/ 1297 w 9687"/>
                  <a:gd name="connsiteY6" fmla="*/ 4638 h 10000"/>
                  <a:gd name="connsiteX7" fmla="*/ 1054 w 9687"/>
                  <a:gd name="connsiteY7" fmla="*/ 4072 h 10000"/>
                  <a:gd name="connsiteX8" fmla="*/ 1065 w 9687"/>
                  <a:gd name="connsiteY8" fmla="*/ 3846 h 10000"/>
                  <a:gd name="connsiteX9" fmla="*/ 31 w 9687"/>
                  <a:gd name="connsiteY9" fmla="*/ 3279 h 10000"/>
                  <a:gd name="connsiteX10" fmla="*/ 819 w 9687"/>
                  <a:gd name="connsiteY10" fmla="*/ 3115 h 10000"/>
                  <a:gd name="connsiteX11" fmla="*/ 3522 w 9687"/>
                  <a:gd name="connsiteY11" fmla="*/ 2460 h 10000"/>
                  <a:gd name="connsiteX12" fmla="*/ 4423 w 9687"/>
                  <a:gd name="connsiteY12" fmla="*/ 1476 h 10000"/>
                  <a:gd name="connsiteX13" fmla="*/ 4760 w 9687"/>
                  <a:gd name="connsiteY13" fmla="*/ 656 h 10000"/>
                  <a:gd name="connsiteX14" fmla="*/ 5212 w 9687"/>
                  <a:gd name="connsiteY14" fmla="*/ 165 h 10000"/>
                  <a:gd name="connsiteX15" fmla="*/ 6450 w 9687"/>
                  <a:gd name="connsiteY15" fmla="*/ 656 h 10000"/>
                  <a:gd name="connsiteX16" fmla="*/ 7013 w 9687"/>
                  <a:gd name="connsiteY16" fmla="*/ 328 h 10000"/>
                  <a:gd name="connsiteX17" fmla="*/ 9039 w 9687"/>
                  <a:gd name="connsiteY17" fmla="*/ 165 h 10000"/>
                  <a:gd name="connsiteX18" fmla="*/ 9603 w 9687"/>
                  <a:gd name="connsiteY18" fmla="*/ 492 h 10000"/>
                  <a:gd name="connsiteX19" fmla="*/ 9603 w 9687"/>
                  <a:gd name="connsiteY19" fmla="*/ 1312 h 10000"/>
                  <a:gd name="connsiteX20" fmla="*/ 9266 w 9687"/>
                  <a:gd name="connsiteY20" fmla="*/ 2131 h 10000"/>
                  <a:gd name="connsiteX21" fmla="*/ 9152 w 9687"/>
                  <a:gd name="connsiteY21" fmla="*/ 3771 h 10000"/>
                  <a:gd name="connsiteX22" fmla="*/ 8927 w 9687"/>
                  <a:gd name="connsiteY22" fmla="*/ 4590 h 10000"/>
                  <a:gd name="connsiteX23" fmla="*/ 7013 w 9687"/>
                  <a:gd name="connsiteY23" fmla="*/ 7541 h 10000"/>
                  <a:gd name="connsiteX24" fmla="*/ 6225 w 9687"/>
                  <a:gd name="connsiteY24" fmla="*/ 8524 h 10000"/>
                  <a:gd name="connsiteX25" fmla="*/ 5999 w 9687"/>
                  <a:gd name="connsiteY25" fmla="*/ 9016 h 10000"/>
                  <a:gd name="connsiteX26" fmla="*/ 4873 w 9687"/>
                  <a:gd name="connsiteY26" fmla="*/ 10000 h 10000"/>
                  <a:gd name="connsiteX27" fmla="*/ 3860 w 9687"/>
                  <a:gd name="connsiteY27" fmla="*/ 9836 h 10000"/>
                  <a:gd name="connsiteX28" fmla="*/ 2846 w 9687"/>
                  <a:gd name="connsiteY28" fmla="*/ 9508 h 10000"/>
                  <a:gd name="connsiteX0" fmla="*/ 2129 w 9191"/>
                  <a:gd name="connsiteY0" fmla="*/ 9508 h 10000"/>
                  <a:gd name="connsiteX1" fmla="*/ 1432 w 9191"/>
                  <a:gd name="connsiteY1" fmla="*/ 9016 h 10000"/>
                  <a:gd name="connsiteX2" fmla="*/ 1315 w 9191"/>
                  <a:gd name="connsiteY2" fmla="*/ 8524 h 10000"/>
                  <a:gd name="connsiteX3" fmla="*/ 734 w 9191"/>
                  <a:gd name="connsiteY3" fmla="*/ 8361 h 10000"/>
                  <a:gd name="connsiteX4" fmla="*/ 2347 w 9191"/>
                  <a:gd name="connsiteY4" fmla="*/ 7276 h 10000"/>
                  <a:gd name="connsiteX5" fmla="*/ 1145 w 9191"/>
                  <a:gd name="connsiteY5" fmla="*/ 6254 h 10000"/>
                  <a:gd name="connsiteX6" fmla="*/ 530 w 9191"/>
                  <a:gd name="connsiteY6" fmla="*/ 4638 h 10000"/>
                  <a:gd name="connsiteX7" fmla="*/ 279 w 9191"/>
                  <a:gd name="connsiteY7" fmla="*/ 4072 h 10000"/>
                  <a:gd name="connsiteX8" fmla="*/ 290 w 9191"/>
                  <a:gd name="connsiteY8" fmla="*/ 3846 h 10000"/>
                  <a:gd name="connsiteX9" fmla="*/ 564 w 9191"/>
                  <a:gd name="connsiteY9" fmla="*/ 3633 h 10000"/>
                  <a:gd name="connsiteX10" fmla="*/ 36 w 9191"/>
                  <a:gd name="connsiteY10" fmla="*/ 3115 h 10000"/>
                  <a:gd name="connsiteX11" fmla="*/ 2827 w 9191"/>
                  <a:gd name="connsiteY11" fmla="*/ 2460 h 10000"/>
                  <a:gd name="connsiteX12" fmla="*/ 3757 w 9191"/>
                  <a:gd name="connsiteY12" fmla="*/ 1476 h 10000"/>
                  <a:gd name="connsiteX13" fmla="*/ 4105 w 9191"/>
                  <a:gd name="connsiteY13" fmla="*/ 656 h 10000"/>
                  <a:gd name="connsiteX14" fmla="*/ 4571 w 9191"/>
                  <a:gd name="connsiteY14" fmla="*/ 165 h 10000"/>
                  <a:gd name="connsiteX15" fmla="*/ 5849 w 9191"/>
                  <a:gd name="connsiteY15" fmla="*/ 656 h 10000"/>
                  <a:gd name="connsiteX16" fmla="*/ 6431 w 9191"/>
                  <a:gd name="connsiteY16" fmla="*/ 328 h 10000"/>
                  <a:gd name="connsiteX17" fmla="*/ 8522 w 9191"/>
                  <a:gd name="connsiteY17" fmla="*/ 165 h 10000"/>
                  <a:gd name="connsiteX18" fmla="*/ 9104 w 9191"/>
                  <a:gd name="connsiteY18" fmla="*/ 492 h 10000"/>
                  <a:gd name="connsiteX19" fmla="*/ 9104 w 9191"/>
                  <a:gd name="connsiteY19" fmla="*/ 1312 h 10000"/>
                  <a:gd name="connsiteX20" fmla="*/ 8756 w 9191"/>
                  <a:gd name="connsiteY20" fmla="*/ 2131 h 10000"/>
                  <a:gd name="connsiteX21" fmla="*/ 8639 w 9191"/>
                  <a:gd name="connsiteY21" fmla="*/ 3771 h 10000"/>
                  <a:gd name="connsiteX22" fmla="*/ 8406 w 9191"/>
                  <a:gd name="connsiteY22" fmla="*/ 4590 h 10000"/>
                  <a:gd name="connsiteX23" fmla="*/ 6431 w 9191"/>
                  <a:gd name="connsiteY23" fmla="*/ 7541 h 10000"/>
                  <a:gd name="connsiteX24" fmla="*/ 5617 w 9191"/>
                  <a:gd name="connsiteY24" fmla="*/ 8524 h 10000"/>
                  <a:gd name="connsiteX25" fmla="*/ 5384 w 9191"/>
                  <a:gd name="connsiteY25" fmla="*/ 9016 h 10000"/>
                  <a:gd name="connsiteX26" fmla="*/ 4221 w 9191"/>
                  <a:gd name="connsiteY26" fmla="*/ 10000 h 10000"/>
                  <a:gd name="connsiteX27" fmla="*/ 3176 w 9191"/>
                  <a:gd name="connsiteY27" fmla="*/ 9836 h 10000"/>
                  <a:gd name="connsiteX28" fmla="*/ 2129 w 9191"/>
                  <a:gd name="connsiteY28" fmla="*/ 9508 h 10000"/>
                  <a:gd name="connsiteX0" fmla="*/ 2299 w 9983"/>
                  <a:gd name="connsiteY0" fmla="*/ 9508 h 10000"/>
                  <a:gd name="connsiteX1" fmla="*/ 1541 w 9983"/>
                  <a:gd name="connsiteY1" fmla="*/ 9016 h 10000"/>
                  <a:gd name="connsiteX2" fmla="*/ 1414 w 9983"/>
                  <a:gd name="connsiteY2" fmla="*/ 8524 h 10000"/>
                  <a:gd name="connsiteX3" fmla="*/ 782 w 9983"/>
                  <a:gd name="connsiteY3" fmla="*/ 8361 h 10000"/>
                  <a:gd name="connsiteX4" fmla="*/ 2537 w 9983"/>
                  <a:gd name="connsiteY4" fmla="*/ 7276 h 10000"/>
                  <a:gd name="connsiteX5" fmla="*/ 1229 w 9983"/>
                  <a:gd name="connsiteY5" fmla="*/ 6254 h 10000"/>
                  <a:gd name="connsiteX6" fmla="*/ 560 w 9983"/>
                  <a:gd name="connsiteY6" fmla="*/ 4638 h 10000"/>
                  <a:gd name="connsiteX7" fmla="*/ 287 w 9983"/>
                  <a:gd name="connsiteY7" fmla="*/ 4072 h 10000"/>
                  <a:gd name="connsiteX8" fmla="*/ 299 w 9983"/>
                  <a:gd name="connsiteY8" fmla="*/ 3846 h 10000"/>
                  <a:gd name="connsiteX9" fmla="*/ 1570 w 9983"/>
                  <a:gd name="connsiteY9" fmla="*/ 3368 h 10000"/>
                  <a:gd name="connsiteX10" fmla="*/ 22 w 9983"/>
                  <a:gd name="connsiteY10" fmla="*/ 3115 h 10000"/>
                  <a:gd name="connsiteX11" fmla="*/ 3059 w 9983"/>
                  <a:gd name="connsiteY11" fmla="*/ 2460 h 10000"/>
                  <a:gd name="connsiteX12" fmla="*/ 4071 w 9983"/>
                  <a:gd name="connsiteY12" fmla="*/ 1476 h 10000"/>
                  <a:gd name="connsiteX13" fmla="*/ 4449 w 9983"/>
                  <a:gd name="connsiteY13" fmla="*/ 656 h 10000"/>
                  <a:gd name="connsiteX14" fmla="*/ 4956 w 9983"/>
                  <a:gd name="connsiteY14" fmla="*/ 165 h 10000"/>
                  <a:gd name="connsiteX15" fmla="*/ 6347 w 9983"/>
                  <a:gd name="connsiteY15" fmla="*/ 656 h 10000"/>
                  <a:gd name="connsiteX16" fmla="*/ 6980 w 9983"/>
                  <a:gd name="connsiteY16" fmla="*/ 328 h 10000"/>
                  <a:gd name="connsiteX17" fmla="*/ 9255 w 9983"/>
                  <a:gd name="connsiteY17" fmla="*/ 165 h 10000"/>
                  <a:gd name="connsiteX18" fmla="*/ 9888 w 9983"/>
                  <a:gd name="connsiteY18" fmla="*/ 492 h 10000"/>
                  <a:gd name="connsiteX19" fmla="*/ 9888 w 9983"/>
                  <a:gd name="connsiteY19" fmla="*/ 1312 h 10000"/>
                  <a:gd name="connsiteX20" fmla="*/ 9510 w 9983"/>
                  <a:gd name="connsiteY20" fmla="*/ 2131 h 10000"/>
                  <a:gd name="connsiteX21" fmla="*/ 9382 w 9983"/>
                  <a:gd name="connsiteY21" fmla="*/ 3771 h 10000"/>
                  <a:gd name="connsiteX22" fmla="*/ 9129 w 9983"/>
                  <a:gd name="connsiteY22" fmla="*/ 4590 h 10000"/>
                  <a:gd name="connsiteX23" fmla="*/ 6980 w 9983"/>
                  <a:gd name="connsiteY23" fmla="*/ 7541 h 10000"/>
                  <a:gd name="connsiteX24" fmla="*/ 6094 w 9983"/>
                  <a:gd name="connsiteY24" fmla="*/ 8524 h 10000"/>
                  <a:gd name="connsiteX25" fmla="*/ 5841 w 9983"/>
                  <a:gd name="connsiteY25" fmla="*/ 9016 h 10000"/>
                  <a:gd name="connsiteX26" fmla="*/ 4576 w 9983"/>
                  <a:gd name="connsiteY26" fmla="*/ 10000 h 10000"/>
                  <a:gd name="connsiteX27" fmla="*/ 3439 w 9983"/>
                  <a:gd name="connsiteY27" fmla="*/ 9836 h 10000"/>
                  <a:gd name="connsiteX28" fmla="*/ 2299 w 9983"/>
                  <a:gd name="connsiteY28" fmla="*/ 9508 h 10000"/>
                  <a:gd name="connsiteX0" fmla="*/ 2139 w 9836"/>
                  <a:gd name="connsiteY0" fmla="*/ 9508 h 10000"/>
                  <a:gd name="connsiteX1" fmla="*/ 1380 w 9836"/>
                  <a:gd name="connsiteY1" fmla="*/ 9016 h 10000"/>
                  <a:gd name="connsiteX2" fmla="*/ 1252 w 9836"/>
                  <a:gd name="connsiteY2" fmla="*/ 8524 h 10000"/>
                  <a:gd name="connsiteX3" fmla="*/ 619 w 9836"/>
                  <a:gd name="connsiteY3" fmla="*/ 8361 h 10000"/>
                  <a:gd name="connsiteX4" fmla="*/ 2377 w 9836"/>
                  <a:gd name="connsiteY4" fmla="*/ 7276 h 10000"/>
                  <a:gd name="connsiteX5" fmla="*/ 1067 w 9836"/>
                  <a:gd name="connsiteY5" fmla="*/ 6254 h 10000"/>
                  <a:gd name="connsiteX6" fmla="*/ 397 w 9836"/>
                  <a:gd name="connsiteY6" fmla="*/ 4638 h 10000"/>
                  <a:gd name="connsiteX7" fmla="*/ 123 w 9836"/>
                  <a:gd name="connsiteY7" fmla="*/ 4072 h 10000"/>
                  <a:gd name="connsiteX8" fmla="*/ 136 w 9836"/>
                  <a:gd name="connsiteY8" fmla="*/ 3846 h 10000"/>
                  <a:gd name="connsiteX9" fmla="*/ 1409 w 9836"/>
                  <a:gd name="connsiteY9" fmla="*/ 3368 h 10000"/>
                  <a:gd name="connsiteX10" fmla="*/ 1598 w 9836"/>
                  <a:gd name="connsiteY10" fmla="*/ 3557 h 10000"/>
                  <a:gd name="connsiteX11" fmla="*/ 2900 w 9836"/>
                  <a:gd name="connsiteY11" fmla="*/ 2460 h 10000"/>
                  <a:gd name="connsiteX12" fmla="*/ 3914 w 9836"/>
                  <a:gd name="connsiteY12" fmla="*/ 1476 h 10000"/>
                  <a:gd name="connsiteX13" fmla="*/ 4293 w 9836"/>
                  <a:gd name="connsiteY13" fmla="*/ 656 h 10000"/>
                  <a:gd name="connsiteX14" fmla="*/ 4800 w 9836"/>
                  <a:gd name="connsiteY14" fmla="*/ 165 h 10000"/>
                  <a:gd name="connsiteX15" fmla="*/ 6194 w 9836"/>
                  <a:gd name="connsiteY15" fmla="*/ 656 h 10000"/>
                  <a:gd name="connsiteX16" fmla="*/ 6828 w 9836"/>
                  <a:gd name="connsiteY16" fmla="*/ 328 h 10000"/>
                  <a:gd name="connsiteX17" fmla="*/ 9107 w 9836"/>
                  <a:gd name="connsiteY17" fmla="*/ 165 h 10000"/>
                  <a:gd name="connsiteX18" fmla="*/ 9741 w 9836"/>
                  <a:gd name="connsiteY18" fmla="*/ 492 h 10000"/>
                  <a:gd name="connsiteX19" fmla="*/ 9741 w 9836"/>
                  <a:gd name="connsiteY19" fmla="*/ 1312 h 10000"/>
                  <a:gd name="connsiteX20" fmla="*/ 9362 w 9836"/>
                  <a:gd name="connsiteY20" fmla="*/ 2131 h 10000"/>
                  <a:gd name="connsiteX21" fmla="*/ 9234 w 9836"/>
                  <a:gd name="connsiteY21" fmla="*/ 3771 h 10000"/>
                  <a:gd name="connsiteX22" fmla="*/ 8981 w 9836"/>
                  <a:gd name="connsiteY22" fmla="*/ 4590 h 10000"/>
                  <a:gd name="connsiteX23" fmla="*/ 6828 w 9836"/>
                  <a:gd name="connsiteY23" fmla="*/ 7541 h 10000"/>
                  <a:gd name="connsiteX24" fmla="*/ 5940 w 9836"/>
                  <a:gd name="connsiteY24" fmla="*/ 8524 h 10000"/>
                  <a:gd name="connsiteX25" fmla="*/ 5687 w 9836"/>
                  <a:gd name="connsiteY25" fmla="*/ 9016 h 10000"/>
                  <a:gd name="connsiteX26" fmla="*/ 4420 w 9836"/>
                  <a:gd name="connsiteY26" fmla="*/ 10000 h 10000"/>
                  <a:gd name="connsiteX27" fmla="*/ 3281 w 9836"/>
                  <a:gd name="connsiteY27" fmla="*/ 9836 h 10000"/>
                  <a:gd name="connsiteX28" fmla="*/ 2139 w 9836"/>
                  <a:gd name="connsiteY28" fmla="*/ 9508 h 10000"/>
                  <a:gd name="connsiteX0" fmla="*/ 2057 w 9882"/>
                  <a:gd name="connsiteY0" fmla="*/ 9508 h 10000"/>
                  <a:gd name="connsiteX1" fmla="*/ 1285 w 9882"/>
                  <a:gd name="connsiteY1" fmla="*/ 9016 h 10000"/>
                  <a:gd name="connsiteX2" fmla="*/ 1155 w 9882"/>
                  <a:gd name="connsiteY2" fmla="*/ 8524 h 10000"/>
                  <a:gd name="connsiteX3" fmla="*/ 511 w 9882"/>
                  <a:gd name="connsiteY3" fmla="*/ 8361 h 10000"/>
                  <a:gd name="connsiteX4" fmla="*/ 2299 w 9882"/>
                  <a:gd name="connsiteY4" fmla="*/ 7276 h 10000"/>
                  <a:gd name="connsiteX5" fmla="*/ 967 w 9882"/>
                  <a:gd name="connsiteY5" fmla="*/ 6254 h 10000"/>
                  <a:gd name="connsiteX6" fmla="*/ 286 w 9882"/>
                  <a:gd name="connsiteY6" fmla="*/ 4638 h 10000"/>
                  <a:gd name="connsiteX7" fmla="*/ 7 w 9882"/>
                  <a:gd name="connsiteY7" fmla="*/ 4072 h 10000"/>
                  <a:gd name="connsiteX8" fmla="*/ 1930 w 9882"/>
                  <a:gd name="connsiteY8" fmla="*/ 3934 h 10000"/>
                  <a:gd name="connsiteX9" fmla="*/ 1314 w 9882"/>
                  <a:gd name="connsiteY9" fmla="*/ 3368 h 10000"/>
                  <a:gd name="connsiteX10" fmla="*/ 1507 w 9882"/>
                  <a:gd name="connsiteY10" fmla="*/ 3557 h 10000"/>
                  <a:gd name="connsiteX11" fmla="*/ 2830 w 9882"/>
                  <a:gd name="connsiteY11" fmla="*/ 2460 h 10000"/>
                  <a:gd name="connsiteX12" fmla="*/ 3861 w 9882"/>
                  <a:gd name="connsiteY12" fmla="*/ 1476 h 10000"/>
                  <a:gd name="connsiteX13" fmla="*/ 4247 w 9882"/>
                  <a:gd name="connsiteY13" fmla="*/ 656 h 10000"/>
                  <a:gd name="connsiteX14" fmla="*/ 4762 w 9882"/>
                  <a:gd name="connsiteY14" fmla="*/ 165 h 10000"/>
                  <a:gd name="connsiteX15" fmla="*/ 6179 w 9882"/>
                  <a:gd name="connsiteY15" fmla="*/ 656 h 10000"/>
                  <a:gd name="connsiteX16" fmla="*/ 6824 w 9882"/>
                  <a:gd name="connsiteY16" fmla="*/ 328 h 10000"/>
                  <a:gd name="connsiteX17" fmla="*/ 9141 w 9882"/>
                  <a:gd name="connsiteY17" fmla="*/ 165 h 10000"/>
                  <a:gd name="connsiteX18" fmla="*/ 9785 w 9882"/>
                  <a:gd name="connsiteY18" fmla="*/ 492 h 10000"/>
                  <a:gd name="connsiteX19" fmla="*/ 9785 w 9882"/>
                  <a:gd name="connsiteY19" fmla="*/ 1312 h 10000"/>
                  <a:gd name="connsiteX20" fmla="*/ 9400 w 9882"/>
                  <a:gd name="connsiteY20" fmla="*/ 2131 h 10000"/>
                  <a:gd name="connsiteX21" fmla="*/ 9270 w 9882"/>
                  <a:gd name="connsiteY21" fmla="*/ 3771 h 10000"/>
                  <a:gd name="connsiteX22" fmla="*/ 9013 w 9882"/>
                  <a:gd name="connsiteY22" fmla="*/ 4590 h 10000"/>
                  <a:gd name="connsiteX23" fmla="*/ 6824 w 9882"/>
                  <a:gd name="connsiteY23" fmla="*/ 7541 h 10000"/>
                  <a:gd name="connsiteX24" fmla="*/ 5921 w 9882"/>
                  <a:gd name="connsiteY24" fmla="*/ 8524 h 10000"/>
                  <a:gd name="connsiteX25" fmla="*/ 5664 w 9882"/>
                  <a:gd name="connsiteY25" fmla="*/ 9016 h 10000"/>
                  <a:gd name="connsiteX26" fmla="*/ 4376 w 9882"/>
                  <a:gd name="connsiteY26" fmla="*/ 10000 h 10000"/>
                  <a:gd name="connsiteX27" fmla="*/ 3218 w 9882"/>
                  <a:gd name="connsiteY27" fmla="*/ 9836 h 10000"/>
                  <a:gd name="connsiteX28" fmla="*/ 2057 w 9882"/>
                  <a:gd name="connsiteY28" fmla="*/ 9508 h 10000"/>
                  <a:gd name="connsiteX0" fmla="*/ 1813 w 9731"/>
                  <a:gd name="connsiteY0" fmla="*/ 9508 h 10000"/>
                  <a:gd name="connsiteX1" fmla="*/ 1031 w 9731"/>
                  <a:gd name="connsiteY1" fmla="*/ 9016 h 10000"/>
                  <a:gd name="connsiteX2" fmla="*/ 900 w 9731"/>
                  <a:gd name="connsiteY2" fmla="*/ 8524 h 10000"/>
                  <a:gd name="connsiteX3" fmla="*/ 248 w 9731"/>
                  <a:gd name="connsiteY3" fmla="*/ 8361 h 10000"/>
                  <a:gd name="connsiteX4" fmla="*/ 2057 w 9731"/>
                  <a:gd name="connsiteY4" fmla="*/ 7276 h 10000"/>
                  <a:gd name="connsiteX5" fmla="*/ 710 w 9731"/>
                  <a:gd name="connsiteY5" fmla="*/ 6254 h 10000"/>
                  <a:gd name="connsiteX6" fmla="*/ 20 w 9731"/>
                  <a:gd name="connsiteY6" fmla="*/ 4638 h 10000"/>
                  <a:gd name="connsiteX7" fmla="*/ 2101 w 9731"/>
                  <a:gd name="connsiteY7" fmla="*/ 4602 h 10000"/>
                  <a:gd name="connsiteX8" fmla="*/ 1684 w 9731"/>
                  <a:gd name="connsiteY8" fmla="*/ 3934 h 10000"/>
                  <a:gd name="connsiteX9" fmla="*/ 1061 w 9731"/>
                  <a:gd name="connsiteY9" fmla="*/ 3368 h 10000"/>
                  <a:gd name="connsiteX10" fmla="*/ 1256 w 9731"/>
                  <a:gd name="connsiteY10" fmla="*/ 3557 h 10000"/>
                  <a:gd name="connsiteX11" fmla="*/ 2595 w 9731"/>
                  <a:gd name="connsiteY11" fmla="*/ 2460 h 10000"/>
                  <a:gd name="connsiteX12" fmla="*/ 3638 w 9731"/>
                  <a:gd name="connsiteY12" fmla="*/ 1476 h 10000"/>
                  <a:gd name="connsiteX13" fmla="*/ 4029 w 9731"/>
                  <a:gd name="connsiteY13" fmla="*/ 656 h 10000"/>
                  <a:gd name="connsiteX14" fmla="*/ 4550 w 9731"/>
                  <a:gd name="connsiteY14" fmla="*/ 165 h 10000"/>
                  <a:gd name="connsiteX15" fmla="*/ 5984 w 9731"/>
                  <a:gd name="connsiteY15" fmla="*/ 656 h 10000"/>
                  <a:gd name="connsiteX16" fmla="*/ 6636 w 9731"/>
                  <a:gd name="connsiteY16" fmla="*/ 328 h 10000"/>
                  <a:gd name="connsiteX17" fmla="*/ 8981 w 9731"/>
                  <a:gd name="connsiteY17" fmla="*/ 165 h 10000"/>
                  <a:gd name="connsiteX18" fmla="*/ 9633 w 9731"/>
                  <a:gd name="connsiteY18" fmla="*/ 492 h 10000"/>
                  <a:gd name="connsiteX19" fmla="*/ 9633 w 9731"/>
                  <a:gd name="connsiteY19" fmla="*/ 1312 h 10000"/>
                  <a:gd name="connsiteX20" fmla="*/ 9243 w 9731"/>
                  <a:gd name="connsiteY20" fmla="*/ 2131 h 10000"/>
                  <a:gd name="connsiteX21" fmla="*/ 9112 w 9731"/>
                  <a:gd name="connsiteY21" fmla="*/ 3771 h 10000"/>
                  <a:gd name="connsiteX22" fmla="*/ 8852 w 9731"/>
                  <a:gd name="connsiteY22" fmla="*/ 4590 h 10000"/>
                  <a:gd name="connsiteX23" fmla="*/ 6636 w 9731"/>
                  <a:gd name="connsiteY23" fmla="*/ 7541 h 10000"/>
                  <a:gd name="connsiteX24" fmla="*/ 5723 w 9731"/>
                  <a:gd name="connsiteY24" fmla="*/ 8524 h 10000"/>
                  <a:gd name="connsiteX25" fmla="*/ 5463 w 9731"/>
                  <a:gd name="connsiteY25" fmla="*/ 9016 h 10000"/>
                  <a:gd name="connsiteX26" fmla="*/ 4159 w 9731"/>
                  <a:gd name="connsiteY26" fmla="*/ 10000 h 10000"/>
                  <a:gd name="connsiteX27" fmla="*/ 2987 w 9731"/>
                  <a:gd name="connsiteY27" fmla="*/ 9836 h 10000"/>
                  <a:gd name="connsiteX28" fmla="*/ 1813 w 9731"/>
                  <a:gd name="connsiteY28" fmla="*/ 9508 h 10000"/>
                  <a:gd name="connsiteX0" fmla="*/ 1642 w 9779"/>
                  <a:gd name="connsiteY0" fmla="*/ 9508 h 10000"/>
                  <a:gd name="connsiteX1" fmla="*/ 839 w 9779"/>
                  <a:gd name="connsiteY1" fmla="*/ 9016 h 10000"/>
                  <a:gd name="connsiteX2" fmla="*/ 704 w 9779"/>
                  <a:gd name="connsiteY2" fmla="*/ 8524 h 10000"/>
                  <a:gd name="connsiteX3" fmla="*/ 34 w 9779"/>
                  <a:gd name="connsiteY3" fmla="*/ 8361 h 10000"/>
                  <a:gd name="connsiteX4" fmla="*/ 1893 w 9779"/>
                  <a:gd name="connsiteY4" fmla="*/ 7276 h 10000"/>
                  <a:gd name="connsiteX5" fmla="*/ 509 w 9779"/>
                  <a:gd name="connsiteY5" fmla="*/ 6254 h 10000"/>
                  <a:gd name="connsiteX6" fmla="*/ 2670 w 9779"/>
                  <a:gd name="connsiteY6" fmla="*/ 5610 h 10000"/>
                  <a:gd name="connsiteX7" fmla="*/ 1938 w 9779"/>
                  <a:gd name="connsiteY7" fmla="*/ 4602 h 10000"/>
                  <a:gd name="connsiteX8" fmla="*/ 1510 w 9779"/>
                  <a:gd name="connsiteY8" fmla="*/ 3934 h 10000"/>
                  <a:gd name="connsiteX9" fmla="*/ 869 w 9779"/>
                  <a:gd name="connsiteY9" fmla="*/ 3368 h 10000"/>
                  <a:gd name="connsiteX10" fmla="*/ 1070 w 9779"/>
                  <a:gd name="connsiteY10" fmla="*/ 3557 h 10000"/>
                  <a:gd name="connsiteX11" fmla="*/ 2446 w 9779"/>
                  <a:gd name="connsiteY11" fmla="*/ 2460 h 10000"/>
                  <a:gd name="connsiteX12" fmla="*/ 3518 w 9779"/>
                  <a:gd name="connsiteY12" fmla="*/ 1476 h 10000"/>
                  <a:gd name="connsiteX13" fmla="*/ 3919 w 9779"/>
                  <a:gd name="connsiteY13" fmla="*/ 656 h 10000"/>
                  <a:gd name="connsiteX14" fmla="*/ 4455 w 9779"/>
                  <a:gd name="connsiteY14" fmla="*/ 165 h 10000"/>
                  <a:gd name="connsiteX15" fmla="*/ 5928 w 9779"/>
                  <a:gd name="connsiteY15" fmla="*/ 656 h 10000"/>
                  <a:gd name="connsiteX16" fmla="*/ 6598 w 9779"/>
                  <a:gd name="connsiteY16" fmla="*/ 328 h 10000"/>
                  <a:gd name="connsiteX17" fmla="*/ 9008 w 9779"/>
                  <a:gd name="connsiteY17" fmla="*/ 165 h 10000"/>
                  <a:gd name="connsiteX18" fmla="*/ 9678 w 9779"/>
                  <a:gd name="connsiteY18" fmla="*/ 492 h 10000"/>
                  <a:gd name="connsiteX19" fmla="*/ 9678 w 9779"/>
                  <a:gd name="connsiteY19" fmla="*/ 1312 h 10000"/>
                  <a:gd name="connsiteX20" fmla="*/ 9278 w 9779"/>
                  <a:gd name="connsiteY20" fmla="*/ 2131 h 10000"/>
                  <a:gd name="connsiteX21" fmla="*/ 9143 w 9779"/>
                  <a:gd name="connsiteY21" fmla="*/ 3771 h 10000"/>
                  <a:gd name="connsiteX22" fmla="*/ 8876 w 9779"/>
                  <a:gd name="connsiteY22" fmla="*/ 4590 h 10000"/>
                  <a:gd name="connsiteX23" fmla="*/ 6598 w 9779"/>
                  <a:gd name="connsiteY23" fmla="*/ 7541 h 10000"/>
                  <a:gd name="connsiteX24" fmla="*/ 5660 w 9779"/>
                  <a:gd name="connsiteY24" fmla="*/ 8524 h 10000"/>
                  <a:gd name="connsiteX25" fmla="*/ 5393 w 9779"/>
                  <a:gd name="connsiteY25" fmla="*/ 9016 h 10000"/>
                  <a:gd name="connsiteX26" fmla="*/ 4053 w 9779"/>
                  <a:gd name="connsiteY26" fmla="*/ 10000 h 10000"/>
                  <a:gd name="connsiteX27" fmla="*/ 2849 w 9779"/>
                  <a:gd name="connsiteY27" fmla="*/ 9836 h 10000"/>
                  <a:gd name="connsiteX28" fmla="*/ 1642 w 9779"/>
                  <a:gd name="connsiteY28" fmla="*/ 9508 h 10000"/>
                  <a:gd name="connsiteX0" fmla="*/ 1679 w 10000"/>
                  <a:gd name="connsiteY0" fmla="*/ 9508 h 10000"/>
                  <a:gd name="connsiteX1" fmla="*/ 858 w 10000"/>
                  <a:gd name="connsiteY1" fmla="*/ 9016 h 10000"/>
                  <a:gd name="connsiteX2" fmla="*/ 720 w 10000"/>
                  <a:gd name="connsiteY2" fmla="*/ 8524 h 10000"/>
                  <a:gd name="connsiteX3" fmla="*/ 35 w 10000"/>
                  <a:gd name="connsiteY3" fmla="*/ 8361 h 10000"/>
                  <a:gd name="connsiteX4" fmla="*/ 1936 w 10000"/>
                  <a:gd name="connsiteY4" fmla="*/ 7276 h 10000"/>
                  <a:gd name="connsiteX5" fmla="*/ 2854 w 10000"/>
                  <a:gd name="connsiteY5" fmla="*/ 6696 h 10000"/>
                  <a:gd name="connsiteX6" fmla="*/ 2730 w 10000"/>
                  <a:gd name="connsiteY6" fmla="*/ 5610 h 10000"/>
                  <a:gd name="connsiteX7" fmla="*/ 1982 w 10000"/>
                  <a:gd name="connsiteY7" fmla="*/ 4602 h 10000"/>
                  <a:gd name="connsiteX8" fmla="*/ 1544 w 10000"/>
                  <a:gd name="connsiteY8" fmla="*/ 3934 h 10000"/>
                  <a:gd name="connsiteX9" fmla="*/ 889 w 10000"/>
                  <a:gd name="connsiteY9" fmla="*/ 3368 h 10000"/>
                  <a:gd name="connsiteX10" fmla="*/ 1094 w 10000"/>
                  <a:gd name="connsiteY10" fmla="*/ 3557 h 10000"/>
                  <a:gd name="connsiteX11" fmla="*/ 2501 w 10000"/>
                  <a:gd name="connsiteY11" fmla="*/ 2460 h 10000"/>
                  <a:gd name="connsiteX12" fmla="*/ 3598 w 10000"/>
                  <a:gd name="connsiteY12" fmla="*/ 1476 h 10000"/>
                  <a:gd name="connsiteX13" fmla="*/ 4008 w 10000"/>
                  <a:gd name="connsiteY13" fmla="*/ 656 h 10000"/>
                  <a:gd name="connsiteX14" fmla="*/ 4556 w 10000"/>
                  <a:gd name="connsiteY14" fmla="*/ 165 h 10000"/>
                  <a:gd name="connsiteX15" fmla="*/ 6062 w 10000"/>
                  <a:gd name="connsiteY15" fmla="*/ 656 h 10000"/>
                  <a:gd name="connsiteX16" fmla="*/ 6747 w 10000"/>
                  <a:gd name="connsiteY16" fmla="*/ 328 h 10000"/>
                  <a:gd name="connsiteX17" fmla="*/ 9212 w 10000"/>
                  <a:gd name="connsiteY17" fmla="*/ 165 h 10000"/>
                  <a:gd name="connsiteX18" fmla="*/ 9897 w 10000"/>
                  <a:gd name="connsiteY18" fmla="*/ 492 h 10000"/>
                  <a:gd name="connsiteX19" fmla="*/ 9897 w 10000"/>
                  <a:gd name="connsiteY19" fmla="*/ 1312 h 10000"/>
                  <a:gd name="connsiteX20" fmla="*/ 9488 w 10000"/>
                  <a:gd name="connsiteY20" fmla="*/ 2131 h 10000"/>
                  <a:gd name="connsiteX21" fmla="*/ 9350 w 10000"/>
                  <a:gd name="connsiteY21" fmla="*/ 3771 h 10000"/>
                  <a:gd name="connsiteX22" fmla="*/ 9077 w 10000"/>
                  <a:gd name="connsiteY22" fmla="*/ 4590 h 10000"/>
                  <a:gd name="connsiteX23" fmla="*/ 6747 w 10000"/>
                  <a:gd name="connsiteY23" fmla="*/ 7541 h 10000"/>
                  <a:gd name="connsiteX24" fmla="*/ 5788 w 10000"/>
                  <a:gd name="connsiteY24" fmla="*/ 8524 h 10000"/>
                  <a:gd name="connsiteX25" fmla="*/ 5515 w 10000"/>
                  <a:gd name="connsiteY25" fmla="*/ 9016 h 10000"/>
                  <a:gd name="connsiteX26" fmla="*/ 4145 w 10000"/>
                  <a:gd name="connsiteY26" fmla="*/ 10000 h 10000"/>
                  <a:gd name="connsiteX27" fmla="*/ 2913 w 10000"/>
                  <a:gd name="connsiteY27" fmla="*/ 9836 h 10000"/>
                  <a:gd name="connsiteX28" fmla="*/ 1679 w 10000"/>
                  <a:gd name="connsiteY28" fmla="*/ 9508 h 10000"/>
                  <a:gd name="connsiteX0" fmla="*/ 1679 w 10000"/>
                  <a:gd name="connsiteY0" fmla="*/ 9508 h 9860"/>
                  <a:gd name="connsiteX1" fmla="*/ 858 w 10000"/>
                  <a:gd name="connsiteY1" fmla="*/ 9016 h 9860"/>
                  <a:gd name="connsiteX2" fmla="*/ 720 w 10000"/>
                  <a:gd name="connsiteY2" fmla="*/ 8524 h 9860"/>
                  <a:gd name="connsiteX3" fmla="*/ 35 w 10000"/>
                  <a:gd name="connsiteY3" fmla="*/ 8361 h 9860"/>
                  <a:gd name="connsiteX4" fmla="*/ 1936 w 10000"/>
                  <a:gd name="connsiteY4" fmla="*/ 7276 h 9860"/>
                  <a:gd name="connsiteX5" fmla="*/ 2854 w 10000"/>
                  <a:gd name="connsiteY5" fmla="*/ 6696 h 9860"/>
                  <a:gd name="connsiteX6" fmla="*/ 2730 w 10000"/>
                  <a:gd name="connsiteY6" fmla="*/ 5610 h 9860"/>
                  <a:gd name="connsiteX7" fmla="*/ 1982 w 10000"/>
                  <a:gd name="connsiteY7" fmla="*/ 4602 h 9860"/>
                  <a:gd name="connsiteX8" fmla="*/ 1544 w 10000"/>
                  <a:gd name="connsiteY8" fmla="*/ 3934 h 9860"/>
                  <a:gd name="connsiteX9" fmla="*/ 889 w 10000"/>
                  <a:gd name="connsiteY9" fmla="*/ 3368 h 9860"/>
                  <a:gd name="connsiteX10" fmla="*/ 1094 w 10000"/>
                  <a:gd name="connsiteY10" fmla="*/ 3557 h 9860"/>
                  <a:gd name="connsiteX11" fmla="*/ 2501 w 10000"/>
                  <a:gd name="connsiteY11" fmla="*/ 2460 h 9860"/>
                  <a:gd name="connsiteX12" fmla="*/ 3598 w 10000"/>
                  <a:gd name="connsiteY12" fmla="*/ 1476 h 9860"/>
                  <a:gd name="connsiteX13" fmla="*/ 4008 w 10000"/>
                  <a:gd name="connsiteY13" fmla="*/ 656 h 9860"/>
                  <a:gd name="connsiteX14" fmla="*/ 4556 w 10000"/>
                  <a:gd name="connsiteY14" fmla="*/ 165 h 9860"/>
                  <a:gd name="connsiteX15" fmla="*/ 6062 w 10000"/>
                  <a:gd name="connsiteY15" fmla="*/ 656 h 9860"/>
                  <a:gd name="connsiteX16" fmla="*/ 6747 w 10000"/>
                  <a:gd name="connsiteY16" fmla="*/ 328 h 9860"/>
                  <a:gd name="connsiteX17" fmla="*/ 9212 w 10000"/>
                  <a:gd name="connsiteY17" fmla="*/ 165 h 9860"/>
                  <a:gd name="connsiteX18" fmla="*/ 9897 w 10000"/>
                  <a:gd name="connsiteY18" fmla="*/ 492 h 9860"/>
                  <a:gd name="connsiteX19" fmla="*/ 9897 w 10000"/>
                  <a:gd name="connsiteY19" fmla="*/ 1312 h 9860"/>
                  <a:gd name="connsiteX20" fmla="*/ 9488 w 10000"/>
                  <a:gd name="connsiteY20" fmla="*/ 2131 h 9860"/>
                  <a:gd name="connsiteX21" fmla="*/ 9350 w 10000"/>
                  <a:gd name="connsiteY21" fmla="*/ 3771 h 9860"/>
                  <a:gd name="connsiteX22" fmla="*/ 9077 w 10000"/>
                  <a:gd name="connsiteY22" fmla="*/ 4590 h 9860"/>
                  <a:gd name="connsiteX23" fmla="*/ 6747 w 10000"/>
                  <a:gd name="connsiteY23" fmla="*/ 7541 h 9860"/>
                  <a:gd name="connsiteX24" fmla="*/ 5788 w 10000"/>
                  <a:gd name="connsiteY24" fmla="*/ 8524 h 9860"/>
                  <a:gd name="connsiteX25" fmla="*/ 5515 w 10000"/>
                  <a:gd name="connsiteY25" fmla="*/ 9016 h 9860"/>
                  <a:gd name="connsiteX26" fmla="*/ 5349 w 10000"/>
                  <a:gd name="connsiteY26" fmla="*/ 9293 h 9860"/>
                  <a:gd name="connsiteX27" fmla="*/ 2913 w 10000"/>
                  <a:gd name="connsiteY27" fmla="*/ 9836 h 9860"/>
                  <a:gd name="connsiteX28" fmla="*/ 1679 w 10000"/>
                  <a:gd name="connsiteY28" fmla="*/ 9508 h 9860"/>
                  <a:gd name="connsiteX0" fmla="*/ 1679 w 10000"/>
                  <a:gd name="connsiteY0" fmla="*/ 9643 h 9643"/>
                  <a:gd name="connsiteX1" fmla="*/ 858 w 10000"/>
                  <a:gd name="connsiteY1" fmla="*/ 9144 h 9643"/>
                  <a:gd name="connsiteX2" fmla="*/ 720 w 10000"/>
                  <a:gd name="connsiteY2" fmla="*/ 8645 h 9643"/>
                  <a:gd name="connsiteX3" fmla="*/ 35 w 10000"/>
                  <a:gd name="connsiteY3" fmla="*/ 8480 h 9643"/>
                  <a:gd name="connsiteX4" fmla="*/ 1936 w 10000"/>
                  <a:gd name="connsiteY4" fmla="*/ 7379 h 9643"/>
                  <a:gd name="connsiteX5" fmla="*/ 2854 w 10000"/>
                  <a:gd name="connsiteY5" fmla="*/ 6791 h 9643"/>
                  <a:gd name="connsiteX6" fmla="*/ 2730 w 10000"/>
                  <a:gd name="connsiteY6" fmla="*/ 5690 h 9643"/>
                  <a:gd name="connsiteX7" fmla="*/ 1982 w 10000"/>
                  <a:gd name="connsiteY7" fmla="*/ 4667 h 9643"/>
                  <a:gd name="connsiteX8" fmla="*/ 1544 w 10000"/>
                  <a:gd name="connsiteY8" fmla="*/ 3990 h 9643"/>
                  <a:gd name="connsiteX9" fmla="*/ 889 w 10000"/>
                  <a:gd name="connsiteY9" fmla="*/ 3416 h 9643"/>
                  <a:gd name="connsiteX10" fmla="*/ 1094 w 10000"/>
                  <a:gd name="connsiteY10" fmla="*/ 3608 h 9643"/>
                  <a:gd name="connsiteX11" fmla="*/ 2501 w 10000"/>
                  <a:gd name="connsiteY11" fmla="*/ 2495 h 9643"/>
                  <a:gd name="connsiteX12" fmla="*/ 3598 w 10000"/>
                  <a:gd name="connsiteY12" fmla="*/ 1497 h 9643"/>
                  <a:gd name="connsiteX13" fmla="*/ 4008 w 10000"/>
                  <a:gd name="connsiteY13" fmla="*/ 665 h 9643"/>
                  <a:gd name="connsiteX14" fmla="*/ 4556 w 10000"/>
                  <a:gd name="connsiteY14" fmla="*/ 167 h 9643"/>
                  <a:gd name="connsiteX15" fmla="*/ 6062 w 10000"/>
                  <a:gd name="connsiteY15" fmla="*/ 665 h 9643"/>
                  <a:gd name="connsiteX16" fmla="*/ 6747 w 10000"/>
                  <a:gd name="connsiteY16" fmla="*/ 333 h 9643"/>
                  <a:gd name="connsiteX17" fmla="*/ 9212 w 10000"/>
                  <a:gd name="connsiteY17" fmla="*/ 167 h 9643"/>
                  <a:gd name="connsiteX18" fmla="*/ 9897 w 10000"/>
                  <a:gd name="connsiteY18" fmla="*/ 499 h 9643"/>
                  <a:gd name="connsiteX19" fmla="*/ 9897 w 10000"/>
                  <a:gd name="connsiteY19" fmla="*/ 1331 h 9643"/>
                  <a:gd name="connsiteX20" fmla="*/ 9488 w 10000"/>
                  <a:gd name="connsiteY20" fmla="*/ 2161 h 9643"/>
                  <a:gd name="connsiteX21" fmla="*/ 9350 w 10000"/>
                  <a:gd name="connsiteY21" fmla="*/ 3825 h 9643"/>
                  <a:gd name="connsiteX22" fmla="*/ 9077 w 10000"/>
                  <a:gd name="connsiteY22" fmla="*/ 4655 h 9643"/>
                  <a:gd name="connsiteX23" fmla="*/ 6747 w 10000"/>
                  <a:gd name="connsiteY23" fmla="*/ 7648 h 9643"/>
                  <a:gd name="connsiteX24" fmla="*/ 5788 w 10000"/>
                  <a:gd name="connsiteY24" fmla="*/ 8645 h 9643"/>
                  <a:gd name="connsiteX25" fmla="*/ 5515 w 10000"/>
                  <a:gd name="connsiteY25" fmla="*/ 9144 h 9643"/>
                  <a:gd name="connsiteX26" fmla="*/ 5349 w 10000"/>
                  <a:gd name="connsiteY26" fmla="*/ 9425 h 9643"/>
                  <a:gd name="connsiteX27" fmla="*/ 4644 w 10000"/>
                  <a:gd name="connsiteY27" fmla="*/ 9169 h 9643"/>
                  <a:gd name="connsiteX28" fmla="*/ 1679 w 10000"/>
                  <a:gd name="connsiteY28" fmla="*/ 9643 h 9643"/>
                  <a:gd name="connsiteX0" fmla="*/ 2808 w 10000"/>
                  <a:gd name="connsiteY0" fmla="*/ 8699 h 9823"/>
                  <a:gd name="connsiteX1" fmla="*/ 858 w 10000"/>
                  <a:gd name="connsiteY1" fmla="*/ 9483 h 9823"/>
                  <a:gd name="connsiteX2" fmla="*/ 720 w 10000"/>
                  <a:gd name="connsiteY2" fmla="*/ 8965 h 9823"/>
                  <a:gd name="connsiteX3" fmla="*/ 35 w 10000"/>
                  <a:gd name="connsiteY3" fmla="*/ 8794 h 9823"/>
                  <a:gd name="connsiteX4" fmla="*/ 1936 w 10000"/>
                  <a:gd name="connsiteY4" fmla="*/ 7652 h 9823"/>
                  <a:gd name="connsiteX5" fmla="*/ 2854 w 10000"/>
                  <a:gd name="connsiteY5" fmla="*/ 7042 h 9823"/>
                  <a:gd name="connsiteX6" fmla="*/ 2730 w 10000"/>
                  <a:gd name="connsiteY6" fmla="*/ 5901 h 9823"/>
                  <a:gd name="connsiteX7" fmla="*/ 1982 w 10000"/>
                  <a:gd name="connsiteY7" fmla="*/ 4840 h 9823"/>
                  <a:gd name="connsiteX8" fmla="*/ 1544 w 10000"/>
                  <a:gd name="connsiteY8" fmla="*/ 4138 h 9823"/>
                  <a:gd name="connsiteX9" fmla="*/ 889 w 10000"/>
                  <a:gd name="connsiteY9" fmla="*/ 3542 h 9823"/>
                  <a:gd name="connsiteX10" fmla="*/ 1094 w 10000"/>
                  <a:gd name="connsiteY10" fmla="*/ 3742 h 9823"/>
                  <a:gd name="connsiteX11" fmla="*/ 2501 w 10000"/>
                  <a:gd name="connsiteY11" fmla="*/ 2587 h 9823"/>
                  <a:gd name="connsiteX12" fmla="*/ 3598 w 10000"/>
                  <a:gd name="connsiteY12" fmla="*/ 1552 h 9823"/>
                  <a:gd name="connsiteX13" fmla="*/ 4008 w 10000"/>
                  <a:gd name="connsiteY13" fmla="*/ 690 h 9823"/>
                  <a:gd name="connsiteX14" fmla="*/ 4556 w 10000"/>
                  <a:gd name="connsiteY14" fmla="*/ 173 h 9823"/>
                  <a:gd name="connsiteX15" fmla="*/ 6062 w 10000"/>
                  <a:gd name="connsiteY15" fmla="*/ 690 h 9823"/>
                  <a:gd name="connsiteX16" fmla="*/ 6747 w 10000"/>
                  <a:gd name="connsiteY16" fmla="*/ 345 h 9823"/>
                  <a:gd name="connsiteX17" fmla="*/ 9212 w 10000"/>
                  <a:gd name="connsiteY17" fmla="*/ 173 h 9823"/>
                  <a:gd name="connsiteX18" fmla="*/ 9897 w 10000"/>
                  <a:gd name="connsiteY18" fmla="*/ 517 h 9823"/>
                  <a:gd name="connsiteX19" fmla="*/ 9897 w 10000"/>
                  <a:gd name="connsiteY19" fmla="*/ 1380 h 9823"/>
                  <a:gd name="connsiteX20" fmla="*/ 9488 w 10000"/>
                  <a:gd name="connsiteY20" fmla="*/ 2241 h 9823"/>
                  <a:gd name="connsiteX21" fmla="*/ 9350 w 10000"/>
                  <a:gd name="connsiteY21" fmla="*/ 3967 h 9823"/>
                  <a:gd name="connsiteX22" fmla="*/ 9077 w 10000"/>
                  <a:gd name="connsiteY22" fmla="*/ 4827 h 9823"/>
                  <a:gd name="connsiteX23" fmla="*/ 6747 w 10000"/>
                  <a:gd name="connsiteY23" fmla="*/ 7931 h 9823"/>
                  <a:gd name="connsiteX24" fmla="*/ 5788 w 10000"/>
                  <a:gd name="connsiteY24" fmla="*/ 8965 h 9823"/>
                  <a:gd name="connsiteX25" fmla="*/ 5515 w 10000"/>
                  <a:gd name="connsiteY25" fmla="*/ 9483 h 9823"/>
                  <a:gd name="connsiteX26" fmla="*/ 5349 w 10000"/>
                  <a:gd name="connsiteY26" fmla="*/ 9774 h 9823"/>
                  <a:gd name="connsiteX27" fmla="*/ 4644 w 10000"/>
                  <a:gd name="connsiteY27" fmla="*/ 9508 h 9823"/>
                  <a:gd name="connsiteX28" fmla="*/ 2808 w 10000"/>
                  <a:gd name="connsiteY28" fmla="*/ 8699 h 9823"/>
                  <a:gd name="connsiteX0" fmla="*/ 2808 w 10000"/>
                  <a:gd name="connsiteY0" fmla="*/ 8856 h 10000"/>
                  <a:gd name="connsiteX1" fmla="*/ 2189 w 10000"/>
                  <a:gd name="connsiteY1" fmla="*/ 8012 h 10000"/>
                  <a:gd name="connsiteX2" fmla="*/ 858 w 10000"/>
                  <a:gd name="connsiteY2" fmla="*/ 9654 h 10000"/>
                  <a:gd name="connsiteX3" fmla="*/ 720 w 10000"/>
                  <a:gd name="connsiteY3" fmla="*/ 9127 h 10000"/>
                  <a:gd name="connsiteX4" fmla="*/ 35 w 10000"/>
                  <a:gd name="connsiteY4" fmla="*/ 8952 h 10000"/>
                  <a:gd name="connsiteX5" fmla="*/ 1936 w 10000"/>
                  <a:gd name="connsiteY5" fmla="*/ 7790 h 10000"/>
                  <a:gd name="connsiteX6" fmla="*/ 2854 w 10000"/>
                  <a:gd name="connsiteY6" fmla="*/ 7169 h 10000"/>
                  <a:gd name="connsiteX7" fmla="*/ 2730 w 10000"/>
                  <a:gd name="connsiteY7" fmla="*/ 6007 h 10000"/>
                  <a:gd name="connsiteX8" fmla="*/ 1982 w 10000"/>
                  <a:gd name="connsiteY8" fmla="*/ 4927 h 10000"/>
                  <a:gd name="connsiteX9" fmla="*/ 1544 w 10000"/>
                  <a:gd name="connsiteY9" fmla="*/ 4213 h 10000"/>
                  <a:gd name="connsiteX10" fmla="*/ 889 w 10000"/>
                  <a:gd name="connsiteY10" fmla="*/ 3606 h 10000"/>
                  <a:gd name="connsiteX11" fmla="*/ 1094 w 10000"/>
                  <a:gd name="connsiteY11" fmla="*/ 3809 h 10000"/>
                  <a:gd name="connsiteX12" fmla="*/ 2501 w 10000"/>
                  <a:gd name="connsiteY12" fmla="*/ 2634 h 10000"/>
                  <a:gd name="connsiteX13" fmla="*/ 3598 w 10000"/>
                  <a:gd name="connsiteY13" fmla="*/ 1580 h 10000"/>
                  <a:gd name="connsiteX14" fmla="*/ 4008 w 10000"/>
                  <a:gd name="connsiteY14" fmla="*/ 702 h 10000"/>
                  <a:gd name="connsiteX15" fmla="*/ 4556 w 10000"/>
                  <a:gd name="connsiteY15" fmla="*/ 176 h 10000"/>
                  <a:gd name="connsiteX16" fmla="*/ 6062 w 10000"/>
                  <a:gd name="connsiteY16" fmla="*/ 702 h 10000"/>
                  <a:gd name="connsiteX17" fmla="*/ 6747 w 10000"/>
                  <a:gd name="connsiteY17" fmla="*/ 351 h 10000"/>
                  <a:gd name="connsiteX18" fmla="*/ 9212 w 10000"/>
                  <a:gd name="connsiteY18" fmla="*/ 176 h 10000"/>
                  <a:gd name="connsiteX19" fmla="*/ 9897 w 10000"/>
                  <a:gd name="connsiteY19" fmla="*/ 526 h 10000"/>
                  <a:gd name="connsiteX20" fmla="*/ 9897 w 10000"/>
                  <a:gd name="connsiteY20" fmla="*/ 1405 h 10000"/>
                  <a:gd name="connsiteX21" fmla="*/ 9488 w 10000"/>
                  <a:gd name="connsiteY21" fmla="*/ 2281 h 10000"/>
                  <a:gd name="connsiteX22" fmla="*/ 9350 w 10000"/>
                  <a:gd name="connsiteY22" fmla="*/ 4038 h 10000"/>
                  <a:gd name="connsiteX23" fmla="*/ 9077 w 10000"/>
                  <a:gd name="connsiteY23" fmla="*/ 4914 h 10000"/>
                  <a:gd name="connsiteX24" fmla="*/ 6747 w 10000"/>
                  <a:gd name="connsiteY24" fmla="*/ 8074 h 10000"/>
                  <a:gd name="connsiteX25" fmla="*/ 5788 w 10000"/>
                  <a:gd name="connsiteY25" fmla="*/ 9127 h 10000"/>
                  <a:gd name="connsiteX26" fmla="*/ 5515 w 10000"/>
                  <a:gd name="connsiteY26" fmla="*/ 9654 h 10000"/>
                  <a:gd name="connsiteX27" fmla="*/ 5349 w 10000"/>
                  <a:gd name="connsiteY27" fmla="*/ 9950 h 10000"/>
                  <a:gd name="connsiteX28" fmla="*/ 4644 w 10000"/>
                  <a:gd name="connsiteY28" fmla="*/ 9679 h 10000"/>
                  <a:gd name="connsiteX29" fmla="*/ 2808 w 10000"/>
                  <a:gd name="connsiteY29" fmla="*/ 8856 h 10000"/>
                  <a:gd name="connsiteX0" fmla="*/ 720 w 10000"/>
                  <a:gd name="connsiteY0" fmla="*/ 9127 h 12761"/>
                  <a:gd name="connsiteX1" fmla="*/ 35 w 10000"/>
                  <a:gd name="connsiteY1" fmla="*/ 8952 h 12761"/>
                  <a:gd name="connsiteX2" fmla="*/ 1936 w 10000"/>
                  <a:gd name="connsiteY2" fmla="*/ 7790 h 12761"/>
                  <a:gd name="connsiteX3" fmla="*/ 2854 w 10000"/>
                  <a:gd name="connsiteY3" fmla="*/ 7169 h 12761"/>
                  <a:gd name="connsiteX4" fmla="*/ 2730 w 10000"/>
                  <a:gd name="connsiteY4" fmla="*/ 6007 h 12761"/>
                  <a:gd name="connsiteX5" fmla="*/ 1982 w 10000"/>
                  <a:gd name="connsiteY5" fmla="*/ 4927 h 12761"/>
                  <a:gd name="connsiteX6" fmla="*/ 1544 w 10000"/>
                  <a:gd name="connsiteY6" fmla="*/ 4213 h 12761"/>
                  <a:gd name="connsiteX7" fmla="*/ 889 w 10000"/>
                  <a:gd name="connsiteY7" fmla="*/ 3606 h 12761"/>
                  <a:gd name="connsiteX8" fmla="*/ 1094 w 10000"/>
                  <a:gd name="connsiteY8" fmla="*/ 3809 h 12761"/>
                  <a:gd name="connsiteX9" fmla="*/ 2501 w 10000"/>
                  <a:gd name="connsiteY9" fmla="*/ 2634 h 12761"/>
                  <a:gd name="connsiteX10" fmla="*/ 3598 w 10000"/>
                  <a:gd name="connsiteY10" fmla="*/ 1580 h 12761"/>
                  <a:gd name="connsiteX11" fmla="*/ 4008 w 10000"/>
                  <a:gd name="connsiteY11" fmla="*/ 702 h 12761"/>
                  <a:gd name="connsiteX12" fmla="*/ 4556 w 10000"/>
                  <a:gd name="connsiteY12" fmla="*/ 176 h 12761"/>
                  <a:gd name="connsiteX13" fmla="*/ 6062 w 10000"/>
                  <a:gd name="connsiteY13" fmla="*/ 702 h 12761"/>
                  <a:gd name="connsiteX14" fmla="*/ 6747 w 10000"/>
                  <a:gd name="connsiteY14" fmla="*/ 351 h 12761"/>
                  <a:gd name="connsiteX15" fmla="*/ 9212 w 10000"/>
                  <a:gd name="connsiteY15" fmla="*/ 176 h 12761"/>
                  <a:gd name="connsiteX16" fmla="*/ 9897 w 10000"/>
                  <a:gd name="connsiteY16" fmla="*/ 526 h 12761"/>
                  <a:gd name="connsiteX17" fmla="*/ 9897 w 10000"/>
                  <a:gd name="connsiteY17" fmla="*/ 1405 h 12761"/>
                  <a:gd name="connsiteX18" fmla="*/ 9488 w 10000"/>
                  <a:gd name="connsiteY18" fmla="*/ 2281 h 12761"/>
                  <a:gd name="connsiteX19" fmla="*/ 9350 w 10000"/>
                  <a:gd name="connsiteY19" fmla="*/ 4038 h 12761"/>
                  <a:gd name="connsiteX20" fmla="*/ 9077 w 10000"/>
                  <a:gd name="connsiteY20" fmla="*/ 4914 h 12761"/>
                  <a:gd name="connsiteX21" fmla="*/ 6747 w 10000"/>
                  <a:gd name="connsiteY21" fmla="*/ 8074 h 12761"/>
                  <a:gd name="connsiteX22" fmla="*/ 5788 w 10000"/>
                  <a:gd name="connsiteY22" fmla="*/ 9127 h 12761"/>
                  <a:gd name="connsiteX23" fmla="*/ 5515 w 10000"/>
                  <a:gd name="connsiteY23" fmla="*/ 9654 h 12761"/>
                  <a:gd name="connsiteX24" fmla="*/ 5349 w 10000"/>
                  <a:gd name="connsiteY24" fmla="*/ 9950 h 12761"/>
                  <a:gd name="connsiteX25" fmla="*/ 4644 w 10000"/>
                  <a:gd name="connsiteY25" fmla="*/ 9679 h 12761"/>
                  <a:gd name="connsiteX26" fmla="*/ 2808 w 10000"/>
                  <a:gd name="connsiteY26" fmla="*/ 8856 h 12761"/>
                  <a:gd name="connsiteX27" fmla="*/ 2189 w 10000"/>
                  <a:gd name="connsiteY27" fmla="*/ 8012 h 12761"/>
                  <a:gd name="connsiteX28" fmla="*/ 858 w 10000"/>
                  <a:gd name="connsiteY28" fmla="*/ 9654 h 12761"/>
                  <a:gd name="connsiteX29" fmla="*/ 3609 w 10000"/>
                  <a:gd name="connsiteY29" fmla="*/ 12761 h 12761"/>
                  <a:gd name="connsiteX0" fmla="*/ 720 w 10000"/>
                  <a:gd name="connsiteY0" fmla="*/ 9127 h 10000"/>
                  <a:gd name="connsiteX1" fmla="*/ 35 w 10000"/>
                  <a:gd name="connsiteY1" fmla="*/ 8952 h 10000"/>
                  <a:gd name="connsiteX2" fmla="*/ 1936 w 10000"/>
                  <a:gd name="connsiteY2" fmla="*/ 7790 h 10000"/>
                  <a:gd name="connsiteX3" fmla="*/ 2854 w 10000"/>
                  <a:gd name="connsiteY3" fmla="*/ 7169 h 10000"/>
                  <a:gd name="connsiteX4" fmla="*/ 2730 w 10000"/>
                  <a:gd name="connsiteY4" fmla="*/ 6007 h 10000"/>
                  <a:gd name="connsiteX5" fmla="*/ 1982 w 10000"/>
                  <a:gd name="connsiteY5" fmla="*/ 4927 h 10000"/>
                  <a:gd name="connsiteX6" fmla="*/ 1544 w 10000"/>
                  <a:gd name="connsiteY6" fmla="*/ 4213 h 10000"/>
                  <a:gd name="connsiteX7" fmla="*/ 889 w 10000"/>
                  <a:gd name="connsiteY7" fmla="*/ 3606 h 10000"/>
                  <a:gd name="connsiteX8" fmla="*/ 1094 w 10000"/>
                  <a:gd name="connsiteY8" fmla="*/ 3809 h 10000"/>
                  <a:gd name="connsiteX9" fmla="*/ 2501 w 10000"/>
                  <a:gd name="connsiteY9" fmla="*/ 2634 h 10000"/>
                  <a:gd name="connsiteX10" fmla="*/ 3598 w 10000"/>
                  <a:gd name="connsiteY10" fmla="*/ 1580 h 10000"/>
                  <a:gd name="connsiteX11" fmla="*/ 4008 w 10000"/>
                  <a:gd name="connsiteY11" fmla="*/ 702 h 10000"/>
                  <a:gd name="connsiteX12" fmla="*/ 4556 w 10000"/>
                  <a:gd name="connsiteY12" fmla="*/ 176 h 10000"/>
                  <a:gd name="connsiteX13" fmla="*/ 6062 w 10000"/>
                  <a:gd name="connsiteY13" fmla="*/ 702 h 10000"/>
                  <a:gd name="connsiteX14" fmla="*/ 6747 w 10000"/>
                  <a:gd name="connsiteY14" fmla="*/ 351 h 10000"/>
                  <a:gd name="connsiteX15" fmla="*/ 9212 w 10000"/>
                  <a:gd name="connsiteY15" fmla="*/ 176 h 10000"/>
                  <a:gd name="connsiteX16" fmla="*/ 9897 w 10000"/>
                  <a:gd name="connsiteY16" fmla="*/ 526 h 10000"/>
                  <a:gd name="connsiteX17" fmla="*/ 9897 w 10000"/>
                  <a:gd name="connsiteY17" fmla="*/ 1405 h 10000"/>
                  <a:gd name="connsiteX18" fmla="*/ 9488 w 10000"/>
                  <a:gd name="connsiteY18" fmla="*/ 2281 h 10000"/>
                  <a:gd name="connsiteX19" fmla="*/ 9350 w 10000"/>
                  <a:gd name="connsiteY19" fmla="*/ 4038 h 10000"/>
                  <a:gd name="connsiteX20" fmla="*/ 9077 w 10000"/>
                  <a:gd name="connsiteY20" fmla="*/ 4914 h 10000"/>
                  <a:gd name="connsiteX21" fmla="*/ 6747 w 10000"/>
                  <a:gd name="connsiteY21" fmla="*/ 8074 h 10000"/>
                  <a:gd name="connsiteX22" fmla="*/ 5788 w 10000"/>
                  <a:gd name="connsiteY22" fmla="*/ 9127 h 10000"/>
                  <a:gd name="connsiteX23" fmla="*/ 5515 w 10000"/>
                  <a:gd name="connsiteY23" fmla="*/ 9654 h 10000"/>
                  <a:gd name="connsiteX24" fmla="*/ 5349 w 10000"/>
                  <a:gd name="connsiteY24" fmla="*/ 9950 h 10000"/>
                  <a:gd name="connsiteX25" fmla="*/ 4644 w 10000"/>
                  <a:gd name="connsiteY25" fmla="*/ 9679 h 10000"/>
                  <a:gd name="connsiteX26" fmla="*/ 2808 w 10000"/>
                  <a:gd name="connsiteY26" fmla="*/ 8856 h 10000"/>
                  <a:gd name="connsiteX27" fmla="*/ 2189 w 10000"/>
                  <a:gd name="connsiteY27" fmla="*/ 8012 h 10000"/>
                  <a:gd name="connsiteX28" fmla="*/ 858 w 10000"/>
                  <a:gd name="connsiteY28" fmla="*/ 9654 h 10000"/>
                  <a:gd name="connsiteX0" fmla="*/ 720 w 10000"/>
                  <a:gd name="connsiteY0" fmla="*/ 9127 h 10000"/>
                  <a:gd name="connsiteX1" fmla="*/ 35 w 10000"/>
                  <a:gd name="connsiteY1" fmla="*/ 8952 h 10000"/>
                  <a:gd name="connsiteX2" fmla="*/ 1936 w 10000"/>
                  <a:gd name="connsiteY2" fmla="*/ 7790 h 10000"/>
                  <a:gd name="connsiteX3" fmla="*/ 2854 w 10000"/>
                  <a:gd name="connsiteY3" fmla="*/ 7169 h 10000"/>
                  <a:gd name="connsiteX4" fmla="*/ 2730 w 10000"/>
                  <a:gd name="connsiteY4" fmla="*/ 6007 h 10000"/>
                  <a:gd name="connsiteX5" fmla="*/ 1982 w 10000"/>
                  <a:gd name="connsiteY5" fmla="*/ 4927 h 10000"/>
                  <a:gd name="connsiteX6" fmla="*/ 1544 w 10000"/>
                  <a:gd name="connsiteY6" fmla="*/ 4213 h 10000"/>
                  <a:gd name="connsiteX7" fmla="*/ 889 w 10000"/>
                  <a:gd name="connsiteY7" fmla="*/ 3606 h 10000"/>
                  <a:gd name="connsiteX8" fmla="*/ 1094 w 10000"/>
                  <a:gd name="connsiteY8" fmla="*/ 3809 h 10000"/>
                  <a:gd name="connsiteX9" fmla="*/ 2501 w 10000"/>
                  <a:gd name="connsiteY9" fmla="*/ 2634 h 10000"/>
                  <a:gd name="connsiteX10" fmla="*/ 3598 w 10000"/>
                  <a:gd name="connsiteY10" fmla="*/ 1580 h 10000"/>
                  <a:gd name="connsiteX11" fmla="*/ 4008 w 10000"/>
                  <a:gd name="connsiteY11" fmla="*/ 702 h 10000"/>
                  <a:gd name="connsiteX12" fmla="*/ 4556 w 10000"/>
                  <a:gd name="connsiteY12" fmla="*/ 176 h 10000"/>
                  <a:gd name="connsiteX13" fmla="*/ 6062 w 10000"/>
                  <a:gd name="connsiteY13" fmla="*/ 702 h 10000"/>
                  <a:gd name="connsiteX14" fmla="*/ 6747 w 10000"/>
                  <a:gd name="connsiteY14" fmla="*/ 351 h 10000"/>
                  <a:gd name="connsiteX15" fmla="*/ 9212 w 10000"/>
                  <a:gd name="connsiteY15" fmla="*/ 176 h 10000"/>
                  <a:gd name="connsiteX16" fmla="*/ 9897 w 10000"/>
                  <a:gd name="connsiteY16" fmla="*/ 526 h 10000"/>
                  <a:gd name="connsiteX17" fmla="*/ 9897 w 10000"/>
                  <a:gd name="connsiteY17" fmla="*/ 1405 h 10000"/>
                  <a:gd name="connsiteX18" fmla="*/ 9488 w 10000"/>
                  <a:gd name="connsiteY18" fmla="*/ 2281 h 10000"/>
                  <a:gd name="connsiteX19" fmla="*/ 9350 w 10000"/>
                  <a:gd name="connsiteY19" fmla="*/ 4038 h 10000"/>
                  <a:gd name="connsiteX20" fmla="*/ 9077 w 10000"/>
                  <a:gd name="connsiteY20" fmla="*/ 4914 h 10000"/>
                  <a:gd name="connsiteX21" fmla="*/ 6747 w 10000"/>
                  <a:gd name="connsiteY21" fmla="*/ 8074 h 10000"/>
                  <a:gd name="connsiteX22" fmla="*/ 5788 w 10000"/>
                  <a:gd name="connsiteY22" fmla="*/ 9127 h 10000"/>
                  <a:gd name="connsiteX23" fmla="*/ 5515 w 10000"/>
                  <a:gd name="connsiteY23" fmla="*/ 9654 h 10000"/>
                  <a:gd name="connsiteX24" fmla="*/ 5349 w 10000"/>
                  <a:gd name="connsiteY24" fmla="*/ 9950 h 10000"/>
                  <a:gd name="connsiteX25" fmla="*/ 4644 w 10000"/>
                  <a:gd name="connsiteY25" fmla="*/ 9679 h 10000"/>
                  <a:gd name="connsiteX26" fmla="*/ 2808 w 10000"/>
                  <a:gd name="connsiteY26" fmla="*/ 8856 h 10000"/>
                  <a:gd name="connsiteX27" fmla="*/ 2189 w 10000"/>
                  <a:gd name="connsiteY27" fmla="*/ 8012 h 10000"/>
                  <a:gd name="connsiteX0" fmla="*/ 0 w 9280"/>
                  <a:gd name="connsiteY0" fmla="*/ 9127 h 10000"/>
                  <a:gd name="connsiteX1" fmla="*/ 1216 w 9280"/>
                  <a:gd name="connsiteY1" fmla="*/ 7790 h 10000"/>
                  <a:gd name="connsiteX2" fmla="*/ 2134 w 9280"/>
                  <a:gd name="connsiteY2" fmla="*/ 7169 h 10000"/>
                  <a:gd name="connsiteX3" fmla="*/ 2010 w 9280"/>
                  <a:gd name="connsiteY3" fmla="*/ 6007 h 10000"/>
                  <a:gd name="connsiteX4" fmla="*/ 1262 w 9280"/>
                  <a:gd name="connsiteY4" fmla="*/ 4927 h 10000"/>
                  <a:gd name="connsiteX5" fmla="*/ 824 w 9280"/>
                  <a:gd name="connsiteY5" fmla="*/ 4213 h 10000"/>
                  <a:gd name="connsiteX6" fmla="*/ 169 w 9280"/>
                  <a:gd name="connsiteY6" fmla="*/ 3606 h 10000"/>
                  <a:gd name="connsiteX7" fmla="*/ 374 w 9280"/>
                  <a:gd name="connsiteY7" fmla="*/ 3809 h 10000"/>
                  <a:gd name="connsiteX8" fmla="*/ 1781 w 9280"/>
                  <a:gd name="connsiteY8" fmla="*/ 2634 h 10000"/>
                  <a:gd name="connsiteX9" fmla="*/ 2878 w 9280"/>
                  <a:gd name="connsiteY9" fmla="*/ 1580 h 10000"/>
                  <a:gd name="connsiteX10" fmla="*/ 3288 w 9280"/>
                  <a:gd name="connsiteY10" fmla="*/ 702 h 10000"/>
                  <a:gd name="connsiteX11" fmla="*/ 3836 w 9280"/>
                  <a:gd name="connsiteY11" fmla="*/ 176 h 10000"/>
                  <a:gd name="connsiteX12" fmla="*/ 5342 w 9280"/>
                  <a:gd name="connsiteY12" fmla="*/ 702 h 10000"/>
                  <a:gd name="connsiteX13" fmla="*/ 6027 w 9280"/>
                  <a:gd name="connsiteY13" fmla="*/ 351 h 10000"/>
                  <a:gd name="connsiteX14" fmla="*/ 8492 w 9280"/>
                  <a:gd name="connsiteY14" fmla="*/ 176 h 10000"/>
                  <a:gd name="connsiteX15" fmla="*/ 9177 w 9280"/>
                  <a:gd name="connsiteY15" fmla="*/ 526 h 10000"/>
                  <a:gd name="connsiteX16" fmla="*/ 9177 w 9280"/>
                  <a:gd name="connsiteY16" fmla="*/ 1405 h 10000"/>
                  <a:gd name="connsiteX17" fmla="*/ 8768 w 9280"/>
                  <a:gd name="connsiteY17" fmla="*/ 2281 h 10000"/>
                  <a:gd name="connsiteX18" fmla="*/ 8630 w 9280"/>
                  <a:gd name="connsiteY18" fmla="*/ 4038 h 10000"/>
                  <a:gd name="connsiteX19" fmla="*/ 8357 w 9280"/>
                  <a:gd name="connsiteY19" fmla="*/ 4914 h 10000"/>
                  <a:gd name="connsiteX20" fmla="*/ 6027 w 9280"/>
                  <a:gd name="connsiteY20" fmla="*/ 8074 h 10000"/>
                  <a:gd name="connsiteX21" fmla="*/ 5068 w 9280"/>
                  <a:gd name="connsiteY21" fmla="*/ 9127 h 10000"/>
                  <a:gd name="connsiteX22" fmla="*/ 4795 w 9280"/>
                  <a:gd name="connsiteY22" fmla="*/ 9654 h 10000"/>
                  <a:gd name="connsiteX23" fmla="*/ 4629 w 9280"/>
                  <a:gd name="connsiteY23" fmla="*/ 9950 h 10000"/>
                  <a:gd name="connsiteX24" fmla="*/ 3924 w 9280"/>
                  <a:gd name="connsiteY24" fmla="*/ 9679 h 10000"/>
                  <a:gd name="connsiteX25" fmla="*/ 2088 w 9280"/>
                  <a:gd name="connsiteY25" fmla="*/ 8856 h 10000"/>
                  <a:gd name="connsiteX26" fmla="*/ 1469 w 9280"/>
                  <a:gd name="connsiteY26" fmla="*/ 8012 h 10000"/>
                  <a:gd name="connsiteX0" fmla="*/ 1193 w 9883"/>
                  <a:gd name="connsiteY0" fmla="*/ 7790 h 10000"/>
                  <a:gd name="connsiteX1" fmla="*/ 2183 w 9883"/>
                  <a:gd name="connsiteY1" fmla="*/ 7169 h 10000"/>
                  <a:gd name="connsiteX2" fmla="*/ 2049 w 9883"/>
                  <a:gd name="connsiteY2" fmla="*/ 6007 h 10000"/>
                  <a:gd name="connsiteX3" fmla="*/ 1243 w 9883"/>
                  <a:gd name="connsiteY3" fmla="*/ 4927 h 10000"/>
                  <a:gd name="connsiteX4" fmla="*/ 771 w 9883"/>
                  <a:gd name="connsiteY4" fmla="*/ 4213 h 10000"/>
                  <a:gd name="connsiteX5" fmla="*/ 65 w 9883"/>
                  <a:gd name="connsiteY5" fmla="*/ 3606 h 10000"/>
                  <a:gd name="connsiteX6" fmla="*/ 286 w 9883"/>
                  <a:gd name="connsiteY6" fmla="*/ 3809 h 10000"/>
                  <a:gd name="connsiteX7" fmla="*/ 1802 w 9883"/>
                  <a:gd name="connsiteY7" fmla="*/ 2634 h 10000"/>
                  <a:gd name="connsiteX8" fmla="*/ 2984 w 9883"/>
                  <a:gd name="connsiteY8" fmla="*/ 1580 h 10000"/>
                  <a:gd name="connsiteX9" fmla="*/ 3426 w 9883"/>
                  <a:gd name="connsiteY9" fmla="*/ 702 h 10000"/>
                  <a:gd name="connsiteX10" fmla="*/ 4017 w 9883"/>
                  <a:gd name="connsiteY10" fmla="*/ 176 h 10000"/>
                  <a:gd name="connsiteX11" fmla="*/ 5639 w 9883"/>
                  <a:gd name="connsiteY11" fmla="*/ 702 h 10000"/>
                  <a:gd name="connsiteX12" fmla="*/ 6378 w 9883"/>
                  <a:gd name="connsiteY12" fmla="*/ 351 h 10000"/>
                  <a:gd name="connsiteX13" fmla="*/ 9034 w 9883"/>
                  <a:gd name="connsiteY13" fmla="*/ 176 h 10000"/>
                  <a:gd name="connsiteX14" fmla="*/ 9772 w 9883"/>
                  <a:gd name="connsiteY14" fmla="*/ 526 h 10000"/>
                  <a:gd name="connsiteX15" fmla="*/ 9772 w 9883"/>
                  <a:gd name="connsiteY15" fmla="*/ 1405 h 10000"/>
                  <a:gd name="connsiteX16" fmla="*/ 9331 w 9883"/>
                  <a:gd name="connsiteY16" fmla="*/ 2281 h 10000"/>
                  <a:gd name="connsiteX17" fmla="*/ 9183 w 9883"/>
                  <a:gd name="connsiteY17" fmla="*/ 4038 h 10000"/>
                  <a:gd name="connsiteX18" fmla="*/ 8888 w 9883"/>
                  <a:gd name="connsiteY18" fmla="*/ 4914 h 10000"/>
                  <a:gd name="connsiteX19" fmla="*/ 6378 w 9883"/>
                  <a:gd name="connsiteY19" fmla="*/ 8074 h 10000"/>
                  <a:gd name="connsiteX20" fmla="*/ 5344 w 9883"/>
                  <a:gd name="connsiteY20" fmla="*/ 9127 h 10000"/>
                  <a:gd name="connsiteX21" fmla="*/ 5050 w 9883"/>
                  <a:gd name="connsiteY21" fmla="*/ 9654 h 10000"/>
                  <a:gd name="connsiteX22" fmla="*/ 4871 w 9883"/>
                  <a:gd name="connsiteY22" fmla="*/ 9950 h 10000"/>
                  <a:gd name="connsiteX23" fmla="*/ 4111 w 9883"/>
                  <a:gd name="connsiteY23" fmla="*/ 9679 h 10000"/>
                  <a:gd name="connsiteX24" fmla="*/ 2133 w 9883"/>
                  <a:gd name="connsiteY24" fmla="*/ 8856 h 10000"/>
                  <a:gd name="connsiteX25" fmla="*/ 1466 w 9883"/>
                  <a:gd name="connsiteY25" fmla="*/ 8012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9883" h="10000">
                    <a:moveTo>
                      <a:pt x="1193" y="7790"/>
                    </a:moveTo>
                    <a:cubicBezTo>
                      <a:pt x="1046" y="7615"/>
                      <a:pt x="2329" y="7344"/>
                      <a:pt x="2183" y="7169"/>
                    </a:cubicBezTo>
                    <a:cubicBezTo>
                      <a:pt x="2183" y="6817"/>
                      <a:pt x="2196" y="6359"/>
                      <a:pt x="2049" y="6007"/>
                    </a:cubicBezTo>
                    <a:cubicBezTo>
                      <a:pt x="1754" y="5480"/>
                      <a:pt x="1393" y="5630"/>
                      <a:pt x="1243" y="4927"/>
                    </a:cubicBezTo>
                    <a:cubicBezTo>
                      <a:pt x="1095" y="4753"/>
                      <a:pt x="966" y="4432"/>
                      <a:pt x="771" y="4213"/>
                    </a:cubicBezTo>
                    <a:cubicBezTo>
                      <a:pt x="575" y="3992"/>
                      <a:pt x="-230" y="3606"/>
                      <a:pt x="65" y="3606"/>
                    </a:cubicBezTo>
                    <a:cubicBezTo>
                      <a:pt x="361" y="3430"/>
                      <a:pt x="-7" y="3809"/>
                      <a:pt x="286" y="3809"/>
                    </a:cubicBezTo>
                    <a:cubicBezTo>
                      <a:pt x="1468" y="3985"/>
                      <a:pt x="770" y="3161"/>
                      <a:pt x="1802" y="2634"/>
                    </a:cubicBezTo>
                    <a:cubicBezTo>
                      <a:pt x="2246" y="2281"/>
                      <a:pt x="2688" y="2107"/>
                      <a:pt x="2984" y="1580"/>
                    </a:cubicBezTo>
                    <a:cubicBezTo>
                      <a:pt x="3132" y="1405"/>
                      <a:pt x="3277" y="1054"/>
                      <a:pt x="3426" y="702"/>
                    </a:cubicBezTo>
                    <a:cubicBezTo>
                      <a:pt x="3574" y="526"/>
                      <a:pt x="3722" y="176"/>
                      <a:pt x="4017" y="176"/>
                    </a:cubicBezTo>
                    <a:cubicBezTo>
                      <a:pt x="4606" y="0"/>
                      <a:pt x="5050" y="702"/>
                      <a:pt x="5639" y="702"/>
                    </a:cubicBezTo>
                    <a:cubicBezTo>
                      <a:pt x="5935" y="702"/>
                      <a:pt x="6082" y="526"/>
                      <a:pt x="6378" y="351"/>
                    </a:cubicBezTo>
                    <a:cubicBezTo>
                      <a:pt x="7115" y="-175"/>
                      <a:pt x="8148" y="0"/>
                      <a:pt x="9034" y="176"/>
                    </a:cubicBezTo>
                    <a:cubicBezTo>
                      <a:pt x="9331" y="176"/>
                      <a:pt x="9625" y="176"/>
                      <a:pt x="9772" y="526"/>
                    </a:cubicBezTo>
                    <a:cubicBezTo>
                      <a:pt x="9921" y="879"/>
                      <a:pt x="9921" y="1228"/>
                      <a:pt x="9772" y="1405"/>
                    </a:cubicBezTo>
                    <a:cubicBezTo>
                      <a:pt x="9625" y="1755"/>
                      <a:pt x="9478" y="1931"/>
                      <a:pt x="9331" y="2281"/>
                    </a:cubicBezTo>
                    <a:cubicBezTo>
                      <a:pt x="9183" y="2808"/>
                      <a:pt x="9331" y="3511"/>
                      <a:pt x="9183" y="4038"/>
                    </a:cubicBezTo>
                    <a:cubicBezTo>
                      <a:pt x="9183" y="4389"/>
                      <a:pt x="9034" y="4565"/>
                      <a:pt x="8888" y="4914"/>
                    </a:cubicBezTo>
                    <a:cubicBezTo>
                      <a:pt x="8148" y="6142"/>
                      <a:pt x="7411" y="7195"/>
                      <a:pt x="6378" y="8074"/>
                    </a:cubicBezTo>
                    <a:cubicBezTo>
                      <a:pt x="6082" y="8425"/>
                      <a:pt x="5639" y="8601"/>
                      <a:pt x="5344" y="9127"/>
                    </a:cubicBezTo>
                    <a:cubicBezTo>
                      <a:pt x="5344" y="9303"/>
                      <a:pt x="5196" y="9479"/>
                      <a:pt x="5050" y="9654"/>
                    </a:cubicBezTo>
                    <a:cubicBezTo>
                      <a:pt x="4756" y="10180"/>
                      <a:pt x="5462" y="9950"/>
                      <a:pt x="4871" y="9950"/>
                    </a:cubicBezTo>
                    <a:cubicBezTo>
                      <a:pt x="4429" y="9950"/>
                      <a:pt x="4553" y="9855"/>
                      <a:pt x="4111" y="9679"/>
                    </a:cubicBezTo>
                    <a:cubicBezTo>
                      <a:pt x="3667" y="9679"/>
                      <a:pt x="2574" y="9134"/>
                      <a:pt x="2133" y="8856"/>
                    </a:cubicBezTo>
                    <a:cubicBezTo>
                      <a:pt x="1692" y="8578"/>
                      <a:pt x="1816" y="7879"/>
                      <a:pt x="1466" y="8012"/>
                    </a:cubicBezTo>
                  </a:path>
                </a:pathLst>
              </a:custGeom>
              <a:noFill/>
              <a:ln w="15875" cap="flat">
                <a:solidFill>
                  <a:srgbClr val="338ED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63" name="Freeform 9">
                <a:extLst>
                  <a:ext uri="{FF2B5EF4-FFF2-40B4-BE49-F238E27FC236}">
                    <a16:creationId xmlns:a16="http://schemas.microsoft.com/office/drawing/2014/main" id="{900FA5CA-5888-4B6F-A82B-4FFBA230297D}"/>
                  </a:ext>
                </a:extLst>
              </p:cNvPr>
              <p:cNvSpPr>
                <a:spLocks/>
              </p:cNvSpPr>
              <p:nvPr/>
            </p:nvSpPr>
            <p:spPr bwMode="auto">
              <a:xfrm>
                <a:off x="1930275" y="3070013"/>
                <a:ext cx="1364442" cy="898012"/>
              </a:xfrm>
              <a:custGeom>
                <a:avLst/>
                <a:gdLst>
                  <a:gd name="T0" fmla="*/ 51 w 317"/>
                  <a:gd name="T1" fmla="*/ 138 h 204"/>
                  <a:gd name="T2" fmla="*/ 84 w 317"/>
                  <a:gd name="T3" fmla="*/ 142 h 204"/>
                  <a:gd name="T4" fmla="*/ 90 w 317"/>
                  <a:gd name="T5" fmla="*/ 150 h 204"/>
                  <a:gd name="T6" fmla="*/ 103 w 317"/>
                  <a:gd name="T7" fmla="*/ 151 h 204"/>
                  <a:gd name="T8" fmla="*/ 152 w 317"/>
                  <a:gd name="T9" fmla="*/ 169 h 204"/>
                  <a:gd name="T10" fmla="*/ 167 w 317"/>
                  <a:gd name="T11" fmla="*/ 176 h 204"/>
                  <a:gd name="T12" fmla="*/ 230 w 317"/>
                  <a:gd name="T13" fmla="*/ 169 h 204"/>
                  <a:gd name="T14" fmla="*/ 298 w 317"/>
                  <a:gd name="T15" fmla="*/ 169 h 204"/>
                  <a:gd name="T16" fmla="*/ 306 w 317"/>
                  <a:gd name="T17" fmla="*/ 182 h 204"/>
                  <a:gd name="T18" fmla="*/ 312 w 317"/>
                  <a:gd name="T19" fmla="*/ 204 h 204"/>
                  <a:gd name="T20" fmla="*/ 299 w 317"/>
                  <a:gd name="T21" fmla="*/ 148 h 204"/>
                  <a:gd name="T22" fmla="*/ 278 w 317"/>
                  <a:gd name="T23" fmla="*/ 124 h 204"/>
                  <a:gd name="T24" fmla="*/ 261 w 317"/>
                  <a:gd name="T25" fmla="*/ 125 h 204"/>
                  <a:gd name="T26" fmla="*/ 228 w 317"/>
                  <a:gd name="T27" fmla="*/ 128 h 204"/>
                  <a:gd name="T28" fmla="*/ 201 w 317"/>
                  <a:gd name="T29" fmla="*/ 129 h 204"/>
                  <a:gd name="T30" fmla="*/ 220 w 317"/>
                  <a:gd name="T31" fmla="*/ 69 h 204"/>
                  <a:gd name="T32" fmla="*/ 207 w 317"/>
                  <a:gd name="T33" fmla="*/ 66 h 204"/>
                  <a:gd name="T34" fmla="*/ 183 w 317"/>
                  <a:gd name="T35" fmla="*/ 75 h 204"/>
                  <a:gd name="T36" fmla="*/ 147 w 317"/>
                  <a:gd name="T37" fmla="*/ 78 h 204"/>
                  <a:gd name="T38" fmla="*/ 141 w 317"/>
                  <a:gd name="T39" fmla="*/ 80 h 204"/>
                  <a:gd name="T40" fmla="*/ 136 w 317"/>
                  <a:gd name="T41" fmla="*/ 69 h 204"/>
                  <a:gd name="T42" fmla="*/ 127 w 317"/>
                  <a:gd name="T43" fmla="*/ 64 h 204"/>
                  <a:gd name="T44" fmla="*/ 104 w 317"/>
                  <a:gd name="T45" fmla="*/ 66 h 204"/>
                  <a:gd name="T46" fmla="*/ 82 w 317"/>
                  <a:gd name="T47" fmla="*/ 73 h 204"/>
                  <a:gd name="T48" fmla="*/ 84 w 317"/>
                  <a:gd name="T49" fmla="*/ 62 h 204"/>
                  <a:gd name="T50" fmla="*/ 75 w 317"/>
                  <a:gd name="T51" fmla="*/ 57 h 204"/>
                  <a:gd name="T52" fmla="*/ 60 w 317"/>
                  <a:gd name="T53" fmla="*/ 49 h 204"/>
                  <a:gd name="T54" fmla="*/ 51 w 317"/>
                  <a:gd name="T55" fmla="*/ 42 h 204"/>
                  <a:gd name="T56" fmla="*/ 36 w 317"/>
                  <a:gd name="T57" fmla="*/ 23 h 204"/>
                  <a:gd name="T58" fmla="*/ 22 w 317"/>
                  <a:gd name="T59" fmla="*/ 13 h 204"/>
                  <a:gd name="T60" fmla="*/ 8 w 317"/>
                  <a:gd name="T61" fmla="*/ 2 h 204"/>
                  <a:gd name="T62" fmla="*/ 3 w 317"/>
                  <a:gd name="T63" fmla="*/ 10 h 204"/>
                  <a:gd name="T64" fmla="*/ 4 w 317"/>
                  <a:gd name="T65" fmla="*/ 29 h 204"/>
                  <a:gd name="T66" fmla="*/ 2 w 317"/>
                  <a:gd name="T67" fmla="*/ 41 h 204"/>
                  <a:gd name="T68" fmla="*/ 12 w 317"/>
                  <a:gd name="T69" fmla="*/ 50 h 204"/>
                  <a:gd name="T70" fmla="*/ 13 w 317"/>
                  <a:gd name="T71" fmla="*/ 62 h 204"/>
                  <a:gd name="T72" fmla="*/ 15 w 317"/>
                  <a:gd name="T73" fmla="*/ 78 h 204"/>
                  <a:gd name="T74" fmla="*/ 30 w 317"/>
                  <a:gd name="T75" fmla="*/ 83 h 204"/>
                  <a:gd name="connsiteX0" fmla="*/ 1507 w 9926"/>
                  <a:gd name="connsiteY0" fmla="*/ 6241 h 9955"/>
                  <a:gd name="connsiteX1" fmla="*/ 1583 w 9926"/>
                  <a:gd name="connsiteY1" fmla="*/ 6720 h 9955"/>
                  <a:gd name="connsiteX2" fmla="*/ 2403 w 9926"/>
                  <a:gd name="connsiteY2" fmla="*/ 7014 h 9955"/>
                  <a:gd name="connsiteX3" fmla="*/ 2624 w 9926"/>
                  <a:gd name="connsiteY3" fmla="*/ 6916 h 9955"/>
                  <a:gd name="connsiteX4" fmla="*/ 2813 w 9926"/>
                  <a:gd name="connsiteY4" fmla="*/ 7014 h 9955"/>
                  <a:gd name="connsiteX5" fmla="*/ 2813 w 9926"/>
                  <a:gd name="connsiteY5" fmla="*/ 7308 h 9955"/>
                  <a:gd name="connsiteX6" fmla="*/ 3002 w 9926"/>
                  <a:gd name="connsiteY6" fmla="*/ 7455 h 9955"/>
                  <a:gd name="connsiteX7" fmla="*/ 3223 w 9926"/>
                  <a:gd name="connsiteY7" fmla="*/ 7357 h 9955"/>
                  <a:gd name="connsiteX8" fmla="*/ 4012 w 9926"/>
                  <a:gd name="connsiteY8" fmla="*/ 7651 h 9955"/>
                  <a:gd name="connsiteX9" fmla="*/ 4769 w 9926"/>
                  <a:gd name="connsiteY9" fmla="*/ 8239 h 9955"/>
                  <a:gd name="connsiteX10" fmla="*/ 5021 w 9926"/>
                  <a:gd name="connsiteY10" fmla="*/ 8337 h 9955"/>
                  <a:gd name="connsiteX11" fmla="*/ 5242 w 9926"/>
                  <a:gd name="connsiteY11" fmla="*/ 8582 h 9955"/>
                  <a:gd name="connsiteX12" fmla="*/ 6409 w 9926"/>
                  <a:gd name="connsiteY12" fmla="*/ 8533 h 9955"/>
                  <a:gd name="connsiteX13" fmla="*/ 7230 w 9926"/>
                  <a:gd name="connsiteY13" fmla="*/ 8239 h 9955"/>
                  <a:gd name="connsiteX14" fmla="*/ 7987 w 9926"/>
                  <a:gd name="connsiteY14" fmla="*/ 8043 h 9955"/>
                  <a:gd name="connsiteX15" fmla="*/ 9375 w 9926"/>
                  <a:gd name="connsiteY15" fmla="*/ 8239 h 9955"/>
                  <a:gd name="connsiteX16" fmla="*/ 9501 w 9926"/>
                  <a:gd name="connsiteY16" fmla="*/ 8828 h 9955"/>
                  <a:gd name="connsiteX17" fmla="*/ 9627 w 9926"/>
                  <a:gd name="connsiteY17" fmla="*/ 8877 h 9955"/>
                  <a:gd name="connsiteX18" fmla="*/ 9722 w 9926"/>
                  <a:gd name="connsiteY18" fmla="*/ 9171 h 9955"/>
                  <a:gd name="connsiteX19" fmla="*/ 9816 w 9926"/>
                  <a:gd name="connsiteY19" fmla="*/ 9955 h 9955"/>
                  <a:gd name="connsiteX20" fmla="*/ 9848 w 9926"/>
                  <a:gd name="connsiteY20" fmla="*/ 8533 h 9955"/>
                  <a:gd name="connsiteX21" fmla="*/ 9406 w 9926"/>
                  <a:gd name="connsiteY21" fmla="*/ 7210 h 9955"/>
                  <a:gd name="connsiteX22" fmla="*/ 8901 w 9926"/>
                  <a:gd name="connsiteY22" fmla="*/ 6769 h 9955"/>
                  <a:gd name="connsiteX23" fmla="*/ 8744 w 9926"/>
                  <a:gd name="connsiteY23" fmla="*/ 6033 h 9955"/>
                  <a:gd name="connsiteX24" fmla="*/ 8334 w 9926"/>
                  <a:gd name="connsiteY24" fmla="*/ 5886 h 9955"/>
                  <a:gd name="connsiteX25" fmla="*/ 8207 w 9926"/>
                  <a:gd name="connsiteY25" fmla="*/ 6082 h 9955"/>
                  <a:gd name="connsiteX26" fmla="*/ 7955 w 9926"/>
                  <a:gd name="connsiteY26" fmla="*/ 6180 h 9955"/>
                  <a:gd name="connsiteX27" fmla="*/ 7166 w 9926"/>
                  <a:gd name="connsiteY27" fmla="*/ 6230 h 9955"/>
                  <a:gd name="connsiteX28" fmla="*/ 6094 w 9926"/>
                  <a:gd name="connsiteY28" fmla="*/ 7308 h 9955"/>
                  <a:gd name="connsiteX29" fmla="*/ 6315 w 9926"/>
                  <a:gd name="connsiteY29" fmla="*/ 6279 h 9955"/>
                  <a:gd name="connsiteX30" fmla="*/ 6599 w 9926"/>
                  <a:gd name="connsiteY30" fmla="*/ 4906 h 9955"/>
                  <a:gd name="connsiteX31" fmla="*/ 6914 w 9926"/>
                  <a:gd name="connsiteY31" fmla="*/ 3337 h 9955"/>
                  <a:gd name="connsiteX32" fmla="*/ 6914 w 9926"/>
                  <a:gd name="connsiteY32" fmla="*/ 3239 h 9955"/>
                  <a:gd name="connsiteX33" fmla="*/ 6504 w 9926"/>
                  <a:gd name="connsiteY33" fmla="*/ 3190 h 9955"/>
                  <a:gd name="connsiteX34" fmla="*/ 6125 w 9926"/>
                  <a:gd name="connsiteY34" fmla="*/ 3631 h 9955"/>
                  <a:gd name="connsiteX35" fmla="*/ 5747 w 9926"/>
                  <a:gd name="connsiteY35" fmla="*/ 3631 h 9955"/>
                  <a:gd name="connsiteX36" fmla="*/ 5021 w 9926"/>
                  <a:gd name="connsiteY36" fmla="*/ 3877 h 9955"/>
                  <a:gd name="connsiteX37" fmla="*/ 4611 w 9926"/>
                  <a:gd name="connsiteY37" fmla="*/ 3779 h 9955"/>
                  <a:gd name="connsiteX38" fmla="*/ 4359 w 9926"/>
                  <a:gd name="connsiteY38" fmla="*/ 3926 h 9955"/>
                  <a:gd name="connsiteX39" fmla="*/ 4422 w 9926"/>
                  <a:gd name="connsiteY39" fmla="*/ 3877 h 9955"/>
                  <a:gd name="connsiteX40" fmla="*/ 4390 w 9926"/>
                  <a:gd name="connsiteY40" fmla="*/ 3779 h 9955"/>
                  <a:gd name="connsiteX41" fmla="*/ 4264 w 9926"/>
                  <a:gd name="connsiteY41" fmla="*/ 3337 h 9955"/>
                  <a:gd name="connsiteX42" fmla="*/ 4075 w 9926"/>
                  <a:gd name="connsiteY42" fmla="*/ 3092 h 9955"/>
                  <a:gd name="connsiteX43" fmla="*/ 3980 w 9926"/>
                  <a:gd name="connsiteY43" fmla="*/ 3092 h 9955"/>
                  <a:gd name="connsiteX44" fmla="*/ 3476 w 9926"/>
                  <a:gd name="connsiteY44" fmla="*/ 3092 h 9955"/>
                  <a:gd name="connsiteX45" fmla="*/ 3255 w 9926"/>
                  <a:gd name="connsiteY45" fmla="*/ 3190 h 9955"/>
                  <a:gd name="connsiteX46" fmla="*/ 3097 w 9926"/>
                  <a:gd name="connsiteY46" fmla="*/ 3190 h 9955"/>
                  <a:gd name="connsiteX47" fmla="*/ 2561 w 9926"/>
                  <a:gd name="connsiteY47" fmla="*/ 3533 h 9955"/>
                  <a:gd name="connsiteX48" fmla="*/ 2687 w 9926"/>
                  <a:gd name="connsiteY48" fmla="*/ 3239 h 9955"/>
                  <a:gd name="connsiteX49" fmla="*/ 2624 w 9926"/>
                  <a:gd name="connsiteY49" fmla="*/ 2994 h 9955"/>
                  <a:gd name="connsiteX50" fmla="*/ 2371 w 9926"/>
                  <a:gd name="connsiteY50" fmla="*/ 2896 h 9955"/>
                  <a:gd name="connsiteX51" fmla="*/ 2340 w 9926"/>
                  <a:gd name="connsiteY51" fmla="*/ 2749 h 9955"/>
                  <a:gd name="connsiteX52" fmla="*/ 2151 w 9926"/>
                  <a:gd name="connsiteY52" fmla="*/ 2455 h 9955"/>
                  <a:gd name="connsiteX53" fmla="*/ 1867 w 9926"/>
                  <a:gd name="connsiteY53" fmla="*/ 2357 h 9955"/>
                  <a:gd name="connsiteX54" fmla="*/ 1741 w 9926"/>
                  <a:gd name="connsiteY54" fmla="*/ 2308 h 9955"/>
                  <a:gd name="connsiteX55" fmla="*/ 1583 w 9926"/>
                  <a:gd name="connsiteY55" fmla="*/ 2014 h 9955"/>
                  <a:gd name="connsiteX56" fmla="*/ 1236 w 9926"/>
                  <a:gd name="connsiteY56" fmla="*/ 1524 h 9955"/>
                  <a:gd name="connsiteX57" fmla="*/ 1110 w 9926"/>
                  <a:gd name="connsiteY57" fmla="*/ 1082 h 9955"/>
                  <a:gd name="connsiteX58" fmla="*/ 983 w 9926"/>
                  <a:gd name="connsiteY58" fmla="*/ 935 h 9955"/>
                  <a:gd name="connsiteX59" fmla="*/ 668 w 9926"/>
                  <a:gd name="connsiteY59" fmla="*/ 592 h 9955"/>
                  <a:gd name="connsiteX60" fmla="*/ 258 w 9926"/>
                  <a:gd name="connsiteY60" fmla="*/ 4 h 9955"/>
                  <a:gd name="connsiteX61" fmla="*/ 226 w 9926"/>
                  <a:gd name="connsiteY61" fmla="*/ 53 h 9955"/>
                  <a:gd name="connsiteX62" fmla="*/ 195 w 9926"/>
                  <a:gd name="connsiteY62" fmla="*/ 102 h 9955"/>
                  <a:gd name="connsiteX63" fmla="*/ 69 w 9926"/>
                  <a:gd name="connsiteY63" fmla="*/ 445 h 9955"/>
                  <a:gd name="connsiteX64" fmla="*/ 100 w 9926"/>
                  <a:gd name="connsiteY64" fmla="*/ 837 h 9955"/>
                  <a:gd name="connsiteX65" fmla="*/ 100 w 9926"/>
                  <a:gd name="connsiteY65" fmla="*/ 1377 h 9955"/>
                  <a:gd name="connsiteX66" fmla="*/ 6 w 9926"/>
                  <a:gd name="connsiteY66" fmla="*/ 1867 h 9955"/>
                  <a:gd name="connsiteX67" fmla="*/ 37 w 9926"/>
                  <a:gd name="connsiteY67" fmla="*/ 1965 h 9955"/>
                  <a:gd name="connsiteX68" fmla="*/ 289 w 9926"/>
                  <a:gd name="connsiteY68" fmla="*/ 2161 h 9955"/>
                  <a:gd name="connsiteX69" fmla="*/ 353 w 9926"/>
                  <a:gd name="connsiteY69" fmla="*/ 2406 h 9955"/>
                  <a:gd name="connsiteX70" fmla="*/ 384 w 9926"/>
                  <a:gd name="connsiteY70" fmla="*/ 2700 h 9955"/>
                  <a:gd name="connsiteX71" fmla="*/ 384 w 9926"/>
                  <a:gd name="connsiteY71" fmla="*/ 2994 h 9955"/>
                  <a:gd name="connsiteX72" fmla="*/ 416 w 9926"/>
                  <a:gd name="connsiteY72" fmla="*/ 3092 h 9955"/>
                  <a:gd name="connsiteX73" fmla="*/ 447 w 9926"/>
                  <a:gd name="connsiteY73" fmla="*/ 3779 h 9955"/>
                  <a:gd name="connsiteX74" fmla="*/ 479 w 9926"/>
                  <a:gd name="connsiteY74" fmla="*/ 3877 h 9955"/>
                  <a:gd name="connsiteX75" fmla="*/ 920 w 9926"/>
                  <a:gd name="connsiteY75" fmla="*/ 4024 h 9955"/>
                  <a:gd name="connsiteX0" fmla="*/ 1518 w 10000"/>
                  <a:gd name="connsiteY0" fmla="*/ 6269 h 10000"/>
                  <a:gd name="connsiteX1" fmla="*/ 1804 w 10000"/>
                  <a:gd name="connsiteY1" fmla="*/ 6670 h 10000"/>
                  <a:gd name="connsiteX2" fmla="*/ 2421 w 10000"/>
                  <a:gd name="connsiteY2" fmla="*/ 7046 h 10000"/>
                  <a:gd name="connsiteX3" fmla="*/ 2644 w 10000"/>
                  <a:gd name="connsiteY3" fmla="*/ 6947 h 10000"/>
                  <a:gd name="connsiteX4" fmla="*/ 2834 w 10000"/>
                  <a:gd name="connsiteY4" fmla="*/ 7046 h 10000"/>
                  <a:gd name="connsiteX5" fmla="*/ 2834 w 10000"/>
                  <a:gd name="connsiteY5" fmla="*/ 7341 h 10000"/>
                  <a:gd name="connsiteX6" fmla="*/ 3024 w 10000"/>
                  <a:gd name="connsiteY6" fmla="*/ 7489 h 10000"/>
                  <a:gd name="connsiteX7" fmla="*/ 3247 w 10000"/>
                  <a:gd name="connsiteY7" fmla="*/ 7390 h 10000"/>
                  <a:gd name="connsiteX8" fmla="*/ 4042 w 10000"/>
                  <a:gd name="connsiteY8" fmla="*/ 7686 h 10000"/>
                  <a:gd name="connsiteX9" fmla="*/ 4805 w 10000"/>
                  <a:gd name="connsiteY9" fmla="*/ 8276 h 10000"/>
                  <a:gd name="connsiteX10" fmla="*/ 5058 w 10000"/>
                  <a:gd name="connsiteY10" fmla="*/ 8375 h 10000"/>
                  <a:gd name="connsiteX11" fmla="*/ 5281 w 10000"/>
                  <a:gd name="connsiteY11" fmla="*/ 8621 h 10000"/>
                  <a:gd name="connsiteX12" fmla="*/ 6457 w 10000"/>
                  <a:gd name="connsiteY12" fmla="*/ 8572 h 10000"/>
                  <a:gd name="connsiteX13" fmla="*/ 7284 w 10000"/>
                  <a:gd name="connsiteY13" fmla="*/ 8276 h 10000"/>
                  <a:gd name="connsiteX14" fmla="*/ 8047 w 10000"/>
                  <a:gd name="connsiteY14" fmla="*/ 8079 h 10000"/>
                  <a:gd name="connsiteX15" fmla="*/ 9445 w 10000"/>
                  <a:gd name="connsiteY15" fmla="*/ 8276 h 10000"/>
                  <a:gd name="connsiteX16" fmla="*/ 9572 w 10000"/>
                  <a:gd name="connsiteY16" fmla="*/ 8868 h 10000"/>
                  <a:gd name="connsiteX17" fmla="*/ 9699 w 10000"/>
                  <a:gd name="connsiteY17" fmla="*/ 8917 h 10000"/>
                  <a:gd name="connsiteX18" fmla="*/ 9794 w 10000"/>
                  <a:gd name="connsiteY18" fmla="*/ 9212 h 10000"/>
                  <a:gd name="connsiteX19" fmla="*/ 9889 w 10000"/>
                  <a:gd name="connsiteY19" fmla="*/ 10000 h 10000"/>
                  <a:gd name="connsiteX20" fmla="*/ 9921 w 10000"/>
                  <a:gd name="connsiteY20" fmla="*/ 8572 h 10000"/>
                  <a:gd name="connsiteX21" fmla="*/ 9476 w 10000"/>
                  <a:gd name="connsiteY21" fmla="*/ 7243 h 10000"/>
                  <a:gd name="connsiteX22" fmla="*/ 8967 w 10000"/>
                  <a:gd name="connsiteY22" fmla="*/ 6800 h 10000"/>
                  <a:gd name="connsiteX23" fmla="*/ 8809 w 10000"/>
                  <a:gd name="connsiteY23" fmla="*/ 6060 h 10000"/>
                  <a:gd name="connsiteX24" fmla="*/ 8396 w 10000"/>
                  <a:gd name="connsiteY24" fmla="*/ 5913 h 10000"/>
                  <a:gd name="connsiteX25" fmla="*/ 8268 w 10000"/>
                  <a:gd name="connsiteY25" fmla="*/ 6109 h 10000"/>
                  <a:gd name="connsiteX26" fmla="*/ 8014 w 10000"/>
                  <a:gd name="connsiteY26" fmla="*/ 6208 h 10000"/>
                  <a:gd name="connsiteX27" fmla="*/ 7219 w 10000"/>
                  <a:gd name="connsiteY27" fmla="*/ 6258 h 10000"/>
                  <a:gd name="connsiteX28" fmla="*/ 6139 w 10000"/>
                  <a:gd name="connsiteY28" fmla="*/ 7341 h 10000"/>
                  <a:gd name="connsiteX29" fmla="*/ 6362 w 10000"/>
                  <a:gd name="connsiteY29" fmla="*/ 6307 h 10000"/>
                  <a:gd name="connsiteX30" fmla="*/ 6648 w 10000"/>
                  <a:gd name="connsiteY30" fmla="*/ 4928 h 10000"/>
                  <a:gd name="connsiteX31" fmla="*/ 6966 w 10000"/>
                  <a:gd name="connsiteY31" fmla="*/ 3352 h 10000"/>
                  <a:gd name="connsiteX32" fmla="*/ 6966 w 10000"/>
                  <a:gd name="connsiteY32" fmla="*/ 3254 h 10000"/>
                  <a:gd name="connsiteX33" fmla="*/ 6552 w 10000"/>
                  <a:gd name="connsiteY33" fmla="*/ 3204 h 10000"/>
                  <a:gd name="connsiteX34" fmla="*/ 6171 w 10000"/>
                  <a:gd name="connsiteY34" fmla="*/ 3647 h 10000"/>
                  <a:gd name="connsiteX35" fmla="*/ 5790 w 10000"/>
                  <a:gd name="connsiteY35" fmla="*/ 3647 h 10000"/>
                  <a:gd name="connsiteX36" fmla="*/ 5058 w 10000"/>
                  <a:gd name="connsiteY36" fmla="*/ 3895 h 10000"/>
                  <a:gd name="connsiteX37" fmla="*/ 4645 w 10000"/>
                  <a:gd name="connsiteY37" fmla="*/ 3796 h 10000"/>
                  <a:gd name="connsiteX38" fmla="*/ 4391 w 10000"/>
                  <a:gd name="connsiteY38" fmla="*/ 3944 h 10000"/>
                  <a:gd name="connsiteX39" fmla="*/ 4455 w 10000"/>
                  <a:gd name="connsiteY39" fmla="*/ 3895 h 10000"/>
                  <a:gd name="connsiteX40" fmla="*/ 4423 w 10000"/>
                  <a:gd name="connsiteY40" fmla="*/ 3796 h 10000"/>
                  <a:gd name="connsiteX41" fmla="*/ 4296 w 10000"/>
                  <a:gd name="connsiteY41" fmla="*/ 3352 h 10000"/>
                  <a:gd name="connsiteX42" fmla="*/ 4105 w 10000"/>
                  <a:gd name="connsiteY42" fmla="*/ 3106 h 10000"/>
                  <a:gd name="connsiteX43" fmla="*/ 4010 w 10000"/>
                  <a:gd name="connsiteY43" fmla="*/ 3106 h 10000"/>
                  <a:gd name="connsiteX44" fmla="*/ 3502 w 10000"/>
                  <a:gd name="connsiteY44" fmla="*/ 3106 h 10000"/>
                  <a:gd name="connsiteX45" fmla="*/ 3279 w 10000"/>
                  <a:gd name="connsiteY45" fmla="*/ 3204 h 10000"/>
                  <a:gd name="connsiteX46" fmla="*/ 3120 w 10000"/>
                  <a:gd name="connsiteY46" fmla="*/ 3204 h 10000"/>
                  <a:gd name="connsiteX47" fmla="*/ 2580 w 10000"/>
                  <a:gd name="connsiteY47" fmla="*/ 3549 h 10000"/>
                  <a:gd name="connsiteX48" fmla="*/ 2707 w 10000"/>
                  <a:gd name="connsiteY48" fmla="*/ 3254 h 10000"/>
                  <a:gd name="connsiteX49" fmla="*/ 2644 w 10000"/>
                  <a:gd name="connsiteY49" fmla="*/ 3008 h 10000"/>
                  <a:gd name="connsiteX50" fmla="*/ 2389 w 10000"/>
                  <a:gd name="connsiteY50" fmla="*/ 2909 h 10000"/>
                  <a:gd name="connsiteX51" fmla="*/ 2357 w 10000"/>
                  <a:gd name="connsiteY51" fmla="*/ 2761 h 10000"/>
                  <a:gd name="connsiteX52" fmla="*/ 2167 w 10000"/>
                  <a:gd name="connsiteY52" fmla="*/ 2466 h 10000"/>
                  <a:gd name="connsiteX53" fmla="*/ 1881 w 10000"/>
                  <a:gd name="connsiteY53" fmla="*/ 2368 h 10000"/>
                  <a:gd name="connsiteX54" fmla="*/ 1754 w 10000"/>
                  <a:gd name="connsiteY54" fmla="*/ 2318 h 10000"/>
                  <a:gd name="connsiteX55" fmla="*/ 1595 w 10000"/>
                  <a:gd name="connsiteY55" fmla="*/ 2023 h 10000"/>
                  <a:gd name="connsiteX56" fmla="*/ 1245 w 10000"/>
                  <a:gd name="connsiteY56" fmla="*/ 1531 h 10000"/>
                  <a:gd name="connsiteX57" fmla="*/ 1118 w 10000"/>
                  <a:gd name="connsiteY57" fmla="*/ 1087 h 10000"/>
                  <a:gd name="connsiteX58" fmla="*/ 990 w 10000"/>
                  <a:gd name="connsiteY58" fmla="*/ 939 h 10000"/>
                  <a:gd name="connsiteX59" fmla="*/ 673 w 10000"/>
                  <a:gd name="connsiteY59" fmla="*/ 595 h 10000"/>
                  <a:gd name="connsiteX60" fmla="*/ 260 w 10000"/>
                  <a:gd name="connsiteY60" fmla="*/ 4 h 10000"/>
                  <a:gd name="connsiteX61" fmla="*/ 228 w 10000"/>
                  <a:gd name="connsiteY61" fmla="*/ 53 h 10000"/>
                  <a:gd name="connsiteX62" fmla="*/ 196 w 10000"/>
                  <a:gd name="connsiteY62" fmla="*/ 102 h 10000"/>
                  <a:gd name="connsiteX63" fmla="*/ 70 w 10000"/>
                  <a:gd name="connsiteY63" fmla="*/ 447 h 10000"/>
                  <a:gd name="connsiteX64" fmla="*/ 101 w 10000"/>
                  <a:gd name="connsiteY64" fmla="*/ 841 h 10000"/>
                  <a:gd name="connsiteX65" fmla="*/ 101 w 10000"/>
                  <a:gd name="connsiteY65" fmla="*/ 1383 h 10000"/>
                  <a:gd name="connsiteX66" fmla="*/ 6 w 10000"/>
                  <a:gd name="connsiteY66" fmla="*/ 1875 h 10000"/>
                  <a:gd name="connsiteX67" fmla="*/ 37 w 10000"/>
                  <a:gd name="connsiteY67" fmla="*/ 1974 h 10000"/>
                  <a:gd name="connsiteX68" fmla="*/ 291 w 10000"/>
                  <a:gd name="connsiteY68" fmla="*/ 2171 h 10000"/>
                  <a:gd name="connsiteX69" fmla="*/ 356 w 10000"/>
                  <a:gd name="connsiteY69" fmla="*/ 2417 h 10000"/>
                  <a:gd name="connsiteX70" fmla="*/ 387 w 10000"/>
                  <a:gd name="connsiteY70" fmla="*/ 2712 h 10000"/>
                  <a:gd name="connsiteX71" fmla="*/ 387 w 10000"/>
                  <a:gd name="connsiteY71" fmla="*/ 3008 h 10000"/>
                  <a:gd name="connsiteX72" fmla="*/ 419 w 10000"/>
                  <a:gd name="connsiteY72" fmla="*/ 3106 h 10000"/>
                  <a:gd name="connsiteX73" fmla="*/ 450 w 10000"/>
                  <a:gd name="connsiteY73" fmla="*/ 3796 h 10000"/>
                  <a:gd name="connsiteX74" fmla="*/ 483 w 10000"/>
                  <a:gd name="connsiteY74" fmla="*/ 3895 h 10000"/>
                  <a:gd name="connsiteX75" fmla="*/ 927 w 10000"/>
                  <a:gd name="connsiteY75" fmla="*/ 4042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0000" h="10000">
                    <a:moveTo>
                      <a:pt x="1518" y="6269"/>
                    </a:moveTo>
                    <a:cubicBezTo>
                      <a:pt x="1614" y="6368"/>
                      <a:pt x="1708" y="6572"/>
                      <a:pt x="1804" y="6670"/>
                    </a:cubicBezTo>
                    <a:cubicBezTo>
                      <a:pt x="2058" y="6916"/>
                      <a:pt x="2167" y="7243"/>
                      <a:pt x="2421" y="7046"/>
                    </a:cubicBezTo>
                    <a:cubicBezTo>
                      <a:pt x="2517" y="7046"/>
                      <a:pt x="2580" y="6947"/>
                      <a:pt x="2644" y="6947"/>
                    </a:cubicBezTo>
                    <a:cubicBezTo>
                      <a:pt x="2707" y="6898"/>
                      <a:pt x="2803" y="6947"/>
                      <a:pt x="2834" y="7046"/>
                    </a:cubicBezTo>
                    <a:cubicBezTo>
                      <a:pt x="2866" y="7144"/>
                      <a:pt x="2834" y="7243"/>
                      <a:pt x="2834" y="7341"/>
                    </a:cubicBezTo>
                    <a:cubicBezTo>
                      <a:pt x="2866" y="7489"/>
                      <a:pt x="2961" y="7489"/>
                      <a:pt x="3024" y="7489"/>
                    </a:cubicBezTo>
                    <a:cubicBezTo>
                      <a:pt x="3088" y="7489"/>
                      <a:pt x="3152" y="7439"/>
                      <a:pt x="3247" y="7390"/>
                    </a:cubicBezTo>
                    <a:cubicBezTo>
                      <a:pt x="3502" y="7243"/>
                      <a:pt x="3819" y="7439"/>
                      <a:pt x="4042" y="7686"/>
                    </a:cubicBezTo>
                    <a:cubicBezTo>
                      <a:pt x="4296" y="7932"/>
                      <a:pt x="4518" y="8227"/>
                      <a:pt x="4805" y="8276"/>
                    </a:cubicBezTo>
                    <a:cubicBezTo>
                      <a:pt x="4900" y="8325"/>
                      <a:pt x="4995" y="8325"/>
                      <a:pt x="5058" y="8375"/>
                    </a:cubicBezTo>
                    <a:cubicBezTo>
                      <a:pt x="5154" y="8424"/>
                      <a:pt x="5218" y="8522"/>
                      <a:pt x="5281" y="8621"/>
                    </a:cubicBezTo>
                    <a:cubicBezTo>
                      <a:pt x="5663" y="8868"/>
                      <a:pt x="6139" y="8227"/>
                      <a:pt x="6457" y="8572"/>
                    </a:cubicBezTo>
                    <a:cubicBezTo>
                      <a:pt x="6648" y="8276"/>
                      <a:pt x="6998" y="8325"/>
                      <a:pt x="7284" y="8276"/>
                    </a:cubicBezTo>
                    <a:cubicBezTo>
                      <a:pt x="7538" y="8276"/>
                      <a:pt x="7792" y="8129"/>
                      <a:pt x="8047" y="8079"/>
                    </a:cubicBezTo>
                    <a:cubicBezTo>
                      <a:pt x="8523" y="7932"/>
                      <a:pt x="9000" y="8030"/>
                      <a:pt x="9445" y="8276"/>
                    </a:cubicBezTo>
                    <a:cubicBezTo>
                      <a:pt x="9445" y="8522"/>
                      <a:pt x="9445" y="8769"/>
                      <a:pt x="9572" y="8868"/>
                    </a:cubicBezTo>
                    <a:cubicBezTo>
                      <a:pt x="9603" y="8917"/>
                      <a:pt x="9667" y="8917"/>
                      <a:pt x="9699" y="8917"/>
                    </a:cubicBezTo>
                    <a:cubicBezTo>
                      <a:pt x="9762" y="9016"/>
                      <a:pt x="9762" y="9114"/>
                      <a:pt x="9794" y="9212"/>
                    </a:cubicBezTo>
                    <a:cubicBezTo>
                      <a:pt x="9826" y="9459"/>
                      <a:pt x="9858" y="9754"/>
                      <a:pt x="9889" y="10000"/>
                    </a:cubicBezTo>
                    <a:cubicBezTo>
                      <a:pt x="10048" y="9557"/>
                      <a:pt x="10016" y="9016"/>
                      <a:pt x="9921" y="8572"/>
                    </a:cubicBezTo>
                    <a:cubicBezTo>
                      <a:pt x="9826" y="8079"/>
                      <a:pt x="9667" y="7636"/>
                      <a:pt x="9476" y="7243"/>
                    </a:cubicBezTo>
                    <a:cubicBezTo>
                      <a:pt x="9349" y="6996"/>
                      <a:pt x="9159" y="6701"/>
                      <a:pt x="8967" y="6800"/>
                    </a:cubicBezTo>
                    <a:cubicBezTo>
                      <a:pt x="8936" y="6504"/>
                      <a:pt x="8936" y="6258"/>
                      <a:pt x="8809" y="6060"/>
                    </a:cubicBezTo>
                    <a:cubicBezTo>
                      <a:pt x="8713" y="5863"/>
                      <a:pt x="8523" y="5765"/>
                      <a:pt x="8396" y="5913"/>
                    </a:cubicBezTo>
                    <a:cubicBezTo>
                      <a:pt x="8333" y="5962"/>
                      <a:pt x="8300" y="6060"/>
                      <a:pt x="8268" y="6109"/>
                    </a:cubicBezTo>
                    <a:cubicBezTo>
                      <a:pt x="8205" y="6208"/>
                      <a:pt x="8110" y="6208"/>
                      <a:pt x="8014" y="6208"/>
                    </a:cubicBezTo>
                    <a:cubicBezTo>
                      <a:pt x="7760" y="6208"/>
                      <a:pt x="7474" y="6109"/>
                      <a:pt x="7219" y="6258"/>
                    </a:cubicBezTo>
                    <a:cubicBezTo>
                      <a:pt x="6806" y="6455"/>
                      <a:pt x="6585" y="7292"/>
                      <a:pt x="6139" y="7341"/>
                    </a:cubicBezTo>
                    <a:cubicBezTo>
                      <a:pt x="6203" y="6996"/>
                      <a:pt x="6299" y="6652"/>
                      <a:pt x="6362" y="6307"/>
                    </a:cubicBezTo>
                    <a:cubicBezTo>
                      <a:pt x="6457" y="5863"/>
                      <a:pt x="6552" y="5371"/>
                      <a:pt x="6648" y="4928"/>
                    </a:cubicBezTo>
                    <a:cubicBezTo>
                      <a:pt x="6775" y="4387"/>
                      <a:pt x="6902" y="3895"/>
                      <a:pt x="6966" y="3352"/>
                    </a:cubicBezTo>
                    <a:lnTo>
                      <a:pt x="6966" y="3254"/>
                    </a:lnTo>
                    <a:cubicBezTo>
                      <a:pt x="6934" y="3106"/>
                      <a:pt x="6648" y="3155"/>
                      <a:pt x="6552" y="3204"/>
                    </a:cubicBezTo>
                    <a:cubicBezTo>
                      <a:pt x="6362" y="3352"/>
                      <a:pt x="6330" y="3549"/>
                      <a:pt x="6171" y="3647"/>
                    </a:cubicBezTo>
                    <a:cubicBezTo>
                      <a:pt x="6044" y="3697"/>
                      <a:pt x="5917" y="3598"/>
                      <a:pt x="5790" y="3647"/>
                    </a:cubicBezTo>
                    <a:cubicBezTo>
                      <a:pt x="5567" y="3747"/>
                      <a:pt x="5281" y="3895"/>
                      <a:pt x="5058" y="3895"/>
                    </a:cubicBezTo>
                    <a:cubicBezTo>
                      <a:pt x="4964" y="3944"/>
                      <a:pt x="4741" y="3796"/>
                      <a:pt x="4645" y="3796"/>
                    </a:cubicBezTo>
                    <a:cubicBezTo>
                      <a:pt x="4518" y="3796"/>
                      <a:pt x="4518" y="3944"/>
                      <a:pt x="4391" y="3944"/>
                    </a:cubicBezTo>
                    <a:cubicBezTo>
                      <a:pt x="4391" y="3944"/>
                      <a:pt x="4423" y="3944"/>
                      <a:pt x="4455" y="3895"/>
                    </a:cubicBezTo>
                    <a:cubicBezTo>
                      <a:pt x="4455" y="3845"/>
                      <a:pt x="4423" y="3796"/>
                      <a:pt x="4423" y="3796"/>
                    </a:cubicBezTo>
                    <a:cubicBezTo>
                      <a:pt x="4391" y="3647"/>
                      <a:pt x="4328" y="3500"/>
                      <a:pt x="4296" y="3352"/>
                    </a:cubicBezTo>
                    <a:cubicBezTo>
                      <a:pt x="4265" y="3204"/>
                      <a:pt x="4201" y="3057"/>
                      <a:pt x="4105" y="3106"/>
                    </a:cubicBezTo>
                    <a:lnTo>
                      <a:pt x="4010" y="3106"/>
                    </a:lnTo>
                    <a:cubicBezTo>
                      <a:pt x="3852" y="3204"/>
                      <a:pt x="3660" y="3008"/>
                      <a:pt x="3502" y="3106"/>
                    </a:cubicBezTo>
                    <a:cubicBezTo>
                      <a:pt x="3406" y="3106"/>
                      <a:pt x="3343" y="3204"/>
                      <a:pt x="3279" y="3204"/>
                    </a:cubicBezTo>
                    <a:lnTo>
                      <a:pt x="3120" y="3204"/>
                    </a:lnTo>
                    <a:cubicBezTo>
                      <a:pt x="2930" y="3204"/>
                      <a:pt x="2771" y="3549"/>
                      <a:pt x="2580" y="3549"/>
                    </a:cubicBezTo>
                    <a:cubicBezTo>
                      <a:pt x="2611" y="3500"/>
                      <a:pt x="2675" y="3352"/>
                      <a:pt x="2707" y="3254"/>
                    </a:cubicBezTo>
                    <a:cubicBezTo>
                      <a:pt x="2707" y="3155"/>
                      <a:pt x="2707" y="3057"/>
                      <a:pt x="2644" y="3008"/>
                    </a:cubicBezTo>
                    <a:cubicBezTo>
                      <a:pt x="2580" y="2909"/>
                      <a:pt x="2453" y="3008"/>
                      <a:pt x="2389" y="2909"/>
                    </a:cubicBezTo>
                    <a:cubicBezTo>
                      <a:pt x="2357" y="2860"/>
                      <a:pt x="2357" y="2811"/>
                      <a:pt x="2357" y="2761"/>
                    </a:cubicBezTo>
                    <a:cubicBezTo>
                      <a:pt x="2325" y="2614"/>
                      <a:pt x="2231" y="2515"/>
                      <a:pt x="2167" y="2466"/>
                    </a:cubicBezTo>
                    <a:cubicBezTo>
                      <a:pt x="2071" y="2368"/>
                      <a:pt x="1976" y="2368"/>
                      <a:pt x="1881" y="2368"/>
                    </a:cubicBezTo>
                    <a:cubicBezTo>
                      <a:pt x="1849" y="2318"/>
                      <a:pt x="1785" y="2318"/>
                      <a:pt x="1754" y="2318"/>
                    </a:cubicBezTo>
                    <a:cubicBezTo>
                      <a:pt x="1690" y="2269"/>
                      <a:pt x="1626" y="2122"/>
                      <a:pt x="1595" y="2023"/>
                    </a:cubicBezTo>
                    <a:cubicBezTo>
                      <a:pt x="1499" y="1826"/>
                      <a:pt x="1340" y="1728"/>
                      <a:pt x="1245" y="1531"/>
                    </a:cubicBezTo>
                    <a:cubicBezTo>
                      <a:pt x="1213" y="1383"/>
                      <a:pt x="1182" y="1185"/>
                      <a:pt x="1118" y="1087"/>
                    </a:cubicBezTo>
                    <a:cubicBezTo>
                      <a:pt x="1086" y="988"/>
                      <a:pt x="1023" y="988"/>
                      <a:pt x="990" y="939"/>
                    </a:cubicBezTo>
                    <a:cubicBezTo>
                      <a:pt x="896" y="792"/>
                      <a:pt x="736" y="742"/>
                      <a:pt x="673" y="595"/>
                    </a:cubicBezTo>
                    <a:cubicBezTo>
                      <a:pt x="577" y="447"/>
                      <a:pt x="387" y="-45"/>
                      <a:pt x="260" y="4"/>
                    </a:cubicBezTo>
                    <a:cubicBezTo>
                      <a:pt x="260" y="4"/>
                      <a:pt x="228" y="4"/>
                      <a:pt x="228" y="53"/>
                    </a:cubicBezTo>
                    <a:cubicBezTo>
                      <a:pt x="217" y="69"/>
                      <a:pt x="207" y="86"/>
                      <a:pt x="196" y="102"/>
                    </a:cubicBezTo>
                    <a:cubicBezTo>
                      <a:pt x="164" y="250"/>
                      <a:pt x="101" y="250"/>
                      <a:pt x="70" y="447"/>
                    </a:cubicBezTo>
                    <a:cubicBezTo>
                      <a:pt x="37" y="496"/>
                      <a:pt x="101" y="742"/>
                      <a:pt x="101" y="841"/>
                    </a:cubicBezTo>
                    <a:cubicBezTo>
                      <a:pt x="101" y="988"/>
                      <a:pt x="133" y="1236"/>
                      <a:pt x="101" y="1383"/>
                    </a:cubicBezTo>
                    <a:cubicBezTo>
                      <a:pt x="101" y="1531"/>
                      <a:pt x="-26" y="1728"/>
                      <a:pt x="6" y="1875"/>
                    </a:cubicBezTo>
                    <a:cubicBezTo>
                      <a:pt x="6" y="1925"/>
                      <a:pt x="6" y="1925"/>
                      <a:pt x="37" y="1974"/>
                    </a:cubicBezTo>
                    <a:cubicBezTo>
                      <a:pt x="37" y="1974"/>
                      <a:pt x="260" y="2122"/>
                      <a:pt x="291" y="2171"/>
                    </a:cubicBezTo>
                    <a:cubicBezTo>
                      <a:pt x="356" y="2220"/>
                      <a:pt x="356" y="2318"/>
                      <a:pt x="356" y="2417"/>
                    </a:cubicBezTo>
                    <a:cubicBezTo>
                      <a:pt x="356" y="2565"/>
                      <a:pt x="356" y="2663"/>
                      <a:pt x="387" y="2712"/>
                    </a:cubicBezTo>
                    <a:cubicBezTo>
                      <a:pt x="387" y="2811"/>
                      <a:pt x="356" y="2909"/>
                      <a:pt x="387" y="3008"/>
                    </a:cubicBezTo>
                    <a:cubicBezTo>
                      <a:pt x="387" y="3106"/>
                      <a:pt x="387" y="3008"/>
                      <a:pt x="419" y="3106"/>
                    </a:cubicBezTo>
                    <a:cubicBezTo>
                      <a:pt x="483" y="3303"/>
                      <a:pt x="450" y="3549"/>
                      <a:pt x="450" y="3796"/>
                    </a:cubicBezTo>
                    <a:cubicBezTo>
                      <a:pt x="450" y="3845"/>
                      <a:pt x="483" y="3845"/>
                      <a:pt x="483" y="3895"/>
                    </a:cubicBezTo>
                    <a:cubicBezTo>
                      <a:pt x="514" y="3993"/>
                      <a:pt x="736" y="4190"/>
                      <a:pt x="927" y="4042"/>
                    </a:cubicBezTo>
                  </a:path>
                </a:pathLst>
              </a:custGeom>
              <a:noFill/>
              <a:ln w="15875" cap="flat">
                <a:solidFill>
                  <a:srgbClr val="338ED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64" name="Freeform 10">
                <a:extLst>
                  <a:ext uri="{FF2B5EF4-FFF2-40B4-BE49-F238E27FC236}">
                    <a16:creationId xmlns:a16="http://schemas.microsoft.com/office/drawing/2014/main" id="{96C78F69-3600-480D-BE49-6ACD456D24B0}"/>
                  </a:ext>
                </a:extLst>
              </p:cNvPr>
              <p:cNvSpPr>
                <a:spLocks/>
              </p:cNvSpPr>
              <p:nvPr/>
            </p:nvSpPr>
            <p:spPr bwMode="auto">
              <a:xfrm>
                <a:off x="2524759" y="3424156"/>
                <a:ext cx="242904" cy="305691"/>
              </a:xfrm>
              <a:custGeom>
                <a:avLst/>
                <a:gdLst>
                  <a:gd name="T0" fmla="*/ 0 w 56"/>
                  <a:gd name="T1" fmla="*/ 0 h 69"/>
                  <a:gd name="T2" fmla="*/ 4 w 56"/>
                  <a:gd name="T3" fmla="*/ 15 h 69"/>
                  <a:gd name="T4" fmla="*/ 12 w 56"/>
                  <a:gd name="T5" fmla="*/ 20 h 69"/>
                  <a:gd name="T6" fmla="*/ 15 w 56"/>
                  <a:gd name="T7" fmla="*/ 26 h 69"/>
                  <a:gd name="T8" fmla="*/ 20 w 56"/>
                  <a:gd name="T9" fmla="*/ 37 h 69"/>
                  <a:gd name="T10" fmla="*/ 21 w 56"/>
                  <a:gd name="T11" fmla="*/ 40 h 69"/>
                  <a:gd name="T12" fmla="*/ 23 w 56"/>
                  <a:gd name="T13" fmla="*/ 42 h 69"/>
                  <a:gd name="T14" fmla="*/ 41 w 56"/>
                  <a:gd name="T15" fmla="*/ 51 h 69"/>
                  <a:gd name="T16" fmla="*/ 56 w 56"/>
                  <a:gd name="T17"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69">
                    <a:moveTo>
                      <a:pt x="0" y="0"/>
                    </a:moveTo>
                    <a:cubicBezTo>
                      <a:pt x="0" y="4"/>
                      <a:pt x="1" y="12"/>
                      <a:pt x="4" y="15"/>
                    </a:cubicBezTo>
                    <a:cubicBezTo>
                      <a:pt x="7" y="17"/>
                      <a:pt x="10" y="18"/>
                      <a:pt x="12" y="20"/>
                    </a:cubicBezTo>
                    <a:cubicBezTo>
                      <a:pt x="13" y="22"/>
                      <a:pt x="14" y="24"/>
                      <a:pt x="15" y="26"/>
                    </a:cubicBezTo>
                    <a:cubicBezTo>
                      <a:pt x="16" y="30"/>
                      <a:pt x="18" y="33"/>
                      <a:pt x="20" y="37"/>
                    </a:cubicBezTo>
                    <a:cubicBezTo>
                      <a:pt x="20" y="38"/>
                      <a:pt x="20" y="39"/>
                      <a:pt x="21" y="40"/>
                    </a:cubicBezTo>
                    <a:cubicBezTo>
                      <a:pt x="22" y="41"/>
                      <a:pt x="22" y="41"/>
                      <a:pt x="23" y="42"/>
                    </a:cubicBezTo>
                    <a:cubicBezTo>
                      <a:pt x="29" y="45"/>
                      <a:pt x="35" y="47"/>
                      <a:pt x="41" y="51"/>
                    </a:cubicBezTo>
                    <a:cubicBezTo>
                      <a:pt x="46" y="55"/>
                      <a:pt x="54" y="63"/>
                      <a:pt x="56" y="69"/>
                    </a:cubicBezTo>
                  </a:path>
                </a:pathLst>
              </a:custGeom>
              <a:noFill/>
              <a:ln w="15875" cap="flat">
                <a:solidFill>
                  <a:srgbClr val="338ED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65" name="Freeform 11">
                <a:extLst>
                  <a:ext uri="{FF2B5EF4-FFF2-40B4-BE49-F238E27FC236}">
                    <a16:creationId xmlns:a16="http://schemas.microsoft.com/office/drawing/2014/main" id="{345302F9-1E22-4DD7-8912-55F08BEEC133}"/>
                  </a:ext>
                </a:extLst>
              </p:cNvPr>
              <p:cNvSpPr>
                <a:spLocks/>
              </p:cNvSpPr>
              <p:nvPr/>
            </p:nvSpPr>
            <p:spPr bwMode="auto">
              <a:xfrm>
                <a:off x="2725339" y="3583566"/>
                <a:ext cx="450844" cy="283186"/>
              </a:xfrm>
              <a:custGeom>
                <a:avLst/>
                <a:gdLst>
                  <a:gd name="T0" fmla="*/ 10 w 104"/>
                  <a:gd name="T1" fmla="*/ 44 h 64"/>
                  <a:gd name="T2" fmla="*/ 9 w 104"/>
                  <a:gd name="T3" fmla="*/ 46 h 64"/>
                  <a:gd name="T4" fmla="*/ 8 w 104"/>
                  <a:gd name="T5" fmla="*/ 49 h 64"/>
                  <a:gd name="T6" fmla="*/ 0 w 104"/>
                  <a:gd name="T7" fmla="*/ 58 h 64"/>
                  <a:gd name="T8" fmla="*/ 3 w 104"/>
                  <a:gd name="T9" fmla="*/ 63 h 64"/>
                  <a:gd name="T10" fmla="*/ 9 w 104"/>
                  <a:gd name="T11" fmla="*/ 64 h 64"/>
                  <a:gd name="T12" fmla="*/ 18 w 104"/>
                  <a:gd name="T13" fmla="*/ 62 h 64"/>
                  <a:gd name="T14" fmla="*/ 25 w 104"/>
                  <a:gd name="T15" fmla="*/ 55 h 64"/>
                  <a:gd name="T16" fmla="*/ 33 w 104"/>
                  <a:gd name="T17" fmla="*/ 53 h 64"/>
                  <a:gd name="T18" fmla="*/ 76 w 104"/>
                  <a:gd name="T19" fmla="*/ 37 h 64"/>
                  <a:gd name="T20" fmla="*/ 82 w 104"/>
                  <a:gd name="T21" fmla="*/ 32 h 64"/>
                  <a:gd name="T22" fmla="*/ 100 w 104"/>
                  <a:gd name="T23" fmla="*/ 25 h 64"/>
                  <a:gd name="T24" fmla="*/ 104 w 104"/>
                  <a:gd name="T25" fmla="*/ 21 h 64"/>
                  <a:gd name="T26" fmla="*/ 99 w 104"/>
                  <a:gd name="T27" fmla="*/ 18 h 64"/>
                  <a:gd name="T28" fmla="*/ 99 w 104"/>
                  <a:gd name="T29" fmla="*/ 13 h 64"/>
                  <a:gd name="T30" fmla="*/ 90 w 104"/>
                  <a:gd name="T31" fmla="*/ 3 h 64"/>
                  <a:gd name="T32" fmla="*/ 89 w 104"/>
                  <a:gd name="T33" fmla="*/ 1 h 64"/>
                  <a:gd name="T34" fmla="*/ 85 w 104"/>
                  <a:gd name="T35" fmla="*/ 3 h 64"/>
                  <a:gd name="T36" fmla="*/ 70 w 104"/>
                  <a:gd name="T37" fmla="*/ 10 h 64"/>
                  <a:gd name="T38" fmla="*/ 67 w 104"/>
                  <a:gd name="T39" fmla="*/ 10 h 64"/>
                  <a:gd name="T40" fmla="*/ 64 w 104"/>
                  <a:gd name="T41" fmla="*/ 8 h 64"/>
                  <a:gd name="T42" fmla="*/ 55 w 104"/>
                  <a:gd name="T43" fmla="*/ 9 h 64"/>
                  <a:gd name="T44" fmla="*/ 45 w 104"/>
                  <a:gd name="T45" fmla="*/ 13 h 64"/>
                  <a:gd name="T46" fmla="*/ 42 w 104"/>
                  <a:gd name="T47" fmla="*/ 14 h 64"/>
                  <a:gd name="T48" fmla="*/ 39 w 104"/>
                  <a:gd name="T49" fmla="*/ 17 h 64"/>
                  <a:gd name="T50" fmla="*/ 23 w 104"/>
                  <a:gd name="T51" fmla="*/ 25 h 64"/>
                  <a:gd name="T52" fmla="*/ 17 w 104"/>
                  <a:gd name="T53" fmla="*/ 30 h 64"/>
                  <a:gd name="T54" fmla="*/ 10 w 104"/>
                  <a:gd name="T55" fmla="*/ 34 h 64"/>
                  <a:gd name="T56" fmla="*/ 11 w 104"/>
                  <a:gd name="T57" fmla="*/ 38 h 64"/>
                  <a:gd name="T58" fmla="*/ 10 w 104"/>
                  <a:gd name="T59" fmla="*/ 4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64">
                    <a:moveTo>
                      <a:pt x="10" y="44"/>
                    </a:moveTo>
                    <a:cubicBezTo>
                      <a:pt x="9" y="45"/>
                      <a:pt x="9" y="45"/>
                      <a:pt x="9" y="46"/>
                    </a:cubicBezTo>
                    <a:cubicBezTo>
                      <a:pt x="8" y="47"/>
                      <a:pt x="8" y="48"/>
                      <a:pt x="8" y="49"/>
                    </a:cubicBezTo>
                    <a:cubicBezTo>
                      <a:pt x="7" y="53"/>
                      <a:pt x="1" y="54"/>
                      <a:pt x="0" y="58"/>
                    </a:cubicBezTo>
                    <a:cubicBezTo>
                      <a:pt x="0" y="60"/>
                      <a:pt x="1" y="62"/>
                      <a:pt x="3" y="63"/>
                    </a:cubicBezTo>
                    <a:cubicBezTo>
                      <a:pt x="5" y="63"/>
                      <a:pt x="7" y="64"/>
                      <a:pt x="9" y="64"/>
                    </a:cubicBezTo>
                    <a:cubicBezTo>
                      <a:pt x="12" y="63"/>
                      <a:pt x="15" y="63"/>
                      <a:pt x="18" y="62"/>
                    </a:cubicBezTo>
                    <a:cubicBezTo>
                      <a:pt x="20" y="60"/>
                      <a:pt x="22" y="57"/>
                      <a:pt x="25" y="55"/>
                    </a:cubicBezTo>
                    <a:cubicBezTo>
                      <a:pt x="27" y="54"/>
                      <a:pt x="30" y="53"/>
                      <a:pt x="33" y="53"/>
                    </a:cubicBezTo>
                    <a:cubicBezTo>
                      <a:pt x="48" y="51"/>
                      <a:pt x="63" y="46"/>
                      <a:pt x="76" y="37"/>
                    </a:cubicBezTo>
                    <a:cubicBezTo>
                      <a:pt x="78" y="35"/>
                      <a:pt x="80" y="33"/>
                      <a:pt x="82" y="32"/>
                    </a:cubicBezTo>
                    <a:cubicBezTo>
                      <a:pt x="88" y="28"/>
                      <a:pt x="94" y="26"/>
                      <a:pt x="100" y="25"/>
                    </a:cubicBezTo>
                    <a:cubicBezTo>
                      <a:pt x="102" y="24"/>
                      <a:pt x="104" y="23"/>
                      <a:pt x="104" y="21"/>
                    </a:cubicBezTo>
                    <a:cubicBezTo>
                      <a:pt x="102" y="22"/>
                      <a:pt x="99" y="20"/>
                      <a:pt x="99" y="18"/>
                    </a:cubicBezTo>
                    <a:cubicBezTo>
                      <a:pt x="98" y="16"/>
                      <a:pt x="99" y="15"/>
                      <a:pt x="99" y="13"/>
                    </a:cubicBezTo>
                    <a:cubicBezTo>
                      <a:pt x="98" y="9"/>
                      <a:pt x="91" y="8"/>
                      <a:pt x="90" y="3"/>
                    </a:cubicBezTo>
                    <a:cubicBezTo>
                      <a:pt x="89" y="3"/>
                      <a:pt x="90" y="1"/>
                      <a:pt x="89" y="1"/>
                    </a:cubicBezTo>
                    <a:cubicBezTo>
                      <a:pt x="87" y="0"/>
                      <a:pt x="86" y="2"/>
                      <a:pt x="85" y="3"/>
                    </a:cubicBezTo>
                    <a:cubicBezTo>
                      <a:pt x="82" y="8"/>
                      <a:pt x="76" y="10"/>
                      <a:pt x="70" y="10"/>
                    </a:cubicBezTo>
                    <a:cubicBezTo>
                      <a:pt x="69" y="10"/>
                      <a:pt x="68" y="10"/>
                      <a:pt x="67" y="10"/>
                    </a:cubicBezTo>
                    <a:cubicBezTo>
                      <a:pt x="66" y="9"/>
                      <a:pt x="65" y="9"/>
                      <a:pt x="64" y="8"/>
                    </a:cubicBezTo>
                    <a:cubicBezTo>
                      <a:pt x="61" y="7"/>
                      <a:pt x="58" y="8"/>
                      <a:pt x="55" y="9"/>
                    </a:cubicBezTo>
                    <a:cubicBezTo>
                      <a:pt x="51" y="10"/>
                      <a:pt x="48" y="12"/>
                      <a:pt x="45" y="13"/>
                    </a:cubicBezTo>
                    <a:cubicBezTo>
                      <a:pt x="44" y="13"/>
                      <a:pt x="43" y="13"/>
                      <a:pt x="42" y="14"/>
                    </a:cubicBezTo>
                    <a:cubicBezTo>
                      <a:pt x="41" y="15"/>
                      <a:pt x="40" y="16"/>
                      <a:pt x="39" y="17"/>
                    </a:cubicBezTo>
                    <a:cubicBezTo>
                      <a:pt x="35" y="21"/>
                      <a:pt x="28" y="21"/>
                      <a:pt x="23" y="25"/>
                    </a:cubicBezTo>
                    <a:cubicBezTo>
                      <a:pt x="21" y="26"/>
                      <a:pt x="19" y="28"/>
                      <a:pt x="17" y="30"/>
                    </a:cubicBezTo>
                    <a:cubicBezTo>
                      <a:pt x="15" y="32"/>
                      <a:pt x="11" y="32"/>
                      <a:pt x="10" y="34"/>
                    </a:cubicBezTo>
                    <a:cubicBezTo>
                      <a:pt x="10" y="35"/>
                      <a:pt x="11" y="37"/>
                      <a:pt x="11" y="38"/>
                    </a:cubicBezTo>
                    <a:cubicBezTo>
                      <a:pt x="11" y="40"/>
                      <a:pt x="10" y="42"/>
                      <a:pt x="10" y="44"/>
                    </a:cubicBezTo>
                    <a:close/>
                  </a:path>
                </a:pathLst>
              </a:custGeom>
              <a:noFill/>
              <a:ln w="15875" cap="flat">
                <a:solidFill>
                  <a:srgbClr val="338ED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66" name="Freeform 12">
                <a:extLst>
                  <a:ext uri="{FF2B5EF4-FFF2-40B4-BE49-F238E27FC236}">
                    <a16:creationId xmlns:a16="http://schemas.microsoft.com/office/drawing/2014/main" id="{A3DA5415-AEDD-4814-880D-D7B0EFD21088}"/>
                  </a:ext>
                </a:extLst>
              </p:cNvPr>
              <p:cNvSpPr>
                <a:spLocks/>
              </p:cNvSpPr>
              <p:nvPr/>
            </p:nvSpPr>
            <p:spPr bwMode="auto">
              <a:xfrm>
                <a:off x="2881754" y="3206609"/>
                <a:ext cx="290748" cy="380708"/>
              </a:xfrm>
              <a:custGeom>
                <a:avLst/>
                <a:gdLst>
                  <a:gd name="T0" fmla="*/ 0 w 67"/>
                  <a:gd name="T1" fmla="*/ 34 h 86"/>
                  <a:gd name="T2" fmla="*/ 0 w 67"/>
                  <a:gd name="T3" fmla="*/ 26 h 86"/>
                  <a:gd name="T4" fmla="*/ 0 w 67"/>
                  <a:gd name="T5" fmla="*/ 21 h 86"/>
                  <a:gd name="T6" fmla="*/ 1 w 67"/>
                  <a:gd name="T7" fmla="*/ 17 h 86"/>
                  <a:gd name="T8" fmla="*/ 2 w 67"/>
                  <a:gd name="T9" fmla="*/ 11 h 86"/>
                  <a:gd name="T10" fmla="*/ 2 w 67"/>
                  <a:gd name="T11" fmla="*/ 9 h 86"/>
                  <a:gd name="T12" fmla="*/ 3 w 67"/>
                  <a:gd name="T13" fmla="*/ 6 h 86"/>
                  <a:gd name="T14" fmla="*/ 9 w 67"/>
                  <a:gd name="T15" fmla="*/ 1 h 86"/>
                  <a:gd name="T16" fmla="*/ 18 w 67"/>
                  <a:gd name="T17" fmla="*/ 0 h 86"/>
                  <a:gd name="T18" fmla="*/ 20 w 67"/>
                  <a:gd name="T19" fmla="*/ 1 h 86"/>
                  <a:gd name="T20" fmla="*/ 23 w 67"/>
                  <a:gd name="T21" fmla="*/ 4 h 86"/>
                  <a:gd name="T22" fmla="*/ 33 w 67"/>
                  <a:gd name="T23" fmla="*/ 9 h 86"/>
                  <a:gd name="T24" fmla="*/ 39 w 67"/>
                  <a:gd name="T25" fmla="*/ 24 h 86"/>
                  <a:gd name="T26" fmla="*/ 40 w 67"/>
                  <a:gd name="T27" fmla="*/ 26 h 86"/>
                  <a:gd name="T28" fmla="*/ 43 w 67"/>
                  <a:gd name="T29" fmla="*/ 29 h 86"/>
                  <a:gd name="T30" fmla="*/ 47 w 67"/>
                  <a:gd name="T31" fmla="*/ 38 h 86"/>
                  <a:gd name="T32" fmla="*/ 55 w 67"/>
                  <a:gd name="T33" fmla="*/ 46 h 86"/>
                  <a:gd name="T34" fmla="*/ 61 w 67"/>
                  <a:gd name="T35" fmla="*/ 49 h 86"/>
                  <a:gd name="T36" fmla="*/ 64 w 67"/>
                  <a:gd name="T37" fmla="*/ 53 h 86"/>
                  <a:gd name="T38" fmla="*/ 67 w 67"/>
                  <a:gd name="T39" fmla="*/ 56 h 86"/>
                  <a:gd name="T40" fmla="*/ 66 w 67"/>
                  <a:gd name="T41" fmla="*/ 59 h 86"/>
                  <a:gd name="T42" fmla="*/ 55 w 67"/>
                  <a:gd name="T43" fmla="*/ 70 h 86"/>
                  <a:gd name="T44" fmla="*/ 51 w 67"/>
                  <a:gd name="T4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7" h="86">
                    <a:moveTo>
                      <a:pt x="0" y="34"/>
                    </a:moveTo>
                    <a:cubicBezTo>
                      <a:pt x="1" y="32"/>
                      <a:pt x="1" y="29"/>
                      <a:pt x="0" y="26"/>
                    </a:cubicBezTo>
                    <a:cubicBezTo>
                      <a:pt x="0" y="24"/>
                      <a:pt x="0" y="23"/>
                      <a:pt x="0" y="21"/>
                    </a:cubicBezTo>
                    <a:cubicBezTo>
                      <a:pt x="0" y="20"/>
                      <a:pt x="1" y="18"/>
                      <a:pt x="1" y="17"/>
                    </a:cubicBezTo>
                    <a:cubicBezTo>
                      <a:pt x="2" y="15"/>
                      <a:pt x="2" y="13"/>
                      <a:pt x="2" y="11"/>
                    </a:cubicBezTo>
                    <a:cubicBezTo>
                      <a:pt x="2" y="10"/>
                      <a:pt x="2" y="10"/>
                      <a:pt x="2" y="9"/>
                    </a:cubicBezTo>
                    <a:cubicBezTo>
                      <a:pt x="2" y="8"/>
                      <a:pt x="3" y="7"/>
                      <a:pt x="3" y="6"/>
                    </a:cubicBezTo>
                    <a:cubicBezTo>
                      <a:pt x="5" y="4"/>
                      <a:pt x="7" y="2"/>
                      <a:pt x="9" y="1"/>
                    </a:cubicBezTo>
                    <a:cubicBezTo>
                      <a:pt x="12" y="0"/>
                      <a:pt x="15" y="0"/>
                      <a:pt x="18" y="0"/>
                    </a:cubicBezTo>
                    <a:cubicBezTo>
                      <a:pt x="19" y="0"/>
                      <a:pt x="20" y="0"/>
                      <a:pt x="20" y="1"/>
                    </a:cubicBezTo>
                    <a:cubicBezTo>
                      <a:pt x="21" y="2"/>
                      <a:pt x="22" y="3"/>
                      <a:pt x="23" y="4"/>
                    </a:cubicBezTo>
                    <a:cubicBezTo>
                      <a:pt x="25" y="7"/>
                      <a:pt x="30" y="7"/>
                      <a:pt x="33" y="9"/>
                    </a:cubicBezTo>
                    <a:cubicBezTo>
                      <a:pt x="38" y="12"/>
                      <a:pt x="38" y="18"/>
                      <a:pt x="39" y="24"/>
                    </a:cubicBezTo>
                    <a:cubicBezTo>
                      <a:pt x="39" y="25"/>
                      <a:pt x="39" y="26"/>
                      <a:pt x="40" y="26"/>
                    </a:cubicBezTo>
                    <a:cubicBezTo>
                      <a:pt x="41" y="28"/>
                      <a:pt x="42" y="28"/>
                      <a:pt x="43" y="29"/>
                    </a:cubicBezTo>
                    <a:cubicBezTo>
                      <a:pt x="45" y="32"/>
                      <a:pt x="46" y="35"/>
                      <a:pt x="47" y="38"/>
                    </a:cubicBezTo>
                    <a:cubicBezTo>
                      <a:pt x="49" y="42"/>
                      <a:pt x="52" y="44"/>
                      <a:pt x="55" y="46"/>
                    </a:cubicBezTo>
                    <a:cubicBezTo>
                      <a:pt x="57" y="47"/>
                      <a:pt x="60" y="48"/>
                      <a:pt x="61" y="49"/>
                    </a:cubicBezTo>
                    <a:cubicBezTo>
                      <a:pt x="62" y="50"/>
                      <a:pt x="63" y="52"/>
                      <a:pt x="64" y="53"/>
                    </a:cubicBezTo>
                    <a:cubicBezTo>
                      <a:pt x="65" y="54"/>
                      <a:pt x="67" y="54"/>
                      <a:pt x="67" y="56"/>
                    </a:cubicBezTo>
                    <a:cubicBezTo>
                      <a:pt x="67" y="57"/>
                      <a:pt x="67" y="58"/>
                      <a:pt x="66" y="59"/>
                    </a:cubicBezTo>
                    <a:cubicBezTo>
                      <a:pt x="63" y="63"/>
                      <a:pt x="57" y="65"/>
                      <a:pt x="55" y="70"/>
                    </a:cubicBezTo>
                    <a:cubicBezTo>
                      <a:pt x="53" y="73"/>
                      <a:pt x="52" y="82"/>
                      <a:pt x="51" y="86"/>
                    </a:cubicBezTo>
                  </a:path>
                </a:pathLst>
              </a:custGeom>
              <a:noFill/>
              <a:ln w="15875" cap="flat">
                <a:solidFill>
                  <a:srgbClr val="338ED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67" name="Freeform 13">
                <a:extLst>
                  <a:ext uri="{FF2B5EF4-FFF2-40B4-BE49-F238E27FC236}">
                    <a16:creationId xmlns:a16="http://schemas.microsoft.com/office/drawing/2014/main" id="{816E9ABA-FF5E-4ACE-BAD9-9C1662CD3C23}"/>
                  </a:ext>
                </a:extLst>
              </p:cNvPr>
              <p:cNvSpPr>
                <a:spLocks/>
              </p:cNvSpPr>
              <p:nvPr/>
            </p:nvSpPr>
            <p:spPr bwMode="auto">
              <a:xfrm>
                <a:off x="3076813" y="3343514"/>
                <a:ext cx="195059" cy="110649"/>
              </a:xfrm>
              <a:custGeom>
                <a:avLst/>
                <a:gdLst>
                  <a:gd name="T0" fmla="*/ 0 w 45"/>
                  <a:gd name="T1" fmla="*/ 1 h 25"/>
                  <a:gd name="T2" fmla="*/ 21 w 45"/>
                  <a:gd name="T3" fmla="*/ 0 h 25"/>
                  <a:gd name="T4" fmla="*/ 31 w 45"/>
                  <a:gd name="T5" fmla="*/ 3 h 25"/>
                  <a:gd name="T6" fmla="*/ 44 w 45"/>
                  <a:gd name="T7" fmla="*/ 3 h 25"/>
                  <a:gd name="T8" fmla="*/ 45 w 45"/>
                  <a:gd name="T9" fmla="*/ 9 h 25"/>
                  <a:gd name="T10" fmla="*/ 43 w 45"/>
                  <a:gd name="T11" fmla="*/ 16 h 25"/>
                  <a:gd name="T12" fmla="*/ 31 w 45"/>
                  <a:gd name="T13" fmla="*/ 17 h 25"/>
                  <a:gd name="T14" fmla="*/ 22 w 45"/>
                  <a:gd name="T15" fmla="*/ 25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25">
                    <a:moveTo>
                      <a:pt x="0" y="1"/>
                    </a:moveTo>
                    <a:cubicBezTo>
                      <a:pt x="6" y="2"/>
                      <a:pt x="14" y="0"/>
                      <a:pt x="21" y="0"/>
                    </a:cubicBezTo>
                    <a:cubicBezTo>
                      <a:pt x="24" y="1"/>
                      <a:pt x="27" y="2"/>
                      <a:pt x="31" y="3"/>
                    </a:cubicBezTo>
                    <a:cubicBezTo>
                      <a:pt x="35" y="4"/>
                      <a:pt x="40" y="4"/>
                      <a:pt x="44" y="3"/>
                    </a:cubicBezTo>
                    <a:cubicBezTo>
                      <a:pt x="45" y="5"/>
                      <a:pt x="45" y="7"/>
                      <a:pt x="45" y="9"/>
                    </a:cubicBezTo>
                    <a:cubicBezTo>
                      <a:pt x="45" y="12"/>
                      <a:pt x="45" y="14"/>
                      <a:pt x="43" y="16"/>
                    </a:cubicBezTo>
                    <a:cubicBezTo>
                      <a:pt x="40" y="18"/>
                      <a:pt x="35" y="16"/>
                      <a:pt x="31" y="17"/>
                    </a:cubicBezTo>
                    <a:cubicBezTo>
                      <a:pt x="27" y="18"/>
                      <a:pt x="24" y="22"/>
                      <a:pt x="22" y="25"/>
                    </a:cubicBezTo>
                  </a:path>
                </a:pathLst>
              </a:custGeom>
              <a:noFill/>
              <a:ln w="15875" cap="flat">
                <a:solidFill>
                  <a:srgbClr val="338ED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68" name="Freeform 14">
                <a:extLst>
                  <a:ext uri="{FF2B5EF4-FFF2-40B4-BE49-F238E27FC236}">
                    <a16:creationId xmlns:a16="http://schemas.microsoft.com/office/drawing/2014/main" id="{E8565B95-E729-4B98-BE9A-997C9413F749}"/>
                  </a:ext>
                </a:extLst>
              </p:cNvPr>
              <p:cNvSpPr>
                <a:spLocks/>
              </p:cNvSpPr>
              <p:nvPr/>
            </p:nvSpPr>
            <p:spPr bwMode="auto">
              <a:xfrm>
                <a:off x="3176183" y="3446661"/>
                <a:ext cx="239223" cy="228800"/>
              </a:xfrm>
              <a:custGeom>
                <a:avLst/>
                <a:gdLst>
                  <a:gd name="T0" fmla="*/ 0 w 55"/>
                  <a:gd name="T1" fmla="*/ 52 h 52"/>
                  <a:gd name="T2" fmla="*/ 11 w 55"/>
                  <a:gd name="T3" fmla="*/ 49 h 52"/>
                  <a:gd name="T4" fmla="*/ 15 w 55"/>
                  <a:gd name="T5" fmla="*/ 48 h 52"/>
                  <a:gd name="T6" fmla="*/ 18 w 55"/>
                  <a:gd name="T7" fmla="*/ 45 h 52"/>
                  <a:gd name="T8" fmla="*/ 24 w 55"/>
                  <a:gd name="T9" fmla="*/ 40 h 52"/>
                  <a:gd name="T10" fmla="*/ 27 w 55"/>
                  <a:gd name="T11" fmla="*/ 39 h 52"/>
                  <a:gd name="T12" fmla="*/ 30 w 55"/>
                  <a:gd name="T13" fmla="*/ 34 h 52"/>
                  <a:gd name="T14" fmla="*/ 45 w 55"/>
                  <a:gd name="T15" fmla="*/ 19 h 52"/>
                  <a:gd name="T16" fmla="*/ 53 w 55"/>
                  <a:gd name="T17" fmla="*/ 5 h 52"/>
                  <a:gd name="T18" fmla="*/ 55 w 55"/>
                  <a:gd name="T1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2">
                    <a:moveTo>
                      <a:pt x="0" y="52"/>
                    </a:moveTo>
                    <a:cubicBezTo>
                      <a:pt x="3" y="51"/>
                      <a:pt x="7" y="50"/>
                      <a:pt x="11" y="49"/>
                    </a:cubicBezTo>
                    <a:cubicBezTo>
                      <a:pt x="12" y="49"/>
                      <a:pt x="13" y="48"/>
                      <a:pt x="15" y="48"/>
                    </a:cubicBezTo>
                    <a:cubicBezTo>
                      <a:pt x="16" y="47"/>
                      <a:pt x="17" y="46"/>
                      <a:pt x="18" y="45"/>
                    </a:cubicBezTo>
                    <a:cubicBezTo>
                      <a:pt x="20" y="43"/>
                      <a:pt x="22" y="42"/>
                      <a:pt x="24" y="40"/>
                    </a:cubicBezTo>
                    <a:cubicBezTo>
                      <a:pt x="25" y="40"/>
                      <a:pt x="26" y="40"/>
                      <a:pt x="27" y="39"/>
                    </a:cubicBezTo>
                    <a:cubicBezTo>
                      <a:pt x="28" y="38"/>
                      <a:pt x="29" y="36"/>
                      <a:pt x="30" y="34"/>
                    </a:cubicBezTo>
                    <a:cubicBezTo>
                      <a:pt x="33" y="28"/>
                      <a:pt x="40" y="25"/>
                      <a:pt x="45" y="19"/>
                    </a:cubicBezTo>
                    <a:cubicBezTo>
                      <a:pt x="49" y="16"/>
                      <a:pt x="52" y="10"/>
                      <a:pt x="53" y="5"/>
                    </a:cubicBezTo>
                    <a:cubicBezTo>
                      <a:pt x="54" y="3"/>
                      <a:pt x="54" y="2"/>
                      <a:pt x="55" y="0"/>
                    </a:cubicBezTo>
                  </a:path>
                </a:pathLst>
              </a:custGeom>
              <a:noFill/>
              <a:ln w="15875" cap="flat">
                <a:solidFill>
                  <a:srgbClr val="338ED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69" name="Freeform 15">
                <a:extLst>
                  <a:ext uri="{FF2B5EF4-FFF2-40B4-BE49-F238E27FC236}">
                    <a16:creationId xmlns:a16="http://schemas.microsoft.com/office/drawing/2014/main" id="{DFDBDA68-FB4F-40C4-B34E-6AFA1A4651BF}"/>
                  </a:ext>
                </a:extLst>
              </p:cNvPr>
              <p:cNvSpPr>
                <a:spLocks/>
              </p:cNvSpPr>
              <p:nvPr/>
            </p:nvSpPr>
            <p:spPr bwMode="auto">
              <a:xfrm>
                <a:off x="3901214" y="3086583"/>
                <a:ext cx="1122510" cy="328196"/>
              </a:xfrm>
              <a:custGeom>
                <a:avLst/>
                <a:gdLst>
                  <a:gd name="T0" fmla="*/ 0 w 259"/>
                  <a:gd name="T1" fmla="*/ 60 h 74"/>
                  <a:gd name="T2" fmla="*/ 16 w 259"/>
                  <a:gd name="T3" fmla="*/ 60 h 74"/>
                  <a:gd name="T4" fmla="*/ 23 w 259"/>
                  <a:gd name="T5" fmla="*/ 70 h 74"/>
                  <a:gd name="T6" fmla="*/ 26 w 259"/>
                  <a:gd name="T7" fmla="*/ 71 h 74"/>
                  <a:gd name="T8" fmla="*/ 87 w 259"/>
                  <a:gd name="T9" fmla="*/ 67 h 74"/>
                  <a:gd name="T10" fmla="*/ 107 w 259"/>
                  <a:gd name="T11" fmla="*/ 63 h 74"/>
                  <a:gd name="T12" fmla="*/ 122 w 259"/>
                  <a:gd name="T13" fmla="*/ 54 h 74"/>
                  <a:gd name="T14" fmla="*/ 163 w 259"/>
                  <a:gd name="T15" fmla="*/ 36 h 74"/>
                  <a:gd name="T16" fmla="*/ 173 w 259"/>
                  <a:gd name="T17" fmla="*/ 32 h 74"/>
                  <a:gd name="T18" fmla="*/ 183 w 259"/>
                  <a:gd name="T19" fmla="*/ 24 h 74"/>
                  <a:gd name="T20" fmla="*/ 191 w 259"/>
                  <a:gd name="T21" fmla="*/ 21 h 74"/>
                  <a:gd name="T22" fmla="*/ 239 w 259"/>
                  <a:gd name="T23" fmla="*/ 5 h 74"/>
                  <a:gd name="T24" fmla="*/ 259 w 259"/>
                  <a:gd name="T25"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9" h="74">
                    <a:moveTo>
                      <a:pt x="0" y="60"/>
                    </a:moveTo>
                    <a:cubicBezTo>
                      <a:pt x="6" y="58"/>
                      <a:pt x="12" y="57"/>
                      <a:pt x="16" y="60"/>
                    </a:cubicBezTo>
                    <a:cubicBezTo>
                      <a:pt x="19" y="63"/>
                      <a:pt x="19" y="68"/>
                      <a:pt x="23" y="70"/>
                    </a:cubicBezTo>
                    <a:cubicBezTo>
                      <a:pt x="24" y="71"/>
                      <a:pt x="25" y="71"/>
                      <a:pt x="26" y="71"/>
                    </a:cubicBezTo>
                    <a:cubicBezTo>
                      <a:pt x="47" y="74"/>
                      <a:pt x="67" y="71"/>
                      <a:pt x="87" y="67"/>
                    </a:cubicBezTo>
                    <a:cubicBezTo>
                      <a:pt x="94" y="66"/>
                      <a:pt x="101" y="65"/>
                      <a:pt x="107" y="63"/>
                    </a:cubicBezTo>
                    <a:cubicBezTo>
                      <a:pt x="112" y="60"/>
                      <a:pt x="117" y="57"/>
                      <a:pt x="122" y="54"/>
                    </a:cubicBezTo>
                    <a:cubicBezTo>
                      <a:pt x="135" y="46"/>
                      <a:pt x="148" y="40"/>
                      <a:pt x="163" y="36"/>
                    </a:cubicBezTo>
                    <a:cubicBezTo>
                      <a:pt x="166" y="35"/>
                      <a:pt x="170" y="34"/>
                      <a:pt x="173" y="32"/>
                    </a:cubicBezTo>
                    <a:cubicBezTo>
                      <a:pt x="177" y="30"/>
                      <a:pt x="179" y="27"/>
                      <a:pt x="183" y="24"/>
                    </a:cubicBezTo>
                    <a:cubicBezTo>
                      <a:pt x="185" y="23"/>
                      <a:pt x="188" y="22"/>
                      <a:pt x="191" y="21"/>
                    </a:cubicBezTo>
                    <a:cubicBezTo>
                      <a:pt x="207" y="15"/>
                      <a:pt x="223" y="10"/>
                      <a:pt x="239" y="5"/>
                    </a:cubicBezTo>
                    <a:cubicBezTo>
                      <a:pt x="246" y="3"/>
                      <a:pt x="252" y="0"/>
                      <a:pt x="259" y="1"/>
                    </a:cubicBezTo>
                  </a:path>
                </a:pathLst>
              </a:custGeom>
              <a:noFill/>
              <a:ln w="15875" cap="flat">
                <a:solidFill>
                  <a:srgbClr val="338ED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70" name="Freeform 16">
                <a:extLst>
                  <a:ext uri="{FF2B5EF4-FFF2-40B4-BE49-F238E27FC236}">
                    <a16:creationId xmlns:a16="http://schemas.microsoft.com/office/drawing/2014/main" id="{AD835BD7-1189-4B1F-8078-4DDD463650DA}"/>
                  </a:ext>
                </a:extLst>
              </p:cNvPr>
              <p:cNvSpPr>
                <a:spLocks/>
              </p:cNvSpPr>
              <p:nvPr/>
            </p:nvSpPr>
            <p:spPr bwMode="auto">
              <a:xfrm>
                <a:off x="3840488" y="2891520"/>
                <a:ext cx="1096747" cy="456531"/>
              </a:xfrm>
              <a:custGeom>
                <a:avLst/>
                <a:gdLst>
                  <a:gd name="T0" fmla="*/ 0 w 253"/>
                  <a:gd name="T1" fmla="*/ 77 h 99"/>
                  <a:gd name="T2" fmla="*/ 58 w 253"/>
                  <a:gd name="T3" fmla="*/ 62 h 99"/>
                  <a:gd name="T4" fmla="*/ 88 w 253"/>
                  <a:gd name="T5" fmla="*/ 51 h 99"/>
                  <a:gd name="T6" fmla="*/ 115 w 253"/>
                  <a:gd name="T7" fmla="*/ 41 h 99"/>
                  <a:gd name="T8" fmla="*/ 130 w 253"/>
                  <a:gd name="T9" fmla="*/ 35 h 99"/>
                  <a:gd name="T10" fmla="*/ 142 w 253"/>
                  <a:gd name="T11" fmla="*/ 28 h 99"/>
                  <a:gd name="T12" fmla="*/ 162 w 253"/>
                  <a:gd name="T13" fmla="*/ 22 h 99"/>
                  <a:gd name="T14" fmla="*/ 210 w 253"/>
                  <a:gd name="T15" fmla="*/ 8 h 99"/>
                  <a:gd name="T16" fmla="*/ 253 w 253"/>
                  <a:gd name="T17" fmla="*/ 1 h 99"/>
                  <a:gd name="T18" fmla="*/ 147 w 253"/>
                  <a:gd name="T19" fmla="*/ 69 h 99"/>
                  <a:gd name="T20" fmla="*/ 126 w 253"/>
                  <a:gd name="T21" fmla="*/ 87 h 99"/>
                  <a:gd name="T22" fmla="*/ 115 w 253"/>
                  <a:gd name="T23" fmla="*/ 94 h 99"/>
                  <a:gd name="T24" fmla="*/ 97 w 253"/>
                  <a:gd name="T25" fmla="*/ 97 h 99"/>
                  <a:gd name="T26" fmla="*/ 20 w 253"/>
                  <a:gd name="T27" fmla="*/ 99 h 99"/>
                  <a:gd name="connsiteX0" fmla="*/ 0 w 10000"/>
                  <a:gd name="connsiteY0" fmla="*/ 7693 h 10403"/>
                  <a:gd name="connsiteX1" fmla="*/ 2292 w 10000"/>
                  <a:gd name="connsiteY1" fmla="*/ 6178 h 10403"/>
                  <a:gd name="connsiteX2" fmla="*/ 3478 w 10000"/>
                  <a:gd name="connsiteY2" fmla="*/ 5067 h 10403"/>
                  <a:gd name="connsiteX3" fmla="*/ 4545 w 10000"/>
                  <a:gd name="connsiteY3" fmla="*/ 4056 h 10403"/>
                  <a:gd name="connsiteX4" fmla="*/ 5138 w 10000"/>
                  <a:gd name="connsiteY4" fmla="*/ 3450 h 10403"/>
                  <a:gd name="connsiteX5" fmla="*/ 5613 w 10000"/>
                  <a:gd name="connsiteY5" fmla="*/ 2743 h 10403"/>
                  <a:gd name="connsiteX6" fmla="*/ 6403 w 10000"/>
                  <a:gd name="connsiteY6" fmla="*/ 2137 h 10403"/>
                  <a:gd name="connsiteX7" fmla="*/ 8300 w 10000"/>
                  <a:gd name="connsiteY7" fmla="*/ 723 h 10403"/>
                  <a:gd name="connsiteX8" fmla="*/ 10000 w 10000"/>
                  <a:gd name="connsiteY8" fmla="*/ 16 h 10403"/>
                  <a:gd name="connsiteX9" fmla="*/ 5810 w 10000"/>
                  <a:gd name="connsiteY9" fmla="*/ 6885 h 10403"/>
                  <a:gd name="connsiteX10" fmla="*/ 4980 w 10000"/>
                  <a:gd name="connsiteY10" fmla="*/ 8703 h 10403"/>
                  <a:gd name="connsiteX11" fmla="*/ 4545 w 10000"/>
                  <a:gd name="connsiteY11" fmla="*/ 9410 h 10403"/>
                  <a:gd name="connsiteX12" fmla="*/ 3834 w 10000"/>
                  <a:gd name="connsiteY12" fmla="*/ 9713 h 10403"/>
                  <a:gd name="connsiteX13" fmla="*/ 726 w 10000"/>
                  <a:gd name="connsiteY13" fmla="*/ 10403 h 104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000" h="10403">
                    <a:moveTo>
                      <a:pt x="0" y="7693"/>
                    </a:moveTo>
                    <a:cubicBezTo>
                      <a:pt x="791" y="7289"/>
                      <a:pt x="1542" y="6784"/>
                      <a:pt x="2292" y="6178"/>
                    </a:cubicBezTo>
                    <a:cubicBezTo>
                      <a:pt x="2688" y="5774"/>
                      <a:pt x="3083" y="5471"/>
                      <a:pt x="3478" y="5067"/>
                    </a:cubicBezTo>
                    <a:cubicBezTo>
                      <a:pt x="3834" y="4763"/>
                      <a:pt x="4190" y="4359"/>
                      <a:pt x="4545" y="4056"/>
                    </a:cubicBezTo>
                    <a:cubicBezTo>
                      <a:pt x="4783" y="3854"/>
                      <a:pt x="4980" y="3652"/>
                      <a:pt x="5138" y="3450"/>
                    </a:cubicBezTo>
                    <a:cubicBezTo>
                      <a:pt x="5296" y="3248"/>
                      <a:pt x="5455" y="2945"/>
                      <a:pt x="5613" y="2743"/>
                    </a:cubicBezTo>
                    <a:cubicBezTo>
                      <a:pt x="5889" y="2440"/>
                      <a:pt x="6126" y="2339"/>
                      <a:pt x="6403" y="2137"/>
                    </a:cubicBezTo>
                    <a:cubicBezTo>
                      <a:pt x="7036" y="1632"/>
                      <a:pt x="7668" y="1228"/>
                      <a:pt x="8300" y="723"/>
                    </a:cubicBezTo>
                    <a:cubicBezTo>
                      <a:pt x="8854" y="319"/>
                      <a:pt x="9447" y="-85"/>
                      <a:pt x="10000" y="16"/>
                    </a:cubicBezTo>
                    <a:cubicBezTo>
                      <a:pt x="8458" y="1632"/>
                      <a:pt x="7036" y="3955"/>
                      <a:pt x="5810" y="6885"/>
                    </a:cubicBezTo>
                    <a:cubicBezTo>
                      <a:pt x="5534" y="7491"/>
                      <a:pt x="5257" y="8198"/>
                      <a:pt x="4980" y="8703"/>
                    </a:cubicBezTo>
                    <a:cubicBezTo>
                      <a:pt x="4862" y="9006"/>
                      <a:pt x="4704" y="9309"/>
                      <a:pt x="4545" y="9410"/>
                    </a:cubicBezTo>
                    <a:cubicBezTo>
                      <a:pt x="4308" y="9612"/>
                      <a:pt x="4071" y="9612"/>
                      <a:pt x="3834" y="9713"/>
                    </a:cubicBezTo>
                    <a:cubicBezTo>
                      <a:pt x="2806" y="9814"/>
                      <a:pt x="1753" y="10302"/>
                      <a:pt x="726" y="10403"/>
                    </a:cubicBezTo>
                  </a:path>
                </a:pathLst>
              </a:custGeom>
              <a:noFill/>
              <a:ln w="15875" cap="flat">
                <a:solidFill>
                  <a:srgbClr val="338ED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71" name="Freeform 17">
                <a:extLst>
                  <a:ext uri="{FF2B5EF4-FFF2-40B4-BE49-F238E27FC236}">
                    <a16:creationId xmlns:a16="http://schemas.microsoft.com/office/drawing/2014/main" id="{18FE87E5-60CE-47AB-A54B-20325CA07C0A}"/>
                  </a:ext>
                </a:extLst>
              </p:cNvPr>
              <p:cNvSpPr>
                <a:spLocks/>
              </p:cNvSpPr>
              <p:nvPr/>
            </p:nvSpPr>
            <p:spPr bwMode="auto">
              <a:xfrm>
                <a:off x="4928034" y="2707751"/>
                <a:ext cx="728711" cy="185665"/>
              </a:xfrm>
              <a:custGeom>
                <a:avLst/>
                <a:gdLst>
                  <a:gd name="T0" fmla="*/ 0 w 168"/>
                  <a:gd name="T1" fmla="*/ 42 h 42"/>
                  <a:gd name="T2" fmla="*/ 58 w 168"/>
                  <a:gd name="T3" fmla="*/ 23 h 42"/>
                  <a:gd name="T4" fmla="*/ 70 w 168"/>
                  <a:gd name="T5" fmla="*/ 17 h 42"/>
                  <a:gd name="T6" fmla="*/ 135 w 168"/>
                  <a:gd name="T7" fmla="*/ 0 h 42"/>
                  <a:gd name="T8" fmla="*/ 140 w 168"/>
                  <a:gd name="T9" fmla="*/ 0 h 42"/>
                  <a:gd name="T10" fmla="*/ 144 w 168"/>
                  <a:gd name="T11" fmla="*/ 1 h 42"/>
                  <a:gd name="T12" fmla="*/ 151 w 168"/>
                  <a:gd name="T13" fmla="*/ 0 h 42"/>
                  <a:gd name="T14" fmla="*/ 161 w 168"/>
                  <a:gd name="T15" fmla="*/ 6 h 42"/>
                  <a:gd name="T16" fmla="*/ 168 w 168"/>
                  <a:gd name="T17" fmla="*/ 13 h 42"/>
                  <a:gd name="T18" fmla="*/ 159 w 168"/>
                  <a:gd name="T19" fmla="*/ 18 h 42"/>
                  <a:gd name="T20" fmla="*/ 153 w 168"/>
                  <a:gd name="T21" fmla="*/ 10 h 42"/>
                  <a:gd name="T22" fmla="*/ 157 w 168"/>
                  <a:gd name="T23" fmla="*/ 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8" h="42">
                    <a:moveTo>
                      <a:pt x="0" y="42"/>
                    </a:moveTo>
                    <a:cubicBezTo>
                      <a:pt x="17" y="38"/>
                      <a:pt x="42" y="30"/>
                      <a:pt x="58" y="23"/>
                    </a:cubicBezTo>
                    <a:cubicBezTo>
                      <a:pt x="62" y="21"/>
                      <a:pt x="66" y="19"/>
                      <a:pt x="70" y="17"/>
                    </a:cubicBezTo>
                    <a:cubicBezTo>
                      <a:pt x="90" y="8"/>
                      <a:pt x="113" y="4"/>
                      <a:pt x="135" y="0"/>
                    </a:cubicBezTo>
                    <a:cubicBezTo>
                      <a:pt x="137" y="0"/>
                      <a:pt x="139" y="0"/>
                      <a:pt x="140" y="0"/>
                    </a:cubicBezTo>
                    <a:cubicBezTo>
                      <a:pt x="142" y="0"/>
                      <a:pt x="143" y="1"/>
                      <a:pt x="144" y="1"/>
                    </a:cubicBezTo>
                    <a:cubicBezTo>
                      <a:pt x="146" y="1"/>
                      <a:pt x="149" y="0"/>
                      <a:pt x="151" y="0"/>
                    </a:cubicBezTo>
                    <a:cubicBezTo>
                      <a:pt x="155" y="0"/>
                      <a:pt x="158" y="3"/>
                      <a:pt x="161" y="6"/>
                    </a:cubicBezTo>
                    <a:cubicBezTo>
                      <a:pt x="163" y="8"/>
                      <a:pt x="166" y="10"/>
                      <a:pt x="168" y="13"/>
                    </a:cubicBezTo>
                    <a:cubicBezTo>
                      <a:pt x="166" y="14"/>
                      <a:pt x="161" y="17"/>
                      <a:pt x="159" y="18"/>
                    </a:cubicBezTo>
                    <a:cubicBezTo>
                      <a:pt x="157" y="19"/>
                      <a:pt x="154" y="11"/>
                      <a:pt x="153" y="10"/>
                    </a:cubicBezTo>
                    <a:cubicBezTo>
                      <a:pt x="151" y="7"/>
                      <a:pt x="156" y="6"/>
                      <a:pt x="157" y="4"/>
                    </a:cubicBezTo>
                  </a:path>
                </a:pathLst>
              </a:custGeom>
              <a:noFill/>
              <a:ln w="15875" cap="flat">
                <a:solidFill>
                  <a:srgbClr val="338ED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72" name="Freeform 18">
                <a:extLst>
                  <a:ext uri="{FF2B5EF4-FFF2-40B4-BE49-F238E27FC236}">
                    <a16:creationId xmlns:a16="http://schemas.microsoft.com/office/drawing/2014/main" id="{171E2D8C-3EE5-4008-A7EF-A9BDBEE3A7FE}"/>
                  </a:ext>
                </a:extLst>
              </p:cNvPr>
              <p:cNvSpPr>
                <a:spLocks/>
              </p:cNvSpPr>
              <p:nvPr/>
            </p:nvSpPr>
            <p:spPr bwMode="auto">
              <a:xfrm>
                <a:off x="4944596" y="2769639"/>
                <a:ext cx="872245" cy="331947"/>
              </a:xfrm>
              <a:custGeom>
                <a:avLst/>
                <a:gdLst>
                  <a:gd name="T0" fmla="*/ 0 w 201"/>
                  <a:gd name="T1" fmla="*/ 28 h 75"/>
                  <a:gd name="T2" fmla="*/ 51 w 201"/>
                  <a:gd name="T3" fmla="*/ 24 h 75"/>
                  <a:gd name="T4" fmla="*/ 69 w 201"/>
                  <a:gd name="T5" fmla="*/ 22 h 75"/>
                  <a:gd name="T6" fmla="*/ 87 w 201"/>
                  <a:gd name="T7" fmla="*/ 23 h 75"/>
                  <a:gd name="T8" fmla="*/ 121 w 201"/>
                  <a:gd name="T9" fmla="*/ 22 h 75"/>
                  <a:gd name="T10" fmla="*/ 158 w 201"/>
                  <a:gd name="T11" fmla="*/ 25 h 75"/>
                  <a:gd name="T12" fmla="*/ 156 w 201"/>
                  <a:gd name="T13" fmla="*/ 19 h 75"/>
                  <a:gd name="T14" fmla="*/ 155 w 201"/>
                  <a:gd name="T15" fmla="*/ 17 h 75"/>
                  <a:gd name="T16" fmla="*/ 156 w 201"/>
                  <a:gd name="T17" fmla="*/ 14 h 75"/>
                  <a:gd name="T18" fmla="*/ 164 w 201"/>
                  <a:gd name="T19" fmla="*/ 9 h 75"/>
                  <a:gd name="T20" fmla="*/ 169 w 201"/>
                  <a:gd name="T21" fmla="*/ 0 h 75"/>
                  <a:gd name="T22" fmla="*/ 197 w 201"/>
                  <a:gd name="T23" fmla="*/ 2 h 75"/>
                  <a:gd name="T24" fmla="*/ 201 w 201"/>
                  <a:gd name="T25" fmla="*/ 4 h 75"/>
                  <a:gd name="T26" fmla="*/ 201 w 201"/>
                  <a:gd name="T27" fmla="*/ 8 h 75"/>
                  <a:gd name="T28" fmla="*/ 199 w 201"/>
                  <a:gd name="T29" fmla="*/ 26 h 75"/>
                  <a:gd name="T30" fmla="*/ 176 w 201"/>
                  <a:gd name="T31" fmla="*/ 28 h 75"/>
                  <a:gd name="T32" fmla="*/ 158 w 201"/>
                  <a:gd name="T33" fmla="*/ 27 h 75"/>
                  <a:gd name="T34" fmla="*/ 144 w 201"/>
                  <a:gd name="T35" fmla="*/ 30 h 75"/>
                  <a:gd name="T36" fmla="*/ 124 w 201"/>
                  <a:gd name="T37" fmla="*/ 36 h 75"/>
                  <a:gd name="T38" fmla="*/ 106 w 201"/>
                  <a:gd name="T39" fmla="*/ 45 h 75"/>
                  <a:gd name="T40" fmla="*/ 91 w 201"/>
                  <a:gd name="T41" fmla="*/ 49 h 75"/>
                  <a:gd name="T42" fmla="*/ 41 w 201"/>
                  <a:gd name="T43" fmla="*/ 63 h 75"/>
                  <a:gd name="T44" fmla="*/ 28 w 201"/>
                  <a:gd name="T45" fmla="*/ 69 h 75"/>
                  <a:gd name="T46" fmla="*/ 16 w 201"/>
                  <a:gd name="T47" fmla="*/ 7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01" h="75">
                    <a:moveTo>
                      <a:pt x="0" y="28"/>
                    </a:moveTo>
                    <a:cubicBezTo>
                      <a:pt x="17" y="28"/>
                      <a:pt x="35" y="27"/>
                      <a:pt x="51" y="24"/>
                    </a:cubicBezTo>
                    <a:cubicBezTo>
                      <a:pt x="57" y="23"/>
                      <a:pt x="63" y="22"/>
                      <a:pt x="69" y="22"/>
                    </a:cubicBezTo>
                    <a:cubicBezTo>
                      <a:pt x="75" y="22"/>
                      <a:pt x="81" y="23"/>
                      <a:pt x="87" y="23"/>
                    </a:cubicBezTo>
                    <a:cubicBezTo>
                      <a:pt x="98" y="23"/>
                      <a:pt x="110" y="20"/>
                      <a:pt x="121" y="22"/>
                    </a:cubicBezTo>
                    <a:cubicBezTo>
                      <a:pt x="134" y="23"/>
                      <a:pt x="146" y="28"/>
                      <a:pt x="158" y="25"/>
                    </a:cubicBezTo>
                    <a:cubicBezTo>
                      <a:pt x="159" y="23"/>
                      <a:pt x="158" y="20"/>
                      <a:pt x="156" y="19"/>
                    </a:cubicBezTo>
                    <a:cubicBezTo>
                      <a:pt x="155" y="18"/>
                      <a:pt x="155" y="18"/>
                      <a:pt x="155" y="17"/>
                    </a:cubicBezTo>
                    <a:cubicBezTo>
                      <a:pt x="154" y="16"/>
                      <a:pt x="155" y="15"/>
                      <a:pt x="156" y="14"/>
                    </a:cubicBezTo>
                    <a:cubicBezTo>
                      <a:pt x="159" y="12"/>
                      <a:pt x="162" y="11"/>
                      <a:pt x="164" y="9"/>
                    </a:cubicBezTo>
                    <a:cubicBezTo>
                      <a:pt x="167" y="6"/>
                      <a:pt x="169" y="3"/>
                      <a:pt x="169" y="0"/>
                    </a:cubicBezTo>
                    <a:cubicBezTo>
                      <a:pt x="178" y="0"/>
                      <a:pt x="188" y="1"/>
                      <a:pt x="197" y="2"/>
                    </a:cubicBezTo>
                    <a:cubicBezTo>
                      <a:pt x="198" y="3"/>
                      <a:pt x="200" y="3"/>
                      <a:pt x="201" y="4"/>
                    </a:cubicBezTo>
                    <a:cubicBezTo>
                      <a:pt x="201" y="5"/>
                      <a:pt x="201" y="7"/>
                      <a:pt x="201" y="8"/>
                    </a:cubicBezTo>
                    <a:cubicBezTo>
                      <a:pt x="200" y="14"/>
                      <a:pt x="199" y="20"/>
                      <a:pt x="199" y="26"/>
                    </a:cubicBezTo>
                    <a:cubicBezTo>
                      <a:pt x="191" y="28"/>
                      <a:pt x="184" y="29"/>
                      <a:pt x="176" y="28"/>
                    </a:cubicBezTo>
                    <a:cubicBezTo>
                      <a:pt x="170" y="28"/>
                      <a:pt x="164" y="27"/>
                      <a:pt x="158" y="27"/>
                    </a:cubicBezTo>
                    <a:cubicBezTo>
                      <a:pt x="154" y="27"/>
                      <a:pt x="149" y="29"/>
                      <a:pt x="144" y="30"/>
                    </a:cubicBezTo>
                    <a:cubicBezTo>
                      <a:pt x="137" y="31"/>
                      <a:pt x="130" y="33"/>
                      <a:pt x="124" y="36"/>
                    </a:cubicBezTo>
                    <a:cubicBezTo>
                      <a:pt x="118" y="38"/>
                      <a:pt x="112" y="43"/>
                      <a:pt x="106" y="45"/>
                    </a:cubicBezTo>
                    <a:cubicBezTo>
                      <a:pt x="101" y="47"/>
                      <a:pt x="96" y="48"/>
                      <a:pt x="91" y="49"/>
                    </a:cubicBezTo>
                    <a:cubicBezTo>
                      <a:pt x="74" y="53"/>
                      <a:pt x="57" y="57"/>
                      <a:pt x="41" y="63"/>
                    </a:cubicBezTo>
                    <a:cubicBezTo>
                      <a:pt x="36" y="64"/>
                      <a:pt x="32" y="66"/>
                      <a:pt x="28" y="69"/>
                    </a:cubicBezTo>
                    <a:cubicBezTo>
                      <a:pt x="24" y="71"/>
                      <a:pt x="20" y="75"/>
                      <a:pt x="16" y="73"/>
                    </a:cubicBezTo>
                  </a:path>
                </a:pathLst>
              </a:custGeom>
              <a:noFill/>
              <a:ln w="15875" cap="flat">
                <a:solidFill>
                  <a:srgbClr val="338ED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73" name="Freeform 19">
                <a:extLst>
                  <a:ext uri="{FF2B5EF4-FFF2-40B4-BE49-F238E27FC236}">
                    <a16:creationId xmlns:a16="http://schemas.microsoft.com/office/drawing/2014/main" id="{3D84937E-93A0-4EC4-B318-C84BADD758A1}"/>
                  </a:ext>
                </a:extLst>
              </p:cNvPr>
              <p:cNvSpPr>
                <a:spLocks/>
              </p:cNvSpPr>
              <p:nvPr/>
            </p:nvSpPr>
            <p:spPr bwMode="auto">
              <a:xfrm>
                <a:off x="5678828" y="2769639"/>
                <a:ext cx="38644" cy="114400"/>
              </a:xfrm>
              <a:custGeom>
                <a:avLst/>
                <a:gdLst>
                  <a:gd name="T0" fmla="*/ 8 w 9"/>
                  <a:gd name="T1" fmla="*/ 0 h 26"/>
                  <a:gd name="T2" fmla="*/ 7 w 9"/>
                  <a:gd name="T3" fmla="*/ 17 h 26"/>
                  <a:gd name="T4" fmla="*/ 0 w 9"/>
                  <a:gd name="T5" fmla="*/ 26 h 26"/>
                </a:gdLst>
                <a:ahLst/>
                <a:cxnLst>
                  <a:cxn ang="0">
                    <a:pos x="T0" y="T1"/>
                  </a:cxn>
                  <a:cxn ang="0">
                    <a:pos x="T2" y="T3"/>
                  </a:cxn>
                  <a:cxn ang="0">
                    <a:pos x="T4" y="T5"/>
                  </a:cxn>
                </a:cxnLst>
                <a:rect l="0" t="0" r="r" b="b"/>
                <a:pathLst>
                  <a:path w="9" h="26">
                    <a:moveTo>
                      <a:pt x="8" y="0"/>
                    </a:moveTo>
                    <a:cubicBezTo>
                      <a:pt x="8" y="4"/>
                      <a:pt x="9" y="13"/>
                      <a:pt x="7" y="17"/>
                    </a:cubicBezTo>
                    <a:cubicBezTo>
                      <a:pt x="5" y="19"/>
                      <a:pt x="1" y="24"/>
                      <a:pt x="0" y="26"/>
                    </a:cubicBezTo>
                  </a:path>
                </a:pathLst>
              </a:custGeom>
              <a:noFill/>
              <a:ln w="15875" cap="flat">
                <a:solidFill>
                  <a:srgbClr val="338ED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74" name="Freeform 20">
                <a:extLst>
                  <a:ext uri="{FF2B5EF4-FFF2-40B4-BE49-F238E27FC236}">
                    <a16:creationId xmlns:a16="http://schemas.microsoft.com/office/drawing/2014/main" id="{CD1FE86F-0847-4AFA-9D99-476817EE9266}"/>
                  </a:ext>
                </a:extLst>
              </p:cNvPr>
              <p:cNvSpPr>
                <a:spLocks/>
              </p:cNvSpPr>
              <p:nvPr/>
            </p:nvSpPr>
            <p:spPr bwMode="auto">
              <a:xfrm>
                <a:off x="5813161" y="2362676"/>
                <a:ext cx="892487" cy="525114"/>
              </a:xfrm>
              <a:custGeom>
                <a:avLst/>
                <a:gdLst>
                  <a:gd name="T0" fmla="*/ 0 w 206"/>
                  <a:gd name="T1" fmla="*/ 116 h 119"/>
                  <a:gd name="T2" fmla="*/ 16 w 206"/>
                  <a:gd name="T3" fmla="*/ 115 h 119"/>
                  <a:gd name="T4" fmla="*/ 31 w 206"/>
                  <a:gd name="T5" fmla="*/ 107 h 119"/>
                  <a:gd name="T6" fmla="*/ 44 w 206"/>
                  <a:gd name="T7" fmla="*/ 107 h 119"/>
                  <a:gd name="T8" fmla="*/ 52 w 206"/>
                  <a:gd name="T9" fmla="*/ 107 h 119"/>
                  <a:gd name="T10" fmla="*/ 54 w 206"/>
                  <a:gd name="T11" fmla="*/ 104 h 119"/>
                  <a:gd name="T12" fmla="*/ 75 w 206"/>
                  <a:gd name="T13" fmla="*/ 96 h 119"/>
                  <a:gd name="T14" fmla="*/ 82 w 206"/>
                  <a:gd name="T15" fmla="*/ 97 h 119"/>
                  <a:gd name="T16" fmla="*/ 88 w 206"/>
                  <a:gd name="T17" fmla="*/ 95 h 119"/>
                  <a:gd name="T18" fmla="*/ 89 w 206"/>
                  <a:gd name="T19" fmla="*/ 89 h 119"/>
                  <a:gd name="T20" fmla="*/ 89 w 206"/>
                  <a:gd name="T21" fmla="*/ 73 h 119"/>
                  <a:gd name="T22" fmla="*/ 90 w 206"/>
                  <a:gd name="T23" fmla="*/ 70 h 119"/>
                  <a:gd name="T24" fmla="*/ 99 w 206"/>
                  <a:gd name="T25" fmla="*/ 69 h 119"/>
                  <a:gd name="T26" fmla="*/ 114 w 206"/>
                  <a:gd name="T27" fmla="*/ 55 h 119"/>
                  <a:gd name="T28" fmla="*/ 111 w 206"/>
                  <a:gd name="T29" fmla="*/ 47 h 119"/>
                  <a:gd name="T30" fmla="*/ 108 w 206"/>
                  <a:gd name="T31" fmla="*/ 45 h 119"/>
                  <a:gd name="T32" fmla="*/ 111 w 206"/>
                  <a:gd name="T33" fmla="*/ 35 h 119"/>
                  <a:gd name="T34" fmla="*/ 121 w 206"/>
                  <a:gd name="T35" fmla="*/ 30 h 119"/>
                  <a:gd name="T36" fmla="*/ 131 w 206"/>
                  <a:gd name="T37" fmla="*/ 17 h 119"/>
                  <a:gd name="T38" fmla="*/ 145 w 206"/>
                  <a:gd name="T39" fmla="*/ 11 h 119"/>
                  <a:gd name="T40" fmla="*/ 164 w 206"/>
                  <a:gd name="T41" fmla="*/ 5 h 119"/>
                  <a:gd name="T42" fmla="*/ 189 w 206"/>
                  <a:gd name="T43" fmla="*/ 0 h 119"/>
                  <a:gd name="T44" fmla="*/ 206 w 206"/>
                  <a:gd name="T45" fmla="*/ 5 h 119"/>
                  <a:gd name="T46" fmla="*/ 183 w 206"/>
                  <a:gd name="T47"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06" h="119">
                    <a:moveTo>
                      <a:pt x="0" y="116"/>
                    </a:moveTo>
                    <a:cubicBezTo>
                      <a:pt x="5" y="119"/>
                      <a:pt x="11" y="117"/>
                      <a:pt x="16" y="115"/>
                    </a:cubicBezTo>
                    <a:cubicBezTo>
                      <a:pt x="21" y="112"/>
                      <a:pt x="25" y="109"/>
                      <a:pt x="31" y="107"/>
                    </a:cubicBezTo>
                    <a:cubicBezTo>
                      <a:pt x="35" y="106"/>
                      <a:pt x="40" y="106"/>
                      <a:pt x="44" y="107"/>
                    </a:cubicBezTo>
                    <a:cubicBezTo>
                      <a:pt x="47" y="107"/>
                      <a:pt x="50" y="108"/>
                      <a:pt x="52" y="107"/>
                    </a:cubicBezTo>
                    <a:cubicBezTo>
                      <a:pt x="53" y="106"/>
                      <a:pt x="54" y="105"/>
                      <a:pt x="54" y="104"/>
                    </a:cubicBezTo>
                    <a:cubicBezTo>
                      <a:pt x="59" y="97"/>
                      <a:pt x="68" y="94"/>
                      <a:pt x="75" y="96"/>
                    </a:cubicBezTo>
                    <a:cubicBezTo>
                      <a:pt x="77" y="96"/>
                      <a:pt x="80" y="97"/>
                      <a:pt x="82" y="97"/>
                    </a:cubicBezTo>
                    <a:cubicBezTo>
                      <a:pt x="84" y="98"/>
                      <a:pt x="87" y="97"/>
                      <a:pt x="88" y="95"/>
                    </a:cubicBezTo>
                    <a:cubicBezTo>
                      <a:pt x="89" y="93"/>
                      <a:pt x="89" y="91"/>
                      <a:pt x="89" y="89"/>
                    </a:cubicBezTo>
                    <a:cubicBezTo>
                      <a:pt x="88" y="84"/>
                      <a:pt x="88" y="78"/>
                      <a:pt x="89" y="73"/>
                    </a:cubicBezTo>
                    <a:cubicBezTo>
                      <a:pt x="89" y="72"/>
                      <a:pt x="89" y="71"/>
                      <a:pt x="90" y="70"/>
                    </a:cubicBezTo>
                    <a:cubicBezTo>
                      <a:pt x="92" y="67"/>
                      <a:pt x="96" y="68"/>
                      <a:pt x="99" y="69"/>
                    </a:cubicBezTo>
                    <a:cubicBezTo>
                      <a:pt x="106" y="69"/>
                      <a:pt x="114" y="62"/>
                      <a:pt x="114" y="55"/>
                    </a:cubicBezTo>
                    <a:cubicBezTo>
                      <a:pt x="114" y="52"/>
                      <a:pt x="113" y="49"/>
                      <a:pt x="111" y="47"/>
                    </a:cubicBezTo>
                    <a:cubicBezTo>
                      <a:pt x="110" y="46"/>
                      <a:pt x="109" y="46"/>
                      <a:pt x="108" y="45"/>
                    </a:cubicBezTo>
                    <a:cubicBezTo>
                      <a:pt x="105" y="42"/>
                      <a:pt x="108" y="37"/>
                      <a:pt x="111" y="35"/>
                    </a:cubicBezTo>
                    <a:cubicBezTo>
                      <a:pt x="114" y="33"/>
                      <a:pt x="118" y="32"/>
                      <a:pt x="121" y="30"/>
                    </a:cubicBezTo>
                    <a:cubicBezTo>
                      <a:pt x="125" y="27"/>
                      <a:pt x="127" y="21"/>
                      <a:pt x="131" y="17"/>
                    </a:cubicBezTo>
                    <a:cubicBezTo>
                      <a:pt x="135" y="14"/>
                      <a:pt x="140" y="12"/>
                      <a:pt x="145" y="11"/>
                    </a:cubicBezTo>
                    <a:cubicBezTo>
                      <a:pt x="151" y="9"/>
                      <a:pt x="158" y="7"/>
                      <a:pt x="164" y="5"/>
                    </a:cubicBezTo>
                    <a:cubicBezTo>
                      <a:pt x="172" y="3"/>
                      <a:pt x="180" y="0"/>
                      <a:pt x="189" y="0"/>
                    </a:cubicBezTo>
                    <a:cubicBezTo>
                      <a:pt x="195" y="0"/>
                      <a:pt x="202" y="1"/>
                      <a:pt x="206" y="5"/>
                    </a:cubicBezTo>
                    <a:cubicBezTo>
                      <a:pt x="199" y="9"/>
                      <a:pt x="188" y="5"/>
                      <a:pt x="183" y="0"/>
                    </a:cubicBezTo>
                  </a:path>
                </a:pathLst>
              </a:custGeom>
              <a:noFill/>
              <a:ln w="19050" cap="flat" cmpd="sng" algn="ctr">
                <a:solidFill>
                  <a:srgbClr val="0078D7"/>
                </a:solidFill>
                <a:prstDash val="sysDash"/>
              </a:ln>
              <a:effectLst/>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75" name="Freeform 21">
                <a:extLst>
                  <a:ext uri="{FF2B5EF4-FFF2-40B4-BE49-F238E27FC236}">
                    <a16:creationId xmlns:a16="http://schemas.microsoft.com/office/drawing/2014/main" id="{5D53AD60-A685-4177-B319-E5A7F8D852B5}"/>
                  </a:ext>
                </a:extLst>
              </p:cNvPr>
              <p:cNvSpPr>
                <a:spLocks/>
              </p:cNvSpPr>
              <p:nvPr/>
            </p:nvSpPr>
            <p:spPr bwMode="auto">
              <a:xfrm>
                <a:off x="6462744" y="2375803"/>
                <a:ext cx="82808" cy="61888"/>
              </a:xfrm>
              <a:custGeom>
                <a:avLst/>
                <a:gdLst>
                  <a:gd name="T0" fmla="*/ 19 w 19"/>
                  <a:gd name="T1" fmla="*/ 0 h 14"/>
                  <a:gd name="T2" fmla="*/ 16 w 19"/>
                  <a:gd name="T3" fmla="*/ 3 h 14"/>
                  <a:gd name="T4" fmla="*/ 15 w 19"/>
                  <a:gd name="T5" fmla="*/ 9 h 14"/>
                  <a:gd name="T6" fmla="*/ 8 w 19"/>
                  <a:gd name="T7" fmla="*/ 13 h 14"/>
                  <a:gd name="T8" fmla="*/ 2 w 19"/>
                  <a:gd name="T9" fmla="*/ 14 h 14"/>
                  <a:gd name="T10" fmla="*/ 0 w 19"/>
                  <a:gd name="T11" fmla="*/ 14 h 14"/>
                  <a:gd name="T12" fmla="*/ 0 w 19"/>
                  <a:gd name="T13" fmla="*/ 12 h 14"/>
                  <a:gd name="T14" fmla="*/ 0 w 19"/>
                  <a:gd name="T15" fmla="*/ 6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4">
                    <a:moveTo>
                      <a:pt x="19" y="0"/>
                    </a:moveTo>
                    <a:cubicBezTo>
                      <a:pt x="17" y="0"/>
                      <a:pt x="16" y="2"/>
                      <a:pt x="16" y="3"/>
                    </a:cubicBezTo>
                    <a:cubicBezTo>
                      <a:pt x="16" y="5"/>
                      <a:pt x="16" y="7"/>
                      <a:pt x="15" y="9"/>
                    </a:cubicBezTo>
                    <a:cubicBezTo>
                      <a:pt x="14" y="11"/>
                      <a:pt x="11" y="12"/>
                      <a:pt x="8" y="13"/>
                    </a:cubicBezTo>
                    <a:cubicBezTo>
                      <a:pt x="6" y="13"/>
                      <a:pt x="4" y="14"/>
                      <a:pt x="2" y="14"/>
                    </a:cubicBezTo>
                    <a:cubicBezTo>
                      <a:pt x="1" y="14"/>
                      <a:pt x="0" y="14"/>
                      <a:pt x="0" y="14"/>
                    </a:cubicBezTo>
                    <a:cubicBezTo>
                      <a:pt x="0" y="13"/>
                      <a:pt x="0" y="13"/>
                      <a:pt x="0" y="12"/>
                    </a:cubicBezTo>
                    <a:cubicBezTo>
                      <a:pt x="0" y="10"/>
                      <a:pt x="0" y="8"/>
                      <a:pt x="0" y="6"/>
                    </a:cubicBezTo>
                  </a:path>
                </a:pathLst>
              </a:custGeom>
              <a:noFill/>
              <a:ln w="19050" cap="flat" cmpd="sng" algn="ctr">
                <a:solidFill>
                  <a:srgbClr val="0078D7"/>
                </a:solidFill>
                <a:prstDash val="dash"/>
              </a:ln>
              <a:effectLst/>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76" name="Freeform 22">
                <a:extLst>
                  <a:ext uri="{FF2B5EF4-FFF2-40B4-BE49-F238E27FC236}">
                    <a16:creationId xmlns:a16="http://schemas.microsoft.com/office/drawing/2014/main" id="{FB60036D-D5C3-4ED8-8B44-1D3E9BACEF36}"/>
                  </a:ext>
                </a:extLst>
              </p:cNvPr>
              <p:cNvSpPr>
                <a:spLocks/>
              </p:cNvSpPr>
              <p:nvPr/>
            </p:nvSpPr>
            <p:spPr bwMode="auto">
              <a:xfrm>
                <a:off x="6280567" y="2392682"/>
                <a:ext cx="412200" cy="315068"/>
              </a:xfrm>
              <a:custGeom>
                <a:avLst/>
                <a:gdLst>
                  <a:gd name="T0" fmla="*/ 39 w 95"/>
                  <a:gd name="T1" fmla="*/ 12 h 71"/>
                  <a:gd name="T2" fmla="*/ 29 w 95"/>
                  <a:gd name="T3" fmla="*/ 18 h 71"/>
                  <a:gd name="T4" fmla="*/ 23 w 95"/>
                  <a:gd name="T5" fmla="*/ 19 h 71"/>
                  <a:gd name="T6" fmla="*/ 17 w 95"/>
                  <a:gd name="T7" fmla="*/ 29 h 71"/>
                  <a:gd name="T8" fmla="*/ 15 w 95"/>
                  <a:gd name="T9" fmla="*/ 41 h 71"/>
                  <a:gd name="T10" fmla="*/ 12 w 95"/>
                  <a:gd name="T11" fmla="*/ 49 h 71"/>
                  <a:gd name="T12" fmla="*/ 11 w 95"/>
                  <a:gd name="T13" fmla="*/ 54 h 71"/>
                  <a:gd name="T14" fmla="*/ 7 w 95"/>
                  <a:gd name="T15" fmla="*/ 57 h 71"/>
                  <a:gd name="T16" fmla="*/ 0 w 95"/>
                  <a:gd name="T17" fmla="*/ 71 h 71"/>
                  <a:gd name="T18" fmla="*/ 5 w 95"/>
                  <a:gd name="T19" fmla="*/ 67 h 71"/>
                  <a:gd name="T20" fmla="*/ 13 w 95"/>
                  <a:gd name="T21" fmla="*/ 66 h 71"/>
                  <a:gd name="T22" fmla="*/ 16 w 95"/>
                  <a:gd name="T23" fmla="*/ 63 h 71"/>
                  <a:gd name="T24" fmla="*/ 20 w 95"/>
                  <a:gd name="T25" fmla="*/ 61 h 71"/>
                  <a:gd name="T26" fmla="*/ 43 w 95"/>
                  <a:gd name="T27" fmla="*/ 52 h 71"/>
                  <a:gd name="T28" fmla="*/ 53 w 95"/>
                  <a:gd name="T29" fmla="*/ 42 h 71"/>
                  <a:gd name="T30" fmla="*/ 55 w 95"/>
                  <a:gd name="T31" fmla="*/ 35 h 71"/>
                  <a:gd name="T32" fmla="*/ 80 w 95"/>
                  <a:gd name="T33" fmla="*/ 5 h 71"/>
                  <a:gd name="T34" fmla="*/ 95 w 95"/>
                  <a:gd name="T35"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71">
                    <a:moveTo>
                      <a:pt x="39" y="12"/>
                    </a:moveTo>
                    <a:cubicBezTo>
                      <a:pt x="36" y="15"/>
                      <a:pt x="33" y="17"/>
                      <a:pt x="29" y="18"/>
                    </a:cubicBezTo>
                    <a:cubicBezTo>
                      <a:pt x="27" y="19"/>
                      <a:pt x="25" y="19"/>
                      <a:pt x="23" y="19"/>
                    </a:cubicBezTo>
                    <a:cubicBezTo>
                      <a:pt x="20" y="21"/>
                      <a:pt x="18" y="25"/>
                      <a:pt x="17" y="29"/>
                    </a:cubicBezTo>
                    <a:cubicBezTo>
                      <a:pt x="17" y="33"/>
                      <a:pt x="17" y="37"/>
                      <a:pt x="15" y="41"/>
                    </a:cubicBezTo>
                    <a:cubicBezTo>
                      <a:pt x="14" y="44"/>
                      <a:pt x="13" y="46"/>
                      <a:pt x="12" y="49"/>
                    </a:cubicBezTo>
                    <a:cubicBezTo>
                      <a:pt x="12" y="51"/>
                      <a:pt x="11" y="52"/>
                      <a:pt x="11" y="54"/>
                    </a:cubicBezTo>
                    <a:cubicBezTo>
                      <a:pt x="10" y="55"/>
                      <a:pt x="9" y="56"/>
                      <a:pt x="7" y="57"/>
                    </a:cubicBezTo>
                    <a:cubicBezTo>
                      <a:pt x="3" y="60"/>
                      <a:pt x="0" y="65"/>
                      <a:pt x="0" y="71"/>
                    </a:cubicBezTo>
                    <a:cubicBezTo>
                      <a:pt x="0" y="68"/>
                      <a:pt x="3" y="67"/>
                      <a:pt x="5" y="67"/>
                    </a:cubicBezTo>
                    <a:cubicBezTo>
                      <a:pt x="8" y="67"/>
                      <a:pt x="11" y="67"/>
                      <a:pt x="13" y="66"/>
                    </a:cubicBezTo>
                    <a:cubicBezTo>
                      <a:pt x="14" y="65"/>
                      <a:pt x="15" y="64"/>
                      <a:pt x="16" y="63"/>
                    </a:cubicBezTo>
                    <a:cubicBezTo>
                      <a:pt x="17" y="62"/>
                      <a:pt x="19" y="61"/>
                      <a:pt x="20" y="61"/>
                    </a:cubicBezTo>
                    <a:cubicBezTo>
                      <a:pt x="28" y="60"/>
                      <a:pt x="36" y="57"/>
                      <a:pt x="43" y="52"/>
                    </a:cubicBezTo>
                    <a:cubicBezTo>
                      <a:pt x="47" y="50"/>
                      <a:pt x="51" y="47"/>
                      <a:pt x="53" y="42"/>
                    </a:cubicBezTo>
                    <a:cubicBezTo>
                      <a:pt x="54" y="40"/>
                      <a:pt x="54" y="37"/>
                      <a:pt x="55" y="35"/>
                    </a:cubicBezTo>
                    <a:cubicBezTo>
                      <a:pt x="57" y="21"/>
                      <a:pt x="67" y="9"/>
                      <a:pt x="80" y="5"/>
                    </a:cubicBezTo>
                    <a:cubicBezTo>
                      <a:pt x="85" y="3"/>
                      <a:pt x="91" y="2"/>
                      <a:pt x="95" y="0"/>
                    </a:cubicBezTo>
                  </a:path>
                </a:pathLst>
              </a:custGeom>
              <a:noFill/>
              <a:ln w="19050" cap="flat" cmpd="sng" algn="ctr">
                <a:solidFill>
                  <a:srgbClr val="0078D7"/>
                </a:solidFill>
                <a:prstDash val="sysDash"/>
              </a:ln>
              <a:effectLst/>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77" name="Freeform 23">
                <a:extLst>
                  <a:ext uri="{FF2B5EF4-FFF2-40B4-BE49-F238E27FC236}">
                    <a16:creationId xmlns:a16="http://schemas.microsoft.com/office/drawing/2014/main" id="{B34E055E-9E11-43E3-AA2A-D041232565F0}"/>
                  </a:ext>
                </a:extLst>
              </p:cNvPr>
              <p:cNvSpPr>
                <a:spLocks/>
              </p:cNvSpPr>
              <p:nvPr/>
            </p:nvSpPr>
            <p:spPr bwMode="auto">
              <a:xfrm>
                <a:off x="5861006" y="2672118"/>
                <a:ext cx="480287" cy="283186"/>
              </a:xfrm>
              <a:custGeom>
                <a:avLst/>
                <a:gdLst>
                  <a:gd name="T0" fmla="*/ 79 w 111"/>
                  <a:gd name="T1" fmla="*/ 0 h 64"/>
                  <a:gd name="T2" fmla="*/ 81 w 111"/>
                  <a:gd name="T3" fmla="*/ 13 h 64"/>
                  <a:gd name="T4" fmla="*/ 85 w 111"/>
                  <a:gd name="T5" fmla="*/ 18 h 64"/>
                  <a:gd name="T6" fmla="*/ 94 w 111"/>
                  <a:gd name="T7" fmla="*/ 18 h 64"/>
                  <a:gd name="T8" fmla="*/ 105 w 111"/>
                  <a:gd name="T9" fmla="*/ 20 h 64"/>
                  <a:gd name="T10" fmla="*/ 110 w 111"/>
                  <a:gd name="T11" fmla="*/ 30 h 64"/>
                  <a:gd name="T12" fmla="*/ 104 w 111"/>
                  <a:gd name="T13" fmla="*/ 37 h 64"/>
                  <a:gd name="T14" fmla="*/ 100 w 111"/>
                  <a:gd name="T15" fmla="*/ 39 h 64"/>
                  <a:gd name="T16" fmla="*/ 91 w 111"/>
                  <a:gd name="T17" fmla="*/ 37 h 64"/>
                  <a:gd name="T18" fmla="*/ 83 w 111"/>
                  <a:gd name="T19" fmla="*/ 38 h 64"/>
                  <a:gd name="T20" fmla="*/ 80 w 111"/>
                  <a:gd name="T21" fmla="*/ 41 h 64"/>
                  <a:gd name="T22" fmla="*/ 71 w 111"/>
                  <a:gd name="T23" fmla="*/ 45 h 64"/>
                  <a:gd name="T24" fmla="*/ 53 w 111"/>
                  <a:gd name="T25" fmla="*/ 46 h 64"/>
                  <a:gd name="T26" fmla="*/ 44 w 111"/>
                  <a:gd name="T27" fmla="*/ 47 h 64"/>
                  <a:gd name="T28" fmla="*/ 39 w 111"/>
                  <a:gd name="T29" fmla="*/ 42 h 64"/>
                  <a:gd name="T30" fmla="*/ 43 w 111"/>
                  <a:gd name="T31" fmla="*/ 51 h 64"/>
                  <a:gd name="T32" fmla="*/ 40 w 111"/>
                  <a:gd name="T33" fmla="*/ 54 h 64"/>
                  <a:gd name="T34" fmla="*/ 32 w 111"/>
                  <a:gd name="T35" fmla="*/ 56 h 64"/>
                  <a:gd name="T36" fmla="*/ 24 w 111"/>
                  <a:gd name="T37" fmla="*/ 56 h 64"/>
                  <a:gd name="T38" fmla="*/ 21 w 111"/>
                  <a:gd name="T39" fmla="*/ 62 h 64"/>
                  <a:gd name="T40" fmla="*/ 13 w 111"/>
                  <a:gd name="T41" fmla="*/ 63 h 64"/>
                  <a:gd name="T42" fmla="*/ 7 w 111"/>
                  <a:gd name="T43" fmla="*/ 59 h 64"/>
                  <a:gd name="T44" fmla="*/ 0 w 111"/>
                  <a:gd name="T45" fmla="*/ 49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1" h="64">
                    <a:moveTo>
                      <a:pt x="79" y="0"/>
                    </a:moveTo>
                    <a:cubicBezTo>
                      <a:pt x="78" y="4"/>
                      <a:pt x="79" y="9"/>
                      <a:pt x="81" y="13"/>
                    </a:cubicBezTo>
                    <a:cubicBezTo>
                      <a:pt x="82" y="15"/>
                      <a:pt x="83" y="17"/>
                      <a:pt x="85" y="18"/>
                    </a:cubicBezTo>
                    <a:cubicBezTo>
                      <a:pt x="88" y="19"/>
                      <a:pt x="91" y="19"/>
                      <a:pt x="94" y="18"/>
                    </a:cubicBezTo>
                    <a:cubicBezTo>
                      <a:pt x="97" y="18"/>
                      <a:pt x="102" y="18"/>
                      <a:pt x="105" y="20"/>
                    </a:cubicBezTo>
                    <a:cubicBezTo>
                      <a:pt x="108" y="22"/>
                      <a:pt x="111" y="26"/>
                      <a:pt x="110" y="30"/>
                    </a:cubicBezTo>
                    <a:cubicBezTo>
                      <a:pt x="109" y="33"/>
                      <a:pt x="107" y="35"/>
                      <a:pt x="104" y="37"/>
                    </a:cubicBezTo>
                    <a:cubicBezTo>
                      <a:pt x="103" y="38"/>
                      <a:pt x="101" y="38"/>
                      <a:pt x="100" y="39"/>
                    </a:cubicBezTo>
                    <a:cubicBezTo>
                      <a:pt x="97" y="39"/>
                      <a:pt x="94" y="38"/>
                      <a:pt x="91" y="37"/>
                    </a:cubicBezTo>
                    <a:cubicBezTo>
                      <a:pt x="88" y="36"/>
                      <a:pt x="85" y="36"/>
                      <a:pt x="83" y="38"/>
                    </a:cubicBezTo>
                    <a:cubicBezTo>
                      <a:pt x="82" y="39"/>
                      <a:pt x="81" y="40"/>
                      <a:pt x="80" y="41"/>
                    </a:cubicBezTo>
                    <a:cubicBezTo>
                      <a:pt x="78" y="44"/>
                      <a:pt x="74" y="45"/>
                      <a:pt x="71" y="45"/>
                    </a:cubicBezTo>
                    <a:cubicBezTo>
                      <a:pt x="65" y="46"/>
                      <a:pt x="59" y="45"/>
                      <a:pt x="53" y="46"/>
                    </a:cubicBezTo>
                    <a:cubicBezTo>
                      <a:pt x="50" y="47"/>
                      <a:pt x="47" y="48"/>
                      <a:pt x="44" y="47"/>
                    </a:cubicBezTo>
                    <a:cubicBezTo>
                      <a:pt x="42" y="47"/>
                      <a:pt x="39" y="45"/>
                      <a:pt x="39" y="42"/>
                    </a:cubicBezTo>
                    <a:cubicBezTo>
                      <a:pt x="37" y="45"/>
                      <a:pt x="43" y="48"/>
                      <a:pt x="43" y="51"/>
                    </a:cubicBezTo>
                    <a:cubicBezTo>
                      <a:pt x="43" y="53"/>
                      <a:pt x="41" y="54"/>
                      <a:pt x="40" y="54"/>
                    </a:cubicBezTo>
                    <a:cubicBezTo>
                      <a:pt x="38" y="56"/>
                      <a:pt x="35" y="56"/>
                      <a:pt x="32" y="56"/>
                    </a:cubicBezTo>
                    <a:cubicBezTo>
                      <a:pt x="29" y="56"/>
                      <a:pt x="26" y="55"/>
                      <a:pt x="24" y="56"/>
                    </a:cubicBezTo>
                    <a:cubicBezTo>
                      <a:pt x="21" y="56"/>
                      <a:pt x="19" y="60"/>
                      <a:pt x="21" y="62"/>
                    </a:cubicBezTo>
                    <a:cubicBezTo>
                      <a:pt x="19" y="64"/>
                      <a:pt x="16" y="64"/>
                      <a:pt x="13" y="63"/>
                    </a:cubicBezTo>
                    <a:cubicBezTo>
                      <a:pt x="11" y="62"/>
                      <a:pt x="9" y="60"/>
                      <a:pt x="7" y="59"/>
                    </a:cubicBezTo>
                    <a:cubicBezTo>
                      <a:pt x="4" y="56"/>
                      <a:pt x="1" y="53"/>
                      <a:pt x="0" y="49"/>
                    </a:cubicBezTo>
                  </a:path>
                </a:pathLst>
              </a:custGeom>
              <a:noFill/>
              <a:ln w="19050" cap="flat" cmpd="sng" algn="ctr">
                <a:solidFill>
                  <a:srgbClr val="0078D7"/>
                </a:solidFill>
                <a:prstDash val="sysDash"/>
              </a:ln>
              <a:effectLst/>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78" name="Freeform 24">
                <a:extLst>
                  <a:ext uri="{FF2B5EF4-FFF2-40B4-BE49-F238E27FC236}">
                    <a16:creationId xmlns:a16="http://schemas.microsoft.com/office/drawing/2014/main" id="{EB17845D-A551-446D-98E1-44E8167EDF30}"/>
                  </a:ext>
                </a:extLst>
              </p:cNvPr>
              <p:cNvSpPr>
                <a:spLocks/>
              </p:cNvSpPr>
              <p:nvPr/>
            </p:nvSpPr>
            <p:spPr bwMode="auto">
              <a:xfrm>
                <a:off x="5746649" y="2842896"/>
                <a:ext cx="277606" cy="522088"/>
              </a:xfrm>
              <a:custGeom>
                <a:avLst/>
                <a:gdLst>
                  <a:gd name="T0" fmla="*/ 45 w 65"/>
                  <a:gd name="T1" fmla="*/ 0 h 119"/>
                  <a:gd name="T2" fmla="*/ 50 w 65"/>
                  <a:gd name="T3" fmla="*/ 5 h 119"/>
                  <a:gd name="T4" fmla="*/ 49 w 65"/>
                  <a:gd name="T5" fmla="*/ 12 h 119"/>
                  <a:gd name="T6" fmla="*/ 46 w 65"/>
                  <a:gd name="T7" fmla="*/ 18 h 119"/>
                  <a:gd name="T8" fmla="*/ 40 w 65"/>
                  <a:gd name="T9" fmla="*/ 20 h 119"/>
                  <a:gd name="T10" fmla="*/ 36 w 65"/>
                  <a:gd name="T11" fmla="*/ 18 h 119"/>
                  <a:gd name="T12" fmla="*/ 25 w 65"/>
                  <a:gd name="T13" fmla="*/ 17 h 119"/>
                  <a:gd name="T14" fmla="*/ 20 w 65"/>
                  <a:gd name="T15" fmla="*/ 20 h 119"/>
                  <a:gd name="T16" fmla="*/ 17 w 65"/>
                  <a:gd name="T17" fmla="*/ 28 h 119"/>
                  <a:gd name="T18" fmla="*/ 24 w 65"/>
                  <a:gd name="T19" fmla="*/ 59 h 119"/>
                  <a:gd name="T20" fmla="*/ 22 w 65"/>
                  <a:gd name="T21" fmla="*/ 68 h 119"/>
                  <a:gd name="T22" fmla="*/ 19 w 65"/>
                  <a:gd name="T23" fmla="*/ 70 h 119"/>
                  <a:gd name="T24" fmla="*/ 19 w 65"/>
                  <a:gd name="T25" fmla="*/ 73 h 119"/>
                  <a:gd name="T26" fmla="*/ 12 w 65"/>
                  <a:gd name="T27" fmla="*/ 79 h 119"/>
                  <a:gd name="T28" fmla="*/ 1 w 65"/>
                  <a:gd name="T29" fmla="*/ 96 h 119"/>
                  <a:gd name="T30" fmla="*/ 3 w 65"/>
                  <a:gd name="T31" fmla="*/ 105 h 119"/>
                  <a:gd name="T32" fmla="*/ 11 w 65"/>
                  <a:gd name="T33" fmla="*/ 116 h 119"/>
                  <a:gd name="T34" fmla="*/ 23 w 65"/>
                  <a:gd name="T35" fmla="*/ 116 h 119"/>
                  <a:gd name="T36" fmla="*/ 26 w 65"/>
                  <a:gd name="T37" fmla="*/ 113 h 119"/>
                  <a:gd name="T38" fmla="*/ 31 w 65"/>
                  <a:gd name="T39" fmla="*/ 108 h 119"/>
                  <a:gd name="T40" fmla="*/ 46 w 65"/>
                  <a:gd name="T41" fmla="*/ 96 h 119"/>
                  <a:gd name="T42" fmla="*/ 48 w 65"/>
                  <a:gd name="T43" fmla="*/ 93 h 119"/>
                  <a:gd name="T44" fmla="*/ 50 w 65"/>
                  <a:gd name="T45" fmla="*/ 83 h 119"/>
                  <a:gd name="T46" fmla="*/ 58 w 65"/>
                  <a:gd name="T47" fmla="*/ 80 h 119"/>
                  <a:gd name="T48" fmla="*/ 65 w 65"/>
                  <a:gd name="T49" fmla="*/ 76 h 119"/>
                  <a:gd name="T50" fmla="*/ 64 w 65"/>
                  <a:gd name="T51" fmla="*/ 72 h 119"/>
                  <a:gd name="T52" fmla="*/ 61 w 65"/>
                  <a:gd name="T53" fmla="*/ 57 h 119"/>
                  <a:gd name="T54" fmla="*/ 55 w 65"/>
                  <a:gd name="T55" fmla="*/ 43 h 119"/>
                  <a:gd name="T56" fmla="*/ 51 w 65"/>
                  <a:gd name="T57" fmla="*/ 40 h 119"/>
                  <a:gd name="T58" fmla="*/ 49 w 65"/>
                  <a:gd name="T59" fmla="*/ 36 h 119"/>
                  <a:gd name="T60" fmla="*/ 44 w 65"/>
                  <a:gd name="T61" fmla="*/ 19 h 119"/>
                  <a:gd name="connsiteX0" fmla="*/ 6783 w 9860"/>
                  <a:gd name="connsiteY0" fmla="*/ 0 h 9907"/>
                  <a:gd name="connsiteX1" fmla="*/ 7552 w 9860"/>
                  <a:gd name="connsiteY1" fmla="*/ 420 h 9907"/>
                  <a:gd name="connsiteX2" fmla="*/ 7398 w 9860"/>
                  <a:gd name="connsiteY2" fmla="*/ 1008 h 9907"/>
                  <a:gd name="connsiteX3" fmla="*/ 6937 w 9860"/>
                  <a:gd name="connsiteY3" fmla="*/ 1513 h 9907"/>
                  <a:gd name="connsiteX4" fmla="*/ 6014 w 9860"/>
                  <a:gd name="connsiteY4" fmla="*/ 1681 h 9907"/>
                  <a:gd name="connsiteX5" fmla="*/ 5398 w 9860"/>
                  <a:gd name="connsiteY5" fmla="*/ 1513 h 9907"/>
                  <a:gd name="connsiteX6" fmla="*/ 3706 w 9860"/>
                  <a:gd name="connsiteY6" fmla="*/ 1429 h 9907"/>
                  <a:gd name="connsiteX7" fmla="*/ 2937 w 9860"/>
                  <a:gd name="connsiteY7" fmla="*/ 1681 h 9907"/>
                  <a:gd name="connsiteX8" fmla="*/ 2475 w 9860"/>
                  <a:gd name="connsiteY8" fmla="*/ 2353 h 9907"/>
                  <a:gd name="connsiteX9" fmla="*/ 3552 w 9860"/>
                  <a:gd name="connsiteY9" fmla="*/ 4958 h 9907"/>
                  <a:gd name="connsiteX10" fmla="*/ 3245 w 9860"/>
                  <a:gd name="connsiteY10" fmla="*/ 5714 h 9907"/>
                  <a:gd name="connsiteX11" fmla="*/ 2783 w 9860"/>
                  <a:gd name="connsiteY11" fmla="*/ 5882 h 9907"/>
                  <a:gd name="connsiteX12" fmla="*/ 2783 w 9860"/>
                  <a:gd name="connsiteY12" fmla="*/ 6134 h 9907"/>
                  <a:gd name="connsiteX13" fmla="*/ 2129 w 9860"/>
                  <a:gd name="connsiteY13" fmla="*/ 6820 h 9907"/>
                  <a:gd name="connsiteX14" fmla="*/ 14 w 9860"/>
                  <a:gd name="connsiteY14" fmla="*/ 8067 h 9907"/>
                  <a:gd name="connsiteX15" fmla="*/ 322 w 9860"/>
                  <a:gd name="connsiteY15" fmla="*/ 8824 h 9907"/>
                  <a:gd name="connsiteX16" fmla="*/ 1552 w 9860"/>
                  <a:gd name="connsiteY16" fmla="*/ 9748 h 9907"/>
                  <a:gd name="connsiteX17" fmla="*/ 3398 w 9860"/>
                  <a:gd name="connsiteY17" fmla="*/ 9748 h 9907"/>
                  <a:gd name="connsiteX18" fmla="*/ 3860 w 9860"/>
                  <a:gd name="connsiteY18" fmla="*/ 9496 h 9907"/>
                  <a:gd name="connsiteX19" fmla="*/ 4629 w 9860"/>
                  <a:gd name="connsiteY19" fmla="*/ 9076 h 9907"/>
                  <a:gd name="connsiteX20" fmla="*/ 6937 w 9860"/>
                  <a:gd name="connsiteY20" fmla="*/ 8067 h 9907"/>
                  <a:gd name="connsiteX21" fmla="*/ 7245 w 9860"/>
                  <a:gd name="connsiteY21" fmla="*/ 7815 h 9907"/>
                  <a:gd name="connsiteX22" fmla="*/ 7552 w 9860"/>
                  <a:gd name="connsiteY22" fmla="*/ 6975 h 9907"/>
                  <a:gd name="connsiteX23" fmla="*/ 8783 w 9860"/>
                  <a:gd name="connsiteY23" fmla="*/ 6723 h 9907"/>
                  <a:gd name="connsiteX24" fmla="*/ 9860 w 9860"/>
                  <a:gd name="connsiteY24" fmla="*/ 6387 h 9907"/>
                  <a:gd name="connsiteX25" fmla="*/ 9706 w 9860"/>
                  <a:gd name="connsiteY25" fmla="*/ 6050 h 9907"/>
                  <a:gd name="connsiteX26" fmla="*/ 9245 w 9860"/>
                  <a:gd name="connsiteY26" fmla="*/ 4790 h 9907"/>
                  <a:gd name="connsiteX27" fmla="*/ 8322 w 9860"/>
                  <a:gd name="connsiteY27" fmla="*/ 3613 h 9907"/>
                  <a:gd name="connsiteX28" fmla="*/ 7706 w 9860"/>
                  <a:gd name="connsiteY28" fmla="*/ 3361 h 9907"/>
                  <a:gd name="connsiteX29" fmla="*/ 7398 w 9860"/>
                  <a:gd name="connsiteY29" fmla="*/ 3025 h 9907"/>
                  <a:gd name="connsiteX30" fmla="*/ 6629 w 9860"/>
                  <a:gd name="connsiteY30" fmla="*/ 1597 h 9907"/>
                  <a:gd name="connsiteX0" fmla="*/ 6879 w 10000"/>
                  <a:gd name="connsiteY0" fmla="*/ 0 h 10000"/>
                  <a:gd name="connsiteX1" fmla="*/ 7659 w 10000"/>
                  <a:gd name="connsiteY1" fmla="*/ 424 h 10000"/>
                  <a:gd name="connsiteX2" fmla="*/ 7503 w 10000"/>
                  <a:gd name="connsiteY2" fmla="*/ 1017 h 10000"/>
                  <a:gd name="connsiteX3" fmla="*/ 7035 w 10000"/>
                  <a:gd name="connsiteY3" fmla="*/ 1527 h 10000"/>
                  <a:gd name="connsiteX4" fmla="*/ 6099 w 10000"/>
                  <a:gd name="connsiteY4" fmla="*/ 1697 h 10000"/>
                  <a:gd name="connsiteX5" fmla="*/ 5475 w 10000"/>
                  <a:gd name="connsiteY5" fmla="*/ 1527 h 10000"/>
                  <a:gd name="connsiteX6" fmla="*/ 3759 w 10000"/>
                  <a:gd name="connsiteY6" fmla="*/ 1442 h 10000"/>
                  <a:gd name="connsiteX7" fmla="*/ 2979 w 10000"/>
                  <a:gd name="connsiteY7" fmla="*/ 1697 h 10000"/>
                  <a:gd name="connsiteX8" fmla="*/ 2510 w 10000"/>
                  <a:gd name="connsiteY8" fmla="*/ 2375 h 10000"/>
                  <a:gd name="connsiteX9" fmla="*/ 3602 w 10000"/>
                  <a:gd name="connsiteY9" fmla="*/ 5005 h 10000"/>
                  <a:gd name="connsiteX10" fmla="*/ 3291 w 10000"/>
                  <a:gd name="connsiteY10" fmla="*/ 5768 h 10000"/>
                  <a:gd name="connsiteX11" fmla="*/ 2823 w 10000"/>
                  <a:gd name="connsiteY11" fmla="*/ 5937 h 10000"/>
                  <a:gd name="connsiteX12" fmla="*/ 2823 w 10000"/>
                  <a:gd name="connsiteY12" fmla="*/ 6192 h 10000"/>
                  <a:gd name="connsiteX13" fmla="*/ 2159 w 10000"/>
                  <a:gd name="connsiteY13" fmla="*/ 6884 h 10000"/>
                  <a:gd name="connsiteX14" fmla="*/ 14 w 10000"/>
                  <a:gd name="connsiteY14" fmla="*/ 8143 h 10000"/>
                  <a:gd name="connsiteX15" fmla="*/ 327 w 10000"/>
                  <a:gd name="connsiteY15" fmla="*/ 8907 h 10000"/>
                  <a:gd name="connsiteX16" fmla="*/ 1574 w 10000"/>
                  <a:gd name="connsiteY16" fmla="*/ 9840 h 10000"/>
                  <a:gd name="connsiteX17" fmla="*/ 3446 w 10000"/>
                  <a:gd name="connsiteY17" fmla="*/ 9840 h 10000"/>
                  <a:gd name="connsiteX18" fmla="*/ 3915 w 10000"/>
                  <a:gd name="connsiteY18" fmla="*/ 9585 h 10000"/>
                  <a:gd name="connsiteX19" fmla="*/ 4695 w 10000"/>
                  <a:gd name="connsiteY19" fmla="*/ 9161 h 10000"/>
                  <a:gd name="connsiteX20" fmla="*/ 7378 w 10000"/>
                  <a:gd name="connsiteY20" fmla="*/ 8325 h 10000"/>
                  <a:gd name="connsiteX21" fmla="*/ 7348 w 10000"/>
                  <a:gd name="connsiteY21" fmla="*/ 7888 h 10000"/>
                  <a:gd name="connsiteX22" fmla="*/ 7659 w 10000"/>
                  <a:gd name="connsiteY22" fmla="*/ 7040 h 10000"/>
                  <a:gd name="connsiteX23" fmla="*/ 8908 w 10000"/>
                  <a:gd name="connsiteY23" fmla="*/ 6786 h 10000"/>
                  <a:gd name="connsiteX24" fmla="*/ 10000 w 10000"/>
                  <a:gd name="connsiteY24" fmla="*/ 6447 h 10000"/>
                  <a:gd name="connsiteX25" fmla="*/ 9844 w 10000"/>
                  <a:gd name="connsiteY25" fmla="*/ 6107 h 10000"/>
                  <a:gd name="connsiteX26" fmla="*/ 9376 w 10000"/>
                  <a:gd name="connsiteY26" fmla="*/ 4835 h 10000"/>
                  <a:gd name="connsiteX27" fmla="*/ 8440 w 10000"/>
                  <a:gd name="connsiteY27" fmla="*/ 3647 h 10000"/>
                  <a:gd name="connsiteX28" fmla="*/ 7815 w 10000"/>
                  <a:gd name="connsiteY28" fmla="*/ 3393 h 10000"/>
                  <a:gd name="connsiteX29" fmla="*/ 7503 w 10000"/>
                  <a:gd name="connsiteY29" fmla="*/ 3053 h 10000"/>
                  <a:gd name="connsiteX30" fmla="*/ 6723 w 10000"/>
                  <a:gd name="connsiteY30" fmla="*/ 1612 h 10000"/>
                  <a:gd name="connsiteX0" fmla="*/ 6879 w 10000"/>
                  <a:gd name="connsiteY0" fmla="*/ 0 h 10000"/>
                  <a:gd name="connsiteX1" fmla="*/ 7659 w 10000"/>
                  <a:gd name="connsiteY1" fmla="*/ 424 h 10000"/>
                  <a:gd name="connsiteX2" fmla="*/ 7503 w 10000"/>
                  <a:gd name="connsiteY2" fmla="*/ 1017 h 10000"/>
                  <a:gd name="connsiteX3" fmla="*/ 7035 w 10000"/>
                  <a:gd name="connsiteY3" fmla="*/ 1527 h 10000"/>
                  <a:gd name="connsiteX4" fmla="*/ 6099 w 10000"/>
                  <a:gd name="connsiteY4" fmla="*/ 1697 h 10000"/>
                  <a:gd name="connsiteX5" fmla="*/ 5475 w 10000"/>
                  <a:gd name="connsiteY5" fmla="*/ 1527 h 10000"/>
                  <a:gd name="connsiteX6" fmla="*/ 3759 w 10000"/>
                  <a:gd name="connsiteY6" fmla="*/ 1442 h 10000"/>
                  <a:gd name="connsiteX7" fmla="*/ 2979 w 10000"/>
                  <a:gd name="connsiteY7" fmla="*/ 1697 h 10000"/>
                  <a:gd name="connsiteX8" fmla="*/ 2510 w 10000"/>
                  <a:gd name="connsiteY8" fmla="*/ 2375 h 10000"/>
                  <a:gd name="connsiteX9" fmla="*/ 3602 w 10000"/>
                  <a:gd name="connsiteY9" fmla="*/ 5005 h 10000"/>
                  <a:gd name="connsiteX10" fmla="*/ 3291 w 10000"/>
                  <a:gd name="connsiteY10" fmla="*/ 5768 h 10000"/>
                  <a:gd name="connsiteX11" fmla="*/ 2823 w 10000"/>
                  <a:gd name="connsiteY11" fmla="*/ 5937 h 10000"/>
                  <a:gd name="connsiteX12" fmla="*/ 2823 w 10000"/>
                  <a:gd name="connsiteY12" fmla="*/ 6192 h 10000"/>
                  <a:gd name="connsiteX13" fmla="*/ 2159 w 10000"/>
                  <a:gd name="connsiteY13" fmla="*/ 6884 h 10000"/>
                  <a:gd name="connsiteX14" fmla="*/ 14 w 10000"/>
                  <a:gd name="connsiteY14" fmla="*/ 8143 h 10000"/>
                  <a:gd name="connsiteX15" fmla="*/ 327 w 10000"/>
                  <a:gd name="connsiteY15" fmla="*/ 8907 h 10000"/>
                  <a:gd name="connsiteX16" fmla="*/ 1574 w 10000"/>
                  <a:gd name="connsiteY16" fmla="*/ 9840 h 10000"/>
                  <a:gd name="connsiteX17" fmla="*/ 3446 w 10000"/>
                  <a:gd name="connsiteY17" fmla="*/ 9840 h 10000"/>
                  <a:gd name="connsiteX18" fmla="*/ 3915 w 10000"/>
                  <a:gd name="connsiteY18" fmla="*/ 9585 h 10000"/>
                  <a:gd name="connsiteX19" fmla="*/ 4695 w 10000"/>
                  <a:gd name="connsiteY19" fmla="*/ 9161 h 10000"/>
                  <a:gd name="connsiteX20" fmla="*/ 7378 w 10000"/>
                  <a:gd name="connsiteY20" fmla="*/ 8325 h 10000"/>
                  <a:gd name="connsiteX21" fmla="*/ 7348 w 10000"/>
                  <a:gd name="connsiteY21" fmla="*/ 7888 h 10000"/>
                  <a:gd name="connsiteX22" fmla="*/ 7659 w 10000"/>
                  <a:gd name="connsiteY22" fmla="*/ 7040 h 10000"/>
                  <a:gd name="connsiteX23" fmla="*/ 8908 w 10000"/>
                  <a:gd name="connsiteY23" fmla="*/ 6786 h 10000"/>
                  <a:gd name="connsiteX24" fmla="*/ 10000 w 10000"/>
                  <a:gd name="connsiteY24" fmla="*/ 6447 h 10000"/>
                  <a:gd name="connsiteX25" fmla="*/ 9844 w 10000"/>
                  <a:gd name="connsiteY25" fmla="*/ 6107 h 10000"/>
                  <a:gd name="connsiteX26" fmla="*/ 9376 w 10000"/>
                  <a:gd name="connsiteY26" fmla="*/ 4835 h 10000"/>
                  <a:gd name="connsiteX27" fmla="*/ 8440 w 10000"/>
                  <a:gd name="connsiteY27" fmla="*/ 3647 h 10000"/>
                  <a:gd name="connsiteX28" fmla="*/ 7815 w 10000"/>
                  <a:gd name="connsiteY28" fmla="*/ 3393 h 10000"/>
                  <a:gd name="connsiteX29" fmla="*/ 7503 w 10000"/>
                  <a:gd name="connsiteY29" fmla="*/ 3053 h 10000"/>
                  <a:gd name="connsiteX30" fmla="*/ 6723 w 10000"/>
                  <a:gd name="connsiteY30" fmla="*/ 1612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0000" h="10000">
                    <a:moveTo>
                      <a:pt x="6879" y="0"/>
                    </a:moveTo>
                    <a:cubicBezTo>
                      <a:pt x="7348" y="85"/>
                      <a:pt x="7503" y="254"/>
                      <a:pt x="7659" y="424"/>
                    </a:cubicBezTo>
                    <a:cubicBezTo>
                      <a:pt x="7659" y="678"/>
                      <a:pt x="7659" y="848"/>
                      <a:pt x="7503" y="1017"/>
                    </a:cubicBezTo>
                    <a:cubicBezTo>
                      <a:pt x="7348" y="1187"/>
                      <a:pt x="7192" y="1442"/>
                      <a:pt x="7035" y="1527"/>
                    </a:cubicBezTo>
                    <a:cubicBezTo>
                      <a:pt x="6723" y="1697"/>
                      <a:pt x="6412" y="1782"/>
                      <a:pt x="6099" y="1697"/>
                    </a:cubicBezTo>
                    <a:cubicBezTo>
                      <a:pt x="5787" y="1697"/>
                      <a:pt x="5787" y="1527"/>
                      <a:pt x="5475" y="1527"/>
                    </a:cubicBezTo>
                    <a:cubicBezTo>
                      <a:pt x="5007" y="1273"/>
                      <a:pt x="4383" y="1358"/>
                      <a:pt x="3759" y="1442"/>
                    </a:cubicBezTo>
                    <a:cubicBezTo>
                      <a:pt x="3446" y="1527"/>
                      <a:pt x="3135" y="1612"/>
                      <a:pt x="2979" y="1697"/>
                    </a:cubicBezTo>
                    <a:cubicBezTo>
                      <a:pt x="2666" y="1866"/>
                      <a:pt x="2510" y="2121"/>
                      <a:pt x="2510" y="2375"/>
                    </a:cubicBezTo>
                    <a:cubicBezTo>
                      <a:pt x="2355" y="3308"/>
                      <a:pt x="3291" y="4072"/>
                      <a:pt x="3602" y="5005"/>
                    </a:cubicBezTo>
                    <a:cubicBezTo>
                      <a:pt x="3759" y="5259"/>
                      <a:pt x="3759" y="5598"/>
                      <a:pt x="3291" y="5768"/>
                    </a:cubicBezTo>
                    <a:cubicBezTo>
                      <a:pt x="3135" y="5768"/>
                      <a:pt x="2979" y="5852"/>
                      <a:pt x="2823" y="5937"/>
                    </a:cubicBezTo>
                    <a:lnTo>
                      <a:pt x="2823" y="6192"/>
                    </a:lnTo>
                    <a:cubicBezTo>
                      <a:pt x="2666" y="6447"/>
                      <a:pt x="2628" y="6799"/>
                      <a:pt x="2159" y="6884"/>
                    </a:cubicBezTo>
                    <a:cubicBezTo>
                      <a:pt x="1067" y="7138"/>
                      <a:pt x="-142" y="7549"/>
                      <a:pt x="14" y="8143"/>
                    </a:cubicBezTo>
                    <a:cubicBezTo>
                      <a:pt x="14" y="8397"/>
                      <a:pt x="170" y="8651"/>
                      <a:pt x="327" y="8907"/>
                    </a:cubicBezTo>
                    <a:cubicBezTo>
                      <a:pt x="638" y="9246"/>
                      <a:pt x="950" y="9585"/>
                      <a:pt x="1574" y="9840"/>
                    </a:cubicBezTo>
                    <a:cubicBezTo>
                      <a:pt x="2043" y="10009"/>
                      <a:pt x="2979" y="10094"/>
                      <a:pt x="3446" y="9840"/>
                    </a:cubicBezTo>
                    <a:lnTo>
                      <a:pt x="3915" y="9585"/>
                    </a:lnTo>
                    <a:cubicBezTo>
                      <a:pt x="4071" y="9416"/>
                      <a:pt x="4383" y="9331"/>
                      <a:pt x="4695" y="9161"/>
                    </a:cubicBezTo>
                    <a:cubicBezTo>
                      <a:pt x="5846" y="9064"/>
                      <a:pt x="6484" y="8604"/>
                      <a:pt x="7378" y="8325"/>
                    </a:cubicBezTo>
                    <a:cubicBezTo>
                      <a:pt x="7535" y="8240"/>
                      <a:pt x="7348" y="7973"/>
                      <a:pt x="7348" y="7888"/>
                    </a:cubicBezTo>
                    <a:cubicBezTo>
                      <a:pt x="7659" y="7634"/>
                      <a:pt x="7348" y="7295"/>
                      <a:pt x="7659" y="7040"/>
                    </a:cubicBezTo>
                    <a:cubicBezTo>
                      <a:pt x="7815" y="6871"/>
                      <a:pt x="8440" y="6786"/>
                      <a:pt x="8908" y="6786"/>
                    </a:cubicBezTo>
                    <a:cubicBezTo>
                      <a:pt x="9376" y="6786"/>
                      <a:pt x="10000" y="6701"/>
                      <a:pt x="10000" y="6447"/>
                    </a:cubicBezTo>
                    <a:cubicBezTo>
                      <a:pt x="10000" y="6362"/>
                      <a:pt x="9844" y="6192"/>
                      <a:pt x="9844" y="6107"/>
                    </a:cubicBezTo>
                    <a:cubicBezTo>
                      <a:pt x="9531" y="5683"/>
                      <a:pt x="9531" y="5259"/>
                      <a:pt x="9376" y="4835"/>
                    </a:cubicBezTo>
                    <a:cubicBezTo>
                      <a:pt x="9220" y="4411"/>
                      <a:pt x="9064" y="3987"/>
                      <a:pt x="8440" y="3647"/>
                    </a:cubicBezTo>
                    <a:cubicBezTo>
                      <a:pt x="8128" y="3562"/>
                      <a:pt x="7972" y="3477"/>
                      <a:pt x="7815" y="3393"/>
                    </a:cubicBezTo>
                    <a:cubicBezTo>
                      <a:pt x="7659" y="3308"/>
                      <a:pt x="7503" y="3138"/>
                      <a:pt x="7503" y="3053"/>
                    </a:cubicBezTo>
                    <a:cubicBezTo>
                      <a:pt x="7348" y="2714"/>
                      <a:pt x="6879" y="1951"/>
                      <a:pt x="6723" y="1612"/>
                    </a:cubicBezTo>
                  </a:path>
                </a:pathLst>
              </a:custGeom>
              <a:noFill/>
              <a:ln w="19050" cap="flat" cmpd="sng" algn="ctr">
                <a:solidFill>
                  <a:srgbClr val="0078D7"/>
                </a:solidFill>
                <a:prstDash val="sysDash"/>
              </a:ln>
              <a:effectLst/>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79" name="Freeform 25">
                <a:extLst>
                  <a:ext uri="{FF2B5EF4-FFF2-40B4-BE49-F238E27FC236}">
                    <a16:creationId xmlns:a16="http://schemas.microsoft.com/office/drawing/2014/main" id="{29AE9459-2FA0-4580-9159-4E8795755370}"/>
                  </a:ext>
                </a:extLst>
              </p:cNvPr>
              <p:cNvSpPr>
                <a:spLocks/>
              </p:cNvSpPr>
              <p:nvPr/>
            </p:nvSpPr>
            <p:spPr bwMode="auto">
              <a:xfrm>
                <a:off x="5840204" y="3149131"/>
                <a:ext cx="117772" cy="71265"/>
              </a:xfrm>
              <a:custGeom>
                <a:avLst/>
                <a:gdLst>
                  <a:gd name="T0" fmla="*/ 27 w 27"/>
                  <a:gd name="T1" fmla="*/ 15 h 16"/>
                  <a:gd name="T2" fmla="*/ 27 w 27"/>
                  <a:gd name="T3" fmla="*/ 16 h 16"/>
                  <a:gd name="T4" fmla="*/ 15 w 27"/>
                  <a:gd name="T5" fmla="*/ 8 h 16"/>
                  <a:gd name="T6" fmla="*/ 12 w 27"/>
                  <a:gd name="T7" fmla="*/ 5 h 16"/>
                  <a:gd name="T8" fmla="*/ 5 w 27"/>
                  <a:gd name="T9" fmla="*/ 3 h 16"/>
                  <a:gd name="T10" fmla="*/ 0 w 27"/>
                  <a:gd name="T11" fmla="*/ 0 h 16"/>
                </a:gdLst>
                <a:ahLst/>
                <a:cxnLst>
                  <a:cxn ang="0">
                    <a:pos x="T0" y="T1"/>
                  </a:cxn>
                  <a:cxn ang="0">
                    <a:pos x="T2" y="T3"/>
                  </a:cxn>
                  <a:cxn ang="0">
                    <a:pos x="T4" y="T5"/>
                  </a:cxn>
                  <a:cxn ang="0">
                    <a:pos x="T6" y="T7"/>
                  </a:cxn>
                  <a:cxn ang="0">
                    <a:pos x="T8" y="T9"/>
                  </a:cxn>
                  <a:cxn ang="0">
                    <a:pos x="T10" y="T11"/>
                  </a:cxn>
                </a:cxnLst>
                <a:rect l="0" t="0" r="r" b="b"/>
                <a:pathLst>
                  <a:path w="27" h="16">
                    <a:moveTo>
                      <a:pt x="27" y="15"/>
                    </a:moveTo>
                    <a:cubicBezTo>
                      <a:pt x="27" y="15"/>
                      <a:pt x="27" y="16"/>
                      <a:pt x="27" y="16"/>
                    </a:cubicBezTo>
                    <a:cubicBezTo>
                      <a:pt x="22" y="15"/>
                      <a:pt x="18" y="12"/>
                      <a:pt x="15" y="8"/>
                    </a:cubicBezTo>
                    <a:cubicBezTo>
                      <a:pt x="14" y="7"/>
                      <a:pt x="13" y="6"/>
                      <a:pt x="12" y="5"/>
                    </a:cubicBezTo>
                    <a:cubicBezTo>
                      <a:pt x="10" y="4"/>
                      <a:pt x="8" y="4"/>
                      <a:pt x="5" y="3"/>
                    </a:cubicBezTo>
                    <a:cubicBezTo>
                      <a:pt x="3" y="3"/>
                      <a:pt x="1" y="2"/>
                      <a:pt x="0" y="0"/>
                    </a:cubicBezTo>
                  </a:path>
                </a:pathLst>
              </a:custGeom>
              <a:noFill/>
              <a:ln w="19050" cap="flat" cmpd="sng" algn="ctr">
                <a:solidFill>
                  <a:srgbClr val="0078D7"/>
                </a:solidFill>
                <a:prstDash val="sysDash"/>
              </a:ln>
              <a:effectLst/>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80" name="Freeform 26">
                <a:extLst>
                  <a:ext uri="{FF2B5EF4-FFF2-40B4-BE49-F238E27FC236}">
                    <a16:creationId xmlns:a16="http://schemas.microsoft.com/office/drawing/2014/main" id="{9E6998DF-776D-4881-B408-E6D787931A93}"/>
                  </a:ext>
                </a:extLst>
              </p:cNvPr>
              <p:cNvSpPr>
                <a:spLocks/>
              </p:cNvSpPr>
              <p:nvPr/>
            </p:nvSpPr>
            <p:spPr bwMode="auto">
              <a:xfrm>
                <a:off x="5964056" y="2897167"/>
                <a:ext cx="386438" cy="136905"/>
              </a:xfrm>
              <a:custGeom>
                <a:avLst/>
                <a:gdLst>
                  <a:gd name="T0" fmla="*/ 0 w 89"/>
                  <a:gd name="T1" fmla="*/ 26 h 31"/>
                  <a:gd name="T2" fmla="*/ 52 w 89"/>
                  <a:gd name="T3" fmla="*/ 26 h 31"/>
                  <a:gd name="T4" fmla="*/ 71 w 89"/>
                  <a:gd name="T5" fmla="*/ 31 h 31"/>
                  <a:gd name="T6" fmla="*/ 65 w 89"/>
                  <a:gd name="T7" fmla="*/ 25 h 31"/>
                  <a:gd name="T8" fmla="*/ 66 w 89"/>
                  <a:gd name="T9" fmla="*/ 18 h 31"/>
                  <a:gd name="T10" fmla="*/ 69 w 89"/>
                  <a:gd name="T11" fmla="*/ 16 h 31"/>
                  <a:gd name="T12" fmla="*/ 71 w 89"/>
                  <a:gd name="T13" fmla="*/ 8 h 31"/>
                  <a:gd name="T14" fmla="*/ 78 w 89"/>
                  <a:gd name="T15" fmla="*/ 0 h 31"/>
                  <a:gd name="T16" fmla="*/ 83 w 89"/>
                  <a:gd name="T17" fmla="*/ 1 h 31"/>
                  <a:gd name="T18" fmla="*/ 89 w 89"/>
                  <a:gd name="T1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31">
                    <a:moveTo>
                      <a:pt x="0" y="26"/>
                    </a:moveTo>
                    <a:cubicBezTo>
                      <a:pt x="17" y="27"/>
                      <a:pt x="35" y="27"/>
                      <a:pt x="52" y="26"/>
                    </a:cubicBezTo>
                    <a:cubicBezTo>
                      <a:pt x="59" y="26"/>
                      <a:pt x="67" y="26"/>
                      <a:pt x="71" y="31"/>
                    </a:cubicBezTo>
                    <a:cubicBezTo>
                      <a:pt x="69" y="29"/>
                      <a:pt x="67" y="28"/>
                      <a:pt x="65" y="25"/>
                    </a:cubicBezTo>
                    <a:cubicBezTo>
                      <a:pt x="64" y="23"/>
                      <a:pt x="64" y="19"/>
                      <a:pt x="66" y="18"/>
                    </a:cubicBezTo>
                    <a:cubicBezTo>
                      <a:pt x="67" y="17"/>
                      <a:pt x="68" y="16"/>
                      <a:pt x="69" y="16"/>
                    </a:cubicBezTo>
                    <a:cubicBezTo>
                      <a:pt x="71" y="14"/>
                      <a:pt x="71" y="10"/>
                      <a:pt x="71" y="8"/>
                    </a:cubicBezTo>
                    <a:cubicBezTo>
                      <a:pt x="71" y="4"/>
                      <a:pt x="74" y="0"/>
                      <a:pt x="78" y="0"/>
                    </a:cubicBezTo>
                    <a:cubicBezTo>
                      <a:pt x="80" y="0"/>
                      <a:pt x="81" y="1"/>
                      <a:pt x="83" y="1"/>
                    </a:cubicBezTo>
                    <a:cubicBezTo>
                      <a:pt x="85" y="2"/>
                      <a:pt x="88" y="2"/>
                      <a:pt x="89" y="0"/>
                    </a:cubicBezTo>
                  </a:path>
                </a:pathLst>
              </a:custGeom>
              <a:noFill/>
              <a:ln w="19050" cap="flat" cmpd="sng" algn="ctr">
                <a:solidFill>
                  <a:srgbClr val="0078D7"/>
                </a:solidFill>
                <a:prstDash val="dash"/>
              </a:ln>
              <a:effectLst/>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81" name="Freeform 27">
                <a:extLst>
                  <a:ext uri="{FF2B5EF4-FFF2-40B4-BE49-F238E27FC236}">
                    <a16:creationId xmlns:a16="http://schemas.microsoft.com/office/drawing/2014/main" id="{DC5935EF-34FE-48D7-B0FD-EA6C6234CC32}"/>
                  </a:ext>
                </a:extLst>
              </p:cNvPr>
              <p:cNvSpPr>
                <a:spLocks/>
              </p:cNvSpPr>
              <p:nvPr/>
            </p:nvSpPr>
            <p:spPr bwMode="auto">
              <a:xfrm>
                <a:off x="487680" y="3024694"/>
                <a:ext cx="1464945" cy="146282"/>
              </a:xfrm>
              <a:custGeom>
                <a:avLst/>
                <a:gdLst>
                  <a:gd name="T0" fmla="*/ 0 w 333"/>
                  <a:gd name="T1" fmla="*/ 1 h 33"/>
                  <a:gd name="T2" fmla="*/ 168 w 333"/>
                  <a:gd name="T3" fmla="*/ 8 h 33"/>
                  <a:gd name="T4" fmla="*/ 333 w 333"/>
                  <a:gd name="T5" fmla="*/ 33 h 33"/>
                </a:gdLst>
                <a:ahLst/>
                <a:cxnLst>
                  <a:cxn ang="0">
                    <a:pos x="T0" y="T1"/>
                  </a:cxn>
                  <a:cxn ang="0">
                    <a:pos x="T2" y="T3"/>
                  </a:cxn>
                  <a:cxn ang="0">
                    <a:pos x="T4" y="T5"/>
                  </a:cxn>
                </a:cxnLst>
                <a:rect l="0" t="0" r="r" b="b"/>
                <a:pathLst>
                  <a:path w="333" h="33">
                    <a:moveTo>
                      <a:pt x="0" y="1"/>
                    </a:moveTo>
                    <a:cubicBezTo>
                      <a:pt x="11" y="0"/>
                      <a:pt x="168" y="8"/>
                      <a:pt x="168" y="8"/>
                    </a:cubicBezTo>
                    <a:cubicBezTo>
                      <a:pt x="168" y="8"/>
                      <a:pt x="290" y="25"/>
                      <a:pt x="333" y="33"/>
                    </a:cubicBezTo>
                  </a:path>
                </a:pathLst>
              </a:custGeom>
              <a:noFill/>
              <a:ln w="19050" cap="flat" cmpd="sng" algn="ctr">
                <a:solidFill>
                  <a:srgbClr val="0078D7"/>
                </a:solidFill>
                <a:prstDash val="sysDash"/>
              </a:ln>
              <a:effectLst/>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82" name="Freeform 28">
                <a:extLst>
                  <a:ext uri="{FF2B5EF4-FFF2-40B4-BE49-F238E27FC236}">
                    <a16:creationId xmlns:a16="http://schemas.microsoft.com/office/drawing/2014/main" id="{3035DB0E-35E5-4532-96EA-82C63C202C5D}"/>
                  </a:ext>
                </a:extLst>
              </p:cNvPr>
              <p:cNvSpPr>
                <a:spLocks/>
              </p:cNvSpPr>
              <p:nvPr/>
            </p:nvSpPr>
            <p:spPr bwMode="auto">
              <a:xfrm>
                <a:off x="487679" y="3525428"/>
                <a:ext cx="1545195" cy="75016"/>
              </a:xfrm>
              <a:custGeom>
                <a:avLst/>
                <a:gdLst>
                  <a:gd name="T0" fmla="*/ 0 w 348"/>
                  <a:gd name="T1" fmla="*/ 17 h 17"/>
                  <a:gd name="T2" fmla="*/ 248 w 348"/>
                  <a:gd name="T3" fmla="*/ 3 h 17"/>
                  <a:gd name="T4" fmla="*/ 348 w 348"/>
                  <a:gd name="T5" fmla="*/ 11 h 17"/>
                </a:gdLst>
                <a:ahLst/>
                <a:cxnLst>
                  <a:cxn ang="0">
                    <a:pos x="T0" y="T1"/>
                  </a:cxn>
                  <a:cxn ang="0">
                    <a:pos x="T2" y="T3"/>
                  </a:cxn>
                  <a:cxn ang="0">
                    <a:pos x="T4" y="T5"/>
                  </a:cxn>
                </a:cxnLst>
                <a:rect l="0" t="0" r="r" b="b"/>
                <a:pathLst>
                  <a:path w="348" h="17">
                    <a:moveTo>
                      <a:pt x="0" y="17"/>
                    </a:moveTo>
                    <a:cubicBezTo>
                      <a:pt x="71" y="16"/>
                      <a:pt x="178" y="8"/>
                      <a:pt x="248" y="3"/>
                    </a:cubicBezTo>
                    <a:cubicBezTo>
                      <a:pt x="294" y="0"/>
                      <a:pt x="303" y="1"/>
                      <a:pt x="348" y="11"/>
                    </a:cubicBezTo>
                  </a:path>
                </a:pathLst>
              </a:custGeom>
              <a:noFill/>
              <a:ln w="19050" cap="flat" cmpd="sng" algn="ctr">
                <a:solidFill>
                  <a:srgbClr val="0078D7"/>
                </a:solidFill>
                <a:prstDash val="sysDash"/>
              </a:ln>
              <a:effectLst/>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83" name="Freeform 29">
                <a:extLst>
                  <a:ext uri="{FF2B5EF4-FFF2-40B4-BE49-F238E27FC236}">
                    <a16:creationId xmlns:a16="http://schemas.microsoft.com/office/drawing/2014/main" id="{82475193-5F81-4290-8E18-320E11928E55}"/>
                  </a:ext>
                </a:extLst>
              </p:cNvPr>
              <p:cNvSpPr>
                <a:spLocks/>
              </p:cNvSpPr>
              <p:nvPr/>
            </p:nvSpPr>
            <p:spPr bwMode="auto">
              <a:xfrm>
                <a:off x="487680" y="3613572"/>
                <a:ext cx="1600077" cy="80643"/>
              </a:xfrm>
              <a:custGeom>
                <a:avLst/>
                <a:gdLst>
                  <a:gd name="T0" fmla="*/ 0 w 351"/>
                  <a:gd name="T1" fmla="*/ 18 h 18"/>
                  <a:gd name="T2" fmla="*/ 172 w 351"/>
                  <a:gd name="T3" fmla="*/ 13 h 18"/>
                  <a:gd name="T4" fmla="*/ 351 w 351"/>
                  <a:gd name="T5" fmla="*/ 0 h 18"/>
                </a:gdLst>
                <a:ahLst/>
                <a:cxnLst>
                  <a:cxn ang="0">
                    <a:pos x="T0" y="T1"/>
                  </a:cxn>
                  <a:cxn ang="0">
                    <a:pos x="T2" y="T3"/>
                  </a:cxn>
                  <a:cxn ang="0">
                    <a:pos x="T4" y="T5"/>
                  </a:cxn>
                </a:cxnLst>
                <a:rect l="0" t="0" r="r" b="b"/>
                <a:pathLst>
                  <a:path w="351" h="18">
                    <a:moveTo>
                      <a:pt x="0" y="18"/>
                    </a:moveTo>
                    <a:cubicBezTo>
                      <a:pt x="58" y="17"/>
                      <a:pt x="114" y="15"/>
                      <a:pt x="172" y="13"/>
                    </a:cubicBezTo>
                    <a:cubicBezTo>
                      <a:pt x="232" y="11"/>
                      <a:pt x="292" y="9"/>
                      <a:pt x="351" y="0"/>
                    </a:cubicBezTo>
                  </a:path>
                </a:pathLst>
              </a:custGeom>
              <a:noFill/>
              <a:ln w="19050" cap="flat" cmpd="sng" algn="ctr">
                <a:solidFill>
                  <a:srgbClr val="0078D7"/>
                </a:solidFill>
                <a:prstDash val="sysDash"/>
              </a:ln>
              <a:effectLst/>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84" name="Freeform 30">
                <a:extLst>
                  <a:ext uri="{FF2B5EF4-FFF2-40B4-BE49-F238E27FC236}">
                    <a16:creationId xmlns:a16="http://schemas.microsoft.com/office/drawing/2014/main" id="{42E83318-80A7-480E-9DA7-75FF1D2008B8}"/>
                  </a:ext>
                </a:extLst>
              </p:cNvPr>
              <p:cNvSpPr>
                <a:spLocks/>
              </p:cNvSpPr>
              <p:nvPr/>
            </p:nvSpPr>
            <p:spPr bwMode="auto">
              <a:xfrm>
                <a:off x="3281073" y="3968024"/>
                <a:ext cx="1340354" cy="983045"/>
              </a:xfrm>
              <a:custGeom>
                <a:avLst/>
                <a:gdLst>
                  <a:gd name="T0" fmla="*/ 0 w 314"/>
                  <a:gd name="T1" fmla="*/ 0 h 218"/>
                  <a:gd name="T2" fmla="*/ 35 w 314"/>
                  <a:gd name="T3" fmla="*/ 0 h 218"/>
                  <a:gd name="T4" fmla="*/ 122 w 314"/>
                  <a:gd name="T5" fmla="*/ 66 h 218"/>
                  <a:gd name="T6" fmla="*/ 150 w 314"/>
                  <a:gd name="T7" fmla="*/ 65 h 218"/>
                  <a:gd name="T8" fmla="*/ 194 w 314"/>
                  <a:gd name="T9" fmla="*/ 85 h 218"/>
                  <a:gd name="T10" fmla="*/ 314 w 314"/>
                  <a:gd name="T11" fmla="*/ 218 h 218"/>
                  <a:gd name="connsiteX0" fmla="*/ 0 w 9843"/>
                  <a:gd name="connsiteY0" fmla="*/ 0 h 10198"/>
                  <a:gd name="connsiteX1" fmla="*/ 1115 w 9843"/>
                  <a:gd name="connsiteY1" fmla="*/ 0 h 10198"/>
                  <a:gd name="connsiteX2" fmla="*/ 3885 w 9843"/>
                  <a:gd name="connsiteY2" fmla="*/ 3028 h 10198"/>
                  <a:gd name="connsiteX3" fmla="*/ 4777 w 9843"/>
                  <a:gd name="connsiteY3" fmla="*/ 2982 h 10198"/>
                  <a:gd name="connsiteX4" fmla="*/ 6178 w 9843"/>
                  <a:gd name="connsiteY4" fmla="*/ 3899 h 10198"/>
                  <a:gd name="connsiteX5" fmla="*/ 9843 w 9843"/>
                  <a:gd name="connsiteY5" fmla="*/ 10198 h 1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843" h="10198">
                    <a:moveTo>
                      <a:pt x="0" y="0"/>
                    </a:moveTo>
                    <a:lnTo>
                      <a:pt x="1115" y="0"/>
                    </a:lnTo>
                    <a:cubicBezTo>
                      <a:pt x="1115" y="0"/>
                      <a:pt x="3535" y="1743"/>
                      <a:pt x="3885" y="3028"/>
                    </a:cubicBezTo>
                    <a:lnTo>
                      <a:pt x="4777" y="2982"/>
                    </a:lnTo>
                    <a:lnTo>
                      <a:pt x="6178" y="3899"/>
                    </a:lnTo>
                    <a:cubicBezTo>
                      <a:pt x="10000" y="10000"/>
                      <a:pt x="9843" y="10198"/>
                      <a:pt x="9843" y="10198"/>
                    </a:cubicBezTo>
                  </a:path>
                </a:pathLst>
              </a:custGeom>
              <a:noFill/>
              <a:ln w="15875" cap="rnd">
                <a:solidFill>
                  <a:srgbClr val="00188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85" name="Freeform 31">
                <a:extLst>
                  <a:ext uri="{FF2B5EF4-FFF2-40B4-BE49-F238E27FC236}">
                    <a16:creationId xmlns:a16="http://schemas.microsoft.com/office/drawing/2014/main" id="{63B519E6-1E54-44E3-8365-2F745D9FFF49}"/>
                  </a:ext>
                </a:extLst>
              </p:cNvPr>
              <p:cNvSpPr>
                <a:spLocks/>
              </p:cNvSpPr>
              <p:nvPr/>
            </p:nvSpPr>
            <p:spPr bwMode="auto">
              <a:xfrm>
                <a:off x="3678552" y="4118058"/>
                <a:ext cx="927967" cy="812846"/>
              </a:xfrm>
              <a:custGeom>
                <a:avLst/>
                <a:gdLst>
                  <a:gd name="T0" fmla="*/ 0 w 204"/>
                  <a:gd name="T1" fmla="*/ 0 h 165"/>
                  <a:gd name="T2" fmla="*/ 8 w 204"/>
                  <a:gd name="T3" fmla="*/ 22 h 165"/>
                  <a:gd name="T4" fmla="*/ 15 w 204"/>
                  <a:gd name="T5" fmla="*/ 86 h 165"/>
                  <a:gd name="T6" fmla="*/ 17 w 204"/>
                  <a:gd name="T7" fmla="*/ 70 h 165"/>
                  <a:gd name="T8" fmla="*/ 204 w 204"/>
                  <a:gd name="T9" fmla="*/ 165 h 165"/>
                  <a:gd name="connsiteX0" fmla="*/ 0 w 10484"/>
                  <a:gd name="connsiteY0" fmla="*/ 0 h 11142"/>
                  <a:gd name="connsiteX1" fmla="*/ 392 w 10484"/>
                  <a:gd name="connsiteY1" fmla="*/ 1333 h 11142"/>
                  <a:gd name="connsiteX2" fmla="*/ 735 w 10484"/>
                  <a:gd name="connsiteY2" fmla="*/ 5212 h 11142"/>
                  <a:gd name="connsiteX3" fmla="*/ 833 w 10484"/>
                  <a:gd name="connsiteY3" fmla="*/ 4242 h 11142"/>
                  <a:gd name="connsiteX4" fmla="*/ 10484 w 10484"/>
                  <a:gd name="connsiteY4" fmla="*/ 11142 h 111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84" h="11142">
                    <a:moveTo>
                      <a:pt x="0" y="0"/>
                    </a:moveTo>
                    <a:lnTo>
                      <a:pt x="392" y="1333"/>
                    </a:lnTo>
                    <a:cubicBezTo>
                      <a:pt x="392" y="1333"/>
                      <a:pt x="196" y="3576"/>
                      <a:pt x="735" y="5212"/>
                    </a:cubicBezTo>
                    <a:cubicBezTo>
                      <a:pt x="735" y="5212"/>
                      <a:pt x="343" y="4182"/>
                      <a:pt x="833" y="4242"/>
                    </a:cubicBezTo>
                    <a:cubicBezTo>
                      <a:pt x="1373" y="4364"/>
                      <a:pt x="6023" y="6839"/>
                      <a:pt x="10484" y="11142"/>
                    </a:cubicBezTo>
                  </a:path>
                </a:pathLst>
              </a:custGeom>
              <a:noFill/>
              <a:ln w="15875" cap="rnd">
                <a:solidFill>
                  <a:srgbClr val="00188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86" name="Freeform 32">
                <a:extLst>
                  <a:ext uri="{FF2B5EF4-FFF2-40B4-BE49-F238E27FC236}">
                    <a16:creationId xmlns:a16="http://schemas.microsoft.com/office/drawing/2014/main" id="{02FF1B72-DB4C-4BBE-8BEB-D46BA1C15AE9}"/>
                  </a:ext>
                </a:extLst>
              </p:cNvPr>
              <p:cNvSpPr>
                <a:spLocks/>
              </p:cNvSpPr>
              <p:nvPr/>
            </p:nvSpPr>
            <p:spPr bwMode="auto">
              <a:xfrm>
                <a:off x="3557100" y="3397900"/>
                <a:ext cx="268666" cy="862687"/>
              </a:xfrm>
              <a:custGeom>
                <a:avLst/>
                <a:gdLst>
                  <a:gd name="T0" fmla="*/ 0 w 62"/>
                  <a:gd name="T1" fmla="*/ 0 h 195"/>
                  <a:gd name="T2" fmla="*/ 62 w 62"/>
                  <a:gd name="T3" fmla="*/ 195 h 195"/>
                </a:gdLst>
                <a:ahLst/>
                <a:cxnLst>
                  <a:cxn ang="0">
                    <a:pos x="T0" y="T1"/>
                  </a:cxn>
                  <a:cxn ang="0">
                    <a:pos x="T2" y="T3"/>
                  </a:cxn>
                </a:cxnLst>
                <a:rect l="0" t="0" r="r" b="b"/>
                <a:pathLst>
                  <a:path w="62" h="195">
                    <a:moveTo>
                      <a:pt x="0" y="0"/>
                    </a:moveTo>
                    <a:cubicBezTo>
                      <a:pt x="0" y="0"/>
                      <a:pt x="50" y="151"/>
                      <a:pt x="62" y="195"/>
                    </a:cubicBezTo>
                  </a:path>
                </a:pathLst>
              </a:custGeom>
              <a:noFill/>
              <a:ln w="15875" cap="rnd">
                <a:solidFill>
                  <a:srgbClr val="00188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87" name="Freeform 33">
                <a:extLst>
                  <a:ext uri="{FF2B5EF4-FFF2-40B4-BE49-F238E27FC236}">
                    <a16:creationId xmlns:a16="http://schemas.microsoft.com/office/drawing/2014/main" id="{FA003547-14BA-457B-BD22-AF34A1DB99F8}"/>
                  </a:ext>
                </a:extLst>
              </p:cNvPr>
              <p:cNvSpPr>
                <a:spLocks/>
              </p:cNvSpPr>
              <p:nvPr/>
            </p:nvSpPr>
            <p:spPr bwMode="auto">
              <a:xfrm>
                <a:off x="3314196" y="3401651"/>
                <a:ext cx="230022" cy="562622"/>
              </a:xfrm>
              <a:custGeom>
                <a:avLst/>
                <a:gdLst>
                  <a:gd name="T0" fmla="*/ 0 w 53"/>
                  <a:gd name="T1" fmla="*/ 127 h 127"/>
                  <a:gd name="T2" fmla="*/ 15 w 53"/>
                  <a:gd name="T3" fmla="*/ 110 h 127"/>
                  <a:gd name="T4" fmla="*/ 53 w 53"/>
                  <a:gd name="T5" fmla="*/ 0 h 127"/>
                </a:gdLst>
                <a:ahLst/>
                <a:cxnLst>
                  <a:cxn ang="0">
                    <a:pos x="T0" y="T1"/>
                  </a:cxn>
                  <a:cxn ang="0">
                    <a:pos x="T2" y="T3"/>
                  </a:cxn>
                  <a:cxn ang="0">
                    <a:pos x="T4" y="T5"/>
                  </a:cxn>
                </a:cxnLst>
                <a:rect l="0" t="0" r="r" b="b"/>
                <a:pathLst>
                  <a:path w="53" h="127">
                    <a:moveTo>
                      <a:pt x="0" y="127"/>
                    </a:moveTo>
                    <a:cubicBezTo>
                      <a:pt x="15" y="110"/>
                      <a:pt x="15" y="110"/>
                      <a:pt x="15" y="110"/>
                    </a:cubicBezTo>
                    <a:cubicBezTo>
                      <a:pt x="15" y="110"/>
                      <a:pt x="50" y="41"/>
                      <a:pt x="53" y="0"/>
                    </a:cubicBezTo>
                  </a:path>
                </a:pathLst>
              </a:custGeom>
              <a:noFill/>
              <a:ln w="15875" cap="rnd">
                <a:solidFill>
                  <a:srgbClr val="00188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88" name="Line 34">
                <a:extLst>
                  <a:ext uri="{FF2B5EF4-FFF2-40B4-BE49-F238E27FC236}">
                    <a16:creationId xmlns:a16="http://schemas.microsoft.com/office/drawing/2014/main" id="{D5972E91-B834-4D11-A195-615676F20466}"/>
                  </a:ext>
                </a:extLst>
              </p:cNvPr>
              <p:cNvSpPr>
                <a:spLocks noChangeShapeType="1"/>
              </p:cNvSpPr>
              <p:nvPr/>
            </p:nvSpPr>
            <p:spPr bwMode="auto">
              <a:xfrm flipV="1">
                <a:off x="3509256" y="3431658"/>
                <a:ext cx="0" cy="125652"/>
              </a:xfrm>
              <a:prstGeom prst="line">
                <a:avLst/>
              </a:prstGeom>
              <a:noFill/>
              <a:ln w="15875" cap="rnd">
                <a:solidFill>
                  <a:srgbClr val="A5A5A5"/>
                </a:solidFill>
                <a:prstDash val="solid"/>
                <a:round/>
                <a:headEnd/>
                <a:tailEnd/>
              </a:ln>
              <a:extLst>
                <a:ext uri="{909E8E84-426E-40DD-AFC4-6F175D3DCCD1}">
                  <a14:hiddenFill xmlns:a14="http://schemas.microsoft.com/office/drawing/2010/main">
                    <a:no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89" name="Freeform 35">
                <a:extLst>
                  <a:ext uri="{FF2B5EF4-FFF2-40B4-BE49-F238E27FC236}">
                    <a16:creationId xmlns:a16="http://schemas.microsoft.com/office/drawing/2014/main" id="{A798EB64-D165-46BB-9274-0C49FA556554}"/>
                  </a:ext>
                </a:extLst>
              </p:cNvPr>
              <p:cNvSpPr>
                <a:spLocks/>
              </p:cNvSpPr>
              <p:nvPr/>
            </p:nvSpPr>
            <p:spPr bwMode="auto">
              <a:xfrm>
                <a:off x="3441169" y="3431658"/>
                <a:ext cx="1197880" cy="1504841"/>
              </a:xfrm>
              <a:custGeom>
                <a:avLst/>
                <a:gdLst>
                  <a:gd name="T0" fmla="*/ 16 w 280"/>
                  <a:gd name="T1" fmla="*/ 0 h 329"/>
                  <a:gd name="T2" fmla="*/ 50 w 280"/>
                  <a:gd name="T3" fmla="*/ 27 h 329"/>
                  <a:gd name="T4" fmla="*/ 87 w 280"/>
                  <a:gd name="T5" fmla="*/ 72 h 329"/>
                  <a:gd name="T6" fmla="*/ 110 w 280"/>
                  <a:gd name="T7" fmla="*/ 92 h 329"/>
                  <a:gd name="T8" fmla="*/ 188 w 280"/>
                  <a:gd name="T9" fmla="*/ 154 h 329"/>
                  <a:gd name="T10" fmla="*/ 280 w 280"/>
                  <a:gd name="T11" fmla="*/ 329 h 329"/>
                  <a:gd name="T12" fmla="*/ 170 w 280"/>
                  <a:gd name="T13" fmla="*/ 200 h 329"/>
                  <a:gd name="T14" fmla="*/ 60 w 280"/>
                  <a:gd name="T15" fmla="*/ 142 h 329"/>
                  <a:gd name="T16" fmla="*/ 0 w 280"/>
                  <a:gd name="T17" fmla="*/ 123 h 329"/>
                  <a:gd name="connsiteX0" fmla="*/ 571 w 9863"/>
                  <a:gd name="connsiteY0" fmla="*/ 0 h 10327"/>
                  <a:gd name="connsiteX1" fmla="*/ 1786 w 9863"/>
                  <a:gd name="connsiteY1" fmla="*/ 821 h 10327"/>
                  <a:gd name="connsiteX2" fmla="*/ 3107 w 9863"/>
                  <a:gd name="connsiteY2" fmla="*/ 2188 h 10327"/>
                  <a:gd name="connsiteX3" fmla="*/ 3929 w 9863"/>
                  <a:gd name="connsiteY3" fmla="*/ 2796 h 10327"/>
                  <a:gd name="connsiteX4" fmla="*/ 6714 w 9863"/>
                  <a:gd name="connsiteY4" fmla="*/ 4681 h 10327"/>
                  <a:gd name="connsiteX5" fmla="*/ 9863 w 9863"/>
                  <a:gd name="connsiteY5" fmla="*/ 10327 h 10327"/>
                  <a:gd name="connsiteX6" fmla="*/ 6071 w 9863"/>
                  <a:gd name="connsiteY6" fmla="*/ 6079 h 10327"/>
                  <a:gd name="connsiteX7" fmla="*/ 2143 w 9863"/>
                  <a:gd name="connsiteY7" fmla="*/ 4316 h 10327"/>
                  <a:gd name="connsiteX8" fmla="*/ 0 w 9863"/>
                  <a:gd name="connsiteY8" fmla="*/ 3739 h 10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863" h="10327">
                    <a:moveTo>
                      <a:pt x="571" y="0"/>
                    </a:moveTo>
                    <a:cubicBezTo>
                      <a:pt x="571" y="0"/>
                      <a:pt x="1036" y="517"/>
                      <a:pt x="1786" y="821"/>
                    </a:cubicBezTo>
                    <a:cubicBezTo>
                      <a:pt x="1929" y="912"/>
                      <a:pt x="3107" y="2188"/>
                      <a:pt x="3107" y="2188"/>
                    </a:cubicBezTo>
                    <a:lnTo>
                      <a:pt x="3929" y="2796"/>
                    </a:lnTo>
                    <a:cubicBezTo>
                      <a:pt x="3929" y="2796"/>
                      <a:pt x="5725" y="3426"/>
                      <a:pt x="6714" y="4681"/>
                    </a:cubicBezTo>
                    <a:cubicBezTo>
                      <a:pt x="7703" y="5936"/>
                      <a:pt x="9327" y="8655"/>
                      <a:pt x="9863" y="10327"/>
                    </a:cubicBezTo>
                    <a:cubicBezTo>
                      <a:pt x="5934" y="6406"/>
                      <a:pt x="7358" y="7081"/>
                      <a:pt x="6071" y="6079"/>
                    </a:cubicBezTo>
                    <a:cubicBezTo>
                      <a:pt x="4784" y="5077"/>
                      <a:pt x="2143" y="4316"/>
                      <a:pt x="2143" y="4316"/>
                    </a:cubicBezTo>
                    <a:lnTo>
                      <a:pt x="0" y="3739"/>
                    </a:lnTo>
                  </a:path>
                </a:pathLst>
              </a:custGeom>
              <a:noFill/>
              <a:ln w="15875" cap="rnd">
                <a:solidFill>
                  <a:srgbClr val="00188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90" name="Freeform 36">
                <a:extLst>
                  <a:ext uri="{FF2B5EF4-FFF2-40B4-BE49-F238E27FC236}">
                    <a16:creationId xmlns:a16="http://schemas.microsoft.com/office/drawing/2014/main" id="{EB1276DA-8D6F-49E0-971C-E758BD0D55F0}"/>
                  </a:ext>
                </a:extLst>
              </p:cNvPr>
              <p:cNvSpPr>
                <a:spLocks/>
              </p:cNvSpPr>
              <p:nvPr/>
            </p:nvSpPr>
            <p:spPr bwMode="auto">
              <a:xfrm>
                <a:off x="3614146" y="4931983"/>
                <a:ext cx="1240281" cy="1324038"/>
              </a:xfrm>
              <a:custGeom>
                <a:avLst/>
                <a:gdLst>
                  <a:gd name="T0" fmla="*/ 239 w 286"/>
                  <a:gd name="T1" fmla="*/ 8 h 299"/>
                  <a:gd name="T2" fmla="*/ 250 w 286"/>
                  <a:gd name="T3" fmla="*/ 0 h 299"/>
                  <a:gd name="T4" fmla="*/ 264 w 286"/>
                  <a:gd name="T5" fmla="*/ 3 h 299"/>
                  <a:gd name="T6" fmla="*/ 283 w 286"/>
                  <a:gd name="T7" fmla="*/ 11 h 299"/>
                  <a:gd name="T8" fmla="*/ 286 w 286"/>
                  <a:gd name="T9" fmla="*/ 67 h 299"/>
                  <a:gd name="T10" fmla="*/ 268 w 286"/>
                  <a:gd name="T11" fmla="*/ 121 h 299"/>
                  <a:gd name="T12" fmla="*/ 237 w 286"/>
                  <a:gd name="T13" fmla="*/ 164 h 299"/>
                  <a:gd name="T14" fmla="*/ 213 w 286"/>
                  <a:gd name="T15" fmla="*/ 171 h 299"/>
                  <a:gd name="T16" fmla="*/ 188 w 286"/>
                  <a:gd name="T17" fmla="*/ 171 h 299"/>
                  <a:gd name="T18" fmla="*/ 178 w 286"/>
                  <a:gd name="T19" fmla="*/ 155 h 299"/>
                  <a:gd name="T20" fmla="*/ 192 w 286"/>
                  <a:gd name="T21" fmla="*/ 201 h 299"/>
                  <a:gd name="T22" fmla="*/ 169 w 286"/>
                  <a:gd name="T23" fmla="*/ 246 h 299"/>
                  <a:gd name="T24" fmla="*/ 169 w 286"/>
                  <a:gd name="T25" fmla="*/ 253 h 299"/>
                  <a:gd name="T26" fmla="*/ 151 w 286"/>
                  <a:gd name="T27" fmla="*/ 273 h 299"/>
                  <a:gd name="T28" fmla="*/ 137 w 286"/>
                  <a:gd name="T29" fmla="*/ 277 h 299"/>
                  <a:gd name="T30" fmla="*/ 98 w 286"/>
                  <a:gd name="T31" fmla="*/ 272 h 299"/>
                  <a:gd name="T32" fmla="*/ 98 w 286"/>
                  <a:gd name="T33" fmla="*/ 272 h 299"/>
                  <a:gd name="T34" fmla="*/ 84 w 286"/>
                  <a:gd name="T35" fmla="*/ 257 h 299"/>
                  <a:gd name="T36" fmla="*/ 54 w 286"/>
                  <a:gd name="T37" fmla="*/ 271 h 299"/>
                  <a:gd name="T38" fmla="*/ 48 w 286"/>
                  <a:gd name="T39" fmla="*/ 270 h 299"/>
                  <a:gd name="T40" fmla="*/ 49 w 286"/>
                  <a:gd name="T41" fmla="*/ 263 h 299"/>
                  <a:gd name="T42" fmla="*/ 41 w 286"/>
                  <a:gd name="T43" fmla="*/ 259 h 299"/>
                  <a:gd name="T44" fmla="*/ 40 w 286"/>
                  <a:gd name="T45" fmla="*/ 247 h 299"/>
                  <a:gd name="T46" fmla="*/ 24 w 286"/>
                  <a:gd name="T47" fmla="*/ 244 h 299"/>
                  <a:gd name="T48" fmla="*/ 0 w 286"/>
                  <a:gd name="T49" fmla="*/ 244 h 299"/>
                  <a:gd name="T50" fmla="*/ 14 w 286"/>
                  <a:gd name="T51" fmla="*/ 248 h 299"/>
                  <a:gd name="T52" fmla="*/ 20 w 286"/>
                  <a:gd name="T53" fmla="*/ 258 h 299"/>
                  <a:gd name="T54" fmla="*/ 30 w 286"/>
                  <a:gd name="T55" fmla="*/ 269 h 299"/>
                  <a:gd name="T56" fmla="*/ 26 w 286"/>
                  <a:gd name="T57" fmla="*/ 272 h 299"/>
                  <a:gd name="T58" fmla="*/ 22 w 286"/>
                  <a:gd name="T59" fmla="*/ 277 h 299"/>
                  <a:gd name="T60" fmla="*/ 21 w 286"/>
                  <a:gd name="T61" fmla="*/ 294 h 299"/>
                  <a:gd name="T62" fmla="*/ 39 w 286"/>
                  <a:gd name="T63" fmla="*/ 299 h 299"/>
                  <a:gd name="T64" fmla="*/ 98 w 286"/>
                  <a:gd name="T65" fmla="*/ 286 h 299"/>
                  <a:gd name="T66" fmla="*/ 106 w 286"/>
                  <a:gd name="T67" fmla="*/ 273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86" h="299">
                    <a:moveTo>
                      <a:pt x="239" y="8"/>
                    </a:moveTo>
                    <a:cubicBezTo>
                      <a:pt x="250" y="0"/>
                      <a:pt x="250" y="0"/>
                      <a:pt x="250" y="0"/>
                    </a:cubicBezTo>
                    <a:cubicBezTo>
                      <a:pt x="264" y="3"/>
                      <a:pt x="264" y="3"/>
                      <a:pt x="264" y="3"/>
                    </a:cubicBezTo>
                    <a:cubicBezTo>
                      <a:pt x="283" y="11"/>
                      <a:pt x="283" y="11"/>
                      <a:pt x="283" y="11"/>
                    </a:cubicBezTo>
                    <a:cubicBezTo>
                      <a:pt x="286" y="67"/>
                      <a:pt x="286" y="67"/>
                      <a:pt x="286" y="67"/>
                    </a:cubicBezTo>
                    <a:cubicBezTo>
                      <a:pt x="268" y="121"/>
                      <a:pt x="268" y="121"/>
                      <a:pt x="268" y="121"/>
                    </a:cubicBezTo>
                    <a:cubicBezTo>
                      <a:pt x="237" y="164"/>
                      <a:pt x="237" y="164"/>
                      <a:pt x="237" y="164"/>
                    </a:cubicBezTo>
                    <a:cubicBezTo>
                      <a:pt x="213" y="171"/>
                      <a:pt x="213" y="171"/>
                      <a:pt x="213" y="171"/>
                    </a:cubicBezTo>
                    <a:cubicBezTo>
                      <a:pt x="188" y="171"/>
                      <a:pt x="188" y="171"/>
                      <a:pt x="188" y="171"/>
                    </a:cubicBezTo>
                    <a:cubicBezTo>
                      <a:pt x="178" y="155"/>
                      <a:pt x="178" y="155"/>
                      <a:pt x="178" y="155"/>
                    </a:cubicBezTo>
                    <a:cubicBezTo>
                      <a:pt x="192" y="201"/>
                      <a:pt x="192" y="201"/>
                      <a:pt x="192" y="201"/>
                    </a:cubicBezTo>
                    <a:cubicBezTo>
                      <a:pt x="169" y="246"/>
                      <a:pt x="169" y="246"/>
                      <a:pt x="169" y="246"/>
                    </a:cubicBezTo>
                    <a:cubicBezTo>
                      <a:pt x="169" y="253"/>
                      <a:pt x="169" y="253"/>
                      <a:pt x="169" y="253"/>
                    </a:cubicBezTo>
                    <a:cubicBezTo>
                      <a:pt x="151" y="273"/>
                      <a:pt x="151" y="273"/>
                      <a:pt x="151" y="273"/>
                    </a:cubicBezTo>
                    <a:cubicBezTo>
                      <a:pt x="137" y="277"/>
                      <a:pt x="137" y="277"/>
                      <a:pt x="137" y="277"/>
                    </a:cubicBezTo>
                    <a:cubicBezTo>
                      <a:pt x="98" y="272"/>
                      <a:pt x="98" y="272"/>
                      <a:pt x="98" y="272"/>
                    </a:cubicBezTo>
                    <a:cubicBezTo>
                      <a:pt x="98" y="272"/>
                      <a:pt x="98" y="272"/>
                      <a:pt x="98" y="272"/>
                    </a:cubicBezTo>
                    <a:cubicBezTo>
                      <a:pt x="94" y="266"/>
                      <a:pt x="95" y="255"/>
                      <a:pt x="84" y="257"/>
                    </a:cubicBezTo>
                    <a:cubicBezTo>
                      <a:pt x="74" y="259"/>
                      <a:pt x="65" y="270"/>
                      <a:pt x="54" y="271"/>
                    </a:cubicBezTo>
                    <a:cubicBezTo>
                      <a:pt x="52" y="271"/>
                      <a:pt x="49" y="272"/>
                      <a:pt x="48" y="270"/>
                    </a:cubicBezTo>
                    <a:cubicBezTo>
                      <a:pt x="46" y="267"/>
                      <a:pt x="50" y="266"/>
                      <a:pt x="49" y="263"/>
                    </a:cubicBezTo>
                    <a:cubicBezTo>
                      <a:pt x="49" y="257"/>
                      <a:pt x="45" y="263"/>
                      <a:pt x="41" y="259"/>
                    </a:cubicBezTo>
                    <a:cubicBezTo>
                      <a:pt x="38" y="256"/>
                      <a:pt x="42" y="250"/>
                      <a:pt x="40" y="247"/>
                    </a:cubicBezTo>
                    <a:cubicBezTo>
                      <a:pt x="37" y="242"/>
                      <a:pt x="28" y="244"/>
                      <a:pt x="24" y="244"/>
                    </a:cubicBezTo>
                    <a:cubicBezTo>
                      <a:pt x="19" y="244"/>
                      <a:pt x="1" y="240"/>
                      <a:pt x="0" y="244"/>
                    </a:cubicBezTo>
                    <a:cubicBezTo>
                      <a:pt x="7" y="245"/>
                      <a:pt x="12" y="237"/>
                      <a:pt x="14" y="248"/>
                    </a:cubicBezTo>
                    <a:cubicBezTo>
                      <a:pt x="15" y="255"/>
                      <a:pt x="13" y="254"/>
                      <a:pt x="20" y="258"/>
                    </a:cubicBezTo>
                    <a:cubicBezTo>
                      <a:pt x="22" y="260"/>
                      <a:pt x="30" y="266"/>
                      <a:pt x="30" y="269"/>
                    </a:cubicBezTo>
                    <a:cubicBezTo>
                      <a:pt x="29" y="271"/>
                      <a:pt x="27" y="271"/>
                      <a:pt x="26" y="272"/>
                    </a:cubicBezTo>
                    <a:cubicBezTo>
                      <a:pt x="22" y="275"/>
                      <a:pt x="22" y="273"/>
                      <a:pt x="22" y="277"/>
                    </a:cubicBezTo>
                    <a:cubicBezTo>
                      <a:pt x="21" y="281"/>
                      <a:pt x="21" y="294"/>
                      <a:pt x="21" y="294"/>
                    </a:cubicBezTo>
                    <a:cubicBezTo>
                      <a:pt x="39" y="299"/>
                      <a:pt x="39" y="299"/>
                      <a:pt x="39" y="299"/>
                    </a:cubicBezTo>
                    <a:cubicBezTo>
                      <a:pt x="98" y="286"/>
                      <a:pt x="98" y="286"/>
                      <a:pt x="98" y="286"/>
                    </a:cubicBezTo>
                    <a:cubicBezTo>
                      <a:pt x="98" y="286"/>
                      <a:pt x="104" y="278"/>
                      <a:pt x="106" y="273"/>
                    </a:cubicBezTo>
                  </a:path>
                </a:pathLst>
              </a:custGeom>
              <a:noFill/>
              <a:ln w="15875" cap="rnd">
                <a:solidFill>
                  <a:srgbClr val="00188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91" name="Freeform 37">
                <a:extLst>
                  <a:ext uri="{FF2B5EF4-FFF2-40B4-BE49-F238E27FC236}">
                    <a16:creationId xmlns:a16="http://schemas.microsoft.com/office/drawing/2014/main" id="{E1D33070-DB7B-49F5-893C-DC7C6AE921F8}"/>
                  </a:ext>
                </a:extLst>
              </p:cNvPr>
              <p:cNvSpPr>
                <a:spLocks/>
              </p:cNvSpPr>
              <p:nvPr/>
            </p:nvSpPr>
            <p:spPr bwMode="auto">
              <a:xfrm>
                <a:off x="4502953" y="4967616"/>
                <a:ext cx="316511" cy="699527"/>
              </a:xfrm>
              <a:custGeom>
                <a:avLst/>
                <a:gdLst>
                  <a:gd name="T0" fmla="*/ 85 w 172"/>
                  <a:gd name="T1" fmla="*/ 0 h 373"/>
                  <a:gd name="T2" fmla="*/ 116 w 172"/>
                  <a:gd name="T3" fmla="*/ 5 h 373"/>
                  <a:gd name="T4" fmla="*/ 165 w 172"/>
                  <a:gd name="T5" fmla="*/ 38 h 373"/>
                  <a:gd name="T6" fmla="*/ 172 w 172"/>
                  <a:gd name="T7" fmla="*/ 135 h 373"/>
                  <a:gd name="T8" fmla="*/ 132 w 172"/>
                  <a:gd name="T9" fmla="*/ 262 h 373"/>
                  <a:gd name="T10" fmla="*/ 59 w 172"/>
                  <a:gd name="T11" fmla="*/ 361 h 373"/>
                  <a:gd name="T12" fmla="*/ 17 w 172"/>
                  <a:gd name="T13" fmla="*/ 373 h 373"/>
                  <a:gd name="T14" fmla="*/ 0 w 172"/>
                  <a:gd name="T15" fmla="*/ 349 h 373"/>
                  <a:gd name="T16" fmla="*/ 50 w 172"/>
                  <a:gd name="T17" fmla="*/ 340 h 373"/>
                  <a:gd name="T18" fmla="*/ 113 w 172"/>
                  <a:gd name="T19" fmla="*/ 243 h 373"/>
                  <a:gd name="T20" fmla="*/ 151 w 172"/>
                  <a:gd name="T21" fmla="*/ 123 h 373"/>
                  <a:gd name="T22" fmla="*/ 144 w 172"/>
                  <a:gd name="T23" fmla="*/ 40 h 373"/>
                  <a:gd name="T24" fmla="*/ 85 w 172"/>
                  <a:gd name="T25" fmla="*/ 0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2" h="373">
                    <a:moveTo>
                      <a:pt x="85" y="0"/>
                    </a:moveTo>
                    <a:lnTo>
                      <a:pt x="116" y="5"/>
                    </a:lnTo>
                    <a:lnTo>
                      <a:pt x="165" y="38"/>
                    </a:lnTo>
                    <a:lnTo>
                      <a:pt x="172" y="135"/>
                    </a:lnTo>
                    <a:lnTo>
                      <a:pt x="132" y="262"/>
                    </a:lnTo>
                    <a:lnTo>
                      <a:pt x="59" y="361"/>
                    </a:lnTo>
                    <a:lnTo>
                      <a:pt x="17" y="373"/>
                    </a:lnTo>
                    <a:lnTo>
                      <a:pt x="0" y="349"/>
                    </a:lnTo>
                    <a:lnTo>
                      <a:pt x="50" y="340"/>
                    </a:lnTo>
                    <a:lnTo>
                      <a:pt x="113" y="243"/>
                    </a:lnTo>
                    <a:lnTo>
                      <a:pt x="151" y="123"/>
                    </a:lnTo>
                    <a:lnTo>
                      <a:pt x="144" y="40"/>
                    </a:lnTo>
                    <a:lnTo>
                      <a:pt x="85" y="0"/>
                    </a:lnTo>
                    <a:close/>
                  </a:path>
                </a:pathLst>
              </a:custGeom>
              <a:noFill/>
              <a:ln w="15875" cap="rnd">
                <a:solidFill>
                  <a:srgbClr val="00188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92" name="Freeform 38">
                <a:extLst>
                  <a:ext uri="{FF2B5EF4-FFF2-40B4-BE49-F238E27FC236}">
                    <a16:creationId xmlns:a16="http://schemas.microsoft.com/office/drawing/2014/main" id="{E1590C98-FE50-4F25-B487-E459E48BB6C8}"/>
                  </a:ext>
                </a:extLst>
              </p:cNvPr>
              <p:cNvSpPr>
                <a:spLocks/>
              </p:cNvSpPr>
              <p:nvPr/>
            </p:nvSpPr>
            <p:spPr bwMode="auto">
              <a:xfrm>
                <a:off x="5195169" y="2900917"/>
                <a:ext cx="513101" cy="954772"/>
              </a:xfrm>
              <a:custGeom>
                <a:avLst/>
                <a:gdLst>
                  <a:gd name="T0" fmla="*/ 102 w 102"/>
                  <a:gd name="T1" fmla="*/ 0 h 222"/>
                  <a:gd name="T2" fmla="*/ 91 w 102"/>
                  <a:gd name="T3" fmla="*/ 5 h 222"/>
                  <a:gd name="T4" fmla="*/ 57 w 102"/>
                  <a:gd name="T5" fmla="*/ 14 h 222"/>
                  <a:gd name="T6" fmla="*/ 4 w 102"/>
                  <a:gd name="T7" fmla="*/ 121 h 222"/>
                  <a:gd name="T8" fmla="*/ 0 w 102"/>
                  <a:gd name="T9" fmla="*/ 178 h 222"/>
                  <a:gd name="T10" fmla="*/ 27 w 102"/>
                  <a:gd name="T11" fmla="*/ 222 h 222"/>
                  <a:gd name="connsiteX0" fmla="*/ 11618 w 11618"/>
                  <a:gd name="connsiteY0" fmla="*/ 0 h 10000"/>
                  <a:gd name="connsiteX1" fmla="*/ 10540 w 11618"/>
                  <a:gd name="connsiteY1" fmla="*/ 225 h 10000"/>
                  <a:gd name="connsiteX2" fmla="*/ 7206 w 11618"/>
                  <a:gd name="connsiteY2" fmla="*/ 631 h 10000"/>
                  <a:gd name="connsiteX3" fmla="*/ 2010 w 11618"/>
                  <a:gd name="connsiteY3" fmla="*/ 5450 h 10000"/>
                  <a:gd name="connsiteX4" fmla="*/ 0 w 11618"/>
                  <a:gd name="connsiteY4" fmla="*/ 8091 h 10000"/>
                  <a:gd name="connsiteX5" fmla="*/ 4265 w 11618"/>
                  <a:gd name="connsiteY5" fmla="*/ 10000 h 10000"/>
                  <a:gd name="connsiteX0" fmla="*/ 11618 w 11618"/>
                  <a:gd name="connsiteY0" fmla="*/ 0 h 9796"/>
                  <a:gd name="connsiteX1" fmla="*/ 10540 w 11618"/>
                  <a:gd name="connsiteY1" fmla="*/ 225 h 9796"/>
                  <a:gd name="connsiteX2" fmla="*/ 7206 w 11618"/>
                  <a:gd name="connsiteY2" fmla="*/ 631 h 9796"/>
                  <a:gd name="connsiteX3" fmla="*/ 2010 w 11618"/>
                  <a:gd name="connsiteY3" fmla="*/ 5450 h 9796"/>
                  <a:gd name="connsiteX4" fmla="*/ 0 w 11618"/>
                  <a:gd name="connsiteY4" fmla="*/ 8091 h 9796"/>
                  <a:gd name="connsiteX5" fmla="*/ 1731 w 11618"/>
                  <a:gd name="connsiteY5" fmla="*/ 9782 h 9796"/>
                  <a:gd name="connsiteX0" fmla="*/ 10000 w 10000"/>
                  <a:gd name="connsiteY0" fmla="*/ 0 h 9918"/>
                  <a:gd name="connsiteX1" fmla="*/ 9072 w 10000"/>
                  <a:gd name="connsiteY1" fmla="*/ 230 h 9918"/>
                  <a:gd name="connsiteX2" fmla="*/ 6202 w 10000"/>
                  <a:gd name="connsiteY2" fmla="*/ 644 h 9918"/>
                  <a:gd name="connsiteX3" fmla="*/ 1730 w 10000"/>
                  <a:gd name="connsiteY3" fmla="*/ 5563 h 9918"/>
                  <a:gd name="connsiteX4" fmla="*/ 0 w 10000"/>
                  <a:gd name="connsiteY4" fmla="*/ 8259 h 9918"/>
                  <a:gd name="connsiteX5" fmla="*/ 1258 w 10000"/>
                  <a:gd name="connsiteY5" fmla="*/ 9887 h 9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9918">
                    <a:moveTo>
                      <a:pt x="10000" y="0"/>
                    </a:moveTo>
                    <a:cubicBezTo>
                      <a:pt x="9663" y="46"/>
                      <a:pt x="9325" y="138"/>
                      <a:pt x="9072" y="230"/>
                    </a:cubicBezTo>
                    <a:cubicBezTo>
                      <a:pt x="8143" y="413"/>
                      <a:pt x="6962" y="322"/>
                      <a:pt x="6202" y="644"/>
                    </a:cubicBezTo>
                    <a:cubicBezTo>
                      <a:pt x="1730" y="5563"/>
                      <a:pt x="2764" y="4295"/>
                      <a:pt x="1730" y="5563"/>
                    </a:cubicBezTo>
                    <a:cubicBezTo>
                      <a:pt x="696" y="6832"/>
                      <a:pt x="0" y="8259"/>
                      <a:pt x="0" y="8259"/>
                    </a:cubicBezTo>
                    <a:cubicBezTo>
                      <a:pt x="2278" y="10283"/>
                      <a:pt x="1258" y="9887"/>
                      <a:pt x="1258" y="9887"/>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93" name="Freeform 39">
                <a:extLst>
                  <a:ext uri="{FF2B5EF4-FFF2-40B4-BE49-F238E27FC236}">
                    <a16:creationId xmlns:a16="http://schemas.microsoft.com/office/drawing/2014/main" id="{A101755B-A17B-4115-AE76-CF9A9D9301FA}"/>
                  </a:ext>
                </a:extLst>
              </p:cNvPr>
              <p:cNvSpPr>
                <a:spLocks/>
              </p:cNvSpPr>
              <p:nvPr/>
            </p:nvSpPr>
            <p:spPr bwMode="auto">
              <a:xfrm>
                <a:off x="5470538" y="2942175"/>
                <a:ext cx="305182" cy="507179"/>
              </a:xfrm>
              <a:custGeom>
                <a:avLst/>
                <a:gdLst>
                  <a:gd name="T0" fmla="*/ 31 w 76"/>
                  <a:gd name="T1" fmla="*/ 0 h 129"/>
                  <a:gd name="T2" fmla="*/ 31 w 76"/>
                  <a:gd name="T3" fmla="*/ 6 h 129"/>
                  <a:gd name="T4" fmla="*/ 26 w 76"/>
                  <a:gd name="T5" fmla="*/ 10 h 129"/>
                  <a:gd name="T6" fmla="*/ 20 w 76"/>
                  <a:gd name="T7" fmla="*/ 21 h 129"/>
                  <a:gd name="T8" fmla="*/ 4 w 76"/>
                  <a:gd name="T9" fmla="*/ 69 h 129"/>
                  <a:gd name="T10" fmla="*/ 2 w 76"/>
                  <a:gd name="T11" fmla="*/ 78 h 129"/>
                  <a:gd name="T12" fmla="*/ 5 w 76"/>
                  <a:gd name="T13" fmla="*/ 107 h 129"/>
                  <a:gd name="T14" fmla="*/ 9 w 76"/>
                  <a:gd name="T15" fmla="*/ 118 h 129"/>
                  <a:gd name="T16" fmla="*/ 21 w 76"/>
                  <a:gd name="T17" fmla="*/ 128 h 129"/>
                  <a:gd name="T18" fmla="*/ 28 w 76"/>
                  <a:gd name="T19" fmla="*/ 122 h 129"/>
                  <a:gd name="T20" fmla="*/ 35 w 76"/>
                  <a:gd name="T21" fmla="*/ 122 h 129"/>
                  <a:gd name="T22" fmla="*/ 38 w 76"/>
                  <a:gd name="T23" fmla="*/ 114 h 129"/>
                  <a:gd name="T24" fmla="*/ 47 w 76"/>
                  <a:gd name="T25" fmla="*/ 113 h 129"/>
                  <a:gd name="T26" fmla="*/ 76 w 76"/>
                  <a:gd name="T27" fmla="*/ 104 h 129"/>
                  <a:gd name="connsiteX0" fmla="*/ 3922 w 9843"/>
                  <a:gd name="connsiteY0" fmla="*/ 0 h 9930"/>
                  <a:gd name="connsiteX1" fmla="*/ 3922 w 9843"/>
                  <a:gd name="connsiteY1" fmla="*/ 465 h 9930"/>
                  <a:gd name="connsiteX2" fmla="*/ 3264 w 9843"/>
                  <a:gd name="connsiteY2" fmla="*/ 775 h 9930"/>
                  <a:gd name="connsiteX3" fmla="*/ 2475 w 9843"/>
                  <a:gd name="connsiteY3" fmla="*/ 1628 h 9930"/>
                  <a:gd name="connsiteX4" fmla="*/ 369 w 9843"/>
                  <a:gd name="connsiteY4" fmla="*/ 5349 h 9930"/>
                  <a:gd name="connsiteX5" fmla="*/ 106 w 9843"/>
                  <a:gd name="connsiteY5" fmla="*/ 6047 h 9930"/>
                  <a:gd name="connsiteX6" fmla="*/ 501 w 9843"/>
                  <a:gd name="connsiteY6" fmla="*/ 8295 h 9930"/>
                  <a:gd name="connsiteX7" fmla="*/ 1027 w 9843"/>
                  <a:gd name="connsiteY7" fmla="*/ 9147 h 9930"/>
                  <a:gd name="connsiteX8" fmla="*/ 2606 w 9843"/>
                  <a:gd name="connsiteY8" fmla="*/ 9922 h 9930"/>
                  <a:gd name="connsiteX9" fmla="*/ 3527 w 9843"/>
                  <a:gd name="connsiteY9" fmla="*/ 9457 h 9930"/>
                  <a:gd name="connsiteX10" fmla="*/ 4448 w 9843"/>
                  <a:gd name="connsiteY10" fmla="*/ 9248 h 9930"/>
                  <a:gd name="connsiteX11" fmla="*/ 4843 w 9843"/>
                  <a:gd name="connsiteY11" fmla="*/ 8837 h 9930"/>
                  <a:gd name="connsiteX12" fmla="*/ 6027 w 9843"/>
                  <a:gd name="connsiteY12" fmla="*/ 8760 h 9930"/>
                  <a:gd name="connsiteX13" fmla="*/ 9843 w 9843"/>
                  <a:gd name="connsiteY13" fmla="*/ 8062 h 9930"/>
                  <a:gd name="connsiteX0" fmla="*/ 3985 w 10000"/>
                  <a:gd name="connsiteY0" fmla="*/ 0 h 10000"/>
                  <a:gd name="connsiteX1" fmla="*/ 3985 w 10000"/>
                  <a:gd name="connsiteY1" fmla="*/ 468 h 10000"/>
                  <a:gd name="connsiteX2" fmla="*/ 3316 w 10000"/>
                  <a:gd name="connsiteY2" fmla="*/ 780 h 10000"/>
                  <a:gd name="connsiteX3" fmla="*/ 2514 w 10000"/>
                  <a:gd name="connsiteY3" fmla="*/ 1639 h 10000"/>
                  <a:gd name="connsiteX4" fmla="*/ 375 w 10000"/>
                  <a:gd name="connsiteY4" fmla="*/ 5387 h 10000"/>
                  <a:gd name="connsiteX5" fmla="*/ 108 w 10000"/>
                  <a:gd name="connsiteY5" fmla="*/ 6090 h 10000"/>
                  <a:gd name="connsiteX6" fmla="*/ 509 w 10000"/>
                  <a:gd name="connsiteY6" fmla="*/ 8353 h 10000"/>
                  <a:gd name="connsiteX7" fmla="*/ 1043 w 10000"/>
                  <a:gd name="connsiteY7" fmla="*/ 9211 h 10000"/>
                  <a:gd name="connsiteX8" fmla="*/ 2648 w 10000"/>
                  <a:gd name="connsiteY8" fmla="*/ 9992 h 10000"/>
                  <a:gd name="connsiteX9" fmla="*/ 3583 w 10000"/>
                  <a:gd name="connsiteY9" fmla="*/ 9524 h 10000"/>
                  <a:gd name="connsiteX10" fmla="*/ 6135 w 10000"/>
                  <a:gd name="connsiteY10" fmla="*/ 8934 h 10000"/>
                  <a:gd name="connsiteX11" fmla="*/ 4920 w 10000"/>
                  <a:gd name="connsiteY11" fmla="*/ 8899 h 10000"/>
                  <a:gd name="connsiteX12" fmla="*/ 6123 w 10000"/>
                  <a:gd name="connsiteY12" fmla="*/ 8822 h 10000"/>
                  <a:gd name="connsiteX13" fmla="*/ 10000 w 10000"/>
                  <a:gd name="connsiteY13" fmla="*/ 8119 h 10000"/>
                  <a:gd name="connsiteX0" fmla="*/ 3985 w 10000"/>
                  <a:gd name="connsiteY0" fmla="*/ 0 h 10000"/>
                  <a:gd name="connsiteX1" fmla="*/ 3985 w 10000"/>
                  <a:gd name="connsiteY1" fmla="*/ 468 h 10000"/>
                  <a:gd name="connsiteX2" fmla="*/ 3316 w 10000"/>
                  <a:gd name="connsiteY2" fmla="*/ 780 h 10000"/>
                  <a:gd name="connsiteX3" fmla="*/ 2514 w 10000"/>
                  <a:gd name="connsiteY3" fmla="*/ 1639 h 10000"/>
                  <a:gd name="connsiteX4" fmla="*/ 375 w 10000"/>
                  <a:gd name="connsiteY4" fmla="*/ 5387 h 10000"/>
                  <a:gd name="connsiteX5" fmla="*/ 108 w 10000"/>
                  <a:gd name="connsiteY5" fmla="*/ 6090 h 10000"/>
                  <a:gd name="connsiteX6" fmla="*/ 509 w 10000"/>
                  <a:gd name="connsiteY6" fmla="*/ 8353 h 10000"/>
                  <a:gd name="connsiteX7" fmla="*/ 1043 w 10000"/>
                  <a:gd name="connsiteY7" fmla="*/ 9211 h 10000"/>
                  <a:gd name="connsiteX8" fmla="*/ 2648 w 10000"/>
                  <a:gd name="connsiteY8" fmla="*/ 9992 h 10000"/>
                  <a:gd name="connsiteX9" fmla="*/ 3583 w 10000"/>
                  <a:gd name="connsiteY9" fmla="*/ 9524 h 10000"/>
                  <a:gd name="connsiteX10" fmla="*/ 6135 w 10000"/>
                  <a:gd name="connsiteY10" fmla="*/ 8934 h 10000"/>
                  <a:gd name="connsiteX11" fmla="*/ 4920 w 10000"/>
                  <a:gd name="connsiteY11" fmla="*/ 8899 h 10000"/>
                  <a:gd name="connsiteX12" fmla="*/ 8620 w 10000"/>
                  <a:gd name="connsiteY12" fmla="*/ 8486 h 10000"/>
                  <a:gd name="connsiteX13" fmla="*/ 10000 w 10000"/>
                  <a:gd name="connsiteY13" fmla="*/ 8119 h 10000"/>
                  <a:gd name="connsiteX0" fmla="*/ 3985 w 9927"/>
                  <a:gd name="connsiteY0" fmla="*/ 0 h 10000"/>
                  <a:gd name="connsiteX1" fmla="*/ 3985 w 9927"/>
                  <a:gd name="connsiteY1" fmla="*/ 468 h 10000"/>
                  <a:gd name="connsiteX2" fmla="*/ 3316 w 9927"/>
                  <a:gd name="connsiteY2" fmla="*/ 780 h 10000"/>
                  <a:gd name="connsiteX3" fmla="*/ 2514 w 9927"/>
                  <a:gd name="connsiteY3" fmla="*/ 1639 h 10000"/>
                  <a:gd name="connsiteX4" fmla="*/ 375 w 9927"/>
                  <a:gd name="connsiteY4" fmla="*/ 5387 h 10000"/>
                  <a:gd name="connsiteX5" fmla="*/ 108 w 9927"/>
                  <a:gd name="connsiteY5" fmla="*/ 6090 h 10000"/>
                  <a:gd name="connsiteX6" fmla="*/ 509 w 9927"/>
                  <a:gd name="connsiteY6" fmla="*/ 8353 h 10000"/>
                  <a:gd name="connsiteX7" fmla="*/ 1043 w 9927"/>
                  <a:gd name="connsiteY7" fmla="*/ 9211 h 10000"/>
                  <a:gd name="connsiteX8" fmla="*/ 2648 w 9927"/>
                  <a:gd name="connsiteY8" fmla="*/ 9992 h 10000"/>
                  <a:gd name="connsiteX9" fmla="*/ 3583 w 9927"/>
                  <a:gd name="connsiteY9" fmla="*/ 9524 h 10000"/>
                  <a:gd name="connsiteX10" fmla="*/ 6135 w 9927"/>
                  <a:gd name="connsiteY10" fmla="*/ 8934 h 10000"/>
                  <a:gd name="connsiteX11" fmla="*/ 4920 w 9927"/>
                  <a:gd name="connsiteY11" fmla="*/ 8899 h 10000"/>
                  <a:gd name="connsiteX12" fmla="*/ 8620 w 9927"/>
                  <a:gd name="connsiteY12" fmla="*/ 8486 h 10000"/>
                  <a:gd name="connsiteX13" fmla="*/ 9927 w 9927"/>
                  <a:gd name="connsiteY13" fmla="*/ 7025 h 10000"/>
                  <a:gd name="connsiteX0" fmla="*/ 4014 w 10000"/>
                  <a:gd name="connsiteY0" fmla="*/ 0 h 10000"/>
                  <a:gd name="connsiteX1" fmla="*/ 4014 w 10000"/>
                  <a:gd name="connsiteY1" fmla="*/ 468 h 10000"/>
                  <a:gd name="connsiteX2" fmla="*/ 3340 w 10000"/>
                  <a:gd name="connsiteY2" fmla="*/ 780 h 10000"/>
                  <a:gd name="connsiteX3" fmla="*/ 2532 w 10000"/>
                  <a:gd name="connsiteY3" fmla="*/ 1639 h 10000"/>
                  <a:gd name="connsiteX4" fmla="*/ 378 w 10000"/>
                  <a:gd name="connsiteY4" fmla="*/ 5387 h 10000"/>
                  <a:gd name="connsiteX5" fmla="*/ 109 w 10000"/>
                  <a:gd name="connsiteY5" fmla="*/ 6090 h 10000"/>
                  <a:gd name="connsiteX6" fmla="*/ 513 w 10000"/>
                  <a:gd name="connsiteY6" fmla="*/ 8353 h 10000"/>
                  <a:gd name="connsiteX7" fmla="*/ 1051 w 10000"/>
                  <a:gd name="connsiteY7" fmla="*/ 9211 h 10000"/>
                  <a:gd name="connsiteX8" fmla="*/ 2667 w 10000"/>
                  <a:gd name="connsiteY8" fmla="*/ 9992 h 10000"/>
                  <a:gd name="connsiteX9" fmla="*/ 3609 w 10000"/>
                  <a:gd name="connsiteY9" fmla="*/ 9524 h 10000"/>
                  <a:gd name="connsiteX10" fmla="*/ 6106 w 10000"/>
                  <a:gd name="connsiteY10" fmla="*/ 8345 h 10000"/>
                  <a:gd name="connsiteX11" fmla="*/ 4956 w 10000"/>
                  <a:gd name="connsiteY11" fmla="*/ 8899 h 10000"/>
                  <a:gd name="connsiteX12" fmla="*/ 8683 w 10000"/>
                  <a:gd name="connsiteY12" fmla="*/ 8486 h 10000"/>
                  <a:gd name="connsiteX13" fmla="*/ 10000 w 10000"/>
                  <a:gd name="connsiteY13" fmla="*/ 7025 h 10000"/>
                  <a:gd name="connsiteX0" fmla="*/ 4014 w 10000"/>
                  <a:gd name="connsiteY0" fmla="*/ 0 h 10000"/>
                  <a:gd name="connsiteX1" fmla="*/ 4014 w 10000"/>
                  <a:gd name="connsiteY1" fmla="*/ 468 h 10000"/>
                  <a:gd name="connsiteX2" fmla="*/ 3340 w 10000"/>
                  <a:gd name="connsiteY2" fmla="*/ 780 h 10000"/>
                  <a:gd name="connsiteX3" fmla="*/ 2532 w 10000"/>
                  <a:gd name="connsiteY3" fmla="*/ 1639 h 10000"/>
                  <a:gd name="connsiteX4" fmla="*/ 378 w 10000"/>
                  <a:gd name="connsiteY4" fmla="*/ 5387 h 10000"/>
                  <a:gd name="connsiteX5" fmla="*/ 109 w 10000"/>
                  <a:gd name="connsiteY5" fmla="*/ 6090 h 10000"/>
                  <a:gd name="connsiteX6" fmla="*/ 513 w 10000"/>
                  <a:gd name="connsiteY6" fmla="*/ 8353 h 10000"/>
                  <a:gd name="connsiteX7" fmla="*/ 1051 w 10000"/>
                  <a:gd name="connsiteY7" fmla="*/ 9211 h 10000"/>
                  <a:gd name="connsiteX8" fmla="*/ 2667 w 10000"/>
                  <a:gd name="connsiteY8" fmla="*/ 9992 h 10000"/>
                  <a:gd name="connsiteX9" fmla="*/ 3609 w 10000"/>
                  <a:gd name="connsiteY9" fmla="*/ 9524 h 10000"/>
                  <a:gd name="connsiteX10" fmla="*/ 4774 w 10000"/>
                  <a:gd name="connsiteY10" fmla="*/ 9060 h 10000"/>
                  <a:gd name="connsiteX11" fmla="*/ 4956 w 10000"/>
                  <a:gd name="connsiteY11" fmla="*/ 8899 h 10000"/>
                  <a:gd name="connsiteX12" fmla="*/ 8683 w 10000"/>
                  <a:gd name="connsiteY12" fmla="*/ 8486 h 10000"/>
                  <a:gd name="connsiteX13" fmla="*/ 10000 w 10000"/>
                  <a:gd name="connsiteY13" fmla="*/ 7025 h 10000"/>
                  <a:gd name="connsiteX0" fmla="*/ 4014 w 9482"/>
                  <a:gd name="connsiteY0" fmla="*/ 0 h 10000"/>
                  <a:gd name="connsiteX1" fmla="*/ 4014 w 9482"/>
                  <a:gd name="connsiteY1" fmla="*/ 468 h 10000"/>
                  <a:gd name="connsiteX2" fmla="*/ 3340 w 9482"/>
                  <a:gd name="connsiteY2" fmla="*/ 780 h 10000"/>
                  <a:gd name="connsiteX3" fmla="*/ 2532 w 9482"/>
                  <a:gd name="connsiteY3" fmla="*/ 1639 h 10000"/>
                  <a:gd name="connsiteX4" fmla="*/ 378 w 9482"/>
                  <a:gd name="connsiteY4" fmla="*/ 5387 h 10000"/>
                  <a:gd name="connsiteX5" fmla="*/ 109 w 9482"/>
                  <a:gd name="connsiteY5" fmla="*/ 6090 h 10000"/>
                  <a:gd name="connsiteX6" fmla="*/ 513 w 9482"/>
                  <a:gd name="connsiteY6" fmla="*/ 8353 h 10000"/>
                  <a:gd name="connsiteX7" fmla="*/ 1051 w 9482"/>
                  <a:gd name="connsiteY7" fmla="*/ 9211 h 10000"/>
                  <a:gd name="connsiteX8" fmla="*/ 2667 w 9482"/>
                  <a:gd name="connsiteY8" fmla="*/ 9992 h 10000"/>
                  <a:gd name="connsiteX9" fmla="*/ 3609 w 9482"/>
                  <a:gd name="connsiteY9" fmla="*/ 9524 h 10000"/>
                  <a:gd name="connsiteX10" fmla="*/ 4774 w 9482"/>
                  <a:gd name="connsiteY10" fmla="*/ 9060 h 10000"/>
                  <a:gd name="connsiteX11" fmla="*/ 4956 w 9482"/>
                  <a:gd name="connsiteY11" fmla="*/ 8899 h 10000"/>
                  <a:gd name="connsiteX12" fmla="*/ 8683 w 9482"/>
                  <a:gd name="connsiteY12" fmla="*/ 8486 h 10000"/>
                  <a:gd name="connsiteX13" fmla="*/ 9482 w 9482"/>
                  <a:gd name="connsiteY13" fmla="*/ 7682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482" h="10000">
                    <a:moveTo>
                      <a:pt x="4014" y="0"/>
                    </a:moveTo>
                    <a:cubicBezTo>
                      <a:pt x="4283" y="79"/>
                      <a:pt x="4149" y="312"/>
                      <a:pt x="4014" y="468"/>
                    </a:cubicBezTo>
                    <a:cubicBezTo>
                      <a:pt x="3878" y="547"/>
                      <a:pt x="3609" y="624"/>
                      <a:pt x="3340" y="780"/>
                    </a:cubicBezTo>
                    <a:cubicBezTo>
                      <a:pt x="2936" y="1015"/>
                      <a:pt x="2802" y="1327"/>
                      <a:pt x="2532" y="1639"/>
                    </a:cubicBezTo>
                    <a:cubicBezTo>
                      <a:pt x="1860" y="2888"/>
                      <a:pt x="1186" y="4138"/>
                      <a:pt x="378" y="5387"/>
                    </a:cubicBezTo>
                    <a:cubicBezTo>
                      <a:pt x="244" y="5620"/>
                      <a:pt x="109" y="5855"/>
                      <a:pt x="109" y="6090"/>
                    </a:cubicBezTo>
                    <a:cubicBezTo>
                      <a:pt x="-161" y="6870"/>
                      <a:pt x="109" y="7651"/>
                      <a:pt x="513" y="8353"/>
                    </a:cubicBezTo>
                    <a:cubicBezTo>
                      <a:pt x="647" y="8666"/>
                      <a:pt x="917" y="8978"/>
                      <a:pt x="1051" y="9211"/>
                    </a:cubicBezTo>
                    <a:cubicBezTo>
                      <a:pt x="1321" y="9602"/>
                      <a:pt x="1994" y="10070"/>
                      <a:pt x="2667" y="9992"/>
                    </a:cubicBezTo>
                    <a:cubicBezTo>
                      <a:pt x="3071" y="9914"/>
                      <a:pt x="3340" y="9680"/>
                      <a:pt x="3609" y="9524"/>
                    </a:cubicBezTo>
                    <a:cubicBezTo>
                      <a:pt x="3878" y="9446"/>
                      <a:pt x="4505" y="8827"/>
                      <a:pt x="4774" y="9060"/>
                    </a:cubicBezTo>
                    <a:cubicBezTo>
                      <a:pt x="4640" y="8827"/>
                      <a:pt x="4687" y="9055"/>
                      <a:pt x="4956" y="8899"/>
                    </a:cubicBezTo>
                    <a:cubicBezTo>
                      <a:pt x="5361" y="8822"/>
                      <a:pt x="8279" y="8486"/>
                      <a:pt x="8683" y="8486"/>
                    </a:cubicBezTo>
                    <a:cubicBezTo>
                      <a:pt x="10030" y="8407"/>
                      <a:pt x="8270" y="7994"/>
                      <a:pt x="9482" y="7682"/>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94" name="Freeform 40">
                <a:extLst>
                  <a:ext uri="{FF2B5EF4-FFF2-40B4-BE49-F238E27FC236}">
                    <a16:creationId xmlns:a16="http://schemas.microsoft.com/office/drawing/2014/main" id="{A0FFC7AF-0707-43BC-A866-F3C4A2B33507}"/>
                  </a:ext>
                </a:extLst>
              </p:cNvPr>
              <p:cNvSpPr>
                <a:spLocks/>
              </p:cNvSpPr>
              <p:nvPr/>
            </p:nvSpPr>
            <p:spPr bwMode="auto">
              <a:xfrm>
                <a:off x="4799301" y="3231910"/>
                <a:ext cx="2855565" cy="2904538"/>
              </a:xfrm>
              <a:custGeom>
                <a:avLst/>
                <a:gdLst>
                  <a:gd name="T0" fmla="*/ 265 w 651"/>
                  <a:gd name="T1" fmla="*/ 0 h 649"/>
                  <a:gd name="T2" fmla="*/ 259 w 651"/>
                  <a:gd name="T3" fmla="*/ 33 h 649"/>
                  <a:gd name="T4" fmla="*/ 254 w 651"/>
                  <a:gd name="T5" fmla="*/ 46 h 649"/>
                  <a:gd name="T6" fmla="*/ 246 w 651"/>
                  <a:gd name="T7" fmla="*/ 52 h 649"/>
                  <a:gd name="T8" fmla="*/ 186 w 651"/>
                  <a:gd name="T9" fmla="*/ 71 h 649"/>
                  <a:gd name="T10" fmla="*/ 177 w 651"/>
                  <a:gd name="T11" fmla="*/ 76 h 649"/>
                  <a:gd name="T12" fmla="*/ 137 w 651"/>
                  <a:gd name="T13" fmla="*/ 90 h 649"/>
                  <a:gd name="T14" fmla="*/ 128 w 651"/>
                  <a:gd name="T15" fmla="*/ 96 h 649"/>
                  <a:gd name="T16" fmla="*/ 123 w 651"/>
                  <a:gd name="T17" fmla="*/ 103 h 649"/>
                  <a:gd name="T18" fmla="*/ 107 w 651"/>
                  <a:gd name="T19" fmla="*/ 139 h 649"/>
                  <a:gd name="T20" fmla="*/ 98 w 651"/>
                  <a:gd name="T21" fmla="*/ 143 h 649"/>
                  <a:gd name="T22" fmla="*/ 31 w 651"/>
                  <a:gd name="T23" fmla="*/ 264 h 649"/>
                  <a:gd name="T24" fmla="*/ 127 w 651"/>
                  <a:gd name="T25" fmla="*/ 360 h 649"/>
                  <a:gd name="T26" fmla="*/ 234 w 651"/>
                  <a:gd name="T27" fmla="*/ 348 h 649"/>
                  <a:gd name="T28" fmla="*/ 245 w 651"/>
                  <a:gd name="T29" fmla="*/ 349 h 649"/>
                  <a:gd name="T30" fmla="*/ 262 w 651"/>
                  <a:gd name="T31" fmla="*/ 383 h 649"/>
                  <a:gd name="T32" fmla="*/ 334 w 651"/>
                  <a:gd name="T33" fmla="*/ 622 h 649"/>
                  <a:gd name="T34" fmla="*/ 363 w 651"/>
                  <a:gd name="T35" fmla="*/ 622 h 649"/>
                  <a:gd name="T36" fmla="*/ 356 w 651"/>
                  <a:gd name="T37" fmla="*/ 628 h 649"/>
                  <a:gd name="T38" fmla="*/ 401 w 651"/>
                  <a:gd name="T39" fmla="*/ 641 h 649"/>
                  <a:gd name="T40" fmla="*/ 469 w 651"/>
                  <a:gd name="T41" fmla="*/ 610 h 649"/>
                  <a:gd name="T42" fmla="*/ 471 w 651"/>
                  <a:gd name="T43" fmla="*/ 603 h 649"/>
                  <a:gd name="T44" fmla="*/ 463 w 651"/>
                  <a:gd name="T45" fmla="*/ 584 h 649"/>
                  <a:gd name="T46" fmla="*/ 465 w 651"/>
                  <a:gd name="T47" fmla="*/ 580 h 649"/>
                  <a:gd name="T48" fmla="*/ 541 w 651"/>
                  <a:gd name="T49" fmla="*/ 456 h 649"/>
                  <a:gd name="T50" fmla="*/ 572 w 651"/>
                  <a:gd name="T51" fmla="*/ 354 h 649"/>
                  <a:gd name="T52" fmla="*/ 651 w 651"/>
                  <a:gd name="T53" fmla="*/ 251 h 649"/>
                  <a:gd name="T54" fmla="*/ 548 w 651"/>
                  <a:gd name="T55" fmla="*/ 269 h 649"/>
                  <a:gd name="T56" fmla="*/ 549 w 651"/>
                  <a:gd name="T57" fmla="*/ 270 h 649"/>
                  <a:gd name="T58" fmla="*/ 547 w 651"/>
                  <a:gd name="T59" fmla="*/ 262 h 649"/>
                  <a:gd name="T60" fmla="*/ 544 w 651"/>
                  <a:gd name="T61" fmla="*/ 250 h 649"/>
                  <a:gd name="T62" fmla="*/ 515 w 651"/>
                  <a:gd name="T63" fmla="*/ 216 h 649"/>
                  <a:gd name="T64" fmla="*/ 515 w 651"/>
                  <a:gd name="T65" fmla="*/ 207 h 649"/>
                  <a:gd name="T66" fmla="*/ 518 w 651"/>
                  <a:gd name="T67" fmla="*/ 194 h 649"/>
                  <a:gd name="T68" fmla="*/ 507 w 651"/>
                  <a:gd name="T69" fmla="*/ 190 h 649"/>
                  <a:gd name="T70" fmla="*/ 475 w 651"/>
                  <a:gd name="T71" fmla="*/ 139 h 649"/>
                  <a:gd name="T72" fmla="*/ 469 w 651"/>
                  <a:gd name="T73" fmla="*/ 130 h 649"/>
                  <a:gd name="T74" fmla="*/ 463 w 651"/>
                  <a:gd name="T75" fmla="*/ 129 h 649"/>
                  <a:gd name="T76" fmla="*/ 447 w 651"/>
                  <a:gd name="T77" fmla="*/ 115 h 649"/>
                  <a:gd name="T78" fmla="*/ 441 w 651"/>
                  <a:gd name="T79" fmla="*/ 99 h 649"/>
                  <a:gd name="T80" fmla="*/ 366 w 651"/>
                  <a:gd name="T81" fmla="*/ 83 h 649"/>
                  <a:gd name="T82" fmla="*/ 315 w 651"/>
                  <a:gd name="T83" fmla="*/ 57 h 649"/>
                  <a:gd name="T84" fmla="*/ 284 w 651"/>
                  <a:gd name="T85" fmla="*/ 47 h 649"/>
                  <a:gd name="T86" fmla="*/ 265 w 651"/>
                  <a:gd name="T87" fmla="*/ 0 h 6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51" h="649">
                    <a:moveTo>
                      <a:pt x="265" y="0"/>
                    </a:moveTo>
                    <a:cubicBezTo>
                      <a:pt x="263" y="11"/>
                      <a:pt x="262" y="22"/>
                      <a:pt x="259" y="33"/>
                    </a:cubicBezTo>
                    <a:cubicBezTo>
                      <a:pt x="258" y="38"/>
                      <a:pt x="257" y="42"/>
                      <a:pt x="254" y="46"/>
                    </a:cubicBezTo>
                    <a:cubicBezTo>
                      <a:pt x="252" y="48"/>
                      <a:pt x="249" y="50"/>
                      <a:pt x="246" y="52"/>
                    </a:cubicBezTo>
                    <a:cubicBezTo>
                      <a:pt x="227" y="62"/>
                      <a:pt x="207" y="69"/>
                      <a:pt x="186" y="71"/>
                    </a:cubicBezTo>
                    <a:cubicBezTo>
                      <a:pt x="182" y="71"/>
                      <a:pt x="178" y="72"/>
                      <a:pt x="177" y="76"/>
                    </a:cubicBezTo>
                    <a:cubicBezTo>
                      <a:pt x="162" y="76"/>
                      <a:pt x="149" y="83"/>
                      <a:pt x="137" y="90"/>
                    </a:cubicBezTo>
                    <a:cubicBezTo>
                      <a:pt x="134" y="92"/>
                      <a:pt x="131" y="93"/>
                      <a:pt x="128" y="96"/>
                    </a:cubicBezTo>
                    <a:cubicBezTo>
                      <a:pt x="126" y="98"/>
                      <a:pt x="124" y="101"/>
                      <a:pt x="123" y="103"/>
                    </a:cubicBezTo>
                    <a:cubicBezTo>
                      <a:pt x="116" y="115"/>
                      <a:pt x="109" y="126"/>
                      <a:pt x="107" y="139"/>
                    </a:cubicBezTo>
                    <a:cubicBezTo>
                      <a:pt x="104" y="139"/>
                      <a:pt x="100" y="141"/>
                      <a:pt x="98" y="143"/>
                    </a:cubicBezTo>
                    <a:cubicBezTo>
                      <a:pt x="98" y="143"/>
                      <a:pt x="0" y="160"/>
                      <a:pt x="31" y="264"/>
                    </a:cubicBezTo>
                    <a:cubicBezTo>
                      <a:pt x="62" y="367"/>
                      <a:pt x="127" y="360"/>
                      <a:pt x="127" y="360"/>
                    </a:cubicBezTo>
                    <a:cubicBezTo>
                      <a:pt x="127" y="360"/>
                      <a:pt x="207" y="353"/>
                      <a:pt x="234" y="348"/>
                    </a:cubicBezTo>
                    <a:cubicBezTo>
                      <a:pt x="237" y="347"/>
                      <a:pt x="241" y="347"/>
                      <a:pt x="245" y="349"/>
                    </a:cubicBezTo>
                    <a:cubicBezTo>
                      <a:pt x="254" y="354"/>
                      <a:pt x="261" y="360"/>
                      <a:pt x="262" y="383"/>
                    </a:cubicBezTo>
                    <a:cubicBezTo>
                      <a:pt x="262" y="411"/>
                      <a:pt x="269" y="576"/>
                      <a:pt x="334" y="622"/>
                    </a:cubicBezTo>
                    <a:cubicBezTo>
                      <a:pt x="345" y="631"/>
                      <a:pt x="363" y="622"/>
                      <a:pt x="363" y="622"/>
                    </a:cubicBezTo>
                    <a:cubicBezTo>
                      <a:pt x="356" y="628"/>
                      <a:pt x="356" y="628"/>
                      <a:pt x="356" y="628"/>
                    </a:cubicBezTo>
                    <a:cubicBezTo>
                      <a:pt x="356" y="628"/>
                      <a:pt x="363" y="649"/>
                      <a:pt x="401" y="641"/>
                    </a:cubicBezTo>
                    <a:cubicBezTo>
                      <a:pt x="431" y="634"/>
                      <a:pt x="459" y="616"/>
                      <a:pt x="469" y="610"/>
                    </a:cubicBezTo>
                    <a:cubicBezTo>
                      <a:pt x="471" y="608"/>
                      <a:pt x="472" y="605"/>
                      <a:pt x="471" y="603"/>
                    </a:cubicBezTo>
                    <a:cubicBezTo>
                      <a:pt x="463" y="584"/>
                      <a:pt x="463" y="584"/>
                      <a:pt x="463" y="584"/>
                    </a:cubicBezTo>
                    <a:cubicBezTo>
                      <a:pt x="463" y="582"/>
                      <a:pt x="463" y="581"/>
                      <a:pt x="465" y="580"/>
                    </a:cubicBezTo>
                    <a:cubicBezTo>
                      <a:pt x="480" y="575"/>
                      <a:pt x="540" y="548"/>
                      <a:pt x="541" y="456"/>
                    </a:cubicBezTo>
                    <a:cubicBezTo>
                      <a:pt x="541" y="380"/>
                      <a:pt x="532" y="398"/>
                      <a:pt x="572" y="354"/>
                    </a:cubicBezTo>
                    <a:cubicBezTo>
                      <a:pt x="612" y="310"/>
                      <a:pt x="620" y="310"/>
                      <a:pt x="651" y="251"/>
                    </a:cubicBezTo>
                    <a:cubicBezTo>
                      <a:pt x="548" y="269"/>
                      <a:pt x="548" y="269"/>
                      <a:pt x="548" y="269"/>
                    </a:cubicBezTo>
                    <a:cubicBezTo>
                      <a:pt x="549" y="270"/>
                      <a:pt x="549" y="270"/>
                      <a:pt x="549" y="270"/>
                    </a:cubicBezTo>
                    <a:cubicBezTo>
                      <a:pt x="547" y="262"/>
                      <a:pt x="547" y="262"/>
                      <a:pt x="547" y="262"/>
                    </a:cubicBezTo>
                    <a:cubicBezTo>
                      <a:pt x="544" y="250"/>
                      <a:pt x="544" y="250"/>
                      <a:pt x="544" y="250"/>
                    </a:cubicBezTo>
                    <a:cubicBezTo>
                      <a:pt x="515" y="216"/>
                      <a:pt x="515" y="216"/>
                      <a:pt x="515" y="216"/>
                    </a:cubicBezTo>
                    <a:cubicBezTo>
                      <a:pt x="515" y="207"/>
                      <a:pt x="515" y="207"/>
                      <a:pt x="515" y="207"/>
                    </a:cubicBezTo>
                    <a:cubicBezTo>
                      <a:pt x="518" y="194"/>
                      <a:pt x="518" y="194"/>
                      <a:pt x="518" y="194"/>
                    </a:cubicBezTo>
                    <a:cubicBezTo>
                      <a:pt x="507" y="190"/>
                      <a:pt x="507" y="190"/>
                      <a:pt x="507" y="190"/>
                    </a:cubicBezTo>
                    <a:cubicBezTo>
                      <a:pt x="475" y="139"/>
                      <a:pt x="475" y="139"/>
                      <a:pt x="475" y="139"/>
                    </a:cubicBezTo>
                    <a:cubicBezTo>
                      <a:pt x="469" y="130"/>
                      <a:pt x="469" y="130"/>
                      <a:pt x="469" y="130"/>
                    </a:cubicBezTo>
                    <a:cubicBezTo>
                      <a:pt x="463" y="129"/>
                      <a:pt x="463" y="129"/>
                      <a:pt x="463" y="129"/>
                    </a:cubicBezTo>
                    <a:cubicBezTo>
                      <a:pt x="447" y="115"/>
                      <a:pt x="447" y="115"/>
                      <a:pt x="447" y="115"/>
                    </a:cubicBezTo>
                    <a:cubicBezTo>
                      <a:pt x="441" y="99"/>
                      <a:pt x="441" y="99"/>
                      <a:pt x="441" y="99"/>
                    </a:cubicBezTo>
                    <a:cubicBezTo>
                      <a:pt x="441" y="99"/>
                      <a:pt x="431" y="85"/>
                      <a:pt x="366" y="83"/>
                    </a:cubicBezTo>
                    <a:cubicBezTo>
                      <a:pt x="349" y="82"/>
                      <a:pt x="315" y="57"/>
                      <a:pt x="315" y="57"/>
                    </a:cubicBezTo>
                    <a:cubicBezTo>
                      <a:pt x="315" y="57"/>
                      <a:pt x="292" y="56"/>
                      <a:pt x="284" y="47"/>
                    </a:cubicBezTo>
                    <a:cubicBezTo>
                      <a:pt x="277" y="37"/>
                      <a:pt x="265" y="0"/>
                      <a:pt x="265" y="0"/>
                    </a:cubicBezTo>
                    <a:close/>
                  </a:path>
                </a:pathLst>
              </a:custGeom>
              <a:noFill/>
              <a:ln w="15875" cap="rnd">
                <a:solidFill>
                  <a:srgbClr val="00188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95" name="Freeform 41">
                <a:extLst>
                  <a:ext uri="{FF2B5EF4-FFF2-40B4-BE49-F238E27FC236}">
                    <a16:creationId xmlns:a16="http://schemas.microsoft.com/office/drawing/2014/main" id="{D3E6D174-E3A2-4914-A035-61D96642C619}"/>
                  </a:ext>
                </a:extLst>
              </p:cNvPr>
              <p:cNvSpPr>
                <a:spLocks/>
              </p:cNvSpPr>
              <p:nvPr/>
            </p:nvSpPr>
            <p:spPr bwMode="auto">
              <a:xfrm>
                <a:off x="7593641" y="4083735"/>
                <a:ext cx="1436154" cy="597552"/>
              </a:xfrm>
              <a:custGeom>
                <a:avLst/>
                <a:gdLst>
                  <a:gd name="T0" fmla="*/ 0 w 298"/>
                  <a:gd name="T1" fmla="*/ 38 h 106"/>
                  <a:gd name="T2" fmla="*/ 116 w 298"/>
                  <a:gd name="T3" fmla="*/ 0 h 106"/>
                  <a:gd name="T4" fmla="*/ 128 w 298"/>
                  <a:gd name="T5" fmla="*/ 71 h 106"/>
                  <a:gd name="T6" fmla="*/ 167 w 298"/>
                  <a:gd name="T7" fmla="*/ 92 h 106"/>
                  <a:gd name="T8" fmla="*/ 168 w 298"/>
                  <a:gd name="T9" fmla="*/ 104 h 106"/>
                  <a:gd name="T10" fmla="*/ 190 w 298"/>
                  <a:gd name="T11" fmla="*/ 100 h 106"/>
                  <a:gd name="T12" fmla="*/ 163 w 298"/>
                  <a:gd name="T13" fmla="*/ 45 h 106"/>
                  <a:gd name="T14" fmla="*/ 226 w 298"/>
                  <a:gd name="T15" fmla="*/ 81 h 106"/>
                  <a:gd name="T16" fmla="*/ 298 w 298"/>
                  <a:gd name="T17" fmla="*/ 94 h 106"/>
                  <a:gd name="connsiteX0" fmla="*/ 0 w 10774"/>
                  <a:gd name="connsiteY0" fmla="*/ 3358 h 10122"/>
                  <a:gd name="connsiteX1" fmla="*/ 4667 w 10774"/>
                  <a:gd name="connsiteY1" fmla="*/ 281 h 10122"/>
                  <a:gd name="connsiteX2" fmla="*/ 5069 w 10774"/>
                  <a:gd name="connsiteY2" fmla="*/ 6979 h 10122"/>
                  <a:gd name="connsiteX3" fmla="*/ 6378 w 10774"/>
                  <a:gd name="connsiteY3" fmla="*/ 8960 h 10122"/>
                  <a:gd name="connsiteX4" fmla="*/ 6412 w 10774"/>
                  <a:gd name="connsiteY4" fmla="*/ 10092 h 10122"/>
                  <a:gd name="connsiteX5" fmla="*/ 7150 w 10774"/>
                  <a:gd name="connsiteY5" fmla="*/ 9715 h 10122"/>
                  <a:gd name="connsiteX6" fmla="*/ 6244 w 10774"/>
                  <a:gd name="connsiteY6" fmla="*/ 4526 h 10122"/>
                  <a:gd name="connsiteX7" fmla="*/ 8358 w 10774"/>
                  <a:gd name="connsiteY7" fmla="*/ 7923 h 10122"/>
                  <a:gd name="connsiteX8" fmla="*/ 10774 w 10774"/>
                  <a:gd name="connsiteY8" fmla="*/ 9149 h 10122"/>
                  <a:gd name="connsiteX0" fmla="*/ 0 w 10774"/>
                  <a:gd name="connsiteY0" fmla="*/ 5801 h 12565"/>
                  <a:gd name="connsiteX1" fmla="*/ 4347 w 10774"/>
                  <a:gd name="connsiteY1" fmla="*/ 83 h 12565"/>
                  <a:gd name="connsiteX2" fmla="*/ 5069 w 10774"/>
                  <a:gd name="connsiteY2" fmla="*/ 9422 h 12565"/>
                  <a:gd name="connsiteX3" fmla="*/ 6378 w 10774"/>
                  <a:gd name="connsiteY3" fmla="*/ 11403 h 12565"/>
                  <a:gd name="connsiteX4" fmla="*/ 6412 w 10774"/>
                  <a:gd name="connsiteY4" fmla="*/ 12535 h 12565"/>
                  <a:gd name="connsiteX5" fmla="*/ 7150 w 10774"/>
                  <a:gd name="connsiteY5" fmla="*/ 12158 h 12565"/>
                  <a:gd name="connsiteX6" fmla="*/ 6244 w 10774"/>
                  <a:gd name="connsiteY6" fmla="*/ 6969 h 12565"/>
                  <a:gd name="connsiteX7" fmla="*/ 8358 w 10774"/>
                  <a:gd name="connsiteY7" fmla="*/ 10366 h 12565"/>
                  <a:gd name="connsiteX8" fmla="*/ 10774 w 10774"/>
                  <a:gd name="connsiteY8" fmla="*/ 11592 h 12565"/>
                  <a:gd name="connsiteX0" fmla="*/ 0 w 10774"/>
                  <a:gd name="connsiteY0" fmla="*/ 5889 h 12653"/>
                  <a:gd name="connsiteX1" fmla="*/ 4347 w 10774"/>
                  <a:gd name="connsiteY1" fmla="*/ 171 h 12653"/>
                  <a:gd name="connsiteX2" fmla="*/ 5069 w 10774"/>
                  <a:gd name="connsiteY2" fmla="*/ 9510 h 12653"/>
                  <a:gd name="connsiteX3" fmla="*/ 6378 w 10774"/>
                  <a:gd name="connsiteY3" fmla="*/ 11491 h 12653"/>
                  <a:gd name="connsiteX4" fmla="*/ 6412 w 10774"/>
                  <a:gd name="connsiteY4" fmla="*/ 12623 h 12653"/>
                  <a:gd name="connsiteX5" fmla="*/ 7150 w 10774"/>
                  <a:gd name="connsiteY5" fmla="*/ 12246 h 12653"/>
                  <a:gd name="connsiteX6" fmla="*/ 6244 w 10774"/>
                  <a:gd name="connsiteY6" fmla="*/ 7057 h 12653"/>
                  <a:gd name="connsiteX7" fmla="*/ 8358 w 10774"/>
                  <a:gd name="connsiteY7" fmla="*/ 10454 h 12653"/>
                  <a:gd name="connsiteX8" fmla="*/ 10774 w 10774"/>
                  <a:gd name="connsiteY8" fmla="*/ 11680 h 12653"/>
                  <a:gd name="connsiteX0" fmla="*/ 0 w 10774"/>
                  <a:gd name="connsiteY0" fmla="*/ 5889 h 12745"/>
                  <a:gd name="connsiteX1" fmla="*/ 4347 w 10774"/>
                  <a:gd name="connsiteY1" fmla="*/ 171 h 12745"/>
                  <a:gd name="connsiteX2" fmla="*/ 5069 w 10774"/>
                  <a:gd name="connsiteY2" fmla="*/ 9510 h 12745"/>
                  <a:gd name="connsiteX3" fmla="*/ 6083 w 10774"/>
                  <a:gd name="connsiteY3" fmla="*/ 10983 h 12745"/>
                  <a:gd name="connsiteX4" fmla="*/ 6412 w 10774"/>
                  <a:gd name="connsiteY4" fmla="*/ 12623 h 12745"/>
                  <a:gd name="connsiteX5" fmla="*/ 7150 w 10774"/>
                  <a:gd name="connsiteY5" fmla="*/ 12246 h 12745"/>
                  <a:gd name="connsiteX6" fmla="*/ 6244 w 10774"/>
                  <a:gd name="connsiteY6" fmla="*/ 7057 h 12745"/>
                  <a:gd name="connsiteX7" fmla="*/ 8358 w 10774"/>
                  <a:gd name="connsiteY7" fmla="*/ 10454 h 12745"/>
                  <a:gd name="connsiteX8" fmla="*/ 10774 w 10774"/>
                  <a:gd name="connsiteY8" fmla="*/ 11680 h 12745"/>
                  <a:gd name="connsiteX0" fmla="*/ 0 w 10774"/>
                  <a:gd name="connsiteY0" fmla="*/ 5889 h 12745"/>
                  <a:gd name="connsiteX1" fmla="*/ 4347 w 10774"/>
                  <a:gd name="connsiteY1" fmla="*/ 171 h 12745"/>
                  <a:gd name="connsiteX2" fmla="*/ 5069 w 10774"/>
                  <a:gd name="connsiteY2" fmla="*/ 9510 h 12745"/>
                  <a:gd name="connsiteX3" fmla="*/ 6083 w 10774"/>
                  <a:gd name="connsiteY3" fmla="*/ 10983 h 12745"/>
                  <a:gd name="connsiteX4" fmla="*/ 6412 w 10774"/>
                  <a:gd name="connsiteY4" fmla="*/ 12623 h 12745"/>
                  <a:gd name="connsiteX5" fmla="*/ 7150 w 10774"/>
                  <a:gd name="connsiteY5" fmla="*/ 12246 h 12745"/>
                  <a:gd name="connsiteX6" fmla="*/ 5912 w 10774"/>
                  <a:gd name="connsiteY6" fmla="*/ 5736 h 12745"/>
                  <a:gd name="connsiteX7" fmla="*/ 8358 w 10774"/>
                  <a:gd name="connsiteY7" fmla="*/ 10454 h 12745"/>
                  <a:gd name="connsiteX8" fmla="*/ 10774 w 10774"/>
                  <a:gd name="connsiteY8" fmla="*/ 11680 h 12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74" h="12745">
                    <a:moveTo>
                      <a:pt x="0" y="5889"/>
                    </a:moveTo>
                    <a:cubicBezTo>
                      <a:pt x="3893" y="2304"/>
                      <a:pt x="4141" y="-771"/>
                      <a:pt x="4347" y="171"/>
                    </a:cubicBezTo>
                    <a:cubicBezTo>
                      <a:pt x="4553" y="1113"/>
                      <a:pt x="4365" y="6397"/>
                      <a:pt x="5069" y="9510"/>
                    </a:cubicBezTo>
                    <a:cubicBezTo>
                      <a:pt x="5740" y="12529"/>
                      <a:pt x="5848" y="12115"/>
                      <a:pt x="6083" y="10983"/>
                    </a:cubicBezTo>
                    <a:cubicBezTo>
                      <a:pt x="6094" y="11360"/>
                      <a:pt x="6234" y="12413"/>
                      <a:pt x="6412" y="12623"/>
                    </a:cubicBezTo>
                    <a:cubicBezTo>
                      <a:pt x="6590" y="12834"/>
                      <a:pt x="7116" y="12812"/>
                      <a:pt x="7150" y="12246"/>
                    </a:cubicBezTo>
                    <a:cubicBezTo>
                      <a:pt x="7150" y="11680"/>
                      <a:pt x="6516" y="6963"/>
                      <a:pt x="5912" y="5736"/>
                    </a:cubicBezTo>
                    <a:lnTo>
                      <a:pt x="8358" y="10454"/>
                    </a:lnTo>
                    <a:lnTo>
                      <a:pt x="10774" y="11680"/>
                    </a:ln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96" name="Line 42">
                <a:extLst>
                  <a:ext uri="{FF2B5EF4-FFF2-40B4-BE49-F238E27FC236}">
                    <a16:creationId xmlns:a16="http://schemas.microsoft.com/office/drawing/2014/main" id="{6920A000-483C-4847-8F0F-9805E3FCC432}"/>
                  </a:ext>
                </a:extLst>
              </p:cNvPr>
              <p:cNvSpPr>
                <a:spLocks noChangeShapeType="1"/>
              </p:cNvSpPr>
              <p:nvPr/>
            </p:nvSpPr>
            <p:spPr bwMode="auto">
              <a:xfrm>
                <a:off x="8496777" y="4591868"/>
                <a:ext cx="19450" cy="76040"/>
              </a:xfrm>
              <a:custGeom>
                <a:avLst/>
                <a:gdLst>
                  <a:gd name="connsiteX0" fmla="*/ 0 w 10000"/>
                  <a:gd name="connsiteY0" fmla="*/ 0 h 10000"/>
                  <a:gd name="connsiteX1" fmla="*/ 10000 w 10000"/>
                  <a:gd name="connsiteY1" fmla="*/ 10000 h 10000"/>
                  <a:gd name="connsiteX0" fmla="*/ 96542 w 96622"/>
                  <a:gd name="connsiteY0" fmla="*/ 0 h 9141"/>
                  <a:gd name="connsiteX1" fmla="*/ 79 w 96622"/>
                  <a:gd name="connsiteY1" fmla="*/ 9141 h 9141"/>
                </a:gdLst>
                <a:ahLst/>
                <a:cxnLst>
                  <a:cxn ang="0">
                    <a:pos x="connsiteX0" y="connsiteY0"/>
                  </a:cxn>
                  <a:cxn ang="0">
                    <a:pos x="connsiteX1" y="connsiteY1"/>
                  </a:cxn>
                </a:cxnLst>
                <a:rect l="l" t="t" r="r" b="b"/>
                <a:pathLst>
                  <a:path w="96622" h="9141">
                    <a:moveTo>
                      <a:pt x="96542" y="0"/>
                    </a:moveTo>
                    <a:cubicBezTo>
                      <a:pt x="99875" y="3333"/>
                      <a:pt x="-3254" y="5808"/>
                      <a:pt x="79" y="9141"/>
                    </a:cubicBezTo>
                  </a:path>
                </a:pathLst>
              </a:custGeom>
              <a:noFill/>
              <a:ln w="15875" cap="flat">
                <a:solidFill>
                  <a:srgbClr val="A4A4A4"/>
                </a:solidFill>
                <a:prstDash val="solid"/>
                <a:miter lim="800000"/>
                <a:headEnd/>
                <a:tailEnd/>
              </a:ln>
              <a:extLst>
                <a:ext uri="{909E8E84-426E-40DD-AFC4-6F175D3DCCD1}">
                  <a14:hiddenFill xmlns:a14="http://schemas.microsoft.com/office/drawing/2010/main">
                    <a:no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97" name="Freeform 43">
                <a:extLst>
                  <a:ext uri="{FF2B5EF4-FFF2-40B4-BE49-F238E27FC236}">
                    <a16:creationId xmlns:a16="http://schemas.microsoft.com/office/drawing/2014/main" id="{018D88C2-A357-451B-8DD0-DFB5C3268E6E}"/>
                  </a:ext>
                </a:extLst>
              </p:cNvPr>
              <p:cNvSpPr>
                <a:spLocks/>
              </p:cNvSpPr>
              <p:nvPr/>
            </p:nvSpPr>
            <p:spPr bwMode="auto">
              <a:xfrm>
                <a:off x="8201093" y="4149939"/>
                <a:ext cx="256407" cy="247554"/>
              </a:xfrm>
              <a:custGeom>
                <a:avLst/>
                <a:gdLst>
                  <a:gd name="T0" fmla="*/ 48 w 49"/>
                  <a:gd name="T1" fmla="*/ 60 h 67"/>
                  <a:gd name="T2" fmla="*/ 41 w 49"/>
                  <a:gd name="T3" fmla="*/ 62 h 67"/>
                  <a:gd name="T4" fmla="*/ 39 w 49"/>
                  <a:gd name="T5" fmla="*/ 65 h 67"/>
                  <a:gd name="T6" fmla="*/ 32 w 49"/>
                  <a:gd name="T7" fmla="*/ 67 h 67"/>
                  <a:gd name="T8" fmla="*/ 21 w 49"/>
                  <a:gd name="T9" fmla="*/ 66 h 67"/>
                  <a:gd name="T10" fmla="*/ 13 w 49"/>
                  <a:gd name="T11" fmla="*/ 60 h 67"/>
                  <a:gd name="T12" fmla="*/ 9 w 49"/>
                  <a:gd name="T13" fmla="*/ 50 h 67"/>
                  <a:gd name="T14" fmla="*/ 6 w 49"/>
                  <a:gd name="T15" fmla="*/ 46 h 67"/>
                  <a:gd name="T16" fmla="*/ 5 w 49"/>
                  <a:gd name="T17" fmla="*/ 39 h 67"/>
                  <a:gd name="T18" fmla="*/ 4 w 49"/>
                  <a:gd name="T19" fmla="*/ 31 h 67"/>
                  <a:gd name="T20" fmla="*/ 3 w 49"/>
                  <a:gd name="T21" fmla="*/ 26 h 67"/>
                  <a:gd name="T22" fmla="*/ 1 w 49"/>
                  <a:gd name="T23" fmla="*/ 25 h 67"/>
                  <a:gd name="T24" fmla="*/ 0 w 49"/>
                  <a:gd name="T25" fmla="*/ 22 h 67"/>
                  <a:gd name="T26" fmla="*/ 0 w 49"/>
                  <a:gd name="T27" fmla="*/ 13 h 67"/>
                  <a:gd name="T28" fmla="*/ 4 w 49"/>
                  <a:gd name="T29" fmla="*/ 5 h 67"/>
                  <a:gd name="T30" fmla="*/ 9 w 49"/>
                  <a:gd name="T31" fmla="*/ 3 h 67"/>
                  <a:gd name="T32" fmla="*/ 22 w 49"/>
                  <a:gd name="T33" fmla="*/ 2 h 67"/>
                  <a:gd name="T34" fmla="*/ 30 w 49"/>
                  <a:gd name="T35" fmla="*/ 1 h 67"/>
                  <a:gd name="T36" fmla="*/ 37 w 49"/>
                  <a:gd name="T37" fmla="*/ 2 h 67"/>
                  <a:gd name="T38" fmla="*/ 43 w 49"/>
                  <a:gd name="T39" fmla="*/ 1 h 67"/>
                  <a:gd name="T40" fmla="*/ 47 w 49"/>
                  <a:gd name="T41" fmla="*/ 2 h 67"/>
                  <a:gd name="T42" fmla="*/ 47 w 49"/>
                  <a:gd name="T43" fmla="*/ 7 h 67"/>
                  <a:gd name="T44" fmla="*/ 47 w 49"/>
                  <a:gd name="T45" fmla="*/ 20 h 67"/>
                  <a:gd name="T46" fmla="*/ 46 w 49"/>
                  <a:gd name="T47" fmla="*/ 34 h 67"/>
                  <a:gd name="T48" fmla="*/ 48 w 49"/>
                  <a:gd name="T49" fmla="*/ 59 h 67"/>
                  <a:gd name="T50" fmla="*/ 48 w 49"/>
                  <a:gd name="T51" fmla="*/ 6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9" h="67">
                    <a:moveTo>
                      <a:pt x="48" y="60"/>
                    </a:moveTo>
                    <a:cubicBezTo>
                      <a:pt x="45" y="60"/>
                      <a:pt x="43" y="60"/>
                      <a:pt x="41" y="62"/>
                    </a:cubicBezTo>
                    <a:cubicBezTo>
                      <a:pt x="40" y="63"/>
                      <a:pt x="40" y="64"/>
                      <a:pt x="39" y="65"/>
                    </a:cubicBezTo>
                    <a:cubicBezTo>
                      <a:pt x="37" y="67"/>
                      <a:pt x="35" y="67"/>
                      <a:pt x="32" y="67"/>
                    </a:cubicBezTo>
                    <a:cubicBezTo>
                      <a:pt x="28" y="67"/>
                      <a:pt x="25" y="67"/>
                      <a:pt x="21" y="66"/>
                    </a:cubicBezTo>
                    <a:cubicBezTo>
                      <a:pt x="18" y="65"/>
                      <a:pt x="15" y="63"/>
                      <a:pt x="13" y="60"/>
                    </a:cubicBezTo>
                    <a:cubicBezTo>
                      <a:pt x="11" y="57"/>
                      <a:pt x="11" y="53"/>
                      <a:pt x="9" y="50"/>
                    </a:cubicBezTo>
                    <a:cubicBezTo>
                      <a:pt x="8" y="49"/>
                      <a:pt x="7" y="48"/>
                      <a:pt x="6" y="46"/>
                    </a:cubicBezTo>
                    <a:cubicBezTo>
                      <a:pt x="5" y="44"/>
                      <a:pt x="5" y="42"/>
                      <a:pt x="5" y="39"/>
                    </a:cubicBezTo>
                    <a:cubicBezTo>
                      <a:pt x="5" y="37"/>
                      <a:pt x="4" y="34"/>
                      <a:pt x="4" y="31"/>
                    </a:cubicBezTo>
                    <a:cubicBezTo>
                      <a:pt x="4" y="29"/>
                      <a:pt x="4" y="28"/>
                      <a:pt x="3" y="26"/>
                    </a:cubicBezTo>
                    <a:cubicBezTo>
                      <a:pt x="2" y="26"/>
                      <a:pt x="1" y="25"/>
                      <a:pt x="1" y="25"/>
                    </a:cubicBezTo>
                    <a:cubicBezTo>
                      <a:pt x="0" y="24"/>
                      <a:pt x="0" y="23"/>
                      <a:pt x="0" y="22"/>
                    </a:cubicBezTo>
                    <a:cubicBezTo>
                      <a:pt x="0" y="19"/>
                      <a:pt x="0" y="16"/>
                      <a:pt x="0" y="13"/>
                    </a:cubicBezTo>
                    <a:cubicBezTo>
                      <a:pt x="0" y="10"/>
                      <a:pt x="2" y="7"/>
                      <a:pt x="4" y="5"/>
                    </a:cubicBezTo>
                    <a:cubicBezTo>
                      <a:pt x="5" y="4"/>
                      <a:pt x="7" y="4"/>
                      <a:pt x="9" y="3"/>
                    </a:cubicBezTo>
                    <a:cubicBezTo>
                      <a:pt x="14" y="3"/>
                      <a:pt x="18" y="2"/>
                      <a:pt x="22" y="2"/>
                    </a:cubicBezTo>
                    <a:cubicBezTo>
                      <a:pt x="25" y="1"/>
                      <a:pt x="27" y="1"/>
                      <a:pt x="30" y="1"/>
                    </a:cubicBezTo>
                    <a:cubicBezTo>
                      <a:pt x="32" y="2"/>
                      <a:pt x="35" y="3"/>
                      <a:pt x="37" y="2"/>
                    </a:cubicBezTo>
                    <a:cubicBezTo>
                      <a:pt x="39" y="2"/>
                      <a:pt x="41" y="1"/>
                      <a:pt x="43" y="1"/>
                    </a:cubicBezTo>
                    <a:cubicBezTo>
                      <a:pt x="44" y="0"/>
                      <a:pt x="47" y="0"/>
                      <a:pt x="47" y="2"/>
                    </a:cubicBezTo>
                    <a:cubicBezTo>
                      <a:pt x="48" y="3"/>
                      <a:pt x="48" y="5"/>
                      <a:pt x="47" y="7"/>
                    </a:cubicBezTo>
                    <a:cubicBezTo>
                      <a:pt x="46" y="11"/>
                      <a:pt x="48" y="16"/>
                      <a:pt x="47" y="20"/>
                    </a:cubicBezTo>
                    <a:cubicBezTo>
                      <a:pt x="47" y="25"/>
                      <a:pt x="46" y="29"/>
                      <a:pt x="46" y="34"/>
                    </a:cubicBezTo>
                    <a:cubicBezTo>
                      <a:pt x="46" y="42"/>
                      <a:pt x="49" y="51"/>
                      <a:pt x="48" y="59"/>
                    </a:cubicBezTo>
                    <a:cubicBezTo>
                      <a:pt x="48" y="60"/>
                      <a:pt x="48" y="60"/>
                      <a:pt x="48" y="60"/>
                    </a:cubicBezTo>
                    <a:close/>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98" name="Freeform 44">
                <a:extLst>
                  <a:ext uri="{FF2B5EF4-FFF2-40B4-BE49-F238E27FC236}">
                    <a16:creationId xmlns:a16="http://schemas.microsoft.com/office/drawing/2014/main" id="{6716D56C-E6D2-4A1D-BAC8-1C834993F23F}"/>
                  </a:ext>
                </a:extLst>
              </p:cNvPr>
              <p:cNvSpPr>
                <a:spLocks/>
              </p:cNvSpPr>
              <p:nvPr/>
            </p:nvSpPr>
            <p:spPr bwMode="auto">
              <a:xfrm>
                <a:off x="8232174" y="4140552"/>
                <a:ext cx="176391" cy="208313"/>
              </a:xfrm>
              <a:custGeom>
                <a:avLst/>
                <a:gdLst>
                  <a:gd name="T0" fmla="*/ 0 w 45"/>
                  <a:gd name="T1" fmla="*/ 0 h 46"/>
                  <a:gd name="T2" fmla="*/ 10 w 45"/>
                  <a:gd name="T3" fmla="*/ 10 h 46"/>
                  <a:gd name="T4" fmla="*/ 17 w 45"/>
                  <a:gd name="T5" fmla="*/ 15 h 46"/>
                  <a:gd name="T6" fmla="*/ 23 w 45"/>
                  <a:gd name="T7" fmla="*/ 19 h 46"/>
                  <a:gd name="T8" fmla="*/ 27 w 45"/>
                  <a:gd name="T9" fmla="*/ 24 h 46"/>
                  <a:gd name="T10" fmla="*/ 28 w 45"/>
                  <a:gd name="T11" fmla="*/ 29 h 46"/>
                  <a:gd name="T12" fmla="*/ 45 w 45"/>
                  <a:gd name="T13" fmla="*/ 46 h 46"/>
                  <a:gd name="connsiteX0" fmla="*/ 0 w 7680"/>
                  <a:gd name="connsiteY0" fmla="*/ 0 h 7414"/>
                  <a:gd name="connsiteX1" fmla="*/ 2222 w 7680"/>
                  <a:gd name="connsiteY1" fmla="*/ 2174 h 7414"/>
                  <a:gd name="connsiteX2" fmla="*/ 3778 w 7680"/>
                  <a:gd name="connsiteY2" fmla="*/ 3261 h 7414"/>
                  <a:gd name="connsiteX3" fmla="*/ 5111 w 7680"/>
                  <a:gd name="connsiteY3" fmla="*/ 4130 h 7414"/>
                  <a:gd name="connsiteX4" fmla="*/ 6000 w 7680"/>
                  <a:gd name="connsiteY4" fmla="*/ 5217 h 7414"/>
                  <a:gd name="connsiteX5" fmla="*/ 6222 w 7680"/>
                  <a:gd name="connsiteY5" fmla="*/ 6304 h 7414"/>
                  <a:gd name="connsiteX6" fmla="*/ 7680 w 7680"/>
                  <a:gd name="connsiteY6" fmla="*/ 7414 h 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80" h="7414">
                    <a:moveTo>
                      <a:pt x="0" y="0"/>
                    </a:moveTo>
                    <a:cubicBezTo>
                      <a:pt x="667" y="652"/>
                      <a:pt x="1556" y="1304"/>
                      <a:pt x="2222" y="2174"/>
                    </a:cubicBezTo>
                    <a:cubicBezTo>
                      <a:pt x="2667" y="2609"/>
                      <a:pt x="3111" y="3043"/>
                      <a:pt x="3778" y="3261"/>
                    </a:cubicBezTo>
                    <a:cubicBezTo>
                      <a:pt x="4222" y="3478"/>
                      <a:pt x="4667" y="3696"/>
                      <a:pt x="5111" y="4130"/>
                    </a:cubicBezTo>
                    <a:cubicBezTo>
                      <a:pt x="5556" y="4348"/>
                      <a:pt x="6000" y="4783"/>
                      <a:pt x="6000" y="5217"/>
                    </a:cubicBezTo>
                    <a:cubicBezTo>
                      <a:pt x="6222" y="5652"/>
                      <a:pt x="6000" y="5870"/>
                      <a:pt x="6222" y="6304"/>
                    </a:cubicBezTo>
                    <a:cubicBezTo>
                      <a:pt x="6444" y="7826"/>
                      <a:pt x="7458" y="5892"/>
                      <a:pt x="7680" y="7414"/>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899" name="Freeform 45">
                <a:extLst>
                  <a:ext uri="{FF2B5EF4-FFF2-40B4-BE49-F238E27FC236}">
                    <a16:creationId xmlns:a16="http://schemas.microsoft.com/office/drawing/2014/main" id="{905DD094-750A-4A23-9A04-8AB754F357C0}"/>
                  </a:ext>
                </a:extLst>
              </p:cNvPr>
              <p:cNvSpPr>
                <a:spLocks/>
              </p:cNvSpPr>
              <p:nvPr/>
            </p:nvSpPr>
            <p:spPr bwMode="auto">
              <a:xfrm>
                <a:off x="8200270" y="4088535"/>
                <a:ext cx="167791" cy="287606"/>
              </a:xfrm>
              <a:custGeom>
                <a:avLst/>
                <a:gdLst>
                  <a:gd name="T0" fmla="*/ 0 w 35"/>
                  <a:gd name="T1" fmla="*/ 0 h 29"/>
                  <a:gd name="T2" fmla="*/ 12 w 35"/>
                  <a:gd name="T3" fmla="*/ 12 h 29"/>
                  <a:gd name="T4" fmla="*/ 18 w 35"/>
                  <a:gd name="T5" fmla="*/ 18 h 29"/>
                  <a:gd name="T6" fmla="*/ 23 w 35"/>
                  <a:gd name="T7" fmla="*/ 24 h 29"/>
                  <a:gd name="T8" fmla="*/ 35 w 35"/>
                  <a:gd name="T9" fmla="*/ 29 h 29"/>
                </a:gdLst>
                <a:ahLst/>
                <a:cxnLst>
                  <a:cxn ang="0">
                    <a:pos x="T0" y="T1"/>
                  </a:cxn>
                  <a:cxn ang="0">
                    <a:pos x="T2" y="T3"/>
                  </a:cxn>
                  <a:cxn ang="0">
                    <a:pos x="T4" y="T5"/>
                  </a:cxn>
                  <a:cxn ang="0">
                    <a:pos x="T6" y="T7"/>
                  </a:cxn>
                  <a:cxn ang="0">
                    <a:pos x="T8" y="T9"/>
                  </a:cxn>
                </a:cxnLst>
                <a:rect l="0" t="0" r="r" b="b"/>
                <a:pathLst>
                  <a:path w="35" h="29">
                    <a:moveTo>
                      <a:pt x="0" y="0"/>
                    </a:moveTo>
                    <a:cubicBezTo>
                      <a:pt x="4" y="4"/>
                      <a:pt x="8" y="8"/>
                      <a:pt x="12" y="12"/>
                    </a:cubicBezTo>
                    <a:cubicBezTo>
                      <a:pt x="14" y="14"/>
                      <a:pt x="16" y="16"/>
                      <a:pt x="18" y="18"/>
                    </a:cubicBezTo>
                    <a:cubicBezTo>
                      <a:pt x="20" y="20"/>
                      <a:pt x="21" y="22"/>
                      <a:pt x="23" y="24"/>
                    </a:cubicBezTo>
                    <a:cubicBezTo>
                      <a:pt x="26" y="27"/>
                      <a:pt x="31" y="28"/>
                      <a:pt x="35" y="29"/>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00" name="Freeform 46">
                <a:extLst>
                  <a:ext uri="{FF2B5EF4-FFF2-40B4-BE49-F238E27FC236}">
                    <a16:creationId xmlns:a16="http://schemas.microsoft.com/office/drawing/2014/main" id="{4DEA1CE2-FE76-4BA6-8C29-E78A83821B5F}"/>
                  </a:ext>
                </a:extLst>
              </p:cNvPr>
              <p:cNvSpPr>
                <a:spLocks/>
              </p:cNvSpPr>
              <p:nvPr/>
            </p:nvSpPr>
            <p:spPr bwMode="auto">
              <a:xfrm>
                <a:off x="8319486" y="4166817"/>
                <a:ext cx="117772" cy="146282"/>
              </a:xfrm>
              <a:custGeom>
                <a:avLst/>
                <a:gdLst>
                  <a:gd name="T0" fmla="*/ 16 w 27"/>
                  <a:gd name="T1" fmla="*/ 32 h 33"/>
                  <a:gd name="T2" fmla="*/ 15 w 27"/>
                  <a:gd name="T3" fmla="*/ 33 h 33"/>
                  <a:gd name="T4" fmla="*/ 27 w 27"/>
                  <a:gd name="T5" fmla="*/ 20 h 33"/>
                  <a:gd name="T6" fmla="*/ 9 w 27"/>
                  <a:gd name="T7" fmla="*/ 8 h 33"/>
                  <a:gd name="T8" fmla="*/ 4 w 27"/>
                  <a:gd name="T9" fmla="*/ 5 h 33"/>
                  <a:gd name="T10" fmla="*/ 0 w 27"/>
                  <a:gd name="T11" fmla="*/ 0 h 33"/>
                </a:gdLst>
                <a:ahLst/>
                <a:cxnLst>
                  <a:cxn ang="0">
                    <a:pos x="T0" y="T1"/>
                  </a:cxn>
                  <a:cxn ang="0">
                    <a:pos x="T2" y="T3"/>
                  </a:cxn>
                  <a:cxn ang="0">
                    <a:pos x="T4" y="T5"/>
                  </a:cxn>
                  <a:cxn ang="0">
                    <a:pos x="T6" y="T7"/>
                  </a:cxn>
                  <a:cxn ang="0">
                    <a:pos x="T8" y="T9"/>
                  </a:cxn>
                  <a:cxn ang="0">
                    <a:pos x="T10" y="T11"/>
                  </a:cxn>
                </a:cxnLst>
                <a:rect l="0" t="0" r="r" b="b"/>
                <a:pathLst>
                  <a:path w="27" h="33">
                    <a:moveTo>
                      <a:pt x="16" y="32"/>
                    </a:moveTo>
                    <a:cubicBezTo>
                      <a:pt x="16" y="32"/>
                      <a:pt x="15" y="32"/>
                      <a:pt x="15" y="33"/>
                    </a:cubicBezTo>
                    <a:cubicBezTo>
                      <a:pt x="20" y="29"/>
                      <a:pt x="24" y="25"/>
                      <a:pt x="27" y="20"/>
                    </a:cubicBezTo>
                    <a:cubicBezTo>
                      <a:pt x="22" y="15"/>
                      <a:pt x="16" y="11"/>
                      <a:pt x="9" y="8"/>
                    </a:cubicBezTo>
                    <a:cubicBezTo>
                      <a:pt x="7" y="7"/>
                      <a:pt x="5" y="6"/>
                      <a:pt x="4" y="5"/>
                    </a:cubicBezTo>
                    <a:cubicBezTo>
                      <a:pt x="2" y="4"/>
                      <a:pt x="0" y="2"/>
                      <a:pt x="0" y="0"/>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01" name="Freeform 47">
                <a:extLst>
                  <a:ext uri="{FF2B5EF4-FFF2-40B4-BE49-F238E27FC236}">
                    <a16:creationId xmlns:a16="http://schemas.microsoft.com/office/drawing/2014/main" id="{175E09E2-6674-4AEB-B471-B39347764E21}"/>
                  </a:ext>
                </a:extLst>
              </p:cNvPr>
              <p:cNvSpPr>
                <a:spLocks/>
              </p:cNvSpPr>
              <p:nvPr/>
            </p:nvSpPr>
            <p:spPr bwMode="auto">
              <a:xfrm>
                <a:off x="8201815" y="4107718"/>
                <a:ext cx="99474" cy="282245"/>
              </a:xfrm>
              <a:custGeom>
                <a:avLst/>
                <a:gdLst>
                  <a:gd name="T0" fmla="*/ 10 w 10"/>
                  <a:gd name="T1" fmla="*/ 23 h 23"/>
                  <a:gd name="T2" fmla="*/ 9 w 10"/>
                  <a:gd name="T3" fmla="*/ 20 h 23"/>
                  <a:gd name="T4" fmla="*/ 6 w 10"/>
                  <a:gd name="T5" fmla="*/ 16 h 23"/>
                  <a:gd name="T6" fmla="*/ 4 w 10"/>
                  <a:gd name="T7" fmla="*/ 11 h 23"/>
                  <a:gd name="T8" fmla="*/ 4 w 10"/>
                  <a:gd name="T9" fmla="*/ 9 h 23"/>
                  <a:gd name="T10" fmla="*/ 0 w 10"/>
                  <a:gd name="T11" fmla="*/ 0 h 23"/>
                  <a:gd name="connsiteX0" fmla="*/ 23503 w 23503"/>
                  <a:gd name="connsiteY0" fmla="*/ 27870 h 27870"/>
                  <a:gd name="connsiteX1" fmla="*/ 22503 w 23503"/>
                  <a:gd name="connsiteY1" fmla="*/ 26566 h 27870"/>
                  <a:gd name="connsiteX2" fmla="*/ 19503 w 23503"/>
                  <a:gd name="connsiteY2" fmla="*/ 24827 h 27870"/>
                  <a:gd name="connsiteX3" fmla="*/ 17503 w 23503"/>
                  <a:gd name="connsiteY3" fmla="*/ 22653 h 27870"/>
                  <a:gd name="connsiteX4" fmla="*/ 17503 w 23503"/>
                  <a:gd name="connsiteY4" fmla="*/ 21783 h 27870"/>
                  <a:gd name="connsiteX5" fmla="*/ 0 w 23503"/>
                  <a:gd name="connsiteY5" fmla="*/ 0 h 27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503" h="27870">
                    <a:moveTo>
                      <a:pt x="23503" y="27870"/>
                    </a:moveTo>
                    <a:cubicBezTo>
                      <a:pt x="23503" y="27435"/>
                      <a:pt x="22503" y="27000"/>
                      <a:pt x="22503" y="26566"/>
                    </a:cubicBezTo>
                    <a:cubicBezTo>
                      <a:pt x="21503" y="26131"/>
                      <a:pt x="20503" y="25261"/>
                      <a:pt x="19503" y="24827"/>
                    </a:cubicBezTo>
                    <a:cubicBezTo>
                      <a:pt x="18503" y="24392"/>
                      <a:pt x="17503" y="23522"/>
                      <a:pt x="17503" y="22653"/>
                    </a:cubicBezTo>
                    <a:lnTo>
                      <a:pt x="17503" y="21783"/>
                    </a:lnTo>
                    <a:cubicBezTo>
                      <a:pt x="16503" y="20044"/>
                      <a:pt x="0" y="1304"/>
                      <a:pt x="0" y="0"/>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02" name="Freeform 48">
                <a:extLst>
                  <a:ext uri="{FF2B5EF4-FFF2-40B4-BE49-F238E27FC236}">
                    <a16:creationId xmlns:a16="http://schemas.microsoft.com/office/drawing/2014/main" id="{351D6CF6-5A8D-42E6-93E2-E9EA6C02D3B9}"/>
                  </a:ext>
                </a:extLst>
              </p:cNvPr>
              <p:cNvSpPr>
                <a:spLocks/>
              </p:cNvSpPr>
              <p:nvPr/>
            </p:nvSpPr>
            <p:spPr bwMode="auto">
              <a:xfrm>
                <a:off x="8356798" y="4309043"/>
                <a:ext cx="55205" cy="67515"/>
              </a:xfrm>
              <a:custGeom>
                <a:avLst/>
                <a:gdLst>
                  <a:gd name="T0" fmla="*/ 12 w 13"/>
                  <a:gd name="T1" fmla="*/ 0 h 15"/>
                  <a:gd name="T2" fmla="*/ 12 w 13"/>
                  <a:gd name="T3" fmla="*/ 8 h 15"/>
                  <a:gd name="T4" fmla="*/ 10 w 13"/>
                  <a:gd name="T5" fmla="*/ 13 h 15"/>
                  <a:gd name="T6" fmla="*/ 2 w 13"/>
                  <a:gd name="T7" fmla="*/ 14 h 15"/>
                  <a:gd name="T8" fmla="*/ 0 w 13"/>
                  <a:gd name="T9" fmla="*/ 15 h 15"/>
                </a:gdLst>
                <a:ahLst/>
                <a:cxnLst>
                  <a:cxn ang="0">
                    <a:pos x="T0" y="T1"/>
                  </a:cxn>
                  <a:cxn ang="0">
                    <a:pos x="T2" y="T3"/>
                  </a:cxn>
                  <a:cxn ang="0">
                    <a:pos x="T4" y="T5"/>
                  </a:cxn>
                  <a:cxn ang="0">
                    <a:pos x="T6" y="T7"/>
                  </a:cxn>
                  <a:cxn ang="0">
                    <a:pos x="T8" y="T9"/>
                  </a:cxn>
                </a:cxnLst>
                <a:rect l="0" t="0" r="r" b="b"/>
                <a:pathLst>
                  <a:path w="13" h="15">
                    <a:moveTo>
                      <a:pt x="12" y="0"/>
                    </a:moveTo>
                    <a:cubicBezTo>
                      <a:pt x="12" y="3"/>
                      <a:pt x="13" y="6"/>
                      <a:pt x="12" y="8"/>
                    </a:cubicBezTo>
                    <a:cubicBezTo>
                      <a:pt x="11" y="10"/>
                      <a:pt x="10" y="11"/>
                      <a:pt x="10" y="13"/>
                    </a:cubicBezTo>
                    <a:cubicBezTo>
                      <a:pt x="8" y="13"/>
                      <a:pt x="5" y="13"/>
                      <a:pt x="2" y="14"/>
                    </a:cubicBezTo>
                    <a:cubicBezTo>
                      <a:pt x="1" y="14"/>
                      <a:pt x="1" y="15"/>
                      <a:pt x="0" y="15"/>
                    </a:cubicBezTo>
                  </a:path>
                </a:pathLst>
              </a:custGeom>
              <a:noFill/>
              <a:ln w="15875" cap="flat">
                <a:solidFill>
                  <a:srgbClr val="A4A4A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03" name="Freeform 49">
                <a:extLst>
                  <a:ext uri="{FF2B5EF4-FFF2-40B4-BE49-F238E27FC236}">
                    <a16:creationId xmlns:a16="http://schemas.microsoft.com/office/drawing/2014/main" id="{C7974123-398D-41EF-A59E-CAFB5398F5C4}"/>
                  </a:ext>
                </a:extLst>
              </p:cNvPr>
              <p:cNvSpPr>
                <a:spLocks/>
              </p:cNvSpPr>
              <p:nvPr/>
            </p:nvSpPr>
            <p:spPr bwMode="auto">
              <a:xfrm>
                <a:off x="8232997" y="3853624"/>
                <a:ext cx="217141" cy="309442"/>
              </a:xfrm>
              <a:custGeom>
                <a:avLst/>
                <a:gdLst>
                  <a:gd name="T0" fmla="*/ 8 w 50"/>
                  <a:gd name="T1" fmla="*/ 70 h 70"/>
                  <a:gd name="T2" fmla="*/ 5 w 50"/>
                  <a:gd name="T3" fmla="*/ 67 h 70"/>
                  <a:gd name="T4" fmla="*/ 5 w 50"/>
                  <a:gd name="T5" fmla="*/ 63 h 70"/>
                  <a:gd name="T6" fmla="*/ 2 w 50"/>
                  <a:gd name="T7" fmla="*/ 58 h 70"/>
                  <a:gd name="T8" fmla="*/ 3 w 50"/>
                  <a:gd name="T9" fmla="*/ 43 h 70"/>
                  <a:gd name="T10" fmla="*/ 4 w 50"/>
                  <a:gd name="T11" fmla="*/ 39 h 70"/>
                  <a:gd name="T12" fmla="*/ 6 w 50"/>
                  <a:gd name="T13" fmla="*/ 37 h 70"/>
                  <a:gd name="T14" fmla="*/ 14 w 50"/>
                  <a:gd name="T15" fmla="*/ 24 h 70"/>
                  <a:gd name="T16" fmla="*/ 14 w 50"/>
                  <a:gd name="T17" fmla="*/ 22 h 70"/>
                  <a:gd name="T18" fmla="*/ 20 w 50"/>
                  <a:gd name="T19" fmla="*/ 15 h 70"/>
                  <a:gd name="T20" fmla="*/ 16 w 50"/>
                  <a:gd name="T21" fmla="*/ 11 h 70"/>
                  <a:gd name="T22" fmla="*/ 18 w 50"/>
                  <a:gd name="T23" fmla="*/ 6 h 70"/>
                  <a:gd name="T24" fmla="*/ 20 w 50"/>
                  <a:gd name="T25" fmla="*/ 3 h 70"/>
                  <a:gd name="T26" fmla="*/ 29 w 50"/>
                  <a:gd name="T27" fmla="*/ 1 h 70"/>
                  <a:gd name="T28" fmla="*/ 33 w 50"/>
                  <a:gd name="T29" fmla="*/ 2 h 70"/>
                  <a:gd name="T30" fmla="*/ 34 w 50"/>
                  <a:gd name="T31" fmla="*/ 5 h 70"/>
                  <a:gd name="T32" fmla="*/ 34 w 50"/>
                  <a:gd name="T33" fmla="*/ 7 h 70"/>
                  <a:gd name="T34" fmla="*/ 35 w 50"/>
                  <a:gd name="T35" fmla="*/ 9 h 70"/>
                  <a:gd name="T36" fmla="*/ 41 w 50"/>
                  <a:gd name="T37" fmla="*/ 20 h 70"/>
                  <a:gd name="T38" fmla="*/ 44 w 50"/>
                  <a:gd name="T39" fmla="*/ 38 h 70"/>
                  <a:gd name="T40" fmla="*/ 37 w 50"/>
                  <a:gd name="T41" fmla="*/ 50 h 70"/>
                  <a:gd name="T42" fmla="*/ 42 w 50"/>
                  <a:gd name="T43" fmla="*/ 60 h 70"/>
                  <a:gd name="T44" fmla="*/ 50 w 50"/>
                  <a:gd name="T45" fmla="*/ 68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0" h="70">
                    <a:moveTo>
                      <a:pt x="8" y="70"/>
                    </a:moveTo>
                    <a:cubicBezTo>
                      <a:pt x="7" y="70"/>
                      <a:pt x="6" y="68"/>
                      <a:pt x="5" y="67"/>
                    </a:cubicBezTo>
                    <a:cubicBezTo>
                      <a:pt x="5" y="65"/>
                      <a:pt x="5" y="64"/>
                      <a:pt x="5" y="63"/>
                    </a:cubicBezTo>
                    <a:cubicBezTo>
                      <a:pt x="4" y="61"/>
                      <a:pt x="3" y="59"/>
                      <a:pt x="2" y="58"/>
                    </a:cubicBezTo>
                    <a:cubicBezTo>
                      <a:pt x="0" y="53"/>
                      <a:pt x="3" y="48"/>
                      <a:pt x="3" y="43"/>
                    </a:cubicBezTo>
                    <a:cubicBezTo>
                      <a:pt x="3" y="42"/>
                      <a:pt x="3" y="40"/>
                      <a:pt x="4" y="39"/>
                    </a:cubicBezTo>
                    <a:cubicBezTo>
                      <a:pt x="4" y="38"/>
                      <a:pt x="5" y="38"/>
                      <a:pt x="6" y="37"/>
                    </a:cubicBezTo>
                    <a:cubicBezTo>
                      <a:pt x="10" y="34"/>
                      <a:pt x="14" y="29"/>
                      <a:pt x="14" y="24"/>
                    </a:cubicBezTo>
                    <a:cubicBezTo>
                      <a:pt x="14" y="23"/>
                      <a:pt x="14" y="22"/>
                      <a:pt x="14" y="22"/>
                    </a:cubicBezTo>
                    <a:cubicBezTo>
                      <a:pt x="15" y="19"/>
                      <a:pt x="20" y="18"/>
                      <a:pt x="20" y="15"/>
                    </a:cubicBezTo>
                    <a:cubicBezTo>
                      <a:pt x="19" y="13"/>
                      <a:pt x="16" y="13"/>
                      <a:pt x="16" y="11"/>
                    </a:cubicBezTo>
                    <a:cubicBezTo>
                      <a:pt x="15" y="9"/>
                      <a:pt x="17" y="7"/>
                      <a:pt x="18" y="6"/>
                    </a:cubicBezTo>
                    <a:cubicBezTo>
                      <a:pt x="19" y="5"/>
                      <a:pt x="19" y="4"/>
                      <a:pt x="20" y="3"/>
                    </a:cubicBezTo>
                    <a:cubicBezTo>
                      <a:pt x="22" y="0"/>
                      <a:pt x="26" y="1"/>
                      <a:pt x="29" y="1"/>
                    </a:cubicBezTo>
                    <a:cubicBezTo>
                      <a:pt x="30" y="1"/>
                      <a:pt x="32" y="1"/>
                      <a:pt x="33" y="2"/>
                    </a:cubicBezTo>
                    <a:cubicBezTo>
                      <a:pt x="34" y="3"/>
                      <a:pt x="35" y="4"/>
                      <a:pt x="34" y="5"/>
                    </a:cubicBezTo>
                    <a:cubicBezTo>
                      <a:pt x="34" y="6"/>
                      <a:pt x="34" y="6"/>
                      <a:pt x="34" y="7"/>
                    </a:cubicBezTo>
                    <a:cubicBezTo>
                      <a:pt x="34" y="7"/>
                      <a:pt x="34" y="8"/>
                      <a:pt x="35" y="9"/>
                    </a:cubicBezTo>
                    <a:cubicBezTo>
                      <a:pt x="37" y="13"/>
                      <a:pt x="39" y="17"/>
                      <a:pt x="41" y="20"/>
                    </a:cubicBezTo>
                    <a:cubicBezTo>
                      <a:pt x="43" y="26"/>
                      <a:pt x="46" y="32"/>
                      <a:pt x="44" y="38"/>
                    </a:cubicBezTo>
                    <a:cubicBezTo>
                      <a:pt x="42" y="42"/>
                      <a:pt x="38" y="45"/>
                      <a:pt x="37" y="50"/>
                    </a:cubicBezTo>
                    <a:cubicBezTo>
                      <a:pt x="37" y="54"/>
                      <a:pt x="39" y="57"/>
                      <a:pt x="42" y="60"/>
                    </a:cubicBezTo>
                    <a:cubicBezTo>
                      <a:pt x="44" y="63"/>
                      <a:pt x="48" y="65"/>
                      <a:pt x="50" y="68"/>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04" name="Freeform 50">
                <a:extLst>
                  <a:ext uri="{FF2B5EF4-FFF2-40B4-BE49-F238E27FC236}">
                    <a16:creationId xmlns:a16="http://schemas.microsoft.com/office/drawing/2014/main" id="{3C69AC81-579E-4A0C-A567-B66FAA944151}"/>
                  </a:ext>
                </a:extLst>
              </p:cNvPr>
              <p:cNvSpPr>
                <a:spLocks/>
              </p:cNvSpPr>
              <p:nvPr/>
            </p:nvSpPr>
            <p:spPr bwMode="auto">
              <a:xfrm>
                <a:off x="8328687" y="3883631"/>
                <a:ext cx="55205" cy="270059"/>
              </a:xfrm>
              <a:custGeom>
                <a:avLst/>
                <a:gdLst>
                  <a:gd name="T0" fmla="*/ 13 w 13"/>
                  <a:gd name="T1" fmla="*/ 0 h 61"/>
                  <a:gd name="T2" fmla="*/ 0 w 13"/>
                  <a:gd name="T3" fmla="*/ 19 h 61"/>
                  <a:gd name="T4" fmla="*/ 0 w 13"/>
                  <a:gd name="T5" fmla="*/ 21 h 61"/>
                  <a:gd name="T6" fmla="*/ 1 w 13"/>
                  <a:gd name="T7" fmla="*/ 23 h 61"/>
                  <a:gd name="T8" fmla="*/ 7 w 13"/>
                  <a:gd name="T9" fmla="*/ 33 h 61"/>
                  <a:gd name="T10" fmla="*/ 8 w 13"/>
                  <a:gd name="T11" fmla="*/ 38 h 61"/>
                  <a:gd name="T12" fmla="*/ 5 w 13"/>
                  <a:gd name="T13" fmla="*/ 42 h 61"/>
                  <a:gd name="T14" fmla="*/ 6 w 13"/>
                  <a:gd name="T15" fmla="*/ 50 h 61"/>
                  <a:gd name="T16" fmla="*/ 7 w 13"/>
                  <a:gd name="T17" fmla="*/ 56 h 61"/>
                  <a:gd name="T18" fmla="*/ 4 w 13"/>
                  <a:gd name="T19" fmla="*/ 61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61">
                    <a:moveTo>
                      <a:pt x="13" y="0"/>
                    </a:moveTo>
                    <a:cubicBezTo>
                      <a:pt x="10" y="5"/>
                      <a:pt x="3" y="13"/>
                      <a:pt x="0" y="19"/>
                    </a:cubicBezTo>
                    <a:cubicBezTo>
                      <a:pt x="0" y="19"/>
                      <a:pt x="0" y="20"/>
                      <a:pt x="0" y="21"/>
                    </a:cubicBezTo>
                    <a:cubicBezTo>
                      <a:pt x="0" y="22"/>
                      <a:pt x="1" y="22"/>
                      <a:pt x="1" y="23"/>
                    </a:cubicBezTo>
                    <a:cubicBezTo>
                      <a:pt x="4" y="26"/>
                      <a:pt x="6" y="29"/>
                      <a:pt x="7" y="33"/>
                    </a:cubicBezTo>
                    <a:cubicBezTo>
                      <a:pt x="8" y="35"/>
                      <a:pt x="9" y="37"/>
                      <a:pt x="8" y="38"/>
                    </a:cubicBezTo>
                    <a:cubicBezTo>
                      <a:pt x="7" y="40"/>
                      <a:pt x="6" y="40"/>
                      <a:pt x="5" y="42"/>
                    </a:cubicBezTo>
                    <a:cubicBezTo>
                      <a:pt x="3" y="44"/>
                      <a:pt x="5" y="47"/>
                      <a:pt x="6" y="50"/>
                    </a:cubicBezTo>
                    <a:cubicBezTo>
                      <a:pt x="7" y="52"/>
                      <a:pt x="7" y="54"/>
                      <a:pt x="7" y="56"/>
                    </a:cubicBezTo>
                    <a:cubicBezTo>
                      <a:pt x="7" y="58"/>
                      <a:pt x="6" y="61"/>
                      <a:pt x="4" y="61"/>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05" name="Freeform 51">
                <a:extLst>
                  <a:ext uri="{FF2B5EF4-FFF2-40B4-BE49-F238E27FC236}">
                    <a16:creationId xmlns:a16="http://schemas.microsoft.com/office/drawing/2014/main" id="{00EB9D9A-D593-4EFD-AB82-9CAAFB078425}"/>
                  </a:ext>
                </a:extLst>
              </p:cNvPr>
              <p:cNvSpPr>
                <a:spLocks/>
              </p:cNvSpPr>
              <p:nvPr/>
            </p:nvSpPr>
            <p:spPr bwMode="auto">
              <a:xfrm>
                <a:off x="8363650" y="3941768"/>
                <a:ext cx="46004" cy="91895"/>
              </a:xfrm>
              <a:custGeom>
                <a:avLst/>
                <a:gdLst>
                  <a:gd name="T0" fmla="*/ 11 w 11"/>
                  <a:gd name="T1" fmla="*/ 0 h 21"/>
                  <a:gd name="T2" fmla="*/ 10 w 11"/>
                  <a:gd name="T3" fmla="*/ 5 h 21"/>
                  <a:gd name="T4" fmla="*/ 8 w 11"/>
                  <a:gd name="T5" fmla="*/ 11 h 21"/>
                  <a:gd name="T6" fmla="*/ 5 w 11"/>
                  <a:gd name="T7" fmla="*/ 15 h 21"/>
                  <a:gd name="T8" fmla="*/ 3 w 11"/>
                  <a:gd name="T9" fmla="*/ 17 h 21"/>
                  <a:gd name="T10" fmla="*/ 0 w 11"/>
                  <a:gd name="T11" fmla="*/ 21 h 21"/>
                </a:gdLst>
                <a:ahLst/>
                <a:cxnLst>
                  <a:cxn ang="0">
                    <a:pos x="T0" y="T1"/>
                  </a:cxn>
                  <a:cxn ang="0">
                    <a:pos x="T2" y="T3"/>
                  </a:cxn>
                  <a:cxn ang="0">
                    <a:pos x="T4" y="T5"/>
                  </a:cxn>
                  <a:cxn ang="0">
                    <a:pos x="T6" y="T7"/>
                  </a:cxn>
                  <a:cxn ang="0">
                    <a:pos x="T8" y="T9"/>
                  </a:cxn>
                  <a:cxn ang="0">
                    <a:pos x="T10" y="T11"/>
                  </a:cxn>
                </a:cxnLst>
                <a:rect l="0" t="0" r="r" b="b"/>
                <a:pathLst>
                  <a:path w="11" h="21">
                    <a:moveTo>
                      <a:pt x="11" y="0"/>
                    </a:moveTo>
                    <a:cubicBezTo>
                      <a:pt x="11" y="1"/>
                      <a:pt x="10" y="4"/>
                      <a:pt x="10" y="5"/>
                    </a:cubicBezTo>
                    <a:cubicBezTo>
                      <a:pt x="9" y="7"/>
                      <a:pt x="8" y="9"/>
                      <a:pt x="8" y="11"/>
                    </a:cubicBezTo>
                    <a:cubicBezTo>
                      <a:pt x="7" y="12"/>
                      <a:pt x="7" y="14"/>
                      <a:pt x="5" y="15"/>
                    </a:cubicBezTo>
                    <a:cubicBezTo>
                      <a:pt x="5" y="16"/>
                      <a:pt x="3" y="16"/>
                      <a:pt x="3" y="17"/>
                    </a:cubicBezTo>
                    <a:cubicBezTo>
                      <a:pt x="2" y="18"/>
                      <a:pt x="0" y="20"/>
                      <a:pt x="0" y="21"/>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06" name="Freeform 52">
                <a:extLst>
                  <a:ext uri="{FF2B5EF4-FFF2-40B4-BE49-F238E27FC236}">
                    <a16:creationId xmlns:a16="http://schemas.microsoft.com/office/drawing/2014/main" id="{2005A36F-7F6C-410C-83B6-47553E62A3A0}"/>
                  </a:ext>
                </a:extLst>
              </p:cNvPr>
              <p:cNvSpPr>
                <a:spLocks/>
              </p:cNvSpPr>
              <p:nvPr/>
            </p:nvSpPr>
            <p:spPr bwMode="auto">
              <a:xfrm>
                <a:off x="8345248" y="4052418"/>
                <a:ext cx="60726" cy="22505"/>
              </a:xfrm>
              <a:custGeom>
                <a:avLst/>
                <a:gdLst>
                  <a:gd name="T0" fmla="*/ 0 w 14"/>
                  <a:gd name="T1" fmla="*/ 5 h 5"/>
                  <a:gd name="T2" fmla="*/ 7 w 14"/>
                  <a:gd name="T3" fmla="*/ 2 h 5"/>
                  <a:gd name="T4" fmla="*/ 14 w 14"/>
                  <a:gd name="T5" fmla="*/ 0 h 5"/>
                </a:gdLst>
                <a:ahLst/>
                <a:cxnLst>
                  <a:cxn ang="0">
                    <a:pos x="T0" y="T1"/>
                  </a:cxn>
                  <a:cxn ang="0">
                    <a:pos x="T2" y="T3"/>
                  </a:cxn>
                  <a:cxn ang="0">
                    <a:pos x="T4" y="T5"/>
                  </a:cxn>
                </a:cxnLst>
                <a:rect l="0" t="0" r="r" b="b"/>
                <a:pathLst>
                  <a:path w="14" h="5">
                    <a:moveTo>
                      <a:pt x="0" y="5"/>
                    </a:moveTo>
                    <a:cubicBezTo>
                      <a:pt x="2" y="4"/>
                      <a:pt x="5" y="2"/>
                      <a:pt x="7" y="2"/>
                    </a:cubicBezTo>
                    <a:cubicBezTo>
                      <a:pt x="9" y="2"/>
                      <a:pt x="13" y="2"/>
                      <a:pt x="14" y="0"/>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07" name="Freeform 53">
                <a:extLst>
                  <a:ext uri="{FF2B5EF4-FFF2-40B4-BE49-F238E27FC236}">
                    <a16:creationId xmlns:a16="http://schemas.microsoft.com/office/drawing/2014/main" id="{EC2C8D23-8439-4BF2-8018-0377BEB3F23A}"/>
                  </a:ext>
                </a:extLst>
              </p:cNvPr>
              <p:cNvSpPr>
                <a:spLocks/>
              </p:cNvSpPr>
              <p:nvPr/>
            </p:nvSpPr>
            <p:spPr bwMode="auto">
              <a:xfrm>
                <a:off x="8389492" y="3458652"/>
                <a:ext cx="2022192" cy="1349553"/>
              </a:xfrm>
              <a:custGeom>
                <a:avLst/>
                <a:gdLst>
                  <a:gd name="T0" fmla="*/ 0 w 462"/>
                  <a:gd name="T1" fmla="*/ 183 h 273"/>
                  <a:gd name="T2" fmla="*/ 123 w 462"/>
                  <a:gd name="T3" fmla="*/ 219 h 273"/>
                  <a:gd name="T4" fmla="*/ 155 w 462"/>
                  <a:gd name="T5" fmla="*/ 258 h 273"/>
                  <a:gd name="T6" fmla="*/ 181 w 462"/>
                  <a:gd name="T7" fmla="*/ 273 h 273"/>
                  <a:gd name="T8" fmla="*/ 269 w 462"/>
                  <a:gd name="T9" fmla="*/ 147 h 273"/>
                  <a:gd name="T10" fmla="*/ 308 w 462"/>
                  <a:gd name="T11" fmla="*/ 123 h 273"/>
                  <a:gd name="T12" fmla="*/ 325 w 462"/>
                  <a:gd name="T13" fmla="*/ 122 h 273"/>
                  <a:gd name="T14" fmla="*/ 396 w 462"/>
                  <a:gd name="T15" fmla="*/ 90 h 273"/>
                  <a:gd name="T16" fmla="*/ 448 w 462"/>
                  <a:gd name="T17" fmla="*/ 51 h 273"/>
                  <a:gd name="T18" fmla="*/ 462 w 462"/>
                  <a:gd name="T19" fmla="*/ 46 h 273"/>
                  <a:gd name="T20" fmla="*/ 448 w 462"/>
                  <a:gd name="T21" fmla="*/ 3 h 273"/>
                  <a:gd name="T22" fmla="*/ 384 w 462"/>
                  <a:gd name="T23" fmla="*/ 48 h 273"/>
                  <a:gd name="T24" fmla="*/ 377 w 462"/>
                  <a:gd name="T25" fmla="*/ 47 h 273"/>
                  <a:gd name="T26" fmla="*/ 366 w 462"/>
                  <a:gd name="T27" fmla="*/ 35 h 273"/>
                  <a:gd name="T28" fmla="*/ 368 w 462"/>
                  <a:gd name="T29" fmla="*/ 0 h 273"/>
                  <a:gd name="T30" fmla="*/ 350 w 462"/>
                  <a:gd name="T31" fmla="*/ 35 h 273"/>
                  <a:gd name="T32" fmla="*/ 297 w 462"/>
                  <a:gd name="T33" fmla="*/ 102 h 273"/>
                  <a:gd name="T34" fmla="*/ 287 w 462"/>
                  <a:gd name="T35" fmla="*/ 109 h 273"/>
                  <a:gd name="T36" fmla="*/ 262 w 462"/>
                  <a:gd name="T37" fmla="*/ 118 h 273"/>
                  <a:gd name="T38" fmla="*/ 257 w 462"/>
                  <a:gd name="T39" fmla="*/ 114 h 273"/>
                  <a:gd name="T40" fmla="*/ 263 w 462"/>
                  <a:gd name="T41" fmla="*/ 121 h 273"/>
                  <a:gd name="T42" fmla="*/ 266 w 462"/>
                  <a:gd name="T43" fmla="*/ 131 h 273"/>
                  <a:gd name="T44" fmla="*/ 274 w 462"/>
                  <a:gd name="T45" fmla="*/ 140 h 273"/>
                  <a:gd name="T46" fmla="*/ 271 w 462"/>
                  <a:gd name="T47" fmla="*/ 145 h 273"/>
                  <a:gd name="T48" fmla="*/ 281 w 462"/>
                  <a:gd name="T49" fmla="*/ 156 h 273"/>
                  <a:gd name="T50" fmla="*/ 307 w 462"/>
                  <a:gd name="T51" fmla="*/ 136 h 273"/>
                  <a:gd name="T52" fmla="*/ 323 w 462"/>
                  <a:gd name="T53" fmla="*/ 138 h 273"/>
                  <a:gd name="T54" fmla="*/ 350 w 462"/>
                  <a:gd name="T55" fmla="*/ 125 h 273"/>
                  <a:gd name="T56" fmla="*/ 402 w 462"/>
                  <a:gd name="T57" fmla="*/ 103 h 273"/>
                  <a:gd name="T58" fmla="*/ 422 w 462"/>
                  <a:gd name="T59" fmla="*/ 91 h 273"/>
                  <a:gd name="T60" fmla="*/ 443 w 462"/>
                  <a:gd name="T61" fmla="*/ 86 h 273"/>
                  <a:gd name="connsiteX0" fmla="*/ 0 w 10321"/>
                  <a:gd name="connsiteY0" fmla="*/ 6190 h 10000"/>
                  <a:gd name="connsiteX1" fmla="*/ 2983 w 10321"/>
                  <a:gd name="connsiteY1" fmla="*/ 8022 h 10000"/>
                  <a:gd name="connsiteX2" fmla="*/ 3676 w 10321"/>
                  <a:gd name="connsiteY2" fmla="*/ 9451 h 10000"/>
                  <a:gd name="connsiteX3" fmla="*/ 4239 w 10321"/>
                  <a:gd name="connsiteY3" fmla="*/ 10000 h 10000"/>
                  <a:gd name="connsiteX4" fmla="*/ 6144 w 10321"/>
                  <a:gd name="connsiteY4" fmla="*/ 5385 h 10000"/>
                  <a:gd name="connsiteX5" fmla="*/ 6988 w 10321"/>
                  <a:gd name="connsiteY5" fmla="*/ 4505 h 10000"/>
                  <a:gd name="connsiteX6" fmla="*/ 7356 w 10321"/>
                  <a:gd name="connsiteY6" fmla="*/ 4469 h 10000"/>
                  <a:gd name="connsiteX7" fmla="*/ 8892 w 10321"/>
                  <a:gd name="connsiteY7" fmla="*/ 3297 h 10000"/>
                  <a:gd name="connsiteX8" fmla="*/ 10018 w 10321"/>
                  <a:gd name="connsiteY8" fmla="*/ 1868 h 10000"/>
                  <a:gd name="connsiteX9" fmla="*/ 10321 w 10321"/>
                  <a:gd name="connsiteY9" fmla="*/ 1685 h 10000"/>
                  <a:gd name="connsiteX10" fmla="*/ 10018 w 10321"/>
                  <a:gd name="connsiteY10" fmla="*/ 110 h 10000"/>
                  <a:gd name="connsiteX11" fmla="*/ 8633 w 10321"/>
                  <a:gd name="connsiteY11" fmla="*/ 1758 h 10000"/>
                  <a:gd name="connsiteX12" fmla="*/ 8481 w 10321"/>
                  <a:gd name="connsiteY12" fmla="*/ 1722 h 10000"/>
                  <a:gd name="connsiteX13" fmla="*/ 8243 w 10321"/>
                  <a:gd name="connsiteY13" fmla="*/ 1282 h 10000"/>
                  <a:gd name="connsiteX14" fmla="*/ 8286 w 10321"/>
                  <a:gd name="connsiteY14" fmla="*/ 0 h 10000"/>
                  <a:gd name="connsiteX15" fmla="*/ 7897 w 10321"/>
                  <a:gd name="connsiteY15" fmla="*/ 1282 h 10000"/>
                  <a:gd name="connsiteX16" fmla="*/ 6750 w 10321"/>
                  <a:gd name="connsiteY16" fmla="*/ 3736 h 10000"/>
                  <a:gd name="connsiteX17" fmla="*/ 6533 w 10321"/>
                  <a:gd name="connsiteY17" fmla="*/ 3993 h 10000"/>
                  <a:gd name="connsiteX18" fmla="*/ 5992 w 10321"/>
                  <a:gd name="connsiteY18" fmla="*/ 4322 h 10000"/>
                  <a:gd name="connsiteX19" fmla="*/ 5884 w 10321"/>
                  <a:gd name="connsiteY19" fmla="*/ 4176 h 10000"/>
                  <a:gd name="connsiteX20" fmla="*/ 6014 w 10321"/>
                  <a:gd name="connsiteY20" fmla="*/ 4432 h 10000"/>
                  <a:gd name="connsiteX21" fmla="*/ 6079 w 10321"/>
                  <a:gd name="connsiteY21" fmla="*/ 4799 h 10000"/>
                  <a:gd name="connsiteX22" fmla="*/ 6252 w 10321"/>
                  <a:gd name="connsiteY22" fmla="*/ 5128 h 10000"/>
                  <a:gd name="connsiteX23" fmla="*/ 6187 w 10321"/>
                  <a:gd name="connsiteY23" fmla="*/ 5311 h 10000"/>
                  <a:gd name="connsiteX24" fmla="*/ 6403 w 10321"/>
                  <a:gd name="connsiteY24" fmla="*/ 5714 h 10000"/>
                  <a:gd name="connsiteX25" fmla="*/ 6966 w 10321"/>
                  <a:gd name="connsiteY25" fmla="*/ 4982 h 10000"/>
                  <a:gd name="connsiteX26" fmla="*/ 7312 w 10321"/>
                  <a:gd name="connsiteY26" fmla="*/ 5055 h 10000"/>
                  <a:gd name="connsiteX27" fmla="*/ 7897 w 10321"/>
                  <a:gd name="connsiteY27" fmla="*/ 4579 h 10000"/>
                  <a:gd name="connsiteX28" fmla="*/ 9022 w 10321"/>
                  <a:gd name="connsiteY28" fmla="*/ 3773 h 10000"/>
                  <a:gd name="connsiteX29" fmla="*/ 9455 w 10321"/>
                  <a:gd name="connsiteY29" fmla="*/ 3333 h 10000"/>
                  <a:gd name="connsiteX30" fmla="*/ 9910 w 10321"/>
                  <a:gd name="connsiteY30" fmla="*/ 3150 h 10000"/>
                  <a:gd name="connsiteX0" fmla="*/ 0 w 10321"/>
                  <a:gd name="connsiteY0" fmla="*/ 6190 h 10000"/>
                  <a:gd name="connsiteX1" fmla="*/ 2983 w 10321"/>
                  <a:gd name="connsiteY1" fmla="*/ 8022 h 10000"/>
                  <a:gd name="connsiteX2" fmla="*/ 3676 w 10321"/>
                  <a:gd name="connsiteY2" fmla="*/ 9451 h 10000"/>
                  <a:gd name="connsiteX3" fmla="*/ 4239 w 10321"/>
                  <a:gd name="connsiteY3" fmla="*/ 10000 h 10000"/>
                  <a:gd name="connsiteX4" fmla="*/ 6144 w 10321"/>
                  <a:gd name="connsiteY4" fmla="*/ 5385 h 10000"/>
                  <a:gd name="connsiteX5" fmla="*/ 6988 w 10321"/>
                  <a:gd name="connsiteY5" fmla="*/ 4505 h 10000"/>
                  <a:gd name="connsiteX6" fmla="*/ 7356 w 10321"/>
                  <a:gd name="connsiteY6" fmla="*/ 4469 h 10000"/>
                  <a:gd name="connsiteX7" fmla="*/ 8892 w 10321"/>
                  <a:gd name="connsiteY7" fmla="*/ 3297 h 10000"/>
                  <a:gd name="connsiteX8" fmla="*/ 10018 w 10321"/>
                  <a:gd name="connsiteY8" fmla="*/ 1868 h 10000"/>
                  <a:gd name="connsiteX9" fmla="*/ 10321 w 10321"/>
                  <a:gd name="connsiteY9" fmla="*/ 1685 h 10000"/>
                  <a:gd name="connsiteX10" fmla="*/ 10018 w 10321"/>
                  <a:gd name="connsiteY10" fmla="*/ 110 h 10000"/>
                  <a:gd name="connsiteX11" fmla="*/ 8633 w 10321"/>
                  <a:gd name="connsiteY11" fmla="*/ 1758 h 10000"/>
                  <a:gd name="connsiteX12" fmla="*/ 8481 w 10321"/>
                  <a:gd name="connsiteY12" fmla="*/ 1722 h 10000"/>
                  <a:gd name="connsiteX13" fmla="*/ 8243 w 10321"/>
                  <a:gd name="connsiteY13" fmla="*/ 1282 h 10000"/>
                  <a:gd name="connsiteX14" fmla="*/ 8286 w 10321"/>
                  <a:gd name="connsiteY14" fmla="*/ 0 h 10000"/>
                  <a:gd name="connsiteX15" fmla="*/ 7897 w 10321"/>
                  <a:gd name="connsiteY15" fmla="*/ 1282 h 10000"/>
                  <a:gd name="connsiteX16" fmla="*/ 6750 w 10321"/>
                  <a:gd name="connsiteY16" fmla="*/ 3736 h 10000"/>
                  <a:gd name="connsiteX17" fmla="*/ 6533 w 10321"/>
                  <a:gd name="connsiteY17" fmla="*/ 3993 h 10000"/>
                  <a:gd name="connsiteX18" fmla="*/ 5992 w 10321"/>
                  <a:gd name="connsiteY18" fmla="*/ 4322 h 10000"/>
                  <a:gd name="connsiteX19" fmla="*/ 5884 w 10321"/>
                  <a:gd name="connsiteY19" fmla="*/ 4176 h 10000"/>
                  <a:gd name="connsiteX20" fmla="*/ 6014 w 10321"/>
                  <a:gd name="connsiteY20" fmla="*/ 4432 h 10000"/>
                  <a:gd name="connsiteX21" fmla="*/ 6079 w 10321"/>
                  <a:gd name="connsiteY21" fmla="*/ 4799 h 10000"/>
                  <a:gd name="connsiteX22" fmla="*/ 6252 w 10321"/>
                  <a:gd name="connsiteY22" fmla="*/ 5128 h 10000"/>
                  <a:gd name="connsiteX23" fmla="*/ 6187 w 10321"/>
                  <a:gd name="connsiteY23" fmla="*/ 5311 h 10000"/>
                  <a:gd name="connsiteX24" fmla="*/ 6403 w 10321"/>
                  <a:gd name="connsiteY24" fmla="*/ 5714 h 10000"/>
                  <a:gd name="connsiteX25" fmla="*/ 6966 w 10321"/>
                  <a:gd name="connsiteY25" fmla="*/ 4982 h 10000"/>
                  <a:gd name="connsiteX26" fmla="*/ 7312 w 10321"/>
                  <a:gd name="connsiteY26" fmla="*/ 5055 h 10000"/>
                  <a:gd name="connsiteX27" fmla="*/ 7897 w 10321"/>
                  <a:gd name="connsiteY27" fmla="*/ 4579 h 10000"/>
                  <a:gd name="connsiteX28" fmla="*/ 9022 w 10321"/>
                  <a:gd name="connsiteY28" fmla="*/ 3773 h 10000"/>
                  <a:gd name="connsiteX29" fmla="*/ 9455 w 10321"/>
                  <a:gd name="connsiteY29" fmla="*/ 3333 h 10000"/>
                  <a:gd name="connsiteX30" fmla="*/ 9910 w 10321"/>
                  <a:gd name="connsiteY30" fmla="*/ 3150 h 10000"/>
                  <a:gd name="connsiteX0" fmla="*/ 0 w 10321"/>
                  <a:gd name="connsiteY0" fmla="*/ 6742 h 10552"/>
                  <a:gd name="connsiteX1" fmla="*/ 2983 w 10321"/>
                  <a:gd name="connsiteY1" fmla="*/ 8574 h 10552"/>
                  <a:gd name="connsiteX2" fmla="*/ 3676 w 10321"/>
                  <a:gd name="connsiteY2" fmla="*/ 10003 h 10552"/>
                  <a:gd name="connsiteX3" fmla="*/ 4239 w 10321"/>
                  <a:gd name="connsiteY3" fmla="*/ 10552 h 10552"/>
                  <a:gd name="connsiteX4" fmla="*/ 6144 w 10321"/>
                  <a:gd name="connsiteY4" fmla="*/ 5937 h 10552"/>
                  <a:gd name="connsiteX5" fmla="*/ 6988 w 10321"/>
                  <a:gd name="connsiteY5" fmla="*/ 5057 h 10552"/>
                  <a:gd name="connsiteX6" fmla="*/ 7356 w 10321"/>
                  <a:gd name="connsiteY6" fmla="*/ 5021 h 10552"/>
                  <a:gd name="connsiteX7" fmla="*/ 8892 w 10321"/>
                  <a:gd name="connsiteY7" fmla="*/ 3849 h 10552"/>
                  <a:gd name="connsiteX8" fmla="*/ 10018 w 10321"/>
                  <a:gd name="connsiteY8" fmla="*/ 2420 h 10552"/>
                  <a:gd name="connsiteX9" fmla="*/ 10321 w 10321"/>
                  <a:gd name="connsiteY9" fmla="*/ 2237 h 10552"/>
                  <a:gd name="connsiteX10" fmla="*/ 10018 w 10321"/>
                  <a:gd name="connsiteY10" fmla="*/ 662 h 10552"/>
                  <a:gd name="connsiteX11" fmla="*/ 8633 w 10321"/>
                  <a:gd name="connsiteY11" fmla="*/ 2310 h 10552"/>
                  <a:gd name="connsiteX12" fmla="*/ 8481 w 10321"/>
                  <a:gd name="connsiteY12" fmla="*/ 2274 h 10552"/>
                  <a:gd name="connsiteX13" fmla="*/ 8243 w 10321"/>
                  <a:gd name="connsiteY13" fmla="*/ 1834 h 10552"/>
                  <a:gd name="connsiteX14" fmla="*/ 7716 w 10321"/>
                  <a:gd name="connsiteY14" fmla="*/ 0 h 10552"/>
                  <a:gd name="connsiteX15" fmla="*/ 7897 w 10321"/>
                  <a:gd name="connsiteY15" fmla="*/ 1834 h 10552"/>
                  <a:gd name="connsiteX16" fmla="*/ 6750 w 10321"/>
                  <a:gd name="connsiteY16" fmla="*/ 4288 h 10552"/>
                  <a:gd name="connsiteX17" fmla="*/ 6533 w 10321"/>
                  <a:gd name="connsiteY17" fmla="*/ 4545 h 10552"/>
                  <a:gd name="connsiteX18" fmla="*/ 5992 w 10321"/>
                  <a:gd name="connsiteY18" fmla="*/ 4874 h 10552"/>
                  <a:gd name="connsiteX19" fmla="*/ 5884 w 10321"/>
                  <a:gd name="connsiteY19" fmla="*/ 4728 h 10552"/>
                  <a:gd name="connsiteX20" fmla="*/ 6014 w 10321"/>
                  <a:gd name="connsiteY20" fmla="*/ 4984 h 10552"/>
                  <a:gd name="connsiteX21" fmla="*/ 6079 w 10321"/>
                  <a:gd name="connsiteY21" fmla="*/ 5351 h 10552"/>
                  <a:gd name="connsiteX22" fmla="*/ 6252 w 10321"/>
                  <a:gd name="connsiteY22" fmla="*/ 5680 h 10552"/>
                  <a:gd name="connsiteX23" fmla="*/ 6187 w 10321"/>
                  <a:gd name="connsiteY23" fmla="*/ 5863 h 10552"/>
                  <a:gd name="connsiteX24" fmla="*/ 6403 w 10321"/>
                  <a:gd name="connsiteY24" fmla="*/ 6266 h 10552"/>
                  <a:gd name="connsiteX25" fmla="*/ 6966 w 10321"/>
                  <a:gd name="connsiteY25" fmla="*/ 5534 h 10552"/>
                  <a:gd name="connsiteX26" fmla="*/ 7312 w 10321"/>
                  <a:gd name="connsiteY26" fmla="*/ 5607 h 10552"/>
                  <a:gd name="connsiteX27" fmla="*/ 7897 w 10321"/>
                  <a:gd name="connsiteY27" fmla="*/ 5131 h 10552"/>
                  <a:gd name="connsiteX28" fmla="*/ 9022 w 10321"/>
                  <a:gd name="connsiteY28" fmla="*/ 4325 h 10552"/>
                  <a:gd name="connsiteX29" fmla="*/ 9455 w 10321"/>
                  <a:gd name="connsiteY29" fmla="*/ 3885 h 10552"/>
                  <a:gd name="connsiteX30" fmla="*/ 9910 w 10321"/>
                  <a:gd name="connsiteY30" fmla="*/ 3702 h 10552"/>
                  <a:gd name="connsiteX0" fmla="*/ 0 w 10321"/>
                  <a:gd name="connsiteY0" fmla="*/ 6742 h 10552"/>
                  <a:gd name="connsiteX1" fmla="*/ 2983 w 10321"/>
                  <a:gd name="connsiteY1" fmla="*/ 8574 h 10552"/>
                  <a:gd name="connsiteX2" fmla="*/ 3676 w 10321"/>
                  <a:gd name="connsiteY2" fmla="*/ 10003 h 10552"/>
                  <a:gd name="connsiteX3" fmla="*/ 4239 w 10321"/>
                  <a:gd name="connsiteY3" fmla="*/ 10552 h 10552"/>
                  <a:gd name="connsiteX4" fmla="*/ 6144 w 10321"/>
                  <a:gd name="connsiteY4" fmla="*/ 5937 h 10552"/>
                  <a:gd name="connsiteX5" fmla="*/ 6988 w 10321"/>
                  <a:gd name="connsiteY5" fmla="*/ 5057 h 10552"/>
                  <a:gd name="connsiteX6" fmla="*/ 7356 w 10321"/>
                  <a:gd name="connsiteY6" fmla="*/ 5021 h 10552"/>
                  <a:gd name="connsiteX7" fmla="*/ 8892 w 10321"/>
                  <a:gd name="connsiteY7" fmla="*/ 3849 h 10552"/>
                  <a:gd name="connsiteX8" fmla="*/ 10018 w 10321"/>
                  <a:gd name="connsiteY8" fmla="*/ 2420 h 10552"/>
                  <a:gd name="connsiteX9" fmla="*/ 10321 w 10321"/>
                  <a:gd name="connsiteY9" fmla="*/ 2237 h 10552"/>
                  <a:gd name="connsiteX10" fmla="*/ 10018 w 10321"/>
                  <a:gd name="connsiteY10" fmla="*/ 662 h 10552"/>
                  <a:gd name="connsiteX11" fmla="*/ 8633 w 10321"/>
                  <a:gd name="connsiteY11" fmla="*/ 2310 h 10552"/>
                  <a:gd name="connsiteX12" fmla="*/ 8481 w 10321"/>
                  <a:gd name="connsiteY12" fmla="*/ 2274 h 10552"/>
                  <a:gd name="connsiteX13" fmla="*/ 8243 w 10321"/>
                  <a:gd name="connsiteY13" fmla="*/ 1834 h 10552"/>
                  <a:gd name="connsiteX14" fmla="*/ 7716 w 10321"/>
                  <a:gd name="connsiteY14" fmla="*/ 0 h 10552"/>
                  <a:gd name="connsiteX15" fmla="*/ 7695 w 10321"/>
                  <a:gd name="connsiteY15" fmla="*/ 1755 h 10552"/>
                  <a:gd name="connsiteX16" fmla="*/ 6750 w 10321"/>
                  <a:gd name="connsiteY16" fmla="*/ 4288 h 10552"/>
                  <a:gd name="connsiteX17" fmla="*/ 6533 w 10321"/>
                  <a:gd name="connsiteY17" fmla="*/ 4545 h 10552"/>
                  <a:gd name="connsiteX18" fmla="*/ 5992 w 10321"/>
                  <a:gd name="connsiteY18" fmla="*/ 4874 h 10552"/>
                  <a:gd name="connsiteX19" fmla="*/ 5884 w 10321"/>
                  <a:gd name="connsiteY19" fmla="*/ 4728 h 10552"/>
                  <a:gd name="connsiteX20" fmla="*/ 6014 w 10321"/>
                  <a:gd name="connsiteY20" fmla="*/ 4984 h 10552"/>
                  <a:gd name="connsiteX21" fmla="*/ 6079 w 10321"/>
                  <a:gd name="connsiteY21" fmla="*/ 5351 h 10552"/>
                  <a:gd name="connsiteX22" fmla="*/ 6252 w 10321"/>
                  <a:gd name="connsiteY22" fmla="*/ 5680 h 10552"/>
                  <a:gd name="connsiteX23" fmla="*/ 6187 w 10321"/>
                  <a:gd name="connsiteY23" fmla="*/ 5863 h 10552"/>
                  <a:gd name="connsiteX24" fmla="*/ 6403 w 10321"/>
                  <a:gd name="connsiteY24" fmla="*/ 6266 h 10552"/>
                  <a:gd name="connsiteX25" fmla="*/ 6966 w 10321"/>
                  <a:gd name="connsiteY25" fmla="*/ 5534 h 10552"/>
                  <a:gd name="connsiteX26" fmla="*/ 7312 w 10321"/>
                  <a:gd name="connsiteY26" fmla="*/ 5607 h 10552"/>
                  <a:gd name="connsiteX27" fmla="*/ 7897 w 10321"/>
                  <a:gd name="connsiteY27" fmla="*/ 5131 h 10552"/>
                  <a:gd name="connsiteX28" fmla="*/ 9022 w 10321"/>
                  <a:gd name="connsiteY28" fmla="*/ 4325 h 10552"/>
                  <a:gd name="connsiteX29" fmla="*/ 9455 w 10321"/>
                  <a:gd name="connsiteY29" fmla="*/ 3885 h 10552"/>
                  <a:gd name="connsiteX30" fmla="*/ 9910 w 10321"/>
                  <a:gd name="connsiteY30" fmla="*/ 3702 h 10552"/>
                  <a:gd name="connsiteX0" fmla="*/ 0 w 10321"/>
                  <a:gd name="connsiteY0" fmla="*/ 6742 h 10552"/>
                  <a:gd name="connsiteX1" fmla="*/ 2983 w 10321"/>
                  <a:gd name="connsiteY1" fmla="*/ 8574 h 10552"/>
                  <a:gd name="connsiteX2" fmla="*/ 3676 w 10321"/>
                  <a:gd name="connsiteY2" fmla="*/ 10003 h 10552"/>
                  <a:gd name="connsiteX3" fmla="*/ 4239 w 10321"/>
                  <a:gd name="connsiteY3" fmla="*/ 10552 h 10552"/>
                  <a:gd name="connsiteX4" fmla="*/ 6144 w 10321"/>
                  <a:gd name="connsiteY4" fmla="*/ 5937 h 10552"/>
                  <a:gd name="connsiteX5" fmla="*/ 6988 w 10321"/>
                  <a:gd name="connsiteY5" fmla="*/ 5057 h 10552"/>
                  <a:gd name="connsiteX6" fmla="*/ 7356 w 10321"/>
                  <a:gd name="connsiteY6" fmla="*/ 5021 h 10552"/>
                  <a:gd name="connsiteX7" fmla="*/ 8892 w 10321"/>
                  <a:gd name="connsiteY7" fmla="*/ 3849 h 10552"/>
                  <a:gd name="connsiteX8" fmla="*/ 10018 w 10321"/>
                  <a:gd name="connsiteY8" fmla="*/ 2420 h 10552"/>
                  <a:gd name="connsiteX9" fmla="*/ 10321 w 10321"/>
                  <a:gd name="connsiteY9" fmla="*/ 2237 h 10552"/>
                  <a:gd name="connsiteX10" fmla="*/ 10018 w 10321"/>
                  <a:gd name="connsiteY10" fmla="*/ 662 h 10552"/>
                  <a:gd name="connsiteX11" fmla="*/ 8633 w 10321"/>
                  <a:gd name="connsiteY11" fmla="*/ 2310 h 10552"/>
                  <a:gd name="connsiteX12" fmla="*/ 8481 w 10321"/>
                  <a:gd name="connsiteY12" fmla="*/ 2274 h 10552"/>
                  <a:gd name="connsiteX13" fmla="*/ 8243 w 10321"/>
                  <a:gd name="connsiteY13" fmla="*/ 1834 h 10552"/>
                  <a:gd name="connsiteX14" fmla="*/ 7716 w 10321"/>
                  <a:gd name="connsiteY14" fmla="*/ 0 h 10552"/>
                  <a:gd name="connsiteX15" fmla="*/ 7695 w 10321"/>
                  <a:gd name="connsiteY15" fmla="*/ 1755 h 10552"/>
                  <a:gd name="connsiteX16" fmla="*/ 7544 w 10321"/>
                  <a:gd name="connsiteY16" fmla="*/ 1932 h 10552"/>
                  <a:gd name="connsiteX17" fmla="*/ 6750 w 10321"/>
                  <a:gd name="connsiteY17" fmla="*/ 4288 h 10552"/>
                  <a:gd name="connsiteX18" fmla="*/ 6533 w 10321"/>
                  <a:gd name="connsiteY18" fmla="*/ 4545 h 10552"/>
                  <a:gd name="connsiteX19" fmla="*/ 5992 w 10321"/>
                  <a:gd name="connsiteY19" fmla="*/ 4874 h 10552"/>
                  <a:gd name="connsiteX20" fmla="*/ 5884 w 10321"/>
                  <a:gd name="connsiteY20" fmla="*/ 4728 h 10552"/>
                  <a:gd name="connsiteX21" fmla="*/ 6014 w 10321"/>
                  <a:gd name="connsiteY21" fmla="*/ 4984 h 10552"/>
                  <a:gd name="connsiteX22" fmla="*/ 6079 w 10321"/>
                  <a:gd name="connsiteY22" fmla="*/ 5351 h 10552"/>
                  <a:gd name="connsiteX23" fmla="*/ 6252 w 10321"/>
                  <a:gd name="connsiteY23" fmla="*/ 5680 h 10552"/>
                  <a:gd name="connsiteX24" fmla="*/ 6187 w 10321"/>
                  <a:gd name="connsiteY24" fmla="*/ 5863 h 10552"/>
                  <a:gd name="connsiteX25" fmla="*/ 6403 w 10321"/>
                  <a:gd name="connsiteY25" fmla="*/ 6266 h 10552"/>
                  <a:gd name="connsiteX26" fmla="*/ 6966 w 10321"/>
                  <a:gd name="connsiteY26" fmla="*/ 5534 h 10552"/>
                  <a:gd name="connsiteX27" fmla="*/ 7312 w 10321"/>
                  <a:gd name="connsiteY27" fmla="*/ 5607 h 10552"/>
                  <a:gd name="connsiteX28" fmla="*/ 7897 w 10321"/>
                  <a:gd name="connsiteY28" fmla="*/ 5131 h 10552"/>
                  <a:gd name="connsiteX29" fmla="*/ 9022 w 10321"/>
                  <a:gd name="connsiteY29" fmla="*/ 4325 h 10552"/>
                  <a:gd name="connsiteX30" fmla="*/ 9455 w 10321"/>
                  <a:gd name="connsiteY30" fmla="*/ 3885 h 10552"/>
                  <a:gd name="connsiteX31" fmla="*/ 9910 w 10321"/>
                  <a:gd name="connsiteY31" fmla="*/ 3702 h 10552"/>
                  <a:gd name="connsiteX0" fmla="*/ 0 w 10139"/>
                  <a:gd name="connsiteY0" fmla="*/ 6742 h 10552"/>
                  <a:gd name="connsiteX1" fmla="*/ 2983 w 10139"/>
                  <a:gd name="connsiteY1" fmla="*/ 8574 h 10552"/>
                  <a:gd name="connsiteX2" fmla="*/ 3676 w 10139"/>
                  <a:gd name="connsiteY2" fmla="*/ 10003 h 10552"/>
                  <a:gd name="connsiteX3" fmla="*/ 4239 w 10139"/>
                  <a:gd name="connsiteY3" fmla="*/ 10552 h 10552"/>
                  <a:gd name="connsiteX4" fmla="*/ 6144 w 10139"/>
                  <a:gd name="connsiteY4" fmla="*/ 5937 h 10552"/>
                  <a:gd name="connsiteX5" fmla="*/ 6988 w 10139"/>
                  <a:gd name="connsiteY5" fmla="*/ 5057 h 10552"/>
                  <a:gd name="connsiteX6" fmla="*/ 7356 w 10139"/>
                  <a:gd name="connsiteY6" fmla="*/ 5021 h 10552"/>
                  <a:gd name="connsiteX7" fmla="*/ 8892 w 10139"/>
                  <a:gd name="connsiteY7" fmla="*/ 3849 h 10552"/>
                  <a:gd name="connsiteX8" fmla="*/ 10018 w 10139"/>
                  <a:gd name="connsiteY8" fmla="*/ 2420 h 10552"/>
                  <a:gd name="connsiteX9" fmla="*/ 10083 w 10139"/>
                  <a:gd name="connsiteY9" fmla="*/ 1803 h 10552"/>
                  <a:gd name="connsiteX10" fmla="*/ 10018 w 10139"/>
                  <a:gd name="connsiteY10" fmla="*/ 662 h 10552"/>
                  <a:gd name="connsiteX11" fmla="*/ 8633 w 10139"/>
                  <a:gd name="connsiteY11" fmla="*/ 2310 h 10552"/>
                  <a:gd name="connsiteX12" fmla="*/ 8481 w 10139"/>
                  <a:gd name="connsiteY12" fmla="*/ 2274 h 10552"/>
                  <a:gd name="connsiteX13" fmla="*/ 8243 w 10139"/>
                  <a:gd name="connsiteY13" fmla="*/ 1834 h 10552"/>
                  <a:gd name="connsiteX14" fmla="*/ 7716 w 10139"/>
                  <a:gd name="connsiteY14" fmla="*/ 0 h 10552"/>
                  <a:gd name="connsiteX15" fmla="*/ 7695 w 10139"/>
                  <a:gd name="connsiteY15" fmla="*/ 1755 h 10552"/>
                  <a:gd name="connsiteX16" fmla="*/ 7544 w 10139"/>
                  <a:gd name="connsiteY16" fmla="*/ 1932 h 10552"/>
                  <a:gd name="connsiteX17" fmla="*/ 6750 w 10139"/>
                  <a:gd name="connsiteY17" fmla="*/ 4288 h 10552"/>
                  <a:gd name="connsiteX18" fmla="*/ 6533 w 10139"/>
                  <a:gd name="connsiteY18" fmla="*/ 4545 h 10552"/>
                  <a:gd name="connsiteX19" fmla="*/ 5992 w 10139"/>
                  <a:gd name="connsiteY19" fmla="*/ 4874 h 10552"/>
                  <a:gd name="connsiteX20" fmla="*/ 5884 w 10139"/>
                  <a:gd name="connsiteY20" fmla="*/ 4728 h 10552"/>
                  <a:gd name="connsiteX21" fmla="*/ 6014 w 10139"/>
                  <a:gd name="connsiteY21" fmla="*/ 4984 h 10552"/>
                  <a:gd name="connsiteX22" fmla="*/ 6079 w 10139"/>
                  <a:gd name="connsiteY22" fmla="*/ 5351 h 10552"/>
                  <a:gd name="connsiteX23" fmla="*/ 6252 w 10139"/>
                  <a:gd name="connsiteY23" fmla="*/ 5680 h 10552"/>
                  <a:gd name="connsiteX24" fmla="*/ 6187 w 10139"/>
                  <a:gd name="connsiteY24" fmla="*/ 5863 h 10552"/>
                  <a:gd name="connsiteX25" fmla="*/ 6403 w 10139"/>
                  <a:gd name="connsiteY25" fmla="*/ 6266 h 10552"/>
                  <a:gd name="connsiteX26" fmla="*/ 6966 w 10139"/>
                  <a:gd name="connsiteY26" fmla="*/ 5534 h 10552"/>
                  <a:gd name="connsiteX27" fmla="*/ 7312 w 10139"/>
                  <a:gd name="connsiteY27" fmla="*/ 5607 h 10552"/>
                  <a:gd name="connsiteX28" fmla="*/ 7897 w 10139"/>
                  <a:gd name="connsiteY28" fmla="*/ 5131 h 10552"/>
                  <a:gd name="connsiteX29" fmla="*/ 9022 w 10139"/>
                  <a:gd name="connsiteY29" fmla="*/ 4325 h 10552"/>
                  <a:gd name="connsiteX30" fmla="*/ 9455 w 10139"/>
                  <a:gd name="connsiteY30" fmla="*/ 3885 h 10552"/>
                  <a:gd name="connsiteX31" fmla="*/ 9910 w 10139"/>
                  <a:gd name="connsiteY31" fmla="*/ 3702 h 10552"/>
                  <a:gd name="connsiteX0" fmla="*/ 0 w 10156"/>
                  <a:gd name="connsiteY0" fmla="*/ 6742 h 10552"/>
                  <a:gd name="connsiteX1" fmla="*/ 2983 w 10156"/>
                  <a:gd name="connsiteY1" fmla="*/ 8574 h 10552"/>
                  <a:gd name="connsiteX2" fmla="*/ 3676 w 10156"/>
                  <a:gd name="connsiteY2" fmla="*/ 10003 h 10552"/>
                  <a:gd name="connsiteX3" fmla="*/ 4239 w 10156"/>
                  <a:gd name="connsiteY3" fmla="*/ 10552 h 10552"/>
                  <a:gd name="connsiteX4" fmla="*/ 6144 w 10156"/>
                  <a:gd name="connsiteY4" fmla="*/ 5937 h 10552"/>
                  <a:gd name="connsiteX5" fmla="*/ 6988 w 10156"/>
                  <a:gd name="connsiteY5" fmla="*/ 5057 h 10552"/>
                  <a:gd name="connsiteX6" fmla="*/ 7356 w 10156"/>
                  <a:gd name="connsiteY6" fmla="*/ 5021 h 10552"/>
                  <a:gd name="connsiteX7" fmla="*/ 8892 w 10156"/>
                  <a:gd name="connsiteY7" fmla="*/ 3849 h 10552"/>
                  <a:gd name="connsiteX8" fmla="*/ 9804 w 10156"/>
                  <a:gd name="connsiteY8" fmla="*/ 1967 h 10552"/>
                  <a:gd name="connsiteX9" fmla="*/ 10083 w 10156"/>
                  <a:gd name="connsiteY9" fmla="*/ 1803 h 10552"/>
                  <a:gd name="connsiteX10" fmla="*/ 10018 w 10156"/>
                  <a:gd name="connsiteY10" fmla="*/ 662 h 10552"/>
                  <a:gd name="connsiteX11" fmla="*/ 8633 w 10156"/>
                  <a:gd name="connsiteY11" fmla="*/ 2310 h 10552"/>
                  <a:gd name="connsiteX12" fmla="*/ 8481 w 10156"/>
                  <a:gd name="connsiteY12" fmla="*/ 2274 h 10552"/>
                  <a:gd name="connsiteX13" fmla="*/ 8243 w 10156"/>
                  <a:gd name="connsiteY13" fmla="*/ 1834 h 10552"/>
                  <a:gd name="connsiteX14" fmla="*/ 7716 w 10156"/>
                  <a:gd name="connsiteY14" fmla="*/ 0 h 10552"/>
                  <a:gd name="connsiteX15" fmla="*/ 7695 w 10156"/>
                  <a:gd name="connsiteY15" fmla="*/ 1755 h 10552"/>
                  <a:gd name="connsiteX16" fmla="*/ 7544 w 10156"/>
                  <a:gd name="connsiteY16" fmla="*/ 1932 h 10552"/>
                  <a:gd name="connsiteX17" fmla="*/ 6750 w 10156"/>
                  <a:gd name="connsiteY17" fmla="*/ 4288 h 10552"/>
                  <a:gd name="connsiteX18" fmla="*/ 6533 w 10156"/>
                  <a:gd name="connsiteY18" fmla="*/ 4545 h 10552"/>
                  <a:gd name="connsiteX19" fmla="*/ 5992 w 10156"/>
                  <a:gd name="connsiteY19" fmla="*/ 4874 h 10552"/>
                  <a:gd name="connsiteX20" fmla="*/ 5884 w 10156"/>
                  <a:gd name="connsiteY20" fmla="*/ 4728 h 10552"/>
                  <a:gd name="connsiteX21" fmla="*/ 6014 w 10156"/>
                  <a:gd name="connsiteY21" fmla="*/ 4984 h 10552"/>
                  <a:gd name="connsiteX22" fmla="*/ 6079 w 10156"/>
                  <a:gd name="connsiteY22" fmla="*/ 5351 h 10552"/>
                  <a:gd name="connsiteX23" fmla="*/ 6252 w 10156"/>
                  <a:gd name="connsiteY23" fmla="*/ 5680 h 10552"/>
                  <a:gd name="connsiteX24" fmla="*/ 6187 w 10156"/>
                  <a:gd name="connsiteY24" fmla="*/ 5863 h 10552"/>
                  <a:gd name="connsiteX25" fmla="*/ 6403 w 10156"/>
                  <a:gd name="connsiteY25" fmla="*/ 6266 h 10552"/>
                  <a:gd name="connsiteX26" fmla="*/ 6966 w 10156"/>
                  <a:gd name="connsiteY26" fmla="*/ 5534 h 10552"/>
                  <a:gd name="connsiteX27" fmla="*/ 7312 w 10156"/>
                  <a:gd name="connsiteY27" fmla="*/ 5607 h 10552"/>
                  <a:gd name="connsiteX28" fmla="*/ 7897 w 10156"/>
                  <a:gd name="connsiteY28" fmla="*/ 5131 h 10552"/>
                  <a:gd name="connsiteX29" fmla="*/ 9022 w 10156"/>
                  <a:gd name="connsiteY29" fmla="*/ 4325 h 10552"/>
                  <a:gd name="connsiteX30" fmla="*/ 9455 w 10156"/>
                  <a:gd name="connsiteY30" fmla="*/ 3885 h 10552"/>
                  <a:gd name="connsiteX31" fmla="*/ 9910 w 10156"/>
                  <a:gd name="connsiteY31" fmla="*/ 3702 h 10552"/>
                  <a:gd name="connsiteX0" fmla="*/ 0 w 10156"/>
                  <a:gd name="connsiteY0" fmla="*/ 6742 h 10552"/>
                  <a:gd name="connsiteX1" fmla="*/ 2983 w 10156"/>
                  <a:gd name="connsiteY1" fmla="*/ 8574 h 10552"/>
                  <a:gd name="connsiteX2" fmla="*/ 3676 w 10156"/>
                  <a:gd name="connsiteY2" fmla="*/ 10003 h 10552"/>
                  <a:gd name="connsiteX3" fmla="*/ 4239 w 10156"/>
                  <a:gd name="connsiteY3" fmla="*/ 10552 h 10552"/>
                  <a:gd name="connsiteX4" fmla="*/ 6144 w 10156"/>
                  <a:gd name="connsiteY4" fmla="*/ 5937 h 10552"/>
                  <a:gd name="connsiteX5" fmla="*/ 6988 w 10156"/>
                  <a:gd name="connsiteY5" fmla="*/ 5057 h 10552"/>
                  <a:gd name="connsiteX6" fmla="*/ 7356 w 10156"/>
                  <a:gd name="connsiteY6" fmla="*/ 5021 h 10552"/>
                  <a:gd name="connsiteX7" fmla="*/ 8773 w 10156"/>
                  <a:gd name="connsiteY7" fmla="*/ 3534 h 10552"/>
                  <a:gd name="connsiteX8" fmla="*/ 9804 w 10156"/>
                  <a:gd name="connsiteY8" fmla="*/ 1967 h 10552"/>
                  <a:gd name="connsiteX9" fmla="*/ 10083 w 10156"/>
                  <a:gd name="connsiteY9" fmla="*/ 1803 h 10552"/>
                  <a:gd name="connsiteX10" fmla="*/ 10018 w 10156"/>
                  <a:gd name="connsiteY10" fmla="*/ 662 h 10552"/>
                  <a:gd name="connsiteX11" fmla="*/ 8633 w 10156"/>
                  <a:gd name="connsiteY11" fmla="*/ 2310 h 10552"/>
                  <a:gd name="connsiteX12" fmla="*/ 8481 w 10156"/>
                  <a:gd name="connsiteY12" fmla="*/ 2274 h 10552"/>
                  <a:gd name="connsiteX13" fmla="*/ 8243 w 10156"/>
                  <a:gd name="connsiteY13" fmla="*/ 1834 h 10552"/>
                  <a:gd name="connsiteX14" fmla="*/ 7716 w 10156"/>
                  <a:gd name="connsiteY14" fmla="*/ 0 h 10552"/>
                  <a:gd name="connsiteX15" fmla="*/ 7695 w 10156"/>
                  <a:gd name="connsiteY15" fmla="*/ 1755 h 10552"/>
                  <a:gd name="connsiteX16" fmla="*/ 7544 w 10156"/>
                  <a:gd name="connsiteY16" fmla="*/ 1932 h 10552"/>
                  <a:gd name="connsiteX17" fmla="*/ 6750 w 10156"/>
                  <a:gd name="connsiteY17" fmla="*/ 4288 h 10552"/>
                  <a:gd name="connsiteX18" fmla="*/ 6533 w 10156"/>
                  <a:gd name="connsiteY18" fmla="*/ 4545 h 10552"/>
                  <a:gd name="connsiteX19" fmla="*/ 5992 w 10156"/>
                  <a:gd name="connsiteY19" fmla="*/ 4874 h 10552"/>
                  <a:gd name="connsiteX20" fmla="*/ 5884 w 10156"/>
                  <a:gd name="connsiteY20" fmla="*/ 4728 h 10552"/>
                  <a:gd name="connsiteX21" fmla="*/ 6014 w 10156"/>
                  <a:gd name="connsiteY21" fmla="*/ 4984 h 10552"/>
                  <a:gd name="connsiteX22" fmla="*/ 6079 w 10156"/>
                  <a:gd name="connsiteY22" fmla="*/ 5351 h 10552"/>
                  <a:gd name="connsiteX23" fmla="*/ 6252 w 10156"/>
                  <a:gd name="connsiteY23" fmla="*/ 5680 h 10552"/>
                  <a:gd name="connsiteX24" fmla="*/ 6187 w 10156"/>
                  <a:gd name="connsiteY24" fmla="*/ 5863 h 10552"/>
                  <a:gd name="connsiteX25" fmla="*/ 6403 w 10156"/>
                  <a:gd name="connsiteY25" fmla="*/ 6266 h 10552"/>
                  <a:gd name="connsiteX26" fmla="*/ 6966 w 10156"/>
                  <a:gd name="connsiteY26" fmla="*/ 5534 h 10552"/>
                  <a:gd name="connsiteX27" fmla="*/ 7312 w 10156"/>
                  <a:gd name="connsiteY27" fmla="*/ 5607 h 10552"/>
                  <a:gd name="connsiteX28" fmla="*/ 7897 w 10156"/>
                  <a:gd name="connsiteY28" fmla="*/ 5131 h 10552"/>
                  <a:gd name="connsiteX29" fmla="*/ 9022 w 10156"/>
                  <a:gd name="connsiteY29" fmla="*/ 4325 h 10552"/>
                  <a:gd name="connsiteX30" fmla="*/ 9455 w 10156"/>
                  <a:gd name="connsiteY30" fmla="*/ 3885 h 10552"/>
                  <a:gd name="connsiteX31" fmla="*/ 9910 w 10156"/>
                  <a:gd name="connsiteY31" fmla="*/ 3702 h 10552"/>
                  <a:gd name="connsiteX0" fmla="*/ 0 w 10156"/>
                  <a:gd name="connsiteY0" fmla="*/ 6742 h 10552"/>
                  <a:gd name="connsiteX1" fmla="*/ 2983 w 10156"/>
                  <a:gd name="connsiteY1" fmla="*/ 8574 h 10552"/>
                  <a:gd name="connsiteX2" fmla="*/ 3676 w 10156"/>
                  <a:gd name="connsiteY2" fmla="*/ 10003 h 10552"/>
                  <a:gd name="connsiteX3" fmla="*/ 4239 w 10156"/>
                  <a:gd name="connsiteY3" fmla="*/ 10552 h 10552"/>
                  <a:gd name="connsiteX4" fmla="*/ 6144 w 10156"/>
                  <a:gd name="connsiteY4" fmla="*/ 5937 h 10552"/>
                  <a:gd name="connsiteX5" fmla="*/ 6988 w 10156"/>
                  <a:gd name="connsiteY5" fmla="*/ 5057 h 10552"/>
                  <a:gd name="connsiteX6" fmla="*/ 7356 w 10156"/>
                  <a:gd name="connsiteY6" fmla="*/ 5021 h 10552"/>
                  <a:gd name="connsiteX7" fmla="*/ 8773 w 10156"/>
                  <a:gd name="connsiteY7" fmla="*/ 3534 h 10552"/>
                  <a:gd name="connsiteX8" fmla="*/ 9804 w 10156"/>
                  <a:gd name="connsiteY8" fmla="*/ 1967 h 10552"/>
                  <a:gd name="connsiteX9" fmla="*/ 10083 w 10156"/>
                  <a:gd name="connsiteY9" fmla="*/ 1803 h 10552"/>
                  <a:gd name="connsiteX10" fmla="*/ 10018 w 10156"/>
                  <a:gd name="connsiteY10" fmla="*/ 662 h 10552"/>
                  <a:gd name="connsiteX11" fmla="*/ 8633 w 10156"/>
                  <a:gd name="connsiteY11" fmla="*/ 2310 h 10552"/>
                  <a:gd name="connsiteX12" fmla="*/ 8481 w 10156"/>
                  <a:gd name="connsiteY12" fmla="*/ 2274 h 10552"/>
                  <a:gd name="connsiteX13" fmla="*/ 8243 w 10156"/>
                  <a:gd name="connsiteY13" fmla="*/ 1834 h 10552"/>
                  <a:gd name="connsiteX14" fmla="*/ 7716 w 10156"/>
                  <a:gd name="connsiteY14" fmla="*/ 0 h 10552"/>
                  <a:gd name="connsiteX15" fmla="*/ 7695 w 10156"/>
                  <a:gd name="connsiteY15" fmla="*/ 1755 h 10552"/>
                  <a:gd name="connsiteX16" fmla="*/ 7544 w 10156"/>
                  <a:gd name="connsiteY16" fmla="*/ 1932 h 10552"/>
                  <a:gd name="connsiteX17" fmla="*/ 6750 w 10156"/>
                  <a:gd name="connsiteY17" fmla="*/ 4288 h 10552"/>
                  <a:gd name="connsiteX18" fmla="*/ 6533 w 10156"/>
                  <a:gd name="connsiteY18" fmla="*/ 4545 h 10552"/>
                  <a:gd name="connsiteX19" fmla="*/ 5992 w 10156"/>
                  <a:gd name="connsiteY19" fmla="*/ 4874 h 10552"/>
                  <a:gd name="connsiteX20" fmla="*/ 5884 w 10156"/>
                  <a:gd name="connsiteY20" fmla="*/ 4728 h 10552"/>
                  <a:gd name="connsiteX21" fmla="*/ 6014 w 10156"/>
                  <a:gd name="connsiteY21" fmla="*/ 4984 h 10552"/>
                  <a:gd name="connsiteX22" fmla="*/ 6079 w 10156"/>
                  <a:gd name="connsiteY22" fmla="*/ 5351 h 10552"/>
                  <a:gd name="connsiteX23" fmla="*/ 6252 w 10156"/>
                  <a:gd name="connsiteY23" fmla="*/ 5680 h 10552"/>
                  <a:gd name="connsiteX24" fmla="*/ 6187 w 10156"/>
                  <a:gd name="connsiteY24" fmla="*/ 5863 h 10552"/>
                  <a:gd name="connsiteX25" fmla="*/ 6403 w 10156"/>
                  <a:gd name="connsiteY25" fmla="*/ 6266 h 10552"/>
                  <a:gd name="connsiteX26" fmla="*/ 6966 w 10156"/>
                  <a:gd name="connsiteY26" fmla="*/ 5534 h 10552"/>
                  <a:gd name="connsiteX27" fmla="*/ 7312 w 10156"/>
                  <a:gd name="connsiteY27" fmla="*/ 5607 h 10552"/>
                  <a:gd name="connsiteX28" fmla="*/ 7897 w 10156"/>
                  <a:gd name="connsiteY28" fmla="*/ 5131 h 10552"/>
                  <a:gd name="connsiteX29" fmla="*/ 9022 w 10156"/>
                  <a:gd name="connsiteY29" fmla="*/ 4325 h 10552"/>
                  <a:gd name="connsiteX30" fmla="*/ 9455 w 10156"/>
                  <a:gd name="connsiteY30" fmla="*/ 3885 h 10552"/>
                  <a:gd name="connsiteX31" fmla="*/ 9528 w 10156"/>
                  <a:gd name="connsiteY31" fmla="*/ 3608 h 10552"/>
                  <a:gd name="connsiteX32" fmla="*/ 9910 w 10156"/>
                  <a:gd name="connsiteY32" fmla="*/ 3702 h 10552"/>
                  <a:gd name="connsiteX0" fmla="*/ 0 w 10156"/>
                  <a:gd name="connsiteY0" fmla="*/ 6742 h 10552"/>
                  <a:gd name="connsiteX1" fmla="*/ 2983 w 10156"/>
                  <a:gd name="connsiteY1" fmla="*/ 8574 h 10552"/>
                  <a:gd name="connsiteX2" fmla="*/ 3676 w 10156"/>
                  <a:gd name="connsiteY2" fmla="*/ 10003 h 10552"/>
                  <a:gd name="connsiteX3" fmla="*/ 4239 w 10156"/>
                  <a:gd name="connsiteY3" fmla="*/ 10552 h 10552"/>
                  <a:gd name="connsiteX4" fmla="*/ 6144 w 10156"/>
                  <a:gd name="connsiteY4" fmla="*/ 5937 h 10552"/>
                  <a:gd name="connsiteX5" fmla="*/ 6988 w 10156"/>
                  <a:gd name="connsiteY5" fmla="*/ 5057 h 10552"/>
                  <a:gd name="connsiteX6" fmla="*/ 7356 w 10156"/>
                  <a:gd name="connsiteY6" fmla="*/ 5021 h 10552"/>
                  <a:gd name="connsiteX7" fmla="*/ 8773 w 10156"/>
                  <a:gd name="connsiteY7" fmla="*/ 3534 h 10552"/>
                  <a:gd name="connsiteX8" fmla="*/ 9804 w 10156"/>
                  <a:gd name="connsiteY8" fmla="*/ 1967 h 10552"/>
                  <a:gd name="connsiteX9" fmla="*/ 10083 w 10156"/>
                  <a:gd name="connsiteY9" fmla="*/ 1803 h 10552"/>
                  <a:gd name="connsiteX10" fmla="*/ 10018 w 10156"/>
                  <a:gd name="connsiteY10" fmla="*/ 662 h 10552"/>
                  <a:gd name="connsiteX11" fmla="*/ 8633 w 10156"/>
                  <a:gd name="connsiteY11" fmla="*/ 2310 h 10552"/>
                  <a:gd name="connsiteX12" fmla="*/ 8481 w 10156"/>
                  <a:gd name="connsiteY12" fmla="*/ 2274 h 10552"/>
                  <a:gd name="connsiteX13" fmla="*/ 8243 w 10156"/>
                  <a:gd name="connsiteY13" fmla="*/ 1834 h 10552"/>
                  <a:gd name="connsiteX14" fmla="*/ 7716 w 10156"/>
                  <a:gd name="connsiteY14" fmla="*/ 0 h 10552"/>
                  <a:gd name="connsiteX15" fmla="*/ 7695 w 10156"/>
                  <a:gd name="connsiteY15" fmla="*/ 1755 h 10552"/>
                  <a:gd name="connsiteX16" fmla="*/ 7544 w 10156"/>
                  <a:gd name="connsiteY16" fmla="*/ 1932 h 10552"/>
                  <a:gd name="connsiteX17" fmla="*/ 6750 w 10156"/>
                  <a:gd name="connsiteY17" fmla="*/ 4288 h 10552"/>
                  <a:gd name="connsiteX18" fmla="*/ 6533 w 10156"/>
                  <a:gd name="connsiteY18" fmla="*/ 4545 h 10552"/>
                  <a:gd name="connsiteX19" fmla="*/ 5992 w 10156"/>
                  <a:gd name="connsiteY19" fmla="*/ 4874 h 10552"/>
                  <a:gd name="connsiteX20" fmla="*/ 5884 w 10156"/>
                  <a:gd name="connsiteY20" fmla="*/ 4728 h 10552"/>
                  <a:gd name="connsiteX21" fmla="*/ 6014 w 10156"/>
                  <a:gd name="connsiteY21" fmla="*/ 4984 h 10552"/>
                  <a:gd name="connsiteX22" fmla="*/ 6079 w 10156"/>
                  <a:gd name="connsiteY22" fmla="*/ 5351 h 10552"/>
                  <a:gd name="connsiteX23" fmla="*/ 6252 w 10156"/>
                  <a:gd name="connsiteY23" fmla="*/ 5680 h 10552"/>
                  <a:gd name="connsiteX24" fmla="*/ 6187 w 10156"/>
                  <a:gd name="connsiteY24" fmla="*/ 5863 h 10552"/>
                  <a:gd name="connsiteX25" fmla="*/ 6403 w 10156"/>
                  <a:gd name="connsiteY25" fmla="*/ 6266 h 10552"/>
                  <a:gd name="connsiteX26" fmla="*/ 6966 w 10156"/>
                  <a:gd name="connsiteY26" fmla="*/ 5534 h 10552"/>
                  <a:gd name="connsiteX27" fmla="*/ 7312 w 10156"/>
                  <a:gd name="connsiteY27" fmla="*/ 5607 h 10552"/>
                  <a:gd name="connsiteX28" fmla="*/ 7897 w 10156"/>
                  <a:gd name="connsiteY28" fmla="*/ 5131 h 10552"/>
                  <a:gd name="connsiteX29" fmla="*/ 9022 w 10156"/>
                  <a:gd name="connsiteY29" fmla="*/ 4325 h 10552"/>
                  <a:gd name="connsiteX30" fmla="*/ 9372 w 10156"/>
                  <a:gd name="connsiteY30" fmla="*/ 3747 h 10552"/>
                  <a:gd name="connsiteX31" fmla="*/ 9528 w 10156"/>
                  <a:gd name="connsiteY31" fmla="*/ 3608 h 10552"/>
                  <a:gd name="connsiteX32" fmla="*/ 9910 w 10156"/>
                  <a:gd name="connsiteY32" fmla="*/ 3702 h 10552"/>
                  <a:gd name="connsiteX0" fmla="*/ 0 w 10156"/>
                  <a:gd name="connsiteY0" fmla="*/ 6742 h 10552"/>
                  <a:gd name="connsiteX1" fmla="*/ 2983 w 10156"/>
                  <a:gd name="connsiteY1" fmla="*/ 8574 h 10552"/>
                  <a:gd name="connsiteX2" fmla="*/ 3676 w 10156"/>
                  <a:gd name="connsiteY2" fmla="*/ 10003 h 10552"/>
                  <a:gd name="connsiteX3" fmla="*/ 4239 w 10156"/>
                  <a:gd name="connsiteY3" fmla="*/ 10552 h 10552"/>
                  <a:gd name="connsiteX4" fmla="*/ 6144 w 10156"/>
                  <a:gd name="connsiteY4" fmla="*/ 5937 h 10552"/>
                  <a:gd name="connsiteX5" fmla="*/ 6988 w 10156"/>
                  <a:gd name="connsiteY5" fmla="*/ 5057 h 10552"/>
                  <a:gd name="connsiteX6" fmla="*/ 7356 w 10156"/>
                  <a:gd name="connsiteY6" fmla="*/ 5021 h 10552"/>
                  <a:gd name="connsiteX7" fmla="*/ 8773 w 10156"/>
                  <a:gd name="connsiteY7" fmla="*/ 3534 h 10552"/>
                  <a:gd name="connsiteX8" fmla="*/ 9804 w 10156"/>
                  <a:gd name="connsiteY8" fmla="*/ 1967 h 10552"/>
                  <a:gd name="connsiteX9" fmla="*/ 10083 w 10156"/>
                  <a:gd name="connsiteY9" fmla="*/ 1803 h 10552"/>
                  <a:gd name="connsiteX10" fmla="*/ 10018 w 10156"/>
                  <a:gd name="connsiteY10" fmla="*/ 662 h 10552"/>
                  <a:gd name="connsiteX11" fmla="*/ 8633 w 10156"/>
                  <a:gd name="connsiteY11" fmla="*/ 2310 h 10552"/>
                  <a:gd name="connsiteX12" fmla="*/ 8481 w 10156"/>
                  <a:gd name="connsiteY12" fmla="*/ 2274 h 10552"/>
                  <a:gd name="connsiteX13" fmla="*/ 8243 w 10156"/>
                  <a:gd name="connsiteY13" fmla="*/ 1834 h 10552"/>
                  <a:gd name="connsiteX14" fmla="*/ 7716 w 10156"/>
                  <a:gd name="connsiteY14" fmla="*/ 0 h 10552"/>
                  <a:gd name="connsiteX15" fmla="*/ 7695 w 10156"/>
                  <a:gd name="connsiteY15" fmla="*/ 1755 h 10552"/>
                  <a:gd name="connsiteX16" fmla="*/ 7544 w 10156"/>
                  <a:gd name="connsiteY16" fmla="*/ 1932 h 10552"/>
                  <a:gd name="connsiteX17" fmla="*/ 6750 w 10156"/>
                  <a:gd name="connsiteY17" fmla="*/ 4288 h 10552"/>
                  <a:gd name="connsiteX18" fmla="*/ 6533 w 10156"/>
                  <a:gd name="connsiteY18" fmla="*/ 4545 h 10552"/>
                  <a:gd name="connsiteX19" fmla="*/ 5992 w 10156"/>
                  <a:gd name="connsiteY19" fmla="*/ 4874 h 10552"/>
                  <a:gd name="connsiteX20" fmla="*/ 5884 w 10156"/>
                  <a:gd name="connsiteY20" fmla="*/ 4728 h 10552"/>
                  <a:gd name="connsiteX21" fmla="*/ 6014 w 10156"/>
                  <a:gd name="connsiteY21" fmla="*/ 4984 h 10552"/>
                  <a:gd name="connsiteX22" fmla="*/ 6079 w 10156"/>
                  <a:gd name="connsiteY22" fmla="*/ 5351 h 10552"/>
                  <a:gd name="connsiteX23" fmla="*/ 6252 w 10156"/>
                  <a:gd name="connsiteY23" fmla="*/ 5680 h 10552"/>
                  <a:gd name="connsiteX24" fmla="*/ 6187 w 10156"/>
                  <a:gd name="connsiteY24" fmla="*/ 5863 h 10552"/>
                  <a:gd name="connsiteX25" fmla="*/ 6403 w 10156"/>
                  <a:gd name="connsiteY25" fmla="*/ 6266 h 10552"/>
                  <a:gd name="connsiteX26" fmla="*/ 6966 w 10156"/>
                  <a:gd name="connsiteY26" fmla="*/ 5534 h 10552"/>
                  <a:gd name="connsiteX27" fmla="*/ 7312 w 10156"/>
                  <a:gd name="connsiteY27" fmla="*/ 5607 h 10552"/>
                  <a:gd name="connsiteX28" fmla="*/ 7897 w 10156"/>
                  <a:gd name="connsiteY28" fmla="*/ 5131 h 10552"/>
                  <a:gd name="connsiteX29" fmla="*/ 8963 w 10156"/>
                  <a:gd name="connsiteY29" fmla="*/ 4167 h 10552"/>
                  <a:gd name="connsiteX30" fmla="*/ 9372 w 10156"/>
                  <a:gd name="connsiteY30" fmla="*/ 3747 h 10552"/>
                  <a:gd name="connsiteX31" fmla="*/ 9528 w 10156"/>
                  <a:gd name="connsiteY31" fmla="*/ 3608 h 10552"/>
                  <a:gd name="connsiteX32" fmla="*/ 9910 w 10156"/>
                  <a:gd name="connsiteY32" fmla="*/ 3702 h 10552"/>
                  <a:gd name="connsiteX0" fmla="*/ 0 w 10091"/>
                  <a:gd name="connsiteY0" fmla="*/ 7364 h 11174"/>
                  <a:gd name="connsiteX1" fmla="*/ 2983 w 10091"/>
                  <a:gd name="connsiteY1" fmla="*/ 9196 h 11174"/>
                  <a:gd name="connsiteX2" fmla="*/ 3676 w 10091"/>
                  <a:gd name="connsiteY2" fmla="*/ 10625 h 11174"/>
                  <a:gd name="connsiteX3" fmla="*/ 4239 w 10091"/>
                  <a:gd name="connsiteY3" fmla="*/ 11174 h 11174"/>
                  <a:gd name="connsiteX4" fmla="*/ 6144 w 10091"/>
                  <a:gd name="connsiteY4" fmla="*/ 6559 h 11174"/>
                  <a:gd name="connsiteX5" fmla="*/ 6988 w 10091"/>
                  <a:gd name="connsiteY5" fmla="*/ 5679 h 11174"/>
                  <a:gd name="connsiteX6" fmla="*/ 7356 w 10091"/>
                  <a:gd name="connsiteY6" fmla="*/ 5643 h 11174"/>
                  <a:gd name="connsiteX7" fmla="*/ 8773 w 10091"/>
                  <a:gd name="connsiteY7" fmla="*/ 4156 h 11174"/>
                  <a:gd name="connsiteX8" fmla="*/ 9804 w 10091"/>
                  <a:gd name="connsiteY8" fmla="*/ 2589 h 11174"/>
                  <a:gd name="connsiteX9" fmla="*/ 10083 w 10091"/>
                  <a:gd name="connsiteY9" fmla="*/ 2425 h 11174"/>
                  <a:gd name="connsiteX10" fmla="*/ 9566 w 10091"/>
                  <a:gd name="connsiteY10" fmla="*/ 2 h 11174"/>
                  <a:gd name="connsiteX11" fmla="*/ 8633 w 10091"/>
                  <a:gd name="connsiteY11" fmla="*/ 2932 h 11174"/>
                  <a:gd name="connsiteX12" fmla="*/ 8481 w 10091"/>
                  <a:gd name="connsiteY12" fmla="*/ 2896 h 11174"/>
                  <a:gd name="connsiteX13" fmla="*/ 8243 w 10091"/>
                  <a:gd name="connsiteY13" fmla="*/ 2456 h 11174"/>
                  <a:gd name="connsiteX14" fmla="*/ 7716 w 10091"/>
                  <a:gd name="connsiteY14" fmla="*/ 622 h 11174"/>
                  <a:gd name="connsiteX15" fmla="*/ 7695 w 10091"/>
                  <a:gd name="connsiteY15" fmla="*/ 2377 h 11174"/>
                  <a:gd name="connsiteX16" fmla="*/ 7544 w 10091"/>
                  <a:gd name="connsiteY16" fmla="*/ 2554 h 11174"/>
                  <a:gd name="connsiteX17" fmla="*/ 6750 w 10091"/>
                  <a:gd name="connsiteY17" fmla="*/ 4910 h 11174"/>
                  <a:gd name="connsiteX18" fmla="*/ 6533 w 10091"/>
                  <a:gd name="connsiteY18" fmla="*/ 5167 h 11174"/>
                  <a:gd name="connsiteX19" fmla="*/ 5992 w 10091"/>
                  <a:gd name="connsiteY19" fmla="*/ 5496 h 11174"/>
                  <a:gd name="connsiteX20" fmla="*/ 5884 w 10091"/>
                  <a:gd name="connsiteY20" fmla="*/ 5350 h 11174"/>
                  <a:gd name="connsiteX21" fmla="*/ 6014 w 10091"/>
                  <a:gd name="connsiteY21" fmla="*/ 5606 h 11174"/>
                  <a:gd name="connsiteX22" fmla="*/ 6079 w 10091"/>
                  <a:gd name="connsiteY22" fmla="*/ 5973 h 11174"/>
                  <a:gd name="connsiteX23" fmla="*/ 6252 w 10091"/>
                  <a:gd name="connsiteY23" fmla="*/ 6302 h 11174"/>
                  <a:gd name="connsiteX24" fmla="*/ 6187 w 10091"/>
                  <a:gd name="connsiteY24" fmla="*/ 6485 h 11174"/>
                  <a:gd name="connsiteX25" fmla="*/ 6403 w 10091"/>
                  <a:gd name="connsiteY25" fmla="*/ 6888 h 11174"/>
                  <a:gd name="connsiteX26" fmla="*/ 6966 w 10091"/>
                  <a:gd name="connsiteY26" fmla="*/ 6156 h 11174"/>
                  <a:gd name="connsiteX27" fmla="*/ 7312 w 10091"/>
                  <a:gd name="connsiteY27" fmla="*/ 6229 h 11174"/>
                  <a:gd name="connsiteX28" fmla="*/ 7897 w 10091"/>
                  <a:gd name="connsiteY28" fmla="*/ 5753 h 11174"/>
                  <a:gd name="connsiteX29" fmla="*/ 8963 w 10091"/>
                  <a:gd name="connsiteY29" fmla="*/ 4789 h 11174"/>
                  <a:gd name="connsiteX30" fmla="*/ 9372 w 10091"/>
                  <a:gd name="connsiteY30" fmla="*/ 4369 h 11174"/>
                  <a:gd name="connsiteX31" fmla="*/ 9528 w 10091"/>
                  <a:gd name="connsiteY31" fmla="*/ 4230 h 11174"/>
                  <a:gd name="connsiteX32" fmla="*/ 9910 w 10091"/>
                  <a:gd name="connsiteY32" fmla="*/ 4324 h 11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0091" h="11174">
                    <a:moveTo>
                      <a:pt x="0" y="7364"/>
                    </a:moveTo>
                    <a:cubicBezTo>
                      <a:pt x="2555" y="8762"/>
                      <a:pt x="2370" y="8653"/>
                      <a:pt x="2983" y="9196"/>
                    </a:cubicBezTo>
                    <a:cubicBezTo>
                      <a:pt x="3596" y="9740"/>
                      <a:pt x="3676" y="10625"/>
                      <a:pt x="3676" y="10625"/>
                    </a:cubicBezTo>
                    <a:lnTo>
                      <a:pt x="4239" y="11174"/>
                    </a:lnTo>
                    <a:cubicBezTo>
                      <a:pt x="4239" y="11174"/>
                      <a:pt x="5667" y="10698"/>
                      <a:pt x="6144" y="6559"/>
                    </a:cubicBezTo>
                    <a:lnTo>
                      <a:pt x="6988" y="5679"/>
                    </a:lnTo>
                    <a:cubicBezTo>
                      <a:pt x="7111" y="5667"/>
                      <a:pt x="7059" y="5897"/>
                      <a:pt x="7356" y="5643"/>
                    </a:cubicBezTo>
                    <a:cubicBezTo>
                      <a:pt x="7653" y="5389"/>
                      <a:pt x="8365" y="4665"/>
                      <a:pt x="8773" y="4156"/>
                    </a:cubicBezTo>
                    <a:cubicBezTo>
                      <a:pt x="9181" y="3647"/>
                      <a:pt x="9586" y="2877"/>
                      <a:pt x="9804" y="2589"/>
                    </a:cubicBezTo>
                    <a:cubicBezTo>
                      <a:pt x="10022" y="2301"/>
                      <a:pt x="10123" y="2856"/>
                      <a:pt x="10083" y="2425"/>
                    </a:cubicBezTo>
                    <a:cubicBezTo>
                      <a:pt x="10043" y="1994"/>
                      <a:pt x="9808" y="-82"/>
                      <a:pt x="9566" y="2"/>
                    </a:cubicBezTo>
                    <a:cubicBezTo>
                      <a:pt x="9324" y="86"/>
                      <a:pt x="8814" y="2450"/>
                      <a:pt x="8633" y="2932"/>
                    </a:cubicBezTo>
                    <a:cubicBezTo>
                      <a:pt x="8452" y="3414"/>
                      <a:pt x="8532" y="2908"/>
                      <a:pt x="8481" y="2896"/>
                    </a:cubicBezTo>
                    <a:cubicBezTo>
                      <a:pt x="8402" y="2749"/>
                      <a:pt x="8371" y="2835"/>
                      <a:pt x="8243" y="2456"/>
                    </a:cubicBezTo>
                    <a:cubicBezTo>
                      <a:pt x="8115" y="2077"/>
                      <a:pt x="7807" y="635"/>
                      <a:pt x="7716" y="622"/>
                    </a:cubicBezTo>
                    <a:cubicBezTo>
                      <a:pt x="7625" y="609"/>
                      <a:pt x="7724" y="2055"/>
                      <a:pt x="7695" y="2377"/>
                    </a:cubicBezTo>
                    <a:cubicBezTo>
                      <a:pt x="7666" y="2699"/>
                      <a:pt x="7702" y="2132"/>
                      <a:pt x="7544" y="2554"/>
                    </a:cubicBezTo>
                    <a:cubicBezTo>
                      <a:pt x="7387" y="2976"/>
                      <a:pt x="6918" y="4475"/>
                      <a:pt x="6750" y="4910"/>
                    </a:cubicBezTo>
                    <a:cubicBezTo>
                      <a:pt x="6582" y="5345"/>
                      <a:pt x="6605" y="5081"/>
                      <a:pt x="6533" y="5167"/>
                    </a:cubicBezTo>
                    <a:lnTo>
                      <a:pt x="5992" y="5496"/>
                    </a:lnTo>
                    <a:lnTo>
                      <a:pt x="5884" y="5350"/>
                    </a:lnTo>
                    <a:lnTo>
                      <a:pt x="6014" y="5606"/>
                    </a:lnTo>
                    <a:cubicBezTo>
                      <a:pt x="6036" y="5728"/>
                      <a:pt x="6057" y="5851"/>
                      <a:pt x="6079" y="5973"/>
                    </a:cubicBezTo>
                    <a:lnTo>
                      <a:pt x="6252" y="6302"/>
                    </a:lnTo>
                    <a:cubicBezTo>
                      <a:pt x="6230" y="6363"/>
                      <a:pt x="6209" y="6424"/>
                      <a:pt x="6187" y="6485"/>
                    </a:cubicBezTo>
                    <a:lnTo>
                      <a:pt x="6403" y="6888"/>
                    </a:lnTo>
                    <a:lnTo>
                      <a:pt x="6966" y="6156"/>
                    </a:lnTo>
                    <a:lnTo>
                      <a:pt x="7312" y="6229"/>
                    </a:lnTo>
                    <a:cubicBezTo>
                      <a:pt x="7312" y="6229"/>
                      <a:pt x="7637" y="6119"/>
                      <a:pt x="7897" y="5753"/>
                    </a:cubicBezTo>
                    <a:cubicBezTo>
                      <a:pt x="8156" y="5350"/>
                      <a:pt x="8162" y="4972"/>
                      <a:pt x="8963" y="4789"/>
                    </a:cubicBezTo>
                    <a:cubicBezTo>
                      <a:pt x="9288" y="4752"/>
                      <a:pt x="9372" y="4369"/>
                      <a:pt x="9372" y="4369"/>
                    </a:cubicBezTo>
                    <a:cubicBezTo>
                      <a:pt x="9408" y="4336"/>
                      <a:pt x="9492" y="4263"/>
                      <a:pt x="9528" y="4230"/>
                    </a:cubicBezTo>
                    <a:lnTo>
                      <a:pt x="9910" y="4324"/>
                    </a:ln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08" name="Freeform 54">
                <a:extLst>
                  <a:ext uri="{FF2B5EF4-FFF2-40B4-BE49-F238E27FC236}">
                    <a16:creationId xmlns:a16="http://schemas.microsoft.com/office/drawing/2014/main" id="{D9422CD7-DB86-447D-86C3-651A5CC8486E}"/>
                  </a:ext>
                </a:extLst>
              </p:cNvPr>
              <p:cNvSpPr>
                <a:spLocks/>
              </p:cNvSpPr>
              <p:nvPr/>
            </p:nvSpPr>
            <p:spPr bwMode="auto">
              <a:xfrm>
                <a:off x="9462625" y="3420211"/>
                <a:ext cx="1055875" cy="753234"/>
              </a:xfrm>
              <a:custGeom>
                <a:avLst/>
                <a:gdLst>
                  <a:gd name="T0" fmla="*/ 190 w 212"/>
                  <a:gd name="T1" fmla="*/ 15 h 135"/>
                  <a:gd name="T2" fmla="*/ 201 w 212"/>
                  <a:gd name="T3" fmla="*/ 17 h 135"/>
                  <a:gd name="T4" fmla="*/ 208 w 212"/>
                  <a:gd name="T5" fmla="*/ 24 h 135"/>
                  <a:gd name="T6" fmla="*/ 212 w 212"/>
                  <a:gd name="T7" fmla="*/ 28 h 135"/>
                  <a:gd name="T8" fmla="*/ 212 w 212"/>
                  <a:gd name="T9" fmla="*/ 31 h 135"/>
                  <a:gd name="T10" fmla="*/ 210 w 212"/>
                  <a:gd name="T11" fmla="*/ 42 h 135"/>
                  <a:gd name="T12" fmla="*/ 175 w 212"/>
                  <a:gd name="T13" fmla="*/ 33 h 135"/>
                  <a:gd name="T14" fmla="*/ 166 w 212"/>
                  <a:gd name="T15" fmla="*/ 28 h 135"/>
                  <a:gd name="T16" fmla="*/ 156 w 212"/>
                  <a:gd name="T17" fmla="*/ 20 h 135"/>
                  <a:gd name="T18" fmla="*/ 155 w 212"/>
                  <a:gd name="T19" fmla="*/ 19 h 135"/>
                  <a:gd name="T20" fmla="*/ 157 w 212"/>
                  <a:gd name="T21" fmla="*/ 14 h 135"/>
                  <a:gd name="T22" fmla="*/ 171 w 212"/>
                  <a:gd name="T23" fmla="*/ 9 h 135"/>
                  <a:gd name="T24" fmla="*/ 174 w 212"/>
                  <a:gd name="T25" fmla="*/ 6 h 135"/>
                  <a:gd name="T26" fmla="*/ 176 w 212"/>
                  <a:gd name="T27" fmla="*/ 8 h 135"/>
                  <a:gd name="T28" fmla="*/ 183 w 212"/>
                  <a:gd name="T29" fmla="*/ 14 h 135"/>
                  <a:gd name="T30" fmla="*/ 185 w 212"/>
                  <a:gd name="T31" fmla="*/ 3 h 135"/>
                  <a:gd name="T32" fmla="*/ 196 w 212"/>
                  <a:gd name="T33" fmla="*/ 3 h 135"/>
                  <a:gd name="T34" fmla="*/ 198 w 212"/>
                  <a:gd name="T35" fmla="*/ 5 h 135"/>
                  <a:gd name="T36" fmla="*/ 197 w 212"/>
                  <a:gd name="T37" fmla="*/ 11 h 135"/>
                  <a:gd name="T38" fmla="*/ 188 w 212"/>
                  <a:gd name="T39" fmla="*/ 16 h 135"/>
                  <a:gd name="T40" fmla="*/ 181 w 212"/>
                  <a:gd name="T41" fmla="*/ 14 h 135"/>
                  <a:gd name="T42" fmla="*/ 179 w 212"/>
                  <a:gd name="T43" fmla="*/ 15 h 135"/>
                  <a:gd name="T44" fmla="*/ 137 w 212"/>
                  <a:gd name="T45" fmla="*/ 64 h 135"/>
                  <a:gd name="T46" fmla="*/ 106 w 212"/>
                  <a:gd name="T47" fmla="*/ 85 h 135"/>
                  <a:gd name="T48" fmla="*/ 102 w 212"/>
                  <a:gd name="T49" fmla="*/ 90 h 135"/>
                  <a:gd name="T50" fmla="*/ 98 w 212"/>
                  <a:gd name="T51" fmla="*/ 93 h 135"/>
                  <a:gd name="T52" fmla="*/ 58 w 212"/>
                  <a:gd name="T53" fmla="*/ 100 h 135"/>
                  <a:gd name="T54" fmla="*/ 50 w 212"/>
                  <a:gd name="T55" fmla="*/ 103 h 135"/>
                  <a:gd name="T56" fmla="*/ 51 w 212"/>
                  <a:gd name="T57" fmla="*/ 108 h 135"/>
                  <a:gd name="T58" fmla="*/ 48 w 212"/>
                  <a:gd name="T59" fmla="*/ 126 h 135"/>
                  <a:gd name="T60" fmla="*/ 30 w 212"/>
                  <a:gd name="T61" fmla="*/ 134 h 135"/>
                  <a:gd name="T62" fmla="*/ 10 w 212"/>
                  <a:gd name="T63" fmla="*/ 133 h 135"/>
                  <a:gd name="T64" fmla="*/ 0 w 212"/>
                  <a:gd name="T65" fmla="*/ 130 h 135"/>
                  <a:gd name="connsiteX0" fmla="*/ 10023 w 11061"/>
                  <a:gd name="connsiteY0" fmla="*/ 1030 h 9875"/>
                  <a:gd name="connsiteX1" fmla="*/ 10542 w 11061"/>
                  <a:gd name="connsiteY1" fmla="*/ 1178 h 9875"/>
                  <a:gd name="connsiteX2" fmla="*/ 10872 w 11061"/>
                  <a:gd name="connsiteY2" fmla="*/ 1697 h 9875"/>
                  <a:gd name="connsiteX3" fmla="*/ 11061 w 11061"/>
                  <a:gd name="connsiteY3" fmla="*/ 1993 h 9875"/>
                  <a:gd name="connsiteX4" fmla="*/ 11061 w 11061"/>
                  <a:gd name="connsiteY4" fmla="*/ 2215 h 9875"/>
                  <a:gd name="connsiteX5" fmla="*/ 10967 w 11061"/>
                  <a:gd name="connsiteY5" fmla="*/ 3030 h 9875"/>
                  <a:gd name="connsiteX6" fmla="*/ 9316 w 11061"/>
                  <a:gd name="connsiteY6" fmla="*/ 2363 h 9875"/>
                  <a:gd name="connsiteX7" fmla="*/ 8891 w 11061"/>
                  <a:gd name="connsiteY7" fmla="*/ 1993 h 9875"/>
                  <a:gd name="connsiteX8" fmla="*/ 8419 w 11061"/>
                  <a:gd name="connsiteY8" fmla="*/ 1400 h 9875"/>
                  <a:gd name="connsiteX9" fmla="*/ 8372 w 11061"/>
                  <a:gd name="connsiteY9" fmla="*/ 1326 h 9875"/>
                  <a:gd name="connsiteX10" fmla="*/ 8467 w 11061"/>
                  <a:gd name="connsiteY10" fmla="*/ 956 h 9875"/>
                  <a:gd name="connsiteX11" fmla="*/ 9127 w 11061"/>
                  <a:gd name="connsiteY11" fmla="*/ 586 h 9875"/>
                  <a:gd name="connsiteX12" fmla="*/ 9269 w 11061"/>
                  <a:gd name="connsiteY12" fmla="*/ 363 h 9875"/>
                  <a:gd name="connsiteX13" fmla="*/ 9363 w 11061"/>
                  <a:gd name="connsiteY13" fmla="*/ 512 h 9875"/>
                  <a:gd name="connsiteX14" fmla="*/ 9693 w 11061"/>
                  <a:gd name="connsiteY14" fmla="*/ 956 h 9875"/>
                  <a:gd name="connsiteX15" fmla="*/ 9787 w 11061"/>
                  <a:gd name="connsiteY15" fmla="*/ 141 h 9875"/>
                  <a:gd name="connsiteX16" fmla="*/ 10306 w 11061"/>
                  <a:gd name="connsiteY16" fmla="*/ 141 h 9875"/>
                  <a:gd name="connsiteX17" fmla="*/ 10401 w 11061"/>
                  <a:gd name="connsiteY17" fmla="*/ 289 h 9875"/>
                  <a:gd name="connsiteX18" fmla="*/ 10353 w 11061"/>
                  <a:gd name="connsiteY18" fmla="*/ 734 h 9875"/>
                  <a:gd name="connsiteX19" fmla="*/ 9929 w 11061"/>
                  <a:gd name="connsiteY19" fmla="*/ 1104 h 9875"/>
                  <a:gd name="connsiteX20" fmla="*/ 9599 w 11061"/>
                  <a:gd name="connsiteY20" fmla="*/ 956 h 9875"/>
                  <a:gd name="connsiteX21" fmla="*/ 9504 w 11061"/>
                  <a:gd name="connsiteY21" fmla="*/ 1030 h 9875"/>
                  <a:gd name="connsiteX22" fmla="*/ 7523 w 11061"/>
                  <a:gd name="connsiteY22" fmla="*/ 4660 h 9875"/>
                  <a:gd name="connsiteX23" fmla="*/ 6061 w 11061"/>
                  <a:gd name="connsiteY23" fmla="*/ 6215 h 9875"/>
                  <a:gd name="connsiteX24" fmla="*/ 5872 w 11061"/>
                  <a:gd name="connsiteY24" fmla="*/ 6586 h 9875"/>
                  <a:gd name="connsiteX25" fmla="*/ 5684 w 11061"/>
                  <a:gd name="connsiteY25" fmla="*/ 6808 h 9875"/>
                  <a:gd name="connsiteX26" fmla="*/ 3797 w 11061"/>
                  <a:gd name="connsiteY26" fmla="*/ 7326 h 9875"/>
                  <a:gd name="connsiteX27" fmla="*/ 3419 w 11061"/>
                  <a:gd name="connsiteY27" fmla="*/ 7549 h 9875"/>
                  <a:gd name="connsiteX28" fmla="*/ 3467 w 11061"/>
                  <a:gd name="connsiteY28" fmla="*/ 7919 h 9875"/>
                  <a:gd name="connsiteX29" fmla="*/ 3325 w 11061"/>
                  <a:gd name="connsiteY29" fmla="*/ 9252 h 9875"/>
                  <a:gd name="connsiteX30" fmla="*/ 2476 w 11061"/>
                  <a:gd name="connsiteY30" fmla="*/ 9845 h 9875"/>
                  <a:gd name="connsiteX31" fmla="*/ 1533 w 11061"/>
                  <a:gd name="connsiteY31" fmla="*/ 9771 h 9875"/>
                  <a:gd name="connsiteX32" fmla="*/ 0 w 11061"/>
                  <a:gd name="connsiteY32" fmla="*/ 9349 h 9875"/>
                  <a:gd name="connsiteX0" fmla="*/ 9507 w 10445"/>
                  <a:gd name="connsiteY0" fmla="*/ 1043 h 10001"/>
                  <a:gd name="connsiteX1" fmla="*/ 9976 w 10445"/>
                  <a:gd name="connsiteY1" fmla="*/ 1193 h 10001"/>
                  <a:gd name="connsiteX2" fmla="*/ 10274 w 10445"/>
                  <a:gd name="connsiteY2" fmla="*/ 1718 h 10001"/>
                  <a:gd name="connsiteX3" fmla="*/ 10445 w 10445"/>
                  <a:gd name="connsiteY3" fmla="*/ 2018 h 10001"/>
                  <a:gd name="connsiteX4" fmla="*/ 10445 w 10445"/>
                  <a:gd name="connsiteY4" fmla="*/ 2243 h 10001"/>
                  <a:gd name="connsiteX5" fmla="*/ 10360 w 10445"/>
                  <a:gd name="connsiteY5" fmla="*/ 3068 h 10001"/>
                  <a:gd name="connsiteX6" fmla="*/ 8867 w 10445"/>
                  <a:gd name="connsiteY6" fmla="*/ 2393 h 10001"/>
                  <a:gd name="connsiteX7" fmla="*/ 8483 w 10445"/>
                  <a:gd name="connsiteY7" fmla="*/ 2018 h 10001"/>
                  <a:gd name="connsiteX8" fmla="*/ 8056 w 10445"/>
                  <a:gd name="connsiteY8" fmla="*/ 1418 h 10001"/>
                  <a:gd name="connsiteX9" fmla="*/ 8014 w 10445"/>
                  <a:gd name="connsiteY9" fmla="*/ 1343 h 10001"/>
                  <a:gd name="connsiteX10" fmla="*/ 8100 w 10445"/>
                  <a:gd name="connsiteY10" fmla="*/ 968 h 10001"/>
                  <a:gd name="connsiteX11" fmla="*/ 8697 w 10445"/>
                  <a:gd name="connsiteY11" fmla="*/ 593 h 10001"/>
                  <a:gd name="connsiteX12" fmla="*/ 8825 w 10445"/>
                  <a:gd name="connsiteY12" fmla="*/ 368 h 10001"/>
                  <a:gd name="connsiteX13" fmla="*/ 8910 w 10445"/>
                  <a:gd name="connsiteY13" fmla="*/ 518 h 10001"/>
                  <a:gd name="connsiteX14" fmla="*/ 9208 w 10445"/>
                  <a:gd name="connsiteY14" fmla="*/ 968 h 10001"/>
                  <a:gd name="connsiteX15" fmla="*/ 9293 w 10445"/>
                  <a:gd name="connsiteY15" fmla="*/ 143 h 10001"/>
                  <a:gd name="connsiteX16" fmla="*/ 9762 w 10445"/>
                  <a:gd name="connsiteY16" fmla="*/ 143 h 10001"/>
                  <a:gd name="connsiteX17" fmla="*/ 9848 w 10445"/>
                  <a:gd name="connsiteY17" fmla="*/ 293 h 10001"/>
                  <a:gd name="connsiteX18" fmla="*/ 9805 w 10445"/>
                  <a:gd name="connsiteY18" fmla="*/ 743 h 10001"/>
                  <a:gd name="connsiteX19" fmla="*/ 9422 w 10445"/>
                  <a:gd name="connsiteY19" fmla="*/ 1118 h 10001"/>
                  <a:gd name="connsiteX20" fmla="*/ 9123 w 10445"/>
                  <a:gd name="connsiteY20" fmla="*/ 968 h 10001"/>
                  <a:gd name="connsiteX21" fmla="*/ 9037 w 10445"/>
                  <a:gd name="connsiteY21" fmla="*/ 1043 h 10001"/>
                  <a:gd name="connsiteX22" fmla="*/ 7246 w 10445"/>
                  <a:gd name="connsiteY22" fmla="*/ 4719 h 10001"/>
                  <a:gd name="connsiteX23" fmla="*/ 5925 w 10445"/>
                  <a:gd name="connsiteY23" fmla="*/ 6294 h 10001"/>
                  <a:gd name="connsiteX24" fmla="*/ 5754 w 10445"/>
                  <a:gd name="connsiteY24" fmla="*/ 6669 h 10001"/>
                  <a:gd name="connsiteX25" fmla="*/ 5584 w 10445"/>
                  <a:gd name="connsiteY25" fmla="*/ 6894 h 10001"/>
                  <a:gd name="connsiteX26" fmla="*/ 3878 w 10445"/>
                  <a:gd name="connsiteY26" fmla="*/ 7419 h 10001"/>
                  <a:gd name="connsiteX27" fmla="*/ 3536 w 10445"/>
                  <a:gd name="connsiteY27" fmla="*/ 7645 h 10001"/>
                  <a:gd name="connsiteX28" fmla="*/ 3579 w 10445"/>
                  <a:gd name="connsiteY28" fmla="*/ 8019 h 10001"/>
                  <a:gd name="connsiteX29" fmla="*/ 3451 w 10445"/>
                  <a:gd name="connsiteY29" fmla="*/ 9369 h 10001"/>
                  <a:gd name="connsiteX30" fmla="*/ 2683 w 10445"/>
                  <a:gd name="connsiteY30" fmla="*/ 9970 h 10001"/>
                  <a:gd name="connsiteX31" fmla="*/ 1831 w 10445"/>
                  <a:gd name="connsiteY31" fmla="*/ 9895 h 10001"/>
                  <a:gd name="connsiteX32" fmla="*/ 0 w 10445"/>
                  <a:gd name="connsiteY32" fmla="*/ 8820 h 10001"/>
                  <a:gd name="connsiteX0" fmla="*/ 9554 w 10492"/>
                  <a:gd name="connsiteY0" fmla="*/ 1043 h 10001"/>
                  <a:gd name="connsiteX1" fmla="*/ 10023 w 10492"/>
                  <a:gd name="connsiteY1" fmla="*/ 1193 h 10001"/>
                  <a:gd name="connsiteX2" fmla="*/ 10321 w 10492"/>
                  <a:gd name="connsiteY2" fmla="*/ 1718 h 10001"/>
                  <a:gd name="connsiteX3" fmla="*/ 10492 w 10492"/>
                  <a:gd name="connsiteY3" fmla="*/ 2018 h 10001"/>
                  <a:gd name="connsiteX4" fmla="*/ 10492 w 10492"/>
                  <a:gd name="connsiteY4" fmla="*/ 2243 h 10001"/>
                  <a:gd name="connsiteX5" fmla="*/ 10407 w 10492"/>
                  <a:gd name="connsiteY5" fmla="*/ 3068 h 10001"/>
                  <a:gd name="connsiteX6" fmla="*/ 8914 w 10492"/>
                  <a:gd name="connsiteY6" fmla="*/ 2393 h 10001"/>
                  <a:gd name="connsiteX7" fmla="*/ 8530 w 10492"/>
                  <a:gd name="connsiteY7" fmla="*/ 2018 h 10001"/>
                  <a:gd name="connsiteX8" fmla="*/ 8103 w 10492"/>
                  <a:gd name="connsiteY8" fmla="*/ 1418 h 10001"/>
                  <a:gd name="connsiteX9" fmla="*/ 8061 w 10492"/>
                  <a:gd name="connsiteY9" fmla="*/ 1343 h 10001"/>
                  <a:gd name="connsiteX10" fmla="*/ 8147 w 10492"/>
                  <a:gd name="connsiteY10" fmla="*/ 968 h 10001"/>
                  <a:gd name="connsiteX11" fmla="*/ 8744 w 10492"/>
                  <a:gd name="connsiteY11" fmla="*/ 593 h 10001"/>
                  <a:gd name="connsiteX12" fmla="*/ 8872 w 10492"/>
                  <a:gd name="connsiteY12" fmla="*/ 368 h 10001"/>
                  <a:gd name="connsiteX13" fmla="*/ 8957 w 10492"/>
                  <a:gd name="connsiteY13" fmla="*/ 518 h 10001"/>
                  <a:gd name="connsiteX14" fmla="*/ 9255 w 10492"/>
                  <a:gd name="connsiteY14" fmla="*/ 968 h 10001"/>
                  <a:gd name="connsiteX15" fmla="*/ 9340 w 10492"/>
                  <a:gd name="connsiteY15" fmla="*/ 143 h 10001"/>
                  <a:gd name="connsiteX16" fmla="*/ 9809 w 10492"/>
                  <a:gd name="connsiteY16" fmla="*/ 143 h 10001"/>
                  <a:gd name="connsiteX17" fmla="*/ 9895 w 10492"/>
                  <a:gd name="connsiteY17" fmla="*/ 293 h 10001"/>
                  <a:gd name="connsiteX18" fmla="*/ 9852 w 10492"/>
                  <a:gd name="connsiteY18" fmla="*/ 743 h 10001"/>
                  <a:gd name="connsiteX19" fmla="*/ 9469 w 10492"/>
                  <a:gd name="connsiteY19" fmla="*/ 1118 h 10001"/>
                  <a:gd name="connsiteX20" fmla="*/ 9170 w 10492"/>
                  <a:gd name="connsiteY20" fmla="*/ 968 h 10001"/>
                  <a:gd name="connsiteX21" fmla="*/ 9084 w 10492"/>
                  <a:gd name="connsiteY21" fmla="*/ 1043 h 10001"/>
                  <a:gd name="connsiteX22" fmla="*/ 7293 w 10492"/>
                  <a:gd name="connsiteY22" fmla="*/ 4719 h 10001"/>
                  <a:gd name="connsiteX23" fmla="*/ 5972 w 10492"/>
                  <a:gd name="connsiteY23" fmla="*/ 6294 h 10001"/>
                  <a:gd name="connsiteX24" fmla="*/ 5801 w 10492"/>
                  <a:gd name="connsiteY24" fmla="*/ 6669 h 10001"/>
                  <a:gd name="connsiteX25" fmla="*/ 5631 w 10492"/>
                  <a:gd name="connsiteY25" fmla="*/ 6894 h 10001"/>
                  <a:gd name="connsiteX26" fmla="*/ 3925 w 10492"/>
                  <a:gd name="connsiteY26" fmla="*/ 7419 h 10001"/>
                  <a:gd name="connsiteX27" fmla="*/ 3583 w 10492"/>
                  <a:gd name="connsiteY27" fmla="*/ 7645 h 10001"/>
                  <a:gd name="connsiteX28" fmla="*/ 3626 w 10492"/>
                  <a:gd name="connsiteY28" fmla="*/ 8019 h 10001"/>
                  <a:gd name="connsiteX29" fmla="*/ 3498 w 10492"/>
                  <a:gd name="connsiteY29" fmla="*/ 9369 h 10001"/>
                  <a:gd name="connsiteX30" fmla="*/ 2730 w 10492"/>
                  <a:gd name="connsiteY30" fmla="*/ 9970 h 10001"/>
                  <a:gd name="connsiteX31" fmla="*/ 1878 w 10492"/>
                  <a:gd name="connsiteY31" fmla="*/ 9895 h 10001"/>
                  <a:gd name="connsiteX32" fmla="*/ 0 w 10492"/>
                  <a:gd name="connsiteY32" fmla="*/ 8173 h 10001"/>
                  <a:gd name="connsiteX0" fmla="*/ 9648 w 10586"/>
                  <a:gd name="connsiteY0" fmla="*/ 1043 h 10001"/>
                  <a:gd name="connsiteX1" fmla="*/ 10117 w 10586"/>
                  <a:gd name="connsiteY1" fmla="*/ 1193 h 10001"/>
                  <a:gd name="connsiteX2" fmla="*/ 10415 w 10586"/>
                  <a:gd name="connsiteY2" fmla="*/ 1718 h 10001"/>
                  <a:gd name="connsiteX3" fmla="*/ 10586 w 10586"/>
                  <a:gd name="connsiteY3" fmla="*/ 2018 h 10001"/>
                  <a:gd name="connsiteX4" fmla="*/ 10586 w 10586"/>
                  <a:gd name="connsiteY4" fmla="*/ 2243 h 10001"/>
                  <a:gd name="connsiteX5" fmla="*/ 10501 w 10586"/>
                  <a:gd name="connsiteY5" fmla="*/ 3068 h 10001"/>
                  <a:gd name="connsiteX6" fmla="*/ 9008 w 10586"/>
                  <a:gd name="connsiteY6" fmla="*/ 2393 h 10001"/>
                  <a:gd name="connsiteX7" fmla="*/ 8624 w 10586"/>
                  <a:gd name="connsiteY7" fmla="*/ 2018 h 10001"/>
                  <a:gd name="connsiteX8" fmla="*/ 8197 w 10586"/>
                  <a:gd name="connsiteY8" fmla="*/ 1418 h 10001"/>
                  <a:gd name="connsiteX9" fmla="*/ 8155 w 10586"/>
                  <a:gd name="connsiteY9" fmla="*/ 1343 h 10001"/>
                  <a:gd name="connsiteX10" fmla="*/ 8241 w 10586"/>
                  <a:gd name="connsiteY10" fmla="*/ 968 h 10001"/>
                  <a:gd name="connsiteX11" fmla="*/ 8838 w 10586"/>
                  <a:gd name="connsiteY11" fmla="*/ 593 h 10001"/>
                  <a:gd name="connsiteX12" fmla="*/ 8966 w 10586"/>
                  <a:gd name="connsiteY12" fmla="*/ 368 h 10001"/>
                  <a:gd name="connsiteX13" fmla="*/ 9051 w 10586"/>
                  <a:gd name="connsiteY13" fmla="*/ 518 h 10001"/>
                  <a:gd name="connsiteX14" fmla="*/ 9349 w 10586"/>
                  <a:gd name="connsiteY14" fmla="*/ 968 h 10001"/>
                  <a:gd name="connsiteX15" fmla="*/ 9434 w 10586"/>
                  <a:gd name="connsiteY15" fmla="*/ 143 h 10001"/>
                  <a:gd name="connsiteX16" fmla="*/ 9903 w 10586"/>
                  <a:gd name="connsiteY16" fmla="*/ 143 h 10001"/>
                  <a:gd name="connsiteX17" fmla="*/ 9989 w 10586"/>
                  <a:gd name="connsiteY17" fmla="*/ 293 h 10001"/>
                  <a:gd name="connsiteX18" fmla="*/ 9946 w 10586"/>
                  <a:gd name="connsiteY18" fmla="*/ 743 h 10001"/>
                  <a:gd name="connsiteX19" fmla="*/ 9563 w 10586"/>
                  <a:gd name="connsiteY19" fmla="*/ 1118 h 10001"/>
                  <a:gd name="connsiteX20" fmla="*/ 9264 w 10586"/>
                  <a:gd name="connsiteY20" fmla="*/ 968 h 10001"/>
                  <a:gd name="connsiteX21" fmla="*/ 9178 w 10586"/>
                  <a:gd name="connsiteY21" fmla="*/ 1043 h 10001"/>
                  <a:gd name="connsiteX22" fmla="*/ 7387 w 10586"/>
                  <a:gd name="connsiteY22" fmla="*/ 4719 h 10001"/>
                  <a:gd name="connsiteX23" fmla="*/ 6066 w 10586"/>
                  <a:gd name="connsiteY23" fmla="*/ 6294 h 10001"/>
                  <a:gd name="connsiteX24" fmla="*/ 5895 w 10586"/>
                  <a:gd name="connsiteY24" fmla="*/ 6669 h 10001"/>
                  <a:gd name="connsiteX25" fmla="*/ 5725 w 10586"/>
                  <a:gd name="connsiteY25" fmla="*/ 6894 h 10001"/>
                  <a:gd name="connsiteX26" fmla="*/ 4019 w 10586"/>
                  <a:gd name="connsiteY26" fmla="*/ 7419 h 10001"/>
                  <a:gd name="connsiteX27" fmla="*/ 3677 w 10586"/>
                  <a:gd name="connsiteY27" fmla="*/ 7645 h 10001"/>
                  <a:gd name="connsiteX28" fmla="*/ 3720 w 10586"/>
                  <a:gd name="connsiteY28" fmla="*/ 8019 h 10001"/>
                  <a:gd name="connsiteX29" fmla="*/ 3592 w 10586"/>
                  <a:gd name="connsiteY29" fmla="*/ 9369 h 10001"/>
                  <a:gd name="connsiteX30" fmla="*/ 2824 w 10586"/>
                  <a:gd name="connsiteY30" fmla="*/ 9970 h 10001"/>
                  <a:gd name="connsiteX31" fmla="*/ 1972 w 10586"/>
                  <a:gd name="connsiteY31" fmla="*/ 9895 h 10001"/>
                  <a:gd name="connsiteX32" fmla="*/ 0 w 10586"/>
                  <a:gd name="connsiteY32" fmla="*/ 8739 h 10001"/>
                  <a:gd name="connsiteX0" fmla="*/ 9437 w 10375"/>
                  <a:gd name="connsiteY0" fmla="*/ 1043 h 10001"/>
                  <a:gd name="connsiteX1" fmla="*/ 9906 w 10375"/>
                  <a:gd name="connsiteY1" fmla="*/ 1193 h 10001"/>
                  <a:gd name="connsiteX2" fmla="*/ 10204 w 10375"/>
                  <a:gd name="connsiteY2" fmla="*/ 1718 h 10001"/>
                  <a:gd name="connsiteX3" fmla="*/ 10375 w 10375"/>
                  <a:gd name="connsiteY3" fmla="*/ 2018 h 10001"/>
                  <a:gd name="connsiteX4" fmla="*/ 10375 w 10375"/>
                  <a:gd name="connsiteY4" fmla="*/ 2243 h 10001"/>
                  <a:gd name="connsiteX5" fmla="*/ 10290 w 10375"/>
                  <a:gd name="connsiteY5" fmla="*/ 3068 h 10001"/>
                  <a:gd name="connsiteX6" fmla="*/ 8797 w 10375"/>
                  <a:gd name="connsiteY6" fmla="*/ 2393 h 10001"/>
                  <a:gd name="connsiteX7" fmla="*/ 8413 w 10375"/>
                  <a:gd name="connsiteY7" fmla="*/ 2018 h 10001"/>
                  <a:gd name="connsiteX8" fmla="*/ 7986 w 10375"/>
                  <a:gd name="connsiteY8" fmla="*/ 1418 h 10001"/>
                  <a:gd name="connsiteX9" fmla="*/ 7944 w 10375"/>
                  <a:gd name="connsiteY9" fmla="*/ 1343 h 10001"/>
                  <a:gd name="connsiteX10" fmla="*/ 8030 w 10375"/>
                  <a:gd name="connsiteY10" fmla="*/ 968 h 10001"/>
                  <a:gd name="connsiteX11" fmla="*/ 8627 w 10375"/>
                  <a:gd name="connsiteY11" fmla="*/ 593 h 10001"/>
                  <a:gd name="connsiteX12" fmla="*/ 8755 w 10375"/>
                  <a:gd name="connsiteY12" fmla="*/ 368 h 10001"/>
                  <a:gd name="connsiteX13" fmla="*/ 8840 w 10375"/>
                  <a:gd name="connsiteY13" fmla="*/ 518 h 10001"/>
                  <a:gd name="connsiteX14" fmla="*/ 9138 w 10375"/>
                  <a:gd name="connsiteY14" fmla="*/ 968 h 10001"/>
                  <a:gd name="connsiteX15" fmla="*/ 9223 w 10375"/>
                  <a:gd name="connsiteY15" fmla="*/ 143 h 10001"/>
                  <a:gd name="connsiteX16" fmla="*/ 9692 w 10375"/>
                  <a:gd name="connsiteY16" fmla="*/ 143 h 10001"/>
                  <a:gd name="connsiteX17" fmla="*/ 9778 w 10375"/>
                  <a:gd name="connsiteY17" fmla="*/ 293 h 10001"/>
                  <a:gd name="connsiteX18" fmla="*/ 9735 w 10375"/>
                  <a:gd name="connsiteY18" fmla="*/ 743 h 10001"/>
                  <a:gd name="connsiteX19" fmla="*/ 9352 w 10375"/>
                  <a:gd name="connsiteY19" fmla="*/ 1118 h 10001"/>
                  <a:gd name="connsiteX20" fmla="*/ 9053 w 10375"/>
                  <a:gd name="connsiteY20" fmla="*/ 968 h 10001"/>
                  <a:gd name="connsiteX21" fmla="*/ 8967 w 10375"/>
                  <a:gd name="connsiteY21" fmla="*/ 1043 h 10001"/>
                  <a:gd name="connsiteX22" fmla="*/ 7176 w 10375"/>
                  <a:gd name="connsiteY22" fmla="*/ 4719 h 10001"/>
                  <a:gd name="connsiteX23" fmla="*/ 5855 w 10375"/>
                  <a:gd name="connsiteY23" fmla="*/ 6294 h 10001"/>
                  <a:gd name="connsiteX24" fmla="*/ 5684 w 10375"/>
                  <a:gd name="connsiteY24" fmla="*/ 6669 h 10001"/>
                  <a:gd name="connsiteX25" fmla="*/ 5514 w 10375"/>
                  <a:gd name="connsiteY25" fmla="*/ 6894 h 10001"/>
                  <a:gd name="connsiteX26" fmla="*/ 3808 w 10375"/>
                  <a:gd name="connsiteY26" fmla="*/ 7419 h 10001"/>
                  <a:gd name="connsiteX27" fmla="*/ 3466 w 10375"/>
                  <a:gd name="connsiteY27" fmla="*/ 7645 h 10001"/>
                  <a:gd name="connsiteX28" fmla="*/ 3509 w 10375"/>
                  <a:gd name="connsiteY28" fmla="*/ 8019 h 10001"/>
                  <a:gd name="connsiteX29" fmla="*/ 3381 w 10375"/>
                  <a:gd name="connsiteY29" fmla="*/ 9369 h 10001"/>
                  <a:gd name="connsiteX30" fmla="*/ 2613 w 10375"/>
                  <a:gd name="connsiteY30" fmla="*/ 9970 h 10001"/>
                  <a:gd name="connsiteX31" fmla="*/ 1761 w 10375"/>
                  <a:gd name="connsiteY31" fmla="*/ 9895 h 10001"/>
                  <a:gd name="connsiteX32" fmla="*/ 0 w 10375"/>
                  <a:gd name="connsiteY32" fmla="*/ 8132 h 10001"/>
                  <a:gd name="connsiteX0" fmla="*/ 9437 w 10375"/>
                  <a:gd name="connsiteY0" fmla="*/ 1043 h 10389"/>
                  <a:gd name="connsiteX1" fmla="*/ 9906 w 10375"/>
                  <a:gd name="connsiteY1" fmla="*/ 1193 h 10389"/>
                  <a:gd name="connsiteX2" fmla="*/ 10204 w 10375"/>
                  <a:gd name="connsiteY2" fmla="*/ 1718 h 10389"/>
                  <a:gd name="connsiteX3" fmla="*/ 10375 w 10375"/>
                  <a:gd name="connsiteY3" fmla="*/ 2018 h 10389"/>
                  <a:gd name="connsiteX4" fmla="*/ 10375 w 10375"/>
                  <a:gd name="connsiteY4" fmla="*/ 2243 h 10389"/>
                  <a:gd name="connsiteX5" fmla="*/ 10290 w 10375"/>
                  <a:gd name="connsiteY5" fmla="*/ 3068 h 10389"/>
                  <a:gd name="connsiteX6" fmla="*/ 8797 w 10375"/>
                  <a:gd name="connsiteY6" fmla="*/ 2393 h 10389"/>
                  <a:gd name="connsiteX7" fmla="*/ 8413 w 10375"/>
                  <a:gd name="connsiteY7" fmla="*/ 2018 h 10389"/>
                  <a:gd name="connsiteX8" fmla="*/ 7986 w 10375"/>
                  <a:gd name="connsiteY8" fmla="*/ 1418 h 10389"/>
                  <a:gd name="connsiteX9" fmla="*/ 7944 w 10375"/>
                  <a:gd name="connsiteY9" fmla="*/ 1343 h 10389"/>
                  <a:gd name="connsiteX10" fmla="*/ 8030 w 10375"/>
                  <a:gd name="connsiteY10" fmla="*/ 968 h 10389"/>
                  <a:gd name="connsiteX11" fmla="*/ 8627 w 10375"/>
                  <a:gd name="connsiteY11" fmla="*/ 593 h 10389"/>
                  <a:gd name="connsiteX12" fmla="*/ 8755 w 10375"/>
                  <a:gd name="connsiteY12" fmla="*/ 368 h 10389"/>
                  <a:gd name="connsiteX13" fmla="*/ 8840 w 10375"/>
                  <a:gd name="connsiteY13" fmla="*/ 518 h 10389"/>
                  <a:gd name="connsiteX14" fmla="*/ 9138 w 10375"/>
                  <a:gd name="connsiteY14" fmla="*/ 968 h 10389"/>
                  <a:gd name="connsiteX15" fmla="*/ 9223 w 10375"/>
                  <a:gd name="connsiteY15" fmla="*/ 143 h 10389"/>
                  <a:gd name="connsiteX16" fmla="*/ 9692 w 10375"/>
                  <a:gd name="connsiteY16" fmla="*/ 143 h 10389"/>
                  <a:gd name="connsiteX17" fmla="*/ 9778 w 10375"/>
                  <a:gd name="connsiteY17" fmla="*/ 293 h 10389"/>
                  <a:gd name="connsiteX18" fmla="*/ 9735 w 10375"/>
                  <a:gd name="connsiteY18" fmla="*/ 743 h 10389"/>
                  <a:gd name="connsiteX19" fmla="*/ 9352 w 10375"/>
                  <a:gd name="connsiteY19" fmla="*/ 1118 h 10389"/>
                  <a:gd name="connsiteX20" fmla="*/ 9053 w 10375"/>
                  <a:gd name="connsiteY20" fmla="*/ 968 h 10389"/>
                  <a:gd name="connsiteX21" fmla="*/ 8967 w 10375"/>
                  <a:gd name="connsiteY21" fmla="*/ 1043 h 10389"/>
                  <a:gd name="connsiteX22" fmla="*/ 7176 w 10375"/>
                  <a:gd name="connsiteY22" fmla="*/ 4719 h 10389"/>
                  <a:gd name="connsiteX23" fmla="*/ 5855 w 10375"/>
                  <a:gd name="connsiteY23" fmla="*/ 6294 h 10389"/>
                  <a:gd name="connsiteX24" fmla="*/ 5684 w 10375"/>
                  <a:gd name="connsiteY24" fmla="*/ 6669 h 10389"/>
                  <a:gd name="connsiteX25" fmla="*/ 5514 w 10375"/>
                  <a:gd name="connsiteY25" fmla="*/ 6894 h 10389"/>
                  <a:gd name="connsiteX26" fmla="*/ 3808 w 10375"/>
                  <a:gd name="connsiteY26" fmla="*/ 7419 h 10389"/>
                  <a:gd name="connsiteX27" fmla="*/ 3466 w 10375"/>
                  <a:gd name="connsiteY27" fmla="*/ 7645 h 10389"/>
                  <a:gd name="connsiteX28" fmla="*/ 3509 w 10375"/>
                  <a:gd name="connsiteY28" fmla="*/ 8019 h 10389"/>
                  <a:gd name="connsiteX29" fmla="*/ 3381 w 10375"/>
                  <a:gd name="connsiteY29" fmla="*/ 9369 h 10389"/>
                  <a:gd name="connsiteX30" fmla="*/ 2613 w 10375"/>
                  <a:gd name="connsiteY30" fmla="*/ 9970 h 10389"/>
                  <a:gd name="connsiteX31" fmla="*/ 1738 w 10375"/>
                  <a:gd name="connsiteY31" fmla="*/ 10380 h 10389"/>
                  <a:gd name="connsiteX32" fmla="*/ 0 w 10375"/>
                  <a:gd name="connsiteY32" fmla="*/ 8132 h 10389"/>
                  <a:gd name="connsiteX0" fmla="*/ 9437 w 10375"/>
                  <a:gd name="connsiteY0" fmla="*/ 1043 h 10380"/>
                  <a:gd name="connsiteX1" fmla="*/ 9906 w 10375"/>
                  <a:gd name="connsiteY1" fmla="*/ 1193 h 10380"/>
                  <a:gd name="connsiteX2" fmla="*/ 10204 w 10375"/>
                  <a:gd name="connsiteY2" fmla="*/ 1718 h 10380"/>
                  <a:gd name="connsiteX3" fmla="*/ 10375 w 10375"/>
                  <a:gd name="connsiteY3" fmla="*/ 2018 h 10380"/>
                  <a:gd name="connsiteX4" fmla="*/ 10375 w 10375"/>
                  <a:gd name="connsiteY4" fmla="*/ 2243 h 10380"/>
                  <a:gd name="connsiteX5" fmla="*/ 10290 w 10375"/>
                  <a:gd name="connsiteY5" fmla="*/ 3068 h 10380"/>
                  <a:gd name="connsiteX6" fmla="*/ 8797 w 10375"/>
                  <a:gd name="connsiteY6" fmla="*/ 2393 h 10380"/>
                  <a:gd name="connsiteX7" fmla="*/ 8413 w 10375"/>
                  <a:gd name="connsiteY7" fmla="*/ 2018 h 10380"/>
                  <a:gd name="connsiteX8" fmla="*/ 7986 w 10375"/>
                  <a:gd name="connsiteY8" fmla="*/ 1418 h 10380"/>
                  <a:gd name="connsiteX9" fmla="*/ 7944 w 10375"/>
                  <a:gd name="connsiteY9" fmla="*/ 1343 h 10380"/>
                  <a:gd name="connsiteX10" fmla="*/ 8030 w 10375"/>
                  <a:gd name="connsiteY10" fmla="*/ 968 h 10380"/>
                  <a:gd name="connsiteX11" fmla="*/ 8627 w 10375"/>
                  <a:gd name="connsiteY11" fmla="*/ 593 h 10380"/>
                  <a:gd name="connsiteX12" fmla="*/ 8755 w 10375"/>
                  <a:gd name="connsiteY12" fmla="*/ 368 h 10380"/>
                  <a:gd name="connsiteX13" fmla="*/ 8840 w 10375"/>
                  <a:gd name="connsiteY13" fmla="*/ 518 h 10380"/>
                  <a:gd name="connsiteX14" fmla="*/ 9138 w 10375"/>
                  <a:gd name="connsiteY14" fmla="*/ 968 h 10380"/>
                  <a:gd name="connsiteX15" fmla="*/ 9223 w 10375"/>
                  <a:gd name="connsiteY15" fmla="*/ 143 h 10380"/>
                  <a:gd name="connsiteX16" fmla="*/ 9692 w 10375"/>
                  <a:gd name="connsiteY16" fmla="*/ 143 h 10380"/>
                  <a:gd name="connsiteX17" fmla="*/ 9778 w 10375"/>
                  <a:gd name="connsiteY17" fmla="*/ 293 h 10380"/>
                  <a:gd name="connsiteX18" fmla="*/ 9735 w 10375"/>
                  <a:gd name="connsiteY18" fmla="*/ 743 h 10380"/>
                  <a:gd name="connsiteX19" fmla="*/ 9352 w 10375"/>
                  <a:gd name="connsiteY19" fmla="*/ 1118 h 10380"/>
                  <a:gd name="connsiteX20" fmla="*/ 9053 w 10375"/>
                  <a:gd name="connsiteY20" fmla="*/ 968 h 10380"/>
                  <a:gd name="connsiteX21" fmla="*/ 8967 w 10375"/>
                  <a:gd name="connsiteY21" fmla="*/ 1043 h 10380"/>
                  <a:gd name="connsiteX22" fmla="*/ 7176 w 10375"/>
                  <a:gd name="connsiteY22" fmla="*/ 4719 h 10380"/>
                  <a:gd name="connsiteX23" fmla="*/ 5855 w 10375"/>
                  <a:gd name="connsiteY23" fmla="*/ 6294 h 10380"/>
                  <a:gd name="connsiteX24" fmla="*/ 5684 w 10375"/>
                  <a:gd name="connsiteY24" fmla="*/ 6669 h 10380"/>
                  <a:gd name="connsiteX25" fmla="*/ 5514 w 10375"/>
                  <a:gd name="connsiteY25" fmla="*/ 6894 h 10380"/>
                  <a:gd name="connsiteX26" fmla="*/ 3808 w 10375"/>
                  <a:gd name="connsiteY26" fmla="*/ 7419 h 10380"/>
                  <a:gd name="connsiteX27" fmla="*/ 3466 w 10375"/>
                  <a:gd name="connsiteY27" fmla="*/ 7645 h 10380"/>
                  <a:gd name="connsiteX28" fmla="*/ 3509 w 10375"/>
                  <a:gd name="connsiteY28" fmla="*/ 8019 h 10380"/>
                  <a:gd name="connsiteX29" fmla="*/ 3381 w 10375"/>
                  <a:gd name="connsiteY29" fmla="*/ 9369 h 10380"/>
                  <a:gd name="connsiteX30" fmla="*/ 2613 w 10375"/>
                  <a:gd name="connsiteY30" fmla="*/ 9970 h 10380"/>
                  <a:gd name="connsiteX31" fmla="*/ 1738 w 10375"/>
                  <a:gd name="connsiteY31" fmla="*/ 10380 h 10380"/>
                  <a:gd name="connsiteX32" fmla="*/ 0 w 10375"/>
                  <a:gd name="connsiteY32" fmla="*/ 8132 h 10380"/>
                  <a:gd name="connsiteX0" fmla="*/ 9437 w 10375"/>
                  <a:gd name="connsiteY0" fmla="*/ 1043 h 10380"/>
                  <a:gd name="connsiteX1" fmla="*/ 9906 w 10375"/>
                  <a:gd name="connsiteY1" fmla="*/ 1193 h 10380"/>
                  <a:gd name="connsiteX2" fmla="*/ 10204 w 10375"/>
                  <a:gd name="connsiteY2" fmla="*/ 1718 h 10380"/>
                  <a:gd name="connsiteX3" fmla="*/ 10375 w 10375"/>
                  <a:gd name="connsiteY3" fmla="*/ 2018 h 10380"/>
                  <a:gd name="connsiteX4" fmla="*/ 10375 w 10375"/>
                  <a:gd name="connsiteY4" fmla="*/ 2243 h 10380"/>
                  <a:gd name="connsiteX5" fmla="*/ 10290 w 10375"/>
                  <a:gd name="connsiteY5" fmla="*/ 3068 h 10380"/>
                  <a:gd name="connsiteX6" fmla="*/ 8797 w 10375"/>
                  <a:gd name="connsiteY6" fmla="*/ 2393 h 10380"/>
                  <a:gd name="connsiteX7" fmla="*/ 8413 w 10375"/>
                  <a:gd name="connsiteY7" fmla="*/ 2018 h 10380"/>
                  <a:gd name="connsiteX8" fmla="*/ 7986 w 10375"/>
                  <a:gd name="connsiteY8" fmla="*/ 1418 h 10380"/>
                  <a:gd name="connsiteX9" fmla="*/ 7944 w 10375"/>
                  <a:gd name="connsiteY9" fmla="*/ 1343 h 10380"/>
                  <a:gd name="connsiteX10" fmla="*/ 8030 w 10375"/>
                  <a:gd name="connsiteY10" fmla="*/ 968 h 10380"/>
                  <a:gd name="connsiteX11" fmla="*/ 8627 w 10375"/>
                  <a:gd name="connsiteY11" fmla="*/ 593 h 10380"/>
                  <a:gd name="connsiteX12" fmla="*/ 8755 w 10375"/>
                  <a:gd name="connsiteY12" fmla="*/ 368 h 10380"/>
                  <a:gd name="connsiteX13" fmla="*/ 8840 w 10375"/>
                  <a:gd name="connsiteY13" fmla="*/ 518 h 10380"/>
                  <a:gd name="connsiteX14" fmla="*/ 9138 w 10375"/>
                  <a:gd name="connsiteY14" fmla="*/ 968 h 10380"/>
                  <a:gd name="connsiteX15" fmla="*/ 9223 w 10375"/>
                  <a:gd name="connsiteY15" fmla="*/ 143 h 10380"/>
                  <a:gd name="connsiteX16" fmla="*/ 9692 w 10375"/>
                  <a:gd name="connsiteY16" fmla="*/ 143 h 10380"/>
                  <a:gd name="connsiteX17" fmla="*/ 9778 w 10375"/>
                  <a:gd name="connsiteY17" fmla="*/ 293 h 10380"/>
                  <a:gd name="connsiteX18" fmla="*/ 9735 w 10375"/>
                  <a:gd name="connsiteY18" fmla="*/ 743 h 10380"/>
                  <a:gd name="connsiteX19" fmla="*/ 9352 w 10375"/>
                  <a:gd name="connsiteY19" fmla="*/ 1118 h 10380"/>
                  <a:gd name="connsiteX20" fmla="*/ 9053 w 10375"/>
                  <a:gd name="connsiteY20" fmla="*/ 968 h 10380"/>
                  <a:gd name="connsiteX21" fmla="*/ 8967 w 10375"/>
                  <a:gd name="connsiteY21" fmla="*/ 1043 h 10380"/>
                  <a:gd name="connsiteX22" fmla="*/ 7176 w 10375"/>
                  <a:gd name="connsiteY22" fmla="*/ 4719 h 10380"/>
                  <a:gd name="connsiteX23" fmla="*/ 5855 w 10375"/>
                  <a:gd name="connsiteY23" fmla="*/ 6294 h 10380"/>
                  <a:gd name="connsiteX24" fmla="*/ 5684 w 10375"/>
                  <a:gd name="connsiteY24" fmla="*/ 6669 h 10380"/>
                  <a:gd name="connsiteX25" fmla="*/ 5514 w 10375"/>
                  <a:gd name="connsiteY25" fmla="*/ 6894 h 10380"/>
                  <a:gd name="connsiteX26" fmla="*/ 3808 w 10375"/>
                  <a:gd name="connsiteY26" fmla="*/ 7419 h 10380"/>
                  <a:gd name="connsiteX27" fmla="*/ 3466 w 10375"/>
                  <a:gd name="connsiteY27" fmla="*/ 7645 h 10380"/>
                  <a:gd name="connsiteX28" fmla="*/ 3509 w 10375"/>
                  <a:gd name="connsiteY28" fmla="*/ 8019 h 10380"/>
                  <a:gd name="connsiteX29" fmla="*/ 3381 w 10375"/>
                  <a:gd name="connsiteY29" fmla="*/ 9369 h 10380"/>
                  <a:gd name="connsiteX30" fmla="*/ 2613 w 10375"/>
                  <a:gd name="connsiteY30" fmla="*/ 9970 h 10380"/>
                  <a:gd name="connsiteX31" fmla="*/ 1738 w 10375"/>
                  <a:gd name="connsiteY31" fmla="*/ 10380 h 10380"/>
                  <a:gd name="connsiteX32" fmla="*/ 402 w 10375"/>
                  <a:gd name="connsiteY32" fmla="*/ 9142 h 10380"/>
                  <a:gd name="connsiteX33" fmla="*/ 0 w 10375"/>
                  <a:gd name="connsiteY33" fmla="*/ 8132 h 10380"/>
                  <a:gd name="connsiteX0" fmla="*/ 9437 w 10375"/>
                  <a:gd name="connsiteY0" fmla="*/ 1779 h 11116"/>
                  <a:gd name="connsiteX1" fmla="*/ 9906 w 10375"/>
                  <a:gd name="connsiteY1" fmla="*/ 1929 h 11116"/>
                  <a:gd name="connsiteX2" fmla="*/ 10204 w 10375"/>
                  <a:gd name="connsiteY2" fmla="*/ 2454 h 11116"/>
                  <a:gd name="connsiteX3" fmla="*/ 10375 w 10375"/>
                  <a:gd name="connsiteY3" fmla="*/ 2754 h 11116"/>
                  <a:gd name="connsiteX4" fmla="*/ 10375 w 10375"/>
                  <a:gd name="connsiteY4" fmla="*/ 2979 h 11116"/>
                  <a:gd name="connsiteX5" fmla="*/ 10290 w 10375"/>
                  <a:gd name="connsiteY5" fmla="*/ 3804 h 11116"/>
                  <a:gd name="connsiteX6" fmla="*/ 8797 w 10375"/>
                  <a:gd name="connsiteY6" fmla="*/ 3129 h 11116"/>
                  <a:gd name="connsiteX7" fmla="*/ 8413 w 10375"/>
                  <a:gd name="connsiteY7" fmla="*/ 2754 h 11116"/>
                  <a:gd name="connsiteX8" fmla="*/ 7986 w 10375"/>
                  <a:gd name="connsiteY8" fmla="*/ 2154 h 11116"/>
                  <a:gd name="connsiteX9" fmla="*/ 7944 w 10375"/>
                  <a:gd name="connsiteY9" fmla="*/ 2079 h 11116"/>
                  <a:gd name="connsiteX10" fmla="*/ 8030 w 10375"/>
                  <a:gd name="connsiteY10" fmla="*/ 1704 h 11116"/>
                  <a:gd name="connsiteX11" fmla="*/ 8627 w 10375"/>
                  <a:gd name="connsiteY11" fmla="*/ 1329 h 11116"/>
                  <a:gd name="connsiteX12" fmla="*/ 8755 w 10375"/>
                  <a:gd name="connsiteY12" fmla="*/ 1104 h 11116"/>
                  <a:gd name="connsiteX13" fmla="*/ 8840 w 10375"/>
                  <a:gd name="connsiteY13" fmla="*/ 1254 h 11116"/>
                  <a:gd name="connsiteX14" fmla="*/ 9138 w 10375"/>
                  <a:gd name="connsiteY14" fmla="*/ 1704 h 11116"/>
                  <a:gd name="connsiteX15" fmla="*/ 9223 w 10375"/>
                  <a:gd name="connsiteY15" fmla="*/ 879 h 11116"/>
                  <a:gd name="connsiteX16" fmla="*/ 9692 w 10375"/>
                  <a:gd name="connsiteY16" fmla="*/ 879 h 11116"/>
                  <a:gd name="connsiteX17" fmla="*/ 9778 w 10375"/>
                  <a:gd name="connsiteY17" fmla="*/ 1029 h 11116"/>
                  <a:gd name="connsiteX18" fmla="*/ 9735 w 10375"/>
                  <a:gd name="connsiteY18" fmla="*/ 1479 h 11116"/>
                  <a:gd name="connsiteX19" fmla="*/ 9352 w 10375"/>
                  <a:gd name="connsiteY19" fmla="*/ 1854 h 11116"/>
                  <a:gd name="connsiteX20" fmla="*/ 9053 w 10375"/>
                  <a:gd name="connsiteY20" fmla="*/ 1704 h 11116"/>
                  <a:gd name="connsiteX21" fmla="*/ 7844 w 10375"/>
                  <a:gd name="connsiteY21" fmla="*/ 0 h 11116"/>
                  <a:gd name="connsiteX22" fmla="*/ 7176 w 10375"/>
                  <a:gd name="connsiteY22" fmla="*/ 5455 h 11116"/>
                  <a:gd name="connsiteX23" fmla="*/ 5855 w 10375"/>
                  <a:gd name="connsiteY23" fmla="*/ 7030 h 11116"/>
                  <a:gd name="connsiteX24" fmla="*/ 5684 w 10375"/>
                  <a:gd name="connsiteY24" fmla="*/ 7405 h 11116"/>
                  <a:gd name="connsiteX25" fmla="*/ 5514 w 10375"/>
                  <a:gd name="connsiteY25" fmla="*/ 7630 h 11116"/>
                  <a:gd name="connsiteX26" fmla="*/ 3808 w 10375"/>
                  <a:gd name="connsiteY26" fmla="*/ 8155 h 11116"/>
                  <a:gd name="connsiteX27" fmla="*/ 3466 w 10375"/>
                  <a:gd name="connsiteY27" fmla="*/ 8381 h 11116"/>
                  <a:gd name="connsiteX28" fmla="*/ 3509 w 10375"/>
                  <a:gd name="connsiteY28" fmla="*/ 8755 h 11116"/>
                  <a:gd name="connsiteX29" fmla="*/ 3381 w 10375"/>
                  <a:gd name="connsiteY29" fmla="*/ 10105 h 11116"/>
                  <a:gd name="connsiteX30" fmla="*/ 2613 w 10375"/>
                  <a:gd name="connsiteY30" fmla="*/ 10706 h 11116"/>
                  <a:gd name="connsiteX31" fmla="*/ 1738 w 10375"/>
                  <a:gd name="connsiteY31" fmla="*/ 11116 h 11116"/>
                  <a:gd name="connsiteX32" fmla="*/ 402 w 10375"/>
                  <a:gd name="connsiteY32" fmla="*/ 9878 h 11116"/>
                  <a:gd name="connsiteX33" fmla="*/ 0 w 10375"/>
                  <a:gd name="connsiteY33" fmla="*/ 8868 h 11116"/>
                  <a:gd name="connsiteX0" fmla="*/ 9437 w 10375"/>
                  <a:gd name="connsiteY0" fmla="*/ 3453 h 12790"/>
                  <a:gd name="connsiteX1" fmla="*/ 9906 w 10375"/>
                  <a:gd name="connsiteY1" fmla="*/ 3603 h 12790"/>
                  <a:gd name="connsiteX2" fmla="*/ 10204 w 10375"/>
                  <a:gd name="connsiteY2" fmla="*/ 4128 h 12790"/>
                  <a:gd name="connsiteX3" fmla="*/ 10375 w 10375"/>
                  <a:gd name="connsiteY3" fmla="*/ 4428 h 12790"/>
                  <a:gd name="connsiteX4" fmla="*/ 10375 w 10375"/>
                  <a:gd name="connsiteY4" fmla="*/ 4653 h 12790"/>
                  <a:gd name="connsiteX5" fmla="*/ 10290 w 10375"/>
                  <a:gd name="connsiteY5" fmla="*/ 5478 h 12790"/>
                  <a:gd name="connsiteX6" fmla="*/ 8797 w 10375"/>
                  <a:gd name="connsiteY6" fmla="*/ 4803 h 12790"/>
                  <a:gd name="connsiteX7" fmla="*/ 8413 w 10375"/>
                  <a:gd name="connsiteY7" fmla="*/ 4428 h 12790"/>
                  <a:gd name="connsiteX8" fmla="*/ 7986 w 10375"/>
                  <a:gd name="connsiteY8" fmla="*/ 3828 h 12790"/>
                  <a:gd name="connsiteX9" fmla="*/ 7944 w 10375"/>
                  <a:gd name="connsiteY9" fmla="*/ 3753 h 12790"/>
                  <a:gd name="connsiteX10" fmla="*/ 8030 w 10375"/>
                  <a:gd name="connsiteY10" fmla="*/ 3378 h 12790"/>
                  <a:gd name="connsiteX11" fmla="*/ 8627 w 10375"/>
                  <a:gd name="connsiteY11" fmla="*/ 3003 h 12790"/>
                  <a:gd name="connsiteX12" fmla="*/ 8755 w 10375"/>
                  <a:gd name="connsiteY12" fmla="*/ 2778 h 12790"/>
                  <a:gd name="connsiteX13" fmla="*/ 8840 w 10375"/>
                  <a:gd name="connsiteY13" fmla="*/ 2928 h 12790"/>
                  <a:gd name="connsiteX14" fmla="*/ 9138 w 10375"/>
                  <a:gd name="connsiteY14" fmla="*/ 3378 h 12790"/>
                  <a:gd name="connsiteX15" fmla="*/ 8802 w 10375"/>
                  <a:gd name="connsiteY15" fmla="*/ 6 h 12790"/>
                  <a:gd name="connsiteX16" fmla="*/ 9692 w 10375"/>
                  <a:gd name="connsiteY16" fmla="*/ 2553 h 12790"/>
                  <a:gd name="connsiteX17" fmla="*/ 9778 w 10375"/>
                  <a:gd name="connsiteY17" fmla="*/ 2703 h 12790"/>
                  <a:gd name="connsiteX18" fmla="*/ 9735 w 10375"/>
                  <a:gd name="connsiteY18" fmla="*/ 3153 h 12790"/>
                  <a:gd name="connsiteX19" fmla="*/ 9352 w 10375"/>
                  <a:gd name="connsiteY19" fmla="*/ 3528 h 12790"/>
                  <a:gd name="connsiteX20" fmla="*/ 9053 w 10375"/>
                  <a:gd name="connsiteY20" fmla="*/ 3378 h 12790"/>
                  <a:gd name="connsiteX21" fmla="*/ 7844 w 10375"/>
                  <a:gd name="connsiteY21" fmla="*/ 1674 h 12790"/>
                  <a:gd name="connsiteX22" fmla="*/ 7176 w 10375"/>
                  <a:gd name="connsiteY22" fmla="*/ 7129 h 12790"/>
                  <a:gd name="connsiteX23" fmla="*/ 5855 w 10375"/>
                  <a:gd name="connsiteY23" fmla="*/ 8704 h 12790"/>
                  <a:gd name="connsiteX24" fmla="*/ 5684 w 10375"/>
                  <a:gd name="connsiteY24" fmla="*/ 9079 h 12790"/>
                  <a:gd name="connsiteX25" fmla="*/ 5514 w 10375"/>
                  <a:gd name="connsiteY25" fmla="*/ 9304 h 12790"/>
                  <a:gd name="connsiteX26" fmla="*/ 3808 w 10375"/>
                  <a:gd name="connsiteY26" fmla="*/ 9829 h 12790"/>
                  <a:gd name="connsiteX27" fmla="*/ 3466 w 10375"/>
                  <a:gd name="connsiteY27" fmla="*/ 10055 h 12790"/>
                  <a:gd name="connsiteX28" fmla="*/ 3509 w 10375"/>
                  <a:gd name="connsiteY28" fmla="*/ 10429 h 12790"/>
                  <a:gd name="connsiteX29" fmla="*/ 3381 w 10375"/>
                  <a:gd name="connsiteY29" fmla="*/ 11779 h 12790"/>
                  <a:gd name="connsiteX30" fmla="*/ 2613 w 10375"/>
                  <a:gd name="connsiteY30" fmla="*/ 12380 h 12790"/>
                  <a:gd name="connsiteX31" fmla="*/ 1738 w 10375"/>
                  <a:gd name="connsiteY31" fmla="*/ 12790 h 12790"/>
                  <a:gd name="connsiteX32" fmla="*/ 402 w 10375"/>
                  <a:gd name="connsiteY32" fmla="*/ 11552 h 12790"/>
                  <a:gd name="connsiteX33" fmla="*/ 0 w 10375"/>
                  <a:gd name="connsiteY33" fmla="*/ 10542 h 12790"/>
                  <a:gd name="connsiteX0" fmla="*/ 9437 w 10375"/>
                  <a:gd name="connsiteY0" fmla="*/ 3453 h 12790"/>
                  <a:gd name="connsiteX1" fmla="*/ 9906 w 10375"/>
                  <a:gd name="connsiteY1" fmla="*/ 3603 h 12790"/>
                  <a:gd name="connsiteX2" fmla="*/ 10204 w 10375"/>
                  <a:gd name="connsiteY2" fmla="*/ 4128 h 12790"/>
                  <a:gd name="connsiteX3" fmla="*/ 10375 w 10375"/>
                  <a:gd name="connsiteY3" fmla="*/ 4428 h 12790"/>
                  <a:gd name="connsiteX4" fmla="*/ 10375 w 10375"/>
                  <a:gd name="connsiteY4" fmla="*/ 4653 h 12790"/>
                  <a:gd name="connsiteX5" fmla="*/ 10290 w 10375"/>
                  <a:gd name="connsiteY5" fmla="*/ 5478 h 12790"/>
                  <a:gd name="connsiteX6" fmla="*/ 8797 w 10375"/>
                  <a:gd name="connsiteY6" fmla="*/ 4803 h 12790"/>
                  <a:gd name="connsiteX7" fmla="*/ 8413 w 10375"/>
                  <a:gd name="connsiteY7" fmla="*/ 4428 h 12790"/>
                  <a:gd name="connsiteX8" fmla="*/ 7986 w 10375"/>
                  <a:gd name="connsiteY8" fmla="*/ 3828 h 12790"/>
                  <a:gd name="connsiteX9" fmla="*/ 7944 w 10375"/>
                  <a:gd name="connsiteY9" fmla="*/ 3753 h 12790"/>
                  <a:gd name="connsiteX10" fmla="*/ 8030 w 10375"/>
                  <a:gd name="connsiteY10" fmla="*/ 3378 h 12790"/>
                  <a:gd name="connsiteX11" fmla="*/ 8627 w 10375"/>
                  <a:gd name="connsiteY11" fmla="*/ 3003 h 12790"/>
                  <a:gd name="connsiteX12" fmla="*/ 8755 w 10375"/>
                  <a:gd name="connsiteY12" fmla="*/ 2778 h 12790"/>
                  <a:gd name="connsiteX13" fmla="*/ 8840 w 10375"/>
                  <a:gd name="connsiteY13" fmla="*/ 2928 h 12790"/>
                  <a:gd name="connsiteX14" fmla="*/ 9138 w 10375"/>
                  <a:gd name="connsiteY14" fmla="*/ 3378 h 12790"/>
                  <a:gd name="connsiteX15" fmla="*/ 8802 w 10375"/>
                  <a:gd name="connsiteY15" fmla="*/ 6 h 12790"/>
                  <a:gd name="connsiteX16" fmla="*/ 9692 w 10375"/>
                  <a:gd name="connsiteY16" fmla="*/ 2553 h 12790"/>
                  <a:gd name="connsiteX17" fmla="*/ 9778 w 10375"/>
                  <a:gd name="connsiteY17" fmla="*/ 2703 h 12790"/>
                  <a:gd name="connsiteX18" fmla="*/ 9735 w 10375"/>
                  <a:gd name="connsiteY18" fmla="*/ 3153 h 12790"/>
                  <a:gd name="connsiteX19" fmla="*/ 9352 w 10375"/>
                  <a:gd name="connsiteY19" fmla="*/ 3528 h 12790"/>
                  <a:gd name="connsiteX20" fmla="*/ 8164 w 10375"/>
                  <a:gd name="connsiteY20" fmla="*/ 1033 h 12790"/>
                  <a:gd name="connsiteX21" fmla="*/ 7844 w 10375"/>
                  <a:gd name="connsiteY21" fmla="*/ 1674 h 12790"/>
                  <a:gd name="connsiteX22" fmla="*/ 7176 w 10375"/>
                  <a:gd name="connsiteY22" fmla="*/ 7129 h 12790"/>
                  <a:gd name="connsiteX23" fmla="*/ 5855 w 10375"/>
                  <a:gd name="connsiteY23" fmla="*/ 8704 h 12790"/>
                  <a:gd name="connsiteX24" fmla="*/ 5684 w 10375"/>
                  <a:gd name="connsiteY24" fmla="*/ 9079 h 12790"/>
                  <a:gd name="connsiteX25" fmla="*/ 5514 w 10375"/>
                  <a:gd name="connsiteY25" fmla="*/ 9304 h 12790"/>
                  <a:gd name="connsiteX26" fmla="*/ 3808 w 10375"/>
                  <a:gd name="connsiteY26" fmla="*/ 9829 h 12790"/>
                  <a:gd name="connsiteX27" fmla="*/ 3466 w 10375"/>
                  <a:gd name="connsiteY27" fmla="*/ 10055 h 12790"/>
                  <a:gd name="connsiteX28" fmla="*/ 3509 w 10375"/>
                  <a:gd name="connsiteY28" fmla="*/ 10429 h 12790"/>
                  <a:gd name="connsiteX29" fmla="*/ 3381 w 10375"/>
                  <a:gd name="connsiteY29" fmla="*/ 11779 h 12790"/>
                  <a:gd name="connsiteX30" fmla="*/ 2613 w 10375"/>
                  <a:gd name="connsiteY30" fmla="*/ 12380 h 12790"/>
                  <a:gd name="connsiteX31" fmla="*/ 1738 w 10375"/>
                  <a:gd name="connsiteY31" fmla="*/ 12790 h 12790"/>
                  <a:gd name="connsiteX32" fmla="*/ 402 w 10375"/>
                  <a:gd name="connsiteY32" fmla="*/ 11552 h 12790"/>
                  <a:gd name="connsiteX33" fmla="*/ 0 w 10375"/>
                  <a:gd name="connsiteY33" fmla="*/ 10542 h 12790"/>
                  <a:gd name="connsiteX0" fmla="*/ 9437 w 10375"/>
                  <a:gd name="connsiteY0" fmla="*/ 3453 h 12790"/>
                  <a:gd name="connsiteX1" fmla="*/ 9906 w 10375"/>
                  <a:gd name="connsiteY1" fmla="*/ 3603 h 12790"/>
                  <a:gd name="connsiteX2" fmla="*/ 10204 w 10375"/>
                  <a:gd name="connsiteY2" fmla="*/ 4128 h 12790"/>
                  <a:gd name="connsiteX3" fmla="*/ 10375 w 10375"/>
                  <a:gd name="connsiteY3" fmla="*/ 4428 h 12790"/>
                  <a:gd name="connsiteX4" fmla="*/ 10375 w 10375"/>
                  <a:gd name="connsiteY4" fmla="*/ 4653 h 12790"/>
                  <a:gd name="connsiteX5" fmla="*/ 10056 w 10375"/>
                  <a:gd name="connsiteY5" fmla="*/ 4871 h 12790"/>
                  <a:gd name="connsiteX6" fmla="*/ 8797 w 10375"/>
                  <a:gd name="connsiteY6" fmla="*/ 4803 h 12790"/>
                  <a:gd name="connsiteX7" fmla="*/ 8413 w 10375"/>
                  <a:gd name="connsiteY7" fmla="*/ 4428 h 12790"/>
                  <a:gd name="connsiteX8" fmla="*/ 7986 w 10375"/>
                  <a:gd name="connsiteY8" fmla="*/ 3828 h 12790"/>
                  <a:gd name="connsiteX9" fmla="*/ 7944 w 10375"/>
                  <a:gd name="connsiteY9" fmla="*/ 3753 h 12790"/>
                  <a:gd name="connsiteX10" fmla="*/ 8030 w 10375"/>
                  <a:gd name="connsiteY10" fmla="*/ 3378 h 12790"/>
                  <a:gd name="connsiteX11" fmla="*/ 8627 w 10375"/>
                  <a:gd name="connsiteY11" fmla="*/ 3003 h 12790"/>
                  <a:gd name="connsiteX12" fmla="*/ 8755 w 10375"/>
                  <a:gd name="connsiteY12" fmla="*/ 2778 h 12790"/>
                  <a:gd name="connsiteX13" fmla="*/ 8840 w 10375"/>
                  <a:gd name="connsiteY13" fmla="*/ 2928 h 12790"/>
                  <a:gd name="connsiteX14" fmla="*/ 9138 w 10375"/>
                  <a:gd name="connsiteY14" fmla="*/ 3378 h 12790"/>
                  <a:gd name="connsiteX15" fmla="*/ 8802 w 10375"/>
                  <a:gd name="connsiteY15" fmla="*/ 6 h 12790"/>
                  <a:gd name="connsiteX16" fmla="*/ 9692 w 10375"/>
                  <a:gd name="connsiteY16" fmla="*/ 2553 h 12790"/>
                  <a:gd name="connsiteX17" fmla="*/ 9778 w 10375"/>
                  <a:gd name="connsiteY17" fmla="*/ 2703 h 12790"/>
                  <a:gd name="connsiteX18" fmla="*/ 9735 w 10375"/>
                  <a:gd name="connsiteY18" fmla="*/ 3153 h 12790"/>
                  <a:gd name="connsiteX19" fmla="*/ 9352 w 10375"/>
                  <a:gd name="connsiteY19" fmla="*/ 3528 h 12790"/>
                  <a:gd name="connsiteX20" fmla="*/ 8164 w 10375"/>
                  <a:gd name="connsiteY20" fmla="*/ 1033 h 12790"/>
                  <a:gd name="connsiteX21" fmla="*/ 7844 w 10375"/>
                  <a:gd name="connsiteY21" fmla="*/ 1674 h 12790"/>
                  <a:gd name="connsiteX22" fmla="*/ 7176 w 10375"/>
                  <a:gd name="connsiteY22" fmla="*/ 7129 h 12790"/>
                  <a:gd name="connsiteX23" fmla="*/ 5855 w 10375"/>
                  <a:gd name="connsiteY23" fmla="*/ 8704 h 12790"/>
                  <a:gd name="connsiteX24" fmla="*/ 5684 w 10375"/>
                  <a:gd name="connsiteY24" fmla="*/ 9079 h 12790"/>
                  <a:gd name="connsiteX25" fmla="*/ 5514 w 10375"/>
                  <a:gd name="connsiteY25" fmla="*/ 9304 h 12790"/>
                  <a:gd name="connsiteX26" fmla="*/ 3808 w 10375"/>
                  <a:gd name="connsiteY26" fmla="*/ 9829 h 12790"/>
                  <a:gd name="connsiteX27" fmla="*/ 3466 w 10375"/>
                  <a:gd name="connsiteY27" fmla="*/ 10055 h 12790"/>
                  <a:gd name="connsiteX28" fmla="*/ 3509 w 10375"/>
                  <a:gd name="connsiteY28" fmla="*/ 10429 h 12790"/>
                  <a:gd name="connsiteX29" fmla="*/ 3381 w 10375"/>
                  <a:gd name="connsiteY29" fmla="*/ 11779 h 12790"/>
                  <a:gd name="connsiteX30" fmla="*/ 2613 w 10375"/>
                  <a:gd name="connsiteY30" fmla="*/ 12380 h 12790"/>
                  <a:gd name="connsiteX31" fmla="*/ 1738 w 10375"/>
                  <a:gd name="connsiteY31" fmla="*/ 12790 h 12790"/>
                  <a:gd name="connsiteX32" fmla="*/ 402 w 10375"/>
                  <a:gd name="connsiteY32" fmla="*/ 11552 h 12790"/>
                  <a:gd name="connsiteX33" fmla="*/ 0 w 10375"/>
                  <a:gd name="connsiteY33" fmla="*/ 10542 h 12790"/>
                  <a:gd name="connsiteX0" fmla="*/ 9437 w 10375"/>
                  <a:gd name="connsiteY0" fmla="*/ 3453 h 12790"/>
                  <a:gd name="connsiteX1" fmla="*/ 9906 w 10375"/>
                  <a:gd name="connsiteY1" fmla="*/ 3603 h 12790"/>
                  <a:gd name="connsiteX2" fmla="*/ 10204 w 10375"/>
                  <a:gd name="connsiteY2" fmla="*/ 4128 h 12790"/>
                  <a:gd name="connsiteX3" fmla="*/ 10375 w 10375"/>
                  <a:gd name="connsiteY3" fmla="*/ 4428 h 12790"/>
                  <a:gd name="connsiteX4" fmla="*/ 10375 w 10375"/>
                  <a:gd name="connsiteY4" fmla="*/ 4653 h 12790"/>
                  <a:gd name="connsiteX5" fmla="*/ 10056 w 10375"/>
                  <a:gd name="connsiteY5" fmla="*/ 4871 h 12790"/>
                  <a:gd name="connsiteX6" fmla="*/ 8797 w 10375"/>
                  <a:gd name="connsiteY6" fmla="*/ 4803 h 12790"/>
                  <a:gd name="connsiteX7" fmla="*/ 8413 w 10375"/>
                  <a:gd name="connsiteY7" fmla="*/ 4428 h 12790"/>
                  <a:gd name="connsiteX8" fmla="*/ 7986 w 10375"/>
                  <a:gd name="connsiteY8" fmla="*/ 3828 h 12790"/>
                  <a:gd name="connsiteX9" fmla="*/ 7944 w 10375"/>
                  <a:gd name="connsiteY9" fmla="*/ 3753 h 12790"/>
                  <a:gd name="connsiteX10" fmla="*/ 8030 w 10375"/>
                  <a:gd name="connsiteY10" fmla="*/ 3378 h 12790"/>
                  <a:gd name="connsiteX11" fmla="*/ 8627 w 10375"/>
                  <a:gd name="connsiteY11" fmla="*/ 3003 h 12790"/>
                  <a:gd name="connsiteX12" fmla="*/ 8755 w 10375"/>
                  <a:gd name="connsiteY12" fmla="*/ 2778 h 12790"/>
                  <a:gd name="connsiteX13" fmla="*/ 8840 w 10375"/>
                  <a:gd name="connsiteY13" fmla="*/ 2928 h 12790"/>
                  <a:gd name="connsiteX14" fmla="*/ 9138 w 10375"/>
                  <a:gd name="connsiteY14" fmla="*/ 3378 h 12790"/>
                  <a:gd name="connsiteX15" fmla="*/ 8802 w 10375"/>
                  <a:gd name="connsiteY15" fmla="*/ 6 h 12790"/>
                  <a:gd name="connsiteX16" fmla="*/ 9692 w 10375"/>
                  <a:gd name="connsiteY16" fmla="*/ 2553 h 12790"/>
                  <a:gd name="connsiteX17" fmla="*/ 9778 w 10375"/>
                  <a:gd name="connsiteY17" fmla="*/ 2703 h 12790"/>
                  <a:gd name="connsiteX18" fmla="*/ 9735 w 10375"/>
                  <a:gd name="connsiteY18" fmla="*/ 3153 h 12790"/>
                  <a:gd name="connsiteX19" fmla="*/ 9305 w 10375"/>
                  <a:gd name="connsiteY19" fmla="*/ 2921 h 12790"/>
                  <a:gd name="connsiteX20" fmla="*/ 8164 w 10375"/>
                  <a:gd name="connsiteY20" fmla="*/ 1033 h 12790"/>
                  <a:gd name="connsiteX21" fmla="*/ 7844 w 10375"/>
                  <a:gd name="connsiteY21" fmla="*/ 1674 h 12790"/>
                  <a:gd name="connsiteX22" fmla="*/ 7176 w 10375"/>
                  <a:gd name="connsiteY22" fmla="*/ 7129 h 12790"/>
                  <a:gd name="connsiteX23" fmla="*/ 5855 w 10375"/>
                  <a:gd name="connsiteY23" fmla="*/ 8704 h 12790"/>
                  <a:gd name="connsiteX24" fmla="*/ 5684 w 10375"/>
                  <a:gd name="connsiteY24" fmla="*/ 9079 h 12790"/>
                  <a:gd name="connsiteX25" fmla="*/ 5514 w 10375"/>
                  <a:gd name="connsiteY25" fmla="*/ 9304 h 12790"/>
                  <a:gd name="connsiteX26" fmla="*/ 3808 w 10375"/>
                  <a:gd name="connsiteY26" fmla="*/ 9829 h 12790"/>
                  <a:gd name="connsiteX27" fmla="*/ 3466 w 10375"/>
                  <a:gd name="connsiteY27" fmla="*/ 10055 h 12790"/>
                  <a:gd name="connsiteX28" fmla="*/ 3509 w 10375"/>
                  <a:gd name="connsiteY28" fmla="*/ 10429 h 12790"/>
                  <a:gd name="connsiteX29" fmla="*/ 3381 w 10375"/>
                  <a:gd name="connsiteY29" fmla="*/ 11779 h 12790"/>
                  <a:gd name="connsiteX30" fmla="*/ 2613 w 10375"/>
                  <a:gd name="connsiteY30" fmla="*/ 12380 h 12790"/>
                  <a:gd name="connsiteX31" fmla="*/ 1738 w 10375"/>
                  <a:gd name="connsiteY31" fmla="*/ 12790 h 12790"/>
                  <a:gd name="connsiteX32" fmla="*/ 402 w 10375"/>
                  <a:gd name="connsiteY32" fmla="*/ 11552 h 12790"/>
                  <a:gd name="connsiteX33" fmla="*/ 0 w 10375"/>
                  <a:gd name="connsiteY33" fmla="*/ 10542 h 12790"/>
                  <a:gd name="connsiteX0" fmla="*/ 9437 w 10375"/>
                  <a:gd name="connsiteY0" fmla="*/ 3453 h 12790"/>
                  <a:gd name="connsiteX1" fmla="*/ 9906 w 10375"/>
                  <a:gd name="connsiteY1" fmla="*/ 3603 h 12790"/>
                  <a:gd name="connsiteX2" fmla="*/ 10204 w 10375"/>
                  <a:gd name="connsiteY2" fmla="*/ 4128 h 12790"/>
                  <a:gd name="connsiteX3" fmla="*/ 10375 w 10375"/>
                  <a:gd name="connsiteY3" fmla="*/ 4428 h 12790"/>
                  <a:gd name="connsiteX4" fmla="*/ 10375 w 10375"/>
                  <a:gd name="connsiteY4" fmla="*/ 4653 h 12790"/>
                  <a:gd name="connsiteX5" fmla="*/ 10056 w 10375"/>
                  <a:gd name="connsiteY5" fmla="*/ 4871 h 12790"/>
                  <a:gd name="connsiteX6" fmla="*/ 8797 w 10375"/>
                  <a:gd name="connsiteY6" fmla="*/ 4803 h 12790"/>
                  <a:gd name="connsiteX7" fmla="*/ 8413 w 10375"/>
                  <a:gd name="connsiteY7" fmla="*/ 4428 h 12790"/>
                  <a:gd name="connsiteX8" fmla="*/ 7986 w 10375"/>
                  <a:gd name="connsiteY8" fmla="*/ 3828 h 12790"/>
                  <a:gd name="connsiteX9" fmla="*/ 7944 w 10375"/>
                  <a:gd name="connsiteY9" fmla="*/ 3753 h 12790"/>
                  <a:gd name="connsiteX10" fmla="*/ 8030 w 10375"/>
                  <a:gd name="connsiteY10" fmla="*/ 3378 h 12790"/>
                  <a:gd name="connsiteX11" fmla="*/ 8627 w 10375"/>
                  <a:gd name="connsiteY11" fmla="*/ 3003 h 12790"/>
                  <a:gd name="connsiteX12" fmla="*/ 8755 w 10375"/>
                  <a:gd name="connsiteY12" fmla="*/ 2778 h 12790"/>
                  <a:gd name="connsiteX13" fmla="*/ 8840 w 10375"/>
                  <a:gd name="connsiteY13" fmla="*/ 2928 h 12790"/>
                  <a:gd name="connsiteX14" fmla="*/ 8974 w 10375"/>
                  <a:gd name="connsiteY14" fmla="*/ 2893 h 12790"/>
                  <a:gd name="connsiteX15" fmla="*/ 8802 w 10375"/>
                  <a:gd name="connsiteY15" fmla="*/ 6 h 12790"/>
                  <a:gd name="connsiteX16" fmla="*/ 9692 w 10375"/>
                  <a:gd name="connsiteY16" fmla="*/ 2553 h 12790"/>
                  <a:gd name="connsiteX17" fmla="*/ 9778 w 10375"/>
                  <a:gd name="connsiteY17" fmla="*/ 2703 h 12790"/>
                  <a:gd name="connsiteX18" fmla="*/ 9735 w 10375"/>
                  <a:gd name="connsiteY18" fmla="*/ 3153 h 12790"/>
                  <a:gd name="connsiteX19" fmla="*/ 9305 w 10375"/>
                  <a:gd name="connsiteY19" fmla="*/ 2921 h 12790"/>
                  <a:gd name="connsiteX20" fmla="*/ 8164 w 10375"/>
                  <a:gd name="connsiteY20" fmla="*/ 1033 h 12790"/>
                  <a:gd name="connsiteX21" fmla="*/ 7844 w 10375"/>
                  <a:gd name="connsiteY21" fmla="*/ 1674 h 12790"/>
                  <a:gd name="connsiteX22" fmla="*/ 7176 w 10375"/>
                  <a:gd name="connsiteY22" fmla="*/ 7129 h 12790"/>
                  <a:gd name="connsiteX23" fmla="*/ 5855 w 10375"/>
                  <a:gd name="connsiteY23" fmla="*/ 8704 h 12790"/>
                  <a:gd name="connsiteX24" fmla="*/ 5684 w 10375"/>
                  <a:gd name="connsiteY24" fmla="*/ 9079 h 12790"/>
                  <a:gd name="connsiteX25" fmla="*/ 5514 w 10375"/>
                  <a:gd name="connsiteY25" fmla="*/ 9304 h 12790"/>
                  <a:gd name="connsiteX26" fmla="*/ 3808 w 10375"/>
                  <a:gd name="connsiteY26" fmla="*/ 9829 h 12790"/>
                  <a:gd name="connsiteX27" fmla="*/ 3466 w 10375"/>
                  <a:gd name="connsiteY27" fmla="*/ 10055 h 12790"/>
                  <a:gd name="connsiteX28" fmla="*/ 3509 w 10375"/>
                  <a:gd name="connsiteY28" fmla="*/ 10429 h 12790"/>
                  <a:gd name="connsiteX29" fmla="*/ 3381 w 10375"/>
                  <a:gd name="connsiteY29" fmla="*/ 11779 h 12790"/>
                  <a:gd name="connsiteX30" fmla="*/ 2613 w 10375"/>
                  <a:gd name="connsiteY30" fmla="*/ 12380 h 12790"/>
                  <a:gd name="connsiteX31" fmla="*/ 1738 w 10375"/>
                  <a:gd name="connsiteY31" fmla="*/ 12790 h 12790"/>
                  <a:gd name="connsiteX32" fmla="*/ 402 w 10375"/>
                  <a:gd name="connsiteY32" fmla="*/ 11552 h 12790"/>
                  <a:gd name="connsiteX33" fmla="*/ 0 w 10375"/>
                  <a:gd name="connsiteY33" fmla="*/ 10542 h 12790"/>
                  <a:gd name="connsiteX0" fmla="*/ 9437 w 10375"/>
                  <a:gd name="connsiteY0" fmla="*/ 3453 h 12790"/>
                  <a:gd name="connsiteX1" fmla="*/ 9906 w 10375"/>
                  <a:gd name="connsiteY1" fmla="*/ 3603 h 12790"/>
                  <a:gd name="connsiteX2" fmla="*/ 10204 w 10375"/>
                  <a:gd name="connsiteY2" fmla="*/ 4128 h 12790"/>
                  <a:gd name="connsiteX3" fmla="*/ 10375 w 10375"/>
                  <a:gd name="connsiteY3" fmla="*/ 4428 h 12790"/>
                  <a:gd name="connsiteX4" fmla="*/ 10375 w 10375"/>
                  <a:gd name="connsiteY4" fmla="*/ 4653 h 12790"/>
                  <a:gd name="connsiteX5" fmla="*/ 10056 w 10375"/>
                  <a:gd name="connsiteY5" fmla="*/ 4871 h 12790"/>
                  <a:gd name="connsiteX6" fmla="*/ 8797 w 10375"/>
                  <a:gd name="connsiteY6" fmla="*/ 4803 h 12790"/>
                  <a:gd name="connsiteX7" fmla="*/ 8413 w 10375"/>
                  <a:gd name="connsiteY7" fmla="*/ 4428 h 12790"/>
                  <a:gd name="connsiteX8" fmla="*/ 7986 w 10375"/>
                  <a:gd name="connsiteY8" fmla="*/ 3828 h 12790"/>
                  <a:gd name="connsiteX9" fmla="*/ 7944 w 10375"/>
                  <a:gd name="connsiteY9" fmla="*/ 3753 h 12790"/>
                  <a:gd name="connsiteX10" fmla="*/ 8030 w 10375"/>
                  <a:gd name="connsiteY10" fmla="*/ 3378 h 12790"/>
                  <a:gd name="connsiteX11" fmla="*/ 8627 w 10375"/>
                  <a:gd name="connsiteY11" fmla="*/ 3003 h 12790"/>
                  <a:gd name="connsiteX12" fmla="*/ 8755 w 10375"/>
                  <a:gd name="connsiteY12" fmla="*/ 2778 h 12790"/>
                  <a:gd name="connsiteX13" fmla="*/ 8770 w 10375"/>
                  <a:gd name="connsiteY13" fmla="*/ 2564 h 12790"/>
                  <a:gd name="connsiteX14" fmla="*/ 8974 w 10375"/>
                  <a:gd name="connsiteY14" fmla="*/ 2893 h 12790"/>
                  <a:gd name="connsiteX15" fmla="*/ 8802 w 10375"/>
                  <a:gd name="connsiteY15" fmla="*/ 6 h 12790"/>
                  <a:gd name="connsiteX16" fmla="*/ 9692 w 10375"/>
                  <a:gd name="connsiteY16" fmla="*/ 2553 h 12790"/>
                  <a:gd name="connsiteX17" fmla="*/ 9778 w 10375"/>
                  <a:gd name="connsiteY17" fmla="*/ 2703 h 12790"/>
                  <a:gd name="connsiteX18" fmla="*/ 9735 w 10375"/>
                  <a:gd name="connsiteY18" fmla="*/ 3153 h 12790"/>
                  <a:gd name="connsiteX19" fmla="*/ 9305 w 10375"/>
                  <a:gd name="connsiteY19" fmla="*/ 2921 h 12790"/>
                  <a:gd name="connsiteX20" fmla="*/ 8164 w 10375"/>
                  <a:gd name="connsiteY20" fmla="*/ 1033 h 12790"/>
                  <a:gd name="connsiteX21" fmla="*/ 7844 w 10375"/>
                  <a:gd name="connsiteY21" fmla="*/ 1674 h 12790"/>
                  <a:gd name="connsiteX22" fmla="*/ 7176 w 10375"/>
                  <a:gd name="connsiteY22" fmla="*/ 7129 h 12790"/>
                  <a:gd name="connsiteX23" fmla="*/ 5855 w 10375"/>
                  <a:gd name="connsiteY23" fmla="*/ 8704 h 12790"/>
                  <a:gd name="connsiteX24" fmla="*/ 5684 w 10375"/>
                  <a:gd name="connsiteY24" fmla="*/ 9079 h 12790"/>
                  <a:gd name="connsiteX25" fmla="*/ 5514 w 10375"/>
                  <a:gd name="connsiteY25" fmla="*/ 9304 h 12790"/>
                  <a:gd name="connsiteX26" fmla="*/ 3808 w 10375"/>
                  <a:gd name="connsiteY26" fmla="*/ 9829 h 12790"/>
                  <a:gd name="connsiteX27" fmla="*/ 3466 w 10375"/>
                  <a:gd name="connsiteY27" fmla="*/ 10055 h 12790"/>
                  <a:gd name="connsiteX28" fmla="*/ 3509 w 10375"/>
                  <a:gd name="connsiteY28" fmla="*/ 10429 h 12790"/>
                  <a:gd name="connsiteX29" fmla="*/ 3381 w 10375"/>
                  <a:gd name="connsiteY29" fmla="*/ 11779 h 12790"/>
                  <a:gd name="connsiteX30" fmla="*/ 2613 w 10375"/>
                  <a:gd name="connsiteY30" fmla="*/ 12380 h 12790"/>
                  <a:gd name="connsiteX31" fmla="*/ 1738 w 10375"/>
                  <a:gd name="connsiteY31" fmla="*/ 12790 h 12790"/>
                  <a:gd name="connsiteX32" fmla="*/ 402 w 10375"/>
                  <a:gd name="connsiteY32" fmla="*/ 11552 h 12790"/>
                  <a:gd name="connsiteX33" fmla="*/ 0 w 10375"/>
                  <a:gd name="connsiteY33" fmla="*/ 10542 h 12790"/>
                  <a:gd name="connsiteX0" fmla="*/ 9437 w 10375"/>
                  <a:gd name="connsiteY0" fmla="*/ 3453 h 12790"/>
                  <a:gd name="connsiteX1" fmla="*/ 9906 w 10375"/>
                  <a:gd name="connsiteY1" fmla="*/ 3603 h 12790"/>
                  <a:gd name="connsiteX2" fmla="*/ 10204 w 10375"/>
                  <a:gd name="connsiteY2" fmla="*/ 4128 h 12790"/>
                  <a:gd name="connsiteX3" fmla="*/ 10375 w 10375"/>
                  <a:gd name="connsiteY3" fmla="*/ 4428 h 12790"/>
                  <a:gd name="connsiteX4" fmla="*/ 10375 w 10375"/>
                  <a:gd name="connsiteY4" fmla="*/ 4653 h 12790"/>
                  <a:gd name="connsiteX5" fmla="*/ 10056 w 10375"/>
                  <a:gd name="connsiteY5" fmla="*/ 4871 h 12790"/>
                  <a:gd name="connsiteX6" fmla="*/ 8797 w 10375"/>
                  <a:gd name="connsiteY6" fmla="*/ 4803 h 12790"/>
                  <a:gd name="connsiteX7" fmla="*/ 8413 w 10375"/>
                  <a:gd name="connsiteY7" fmla="*/ 4428 h 12790"/>
                  <a:gd name="connsiteX8" fmla="*/ 7986 w 10375"/>
                  <a:gd name="connsiteY8" fmla="*/ 3828 h 12790"/>
                  <a:gd name="connsiteX9" fmla="*/ 7944 w 10375"/>
                  <a:gd name="connsiteY9" fmla="*/ 3753 h 12790"/>
                  <a:gd name="connsiteX10" fmla="*/ 8030 w 10375"/>
                  <a:gd name="connsiteY10" fmla="*/ 3378 h 12790"/>
                  <a:gd name="connsiteX11" fmla="*/ 8393 w 10375"/>
                  <a:gd name="connsiteY11" fmla="*/ 2518 h 12790"/>
                  <a:gd name="connsiteX12" fmla="*/ 8755 w 10375"/>
                  <a:gd name="connsiteY12" fmla="*/ 2778 h 12790"/>
                  <a:gd name="connsiteX13" fmla="*/ 8770 w 10375"/>
                  <a:gd name="connsiteY13" fmla="*/ 2564 h 12790"/>
                  <a:gd name="connsiteX14" fmla="*/ 8974 w 10375"/>
                  <a:gd name="connsiteY14" fmla="*/ 2893 h 12790"/>
                  <a:gd name="connsiteX15" fmla="*/ 8802 w 10375"/>
                  <a:gd name="connsiteY15" fmla="*/ 6 h 12790"/>
                  <a:gd name="connsiteX16" fmla="*/ 9692 w 10375"/>
                  <a:gd name="connsiteY16" fmla="*/ 2553 h 12790"/>
                  <a:gd name="connsiteX17" fmla="*/ 9778 w 10375"/>
                  <a:gd name="connsiteY17" fmla="*/ 2703 h 12790"/>
                  <a:gd name="connsiteX18" fmla="*/ 9735 w 10375"/>
                  <a:gd name="connsiteY18" fmla="*/ 3153 h 12790"/>
                  <a:gd name="connsiteX19" fmla="*/ 9305 w 10375"/>
                  <a:gd name="connsiteY19" fmla="*/ 2921 h 12790"/>
                  <a:gd name="connsiteX20" fmla="*/ 8164 w 10375"/>
                  <a:gd name="connsiteY20" fmla="*/ 1033 h 12790"/>
                  <a:gd name="connsiteX21" fmla="*/ 7844 w 10375"/>
                  <a:gd name="connsiteY21" fmla="*/ 1674 h 12790"/>
                  <a:gd name="connsiteX22" fmla="*/ 7176 w 10375"/>
                  <a:gd name="connsiteY22" fmla="*/ 7129 h 12790"/>
                  <a:gd name="connsiteX23" fmla="*/ 5855 w 10375"/>
                  <a:gd name="connsiteY23" fmla="*/ 8704 h 12790"/>
                  <a:gd name="connsiteX24" fmla="*/ 5684 w 10375"/>
                  <a:gd name="connsiteY24" fmla="*/ 9079 h 12790"/>
                  <a:gd name="connsiteX25" fmla="*/ 5514 w 10375"/>
                  <a:gd name="connsiteY25" fmla="*/ 9304 h 12790"/>
                  <a:gd name="connsiteX26" fmla="*/ 3808 w 10375"/>
                  <a:gd name="connsiteY26" fmla="*/ 9829 h 12790"/>
                  <a:gd name="connsiteX27" fmla="*/ 3466 w 10375"/>
                  <a:gd name="connsiteY27" fmla="*/ 10055 h 12790"/>
                  <a:gd name="connsiteX28" fmla="*/ 3509 w 10375"/>
                  <a:gd name="connsiteY28" fmla="*/ 10429 h 12790"/>
                  <a:gd name="connsiteX29" fmla="*/ 3381 w 10375"/>
                  <a:gd name="connsiteY29" fmla="*/ 11779 h 12790"/>
                  <a:gd name="connsiteX30" fmla="*/ 2613 w 10375"/>
                  <a:gd name="connsiteY30" fmla="*/ 12380 h 12790"/>
                  <a:gd name="connsiteX31" fmla="*/ 1738 w 10375"/>
                  <a:gd name="connsiteY31" fmla="*/ 12790 h 12790"/>
                  <a:gd name="connsiteX32" fmla="*/ 402 w 10375"/>
                  <a:gd name="connsiteY32" fmla="*/ 11552 h 12790"/>
                  <a:gd name="connsiteX33" fmla="*/ 0 w 10375"/>
                  <a:gd name="connsiteY33" fmla="*/ 10542 h 12790"/>
                  <a:gd name="connsiteX0" fmla="*/ 9437 w 10375"/>
                  <a:gd name="connsiteY0" fmla="*/ 3453 h 12790"/>
                  <a:gd name="connsiteX1" fmla="*/ 9906 w 10375"/>
                  <a:gd name="connsiteY1" fmla="*/ 3603 h 12790"/>
                  <a:gd name="connsiteX2" fmla="*/ 10204 w 10375"/>
                  <a:gd name="connsiteY2" fmla="*/ 4128 h 12790"/>
                  <a:gd name="connsiteX3" fmla="*/ 10375 w 10375"/>
                  <a:gd name="connsiteY3" fmla="*/ 4428 h 12790"/>
                  <a:gd name="connsiteX4" fmla="*/ 10375 w 10375"/>
                  <a:gd name="connsiteY4" fmla="*/ 4653 h 12790"/>
                  <a:gd name="connsiteX5" fmla="*/ 10056 w 10375"/>
                  <a:gd name="connsiteY5" fmla="*/ 4871 h 12790"/>
                  <a:gd name="connsiteX6" fmla="*/ 8680 w 10375"/>
                  <a:gd name="connsiteY6" fmla="*/ 4237 h 12790"/>
                  <a:gd name="connsiteX7" fmla="*/ 8413 w 10375"/>
                  <a:gd name="connsiteY7" fmla="*/ 4428 h 12790"/>
                  <a:gd name="connsiteX8" fmla="*/ 7986 w 10375"/>
                  <a:gd name="connsiteY8" fmla="*/ 3828 h 12790"/>
                  <a:gd name="connsiteX9" fmla="*/ 7944 w 10375"/>
                  <a:gd name="connsiteY9" fmla="*/ 3753 h 12790"/>
                  <a:gd name="connsiteX10" fmla="*/ 8030 w 10375"/>
                  <a:gd name="connsiteY10" fmla="*/ 3378 h 12790"/>
                  <a:gd name="connsiteX11" fmla="*/ 8393 w 10375"/>
                  <a:gd name="connsiteY11" fmla="*/ 2518 h 12790"/>
                  <a:gd name="connsiteX12" fmla="*/ 8755 w 10375"/>
                  <a:gd name="connsiteY12" fmla="*/ 2778 h 12790"/>
                  <a:gd name="connsiteX13" fmla="*/ 8770 w 10375"/>
                  <a:gd name="connsiteY13" fmla="*/ 2564 h 12790"/>
                  <a:gd name="connsiteX14" fmla="*/ 8974 w 10375"/>
                  <a:gd name="connsiteY14" fmla="*/ 2893 h 12790"/>
                  <a:gd name="connsiteX15" fmla="*/ 8802 w 10375"/>
                  <a:gd name="connsiteY15" fmla="*/ 6 h 12790"/>
                  <a:gd name="connsiteX16" fmla="*/ 9692 w 10375"/>
                  <a:gd name="connsiteY16" fmla="*/ 2553 h 12790"/>
                  <a:gd name="connsiteX17" fmla="*/ 9778 w 10375"/>
                  <a:gd name="connsiteY17" fmla="*/ 2703 h 12790"/>
                  <a:gd name="connsiteX18" fmla="*/ 9735 w 10375"/>
                  <a:gd name="connsiteY18" fmla="*/ 3153 h 12790"/>
                  <a:gd name="connsiteX19" fmla="*/ 9305 w 10375"/>
                  <a:gd name="connsiteY19" fmla="*/ 2921 h 12790"/>
                  <a:gd name="connsiteX20" fmla="*/ 8164 w 10375"/>
                  <a:gd name="connsiteY20" fmla="*/ 1033 h 12790"/>
                  <a:gd name="connsiteX21" fmla="*/ 7844 w 10375"/>
                  <a:gd name="connsiteY21" fmla="*/ 1674 h 12790"/>
                  <a:gd name="connsiteX22" fmla="*/ 7176 w 10375"/>
                  <a:gd name="connsiteY22" fmla="*/ 7129 h 12790"/>
                  <a:gd name="connsiteX23" fmla="*/ 5855 w 10375"/>
                  <a:gd name="connsiteY23" fmla="*/ 8704 h 12790"/>
                  <a:gd name="connsiteX24" fmla="*/ 5684 w 10375"/>
                  <a:gd name="connsiteY24" fmla="*/ 9079 h 12790"/>
                  <a:gd name="connsiteX25" fmla="*/ 5514 w 10375"/>
                  <a:gd name="connsiteY25" fmla="*/ 9304 h 12790"/>
                  <a:gd name="connsiteX26" fmla="*/ 3808 w 10375"/>
                  <a:gd name="connsiteY26" fmla="*/ 9829 h 12790"/>
                  <a:gd name="connsiteX27" fmla="*/ 3466 w 10375"/>
                  <a:gd name="connsiteY27" fmla="*/ 10055 h 12790"/>
                  <a:gd name="connsiteX28" fmla="*/ 3509 w 10375"/>
                  <a:gd name="connsiteY28" fmla="*/ 10429 h 12790"/>
                  <a:gd name="connsiteX29" fmla="*/ 3381 w 10375"/>
                  <a:gd name="connsiteY29" fmla="*/ 11779 h 12790"/>
                  <a:gd name="connsiteX30" fmla="*/ 2613 w 10375"/>
                  <a:gd name="connsiteY30" fmla="*/ 12380 h 12790"/>
                  <a:gd name="connsiteX31" fmla="*/ 1738 w 10375"/>
                  <a:gd name="connsiteY31" fmla="*/ 12790 h 12790"/>
                  <a:gd name="connsiteX32" fmla="*/ 402 w 10375"/>
                  <a:gd name="connsiteY32" fmla="*/ 11552 h 12790"/>
                  <a:gd name="connsiteX33" fmla="*/ 0 w 10375"/>
                  <a:gd name="connsiteY33" fmla="*/ 10542 h 12790"/>
                  <a:gd name="connsiteX0" fmla="*/ 9460 w 10375"/>
                  <a:gd name="connsiteY0" fmla="*/ 3008 h 12790"/>
                  <a:gd name="connsiteX1" fmla="*/ 9906 w 10375"/>
                  <a:gd name="connsiteY1" fmla="*/ 3603 h 12790"/>
                  <a:gd name="connsiteX2" fmla="*/ 10204 w 10375"/>
                  <a:gd name="connsiteY2" fmla="*/ 4128 h 12790"/>
                  <a:gd name="connsiteX3" fmla="*/ 10375 w 10375"/>
                  <a:gd name="connsiteY3" fmla="*/ 4428 h 12790"/>
                  <a:gd name="connsiteX4" fmla="*/ 10375 w 10375"/>
                  <a:gd name="connsiteY4" fmla="*/ 4653 h 12790"/>
                  <a:gd name="connsiteX5" fmla="*/ 10056 w 10375"/>
                  <a:gd name="connsiteY5" fmla="*/ 4871 h 12790"/>
                  <a:gd name="connsiteX6" fmla="*/ 8680 w 10375"/>
                  <a:gd name="connsiteY6" fmla="*/ 4237 h 12790"/>
                  <a:gd name="connsiteX7" fmla="*/ 8413 w 10375"/>
                  <a:gd name="connsiteY7" fmla="*/ 4428 h 12790"/>
                  <a:gd name="connsiteX8" fmla="*/ 7986 w 10375"/>
                  <a:gd name="connsiteY8" fmla="*/ 3828 h 12790"/>
                  <a:gd name="connsiteX9" fmla="*/ 7944 w 10375"/>
                  <a:gd name="connsiteY9" fmla="*/ 3753 h 12790"/>
                  <a:gd name="connsiteX10" fmla="*/ 8030 w 10375"/>
                  <a:gd name="connsiteY10" fmla="*/ 3378 h 12790"/>
                  <a:gd name="connsiteX11" fmla="*/ 8393 w 10375"/>
                  <a:gd name="connsiteY11" fmla="*/ 2518 h 12790"/>
                  <a:gd name="connsiteX12" fmla="*/ 8755 w 10375"/>
                  <a:gd name="connsiteY12" fmla="*/ 2778 h 12790"/>
                  <a:gd name="connsiteX13" fmla="*/ 8770 w 10375"/>
                  <a:gd name="connsiteY13" fmla="*/ 2564 h 12790"/>
                  <a:gd name="connsiteX14" fmla="*/ 8974 w 10375"/>
                  <a:gd name="connsiteY14" fmla="*/ 2893 h 12790"/>
                  <a:gd name="connsiteX15" fmla="*/ 8802 w 10375"/>
                  <a:gd name="connsiteY15" fmla="*/ 6 h 12790"/>
                  <a:gd name="connsiteX16" fmla="*/ 9692 w 10375"/>
                  <a:gd name="connsiteY16" fmla="*/ 2553 h 12790"/>
                  <a:gd name="connsiteX17" fmla="*/ 9778 w 10375"/>
                  <a:gd name="connsiteY17" fmla="*/ 2703 h 12790"/>
                  <a:gd name="connsiteX18" fmla="*/ 9735 w 10375"/>
                  <a:gd name="connsiteY18" fmla="*/ 3153 h 12790"/>
                  <a:gd name="connsiteX19" fmla="*/ 9305 w 10375"/>
                  <a:gd name="connsiteY19" fmla="*/ 2921 h 12790"/>
                  <a:gd name="connsiteX20" fmla="*/ 8164 w 10375"/>
                  <a:gd name="connsiteY20" fmla="*/ 1033 h 12790"/>
                  <a:gd name="connsiteX21" fmla="*/ 7844 w 10375"/>
                  <a:gd name="connsiteY21" fmla="*/ 1674 h 12790"/>
                  <a:gd name="connsiteX22" fmla="*/ 7176 w 10375"/>
                  <a:gd name="connsiteY22" fmla="*/ 7129 h 12790"/>
                  <a:gd name="connsiteX23" fmla="*/ 5855 w 10375"/>
                  <a:gd name="connsiteY23" fmla="*/ 8704 h 12790"/>
                  <a:gd name="connsiteX24" fmla="*/ 5684 w 10375"/>
                  <a:gd name="connsiteY24" fmla="*/ 9079 h 12790"/>
                  <a:gd name="connsiteX25" fmla="*/ 5514 w 10375"/>
                  <a:gd name="connsiteY25" fmla="*/ 9304 h 12790"/>
                  <a:gd name="connsiteX26" fmla="*/ 3808 w 10375"/>
                  <a:gd name="connsiteY26" fmla="*/ 9829 h 12790"/>
                  <a:gd name="connsiteX27" fmla="*/ 3466 w 10375"/>
                  <a:gd name="connsiteY27" fmla="*/ 10055 h 12790"/>
                  <a:gd name="connsiteX28" fmla="*/ 3509 w 10375"/>
                  <a:gd name="connsiteY28" fmla="*/ 10429 h 12790"/>
                  <a:gd name="connsiteX29" fmla="*/ 3381 w 10375"/>
                  <a:gd name="connsiteY29" fmla="*/ 11779 h 12790"/>
                  <a:gd name="connsiteX30" fmla="*/ 2613 w 10375"/>
                  <a:gd name="connsiteY30" fmla="*/ 12380 h 12790"/>
                  <a:gd name="connsiteX31" fmla="*/ 1738 w 10375"/>
                  <a:gd name="connsiteY31" fmla="*/ 12790 h 12790"/>
                  <a:gd name="connsiteX32" fmla="*/ 402 w 10375"/>
                  <a:gd name="connsiteY32" fmla="*/ 11552 h 12790"/>
                  <a:gd name="connsiteX33" fmla="*/ 0 w 10375"/>
                  <a:gd name="connsiteY33" fmla="*/ 10542 h 12790"/>
                  <a:gd name="connsiteX0" fmla="*/ 9460 w 10375"/>
                  <a:gd name="connsiteY0" fmla="*/ 3008 h 12790"/>
                  <a:gd name="connsiteX1" fmla="*/ 9906 w 10375"/>
                  <a:gd name="connsiteY1" fmla="*/ 3603 h 12790"/>
                  <a:gd name="connsiteX2" fmla="*/ 10204 w 10375"/>
                  <a:gd name="connsiteY2" fmla="*/ 4128 h 12790"/>
                  <a:gd name="connsiteX3" fmla="*/ 10375 w 10375"/>
                  <a:gd name="connsiteY3" fmla="*/ 4428 h 12790"/>
                  <a:gd name="connsiteX4" fmla="*/ 10375 w 10375"/>
                  <a:gd name="connsiteY4" fmla="*/ 4653 h 12790"/>
                  <a:gd name="connsiteX5" fmla="*/ 10056 w 10375"/>
                  <a:gd name="connsiteY5" fmla="*/ 4871 h 12790"/>
                  <a:gd name="connsiteX6" fmla="*/ 8680 w 10375"/>
                  <a:gd name="connsiteY6" fmla="*/ 4237 h 12790"/>
                  <a:gd name="connsiteX7" fmla="*/ 8413 w 10375"/>
                  <a:gd name="connsiteY7" fmla="*/ 4428 h 12790"/>
                  <a:gd name="connsiteX8" fmla="*/ 7986 w 10375"/>
                  <a:gd name="connsiteY8" fmla="*/ 3828 h 12790"/>
                  <a:gd name="connsiteX9" fmla="*/ 8061 w 10375"/>
                  <a:gd name="connsiteY9" fmla="*/ 3470 h 12790"/>
                  <a:gd name="connsiteX10" fmla="*/ 8030 w 10375"/>
                  <a:gd name="connsiteY10" fmla="*/ 3378 h 12790"/>
                  <a:gd name="connsiteX11" fmla="*/ 8393 w 10375"/>
                  <a:gd name="connsiteY11" fmla="*/ 2518 h 12790"/>
                  <a:gd name="connsiteX12" fmla="*/ 8755 w 10375"/>
                  <a:gd name="connsiteY12" fmla="*/ 2778 h 12790"/>
                  <a:gd name="connsiteX13" fmla="*/ 8770 w 10375"/>
                  <a:gd name="connsiteY13" fmla="*/ 2564 h 12790"/>
                  <a:gd name="connsiteX14" fmla="*/ 8974 w 10375"/>
                  <a:gd name="connsiteY14" fmla="*/ 2893 h 12790"/>
                  <a:gd name="connsiteX15" fmla="*/ 8802 w 10375"/>
                  <a:gd name="connsiteY15" fmla="*/ 6 h 12790"/>
                  <a:gd name="connsiteX16" fmla="*/ 9692 w 10375"/>
                  <a:gd name="connsiteY16" fmla="*/ 2553 h 12790"/>
                  <a:gd name="connsiteX17" fmla="*/ 9778 w 10375"/>
                  <a:gd name="connsiteY17" fmla="*/ 2703 h 12790"/>
                  <a:gd name="connsiteX18" fmla="*/ 9735 w 10375"/>
                  <a:gd name="connsiteY18" fmla="*/ 3153 h 12790"/>
                  <a:gd name="connsiteX19" fmla="*/ 9305 w 10375"/>
                  <a:gd name="connsiteY19" fmla="*/ 2921 h 12790"/>
                  <a:gd name="connsiteX20" fmla="*/ 8164 w 10375"/>
                  <a:gd name="connsiteY20" fmla="*/ 1033 h 12790"/>
                  <a:gd name="connsiteX21" fmla="*/ 7844 w 10375"/>
                  <a:gd name="connsiteY21" fmla="*/ 1674 h 12790"/>
                  <a:gd name="connsiteX22" fmla="*/ 7176 w 10375"/>
                  <a:gd name="connsiteY22" fmla="*/ 7129 h 12790"/>
                  <a:gd name="connsiteX23" fmla="*/ 5855 w 10375"/>
                  <a:gd name="connsiteY23" fmla="*/ 8704 h 12790"/>
                  <a:gd name="connsiteX24" fmla="*/ 5684 w 10375"/>
                  <a:gd name="connsiteY24" fmla="*/ 9079 h 12790"/>
                  <a:gd name="connsiteX25" fmla="*/ 5514 w 10375"/>
                  <a:gd name="connsiteY25" fmla="*/ 9304 h 12790"/>
                  <a:gd name="connsiteX26" fmla="*/ 3808 w 10375"/>
                  <a:gd name="connsiteY26" fmla="*/ 9829 h 12790"/>
                  <a:gd name="connsiteX27" fmla="*/ 3466 w 10375"/>
                  <a:gd name="connsiteY27" fmla="*/ 10055 h 12790"/>
                  <a:gd name="connsiteX28" fmla="*/ 3509 w 10375"/>
                  <a:gd name="connsiteY28" fmla="*/ 10429 h 12790"/>
                  <a:gd name="connsiteX29" fmla="*/ 3381 w 10375"/>
                  <a:gd name="connsiteY29" fmla="*/ 11779 h 12790"/>
                  <a:gd name="connsiteX30" fmla="*/ 2613 w 10375"/>
                  <a:gd name="connsiteY30" fmla="*/ 12380 h 12790"/>
                  <a:gd name="connsiteX31" fmla="*/ 1738 w 10375"/>
                  <a:gd name="connsiteY31" fmla="*/ 12790 h 12790"/>
                  <a:gd name="connsiteX32" fmla="*/ 402 w 10375"/>
                  <a:gd name="connsiteY32" fmla="*/ 11552 h 12790"/>
                  <a:gd name="connsiteX33" fmla="*/ 0 w 10375"/>
                  <a:gd name="connsiteY33" fmla="*/ 10542 h 12790"/>
                  <a:gd name="connsiteX0" fmla="*/ 9460 w 10375"/>
                  <a:gd name="connsiteY0" fmla="*/ 3008 h 12790"/>
                  <a:gd name="connsiteX1" fmla="*/ 9906 w 10375"/>
                  <a:gd name="connsiteY1" fmla="*/ 3603 h 12790"/>
                  <a:gd name="connsiteX2" fmla="*/ 10204 w 10375"/>
                  <a:gd name="connsiteY2" fmla="*/ 4128 h 12790"/>
                  <a:gd name="connsiteX3" fmla="*/ 10375 w 10375"/>
                  <a:gd name="connsiteY3" fmla="*/ 4428 h 12790"/>
                  <a:gd name="connsiteX4" fmla="*/ 10375 w 10375"/>
                  <a:gd name="connsiteY4" fmla="*/ 4653 h 12790"/>
                  <a:gd name="connsiteX5" fmla="*/ 10056 w 10375"/>
                  <a:gd name="connsiteY5" fmla="*/ 4871 h 12790"/>
                  <a:gd name="connsiteX6" fmla="*/ 8680 w 10375"/>
                  <a:gd name="connsiteY6" fmla="*/ 4237 h 12790"/>
                  <a:gd name="connsiteX7" fmla="*/ 8413 w 10375"/>
                  <a:gd name="connsiteY7" fmla="*/ 4428 h 12790"/>
                  <a:gd name="connsiteX8" fmla="*/ 8080 w 10375"/>
                  <a:gd name="connsiteY8" fmla="*/ 3707 h 12790"/>
                  <a:gd name="connsiteX9" fmla="*/ 8061 w 10375"/>
                  <a:gd name="connsiteY9" fmla="*/ 3470 h 12790"/>
                  <a:gd name="connsiteX10" fmla="*/ 8030 w 10375"/>
                  <a:gd name="connsiteY10" fmla="*/ 3378 h 12790"/>
                  <a:gd name="connsiteX11" fmla="*/ 8393 w 10375"/>
                  <a:gd name="connsiteY11" fmla="*/ 2518 h 12790"/>
                  <a:gd name="connsiteX12" fmla="*/ 8755 w 10375"/>
                  <a:gd name="connsiteY12" fmla="*/ 2778 h 12790"/>
                  <a:gd name="connsiteX13" fmla="*/ 8770 w 10375"/>
                  <a:gd name="connsiteY13" fmla="*/ 2564 h 12790"/>
                  <a:gd name="connsiteX14" fmla="*/ 8974 w 10375"/>
                  <a:gd name="connsiteY14" fmla="*/ 2893 h 12790"/>
                  <a:gd name="connsiteX15" fmla="*/ 8802 w 10375"/>
                  <a:gd name="connsiteY15" fmla="*/ 6 h 12790"/>
                  <a:gd name="connsiteX16" fmla="*/ 9692 w 10375"/>
                  <a:gd name="connsiteY16" fmla="*/ 2553 h 12790"/>
                  <a:gd name="connsiteX17" fmla="*/ 9778 w 10375"/>
                  <a:gd name="connsiteY17" fmla="*/ 2703 h 12790"/>
                  <a:gd name="connsiteX18" fmla="*/ 9735 w 10375"/>
                  <a:gd name="connsiteY18" fmla="*/ 3153 h 12790"/>
                  <a:gd name="connsiteX19" fmla="*/ 9305 w 10375"/>
                  <a:gd name="connsiteY19" fmla="*/ 2921 h 12790"/>
                  <a:gd name="connsiteX20" fmla="*/ 8164 w 10375"/>
                  <a:gd name="connsiteY20" fmla="*/ 1033 h 12790"/>
                  <a:gd name="connsiteX21" fmla="*/ 7844 w 10375"/>
                  <a:gd name="connsiteY21" fmla="*/ 1674 h 12790"/>
                  <a:gd name="connsiteX22" fmla="*/ 7176 w 10375"/>
                  <a:gd name="connsiteY22" fmla="*/ 7129 h 12790"/>
                  <a:gd name="connsiteX23" fmla="*/ 5855 w 10375"/>
                  <a:gd name="connsiteY23" fmla="*/ 8704 h 12790"/>
                  <a:gd name="connsiteX24" fmla="*/ 5684 w 10375"/>
                  <a:gd name="connsiteY24" fmla="*/ 9079 h 12790"/>
                  <a:gd name="connsiteX25" fmla="*/ 5514 w 10375"/>
                  <a:gd name="connsiteY25" fmla="*/ 9304 h 12790"/>
                  <a:gd name="connsiteX26" fmla="*/ 3808 w 10375"/>
                  <a:gd name="connsiteY26" fmla="*/ 9829 h 12790"/>
                  <a:gd name="connsiteX27" fmla="*/ 3466 w 10375"/>
                  <a:gd name="connsiteY27" fmla="*/ 10055 h 12790"/>
                  <a:gd name="connsiteX28" fmla="*/ 3509 w 10375"/>
                  <a:gd name="connsiteY28" fmla="*/ 10429 h 12790"/>
                  <a:gd name="connsiteX29" fmla="*/ 3381 w 10375"/>
                  <a:gd name="connsiteY29" fmla="*/ 11779 h 12790"/>
                  <a:gd name="connsiteX30" fmla="*/ 2613 w 10375"/>
                  <a:gd name="connsiteY30" fmla="*/ 12380 h 12790"/>
                  <a:gd name="connsiteX31" fmla="*/ 1738 w 10375"/>
                  <a:gd name="connsiteY31" fmla="*/ 12790 h 12790"/>
                  <a:gd name="connsiteX32" fmla="*/ 402 w 10375"/>
                  <a:gd name="connsiteY32" fmla="*/ 11552 h 12790"/>
                  <a:gd name="connsiteX33" fmla="*/ 0 w 10375"/>
                  <a:gd name="connsiteY33" fmla="*/ 10542 h 12790"/>
                  <a:gd name="connsiteX0" fmla="*/ 9460 w 10375"/>
                  <a:gd name="connsiteY0" fmla="*/ 3008 h 12790"/>
                  <a:gd name="connsiteX1" fmla="*/ 9906 w 10375"/>
                  <a:gd name="connsiteY1" fmla="*/ 3603 h 12790"/>
                  <a:gd name="connsiteX2" fmla="*/ 10204 w 10375"/>
                  <a:gd name="connsiteY2" fmla="*/ 4128 h 12790"/>
                  <a:gd name="connsiteX3" fmla="*/ 10375 w 10375"/>
                  <a:gd name="connsiteY3" fmla="*/ 4428 h 12790"/>
                  <a:gd name="connsiteX4" fmla="*/ 10375 w 10375"/>
                  <a:gd name="connsiteY4" fmla="*/ 4653 h 12790"/>
                  <a:gd name="connsiteX5" fmla="*/ 10056 w 10375"/>
                  <a:gd name="connsiteY5" fmla="*/ 4871 h 12790"/>
                  <a:gd name="connsiteX6" fmla="*/ 8680 w 10375"/>
                  <a:gd name="connsiteY6" fmla="*/ 4237 h 12790"/>
                  <a:gd name="connsiteX7" fmla="*/ 8413 w 10375"/>
                  <a:gd name="connsiteY7" fmla="*/ 4428 h 12790"/>
                  <a:gd name="connsiteX8" fmla="*/ 8080 w 10375"/>
                  <a:gd name="connsiteY8" fmla="*/ 3707 h 12790"/>
                  <a:gd name="connsiteX9" fmla="*/ 8061 w 10375"/>
                  <a:gd name="connsiteY9" fmla="*/ 3470 h 12790"/>
                  <a:gd name="connsiteX10" fmla="*/ 8030 w 10375"/>
                  <a:gd name="connsiteY10" fmla="*/ 3378 h 12790"/>
                  <a:gd name="connsiteX11" fmla="*/ 8393 w 10375"/>
                  <a:gd name="connsiteY11" fmla="*/ 2518 h 12790"/>
                  <a:gd name="connsiteX12" fmla="*/ 8755 w 10375"/>
                  <a:gd name="connsiteY12" fmla="*/ 2778 h 12790"/>
                  <a:gd name="connsiteX13" fmla="*/ 8770 w 10375"/>
                  <a:gd name="connsiteY13" fmla="*/ 2564 h 12790"/>
                  <a:gd name="connsiteX14" fmla="*/ 8974 w 10375"/>
                  <a:gd name="connsiteY14" fmla="*/ 2893 h 12790"/>
                  <a:gd name="connsiteX15" fmla="*/ 8802 w 10375"/>
                  <a:gd name="connsiteY15" fmla="*/ 6 h 12790"/>
                  <a:gd name="connsiteX16" fmla="*/ 9692 w 10375"/>
                  <a:gd name="connsiteY16" fmla="*/ 2553 h 12790"/>
                  <a:gd name="connsiteX17" fmla="*/ 9778 w 10375"/>
                  <a:gd name="connsiteY17" fmla="*/ 2703 h 12790"/>
                  <a:gd name="connsiteX18" fmla="*/ 9735 w 10375"/>
                  <a:gd name="connsiteY18" fmla="*/ 3153 h 12790"/>
                  <a:gd name="connsiteX19" fmla="*/ 9305 w 10375"/>
                  <a:gd name="connsiteY19" fmla="*/ 2921 h 12790"/>
                  <a:gd name="connsiteX20" fmla="*/ 8164 w 10375"/>
                  <a:gd name="connsiteY20" fmla="*/ 1033 h 12790"/>
                  <a:gd name="connsiteX21" fmla="*/ 8476 w 10375"/>
                  <a:gd name="connsiteY21" fmla="*/ 1634 h 12790"/>
                  <a:gd name="connsiteX22" fmla="*/ 7176 w 10375"/>
                  <a:gd name="connsiteY22" fmla="*/ 7129 h 12790"/>
                  <a:gd name="connsiteX23" fmla="*/ 5855 w 10375"/>
                  <a:gd name="connsiteY23" fmla="*/ 8704 h 12790"/>
                  <a:gd name="connsiteX24" fmla="*/ 5684 w 10375"/>
                  <a:gd name="connsiteY24" fmla="*/ 9079 h 12790"/>
                  <a:gd name="connsiteX25" fmla="*/ 5514 w 10375"/>
                  <a:gd name="connsiteY25" fmla="*/ 9304 h 12790"/>
                  <a:gd name="connsiteX26" fmla="*/ 3808 w 10375"/>
                  <a:gd name="connsiteY26" fmla="*/ 9829 h 12790"/>
                  <a:gd name="connsiteX27" fmla="*/ 3466 w 10375"/>
                  <a:gd name="connsiteY27" fmla="*/ 10055 h 12790"/>
                  <a:gd name="connsiteX28" fmla="*/ 3509 w 10375"/>
                  <a:gd name="connsiteY28" fmla="*/ 10429 h 12790"/>
                  <a:gd name="connsiteX29" fmla="*/ 3381 w 10375"/>
                  <a:gd name="connsiteY29" fmla="*/ 11779 h 12790"/>
                  <a:gd name="connsiteX30" fmla="*/ 2613 w 10375"/>
                  <a:gd name="connsiteY30" fmla="*/ 12380 h 12790"/>
                  <a:gd name="connsiteX31" fmla="*/ 1738 w 10375"/>
                  <a:gd name="connsiteY31" fmla="*/ 12790 h 12790"/>
                  <a:gd name="connsiteX32" fmla="*/ 402 w 10375"/>
                  <a:gd name="connsiteY32" fmla="*/ 11552 h 12790"/>
                  <a:gd name="connsiteX33" fmla="*/ 0 w 10375"/>
                  <a:gd name="connsiteY33" fmla="*/ 10542 h 12790"/>
                  <a:gd name="connsiteX0" fmla="*/ 9460 w 10375"/>
                  <a:gd name="connsiteY0" fmla="*/ 3008 h 12790"/>
                  <a:gd name="connsiteX1" fmla="*/ 9906 w 10375"/>
                  <a:gd name="connsiteY1" fmla="*/ 3603 h 12790"/>
                  <a:gd name="connsiteX2" fmla="*/ 10204 w 10375"/>
                  <a:gd name="connsiteY2" fmla="*/ 4128 h 12790"/>
                  <a:gd name="connsiteX3" fmla="*/ 10375 w 10375"/>
                  <a:gd name="connsiteY3" fmla="*/ 4428 h 12790"/>
                  <a:gd name="connsiteX4" fmla="*/ 10375 w 10375"/>
                  <a:gd name="connsiteY4" fmla="*/ 4653 h 12790"/>
                  <a:gd name="connsiteX5" fmla="*/ 10056 w 10375"/>
                  <a:gd name="connsiteY5" fmla="*/ 4871 h 12790"/>
                  <a:gd name="connsiteX6" fmla="*/ 8680 w 10375"/>
                  <a:gd name="connsiteY6" fmla="*/ 4237 h 12790"/>
                  <a:gd name="connsiteX7" fmla="*/ 8413 w 10375"/>
                  <a:gd name="connsiteY7" fmla="*/ 4428 h 12790"/>
                  <a:gd name="connsiteX8" fmla="*/ 8080 w 10375"/>
                  <a:gd name="connsiteY8" fmla="*/ 3707 h 12790"/>
                  <a:gd name="connsiteX9" fmla="*/ 8061 w 10375"/>
                  <a:gd name="connsiteY9" fmla="*/ 3470 h 12790"/>
                  <a:gd name="connsiteX10" fmla="*/ 8030 w 10375"/>
                  <a:gd name="connsiteY10" fmla="*/ 3378 h 12790"/>
                  <a:gd name="connsiteX11" fmla="*/ 8393 w 10375"/>
                  <a:gd name="connsiteY11" fmla="*/ 2518 h 12790"/>
                  <a:gd name="connsiteX12" fmla="*/ 8755 w 10375"/>
                  <a:gd name="connsiteY12" fmla="*/ 2778 h 12790"/>
                  <a:gd name="connsiteX13" fmla="*/ 8770 w 10375"/>
                  <a:gd name="connsiteY13" fmla="*/ 2564 h 12790"/>
                  <a:gd name="connsiteX14" fmla="*/ 8974 w 10375"/>
                  <a:gd name="connsiteY14" fmla="*/ 2893 h 12790"/>
                  <a:gd name="connsiteX15" fmla="*/ 8802 w 10375"/>
                  <a:gd name="connsiteY15" fmla="*/ 6 h 12790"/>
                  <a:gd name="connsiteX16" fmla="*/ 9692 w 10375"/>
                  <a:gd name="connsiteY16" fmla="*/ 2553 h 12790"/>
                  <a:gd name="connsiteX17" fmla="*/ 9778 w 10375"/>
                  <a:gd name="connsiteY17" fmla="*/ 2703 h 12790"/>
                  <a:gd name="connsiteX18" fmla="*/ 9735 w 10375"/>
                  <a:gd name="connsiteY18" fmla="*/ 3153 h 12790"/>
                  <a:gd name="connsiteX19" fmla="*/ 9305 w 10375"/>
                  <a:gd name="connsiteY19" fmla="*/ 2921 h 12790"/>
                  <a:gd name="connsiteX20" fmla="*/ 8164 w 10375"/>
                  <a:gd name="connsiteY20" fmla="*/ 1033 h 12790"/>
                  <a:gd name="connsiteX21" fmla="*/ 8476 w 10375"/>
                  <a:gd name="connsiteY21" fmla="*/ 1634 h 12790"/>
                  <a:gd name="connsiteX22" fmla="*/ 7176 w 10375"/>
                  <a:gd name="connsiteY22" fmla="*/ 7129 h 12790"/>
                  <a:gd name="connsiteX23" fmla="*/ 5855 w 10375"/>
                  <a:gd name="connsiteY23" fmla="*/ 8704 h 12790"/>
                  <a:gd name="connsiteX24" fmla="*/ 5684 w 10375"/>
                  <a:gd name="connsiteY24" fmla="*/ 9079 h 12790"/>
                  <a:gd name="connsiteX25" fmla="*/ 5514 w 10375"/>
                  <a:gd name="connsiteY25" fmla="*/ 9304 h 12790"/>
                  <a:gd name="connsiteX26" fmla="*/ 3808 w 10375"/>
                  <a:gd name="connsiteY26" fmla="*/ 9829 h 12790"/>
                  <a:gd name="connsiteX27" fmla="*/ 3466 w 10375"/>
                  <a:gd name="connsiteY27" fmla="*/ 10055 h 12790"/>
                  <a:gd name="connsiteX28" fmla="*/ 3509 w 10375"/>
                  <a:gd name="connsiteY28" fmla="*/ 10429 h 12790"/>
                  <a:gd name="connsiteX29" fmla="*/ 3381 w 10375"/>
                  <a:gd name="connsiteY29" fmla="*/ 11779 h 12790"/>
                  <a:gd name="connsiteX30" fmla="*/ 2613 w 10375"/>
                  <a:gd name="connsiteY30" fmla="*/ 12380 h 12790"/>
                  <a:gd name="connsiteX31" fmla="*/ 1738 w 10375"/>
                  <a:gd name="connsiteY31" fmla="*/ 12790 h 12790"/>
                  <a:gd name="connsiteX32" fmla="*/ 402 w 10375"/>
                  <a:gd name="connsiteY32" fmla="*/ 11552 h 12790"/>
                  <a:gd name="connsiteX33" fmla="*/ 0 w 10375"/>
                  <a:gd name="connsiteY33" fmla="*/ 10542 h 12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0375" h="12790">
                    <a:moveTo>
                      <a:pt x="9460" y="3008"/>
                    </a:moveTo>
                    <a:cubicBezTo>
                      <a:pt x="9545" y="3008"/>
                      <a:pt x="9821" y="3603"/>
                      <a:pt x="9906" y="3603"/>
                    </a:cubicBezTo>
                    <a:cubicBezTo>
                      <a:pt x="9948" y="3828"/>
                      <a:pt x="10077" y="3979"/>
                      <a:pt x="10204" y="4128"/>
                    </a:cubicBezTo>
                    <a:cubicBezTo>
                      <a:pt x="10290" y="4203"/>
                      <a:pt x="10375" y="4353"/>
                      <a:pt x="10375" y="4428"/>
                    </a:cubicBezTo>
                    <a:lnTo>
                      <a:pt x="10375" y="4653"/>
                    </a:lnTo>
                    <a:cubicBezTo>
                      <a:pt x="10290" y="4954"/>
                      <a:pt x="10056" y="4572"/>
                      <a:pt x="10056" y="4871"/>
                    </a:cubicBezTo>
                    <a:cubicBezTo>
                      <a:pt x="9544" y="4647"/>
                      <a:pt x="9150" y="4463"/>
                      <a:pt x="8680" y="4237"/>
                    </a:cubicBezTo>
                    <a:cubicBezTo>
                      <a:pt x="8467" y="4162"/>
                      <a:pt x="8542" y="4728"/>
                      <a:pt x="8413" y="4428"/>
                    </a:cubicBezTo>
                    <a:cubicBezTo>
                      <a:pt x="8328" y="4203"/>
                      <a:pt x="8139" y="3867"/>
                      <a:pt x="8080" y="3707"/>
                    </a:cubicBezTo>
                    <a:cubicBezTo>
                      <a:pt x="8021" y="3547"/>
                      <a:pt x="8061" y="3545"/>
                      <a:pt x="8061" y="3470"/>
                    </a:cubicBezTo>
                    <a:cubicBezTo>
                      <a:pt x="7976" y="3395"/>
                      <a:pt x="7944" y="3453"/>
                      <a:pt x="8030" y="3378"/>
                    </a:cubicBezTo>
                    <a:cubicBezTo>
                      <a:pt x="8243" y="3228"/>
                      <a:pt x="8265" y="2893"/>
                      <a:pt x="8393" y="2518"/>
                    </a:cubicBezTo>
                    <a:cubicBezTo>
                      <a:pt x="8435" y="2443"/>
                      <a:pt x="8669" y="2854"/>
                      <a:pt x="8755" y="2778"/>
                    </a:cubicBezTo>
                    <a:cubicBezTo>
                      <a:pt x="8797" y="2778"/>
                      <a:pt x="8770" y="2490"/>
                      <a:pt x="8770" y="2564"/>
                    </a:cubicBezTo>
                    <a:cubicBezTo>
                      <a:pt x="8855" y="2714"/>
                      <a:pt x="8889" y="2743"/>
                      <a:pt x="8974" y="2893"/>
                    </a:cubicBezTo>
                    <a:cubicBezTo>
                      <a:pt x="8889" y="2668"/>
                      <a:pt x="8675" y="231"/>
                      <a:pt x="8802" y="6"/>
                    </a:cubicBezTo>
                    <a:cubicBezTo>
                      <a:pt x="8931" y="-144"/>
                      <a:pt x="9565" y="2328"/>
                      <a:pt x="9692" y="2553"/>
                    </a:cubicBezTo>
                    <a:cubicBezTo>
                      <a:pt x="9735" y="2553"/>
                      <a:pt x="9778" y="2628"/>
                      <a:pt x="9778" y="2703"/>
                    </a:cubicBezTo>
                    <a:cubicBezTo>
                      <a:pt x="9821" y="2854"/>
                      <a:pt x="9778" y="3003"/>
                      <a:pt x="9735" y="3153"/>
                    </a:cubicBezTo>
                    <a:cubicBezTo>
                      <a:pt x="9607" y="3303"/>
                      <a:pt x="9475" y="2921"/>
                      <a:pt x="9305" y="2921"/>
                    </a:cubicBezTo>
                    <a:cubicBezTo>
                      <a:pt x="9220" y="2846"/>
                      <a:pt x="8249" y="958"/>
                      <a:pt x="8164" y="1033"/>
                    </a:cubicBezTo>
                    <a:cubicBezTo>
                      <a:pt x="8122" y="1033"/>
                      <a:pt x="8333" y="906"/>
                      <a:pt x="8476" y="1634"/>
                    </a:cubicBezTo>
                    <a:cubicBezTo>
                      <a:pt x="7880" y="2909"/>
                      <a:pt x="7944" y="6229"/>
                      <a:pt x="7176" y="7129"/>
                    </a:cubicBezTo>
                    <a:cubicBezTo>
                      <a:pt x="6751" y="7579"/>
                      <a:pt x="6153" y="7878"/>
                      <a:pt x="5855" y="8704"/>
                    </a:cubicBezTo>
                    <a:cubicBezTo>
                      <a:pt x="5812" y="8854"/>
                      <a:pt x="5770" y="9004"/>
                      <a:pt x="5684" y="9079"/>
                    </a:cubicBezTo>
                    <a:cubicBezTo>
                      <a:pt x="5641" y="9154"/>
                      <a:pt x="5556" y="9229"/>
                      <a:pt x="5514" y="9304"/>
                    </a:cubicBezTo>
                    <a:cubicBezTo>
                      <a:pt x="5002" y="9754"/>
                      <a:pt x="4404" y="9904"/>
                      <a:pt x="3808" y="9829"/>
                    </a:cubicBezTo>
                    <a:cubicBezTo>
                      <a:pt x="3679" y="9754"/>
                      <a:pt x="3466" y="9829"/>
                      <a:pt x="3466" y="10055"/>
                    </a:cubicBezTo>
                    <a:cubicBezTo>
                      <a:pt x="3466" y="10204"/>
                      <a:pt x="3509" y="10279"/>
                      <a:pt x="3509" y="10429"/>
                    </a:cubicBezTo>
                    <a:cubicBezTo>
                      <a:pt x="3637" y="10879"/>
                      <a:pt x="3552" y="11404"/>
                      <a:pt x="3381" y="11779"/>
                    </a:cubicBezTo>
                    <a:cubicBezTo>
                      <a:pt x="3168" y="12155"/>
                      <a:pt x="2912" y="12380"/>
                      <a:pt x="2613" y="12380"/>
                    </a:cubicBezTo>
                    <a:cubicBezTo>
                      <a:pt x="2315" y="12455"/>
                      <a:pt x="1989" y="12703"/>
                      <a:pt x="1738" y="12790"/>
                    </a:cubicBezTo>
                    <a:cubicBezTo>
                      <a:pt x="1424" y="12632"/>
                      <a:pt x="692" y="11927"/>
                      <a:pt x="402" y="11552"/>
                    </a:cubicBezTo>
                    <a:cubicBezTo>
                      <a:pt x="112" y="11177"/>
                      <a:pt x="122" y="10690"/>
                      <a:pt x="0" y="10542"/>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09" name="Freeform 55">
                <a:extLst>
                  <a:ext uri="{FF2B5EF4-FFF2-40B4-BE49-F238E27FC236}">
                    <a16:creationId xmlns:a16="http://schemas.microsoft.com/office/drawing/2014/main" id="{EEA77A93-8A2B-4EAB-9E1D-5CA5558AACE7}"/>
                  </a:ext>
                </a:extLst>
              </p:cNvPr>
              <p:cNvSpPr>
                <a:spLocks/>
              </p:cNvSpPr>
              <p:nvPr/>
            </p:nvSpPr>
            <p:spPr bwMode="auto">
              <a:xfrm>
                <a:off x="10266245" y="3528746"/>
                <a:ext cx="165616" cy="13128"/>
              </a:xfrm>
              <a:custGeom>
                <a:avLst/>
                <a:gdLst>
                  <a:gd name="T0" fmla="*/ 0 w 38"/>
                  <a:gd name="T1" fmla="*/ 0 h 3"/>
                  <a:gd name="T2" fmla="*/ 38 w 38"/>
                  <a:gd name="T3" fmla="*/ 3 h 3"/>
                </a:gdLst>
                <a:ahLst/>
                <a:cxnLst>
                  <a:cxn ang="0">
                    <a:pos x="T0" y="T1"/>
                  </a:cxn>
                  <a:cxn ang="0">
                    <a:pos x="T2" y="T3"/>
                  </a:cxn>
                </a:cxnLst>
                <a:rect l="0" t="0" r="r" b="b"/>
                <a:pathLst>
                  <a:path w="38" h="3">
                    <a:moveTo>
                      <a:pt x="0" y="0"/>
                    </a:moveTo>
                    <a:cubicBezTo>
                      <a:pt x="9" y="1"/>
                      <a:pt x="29" y="2"/>
                      <a:pt x="38" y="3"/>
                    </a:cubicBezTo>
                  </a:path>
                </a:pathLst>
              </a:custGeom>
              <a:noFill/>
              <a:ln w="15875" cap="flat">
                <a:solidFill>
                  <a:srgbClr val="A4A4A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10" name="Freeform 56">
                <a:extLst>
                  <a:ext uri="{FF2B5EF4-FFF2-40B4-BE49-F238E27FC236}">
                    <a16:creationId xmlns:a16="http://schemas.microsoft.com/office/drawing/2014/main" id="{2948AD3F-BB28-4A78-9B15-C82E22E34F94}"/>
                  </a:ext>
                </a:extLst>
              </p:cNvPr>
              <p:cNvSpPr>
                <a:spLocks/>
              </p:cNvSpPr>
              <p:nvPr/>
            </p:nvSpPr>
            <p:spPr bwMode="auto">
              <a:xfrm>
                <a:off x="10261308" y="3535028"/>
                <a:ext cx="433850" cy="935626"/>
              </a:xfrm>
              <a:custGeom>
                <a:avLst/>
                <a:gdLst>
                  <a:gd name="T0" fmla="*/ 2 w 85"/>
                  <a:gd name="T1" fmla="*/ 0 h 174"/>
                  <a:gd name="T2" fmla="*/ 6 w 85"/>
                  <a:gd name="T3" fmla="*/ 16 h 174"/>
                  <a:gd name="T4" fmla="*/ 8 w 85"/>
                  <a:gd name="T5" fmla="*/ 18 h 174"/>
                  <a:gd name="T6" fmla="*/ 8 w 85"/>
                  <a:gd name="T7" fmla="*/ 21 h 174"/>
                  <a:gd name="T8" fmla="*/ 7 w 85"/>
                  <a:gd name="T9" fmla="*/ 44 h 174"/>
                  <a:gd name="T10" fmla="*/ 8 w 85"/>
                  <a:gd name="T11" fmla="*/ 50 h 174"/>
                  <a:gd name="T12" fmla="*/ 12 w 85"/>
                  <a:gd name="T13" fmla="*/ 53 h 174"/>
                  <a:gd name="T14" fmla="*/ 12 w 85"/>
                  <a:gd name="T15" fmla="*/ 68 h 174"/>
                  <a:gd name="T16" fmla="*/ 17 w 85"/>
                  <a:gd name="T17" fmla="*/ 77 h 174"/>
                  <a:gd name="T18" fmla="*/ 19 w 85"/>
                  <a:gd name="T19" fmla="*/ 97 h 174"/>
                  <a:gd name="T20" fmla="*/ 23 w 85"/>
                  <a:gd name="T21" fmla="*/ 101 h 174"/>
                  <a:gd name="T22" fmla="*/ 25 w 85"/>
                  <a:gd name="T23" fmla="*/ 110 h 174"/>
                  <a:gd name="T24" fmla="*/ 33 w 85"/>
                  <a:gd name="T25" fmla="*/ 130 h 174"/>
                  <a:gd name="T26" fmla="*/ 34 w 85"/>
                  <a:gd name="T27" fmla="*/ 132 h 174"/>
                  <a:gd name="T28" fmla="*/ 39 w 85"/>
                  <a:gd name="T29" fmla="*/ 133 h 174"/>
                  <a:gd name="T30" fmla="*/ 47 w 85"/>
                  <a:gd name="T31" fmla="*/ 138 h 174"/>
                  <a:gd name="T32" fmla="*/ 49 w 85"/>
                  <a:gd name="T33" fmla="*/ 148 h 174"/>
                  <a:gd name="T34" fmla="*/ 50 w 85"/>
                  <a:gd name="T35" fmla="*/ 157 h 174"/>
                  <a:gd name="T36" fmla="*/ 64 w 85"/>
                  <a:gd name="T37" fmla="*/ 171 h 174"/>
                  <a:gd name="T38" fmla="*/ 85 w 85"/>
                  <a:gd name="T39" fmla="*/ 173 h 174"/>
                  <a:gd name="connsiteX0" fmla="*/ 52 w 9882"/>
                  <a:gd name="connsiteY0" fmla="*/ 0 h 10286"/>
                  <a:gd name="connsiteX1" fmla="*/ 588 w 9882"/>
                  <a:gd name="connsiteY1" fmla="*/ 1229 h 10286"/>
                  <a:gd name="connsiteX2" fmla="*/ 823 w 9882"/>
                  <a:gd name="connsiteY2" fmla="*/ 1343 h 10286"/>
                  <a:gd name="connsiteX3" fmla="*/ 823 w 9882"/>
                  <a:gd name="connsiteY3" fmla="*/ 1516 h 10286"/>
                  <a:gd name="connsiteX4" fmla="*/ 706 w 9882"/>
                  <a:gd name="connsiteY4" fmla="*/ 2838 h 10286"/>
                  <a:gd name="connsiteX5" fmla="*/ 823 w 9882"/>
                  <a:gd name="connsiteY5" fmla="*/ 3183 h 10286"/>
                  <a:gd name="connsiteX6" fmla="*/ 1294 w 9882"/>
                  <a:gd name="connsiteY6" fmla="*/ 3355 h 10286"/>
                  <a:gd name="connsiteX7" fmla="*/ 1294 w 9882"/>
                  <a:gd name="connsiteY7" fmla="*/ 4217 h 10286"/>
                  <a:gd name="connsiteX8" fmla="*/ 1882 w 9882"/>
                  <a:gd name="connsiteY8" fmla="*/ 4734 h 10286"/>
                  <a:gd name="connsiteX9" fmla="*/ 2117 w 9882"/>
                  <a:gd name="connsiteY9" fmla="*/ 5884 h 10286"/>
                  <a:gd name="connsiteX10" fmla="*/ 2588 w 9882"/>
                  <a:gd name="connsiteY10" fmla="*/ 6114 h 10286"/>
                  <a:gd name="connsiteX11" fmla="*/ 2823 w 9882"/>
                  <a:gd name="connsiteY11" fmla="*/ 6631 h 10286"/>
                  <a:gd name="connsiteX12" fmla="*/ 3764 w 9882"/>
                  <a:gd name="connsiteY12" fmla="*/ 7780 h 10286"/>
                  <a:gd name="connsiteX13" fmla="*/ 3882 w 9882"/>
                  <a:gd name="connsiteY13" fmla="*/ 7895 h 10286"/>
                  <a:gd name="connsiteX14" fmla="*/ 4470 w 9882"/>
                  <a:gd name="connsiteY14" fmla="*/ 7953 h 10286"/>
                  <a:gd name="connsiteX15" fmla="*/ 5411 w 9882"/>
                  <a:gd name="connsiteY15" fmla="*/ 8240 h 10286"/>
                  <a:gd name="connsiteX16" fmla="*/ 5647 w 9882"/>
                  <a:gd name="connsiteY16" fmla="*/ 8815 h 10286"/>
                  <a:gd name="connsiteX17" fmla="*/ 5764 w 9882"/>
                  <a:gd name="connsiteY17" fmla="*/ 9332 h 10286"/>
                  <a:gd name="connsiteX18" fmla="*/ 7411 w 9882"/>
                  <a:gd name="connsiteY18" fmla="*/ 10137 h 10286"/>
                  <a:gd name="connsiteX19" fmla="*/ 9882 w 9882"/>
                  <a:gd name="connsiteY19" fmla="*/ 10252 h 10286"/>
                  <a:gd name="connsiteX0" fmla="*/ 25 w 11020"/>
                  <a:gd name="connsiteY0" fmla="*/ 0 h 11801"/>
                  <a:gd name="connsiteX1" fmla="*/ 1615 w 11020"/>
                  <a:gd name="connsiteY1" fmla="*/ 2997 h 11801"/>
                  <a:gd name="connsiteX2" fmla="*/ 1853 w 11020"/>
                  <a:gd name="connsiteY2" fmla="*/ 3108 h 11801"/>
                  <a:gd name="connsiteX3" fmla="*/ 1853 w 11020"/>
                  <a:gd name="connsiteY3" fmla="*/ 3276 h 11801"/>
                  <a:gd name="connsiteX4" fmla="*/ 1734 w 11020"/>
                  <a:gd name="connsiteY4" fmla="*/ 4561 h 11801"/>
                  <a:gd name="connsiteX5" fmla="*/ 1853 w 11020"/>
                  <a:gd name="connsiteY5" fmla="*/ 4896 h 11801"/>
                  <a:gd name="connsiteX6" fmla="*/ 2329 w 11020"/>
                  <a:gd name="connsiteY6" fmla="*/ 5064 h 11801"/>
                  <a:gd name="connsiteX7" fmla="*/ 2329 w 11020"/>
                  <a:gd name="connsiteY7" fmla="*/ 5902 h 11801"/>
                  <a:gd name="connsiteX8" fmla="*/ 2924 w 11020"/>
                  <a:gd name="connsiteY8" fmla="*/ 6404 h 11801"/>
                  <a:gd name="connsiteX9" fmla="*/ 3162 w 11020"/>
                  <a:gd name="connsiteY9" fmla="*/ 7522 h 11801"/>
                  <a:gd name="connsiteX10" fmla="*/ 3639 w 11020"/>
                  <a:gd name="connsiteY10" fmla="*/ 7746 h 11801"/>
                  <a:gd name="connsiteX11" fmla="*/ 3877 w 11020"/>
                  <a:gd name="connsiteY11" fmla="*/ 8249 h 11801"/>
                  <a:gd name="connsiteX12" fmla="*/ 4829 w 11020"/>
                  <a:gd name="connsiteY12" fmla="*/ 9366 h 11801"/>
                  <a:gd name="connsiteX13" fmla="*/ 4948 w 11020"/>
                  <a:gd name="connsiteY13" fmla="*/ 9477 h 11801"/>
                  <a:gd name="connsiteX14" fmla="*/ 5543 w 11020"/>
                  <a:gd name="connsiteY14" fmla="*/ 9534 h 11801"/>
                  <a:gd name="connsiteX15" fmla="*/ 6496 w 11020"/>
                  <a:gd name="connsiteY15" fmla="*/ 9813 h 11801"/>
                  <a:gd name="connsiteX16" fmla="*/ 6734 w 11020"/>
                  <a:gd name="connsiteY16" fmla="*/ 10372 h 11801"/>
                  <a:gd name="connsiteX17" fmla="*/ 6853 w 11020"/>
                  <a:gd name="connsiteY17" fmla="*/ 10875 h 11801"/>
                  <a:gd name="connsiteX18" fmla="*/ 8519 w 11020"/>
                  <a:gd name="connsiteY18" fmla="*/ 11657 h 11801"/>
                  <a:gd name="connsiteX19" fmla="*/ 11020 w 11020"/>
                  <a:gd name="connsiteY19" fmla="*/ 11769 h 11801"/>
                  <a:gd name="connsiteX0" fmla="*/ 17 w 11929"/>
                  <a:gd name="connsiteY0" fmla="*/ 0 h 11801"/>
                  <a:gd name="connsiteX1" fmla="*/ 2524 w 11929"/>
                  <a:gd name="connsiteY1" fmla="*/ 2997 h 11801"/>
                  <a:gd name="connsiteX2" fmla="*/ 2762 w 11929"/>
                  <a:gd name="connsiteY2" fmla="*/ 3108 h 11801"/>
                  <a:gd name="connsiteX3" fmla="*/ 2762 w 11929"/>
                  <a:gd name="connsiteY3" fmla="*/ 3276 h 11801"/>
                  <a:gd name="connsiteX4" fmla="*/ 2643 w 11929"/>
                  <a:gd name="connsiteY4" fmla="*/ 4561 h 11801"/>
                  <a:gd name="connsiteX5" fmla="*/ 2762 w 11929"/>
                  <a:gd name="connsiteY5" fmla="*/ 4896 h 11801"/>
                  <a:gd name="connsiteX6" fmla="*/ 3238 w 11929"/>
                  <a:gd name="connsiteY6" fmla="*/ 5064 h 11801"/>
                  <a:gd name="connsiteX7" fmla="*/ 3238 w 11929"/>
                  <a:gd name="connsiteY7" fmla="*/ 5902 h 11801"/>
                  <a:gd name="connsiteX8" fmla="*/ 3833 w 11929"/>
                  <a:gd name="connsiteY8" fmla="*/ 6404 h 11801"/>
                  <a:gd name="connsiteX9" fmla="*/ 4071 w 11929"/>
                  <a:gd name="connsiteY9" fmla="*/ 7522 h 11801"/>
                  <a:gd name="connsiteX10" fmla="*/ 4548 w 11929"/>
                  <a:gd name="connsiteY10" fmla="*/ 7746 h 11801"/>
                  <a:gd name="connsiteX11" fmla="*/ 4786 w 11929"/>
                  <a:gd name="connsiteY11" fmla="*/ 8249 h 11801"/>
                  <a:gd name="connsiteX12" fmla="*/ 5738 w 11929"/>
                  <a:gd name="connsiteY12" fmla="*/ 9366 h 11801"/>
                  <a:gd name="connsiteX13" fmla="*/ 5857 w 11929"/>
                  <a:gd name="connsiteY13" fmla="*/ 9477 h 11801"/>
                  <a:gd name="connsiteX14" fmla="*/ 6452 w 11929"/>
                  <a:gd name="connsiteY14" fmla="*/ 9534 h 11801"/>
                  <a:gd name="connsiteX15" fmla="*/ 7405 w 11929"/>
                  <a:gd name="connsiteY15" fmla="*/ 9813 h 11801"/>
                  <a:gd name="connsiteX16" fmla="*/ 7643 w 11929"/>
                  <a:gd name="connsiteY16" fmla="*/ 10372 h 11801"/>
                  <a:gd name="connsiteX17" fmla="*/ 7762 w 11929"/>
                  <a:gd name="connsiteY17" fmla="*/ 10875 h 11801"/>
                  <a:gd name="connsiteX18" fmla="*/ 9428 w 11929"/>
                  <a:gd name="connsiteY18" fmla="*/ 11657 h 11801"/>
                  <a:gd name="connsiteX19" fmla="*/ 11929 w 11929"/>
                  <a:gd name="connsiteY19" fmla="*/ 11769 h 118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929" h="11801">
                    <a:moveTo>
                      <a:pt x="17" y="0"/>
                    </a:moveTo>
                    <a:cubicBezTo>
                      <a:pt x="-221" y="335"/>
                      <a:pt x="2067" y="2479"/>
                      <a:pt x="2524" y="2997"/>
                    </a:cubicBezTo>
                    <a:cubicBezTo>
                      <a:pt x="2982" y="3515"/>
                      <a:pt x="2643" y="3052"/>
                      <a:pt x="2762" y="3108"/>
                    </a:cubicBezTo>
                    <a:lnTo>
                      <a:pt x="2762" y="3276"/>
                    </a:lnTo>
                    <a:cubicBezTo>
                      <a:pt x="2762" y="3723"/>
                      <a:pt x="2762" y="4169"/>
                      <a:pt x="2643" y="4561"/>
                    </a:cubicBezTo>
                    <a:cubicBezTo>
                      <a:pt x="2643" y="4673"/>
                      <a:pt x="2643" y="4785"/>
                      <a:pt x="2762" y="4896"/>
                    </a:cubicBezTo>
                    <a:cubicBezTo>
                      <a:pt x="2881" y="4952"/>
                      <a:pt x="3119" y="5008"/>
                      <a:pt x="3238" y="5064"/>
                    </a:cubicBezTo>
                    <a:cubicBezTo>
                      <a:pt x="3476" y="5343"/>
                      <a:pt x="3119" y="5623"/>
                      <a:pt x="3238" y="5902"/>
                    </a:cubicBezTo>
                    <a:cubicBezTo>
                      <a:pt x="3357" y="6069"/>
                      <a:pt x="3714" y="6237"/>
                      <a:pt x="3833" y="6404"/>
                    </a:cubicBezTo>
                    <a:cubicBezTo>
                      <a:pt x="4191" y="6740"/>
                      <a:pt x="3714" y="7187"/>
                      <a:pt x="4071" y="7522"/>
                    </a:cubicBezTo>
                    <a:cubicBezTo>
                      <a:pt x="4191" y="7578"/>
                      <a:pt x="4428" y="7634"/>
                      <a:pt x="4548" y="7746"/>
                    </a:cubicBezTo>
                    <a:cubicBezTo>
                      <a:pt x="4786" y="7913"/>
                      <a:pt x="4786" y="8080"/>
                      <a:pt x="4786" y="8249"/>
                    </a:cubicBezTo>
                    <a:cubicBezTo>
                      <a:pt x="5024" y="8639"/>
                      <a:pt x="5381" y="9030"/>
                      <a:pt x="5738" y="9366"/>
                    </a:cubicBezTo>
                    <a:cubicBezTo>
                      <a:pt x="5738" y="9422"/>
                      <a:pt x="5738" y="9477"/>
                      <a:pt x="5857" y="9477"/>
                    </a:cubicBezTo>
                    <a:cubicBezTo>
                      <a:pt x="6095" y="9534"/>
                      <a:pt x="6334" y="9534"/>
                      <a:pt x="6452" y="9534"/>
                    </a:cubicBezTo>
                    <a:cubicBezTo>
                      <a:pt x="6929" y="9534"/>
                      <a:pt x="7167" y="9646"/>
                      <a:pt x="7405" y="9813"/>
                    </a:cubicBezTo>
                    <a:cubicBezTo>
                      <a:pt x="7524" y="9980"/>
                      <a:pt x="7524" y="10204"/>
                      <a:pt x="7643" y="10372"/>
                    </a:cubicBezTo>
                    <a:cubicBezTo>
                      <a:pt x="7643" y="10539"/>
                      <a:pt x="7643" y="10707"/>
                      <a:pt x="7762" y="10875"/>
                    </a:cubicBezTo>
                    <a:cubicBezTo>
                      <a:pt x="8001" y="11210"/>
                      <a:pt x="8715" y="11545"/>
                      <a:pt x="9428" y="11657"/>
                    </a:cubicBezTo>
                    <a:cubicBezTo>
                      <a:pt x="10262" y="11824"/>
                      <a:pt x="11095" y="11824"/>
                      <a:pt x="11929" y="11769"/>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11" name="Freeform 57">
                <a:extLst>
                  <a:ext uri="{FF2B5EF4-FFF2-40B4-BE49-F238E27FC236}">
                    <a16:creationId xmlns:a16="http://schemas.microsoft.com/office/drawing/2014/main" id="{7527B8D4-F34C-4B32-9A5D-9C399BF9A39F}"/>
                  </a:ext>
                </a:extLst>
              </p:cNvPr>
              <p:cNvSpPr>
                <a:spLocks/>
              </p:cNvSpPr>
              <p:nvPr/>
            </p:nvSpPr>
            <p:spPr bwMode="auto">
              <a:xfrm>
                <a:off x="9789790" y="4202450"/>
                <a:ext cx="888807" cy="234426"/>
              </a:xfrm>
              <a:custGeom>
                <a:avLst/>
                <a:gdLst>
                  <a:gd name="T0" fmla="*/ 0 w 205"/>
                  <a:gd name="T1" fmla="*/ 0 h 53"/>
                  <a:gd name="T2" fmla="*/ 19 w 205"/>
                  <a:gd name="T3" fmla="*/ 4 h 53"/>
                  <a:gd name="T4" fmla="*/ 39 w 205"/>
                  <a:gd name="T5" fmla="*/ 10 h 53"/>
                  <a:gd name="T6" fmla="*/ 53 w 205"/>
                  <a:gd name="T7" fmla="*/ 11 h 53"/>
                  <a:gd name="T8" fmla="*/ 75 w 205"/>
                  <a:gd name="T9" fmla="*/ 18 h 53"/>
                  <a:gd name="T10" fmla="*/ 127 w 205"/>
                  <a:gd name="T11" fmla="*/ 38 h 53"/>
                  <a:gd name="T12" fmla="*/ 170 w 205"/>
                  <a:gd name="T13" fmla="*/ 47 h 53"/>
                  <a:gd name="T14" fmla="*/ 178 w 205"/>
                  <a:gd name="T15" fmla="*/ 47 h 53"/>
                  <a:gd name="T16" fmla="*/ 205 w 205"/>
                  <a:gd name="T17" fmla="*/ 51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5" h="53">
                    <a:moveTo>
                      <a:pt x="0" y="0"/>
                    </a:moveTo>
                    <a:cubicBezTo>
                      <a:pt x="6" y="3"/>
                      <a:pt x="13" y="3"/>
                      <a:pt x="19" y="4"/>
                    </a:cubicBezTo>
                    <a:cubicBezTo>
                      <a:pt x="26" y="5"/>
                      <a:pt x="32" y="9"/>
                      <a:pt x="39" y="10"/>
                    </a:cubicBezTo>
                    <a:cubicBezTo>
                      <a:pt x="44" y="11"/>
                      <a:pt x="48" y="11"/>
                      <a:pt x="53" y="11"/>
                    </a:cubicBezTo>
                    <a:cubicBezTo>
                      <a:pt x="61" y="12"/>
                      <a:pt x="68" y="15"/>
                      <a:pt x="75" y="18"/>
                    </a:cubicBezTo>
                    <a:cubicBezTo>
                      <a:pt x="93" y="25"/>
                      <a:pt x="110" y="31"/>
                      <a:pt x="127" y="38"/>
                    </a:cubicBezTo>
                    <a:cubicBezTo>
                      <a:pt x="141" y="43"/>
                      <a:pt x="155" y="49"/>
                      <a:pt x="170" y="47"/>
                    </a:cubicBezTo>
                    <a:cubicBezTo>
                      <a:pt x="173" y="47"/>
                      <a:pt x="175" y="47"/>
                      <a:pt x="178" y="47"/>
                    </a:cubicBezTo>
                    <a:cubicBezTo>
                      <a:pt x="187" y="47"/>
                      <a:pt x="197" y="53"/>
                      <a:pt x="205" y="51"/>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12" name="Freeform 58">
                <a:extLst>
                  <a:ext uri="{FF2B5EF4-FFF2-40B4-BE49-F238E27FC236}">
                    <a16:creationId xmlns:a16="http://schemas.microsoft.com/office/drawing/2014/main" id="{483060AA-CE53-4FB4-A839-621AC5C104E4}"/>
                  </a:ext>
                </a:extLst>
              </p:cNvPr>
              <p:cNvSpPr>
                <a:spLocks/>
              </p:cNvSpPr>
              <p:nvPr/>
            </p:nvSpPr>
            <p:spPr bwMode="auto">
              <a:xfrm>
                <a:off x="9790068" y="4132064"/>
                <a:ext cx="33123" cy="256931"/>
              </a:xfrm>
              <a:custGeom>
                <a:avLst/>
                <a:gdLst>
                  <a:gd name="T0" fmla="*/ 5 w 8"/>
                  <a:gd name="T1" fmla="*/ 0 h 58"/>
                  <a:gd name="T2" fmla="*/ 8 w 8"/>
                  <a:gd name="T3" fmla="*/ 30 h 58"/>
                  <a:gd name="T4" fmla="*/ 0 w 8"/>
                  <a:gd name="T5" fmla="*/ 58 h 58"/>
                </a:gdLst>
                <a:ahLst/>
                <a:cxnLst>
                  <a:cxn ang="0">
                    <a:pos x="T0" y="T1"/>
                  </a:cxn>
                  <a:cxn ang="0">
                    <a:pos x="T2" y="T3"/>
                  </a:cxn>
                  <a:cxn ang="0">
                    <a:pos x="T4" y="T5"/>
                  </a:cxn>
                </a:cxnLst>
                <a:rect l="0" t="0" r="r" b="b"/>
                <a:pathLst>
                  <a:path w="8" h="58">
                    <a:moveTo>
                      <a:pt x="5" y="0"/>
                    </a:moveTo>
                    <a:cubicBezTo>
                      <a:pt x="4" y="10"/>
                      <a:pt x="8" y="20"/>
                      <a:pt x="8" y="30"/>
                    </a:cubicBezTo>
                    <a:cubicBezTo>
                      <a:pt x="8" y="40"/>
                      <a:pt x="5" y="50"/>
                      <a:pt x="0" y="58"/>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13" name="Freeform 59">
                <a:extLst>
                  <a:ext uri="{FF2B5EF4-FFF2-40B4-BE49-F238E27FC236}">
                    <a16:creationId xmlns:a16="http://schemas.microsoft.com/office/drawing/2014/main" id="{9DFDB5EC-DCDC-4DA0-9E1E-FA4BD4CF09A4}"/>
                  </a:ext>
                </a:extLst>
              </p:cNvPr>
              <p:cNvSpPr>
                <a:spLocks/>
              </p:cNvSpPr>
              <p:nvPr/>
            </p:nvSpPr>
            <p:spPr bwMode="auto">
              <a:xfrm>
                <a:off x="9207500" y="4290608"/>
                <a:ext cx="1346404" cy="1757241"/>
              </a:xfrm>
              <a:custGeom>
                <a:avLst/>
                <a:gdLst>
                  <a:gd name="T0" fmla="*/ 131 w 327"/>
                  <a:gd name="T1" fmla="*/ 0 h 377"/>
                  <a:gd name="T2" fmla="*/ 105 w 327"/>
                  <a:gd name="T3" fmla="*/ 7 h 377"/>
                  <a:gd name="T4" fmla="*/ 83 w 327"/>
                  <a:gd name="T5" fmla="*/ 17 h 377"/>
                  <a:gd name="T6" fmla="*/ 74 w 327"/>
                  <a:gd name="T7" fmla="*/ 22 h 377"/>
                  <a:gd name="T8" fmla="*/ 61 w 327"/>
                  <a:gd name="T9" fmla="*/ 40 h 377"/>
                  <a:gd name="T10" fmla="*/ 56 w 327"/>
                  <a:gd name="T11" fmla="*/ 44 h 377"/>
                  <a:gd name="T12" fmla="*/ 52 w 327"/>
                  <a:gd name="T13" fmla="*/ 55 h 377"/>
                  <a:gd name="T14" fmla="*/ 37 w 327"/>
                  <a:gd name="T15" fmla="*/ 64 h 377"/>
                  <a:gd name="T16" fmla="*/ 13 w 327"/>
                  <a:gd name="T17" fmla="*/ 82 h 377"/>
                  <a:gd name="T18" fmla="*/ 6 w 327"/>
                  <a:gd name="T19" fmla="*/ 85 h 377"/>
                  <a:gd name="T20" fmla="*/ 0 w 327"/>
                  <a:gd name="T21" fmla="*/ 103 h 377"/>
                  <a:gd name="T22" fmla="*/ 5 w 327"/>
                  <a:gd name="T23" fmla="*/ 105 h 377"/>
                  <a:gd name="T24" fmla="*/ 22 w 327"/>
                  <a:gd name="T25" fmla="*/ 117 h 377"/>
                  <a:gd name="T26" fmla="*/ 26 w 327"/>
                  <a:gd name="T27" fmla="*/ 139 h 377"/>
                  <a:gd name="T28" fmla="*/ 25 w 327"/>
                  <a:gd name="T29" fmla="*/ 152 h 377"/>
                  <a:gd name="T30" fmla="*/ 23 w 327"/>
                  <a:gd name="T31" fmla="*/ 154 h 377"/>
                  <a:gd name="T32" fmla="*/ 21 w 327"/>
                  <a:gd name="T33" fmla="*/ 151 h 377"/>
                  <a:gd name="T34" fmla="*/ 15 w 327"/>
                  <a:gd name="T35" fmla="*/ 151 h 377"/>
                  <a:gd name="T36" fmla="*/ 13 w 327"/>
                  <a:gd name="T37" fmla="*/ 157 h 377"/>
                  <a:gd name="T38" fmla="*/ 11 w 327"/>
                  <a:gd name="T39" fmla="*/ 160 h 377"/>
                  <a:gd name="T40" fmla="*/ 10 w 327"/>
                  <a:gd name="T41" fmla="*/ 164 h 377"/>
                  <a:gd name="T42" fmla="*/ 10 w 327"/>
                  <a:gd name="T43" fmla="*/ 177 h 377"/>
                  <a:gd name="T44" fmla="*/ 11 w 327"/>
                  <a:gd name="T45" fmla="*/ 185 h 377"/>
                  <a:gd name="T46" fmla="*/ 14 w 327"/>
                  <a:gd name="T47" fmla="*/ 192 h 377"/>
                  <a:gd name="T48" fmla="*/ 16 w 327"/>
                  <a:gd name="T49" fmla="*/ 213 h 377"/>
                  <a:gd name="T50" fmla="*/ 26 w 327"/>
                  <a:gd name="T51" fmla="*/ 245 h 377"/>
                  <a:gd name="T52" fmla="*/ 45 w 327"/>
                  <a:gd name="T53" fmla="*/ 309 h 377"/>
                  <a:gd name="T54" fmla="*/ 51 w 327"/>
                  <a:gd name="T55" fmla="*/ 321 h 377"/>
                  <a:gd name="T56" fmla="*/ 60 w 327"/>
                  <a:gd name="T57" fmla="*/ 332 h 377"/>
                  <a:gd name="T58" fmla="*/ 68 w 327"/>
                  <a:gd name="T59" fmla="*/ 344 h 377"/>
                  <a:gd name="T60" fmla="*/ 84 w 327"/>
                  <a:gd name="T61" fmla="*/ 356 h 377"/>
                  <a:gd name="T62" fmla="*/ 106 w 327"/>
                  <a:gd name="T63" fmla="*/ 361 h 377"/>
                  <a:gd name="T64" fmla="*/ 180 w 327"/>
                  <a:gd name="T65" fmla="*/ 350 h 377"/>
                  <a:gd name="T66" fmla="*/ 196 w 327"/>
                  <a:gd name="T67" fmla="*/ 346 h 377"/>
                  <a:gd name="T68" fmla="*/ 216 w 327"/>
                  <a:gd name="T69" fmla="*/ 346 h 377"/>
                  <a:gd name="T70" fmla="*/ 242 w 327"/>
                  <a:gd name="T71" fmla="*/ 348 h 377"/>
                  <a:gd name="T72" fmla="*/ 258 w 327"/>
                  <a:gd name="T73" fmla="*/ 350 h 377"/>
                  <a:gd name="T74" fmla="*/ 272 w 327"/>
                  <a:gd name="T75" fmla="*/ 361 h 377"/>
                  <a:gd name="T76" fmla="*/ 327 w 327"/>
                  <a:gd name="T77" fmla="*/ 377 h 377"/>
                  <a:gd name="connsiteX0" fmla="*/ 3268 w 10000"/>
                  <a:gd name="connsiteY0" fmla="*/ 0 h 10528"/>
                  <a:gd name="connsiteX1" fmla="*/ 3211 w 10000"/>
                  <a:gd name="connsiteY1" fmla="*/ 714 h 10528"/>
                  <a:gd name="connsiteX2" fmla="*/ 2538 w 10000"/>
                  <a:gd name="connsiteY2" fmla="*/ 979 h 10528"/>
                  <a:gd name="connsiteX3" fmla="*/ 2263 w 10000"/>
                  <a:gd name="connsiteY3" fmla="*/ 1112 h 10528"/>
                  <a:gd name="connsiteX4" fmla="*/ 1865 w 10000"/>
                  <a:gd name="connsiteY4" fmla="*/ 1589 h 10528"/>
                  <a:gd name="connsiteX5" fmla="*/ 1713 w 10000"/>
                  <a:gd name="connsiteY5" fmla="*/ 1695 h 10528"/>
                  <a:gd name="connsiteX6" fmla="*/ 1590 w 10000"/>
                  <a:gd name="connsiteY6" fmla="*/ 1987 h 10528"/>
                  <a:gd name="connsiteX7" fmla="*/ 1131 w 10000"/>
                  <a:gd name="connsiteY7" fmla="*/ 2226 h 10528"/>
                  <a:gd name="connsiteX8" fmla="*/ 398 w 10000"/>
                  <a:gd name="connsiteY8" fmla="*/ 2703 h 10528"/>
                  <a:gd name="connsiteX9" fmla="*/ 183 w 10000"/>
                  <a:gd name="connsiteY9" fmla="*/ 2783 h 10528"/>
                  <a:gd name="connsiteX10" fmla="*/ 0 w 10000"/>
                  <a:gd name="connsiteY10" fmla="*/ 3260 h 10528"/>
                  <a:gd name="connsiteX11" fmla="*/ 153 w 10000"/>
                  <a:gd name="connsiteY11" fmla="*/ 3313 h 10528"/>
                  <a:gd name="connsiteX12" fmla="*/ 673 w 10000"/>
                  <a:gd name="connsiteY12" fmla="*/ 3631 h 10528"/>
                  <a:gd name="connsiteX13" fmla="*/ 795 w 10000"/>
                  <a:gd name="connsiteY13" fmla="*/ 4215 h 10528"/>
                  <a:gd name="connsiteX14" fmla="*/ 765 w 10000"/>
                  <a:gd name="connsiteY14" fmla="*/ 4560 h 10528"/>
                  <a:gd name="connsiteX15" fmla="*/ 703 w 10000"/>
                  <a:gd name="connsiteY15" fmla="*/ 4613 h 10528"/>
                  <a:gd name="connsiteX16" fmla="*/ 642 w 10000"/>
                  <a:gd name="connsiteY16" fmla="*/ 4533 h 10528"/>
                  <a:gd name="connsiteX17" fmla="*/ 459 w 10000"/>
                  <a:gd name="connsiteY17" fmla="*/ 4533 h 10528"/>
                  <a:gd name="connsiteX18" fmla="*/ 398 w 10000"/>
                  <a:gd name="connsiteY18" fmla="*/ 4692 h 10528"/>
                  <a:gd name="connsiteX19" fmla="*/ 336 w 10000"/>
                  <a:gd name="connsiteY19" fmla="*/ 4772 h 10528"/>
                  <a:gd name="connsiteX20" fmla="*/ 306 w 10000"/>
                  <a:gd name="connsiteY20" fmla="*/ 4878 h 10528"/>
                  <a:gd name="connsiteX21" fmla="*/ 306 w 10000"/>
                  <a:gd name="connsiteY21" fmla="*/ 5223 h 10528"/>
                  <a:gd name="connsiteX22" fmla="*/ 336 w 10000"/>
                  <a:gd name="connsiteY22" fmla="*/ 5435 h 10528"/>
                  <a:gd name="connsiteX23" fmla="*/ 428 w 10000"/>
                  <a:gd name="connsiteY23" fmla="*/ 5621 h 10528"/>
                  <a:gd name="connsiteX24" fmla="*/ 489 w 10000"/>
                  <a:gd name="connsiteY24" fmla="*/ 6178 h 10528"/>
                  <a:gd name="connsiteX25" fmla="*/ 795 w 10000"/>
                  <a:gd name="connsiteY25" fmla="*/ 7027 h 10528"/>
                  <a:gd name="connsiteX26" fmla="*/ 1376 w 10000"/>
                  <a:gd name="connsiteY26" fmla="*/ 8724 h 10528"/>
                  <a:gd name="connsiteX27" fmla="*/ 1560 w 10000"/>
                  <a:gd name="connsiteY27" fmla="*/ 9043 h 10528"/>
                  <a:gd name="connsiteX28" fmla="*/ 1835 w 10000"/>
                  <a:gd name="connsiteY28" fmla="*/ 9334 h 10528"/>
                  <a:gd name="connsiteX29" fmla="*/ 2080 w 10000"/>
                  <a:gd name="connsiteY29" fmla="*/ 9653 h 10528"/>
                  <a:gd name="connsiteX30" fmla="*/ 2569 w 10000"/>
                  <a:gd name="connsiteY30" fmla="*/ 9971 h 10528"/>
                  <a:gd name="connsiteX31" fmla="*/ 3242 w 10000"/>
                  <a:gd name="connsiteY31" fmla="*/ 10104 h 10528"/>
                  <a:gd name="connsiteX32" fmla="*/ 5505 w 10000"/>
                  <a:gd name="connsiteY32" fmla="*/ 9812 h 10528"/>
                  <a:gd name="connsiteX33" fmla="*/ 5994 w 10000"/>
                  <a:gd name="connsiteY33" fmla="*/ 9706 h 10528"/>
                  <a:gd name="connsiteX34" fmla="*/ 6606 w 10000"/>
                  <a:gd name="connsiteY34" fmla="*/ 9706 h 10528"/>
                  <a:gd name="connsiteX35" fmla="*/ 7401 w 10000"/>
                  <a:gd name="connsiteY35" fmla="*/ 9759 h 10528"/>
                  <a:gd name="connsiteX36" fmla="*/ 7890 w 10000"/>
                  <a:gd name="connsiteY36" fmla="*/ 9812 h 10528"/>
                  <a:gd name="connsiteX37" fmla="*/ 8318 w 10000"/>
                  <a:gd name="connsiteY37" fmla="*/ 10104 h 10528"/>
                  <a:gd name="connsiteX38" fmla="*/ 10000 w 10000"/>
                  <a:gd name="connsiteY38" fmla="*/ 10528 h 10528"/>
                  <a:gd name="connsiteX0" fmla="*/ 3268 w 10000"/>
                  <a:gd name="connsiteY0" fmla="*/ 0 h 10528"/>
                  <a:gd name="connsiteX1" fmla="*/ 3060 w 10000"/>
                  <a:gd name="connsiteY1" fmla="*/ 586 h 10528"/>
                  <a:gd name="connsiteX2" fmla="*/ 2538 w 10000"/>
                  <a:gd name="connsiteY2" fmla="*/ 979 h 10528"/>
                  <a:gd name="connsiteX3" fmla="*/ 2263 w 10000"/>
                  <a:gd name="connsiteY3" fmla="*/ 1112 h 10528"/>
                  <a:gd name="connsiteX4" fmla="*/ 1865 w 10000"/>
                  <a:gd name="connsiteY4" fmla="*/ 1589 h 10528"/>
                  <a:gd name="connsiteX5" fmla="*/ 1713 w 10000"/>
                  <a:gd name="connsiteY5" fmla="*/ 1695 h 10528"/>
                  <a:gd name="connsiteX6" fmla="*/ 1590 w 10000"/>
                  <a:gd name="connsiteY6" fmla="*/ 1987 h 10528"/>
                  <a:gd name="connsiteX7" fmla="*/ 1131 w 10000"/>
                  <a:gd name="connsiteY7" fmla="*/ 2226 h 10528"/>
                  <a:gd name="connsiteX8" fmla="*/ 398 w 10000"/>
                  <a:gd name="connsiteY8" fmla="*/ 2703 h 10528"/>
                  <a:gd name="connsiteX9" fmla="*/ 183 w 10000"/>
                  <a:gd name="connsiteY9" fmla="*/ 2783 h 10528"/>
                  <a:gd name="connsiteX10" fmla="*/ 0 w 10000"/>
                  <a:gd name="connsiteY10" fmla="*/ 3260 h 10528"/>
                  <a:gd name="connsiteX11" fmla="*/ 153 w 10000"/>
                  <a:gd name="connsiteY11" fmla="*/ 3313 h 10528"/>
                  <a:gd name="connsiteX12" fmla="*/ 673 w 10000"/>
                  <a:gd name="connsiteY12" fmla="*/ 3631 h 10528"/>
                  <a:gd name="connsiteX13" fmla="*/ 795 w 10000"/>
                  <a:gd name="connsiteY13" fmla="*/ 4215 h 10528"/>
                  <a:gd name="connsiteX14" fmla="*/ 765 w 10000"/>
                  <a:gd name="connsiteY14" fmla="*/ 4560 h 10528"/>
                  <a:gd name="connsiteX15" fmla="*/ 703 w 10000"/>
                  <a:gd name="connsiteY15" fmla="*/ 4613 h 10528"/>
                  <a:gd name="connsiteX16" fmla="*/ 642 w 10000"/>
                  <a:gd name="connsiteY16" fmla="*/ 4533 h 10528"/>
                  <a:gd name="connsiteX17" fmla="*/ 459 w 10000"/>
                  <a:gd name="connsiteY17" fmla="*/ 4533 h 10528"/>
                  <a:gd name="connsiteX18" fmla="*/ 398 w 10000"/>
                  <a:gd name="connsiteY18" fmla="*/ 4692 h 10528"/>
                  <a:gd name="connsiteX19" fmla="*/ 336 w 10000"/>
                  <a:gd name="connsiteY19" fmla="*/ 4772 h 10528"/>
                  <a:gd name="connsiteX20" fmla="*/ 306 w 10000"/>
                  <a:gd name="connsiteY20" fmla="*/ 4878 h 10528"/>
                  <a:gd name="connsiteX21" fmla="*/ 306 w 10000"/>
                  <a:gd name="connsiteY21" fmla="*/ 5223 h 10528"/>
                  <a:gd name="connsiteX22" fmla="*/ 336 w 10000"/>
                  <a:gd name="connsiteY22" fmla="*/ 5435 h 10528"/>
                  <a:gd name="connsiteX23" fmla="*/ 428 w 10000"/>
                  <a:gd name="connsiteY23" fmla="*/ 5621 h 10528"/>
                  <a:gd name="connsiteX24" fmla="*/ 489 w 10000"/>
                  <a:gd name="connsiteY24" fmla="*/ 6178 h 10528"/>
                  <a:gd name="connsiteX25" fmla="*/ 795 w 10000"/>
                  <a:gd name="connsiteY25" fmla="*/ 7027 h 10528"/>
                  <a:gd name="connsiteX26" fmla="*/ 1376 w 10000"/>
                  <a:gd name="connsiteY26" fmla="*/ 8724 h 10528"/>
                  <a:gd name="connsiteX27" fmla="*/ 1560 w 10000"/>
                  <a:gd name="connsiteY27" fmla="*/ 9043 h 10528"/>
                  <a:gd name="connsiteX28" fmla="*/ 1835 w 10000"/>
                  <a:gd name="connsiteY28" fmla="*/ 9334 h 10528"/>
                  <a:gd name="connsiteX29" fmla="*/ 2080 w 10000"/>
                  <a:gd name="connsiteY29" fmla="*/ 9653 h 10528"/>
                  <a:gd name="connsiteX30" fmla="*/ 2569 w 10000"/>
                  <a:gd name="connsiteY30" fmla="*/ 9971 h 10528"/>
                  <a:gd name="connsiteX31" fmla="*/ 3242 w 10000"/>
                  <a:gd name="connsiteY31" fmla="*/ 10104 h 10528"/>
                  <a:gd name="connsiteX32" fmla="*/ 5505 w 10000"/>
                  <a:gd name="connsiteY32" fmla="*/ 9812 h 10528"/>
                  <a:gd name="connsiteX33" fmla="*/ 5994 w 10000"/>
                  <a:gd name="connsiteY33" fmla="*/ 9706 h 10528"/>
                  <a:gd name="connsiteX34" fmla="*/ 6606 w 10000"/>
                  <a:gd name="connsiteY34" fmla="*/ 9706 h 10528"/>
                  <a:gd name="connsiteX35" fmla="*/ 7401 w 10000"/>
                  <a:gd name="connsiteY35" fmla="*/ 9759 h 10528"/>
                  <a:gd name="connsiteX36" fmla="*/ 7890 w 10000"/>
                  <a:gd name="connsiteY36" fmla="*/ 9812 h 10528"/>
                  <a:gd name="connsiteX37" fmla="*/ 8318 w 10000"/>
                  <a:gd name="connsiteY37" fmla="*/ 10104 h 10528"/>
                  <a:gd name="connsiteX38" fmla="*/ 10000 w 10000"/>
                  <a:gd name="connsiteY38" fmla="*/ 10528 h 10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0000" h="10528">
                    <a:moveTo>
                      <a:pt x="3268" y="0"/>
                    </a:moveTo>
                    <a:cubicBezTo>
                      <a:pt x="2993" y="0"/>
                      <a:pt x="3335" y="506"/>
                      <a:pt x="3060" y="586"/>
                    </a:cubicBezTo>
                    <a:cubicBezTo>
                      <a:pt x="2846" y="692"/>
                      <a:pt x="2752" y="899"/>
                      <a:pt x="2538" y="979"/>
                    </a:cubicBezTo>
                    <a:cubicBezTo>
                      <a:pt x="2446" y="1032"/>
                      <a:pt x="2355" y="1059"/>
                      <a:pt x="2263" y="1112"/>
                    </a:cubicBezTo>
                    <a:cubicBezTo>
                      <a:pt x="2080" y="1244"/>
                      <a:pt x="2018" y="1456"/>
                      <a:pt x="1865" y="1589"/>
                    </a:cubicBezTo>
                    <a:cubicBezTo>
                      <a:pt x="1804" y="1642"/>
                      <a:pt x="1743" y="1669"/>
                      <a:pt x="1713" y="1695"/>
                    </a:cubicBezTo>
                    <a:cubicBezTo>
                      <a:pt x="1651" y="1775"/>
                      <a:pt x="1651" y="1881"/>
                      <a:pt x="1590" y="1987"/>
                    </a:cubicBezTo>
                    <a:cubicBezTo>
                      <a:pt x="1498" y="2120"/>
                      <a:pt x="1284" y="2146"/>
                      <a:pt x="1131" y="2226"/>
                    </a:cubicBezTo>
                    <a:cubicBezTo>
                      <a:pt x="856" y="2332"/>
                      <a:pt x="673" y="2597"/>
                      <a:pt x="398" y="2703"/>
                    </a:cubicBezTo>
                    <a:cubicBezTo>
                      <a:pt x="306" y="2730"/>
                      <a:pt x="245" y="2730"/>
                      <a:pt x="183" y="2783"/>
                    </a:cubicBezTo>
                    <a:cubicBezTo>
                      <a:pt x="31" y="2915"/>
                      <a:pt x="122" y="3127"/>
                      <a:pt x="0" y="3260"/>
                    </a:cubicBezTo>
                    <a:cubicBezTo>
                      <a:pt x="31" y="3313"/>
                      <a:pt x="92" y="3313"/>
                      <a:pt x="153" y="3313"/>
                    </a:cubicBezTo>
                    <a:cubicBezTo>
                      <a:pt x="398" y="3313"/>
                      <a:pt x="581" y="3446"/>
                      <a:pt x="673" y="3631"/>
                    </a:cubicBezTo>
                    <a:cubicBezTo>
                      <a:pt x="765" y="3817"/>
                      <a:pt x="795" y="4029"/>
                      <a:pt x="795" y="4215"/>
                    </a:cubicBezTo>
                    <a:cubicBezTo>
                      <a:pt x="795" y="4321"/>
                      <a:pt x="795" y="4427"/>
                      <a:pt x="765" y="4560"/>
                    </a:cubicBezTo>
                    <a:cubicBezTo>
                      <a:pt x="765" y="4560"/>
                      <a:pt x="734" y="4613"/>
                      <a:pt x="703" y="4613"/>
                    </a:cubicBezTo>
                    <a:cubicBezTo>
                      <a:pt x="673" y="4613"/>
                      <a:pt x="673" y="4560"/>
                      <a:pt x="642" y="4533"/>
                    </a:cubicBezTo>
                    <a:cubicBezTo>
                      <a:pt x="612" y="4480"/>
                      <a:pt x="489" y="4480"/>
                      <a:pt x="459" y="4533"/>
                    </a:cubicBezTo>
                    <a:cubicBezTo>
                      <a:pt x="428" y="4586"/>
                      <a:pt x="428" y="4639"/>
                      <a:pt x="398" y="4692"/>
                    </a:cubicBezTo>
                    <a:cubicBezTo>
                      <a:pt x="398" y="4719"/>
                      <a:pt x="336" y="4746"/>
                      <a:pt x="336" y="4772"/>
                    </a:cubicBezTo>
                    <a:cubicBezTo>
                      <a:pt x="306" y="4799"/>
                      <a:pt x="306" y="4852"/>
                      <a:pt x="306" y="4878"/>
                    </a:cubicBezTo>
                    <a:lnTo>
                      <a:pt x="306" y="5223"/>
                    </a:lnTo>
                    <a:cubicBezTo>
                      <a:pt x="306" y="5276"/>
                      <a:pt x="306" y="5356"/>
                      <a:pt x="336" y="5435"/>
                    </a:cubicBezTo>
                    <a:cubicBezTo>
                      <a:pt x="367" y="5488"/>
                      <a:pt x="398" y="5568"/>
                      <a:pt x="428" y="5621"/>
                    </a:cubicBezTo>
                    <a:cubicBezTo>
                      <a:pt x="489" y="5807"/>
                      <a:pt x="489" y="5992"/>
                      <a:pt x="489" y="6178"/>
                    </a:cubicBezTo>
                    <a:cubicBezTo>
                      <a:pt x="520" y="6470"/>
                      <a:pt x="642" y="6761"/>
                      <a:pt x="795" y="7027"/>
                    </a:cubicBezTo>
                    <a:cubicBezTo>
                      <a:pt x="1070" y="7557"/>
                      <a:pt x="1162" y="8167"/>
                      <a:pt x="1376" y="8724"/>
                    </a:cubicBezTo>
                    <a:cubicBezTo>
                      <a:pt x="1407" y="8830"/>
                      <a:pt x="1468" y="8963"/>
                      <a:pt x="1560" y="9043"/>
                    </a:cubicBezTo>
                    <a:cubicBezTo>
                      <a:pt x="1651" y="9149"/>
                      <a:pt x="1774" y="9228"/>
                      <a:pt x="1835" y="9334"/>
                    </a:cubicBezTo>
                    <a:cubicBezTo>
                      <a:pt x="1896" y="9414"/>
                      <a:pt x="2049" y="9600"/>
                      <a:pt x="2080" y="9653"/>
                    </a:cubicBezTo>
                    <a:cubicBezTo>
                      <a:pt x="2202" y="9838"/>
                      <a:pt x="2324" y="9891"/>
                      <a:pt x="2569" y="9971"/>
                    </a:cubicBezTo>
                    <a:cubicBezTo>
                      <a:pt x="2844" y="10051"/>
                      <a:pt x="2966" y="10130"/>
                      <a:pt x="3242" y="10104"/>
                    </a:cubicBezTo>
                    <a:cubicBezTo>
                      <a:pt x="3945" y="9944"/>
                      <a:pt x="4771" y="9971"/>
                      <a:pt x="5505" y="9812"/>
                    </a:cubicBezTo>
                    <a:cubicBezTo>
                      <a:pt x="5657" y="9759"/>
                      <a:pt x="5810" y="9732"/>
                      <a:pt x="5994" y="9706"/>
                    </a:cubicBezTo>
                    <a:cubicBezTo>
                      <a:pt x="6177" y="9679"/>
                      <a:pt x="6391" y="9706"/>
                      <a:pt x="6606" y="9706"/>
                    </a:cubicBezTo>
                    <a:cubicBezTo>
                      <a:pt x="6881" y="9732"/>
                      <a:pt x="7125" y="9732"/>
                      <a:pt x="7401" y="9759"/>
                    </a:cubicBezTo>
                    <a:cubicBezTo>
                      <a:pt x="7523" y="9759"/>
                      <a:pt x="7768" y="9785"/>
                      <a:pt x="7890" y="9812"/>
                    </a:cubicBezTo>
                    <a:cubicBezTo>
                      <a:pt x="7982" y="9838"/>
                      <a:pt x="8226" y="10051"/>
                      <a:pt x="8318" y="10104"/>
                    </a:cubicBezTo>
                    <a:cubicBezTo>
                      <a:pt x="8960" y="10395"/>
                      <a:pt x="9297" y="10448"/>
                      <a:pt x="10000" y="10528"/>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14" name="Freeform 60">
                <a:extLst>
                  <a:ext uri="{FF2B5EF4-FFF2-40B4-BE49-F238E27FC236}">
                    <a16:creationId xmlns:a16="http://schemas.microsoft.com/office/drawing/2014/main" id="{3AE45134-A6B3-4A8E-BED4-E34CB26CBF4D}"/>
                  </a:ext>
                </a:extLst>
              </p:cNvPr>
              <p:cNvSpPr>
                <a:spLocks/>
              </p:cNvSpPr>
              <p:nvPr/>
            </p:nvSpPr>
            <p:spPr bwMode="auto">
              <a:xfrm>
                <a:off x="10504581" y="5752867"/>
                <a:ext cx="198739" cy="279436"/>
              </a:xfrm>
              <a:custGeom>
                <a:avLst/>
                <a:gdLst>
                  <a:gd name="T0" fmla="*/ 3 w 46"/>
                  <a:gd name="T1" fmla="*/ 48 h 63"/>
                  <a:gd name="T2" fmla="*/ 5 w 46"/>
                  <a:gd name="T3" fmla="*/ 40 h 63"/>
                  <a:gd name="T4" fmla="*/ 12 w 46"/>
                  <a:gd name="T5" fmla="*/ 39 h 63"/>
                  <a:gd name="T6" fmla="*/ 13 w 46"/>
                  <a:gd name="T7" fmla="*/ 36 h 63"/>
                  <a:gd name="T8" fmla="*/ 19 w 46"/>
                  <a:gd name="T9" fmla="*/ 11 h 63"/>
                  <a:gd name="T10" fmla="*/ 21 w 46"/>
                  <a:gd name="T11" fmla="*/ 9 h 63"/>
                  <a:gd name="T12" fmla="*/ 24 w 46"/>
                  <a:gd name="T13" fmla="*/ 9 h 63"/>
                  <a:gd name="T14" fmla="*/ 29 w 46"/>
                  <a:gd name="T15" fmla="*/ 3 h 63"/>
                  <a:gd name="T16" fmla="*/ 35 w 46"/>
                  <a:gd name="T17" fmla="*/ 0 h 63"/>
                  <a:gd name="T18" fmla="*/ 43 w 46"/>
                  <a:gd name="T19" fmla="*/ 1 h 63"/>
                  <a:gd name="T20" fmla="*/ 45 w 46"/>
                  <a:gd name="T21" fmla="*/ 8 h 63"/>
                  <a:gd name="T22" fmla="*/ 42 w 46"/>
                  <a:gd name="T23" fmla="*/ 12 h 63"/>
                  <a:gd name="T24" fmla="*/ 41 w 46"/>
                  <a:gd name="T25" fmla="*/ 27 h 63"/>
                  <a:gd name="T26" fmla="*/ 36 w 46"/>
                  <a:gd name="T27" fmla="*/ 40 h 63"/>
                  <a:gd name="T28" fmla="*/ 29 w 46"/>
                  <a:gd name="T29" fmla="*/ 49 h 63"/>
                  <a:gd name="T30" fmla="*/ 26 w 46"/>
                  <a:gd name="T31" fmla="*/ 56 h 63"/>
                  <a:gd name="T32" fmla="*/ 11 w 46"/>
                  <a:gd name="T33" fmla="*/ 61 h 63"/>
                  <a:gd name="T34" fmla="*/ 1 w 46"/>
                  <a:gd name="T35" fmla="*/ 57 h 63"/>
                  <a:gd name="T36" fmla="*/ 3 w 46"/>
                  <a:gd name="T37" fmla="*/ 4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6" h="63">
                    <a:moveTo>
                      <a:pt x="3" y="48"/>
                    </a:moveTo>
                    <a:cubicBezTo>
                      <a:pt x="6" y="46"/>
                      <a:pt x="3" y="42"/>
                      <a:pt x="5" y="40"/>
                    </a:cubicBezTo>
                    <a:cubicBezTo>
                      <a:pt x="7" y="38"/>
                      <a:pt x="11" y="41"/>
                      <a:pt x="12" y="39"/>
                    </a:cubicBezTo>
                    <a:cubicBezTo>
                      <a:pt x="13" y="38"/>
                      <a:pt x="13" y="37"/>
                      <a:pt x="13" y="36"/>
                    </a:cubicBezTo>
                    <a:cubicBezTo>
                      <a:pt x="14" y="28"/>
                      <a:pt x="16" y="19"/>
                      <a:pt x="19" y="11"/>
                    </a:cubicBezTo>
                    <a:cubicBezTo>
                      <a:pt x="20" y="10"/>
                      <a:pt x="20" y="9"/>
                      <a:pt x="21" y="9"/>
                    </a:cubicBezTo>
                    <a:cubicBezTo>
                      <a:pt x="22" y="8"/>
                      <a:pt x="23" y="9"/>
                      <a:pt x="24" y="9"/>
                    </a:cubicBezTo>
                    <a:cubicBezTo>
                      <a:pt x="27" y="8"/>
                      <a:pt x="27" y="5"/>
                      <a:pt x="29" y="3"/>
                    </a:cubicBezTo>
                    <a:cubicBezTo>
                      <a:pt x="31" y="1"/>
                      <a:pt x="33" y="1"/>
                      <a:pt x="35" y="0"/>
                    </a:cubicBezTo>
                    <a:cubicBezTo>
                      <a:pt x="38" y="0"/>
                      <a:pt x="41" y="0"/>
                      <a:pt x="43" y="1"/>
                    </a:cubicBezTo>
                    <a:cubicBezTo>
                      <a:pt x="45" y="3"/>
                      <a:pt x="46" y="5"/>
                      <a:pt x="45" y="8"/>
                    </a:cubicBezTo>
                    <a:cubicBezTo>
                      <a:pt x="45" y="10"/>
                      <a:pt x="43" y="11"/>
                      <a:pt x="42" y="12"/>
                    </a:cubicBezTo>
                    <a:cubicBezTo>
                      <a:pt x="39" y="16"/>
                      <a:pt x="41" y="22"/>
                      <a:pt x="41" y="27"/>
                    </a:cubicBezTo>
                    <a:cubicBezTo>
                      <a:pt x="41" y="32"/>
                      <a:pt x="39" y="37"/>
                      <a:pt x="36" y="40"/>
                    </a:cubicBezTo>
                    <a:cubicBezTo>
                      <a:pt x="34" y="43"/>
                      <a:pt x="31" y="46"/>
                      <a:pt x="29" y="49"/>
                    </a:cubicBezTo>
                    <a:cubicBezTo>
                      <a:pt x="28" y="51"/>
                      <a:pt x="27" y="54"/>
                      <a:pt x="26" y="56"/>
                    </a:cubicBezTo>
                    <a:cubicBezTo>
                      <a:pt x="23" y="61"/>
                      <a:pt x="16" y="63"/>
                      <a:pt x="11" y="61"/>
                    </a:cubicBezTo>
                    <a:cubicBezTo>
                      <a:pt x="9" y="60"/>
                      <a:pt x="1" y="58"/>
                      <a:pt x="1" y="57"/>
                    </a:cubicBezTo>
                    <a:cubicBezTo>
                      <a:pt x="0" y="55"/>
                      <a:pt x="2" y="49"/>
                      <a:pt x="3" y="48"/>
                    </a:cubicBezTo>
                    <a:close/>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15" name="Freeform 61">
                <a:extLst>
                  <a:ext uri="{FF2B5EF4-FFF2-40B4-BE49-F238E27FC236}">
                    <a16:creationId xmlns:a16="http://schemas.microsoft.com/office/drawing/2014/main" id="{0B905E24-2E74-4B86-89CE-E6117F5CE29B}"/>
                  </a:ext>
                </a:extLst>
              </p:cNvPr>
              <p:cNvSpPr>
                <a:spLocks/>
              </p:cNvSpPr>
              <p:nvPr/>
            </p:nvSpPr>
            <p:spPr bwMode="auto">
              <a:xfrm>
                <a:off x="10688118" y="5485229"/>
                <a:ext cx="824401" cy="677022"/>
              </a:xfrm>
              <a:custGeom>
                <a:avLst/>
                <a:gdLst>
                  <a:gd name="T0" fmla="*/ 190 w 190"/>
                  <a:gd name="T1" fmla="*/ 0 h 153"/>
                  <a:gd name="T2" fmla="*/ 87 w 190"/>
                  <a:gd name="T3" fmla="*/ 96 h 153"/>
                  <a:gd name="T4" fmla="*/ 35 w 190"/>
                  <a:gd name="T5" fmla="*/ 123 h 153"/>
                  <a:gd name="T6" fmla="*/ 0 w 190"/>
                  <a:gd name="T7" fmla="*/ 124 h 153"/>
                  <a:gd name="T8" fmla="*/ 23 w 190"/>
                  <a:gd name="T9" fmla="*/ 135 h 153"/>
                  <a:gd name="T10" fmla="*/ 112 w 190"/>
                  <a:gd name="T11" fmla="*/ 150 h 153"/>
                  <a:gd name="T12" fmla="*/ 159 w 190"/>
                  <a:gd name="T13" fmla="*/ 153 h 153"/>
                  <a:gd name="T14" fmla="*/ 173 w 190"/>
                  <a:gd name="T15" fmla="*/ 146 h 153"/>
                  <a:gd name="T16" fmla="*/ 190 w 190"/>
                  <a:gd name="T17" fmla="*/ 84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153">
                    <a:moveTo>
                      <a:pt x="190" y="0"/>
                    </a:moveTo>
                    <a:cubicBezTo>
                      <a:pt x="87" y="96"/>
                      <a:pt x="87" y="96"/>
                      <a:pt x="87" y="96"/>
                    </a:cubicBezTo>
                    <a:cubicBezTo>
                      <a:pt x="35" y="123"/>
                      <a:pt x="35" y="123"/>
                      <a:pt x="35" y="123"/>
                    </a:cubicBezTo>
                    <a:cubicBezTo>
                      <a:pt x="23" y="122"/>
                      <a:pt x="12" y="123"/>
                      <a:pt x="0" y="124"/>
                    </a:cubicBezTo>
                    <a:cubicBezTo>
                      <a:pt x="23" y="135"/>
                      <a:pt x="23" y="135"/>
                      <a:pt x="23" y="135"/>
                    </a:cubicBezTo>
                    <a:cubicBezTo>
                      <a:pt x="112" y="150"/>
                      <a:pt x="112" y="150"/>
                      <a:pt x="112" y="150"/>
                    </a:cubicBezTo>
                    <a:cubicBezTo>
                      <a:pt x="159" y="153"/>
                      <a:pt x="159" y="153"/>
                      <a:pt x="159" y="153"/>
                    </a:cubicBezTo>
                    <a:cubicBezTo>
                      <a:pt x="173" y="146"/>
                      <a:pt x="173" y="146"/>
                      <a:pt x="173" y="146"/>
                    </a:cubicBezTo>
                    <a:cubicBezTo>
                      <a:pt x="190" y="84"/>
                      <a:pt x="190" y="84"/>
                      <a:pt x="190" y="84"/>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16" name="Freeform 62">
                <a:extLst>
                  <a:ext uri="{FF2B5EF4-FFF2-40B4-BE49-F238E27FC236}">
                    <a16:creationId xmlns:a16="http://schemas.microsoft.com/office/drawing/2014/main" id="{F893C82B-A7D4-41DE-A5A9-199CA1221AB6}"/>
                  </a:ext>
                </a:extLst>
              </p:cNvPr>
              <p:cNvSpPr>
                <a:spLocks/>
              </p:cNvSpPr>
              <p:nvPr/>
            </p:nvSpPr>
            <p:spPr bwMode="auto">
              <a:xfrm>
                <a:off x="10663144" y="6042225"/>
                <a:ext cx="869296" cy="146282"/>
              </a:xfrm>
              <a:custGeom>
                <a:avLst/>
                <a:gdLst>
                  <a:gd name="T0" fmla="*/ 0 w 424"/>
                  <a:gd name="T1" fmla="*/ 0 h 78"/>
                  <a:gd name="T2" fmla="*/ 66 w 424"/>
                  <a:gd name="T3" fmla="*/ 36 h 78"/>
                  <a:gd name="T4" fmla="*/ 377 w 424"/>
                  <a:gd name="T5" fmla="*/ 78 h 78"/>
                  <a:gd name="T6" fmla="*/ 413 w 424"/>
                  <a:gd name="T7" fmla="*/ 71 h 78"/>
                  <a:gd name="T8" fmla="*/ 424 w 424"/>
                  <a:gd name="T9" fmla="*/ 38 h 78"/>
                </a:gdLst>
                <a:ahLst/>
                <a:cxnLst>
                  <a:cxn ang="0">
                    <a:pos x="T0" y="T1"/>
                  </a:cxn>
                  <a:cxn ang="0">
                    <a:pos x="T2" y="T3"/>
                  </a:cxn>
                  <a:cxn ang="0">
                    <a:pos x="T4" y="T5"/>
                  </a:cxn>
                  <a:cxn ang="0">
                    <a:pos x="T6" y="T7"/>
                  </a:cxn>
                  <a:cxn ang="0">
                    <a:pos x="T8" y="T9"/>
                  </a:cxn>
                </a:cxnLst>
                <a:rect l="0" t="0" r="r" b="b"/>
                <a:pathLst>
                  <a:path w="424" h="78">
                    <a:moveTo>
                      <a:pt x="0" y="0"/>
                    </a:moveTo>
                    <a:lnTo>
                      <a:pt x="66" y="36"/>
                    </a:lnTo>
                    <a:lnTo>
                      <a:pt x="377" y="78"/>
                    </a:lnTo>
                    <a:lnTo>
                      <a:pt x="413" y="71"/>
                    </a:lnTo>
                    <a:lnTo>
                      <a:pt x="424" y="38"/>
                    </a:ln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17" name="Freeform 63">
                <a:extLst>
                  <a:ext uri="{FF2B5EF4-FFF2-40B4-BE49-F238E27FC236}">
                    <a16:creationId xmlns:a16="http://schemas.microsoft.com/office/drawing/2014/main" id="{3DE24325-2CD3-449E-AEE5-901C7A5A8EFF}"/>
                  </a:ext>
                </a:extLst>
              </p:cNvPr>
              <p:cNvSpPr>
                <a:spLocks/>
              </p:cNvSpPr>
              <p:nvPr/>
            </p:nvSpPr>
            <p:spPr bwMode="auto">
              <a:xfrm>
                <a:off x="10492619" y="3692909"/>
                <a:ext cx="697548" cy="2336187"/>
              </a:xfrm>
              <a:custGeom>
                <a:avLst/>
                <a:gdLst>
                  <a:gd name="T0" fmla="*/ 139 w 370"/>
                  <a:gd name="T1" fmla="*/ 1219 h 1219"/>
                  <a:gd name="T2" fmla="*/ 189 w 370"/>
                  <a:gd name="T3" fmla="*/ 1210 h 1219"/>
                  <a:gd name="T4" fmla="*/ 200 w 370"/>
                  <a:gd name="T5" fmla="*/ 1153 h 1219"/>
                  <a:gd name="T6" fmla="*/ 196 w 370"/>
                  <a:gd name="T7" fmla="*/ 1068 h 1219"/>
                  <a:gd name="T8" fmla="*/ 238 w 370"/>
                  <a:gd name="T9" fmla="*/ 1023 h 1219"/>
                  <a:gd name="T10" fmla="*/ 257 w 370"/>
                  <a:gd name="T11" fmla="*/ 917 h 1219"/>
                  <a:gd name="T12" fmla="*/ 285 w 370"/>
                  <a:gd name="T13" fmla="*/ 903 h 1219"/>
                  <a:gd name="T14" fmla="*/ 365 w 370"/>
                  <a:gd name="T15" fmla="*/ 795 h 1219"/>
                  <a:gd name="T16" fmla="*/ 370 w 370"/>
                  <a:gd name="T17" fmla="*/ 780 h 1219"/>
                  <a:gd name="T18" fmla="*/ 370 w 370"/>
                  <a:gd name="T19" fmla="*/ 769 h 1219"/>
                  <a:gd name="T20" fmla="*/ 146 w 370"/>
                  <a:gd name="T21" fmla="*/ 403 h 1219"/>
                  <a:gd name="T22" fmla="*/ 109 w 370"/>
                  <a:gd name="T23" fmla="*/ 389 h 1219"/>
                  <a:gd name="T24" fmla="*/ 92 w 370"/>
                  <a:gd name="T25" fmla="*/ 361 h 1219"/>
                  <a:gd name="T26" fmla="*/ 104 w 370"/>
                  <a:gd name="T27" fmla="*/ 306 h 1219"/>
                  <a:gd name="T28" fmla="*/ 97 w 370"/>
                  <a:gd name="T29" fmla="*/ 221 h 1219"/>
                  <a:gd name="T30" fmla="*/ 54 w 370"/>
                  <a:gd name="T31" fmla="*/ 144 h 1219"/>
                  <a:gd name="T32" fmla="*/ 57 w 370"/>
                  <a:gd name="T33" fmla="*/ 113 h 1219"/>
                  <a:gd name="T34" fmla="*/ 0 w 370"/>
                  <a:gd name="T35" fmla="*/ 0 h 1219"/>
                  <a:gd name="connsiteX0" fmla="*/ 4002 w 10245"/>
                  <a:gd name="connsiteY0" fmla="*/ 10219 h 10219"/>
                  <a:gd name="connsiteX1" fmla="*/ 5353 w 10245"/>
                  <a:gd name="connsiteY1" fmla="*/ 10145 h 10219"/>
                  <a:gd name="connsiteX2" fmla="*/ 5650 w 10245"/>
                  <a:gd name="connsiteY2" fmla="*/ 9678 h 10219"/>
                  <a:gd name="connsiteX3" fmla="*/ 5542 w 10245"/>
                  <a:gd name="connsiteY3" fmla="*/ 8980 h 10219"/>
                  <a:gd name="connsiteX4" fmla="*/ 6677 w 10245"/>
                  <a:gd name="connsiteY4" fmla="*/ 8611 h 10219"/>
                  <a:gd name="connsiteX5" fmla="*/ 7191 w 10245"/>
                  <a:gd name="connsiteY5" fmla="*/ 7742 h 10219"/>
                  <a:gd name="connsiteX6" fmla="*/ 7948 w 10245"/>
                  <a:gd name="connsiteY6" fmla="*/ 7627 h 10219"/>
                  <a:gd name="connsiteX7" fmla="*/ 10110 w 10245"/>
                  <a:gd name="connsiteY7" fmla="*/ 6741 h 10219"/>
                  <a:gd name="connsiteX8" fmla="*/ 10245 w 10245"/>
                  <a:gd name="connsiteY8" fmla="*/ 6618 h 10219"/>
                  <a:gd name="connsiteX9" fmla="*/ 10245 w 10245"/>
                  <a:gd name="connsiteY9" fmla="*/ 6527 h 10219"/>
                  <a:gd name="connsiteX10" fmla="*/ 4191 w 10245"/>
                  <a:gd name="connsiteY10" fmla="*/ 3525 h 10219"/>
                  <a:gd name="connsiteX11" fmla="*/ 3191 w 10245"/>
                  <a:gd name="connsiteY11" fmla="*/ 3410 h 10219"/>
                  <a:gd name="connsiteX12" fmla="*/ 2731 w 10245"/>
                  <a:gd name="connsiteY12" fmla="*/ 3180 h 10219"/>
                  <a:gd name="connsiteX13" fmla="*/ 3056 w 10245"/>
                  <a:gd name="connsiteY13" fmla="*/ 2729 h 10219"/>
                  <a:gd name="connsiteX14" fmla="*/ 2867 w 10245"/>
                  <a:gd name="connsiteY14" fmla="*/ 2032 h 10219"/>
                  <a:gd name="connsiteX15" fmla="*/ 1704 w 10245"/>
                  <a:gd name="connsiteY15" fmla="*/ 1400 h 10219"/>
                  <a:gd name="connsiteX16" fmla="*/ 1786 w 10245"/>
                  <a:gd name="connsiteY16" fmla="*/ 1146 h 10219"/>
                  <a:gd name="connsiteX17" fmla="*/ 0 w 10245"/>
                  <a:gd name="connsiteY17" fmla="*/ 0 h 10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245" h="10219">
                    <a:moveTo>
                      <a:pt x="4002" y="10219"/>
                    </a:moveTo>
                    <a:lnTo>
                      <a:pt x="5353" y="10145"/>
                    </a:lnTo>
                    <a:lnTo>
                      <a:pt x="5650" y="9678"/>
                    </a:lnTo>
                    <a:lnTo>
                      <a:pt x="5542" y="8980"/>
                    </a:lnTo>
                    <a:lnTo>
                      <a:pt x="6677" y="8611"/>
                    </a:lnTo>
                    <a:lnTo>
                      <a:pt x="7191" y="7742"/>
                    </a:lnTo>
                    <a:lnTo>
                      <a:pt x="7948" y="7627"/>
                    </a:lnTo>
                    <a:lnTo>
                      <a:pt x="10110" y="6741"/>
                    </a:lnTo>
                    <a:lnTo>
                      <a:pt x="10245" y="6618"/>
                    </a:lnTo>
                    <a:lnTo>
                      <a:pt x="10245" y="6527"/>
                    </a:lnTo>
                    <a:lnTo>
                      <a:pt x="4191" y="3525"/>
                    </a:lnTo>
                    <a:lnTo>
                      <a:pt x="3191" y="3410"/>
                    </a:lnTo>
                    <a:lnTo>
                      <a:pt x="2731" y="3180"/>
                    </a:lnTo>
                    <a:lnTo>
                      <a:pt x="3056" y="2729"/>
                    </a:lnTo>
                    <a:lnTo>
                      <a:pt x="2867" y="2032"/>
                    </a:lnTo>
                    <a:lnTo>
                      <a:pt x="1704" y="1400"/>
                    </a:lnTo>
                    <a:cubicBezTo>
                      <a:pt x="1731" y="1315"/>
                      <a:pt x="1759" y="1231"/>
                      <a:pt x="1786" y="1146"/>
                    </a:cubicBezTo>
                    <a:cubicBezTo>
                      <a:pt x="1272" y="837"/>
                      <a:pt x="514" y="309"/>
                      <a:pt x="0" y="0"/>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18" name="Freeform 64">
                <a:extLst>
                  <a:ext uri="{FF2B5EF4-FFF2-40B4-BE49-F238E27FC236}">
                    <a16:creationId xmlns:a16="http://schemas.microsoft.com/office/drawing/2014/main" id="{E44291A0-CFE6-4CDF-AFC1-6B3E5C49A4EC}"/>
                  </a:ext>
                </a:extLst>
              </p:cNvPr>
              <p:cNvSpPr>
                <a:spLocks/>
              </p:cNvSpPr>
              <p:nvPr/>
            </p:nvSpPr>
            <p:spPr bwMode="auto">
              <a:xfrm>
                <a:off x="10557145" y="4043040"/>
                <a:ext cx="1045222" cy="361954"/>
              </a:xfrm>
              <a:custGeom>
                <a:avLst/>
                <a:gdLst>
                  <a:gd name="T0" fmla="*/ 0 w 241"/>
                  <a:gd name="T1" fmla="*/ 82 h 82"/>
                  <a:gd name="T2" fmla="*/ 13 w 241"/>
                  <a:gd name="T3" fmla="*/ 69 h 82"/>
                  <a:gd name="T4" fmla="*/ 38 w 241"/>
                  <a:gd name="T5" fmla="*/ 61 h 82"/>
                  <a:gd name="T6" fmla="*/ 65 w 241"/>
                  <a:gd name="T7" fmla="*/ 63 h 82"/>
                  <a:gd name="T8" fmla="*/ 71 w 241"/>
                  <a:gd name="T9" fmla="*/ 61 h 82"/>
                  <a:gd name="T10" fmla="*/ 76 w 241"/>
                  <a:gd name="T11" fmla="*/ 58 h 82"/>
                  <a:gd name="T12" fmla="*/ 87 w 241"/>
                  <a:gd name="T13" fmla="*/ 55 h 82"/>
                  <a:gd name="T14" fmla="*/ 142 w 241"/>
                  <a:gd name="T15" fmla="*/ 47 h 82"/>
                  <a:gd name="T16" fmla="*/ 155 w 241"/>
                  <a:gd name="T17" fmla="*/ 47 h 82"/>
                  <a:gd name="T18" fmla="*/ 186 w 241"/>
                  <a:gd name="T19" fmla="*/ 29 h 82"/>
                  <a:gd name="T20" fmla="*/ 208 w 241"/>
                  <a:gd name="T21" fmla="*/ 10 h 82"/>
                  <a:gd name="T22" fmla="*/ 214 w 241"/>
                  <a:gd name="T23" fmla="*/ 6 h 82"/>
                  <a:gd name="T24" fmla="*/ 219 w 241"/>
                  <a:gd name="T25" fmla="*/ 6 h 82"/>
                  <a:gd name="T26" fmla="*/ 227 w 241"/>
                  <a:gd name="T27" fmla="*/ 2 h 82"/>
                  <a:gd name="T28" fmla="*/ 241 w 241"/>
                  <a:gd name="T29" fmla="*/ 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1" h="82">
                    <a:moveTo>
                      <a:pt x="0" y="82"/>
                    </a:moveTo>
                    <a:cubicBezTo>
                      <a:pt x="7" y="82"/>
                      <a:pt x="9" y="74"/>
                      <a:pt x="13" y="69"/>
                    </a:cubicBezTo>
                    <a:cubicBezTo>
                      <a:pt x="19" y="62"/>
                      <a:pt x="29" y="60"/>
                      <a:pt x="38" y="61"/>
                    </a:cubicBezTo>
                    <a:cubicBezTo>
                      <a:pt x="47" y="62"/>
                      <a:pt x="56" y="64"/>
                      <a:pt x="65" y="63"/>
                    </a:cubicBezTo>
                    <a:cubicBezTo>
                      <a:pt x="67" y="62"/>
                      <a:pt x="69" y="62"/>
                      <a:pt x="71" y="61"/>
                    </a:cubicBezTo>
                    <a:cubicBezTo>
                      <a:pt x="73" y="60"/>
                      <a:pt x="75" y="59"/>
                      <a:pt x="76" y="58"/>
                    </a:cubicBezTo>
                    <a:cubicBezTo>
                      <a:pt x="80" y="57"/>
                      <a:pt x="83" y="56"/>
                      <a:pt x="87" y="55"/>
                    </a:cubicBezTo>
                    <a:cubicBezTo>
                      <a:pt x="105" y="51"/>
                      <a:pt x="124" y="47"/>
                      <a:pt x="142" y="47"/>
                    </a:cubicBezTo>
                    <a:cubicBezTo>
                      <a:pt x="146" y="47"/>
                      <a:pt x="151" y="48"/>
                      <a:pt x="155" y="47"/>
                    </a:cubicBezTo>
                    <a:cubicBezTo>
                      <a:pt x="167" y="45"/>
                      <a:pt x="177" y="37"/>
                      <a:pt x="186" y="29"/>
                    </a:cubicBezTo>
                    <a:cubicBezTo>
                      <a:pt x="193" y="23"/>
                      <a:pt x="201" y="16"/>
                      <a:pt x="208" y="10"/>
                    </a:cubicBezTo>
                    <a:cubicBezTo>
                      <a:pt x="210" y="8"/>
                      <a:pt x="212" y="7"/>
                      <a:pt x="214" y="6"/>
                    </a:cubicBezTo>
                    <a:cubicBezTo>
                      <a:pt x="216" y="6"/>
                      <a:pt x="217" y="6"/>
                      <a:pt x="219" y="6"/>
                    </a:cubicBezTo>
                    <a:cubicBezTo>
                      <a:pt x="222" y="5"/>
                      <a:pt x="224" y="2"/>
                      <a:pt x="227" y="2"/>
                    </a:cubicBezTo>
                    <a:cubicBezTo>
                      <a:pt x="233" y="0"/>
                      <a:pt x="235" y="8"/>
                      <a:pt x="241" y="6"/>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19" name="Freeform 65">
                <a:extLst>
                  <a:ext uri="{FF2B5EF4-FFF2-40B4-BE49-F238E27FC236}">
                    <a16:creationId xmlns:a16="http://schemas.microsoft.com/office/drawing/2014/main" id="{225EB1A1-19A2-4B48-BAC8-FF53F4083205}"/>
                  </a:ext>
                </a:extLst>
              </p:cNvPr>
              <p:cNvSpPr>
                <a:spLocks/>
              </p:cNvSpPr>
              <p:nvPr/>
            </p:nvSpPr>
            <p:spPr bwMode="auto">
              <a:xfrm>
                <a:off x="6020689" y="2321225"/>
                <a:ext cx="1145004" cy="1252674"/>
              </a:xfrm>
              <a:custGeom>
                <a:avLst/>
                <a:gdLst>
                  <a:gd name="T0" fmla="*/ 145 w 253"/>
                  <a:gd name="T1" fmla="*/ 11 h 295"/>
                  <a:gd name="T2" fmla="*/ 150 w 253"/>
                  <a:gd name="T3" fmla="*/ 3 h 295"/>
                  <a:gd name="T4" fmla="*/ 179 w 253"/>
                  <a:gd name="T5" fmla="*/ 9 h 295"/>
                  <a:gd name="T6" fmla="*/ 187 w 253"/>
                  <a:gd name="T7" fmla="*/ 17 h 295"/>
                  <a:gd name="T8" fmla="*/ 196 w 253"/>
                  <a:gd name="T9" fmla="*/ 28 h 295"/>
                  <a:gd name="T10" fmla="*/ 190 w 253"/>
                  <a:gd name="T11" fmla="*/ 34 h 295"/>
                  <a:gd name="T12" fmla="*/ 224 w 253"/>
                  <a:gd name="T13" fmla="*/ 46 h 295"/>
                  <a:gd name="T14" fmla="*/ 232 w 253"/>
                  <a:gd name="T15" fmla="*/ 45 h 295"/>
                  <a:gd name="T16" fmla="*/ 234 w 253"/>
                  <a:gd name="T17" fmla="*/ 52 h 295"/>
                  <a:gd name="T18" fmla="*/ 231 w 253"/>
                  <a:gd name="T19" fmla="*/ 68 h 295"/>
                  <a:gd name="T20" fmla="*/ 237 w 253"/>
                  <a:gd name="T21" fmla="*/ 77 h 295"/>
                  <a:gd name="T22" fmla="*/ 237 w 253"/>
                  <a:gd name="T23" fmla="*/ 90 h 295"/>
                  <a:gd name="T24" fmla="*/ 241 w 253"/>
                  <a:gd name="T25" fmla="*/ 95 h 295"/>
                  <a:gd name="T26" fmla="*/ 253 w 253"/>
                  <a:gd name="T27" fmla="*/ 122 h 295"/>
                  <a:gd name="T28" fmla="*/ 245 w 253"/>
                  <a:gd name="T29" fmla="*/ 130 h 295"/>
                  <a:gd name="T30" fmla="*/ 241 w 253"/>
                  <a:gd name="T31" fmla="*/ 129 h 295"/>
                  <a:gd name="T32" fmla="*/ 236 w 253"/>
                  <a:gd name="T33" fmla="*/ 135 h 295"/>
                  <a:gd name="T34" fmla="*/ 215 w 253"/>
                  <a:gd name="T35" fmla="*/ 138 h 295"/>
                  <a:gd name="T36" fmla="*/ 212 w 253"/>
                  <a:gd name="T37" fmla="*/ 134 h 295"/>
                  <a:gd name="T38" fmla="*/ 205 w 253"/>
                  <a:gd name="T39" fmla="*/ 132 h 295"/>
                  <a:gd name="T40" fmla="*/ 200 w 253"/>
                  <a:gd name="T41" fmla="*/ 128 h 295"/>
                  <a:gd name="T42" fmla="*/ 192 w 253"/>
                  <a:gd name="T43" fmla="*/ 128 h 295"/>
                  <a:gd name="T44" fmla="*/ 190 w 253"/>
                  <a:gd name="T45" fmla="*/ 136 h 295"/>
                  <a:gd name="T46" fmla="*/ 183 w 253"/>
                  <a:gd name="T47" fmla="*/ 139 h 295"/>
                  <a:gd name="T48" fmla="*/ 176 w 253"/>
                  <a:gd name="T49" fmla="*/ 136 h 295"/>
                  <a:gd name="T50" fmla="*/ 164 w 253"/>
                  <a:gd name="T51" fmla="*/ 138 h 295"/>
                  <a:gd name="T52" fmla="*/ 157 w 253"/>
                  <a:gd name="T53" fmla="*/ 140 h 295"/>
                  <a:gd name="T54" fmla="*/ 137 w 253"/>
                  <a:gd name="T55" fmla="*/ 147 h 295"/>
                  <a:gd name="T56" fmla="*/ 137 w 253"/>
                  <a:gd name="T57" fmla="*/ 152 h 295"/>
                  <a:gd name="T58" fmla="*/ 120 w 253"/>
                  <a:gd name="T59" fmla="*/ 165 h 295"/>
                  <a:gd name="T60" fmla="*/ 115 w 253"/>
                  <a:gd name="T61" fmla="*/ 166 h 295"/>
                  <a:gd name="T62" fmla="*/ 108 w 253"/>
                  <a:gd name="T63" fmla="*/ 169 h 295"/>
                  <a:gd name="T64" fmla="*/ 98 w 253"/>
                  <a:gd name="T65" fmla="*/ 186 h 295"/>
                  <a:gd name="T66" fmla="*/ 108 w 253"/>
                  <a:gd name="T67" fmla="*/ 185 h 295"/>
                  <a:gd name="T68" fmla="*/ 111 w 253"/>
                  <a:gd name="T69" fmla="*/ 204 h 295"/>
                  <a:gd name="T70" fmla="*/ 134 w 253"/>
                  <a:gd name="T71" fmla="*/ 224 h 295"/>
                  <a:gd name="T72" fmla="*/ 137 w 253"/>
                  <a:gd name="T73" fmla="*/ 235 h 295"/>
                  <a:gd name="T74" fmla="*/ 139 w 253"/>
                  <a:gd name="T75" fmla="*/ 295 h 295"/>
                  <a:gd name="T76" fmla="*/ 67 w 253"/>
                  <a:gd name="T77" fmla="*/ 274 h 295"/>
                  <a:gd name="T78" fmla="*/ 80 w 253"/>
                  <a:gd name="T79" fmla="*/ 259 h 295"/>
                  <a:gd name="T80" fmla="*/ 67 w 253"/>
                  <a:gd name="T81" fmla="*/ 246 h 295"/>
                  <a:gd name="T82" fmla="*/ 37 w 253"/>
                  <a:gd name="T83" fmla="*/ 219 h 295"/>
                  <a:gd name="T84" fmla="*/ 32 w 253"/>
                  <a:gd name="T85" fmla="*/ 212 h 295"/>
                  <a:gd name="T86" fmla="*/ 27 w 253"/>
                  <a:gd name="T87" fmla="*/ 209 h 295"/>
                  <a:gd name="T88" fmla="*/ 26 w 253"/>
                  <a:gd name="T89" fmla="*/ 202 h 295"/>
                  <a:gd name="T90" fmla="*/ 16 w 253"/>
                  <a:gd name="T91" fmla="*/ 197 h 295"/>
                  <a:gd name="T92" fmla="*/ 16 w 253"/>
                  <a:gd name="T93" fmla="*/ 207 h 295"/>
                  <a:gd name="T94" fmla="*/ 5 w 253"/>
                  <a:gd name="T95" fmla="*/ 207 h 295"/>
                  <a:gd name="T96" fmla="*/ 1 w 253"/>
                  <a:gd name="T97" fmla="*/ 218 h 295"/>
                  <a:gd name="connsiteX0" fmla="*/ 6171 w 10440"/>
                  <a:gd name="connsiteY0" fmla="*/ 317 h 9944"/>
                  <a:gd name="connsiteX1" fmla="*/ 6369 w 10440"/>
                  <a:gd name="connsiteY1" fmla="*/ 46 h 9944"/>
                  <a:gd name="connsiteX2" fmla="*/ 7515 w 10440"/>
                  <a:gd name="connsiteY2" fmla="*/ 249 h 9944"/>
                  <a:gd name="connsiteX3" fmla="*/ 7831 w 10440"/>
                  <a:gd name="connsiteY3" fmla="*/ 520 h 9944"/>
                  <a:gd name="connsiteX4" fmla="*/ 8187 w 10440"/>
                  <a:gd name="connsiteY4" fmla="*/ 893 h 9944"/>
                  <a:gd name="connsiteX5" fmla="*/ 7950 w 10440"/>
                  <a:gd name="connsiteY5" fmla="*/ 1097 h 9944"/>
                  <a:gd name="connsiteX6" fmla="*/ 9294 w 10440"/>
                  <a:gd name="connsiteY6" fmla="*/ 1503 h 9944"/>
                  <a:gd name="connsiteX7" fmla="*/ 9610 w 10440"/>
                  <a:gd name="connsiteY7" fmla="*/ 1469 h 9944"/>
                  <a:gd name="connsiteX8" fmla="*/ 9689 w 10440"/>
                  <a:gd name="connsiteY8" fmla="*/ 1707 h 9944"/>
                  <a:gd name="connsiteX9" fmla="*/ 9570 w 10440"/>
                  <a:gd name="connsiteY9" fmla="*/ 2249 h 9944"/>
                  <a:gd name="connsiteX10" fmla="*/ 9808 w 10440"/>
                  <a:gd name="connsiteY10" fmla="*/ 2554 h 9944"/>
                  <a:gd name="connsiteX11" fmla="*/ 9808 w 10440"/>
                  <a:gd name="connsiteY11" fmla="*/ 2995 h 9944"/>
                  <a:gd name="connsiteX12" fmla="*/ 9966 w 10440"/>
                  <a:gd name="connsiteY12" fmla="*/ 3164 h 9944"/>
                  <a:gd name="connsiteX13" fmla="*/ 10440 w 10440"/>
                  <a:gd name="connsiteY13" fmla="*/ 4080 h 9944"/>
                  <a:gd name="connsiteX14" fmla="*/ 10124 w 10440"/>
                  <a:gd name="connsiteY14" fmla="*/ 4351 h 9944"/>
                  <a:gd name="connsiteX15" fmla="*/ 9966 w 10440"/>
                  <a:gd name="connsiteY15" fmla="*/ 4317 h 9944"/>
                  <a:gd name="connsiteX16" fmla="*/ 9768 w 10440"/>
                  <a:gd name="connsiteY16" fmla="*/ 4520 h 9944"/>
                  <a:gd name="connsiteX17" fmla="*/ 8938 w 10440"/>
                  <a:gd name="connsiteY17" fmla="*/ 4622 h 9944"/>
                  <a:gd name="connsiteX18" fmla="*/ 8819 w 10440"/>
                  <a:gd name="connsiteY18" fmla="*/ 4486 h 9944"/>
                  <a:gd name="connsiteX19" fmla="*/ 8543 w 10440"/>
                  <a:gd name="connsiteY19" fmla="*/ 4419 h 9944"/>
                  <a:gd name="connsiteX20" fmla="*/ 8345 w 10440"/>
                  <a:gd name="connsiteY20" fmla="*/ 4283 h 9944"/>
                  <a:gd name="connsiteX21" fmla="*/ 8029 w 10440"/>
                  <a:gd name="connsiteY21" fmla="*/ 4283 h 9944"/>
                  <a:gd name="connsiteX22" fmla="*/ 7950 w 10440"/>
                  <a:gd name="connsiteY22" fmla="*/ 4554 h 9944"/>
                  <a:gd name="connsiteX23" fmla="*/ 7673 w 10440"/>
                  <a:gd name="connsiteY23" fmla="*/ 4656 h 9944"/>
                  <a:gd name="connsiteX24" fmla="*/ 7397 w 10440"/>
                  <a:gd name="connsiteY24" fmla="*/ 4554 h 9944"/>
                  <a:gd name="connsiteX25" fmla="*/ 6922 w 10440"/>
                  <a:gd name="connsiteY25" fmla="*/ 4622 h 9944"/>
                  <a:gd name="connsiteX26" fmla="*/ 6646 w 10440"/>
                  <a:gd name="connsiteY26" fmla="*/ 4690 h 9944"/>
                  <a:gd name="connsiteX27" fmla="*/ 5855 w 10440"/>
                  <a:gd name="connsiteY27" fmla="*/ 4927 h 9944"/>
                  <a:gd name="connsiteX28" fmla="*/ 5855 w 10440"/>
                  <a:gd name="connsiteY28" fmla="*/ 5097 h 9944"/>
                  <a:gd name="connsiteX29" fmla="*/ 5183 w 10440"/>
                  <a:gd name="connsiteY29" fmla="*/ 5537 h 9944"/>
                  <a:gd name="connsiteX30" fmla="*/ 4985 w 10440"/>
                  <a:gd name="connsiteY30" fmla="*/ 5571 h 9944"/>
                  <a:gd name="connsiteX31" fmla="*/ 4709 w 10440"/>
                  <a:gd name="connsiteY31" fmla="*/ 5673 h 9944"/>
                  <a:gd name="connsiteX32" fmla="*/ 4314 w 10440"/>
                  <a:gd name="connsiteY32" fmla="*/ 6249 h 9944"/>
                  <a:gd name="connsiteX33" fmla="*/ 4709 w 10440"/>
                  <a:gd name="connsiteY33" fmla="*/ 6215 h 9944"/>
                  <a:gd name="connsiteX34" fmla="*/ 4827 w 10440"/>
                  <a:gd name="connsiteY34" fmla="*/ 6859 h 9944"/>
                  <a:gd name="connsiteX35" fmla="*/ 5736 w 10440"/>
                  <a:gd name="connsiteY35" fmla="*/ 7537 h 9944"/>
                  <a:gd name="connsiteX36" fmla="*/ 5855 w 10440"/>
                  <a:gd name="connsiteY36" fmla="*/ 7910 h 9944"/>
                  <a:gd name="connsiteX37" fmla="*/ 5934 w 10440"/>
                  <a:gd name="connsiteY37" fmla="*/ 9944 h 9944"/>
                  <a:gd name="connsiteX38" fmla="*/ 3088 w 10440"/>
                  <a:gd name="connsiteY38" fmla="*/ 9232 h 9944"/>
                  <a:gd name="connsiteX39" fmla="*/ 3602 w 10440"/>
                  <a:gd name="connsiteY39" fmla="*/ 8724 h 9944"/>
                  <a:gd name="connsiteX40" fmla="*/ 3088 w 10440"/>
                  <a:gd name="connsiteY40" fmla="*/ 8283 h 9944"/>
                  <a:gd name="connsiteX41" fmla="*/ 1902 w 10440"/>
                  <a:gd name="connsiteY41" fmla="*/ 7368 h 9944"/>
                  <a:gd name="connsiteX42" fmla="*/ 1705 w 10440"/>
                  <a:gd name="connsiteY42" fmla="*/ 7130 h 9944"/>
                  <a:gd name="connsiteX43" fmla="*/ 1507 w 10440"/>
                  <a:gd name="connsiteY43" fmla="*/ 7029 h 9944"/>
                  <a:gd name="connsiteX44" fmla="*/ 1468 w 10440"/>
                  <a:gd name="connsiteY44" fmla="*/ 6791 h 9944"/>
                  <a:gd name="connsiteX45" fmla="*/ 1072 w 10440"/>
                  <a:gd name="connsiteY45" fmla="*/ 6622 h 9944"/>
                  <a:gd name="connsiteX46" fmla="*/ 1072 w 10440"/>
                  <a:gd name="connsiteY46" fmla="*/ 6961 h 9944"/>
                  <a:gd name="connsiteX47" fmla="*/ 638 w 10440"/>
                  <a:gd name="connsiteY47" fmla="*/ 6961 h 9944"/>
                  <a:gd name="connsiteX48" fmla="*/ 2 w 10440"/>
                  <a:gd name="connsiteY48" fmla="*/ 7042 h 9944"/>
                  <a:gd name="connsiteX0" fmla="*/ 5911 w 10000"/>
                  <a:gd name="connsiteY0" fmla="*/ 319 h 10000"/>
                  <a:gd name="connsiteX1" fmla="*/ 6101 w 10000"/>
                  <a:gd name="connsiteY1" fmla="*/ 46 h 10000"/>
                  <a:gd name="connsiteX2" fmla="*/ 7198 w 10000"/>
                  <a:gd name="connsiteY2" fmla="*/ 250 h 10000"/>
                  <a:gd name="connsiteX3" fmla="*/ 7501 w 10000"/>
                  <a:gd name="connsiteY3" fmla="*/ 523 h 10000"/>
                  <a:gd name="connsiteX4" fmla="*/ 7842 w 10000"/>
                  <a:gd name="connsiteY4" fmla="*/ 898 h 10000"/>
                  <a:gd name="connsiteX5" fmla="*/ 7615 w 10000"/>
                  <a:gd name="connsiteY5" fmla="*/ 1103 h 10000"/>
                  <a:gd name="connsiteX6" fmla="*/ 8902 w 10000"/>
                  <a:gd name="connsiteY6" fmla="*/ 1511 h 10000"/>
                  <a:gd name="connsiteX7" fmla="*/ 9205 w 10000"/>
                  <a:gd name="connsiteY7" fmla="*/ 1477 h 10000"/>
                  <a:gd name="connsiteX8" fmla="*/ 9281 w 10000"/>
                  <a:gd name="connsiteY8" fmla="*/ 1717 h 10000"/>
                  <a:gd name="connsiteX9" fmla="*/ 9167 w 10000"/>
                  <a:gd name="connsiteY9" fmla="*/ 2262 h 10000"/>
                  <a:gd name="connsiteX10" fmla="*/ 9395 w 10000"/>
                  <a:gd name="connsiteY10" fmla="*/ 2568 h 10000"/>
                  <a:gd name="connsiteX11" fmla="*/ 9395 w 10000"/>
                  <a:gd name="connsiteY11" fmla="*/ 3012 h 10000"/>
                  <a:gd name="connsiteX12" fmla="*/ 9546 w 10000"/>
                  <a:gd name="connsiteY12" fmla="*/ 3182 h 10000"/>
                  <a:gd name="connsiteX13" fmla="*/ 10000 w 10000"/>
                  <a:gd name="connsiteY13" fmla="*/ 4103 h 10000"/>
                  <a:gd name="connsiteX14" fmla="*/ 9697 w 10000"/>
                  <a:gd name="connsiteY14" fmla="*/ 4376 h 10000"/>
                  <a:gd name="connsiteX15" fmla="*/ 9546 w 10000"/>
                  <a:gd name="connsiteY15" fmla="*/ 4341 h 10000"/>
                  <a:gd name="connsiteX16" fmla="*/ 9356 w 10000"/>
                  <a:gd name="connsiteY16" fmla="*/ 4545 h 10000"/>
                  <a:gd name="connsiteX17" fmla="*/ 8561 w 10000"/>
                  <a:gd name="connsiteY17" fmla="*/ 4648 h 10000"/>
                  <a:gd name="connsiteX18" fmla="*/ 8447 w 10000"/>
                  <a:gd name="connsiteY18" fmla="*/ 4511 h 10000"/>
                  <a:gd name="connsiteX19" fmla="*/ 8183 w 10000"/>
                  <a:gd name="connsiteY19" fmla="*/ 4444 h 10000"/>
                  <a:gd name="connsiteX20" fmla="*/ 7993 w 10000"/>
                  <a:gd name="connsiteY20" fmla="*/ 4307 h 10000"/>
                  <a:gd name="connsiteX21" fmla="*/ 7691 w 10000"/>
                  <a:gd name="connsiteY21" fmla="*/ 4307 h 10000"/>
                  <a:gd name="connsiteX22" fmla="*/ 7615 w 10000"/>
                  <a:gd name="connsiteY22" fmla="*/ 4580 h 10000"/>
                  <a:gd name="connsiteX23" fmla="*/ 7350 w 10000"/>
                  <a:gd name="connsiteY23" fmla="*/ 4682 h 10000"/>
                  <a:gd name="connsiteX24" fmla="*/ 7085 w 10000"/>
                  <a:gd name="connsiteY24" fmla="*/ 4580 h 10000"/>
                  <a:gd name="connsiteX25" fmla="*/ 6630 w 10000"/>
                  <a:gd name="connsiteY25" fmla="*/ 4648 h 10000"/>
                  <a:gd name="connsiteX26" fmla="*/ 6366 w 10000"/>
                  <a:gd name="connsiteY26" fmla="*/ 4716 h 10000"/>
                  <a:gd name="connsiteX27" fmla="*/ 5608 w 10000"/>
                  <a:gd name="connsiteY27" fmla="*/ 4955 h 10000"/>
                  <a:gd name="connsiteX28" fmla="*/ 5608 w 10000"/>
                  <a:gd name="connsiteY28" fmla="*/ 5126 h 10000"/>
                  <a:gd name="connsiteX29" fmla="*/ 4965 w 10000"/>
                  <a:gd name="connsiteY29" fmla="*/ 5568 h 10000"/>
                  <a:gd name="connsiteX30" fmla="*/ 4775 w 10000"/>
                  <a:gd name="connsiteY30" fmla="*/ 5602 h 10000"/>
                  <a:gd name="connsiteX31" fmla="*/ 4511 w 10000"/>
                  <a:gd name="connsiteY31" fmla="*/ 5705 h 10000"/>
                  <a:gd name="connsiteX32" fmla="*/ 4132 w 10000"/>
                  <a:gd name="connsiteY32" fmla="*/ 6284 h 10000"/>
                  <a:gd name="connsiteX33" fmla="*/ 4511 w 10000"/>
                  <a:gd name="connsiteY33" fmla="*/ 6250 h 10000"/>
                  <a:gd name="connsiteX34" fmla="*/ 4624 w 10000"/>
                  <a:gd name="connsiteY34" fmla="*/ 6898 h 10000"/>
                  <a:gd name="connsiteX35" fmla="*/ 5494 w 10000"/>
                  <a:gd name="connsiteY35" fmla="*/ 7579 h 10000"/>
                  <a:gd name="connsiteX36" fmla="*/ 5608 w 10000"/>
                  <a:gd name="connsiteY36" fmla="*/ 7955 h 10000"/>
                  <a:gd name="connsiteX37" fmla="*/ 5684 w 10000"/>
                  <a:gd name="connsiteY37" fmla="*/ 10000 h 10000"/>
                  <a:gd name="connsiteX38" fmla="*/ 2958 w 10000"/>
                  <a:gd name="connsiteY38" fmla="*/ 9284 h 10000"/>
                  <a:gd name="connsiteX39" fmla="*/ 3450 w 10000"/>
                  <a:gd name="connsiteY39" fmla="*/ 8773 h 10000"/>
                  <a:gd name="connsiteX40" fmla="*/ 2958 w 10000"/>
                  <a:gd name="connsiteY40" fmla="*/ 8330 h 10000"/>
                  <a:gd name="connsiteX41" fmla="*/ 1822 w 10000"/>
                  <a:gd name="connsiteY41" fmla="*/ 7409 h 10000"/>
                  <a:gd name="connsiteX42" fmla="*/ 1633 w 10000"/>
                  <a:gd name="connsiteY42" fmla="*/ 7170 h 10000"/>
                  <a:gd name="connsiteX43" fmla="*/ 1443 w 10000"/>
                  <a:gd name="connsiteY43" fmla="*/ 7069 h 10000"/>
                  <a:gd name="connsiteX44" fmla="*/ 1406 w 10000"/>
                  <a:gd name="connsiteY44" fmla="*/ 6829 h 10000"/>
                  <a:gd name="connsiteX45" fmla="*/ 1027 w 10000"/>
                  <a:gd name="connsiteY45" fmla="*/ 6659 h 10000"/>
                  <a:gd name="connsiteX46" fmla="*/ 1027 w 10000"/>
                  <a:gd name="connsiteY46" fmla="*/ 7000 h 10000"/>
                  <a:gd name="connsiteX47" fmla="*/ 528 w 10000"/>
                  <a:gd name="connsiteY47" fmla="*/ 6817 h 10000"/>
                  <a:gd name="connsiteX48" fmla="*/ 2 w 10000"/>
                  <a:gd name="connsiteY48" fmla="*/ 7082 h 10000"/>
                  <a:gd name="connsiteX0" fmla="*/ 5911 w 10000"/>
                  <a:gd name="connsiteY0" fmla="*/ 319 h 10000"/>
                  <a:gd name="connsiteX1" fmla="*/ 6101 w 10000"/>
                  <a:gd name="connsiteY1" fmla="*/ 46 h 10000"/>
                  <a:gd name="connsiteX2" fmla="*/ 7198 w 10000"/>
                  <a:gd name="connsiteY2" fmla="*/ 250 h 10000"/>
                  <a:gd name="connsiteX3" fmla="*/ 7501 w 10000"/>
                  <a:gd name="connsiteY3" fmla="*/ 523 h 10000"/>
                  <a:gd name="connsiteX4" fmla="*/ 7842 w 10000"/>
                  <a:gd name="connsiteY4" fmla="*/ 898 h 10000"/>
                  <a:gd name="connsiteX5" fmla="*/ 7615 w 10000"/>
                  <a:gd name="connsiteY5" fmla="*/ 1103 h 10000"/>
                  <a:gd name="connsiteX6" fmla="*/ 8902 w 10000"/>
                  <a:gd name="connsiteY6" fmla="*/ 1511 h 10000"/>
                  <a:gd name="connsiteX7" fmla="*/ 9205 w 10000"/>
                  <a:gd name="connsiteY7" fmla="*/ 1477 h 10000"/>
                  <a:gd name="connsiteX8" fmla="*/ 9281 w 10000"/>
                  <a:gd name="connsiteY8" fmla="*/ 1717 h 10000"/>
                  <a:gd name="connsiteX9" fmla="*/ 9167 w 10000"/>
                  <a:gd name="connsiteY9" fmla="*/ 2262 h 10000"/>
                  <a:gd name="connsiteX10" fmla="*/ 9395 w 10000"/>
                  <a:gd name="connsiteY10" fmla="*/ 2568 h 10000"/>
                  <a:gd name="connsiteX11" fmla="*/ 9395 w 10000"/>
                  <a:gd name="connsiteY11" fmla="*/ 3012 h 10000"/>
                  <a:gd name="connsiteX12" fmla="*/ 9546 w 10000"/>
                  <a:gd name="connsiteY12" fmla="*/ 3182 h 10000"/>
                  <a:gd name="connsiteX13" fmla="*/ 10000 w 10000"/>
                  <a:gd name="connsiteY13" fmla="*/ 4103 h 10000"/>
                  <a:gd name="connsiteX14" fmla="*/ 9697 w 10000"/>
                  <a:gd name="connsiteY14" fmla="*/ 4376 h 10000"/>
                  <a:gd name="connsiteX15" fmla="*/ 9546 w 10000"/>
                  <a:gd name="connsiteY15" fmla="*/ 4341 h 10000"/>
                  <a:gd name="connsiteX16" fmla="*/ 9356 w 10000"/>
                  <a:gd name="connsiteY16" fmla="*/ 4545 h 10000"/>
                  <a:gd name="connsiteX17" fmla="*/ 8561 w 10000"/>
                  <a:gd name="connsiteY17" fmla="*/ 4648 h 10000"/>
                  <a:gd name="connsiteX18" fmla="*/ 8447 w 10000"/>
                  <a:gd name="connsiteY18" fmla="*/ 4511 h 10000"/>
                  <a:gd name="connsiteX19" fmla="*/ 8183 w 10000"/>
                  <a:gd name="connsiteY19" fmla="*/ 4444 h 10000"/>
                  <a:gd name="connsiteX20" fmla="*/ 7993 w 10000"/>
                  <a:gd name="connsiteY20" fmla="*/ 4307 h 10000"/>
                  <a:gd name="connsiteX21" fmla="*/ 7691 w 10000"/>
                  <a:gd name="connsiteY21" fmla="*/ 4307 h 10000"/>
                  <a:gd name="connsiteX22" fmla="*/ 7615 w 10000"/>
                  <a:gd name="connsiteY22" fmla="*/ 4580 h 10000"/>
                  <a:gd name="connsiteX23" fmla="*/ 7350 w 10000"/>
                  <a:gd name="connsiteY23" fmla="*/ 4682 h 10000"/>
                  <a:gd name="connsiteX24" fmla="*/ 7085 w 10000"/>
                  <a:gd name="connsiteY24" fmla="*/ 4580 h 10000"/>
                  <a:gd name="connsiteX25" fmla="*/ 6630 w 10000"/>
                  <a:gd name="connsiteY25" fmla="*/ 4648 h 10000"/>
                  <a:gd name="connsiteX26" fmla="*/ 6366 w 10000"/>
                  <a:gd name="connsiteY26" fmla="*/ 4716 h 10000"/>
                  <a:gd name="connsiteX27" fmla="*/ 5608 w 10000"/>
                  <a:gd name="connsiteY27" fmla="*/ 4955 h 10000"/>
                  <a:gd name="connsiteX28" fmla="*/ 5608 w 10000"/>
                  <a:gd name="connsiteY28" fmla="*/ 5126 h 10000"/>
                  <a:gd name="connsiteX29" fmla="*/ 4965 w 10000"/>
                  <a:gd name="connsiteY29" fmla="*/ 5568 h 10000"/>
                  <a:gd name="connsiteX30" fmla="*/ 4775 w 10000"/>
                  <a:gd name="connsiteY30" fmla="*/ 5602 h 10000"/>
                  <a:gd name="connsiteX31" fmla="*/ 4511 w 10000"/>
                  <a:gd name="connsiteY31" fmla="*/ 5705 h 10000"/>
                  <a:gd name="connsiteX32" fmla="*/ 4132 w 10000"/>
                  <a:gd name="connsiteY32" fmla="*/ 6284 h 10000"/>
                  <a:gd name="connsiteX33" fmla="*/ 4511 w 10000"/>
                  <a:gd name="connsiteY33" fmla="*/ 6250 h 10000"/>
                  <a:gd name="connsiteX34" fmla="*/ 4624 w 10000"/>
                  <a:gd name="connsiteY34" fmla="*/ 6898 h 10000"/>
                  <a:gd name="connsiteX35" fmla="*/ 5494 w 10000"/>
                  <a:gd name="connsiteY35" fmla="*/ 7579 h 10000"/>
                  <a:gd name="connsiteX36" fmla="*/ 5608 w 10000"/>
                  <a:gd name="connsiteY36" fmla="*/ 7955 h 10000"/>
                  <a:gd name="connsiteX37" fmla="*/ 5684 w 10000"/>
                  <a:gd name="connsiteY37" fmla="*/ 10000 h 10000"/>
                  <a:gd name="connsiteX38" fmla="*/ 2958 w 10000"/>
                  <a:gd name="connsiteY38" fmla="*/ 9284 h 10000"/>
                  <a:gd name="connsiteX39" fmla="*/ 3450 w 10000"/>
                  <a:gd name="connsiteY39" fmla="*/ 8773 h 10000"/>
                  <a:gd name="connsiteX40" fmla="*/ 2958 w 10000"/>
                  <a:gd name="connsiteY40" fmla="*/ 8330 h 10000"/>
                  <a:gd name="connsiteX41" fmla="*/ 1822 w 10000"/>
                  <a:gd name="connsiteY41" fmla="*/ 7409 h 10000"/>
                  <a:gd name="connsiteX42" fmla="*/ 1633 w 10000"/>
                  <a:gd name="connsiteY42" fmla="*/ 7170 h 10000"/>
                  <a:gd name="connsiteX43" fmla="*/ 1443 w 10000"/>
                  <a:gd name="connsiteY43" fmla="*/ 7069 h 10000"/>
                  <a:gd name="connsiteX44" fmla="*/ 1406 w 10000"/>
                  <a:gd name="connsiteY44" fmla="*/ 6829 h 10000"/>
                  <a:gd name="connsiteX45" fmla="*/ 1027 w 10000"/>
                  <a:gd name="connsiteY45" fmla="*/ 6659 h 10000"/>
                  <a:gd name="connsiteX46" fmla="*/ 902 w 10000"/>
                  <a:gd name="connsiteY46" fmla="*/ 6688 h 10000"/>
                  <a:gd name="connsiteX47" fmla="*/ 528 w 10000"/>
                  <a:gd name="connsiteY47" fmla="*/ 6817 h 10000"/>
                  <a:gd name="connsiteX48" fmla="*/ 2 w 10000"/>
                  <a:gd name="connsiteY48" fmla="*/ 7082 h 10000"/>
                  <a:gd name="connsiteX0" fmla="*/ 5911 w 10000"/>
                  <a:gd name="connsiteY0" fmla="*/ 319 h 9651"/>
                  <a:gd name="connsiteX1" fmla="*/ 6101 w 10000"/>
                  <a:gd name="connsiteY1" fmla="*/ 46 h 9651"/>
                  <a:gd name="connsiteX2" fmla="*/ 7198 w 10000"/>
                  <a:gd name="connsiteY2" fmla="*/ 250 h 9651"/>
                  <a:gd name="connsiteX3" fmla="*/ 7501 w 10000"/>
                  <a:gd name="connsiteY3" fmla="*/ 523 h 9651"/>
                  <a:gd name="connsiteX4" fmla="*/ 7842 w 10000"/>
                  <a:gd name="connsiteY4" fmla="*/ 898 h 9651"/>
                  <a:gd name="connsiteX5" fmla="*/ 7615 w 10000"/>
                  <a:gd name="connsiteY5" fmla="*/ 1103 h 9651"/>
                  <a:gd name="connsiteX6" fmla="*/ 8902 w 10000"/>
                  <a:gd name="connsiteY6" fmla="*/ 1511 h 9651"/>
                  <a:gd name="connsiteX7" fmla="*/ 9205 w 10000"/>
                  <a:gd name="connsiteY7" fmla="*/ 1477 h 9651"/>
                  <a:gd name="connsiteX8" fmla="*/ 9281 w 10000"/>
                  <a:gd name="connsiteY8" fmla="*/ 1717 h 9651"/>
                  <a:gd name="connsiteX9" fmla="*/ 9167 w 10000"/>
                  <a:gd name="connsiteY9" fmla="*/ 2262 h 9651"/>
                  <a:gd name="connsiteX10" fmla="*/ 9395 w 10000"/>
                  <a:gd name="connsiteY10" fmla="*/ 2568 h 9651"/>
                  <a:gd name="connsiteX11" fmla="*/ 9395 w 10000"/>
                  <a:gd name="connsiteY11" fmla="*/ 3012 h 9651"/>
                  <a:gd name="connsiteX12" fmla="*/ 9546 w 10000"/>
                  <a:gd name="connsiteY12" fmla="*/ 3182 h 9651"/>
                  <a:gd name="connsiteX13" fmla="*/ 10000 w 10000"/>
                  <a:gd name="connsiteY13" fmla="*/ 4103 h 9651"/>
                  <a:gd name="connsiteX14" fmla="*/ 9697 w 10000"/>
                  <a:gd name="connsiteY14" fmla="*/ 4376 h 9651"/>
                  <a:gd name="connsiteX15" fmla="*/ 9546 w 10000"/>
                  <a:gd name="connsiteY15" fmla="*/ 4341 h 9651"/>
                  <a:gd name="connsiteX16" fmla="*/ 9356 w 10000"/>
                  <a:gd name="connsiteY16" fmla="*/ 4545 h 9651"/>
                  <a:gd name="connsiteX17" fmla="*/ 8561 w 10000"/>
                  <a:gd name="connsiteY17" fmla="*/ 4648 h 9651"/>
                  <a:gd name="connsiteX18" fmla="*/ 8447 w 10000"/>
                  <a:gd name="connsiteY18" fmla="*/ 4511 h 9651"/>
                  <a:gd name="connsiteX19" fmla="*/ 8183 w 10000"/>
                  <a:gd name="connsiteY19" fmla="*/ 4444 h 9651"/>
                  <a:gd name="connsiteX20" fmla="*/ 7993 w 10000"/>
                  <a:gd name="connsiteY20" fmla="*/ 4307 h 9651"/>
                  <a:gd name="connsiteX21" fmla="*/ 7691 w 10000"/>
                  <a:gd name="connsiteY21" fmla="*/ 4307 h 9651"/>
                  <a:gd name="connsiteX22" fmla="*/ 7615 w 10000"/>
                  <a:gd name="connsiteY22" fmla="*/ 4580 h 9651"/>
                  <a:gd name="connsiteX23" fmla="*/ 7350 w 10000"/>
                  <a:gd name="connsiteY23" fmla="*/ 4682 h 9651"/>
                  <a:gd name="connsiteX24" fmla="*/ 7085 w 10000"/>
                  <a:gd name="connsiteY24" fmla="*/ 4580 h 9651"/>
                  <a:gd name="connsiteX25" fmla="*/ 6630 w 10000"/>
                  <a:gd name="connsiteY25" fmla="*/ 4648 h 9651"/>
                  <a:gd name="connsiteX26" fmla="*/ 6366 w 10000"/>
                  <a:gd name="connsiteY26" fmla="*/ 4716 h 9651"/>
                  <a:gd name="connsiteX27" fmla="*/ 5608 w 10000"/>
                  <a:gd name="connsiteY27" fmla="*/ 4955 h 9651"/>
                  <a:gd name="connsiteX28" fmla="*/ 5608 w 10000"/>
                  <a:gd name="connsiteY28" fmla="*/ 5126 h 9651"/>
                  <a:gd name="connsiteX29" fmla="*/ 4965 w 10000"/>
                  <a:gd name="connsiteY29" fmla="*/ 5568 h 9651"/>
                  <a:gd name="connsiteX30" fmla="*/ 4775 w 10000"/>
                  <a:gd name="connsiteY30" fmla="*/ 5602 h 9651"/>
                  <a:gd name="connsiteX31" fmla="*/ 4511 w 10000"/>
                  <a:gd name="connsiteY31" fmla="*/ 5705 h 9651"/>
                  <a:gd name="connsiteX32" fmla="*/ 4132 w 10000"/>
                  <a:gd name="connsiteY32" fmla="*/ 6284 h 9651"/>
                  <a:gd name="connsiteX33" fmla="*/ 4511 w 10000"/>
                  <a:gd name="connsiteY33" fmla="*/ 6250 h 9651"/>
                  <a:gd name="connsiteX34" fmla="*/ 4624 w 10000"/>
                  <a:gd name="connsiteY34" fmla="*/ 6898 h 9651"/>
                  <a:gd name="connsiteX35" fmla="*/ 5494 w 10000"/>
                  <a:gd name="connsiteY35" fmla="*/ 7579 h 9651"/>
                  <a:gd name="connsiteX36" fmla="*/ 5608 w 10000"/>
                  <a:gd name="connsiteY36" fmla="*/ 7955 h 9651"/>
                  <a:gd name="connsiteX37" fmla="*/ 5726 w 10000"/>
                  <a:gd name="connsiteY37" fmla="*/ 9651 h 9651"/>
                  <a:gd name="connsiteX38" fmla="*/ 2958 w 10000"/>
                  <a:gd name="connsiteY38" fmla="*/ 9284 h 9651"/>
                  <a:gd name="connsiteX39" fmla="*/ 3450 w 10000"/>
                  <a:gd name="connsiteY39" fmla="*/ 8773 h 9651"/>
                  <a:gd name="connsiteX40" fmla="*/ 2958 w 10000"/>
                  <a:gd name="connsiteY40" fmla="*/ 8330 h 9651"/>
                  <a:gd name="connsiteX41" fmla="*/ 1822 w 10000"/>
                  <a:gd name="connsiteY41" fmla="*/ 7409 h 9651"/>
                  <a:gd name="connsiteX42" fmla="*/ 1633 w 10000"/>
                  <a:gd name="connsiteY42" fmla="*/ 7170 h 9651"/>
                  <a:gd name="connsiteX43" fmla="*/ 1443 w 10000"/>
                  <a:gd name="connsiteY43" fmla="*/ 7069 h 9651"/>
                  <a:gd name="connsiteX44" fmla="*/ 1406 w 10000"/>
                  <a:gd name="connsiteY44" fmla="*/ 6829 h 9651"/>
                  <a:gd name="connsiteX45" fmla="*/ 1027 w 10000"/>
                  <a:gd name="connsiteY45" fmla="*/ 6659 h 9651"/>
                  <a:gd name="connsiteX46" fmla="*/ 902 w 10000"/>
                  <a:gd name="connsiteY46" fmla="*/ 6688 h 9651"/>
                  <a:gd name="connsiteX47" fmla="*/ 528 w 10000"/>
                  <a:gd name="connsiteY47" fmla="*/ 6817 h 9651"/>
                  <a:gd name="connsiteX48" fmla="*/ 2 w 10000"/>
                  <a:gd name="connsiteY48" fmla="*/ 7082 h 9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0000" h="9651">
                    <a:moveTo>
                      <a:pt x="5911" y="319"/>
                    </a:moveTo>
                    <a:cubicBezTo>
                      <a:pt x="5987" y="216"/>
                      <a:pt x="6062" y="148"/>
                      <a:pt x="6101" y="46"/>
                    </a:cubicBezTo>
                    <a:cubicBezTo>
                      <a:pt x="6479" y="-56"/>
                      <a:pt x="6933" y="12"/>
                      <a:pt x="7198" y="250"/>
                    </a:cubicBezTo>
                    <a:cubicBezTo>
                      <a:pt x="7312" y="319"/>
                      <a:pt x="7425" y="421"/>
                      <a:pt x="7501" y="523"/>
                    </a:cubicBezTo>
                    <a:cubicBezTo>
                      <a:pt x="7615" y="660"/>
                      <a:pt x="7728" y="762"/>
                      <a:pt x="7842" y="898"/>
                    </a:cubicBezTo>
                    <a:cubicBezTo>
                      <a:pt x="7728" y="898"/>
                      <a:pt x="7615" y="1001"/>
                      <a:pt x="7615" y="1103"/>
                    </a:cubicBezTo>
                    <a:cubicBezTo>
                      <a:pt x="8069" y="1171"/>
                      <a:pt x="8447" y="1648"/>
                      <a:pt x="8902" y="1511"/>
                    </a:cubicBezTo>
                    <a:cubicBezTo>
                      <a:pt x="8978" y="1477"/>
                      <a:pt x="9091" y="1444"/>
                      <a:pt x="9205" y="1477"/>
                    </a:cubicBezTo>
                    <a:cubicBezTo>
                      <a:pt x="9281" y="1546"/>
                      <a:pt x="9281" y="1614"/>
                      <a:pt x="9281" y="1717"/>
                    </a:cubicBezTo>
                    <a:cubicBezTo>
                      <a:pt x="9281" y="1887"/>
                      <a:pt x="9242" y="2092"/>
                      <a:pt x="9167" y="2262"/>
                    </a:cubicBezTo>
                    <a:cubicBezTo>
                      <a:pt x="9319" y="2227"/>
                      <a:pt x="9432" y="2433"/>
                      <a:pt x="9395" y="2568"/>
                    </a:cubicBezTo>
                    <a:cubicBezTo>
                      <a:pt x="9395" y="2739"/>
                      <a:pt x="9319" y="2875"/>
                      <a:pt x="9395" y="3012"/>
                    </a:cubicBezTo>
                    <a:cubicBezTo>
                      <a:pt x="9395" y="3080"/>
                      <a:pt x="9470" y="3148"/>
                      <a:pt x="9546" y="3182"/>
                    </a:cubicBezTo>
                    <a:cubicBezTo>
                      <a:pt x="9773" y="3421"/>
                      <a:pt x="9962" y="3762"/>
                      <a:pt x="10000" y="4103"/>
                    </a:cubicBezTo>
                    <a:cubicBezTo>
                      <a:pt x="9849" y="4035"/>
                      <a:pt x="9849" y="4341"/>
                      <a:pt x="9697" y="4376"/>
                    </a:cubicBezTo>
                    <a:cubicBezTo>
                      <a:pt x="9659" y="4376"/>
                      <a:pt x="9622" y="4341"/>
                      <a:pt x="9546" y="4341"/>
                    </a:cubicBezTo>
                    <a:cubicBezTo>
                      <a:pt x="9432" y="4341"/>
                      <a:pt x="9395" y="4477"/>
                      <a:pt x="9356" y="4545"/>
                    </a:cubicBezTo>
                    <a:cubicBezTo>
                      <a:pt x="9242" y="4852"/>
                      <a:pt x="8751" y="4886"/>
                      <a:pt x="8561" y="4648"/>
                    </a:cubicBezTo>
                    <a:cubicBezTo>
                      <a:pt x="8523" y="4580"/>
                      <a:pt x="8486" y="4545"/>
                      <a:pt x="8447" y="4511"/>
                    </a:cubicBezTo>
                    <a:cubicBezTo>
                      <a:pt x="8372" y="4444"/>
                      <a:pt x="8259" y="4477"/>
                      <a:pt x="8183" y="4444"/>
                    </a:cubicBezTo>
                    <a:cubicBezTo>
                      <a:pt x="8069" y="4444"/>
                      <a:pt x="7956" y="4376"/>
                      <a:pt x="7993" y="4307"/>
                    </a:cubicBezTo>
                    <a:cubicBezTo>
                      <a:pt x="7918" y="4239"/>
                      <a:pt x="7766" y="4239"/>
                      <a:pt x="7691" y="4307"/>
                    </a:cubicBezTo>
                    <a:cubicBezTo>
                      <a:pt x="7577" y="4376"/>
                      <a:pt x="7539" y="4511"/>
                      <a:pt x="7615" y="4580"/>
                    </a:cubicBezTo>
                    <a:cubicBezTo>
                      <a:pt x="7577" y="4682"/>
                      <a:pt x="7464" y="4716"/>
                      <a:pt x="7350" y="4682"/>
                    </a:cubicBezTo>
                    <a:cubicBezTo>
                      <a:pt x="7274" y="4682"/>
                      <a:pt x="7161" y="4614"/>
                      <a:pt x="7085" y="4580"/>
                    </a:cubicBezTo>
                    <a:cubicBezTo>
                      <a:pt x="6933" y="4545"/>
                      <a:pt x="6782" y="4580"/>
                      <a:pt x="6630" y="4648"/>
                    </a:cubicBezTo>
                    <a:cubicBezTo>
                      <a:pt x="6555" y="4682"/>
                      <a:pt x="6479" y="4682"/>
                      <a:pt x="6366" y="4716"/>
                    </a:cubicBezTo>
                    <a:cubicBezTo>
                      <a:pt x="6138" y="4785"/>
                      <a:pt x="5874" y="4886"/>
                      <a:pt x="5608" y="4955"/>
                    </a:cubicBezTo>
                    <a:lnTo>
                      <a:pt x="5608" y="5126"/>
                    </a:lnTo>
                    <a:cubicBezTo>
                      <a:pt x="5343" y="5057"/>
                      <a:pt x="5230" y="5500"/>
                      <a:pt x="4965" y="5568"/>
                    </a:cubicBezTo>
                    <a:cubicBezTo>
                      <a:pt x="4927" y="5602"/>
                      <a:pt x="4852" y="5602"/>
                      <a:pt x="4775" y="5602"/>
                    </a:cubicBezTo>
                    <a:cubicBezTo>
                      <a:pt x="4699" y="5637"/>
                      <a:pt x="4624" y="5671"/>
                      <a:pt x="4511" y="5705"/>
                    </a:cubicBezTo>
                    <a:cubicBezTo>
                      <a:pt x="4284" y="5808"/>
                      <a:pt x="4018" y="6046"/>
                      <a:pt x="4132" y="6284"/>
                    </a:cubicBezTo>
                    <a:cubicBezTo>
                      <a:pt x="4245" y="6250"/>
                      <a:pt x="4397" y="6250"/>
                      <a:pt x="4511" y="6250"/>
                    </a:cubicBezTo>
                    <a:cubicBezTo>
                      <a:pt x="4435" y="6455"/>
                      <a:pt x="4472" y="6728"/>
                      <a:pt x="4624" y="6898"/>
                    </a:cubicBezTo>
                    <a:cubicBezTo>
                      <a:pt x="4852" y="7170"/>
                      <a:pt x="5306" y="7273"/>
                      <a:pt x="5494" y="7579"/>
                    </a:cubicBezTo>
                    <a:cubicBezTo>
                      <a:pt x="5570" y="7682"/>
                      <a:pt x="5570" y="7819"/>
                      <a:pt x="5608" y="7955"/>
                    </a:cubicBezTo>
                    <a:cubicBezTo>
                      <a:pt x="5647" y="8636"/>
                      <a:pt x="5726" y="8969"/>
                      <a:pt x="5726" y="9651"/>
                    </a:cubicBezTo>
                    <a:lnTo>
                      <a:pt x="2958" y="9284"/>
                    </a:lnTo>
                    <a:cubicBezTo>
                      <a:pt x="3185" y="9148"/>
                      <a:pt x="3450" y="9011"/>
                      <a:pt x="3450" y="8773"/>
                    </a:cubicBezTo>
                    <a:cubicBezTo>
                      <a:pt x="3413" y="8568"/>
                      <a:pt x="3185" y="8432"/>
                      <a:pt x="2958" y="8330"/>
                    </a:cubicBezTo>
                    <a:cubicBezTo>
                      <a:pt x="2504" y="8091"/>
                      <a:pt x="2011" y="7852"/>
                      <a:pt x="1822" y="7409"/>
                    </a:cubicBezTo>
                    <a:cubicBezTo>
                      <a:pt x="1784" y="7307"/>
                      <a:pt x="1746" y="7204"/>
                      <a:pt x="1633" y="7170"/>
                    </a:cubicBezTo>
                    <a:cubicBezTo>
                      <a:pt x="1595" y="7137"/>
                      <a:pt x="1482" y="7103"/>
                      <a:pt x="1443" y="7069"/>
                    </a:cubicBezTo>
                    <a:cubicBezTo>
                      <a:pt x="1406" y="7000"/>
                      <a:pt x="1406" y="6932"/>
                      <a:pt x="1406" y="6829"/>
                    </a:cubicBezTo>
                    <a:cubicBezTo>
                      <a:pt x="1368" y="6693"/>
                      <a:pt x="1111" y="6683"/>
                      <a:pt x="1027" y="6659"/>
                    </a:cubicBezTo>
                    <a:cubicBezTo>
                      <a:pt x="943" y="6636"/>
                      <a:pt x="944" y="6678"/>
                      <a:pt x="902" y="6688"/>
                    </a:cubicBezTo>
                    <a:cubicBezTo>
                      <a:pt x="789" y="6620"/>
                      <a:pt x="641" y="6715"/>
                      <a:pt x="528" y="6817"/>
                    </a:cubicBezTo>
                    <a:cubicBezTo>
                      <a:pt x="377" y="6886"/>
                      <a:pt x="-36" y="6945"/>
                      <a:pt x="2" y="7082"/>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20" name="Freeform 66">
                <a:extLst>
                  <a:ext uri="{FF2B5EF4-FFF2-40B4-BE49-F238E27FC236}">
                    <a16:creationId xmlns:a16="http://schemas.microsoft.com/office/drawing/2014/main" id="{77F4D376-04E9-47D7-A8FD-B9D5B86EDDA6}"/>
                  </a:ext>
                </a:extLst>
              </p:cNvPr>
              <p:cNvSpPr>
                <a:spLocks/>
              </p:cNvSpPr>
              <p:nvPr/>
            </p:nvSpPr>
            <p:spPr bwMode="auto">
              <a:xfrm>
                <a:off x="6171996" y="3011566"/>
                <a:ext cx="18402" cy="181915"/>
              </a:xfrm>
              <a:custGeom>
                <a:avLst/>
                <a:gdLst>
                  <a:gd name="T0" fmla="*/ 0 w 4"/>
                  <a:gd name="T1" fmla="*/ 0 h 41"/>
                  <a:gd name="T2" fmla="*/ 2 w 4"/>
                  <a:gd name="T3" fmla="*/ 27 h 41"/>
                  <a:gd name="T4" fmla="*/ 3 w 4"/>
                  <a:gd name="T5" fmla="*/ 32 h 41"/>
                  <a:gd name="T6" fmla="*/ 0 w 4"/>
                  <a:gd name="T7" fmla="*/ 41 h 41"/>
                </a:gdLst>
                <a:ahLst/>
                <a:cxnLst>
                  <a:cxn ang="0">
                    <a:pos x="T0" y="T1"/>
                  </a:cxn>
                  <a:cxn ang="0">
                    <a:pos x="T2" y="T3"/>
                  </a:cxn>
                  <a:cxn ang="0">
                    <a:pos x="T4" y="T5"/>
                  </a:cxn>
                  <a:cxn ang="0">
                    <a:pos x="T6" y="T7"/>
                  </a:cxn>
                </a:cxnLst>
                <a:rect l="0" t="0" r="r" b="b"/>
                <a:pathLst>
                  <a:path w="4" h="41">
                    <a:moveTo>
                      <a:pt x="0" y="0"/>
                    </a:moveTo>
                    <a:cubicBezTo>
                      <a:pt x="1" y="9"/>
                      <a:pt x="1" y="18"/>
                      <a:pt x="2" y="27"/>
                    </a:cubicBezTo>
                    <a:cubicBezTo>
                      <a:pt x="2" y="29"/>
                      <a:pt x="2" y="31"/>
                      <a:pt x="3" y="32"/>
                    </a:cubicBezTo>
                    <a:cubicBezTo>
                      <a:pt x="4" y="34"/>
                      <a:pt x="2" y="40"/>
                      <a:pt x="0" y="41"/>
                    </a:cubicBezTo>
                  </a:path>
                </a:pathLst>
              </a:custGeom>
              <a:solidFill>
                <a:srgbClr val="ABABAB"/>
              </a:solidFill>
              <a:ln w="15875" cap="rnd">
                <a:solidFill>
                  <a:srgbClr val="00188F"/>
                </a:solidFill>
                <a:prstDash val="solid"/>
                <a:round/>
                <a:headEnd/>
                <a:tailEnd/>
              </a:ln>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21" name="Freeform 67">
                <a:extLst>
                  <a:ext uri="{FF2B5EF4-FFF2-40B4-BE49-F238E27FC236}">
                    <a16:creationId xmlns:a16="http://schemas.microsoft.com/office/drawing/2014/main" id="{14F25455-969A-472C-98D8-50F309490AB1}"/>
                  </a:ext>
                </a:extLst>
              </p:cNvPr>
              <p:cNvSpPr>
                <a:spLocks/>
              </p:cNvSpPr>
              <p:nvPr/>
            </p:nvSpPr>
            <p:spPr bwMode="auto">
              <a:xfrm>
                <a:off x="6184877" y="3047199"/>
                <a:ext cx="143534" cy="142531"/>
              </a:xfrm>
              <a:custGeom>
                <a:avLst/>
                <a:gdLst>
                  <a:gd name="T0" fmla="*/ 0 w 33"/>
                  <a:gd name="T1" fmla="*/ 28 h 32"/>
                  <a:gd name="T2" fmla="*/ 6 w 33"/>
                  <a:gd name="T3" fmla="*/ 29 h 32"/>
                  <a:gd name="T4" fmla="*/ 10 w 33"/>
                  <a:gd name="T5" fmla="*/ 31 h 32"/>
                  <a:gd name="T6" fmla="*/ 18 w 33"/>
                  <a:gd name="T7" fmla="*/ 29 h 32"/>
                  <a:gd name="T8" fmla="*/ 25 w 33"/>
                  <a:gd name="T9" fmla="*/ 25 h 32"/>
                  <a:gd name="T10" fmla="*/ 28 w 33"/>
                  <a:gd name="T11" fmla="*/ 23 h 32"/>
                  <a:gd name="T12" fmla="*/ 29 w 33"/>
                  <a:gd name="T13" fmla="*/ 19 h 32"/>
                  <a:gd name="T14" fmla="*/ 32 w 33"/>
                  <a:gd name="T15" fmla="*/ 13 h 32"/>
                  <a:gd name="T16" fmla="*/ 28 w 33"/>
                  <a:gd name="T17" fmla="*/ 6 h 32"/>
                  <a:gd name="T18" fmla="*/ 21 w 33"/>
                  <a:gd name="T19"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32">
                    <a:moveTo>
                      <a:pt x="0" y="28"/>
                    </a:moveTo>
                    <a:cubicBezTo>
                      <a:pt x="2" y="28"/>
                      <a:pt x="4" y="28"/>
                      <a:pt x="6" y="29"/>
                    </a:cubicBezTo>
                    <a:cubicBezTo>
                      <a:pt x="7" y="30"/>
                      <a:pt x="8" y="31"/>
                      <a:pt x="10" y="31"/>
                    </a:cubicBezTo>
                    <a:cubicBezTo>
                      <a:pt x="13" y="32"/>
                      <a:pt x="15" y="31"/>
                      <a:pt x="18" y="29"/>
                    </a:cubicBezTo>
                    <a:cubicBezTo>
                      <a:pt x="20" y="28"/>
                      <a:pt x="23" y="27"/>
                      <a:pt x="25" y="25"/>
                    </a:cubicBezTo>
                    <a:cubicBezTo>
                      <a:pt x="26" y="25"/>
                      <a:pt x="27" y="24"/>
                      <a:pt x="28" y="23"/>
                    </a:cubicBezTo>
                    <a:cubicBezTo>
                      <a:pt x="29" y="22"/>
                      <a:pt x="28" y="20"/>
                      <a:pt x="29" y="19"/>
                    </a:cubicBezTo>
                    <a:cubicBezTo>
                      <a:pt x="29" y="17"/>
                      <a:pt x="32" y="15"/>
                      <a:pt x="32" y="13"/>
                    </a:cubicBezTo>
                    <a:cubicBezTo>
                      <a:pt x="33" y="10"/>
                      <a:pt x="30" y="7"/>
                      <a:pt x="28" y="6"/>
                    </a:cubicBezTo>
                    <a:cubicBezTo>
                      <a:pt x="26" y="4"/>
                      <a:pt x="23" y="2"/>
                      <a:pt x="21" y="0"/>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22" name="Freeform 68">
                <a:extLst>
                  <a:ext uri="{FF2B5EF4-FFF2-40B4-BE49-F238E27FC236}">
                    <a16:creationId xmlns:a16="http://schemas.microsoft.com/office/drawing/2014/main" id="{B55120F8-5D1D-4296-AC87-DA355E3F1B05}"/>
                  </a:ext>
                </a:extLst>
              </p:cNvPr>
              <p:cNvSpPr>
                <a:spLocks/>
              </p:cNvSpPr>
              <p:nvPr/>
            </p:nvSpPr>
            <p:spPr bwMode="auto">
              <a:xfrm>
                <a:off x="6293448" y="2900917"/>
                <a:ext cx="134333" cy="165036"/>
              </a:xfrm>
              <a:custGeom>
                <a:avLst/>
                <a:gdLst>
                  <a:gd name="T0" fmla="*/ 9 w 31"/>
                  <a:gd name="T1" fmla="*/ 0 h 37"/>
                  <a:gd name="T2" fmla="*/ 11 w 31"/>
                  <a:gd name="T3" fmla="*/ 7 h 37"/>
                  <a:gd name="T4" fmla="*/ 18 w 31"/>
                  <a:gd name="T5" fmla="*/ 11 h 37"/>
                  <a:gd name="T6" fmla="*/ 31 w 31"/>
                  <a:gd name="T7" fmla="*/ 30 h 37"/>
                  <a:gd name="T8" fmla="*/ 16 w 31"/>
                  <a:gd name="T9" fmla="*/ 30 h 37"/>
                  <a:gd name="T10" fmla="*/ 12 w 31"/>
                  <a:gd name="T11" fmla="*/ 31 h 37"/>
                  <a:gd name="T12" fmla="*/ 7 w 31"/>
                  <a:gd name="T13" fmla="*/ 33 h 37"/>
                  <a:gd name="T14" fmla="*/ 0 w 31"/>
                  <a:gd name="T15" fmla="*/ 36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37">
                    <a:moveTo>
                      <a:pt x="9" y="0"/>
                    </a:moveTo>
                    <a:cubicBezTo>
                      <a:pt x="8" y="2"/>
                      <a:pt x="9" y="5"/>
                      <a:pt x="11" y="7"/>
                    </a:cubicBezTo>
                    <a:cubicBezTo>
                      <a:pt x="13" y="9"/>
                      <a:pt x="16" y="10"/>
                      <a:pt x="18" y="11"/>
                    </a:cubicBezTo>
                    <a:cubicBezTo>
                      <a:pt x="26" y="14"/>
                      <a:pt x="31" y="22"/>
                      <a:pt x="31" y="30"/>
                    </a:cubicBezTo>
                    <a:cubicBezTo>
                      <a:pt x="26" y="30"/>
                      <a:pt x="21" y="30"/>
                      <a:pt x="16" y="30"/>
                    </a:cubicBezTo>
                    <a:cubicBezTo>
                      <a:pt x="14" y="30"/>
                      <a:pt x="13" y="30"/>
                      <a:pt x="12" y="31"/>
                    </a:cubicBezTo>
                    <a:cubicBezTo>
                      <a:pt x="10" y="31"/>
                      <a:pt x="9" y="33"/>
                      <a:pt x="7" y="33"/>
                    </a:cubicBezTo>
                    <a:cubicBezTo>
                      <a:pt x="5" y="34"/>
                      <a:pt x="1" y="37"/>
                      <a:pt x="0" y="36"/>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23" name="Freeform 69">
                <a:extLst>
                  <a:ext uri="{FF2B5EF4-FFF2-40B4-BE49-F238E27FC236}">
                    <a16:creationId xmlns:a16="http://schemas.microsoft.com/office/drawing/2014/main" id="{1E28F799-DC48-40D4-A5AE-98C755D7FD15}"/>
                  </a:ext>
                </a:extLst>
              </p:cNvPr>
              <p:cNvSpPr>
                <a:spLocks/>
              </p:cNvSpPr>
              <p:nvPr/>
            </p:nvSpPr>
            <p:spPr bwMode="auto">
              <a:xfrm>
                <a:off x="6324731" y="3118465"/>
                <a:ext cx="207940" cy="84393"/>
              </a:xfrm>
              <a:custGeom>
                <a:avLst/>
                <a:gdLst>
                  <a:gd name="T0" fmla="*/ 0 w 48"/>
                  <a:gd name="T1" fmla="*/ 1 h 19"/>
                  <a:gd name="T2" fmla="*/ 6 w 48"/>
                  <a:gd name="T3" fmla="*/ 2 h 19"/>
                  <a:gd name="T4" fmla="*/ 6 w 48"/>
                  <a:gd name="T5" fmla="*/ 4 h 19"/>
                  <a:gd name="T6" fmla="*/ 13 w 48"/>
                  <a:gd name="T7" fmla="*/ 10 h 19"/>
                  <a:gd name="T8" fmla="*/ 22 w 48"/>
                  <a:gd name="T9" fmla="*/ 11 h 19"/>
                  <a:gd name="T10" fmla="*/ 26 w 48"/>
                  <a:gd name="T11" fmla="*/ 14 h 19"/>
                  <a:gd name="T12" fmla="*/ 48 w 48"/>
                  <a:gd name="T13" fmla="*/ 16 h 19"/>
                </a:gdLst>
                <a:ahLst/>
                <a:cxnLst>
                  <a:cxn ang="0">
                    <a:pos x="T0" y="T1"/>
                  </a:cxn>
                  <a:cxn ang="0">
                    <a:pos x="T2" y="T3"/>
                  </a:cxn>
                  <a:cxn ang="0">
                    <a:pos x="T4" y="T5"/>
                  </a:cxn>
                  <a:cxn ang="0">
                    <a:pos x="T6" y="T7"/>
                  </a:cxn>
                  <a:cxn ang="0">
                    <a:pos x="T8" y="T9"/>
                  </a:cxn>
                  <a:cxn ang="0">
                    <a:pos x="T10" y="T11"/>
                  </a:cxn>
                  <a:cxn ang="0">
                    <a:pos x="T12" y="T13"/>
                  </a:cxn>
                </a:cxnLst>
                <a:rect l="0" t="0" r="r" b="b"/>
                <a:pathLst>
                  <a:path w="48" h="19">
                    <a:moveTo>
                      <a:pt x="0" y="1"/>
                    </a:moveTo>
                    <a:cubicBezTo>
                      <a:pt x="2" y="1"/>
                      <a:pt x="5" y="0"/>
                      <a:pt x="6" y="2"/>
                    </a:cubicBezTo>
                    <a:cubicBezTo>
                      <a:pt x="7" y="3"/>
                      <a:pt x="6" y="4"/>
                      <a:pt x="6" y="4"/>
                    </a:cubicBezTo>
                    <a:cubicBezTo>
                      <a:pt x="6" y="8"/>
                      <a:pt x="10" y="9"/>
                      <a:pt x="13" y="10"/>
                    </a:cubicBezTo>
                    <a:cubicBezTo>
                      <a:pt x="16" y="10"/>
                      <a:pt x="19" y="9"/>
                      <a:pt x="22" y="11"/>
                    </a:cubicBezTo>
                    <a:cubicBezTo>
                      <a:pt x="23" y="12"/>
                      <a:pt x="24" y="13"/>
                      <a:pt x="26" y="14"/>
                    </a:cubicBezTo>
                    <a:cubicBezTo>
                      <a:pt x="32" y="19"/>
                      <a:pt x="40" y="18"/>
                      <a:pt x="48" y="16"/>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24" name="Freeform 70">
                <a:extLst>
                  <a:ext uri="{FF2B5EF4-FFF2-40B4-BE49-F238E27FC236}">
                    <a16:creationId xmlns:a16="http://schemas.microsoft.com/office/drawing/2014/main" id="{F972D80D-F267-4628-A777-4DA250FB5910}"/>
                  </a:ext>
                </a:extLst>
              </p:cNvPr>
              <p:cNvSpPr>
                <a:spLocks/>
              </p:cNvSpPr>
              <p:nvPr/>
            </p:nvSpPr>
            <p:spPr bwMode="auto">
              <a:xfrm>
                <a:off x="6427781" y="3037822"/>
                <a:ext cx="312831" cy="178164"/>
              </a:xfrm>
              <a:custGeom>
                <a:avLst/>
                <a:gdLst>
                  <a:gd name="T0" fmla="*/ 1 w 72"/>
                  <a:gd name="T1" fmla="*/ 0 h 40"/>
                  <a:gd name="T2" fmla="*/ 2 w 72"/>
                  <a:gd name="T3" fmla="*/ 5 h 40"/>
                  <a:gd name="T4" fmla="*/ 7 w 72"/>
                  <a:gd name="T5" fmla="*/ 7 h 40"/>
                  <a:gd name="T6" fmla="*/ 16 w 72"/>
                  <a:gd name="T7" fmla="*/ 11 h 40"/>
                  <a:gd name="T8" fmla="*/ 23 w 72"/>
                  <a:gd name="T9" fmla="*/ 12 h 40"/>
                  <a:gd name="T10" fmla="*/ 61 w 72"/>
                  <a:gd name="T11" fmla="*/ 27 h 40"/>
                  <a:gd name="T12" fmla="*/ 72 w 72"/>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72" h="40">
                    <a:moveTo>
                      <a:pt x="1" y="0"/>
                    </a:moveTo>
                    <a:cubicBezTo>
                      <a:pt x="0" y="2"/>
                      <a:pt x="1" y="4"/>
                      <a:pt x="2" y="5"/>
                    </a:cubicBezTo>
                    <a:cubicBezTo>
                      <a:pt x="4" y="6"/>
                      <a:pt x="6" y="6"/>
                      <a:pt x="7" y="7"/>
                    </a:cubicBezTo>
                    <a:cubicBezTo>
                      <a:pt x="11" y="7"/>
                      <a:pt x="13" y="9"/>
                      <a:pt x="16" y="11"/>
                    </a:cubicBezTo>
                    <a:cubicBezTo>
                      <a:pt x="17" y="13"/>
                      <a:pt x="20" y="13"/>
                      <a:pt x="23" y="12"/>
                    </a:cubicBezTo>
                    <a:cubicBezTo>
                      <a:pt x="37" y="9"/>
                      <a:pt x="53" y="15"/>
                      <a:pt x="61" y="27"/>
                    </a:cubicBezTo>
                    <a:cubicBezTo>
                      <a:pt x="64" y="32"/>
                      <a:pt x="67" y="38"/>
                      <a:pt x="72" y="40"/>
                    </a:cubicBezTo>
                  </a:path>
                </a:pathLst>
              </a:custGeom>
              <a:noFill/>
              <a:ln w="15875" cap="flat">
                <a:solidFill>
                  <a:srgbClr val="00188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25" name="Freeform 71">
                <a:extLst>
                  <a:ext uri="{FF2B5EF4-FFF2-40B4-BE49-F238E27FC236}">
                    <a16:creationId xmlns:a16="http://schemas.microsoft.com/office/drawing/2014/main" id="{7C5885C7-3F2B-4A71-B999-A01D7E1FC5F4}"/>
                  </a:ext>
                </a:extLst>
              </p:cNvPr>
              <p:cNvSpPr>
                <a:spLocks/>
              </p:cNvSpPr>
              <p:nvPr/>
            </p:nvSpPr>
            <p:spPr bwMode="auto">
              <a:xfrm>
                <a:off x="6354174" y="3047199"/>
                <a:ext cx="66246" cy="75016"/>
              </a:xfrm>
              <a:custGeom>
                <a:avLst/>
                <a:gdLst>
                  <a:gd name="T0" fmla="*/ 0 w 15"/>
                  <a:gd name="T1" fmla="*/ 17 h 17"/>
                  <a:gd name="T2" fmla="*/ 6 w 15"/>
                  <a:gd name="T3" fmla="*/ 16 h 17"/>
                  <a:gd name="T4" fmla="*/ 12 w 15"/>
                  <a:gd name="T5" fmla="*/ 8 h 17"/>
                  <a:gd name="T6" fmla="*/ 15 w 15"/>
                  <a:gd name="T7" fmla="*/ 0 h 17"/>
                </a:gdLst>
                <a:ahLst/>
                <a:cxnLst>
                  <a:cxn ang="0">
                    <a:pos x="T0" y="T1"/>
                  </a:cxn>
                  <a:cxn ang="0">
                    <a:pos x="T2" y="T3"/>
                  </a:cxn>
                  <a:cxn ang="0">
                    <a:pos x="T4" y="T5"/>
                  </a:cxn>
                  <a:cxn ang="0">
                    <a:pos x="T6" y="T7"/>
                  </a:cxn>
                </a:cxnLst>
                <a:rect l="0" t="0" r="r" b="b"/>
                <a:pathLst>
                  <a:path w="15" h="17">
                    <a:moveTo>
                      <a:pt x="0" y="17"/>
                    </a:moveTo>
                    <a:cubicBezTo>
                      <a:pt x="2" y="17"/>
                      <a:pt x="4" y="17"/>
                      <a:pt x="6" y="16"/>
                    </a:cubicBezTo>
                    <a:cubicBezTo>
                      <a:pt x="8" y="14"/>
                      <a:pt x="10" y="11"/>
                      <a:pt x="12" y="8"/>
                    </a:cubicBezTo>
                    <a:cubicBezTo>
                      <a:pt x="14" y="6"/>
                      <a:pt x="15" y="3"/>
                      <a:pt x="15" y="0"/>
                    </a:cubicBezTo>
                  </a:path>
                </a:pathLst>
              </a:custGeom>
              <a:noFill/>
              <a:ln w="15875" cap="flat">
                <a:solidFill>
                  <a:srgbClr val="A5A5A5"/>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26" name="Freeform 72">
                <a:extLst>
                  <a:ext uri="{FF2B5EF4-FFF2-40B4-BE49-F238E27FC236}">
                    <a16:creationId xmlns:a16="http://schemas.microsoft.com/office/drawing/2014/main" id="{7F0B51C5-1052-434F-AC96-BB1351894017}"/>
                  </a:ext>
                </a:extLst>
              </p:cNvPr>
              <p:cNvSpPr>
                <a:spLocks/>
              </p:cNvSpPr>
              <p:nvPr/>
            </p:nvSpPr>
            <p:spPr bwMode="auto">
              <a:xfrm>
                <a:off x="6341292" y="2822150"/>
                <a:ext cx="242904" cy="176288"/>
              </a:xfrm>
              <a:custGeom>
                <a:avLst/>
                <a:gdLst>
                  <a:gd name="T0" fmla="*/ 0 w 56"/>
                  <a:gd name="T1" fmla="*/ 16 h 40"/>
                  <a:gd name="T2" fmla="*/ 7 w 56"/>
                  <a:gd name="T3" fmla="*/ 8 h 40"/>
                  <a:gd name="T4" fmla="*/ 15 w 56"/>
                  <a:gd name="T5" fmla="*/ 0 h 40"/>
                  <a:gd name="T6" fmla="*/ 22 w 56"/>
                  <a:gd name="T7" fmla="*/ 4 h 40"/>
                  <a:gd name="T8" fmla="*/ 37 w 56"/>
                  <a:gd name="T9" fmla="*/ 3 h 40"/>
                  <a:gd name="T10" fmla="*/ 52 w 56"/>
                  <a:gd name="T11" fmla="*/ 7 h 40"/>
                  <a:gd name="T12" fmla="*/ 55 w 56"/>
                  <a:gd name="T13" fmla="*/ 9 h 40"/>
                  <a:gd name="T14" fmla="*/ 55 w 56"/>
                  <a:gd name="T15" fmla="*/ 11 h 40"/>
                  <a:gd name="T16" fmla="*/ 49 w 56"/>
                  <a:gd name="T17" fmla="*/ 30 h 40"/>
                  <a:gd name="T18" fmla="*/ 45 w 56"/>
                  <a:gd name="T19" fmla="*/ 33 h 40"/>
                  <a:gd name="T20" fmla="*/ 34 w 56"/>
                  <a:gd name="T21" fmla="*/ 34 h 40"/>
                  <a:gd name="T22" fmla="*/ 21 w 56"/>
                  <a:gd name="T23"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40">
                    <a:moveTo>
                      <a:pt x="0" y="16"/>
                    </a:moveTo>
                    <a:cubicBezTo>
                      <a:pt x="4" y="15"/>
                      <a:pt x="6" y="11"/>
                      <a:pt x="7" y="8"/>
                    </a:cubicBezTo>
                    <a:cubicBezTo>
                      <a:pt x="9" y="4"/>
                      <a:pt x="11" y="0"/>
                      <a:pt x="15" y="0"/>
                    </a:cubicBezTo>
                    <a:cubicBezTo>
                      <a:pt x="17" y="0"/>
                      <a:pt x="20" y="2"/>
                      <a:pt x="22" y="4"/>
                    </a:cubicBezTo>
                    <a:cubicBezTo>
                      <a:pt x="27" y="6"/>
                      <a:pt x="32" y="4"/>
                      <a:pt x="37" y="3"/>
                    </a:cubicBezTo>
                    <a:cubicBezTo>
                      <a:pt x="43" y="3"/>
                      <a:pt x="48" y="4"/>
                      <a:pt x="52" y="7"/>
                    </a:cubicBezTo>
                    <a:cubicBezTo>
                      <a:pt x="53" y="7"/>
                      <a:pt x="54" y="8"/>
                      <a:pt x="55" y="9"/>
                    </a:cubicBezTo>
                    <a:cubicBezTo>
                      <a:pt x="55" y="9"/>
                      <a:pt x="55" y="10"/>
                      <a:pt x="55" y="11"/>
                    </a:cubicBezTo>
                    <a:cubicBezTo>
                      <a:pt x="56" y="18"/>
                      <a:pt x="53" y="25"/>
                      <a:pt x="49" y="30"/>
                    </a:cubicBezTo>
                    <a:cubicBezTo>
                      <a:pt x="48" y="31"/>
                      <a:pt x="47" y="32"/>
                      <a:pt x="45" y="33"/>
                    </a:cubicBezTo>
                    <a:cubicBezTo>
                      <a:pt x="42" y="35"/>
                      <a:pt x="38" y="33"/>
                      <a:pt x="34" y="34"/>
                    </a:cubicBezTo>
                    <a:cubicBezTo>
                      <a:pt x="29" y="34"/>
                      <a:pt x="25" y="37"/>
                      <a:pt x="21" y="40"/>
                    </a:cubicBezTo>
                  </a:path>
                </a:pathLst>
              </a:custGeom>
              <a:noFill/>
              <a:ln w="19050" cap="flat" cmpd="sng" algn="ctr">
                <a:solidFill>
                  <a:srgbClr val="0078D7"/>
                </a:solidFill>
                <a:prstDash val="sysDash"/>
              </a:ln>
              <a:effectLst/>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27" name="Freeform 73">
                <a:extLst>
                  <a:ext uri="{FF2B5EF4-FFF2-40B4-BE49-F238E27FC236}">
                    <a16:creationId xmlns:a16="http://schemas.microsoft.com/office/drawing/2014/main" id="{390C5064-FBC2-472E-9B1A-0C554555C181}"/>
                  </a:ext>
                </a:extLst>
              </p:cNvPr>
              <p:cNvSpPr>
                <a:spLocks/>
              </p:cNvSpPr>
              <p:nvPr/>
            </p:nvSpPr>
            <p:spPr bwMode="auto">
              <a:xfrm>
                <a:off x="10349352" y="2854283"/>
                <a:ext cx="1210838" cy="540117"/>
              </a:xfrm>
              <a:custGeom>
                <a:avLst/>
                <a:gdLst>
                  <a:gd name="T0" fmla="*/ 658 w 658"/>
                  <a:gd name="T1" fmla="*/ 0 h 288"/>
                  <a:gd name="T2" fmla="*/ 505 w 658"/>
                  <a:gd name="T3" fmla="*/ 38 h 288"/>
                  <a:gd name="T4" fmla="*/ 354 w 658"/>
                  <a:gd name="T5" fmla="*/ 118 h 288"/>
                  <a:gd name="T6" fmla="*/ 227 w 658"/>
                  <a:gd name="T7" fmla="*/ 198 h 288"/>
                  <a:gd name="T8" fmla="*/ 0 w 658"/>
                  <a:gd name="T9" fmla="*/ 288 h 288"/>
                </a:gdLst>
                <a:ahLst/>
                <a:cxnLst>
                  <a:cxn ang="0">
                    <a:pos x="T0" y="T1"/>
                  </a:cxn>
                  <a:cxn ang="0">
                    <a:pos x="T2" y="T3"/>
                  </a:cxn>
                  <a:cxn ang="0">
                    <a:pos x="T4" y="T5"/>
                  </a:cxn>
                  <a:cxn ang="0">
                    <a:pos x="T6" y="T7"/>
                  </a:cxn>
                  <a:cxn ang="0">
                    <a:pos x="T8" y="T9"/>
                  </a:cxn>
                </a:cxnLst>
                <a:rect l="0" t="0" r="r" b="b"/>
                <a:pathLst>
                  <a:path w="658" h="288">
                    <a:moveTo>
                      <a:pt x="658" y="0"/>
                    </a:moveTo>
                    <a:lnTo>
                      <a:pt x="505" y="38"/>
                    </a:lnTo>
                    <a:lnTo>
                      <a:pt x="354" y="118"/>
                    </a:lnTo>
                    <a:lnTo>
                      <a:pt x="227" y="198"/>
                    </a:lnTo>
                    <a:lnTo>
                      <a:pt x="0" y="288"/>
                    </a:lnTo>
                  </a:path>
                </a:pathLst>
              </a:custGeom>
              <a:noFill/>
              <a:ln w="19050" cap="flat" cmpd="sng" algn="ctr">
                <a:solidFill>
                  <a:srgbClr val="0078D7"/>
                </a:solidFill>
                <a:prstDash val="sysDash"/>
              </a:ln>
              <a:effectLst/>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28" name="Freeform 74">
                <a:extLst>
                  <a:ext uri="{FF2B5EF4-FFF2-40B4-BE49-F238E27FC236}">
                    <a16:creationId xmlns:a16="http://schemas.microsoft.com/office/drawing/2014/main" id="{7DE72902-9E30-4D12-BEB4-923CBB74EF02}"/>
                  </a:ext>
                </a:extLst>
              </p:cNvPr>
              <p:cNvSpPr>
                <a:spLocks/>
              </p:cNvSpPr>
              <p:nvPr/>
            </p:nvSpPr>
            <p:spPr bwMode="auto">
              <a:xfrm>
                <a:off x="10202746" y="3220887"/>
                <a:ext cx="1348852" cy="288813"/>
              </a:xfrm>
              <a:custGeom>
                <a:avLst/>
                <a:gdLst>
                  <a:gd name="T0" fmla="*/ 733 w 733"/>
                  <a:gd name="T1" fmla="*/ 0 h 154"/>
                  <a:gd name="T2" fmla="*/ 118 w 733"/>
                  <a:gd name="T3" fmla="*/ 147 h 154"/>
                  <a:gd name="T4" fmla="*/ 0 w 733"/>
                  <a:gd name="T5" fmla="*/ 154 h 154"/>
                </a:gdLst>
                <a:ahLst/>
                <a:cxnLst>
                  <a:cxn ang="0">
                    <a:pos x="T0" y="T1"/>
                  </a:cxn>
                  <a:cxn ang="0">
                    <a:pos x="T2" y="T3"/>
                  </a:cxn>
                  <a:cxn ang="0">
                    <a:pos x="T4" y="T5"/>
                  </a:cxn>
                </a:cxnLst>
                <a:rect l="0" t="0" r="r" b="b"/>
                <a:pathLst>
                  <a:path w="733" h="154">
                    <a:moveTo>
                      <a:pt x="733" y="0"/>
                    </a:moveTo>
                    <a:lnTo>
                      <a:pt x="118" y="147"/>
                    </a:lnTo>
                    <a:lnTo>
                      <a:pt x="0" y="154"/>
                    </a:lnTo>
                  </a:path>
                </a:pathLst>
              </a:custGeom>
              <a:noFill/>
              <a:ln w="19050" cap="flat" cmpd="sng" algn="ctr">
                <a:solidFill>
                  <a:srgbClr val="0078D7"/>
                </a:solidFill>
                <a:prstDash val="sysDash"/>
              </a:ln>
              <a:effectLst/>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29" name="Freeform 75">
                <a:extLst>
                  <a:ext uri="{FF2B5EF4-FFF2-40B4-BE49-F238E27FC236}">
                    <a16:creationId xmlns:a16="http://schemas.microsoft.com/office/drawing/2014/main" id="{69E59A78-7EAA-49B3-A485-9B661CCB3948}"/>
                  </a:ext>
                </a:extLst>
              </p:cNvPr>
              <p:cNvSpPr>
                <a:spLocks/>
              </p:cNvSpPr>
              <p:nvPr/>
            </p:nvSpPr>
            <p:spPr bwMode="auto">
              <a:xfrm>
                <a:off x="9458308" y="3724221"/>
                <a:ext cx="2144060" cy="446032"/>
              </a:xfrm>
              <a:custGeom>
                <a:avLst/>
                <a:gdLst>
                  <a:gd name="T0" fmla="*/ 1105 w 1105"/>
                  <a:gd name="T1" fmla="*/ 0 h 248"/>
                  <a:gd name="T2" fmla="*/ 620 w 1105"/>
                  <a:gd name="T3" fmla="*/ 106 h 248"/>
                  <a:gd name="T4" fmla="*/ 127 w 1105"/>
                  <a:gd name="T5" fmla="*/ 248 h 248"/>
                  <a:gd name="T6" fmla="*/ 0 w 1105"/>
                  <a:gd name="T7" fmla="*/ 203 h 248"/>
                  <a:gd name="connsiteX0" fmla="*/ 10181 w 10181"/>
                  <a:gd name="connsiteY0" fmla="*/ 0 h 10000"/>
                  <a:gd name="connsiteX1" fmla="*/ 5792 w 10181"/>
                  <a:gd name="connsiteY1" fmla="*/ 4274 h 10000"/>
                  <a:gd name="connsiteX2" fmla="*/ 1330 w 10181"/>
                  <a:gd name="connsiteY2" fmla="*/ 10000 h 10000"/>
                  <a:gd name="connsiteX3" fmla="*/ 0 w 10181"/>
                  <a:gd name="connsiteY3" fmla="*/ 6751 h 10000"/>
                  <a:gd name="connsiteX0" fmla="*/ 10181 w 10181"/>
                  <a:gd name="connsiteY0" fmla="*/ 0 h 9590"/>
                  <a:gd name="connsiteX1" fmla="*/ 5792 w 10181"/>
                  <a:gd name="connsiteY1" fmla="*/ 4274 h 9590"/>
                  <a:gd name="connsiteX2" fmla="*/ 1307 w 10181"/>
                  <a:gd name="connsiteY2" fmla="*/ 9590 h 9590"/>
                  <a:gd name="connsiteX3" fmla="*/ 0 w 10181"/>
                  <a:gd name="connsiteY3" fmla="*/ 6751 h 9590"/>
                </a:gdLst>
                <a:ahLst/>
                <a:cxnLst>
                  <a:cxn ang="0">
                    <a:pos x="connsiteX0" y="connsiteY0"/>
                  </a:cxn>
                  <a:cxn ang="0">
                    <a:pos x="connsiteX1" y="connsiteY1"/>
                  </a:cxn>
                  <a:cxn ang="0">
                    <a:pos x="connsiteX2" y="connsiteY2"/>
                  </a:cxn>
                  <a:cxn ang="0">
                    <a:pos x="connsiteX3" y="connsiteY3"/>
                  </a:cxn>
                </a:cxnLst>
                <a:rect l="l" t="t" r="r" b="b"/>
                <a:pathLst>
                  <a:path w="10181" h="9590">
                    <a:moveTo>
                      <a:pt x="10181" y="0"/>
                    </a:moveTo>
                    <a:lnTo>
                      <a:pt x="5792" y="4274"/>
                    </a:lnTo>
                    <a:lnTo>
                      <a:pt x="1307" y="9590"/>
                    </a:lnTo>
                    <a:cubicBezTo>
                      <a:pt x="924" y="8985"/>
                      <a:pt x="383" y="7356"/>
                      <a:pt x="0" y="6751"/>
                    </a:cubicBezTo>
                  </a:path>
                </a:pathLst>
              </a:custGeom>
              <a:noFill/>
              <a:ln w="19050" cap="flat" cmpd="sng" algn="ctr">
                <a:solidFill>
                  <a:srgbClr val="0078D7"/>
                </a:solidFill>
                <a:prstDash val="sysDash"/>
              </a:ln>
              <a:effectLst/>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30" name="Freeform 76">
                <a:extLst>
                  <a:ext uri="{FF2B5EF4-FFF2-40B4-BE49-F238E27FC236}">
                    <a16:creationId xmlns:a16="http://schemas.microsoft.com/office/drawing/2014/main" id="{EFD94A28-A5CE-4DD2-A5BD-16112BBA6DE7}"/>
                  </a:ext>
                </a:extLst>
              </p:cNvPr>
              <p:cNvSpPr>
                <a:spLocks/>
              </p:cNvSpPr>
              <p:nvPr/>
            </p:nvSpPr>
            <p:spPr bwMode="auto">
              <a:xfrm>
                <a:off x="2795266" y="3720470"/>
                <a:ext cx="33123" cy="110649"/>
              </a:xfrm>
              <a:custGeom>
                <a:avLst/>
                <a:gdLst>
                  <a:gd name="T0" fmla="*/ 0 w 8"/>
                  <a:gd name="T1" fmla="*/ 0 h 25"/>
                  <a:gd name="T2" fmla="*/ 2 w 8"/>
                  <a:gd name="T3" fmla="*/ 4 h 25"/>
                  <a:gd name="T4" fmla="*/ 3 w 8"/>
                  <a:gd name="T5" fmla="*/ 5 h 25"/>
                  <a:gd name="T6" fmla="*/ 2 w 8"/>
                  <a:gd name="T7" fmla="*/ 8 h 25"/>
                  <a:gd name="T8" fmla="*/ 1 w 8"/>
                  <a:gd name="T9" fmla="*/ 13 h 25"/>
                  <a:gd name="T10" fmla="*/ 1 w 8"/>
                  <a:gd name="T11" fmla="*/ 16 h 25"/>
                  <a:gd name="T12" fmla="*/ 2 w 8"/>
                  <a:gd name="T13" fmla="*/ 17 h 25"/>
                  <a:gd name="T14" fmla="*/ 8 w 8"/>
                  <a:gd name="T15" fmla="*/ 25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25">
                    <a:moveTo>
                      <a:pt x="0" y="0"/>
                    </a:moveTo>
                    <a:cubicBezTo>
                      <a:pt x="1" y="1"/>
                      <a:pt x="1" y="2"/>
                      <a:pt x="2" y="4"/>
                    </a:cubicBezTo>
                    <a:cubicBezTo>
                      <a:pt x="2" y="4"/>
                      <a:pt x="3" y="5"/>
                      <a:pt x="3" y="5"/>
                    </a:cubicBezTo>
                    <a:cubicBezTo>
                      <a:pt x="3" y="6"/>
                      <a:pt x="3" y="7"/>
                      <a:pt x="2" y="8"/>
                    </a:cubicBezTo>
                    <a:cubicBezTo>
                      <a:pt x="2" y="10"/>
                      <a:pt x="1" y="12"/>
                      <a:pt x="1" y="13"/>
                    </a:cubicBezTo>
                    <a:cubicBezTo>
                      <a:pt x="1" y="14"/>
                      <a:pt x="0" y="15"/>
                      <a:pt x="1" y="16"/>
                    </a:cubicBezTo>
                    <a:cubicBezTo>
                      <a:pt x="1" y="16"/>
                      <a:pt x="1" y="17"/>
                      <a:pt x="2" y="17"/>
                    </a:cubicBezTo>
                    <a:cubicBezTo>
                      <a:pt x="4" y="20"/>
                      <a:pt x="6" y="22"/>
                      <a:pt x="8" y="25"/>
                    </a:cubicBezTo>
                  </a:path>
                </a:pathLst>
              </a:custGeom>
              <a:noFill/>
              <a:ln w="15875" cap="flat">
                <a:solidFill>
                  <a:srgbClr val="338ED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31" name="Freeform 77">
                <a:extLst>
                  <a:ext uri="{FF2B5EF4-FFF2-40B4-BE49-F238E27FC236}">
                    <a16:creationId xmlns:a16="http://schemas.microsoft.com/office/drawing/2014/main" id="{22F657EE-AA7F-457E-B47E-92763536369C}"/>
                  </a:ext>
                </a:extLst>
              </p:cNvPr>
              <p:cNvSpPr>
                <a:spLocks/>
              </p:cNvSpPr>
              <p:nvPr/>
            </p:nvSpPr>
            <p:spPr bwMode="auto">
              <a:xfrm>
                <a:off x="470952" y="3613393"/>
                <a:ext cx="1611013" cy="1107788"/>
              </a:xfrm>
              <a:custGeom>
                <a:avLst/>
                <a:gdLst>
                  <a:gd name="T0" fmla="*/ 0 w 354"/>
                  <a:gd name="T1" fmla="*/ 253 h 253"/>
                  <a:gd name="T2" fmla="*/ 73 w 354"/>
                  <a:gd name="T3" fmla="*/ 117 h 253"/>
                  <a:gd name="T4" fmla="*/ 104 w 354"/>
                  <a:gd name="T5" fmla="*/ 121 h 253"/>
                  <a:gd name="T6" fmla="*/ 354 w 354"/>
                  <a:gd name="T7" fmla="*/ 0 h 253"/>
                  <a:gd name="connsiteX0" fmla="*/ 0 w 10000"/>
                  <a:gd name="connsiteY0" fmla="*/ 10000 h 10000"/>
                  <a:gd name="connsiteX1" fmla="*/ 2062 w 10000"/>
                  <a:gd name="connsiteY1" fmla="*/ 4625 h 10000"/>
                  <a:gd name="connsiteX2" fmla="*/ 3016 w 10000"/>
                  <a:gd name="connsiteY2" fmla="*/ 4549 h 10000"/>
                  <a:gd name="connsiteX3" fmla="*/ 10000 w 10000"/>
                  <a:gd name="connsiteY3" fmla="*/ 0 h 10000"/>
                  <a:gd name="connsiteX0" fmla="*/ 0 w 10000"/>
                  <a:gd name="connsiteY0" fmla="*/ 10000 h 10000"/>
                  <a:gd name="connsiteX1" fmla="*/ 2372 w 10000"/>
                  <a:gd name="connsiteY1" fmla="*/ 4476 h 10000"/>
                  <a:gd name="connsiteX2" fmla="*/ 3016 w 10000"/>
                  <a:gd name="connsiteY2" fmla="*/ 4549 h 10000"/>
                  <a:gd name="connsiteX3" fmla="*/ 10000 w 10000"/>
                  <a:gd name="connsiteY3" fmla="*/ 0 h 10000"/>
                  <a:gd name="connsiteX0" fmla="*/ 0 w 10000"/>
                  <a:gd name="connsiteY0" fmla="*/ 10000 h 10000"/>
                  <a:gd name="connsiteX1" fmla="*/ 2372 w 10000"/>
                  <a:gd name="connsiteY1" fmla="*/ 4476 h 10000"/>
                  <a:gd name="connsiteX2" fmla="*/ 3016 w 10000"/>
                  <a:gd name="connsiteY2" fmla="*/ 4549 h 10000"/>
                  <a:gd name="connsiteX3" fmla="*/ 10000 w 10000"/>
                  <a:gd name="connsiteY3" fmla="*/ 0 h 10000"/>
                  <a:gd name="connsiteX0" fmla="*/ 0 w 10109"/>
                  <a:gd name="connsiteY0" fmla="*/ 9809 h 9809"/>
                  <a:gd name="connsiteX1" fmla="*/ 2481 w 10109"/>
                  <a:gd name="connsiteY1" fmla="*/ 4476 h 9809"/>
                  <a:gd name="connsiteX2" fmla="*/ 3125 w 10109"/>
                  <a:gd name="connsiteY2" fmla="*/ 4549 h 9809"/>
                  <a:gd name="connsiteX3" fmla="*/ 10109 w 10109"/>
                  <a:gd name="connsiteY3" fmla="*/ 0 h 9809"/>
                  <a:gd name="connsiteX0" fmla="*/ 0 w 10384"/>
                  <a:gd name="connsiteY0" fmla="*/ 10087 h 10087"/>
                  <a:gd name="connsiteX1" fmla="*/ 2454 w 10384"/>
                  <a:gd name="connsiteY1" fmla="*/ 4650 h 10087"/>
                  <a:gd name="connsiteX2" fmla="*/ 3091 w 10384"/>
                  <a:gd name="connsiteY2" fmla="*/ 4725 h 10087"/>
                  <a:gd name="connsiteX3" fmla="*/ 10384 w 10384"/>
                  <a:gd name="connsiteY3" fmla="*/ 0 h 10087"/>
                  <a:gd name="connsiteX0" fmla="*/ 0 w 10384"/>
                  <a:gd name="connsiteY0" fmla="*/ 10087 h 10087"/>
                  <a:gd name="connsiteX1" fmla="*/ 2454 w 10384"/>
                  <a:gd name="connsiteY1" fmla="*/ 4650 h 10087"/>
                  <a:gd name="connsiteX2" fmla="*/ 3091 w 10384"/>
                  <a:gd name="connsiteY2" fmla="*/ 4725 h 10087"/>
                  <a:gd name="connsiteX3" fmla="*/ 10384 w 10384"/>
                  <a:gd name="connsiteY3" fmla="*/ 0 h 10087"/>
                </a:gdLst>
                <a:ahLst/>
                <a:cxnLst>
                  <a:cxn ang="0">
                    <a:pos x="connsiteX0" y="connsiteY0"/>
                  </a:cxn>
                  <a:cxn ang="0">
                    <a:pos x="connsiteX1" y="connsiteY1"/>
                  </a:cxn>
                  <a:cxn ang="0">
                    <a:pos x="connsiteX2" y="connsiteY2"/>
                  </a:cxn>
                  <a:cxn ang="0">
                    <a:pos x="connsiteX3" y="connsiteY3"/>
                  </a:cxn>
                </a:cxnLst>
                <a:rect l="l" t="t" r="r" b="b"/>
                <a:pathLst>
                  <a:path w="10384" h="10087">
                    <a:moveTo>
                      <a:pt x="0" y="10087"/>
                    </a:moveTo>
                    <a:cubicBezTo>
                      <a:pt x="0" y="10087"/>
                      <a:pt x="1492" y="6289"/>
                      <a:pt x="2454" y="4650"/>
                    </a:cubicBezTo>
                    <a:cubicBezTo>
                      <a:pt x="2566" y="4246"/>
                      <a:pt x="2811" y="4886"/>
                      <a:pt x="3091" y="4725"/>
                    </a:cubicBezTo>
                    <a:cubicBezTo>
                      <a:pt x="5522" y="3150"/>
                      <a:pt x="7922" y="1271"/>
                      <a:pt x="10384" y="0"/>
                    </a:cubicBezTo>
                  </a:path>
                </a:pathLst>
              </a:custGeom>
              <a:noFill/>
              <a:ln w="15875" cap="rnd">
                <a:solidFill>
                  <a:srgbClr val="00188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32" name="Freeform 78">
                <a:extLst>
                  <a:ext uri="{FF2B5EF4-FFF2-40B4-BE49-F238E27FC236}">
                    <a16:creationId xmlns:a16="http://schemas.microsoft.com/office/drawing/2014/main" id="{F4950997-7AD3-41F9-838B-DD3794D2A617}"/>
                  </a:ext>
                </a:extLst>
              </p:cNvPr>
              <p:cNvSpPr>
                <a:spLocks/>
              </p:cNvSpPr>
              <p:nvPr/>
            </p:nvSpPr>
            <p:spPr bwMode="auto">
              <a:xfrm>
                <a:off x="5691709" y="2675869"/>
                <a:ext cx="125132" cy="106898"/>
              </a:xfrm>
              <a:custGeom>
                <a:avLst/>
                <a:gdLst>
                  <a:gd name="T0" fmla="*/ 28 w 29"/>
                  <a:gd name="T1" fmla="*/ 24 h 24"/>
                  <a:gd name="T2" fmla="*/ 27 w 29"/>
                  <a:gd name="T3" fmla="*/ 19 h 24"/>
                  <a:gd name="T4" fmla="*/ 22 w 29"/>
                  <a:gd name="T5" fmla="*/ 18 h 24"/>
                  <a:gd name="T6" fmla="*/ 11 w 29"/>
                  <a:gd name="T7" fmla="*/ 17 h 24"/>
                  <a:gd name="T8" fmla="*/ 10 w 29"/>
                  <a:gd name="T9" fmla="*/ 16 h 24"/>
                  <a:gd name="T10" fmla="*/ 10 w 29"/>
                  <a:gd name="T11" fmla="*/ 15 h 24"/>
                  <a:gd name="T12" fmla="*/ 9 w 29"/>
                  <a:gd name="T13" fmla="*/ 12 h 24"/>
                  <a:gd name="T14" fmla="*/ 10 w 29"/>
                  <a:gd name="T15" fmla="*/ 7 h 24"/>
                  <a:gd name="T16" fmla="*/ 8 w 29"/>
                  <a:gd name="T17" fmla="*/ 5 h 24"/>
                  <a:gd name="T18" fmla="*/ 0 w 29"/>
                  <a:gd name="T19"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24">
                    <a:moveTo>
                      <a:pt x="28" y="24"/>
                    </a:moveTo>
                    <a:cubicBezTo>
                      <a:pt x="29" y="22"/>
                      <a:pt x="28" y="20"/>
                      <a:pt x="27" y="19"/>
                    </a:cubicBezTo>
                    <a:cubicBezTo>
                      <a:pt x="26" y="18"/>
                      <a:pt x="24" y="18"/>
                      <a:pt x="22" y="18"/>
                    </a:cubicBezTo>
                    <a:cubicBezTo>
                      <a:pt x="19" y="17"/>
                      <a:pt x="15" y="17"/>
                      <a:pt x="11" y="17"/>
                    </a:cubicBezTo>
                    <a:cubicBezTo>
                      <a:pt x="11" y="17"/>
                      <a:pt x="10" y="17"/>
                      <a:pt x="10" y="16"/>
                    </a:cubicBezTo>
                    <a:cubicBezTo>
                      <a:pt x="10" y="16"/>
                      <a:pt x="10" y="16"/>
                      <a:pt x="10" y="15"/>
                    </a:cubicBezTo>
                    <a:cubicBezTo>
                      <a:pt x="9" y="14"/>
                      <a:pt x="9" y="13"/>
                      <a:pt x="9" y="12"/>
                    </a:cubicBezTo>
                    <a:cubicBezTo>
                      <a:pt x="10" y="10"/>
                      <a:pt x="11" y="8"/>
                      <a:pt x="10" y="7"/>
                    </a:cubicBezTo>
                    <a:cubicBezTo>
                      <a:pt x="10" y="6"/>
                      <a:pt x="9" y="5"/>
                      <a:pt x="8" y="5"/>
                    </a:cubicBezTo>
                    <a:cubicBezTo>
                      <a:pt x="5" y="3"/>
                      <a:pt x="3" y="2"/>
                      <a:pt x="0" y="0"/>
                    </a:cubicBezTo>
                  </a:path>
                </a:pathLst>
              </a:custGeom>
              <a:noFill/>
              <a:ln w="15875" cap="rnd">
                <a:solidFill>
                  <a:srgbClr val="EFE43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33" name="Freeform 79">
                <a:extLst>
                  <a:ext uri="{FF2B5EF4-FFF2-40B4-BE49-F238E27FC236}">
                    <a16:creationId xmlns:a16="http://schemas.microsoft.com/office/drawing/2014/main" id="{C9E77908-2846-4CFB-909A-AA87EAAC7D63}"/>
                  </a:ext>
                </a:extLst>
              </p:cNvPr>
              <p:cNvSpPr>
                <a:spLocks/>
              </p:cNvSpPr>
              <p:nvPr/>
            </p:nvSpPr>
            <p:spPr bwMode="auto">
              <a:xfrm>
                <a:off x="3345478" y="3193624"/>
                <a:ext cx="2428241" cy="367449"/>
              </a:xfrm>
              <a:custGeom>
                <a:avLst/>
                <a:gdLst>
                  <a:gd name="T0" fmla="*/ 567 w 567"/>
                  <a:gd name="T1" fmla="*/ 23 h 89"/>
                  <a:gd name="T2" fmla="*/ 560 w 567"/>
                  <a:gd name="T3" fmla="*/ 10 h 89"/>
                  <a:gd name="T4" fmla="*/ 508 w 567"/>
                  <a:gd name="T5" fmla="*/ 3 h 89"/>
                  <a:gd name="T6" fmla="*/ 482 w 567"/>
                  <a:gd name="T7" fmla="*/ 5 h 89"/>
                  <a:gd name="T8" fmla="*/ 371 w 567"/>
                  <a:gd name="T9" fmla="*/ 9 h 89"/>
                  <a:gd name="T10" fmla="*/ 324 w 567"/>
                  <a:gd name="T11" fmla="*/ 21 h 89"/>
                  <a:gd name="T12" fmla="*/ 272 w 567"/>
                  <a:gd name="T13" fmla="*/ 41 h 89"/>
                  <a:gd name="T14" fmla="*/ 233 w 567"/>
                  <a:gd name="T15" fmla="*/ 54 h 89"/>
                  <a:gd name="T16" fmla="*/ 188 w 567"/>
                  <a:gd name="T17" fmla="*/ 66 h 89"/>
                  <a:gd name="T18" fmla="*/ 160 w 567"/>
                  <a:gd name="T19" fmla="*/ 69 h 89"/>
                  <a:gd name="T20" fmla="*/ 118 w 567"/>
                  <a:gd name="T21" fmla="*/ 77 h 89"/>
                  <a:gd name="T22" fmla="*/ 73 w 567"/>
                  <a:gd name="T23" fmla="*/ 77 h 89"/>
                  <a:gd name="T24" fmla="*/ 56 w 567"/>
                  <a:gd name="T25" fmla="*/ 84 h 89"/>
                  <a:gd name="T26" fmla="*/ 0 w 567"/>
                  <a:gd name="T27" fmla="*/ 85 h 89"/>
                  <a:gd name="connsiteX0" fmla="*/ 9877 w 9877"/>
                  <a:gd name="connsiteY0" fmla="*/ 787 h 9330"/>
                  <a:gd name="connsiteX1" fmla="*/ 8959 w 9877"/>
                  <a:gd name="connsiteY1" fmla="*/ 0 h 9330"/>
                  <a:gd name="connsiteX2" fmla="*/ 8501 w 9877"/>
                  <a:gd name="connsiteY2" fmla="*/ 225 h 9330"/>
                  <a:gd name="connsiteX3" fmla="*/ 6543 w 9877"/>
                  <a:gd name="connsiteY3" fmla="*/ 674 h 9330"/>
                  <a:gd name="connsiteX4" fmla="*/ 5714 w 9877"/>
                  <a:gd name="connsiteY4" fmla="*/ 2023 h 9330"/>
                  <a:gd name="connsiteX5" fmla="*/ 4797 w 9877"/>
                  <a:gd name="connsiteY5" fmla="*/ 4270 h 9330"/>
                  <a:gd name="connsiteX6" fmla="*/ 4109 w 9877"/>
                  <a:gd name="connsiteY6" fmla="*/ 5730 h 9330"/>
                  <a:gd name="connsiteX7" fmla="*/ 3316 w 9877"/>
                  <a:gd name="connsiteY7" fmla="*/ 7079 h 9330"/>
                  <a:gd name="connsiteX8" fmla="*/ 2822 w 9877"/>
                  <a:gd name="connsiteY8" fmla="*/ 7416 h 9330"/>
                  <a:gd name="connsiteX9" fmla="*/ 2081 w 9877"/>
                  <a:gd name="connsiteY9" fmla="*/ 8315 h 9330"/>
                  <a:gd name="connsiteX10" fmla="*/ 1287 w 9877"/>
                  <a:gd name="connsiteY10" fmla="*/ 8315 h 9330"/>
                  <a:gd name="connsiteX11" fmla="*/ 988 w 9877"/>
                  <a:gd name="connsiteY11" fmla="*/ 9101 h 9330"/>
                  <a:gd name="connsiteX12" fmla="*/ 0 w 9877"/>
                  <a:gd name="connsiteY12" fmla="*/ 9214 h 9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877" h="9330">
                    <a:moveTo>
                      <a:pt x="9877" y="787"/>
                    </a:moveTo>
                    <a:cubicBezTo>
                      <a:pt x="9577" y="674"/>
                      <a:pt x="9277" y="112"/>
                      <a:pt x="8959" y="0"/>
                    </a:cubicBezTo>
                    <a:cubicBezTo>
                      <a:pt x="8801" y="0"/>
                      <a:pt x="8642" y="112"/>
                      <a:pt x="8501" y="225"/>
                    </a:cubicBezTo>
                    <a:cubicBezTo>
                      <a:pt x="7848" y="450"/>
                      <a:pt x="7178" y="-337"/>
                      <a:pt x="6543" y="674"/>
                    </a:cubicBezTo>
                    <a:cubicBezTo>
                      <a:pt x="6261" y="1124"/>
                      <a:pt x="5996" y="1910"/>
                      <a:pt x="5714" y="2023"/>
                    </a:cubicBezTo>
                    <a:cubicBezTo>
                      <a:pt x="5397" y="2023"/>
                      <a:pt x="5097" y="3596"/>
                      <a:pt x="4797" y="4270"/>
                    </a:cubicBezTo>
                    <a:cubicBezTo>
                      <a:pt x="4568" y="4719"/>
                      <a:pt x="4339" y="5281"/>
                      <a:pt x="4109" y="5730"/>
                    </a:cubicBezTo>
                    <a:cubicBezTo>
                      <a:pt x="3862" y="6292"/>
                      <a:pt x="3580" y="6854"/>
                      <a:pt x="3316" y="7079"/>
                    </a:cubicBezTo>
                    <a:cubicBezTo>
                      <a:pt x="3157" y="7191"/>
                      <a:pt x="2981" y="7191"/>
                      <a:pt x="2822" y="7416"/>
                    </a:cubicBezTo>
                    <a:cubicBezTo>
                      <a:pt x="2575" y="7641"/>
                      <a:pt x="2328" y="8202"/>
                      <a:pt x="2081" y="8315"/>
                    </a:cubicBezTo>
                    <a:cubicBezTo>
                      <a:pt x="1817" y="8427"/>
                      <a:pt x="1534" y="7865"/>
                      <a:pt x="1287" y="8315"/>
                    </a:cubicBezTo>
                    <a:cubicBezTo>
                      <a:pt x="1182" y="8539"/>
                      <a:pt x="1093" y="8876"/>
                      <a:pt x="988" y="9101"/>
                    </a:cubicBezTo>
                    <a:cubicBezTo>
                      <a:pt x="670" y="9663"/>
                      <a:pt x="335" y="8989"/>
                      <a:pt x="0" y="9214"/>
                    </a:cubicBezTo>
                  </a:path>
                </a:pathLst>
              </a:custGeom>
              <a:noFill/>
              <a:ln w="19050" cap="flat" cmpd="sng" algn="ctr">
                <a:solidFill>
                  <a:srgbClr val="0078D7"/>
                </a:solidFill>
                <a:prstDash val="sysDash"/>
              </a:ln>
              <a:effectLst/>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34" name="Freeform 80">
                <a:extLst>
                  <a:ext uri="{FF2B5EF4-FFF2-40B4-BE49-F238E27FC236}">
                    <a16:creationId xmlns:a16="http://schemas.microsoft.com/office/drawing/2014/main" id="{664415E2-73DA-4FA7-97A4-D8D7689305BA}"/>
                  </a:ext>
                </a:extLst>
              </p:cNvPr>
              <p:cNvSpPr>
                <a:spLocks/>
              </p:cNvSpPr>
              <p:nvPr/>
            </p:nvSpPr>
            <p:spPr bwMode="auto">
              <a:xfrm>
                <a:off x="3514776" y="3135343"/>
                <a:ext cx="393799" cy="301941"/>
              </a:xfrm>
              <a:custGeom>
                <a:avLst/>
                <a:gdLst>
                  <a:gd name="T0" fmla="*/ 62 w 91"/>
                  <a:gd name="T1" fmla="*/ 1 h 68"/>
                  <a:gd name="T2" fmla="*/ 63 w 91"/>
                  <a:gd name="T3" fmla="*/ 0 h 68"/>
                  <a:gd name="T4" fmla="*/ 69 w 91"/>
                  <a:gd name="T5" fmla="*/ 2 h 68"/>
                  <a:gd name="T6" fmla="*/ 74 w 91"/>
                  <a:gd name="T7" fmla="*/ 3 h 68"/>
                  <a:gd name="T8" fmla="*/ 79 w 91"/>
                  <a:gd name="T9" fmla="*/ 8 h 68"/>
                  <a:gd name="T10" fmla="*/ 80 w 91"/>
                  <a:gd name="T11" fmla="*/ 10 h 68"/>
                  <a:gd name="T12" fmla="*/ 79 w 91"/>
                  <a:gd name="T13" fmla="*/ 13 h 68"/>
                  <a:gd name="T14" fmla="*/ 76 w 91"/>
                  <a:gd name="T15" fmla="*/ 33 h 68"/>
                  <a:gd name="T16" fmla="*/ 86 w 91"/>
                  <a:gd name="T17" fmla="*/ 44 h 68"/>
                  <a:gd name="T18" fmla="*/ 91 w 91"/>
                  <a:gd name="T19" fmla="*/ 47 h 68"/>
                  <a:gd name="T20" fmla="*/ 87 w 91"/>
                  <a:gd name="T21" fmla="*/ 50 h 68"/>
                  <a:gd name="T22" fmla="*/ 74 w 91"/>
                  <a:gd name="T23" fmla="*/ 54 h 68"/>
                  <a:gd name="T24" fmla="*/ 63 w 91"/>
                  <a:gd name="T25" fmla="*/ 58 h 68"/>
                  <a:gd name="T26" fmla="*/ 52 w 91"/>
                  <a:gd name="T27" fmla="*/ 64 h 68"/>
                  <a:gd name="T28" fmla="*/ 31 w 91"/>
                  <a:gd name="T29" fmla="*/ 68 h 68"/>
                  <a:gd name="T30" fmla="*/ 18 w 91"/>
                  <a:gd name="T31" fmla="*/ 62 h 68"/>
                  <a:gd name="T32" fmla="*/ 0 w 91"/>
                  <a:gd name="T33" fmla="*/ 53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1" h="68">
                    <a:moveTo>
                      <a:pt x="62" y="1"/>
                    </a:moveTo>
                    <a:cubicBezTo>
                      <a:pt x="62" y="1"/>
                      <a:pt x="63" y="0"/>
                      <a:pt x="63" y="0"/>
                    </a:cubicBezTo>
                    <a:cubicBezTo>
                      <a:pt x="65" y="1"/>
                      <a:pt x="67" y="1"/>
                      <a:pt x="69" y="2"/>
                    </a:cubicBezTo>
                    <a:cubicBezTo>
                      <a:pt x="71" y="2"/>
                      <a:pt x="73" y="2"/>
                      <a:pt x="74" y="3"/>
                    </a:cubicBezTo>
                    <a:cubicBezTo>
                      <a:pt x="76" y="4"/>
                      <a:pt x="78" y="6"/>
                      <a:pt x="79" y="8"/>
                    </a:cubicBezTo>
                    <a:cubicBezTo>
                      <a:pt x="79" y="9"/>
                      <a:pt x="79" y="9"/>
                      <a:pt x="80" y="10"/>
                    </a:cubicBezTo>
                    <a:cubicBezTo>
                      <a:pt x="80" y="11"/>
                      <a:pt x="79" y="12"/>
                      <a:pt x="79" y="13"/>
                    </a:cubicBezTo>
                    <a:cubicBezTo>
                      <a:pt x="75" y="19"/>
                      <a:pt x="74" y="26"/>
                      <a:pt x="76" y="33"/>
                    </a:cubicBezTo>
                    <a:cubicBezTo>
                      <a:pt x="77" y="38"/>
                      <a:pt x="81" y="43"/>
                      <a:pt x="86" y="44"/>
                    </a:cubicBezTo>
                    <a:cubicBezTo>
                      <a:pt x="88" y="44"/>
                      <a:pt x="91" y="45"/>
                      <a:pt x="91" y="47"/>
                    </a:cubicBezTo>
                    <a:cubicBezTo>
                      <a:pt x="91" y="48"/>
                      <a:pt x="89" y="49"/>
                      <a:pt x="87" y="50"/>
                    </a:cubicBezTo>
                    <a:cubicBezTo>
                      <a:pt x="83" y="51"/>
                      <a:pt x="78" y="53"/>
                      <a:pt x="74" y="54"/>
                    </a:cubicBezTo>
                    <a:cubicBezTo>
                      <a:pt x="70" y="55"/>
                      <a:pt x="67" y="57"/>
                      <a:pt x="63" y="58"/>
                    </a:cubicBezTo>
                    <a:cubicBezTo>
                      <a:pt x="59" y="60"/>
                      <a:pt x="56" y="62"/>
                      <a:pt x="52" y="64"/>
                    </a:cubicBezTo>
                    <a:cubicBezTo>
                      <a:pt x="45" y="67"/>
                      <a:pt x="38" y="68"/>
                      <a:pt x="31" y="68"/>
                    </a:cubicBezTo>
                    <a:cubicBezTo>
                      <a:pt x="24" y="68"/>
                      <a:pt x="24" y="66"/>
                      <a:pt x="18" y="62"/>
                    </a:cubicBezTo>
                    <a:cubicBezTo>
                      <a:pt x="14" y="59"/>
                      <a:pt x="3" y="56"/>
                      <a:pt x="0" y="53"/>
                    </a:cubicBezTo>
                  </a:path>
                </a:pathLst>
              </a:custGeom>
              <a:noFill/>
              <a:ln w="15875" cap="flat">
                <a:solidFill>
                  <a:srgbClr val="338ED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35" name="Freeform 81">
                <a:extLst>
                  <a:ext uri="{FF2B5EF4-FFF2-40B4-BE49-F238E27FC236}">
                    <a16:creationId xmlns:a16="http://schemas.microsoft.com/office/drawing/2014/main" id="{116F2A7F-C331-4603-89D4-7258CB0CA43B}"/>
                  </a:ext>
                </a:extLst>
              </p:cNvPr>
              <p:cNvSpPr>
                <a:spLocks/>
              </p:cNvSpPr>
              <p:nvPr/>
            </p:nvSpPr>
            <p:spPr bwMode="auto">
              <a:xfrm>
                <a:off x="3266352" y="3140970"/>
                <a:ext cx="539173" cy="305691"/>
              </a:xfrm>
              <a:custGeom>
                <a:avLst/>
                <a:gdLst>
                  <a:gd name="T0" fmla="*/ 1 w 124"/>
                  <a:gd name="T1" fmla="*/ 49 h 69"/>
                  <a:gd name="T2" fmla="*/ 5 w 124"/>
                  <a:gd name="T3" fmla="*/ 55 h 69"/>
                  <a:gd name="T4" fmla="*/ 13 w 124"/>
                  <a:gd name="T5" fmla="*/ 56 h 69"/>
                  <a:gd name="T6" fmla="*/ 29 w 124"/>
                  <a:gd name="T7" fmla="*/ 69 h 69"/>
                  <a:gd name="T8" fmla="*/ 44 w 124"/>
                  <a:gd name="T9" fmla="*/ 64 h 69"/>
                  <a:gd name="T10" fmla="*/ 54 w 124"/>
                  <a:gd name="T11" fmla="*/ 60 h 69"/>
                  <a:gd name="T12" fmla="*/ 58 w 124"/>
                  <a:gd name="T13" fmla="*/ 49 h 69"/>
                  <a:gd name="T14" fmla="*/ 78 w 124"/>
                  <a:gd name="T15" fmla="*/ 42 h 69"/>
                  <a:gd name="T16" fmla="*/ 81 w 124"/>
                  <a:gd name="T17" fmla="*/ 35 h 69"/>
                  <a:gd name="T18" fmla="*/ 90 w 124"/>
                  <a:gd name="T19" fmla="*/ 26 h 69"/>
                  <a:gd name="T20" fmla="*/ 105 w 124"/>
                  <a:gd name="T21" fmla="*/ 16 h 69"/>
                  <a:gd name="T22" fmla="*/ 121 w 124"/>
                  <a:gd name="T23" fmla="*/ 4 h 69"/>
                  <a:gd name="T24" fmla="*/ 124 w 124"/>
                  <a:gd name="T25"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4" h="69">
                    <a:moveTo>
                      <a:pt x="1" y="49"/>
                    </a:moveTo>
                    <a:cubicBezTo>
                      <a:pt x="0" y="52"/>
                      <a:pt x="2" y="54"/>
                      <a:pt x="5" y="55"/>
                    </a:cubicBezTo>
                    <a:cubicBezTo>
                      <a:pt x="7" y="56"/>
                      <a:pt x="10" y="56"/>
                      <a:pt x="13" y="56"/>
                    </a:cubicBezTo>
                    <a:cubicBezTo>
                      <a:pt x="20" y="57"/>
                      <a:pt x="27" y="62"/>
                      <a:pt x="29" y="69"/>
                    </a:cubicBezTo>
                    <a:cubicBezTo>
                      <a:pt x="34" y="67"/>
                      <a:pt x="39" y="65"/>
                      <a:pt x="44" y="64"/>
                    </a:cubicBezTo>
                    <a:cubicBezTo>
                      <a:pt x="48" y="63"/>
                      <a:pt x="52" y="63"/>
                      <a:pt x="54" y="60"/>
                    </a:cubicBezTo>
                    <a:cubicBezTo>
                      <a:pt x="56" y="57"/>
                      <a:pt x="56" y="52"/>
                      <a:pt x="58" y="49"/>
                    </a:cubicBezTo>
                    <a:cubicBezTo>
                      <a:pt x="63" y="44"/>
                      <a:pt x="74" y="48"/>
                      <a:pt x="78" y="42"/>
                    </a:cubicBezTo>
                    <a:cubicBezTo>
                      <a:pt x="79" y="40"/>
                      <a:pt x="80" y="37"/>
                      <a:pt x="81" y="35"/>
                    </a:cubicBezTo>
                    <a:cubicBezTo>
                      <a:pt x="83" y="31"/>
                      <a:pt x="86" y="29"/>
                      <a:pt x="90" y="26"/>
                    </a:cubicBezTo>
                    <a:cubicBezTo>
                      <a:pt x="95" y="23"/>
                      <a:pt x="100" y="19"/>
                      <a:pt x="105" y="16"/>
                    </a:cubicBezTo>
                    <a:cubicBezTo>
                      <a:pt x="111" y="13"/>
                      <a:pt x="117" y="10"/>
                      <a:pt x="121" y="4"/>
                    </a:cubicBezTo>
                    <a:cubicBezTo>
                      <a:pt x="122" y="3"/>
                      <a:pt x="122" y="1"/>
                      <a:pt x="124" y="0"/>
                    </a:cubicBezTo>
                  </a:path>
                </a:pathLst>
              </a:custGeom>
              <a:noFill/>
              <a:ln w="15875" cap="flat">
                <a:solidFill>
                  <a:srgbClr val="338ED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sp>
            <p:nvSpPr>
              <p:cNvPr id="1936" name="Freeform 82">
                <a:extLst>
                  <a:ext uri="{FF2B5EF4-FFF2-40B4-BE49-F238E27FC236}">
                    <a16:creationId xmlns:a16="http://schemas.microsoft.com/office/drawing/2014/main" id="{79CFF2A9-B7FD-4478-9B13-A6E6129AC4F8}"/>
                  </a:ext>
                </a:extLst>
              </p:cNvPr>
              <p:cNvSpPr>
                <a:spLocks/>
              </p:cNvSpPr>
              <p:nvPr/>
            </p:nvSpPr>
            <p:spPr bwMode="auto">
              <a:xfrm>
                <a:off x="3271872" y="3073455"/>
                <a:ext cx="524451" cy="279436"/>
              </a:xfrm>
              <a:custGeom>
                <a:avLst/>
                <a:gdLst>
                  <a:gd name="T0" fmla="*/ 0 w 121"/>
                  <a:gd name="T1" fmla="*/ 63 h 63"/>
                  <a:gd name="T2" fmla="*/ 13 w 121"/>
                  <a:gd name="T3" fmla="*/ 55 h 63"/>
                  <a:gd name="T4" fmla="*/ 16 w 121"/>
                  <a:gd name="T5" fmla="*/ 53 h 63"/>
                  <a:gd name="T6" fmla="*/ 15 w 121"/>
                  <a:gd name="T7" fmla="*/ 50 h 63"/>
                  <a:gd name="T8" fmla="*/ 15 w 121"/>
                  <a:gd name="T9" fmla="*/ 44 h 63"/>
                  <a:gd name="T10" fmla="*/ 15 w 121"/>
                  <a:gd name="T11" fmla="*/ 42 h 63"/>
                  <a:gd name="T12" fmla="*/ 17 w 121"/>
                  <a:gd name="T13" fmla="*/ 40 h 63"/>
                  <a:gd name="T14" fmla="*/ 27 w 121"/>
                  <a:gd name="T15" fmla="*/ 37 h 63"/>
                  <a:gd name="T16" fmla="*/ 30 w 121"/>
                  <a:gd name="T17" fmla="*/ 36 h 63"/>
                  <a:gd name="T18" fmla="*/ 31 w 121"/>
                  <a:gd name="T19" fmla="*/ 34 h 63"/>
                  <a:gd name="T20" fmla="*/ 42 w 121"/>
                  <a:gd name="T21" fmla="*/ 29 h 63"/>
                  <a:gd name="T22" fmla="*/ 46 w 121"/>
                  <a:gd name="T23" fmla="*/ 25 h 63"/>
                  <a:gd name="T24" fmla="*/ 57 w 121"/>
                  <a:gd name="T25" fmla="*/ 24 h 63"/>
                  <a:gd name="T26" fmla="*/ 67 w 121"/>
                  <a:gd name="T27" fmla="*/ 19 h 63"/>
                  <a:gd name="T28" fmla="*/ 77 w 121"/>
                  <a:gd name="T29" fmla="*/ 12 h 63"/>
                  <a:gd name="T30" fmla="*/ 91 w 121"/>
                  <a:gd name="T31" fmla="*/ 0 h 63"/>
                  <a:gd name="T32" fmla="*/ 102 w 121"/>
                  <a:gd name="T33" fmla="*/ 5 h 63"/>
                  <a:gd name="T34" fmla="*/ 121 w 121"/>
                  <a:gd name="T35" fmla="*/ 1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1" h="63">
                    <a:moveTo>
                      <a:pt x="0" y="63"/>
                    </a:moveTo>
                    <a:cubicBezTo>
                      <a:pt x="3" y="62"/>
                      <a:pt x="10" y="57"/>
                      <a:pt x="13" y="55"/>
                    </a:cubicBezTo>
                    <a:cubicBezTo>
                      <a:pt x="14" y="55"/>
                      <a:pt x="15" y="54"/>
                      <a:pt x="16" y="53"/>
                    </a:cubicBezTo>
                    <a:cubicBezTo>
                      <a:pt x="16" y="52"/>
                      <a:pt x="16" y="51"/>
                      <a:pt x="15" y="50"/>
                    </a:cubicBezTo>
                    <a:cubicBezTo>
                      <a:pt x="15" y="48"/>
                      <a:pt x="15" y="46"/>
                      <a:pt x="15" y="44"/>
                    </a:cubicBezTo>
                    <a:cubicBezTo>
                      <a:pt x="15" y="43"/>
                      <a:pt x="15" y="43"/>
                      <a:pt x="15" y="42"/>
                    </a:cubicBezTo>
                    <a:cubicBezTo>
                      <a:pt x="16" y="41"/>
                      <a:pt x="16" y="41"/>
                      <a:pt x="17" y="40"/>
                    </a:cubicBezTo>
                    <a:cubicBezTo>
                      <a:pt x="20" y="39"/>
                      <a:pt x="23" y="37"/>
                      <a:pt x="27" y="37"/>
                    </a:cubicBezTo>
                    <a:cubicBezTo>
                      <a:pt x="28" y="37"/>
                      <a:pt x="29" y="36"/>
                      <a:pt x="30" y="36"/>
                    </a:cubicBezTo>
                    <a:cubicBezTo>
                      <a:pt x="30" y="35"/>
                      <a:pt x="31" y="34"/>
                      <a:pt x="31" y="34"/>
                    </a:cubicBezTo>
                    <a:cubicBezTo>
                      <a:pt x="34" y="30"/>
                      <a:pt x="39" y="32"/>
                      <a:pt x="42" y="29"/>
                    </a:cubicBezTo>
                    <a:cubicBezTo>
                      <a:pt x="44" y="28"/>
                      <a:pt x="45" y="26"/>
                      <a:pt x="46" y="25"/>
                    </a:cubicBezTo>
                    <a:cubicBezTo>
                      <a:pt x="49" y="23"/>
                      <a:pt x="53" y="24"/>
                      <a:pt x="57" y="24"/>
                    </a:cubicBezTo>
                    <a:cubicBezTo>
                      <a:pt x="61" y="23"/>
                      <a:pt x="64" y="21"/>
                      <a:pt x="67" y="19"/>
                    </a:cubicBezTo>
                    <a:cubicBezTo>
                      <a:pt x="71" y="17"/>
                      <a:pt x="74" y="15"/>
                      <a:pt x="77" y="12"/>
                    </a:cubicBezTo>
                    <a:cubicBezTo>
                      <a:pt x="81" y="8"/>
                      <a:pt x="85" y="1"/>
                      <a:pt x="91" y="0"/>
                    </a:cubicBezTo>
                    <a:cubicBezTo>
                      <a:pt x="95" y="0"/>
                      <a:pt x="99" y="3"/>
                      <a:pt x="102" y="5"/>
                    </a:cubicBezTo>
                    <a:cubicBezTo>
                      <a:pt x="107" y="8"/>
                      <a:pt x="115" y="14"/>
                      <a:pt x="121" y="15"/>
                    </a:cubicBezTo>
                  </a:path>
                </a:pathLst>
              </a:custGeom>
              <a:noFill/>
              <a:ln w="15875" cap="flat">
                <a:solidFill>
                  <a:srgbClr val="338ED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defTabSz="896386">
                  <a:defRPr/>
                </a:pPr>
                <a:endParaRPr lang="en-US" kern="0">
                  <a:solidFill>
                    <a:srgbClr val="353535"/>
                  </a:solidFill>
                </a:endParaRPr>
              </a:p>
            </p:txBody>
          </p:sp>
          <p:grpSp>
            <p:nvGrpSpPr>
              <p:cNvPr id="1937" name="Group 1936">
                <a:extLst>
                  <a:ext uri="{FF2B5EF4-FFF2-40B4-BE49-F238E27FC236}">
                    <a16:creationId xmlns:a16="http://schemas.microsoft.com/office/drawing/2014/main" id="{86E2DE78-4190-425A-998F-4E5BB67DF187}"/>
                  </a:ext>
                </a:extLst>
              </p:cNvPr>
              <p:cNvGrpSpPr/>
              <p:nvPr/>
            </p:nvGrpSpPr>
            <p:grpSpPr>
              <a:xfrm>
                <a:off x="5973079" y="2748470"/>
                <a:ext cx="128016" cy="128016"/>
                <a:chOff x="1520304" y="1939550"/>
                <a:chExt cx="726812" cy="726812"/>
              </a:xfrm>
            </p:grpSpPr>
            <p:sp>
              <p:nvSpPr>
                <p:cNvPr id="2536" name="Oval 2535">
                  <a:extLst>
                    <a:ext uri="{FF2B5EF4-FFF2-40B4-BE49-F238E27FC236}">
                      <a16:creationId xmlns:a16="http://schemas.microsoft.com/office/drawing/2014/main" id="{CCC9A426-92DE-494D-8049-8A3C89EDF3EB}"/>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537" name="Group 2536">
                  <a:extLst>
                    <a:ext uri="{FF2B5EF4-FFF2-40B4-BE49-F238E27FC236}">
                      <a16:creationId xmlns:a16="http://schemas.microsoft.com/office/drawing/2014/main" id="{D41081B1-7A4F-482F-BC99-A3650EF8710B}"/>
                    </a:ext>
                  </a:extLst>
                </p:cNvPr>
                <p:cNvGrpSpPr/>
                <p:nvPr/>
              </p:nvGrpSpPr>
              <p:grpSpPr>
                <a:xfrm>
                  <a:off x="1627350" y="2071688"/>
                  <a:ext cx="512722" cy="462536"/>
                  <a:chOff x="1302898" y="1640683"/>
                  <a:chExt cx="1201027" cy="1083468"/>
                </a:xfrm>
              </p:grpSpPr>
              <p:sp>
                <p:nvSpPr>
                  <p:cNvPr id="2538" name="Freeform 34">
                    <a:extLst>
                      <a:ext uri="{FF2B5EF4-FFF2-40B4-BE49-F238E27FC236}">
                        <a16:creationId xmlns:a16="http://schemas.microsoft.com/office/drawing/2014/main" id="{009800DD-9F12-4306-9EA3-88F10E6CD77B}"/>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39" name="Freeform 37">
                    <a:extLst>
                      <a:ext uri="{FF2B5EF4-FFF2-40B4-BE49-F238E27FC236}">
                        <a16:creationId xmlns:a16="http://schemas.microsoft.com/office/drawing/2014/main" id="{B99A2CFE-43AD-48E2-A6FD-C0822E0546EE}"/>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40" name="Freeform 39">
                    <a:extLst>
                      <a:ext uri="{FF2B5EF4-FFF2-40B4-BE49-F238E27FC236}">
                        <a16:creationId xmlns:a16="http://schemas.microsoft.com/office/drawing/2014/main" id="{ADDDA3D4-8820-4478-8CDE-904D6AB89304}"/>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41" name="Freeform 40">
                    <a:extLst>
                      <a:ext uri="{FF2B5EF4-FFF2-40B4-BE49-F238E27FC236}">
                        <a16:creationId xmlns:a16="http://schemas.microsoft.com/office/drawing/2014/main" id="{5BB782DB-9038-434A-8FFD-774505AEF8E1}"/>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42" name="Freeform 5">
                    <a:extLst>
                      <a:ext uri="{FF2B5EF4-FFF2-40B4-BE49-F238E27FC236}">
                        <a16:creationId xmlns:a16="http://schemas.microsoft.com/office/drawing/2014/main" id="{8E619992-889A-4003-B232-9FF2058A081B}"/>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38" name="Group 1937">
                <a:extLst>
                  <a:ext uri="{FF2B5EF4-FFF2-40B4-BE49-F238E27FC236}">
                    <a16:creationId xmlns:a16="http://schemas.microsoft.com/office/drawing/2014/main" id="{975ADD11-F5E7-4B48-B060-D23BF51F9D87}"/>
                  </a:ext>
                </a:extLst>
              </p:cNvPr>
              <p:cNvGrpSpPr/>
              <p:nvPr/>
            </p:nvGrpSpPr>
            <p:grpSpPr>
              <a:xfrm>
                <a:off x="9868710" y="3418123"/>
                <a:ext cx="128016" cy="128016"/>
                <a:chOff x="1520304" y="1939550"/>
                <a:chExt cx="726812" cy="726812"/>
              </a:xfrm>
            </p:grpSpPr>
            <p:sp>
              <p:nvSpPr>
                <p:cNvPr id="2529" name="Oval 2528">
                  <a:extLst>
                    <a:ext uri="{FF2B5EF4-FFF2-40B4-BE49-F238E27FC236}">
                      <a16:creationId xmlns:a16="http://schemas.microsoft.com/office/drawing/2014/main" id="{82A29FE9-A0F7-47D8-B2C3-793477ABC3E2}"/>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530" name="Group 2529">
                  <a:extLst>
                    <a:ext uri="{FF2B5EF4-FFF2-40B4-BE49-F238E27FC236}">
                      <a16:creationId xmlns:a16="http://schemas.microsoft.com/office/drawing/2014/main" id="{32CB86A1-4998-4338-AF4B-E8B15AE0CFDF}"/>
                    </a:ext>
                  </a:extLst>
                </p:cNvPr>
                <p:cNvGrpSpPr/>
                <p:nvPr/>
              </p:nvGrpSpPr>
              <p:grpSpPr>
                <a:xfrm>
                  <a:off x="1627350" y="2071688"/>
                  <a:ext cx="512722" cy="462536"/>
                  <a:chOff x="1302898" y="1640683"/>
                  <a:chExt cx="1201027" cy="1083468"/>
                </a:xfrm>
              </p:grpSpPr>
              <p:sp>
                <p:nvSpPr>
                  <p:cNvPr id="2531" name="Freeform 34">
                    <a:extLst>
                      <a:ext uri="{FF2B5EF4-FFF2-40B4-BE49-F238E27FC236}">
                        <a16:creationId xmlns:a16="http://schemas.microsoft.com/office/drawing/2014/main" id="{07D101A3-E68F-4DFA-90FD-1724A03F0FEB}"/>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32" name="Freeform 37">
                    <a:extLst>
                      <a:ext uri="{FF2B5EF4-FFF2-40B4-BE49-F238E27FC236}">
                        <a16:creationId xmlns:a16="http://schemas.microsoft.com/office/drawing/2014/main" id="{DC553435-406D-4F6F-8E0B-0CF18D0BB596}"/>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33" name="Freeform 39">
                    <a:extLst>
                      <a:ext uri="{FF2B5EF4-FFF2-40B4-BE49-F238E27FC236}">
                        <a16:creationId xmlns:a16="http://schemas.microsoft.com/office/drawing/2014/main" id="{ABD710E0-22CE-4D00-8C83-CCE0EF7C5209}"/>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34" name="Freeform 40">
                    <a:extLst>
                      <a:ext uri="{FF2B5EF4-FFF2-40B4-BE49-F238E27FC236}">
                        <a16:creationId xmlns:a16="http://schemas.microsoft.com/office/drawing/2014/main" id="{30BBABBF-DAF3-434F-A342-0802C3CDD2CD}"/>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35" name="Freeform 5">
                    <a:extLst>
                      <a:ext uri="{FF2B5EF4-FFF2-40B4-BE49-F238E27FC236}">
                        <a16:creationId xmlns:a16="http://schemas.microsoft.com/office/drawing/2014/main" id="{74F68D20-96DE-4CBE-82F0-AAB12029AC30}"/>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39" name="Group 1938">
                <a:extLst>
                  <a:ext uri="{FF2B5EF4-FFF2-40B4-BE49-F238E27FC236}">
                    <a16:creationId xmlns:a16="http://schemas.microsoft.com/office/drawing/2014/main" id="{5A1F98C6-BB38-4CEC-8D99-723AE100FE3A}"/>
                  </a:ext>
                </a:extLst>
              </p:cNvPr>
              <p:cNvGrpSpPr/>
              <p:nvPr/>
            </p:nvGrpSpPr>
            <p:grpSpPr>
              <a:xfrm>
                <a:off x="9771289" y="3315135"/>
                <a:ext cx="128016" cy="128016"/>
                <a:chOff x="1520304" y="1939550"/>
                <a:chExt cx="726812" cy="726812"/>
              </a:xfrm>
            </p:grpSpPr>
            <p:sp>
              <p:nvSpPr>
                <p:cNvPr id="2522" name="Oval 2521">
                  <a:extLst>
                    <a:ext uri="{FF2B5EF4-FFF2-40B4-BE49-F238E27FC236}">
                      <a16:creationId xmlns:a16="http://schemas.microsoft.com/office/drawing/2014/main" id="{7CC26899-EA4F-4803-A082-C79876BF4F0E}"/>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523" name="Group 2522">
                  <a:extLst>
                    <a:ext uri="{FF2B5EF4-FFF2-40B4-BE49-F238E27FC236}">
                      <a16:creationId xmlns:a16="http://schemas.microsoft.com/office/drawing/2014/main" id="{8BB5C6EA-DF05-4CCB-8A27-41DA8140295E}"/>
                    </a:ext>
                  </a:extLst>
                </p:cNvPr>
                <p:cNvGrpSpPr/>
                <p:nvPr/>
              </p:nvGrpSpPr>
              <p:grpSpPr>
                <a:xfrm>
                  <a:off x="1627350" y="2071688"/>
                  <a:ext cx="512722" cy="462536"/>
                  <a:chOff x="1302898" y="1640683"/>
                  <a:chExt cx="1201027" cy="1083468"/>
                </a:xfrm>
              </p:grpSpPr>
              <p:sp>
                <p:nvSpPr>
                  <p:cNvPr id="2524" name="Freeform 34">
                    <a:extLst>
                      <a:ext uri="{FF2B5EF4-FFF2-40B4-BE49-F238E27FC236}">
                        <a16:creationId xmlns:a16="http://schemas.microsoft.com/office/drawing/2014/main" id="{1A7E4759-9BE8-4C68-BCD3-1B6AE8A58528}"/>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25" name="Freeform 37">
                    <a:extLst>
                      <a:ext uri="{FF2B5EF4-FFF2-40B4-BE49-F238E27FC236}">
                        <a16:creationId xmlns:a16="http://schemas.microsoft.com/office/drawing/2014/main" id="{59D7B799-091C-4BA1-8647-833DB0811072}"/>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26" name="Freeform 39">
                    <a:extLst>
                      <a:ext uri="{FF2B5EF4-FFF2-40B4-BE49-F238E27FC236}">
                        <a16:creationId xmlns:a16="http://schemas.microsoft.com/office/drawing/2014/main" id="{59015807-EB36-45F7-9EC3-482D37A79F51}"/>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27" name="Freeform 40">
                    <a:extLst>
                      <a:ext uri="{FF2B5EF4-FFF2-40B4-BE49-F238E27FC236}">
                        <a16:creationId xmlns:a16="http://schemas.microsoft.com/office/drawing/2014/main" id="{43354928-F94F-4013-9FFD-3F87C354D713}"/>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28" name="Freeform 5">
                    <a:extLst>
                      <a:ext uri="{FF2B5EF4-FFF2-40B4-BE49-F238E27FC236}">
                        <a16:creationId xmlns:a16="http://schemas.microsoft.com/office/drawing/2014/main" id="{D34D5C44-3021-4F0C-987C-34F9B4A7F4BB}"/>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40" name="Group 1939">
                <a:extLst>
                  <a:ext uri="{FF2B5EF4-FFF2-40B4-BE49-F238E27FC236}">
                    <a16:creationId xmlns:a16="http://schemas.microsoft.com/office/drawing/2014/main" id="{E48092A6-4B38-47AA-A832-A3E5C1902E15}"/>
                  </a:ext>
                </a:extLst>
              </p:cNvPr>
              <p:cNvGrpSpPr/>
              <p:nvPr/>
            </p:nvGrpSpPr>
            <p:grpSpPr>
              <a:xfrm>
                <a:off x="3269362" y="3279968"/>
                <a:ext cx="128016" cy="128016"/>
                <a:chOff x="1520304" y="1939550"/>
                <a:chExt cx="726812" cy="726812"/>
              </a:xfrm>
            </p:grpSpPr>
            <p:sp>
              <p:nvSpPr>
                <p:cNvPr id="2515" name="Oval 2514">
                  <a:extLst>
                    <a:ext uri="{FF2B5EF4-FFF2-40B4-BE49-F238E27FC236}">
                      <a16:creationId xmlns:a16="http://schemas.microsoft.com/office/drawing/2014/main" id="{C8B65483-5EF3-46E0-B5B5-57BF761FD0E9}"/>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516" name="Group 2515">
                  <a:extLst>
                    <a:ext uri="{FF2B5EF4-FFF2-40B4-BE49-F238E27FC236}">
                      <a16:creationId xmlns:a16="http://schemas.microsoft.com/office/drawing/2014/main" id="{DB06B187-D80B-4D88-8DB2-33F535F836BF}"/>
                    </a:ext>
                  </a:extLst>
                </p:cNvPr>
                <p:cNvGrpSpPr/>
                <p:nvPr/>
              </p:nvGrpSpPr>
              <p:grpSpPr>
                <a:xfrm>
                  <a:off x="1627350" y="2071688"/>
                  <a:ext cx="512722" cy="462536"/>
                  <a:chOff x="1302898" y="1640683"/>
                  <a:chExt cx="1201027" cy="1083468"/>
                </a:xfrm>
              </p:grpSpPr>
              <p:sp>
                <p:nvSpPr>
                  <p:cNvPr id="2517" name="Freeform 34">
                    <a:extLst>
                      <a:ext uri="{FF2B5EF4-FFF2-40B4-BE49-F238E27FC236}">
                        <a16:creationId xmlns:a16="http://schemas.microsoft.com/office/drawing/2014/main" id="{ED5A5836-6A73-461F-969E-887CED74A7F8}"/>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18" name="Freeform 37">
                    <a:extLst>
                      <a:ext uri="{FF2B5EF4-FFF2-40B4-BE49-F238E27FC236}">
                        <a16:creationId xmlns:a16="http://schemas.microsoft.com/office/drawing/2014/main" id="{E87E0544-FED0-41E4-A18C-4C3905466ACA}"/>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19" name="Freeform 39">
                    <a:extLst>
                      <a:ext uri="{FF2B5EF4-FFF2-40B4-BE49-F238E27FC236}">
                        <a16:creationId xmlns:a16="http://schemas.microsoft.com/office/drawing/2014/main" id="{9ADC0366-432F-418C-822B-0FB38FCCA133}"/>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20" name="Freeform 40">
                    <a:extLst>
                      <a:ext uri="{FF2B5EF4-FFF2-40B4-BE49-F238E27FC236}">
                        <a16:creationId xmlns:a16="http://schemas.microsoft.com/office/drawing/2014/main" id="{E1A0AB75-FEC9-424B-A93F-64329438ED5F}"/>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21" name="Freeform 5">
                    <a:extLst>
                      <a:ext uri="{FF2B5EF4-FFF2-40B4-BE49-F238E27FC236}">
                        <a16:creationId xmlns:a16="http://schemas.microsoft.com/office/drawing/2014/main" id="{F58F7D44-3807-4227-B27D-93C867FE4A33}"/>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41" name="Group 1940">
                <a:extLst>
                  <a:ext uri="{FF2B5EF4-FFF2-40B4-BE49-F238E27FC236}">
                    <a16:creationId xmlns:a16="http://schemas.microsoft.com/office/drawing/2014/main" id="{F1EDD0B7-223F-47F2-915B-234A0F94A579}"/>
                  </a:ext>
                </a:extLst>
              </p:cNvPr>
              <p:cNvGrpSpPr/>
              <p:nvPr/>
            </p:nvGrpSpPr>
            <p:grpSpPr>
              <a:xfrm>
                <a:off x="3333060" y="3373249"/>
                <a:ext cx="128016" cy="128016"/>
                <a:chOff x="6617763" y="1494678"/>
                <a:chExt cx="188006" cy="188004"/>
              </a:xfrm>
            </p:grpSpPr>
            <p:sp>
              <p:nvSpPr>
                <p:cNvPr id="2513" name="Oval 2512">
                  <a:extLst>
                    <a:ext uri="{FF2B5EF4-FFF2-40B4-BE49-F238E27FC236}">
                      <a16:creationId xmlns:a16="http://schemas.microsoft.com/office/drawing/2014/main" id="{DF8AA872-F8E6-40DC-8FDB-D20759F03344}"/>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514" name="Freeform 10">
                  <a:extLst>
                    <a:ext uri="{FF2B5EF4-FFF2-40B4-BE49-F238E27FC236}">
                      <a16:creationId xmlns:a16="http://schemas.microsoft.com/office/drawing/2014/main" id="{474BA5A6-A4DF-4FB2-9DC0-366BF9125D5A}"/>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42" name="Group 1941">
                <a:extLst>
                  <a:ext uri="{FF2B5EF4-FFF2-40B4-BE49-F238E27FC236}">
                    <a16:creationId xmlns:a16="http://schemas.microsoft.com/office/drawing/2014/main" id="{C80B9EE6-2931-4CAE-B92F-D6E880801076}"/>
                  </a:ext>
                </a:extLst>
              </p:cNvPr>
              <p:cNvGrpSpPr/>
              <p:nvPr/>
            </p:nvGrpSpPr>
            <p:grpSpPr>
              <a:xfrm>
                <a:off x="2766086" y="3560656"/>
                <a:ext cx="128016" cy="128016"/>
                <a:chOff x="1520304" y="1939550"/>
                <a:chExt cx="726812" cy="726812"/>
              </a:xfrm>
            </p:grpSpPr>
            <p:sp>
              <p:nvSpPr>
                <p:cNvPr id="2506" name="Oval 2505">
                  <a:extLst>
                    <a:ext uri="{FF2B5EF4-FFF2-40B4-BE49-F238E27FC236}">
                      <a16:creationId xmlns:a16="http://schemas.microsoft.com/office/drawing/2014/main" id="{CC8836FC-A4DA-4F87-BFCD-9671BB223CB0}"/>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507" name="Group 2506">
                  <a:extLst>
                    <a:ext uri="{FF2B5EF4-FFF2-40B4-BE49-F238E27FC236}">
                      <a16:creationId xmlns:a16="http://schemas.microsoft.com/office/drawing/2014/main" id="{57186FA1-B449-4D6D-A6AE-6A5FC36CEE84}"/>
                    </a:ext>
                  </a:extLst>
                </p:cNvPr>
                <p:cNvGrpSpPr/>
                <p:nvPr/>
              </p:nvGrpSpPr>
              <p:grpSpPr>
                <a:xfrm>
                  <a:off x="1627350" y="2071688"/>
                  <a:ext cx="512722" cy="462536"/>
                  <a:chOff x="1302898" y="1640683"/>
                  <a:chExt cx="1201027" cy="1083468"/>
                </a:xfrm>
              </p:grpSpPr>
              <p:sp>
                <p:nvSpPr>
                  <p:cNvPr id="2508" name="Freeform 34">
                    <a:extLst>
                      <a:ext uri="{FF2B5EF4-FFF2-40B4-BE49-F238E27FC236}">
                        <a16:creationId xmlns:a16="http://schemas.microsoft.com/office/drawing/2014/main" id="{BCCC1A35-C8C8-4416-88DC-A484C8C5BC3F}"/>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09" name="Freeform 37">
                    <a:extLst>
                      <a:ext uri="{FF2B5EF4-FFF2-40B4-BE49-F238E27FC236}">
                        <a16:creationId xmlns:a16="http://schemas.microsoft.com/office/drawing/2014/main" id="{7A905473-D869-4B84-A482-FCB2C9406045}"/>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10" name="Freeform 39">
                    <a:extLst>
                      <a:ext uri="{FF2B5EF4-FFF2-40B4-BE49-F238E27FC236}">
                        <a16:creationId xmlns:a16="http://schemas.microsoft.com/office/drawing/2014/main" id="{73B9DA38-FB18-49D8-B641-17F9BF9EE3A3}"/>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11" name="Freeform 40">
                    <a:extLst>
                      <a:ext uri="{FF2B5EF4-FFF2-40B4-BE49-F238E27FC236}">
                        <a16:creationId xmlns:a16="http://schemas.microsoft.com/office/drawing/2014/main" id="{73DCCE9F-444B-44BF-93D7-40C9E3C03BF6}"/>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12" name="Freeform 5">
                    <a:extLst>
                      <a:ext uri="{FF2B5EF4-FFF2-40B4-BE49-F238E27FC236}">
                        <a16:creationId xmlns:a16="http://schemas.microsoft.com/office/drawing/2014/main" id="{3B3673DB-2EC8-4EBD-B242-B2A781B5A545}"/>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43" name="Group 1942">
                <a:extLst>
                  <a:ext uri="{FF2B5EF4-FFF2-40B4-BE49-F238E27FC236}">
                    <a16:creationId xmlns:a16="http://schemas.microsoft.com/office/drawing/2014/main" id="{25139D31-B614-4734-9118-AAB691386E7F}"/>
                  </a:ext>
                </a:extLst>
              </p:cNvPr>
              <p:cNvGrpSpPr/>
              <p:nvPr/>
            </p:nvGrpSpPr>
            <p:grpSpPr>
              <a:xfrm>
                <a:off x="2720799" y="3588285"/>
                <a:ext cx="128016" cy="128016"/>
                <a:chOff x="1520304" y="1939550"/>
                <a:chExt cx="726812" cy="726812"/>
              </a:xfrm>
            </p:grpSpPr>
            <p:sp>
              <p:nvSpPr>
                <p:cNvPr id="2499" name="Oval 2498">
                  <a:extLst>
                    <a:ext uri="{FF2B5EF4-FFF2-40B4-BE49-F238E27FC236}">
                      <a16:creationId xmlns:a16="http://schemas.microsoft.com/office/drawing/2014/main" id="{7FFE6989-041F-435A-8CCC-6D0CC4FA3EB6}"/>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500" name="Group 2499">
                  <a:extLst>
                    <a:ext uri="{FF2B5EF4-FFF2-40B4-BE49-F238E27FC236}">
                      <a16:creationId xmlns:a16="http://schemas.microsoft.com/office/drawing/2014/main" id="{FC600B01-B376-4984-B3C9-997E53701A68}"/>
                    </a:ext>
                  </a:extLst>
                </p:cNvPr>
                <p:cNvGrpSpPr/>
                <p:nvPr/>
              </p:nvGrpSpPr>
              <p:grpSpPr>
                <a:xfrm>
                  <a:off x="1627350" y="2071688"/>
                  <a:ext cx="512722" cy="462536"/>
                  <a:chOff x="1302898" y="1640683"/>
                  <a:chExt cx="1201027" cy="1083468"/>
                </a:xfrm>
              </p:grpSpPr>
              <p:sp>
                <p:nvSpPr>
                  <p:cNvPr id="2501" name="Freeform 34">
                    <a:extLst>
                      <a:ext uri="{FF2B5EF4-FFF2-40B4-BE49-F238E27FC236}">
                        <a16:creationId xmlns:a16="http://schemas.microsoft.com/office/drawing/2014/main" id="{4094F384-D6DA-4843-BCE0-E4E22A97A664}"/>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02" name="Freeform 37">
                    <a:extLst>
                      <a:ext uri="{FF2B5EF4-FFF2-40B4-BE49-F238E27FC236}">
                        <a16:creationId xmlns:a16="http://schemas.microsoft.com/office/drawing/2014/main" id="{C6BF16DC-6646-45A5-AC27-651361537096}"/>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03" name="Freeform 39">
                    <a:extLst>
                      <a:ext uri="{FF2B5EF4-FFF2-40B4-BE49-F238E27FC236}">
                        <a16:creationId xmlns:a16="http://schemas.microsoft.com/office/drawing/2014/main" id="{354E3126-34CF-4861-852A-8489A411014D}"/>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04" name="Freeform 40">
                    <a:extLst>
                      <a:ext uri="{FF2B5EF4-FFF2-40B4-BE49-F238E27FC236}">
                        <a16:creationId xmlns:a16="http://schemas.microsoft.com/office/drawing/2014/main" id="{A56B0CEE-CFA6-477D-B801-3B645A58359B}"/>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505" name="Freeform 5">
                    <a:extLst>
                      <a:ext uri="{FF2B5EF4-FFF2-40B4-BE49-F238E27FC236}">
                        <a16:creationId xmlns:a16="http://schemas.microsoft.com/office/drawing/2014/main" id="{97E95B02-5E58-4059-99B1-C14FF18049AB}"/>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44" name="Group 1943">
                <a:extLst>
                  <a:ext uri="{FF2B5EF4-FFF2-40B4-BE49-F238E27FC236}">
                    <a16:creationId xmlns:a16="http://schemas.microsoft.com/office/drawing/2014/main" id="{D80396C9-F5BD-4264-AC26-009A57403035}"/>
                  </a:ext>
                </a:extLst>
              </p:cNvPr>
              <p:cNvGrpSpPr/>
              <p:nvPr/>
            </p:nvGrpSpPr>
            <p:grpSpPr>
              <a:xfrm>
                <a:off x="3916060" y="5577983"/>
                <a:ext cx="128016" cy="128016"/>
                <a:chOff x="1520304" y="1939550"/>
                <a:chExt cx="726812" cy="726812"/>
              </a:xfrm>
            </p:grpSpPr>
            <p:sp>
              <p:nvSpPr>
                <p:cNvPr id="2492" name="Oval 2491">
                  <a:extLst>
                    <a:ext uri="{FF2B5EF4-FFF2-40B4-BE49-F238E27FC236}">
                      <a16:creationId xmlns:a16="http://schemas.microsoft.com/office/drawing/2014/main" id="{55E8C98E-303A-4E63-B832-6C5811A13086}"/>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493" name="Group 2492">
                  <a:extLst>
                    <a:ext uri="{FF2B5EF4-FFF2-40B4-BE49-F238E27FC236}">
                      <a16:creationId xmlns:a16="http://schemas.microsoft.com/office/drawing/2014/main" id="{17B626A8-5F6F-49CB-BFC5-385074D676AE}"/>
                    </a:ext>
                  </a:extLst>
                </p:cNvPr>
                <p:cNvGrpSpPr/>
                <p:nvPr/>
              </p:nvGrpSpPr>
              <p:grpSpPr>
                <a:xfrm>
                  <a:off x="1627350" y="2071688"/>
                  <a:ext cx="512722" cy="462536"/>
                  <a:chOff x="1302898" y="1640683"/>
                  <a:chExt cx="1201027" cy="1083468"/>
                </a:xfrm>
              </p:grpSpPr>
              <p:sp>
                <p:nvSpPr>
                  <p:cNvPr id="2494" name="Freeform 34">
                    <a:extLst>
                      <a:ext uri="{FF2B5EF4-FFF2-40B4-BE49-F238E27FC236}">
                        <a16:creationId xmlns:a16="http://schemas.microsoft.com/office/drawing/2014/main" id="{FA28CFA0-70F7-4C54-AE7E-5CA5B82A2180}"/>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95" name="Freeform 37">
                    <a:extLst>
                      <a:ext uri="{FF2B5EF4-FFF2-40B4-BE49-F238E27FC236}">
                        <a16:creationId xmlns:a16="http://schemas.microsoft.com/office/drawing/2014/main" id="{AD71FA51-CCBD-43F5-B494-2D519F3F0DA9}"/>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96" name="Freeform 39">
                    <a:extLst>
                      <a:ext uri="{FF2B5EF4-FFF2-40B4-BE49-F238E27FC236}">
                        <a16:creationId xmlns:a16="http://schemas.microsoft.com/office/drawing/2014/main" id="{7DE4CEC9-AD14-4B0F-A98C-9ACAC605E131}"/>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97" name="Freeform 40">
                    <a:extLst>
                      <a:ext uri="{FF2B5EF4-FFF2-40B4-BE49-F238E27FC236}">
                        <a16:creationId xmlns:a16="http://schemas.microsoft.com/office/drawing/2014/main" id="{B45A387D-7C11-4B56-ADEB-B8C5AA522D08}"/>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98" name="Freeform 5">
                    <a:extLst>
                      <a:ext uri="{FF2B5EF4-FFF2-40B4-BE49-F238E27FC236}">
                        <a16:creationId xmlns:a16="http://schemas.microsoft.com/office/drawing/2014/main" id="{59FF49E0-CAE0-4EFD-B40F-AF21E99A317D}"/>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45" name="Group 1944">
                <a:extLst>
                  <a:ext uri="{FF2B5EF4-FFF2-40B4-BE49-F238E27FC236}">
                    <a16:creationId xmlns:a16="http://schemas.microsoft.com/office/drawing/2014/main" id="{2324A3BE-27EE-4557-A780-46A53B0D530A}"/>
                  </a:ext>
                </a:extLst>
              </p:cNvPr>
              <p:cNvGrpSpPr/>
              <p:nvPr/>
            </p:nvGrpSpPr>
            <p:grpSpPr>
              <a:xfrm>
                <a:off x="3547079" y="5948616"/>
                <a:ext cx="128016" cy="128016"/>
                <a:chOff x="6617763" y="1494678"/>
                <a:chExt cx="188006" cy="188004"/>
              </a:xfrm>
            </p:grpSpPr>
            <p:sp>
              <p:nvSpPr>
                <p:cNvPr id="2490" name="Oval 2489">
                  <a:extLst>
                    <a:ext uri="{FF2B5EF4-FFF2-40B4-BE49-F238E27FC236}">
                      <a16:creationId xmlns:a16="http://schemas.microsoft.com/office/drawing/2014/main" id="{473B67B7-4D28-4151-BEF5-289490EFAC88}"/>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491" name="Freeform 10">
                  <a:extLst>
                    <a:ext uri="{FF2B5EF4-FFF2-40B4-BE49-F238E27FC236}">
                      <a16:creationId xmlns:a16="http://schemas.microsoft.com/office/drawing/2014/main" id="{2AE01724-5F3E-4CF9-9464-3B10FC3423E9}"/>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46" name="Group 1945">
                <a:extLst>
                  <a:ext uri="{FF2B5EF4-FFF2-40B4-BE49-F238E27FC236}">
                    <a16:creationId xmlns:a16="http://schemas.microsoft.com/office/drawing/2014/main" id="{71BCC5AF-824E-4E0A-A9AF-268B532FB14A}"/>
                  </a:ext>
                </a:extLst>
              </p:cNvPr>
              <p:cNvGrpSpPr/>
              <p:nvPr/>
            </p:nvGrpSpPr>
            <p:grpSpPr>
              <a:xfrm>
                <a:off x="4296463" y="5522724"/>
                <a:ext cx="128016" cy="128016"/>
                <a:chOff x="6617763" y="1494678"/>
                <a:chExt cx="188006" cy="188004"/>
              </a:xfrm>
            </p:grpSpPr>
            <p:sp>
              <p:nvSpPr>
                <p:cNvPr id="2488" name="Oval 2487">
                  <a:extLst>
                    <a:ext uri="{FF2B5EF4-FFF2-40B4-BE49-F238E27FC236}">
                      <a16:creationId xmlns:a16="http://schemas.microsoft.com/office/drawing/2014/main" id="{E06DED03-8CD4-4B1D-B8FD-786C5AE495DE}"/>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489" name="Freeform 10">
                  <a:extLst>
                    <a:ext uri="{FF2B5EF4-FFF2-40B4-BE49-F238E27FC236}">
                      <a16:creationId xmlns:a16="http://schemas.microsoft.com/office/drawing/2014/main" id="{0898057B-903C-4F39-ADC8-D5724F4BBC0C}"/>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47" name="Group 1946">
                <a:extLst>
                  <a:ext uri="{FF2B5EF4-FFF2-40B4-BE49-F238E27FC236}">
                    <a16:creationId xmlns:a16="http://schemas.microsoft.com/office/drawing/2014/main" id="{9E6816E4-478E-4033-8DE0-0D2FFDDF7D0E}"/>
                  </a:ext>
                </a:extLst>
              </p:cNvPr>
              <p:cNvGrpSpPr/>
              <p:nvPr/>
            </p:nvGrpSpPr>
            <p:grpSpPr>
              <a:xfrm>
                <a:off x="4425893" y="5507189"/>
                <a:ext cx="128016" cy="128016"/>
                <a:chOff x="6617763" y="1494678"/>
                <a:chExt cx="188006" cy="188004"/>
              </a:xfrm>
            </p:grpSpPr>
            <p:sp>
              <p:nvSpPr>
                <p:cNvPr id="2486" name="Oval 2485">
                  <a:extLst>
                    <a:ext uri="{FF2B5EF4-FFF2-40B4-BE49-F238E27FC236}">
                      <a16:creationId xmlns:a16="http://schemas.microsoft.com/office/drawing/2014/main" id="{C294D4D6-7BB4-4F19-BACC-EC9FC47818CC}"/>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487" name="Freeform 10">
                  <a:extLst>
                    <a:ext uri="{FF2B5EF4-FFF2-40B4-BE49-F238E27FC236}">
                      <a16:creationId xmlns:a16="http://schemas.microsoft.com/office/drawing/2014/main" id="{57F02EF9-776D-4F9F-B15B-9F6C368A1238}"/>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48" name="Group 1947">
                <a:extLst>
                  <a:ext uri="{FF2B5EF4-FFF2-40B4-BE49-F238E27FC236}">
                    <a16:creationId xmlns:a16="http://schemas.microsoft.com/office/drawing/2014/main" id="{B64AC98A-5D4C-46B9-AD38-88F1CE63C1AF}"/>
                  </a:ext>
                </a:extLst>
              </p:cNvPr>
              <p:cNvGrpSpPr/>
              <p:nvPr/>
            </p:nvGrpSpPr>
            <p:grpSpPr>
              <a:xfrm>
                <a:off x="4552535" y="4890648"/>
                <a:ext cx="128016" cy="128016"/>
                <a:chOff x="6617763" y="1494678"/>
                <a:chExt cx="188006" cy="188004"/>
              </a:xfrm>
            </p:grpSpPr>
            <p:sp>
              <p:nvSpPr>
                <p:cNvPr id="2484" name="Oval 2483">
                  <a:extLst>
                    <a:ext uri="{FF2B5EF4-FFF2-40B4-BE49-F238E27FC236}">
                      <a16:creationId xmlns:a16="http://schemas.microsoft.com/office/drawing/2014/main" id="{CEC86699-ACF4-446F-B983-E05E496A217B}"/>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485" name="Freeform 10">
                  <a:extLst>
                    <a:ext uri="{FF2B5EF4-FFF2-40B4-BE49-F238E27FC236}">
                      <a16:creationId xmlns:a16="http://schemas.microsoft.com/office/drawing/2014/main" id="{7792C4B5-1941-4045-8260-0231B07E7044}"/>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49" name="Group 1948">
                <a:extLst>
                  <a:ext uri="{FF2B5EF4-FFF2-40B4-BE49-F238E27FC236}">
                    <a16:creationId xmlns:a16="http://schemas.microsoft.com/office/drawing/2014/main" id="{851E60B0-94C4-453D-94DA-EB338391705E}"/>
                  </a:ext>
                </a:extLst>
              </p:cNvPr>
              <p:cNvGrpSpPr/>
              <p:nvPr/>
            </p:nvGrpSpPr>
            <p:grpSpPr>
              <a:xfrm>
                <a:off x="811374" y="4005550"/>
                <a:ext cx="128016" cy="128016"/>
                <a:chOff x="1520304" y="1939550"/>
                <a:chExt cx="726812" cy="726812"/>
              </a:xfrm>
            </p:grpSpPr>
            <p:sp>
              <p:nvSpPr>
                <p:cNvPr id="2477" name="Oval 2476">
                  <a:extLst>
                    <a:ext uri="{FF2B5EF4-FFF2-40B4-BE49-F238E27FC236}">
                      <a16:creationId xmlns:a16="http://schemas.microsoft.com/office/drawing/2014/main" id="{6DEC172A-E6D7-4BF9-9953-CDF0C19AF5F6}"/>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478" name="Group 2477">
                  <a:extLst>
                    <a:ext uri="{FF2B5EF4-FFF2-40B4-BE49-F238E27FC236}">
                      <a16:creationId xmlns:a16="http://schemas.microsoft.com/office/drawing/2014/main" id="{35F181CE-FFBF-4D4A-A3A0-913203A2EB10}"/>
                    </a:ext>
                  </a:extLst>
                </p:cNvPr>
                <p:cNvGrpSpPr/>
                <p:nvPr/>
              </p:nvGrpSpPr>
              <p:grpSpPr>
                <a:xfrm>
                  <a:off x="1627350" y="2071688"/>
                  <a:ext cx="512722" cy="462536"/>
                  <a:chOff x="1302898" y="1640683"/>
                  <a:chExt cx="1201027" cy="1083468"/>
                </a:xfrm>
              </p:grpSpPr>
              <p:sp>
                <p:nvSpPr>
                  <p:cNvPr id="2479" name="Freeform 34">
                    <a:extLst>
                      <a:ext uri="{FF2B5EF4-FFF2-40B4-BE49-F238E27FC236}">
                        <a16:creationId xmlns:a16="http://schemas.microsoft.com/office/drawing/2014/main" id="{18A32F93-4112-448E-9A5D-BC846F7D2A44}"/>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80" name="Freeform 37">
                    <a:extLst>
                      <a:ext uri="{FF2B5EF4-FFF2-40B4-BE49-F238E27FC236}">
                        <a16:creationId xmlns:a16="http://schemas.microsoft.com/office/drawing/2014/main" id="{4B1726FA-4F37-41B8-AD59-8525B2052E07}"/>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81" name="Freeform 39">
                    <a:extLst>
                      <a:ext uri="{FF2B5EF4-FFF2-40B4-BE49-F238E27FC236}">
                        <a16:creationId xmlns:a16="http://schemas.microsoft.com/office/drawing/2014/main" id="{2AFE6B29-2BF2-4A80-9C71-A7B8DBF686D6}"/>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82" name="Freeform 40">
                    <a:extLst>
                      <a:ext uri="{FF2B5EF4-FFF2-40B4-BE49-F238E27FC236}">
                        <a16:creationId xmlns:a16="http://schemas.microsoft.com/office/drawing/2014/main" id="{D5583DB0-CC0B-4E35-9594-46E2564A5DE2}"/>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83" name="Freeform 5">
                    <a:extLst>
                      <a:ext uri="{FF2B5EF4-FFF2-40B4-BE49-F238E27FC236}">
                        <a16:creationId xmlns:a16="http://schemas.microsoft.com/office/drawing/2014/main" id="{EDCCCD76-828D-444D-8458-AE79CA547769}"/>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50" name="Group 1949">
                <a:extLst>
                  <a:ext uri="{FF2B5EF4-FFF2-40B4-BE49-F238E27FC236}">
                    <a16:creationId xmlns:a16="http://schemas.microsoft.com/office/drawing/2014/main" id="{51A2BCC7-0735-4EC7-BC99-087E87BA5A7A}"/>
                  </a:ext>
                </a:extLst>
              </p:cNvPr>
              <p:cNvGrpSpPr/>
              <p:nvPr/>
            </p:nvGrpSpPr>
            <p:grpSpPr>
              <a:xfrm>
                <a:off x="3226557" y="3874799"/>
                <a:ext cx="128016" cy="128016"/>
                <a:chOff x="1520304" y="1939550"/>
                <a:chExt cx="726812" cy="726812"/>
              </a:xfrm>
            </p:grpSpPr>
            <p:sp>
              <p:nvSpPr>
                <p:cNvPr id="2470" name="Oval 2469">
                  <a:extLst>
                    <a:ext uri="{FF2B5EF4-FFF2-40B4-BE49-F238E27FC236}">
                      <a16:creationId xmlns:a16="http://schemas.microsoft.com/office/drawing/2014/main" id="{7363F2DB-AAB0-461E-8042-5AD969831035}"/>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471" name="Group 2470">
                  <a:extLst>
                    <a:ext uri="{FF2B5EF4-FFF2-40B4-BE49-F238E27FC236}">
                      <a16:creationId xmlns:a16="http://schemas.microsoft.com/office/drawing/2014/main" id="{07DDF585-841F-46BE-B796-32A64031A870}"/>
                    </a:ext>
                  </a:extLst>
                </p:cNvPr>
                <p:cNvGrpSpPr/>
                <p:nvPr/>
              </p:nvGrpSpPr>
              <p:grpSpPr>
                <a:xfrm>
                  <a:off x="1627350" y="2071688"/>
                  <a:ext cx="512722" cy="462536"/>
                  <a:chOff x="1302898" y="1640683"/>
                  <a:chExt cx="1201027" cy="1083468"/>
                </a:xfrm>
              </p:grpSpPr>
              <p:sp>
                <p:nvSpPr>
                  <p:cNvPr id="2472" name="Freeform 34">
                    <a:extLst>
                      <a:ext uri="{FF2B5EF4-FFF2-40B4-BE49-F238E27FC236}">
                        <a16:creationId xmlns:a16="http://schemas.microsoft.com/office/drawing/2014/main" id="{A645604C-74FD-4412-82C5-A852FB73D5E2}"/>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73" name="Freeform 37">
                    <a:extLst>
                      <a:ext uri="{FF2B5EF4-FFF2-40B4-BE49-F238E27FC236}">
                        <a16:creationId xmlns:a16="http://schemas.microsoft.com/office/drawing/2014/main" id="{7E752741-949D-4F46-8A4E-3B7A2CF85B1A}"/>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74" name="Freeform 39">
                    <a:extLst>
                      <a:ext uri="{FF2B5EF4-FFF2-40B4-BE49-F238E27FC236}">
                        <a16:creationId xmlns:a16="http://schemas.microsoft.com/office/drawing/2014/main" id="{9AAEAFE2-645F-4483-A915-CF792B4E6D2E}"/>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75" name="Freeform 40">
                    <a:extLst>
                      <a:ext uri="{FF2B5EF4-FFF2-40B4-BE49-F238E27FC236}">
                        <a16:creationId xmlns:a16="http://schemas.microsoft.com/office/drawing/2014/main" id="{5CD863E8-8E8B-4DD3-B0E3-33977FFF9A49}"/>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76" name="Freeform 5">
                    <a:extLst>
                      <a:ext uri="{FF2B5EF4-FFF2-40B4-BE49-F238E27FC236}">
                        <a16:creationId xmlns:a16="http://schemas.microsoft.com/office/drawing/2014/main" id="{4F6C678C-37F0-457E-A5DA-31EB3A46C168}"/>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51" name="Group 1950">
                <a:extLst>
                  <a:ext uri="{FF2B5EF4-FFF2-40B4-BE49-F238E27FC236}">
                    <a16:creationId xmlns:a16="http://schemas.microsoft.com/office/drawing/2014/main" id="{1061D599-7BE0-4361-8392-375F325822CF}"/>
                  </a:ext>
                </a:extLst>
              </p:cNvPr>
              <p:cNvGrpSpPr/>
              <p:nvPr/>
            </p:nvGrpSpPr>
            <p:grpSpPr>
              <a:xfrm>
                <a:off x="2604858" y="4017573"/>
                <a:ext cx="128016" cy="128016"/>
                <a:chOff x="1520304" y="1939550"/>
                <a:chExt cx="726812" cy="726812"/>
              </a:xfrm>
            </p:grpSpPr>
            <p:sp>
              <p:nvSpPr>
                <p:cNvPr id="2463" name="Oval 2462">
                  <a:extLst>
                    <a:ext uri="{FF2B5EF4-FFF2-40B4-BE49-F238E27FC236}">
                      <a16:creationId xmlns:a16="http://schemas.microsoft.com/office/drawing/2014/main" id="{43414115-13AA-4B31-8333-6E36F5DF9348}"/>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464" name="Group 2463">
                  <a:extLst>
                    <a:ext uri="{FF2B5EF4-FFF2-40B4-BE49-F238E27FC236}">
                      <a16:creationId xmlns:a16="http://schemas.microsoft.com/office/drawing/2014/main" id="{6B6668D5-0243-4611-B21C-E8800BB1CE7F}"/>
                    </a:ext>
                  </a:extLst>
                </p:cNvPr>
                <p:cNvGrpSpPr/>
                <p:nvPr/>
              </p:nvGrpSpPr>
              <p:grpSpPr>
                <a:xfrm>
                  <a:off x="1627350" y="2071688"/>
                  <a:ext cx="512722" cy="462536"/>
                  <a:chOff x="1302898" y="1640683"/>
                  <a:chExt cx="1201027" cy="1083468"/>
                </a:xfrm>
              </p:grpSpPr>
              <p:sp>
                <p:nvSpPr>
                  <p:cNvPr id="2465" name="Freeform 34">
                    <a:extLst>
                      <a:ext uri="{FF2B5EF4-FFF2-40B4-BE49-F238E27FC236}">
                        <a16:creationId xmlns:a16="http://schemas.microsoft.com/office/drawing/2014/main" id="{5F8A8BBF-946E-47CE-9EEE-D9D4228A1CB7}"/>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66" name="Freeform 37">
                    <a:extLst>
                      <a:ext uri="{FF2B5EF4-FFF2-40B4-BE49-F238E27FC236}">
                        <a16:creationId xmlns:a16="http://schemas.microsoft.com/office/drawing/2014/main" id="{C8C4B5B8-3D00-4B93-BE7C-560C097A5024}"/>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67" name="Freeform 39">
                    <a:extLst>
                      <a:ext uri="{FF2B5EF4-FFF2-40B4-BE49-F238E27FC236}">
                        <a16:creationId xmlns:a16="http://schemas.microsoft.com/office/drawing/2014/main" id="{80D6983E-4083-45A1-8137-1A50998A8F62}"/>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68" name="Freeform 40">
                    <a:extLst>
                      <a:ext uri="{FF2B5EF4-FFF2-40B4-BE49-F238E27FC236}">
                        <a16:creationId xmlns:a16="http://schemas.microsoft.com/office/drawing/2014/main" id="{6893B234-E2CB-4A8A-B4C3-243038AEE49B}"/>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69" name="Freeform 5">
                    <a:extLst>
                      <a:ext uri="{FF2B5EF4-FFF2-40B4-BE49-F238E27FC236}">
                        <a16:creationId xmlns:a16="http://schemas.microsoft.com/office/drawing/2014/main" id="{EF58B361-2D9F-4289-8377-06F67524E975}"/>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52" name="Group 1951">
                <a:extLst>
                  <a:ext uri="{FF2B5EF4-FFF2-40B4-BE49-F238E27FC236}">
                    <a16:creationId xmlns:a16="http://schemas.microsoft.com/office/drawing/2014/main" id="{2163C0A9-E6BF-493E-BCE4-5A2BDAA869BF}"/>
                  </a:ext>
                </a:extLst>
              </p:cNvPr>
              <p:cNvGrpSpPr/>
              <p:nvPr/>
            </p:nvGrpSpPr>
            <p:grpSpPr>
              <a:xfrm>
                <a:off x="2509072" y="3602738"/>
                <a:ext cx="128016" cy="128016"/>
                <a:chOff x="1520304" y="1939550"/>
                <a:chExt cx="726812" cy="726812"/>
              </a:xfrm>
            </p:grpSpPr>
            <p:sp>
              <p:nvSpPr>
                <p:cNvPr id="2456" name="Oval 2455">
                  <a:extLst>
                    <a:ext uri="{FF2B5EF4-FFF2-40B4-BE49-F238E27FC236}">
                      <a16:creationId xmlns:a16="http://schemas.microsoft.com/office/drawing/2014/main" id="{6A79EEE8-7E99-4F7C-8BAE-12675FB98DA9}"/>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457" name="Group 2456">
                  <a:extLst>
                    <a:ext uri="{FF2B5EF4-FFF2-40B4-BE49-F238E27FC236}">
                      <a16:creationId xmlns:a16="http://schemas.microsoft.com/office/drawing/2014/main" id="{3966170E-EB42-4ABD-864C-C997AFC74DD8}"/>
                    </a:ext>
                  </a:extLst>
                </p:cNvPr>
                <p:cNvGrpSpPr/>
                <p:nvPr/>
              </p:nvGrpSpPr>
              <p:grpSpPr>
                <a:xfrm>
                  <a:off x="1627350" y="2071688"/>
                  <a:ext cx="512722" cy="462536"/>
                  <a:chOff x="1302898" y="1640683"/>
                  <a:chExt cx="1201027" cy="1083468"/>
                </a:xfrm>
              </p:grpSpPr>
              <p:sp>
                <p:nvSpPr>
                  <p:cNvPr id="2458" name="Freeform 34">
                    <a:extLst>
                      <a:ext uri="{FF2B5EF4-FFF2-40B4-BE49-F238E27FC236}">
                        <a16:creationId xmlns:a16="http://schemas.microsoft.com/office/drawing/2014/main" id="{286FB779-7497-439D-8738-9A584EAED8F4}"/>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59" name="Freeform 37">
                    <a:extLst>
                      <a:ext uri="{FF2B5EF4-FFF2-40B4-BE49-F238E27FC236}">
                        <a16:creationId xmlns:a16="http://schemas.microsoft.com/office/drawing/2014/main" id="{740B3013-8878-4FDC-B9DE-C04484A8AA0E}"/>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60" name="Freeform 39">
                    <a:extLst>
                      <a:ext uri="{FF2B5EF4-FFF2-40B4-BE49-F238E27FC236}">
                        <a16:creationId xmlns:a16="http://schemas.microsoft.com/office/drawing/2014/main" id="{78A4D7D2-3693-4EA0-B09F-5B8517223296}"/>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61" name="Freeform 40">
                    <a:extLst>
                      <a:ext uri="{FF2B5EF4-FFF2-40B4-BE49-F238E27FC236}">
                        <a16:creationId xmlns:a16="http://schemas.microsoft.com/office/drawing/2014/main" id="{04562A56-E389-46D7-86F9-8874B47B3980}"/>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62" name="Freeform 5">
                    <a:extLst>
                      <a:ext uri="{FF2B5EF4-FFF2-40B4-BE49-F238E27FC236}">
                        <a16:creationId xmlns:a16="http://schemas.microsoft.com/office/drawing/2014/main" id="{084852AA-D71B-46D9-BE51-D89D426A35F6}"/>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53" name="Group 1952">
                <a:extLst>
                  <a:ext uri="{FF2B5EF4-FFF2-40B4-BE49-F238E27FC236}">
                    <a16:creationId xmlns:a16="http://schemas.microsoft.com/office/drawing/2014/main" id="{2057B828-B2D3-4D93-ACED-1472E4BA8776}"/>
                  </a:ext>
                </a:extLst>
              </p:cNvPr>
              <p:cNvGrpSpPr/>
              <p:nvPr/>
            </p:nvGrpSpPr>
            <p:grpSpPr>
              <a:xfrm>
                <a:off x="2352690" y="3546397"/>
                <a:ext cx="128016" cy="128016"/>
                <a:chOff x="1520304" y="1939550"/>
                <a:chExt cx="726812" cy="726812"/>
              </a:xfrm>
            </p:grpSpPr>
            <p:sp>
              <p:nvSpPr>
                <p:cNvPr id="2449" name="Oval 2448">
                  <a:extLst>
                    <a:ext uri="{FF2B5EF4-FFF2-40B4-BE49-F238E27FC236}">
                      <a16:creationId xmlns:a16="http://schemas.microsoft.com/office/drawing/2014/main" id="{077DEDE8-70C4-4B96-A7A5-A138C3B84EAD}"/>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450" name="Group 2449">
                  <a:extLst>
                    <a:ext uri="{FF2B5EF4-FFF2-40B4-BE49-F238E27FC236}">
                      <a16:creationId xmlns:a16="http://schemas.microsoft.com/office/drawing/2014/main" id="{B265C8BA-F5AC-45CE-BCCE-402B37AAE2A9}"/>
                    </a:ext>
                  </a:extLst>
                </p:cNvPr>
                <p:cNvGrpSpPr/>
                <p:nvPr/>
              </p:nvGrpSpPr>
              <p:grpSpPr>
                <a:xfrm>
                  <a:off x="1627350" y="2071688"/>
                  <a:ext cx="512722" cy="462536"/>
                  <a:chOff x="1302898" y="1640683"/>
                  <a:chExt cx="1201027" cy="1083468"/>
                </a:xfrm>
              </p:grpSpPr>
              <p:sp>
                <p:nvSpPr>
                  <p:cNvPr id="2451" name="Freeform 34">
                    <a:extLst>
                      <a:ext uri="{FF2B5EF4-FFF2-40B4-BE49-F238E27FC236}">
                        <a16:creationId xmlns:a16="http://schemas.microsoft.com/office/drawing/2014/main" id="{0F119175-A0C6-425E-9BFD-F2D27E284E13}"/>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52" name="Freeform 37">
                    <a:extLst>
                      <a:ext uri="{FF2B5EF4-FFF2-40B4-BE49-F238E27FC236}">
                        <a16:creationId xmlns:a16="http://schemas.microsoft.com/office/drawing/2014/main" id="{0C80F609-A8B0-4578-A31D-7CE598D52619}"/>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53" name="Freeform 39">
                    <a:extLst>
                      <a:ext uri="{FF2B5EF4-FFF2-40B4-BE49-F238E27FC236}">
                        <a16:creationId xmlns:a16="http://schemas.microsoft.com/office/drawing/2014/main" id="{4EFA06F0-E27A-4F5D-A49B-6AF297A61516}"/>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54" name="Freeform 40">
                    <a:extLst>
                      <a:ext uri="{FF2B5EF4-FFF2-40B4-BE49-F238E27FC236}">
                        <a16:creationId xmlns:a16="http://schemas.microsoft.com/office/drawing/2014/main" id="{6F811E49-86F3-4D2E-B113-65D6D84868A6}"/>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55" name="Freeform 5">
                    <a:extLst>
                      <a:ext uri="{FF2B5EF4-FFF2-40B4-BE49-F238E27FC236}">
                        <a16:creationId xmlns:a16="http://schemas.microsoft.com/office/drawing/2014/main" id="{8B34785E-3488-4612-B7C9-F7FDFBA161E6}"/>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54" name="Group 1953">
                <a:extLst>
                  <a:ext uri="{FF2B5EF4-FFF2-40B4-BE49-F238E27FC236}">
                    <a16:creationId xmlns:a16="http://schemas.microsoft.com/office/drawing/2014/main" id="{9D33BEF4-6AB3-4486-9C2D-8C68A3F7BE88}"/>
                  </a:ext>
                </a:extLst>
              </p:cNvPr>
              <p:cNvGrpSpPr/>
              <p:nvPr/>
            </p:nvGrpSpPr>
            <p:grpSpPr>
              <a:xfrm>
                <a:off x="2201880" y="3414979"/>
                <a:ext cx="128016" cy="128016"/>
                <a:chOff x="1520304" y="1939550"/>
                <a:chExt cx="726812" cy="726812"/>
              </a:xfrm>
            </p:grpSpPr>
            <p:sp>
              <p:nvSpPr>
                <p:cNvPr id="2442" name="Oval 2441">
                  <a:extLst>
                    <a:ext uri="{FF2B5EF4-FFF2-40B4-BE49-F238E27FC236}">
                      <a16:creationId xmlns:a16="http://schemas.microsoft.com/office/drawing/2014/main" id="{117C5E0A-882E-4F1A-B77F-911274971643}"/>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443" name="Group 2442">
                  <a:extLst>
                    <a:ext uri="{FF2B5EF4-FFF2-40B4-BE49-F238E27FC236}">
                      <a16:creationId xmlns:a16="http://schemas.microsoft.com/office/drawing/2014/main" id="{A1CF6837-28F1-445C-9E04-C7EB62C1802E}"/>
                    </a:ext>
                  </a:extLst>
                </p:cNvPr>
                <p:cNvGrpSpPr/>
                <p:nvPr/>
              </p:nvGrpSpPr>
              <p:grpSpPr>
                <a:xfrm>
                  <a:off x="1627350" y="2071688"/>
                  <a:ext cx="512722" cy="462536"/>
                  <a:chOff x="1302898" y="1640683"/>
                  <a:chExt cx="1201027" cy="1083468"/>
                </a:xfrm>
              </p:grpSpPr>
              <p:sp>
                <p:nvSpPr>
                  <p:cNvPr id="2444" name="Freeform 34">
                    <a:extLst>
                      <a:ext uri="{FF2B5EF4-FFF2-40B4-BE49-F238E27FC236}">
                        <a16:creationId xmlns:a16="http://schemas.microsoft.com/office/drawing/2014/main" id="{C4490A53-88F1-4F9E-AF48-E2B328EF60A1}"/>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45" name="Freeform 37">
                    <a:extLst>
                      <a:ext uri="{FF2B5EF4-FFF2-40B4-BE49-F238E27FC236}">
                        <a16:creationId xmlns:a16="http://schemas.microsoft.com/office/drawing/2014/main" id="{FF0E56E8-86DF-4170-98D4-4C544E477367}"/>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46" name="Freeform 39">
                    <a:extLst>
                      <a:ext uri="{FF2B5EF4-FFF2-40B4-BE49-F238E27FC236}">
                        <a16:creationId xmlns:a16="http://schemas.microsoft.com/office/drawing/2014/main" id="{AC1FAFB4-463B-4326-A974-9C2E72CBAF4F}"/>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47" name="Freeform 40">
                    <a:extLst>
                      <a:ext uri="{FF2B5EF4-FFF2-40B4-BE49-F238E27FC236}">
                        <a16:creationId xmlns:a16="http://schemas.microsoft.com/office/drawing/2014/main" id="{B5C88D36-DFD0-4001-B346-FBCA2D1B4CF1}"/>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48" name="Freeform 5">
                    <a:extLst>
                      <a:ext uri="{FF2B5EF4-FFF2-40B4-BE49-F238E27FC236}">
                        <a16:creationId xmlns:a16="http://schemas.microsoft.com/office/drawing/2014/main" id="{666DDA84-2A9E-4CFE-9FE8-BEE82E708468}"/>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55" name="Group 1954">
                <a:extLst>
                  <a:ext uri="{FF2B5EF4-FFF2-40B4-BE49-F238E27FC236}">
                    <a16:creationId xmlns:a16="http://schemas.microsoft.com/office/drawing/2014/main" id="{D8C33A52-F021-473E-8726-769FE3B73378}"/>
                  </a:ext>
                </a:extLst>
              </p:cNvPr>
              <p:cNvGrpSpPr/>
              <p:nvPr/>
            </p:nvGrpSpPr>
            <p:grpSpPr>
              <a:xfrm>
                <a:off x="2104493" y="3534947"/>
                <a:ext cx="128016" cy="128016"/>
                <a:chOff x="1520304" y="1939550"/>
                <a:chExt cx="726812" cy="726812"/>
              </a:xfrm>
            </p:grpSpPr>
            <p:sp>
              <p:nvSpPr>
                <p:cNvPr id="2435" name="Oval 2434">
                  <a:extLst>
                    <a:ext uri="{FF2B5EF4-FFF2-40B4-BE49-F238E27FC236}">
                      <a16:creationId xmlns:a16="http://schemas.microsoft.com/office/drawing/2014/main" id="{AEFDAED0-B168-4373-93C4-67C10FF54CC7}"/>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436" name="Group 2435">
                  <a:extLst>
                    <a:ext uri="{FF2B5EF4-FFF2-40B4-BE49-F238E27FC236}">
                      <a16:creationId xmlns:a16="http://schemas.microsoft.com/office/drawing/2014/main" id="{EA1DB793-0AE3-49F4-90BF-B18684704A44}"/>
                    </a:ext>
                  </a:extLst>
                </p:cNvPr>
                <p:cNvGrpSpPr/>
                <p:nvPr/>
              </p:nvGrpSpPr>
              <p:grpSpPr>
                <a:xfrm>
                  <a:off x="1627350" y="2071688"/>
                  <a:ext cx="512722" cy="462536"/>
                  <a:chOff x="1302898" y="1640683"/>
                  <a:chExt cx="1201027" cy="1083468"/>
                </a:xfrm>
              </p:grpSpPr>
              <p:sp>
                <p:nvSpPr>
                  <p:cNvPr id="2437" name="Freeform 34">
                    <a:extLst>
                      <a:ext uri="{FF2B5EF4-FFF2-40B4-BE49-F238E27FC236}">
                        <a16:creationId xmlns:a16="http://schemas.microsoft.com/office/drawing/2014/main" id="{C4826F93-49FE-4A98-ACB6-6790A3606DD3}"/>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38" name="Freeform 37">
                    <a:extLst>
                      <a:ext uri="{FF2B5EF4-FFF2-40B4-BE49-F238E27FC236}">
                        <a16:creationId xmlns:a16="http://schemas.microsoft.com/office/drawing/2014/main" id="{088B0CC9-43BE-4C96-8D40-8648E29908F0}"/>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39" name="Freeform 39">
                    <a:extLst>
                      <a:ext uri="{FF2B5EF4-FFF2-40B4-BE49-F238E27FC236}">
                        <a16:creationId xmlns:a16="http://schemas.microsoft.com/office/drawing/2014/main" id="{50D6025D-F4D4-4DE3-B89E-22241B4E05B4}"/>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40" name="Freeform 40">
                    <a:extLst>
                      <a:ext uri="{FF2B5EF4-FFF2-40B4-BE49-F238E27FC236}">
                        <a16:creationId xmlns:a16="http://schemas.microsoft.com/office/drawing/2014/main" id="{FA11402E-A636-4EB4-8E20-8F56927E2391}"/>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41" name="Freeform 5">
                    <a:extLst>
                      <a:ext uri="{FF2B5EF4-FFF2-40B4-BE49-F238E27FC236}">
                        <a16:creationId xmlns:a16="http://schemas.microsoft.com/office/drawing/2014/main" id="{47B69F60-C2CB-42B5-887B-03A097FD2FB1}"/>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56" name="Group 1955">
                <a:extLst>
                  <a:ext uri="{FF2B5EF4-FFF2-40B4-BE49-F238E27FC236}">
                    <a16:creationId xmlns:a16="http://schemas.microsoft.com/office/drawing/2014/main" id="{E8F9AFE1-C129-496C-8AD0-93E3188D1D09}"/>
                  </a:ext>
                </a:extLst>
              </p:cNvPr>
              <p:cNvGrpSpPr/>
              <p:nvPr/>
            </p:nvGrpSpPr>
            <p:grpSpPr>
              <a:xfrm>
                <a:off x="2003442" y="3338194"/>
                <a:ext cx="128016" cy="128016"/>
                <a:chOff x="1520304" y="1939550"/>
                <a:chExt cx="726812" cy="726812"/>
              </a:xfrm>
            </p:grpSpPr>
            <p:sp>
              <p:nvSpPr>
                <p:cNvPr id="2428" name="Oval 2427">
                  <a:extLst>
                    <a:ext uri="{FF2B5EF4-FFF2-40B4-BE49-F238E27FC236}">
                      <a16:creationId xmlns:a16="http://schemas.microsoft.com/office/drawing/2014/main" id="{91B7AA2E-641C-414F-9BA3-7035DD151D58}"/>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429" name="Group 2428">
                  <a:extLst>
                    <a:ext uri="{FF2B5EF4-FFF2-40B4-BE49-F238E27FC236}">
                      <a16:creationId xmlns:a16="http://schemas.microsoft.com/office/drawing/2014/main" id="{67FB5745-2CA6-4515-8A7F-211674D43F21}"/>
                    </a:ext>
                  </a:extLst>
                </p:cNvPr>
                <p:cNvGrpSpPr/>
                <p:nvPr/>
              </p:nvGrpSpPr>
              <p:grpSpPr>
                <a:xfrm>
                  <a:off x="1627350" y="2071688"/>
                  <a:ext cx="512722" cy="462536"/>
                  <a:chOff x="1302898" y="1640683"/>
                  <a:chExt cx="1201027" cy="1083468"/>
                </a:xfrm>
              </p:grpSpPr>
              <p:sp>
                <p:nvSpPr>
                  <p:cNvPr id="2430" name="Freeform 34">
                    <a:extLst>
                      <a:ext uri="{FF2B5EF4-FFF2-40B4-BE49-F238E27FC236}">
                        <a16:creationId xmlns:a16="http://schemas.microsoft.com/office/drawing/2014/main" id="{185BDA9D-ED34-4A70-8EEE-0577E6C86741}"/>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31" name="Freeform 37">
                    <a:extLst>
                      <a:ext uri="{FF2B5EF4-FFF2-40B4-BE49-F238E27FC236}">
                        <a16:creationId xmlns:a16="http://schemas.microsoft.com/office/drawing/2014/main" id="{8B8AC63E-1C64-4C41-AFD4-BF179222BF70}"/>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32" name="Freeform 39">
                    <a:extLst>
                      <a:ext uri="{FF2B5EF4-FFF2-40B4-BE49-F238E27FC236}">
                        <a16:creationId xmlns:a16="http://schemas.microsoft.com/office/drawing/2014/main" id="{23AD26E8-DF8E-415C-940A-3B699545C65D}"/>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33" name="Freeform 40">
                    <a:extLst>
                      <a:ext uri="{FF2B5EF4-FFF2-40B4-BE49-F238E27FC236}">
                        <a16:creationId xmlns:a16="http://schemas.microsoft.com/office/drawing/2014/main" id="{805C4074-2468-4246-9698-CDDED245F15D}"/>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34" name="Freeform 5">
                    <a:extLst>
                      <a:ext uri="{FF2B5EF4-FFF2-40B4-BE49-F238E27FC236}">
                        <a16:creationId xmlns:a16="http://schemas.microsoft.com/office/drawing/2014/main" id="{40CD1624-6F42-414C-8E2E-0A7BAE6DD9A8}"/>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57" name="Group 1956">
                <a:extLst>
                  <a:ext uri="{FF2B5EF4-FFF2-40B4-BE49-F238E27FC236}">
                    <a16:creationId xmlns:a16="http://schemas.microsoft.com/office/drawing/2014/main" id="{41B1C2F8-5BEB-48EA-8C68-0DEBB90B7CC2}"/>
                  </a:ext>
                </a:extLst>
              </p:cNvPr>
              <p:cNvGrpSpPr/>
              <p:nvPr/>
            </p:nvGrpSpPr>
            <p:grpSpPr>
              <a:xfrm>
                <a:off x="2817464" y="3664985"/>
                <a:ext cx="128016" cy="128016"/>
                <a:chOff x="1520304" y="1939550"/>
                <a:chExt cx="726812" cy="726812"/>
              </a:xfrm>
            </p:grpSpPr>
            <p:sp>
              <p:nvSpPr>
                <p:cNvPr id="2421" name="Oval 2420">
                  <a:extLst>
                    <a:ext uri="{FF2B5EF4-FFF2-40B4-BE49-F238E27FC236}">
                      <a16:creationId xmlns:a16="http://schemas.microsoft.com/office/drawing/2014/main" id="{02A2D14D-1CAF-46AF-8E4F-ED65DB177747}"/>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422" name="Group 2421">
                  <a:extLst>
                    <a:ext uri="{FF2B5EF4-FFF2-40B4-BE49-F238E27FC236}">
                      <a16:creationId xmlns:a16="http://schemas.microsoft.com/office/drawing/2014/main" id="{3FFE00B9-4728-43D2-9CD6-567384C5B496}"/>
                    </a:ext>
                  </a:extLst>
                </p:cNvPr>
                <p:cNvGrpSpPr/>
                <p:nvPr/>
              </p:nvGrpSpPr>
              <p:grpSpPr>
                <a:xfrm>
                  <a:off x="1627350" y="2071688"/>
                  <a:ext cx="512722" cy="462536"/>
                  <a:chOff x="1302898" y="1640683"/>
                  <a:chExt cx="1201027" cy="1083468"/>
                </a:xfrm>
              </p:grpSpPr>
              <p:sp>
                <p:nvSpPr>
                  <p:cNvPr id="2423" name="Freeform 34">
                    <a:extLst>
                      <a:ext uri="{FF2B5EF4-FFF2-40B4-BE49-F238E27FC236}">
                        <a16:creationId xmlns:a16="http://schemas.microsoft.com/office/drawing/2014/main" id="{5FD01250-1F46-4661-9A8D-E4364DDA7633}"/>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24" name="Freeform 37">
                    <a:extLst>
                      <a:ext uri="{FF2B5EF4-FFF2-40B4-BE49-F238E27FC236}">
                        <a16:creationId xmlns:a16="http://schemas.microsoft.com/office/drawing/2014/main" id="{D5C25671-F65F-4E11-B613-D437C86CDC08}"/>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25" name="Freeform 39">
                    <a:extLst>
                      <a:ext uri="{FF2B5EF4-FFF2-40B4-BE49-F238E27FC236}">
                        <a16:creationId xmlns:a16="http://schemas.microsoft.com/office/drawing/2014/main" id="{A259C4F6-22EA-4020-A167-B9050E50BF36}"/>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26" name="Freeform 40">
                    <a:extLst>
                      <a:ext uri="{FF2B5EF4-FFF2-40B4-BE49-F238E27FC236}">
                        <a16:creationId xmlns:a16="http://schemas.microsoft.com/office/drawing/2014/main" id="{46133426-206D-44F3-BED6-4AFEDC26521E}"/>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27" name="Freeform 5">
                    <a:extLst>
                      <a:ext uri="{FF2B5EF4-FFF2-40B4-BE49-F238E27FC236}">
                        <a16:creationId xmlns:a16="http://schemas.microsoft.com/office/drawing/2014/main" id="{3AF4FBD3-64A1-458A-845A-46C77D4380FF}"/>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58" name="Group 1957">
                <a:extLst>
                  <a:ext uri="{FF2B5EF4-FFF2-40B4-BE49-F238E27FC236}">
                    <a16:creationId xmlns:a16="http://schemas.microsoft.com/office/drawing/2014/main" id="{1F3B4235-30EE-4699-9E23-0BC520CB937B}"/>
                  </a:ext>
                </a:extLst>
              </p:cNvPr>
              <p:cNvGrpSpPr/>
              <p:nvPr/>
            </p:nvGrpSpPr>
            <p:grpSpPr>
              <a:xfrm>
                <a:off x="2732387" y="3720244"/>
                <a:ext cx="128016" cy="128016"/>
                <a:chOff x="6617763" y="1494678"/>
                <a:chExt cx="188006" cy="188004"/>
              </a:xfrm>
            </p:grpSpPr>
            <p:sp>
              <p:nvSpPr>
                <p:cNvPr id="2419" name="Oval 2418">
                  <a:extLst>
                    <a:ext uri="{FF2B5EF4-FFF2-40B4-BE49-F238E27FC236}">
                      <a16:creationId xmlns:a16="http://schemas.microsoft.com/office/drawing/2014/main" id="{09C53D5C-1F70-4856-96D0-3B2FBFEFB06D}"/>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420" name="Freeform 10">
                  <a:extLst>
                    <a:ext uri="{FF2B5EF4-FFF2-40B4-BE49-F238E27FC236}">
                      <a16:creationId xmlns:a16="http://schemas.microsoft.com/office/drawing/2014/main" id="{DA39E704-4A70-4046-98E3-A0D5D83E439A}"/>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59" name="Group 1958">
                <a:extLst>
                  <a:ext uri="{FF2B5EF4-FFF2-40B4-BE49-F238E27FC236}">
                    <a16:creationId xmlns:a16="http://schemas.microsoft.com/office/drawing/2014/main" id="{1318CB78-4CC5-4CDA-A4CF-B4E4E7F546D9}"/>
                  </a:ext>
                </a:extLst>
              </p:cNvPr>
              <p:cNvGrpSpPr/>
              <p:nvPr/>
            </p:nvGrpSpPr>
            <p:grpSpPr>
              <a:xfrm>
                <a:off x="2008100" y="3359241"/>
                <a:ext cx="128016" cy="128016"/>
                <a:chOff x="6617763" y="1494678"/>
                <a:chExt cx="188006" cy="188004"/>
              </a:xfrm>
            </p:grpSpPr>
            <p:sp>
              <p:nvSpPr>
                <p:cNvPr id="2417" name="Oval 2416">
                  <a:extLst>
                    <a:ext uri="{FF2B5EF4-FFF2-40B4-BE49-F238E27FC236}">
                      <a16:creationId xmlns:a16="http://schemas.microsoft.com/office/drawing/2014/main" id="{D7C2D700-4110-45E4-A866-EDF0E5E8C003}"/>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418" name="Freeform 10">
                  <a:extLst>
                    <a:ext uri="{FF2B5EF4-FFF2-40B4-BE49-F238E27FC236}">
                      <a16:creationId xmlns:a16="http://schemas.microsoft.com/office/drawing/2014/main" id="{F3ACB6AF-B070-426E-BE1B-CEC7196D28F5}"/>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60" name="Group 1959">
                <a:extLst>
                  <a:ext uri="{FF2B5EF4-FFF2-40B4-BE49-F238E27FC236}">
                    <a16:creationId xmlns:a16="http://schemas.microsoft.com/office/drawing/2014/main" id="{6BB8006E-2ED0-4C97-91EF-DBB74CC72129}"/>
                  </a:ext>
                </a:extLst>
              </p:cNvPr>
              <p:cNvGrpSpPr/>
              <p:nvPr/>
            </p:nvGrpSpPr>
            <p:grpSpPr>
              <a:xfrm>
                <a:off x="3098555" y="3597686"/>
                <a:ext cx="128016" cy="128016"/>
                <a:chOff x="1520304" y="1939550"/>
                <a:chExt cx="726812" cy="726812"/>
              </a:xfrm>
            </p:grpSpPr>
            <p:sp>
              <p:nvSpPr>
                <p:cNvPr id="2410" name="Oval 2409">
                  <a:extLst>
                    <a:ext uri="{FF2B5EF4-FFF2-40B4-BE49-F238E27FC236}">
                      <a16:creationId xmlns:a16="http://schemas.microsoft.com/office/drawing/2014/main" id="{8D876813-35AB-4F33-B63C-ED8A87D52CBC}"/>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411" name="Group 2410">
                  <a:extLst>
                    <a:ext uri="{FF2B5EF4-FFF2-40B4-BE49-F238E27FC236}">
                      <a16:creationId xmlns:a16="http://schemas.microsoft.com/office/drawing/2014/main" id="{BAD51606-C756-42A8-B96A-117C4FFBDDF0}"/>
                    </a:ext>
                  </a:extLst>
                </p:cNvPr>
                <p:cNvGrpSpPr/>
                <p:nvPr/>
              </p:nvGrpSpPr>
              <p:grpSpPr>
                <a:xfrm>
                  <a:off x="1627350" y="2071688"/>
                  <a:ext cx="512722" cy="462536"/>
                  <a:chOff x="1302898" y="1640683"/>
                  <a:chExt cx="1201027" cy="1083468"/>
                </a:xfrm>
              </p:grpSpPr>
              <p:sp>
                <p:nvSpPr>
                  <p:cNvPr id="2412" name="Freeform 34">
                    <a:extLst>
                      <a:ext uri="{FF2B5EF4-FFF2-40B4-BE49-F238E27FC236}">
                        <a16:creationId xmlns:a16="http://schemas.microsoft.com/office/drawing/2014/main" id="{42AB6980-936B-4FBF-B9A9-365587C5F50A}"/>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13" name="Freeform 37">
                    <a:extLst>
                      <a:ext uri="{FF2B5EF4-FFF2-40B4-BE49-F238E27FC236}">
                        <a16:creationId xmlns:a16="http://schemas.microsoft.com/office/drawing/2014/main" id="{E3A3A580-62C8-4076-B500-7C5ADBE38D2C}"/>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14" name="Freeform 39">
                    <a:extLst>
                      <a:ext uri="{FF2B5EF4-FFF2-40B4-BE49-F238E27FC236}">
                        <a16:creationId xmlns:a16="http://schemas.microsoft.com/office/drawing/2014/main" id="{1A773671-388D-4805-B425-92BDC98E7EF2}"/>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15" name="Freeform 40">
                    <a:extLst>
                      <a:ext uri="{FF2B5EF4-FFF2-40B4-BE49-F238E27FC236}">
                        <a16:creationId xmlns:a16="http://schemas.microsoft.com/office/drawing/2014/main" id="{E2ADF692-653B-4B83-8032-8DFDF44561FB}"/>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16" name="Freeform 5">
                    <a:extLst>
                      <a:ext uri="{FF2B5EF4-FFF2-40B4-BE49-F238E27FC236}">
                        <a16:creationId xmlns:a16="http://schemas.microsoft.com/office/drawing/2014/main" id="{3434138D-C161-4E64-8FD3-238E407979DC}"/>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61" name="Group 1960">
                <a:extLst>
                  <a:ext uri="{FF2B5EF4-FFF2-40B4-BE49-F238E27FC236}">
                    <a16:creationId xmlns:a16="http://schemas.microsoft.com/office/drawing/2014/main" id="{1974B5BE-19A8-4E9B-A69C-1589433E900C}"/>
                  </a:ext>
                </a:extLst>
              </p:cNvPr>
              <p:cNvGrpSpPr/>
              <p:nvPr/>
            </p:nvGrpSpPr>
            <p:grpSpPr>
              <a:xfrm>
                <a:off x="2449931" y="3334672"/>
                <a:ext cx="128016" cy="128016"/>
                <a:chOff x="1520304" y="1939550"/>
                <a:chExt cx="726812" cy="726812"/>
              </a:xfrm>
            </p:grpSpPr>
            <p:sp>
              <p:nvSpPr>
                <p:cNvPr id="2403" name="Oval 2402">
                  <a:extLst>
                    <a:ext uri="{FF2B5EF4-FFF2-40B4-BE49-F238E27FC236}">
                      <a16:creationId xmlns:a16="http://schemas.microsoft.com/office/drawing/2014/main" id="{D6639681-8142-4EE8-9C49-27E9565298C3}"/>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404" name="Group 2403">
                  <a:extLst>
                    <a:ext uri="{FF2B5EF4-FFF2-40B4-BE49-F238E27FC236}">
                      <a16:creationId xmlns:a16="http://schemas.microsoft.com/office/drawing/2014/main" id="{00348FA2-3A72-4DF3-8A6C-D985F75327B3}"/>
                    </a:ext>
                  </a:extLst>
                </p:cNvPr>
                <p:cNvGrpSpPr/>
                <p:nvPr/>
              </p:nvGrpSpPr>
              <p:grpSpPr>
                <a:xfrm>
                  <a:off x="1627350" y="2071688"/>
                  <a:ext cx="512722" cy="462536"/>
                  <a:chOff x="1302898" y="1640683"/>
                  <a:chExt cx="1201027" cy="1083468"/>
                </a:xfrm>
              </p:grpSpPr>
              <p:sp>
                <p:nvSpPr>
                  <p:cNvPr id="2405" name="Freeform 34">
                    <a:extLst>
                      <a:ext uri="{FF2B5EF4-FFF2-40B4-BE49-F238E27FC236}">
                        <a16:creationId xmlns:a16="http://schemas.microsoft.com/office/drawing/2014/main" id="{C4C7126C-4166-462F-AFF1-B6FEAE3600B4}"/>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06" name="Freeform 37">
                    <a:extLst>
                      <a:ext uri="{FF2B5EF4-FFF2-40B4-BE49-F238E27FC236}">
                        <a16:creationId xmlns:a16="http://schemas.microsoft.com/office/drawing/2014/main" id="{60FB3665-D396-4B7B-9270-42B33B10A3FE}"/>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07" name="Freeform 39">
                    <a:extLst>
                      <a:ext uri="{FF2B5EF4-FFF2-40B4-BE49-F238E27FC236}">
                        <a16:creationId xmlns:a16="http://schemas.microsoft.com/office/drawing/2014/main" id="{88795A0F-5144-47B3-938A-EB16962D3C9D}"/>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08" name="Freeform 40">
                    <a:extLst>
                      <a:ext uri="{FF2B5EF4-FFF2-40B4-BE49-F238E27FC236}">
                        <a16:creationId xmlns:a16="http://schemas.microsoft.com/office/drawing/2014/main" id="{0F30735F-EF7A-4CAF-9CB8-61F4D4881CB1}"/>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409" name="Freeform 5">
                    <a:extLst>
                      <a:ext uri="{FF2B5EF4-FFF2-40B4-BE49-F238E27FC236}">
                        <a16:creationId xmlns:a16="http://schemas.microsoft.com/office/drawing/2014/main" id="{B9CE3A9E-6B9C-40C4-932F-C759E7B245EB}"/>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62" name="Group 1961">
                <a:extLst>
                  <a:ext uri="{FF2B5EF4-FFF2-40B4-BE49-F238E27FC236}">
                    <a16:creationId xmlns:a16="http://schemas.microsoft.com/office/drawing/2014/main" id="{242B45DF-C140-4D3A-9BDA-E3C7FB720C90}"/>
                  </a:ext>
                </a:extLst>
              </p:cNvPr>
              <p:cNvGrpSpPr/>
              <p:nvPr/>
            </p:nvGrpSpPr>
            <p:grpSpPr>
              <a:xfrm>
                <a:off x="2452750" y="3300492"/>
                <a:ext cx="128016" cy="128016"/>
                <a:chOff x="6617763" y="1494678"/>
                <a:chExt cx="188006" cy="188004"/>
              </a:xfrm>
            </p:grpSpPr>
            <p:sp>
              <p:nvSpPr>
                <p:cNvPr id="2401" name="Oval 2400">
                  <a:extLst>
                    <a:ext uri="{FF2B5EF4-FFF2-40B4-BE49-F238E27FC236}">
                      <a16:creationId xmlns:a16="http://schemas.microsoft.com/office/drawing/2014/main" id="{55B80E77-D4BB-40EE-ADB1-0F4EC1936B9A}"/>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402" name="Freeform 10">
                  <a:extLst>
                    <a:ext uri="{FF2B5EF4-FFF2-40B4-BE49-F238E27FC236}">
                      <a16:creationId xmlns:a16="http://schemas.microsoft.com/office/drawing/2014/main" id="{28DF5391-3608-4908-9057-2EDFE6154B75}"/>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63" name="Group 1962">
                <a:extLst>
                  <a:ext uri="{FF2B5EF4-FFF2-40B4-BE49-F238E27FC236}">
                    <a16:creationId xmlns:a16="http://schemas.microsoft.com/office/drawing/2014/main" id="{72578754-71B8-429F-8B6F-9A8B8D1C71F5}"/>
                  </a:ext>
                </a:extLst>
              </p:cNvPr>
              <p:cNvGrpSpPr/>
              <p:nvPr/>
            </p:nvGrpSpPr>
            <p:grpSpPr>
              <a:xfrm>
                <a:off x="2818125" y="3258368"/>
                <a:ext cx="128016" cy="128016"/>
                <a:chOff x="6617763" y="1494678"/>
                <a:chExt cx="188006" cy="188004"/>
              </a:xfrm>
            </p:grpSpPr>
            <p:sp>
              <p:nvSpPr>
                <p:cNvPr id="2399" name="Oval 2398">
                  <a:extLst>
                    <a:ext uri="{FF2B5EF4-FFF2-40B4-BE49-F238E27FC236}">
                      <a16:creationId xmlns:a16="http://schemas.microsoft.com/office/drawing/2014/main" id="{61386375-EC69-4445-93A8-90BF98B44B19}"/>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400" name="Freeform 10">
                  <a:extLst>
                    <a:ext uri="{FF2B5EF4-FFF2-40B4-BE49-F238E27FC236}">
                      <a16:creationId xmlns:a16="http://schemas.microsoft.com/office/drawing/2014/main" id="{7660D709-DF3D-4E68-BCB2-F44FD3B71C05}"/>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64" name="Group 1963">
                <a:extLst>
                  <a:ext uri="{FF2B5EF4-FFF2-40B4-BE49-F238E27FC236}">
                    <a16:creationId xmlns:a16="http://schemas.microsoft.com/office/drawing/2014/main" id="{B7E885A4-105B-47CD-856F-A60A260DE7DB}"/>
                  </a:ext>
                </a:extLst>
              </p:cNvPr>
              <p:cNvGrpSpPr/>
              <p:nvPr/>
            </p:nvGrpSpPr>
            <p:grpSpPr>
              <a:xfrm>
                <a:off x="3016135" y="3243436"/>
                <a:ext cx="128016" cy="128016"/>
                <a:chOff x="1520304" y="1939550"/>
                <a:chExt cx="726812" cy="726812"/>
              </a:xfrm>
            </p:grpSpPr>
            <p:sp>
              <p:nvSpPr>
                <p:cNvPr id="2392" name="Oval 2391">
                  <a:extLst>
                    <a:ext uri="{FF2B5EF4-FFF2-40B4-BE49-F238E27FC236}">
                      <a16:creationId xmlns:a16="http://schemas.microsoft.com/office/drawing/2014/main" id="{06FAA2D7-B91B-49D5-9276-9535D45254B5}"/>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393" name="Group 2392">
                  <a:extLst>
                    <a:ext uri="{FF2B5EF4-FFF2-40B4-BE49-F238E27FC236}">
                      <a16:creationId xmlns:a16="http://schemas.microsoft.com/office/drawing/2014/main" id="{ED1EA5D2-B0CC-4B7B-B81E-52B010137856}"/>
                    </a:ext>
                  </a:extLst>
                </p:cNvPr>
                <p:cNvGrpSpPr/>
                <p:nvPr/>
              </p:nvGrpSpPr>
              <p:grpSpPr>
                <a:xfrm>
                  <a:off x="1627350" y="2071688"/>
                  <a:ext cx="512722" cy="462536"/>
                  <a:chOff x="1302898" y="1640683"/>
                  <a:chExt cx="1201027" cy="1083468"/>
                </a:xfrm>
              </p:grpSpPr>
              <p:sp>
                <p:nvSpPr>
                  <p:cNvPr id="2394" name="Freeform 34">
                    <a:extLst>
                      <a:ext uri="{FF2B5EF4-FFF2-40B4-BE49-F238E27FC236}">
                        <a16:creationId xmlns:a16="http://schemas.microsoft.com/office/drawing/2014/main" id="{CCA3EEE5-AD3B-4717-B555-7087ADBD4D15}"/>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95" name="Freeform 37">
                    <a:extLst>
                      <a:ext uri="{FF2B5EF4-FFF2-40B4-BE49-F238E27FC236}">
                        <a16:creationId xmlns:a16="http://schemas.microsoft.com/office/drawing/2014/main" id="{54ABC7E3-CFF8-4687-8576-E3015B7E507B}"/>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96" name="Freeform 39">
                    <a:extLst>
                      <a:ext uri="{FF2B5EF4-FFF2-40B4-BE49-F238E27FC236}">
                        <a16:creationId xmlns:a16="http://schemas.microsoft.com/office/drawing/2014/main" id="{B527E04A-19B5-4232-AB2B-1B2D00CB9C2A}"/>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97" name="Freeform 40">
                    <a:extLst>
                      <a:ext uri="{FF2B5EF4-FFF2-40B4-BE49-F238E27FC236}">
                        <a16:creationId xmlns:a16="http://schemas.microsoft.com/office/drawing/2014/main" id="{6BAC112C-ABA9-495A-9600-EC9F53B4F547}"/>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98" name="Freeform 5">
                    <a:extLst>
                      <a:ext uri="{FF2B5EF4-FFF2-40B4-BE49-F238E27FC236}">
                        <a16:creationId xmlns:a16="http://schemas.microsoft.com/office/drawing/2014/main" id="{B47BC6FF-E417-4A84-A486-C66AD032100B}"/>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65" name="Group 1964">
                <a:extLst>
                  <a:ext uri="{FF2B5EF4-FFF2-40B4-BE49-F238E27FC236}">
                    <a16:creationId xmlns:a16="http://schemas.microsoft.com/office/drawing/2014/main" id="{DA1F7F13-CBAD-48C1-A353-ADA7968A29A5}"/>
                  </a:ext>
                </a:extLst>
              </p:cNvPr>
              <p:cNvGrpSpPr/>
              <p:nvPr/>
            </p:nvGrpSpPr>
            <p:grpSpPr>
              <a:xfrm>
                <a:off x="3001301" y="3228636"/>
                <a:ext cx="128016" cy="128016"/>
                <a:chOff x="6617763" y="1494678"/>
                <a:chExt cx="188006" cy="188004"/>
              </a:xfrm>
            </p:grpSpPr>
            <p:sp>
              <p:nvSpPr>
                <p:cNvPr id="2390" name="Oval 2389">
                  <a:extLst>
                    <a:ext uri="{FF2B5EF4-FFF2-40B4-BE49-F238E27FC236}">
                      <a16:creationId xmlns:a16="http://schemas.microsoft.com/office/drawing/2014/main" id="{C7058392-8229-4979-AFEA-885BA61EA69A}"/>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391" name="Freeform 10">
                  <a:extLst>
                    <a:ext uri="{FF2B5EF4-FFF2-40B4-BE49-F238E27FC236}">
                      <a16:creationId xmlns:a16="http://schemas.microsoft.com/office/drawing/2014/main" id="{62EFD9B5-391B-4DA4-8E5D-46D48F60C41B}"/>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66" name="Group 1965">
                <a:extLst>
                  <a:ext uri="{FF2B5EF4-FFF2-40B4-BE49-F238E27FC236}">
                    <a16:creationId xmlns:a16="http://schemas.microsoft.com/office/drawing/2014/main" id="{EA231052-3167-4103-8ECB-9EA042C1D304}"/>
                  </a:ext>
                </a:extLst>
              </p:cNvPr>
              <p:cNvGrpSpPr/>
              <p:nvPr/>
            </p:nvGrpSpPr>
            <p:grpSpPr>
              <a:xfrm>
                <a:off x="3526736" y="3231225"/>
                <a:ext cx="128016" cy="128016"/>
                <a:chOff x="1520304" y="1939550"/>
                <a:chExt cx="726812" cy="726812"/>
              </a:xfrm>
            </p:grpSpPr>
            <p:sp>
              <p:nvSpPr>
                <p:cNvPr id="2383" name="Oval 2382">
                  <a:extLst>
                    <a:ext uri="{FF2B5EF4-FFF2-40B4-BE49-F238E27FC236}">
                      <a16:creationId xmlns:a16="http://schemas.microsoft.com/office/drawing/2014/main" id="{4D29CBFB-BE00-409F-A73A-556AD219512E}"/>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384" name="Group 2383">
                  <a:extLst>
                    <a:ext uri="{FF2B5EF4-FFF2-40B4-BE49-F238E27FC236}">
                      <a16:creationId xmlns:a16="http://schemas.microsoft.com/office/drawing/2014/main" id="{EDC80147-718F-409F-9E17-084D130ED4BA}"/>
                    </a:ext>
                  </a:extLst>
                </p:cNvPr>
                <p:cNvGrpSpPr/>
                <p:nvPr/>
              </p:nvGrpSpPr>
              <p:grpSpPr>
                <a:xfrm>
                  <a:off x="1627350" y="2071688"/>
                  <a:ext cx="512722" cy="462536"/>
                  <a:chOff x="1302898" y="1640683"/>
                  <a:chExt cx="1201027" cy="1083468"/>
                </a:xfrm>
              </p:grpSpPr>
              <p:sp>
                <p:nvSpPr>
                  <p:cNvPr id="2385" name="Freeform 34">
                    <a:extLst>
                      <a:ext uri="{FF2B5EF4-FFF2-40B4-BE49-F238E27FC236}">
                        <a16:creationId xmlns:a16="http://schemas.microsoft.com/office/drawing/2014/main" id="{B7ACE11D-342C-47A6-8167-717A73CD06BE}"/>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86" name="Freeform 37">
                    <a:extLst>
                      <a:ext uri="{FF2B5EF4-FFF2-40B4-BE49-F238E27FC236}">
                        <a16:creationId xmlns:a16="http://schemas.microsoft.com/office/drawing/2014/main" id="{EB09E64A-B1CA-4EAA-A92E-1D3CE965DFF1}"/>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87" name="Freeform 39">
                    <a:extLst>
                      <a:ext uri="{FF2B5EF4-FFF2-40B4-BE49-F238E27FC236}">
                        <a16:creationId xmlns:a16="http://schemas.microsoft.com/office/drawing/2014/main" id="{DEAA9EC2-CC7F-4210-9E54-D7E92D436BE4}"/>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88" name="Freeform 40">
                    <a:extLst>
                      <a:ext uri="{FF2B5EF4-FFF2-40B4-BE49-F238E27FC236}">
                        <a16:creationId xmlns:a16="http://schemas.microsoft.com/office/drawing/2014/main" id="{856B92F5-8405-47C9-9779-A03455853426}"/>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89" name="Freeform 5">
                    <a:extLst>
                      <a:ext uri="{FF2B5EF4-FFF2-40B4-BE49-F238E27FC236}">
                        <a16:creationId xmlns:a16="http://schemas.microsoft.com/office/drawing/2014/main" id="{15A3CB17-0856-4FB4-B761-BB22655D70F9}"/>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67" name="Group 1966">
                <a:extLst>
                  <a:ext uri="{FF2B5EF4-FFF2-40B4-BE49-F238E27FC236}">
                    <a16:creationId xmlns:a16="http://schemas.microsoft.com/office/drawing/2014/main" id="{01CC89DA-AA82-4C99-B1D8-B8C01022EF31}"/>
                  </a:ext>
                </a:extLst>
              </p:cNvPr>
              <p:cNvGrpSpPr/>
              <p:nvPr/>
            </p:nvGrpSpPr>
            <p:grpSpPr>
              <a:xfrm>
                <a:off x="3285210" y="3453320"/>
                <a:ext cx="128016" cy="128016"/>
                <a:chOff x="6617763" y="1494678"/>
                <a:chExt cx="188006" cy="188004"/>
              </a:xfrm>
            </p:grpSpPr>
            <p:sp>
              <p:nvSpPr>
                <p:cNvPr id="2381" name="Oval 2380">
                  <a:extLst>
                    <a:ext uri="{FF2B5EF4-FFF2-40B4-BE49-F238E27FC236}">
                      <a16:creationId xmlns:a16="http://schemas.microsoft.com/office/drawing/2014/main" id="{06A12AFD-56B9-41FC-A9E8-E4EA7922F8B7}"/>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382" name="Freeform 10">
                  <a:extLst>
                    <a:ext uri="{FF2B5EF4-FFF2-40B4-BE49-F238E27FC236}">
                      <a16:creationId xmlns:a16="http://schemas.microsoft.com/office/drawing/2014/main" id="{155DB8DB-25EA-4BBF-9A33-DB40691307F2}"/>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68" name="Group 1967">
                <a:extLst>
                  <a:ext uri="{FF2B5EF4-FFF2-40B4-BE49-F238E27FC236}">
                    <a16:creationId xmlns:a16="http://schemas.microsoft.com/office/drawing/2014/main" id="{88DA01D0-230A-43F5-B668-F668CFFAD1E1}"/>
                  </a:ext>
                </a:extLst>
              </p:cNvPr>
              <p:cNvGrpSpPr/>
              <p:nvPr/>
            </p:nvGrpSpPr>
            <p:grpSpPr>
              <a:xfrm>
                <a:off x="3339456" y="3168944"/>
                <a:ext cx="128016" cy="128016"/>
                <a:chOff x="6617763" y="1494678"/>
                <a:chExt cx="188006" cy="188004"/>
              </a:xfrm>
            </p:grpSpPr>
            <p:sp>
              <p:nvSpPr>
                <p:cNvPr id="2379" name="Oval 2378">
                  <a:extLst>
                    <a:ext uri="{FF2B5EF4-FFF2-40B4-BE49-F238E27FC236}">
                      <a16:creationId xmlns:a16="http://schemas.microsoft.com/office/drawing/2014/main" id="{83EA278C-8C25-4944-8237-A4F5AD67A9AA}"/>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380" name="Freeform 10">
                  <a:extLst>
                    <a:ext uri="{FF2B5EF4-FFF2-40B4-BE49-F238E27FC236}">
                      <a16:creationId xmlns:a16="http://schemas.microsoft.com/office/drawing/2014/main" id="{7DC91BA2-2A91-4294-9711-81E2CE5960CF}"/>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69" name="Group 1968">
                <a:extLst>
                  <a:ext uri="{FF2B5EF4-FFF2-40B4-BE49-F238E27FC236}">
                    <a16:creationId xmlns:a16="http://schemas.microsoft.com/office/drawing/2014/main" id="{D952F163-E109-4329-82A7-46C6DAA64467}"/>
                  </a:ext>
                </a:extLst>
              </p:cNvPr>
              <p:cNvGrpSpPr/>
              <p:nvPr/>
            </p:nvGrpSpPr>
            <p:grpSpPr>
              <a:xfrm>
                <a:off x="3610618" y="3130082"/>
                <a:ext cx="128016" cy="128016"/>
                <a:chOff x="1520304" y="1939550"/>
                <a:chExt cx="726812" cy="726812"/>
              </a:xfrm>
            </p:grpSpPr>
            <p:sp>
              <p:nvSpPr>
                <p:cNvPr id="2372" name="Oval 2371">
                  <a:extLst>
                    <a:ext uri="{FF2B5EF4-FFF2-40B4-BE49-F238E27FC236}">
                      <a16:creationId xmlns:a16="http://schemas.microsoft.com/office/drawing/2014/main" id="{D847D04A-A899-4EE4-AE25-76987FE9D0D9}"/>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373" name="Group 2372">
                  <a:extLst>
                    <a:ext uri="{FF2B5EF4-FFF2-40B4-BE49-F238E27FC236}">
                      <a16:creationId xmlns:a16="http://schemas.microsoft.com/office/drawing/2014/main" id="{7B1C4FF9-EA8B-4AD8-996E-F0EE967CB997}"/>
                    </a:ext>
                  </a:extLst>
                </p:cNvPr>
                <p:cNvGrpSpPr/>
                <p:nvPr/>
              </p:nvGrpSpPr>
              <p:grpSpPr>
                <a:xfrm>
                  <a:off x="1627350" y="2071688"/>
                  <a:ext cx="512722" cy="462536"/>
                  <a:chOff x="1302898" y="1640683"/>
                  <a:chExt cx="1201027" cy="1083468"/>
                </a:xfrm>
              </p:grpSpPr>
              <p:sp>
                <p:nvSpPr>
                  <p:cNvPr id="2374" name="Freeform 34">
                    <a:extLst>
                      <a:ext uri="{FF2B5EF4-FFF2-40B4-BE49-F238E27FC236}">
                        <a16:creationId xmlns:a16="http://schemas.microsoft.com/office/drawing/2014/main" id="{E159319F-C47D-49E1-A3A7-FCD159FFEB0A}"/>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75" name="Freeform 37">
                    <a:extLst>
                      <a:ext uri="{FF2B5EF4-FFF2-40B4-BE49-F238E27FC236}">
                        <a16:creationId xmlns:a16="http://schemas.microsoft.com/office/drawing/2014/main" id="{7C8DEF0C-A9A9-4219-926A-CC405F912CBF}"/>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76" name="Freeform 39">
                    <a:extLst>
                      <a:ext uri="{FF2B5EF4-FFF2-40B4-BE49-F238E27FC236}">
                        <a16:creationId xmlns:a16="http://schemas.microsoft.com/office/drawing/2014/main" id="{D6869F99-4288-44E0-9E96-6DECCDFD57E5}"/>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77" name="Freeform 40">
                    <a:extLst>
                      <a:ext uri="{FF2B5EF4-FFF2-40B4-BE49-F238E27FC236}">
                        <a16:creationId xmlns:a16="http://schemas.microsoft.com/office/drawing/2014/main" id="{4F27D8D3-1FE3-4C87-87C6-B7AC844F62E3}"/>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78" name="Freeform 5">
                    <a:extLst>
                      <a:ext uri="{FF2B5EF4-FFF2-40B4-BE49-F238E27FC236}">
                        <a16:creationId xmlns:a16="http://schemas.microsoft.com/office/drawing/2014/main" id="{98FBAE83-35D4-40E9-A510-C740261A0224}"/>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70" name="Group 1969">
                <a:extLst>
                  <a:ext uri="{FF2B5EF4-FFF2-40B4-BE49-F238E27FC236}">
                    <a16:creationId xmlns:a16="http://schemas.microsoft.com/office/drawing/2014/main" id="{A0FAF061-1DA1-4971-B806-F80E2F61BCA3}"/>
                  </a:ext>
                </a:extLst>
              </p:cNvPr>
              <p:cNvGrpSpPr/>
              <p:nvPr/>
            </p:nvGrpSpPr>
            <p:grpSpPr>
              <a:xfrm>
                <a:off x="3515161" y="3018209"/>
                <a:ext cx="128016" cy="128016"/>
                <a:chOff x="1520304" y="1939550"/>
                <a:chExt cx="726812" cy="726812"/>
              </a:xfrm>
            </p:grpSpPr>
            <p:sp>
              <p:nvSpPr>
                <p:cNvPr id="2365" name="Oval 2364">
                  <a:extLst>
                    <a:ext uri="{FF2B5EF4-FFF2-40B4-BE49-F238E27FC236}">
                      <a16:creationId xmlns:a16="http://schemas.microsoft.com/office/drawing/2014/main" id="{C2EC4B33-6F74-484D-8F56-17BF7A9CEE0B}"/>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366" name="Group 2365">
                  <a:extLst>
                    <a:ext uri="{FF2B5EF4-FFF2-40B4-BE49-F238E27FC236}">
                      <a16:creationId xmlns:a16="http://schemas.microsoft.com/office/drawing/2014/main" id="{A33E688D-2E7C-4DBE-AF76-5ED6E6AFB761}"/>
                    </a:ext>
                  </a:extLst>
                </p:cNvPr>
                <p:cNvGrpSpPr/>
                <p:nvPr/>
              </p:nvGrpSpPr>
              <p:grpSpPr>
                <a:xfrm>
                  <a:off x="1627350" y="2071688"/>
                  <a:ext cx="512722" cy="462536"/>
                  <a:chOff x="1302898" y="1640683"/>
                  <a:chExt cx="1201027" cy="1083468"/>
                </a:xfrm>
              </p:grpSpPr>
              <p:sp>
                <p:nvSpPr>
                  <p:cNvPr id="2367" name="Freeform 34">
                    <a:extLst>
                      <a:ext uri="{FF2B5EF4-FFF2-40B4-BE49-F238E27FC236}">
                        <a16:creationId xmlns:a16="http://schemas.microsoft.com/office/drawing/2014/main" id="{C35EEA89-E5DC-4627-8348-A72F5FC03767}"/>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68" name="Freeform 37">
                    <a:extLst>
                      <a:ext uri="{FF2B5EF4-FFF2-40B4-BE49-F238E27FC236}">
                        <a16:creationId xmlns:a16="http://schemas.microsoft.com/office/drawing/2014/main" id="{53C29E75-743B-446E-847D-4C9E68999CC4}"/>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69" name="Freeform 39">
                    <a:extLst>
                      <a:ext uri="{FF2B5EF4-FFF2-40B4-BE49-F238E27FC236}">
                        <a16:creationId xmlns:a16="http://schemas.microsoft.com/office/drawing/2014/main" id="{FABF0314-ABDB-4496-8BE7-963BC8E3032F}"/>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70" name="Freeform 40">
                    <a:extLst>
                      <a:ext uri="{FF2B5EF4-FFF2-40B4-BE49-F238E27FC236}">
                        <a16:creationId xmlns:a16="http://schemas.microsoft.com/office/drawing/2014/main" id="{066FF2A7-4D0D-487A-B0B4-BCA39C61652F}"/>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71" name="Freeform 5">
                    <a:extLst>
                      <a:ext uri="{FF2B5EF4-FFF2-40B4-BE49-F238E27FC236}">
                        <a16:creationId xmlns:a16="http://schemas.microsoft.com/office/drawing/2014/main" id="{2B974B65-9010-4163-A817-3D7E5BF26E59}"/>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71" name="Group 1970">
                <a:extLst>
                  <a:ext uri="{FF2B5EF4-FFF2-40B4-BE49-F238E27FC236}">
                    <a16:creationId xmlns:a16="http://schemas.microsoft.com/office/drawing/2014/main" id="{521ED20F-F3C2-4EC8-A955-7B3BE12FE650}"/>
                  </a:ext>
                </a:extLst>
              </p:cNvPr>
              <p:cNvGrpSpPr/>
              <p:nvPr/>
            </p:nvGrpSpPr>
            <p:grpSpPr>
              <a:xfrm>
                <a:off x="3584436" y="2988961"/>
                <a:ext cx="128016" cy="128016"/>
                <a:chOff x="6617763" y="1494678"/>
                <a:chExt cx="188006" cy="188004"/>
              </a:xfrm>
            </p:grpSpPr>
            <p:sp>
              <p:nvSpPr>
                <p:cNvPr id="2363" name="Oval 2362">
                  <a:extLst>
                    <a:ext uri="{FF2B5EF4-FFF2-40B4-BE49-F238E27FC236}">
                      <a16:creationId xmlns:a16="http://schemas.microsoft.com/office/drawing/2014/main" id="{137D6660-57F2-43F7-888D-924CB971352A}"/>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364" name="Freeform 10">
                  <a:extLst>
                    <a:ext uri="{FF2B5EF4-FFF2-40B4-BE49-F238E27FC236}">
                      <a16:creationId xmlns:a16="http://schemas.microsoft.com/office/drawing/2014/main" id="{DF0F6CBC-0724-42AB-B057-649EA6FDBF65}"/>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72" name="Group 1971">
                <a:extLst>
                  <a:ext uri="{FF2B5EF4-FFF2-40B4-BE49-F238E27FC236}">
                    <a16:creationId xmlns:a16="http://schemas.microsoft.com/office/drawing/2014/main" id="{8B479427-206B-4FFF-8FCD-0F46285B052B}"/>
                  </a:ext>
                </a:extLst>
              </p:cNvPr>
              <p:cNvGrpSpPr/>
              <p:nvPr/>
            </p:nvGrpSpPr>
            <p:grpSpPr>
              <a:xfrm>
                <a:off x="1930285" y="2970174"/>
                <a:ext cx="128016" cy="128016"/>
                <a:chOff x="1520304" y="1939550"/>
                <a:chExt cx="726812" cy="726812"/>
              </a:xfrm>
            </p:grpSpPr>
            <p:sp>
              <p:nvSpPr>
                <p:cNvPr id="2356" name="Oval 2355">
                  <a:extLst>
                    <a:ext uri="{FF2B5EF4-FFF2-40B4-BE49-F238E27FC236}">
                      <a16:creationId xmlns:a16="http://schemas.microsoft.com/office/drawing/2014/main" id="{F200E8D8-35A7-4DFC-B377-B6658381FD2E}"/>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357" name="Group 2356">
                  <a:extLst>
                    <a:ext uri="{FF2B5EF4-FFF2-40B4-BE49-F238E27FC236}">
                      <a16:creationId xmlns:a16="http://schemas.microsoft.com/office/drawing/2014/main" id="{2E9BFD19-0E4F-40D5-8B7D-1DF1FA00AE16}"/>
                    </a:ext>
                  </a:extLst>
                </p:cNvPr>
                <p:cNvGrpSpPr/>
                <p:nvPr/>
              </p:nvGrpSpPr>
              <p:grpSpPr>
                <a:xfrm>
                  <a:off x="1627350" y="2071688"/>
                  <a:ext cx="512722" cy="462536"/>
                  <a:chOff x="1302898" y="1640683"/>
                  <a:chExt cx="1201027" cy="1083468"/>
                </a:xfrm>
              </p:grpSpPr>
              <p:sp>
                <p:nvSpPr>
                  <p:cNvPr id="2358" name="Freeform 34">
                    <a:extLst>
                      <a:ext uri="{FF2B5EF4-FFF2-40B4-BE49-F238E27FC236}">
                        <a16:creationId xmlns:a16="http://schemas.microsoft.com/office/drawing/2014/main" id="{3E0083E7-FC68-4895-945F-C513DE1BEEBD}"/>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59" name="Freeform 37">
                    <a:extLst>
                      <a:ext uri="{FF2B5EF4-FFF2-40B4-BE49-F238E27FC236}">
                        <a16:creationId xmlns:a16="http://schemas.microsoft.com/office/drawing/2014/main" id="{D2D7CDFF-DC08-47FF-8A8A-5396CACF3E1E}"/>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60" name="Freeform 39">
                    <a:extLst>
                      <a:ext uri="{FF2B5EF4-FFF2-40B4-BE49-F238E27FC236}">
                        <a16:creationId xmlns:a16="http://schemas.microsoft.com/office/drawing/2014/main" id="{D14B574D-0BBC-4329-A1D7-C6EB783315BA}"/>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61" name="Freeform 40">
                    <a:extLst>
                      <a:ext uri="{FF2B5EF4-FFF2-40B4-BE49-F238E27FC236}">
                        <a16:creationId xmlns:a16="http://schemas.microsoft.com/office/drawing/2014/main" id="{2B3C62D8-8BDD-48D0-A8B6-AC60A02C65AE}"/>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62" name="Freeform 5">
                    <a:extLst>
                      <a:ext uri="{FF2B5EF4-FFF2-40B4-BE49-F238E27FC236}">
                        <a16:creationId xmlns:a16="http://schemas.microsoft.com/office/drawing/2014/main" id="{B60A7C45-257B-4B76-80FE-F61C7FA9C3E7}"/>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73" name="Group 1972">
                <a:extLst>
                  <a:ext uri="{FF2B5EF4-FFF2-40B4-BE49-F238E27FC236}">
                    <a16:creationId xmlns:a16="http://schemas.microsoft.com/office/drawing/2014/main" id="{AFB84179-DF70-4878-AEF1-08E373617E89}"/>
                  </a:ext>
                </a:extLst>
              </p:cNvPr>
              <p:cNvGrpSpPr/>
              <p:nvPr/>
            </p:nvGrpSpPr>
            <p:grpSpPr>
              <a:xfrm>
                <a:off x="1948343" y="2887411"/>
                <a:ext cx="128016" cy="128016"/>
                <a:chOff x="1520304" y="1939550"/>
                <a:chExt cx="726812" cy="726812"/>
              </a:xfrm>
            </p:grpSpPr>
            <p:sp>
              <p:nvSpPr>
                <p:cNvPr id="2349" name="Oval 2348">
                  <a:extLst>
                    <a:ext uri="{FF2B5EF4-FFF2-40B4-BE49-F238E27FC236}">
                      <a16:creationId xmlns:a16="http://schemas.microsoft.com/office/drawing/2014/main" id="{A5575D9C-600A-495E-9C1E-D1777F9F9E41}"/>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350" name="Group 2349">
                  <a:extLst>
                    <a:ext uri="{FF2B5EF4-FFF2-40B4-BE49-F238E27FC236}">
                      <a16:creationId xmlns:a16="http://schemas.microsoft.com/office/drawing/2014/main" id="{D35D1400-F4E6-4647-8FC2-E9E1ACD18744}"/>
                    </a:ext>
                  </a:extLst>
                </p:cNvPr>
                <p:cNvGrpSpPr/>
                <p:nvPr/>
              </p:nvGrpSpPr>
              <p:grpSpPr>
                <a:xfrm>
                  <a:off x="1627350" y="2071688"/>
                  <a:ext cx="512722" cy="462536"/>
                  <a:chOff x="1302898" y="1640683"/>
                  <a:chExt cx="1201027" cy="1083468"/>
                </a:xfrm>
              </p:grpSpPr>
              <p:sp>
                <p:nvSpPr>
                  <p:cNvPr id="2351" name="Freeform 34">
                    <a:extLst>
                      <a:ext uri="{FF2B5EF4-FFF2-40B4-BE49-F238E27FC236}">
                        <a16:creationId xmlns:a16="http://schemas.microsoft.com/office/drawing/2014/main" id="{2C164120-9669-4E46-BF09-481F30B6B7F9}"/>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52" name="Freeform 37">
                    <a:extLst>
                      <a:ext uri="{FF2B5EF4-FFF2-40B4-BE49-F238E27FC236}">
                        <a16:creationId xmlns:a16="http://schemas.microsoft.com/office/drawing/2014/main" id="{EF5749A2-1CC4-4A80-B01F-AF6CEC6D9C33}"/>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53" name="Freeform 39">
                    <a:extLst>
                      <a:ext uri="{FF2B5EF4-FFF2-40B4-BE49-F238E27FC236}">
                        <a16:creationId xmlns:a16="http://schemas.microsoft.com/office/drawing/2014/main" id="{619E37A4-F5EA-4124-B997-288F090346D2}"/>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54" name="Freeform 40">
                    <a:extLst>
                      <a:ext uri="{FF2B5EF4-FFF2-40B4-BE49-F238E27FC236}">
                        <a16:creationId xmlns:a16="http://schemas.microsoft.com/office/drawing/2014/main" id="{055250DD-3215-4E7A-AD7B-DDEC1C3A3356}"/>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55" name="Freeform 5">
                    <a:extLst>
                      <a:ext uri="{FF2B5EF4-FFF2-40B4-BE49-F238E27FC236}">
                        <a16:creationId xmlns:a16="http://schemas.microsoft.com/office/drawing/2014/main" id="{1FC7B3FF-1572-4F9D-81E4-93CE460C3DF6}"/>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74" name="Group 1973">
                <a:extLst>
                  <a:ext uri="{FF2B5EF4-FFF2-40B4-BE49-F238E27FC236}">
                    <a16:creationId xmlns:a16="http://schemas.microsoft.com/office/drawing/2014/main" id="{92943C28-F40D-4257-AED5-5137B534FBC1}"/>
                  </a:ext>
                </a:extLst>
              </p:cNvPr>
              <p:cNvGrpSpPr/>
              <p:nvPr/>
            </p:nvGrpSpPr>
            <p:grpSpPr>
              <a:xfrm>
                <a:off x="2060951" y="3025193"/>
                <a:ext cx="128016" cy="128016"/>
                <a:chOff x="6617763" y="1494678"/>
                <a:chExt cx="188006" cy="188004"/>
              </a:xfrm>
            </p:grpSpPr>
            <p:sp>
              <p:nvSpPr>
                <p:cNvPr id="2347" name="Oval 2346">
                  <a:extLst>
                    <a:ext uri="{FF2B5EF4-FFF2-40B4-BE49-F238E27FC236}">
                      <a16:creationId xmlns:a16="http://schemas.microsoft.com/office/drawing/2014/main" id="{EB3EA553-3CBF-4AFB-B06C-84B344819FDC}"/>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348" name="Freeform 10">
                  <a:extLst>
                    <a:ext uri="{FF2B5EF4-FFF2-40B4-BE49-F238E27FC236}">
                      <a16:creationId xmlns:a16="http://schemas.microsoft.com/office/drawing/2014/main" id="{727FFE5F-7ED3-465A-9F82-94B51CEB4004}"/>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75" name="Group 1974">
                <a:extLst>
                  <a:ext uri="{FF2B5EF4-FFF2-40B4-BE49-F238E27FC236}">
                    <a16:creationId xmlns:a16="http://schemas.microsoft.com/office/drawing/2014/main" id="{CA7E1A84-8243-4CB9-A3B4-4E44870C8332}"/>
                  </a:ext>
                </a:extLst>
              </p:cNvPr>
              <p:cNvGrpSpPr/>
              <p:nvPr/>
            </p:nvGrpSpPr>
            <p:grpSpPr>
              <a:xfrm>
                <a:off x="1077597" y="2322184"/>
                <a:ext cx="128016" cy="128016"/>
                <a:chOff x="1520304" y="1939550"/>
                <a:chExt cx="726812" cy="726812"/>
              </a:xfrm>
            </p:grpSpPr>
            <p:sp>
              <p:nvSpPr>
                <p:cNvPr id="2340" name="Oval 2339">
                  <a:extLst>
                    <a:ext uri="{FF2B5EF4-FFF2-40B4-BE49-F238E27FC236}">
                      <a16:creationId xmlns:a16="http://schemas.microsoft.com/office/drawing/2014/main" id="{D3849929-FD28-4EDF-868A-F1C1B311436C}"/>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341" name="Group 2340">
                  <a:extLst>
                    <a:ext uri="{FF2B5EF4-FFF2-40B4-BE49-F238E27FC236}">
                      <a16:creationId xmlns:a16="http://schemas.microsoft.com/office/drawing/2014/main" id="{1308010C-4363-4215-8B6D-8171879C961B}"/>
                    </a:ext>
                  </a:extLst>
                </p:cNvPr>
                <p:cNvGrpSpPr/>
                <p:nvPr/>
              </p:nvGrpSpPr>
              <p:grpSpPr>
                <a:xfrm>
                  <a:off x="1627350" y="2071688"/>
                  <a:ext cx="512722" cy="462536"/>
                  <a:chOff x="1302898" y="1640683"/>
                  <a:chExt cx="1201027" cy="1083468"/>
                </a:xfrm>
              </p:grpSpPr>
              <p:sp>
                <p:nvSpPr>
                  <p:cNvPr id="2342" name="Freeform 34">
                    <a:extLst>
                      <a:ext uri="{FF2B5EF4-FFF2-40B4-BE49-F238E27FC236}">
                        <a16:creationId xmlns:a16="http://schemas.microsoft.com/office/drawing/2014/main" id="{B926EAA7-5890-4D09-82AA-954AF71D7E8C}"/>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43" name="Freeform 37">
                    <a:extLst>
                      <a:ext uri="{FF2B5EF4-FFF2-40B4-BE49-F238E27FC236}">
                        <a16:creationId xmlns:a16="http://schemas.microsoft.com/office/drawing/2014/main" id="{354A151A-3BE1-47CE-AEED-C75ACDDC1B32}"/>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44" name="Freeform 39">
                    <a:extLst>
                      <a:ext uri="{FF2B5EF4-FFF2-40B4-BE49-F238E27FC236}">
                        <a16:creationId xmlns:a16="http://schemas.microsoft.com/office/drawing/2014/main" id="{265B9B4E-D09C-42AC-B37E-0BF0C3F6441B}"/>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45" name="Freeform 40">
                    <a:extLst>
                      <a:ext uri="{FF2B5EF4-FFF2-40B4-BE49-F238E27FC236}">
                        <a16:creationId xmlns:a16="http://schemas.microsoft.com/office/drawing/2014/main" id="{64EE27C7-3C2B-409B-A3BC-144A1841399E}"/>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46" name="Freeform 5">
                    <a:extLst>
                      <a:ext uri="{FF2B5EF4-FFF2-40B4-BE49-F238E27FC236}">
                        <a16:creationId xmlns:a16="http://schemas.microsoft.com/office/drawing/2014/main" id="{40FEEFD0-4DD0-4F89-862F-F98653AC0019}"/>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76" name="Group 1975">
                <a:extLst>
                  <a:ext uri="{FF2B5EF4-FFF2-40B4-BE49-F238E27FC236}">
                    <a16:creationId xmlns:a16="http://schemas.microsoft.com/office/drawing/2014/main" id="{1B46C253-E174-43A2-9413-B36455B808FE}"/>
                  </a:ext>
                </a:extLst>
              </p:cNvPr>
              <p:cNvGrpSpPr/>
              <p:nvPr/>
            </p:nvGrpSpPr>
            <p:grpSpPr>
              <a:xfrm>
                <a:off x="6371821" y="5896574"/>
                <a:ext cx="128016" cy="128016"/>
                <a:chOff x="1520304" y="1939550"/>
                <a:chExt cx="726812" cy="726812"/>
              </a:xfrm>
            </p:grpSpPr>
            <p:sp>
              <p:nvSpPr>
                <p:cNvPr id="2333" name="Oval 2332">
                  <a:extLst>
                    <a:ext uri="{FF2B5EF4-FFF2-40B4-BE49-F238E27FC236}">
                      <a16:creationId xmlns:a16="http://schemas.microsoft.com/office/drawing/2014/main" id="{DAF1F4B5-9953-4803-A0FA-3749A7A077CA}"/>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334" name="Group 2333">
                  <a:extLst>
                    <a:ext uri="{FF2B5EF4-FFF2-40B4-BE49-F238E27FC236}">
                      <a16:creationId xmlns:a16="http://schemas.microsoft.com/office/drawing/2014/main" id="{D432FD21-027D-4BDB-844C-483A52DB9B1A}"/>
                    </a:ext>
                  </a:extLst>
                </p:cNvPr>
                <p:cNvGrpSpPr/>
                <p:nvPr/>
              </p:nvGrpSpPr>
              <p:grpSpPr>
                <a:xfrm>
                  <a:off x="1627350" y="2071688"/>
                  <a:ext cx="512722" cy="462536"/>
                  <a:chOff x="1302898" y="1640683"/>
                  <a:chExt cx="1201027" cy="1083468"/>
                </a:xfrm>
              </p:grpSpPr>
              <p:sp>
                <p:nvSpPr>
                  <p:cNvPr id="2335" name="Freeform 34">
                    <a:extLst>
                      <a:ext uri="{FF2B5EF4-FFF2-40B4-BE49-F238E27FC236}">
                        <a16:creationId xmlns:a16="http://schemas.microsoft.com/office/drawing/2014/main" id="{7274B5E4-BD5A-4F4E-82B6-611D1880840C}"/>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36" name="Freeform 37">
                    <a:extLst>
                      <a:ext uri="{FF2B5EF4-FFF2-40B4-BE49-F238E27FC236}">
                        <a16:creationId xmlns:a16="http://schemas.microsoft.com/office/drawing/2014/main" id="{8F42F85D-0580-4F15-8795-695DA5CFFBBA}"/>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37" name="Freeform 39">
                    <a:extLst>
                      <a:ext uri="{FF2B5EF4-FFF2-40B4-BE49-F238E27FC236}">
                        <a16:creationId xmlns:a16="http://schemas.microsoft.com/office/drawing/2014/main" id="{CA69FDD4-22A4-427E-A247-0FCD66896186}"/>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38" name="Freeform 40">
                    <a:extLst>
                      <a:ext uri="{FF2B5EF4-FFF2-40B4-BE49-F238E27FC236}">
                        <a16:creationId xmlns:a16="http://schemas.microsoft.com/office/drawing/2014/main" id="{DB659858-BB33-4A02-86C6-C06937FC0C27}"/>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39" name="Freeform 5">
                    <a:extLst>
                      <a:ext uri="{FF2B5EF4-FFF2-40B4-BE49-F238E27FC236}">
                        <a16:creationId xmlns:a16="http://schemas.microsoft.com/office/drawing/2014/main" id="{CDB53B5E-DD1A-4C97-9C4C-9B7530058D76}"/>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77" name="Group 1976">
                <a:extLst>
                  <a:ext uri="{FF2B5EF4-FFF2-40B4-BE49-F238E27FC236}">
                    <a16:creationId xmlns:a16="http://schemas.microsoft.com/office/drawing/2014/main" id="{E6FD085F-1A2A-474F-B958-C9D44D49413D}"/>
                  </a:ext>
                </a:extLst>
              </p:cNvPr>
              <p:cNvGrpSpPr/>
              <p:nvPr/>
            </p:nvGrpSpPr>
            <p:grpSpPr>
              <a:xfrm>
                <a:off x="6681787" y="5575010"/>
                <a:ext cx="128016" cy="128016"/>
                <a:chOff x="1520304" y="1939550"/>
                <a:chExt cx="726812" cy="726812"/>
              </a:xfrm>
            </p:grpSpPr>
            <p:sp>
              <p:nvSpPr>
                <p:cNvPr id="2326" name="Oval 2325">
                  <a:extLst>
                    <a:ext uri="{FF2B5EF4-FFF2-40B4-BE49-F238E27FC236}">
                      <a16:creationId xmlns:a16="http://schemas.microsoft.com/office/drawing/2014/main" id="{5DC9AE3C-7FAB-4FC8-BACD-D8EE183E0A1A}"/>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327" name="Group 2326">
                  <a:extLst>
                    <a:ext uri="{FF2B5EF4-FFF2-40B4-BE49-F238E27FC236}">
                      <a16:creationId xmlns:a16="http://schemas.microsoft.com/office/drawing/2014/main" id="{3999D8A9-6751-4F06-B30B-A01F4BADD168}"/>
                    </a:ext>
                  </a:extLst>
                </p:cNvPr>
                <p:cNvGrpSpPr/>
                <p:nvPr/>
              </p:nvGrpSpPr>
              <p:grpSpPr>
                <a:xfrm>
                  <a:off x="1627350" y="2071688"/>
                  <a:ext cx="512722" cy="462536"/>
                  <a:chOff x="1302898" y="1640683"/>
                  <a:chExt cx="1201027" cy="1083468"/>
                </a:xfrm>
              </p:grpSpPr>
              <p:sp>
                <p:nvSpPr>
                  <p:cNvPr id="2328" name="Freeform 34">
                    <a:extLst>
                      <a:ext uri="{FF2B5EF4-FFF2-40B4-BE49-F238E27FC236}">
                        <a16:creationId xmlns:a16="http://schemas.microsoft.com/office/drawing/2014/main" id="{F83A1DB4-A061-49CB-9593-8C97517999F5}"/>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29" name="Freeform 37">
                    <a:extLst>
                      <a:ext uri="{FF2B5EF4-FFF2-40B4-BE49-F238E27FC236}">
                        <a16:creationId xmlns:a16="http://schemas.microsoft.com/office/drawing/2014/main" id="{651635A5-5CB2-495C-A317-32AD7B86BA4C}"/>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30" name="Freeform 39">
                    <a:extLst>
                      <a:ext uri="{FF2B5EF4-FFF2-40B4-BE49-F238E27FC236}">
                        <a16:creationId xmlns:a16="http://schemas.microsoft.com/office/drawing/2014/main" id="{84BFCF4B-E658-4BA5-9535-537F27158C9C}"/>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31" name="Freeform 40">
                    <a:extLst>
                      <a:ext uri="{FF2B5EF4-FFF2-40B4-BE49-F238E27FC236}">
                        <a16:creationId xmlns:a16="http://schemas.microsoft.com/office/drawing/2014/main" id="{18B7548B-C40E-4401-8507-DA92EBF053D9}"/>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32" name="Freeform 5">
                    <a:extLst>
                      <a:ext uri="{FF2B5EF4-FFF2-40B4-BE49-F238E27FC236}">
                        <a16:creationId xmlns:a16="http://schemas.microsoft.com/office/drawing/2014/main" id="{6099A373-78F9-4ACA-B883-4DB0E6C56A32}"/>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78" name="Group 1977">
                <a:extLst>
                  <a:ext uri="{FF2B5EF4-FFF2-40B4-BE49-F238E27FC236}">
                    <a16:creationId xmlns:a16="http://schemas.microsoft.com/office/drawing/2014/main" id="{B883C169-3AA2-4161-B361-F5E2DC33FF7F}"/>
                  </a:ext>
                </a:extLst>
              </p:cNvPr>
              <p:cNvGrpSpPr/>
              <p:nvPr/>
            </p:nvGrpSpPr>
            <p:grpSpPr>
              <a:xfrm>
                <a:off x="6216668" y="4937915"/>
                <a:ext cx="128016" cy="128016"/>
                <a:chOff x="1520304" y="1939550"/>
                <a:chExt cx="726812" cy="726812"/>
              </a:xfrm>
            </p:grpSpPr>
            <p:sp>
              <p:nvSpPr>
                <p:cNvPr id="2319" name="Oval 2318">
                  <a:extLst>
                    <a:ext uri="{FF2B5EF4-FFF2-40B4-BE49-F238E27FC236}">
                      <a16:creationId xmlns:a16="http://schemas.microsoft.com/office/drawing/2014/main" id="{C874E76C-6009-475D-BFE2-D499B9F6F2ED}"/>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320" name="Group 2319">
                  <a:extLst>
                    <a:ext uri="{FF2B5EF4-FFF2-40B4-BE49-F238E27FC236}">
                      <a16:creationId xmlns:a16="http://schemas.microsoft.com/office/drawing/2014/main" id="{A22D7631-D948-42DC-97A8-3CE73FEE9D3D}"/>
                    </a:ext>
                  </a:extLst>
                </p:cNvPr>
                <p:cNvGrpSpPr/>
                <p:nvPr/>
              </p:nvGrpSpPr>
              <p:grpSpPr>
                <a:xfrm>
                  <a:off x="1627350" y="2071688"/>
                  <a:ext cx="512722" cy="462536"/>
                  <a:chOff x="1302898" y="1640683"/>
                  <a:chExt cx="1201027" cy="1083468"/>
                </a:xfrm>
              </p:grpSpPr>
              <p:sp>
                <p:nvSpPr>
                  <p:cNvPr id="2321" name="Freeform 34">
                    <a:extLst>
                      <a:ext uri="{FF2B5EF4-FFF2-40B4-BE49-F238E27FC236}">
                        <a16:creationId xmlns:a16="http://schemas.microsoft.com/office/drawing/2014/main" id="{466E14FE-5FA6-4163-B7C5-615A13FFECD0}"/>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22" name="Freeform 37">
                    <a:extLst>
                      <a:ext uri="{FF2B5EF4-FFF2-40B4-BE49-F238E27FC236}">
                        <a16:creationId xmlns:a16="http://schemas.microsoft.com/office/drawing/2014/main" id="{60A43E7D-AEAF-4044-8B9D-FBB1E06E177A}"/>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23" name="Freeform 39">
                    <a:extLst>
                      <a:ext uri="{FF2B5EF4-FFF2-40B4-BE49-F238E27FC236}">
                        <a16:creationId xmlns:a16="http://schemas.microsoft.com/office/drawing/2014/main" id="{2C450AEE-DD4F-419C-A609-13B2769995A5}"/>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24" name="Freeform 40">
                    <a:extLst>
                      <a:ext uri="{FF2B5EF4-FFF2-40B4-BE49-F238E27FC236}">
                        <a16:creationId xmlns:a16="http://schemas.microsoft.com/office/drawing/2014/main" id="{4FB00D7D-81A2-4926-A022-DF56EAFA63E1}"/>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25" name="Freeform 5">
                    <a:extLst>
                      <a:ext uri="{FF2B5EF4-FFF2-40B4-BE49-F238E27FC236}">
                        <a16:creationId xmlns:a16="http://schemas.microsoft.com/office/drawing/2014/main" id="{9FEE4644-21EE-443D-97C9-5D6BFA7AD4F0}"/>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79" name="Group 1978">
                <a:extLst>
                  <a:ext uri="{FF2B5EF4-FFF2-40B4-BE49-F238E27FC236}">
                    <a16:creationId xmlns:a16="http://schemas.microsoft.com/office/drawing/2014/main" id="{08F423C9-3F53-4946-A6E8-8CAD453CF2F9}"/>
                  </a:ext>
                </a:extLst>
              </p:cNvPr>
              <p:cNvGrpSpPr/>
              <p:nvPr/>
            </p:nvGrpSpPr>
            <p:grpSpPr>
              <a:xfrm>
                <a:off x="7659205" y="3891530"/>
                <a:ext cx="128016" cy="128016"/>
                <a:chOff x="1520304" y="1939550"/>
                <a:chExt cx="726812" cy="726812"/>
              </a:xfrm>
            </p:grpSpPr>
            <p:sp>
              <p:nvSpPr>
                <p:cNvPr id="2312" name="Oval 2311">
                  <a:extLst>
                    <a:ext uri="{FF2B5EF4-FFF2-40B4-BE49-F238E27FC236}">
                      <a16:creationId xmlns:a16="http://schemas.microsoft.com/office/drawing/2014/main" id="{8B9E42A8-3EAD-4B3F-B47C-12BAFA2C5FAD}"/>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313" name="Group 2312">
                  <a:extLst>
                    <a:ext uri="{FF2B5EF4-FFF2-40B4-BE49-F238E27FC236}">
                      <a16:creationId xmlns:a16="http://schemas.microsoft.com/office/drawing/2014/main" id="{00B8EEA3-1378-4E57-8454-85EAD63ADD70}"/>
                    </a:ext>
                  </a:extLst>
                </p:cNvPr>
                <p:cNvGrpSpPr/>
                <p:nvPr/>
              </p:nvGrpSpPr>
              <p:grpSpPr>
                <a:xfrm>
                  <a:off x="1627350" y="2071688"/>
                  <a:ext cx="512722" cy="462536"/>
                  <a:chOff x="1302898" y="1640683"/>
                  <a:chExt cx="1201027" cy="1083468"/>
                </a:xfrm>
              </p:grpSpPr>
              <p:sp>
                <p:nvSpPr>
                  <p:cNvPr id="2314" name="Freeform 34">
                    <a:extLst>
                      <a:ext uri="{FF2B5EF4-FFF2-40B4-BE49-F238E27FC236}">
                        <a16:creationId xmlns:a16="http://schemas.microsoft.com/office/drawing/2014/main" id="{A5D60059-0C23-40AF-89B7-697C101069F9}"/>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15" name="Freeform 37">
                    <a:extLst>
                      <a:ext uri="{FF2B5EF4-FFF2-40B4-BE49-F238E27FC236}">
                        <a16:creationId xmlns:a16="http://schemas.microsoft.com/office/drawing/2014/main" id="{B966F60D-2372-4718-9DC4-DBFD7FAC6440}"/>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16" name="Freeform 39">
                    <a:extLst>
                      <a:ext uri="{FF2B5EF4-FFF2-40B4-BE49-F238E27FC236}">
                        <a16:creationId xmlns:a16="http://schemas.microsoft.com/office/drawing/2014/main" id="{A83775F1-CD50-4E1D-ACBC-F8DF3A99B752}"/>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17" name="Freeform 40">
                    <a:extLst>
                      <a:ext uri="{FF2B5EF4-FFF2-40B4-BE49-F238E27FC236}">
                        <a16:creationId xmlns:a16="http://schemas.microsoft.com/office/drawing/2014/main" id="{F1F0944C-B28A-4DB1-968A-B50FCFCC294D}"/>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18" name="Freeform 5">
                    <a:extLst>
                      <a:ext uri="{FF2B5EF4-FFF2-40B4-BE49-F238E27FC236}">
                        <a16:creationId xmlns:a16="http://schemas.microsoft.com/office/drawing/2014/main" id="{0BD60C30-34EC-4682-BEA0-E8A0C9CF6DC5}"/>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80" name="Group 1979">
                <a:extLst>
                  <a:ext uri="{FF2B5EF4-FFF2-40B4-BE49-F238E27FC236}">
                    <a16:creationId xmlns:a16="http://schemas.microsoft.com/office/drawing/2014/main" id="{7CF60964-233D-48D1-948C-64944F657C76}"/>
                  </a:ext>
                </a:extLst>
              </p:cNvPr>
              <p:cNvGrpSpPr/>
              <p:nvPr/>
            </p:nvGrpSpPr>
            <p:grpSpPr>
              <a:xfrm>
                <a:off x="7574787" y="3798824"/>
                <a:ext cx="128016" cy="128016"/>
                <a:chOff x="1520304" y="1939550"/>
                <a:chExt cx="726812" cy="726812"/>
              </a:xfrm>
            </p:grpSpPr>
            <p:sp>
              <p:nvSpPr>
                <p:cNvPr id="2305" name="Oval 2304">
                  <a:extLst>
                    <a:ext uri="{FF2B5EF4-FFF2-40B4-BE49-F238E27FC236}">
                      <a16:creationId xmlns:a16="http://schemas.microsoft.com/office/drawing/2014/main" id="{37C4AAFB-9987-43B3-AAF1-B6539F125000}"/>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306" name="Group 2305">
                  <a:extLst>
                    <a:ext uri="{FF2B5EF4-FFF2-40B4-BE49-F238E27FC236}">
                      <a16:creationId xmlns:a16="http://schemas.microsoft.com/office/drawing/2014/main" id="{0316FBCE-DA92-44C7-ACD8-7079A64F66A6}"/>
                    </a:ext>
                  </a:extLst>
                </p:cNvPr>
                <p:cNvGrpSpPr/>
                <p:nvPr/>
              </p:nvGrpSpPr>
              <p:grpSpPr>
                <a:xfrm>
                  <a:off x="1627350" y="2071688"/>
                  <a:ext cx="512722" cy="462536"/>
                  <a:chOff x="1302898" y="1640683"/>
                  <a:chExt cx="1201027" cy="1083468"/>
                </a:xfrm>
              </p:grpSpPr>
              <p:sp>
                <p:nvSpPr>
                  <p:cNvPr id="2307" name="Freeform 34">
                    <a:extLst>
                      <a:ext uri="{FF2B5EF4-FFF2-40B4-BE49-F238E27FC236}">
                        <a16:creationId xmlns:a16="http://schemas.microsoft.com/office/drawing/2014/main" id="{EADEC2C4-7D39-452E-9FF2-C0DE77552D0D}"/>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08" name="Freeform 37">
                    <a:extLst>
                      <a:ext uri="{FF2B5EF4-FFF2-40B4-BE49-F238E27FC236}">
                        <a16:creationId xmlns:a16="http://schemas.microsoft.com/office/drawing/2014/main" id="{F4097F2B-5378-4D6D-9486-505CFC4BFD4A}"/>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09" name="Freeform 39">
                    <a:extLst>
                      <a:ext uri="{FF2B5EF4-FFF2-40B4-BE49-F238E27FC236}">
                        <a16:creationId xmlns:a16="http://schemas.microsoft.com/office/drawing/2014/main" id="{78BBFD60-DE45-4C9F-9DB6-3100ACCB5DF8}"/>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10" name="Freeform 40">
                    <a:extLst>
                      <a:ext uri="{FF2B5EF4-FFF2-40B4-BE49-F238E27FC236}">
                        <a16:creationId xmlns:a16="http://schemas.microsoft.com/office/drawing/2014/main" id="{9902BD0C-3EB4-4D4E-921B-33AE9B72EC55}"/>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11" name="Freeform 5">
                    <a:extLst>
                      <a:ext uri="{FF2B5EF4-FFF2-40B4-BE49-F238E27FC236}">
                        <a16:creationId xmlns:a16="http://schemas.microsoft.com/office/drawing/2014/main" id="{D1BDCF10-299D-4990-8070-2A40C78F5AE4}"/>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81" name="Group 1980">
                <a:extLst>
                  <a:ext uri="{FF2B5EF4-FFF2-40B4-BE49-F238E27FC236}">
                    <a16:creationId xmlns:a16="http://schemas.microsoft.com/office/drawing/2014/main" id="{824366A8-5B62-4A71-A43B-08500CF25AB6}"/>
                  </a:ext>
                </a:extLst>
              </p:cNvPr>
              <p:cNvGrpSpPr/>
              <p:nvPr/>
            </p:nvGrpSpPr>
            <p:grpSpPr>
              <a:xfrm>
                <a:off x="7421402" y="3843003"/>
                <a:ext cx="128016" cy="128016"/>
                <a:chOff x="1520304" y="1939550"/>
                <a:chExt cx="726812" cy="726812"/>
              </a:xfrm>
            </p:grpSpPr>
            <p:sp>
              <p:nvSpPr>
                <p:cNvPr id="2298" name="Oval 2297">
                  <a:extLst>
                    <a:ext uri="{FF2B5EF4-FFF2-40B4-BE49-F238E27FC236}">
                      <a16:creationId xmlns:a16="http://schemas.microsoft.com/office/drawing/2014/main" id="{07B5412F-5196-4C6A-BD43-9A520822BB4E}"/>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299" name="Group 2298">
                  <a:extLst>
                    <a:ext uri="{FF2B5EF4-FFF2-40B4-BE49-F238E27FC236}">
                      <a16:creationId xmlns:a16="http://schemas.microsoft.com/office/drawing/2014/main" id="{01583CC2-FAF6-49EB-9FBA-E4C19D33A3D0}"/>
                    </a:ext>
                  </a:extLst>
                </p:cNvPr>
                <p:cNvGrpSpPr/>
                <p:nvPr/>
              </p:nvGrpSpPr>
              <p:grpSpPr>
                <a:xfrm>
                  <a:off x="1627350" y="2071688"/>
                  <a:ext cx="512722" cy="462536"/>
                  <a:chOff x="1302898" y="1640683"/>
                  <a:chExt cx="1201027" cy="1083468"/>
                </a:xfrm>
              </p:grpSpPr>
              <p:sp>
                <p:nvSpPr>
                  <p:cNvPr id="2300" name="Freeform 34">
                    <a:extLst>
                      <a:ext uri="{FF2B5EF4-FFF2-40B4-BE49-F238E27FC236}">
                        <a16:creationId xmlns:a16="http://schemas.microsoft.com/office/drawing/2014/main" id="{9F17A79A-7D14-4831-A016-05C66DF67881}"/>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01" name="Freeform 37">
                    <a:extLst>
                      <a:ext uri="{FF2B5EF4-FFF2-40B4-BE49-F238E27FC236}">
                        <a16:creationId xmlns:a16="http://schemas.microsoft.com/office/drawing/2014/main" id="{24A19F57-4D87-4E3D-935F-5768B59FC025}"/>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02" name="Freeform 39">
                    <a:extLst>
                      <a:ext uri="{FF2B5EF4-FFF2-40B4-BE49-F238E27FC236}">
                        <a16:creationId xmlns:a16="http://schemas.microsoft.com/office/drawing/2014/main" id="{861EB50C-5982-4A65-A210-684B6CCAA3B6}"/>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03" name="Freeform 40">
                    <a:extLst>
                      <a:ext uri="{FF2B5EF4-FFF2-40B4-BE49-F238E27FC236}">
                        <a16:creationId xmlns:a16="http://schemas.microsoft.com/office/drawing/2014/main" id="{265B832B-9356-43D8-A023-45D3CB864254}"/>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304" name="Freeform 5">
                    <a:extLst>
                      <a:ext uri="{FF2B5EF4-FFF2-40B4-BE49-F238E27FC236}">
                        <a16:creationId xmlns:a16="http://schemas.microsoft.com/office/drawing/2014/main" id="{FD0266A8-7867-45A7-A8D0-CE07F6E4DE4B}"/>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82" name="Group 1981">
                <a:extLst>
                  <a:ext uri="{FF2B5EF4-FFF2-40B4-BE49-F238E27FC236}">
                    <a16:creationId xmlns:a16="http://schemas.microsoft.com/office/drawing/2014/main" id="{3D478697-A845-4DF1-A7DC-D6AF0FED23ED}"/>
                  </a:ext>
                </a:extLst>
              </p:cNvPr>
              <p:cNvGrpSpPr/>
              <p:nvPr/>
            </p:nvGrpSpPr>
            <p:grpSpPr>
              <a:xfrm>
                <a:off x="7355894" y="3752474"/>
                <a:ext cx="128016" cy="128016"/>
                <a:chOff x="1520304" y="1939550"/>
                <a:chExt cx="726812" cy="726812"/>
              </a:xfrm>
            </p:grpSpPr>
            <p:sp>
              <p:nvSpPr>
                <p:cNvPr id="2291" name="Oval 2290">
                  <a:extLst>
                    <a:ext uri="{FF2B5EF4-FFF2-40B4-BE49-F238E27FC236}">
                      <a16:creationId xmlns:a16="http://schemas.microsoft.com/office/drawing/2014/main" id="{32F55B99-99F5-4164-AA13-B6AB63467E71}"/>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292" name="Group 2291">
                  <a:extLst>
                    <a:ext uri="{FF2B5EF4-FFF2-40B4-BE49-F238E27FC236}">
                      <a16:creationId xmlns:a16="http://schemas.microsoft.com/office/drawing/2014/main" id="{DD3F4335-FEC2-4E85-8A26-9F21D140CC8A}"/>
                    </a:ext>
                  </a:extLst>
                </p:cNvPr>
                <p:cNvGrpSpPr/>
                <p:nvPr/>
              </p:nvGrpSpPr>
              <p:grpSpPr>
                <a:xfrm>
                  <a:off x="1627350" y="2071688"/>
                  <a:ext cx="512722" cy="462536"/>
                  <a:chOff x="1302898" y="1640683"/>
                  <a:chExt cx="1201027" cy="1083468"/>
                </a:xfrm>
              </p:grpSpPr>
              <p:sp>
                <p:nvSpPr>
                  <p:cNvPr id="2293" name="Freeform 34">
                    <a:extLst>
                      <a:ext uri="{FF2B5EF4-FFF2-40B4-BE49-F238E27FC236}">
                        <a16:creationId xmlns:a16="http://schemas.microsoft.com/office/drawing/2014/main" id="{EF67743F-6D26-4685-93FA-96932C2DF9D8}"/>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94" name="Freeform 37">
                    <a:extLst>
                      <a:ext uri="{FF2B5EF4-FFF2-40B4-BE49-F238E27FC236}">
                        <a16:creationId xmlns:a16="http://schemas.microsoft.com/office/drawing/2014/main" id="{F7EDFA70-47E1-49BC-ADE8-04E7A4DE1250}"/>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95" name="Freeform 39">
                    <a:extLst>
                      <a:ext uri="{FF2B5EF4-FFF2-40B4-BE49-F238E27FC236}">
                        <a16:creationId xmlns:a16="http://schemas.microsoft.com/office/drawing/2014/main" id="{1AF20F3C-FBB0-465F-B087-E834E0A87617}"/>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96" name="Freeform 40">
                    <a:extLst>
                      <a:ext uri="{FF2B5EF4-FFF2-40B4-BE49-F238E27FC236}">
                        <a16:creationId xmlns:a16="http://schemas.microsoft.com/office/drawing/2014/main" id="{FCD871B7-B12D-49F2-A945-8E205AA9890C}"/>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97" name="Freeform 5">
                    <a:extLst>
                      <a:ext uri="{FF2B5EF4-FFF2-40B4-BE49-F238E27FC236}">
                        <a16:creationId xmlns:a16="http://schemas.microsoft.com/office/drawing/2014/main" id="{9BE810EA-8FC6-489E-8886-7D41286464C4}"/>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83" name="Group 1982">
                <a:extLst>
                  <a:ext uri="{FF2B5EF4-FFF2-40B4-BE49-F238E27FC236}">
                    <a16:creationId xmlns:a16="http://schemas.microsoft.com/office/drawing/2014/main" id="{398A35A5-54AC-4816-88E2-489DD7850DF0}"/>
                  </a:ext>
                </a:extLst>
              </p:cNvPr>
              <p:cNvGrpSpPr/>
              <p:nvPr/>
            </p:nvGrpSpPr>
            <p:grpSpPr>
              <a:xfrm>
                <a:off x="8358732" y="4471451"/>
                <a:ext cx="128016" cy="128016"/>
                <a:chOff x="1520304" y="1939550"/>
                <a:chExt cx="726812" cy="726812"/>
              </a:xfrm>
            </p:grpSpPr>
            <p:sp>
              <p:nvSpPr>
                <p:cNvPr id="2284" name="Oval 2283">
                  <a:extLst>
                    <a:ext uri="{FF2B5EF4-FFF2-40B4-BE49-F238E27FC236}">
                      <a16:creationId xmlns:a16="http://schemas.microsoft.com/office/drawing/2014/main" id="{E5197F8A-A325-4AA7-95D2-3EA468B60D66}"/>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285" name="Group 2284">
                  <a:extLst>
                    <a:ext uri="{FF2B5EF4-FFF2-40B4-BE49-F238E27FC236}">
                      <a16:creationId xmlns:a16="http://schemas.microsoft.com/office/drawing/2014/main" id="{C83A559D-CE8D-4B45-8EAF-F4BBCE2C3505}"/>
                    </a:ext>
                  </a:extLst>
                </p:cNvPr>
                <p:cNvGrpSpPr/>
                <p:nvPr/>
              </p:nvGrpSpPr>
              <p:grpSpPr>
                <a:xfrm>
                  <a:off x="1627350" y="2071688"/>
                  <a:ext cx="512722" cy="462536"/>
                  <a:chOff x="1302898" y="1640683"/>
                  <a:chExt cx="1201027" cy="1083468"/>
                </a:xfrm>
              </p:grpSpPr>
              <p:sp>
                <p:nvSpPr>
                  <p:cNvPr id="2286" name="Freeform 34">
                    <a:extLst>
                      <a:ext uri="{FF2B5EF4-FFF2-40B4-BE49-F238E27FC236}">
                        <a16:creationId xmlns:a16="http://schemas.microsoft.com/office/drawing/2014/main" id="{3B6DC2F2-77EE-43C6-B177-99FB221FF94D}"/>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87" name="Freeform 37">
                    <a:extLst>
                      <a:ext uri="{FF2B5EF4-FFF2-40B4-BE49-F238E27FC236}">
                        <a16:creationId xmlns:a16="http://schemas.microsoft.com/office/drawing/2014/main" id="{4BB6CB7F-D883-4DE1-A786-D7E0EEBCD540}"/>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88" name="Freeform 39">
                    <a:extLst>
                      <a:ext uri="{FF2B5EF4-FFF2-40B4-BE49-F238E27FC236}">
                        <a16:creationId xmlns:a16="http://schemas.microsoft.com/office/drawing/2014/main" id="{4252BDC8-5988-4637-90B4-644E4236E779}"/>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89" name="Freeform 40">
                    <a:extLst>
                      <a:ext uri="{FF2B5EF4-FFF2-40B4-BE49-F238E27FC236}">
                        <a16:creationId xmlns:a16="http://schemas.microsoft.com/office/drawing/2014/main" id="{FA7CC35E-F98F-447A-B249-B931C49C94D8}"/>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90" name="Freeform 5">
                    <a:extLst>
                      <a:ext uri="{FF2B5EF4-FFF2-40B4-BE49-F238E27FC236}">
                        <a16:creationId xmlns:a16="http://schemas.microsoft.com/office/drawing/2014/main" id="{4C5C3902-A82A-4580-B826-431F0A9A029E}"/>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84" name="Group 1983">
                <a:extLst>
                  <a:ext uri="{FF2B5EF4-FFF2-40B4-BE49-F238E27FC236}">
                    <a16:creationId xmlns:a16="http://schemas.microsoft.com/office/drawing/2014/main" id="{7C42A9B7-6388-4681-8265-6E993B93F37E}"/>
                  </a:ext>
                </a:extLst>
              </p:cNvPr>
              <p:cNvGrpSpPr/>
              <p:nvPr/>
            </p:nvGrpSpPr>
            <p:grpSpPr>
              <a:xfrm>
                <a:off x="8279282" y="3779593"/>
                <a:ext cx="128016" cy="128016"/>
                <a:chOff x="1520304" y="1939550"/>
                <a:chExt cx="726812" cy="726812"/>
              </a:xfrm>
            </p:grpSpPr>
            <p:sp>
              <p:nvSpPr>
                <p:cNvPr id="2277" name="Oval 2276">
                  <a:extLst>
                    <a:ext uri="{FF2B5EF4-FFF2-40B4-BE49-F238E27FC236}">
                      <a16:creationId xmlns:a16="http://schemas.microsoft.com/office/drawing/2014/main" id="{1F37CA0F-FBF1-4A0E-BD9B-FD9D9C2D2F83}"/>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278" name="Group 2277">
                  <a:extLst>
                    <a:ext uri="{FF2B5EF4-FFF2-40B4-BE49-F238E27FC236}">
                      <a16:creationId xmlns:a16="http://schemas.microsoft.com/office/drawing/2014/main" id="{6BB18692-3449-4D93-BBF4-B82824153EFC}"/>
                    </a:ext>
                  </a:extLst>
                </p:cNvPr>
                <p:cNvGrpSpPr/>
                <p:nvPr/>
              </p:nvGrpSpPr>
              <p:grpSpPr>
                <a:xfrm>
                  <a:off x="1627350" y="2071688"/>
                  <a:ext cx="512722" cy="462536"/>
                  <a:chOff x="1302898" y="1640683"/>
                  <a:chExt cx="1201027" cy="1083468"/>
                </a:xfrm>
              </p:grpSpPr>
              <p:sp>
                <p:nvSpPr>
                  <p:cNvPr id="2279" name="Freeform 34">
                    <a:extLst>
                      <a:ext uri="{FF2B5EF4-FFF2-40B4-BE49-F238E27FC236}">
                        <a16:creationId xmlns:a16="http://schemas.microsoft.com/office/drawing/2014/main" id="{5730ED6D-4983-49C8-B7C6-DB8F787F4148}"/>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80" name="Freeform 37">
                    <a:extLst>
                      <a:ext uri="{FF2B5EF4-FFF2-40B4-BE49-F238E27FC236}">
                        <a16:creationId xmlns:a16="http://schemas.microsoft.com/office/drawing/2014/main" id="{5F8929D3-6A2C-4E1D-8F74-CBBA743335C0}"/>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81" name="Freeform 39">
                    <a:extLst>
                      <a:ext uri="{FF2B5EF4-FFF2-40B4-BE49-F238E27FC236}">
                        <a16:creationId xmlns:a16="http://schemas.microsoft.com/office/drawing/2014/main" id="{E6301D46-E776-4CA3-8B17-5F5335A79A68}"/>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82" name="Freeform 40">
                    <a:extLst>
                      <a:ext uri="{FF2B5EF4-FFF2-40B4-BE49-F238E27FC236}">
                        <a16:creationId xmlns:a16="http://schemas.microsoft.com/office/drawing/2014/main" id="{EE54A444-B713-49C4-A6B5-AD7A367B93D2}"/>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83" name="Freeform 5">
                    <a:extLst>
                      <a:ext uri="{FF2B5EF4-FFF2-40B4-BE49-F238E27FC236}">
                        <a16:creationId xmlns:a16="http://schemas.microsoft.com/office/drawing/2014/main" id="{2B19C80A-30C6-4181-A429-99DB16C8932A}"/>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85" name="Group 1984">
                <a:extLst>
                  <a:ext uri="{FF2B5EF4-FFF2-40B4-BE49-F238E27FC236}">
                    <a16:creationId xmlns:a16="http://schemas.microsoft.com/office/drawing/2014/main" id="{17351C57-B10C-407C-AC2D-425351FAD572}"/>
                  </a:ext>
                </a:extLst>
              </p:cNvPr>
              <p:cNvGrpSpPr/>
              <p:nvPr/>
            </p:nvGrpSpPr>
            <p:grpSpPr>
              <a:xfrm>
                <a:off x="8101503" y="3936536"/>
                <a:ext cx="128016" cy="128016"/>
                <a:chOff x="6617763" y="1494678"/>
                <a:chExt cx="188006" cy="188004"/>
              </a:xfrm>
            </p:grpSpPr>
            <p:sp>
              <p:nvSpPr>
                <p:cNvPr id="2275" name="Oval 2274">
                  <a:extLst>
                    <a:ext uri="{FF2B5EF4-FFF2-40B4-BE49-F238E27FC236}">
                      <a16:creationId xmlns:a16="http://schemas.microsoft.com/office/drawing/2014/main" id="{6E525BEE-8D9A-43ED-AC8D-BF2FFBF32E01}"/>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276" name="Freeform 10">
                  <a:extLst>
                    <a:ext uri="{FF2B5EF4-FFF2-40B4-BE49-F238E27FC236}">
                      <a16:creationId xmlns:a16="http://schemas.microsoft.com/office/drawing/2014/main" id="{ADCEE469-11FC-43F1-9B83-418A4EF80660}"/>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86" name="Group 1985">
                <a:extLst>
                  <a:ext uri="{FF2B5EF4-FFF2-40B4-BE49-F238E27FC236}">
                    <a16:creationId xmlns:a16="http://schemas.microsoft.com/office/drawing/2014/main" id="{2B3D9767-C217-4B06-8B41-96D8597452FA}"/>
                  </a:ext>
                </a:extLst>
              </p:cNvPr>
              <p:cNvGrpSpPr/>
              <p:nvPr/>
            </p:nvGrpSpPr>
            <p:grpSpPr>
              <a:xfrm>
                <a:off x="8139273" y="4017327"/>
                <a:ext cx="128016" cy="128016"/>
                <a:chOff x="6617763" y="1494678"/>
                <a:chExt cx="188006" cy="188004"/>
              </a:xfrm>
            </p:grpSpPr>
            <p:sp>
              <p:nvSpPr>
                <p:cNvPr id="2273" name="Oval 2272">
                  <a:extLst>
                    <a:ext uri="{FF2B5EF4-FFF2-40B4-BE49-F238E27FC236}">
                      <a16:creationId xmlns:a16="http://schemas.microsoft.com/office/drawing/2014/main" id="{A0B63268-1AAB-49B1-8B6A-71796365E5D3}"/>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274" name="Freeform 10">
                  <a:extLst>
                    <a:ext uri="{FF2B5EF4-FFF2-40B4-BE49-F238E27FC236}">
                      <a16:creationId xmlns:a16="http://schemas.microsoft.com/office/drawing/2014/main" id="{852152D5-E599-4CB4-B7C2-065BCED38B34}"/>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87" name="Group 1986">
                <a:extLst>
                  <a:ext uri="{FF2B5EF4-FFF2-40B4-BE49-F238E27FC236}">
                    <a16:creationId xmlns:a16="http://schemas.microsoft.com/office/drawing/2014/main" id="{5D6E49A4-8963-4FFC-8310-0E6BDF11018D}"/>
                  </a:ext>
                </a:extLst>
              </p:cNvPr>
              <p:cNvGrpSpPr/>
              <p:nvPr/>
            </p:nvGrpSpPr>
            <p:grpSpPr>
              <a:xfrm>
                <a:off x="8310065" y="4212589"/>
                <a:ext cx="128016" cy="128016"/>
                <a:chOff x="6617763" y="1494678"/>
                <a:chExt cx="188006" cy="188004"/>
              </a:xfrm>
            </p:grpSpPr>
            <p:sp>
              <p:nvSpPr>
                <p:cNvPr id="2271" name="Oval 2270">
                  <a:extLst>
                    <a:ext uri="{FF2B5EF4-FFF2-40B4-BE49-F238E27FC236}">
                      <a16:creationId xmlns:a16="http://schemas.microsoft.com/office/drawing/2014/main" id="{C443873B-6C9A-498B-B190-6F931D77588F}"/>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272" name="Freeform 10">
                  <a:extLst>
                    <a:ext uri="{FF2B5EF4-FFF2-40B4-BE49-F238E27FC236}">
                      <a16:creationId xmlns:a16="http://schemas.microsoft.com/office/drawing/2014/main" id="{BE1D4FFA-74A8-4984-A984-50D96C5EDF7A}"/>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88" name="Group 1987">
                <a:extLst>
                  <a:ext uri="{FF2B5EF4-FFF2-40B4-BE49-F238E27FC236}">
                    <a16:creationId xmlns:a16="http://schemas.microsoft.com/office/drawing/2014/main" id="{7DB04954-4B3F-443D-998C-8BAEFE67B0E1}"/>
                  </a:ext>
                </a:extLst>
              </p:cNvPr>
              <p:cNvGrpSpPr/>
              <p:nvPr/>
            </p:nvGrpSpPr>
            <p:grpSpPr>
              <a:xfrm>
                <a:off x="8965083" y="4234026"/>
                <a:ext cx="128016" cy="128016"/>
                <a:chOff x="1520304" y="1939550"/>
                <a:chExt cx="726812" cy="726812"/>
              </a:xfrm>
            </p:grpSpPr>
            <p:sp>
              <p:nvSpPr>
                <p:cNvPr id="2264" name="Oval 2263">
                  <a:extLst>
                    <a:ext uri="{FF2B5EF4-FFF2-40B4-BE49-F238E27FC236}">
                      <a16:creationId xmlns:a16="http://schemas.microsoft.com/office/drawing/2014/main" id="{3B2E037C-3C03-4D90-8E5A-1F70C5BACCBA}"/>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265" name="Group 2264">
                  <a:extLst>
                    <a:ext uri="{FF2B5EF4-FFF2-40B4-BE49-F238E27FC236}">
                      <a16:creationId xmlns:a16="http://schemas.microsoft.com/office/drawing/2014/main" id="{CC5A88EA-C656-403F-8E15-D31CEC970E0F}"/>
                    </a:ext>
                  </a:extLst>
                </p:cNvPr>
                <p:cNvGrpSpPr/>
                <p:nvPr/>
              </p:nvGrpSpPr>
              <p:grpSpPr>
                <a:xfrm>
                  <a:off x="1627350" y="2071688"/>
                  <a:ext cx="512722" cy="462536"/>
                  <a:chOff x="1302898" y="1640683"/>
                  <a:chExt cx="1201027" cy="1083468"/>
                </a:xfrm>
              </p:grpSpPr>
              <p:sp>
                <p:nvSpPr>
                  <p:cNvPr id="2266" name="Freeform 34">
                    <a:extLst>
                      <a:ext uri="{FF2B5EF4-FFF2-40B4-BE49-F238E27FC236}">
                        <a16:creationId xmlns:a16="http://schemas.microsoft.com/office/drawing/2014/main" id="{8333A5FD-4D3A-4F3B-92FF-18E518DF97E0}"/>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67" name="Freeform 37">
                    <a:extLst>
                      <a:ext uri="{FF2B5EF4-FFF2-40B4-BE49-F238E27FC236}">
                        <a16:creationId xmlns:a16="http://schemas.microsoft.com/office/drawing/2014/main" id="{EDE8A299-E63A-402D-91B0-E42A5BEB5611}"/>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68" name="Freeform 39">
                    <a:extLst>
                      <a:ext uri="{FF2B5EF4-FFF2-40B4-BE49-F238E27FC236}">
                        <a16:creationId xmlns:a16="http://schemas.microsoft.com/office/drawing/2014/main" id="{996B6428-A16A-4B74-8E7B-6BD047A1845C}"/>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69" name="Freeform 40">
                    <a:extLst>
                      <a:ext uri="{FF2B5EF4-FFF2-40B4-BE49-F238E27FC236}">
                        <a16:creationId xmlns:a16="http://schemas.microsoft.com/office/drawing/2014/main" id="{D00D196B-9D90-49AE-B371-3BF57AAC0CE9}"/>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70" name="Freeform 5">
                    <a:extLst>
                      <a:ext uri="{FF2B5EF4-FFF2-40B4-BE49-F238E27FC236}">
                        <a16:creationId xmlns:a16="http://schemas.microsoft.com/office/drawing/2014/main" id="{878A16F9-CB67-4A99-8091-8CE7E497AABF}"/>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89" name="Group 1988">
                <a:extLst>
                  <a:ext uri="{FF2B5EF4-FFF2-40B4-BE49-F238E27FC236}">
                    <a16:creationId xmlns:a16="http://schemas.microsoft.com/office/drawing/2014/main" id="{6E5A167D-E6C3-424E-9341-95F083EDAC8F}"/>
                  </a:ext>
                </a:extLst>
              </p:cNvPr>
              <p:cNvGrpSpPr/>
              <p:nvPr/>
            </p:nvGrpSpPr>
            <p:grpSpPr>
              <a:xfrm>
                <a:off x="8984296" y="4562653"/>
                <a:ext cx="128016" cy="128016"/>
                <a:chOff x="1520304" y="1939550"/>
                <a:chExt cx="726812" cy="726812"/>
              </a:xfrm>
            </p:grpSpPr>
            <p:sp>
              <p:nvSpPr>
                <p:cNvPr id="2257" name="Oval 2256">
                  <a:extLst>
                    <a:ext uri="{FF2B5EF4-FFF2-40B4-BE49-F238E27FC236}">
                      <a16:creationId xmlns:a16="http://schemas.microsoft.com/office/drawing/2014/main" id="{4C7E1548-4BA7-45BF-A460-F6419D762EC6}"/>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258" name="Group 2257">
                  <a:extLst>
                    <a:ext uri="{FF2B5EF4-FFF2-40B4-BE49-F238E27FC236}">
                      <a16:creationId xmlns:a16="http://schemas.microsoft.com/office/drawing/2014/main" id="{2C05A0AB-6CD7-46DD-B5F1-426EC6C6E91F}"/>
                    </a:ext>
                  </a:extLst>
                </p:cNvPr>
                <p:cNvGrpSpPr/>
                <p:nvPr/>
              </p:nvGrpSpPr>
              <p:grpSpPr>
                <a:xfrm>
                  <a:off x="1627350" y="2071688"/>
                  <a:ext cx="512722" cy="462536"/>
                  <a:chOff x="1302898" y="1640683"/>
                  <a:chExt cx="1201027" cy="1083468"/>
                </a:xfrm>
              </p:grpSpPr>
              <p:sp>
                <p:nvSpPr>
                  <p:cNvPr id="2259" name="Freeform 34">
                    <a:extLst>
                      <a:ext uri="{FF2B5EF4-FFF2-40B4-BE49-F238E27FC236}">
                        <a16:creationId xmlns:a16="http://schemas.microsoft.com/office/drawing/2014/main" id="{1E1C2155-6194-4CBC-BAD8-3A883F1CF720}"/>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60" name="Freeform 37">
                    <a:extLst>
                      <a:ext uri="{FF2B5EF4-FFF2-40B4-BE49-F238E27FC236}">
                        <a16:creationId xmlns:a16="http://schemas.microsoft.com/office/drawing/2014/main" id="{53A6A8B7-A427-4806-B597-FBD5825C4807}"/>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61" name="Freeform 39">
                    <a:extLst>
                      <a:ext uri="{FF2B5EF4-FFF2-40B4-BE49-F238E27FC236}">
                        <a16:creationId xmlns:a16="http://schemas.microsoft.com/office/drawing/2014/main" id="{DB956AB8-FB39-4DD4-AEF0-499ED1A938DD}"/>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62" name="Freeform 40">
                    <a:extLst>
                      <a:ext uri="{FF2B5EF4-FFF2-40B4-BE49-F238E27FC236}">
                        <a16:creationId xmlns:a16="http://schemas.microsoft.com/office/drawing/2014/main" id="{64D2A7CA-6871-471C-A197-237E705F8CC7}"/>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63" name="Freeform 5">
                    <a:extLst>
                      <a:ext uri="{FF2B5EF4-FFF2-40B4-BE49-F238E27FC236}">
                        <a16:creationId xmlns:a16="http://schemas.microsoft.com/office/drawing/2014/main" id="{FE73E1D5-6F25-44D7-8D79-4C963D95DEB9}"/>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90" name="Group 1989">
                <a:extLst>
                  <a:ext uri="{FF2B5EF4-FFF2-40B4-BE49-F238E27FC236}">
                    <a16:creationId xmlns:a16="http://schemas.microsoft.com/office/drawing/2014/main" id="{5F16D4E1-E5CC-419D-89C1-59777BE112FF}"/>
                  </a:ext>
                </a:extLst>
              </p:cNvPr>
              <p:cNvGrpSpPr/>
              <p:nvPr/>
            </p:nvGrpSpPr>
            <p:grpSpPr>
              <a:xfrm>
                <a:off x="9065695" y="4625407"/>
                <a:ext cx="128016" cy="128016"/>
                <a:chOff x="6617763" y="1494678"/>
                <a:chExt cx="188006" cy="188004"/>
              </a:xfrm>
            </p:grpSpPr>
            <p:sp>
              <p:nvSpPr>
                <p:cNvPr id="2255" name="Oval 2254">
                  <a:extLst>
                    <a:ext uri="{FF2B5EF4-FFF2-40B4-BE49-F238E27FC236}">
                      <a16:creationId xmlns:a16="http://schemas.microsoft.com/office/drawing/2014/main" id="{6411EAC6-385B-423D-B31B-8FBBE3AFAD13}"/>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256" name="Freeform 10">
                  <a:extLst>
                    <a:ext uri="{FF2B5EF4-FFF2-40B4-BE49-F238E27FC236}">
                      <a16:creationId xmlns:a16="http://schemas.microsoft.com/office/drawing/2014/main" id="{B1B0BCC9-DB32-4E51-8240-6FA124940C24}"/>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91" name="Group 1990">
                <a:extLst>
                  <a:ext uri="{FF2B5EF4-FFF2-40B4-BE49-F238E27FC236}">
                    <a16:creationId xmlns:a16="http://schemas.microsoft.com/office/drawing/2014/main" id="{EA11635B-4BF3-47B9-BE86-B8A283BD592E}"/>
                  </a:ext>
                </a:extLst>
              </p:cNvPr>
              <p:cNvGrpSpPr/>
              <p:nvPr/>
            </p:nvGrpSpPr>
            <p:grpSpPr>
              <a:xfrm>
                <a:off x="9130227" y="4693233"/>
                <a:ext cx="128016" cy="128016"/>
                <a:chOff x="6617763" y="1494678"/>
                <a:chExt cx="188006" cy="188004"/>
              </a:xfrm>
            </p:grpSpPr>
            <p:sp>
              <p:nvSpPr>
                <p:cNvPr id="2253" name="Oval 2252">
                  <a:extLst>
                    <a:ext uri="{FF2B5EF4-FFF2-40B4-BE49-F238E27FC236}">
                      <a16:creationId xmlns:a16="http://schemas.microsoft.com/office/drawing/2014/main" id="{7C2BD2BF-6F0D-4428-B2EB-EC4D5E1644A4}"/>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254" name="Freeform 10">
                  <a:extLst>
                    <a:ext uri="{FF2B5EF4-FFF2-40B4-BE49-F238E27FC236}">
                      <a16:creationId xmlns:a16="http://schemas.microsoft.com/office/drawing/2014/main" id="{107B7811-2A49-4609-B225-458BDBC37436}"/>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92" name="Group 1991">
                <a:extLst>
                  <a:ext uri="{FF2B5EF4-FFF2-40B4-BE49-F238E27FC236}">
                    <a16:creationId xmlns:a16="http://schemas.microsoft.com/office/drawing/2014/main" id="{FF008385-07F5-4ED2-BF44-D60C46C7D133}"/>
                  </a:ext>
                </a:extLst>
              </p:cNvPr>
              <p:cNvGrpSpPr/>
              <p:nvPr/>
            </p:nvGrpSpPr>
            <p:grpSpPr>
              <a:xfrm>
                <a:off x="9461015" y="5876549"/>
                <a:ext cx="128016" cy="128016"/>
                <a:chOff x="1520304" y="1939550"/>
                <a:chExt cx="726812" cy="726812"/>
              </a:xfrm>
            </p:grpSpPr>
            <p:sp>
              <p:nvSpPr>
                <p:cNvPr id="2246" name="Oval 2245">
                  <a:extLst>
                    <a:ext uri="{FF2B5EF4-FFF2-40B4-BE49-F238E27FC236}">
                      <a16:creationId xmlns:a16="http://schemas.microsoft.com/office/drawing/2014/main" id="{105668B6-CAB7-45A8-9641-306FD2830B3E}"/>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247" name="Group 2246">
                  <a:extLst>
                    <a:ext uri="{FF2B5EF4-FFF2-40B4-BE49-F238E27FC236}">
                      <a16:creationId xmlns:a16="http://schemas.microsoft.com/office/drawing/2014/main" id="{29207AC4-7F7D-48A9-A0CF-4C8887073C2B}"/>
                    </a:ext>
                  </a:extLst>
                </p:cNvPr>
                <p:cNvGrpSpPr/>
                <p:nvPr/>
              </p:nvGrpSpPr>
              <p:grpSpPr>
                <a:xfrm>
                  <a:off x="1627350" y="2071688"/>
                  <a:ext cx="512722" cy="462536"/>
                  <a:chOff x="1302898" y="1640683"/>
                  <a:chExt cx="1201027" cy="1083468"/>
                </a:xfrm>
              </p:grpSpPr>
              <p:sp>
                <p:nvSpPr>
                  <p:cNvPr id="2248" name="Freeform 34">
                    <a:extLst>
                      <a:ext uri="{FF2B5EF4-FFF2-40B4-BE49-F238E27FC236}">
                        <a16:creationId xmlns:a16="http://schemas.microsoft.com/office/drawing/2014/main" id="{4CF0BAF7-05B9-4CB4-BE5E-1A9D7CFB4523}"/>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49" name="Freeform 37">
                    <a:extLst>
                      <a:ext uri="{FF2B5EF4-FFF2-40B4-BE49-F238E27FC236}">
                        <a16:creationId xmlns:a16="http://schemas.microsoft.com/office/drawing/2014/main" id="{397D585D-6508-4FB8-9472-15DFC0ED82EF}"/>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50" name="Freeform 39">
                    <a:extLst>
                      <a:ext uri="{FF2B5EF4-FFF2-40B4-BE49-F238E27FC236}">
                        <a16:creationId xmlns:a16="http://schemas.microsoft.com/office/drawing/2014/main" id="{6E8D7EE3-627A-4CA2-A6A4-BB39B3AB5949}"/>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51" name="Freeform 40">
                    <a:extLst>
                      <a:ext uri="{FF2B5EF4-FFF2-40B4-BE49-F238E27FC236}">
                        <a16:creationId xmlns:a16="http://schemas.microsoft.com/office/drawing/2014/main" id="{CF8125E8-F6B0-459B-8177-6745E5358C40}"/>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52" name="Freeform 5">
                    <a:extLst>
                      <a:ext uri="{FF2B5EF4-FFF2-40B4-BE49-F238E27FC236}">
                        <a16:creationId xmlns:a16="http://schemas.microsoft.com/office/drawing/2014/main" id="{B5AC11BF-39F3-4573-A08A-772A45E20AA6}"/>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93" name="Group 1992">
                <a:extLst>
                  <a:ext uri="{FF2B5EF4-FFF2-40B4-BE49-F238E27FC236}">
                    <a16:creationId xmlns:a16="http://schemas.microsoft.com/office/drawing/2014/main" id="{C26AC63B-D74F-4995-8591-FF2967CDF71D}"/>
                  </a:ext>
                </a:extLst>
              </p:cNvPr>
              <p:cNvGrpSpPr/>
              <p:nvPr/>
            </p:nvGrpSpPr>
            <p:grpSpPr>
              <a:xfrm>
                <a:off x="10362561" y="6094415"/>
                <a:ext cx="128016" cy="128016"/>
                <a:chOff x="6617763" y="1494678"/>
                <a:chExt cx="188006" cy="188004"/>
              </a:xfrm>
            </p:grpSpPr>
            <p:sp>
              <p:nvSpPr>
                <p:cNvPr id="2244" name="Oval 2243">
                  <a:extLst>
                    <a:ext uri="{FF2B5EF4-FFF2-40B4-BE49-F238E27FC236}">
                      <a16:creationId xmlns:a16="http://schemas.microsoft.com/office/drawing/2014/main" id="{EF635983-E5ED-46C2-A341-403DAF533EB6}"/>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245" name="Freeform 10">
                  <a:extLst>
                    <a:ext uri="{FF2B5EF4-FFF2-40B4-BE49-F238E27FC236}">
                      <a16:creationId xmlns:a16="http://schemas.microsoft.com/office/drawing/2014/main" id="{C1F26E3E-E669-4D12-965A-8FF9092F9AED}"/>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94" name="Group 1993">
                <a:extLst>
                  <a:ext uri="{FF2B5EF4-FFF2-40B4-BE49-F238E27FC236}">
                    <a16:creationId xmlns:a16="http://schemas.microsoft.com/office/drawing/2014/main" id="{05DD41E5-882F-4624-9796-7114120BAEF4}"/>
                  </a:ext>
                </a:extLst>
              </p:cNvPr>
              <p:cNvGrpSpPr/>
              <p:nvPr/>
            </p:nvGrpSpPr>
            <p:grpSpPr>
              <a:xfrm>
                <a:off x="10553982" y="5958094"/>
                <a:ext cx="128016" cy="128016"/>
                <a:chOff x="1520304" y="1939550"/>
                <a:chExt cx="726812" cy="726812"/>
              </a:xfrm>
            </p:grpSpPr>
            <p:sp>
              <p:nvSpPr>
                <p:cNvPr id="2237" name="Oval 2236">
                  <a:extLst>
                    <a:ext uri="{FF2B5EF4-FFF2-40B4-BE49-F238E27FC236}">
                      <a16:creationId xmlns:a16="http://schemas.microsoft.com/office/drawing/2014/main" id="{E0F703A5-E875-4496-BED7-FD3E1571AFDD}"/>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238" name="Group 2237">
                  <a:extLst>
                    <a:ext uri="{FF2B5EF4-FFF2-40B4-BE49-F238E27FC236}">
                      <a16:creationId xmlns:a16="http://schemas.microsoft.com/office/drawing/2014/main" id="{9ED8705D-6A09-40A2-99DA-B20115A4FF73}"/>
                    </a:ext>
                  </a:extLst>
                </p:cNvPr>
                <p:cNvGrpSpPr/>
                <p:nvPr/>
              </p:nvGrpSpPr>
              <p:grpSpPr>
                <a:xfrm>
                  <a:off x="1627350" y="2071688"/>
                  <a:ext cx="512722" cy="462536"/>
                  <a:chOff x="1302898" y="1640683"/>
                  <a:chExt cx="1201027" cy="1083468"/>
                </a:xfrm>
              </p:grpSpPr>
              <p:sp>
                <p:nvSpPr>
                  <p:cNvPr id="2239" name="Freeform 34">
                    <a:extLst>
                      <a:ext uri="{FF2B5EF4-FFF2-40B4-BE49-F238E27FC236}">
                        <a16:creationId xmlns:a16="http://schemas.microsoft.com/office/drawing/2014/main" id="{19EB4DD7-417A-47EB-A8A4-2FBDEFAA93DC}"/>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40" name="Freeform 37">
                    <a:extLst>
                      <a:ext uri="{FF2B5EF4-FFF2-40B4-BE49-F238E27FC236}">
                        <a16:creationId xmlns:a16="http://schemas.microsoft.com/office/drawing/2014/main" id="{F07E83B0-A29A-4EE2-B3B8-9FDAA89708B5}"/>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41" name="Freeform 39">
                    <a:extLst>
                      <a:ext uri="{FF2B5EF4-FFF2-40B4-BE49-F238E27FC236}">
                        <a16:creationId xmlns:a16="http://schemas.microsoft.com/office/drawing/2014/main" id="{5531AEBC-8B5F-4EA1-9FF8-B67FAB254E27}"/>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42" name="Freeform 40">
                    <a:extLst>
                      <a:ext uri="{FF2B5EF4-FFF2-40B4-BE49-F238E27FC236}">
                        <a16:creationId xmlns:a16="http://schemas.microsoft.com/office/drawing/2014/main" id="{291F38ED-99FE-4E35-AD4A-B317E3FB8C6E}"/>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43" name="Freeform 5">
                    <a:extLst>
                      <a:ext uri="{FF2B5EF4-FFF2-40B4-BE49-F238E27FC236}">
                        <a16:creationId xmlns:a16="http://schemas.microsoft.com/office/drawing/2014/main" id="{B1F4FC31-C1F0-48CB-803F-8CA6B84BD452}"/>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95" name="Group 1994">
                <a:extLst>
                  <a:ext uri="{FF2B5EF4-FFF2-40B4-BE49-F238E27FC236}">
                    <a16:creationId xmlns:a16="http://schemas.microsoft.com/office/drawing/2014/main" id="{F2B0739C-27D5-4161-8419-42AA39E772DB}"/>
                  </a:ext>
                </a:extLst>
              </p:cNvPr>
              <p:cNvGrpSpPr/>
              <p:nvPr/>
            </p:nvGrpSpPr>
            <p:grpSpPr>
              <a:xfrm>
                <a:off x="10612354" y="5638812"/>
                <a:ext cx="128016" cy="128016"/>
                <a:chOff x="1520304" y="1939550"/>
                <a:chExt cx="726812" cy="726812"/>
              </a:xfrm>
            </p:grpSpPr>
            <p:sp>
              <p:nvSpPr>
                <p:cNvPr id="2230" name="Oval 2229">
                  <a:extLst>
                    <a:ext uri="{FF2B5EF4-FFF2-40B4-BE49-F238E27FC236}">
                      <a16:creationId xmlns:a16="http://schemas.microsoft.com/office/drawing/2014/main" id="{FC6850AA-D752-4A16-9D1A-2B98113EAA46}"/>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231" name="Group 2230">
                  <a:extLst>
                    <a:ext uri="{FF2B5EF4-FFF2-40B4-BE49-F238E27FC236}">
                      <a16:creationId xmlns:a16="http://schemas.microsoft.com/office/drawing/2014/main" id="{41F41156-A5AB-45C7-9C98-B5F6236CFD9D}"/>
                    </a:ext>
                  </a:extLst>
                </p:cNvPr>
                <p:cNvGrpSpPr/>
                <p:nvPr/>
              </p:nvGrpSpPr>
              <p:grpSpPr>
                <a:xfrm>
                  <a:off x="1627350" y="2071688"/>
                  <a:ext cx="512722" cy="462536"/>
                  <a:chOff x="1302898" y="1640683"/>
                  <a:chExt cx="1201027" cy="1083468"/>
                </a:xfrm>
              </p:grpSpPr>
              <p:sp>
                <p:nvSpPr>
                  <p:cNvPr id="2232" name="Freeform 34">
                    <a:extLst>
                      <a:ext uri="{FF2B5EF4-FFF2-40B4-BE49-F238E27FC236}">
                        <a16:creationId xmlns:a16="http://schemas.microsoft.com/office/drawing/2014/main" id="{91BD6269-90F9-4EE4-803D-E6C4DF2670AD}"/>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33" name="Freeform 37">
                    <a:extLst>
                      <a:ext uri="{FF2B5EF4-FFF2-40B4-BE49-F238E27FC236}">
                        <a16:creationId xmlns:a16="http://schemas.microsoft.com/office/drawing/2014/main" id="{734D048F-2DCF-4921-B7C8-C5E14B028AA5}"/>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34" name="Freeform 39">
                    <a:extLst>
                      <a:ext uri="{FF2B5EF4-FFF2-40B4-BE49-F238E27FC236}">
                        <a16:creationId xmlns:a16="http://schemas.microsoft.com/office/drawing/2014/main" id="{926486B6-9BC5-4A66-9B3F-D9511987FECD}"/>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35" name="Freeform 40">
                    <a:extLst>
                      <a:ext uri="{FF2B5EF4-FFF2-40B4-BE49-F238E27FC236}">
                        <a16:creationId xmlns:a16="http://schemas.microsoft.com/office/drawing/2014/main" id="{037C1E55-CF22-44AD-9E5D-16AB1831EDC4}"/>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36" name="Freeform 5">
                    <a:extLst>
                      <a:ext uri="{FF2B5EF4-FFF2-40B4-BE49-F238E27FC236}">
                        <a16:creationId xmlns:a16="http://schemas.microsoft.com/office/drawing/2014/main" id="{4210715D-CD99-4D54-8C42-B3DC3990B3E7}"/>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96" name="Group 1995">
                <a:extLst>
                  <a:ext uri="{FF2B5EF4-FFF2-40B4-BE49-F238E27FC236}">
                    <a16:creationId xmlns:a16="http://schemas.microsoft.com/office/drawing/2014/main" id="{4320592B-2CF1-4FA6-B950-E43CC3A99EBC}"/>
                  </a:ext>
                </a:extLst>
              </p:cNvPr>
              <p:cNvGrpSpPr/>
              <p:nvPr/>
            </p:nvGrpSpPr>
            <p:grpSpPr>
              <a:xfrm>
                <a:off x="10543574" y="5959393"/>
                <a:ext cx="128016" cy="128016"/>
                <a:chOff x="6617763" y="1494678"/>
                <a:chExt cx="188006" cy="188004"/>
              </a:xfrm>
            </p:grpSpPr>
            <p:sp>
              <p:nvSpPr>
                <p:cNvPr id="2228" name="Oval 2227">
                  <a:extLst>
                    <a:ext uri="{FF2B5EF4-FFF2-40B4-BE49-F238E27FC236}">
                      <a16:creationId xmlns:a16="http://schemas.microsoft.com/office/drawing/2014/main" id="{A50CA7D1-FC82-4932-863D-031692822BCC}"/>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229" name="Freeform 10">
                  <a:extLst>
                    <a:ext uri="{FF2B5EF4-FFF2-40B4-BE49-F238E27FC236}">
                      <a16:creationId xmlns:a16="http://schemas.microsoft.com/office/drawing/2014/main" id="{14CD16FB-315C-4724-90A0-E80EAE20152D}"/>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1997" name="Group 1996">
                <a:extLst>
                  <a:ext uri="{FF2B5EF4-FFF2-40B4-BE49-F238E27FC236}">
                    <a16:creationId xmlns:a16="http://schemas.microsoft.com/office/drawing/2014/main" id="{DE365C0C-EA13-4D67-9259-0E08486AF562}"/>
                  </a:ext>
                </a:extLst>
              </p:cNvPr>
              <p:cNvGrpSpPr/>
              <p:nvPr/>
            </p:nvGrpSpPr>
            <p:grpSpPr>
              <a:xfrm>
                <a:off x="11296165" y="6115852"/>
                <a:ext cx="128016" cy="128016"/>
                <a:chOff x="1520304" y="1939550"/>
                <a:chExt cx="726812" cy="726812"/>
              </a:xfrm>
            </p:grpSpPr>
            <p:sp>
              <p:nvSpPr>
                <p:cNvPr id="2221" name="Oval 2220">
                  <a:extLst>
                    <a:ext uri="{FF2B5EF4-FFF2-40B4-BE49-F238E27FC236}">
                      <a16:creationId xmlns:a16="http://schemas.microsoft.com/office/drawing/2014/main" id="{7FA5400C-3CE1-438E-AD05-C0EE58388C52}"/>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222" name="Group 2221">
                  <a:extLst>
                    <a:ext uri="{FF2B5EF4-FFF2-40B4-BE49-F238E27FC236}">
                      <a16:creationId xmlns:a16="http://schemas.microsoft.com/office/drawing/2014/main" id="{07855E7C-F317-4C8B-A358-ACA3C21AD084}"/>
                    </a:ext>
                  </a:extLst>
                </p:cNvPr>
                <p:cNvGrpSpPr/>
                <p:nvPr/>
              </p:nvGrpSpPr>
              <p:grpSpPr>
                <a:xfrm>
                  <a:off x="1627350" y="2071688"/>
                  <a:ext cx="512722" cy="462536"/>
                  <a:chOff x="1302898" y="1640683"/>
                  <a:chExt cx="1201027" cy="1083468"/>
                </a:xfrm>
              </p:grpSpPr>
              <p:sp>
                <p:nvSpPr>
                  <p:cNvPr id="2223" name="Freeform 34">
                    <a:extLst>
                      <a:ext uri="{FF2B5EF4-FFF2-40B4-BE49-F238E27FC236}">
                        <a16:creationId xmlns:a16="http://schemas.microsoft.com/office/drawing/2014/main" id="{A7F5A358-E9CB-4B13-826B-D672B87B3CBF}"/>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24" name="Freeform 37">
                    <a:extLst>
                      <a:ext uri="{FF2B5EF4-FFF2-40B4-BE49-F238E27FC236}">
                        <a16:creationId xmlns:a16="http://schemas.microsoft.com/office/drawing/2014/main" id="{8C170CEA-81AB-473D-B5B3-0304C140FE54}"/>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25" name="Freeform 39">
                    <a:extLst>
                      <a:ext uri="{FF2B5EF4-FFF2-40B4-BE49-F238E27FC236}">
                        <a16:creationId xmlns:a16="http://schemas.microsoft.com/office/drawing/2014/main" id="{38E78CB5-2AA3-44ED-877D-E227D751A735}"/>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26" name="Freeform 40">
                    <a:extLst>
                      <a:ext uri="{FF2B5EF4-FFF2-40B4-BE49-F238E27FC236}">
                        <a16:creationId xmlns:a16="http://schemas.microsoft.com/office/drawing/2014/main" id="{722BC584-0C99-4B60-8E4A-F2A5E42E2758}"/>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27" name="Freeform 5">
                    <a:extLst>
                      <a:ext uri="{FF2B5EF4-FFF2-40B4-BE49-F238E27FC236}">
                        <a16:creationId xmlns:a16="http://schemas.microsoft.com/office/drawing/2014/main" id="{0513E746-EEE7-48B8-AA65-FBA61710B4A2}"/>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98" name="Group 1997">
                <a:extLst>
                  <a:ext uri="{FF2B5EF4-FFF2-40B4-BE49-F238E27FC236}">
                    <a16:creationId xmlns:a16="http://schemas.microsoft.com/office/drawing/2014/main" id="{1B55EC44-B259-4057-925E-0C303F9198B4}"/>
                  </a:ext>
                </a:extLst>
              </p:cNvPr>
              <p:cNvGrpSpPr/>
              <p:nvPr/>
            </p:nvGrpSpPr>
            <p:grpSpPr>
              <a:xfrm>
                <a:off x="10496419" y="4324031"/>
                <a:ext cx="128016" cy="128016"/>
                <a:chOff x="1520304" y="1939550"/>
                <a:chExt cx="726812" cy="726812"/>
              </a:xfrm>
            </p:grpSpPr>
            <p:sp>
              <p:nvSpPr>
                <p:cNvPr id="2214" name="Oval 2213">
                  <a:extLst>
                    <a:ext uri="{FF2B5EF4-FFF2-40B4-BE49-F238E27FC236}">
                      <a16:creationId xmlns:a16="http://schemas.microsoft.com/office/drawing/2014/main" id="{FEE18BD0-A4DA-4DB4-AF5F-80E4CBEA04BD}"/>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215" name="Group 2214">
                  <a:extLst>
                    <a:ext uri="{FF2B5EF4-FFF2-40B4-BE49-F238E27FC236}">
                      <a16:creationId xmlns:a16="http://schemas.microsoft.com/office/drawing/2014/main" id="{B5FC91DF-90B7-4D35-8740-3B206BCFC2B4}"/>
                    </a:ext>
                  </a:extLst>
                </p:cNvPr>
                <p:cNvGrpSpPr/>
                <p:nvPr/>
              </p:nvGrpSpPr>
              <p:grpSpPr>
                <a:xfrm>
                  <a:off x="1627350" y="2071688"/>
                  <a:ext cx="512722" cy="462536"/>
                  <a:chOff x="1302898" y="1640683"/>
                  <a:chExt cx="1201027" cy="1083468"/>
                </a:xfrm>
              </p:grpSpPr>
              <p:sp>
                <p:nvSpPr>
                  <p:cNvPr id="2216" name="Freeform 34">
                    <a:extLst>
                      <a:ext uri="{FF2B5EF4-FFF2-40B4-BE49-F238E27FC236}">
                        <a16:creationId xmlns:a16="http://schemas.microsoft.com/office/drawing/2014/main" id="{7AB02D4A-A3DE-4331-9E32-8037377B22C8}"/>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17" name="Freeform 37">
                    <a:extLst>
                      <a:ext uri="{FF2B5EF4-FFF2-40B4-BE49-F238E27FC236}">
                        <a16:creationId xmlns:a16="http://schemas.microsoft.com/office/drawing/2014/main" id="{B68F8F41-EE19-4327-A30B-207D0802FAAA}"/>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18" name="Freeform 39">
                    <a:extLst>
                      <a:ext uri="{FF2B5EF4-FFF2-40B4-BE49-F238E27FC236}">
                        <a16:creationId xmlns:a16="http://schemas.microsoft.com/office/drawing/2014/main" id="{BA5C1181-6F06-4866-8CFB-55660EA7B5B4}"/>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19" name="Freeform 40">
                    <a:extLst>
                      <a:ext uri="{FF2B5EF4-FFF2-40B4-BE49-F238E27FC236}">
                        <a16:creationId xmlns:a16="http://schemas.microsoft.com/office/drawing/2014/main" id="{D095FB7B-E807-4B9D-9D5A-4BBD3A4848E2}"/>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20" name="Freeform 5">
                    <a:extLst>
                      <a:ext uri="{FF2B5EF4-FFF2-40B4-BE49-F238E27FC236}">
                        <a16:creationId xmlns:a16="http://schemas.microsoft.com/office/drawing/2014/main" id="{BE38BEFA-EFF9-4B7D-91BA-FF08A4F6546B}"/>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1999" name="Group 1998">
                <a:extLst>
                  <a:ext uri="{FF2B5EF4-FFF2-40B4-BE49-F238E27FC236}">
                    <a16:creationId xmlns:a16="http://schemas.microsoft.com/office/drawing/2014/main" id="{B8BADE21-29AD-439D-B6A8-0A2F859F339E}"/>
                  </a:ext>
                </a:extLst>
              </p:cNvPr>
              <p:cNvGrpSpPr/>
              <p:nvPr/>
            </p:nvGrpSpPr>
            <p:grpSpPr>
              <a:xfrm>
                <a:off x="9648041" y="3897180"/>
                <a:ext cx="128016" cy="128016"/>
                <a:chOff x="1520304" y="1939550"/>
                <a:chExt cx="726812" cy="726812"/>
              </a:xfrm>
            </p:grpSpPr>
            <p:sp>
              <p:nvSpPr>
                <p:cNvPr id="2207" name="Oval 2206">
                  <a:extLst>
                    <a:ext uri="{FF2B5EF4-FFF2-40B4-BE49-F238E27FC236}">
                      <a16:creationId xmlns:a16="http://schemas.microsoft.com/office/drawing/2014/main" id="{FF563921-A58A-4A35-9A17-4E910586E543}"/>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208" name="Group 2207">
                  <a:extLst>
                    <a:ext uri="{FF2B5EF4-FFF2-40B4-BE49-F238E27FC236}">
                      <a16:creationId xmlns:a16="http://schemas.microsoft.com/office/drawing/2014/main" id="{DAE06332-A992-4BC1-99DB-0960D886FD49}"/>
                    </a:ext>
                  </a:extLst>
                </p:cNvPr>
                <p:cNvGrpSpPr/>
                <p:nvPr/>
              </p:nvGrpSpPr>
              <p:grpSpPr>
                <a:xfrm>
                  <a:off x="1627350" y="2071688"/>
                  <a:ext cx="512722" cy="462536"/>
                  <a:chOff x="1302898" y="1640683"/>
                  <a:chExt cx="1201027" cy="1083468"/>
                </a:xfrm>
              </p:grpSpPr>
              <p:sp>
                <p:nvSpPr>
                  <p:cNvPr id="2209" name="Freeform 34">
                    <a:extLst>
                      <a:ext uri="{FF2B5EF4-FFF2-40B4-BE49-F238E27FC236}">
                        <a16:creationId xmlns:a16="http://schemas.microsoft.com/office/drawing/2014/main" id="{F4810CE9-79F4-422E-BF8F-B776DCD08F80}"/>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10" name="Freeform 37">
                    <a:extLst>
                      <a:ext uri="{FF2B5EF4-FFF2-40B4-BE49-F238E27FC236}">
                        <a16:creationId xmlns:a16="http://schemas.microsoft.com/office/drawing/2014/main" id="{460CD99C-7C64-431C-90E8-7DBE44B180FA}"/>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11" name="Freeform 39">
                    <a:extLst>
                      <a:ext uri="{FF2B5EF4-FFF2-40B4-BE49-F238E27FC236}">
                        <a16:creationId xmlns:a16="http://schemas.microsoft.com/office/drawing/2014/main" id="{5B14FE3D-B8F7-4AA7-8A28-6354C30B034B}"/>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12" name="Freeform 40">
                    <a:extLst>
                      <a:ext uri="{FF2B5EF4-FFF2-40B4-BE49-F238E27FC236}">
                        <a16:creationId xmlns:a16="http://schemas.microsoft.com/office/drawing/2014/main" id="{B0329DC4-FC8E-48F7-96D4-B33EC48BAEFD}"/>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13" name="Freeform 5">
                    <a:extLst>
                      <a:ext uri="{FF2B5EF4-FFF2-40B4-BE49-F238E27FC236}">
                        <a16:creationId xmlns:a16="http://schemas.microsoft.com/office/drawing/2014/main" id="{FCB0046E-F114-481D-962F-8D1FD7151E25}"/>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2000" name="Group 1999">
                <a:extLst>
                  <a:ext uri="{FF2B5EF4-FFF2-40B4-BE49-F238E27FC236}">
                    <a16:creationId xmlns:a16="http://schemas.microsoft.com/office/drawing/2014/main" id="{87AD863A-1126-463E-A691-84CE6729FC8D}"/>
                  </a:ext>
                </a:extLst>
              </p:cNvPr>
              <p:cNvGrpSpPr/>
              <p:nvPr/>
            </p:nvGrpSpPr>
            <p:grpSpPr>
              <a:xfrm>
                <a:off x="9621191" y="4177685"/>
                <a:ext cx="128016" cy="128016"/>
                <a:chOff x="1520304" y="1939550"/>
                <a:chExt cx="726812" cy="726812"/>
              </a:xfrm>
            </p:grpSpPr>
            <p:sp>
              <p:nvSpPr>
                <p:cNvPr id="2200" name="Oval 2199">
                  <a:extLst>
                    <a:ext uri="{FF2B5EF4-FFF2-40B4-BE49-F238E27FC236}">
                      <a16:creationId xmlns:a16="http://schemas.microsoft.com/office/drawing/2014/main" id="{19E58A0D-CB56-411B-A6F3-20D5E24FE3D4}"/>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201" name="Group 2200">
                  <a:extLst>
                    <a:ext uri="{FF2B5EF4-FFF2-40B4-BE49-F238E27FC236}">
                      <a16:creationId xmlns:a16="http://schemas.microsoft.com/office/drawing/2014/main" id="{63D31222-135C-4700-A3F8-3353173F5547}"/>
                    </a:ext>
                  </a:extLst>
                </p:cNvPr>
                <p:cNvGrpSpPr/>
                <p:nvPr/>
              </p:nvGrpSpPr>
              <p:grpSpPr>
                <a:xfrm>
                  <a:off x="1627350" y="2071688"/>
                  <a:ext cx="512722" cy="462536"/>
                  <a:chOff x="1302898" y="1640683"/>
                  <a:chExt cx="1201027" cy="1083468"/>
                </a:xfrm>
              </p:grpSpPr>
              <p:sp>
                <p:nvSpPr>
                  <p:cNvPr id="2202" name="Freeform 34">
                    <a:extLst>
                      <a:ext uri="{FF2B5EF4-FFF2-40B4-BE49-F238E27FC236}">
                        <a16:creationId xmlns:a16="http://schemas.microsoft.com/office/drawing/2014/main" id="{5AC0F2F7-722B-412A-B19F-50F589DFD69A}"/>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03" name="Freeform 37">
                    <a:extLst>
                      <a:ext uri="{FF2B5EF4-FFF2-40B4-BE49-F238E27FC236}">
                        <a16:creationId xmlns:a16="http://schemas.microsoft.com/office/drawing/2014/main" id="{8C16938C-0B58-4CE8-A0E1-41F61F30E67D}"/>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04" name="Freeform 39">
                    <a:extLst>
                      <a:ext uri="{FF2B5EF4-FFF2-40B4-BE49-F238E27FC236}">
                        <a16:creationId xmlns:a16="http://schemas.microsoft.com/office/drawing/2014/main" id="{A7F26D57-EAFF-4FA5-83AB-57C4173FEC74}"/>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05" name="Freeform 40">
                    <a:extLst>
                      <a:ext uri="{FF2B5EF4-FFF2-40B4-BE49-F238E27FC236}">
                        <a16:creationId xmlns:a16="http://schemas.microsoft.com/office/drawing/2014/main" id="{85150579-37A0-4891-8B97-4A840D5FFC99}"/>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206" name="Freeform 5">
                    <a:extLst>
                      <a:ext uri="{FF2B5EF4-FFF2-40B4-BE49-F238E27FC236}">
                        <a16:creationId xmlns:a16="http://schemas.microsoft.com/office/drawing/2014/main" id="{A22C31B1-BEA9-413C-9FDD-44536F85CFEB}"/>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2001" name="Group 2000">
                <a:extLst>
                  <a:ext uri="{FF2B5EF4-FFF2-40B4-BE49-F238E27FC236}">
                    <a16:creationId xmlns:a16="http://schemas.microsoft.com/office/drawing/2014/main" id="{0C90505E-43C1-4FE3-B8AE-B26095C41047}"/>
                  </a:ext>
                </a:extLst>
              </p:cNvPr>
              <p:cNvGrpSpPr/>
              <p:nvPr/>
            </p:nvGrpSpPr>
            <p:grpSpPr>
              <a:xfrm>
                <a:off x="9366351" y="3933416"/>
                <a:ext cx="128016" cy="128016"/>
                <a:chOff x="6617763" y="1494678"/>
                <a:chExt cx="188006" cy="188004"/>
              </a:xfrm>
            </p:grpSpPr>
            <p:sp>
              <p:nvSpPr>
                <p:cNvPr id="2198" name="Oval 2197">
                  <a:extLst>
                    <a:ext uri="{FF2B5EF4-FFF2-40B4-BE49-F238E27FC236}">
                      <a16:creationId xmlns:a16="http://schemas.microsoft.com/office/drawing/2014/main" id="{BA1D2126-28D9-43F4-AB55-85865DA888F6}"/>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199" name="Freeform 10">
                  <a:extLst>
                    <a:ext uri="{FF2B5EF4-FFF2-40B4-BE49-F238E27FC236}">
                      <a16:creationId xmlns:a16="http://schemas.microsoft.com/office/drawing/2014/main" id="{806A65F5-A0CB-4069-B2EE-0DAD03BE67A2}"/>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2002" name="Group 2001">
                <a:extLst>
                  <a:ext uri="{FF2B5EF4-FFF2-40B4-BE49-F238E27FC236}">
                    <a16:creationId xmlns:a16="http://schemas.microsoft.com/office/drawing/2014/main" id="{0B86D6C1-8C73-42BB-90D4-DA8EE5AF7C6C}"/>
                  </a:ext>
                </a:extLst>
              </p:cNvPr>
              <p:cNvGrpSpPr/>
              <p:nvPr/>
            </p:nvGrpSpPr>
            <p:grpSpPr>
              <a:xfrm>
                <a:off x="9594682" y="3694018"/>
                <a:ext cx="128016" cy="128016"/>
                <a:chOff x="6617763" y="1494678"/>
                <a:chExt cx="188006" cy="188004"/>
              </a:xfrm>
            </p:grpSpPr>
            <p:sp>
              <p:nvSpPr>
                <p:cNvPr id="2196" name="Oval 2195">
                  <a:extLst>
                    <a:ext uri="{FF2B5EF4-FFF2-40B4-BE49-F238E27FC236}">
                      <a16:creationId xmlns:a16="http://schemas.microsoft.com/office/drawing/2014/main" id="{0FC7F721-4C98-4360-A617-F7426640F103}"/>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197" name="Freeform 10">
                  <a:extLst>
                    <a:ext uri="{FF2B5EF4-FFF2-40B4-BE49-F238E27FC236}">
                      <a16:creationId xmlns:a16="http://schemas.microsoft.com/office/drawing/2014/main" id="{591913D3-9103-4B13-8EBE-013D4A6BC642}"/>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2003" name="Group 2002">
                <a:extLst>
                  <a:ext uri="{FF2B5EF4-FFF2-40B4-BE49-F238E27FC236}">
                    <a16:creationId xmlns:a16="http://schemas.microsoft.com/office/drawing/2014/main" id="{6F4B254E-B0B4-43BC-BDE7-1BF9D0318815}"/>
                  </a:ext>
                </a:extLst>
              </p:cNvPr>
              <p:cNvGrpSpPr/>
              <p:nvPr/>
            </p:nvGrpSpPr>
            <p:grpSpPr>
              <a:xfrm>
                <a:off x="9473147" y="3267533"/>
                <a:ext cx="128016" cy="128016"/>
                <a:chOff x="6617763" y="1494678"/>
                <a:chExt cx="188006" cy="188004"/>
              </a:xfrm>
            </p:grpSpPr>
            <p:sp>
              <p:nvSpPr>
                <p:cNvPr id="2194" name="Oval 2193">
                  <a:extLst>
                    <a:ext uri="{FF2B5EF4-FFF2-40B4-BE49-F238E27FC236}">
                      <a16:creationId xmlns:a16="http://schemas.microsoft.com/office/drawing/2014/main" id="{8F16975A-767A-44E4-8372-B6D9F1B0FED4}"/>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195" name="Freeform 10">
                  <a:extLst>
                    <a:ext uri="{FF2B5EF4-FFF2-40B4-BE49-F238E27FC236}">
                      <a16:creationId xmlns:a16="http://schemas.microsoft.com/office/drawing/2014/main" id="{32B834C8-04F4-4328-97BC-92B16B2C87A8}"/>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2004" name="Group 2003">
                <a:extLst>
                  <a:ext uri="{FF2B5EF4-FFF2-40B4-BE49-F238E27FC236}">
                    <a16:creationId xmlns:a16="http://schemas.microsoft.com/office/drawing/2014/main" id="{3CF9995D-D1FF-4C79-ABC7-2F944AA4A3E0}"/>
                  </a:ext>
                </a:extLst>
              </p:cNvPr>
              <p:cNvGrpSpPr/>
              <p:nvPr/>
            </p:nvGrpSpPr>
            <p:grpSpPr>
              <a:xfrm>
                <a:off x="9823352" y="3384507"/>
                <a:ext cx="128016" cy="128016"/>
                <a:chOff x="6617763" y="1494678"/>
                <a:chExt cx="188006" cy="188004"/>
              </a:xfrm>
            </p:grpSpPr>
            <p:sp>
              <p:nvSpPr>
                <p:cNvPr id="2192" name="Oval 2191">
                  <a:extLst>
                    <a:ext uri="{FF2B5EF4-FFF2-40B4-BE49-F238E27FC236}">
                      <a16:creationId xmlns:a16="http://schemas.microsoft.com/office/drawing/2014/main" id="{0EE45B79-5058-491B-A1EA-D744A55D5C8D}"/>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193" name="Freeform 10">
                  <a:extLst>
                    <a:ext uri="{FF2B5EF4-FFF2-40B4-BE49-F238E27FC236}">
                      <a16:creationId xmlns:a16="http://schemas.microsoft.com/office/drawing/2014/main" id="{F05359C9-5714-4A0E-A66F-BD2ECFEA0B6C}"/>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2005" name="Group 2004">
                <a:extLst>
                  <a:ext uri="{FF2B5EF4-FFF2-40B4-BE49-F238E27FC236}">
                    <a16:creationId xmlns:a16="http://schemas.microsoft.com/office/drawing/2014/main" id="{99F554A6-2A41-463B-9D90-B68859B1B144}"/>
                  </a:ext>
                </a:extLst>
              </p:cNvPr>
              <p:cNvGrpSpPr/>
              <p:nvPr/>
            </p:nvGrpSpPr>
            <p:grpSpPr>
              <a:xfrm>
                <a:off x="10265037" y="3334842"/>
                <a:ext cx="128016" cy="128016"/>
                <a:chOff x="6617763" y="1494678"/>
                <a:chExt cx="188006" cy="188004"/>
              </a:xfrm>
            </p:grpSpPr>
            <p:sp>
              <p:nvSpPr>
                <p:cNvPr id="2190" name="Oval 2189">
                  <a:extLst>
                    <a:ext uri="{FF2B5EF4-FFF2-40B4-BE49-F238E27FC236}">
                      <a16:creationId xmlns:a16="http://schemas.microsoft.com/office/drawing/2014/main" id="{3E04D91A-38AB-48BC-A233-D3C3854F456D}"/>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191" name="Freeform 10">
                  <a:extLst>
                    <a:ext uri="{FF2B5EF4-FFF2-40B4-BE49-F238E27FC236}">
                      <a16:creationId xmlns:a16="http://schemas.microsoft.com/office/drawing/2014/main" id="{07DEE00E-92EB-4C29-B619-E3D0D930C7EB}"/>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2006" name="Group 2005">
                <a:extLst>
                  <a:ext uri="{FF2B5EF4-FFF2-40B4-BE49-F238E27FC236}">
                    <a16:creationId xmlns:a16="http://schemas.microsoft.com/office/drawing/2014/main" id="{4D44F1EB-7F88-4A55-A7B3-7E9815EEB8A9}"/>
                  </a:ext>
                </a:extLst>
              </p:cNvPr>
              <p:cNvGrpSpPr/>
              <p:nvPr/>
            </p:nvGrpSpPr>
            <p:grpSpPr>
              <a:xfrm>
                <a:off x="10179598" y="3419645"/>
                <a:ext cx="128016" cy="128016"/>
                <a:chOff x="6617763" y="1494678"/>
                <a:chExt cx="188006" cy="188004"/>
              </a:xfrm>
            </p:grpSpPr>
            <p:sp>
              <p:nvSpPr>
                <p:cNvPr id="2188" name="Oval 2187">
                  <a:extLst>
                    <a:ext uri="{FF2B5EF4-FFF2-40B4-BE49-F238E27FC236}">
                      <a16:creationId xmlns:a16="http://schemas.microsoft.com/office/drawing/2014/main" id="{960C2976-2405-4419-B20F-77A1114C4810}"/>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189" name="Freeform 10">
                  <a:extLst>
                    <a:ext uri="{FF2B5EF4-FFF2-40B4-BE49-F238E27FC236}">
                      <a16:creationId xmlns:a16="http://schemas.microsoft.com/office/drawing/2014/main" id="{AE641ADA-4E87-4737-8B4A-61876BB2CB2E}"/>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2007" name="Group 2006">
                <a:extLst>
                  <a:ext uri="{FF2B5EF4-FFF2-40B4-BE49-F238E27FC236}">
                    <a16:creationId xmlns:a16="http://schemas.microsoft.com/office/drawing/2014/main" id="{4F15E3BF-33CA-4B23-933D-F77B3CF69D56}"/>
                  </a:ext>
                </a:extLst>
              </p:cNvPr>
              <p:cNvGrpSpPr/>
              <p:nvPr/>
            </p:nvGrpSpPr>
            <p:grpSpPr>
              <a:xfrm>
                <a:off x="6605123" y="3331723"/>
                <a:ext cx="128016" cy="128016"/>
                <a:chOff x="1520304" y="1939550"/>
                <a:chExt cx="726812" cy="726812"/>
              </a:xfrm>
            </p:grpSpPr>
            <p:sp>
              <p:nvSpPr>
                <p:cNvPr id="2181" name="Oval 2180">
                  <a:extLst>
                    <a:ext uri="{FF2B5EF4-FFF2-40B4-BE49-F238E27FC236}">
                      <a16:creationId xmlns:a16="http://schemas.microsoft.com/office/drawing/2014/main" id="{8B537BE4-4AEE-4857-BB18-3ADFCFD9093D}"/>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182" name="Group 2181">
                  <a:extLst>
                    <a:ext uri="{FF2B5EF4-FFF2-40B4-BE49-F238E27FC236}">
                      <a16:creationId xmlns:a16="http://schemas.microsoft.com/office/drawing/2014/main" id="{A35075F9-3A1A-4749-AA85-FD3C1387C923}"/>
                    </a:ext>
                  </a:extLst>
                </p:cNvPr>
                <p:cNvGrpSpPr/>
                <p:nvPr/>
              </p:nvGrpSpPr>
              <p:grpSpPr>
                <a:xfrm>
                  <a:off x="1627350" y="2071688"/>
                  <a:ext cx="512722" cy="462536"/>
                  <a:chOff x="1302898" y="1640683"/>
                  <a:chExt cx="1201027" cy="1083468"/>
                </a:xfrm>
              </p:grpSpPr>
              <p:sp>
                <p:nvSpPr>
                  <p:cNvPr id="2183" name="Freeform 34">
                    <a:extLst>
                      <a:ext uri="{FF2B5EF4-FFF2-40B4-BE49-F238E27FC236}">
                        <a16:creationId xmlns:a16="http://schemas.microsoft.com/office/drawing/2014/main" id="{7517E5BB-D2C1-4296-BE47-9E1C3A1BAACF}"/>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84" name="Freeform 37">
                    <a:extLst>
                      <a:ext uri="{FF2B5EF4-FFF2-40B4-BE49-F238E27FC236}">
                        <a16:creationId xmlns:a16="http://schemas.microsoft.com/office/drawing/2014/main" id="{8AF9F7ED-D9A3-4E92-B258-964D1AB02C97}"/>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85" name="Freeform 39">
                    <a:extLst>
                      <a:ext uri="{FF2B5EF4-FFF2-40B4-BE49-F238E27FC236}">
                        <a16:creationId xmlns:a16="http://schemas.microsoft.com/office/drawing/2014/main" id="{E65868DD-0C2B-409B-A35E-9E5AB72F9CC8}"/>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86" name="Freeform 40">
                    <a:extLst>
                      <a:ext uri="{FF2B5EF4-FFF2-40B4-BE49-F238E27FC236}">
                        <a16:creationId xmlns:a16="http://schemas.microsoft.com/office/drawing/2014/main" id="{D8F967DB-77A8-45BD-8977-15FEF2823465}"/>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87" name="Freeform 5">
                    <a:extLst>
                      <a:ext uri="{FF2B5EF4-FFF2-40B4-BE49-F238E27FC236}">
                        <a16:creationId xmlns:a16="http://schemas.microsoft.com/office/drawing/2014/main" id="{03B98F65-C65E-4B64-92DE-E94DC538E7A1}"/>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2008" name="Group 2007">
                <a:extLst>
                  <a:ext uri="{FF2B5EF4-FFF2-40B4-BE49-F238E27FC236}">
                    <a16:creationId xmlns:a16="http://schemas.microsoft.com/office/drawing/2014/main" id="{F3AC4117-FA6A-4BAE-931F-DCC3CB81A0F1}"/>
                  </a:ext>
                </a:extLst>
              </p:cNvPr>
              <p:cNvGrpSpPr/>
              <p:nvPr/>
            </p:nvGrpSpPr>
            <p:grpSpPr>
              <a:xfrm>
                <a:off x="5564444" y="3318946"/>
                <a:ext cx="128016" cy="128016"/>
                <a:chOff x="1520304" y="1939550"/>
                <a:chExt cx="726812" cy="726812"/>
              </a:xfrm>
            </p:grpSpPr>
            <p:sp>
              <p:nvSpPr>
                <p:cNvPr id="2174" name="Oval 2173">
                  <a:extLst>
                    <a:ext uri="{FF2B5EF4-FFF2-40B4-BE49-F238E27FC236}">
                      <a16:creationId xmlns:a16="http://schemas.microsoft.com/office/drawing/2014/main" id="{9F8170C8-D705-49B7-BC6B-F156C4634F0F}"/>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175" name="Group 2174">
                  <a:extLst>
                    <a:ext uri="{FF2B5EF4-FFF2-40B4-BE49-F238E27FC236}">
                      <a16:creationId xmlns:a16="http://schemas.microsoft.com/office/drawing/2014/main" id="{44C2B4AB-7592-4936-8E1B-95D7CE5A2403}"/>
                    </a:ext>
                  </a:extLst>
                </p:cNvPr>
                <p:cNvGrpSpPr/>
                <p:nvPr/>
              </p:nvGrpSpPr>
              <p:grpSpPr>
                <a:xfrm>
                  <a:off x="1627350" y="2071688"/>
                  <a:ext cx="512722" cy="462536"/>
                  <a:chOff x="1302898" y="1640683"/>
                  <a:chExt cx="1201027" cy="1083468"/>
                </a:xfrm>
              </p:grpSpPr>
              <p:sp>
                <p:nvSpPr>
                  <p:cNvPr id="2176" name="Freeform 34">
                    <a:extLst>
                      <a:ext uri="{FF2B5EF4-FFF2-40B4-BE49-F238E27FC236}">
                        <a16:creationId xmlns:a16="http://schemas.microsoft.com/office/drawing/2014/main" id="{8658DED1-21B7-42FC-8EE6-68B379ECDD1F}"/>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77" name="Freeform 37">
                    <a:extLst>
                      <a:ext uri="{FF2B5EF4-FFF2-40B4-BE49-F238E27FC236}">
                        <a16:creationId xmlns:a16="http://schemas.microsoft.com/office/drawing/2014/main" id="{5BBD333B-D850-46D0-B2B7-C3C000FD5108}"/>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78" name="Freeform 39">
                    <a:extLst>
                      <a:ext uri="{FF2B5EF4-FFF2-40B4-BE49-F238E27FC236}">
                        <a16:creationId xmlns:a16="http://schemas.microsoft.com/office/drawing/2014/main" id="{B68EEB21-84F6-4695-B7F3-C4086DC844FF}"/>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79" name="Freeform 40">
                    <a:extLst>
                      <a:ext uri="{FF2B5EF4-FFF2-40B4-BE49-F238E27FC236}">
                        <a16:creationId xmlns:a16="http://schemas.microsoft.com/office/drawing/2014/main" id="{C1EBD0F6-86E6-474F-9B8E-39E6E4EDB67A}"/>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80" name="Freeform 5">
                    <a:extLst>
                      <a:ext uri="{FF2B5EF4-FFF2-40B4-BE49-F238E27FC236}">
                        <a16:creationId xmlns:a16="http://schemas.microsoft.com/office/drawing/2014/main" id="{26336A76-54A3-4073-8099-E1A18FC05531}"/>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2009" name="Group 2008">
                <a:extLst>
                  <a:ext uri="{FF2B5EF4-FFF2-40B4-BE49-F238E27FC236}">
                    <a16:creationId xmlns:a16="http://schemas.microsoft.com/office/drawing/2014/main" id="{2E965A74-6995-4184-B510-64DA43C31F91}"/>
                  </a:ext>
                </a:extLst>
              </p:cNvPr>
              <p:cNvGrpSpPr/>
              <p:nvPr/>
            </p:nvGrpSpPr>
            <p:grpSpPr>
              <a:xfrm>
                <a:off x="5904090" y="3130082"/>
                <a:ext cx="128016" cy="128016"/>
                <a:chOff x="1520304" y="1939550"/>
                <a:chExt cx="726812" cy="726812"/>
              </a:xfrm>
            </p:grpSpPr>
            <p:sp>
              <p:nvSpPr>
                <p:cNvPr id="2167" name="Oval 2166">
                  <a:extLst>
                    <a:ext uri="{FF2B5EF4-FFF2-40B4-BE49-F238E27FC236}">
                      <a16:creationId xmlns:a16="http://schemas.microsoft.com/office/drawing/2014/main" id="{B4F1D5E3-2D28-4AB9-B3E4-FEBE5763137F}"/>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168" name="Group 2167">
                  <a:extLst>
                    <a:ext uri="{FF2B5EF4-FFF2-40B4-BE49-F238E27FC236}">
                      <a16:creationId xmlns:a16="http://schemas.microsoft.com/office/drawing/2014/main" id="{65DE495E-383C-4540-81C2-AE4A0C2C55E4}"/>
                    </a:ext>
                  </a:extLst>
                </p:cNvPr>
                <p:cNvGrpSpPr/>
                <p:nvPr/>
              </p:nvGrpSpPr>
              <p:grpSpPr>
                <a:xfrm>
                  <a:off x="1627350" y="2071688"/>
                  <a:ext cx="512722" cy="462536"/>
                  <a:chOff x="1302898" y="1640683"/>
                  <a:chExt cx="1201027" cy="1083468"/>
                </a:xfrm>
              </p:grpSpPr>
              <p:sp>
                <p:nvSpPr>
                  <p:cNvPr id="2169" name="Freeform 34">
                    <a:extLst>
                      <a:ext uri="{FF2B5EF4-FFF2-40B4-BE49-F238E27FC236}">
                        <a16:creationId xmlns:a16="http://schemas.microsoft.com/office/drawing/2014/main" id="{9DF40E85-9901-4EE1-AACE-9D6605CE4979}"/>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70" name="Freeform 37">
                    <a:extLst>
                      <a:ext uri="{FF2B5EF4-FFF2-40B4-BE49-F238E27FC236}">
                        <a16:creationId xmlns:a16="http://schemas.microsoft.com/office/drawing/2014/main" id="{977EE36D-C0B8-48A0-B91B-AD72B93852C6}"/>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71" name="Freeform 39">
                    <a:extLst>
                      <a:ext uri="{FF2B5EF4-FFF2-40B4-BE49-F238E27FC236}">
                        <a16:creationId xmlns:a16="http://schemas.microsoft.com/office/drawing/2014/main" id="{E69F74E2-D216-477A-B5EE-AC357D4A3AA0}"/>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72" name="Freeform 40">
                    <a:extLst>
                      <a:ext uri="{FF2B5EF4-FFF2-40B4-BE49-F238E27FC236}">
                        <a16:creationId xmlns:a16="http://schemas.microsoft.com/office/drawing/2014/main" id="{C9570F4B-E235-42D3-921C-E46CA65B0B51}"/>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73" name="Freeform 5">
                    <a:extLst>
                      <a:ext uri="{FF2B5EF4-FFF2-40B4-BE49-F238E27FC236}">
                        <a16:creationId xmlns:a16="http://schemas.microsoft.com/office/drawing/2014/main" id="{DD2A2170-E8D8-499E-9B6E-11BE4B669611}"/>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2010" name="Group 2009">
                <a:extLst>
                  <a:ext uri="{FF2B5EF4-FFF2-40B4-BE49-F238E27FC236}">
                    <a16:creationId xmlns:a16="http://schemas.microsoft.com/office/drawing/2014/main" id="{D66E8710-0DF3-4467-BFB5-B57BF67CAA90}"/>
                  </a:ext>
                </a:extLst>
              </p:cNvPr>
              <p:cNvGrpSpPr/>
              <p:nvPr/>
            </p:nvGrpSpPr>
            <p:grpSpPr>
              <a:xfrm>
                <a:off x="5618633" y="2661182"/>
                <a:ext cx="128016" cy="128016"/>
                <a:chOff x="6617763" y="1494678"/>
                <a:chExt cx="188006" cy="188004"/>
              </a:xfrm>
            </p:grpSpPr>
            <p:sp>
              <p:nvSpPr>
                <p:cNvPr id="2165" name="Oval 2164">
                  <a:extLst>
                    <a:ext uri="{FF2B5EF4-FFF2-40B4-BE49-F238E27FC236}">
                      <a16:creationId xmlns:a16="http://schemas.microsoft.com/office/drawing/2014/main" id="{DAAEE322-40BE-46BF-B650-9093D9C1ACEC}"/>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166" name="Freeform 10">
                  <a:extLst>
                    <a:ext uri="{FF2B5EF4-FFF2-40B4-BE49-F238E27FC236}">
                      <a16:creationId xmlns:a16="http://schemas.microsoft.com/office/drawing/2014/main" id="{AF3A666E-56D0-4914-9DBD-387C68127336}"/>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2011" name="Group 2010">
                <a:extLst>
                  <a:ext uri="{FF2B5EF4-FFF2-40B4-BE49-F238E27FC236}">
                    <a16:creationId xmlns:a16="http://schemas.microsoft.com/office/drawing/2014/main" id="{D64EE401-2080-4114-9A26-C73C408CC753}"/>
                  </a:ext>
                </a:extLst>
              </p:cNvPr>
              <p:cNvGrpSpPr/>
              <p:nvPr/>
            </p:nvGrpSpPr>
            <p:grpSpPr>
              <a:xfrm>
                <a:off x="5778040" y="2766578"/>
                <a:ext cx="128016" cy="128016"/>
                <a:chOff x="1520304" y="1939550"/>
                <a:chExt cx="726812" cy="726812"/>
              </a:xfrm>
            </p:grpSpPr>
            <p:sp>
              <p:nvSpPr>
                <p:cNvPr id="2158" name="Oval 2157">
                  <a:extLst>
                    <a:ext uri="{FF2B5EF4-FFF2-40B4-BE49-F238E27FC236}">
                      <a16:creationId xmlns:a16="http://schemas.microsoft.com/office/drawing/2014/main" id="{DA26D247-1487-4014-8799-592B746AD904}"/>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159" name="Group 2158">
                  <a:extLst>
                    <a:ext uri="{FF2B5EF4-FFF2-40B4-BE49-F238E27FC236}">
                      <a16:creationId xmlns:a16="http://schemas.microsoft.com/office/drawing/2014/main" id="{1C000426-7BFA-4B73-B1BF-BCC3D6FA724F}"/>
                    </a:ext>
                  </a:extLst>
                </p:cNvPr>
                <p:cNvGrpSpPr/>
                <p:nvPr/>
              </p:nvGrpSpPr>
              <p:grpSpPr>
                <a:xfrm>
                  <a:off x="1627350" y="2071688"/>
                  <a:ext cx="512722" cy="462536"/>
                  <a:chOff x="1302898" y="1640683"/>
                  <a:chExt cx="1201027" cy="1083468"/>
                </a:xfrm>
              </p:grpSpPr>
              <p:sp>
                <p:nvSpPr>
                  <p:cNvPr id="2160" name="Freeform 34">
                    <a:extLst>
                      <a:ext uri="{FF2B5EF4-FFF2-40B4-BE49-F238E27FC236}">
                        <a16:creationId xmlns:a16="http://schemas.microsoft.com/office/drawing/2014/main" id="{3579214C-91DC-4B0A-894C-3F1863F922FC}"/>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61" name="Freeform 37">
                    <a:extLst>
                      <a:ext uri="{FF2B5EF4-FFF2-40B4-BE49-F238E27FC236}">
                        <a16:creationId xmlns:a16="http://schemas.microsoft.com/office/drawing/2014/main" id="{CDB74EBD-D160-4541-B7C7-90C25283DA47}"/>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62" name="Freeform 39">
                    <a:extLst>
                      <a:ext uri="{FF2B5EF4-FFF2-40B4-BE49-F238E27FC236}">
                        <a16:creationId xmlns:a16="http://schemas.microsoft.com/office/drawing/2014/main" id="{5BDF72AF-37F3-41D4-A37A-0F3A470BB38C}"/>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63" name="Freeform 40">
                    <a:extLst>
                      <a:ext uri="{FF2B5EF4-FFF2-40B4-BE49-F238E27FC236}">
                        <a16:creationId xmlns:a16="http://schemas.microsoft.com/office/drawing/2014/main" id="{5F1190AE-0261-470F-AF2D-87A2FE3C963C}"/>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64" name="Freeform 5">
                    <a:extLst>
                      <a:ext uri="{FF2B5EF4-FFF2-40B4-BE49-F238E27FC236}">
                        <a16:creationId xmlns:a16="http://schemas.microsoft.com/office/drawing/2014/main" id="{DB754660-70D7-4483-87C2-35E6F5491B75}"/>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2012" name="Group 2011">
                <a:extLst>
                  <a:ext uri="{FF2B5EF4-FFF2-40B4-BE49-F238E27FC236}">
                    <a16:creationId xmlns:a16="http://schemas.microsoft.com/office/drawing/2014/main" id="{739655F4-F76E-43A4-9352-5EF06B830E24}"/>
                  </a:ext>
                </a:extLst>
              </p:cNvPr>
              <p:cNvGrpSpPr/>
              <p:nvPr/>
            </p:nvGrpSpPr>
            <p:grpSpPr>
              <a:xfrm>
                <a:off x="5842655" y="2841888"/>
                <a:ext cx="128016" cy="128016"/>
                <a:chOff x="1520304" y="1939550"/>
                <a:chExt cx="726812" cy="726812"/>
              </a:xfrm>
            </p:grpSpPr>
            <p:sp>
              <p:nvSpPr>
                <p:cNvPr id="2151" name="Oval 2150">
                  <a:extLst>
                    <a:ext uri="{FF2B5EF4-FFF2-40B4-BE49-F238E27FC236}">
                      <a16:creationId xmlns:a16="http://schemas.microsoft.com/office/drawing/2014/main" id="{317121E2-2CBF-4599-AB2B-E89771300EAF}"/>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152" name="Group 2151">
                  <a:extLst>
                    <a:ext uri="{FF2B5EF4-FFF2-40B4-BE49-F238E27FC236}">
                      <a16:creationId xmlns:a16="http://schemas.microsoft.com/office/drawing/2014/main" id="{527E713D-0E28-453A-AEF8-50D481AF36D8}"/>
                    </a:ext>
                  </a:extLst>
                </p:cNvPr>
                <p:cNvGrpSpPr/>
                <p:nvPr/>
              </p:nvGrpSpPr>
              <p:grpSpPr>
                <a:xfrm>
                  <a:off x="1627350" y="2071688"/>
                  <a:ext cx="512722" cy="462536"/>
                  <a:chOff x="1302898" y="1640683"/>
                  <a:chExt cx="1201027" cy="1083468"/>
                </a:xfrm>
              </p:grpSpPr>
              <p:sp>
                <p:nvSpPr>
                  <p:cNvPr id="2153" name="Freeform 34">
                    <a:extLst>
                      <a:ext uri="{FF2B5EF4-FFF2-40B4-BE49-F238E27FC236}">
                        <a16:creationId xmlns:a16="http://schemas.microsoft.com/office/drawing/2014/main" id="{CA3FE8A1-2235-4433-A54D-7BC67014C56F}"/>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54" name="Freeform 37">
                    <a:extLst>
                      <a:ext uri="{FF2B5EF4-FFF2-40B4-BE49-F238E27FC236}">
                        <a16:creationId xmlns:a16="http://schemas.microsoft.com/office/drawing/2014/main" id="{F7486A50-B818-4F47-996B-A3CCE35D93C6}"/>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55" name="Freeform 39">
                    <a:extLst>
                      <a:ext uri="{FF2B5EF4-FFF2-40B4-BE49-F238E27FC236}">
                        <a16:creationId xmlns:a16="http://schemas.microsoft.com/office/drawing/2014/main" id="{37E9CB8D-27F0-4D8F-BC76-0E45200FA8C5}"/>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56" name="Freeform 40">
                    <a:extLst>
                      <a:ext uri="{FF2B5EF4-FFF2-40B4-BE49-F238E27FC236}">
                        <a16:creationId xmlns:a16="http://schemas.microsoft.com/office/drawing/2014/main" id="{86D4D5CB-2714-49D4-96F7-31F1FF3DA1CC}"/>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57" name="Freeform 5">
                    <a:extLst>
                      <a:ext uri="{FF2B5EF4-FFF2-40B4-BE49-F238E27FC236}">
                        <a16:creationId xmlns:a16="http://schemas.microsoft.com/office/drawing/2014/main" id="{1042B2A1-B8F1-45FB-BF1B-2D0F71E262B3}"/>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2013" name="Group 2012">
                <a:extLst>
                  <a:ext uri="{FF2B5EF4-FFF2-40B4-BE49-F238E27FC236}">
                    <a16:creationId xmlns:a16="http://schemas.microsoft.com/office/drawing/2014/main" id="{55B52CB4-D6B2-41DE-BF1F-401E8F73EE53}"/>
                  </a:ext>
                </a:extLst>
              </p:cNvPr>
              <p:cNvGrpSpPr/>
              <p:nvPr/>
            </p:nvGrpSpPr>
            <p:grpSpPr>
              <a:xfrm>
                <a:off x="6226513" y="2936918"/>
                <a:ext cx="128016" cy="128016"/>
                <a:chOff x="1520304" y="1939550"/>
                <a:chExt cx="726812" cy="726812"/>
              </a:xfrm>
            </p:grpSpPr>
            <p:sp>
              <p:nvSpPr>
                <p:cNvPr id="2144" name="Oval 2143">
                  <a:extLst>
                    <a:ext uri="{FF2B5EF4-FFF2-40B4-BE49-F238E27FC236}">
                      <a16:creationId xmlns:a16="http://schemas.microsoft.com/office/drawing/2014/main" id="{9FE5A86E-6F25-4B48-81D3-13440052B6B6}"/>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145" name="Group 2144">
                  <a:extLst>
                    <a:ext uri="{FF2B5EF4-FFF2-40B4-BE49-F238E27FC236}">
                      <a16:creationId xmlns:a16="http://schemas.microsoft.com/office/drawing/2014/main" id="{53EE43CD-7807-4CA2-AED7-747F9CDC4CAD}"/>
                    </a:ext>
                  </a:extLst>
                </p:cNvPr>
                <p:cNvGrpSpPr/>
                <p:nvPr/>
              </p:nvGrpSpPr>
              <p:grpSpPr>
                <a:xfrm>
                  <a:off x="1627350" y="2071688"/>
                  <a:ext cx="512722" cy="462536"/>
                  <a:chOff x="1302898" y="1640683"/>
                  <a:chExt cx="1201027" cy="1083468"/>
                </a:xfrm>
              </p:grpSpPr>
              <p:sp>
                <p:nvSpPr>
                  <p:cNvPr id="2146" name="Freeform 34">
                    <a:extLst>
                      <a:ext uri="{FF2B5EF4-FFF2-40B4-BE49-F238E27FC236}">
                        <a16:creationId xmlns:a16="http://schemas.microsoft.com/office/drawing/2014/main" id="{62656532-8DF8-4FAC-96CB-91B4EEE2EBEF}"/>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47" name="Freeform 37">
                    <a:extLst>
                      <a:ext uri="{FF2B5EF4-FFF2-40B4-BE49-F238E27FC236}">
                        <a16:creationId xmlns:a16="http://schemas.microsoft.com/office/drawing/2014/main" id="{6D2E38B7-A494-427E-AE08-F8890AE14768}"/>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48" name="Freeform 39">
                    <a:extLst>
                      <a:ext uri="{FF2B5EF4-FFF2-40B4-BE49-F238E27FC236}">
                        <a16:creationId xmlns:a16="http://schemas.microsoft.com/office/drawing/2014/main" id="{FEB86D04-619D-48D1-B619-72984452322E}"/>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49" name="Freeform 40">
                    <a:extLst>
                      <a:ext uri="{FF2B5EF4-FFF2-40B4-BE49-F238E27FC236}">
                        <a16:creationId xmlns:a16="http://schemas.microsoft.com/office/drawing/2014/main" id="{2304BC9F-6FD2-43D9-A44A-40061512921C}"/>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50" name="Freeform 5">
                    <a:extLst>
                      <a:ext uri="{FF2B5EF4-FFF2-40B4-BE49-F238E27FC236}">
                        <a16:creationId xmlns:a16="http://schemas.microsoft.com/office/drawing/2014/main" id="{2876D4F0-CF73-473C-BDA1-D567125C36DC}"/>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2014" name="Group 2013">
                <a:extLst>
                  <a:ext uri="{FF2B5EF4-FFF2-40B4-BE49-F238E27FC236}">
                    <a16:creationId xmlns:a16="http://schemas.microsoft.com/office/drawing/2014/main" id="{87FC303B-6ACF-4B16-8E5B-DAA66EF80071}"/>
                  </a:ext>
                </a:extLst>
              </p:cNvPr>
              <p:cNvGrpSpPr/>
              <p:nvPr/>
            </p:nvGrpSpPr>
            <p:grpSpPr>
              <a:xfrm>
                <a:off x="6551924" y="3147819"/>
                <a:ext cx="128016" cy="128016"/>
                <a:chOff x="1520304" y="1939550"/>
                <a:chExt cx="726812" cy="726812"/>
              </a:xfrm>
            </p:grpSpPr>
            <p:sp>
              <p:nvSpPr>
                <p:cNvPr id="2137" name="Oval 2136">
                  <a:extLst>
                    <a:ext uri="{FF2B5EF4-FFF2-40B4-BE49-F238E27FC236}">
                      <a16:creationId xmlns:a16="http://schemas.microsoft.com/office/drawing/2014/main" id="{CB236F71-E249-4763-9043-BB597C9A7CD1}"/>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138" name="Group 2137">
                  <a:extLst>
                    <a:ext uri="{FF2B5EF4-FFF2-40B4-BE49-F238E27FC236}">
                      <a16:creationId xmlns:a16="http://schemas.microsoft.com/office/drawing/2014/main" id="{34ECE744-FD38-4BDE-B122-7A9DF58ECD10}"/>
                    </a:ext>
                  </a:extLst>
                </p:cNvPr>
                <p:cNvGrpSpPr/>
                <p:nvPr/>
              </p:nvGrpSpPr>
              <p:grpSpPr>
                <a:xfrm>
                  <a:off x="1627350" y="2071688"/>
                  <a:ext cx="512722" cy="462536"/>
                  <a:chOff x="1302898" y="1640683"/>
                  <a:chExt cx="1201027" cy="1083468"/>
                </a:xfrm>
              </p:grpSpPr>
              <p:sp>
                <p:nvSpPr>
                  <p:cNvPr id="2139" name="Freeform 34">
                    <a:extLst>
                      <a:ext uri="{FF2B5EF4-FFF2-40B4-BE49-F238E27FC236}">
                        <a16:creationId xmlns:a16="http://schemas.microsoft.com/office/drawing/2014/main" id="{93546389-6CEF-4100-893C-8397AB23F388}"/>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40" name="Freeform 37">
                    <a:extLst>
                      <a:ext uri="{FF2B5EF4-FFF2-40B4-BE49-F238E27FC236}">
                        <a16:creationId xmlns:a16="http://schemas.microsoft.com/office/drawing/2014/main" id="{ECB060A5-AC45-4E29-B275-BE48B566693D}"/>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41" name="Freeform 39">
                    <a:extLst>
                      <a:ext uri="{FF2B5EF4-FFF2-40B4-BE49-F238E27FC236}">
                        <a16:creationId xmlns:a16="http://schemas.microsoft.com/office/drawing/2014/main" id="{03883AA9-9F88-48F2-9710-38AEA5A46F8F}"/>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42" name="Freeform 40">
                    <a:extLst>
                      <a:ext uri="{FF2B5EF4-FFF2-40B4-BE49-F238E27FC236}">
                        <a16:creationId xmlns:a16="http://schemas.microsoft.com/office/drawing/2014/main" id="{5F351C91-A529-496F-AA21-C9229BB302D3}"/>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43" name="Freeform 5">
                    <a:extLst>
                      <a:ext uri="{FF2B5EF4-FFF2-40B4-BE49-F238E27FC236}">
                        <a16:creationId xmlns:a16="http://schemas.microsoft.com/office/drawing/2014/main" id="{0D257D3B-CD34-4B9F-B1B4-25545B547AFF}"/>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2015" name="Group 2014">
                <a:extLst>
                  <a:ext uri="{FF2B5EF4-FFF2-40B4-BE49-F238E27FC236}">
                    <a16:creationId xmlns:a16="http://schemas.microsoft.com/office/drawing/2014/main" id="{9154A66D-A9B4-4E84-96E3-A61DFDC76229}"/>
                  </a:ext>
                </a:extLst>
              </p:cNvPr>
              <p:cNvGrpSpPr/>
              <p:nvPr/>
            </p:nvGrpSpPr>
            <p:grpSpPr>
              <a:xfrm>
                <a:off x="6673148" y="3103788"/>
                <a:ext cx="128016" cy="128016"/>
                <a:chOff x="1520304" y="1939550"/>
                <a:chExt cx="726812" cy="726812"/>
              </a:xfrm>
            </p:grpSpPr>
            <p:sp>
              <p:nvSpPr>
                <p:cNvPr id="2130" name="Oval 2129">
                  <a:extLst>
                    <a:ext uri="{FF2B5EF4-FFF2-40B4-BE49-F238E27FC236}">
                      <a16:creationId xmlns:a16="http://schemas.microsoft.com/office/drawing/2014/main" id="{B21CCF2D-13C1-4510-8ECD-0839F48247D8}"/>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131" name="Group 2130">
                  <a:extLst>
                    <a:ext uri="{FF2B5EF4-FFF2-40B4-BE49-F238E27FC236}">
                      <a16:creationId xmlns:a16="http://schemas.microsoft.com/office/drawing/2014/main" id="{4044F0F9-C8D8-44F5-BEBD-BF43B1A9A88C}"/>
                    </a:ext>
                  </a:extLst>
                </p:cNvPr>
                <p:cNvGrpSpPr/>
                <p:nvPr/>
              </p:nvGrpSpPr>
              <p:grpSpPr>
                <a:xfrm>
                  <a:off x="1627350" y="2071688"/>
                  <a:ext cx="512722" cy="462536"/>
                  <a:chOff x="1302898" y="1640683"/>
                  <a:chExt cx="1201027" cy="1083468"/>
                </a:xfrm>
              </p:grpSpPr>
              <p:sp>
                <p:nvSpPr>
                  <p:cNvPr id="2132" name="Freeform 34">
                    <a:extLst>
                      <a:ext uri="{FF2B5EF4-FFF2-40B4-BE49-F238E27FC236}">
                        <a16:creationId xmlns:a16="http://schemas.microsoft.com/office/drawing/2014/main" id="{C6C4E25C-57BF-4A6D-81B0-C79D8C6BBF51}"/>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33" name="Freeform 37">
                    <a:extLst>
                      <a:ext uri="{FF2B5EF4-FFF2-40B4-BE49-F238E27FC236}">
                        <a16:creationId xmlns:a16="http://schemas.microsoft.com/office/drawing/2014/main" id="{697AC199-6550-4678-993F-280F0F2D7D0E}"/>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34" name="Freeform 39">
                    <a:extLst>
                      <a:ext uri="{FF2B5EF4-FFF2-40B4-BE49-F238E27FC236}">
                        <a16:creationId xmlns:a16="http://schemas.microsoft.com/office/drawing/2014/main" id="{E5F09B54-7701-41C1-A9FE-9223C142C2AF}"/>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35" name="Freeform 40">
                    <a:extLst>
                      <a:ext uri="{FF2B5EF4-FFF2-40B4-BE49-F238E27FC236}">
                        <a16:creationId xmlns:a16="http://schemas.microsoft.com/office/drawing/2014/main" id="{5F18CCBA-EE56-4CD8-B7D0-4169BB18DF43}"/>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36" name="Freeform 5">
                    <a:extLst>
                      <a:ext uri="{FF2B5EF4-FFF2-40B4-BE49-F238E27FC236}">
                        <a16:creationId xmlns:a16="http://schemas.microsoft.com/office/drawing/2014/main" id="{24C229A4-9201-488A-B921-7D6579B2B519}"/>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2016" name="Group 2015">
                <a:extLst>
                  <a:ext uri="{FF2B5EF4-FFF2-40B4-BE49-F238E27FC236}">
                    <a16:creationId xmlns:a16="http://schemas.microsoft.com/office/drawing/2014/main" id="{7993B8D2-D31E-4796-97ED-D134DBE3ED40}"/>
                  </a:ext>
                </a:extLst>
              </p:cNvPr>
              <p:cNvGrpSpPr/>
              <p:nvPr/>
            </p:nvGrpSpPr>
            <p:grpSpPr>
              <a:xfrm>
                <a:off x="6367725" y="3032663"/>
                <a:ext cx="128016" cy="128016"/>
                <a:chOff x="1520304" y="1939550"/>
                <a:chExt cx="726812" cy="726812"/>
              </a:xfrm>
            </p:grpSpPr>
            <p:sp>
              <p:nvSpPr>
                <p:cNvPr id="2123" name="Oval 2122">
                  <a:extLst>
                    <a:ext uri="{FF2B5EF4-FFF2-40B4-BE49-F238E27FC236}">
                      <a16:creationId xmlns:a16="http://schemas.microsoft.com/office/drawing/2014/main" id="{6C486D42-9540-4E37-B645-D306A9F9319F}"/>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124" name="Group 2123">
                  <a:extLst>
                    <a:ext uri="{FF2B5EF4-FFF2-40B4-BE49-F238E27FC236}">
                      <a16:creationId xmlns:a16="http://schemas.microsoft.com/office/drawing/2014/main" id="{C304F398-B4BA-44D5-9AE9-C2D6B5A6DD1B}"/>
                    </a:ext>
                  </a:extLst>
                </p:cNvPr>
                <p:cNvGrpSpPr/>
                <p:nvPr/>
              </p:nvGrpSpPr>
              <p:grpSpPr>
                <a:xfrm>
                  <a:off x="1627350" y="2071688"/>
                  <a:ext cx="512722" cy="462536"/>
                  <a:chOff x="1302898" y="1640683"/>
                  <a:chExt cx="1201027" cy="1083468"/>
                </a:xfrm>
              </p:grpSpPr>
              <p:sp>
                <p:nvSpPr>
                  <p:cNvPr id="2125" name="Freeform 34">
                    <a:extLst>
                      <a:ext uri="{FF2B5EF4-FFF2-40B4-BE49-F238E27FC236}">
                        <a16:creationId xmlns:a16="http://schemas.microsoft.com/office/drawing/2014/main" id="{0F83729B-AFD0-4B57-87A8-699975FB8B78}"/>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26" name="Freeform 37">
                    <a:extLst>
                      <a:ext uri="{FF2B5EF4-FFF2-40B4-BE49-F238E27FC236}">
                        <a16:creationId xmlns:a16="http://schemas.microsoft.com/office/drawing/2014/main" id="{F5D3611A-3B54-4709-8600-48A9E6874E30}"/>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27" name="Freeform 39">
                    <a:extLst>
                      <a:ext uri="{FF2B5EF4-FFF2-40B4-BE49-F238E27FC236}">
                        <a16:creationId xmlns:a16="http://schemas.microsoft.com/office/drawing/2014/main" id="{7FA8697D-065B-48E5-81A8-841F1B83F7B1}"/>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28" name="Freeform 40">
                    <a:extLst>
                      <a:ext uri="{FF2B5EF4-FFF2-40B4-BE49-F238E27FC236}">
                        <a16:creationId xmlns:a16="http://schemas.microsoft.com/office/drawing/2014/main" id="{E905B513-8806-463B-B096-3287BB93FB78}"/>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29" name="Freeform 5">
                    <a:extLst>
                      <a:ext uri="{FF2B5EF4-FFF2-40B4-BE49-F238E27FC236}">
                        <a16:creationId xmlns:a16="http://schemas.microsoft.com/office/drawing/2014/main" id="{3C147CEF-7EC2-4FCF-BD56-4C4AD5890103}"/>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2017" name="Group 2016">
                <a:extLst>
                  <a:ext uri="{FF2B5EF4-FFF2-40B4-BE49-F238E27FC236}">
                    <a16:creationId xmlns:a16="http://schemas.microsoft.com/office/drawing/2014/main" id="{5E251F67-640F-401F-904D-5F817202DB21}"/>
                  </a:ext>
                </a:extLst>
              </p:cNvPr>
              <p:cNvGrpSpPr/>
              <p:nvPr/>
            </p:nvGrpSpPr>
            <p:grpSpPr>
              <a:xfrm>
                <a:off x="6292639" y="3028402"/>
                <a:ext cx="128016" cy="128016"/>
                <a:chOff x="6617763" y="1494678"/>
                <a:chExt cx="188006" cy="188004"/>
              </a:xfrm>
            </p:grpSpPr>
            <p:sp>
              <p:nvSpPr>
                <p:cNvPr id="2121" name="Oval 2120">
                  <a:extLst>
                    <a:ext uri="{FF2B5EF4-FFF2-40B4-BE49-F238E27FC236}">
                      <a16:creationId xmlns:a16="http://schemas.microsoft.com/office/drawing/2014/main" id="{70E39B02-9B86-4FB7-BFB0-86750E79E4F6}"/>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122" name="Freeform 10">
                  <a:extLst>
                    <a:ext uri="{FF2B5EF4-FFF2-40B4-BE49-F238E27FC236}">
                      <a16:creationId xmlns:a16="http://schemas.microsoft.com/office/drawing/2014/main" id="{2D982102-C8FF-4A0F-934A-55651DC1D89B}"/>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2018" name="Group 2017">
                <a:extLst>
                  <a:ext uri="{FF2B5EF4-FFF2-40B4-BE49-F238E27FC236}">
                    <a16:creationId xmlns:a16="http://schemas.microsoft.com/office/drawing/2014/main" id="{F8551927-C999-4A96-BD60-2D12CADB177D}"/>
                  </a:ext>
                </a:extLst>
              </p:cNvPr>
              <p:cNvGrpSpPr/>
              <p:nvPr/>
            </p:nvGrpSpPr>
            <p:grpSpPr>
              <a:xfrm>
                <a:off x="6010181" y="2870135"/>
                <a:ext cx="128016" cy="128016"/>
                <a:chOff x="6617763" y="1494678"/>
                <a:chExt cx="188006" cy="188004"/>
              </a:xfrm>
            </p:grpSpPr>
            <p:sp>
              <p:nvSpPr>
                <p:cNvPr id="2119" name="Oval 2118">
                  <a:extLst>
                    <a:ext uri="{FF2B5EF4-FFF2-40B4-BE49-F238E27FC236}">
                      <a16:creationId xmlns:a16="http://schemas.microsoft.com/office/drawing/2014/main" id="{8D3D6D84-292B-45D5-B0AF-FAC4FCD31409}"/>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120" name="Freeform 10">
                  <a:extLst>
                    <a:ext uri="{FF2B5EF4-FFF2-40B4-BE49-F238E27FC236}">
                      <a16:creationId xmlns:a16="http://schemas.microsoft.com/office/drawing/2014/main" id="{612DAEF0-4FD3-409E-9CB4-CE553B7AECB8}"/>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2019" name="Group 2018">
                <a:extLst>
                  <a:ext uri="{FF2B5EF4-FFF2-40B4-BE49-F238E27FC236}">
                    <a16:creationId xmlns:a16="http://schemas.microsoft.com/office/drawing/2014/main" id="{0E57AD92-3625-49E3-86DF-B2A5B130C519}"/>
                  </a:ext>
                </a:extLst>
              </p:cNvPr>
              <p:cNvGrpSpPr/>
              <p:nvPr/>
            </p:nvGrpSpPr>
            <p:grpSpPr>
              <a:xfrm>
                <a:off x="6091578" y="2963001"/>
                <a:ext cx="128016" cy="128016"/>
                <a:chOff x="1520304" y="1939550"/>
                <a:chExt cx="726812" cy="726812"/>
              </a:xfrm>
            </p:grpSpPr>
            <p:sp>
              <p:nvSpPr>
                <p:cNvPr id="2112" name="Oval 2111">
                  <a:extLst>
                    <a:ext uri="{FF2B5EF4-FFF2-40B4-BE49-F238E27FC236}">
                      <a16:creationId xmlns:a16="http://schemas.microsoft.com/office/drawing/2014/main" id="{3375128B-5BA2-4D99-BACB-C3B3EB04DE63}"/>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113" name="Group 2112">
                  <a:extLst>
                    <a:ext uri="{FF2B5EF4-FFF2-40B4-BE49-F238E27FC236}">
                      <a16:creationId xmlns:a16="http://schemas.microsoft.com/office/drawing/2014/main" id="{0B248BCA-ECA2-458C-BDB7-D37129AC9C8A}"/>
                    </a:ext>
                  </a:extLst>
                </p:cNvPr>
                <p:cNvGrpSpPr/>
                <p:nvPr/>
              </p:nvGrpSpPr>
              <p:grpSpPr>
                <a:xfrm>
                  <a:off x="1627350" y="2071688"/>
                  <a:ext cx="512722" cy="462536"/>
                  <a:chOff x="1302898" y="1640683"/>
                  <a:chExt cx="1201027" cy="1083468"/>
                </a:xfrm>
              </p:grpSpPr>
              <p:sp>
                <p:nvSpPr>
                  <p:cNvPr id="2114" name="Freeform 34">
                    <a:extLst>
                      <a:ext uri="{FF2B5EF4-FFF2-40B4-BE49-F238E27FC236}">
                        <a16:creationId xmlns:a16="http://schemas.microsoft.com/office/drawing/2014/main" id="{CCCE2906-241D-4150-9EA9-5F21A4F9D57E}"/>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15" name="Freeform 37">
                    <a:extLst>
                      <a:ext uri="{FF2B5EF4-FFF2-40B4-BE49-F238E27FC236}">
                        <a16:creationId xmlns:a16="http://schemas.microsoft.com/office/drawing/2014/main" id="{93F75467-F656-40FB-A4D0-93316AA96228}"/>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16" name="Freeform 39">
                    <a:extLst>
                      <a:ext uri="{FF2B5EF4-FFF2-40B4-BE49-F238E27FC236}">
                        <a16:creationId xmlns:a16="http://schemas.microsoft.com/office/drawing/2014/main" id="{7CDCFED2-F50E-4912-AFDD-86FFA506CBF6}"/>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17" name="Freeform 40">
                    <a:extLst>
                      <a:ext uri="{FF2B5EF4-FFF2-40B4-BE49-F238E27FC236}">
                        <a16:creationId xmlns:a16="http://schemas.microsoft.com/office/drawing/2014/main" id="{971BD4D9-9940-4885-BDE2-700421050440}"/>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18" name="Freeform 5">
                    <a:extLst>
                      <a:ext uri="{FF2B5EF4-FFF2-40B4-BE49-F238E27FC236}">
                        <a16:creationId xmlns:a16="http://schemas.microsoft.com/office/drawing/2014/main" id="{450CC4E0-2D5C-4E09-9EEF-5632AECAD44C}"/>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2020" name="Group 2019">
                <a:extLst>
                  <a:ext uri="{FF2B5EF4-FFF2-40B4-BE49-F238E27FC236}">
                    <a16:creationId xmlns:a16="http://schemas.microsoft.com/office/drawing/2014/main" id="{75CB049F-DA30-4044-BE28-706F70AA87D0}"/>
                  </a:ext>
                </a:extLst>
              </p:cNvPr>
              <p:cNvGrpSpPr/>
              <p:nvPr/>
            </p:nvGrpSpPr>
            <p:grpSpPr>
              <a:xfrm>
                <a:off x="5958332" y="2898080"/>
                <a:ext cx="128016" cy="128016"/>
                <a:chOff x="6617763" y="1494678"/>
                <a:chExt cx="188006" cy="188004"/>
              </a:xfrm>
            </p:grpSpPr>
            <p:sp>
              <p:nvSpPr>
                <p:cNvPr id="2110" name="Oval 2109">
                  <a:extLst>
                    <a:ext uri="{FF2B5EF4-FFF2-40B4-BE49-F238E27FC236}">
                      <a16:creationId xmlns:a16="http://schemas.microsoft.com/office/drawing/2014/main" id="{9D4CCEB7-2CAA-4524-8B5B-4A61C15BDD4C}"/>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111" name="Freeform 10">
                  <a:extLst>
                    <a:ext uri="{FF2B5EF4-FFF2-40B4-BE49-F238E27FC236}">
                      <a16:creationId xmlns:a16="http://schemas.microsoft.com/office/drawing/2014/main" id="{57D07433-E381-4BF5-BD12-7FD7E8E737E6}"/>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2021" name="Group 2020">
                <a:extLst>
                  <a:ext uri="{FF2B5EF4-FFF2-40B4-BE49-F238E27FC236}">
                    <a16:creationId xmlns:a16="http://schemas.microsoft.com/office/drawing/2014/main" id="{0C2E0674-07A6-4C6B-BB92-8F4F7018C22C}"/>
                  </a:ext>
                </a:extLst>
              </p:cNvPr>
              <p:cNvGrpSpPr/>
              <p:nvPr/>
            </p:nvGrpSpPr>
            <p:grpSpPr>
              <a:xfrm>
                <a:off x="5986971" y="2748043"/>
                <a:ext cx="128016" cy="128016"/>
                <a:chOff x="6617763" y="1494678"/>
                <a:chExt cx="188006" cy="188004"/>
              </a:xfrm>
            </p:grpSpPr>
            <p:sp>
              <p:nvSpPr>
                <p:cNvPr id="2108" name="Oval 2107">
                  <a:extLst>
                    <a:ext uri="{FF2B5EF4-FFF2-40B4-BE49-F238E27FC236}">
                      <a16:creationId xmlns:a16="http://schemas.microsoft.com/office/drawing/2014/main" id="{7F6D7D32-46F8-41E2-88FF-A264E8B837E8}"/>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109" name="Freeform 10">
                  <a:extLst>
                    <a:ext uri="{FF2B5EF4-FFF2-40B4-BE49-F238E27FC236}">
                      <a16:creationId xmlns:a16="http://schemas.microsoft.com/office/drawing/2014/main" id="{39880038-A1BE-4A4F-8F66-34500EE78D5C}"/>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2022" name="Group 2021">
                <a:extLst>
                  <a:ext uri="{FF2B5EF4-FFF2-40B4-BE49-F238E27FC236}">
                    <a16:creationId xmlns:a16="http://schemas.microsoft.com/office/drawing/2014/main" id="{2C7B1578-33E1-49C3-B692-C220B8E0BCCE}"/>
                  </a:ext>
                </a:extLst>
              </p:cNvPr>
              <p:cNvGrpSpPr/>
              <p:nvPr/>
            </p:nvGrpSpPr>
            <p:grpSpPr>
              <a:xfrm>
                <a:off x="6096330" y="2824221"/>
                <a:ext cx="128016" cy="128016"/>
                <a:chOff x="6617763" y="1494678"/>
                <a:chExt cx="188006" cy="188004"/>
              </a:xfrm>
            </p:grpSpPr>
            <p:sp>
              <p:nvSpPr>
                <p:cNvPr id="2106" name="Oval 2105">
                  <a:extLst>
                    <a:ext uri="{FF2B5EF4-FFF2-40B4-BE49-F238E27FC236}">
                      <a16:creationId xmlns:a16="http://schemas.microsoft.com/office/drawing/2014/main" id="{AD3144EC-5D5D-408F-B0BC-324F806B3B92}"/>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107" name="Freeform 10">
                  <a:extLst>
                    <a:ext uri="{FF2B5EF4-FFF2-40B4-BE49-F238E27FC236}">
                      <a16:creationId xmlns:a16="http://schemas.microsoft.com/office/drawing/2014/main" id="{72EC9221-1A17-4B4E-81CC-CC21323E267D}"/>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nvGrpSpPr>
              <p:cNvPr id="2023" name="Group 2022">
                <a:extLst>
                  <a:ext uri="{FF2B5EF4-FFF2-40B4-BE49-F238E27FC236}">
                    <a16:creationId xmlns:a16="http://schemas.microsoft.com/office/drawing/2014/main" id="{7D441B6B-2946-4544-B923-C5A46B3BC5C9}"/>
                  </a:ext>
                </a:extLst>
              </p:cNvPr>
              <p:cNvGrpSpPr/>
              <p:nvPr/>
            </p:nvGrpSpPr>
            <p:grpSpPr>
              <a:xfrm>
                <a:off x="6482260" y="2850537"/>
                <a:ext cx="128016" cy="128016"/>
                <a:chOff x="1520304" y="1939550"/>
                <a:chExt cx="726812" cy="726812"/>
              </a:xfrm>
            </p:grpSpPr>
            <p:sp>
              <p:nvSpPr>
                <p:cNvPr id="2099" name="Oval 2098">
                  <a:extLst>
                    <a:ext uri="{FF2B5EF4-FFF2-40B4-BE49-F238E27FC236}">
                      <a16:creationId xmlns:a16="http://schemas.microsoft.com/office/drawing/2014/main" id="{A34B9215-6463-4FF3-A629-A74AF7DFA966}"/>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100" name="Group 2099">
                  <a:extLst>
                    <a:ext uri="{FF2B5EF4-FFF2-40B4-BE49-F238E27FC236}">
                      <a16:creationId xmlns:a16="http://schemas.microsoft.com/office/drawing/2014/main" id="{36885E1F-C1D8-4BD0-AA69-D58F702B6B26}"/>
                    </a:ext>
                  </a:extLst>
                </p:cNvPr>
                <p:cNvGrpSpPr/>
                <p:nvPr/>
              </p:nvGrpSpPr>
              <p:grpSpPr>
                <a:xfrm>
                  <a:off x="1627350" y="2071688"/>
                  <a:ext cx="512722" cy="462536"/>
                  <a:chOff x="1302898" y="1640683"/>
                  <a:chExt cx="1201027" cy="1083468"/>
                </a:xfrm>
              </p:grpSpPr>
              <p:sp>
                <p:nvSpPr>
                  <p:cNvPr id="2101" name="Freeform 34">
                    <a:extLst>
                      <a:ext uri="{FF2B5EF4-FFF2-40B4-BE49-F238E27FC236}">
                        <a16:creationId xmlns:a16="http://schemas.microsoft.com/office/drawing/2014/main" id="{67F456A6-6F21-4D2E-ADCE-4A3F6074049F}"/>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02" name="Freeform 37">
                    <a:extLst>
                      <a:ext uri="{FF2B5EF4-FFF2-40B4-BE49-F238E27FC236}">
                        <a16:creationId xmlns:a16="http://schemas.microsoft.com/office/drawing/2014/main" id="{BE50F9A4-E648-4AB3-809F-9578BC400F4A}"/>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03" name="Freeform 39">
                    <a:extLst>
                      <a:ext uri="{FF2B5EF4-FFF2-40B4-BE49-F238E27FC236}">
                        <a16:creationId xmlns:a16="http://schemas.microsoft.com/office/drawing/2014/main" id="{CD881714-B484-443B-8AA2-E4092AB4F635}"/>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04" name="Freeform 40">
                    <a:extLst>
                      <a:ext uri="{FF2B5EF4-FFF2-40B4-BE49-F238E27FC236}">
                        <a16:creationId xmlns:a16="http://schemas.microsoft.com/office/drawing/2014/main" id="{E6EE6408-6CDA-4D0A-8504-922F866ED3F1}"/>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105" name="Freeform 5">
                    <a:extLst>
                      <a:ext uri="{FF2B5EF4-FFF2-40B4-BE49-F238E27FC236}">
                        <a16:creationId xmlns:a16="http://schemas.microsoft.com/office/drawing/2014/main" id="{85CC5877-9024-47CB-AFDD-6A4D04B77392}"/>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2024" name="Group 2023">
                <a:extLst>
                  <a:ext uri="{FF2B5EF4-FFF2-40B4-BE49-F238E27FC236}">
                    <a16:creationId xmlns:a16="http://schemas.microsoft.com/office/drawing/2014/main" id="{9226C6CC-941B-46F0-8213-2969B120522E}"/>
                  </a:ext>
                </a:extLst>
              </p:cNvPr>
              <p:cNvGrpSpPr/>
              <p:nvPr/>
            </p:nvGrpSpPr>
            <p:grpSpPr>
              <a:xfrm>
                <a:off x="7015873" y="2597882"/>
                <a:ext cx="128016" cy="128016"/>
                <a:chOff x="1520304" y="1939550"/>
                <a:chExt cx="726812" cy="726812"/>
              </a:xfrm>
            </p:grpSpPr>
            <p:sp>
              <p:nvSpPr>
                <p:cNvPr id="2092" name="Oval 2091">
                  <a:extLst>
                    <a:ext uri="{FF2B5EF4-FFF2-40B4-BE49-F238E27FC236}">
                      <a16:creationId xmlns:a16="http://schemas.microsoft.com/office/drawing/2014/main" id="{E14809C7-3EEB-41CD-825A-7D096865AF5D}"/>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093" name="Group 2092">
                  <a:extLst>
                    <a:ext uri="{FF2B5EF4-FFF2-40B4-BE49-F238E27FC236}">
                      <a16:creationId xmlns:a16="http://schemas.microsoft.com/office/drawing/2014/main" id="{21C1F42A-59E1-474A-8008-841056A30EC2}"/>
                    </a:ext>
                  </a:extLst>
                </p:cNvPr>
                <p:cNvGrpSpPr/>
                <p:nvPr/>
              </p:nvGrpSpPr>
              <p:grpSpPr>
                <a:xfrm>
                  <a:off x="1627350" y="2071688"/>
                  <a:ext cx="512722" cy="462536"/>
                  <a:chOff x="1302898" y="1640683"/>
                  <a:chExt cx="1201027" cy="1083468"/>
                </a:xfrm>
              </p:grpSpPr>
              <p:sp>
                <p:nvSpPr>
                  <p:cNvPr id="2094" name="Freeform 34">
                    <a:extLst>
                      <a:ext uri="{FF2B5EF4-FFF2-40B4-BE49-F238E27FC236}">
                        <a16:creationId xmlns:a16="http://schemas.microsoft.com/office/drawing/2014/main" id="{0254D6A8-F096-43A3-A1BD-AB37D06B7A3F}"/>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095" name="Freeform 37">
                    <a:extLst>
                      <a:ext uri="{FF2B5EF4-FFF2-40B4-BE49-F238E27FC236}">
                        <a16:creationId xmlns:a16="http://schemas.microsoft.com/office/drawing/2014/main" id="{CA94DBC4-4E8A-4136-A0B1-48520A02314D}"/>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096" name="Freeform 39">
                    <a:extLst>
                      <a:ext uri="{FF2B5EF4-FFF2-40B4-BE49-F238E27FC236}">
                        <a16:creationId xmlns:a16="http://schemas.microsoft.com/office/drawing/2014/main" id="{34221D72-44E3-4FB3-B580-DCA7898EFB8E}"/>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097" name="Freeform 40">
                    <a:extLst>
                      <a:ext uri="{FF2B5EF4-FFF2-40B4-BE49-F238E27FC236}">
                        <a16:creationId xmlns:a16="http://schemas.microsoft.com/office/drawing/2014/main" id="{D8D29749-E2B4-42E4-93D0-B9264A05D922}"/>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098" name="Freeform 5">
                    <a:extLst>
                      <a:ext uri="{FF2B5EF4-FFF2-40B4-BE49-F238E27FC236}">
                        <a16:creationId xmlns:a16="http://schemas.microsoft.com/office/drawing/2014/main" id="{4852D09E-C89F-46E4-93A9-A20BC89C8C61}"/>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2025" name="Group 2024">
                <a:extLst>
                  <a:ext uri="{FF2B5EF4-FFF2-40B4-BE49-F238E27FC236}">
                    <a16:creationId xmlns:a16="http://schemas.microsoft.com/office/drawing/2014/main" id="{74EEE073-B115-43DB-B251-DCD269288C18}"/>
                  </a:ext>
                </a:extLst>
              </p:cNvPr>
              <p:cNvGrpSpPr/>
              <p:nvPr/>
            </p:nvGrpSpPr>
            <p:grpSpPr>
              <a:xfrm>
                <a:off x="6346150" y="2427402"/>
                <a:ext cx="128016" cy="128016"/>
                <a:chOff x="1520304" y="1939550"/>
                <a:chExt cx="726812" cy="726812"/>
              </a:xfrm>
            </p:grpSpPr>
            <p:sp>
              <p:nvSpPr>
                <p:cNvPr id="2085" name="Oval 2084">
                  <a:extLst>
                    <a:ext uri="{FF2B5EF4-FFF2-40B4-BE49-F238E27FC236}">
                      <a16:creationId xmlns:a16="http://schemas.microsoft.com/office/drawing/2014/main" id="{C674050B-C4BA-41DD-A03F-017FB780F300}"/>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086" name="Group 2085">
                  <a:extLst>
                    <a:ext uri="{FF2B5EF4-FFF2-40B4-BE49-F238E27FC236}">
                      <a16:creationId xmlns:a16="http://schemas.microsoft.com/office/drawing/2014/main" id="{9A9CAA9E-C09B-4726-BB25-446AD2963FC3}"/>
                    </a:ext>
                  </a:extLst>
                </p:cNvPr>
                <p:cNvGrpSpPr/>
                <p:nvPr/>
              </p:nvGrpSpPr>
              <p:grpSpPr>
                <a:xfrm>
                  <a:off x="1627350" y="2071688"/>
                  <a:ext cx="512722" cy="462536"/>
                  <a:chOff x="1302898" y="1640683"/>
                  <a:chExt cx="1201027" cy="1083468"/>
                </a:xfrm>
              </p:grpSpPr>
              <p:sp>
                <p:nvSpPr>
                  <p:cNvPr id="2087" name="Freeform 34">
                    <a:extLst>
                      <a:ext uri="{FF2B5EF4-FFF2-40B4-BE49-F238E27FC236}">
                        <a16:creationId xmlns:a16="http://schemas.microsoft.com/office/drawing/2014/main" id="{7C33025E-325E-40BB-9C41-924E79789E88}"/>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088" name="Freeform 37">
                    <a:extLst>
                      <a:ext uri="{FF2B5EF4-FFF2-40B4-BE49-F238E27FC236}">
                        <a16:creationId xmlns:a16="http://schemas.microsoft.com/office/drawing/2014/main" id="{421EFE8C-E79A-4BFD-9434-29966A1200E3}"/>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089" name="Freeform 39">
                    <a:extLst>
                      <a:ext uri="{FF2B5EF4-FFF2-40B4-BE49-F238E27FC236}">
                        <a16:creationId xmlns:a16="http://schemas.microsoft.com/office/drawing/2014/main" id="{BF8532EE-29B6-4CE9-B874-F066445B6F70}"/>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090" name="Freeform 40">
                    <a:extLst>
                      <a:ext uri="{FF2B5EF4-FFF2-40B4-BE49-F238E27FC236}">
                        <a16:creationId xmlns:a16="http://schemas.microsoft.com/office/drawing/2014/main" id="{EE0B904B-B1ED-4945-85EC-BB6BE3207F25}"/>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091" name="Freeform 5">
                    <a:extLst>
                      <a:ext uri="{FF2B5EF4-FFF2-40B4-BE49-F238E27FC236}">
                        <a16:creationId xmlns:a16="http://schemas.microsoft.com/office/drawing/2014/main" id="{9DE0708D-7D2D-4A6A-8BB6-774A445D00A8}"/>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2026" name="Group 2025">
                <a:extLst>
                  <a:ext uri="{FF2B5EF4-FFF2-40B4-BE49-F238E27FC236}">
                    <a16:creationId xmlns:a16="http://schemas.microsoft.com/office/drawing/2014/main" id="{8F6AA560-D565-4244-A8CE-07236AD54CE7}"/>
                  </a:ext>
                </a:extLst>
              </p:cNvPr>
              <p:cNvGrpSpPr/>
              <p:nvPr/>
            </p:nvGrpSpPr>
            <p:grpSpPr>
              <a:xfrm>
                <a:off x="6659729" y="2289622"/>
                <a:ext cx="128016" cy="128016"/>
                <a:chOff x="1520304" y="1939550"/>
                <a:chExt cx="726812" cy="726812"/>
              </a:xfrm>
            </p:grpSpPr>
            <p:sp>
              <p:nvSpPr>
                <p:cNvPr id="2078" name="Oval 2077">
                  <a:extLst>
                    <a:ext uri="{FF2B5EF4-FFF2-40B4-BE49-F238E27FC236}">
                      <a16:creationId xmlns:a16="http://schemas.microsoft.com/office/drawing/2014/main" id="{78F1BAC0-204C-414F-8A74-B88A8D17F5C6}"/>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grpSp>
              <p:nvGrpSpPr>
                <p:cNvPr id="2079" name="Group 2078">
                  <a:extLst>
                    <a:ext uri="{FF2B5EF4-FFF2-40B4-BE49-F238E27FC236}">
                      <a16:creationId xmlns:a16="http://schemas.microsoft.com/office/drawing/2014/main" id="{F30A5E90-296F-4540-8099-D19FD06E3113}"/>
                    </a:ext>
                  </a:extLst>
                </p:cNvPr>
                <p:cNvGrpSpPr/>
                <p:nvPr/>
              </p:nvGrpSpPr>
              <p:grpSpPr>
                <a:xfrm>
                  <a:off x="1627350" y="2071688"/>
                  <a:ext cx="512722" cy="462536"/>
                  <a:chOff x="1302898" y="1640683"/>
                  <a:chExt cx="1201027" cy="1083468"/>
                </a:xfrm>
              </p:grpSpPr>
              <p:sp>
                <p:nvSpPr>
                  <p:cNvPr id="2080" name="Freeform 34">
                    <a:extLst>
                      <a:ext uri="{FF2B5EF4-FFF2-40B4-BE49-F238E27FC236}">
                        <a16:creationId xmlns:a16="http://schemas.microsoft.com/office/drawing/2014/main" id="{3E4468A0-ABA5-475F-881C-59D31C4E797E}"/>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081" name="Freeform 37">
                    <a:extLst>
                      <a:ext uri="{FF2B5EF4-FFF2-40B4-BE49-F238E27FC236}">
                        <a16:creationId xmlns:a16="http://schemas.microsoft.com/office/drawing/2014/main" id="{2325FBCB-182D-4F5A-AC75-1E168D61B37D}"/>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082" name="Freeform 39">
                    <a:extLst>
                      <a:ext uri="{FF2B5EF4-FFF2-40B4-BE49-F238E27FC236}">
                        <a16:creationId xmlns:a16="http://schemas.microsoft.com/office/drawing/2014/main" id="{E3171AA7-3242-4174-9CC4-1D59432765CD}"/>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083" name="Freeform 40">
                    <a:extLst>
                      <a:ext uri="{FF2B5EF4-FFF2-40B4-BE49-F238E27FC236}">
                        <a16:creationId xmlns:a16="http://schemas.microsoft.com/office/drawing/2014/main" id="{F2C5981D-1E25-4435-8CA0-DA906F5F742E}"/>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gradFill>
                        <a:gsLst>
                          <a:gs pos="0">
                            <a:srgbClr val="FFFFFF"/>
                          </a:gs>
                          <a:gs pos="100000">
                            <a:srgbClr val="FFFFFF"/>
                          </a:gs>
                        </a:gsLst>
                        <a:lin ang="5400000" scaled="0"/>
                      </a:gradFill>
                      <a:latin typeface="Segoe UI"/>
                    </a:endParaRPr>
                  </a:p>
                </p:txBody>
              </p:sp>
              <p:sp>
                <p:nvSpPr>
                  <p:cNvPr id="2084" name="Freeform 5">
                    <a:extLst>
                      <a:ext uri="{FF2B5EF4-FFF2-40B4-BE49-F238E27FC236}">
                        <a16:creationId xmlns:a16="http://schemas.microsoft.com/office/drawing/2014/main" id="{C49871F8-BF00-4EA2-A06E-E4734B2BF991}"/>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grpSp>
          <p:grpSp>
            <p:nvGrpSpPr>
              <p:cNvPr id="2027" name="Group 2026">
                <a:extLst>
                  <a:ext uri="{FF2B5EF4-FFF2-40B4-BE49-F238E27FC236}">
                    <a16:creationId xmlns:a16="http://schemas.microsoft.com/office/drawing/2014/main" id="{5D80F0F6-B81F-4454-846C-978BA82E445D}"/>
                  </a:ext>
                </a:extLst>
              </p:cNvPr>
              <p:cNvGrpSpPr/>
              <p:nvPr/>
            </p:nvGrpSpPr>
            <p:grpSpPr>
              <a:xfrm>
                <a:off x="6649052" y="2290435"/>
                <a:ext cx="128016" cy="128016"/>
                <a:chOff x="6617763" y="1494678"/>
                <a:chExt cx="188006" cy="188004"/>
              </a:xfrm>
            </p:grpSpPr>
            <p:sp>
              <p:nvSpPr>
                <p:cNvPr id="2076" name="Oval 2075">
                  <a:extLst>
                    <a:ext uri="{FF2B5EF4-FFF2-40B4-BE49-F238E27FC236}">
                      <a16:creationId xmlns:a16="http://schemas.microsoft.com/office/drawing/2014/main" id="{94C4AA2B-AA0D-44B5-ADB9-22C8D9B7A5F4}"/>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gradFill>
                      <a:gsLst>
                        <a:gs pos="0">
                          <a:srgbClr val="FFFFFF"/>
                        </a:gs>
                        <a:gs pos="100000">
                          <a:srgbClr val="FFFFFF"/>
                        </a:gs>
                      </a:gsLst>
                      <a:lin ang="5400000" scaled="0"/>
                    </a:gradFill>
                    <a:latin typeface="Segoe UI Semilight"/>
                  </a:endParaRPr>
                </a:p>
              </p:txBody>
            </p:sp>
            <p:sp>
              <p:nvSpPr>
                <p:cNvPr id="2077" name="Freeform 10">
                  <a:extLst>
                    <a:ext uri="{FF2B5EF4-FFF2-40B4-BE49-F238E27FC236}">
                      <a16:creationId xmlns:a16="http://schemas.microsoft.com/office/drawing/2014/main" id="{0C74B570-2DA2-4EB8-9C2F-30F0D9C893B5}"/>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gradFill>
                      <a:gsLst>
                        <a:gs pos="0">
                          <a:srgbClr val="FFFFFF"/>
                        </a:gs>
                        <a:gs pos="100000">
                          <a:srgbClr val="FFFFFF"/>
                        </a:gs>
                      </a:gsLst>
                      <a:lin ang="5400000" scaled="0"/>
                    </a:gradFill>
                    <a:latin typeface="Segoe UI" pitchFamily="34" charset="0"/>
                    <a:ea typeface="Segoe UI" pitchFamily="34" charset="0"/>
                    <a:cs typeface="Segoe UI" pitchFamily="34" charset="0"/>
                  </a:endParaRPr>
                </a:p>
              </p:txBody>
            </p:sp>
          </p:grpSp>
          <p:sp>
            <p:nvSpPr>
              <p:cNvPr id="2028" name="Freeform: Shape 2027">
                <a:extLst>
                  <a:ext uri="{FF2B5EF4-FFF2-40B4-BE49-F238E27FC236}">
                    <a16:creationId xmlns:a16="http://schemas.microsoft.com/office/drawing/2014/main" id="{B12CE738-5B9D-46CD-910A-032E9888686F}"/>
                  </a:ext>
                </a:extLst>
              </p:cNvPr>
              <p:cNvSpPr/>
              <p:nvPr/>
            </p:nvSpPr>
            <p:spPr bwMode="auto">
              <a:xfrm>
                <a:off x="6031706" y="3788569"/>
                <a:ext cx="128601" cy="42862"/>
              </a:xfrm>
              <a:custGeom>
                <a:avLst/>
                <a:gdLst>
                  <a:gd name="connsiteX0" fmla="*/ 0 w 128601"/>
                  <a:gd name="connsiteY0" fmla="*/ 0 h 42862"/>
                  <a:gd name="connsiteX1" fmla="*/ 14288 w 128601"/>
                  <a:gd name="connsiteY1" fmla="*/ 2381 h 42862"/>
                  <a:gd name="connsiteX2" fmla="*/ 21432 w 128601"/>
                  <a:gd name="connsiteY2" fmla="*/ 7144 h 42862"/>
                  <a:gd name="connsiteX3" fmla="*/ 30957 w 128601"/>
                  <a:gd name="connsiteY3" fmla="*/ 11906 h 42862"/>
                  <a:gd name="connsiteX4" fmla="*/ 45244 w 128601"/>
                  <a:gd name="connsiteY4" fmla="*/ 21431 h 42862"/>
                  <a:gd name="connsiteX5" fmla="*/ 52388 w 128601"/>
                  <a:gd name="connsiteY5" fmla="*/ 26194 h 42862"/>
                  <a:gd name="connsiteX6" fmla="*/ 66675 w 128601"/>
                  <a:gd name="connsiteY6" fmla="*/ 30956 h 42862"/>
                  <a:gd name="connsiteX7" fmla="*/ 90488 w 128601"/>
                  <a:gd name="connsiteY7" fmla="*/ 38100 h 42862"/>
                  <a:gd name="connsiteX8" fmla="*/ 109538 w 128601"/>
                  <a:gd name="connsiteY8" fmla="*/ 42862 h 42862"/>
                  <a:gd name="connsiteX9" fmla="*/ 121444 w 128601"/>
                  <a:gd name="connsiteY9" fmla="*/ 30956 h 42862"/>
                  <a:gd name="connsiteX10" fmla="*/ 128588 w 128601"/>
                  <a:gd name="connsiteY10" fmla="*/ 23812 h 42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8601" h="42862">
                    <a:moveTo>
                      <a:pt x="0" y="0"/>
                    </a:moveTo>
                    <a:cubicBezTo>
                      <a:pt x="4763" y="794"/>
                      <a:pt x="9707" y="854"/>
                      <a:pt x="14288" y="2381"/>
                    </a:cubicBezTo>
                    <a:cubicBezTo>
                      <a:pt x="17003" y="3286"/>
                      <a:pt x="18947" y="5724"/>
                      <a:pt x="21432" y="7144"/>
                    </a:cubicBezTo>
                    <a:cubicBezTo>
                      <a:pt x="24514" y="8905"/>
                      <a:pt x="27913" y="10080"/>
                      <a:pt x="30957" y="11906"/>
                    </a:cubicBezTo>
                    <a:cubicBezTo>
                      <a:pt x="35865" y="14851"/>
                      <a:pt x="40482" y="18256"/>
                      <a:pt x="45244" y="21431"/>
                    </a:cubicBezTo>
                    <a:cubicBezTo>
                      <a:pt x="47625" y="23019"/>
                      <a:pt x="49673" y="25289"/>
                      <a:pt x="52388" y="26194"/>
                    </a:cubicBezTo>
                    <a:cubicBezTo>
                      <a:pt x="57150" y="27781"/>
                      <a:pt x="62185" y="28711"/>
                      <a:pt x="66675" y="30956"/>
                    </a:cubicBezTo>
                    <a:cubicBezTo>
                      <a:pt x="82698" y="38968"/>
                      <a:pt x="69734" y="33653"/>
                      <a:pt x="90488" y="38100"/>
                    </a:cubicBezTo>
                    <a:cubicBezTo>
                      <a:pt x="96888" y="39471"/>
                      <a:pt x="109538" y="42862"/>
                      <a:pt x="109538" y="42862"/>
                    </a:cubicBezTo>
                    <a:cubicBezTo>
                      <a:pt x="128589" y="30163"/>
                      <a:pt x="105569" y="46831"/>
                      <a:pt x="121444" y="30956"/>
                    </a:cubicBezTo>
                    <a:cubicBezTo>
                      <a:pt x="129249" y="23151"/>
                      <a:pt x="128588" y="29778"/>
                      <a:pt x="128588" y="23812"/>
                    </a:cubicBezTo>
                  </a:path>
                </a:pathLst>
              </a:custGeom>
              <a:noFill/>
              <a:ln w="10795" cap="flat" cmpd="sng" algn="ctr">
                <a:noFill/>
                <a:prstDash val="solid"/>
                <a:headEnd type="none" w="med" len="med"/>
                <a:tailEnd type="none" w="med" len="med"/>
              </a:ln>
              <a:effectLst/>
            </p:spPr>
            <p:txBody>
              <a:bodyPr rtlCol="0" anchor="ctr"/>
              <a:lstStyle/>
              <a:p>
                <a:pPr algn="ctr" defTabSz="896386">
                  <a:defRPr/>
                </a:pPr>
                <a:endParaRPr lang="en-US" kern="0">
                  <a:solidFill>
                    <a:srgbClr val="FFFFFF"/>
                  </a:solidFill>
                  <a:latin typeface="Segoe UI Semilight"/>
                </a:endParaRPr>
              </a:p>
            </p:txBody>
          </p:sp>
          <p:sp>
            <p:nvSpPr>
              <p:cNvPr id="2029" name="Freeform: Shape 2028">
                <a:extLst>
                  <a:ext uri="{FF2B5EF4-FFF2-40B4-BE49-F238E27FC236}">
                    <a16:creationId xmlns:a16="http://schemas.microsoft.com/office/drawing/2014/main" id="{2EBE3380-21D4-4FF4-9098-E44A333C7BB5}"/>
                  </a:ext>
                </a:extLst>
              </p:cNvPr>
              <p:cNvSpPr/>
              <p:nvPr/>
            </p:nvSpPr>
            <p:spPr bwMode="auto">
              <a:xfrm>
                <a:off x="6034088" y="3783806"/>
                <a:ext cx="35718" cy="35719"/>
              </a:xfrm>
              <a:custGeom>
                <a:avLst/>
                <a:gdLst>
                  <a:gd name="connsiteX0" fmla="*/ 0 w 35718"/>
                  <a:gd name="connsiteY0" fmla="*/ 0 h 35719"/>
                  <a:gd name="connsiteX1" fmla="*/ 19050 w 35718"/>
                  <a:gd name="connsiteY1" fmla="*/ 21432 h 35719"/>
                  <a:gd name="connsiteX2" fmla="*/ 26193 w 35718"/>
                  <a:gd name="connsiteY2" fmla="*/ 26194 h 35719"/>
                  <a:gd name="connsiteX3" fmla="*/ 35718 w 35718"/>
                  <a:gd name="connsiteY3" fmla="*/ 35719 h 35719"/>
                </a:gdLst>
                <a:ahLst/>
                <a:cxnLst>
                  <a:cxn ang="0">
                    <a:pos x="connsiteX0" y="connsiteY0"/>
                  </a:cxn>
                  <a:cxn ang="0">
                    <a:pos x="connsiteX1" y="connsiteY1"/>
                  </a:cxn>
                  <a:cxn ang="0">
                    <a:pos x="connsiteX2" y="connsiteY2"/>
                  </a:cxn>
                  <a:cxn ang="0">
                    <a:pos x="connsiteX3" y="connsiteY3"/>
                  </a:cxn>
                </a:cxnLst>
                <a:rect l="l" t="t" r="r" b="b"/>
                <a:pathLst>
                  <a:path w="35718" h="35719">
                    <a:moveTo>
                      <a:pt x="0" y="0"/>
                    </a:moveTo>
                    <a:cubicBezTo>
                      <a:pt x="6350" y="7144"/>
                      <a:pt x="12291" y="14673"/>
                      <a:pt x="19050" y="21432"/>
                    </a:cubicBezTo>
                    <a:cubicBezTo>
                      <a:pt x="21073" y="23455"/>
                      <a:pt x="23995" y="24362"/>
                      <a:pt x="26193" y="26194"/>
                    </a:cubicBezTo>
                    <a:lnTo>
                      <a:pt x="35718" y="35719"/>
                    </a:lnTo>
                  </a:path>
                </a:pathLst>
              </a:custGeom>
              <a:noFill/>
              <a:ln w="10795" cap="flat" cmpd="sng" algn="ctr">
                <a:noFill/>
                <a:prstDash val="solid"/>
                <a:headEnd type="none" w="med" len="med"/>
                <a:tailEnd type="none" w="med" len="med"/>
              </a:ln>
              <a:effectLst/>
            </p:spPr>
            <p:txBody>
              <a:bodyPr rtlCol="0" anchor="ctr"/>
              <a:lstStyle/>
              <a:p>
                <a:pPr algn="ctr" defTabSz="896386">
                  <a:defRPr/>
                </a:pPr>
                <a:endParaRPr lang="en-US" kern="0">
                  <a:solidFill>
                    <a:srgbClr val="FFFFFF"/>
                  </a:solidFill>
                  <a:latin typeface="Segoe UI Semilight"/>
                </a:endParaRPr>
              </a:p>
            </p:txBody>
          </p:sp>
          <p:sp>
            <p:nvSpPr>
              <p:cNvPr id="2030" name="Rectangle 2029">
                <a:extLst>
                  <a:ext uri="{FF2B5EF4-FFF2-40B4-BE49-F238E27FC236}">
                    <a16:creationId xmlns:a16="http://schemas.microsoft.com/office/drawing/2014/main" id="{8BD2D2D4-209F-4086-A79A-CC4D0B230929}"/>
                  </a:ext>
                </a:extLst>
              </p:cNvPr>
              <p:cNvSpPr/>
              <p:nvPr/>
            </p:nvSpPr>
            <p:spPr bwMode="auto">
              <a:xfrm>
                <a:off x="720773" y="2066925"/>
                <a:ext cx="841328"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United States</a:t>
                </a:r>
                <a:endParaRPr lang="en-US" sz="686" kern="0">
                  <a:solidFill>
                    <a:srgbClr val="353535"/>
                  </a:solidFill>
                  <a:latin typeface="Segoe UI Semilight"/>
                </a:endParaRPr>
              </a:p>
            </p:txBody>
          </p:sp>
          <p:sp>
            <p:nvSpPr>
              <p:cNvPr id="2031" name="Rectangle 2030">
                <a:extLst>
                  <a:ext uri="{FF2B5EF4-FFF2-40B4-BE49-F238E27FC236}">
                    <a16:creationId xmlns:a16="http://schemas.microsoft.com/office/drawing/2014/main" id="{2E71ED66-6E95-4364-94C4-2D0AACD3178C}"/>
                  </a:ext>
                </a:extLst>
              </p:cNvPr>
              <p:cNvSpPr/>
              <p:nvPr/>
            </p:nvSpPr>
            <p:spPr bwMode="auto">
              <a:xfrm>
                <a:off x="2074652" y="2511425"/>
                <a:ext cx="841328"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Canada</a:t>
                </a:r>
                <a:endParaRPr lang="en-US" sz="686" kern="0">
                  <a:solidFill>
                    <a:srgbClr val="353535"/>
                  </a:solidFill>
                  <a:latin typeface="Segoe UI Semilight"/>
                </a:endParaRPr>
              </a:p>
            </p:txBody>
          </p:sp>
          <p:sp>
            <p:nvSpPr>
              <p:cNvPr id="2032" name="Rectangle 2031">
                <a:extLst>
                  <a:ext uri="{FF2B5EF4-FFF2-40B4-BE49-F238E27FC236}">
                    <a16:creationId xmlns:a16="http://schemas.microsoft.com/office/drawing/2014/main" id="{4A87987D-1918-48A2-9CC0-B67D47A9EFE6}"/>
                  </a:ext>
                </a:extLst>
              </p:cNvPr>
              <p:cNvSpPr/>
              <p:nvPr/>
            </p:nvSpPr>
            <p:spPr bwMode="auto">
              <a:xfrm>
                <a:off x="2221475" y="3831686"/>
                <a:ext cx="841328"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Mexico</a:t>
                </a:r>
                <a:endParaRPr lang="en-US" sz="686" kern="0">
                  <a:solidFill>
                    <a:srgbClr val="353535"/>
                  </a:solidFill>
                  <a:latin typeface="Segoe UI Semilight"/>
                </a:endParaRPr>
              </a:p>
            </p:txBody>
          </p:sp>
          <p:sp>
            <p:nvSpPr>
              <p:cNvPr id="2033" name="Rectangle 2032">
                <a:extLst>
                  <a:ext uri="{FF2B5EF4-FFF2-40B4-BE49-F238E27FC236}">
                    <a16:creationId xmlns:a16="http://schemas.microsoft.com/office/drawing/2014/main" id="{B316200E-DDDC-421F-9CE0-D3E9006FB4A6}"/>
                  </a:ext>
                </a:extLst>
              </p:cNvPr>
              <p:cNvSpPr/>
              <p:nvPr/>
            </p:nvSpPr>
            <p:spPr bwMode="auto">
              <a:xfrm>
                <a:off x="3321979" y="4459546"/>
                <a:ext cx="841328"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Venezuela</a:t>
                </a:r>
                <a:endParaRPr lang="en-US" sz="686" kern="0">
                  <a:solidFill>
                    <a:srgbClr val="353535"/>
                  </a:solidFill>
                  <a:latin typeface="Segoe UI Semilight"/>
                </a:endParaRPr>
              </a:p>
            </p:txBody>
          </p:sp>
          <p:sp>
            <p:nvSpPr>
              <p:cNvPr id="2034" name="Rectangle 2033">
                <a:extLst>
                  <a:ext uri="{FF2B5EF4-FFF2-40B4-BE49-F238E27FC236}">
                    <a16:creationId xmlns:a16="http://schemas.microsoft.com/office/drawing/2014/main" id="{DFF582B3-1B04-41E4-A6F7-9C22E7432876}"/>
                  </a:ext>
                </a:extLst>
              </p:cNvPr>
              <p:cNvSpPr/>
              <p:nvPr/>
            </p:nvSpPr>
            <p:spPr bwMode="auto">
              <a:xfrm>
                <a:off x="3035652" y="4635037"/>
                <a:ext cx="841328"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Colombia</a:t>
                </a:r>
                <a:endParaRPr lang="en-US" sz="686" kern="0">
                  <a:solidFill>
                    <a:srgbClr val="353535"/>
                  </a:solidFill>
                  <a:latin typeface="Segoe UI Semilight"/>
                </a:endParaRPr>
              </a:p>
            </p:txBody>
          </p:sp>
          <p:sp>
            <p:nvSpPr>
              <p:cNvPr id="2035" name="Rectangle 2034">
                <a:extLst>
                  <a:ext uri="{FF2B5EF4-FFF2-40B4-BE49-F238E27FC236}">
                    <a16:creationId xmlns:a16="http://schemas.microsoft.com/office/drawing/2014/main" id="{DA9D854F-02FD-48D6-A778-02C27E02C74C}"/>
                  </a:ext>
                </a:extLst>
              </p:cNvPr>
              <p:cNvSpPr/>
              <p:nvPr/>
            </p:nvSpPr>
            <p:spPr bwMode="auto">
              <a:xfrm>
                <a:off x="3260436" y="4913892"/>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Peru</a:t>
                </a:r>
                <a:endParaRPr lang="en-US" sz="686" kern="0">
                  <a:solidFill>
                    <a:srgbClr val="353535"/>
                  </a:solidFill>
                  <a:latin typeface="Segoe UI Semilight"/>
                </a:endParaRPr>
              </a:p>
            </p:txBody>
          </p:sp>
          <p:sp>
            <p:nvSpPr>
              <p:cNvPr id="2036" name="Rectangle 2035">
                <a:extLst>
                  <a:ext uri="{FF2B5EF4-FFF2-40B4-BE49-F238E27FC236}">
                    <a16:creationId xmlns:a16="http://schemas.microsoft.com/office/drawing/2014/main" id="{560B6F28-B71A-4229-BBEA-9DFA72409028}"/>
                  </a:ext>
                </a:extLst>
              </p:cNvPr>
              <p:cNvSpPr/>
              <p:nvPr/>
            </p:nvSpPr>
            <p:spPr bwMode="auto">
              <a:xfrm>
                <a:off x="3537527" y="5200219"/>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Bolivia</a:t>
                </a:r>
                <a:endParaRPr lang="en-US" sz="686" kern="0">
                  <a:solidFill>
                    <a:srgbClr val="353535"/>
                  </a:solidFill>
                  <a:latin typeface="Segoe UI Semilight"/>
                </a:endParaRPr>
              </a:p>
            </p:txBody>
          </p:sp>
          <p:sp>
            <p:nvSpPr>
              <p:cNvPr id="2037" name="Rectangle 2036">
                <a:extLst>
                  <a:ext uri="{FF2B5EF4-FFF2-40B4-BE49-F238E27FC236}">
                    <a16:creationId xmlns:a16="http://schemas.microsoft.com/office/drawing/2014/main" id="{7A0A4280-468F-4CCB-B582-BBE424C7BF96}"/>
                  </a:ext>
                </a:extLst>
              </p:cNvPr>
              <p:cNvSpPr/>
              <p:nvPr/>
            </p:nvSpPr>
            <p:spPr bwMode="auto">
              <a:xfrm>
                <a:off x="3991381" y="5042038"/>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Brazil</a:t>
                </a:r>
                <a:endParaRPr lang="en-US" sz="686" kern="0">
                  <a:solidFill>
                    <a:srgbClr val="353535"/>
                  </a:solidFill>
                  <a:latin typeface="Segoe UI Semilight"/>
                </a:endParaRPr>
              </a:p>
            </p:txBody>
          </p:sp>
          <p:sp>
            <p:nvSpPr>
              <p:cNvPr id="2038" name="Rectangle 2037">
                <a:extLst>
                  <a:ext uri="{FF2B5EF4-FFF2-40B4-BE49-F238E27FC236}">
                    <a16:creationId xmlns:a16="http://schemas.microsoft.com/office/drawing/2014/main" id="{81348623-5C5C-4366-9A72-121BA16E8F97}"/>
                  </a:ext>
                </a:extLst>
              </p:cNvPr>
              <p:cNvSpPr/>
              <p:nvPr/>
            </p:nvSpPr>
            <p:spPr bwMode="auto">
              <a:xfrm>
                <a:off x="3517725" y="5994370"/>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Argentina</a:t>
                </a:r>
                <a:endParaRPr lang="en-US" sz="686" kern="0">
                  <a:solidFill>
                    <a:srgbClr val="353535"/>
                  </a:solidFill>
                  <a:latin typeface="Segoe UI Semilight"/>
                </a:endParaRPr>
              </a:p>
            </p:txBody>
          </p:sp>
          <p:sp>
            <p:nvSpPr>
              <p:cNvPr id="2039" name="Rectangle 2038">
                <a:extLst>
                  <a:ext uri="{FF2B5EF4-FFF2-40B4-BE49-F238E27FC236}">
                    <a16:creationId xmlns:a16="http://schemas.microsoft.com/office/drawing/2014/main" id="{ACF4CD37-4848-4C1D-8C2C-648A6EF12E02}"/>
                  </a:ext>
                </a:extLst>
              </p:cNvPr>
              <p:cNvSpPr/>
              <p:nvPr/>
            </p:nvSpPr>
            <p:spPr bwMode="auto">
              <a:xfrm>
                <a:off x="4210324" y="3704969"/>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dirty="0">
                    <a:solidFill>
                      <a:srgbClr val="353535"/>
                    </a:solidFill>
                    <a:latin typeface="Segoe UI Semilight"/>
                  </a:rPr>
                  <a:t>Atlantic Ocean</a:t>
                </a:r>
                <a:endParaRPr lang="en-US" sz="686" kern="0" dirty="0">
                  <a:solidFill>
                    <a:srgbClr val="353535"/>
                  </a:solidFill>
                  <a:latin typeface="Segoe UI Semilight"/>
                </a:endParaRPr>
              </a:p>
            </p:txBody>
          </p:sp>
          <p:sp>
            <p:nvSpPr>
              <p:cNvPr id="2040" name="Rectangle 2039">
                <a:extLst>
                  <a:ext uri="{FF2B5EF4-FFF2-40B4-BE49-F238E27FC236}">
                    <a16:creationId xmlns:a16="http://schemas.microsoft.com/office/drawing/2014/main" id="{3FD9E5F7-88A5-49CF-82EB-ED210BF40440}"/>
                  </a:ext>
                </a:extLst>
              </p:cNvPr>
              <p:cNvSpPr/>
              <p:nvPr/>
            </p:nvSpPr>
            <p:spPr bwMode="auto">
              <a:xfrm>
                <a:off x="5717007" y="3597452"/>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Algeria</a:t>
                </a:r>
                <a:endParaRPr lang="en-US" sz="686" kern="0">
                  <a:solidFill>
                    <a:srgbClr val="353535"/>
                  </a:solidFill>
                  <a:latin typeface="Segoe UI Semilight"/>
                </a:endParaRPr>
              </a:p>
            </p:txBody>
          </p:sp>
          <p:sp>
            <p:nvSpPr>
              <p:cNvPr id="2041" name="Rectangle 2040">
                <a:extLst>
                  <a:ext uri="{FF2B5EF4-FFF2-40B4-BE49-F238E27FC236}">
                    <a16:creationId xmlns:a16="http://schemas.microsoft.com/office/drawing/2014/main" id="{85F7B1C6-5791-417D-B0F4-4933601797FB}"/>
                  </a:ext>
                </a:extLst>
              </p:cNvPr>
              <p:cNvSpPr/>
              <p:nvPr/>
            </p:nvSpPr>
            <p:spPr bwMode="auto">
              <a:xfrm>
                <a:off x="5459832" y="4040365"/>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Mali</a:t>
                </a:r>
                <a:endParaRPr lang="en-US" sz="686" kern="0">
                  <a:solidFill>
                    <a:srgbClr val="353535"/>
                  </a:solidFill>
                  <a:latin typeface="Segoe UI Semilight"/>
                </a:endParaRPr>
              </a:p>
            </p:txBody>
          </p:sp>
          <p:sp>
            <p:nvSpPr>
              <p:cNvPr id="2042" name="Rectangle 2041">
                <a:extLst>
                  <a:ext uri="{FF2B5EF4-FFF2-40B4-BE49-F238E27FC236}">
                    <a16:creationId xmlns:a16="http://schemas.microsoft.com/office/drawing/2014/main" id="{837B941B-1AB4-4374-8204-5F0F69960B3C}"/>
                  </a:ext>
                </a:extLst>
              </p:cNvPr>
              <p:cNvSpPr/>
              <p:nvPr/>
            </p:nvSpPr>
            <p:spPr bwMode="auto">
              <a:xfrm>
                <a:off x="5821782" y="3959402"/>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Niger</a:t>
                </a:r>
                <a:endParaRPr lang="en-US" sz="686" kern="0">
                  <a:solidFill>
                    <a:srgbClr val="353535"/>
                  </a:solidFill>
                  <a:latin typeface="Segoe UI Semilight"/>
                </a:endParaRPr>
              </a:p>
            </p:txBody>
          </p:sp>
          <p:sp>
            <p:nvSpPr>
              <p:cNvPr id="2043" name="Rectangle 2042">
                <a:extLst>
                  <a:ext uri="{FF2B5EF4-FFF2-40B4-BE49-F238E27FC236}">
                    <a16:creationId xmlns:a16="http://schemas.microsoft.com/office/drawing/2014/main" id="{8B30E1CE-CB28-41EA-AFDA-AC6142816E82}"/>
                  </a:ext>
                </a:extLst>
              </p:cNvPr>
              <p:cNvSpPr/>
              <p:nvPr/>
            </p:nvSpPr>
            <p:spPr bwMode="auto">
              <a:xfrm>
                <a:off x="5821782" y="4297540"/>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Nigeria</a:t>
                </a:r>
                <a:endParaRPr lang="en-US" sz="686" kern="0">
                  <a:solidFill>
                    <a:srgbClr val="353535"/>
                  </a:solidFill>
                  <a:latin typeface="Segoe UI Semilight"/>
                </a:endParaRPr>
              </a:p>
            </p:txBody>
          </p:sp>
          <p:sp>
            <p:nvSpPr>
              <p:cNvPr id="2044" name="Rectangle 2043">
                <a:extLst>
                  <a:ext uri="{FF2B5EF4-FFF2-40B4-BE49-F238E27FC236}">
                    <a16:creationId xmlns:a16="http://schemas.microsoft.com/office/drawing/2014/main" id="{002650AC-680A-45EB-9CE0-B2AFCDB6CC1F}"/>
                  </a:ext>
                </a:extLst>
              </p:cNvPr>
              <p:cNvSpPr/>
              <p:nvPr/>
            </p:nvSpPr>
            <p:spPr bwMode="auto">
              <a:xfrm>
                <a:off x="6282285" y="4130852"/>
                <a:ext cx="343238"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Chad</a:t>
                </a:r>
                <a:endParaRPr lang="en-US" sz="686" kern="0">
                  <a:solidFill>
                    <a:srgbClr val="353535"/>
                  </a:solidFill>
                  <a:latin typeface="Segoe UI Semilight"/>
                </a:endParaRPr>
              </a:p>
            </p:txBody>
          </p:sp>
          <p:sp>
            <p:nvSpPr>
              <p:cNvPr id="2045" name="Rectangle 2044">
                <a:extLst>
                  <a:ext uri="{FF2B5EF4-FFF2-40B4-BE49-F238E27FC236}">
                    <a16:creationId xmlns:a16="http://schemas.microsoft.com/office/drawing/2014/main" id="{B431F17A-5CEA-4149-9AD7-2675E2F4AB98}"/>
                  </a:ext>
                </a:extLst>
              </p:cNvPr>
              <p:cNvSpPr/>
              <p:nvPr/>
            </p:nvSpPr>
            <p:spPr bwMode="auto">
              <a:xfrm>
                <a:off x="6263235" y="3745089"/>
                <a:ext cx="343238"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Libya</a:t>
                </a:r>
                <a:endParaRPr lang="en-US" sz="686" kern="0">
                  <a:solidFill>
                    <a:srgbClr val="353535"/>
                  </a:solidFill>
                  <a:latin typeface="Segoe UI Semilight"/>
                </a:endParaRPr>
              </a:p>
            </p:txBody>
          </p:sp>
          <p:sp>
            <p:nvSpPr>
              <p:cNvPr id="2046" name="Rectangle 2045">
                <a:extLst>
                  <a:ext uri="{FF2B5EF4-FFF2-40B4-BE49-F238E27FC236}">
                    <a16:creationId xmlns:a16="http://schemas.microsoft.com/office/drawing/2014/main" id="{094822F1-E2BA-4E53-97C6-B7EE14EF2EEF}"/>
                  </a:ext>
                </a:extLst>
              </p:cNvPr>
              <p:cNvSpPr/>
              <p:nvPr/>
            </p:nvSpPr>
            <p:spPr bwMode="auto">
              <a:xfrm>
                <a:off x="6596610" y="3783189"/>
                <a:ext cx="343238"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Egypt</a:t>
                </a:r>
                <a:endParaRPr lang="en-US" sz="686" kern="0">
                  <a:solidFill>
                    <a:srgbClr val="353535"/>
                  </a:solidFill>
                  <a:latin typeface="Segoe UI Semilight"/>
                </a:endParaRPr>
              </a:p>
            </p:txBody>
          </p:sp>
          <p:sp>
            <p:nvSpPr>
              <p:cNvPr id="2047" name="Rectangle 2046">
                <a:extLst>
                  <a:ext uri="{FF2B5EF4-FFF2-40B4-BE49-F238E27FC236}">
                    <a16:creationId xmlns:a16="http://schemas.microsoft.com/office/drawing/2014/main" id="{C9410167-98EC-465E-86C9-34AC5629F951}"/>
                  </a:ext>
                </a:extLst>
              </p:cNvPr>
              <p:cNvSpPr/>
              <p:nvPr/>
            </p:nvSpPr>
            <p:spPr bwMode="auto">
              <a:xfrm>
                <a:off x="6691860" y="4087267"/>
                <a:ext cx="343238"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Sudan</a:t>
                </a:r>
                <a:endParaRPr lang="en-US" sz="686" kern="0">
                  <a:solidFill>
                    <a:srgbClr val="353535"/>
                  </a:solidFill>
                  <a:latin typeface="Segoe UI Semilight"/>
                </a:endParaRPr>
              </a:p>
            </p:txBody>
          </p:sp>
          <p:sp>
            <p:nvSpPr>
              <p:cNvPr id="2048" name="Rectangle 2047">
                <a:extLst>
                  <a:ext uri="{FF2B5EF4-FFF2-40B4-BE49-F238E27FC236}">
                    <a16:creationId xmlns:a16="http://schemas.microsoft.com/office/drawing/2014/main" id="{E7CA0EBB-E4D5-4216-8991-D1E20A9914BE}"/>
                  </a:ext>
                </a:extLst>
              </p:cNvPr>
              <p:cNvSpPr/>
              <p:nvPr/>
            </p:nvSpPr>
            <p:spPr bwMode="auto">
              <a:xfrm>
                <a:off x="6887122" y="4430167"/>
                <a:ext cx="343238"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Ethiopia</a:t>
                </a:r>
                <a:endParaRPr lang="en-US" sz="686" kern="0">
                  <a:solidFill>
                    <a:srgbClr val="353535"/>
                  </a:solidFill>
                  <a:latin typeface="Segoe UI Semilight"/>
                </a:endParaRPr>
              </a:p>
            </p:txBody>
          </p:sp>
          <p:sp>
            <p:nvSpPr>
              <p:cNvPr id="2049" name="Rectangle 2048">
                <a:extLst>
                  <a:ext uri="{FF2B5EF4-FFF2-40B4-BE49-F238E27FC236}">
                    <a16:creationId xmlns:a16="http://schemas.microsoft.com/office/drawing/2014/main" id="{49D1E67E-FAC9-4D89-B84C-6945F81977FA}"/>
                  </a:ext>
                </a:extLst>
              </p:cNvPr>
              <p:cNvSpPr/>
              <p:nvPr/>
            </p:nvSpPr>
            <p:spPr bwMode="auto">
              <a:xfrm>
                <a:off x="6406657" y="4644480"/>
                <a:ext cx="456106"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Dr Congo</a:t>
                </a:r>
                <a:endParaRPr lang="en-US" sz="686" kern="0">
                  <a:solidFill>
                    <a:srgbClr val="353535"/>
                  </a:solidFill>
                  <a:latin typeface="Segoe UI Semilight"/>
                </a:endParaRPr>
              </a:p>
            </p:txBody>
          </p:sp>
          <p:sp>
            <p:nvSpPr>
              <p:cNvPr id="2050" name="Rectangle 2049">
                <a:extLst>
                  <a:ext uri="{FF2B5EF4-FFF2-40B4-BE49-F238E27FC236}">
                    <a16:creationId xmlns:a16="http://schemas.microsoft.com/office/drawing/2014/main" id="{7C1FF40C-3916-4EE4-B518-0F5A7B78FD04}"/>
                  </a:ext>
                </a:extLst>
              </p:cNvPr>
              <p:cNvSpPr/>
              <p:nvPr/>
            </p:nvSpPr>
            <p:spPr bwMode="auto">
              <a:xfrm>
                <a:off x="6235207" y="4968329"/>
                <a:ext cx="456106"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Angola</a:t>
                </a:r>
                <a:endParaRPr lang="en-US" sz="686" kern="0">
                  <a:solidFill>
                    <a:srgbClr val="353535"/>
                  </a:solidFill>
                  <a:latin typeface="Segoe UI Semilight"/>
                </a:endParaRPr>
              </a:p>
            </p:txBody>
          </p:sp>
          <p:sp>
            <p:nvSpPr>
              <p:cNvPr id="2051" name="Rectangle 2050">
                <a:extLst>
                  <a:ext uri="{FF2B5EF4-FFF2-40B4-BE49-F238E27FC236}">
                    <a16:creationId xmlns:a16="http://schemas.microsoft.com/office/drawing/2014/main" id="{12244283-EF32-490B-A4C1-B97995A8D502}"/>
                  </a:ext>
                </a:extLst>
              </p:cNvPr>
              <p:cNvSpPr/>
              <p:nvPr/>
            </p:nvSpPr>
            <p:spPr bwMode="auto">
              <a:xfrm>
                <a:off x="6592395" y="5025480"/>
                <a:ext cx="456106"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Zambia</a:t>
                </a:r>
                <a:endParaRPr lang="en-US" sz="686" kern="0">
                  <a:solidFill>
                    <a:srgbClr val="353535"/>
                  </a:solidFill>
                  <a:latin typeface="Segoe UI Semilight"/>
                </a:endParaRPr>
              </a:p>
            </p:txBody>
          </p:sp>
          <p:sp>
            <p:nvSpPr>
              <p:cNvPr id="2052" name="Rectangle 2051">
                <a:extLst>
                  <a:ext uri="{FF2B5EF4-FFF2-40B4-BE49-F238E27FC236}">
                    <a16:creationId xmlns:a16="http://schemas.microsoft.com/office/drawing/2014/main" id="{A3D1F4B0-A007-4DCF-9AD4-0011DACEE71E}"/>
                  </a:ext>
                </a:extLst>
              </p:cNvPr>
              <p:cNvSpPr/>
              <p:nvPr/>
            </p:nvSpPr>
            <p:spPr bwMode="auto">
              <a:xfrm>
                <a:off x="6149619" y="5320031"/>
                <a:ext cx="456106"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err="1">
                    <a:solidFill>
                      <a:srgbClr val="353535"/>
                    </a:solidFill>
                    <a:latin typeface="Segoe UI Semilight"/>
                  </a:rPr>
                  <a:t>Nambia</a:t>
                </a:r>
                <a:endParaRPr lang="en-US" sz="686" kern="0">
                  <a:solidFill>
                    <a:srgbClr val="353535"/>
                  </a:solidFill>
                  <a:latin typeface="Segoe UI Semilight"/>
                </a:endParaRPr>
              </a:p>
            </p:txBody>
          </p:sp>
          <p:sp>
            <p:nvSpPr>
              <p:cNvPr id="2053" name="Rectangle 2052">
                <a:extLst>
                  <a:ext uri="{FF2B5EF4-FFF2-40B4-BE49-F238E27FC236}">
                    <a16:creationId xmlns:a16="http://schemas.microsoft.com/office/drawing/2014/main" id="{DF545777-4E91-4204-9000-BA71AB882582}"/>
                  </a:ext>
                </a:extLst>
              </p:cNvPr>
              <p:cNvSpPr/>
              <p:nvPr/>
            </p:nvSpPr>
            <p:spPr bwMode="auto">
              <a:xfrm>
                <a:off x="6395228" y="5748657"/>
                <a:ext cx="456106"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South Africa</a:t>
                </a:r>
                <a:endParaRPr lang="en-US" sz="686" kern="0">
                  <a:solidFill>
                    <a:srgbClr val="353535"/>
                  </a:solidFill>
                  <a:latin typeface="Segoe UI Semilight"/>
                </a:endParaRPr>
              </a:p>
            </p:txBody>
          </p:sp>
          <p:sp>
            <p:nvSpPr>
              <p:cNvPr id="2054" name="Rectangle 2053">
                <a:extLst>
                  <a:ext uri="{FF2B5EF4-FFF2-40B4-BE49-F238E27FC236}">
                    <a16:creationId xmlns:a16="http://schemas.microsoft.com/office/drawing/2014/main" id="{4D5576CD-DCB2-4835-99E7-3E43622FAE5F}"/>
                  </a:ext>
                </a:extLst>
              </p:cNvPr>
              <p:cNvSpPr/>
              <p:nvPr/>
            </p:nvSpPr>
            <p:spPr bwMode="auto">
              <a:xfrm>
                <a:off x="4210324" y="1558669"/>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Greenland</a:t>
                </a:r>
                <a:endParaRPr lang="en-US" sz="686" kern="0">
                  <a:solidFill>
                    <a:srgbClr val="353535"/>
                  </a:solidFill>
                  <a:latin typeface="Segoe UI Semilight"/>
                </a:endParaRPr>
              </a:p>
            </p:txBody>
          </p:sp>
          <p:sp>
            <p:nvSpPr>
              <p:cNvPr id="2055" name="Rectangle 2054">
                <a:extLst>
                  <a:ext uri="{FF2B5EF4-FFF2-40B4-BE49-F238E27FC236}">
                    <a16:creationId xmlns:a16="http://schemas.microsoft.com/office/drawing/2014/main" id="{730C28EF-FA62-4733-ABBF-C25EB6B1C26F}"/>
                  </a:ext>
                </a:extLst>
              </p:cNvPr>
              <p:cNvSpPr/>
              <p:nvPr/>
            </p:nvSpPr>
            <p:spPr bwMode="auto">
              <a:xfrm>
                <a:off x="6125386" y="1394814"/>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Svalbard</a:t>
                </a:r>
                <a:endParaRPr lang="en-US" sz="686" kern="0">
                  <a:solidFill>
                    <a:srgbClr val="353535"/>
                  </a:solidFill>
                  <a:latin typeface="Segoe UI Semilight"/>
                </a:endParaRPr>
              </a:p>
            </p:txBody>
          </p:sp>
          <p:sp>
            <p:nvSpPr>
              <p:cNvPr id="2056" name="Rectangle 2055">
                <a:extLst>
                  <a:ext uri="{FF2B5EF4-FFF2-40B4-BE49-F238E27FC236}">
                    <a16:creationId xmlns:a16="http://schemas.microsoft.com/office/drawing/2014/main" id="{4A916D58-55F6-4838-A3DF-0F73617CBE54}"/>
                  </a:ext>
                </a:extLst>
              </p:cNvPr>
              <p:cNvSpPr/>
              <p:nvPr/>
            </p:nvSpPr>
            <p:spPr bwMode="auto">
              <a:xfrm>
                <a:off x="6099986" y="2188657"/>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Sweden </a:t>
                </a:r>
                <a:endParaRPr lang="en-US" sz="686" kern="0">
                  <a:solidFill>
                    <a:srgbClr val="353535"/>
                  </a:solidFill>
                  <a:latin typeface="Segoe UI Semilight"/>
                </a:endParaRPr>
              </a:p>
            </p:txBody>
          </p:sp>
          <p:sp>
            <p:nvSpPr>
              <p:cNvPr id="2057" name="Rectangle 2056">
                <a:extLst>
                  <a:ext uri="{FF2B5EF4-FFF2-40B4-BE49-F238E27FC236}">
                    <a16:creationId xmlns:a16="http://schemas.microsoft.com/office/drawing/2014/main" id="{C142D841-7998-440A-852F-004B26537D9B}"/>
                  </a:ext>
                </a:extLst>
              </p:cNvPr>
              <p:cNvSpPr/>
              <p:nvPr/>
            </p:nvSpPr>
            <p:spPr bwMode="auto">
              <a:xfrm>
                <a:off x="5780279" y="2360293"/>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Norway</a:t>
                </a:r>
                <a:endParaRPr lang="en-US" sz="686" kern="0">
                  <a:solidFill>
                    <a:srgbClr val="353535"/>
                  </a:solidFill>
                  <a:latin typeface="Segoe UI Semilight"/>
                </a:endParaRPr>
              </a:p>
            </p:txBody>
          </p:sp>
          <p:sp>
            <p:nvSpPr>
              <p:cNvPr id="2058" name="Rectangle 2057">
                <a:extLst>
                  <a:ext uri="{FF2B5EF4-FFF2-40B4-BE49-F238E27FC236}">
                    <a16:creationId xmlns:a16="http://schemas.microsoft.com/office/drawing/2014/main" id="{146B0B84-388A-485D-9D91-064A8FD06FB1}"/>
                  </a:ext>
                </a:extLst>
              </p:cNvPr>
              <p:cNvSpPr/>
              <p:nvPr/>
            </p:nvSpPr>
            <p:spPr bwMode="auto">
              <a:xfrm>
                <a:off x="5380078" y="2557143"/>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United Kingdom</a:t>
                </a:r>
                <a:endParaRPr lang="en-US" sz="686" kern="0">
                  <a:solidFill>
                    <a:srgbClr val="353535"/>
                  </a:solidFill>
                  <a:latin typeface="Segoe UI Semilight"/>
                </a:endParaRPr>
              </a:p>
            </p:txBody>
          </p:sp>
          <p:sp>
            <p:nvSpPr>
              <p:cNvPr id="2059" name="Rectangle 2058">
                <a:extLst>
                  <a:ext uri="{FF2B5EF4-FFF2-40B4-BE49-F238E27FC236}">
                    <a16:creationId xmlns:a16="http://schemas.microsoft.com/office/drawing/2014/main" id="{03A1E116-F919-41B8-A115-BF73AC0304A8}"/>
                  </a:ext>
                </a:extLst>
              </p:cNvPr>
              <p:cNvSpPr/>
              <p:nvPr/>
            </p:nvSpPr>
            <p:spPr bwMode="auto">
              <a:xfrm>
                <a:off x="5551441" y="2981552"/>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France</a:t>
                </a:r>
                <a:endParaRPr lang="en-US" sz="686" kern="0">
                  <a:solidFill>
                    <a:srgbClr val="353535"/>
                  </a:solidFill>
                  <a:latin typeface="Segoe UI Semilight"/>
                </a:endParaRPr>
              </a:p>
            </p:txBody>
          </p:sp>
          <p:sp>
            <p:nvSpPr>
              <p:cNvPr id="2060" name="Rectangle 2059">
                <a:extLst>
                  <a:ext uri="{FF2B5EF4-FFF2-40B4-BE49-F238E27FC236}">
                    <a16:creationId xmlns:a16="http://schemas.microsoft.com/office/drawing/2014/main" id="{B6F3A2DD-E17F-4DAF-B6A8-4F236A153E01}"/>
                  </a:ext>
                </a:extLst>
              </p:cNvPr>
              <p:cNvSpPr/>
              <p:nvPr/>
            </p:nvSpPr>
            <p:spPr bwMode="auto">
              <a:xfrm>
                <a:off x="5995941" y="2765652"/>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Poland</a:t>
                </a:r>
                <a:endParaRPr lang="en-US" sz="686" kern="0">
                  <a:solidFill>
                    <a:srgbClr val="353535"/>
                  </a:solidFill>
                  <a:latin typeface="Segoe UI Semilight"/>
                </a:endParaRPr>
              </a:p>
            </p:txBody>
          </p:sp>
          <p:sp>
            <p:nvSpPr>
              <p:cNvPr id="2061" name="Rectangle 2060">
                <a:extLst>
                  <a:ext uri="{FF2B5EF4-FFF2-40B4-BE49-F238E27FC236}">
                    <a16:creationId xmlns:a16="http://schemas.microsoft.com/office/drawing/2014/main" id="{5055BD9B-9D34-4087-A73F-4EF05CCC53E7}"/>
                  </a:ext>
                </a:extLst>
              </p:cNvPr>
              <p:cNvSpPr/>
              <p:nvPr/>
            </p:nvSpPr>
            <p:spPr bwMode="auto">
              <a:xfrm>
                <a:off x="6484789" y="2823430"/>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Ukraine</a:t>
                </a:r>
                <a:endParaRPr lang="en-US" sz="686" kern="0">
                  <a:solidFill>
                    <a:srgbClr val="353535"/>
                  </a:solidFill>
                  <a:latin typeface="Segoe UI Semilight"/>
                </a:endParaRPr>
              </a:p>
            </p:txBody>
          </p:sp>
          <p:sp>
            <p:nvSpPr>
              <p:cNvPr id="2062" name="Rectangle 2061">
                <a:extLst>
                  <a:ext uri="{FF2B5EF4-FFF2-40B4-BE49-F238E27FC236}">
                    <a16:creationId xmlns:a16="http://schemas.microsoft.com/office/drawing/2014/main" id="{A9FA603D-A931-4766-953D-A5BF481F5702}"/>
                  </a:ext>
                </a:extLst>
              </p:cNvPr>
              <p:cNvSpPr/>
              <p:nvPr/>
            </p:nvSpPr>
            <p:spPr bwMode="auto">
              <a:xfrm>
                <a:off x="6637189" y="3248880"/>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Turkey</a:t>
                </a:r>
                <a:endParaRPr lang="en-US" sz="686" kern="0">
                  <a:solidFill>
                    <a:srgbClr val="353535"/>
                  </a:solidFill>
                  <a:latin typeface="Segoe UI Semilight"/>
                </a:endParaRPr>
              </a:p>
            </p:txBody>
          </p:sp>
          <p:sp>
            <p:nvSpPr>
              <p:cNvPr id="2063" name="Rectangle 2062">
                <a:extLst>
                  <a:ext uri="{FF2B5EF4-FFF2-40B4-BE49-F238E27FC236}">
                    <a16:creationId xmlns:a16="http://schemas.microsoft.com/office/drawing/2014/main" id="{2ECA12C4-B617-4E61-834B-E4DF608BD1B8}"/>
                  </a:ext>
                </a:extLst>
              </p:cNvPr>
              <p:cNvSpPr/>
              <p:nvPr/>
            </p:nvSpPr>
            <p:spPr bwMode="auto">
              <a:xfrm>
                <a:off x="6870069" y="3742687"/>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Saudi </a:t>
                </a:r>
                <a:br>
                  <a:rPr lang="en-GB" sz="686" kern="0">
                    <a:solidFill>
                      <a:srgbClr val="353535"/>
                    </a:solidFill>
                    <a:latin typeface="Segoe UI Semilight"/>
                  </a:rPr>
                </a:br>
                <a:r>
                  <a:rPr lang="en-GB" sz="686" kern="0">
                    <a:solidFill>
                      <a:srgbClr val="353535"/>
                    </a:solidFill>
                    <a:latin typeface="Segoe UI Semilight"/>
                  </a:rPr>
                  <a:t>Arabia</a:t>
                </a:r>
                <a:endParaRPr lang="en-US" sz="686" kern="0">
                  <a:solidFill>
                    <a:srgbClr val="353535"/>
                  </a:solidFill>
                  <a:latin typeface="Segoe UI Semilight"/>
                </a:endParaRPr>
              </a:p>
            </p:txBody>
          </p:sp>
          <p:sp>
            <p:nvSpPr>
              <p:cNvPr id="2064" name="Rectangle 2063">
                <a:extLst>
                  <a:ext uri="{FF2B5EF4-FFF2-40B4-BE49-F238E27FC236}">
                    <a16:creationId xmlns:a16="http://schemas.microsoft.com/office/drawing/2014/main" id="{A9BFFB08-BB4C-4294-8918-56A5EBCF321B}"/>
                  </a:ext>
                </a:extLst>
              </p:cNvPr>
              <p:cNvSpPr/>
              <p:nvPr/>
            </p:nvSpPr>
            <p:spPr bwMode="auto">
              <a:xfrm>
                <a:off x="7244719" y="3539651"/>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Iran</a:t>
                </a:r>
                <a:endParaRPr lang="en-US" sz="686" kern="0">
                  <a:solidFill>
                    <a:srgbClr val="353535"/>
                  </a:solidFill>
                  <a:latin typeface="Segoe UI Semilight"/>
                </a:endParaRPr>
              </a:p>
            </p:txBody>
          </p:sp>
          <p:sp>
            <p:nvSpPr>
              <p:cNvPr id="2065" name="Rectangle 2064">
                <a:extLst>
                  <a:ext uri="{FF2B5EF4-FFF2-40B4-BE49-F238E27FC236}">
                    <a16:creationId xmlns:a16="http://schemas.microsoft.com/office/drawing/2014/main" id="{4CE59331-83ED-4E7A-AFB9-9CCD563FF1AD}"/>
                  </a:ext>
                </a:extLst>
              </p:cNvPr>
              <p:cNvSpPr/>
              <p:nvPr/>
            </p:nvSpPr>
            <p:spPr bwMode="auto">
              <a:xfrm>
                <a:off x="7739745" y="2847631"/>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err="1">
                    <a:solidFill>
                      <a:srgbClr val="353535"/>
                    </a:solidFill>
                    <a:latin typeface="Segoe UI Semilight"/>
                  </a:rPr>
                  <a:t>Kazakistan</a:t>
                </a:r>
                <a:endParaRPr lang="en-US" sz="686" kern="0">
                  <a:solidFill>
                    <a:srgbClr val="353535"/>
                  </a:solidFill>
                  <a:latin typeface="Segoe UI Semilight"/>
                </a:endParaRPr>
              </a:p>
            </p:txBody>
          </p:sp>
          <p:sp>
            <p:nvSpPr>
              <p:cNvPr id="2066" name="Rectangle 2065">
                <a:extLst>
                  <a:ext uri="{FF2B5EF4-FFF2-40B4-BE49-F238E27FC236}">
                    <a16:creationId xmlns:a16="http://schemas.microsoft.com/office/drawing/2014/main" id="{807BB593-DC5C-43E4-87F8-FFB76181AD39}"/>
                  </a:ext>
                </a:extLst>
              </p:cNvPr>
              <p:cNvSpPr/>
              <p:nvPr/>
            </p:nvSpPr>
            <p:spPr bwMode="auto">
              <a:xfrm>
                <a:off x="8082645" y="3831672"/>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India</a:t>
                </a:r>
                <a:endParaRPr lang="en-US" sz="686" kern="0">
                  <a:solidFill>
                    <a:srgbClr val="353535"/>
                  </a:solidFill>
                  <a:latin typeface="Segoe UI Semilight"/>
                </a:endParaRPr>
              </a:p>
            </p:txBody>
          </p:sp>
          <p:sp>
            <p:nvSpPr>
              <p:cNvPr id="2067" name="Rectangle 2066">
                <a:extLst>
                  <a:ext uri="{FF2B5EF4-FFF2-40B4-BE49-F238E27FC236}">
                    <a16:creationId xmlns:a16="http://schemas.microsoft.com/office/drawing/2014/main" id="{9F699E50-08E3-403F-9A29-69E2A99454B3}"/>
                  </a:ext>
                </a:extLst>
              </p:cNvPr>
              <p:cNvSpPr/>
              <p:nvPr/>
            </p:nvSpPr>
            <p:spPr bwMode="auto">
              <a:xfrm>
                <a:off x="8528774" y="2307066"/>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Russia</a:t>
                </a:r>
                <a:endParaRPr lang="en-US" sz="686" kern="0">
                  <a:solidFill>
                    <a:srgbClr val="353535"/>
                  </a:solidFill>
                  <a:latin typeface="Segoe UI Semilight"/>
                </a:endParaRPr>
              </a:p>
            </p:txBody>
          </p:sp>
          <p:sp>
            <p:nvSpPr>
              <p:cNvPr id="2068" name="Rectangle 2067">
                <a:extLst>
                  <a:ext uri="{FF2B5EF4-FFF2-40B4-BE49-F238E27FC236}">
                    <a16:creationId xmlns:a16="http://schemas.microsoft.com/office/drawing/2014/main" id="{31AFAC3C-2EDA-4977-B3C2-34C86A496DB2}"/>
                  </a:ext>
                </a:extLst>
              </p:cNvPr>
              <p:cNvSpPr/>
              <p:nvPr/>
            </p:nvSpPr>
            <p:spPr bwMode="auto">
              <a:xfrm>
                <a:off x="8528774" y="2935716"/>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Russia</a:t>
                </a:r>
                <a:endParaRPr lang="en-US" sz="686" kern="0">
                  <a:solidFill>
                    <a:srgbClr val="353535"/>
                  </a:solidFill>
                  <a:latin typeface="Segoe UI Semilight"/>
                </a:endParaRPr>
              </a:p>
            </p:txBody>
          </p:sp>
          <p:sp>
            <p:nvSpPr>
              <p:cNvPr id="2069" name="Rectangle 2068">
                <a:extLst>
                  <a:ext uri="{FF2B5EF4-FFF2-40B4-BE49-F238E27FC236}">
                    <a16:creationId xmlns:a16="http://schemas.microsoft.com/office/drawing/2014/main" id="{CBCBC4B6-AC60-47BA-8BC2-F1A90CDD3883}"/>
                  </a:ext>
                </a:extLst>
              </p:cNvPr>
              <p:cNvSpPr/>
              <p:nvPr/>
            </p:nvSpPr>
            <p:spPr bwMode="auto">
              <a:xfrm>
                <a:off x="8647187" y="3506339"/>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China</a:t>
                </a:r>
                <a:endParaRPr lang="en-US" sz="686" kern="0">
                  <a:solidFill>
                    <a:srgbClr val="353535"/>
                  </a:solidFill>
                  <a:latin typeface="Segoe UI Semilight"/>
                </a:endParaRPr>
              </a:p>
            </p:txBody>
          </p:sp>
          <p:sp>
            <p:nvSpPr>
              <p:cNvPr id="2070" name="Rectangle 2069">
                <a:extLst>
                  <a:ext uri="{FF2B5EF4-FFF2-40B4-BE49-F238E27FC236}">
                    <a16:creationId xmlns:a16="http://schemas.microsoft.com/office/drawing/2014/main" id="{CFC4246A-B6D6-4062-8023-0368B117CBBE}"/>
                  </a:ext>
                </a:extLst>
              </p:cNvPr>
              <p:cNvSpPr/>
              <p:nvPr/>
            </p:nvSpPr>
            <p:spPr bwMode="auto">
              <a:xfrm>
                <a:off x="8647187" y="3849666"/>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Myanmar</a:t>
                </a:r>
                <a:br>
                  <a:rPr lang="en-GB" sz="686" kern="0">
                    <a:solidFill>
                      <a:srgbClr val="353535"/>
                    </a:solidFill>
                    <a:latin typeface="Segoe UI Semilight"/>
                  </a:rPr>
                </a:br>
                <a:r>
                  <a:rPr lang="en-GB" sz="686" kern="0">
                    <a:solidFill>
                      <a:srgbClr val="353535"/>
                    </a:solidFill>
                    <a:latin typeface="Segoe UI Semilight"/>
                  </a:rPr>
                  <a:t>(Burma)</a:t>
                </a:r>
                <a:endParaRPr lang="en-US" sz="686" kern="0">
                  <a:solidFill>
                    <a:srgbClr val="353535"/>
                  </a:solidFill>
                  <a:latin typeface="Segoe UI Semilight"/>
                </a:endParaRPr>
              </a:p>
            </p:txBody>
          </p:sp>
          <p:sp>
            <p:nvSpPr>
              <p:cNvPr id="2071" name="Rectangle 2070">
                <a:extLst>
                  <a:ext uri="{FF2B5EF4-FFF2-40B4-BE49-F238E27FC236}">
                    <a16:creationId xmlns:a16="http://schemas.microsoft.com/office/drawing/2014/main" id="{029322FC-8CDF-4D6C-9E82-F2B75E17A249}"/>
                  </a:ext>
                </a:extLst>
              </p:cNvPr>
              <p:cNvSpPr/>
              <p:nvPr/>
            </p:nvSpPr>
            <p:spPr bwMode="auto">
              <a:xfrm>
                <a:off x="8045207" y="5007906"/>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Indian Ocean</a:t>
                </a:r>
                <a:endParaRPr lang="en-US" sz="686" kern="0">
                  <a:solidFill>
                    <a:srgbClr val="353535"/>
                  </a:solidFill>
                  <a:latin typeface="Segoe UI Semilight"/>
                </a:endParaRPr>
              </a:p>
            </p:txBody>
          </p:sp>
          <p:sp>
            <p:nvSpPr>
              <p:cNvPr id="2072" name="Rectangle 2071">
                <a:extLst>
                  <a:ext uri="{FF2B5EF4-FFF2-40B4-BE49-F238E27FC236}">
                    <a16:creationId xmlns:a16="http://schemas.microsoft.com/office/drawing/2014/main" id="{D99B8068-817C-46BC-9C1B-0CFE3F1CB11A}"/>
                  </a:ext>
                </a:extLst>
              </p:cNvPr>
              <p:cNvSpPr/>
              <p:nvPr/>
            </p:nvSpPr>
            <p:spPr bwMode="auto">
              <a:xfrm>
                <a:off x="9422081" y="4817719"/>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Indonesia</a:t>
                </a:r>
                <a:endParaRPr lang="en-US" sz="686" kern="0">
                  <a:solidFill>
                    <a:srgbClr val="353535"/>
                  </a:solidFill>
                  <a:latin typeface="Segoe UI Semilight"/>
                </a:endParaRPr>
              </a:p>
            </p:txBody>
          </p:sp>
          <p:sp>
            <p:nvSpPr>
              <p:cNvPr id="2073" name="Rectangle 2072">
                <a:extLst>
                  <a:ext uri="{FF2B5EF4-FFF2-40B4-BE49-F238E27FC236}">
                    <a16:creationId xmlns:a16="http://schemas.microsoft.com/office/drawing/2014/main" id="{A2B610A2-4B95-4DA4-83C7-D8A00EC5DC7B}"/>
                  </a:ext>
                </a:extLst>
              </p:cNvPr>
              <p:cNvSpPr/>
              <p:nvPr/>
            </p:nvSpPr>
            <p:spPr bwMode="auto">
              <a:xfrm>
                <a:off x="9780221" y="5594959"/>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Australia</a:t>
                </a:r>
                <a:endParaRPr lang="en-US" sz="686" kern="0">
                  <a:solidFill>
                    <a:srgbClr val="353535"/>
                  </a:solidFill>
                  <a:latin typeface="Segoe UI Semilight"/>
                </a:endParaRPr>
              </a:p>
            </p:txBody>
          </p:sp>
          <p:sp>
            <p:nvSpPr>
              <p:cNvPr id="2074" name="Rectangle 2073">
                <a:extLst>
                  <a:ext uri="{FF2B5EF4-FFF2-40B4-BE49-F238E27FC236}">
                    <a16:creationId xmlns:a16="http://schemas.microsoft.com/office/drawing/2014/main" id="{94D18FC0-8F4F-4611-8828-B8CB15528AFA}"/>
                  </a:ext>
                </a:extLst>
              </p:cNvPr>
              <p:cNvSpPr/>
              <p:nvPr/>
            </p:nvSpPr>
            <p:spPr bwMode="auto">
              <a:xfrm>
                <a:off x="10655394" y="3607407"/>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Pacific Ocean</a:t>
                </a:r>
                <a:endParaRPr lang="en-US" sz="686" kern="0">
                  <a:solidFill>
                    <a:srgbClr val="353535"/>
                  </a:solidFill>
                  <a:latin typeface="Segoe UI Semilight"/>
                </a:endParaRPr>
              </a:p>
            </p:txBody>
          </p:sp>
          <p:sp>
            <p:nvSpPr>
              <p:cNvPr id="2075" name="Rectangle 2074">
                <a:extLst>
                  <a:ext uri="{FF2B5EF4-FFF2-40B4-BE49-F238E27FC236}">
                    <a16:creationId xmlns:a16="http://schemas.microsoft.com/office/drawing/2014/main" id="{5FFDF643-8171-402C-A504-59A4B56E5F1C}"/>
                  </a:ext>
                </a:extLst>
              </p:cNvPr>
              <p:cNvSpPr/>
              <p:nvPr/>
            </p:nvSpPr>
            <p:spPr bwMode="auto">
              <a:xfrm>
                <a:off x="1320488" y="4267505"/>
                <a:ext cx="616544" cy="266700"/>
              </a:xfrm>
              <a:prstGeom prst="rect">
                <a:avLst/>
              </a:prstGeom>
              <a:no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r>
                  <a:rPr lang="en-GB" sz="686" kern="0">
                    <a:solidFill>
                      <a:srgbClr val="353535"/>
                    </a:solidFill>
                    <a:latin typeface="Segoe UI Semilight"/>
                  </a:rPr>
                  <a:t>Pacific Ocean</a:t>
                </a:r>
                <a:endParaRPr lang="en-US" sz="686" kern="0">
                  <a:solidFill>
                    <a:srgbClr val="353535"/>
                  </a:solidFill>
                  <a:latin typeface="Segoe UI Semilight"/>
                </a:endParaRPr>
              </a:p>
            </p:txBody>
          </p:sp>
        </p:grpSp>
        <p:sp>
          <p:nvSpPr>
            <p:cNvPr id="1834" name="TextBox 1833">
              <a:extLst>
                <a:ext uri="{FF2B5EF4-FFF2-40B4-BE49-F238E27FC236}">
                  <a16:creationId xmlns:a16="http://schemas.microsoft.com/office/drawing/2014/main" id="{E4D2A432-A832-4B8C-BAFA-A4F67B9183C2}"/>
                </a:ext>
              </a:extLst>
            </p:cNvPr>
            <p:cNvSpPr txBox="1"/>
            <p:nvPr/>
          </p:nvSpPr>
          <p:spPr>
            <a:xfrm>
              <a:off x="11351100" y="1177427"/>
              <a:ext cx="792841" cy="130805"/>
            </a:xfrm>
            <a:prstGeom prst="rect">
              <a:avLst/>
            </a:prstGeom>
            <a:noFill/>
          </p:spPr>
          <p:txBody>
            <a:bodyPr wrap="square" lIns="0" tIns="0" rIns="0" bIns="0" rtlCol="0" anchor="ctr">
              <a:noAutofit/>
            </a:bodyPr>
            <a:lstStyle>
              <a:defPPr>
                <a:defRPr lang="en-US"/>
              </a:defPPr>
              <a:lvl1pPr>
                <a:spcAft>
                  <a:spcPts val="1200"/>
                </a:spcAft>
                <a:defRPr sz="1200">
                  <a:latin typeface="Segoe UI" panose="020B0502040204020203" pitchFamily="34" charset="0"/>
                  <a:ea typeface="Segoe UI" panose="020B0502040204020203" pitchFamily="34" charset="0"/>
                  <a:cs typeface="Segoe UI" panose="020B0502040204020203" pitchFamily="34" charset="0"/>
                </a:defRPr>
              </a:lvl1pPr>
            </a:lstStyle>
            <a:p>
              <a:pPr defTabSz="914049">
                <a:defRPr/>
              </a:pPr>
              <a:r>
                <a:rPr lang="en-US" sz="833" kern="0">
                  <a:solidFill>
                    <a:srgbClr val="353535"/>
                  </a:solidFill>
                  <a:latin typeface="Segoe UI Semibold" panose="020B0702040204020203" pitchFamily="34" charset="0"/>
                  <a:cs typeface="Segoe UI Semibold" panose="020B0702040204020203" pitchFamily="34" charset="0"/>
                </a:rPr>
                <a:t>Data</a:t>
              </a:r>
              <a:r>
                <a:rPr lang="ar-SA" sz="833" kern="0">
                  <a:solidFill>
                    <a:srgbClr val="353535"/>
                  </a:solidFill>
                  <a:latin typeface="Segoe UI Semibold" panose="020B0702040204020203" pitchFamily="34" charset="0"/>
                  <a:cs typeface="Segoe UI Semibold" panose="020B0702040204020203" pitchFamily="34" charset="0"/>
                </a:rPr>
                <a:t> </a:t>
              </a:r>
              <a:r>
                <a:rPr lang="en-US" sz="833" kern="0">
                  <a:solidFill>
                    <a:srgbClr val="353535"/>
                  </a:solidFill>
                  <a:latin typeface="Segoe UI Semibold" panose="020B0702040204020203" pitchFamily="34" charset="0"/>
                  <a:cs typeface="Segoe UI Semibold" panose="020B0702040204020203" pitchFamily="34" charset="0"/>
                </a:rPr>
                <a:t>center</a:t>
              </a:r>
            </a:p>
          </p:txBody>
        </p:sp>
        <p:grpSp>
          <p:nvGrpSpPr>
            <p:cNvPr id="1835" name="Group 1834">
              <a:extLst>
                <a:ext uri="{FF2B5EF4-FFF2-40B4-BE49-F238E27FC236}">
                  <a16:creationId xmlns:a16="http://schemas.microsoft.com/office/drawing/2014/main" id="{2DDEB007-1CAB-4673-A87A-6741E0812D4E}"/>
                </a:ext>
              </a:extLst>
            </p:cNvPr>
            <p:cNvGrpSpPr/>
            <p:nvPr/>
          </p:nvGrpSpPr>
          <p:grpSpPr>
            <a:xfrm>
              <a:off x="9135972" y="1135087"/>
              <a:ext cx="1590188" cy="130805"/>
              <a:chOff x="9073014" y="1067831"/>
              <a:chExt cx="1590188" cy="130805"/>
            </a:xfrm>
          </p:grpSpPr>
          <p:cxnSp>
            <p:nvCxnSpPr>
              <p:cNvPr id="1854" name="Straight Connector 1853">
                <a:extLst>
                  <a:ext uri="{FF2B5EF4-FFF2-40B4-BE49-F238E27FC236}">
                    <a16:creationId xmlns:a16="http://schemas.microsoft.com/office/drawing/2014/main" id="{2159FA0E-75EB-484E-9DD2-6E09C790831A}"/>
                  </a:ext>
                </a:extLst>
              </p:cNvPr>
              <p:cNvCxnSpPr/>
              <p:nvPr/>
            </p:nvCxnSpPr>
            <p:spPr>
              <a:xfrm flipH="1">
                <a:off x="9073014" y="1133233"/>
                <a:ext cx="228600" cy="0"/>
              </a:xfrm>
              <a:prstGeom prst="line">
                <a:avLst/>
              </a:prstGeom>
              <a:noFill/>
              <a:ln w="19050" cap="flat" cmpd="sng" algn="ctr">
                <a:solidFill>
                  <a:srgbClr val="0078D7"/>
                </a:solidFill>
                <a:prstDash val="solid"/>
              </a:ln>
              <a:effectLst/>
            </p:spPr>
          </p:cxnSp>
          <p:sp>
            <p:nvSpPr>
              <p:cNvPr id="1855" name="TextBox 1854">
                <a:extLst>
                  <a:ext uri="{FF2B5EF4-FFF2-40B4-BE49-F238E27FC236}">
                    <a16:creationId xmlns:a16="http://schemas.microsoft.com/office/drawing/2014/main" id="{8CF5DCD7-4DD4-4512-9051-069AEA603F44}"/>
                  </a:ext>
                </a:extLst>
              </p:cNvPr>
              <p:cNvSpPr txBox="1"/>
              <p:nvPr/>
            </p:nvSpPr>
            <p:spPr>
              <a:xfrm>
                <a:off x="9355344" y="1067831"/>
                <a:ext cx="1307858" cy="130805"/>
              </a:xfrm>
              <a:prstGeom prst="rect">
                <a:avLst/>
              </a:prstGeom>
              <a:noFill/>
            </p:spPr>
            <p:txBody>
              <a:bodyPr wrap="square" lIns="0" tIns="0" rIns="0" bIns="0" rtlCol="0" anchor="ctr">
                <a:noAutofit/>
              </a:bodyPr>
              <a:lstStyle>
                <a:defPPr>
                  <a:defRPr lang="en-US"/>
                </a:defPPr>
                <a:lvl1pPr>
                  <a:spcAft>
                    <a:spcPts val="1200"/>
                  </a:spcAft>
                  <a:defRPr sz="1200">
                    <a:latin typeface="Segoe UI" panose="020B0502040204020203" pitchFamily="34" charset="0"/>
                    <a:ea typeface="Segoe UI" panose="020B0502040204020203" pitchFamily="34" charset="0"/>
                    <a:cs typeface="Segoe UI" panose="020B0502040204020203" pitchFamily="34" charset="0"/>
                  </a:defRPr>
                </a:lvl1pPr>
              </a:lstStyle>
              <a:p>
                <a:pPr defTabSz="914049">
                  <a:defRPr/>
                </a:pPr>
                <a:r>
                  <a:rPr lang="en-US" sz="833" kern="0">
                    <a:solidFill>
                      <a:srgbClr val="353535"/>
                    </a:solidFill>
                    <a:latin typeface="Segoe UI Semibold" panose="020B0702040204020203" pitchFamily="34" charset="0"/>
                    <a:cs typeface="Segoe UI Semibold" panose="020B0702040204020203" pitchFamily="34" charset="0"/>
                  </a:rPr>
                  <a:t>Owned capacity</a:t>
                </a:r>
              </a:p>
            </p:txBody>
          </p:sp>
        </p:grpSp>
        <p:grpSp>
          <p:nvGrpSpPr>
            <p:cNvPr id="1836" name="Group 1835">
              <a:extLst>
                <a:ext uri="{FF2B5EF4-FFF2-40B4-BE49-F238E27FC236}">
                  <a16:creationId xmlns:a16="http://schemas.microsoft.com/office/drawing/2014/main" id="{1A78D8F4-753B-4226-8512-9EE74B0C5919}"/>
                </a:ext>
              </a:extLst>
            </p:cNvPr>
            <p:cNvGrpSpPr/>
            <p:nvPr/>
          </p:nvGrpSpPr>
          <p:grpSpPr>
            <a:xfrm>
              <a:off x="9135972" y="1568035"/>
              <a:ext cx="1782405" cy="130805"/>
              <a:chOff x="9073014" y="1405627"/>
              <a:chExt cx="1782405" cy="130805"/>
            </a:xfrm>
          </p:grpSpPr>
          <p:cxnSp>
            <p:nvCxnSpPr>
              <p:cNvPr id="1852" name="Straight Connector 1851">
                <a:extLst>
                  <a:ext uri="{FF2B5EF4-FFF2-40B4-BE49-F238E27FC236}">
                    <a16:creationId xmlns:a16="http://schemas.microsoft.com/office/drawing/2014/main" id="{5849FF24-C0D6-4772-9B81-C179E7965064}"/>
                  </a:ext>
                </a:extLst>
              </p:cNvPr>
              <p:cNvCxnSpPr/>
              <p:nvPr/>
            </p:nvCxnSpPr>
            <p:spPr>
              <a:xfrm flipH="1" flipV="1">
                <a:off x="9073014" y="1471029"/>
                <a:ext cx="228600" cy="0"/>
              </a:xfrm>
              <a:prstGeom prst="line">
                <a:avLst/>
              </a:prstGeom>
              <a:noFill/>
              <a:ln w="19050" cap="flat" cmpd="sng" algn="ctr">
                <a:solidFill>
                  <a:srgbClr val="0078D7"/>
                </a:solidFill>
                <a:prstDash val="sysDash"/>
              </a:ln>
              <a:effectLst/>
            </p:spPr>
          </p:cxnSp>
          <p:sp>
            <p:nvSpPr>
              <p:cNvPr id="1853" name="TextBox 1852">
                <a:extLst>
                  <a:ext uri="{FF2B5EF4-FFF2-40B4-BE49-F238E27FC236}">
                    <a16:creationId xmlns:a16="http://schemas.microsoft.com/office/drawing/2014/main" id="{A74CB5A0-BB2B-4979-B890-86817A6812C4}"/>
                  </a:ext>
                </a:extLst>
              </p:cNvPr>
              <p:cNvSpPr txBox="1"/>
              <p:nvPr/>
            </p:nvSpPr>
            <p:spPr>
              <a:xfrm>
                <a:off x="9347769" y="1405627"/>
                <a:ext cx="1507650" cy="130805"/>
              </a:xfrm>
              <a:prstGeom prst="rect">
                <a:avLst/>
              </a:prstGeom>
              <a:noFill/>
            </p:spPr>
            <p:txBody>
              <a:bodyPr wrap="square" lIns="0" tIns="0" rIns="0" bIns="0" rtlCol="0" anchor="ctr">
                <a:noAutofit/>
              </a:bodyPr>
              <a:lstStyle>
                <a:defPPr>
                  <a:defRPr lang="en-US"/>
                </a:defPPr>
                <a:lvl1pPr>
                  <a:spcAft>
                    <a:spcPts val="1200"/>
                  </a:spcAft>
                  <a:defRPr sz="800">
                    <a:latin typeface="Segoe UI" panose="020B0502040204020203" pitchFamily="34" charset="0"/>
                    <a:ea typeface="Segoe UI" panose="020B0502040204020203" pitchFamily="34" charset="0"/>
                    <a:cs typeface="Segoe UI" panose="020B0502040204020203" pitchFamily="34" charset="0"/>
                  </a:defRPr>
                </a:lvl1pPr>
              </a:lstStyle>
              <a:p>
                <a:pPr defTabSz="914049">
                  <a:defRPr/>
                </a:pPr>
                <a:r>
                  <a:rPr lang="en-US" sz="833" kern="0">
                    <a:solidFill>
                      <a:srgbClr val="353535"/>
                    </a:solidFill>
                    <a:latin typeface="Segoe UI Semibold" panose="020B0702040204020203" pitchFamily="34" charset="0"/>
                    <a:cs typeface="Segoe UI Semibold" panose="020B0702040204020203" pitchFamily="34" charset="0"/>
                  </a:rPr>
                  <a:t>Future capacity</a:t>
                </a:r>
              </a:p>
            </p:txBody>
          </p:sp>
        </p:grpSp>
        <p:grpSp>
          <p:nvGrpSpPr>
            <p:cNvPr id="1837" name="Group 1836">
              <a:extLst>
                <a:ext uri="{FF2B5EF4-FFF2-40B4-BE49-F238E27FC236}">
                  <a16:creationId xmlns:a16="http://schemas.microsoft.com/office/drawing/2014/main" id="{DBA4D7EC-5D70-4E8B-811B-308B868E81B1}"/>
                </a:ext>
              </a:extLst>
            </p:cNvPr>
            <p:cNvGrpSpPr/>
            <p:nvPr/>
          </p:nvGrpSpPr>
          <p:grpSpPr>
            <a:xfrm>
              <a:off x="9135972" y="1351561"/>
              <a:ext cx="1590188" cy="130805"/>
              <a:chOff x="9073014" y="1238325"/>
              <a:chExt cx="1590188" cy="130805"/>
            </a:xfrm>
          </p:grpSpPr>
          <p:cxnSp>
            <p:nvCxnSpPr>
              <p:cNvPr id="1850" name="Straight Connector 1849">
                <a:extLst>
                  <a:ext uri="{FF2B5EF4-FFF2-40B4-BE49-F238E27FC236}">
                    <a16:creationId xmlns:a16="http://schemas.microsoft.com/office/drawing/2014/main" id="{8D677050-6723-44A4-85F2-0AC51936C01D}"/>
                  </a:ext>
                </a:extLst>
              </p:cNvPr>
              <p:cNvCxnSpPr/>
              <p:nvPr/>
            </p:nvCxnSpPr>
            <p:spPr>
              <a:xfrm flipH="1">
                <a:off x="9073014" y="1303727"/>
                <a:ext cx="228600" cy="0"/>
              </a:xfrm>
              <a:prstGeom prst="line">
                <a:avLst/>
              </a:prstGeom>
              <a:noFill/>
              <a:ln w="19050" cap="flat" cmpd="sng" algn="ctr">
                <a:solidFill>
                  <a:srgbClr val="00188F">
                    <a:alpha val="94118"/>
                  </a:srgbClr>
                </a:solidFill>
                <a:prstDash val="solid"/>
              </a:ln>
              <a:effectLst/>
            </p:spPr>
          </p:cxnSp>
          <p:sp>
            <p:nvSpPr>
              <p:cNvPr id="1851" name="TextBox 1850">
                <a:extLst>
                  <a:ext uri="{FF2B5EF4-FFF2-40B4-BE49-F238E27FC236}">
                    <a16:creationId xmlns:a16="http://schemas.microsoft.com/office/drawing/2014/main" id="{7EF67589-C13D-47D1-B0C7-9C4C2B375040}"/>
                  </a:ext>
                </a:extLst>
              </p:cNvPr>
              <p:cNvSpPr txBox="1"/>
              <p:nvPr/>
            </p:nvSpPr>
            <p:spPr>
              <a:xfrm>
                <a:off x="9355344" y="1238325"/>
                <a:ext cx="1307858" cy="130805"/>
              </a:xfrm>
              <a:prstGeom prst="rect">
                <a:avLst/>
              </a:prstGeom>
              <a:noFill/>
            </p:spPr>
            <p:txBody>
              <a:bodyPr wrap="square" lIns="0" tIns="0" rIns="0" bIns="0" rtlCol="0" anchor="ctr">
                <a:noAutofit/>
              </a:bodyPr>
              <a:lstStyle>
                <a:defPPr>
                  <a:defRPr lang="en-US"/>
                </a:defPPr>
                <a:lvl1pPr>
                  <a:spcAft>
                    <a:spcPts val="1200"/>
                  </a:spcAft>
                  <a:defRPr sz="1200">
                    <a:latin typeface="Segoe UI" panose="020B0502040204020203" pitchFamily="34" charset="0"/>
                    <a:ea typeface="Segoe UI" panose="020B0502040204020203" pitchFamily="34" charset="0"/>
                    <a:cs typeface="Segoe UI" panose="020B0502040204020203" pitchFamily="34" charset="0"/>
                  </a:defRPr>
                </a:lvl1pPr>
              </a:lstStyle>
              <a:p>
                <a:pPr defTabSz="914049">
                  <a:defRPr/>
                </a:pPr>
                <a:r>
                  <a:rPr lang="en-US" sz="833" kern="0">
                    <a:solidFill>
                      <a:srgbClr val="353535"/>
                    </a:solidFill>
                    <a:latin typeface="Segoe UI Semibold" panose="020B0702040204020203" pitchFamily="34" charset="0"/>
                    <a:cs typeface="Segoe UI Semibold" panose="020B0702040204020203" pitchFamily="34" charset="0"/>
                  </a:rPr>
                  <a:t>Leased capacity</a:t>
                </a:r>
              </a:p>
            </p:txBody>
          </p:sp>
        </p:grpSp>
        <p:sp>
          <p:nvSpPr>
            <p:cNvPr id="1838" name="TextBox 1837">
              <a:extLst>
                <a:ext uri="{FF2B5EF4-FFF2-40B4-BE49-F238E27FC236}">
                  <a16:creationId xmlns:a16="http://schemas.microsoft.com/office/drawing/2014/main" id="{ADC2B34F-D316-4939-862B-7804D6CAA327}"/>
                </a:ext>
              </a:extLst>
            </p:cNvPr>
            <p:cNvSpPr txBox="1"/>
            <p:nvPr/>
          </p:nvSpPr>
          <p:spPr>
            <a:xfrm>
              <a:off x="11351100" y="1543059"/>
              <a:ext cx="792841" cy="130805"/>
            </a:xfrm>
            <a:prstGeom prst="rect">
              <a:avLst/>
            </a:prstGeom>
            <a:noFill/>
          </p:spPr>
          <p:txBody>
            <a:bodyPr wrap="square" lIns="0" tIns="0" rIns="0" bIns="0" rtlCol="0" anchor="ctr">
              <a:noAutofit/>
            </a:bodyPr>
            <a:lstStyle>
              <a:defPPr>
                <a:defRPr lang="en-US"/>
              </a:defPPr>
              <a:lvl1pPr>
                <a:spcAft>
                  <a:spcPts val="1200"/>
                </a:spcAft>
                <a:defRPr sz="1200">
                  <a:latin typeface="Segoe UI" panose="020B0502040204020203" pitchFamily="34" charset="0"/>
                  <a:ea typeface="Segoe UI" panose="020B0502040204020203" pitchFamily="34" charset="0"/>
                  <a:cs typeface="Segoe UI" panose="020B0502040204020203" pitchFamily="34" charset="0"/>
                </a:defRPr>
              </a:lvl1pPr>
            </a:lstStyle>
            <a:p>
              <a:pPr defTabSz="914049">
                <a:defRPr/>
              </a:pPr>
              <a:r>
                <a:rPr lang="en-US" sz="833" kern="0">
                  <a:solidFill>
                    <a:srgbClr val="353535"/>
                  </a:solidFill>
                  <a:latin typeface="Segoe UI Semibold" panose="020B0702040204020203" pitchFamily="34" charset="0"/>
                  <a:cs typeface="Segoe UI Semibold" panose="020B0702040204020203" pitchFamily="34" charset="0"/>
                </a:rPr>
                <a:t>Edge site</a:t>
              </a:r>
            </a:p>
          </p:txBody>
        </p:sp>
        <p:grpSp>
          <p:nvGrpSpPr>
            <p:cNvPr id="1839" name="Group 1838">
              <a:extLst>
                <a:ext uri="{FF2B5EF4-FFF2-40B4-BE49-F238E27FC236}">
                  <a16:creationId xmlns:a16="http://schemas.microsoft.com/office/drawing/2014/main" id="{41ED9CF7-17DB-4D42-A2CF-0786FF307A51}"/>
                </a:ext>
              </a:extLst>
            </p:cNvPr>
            <p:cNvGrpSpPr/>
            <p:nvPr/>
          </p:nvGrpSpPr>
          <p:grpSpPr>
            <a:xfrm>
              <a:off x="11008400" y="1453667"/>
              <a:ext cx="309594" cy="309590"/>
              <a:chOff x="1520304" y="1939550"/>
              <a:chExt cx="726812" cy="726812"/>
            </a:xfrm>
          </p:grpSpPr>
          <p:sp>
            <p:nvSpPr>
              <p:cNvPr id="1843" name="Oval 1842">
                <a:extLst>
                  <a:ext uri="{FF2B5EF4-FFF2-40B4-BE49-F238E27FC236}">
                    <a16:creationId xmlns:a16="http://schemas.microsoft.com/office/drawing/2014/main" id="{1641415B-62A1-40DA-B82A-61F8C4BB0EEE}"/>
                  </a:ext>
                </a:extLst>
              </p:cNvPr>
              <p:cNvSpPr/>
              <p:nvPr/>
            </p:nvSpPr>
            <p:spPr bwMode="auto">
              <a:xfrm>
                <a:off x="1520304" y="1939550"/>
                <a:ext cx="726812" cy="726812"/>
              </a:xfrm>
              <a:prstGeom prst="ellipse">
                <a:avLst/>
              </a:prstGeom>
              <a:solidFill>
                <a:srgbClr val="0078D7"/>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solidFill>
                    <a:srgbClr val="353535"/>
                  </a:solidFill>
                  <a:latin typeface="Segoe UI Semilight"/>
                </a:endParaRPr>
              </a:p>
            </p:txBody>
          </p:sp>
          <p:grpSp>
            <p:nvGrpSpPr>
              <p:cNvPr id="1844" name="Group 1843">
                <a:extLst>
                  <a:ext uri="{FF2B5EF4-FFF2-40B4-BE49-F238E27FC236}">
                    <a16:creationId xmlns:a16="http://schemas.microsoft.com/office/drawing/2014/main" id="{DB8BF321-E171-4D68-97A5-6ACA1FD3A59A}"/>
                  </a:ext>
                </a:extLst>
              </p:cNvPr>
              <p:cNvGrpSpPr/>
              <p:nvPr/>
            </p:nvGrpSpPr>
            <p:grpSpPr>
              <a:xfrm>
                <a:off x="1627350" y="2071688"/>
                <a:ext cx="512722" cy="462536"/>
                <a:chOff x="1302898" y="1640683"/>
                <a:chExt cx="1201027" cy="1083468"/>
              </a:xfrm>
            </p:grpSpPr>
            <p:sp>
              <p:nvSpPr>
                <p:cNvPr id="1845" name="Freeform 34">
                  <a:extLst>
                    <a:ext uri="{FF2B5EF4-FFF2-40B4-BE49-F238E27FC236}">
                      <a16:creationId xmlns:a16="http://schemas.microsoft.com/office/drawing/2014/main" id="{60D97EF2-9E43-4A84-96F1-CBDCF9C56D2F}"/>
                    </a:ext>
                  </a:extLst>
                </p:cNvPr>
                <p:cNvSpPr/>
                <p:nvPr/>
              </p:nvSpPr>
              <p:spPr>
                <a:xfrm>
                  <a:off x="1334727" y="1710961"/>
                  <a:ext cx="508874" cy="967946"/>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solidFill>
                      <a:srgbClr val="353535"/>
                    </a:solidFill>
                    <a:latin typeface="Segoe UI"/>
                  </a:endParaRPr>
                </a:p>
              </p:txBody>
            </p:sp>
            <p:sp>
              <p:nvSpPr>
                <p:cNvPr id="1846" name="Freeform 37">
                  <a:extLst>
                    <a:ext uri="{FF2B5EF4-FFF2-40B4-BE49-F238E27FC236}">
                      <a16:creationId xmlns:a16="http://schemas.microsoft.com/office/drawing/2014/main" id="{4AB59FBC-C022-4B6A-942F-F8AC222A7D68}"/>
                    </a:ext>
                  </a:extLst>
                </p:cNvPr>
                <p:cNvSpPr/>
                <p:nvPr/>
              </p:nvSpPr>
              <p:spPr>
                <a:xfrm>
                  <a:off x="1638882" y="1788321"/>
                  <a:ext cx="471344" cy="774530"/>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solidFill>
                      <a:srgbClr val="353535"/>
                    </a:solidFill>
                    <a:latin typeface="Segoe UI"/>
                  </a:endParaRPr>
                </a:p>
              </p:txBody>
            </p:sp>
            <p:sp>
              <p:nvSpPr>
                <p:cNvPr id="1847" name="Freeform 39">
                  <a:extLst>
                    <a:ext uri="{FF2B5EF4-FFF2-40B4-BE49-F238E27FC236}">
                      <a16:creationId xmlns:a16="http://schemas.microsoft.com/office/drawing/2014/main" id="{5F84084E-02C8-4E2D-B848-D36F7A4188B7}"/>
                    </a:ext>
                  </a:extLst>
                </p:cNvPr>
                <p:cNvSpPr/>
                <p:nvPr/>
              </p:nvSpPr>
              <p:spPr>
                <a:xfrm>
                  <a:off x="1927970" y="1866902"/>
                  <a:ext cx="377516" cy="607694"/>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solidFill>
                      <a:srgbClr val="353535"/>
                    </a:solidFill>
                    <a:latin typeface="Segoe UI"/>
                  </a:endParaRPr>
                </a:p>
              </p:txBody>
            </p:sp>
            <p:sp>
              <p:nvSpPr>
                <p:cNvPr id="1848" name="Freeform 40">
                  <a:extLst>
                    <a:ext uri="{FF2B5EF4-FFF2-40B4-BE49-F238E27FC236}">
                      <a16:creationId xmlns:a16="http://schemas.microsoft.com/office/drawing/2014/main" id="{BA7F3C66-43D7-4AE4-82D6-AFF25D42B4B4}"/>
                    </a:ext>
                  </a:extLst>
                </p:cNvPr>
                <p:cNvSpPr/>
                <p:nvPr/>
              </p:nvSpPr>
              <p:spPr>
                <a:xfrm>
                  <a:off x="2175592" y="1926432"/>
                  <a:ext cx="287782" cy="478631"/>
                </a:xfrm>
                <a:custGeom>
                  <a:avLst/>
                  <a:gdLst/>
                  <a:ahLst/>
                  <a:cxnLst/>
                  <a:rect l="l" t="t" r="r" b="b"/>
                  <a:pathLst>
                    <a:path w="2362200" h="3441700">
                      <a:moveTo>
                        <a:pt x="107950" y="2076450"/>
                      </a:moveTo>
                      <a:lnTo>
                        <a:pt x="107950" y="3155950"/>
                      </a:lnTo>
                      <a:lnTo>
                        <a:pt x="1416050" y="3340100"/>
                      </a:lnTo>
                      <a:lnTo>
                        <a:pt x="1416050" y="2133600"/>
                      </a:lnTo>
                      <a:close/>
                      <a:moveTo>
                        <a:pt x="107950" y="1774825"/>
                      </a:moveTo>
                      <a:lnTo>
                        <a:pt x="107950" y="1984375"/>
                      </a:lnTo>
                      <a:lnTo>
                        <a:pt x="1422400" y="2035175"/>
                      </a:lnTo>
                      <a:lnTo>
                        <a:pt x="1422400" y="1790700"/>
                      </a:lnTo>
                      <a:close/>
                      <a:moveTo>
                        <a:pt x="1422400" y="1457325"/>
                      </a:moveTo>
                      <a:lnTo>
                        <a:pt x="111125" y="1470025"/>
                      </a:lnTo>
                      <a:lnTo>
                        <a:pt x="111125" y="1679575"/>
                      </a:lnTo>
                      <a:lnTo>
                        <a:pt x="1422400" y="1701800"/>
                      </a:lnTo>
                      <a:close/>
                      <a:moveTo>
                        <a:pt x="1428750" y="1117600"/>
                      </a:moveTo>
                      <a:lnTo>
                        <a:pt x="111125" y="1168400"/>
                      </a:lnTo>
                      <a:lnTo>
                        <a:pt x="111125" y="1381125"/>
                      </a:lnTo>
                      <a:lnTo>
                        <a:pt x="1428750" y="1362075"/>
                      </a:lnTo>
                      <a:close/>
                      <a:moveTo>
                        <a:pt x="1431925" y="777875"/>
                      </a:moveTo>
                      <a:lnTo>
                        <a:pt x="117475" y="863600"/>
                      </a:lnTo>
                      <a:lnTo>
                        <a:pt x="117475" y="1082675"/>
                      </a:lnTo>
                      <a:lnTo>
                        <a:pt x="1431925" y="1022350"/>
                      </a:lnTo>
                      <a:close/>
                      <a:moveTo>
                        <a:pt x="1431925" y="444500"/>
                      </a:moveTo>
                      <a:lnTo>
                        <a:pt x="120650" y="561975"/>
                      </a:lnTo>
                      <a:lnTo>
                        <a:pt x="120650" y="784225"/>
                      </a:lnTo>
                      <a:lnTo>
                        <a:pt x="1431925" y="692150"/>
                      </a:lnTo>
                      <a:close/>
                      <a:moveTo>
                        <a:pt x="1435100" y="107950"/>
                      </a:moveTo>
                      <a:lnTo>
                        <a:pt x="123825" y="263525"/>
                      </a:lnTo>
                      <a:lnTo>
                        <a:pt x="123825" y="476250"/>
                      </a:lnTo>
                      <a:lnTo>
                        <a:pt x="1435100" y="349250"/>
                      </a:lnTo>
                      <a:close/>
                      <a:moveTo>
                        <a:pt x="1568450" y="0"/>
                      </a:moveTo>
                      <a:lnTo>
                        <a:pt x="2362200" y="254000"/>
                      </a:lnTo>
                      <a:lnTo>
                        <a:pt x="2330450" y="3155950"/>
                      </a:lnTo>
                      <a:lnTo>
                        <a:pt x="1524000" y="3441700"/>
                      </a:lnTo>
                      <a:lnTo>
                        <a:pt x="0" y="3213100"/>
                      </a:lnTo>
                      <a:lnTo>
                        <a:pt x="0" y="196850"/>
                      </a:lnTo>
                      <a:close/>
                    </a:path>
                  </a:pathLst>
                </a:custGeom>
                <a:solidFill>
                  <a:srgbClr val="FFFFFF"/>
                </a:solidFill>
                <a:ln w="9525" cap="flat" cmpd="sng" algn="ctr">
                  <a:noFill/>
                  <a:prstDash val="solid"/>
                </a:ln>
                <a:effectLst/>
              </p:spPr>
              <p:txBody>
                <a:bodyPr vert="horz" wrap="square" lIns="89639" tIns="44819" rIns="89639" bIns="44819" numCol="1" rtlCol="0" anchor="ctr"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pPr algn="ctr" defTabSz="896091" fontAlgn="base">
                    <a:spcBef>
                      <a:spcPct val="0"/>
                    </a:spcBef>
                    <a:spcAft>
                      <a:spcPct val="0"/>
                    </a:spcAft>
                    <a:defRPr/>
                  </a:pPr>
                  <a:endParaRPr lang="en-US" sz="2157" kern="0">
                    <a:solidFill>
                      <a:srgbClr val="353535"/>
                    </a:solidFill>
                    <a:latin typeface="Segoe UI"/>
                  </a:endParaRPr>
                </a:p>
              </p:txBody>
            </p:sp>
            <p:sp>
              <p:nvSpPr>
                <p:cNvPr id="1849" name="Freeform 5">
                  <a:extLst>
                    <a:ext uri="{FF2B5EF4-FFF2-40B4-BE49-F238E27FC236}">
                      <a16:creationId xmlns:a16="http://schemas.microsoft.com/office/drawing/2014/main" id="{0430C2FB-5B50-44A6-B442-F57EDA4117D8}"/>
                    </a:ext>
                  </a:extLst>
                </p:cNvPr>
                <p:cNvSpPr/>
                <p:nvPr/>
              </p:nvSpPr>
              <p:spPr bwMode="auto">
                <a:xfrm>
                  <a:off x="1302898" y="1640683"/>
                  <a:ext cx="1201027" cy="1083468"/>
                </a:xfrm>
                <a:custGeom>
                  <a:avLst/>
                  <a:gdLst>
                    <a:gd name="connsiteX0" fmla="*/ 7144 w 1352550"/>
                    <a:gd name="connsiteY0" fmla="*/ 54769 h 1064419"/>
                    <a:gd name="connsiteX1" fmla="*/ 381000 w 1352550"/>
                    <a:gd name="connsiteY1" fmla="*/ 0 h 1064419"/>
                    <a:gd name="connsiteX2" fmla="*/ 1352550 w 1352550"/>
                    <a:gd name="connsiteY2" fmla="*/ 328613 h 1064419"/>
                    <a:gd name="connsiteX3" fmla="*/ 1345407 w 1352550"/>
                    <a:gd name="connsiteY3" fmla="*/ 676275 h 1064419"/>
                    <a:gd name="connsiteX4" fmla="*/ 371475 w 1352550"/>
                    <a:gd name="connsiteY4" fmla="*/ 1064419 h 1064419"/>
                    <a:gd name="connsiteX5" fmla="*/ 0 w 1352550"/>
                    <a:gd name="connsiteY5" fmla="*/ 992981 h 1064419"/>
                    <a:gd name="connsiteX6" fmla="*/ 7144 w 1352550"/>
                    <a:gd name="connsiteY6" fmla="*/ 54769 h 1064419"/>
                    <a:gd name="connsiteX0" fmla="*/ 7144 w 1352550"/>
                    <a:gd name="connsiteY0" fmla="*/ 43588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7144 w 1352550"/>
                    <a:gd name="connsiteY6" fmla="*/ 43588 h 1053238"/>
                    <a:gd name="connsiteX0" fmla="*/ 37940 w 1352550"/>
                    <a:gd name="connsiteY0" fmla="*/ 65949 h 1053238"/>
                    <a:gd name="connsiteX1" fmla="*/ 416928 w 1352550"/>
                    <a:gd name="connsiteY1" fmla="*/ 0 h 1053238"/>
                    <a:gd name="connsiteX2" fmla="*/ 1352550 w 1352550"/>
                    <a:gd name="connsiteY2" fmla="*/ 317432 h 1053238"/>
                    <a:gd name="connsiteX3" fmla="*/ 1345407 w 1352550"/>
                    <a:gd name="connsiteY3" fmla="*/ 665094 h 1053238"/>
                    <a:gd name="connsiteX4" fmla="*/ 371475 w 1352550"/>
                    <a:gd name="connsiteY4" fmla="*/ 1053238 h 1053238"/>
                    <a:gd name="connsiteX5" fmla="*/ 0 w 1352550"/>
                    <a:gd name="connsiteY5" fmla="*/ 981800 h 1053238"/>
                    <a:gd name="connsiteX6" fmla="*/ 37940 w 1352550"/>
                    <a:gd name="connsiteY6" fmla="*/ 65949 h 1053238"/>
                    <a:gd name="connsiteX0" fmla="*/ 720 w 1315330"/>
                    <a:gd name="connsiteY0" fmla="*/ 65949 h 1053238"/>
                    <a:gd name="connsiteX1" fmla="*/ 379708 w 1315330"/>
                    <a:gd name="connsiteY1" fmla="*/ 0 h 1053238"/>
                    <a:gd name="connsiteX2" fmla="*/ 1315330 w 1315330"/>
                    <a:gd name="connsiteY2" fmla="*/ 317432 h 1053238"/>
                    <a:gd name="connsiteX3" fmla="*/ 1308187 w 1315330"/>
                    <a:gd name="connsiteY3" fmla="*/ 665094 h 1053238"/>
                    <a:gd name="connsiteX4" fmla="*/ 334255 w 1315330"/>
                    <a:gd name="connsiteY4" fmla="*/ 1053238 h 1053238"/>
                    <a:gd name="connsiteX5" fmla="*/ 8975 w 1315330"/>
                    <a:gd name="connsiteY5" fmla="*/ 950494 h 1053238"/>
                    <a:gd name="connsiteX6" fmla="*/ 720 w 1315330"/>
                    <a:gd name="connsiteY6" fmla="*/ 65949 h 1053238"/>
                    <a:gd name="connsiteX0" fmla="*/ 720 w 1315330"/>
                    <a:gd name="connsiteY0" fmla="*/ 65949 h 1004042"/>
                    <a:gd name="connsiteX1" fmla="*/ 379708 w 1315330"/>
                    <a:gd name="connsiteY1" fmla="*/ 0 h 1004042"/>
                    <a:gd name="connsiteX2" fmla="*/ 1315330 w 1315330"/>
                    <a:gd name="connsiteY2" fmla="*/ 317432 h 1004042"/>
                    <a:gd name="connsiteX3" fmla="*/ 1308187 w 1315330"/>
                    <a:gd name="connsiteY3" fmla="*/ 665094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323584"/>
                    <a:gd name="connsiteY0" fmla="*/ 65949 h 1004042"/>
                    <a:gd name="connsiteX1" fmla="*/ 379708 w 1323584"/>
                    <a:gd name="connsiteY1" fmla="*/ 0 h 1004042"/>
                    <a:gd name="connsiteX2" fmla="*/ 1315330 w 1323584"/>
                    <a:gd name="connsiteY2" fmla="*/ 317432 h 1004042"/>
                    <a:gd name="connsiteX3" fmla="*/ 1323584 w 1323584"/>
                    <a:gd name="connsiteY3" fmla="*/ 680746 h 1004042"/>
                    <a:gd name="connsiteX4" fmla="*/ 372750 w 1323584"/>
                    <a:gd name="connsiteY4" fmla="*/ 1004042 h 1004042"/>
                    <a:gd name="connsiteX5" fmla="*/ 8975 w 1323584"/>
                    <a:gd name="connsiteY5" fmla="*/ 950494 h 1004042"/>
                    <a:gd name="connsiteX6" fmla="*/ 720 w 1323584"/>
                    <a:gd name="connsiteY6" fmla="*/ 65949 h 1004042"/>
                    <a:gd name="connsiteX0" fmla="*/ 720 w 1315330"/>
                    <a:gd name="connsiteY0" fmla="*/ 65949 h 1004042"/>
                    <a:gd name="connsiteX1" fmla="*/ 379708 w 1315330"/>
                    <a:gd name="connsiteY1" fmla="*/ 0 h 1004042"/>
                    <a:gd name="connsiteX2" fmla="*/ 1315330 w 1315330"/>
                    <a:gd name="connsiteY2" fmla="*/ 317432 h 1004042"/>
                    <a:gd name="connsiteX3" fmla="*/ 1287655 w 1315330"/>
                    <a:gd name="connsiteY3" fmla="*/ 689691 h 1004042"/>
                    <a:gd name="connsiteX4" fmla="*/ 372750 w 1315330"/>
                    <a:gd name="connsiteY4" fmla="*/ 1004042 h 1004042"/>
                    <a:gd name="connsiteX5" fmla="*/ 8975 w 1315330"/>
                    <a:gd name="connsiteY5" fmla="*/ 950494 h 1004042"/>
                    <a:gd name="connsiteX6" fmla="*/ 720 w 1315330"/>
                    <a:gd name="connsiteY6" fmla="*/ 65949 h 1004042"/>
                    <a:gd name="connsiteX0" fmla="*/ 720 w 1289666"/>
                    <a:gd name="connsiteY0" fmla="*/ 65949 h 1004042"/>
                    <a:gd name="connsiteX1" fmla="*/ 379708 w 1289666"/>
                    <a:gd name="connsiteY1" fmla="*/ 0 h 1004042"/>
                    <a:gd name="connsiteX2" fmla="*/ 1289666 w 1289666"/>
                    <a:gd name="connsiteY2" fmla="*/ 301780 h 1004042"/>
                    <a:gd name="connsiteX3" fmla="*/ 1287655 w 1289666"/>
                    <a:gd name="connsiteY3" fmla="*/ 689691 h 1004042"/>
                    <a:gd name="connsiteX4" fmla="*/ 372750 w 1289666"/>
                    <a:gd name="connsiteY4" fmla="*/ 1004042 h 1004042"/>
                    <a:gd name="connsiteX5" fmla="*/ 8975 w 1289666"/>
                    <a:gd name="connsiteY5" fmla="*/ 950494 h 1004042"/>
                    <a:gd name="connsiteX6" fmla="*/ 720 w 1289666"/>
                    <a:gd name="connsiteY6" fmla="*/ 65949 h 1004042"/>
                    <a:gd name="connsiteX0" fmla="*/ 720 w 1299931"/>
                    <a:gd name="connsiteY0" fmla="*/ 65949 h 1004042"/>
                    <a:gd name="connsiteX1" fmla="*/ 379708 w 1299931"/>
                    <a:gd name="connsiteY1" fmla="*/ 0 h 1004042"/>
                    <a:gd name="connsiteX2" fmla="*/ 1299931 w 1299931"/>
                    <a:gd name="connsiteY2" fmla="*/ 277928 h 1004042"/>
                    <a:gd name="connsiteX3" fmla="*/ 1287655 w 1299931"/>
                    <a:gd name="connsiteY3" fmla="*/ 689691 h 1004042"/>
                    <a:gd name="connsiteX4" fmla="*/ 372750 w 1299931"/>
                    <a:gd name="connsiteY4" fmla="*/ 1004042 h 1004042"/>
                    <a:gd name="connsiteX5" fmla="*/ 8975 w 1299931"/>
                    <a:gd name="connsiteY5" fmla="*/ 950494 h 1004042"/>
                    <a:gd name="connsiteX6" fmla="*/ 720 w 1299931"/>
                    <a:gd name="connsiteY6" fmla="*/ 65949 h 1004042"/>
                    <a:gd name="connsiteX0" fmla="*/ 720 w 1287705"/>
                    <a:gd name="connsiteY0" fmla="*/ 65949 h 1004042"/>
                    <a:gd name="connsiteX1" fmla="*/ 379708 w 1287705"/>
                    <a:gd name="connsiteY1" fmla="*/ 0 h 1004042"/>
                    <a:gd name="connsiteX2" fmla="*/ 1282822 w 1287705"/>
                    <a:gd name="connsiteY2" fmla="*/ 274946 h 1004042"/>
                    <a:gd name="connsiteX3" fmla="*/ 1287655 w 1287705"/>
                    <a:gd name="connsiteY3" fmla="*/ 689691 h 1004042"/>
                    <a:gd name="connsiteX4" fmla="*/ 372750 w 1287705"/>
                    <a:gd name="connsiteY4" fmla="*/ 1004042 h 1004042"/>
                    <a:gd name="connsiteX5" fmla="*/ 8975 w 1287705"/>
                    <a:gd name="connsiteY5" fmla="*/ 950494 h 1004042"/>
                    <a:gd name="connsiteX6" fmla="*/ 720 w 1287705"/>
                    <a:gd name="connsiteY6" fmla="*/ 65949 h 1004042"/>
                    <a:gd name="connsiteX0" fmla="*/ 720 w 1293087"/>
                    <a:gd name="connsiteY0" fmla="*/ 65949 h 1004042"/>
                    <a:gd name="connsiteX1" fmla="*/ 379708 w 1293087"/>
                    <a:gd name="connsiteY1" fmla="*/ 0 h 1004042"/>
                    <a:gd name="connsiteX2" fmla="*/ 1293087 w 1293087"/>
                    <a:gd name="connsiteY2" fmla="*/ 271965 h 1004042"/>
                    <a:gd name="connsiteX3" fmla="*/ 1287655 w 1293087"/>
                    <a:gd name="connsiteY3" fmla="*/ 689691 h 1004042"/>
                    <a:gd name="connsiteX4" fmla="*/ 372750 w 1293087"/>
                    <a:gd name="connsiteY4" fmla="*/ 1004042 h 1004042"/>
                    <a:gd name="connsiteX5" fmla="*/ 8975 w 1293087"/>
                    <a:gd name="connsiteY5" fmla="*/ 950494 h 1004042"/>
                    <a:gd name="connsiteX6" fmla="*/ 720 w 1293087"/>
                    <a:gd name="connsiteY6" fmla="*/ 65949 h 1004042"/>
                    <a:gd name="connsiteX0" fmla="*/ 12275 w 1304642"/>
                    <a:gd name="connsiteY0" fmla="*/ 65949 h 1004042"/>
                    <a:gd name="connsiteX1" fmla="*/ 391263 w 1304642"/>
                    <a:gd name="connsiteY1" fmla="*/ 0 h 1004042"/>
                    <a:gd name="connsiteX2" fmla="*/ 1304642 w 1304642"/>
                    <a:gd name="connsiteY2" fmla="*/ 271965 h 1004042"/>
                    <a:gd name="connsiteX3" fmla="*/ 1299210 w 1304642"/>
                    <a:gd name="connsiteY3" fmla="*/ 689691 h 1004042"/>
                    <a:gd name="connsiteX4" fmla="*/ 384305 w 1304642"/>
                    <a:gd name="connsiteY4" fmla="*/ 1004042 h 1004042"/>
                    <a:gd name="connsiteX5" fmla="*/ 0 w 1304642"/>
                    <a:gd name="connsiteY5" fmla="*/ 948257 h 1004042"/>
                    <a:gd name="connsiteX6" fmla="*/ 12275 w 1304642"/>
                    <a:gd name="connsiteY6" fmla="*/ 65949 h 1004042"/>
                    <a:gd name="connsiteX0" fmla="*/ 2010 w 1294377"/>
                    <a:gd name="connsiteY0" fmla="*/ 65949 h 1004042"/>
                    <a:gd name="connsiteX1" fmla="*/ 380998 w 1294377"/>
                    <a:gd name="connsiteY1" fmla="*/ 0 h 1004042"/>
                    <a:gd name="connsiteX2" fmla="*/ 1294377 w 1294377"/>
                    <a:gd name="connsiteY2" fmla="*/ 271965 h 1004042"/>
                    <a:gd name="connsiteX3" fmla="*/ 1288945 w 1294377"/>
                    <a:gd name="connsiteY3" fmla="*/ 689691 h 1004042"/>
                    <a:gd name="connsiteX4" fmla="*/ 374040 w 1294377"/>
                    <a:gd name="connsiteY4" fmla="*/ 1004042 h 1004042"/>
                    <a:gd name="connsiteX5" fmla="*/ 0 w 1294377"/>
                    <a:gd name="connsiteY5" fmla="*/ 946021 h 1004042"/>
                    <a:gd name="connsiteX6" fmla="*/ 2010 w 1294377"/>
                    <a:gd name="connsiteY6" fmla="*/ 65949 h 1004042"/>
                    <a:gd name="connsiteX0" fmla="*/ 2010 w 1294377"/>
                    <a:gd name="connsiteY0" fmla="*/ 65949 h 1017459"/>
                    <a:gd name="connsiteX1" fmla="*/ 380998 w 1294377"/>
                    <a:gd name="connsiteY1" fmla="*/ 0 h 1017459"/>
                    <a:gd name="connsiteX2" fmla="*/ 1294377 w 1294377"/>
                    <a:gd name="connsiteY2" fmla="*/ 271965 h 1017459"/>
                    <a:gd name="connsiteX3" fmla="*/ 1288945 w 1294377"/>
                    <a:gd name="connsiteY3" fmla="*/ 689691 h 1017459"/>
                    <a:gd name="connsiteX4" fmla="*/ 371474 w 1294377"/>
                    <a:gd name="connsiteY4" fmla="*/ 1017459 h 1017459"/>
                    <a:gd name="connsiteX5" fmla="*/ 0 w 1294377"/>
                    <a:gd name="connsiteY5" fmla="*/ 946021 h 1017459"/>
                    <a:gd name="connsiteX6" fmla="*/ 2010 w 1294377"/>
                    <a:gd name="connsiteY6" fmla="*/ 65949 h 1017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4377" h="1017459">
                      <a:moveTo>
                        <a:pt x="2010" y="65949"/>
                      </a:moveTo>
                      <a:lnTo>
                        <a:pt x="380998" y="0"/>
                      </a:lnTo>
                      <a:lnTo>
                        <a:pt x="1294377" y="271965"/>
                      </a:lnTo>
                      <a:cubicBezTo>
                        <a:pt x="1293707" y="401269"/>
                        <a:pt x="1289615" y="560387"/>
                        <a:pt x="1288945" y="689691"/>
                      </a:cubicBezTo>
                      <a:lnTo>
                        <a:pt x="371474" y="1017459"/>
                      </a:lnTo>
                      <a:lnTo>
                        <a:pt x="0" y="946021"/>
                      </a:lnTo>
                      <a:cubicBezTo>
                        <a:pt x="1588" y="631696"/>
                        <a:pt x="-1959" y="375511"/>
                        <a:pt x="2010" y="65949"/>
                      </a:cubicBezTo>
                      <a:close/>
                    </a:path>
                  </a:pathLst>
                </a:custGeom>
                <a:noFill/>
                <a:ln w="3175" cap="flat" cmpd="sng" algn="ctr">
                  <a:solidFill>
                    <a:srgbClr val="FFFFFF"/>
                  </a:solidFill>
                  <a:prstDash val="sysDash"/>
                  <a:headEnd type="none" w="med" len="med"/>
                  <a:tailEnd type="none" w="med" len="me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solidFill>
                      <a:srgbClr val="353535"/>
                    </a:solidFill>
                    <a:latin typeface="Segoe UI" pitchFamily="34" charset="0"/>
                    <a:ea typeface="Segoe UI" pitchFamily="34" charset="0"/>
                    <a:cs typeface="Segoe UI" pitchFamily="34" charset="0"/>
                  </a:endParaRPr>
                </a:p>
              </p:txBody>
            </p:sp>
          </p:grpSp>
        </p:grpSp>
        <p:grpSp>
          <p:nvGrpSpPr>
            <p:cNvPr id="1840" name="Group 1839">
              <a:extLst>
                <a:ext uri="{FF2B5EF4-FFF2-40B4-BE49-F238E27FC236}">
                  <a16:creationId xmlns:a16="http://schemas.microsoft.com/office/drawing/2014/main" id="{16ACEDD9-A15A-4484-8CE8-4EA61B1696DF}"/>
                </a:ext>
              </a:extLst>
            </p:cNvPr>
            <p:cNvGrpSpPr/>
            <p:nvPr/>
          </p:nvGrpSpPr>
          <p:grpSpPr>
            <a:xfrm>
              <a:off x="11008322" y="1089140"/>
              <a:ext cx="307378" cy="307378"/>
              <a:chOff x="6617763" y="1494678"/>
              <a:chExt cx="188006" cy="188004"/>
            </a:xfrm>
          </p:grpSpPr>
          <p:sp>
            <p:nvSpPr>
              <p:cNvPr id="1841" name="Oval 1840">
                <a:extLst>
                  <a:ext uri="{FF2B5EF4-FFF2-40B4-BE49-F238E27FC236}">
                    <a16:creationId xmlns:a16="http://schemas.microsoft.com/office/drawing/2014/main" id="{3089A631-AE1A-4AD5-8971-E372C160FF8F}"/>
                  </a:ext>
                </a:extLst>
              </p:cNvPr>
              <p:cNvSpPr/>
              <p:nvPr/>
            </p:nvSpPr>
            <p:spPr bwMode="auto">
              <a:xfrm>
                <a:off x="6617763" y="1494678"/>
                <a:ext cx="188006" cy="188004"/>
              </a:xfrm>
              <a:prstGeom prst="ellipse">
                <a:avLst/>
              </a:prstGeom>
              <a:solidFill>
                <a:srgbClr val="00188F"/>
              </a:solidFill>
              <a:ln w="10795" cap="flat" cmpd="sng" algn="ctr">
                <a:noFill/>
                <a:prstDash val="solid"/>
                <a:headEnd type="none" w="med" len="med"/>
                <a:tailEnd type="none" w="med" len="med"/>
              </a:ln>
              <a:effectLst/>
            </p:spPr>
            <p:txBody>
              <a:bodyPr vert="horz" wrap="square" lIns="0" tIns="45720" rIns="0" bIns="45720" numCol="1" rtlCol="0" anchor="ctr" anchorCtr="0" compatLnSpc="1">
                <a:prstTxWarp prst="textNoShape">
                  <a:avLst/>
                </a:prstTxWarp>
              </a:bodyPr>
              <a:lstStyle/>
              <a:p>
                <a:pPr algn="ctr" defTabSz="914102" fontAlgn="base">
                  <a:spcBef>
                    <a:spcPct val="0"/>
                  </a:spcBef>
                  <a:spcAft>
                    <a:spcPct val="0"/>
                  </a:spcAft>
                  <a:defRPr/>
                </a:pPr>
                <a:endParaRPr lang="en-US" sz="1961" kern="0">
                  <a:solidFill>
                    <a:srgbClr val="353535"/>
                  </a:solidFill>
                  <a:latin typeface="Segoe UI Semilight"/>
                </a:endParaRPr>
              </a:p>
            </p:txBody>
          </p:sp>
          <p:sp>
            <p:nvSpPr>
              <p:cNvPr id="1842" name="Freeform 10">
                <a:extLst>
                  <a:ext uri="{FF2B5EF4-FFF2-40B4-BE49-F238E27FC236}">
                    <a16:creationId xmlns:a16="http://schemas.microsoft.com/office/drawing/2014/main" id="{1DC73A04-359D-44D9-A018-7477D1C19D34}"/>
                  </a:ext>
                </a:extLst>
              </p:cNvPr>
              <p:cNvSpPr/>
              <p:nvPr/>
            </p:nvSpPr>
            <p:spPr>
              <a:xfrm>
                <a:off x="6639415" y="1531144"/>
                <a:ext cx="144704" cy="115072"/>
              </a:xfrm>
              <a:custGeom>
                <a:avLst/>
                <a:gdLst/>
                <a:ahLst/>
                <a:cxnLst/>
                <a:rect l="l" t="t" r="r" b="b"/>
                <a:pathLst>
                  <a:path w="1395413" h="1109663">
                    <a:moveTo>
                      <a:pt x="133347" y="813196"/>
                    </a:moveTo>
                    <a:lnTo>
                      <a:pt x="30953" y="841771"/>
                    </a:lnTo>
                    <a:lnTo>
                      <a:pt x="681035" y="1067990"/>
                    </a:lnTo>
                    <a:lnTo>
                      <a:pt x="1045366" y="958452"/>
                    </a:lnTo>
                    <a:lnTo>
                      <a:pt x="761997" y="970358"/>
                    </a:lnTo>
                    <a:close/>
                    <a:moveTo>
                      <a:pt x="453832" y="454934"/>
                    </a:moveTo>
                    <a:cubicBezTo>
                      <a:pt x="453375" y="497707"/>
                      <a:pt x="452917" y="540480"/>
                      <a:pt x="452460" y="583253"/>
                    </a:cubicBezTo>
                    <a:lnTo>
                      <a:pt x="293263" y="597663"/>
                    </a:lnTo>
                    <a:lnTo>
                      <a:pt x="293263" y="488558"/>
                    </a:lnTo>
                    <a:close/>
                    <a:moveTo>
                      <a:pt x="453832" y="256931"/>
                    </a:moveTo>
                    <a:lnTo>
                      <a:pt x="453832" y="384563"/>
                    </a:lnTo>
                    <a:lnTo>
                      <a:pt x="293949" y="428480"/>
                    </a:lnTo>
                    <a:lnTo>
                      <a:pt x="293949" y="319375"/>
                    </a:lnTo>
                    <a:close/>
                    <a:moveTo>
                      <a:pt x="759109" y="39089"/>
                    </a:moveTo>
                    <a:lnTo>
                      <a:pt x="158946" y="317879"/>
                    </a:lnTo>
                    <a:cubicBezTo>
                      <a:pt x="159197" y="336218"/>
                      <a:pt x="159449" y="354555"/>
                      <a:pt x="159699" y="372894"/>
                    </a:cubicBezTo>
                    <a:lnTo>
                      <a:pt x="252988" y="334945"/>
                    </a:lnTo>
                    <a:cubicBezTo>
                      <a:pt x="252379" y="368482"/>
                      <a:pt x="251768" y="402018"/>
                      <a:pt x="251158" y="435554"/>
                    </a:cubicBezTo>
                    <a:cubicBezTo>
                      <a:pt x="221946" y="442661"/>
                      <a:pt x="177060" y="455864"/>
                      <a:pt x="156202" y="463276"/>
                    </a:cubicBezTo>
                    <a:cubicBezTo>
                      <a:pt x="155744" y="490408"/>
                      <a:pt x="155592" y="499451"/>
                      <a:pt x="155287" y="517539"/>
                    </a:cubicBezTo>
                    <a:lnTo>
                      <a:pt x="247661" y="495521"/>
                    </a:lnTo>
                    <a:cubicBezTo>
                      <a:pt x="247356" y="531158"/>
                      <a:pt x="246136" y="567709"/>
                      <a:pt x="245831" y="603346"/>
                    </a:cubicBezTo>
                    <a:lnTo>
                      <a:pt x="150387" y="608083"/>
                    </a:lnTo>
                    <a:cubicBezTo>
                      <a:pt x="150693" y="624734"/>
                      <a:pt x="150082" y="641386"/>
                      <a:pt x="150387" y="658037"/>
                    </a:cubicBezTo>
                    <a:lnTo>
                      <a:pt x="247712" y="657742"/>
                    </a:lnTo>
                    <a:cubicBezTo>
                      <a:pt x="246922" y="694850"/>
                      <a:pt x="246527" y="716147"/>
                      <a:pt x="247174" y="772266"/>
                    </a:cubicBezTo>
                    <a:lnTo>
                      <a:pt x="147399" y="754396"/>
                    </a:lnTo>
                    <a:cubicBezTo>
                      <a:pt x="147399" y="769496"/>
                      <a:pt x="147547" y="803120"/>
                      <a:pt x="148085" y="806194"/>
                    </a:cubicBezTo>
                    <a:cubicBezTo>
                      <a:pt x="148594" y="802501"/>
                      <a:pt x="239550" y="829400"/>
                      <a:pt x="289055" y="842032"/>
                    </a:cubicBezTo>
                    <a:cubicBezTo>
                      <a:pt x="289513" y="751300"/>
                      <a:pt x="288750" y="720141"/>
                      <a:pt x="289055" y="658738"/>
                    </a:cubicBezTo>
                    <a:lnTo>
                      <a:pt x="448827" y="657660"/>
                    </a:lnTo>
                    <a:cubicBezTo>
                      <a:pt x="449132" y="729811"/>
                      <a:pt x="449436" y="801963"/>
                      <a:pt x="449741" y="874114"/>
                    </a:cubicBezTo>
                    <a:lnTo>
                      <a:pt x="763845" y="955723"/>
                    </a:lnTo>
                    <a:lnTo>
                      <a:pt x="763845" y="856244"/>
                    </a:lnTo>
                    <a:lnTo>
                      <a:pt x="512778" y="813609"/>
                    </a:lnTo>
                    <a:cubicBezTo>
                      <a:pt x="512903" y="761986"/>
                      <a:pt x="513028" y="710362"/>
                      <a:pt x="513153" y="658738"/>
                    </a:cubicBezTo>
                    <a:lnTo>
                      <a:pt x="763845" y="662022"/>
                    </a:lnTo>
                    <a:cubicBezTo>
                      <a:pt x="764635" y="629651"/>
                      <a:pt x="763198" y="610721"/>
                      <a:pt x="764383" y="562166"/>
                    </a:cubicBezTo>
                    <a:lnTo>
                      <a:pt x="512615" y="584236"/>
                    </a:lnTo>
                    <a:cubicBezTo>
                      <a:pt x="513798" y="516732"/>
                      <a:pt x="511968" y="513071"/>
                      <a:pt x="513153" y="445567"/>
                    </a:cubicBezTo>
                    <a:lnTo>
                      <a:pt x="759109" y="394374"/>
                    </a:lnTo>
                    <a:cubicBezTo>
                      <a:pt x="759538" y="365646"/>
                      <a:pt x="759969" y="336919"/>
                      <a:pt x="760398" y="308191"/>
                    </a:cubicBezTo>
                    <a:lnTo>
                      <a:pt x="508040" y="370688"/>
                    </a:lnTo>
                    <a:lnTo>
                      <a:pt x="508040" y="233312"/>
                    </a:lnTo>
                    <a:lnTo>
                      <a:pt x="761477" y="140938"/>
                    </a:lnTo>
                    <a:cubicBezTo>
                      <a:pt x="760687" y="106988"/>
                      <a:pt x="759898" y="73038"/>
                      <a:pt x="759109" y="39089"/>
                    </a:cubicBezTo>
                    <a:close/>
                    <a:moveTo>
                      <a:pt x="759619" y="0"/>
                    </a:moveTo>
                    <a:lnTo>
                      <a:pt x="1333500" y="271463"/>
                    </a:lnTo>
                    <a:cubicBezTo>
                      <a:pt x="1335088" y="442913"/>
                      <a:pt x="1336675" y="614363"/>
                      <a:pt x="1338263" y="785813"/>
                    </a:cubicBezTo>
                    <a:lnTo>
                      <a:pt x="1388269" y="800100"/>
                    </a:lnTo>
                    <a:lnTo>
                      <a:pt x="1395413" y="864394"/>
                    </a:lnTo>
                    <a:lnTo>
                      <a:pt x="692944" y="1109663"/>
                    </a:lnTo>
                    <a:lnTo>
                      <a:pt x="0" y="862013"/>
                    </a:lnTo>
                    <a:lnTo>
                      <a:pt x="2382" y="826294"/>
                    </a:lnTo>
                    <a:lnTo>
                      <a:pt x="130969" y="804863"/>
                    </a:lnTo>
                    <a:lnTo>
                      <a:pt x="145257" y="297656"/>
                    </a:lnTo>
                    <a:close/>
                  </a:path>
                </a:pathLst>
              </a:custGeom>
              <a:solidFill>
                <a:srgbClr val="FFFFFF"/>
              </a:solidFill>
              <a:ln w="9525" cap="flat" cmpd="sng" algn="ctr">
                <a:noFill/>
                <a:prstDash val="solid"/>
              </a:ln>
              <a:effectLst/>
            </p:spPr>
            <p:txBody>
              <a:bodyPr rot="0" spcFirstLastPara="0" vert="horz" wrap="square" lIns="89642" tIns="44821" rIns="44821" bIns="89642" numCol="1" spcCol="0" rtlCol="0" fromWordArt="0" anchor="b" anchorCtr="0" forceAA="0" compatLnSpc="1">
                <a:prstTxWarp prst="textNoShape">
                  <a:avLst/>
                </a:prstTxWarp>
                <a:noAutofit/>
              </a:bodyP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defTabSz="896091" fontAlgn="base">
                  <a:spcBef>
                    <a:spcPct val="0"/>
                  </a:spcBef>
                  <a:spcAft>
                    <a:spcPct val="0"/>
                  </a:spcAft>
                  <a:defRPr/>
                </a:pPr>
                <a:endParaRPr lang="en-US" sz="1765" err="1">
                  <a:solidFill>
                    <a:srgbClr val="353535"/>
                  </a:solidFill>
                  <a:latin typeface="Segoe UI" pitchFamily="34" charset="0"/>
                  <a:ea typeface="Segoe UI" pitchFamily="34" charset="0"/>
                  <a:cs typeface="Segoe UI" pitchFamily="34" charset="0"/>
                </a:endParaRPr>
              </a:p>
            </p:txBody>
          </p:sp>
        </p:grpSp>
      </p:grpSp>
      <p:sp>
        <p:nvSpPr>
          <p:cNvPr id="3" name="Title 2"/>
          <p:cNvSpPr>
            <a:spLocks noGrp="1"/>
          </p:cNvSpPr>
          <p:nvPr>
            <p:ph type="title"/>
          </p:nvPr>
        </p:nvSpPr>
        <p:spPr/>
        <p:txBody>
          <a:bodyPr/>
          <a:lstStyle/>
          <a:p>
            <a:r>
              <a:rPr lang="en-US" dirty="0"/>
              <a:t>Azure inter-DC dark fiber backbone</a:t>
            </a:r>
          </a:p>
        </p:txBody>
      </p:sp>
      <p:sp>
        <p:nvSpPr>
          <p:cNvPr id="1119" name="Rectangle 1118"/>
          <p:cNvSpPr/>
          <p:nvPr/>
        </p:nvSpPr>
        <p:spPr bwMode="auto">
          <a:xfrm>
            <a:off x="647380" y="1122452"/>
            <a:ext cx="3599827" cy="315835"/>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91414" rIns="91414" bIns="91414" numCol="1" spcCol="0" rtlCol="0" fromWordArt="0" anchor="ctr" anchorCtr="0" forceAA="0" compatLnSpc="1">
            <a:prstTxWarp prst="textNoShape">
              <a:avLst/>
            </a:prstTxWarp>
            <a:noAutofit/>
          </a:bodyPr>
          <a:lstStyle/>
          <a:p>
            <a:pPr defTabSz="913748" fontAlgn="base">
              <a:spcBef>
                <a:spcPct val="0"/>
              </a:spcBef>
              <a:spcAft>
                <a:spcPct val="0"/>
              </a:spcAft>
              <a:defRPr/>
            </a:pPr>
            <a:r>
              <a:rPr lang="en-US" sz="1372" kern="0" dirty="0">
                <a:solidFill>
                  <a:srgbClr val="353535"/>
                </a:solidFill>
                <a:latin typeface="Segoe UI Semibold" panose="020B0702040204020203" pitchFamily="34" charset="0"/>
                <a:ea typeface="Segoe UI" pitchFamily="34" charset="0"/>
                <a:cs typeface="Segoe UI Semibold" panose="020B0702040204020203" pitchFamily="34" charset="0"/>
              </a:rPr>
              <a:t>DCs and network sites not exhaustive</a:t>
            </a:r>
          </a:p>
        </p:txBody>
      </p:sp>
    </p:spTree>
    <p:extLst>
      <p:ext uri="{BB962C8B-B14F-4D97-AF65-F5344CB8AC3E}">
        <p14:creationId xmlns:p14="http://schemas.microsoft.com/office/powerpoint/2010/main" val="1292115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832"/>
                                        </p:tgtEl>
                                        <p:attrNameLst>
                                          <p:attrName>style.visibility</p:attrName>
                                        </p:attrNameLst>
                                      </p:cBhvr>
                                      <p:to>
                                        <p:strVal val="visible"/>
                                      </p:to>
                                    </p:set>
                                    <p:animEffect transition="in" filter="fade">
                                      <p:cBhvr>
                                        <p:cTn id="7" dur="500"/>
                                        <p:tgtEl>
                                          <p:spTgt spid="183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19"/>
                                        </p:tgtEl>
                                        <p:attrNameLst>
                                          <p:attrName>style.visibility</p:attrName>
                                        </p:attrNameLst>
                                      </p:cBhvr>
                                      <p:to>
                                        <p:strVal val="visible"/>
                                      </p:to>
                                    </p:set>
                                    <p:animEffect transition="in" filter="fade">
                                      <p:cBhvr>
                                        <p:cTn id="10" dur="500"/>
                                        <p:tgtEl>
                                          <p:spTgt spid="1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87ED3-48EF-42F3-A9EA-309864433900}"/>
              </a:ext>
            </a:extLst>
          </p:cNvPr>
          <p:cNvSpPr>
            <a:spLocks noGrp="1"/>
          </p:cNvSpPr>
          <p:nvPr>
            <p:ph type="title"/>
          </p:nvPr>
        </p:nvSpPr>
        <p:spPr/>
        <p:txBody>
          <a:bodyPr/>
          <a:lstStyle/>
          <a:p>
            <a:r>
              <a:rPr lang="en-US" dirty="0" err="1"/>
              <a:t>CrystalNet</a:t>
            </a:r>
            <a:endParaRPr lang="en-US" dirty="0"/>
          </a:p>
        </p:txBody>
      </p:sp>
      <p:sp>
        <p:nvSpPr>
          <p:cNvPr id="3" name="Text Placeholder 2">
            <a:extLst>
              <a:ext uri="{FF2B5EF4-FFF2-40B4-BE49-F238E27FC236}">
                <a16:creationId xmlns:a16="http://schemas.microsoft.com/office/drawing/2014/main" id="{10E7B7D2-3143-4B1A-BEFE-436C7085A5FB}"/>
              </a:ext>
            </a:extLst>
          </p:cNvPr>
          <p:cNvSpPr>
            <a:spLocks noGrp="1"/>
          </p:cNvSpPr>
          <p:nvPr>
            <p:ph type="body" sz="quarter" idx="10"/>
          </p:nvPr>
        </p:nvSpPr>
        <p:spPr>
          <a:xfrm>
            <a:off x="584200" y="1435100"/>
            <a:ext cx="5212080" cy="4401205"/>
          </a:xfrm>
        </p:spPr>
        <p:txBody>
          <a:bodyPr/>
          <a:lstStyle/>
          <a:p>
            <a:r>
              <a:rPr lang="en-US" dirty="0"/>
              <a:t>What is it</a:t>
            </a:r>
          </a:p>
          <a:p>
            <a:r>
              <a:rPr lang="en-US" sz="2000" dirty="0" err="1"/>
              <a:t>Containerised</a:t>
            </a:r>
            <a:r>
              <a:rPr lang="en-US" sz="2000" dirty="0"/>
              <a:t> router VM’s linked </a:t>
            </a:r>
            <a:r>
              <a:rPr lang="en-US" sz="2000" dirty="0" err="1"/>
              <a:t>wia</a:t>
            </a:r>
            <a:r>
              <a:rPr lang="en-US" sz="2000" dirty="0"/>
              <a:t> VXLAN </a:t>
            </a:r>
            <a:r>
              <a:rPr lang="en-US" sz="2000" dirty="0" err="1"/>
              <a:t>tunners</a:t>
            </a:r>
            <a:r>
              <a:rPr lang="en-US" sz="2000" dirty="0"/>
              <a:t> to create a faithful replica of production network</a:t>
            </a:r>
          </a:p>
          <a:p>
            <a:r>
              <a:rPr lang="en-US" sz="2000" dirty="0"/>
              <a:t>“Bug compatible” emulation of production network gives network engineers realistic test environment</a:t>
            </a:r>
          </a:p>
          <a:p>
            <a:r>
              <a:rPr lang="en-US" dirty="0"/>
              <a:t>Status</a:t>
            </a:r>
          </a:p>
          <a:p>
            <a:r>
              <a:rPr lang="en-US" sz="2000" dirty="0"/>
              <a:t>Used daily to de-risk major network operations</a:t>
            </a:r>
          </a:p>
          <a:p>
            <a:r>
              <a:rPr lang="en-US" sz="2000" dirty="0"/>
              <a:t>Numerous bugs caught before hitting production network</a:t>
            </a:r>
          </a:p>
        </p:txBody>
      </p:sp>
      <p:pic>
        <p:nvPicPr>
          <p:cNvPr id="5" name="Picture 4">
            <a:extLst>
              <a:ext uri="{FF2B5EF4-FFF2-40B4-BE49-F238E27FC236}">
                <a16:creationId xmlns:a16="http://schemas.microsoft.com/office/drawing/2014/main" id="{F1A078AD-7B17-496A-B91C-F27A4C04CFDD}"/>
              </a:ext>
            </a:extLst>
          </p:cNvPr>
          <p:cNvPicPr>
            <a:picLocks noChangeAspect="1"/>
          </p:cNvPicPr>
          <p:nvPr/>
        </p:nvPicPr>
        <p:blipFill>
          <a:blip r:embed="rId2"/>
          <a:stretch>
            <a:fillRect/>
          </a:stretch>
        </p:blipFill>
        <p:spPr>
          <a:xfrm>
            <a:off x="6186834" y="1435100"/>
            <a:ext cx="4607941" cy="4217256"/>
          </a:xfrm>
          <a:prstGeom prst="rect">
            <a:avLst/>
          </a:prstGeom>
        </p:spPr>
      </p:pic>
      <p:sp>
        <p:nvSpPr>
          <p:cNvPr id="6" name="Rectangle 5">
            <a:extLst>
              <a:ext uri="{FF2B5EF4-FFF2-40B4-BE49-F238E27FC236}">
                <a16:creationId xmlns:a16="http://schemas.microsoft.com/office/drawing/2014/main" id="{AA4F4536-53E3-455F-8E85-2CA700E7E31C}"/>
              </a:ext>
            </a:extLst>
          </p:cNvPr>
          <p:cNvSpPr/>
          <p:nvPr/>
        </p:nvSpPr>
        <p:spPr>
          <a:xfrm>
            <a:off x="6186833" y="5514870"/>
            <a:ext cx="5109648" cy="523220"/>
          </a:xfrm>
          <a:prstGeom prst="rect">
            <a:avLst/>
          </a:prstGeom>
        </p:spPr>
        <p:txBody>
          <a:bodyPr wrap="square">
            <a:spAutoFit/>
          </a:bodyPr>
          <a:lstStyle/>
          <a:p>
            <a:r>
              <a:rPr lang="en-US" sz="1400" dirty="0">
                <a:latin typeface="Calibri" panose="020F0502020204030204" pitchFamily="34" charset="0"/>
                <a:hlinkClick r:id="rId3"/>
              </a:rPr>
              <a:t>https://www.microsoft.com/en-us/research/publication/crystalnet-faithfully-emulating-large-production-networks/</a:t>
            </a:r>
            <a:endParaRPr lang="en-US" sz="1400" dirty="0"/>
          </a:p>
        </p:txBody>
      </p:sp>
    </p:spTree>
    <p:extLst>
      <p:ext uri="{BB962C8B-B14F-4D97-AF65-F5344CB8AC3E}">
        <p14:creationId xmlns:p14="http://schemas.microsoft.com/office/powerpoint/2010/main" val="2299678746"/>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Host SDN scale challenges</a:t>
            </a:r>
          </a:p>
        </p:txBody>
      </p:sp>
      <p:sp>
        <p:nvSpPr>
          <p:cNvPr id="3" name="Content Placeholder 2"/>
          <p:cNvSpPr>
            <a:spLocks noGrp="1"/>
          </p:cNvSpPr>
          <p:nvPr>
            <p:ph idx="4294967295"/>
          </p:nvPr>
        </p:nvSpPr>
        <p:spPr>
          <a:xfrm>
            <a:off x="633380" y="1471607"/>
            <a:ext cx="6293648" cy="4159600"/>
          </a:xfrm>
        </p:spPr>
        <p:txBody>
          <a:bodyPr/>
          <a:lstStyle/>
          <a:p>
            <a:pPr marL="0" indent="0">
              <a:spcBef>
                <a:spcPts val="1176"/>
              </a:spcBef>
              <a:buNone/>
            </a:pPr>
            <a:r>
              <a:rPr lang="en-US" sz="1961" dirty="0">
                <a:solidFill>
                  <a:schemeClr val="tx1"/>
                </a:solidFill>
                <a:latin typeface="Segoe UI Semibold" panose="020B0702040204020203" pitchFamily="34" charset="0"/>
                <a:cs typeface="Segoe UI Semibold" panose="020B0702040204020203" pitchFamily="34" charset="0"/>
              </a:rPr>
              <a:t>Hosts are Scaling Up: </a:t>
            </a:r>
            <a:br>
              <a:rPr lang="en-US" sz="1961" dirty="0">
                <a:solidFill>
                  <a:schemeClr val="tx1"/>
                </a:solidFill>
                <a:latin typeface="Segoe UI Semibold" panose="020B0702040204020203" pitchFamily="34" charset="0"/>
                <a:cs typeface="Segoe UI Semibold" panose="020B0702040204020203" pitchFamily="34" charset="0"/>
              </a:rPr>
            </a:br>
            <a:r>
              <a:rPr lang="en-US" sz="1961" dirty="0">
                <a:solidFill>
                  <a:schemeClr val="tx1"/>
                </a:solidFill>
                <a:latin typeface="Segoe UI Semibold" panose="020B0702040204020203" pitchFamily="34" charset="0"/>
                <a:cs typeface="Segoe UI Semibold" panose="020B0702040204020203" pitchFamily="34" charset="0"/>
              </a:rPr>
              <a:t>1G </a:t>
            </a:r>
            <a:r>
              <a:rPr lang="en-US" sz="1961" dirty="0">
                <a:solidFill>
                  <a:schemeClr val="tx1"/>
                </a:solidFill>
                <a:latin typeface="Segoe UI Semibold" panose="020B0702040204020203" pitchFamily="34" charset="0"/>
                <a:cs typeface="Segoe UI Semibold" panose="020B0702040204020203" pitchFamily="34" charset="0"/>
                <a:sym typeface="Wingdings" panose="05000000000000000000" pitchFamily="2" charset="2"/>
              </a:rPr>
              <a:t> </a:t>
            </a:r>
            <a:r>
              <a:rPr lang="en-US" sz="1961" dirty="0">
                <a:solidFill>
                  <a:schemeClr val="tx1"/>
                </a:solidFill>
                <a:latin typeface="Segoe UI Semibold" panose="020B0702040204020203" pitchFamily="34" charset="0"/>
                <a:cs typeface="Segoe UI Semibold" panose="020B0702040204020203" pitchFamily="34" charset="0"/>
              </a:rPr>
              <a:t>10G </a:t>
            </a:r>
            <a:r>
              <a:rPr lang="en-US" sz="1961" dirty="0">
                <a:solidFill>
                  <a:schemeClr val="tx1"/>
                </a:solidFill>
                <a:latin typeface="Segoe UI Semibold" panose="020B0702040204020203" pitchFamily="34" charset="0"/>
                <a:cs typeface="Segoe UI Semibold" panose="020B0702040204020203" pitchFamily="34" charset="0"/>
                <a:sym typeface="Wingdings" panose="05000000000000000000" pitchFamily="2" charset="2"/>
              </a:rPr>
              <a:t> </a:t>
            </a:r>
            <a:r>
              <a:rPr lang="en-US" sz="1961" dirty="0">
                <a:solidFill>
                  <a:schemeClr val="tx1"/>
                </a:solidFill>
                <a:latin typeface="Segoe UI Semibold" panose="020B0702040204020203" pitchFamily="34" charset="0"/>
                <a:cs typeface="Segoe UI Semibold" panose="020B0702040204020203" pitchFamily="34" charset="0"/>
              </a:rPr>
              <a:t>40G </a:t>
            </a:r>
            <a:r>
              <a:rPr lang="en-US" sz="1961" dirty="0">
                <a:solidFill>
                  <a:schemeClr val="tx1"/>
                </a:solidFill>
                <a:latin typeface="Segoe UI Semibold" panose="020B0702040204020203" pitchFamily="34" charset="0"/>
                <a:cs typeface="Segoe UI Semibold" panose="020B0702040204020203" pitchFamily="34" charset="0"/>
                <a:sym typeface="Wingdings" panose="05000000000000000000" pitchFamily="2" charset="2"/>
              </a:rPr>
              <a:t> </a:t>
            </a:r>
            <a:r>
              <a:rPr lang="en-US" sz="1961" dirty="0">
                <a:solidFill>
                  <a:schemeClr val="tx1"/>
                </a:solidFill>
                <a:latin typeface="Segoe UI Semibold" panose="020B0702040204020203" pitchFamily="34" charset="0"/>
                <a:cs typeface="Segoe UI Semibold" panose="020B0702040204020203" pitchFamily="34" charset="0"/>
              </a:rPr>
              <a:t>50G </a:t>
            </a:r>
            <a:r>
              <a:rPr lang="en-US" sz="1961" dirty="0">
                <a:solidFill>
                  <a:schemeClr val="tx1"/>
                </a:solidFill>
                <a:latin typeface="Segoe UI Semibold" panose="020B0702040204020203" pitchFamily="34" charset="0"/>
                <a:cs typeface="Segoe UI Semibold" panose="020B0702040204020203" pitchFamily="34" charset="0"/>
                <a:sym typeface="Wingdings" panose="05000000000000000000" pitchFamily="2" charset="2"/>
              </a:rPr>
              <a:t> </a:t>
            </a:r>
            <a:r>
              <a:rPr lang="en-US" sz="1961" dirty="0">
                <a:solidFill>
                  <a:schemeClr val="tx2"/>
                </a:solidFill>
                <a:latin typeface="Segoe UI Semibold" panose="020B0702040204020203" pitchFamily="34" charset="0"/>
                <a:cs typeface="Segoe UI Semibold" panose="020B0702040204020203" pitchFamily="34" charset="0"/>
              </a:rPr>
              <a:t>100G</a:t>
            </a:r>
          </a:p>
          <a:p>
            <a:pPr marL="0" lvl="1" indent="0">
              <a:spcBef>
                <a:spcPts val="588"/>
              </a:spcBef>
              <a:buNone/>
            </a:pPr>
            <a:r>
              <a:rPr lang="en-US" sz="1961" dirty="0">
                <a:solidFill>
                  <a:schemeClr val="tx1"/>
                </a:solidFill>
              </a:rPr>
              <a:t>Reduces COGS of VMs (more VMs per host) and enables new workloads</a:t>
            </a:r>
          </a:p>
          <a:p>
            <a:pPr marL="0" lvl="1" indent="0">
              <a:spcBef>
                <a:spcPts val="588"/>
              </a:spcBef>
              <a:buNone/>
            </a:pPr>
            <a:r>
              <a:rPr lang="en-US" sz="1961" dirty="0">
                <a:solidFill>
                  <a:schemeClr val="tx1"/>
                </a:solidFill>
              </a:rPr>
              <a:t>Need the performance of hardware to implement policy without CPU</a:t>
            </a:r>
          </a:p>
          <a:p>
            <a:pPr marL="0" indent="0">
              <a:spcBef>
                <a:spcPts val="1176"/>
              </a:spcBef>
              <a:buNone/>
            </a:pPr>
            <a:r>
              <a:rPr lang="en-US" sz="1961" dirty="0">
                <a:solidFill>
                  <a:schemeClr val="tx1"/>
                </a:solidFill>
                <a:latin typeface="Segoe UI Semibold" panose="020B0702040204020203" pitchFamily="34" charset="0"/>
                <a:cs typeface="Segoe UI Semibold" panose="020B0702040204020203" pitchFamily="34" charset="0"/>
              </a:rPr>
              <a:t>Need to support new scenarios: </a:t>
            </a:r>
            <a:br>
              <a:rPr lang="en-US" sz="1961" dirty="0">
                <a:solidFill>
                  <a:schemeClr val="tx1"/>
                </a:solidFill>
                <a:latin typeface="Segoe UI Semibold" panose="020B0702040204020203" pitchFamily="34" charset="0"/>
                <a:cs typeface="Segoe UI Semibold" panose="020B0702040204020203" pitchFamily="34" charset="0"/>
              </a:rPr>
            </a:br>
            <a:r>
              <a:rPr lang="en-US" sz="1961" dirty="0">
                <a:solidFill>
                  <a:schemeClr val="tx1"/>
                </a:solidFill>
                <a:latin typeface="Segoe UI Semibold" panose="020B0702040204020203" pitchFamily="34" charset="0"/>
                <a:cs typeface="Segoe UI Semibold" panose="020B0702040204020203" pitchFamily="34" charset="0"/>
              </a:rPr>
              <a:t>BYO IP, BYO Topology, BYO Appliance</a:t>
            </a:r>
          </a:p>
          <a:p>
            <a:pPr marL="0" lvl="1" indent="0">
              <a:spcBef>
                <a:spcPts val="1176"/>
              </a:spcBef>
              <a:buNone/>
            </a:pPr>
            <a:r>
              <a:rPr lang="en-US" sz="1961" dirty="0">
                <a:solidFill>
                  <a:schemeClr val="tx1"/>
                </a:solidFill>
              </a:rPr>
              <a:t>We are always pushing richer semantics to virtual networks</a:t>
            </a:r>
          </a:p>
          <a:p>
            <a:pPr marL="0" lvl="1" indent="0">
              <a:spcBef>
                <a:spcPts val="588"/>
              </a:spcBef>
              <a:buNone/>
            </a:pPr>
            <a:r>
              <a:rPr lang="en-US" sz="1961" dirty="0">
                <a:solidFill>
                  <a:schemeClr val="tx1"/>
                </a:solidFill>
              </a:rPr>
              <a:t>Need the programmability of software to be agile and future-proof</a:t>
            </a:r>
            <a:endParaRPr lang="en-US" sz="3137" dirty="0">
              <a:solidFill>
                <a:schemeClr val="tx1"/>
              </a:solidFill>
            </a:endParaRPr>
          </a:p>
        </p:txBody>
      </p:sp>
      <p:grpSp>
        <p:nvGrpSpPr>
          <p:cNvPr id="4" name="Group 3"/>
          <p:cNvGrpSpPr/>
          <p:nvPr/>
        </p:nvGrpSpPr>
        <p:grpSpPr>
          <a:xfrm>
            <a:off x="7542143" y="2150095"/>
            <a:ext cx="4233778" cy="2760356"/>
            <a:chOff x="7567254" y="1772298"/>
            <a:chExt cx="4318674" cy="2815707"/>
          </a:xfrm>
        </p:grpSpPr>
        <p:sp>
          <p:nvSpPr>
            <p:cNvPr id="7" name="TextBox 6"/>
            <p:cNvSpPr txBox="1"/>
            <p:nvPr/>
          </p:nvSpPr>
          <p:spPr>
            <a:xfrm>
              <a:off x="7567254" y="1772298"/>
              <a:ext cx="1340752" cy="2815707"/>
            </a:xfrm>
            <a:prstGeom prst="rect">
              <a:avLst/>
            </a:prstGeom>
            <a:noFill/>
          </p:spPr>
          <p:txBody>
            <a:bodyPr wrap="none" lIns="179285" tIns="143428" rIns="179285" bIns="143428" rtlCol="0">
              <a:spAutoFit/>
            </a:bodyPr>
            <a:lstStyle/>
            <a:p>
              <a:pPr>
                <a:lnSpc>
                  <a:spcPct val="90000"/>
                </a:lnSpc>
                <a:spcAft>
                  <a:spcPts val="588"/>
                </a:spcAft>
                <a:defRPr/>
              </a:pPr>
              <a:r>
                <a:rPr lang="en-US" sz="17645">
                  <a:solidFill>
                    <a:schemeClr val="tx2"/>
                  </a:solidFill>
                  <a:latin typeface="Adobe Kaiti Std R" panose="02020400000000000000" pitchFamily="18" charset="-128"/>
                  <a:ea typeface="Adobe Kaiti Std R" panose="02020400000000000000" pitchFamily="18" charset="-128"/>
                </a:rPr>
                <a:t>“</a:t>
              </a:r>
            </a:p>
          </p:txBody>
        </p:sp>
        <p:sp>
          <p:nvSpPr>
            <p:cNvPr id="5" name="Rectangle 4"/>
            <p:cNvSpPr/>
            <p:nvPr/>
          </p:nvSpPr>
          <p:spPr>
            <a:xfrm>
              <a:off x="7812174" y="2695833"/>
              <a:ext cx="4073754" cy="1815882"/>
            </a:xfrm>
            <a:prstGeom prst="rect">
              <a:avLst/>
            </a:prstGeom>
          </p:spPr>
          <p:txBody>
            <a:bodyPr wrap="square">
              <a:spAutoFit/>
            </a:bodyPr>
            <a:lstStyle/>
            <a:p>
              <a:pPr>
                <a:defRPr/>
              </a:pPr>
              <a:r>
                <a:rPr lang="en-US" sz="2745">
                  <a:latin typeface="Segoe UI Semilight"/>
                </a:rPr>
                <a:t>How do we get the performance of hardware </a:t>
              </a:r>
            </a:p>
            <a:p>
              <a:pPr>
                <a:defRPr/>
              </a:pPr>
              <a:r>
                <a:rPr lang="en-US" sz="2745">
                  <a:latin typeface="Segoe UI Semilight"/>
                </a:rPr>
                <a:t>with programmability </a:t>
              </a:r>
              <a:br>
                <a:rPr lang="en-US" sz="2745">
                  <a:latin typeface="Segoe UI Semilight"/>
                </a:rPr>
              </a:br>
              <a:r>
                <a:rPr lang="en-US" sz="2745">
                  <a:latin typeface="Segoe UI Semilight"/>
                </a:rPr>
                <a:t>of software?</a:t>
              </a:r>
            </a:p>
          </p:txBody>
        </p:sp>
      </p:grpSp>
    </p:spTree>
    <p:extLst>
      <p:ext uri="{BB962C8B-B14F-4D97-AF65-F5344CB8AC3E}">
        <p14:creationId xmlns:p14="http://schemas.microsoft.com/office/powerpoint/2010/main" val="2305173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1+#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Azure </a:t>
            </a:r>
            <a:r>
              <a:rPr lang="en-US" err="1"/>
              <a:t>SmartNIC</a:t>
            </a:r>
            <a:endParaRPr lang="en-US"/>
          </a:p>
        </p:txBody>
      </p:sp>
      <p:sp>
        <p:nvSpPr>
          <p:cNvPr id="3" name="Content Placeholder 2"/>
          <p:cNvSpPr>
            <a:spLocks noGrp="1"/>
          </p:cNvSpPr>
          <p:nvPr>
            <p:ph idx="4294967295"/>
          </p:nvPr>
        </p:nvSpPr>
        <p:spPr>
          <a:xfrm>
            <a:off x="588263" y="1479611"/>
            <a:ext cx="6195710" cy="4440105"/>
          </a:xfrm>
        </p:spPr>
        <p:txBody>
          <a:bodyPr>
            <a:normAutofit/>
          </a:bodyPr>
          <a:lstStyle/>
          <a:p>
            <a:pPr marL="0" indent="0">
              <a:buNone/>
            </a:pPr>
            <a:r>
              <a:rPr lang="en-US" sz="1961" dirty="0">
                <a:solidFill>
                  <a:schemeClr val="tx1"/>
                </a:solidFill>
                <a:latin typeface="Segoe UI Semibold" panose="020B0702040204020203" pitchFamily="34" charset="0"/>
                <a:cs typeface="Segoe UI Semibold" panose="020B0702040204020203" pitchFamily="34" charset="0"/>
              </a:rPr>
              <a:t>Use an FPGA for reconfigurable functions</a:t>
            </a:r>
          </a:p>
          <a:p>
            <a:pPr marL="0" lvl="1" indent="0">
              <a:buNone/>
            </a:pPr>
            <a:r>
              <a:rPr lang="en-US" sz="1765" dirty="0">
                <a:solidFill>
                  <a:schemeClr val="tx1"/>
                </a:solidFill>
              </a:rPr>
              <a:t>FPGAs are already used in Bing (Catapult)</a:t>
            </a:r>
          </a:p>
          <a:p>
            <a:pPr marL="0" lvl="1" indent="0">
              <a:buNone/>
            </a:pPr>
            <a:r>
              <a:rPr lang="en-US" sz="1765" dirty="0">
                <a:solidFill>
                  <a:schemeClr val="tx1"/>
                </a:solidFill>
              </a:rPr>
              <a:t>Roll out Hardware as we do software</a:t>
            </a:r>
            <a:endParaRPr lang="en-US" sz="1765" dirty="0">
              <a:solidFill>
                <a:schemeClr val="tx1"/>
              </a:solidFill>
              <a:latin typeface="+mj-lt"/>
            </a:endParaRPr>
          </a:p>
          <a:p>
            <a:pPr marL="0" indent="0">
              <a:spcBef>
                <a:spcPts val="1176"/>
              </a:spcBef>
              <a:buNone/>
            </a:pPr>
            <a:r>
              <a:rPr lang="en-US" sz="1961" dirty="0">
                <a:solidFill>
                  <a:schemeClr val="tx1"/>
                </a:solidFill>
                <a:latin typeface="Segoe UI Semibold" panose="020B0702040204020203" pitchFamily="34" charset="0"/>
                <a:cs typeface="Segoe UI Semibold" panose="020B0702040204020203" pitchFamily="34" charset="0"/>
              </a:rPr>
              <a:t>Programmed using Generic Flow Tables (GFT)</a:t>
            </a:r>
          </a:p>
          <a:p>
            <a:pPr marL="0" lvl="1" indent="0">
              <a:buNone/>
            </a:pPr>
            <a:r>
              <a:rPr lang="en-US" sz="1765" dirty="0">
                <a:solidFill>
                  <a:schemeClr val="tx1"/>
                </a:solidFill>
              </a:rPr>
              <a:t>Language for programming SDN to hardware</a:t>
            </a:r>
          </a:p>
          <a:p>
            <a:pPr marL="0" lvl="1" indent="0">
              <a:buNone/>
            </a:pPr>
            <a:r>
              <a:rPr lang="en-US" sz="1765" dirty="0">
                <a:solidFill>
                  <a:schemeClr val="tx1"/>
                </a:solidFill>
              </a:rPr>
              <a:t>Uses connections and structured actions as primitives</a:t>
            </a:r>
            <a:endParaRPr lang="en-US" sz="1765" dirty="0">
              <a:solidFill>
                <a:schemeClr val="tx1"/>
              </a:solidFill>
              <a:latin typeface="+mj-lt"/>
            </a:endParaRPr>
          </a:p>
          <a:p>
            <a:pPr marL="0" indent="0">
              <a:spcBef>
                <a:spcPts val="1176"/>
              </a:spcBef>
              <a:buNone/>
            </a:pPr>
            <a:r>
              <a:rPr lang="en-US" sz="1961" dirty="0">
                <a:solidFill>
                  <a:schemeClr val="tx1"/>
                </a:solidFill>
                <a:latin typeface="Segoe UI Semibold" panose="020B0702040204020203" pitchFamily="34" charset="0"/>
                <a:cs typeface="Segoe UI Semibold" panose="020B0702040204020203" pitchFamily="34" charset="0"/>
              </a:rPr>
              <a:t>Deployed on all new Azure compute servers since late 2015</a:t>
            </a:r>
            <a:endParaRPr lang="en-US" sz="2353" dirty="0">
              <a:solidFill>
                <a:schemeClr val="tx1"/>
              </a:solidFill>
              <a:latin typeface="Segoe UI Semibold" panose="020B0702040204020203" pitchFamily="34" charset="0"/>
              <a:cs typeface="Segoe UI Semibold" panose="020B0702040204020203" pitchFamily="34" charset="0"/>
            </a:endParaRPr>
          </a:p>
          <a:p>
            <a:pPr marL="0" indent="0">
              <a:spcBef>
                <a:spcPts val="1176"/>
              </a:spcBef>
              <a:buNone/>
            </a:pPr>
            <a:r>
              <a:rPr lang="en-US" sz="1961" dirty="0" err="1">
                <a:solidFill>
                  <a:schemeClr val="tx1"/>
                </a:solidFill>
                <a:latin typeface="Segoe UI Semibold" panose="020B0702040204020203" pitchFamily="34" charset="0"/>
                <a:cs typeface="Segoe UI Semibold" panose="020B0702040204020203" pitchFamily="34" charset="0"/>
              </a:rPr>
              <a:t>SmartNIC</a:t>
            </a:r>
            <a:r>
              <a:rPr lang="en-US" sz="1961" dirty="0">
                <a:solidFill>
                  <a:schemeClr val="tx1"/>
                </a:solidFill>
                <a:latin typeface="Segoe UI Semibold" panose="020B0702040204020203" pitchFamily="34" charset="0"/>
                <a:cs typeface="Segoe UI Semibold" panose="020B0702040204020203" pitchFamily="34" charset="0"/>
              </a:rPr>
              <a:t> can also do Crypto, </a:t>
            </a:r>
            <a:r>
              <a:rPr lang="en-US" sz="1961" dirty="0" err="1">
                <a:solidFill>
                  <a:schemeClr val="tx1"/>
                </a:solidFill>
                <a:latin typeface="Segoe UI Semibold" panose="020B0702040204020203" pitchFamily="34" charset="0"/>
                <a:cs typeface="Segoe UI Semibold" panose="020B0702040204020203" pitchFamily="34" charset="0"/>
              </a:rPr>
              <a:t>QoS</a:t>
            </a:r>
            <a:r>
              <a:rPr lang="en-US" sz="1961" dirty="0">
                <a:solidFill>
                  <a:schemeClr val="tx1"/>
                </a:solidFill>
                <a:latin typeface="Segoe UI Semibold" panose="020B0702040204020203" pitchFamily="34" charset="0"/>
                <a:cs typeface="Segoe UI Semibold" panose="020B0702040204020203" pitchFamily="34" charset="0"/>
              </a:rPr>
              <a:t>, storage acceleration, and more…</a:t>
            </a:r>
          </a:p>
        </p:txBody>
      </p:sp>
      <p:sp>
        <p:nvSpPr>
          <p:cNvPr id="18" name="Rectangle 17"/>
          <p:cNvSpPr/>
          <p:nvPr/>
        </p:nvSpPr>
        <p:spPr>
          <a:xfrm>
            <a:off x="7291233" y="1746098"/>
            <a:ext cx="4511702" cy="3436895"/>
          </a:xfrm>
          <a:prstGeom prst="rect">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800">
              <a:solidFill>
                <a:srgbClr val="505050"/>
              </a:solidFill>
              <a:latin typeface="Segoe UI Light"/>
            </a:endParaRPr>
          </a:p>
        </p:txBody>
      </p:sp>
      <p:sp>
        <p:nvSpPr>
          <p:cNvPr id="19" name="TextBox 18"/>
          <p:cNvSpPr txBox="1"/>
          <p:nvPr/>
        </p:nvSpPr>
        <p:spPr>
          <a:xfrm>
            <a:off x="9001305" y="1746098"/>
            <a:ext cx="982496" cy="573280"/>
          </a:xfrm>
          <a:prstGeom prst="rect">
            <a:avLst/>
          </a:prstGeom>
          <a:noFill/>
        </p:spPr>
        <p:txBody>
          <a:bodyPr wrap="none" rtlCol="0">
            <a:spAutoFit/>
          </a:bodyPr>
          <a:lstStyle/>
          <a:p>
            <a:pPr>
              <a:defRPr/>
            </a:pPr>
            <a:r>
              <a:rPr lang="en-US" sz="3137">
                <a:solidFill>
                  <a:srgbClr val="505050"/>
                </a:solidFill>
                <a:latin typeface="Segoe UI Semilight"/>
              </a:rPr>
              <a:t>Host</a:t>
            </a:r>
          </a:p>
        </p:txBody>
      </p:sp>
      <p:sp>
        <p:nvSpPr>
          <p:cNvPr id="30" name="TextBox 29"/>
          <p:cNvSpPr txBox="1"/>
          <p:nvPr/>
        </p:nvSpPr>
        <p:spPr>
          <a:xfrm>
            <a:off x="8808980" y="3635832"/>
            <a:ext cx="994503" cy="331899"/>
          </a:xfrm>
          <a:prstGeom prst="rect">
            <a:avLst/>
          </a:prstGeom>
          <a:noFill/>
        </p:spPr>
        <p:txBody>
          <a:bodyPr wrap="none" rtlCol="0">
            <a:spAutoFit/>
          </a:bodyPr>
          <a:lstStyle/>
          <a:p>
            <a:pPr>
              <a:defRPr/>
            </a:pPr>
            <a:r>
              <a:rPr lang="en-US" sz="1568" err="1">
                <a:solidFill>
                  <a:srgbClr val="FFFFFF"/>
                </a:solidFill>
                <a:latin typeface="Segoe UI Light"/>
              </a:rPr>
              <a:t>SmartNIC</a:t>
            </a:r>
            <a:endParaRPr lang="en-US" sz="1568">
              <a:solidFill>
                <a:srgbClr val="FFFFFF"/>
              </a:solidFill>
              <a:latin typeface="Segoe UI Light"/>
            </a:endParaRPr>
          </a:p>
        </p:txBody>
      </p:sp>
      <p:sp>
        <p:nvSpPr>
          <p:cNvPr id="31" name="Down Arrow 30"/>
          <p:cNvSpPr/>
          <p:nvPr/>
        </p:nvSpPr>
        <p:spPr>
          <a:xfrm>
            <a:off x="10681527" y="5037722"/>
            <a:ext cx="207269" cy="741098"/>
          </a:xfrm>
          <a:prstGeom prst="down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800">
              <a:solidFill>
                <a:srgbClr val="FFFFFF"/>
              </a:solidFill>
              <a:latin typeface="Segoe UI Light"/>
            </a:endParaRPr>
          </a:p>
        </p:txBody>
      </p:sp>
      <p:grpSp>
        <p:nvGrpSpPr>
          <p:cNvPr id="34" name="Group 33"/>
          <p:cNvGrpSpPr/>
          <p:nvPr/>
        </p:nvGrpSpPr>
        <p:grpSpPr>
          <a:xfrm>
            <a:off x="7515340" y="3733652"/>
            <a:ext cx="4120192" cy="1564891"/>
            <a:chOff x="2053571" y="2365067"/>
            <a:chExt cx="953623" cy="395653"/>
          </a:xfrm>
          <a:solidFill>
            <a:schemeClr val="bg1">
              <a:lumMod val="50000"/>
            </a:schemeClr>
          </a:solidFill>
        </p:grpSpPr>
        <p:sp>
          <p:nvSpPr>
            <p:cNvPr id="35" name="Rectangle 34"/>
            <p:cNvSpPr/>
            <p:nvPr/>
          </p:nvSpPr>
          <p:spPr>
            <a:xfrm>
              <a:off x="2053571" y="2572314"/>
              <a:ext cx="226086" cy="188405"/>
            </a:xfrm>
            <a:prstGeom prst="rect">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568">
                <a:gradFill>
                  <a:gsLst>
                    <a:gs pos="0">
                      <a:srgbClr val="FFFFFF"/>
                    </a:gs>
                    <a:gs pos="100000">
                      <a:srgbClr val="FFFFFF"/>
                    </a:gs>
                  </a:gsLst>
                  <a:lin ang="5400000" scaled="0"/>
                </a:gradFill>
                <a:latin typeface="Segoe UI Semibold" panose="020B0702040204020203" pitchFamily="34" charset="0"/>
                <a:cs typeface="Segoe UI Semibold" panose="020B0702040204020203" pitchFamily="34" charset="0"/>
              </a:endParaRPr>
            </a:p>
          </p:txBody>
        </p:sp>
        <p:sp>
          <p:nvSpPr>
            <p:cNvPr id="36" name="Rectangle 35"/>
            <p:cNvSpPr/>
            <p:nvPr/>
          </p:nvSpPr>
          <p:spPr>
            <a:xfrm>
              <a:off x="2339114" y="2562896"/>
              <a:ext cx="169564" cy="197824"/>
            </a:xfrm>
            <a:prstGeom prst="rect">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568">
                <a:gradFill>
                  <a:gsLst>
                    <a:gs pos="0">
                      <a:srgbClr val="FFFFFF"/>
                    </a:gs>
                    <a:gs pos="100000">
                      <a:srgbClr val="FFFFFF"/>
                    </a:gs>
                  </a:gsLst>
                  <a:lin ang="5400000" scaled="0"/>
                </a:gradFill>
                <a:latin typeface="Segoe UI Semibold" panose="020B0702040204020203" pitchFamily="34" charset="0"/>
                <a:cs typeface="Segoe UI Semibold" panose="020B0702040204020203" pitchFamily="34" charset="0"/>
              </a:endParaRPr>
            </a:p>
          </p:txBody>
        </p:sp>
        <p:sp>
          <p:nvSpPr>
            <p:cNvPr id="37" name="Rectangle 36"/>
            <p:cNvSpPr/>
            <p:nvPr/>
          </p:nvSpPr>
          <p:spPr>
            <a:xfrm>
              <a:off x="2053571" y="2365067"/>
              <a:ext cx="953623" cy="329709"/>
            </a:xfrm>
            <a:prstGeom prst="rect">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568">
                <a:gradFill>
                  <a:gsLst>
                    <a:gs pos="0">
                      <a:srgbClr val="FFFFFF"/>
                    </a:gs>
                    <a:gs pos="100000">
                      <a:srgbClr val="FFFFFF"/>
                    </a:gs>
                  </a:gsLst>
                  <a:lin ang="5400000" scaled="0"/>
                </a:gradFill>
                <a:latin typeface="Segoe UI Semibold" panose="020B0702040204020203" pitchFamily="34" charset="0"/>
                <a:cs typeface="Segoe UI Semibold" panose="020B0702040204020203" pitchFamily="34" charset="0"/>
              </a:endParaRPr>
            </a:p>
          </p:txBody>
        </p:sp>
      </p:grpSp>
      <p:grpSp>
        <p:nvGrpSpPr>
          <p:cNvPr id="85" name="Group 84"/>
          <p:cNvGrpSpPr/>
          <p:nvPr/>
        </p:nvGrpSpPr>
        <p:grpSpPr>
          <a:xfrm>
            <a:off x="10302578" y="3946261"/>
            <a:ext cx="975056" cy="965585"/>
            <a:chOff x="10157216" y="5167111"/>
            <a:chExt cx="784208" cy="776592"/>
          </a:xfrm>
          <a:solidFill>
            <a:schemeClr val="bg1"/>
          </a:solidFill>
        </p:grpSpPr>
        <p:grpSp>
          <p:nvGrpSpPr>
            <p:cNvPr id="86" name="Group 85"/>
            <p:cNvGrpSpPr/>
            <p:nvPr/>
          </p:nvGrpSpPr>
          <p:grpSpPr>
            <a:xfrm>
              <a:off x="10157216" y="5167111"/>
              <a:ext cx="784208" cy="776592"/>
              <a:chOff x="6061147" y="1903843"/>
              <a:chExt cx="1441783" cy="1427779"/>
            </a:xfrm>
            <a:grpFill/>
          </p:grpSpPr>
          <p:sp>
            <p:nvSpPr>
              <p:cNvPr id="88" name="Rectangle: Rounded Corners 87"/>
              <p:cNvSpPr/>
              <p:nvPr/>
            </p:nvSpPr>
            <p:spPr bwMode="auto">
              <a:xfrm>
                <a:off x="6287602" y="2125662"/>
                <a:ext cx="990600" cy="990600"/>
              </a:xfrm>
              <a:prstGeom prst="roundRect">
                <a:avLst>
                  <a:gd name="adj" fmla="val 4268"/>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pic>
            <p:nvPicPr>
              <p:cNvPr id="89" name="Picture 198" descr="Azure automation.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70897" y="2198548"/>
                <a:ext cx="545200" cy="54712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0" name="Rectangle 89"/>
              <p:cNvSpPr/>
              <p:nvPr/>
            </p:nvSpPr>
            <p:spPr bwMode="auto">
              <a:xfrm>
                <a:off x="6592402" y="1903843"/>
                <a:ext cx="159235" cy="159235"/>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91" name="Rectangle 90"/>
              <p:cNvSpPr/>
              <p:nvPr/>
            </p:nvSpPr>
            <p:spPr bwMode="auto">
              <a:xfrm>
                <a:off x="6827837" y="1903843"/>
                <a:ext cx="159235" cy="159235"/>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92" name="Rectangle 91"/>
              <p:cNvSpPr/>
              <p:nvPr/>
            </p:nvSpPr>
            <p:spPr bwMode="auto">
              <a:xfrm>
                <a:off x="7014340" y="1903843"/>
                <a:ext cx="159235" cy="159235"/>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93" name="Rectangle 92"/>
              <p:cNvSpPr/>
              <p:nvPr/>
            </p:nvSpPr>
            <p:spPr bwMode="auto">
              <a:xfrm>
                <a:off x="6405900" y="1903843"/>
                <a:ext cx="159235" cy="159235"/>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94" name="Group 93"/>
              <p:cNvGrpSpPr/>
              <p:nvPr/>
            </p:nvGrpSpPr>
            <p:grpSpPr>
              <a:xfrm>
                <a:off x="6405900" y="3172387"/>
                <a:ext cx="767675" cy="159235"/>
                <a:chOff x="6558300" y="2056243"/>
                <a:chExt cx="767675" cy="159235"/>
              </a:xfrm>
              <a:grpFill/>
            </p:grpSpPr>
            <p:sp>
              <p:nvSpPr>
                <p:cNvPr id="105" name="Rectangle 104"/>
                <p:cNvSpPr/>
                <p:nvPr/>
              </p:nvSpPr>
              <p:spPr bwMode="auto">
                <a:xfrm>
                  <a:off x="6744802" y="2056243"/>
                  <a:ext cx="159235" cy="159235"/>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06" name="Rectangle 105"/>
                <p:cNvSpPr/>
                <p:nvPr/>
              </p:nvSpPr>
              <p:spPr bwMode="auto">
                <a:xfrm>
                  <a:off x="6980237" y="2056243"/>
                  <a:ext cx="159235" cy="159235"/>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07" name="Rectangle 106"/>
                <p:cNvSpPr/>
                <p:nvPr/>
              </p:nvSpPr>
              <p:spPr bwMode="auto">
                <a:xfrm>
                  <a:off x="7166740" y="2056243"/>
                  <a:ext cx="159235" cy="159235"/>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08" name="Rectangle 107"/>
                <p:cNvSpPr/>
                <p:nvPr/>
              </p:nvSpPr>
              <p:spPr bwMode="auto">
                <a:xfrm>
                  <a:off x="6558300" y="2056243"/>
                  <a:ext cx="159235" cy="159235"/>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grpSp>
            <p:nvGrpSpPr>
              <p:cNvPr id="95" name="Group 94"/>
              <p:cNvGrpSpPr/>
              <p:nvPr/>
            </p:nvGrpSpPr>
            <p:grpSpPr>
              <a:xfrm rot="5400000">
                <a:off x="7039472" y="2555037"/>
                <a:ext cx="767674" cy="159243"/>
                <a:chOff x="6558301" y="2073786"/>
                <a:chExt cx="767674" cy="159243"/>
              </a:xfrm>
              <a:grpFill/>
            </p:grpSpPr>
            <p:sp>
              <p:nvSpPr>
                <p:cNvPr id="101" name="Rectangle 100"/>
                <p:cNvSpPr/>
                <p:nvPr/>
              </p:nvSpPr>
              <p:spPr bwMode="auto">
                <a:xfrm>
                  <a:off x="6744802" y="2073788"/>
                  <a:ext cx="159235" cy="159235"/>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02" name="Rectangle 101"/>
                <p:cNvSpPr/>
                <p:nvPr/>
              </p:nvSpPr>
              <p:spPr bwMode="auto">
                <a:xfrm>
                  <a:off x="6980237" y="2073794"/>
                  <a:ext cx="159235" cy="159235"/>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03" name="Rectangle 102"/>
                <p:cNvSpPr/>
                <p:nvPr/>
              </p:nvSpPr>
              <p:spPr bwMode="auto">
                <a:xfrm>
                  <a:off x="7166740" y="2073789"/>
                  <a:ext cx="159235" cy="159234"/>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04" name="Rectangle 103"/>
                <p:cNvSpPr/>
                <p:nvPr/>
              </p:nvSpPr>
              <p:spPr bwMode="auto">
                <a:xfrm>
                  <a:off x="6558301" y="2073786"/>
                  <a:ext cx="159235" cy="159236"/>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grpSp>
            <p:nvGrpSpPr>
              <p:cNvPr id="96" name="Group 95"/>
              <p:cNvGrpSpPr/>
              <p:nvPr/>
            </p:nvGrpSpPr>
            <p:grpSpPr>
              <a:xfrm rot="5400000">
                <a:off x="5756927" y="2549314"/>
                <a:ext cx="767675" cy="159235"/>
                <a:chOff x="6558300" y="2056243"/>
                <a:chExt cx="767675" cy="159235"/>
              </a:xfrm>
              <a:grpFill/>
            </p:grpSpPr>
            <p:sp>
              <p:nvSpPr>
                <p:cNvPr id="97" name="Rectangle 96"/>
                <p:cNvSpPr/>
                <p:nvPr/>
              </p:nvSpPr>
              <p:spPr bwMode="auto">
                <a:xfrm>
                  <a:off x="6744802" y="2056243"/>
                  <a:ext cx="159235" cy="159235"/>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98" name="Rectangle 97"/>
                <p:cNvSpPr/>
                <p:nvPr/>
              </p:nvSpPr>
              <p:spPr bwMode="auto">
                <a:xfrm>
                  <a:off x="6980237" y="2056243"/>
                  <a:ext cx="159235" cy="159235"/>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99" name="Rectangle 98"/>
                <p:cNvSpPr/>
                <p:nvPr/>
              </p:nvSpPr>
              <p:spPr bwMode="auto">
                <a:xfrm>
                  <a:off x="7166740" y="2056243"/>
                  <a:ext cx="159235" cy="159235"/>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00" name="Rectangle 99"/>
                <p:cNvSpPr/>
                <p:nvPr/>
              </p:nvSpPr>
              <p:spPr bwMode="auto">
                <a:xfrm>
                  <a:off x="6558300" y="2056243"/>
                  <a:ext cx="159235" cy="159235"/>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grpSp>
        <p:sp>
          <p:nvSpPr>
            <p:cNvPr id="87" name="TextBox 86"/>
            <p:cNvSpPr txBox="1"/>
            <p:nvPr/>
          </p:nvSpPr>
          <p:spPr>
            <a:xfrm>
              <a:off x="10284039" y="5641895"/>
              <a:ext cx="536887" cy="131041"/>
            </a:xfrm>
            <a:prstGeom prst="rect">
              <a:avLst/>
            </a:prstGeom>
            <a:noFill/>
          </p:spPr>
          <p:txBody>
            <a:bodyPr wrap="square" lIns="0" tIns="0" rIns="0" bIns="0" rtlCol="0">
              <a:spAutoFit/>
            </a:bodyPr>
            <a:lstStyle/>
            <a:p>
              <a:pPr algn="ctr">
                <a:lnSpc>
                  <a:spcPct val="90000"/>
                </a:lnSpc>
                <a:spcAft>
                  <a:spcPts val="588"/>
                </a:spcAft>
                <a:defRPr/>
              </a:pPr>
              <a:r>
                <a:rPr lang="en-US" sz="1176">
                  <a:solidFill>
                    <a:srgbClr val="0078D7"/>
                  </a:solidFill>
                  <a:latin typeface="Segoe UI Semibold" panose="020B0702040204020203" pitchFamily="34" charset="0"/>
                  <a:cs typeface="Segoe UI Semibold" panose="020B0702040204020203" pitchFamily="34" charset="0"/>
                </a:rPr>
                <a:t>FPGA</a:t>
              </a:r>
            </a:p>
          </p:txBody>
        </p:sp>
      </p:grpSp>
      <p:sp>
        <p:nvSpPr>
          <p:cNvPr id="109" name="Rounded Rectangle 94"/>
          <p:cNvSpPr/>
          <p:nvPr/>
        </p:nvSpPr>
        <p:spPr bwMode="auto">
          <a:xfrm>
            <a:off x="10302579" y="5778819"/>
            <a:ext cx="1029427" cy="468280"/>
          </a:xfrm>
          <a:prstGeom prst="roundRect">
            <a:avLst>
              <a:gd name="adj" fmla="val 0"/>
            </a:avLst>
          </a:prstGeom>
          <a:solidFill>
            <a:schemeClr val="bg1">
              <a:lumMod val="95000"/>
            </a:schemeClr>
          </a:solidFill>
          <a:ln>
            <a:solidFill>
              <a:schemeClr val="tx2"/>
            </a:solidFill>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square" lIns="0" tIns="44814" rIns="0" bIns="44814" numCol="1" rtlCol="0" anchor="ctr" anchorCtr="0" compatLnSpc="1">
            <a:prstTxWarp prst="textNoShape">
              <a:avLst/>
            </a:prstTxWarp>
          </a:bodyPr>
          <a:lstStyle/>
          <a:p>
            <a:pPr algn="ctr" defTabSz="895928" fontAlgn="base">
              <a:spcBef>
                <a:spcPct val="0"/>
              </a:spcBef>
              <a:spcAft>
                <a:spcPct val="0"/>
              </a:spcAft>
              <a:defRPr/>
            </a:pPr>
            <a:r>
              <a:rPr lang="en-US" sz="1372">
                <a:solidFill>
                  <a:schemeClr val="tx1"/>
                </a:solidFill>
                <a:latin typeface="Segoe UI Semibold" panose="020B0702040204020203" pitchFamily="34" charset="0"/>
                <a:cs typeface="Segoe UI Semibold" panose="020B0702040204020203" pitchFamily="34" charset="0"/>
              </a:rPr>
              <a:t>Top of Rack Switch</a:t>
            </a:r>
            <a:endParaRPr lang="en-US" sz="1730">
              <a:solidFill>
                <a:schemeClr val="tx1"/>
              </a:solidFill>
              <a:latin typeface="Segoe UI Semibold" panose="020B0702040204020203" pitchFamily="34" charset="0"/>
              <a:cs typeface="Segoe UI Semibold" panose="020B0702040204020203" pitchFamily="34" charset="0"/>
            </a:endParaRPr>
          </a:p>
        </p:txBody>
      </p:sp>
      <p:sp>
        <p:nvSpPr>
          <p:cNvPr id="26" name="Rectangle 25"/>
          <p:cNvSpPr/>
          <p:nvPr/>
        </p:nvSpPr>
        <p:spPr>
          <a:xfrm>
            <a:off x="10666342" y="4911847"/>
            <a:ext cx="243060" cy="486740"/>
          </a:xfrm>
          <a:prstGeom prst="rect">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sz="1800">
              <a:solidFill>
                <a:srgbClr val="FFFFFF"/>
              </a:solidFill>
              <a:latin typeface="Segoe UI Light"/>
            </a:endParaRPr>
          </a:p>
        </p:txBody>
      </p:sp>
      <p:sp>
        <p:nvSpPr>
          <p:cNvPr id="4" name="Arrow: Bent-Up 3"/>
          <p:cNvSpPr/>
          <p:nvPr/>
        </p:nvSpPr>
        <p:spPr bwMode="auto">
          <a:xfrm rot="10800000">
            <a:off x="8068823" y="2888050"/>
            <a:ext cx="1037705" cy="1108703"/>
          </a:xfrm>
          <a:prstGeom prst="bentUpArrow">
            <a:avLst>
              <a:gd name="adj1" fmla="val 18304"/>
              <a:gd name="adj2" fmla="val 16248"/>
              <a:gd name="adj3" fmla="val 19998"/>
            </a:avLst>
          </a:prstGeom>
          <a:solidFill>
            <a:schemeClr val="accent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65" name="Group 64"/>
          <p:cNvGrpSpPr/>
          <p:nvPr/>
        </p:nvGrpSpPr>
        <p:grpSpPr>
          <a:xfrm>
            <a:off x="7893176" y="3918221"/>
            <a:ext cx="689886" cy="993189"/>
            <a:chOff x="10082396" y="3309199"/>
            <a:chExt cx="951556" cy="1369899"/>
          </a:xfrm>
        </p:grpSpPr>
        <p:sp>
          <p:nvSpPr>
            <p:cNvPr id="66" name="Rectangle: Rounded Corners 65"/>
            <p:cNvSpPr/>
            <p:nvPr/>
          </p:nvSpPr>
          <p:spPr bwMode="auto">
            <a:xfrm>
              <a:off x="10082396" y="3521308"/>
              <a:ext cx="947237" cy="947237"/>
            </a:xfrm>
            <a:prstGeom prst="roundRect">
              <a:avLst>
                <a:gd name="adj" fmla="val 0"/>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67" name="TextBox 66"/>
            <p:cNvSpPr txBox="1"/>
            <p:nvPr/>
          </p:nvSpPr>
          <p:spPr>
            <a:xfrm>
              <a:off x="10088813" y="4100236"/>
              <a:ext cx="943869" cy="206003"/>
            </a:xfrm>
            <a:prstGeom prst="rect">
              <a:avLst/>
            </a:prstGeom>
            <a:noFill/>
          </p:spPr>
          <p:txBody>
            <a:bodyPr wrap="square" lIns="0" tIns="0" rIns="0" bIns="0" rtlCol="0">
              <a:spAutoFit/>
            </a:bodyPr>
            <a:lstStyle/>
            <a:p>
              <a:pPr algn="ctr">
                <a:lnSpc>
                  <a:spcPct val="90000"/>
                </a:lnSpc>
                <a:spcAft>
                  <a:spcPts val="588"/>
                </a:spcAft>
                <a:defRPr/>
              </a:pPr>
              <a:r>
                <a:rPr lang="en-US" sz="1078">
                  <a:solidFill>
                    <a:srgbClr val="0078D7"/>
                  </a:solidFill>
                  <a:latin typeface="Segoe UI Semibold" panose="020B0702040204020203" pitchFamily="34" charset="0"/>
                  <a:cs typeface="Segoe UI Semibold" panose="020B0702040204020203" pitchFamily="34" charset="0"/>
                </a:rPr>
                <a:t>NIC ASIC</a:t>
              </a:r>
            </a:p>
          </p:txBody>
        </p:sp>
        <p:grpSp>
          <p:nvGrpSpPr>
            <p:cNvPr id="68" name="Group 67"/>
            <p:cNvGrpSpPr/>
            <p:nvPr/>
          </p:nvGrpSpPr>
          <p:grpSpPr>
            <a:xfrm>
              <a:off x="10086533" y="3309199"/>
              <a:ext cx="945311" cy="152265"/>
              <a:chOff x="10326619" y="3309199"/>
              <a:chExt cx="945311" cy="152265"/>
            </a:xfrm>
          </p:grpSpPr>
          <p:sp>
            <p:nvSpPr>
              <p:cNvPr id="77" name="Rectangle 76"/>
              <p:cNvSpPr/>
              <p:nvPr/>
            </p:nvSpPr>
            <p:spPr bwMode="auto">
              <a:xfrm>
                <a:off x="10503940" y="3309199"/>
                <a:ext cx="58705" cy="152265"/>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8" name="Rectangle 77"/>
              <p:cNvSpPr/>
              <p:nvPr/>
            </p:nvSpPr>
            <p:spPr bwMode="auto">
              <a:xfrm>
                <a:off x="10681261" y="3309199"/>
                <a:ext cx="58705" cy="152265"/>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9" name="Rectangle 78"/>
              <p:cNvSpPr/>
              <p:nvPr/>
            </p:nvSpPr>
            <p:spPr bwMode="auto">
              <a:xfrm>
                <a:off x="10858582" y="3309199"/>
                <a:ext cx="58705" cy="152265"/>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80" name="Rectangle 79"/>
              <p:cNvSpPr/>
              <p:nvPr/>
            </p:nvSpPr>
            <p:spPr bwMode="auto">
              <a:xfrm>
                <a:off x="10326619" y="3309199"/>
                <a:ext cx="58705" cy="152265"/>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81" name="Rectangle 80"/>
              <p:cNvSpPr/>
              <p:nvPr/>
            </p:nvSpPr>
            <p:spPr bwMode="auto">
              <a:xfrm>
                <a:off x="11035903" y="3309199"/>
                <a:ext cx="58705" cy="152265"/>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82" name="Rectangle 81"/>
              <p:cNvSpPr/>
              <p:nvPr/>
            </p:nvSpPr>
            <p:spPr bwMode="auto">
              <a:xfrm>
                <a:off x="11213225" y="3309199"/>
                <a:ext cx="58705" cy="152265"/>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grpSp>
          <p:nvGrpSpPr>
            <p:cNvPr id="69" name="Group 68"/>
            <p:cNvGrpSpPr/>
            <p:nvPr/>
          </p:nvGrpSpPr>
          <p:grpSpPr>
            <a:xfrm>
              <a:off x="10088641" y="4526833"/>
              <a:ext cx="945311" cy="152265"/>
              <a:chOff x="10326619" y="3309199"/>
              <a:chExt cx="945311" cy="152265"/>
            </a:xfrm>
          </p:grpSpPr>
          <p:sp>
            <p:nvSpPr>
              <p:cNvPr id="71" name="Rectangle 70"/>
              <p:cNvSpPr/>
              <p:nvPr/>
            </p:nvSpPr>
            <p:spPr bwMode="auto">
              <a:xfrm>
                <a:off x="10503940" y="3309199"/>
                <a:ext cx="58705" cy="152265"/>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2" name="Rectangle 71"/>
              <p:cNvSpPr/>
              <p:nvPr/>
            </p:nvSpPr>
            <p:spPr bwMode="auto">
              <a:xfrm>
                <a:off x="10681261" y="3309199"/>
                <a:ext cx="58705" cy="152265"/>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3" name="Rectangle 72"/>
              <p:cNvSpPr/>
              <p:nvPr/>
            </p:nvSpPr>
            <p:spPr bwMode="auto">
              <a:xfrm>
                <a:off x="10858582" y="3309199"/>
                <a:ext cx="58705" cy="152265"/>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4" name="Rectangle 73"/>
              <p:cNvSpPr/>
              <p:nvPr/>
            </p:nvSpPr>
            <p:spPr bwMode="auto">
              <a:xfrm>
                <a:off x="10326619" y="3309199"/>
                <a:ext cx="58705" cy="152265"/>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5" name="Rectangle 74"/>
              <p:cNvSpPr/>
              <p:nvPr/>
            </p:nvSpPr>
            <p:spPr bwMode="auto">
              <a:xfrm>
                <a:off x="11035903" y="3309199"/>
                <a:ext cx="58705" cy="152265"/>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76" name="Rectangle 75"/>
              <p:cNvSpPr/>
              <p:nvPr/>
            </p:nvSpPr>
            <p:spPr bwMode="auto">
              <a:xfrm>
                <a:off x="11213225" y="3309199"/>
                <a:ext cx="58705" cy="152265"/>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sp>
          <p:nvSpPr>
            <p:cNvPr id="70" name="Freeform 92"/>
            <p:cNvSpPr>
              <a:spLocks noChangeAspect="1" noEditPoints="1"/>
            </p:cNvSpPr>
            <p:nvPr/>
          </p:nvSpPr>
          <p:spPr bwMode="black">
            <a:xfrm>
              <a:off x="10435327" y="3684414"/>
              <a:ext cx="248042" cy="337957"/>
            </a:xfrm>
            <a:custGeom>
              <a:avLst/>
              <a:gdLst>
                <a:gd name="T0" fmla="*/ 15 w 48"/>
                <a:gd name="T1" fmla="*/ 11 h 66"/>
                <a:gd name="T2" fmla="*/ 24 w 48"/>
                <a:gd name="T3" fmla="*/ 9 h 66"/>
                <a:gd name="T4" fmla="*/ 33 w 48"/>
                <a:gd name="T5" fmla="*/ 11 h 66"/>
                <a:gd name="T6" fmla="*/ 35 w 48"/>
                <a:gd name="T7" fmla="*/ 23 h 66"/>
                <a:gd name="T8" fmla="*/ 35 w 48"/>
                <a:gd name="T9" fmla="*/ 25 h 66"/>
                <a:gd name="T10" fmla="*/ 35 w 48"/>
                <a:gd name="T11" fmla="*/ 27 h 66"/>
                <a:gd name="T12" fmla="*/ 14 w 48"/>
                <a:gd name="T13" fmla="*/ 27 h 66"/>
                <a:gd name="T14" fmla="*/ 14 w 48"/>
                <a:gd name="T15" fmla="*/ 25 h 66"/>
                <a:gd name="T16" fmla="*/ 14 w 48"/>
                <a:gd name="T17" fmla="*/ 22 h 66"/>
                <a:gd name="T18" fmla="*/ 15 w 48"/>
                <a:gd name="T19" fmla="*/ 11 h 66"/>
                <a:gd name="T20" fmla="*/ 44 w 48"/>
                <a:gd name="T21" fmla="*/ 28 h 66"/>
                <a:gd name="T22" fmla="*/ 44 w 48"/>
                <a:gd name="T23" fmla="*/ 25 h 66"/>
                <a:gd name="T24" fmla="*/ 44 w 48"/>
                <a:gd name="T25" fmla="*/ 23 h 66"/>
                <a:gd name="T26" fmla="*/ 39 w 48"/>
                <a:gd name="T27" fmla="*/ 5 h 66"/>
                <a:gd name="T28" fmla="*/ 24 w 48"/>
                <a:gd name="T29" fmla="*/ 0 h 66"/>
                <a:gd name="T30" fmla="*/ 9 w 48"/>
                <a:gd name="T31" fmla="*/ 5 h 66"/>
                <a:gd name="T32" fmla="*/ 5 w 48"/>
                <a:gd name="T33" fmla="*/ 22 h 66"/>
                <a:gd name="T34" fmla="*/ 5 w 48"/>
                <a:gd name="T35" fmla="*/ 25 h 66"/>
                <a:gd name="T36" fmla="*/ 5 w 48"/>
                <a:gd name="T37" fmla="*/ 27 h 66"/>
                <a:gd name="T38" fmla="*/ 0 w 48"/>
                <a:gd name="T39" fmla="*/ 32 h 66"/>
                <a:gd name="T40" fmla="*/ 0 w 48"/>
                <a:gd name="T41" fmla="*/ 62 h 66"/>
                <a:gd name="T42" fmla="*/ 5 w 48"/>
                <a:gd name="T43" fmla="*/ 66 h 66"/>
                <a:gd name="T44" fmla="*/ 43 w 48"/>
                <a:gd name="T45" fmla="*/ 66 h 66"/>
                <a:gd name="T46" fmla="*/ 48 w 48"/>
                <a:gd name="T47" fmla="*/ 62 h 66"/>
                <a:gd name="T48" fmla="*/ 48 w 48"/>
                <a:gd name="T49" fmla="*/ 32 h 66"/>
                <a:gd name="T50" fmla="*/ 44 w 48"/>
                <a:gd name="T51" fmla="*/ 2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66">
                  <a:moveTo>
                    <a:pt x="15" y="11"/>
                  </a:moveTo>
                  <a:cubicBezTo>
                    <a:pt x="17" y="10"/>
                    <a:pt x="20" y="9"/>
                    <a:pt x="24" y="9"/>
                  </a:cubicBezTo>
                  <a:cubicBezTo>
                    <a:pt x="29" y="9"/>
                    <a:pt x="32" y="10"/>
                    <a:pt x="33" y="11"/>
                  </a:cubicBezTo>
                  <a:cubicBezTo>
                    <a:pt x="35" y="13"/>
                    <a:pt x="35" y="18"/>
                    <a:pt x="35" y="23"/>
                  </a:cubicBezTo>
                  <a:cubicBezTo>
                    <a:pt x="35" y="25"/>
                    <a:pt x="35" y="25"/>
                    <a:pt x="35" y="25"/>
                  </a:cubicBezTo>
                  <a:cubicBezTo>
                    <a:pt x="35" y="26"/>
                    <a:pt x="35" y="27"/>
                    <a:pt x="35" y="27"/>
                  </a:cubicBezTo>
                  <a:cubicBezTo>
                    <a:pt x="14" y="27"/>
                    <a:pt x="14" y="27"/>
                    <a:pt x="14" y="27"/>
                  </a:cubicBezTo>
                  <a:cubicBezTo>
                    <a:pt x="14" y="27"/>
                    <a:pt x="14" y="26"/>
                    <a:pt x="14" y="25"/>
                  </a:cubicBezTo>
                  <a:cubicBezTo>
                    <a:pt x="14" y="22"/>
                    <a:pt x="14" y="22"/>
                    <a:pt x="14" y="22"/>
                  </a:cubicBezTo>
                  <a:cubicBezTo>
                    <a:pt x="14" y="17"/>
                    <a:pt x="14" y="13"/>
                    <a:pt x="15" y="11"/>
                  </a:cubicBezTo>
                  <a:moveTo>
                    <a:pt x="44" y="28"/>
                  </a:moveTo>
                  <a:cubicBezTo>
                    <a:pt x="44" y="27"/>
                    <a:pt x="44" y="26"/>
                    <a:pt x="44" y="25"/>
                  </a:cubicBezTo>
                  <a:cubicBezTo>
                    <a:pt x="44" y="23"/>
                    <a:pt x="44" y="23"/>
                    <a:pt x="44" y="23"/>
                  </a:cubicBezTo>
                  <a:cubicBezTo>
                    <a:pt x="44" y="16"/>
                    <a:pt x="44" y="10"/>
                    <a:pt x="39" y="5"/>
                  </a:cubicBezTo>
                  <a:cubicBezTo>
                    <a:pt x="36" y="2"/>
                    <a:pt x="31" y="0"/>
                    <a:pt x="24" y="0"/>
                  </a:cubicBezTo>
                  <a:cubicBezTo>
                    <a:pt x="17" y="0"/>
                    <a:pt x="12" y="2"/>
                    <a:pt x="9" y="5"/>
                  </a:cubicBezTo>
                  <a:cubicBezTo>
                    <a:pt x="5" y="9"/>
                    <a:pt x="5" y="16"/>
                    <a:pt x="5" y="22"/>
                  </a:cubicBezTo>
                  <a:cubicBezTo>
                    <a:pt x="5" y="25"/>
                    <a:pt x="5" y="25"/>
                    <a:pt x="5" y="25"/>
                  </a:cubicBezTo>
                  <a:cubicBezTo>
                    <a:pt x="5" y="26"/>
                    <a:pt x="5" y="27"/>
                    <a:pt x="5" y="27"/>
                  </a:cubicBezTo>
                  <a:cubicBezTo>
                    <a:pt x="2" y="28"/>
                    <a:pt x="0" y="30"/>
                    <a:pt x="0" y="32"/>
                  </a:cubicBezTo>
                  <a:cubicBezTo>
                    <a:pt x="0" y="62"/>
                    <a:pt x="0" y="62"/>
                    <a:pt x="0" y="62"/>
                  </a:cubicBezTo>
                  <a:cubicBezTo>
                    <a:pt x="0" y="64"/>
                    <a:pt x="2" y="66"/>
                    <a:pt x="5" y="66"/>
                  </a:cubicBezTo>
                  <a:cubicBezTo>
                    <a:pt x="43" y="66"/>
                    <a:pt x="43" y="66"/>
                    <a:pt x="43" y="66"/>
                  </a:cubicBezTo>
                  <a:cubicBezTo>
                    <a:pt x="46" y="66"/>
                    <a:pt x="48" y="64"/>
                    <a:pt x="48" y="62"/>
                  </a:cubicBezTo>
                  <a:cubicBezTo>
                    <a:pt x="48" y="32"/>
                    <a:pt x="48" y="32"/>
                    <a:pt x="48" y="32"/>
                  </a:cubicBezTo>
                  <a:cubicBezTo>
                    <a:pt x="48" y="30"/>
                    <a:pt x="46" y="28"/>
                    <a:pt x="44" y="28"/>
                  </a:cubicBezTo>
                </a:path>
              </a:pathLst>
            </a:custGeom>
            <a:solidFill>
              <a:schemeClr val="accent4"/>
            </a:solidFill>
            <a:ln>
              <a:noFill/>
            </a:ln>
            <a:extLst/>
          </p:spPr>
          <p:txBody>
            <a:bodyPr vert="horz" wrap="square" lIns="89646" tIns="44823" rIns="89646" bIns="44823" numCol="1" anchor="t" anchorCtr="0" compatLnSpc="1">
              <a:prstTxWarp prst="textNoShape">
                <a:avLst/>
              </a:prstTxWarp>
            </a:bodyPr>
            <a:lstStyle/>
            <a:p>
              <a:pPr defTabSz="896354">
                <a:defRPr/>
              </a:pPr>
              <a:endParaRPr lang="en-US" sz="1730">
                <a:solidFill>
                  <a:srgbClr val="000000"/>
                </a:solidFill>
                <a:latin typeface="Segoe UI Semilight"/>
              </a:endParaRPr>
            </a:p>
          </p:txBody>
        </p:sp>
      </p:grpSp>
      <p:sp>
        <p:nvSpPr>
          <p:cNvPr id="5" name="TextBox 4"/>
          <p:cNvSpPr txBox="1"/>
          <p:nvPr/>
        </p:nvSpPr>
        <p:spPr>
          <a:xfrm>
            <a:off x="8790388" y="3683157"/>
            <a:ext cx="1409353" cy="506901"/>
          </a:xfrm>
          <a:prstGeom prst="rect">
            <a:avLst/>
          </a:prstGeom>
          <a:noFill/>
        </p:spPr>
        <p:txBody>
          <a:bodyPr wrap="square" lIns="179285" tIns="143428" rIns="179285" bIns="143428" rtlCol="0">
            <a:spAutoFit/>
          </a:bodyPr>
          <a:lstStyle/>
          <a:p>
            <a:pPr algn="ctr">
              <a:lnSpc>
                <a:spcPct val="90000"/>
              </a:lnSpc>
              <a:spcAft>
                <a:spcPts val="588"/>
              </a:spcAft>
              <a:defRPr/>
            </a:pPr>
            <a:r>
              <a:rPr lang="en-US" sz="1568" err="1">
                <a:solidFill>
                  <a:srgbClr val="FFFFFF"/>
                </a:solidFill>
                <a:latin typeface="Segoe UI Semibold" panose="020B0702040204020203" pitchFamily="34" charset="0"/>
                <a:cs typeface="Segoe UI Semibold" panose="020B0702040204020203" pitchFamily="34" charset="0"/>
              </a:rPr>
              <a:t>SmartNIC</a:t>
            </a:r>
            <a:endParaRPr lang="en-US" sz="1568">
              <a:solidFill>
                <a:srgbClr val="FFFFFF"/>
              </a:solidFill>
              <a:latin typeface="Segoe UI Semibold" panose="020B0702040204020203" pitchFamily="34" charset="0"/>
              <a:cs typeface="Segoe UI Semibold" panose="020B0702040204020203" pitchFamily="34" charset="0"/>
            </a:endParaRPr>
          </a:p>
        </p:txBody>
      </p:sp>
      <p:sp>
        <p:nvSpPr>
          <p:cNvPr id="110" name="Arrow: Bent-Up 109"/>
          <p:cNvSpPr/>
          <p:nvPr/>
        </p:nvSpPr>
        <p:spPr bwMode="auto">
          <a:xfrm rot="10800000" flipH="1">
            <a:off x="9866983" y="2913013"/>
            <a:ext cx="1055849" cy="1030347"/>
          </a:xfrm>
          <a:prstGeom prst="bentUpArrow">
            <a:avLst>
              <a:gd name="adj1" fmla="val 8910"/>
              <a:gd name="adj2" fmla="val 13983"/>
              <a:gd name="adj3" fmla="val 16341"/>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62" name="Freeform 73"/>
          <p:cNvSpPr>
            <a:spLocks noChangeAspect="1" noEditPoints="1"/>
          </p:cNvSpPr>
          <p:nvPr/>
        </p:nvSpPr>
        <p:spPr bwMode="black">
          <a:xfrm>
            <a:off x="8962360" y="2434927"/>
            <a:ext cx="1060388" cy="1060385"/>
          </a:xfrm>
          <a:custGeom>
            <a:avLst/>
            <a:gdLst>
              <a:gd name="T0" fmla="*/ 313 w 330"/>
              <a:gd name="T1" fmla="*/ 161 h 330"/>
              <a:gd name="T2" fmla="*/ 313 w 330"/>
              <a:gd name="T3" fmla="*/ 128 h 330"/>
              <a:gd name="T4" fmla="*/ 284 w 330"/>
              <a:gd name="T5" fmla="*/ 137 h 330"/>
              <a:gd name="T6" fmla="*/ 298 w 330"/>
              <a:gd name="T7" fmla="*/ 111 h 330"/>
              <a:gd name="T8" fmla="*/ 330 w 330"/>
              <a:gd name="T9" fmla="*/ 103 h 330"/>
              <a:gd name="T10" fmla="*/ 298 w 330"/>
              <a:gd name="T11" fmla="*/ 95 h 330"/>
              <a:gd name="T12" fmla="*/ 284 w 330"/>
              <a:gd name="T13" fmla="*/ 87 h 330"/>
              <a:gd name="T14" fmla="*/ 235 w 330"/>
              <a:gd name="T15" fmla="*/ 46 h 330"/>
              <a:gd name="T16" fmla="*/ 244 w 330"/>
              <a:gd name="T17" fmla="*/ 17 h 330"/>
              <a:gd name="T18" fmla="*/ 211 w 330"/>
              <a:gd name="T19" fmla="*/ 17 h 330"/>
              <a:gd name="T20" fmla="*/ 219 w 330"/>
              <a:gd name="T21" fmla="*/ 46 h 330"/>
              <a:gd name="T22" fmla="*/ 194 w 330"/>
              <a:gd name="T23" fmla="*/ 32 h 330"/>
              <a:gd name="T24" fmla="*/ 186 w 330"/>
              <a:gd name="T25" fmla="*/ 0 h 330"/>
              <a:gd name="T26" fmla="*/ 178 w 330"/>
              <a:gd name="T27" fmla="*/ 32 h 330"/>
              <a:gd name="T28" fmla="*/ 152 w 330"/>
              <a:gd name="T29" fmla="*/ 46 h 330"/>
              <a:gd name="T30" fmla="*/ 161 w 330"/>
              <a:gd name="T31" fmla="*/ 17 h 330"/>
              <a:gd name="T32" fmla="*/ 128 w 330"/>
              <a:gd name="T33" fmla="*/ 17 h 330"/>
              <a:gd name="T34" fmla="*/ 137 w 330"/>
              <a:gd name="T35" fmla="*/ 46 h 330"/>
              <a:gd name="T36" fmla="*/ 111 w 330"/>
              <a:gd name="T37" fmla="*/ 32 h 330"/>
              <a:gd name="T38" fmla="*/ 103 w 330"/>
              <a:gd name="T39" fmla="*/ 0 h 330"/>
              <a:gd name="T40" fmla="*/ 95 w 330"/>
              <a:gd name="T41" fmla="*/ 32 h 330"/>
              <a:gd name="T42" fmla="*/ 87 w 330"/>
              <a:gd name="T43" fmla="*/ 46 h 330"/>
              <a:gd name="T44" fmla="*/ 46 w 330"/>
              <a:gd name="T45" fmla="*/ 95 h 330"/>
              <a:gd name="T46" fmla="*/ 17 w 330"/>
              <a:gd name="T47" fmla="*/ 86 h 330"/>
              <a:gd name="T48" fmla="*/ 17 w 330"/>
              <a:gd name="T49" fmla="*/ 120 h 330"/>
              <a:gd name="T50" fmla="*/ 46 w 330"/>
              <a:gd name="T51" fmla="*/ 111 h 330"/>
              <a:gd name="T52" fmla="*/ 32 w 330"/>
              <a:gd name="T53" fmla="*/ 137 h 330"/>
              <a:gd name="T54" fmla="*/ 0 w 330"/>
              <a:gd name="T55" fmla="*/ 144 h 330"/>
              <a:gd name="T56" fmla="*/ 32 w 330"/>
              <a:gd name="T57" fmla="*/ 152 h 330"/>
              <a:gd name="T58" fmla="*/ 46 w 330"/>
              <a:gd name="T59" fmla="*/ 178 h 330"/>
              <a:gd name="T60" fmla="*/ 17 w 330"/>
              <a:gd name="T61" fmla="*/ 169 h 330"/>
              <a:gd name="T62" fmla="*/ 17 w 330"/>
              <a:gd name="T63" fmla="*/ 203 h 330"/>
              <a:gd name="T64" fmla="*/ 46 w 330"/>
              <a:gd name="T65" fmla="*/ 194 h 330"/>
              <a:gd name="T66" fmla="*/ 32 w 330"/>
              <a:gd name="T67" fmla="*/ 219 h 330"/>
              <a:gd name="T68" fmla="*/ 0 w 330"/>
              <a:gd name="T69" fmla="*/ 227 h 330"/>
              <a:gd name="T70" fmla="*/ 32 w 330"/>
              <a:gd name="T71" fmla="*/ 235 h 330"/>
              <a:gd name="T72" fmla="*/ 46 w 330"/>
              <a:gd name="T73" fmla="*/ 243 h 330"/>
              <a:gd name="T74" fmla="*/ 95 w 330"/>
              <a:gd name="T75" fmla="*/ 284 h 330"/>
              <a:gd name="T76" fmla="*/ 86 w 330"/>
              <a:gd name="T77" fmla="*/ 313 h 330"/>
              <a:gd name="T78" fmla="*/ 120 w 330"/>
              <a:gd name="T79" fmla="*/ 313 h 330"/>
              <a:gd name="T80" fmla="*/ 111 w 330"/>
              <a:gd name="T81" fmla="*/ 284 h 330"/>
              <a:gd name="T82" fmla="*/ 137 w 330"/>
              <a:gd name="T83" fmla="*/ 298 h 330"/>
              <a:gd name="T84" fmla="*/ 144 w 330"/>
              <a:gd name="T85" fmla="*/ 330 h 330"/>
              <a:gd name="T86" fmla="*/ 152 w 330"/>
              <a:gd name="T87" fmla="*/ 298 h 330"/>
              <a:gd name="T88" fmla="*/ 178 w 330"/>
              <a:gd name="T89" fmla="*/ 284 h 330"/>
              <a:gd name="T90" fmla="*/ 169 w 330"/>
              <a:gd name="T91" fmla="*/ 313 h 330"/>
              <a:gd name="T92" fmla="*/ 203 w 330"/>
              <a:gd name="T93" fmla="*/ 313 h 330"/>
              <a:gd name="T94" fmla="*/ 194 w 330"/>
              <a:gd name="T95" fmla="*/ 284 h 330"/>
              <a:gd name="T96" fmla="*/ 219 w 330"/>
              <a:gd name="T97" fmla="*/ 298 h 330"/>
              <a:gd name="T98" fmla="*/ 227 w 330"/>
              <a:gd name="T99" fmla="*/ 330 h 330"/>
              <a:gd name="T100" fmla="*/ 235 w 330"/>
              <a:gd name="T101" fmla="*/ 298 h 330"/>
              <a:gd name="T102" fmla="*/ 243 w 330"/>
              <a:gd name="T103" fmla="*/ 284 h 330"/>
              <a:gd name="T104" fmla="*/ 284 w 330"/>
              <a:gd name="T105" fmla="*/ 235 h 330"/>
              <a:gd name="T106" fmla="*/ 313 w 330"/>
              <a:gd name="T107" fmla="*/ 244 h 330"/>
              <a:gd name="T108" fmla="*/ 313 w 330"/>
              <a:gd name="T109" fmla="*/ 211 h 330"/>
              <a:gd name="T110" fmla="*/ 284 w 330"/>
              <a:gd name="T111" fmla="*/ 219 h 330"/>
              <a:gd name="T112" fmla="*/ 298 w 330"/>
              <a:gd name="T113" fmla="*/ 194 h 330"/>
              <a:gd name="T114" fmla="*/ 330 w 330"/>
              <a:gd name="T115" fmla="*/ 186 h 330"/>
              <a:gd name="T116" fmla="*/ 298 w 330"/>
              <a:gd name="T117" fmla="*/ 178 h 330"/>
              <a:gd name="T118" fmla="*/ 284 w 330"/>
              <a:gd name="T119" fmla="*/ 152 h 330"/>
              <a:gd name="T120" fmla="*/ 165 w 330"/>
              <a:gd name="T121" fmla="*/ 267 h 330"/>
              <a:gd name="T122" fmla="*/ 165 w 330"/>
              <a:gd name="T123" fmla="*/ 63 h 330"/>
              <a:gd name="T124" fmla="*/ 165 w 330"/>
              <a:gd name="T125" fmla="*/ 267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0" h="330">
                <a:moveTo>
                  <a:pt x="298" y="152"/>
                </a:moveTo>
                <a:cubicBezTo>
                  <a:pt x="301" y="158"/>
                  <a:pt x="307" y="161"/>
                  <a:pt x="313" y="161"/>
                </a:cubicBezTo>
                <a:cubicBezTo>
                  <a:pt x="322" y="161"/>
                  <a:pt x="330" y="154"/>
                  <a:pt x="330" y="144"/>
                </a:cubicBezTo>
                <a:cubicBezTo>
                  <a:pt x="330" y="135"/>
                  <a:pt x="322" y="128"/>
                  <a:pt x="313" y="128"/>
                </a:cubicBezTo>
                <a:cubicBezTo>
                  <a:pt x="307" y="128"/>
                  <a:pt x="301" y="131"/>
                  <a:pt x="298" y="137"/>
                </a:cubicBezTo>
                <a:cubicBezTo>
                  <a:pt x="284" y="137"/>
                  <a:pt x="284" y="137"/>
                  <a:pt x="284" y="137"/>
                </a:cubicBezTo>
                <a:cubicBezTo>
                  <a:pt x="284" y="111"/>
                  <a:pt x="284" y="111"/>
                  <a:pt x="284" y="111"/>
                </a:cubicBezTo>
                <a:cubicBezTo>
                  <a:pt x="298" y="111"/>
                  <a:pt x="298" y="111"/>
                  <a:pt x="298" y="111"/>
                </a:cubicBezTo>
                <a:cubicBezTo>
                  <a:pt x="301" y="116"/>
                  <a:pt x="307" y="120"/>
                  <a:pt x="313" y="120"/>
                </a:cubicBezTo>
                <a:cubicBezTo>
                  <a:pt x="322" y="120"/>
                  <a:pt x="330" y="112"/>
                  <a:pt x="330" y="103"/>
                </a:cubicBezTo>
                <a:cubicBezTo>
                  <a:pt x="330" y="94"/>
                  <a:pt x="322" y="86"/>
                  <a:pt x="313" y="86"/>
                </a:cubicBezTo>
                <a:cubicBezTo>
                  <a:pt x="307" y="86"/>
                  <a:pt x="301" y="90"/>
                  <a:pt x="298" y="95"/>
                </a:cubicBezTo>
                <a:cubicBezTo>
                  <a:pt x="284" y="95"/>
                  <a:pt x="284" y="95"/>
                  <a:pt x="284" y="95"/>
                </a:cubicBezTo>
                <a:cubicBezTo>
                  <a:pt x="284" y="87"/>
                  <a:pt x="284" y="87"/>
                  <a:pt x="284" y="87"/>
                </a:cubicBezTo>
                <a:cubicBezTo>
                  <a:pt x="284" y="65"/>
                  <a:pt x="266" y="46"/>
                  <a:pt x="243" y="46"/>
                </a:cubicBezTo>
                <a:cubicBezTo>
                  <a:pt x="235" y="46"/>
                  <a:pt x="235" y="46"/>
                  <a:pt x="235" y="46"/>
                </a:cubicBezTo>
                <a:cubicBezTo>
                  <a:pt x="235" y="32"/>
                  <a:pt x="235" y="32"/>
                  <a:pt x="235" y="32"/>
                </a:cubicBezTo>
                <a:cubicBezTo>
                  <a:pt x="240" y="29"/>
                  <a:pt x="244" y="23"/>
                  <a:pt x="244" y="17"/>
                </a:cubicBezTo>
                <a:cubicBezTo>
                  <a:pt x="244" y="8"/>
                  <a:pt x="237" y="0"/>
                  <a:pt x="227" y="0"/>
                </a:cubicBezTo>
                <a:cubicBezTo>
                  <a:pt x="218" y="0"/>
                  <a:pt x="211" y="8"/>
                  <a:pt x="211" y="17"/>
                </a:cubicBezTo>
                <a:cubicBezTo>
                  <a:pt x="211" y="23"/>
                  <a:pt x="214" y="29"/>
                  <a:pt x="219" y="32"/>
                </a:cubicBezTo>
                <a:cubicBezTo>
                  <a:pt x="219" y="46"/>
                  <a:pt x="219" y="46"/>
                  <a:pt x="219" y="46"/>
                </a:cubicBezTo>
                <a:cubicBezTo>
                  <a:pt x="194" y="46"/>
                  <a:pt x="194" y="46"/>
                  <a:pt x="194" y="46"/>
                </a:cubicBezTo>
                <a:cubicBezTo>
                  <a:pt x="194" y="32"/>
                  <a:pt x="194" y="32"/>
                  <a:pt x="194" y="32"/>
                </a:cubicBezTo>
                <a:cubicBezTo>
                  <a:pt x="199" y="29"/>
                  <a:pt x="203" y="23"/>
                  <a:pt x="203" y="17"/>
                </a:cubicBezTo>
                <a:cubicBezTo>
                  <a:pt x="203" y="8"/>
                  <a:pt x="195" y="0"/>
                  <a:pt x="186" y="0"/>
                </a:cubicBezTo>
                <a:cubicBezTo>
                  <a:pt x="177" y="0"/>
                  <a:pt x="169" y="8"/>
                  <a:pt x="169" y="17"/>
                </a:cubicBezTo>
                <a:cubicBezTo>
                  <a:pt x="169" y="23"/>
                  <a:pt x="173" y="29"/>
                  <a:pt x="178" y="32"/>
                </a:cubicBezTo>
                <a:cubicBezTo>
                  <a:pt x="178" y="46"/>
                  <a:pt x="178" y="46"/>
                  <a:pt x="178" y="46"/>
                </a:cubicBezTo>
                <a:cubicBezTo>
                  <a:pt x="152" y="46"/>
                  <a:pt x="152" y="46"/>
                  <a:pt x="152" y="46"/>
                </a:cubicBezTo>
                <a:cubicBezTo>
                  <a:pt x="152" y="32"/>
                  <a:pt x="152" y="32"/>
                  <a:pt x="152" y="32"/>
                </a:cubicBezTo>
                <a:cubicBezTo>
                  <a:pt x="158" y="29"/>
                  <a:pt x="161" y="23"/>
                  <a:pt x="161" y="17"/>
                </a:cubicBezTo>
                <a:cubicBezTo>
                  <a:pt x="161" y="8"/>
                  <a:pt x="154" y="0"/>
                  <a:pt x="144" y="0"/>
                </a:cubicBezTo>
                <a:cubicBezTo>
                  <a:pt x="135" y="0"/>
                  <a:pt x="128" y="8"/>
                  <a:pt x="128" y="17"/>
                </a:cubicBezTo>
                <a:cubicBezTo>
                  <a:pt x="128" y="23"/>
                  <a:pt x="131" y="29"/>
                  <a:pt x="137" y="32"/>
                </a:cubicBezTo>
                <a:cubicBezTo>
                  <a:pt x="137" y="46"/>
                  <a:pt x="137" y="46"/>
                  <a:pt x="137" y="46"/>
                </a:cubicBezTo>
                <a:cubicBezTo>
                  <a:pt x="111" y="46"/>
                  <a:pt x="111" y="46"/>
                  <a:pt x="111" y="46"/>
                </a:cubicBezTo>
                <a:cubicBezTo>
                  <a:pt x="111" y="32"/>
                  <a:pt x="111" y="32"/>
                  <a:pt x="111" y="32"/>
                </a:cubicBezTo>
                <a:cubicBezTo>
                  <a:pt x="116" y="29"/>
                  <a:pt x="120" y="23"/>
                  <a:pt x="120" y="17"/>
                </a:cubicBezTo>
                <a:cubicBezTo>
                  <a:pt x="120" y="8"/>
                  <a:pt x="112" y="0"/>
                  <a:pt x="103" y="0"/>
                </a:cubicBezTo>
                <a:cubicBezTo>
                  <a:pt x="94" y="0"/>
                  <a:pt x="86" y="8"/>
                  <a:pt x="86" y="17"/>
                </a:cubicBezTo>
                <a:cubicBezTo>
                  <a:pt x="86" y="23"/>
                  <a:pt x="90" y="29"/>
                  <a:pt x="95" y="32"/>
                </a:cubicBezTo>
                <a:cubicBezTo>
                  <a:pt x="95" y="46"/>
                  <a:pt x="95" y="46"/>
                  <a:pt x="95" y="46"/>
                </a:cubicBezTo>
                <a:cubicBezTo>
                  <a:pt x="87" y="46"/>
                  <a:pt x="87" y="46"/>
                  <a:pt x="87" y="46"/>
                </a:cubicBezTo>
                <a:cubicBezTo>
                  <a:pt x="65" y="46"/>
                  <a:pt x="46" y="65"/>
                  <a:pt x="46" y="87"/>
                </a:cubicBezTo>
                <a:cubicBezTo>
                  <a:pt x="46" y="95"/>
                  <a:pt x="46" y="95"/>
                  <a:pt x="46" y="95"/>
                </a:cubicBezTo>
                <a:cubicBezTo>
                  <a:pt x="32" y="95"/>
                  <a:pt x="32" y="95"/>
                  <a:pt x="32" y="95"/>
                </a:cubicBezTo>
                <a:cubicBezTo>
                  <a:pt x="29" y="90"/>
                  <a:pt x="23" y="86"/>
                  <a:pt x="17" y="86"/>
                </a:cubicBezTo>
                <a:cubicBezTo>
                  <a:pt x="8" y="86"/>
                  <a:pt x="0" y="94"/>
                  <a:pt x="0" y="103"/>
                </a:cubicBezTo>
                <a:cubicBezTo>
                  <a:pt x="0" y="112"/>
                  <a:pt x="8" y="120"/>
                  <a:pt x="17" y="120"/>
                </a:cubicBezTo>
                <a:cubicBezTo>
                  <a:pt x="23" y="120"/>
                  <a:pt x="29" y="116"/>
                  <a:pt x="32" y="111"/>
                </a:cubicBezTo>
                <a:cubicBezTo>
                  <a:pt x="46" y="111"/>
                  <a:pt x="46" y="111"/>
                  <a:pt x="46" y="111"/>
                </a:cubicBezTo>
                <a:cubicBezTo>
                  <a:pt x="46" y="137"/>
                  <a:pt x="46" y="137"/>
                  <a:pt x="46" y="137"/>
                </a:cubicBezTo>
                <a:cubicBezTo>
                  <a:pt x="32" y="137"/>
                  <a:pt x="32" y="137"/>
                  <a:pt x="32" y="137"/>
                </a:cubicBezTo>
                <a:cubicBezTo>
                  <a:pt x="29" y="131"/>
                  <a:pt x="23" y="128"/>
                  <a:pt x="17" y="128"/>
                </a:cubicBezTo>
                <a:cubicBezTo>
                  <a:pt x="8" y="128"/>
                  <a:pt x="0" y="135"/>
                  <a:pt x="0" y="144"/>
                </a:cubicBezTo>
                <a:cubicBezTo>
                  <a:pt x="0" y="154"/>
                  <a:pt x="8" y="161"/>
                  <a:pt x="17" y="161"/>
                </a:cubicBezTo>
                <a:cubicBezTo>
                  <a:pt x="23" y="161"/>
                  <a:pt x="29" y="158"/>
                  <a:pt x="32" y="152"/>
                </a:cubicBezTo>
                <a:cubicBezTo>
                  <a:pt x="46" y="152"/>
                  <a:pt x="46" y="152"/>
                  <a:pt x="46" y="152"/>
                </a:cubicBezTo>
                <a:cubicBezTo>
                  <a:pt x="46" y="178"/>
                  <a:pt x="46" y="178"/>
                  <a:pt x="46" y="178"/>
                </a:cubicBezTo>
                <a:cubicBezTo>
                  <a:pt x="32" y="178"/>
                  <a:pt x="32" y="178"/>
                  <a:pt x="32" y="178"/>
                </a:cubicBezTo>
                <a:cubicBezTo>
                  <a:pt x="29" y="173"/>
                  <a:pt x="23" y="169"/>
                  <a:pt x="17" y="169"/>
                </a:cubicBezTo>
                <a:cubicBezTo>
                  <a:pt x="8" y="169"/>
                  <a:pt x="0" y="177"/>
                  <a:pt x="0" y="186"/>
                </a:cubicBezTo>
                <a:cubicBezTo>
                  <a:pt x="0" y="195"/>
                  <a:pt x="8" y="203"/>
                  <a:pt x="17" y="203"/>
                </a:cubicBezTo>
                <a:cubicBezTo>
                  <a:pt x="23" y="203"/>
                  <a:pt x="29" y="199"/>
                  <a:pt x="32" y="194"/>
                </a:cubicBezTo>
                <a:cubicBezTo>
                  <a:pt x="46" y="194"/>
                  <a:pt x="46" y="194"/>
                  <a:pt x="46" y="194"/>
                </a:cubicBezTo>
                <a:cubicBezTo>
                  <a:pt x="46" y="219"/>
                  <a:pt x="46" y="219"/>
                  <a:pt x="46" y="219"/>
                </a:cubicBezTo>
                <a:cubicBezTo>
                  <a:pt x="32" y="219"/>
                  <a:pt x="32" y="219"/>
                  <a:pt x="32" y="219"/>
                </a:cubicBezTo>
                <a:cubicBezTo>
                  <a:pt x="29" y="214"/>
                  <a:pt x="23" y="211"/>
                  <a:pt x="17" y="211"/>
                </a:cubicBezTo>
                <a:cubicBezTo>
                  <a:pt x="8" y="211"/>
                  <a:pt x="0" y="218"/>
                  <a:pt x="0" y="227"/>
                </a:cubicBezTo>
                <a:cubicBezTo>
                  <a:pt x="0" y="237"/>
                  <a:pt x="8" y="244"/>
                  <a:pt x="17" y="244"/>
                </a:cubicBezTo>
                <a:cubicBezTo>
                  <a:pt x="23" y="244"/>
                  <a:pt x="29" y="240"/>
                  <a:pt x="32" y="235"/>
                </a:cubicBezTo>
                <a:cubicBezTo>
                  <a:pt x="46" y="235"/>
                  <a:pt x="46" y="235"/>
                  <a:pt x="46" y="235"/>
                </a:cubicBezTo>
                <a:cubicBezTo>
                  <a:pt x="46" y="243"/>
                  <a:pt x="46" y="243"/>
                  <a:pt x="46" y="243"/>
                </a:cubicBezTo>
                <a:cubicBezTo>
                  <a:pt x="46" y="266"/>
                  <a:pt x="65" y="284"/>
                  <a:pt x="87" y="284"/>
                </a:cubicBezTo>
                <a:cubicBezTo>
                  <a:pt x="95" y="284"/>
                  <a:pt x="95" y="284"/>
                  <a:pt x="95" y="284"/>
                </a:cubicBezTo>
                <a:cubicBezTo>
                  <a:pt x="95" y="298"/>
                  <a:pt x="95" y="298"/>
                  <a:pt x="95" y="298"/>
                </a:cubicBezTo>
                <a:cubicBezTo>
                  <a:pt x="90" y="301"/>
                  <a:pt x="86" y="307"/>
                  <a:pt x="86" y="313"/>
                </a:cubicBezTo>
                <a:cubicBezTo>
                  <a:pt x="86" y="322"/>
                  <a:pt x="94" y="330"/>
                  <a:pt x="103" y="330"/>
                </a:cubicBezTo>
                <a:cubicBezTo>
                  <a:pt x="112" y="330"/>
                  <a:pt x="120" y="322"/>
                  <a:pt x="120" y="313"/>
                </a:cubicBezTo>
                <a:cubicBezTo>
                  <a:pt x="120" y="307"/>
                  <a:pt x="116" y="301"/>
                  <a:pt x="111" y="298"/>
                </a:cubicBezTo>
                <a:cubicBezTo>
                  <a:pt x="111" y="284"/>
                  <a:pt x="111" y="284"/>
                  <a:pt x="111" y="284"/>
                </a:cubicBezTo>
                <a:cubicBezTo>
                  <a:pt x="137" y="284"/>
                  <a:pt x="137" y="284"/>
                  <a:pt x="137" y="284"/>
                </a:cubicBezTo>
                <a:cubicBezTo>
                  <a:pt x="137" y="298"/>
                  <a:pt x="137" y="298"/>
                  <a:pt x="137" y="298"/>
                </a:cubicBezTo>
                <a:cubicBezTo>
                  <a:pt x="131" y="301"/>
                  <a:pt x="128" y="307"/>
                  <a:pt x="128" y="313"/>
                </a:cubicBezTo>
                <a:cubicBezTo>
                  <a:pt x="128" y="322"/>
                  <a:pt x="135" y="330"/>
                  <a:pt x="144" y="330"/>
                </a:cubicBezTo>
                <a:cubicBezTo>
                  <a:pt x="154" y="330"/>
                  <a:pt x="161" y="322"/>
                  <a:pt x="161" y="313"/>
                </a:cubicBezTo>
                <a:cubicBezTo>
                  <a:pt x="161" y="307"/>
                  <a:pt x="158" y="301"/>
                  <a:pt x="152" y="298"/>
                </a:cubicBezTo>
                <a:cubicBezTo>
                  <a:pt x="152" y="284"/>
                  <a:pt x="152" y="284"/>
                  <a:pt x="152" y="284"/>
                </a:cubicBezTo>
                <a:cubicBezTo>
                  <a:pt x="178" y="284"/>
                  <a:pt x="178" y="284"/>
                  <a:pt x="178" y="284"/>
                </a:cubicBezTo>
                <a:cubicBezTo>
                  <a:pt x="178" y="298"/>
                  <a:pt x="178" y="298"/>
                  <a:pt x="178" y="298"/>
                </a:cubicBezTo>
                <a:cubicBezTo>
                  <a:pt x="173" y="301"/>
                  <a:pt x="169" y="307"/>
                  <a:pt x="169" y="313"/>
                </a:cubicBezTo>
                <a:cubicBezTo>
                  <a:pt x="169" y="322"/>
                  <a:pt x="177" y="330"/>
                  <a:pt x="186" y="330"/>
                </a:cubicBezTo>
                <a:cubicBezTo>
                  <a:pt x="195" y="330"/>
                  <a:pt x="203" y="322"/>
                  <a:pt x="203" y="313"/>
                </a:cubicBezTo>
                <a:cubicBezTo>
                  <a:pt x="203" y="307"/>
                  <a:pt x="199" y="301"/>
                  <a:pt x="194" y="298"/>
                </a:cubicBezTo>
                <a:cubicBezTo>
                  <a:pt x="194" y="284"/>
                  <a:pt x="194" y="284"/>
                  <a:pt x="194" y="284"/>
                </a:cubicBezTo>
                <a:cubicBezTo>
                  <a:pt x="219" y="284"/>
                  <a:pt x="219" y="284"/>
                  <a:pt x="219" y="284"/>
                </a:cubicBezTo>
                <a:cubicBezTo>
                  <a:pt x="219" y="298"/>
                  <a:pt x="219" y="298"/>
                  <a:pt x="219" y="298"/>
                </a:cubicBezTo>
                <a:cubicBezTo>
                  <a:pt x="214" y="301"/>
                  <a:pt x="211" y="307"/>
                  <a:pt x="211" y="313"/>
                </a:cubicBezTo>
                <a:cubicBezTo>
                  <a:pt x="211" y="322"/>
                  <a:pt x="218" y="330"/>
                  <a:pt x="227" y="330"/>
                </a:cubicBezTo>
                <a:cubicBezTo>
                  <a:pt x="237" y="330"/>
                  <a:pt x="244" y="322"/>
                  <a:pt x="244" y="313"/>
                </a:cubicBezTo>
                <a:cubicBezTo>
                  <a:pt x="244" y="307"/>
                  <a:pt x="240" y="301"/>
                  <a:pt x="235" y="298"/>
                </a:cubicBezTo>
                <a:cubicBezTo>
                  <a:pt x="235" y="284"/>
                  <a:pt x="235" y="284"/>
                  <a:pt x="235" y="284"/>
                </a:cubicBezTo>
                <a:cubicBezTo>
                  <a:pt x="243" y="284"/>
                  <a:pt x="243" y="284"/>
                  <a:pt x="243" y="284"/>
                </a:cubicBezTo>
                <a:cubicBezTo>
                  <a:pt x="266" y="284"/>
                  <a:pt x="284" y="266"/>
                  <a:pt x="284" y="243"/>
                </a:cubicBezTo>
                <a:cubicBezTo>
                  <a:pt x="284" y="235"/>
                  <a:pt x="284" y="235"/>
                  <a:pt x="284" y="235"/>
                </a:cubicBezTo>
                <a:cubicBezTo>
                  <a:pt x="298" y="235"/>
                  <a:pt x="298" y="235"/>
                  <a:pt x="298" y="235"/>
                </a:cubicBezTo>
                <a:cubicBezTo>
                  <a:pt x="301" y="240"/>
                  <a:pt x="307" y="244"/>
                  <a:pt x="313" y="244"/>
                </a:cubicBezTo>
                <a:cubicBezTo>
                  <a:pt x="322" y="244"/>
                  <a:pt x="330" y="237"/>
                  <a:pt x="330" y="227"/>
                </a:cubicBezTo>
                <a:cubicBezTo>
                  <a:pt x="330" y="218"/>
                  <a:pt x="322" y="211"/>
                  <a:pt x="313" y="211"/>
                </a:cubicBezTo>
                <a:cubicBezTo>
                  <a:pt x="307" y="211"/>
                  <a:pt x="301" y="214"/>
                  <a:pt x="298" y="219"/>
                </a:cubicBezTo>
                <a:cubicBezTo>
                  <a:pt x="284" y="219"/>
                  <a:pt x="284" y="219"/>
                  <a:pt x="284" y="219"/>
                </a:cubicBezTo>
                <a:cubicBezTo>
                  <a:pt x="284" y="194"/>
                  <a:pt x="284" y="194"/>
                  <a:pt x="284" y="194"/>
                </a:cubicBezTo>
                <a:cubicBezTo>
                  <a:pt x="298" y="194"/>
                  <a:pt x="298" y="194"/>
                  <a:pt x="298" y="194"/>
                </a:cubicBezTo>
                <a:cubicBezTo>
                  <a:pt x="301" y="199"/>
                  <a:pt x="307" y="203"/>
                  <a:pt x="313" y="203"/>
                </a:cubicBezTo>
                <a:cubicBezTo>
                  <a:pt x="322" y="203"/>
                  <a:pt x="330" y="195"/>
                  <a:pt x="330" y="186"/>
                </a:cubicBezTo>
                <a:cubicBezTo>
                  <a:pt x="330" y="177"/>
                  <a:pt x="322" y="169"/>
                  <a:pt x="313" y="169"/>
                </a:cubicBezTo>
                <a:cubicBezTo>
                  <a:pt x="307" y="169"/>
                  <a:pt x="301" y="173"/>
                  <a:pt x="298" y="178"/>
                </a:cubicBezTo>
                <a:cubicBezTo>
                  <a:pt x="284" y="178"/>
                  <a:pt x="284" y="178"/>
                  <a:pt x="284" y="178"/>
                </a:cubicBezTo>
                <a:cubicBezTo>
                  <a:pt x="284" y="152"/>
                  <a:pt x="284" y="152"/>
                  <a:pt x="284" y="152"/>
                </a:cubicBezTo>
                <a:lnTo>
                  <a:pt x="298" y="152"/>
                </a:lnTo>
                <a:close/>
                <a:moveTo>
                  <a:pt x="165" y="267"/>
                </a:moveTo>
                <a:cubicBezTo>
                  <a:pt x="109" y="267"/>
                  <a:pt x="63" y="221"/>
                  <a:pt x="63" y="165"/>
                </a:cubicBezTo>
                <a:cubicBezTo>
                  <a:pt x="63" y="109"/>
                  <a:pt x="109" y="63"/>
                  <a:pt x="165" y="63"/>
                </a:cubicBezTo>
                <a:cubicBezTo>
                  <a:pt x="221" y="63"/>
                  <a:pt x="267" y="109"/>
                  <a:pt x="267" y="165"/>
                </a:cubicBezTo>
                <a:cubicBezTo>
                  <a:pt x="267" y="221"/>
                  <a:pt x="221" y="267"/>
                  <a:pt x="165" y="267"/>
                </a:cubicBezTo>
                <a:close/>
              </a:path>
            </a:pathLst>
          </a:custGeom>
          <a:solidFill>
            <a:schemeClr val="bg1">
              <a:lumMod val="50000"/>
            </a:schemeClr>
          </a:solidFill>
          <a:ln>
            <a:noFill/>
            <a:headEnd type="none" w="med" len="med"/>
            <a:tailEnd type="none" w="med" len="med"/>
          </a:ln>
          <a:effectLst/>
          <a:ex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61" tIns="140609" rIns="175761" bIns="140609" numCol="1" spcCol="0" rtlCol="0" fromWordArt="0" anchor="ctr" anchorCtr="0" forceAA="0" compatLnSpc="1">
            <a:prstTxWarp prst="textNoShape">
              <a:avLst/>
            </a:prstTxWarp>
            <a:noAutofit/>
          </a:bodyPr>
          <a:lstStyle/>
          <a:p>
            <a:pPr algn="ctr" defTabSz="896094" fontAlgn="base">
              <a:lnSpc>
                <a:spcPct val="90000"/>
              </a:lnSpc>
              <a:spcBef>
                <a:spcPct val="0"/>
              </a:spcBef>
              <a:spcAft>
                <a:spcPct val="0"/>
              </a:spcAft>
              <a:defRPr/>
            </a:pPr>
            <a:r>
              <a:rPr lang="en-US" sz="1176">
                <a:solidFill>
                  <a:srgbClr val="505050">
                    <a:lumMod val="75000"/>
                  </a:srgbClr>
                </a:solidFill>
                <a:latin typeface="Segoe UI Semibold" panose="020B0702040204020203" pitchFamily="34" charset="0"/>
                <a:ea typeface="Segoe UI" pitchFamily="34" charset="0"/>
                <a:cs typeface="Segoe UI Semibold" panose="020B0702040204020203" pitchFamily="34" charset="0"/>
              </a:rPr>
              <a:t>CPU</a:t>
            </a:r>
          </a:p>
        </p:txBody>
      </p:sp>
      <p:sp>
        <p:nvSpPr>
          <p:cNvPr id="8" name="Arrow: Left-Right 7"/>
          <p:cNvSpPr/>
          <p:nvPr/>
        </p:nvSpPr>
        <p:spPr bwMode="auto">
          <a:xfrm>
            <a:off x="8616119" y="4284732"/>
            <a:ext cx="1686460" cy="303790"/>
          </a:xfrm>
          <a:prstGeom prst="leftRightArrow">
            <a:avLst/>
          </a:prstGeom>
          <a:solidFill>
            <a:schemeClr val="accent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Tree>
    <p:extLst>
      <p:ext uri="{BB962C8B-B14F-4D97-AF65-F5344CB8AC3E}">
        <p14:creationId xmlns:p14="http://schemas.microsoft.com/office/powerpoint/2010/main" val="798320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3" name="Group 72"/>
          <p:cNvGrpSpPr/>
          <p:nvPr/>
        </p:nvGrpSpPr>
        <p:grpSpPr>
          <a:xfrm>
            <a:off x="1058671" y="3457648"/>
            <a:ext cx="2866992" cy="2320062"/>
            <a:chOff x="1079899" y="3653460"/>
            <a:chExt cx="2788718" cy="2758915"/>
          </a:xfrm>
        </p:grpSpPr>
        <p:cxnSp>
          <p:nvCxnSpPr>
            <p:cNvPr id="70" name="Straight Arrow Connector 69"/>
            <p:cNvCxnSpPr>
              <a:cxnSpLocks/>
            </p:cNvCxnSpPr>
            <p:nvPr/>
          </p:nvCxnSpPr>
          <p:spPr>
            <a:xfrm flipV="1">
              <a:off x="1079899" y="3653460"/>
              <a:ext cx="0" cy="2758915"/>
            </a:xfrm>
            <a:prstGeom prst="straightConnector1">
              <a:avLst/>
            </a:prstGeom>
            <a:ln w="38100">
              <a:solidFill>
                <a:schemeClr val="accent5"/>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2" name="Straight Arrow Connector 71"/>
            <p:cNvCxnSpPr>
              <a:cxnSpLocks/>
            </p:cNvCxnSpPr>
            <p:nvPr/>
          </p:nvCxnSpPr>
          <p:spPr>
            <a:xfrm>
              <a:off x="3868617" y="3653460"/>
              <a:ext cx="0" cy="2758915"/>
            </a:xfrm>
            <a:prstGeom prst="straightConnector1">
              <a:avLst/>
            </a:prstGeom>
            <a:ln w="38100">
              <a:solidFill>
                <a:schemeClr val="accent5"/>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75" name="Straight Arrow Connector 74"/>
            <p:cNvCxnSpPr>
              <a:cxnSpLocks/>
            </p:cNvCxnSpPr>
            <p:nvPr/>
          </p:nvCxnSpPr>
          <p:spPr>
            <a:xfrm>
              <a:off x="1079899" y="6412375"/>
              <a:ext cx="2788718" cy="0"/>
            </a:xfrm>
            <a:prstGeom prst="straightConnector1">
              <a:avLst/>
            </a:prstGeom>
            <a:ln w="38100">
              <a:solidFill>
                <a:schemeClr val="accent5"/>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p:txBody>
          <a:bodyPr/>
          <a:lstStyle/>
          <a:p>
            <a:r>
              <a:rPr lang="en-US" dirty="0"/>
              <a:t>Accelerated networking internals</a:t>
            </a:r>
          </a:p>
        </p:txBody>
      </p:sp>
      <p:sp>
        <p:nvSpPr>
          <p:cNvPr id="7" name="TextBox 6"/>
          <p:cNvSpPr txBox="1"/>
          <p:nvPr/>
        </p:nvSpPr>
        <p:spPr>
          <a:xfrm>
            <a:off x="269241" y="1256057"/>
            <a:ext cx="5782501" cy="693970"/>
          </a:xfrm>
          <a:prstGeom prst="rect">
            <a:avLst/>
          </a:prstGeom>
          <a:noFill/>
        </p:spPr>
        <p:txBody>
          <a:bodyPr wrap="square" rtlCol="0">
            <a:spAutoFit/>
          </a:bodyPr>
          <a:lstStyle/>
          <a:p>
            <a:pPr defTabSz="896214">
              <a:defRPr/>
            </a:pPr>
            <a:r>
              <a:rPr lang="en-US" sz="1961" kern="0">
                <a:solidFill>
                  <a:schemeClr val="tx2"/>
                </a:solidFill>
                <a:latin typeface="Segoe UI Semibold" panose="020B0702040204020203" pitchFamily="34" charset="0"/>
                <a:cs typeface="Segoe UI Semibold" panose="020B0702040204020203" pitchFamily="34" charset="0"/>
              </a:rPr>
              <a:t>Before: </a:t>
            </a:r>
            <a:r>
              <a:rPr lang="en-US" sz="1961" kern="0">
                <a:solidFill>
                  <a:srgbClr val="505050"/>
                </a:solidFill>
                <a:latin typeface="Segoe UI Semibold" panose="020B0702040204020203" pitchFamily="34" charset="0"/>
                <a:cs typeface="Segoe UI Semibold" panose="020B0702040204020203" pitchFamily="34" charset="0"/>
              </a:rPr>
              <a:t>SDN/Networking policy applied in software in the host</a:t>
            </a:r>
          </a:p>
        </p:txBody>
      </p:sp>
      <p:sp>
        <p:nvSpPr>
          <p:cNvPr id="8" name="TextBox 7"/>
          <p:cNvSpPr txBox="1"/>
          <p:nvPr/>
        </p:nvSpPr>
        <p:spPr>
          <a:xfrm>
            <a:off x="6634962" y="1253828"/>
            <a:ext cx="4272085" cy="693970"/>
          </a:xfrm>
          <a:prstGeom prst="rect">
            <a:avLst/>
          </a:prstGeom>
          <a:noFill/>
        </p:spPr>
        <p:txBody>
          <a:bodyPr wrap="square" rtlCol="0">
            <a:spAutoFit/>
          </a:bodyPr>
          <a:lstStyle/>
          <a:p>
            <a:pPr defTabSz="896214">
              <a:defRPr/>
            </a:pPr>
            <a:r>
              <a:rPr lang="en-US" sz="1961" kern="0">
                <a:solidFill>
                  <a:schemeClr val="tx2"/>
                </a:solidFill>
                <a:latin typeface="Segoe UI Semibold" panose="020B0702040204020203" pitchFamily="34" charset="0"/>
                <a:cs typeface="Segoe UI Semibold" panose="020B0702040204020203" pitchFamily="34" charset="0"/>
              </a:rPr>
              <a:t>After: </a:t>
            </a:r>
            <a:r>
              <a:rPr lang="en-US" sz="1961" kern="0">
                <a:solidFill>
                  <a:srgbClr val="505050"/>
                </a:solidFill>
                <a:latin typeface="Segoe UI Semibold" panose="020B0702040204020203" pitchFamily="34" charset="0"/>
                <a:cs typeface="Segoe UI Semibold" panose="020B0702040204020203" pitchFamily="34" charset="0"/>
              </a:rPr>
              <a:t>FPGA acceleration used to apply all policies</a:t>
            </a:r>
          </a:p>
        </p:txBody>
      </p:sp>
      <p:grpSp>
        <p:nvGrpSpPr>
          <p:cNvPr id="95" name="Group 94"/>
          <p:cNvGrpSpPr/>
          <p:nvPr/>
        </p:nvGrpSpPr>
        <p:grpSpPr>
          <a:xfrm>
            <a:off x="476036" y="3870838"/>
            <a:ext cx="2265022" cy="1516597"/>
            <a:chOff x="556885" y="4074936"/>
            <a:chExt cx="2310440" cy="1547008"/>
          </a:xfrm>
        </p:grpSpPr>
        <p:grpSp>
          <p:nvGrpSpPr>
            <p:cNvPr id="38" name="Group 37"/>
            <p:cNvGrpSpPr/>
            <p:nvPr/>
          </p:nvGrpSpPr>
          <p:grpSpPr>
            <a:xfrm>
              <a:off x="727824" y="5241211"/>
              <a:ext cx="1002430" cy="380733"/>
              <a:chOff x="2054301" y="2365067"/>
              <a:chExt cx="953623" cy="395653"/>
            </a:xfrm>
            <a:solidFill>
              <a:schemeClr val="bg1">
                <a:lumMod val="50000"/>
              </a:schemeClr>
            </a:solidFill>
          </p:grpSpPr>
          <p:sp>
            <p:nvSpPr>
              <p:cNvPr id="39" name="Rectangle 38"/>
              <p:cNvSpPr/>
              <p:nvPr/>
            </p:nvSpPr>
            <p:spPr>
              <a:xfrm>
                <a:off x="2056506" y="2572314"/>
                <a:ext cx="226086" cy="188405"/>
              </a:xfrm>
              <a:prstGeom prst="rect">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568">
                  <a:gradFill>
                    <a:gsLst>
                      <a:gs pos="0">
                        <a:srgbClr val="FFFFFF"/>
                      </a:gs>
                      <a:gs pos="100000">
                        <a:srgbClr val="FFFFFF"/>
                      </a:gs>
                    </a:gsLst>
                    <a:lin ang="5400000" scaled="0"/>
                  </a:gradFill>
                  <a:latin typeface="Segoe UI Semibold" panose="020B0702040204020203" pitchFamily="34" charset="0"/>
                  <a:cs typeface="Segoe UI Semibold" panose="020B0702040204020203" pitchFamily="34" charset="0"/>
                </a:endParaRPr>
              </a:p>
            </p:txBody>
          </p:sp>
          <p:sp>
            <p:nvSpPr>
              <p:cNvPr id="40" name="Rectangle 39"/>
              <p:cNvSpPr/>
              <p:nvPr/>
            </p:nvSpPr>
            <p:spPr>
              <a:xfrm>
                <a:off x="2339114" y="2562896"/>
                <a:ext cx="169564" cy="197824"/>
              </a:xfrm>
              <a:prstGeom prst="rect">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568">
                  <a:gradFill>
                    <a:gsLst>
                      <a:gs pos="0">
                        <a:srgbClr val="FFFFFF"/>
                      </a:gs>
                      <a:gs pos="100000">
                        <a:srgbClr val="FFFFFF"/>
                      </a:gs>
                    </a:gsLst>
                    <a:lin ang="5400000" scaled="0"/>
                  </a:gradFill>
                  <a:latin typeface="Segoe UI Semibold" panose="020B0702040204020203" pitchFamily="34" charset="0"/>
                  <a:cs typeface="Segoe UI Semibold" panose="020B0702040204020203" pitchFamily="34" charset="0"/>
                </a:endParaRPr>
              </a:p>
            </p:txBody>
          </p:sp>
          <p:sp>
            <p:nvSpPr>
              <p:cNvPr id="41" name="Rectangle 40"/>
              <p:cNvSpPr/>
              <p:nvPr/>
            </p:nvSpPr>
            <p:spPr>
              <a:xfrm>
                <a:off x="2054301" y="2365067"/>
                <a:ext cx="953623" cy="329709"/>
              </a:xfrm>
              <a:prstGeom prst="rect">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r>
                  <a:rPr lang="en-US" sz="1568">
                    <a:gradFill>
                      <a:gsLst>
                        <a:gs pos="0">
                          <a:srgbClr val="FFFFFF"/>
                        </a:gs>
                        <a:gs pos="100000">
                          <a:srgbClr val="FFFFFF"/>
                        </a:gs>
                      </a:gsLst>
                      <a:lin ang="5400000" scaled="0"/>
                    </a:gradFill>
                    <a:latin typeface="Segoe UI Semibold" panose="020B0702040204020203" pitchFamily="34" charset="0"/>
                    <a:cs typeface="Segoe UI Semibold" panose="020B0702040204020203" pitchFamily="34" charset="0"/>
                  </a:rPr>
                  <a:t>NIC</a:t>
                </a:r>
              </a:p>
            </p:txBody>
          </p:sp>
        </p:grpSp>
        <p:sp>
          <p:nvSpPr>
            <p:cNvPr id="4" name="Rectangle: Rounded Corners 3"/>
            <p:cNvSpPr/>
            <p:nvPr/>
          </p:nvSpPr>
          <p:spPr bwMode="auto">
            <a:xfrm>
              <a:off x="556885" y="4074936"/>
              <a:ext cx="2310440" cy="879029"/>
            </a:xfrm>
            <a:prstGeom prst="roundRect">
              <a:avLst/>
            </a:prstGeom>
            <a:solidFill>
              <a:schemeClr val="bg1"/>
            </a:solidFill>
            <a:ln w="12700">
              <a:solidFill>
                <a:schemeClr val="tx1"/>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46" name="TextBox 45"/>
            <p:cNvSpPr txBox="1"/>
            <p:nvPr/>
          </p:nvSpPr>
          <p:spPr>
            <a:xfrm>
              <a:off x="581907" y="4603245"/>
              <a:ext cx="1330975" cy="276999"/>
            </a:xfrm>
            <a:prstGeom prst="rect">
              <a:avLst/>
            </a:prstGeom>
            <a:noFill/>
          </p:spPr>
          <p:txBody>
            <a:bodyPr wrap="square" rtlCol="0">
              <a:spAutoFit/>
            </a:bodyPr>
            <a:lstStyle/>
            <a:p>
              <a:pPr algn="ctr">
                <a:defRPr/>
              </a:pPr>
              <a:r>
                <a:rPr lang="en-US" sz="1176">
                  <a:latin typeface="Segoe UI Semibold" panose="020B0702040204020203" pitchFamily="34" charset="0"/>
                  <a:cs typeface="Segoe UI Semibold" panose="020B0702040204020203" pitchFamily="34" charset="0"/>
                </a:rPr>
                <a:t>Virtual switch</a:t>
              </a:r>
            </a:p>
          </p:txBody>
        </p:sp>
        <p:sp>
          <p:nvSpPr>
            <p:cNvPr id="47" name="TextBox 46"/>
            <p:cNvSpPr txBox="1"/>
            <p:nvPr/>
          </p:nvSpPr>
          <p:spPr>
            <a:xfrm>
              <a:off x="1958681" y="4941987"/>
              <a:ext cx="740908" cy="461665"/>
            </a:xfrm>
            <a:prstGeom prst="rect">
              <a:avLst/>
            </a:prstGeom>
            <a:noFill/>
          </p:spPr>
          <p:txBody>
            <a:bodyPr wrap="none" rtlCol="0">
              <a:spAutoFit/>
            </a:bodyPr>
            <a:lstStyle/>
            <a:p>
              <a:pPr algn="ctr">
                <a:defRPr/>
              </a:pPr>
              <a:r>
                <a:rPr lang="en-US" sz="1176">
                  <a:solidFill>
                    <a:srgbClr val="505050"/>
                  </a:solidFill>
                  <a:latin typeface="Segoe UI Semibold" panose="020B0702040204020203" pitchFamily="34" charset="0"/>
                  <a:cs typeface="Segoe UI Semibold" panose="020B0702040204020203" pitchFamily="34" charset="0"/>
                </a:rPr>
                <a:t>Physical</a:t>
              </a:r>
              <a:br>
                <a:rPr lang="en-US" sz="1176">
                  <a:solidFill>
                    <a:srgbClr val="505050"/>
                  </a:solidFill>
                  <a:latin typeface="Segoe UI Semibold" panose="020B0702040204020203" pitchFamily="34" charset="0"/>
                  <a:cs typeface="Segoe UI Semibold" panose="020B0702040204020203" pitchFamily="34" charset="0"/>
                </a:rPr>
              </a:br>
              <a:r>
                <a:rPr lang="en-US" sz="1176">
                  <a:solidFill>
                    <a:srgbClr val="505050"/>
                  </a:solidFill>
                  <a:latin typeface="Segoe UI Semibold" panose="020B0702040204020203" pitchFamily="34" charset="0"/>
                  <a:cs typeface="Segoe UI Semibold" panose="020B0702040204020203" pitchFamily="34" charset="0"/>
                </a:rPr>
                <a:t>server 1</a:t>
              </a:r>
            </a:p>
          </p:txBody>
        </p:sp>
        <p:grpSp>
          <p:nvGrpSpPr>
            <p:cNvPr id="69" name="Group 68"/>
            <p:cNvGrpSpPr/>
            <p:nvPr/>
          </p:nvGrpSpPr>
          <p:grpSpPr>
            <a:xfrm>
              <a:off x="2054814" y="4529328"/>
              <a:ext cx="548640" cy="256032"/>
              <a:chOff x="2054814" y="4529328"/>
              <a:chExt cx="548640" cy="256032"/>
            </a:xfrm>
          </p:grpSpPr>
          <p:cxnSp>
            <p:nvCxnSpPr>
              <p:cNvPr id="50" name="Straight Connector 49"/>
              <p:cNvCxnSpPr/>
              <p:nvPr/>
            </p:nvCxnSpPr>
            <p:spPr>
              <a:xfrm>
                <a:off x="2054814" y="4657344"/>
                <a:ext cx="548640" cy="0"/>
              </a:xfrm>
              <a:prstGeom prst="line">
                <a:avLst/>
              </a:prstGeom>
              <a:ln w="5715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2054814" y="4785360"/>
                <a:ext cx="548640" cy="0"/>
              </a:xfrm>
              <a:prstGeom prst="line">
                <a:avLst/>
              </a:prstGeom>
              <a:ln w="5715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2054814" y="4529328"/>
                <a:ext cx="548640" cy="0"/>
              </a:xfrm>
              <a:prstGeom prst="line">
                <a:avLst/>
              </a:prstGeom>
              <a:ln w="5715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59" name="Group 58"/>
            <p:cNvGrpSpPr/>
            <p:nvPr/>
          </p:nvGrpSpPr>
          <p:grpSpPr>
            <a:xfrm>
              <a:off x="784868" y="4262954"/>
              <a:ext cx="925052" cy="309326"/>
              <a:chOff x="848123" y="4292098"/>
              <a:chExt cx="925052" cy="309326"/>
            </a:xfrm>
          </p:grpSpPr>
          <p:sp>
            <p:nvSpPr>
              <p:cNvPr id="53" name="Rectangle: Rounded Corners 52"/>
              <p:cNvSpPr/>
              <p:nvPr/>
            </p:nvSpPr>
            <p:spPr bwMode="auto">
              <a:xfrm>
                <a:off x="848123" y="4292098"/>
                <a:ext cx="925052" cy="309326"/>
              </a:xfrm>
              <a:prstGeom prst="roundRect">
                <a:avLst>
                  <a:gd name="adj" fmla="val 31769"/>
                </a:avLst>
              </a:prstGeom>
              <a:solidFill>
                <a:schemeClr val="bg1">
                  <a:lumMod val="8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58" name="Group 57"/>
              <p:cNvGrpSpPr/>
              <p:nvPr/>
            </p:nvGrpSpPr>
            <p:grpSpPr>
              <a:xfrm>
                <a:off x="930614" y="4385537"/>
                <a:ext cx="760070" cy="122449"/>
                <a:chOff x="941070" y="4390570"/>
                <a:chExt cx="760070" cy="122449"/>
              </a:xfrm>
            </p:grpSpPr>
            <p:sp>
              <p:nvSpPr>
                <p:cNvPr id="54" name="Oval 53"/>
                <p:cNvSpPr/>
                <p:nvPr/>
              </p:nvSpPr>
              <p:spPr bwMode="auto">
                <a:xfrm>
                  <a:off x="941070" y="4390570"/>
                  <a:ext cx="122449" cy="122449"/>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55" name="Oval 54"/>
                <p:cNvSpPr/>
                <p:nvPr/>
              </p:nvSpPr>
              <p:spPr bwMode="auto">
                <a:xfrm>
                  <a:off x="1153610" y="4390570"/>
                  <a:ext cx="122449" cy="122449"/>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56" name="Oval 55"/>
                <p:cNvSpPr/>
                <p:nvPr/>
              </p:nvSpPr>
              <p:spPr bwMode="auto">
                <a:xfrm>
                  <a:off x="1366150" y="4390570"/>
                  <a:ext cx="122449" cy="122449"/>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57" name="Oval 56"/>
                <p:cNvSpPr/>
                <p:nvPr/>
              </p:nvSpPr>
              <p:spPr bwMode="auto">
                <a:xfrm>
                  <a:off x="1578691" y="4390570"/>
                  <a:ext cx="122449" cy="122449"/>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grpSp>
      </p:grpSp>
      <p:sp>
        <p:nvSpPr>
          <p:cNvPr id="60" name="TextBox 59"/>
          <p:cNvSpPr txBox="1"/>
          <p:nvPr/>
        </p:nvSpPr>
        <p:spPr>
          <a:xfrm>
            <a:off x="1817635" y="5349066"/>
            <a:ext cx="1566351" cy="271554"/>
          </a:xfrm>
          <a:prstGeom prst="rect">
            <a:avLst/>
          </a:prstGeom>
          <a:noFill/>
        </p:spPr>
        <p:txBody>
          <a:bodyPr wrap="square" rtlCol="0">
            <a:spAutoFit/>
          </a:bodyPr>
          <a:lstStyle/>
          <a:p>
            <a:pPr algn="ctr">
              <a:defRPr/>
            </a:pPr>
            <a:r>
              <a:rPr lang="en-US" sz="1176">
                <a:latin typeface="Segoe UI Semibold" panose="020B0702040204020203" pitchFamily="34" charset="0"/>
                <a:cs typeface="Segoe UI Semibold" panose="020B0702040204020203" pitchFamily="34" charset="0"/>
              </a:rPr>
              <a:t>Physical switch</a:t>
            </a:r>
          </a:p>
        </p:txBody>
      </p:sp>
      <p:grpSp>
        <p:nvGrpSpPr>
          <p:cNvPr id="61" name="Group 60"/>
          <p:cNvGrpSpPr/>
          <p:nvPr/>
        </p:nvGrpSpPr>
        <p:grpSpPr>
          <a:xfrm>
            <a:off x="2147377" y="5629370"/>
            <a:ext cx="906867" cy="303245"/>
            <a:chOff x="848123" y="4292098"/>
            <a:chExt cx="925052" cy="309326"/>
          </a:xfrm>
        </p:grpSpPr>
        <p:sp>
          <p:nvSpPr>
            <p:cNvPr id="62" name="Rectangle: Rounded Corners 61"/>
            <p:cNvSpPr/>
            <p:nvPr/>
          </p:nvSpPr>
          <p:spPr bwMode="auto">
            <a:xfrm>
              <a:off x="848123" y="4292098"/>
              <a:ext cx="925052" cy="309326"/>
            </a:xfrm>
            <a:prstGeom prst="roundRect">
              <a:avLst>
                <a:gd name="adj" fmla="val 31769"/>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63" name="Group 62"/>
            <p:cNvGrpSpPr/>
            <p:nvPr/>
          </p:nvGrpSpPr>
          <p:grpSpPr>
            <a:xfrm>
              <a:off x="930614" y="4385537"/>
              <a:ext cx="760070" cy="122449"/>
              <a:chOff x="941070" y="4390570"/>
              <a:chExt cx="760070" cy="122449"/>
            </a:xfrm>
          </p:grpSpPr>
          <p:sp>
            <p:nvSpPr>
              <p:cNvPr id="64" name="Oval 63"/>
              <p:cNvSpPr/>
              <p:nvPr/>
            </p:nvSpPr>
            <p:spPr bwMode="auto">
              <a:xfrm>
                <a:off x="941070" y="4390570"/>
                <a:ext cx="122449" cy="122449"/>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65" name="Oval 64"/>
              <p:cNvSpPr/>
              <p:nvPr/>
            </p:nvSpPr>
            <p:spPr bwMode="auto">
              <a:xfrm>
                <a:off x="1153610" y="4390570"/>
                <a:ext cx="122449" cy="122449"/>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66" name="Oval 65"/>
              <p:cNvSpPr/>
              <p:nvPr/>
            </p:nvSpPr>
            <p:spPr bwMode="auto">
              <a:xfrm>
                <a:off x="1366150" y="4390570"/>
                <a:ext cx="122449" cy="122449"/>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67" name="Oval 66"/>
              <p:cNvSpPr/>
              <p:nvPr/>
            </p:nvSpPr>
            <p:spPr bwMode="auto">
              <a:xfrm>
                <a:off x="1578691" y="4390570"/>
                <a:ext cx="122449" cy="122449"/>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grpSp>
      <p:grpSp>
        <p:nvGrpSpPr>
          <p:cNvPr id="96" name="Group 95"/>
          <p:cNvGrpSpPr/>
          <p:nvPr/>
        </p:nvGrpSpPr>
        <p:grpSpPr>
          <a:xfrm>
            <a:off x="3324220" y="3870838"/>
            <a:ext cx="2265022" cy="1516597"/>
            <a:chOff x="3451842" y="4074936"/>
            <a:chExt cx="2310440" cy="1547008"/>
          </a:xfrm>
        </p:grpSpPr>
        <p:grpSp>
          <p:nvGrpSpPr>
            <p:cNvPr id="77" name="Group 76"/>
            <p:cNvGrpSpPr/>
            <p:nvPr/>
          </p:nvGrpSpPr>
          <p:grpSpPr>
            <a:xfrm>
              <a:off x="3622781" y="5241211"/>
              <a:ext cx="1002430" cy="380733"/>
              <a:chOff x="2054301" y="2365067"/>
              <a:chExt cx="953623" cy="395653"/>
            </a:xfrm>
            <a:solidFill>
              <a:schemeClr val="bg1">
                <a:lumMod val="50000"/>
              </a:schemeClr>
            </a:solidFill>
          </p:grpSpPr>
          <p:sp>
            <p:nvSpPr>
              <p:cNvPr id="78" name="Rectangle 77"/>
              <p:cNvSpPr/>
              <p:nvPr/>
            </p:nvSpPr>
            <p:spPr>
              <a:xfrm>
                <a:off x="2054301" y="2572314"/>
                <a:ext cx="226086" cy="188405"/>
              </a:xfrm>
              <a:prstGeom prst="rect">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568">
                  <a:gradFill>
                    <a:gsLst>
                      <a:gs pos="0">
                        <a:srgbClr val="FFFFFF"/>
                      </a:gs>
                      <a:gs pos="100000">
                        <a:srgbClr val="FFFFFF"/>
                      </a:gs>
                    </a:gsLst>
                    <a:lin ang="5400000" scaled="0"/>
                  </a:gradFill>
                  <a:latin typeface="Segoe UI Semibold" panose="020B0702040204020203" pitchFamily="34" charset="0"/>
                  <a:cs typeface="Segoe UI Semibold" panose="020B0702040204020203" pitchFamily="34" charset="0"/>
                </a:endParaRPr>
              </a:p>
            </p:txBody>
          </p:sp>
          <p:sp>
            <p:nvSpPr>
              <p:cNvPr id="79" name="Rectangle 78"/>
              <p:cNvSpPr/>
              <p:nvPr/>
            </p:nvSpPr>
            <p:spPr>
              <a:xfrm>
                <a:off x="2339114" y="2562896"/>
                <a:ext cx="169564" cy="197824"/>
              </a:xfrm>
              <a:prstGeom prst="rect">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568">
                  <a:gradFill>
                    <a:gsLst>
                      <a:gs pos="0">
                        <a:srgbClr val="FFFFFF"/>
                      </a:gs>
                      <a:gs pos="100000">
                        <a:srgbClr val="FFFFFF"/>
                      </a:gs>
                    </a:gsLst>
                    <a:lin ang="5400000" scaled="0"/>
                  </a:gradFill>
                  <a:latin typeface="Segoe UI Semibold" panose="020B0702040204020203" pitchFamily="34" charset="0"/>
                  <a:cs typeface="Segoe UI Semibold" panose="020B0702040204020203" pitchFamily="34" charset="0"/>
                </a:endParaRPr>
              </a:p>
            </p:txBody>
          </p:sp>
          <p:sp>
            <p:nvSpPr>
              <p:cNvPr id="80" name="Rectangle 79"/>
              <p:cNvSpPr/>
              <p:nvPr/>
            </p:nvSpPr>
            <p:spPr>
              <a:xfrm>
                <a:off x="2054301" y="2365067"/>
                <a:ext cx="953623" cy="329709"/>
              </a:xfrm>
              <a:prstGeom prst="rect">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r>
                  <a:rPr lang="en-US" sz="1568">
                    <a:gradFill>
                      <a:gsLst>
                        <a:gs pos="0">
                          <a:srgbClr val="FFFFFF"/>
                        </a:gs>
                        <a:gs pos="100000">
                          <a:srgbClr val="FFFFFF"/>
                        </a:gs>
                      </a:gsLst>
                      <a:lin ang="5400000" scaled="0"/>
                    </a:gradFill>
                    <a:latin typeface="Segoe UI Semibold" panose="020B0702040204020203" pitchFamily="34" charset="0"/>
                    <a:cs typeface="Segoe UI Semibold" panose="020B0702040204020203" pitchFamily="34" charset="0"/>
                  </a:rPr>
                  <a:t>NIC</a:t>
                </a:r>
              </a:p>
            </p:txBody>
          </p:sp>
        </p:grpSp>
        <p:sp>
          <p:nvSpPr>
            <p:cNvPr id="81" name="Rectangle: Rounded Corners 80"/>
            <p:cNvSpPr/>
            <p:nvPr/>
          </p:nvSpPr>
          <p:spPr bwMode="auto">
            <a:xfrm>
              <a:off x="3451842" y="4074936"/>
              <a:ext cx="2310440" cy="879029"/>
            </a:xfrm>
            <a:prstGeom prst="roundRect">
              <a:avLst/>
            </a:prstGeom>
            <a:solidFill>
              <a:schemeClr val="bg1"/>
            </a:solidFill>
            <a:ln w="12700">
              <a:solidFill>
                <a:schemeClr val="tx1"/>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latin typeface="Segoe UI Semilight"/>
                <a:cs typeface="Segoe UI" pitchFamily="34" charset="0"/>
              </a:endParaRPr>
            </a:p>
          </p:txBody>
        </p:sp>
        <p:sp>
          <p:nvSpPr>
            <p:cNvPr id="82" name="TextBox 81"/>
            <p:cNvSpPr txBox="1"/>
            <p:nvPr/>
          </p:nvSpPr>
          <p:spPr>
            <a:xfrm>
              <a:off x="3476864" y="4603245"/>
              <a:ext cx="1330975" cy="276999"/>
            </a:xfrm>
            <a:prstGeom prst="rect">
              <a:avLst/>
            </a:prstGeom>
            <a:noFill/>
          </p:spPr>
          <p:txBody>
            <a:bodyPr wrap="square" rtlCol="0">
              <a:spAutoFit/>
            </a:bodyPr>
            <a:lstStyle/>
            <a:p>
              <a:pPr algn="ctr">
                <a:defRPr/>
              </a:pPr>
              <a:r>
                <a:rPr lang="en-US" sz="1176">
                  <a:latin typeface="Segoe UI Semibold" panose="020B0702040204020203" pitchFamily="34" charset="0"/>
                  <a:cs typeface="Segoe UI Semibold" panose="020B0702040204020203" pitchFamily="34" charset="0"/>
                </a:rPr>
                <a:t>Virtual switch</a:t>
              </a:r>
            </a:p>
          </p:txBody>
        </p:sp>
        <p:sp>
          <p:nvSpPr>
            <p:cNvPr id="83" name="TextBox 82"/>
            <p:cNvSpPr txBox="1"/>
            <p:nvPr/>
          </p:nvSpPr>
          <p:spPr>
            <a:xfrm>
              <a:off x="4853638" y="4941987"/>
              <a:ext cx="740908" cy="461665"/>
            </a:xfrm>
            <a:prstGeom prst="rect">
              <a:avLst/>
            </a:prstGeom>
            <a:noFill/>
          </p:spPr>
          <p:txBody>
            <a:bodyPr wrap="none" rtlCol="0">
              <a:spAutoFit/>
            </a:bodyPr>
            <a:lstStyle/>
            <a:p>
              <a:pPr algn="ctr">
                <a:defRPr/>
              </a:pPr>
              <a:r>
                <a:rPr lang="en-US" sz="1176">
                  <a:solidFill>
                    <a:srgbClr val="505050"/>
                  </a:solidFill>
                  <a:latin typeface="Segoe UI Semibold" panose="020B0702040204020203" pitchFamily="34" charset="0"/>
                  <a:cs typeface="Segoe UI Semibold" panose="020B0702040204020203" pitchFamily="34" charset="0"/>
                </a:rPr>
                <a:t>Physical</a:t>
              </a:r>
              <a:br>
                <a:rPr lang="en-US" sz="1176">
                  <a:solidFill>
                    <a:srgbClr val="505050"/>
                  </a:solidFill>
                  <a:latin typeface="Segoe UI Semibold" panose="020B0702040204020203" pitchFamily="34" charset="0"/>
                  <a:cs typeface="Segoe UI Semibold" panose="020B0702040204020203" pitchFamily="34" charset="0"/>
                </a:rPr>
              </a:br>
              <a:r>
                <a:rPr lang="en-US" sz="1176">
                  <a:solidFill>
                    <a:srgbClr val="505050"/>
                  </a:solidFill>
                  <a:latin typeface="Segoe UI Semibold" panose="020B0702040204020203" pitchFamily="34" charset="0"/>
                  <a:cs typeface="Segoe UI Semibold" panose="020B0702040204020203" pitchFamily="34" charset="0"/>
                </a:rPr>
                <a:t>server 2</a:t>
              </a:r>
            </a:p>
          </p:txBody>
        </p:sp>
        <p:grpSp>
          <p:nvGrpSpPr>
            <p:cNvPr id="84" name="Group 83"/>
            <p:cNvGrpSpPr/>
            <p:nvPr/>
          </p:nvGrpSpPr>
          <p:grpSpPr>
            <a:xfrm>
              <a:off x="4949771" y="4529328"/>
              <a:ext cx="548640" cy="256032"/>
              <a:chOff x="2054814" y="4529328"/>
              <a:chExt cx="548640" cy="256032"/>
            </a:xfrm>
          </p:grpSpPr>
          <p:cxnSp>
            <p:nvCxnSpPr>
              <p:cNvPr id="85" name="Straight Connector 84"/>
              <p:cNvCxnSpPr/>
              <p:nvPr/>
            </p:nvCxnSpPr>
            <p:spPr>
              <a:xfrm>
                <a:off x="2054814" y="4657344"/>
                <a:ext cx="548640" cy="0"/>
              </a:xfrm>
              <a:prstGeom prst="line">
                <a:avLst/>
              </a:prstGeom>
              <a:ln w="5715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2054814" y="4785360"/>
                <a:ext cx="548640" cy="0"/>
              </a:xfrm>
              <a:prstGeom prst="line">
                <a:avLst/>
              </a:prstGeom>
              <a:ln w="5715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2054814" y="4529328"/>
                <a:ext cx="548640" cy="0"/>
              </a:xfrm>
              <a:prstGeom prst="line">
                <a:avLst/>
              </a:prstGeom>
              <a:ln w="57150">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88" name="Group 87"/>
            <p:cNvGrpSpPr/>
            <p:nvPr/>
          </p:nvGrpSpPr>
          <p:grpSpPr>
            <a:xfrm>
              <a:off x="3679825" y="4262954"/>
              <a:ext cx="925052" cy="309326"/>
              <a:chOff x="848123" y="4292098"/>
              <a:chExt cx="925052" cy="309326"/>
            </a:xfrm>
          </p:grpSpPr>
          <p:sp>
            <p:nvSpPr>
              <p:cNvPr id="89" name="Rectangle: Rounded Corners 88"/>
              <p:cNvSpPr/>
              <p:nvPr/>
            </p:nvSpPr>
            <p:spPr bwMode="auto">
              <a:xfrm>
                <a:off x="848123" y="4292098"/>
                <a:ext cx="925052" cy="309326"/>
              </a:xfrm>
              <a:prstGeom prst="roundRect">
                <a:avLst>
                  <a:gd name="adj" fmla="val 31769"/>
                </a:avLst>
              </a:prstGeom>
              <a:solidFill>
                <a:schemeClr val="bg1">
                  <a:lumMod val="8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90" name="Group 89"/>
              <p:cNvGrpSpPr/>
              <p:nvPr/>
            </p:nvGrpSpPr>
            <p:grpSpPr>
              <a:xfrm>
                <a:off x="930614" y="4385537"/>
                <a:ext cx="760070" cy="122449"/>
                <a:chOff x="941070" y="4390570"/>
                <a:chExt cx="760070" cy="122449"/>
              </a:xfrm>
            </p:grpSpPr>
            <p:sp>
              <p:nvSpPr>
                <p:cNvPr id="91" name="Oval 90"/>
                <p:cNvSpPr/>
                <p:nvPr/>
              </p:nvSpPr>
              <p:spPr bwMode="auto">
                <a:xfrm>
                  <a:off x="941070" y="4390570"/>
                  <a:ext cx="122449" cy="122449"/>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92" name="Oval 91"/>
                <p:cNvSpPr/>
                <p:nvPr/>
              </p:nvSpPr>
              <p:spPr bwMode="auto">
                <a:xfrm>
                  <a:off x="1153610" y="4390570"/>
                  <a:ext cx="122449" cy="122449"/>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93" name="Oval 92"/>
                <p:cNvSpPr/>
                <p:nvPr/>
              </p:nvSpPr>
              <p:spPr bwMode="auto">
                <a:xfrm>
                  <a:off x="1366150" y="4390570"/>
                  <a:ext cx="122449" cy="122449"/>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94" name="Oval 93"/>
                <p:cNvSpPr/>
                <p:nvPr/>
              </p:nvSpPr>
              <p:spPr bwMode="auto">
                <a:xfrm>
                  <a:off x="1578691" y="4390570"/>
                  <a:ext cx="122449" cy="122449"/>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grpSp>
      </p:grpSp>
      <p:sp>
        <p:nvSpPr>
          <p:cNvPr id="97" name="Rectangle 96"/>
          <p:cNvSpPr/>
          <p:nvPr/>
        </p:nvSpPr>
        <p:spPr bwMode="auto">
          <a:xfrm>
            <a:off x="345940" y="2099342"/>
            <a:ext cx="4659951" cy="1586471"/>
          </a:xfrm>
          <a:prstGeom prst="rect">
            <a:avLst/>
          </a:prstGeom>
          <a:noFill/>
          <a:ln>
            <a:solidFill>
              <a:schemeClr val="tx1"/>
            </a:solidFill>
            <a:prstDash val="lg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98" name="TextBox 97"/>
          <p:cNvSpPr txBox="1"/>
          <p:nvPr/>
        </p:nvSpPr>
        <p:spPr>
          <a:xfrm>
            <a:off x="4566827" y="2973516"/>
            <a:ext cx="913195" cy="452590"/>
          </a:xfrm>
          <a:prstGeom prst="rect">
            <a:avLst/>
          </a:prstGeom>
          <a:solidFill>
            <a:schemeClr val="bg1">
              <a:lumMod val="95000"/>
            </a:schemeClr>
          </a:solidFill>
        </p:spPr>
        <p:txBody>
          <a:bodyPr wrap="square" rtlCol="0">
            <a:spAutoFit/>
          </a:bodyPr>
          <a:lstStyle/>
          <a:p>
            <a:pPr algn="ctr">
              <a:defRPr/>
            </a:pPr>
            <a:r>
              <a:rPr lang="en-US" sz="1176">
                <a:solidFill>
                  <a:srgbClr val="505050"/>
                </a:solidFill>
                <a:latin typeface="Segoe UI Semibold" panose="020B0702040204020203" pitchFamily="34" charset="0"/>
                <a:cs typeface="Segoe UI Semibold" panose="020B0702040204020203" pitchFamily="34" charset="0"/>
              </a:rPr>
              <a:t>Virtual Network</a:t>
            </a:r>
          </a:p>
        </p:txBody>
      </p:sp>
      <p:grpSp>
        <p:nvGrpSpPr>
          <p:cNvPr id="99" name="Group 98"/>
          <p:cNvGrpSpPr/>
          <p:nvPr/>
        </p:nvGrpSpPr>
        <p:grpSpPr>
          <a:xfrm>
            <a:off x="7356075" y="3457648"/>
            <a:ext cx="2866992" cy="2320062"/>
            <a:chOff x="1079899" y="3653460"/>
            <a:chExt cx="2788718" cy="2758915"/>
          </a:xfrm>
        </p:grpSpPr>
        <p:cxnSp>
          <p:nvCxnSpPr>
            <p:cNvPr id="100" name="Straight Arrow Connector 99"/>
            <p:cNvCxnSpPr>
              <a:cxnSpLocks/>
            </p:cNvCxnSpPr>
            <p:nvPr/>
          </p:nvCxnSpPr>
          <p:spPr>
            <a:xfrm flipV="1">
              <a:off x="1079899" y="3653460"/>
              <a:ext cx="0" cy="2758915"/>
            </a:xfrm>
            <a:prstGeom prst="straightConnector1">
              <a:avLst/>
            </a:prstGeom>
            <a:ln w="38100">
              <a:solidFill>
                <a:schemeClr val="accent5"/>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1" name="Straight Arrow Connector 100"/>
            <p:cNvCxnSpPr>
              <a:cxnSpLocks/>
            </p:cNvCxnSpPr>
            <p:nvPr/>
          </p:nvCxnSpPr>
          <p:spPr>
            <a:xfrm>
              <a:off x="3868617" y="3653460"/>
              <a:ext cx="0" cy="2758915"/>
            </a:xfrm>
            <a:prstGeom prst="straightConnector1">
              <a:avLst/>
            </a:prstGeom>
            <a:ln w="38100">
              <a:solidFill>
                <a:schemeClr val="accent5"/>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102" name="Straight Arrow Connector 101"/>
            <p:cNvCxnSpPr>
              <a:cxnSpLocks/>
            </p:cNvCxnSpPr>
            <p:nvPr/>
          </p:nvCxnSpPr>
          <p:spPr>
            <a:xfrm>
              <a:off x="1079899" y="6412375"/>
              <a:ext cx="2788718" cy="0"/>
            </a:xfrm>
            <a:prstGeom prst="straightConnector1">
              <a:avLst/>
            </a:prstGeom>
            <a:ln w="38100">
              <a:solidFill>
                <a:schemeClr val="accent5"/>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132" name="TextBox 131"/>
          <p:cNvSpPr txBox="1"/>
          <p:nvPr/>
        </p:nvSpPr>
        <p:spPr>
          <a:xfrm>
            <a:off x="8115039" y="5349065"/>
            <a:ext cx="1566351" cy="27328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200" b="0" i="0" u="none" strike="noStrike" cap="none" spc="0" normalizeH="0" baseline="0">
                <a:ln>
                  <a:noFill/>
                </a:ln>
                <a:effectLst/>
                <a:uLnTx/>
                <a:uFillTx/>
                <a:latin typeface="Segoe UI Semibold" panose="020B0702040204020203" pitchFamily="34" charset="0"/>
                <a:cs typeface="Segoe UI Semibold" panose="020B0702040204020203" pitchFamily="34" charset="0"/>
              </a:defRPr>
            </a:lvl1pPr>
          </a:lstStyle>
          <a:p>
            <a:r>
              <a:rPr lang="en-US" sz="1176"/>
              <a:t>Physical switch</a:t>
            </a:r>
          </a:p>
        </p:txBody>
      </p:sp>
      <p:grpSp>
        <p:nvGrpSpPr>
          <p:cNvPr id="133" name="Group 132"/>
          <p:cNvGrpSpPr/>
          <p:nvPr/>
        </p:nvGrpSpPr>
        <p:grpSpPr>
          <a:xfrm>
            <a:off x="8444781" y="5629370"/>
            <a:ext cx="906867" cy="303245"/>
            <a:chOff x="848123" y="4292098"/>
            <a:chExt cx="925052" cy="309326"/>
          </a:xfrm>
        </p:grpSpPr>
        <p:sp>
          <p:nvSpPr>
            <p:cNvPr id="134" name="Rectangle: Rounded Corners 133"/>
            <p:cNvSpPr/>
            <p:nvPr/>
          </p:nvSpPr>
          <p:spPr bwMode="auto">
            <a:xfrm>
              <a:off x="848123" y="4292098"/>
              <a:ext cx="925052" cy="309326"/>
            </a:xfrm>
            <a:prstGeom prst="roundRect">
              <a:avLst>
                <a:gd name="adj" fmla="val 31769"/>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35" name="Group 134"/>
            <p:cNvGrpSpPr/>
            <p:nvPr/>
          </p:nvGrpSpPr>
          <p:grpSpPr>
            <a:xfrm>
              <a:off x="930614" y="4385537"/>
              <a:ext cx="760070" cy="122449"/>
              <a:chOff x="941070" y="4390570"/>
              <a:chExt cx="760070" cy="122449"/>
            </a:xfrm>
          </p:grpSpPr>
          <p:sp>
            <p:nvSpPr>
              <p:cNvPr id="136" name="Oval 135"/>
              <p:cNvSpPr/>
              <p:nvPr/>
            </p:nvSpPr>
            <p:spPr bwMode="auto">
              <a:xfrm>
                <a:off x="941070" y="4390570"/>
                <a:ext cx="122449" cy="122449"/>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37" name="Oval 136"/>
              <p:cNvSpPr/>
              <p:nvPr/>
            </p:nvSpPr>
            <p:spPr bwMode="auto">
              <a:xfrm>
                <a:off x="1153610" y="4390570"/>
                <a:ext cx="122449" cy="122449"/>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38" name="Oval 137"/>
              <p:cNvSpPr/>
              <p:nvPr/>
            </p:nvSpPr>
            <p:spPr bwMode="auto">
              <a:xfrm>
                <a:off x="1366150" y="4390570"/>
                <a:ext cx="122449" cy="122449"/>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39" name="Oval 138"/>
              <p:cNvSpPr/>
              <p:nvPr/>
            </p:nvSpPr>
            <p:spPr bwMode="auto">
              <a:xfrm>
                <a:off x="1578691" y="4390570"/>
                <a:ext cx="122449" cy="122449"/>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grpSp>
      <p:cxnSp>
        <p:nvCxnSpPr>
          <p:cNvPr id="162" name="Straight Connector 161"/>
          <p:cNvCxnSpPr>
            <a:cxnSpLocks/>
          </p:cNvCxnSpPr>
          <p:nvPr/>
        </p:nvCxnSpPr>
        <p:spPr>
          <a:xfrm>
            <a:off x="6112101" y="1205704"/>
            <a:ext cx="0" cy="4727387"/>
          </a:xfrm>
          <a:prstGeom prst="line">
            <a:avLst/>
          </a:prstGeom>
          <a:ln>
            <a:solidFill>
              <a:schemeClr val="bg2">
                <a:lumMod val="75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3" name="Group 2"/>
          <p:cNvGrpSpPr/>
          <p:nvPr/>
        </p:nvGrpSpPr>
        <p:grpSpPr>
          <a:xfrm>
            <a:off x="6894916" y="5014187"/>
            <a:ext cx="982724" cy="373249"/>
            <a:chOff x="3714216" y="5530771"/>
            <a:chExt cx="1002430" cy="380733"/>
          </a:xfrm>
        </p:grpSpPr>
        <p:sp>
          <p:nvSpPr>
            <p:cNvPr id="113" name="Rectangle 112"/>
            <p:cNvSpPr/>
            <p:nvPr/>
          </p:nvSpPr>
          <p:spPr>
            <a:xfrm>
              <a:off x="3714216" y="5730203"/>
              <a:ext cx="237657" cy="181300"/>
            </a:xfrm>
            <a:prstGeom prst="rect">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568">
                <a:gradFill>
                  <a:gsLst>
                    <a:gs pos="0">
                      <a:srgbClr val="FFFFFF"/>
                    </a:gs>
                    <a:gs pos="100000">
                      <a:srgbClr val="FFFFFF"/>
                    </a:gs>
                  </a:gsLst>
                  <a:lin ang="5400000" scaled="0"/>
                </a:gradFill>
                <a:latin typeface="Segoe UI Semibold" panose="020B0702040204020203" pitchFamily="34" charset="0"/>
                <a:cs typeface="Segoe UI Semibold" panose="020B0702040204020203" pitchFamily="34" charset="0"/>
              </a:endParaRPr>
            </a:p>
          </p:txBody>
        </p:sp>
        <p:sp>
          <p:nvSpPr>
            <p:cNvPr id="114" name="Rectangle 113"/>
            <p:cNvSpPr/>
            <p:nvPr/>
          </p:nvSpPr>
          <p:spPr>
            <a:xfrm>
              <a:off x="4013606" y="5721140"/>
              <a:ext cx="178242" cy="190364"/>
            </a:xfrm>
            <a:prstGeom prst="rect">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568">
                <a:gradFill>
                  <a:gsLst>
                    <a:gs pos="0">
                      <a:srgbClr val="FFFFFF"/>
                    </a:gs>
                    <a:gs pos="100000">
                      <a:srgbClr val="FFFFFF"/>
                    </a:gs>
                  </a:gsLst>
                  <a:lin ang="5400000" scaled="0"/>
                </a:gradFill>
                <a:latin typeface="Segoe UI Semibold" panose="020B0702040204020203" pitchFamily="34" charset="0"/>
                <a:cs typeface="Segoe UI Semibold" panose="020B0702040204020203" pitchFamily="34" charset="0"/>
              </a:endParaRPr>
            </a:p>
          </p:txBody>
        </p:sp>
        <p:sp>
          <p:nvSpPr>
            <p:cNvPr id="115" name="Rectangle 114"/>
            <p:cNvSpPr/>
            <p:nvPr/>
          </p:nvSpPr>
          <p:spPr>
            <a:xfrm>
              <a:off x="3714216" y="5530771"/>
              <a:ext cx="1002430" cy="317276"/>
            </a:xfrm>
            <a:prstGeom prst="rect">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r>
                <a:rPr lang="en-US" sz="1568">
                  <a:gradFill>
                    <a:gsLst>
                      <a:gs pos="0">
                        <a:srgbClr val="FFFFFF"/>
                      </a:gs>
                      <a:gs pos="100000">
                        <a:srgbClr val="FFFFFF"/>
                      </a:gs>
                    </a:gsLst>
                    <a:lin ang="5400000" scaled="0"/>
                  </a:gradFill>
                  <a:latin typeface="Segoe UI Semibold" panose="020B0702040204020203" pitchFamily="34" charset="0"/>
                  <a:cs typeface="Segoe UI Semibold" panose="020B0702040204020203" pitchFamily="34" charset="0"/>
                </a:rPr>
                <a:t>NIC</a:t>
              </a:r>
            </a:p>
          </p:txBody>
        </p:sp>
      </p:grpSp>
      <p:grpSp>
        <p:nvGrpSpPr>
          <p:cNvPr id="116" name="Group 115"/>
          <p:cNvGrpSpPr/>
          <p:nvPr/>
        </p:nvGrpSpPr>
        <p:grpSpPr>
          <a:xfrm>
            <a:off x="9763094" y="5014187"/>
            <a:ext cx="982724" cy="373249"/>
            <a:chOff x="3714216" y="5530771"/>
            <a:chExt cx="1002430" cy="380733"/>
          </a:xfrm>
        </p:grpSpPr>
        <p:sp>
          <p:nvSpPr>
            <p:cNvPr id="117" name="Rectangle 116"/>
            <p:cNvSpPr/>
            <p:nvPr/>
          </p:nvSpPr>
          <p:spPr>
            <a:xfrm>
              <a:off x="3714216" y="5730203"/>
              <a:ext cx="237657" cy="181300"/>
            </a:xfrm>
            <a:prstGeom prst="rect">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568">
                <a:gradFill>
                  <a:gsLst>
                    <a:gs pos="0">
                      <a:srgbClr val="FFFFFF"/>
                    </a:gs>
                    <a:gs pos="100000">
                      <a:srgbClr val="FFFFFF"/>
                    </a:gs>
                  </a:gsLst>
                  <a:lin ang="5400000" scaled="0"/>
                </a:gradFill>
                <a:latin typeface="Segoe UI Semibold" panose="020B0702040204020203" pitchFamily="34" charset="0"/>
                <a:cs typeface="Segoe UI Semibold" panose="020B0702040204020203" pitchFamily="34" charset="0"/>
              </a:endParaRPr>
            </a:p>
          </p:txBody>
        </p:sp>
        <p:sp>
          <p:nvSpPr>
            <p:cNvPr id="118" name="Rectangle 117"/>
            <p:cNvSpPr/>
            <p:nvPr/>
          </p:nvSpPr>
          <p:spPr>
            <a:xfrm>
              <a:off x="4013606" y="5721140"/>
              <a:ext cx="178242" cy="190364"/>
            </a:xfrm>
            <a:prstGeom prst="rect">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endParaRPr lang="en-US" sz="1568">
                <a:gradFill>
                  <a:gsLst>
                    <a:gs pos="0">
                      <a:srgbClr val="FFFFFF"/>
                    </a:gs>
                    <a:gs pos="100000">
                      <a:srgbClr val="FFFFFF"/>
                    </a:gs>
                  </a:gsLst>
                  <a:lin ang="5400000" scaled="0"/>
                </a:gradFill>
                <a:latin typeface="Segoe UI Semibold" panose="020B0702040204020203" pitchFamily="34" charset="0"/>
                <a:cs typeface="Segoe UI Semibold" panose="020B0702040204020203" pitchFamily="34" charset="0"/>
              </a:endParaRPr>
            </a:p>
          </p:txBody>
        </p:sp>
        <p:sp>
          <p:nvSpPr>
            <p:cNvPr id="119" name="Rectangle 118"/>
            <p:cNvSpPr/>
            <p:nvPr/>
          </p:nvSpPr>
          <p:spPr>
            <a:xfrm>
              <a:off x="3714216" y="5530771"/>
              <a:ext cx="1002430" cy="317276"/>
            </a:xfrm>
            <a:prstGeom prst="rect">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algn="ctr" defTabSz="914102" fontAlgn="base">
                <a:lnSpc>
                  <a:spcPct val="90000"/>
                </a:lnSpc>
                <a:spcBef>
                  <a:spcPct val="0"/>
                </a:spcBef>
                <a:spcAft>
                  <a:spcPct val="0"/>
                </a:spcAft>
                <a:defRPr/>
              </a:pPr>
              <a:r>
                <a:rPr lang="en-US" sz="1568">
                  <a:gradFill>
                    <a:gsLst>
                      <a:gs pos="0">
                        <a:srgbClr val="FFFFFF"/>
                      </a:gs>
                      <a:gs pos="100000">
                        <a:srgbClr val="FFFFFF"/>
                      </a:gs>
                    </a:gsLst>
                    <a:lin ang="5400000" scaled="0"/>
                  </a:gradFill>
                  <a:latin typeface="Segoe UI Semibold" panose="020B0702040204020203" pitchFamily="34" charset="0"/>
                  <a:cs typeface="Segoe UI Semibold" panose="020B0702040204020203" pitchFamily="34" charset="0"/>
                </a:rPr>
                <a:t>NIC</a:t>
              </a:r>
            </a:p>
          </p:txBody>
        </p:sp>
      </p:grpSp>
      <p:grpSp>
        <p:nvGrpSpPr>
          <p:cNvPr id="124" name="Group 123">
            <a:extLst>
              <a:ext uri="{FF2B5EF4-FFF2-40B4-BE49-F238E27FC236}">
                <a16:creationId xmlns:a16="http://schemas.microsoft.com/office/drawing/2014/main" id="{989FEB18-2DE4-4ABF-9D32-C429EAE0B601}"/>
              </a:ext>
            </a:extLst>
          </p:cNvPr>
          <p:cNvGrpSpPr/>
          <p:nvPr/>
        </p:nvGrpSpPr>
        <p:grpSpPr>
          <a:xfrm>
            <a:off x="754746" y="2376736"/>
            <a:ext cx="588086" cy="1103827"/>
            <a:chOff x="1556452" y="4313612"/>
            <a:chExt cx="400050" cy="750887"/>
          </a:xfrm>
        </p:grpSpPr>
        <p:grpSp>
          <p:nvGrpSpPr>
            <p:cNvPr id="125" name="Group 124">
              <a:extLst>
                <a:ext uri="{FF2B5EF4-FFF2-40B4-BE49-F238E27FC236}">
                  <a16:creationId xmlns:a16="http://schemas.microsoft.com/office/drawing/2014/main" id="{16F5A6B1-EC8C-4416-AABE-99C696D79C5C}"/>
                </a:ext>
              </a:extLst>
            </p:cNvPr>
            <p:cNvGrpSpPr/>
            <p:nvPr/>
          </p:nvGrpSpPr>
          <p:grpSpPr>
            <a:xfrm>
              <a:off x="1556452" y="4313612"/>
              <a:ext cx="400050" cy="750887"/>
              <a:chOff x="6138972" y="2855913"/>
              <a:chExt cx="400050" cy="750887"/>
            </a:xfrm>
          </p:grpSpPr>
          <p:sp>
            <p:nvSpPr>
              <p:cNvPr id="127" name="Rectangle 17">
                <a:extLst>
                  <a:ext uri="{FF2B5EF4-FFF2-40B4-BE49-F238E27FC236}">
                    <a16:creationId xmlns:a16="http://schemas.microsoft.com/office/drawing/2014/main" id="{2C7D4D5D-EB57-486F-B2BD-87B397160C9C}"/>
                  </a:ext>
                </a:extLst>
              </p:cNvPr>
              <p:cNvSpPr>
                <a:spLocks noChangeArrowheads="1"/>
              </p:cNvSpPr>
              <p:nvPr/>
            </p:nvSpPr>
            <p:spPr bwMode="auto">
              <a:xfrm>
                <a:off x="6138972" y="2855913"/>
                <a:ext cx="400050" cy="750887"/>
              </a:xfrm>
              <a:prstGeom prst="rect">
                <a:avLst/>
              </a:prstGeom>
              <a:solidFill>
                <a:srgbClr val="FFFFFF"/>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28" name="Rectangle 18">
                <a:extLst>
                  <a:ext uri="{FF2B5EF4-FFF2-40B4-BE49-F238E27FC236}">
                    <a16:creationId xmlns:a16="http://schemas.microsoft.com/office/drawing/2014/main" id="{21AC7E85-4DA0-4A7A-B1DC-A44009625C7D}"/>
                  </a:ext>
                </a:extLst>
              </p:cNvPr>
              <p:cNvSpPr>
                <a:spLocks noChangeArrowheads="1"/>
              </p:cNvSpPr>
              <p:nvPr/>
            </p:nvSpPr>
            <p:spPr bwMode="auto">
              <a:xfrm>
                <a:off x="6262797" y="2943225"/>
                <a:ext cx="161925" cy="19050"/>
              </a:xfrm>
              <a:prstGeom prst="rect">
                <a:avLst/>
              </a:prstGeom>
              <a:solidFill>
                <a:srgbClr val="4D82B8"/>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29" name="Rectangle 19">
                <a:extLst>
                  <a:ext uri="{FF2B5EF4-FFF2-40B4-BE49-F238E27FC236}">
                    <a16:creationId xmlns:a16="http://schemas.microsoft.com/office/drawing/2014/main" id="{CD69832D-6FD8-40F2-BF2F-3E572A58C1DE}"/>
                  </a:ext>
                </a:extLst>
              </p:cNvPr>
              <p:cNvSpPr>
                <a:spLocks noChangeArrowheads="1"/>
              </p:cNvSpPr>
              <p:nvPr/>
            </p:nvSpPr>
            <p:spPr bwMode="auto">
              <a:xfrm>
                <a:off x="6224697" y="3443288"/>
                <a:ext cx="57150" cy="87312"/>
              </a:xfrm>
              <a:prstGeom prst="rect">
                <a:avLst/>
              </a:prstGeom>
              <a:solidFill>
                <a:srgbClr val="4D82B8"/>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30" name="Freeform 20">
                <a:extLst>
                  <a:ext uri="{FF2B5EF4-FFF2-40B4-BE49-F238E27FC236}">
                    <a16:creationId xmlns:a16="http://schemas.microsoft.com/office/drawing/2014/main" id="{4F01EC7F-3048-4ED5-9AB1-166E4AF97EF7}"/>
                  </a:ext>
                </a:extLst>
              </p:cNvPr>
              <p:cNvSpPr>
                <a:spLocks/>
              </p:cNvSpPr>
              <p:nvPr/>
            </p:nvSpPr>
            <p:spPr bwMode="auto">
              <a:xfrm>
                <a:off x="6491397" y="3559175"/>
                <a:ext cx="28575" cy="28575"/>
              </a:xfrm>
              <a:custGeom>
                <a:avLst/>
                <a:gdLst>
                  <a:gd name="T0" fmla="*/ 18 w 18"/>
                  <a:gd name="T1" fmla="*/ 18 h 18"/>
                  <a:gd name="T2" fmla="*/ 0 w 18"/>
                  <a:gd name="T3" fmla="*/ 18 h 18"/>
                  <a:gd name="T4" fmla="*/ 0 w 18"/>
                  <a:gd name="T5" fmla="*/ 6 h 18"/>
                  <a:gd name="T6" fmla="*/ 6 w 18"/>
                  <a:gd name="T7" fmla="*/ 6 h 18"/>
                  <a:gd name="T8" fmla="*/ 6 w 18"/>
                  <a:gd name="T9" fmla="*/ 0 h 18"/>
                  <a:gd name="T10" fmla="*/ 18 w 18"/>
                  <a:gd name="T11" fmla="*/ 0 h 18"/>
                  <a:gd name="T12" fmla="*/ 18 w 18"/>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8" h="18">
                    <a:moveTo>
                      <a:pt x="18" y="18"/>
                    </a:moveTo>
                    <a:lnTo>
                      <a:pt x="0" y="18"/>
                    </a:lnTo>
                    <a:lnTo>
                      <a:pt x="0" y="6"/>
                    </a:lnTo>
                    <a:lnTo>
                      <a:pt x="6" y="6"/>
                    </a:lnTo>
                    <a:lnTo>
                      <a:pt x="6" y="0"/>
                    </a:lnTo>
                    <a:lnTo>
                      <a:pt x="18" y="0"/>
                    </a:lnTo>
                    <a:lnTo>
                      <a:pt x="18" y="18"/>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31" name="Freeform 21">
                <a:extLst>
                  <a:ext uri="{FF2B5EF4-FFF2-40B4-BE49-F238E27FC236}">
                    <a16:creationId xmlns:a16="http://schemas.microsoft.com/office/drawing/2014/main" id="{B698DC05-B1F9-417F-BFC6-FBC1C3EDCCF2}"/>
                  </a:ext>
                </a:extLst>
              </p:cNvPr>
              <p:cNvSpPr>
                <a:spLocks noEditPoints="1"/>
              </p:cNvSpPr>
              <p:nvPr/>
            </p:nvSpPr>
            <p:spPr bwMode="auto">
              <a:xfrm>
                <a:off x="6205647" y="3568700"/>
                <a:ext cx="266700" cy="19050"/>
              </a:xfrm>
              <a:custGeom>
                <a:avLst/>
                <a:gdLst>
                  <a:gd name="T0" fmla="*/ 168 w 168"/>
                  <a:gd name="T1" fmla="*/ 12 h 12"/>
                  <a:gd name="T2" fmla="*/ 144 w 168"/>
                  <a:gd name="T3" fmla="*/ 12 h 12"/>
                  <a:gd name="T4" fmla="*/ 144 w 168"/>
                  <a:gd name="T5" fmla="*/ 0 h 12"/>
                  <a:gd name="T6" fmla="*/ 168 w 168"/>
                  <a:gd name="T7" fmla="*/ 0 h 12"/>
                  <a:gd name="T8" fmla="*/ 168 w 168"/>
                  <a:gd name="T9" fmla="*/ 12 h 12"/>
                  <a:gd name="T10" fmla="*/ 132 w 168"/>
                  <a:gd name="T11" fmla="*/ 12 h 12"/>
                  <a:gd name="T12" fmla="*/ 108 w 168"/>
                  <a:gd name="T13" fmla="*/ 12 h 12"/>
                  <a:gd name="T14" fmla="*/ 108 w 168"/>
                  <a:gd name="T15" fmla="*/ 0 h 12"/>
                  <a:gd name="T16" fmla="*/ 132 w 168"/>
                  <a:gd name="T17" fmla="*/ 0 h 12"/>
                  <a:gd name="T18" fmla="*/ 132 w 168"/>
                  <a:gd name="T19" fmla="*/ 12 h 12"/>
                  <a:gd name="T20" fmla="*/ 96 w 168"/>
                  <a:gd name="T21" fmla="*/ 12 h 12"/>
                  <a:gd name="T22" fmla="*/ 72 w 168"/>
                  <a:gd name="T23" fmla="*/ 12 h 12"/>
                  <a:gd name="T24" fmla="*/ 72 w 168"/>
                  <a:gd name="T25" fmla="*/ 0 h 12"/>
                  <a:gd name="T26" fmla="*/ 96 w 168"/>
                  <a:gd name="T27" fmla="*/ 0 h 12"/>
                  <a:gd name="T28" fmla="*/ 96 w 168"/>
                  <a:gd name="T29" fmla="*/ 12 h 12"/>
                  <a:gd name="T30" fmla="*/ 60 w 168"/>
                  <a:gd name="T31" fmla="*/ 12 h 12"/>
                  <a:gd name="T32" fmla="*/ 36 w 168"/>
                  <a:gd name="T33" fmla="*/ 12 h 12"/>
                  <a:gd name="T34" fmla="*/ 36 w 168"/>
                  <a:gd name="T35" fmla="*/ 0 h 12"/>
                  <a:gd name="T36" fmla="*/ 60 w 168"/>
                  <a:gd name="T37" fmla="*/ 0 h 12"/>
                  <a:gd name="T38" fmla="*/ 60 w 168"/>
                  <a:gd name="T39" fmla="*/ 12 h 12"/>
                  <a:gd name="T40" fmla="*/ 24 w 168"/>
                  <a:gd name="T41" fmla="*/ 12 h 12"/>
                  <a:gd name="T42" fmla="*/ 0 w 168"/>
                  <a:gd name="T43" fmla="*/ 12 h 12"/>
                  <a:gd name="T44" fmla="*/ 0 w 168"/>
                  <a:gd name="T45" fmla="*/ 0 h 12"/>
                  <a:gd name="T46" fmla="*/ 24 w 168"/>
                  <a:gd name="T47" fmla="*/ 0 h 12"/>
                  <a:gd name="T48" fmla="*/ 24 w 168"/>
                  <a:gd name="T4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8" h="12">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40" name="Freeform 22">
                <a:extLst>
                  <a:ext uri="{FF2B5EF4-FFF2-40B4-BE49-F238E27FC236}">
                    <a16:creationId xmlns:a16="http://schemas.microsoft.com/office/drawing/2014/main" id="{62FF7468-6528-4073-B62C-CA9C993D03C8}"/>
                  </a:ext>
                </a:extLst>
              </p:cNvPr>
              <p:cNvSpPr>
                <a:spLocks/>
              </p:cNvSpPr>
              <p:nvPr/>
            </p:nvSpPr>
            <p:spPr bwMode="auto">
              <a:xfrm>
                <a:off x="6158022" y="3559175"/>
                <a:ext cx="28575" cy="28575"/>
              </a:xfrm>
              <a:custGeom>
                <a:avLst/>
                <a:gdLst>
                  <a:gd name="T0" fmla="*/ 18 w 18"/>
                  <a:gd name="T1" fmla="*/ 18 h 18"/>
                  <a:gd name="T2" fmla="*/ 0 w 18"/>
                  <a:gd name="T3" fmla="*/ 18 h 18"/>
                  <a:gd name="T4" fmla="*/ 0 w 18"/>
                  <a:gd name="T5" fmla="*/ 0 h 18"/>
                  <a:gd name="T6" fmla="*/ 12 w 18"/>
                  <a:gd name="T7" fmla="*/ 0 h 18"/>
                  <a:gd name="T8" fmla="*/ 12 w 18"/>
                  <a:gd name="T9" fmla="*/ 6 h 18"/>
                  <a:gd name="T10" fmla="*/ 18 w 18"/>
                  <a:gd name="T11" fmla="*/ 6 h 18"/>
                  <a:gd name="T12" fmla="*/ 18 w 18"/>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8" h="18">
                    <a:moveTo>
                      <a:pt x="18" y="18"/>
                    </a:moveTo>
                    <a:lnTo>
                      <a:pt x="0" y="18"/>
                    </a:lnTo>
                    <a:lnTo>
                      <a:pt x="0" y="0"/>
                    </a:lnTo>
                    <a:lnTo>
                      <a:pt x="12" y="0"/>
                    </a:lnTo>
                    <a:lnTo>
                      <a:pt x="12" y="6"/>
                    </a:lnTo>
                    <a:lnTo>
                      <a:pt x="18" y="6"/>
                    </a:lnTo>
                    <a:lnTo>
                      <a:pt x="18" y="18"/>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41" name="Freeform 23">
                <a:extLst>
                  <a:ext uri="{FF2B5EF4-FFF2-40B4-BE49-F238E27FC236}">
                    <a16:creationId xmlns:a16="http://schemas.microsoft.com/office/drawing/2014/main" id="{FC1B8629-024E-4D73-A0AF-983FC5893A3E}"/>
                  </a:ext>
                </a:extLst>
              </p:cNvPr>
              <p:cNvSpPr>
                <a:spLocks noEditPoints="1"/>
              </p:cNvSpPr>
              <p:nvPr/>
            </p:nvSpPr>
            <p:spPr bwMode="auto">
              <a:xfrm>
                <a:off x="6158022" y="2924175"/>
                <a:ext cx="19050" cy="615950"/>
              </a:xfrm>
              <a:custGeom>
                <a:avLst/>
                <a:gdLst>
                  <a:gd name="T0" fmla="*/ 12 w 12"/>
                  <a:gd name="T1" fmla="*/ 388 h 388"/>
                  <a:gd name="T2" fmla="*/ 0 w 12"/>
                  <a:gd name="T3" fmla="*/ 388 h 388"/>
                  <a:gd name="T4" fmla="*/ 0 w 12"/>
                  <a:gd name="T5" fmla="*/ 363 h 388"/>
                  <a:gd name="T6" fmla="*/ 12 w 12"/>
                  <a:gd name="T7" fmla="*/ 363 h 388"/>
                  <a:gd name="T8" fmla="*/ 12 w 12"/>
                  <a:gd name="T9" fmla="*/ 388 h 388"/>
                  <a:gd name="T10" fmla="*/ 12 w 12"/>
                  <a:gd name="T11" fmla="*/ 351 h 388"/>
                  <a:gd name="T12" fmla="*/ 0 w 12"/>
                  <a:gd name="T13" fmla="*/ 351 h 388"/>
                  <a:gd name="T14" fmla="*/ 0 w 12"/>
                  <a:gd name="T15" fmla="*/ 327 h 388"/>
                  <a:gd name="T16" fmla="*/ 12 w 12"/>
                  <a:gd name="T17" fmla="*/ 327 h 388"/>
                  <a:gd name="T18" fmla="*/ 12 w 12"/>
                  <a:gd name="T19" fmla="*/ 351 h 388"/>
                  <a:gd name="T20" fmla="*/ 12 w 12"/>
                  <a:gd name="T21" fmla="*/ 315 h 388"/>
                  <a:gd name="T22" fmla="*/ 0 w 12"/>
                  <a:gd name="T23" fmla="*/ 315 h 388"/>
                  <a:gd name="T24" fmla="*/ 0 w 12"/>
                  <a:gd name="T25" fmla="*/ 291 h 388"/>
                  <a:gd name="T26" fmla="*/ 12 w 12"/>
                  <a:gd name="T27" fmla="*/ 291 h 388"/>
                  <a:gd name="T28" fmla="*/ 12 w 12"/>
                  <a:gd name="T29" fmla="*/ 315 h 388"/>
                  <a:gd name="T30" fmla="*/ 12 w 12"/>
                  <a:gd name="T31" fmla="*/ 279 h 388"/>
                  <a:gd name="T32" fmla="*/ 0 w 12"/>
                  <a:gd name="T33" fmla="*/ 279 h 388"/>
                  <a:gd name="T34" fmla="*/ 0 w 12"/>
                  <a:gd name="T35" fmla="*/ 254 h 388"/>
                  <a:gd name="T36" fmla="*/ 12 w 12"/>
                  <a:gd name="T37" fmla="*/ 254 h 388"/>
                  <a:gd name="T38" fmla="*/ 12 w 12"/>
                  <a:gd name="T39" fmla="*/ 279 h 388"/>
                  <a:gd name="T40" fmla="*/ 12 w 12"/>
                  <a:gd name="T41" fmla="*/ 242 h 388"/>
                  <a:gd name="T42" fmla="*/ 0 w 12"/>
                  <a:gd name="T43" fmla="*/ 242 h 388"/>
                  <a:gd name="T44" fmla="*/ 0 w 12"/>
                  <a:gd name="T45" fmla="*/ 218 h 388"/>
                  <a:gd name="T46" fmla="*/ 12 w 12"/>
                  <a:gd name="T47" fmla="*/ 218 h 388"/>
                  <a:gd name="T48" fmla="*/ 12 w 12"/>
                  <a:gd name="T49" fmla="*/ 242 h 388"/>
                  <a:gd name="T50" fmla="*/ 12 w 12"/>
                  <a:gd name="T51" fmla="*/ 206 h 388"/>
                  <a:gd name="T52" fmla="*/ 0 w 12"/>
                  <a:gd name="T53" fmla="*/ 206 h 388"/>
                  <a:gd name="T54" fmla="*/ 0 w 12"/>
                  <a:gd name="T55" fmla="*/ 182 h 388"/>
                  <a:gd name="T56" fmla="*/ 12 w 12"/>
                  <a:gd name="T57" fmla="*/ 182 h 388"/>
                  <a:gd name="T58" fmla="*/ 12 w 12"/>
                  <a:gd name="T59" fmla="*/ 206 h 388"/>
                  <a:gd name="T60" fmla="*/ 12 w 12"/>
                  <a:gd name="T61" fmla="*/ 169 h 388"/>
                  <a:gd name="T62" fmla="*/ 0 w 12"/>
                  <a:gd name="T63" fmla="*/ 169 h 388"/>
                  <a:gd name="T64" fmla="*/ 0 w 12"/>
                  <a:gd name="T65" fmla="*/ 145 h 388"/>
                  <a:gd name="T66" fmla="*/ 12 w 12"/>
                  <a:gd name="T67" fmla="*/ 145 h 388"/>
                  <a:gd name="T68" fmla="*/ 12 w 12"/>
                  <a:gd name="T69" fmla="*/ 169 h 388"/>
                  <a:gd name="T70" fmla="*/ 12 w 12"/>
                  <a:gd name="T71" fmla="*/ 133 h 388"/>
                  <a:gd name="T72" fmla="*/ 0 w 12"/>
                  <a:gd name="T73" fmla="*/ 133 h 388"/>
                  <a:gd name="T74" fmla="*/ 0 w 12"/>
                  <a:gd name="T75" fmla="*/ 109 h 388"/>
                  <a:gd name="T76" fmla="*/ 12 w 12"/>
                  <a:gd name="T77" fmla="*/ 109 h 388"/>
                  <a:gd name="T78" fmla="*/ 12 w 12"/>
                  <a:gd name="T79" fmla="*/ 133 h 388"/>
                  <a:gd name="T80" fmla="*/ 12 w 12"/>
                  <a:gd name="T81" fmla="*/ 97 h 388"/>
                  <a:gd name="T82" fmla="*/ 0 w 12"/>
                  <a:gd name="T83" fmla="*/ 97 h 388"/>
                  <a:gd name="T84" fmla="*/ 0 w 12"/>
                  <a:gd name="T85" fmla="*/ 72 h 388"/>
                  <a:gd name="T86" fmla="*/ 12 w 12"/>
                  <a:gd name="T87" fmla="*/ 72 h 388"/>
                  <a:gd name="T88" fmla="*/ 12 w 12"/>
                  <a:gd name="T89" fmla="*/ 97 h 388"/>
                  <a:gd name="T90" fmla="*/ 12 w 12"/>
                  <a:gd name="T91" fmla="*/ 60 h 388"/>
                  <a:gd name="T92" fmla="*/ 0 w 12"/>
                  <a:gd name="T93" fmla="*/ 60 h 388"/>
                  <a:gd name="T94" fmla="*/ 0 w 12"/>
                  <a:gd name="T95" fmla="*/ 36 h 388"/>
                  <a:gd name="T96" fmla="*/ 12 w 12"/>
                  <a:gd name="T97" fmla="*/ 36 h 388"/>
                  <a:gd name="T98" fmla="*/ 12 w 12"/>
                  <a:gd name="T99" fmla="*/ 60 h 388"/>
                  <a:gd name="T100" fmla="*/ 12 w 12"/>
                  <a:gd name="T101" fmla="*/ 24 h 388"/>
                  <a:gd name="T102" fmla="*/ 0 w 12"/>
                  <a:gd name="T103" fmla="*/ 24 h 388"/>
                  <a:gd name="T104" fmla="*/ 0 w 12"/>
                  <a:gd name="T105" fmla="*/ 0 h 388"/>
                  <a:gd name="T106" fmla="*/ 12 w 12"/>
                  <a:gd name="T107" fmla="*/ 0 h 388"/>
                  <a:gd name="T108" fmla="*/ 12 w 12"/>
                  <a:gd name="T109" fmla="*/ 24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 h="388">
                    <a:moveTo>
                      <a:pt x="12" y="388"/>
                    </a:moveTo>
                    <a:lnTo>
                      <a:pt x="0" y="388"/>
                    </a:lnTo>
                    <a:lnTo>
                      <a:pt x="0" y="363"/>
                    </a:lnTo>
                    <a:lnTo>
                      <a:pt x="12" y="363"/>
                    </a:lnTo>
                    <a:lnTo>
                      <a:pt x="12" y="388"/>
                    </a:lnTo>
                    <a:close/>
                    <a:moveTo>
                      <a:pt x="12" y="351"/>
                    </a:moveTo>
                    <a:lnTo>
                      <a:pt x="0" y="351"/>
                    </a:lnTo>
                    <a:lnTo>
                      <a:pt x="0" y="327"/>
                    </a:lnTo>
                    <a:lnTo>
                      <a:pt x="12" y="327"/>
                    </a:lnTo>
                    <a:lnTo>
                      <a:pt x="12" y="351"/>
                    </a:lnTo>
                    <a:close/>
                    <a:moveTo>
                      <a:pt x="12" y="315"/>
                    </a:moveTo>
                    <a:lnTo>
                      <a:pt x="0" y="315"/>
                    </a:lnTo>
                    <a:lnTo>
                      <a:pt x="0" y="291"/>
                    </a:lnTo>
                    <a:lnTo>
                      <a:pt x="12" y="291"/>
                    </a:lnTo>
                    <a:lnTo>
                      <a:pt x="12" y="315"/>
                    </a:lnTo>
                    <a:close/>
                    <a:moveTo>
                      <a:pt x="12" y="279"/>
                    </a:moveTo>
                    <a:lnTo>
                      <a:pt x="0" y="279"/>
                    </a:lnTo>
                    <a:lnTo>
                      <a:pt x="0" y="254"/>
                    </a:lnTo>
                    <a:lnTo>
                      <a:pt x="12" y="254"/>
                    </a:lnTo>
                    <a:lnTo>
                      <a:pt x="12" y="279"/>
                    </a:lnTo>
                    <a:close/>
                    <a:moveTo>
                      <a:pt x="12" y="242"/>
                    </a:moveTo>
                    <a:lnTo>
                      <a:pt x="0" y="242"/>
                    </a:lnTo>
                    <a:lnTo>
                      <a:pt x="0" y="218"/>
                    </a:lnTo>
                    <a:lnTo>
                      <a:pt x="12" y="218"/>
                    </a:lnTo>
                    <a:lnTo>
                      <a:pt x="12" y="242"/>
                    </a:lnTo>
                    <a:close/>
                    <a:moveTo>
                      <a:pt x="12" y="206"/>
                    </a:moveTo>
                    <a:lnTo>
                      <a:pt x="0" y="206"/>
                    </a:lnTo>
                    <a:lnTo>
                      <a:pt x="0" y="182"/>
                    </a:lnTo>
                    <a:lnTo>
                      <a:pt x="12" y="182"/>
                    </a:lnTo>
                    <a:lnTo>
                      <a:pt x="12" y="206"/>
                    </a:lnTo>
                    <a:close/>
                    <a:moveTo>
                      <a:pt x="12" y="169"/>
                    </a:moveTo>
                    <a:lnTo>
                      <a:pt x="0" y="169"/>
                    </a:lnTo>
                    <a:lnTo>
                      <a:pt x="0" y="145"/>
                    </a:lnTo>
                    <a:lnTo>
                      <a:pt x="12" y="145"/>
                    </a:lnTo>
                    <a:lnTo>
                      <a:pt x="12" y="169"/>
                    </a:lnTo>
                    <a:close/>
                    <a:moveTo>
                      <a:pt x="12" y="133"/>
                    </a:moveTo>
                    <a:lnTo>
                      <a:pt x="0" y="133"/>
                    </a:lnTo>
                    <a:lnTo>
                      <a:pt x="0" y="109"/>
                    </a:lnTo>
                    <a:lnTo>
                      <a:pt x="12" y="109"/>
                    </a:lnTo>
                    <a:lnTo>
                      <a:pt x="12" y="133"/>
                    </a:lnTo>
                    <a:close/>
                    <a:moveTo>
                      <a:pt x="12" y="97"/>
                    </a:moveTo>
                    <a:lnTo>
                      <a:pt x="0" y="97"/>
                    </a:lnTo>
                    <a:lnTo>
                      <a:pt x="0" y="72"/>
                    </a:lnTo>
                    <a:lnTo>
                      <a:pt x="12" y="72"/>
                    </a:lnTo>
                    <a:lnTo>
                      <a:pt x="12" y="97"/>
                    </a:lnTo>
                    <a:close/>
                    <a:moveTo>
                      <a:pt x="12" y="60"/>
                    </a:moveTo>
                    <a:lnTo>
                      <a:pt x="0" y="60"/>
                    </a:lnTo>
                    <a:lnTo>
                      <a:pt x="0" y="36"/>
                    </a:lnTo>
                    <a:lnTo>
                      <a:pt x="12" y="36"/>
                    </a:lnTo>
                    <a:lnTo>
                      <a:pt x="12" y="60"/>
                    </a:lnTo>
                    <a:close/>
                    <a:moveTo>
                      <a:pt x="12" y="24"/>
                    </a:moveTo>
                    <a:lnTo>
                      <a:pt x="0" y="24"/>
                    </a:lnTo>
                    <a:lnTo>
                      <a:pt x="0" y="0"/>
                    </a:lnTo>
                    <a:lnTo>
                      <a:pt x="12" y="0"/>
                    </a:lnTo>
                    <a:lnTo>
                      <a:pt x="12" y="24"/>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42" name="Freeform 24">
                <a:extLst>
                  <a:ext uri="{FF2B5EF4-FFF2-40B4-BE49-F238E27FC236}">
                    <a16:creationId xmlns:a16="http://schemas.microsoft.com/office/drawing/2014/main" id="{FBE3633B-76D9-469C-8DA5-E64490371CC9}"/>
                  </a:ext>
                </a:extLst>
              </p:cNvPr>
              <p:cNvSpPr>
                <a:spLocks/>
              </p:cNvSpPr>
              <p:nvPr/>
            </p:nvSpPr>
            <p:spPr bwMode="auto">
              <a:xfrm>
                <a:off x="6158022" y="2874963"/>
                <a:ext cx="28575" cy="30162"/>
              </a:xfrm>
              <a:custGeom>
                <a:avLst/>
                <a:gdLst>
                  <a:gd name="T0" fmla="*/ 12 w 18"/>
                  <a:gd name="T1" fmla="*/ 19 h 19"/>
                  <a:gd name="T2" fmla="*/ 0 w 18"/>
                  <a:gd name="T3" fmla="*/ 19 h 19"/>
                  <a:gd name="T4" fmla="*/ 0 w 18"/>
                  <a:gd name="T5" fmla="*/ 0 h 19"/>
                  <a:gd name="T6" fmla="*/ 18 w 18"/>
                  <a:gd name="T7" fmla="*/ 0 h 19"/>
                  <a:gd name="T8" fmla="*/ 18 w 18"/>
                  <a:gd name="T9" fmla="*/ 12 h 19"/>
                  <a:gd name="T10" fmla="*/ 12 w 18"/>
                  <a:gd name="T11" fmla="*/ 12 h 19"/>
                  <a:gd name="T12" fmla="*/ 12 w 18"/>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8" h="19">
                    <a:moveTo>
                      <a:pt x="12" y="19"/>
                    </a:moveTo>
                    <a:lnTo>
                      <a:pt x="0" y="19"/>
                    </a:lnTo>
                    <a:lnTo>
                      <a:pt x="0" y="0"/>
                    </a:lnTo>
                    <a:lnTo>
                      <a:pt x="18" y="0"/>
                    </a:lnTo>
                    <a:lnTo>
                      <a:pt x="18" y="12"/>
                    </a:lnTo>
                    <a:lnTo>
                      <a:pt x="12" y="12"/>
                    </a:lnTo>
                    <a:lnTo>
                      <a:pt x="12" y="19"/>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43" name="Freeform 25">
                <a:extLst>
                  <a:ext uri="{FF2B5EF4-FFF2-40B4-BE49-F238E27FC236}">
                    <a16:creationId xmlns:a16="http://schemas.microsoft.com/office/drawing/2014/main" id="{A5EDC55A-5825-432B-ADCC-655572AE67A2}"/>
                  </a:ext>
                </a:extLst>
              </p:cNvPr>
              <p:cNvSpPr>
                <a:spLocks noEditPoints="1"/>
              </p:cNvSpPr>
              <p:nvPr/>
            </p:nvSpPr>
            <p:spPr bwMode="auto">
              <a:xfrm>
                <a:off x="6205647" y="2874963"/>
                <a:ext cx="266700" cy="19050"/>
              </a:xfrm>
              <a:custGeom>
                <a:avLst/>
                <a:gdLst>
                  <a:gd name="T0" fmla="*/ 168 w 168"/>
                  <a:gd name="T1" fmla="*/ 12 h 12"/>
                  <a:gd name="T2" fmla="*/ 144 w 168"/>
                  <a:gd name="T3" fmla="*/ 12 h 12"/>
                  <a:gd name="T4" fmla="*/ 144 w 168"/>
                  <a:gd name="T5" fmla="*/ 0 h 12"/>
                  <a:gd name="T6" fmla="*/ 168 w 168"/>
                  <a:gd name="T7" fmla="*/ 0 h 12"/>
                  <a:gd name="T8" fmla="*/ 168 w 168"/>
                  <a:gd name="T9" fmla="*/ 12 h 12"/>
                  <a:gd name="T10" fmla="*/ 132 w 168"/>
                  <a:gd name="T11" fmla="*/ 12 h 12"/>
                  <a:gd name="T12" fmla="*/ 108 w 168"/>
                  <a:gd name="T13" fmla="*/ 12 h 12"/>
                  <a:gd name="T14" fmla="*/ 108 w 168"/>
                  <a:gd name="T15" fmla="*/ 0 h 12"/>
                  <a:gd name="T16" fmla="*/ 132 w 168"/>
                  <a:gd name="T17" fmla="*/ 0 h 12"/>
                  <a:gd name="T18" fmla="*/ 132 w 168"/>
                  <a:gd name="T19" fmla="*/ 12 h 12"/>
                  <a:gd name="T20" fmla="*/ 96 w 168"/>
                  <a:gd name="T21" fmla="*/ 12 h 12"/>
                  <a:gd name="T22" fmla="*/ 72 w 168"/>
                  <a:gd name="T23" fmla="*/ 12 h 12"/>
                  <a:gd name="T24" fmla="*/ 72 w 168"/>
                  <a:gd name="T25" fmla="*/ 0 h 12"/>
                  <a:gd name="T26" fmla="*/ 96 w 168"/>
                  <a:gd name="T27" fmla="*/ 0 h 12"/>
                  <a:gd name="T28" fmla="*/ 96 w 168"/>
                  <a:gd name="T29" fmla="*/ 12 h 12"/>
                  <a:gd name="T30" fmla="*/ 60 w 168"/>
                  <a:gd name="T31" fmla="*/ 12 h 12"/>
                  <a:gd name="T32" fmla="*/ 36 w 168"/>
                  <a:gd name="T33" fmla="*/ 12 h 12"/>
                  <a:gd name="T34" fmla="*/ 36 w 168"/>
                  <a:gd name="T35" fmla="*/ 0 h 12"/>
                  <a:gd name="T36" fmla="*/ 60 w 168"/>
                  <a:gd name="T37" fmla="*/ 0 h 12"/>
                  <a:gd name="T38" fmla="*/ 60 w 168"/>
                  <a:gd name="T39" fmla="*/ 12 h 12"/>
                  <a:gd name="T40" fmla="*/ 24 w 168"/>
                  <a:gd name="T41" fmla="*/ 12 h 12"/>
                  <a:gd name="T42" fmla="*/ 0 w 168"/>
                  <a:gd name="T43" fmla="*/ 12 h 12"/>
                  <a:gd name="T44" fmla="*/ 0 w 168"/>
                  <a:gd name="T45" fmla="*/ 0 h 12"/>
                  <a:gd name="T46" fmla="*/ 24 w 168"/>
                  <a:gd name="T47" fmla="*/ 0 h 12"/>
                  <a:gd name="T48" fmla="*/ 24 w 168"/>
                  <a:gd name="T4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8" h="12">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44" name="Freeform 26">
                <a:extLst>
                  <a:ext uri="{FF2B5EF4-FFF2-40B4-BE49-F238E27FC236}">
                    <a16:creationId xmlns:a16="http://schemas.microsoft.com/office/drawing/2014/main" id="{0A02065B-677E-4881-978C-52FB8396AFF7}"/>
                  </a:ext>
                </a:extLst>
              </p:cNvPr>
              <p:cNvSpPr>
                <a:spLocks/>
              </p:cNvSpPr>
              <p:nvPr/>
            </p:nvSpPr>
            <p:spPr bwMode="auto">
              <a:xfrm>
                <a:off x="6491397" y="2874963"/>
                <a:ext cx="28575" cy="30162"/>
              </a:xfrm>
              <a:custGeom>
                <a:avLst/>
                <a:gdLst>
                  <a:gd name="T0" fmla="*/ 18 w 18"/>
                  <a:gd name="T1" fmla="*/ 19 h 19"/>
                  <a:gd name="T2" fmla="*/ 6 w 18"/>
                  <a:gd name="T3" fmla="*/ 19 h 19"/>
                  <a:gd name="T4" fmla="*/ 6 w 18"/>
                  <a:gd name="T5" fmla="*/ 12 h 19"/>
                  <a:gd name="T6" fmla="*/ 0 w 18"/>
                  <a:gd name="T7" fmla="*/ 12 h 19"/>
                  <a:gd name="T8" fmla="*/ 0 w 18"/>
                  <a:gd name="T9" fmla="*/ 0 h 19"/>
                  <a:gd name="T10" fmla="*/ 18 w 18"/>
                  <a:gd name="T11" fmla="*/ 0 h 19"/>
                  <a:gd name="T12" fmla="*/ 18 w 18"/>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8" h="19">
                    <a:moveTo>
                      <a:pt x="18" y="19"/>
                    </a:moveTo>
                    <a:lnTo>
                      <a:pt x="6" y="19"/>
                    </a:lnTo>
                    <a:lnTo>
                      <a:pt x="6" y="12"/>
                    </a:lnTo>
                    <a:lnTo>
                      <a:pt x="0" y="12"/>
                    </a:lnTo>
                    <a:lnTo>
                      <a:pt x="0" y="0"/>
                    </a:lnTo>
                    <a:lnTo>
                      <a:pt x="18" y="0"/>
                    </a:lnTo>
                    <a:lnTo>
                      <a:pt x="18" y="19"/>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45" name="Freeform 27">
                <a:extLst>
                  <a:ext uri="{FF2B5EF4-FFF2-40B4-BE49-F238E27FC236}">
                    <a16:creationId xmlns:a16="http://schemas.microsoft.com/office/drawing/2014/main" id="{5489B7D5-AF84-433B-AD36-3A36DA1159AA}"/>
                  </a:ext>
                </a:extLst>
              </p:cNvPr>
              <p:cNvSpPr>
                <a:spLocks noEditPoints="1"/>
              </p:cNvSpPr>
              <p:nvPr/>
            </p:nvSpPr>
            <p:spPr bwMode="auto">
              <a:xfrm>
                <a:off x="6500922" y="2924175"/>
                <a:ext cx="19050" cy="615950"/>
              </a:xfrm>
              <a:custGeom>
                <a:avLst/>
                <a:gdLst>
                  <a:gd name="T0" fmla="*/ 12 w 12"/>
                  <a:gd name="T1" fmla="*/ 388 h 388"/>
                  <a:gd name="T2" fmla="*/ 0 w 12"/>
                  <a:gd name="T3" fmla="*/ 388 h 388"/>
                  <a:gd name="T4" fmla="*/ 0 w 12"/>
                  <a:gd name="T5" fmla="*/ 363 h 388"/>
                  <a:gd name="T6" fmla="*/ 12 w 12"/>
                  <a:gd name="T7" fmla="*/ 363 h 388"/>
                  <a:gd name="T8" fmla="*/ 12 w 12"/>
                  <a:gd name="T9" fmla="*/ 388 h 388"/>
                  <a:gd name="T10" fmla="*/ 12 w 12"/>
                  <a:gd name="T11" fmla="*/ 351 h 388"/>
                  <a:gd name="T12" fmla="*/ 0 w 12"/>
                  <a:gd name="T13" fmla="*/ 351 h 388"/>
                  <a:gd name="T14" fmla="*/ 0 w 12"/>
                  <a:gd name="T15" fmla="*/ 327 h 388"/>
                  <a:gd name="T16" fmla="*/ 12 w 12"/>
                  <a:gd name="T17" fmla="*/ 327 h 388"/>
                  <a:gd name="T18" fmla="*/ 12 w 12"/>
                  <a:gd name="T19" fmla="*/ 351 h 388"/>
                  <a:gd name="T20" fmla="*/ 12 w 12"/>
                  <a:gd name="T21" fmla="*/ 315 h 388"/>
                  <a:gd name="T22" fmla="*/ 0 w 12"/>
                  <a:gd name="T23" fmla="*/ 315 h 388"/>
                  <a:gd name="T24" fmla="*/ 0 w 12"/>
                  <a:gd name="T25" fmla="*/ 291 h 388"/>
                  <a:gd name="T26" fmla="*/ 12 w 12"/>
                  <a:gd name="T27" fmla="*/ 291 h 388"/>
                  <a:gd name="T28" fmla="*/ 12 w 12"/>
                  <a:gd name="T29" fmla="*/ 315 h 388"/>
                  <a:gd name="T30" fmla="*/ 12 w 12"/>
                  <a:gd name="T31" fmla="*/ 279 h 388"/>
                  <a:gd name="T32" fmla="*/ 0 w 12"/>
                  <a:gd name="T33" fmla="*/ 279 h 388"/>
                  <a:gd name="T34" fmla="*/ 0 w 12"/>
                  <a:gd name="T35" fmla="*/ 254 h 388"/>
                  <a:gd name="T36" fmla="*/ 12 w 12"/>
                  <a:gd name="T37" fmla="*/ 254 h 388"/>
                  <a:gd name="T38" fmla="*/ 12 w 12"/>
                  <a:gd name="T39" fmla="*/ 279 h 388"/>
                  <a:gd name="T40" fmla="*/ 12 w 12"/>
                  <a:gd name="T41" fmla="*/ 242 h 388"/>
                  <a:gd name="T42" fmla="*/ 0 w 12"/>
                  <a:gd name="T43" fmla="*/ 242 h 388"/>
                  <a:gd name="T44" fmla="*/ 0 w 12"/>
                  <a:gd name="T45" fmla="*/ 218 h 388"/>
                  <a:gd name="T46" fmla="*/ 12 w 12"/>
                  <a:gd name="T47" fmla="*/ 218 h 388"/>
                  <a:gd name="T48" fmla="*/ 12 w 12"/>
                  <a:gd name="T49" fmla="*/ 242 h 388"/>
                  <a:gd name="T50" fmla="*/ 12 w 12"/>
                  <a:gd name="T51" fmla="*/ 206 h 388"/>
                  <a:gd name="T52" fmla="*/ 0 w 12"/>
                  <a:gd name="T53" fmla="*/ 206 h 388"/>
                  <a:gd name="T54" fmla="*/ 0 w 12"/>
                  <a:gd name="T55" fmla="*/ 182 h 388"/>
                  <a:gd name="T56" fmla="*/ 12 w 12"/>
                  <a:gd name="T57" fmla="*/ 182 h 388"/>
                  <a:gd name="T58" fmla="*/ 12 w 12"/>
                  <a:gd name="T59" fmla="*/ 206 h 388"/>
                  <a:gd name="T60" fmla="*/ 12 w 12"/>
                  <a:gd name="T61" fmla="*/ 169 h 388"/>
                  <a:gd name="T62" fmla="*/ 0 w 12"/>
                  <a:gd name="T63" fmla="*/ 169 h 388"/>
                  <a:gd name="T64" fmla="*/ 0 w 12"/>
                  <a:gd name="T65" fmla="*/ 145 h 388"/>
                  <a:gd name="T66" fmla="*/ 12 w 12"/>
                  <a:gd name="T67" fmla="*/ 145 h 388"/>
                  <a:gd name="T68" fmla="*/ 12 w 12"/>
                  <a:gd name="T69" fmla="*/ 169 h 388"/>
                  <a:gd name="T70" fmla="*/ 12 w 12"/>
                  <a:gd name="T71" fmla="*/ 133 h 388"/>
                  <a:gd name="T72" fmla="*/ 0 w 12"/>
                  <a:gd name="T73" fmla="*/ 133 h 388"/>
                  <a:gd name="T74" fmla="*/ 0 w 12"/>
                  <a:gd name="T75" fmla="*/ 109 h 388"/>
                  <a:gd name="T76" fmla="*/ 12 w 12"/>
                  <a:gd name="T77" fmla="*/ 109 h 388"/>
                  <a:gd name="T78" fmla="*/ 12 w 12"/>
                  <a:gd name="T79" fmla="*/ 133 h 388"/>
                  <a:gd name="T80" fmla="*/ 12 w 12"/>
                  <a:gd name="T81" fmla="*/ 97 h 388"/>
                  <a:gd name="T82" fmla="*/ 0 w 12"/>
                  <a:gd name="T83" fmla="*/ 97 h 388"/>
                  <a:gd name="T84" fmla="*/ 0 w 12"/>
                  <a:gd name="T85" fmla="*/ 72 h 388"/>
                  <a:gd name="T86" fmla="*/ 12 w 12"/>
                  <a:gd name="T87" fmla="*/ 72 h 388"/>
                  <a:gd name="T88" fmla="*/ 12 w 12"/>
                  <a:gd name="T89" fmla="*/ 97 h 388"/>
                  <a:gd name="T90" fmla="*/ 12 w 12"/>
                  <a:gd name="T91" fmla="*/ 60 h 388"/>
                  <a:gd name="T92" fmla="*/ 0 w 12"/>
                  <a:gd name="T93" fmla="*/ 60 h 388"/>
                  <a:gd name="T94" fmla="*/ 0 w 12"/>
                  <a:gd name="T95" fmla="*/ 36 h 388"/>
                  <a:gd name="T96" fmla="*/ 12 w 12"/>
                  <a:gd name="T97" fmla="*/ 36 h 388"/>
                  <a:gd name="T98" fmla="*/ 12 w 12"/>
                  <a:gd name="T99" fmla="*/ 60 h 388"/>
                  <a:gd name="T100" fmla="*/ 12 w 12"/>
                  <a:gd name="T101" fmla="*/ 24 h 388"/>
                  <a:gd name="T102" fmla="*/ 0 w 12"/>
                  <a:gd name="T103" fmla="*/ 24 h 388"/>
                  <a:gd name="T104" fmla="*/ 0 w 12"/>
                  <a:gd name="T105" fmla="*/ 0 h 388"/>
                  <a:gd name="T106" fmla="*/ 12 w 12"/>
                  <a:gd name="T107" fmla="*/ 0 h 388"/>
                  <a:gd name="T108" fmla="*/ 12 w 12"/>
                  <a:gd name="T109" fmla="*/ 24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 h="388">
                    <a:moveTo>
                      <a:pt x="12" y="388"/>
                    </a:moveTo>
                    <a:lnTo>
                      <a:pt x="0" y="388"/>
                    </a:lnTo>
                    <a:lnTo>
                      <a:pt x="0" y="363"/>
                    </a:lnTo>
                    <a:lnTo>
                      <a:pt x="12" y="363"/>
                    </a:lnTo>
                    <a:lnTo>
                      <a:pt x="12" y="388"/>
                    </a:lnTo>
                    <a:close/>
                    <a:moveTo>
                      <a:pt x="12" y="351"/>
                    </a:moveTo>
                    <a:lnTo>
                      <a:pt x="0" y="351"/>
                    </a:lnTo>
                    <a:lnTo>
                      <a:pt x="0" y="327"/>
                    </a:lnTo>
                    <a:lnTo>
                      <a:pt x="12" y="327"/>
                    </a:lnTo>
                    <a:lnTo>
                      <a:pt x="12" y="351"/>
                    </a:lnTo>
                    <a:close/>
                    <a:moveTo>
                      <a:pt x="12" y="315"/>
                    </a:moveTo>
                    <a:lnTo>
                      <a:pt x="0" y="315"/>
                    </a:lnTo>
                    <a:lnTo>
                      <a:pt x="0" y="291"/>
                    </a:lnTo>
                    <a:lnTo>
                      <a:pt x="12" y="291"/>
                    </a:lnTo>
                    <a:lnTo>
                      <a:pt x="12" y="315"/>
                    </a:lnTo>
                    <a:close/>
                    <a:moveTo>
                      <a:pt x="12" y="279"/>
                    </a:moveTo>
                    <a:lnTo>
                      <a:pt x="0" y="279"/>
                    </a:lnTo>
                    <a:lnTo>
                      <a:pt x="0" y="254"/>
                    </a:lnTo>
                    <a:lnTo>
                      <a:pt x="12" y="254"/>
                    </a:lnTo>
                    <a:lnTo>
                      <a:pt x="12" y="279"/>
                    </a:lnTo>
                    <a:close/>
                    <a:moveTo>
                      <a:pt x="12" y="242"/>
                    </a:moveTo>
                    <a:lnTo>
                      <a:pt x="0" y="242"/>
                    </a:lnTo>
                    <a:lnTo>
                      <a:pt x="0" y="218"/>
                    </a:lnTo>
                    <a:lnTo>
                      <a:pt x="12" y="218"/>
                    </a:lnTo>
                    <a:lnTo>
                      <a:pt x="12" y="242"/>
                    </a:lnTo>
                    <a:close/>
                    <a:moveTo>
                      <a:pt x="12" y="206"/>
                    </a:moveTo>
                    <a:lnTo>
                      <a:pt x="0" y="206"/>
                    </a:lnTo>
                    <a:lnTo>
                      <a:pt x="0" y="182"/>
                    </a:lnTo>
                    <a:lnTo>
                      <a:pt x="12" y="182"/>
                    </a:lnTo>
                    <a:lnTo>
                      <a:pt x="12" y="206"/>
                    </a:lnTo>
                    <a:close/>
                    <a:moveTo>
                      <a:pt x="12" y="169"/>
                    </a:moveTo>
                    <a:lnTo>
                      <a:pt x="0" y="169"/>
                    </a:lnTo>
                    <a:lnTo>
                      <a:pt x="0" y="145"/>
                    </a:lnTo>
                    <a:lnTo>
                      <a:pt x="12" y="145"/>
                    </a:lnTo>
                    <a:lnTo>
                      <a:pt x="12" y="169"/>
                    </a:lnTo>
                    <a:close/>
                    <a:moveTo>
                      <a:pt x="12" y="133"/>
                    </a:moveTo>
                    <a:lnTo>
                      <a:pt x="0" y="133"/>
                    </a:lnTo>
                    <a:lnTo>
                      <a:pt x="0" y="109"/>
                    </a:lnTo>
                    <a:lnTo>
                      <a:pt x="12" y="109"/>
                    </a:lnTo>
                    <a:lnTo>
                      <a:pt x="12" y="133"/>
                    </a:lnTo>
                    <a:close/>
                    <a:moveTo>
                      <a:pt x="12" y="97"/>
                    </a:moveTo>
                    <a:lnTo>
                      <a:pt x="0" y="97"/>
                    </a:lnTo>
                    <a:lnTo>
                      <a:pt x="0" y="72"/>
                    </a:lnTo>
                    <a:lnTo>
                      <a:pt x="12" y="72"/>
                    </a:lnTo>
                    <a:lnTo>
                      <a:pt x="12" y="97"/>
                    </a:lnTo>
                    <a:close/>
                    <a:moveTo>
                      <a:pt x="12" y="60"/>
                    </a:moveTo>
                    <a:lnTo>
                      <a:pt x="0" y="60"/>
                    </a:lnTo>
                    <a:lnTo>
                      <a:pt x="0" y="36"/>
                    </a:lnTo>
                    <a:lnTo>
                      <a:pt x="12" y="36"/>
                    </a:lnTo>
                    <a:lnTo>
                      <a:pt x="12" y="60"/>
                    </a:lnTo>
                    <a:close/>
                    <a:moveTo>
                      <a:pt x="12" y="24"/>
                    </a:moveTo>
                    <a:lnTo>
                      <a:pt x="0" y="24"/>
                    </a:lnTo>
                    <a:lnTo>
                      <a:pt x="0" y="0"/>
                    </a:lnTo>
                    <a:lnTo>
                      <a:pt x="12" y="0"/>
                    </a:lnTo>
                    <a:lnTo>
                      <a:pt x="12" y="24"/>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46" name="Freeform 28">
                <a:extLst>
                  <a:ext uri="{FF2B5EF4-FFF2-40B4-BE49-F238E27FC236}">
                    <a16:creationId xmlns:a16="http://schemas.microsoft.com/office/drawing/2014/main" id="{DA7B1D7A-623D-4144-A6F2-85FCC15C86F8}"/>
                  </a:ext>
                </a:extLst>
              </p:cNvPr>
              <p:cNvSpPr>
                <a:spLocks noEditPoints="1"/>
              </p:cNvSpPr>
              <p:nvPr/>
            </p:nvSpPr>
            <p:spPr bwMode="auto">
              <a:xfrm>
                <a:off x="6177072" y="3192463"/>
                <a:ext cx="323850" cy="20637"/>
              </a:xfrm>
              <a:custGeom>
                <a:avLst/>
                <a:gdLst>
                  <a:gd name="T0" fmla="*/ 204 w 204"/>
                  <a:gd name="T1" fmla="*/ 13 h 13"/>
                  <a:gd name="T2" fmla="*/ 180 w 204"/>
                  <a:gd name="T3" fmla="*/ 13 h 13"/>
                  <a:gd name="T4" fmla="*/ 180 w 204"/>
                  <a:gd name="T5" fmla="*/ 0 h 13"/>
                  <a:gd name="T6" fmla="*/ 204 w 204"/>
                  <a:gd name="T7" fmla="*/ 0 h 13"/>
                  <a:gd name="T8" fmla="*/ 204 w 204"/>
                  <a:gd name="T9" fmla="*/ 13 h 13"/>
                  <a:gd name="T10" fmla="*/ 168 w 204"/>
                  <a:gd name="T11" fmla="*/ 13 h 13"/>
                  <a:gd name="T12" fmla="*/ 144 w 204"/>
                  <a:gd name="T13" fmla="*/ 13 h 13"/>
                  <a:gd name="T14" fmla="*/ 144 w 204"/>
                  <a:gd name="T15" fmla="*/ 0 h 13"/>
                  <a:gd name="T16" fmla="*/ 168 w 204"/>
                  <a:gd name="T17" fmla="*/ 0 h 13"/>
                  <a:gd name="T18" fmla="*/ 168 w 204"/>
                  <a:gd name="T19" fmla="*/ 13 h 13"/>
                  <a:gd name="T20" fmla="*/ 132 w 204"/>
                  <a:gd name="T21" fmla="*/ 13 h 13"/>
                  <a:gd name="T22" fmla="*/ 108 w 204"/>
                  <a:gd name="T23" fmla="*/ 13 h 13"/>
                  <a:gd name="T24" fmla="*/ 108 w 204"/>
                  <a:gd name="T25" fmla="*/ 0 h 13"/>
                  <a:gd name="T26" fmla="*/ 132 w 204"/>
                  <a:gd name="T27" fmla="*/ 0 h 13"/>
                  <a:gd name="T28" fmla="*/ 132 w 204"/>
                  <a:gd name="T29" fmla="*/ 13 h 13"/>
                  <a:gd name="T30" fmla="*/ 96 w 204"/>
                  <a:gd name="T31" fmla="*/ 13 h 13"/>
                  <a:gd name="T32" fmla="*/ 72 w 204"/>
                  <a:gd name="T33" fmla="*/ 13 h 13"/>
                  <a:gd name="T34" fmla="*/ 72 w 204"/>
                  <a:gd name="T35" fmla="*/ 0 h 13"/>
                  <a:gd name="T36" fmla="*/ 96 w 204"/>
                  <a:gd name="T37" fmla="*/ 0 h 13"/>
                  <a:gd name="T38" fmla="*/ 96 w 204"/>
                  <a:gd name="T39" fmla="*/ 13 h 13"/>
                  <a:gd name="T40" fmla="*/ 60 w 204"/>
                  <a:gd name="T41" fmla="*/ 13 h 13"/>
                  <a:gd name="T42" fmla="*/ 36 w 204"/>
                  <a:gd name="T43" fmla="*/ 13 h 13"/>
                  <a:gd name="T44" fmla="*/ 36 w 204"/>
                  <a:gd name="T45" fmla="*/ 0 h 13"/>
                  <a:gd name="T46" fmla="*/ 60 w 204"/>
                  <a:gd name="T47" fmla="*/ 0 h 13"/>
                  <a:gd name="T48" fmla="*/ 60 w 204"/>
                  <a:gd name="T49" fmla="*/ 13 h 13"/>
                  <a:gd name="T50" fmla="*/ 24 w 204"/>
                  <a:gd name="T51" fmla="*/ 13 h 13"/>
                  <a:gd name="T52" fmla="*/ 0 w 204"/>
                  <a:gd name="T53" fmla="*/ 13 h 13"/>
                  <a:gd name="T54" fmla="*/ 0 w 204"/>
                  <a:gd name="T55" fmla="*/ 0 h 13"/>
                  <a:gd name="T56" fmla="*/ 24 w 204"/>
                  <a:gd name="T57" fmla="*/ 0 h 13"/>
                  <a:gd name="T58" fmla="*/ 24 w 204"/>
                  <a:gd name="T5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3">
                    <a:moveTo>
                      <a:pt x="204" y="13"/>
                    </a:moveTo>
                    <a:lnTo>
                      <a:pt x="180" y="13"/>
                    </a:lnTo>
                    <a:lnTo>
                      <a:pt x="180" y="0"/>
                    </a:lnTo>
                    <a:lnTo>
                      <a:pt x="204" y="0"/>
                    </a:lnTo>
                    <a:lnTo>
                      <a:pt x="204" y="13"/>
                    </a:lnTo>
                    <a:close/>
                    <a:moveTo>
                      <a:pt x="168" y="13"/>
                    </a:moveTo>
                    <a:lnTo>
                      <a:pt x="144" y="13"/>
                    </a:lnTo>
                    <a:lnTo>
                      <a:pt x="144" y="0"/>
                    </a:lnTo>
                    <a:lnTo>
                      <a:pt x="168" y="0"/>
                    </a:lnTo>
                    <a:lnTo>
                      <a:pt x="168" y="13"/>
                    </a:lnTo>
                    <a:close/>
                    <a:moveTo>
                      <a:pt x="132" y="13"/>
                    </a:moveTo>
                    <a:lnTo>
                      <a:pt x="108" y="13"/>
                    </a:lnTo>
                    <a:lnTo>
                      <a:pt x="108" y="0"/>
                    </a:lnTo>
                    <a:lnTo>
                      <a:pt x="132" y="0"/>
                    </a:lnTo>
                    <a:lnTo>
                      <a:pt x="132" y="13"/>
                    </a:lnTo>
                    <a:close/>
                    <a:moveTo>
                      <a:pt x="96" y="13"/>
                    </a:moveTo>
                    <a:lnTo>
                      <a:pt x="72" y="13"/>
                    </a:lnTo>
                    <a:lnTo>
                      <a:pt x="72" y="0"/>
                    </a:lnTo>
                    <a:lnTo>
                      <a:pt x="96" y="0"/>
                    </a:lnTo>
                    <a:lnTo>
                      <a:pt x="96" y="13"/>
                    </a:lnTo>
                    <a:close/>
                    <a:moveTo>
                      <a:pt x="60" y="13"/>
                    </a:moveTo>
                    <a:lnTo>
                      <a:pt x="36" y="13"/>
                    </a:lnTo>
                    <a:lnTo>
                      <a:pt x="36" y="0"/>
                    </a:lnTo>
                    <a:lnTo>
                      <a:pt x="60" y="0"/>
                    </a:lnTo>
                    <a:lnTo>
                      <a:pt x="60" y="13"/>
                    </a:lnTo>
                    <a:close/>
                    <a:moveTo>
                      <a:pt x="24" y="13"/>
                    </a:moveTo>
                    <a:lnTo>
                      <a:pt x="0" y="13"/>
                    </a:lnTo>
                    <a:lnTo>
                      <a:pt x="0" y="0"/>
                    </a:lnTo>
                    <a:lnTo>
                      <a:pt x="24" y="0"/>
                    </a:lnTo>
                    <a:lnTo>
                      <a:pt x="24" y="13"/>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47" name="Freeform 29">
                <a:extLst>
                  <a:ext uri="{FF2B5EF4-FFF2-40B4-BE49-F238E27FC236}">
                    <a16:creationId xmlns:a16="http://schemas.microsoft.com/office/drawing/2014/main" id="{70A8F66C-DDCD-42FA-8731-34F4CD6D433D}"/>
                  </a:ext>
                </a:extLst>
              </p:cNvPr>
              <p:cNvSpPr>
                <a:spLocks noEditPoints="1"/>
              </p:cNvSpPr>
              <p:nvPr/>
            </p:nvSpPr>
            <p:spPr bwMode="auto">
              <a:xfrm>
                <a:off x="6177072" y="3106738"/>
                <a:ext cx="323850" cy="19050"/>
              </a:xfrm>
              <a:custGeom>
                <a:avLst/>
                <a:gdLst>
                  <a:gd name="T0" fmla="*/ 204 w 204"/>
                  <a:gd name="T1" fmla="*/ 12 h 12"/>
                  <a:gd name="T2" fmla="*/ 180 w 204"/>
                  <a:gd name="T3" fmla="*/ 12 h 12"/>
                  <a:gd name="T4" fmla="*/ 180 w 204"/>
                  <a:gd name="T5" fmla="*/ 0 h 12"/>
                  <a:gd name="T6" fmla="*/ 204 w 204"/>
                  <a:gd name="T7" fmla="*/ 0 h 12"/>
                  <a:gd name="T8" fmla="*/ 204 w 204"/>
                  <a:gd name="T9" fmla="*/ 12 h 12"/>
                  <a:gd name="T10" fmla="*/ 168 w 204"/>
                  <a:gd name="T11" fmla="*/ 12 h 12"/>
                  <a:gd name="T12" fmla="*/ 144 w 204"/>
                  <a:gd name="T13" fmla="*/ 12 h 12"/>
                  <a:gd name="T14" fmla="*/ 144 w 204"/>
                  <a:gd name="T15" fmla="*/ 0 h 12"/>
                  <a:gd name="T16" fmla="*/ 168 w 204"/>
                  <a:gd name="T17" fmla="*/ 0 h 12"/>
                  <a:gd name="T18" fmla="*/ 168 w 204"/>
                  <a:gd name="T19" fmla="*/ 12 h 12"/>
                  <a:gd name="T20" fmla="*/ 132 w 204"/>
                  <a:gd name="T21" fmla="*/ 12 h 12"/>
                  <a:gd name="T22" fmla="*/ 108 w 204"/>
                  <a:gd name="T23" fmla="*/ 12 h 12"/>
                  <a:gd name="T24" fmla="*/ 108 w 204"/>
                  <a:gd name="T25" fmla="*/ 0 h 12"/>
                  <a:gd name="T26" fmla="*/ 132 w 204"/>
                  <a:gd name="T27" fmla="*/ 0 h 12"/>
                  <a:gd name="T28" fmla="*/ 132 w 204"/>
                  <a:gd name="T29" fmla="*/ 12 h 12"/>
                  <a:gd name="T30" fmla="*/ 96 w 204"/>
                  <a:gd name="T31" fmla="*/ 12 h 12"/>
                  <a:gd name="T32" fmla="*/ 72 w 204"/>
                  <a:gd name="T33" fmla="*/ 12 h 12"/>
                  <a:gd name="T34" fmla="*/ 72 w 204"/>
                  <a:gd name="T35" fmla="*/ 0 h 12"/>
                  <a:gd name="T36" fmla="*/ 96 w 204"/>
                  <a:gd name="T37" fmla="*/ 0 h 12"/>
                  <a:gd name="T38" fmla="*/ 96 w 204"/>
                  <a:gd name="T39" fmla="*/ 12 h 12"/>
                  <a:gd name="T40" fmla="*/ 60 w 204"/>
                  <a:gd name="T41" fmla="*/ 12 h 12"/>
                  <a:gd name="T42" fmla="*/ 36 w 204"/>
                  <a:gd name="T43" fmla="*/ 12 h 12"/>
                  <a:gd name="T44" fmla="*/ 36 w 204"/>
                  <a:gd name="T45" fmla="*/ 0 h 12"/>
                  <a:gd name="T46" fmla="*/ 60 w 204"/>
                  <a:gd name="T47" fmla="*/ 0 h 12"/>
                  <a:gd name="T48" fmla="*/ 60 w 204"/>
                  <a:gd name="T49" fmla="*/ 12 h 12"/>
                  <a:gd name="T50" fmla="*/ 24 w 204"/>
                  <a:gd name="T51" fmla="*/ 12 h 12"/>
                  <a:gd name="T52" fmla="*/ 0 w 204"/>
                  <a:gd name="T53" fmla="*/ 12 h 12"/>
                  <a:gd name="T54" fmla="*/ 0 w 204"/>
                  <a:gd name="T55" fmla="*/ 0 h 12"/>
                  <a:gd name="T56" fmla="*/ 24 w 204"/>
                  <a:gd name="T57" fmla="*/ 0 h 12"/>
                  <a:gd name="T58" fmla="*/ 24 w 204"/>
                  <a:gd name="T5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2">
                    <a:moveTo>
                      <a:pt x="204" y="12"/>
                    </a:moveTo>
                    <a:lnTo>
                      <a:pt x="180" y="12"/>
                    </a:lnTo>
                    <a:lnTo>
                      <a:pt x="180" y="0"/>
                    </a:lnTo>
                    <a:lnTo>
                      <a:pt x="204" y="0"/>
                    </a:lnTo>
                    <a:lnTo>
                      <a:pt x="204" y="12"/>
                    </a:lnTo>
                    <a:close/>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48" name="Freeform 30">
                <a:extLst>
                  <a:ext uri="{FF2B5EF4-FFF2-40B4-BE49-F238E27FC236}">
                    <a16:creationId xmlns:a16="http://schemas.microsoft.com/office/drawing/2014/main" id="{A6AAC2CA-D16C-44D9-9714-E057916BA647}"/>
                  </a:ext>
                </a:extLst>
              </p:cNvPr>
              <p:cNvSpPr>
                <a:spLocks noEditPoints="1"/>
              </p:cNvSpPr>
              <p:nvPr/>
            </p:nvSpPr>
            <p:spPr bwMode="auto">
              <a:xfrm>
                <a:off x="6177072" y="3000375"/>
                <a:ext cx="323850" cy="19050"/>
              </a:xfrm>
              <a:custGeom>
                <a:avLst/>
                <a:gdLst>
                  <a:gd name="T0" fmla="*/ 204 w 204"/>
                  <a:gd name="T1" fmla="*/ 12 h 12"/>
                  <a:gd name="T2" fmla="*/ 180 w 204"/>
                  <a:gd name="T3" fmla="*/ 12 h 12"/>
                  <a:gd name="T4" fmla="*/ 180 w 204"/>
                  <a:gd name="T5" fmla="*/ 0 h 12"/>
                  <a:gd name="T6" fmla="*/ 204 w 204"/>
                  <a:gd name="T7" fmla="*/ 0 h 12"/>
                  <a:gd name="T8" fmla="*/ 204 w 204"/>
                  <a:gd name="T9" fmla="*/ 12 h 12"/>
                  <a:gd name="T10" fmla="*/ 168 w 204"/>
                  <a:gd name="T11" fmla="*/ 12 h 12"/>
                  <a:gd name="T12" fmla="*/ 144 w 204"/>
                  <a:gd name="T13" fmla="*/ 12 h 12"/>
                  <a:gd name="T14" fmla="*/ 144 w 204"/>
                  <a:gd name="T15" fmla="*/ 0 h 12"/>
                  <a:gd name="T16" fmla="*/ 168 w 204"/>
                  <a:gd name="T17" fmla="*/ 0 h 12"/>
                  <a:gd name="T18" fmla="*/ 168 w 204"/>
                  <a:gd name="T19" fmla="*/ 12 h 12"/>
                  <a:gd name="T20" fmla="*/ 132 w 204"/>
                  <a:gd name="T21" fmla="*/ 12 h 12"/>
                  <a:gd name="T22" fmla="*/ 108 w 204"/>
                  <a:gd name="T23" fmla="*/ 12 h 12"/>
                  <a:gd name="T24" fmla="*/ 108 w 204"/>
                  <a:gd name="T25" fmla="*/ 0 h 12"/>
                  <a:gd name="T26" fmla="*/ 132 w 204"/>
                  <a:gd name="T27" fmla="*/ 0 h 12"/>
                  <a:gd name="T28" fmla="*/ 132 w 204"/>
                  <a:gd name="T29" fmla="*/ 12 h 12"/>
                  <a:gd name="T30" fmla="*/ 96 w 204"/>
                  <a:gd name="T31" fmla="*/ 12 h 12"/>
                  <a:gd name="T32" fmla="*/ 72 w 204"/>
                  <a:gd name="T33" fmla="*/ 12 h 12"/>
                  <a:gd name="T34" fmla="*/ 72 w 204"/>
                  <a:gd name="T35" fmla="*/ 0 h 12"/>
                  <a:gd name="T36" fmla="*/ 96 w 204"/>
                  <a:gd name="T37" fmla="*/ 0 h 12"/>
                  <a:gd name="T38" fmla="*/ 96 w 204"/>
                  <a:gd name="T39" fmla="*/ 12 h 12"/>
                  <a:gd name="T40" fmla="*/ 60 w 204"/>
                  <a:gd name="T41" fmla="*/ 12 h 12"/>
                  <a:gd name="T42" fmla="*/ 36 w 204"/>
                  <a:gd name="T43" fmla="*/ 12 h 12"/>
                  <a:gd name="T44" fmla="*/ 36 w 204"/>
                  <a:gd name="T45" fmla="*/ 0 h 12"/>
                  <a:gd name="T46" fmla="*/ 60 w 204"/>
                  <a:gd name="T47" fmla="*/ 0 h 12"/>
                  <a:gd name="T48" fmla="*/ 60 w 204"/>
                  <a:gd name="T49" fmla="*/ 12 h 12"/>
                  <a:gd name="T50" fmla="*/ 24 w 204"/>
                  <a:gd name="T51" fmla="*/ 12 h 12"/>
                  <a:gd name="T52" fmla="*/ 0 w 204"/>
                  <a:gd name="T53" fmla="*/ 12 h 12"/>
                  <a:gd name="T54" fmla="*/ 0 w 204"/>
                  <a:gd name="T55" fmla="*/ 0 h 12"/>
                  <a:gd name="T56" fmla="*/ 24 w 204"/>
                  <a:gd name="T57" fmla="*/ 0 h 12"/>
                  <a:gd name="T58" fmla="*/ 24 w 204"/>
                  <a:gd name="T5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2">
                    <a:moveTo>
                      <a:pt x="204" y="12"/>
                    </a:moveTo>
                    <a:lnTo>
                      <a:pt x="180" y="12"/>
                    </a:lnTo>
                    <a:lnTo>
                      <a:pt x="180" y="0"/>
                    </a:lnTo>
                    <a:lnTo>
                      <a:pt x="204" y="0"/>
                    </a:lnTo>
                    <a:lnTo>
                      <a:pt x="204" y="12"/>
                    </a:lnTo>
                    <a:close/>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grpSp>
        <p:sp>
          <p:nvSpPr>
            <p:cNvPr id="126" name="Rectangle 125">
              <a:extLst>
                <a:ext uri="{FF2B5EF4-FFF2-40B4-BE49-F238E27FC236}">
                  <a16:creationId xmlns:a16="http://schemas.microsoft.com/office/drawing/2014/main" id="{68399399-E6B3-4BA5-8862-3819E2801F41}"/>
                </a:ext>
              </a:extLst>
            </p:cNvPr>
            <p:cNvSpPr/>
            <p:nvPr/>
          </p:nvSpPr>
          <p:spPr>
            <a:xfrm>
              <a:off x="1589694" y="4661965"/>
              <a:ext cx="326264" cy="184727"/>
            </a:xfrm>
            <a:prstGeom prst="rect">
              <a:avLst/>
            </a:prstGeom>
          </p:spPr>
          <p:txBody>
            <a:bodyPr wrap="none">
              <a:spAutoFit/>
            </a:bodyPr>
            <a:lstStyle/>
            <a:p>
              <a:pPr algn="ctr" defTabSz="914102" fontAlgn="base">
                <a:spcBef>
                  <a:spcPct val="0"/>
                </a:spcBef>
                <a:spcAft>
                  <a:spcPct val="0"/>
                </a:spcAft>
                <a:defRPr/>
              </a:pPr>
              <a:r>
                <a:rPr lang="en-US" sz="1176">
                  <a:solidFill>
                    <a:srgbClr val="353535"/>
                  </a:solidFill>
                  <a:latin typeface="Segoe UI Semibold" panose="020B0702040204020203" pitchFamily="34" charset="0"/>
                  <a:cs typeface="Segoe UI Semibold" panose="020B0702040204020203" pitchFamily="34" charset="0"/>
                </a:rPr>
                <a:t>VM1</a:t>
              </a:r>
            </a:p>
          </p:txBody>
        </p:sp>
      </p:grpSp>
      <p:grpSp>
        <p:nvGrpSpPr>
          <p:cNvPr id="169" name="Group 168">
            <a:extLst>
              <a:ext uri="{FF2B5EF4-FFF2-40B4-BE49-F238E27FC236}">
                <a16:creationId xmlns:a16="http://schemas.microsoft.com/office/drawing/2014/main" id="{B86F2C47-8A36-4EAD-85B1-62898AC504AF}"/>
              </a:ext>
            </a:extLst>
          </p:cNvPr>
          <p:cNvGrpSpPr/>
          <p:nvPr/>
        </p:nvGrpSpPr>
        <p:grpSpPr>
          <a:xfrm>
            <a:off x="3657273" y="2349897"/>
            <a:ext cx="588086" cy="1103827"/>
            <a:chOff x="1556452" y="4313612"/>
            <a:chExt cx="400050" cy="750887"/>
          </a:xfrm>
        </p:grpSpPr>
        <p:grpSp>
          <p:nvGrpSpPr>
            <p:cNvPr id="170" name="Group 169">
              <a:extLst>
                <a:ext uri="{FF2B5EF4-FFF2-40B4-BE49-F238E27FC236}">
                  <a16:creationId xmlns:a16="http://schemas.microsoft.com/office/drawing/2014/main" id="{C6A23505-B2AF-4952-B495-02B7A523C383}"/>
                </a:ext>
              </a:extLst>
            </p:cNvPr>
            <p:cNvGrpSpPr/>
            <p:nvPr/>
          </p:nvGrpSpPr>
          <p:grpSpPr>
            <a:xfrm>
              <a:off x="1556452" y="4313612"/>
              <a:ext cx="400050" cy="750887"/>
              <a:chOff x="6138972" y="2855913"/>
              <a:chExt cx="400050" cy="750887"/>
            </a:xfrm>
          </p:grpSpPr>
          <p:sp>
            <p:nvSpPr>
              <p:cNvPr id="172" name="Rectangle 17">
                <a:extLst>
                  <a:ext uri="{FF2B5EF4-FFF2-40B4-BE49-F238E27FC236}">
                    <a16:creationId xmlns:a16="http://schemas.microsoft.com/office/drawing/2014/main" id="{7FB2F67B-ADC8-4FA5-AAB3-B82D9FCE8BBE}"/>
                  </a:ext>
                </a:extLst>
              </p:cNvPr>
              <p:cNvSpPr>
                <a:spLocks noChangeArrowheads="1"/>
              </p:cNvSpPr>
              <p:nvPr/>
            </p:nvSpPr>
            <p:spPr bwMode="auto">
              <a:xfrm>
                <a:off x="6138972" y="2855913"/>
                <a:ext cx="400050" cy="750887"/>
              </a:xfrm>
              <a:prstGeom prst="rect">
                <a:avLst/>
              </a:prstGeom>
              <a:solidFill>
                <a:srgbClr val="FFFFFF"/>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73" name="Rectangle 18">
                <a:extLst>
                  <a:ext uri="{FF2B5EF4-FFF2-40B4-BE49-F238E27FC236}">
                    <a16:creationId xmlns:a16="http://schemas.microsoft.com/office/drawing/2014/main" id="{FCD3DACB-8730-42F1-858E-2D4178AC7718}"/>
                  </a:ext>
                </a:extLst>
              </p:cNvPr>
              <p:cNvSpPr>
                <a:spLocks noChangeArrowheads="1"/>
              </p:cNvSpPr>
              <p:nvPr/>
            </p:nvSpPr>
            <p:spPr bwMode="auto">
              <a:xfrm>
                <a:off x="6262797" y="2943225"/>
                <a:ext cx="161925" cy="19050"/>
              </a:xfrm>
              <a:prstGeom prst="rect">
                <a:avLst/>
              </a:prstGeom>
              <a:solidFill>
                <a:srgbClr val="4D82B8"/>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74" name="Rectangle 19">
                <a:extLst>
                  <a:ext uri="{FF2B5EF4-FFF2-40B4-BE49-F238E27FC236}">
                    <a16:creationId xmlns:a16="http://schemas.microsoft.com/office/drawing/2014/main" id="{8E1EE992-5627-41FC-B445-FCD94E4B9582}"/>
                  </a:ext>
                </a:extLst>
              </p:cNvPr>
              <p:cNvSpPr>
                <a:spLocks noChangeArrowheads="1"/>
              </p:cNvSpPr>
              <p:nvPr/>
            </p:nvSpPr>
            <p:spPr bwMode="auto">
              <a:xfrm>
                <a:off x="6224697" y="3443288"/>
                <a:ext cx="57150" cy="87312"/>
              </a:xfrm>
              <a:prstGeom prst="rect">
                <a:avLst/>
              </a:prstGeom>
              <a:solidFill>
                <a:srgbClr val="4D82B8"/>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75" name="Freeform 20">
                <a:extLst>
                  <a:ext uri="{FF2B5EF4-FFF2-40B4-BE49-F238E27FC236}">
                    <a16:creationId xmlns:a16="http://schemas.microsoft.com/office/drawing/2014/main" id="{4C8A0B96-6316-4EF6-A6E2-B0610B6770B3}"/>
                  </a:ext>
                </a:extLst>
              </p:cNvPr>
              <p:cNvSpPr>
                <a:spLocks/>
              </p:cNvSpPr>
              <p:nvPr/>
            </p:nvSpPr>
            <p:spPr bwMode="auto">
              <a:xfrm>
                <a:off x="6491397" y="3559175"/>
                <a:ext cx="28575" cy="28575"/>
              </a:xfrm>
              <a:custGeom>
                <a:avLst/>
                <a:gdLst>
                  <a:gd name="T0" fmla="*/ 18 w 18"/>
                  <a:gd name="T1" fmla="*/ 18 h 18"/>
                  <a:gd name="T2" fmla="*/ 0 w 18"/>
                  <a:gd name="T3" fmla="*/ 18 h 18"/>
                  <a:gd name="T4" fmla="*/ 0 w 18"/>
                  <a:gd name="T5" fmla="*/ 6 h 18"/>
                  <a:gd name="T6" fmla="*/ 6 w 18"/>
                  <a:gd name="T7" fmla="*/ 6 h 18"/>
                  <a:gd name="T8" fmla="*/ 6 w 18"/>
                  <a:gd name="T9" fmla="*/ 0 h 18"/>
                  <a:gd name="T10" fmla="*/ 18 w 18"/>
                  <a:gd name="T11" fmla="*/ 0 h 18"/>
                  <a:gd name="T12" fmla="*/ 18 w 18"/>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8" h="18">
                    <a:moveTo>
                      <a:pt x="18" y="18"/>
                    </a:moveTo>
                    <a:lnTo>
                      <a:pt x="0" y="18"/>
                    </a:lnTo>
                    <a:lnTo>
                      <a:pt x="0" y="6"/>
                    </a:lnTo>
                    <a:lnTo>
                      <a:pt x="6" y="6"/>
                    </a:lnTo>
                    <a:lnTo>
                      <a:pt x="6" y="0"/>
                    </a:lnTo>
                    <a:lnTo>
                      <a:pt x="18" y="0"/>
                    </a:lnTo>
                    <a:lnTo>
                      <a:pt x="18" y="18"/>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76" name="Freeform 21">
                <a:extLst>
                  <a:ext uri="{FF2B5EF4-FFF2-40B4-BE49-F238E27FC236}">
                    <a16:creationId xmlns:a16="http://schemas.microsoft.com/office/drawing/2014/main" id="{A6649D36-247D-495E-AD37-CC732EB16DD6}"/>
                  </a:ext>
                </a:extLst>
              </p:cNvPr>
              <p:cNvSpPr>
                <a:spLocks noEditPoints="1"/>
              </p:cNvSpPr>
              <p:nvPr/>
            </p:nvSpPr>
            <p:spPr bwMode="auto">
              <a:xfrm>
                <a:off x="6205647" y="3568700"/>
                <a:ext cx="266700" cy="19050"/>
              </a:xfrm>
              <a:custGeom>
                <a:avLst/>
                <a:gdLst>
                  <a:gd name="T0" fmla="*/ 168 w 168"/>
                  <a:gd name="T1" fmla="*/ 12 h 12"/>
                  <a:gd name="T2" fmla="*/ 144 w 168"/>
                  <a:gd name="T3" fmla="*/ 12 h 12"/>
                  <a:gd name="T4" fmla="*/ 144 w 168"/>
                  <a:gd name="T5" fmla="*/ 0 h 12"/>
                  <a:gd name="T6" fmla="*/ 168 w 168"/>
                  <a:gd name="T7" fmla="*/ 0 h 12"/>
                  <a:gd name="T8" fmla="*/ 168 w 168"/>
                  <a:gd name="T9" fmla="*/ 12 h 12"/>
                  <a:gd name="T10" fmla="*/ 132 w 168"/>
                  <a:gd name="T11" fmla="*/ 12 h 12"/>
                  <a:gd name="T12" fmla="*/ 108 w 168"/>
                  <a:gd name="T13" fmla="*/ 12 h 12"/>
                  <a:gd name="T14" fmla="*/ 108 w 168"/>
                  <a:gd name="T15" fmla="*/ 0 h 12"/>
                  <a:gd name="T16" fmla="*/ 132 w 168"/>
                  <a:gd name="T17" fmla="*/ 0 h 12"/>
                  <a:gd name="T18" fmla="*/ 132 w 168"/>
                  <a:gd name="T19" fmla="*/ 12 h 12"/>
                  <a:gd name="T20" fmla="*/ 96 w 168"/>
                  <a:gd name="T21" fmla="*/ 12 h 12"/>
                  <a:gd name="T22" fmla="*/ 72 w 168"/>
                  <a:gd name="T23" fmla="*/ 12 h 12"/>
                  <a:gd name="T24" fmla="*/ 72 w 168"/>
                  <a:gd name="T25" fmla="*/ 0 h 12"/>
                  <a:gd name="T26" fmla="*/ 96 w 168"/>
                  <a:gd name="T27" fmla="*/ 0 h 12"/>
                  <a:gd name="T28" fmla="*/ 96 w 168"/>
                  <a:gd name="T29" fmla="*/ 12 h 12"/>
                  <a:gd name="T30" fmla="*/ 60 w 168"/>
                  <a:gd name="T31" fmla="*/ 12 h 12"/>
                  <a:gd name="T32" fmla="*/ 36 w 168"/>
                  <a:gd name="T33" fmla="*/ 12 h 12"/>
                  <a:gd name="T34" fmla="*/ 36 w 168"/>
                  <a:gd name="T35" fmla="*/ 0 h 12"/>
                  <a:gd name="T36" fmla="*/ 60 w 168"/>
                  <a:gd name="T37" fmla="*/ 0 h 12"/>
                  <a:gd name="T38" fmla="*/ 60 w 168"/>
                  <a:gd name="T39" fmla="*/ 12 h 12"/>
                  <a:gd name="T40" fmla="*/ 24 w 168"/>
                  <a:gd name="T41" fmla="*/ 12 h 12"/>
                  <a:gd name="T42" fmla="*/ 0 w 168"/>
                  <a:gd name="T43" fmla="*/ 12 h 12"/>
                  <a:gd name="T44" fmla="*/ 0 w 168"/>
                  <a:gd name="T45" fmla="*/ 0 h 12"/>
                  <a:gd name="T46" fmla="*/ 24 w 168"/>
                  <a:gd name="T47" fmla="*/ 0 h 12"/>
                  <a:gd name="T48" fmla="*/ 24 w 168"/>
                  <a:gd name="T4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8" h="12">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77" name="Freeform 22">
                <a:extLst>
                  <a:ext uri="{FF2B5EF4-FFF2-40B4-BE49-F238E27FC236}">
                    <a16:creationId xmlns:a16="http://schemas.microsoft.com/office/drawing/2014/main" id="{02996575-CA4B-41F0-91E8-CF35BF328D78}"/>
                  </a:ext>
                </a:extLst>
              </p:cNvPr>
              <p:cNvSpPr>
                <a:spLocks/>
              </p:cNvSpPr>
              <p:nvPr/>
            </p:nvSpPr>
            <p:spPr bwMode="auto">
              <a:xfrm>
                <a:off x="6158022" y="3559175"/>
                <a:ext cx="28575" cy="28575"/>
              </a:xfrm>
              <a:custGeom>
                <a:avLst/>
                <a:gdLst>
                  <a:gd name="T0" fmla="*/ 18 w 18"/>
                  <a:gd name="T1" fmla="*/ 18 h 18"/>
                  <a:gd name="T2" fmla="*/ 0 w 18"/>
                  <a:gd name="T3" fmla="*/ 18 h 18"/>
                  <a:gd name="T4" fmla="*/ 0 w 18"/>
                  <a:gd name="T5" fmla="*/ 0 h 18"/>
                  <a:gd name="T6" fmla="*/ 12 w 18"/>
                  <a:gd name="T7" fmla="*/ 0 h 18"/>
                  <a:gd name="T8" fmla="*/ 12 w 18"/>
                  <a:gd name="T9" fmla="*/ 6 h 18"/>
                  <a:gd name="T10" fmla="*/ 18 w 18"/>
                  <a:gd name="T11" fmla="*/ 6 h 18"/>
                  <a:gd name="T12" fmla="*/ 18 w 18"/>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8" h="18">
                    <a:moveTo>
                      <a:pt x="18" y="18"/>
                    </a:moveTo>
                    <a:lnTo>
                      <a:pt x="0" y="18"/>
                    </a:lnTo>
                    <a:lnTo>
                      <a:pt x="0" y="0"/>
                    </a:lnTo>
                    <a:lnTo>
                      <a:pt x="12" y="0"/>
                    </a:lnTo>
                    <a:lnTo>
                      <a:pt x="12" y="6"/>
                    </a:lnTo>
                    <a:lnTo>
                      <a:pt x="18" y="6"/>
                    </a:lnTo>
                    <a:lnTo>
                      <a:pt x="18" y="18"/>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78" name="Freeform 23">
                <a:extLst>
                  <a:ext uri="{FF2B5EF4-FFF2-40B4-BE49-F238E27FC236}">
                    <a16:creationId xmlns:a16="http://schemas.microsoft.com/office/drawing/2014/main" id="{89184142-6B12-48AC-A623-01A5447DA26D}"/>
                  </a:ext>
                </a:extLst>
              </p:cNvPr>
              <p:cNvSpPr>
                <a:spLocks noEditPoints="1"/>
              </p:cNvSpPr>
              <p:nvPr/>
            </p:nvSpPr>
            <p:spPr bwMode="auto">
              <a:xfrm>
                <a:off x="6158022" y="2924175"/>
                <a:ext cx="19050" cy="615950"/>
              </a:xfrm>
              <a:custGeom>
                <a:avLst/>
                <a:gdLst>
                  <a:gd name="T0" fmla="*/ 12 w 12"/>
                  <a:gd name="T1" fmla="*/ 388 h 388"/>
                  <a:gd name="T2" fmla="*/ 0 w 12"/>
                  <a:gd name="T3" fmla="*/ 388 h 388"/>
                  <a:gd name="T4" fmla="*/ 0 w 12"/>
                  <a:gd name="T5" fmla="*/ 363 h 388"/>
                  <a:gd name="T6" fmla="*/ 12 w 12"/>
                  <a:gd name="T7" fmla="*/ 363 h 388"/>
                  <a:gd name="T8" fmla="*/ 12 w 12"/>
                  <a:gd name="T9" fmla="*/ 388 h 388"/>
                  <a:gd name="T10" fmla="*/ 12 w 12"/>
                  <a:gd name="T11" fmla="*/ 351 h 388"/>
                  <a:gd name="T12" fmla="*/ 0 w 12"/>
                  <a:gd name="T13" fmla="*/ 351 h 388"/>
                  <a:gd name="T14" fmla="*/ 0 w 12"/>
                  <a:gd name="T15" fmla="*/ 327 h 388"/>
                  <a:gd name="T16" fmla="*/ 12 w 12"/>
                  <a:gd name="T17" fmla="*/ 327 h 388"/>
                  <a:gd name="T18" fmla="*/ 12 w 12"/>
                  <a:gd name="T19" fmla="*/ 351 h 388"/>
                  <a:gd name="T20" fmla="*/ 12 w 12"/>
                  <a:gd name="T21" fmla="*/ 315 h 388"/>
                  <a:gd name="T22" fmla="*/ 0 w 12"/>
                  <a:gd name="T23" fmla="*/ 315 h 388"/>
                  <a:gd name="T24" fmla="*/ 0 w 12"/>
                  <a:gd name="T25" fmla="*/ 291 h 388"/>
                  <a:gd name="T26" fmla="*/ 12 w 12"/>
                  <a:gd name="T27" fmla="*/ 291 h 388"/>
                  <a:gd name="T28" fmla="*/ 12 w 12"/>
                  <a:gd name="T29" fmla="*/ 315 h 388"/>
                  <a:gd name="T30" fmla="*/ 12 w 12"/>
                  <a:gd name="T31" fmla="*/ 279 h 388"/>
                  <a:gd name="T32" fmla="*/ 0 w 12"/>
                  <a:gd name="T33" fmla="*/ 279 h 388"/>
                  <a:gd name="T34" fmla="*/ 0 w 12"/>
                  <a:gd name="T35" fmla="*/ 254 h 388"/>
                  <a:gd name="T36" fmla="*/ 12 w 12"/>
                  <a:gd name="T37" fmla="*/ 254 h 388"/>
                  <a:gd name="T38" fmla="*/ 12 w 12"/>
                  <a:gd name="T39" fmla="*/ 279 h 388"/>
                  <a:gd name="T40" fmla="*/ 12 w 12"/>
                  <a:gd name="T41" fmla="*/ 242 h 388"/>
                  <a:gd name="T42" fmla="*/ 0 w 12"/>
                  <a:gd name="T43" fmla="*/ 242 h 388"/>
                  <a:gd name="T44" fmla="*/ 0 w 12"/>
                  <a:gd name="T45" fmla="*/ 218 h 388"/>
                  <a:gd name="T46" fmla="*/ 12 w 12"/>
                  <a:gd name="T47" fmla="*/ 218 h 388"/>
                  <a:gd name="T48" fmla="*/ 12 w 12"/>
                  <a:gd name="T49" fmla="*/ 242 h 388"/>
                  <a:gd name="T50" fmla="*/ 12 w 12"/>
                  <a:gd name="T51" fmla="*/ 206 h 388"/>
                  <a:gd name="T52" fmla="*/ 0 w 12"/>
                  <a:gd name="T53" fmla="*/ 206 h 388"/>
                  <a:gd name="T54" fmla="*/ 0 w 12"/>
                  <a:gd name="T55" fmla="*/ 182 h 388"/>
                  <a:gd name="T56" fmla="*/ 12 w 12"/>
                  <a:gd name="T57" fmla="*/ 182 h 388"/>
                  <a:gd name="T58" fmla="*/ 12 w 12"/>
                  <a:gd name="T59" fmla="*/ 206 h 388"/>
                  <a:gd name="T60" fmla="*/ 12 w 12"/>
                  <a:gd name="T61" fmla="*/ 169 h 388"/>
                  <a:gd name="T62" fmla="*/ 0 w 12"/>
                  <a:gd name="T63" fmla="*/ 169 h 388"/>
                  <a:gd name="T64" fmla="*/ 0 w 12"/>
                  <a:gd name="T65" fmla="*/ 145 h 388"/>
                  <a:gd name="T66" fmla="*/ 12 w 12"/>
                  <a:gd name="T67" fmla="*/ 145 h 388"/>
                  <a:gd name="T68" fmla="*/ 12 w 12"/>
                  <a:gd name="T69" fmla="*/ 169 h 388"/>
                  <a:gd name="T70" fmla="*/ 12 w 12"/>
                  <a:gd name="T71" fmla="*/ 133 h 388"/>
                  <a:gd name="T72" fmla="*/ 0 w 12"/>
                  <a:gd name="T73" fmla="*/ 133 h 388"/>
                  <a:gd name="T74" fmla="*/ 0 w 12"/>
                  <a:gd name="T75" fmla="*/ 109 h 388"/>
                  <a:gd name="T76" fmla="*/ 12 w 12"/>
                  <a:gd name="T77" fmla="*/ 109 h 388"/>
                  <a:gd name="T78" fmla="*/ 12 w 12"/>
                  <a:gd name="T79" fmla="*/ 133 h 388"/>
                  <a:gd name="T80" fmla="*/ 12 w 12"/>
                  <a:gd name="T81" fmla="*/ 97 h 388"/>
                  <a:gd name="T82" fmla="*/ 0 w 12"/>
                  <a:gd name="T83" fmla="*/ 97 h 388"/>
                  <a:gd name="T84" fmla="*/ 0 w 12"/>
                  <a:gd name="T85" fmla="*/ 72 h 388"/>
                  <a:gd name="T86" fmla="*/ 12 w 12"/>
                  <a:gd name="T87" fmla="*/ 72 h 388"/>
                  <a:gd name="T88" fmla="*/ 12 w 12"/>
                  <a:gd name="T89" fmla="*/ 97 h 388"/>
                  <a:gd name="T90" fmla="*/ 12 w 12"/>
                  <a:gd name="T91" fmla="*/ 60 h 388"/>
                  <a:gd name="T92" fmla="*/ 0 w 12"/>
                  <a:gd name="T93" fmla="*/ 60 h 388"/>
                  <a:gd name="T94" fmla="*/ 0 w 12"/>
                  <a:gd name="T95" fmla="*/ 36 h 388"/>
                  <a:gd name="T96" fmla="*/ 12 w 12"/>
                  <a:gd name="T97" fmla="*/ 36 h 388"/>
                  <a:gd name="T98" fmla="*/ 12 w 12"/>
                  <a:gd name="T99" fmla="*/ 60 h 388"/>
                  <a:gd name="T100" fmla="*/ 12 w 12"/>
                  <a:gd name="T101" fmla="*/ 24 h 388"/>
                  <a:gd name="T102" fmla="*/ 0 w 12"/>
                  <a:gd name="T103" fmla="*/ 24 h 388"/>
                  <a:gd name="T104" fmla="*/ 0 w 12"/>
                  <a:gd name="T105" fmla="*/ 0 h 388"/>
                  <a:gd name="T106" fmla="*/ 12 w 12"/>
                  <a:gd name="T107" fmla="*/ 0 h 388"/>
                  <a:gd name="T108" fmla="*/ 12 w 12"/>
                  <a:gd name="T109" fmla="*/ 24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 h="388">
                    <a:moveTo>
                      <a:pt x="12" y="388"/>
                    </a:moveTo>
                    <a:lnTo>
                      <a:pt x="0" y="388"/>
                    </a:lnTo>
                    <a:lnTo>
                      <a:pt x="0" y="363"/>
                    </a:lnTo>
                    <a:lnTo>
                      <a:pt x="12" y="363"/>
                    </a:lnTo>
                    <a:lnTo>
                      <a:pt x="12" y="388"/>
                    </a:lnTo>
                    <a:close/>
                    <a:moveTo>
                      <a:pt x="12" y="351"/>
                    </a:moveTo>
                    <a:lnTo>
                      <a:pt x="0" y="351"/>
                    </a:lnTo>
                    <a:lnTo>
                      <a:pt x="0" y="327"/>
                    </a:lnTo>
                    <a:lnTo>
                      <a:pt x="12" y="327"/>
                    </a:lnTo>
                    <a:lnTo>
                      <a:pt x="12" y="351"/>
                    </a:lnTo>
                    <a:close/>
                    <a:moveTo>
                      <a:pt x="12" y="315"/>
                    </a:moveTo>
                    <a:lnTo>
                      <a:pt x="0" y="315"/>
                    </a:lnTo>
                    <a:lnTo>
                      <a:pt x="0" y="291"/>
                    </a:lnTo>
                    <a:lnTo>
                      <a:pt x="12" y="291"/>
                    </a:lnTo>
                    <a:lnTo>
                      <a:pt x="12" y="315"/>
                    </a:lnTo>
                    <a:close/>
                    <a:moveTo>
                      <a:pt x="12" y="279"/>
                    </a:moveTo>
                    <a:lnTo>
                      <a:pt x="0" y="279"/>
                    </a:lnTo>
                    <a:lnTo>
                      <a:pt x="0" y="254"/>
                    </a:lnTo>
                    <a:lnTo>
                      <a:pt x="12" y="254"/>
                    </a:lnTo>
                    <a:lnTo>
                      <a:pt x="12" y="279"/>
                    </a:lnTo>
                    <a:close/>
                    <a:moveTo>
                      <a:pt x="12" y="242"/>
                    </a:moveTo>
                    <a:lnTo>
                      <a:pt x="0" y="242"/>
                    </a:lnTo>
                    <a:lnTo>
                      <a:pt x="0" y="218"/>
                    </a:lnTo>
                    <a:lnTo>
                      <a:pt x="12" y="218"/>
                    </a:lnTo>
                    <a:lnTo>
                      <a:pt x="12" y="242"/>
                    </a:lnTo>
                    <a:close/>
                    <a:moveTo>
                      <a:pt x="12" y="206"/>
                    </a:moveTo>
                    <a:lnTo>
                      <a:pt x="0" y="206"/>
                    </a:lnTo>
                    <a:lnTo>
                      <a:pt x="0" y="182"/>
                    </a:lnTo>
                    <a:lnTo>
                      <a:pt x="12" y="182"/>
                    </a:lnTo>
                    <a:lnTo>
                      <a:pt x="12" y="206"/>
                    </a:lnTo>
                    <a:close/>
                    <a:moveTo>
                      <a:pt x="12" y="169"/>
                    </a:moveTo>
                    <a:lnTo>
                      <a:pt x="0" y="169"/>
                    </a:lnTo>
                    <a:lnTo>
                      <a:pt x="0" y="145"/>
                    </a:lnTo>
                    <a:lnTo>
                      <a:pt x="12" y="145"/>
                    </a:lnTo>
                    <a:lnTo>
                      <a:pt x="12" y="169"/>
                    </a:lnTo>
                    <a:close/>
                    <a:moveTo>
                      <a:pt x="12" y="133"/>
                    </a:moveTo>
                    <a:lnTo>
                      <a:pt x="0" y="133"/>
                    </a:lnTo>
                    <a:lnTo>
                      <a:pt x="0" y="109"/>
                    </a:lnTo>
                    <a:lnTo>
                      <a:pt x="12" y="109"/>
                    </a:lnTo>
                    <a:lnTo>
                      <a:pt x="12" y="133"/>
                    </a:lnTo>
                    <a:close/>
                    <a:moveTo>
                      <a:pt x="12" y="97"/>
                    </a:moveTo>
                    <a:lnTo>
                      <a:pt x="0" y="97"/>
                    </a:lnTo>
                    <a:lnTo>
                      <a:pt x="0" y="72"/>
                    </a:lnTo>
                    <a:lnTo>
                      <a:pt x="12" y="72"/>
                    </a:lnTo>
                    <a:lnTo>
                      <a:pt x="12" y="97"/>
                    </a:lnTo>
                    <a:close/>
                    <a:moveTo>
                      <a:pt x="12" y="60"/>
                    </a:moveTo>
                    <a:lnTo>
                      <a:pt x="0" y="60"/>
                    </a:lnTo>
                    <a:lnTo>
                      <a:pt x="0" y="36"/>
                    </a:lnTo>
                    <a:lnTo>
                      <a:pt x="12" y="36"/>
                    </a:lnTo>
                    <a:lnTo>
                      <a:pt x="12" y="60"/>
                    </a:lnTo>
                    <a:close/>
                    <a:moveTo>
                      <a:pt x="12" y="24"/>
                    </a:moveTo>
                    <a:lnTo>
                      <a:pt x="0" y="24"/>
                    </a:lnTo>
                    <a:lnTo>
                      <a:pt x="0" y="0"/>
                    </a:lnTo>
                    <a:lnTo>
                      <a:pt x="12" y="0"/>
                    </a:lnTo>
                    <a:lnTo>
                      <a:pt x="12" y="24"/>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79" name="Freeform 24">
                <a:extLst>
                  <a:ext uri="{FF2B5EF4-FFF2-40B4-BE49-F238E27FC236}">
                    <a16:creationId xmlns:a16="http://schemas.microsoft.com/office/drawing/2014/main" id="{9F2EEFE2-9F41-445F-BCED-451F3995492D}"/>
                  </a:ext>
                </a:extLst>
              </p:cNvPr>
              <p:cNvSpPr>
                <a:spLocks/>
              </p:cNvSpPr>
              <p:nvPr/>
            </p:nvSpPr>
            <p:spPr bwMode="auto">
              <a:xfrm>
                <a:off x="6158022" y="2874963"/>
                <a:ext cx="28575" cy="30162"/>
              </a:xfrm>
              <a:custGeom>
                <a:avLst/>
                <a:gdLst>
                  <a:gd name="T0" fmla="*/ 12 w 18"/>
                  <a:gd name="T1" fmla="*/ 19 h 19"/>
                  <a:gd name="T2" fmla="*/ 0 w 18"/>
                  <a:gd name="T3" fmla="*/ 19 h 19"/>
                  <a:gd name="T4" fmla="*/ 0 w 18"/>
                  <a:gd name="T5" fmla="*/ 0 h 19"/>
                  <a:gd name="T6" fmla="*/ 18 w 18"/>
                  <a:gd name="T7" fmla="*/ 0 h 19"/>
                  <a:gd name="T8" fmla="*/ 18 w 18"/>
                  <a:gd name="T9" fmla="*/ 12 h 19"/>
                  <a:gd name="T10" fmla="*/ 12 w 18"/>
                  <a:gd name="T11" fmla="*/ 12 h 19"/>
                  <a:gd name="T12" fmla="*/ 12 w 18"/>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8" h="19">
                    <a:moveTo>
                      <a:pt x="12" y="19"/>
                    </a:moveTo>
                    <a:lnTo>
                      <a:pt x="0" y="19"/>
                    </a:lnTo>
                    <a:lnTo>
                      <a:pt x="0" y="0"/>
                    </a:lnTo>
                    <a:lnTo>
                      <a:pt x="18" y="0"/>
                    </a:lnTo>
                    <a:lnTo>
                      <a:pt x="18" y="12"/>
                    </a:lnTo>
                    <a:lnTo>
                      <a:pt x="12" y="12"/>
                    </a:lnTo>
                    <a:lnTo>
                      <a:pt x="12" y="19"/>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80" name="Freeform 25">
                <a:extLst>
                  <a:ext uri="{FF2B5EF4-FFF2-40B4-BE49-F238E27FC236}">
                    <a16:creationId xmlns:a16="http://schemas.microsoft.com/office/drawing/2014/main" id="{33AC4201-2221-43E9-9CFE-FDCA91F5CB81}"/>
                  </a:ext>
                </a:extLst>
              </p:cNvPr>
              <p:cNvSpPr>
                <a:spLocks noEditPoints="1"/>
              </p:cNvSpPr>
              <p:nvPr/>
            </p:nvSpPr>
            <p:spPr bwMode="auto">
              <a:xfrm>
                <a:off x="6205647" y="2874963"/>
                <a:ext cx="266700" cy="19050"/>
              </a:xfrm>
              <a:custGeom>
                <a:avLst/>
                <a:gdLst>
                  <a:gd name="T0" fmla="*/ 168 w 168"/>
                  <a:gd name="T1" fmla="*/ 12 h 12"/>
                  <a:gd name="T2" fmla="*/ 144 w 168"/>
                  <a:gd name="T3" fmla="*/ 12 h 12"/>
                  <a:gd name="T4" fmla="*/ 144 w 168"/>
                  <a:gd name="T5" fmla="*/ 0 h 12"/>
                  <a:gd name="T6" fmla="*/ 168 w 168"/>
                  <a:gd name="T7" fmla="*/ 0 h 12"/>
                  <a:gd name="T8" fmla="*/ 168 w 168"/>
                  <a:gd name="T9" fmla="*/ 12 h 12"/>
                  <a:gd name="T10" fmla="*/ 132 w 168"/>
                  <a:gd name="T11" fmla="*/ 12 h 12"/>
                  <a:gd name="T12" fmla="*/ 108 w 168"/>
                  <a:gd name="T13" fmla="*/ 12 h 12"/>
                  <a:gd name="T14" fmla="*/ 108 w 168"/>
                  <a:gd name="T15" fmla="*/ 0 h 12"/>
                  <a:gd name="T16" fmla="*/ 132 w 168"/>
                  <a:gd name="T17" fmla="*/ 0 h 12"/>
                  <a:gd name="T18" fmla="*/ 132 w 168"/>
                  <a:gd name="T19" fmla="*/ 12 h 12"/>
                  <a:gd name="T20" fmla="*/ 96 w 168"/>
                  <a:gd name="T21" fmla="*/ 12 h 12"/>
                  <a:gd name="T22" fmla="*/ 72 w 168"/>
                  <a:gd name="T23" fmla="*/ 12 h 12"/>
                  <a:gd name="T24" fmla="*/ 72 w 168"/>
                  <a:gd name="T25" fmla="*/ 0 h 12"/>
                  <a:gd name="T26" fmla="*/ 96 w 168"/>
                  <a:gd name="T27" fmla="*/ 0 h 12"/>
                  <a:gd name="T28" fmla="*/ 96 w 168"/>
                  <a:gd name="T29" fmla="*/ 12 h 12"/>
                  <a:gd name="T30" fmla="*/ 60 w 168"/>
                  <a:gd name="T31" fmla="*/ 12 h 12"/>
                  <a:gd name="T32" fmla="*/ 36 w 168"/>
                  <a:gd name="T33" fmla="*/ 12 h 12"/>
                  <a:gd name="T34" fmla="*/ 36 w 168"/>
                  <a:gd name="T35" fmla="*/ 0 h 12"/>
                  <a:gd name="T36" fmla="*/ 60 w 168"/>
                  <a:gd name="T37" fmla="*/ 0 h 12"/>
                  <a:gd name="T38" fmla="*/ 60 w 168"/>
                  <a:gd name="T39" fmla="*/ 12 h 12"/>
                  <a:gd name="T40" fmla="*/ 24 w 168"/>
                  <a:gd name="T41" fmla="*/ 12 h 12"/>
                  <a:gd name="T42" fmla="*/ 0 w 168"/>
                  <a:gd name="T43" fmla="*/ 12 h 12"/>
                  <a:gd name="T44" fmla="*/ 0 w 168"/>
                  <a:gd name="T45" fmla="*/ 0 h 12"/>
                  <a:gd name="T46" fmla="*/ 24 w 168"/>
                  <a:gd name="T47" fmla="*/ 0 h 12"/>
                  <a:gd name="T48" fmla="*/ 24 w 168"/>
                  <a:gd name="T4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8" h="12">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81" name="Freeform 26">
                <a:extLst>
                  <a:ext uri="{FF2B5EF4-FFF2-40B4-BE49-F238E27FC236}">
                    <a16:creationId xmlns:a16="http://schemas.microsoft.com/office/drawing/2014/main" id="{4492FCF4-6BF3-4505-BC34-29F08E4EF4B9}"/>
                  </a:ext>
                </a:extLst>
              </p:cNvPr>
              <p:cNvSpPr>
                <a:spLocks/>
              </p:cNvSpPr>
              <p:nvPr/>
            </p:nvSpPr>
            <p:spPr bwMode="auto">
              <a:xfrm>
                <a:off x="6491397" y="2874963"/>
                <a:ext cx="28575" cy="30162"/>
              </a:xfrm>
              <a:custGeom>
                <a:avLst/>
                <a:gdLst>
                  <a:gd name="T0" fmla="*/ 18 w 18"/>
                  <a:gd name="T1" fmla="*/ 19 h 19"/>
                  <a:gd name="T2" fmla="*/ 6 w 18"/>
                  <a:gd name="T3" fmla="*/ 19 h 19"/>
                  <a:gd name="T4" fmla="*/ 6 w 18"/>
                  <a:gd name="T5" fmla="*/ 12 h 19"/>
                  <a:gd name="T6" fmla="*/ 0 w 18"/>
                  <a:gd name="T7" fmla="*/ 12 h 19"/>
                  <a:gd name="T8" fmla="*/ 0 w 18"/>
                  <a:gd name="T9" fmla="*/ 0 h 19"/>
                  <a:gd name="T10" fmla="*/ 18 w 18"/>
                  <a:gd name="T11" fmla="*/ 0 h 19"/>
                  <a:gd name="T12" fmla="*/ 18 w 18"/>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8" h="19">
                    <a:moveTo>
                      <a:pt x="18" y="19"/>
                    </a:moveTo>
                    <a:lnTo>
                      <a:pt x="6" y="19"/>
                    </a:lnTo>
                    <a:lnTo>
                      <a:pt x="6" y="12"/>
                    </a:lnTo>
                    <a:lnTo>
                      <a:pt x="0" y="12"/>
                    </a:lnTo>
                    <a:lnTo>
                      <a:pt x="0" y="0"/>
                    </a:lnTo>
                    <a:lnTo>
                      <a:pt x="18" y="0"/>
                    </a:lnTo>
                    <a:lnTo>
                      <a:pt x="18" y="19"/>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82" name="Freeform 27">
                <a:extLst>
                  <a:ext uri="{FF2B5EF4-FFF2-40B4-BE49-F238E27FC236}">
                    <a16:creationId xmlns:a16="http://schemas.microsoft.com/office/drawing/2014/main" id="{A0870C9B-C17F-405B-892C-18F1E2F8E915}"/>
                  </a:ext>
                </a:extLst>
              </p:cNvPr>
              <p:cNvSpPr>
                <a:spLocks noEditPoints="1"/>
              </p:cNvSpPr>
              <p:nvPr/>
            </p:nvSpPr>
            <p:spPr bwMode="auto">
              <a:xfrm>
                <a:off x="6500922" y="2924175"/>
                <a:ext cx="19050" cy="615950"/>
              </a:xfrm>
              <a:custGeom>
                <a:avLst/>
                <a:gdLst>
                  <a:gd name="T0" fmla="*/ 12 w 12"/>
                  <a:gd name="T1" fmla="*/ 388 h 388"/>
                  <a:gd name="T2" fmla="*/ 0 w 12"/>
                  <a:gd name="T3" fmla="*/ 388 h 388"/>
                  <a:gd name="T4" fmla="*/ 0 w 12"/>
                  <a:gd name="T5" fmla="*/ 363 h 388"/>
                  <a:gd name="T6" fmla="*/ 12 w 12"/>
                  <a:gd name="T7" fmla="*/ 363 h 388"/>
                  <a:gd name="T8" fmla="*/ 12 w 12"/>
                  <a:gd name="T9" fmla="*/ 388 h 388"/>
                  <a:gd name="T10" fmla="*/ 12 w 12"/>
                  <a:gd name="T11" fmla="*/ 351 h 388"/>
                  <a:gd name="T12" fmla="*/ 0 w 12"/>
                  <a:gd name="T13" fmla="*/ 351 h 388"/>
                  <a:gd name="T14" fmla="*/ 0 w 12"/>
                  <a:gd name="T15" fmla="*/ 327 h 388"/>
                  <a:gd name="T16" fmla="*/ 12 w 12"/>
                  <a:gd name="T17" fmla="*/ 327 h 388"/>
                  <a:gd name="T18" fmla="*/ 12 w 12"/>
                  <a:gd name="T19" fmla="*/ 351 h 388"/>
                  <a:gd name="T20" fmla="*/ 12 w 12"/>
                  <a:gd name="T21" fmla="*/ 315 h 388"/>
                  <a:gd name="T22" fmla="*/ 0 w 12"/>
                  <a:gd name="T23" fmla="*/ 315 h 388"/>
                  <a:gd name="T24" fmla="*/ 0 w 12"/>
                  <a:gd name="T25" fmla="*/ 291 h 388"/>
                  <a:gd name="T26" fmla="*/ 12 w 12"/>
                  <a:gd name="T27" fmla="*/ 291 h 388"/>
                  <a:gd name="T28" fmla="*/ 12 w 12"/>
                  <a:gd name="T29" fmla="*/ 315 h 388"/>
                  <a:gd name="T30" fmla="*/ 12 w 12"/>
                  <a:gd name="T31" fmla="*/ 279 h 388"/>
                  <a:gd name="T32" fmla="*/ 0 w 12"/>
                  <a:gd name="T33" fmla="*/ 279 h 388"/>
                  <a:gd name="T34" fmla="*/ 0 w 12"/>
                  <a:gd name="T35" fmla="*/ 254 h 388"/>
                  <a:gd name="T36" fmla="*/ 12 w 12"/>
                  <a:gd name="T37" fmla="*/ 254 h 388"/>
                  <a:gd name="T38" fmla="*/ 12 w 12"/>
                  <a:gd name="T39" fmla="*/ 279 h 388"/>
                  <a:gd name="T40" fmla="*/ 12 w 12"/>
                  <a:gd name="T41" fmla="*/ 242 h 388"/>
                  <a:gd name="T42" fmla="*/ 0 w 12"/>
                  <a:gd name="T43" fmla="*/ 242 h 388"/>
                  <a:gd name="T44" fmla="*/ 0 w 12"/>
                  <a:gd name="T45" fmla="*/ 218 h 388"/>
                  <a:gd name="T46" fmla="*/ 12 w 12"/>
                  <a:gd name="T47" fmla="*/ 218 h 388"/>
                  <a:gd name="T48" fmla="*/ 12 w 12"/>
                  <a:gd name="T49" fmla="*/ 242 h 388"/>
                  <a:gd name="T50" fmla="*/ 12 w 12"/>
                  <a:gd name="T51" fmla="*/ 206 h 388"/>
                  <a:gd name="T52" fmla="*/ 0 w 12"/>
                  <a:gd name="T53" fmla="*/ 206 h 388"/>
                  <a:gd name="T54" fmla="*/ 0 w 12"/>
                  <a:gd name="T55" fmla="*/ 182 h 388"/>
                  <a:gd name="T56" fmla="*/ 12 w 12"/>
                  <a:gd name="T57" fmla="*/ 182 h 388"/>
                  <a:gd name="T58" fmla="*/ 12 w 12"/>
                  <a:gd name="T59" fmla="*/ 206 h 388"/>
                  <a:gd name="T60" fmla="*/ 12 w 12"/>
                  <a:gd name="T61" fmla="*/ 169 h 388"/>
                  <a:gd name="T62" fmla="*/ 0 w 12"/>
                  <a:gd name="T63" fmla="*/ 169 h 388"/>
                  <a:gd name="T64" fmla="*/ 0 w 12"/>
                  <a:gd name="T65" fmla="*/ 145 h 388"/>
                  <a:gd name="T66" fmla="*/ 12 w 12"/>
                  <a:gd name="T67" fmla="*/ 145 h 388"/>
                  <a:gd name="T68" fmla="*/ 12 w 12"/>
                  <a:gd name="T69" fmla="*/ 169 h 388"/>
                  <a:gd name="T70" fmla="*/ 12 w 12"/>
                  <a:gd name="T71" fmla="*/ 133 h 388"/>
                  <a:gd name="T72" fmla="*/ 0 w 12"/>
                  <a:gd name="T73" fmla="*/ 133 h 388"/>
                  <a:gd name="T74" fmla="*/ 0 w 12"/>
                  <a:gd name="T75" fmla="*/ 109 h 388"/>
                  <a:gd name="T76" fmla="*/ 12 w 12"/>
                  <a:gd name="T77" fmla="*/ 109 h 388"/>
                  <a:gd name="T78" fmla="*/ 12 w 12"/>
                  <a:gd name="T79" fmla="*/ 133 h 388"/>
                  <a:gd name="T80" fmla="*/ 12 w 12"/>
                  <a:gd name="T81" fmla="*/ 97 h 388"/>
                  <a:gd name="T82" fmla="*/ 0 w 12"/>
                  <a:gd name="T83" fmla="*/ 97 h 388"/>
                  <a:gd name="T84" fmla="*/ 0 w 12"/>
                  <a:gd name="T85" fmla="*/ 72 h 388"/>
                  <a:gd name="T86" fmla="*/ 12 w 12"/>
                  <a:gd name="T87" fmla="*/ 72 h 388"/>
                  <a:gd name="T88" fmla="*/ 12 w 12"/>
                  <a:gd name="T89" fmla="*/ 97 h 388"/>
                  <a:gd name="T90" fmla="*/ 12 w 12"/>
                  <a:gd name="T91" fmla="*/ 60 h 388"/>
                  <a:gd name="T92" fmla="*/ 0 w 12"/>
                  <a:gd name="T93" fmla="*/ 60 h 388"/>
                  <a:gd name="T94" fmla="*/ 0 w 12"/>
                  <a:gd name="T95" fmla="*/ 36 h 388"/>
                  <a:gd name="T96" fmla="*/ 12 w 12"/>
                  <a:gd name="T97" fmla="*/ 36 h 388"/>
                  <a:gd name="T98" fmla="*/ 12 w 12"/>
                  <a:gd name="T99" fmla="*/ 60 h 388"/>
                  <a:gd name="T100" fmla="*/ 12 w 12"/>
                  <a:gd name="T101" fmla="*/ 24 h 388"/>
                  <a:gd name="T102" fmla="*/ 0 w 12"/>
                  <a:gd name="T103" fmla="*/ 24 h 388"/>
                  <a:gd name="T104" fmla="*/ 0 w 12"/>
                  <a:gd name="T105" fmla="*/ 0 h 388"/>
                  <a:gd name="T106" fmla="*/ 12 w 12"/>
                  <a:gd name="T107" fmla="*/ 0 h 388"/>
                  <a:gd name="T108" fmla="*/ 12 w 12"/>
                  <a:gd name="T109" fmla="*/ 24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 h="388">
                    <a:moveTo>
                      <a:pt x="12" y="388"/>
                    </a:moveTo>
                    <a:lnTo>
                      <a:pt x="0" y="388"/>
                    </a:lnTo>
                    <a:lnTo>
                      <a:pt x="0" y="363"/>
                    </a:lnTo>
                    <a:lnTo>
                      <a:pt x="12" y="363"/>
                    </a:lnTo>
                    <a:lnTo>
                      <a:pt x="12" y="388"/>
                    </a:lnTo>
                    <a:close/>
                    <a:moveTo>
                      <a:pt x="12" y="351"/>
                    </a:moveTo>
                    <a:lnTo>
                      <a:pt x="0" y="351"/>
                    </a:lnTo>
                    <a:lnTo>
                      <a:pt x="0" y="327"/>
                    </a:lnTo>
                    <a:lnTo>
                      <a:pt x="12" y="327"/>
                    </a:lnTo>
                    <a:lnTo>
                      <a:pt x="12" y="351"/>
                    </a:lnTo>
                    <a:close/>
                    <a:moveTo>
                      <a:pt x="12" y="315"/>
                    </a:moveTo>
                    <a:lnTo>
                      <a:pt x="0" y="315"/>
                    </a:lnTo>
                    <a:lnTo>
                      <a:pt x="0" y="291"/>
                    </a:lnTo>
                    <a:lnTo>
                      <a:pt x="12" y="291"/>
                    </a:lnTo>
                    <a:lnTo>
                      <a:pt x="12" y="315"/>
                    </a:lnTo>
                    <a:close/>
                    <a:moveTo>
                      <a:pt x="12" y="279"/>
                    </a:moveTo>
                    <a:lnTo>
                      <a:pt x="0" y="279"/>
                    </a:lnTo>
                    <a:lnTo>
                      <a:pt x="0" y="254"/>
                    </a:lnTo>
                    <a:lnTo>
                      <a:pt x="12" y="254"/>
                    </a:lnTo>
                    <a:lnTo>
                      <a:pt x="12" y="279"/>
                    </a:lnTo>
                    <a:close/>
                    <a:moveTo>
                      <a:pt x="12" y="242"/>
                    </a:moveTo>
                    <a:lnTo>
                      <a:pt x="0" y="242"/>
                    </a:lnTo>
                    <a:lnTo>
                      <a:pt x="0" y="218"/>
                    </a:lnTo>
                    <a:lnTo>
                      <a:pt x="12" y="218"/>
                    </a:lnTo>
                    <a:lnTo>
                      <a:pt x="12" y="242"/>
                    </a:lnTo>
                    <a:close/>
                    <a:moveTo>
                      <a:pt x="12" y="206"/>
                    </a:moveTo>
                    <a:lnTo>
                      <a:pt x="0" y="206"/>
                    </a:lnTo>
                    <a:lnTo>
                      <a:pt x="0" y="182"/>
                    </a:lnTo>
                    <a:lnTo>
                      <a:pt x="12" y="182"/>
                    </a:lnTo>
                    <a:lnTo>
                      <a:pt x="12" y="206"/>
                    </a:lnTo>
                    <a:close/>
                    <a:moveTo>
                      <a:pt x="12" y="169"/>
                    </a:moveTo>
                    <a:lnTo>
                      <a:pt x="0" y="169"/>
                    </a:lnTo>
                    <a:lnTo>
                      <a:pt x="0" y="145"/>
                    </a:lnTo>
                    <a:lnTo>
                      <a:pt x="12" y="145"/>
                    </a:lnTo>
                    <a:lnTo>
                      <a:pt x="12" y="169"/>
                    </a:lnTo>
                    <a:close/>
                    <a:moveTo>
                      <a:pt x="12" y="133"/>
                    </a:moveTo>
                    <a:lnTo>
                      <a:pt x="0" y="133"/>
                    </a:lnTo>
                    <a:lnTo>
                      <a:pt x="0" y="109"/>
                    </a:lnTo>
                    <a:lnTo>
                      <a:pt x="12" y="109"/>
                    </a:lnTo>
                    <a:lnTo>
                      <a:pt x="12" y="133"/>
                    </a:lnTo>
                    <a:close/>
                    <a:moveTo>
                      <a:pt x="12" y="97"/>
                    </a:moveTo>
                    <a:lnTo>
                      <a:pt x="0" y="97"/>
                    </a:lnTo>
                    <a:lnTo>
                      <a:pt x="0" y="72"/>
                    </a:lnTo>
                    <a:lnTo>
                      <a:pt x="12" y="72"/>
                    </a:lnTo>
                    <a:lnTo>
                      <a:pt x="12" y="97"/>
                    </a:lnTo>
                    <a:close/>
                    <a:moveTo>
                      <a:pt x="12" y="60"/>
                    </a:moveTo>
                    <a:lnTo>
                      <a:pt x="0" y="60"/>
                    </a:lnTo>
                    <a:lnTo>
                      <a:pt x="0" y="36"/>
                    </a:lnTo>
                    <a:lnTo>
                      <a:pt x="12" y="36"/>
                    </a:lnTo>
                    <a:lnTo>
                      <a:pt x="12" y="60"/>
                    </a:lnTo>
                    <a:close/>
                    <a:moveTo>
                      <a:pt x="12" y="24"/>
                    </a:moveTo>
                    <a:lnTo>
                      <a:pt x="0" y="24"/>
                    </a:lnTo>
                    <a:lnTo>
                      <a:pt x="0" y="0"/>
                    </a:lnTo>
                    <a:lnTo>
                      <a:pt x="12" y="0"/>
                    </a:lnTo>
                    <a:lnTo>
                      <a:pt x="12" y="24"/>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83" name="Freeform 28">
                <a:extLst>
                  <a:ext uri="{FF2B5EF4-FFF2-40B4-BE49-F238E27FC236}">
                    <a16:creationId xmlns:a16="http://schemas.microsoft.com/office/drawing/2014/main" id="{0CC6A3A7-71DE-4D49-B819-7A592F42F37C}"/>
                  </a:ext>
                </a:extLst>
              </p:cNvPr>
              <p:cNvSpPr>
                <a:spLocks noEditPoints="1"/>
              </p:cNvSpPr>
              <p:nvPr/>
            </p:nvSpPr>
            <p:spPr bwMode="auto">
              <a:xfrm>
                <a:off x="6177072" y="3192463"/>
                <a:ext cx="323850" cy="20637"/>
              </a:xfrm>
              <a:custGeom>
                <a:avLst/>
                <a:gdLst>
                  <a:gd name="T0" fmla="*/ 204 w 204"/>
                  <a:gd name="T1" fmla="*/ 13 h 13"/>
                  <a:gd name="T2" fmla="*/ 180 w 204"/>
                  <a:gd name="T3" fmla="*/ 13 h 13"/>
                  <a:gd name="T4" fmla="*/ 180 w 204"/>
                  <a:gd name="T5" fmla="*/ 0 h 13"/>
                  <a:gd name="T6" fmla="*/ 204 w 204"/>
                  <a:gd name="T7" fmla="*/ 0 h 13"/>
                  <a:gd name="T8" fmla="*/ 204 w 204"/>
                  <a:gd name="T9" fmla="*/ 13 h 13"/>
                  <a:gd name="T10" fmla="*/ 168 w 204"/>
                  <a:gd name="T11" fmla="*/ 13 h 13"/>
                  <a:gd name="T12" fmla="*/ 144 w 204"/>
                  <a:gd name="T13" fmla="*/ 13 h 13"/>
                  <a:gd name="T14" fmla="*/ 144 w 204"/>
                  <a:gd name="T15" fmla="*/ 0 h 13"/>
                  <a:gd name="T16" fmla="*/ 168 w 204"/>
                  <a:gd name="T17" fmla="*/ 0 h 13"/>
                  <a:gd name="T18" fmla="*/ 168 w 204"/>
                  <a:gd name="T19" fmla="*/ 13 h 13"/>
                  <a:gd name="T20" fmla="*/ 132 w 204"/>
                  <a:gd name="T21" fmla="*/ 13 h 13"/>
                  <a:gd name="T22" fmla="*/ 108 w 204"/>
                  <a:gd name="T23" fmla="*/ 13 h 13"/>
                  <a:gd name="T24" fmla="*/ 108 w 204"/>
                  <a:gd name="T25" fmla="*/ 0 h 13"/>
                  <a:gd name="T26" fmla="*/ 132 w 204"/>
                  <a:gd name="T27" fmla="*/ 0 h 13"/>
                  <a:gd name="T28" fmla="*/ 132 w 204"/>
                  <a:gd name="T29" fmla="*/ 13 h 13"/>
                  <a:gd name="T30" fmla="*/ 96 w 204"/>
                  <a:gd name="T31" fmla="*/ 13 h 13"/>
                  <a:gd name="T32" fmla="*/ 72 w 204"/>
                  <a:gd name="T33" fmla="*/ 13 h 13"/>
                  <a:gd name="T34" fmla="*/ 72 w 204"/>
                  <a:gd name="T35" fmla="*/ 0 h 13"/>
                  <a:gd name="T36" fmla="*/ 96 w 204"/>
                  <a:gd name="T37" fmla="*/ 0 h 13"/>
                  <a:gd name="T38" fmla="*/ 96 w 204"/>
                  <a:gd name="T39" fmla="*/ 13 h 13"/>
                  <a:gd name="T40" fmla="*/ 60 w 204"/>
                  <a:gd name="T41" fmla="*/ 13 h 13"/>
                  <a:gd name="T42" fmla="*/ 36 w 204"/>
                  <a:gd name="T43" fmla="*/ 13 h 13"/>
                  <a:gd name="T44" fmla="*/ 36 w 204"/>
                  <a:gd name="T45" fmla="*/ 0 h 13"/>
                  <a:gd name="T46" fmla="*/ 60 w 204"/>
                  <a:gd name="T47" fmla="*/ 0 h 13"/>
                  <a:gd name="T48" fmla="*/ 60 w 204"/>
                  <a:gd name="T49" fmla="*/ 13 h 13"/>
                  <a:gd name="T50" fmla="*/ 24 w 204"/>
                  <a:gd name="T51" fmla="*/ 13 h 13"/>
                  <a:gd name="T52" fmla="*/ 0 w 204"/>
                  <a:gd name="T53" fmla="*/ 13 h 13"/>
                  <a:gd name="T54" fmla="*/ 0 w 204"/>
                  <a:gd name="T55" fmla="*/ 0 h 13"/>
                  <a:gd name="T56" fmla="*/ 24 w 204"/>
                  <a:gd name="T57" fmla="*/ 0 h 13"/>
                  <a:gd name="T58" fmla="*/ 24 w 204"/>
                  <a:gd name="T5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3">
                    <a:moveTo>
                      <a:pt x="204" y="13"/>
                    </a:moveTo>
                    <a:lnTo>
                      <a:pt x="180" y="13"/>
                    </a:lnTo>
                    <a:lnTo>
                      <a:pt x="180" y="0"/>
                    </a:lnTo>
                    <a:lnTo>
                      <a:pt x="204" y="0"/>
                    </a:lnTo>
                    <a:lnTo>
                      <a:pt x="204" y="13"/>
                    </a:lnTo>
                    <a:close/>
                    <a:moveTo>
                      <a:pt x="168" y="13"/>
                    </a:moveTo>
                    <a:lnTo>
                      <a:pt x="144" y="13"/>
                    </a:lnTo>
                    <a:lnTo>
                      <a:pt x="144" y="0"/>
                    </a:lnTo>
                    <a:lnTo>
                      <a:pt x="168" y="0"/>
                    </a:lnTo>
                    <a:lnTo>
                      <a:pt x="168" y="13"/>
                    </a:lnTo>
                    <a:close/>
                    <a:moveTo>
                      <a:pt x="132" y="13"/>
                    </a:moveTo>
                    <a:lnTo>
                      <a:pt x="108" y="13"/>
                    </a:lnTo>
                    <a:lnTo>
                      <a:pt x="108" y="0"/>
                    </a:lnTo>
                    <a:lnTo>
                      <a:pt x="132" y="0"/>
                    </a:lnTo>
                    <a:lnTo>
                      <a:pt x="132" y="13"/>
                    </a:lnTo>
                    <a:close/>
                    <a:moveTo>
                      <a:pt x="96" y="13"/>
                    </a:moveTo>
                    <a:lnTo>
                      <a:pt x="72" y="13"/>
                    </a:lnTo>
                    <a:lnTo>
                      <a:pt x="72" y="0"/>
                    </a:lnTo>
                    <a:lnTo>
                      <a:pt x="96" y="0"/>
                    </a:lnTo>
                    <a:lnTo>
                      <a:pt x="96" y="13"/>
                    </a:lnTo>
                    <a:close/>
                    <a:moveTo>
                      <a:pt x="60" y="13"/>
                    </a:moveTo>
                    <a:lnTo>
                      <a:pt x="36" y="13"/>
                    </a:lnTo>
                    <a:lnTo>
                      <a:pt x="36" y="0"/>
                    </a:lnTo>
                    <a:lnTo>
                      <a:pt x="60" y="0"/>
                    </a:lnTo>
                    <a:lnTo>
                      <a:pt x="60" y="13"/>
                    </a:lnTo>
                    <a:close/>
                    <a:moveTo>
                      <a:pt x="24" y="13"/>
                    </a:moveTo>
                    <a:lnTo>
                      <a:pt x="0" y="13"/>
                    </a:lnTo>
                    <a:lnTo>
                      <a:pt x="0" y="0"/>
                    </a:lnTo>
                    <a:lnTo>
                      <a:pt x="24" y="0"/>
                    </a:lnTo>
                    <a:lnTo>
                      <a:pt x="24" y="13"/>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84" name="Freeform 29">
                <a:extLst>
                  <a:ext uri="{FF2B5EF4-FFF2-40B4-BE49-F238E27FC236}">
                    <a16:creationId xmlns:a16="http://schemas.microsoft.com/office/drawing/2014/main" id="{47348A72-AC3D-4553-9E56-1213A239ADED}"/>
                  </a:ext>
                </a:extLst>
              </p:cNvPr>
              <p:cNvSpPr>
                <a:spLocks noEditPoints="1"/>
              </p:cNvSpPr>
              <p:nvPr/>
            </p:nvSpPr>
            <p:spPr bwMode="auto">
              <a:xfrm>
                <a:off x="6177072" y="3106738"/>
                <a:ext cx="323850" cy="19050"/>
              </a:xfrm>
              <a:custGeom>
                <a:avLst/>
                <a:gdLst>
                  <a:gd name="T0" fmla="*/ 204 w 204"/>
                  <a:gd name="T1" fmla="*/ 12 h 12"/>
                  <a:gd name="T2" fmla="*/ 180 w 204"/>
                  <a:gd name="T3" fmla="*/ 12 h 12"/>
                  <a:gd name="T4" fmla="*/ 180 w 204"/>
                  <a:gd name="T5" fmla="*/ 0 h 12"/>
                  <a:gd name="T6" fmla="*/ 204 w 204"/>
                  <a:gd name="T7" fmla="*/ 0 h 12"/>
                  <a:gd name="T8" fmla="*/ 204 w 204"/>
                  <a:gd name="T9" fmla="*/ 12 h 12"/>
                  <a:gd name="T10" fmla="*/ 168 w 204"/>
                  <a:gd name="T11" fmla="*/ 12 h 12"/>
                  <a:gd name="T12" fmla="*/ 144 w 204"/>
                  <a:gd name="T13" fmla="*/ 12 h 12"/>
                  <a:gd name="T14" fmla="*/ 144 w 204"/>
                  <a:gd name="T15" fmla="*/ 0 h 12"/>
                  <a:gd name="T16" fmla="*/ 168 w 204"/>
                  <a:gd name="T17" fmla="*/ 0 h 12"/>
                  <a:gd name="T18" fmla="*/ 168 w 204"/>
                  <a:gd name="T19" fmla="*/ 12 h 12"/>
                  <a:gd name="T20" fmla="*/ 132 w 204"/>
                  <a:gd name="T21" fmla="*/ 12 h 12"/>
                  <a:gd name="T22" fmla="*/ 108 w 204"/>
                  <a:gd name="T23" fmla="*/ 12 h 12"/>
                  <a:gd name="T24" fmla="*/ 108 w 204"/>
                  <a:gd name="T25" fmla="*/ 0 h 12"/>
                  <a:gd name="T26" fmla="*/ 132 w 204"/>
                  <a:gd name="T27" fmla="*/ 0 h 12"/>
                  <a:gd name="T28" fmla="*/ 132 w 204"/>
                  <a:gd name="T29" fmla="*/ 12 h 12"/>
                  <a:gd name="T30" fmla="*/ 96 w 204"/>
                  <a:gd name="T31" fmla="*/ 12 h 12"/>
                  <a:gd name="T32" fmla="*/ 72 w 204"/>
                  <a:gd name="T33" fmla="*/ 12 h 12"/>
                  <a:gd name="T34" fmla="*/ 72 w 204"/>
                  <a:gd name="T35" fmla="*/ 0 h 12"/>
                  <a:gd name="T36" fmla="*/ 96 w 204"/>
                  <a:gd name="T37" fmla="*/ 0 h 12"/>
                  <a:gd name="T38" fmla="*/ 96 w 204"/>
                  <a:gd name="T39" fmla="*/ 12 h 12"/>
                  <a:gd name="T40" fmla="*/ 60 w 204"/>
                  <a:gd name="T41" fmla="*/ 12 h 12"/>
                  <a:gd name="T42" fmla="*/ 36 w 204"/>
                  <a:gd name="T43" fmla="*/ 12 h 12"/>
                  <a:gd name="T44" fmla="*/ 36 w 204"/>
                  <a:gd name="T45" fmla="*/ 0 h 12"/>
                  <a:gd name="T46" fmla="*/ 60 w 204"/>
                  <a:gd name="T47" fmla="*/ 0 h 12"/>
                  <a:gd name="T48" fmla="*/ 60 w 204"/>
                  <a:gd name="T49" fmla="*/ 12 h 12"/>
                  <a:gd name="T50" fmla="*/ 24 w 204"/>
                  <a:gd name="T51" fmla="*/ 12 h 12"/>
                  <a:gd name="T52" fmla="*/ 0 w 204"/>
                  <a:gd name="T53" fmla="*/ 12 h 12"/>
                  <a:gd name="T54" fmla="*/ 0 w 204"/>
                  <a:gd name="T55" fmla="*/ 0 h 12"/>
                  <a:gd name="T56" fmla="*/ 24 w 204"/>
                  <a:gd name="T57" fmla="*/ 0 h 12"/>
                  <a:gd name="T58" fmla="*/ 24 w 204"/>
                  <a:gd name="T5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2">
                    <a:moveTo>
                      <a:pt x="204" y="12"/>
                    </a:moveTo>
                    <a:lnTo>
                      <a:pt x="180" y="12"/>
                    </a:lnTo>
                    <a:lnTo>
                      <a:pt x="180" y="0"/>
                    </a:lnTo>
                    <a:lnTo>
                      <a:pt x="204" y="0"/>
                    </a:lnTo>
                    <a:lnTo>
                      <a:pt x="204" y="12"/>
                    </a:lnTo>
                    <a:close/>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85" name="Freeform 30">
                <a:extLst>
                  <a:ext uri="{FF2B5EF4-FFF2-40B4-BE49-F238E27FC236}">
                    <a16:creationId xmlns:a16="http://schemas.microsoft.com/office/drawing/2014/main" id="{E273ECDB-D3AF-4BAE-BD89-65020D98F78C}"/>
                  </a:ext>
                </a:extLst>
              </p:cNvPr>
              <p:cNvSpPr>
                <a:spLocks noEditPoints="1"/>
              </p:cNvSpPr>
              <p:nvPr/>
            </p:nvSpPr>
            <p:spPr bwMode="auto">
              <a:xfrm>
                <a:off x="6177072" y="3000375"/>
                <a:ext cx="323850" cy="19050"/>
              </a:xfrm>
              <a:custGeom>
                <a:avLst/>
                <a:gdLst>
                  <a:gd name="T0" fmla="*/ 204 w 204"/>
                  <a:gd name="T1" fmla="*/ 12 h 12"/>
                  <a:gd name="T2" fmla="*/ 180 w 204"/>
                  <a:gd name="T3" fmla="*/ 12 h 12"/>
                  <a:gd name="T4" fmla="*/ 180 w 204"/>
                  <a:gd name="T5" fmla="*/ 0 h 12"/>
                  <a:gd name="T6" fmla="*/ 204 w 204"/>
                  <a:gd name="T7" fmla="*/ 0 h 12"/>
                  <a:gd name="T8" fmla="*/ 204 w 204"/>
                  <a:gd name="T9" fmla="*/ 12 h 12"/>
                  <a:gd name="T10" fmla="*/ 168 w 204"/>
                  <a:gd name="T11" fmla="*/ 12 h 12"/>
                  <a:gd name="T12" fmla="*/ 144 w 204"/>
                  <a:gd name="T13" fmla="*/ 12 h 12"/>
                  <a:gd name="T14" fmla="*/ 144 w 204"/>
                  <a:gd name="T15" fmla="*/ 0 h 12"/>
                  <a:gd name="T16" fmla="*/ 168 w 204"/>
                  <a:gd name="T17" fmla="*/ 0 h 12"/>
                  <a:gd name="T18" fmla="*/ 168 w 204"/>
                  <a:gd name="T19" fmla="*/ 12 h 12"/>
                  <a:gd name="T20" fmla="*/ 132 w 204"/>
                  <a:gd name="T21" fmla="*/ 12 h 12"/>
                  <a:gd name="T22" fmla="*/ 108 w 204"/>
                  <a:gd name="T23" fmla="*/ 12 h 12"/>
                  <a:gd name="T24" fmla="*/ 108 w 204"/>
                  <a:gd name="T25" fmla="*/ 0 h 12"/>
                  <a:gd name="T26" fmla="*/ 132 w 204"/>
                  <a:gd name="T27" fmla="*/ 0 h 12"/>
                  <a:gd name="T28" fmla="*/ 132 w 204"/>
                  <a:gd name="T29" fmla="*/ 12 h 12"/>
                  <a:gd name="T30" fmla="*/ 96 w 204"/>
                  <a:gd name="T31" fmla="*/ 12 h 12"/>
                  <a:gd name="T32" fmla="*/ 72 w 204"/>
                  <a:gd name="T33" fmla="*/ 12 h 12"/>
                  <a:gd name="T34" fmla="*/ 72 w 204"/>
                  <a:gd name="T35" fmla="*/ 0 h 12"/>
                  <a:gd name="T36" fmla="*/ 96 w 204"/>
                  <a:gd name="T37" fmla="*/ 0 h 12"/>
                  <a:gd name="T38" fmla="*/ 96 w 204"/>
                  <a:gd name="T39" fmla="*/ 12 h 12"/>
                  <a:gd name="T40" fmla="*/ 60 w 204"/>
                  <a:gd name="T41" fmla="*/ 12 h 12"/>
                  <a:gd name="T42" fmla="*/ 36 w 204"/>
                  <a:gd name="T43" fmla="*/ 12 h 12"/>
                  <a:gd name="T44" fmla="*/ 36 w 204"/>
                  <a:gd name="T45" fmla="*/ 0 h 12"/>
                  <a:gd name="T46" fmla="*/ 60 w 204"/>
                  <a:gd name="T47" fmla="*/ 0 h 12"/>
                  <a:gd name="T48" fmla="*/ 60 w 204"/>
                  <a:gd name="T49" fmla="*/ 12 h 12"/>
                  <a:gd name="T50" fmla="*/ 24 w 204"/>
                  <a:gd name="T51" fmla="*/ 12 h 12"/>
                  <a:gd name="T52" fmla="*/ 0 w 204"/>
                  <a:gd name="T53" fmla="*/ 12 h 12"/>
                  <a:gd name="T54" fmla="*/ 0 w 204"/>
                  <a:gd name="T55" fmla="*/ 0 h 12"/>
                  <a:gd name="T56" fmla="*/ 24 w 204"/>
                  <a:gd name="T57" fmla="*/ 0 h 12"/>
                  <a:gd name="T58" fmla="*/ 24 w 204"/>
                  <a:gd name="T5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2">
                    <a:moveTo>
                      <a:pt x="204" y="12"/>
                    </a:moveTo>
                    <a:lnTo>
                      <a:pt x="180" y="12"/>
                    </a:lnTo>
                    <a:lnTo>
                      <a:pt x="180" y="0"/>
                    </a:lnTo>
                    <a:lnTo>
                      <a:pt x="204" y="0"/>
                    </a:lnTo>
                    <a:lnTo>
                      <a:pt x="204" y="12"/>
                    </a:lnTo>
                    <a:close/>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grpSp>
        <p:sp>
          <p:nvSpPr>
            <p:cNvPr id="171" name="Rectangle 170">
              <a:extLst>
                <a:ext uri="{FF2B5EF4-FFF2-40B4-BE49-F238E27FC236}">
                  <a16:creationId xmlns:a16="http://schemas.microsoft.com/office/drawing/2014/main" id="{043A00A5-6CF3-4F25-AE2C-B0F653450C16}"/>
                </a:ext>
              </a:extLst>
            </p:cNvPr>
            <p:cNvSpPr/>
            <p:nvPr/>
          </p:nvSpPr>
          <p:spPr>
            <a:xfrm>
              <a:off x="1582210" y="4661965"/>
              <a:ext cx="341232" cy="184727"/>
            </a:xfrm>
            <a:prstGeom prst="rect">
              <a:avLst/>
            </a:prstGeom>
          </p:spPr>
          <p:txBody>
            <a:bodyPr wrap="none">
              <a:spAutoFit/>
            </a:bodyPr>
            <a:lstStyle/>
            <a:p>
              <a:pPr algn="ctr" defTabSz="914102" fontAlgn="base">
                <a:spcBef>
                  <a:spcPct val="0"/>
                </a:spcBef>
                <a:spcAft>
                  <a:spcPct val="0"/>
                </a:spcAft>
                <a:defRPr/>
              </a:pPr>
              <a:r>
                <a:rPr lang="en-US" sz="1176">
                  <a:solidFill>
                    <a:srgbClr val="353535"/>
                  </a:solidFill>
                  <a:latin typeface="Segoe UI Semibold" panose="020B0702040204020203" pitchFamily="34" charset="0"/>
                  <a:cs typeface="Segoe UI Semibold" panose="020B0702040204020203" pitchFamily="34" charset="0"/>
                </a:rPr>
                <a:t>VM2</a:t>
              </a:r>
            </a:p>
          </p:txBody>
        </p:sp>
      </p:grpSp>
      <p:grpSp>
        <p:nvGrpSpPr>
          <p:cNvPr id="12" name="Group 11">
            <a:extLst>
              <a:ext uri="{FF2B5EF4-FFF2-40B4-BE49-F238E27FC236}">
                <a16:creationId xmlns:a16="http://schemas.microsoft.com/office/drawing/2014/main" id="{7B927EC2-59D6-4F60-B052-133380EA9AE2}"/>
              </a:ext>
            </a:extLst>
          </p:cNvPr>
          <p:cNvGrpSpPr/>
          <p:nvPr/>
        </p:nvGrpSpPr>
        <p:grpSpPr>
          <a:xfrm>
            <a:off x="5978861" y="2655524"/>
            <a:ext cx="348954" cy="1491241"/>
            <a:chOff x="6098749" y="2972412"/>
            <a:chExt cx="355951" cy="1521143"/>
          </a:xfrm>
        </p:grpSpPr>
        <p:sp>
          <p:nvSpPr>
            <p:cNvPr id="11" name="Isosceles Triangle 10">
              <a:extLst>
                <a:ext uri="{FF2B5EF4-FFF2-40B4-BE49-F238E27FC236}">
                  <a16:creationId xmlns:a16="http://schemas.microsoft.com/office/drawing/2014/main" id="{0668B7BB-A623-4C5A-959D-2E7C57618513}"/>
                </a:ext>
              </a:extLst>
            </p:cNvPr>
            <p:cNvSpPr/>
            <p:nvPr/>
          </p:nvSpPr>
          <p:spPr bwMode="auto">
            <a:xfrm rot="5400000">
              <a:off x="5525145" y="3639064"/>
              <a:ext cx="1456783" cy="252200"/>
            </a:xfrm>
            <a:prstGeom prst="triangle">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0" name="Arrow: Chevron 9">
              <a:extLst>
                <a:ext uri="{FF2B5EF4-FFF2-40B4-BE49-F238E27FC236}">
                  <a16:creationId xmlns:a16="http://schemas.microsoft.com/office/drawing/2014/main" id="{6CD1CF50-4D77-448A-8B2B-4B9741D3C4EF}"/>
                </a:ext>
              </a:extLst>
            </p:cNvPr>
            <p:cNvSpPr/>
            <p:nvPr/>
          </p:nvSpPr>
          <p:spPr bwMode="auto">
            <a:xfrm>
              <a:off x="6098749" y="2972412"/>
              <a:ext cx="355951" cy="1521141"/>
            </a:xfrm>
            <a:prstGeom prst="chevron">
              <a:avLst>
                <a:gd name="adj" fmla="val 81482"/>
              </a:avLst>
            </a:prstGeom>
            <a:solidFill>
              <a:schemeClr val="bg1">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3" name="Group 12">
            <a:extLst>
              <a:ext uri="{FF2B5EF4-FFF2-40B4-BE49-F238E27FC236}">
                <a16:creationId xmlns:a16="http://schemas.microsoft.com/office/drawing/2014/main" id="{5D2811F7-F6BD-4ADD-8915-27B6DB6FCAE7}"/>
              </a:ext>
            </a:extLst>
          </p:cNvPr>
          <p:cNvGrpSpPr/>
          <p:nvPr/>
        </p:nvGrpSpPr>
        <p:grpSpPr>
          <a:xfrm>
            <a:off x="6648643" y="2082088"/>
            <a:ext cx="5134082" cy="1586471"/>
            <a:chOff x="505276" y="2557477"/>
            <a:chExt cx="5237031" cy="1618283"/>
          </a:xfrm>
        </p:grpSpPr>
        <p:sp>
          <p:nvSpPr>
            <p:cNvPr id="186" name="Rectangle 185">
              <a:extLst>
                <a:ext uri="{FF2B5EF4-FFF2-40B4-BE49-F238E27FC236}">
                  <a16:creationId xmlns:a16="http://schemas.microsoft.com/office/drawing/2014/main" id="{673FD207-1218-466D-8EF7-E10757E6E3DB}"/>
                </a:ext>
              </a:extLst>
            </p:cNvPr>
            <p:cNvSpPr/>
            <p:nvPr/>
          </p:nvSpPr>
          <p:spPr bwMode="auto">
            <a:xfrm>
              <a:off x="505276" y="2557477"/>
              <a:ext cx="4753393" cy="1618283"/>
            </a:xfrm>
            <a:prstGeom prst="rect">
              <a:avLst/>
            </a:prstGeom>
            <a:noFill/>
            <a:ln>
              <a:solidFill>
                <a:schemeClr val="tx1"/>
              </a:solidFill>
              <a:prstDash val="lg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sz="2353"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sp>
          <p:nvSpPr>
            <p:cNvPr id="187" name="TextBox 186">
              <a:extLst>
                <a:ext uri="{FF2B5EF4-FFF2-40B4-BE49-F238E27FC236}">
                  <a16:creationId xmlns:a16="http://schemas.microsoft.com/office/drawing/2014/main" id="{B67D504D-345E-42C5-A259-0DE768573FE4}"/>
                </a:ext>
              </a:extLst>
            </p:cNvPr>
            <p:cNvSpPr txBox="1"/>
            <p:nvPr/>
          </p:nvSpPr>
          <p:spPr>
            <a:xfrm>
              <a:off x="4810801" y="3449181"/>
              <a:ext cx="931506" cy="461665"/>
            </a:xfrm>
            <a:prstGeom prst="rect">
              <a:avLst/>
            </a:prstGeom>
            <a:solidFill>
              <a:schemeClr val="bg1">
                <a:lumMod val="95000"/>
              </a:schemeClr>
            </a:solidFill>
          </p:spPr>
          <p:txBody>
            <a:bodyPr wrap="square" rtlCol="0">
              <a:spAutoFit/>
            </a:bodyPr>
            <a:lstStyle/>
            <a:p>
              <a:pPr algn="ctr">
                <a:defRPr/>
              </a:pPr>
              <a:r>
                <a:rPr lang="en-US" sz="1176">
                  <a:solidFill>
                    <a:srgbClr val="505050"/>
                  </a:solidFill>
                  <a:latin typeface="Segoe UI Semibold" panose="020B0702040204020203" pitchFamily="34" charset="0"/>
                  <a:cs typeface="Segoe UI Semibold" panose="020B0702040204020203" pitchFamily="34" charset="0"/>
                </a:rPr>
                <a:t>Virtual Network</a:t>
              </a:r>
            </a:p>
          </p:txBody>
        </p:sp>
        <p:grpSp>
          <p:nvGrpSpPr>
            <p:cNvPr id="188" name="Group 187">
              <a:extLst>
                <a:ext uri="{FF2B5EF4-FFF2-40B4-BE49-F238E27FC236}">
                  <a16:creationId xmlns:a16="http://schemas.microsoft.com/office/drawing/2014/main" id="{FED28279-7F22-4CFC-ADBC-17544EBBF3B6}"/>
                </a:ext>
              </a:extLst>
            </p:cNvPr>
            <p:cNvGrpSpPr/>
            <p:nvPr/>
          </p:nvGrpSpPr>
          <p:grpSpPr>
            <a:xfrm>
              <a:off x="922280" y="2840434"/>
              <a:ext cx="599878" cy="1125961"/>
              <a:chOff x="1556452" y="4313612"/>
              <a:chExt cx="400050" cy="750887"/>
            </a:xfrm>
          </p:grpSpPr>
          <p:grpSp>
            <p:nvGrpSpPr>
              <p:cNvPr id="189" name="Group 188">
                <a:extLst>
                  <a:ext uri="{FF2B5EF4-FFF2-40B4-BE49-F238E27FC236}">
                    <a16:creationId xmlns:a16="http://schemas.microsoft.com/office/drawing/2014/main" id="{44015528-211F-4F57-A5BA-EEA82584FBA9}"/>
                  </a:ext>
                </a:extLst>
              </p:cNvPr>
              <p:cNvGrpSpPr/>
              <p:nvPr/>
            </p:nvGrpSpPr>
            <p:grpSpPr>
              <a:xfrm>
                <a:off x="1556452" y="4313612"/>
                <a:ext cx="400050" cy="750887"/>
                <a:chOff x="6138972" y="2855913"/>
                <a:chExt cx="400050" cy="750887"/>
              </a:xfrm>
            </p:grpSpPr>
            <p:sp>
              <p:nvSpPr>
                <p:cNvPr id="191" name="Rectangle 17">
                  <a:extLst>
                    <a:ext uri="{FF2B5EF4-FFF2-40B4-BE49-F238E27FC236}">
                      <a16:creationId xmlns:a16="http://schemas.microsoft.com/office/drawing/2014/main" id="{EF4CAEB3-71D9-493D-8046-4C0ACD9E3871}"/>
                    </a:ext>
                  </a:extLst>
                </p:cNvPr>
                <p:cNvSpPr>
                  <a:spLocks noChangeArrowheads="1"/>
                </p:cNvSpPr>
                <p:nvPr/>
              </p:nvSpPr>
              <p:spPr bwMode="auto">
                <a:xfrm>
                  <a:off x="6138972" y="2855913"/>
                  <a:ext cx="400050" cy="750887"/>
                </a:xfrm>
                <a:prstGeom prst="rect">
                  <a:avLst/>
                </a:prstGeom>
                <a:solidFill>
                  <a:srgbClr val="FFFFFF"/>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92" name="Rectangle 18">
                  <a:extLst>
                    <a:ext uri="{FF2B5EF4-FFF2-40B4-BE49-F238E27FC236}">
                      <a16:creationId xmlns:a16="http://schemas.microsoft.com/office/drawing/2014/main" id="{873B570C-D6C8-4046-887C-64FACF94B14B}"/>
                    </a:ext>
                  </a:extLst>
                </p:cNvPr>
                <p:cNvSpPr>
                  <a:spLocks noChangeArrowheads="1"/>
                </p:cNvSpPr>
                <p:nvPr/>
              </p:nvSpPr>
              <p:spPr bwMode="auto">
                <a:xfrm>
                  <a:off x="6262797" y="2943225"/>
                  <a:ext cx="161925" cy="19050"/>
                </a:xfrm>
                <a:prstGeom prst="rect">
                  <a:avLst/>
                </a:prstGeom>
                <a:solidFill>
                  <a:srgbClr val="4D82B8"/>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93" name="Rectangle 19">
                  <a:extLst>
                    <a:ext uri="{FF2B5EF4-FFF2-40B4-BE49-F238E27FC236}">
                      <a16:creationId xmlns:a16="http://schemas.microsoft.com/office/drawing/2014/main" id="{D4D451D0-C853-4DB1-BB48-D4FB1FF3602C}"/>
                    </a:ext>
                  </a:extLst>
                </p:cNvPr>
                <p:cNvSpPr>
                  <a:spLocks noChangeArrowheads="1"/>
                </p:cNvSpPr>
                <p:nvPr/>
              </p:nvSpPr>
              <p:spPr bwMode="auto">
                <a:xfrm>
                  <a:off x="6224697" y="3443288"/>
                  <a:ext cx="57150" cy="87312"/>
                </a:xfrm>
                <a:prstGeom prst="rect">
                  <a:avLst/>
                </a:prstGeom>
                <a:solidFill>
                  <a:srgbClr val="4D82B8"/>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94" name="Freeform 20">
                  <a:extLst>
                    <a:ext uri="{FF2B5EF4-FFF2-40B4-BE49-F238E27FC236}">
                      <a16:creationId xmlns:a16="http://schemas.microsoft.com/office/drawing/2014/main" id="{67695EAF-EBFD-45E7-BCE9-1ACB62DFA982}"/>
                    </a:ext>
                  </a:extLst>
                </p:cNvPr>
                <p:cNvSpPr>
                  <a:spLocks/>
                </p:cNvSpPr>
                <p:nvPr/>
              </p:nvSpPr>
              <p:spPr bwMode="auto">
                <a:xfrm>
                  <a:off x="6491397" y="3559175"/>
                  <a:ext cx="28575" cy="28575"/>
                </a:xfrm>
                <a:custGeom>
                  <a:avLst/>
                  <a:gdLst>
                    <a:gd name="T0" fmla="*/ 18 w 18"/>
                    <a:gd name="T1" fmla="*/ 18 h 18"/>
                    <a:gd name="T2" fmla="*/ 0 w 18"/>
                    <a:gd name="T3" fmla="*/ 18 h 18"/>
                    <a:gd name="T4" fmla="*/ 0 w 18"/>
                    <a:gd name="T5" fmla="*/ 6 h 18"/>
                    <a:gd name="T6" fmla="*/ 6 w 18"/>
                    <a:gd name="T7" fmla="*/ 6 h 18"/>
                    <a:gd name="T8" fmla="*/ 6 w 18"/>
                    <a:gd name="T9" fmla="*/ 0 h 18"/>
                    <a:gd name="T10" fmla="*/ 18 w 18"/>
                    <a:gd name="T11" fmla="*/ 0 h 18"/>
                    <a:gd name="T12" fmla="*/ 18 w 18"/>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8" h="18">
                      <a:moveTo>
                        <a:pt x="18" y="18"/>
                      </a:moveTo>
                      <a:lnTo>
                        <a:pt x="0" y="18"/>
                      </a:lnTo>
                      <a:lnTo>
                        <a:pt x="0" y="6"/>
                      </a:lnTo>
                      <a:lnTo>
                        <a:pt x="6" y="6"/>
                      </a:lnTo>
                      <a:lnTo>
                        <a:pt x="6" y="0"/>
                      </a:lnTo>
                      <a:lnTo>
                        <a:pt x="18" y="0"/>
                      </a:lnTo>
                      <a:lnTo>
                        <a:pt x="18" y="18"/>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95" name="Freeform 21">
                  <a:extLst>
                    <a:ext uri="{FF2B5EF4-FFF2-40B4-BE49-F238E27FC236}">
                      <a16:creationId xmlns:a16="http://schemas.microsoft.com/office/drawing/2014/main" id="{7D07C839-1027-4F56-B1AC-234E906CE911}"/>
                    </a:ext>
                  </a:extLst>
                </p:cNvPr>
                <p:cNvSpPr>
                  <a:spLocks noEditPoints="1"/>
                </p:cNvSpPr>
                <p:nvPr/>
              </p:nvSpPr>
              <p:spPr bwMode="auto">
                <a:xfrm>
                  <a:off x="6205647" y="3568700"/>
                  <a:ext cx="266700" cy="19050"/>
                </a:xfrm>
                <a:custGeom>
                  <a:avLst/>
                  <a:gdLst>
                    <a:gd name="T0" fmla="*/ 168 w 168"/>
                    <a:gd name="T1" fmla="*/ 12 h 12"/>
                    <a:gd name="T2" fmla="*/ 144 w 168"/>
                    <a:gd name="T3" fmla="*/ 12 h 12"/>
                    <a:gd name="T4" fmla="*/ 144 w 168"/>
                    <a:gd name="T5" fmla="*/ 0 h 12"/>
                    <a:gd name="T6" fmla="*/ 168 w 168"/>
                    <a:gd name="T7" fmla="*/ 0 h 12"/>
                    <a:gd name="T8" fmla="*/ 168 w 168"/>
                    <a:gd name="T9" fmla="*/ 12 h 12"/>
                    <a:gd name="T10" fmla="*/ 132 w 168"/>
                    <a:gd name="T11" fmla="*/ 12 h 12"/>
                    <a:gd name="T12" fmla="*/ 108 w 168"/>
                    <a:gd name="T13" fmla="*/ 12 h 12"/>
                    <a:gd name="T14" fmla="*/ 108 w 168"/>
                    <a:gd name="T15" fmla="*/ 0 h 12"/>
                    <a:gd name="T16" fmla="*/ 132 w 168"/>
                    <a:gd name="T17" fmla="*/ 0 h 12"/>
                    <a:gd name="T18" fmla="*/ 132 w 168"/>
                    <a:gd name="T19" fmla="*/ 12 h 12"/>
                    <a:gd name="T20" fmla="*/ 96 w 168"/>
                    <a:gd name="T21" fmla="*/ 12 h 12"/>
                    <a:gd name="T22" fmla="*/ 72 w 168"/>
                    <a:gd name="T23" fmla="*/ 12 h 12"/>
                    <a:gd name="T24" fmla="*/ 72 w 168"/>
                    <a:gd name="T25" fmla="*/ 0 h 12"/>
                    <a:gd name="T26" fmla="*/ 96 w 168"/>
                    <a:gd name="T27" fmla="*/ 0 h 12"/>
                    <a:gd name="T28" fmla="*/ 96 w 168"/>
                    <a:gd name="T29" fmla="*/ 12 h 12"/>
                    <a:gd name="T30" fmla="*/ 60 w 168"/>
                    <a:gd name="T31" fmla="*/ 12 h 12"/>
                    <a:gd name="T32" fmla="*/ 36 w 168"/>
                    <a:gd name="T33" fmla="*/ 12 h 12"/>
                    <a:gd name="T34" fmla="*/ 36 w 168"/>
                    <a:gd name="T35" fmla="*/ 0 h 12"/>
                    <a:gd name="T36" fmla="*/ 60 w 168"/>
                    <a:gd name="T37" fmla="*/ 0 h 12"/>
                    <a:gd name="T38" fmla="*/ 60 w 168"/>
                    <a:gd name="T39" fmla="*/ 12 h 12"/>
                    <a:gd name="T40" fmla="*/ 24 w 168"/>
                    <a:gd name="T41" fmla="*/ 12 h 12"/>
                    <a:gd name="T42" fmla="*/ 0 w 168"/>
                    <a:gd name="T43" fmla="*/ 12 h 12"/>
                    <a:gd name="T44" fmla="*/ 0 w 168"/>
                    <a:gd name="T45" fmla="*/ 0 h 12"/>
                    <a:gd name="T46" fmla="*/ 24 w 168"/>
                    <a:gd name="T47" fmla="*/ 0 h 12"/>
                    <a:gd name="T48" fmla="*/ 24 w 168"/>
                    <a:gd name="T4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8" h="12">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96" name="Freeform 22">
                  <a:extLst>
                    <a:ext uri="{FF2B5EF4-FFF2-40B4-BE49-F238E27FC236}">
                      <a16:creationId xmlns:a16="http://schemas.microsoft.com/office/drawing/2014/main" id="{8C25551F-7E04-4B00-8FDF-AB09C76A5D7B}"/>
                    </a:ext>
                  </a:extLst>
                </p:cNvPr>
                <p:cNvSpPr>
                  <a:spLocks/>
                </p:cNvSpPr>
                <p:nvPr/>
              </p:nvSpPr>
              <p:spPr bwMode="auto">
                <a:xfrm>
                  <a:off x="6158022" y="3559175"/>
                  <a:ext cx="28575" cy="28575"/>
                </a:xfrm>
                <a:custGeom>
                  <a:avLst/>
                  <a:gdLst>
                    <a:gd name="T0" fmla="*/ 18 w 18"/>
                    <a:gd name="T1" fmla="*/ 18 h 18"/>
                    <a:gd name="T2" fmla="*/ 0 w 18"/>
                    <a:gd name="T3" fmla="*/ 18 h 18"/>
                    <a:gd name="T4" fmla="*/ 0 w 18"/>
                    <a:gd name="T5" fmla="*/ 0 h 18"/>
                    <a:gd name="T6" fmla="*/ 12 w 18"/>
                    <a:gd name="T7" fmla="*/ 0 h 18"/>
                    <a:gd name="T8" fmla="*/ 12 w 18"/>
                    <a:gd name="T9" fmla="*/ 6 h 18"/>
                    <a:gd name="T10" fmla="*/ 18 w 18"/>
                    <a:gd name="T11" fmla="*/ 6 h 18"/>
                    <a:gd name="T12" fmla="*/ 18 w 18"/>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8" h="18">
                      <a:moveTo>
                        <a:pt x="18" y="18"/>
                      </a:moveTo>
                      <a:lnTo>
                        <a:pt x="0" y="18"/>
                      </a:lnTo>
                      <a:lnTo>
                        <a:pt x="0" y="0"/>
                      </a:lnTo>
                      <a:lnTo>
                        <a:pt x="12" y="0"/>
                      </a:lnTo>
                      <a:lnTo>
                        <a:pt x="12" y="6"/>
                      </a:lnTo>
                      <a:lnTo>
                        <a:pt x="18" y="6"/>
                      </a:lnTo>
                      <a:lnTo>
                        <a:pt x="18" y="18"/>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97" name="Freeform 23">
                  <a:extLst>
                    <a:ext uri="{FF2B5EF4-FFF2-40B4-BE49-F238E27FC236}">
                      <a16:creationId xmlns:a16="http://schemas.microsoft.com/office/drawing/2014/main" id="{6AF951DE-3E4E-4506-BFFA-301C9B667B6E}"/>
                    </a:ext>
                  </a:extLst>
                </p:cNvPr>
                <p:cNvSpPr>
                  <a:spLocks noEditPoints="1"/>
                </p:cNvSpPr>
                <p:nvPr/>
              </p:nvSpPr>
              <p:spPr bwMode="auto">
                <a:xfrm>
                  <a:off x="6158022" y="2924175"/>
                  <a:ext cx="19050" cy="615950"/>
                </a:xfrm>
                <a:custGeom>
                  <a:avLst/>
                  <a:gdLst>
                    <a:gd name="T0" fmla="*/ 12 w 12"/>
                    <a:gd name="T1" fmla="*/ 388 h 388"/>
                    <a:gd name="T2" fmla="*/ 0 w 12"/>
                    <a:gd name="T3" fmla="*/ 388 h 388"/>
                    <a:gd name="T4" fmla="*/ 0 w 12"/>
                    <a:gd name="T5" fmla="*/ 363 h 388"/>
                    <a:gd name="T6" fmla="*/ 12 w 12"/>
                    <a:gd name="T7" fmla="*/ 363 h 388"/>
                    <a:gd name="T8" fmla="*/ 12 w 12"/>
                    <a:gd name="T9" fmla="*/ 388 h 388"/>
                    <a:gd name="T10" fmla="*/ 12 w 12"/>
                    <a:gd name="T11" fmla="*/ 351 h 388"/>
                    <a:gd name="T12" fmla="*/ 0 w 12"/>
                    <a:gd name="T13" fmla="*/ 351 h 388"/>
                    <a:gd name="T14" fmla="*/ 0 w 12"/>
                    <a:gd name="T15" fmla="*/ 327 h 388"/>
                    <a:gd name="T16" fmla="*/ 12 w 12"/>
                    <a:gd name="T17" fmla="*/ 327 h 388"/>
                    <a:gd name="T18" fmla="*/ 12 w 12"/>
                    <a:gd name="T19" fmla="*/ 351 h 388"/>
                    <a:gd name="T20" fmla="*/ 12 w 12"/>
                    <a:gd name="T21" fmla="*/ 315 h 388"/>
                    <a:gd name="T22" fmla="*/ 0 w 12"/>
                    <a:gd name="T23" fmla="*/ 315 h 388"/>
                    <a:gd name="T24" fmla="*/ 0 w 12"/>
                    <a:gd name="T25" fmla="*/ 291 h 388"/>
                    <a:gd name="T26" fmla="*/ 12 w 12"/>
                    <a:gd name="T27" fmla="*/ 291 h 388"/>
                    <a:gd name="T28" fmla="*/ 12 w 12"/>
                    <a:gd name="T29" fmla="*/ 315 h 388"/>
                    <a:gd name="T30" fmla="*/ 12 w 12"/>
                    <a:gd name="T31" fmla="*/ 279 h 388"/>
                    <a:gd name="T32" fmla="*/ 0 w 12"/>
                    <a:gd name="T33" fmla="*/ 279 h 388"/>
                    <a:gd name="T34" fmla="*/ 0 w 12"/>
                    <a:gd name="T35" fmla="*/ 254 h 388"/>
                    <a:gd name="T36" fmla="*/ 12 w 12"/>
                    <a:gd name="T37" fmla="*/ 254 h 388"/>
                    <a:gd name="T38" fmla="*/ 12 w 12"/>
                    <a:gd name="T39" fmla="*/ 279 h 388"/>
                    <a:gd name="T40" fmla="*/ 12 w 12"/>
                    <a:gd name="T41" fmla="*/ 242 h 388"/>
                    <a:gd name="T42" fmla="*/ 0 w 12"/>
                    <a:gd name="T43" fmla="*/ 242 h 388"/>
                    <a:gd name="T44" fmla="*/ 0 w 12"/>
                    <a:gd name="T45" fmla="*/ 218 h 388"/>
                    <a:gd name="T46" fmla="*/ 12 w 12"/>
                    <a:gd name="T47" fmla="*/ 218 h 388"/>
                    <a:gd name="T48" fmla="*/ 12 w 12"/>
                    <a:gd name="T49" fmla="*/ 242 h 388"/>
                    <a:gd name="T50" fmla="*/ 12 w 12"/>
                    <a:gd name="T51" fmla="*/ 206 h 388"/>
                    <a:gd name="T52" fmla="*/ 0 w 12"/>
                    <a:gd name="T53" fmla="*/ 206 h 388"/>
                    <a:gd name="T54" fmla="*/ 0 w 12"/>
                    <a:gd name="T55" fmla="*/ 182 h 388"/>
                    <a:gd name="T56" fmla="*/ 12 w 12"/>
                    <a:gd name="T57" fmla="*/ 182 h 388"/>
                    <a:gd name="T58" fmla="*/ 12 w 12"/>
                    <a:gd name="T59" fmla="*/ 206 h 388"/>
                    <a:gd name="T60" fmla="*/ 12 w 12"/>
                    <a:gd name="T61" fmla="*/ 169 h 388"/>
                    <a:gd name="T62" fmla="*/ 0 w 12"/>
                    <a:gd name="T63" fmla="*/ 169 h 388"/>
                    <a:gd name="T64" fmla="*/ 0 w 12"/>
                    <a:gd name="T65" fmla="*/ 145 h 388"/>
                    <a:gd name="T66" fmla="*/ 12 w 12"/>
                    <a:gd name="T67" fmla="*/ 145 h 388"/>
                    <a:gd name="T68" fmla="*/ 12 w 12"/>
                    <a:gd name="T69" fmla="*/ 169 h 388"/>
                    <a:gd name="T70" fmla="*/ 12 w 12"/>
                    <a:gd name="T71" fmla="*/ 133 h 388"/>
                    <a:gd name="T72" fmla="*/ 0 w 12"/>
                    <a:gd name="T73" fmla="*/ 133 h 388"/>
                    <a:gd name="T74" fmla="*/ 0 w 12"/>
                    <a:gd name="T75" fmla="*/ 109 h 388"/>
                    <a:gd name="T76" fmla="*/ 12 w 12"/>
                    <a:gd name="T77" fmla="*/ 109 h 388"/>
                    <a:gd name="T78" fmla="*/ 12 w 12"/>
                    <a:gd name="T79" fmla="*/ 133 h 388"/>
                    <a:gd name="T80" fmla="*/ 12 w 12"/>
                    <a:gd name="T81" fmla="*/ 97 h 388"/>
                    <a:gd name="T82" fmla="*/ 0 w 12"/>
                    <a:gd name="T83" fmla="*/ 97 h 388"/>
                    <a:gd name="T84" fmla="*/ 0 w 12"/>
                    <a:gd name="T85" fmla="*/ 72 h 388"/>
                    <a:gd name="T86" fmla="*/ 12 w 12"/>
                    <a:gd name="T87" fmla="*/ 72 h 388"/>
                    <a:gd name="T88" fmla="*/ 12 w 12"/>
                    <a:gd name="T89" fmla="*/ 97 h 388"/>
                    <a:gd name="T90" fmla="*/ 12 w 12"/>
                    <a:gd name="T91" fmla="*/ 60 h 388"/>
                    <a:gd name="T92" fmla="*/ 0 w 12"/>
                    <a:gd name="T93" fmla="*/ 60 h 388"/>
                    <a:gd name="T94" fmla="*/ 0 w 12"/>
                    <a:gd name="T95" fmla="*/ 36 h 388"/>
                    <a:gd name="T96" fmla="*/ 12 w 12"/>
                    <a:gd name="T97" fmla="*/ 36 h 388"/>
                    <a:gd name="T98" fmla="*/ 12 w 12"/>
                    <a:gd name="T99" fmla="*/ 60 h 388"/>
                    <a:gd name="T100" fmla="*/ 12 w 12"/>
                    <a:gd name="T101" fmla="*/ 24 h 388"/>
                    <a:gd name="T102" fmla="*/ 0 w 12"/>
                    <a:gd name="T103" fmla="*/ 24 h 388"/>
                    <a:gd name="T104" fmla="*/ 0 w 12"/>
                    <a:gd name="T105" fmla="*/ 0 h 388"/>
                    <a:gd name="T106" fmla="*/ 12 w 12"/>
                    <a:gd name="T107" fmla="*/ 0 h 388"/>
                    <a:gd name="T108" fmla="*/ 12 w 12"/>
                    <a:gd name="T109" fmla="*/ 24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 h="388">
                      <a:moveTo>
                        <a:pt x="12" y="388"/>
                      </a:moveTo>
                      <a:lnTo>
                        <a:pt x="0" y="388"/>
                      </a:lnTo>
                      <a:lnTo>
                        <a:pt x="0" y="363"/>
                      </a:lnTo>
                      <a:lnTo>
                        <a:pt x="12" y="363"/>
                      </a:lnTo>
                      <a:lnTo>
                        <a:pt x="12" y="388"/>
                      </a:lnTo>
                      <a:close/>
                      <a:moveTo>
                        <a:pt x="12" y="351"/>
                      </a:moveTo>
                      <a:lnTo>
                        <a:pt x="0" y="351"/>
                      </a:lnTo>
                      <a:lnTo>
                        <a:pt x="0" y="327"/>
                      </a:lnTo>
                      <a:lnTo>
                        <a:pt x="12" y="327"/>
                      </a:lnTo>
                      <a:lnTo>
                        <a:pt x="12" y="351"/>
                      </a:lnTo>
                      <a:close/>
                      <a:moveTo>
                        <a:pt x="12" y="315"/>
                      </a:moveTo>
                      <a:lnTo>
                        <a:pt x="0" y="315"/>
                      </a:lnTo>
                      <a:lnTo>
                        <a:pt x="0" y="291"/>
                      </a:lnTo>
                      <a:lnTo>
                        <a:pt x="12" y="291"/>
                      </a:lnTo>
                      <a:lnTo>
                        <a:pt x="12" y="315"/>
                      </a:lnTo>
                      <a:close/>
                      <a:moveTo>
                        <a:pt x="12" y="279"/>
                      </a:moveTo>
                      <a:lnTo>
                        <a:pt x="0" y="279"/>
                      </a:lnTo>
                      <a:lnTo>
                        <a:pt x="0" y="254"/>
                      </a:lnTo>
                      <a:lnTo>
                        <a:pt x="12" y="254"/>
                      </a:lnTo>
                      <a:lnTo>
                        <a:pt x="12" y="279"/>
                      </a:lnTo>
                      <a:close/>
                      <a:moveTo>
                        <a:pt x="12" y="242"/>
                      </a:moveTo>
                      <a:lnTo>
                        <a:pt x="0" y="242"/>
                      </a:lnTo>
                      <a:lnTo>
                        <a:pt x="0" y="218"/>
                      </a:lnTo>
                      <a:lnTo>
                        <a:pt x="12" y="218"/>
                      </a:lnTo>
                      <a:lnTo>
                        <a:pt x="12" y="242"/>
                      </a:lnTo>
                      <a:close/>
                      <a:moveTo>
                        <a:pt x="12" y="206"/>
                      </a:moveTo>
                      <a:lnTo>
                        <a:pt x="0" y="206"/>
                      </a:lnTo>
                      <a:lnTo>
                        <a:pt x="0" y="182"/>
                      </a:lnTo>
                      <a:lnTo>
                        <a:pt x="12" y="182"/>
                      </a:lnTo>
                      <a:lnTo>
                        <a:pt x="12" y="206"/>
                      </a:lnTo>
                      <a:close/>
                      <a:moveTo>
                        <a:pt x="12" y="169"/>
                      </a:moveTo>
                      <a:lnTo>
                        <a:pt x="0" y="169"/>
                      </a:lnTo>
                      <a:lnTo>
                        <a:pt x="0" y="145"/>
                      </a:lnTo>
                      <a:lnTo>
                        <a:pt x="12" y="145"/>
                      </a:lnTo>
                      <a:lnTo>
                        <a:pt x="12" y="169"/>
                      </a:lnTo>
                      <a:close/>
                      <a:moveTo>
                        <a:pt x="12" y="133"/>
                      </a:moveTo>
                      <a:lnTo>
                        <a:pt x="0" y="133"/>
                      </a:lnTo>
                      <a:lnTo>
                        <a:pt x="0" y="109"/>
                      </a:lnTo>
                      <a:lnTo>
                        <a:pt x="12" y="109"/>
                      </a:lnTo>
                      <a:lnTo>
                        <a:pt x="12" y="133"/>
                      </a:lnTo>
                      <a:close/>
                      <a:moveTo>
                        <a:pt x="12" y="97"/>
                      </a:moveTo>
                      <a:lnTo>
                        <a:pt x="0" y="97"/>
                      </a:lnTo>
                      <a:lnTo>
                        <a:pt x="0" y="72"/>
                      </a:lnTo>
                      <a:lnTo>
                        <a:pt x="12" y="72"/>
                      </a:lnTo>
                      <a:lnTo>
                        <a:pt x="12" y="97"/>
                      </a:lnTo>
                      <a:close/>
                      <a:moveTo>
                        <a:pt x="12" y="60"/>
                      </a:moveTo>
                      <a:lnTo>
                        <a:pt x="0" y="60"/>
                      </a:lnTo>
                      <a:lnTo>
                        <a:pt x="0" y="36"/>
                      </a:lnTo>
                      <a:lnTo>
                        <a:pt x="12" y="36"/>
                      </a:lnTo>
                      <a:lnTo>
                        <a:pt x="12" y="60"/>
                      </a:lnTo>
                      <a:close/>
                      <a:moveTo>
                        <a:pt x="12" y="24"/>
                      </a:moveTo>
                      <a:lnTo>
                        <a:pt x="0" y="24"/>
                      </a:lnTo>
                      <a:lnTo>
                        <a:pt x="0" y="0"/>
                      </a:lnTo>
                      <a:lnTo>
                        <a:pt x="12" y="0"/>
                      </a:lnTo>
                      <a:lnTo>
                        <a:pt x="12" y="24"/>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98" name="Freeform 24">
                  <a:extLst>
                    <a:ext uri="{FF2B5EF4-FFF2-40B4-BE49-F238E27FC236}">
                      <a16:creationId xmlns:a16="http://schemas.microsoft.com/office/drawing/2014/main" id="{8B90570C-9B42-4F26-BA07-B7F89F024B94}"/>
                    </a:ext>
                  </a:extLst>
                </p:cNvPr>
                <p:cNvSpPr>
                  <a:spLocks/>
                </p:cNvSpPr>
                <p:nvPr/>
              </p:nvSpPr>
              <p:spPr bwMode="auto">
                <a:xfrm>
                  <a:off x="6158022" y="2874963"/>
                  <a:ext cx="28575" cy="30162"/>
                </a:xfrm>
                <a:custGeom>
                  <a:avLst/>
                  <a:gdLst>
                    <a:gd name="T0" fmla="*/ 12 w 18"/>
                    <a:gd name="T1" fmla="*/ 19 h 19"/>
                    <a:gd name="T2" fmla="*/ 0 w 18"/>
                    <a:gd name="T3" fmla="*/ 19 h 19"/>
                    <a:gd name="T4" fmla="*/ 0 w 18"/>
                    <a:gd name="T5" fmla="*/ 0 h 19"/>
                    <a:gd name="T6" fmla="*/ 18 w 18"/>
                    <a:gd name="T7" fmla="*/ 0 h 19"/>
                    <a:gd name="T8" fmla="*/ 18 w 18"/>
                    <a:gd name="T9" fmla="*/ 12 h 19"/>
                    <a:gd name="T10" fmla="*/ 12 w 18"/>
                    <a:gd name="T11" fmla="*/ 12 h 19"/>
                    <a:gd name="T12" fmla="*/ 12 w 18"/>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8" h="19">
                      <a:moveTo>
                        <a:pt x="12" y="19"/>
                      </a:moveTo>
                      <a:lnTo>
                        <a:pt x="0" y="19"/>
                      </a:lnTo>
                      <a:lnTo>
                        <a:pt x="0" y="0"/>
                      </a:lnTo>
                      <a:lnTo>
                        <a:pt x="18" y="0"/>
                      </a:lnTo>
                      <a:lnTo>
                        <a:pt x="18" y="12"/>
                      </a:lnTo>
                      <a:lnTo>
                        <a:pt x="12" y="12"/>
                      </a:lnTo>
                      <a:lnTo>
                        <a:pt x="12" y="19"/>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199" name="Freeform 25">
                  <a:extLst>
                    <a:ext uri="{FF2B5EF4-FFF2-40B4-BE49-F238E27FC236}">
                      <a16:creationId xmlns:a16="http://schemas.microsoft.com/office/drawing/2014/main" id="{FB5967A7-D081-4D42-9DF5-DFD352B44BCD}"/>
                    </a:ext>
                  </a:extLst>
                </p:cNvPr>
                <p:cNvSpPr>
                  <a:spLocks noEditPoints="1"/>
                </p:cNvSpPr>
                <p:nvPr/>
              </p:nvSpPr>
              <p:spPr bwMode="auto">
                <a:xfrm>
                  <a:off x="6205647" y="2874963"/>
                  <a:ext cx="266700" cy="19050"/>
                </a:xfrm>
                <a:custGeom>
                  <a:avLst/>
                  <a:gdLst>
                    <a:gd name="T0" fmla="*/ 168 w 168"/>
                    <a:gd name="T1" fmla="*/ 12 h 12"/>
                    <a:gd name="T2" fmla="*/ 144 w 168"/>
                    <a:gd name="T3" fmla="*/ 12 h 12"/>
                    <a:gd name="T4" fmla="*/ 144 w 168"/>
                    <a:gd name="T5" fmla="*/ 0 h 12"/>
                    <a:gd name="T6" fmla="*/ 168 w 168"/>
                    <a:gd name="T7" fmla="*/ 0 h 12"/>
                    <a:gd name="T8" fmla="*/ 168 w 168"/>
                    <a:gd name="T9" fmla="*/ 12 h 12"/>
                    <a:gd name="T10" fmla="*/ 132 w 168"/>
                    <a:gd name="T11" fmla="*/ 12 h 12"/>
                    <a:gd name="T12" fmla="*/ 108 w 168"/>
                    <a:gd name="T13" fmla="*/ 12 h 12"/>
                    <a:gd name="T14" fmla="*/ 108 w 168"/>
                    <a:gd name="T15" fmla="*/ 0 h 12"/>
                    <a:gd name="T16" fmla="*/ 132 w 168"/>
                    <a:gd name="T17" fmla="*/ 0 h 12"/>
                    <a:gd name="T18" fmla="*/ 132 w 168"/>
                    <a:gd name="T19" fmla="*/ 12 h 12"/>
                    <a:gd name="T20" fmla="*/ 96 w 168"/>
                    <a:gd name="T21" fmla="*/ 12 h 12"/>
                    <a:gd name="T22" fmla="*/ 72 w 168"/>
                    <a:gd name="T23" fmla="*/ 12 h 12"/>
                    <a:gd name="T24" fmla="*/ 72 w 168"/>
                    <a:gd name="T25" fmla="*/ 0 h 12"/>
                    <a:gd name="T26" fmla="*/ 96 w 168"/>
                    <a:gd name="T27" fmla="*/ 0 h 12"/>
                    <a:gd name="T28" fmla="*/ 96 w 168"/>
                    <a:gd name="T29" fmla="*/ 12 h 12"/>
                    <a:gd name="T30" fmla="*/ 60 w 168"/>
                    <a:gd name="T31" fmla="*/ 12 h 12"/>
                    <a:gd name="T32" fmla="*/ 36 w 168"/>
                    <a:gd name="T33" fmla="*/ 12 h 12"/>
                    <a:gd name="T34" fmla="*/ 36 w 168"/>
                    <a:gd name="T35" fmla="*/ 0 h 12"/>
                    <a:gd name="T36" fmla="*/ 60 w 168"/>
                    <a:gd name="T37" fmla="*/ 0 h 12"/>
                    <a:gd name="T38" fmla="*/ 60 w 168"/>
                    <a:gd name="T39" fmla="*/ 12 h 12"/>
                    <a:gd name="T40" fmla="*/ 24 w 168"/>
                    <a:gd name="T41" fmla="*/ 12 h 12"/>
                    <a:gd name="T42" fmla="*/ 0 w 168"/>
                    <a:gd name="T43" fmla="*/ 12 h 12"/>
                    <a:gd name="T44" fmla="*/ 0 w 168"/>
                    <a:gd name="T45" fmla="*/ 0 h 12"/>
                    <a:gd name="T46" fmla="*/ 24 w 168"/>
                    <a:gd name="T47" fmla="*/ 0 h 12"/>
                    <a:gd name="T48" fmla="*/ 24 w 168"/>
                    <a:gd name="T4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8" h="12">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00" name="Freeform 26">
                  <a:extLst>
                    <a:ext uri="{FF2B5EF4-FFF2-40B4-BE49-F238E27FC236}">
                      <a16:creationId xmlns:a16="http://schemas.microsoft.com/office/drawing/2014/main" id="{EF36E45D-EEBB-4981-9DAA-90DB41C69564}"/>
                    </a:ext>
                  </a:extLst>
                </p:cNvPr>
                <p:cNvSpPr>
                  <a:spLocks/>
                </p:cNvSpPr>
                <p:nvPr/>
              </p:nvSpPr>
              <p:spPr bwMode="auto">
                <a:xfrm>
                  <a:off x="6491397" y="2874963"/>
                  <a:ext cx="28575" cy="30162"/>
                </a:xfrm>
                <a:custGeom>
                  <a:avLst/>
                  <a:gdLst>
                    <a:gd name="T0" fmla="*/ 18 w 18"/>
                    <a:gd name="T1" fmla="*/ 19 h 19"/>
                    <a:gd name="T2" fmla="*/ 6 w 18"/>
                    <a:gd name="T3" fmla="*/ 19 h 19"/>
                    <a:gd name="T4" fmla="*/ 6 w 18"/>
                    <a:gd name="T5" fmla="*/ 12 h 19"/>
                    <a:gd name="T6" fmla="*/ 0 w 18"/>
                    <a:gd name="T7" fmla="*/ 12 h 19"/>
                    <a:gd name="T8" fmla="*/ 0 w 18"/>
                    <a:gd name="T9" fmla="*/ 0 h 19"/>
                    <a:gd name="T10" fmla="*/ 18 w 18"/>
                    <a:gd name="T11" fmla="*/ 0 h 19"/>
                    <a:gd name="T12" fmla="*/ 18 w 18"/>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8" h="19">
                      <a:moveTo>
                        <a:pt x="18" y="19"/>
                      </a:moveTo>
                      <a:lnTo>
                        <a:pt x="6" y="19"/>
                      </a:lnTo>
                      <a:lnTo>
                        <a:pt x="6" y="12"/>
                      </a:lnTo>
                      <a:lnTo>
                        <a:pt x="0" y="12"/>
                      </a:lnTo>
                      <a:lnTo>
                        <a:pt x="0" y="0"/>
                      </a:lnTo>
                      <a:lnTo>
                        <a:pt x="18" y="0"/>
                      </a:lnTo>
                      <a:lnTo>
                        <a:pt x="18" y="19"/>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01" name="Freeform 27">
                  <a:extLst>
                    <a:ext uri="{FF2B5EF4-FFF2-40B4-BE49-F238E27FC236}">
                      <a16:creationId xmlns:a16="http://schemas.microsoft.com/office/drawing/2014/main" id="{A74ED99F-1ED9-4BB2-A9D8-6E30A68F07F9}"/>
                    </a:ext>
                  </a:extLst>
                </p:cNvPr>
                <p:cNvSpPr>
                  <a:spLocks noEditPoints="1"/>
                </p:cNvSpPr>
                <p:nvPr/>
              </p:nvSpPr>
              <p:spPr bwMode="auto">
                <a:xfrm>
                  <a:off x="6500922" y="2924175"/>
                  <a:ext cx="19050" cy="615950"/>
                </a:xfrm>
                <a:custGeom>
                  <a:avLst/>
                  <a:gdLst>
                    <a:gd name="T0" fmla="*/ 12 w 12"/>
                    <a:gd name="T1" fmla="*/ 388 h 388"/>
                    <a:gd name="T2" fmla="*/ 0 w 12"/>
                    <a:gd name="T3" fmla="*/ 388 h 388"/>
                    <a:gd name="T4" fmla="*/ 0 w 12"/>
                    <a:gd name="T5" fmla="*/ 363 h 388"/>
                    <a:gd name="T6" fmla="*/ 12 w 12"/>
                    <a:gd name="T7" fmla="*/ 363 h 388"/>
                    <a:gd name="T8" fmla="*/ 12 w 12"/>
                    <a:gd name="T9" fmla="*/ 388 h 388"/>
                    <a:gd name="T10" fmla="*/ 12 w 12"/>
                    <a:gd name="T11" fmla="*/ 351 h 388"/>
                    <a:gd name="T12" fmla="*/ 0 w 12"/>
                    <a:gd name="T13" fmla="*/ 351 h 388"/>
                    <a:gd name="T14" fmla="*/ 0 w 12"/>
                    <a:gd name="T15" fmla="*/ 327 h 388"/>
                    <a:gd name="T16" fmla="*/ 12 w 12"/>
                    <a:gd name="T17" fmla="*/ 327 h 388"/>
                    <a:gd name="T18" fmla="*/ 12 w 12"/>
                    <a:gd name="T19" fmla="*/ 351 h 388"/>
                    <a:gd name="T20" fmla="*/ 12 w 12"/>
                    <a:gd name="T21" fmla="*/ 315 h 388"/>
                    <a:gd name="T22" fmla="*/ 0 w 12"/>
                    <a:gd name="T23" fmla="*/ 315 h 388"/>
                    <a:gd name="T24" fmla="*/ 0 w 12"/>
                    <a:gd name="T25" fmla="*/ 291 h 388"/>
                    <a:gd name="T26" fmla="*/ 12 w 12"/>
                    <a:gd name="T27" fmla="*/ 291 h 388"/>
                    <a:gd name="T28" fmla="*/ 12 w 12"/>
                    <a:gd name="T29" fmla="*/ 315 h 388"/>
                    <a:gd name="T30" fmla="*/ 12 w 12"/>
                    <a:gd name="T31" fmla="*/ 279 h 388"/>
                    <a:gd name="T32" fmla="*/ 0 w 12"/>
                    <a:gd name="T33" fmla="*/ 279 h 388"/>
                    <a:gd name="T34" fmla="*/ 0 w 12"/>
                    <a:gd name="T35" fmla="*/ 254 h 388"/>
                    <a:gd name="T36" fmla="*/ 12 w 12"/>
                    <a:gd name="T37" fmla="*/ 254 h 388"/>
                    <a:gd name="T38" fmla="*/ 12 w 12"/>
                    <a:gd name="T39" fmla="*/ 279 h 388"/>
                    <a:gd name="T40" fmla="*/ 12 w 12"/>
                    <a:gd name="T41" fmla="*/ 242 h 388"/>
                    <a:gd name="T42" fmla="*/ 0 w 12"/>
                    <a:gd name="T43" fmla="*/ 242 h 388"/>
                    <a:gd name="T44" fmla="*/ 0 w 12"/>
                    <a:gd name="T45" fmla="*/ 218 h 388"/>
                    <a:gd name="T46" fmla="*/ 12 w 12"/>
                    <a:gd name="T47" fmla="*/ 218 h 388"/>
                    <a:gd name="T48" fmla="*/ 12 w 12"/>
                    <a:gd name="T49" fmla="*/ 242 h 388"/>
                    <a:gd name="T50" fmla="*/ 12 w 12"/>
                    <a:gd name="T51" fmla="*/ 206 h 388"/>
                    <a:gd name="T52" fmla="*/ 0 w 12"/>
                    <a:gd name="T53" fmla="*/ 206 h 388"/>
                    <a:gd name="T54" fmla="*/ 0 w 12"/>
                    <a:gd name="T55" fmla="*/ 182 h 388"/>
                    <a:gd name="T56" fmla="*/ 12 w 12"/>
                    <a:gd name="T57" fmla="*/ 182 h 388"/>
                    <a:gd name="T58" fmla="*/ 12 w 12"/>
                    <a:gd name="T59" fmla="*/ 206 h 388"/>
                    <a:gd name="T60" fmla="*/ 12 w 12"/>
                    <a:gd name="T61" fmla="*/ 169 h 388"/>
                    <a:gd name="T62" fmla="*/ 0 w 12"/>
                    <a:gd name="T63" fmla="*/ 169 h 388"/>
                    <a:gd name="T64" fmla="*/ 0 w 12"/>
                    <a:gd name="T65" fmla="*/ 145 h 388"/>
                    <a:gd name="T66" fmla="*/ 12 w 12"/>
                    <a:gd name="T67" fmla="*/ 145 h 388"/>
                    <a:gd name="T68" fmla="*/ 12 w 12"/>
                    <a:gd name="T69" fmla="*/ 169 h 388"/>
                    <a:gd name="T70" fmla="*/ 12 w 12"/>
                    <a:gd name="T71" fmla="*/ 133 h 388"/>
                    <a:gd name="T72" fmla="*/ 0 w 12"/>
                    <a:gd name="T73" fmla="*/ 133 h 388"/>
                    <a:gd name="T74" fmla="*/ 0 w 12"/>
                    <a:gd name="T75" fmla="*/ 109 h 388"/>
                    <a:gd name="T76" fmla="*/ 12 w 12"/>
                    <a:gd name="T77" fmla="*/ 109 h 388"/>
                    <a:gd name="T78" fmla="*/ 12 w 12"/>
                    <a:gd name="T79" fmla="*/ 133 h 388"/>
                    <a:gd name="T80" fmla="*/ 12 w 12"/>
                    <a:gd name="T81" fmla="*/ 97 h 388"/>
                    <a:gd name="T82" fmla="*/ 0 w 12"/>
                    <a:gd name="T83" fmla="*/ 97 h 388"/>
                    <a:gd name="T84" fmla="*/ 0 w 12"/>
                    <a:gd name="T85" fmla="*/ 72 h 388"/>
                    <a:gd name="T86" fmla="*/ 12 w 12"/>
                    <a:gd name="T87" fmla="*/ 72 h 388"/>
                    <a:gd name="T88" fmla="*/ 12 w 12"/>
                    <a:gd name="T89" fmla="*/ 97 h 388"/>
                    <a:gd name="T90" fmla="*/ 12 w 12"/>
                    <a:gd name="T91" fmla="*/ 60 h 388"/>
                    <a:gd name="T92" fmla="*/ 0 w 12"/>
                    <a:gd name="T93" fmla="*/ 60 h 388"/>
                    <a:gd name="T94" fmla="*/ 0 w 12"/>
                    <a:gd name="T95" fmla="*/ 36 h 388"/>
                    <a:gd name="T96" fmla="*/ 12 w 12"/>
                    <a:gd name="T97" fmla="*/ 36 h 388"/>
                    <a:gd name="T98" fmla="*/ 12 w 12"/>
                    <a:gd name="T99" fmla="*/ 60 h 388"/>
                    <a:gd name="T100" fmla="*/ 12 w 12"/>
                    <a:gd name="T101" fmla="*/ 24 h 388"/>
                    <a:gd name="T102" fmla="*/ 0 w 12"/>
                    <a:gd name="T103" fmla="*/ 24 h 388"/>
                    <a:gd name="T104" fmla="*/ 0 w 12"/>
                    <a:gd name="T105" fmla="*/ 0 h 388"/>
                    <a:gd name="T106" fmla="*/ 12 w 12"/>
                    <a:gd name="T107" fmla="*/ 0 h 388"/>
                    <a:gd name="T108" fmla="*/ 12 w 12"/>
                    <a:gd name="T109" fmla="*/ 24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 h="388">
                      <a:moveTo>
                        <a:pt x="12" y="388"/>
                      </a:moveTo>
                      <a:lnTo>
                        <a:pt x="0" y="388"/>
                      </a:lnTo>
                      <a:lnTo>
                        <a:pt x="0" y="363"/>
                      </a:lnTo>
                      <a:lnTo>
                        <a:pt x="12" y="363"/>
                      </a:lnTo>
                      <a:lnTo>
                        <a:pt x="12" y="388"/>
                      </a:lnTo>
                      <a:close/>
                      <a:moveTo>
                        <a:pt x="12" y="351"/>
                      </a:moveTo>
                      <a:lnTo>
                        <a:pt x="0" y="351"/>
                      </a:lnTo>
                      <a:lnTo>
                        <a:pt x="0" y="327"/>
                      </a:lnTo>
                      <a:lnTo>
                        <a:pt x="12" y="327"/>
                      </a:lnTo>
                      <a:lnTo>
                        <a:pt x="12" y="351"/>
                      </a:lnTo>
                      <a:close/>
                      <a:moveTo>
                        <a:pt x="12" y="315"/>
                      </a:moveTo>
                      <a:lnTo>
                        <a:pt x="0" y="315"/>
                      </a:lnTo>
                      <a:lnTo>
                        <a:pt x="0" y="291"/>
                      </a:lnTo>
                      <a:lnTo>
                        <a:pt x="12" y="291"/>
                      </a:lnTo>
                      <a:lnTo>
                        <a:pt x="12" y="315"/>
                      </a:lnTo>
                      <a:close/>
                      <a:moveTo>
                        <a:pt x="12" y="279"/>
                      </a:moveTo>
                      <a:lnTo>
                        <a:pt x="0" y="279"/>
                      </a:lnTo>
                      <a:lnTo>
                        <a:pt x="0" y="254"/>
                      </a:lnTo>
                      <a:lnTo>
                        <a:pt x="12" y="254"/>
                      </a:lnTo>
                      <a:lnTo>
                        <a:pt x="12" y="279"/>
                      </a:lnTo>
                      <a:close/>
                      <a:moveTo>
                        <a:pt x="12" y="242"/>
                      </a:moveTo>
                      <a:lnTo>
                        <a:pt x="0" y="242"/>
                      </a:lnTo>
                      <a:lnTo>
                        <a:pt x="0" y="218"/>
                      </a:lnTo>
                      <a:lnTo>
                        <a:pt x="12" y="218"/>
                      </a:lnTo>
                      <a:lnTo>
                        <a:pt x="12" y="242"/>
                      </a:lnTo>
                      <a:close/>
                      <a:moveTo>
                        <a:pt x="12" y="206"/>
                      </a:moveTo>
                      <a:lnTo>
                        <a:pt x="0" y="206"/>
                      </a:lnTo>
                      <a:lnTo>
                        <a:pt x="0" y="182"/>
                      </a:lnTo>
                      <a:lnTo>
                        <a:pt x="12" y="182"/>
                      </a:lnTo>
                      <a:lnTo>
                        <a:pt x="12" y="206"/>
                      </a:lnTo>
                      <a:close/>
                      <a:moveTo>
                        <a:pt x="12" y="169"/>
                      </a:moveTo>
                      <a:lnTo>
                        <a:pt x="0" y="169"/>
                      </a:lnTo>
                      <a:lnTo>
                        <a:pt x="0" y="145"/>
                      </a:lnTo>
                      <a:lnTo>
                        <a:pt x="12" y="145"/>
                      </a:lnTo>
                      <a:lnTo>
                        <a:pt x="12" y="169"/>
                      </a:lnTo>
                      <a:close/>
                      <a:moveTo>
                        <a:pt x="12" y="133"/>
                      </a:moveTo>
                      <a:lnTo>
                        <a:pt x="0" y="133"/>
                      </a:lnTo>
                      <a:lnTo>
                        <a:pt x="0" y="109"/>
                      </a:lnTo>
                      <a:lnTo>
                        <a:pt x="12" y="109"/>
                      </a:lnTo>
                      <a:lnTo>
                        <a:pt x="12" y="133"/>
                      </a:lnTo>
                      <a:close/>
                      <a:moveTo>
                        <a:pt x="12" y="97"/>
                      </a:moveTo>
                      <a:lnTo>
                        <a:pt x="0" y="97"/>
                      </a:lnTo>
                      <a:lnTo>
                        <a:pt x="0" y="72"/>
                      </a:lnTo>
                      <a:lnTo>
                        <a:pt x="12" y="72"/>
                      </a:lnTo>
                      <a:lnTo>
                        <a:pt x="12" y="97"/>
                      </a:lnTo>
                      <a:close/>
                      <a:moveTo>
                        <a:pt x="12" y="60"/>
                      </a:moveTo>
                      <a:lnTo>
                        <a:pt x="0" y="60"/>
                      </a:lnTo>
                      <a:lnTo>
                        <a:pt x="0" y="36"/>
                      </a:lnTo>
                      <a:lnTo>
                        <a:pt x="12" y="36"/>
                      </a:lnTo>
                      <a:lnTo>
                        <a:pt x="12" y="60"/>
                      </a:lnTo>
                      <a:close/>
                      <a:moveTo>
                        <a:pt x="12" y="24"/>
                      </a:moveTo>
                      <a:lnTo>
                        <a:pt x="0" y="24"/>
                      </a:lnTo>
                      <a:lnTo>
                        <a:pt x="0" y="0"/>
                      </a:lnTo>
                      <a:lnTo>
                        <a:pt x="12" y="0"/>
                      </a:lnTo>
                      <a:lnTo>
                        <a:pt x="12" y="24"/>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02" name="Freeform 28">
                  <a:extLst>
                    <a:ext uri="{FF2B5EF4-FFF2-40B4-BE49-F238E27FC236}">
                      <a16:creationId xmlns:a16="http://schemas.microsoft.com/office/drawing/2014/main" id="{04DE7F8E-CEE7-452E-8AE8-9E13A9AE511C}"/>
                    </a:ext>
                  </a:extLst>
                </p:cNvPr>
                <p:cNvSpPr>
                  <a:spLocks noEditPoints="1"/>
                </p:cNvSpPr>
                <p:nvPr/>
              </p:nvSpPr>
              <p:spPr bwMode="auto">
                <a:xfrm>
                  <a:off x="6177072" y="3192463"/>
                  <a:ext cx="323850" cy="20637"/>
                </a:xfrm>
                <a:custGeom>
                  <a:avLst/>
                  <a:gdLst>
                    <a:gd name="T0" fmla="*/ 204 w 204"/>
                    <a:gd name="T1" fmla="*/ 13 h 13"/>
                    <a:gd name="T2" fmla="*/ 180 w 204"/>
                    <a:gd name="T3" fmla="*/ 13 h 13"/>
                    <a:gd name="T4" fmla="*/ 180 w 204"/>
                    <a:gd name="T5" fmla="*/ 0 h 13"/>
                    <a:gd name="T6" fmla="*/ 204 w 204"/>
                    <a:gd name="T7" fmla="*/ 0 h 13"/>
                    <a:gd name="T8" fmla="*/ 204 w 204"/>
                    <a:gd name="T9" fmla="*/ 13 h 13"/>
                    <a:gd name="T10" fmla="*/ 168 w 204"/>
                    <a:gd name="T11" fmla="*/ 13 h 13"/>
                    <a:gd name="T12" fmla="*/ 144 w 204"/>
                    <a:gd name="T13" fmla="*/ 13 h 13"/>
                    <a:gd name="T14" fmla="*/ 144 w 204"/>
                    <a:gd name="T15" fmla="*/ 0 h 13"/>
                    <a:gd name="T16" fmla="*/ 168 w 204"/>
                    <a:gd name="T17" fmla="*/ 0 h 13"/>
                    <a:gd name="T18" fmla="*/ 168 w 204"/>
                    <a:gd name="T19" fmla="*/ 13 h 13"/>
                    <a:gd name="T20" fmla="*/ 132 w 204"/>
                    <a:gd name="T21" fmla="*/ 13 h 13"/>
                    <a:gd name="T22" fmla="*/ 108 w 204"/>
                    <a:gd name="T23" fmla="*/ 13 h 13"/>
                    <a:gd name="T24" fmla="*/ 108 w 204"/>
                    <a:gd name="T25" fmla="*/ 0 h 13"/>
                    <a:gd name="T26" fmla="*/ 132 w 204"/>
                    <a:gd name="T27" fmla="*/ 0 h 13"/>
                    <a:gd name="T28" fmla="*/ 132 w 204"/>
                    <a:gd name="T29" fmla="*/ 13 h 13"/>
                    <a:gd name="T30" fmla="*/ 96 w 204"/>
                    <a:gd name="T31" fmla="*/ 13 h 13"/>
                    <a:gd name="T32" fmla="*/ 72 w 204"/>
                    <a:gd name="T33" fmla="*/ 13 h 13"/>
                    <a:gd name="T34" fmla="*/ 72 w 204"/>
                    <a:gd name="T35" fmla="*/ 0 h 13"/>
                    <a:gd name="T36" fmla="*/ 96 w 204"/>
                    <a:gd name="T37" fmla="*/ 0 h 13"/>
                    <a:gd name="T38" fmla="*/ 96 w 204"/>
                    <a:gd name="T39" fmla="*/ 13 h 13"/>
                    <a:gd name="T40" fmla="*/ 60 w 204"/>
                    <a:gd name="T41" fmla="*/ 13 h 13"/>
                    <a:gd name="T42" fmla="*/ 36 w 204"/>
                    <a:gd name="T43" fmla="*/ 13 h 13"/>
                    <a:gd name="T44" fmla="*/ 36 w 204"/>
                    <a:gd name="T45" fmla="*/ 0 h 13"/>
                    <a:gd name="T46" fmla="*/ 60 w 204"/>
                    <a:gd name="T47" fmla="*/ 0 h 13"/>
                    <a:gd name="T48" fmla="*/ 60 w 204"/>
                    <a:gd name="T49" fmla="*/ 13 h 13"/>
                    <a:gd name="T50" fmla="*/ 24 w 204"/>
                    <a:gd name="T51" fmla="*/ 13 h 13"/>
                    <a:gd name="T52" fmla="*/ 0 w 204"/>
                    <a:gd name="T53" fmla="*/ 13 h 13"/>
                    <a:gd name="T54" fmla="*/ 0 w 204"/>
                    <a:gd name="T55" fmla="*/ 0 h 13"/>
                    <a:gd name="T56" fmla="*/ 24 w 204"/>
                    <a:gd name="T57" fmla="*/ 0 h 13"/>
                    <a:gd name="T58" fmla="*/ 24 w 204"/>
                    <a:gd name="T5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3">
                      <a:moveTo>
                        <a:pt x="204" y="13"/>
                      </a:moveTo>
                      <a:lnTo>
                        <a:pt x="180" y="13"/>
                      </a:lnTo>
                      <a:lnTo>
                        <a:pt x="180" y="0"/>
                      </a:lnTo>
                      <a:lnTo>
                        <a:pt x="204" y="0"/>
                      </a:lnTo>
                      <a:lnTo>
                        <a:pt x="204" y="13"/>
                      </a:lnTo>
                      <a:close/>
                      <a:moveTo>
                        <a:pt x="168" y="13"/>
                      </a:moveTo>
                      <a:lnTo>
                        <a:pt x="144" y="13"/>
                      </a:lnTo>
                      <a:lnTo>
                        <a:pt x="144" y="0"/>
                      </a:lnTo>
                      <a:lnTo>
                        <a:pt x="168" y="0"/>
                      </a:lnTo>
                      <a:lnTo>
                        <a:pt x="168" y="13"/>
                      </a:lnTo>
                      <a:close/>
                      <a:moveTo>
                        <a:pt x="132" y="13"/>
                      </a:moveTo>
                      <a:lnTo>
                        <a:pt x="108" y="13"/>
                      </a:lnTo>
                      <a:lnTo>
                        <a:pt x="108" y="0"/>
                      </a:lnTo>
                      <a:lnTo>
                        <a:pt x="132" y="0"/>
                      </a:lnTo>
                      <a:lnTo>
                        <a:pt x="132" y="13"/>
                      </a:lnTo>
                      <a:close/>
                      <a:moveTo>
                        <a:pt x="96" y="13"/>
                      </a:moveTo>
                      <a:lnTo>
                        <a:pt x="72" y="13"/>
                      </a:lnTo>
                      <a:lnTo>
                        <a:pt x="72" y="0"/>
                      </a:lnTo>
                      <a:lnTo>
                        <a:pt x="96" y="0"/>
                      </a:lnTo>
                      <a:lnTo>
                        <a:pt x="96" y="13"/>
                      </a:lnTo>
                      <a:close/>
                      <a:moveTo>
                        <a:pt x="60" y="13"/>
                      </a:moveTo>
                      <a:lnTo>
                        <a:pt x="36" y="13"/>
                      </a:lnTo>
                      <a:lnTo>
                        <a:pt x="36" y="0"/>
                      </a:lnTo>
                      <a:lnTo>
                        <a:pt x="60" y="0"/>
                      </a:lnTo>
                      <a:lnTo>
                        <a:pt x="60" y="13"/>
                      </a:lnTo>
                      <a:close/>
                      <a:moveTo>
                        <a:pt x="24" y="13"/>
                      </a:moveTo>
                      <a:lnTo>
                        <a:pt x="0" y="13"/>
                      </a:lnTo>
                      <a:lnTo>
                        <a:pt x="0" y="0"/>
                      </a:lnTo>
                      <a:lnTo>
                        <a:pt x="24" y="0"/>
                      </a:lnTo>
                      <a:lnTo>
                        <a:pt x="24" y="13"/>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03" name="Freeform 29">
                  <a:extLst>
                    <a:ext uri="{FF2B5EF4-FFF2-40B4-BE49-F238E27FC236}">
                      <a16:creationId xmlns:a16="http://schemas.microsoft.com/office/drawing/2014/main" id="{5A4151D7-CE24-43DB-AEB1-DDCD912D57A9}"/>
                    </a:ext>
                  </a:extLst>
                </p:cNvPr>
                <p:cNvSpPr>
                  <a:spLocks noEditPoints="1"/>
                </p:cNvSpPr>
                <p:nvPr/>
              </p:nvSpPr>
              <p:spPr bwMode="auto">
                <a:xfrm>
                  <a:off x="6177072" y="3106738"/>
                  <a:ext cx="323850" cy="19050"/>
                </a:xfrm>
                <a:custGeom>
                  <a:avLst/>
                  <a:gdLst>
                    <a:gd name="T0" fmla="*/ 204 w 204"/>
                    <a:gd name="T1" fmla="*/ 12 h 12"/>
                    <a:gd name="T2" fmla="*/ 180 w 204"/>
                    <a:gd name="T3" fmla="*/ 12 h 12"/>
                    <a:gd name="T4" fmla="*/ 180 w 204"/>
                    <a:gd name="T5" fmla="*/ 0 h 12"/>
                    <a:gd name="T6" fmla="*/ 204 w 204"/>
                    <a:gd name="T7" fmla="*/ 0 h 12"/>
                    <a:gd name="T8" fmla="*/ 204 w 204"/>
                    <a:gd name="T9" fmla="*/ 12 h 12"/>
                    <a:gd name="T10" fmla="*/ 168 w 204"/>
                    <a:gd name="T11" fmla="*/ 12 h 12"/>
                    <a:gd name="T12" fmla="*/ 144 w 204"/>
                    <a:gd name="T13" fmla="*/ 12 h 12"/>
                    <a:gd name="T14" fmla="*/ 144 w 204"/>
                    <a:gd name="T15" fmla="*/ 0 h 12"/>
                    <a:gd name="T16" fmla="*/ 168 w 204"/>
                    <a:gd name="T17" fmla="*/ 0 h 12"/>
                    <a:gd name="T18" fmla="*/ 168 w 204"/>
                    <a:gd name="T19" fmla="*/ 12 h 12"/>
                    <a:gd name="T20" fmla="*/ 132 w 204"/>
                    <a:gd name="T21" fmla="*/ 12 h 12"/>
                    <a:gd name="T22" fmla="*/ 108 w 204"/>
                    <a:gd name="T23" fmla="*/ 12 h 12"/>
                    <a:gd name="T24" fmla="*/ 108 w 204"/>
                    <a:gd name="T25" fmla="*/ 0 h 12"/>
                    <a:gd name="T26" fmla="*/ 132 w 204"/>
                    <a:gd name="T27" fmla="*/ 0 h 12"/>
                    <a:gd name="T28" fmla="*/ 132 w 204"/>
                    <a:gd name="T29" fmla="*/ 12 h 12"/>
                    <a:gd name="T30" fmla="*/ 96 w 204"/>
                    <a:gd name="T31" fmla="*/ 12 h 12"/>
                    <a:gd name="T32" fmla="*/ 72 w 204"/>
                    <a:gd name="T33" fmla="*/ 12 h 12"/>
                    <a:gd name="T34" fmla="*/ 72 w 204"/>
                    <a:gd name="T35" fmla="*/ 0 h 12"/>
                    <a:gd name="T36" fmla="*/ 96 w 204"/>
                    <a:gd name="T37" fmla="*/ 0 h 12"/>
                    <a:gd name="T38" fmla="*/ 96 w 204"/>
                    <a:gd name="T39" fmla="*/ 12 h 12"/>
                    <a:gd name="T40" fmla="*/ 60 w 204"/>
                    <a:gd name="T41" fmla="*/ 12 h 12"/>
                    <a:gd name="T42" fmla="*/ 36 w 204"/>
                    <a:gd name="T43" fmla="*/ 12 h 12"/>
                    <a:gd name="T44" fmla="*/ 36 w 204"/>
                    <a:gd name="T45" fmla="*/ 0 h 12"/>
                    <a:gd name="T46" fmla="*/ 60 w 204"/>
                    <a:gd name="T47" fmla="*/ 0 h 12"/>
                    <a:gd name="T48" fmla="*/ 60 w 204"/>
                    <a:gd name="T49" fmla="*/ 12 h 12"/>
                    <a:gd name="T50" fmla="*/ 24 w 204"/>
                    <a:gd name="T51" fmla="*/ 12 h 12"/>
                    <a:gd name="T52" fmla="*/ 0 w 204"/>
                    <a:gd name="T53" fmla="*/ 12 h 12"/>
                    <a:gd name="T54" fmla="*/ 0 w 204"/>
                    <a:gd name="T55" fmla="*/ 0 h 12"/>
                    <a:gd name="T56" fmla="*/ 24 w 204"/>
                    <a:gd name="T57" fmla="*/ 0 h 12"/>
                    <a:gd name="T58" fmla="*/ 24 w 204"/>
                    <a:gd name="T5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2">
                      <a:moveTo>
                        <a:pt x="204" y="12"/>
                      </a:moveTo>
                      <a:lnTo>
                        <a:pt x="180" y="12"/>
                      </a:lnTo>
                      <a:lnTo>
                        <a:pt x="180" y="0"/>
                      </a:lnTo>
                      <a:lnTo>
                        <a:pt x="204" y="0"/>
                      </a:lnTo>
                      <a:lnTo>
                        <a:pt x="204" y="12"/>
                      </a:lnTo>
                      <a:close/>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04" name="Freeform 30">
                  <a:extLst>
                    <a:ext uri="{FF2B5EF4-FFF2-40B4-BE49-F238E27FC236}">
                      <a16:creationId xmlns:a16="http://schemas.microsoft.com/office/drawing/2014/main" id="{EC838563-8E4B-428F-BA44-4EC02F02D036}"/>
                    </a:ext>
                  </a:extLst>
                </p:cNvPr>
                <p:cNvSpPr>
                  <a:spLocks noEditPoints="1"/>
                </p:cNvSpPr>
                <p:nvPr/>
              </p:nvSpPr>
              <p:spPr bwMode="auto">
                <a:xfrm>
                  <a:off x="6177072" y="3000375"/>
                  <a:ext cx="323850" cy="19050"/>
                </a:xfrm>
                <a:custGeom>
                  <a:avLst/>
                  <a:gdLst>
                    <a:gd name="T0" fmla="*/ 204 w 204"/>
                    <a:gd name="T1" fmla="*/ 12 h 12"/>
                    <a:gd name="T2" fmla="*/ 180 w 204"/>
                    <a:gd name="T3" fmla="*/ 12 h 12"/>
                    <a:gd name="T4" fmla="*/ 180 w 204"/>
                    <a:gd name="T5" fmla="*/ 0 h 12"/>
                    <a:gd name="T6" fmla="*/ 204 w 204"/>
                    <a:gd name="T7" fmla="*/ 0 h 12"/>
                    <a:gd name="T8" fmla="*/ 204 w 204"/>
                    <a:gd name="T9" fmla="*/ 12 h 12"/>
                    <a:gd name="T10" fmla="*/ 168 w 204"/>
                    <a:gd name="T11" fmla="*/ 12 h 12"/>
                    <a:gd name="T12" fmla="*/ 144 w 204"/>
                    <a:gd name="T13" fmla="*/ 12 h 12"/>
                    <a:gd name="T14" fmla="*/ 144 w 204"/>
                    <a:gd name="T15" fmla="*/ 0 h 12"/>
                    <a:gd name="T16" fmla="*/ 168 w 204"/>
                    <a:gd name="T17" fmla="*/ 0 h 12"/>
                    <a:gd name="T18" fmla="*/ 168 w 204"/>
                    <a:gd name="T19" fmla="*/ 12 h 12"/>
                    <a:gd name="T20" fmla="*/ 132 w 204"/>
                    <a:gd name="T21" fmla="*/ 12 h 12"/>
                    <a:gd name="T22" fmla="*/ 108 w 204"/>
                    <a:gd name="T23" fmla="*/ 12 h 12"/>
                    <a:gd name="T24" fmla="*/ 108 w 204"/>
                    <a:gd name="T25" fmla="*/ 0 h 12"/>
                    <a:gd name="T26" fmla="*/ 132 w 204"/>
                    <a:gd name="T27" fmla="*/ 0 h 12"/>
                    <a:gd name="T28" fmla="*/ 132 w 204"/>
                    <a:gd name="T29" fmla="*/ 12 h 12"/>
                    <a:gd name="T30" fmla="*/ 96 w 204"/>
                    <a:gd name="T31" fmla="*/ 12 h 12"/>
                    <a:gd name="T32" fmla="*/ 72 w 204"/>
                    <a:gd name="T33" fmla="*/ 12 h 12"/>
                    <a:gd name="T34" fmla="*/ 72 w 204"/>
                    <a:gd name="T35" fmla="*/ 0 h 12"/>
                    <a:gd name="T36" fmla="*/ 96 w 204"/>
                    <a:gd name="T37" fmla="*/ 0 h 12"/>
                    <a:gd name="T38" fmla="*/ 96 w 204"/>
                    <a:gd name="T39" fmla="*/ 12 h 12"/>
                    <a:gd name="T40" fmla="*/ 60 w 204"/>
                    <a:gd name="T41" fmla="*/ 12 h 12"/>
                    <a:gd name="T42" fmla="*/ 36 w 204"/>
                    <a:gd name="T43" fmla="*/ 12 h 12"/>
                    <a:gd name="T44" fmla="*/ 36 w 204"/>
                    <a:gd name="T45" fmla="*/ 0 h 12"/>
                    <a:gd name="T46" fmla="*/ 60 w 204"/>
                    <a:gd name="T47" fmla="*/ 0 h 12"/>
                    <a:gd name="T48" fmla="*/ 60 w 204"/>
                    <a:gd name="T49" fmla="*/ 12 h 12"/>
                    <a:gd name="T50" fmla="*/ 24 w 204"/>
                    <a:gd name="T51" fmla="*/ 12 h 12"/>
                    <a:gd name="T52" fmla="*/ 0 w 204"/>
                    <a:gd name="T53" fmla="*/ 12 h 12"/>
                    <a:gd name="T54" fmla="*/ 0 w 204"/>
                    <a:gd name="T55" fmla="*/ 0 h 12"/>
                    <a:gd name="T56" fmla="*/ 24 w 204"/>
                    <a:gd name="T57" fmla="*/ 0 h 12"/>
                    <a:gd name="T58" fmla="*/ 24 w 204"/>
                    <a:gd name="T5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2">
                      <a:moveTo>
                        <a:pt x="204" y="12"/>
                      </a:moveTo>
                      <a:lnTo>
                        <a:pt x="180" y="12"/>
                      </a:lnTo>
                      <a:lnTo>
                        <a:pt x="180" y="0"/>
                      </a:lnTo>
                      <a:lnTo>
                        <a:pt x="204" y="0"/>
                      </a:lnTo>
                      <a:lnTo>
                        <a:pt x="204" y="12"/>
                      </a:lnTo>
                      <a:close/>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grpSp>
          <p:sp>
            <p:nvSpPr>
              <p:cNvPr id="190" name="Rectangle 189">
                <a:extLst>
                  <a:ext uri="{FF2B5EF4-FFF2-40B4-BE49-F238E27FC236}">
                    <a16:creationId xmlns:a16="http://schemas.microsoft.com/office/drawing/2014/main" id="{19F3BF65-487A-4DDA-A0F8-07873DC135DD}"/>
                  </a:ext>
                </a:extLst>
              </p:cNvPr>
              <p:cNvSpPr/>
              <p:nvPr/>
            </p:nvSpPr>
            <p:spPr>
              <a:xfrm>
                <a:off x="1589694" y="4661965"/>
                <a:ext cx="326264" cy="184727"/>
              </a:xfrm>
              <a:prstGeom prst="rect">
                <a:avLst/>
              </a:prstGeom>
            </p:spPr>
            <p:txBody>
              <a:bodyPr wrap="none">
                <a:spAutoFit/>
              </a:bodyPr>
              <a:lstStyle/>
              <a:p>
                <a:pPr algn="ctr" defTabSz="914102" fontAlgn="base">
                  <a:spcBef>
                    <a:spcPct val="0"/>
                  </a:spcBef>
                  <a:spcAft>
                    <a:spcPct val="0"/>
                  </a:spcAft>
                  <a:defRPr/>
                </a:pPr>
                <a:r>
                  <a:rPr lang="en-US" sz="1176">
                    <a:solidFill>
                      <a:srgbClr val="353535"/>
                    </a:solidFill>
                    <a:latin typeface="Segoe UI Semibold" panose="020B0702040204020203" pitchFamily="34" charset="0"/>
                    <a:cs typeface="Segoe UI Semibold" panose="020B0702040204020203" pitchFamily="34" charset="0"/>
                  </a:rPr>
                  <a:t>VM1</a:t>
                </a:r>
              </a:p>
            </p:txBody>
          </p:sp>
        </p:grpSp>
        <p:grpSp>
          <p:nvGrpSpPr>
            <p:cNvPr id="205" name="Group 204">
              <a:extLst>
                <a:ext uri="{FF2B5EF4-FFF2-40B4-BE49-F238E27FC236}">
                  <a16:creationId xmlns:a16="http://schemas.microsoft.com/office/drawing/2014/main" id="{FD5BB6AD-B506-495B-A525-96F039999352}"/>
                </a:ext>
              </a:extLst>
            </p:cNvPr>
            <p:cNvGrpSpPr/>
            <p:nvPr/>
          </p:nvGrpSpPr>
          <p:grpSpPr>
            <a:xfrm>
              <a:off x="3883009" y="2813057"/>
              <a:ext cx="599878" cy="1125961"/>
              <a:chOff x="1556452" y="4313612"/>
              <a:chExt cx="400050" cy="750887"/>
            </a:xfrm>
          </p:grpSpPr>
          <p:grpSp>
            <p:nvGrpSpPr>
              <p:cNvPr id="206" name="Group 205">
                <a:extLst>
                  <a:ext uri="{FF2B5EF4-FFF2-40B4-BE49-F238E27FC236}">
                    <a16:creationId xmlns:a16="http://schemas.microsoft.com/office/drawing/2014/main" id="{D519D454-5ED7-41C4-BC39-FF114A9D49FF}"/>
                  </a:ext>
                </a:extLst>
              </p:cNvPr>
              <p:cNvGrpSpPr/>
              <p:nvPr/>
            </p:nvGrpSpPr>
            <p:grpSpPr>
              <a:xfrm>
                <a:off x="1556452" y="4313612"/>
                <a:ext cx="400050" cy="750887"/>
                <a:chOff x="6138972" y="2855913"/>
                <a:chExt cx="400050" cy="750887"/>
              </a:xfrm>
            </p:grpSpPr>
            <p:sp>
              <p:nvSpPr>
                <p:cNvPr id="208" name="Rectangle 17">
                  <a:extLst>
                    <a:ext uri="{FF2B5EF4-FFF2-40B4-BE49-F238E27FC236}">
                      <a16:creationId xmlns:a16="http://schemas.microsoft.com/office/drawing/2014/main" id="{483594A1-5999-4566-A86E-2DC8F3C4C850}"/>
                    </a:ext>
                  </a:extLst>
                </p:cNvPr>
                <p:cNvSpPr>
                  <a:spLocks noChangeArrowheads="1"/>
                </p:cNvSpPr>
                <p:nvPr/>
              </p:nvSpPr>
              <p:spPr bwMode="auto">
                <a:xfrm>
                  <a:off x="6138972" y="2855913"/>
                  <a:ext cx="400050" cy="750887"/>
                </a:xfrm>
                <a:prstGeom prst="rect">
                  <a:avLst/>
                </a:prstGeom>
                <a:solidFill>
                  <a:srgbClr val="FFFFFF"/>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09" name="Rectangle 18">
                  <a:extLst>
                    <a:ext uri="{FF2B5EF4-FFF2-40B4-BE49-F238E27FC236}">
                      <a16:creationId xmlns:a16="http://schemas.microsoft.com/office/drawing/2014/main" id="{3EFA0302-F145-474E-9060-FD0361D76DA3}"/>
                    </a:ext>
                  </a:extLst>
                </p:cNvPr>
                <p:cNvSpPr>
                  <a:spLocks noChangeArrowheads="1"/>
                </p:cNvSpPr>
                <p:nvPr/>
              </p:nvSpPr>
              <p:spPr bwMode="auto">
                <a:xfrm>
                  <a:off x="6262797" y="2943225"/>
                  <a:ext cx="161925" cy="19050"/>
                </a:xfrm>
                <a:prstGeom prst="rect">
                  <a:avLst/>
                </a:prstGeom>
                <a:solidFill>
                  <a:srgbClr val="4D82B8"/>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10" name="Rectangle 19">
                  <a:extLst>
                    <a:ext uri="{FF2B5EF4-FFF2-40B4-BE49-F238E27FC236}">
                      <a16:creationId xmlns:a16="http://schemas.microsoft.com/office/drawing/2014/main" id="{6AC07BAD-297A-456C-A0F7-EF80657CFF21}"/>
                    </a:ext>
                  </a:extLst>
                </p:cNvPr>
                <p:cNvSpPr>
                  <a:spLocks noChangeArrowheads="1"/>
                </p:cNvSpPr>
                <p:nvPr/>
              </p:nvSpPr>
              <p:spPr bwMode="auto">
                <a:xfrm>
                  <a:off x="6224697" y="3443288"/>
                  <a:ext cx="57150" cy="87312"/>
                </a:xfrm>
                <a:prstGeom prst="rect">
                  <a:avLst/>
                </a:prstGeom>
                <a:solidFill>
                  <a:srgbClr val="4D82B8"/>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11" name="Freeform 20">
                  <a:extLst>
                    <a:ext uri="{FF2B5EF4-FFF2-40B4-BE49-F238E27FC236}">
                      <a16:creationId xmlns:a16="http://schemas.microsoft.com/office/drawing/2014/main" id="{4B6F5564-B50B-4D7D-8507-2532FAFBA4D0}"/>
                    </a:ext>
                  </a:extLst>
                </p:cNvPr>
                <p:cNvSpPr>
                  <a:spLocks/>
                </p:cNvSpPr>
                <p:nvPr/>
              </p:nvSpPr>
              <p:spPr bwMode="auto">
                <a:xfrm>
                  <a:off x="6491397" y="3559175"/>
                  <a:ext cx="28575" cy="28575"/>
                </a:xfrm>
                <a:custGeom>
                  <a:avLst/>
                  <a:gdLst>
                    <a:gd name="T0" fmla="*/ 18 w 18"/>
                    <a:gd name="T1" fmla="*/ 18 h 18"/>
                    <a:gd name="T2" fmla="*/ 0 w 18"/>
                    <a:gd name="T3" fmla="*/ 18 h 18"/>
                    <a:gd name="T4" fmla="*/ 0 w 18"/>
                    <a:gd name="T5" fmla="*/ 6 h 18"/>
                    <a:gd name="T6" fmla="*/ 6 w 18"/>
                    <a:gd name="T7" fmla="*/ 6 h 18"/>
                    <a:gd name="T8" fmla="*/ 6 w 18"/>
                    <a:gd name="T9" fmla="*/ 0 h 18"/>
                    <a:gd name="T10" fmla="*/ 18 w 18"/>
                    <a:gd name="T11" fmla="*/ 0 h 18"/>
                    <a:gd name="T12" fmla="*/ 18 w 18"/>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8" h="18">
                      <a:moveTo>
                        <a:pt x="18" y="18"/>
                      </a:moveTo>
                      <a:lnTo>
                        <a:pt x="0" y="18"/>
                      </a:lnTo>
                      <a:lnTo>
                        <a:pt x="0" y="6"/>
                      </a:lnTo>
                      <a:lnTo>
                        <a:pt x="6" y="6"/>
                      </a:lnTo>
                      <a:lnTo>
                        <a:pt x="6" y="0"/>
                      </a:lnTo>
                      <a:lnTo>
                        <a:pt x="18" y="0"/>
                      </a:lnTo>
                      <a:lnTo>
                        <a:pt x="18" y="18"/>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12" name="Freeform 21">
                  <a:extLst>
                    <a:ext uri="{FF2B5EF4-FFF2-40B4-BE49-F238E27FC236}">
                      <a16:creationId xmlns:a16="http://schemas.microsoft.com/office/drawing/2014/main" id="{E4BF9F56-986C-4977-976A-52601B663BD7}"/>
                    </a:ext>
                  </a:extLst>
                </p:cNvPr>
                <p:cNvSpPr>
                  <a:spLocks noEditPoints="1"/>
                </p:cNvSpPr>
                <p:nvPr/>
              </p:nvSpPr>
              <p:spPr bwMode="auto">
                <a:xfrm>
                  <a:off x="6205647" y="3568700"/>
                  <a:ext cx="266700" cy="19050"/>
                </a:xfrm>
                <a:custGeom>
                  <a:avLst/>
                  <a:gdLst>
                    <a:gd name="T0" fmla="*/ 168 w 168"/>
                    <a:gd name="T1" fmla="*/ 12 h 12"/>
                    <a:gd name="T2" fmla="*/ 144 w 168"/>
                    <a:gd name="T3" fmla="*/ 12 h 12"/>
                    <a:gd name="T4" fmla="*/ 144 w 168"/>
                    <a:gd name="T5" fmla="*/ 0 h 12"/>
                    <a:gd name="T6" fmla="*/ 168 w 168"/>
                    <a:gd name="T7" fmla="*/ 0 h 12"/>
                    <a:gd name="T8" fmla="*/ 168 w 168"/>
                    <a:gd name="T9" fmla="*/ 12 h 12"/>
                    <a:gd name="T10" fmla="*/ 132 w 168"/>
                    <a:gd name="T11" fmla="*/ 12 h 12"/>
                    <a:gd name="T12" fmla="*/ 108 w 168"/>
                    <a:gd name="T13" fmla="*/ 12 h 12"/>
                    <a:gd name="T14" fmla="*/ 108 w 168"/>
                    <a:gd name="T15" fmla="*/ 0 h 12"/>
                    <a:gd name="T16" fmla="*/ 132 w 168"/>
                    <a:gd name="T17" fmla="*/ 0 h 12"/>
                    <a:gd name="T18" fmla="*/ 132 w 168"/>
                    <a:gd name="T19" fmla="*/ 12 h 12"/>
                    <a:gd name="T20" fmla="*/ 96 w 168"/>
                    <a:gd name="T21" fmla="*/ 12 h 12"/>
                    <a:gd name="T22" fmla="*/ 72 w 168"/>
                    <a:gd name="T23" fmla="*/ 12 h 12"/>
                    <a:gd name="T24" fmla="*/ 72 w 168"/>
                    <a:gd name="T25" fmla="*/ 0 h 12"/>
                    <a:gd name="T26" fmla="*/ 96 w 168"/>
                    <a:gd name="T27" fmla="*/ 0 h 12"/>
                    <a:gd name="T28" fmla="*/ 96 w 168"/>
                    <a:gd name="T29" fmla="*/ 12 h 12"/>
                    <a:gd name="T30" fmla="*/ 60 w 168"/>
                    <a:gd name="T31" fmla="*/ 12 h 12"/>
                    <a:gd name="T32" fmla="*/ 36 w 168"/>
                    <a:gd name="T33" fmla="*/ 12 h 12"/>
                    <a:gd name="T34" fmla="*/ 36 w 168"/>
                    <a:gd name="T35" fmla="*/ 0 h 12"/>
                    <a:gd name="T36" fmla="*/ 60 w 168"/>
                    <a:gd name="T37" fmla="*/ 0 h 12"/>
                    <a:gd name="T38" fmla="*/ 60 w 168"/>
                    <a:gd name="T39" fmla="*/ 12 h 12"/>
                    <a:gd name="T40" fmla="*/ 24 w 168"/>
                    <a:gd name="T41" fmla="*/ 12 h 12"/>
                    <a:gd name="T42" fmla="*/ 0 w 168"/>
                    <a:gd name="T43" fmla="*/ 12 h 12"/>
                    <a:gd name="T44" fmla="*/ 0 w 168"/>
                    <a:gd name="T45" fmla="*/ 0 h 12"/>
                    <a:gd name="T46" fmla="*/ 24 w 168"/>
                    <a:gd name="T47" fmla="*/ 0 h 12"/>
                    <a:gd name="T48" fmla="*/ 24 w 168"/>
                    <a:gd name="T4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8" h="12">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13" name="Freeform 22">
                  <a:extLst>
                    <a:ext uri="{FF2B5EF4-FFF2-40B4-BE49-F238E27FC236}">
                      <a16:creationId xmlns:a16="http://schemas.microsoft.com/office/drawing/2014/main" id="{E1637168-D788-42E1-99E9-EB49E15DF19C}"/>
                    </a:ext>
                  </a:extLst>
                </p:cNvPr>
                <p:cNvSpPr>
                  <a:spLocks/>
                </p:cNvSpPr>
                <p:nvPr/>
              </p:nvSpPr>
              <p:spPr bwMode="auto">
                <a:xfrm>
                  <a:off x="6158022" y="3559175"/>
                  <a:ext cx="28575" cy="28575"/>
                </a:xfrm>
                <a:custGeom>
                  <a:avLst/>
                  <a:gdLst>
                    <a:gd name="T0" fmla="*/ 18 w 18"/>
                    <a:gd name="T1" fmla="*/ 18 h 18"/>
                    <a:gd name="T2" fmla="*/ 0 w 18"/>
                    <a:gd name="T3" fmla="*/ 18 h 18"/>
                    <a:gd name="T4" fmla="*/ 0 w 18"/>
                    <a:gd name="T5" fmla="*/ 0 h 18"/>
                    <a:gd name="T6" fmla="*/ 12 w 18"/>
                    <a:gd name="T7" fmla="*/ 0 h 18"/>
                    <a:gd name="T8" fmla="*/ 12 w 18"/>
                    <a:gd name="T9" fmla="*/ 6 h 18"/>
                    <a:gd name="T10" fmla="*/ 18 w 18"/>
                    <a:gd name="T11" fmla="*/ 6 h 18"/>
                    <a:gd name="T12" fmla="*/ 18 w 18"/>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8" h="18">
                      <a:moveTo>
                        <a:pt x="18" y="18"/>
                      </a:moveTo>
                      <a:lnTo>
                        <a:pt x="0" y="18"/>
                      </a:lnTo>
                      <a:lnTo>
                        <a:pt x="0" y="0"/>
                      </a:lnTo>
                      <a:lnTo>
                        <a:pt x="12" y="0"/>
                      </a:lnTo>
                      <a:lnTo>
                        <a:pt x="12" y="6"/>
                      </a:lnTo>
                      <a:lnTo>
                        <a:pt x="18" y="6"/>
                      </a:lnTo>
                      <a:lnTo>
                        <a:pt x="18" y="18"/>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14" name="Freeform 23">
                  <a:extLst>
                    <a:ext uri="{FF2B5EF4-FFF2-40B4-BE49-F238E27FC236}">
                      <a16:creationId xmlns:a16="http://schemas.microsoft.com/office/drawing/2014/main" id="{B7815AE6-F086-4FE1-86BF-86E7908F2029}"/>
                    </a:ext>
                  </a:extLst>
                </p:cNvPr>
                <p:cNvSpPr>
                  <a:spLocks noEditPoints="1"/>
                </p:cNvSpPr>
                <p:nvPr/>
              </p:nvSpPr>
              <p:spPr bwMode="auto">
                <a:xfrm>
                  <a:off x="6158022" y="2924175"/>
                  <a:ext cx="19050" cy="615950"/>
                </a:xfrm>
                <a:custGeom>
                  <a:avLst/>
                  <a:gdLst>
                    <a:gd name="T0" fmla="*/ 12 w 12"/>
                    <a:gd name="T1" fmla="*/ 388 h 388"/>
                    <a:gd name="T2" fmla="*/ 0 w 12"/>
                    <a:gd name="T3" fmla="*/ 388 h 388"/>
                    <a:gd name="T4" fmla="*/ 0 w 12"/>
                    <a:gd name="T5" fmla="*/ 363 h 388"/>
                    <a:gd name="T6" fmla="*/ 12 w 12"/>
                    <a:gd name="T7" fmla="*/ 363 h 388"/>
                    <a:gd name="T8" fmla="*/ 12 w 12"/>
                    <a:gd name="T9" fmla="*/ 388 h 388"/>
                    <a:gd name="T10" fmla="*/ 12 w 12"/>
                    <a:gd name="T11" fmla="*/ 351 h 388"/>
                    <a:gd name="T12" fmla="*/ 0 w 12"/>
                    <a:gd name="T13" fmla="*/ 351 h 388"/>
                    <a:gd name="T14" fmla="*/ 0 w 12"/>
                    <a:gd name="T15" fmla="*/ 327 h 388"/>
                    <a:gd name="T16" fmla="*/ 12 w 12"/>
                    <a:gd name="T17" fmla="*/ 327 h 388"/>
                    <a:gd name="T18" fmla="*/ 12 w 12"/>
                    <a:gd name="T19" fmla="*/ 351 h 388"/>
                    <a:gd name="T20" fmla="*/ 12 w 12"/>
                    <a:gd name="T21" fmla="*/ 315 h 388"/>
                    <a:gd name="T22" fmla="*/ 0 w 12"/>
                    <a:gd name="T23" fmla="*/ 315 h 388"/>
                    <a:gd name="T24" fmla="*/ 0 w 12"/>
                    <a:gd name="T25" fmla="*/ 291 h 388"/>
                    <a:gd name="T26" fmla="*/ 12 w 12"/>
                    <a:gd name="T27" fmla="*/ 291 h 388"/>
                    <a:gd name="T28" fmla="*/ 12 w 12"/>
                    <a:gd name="T29" fmla="*/ 315 h 388"/>
                    <a:gd name="T30" fmla="*/ 12 w 12"/>
                    <a:gd name="T31" fmla="*/ 279 h 388"/>
                    <a:gd name="T32" fmla="*/ 0 w 12"/>
                    <a:gd name="T33" fmla="*/ 279 h 388"/>
                    <a:gd name="T34" fmla="*/ 0 w 12"/>
                    <a:gd name="T35" fmla="*/ 254 h 388"/>
                    <a:gd name="T36" fmla="*/ 12 w 12"/>
                    <a:gd name="T37" fmla="*/ 254 h 388"/>
                    <a:gd name="T38" fmla="*/ 12 w 12"/>
                    <a:gd name="T39" fmla="*/ 279 h 388"/>
                    <a:gd name="T40" fmla="*/ 12 w 12"/>
                    <a:gd name="T41" fmla="*/ 242 h 388"/>
                    <a:gd name="T42" fmla="*/ 0 w 12"/>
                    <a:gd name="T43" fmla="*/ 242 h 388"/>
                    <a:gd name="T44" fmla="*/ 0 w 12"/>
                    <a:gd name="T45" fmla="*/ 218 h 388"/>
                    <a:gd name="T46" fmla="*/ 12 w 12"/>
                    <a:gd name="T47" fmla="*/ 218 h 388"/>
                    <a:gd name="T48" fmla="*/ 12 w 12"/>
                    <a:gd name="T49" fmla="*/ 242 h 388"/>
                    <a:gd name="T50" fmla="*/ 12 w 12"/>
                    <a:gd name="T51" fmla="*/ 206 h 388"/>
                    <a:gd name="T52" fmla="*/ 0 w 12"/>
                    <a:gd name="T53" fmla="*/ 206 h 388"/>
                    <a:gd name="T54" fmla="*/ 0 w 12"/>
                    <a:gd name="T55" fmla="*/ 182 h 388"/>
                    <a:gd name="T56" fmla="*/ 12 w 12"/>
                    <a:gd name="T57" fmla="*/ 182 h 388"/>
                    <a:gd name="T58" fmla="*/ 12 w 12"/>
                    <a:gd name="T59" fmla="*/ 206 h 388"/>
                    <a:gd name="T60" fmla="*/ 12 w 12"/>
                    <a:gd name="T61" fmla="*/ 169 h 388"/>
                    <a:gd name="T62" fmla="*/ 0 w 12"/>
                    <a:gd name="T63" fmla="*/ 169 h 388"/>
                    <a:gd name="T64" fmla="*/ 0 w 12"/>
                    <a:gd name="T65" fmla="*/ 145 h 388"/>
                    <a:gd name="T66" fmla="*/ 12 w 12"/>
                    <a:gd name="T67" fmla="*/ 145 h 388"/>
                    <a:gd name="T68" fmla="*/ 12 w 12"/>
                    <a:gd name="T69" fmla="*/ 169 h 388"/>
                    <a:gd name="T70" fmla="*/ 12 w 12"/>
                    <a:gd name="T71" fmla="*/ 133 h 388"/>
                    <a:gd name="T72" fmla="*/ 0 w 12"/>
                    <a:gd name="T73" fmla="*/ 133 h 388"/>
                    <a:gd name="T74" fmla="*/ 0 w 12"/>
                    <a:gd name="T75" fmla="*/ 109 h 388"/>
                    <a:gd name="T76" fmla="*/ 12 w 12"/>
                    <a:gd name="T77" fmla="*/ 109 h 388"/>
                    <a:gd name="T78" fmla="*/ 12 w 12"/>
                    <a:gd name="T79" fmla="*/ 133 h 388"/>
                    <a:gd name="T80" fmla="*/ 12 w 12"/>
                    <a:gd name="T81" fmla="*/ 97 h 388"/>
                    <a:gd name="T82" fmla="*/ 0 w 12"/>
                    <a:gd name="T83" fmla="*/ 97 h 388"/>
                    <a:gd name="T84" fmla="*/ 0 w 12"/>
                    <a:gd name="T85" fmla="*/ 72 h 388"/>
                    <a:gd name="T86" fmla="*/ 12 w 12"/>
                    <a:gd name="T87" fmla="*/ 72 h 388"/>
                    <a:gd name="T88" fmla="*/ 12 w 12"/>
                    <a:gd name="T89" fmla="*/ 97 h 388"/>
                    <a:gd name="T90" fmla="*/ 12 w 12"/>
                    <a:gd name="T91" fmla="*/ 60 h 388"/>
                    <a:gd name="T92" fmla="*/ 0 w 12"/>
                    <a:gd name="T93" fmla="*/ 60 h 388"/>
                    <a:gd name="T94" fmla="*/ 0 w 12"/>
                    <a:gd name="T95" fmla="*/ 36 h 388"/>
                    <a:gd name="T96" fmla="*/ 12 w 12"/>
                    <a:gd name="T97" fmla="*/ 36 h 388"/>
                    <a:gd name="T98" fmla="*/ 12 w 12"/>
                    <a:gd name="T99" fmla="*/ 60 h 388"/>
                    <a:gd name="T100" fmla="*/ 12 w 12"/>
                    <a:gd name="T101" fmla="*/ 24 h 388"/>
                    <a:gd name="T102" fmla="*/ 0 w 12"/>
                    <a:gd name="T103" fmla="*/ 24 h 388"/>
                    <a:gd name="T104" fmla="*/ 0 w 12"/>
                    <a:gd name="T105" fmla="*/ 0 h 388"/>
                    <a:gd name="T106" fmla="*/ 12 w 12"/>
                    <a:gd name="T107" fmla="*/ 0 h 388"/>
                    <a:gd name="T108" fmla="*/ 12 w 12"/>
                    <a:gd name="T109" fmla="*/ 24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 h="388">
                      <a:moveTo>
                        <a:pt x="12" y="388"/>
                      </a:moveTo>
                      <a:lnTo>
                        <a:pt x="0" y="388"/>
                      </a:lnTo>
                      <a:lnTo>
                        <a:pt x="0" y="363"/>
                      </a:lnTo>
                      <a:lnTo>
                        <a:pt x="12" y="363"/>
                      </a:lnTo>
                      <a:lnTo>
                        <a:pt x="12" y="388"/>
                      </a:lnTo>
                      <a:close/>
                      <a:moveTo>
                        <a:pt x="12" y="351"/>
                      </a:moveTo>
                      <a:lnTo>
                        <a:pt x="0" y="351"/>
                      </a:lnTo>
                      <a:lnTo>
                        <a:pt x="0" y="327"/>
                      </a:lnTo>
                      <a:lnTo>
                        <a:pt x="12" y="327"/>
                      </a:lnTo>
                      <a:lnTo>
                        <a:pt x="12" y="351"/>
                      </a:lnTo>
                      <a:close/>
                      <a:moveTo>
                        <a:pt x="12" y="315"/>
                      </a:moveTo>
                      <a:lnTo>
                        <a:pt x="0" y="315"/>
                      </a:lnTo>
                      <a:lnTo>
                        <a:pt x="0" y="291"/>
                      </a:lnTo>
                      <a:lnTo>
                        <a:pt x="12" y="291"/>
                      </a:lnTo>
                      <a:lnTo>
                        <a:pt x="12" y="315"/>
                      </a:lnTo>
                      <a:close/>
                      <a:moveTo>
                        <a:pt x="12" y="279"/>
                      </a:moveTo>
                      <a:lnTo>
                        <a:pt x="0" y="279"/>
                      </a:lnTo>
                      <a:lnTo>
                        <a:pt x="0" y="254"/>
                      </a:lnTo>
                      <a:lnTo>
                        <a:pt x="12" y="254"/>
                      </a:lnTo>
                      <a:lnTo>
                        <a:pt x="12" y="279"/>
                      </a:lnTo>
                      <a:close/>
                      <a:moveTo>
                        <a:pt x="12" y="242"/>
                      </a:moveTo>
                      <a:lnTo>
                        <a:pt x="0" y="242"/>
                      </a:lnTo>
                      <a:lnTo>
                        <a:pt x="0" y="218"/>
                      </a:lnTo>
                      <a:lnTo>
                        <a:pt x="12" y="218"/>
                      </a:lnTo>
                      <a:lnTo>
                        <a:pt x="12" y="242"/>
                      </a:lnTo>
                      <a:close/>
                      <a:moveTo>
                        <a:pt x="12" y="206"/>
                      </a:moveTo>
                      <a:lnTo>
                        <a:pt x="0" y="206"/>
                      </a:lnTo>
                      <a:lnTo>
                        <a:pt x="0" y="182"/>
                      </a:lnTo>
                      <a:lnTo>
                        <a:pt x="12" y="182"/>
                      </a:lnTo>
                      <a:lnTo>
                        <a:pt x="12" y="206"/>
                      </a:lnTo>
                      <a:close/>
                      <a:moveTo>
                        <a:pt x="12" y="169"/>
                      </a:moveTo>
                      <a:lnTo>
                        <a:pt x="0" y="169"/>
                      </a:lnTo>
                      <a:lnTo>
                        <a:pt x="0" y="145"/>
                      </a:lnTo>
                      <a:lnTo>
                        <a:pt x="12" y="145"/>
                      </a:lnTo>
                      <a:lnTo>
                        <a:pt x="12" y="169"/>
                      </a:lnTo>
                      <a:close/>
                      <a:moveTo>
                        <a:pt x="12" y="133"/>
                      </a:moveTo>
                      <a:lnTo>
                        <a:pt x="0" y="133"/>
                      </a:lnTo>
                      <a:lnTo>
                        <a:pt x="0" y="109"/>
                      </a:lnTo>
                      <a:lnTo>
                        <a:pt x="12" y="109"/>
                      </a:lnTo>
                      <a:lnTo>
                        <a:pt x="12" y="133"/>
                      </a:lnTo>
                      <a:close/>
                      <a:moveTo>
                        <a:pt x="12" y="97"/>
                      </a:moveTo>
                      <a:lnTo>
                        <a:pt x="0" y="97"/>
                      </a:lnTo>
                      <a:lnTo>
                        <a:pt x="0" y="72"/>
                      </a:lnTo>
                      <a:lnTo>
                        <a:pt x="12" y="72"/>
                      </a:lnTo>
                      <a:lnTo>
                        <a:pt x="12" y="97"/>
                      </a:lnTo>
                      <a:close/>
                      <a:moveTo>
                        <a:pt x="12" y="60"/>
                      </a:moveTo>
                      <a:lnTo>
                        <a:pt x="0" y="60"/>
                      </a:lnTo>
                      <a:lnTo>
                        <a:pt x="0" y="36"/>
                      </a:lnTo>
                      <a:lnTo>
                        <a:pt x="12" y="36"/>
                      </a:lnTo>
                      <a:lnTo>
                        <a:pt x="12" y="60"/>
                      </a:lnTo>
                      <a:close/>
                      <a:moveTo>
                        <a:pt x="12" y="24"/>
                      </a:moveTo>
                      <a:lnTo>
                        <a:pt x="0" y="24"/>
                      </a:lnTo>
                      <a:lnTo>
                        <a:pt x="0" y="0"/>
                      </a:lnTo>
                      <a:lnTo>
                        <a:pt x="12" y="0"/>
                      </a:lnTo>
                      <a:lnTo>
                        <a:pt x="12" y="24"/>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15" name="Freeform 24">
                  <a:extLst>
                    <a:ext uri="{FF2B5EF4-FFF2-40B4-BE49-F238E27FC236}">
                      <a16:creationId xmlns:a16="http://schemas.microsoft.com/office/drawing/2014/main" id="{C723CBB7-FDEC-4356-87A9-E9CDD7082D2F}"/>
                    </a:ext>
                  </a:extLst>
                </p:cNvPr>
                <p:cNvSpPr>
                  <a:spLocks/>
                </p:cNvSpPr>
                <p:nvPr/>
              </p:nvSpPr>
              <p:spPr bwMode="auto">
                <a:xfrm>
                  <a:off x="6158022" y="2874963"/>
                  <a:ext cx="28575" cy="30162"/>
                </a:xfrm>
                <a:custGeom>
                  <a:avLst/>
                  <a:gdLst>
                    <a:gd name="T0" fmla="*/ 12 w 18"/>
                    <a:gd name="T1" fmla="*/ 19 h 19"/>
                    <a:gd name="T2" fmla="*/ 0 w 18"/>
                    <a:gd name="T3" fmla="*/ 19 h 19"/>
                    <a:gd name="T4" fmla="*/ 0 w 18"/>
                    <a:gd name="T5" fmla="*/ 0 h 19"/>
                    <a:gd name="T6" fmla="*/ 18 w 18"/>
                    <a:gd name="T7" fmla="*/ 0 h 19"/>
                    <a:gd name="T8" fmla="*/ 18 w 18"/>
                    <a:gd name="T9" fmla="*/ 12 h 19"/>
                    <a:gd name="T10" fmla="*/ 12 w 18"/>
                    <a:gd name="T11" fmla="*/ 12 h 19"/>
                    <a:gd name="T12" fmla="*/ 12 w 18"/>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8" h="19">
                      <a:moveTo>
                        <a:pt x="12" y="19"/>
                      </a:moveTo>
                      <a:lnTo>
                        <a:pt x="0" y="19"/>
                      </a:lnTo>
                      <a:lnTo>
                        <a:pt x="0" y="0"/>
                      </a:lnTo>
                      <a:lnTo>
                        <a:pt x="18" y="0"/>
                      </a:lnTo>
                      <a:lnTo>
                        <a:pt x="18" y="12"/>
                      </a:lnTo>
                      <a:lnTo>
                        <a:pt x="12" y="12"/>
                      </a:lnTo>
                      <a:lnTo>
                        <a:pt x="12" y="19"/>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16" name="Freeform 25">
                  <a:extLst>
                    <a:ext uri="{FF2B5EF4-FFF2-40B4-BE49-F238E27FC236}">
                      <a16:creationId xmlns:a16="http://schemas.microsoft.com/office/drawing/2014/main" id="{48DA99E5-A23E-47C1-8173-9DB5F374B929}"/>
                    </a:ext>
                  </a:extLst>
                </p:cNvPr>
                <p:cNvSpPr>
                  <a:spLocks noEditPoints="1"/>
                </p:cNvSpPr>
                <p:nvPr/>
              </p:nvSpPr>
              <p:spPr bwMode="auto">
                <a:xfrm>
                  <a:off x="6205647" y="2874963"/>
                  <a:ext cx="266700" cy="19050"/>
                </a:xfrm>
                <a:custGeom>
                  <a:avLst/>
                  <a:gdLst>
                    <a:gd name="T0" fmla="*/ 168 w 168"/>
                    <a:gd name="T1" fmla="*/ 12 h 12"/>
                    <a:gd name="T2" fmla="*/ 144 w 168"/>
                    <a:gd name="T3" fmla="*/ 12 h 12"/>
                    <a:gd name="T4" fmla="*/ 144 w 168"/>
                    <a:gd name="T5" fmla="*/ 0 h 12"/>
                    <a:gd name="T6" fmla="*/ 168 w 168"/>
                    <a:gd name="T7" fmla="*/ 0 h 12"/>
                    <a:gd name="T8" fmla="*/ 168 w 168"/>
                    <a:gd name="T9" fmla="*/ 12 h 12"/>
                    <a:gd name="T10" fmla="*/ 132 w 168"/>
                    <a:gd name="T11" fmla="*/ 12 h 12"/>
                    <a:gd name="T12" fmla="*/ 108 w 168"/>
                    <a:gd name="T13" fmla="*/ 12 h 12"/>
                    <a:gd name="T14" fmla="*/ 108 w 168"/>
                    <a:gd name="T15" fmla="*/ 0 h 12"/>
                    <a:gd name="T16" fmla="*/ 132 w 168"/>
                    <a:gd name="T17" fmla="*/ 0 h 12"/>
                    <a:gd name="T18" fmla="*/ 132 w 168"/>
                    <a:gd name="T19" fmla="*/ 12 h 12"/>
                    <a:gd name="T20" fmla="*/ 96 w 168"/>
                    <a:gd name="T21" fmla="*/ 12 h 12"/>
                    <a:gd name="T22" fmla="*/ 72 w 168"/>
                    <a:gd name="T23" fmla="*/ 12 h 12"/>
                    <a:gd name="T24" fmla="*/ 72 w 168"/>
                    <a:gd name="T25" fmla="*/ 0 h 12"/>
                    <a:gd name="T26" fmla="*/ 96 w 168"/>
                    <a:gd name="T27" fmla="*/ 0 h 12"/>
                    <a:gd name="T28" fmla="*/ 96 w 168"/>
                    <a:gd name="T29" fmla="*/ 12 h 12"/>
                    <a:gd name="T30" fmla="*/ 60 w 168"/>
                    <a:gd name="T31" fmla="*/ 12 h 12"/>
                    <a:gd name="T32" fmla="*/ 36 w 168"/>
                    <a:gd name="T33" fmla="*/ 12 h 12"/>
                    <a:gd name="T34" fmla="*/ 36 w 168"/>
                    <a:gd name="T35" fmla="*/ 0 h 12"/>
                    <a:gd name="T36" fmla="*/ 60 w 168"/>
                    <a:gd name="T37" fmla="*/ 0 h 12"/>
                    <a:gd name="T38" fmla="*/ 60 w 168"/>
                    <a:gd name="T39" fmla="*/ 12 h 12"/>
                    <a:gd name="T40" fmla="*/ 24 w 168"/>
                    <a:gd name="T41" fmla="*/ 12 h 12"/>
                    <a:gd name="T42" fmla="*/ 0 w 168"/>
                    <a:gd name="T43" fmla="*/ 12 h 12"/>
                    <a:gd name="T44" fmla="*/ 0 w 168"/>
                    <a:gd name="T45" fmla="*/ 0 h 12"/>
                    <a:gd name="T46" fmla="*/ 24 w 168"/>
                    <a:gd name="T47" fmla="*/ 0 h 12"/>
                    <a:gd name="T48" fmla="*/ 24 w 168"/>
                    <a:gd name="T4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8" h="12">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17" name="Freeform 26">
                  <a:extLst>
                    <a:ext uri="{FF2B5EF4-FFF2-40B4-BE49-F238E27FC236}">
                      <a16:creationId xmlns:a16="http://schemas.microsoft.com/office/drawing/2014/main" id="{DA397AF5-97CA-4117-BB13-03782C7B28E8}"/>
                    </a:ext>
                  </a:extLst>
                </p:cNvPr>
                <p:cNvSpPr>
                  <a:spLocks/>
                </p:cNvSpPr>
                <p:nvPr/>
              </p:nvSpPr>
              <p:spPr bwMode="auto">
                <a:xfrm>
                  <a:off x="6491397" y="2874963"/>
                  <a:ext cx="28575" cy="30162"/>
                </a:xfrm>
                <a:custGeom>
                  <a:avLst/>
                  <a:gdLst>
                    <a:gd name="T0" fmla="*/ 18 w 18"/>
                    <a:gd name="T1" fmla="*/ 19 h 19"/>
                    <a:gd name="T2" fmla="*/ 6 w 18"/>
                    <a:gd name="T3" fmla="*/ 19 h 19"/>
                    <a:gd name="T4" fmla="*/ 6 w 18"/>
                    <a:gd name="T5" fmla="*/ 12 h 19"/>
                    <a:gd name="T6" fmla="*/ 0 w 18"/>
                    <a:gd name="T7" fmla="*/ 12 h 19"/>
                    <a:gd name="T8" fmla="*/ 0 w 18"/>
                    <a:gd name="T9" fmla="*/ 0 h 19"/>
                    <a:gd name="T10" fmla="*/ 18 w 18"/>
                    <a:gd name="T11" fmla="*/ 0 h 19"/>
                    <a:gd name="T12" fmla="*/ 18 w 18"/>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8" h="19">
                      <a:moveTo>
                        <a:pt x="18" y="19"/>
                      </a:moveTo>
                      <a:lnTo>
                        <a:pt x="6" y="19"/>
                      </a:lnTo>
                      <a:lnTo>
                        <a:pt x="6" y="12"/>
                      </a:lnTo>
                      <a:lnTo>
                        <a:pt x="0" y="12"/>
                      </a:lnTo>
                      <a:lnTo>
                        <a:pt x="0" y="0"/>
                      </a:lnTo>
                      <a:lnTo>
                        <a:pt x="18" y="0"/>
                      </a:lnTo>
                      <a:lnTo>
                        <a:pt x="18" y="19"/>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18" name="Freeform 27">
                  <a:extLst>
                    <a:ext uri="{FF2B5EF4-FFF2-40B4-BE49-F238E27FC236}">
                      <a16:creationId xmlns:a16="http://schemas.microsoft.com/office/drawing/2014/main" id="{18BA4194-1FFD-40F8-979A-C9AEE6F308E6}"/>
                    </a:ext>
                  </a:extLst>
                </p:cNvPr>
                <p:cNvSpPr>
                  <a:spLocks noEditPoints="1"/>
                </p:cNvSpPr>
                <p:nvPr/>
              </p:nvSpPr>
              <p:spPr bwMode="auto">
                <a:xfrm>
                  <a:off x="6500922" y="2924175"/>
                  <a:ext cx="19050" cy="615950"/>
                </a:xfrm>
                <a:custGeom>
                  <a:avLst/>
                  <a:gdLst>
                    <a:gd name="T0" fmla="*/ 12 w 12"/>
                    <a:gd name="T1" fmla="*/ 388 h 388"/>
                    <a:gd name="T2" fmla="*/ 0 w 12"/>
                    <a:gd name="T3" fmla="*/ 388 h 388"/>
                    <a:gd name="T4" fmla="*/ 0 w 12"/>
                    <a:gd name="T5" fmla="*/ 363 h 388"/>
                    <a:gd name="T6" fmla="*/ 12 w 12"/>
                    <a:gd name="T7" fmla="*/ 363 h 388"/>
                    <a:gd name="T8" fmla="*/ 12 w 12"/>
                    <a:gd name="T9" fmla="*/ 388 h 388"/>
                    <a:gd name="T10" fmla="*/ 12 w 12"/>
                    <a:gd name="T11" fmla="*/ 351 h 388"/>
                    <a:gd name="T12" fmla="*/ 0 w 12"/>
                    <a:gd name="T13" fmla="*/ 351 h 388"/>
                    <a:gd name="T14" fmla="*/ 0 w 12"/>
                    <a:gd name="T15" fmla="*/ 327 h 388"/>
                    <a:gd name="T16" fmla="*/ 12 w 12"/>
                    <a:gd name="T17" fmla="*/ 327 h 388"/>
                    <a:gd name="T18" fmla="*/ 12 w 12"/>
                    <a:gd name="T19" fmla="*/ 351 h 388"/>
                    <a:gd name="T20" fmla="*/ 12 w 12"/>
                    <a:gd name="T21" fmla="*/ 315 h 388"/>
                    <a:gd name="T22" fmla="*/ 0 w 12"/>
                    <a:gd name="T23" fmla="*/ 315 h 388"/>
                    <a:gd name="T24" fmla="*/ 0 w 12"/>
                    <a:gd name="T25" fmla="*/ 291 h 388"/>
                    <a:gd name="T26" fmla="*/ 12 w 12"/>
                    <a:gd name="T27" fmla="*/ 291 h 388"/>
                    <a:gd name="T28" fmla="*/ 12 w 12"/>
                    <a:gd name="T29" fmla="*/ 315 h 388"/>
                    <a:gd name="T30" fmla="*/ 12 w 12"/>
                    <a:gd name="T31" fmla="*/ 279 h 388"/>
                    <a:gd name="T32" fmla="*/ 0 w 12"/>
                    <a:gd name="T33" fmla="*/ 279 h 388"/>
                    <a:gd name="T34" fmla="*/ 0 w 12"/>
                    <a:gd name="T35" fmla="*/ 254 h 388"/>
                    <a:gd name="T36" fmla="*/ 12 w 12"/>
                    <a:gd name="T37" fmla="*/ 254 h 388"/>
                    <a:gd name="T38" fmla="*/ 12 w 12"/>
                    <a:gd name="T39" fmla="*/ 279 h 388"/>
                    <a:gd name="T40" fmla="*/ 12 w 12"/>
                    <a:gd name="T41" fmla="*/ 242 h 388"/>
                    <a:gd name="T42" fmla="*/ 0 w 12"/>
                    <a:gd name="T43" fmla="*/ 242 h 388"/>
                    <a:gd name="T44" fmla="*/ 0 w 12"/>
                    <a:gd name="T45" fmla="*/ 218 h 388"/>
                    <a:gd name="T46" fmla="*/ 12 w 12"/>
                    <a:gd name="T47" fmla="*/ 218 h 388"/>
                    <a:gd name="T48" fmla="*/ 12 w 12"/>
                    <a:gd name="T49" fmla="*/ 242 h 388"/>
                    <a:gd name="T50" fmla="*/ 12 w 12"/>
                    <a:gd name="T51" fmla="*/ 206 h 388"/>
                    <a:gd name="T52" fmla="*/ 0 w 12"/>
                    <a:gd name="T53" fmla="*/ 206 h 388"/>
                    <a:gd name="T54" fmla="*/ 0 w 12"/>
                    <a:gd name="T55" fmla="*/ 182 h 388"/>
                    <a:gd name="T56" fmla="*/ 12 w 12"/>
                    <a:gd name="T57" fmla="*/ 182 h 388"/>
                    <a:gd name="T58" fmla="*/ 12 w 12"/>
                    <a:gd name="T59" fmla="*/ 206 h 388"/>
                    <a:gd name="T60" fmla="*/ 12 w 12"/>
                    <a:gd name="T61" fmla="*/ 169 h 388"/>
                    <a:gd name="T62" fmla="*/ 0 w 12"/>
                    <a:gd name="T63" fmla="*/ 169 h 388"/>
                    <a:gd name="T64" fmla="*/ 0 w 12"/>
                    <a:gd name="T65" fmla="*/ 145 h 388"/>
                    <a:gd name="T66" fmla="*/ 12 w 12"/>
                    <a:gd name="T67" fmla="*/ 145 h 388"/>
                    <a:gd name="T68" fmla="*/ 12 w 12"/>
                    <a:gd name="T69" fmla="*/ 169 h 388"/>
                    <a:gd name="T70" fmla="*/ 12 w 12"/>
                    <a:gd name="T71" fmla="*/ 133 h 388"/>
                    <a:gd name="T72" fmla="*/ 0 w 12"/>
                    <a:gd name="T73" fmla="*/ 133 h 388"/>
                    <a:gd name="T74" fmla="*/ 0 w 12"/>
                    <a:gd name="T75" fmla="*/ 109 h 388"/>
                    <a:gd name="T76" fmla="*/ 12 w 12"/>
                    <a:gd name="T77" fmla="*/ 109 h 388"/>
                    <a:gd name="T78" fmla="*/ 12 w 12"/>
                    <a:gd name="T79" fmla="*/ 133 h 388"/>
                    <a:gd name="T80" fmla="*/ 12 w 12"/>
                    <a:gd name="T81" fmla="*/ 97 h 388"/>
                    <a:gd name="T82" fmla="*/ 0 w 12"/>
                    <a:gd name="T83" fmla="*/ 97 h 388"/>
                    <a:gd name="T84" fmla="*/ 0 w 12"/>
                    <a:gd name="T85" fmla="*/ 72 h 388"/>
                    <a:gd name="T86" fmla="*/ 12 w 12"/>
                    <a:gd name="T87" fmla="*/ 72 h 388"/>
                    <a:gd name="T88" fmla="*/ 12 w 12"/>
                    <a:gd name="T89" fmla="*/ 97 h 388"/>
                    <a:gd name="T90" fmla="*/ 12 w 12"/>
                    <a:gd name="T91" fmla="*/ 60 h 388"/>
                    <a:gd name="T92" fmla="*/ 0 w 12"/>
                    <a:gd name="T93" fmla="*/ 60 h 388"/>
                    <a:gd name="T94" fmla="*/ 0 w 12"/>
                    <a:gd name="T95" fmla="*/ 36 h 388"/>
                    <a:gd name="T96" fmla="*/ 12 w 12"/>
                    <a:gd name="T97" fmla="*/ 36 h 388"/>
                    <a:gd name="T98" fmla="*/ 12 w 12"/>
                    <a:gd name="T99" fmla="*/ 60 h 388"/>
                    <a:gd name="T100" fmla="*/ 12 w 12"/>
                    <a:gd name="T101" fmla="*/ 24 h 388"/>
                    <a:gd name="T102" fmla="*/ 0 w 12"/>
                    <a:gd name="T103" fmla="*/ 24 h 388"/>
                    <a:gd name="T104" fmla="*/ 0 w 12"/>
                    <a:gd name="T105" fmla="*/ 0 h 388"/>
                    <a:gd name="T106" fmla="*/ 12 w 12"/>
                    <a:gd name="T107" fmla="*/ 0 h 388"/>
                    <a:gd name="T108" fmla="*/ 12 w 12"/>
                    <a:gd name="T109" fmla="*/ 24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 h="388">
                      <a:moveTo>
                        <a:pt x="12" y="388"/>
                      </a:moveTo>
                      <a:lnTo>
                        <a:pt x="0" y="388"/>
                      </a:lnTo>
                      <a:lnTo>
                        <a:pt x="0" y="363"/>
                      </a:lnTo>
                      <a:lnTo>
                        <a:pt x="12" y="363"/>
                      </a:lnTo>
                      <a:lnTo>
                        <a:pt x="12" y="388"/>
                      </a:lnTo>
                      <a:close/>
                      <a:moveTo>
                        <a:pt x="12" y="351"/>
                      </a:moveTo>
                      <a:lnTo>
                        <a:pt x="0" y="351"/>
                      </a:lnTo>
                      <a:lnTo>
                        <a:pt x="0" y="327"/>
                      </a:lnTo>
                      <a:lnTo>
                        <a:pt x="12" y="327"/>
                      </a:lnTo>
                      <a:lnTo>
                        <a:pt x="12" y="351"/>
                      </a:lnTo>
                      <a:close/>
                      <a:moveTo>
                        <a:pt x="12" y="315"/>
                      </a:moveTo>
                      <a:lnTo>
                        <a:pt x="0" y="315"/>
                      </a:lnTo>
                      <a:lnTo>
                        <a:pt x="0" y="291"/>
                      </a:lnTo>
                      <a:lnTo>
                        <a:pt x="12" y="291"/>
                      </a:lnTo>
                      <a:lnTo>
                        <a:pt x="12" y="315"/>
                      </a:lnTo>
                      <a:close/>
                      <a:moveTo>
                        <a:pt x="12" y="279"/>
                      </a:moveTo>
                      <a:lnTo>
                        <a:pt x="0" y="279"/>
                      </a:lnTo>
                      <a:lnTo>
                        <a:pt x="0" y="254"/>
                      </a:lnTo>
                      <a:lnTo>
                        <a:pt x="12" y="254"/>
                      </a:lnTo>
                      <a:lnTo>
                        <a:pt x="12" y="279"/>
                      </a:lnTo>
                      <a:close/>
                      <a:moveTo>
                        <a:pt x="12" y="242"/>
                      </a:moveTo>
                      <a:lnTo>
                        <a:pt x="0" y="242"/>
                      </a:lnTo>
                      <a:lnTo>
                        <a:pt x="0" y="218"/>
                      </a:lnTo>
                      <a:lnTo>
                        <a:pt x="12" y="218"/>
                      </a:lnTo>
                      <a:lnTo>
                        <a:pt x="12" y="242"/>
                      </a:lnTo>
                      <a:close/>
                      <a:moveTo>
                        <a:pt x="12" y="206"/>
                      </a:moveTo>
                      <a:lnTo>
                        <a:pt x="0" y="206"/>
                      </a:lnTo>
                      <a:lnTo>
                        <a:pt x="0" y="182"/>
                      </a:lnTo>
                      <a:lnTo>
                        <a:pt x="12" y="182"/>
                      </a:lnTo>
                      <a:lnTo>
                        <a:pt x="12" y="206"/>
                      </a:lnTo>
                      <a:close/>
                      <a:moveTo>
                        <a:pt x="12" y="169"/>
                      </a:moveTo>
                      <a:lnTo>
                        <a:pt x="0" y="169"/>
                      </a:lnTo>
                      <a:lnTo>
                        <a:pt x="0" y="145"/>
                      </a:lnTo>
                      <a:lnTo>
                        <a:pt x="12" y="145"/>
                      </a:lnTo>
                      <a:lnTo>
                        <a:pt x="12" y="169"/>
                      </a:lnTo>
                      <a:close/>
                      <a:moveTo>
                        <a:pt x="12" y="133"/>
                      </a:moveTo>
                      <a:lnTo>
                        <a:pt x="0" y="133"/>
                      </a:lnTo>
                      <a:lnTo>
                        <a:pt x="0" y="109"/>
                      </a:lnTo>
                      <a:lnTo>
                        <a:pt x="12" y="109"/>
                      </a:lnTo>
                      <a:lnTo>
                        <a:pt x="12" y="133"/>
                      </a:lnTo>
                      <a:close/>
                      <a:moveTo>
                        <a:pt x="12" y="97"/>
                      </a:moveTo>
                      <a:lnTo>
                        <a:pt x="0" y="97"/>
                      </a:lnTo>
                      <a:lnTo>
                        <a:pt x="0" y="72"/>
                      </a:lnTo>
                      <a:lnTo>
                        <a:pt x="12" y="72"/>
                      </a:lnTo>
                      <a:lnTo>
                        <a:pt x="12" y="97"/>
                      </a:lnTo>
                      <a:close/>
                      <a:moveTo>
                        <a:pt x="12" y="60"/>
                      </a:moveTo>
                      <a:lnTo>
                        <a:pt x="0" y="60"/>
                      </a:lnTo>
                      <a:lnTo>
                        <a:pt x="0" y="36"/>
                      </a:lnTo>
                      <a:lnTo>
                        <a:pt x="12" y="36"/>
                      </a:lnTo>
                      <a:lnTo>
                        <a:pt x="12" y="60"/>
                      </a:lnTo>
                      <a:close/>
                      <a:moveTo>
                        <a:pt x="12" y="24"/>
                      </a:moveTo>
                      <a:lnTo>
                        <a:pt x="0" y="24"/>
                      </a:lnTo>
                      <a:lnTo>
                        <a:pt x="0" y="0"/>
                      </a:lnTo>
                      <a:lnTo>
                        <a:pt x="12" y="0"/>
                      </a:lnTo>
                      <a:lnTo>
                        <a:pt x="12" y="24"/>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19" name="Freeform 28">
                  <a:extLst>
                    <a:ext uri="{FF2B5EF4-FFF2-40B4-BE49-F238E27FC236}">
                      <a16:creationId xmlns:a16="http://schemas.microsoft.com/office/drawing/2014/main" id="{1AA4211E-9501-4020-891E-1D68330A72D0}"/>
                    </a:ext>
                  </a:extLst>
                </p:cNvPr>
                <p:cNvSpPr>
                  <a:spLocks noEditPoints="1"/>
                </p:cNvSpPr>
                <p:nvPr/>
              </p:nvSpPr>
              <p:spPr bwMode="auto">
                <a:xfrm>
                  <a:off x="6177072" y="3192463"/>
                  <a:ext cx="323850" cy="20637"/>
                </a:xfrm>
                <a:custGeom>
                  <a:avLst/>
                  <a:gdLst>
                    <a:gd name="T0" fmla="*/ 204 w 204"/>
                    <a:gd name="T1" fmla="*/ 13 h 13"/>
                    <a:gd name="T2" fmla="*/ 180 w 204"/>
                    <a:gd name="T3" fmla="*/ 13 h 13"/>
                    <a:gd name="T4" fmla="*/ 180 w 204"/>
                    <a:gd name="T5" fmla="*/ 0 h 13"/>
                    <a:gd name="T6" fmla="*/ 204 w 204"/>
                    <a:gd name="T7" fmla="*/ 0 h 13"/>
                    <a:gd name="T8" fmla="*/ 204 w 204"/>
                    <a:gd name="T9" fmla="*/ 13 h 13"/>
                    <a:gd name="T10" fmla="*/ 168 w 204"/>
                    <a:gd name="T11" fmla="*/ 13 h 13"/>
                    <a:gd name="T12" fmla="*/ 144 w 204"/>
                    <a:gd name="T13" fmla="*/ 13 h 13"/>
                    <a:gd name="T14" fmla="*/ 144 w 204"/>
                    <a:gd name="T15" fmla="*/ 0 h 13"/>
                    <a:gd name="T16" fmla="*/ 168 w 204"/>
                    <a:gd name="T17" fmla="*/ 0 h 13"/>
                    <a:gd name="T18" fmla="*/ 168 w 204"/>
                    <a:gd name="T19" fmla="*/ 13 h 13"/>
                    <a:gd name="T20" fmla="*/ 132 w 204"/>
                    <a:gd name="T21" fmla="*/ 13 h 13"/>
                    <a:gd name="T22" fmla="*/ 108 w 204"/>
                    <a:gd name="T23" fmla="*/ 13 h 13"/>
                    <a:gd name="T24" fmla="*/ 108 w 204"/>
                    <a:gd name="T25" fmla="*/ 0 h 13"/>
                    <a:gd name="T26" fmla="*/ 132 w 204"/>
                    <a:gd name="T27" fmla="*/ 0 h 13"/>
                    <a:gd name="T28" fmla="*/ 132 w 204"/>
                    <a:gd name="T29" fmla="*/ 13 h 13"/>
                    <a:gd name="T30" fmla="*/ 96 w 204"/>
                    <a:gd name="T31" fmla="*/ 13 h 13"/>
                    <a:gd name="T32" fmla="*/ 72 w 204"/>
                    <a:gd name="T33" fmla="*/ 13 h 13"/>
                    <a:gd name="T34" fmla="*/ 72 w 204"/>
                    <a:gd name="T35" fmla="*/ 0 h 13"/>
                    <a:gd name="T36" fmla="*/ 96 w 204"/>
                    <a:gd name="T37" fmla="*/ 0 h 13"/>
                    <a:gd name="T38" fmla="*/ 96 w 204"/>
                    <a:gd name="T39" fmla="*/ 13 h 13"/>
                    <a:gd name="T40" fmla="*/ 60 w 204"/>
                    <a:gd name="T41" fmla="*/ 13 h 13"/>
                    <a:gd name="T42" fmla="*/ 36 w 204"/>
                    <a:gd name="T43" fmla="*/ 13 h 13"/>
                    <a:gd name="T44" fmla="*/ 36 w 204"/>
                    <a:gd name="T45" fmla="*/ 0 h 13"/>
                    <a:gd name="T46" fmla="*/ 60 w 204"/>
                    <a:gd name="T47" fmla="*/ 0 h 13"/>
                    <a:gd name="T48" fmla="*/ 60 w 204"/>
                    <a:gd name="T49" fmla="*/ 13 h 13"/>
                    <a:gd name="T50" fmla="*/ 24 w 204"/>
                    <a:gd name="T51" fmla="*/ 13 h 13"/>
                    <a:gd name="T52" fmla="*/ 0 w 204"/>
                    <a:gd name="T53" fmla="*/ 13 h 13"/>
                    <a:gd name="T54" fmla="*/ 0 w 204"/>
                    <a:gd name="T55" fmla="*/ 0 h 13"/>
                    <a:gd name="T56" fmla="*/ 24 w 204"/>
                    <a:gd name="T57" fmla="*/ 0 h 13"/>
                    <a:gd name="T58" fmla="*/ 24 w 204"/>
                    <a:gd name="T5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3">
                      <a:moveTo>
                        <a:pt x="204" y="13"/>
                      </a:moveTo>
                      <a:lnTo>
                        <a:pt x="180" y="13"/>
                      </a:lnTo>
                      <a:lnTo>
                        <a:pt x="180" y="0"/>
                      </a:lnTo>
                      <a:lnTo>
                        <a:pt x="204" y="0"/>
                      </a:lnTo>
                      <a:lnTo>
                        <a:pt x="204" y="13"/>
                      </a:lnTo>
                      <a:close/>
                      <a:moveTo>
                        <a:pt x="168" y="13"/>
                      </a:moveTo>
                      <a:lnTo>
                        <a:pt x="144" y="13"/>
                      </a:lnTo>
                      <a:lnTo>
                        <a:pt x="144" y="0"/>
                      </a:lnTo>
                      <a:lnTo>
                        <a:pt x="168" y="0"/>
                      </a:lnTo>
                      <a:lnTo>
                        <a:pt x="168" y="13"/>
                      </a:lnTo>
                      <a:close/>
                      <a:moveTo>
                        <a:pt x="132" y="13"/>
                      </a:moveTo>
                      <a:lnTo>
                        <a:pt x="108" y="13"/>
                      </a:lnTo>
                      <a:lnTo>
                        <a:pt x="108" y="0"/>
                      </a:lnTo>
                      <a:lnTo>
                        <a:pt x="132" y="0"/>
                      </a:lnTo>
                      <a:lnTo>
                        <a:pt x="132" y="13"/>
                      </a:lnTo>
                      <a:close/>
                      <a:moveTo>
                        <a:pt x="96" y="13"/>
                      </a:moveTo>
                      <a:lnTo>
                        <a:pt x="72" y="13"/>
                      </a:lnTo>
                      <a:lnTo>
                        <a:pt x="72" y="0"/>
                      </a:lnTo>
                      <a:lnTo>
                        <a:pt x="96" y="0"/>
                      </a:lnTo>
                      <a:lnTo>
                        <a:pt x="96" y="13"/>
                      </a:lnTo>
                      <a:close/>
                      <a:moveTo>
                        <a:pt x="60" y="13"/>
                      </a:moveTo>
                      <a:lnTo>
                        <a:pt x="36" y="13"/>
                      </a:lnTo>
                      <a:lnTo>
                        <a:pt x="36" y="0"/>
                      </a:lnTo>
                      <a:lnTo>
                        <a:pt x="60" y="0"/>
                      </a:lnTo>
                      <a:lnTo>
                        <a:pt x="60" y="13"/>
                      </a:lnTo>
                      <a:close/>
                      <a:moveTo>
                        <a:pt x="24" y="13"/>
                      </a:moveTo>
                      <a:lnTo>
                        <a:pt x="0" y="13"/>
                      </a:lnTo>
                      <a:lnTo>
                        <a:pt x="0" y="0"/>
                      </a:lnTo>
                      <a:lnTo>
                        <a:pt x="24" y="0"/>
                      </a:lnTo>
                      <a:lnTo>
                        <a:pt x="24" y="13"/>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20" name="Freeform 29">
                  <a:extLst>
                    <a:ext uri="{FF2B5EF4-FFF2-40B4-BE49-F238E27FC236}">
                      <a16:creationId xmlns:a16="http://schemas.microsoft.com/office/drawing/2014/main" id="{EBB380A2-8581-4F60-B85E-CC05D23A570F}"/>
                    </a:ext>
                  </a:extLst>
                </p:cNvPr>
                <p:cNvSpPr>
                  <a:spLocks noEditPoints="1"/>
                </p:cNvSpPr>
                <p:nvPr/>
              </p:nvSpPr>
              <p:spPr bwMode="auto">
                <a:xfrm>
                  <a:off x="6177072" y="3106738"/>
                  <a:ext cx="323850" cy="19050"/>
                </a:xfrm>
                <a:custGeom>
                  <a:avLst/>
                  <a:gdLst>
                    <a:gd name="T0" fmla="*/ 204 w 204"/>
                    <a:gd name="T1" fmla="*/ 12 h 12"/>
                    <a:gd name="T2" fmla="*/ 180 w 204"/>
                    <a:gd name="T3" fmla="*/ 12 h 12"/>
                    <a:gd name="T4" fmla="*/ 180 w 204"/>
                    <a:gd name="T5" fmla="*/ 0 h 12"/>
                    <a:gd name="T6" fmla="*/ 204 w 204"/>
                    <a:gd name="T7" fmla="*/ 0 h 12"/>
                    <a:gd name="T8" fmla="*/ 204 w 204"/>
                    <a:gd name="T9" fmla="*/ 12 h 12"/>
                    <a:gd name="T10" fmla="*/ 168 w 204"/>
                    <a:gd name="T11" fmla="*/ 12 h 12"/>
                    <a:gd name="T12" fmla="*/ 144 w 204"/>
                    <a:gd name="T13" fmla="*/ 12 h 12"/>
                    <a:gd name="T14" fmla="*/ 144 w 204"/>
                    <a:gd name="T15" fmla="*/ 0 h 12"/>
                    <a:gd name="T16" fmla="*/ 168 w 204"/>
                    <a:gd name="T17" fmla="*/ 0 h 12"/>
                    <a:gd name="T18" fmla="*/ 168 w 204"/>
                    <a:gd name="T19" fmla="*/ 12 h 12"/>
                    <a:gd name="T20" fmla="*/ 132 w 204"/>
                    <a:gd name="T21" fmla="*/ 12 h 12"/>
                    <a:gd name="T22" fmla="*/ 108 w 204"/>
                    <a:gd name="T23" fmla="*/ 12 h 12"/>
                    <a:gd name="T24" fmla="*/ 108 w 204"/>
                    <a:gd name="T25" fmla="*/ 0 h 12"/>
                    <a:gd name="T26" fmla="*/ 132 w 204"/>
                    <a:gd name="T27" fmla="*/ 0 h 12"/>
                    <a:gd name="T28" fmla="*/ 132 w 204"/>
                    <a:gd name="T29" fmla="*/ 12 h 12"/>
                    <a:gd name="T30" fmla="*/ 96 w 204"/>
                    <a:gd name="T31" fmla="*/ 12 h 12"/>
                    <a:gd name="T32" fmla="*/ 72 w 204"/>
                    <a:gd name="T33" fmla="*/ 12 h 12"/>
                    <a:gd name="T34" fmla="*/ 72 w 204"/>
                    <a:gd name="T35" fmla="*/ 0 h 12"/>
                    <a:gd name="T36" fmla="*/ 96 w 204"/>
                    <a:gd name="T37" fmla="*/ 0 h 12"/>
                    <a:gd name="T38" fmla="*/ 96 w 204"/>
                    <a:gd name="T39" fmla="*/ 12 h 12"/>
                    <a:gd name="T40" fmla="*/ 60 w 204"/>
                    <a:gd name="T41" fmla="*/ 12 h 12"/>
                    <a:gd name="T42" fmla="*/ 36 w 204"/>
                    <a:gd name="T43" fmla="*/ 12 h 12"/>
                    <a:gd name="T44" fmla="*/ 36 w 204"/>
                    <a:gd name="T45" fmla="*/ 0 h 12"/>
                    <a:gd name="T46" fmla="*/ 60 w 204"/>
                    <a:gd name="T47" fmla="*/ 0 h 12"/>
                    <a:gd name="T48" fmla="*/ 60 w 204"/>
                    <a:gd name="T49" fmla="*/ 12 h 12"/>
                    <a:gd name="T50" fmla="*/ 24 w 204"/>
                    <a:gd name="T51" fmla="*/ 12 h 12"/>
                    <a:gd name="T52" fmla="*/ 0 w 204"/>
                    <a:gd name="T53" fmla="*/ 12 h 12"/>
                    <a:gd name="T54" fmla="*/ 0 w 204"/>
                    <a:gd name="T55" fmla="*/ 0 h 12"/>
                    <a:gd name="T56" fmla="*/ 24 w 204"/>
                    <a:gd name="T57" fmla="*/ 0 h 12"/>
                    <a:gd name="T58" fmla="*/ 24 w 204"/>
                    <a:gd name="T5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2">
                      <a:moveTo>
                        <a:pt x="204" y="12"/>
                      </a:moveTo>
                      <a:lnTo>
                        <a:pt x="180" y="12"/>
                      </a:lnTo>
                      <a:lnTo>
                        <a:pt x="180" y="0"/>
                      </a:lnTo>
                      <a:lnTo>
                        <a:pt x="204" y="0"/>
                      </a:lnTo>
                      <a:lnTo>
                        <a:pt x="204" y="12"/>
                      </a:lnTo>
                      <a:close/>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21" name="Freeform 30">
                  <a:extLst>
                    <a:ext uri="{FF2B5EF4-FFF2-40B4-BE49-F238E27FC236}">
                      <a16:creationId xmlns:a16="http://schemas.microsoft.com/office/drawing/2014/main" id="{B7028B86-BB29-482E-8A6F-A5771EDB5024}"/>
                    </a:ext>
                  </a:extLst>
                </p:cNvPr>
                <p:cNvSpPr>
                  <a:spLocks noEditPoints="1"/>
                </p:cNvSpPr>
                <p:nvPr/>
              </p:nvSpPr>
              <p:spPr bwMode="auto">
                <a:xfrm>
                  <a:off x="6177072" y="3000375"/>
                  <a:ext cx="323850" cy="19050"/>
                </a:xfrm>
                <a:custGeom>
                  <a:avLst/>
                  <a:gdLst>
                    <a:gd name="T0" fmla="*/ 204 w 204"/>
                    <a:gd name="T1" fmla="*/ 12 h 12"/>
                    <a:gd name="T2" fmla="*/ 180 w 204"/>
                    <a:gd name="T3" fmla="*/ 12 h 12"/>
                    <a:gd name="T4" fmla="*/ 180 w 204"/>
                    <a:gd name="T5" fmla="*/ 0 h 12"/>
                    <a:gd name="T6" fmla="*/ 204 w 204"/>
                    <a:gd name="T7" fmla="*/ 0 h 12"/>
                    <a:gd name="T8" fmla="*/ 204 w 204"/>
                    <a:gd name="T9" fmla="*/ 12 h 12"/>
                    <a:gd name="T10" fmla="*/ 168 w 204"/>
                    <a:gd name="T11" fmla="*/ 12 h 12"/>
                    <a:gd name="T12" fmla="*/ 144 w 204"/>
                    <a:gd name="T13" fmla="*/ 12 h 12"/>
                    <a:gd name="T14" fmla="*/ 144 w 204"/>
                    <a:gd name="T15" fmla="*/ 0 h 12"/>
                    <a:gd name="T16" fmla="*/ 168 w 204"/>
                    <a:gd name="T17" fmla="*/ 0 h 12"/>
                    <a:gd name="T18" fmla="*/ 168 w 204"/>
                    <a:gd name="T19" fmla="*/ 12 h 12"/>
                    <a:gd name="T20" fmla="*/ 132 w 204"/>
                    <a:gd name="T21" fmla="*/ 12 h 12"/>
                    <a:gd name="T22" fmla="*/ 108 w 204"/>
                    <a:gd name="T23" fmla="*/ 12 h 12"/>
                    <a:gd name="T24" fmla="*/ 108 w 204"/>
                    <a:gd name="T25" fmla="*/ 0 h 12"/>
                    <a:gd name="T26" fmla="*/ 132 w 204"/>
                    <a:gd name="T27" fmla="*/ 0 h 12"/>
                    <a:gd name="T28" fmla="*/ 132 w 204"/>
                    <a:gd name="T29" fmla="*/ 12 h 12"/>
                    <a:gd name="T30" fmla="*/ 96 w 204"/>
                    <a:gd name="T31" fmla="*/ 12 h 12"/>
                    <a:gd name="T32" fmla="*/ 72 w 204"/>
                    <a:gd name="T33" fmla="*/ 12 h 12"/>
                    <a:gd name="T34" fmla="*/ 72 w 204"/>
                    <a:gd name="T35" fmla="*/ 0 h 12"/>
                    <a:gd name="T36" fmla="*/ 96 w 204"/>
                    <a:gd name="T37" fmla="*/ 0 h 12"/>
                    <a:gd name="T38" fmla="*/ 96 w 204"/>
                    <a:gd name="T39" fmla="*/ 12 h 12"/>
                    <a:gd name="T40" fmla="*/ 60 w 204"/>
                    <a:gd name="T41" fmla="*/ 12 h 12"/>
                    <a:gd name="T42" fmla="*/ 36 w 204"/>
                    <a:gd name="T43" fmla="*/ 12 h 12"/>
                    <a:gd name="T44" fmla="*/ 36 w 204"/>
                    <a:gd name="T45" fmla="*/ 0 h 12"/>
                    <a:gd name="T46" fmla="*/ 60 w 204"/>
                    <a:gd name="T47" fmla="*/ 0 h 12"/>
                    <a:gd name="T48" fmla="*/ 60 w 204"/>
                    <a:gd name="T49" fmla="*/ 12 h 12"/>
                    <a:gd name="T50" fmla="*/ 24 w 204"/>
                    <a:gd name="T51" fmla="*/ 12 h 12"/>
                    <a:gd name="T52" fmla="*/ 0 w 204"/>
                    <a:gd name="T53" fmla="*/ 12 h 12"/>
                    <a:gd name="T54" fmla="*/ 0 w 204"/>
                    <a:gd name="T55" fmla="*/ 0 h 12"/>
                    <a:gd name="T56" fmla="*/ 24 w 204"/>
                    <a:gd name="T57" fmla="*/ 0 h 12"/>
                    <a:gd name="T58" fmla="*/ 24 w 204"/>
                    <a:gd name="T5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2">
                      <a:moveTo>
                        <a:pt x="204" y="12"/>
                      </a:moveTo>
                      <a:lnTo>
                        <a:pt x="180" y="12"/>
                      </a:lnTo>
                      <a:lnTo>
                        <a:pt x="180" y="0"/>
                      </a:lnTo>
                      <a:lnTo>
                        <a:pt x="204" y="0"/>
                      </a:lnTo>
                      <a:lnTo>
                        <a:pt x="204" y="12"/>
                      </a:lnTo>
                      <a:close/>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rgbClr val="4D82B8"/>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grpSp>
          <p:sp>
            <p:nvSpPr>
              <p:cNvPr id="207" name="Rectangle 206">
                <a:extLst>
                  <a:ext uri="{FF2B5EF4-FFF2-40B4-BE49-F238E27FC236}">
                    <a16:creationId xmlns:a16="http://schemas.microsoft.com/office/drawing/2014/main" id="{98D9FA77-E055-4B43-A0CA-36B3A163530A}"/>
                  </a:ext>
                </a:extLst>
              </p:cNvPr>
              <p:cNvSpPr/>
              <p:nvPr/>
            </p:nvSpPr>
            <p:spPr>
              <a:xfrm>
                <a:off x="1582210" y="4661965"/>
                <a:ext cx="341232" cy="184727"/>
              </a:xfrm>
              <a:prstGeom prst="rect">
                <a:avLst/>
              </a:prstGeom>
            </p:spPr>
            <p:txBody>
              <a:bodyPr wrap="none">
                <a:spAutoFit/>
              </a:bodyPr>
              <a:lstStyle/>
              <a:p>
                <a:pPr algn="ctr" defTabSz="914102" fontAlgn="base">
                  <a:spcBef>
                    <a:spcPct val="0"/>
                  </a:spcBef>
                  <a:spcAft>
                    <a:spcPct val="0"/>
                  </a:spcAft>
                  <a:defRPr/>
                </a:pPr>
                <a:r>
                  <a:rPr lang="en-US" sz="1176">
                    <a:solidFill>
                      <a:srgbClr val="353535"/>
                    </a:solidFill>
                    <a:latin typeface="Segoe UI Semibold" panose="020B0702040204020203" pitchFamily="34" charset="0"/>
                    <a:cs typeface="Segoe UI Semibold" panose="020B0702040204020203" pitchFamily="34" charset="0"/>
                  </a:rPr>
                  <a:t>VM2</a:t>
                </a:r>
              </a:p>
            </p:txBody>
          </p:sp>
        </p:grpSp>
      </p:grpSp>
    </p:spTree>
    <p:extLst>
      <p:ext uri="{BB962C8B-B14F-4D97-AF65-F5344CB8AC3E}">
        <p14:creationId xmlns:p14="http://schemas.microsoft.com/office/powerpoint/2010/main" val="4012803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Azure Servers</a:t>
            </a:r>
          </a:p>
        </p:txBody>
      </p:sp>
    </p:spTree>
    <p:extLst>
      <p:ext uri="{BB962C8B-B14F-4D97-AF65-F5344CB8AC3E}">
        <p14:creationId xmlns:p14="http://schemas.microsoft.com/office/powerpoint/2010/main" val="23642629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 name="Rectangle 189">
            <a:extLst>
              <a:ext uri="{FF2B5EF4-FFF2-40B4-BE49-F238E27FC236}">
                <a16:creationId xmlns:a16="http://schemas.microsoft.com/office/drawing/2014/main" id="{4292413C-4F9A-46A9-B398-67F438450CCC}"/>
              </a:ext>
            </a:extLst>
          </p:cNvPr>
          <p:cNvSpPr/>
          <p:nvPr/>
        </p:nvSpPr>
        <p:spPr bwMode="auto">
          <a:xfrm>
            <a:off x="1" y="899308"/>
            <a:ext cx="12192000" cy="501660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rot="16200000">
            <a:off x="6097536" y="3560651"/>
            <a:ext cx="2056373" cy="903582"/>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7530498" y="3540549"/>
            <a:ext cx="1891131" cy="1109030"/>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82211" y="2684657"/>
            <a:ext cx="1113833" cy="2355973"/>
          </a:xfrm>
          <a:prstGeom prst="rect">
            <a:avLst/>
          </a:prstGeom>
        </p:spPr>
      </p:pic>
      <p:pic>
        <p:nvPicPr>
          <p:cNvPr id="9" name="Picture 8">
            <a:extLst>
              <a:ext uri="{FF2B5EF4-FFF2-40B4-BE49-F238E27FC236}">
                <a16:creationId xmlns:a16="http://schemas.microsoft.com/office/drawing/2014/main" id="{E1F40F4D-6182-418F-9329-7563D584C76E}"/>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8778" b="89993" l="9989" r="89984">
                        <a14:foregroundMark x1="31090" y1="89370" x2="64129" y2="88996"/>
                        <a14:foregroundMark x1="64129" y1="88996" x2="64129" y2="88996"/>
                        <a14:foregroundMark x1="46661" y1="10381" x2="74332" y2="11645"/>
                        <a14:foregroundMark x1="46394" y1="8600" x2="58413" y2="8903"/>
                        <a14:foregroundMark x1="58413" y1="8903" x2="74065" y2="8778"/>
                      </a14:backgroundRemoval>
                    </a14:imgEffect>
                  </a14:imgLayer>
                </a14:imgProps>
              </a:ext>
              <a:ext uri="{28A0092B-C50C-407E-A947-70E740481C1C}">
                <a14:useLocalDpi xmlns:a14="http://schemas.microsoft.com/office/drawing/2010/main"/>
              </a:ext>
            </a:extLst>
          </a:blip>
          <a:stretch>
            <a:fillRect/>
          </a:stretch>
        </p:blipFill>
        <p:spPr>
          <a:xfrm>
            <a:off x="10379659" y="2770331"/>
            <a:ext cx="1650392" cy="2475587"/>
          </a:xfrm>
          <a:prstGeom prst="rect">
            <a:avLst/>
          </a:prstGeom>
        </p:spPr>
      </p:pic>
      <p:pic>
        <p:nvPicPr>
          <p:cNvPr id="23" name="Picture 2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342390" y="4241771"/>
            <a:ext cx="826575" cy="771141"/>
          </a:xfrm>
          <a:prstGeom prst="rect">
            <a:avLst/>
          </a:prstGeom>
        </p:spPr>
      </p:pic>
      <p:pic>
        <p:nvPicPr>
          <p:cNvPr id="22" name="Content Placeholder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6200000">
            <a:off x="1377029" y="4066519"/>
            <a:ext cx="1359040" cy="589180"/>
          </a:xfrm>
          <a:prstGeom prst="rect">
            <a:avLst/>
          </a:prstGeom>
        </p:spPr>
      </p:pic>
      <p:pic>
        <p:nvPicPr>
          <p:cNvPr id="26" name="Picture 2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3491670" y="3463649"/>
            <a:ext cx="2065497" cy="1088465"/>
          </a:xfrm>
          <a:prstGeom prst="rect">
            <a:avLst/>
          </a:prstGeom>
        </p:spPr>
      </p:pic>
      <p:pic>
        <p:nvPicPr>
          <p:cNvPr id="78" name="Picture 7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16200000">
            <a:off x="4902605" y="3775538"/>
            <a:ext cx="1717630" cy="812553"/>
          </a:xfrm>
          <a:prstGeom prst="rect">
            <a:avLst/>
          </a:prstGeom>
        </p:spPr>
      </p:pic>
      <p:pic>
        <p:nvPicPr>
          <p:cNvPr id="5" name="Picture 4"/>
          <p:cNvPicPr>
            <a:picLocks noChangeAspect="1"/>
          </p:cNvPicPr>
          <p:nvPr/>
        </p:nvPicPr>
        <p:blipFill>
          <a:blip r:embed="rId12">
            <a:extLst>
              <a:ext uri="{BEBA8EAE-BF5A-486C-A8C5-ECC9F3942E4B}">
                <a14:imgProps xmlns:a14="http://schemas.microsoft.com/office/drawing/2010/main">
                  <a14:imgLayer r:embed="rId13">
                    <a14:imgEffect>
                      <a14:backgroundRemoval t="2821" b="93417" l="9705" r="90717">
                        <a14:foregroundMark x1="41350" y1="9404" x2="68354" y2="27586"/>
                        <a14:foregroundMark x1="68354" y1="27586" x2="69620" y2="30721"/>
                        <a14:foregroundMark x1="45992" y1="5643" x2="68354" y2="5016"/>
                        <a14:foregroundMark x1="20675" y1="70219" x2="43882" y2="92163"/>
                        <a14:foregroundMark x1="43882" y1="92163" x2="78059" y2="93103"/>
                        <a14:foregroundMark x1="78059" y1="93103" x2="83122" y2="91850"/>
                        <a14:foregroundMark x1="67932" y1="90282" x2="91561" y2="87774"/>
                        <a14:foregroundMark x1="12658" y1="71473" x2="25316" y2="92790"/>
                        <a14:foregroundMark x1="13924" y1="90282" x2="38397" y2="92790"/>
                        <a14:foregroundMark x1="43038" y1="93730" x2="25316" y2="93730"/>
                        <a14:foregroundMark x1="23207" y1="23197" x2="15190" y2="52978"/>
                        <a14:foregroundMark x1="41772" y1="72414" x2="54008" y2="71473"/>
                        <a14:foregroundMark x1="31224" y1="5016" x2="31224" y2="20690"/>
                        <a14:foregroundMark x1="48523" y1="2821" x2="48523" y2="2821"/>
                      </a14:backgroundRemoval>
                    </a14:imgEffect>
                  </a14:imgLayer>
                </a14:imgProps>
              </a:ext>
            </a:extLst>
          </a:blip>
          <a:stretch>
            <a:fillRect/>
          </a:stretch>
        </p:blipFill>
        <p:spPr>
          <a:xfrm>
            <a:off x="2716048" y="3473789"/>
            <a:ext cx="1164080" cy="1566841"/>
          </a:xfrm>
          <a:prstGeom prst="rect">
            <a:avLst/>
          </a:prstGeom>
        </p:spPr>
      </p:pic>
      <p:sp>
        <p:nvSpPr>
          <p:cNvPr id="11" name="Title 10"/>
          <p:cNvSpPr>
            <a:spLocks noGrp="1"/>
          </p:cNvSpPr>
          <p:nvPr>
            <p:ph type="title"/>
          </p:nvPr>
        </p:nvSpPr>
        <p:spPr>
          <a:xfrm>
            <a:off x="447227" y="68375"/>
            <a:ext cx="10801919" cy="553998"/>
          </a:xfrm>
        </p:spPr>
        <p:txBody>
          <a:bodyPr/>
          <a:lstStyle/>
          <a:p>
            <a:r>
              <a:rPr lang="en-US" dirty="0"/>
              <a:t>Azure server generations</a:t>
            </a:r>
          </a:p>
        </p:txBody>
      </p:sp>
      <p:graphicFrame>
        <p:nvGraphicFramePr>
          <p:cNvPr id="15" name="Table 14"/>
          <p:cNvGraphicFramePr>
            <a:graphicFrameLocks noGrp="1"/>
          </p:cNvGraphicFramePr>
          <p:nvPr>
            <p:extLst>
              <p:ext uri="{D42A27DB-BD31-4B8C-83A1-F6EECF244321}">
                <p14:modId xmlns:p14="http://schemas.microsoft.com/office/powerpoint/2010/main" val="681915346"/>
              </p:ext>
            </p:extLst>
          </p:nvPr>
        </p:nvGraphicFramePr>
        <p:xfrm>
          <a:off x="118841" y="4968076"/>
          <a:ext cx="1210941" cy="1274455"/>
        </p:xfrm>
        <a:graphic>
          <a:graphicData uri="http://schemas.openxmlformats.org/drawingml/2006/table">
            <a:tbl>
              <a:tblPr firstRow="1" bandRow="1">
                <a:tableStyleId>{3B4B98B0-60AC-42C2-AFA5-B58CD77FA1E5}</a:tableStyleId>
              </a:tblPr>
              <a:tblGrid>
                <a:gridCol w="453203">
                  <a:extLst>
                    <a:ext uri="{9D8B030D-6E8A-4147-A177-3AD203B41FA5}">
                      <a16:colId xmlns:a16="http://schemas.microsoft.com/office/drawing/2014/main" val="20000"/>
                    </a:ext>
                  </a:extLst>
                </a:gridCol>
                <a:gridCol w="757738">
                  <a:extLst>
                    <a:ext uri="{9D8B030D-6E8A-4147-A177-3AD203B41FA5}">
                      <a16:colId xmlns:a16="http://schemas.microsoft.com/office/drawing/2014/main" val="20001"/>
                    </a:ext>
                  </a:extLst>
                </a:gridCol>
              </a:tblGrid>
              <a:tr h="281373">
                <a:tc gridSpan="2">
                  <a:txBody>
                    <a:bodyPr/>
                    <a:lstStyle/>
                    <a:p>
                      <a:pPr algn="ctr"/>
                      <a:r>
                        <a:rPr lang="en-US" sz="1100" b="0">
                          <a:solidFill>
                            <a:schemeClr val="bg1"/>
                          </a:solidFill>
                          <a:latin typeface="Segoe UI Semibold" panose="020B0702040204020203" pitchFamily="34" charset="0"/>
                          <a:cs typeface="Segoe UI Semibold" panose="020B0702040204020203" pitchFamily="34" charset="0"/>
                        </a:rPr>
                        <a:t>Gen 2</a:t>
                      </a:r>
                    </a:p>
                  </a:txBody>
                  <a:tcPr marL="91427" marR="91427" marT="45713" marB="45713">
                    <a:lnL>
                      <a:noFill/>
                    </a:lnL>
                    <a:lnR>
                      <a:noFill/>
                    </a:lnR>
                    <a:lnT w="12700" cmpd="sng">
                      <a:noFill/>
                    </a:lnT>
                    <a:lnB w="12700" cmpd="sng">
                      <a:noFill/>
                    </a:lnB>
                    <a:lnTlToBr w="12700" cmpd="sng">
                      <a:noFill/>
                      <a:prstDash val="solid"/>
                    </a:lnTlToBr>
                    <a:lnBlToTr w="12700" cmpd="sng">
                      <a:noFill/>
                      <a:prstDash val="solid"/>
                    </a:lnBlToTr>
                    <a:solidFill>
                      <a:schemeClr val="accent2"/>
                    </a:solidFill>
                  </a:tcPr>
                </a:tc>
                <a:tc hMerge="1">
                  <a:txBody>
                    <a:bodyPr/>
                    <a:lstStyle/>
                    <a:p>
                      <a:endParaRPr lang="en-US" sz="700"/>
                    </a:p>
                  </a:txBody>
                  <a:tcPr/>
                </a:tc>
                <a:extLst>
                  <a:ext uri="{0D108BD9-81ED-4DB2-BD59-A6C34878D82A}">
                    <a16:rowId xmlns:a16="http://schemas.microsoft.com/office/drawing/2014/main" val="10000"/>
                  </a:ext>
                </a:extLst>
              </a:tr>
              <a:tr h="182065">
                <a:tc>
                  <a:txBody>
                    <a:bodyPr/>
                    <a:lstStyle/>
                    <a:p>
                      <a:r>
                        <a:rPr lang="en-US" sz="500">
                          <a:solidFill>
                            <a:schemeClr val="bg1"/>
                          </a:solidFill>
                        </a:rPr>
                        <a:t>Processor</a:t>
                      </a:r>
                    </a:p>
                  </a:txBody>
                  <a:tcPr marL="91427" marR="91427" marT="45713" marB="45713">
                    <a:lnL>
                      <a:noFill/>
                    </a:lnL>
                    <a:lnR>
                      <a:noFill/>
                    </a:lnR>
                    <a:lnT w="12700" cmpd="sng">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2 x 6 Core 2.1 GHz</a:t>
                      </a:r>
                    </a:p>
                  </a:txBody>
                  <a:tcPr marL="91427" marR="91427" marT="45713" marB="45713">
                    <a:lnL>
                      <a:noFill/>
                    </a:lnL>
                    <a:lnR>
                      <a:noFill/>
                    </a:lnR>
                    <a:lnT w="12700" cmpd="sng">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1"/>
                  </a:ext>
                </a:extLst>
              </a:tr>
              <a:tr h="182065">
                <a:tc>
                  <a:txBody>
                    <a:bodyPr/>
                    <a:lstStyle/>
                    <a:p>
                      <a:r>
                        <a:rPr lang="en-US" sz="500">
                          <a:solidFill>
                            <a:schemeClr val="bg1"/>
                          </a:solidFill>
                        </a:rPr>
                        <a:t>Memory</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32 </a:t>
                      </a:r>
                      <a:r>
                        <a:rPr lang="en-US" sz="500" err="1">
                          <a:solidFill>
                            <a:schemeClr val="bg1"/>
                          </a:solidFill>
                        </a:rPr>
                        <a:t>GiB</a:t>
                      </a:r>
                      <a:endParaRPr lang="en-US" sz="500">
                        <a:solidFill>
                          <a:schemeClr val="bg1"/>
                        </a:solidFill>
                      </a:endParaRP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2"/>
                  </a:ext>
                </a:extLst>
              </a:tr>
              <a:tr h="264822">
                <a:tc>
                  <a:txBody>
                    <a:bodyPr/>
                    <a:lstStyle/>
                    <a:p>
                      <a:r>
                        <a:rPr lang="en-US" sz="500">
                          <a:solidFill>
                            <a:schemeClr val="bg1"/>
                          </a:solidFill>
                        </a:rPr>
                        <a:t>Hard Drive</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6 x 500 GB</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3"/>
                  </a:ext>
                </a:extLst>
              </a:tr>
              <a:tr h="182065">
                <a:tc>
                  <a:txBody>
                    <a:bodyPr/>
                    <a:lstStyle/>
                    <a:p>
                      <a:r>
                        <a:rPr lang="en-US" sz="500">
                          <a:solidFill>
                            <a:schemeClr val="bg1"/>
                          </a:solidFill>
                        </a:rPr>
                        <a:t>SSD</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None</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4"/>
                  </a:ext>
                </a:extLst>
              </a:tr>
              <a:tr h="182065">
                <a:tc>
                  <a:txBody>
                    <a:bodyPr/>
                    <a:lstStyle/>
                    <a:p>
                      <a:r>
                        <a:rPr lang="en-US" sz="500">
                          <a:solidFill>
                            <a:schemeClr val="bg1"/>
                          </a:solidFill>
                        </a:rPr>
                        <a:t>NIC</a:t>
                      </a:r>
                    </a:p>
                  </a:txBody>
                  <a:tcPr marL="91427" marR="91427" marT="45713" marB="45713">
                    <a:lnL>
                      <a:noFill/>
                    </a:lnL>
                    <a:lnR>
                      <a:noFill/>
                    </a:lnR>
                    <a:lnT>
                      <a:noFill/>
                    </a:lnT>
                    <a:lnB w="12700" cmpd="sng">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1 Gb/s</a:t>
                      </a:r>
                    </a:p>
                  </a:txBody>
                  <a:tcPr marL="91427" marR="91427" marT="45713" marB="45713">
                    <a:lnL>
                      <a:noFill/>
                    </a:lnL>
                    <a:lnR>
                      <a:noFill/>
                    </a:lnR>
                    <a:lnT>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5"/>
                  </a:ext>
                </a:extLst>
              </a:tr>
            </a:tbl>
          </a:graphicData>
        </a:graphic>
      </p:graphicFrame>
      <p:graphicFrame>
        <p:nvGraphicFramePr>
          <p:cNvPr id="16" name="Table 15"/>
          <p:cNvGraphicFramePr>
            <a:graphicFrameLocks noGrp="1"/>
          </p:cNvGraphicFramePr>
          <p:nvPr>
            <p:extLst>
              <p:ext uri="{D42A27DB-BD31-4B8C-83A1-F6EECF244321}">
                <p14:modId xmlns:p14="http://schemas.microsoft.com/office/powerpoint/2010/main" val="3347635266"/>
              </p:ext>
            </p:extLst>
          </p:nvPr>
        </p:nvGraphicFramePr>
        <p:xfrm>
          <a:off x="1344804" y="4968076"/>
          <a:ext cx="1305171" cy="1274455"/>
        </p:xfrm>
        <a:graphic>
          <a:graphicData uri="http://schemas.openxmlformats.org/drawingml/2006/table">
            <a:tbl>
              <a:tblPr firstRow="1" bandRow="1">
                <a:tableStyleId>{3B4B98B0-60AC-42C2-AFA5-B58CD77FA1E5}</a:tableStyleId>
              </a:tblPr>
              <a:tblGrid>
                <a:gridCol w="462584">
                  <a:extLst>
                    <a:ext uri="{9D8B030D-6E8A-4147-A177-3AD203B41FA5}">
                      <a16:colId xmlns:a16="http://schemas.microsoft.com/office/drawing/2014/main" val="20000"/>
                    </a:ext>
                  </a:extLst>
                </a:gridCol>
                <a:gridCol w="842587">
                  <a:extLst>
                    <a:ext uri="{9D8B030D-6E8A-4147-A177-3AD203B41FA5}">
                      <a16:colId xmlns:a16="http://schemas.microsoft.com/office/drawing/2014/main" val="20001"/>
                    </a:ext>
                  </a:extLst>
                </a:gridCol>
              </a:tblGrid>
              <a:tr h="281373">
                <a:tc gridSpan="2">
                  <a:txBody>
                    <a:bodyPr/>
                    <a:lstStyle/>
                    <a:p>
                      <a:pPr algn="ctr"/>
                      <a:r>
                        <a:rPr lang="en-US" sz="1100" b="0">
                          <a:solidFill>
                            <a:schemeClr val="bg1"/>
                          </a:solidFill>
                          <a:latin typeface="Segoe UI Semibold" panose="020B0702040204020203" pitchFamily="34" charset="0"/>
                          <a:cs typeface="Segoe UI Semibold" panose="020B0702040204020203" pitchFamily="34" charset="0"/>
                        </a:rPr>
                        <a:t>Gen 3</a:t>
                      </a:r>
                    </a:p>
                  </a:txBody>
                  <a:tcPr marL="91427" marR="91427" marT="45713" marB="45713">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endParaRPr lang="en-US" sz="700"/>
                    </a:p>
                  </a:txBody>
                  <a:tcPr/>
                </a:tc>
                <a:extLst>
                  <a:ext uri="{0D108BD9-81ED-4DB2-BD59-A6C34878D82A}">
                    <a16:rowId xmlns:a16="http://schemas.microsoft.com/office/drawing/2014/main" val="10000"/>
                  </a:ext>
                </a:extLst>
              </a:tr>
              <a:tr h="182065">
                <a:tc>
                  <a:txBody>
                    <a:bodyPr/>
                    <a:lstStyle/>
                    <a:p>
                      <a:r>
                        <a:rPr lang="en-US" sz="500">
                          <a:solidFill>
                            <a:schemeClr val="bg1"/>
                          </a:solidFill>
                        </a:rPr>
                        <a:t>Processor</a:t>
                      </a:r>
                    </a:p>
                  </a:txBody>
                  <a:tcPr marL="91427" marR="91427" marT="45713" marB="45713">
                    <a:lnL>
                      <a:noFill/>
                    </a:lnL>
                    <a:lnR>
                      <a:noFill/>
                    </a:lnR>
                    <a:lnT w="12700" cmpd="sng">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2 x 8 Core 2.1 GHz</a:t>
                      </a:r>
                    </a:p>
                  </a:txBody>
                  <a:tcPr marL="91427" marR="91427" marT="45713" marB="45713">
                    <a:lnL>
                      <a:noFill/>
                    </a:lnL>
                    <a:lnR>
                      <a:noFill/>
                    </a:lnR>
                    <a:lnT w="12700" cmpd="sng">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1"/>
                  </a:ext>
                </a:extLst>
              </a:tr>
              <a:tr h="182065">
                <a:tc>
                  <a:txBody>
                    <a:bodyPr/>
                    <a:lstStyle/>
                    <a:p>
                      <a:r>
                        <a:rPr lang="en-US" sz="500">
                          <a:solidFill>
                            <a:schemeClr val="bg1"/>
                          </a:solidFill>
                        </a:rPr>
                        <a:t>Memory</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128 </a:t>
                      </a:r>
                      <a:r>
                        <a:rPr lang="en-US" sz="500" err="1">
                          <a:solidFill>
                            <a:schemeClr val="bg1"/>
                          </a:solidFill>
                        </a:rPr>
                        <a:t>GiB</a:t>
                      </a:r>
                      <a:endParaRPr lang="en-US" sz="500">
                        <a:solidFill>
                          <a:schemeClr val="bg1"/>
                        </a:solidFill>
                      </a:endParaRP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2"/>
                  </a:ext>
                </a:extLst>
              </a:tr>
              <a:tr h="264822">
                <a:tc>
                  <a:txBody>
                    <a:bodyPr/>
                    <a:lstStyle/>
                    <a:p>
                      <a:r>
                        <a:rPr lang="en-US" sz="500">
                          <a:solidFill>
                            <a:schemeClr val="bg1"/>
                          </a:solidFill>
                        </a:rPr>
                        <a:t>Hard Drive</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1 x 4 TB</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3"/>
                  </a:ext>
                </a:extLst>
              </a:tr>
              <a:tr h="182065">
                <a:tc>
                  <a:txBody>
                    <a:bodyPr/>
                    <a:lstStyle/>
                    <a:p>
                      <a:r>
                        <a:rPr lang="en-US" sz="500">
                          <a:solidFill>
                            <a:schemeClr val="bg1"/>
                          </a:solidFill>
                        </a:rPr>
                        <a:t>SSD</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5 x 480 GB</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4"/>
                  </a:ext>
                </a:extLst>
              </a:tr>
              <a:tr h="182065">
                <a:tc>
                  <a:txBody>
                    <a:bodyPr/>
                    <a:lstStyle/>
                    <a:p>
                      <a:r>
                        <a:rPr lang="en-US" sz="500">
                          <a:solidFill>
                            <a:schemeClr val="bg1"/>
                          </a:solidFill>
                        </a:rPr>
                        <a:t>NIC</a:t>
                      </a:r>
                    </a:p>
                  </a:txBody>
                  <a:tcPr marL="91427" marR="91427" marT="45713" marB="45713">
                    <a:lnL>
                      <a:noFill/>
                    </a:lnL>
                    <a:lnR>
                      <a:noFill/>
                    </a:lnR>
                    <a:lnT>
                      <a:noFill/>
                    </a:lnT>
                    <a:lnB w="12700" cmpd="sng">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10 Gb/s</a:t>
                      </a:r>
                    </a:p>
                  </a:txBody>
                  <a:tcPr marL="91427" marR="91427" marT="45713" marB="45713">
                    <a:lnL>
                      <a:noFill/>
                    </a:lnL>
                    <a:lnR>
                      <a:noFill/>
                    </a:lnR>
                    <a:lnT>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5"/>
                  </a:ext>
                </a:extLst>
              </a:tr>
            </a:tbl>
          </a:graphicData>
        </a:graphic>
      </p:graphicFrame>
      <p:graphicFrame>
        <p:nvGraphicFramePr>
          <p:cNvPr id="19" name="Table 18"/>
          <p:cNvGraphicFramePr>
            <a:graphicFrameLocks noGrp="1"/>
          </p:cNvGraphicFramePr>
          <p:nvPr>
            <p:extLst>
              <p:ext uri="{D42A27DB-BD31-4B8C-83A1-F6EECF244321}">
                <p14:modId xmlns:p14="http://schemas.microsoft.com/office/powerpoint/2010/main" val="3663920991"/>
              </p:ext>
            </p:extLst>
          </p:nvPr>
        </p:nvGraphicFramePr>
        <p:xfrm>
          <a:off x="2664997" y="4968074"/>
          <a:ext cx="1229843" cy="1274458"/>
        </p:xfrm>
        <a:graphic>
          <a:graphicData uri="http://schemas.openxmlformats.org/drawingml/2006/table">
            <a:tbl>
              <a:tblPr firstRow="1" bandRow="1">
                <a:tableStyleId>{3B4B98B0-60AC-42C2-AFA5-B58CD77FA1E5}</a:tableStyleId>
              </a:tblPr>
              <a:tblGrid>
                <a:gridCol w="455709">
                  <a:extLst>
                    <a:ext uri="{9D8B030D-6E8A-4147-A177-3AD203B41FA5}">
                      <a16:colId xmlns:a16="http://schemas.microsoft.com/office/drawing/2014/main" val="20000"/>
                    </a:ext>
                  </a:extLst>
                </a:gridCol>
                <a:gridCol w="774134">
                  <a:extLst>
                    <a:ext uri="{9D8B030D-6E8A-4147-A177-3AD203B41FA5}">
                      <a16:colId xmlns:a16="http://schemas.microsoft.com/office/drawing/2014/main" val="20001"/>
                    </a:ext>
                  </a:extLst>
                </a:gridCol>
              </a:tblGrid>
              <a:tr h="275567">
                <a:tc gridSpan="2">
                  <a:txBody>
                    <a:bodyPr/>
                    <a:lstStyle/>
                    <a:p>
                      <a:pPr algn="ctr"/>
                      <a:r>
                        <a:rPr lang="en-US" sz="1100" b="0">
                          <a:solidFill>
                            <a:schemeClr val="bg1"/>
                          </a:solidFill>
                          <a:latin typeface="Segoe UI Semibold" panose="020B0702040204020203" pitchFamily="34" charset="0"/>
                          <a:cs typeface="Segoe UI Semibold" panose="020B0702040204020203" pitchFamily="34" charset="0"/>
                        </a:rPr>
                        <a:t>HPC</a:t>
                      </a:r>
                    </a:p>
                  </a:txBody>
                  <a:tcPr marL="91427" marR="91427" marT="45713" marB="45713">
                    <a:lnL>
                      <a:noFill/>
                    </a:lnL>
                    <a:lnR>
                      <a:noFill/>
                    </a:lnR>
                    <a:lnT w="12700" cmpd="sng">
                      <a:noFill/>
                    </a:lnT>
                    <a:lnB w="12700" cmpd="sng">
                      <a:noFill/>
                    </a:lnB>
                    <a:lnTlToBr w="12700" cmpd="sng">
                      <a:noFill/>
                      <a:prstDash val="solid"/>
                    </a:lnTlToBr>
                    <a:lnBlToTr w="12700" cmpd="sng">
                      <a:noFill/>
                      <a:prstDash val="solid"/>
                    </a:lnBlToTr>
                    <a:solidFill>
                      <a:schemeClr val="accent5"/>
                    </a:solidFill>
                  </a:tcPr>
                </a:tc>
                <a:tc hMerge="1">
                  <a:txBody>
                    <a:bodyPr/>
                    <a:lstStyle/>
                    <a:p>
                      <a:endParaRPr lang="en-US" sz="700"/>
                    </a:p>
                  </a:txBody>
                  <a:tcPr/>
                </a:tc>
                <a:extLst>
                  <a:ext uri="{0D108BD9-81ED-4DB2-BD59-A6C34878D82A}">
                    <a16:rowId xmlns:a16="http://schemas.microsoft.com/office/drawing/2014/main" val="10000"/>
                  </a:ext>
                </a:extLst>
              </a:tr>
              <a:tr h="169043">
                <a:tc>
                  <a:txBody>
                    <a:bodyPr/>
                    <a:lstStyle/>
                    <a:p>
                      <a:r>
                        <a:rPr lang="en-US" sz="500">
                          <a:solidFill>
                            <a:schemeClr val="bg1"/>
                          </a:solidFill>
                        </a:rPr>
                        <a:t>Processor</a:t>
                      </a:r>
                    </a:p>
                  </a:txBody>
                  <a:tcPr marL="91427" marR="91427" marT="45713" marB="45713">
                    <a:lnL>
                      <a:noFill/>
                    </a:lnL>
                    <a:lnR>
                      <a:noFill/>
                    </a:lnR>
                    <a:lnT w="12700" cmpd="sng">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2 x 12 Core 2.4 GHz</a:t>
                      </a:r>
                    </a:p>
                  </a:txBody>
                  <a:tcPr marL="91427" marR="91427" marT="45713" marB="45713">
                    <a:lnL>
                      <a:noFill/>
                    </a:lnL>
                    <a:lnR>
                      <a:noFill/>
                    </a:lnR>
                    <a:lnT w="12700" cmpd="sng">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1"/>
                  </a:ext>
                </a:extLst>
              </a:tr>
              <a:tr h="169043">
                <a:tc>
                  <a:txBody>
                    <a:bodyPr/>
                    <a:lstStyle/>
                    <a:p>
                      <a:r>
                        <a:rPr lang="en-US" sz="500">
                          <a:solidFill>
                            <a:schemeClr val="bg1"/>
                          </a:solidFill>
                        </a:rPr>
                        <a:t>Memory</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128 </a:t>
                      </a:r>
                      <a:r>
                        <a:rPr lang="en-US" sz="500" err="1">
                          <a:solidFill>
                            <a:schemeClr val="bg1"/>
                          </a:solidFill>
                        </a:rPr>
                        <a:t>GiB</a:t>
                      </a:r>
                      <a:endParaRPr lang="en-US" sz="500">
                        <a:solidFill>
                          <a:schemeClr val="bg1"/>
                        </a:solidFill>
                      </a:endParaRP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2"/>
                  </a:ext>
                </a:extLst>
              </a:tr>
              <a:tr h="245881">
                <a:tc>
                  <a:txBody>
                    <a:bodyPr/>
                    <a:lstStyle/>
                    <a:p>
                      <a:r>
                        <a:rPr lang="en-US" sz="500">
                          <a:solidFill>
                            <a:schemeClr val="bg1"/>
                          </a:solidFill>
                        </a:rPr>
                        <a:t>Hard Drive</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5 x 1 TB</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3"/>
                  </a:ext>
                </a:extLst>
              </a:tr>
              <a:tr h="169043">
                <a:tc>
                  <a:txBody>
                    <a:bodyPr/>
                    <a:lstStyle/>
                    <a:p>
                      <a:r>
                        <a:rPr lang="en-US" sz="500">
                          <a:solidFill>
                            <a:schemeClr val="bg1"/>
                          </a:solidFill>
                        </a:rPr>
                        <a:t>SSD</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None</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4"/>
                  </a:ext>
                </a:extLst>
              </a:tr>
              <a:tr h="245881">
                <a:tc>
                  <a:txBody>
                    <a:bodyPr/>
                    <a:lstStyle/>
                    <a:p>
                      <a:r>
                        <a:rPr lang="en-US" sz="500">
                          <a:solidFill>
                            <a:schemeClr val="bg1"/>
                          </a:solidFill>
                        </a:rPr>
                        <a:t>NIC</a:t>
                      </a:r>
                    </a:p>
                  </a:txBody>
                  <a:tcPr marL="91427" marR="91427" marT="45713" marB="45713">
                    <a:lnL>
                      <a:noFill/>
                    </a:lnL>
                    <a:lnR>
                      <a:noFill/>
                    </a:lnR>
                    <a:lnT>
                      <a:noFill/>
                    </a:lnT>
                    <a:lnB w="12700" cmpd="sng">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10 Gb/s IP,</a:t>
                      </a:r>
                      <a:r>
                        <a:rPr lang="en-US" sz="500" baseline="0">
                          <a:solidFill>
                            <a:schemeClr val="bg1"/>
                          </a:solidFill>
                        </a:rPr>
                        <a:t> 40 Gb/s IB</a:t>
                      </a:r>
                      <a:endParaRPr lang="en-US" sz="500">
                        <a:solidFill>
                          <a:schemeClr val="bg1"/>
                        </a:solidFill>
                      </a:endParaRPr>
                    </a:p>
                  </a:txBody>
                  <a:tcPr marL="91427" marR="91427" marT="45713" marB="45713">
                    <a:lnL>
                      <a:noFill/>
                    </a:lnL>
                    <a:lnR>
                      <a:noFill/>
                    </a:lnR>
                    <a:lnT>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5"/>
                  </a:ext>
                </a:extLst>
              </a:tr>
            </a:tbl>
          </a:graphicData>
        </a:graphic>
      </p:graphicFrame>
      <p:graphicFrame>
        <p:nvGraphicFramePr>
          <p:cNvPr id="27" name="Table 26"/>
          <p:cNvGraphicFramePr>
            <a:graphicFrameLocks noGrp="1"/>
          </p:cNvGraphicFramePr>
          <p:nvPr>
            <p:extLst>
              <p:ext uri="{D42A27DB-BD31-4B8C-83A1-F6EECF244321}">
                <p14:modId xmlns:p14="http://schemas.microsoft.com/office/powerpoint/2010/main" val="1480443038"/>
              </p:ext>
            </p:extLst>
          </p:nvPr>
        </p:nvGraphicFramePr>
        <p:xfrm>
          <a:off x="3909862" y="4968075"/>
          <a:ext cx="1262747" cy="1274457"/>
        </p:xfrm>
        <a:graphic>
          <a:graphicData uri="http://schemas.openxmlformats.org/drawingml/2006/table">
            <a:tbl>
              <a:tblPr firstRow="1" bandRow="1">
                <a:tableStyleId>{3B4B98B0-60AC-42C2-AFA5-B58CD77FA1E5}</a:tableStyleId>
              </a:tblPr>
              <a:tblGrid>
                <a:gridCol w="474330">
                  <a:extLst>
                    <a:ext uri="{9D8B030D-6E8A-4147-A177-3AD203B41FA5}">
                      <a16:colId xmlns:a16="http://schemas.microsoft.com/office/drawing/2014/main" val="20000"/>
                    </a:ext>
                  </a:extLst>
                </a:gridCol>
                <a:gridCol w="788417">
                  <a:extLst>
                    <a:ext uri="{9D8B030D-6E8A-4147-A177-3AD203B41FA5}">
                      <a16:colId xmlns:a16="http://schemas.microsoft.com/office/drawing/2014/main" val="20001"/>
                    </a:ext>
                  </a:extLst>
                </a:gridCol>
              </a:tblGrid>
              <a:tr h="281374">
                <a:tc gridSpan="2">
                  <a:txBody>
                    <a:bodyPr/>
                    <a:lstStyle/>
                    <a:p>
                      <a:pPr algn="ctr"/>
                      <a:r>
                        <a:rPr lang="en-US" sz="1100" b="0">
                          <a:solidFill>
                            <a:schemeClr val="bg1"/>
                          </a:solidFill>
                          <a:latin typeface="Segoe UI Semibold" panose="020B0702040204020203" pitchFamily="34" charset="0"/>
                          <a:cs typeface="Segoe UI Semibold" panose="020B0702040204020203" pitchFamily="34" charset="0"/>
                        </a:rPr>
                        <a:t>Gen 4</a:t>
                      </a:r>
                    </a:p>
                  </a:txBody>
                  <a:tcPr marL="91427" marR="91427" marT="45713" marB="45713">
                    <a:lnL>
                      <a:noFill/>
                    </a:lnL>
                    <a:lnR>
                      <a:noFill/>
                    </a:lnR>
                    <a:lnT w="12700" cmpd="sng">
                      <a:noFill/>
                    </a:lnT>
                    <a:lnB w="12700" cmpd="sng">
                      <a:noFill/>
                    </a:lnB>
                    <a:lnTlToBr w="12700" cmpd="sng">
                      <a:noFill/>
                      <a:prstDash val="solid"/>
                    </a:lnTlToBr>
                    <a:lnBlToTr w="12700" cmpd="sng">
                      <a:noFill/>
                      <a:prstDash val="solid"/>
                    </a:lnBlToTr>
                    <a:solidFill>
                      <a:schemeClr val="accent4"/>
                    </a:solidFill>
                  </a:tcPr>
                </a:tc>
                <a:tc hMerge="1">
                  <a:txBody>
                    <a:bodyPr/>
                    <a:lstStyle/>
                    <a:p>
                      <a:endParaRPr lang="en-US" sz="700"/>
                    </a:p>
                  </a:txBody>
                  <a:tcPr/>
                </a:tc>
                <a:extLst>
                  <a:ext uri="{0D108BD9-81ED-4DB2-BD59-A6C34878D82A}">
                    <a16:rowId xmlns:a16="http://schemas.microsoft.com/office/drawing/2014/main" val="10000"/>
                  </a:ext>
                </a:extLst>
              </a:tr>
              <a:tr h="182065">
                <a:tc>
                  <a:txBody>
                    <a:bodyPr/>
                    <a:lstStyle/>
                    <a:p>
                      <a:r>
                        <a:rPr lang="en-US" sz="500">
                          <a:solidFill>
                            <a:schemeClr val="bg1"/>
                          </a:solidFill>
                        </a:rPr>
                        <a:t>Processor</a:t>
                      </a:r>
                    </a:p>
                  </a:txBody>
                  <a:tcPr marL="91427" marR="91427" marT="45713" marB="45713">
                    <a:lnL>
                      <a:noFill/>
                    </a:lnL>
                    <a:lnR>
                      <a:noFill/>
                    </a:lnR>
                    <a:lnT w="12700" cmpd="sng">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2 x 12 Core 2.4 GHz</a:t>
                      </a:r>
                    </a:p>
                  </a:txBody>
                  <a:tcPr marL="91427" marR="91427" marT="45713" marB="45713">
                    <a:lnL>
                      <a:noFill/>
                    </a:lnL>
                    <a:lnR>
                      <a:noFill/>
                    </a:lnR>
                    <a:lnT w="12700" cmpd="sng">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1"/>
                  </a:ext>
                </a:extLst>
              </a:tr>
              <a:tr h="182065">
                <a:tc>
                  <a:txBody>
                    <a:bodyPr/>
                    <a:lstStyle/>
                    <a:p>
                      <a:r>
                        <a:rPr lang="en-US" sz="500">
                          <a:solidFill>
                            <a:schemeClr val="bg1"/>
                          </a:solidFill>
                        </a:rPr>
                        <a:t>Memory</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192 </a:t>
                      </a:r>
                      <a:r>
                        <a:rPr lang="en-US" sz="500" err="1">
                          <a:solidFill>
                            <a:schemeClr val="bg1"/>
                          </a:solidFill>
                        </a:rPr>
                        <a:t>GiB</a:t>
                      </a:r>
                      <a:endParaRPr lang="en-US" sz="500">
                        <a:solidFill>
                          <a:schemeClr val="bg1"/>
                        </a:solidFill>
                      </a:endParaRP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2"/>
                  </a:ext>
                </a:extLst>
              </a:tr>
              <a:tr h="264823">
                <a:tc>
                  <a:txBody>
                    <a:bodyPr/>
                    <a:lstStyle/>
                    <a:p>
                      <a:r>
                        <a:rPr lang="en-US" sz="500">
                          <a:solidFill>
                            <a:schemeClr val="bg1"/>
                          </a:solidFill>
                        </a:rPr>
                        <a:t>Hard Drive</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4 x 2</a:t>
                      </a:r>
                      <a:r>
                        <a:rPr lang="en-US" sz="500" baseline="0">
                          <a:solidFill>
                            <a:schemeClr val="bg1"/>
                          </a:solidFill>
                        </a:rPr>
                        <a:t> TB</a:t>
                      </a:r>
                      <a:endParaRPr lang="en-US" sz="500">
                        <a:solidFill>
                          <a:schemeClr val="bg1"/>
                        </a:solidFill>
                      </a:endParaRP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3"/>
                  </a:ext>
                </a:extLst>
              </a:tr>
              <a:tr h="182065">
                <a:tc>
                  <a:txBody>
                    <a:bodyPr/>
                    <a:lstStyle/>
                    <a:p>
                      <a:r>
                        <a:rPr lang="en-US" sz="500">
                          <a:solidFill>
                            <a:schemeClr val="bg1"/>
                          </a:solidFill>
                        </a:rPr>
                        <a:t>SSD</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4 x 480 GB</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4"/>
                  </a:ext>
                </a:extLst>
              </a:tr>
              <a:tr h="182065">
                <a:tc>
                  <a:txBody>
                    <a:bodyPr/>
                    <a:lstStyle/>
                    <a:p>
                      <a:r>
                        <a:rPr lang="en-US" sz="500">
                          <a:solidFill>
                            <a:schemeClr val="bg1"/>
                          </a:solidFill>
                        </a:rPr>
                        <a:t>NIC</a:t>
                      </a:r>
                    </a:p>
                  </a:txBody>
                  <a:tcPr marL="91427" marR="91427" marT="45713" marB="45713">
                    <a:lnL>
                      <a:noFill/>
                    </a:lnL>
                    <a:lnR>
                      <a:noFill/>
                    </a:lnR>
                    <a:lnT>
                      <a:noFill/>
                    </a:lnT>
                    <a:lnB w="12700" cmpd="sng">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40 Gb/s</a:t>
                      </a:r>
                    </a:p>
                  </a:txBody>
                  <a:tcPr marL="91427" marR="91427" marT="45713" marB="45713">
                    <a:lnL>
                      <a:noFill/>
                    </a:lnL>
                    <a:lnR>
                      <a:noFill/>
                    </a:lnR>
                    <a:lnT>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5"/>
                  </a:ext>
                </a:extLst>
              </a:tr>
            </a:tbl>
          </a:graphicData>
        </a:graphic>
      </p:graphicFrame>
      <p:graphicFrame>
        <p:nvGraphicFramePr>
          <p:cNvPr id="77" name="Table 76"/>
          <p:cNvGraphicFramePr>
            <a:graphicFrameLocks noGrp="1"/>
          </p:cNvGraphicFramePr>
          <p:nvPr>
            <p:extLst>
              <p:ext uri="{D42A27DB-BD31-4B8C-83A1-F6EECF244321}">
                <p14:modId xmlns:p14="http://schemas.microsoft.com/office/powerpoint/2010/main" val="509355955"/>
              </p:ext>
            </p:extLst>
          </p:nvPr>
        </p:nvGraphicFramePr>
        <p:xfrm>
          <a:off x="5187630" y="4968075"/>
          <a:ext cx="1257781" cy="1274458"/>
        </p:xfrm>
        <a:graphic>
          <a:graphicData uri="http://schemas.openxmlformats.org/drawingml/2006/table">
            <a:tbl>
              <a:tblPr firstRow="1" bandRow="1">
                <a:tableStyleId>{3B4B98B0-60AC-42C2-AFA5-B58CD77FA1E5}</a:tableStyleId>
              </a:tblPr>
              <a:tblGrid>
                <a:gridCol w="481178">
                  <a:extLst>
                    <a:ext uri="{9D8B030D-6E8A-4147-A177-3AD203B41FA5}">
                      <a16:colId xmlns:a16="http://schemas.microsoft.com/office/drawing/2014/main" val="20000"/>
                    </a:ext>
                  </a:extLst>
                </a:gridCol>
                <a:gridCol w="776603">
                  <a:extLst>
                    <a:ext uri="{9D8B030D-6E8A-4147-A177-3AD203B41FA5}">
                      <a16:colId xmlns:a16="http://schemas.microsoft.com/office/drawing/2014/main" val="20001"/>
                    </a:ext>
                  </a:extLst>
                </a:gridCol>
              </a:tblGrid>
              <a:tr h="287098">
                <a:tc gridSpan="2">
                  <a:txBody>
                    <a:bodyPr/>
                    <a:lstStyle/>
                    <a:p>
                      <a:pPr algn="ctr"/>
                      <a:r>
                        <a:rPr lang="en-US" sz="1100" b="0">
                          <a:solidFill>
                            <a:schemeClr val="tx1"/>
                          </a:solidFill>
                          <a:latin typeface="Segoe UI Semibold" panose="020B0702040204020203" pitchFamily="34" charset="0"/>
                          <a:cs typeface="Segoe UI Semibold" panose="020B0702040204020203" pitchFamily="34" charset="0"/>
                        </a:rPr>
                        <a:t>Godzilla</a:t>
                      </a:r>
                    </a:p>
                  </a:txBody>
                  <a:tcPr marL="91427" marR="91427" marT="45713" marB="45713">
                    <a:lnL>
                      <a:noFill/>
                    </a:lnL>
                    <a:lnR>
                      <a:noFill/>
                    </a:lnR>
                    <a:lnT w="12700" cmpd="sng">
                      <a:noFill/>
                    </a:lnT>
                    <a:lnB w="12700" cmpd="sng">
                      <a:noFill/>
                    </a:lnB>
                    <a:lnTlToBr w="12700" cmpd="sng">
                      <a:noFill/>
                      <a:prstDash val="solid"/>
                    </a:lnTlToBr>
                    <a:lnBlToTr w="12700" cmpd="sng">
                      <a:noFill/>
                      <a:prstDash val="solid"/>
                    </a:lnBlToTr>
                    <a:solidFill>
                      <a:schemeClr val="accent3"/>
                    </a:solidFill>
                  </a:tcPr>
                </a:tc>
                <a:tc hMerge="1">
                  <a:txBody>
                    <a:bodyPr/>
                    <a:lstStyle/>
                    <a:p>
                      <a:endParaRPr lang="en-US" sz="700"/>
                    </a:p>
                  </a:txBody>
                  <a:tcPr/>
                </a:tc>
                <a:extLst>
                  <a:ext uri="{0D108BD9-81ED-4DB2-BD59-A6C34878D82A}">
                    <a16:rowId xmlns:a16="http://schemas.microsoft.com/office/drawing/2014/main" val="10000"/>
                  </a:ext>
                </a:extLst>
              </a:tr>
              <a:tr h="178596">
                <a:tc>
                  <a:txBody>
                    <a:bodyPr/>
                    <a:lstStyle/>
                    <a:p>
                      <a:r>
                        <a:rPr lang="en-US" sz="500">
                          <a:solidFill>
                            <a:schemeClr val="bg1"/>
                          </a:solidFill>
                        </a:rPr>
                        <a:t>Processor</a:t>
                      </a:r>
                    </a:p>
                  </a:txBody>
                  <a:tcPr marL="91427" marR="91427" marT="45713" marB="45713">
                    <a:lnL>
                      <a:noFill/>
                    </a:lnL>
                    <a:lnR>
                      <a:noFill/>
                    </a:lnR>
                    <a:lnT w="12700" cmpd="sng">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2 x 16 Core 2.0 GHz</a:t>
                      </a:r>
                    </a:p>
                  </a:txBody>
                  <a:tcPr marL="91427" marR="91427" marT="45713" marB="45713">
                    <a:lnL>
                      <a:noFill/>
                    </a:lnL>
                    <a:lnR>
                      <a:noFill/>
                    </a:lnR>
                    <a:lnT w="12700" cmpd="sng">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1"/>
                  </a:ext>
                </a:extLst>
              </a:tr>
              <a:tr h="186614">
                <a:tc>
                  <a:txBody>
                    <a:bodyPr/>
                    <a:lstStyle/>
                    <a:p>
                      <a:r>
                        <a:rPr lang="en-US" sz="500">
                          <a:solidFill>
                            <a:schemeClr val="bg1"/>
                          </a:solidFill>
                        </a:rPr>
                        <a:t>Memory</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512 </a:t>
                      </a:r>
                      <a:r>
                        <a:rPr lang="en-US" sz="500" err="1">
                          <a:solidFill>
                            <a:schemeClr val="bg1"/>
                          </a:solidFill>
                        </a:rPr>
                        <a:t>GiB</a:t>
                      </a:r>
                      <a:endParaRPr lang="en-US" sz="500">
                        <a:solidFill>
                          <a:schemeClr val="bg1"/>
                        </a:solidFill>
                      </a:endParaRP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2"/>
                  </a:ext>
                </a:extLst>
              </a:tr>
              <a:tr h="248922">
                <a:tc>
                  <a:txBody>
                    <a:bodyPr/>
                    <a:lstStyle/>
                    <a:p>
                      <a:r>
                        <a:rPr lang="en-US" sz="500">
                          <a:solidFill>
                            <a:schemeClr val="bg1"/>
                          </a:solidFill>
                        </a:rPr>
                        <a:t>Hard Drive</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pPr marL="0" marR="0" indent="0" algn="l" defTabSz="685983" rtl="0" eaLnBrk="1" fontAlgn="auto" latinLnBrk="0" hangingPunct="1">
                        <a:lnSpc>
                          <a:spcPct val="100000"/>
                        </a:lnSpc>
                        <a:spcBef>
                          <a:spcPts val="0"/>
                        </a:spcBef>
                        <a:spcAft>
                          <a:spcPts val="0"/>
                        </a:spcAft>
                        <a:buClrTx/>
                        <a:buSzTx/>
                        <a:buFontTx/>
                        <a:buNone/>
                        <a:tabLst/>
                        <a:defRPr/>
                      </a:pPr>
                      <a:r>
                        <a:rPr lang="en-US" sz="500">
                          <a:solidFill>
                            <a:schemeClr val="bg1"/>
                          </a:solidFill>
                        </a:rPr>
                        <a:t>None</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3"/>
                  </a:ext>
                </a:extLst>
              </a:tr>
              <a:tr h="186614">
                <a:tc>
                  <a:txBody>
                    <a:bodyPr/>
                    <a:lstStyle/>
                    <a:p>
                      <a:r>
                        <a:rPr lang="en-US" sz="500">
                          <a:solidFill>
                            <a:schemeClr val="bg1"/>
                          </a:solidFill>
                        </a:rPr>
                        <a:t>SSD</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pPr marL="0" marR="0" indent="0" algn="l" defTabSz="685983" rtl="0" eaLnBrk="1" fontAlgn="auto" latinLnBrk="0" hangingPunct="1">
                        <a:lnSpc>
                          <a:spcPct val="100000"/>
                        </a:lnSpc>
                        <a:spcBef>
                          <a:spcPts val="0"/>
                        </a:spcBef>
                        <a:spcAft>
                          <a:spcPts val="0"/>
                        </a:spcAft>
                        <a:buClrTx/>
                        <a:buSzTx/>
                        <a:buFontTx/>
                        <a:buNone/>
                        <a:tabLst/>
                        <a:defRPr/>
                      </a:pPr>
                      <a:r>
                        <a:rPr lang="en-US" sz="500">
                          <a:solidFill>
                            <a:schemeClr val="bg1"/>
                          </a:solidFill>
                        </a:rPr>
                        <a:t>9 x 800 GB</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4"/>
                  </a:ext>
                </a:extLst>
              </a:tr>
              <a:tr h="186614">
                <a:tc>
                  <a:txBody>
                    <a:bodyPr/>
                    <a:lstStyle/>
                    <a:p>
                      <a:r>
                        <a:rPr lang="en-US" sz="500">
                          <a:solidFill>
                            <a:schemeClr val="bg1"/>
                          </a:solidFill>
                        </a:rPr>
                        <a:t>NIC</a:t>
                      </a:r>
                    </a:p>
                  </a:txBody>
                  <a:tcPr marL="91427" marR="91427" marT="45713" marB="45713">
                    <a:lnL>
                      <a:noFill/>
                    </a:lnL>
                    <a:lnR>
                      <a:noFill/>
                    </a:lnR>
                    <a:lnT>
                      <a:noFill/>
                    </a:lnT>
                    <a:lnB w="12700" cmpd="sng">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40 Gb/s</a:t>
                      </a:r>
                    </a:p>
                  </a:txBody>
                  <a:tcPr marL="91427" marR="91427" marT="45713" marB="45713">
                    <a:lnL>
                      <a:noFill/>
                    </a:lnL>
                    <a:lnR>
                      <a:noFill/>
                    </a:lnR>
                    <a:lnT>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5"/>
                  </a:ext>
                </a:extLst>
              </a:tr>
            </a:tbl>
          </a:graphicData>
        </a:graphic>
      </p:graphicFrame>
      <p:graphicFrame>
        <p:nvGraphicFramePr>
          <p:cNvPr id="86" name="Table 85"/>
          <p:cNvGraphicFramePr>
            <a:graphicFrameLocks noGrp="1"/>
          </p:cNvGraphicFramePr>
          <p:nvPr>
            <p:extLst>
              <p:ext uri="{D42A27DB-BD31-4B8C-83A1-F6EECF244321}">
                <p14:modId xmlns:p14="http://schemas.microsoft.com/office/powerpoint/2010/main" val="3082004225"/>
              </p:ext>
            </p:extLst>
          </p:nvPr>
        </p:nvGraphicFramePr>
        <p:xfrm>
          <a:off x="6460433" y="4968075"/>
          <a:ext cx="1337407" cy="1274457"/>
        </p:xfrm>
        <a:graphic>
          <a:graphicData uri="http://schemas.openxmlformats.org/drawingml/2006/table">
            <a:tbl>
              <a:tblPr firstRow="1" bandRow="1">
                <a:tableStyleId>{3B4B98B0-60AC-42C2-AFA5-B58CD77FA1E5}</a:tableStyleId>
              </a:tblPr>
              <a:tblGrid>
                <a:gridCol w="507119">
                  <a:extLst>
                    <a:ext uri="{9D8B030D-6E8A-4147-A177-3AD203B41FA5}">
                      <a16:colId xmlns:a16="http://schemas.microsoft.com/office/drawing/2014/main" val="20000"/>
                    </a:ext>
                  </a:extLst>
                </a:gridCol>
                <a:gridCol w="830288">
                  <a:extLst>
                    <a:ext uri="{9D8B030D-6E8A-4147-A177-3AD203B41FA5}">
                      <a16:colId xmlns:a16="http://schemas.microsoft.com/office/drawing/2014/main" val="20001"/>
                    </a:ext>
                  </a:extLst>
                </a:gridCol>
              </a:tblGrid>
              <a:tr h="287098">
                <a:tc gridSpan="2">
                  <a:txBody>
                    <a:bodyPr/>
                    <a:lstStyle/>
                    <a:p>
                      <a:pPr algn="ctr"/>
                      <a:r>
                        <a:rPr lang="en-US" sz="1100" b="0">
                          <a:solidFill>
                            <a:schemeClr val="bg1"/>
                          </a:solidFill>
                          <a:latin typeface="Segoe UI Semibold" panose="020B0702040204020203" pitchFamily="34" charset="0"/>
                          <a:cs typeface="Segoe UI Semibold" panose="020B0702040204020203" pitchFamily="34" charset="0"/>
                        </a:rPr>
                        <a:t>Gen 5.1</a:t>
                      </a:r>
                    </a:p>
                  </a:txBody>
                  <a:tcPr marL="91427" marR="91427" marT="45713" marB="45713">
                    <a:lnL>
                      <a:noFill/>
                    </a:lnL>
                    <a:lnR>
                      <a:noFill/>
                    </a:lnR>
                    <a:lnT w="12700" cmpd="sng">
                      <a:noFill/>
                    </a:lnT>
                    <a:lnB w="12700" cmpd="sng">
                      <a:noFill/>
                    </a:lnB>
                    <a:lnTlToBr w="12700" cmpd="sng">
                      <a:noFill/>
                      <a:prstDash val="solid"/>
                    </a:lnTlToBr>
                    <a:lnBlToTr w="12700" cmpd="sng">
                      <a:noFill/>
                      <a:prstDash val="solid"/>
                    </a:lnBlToTr>
                    <a:solidFill>
                      <a:schemeClr val="tx1">
                        <a:lumMod val="50000"/>
                      </a:schemeClr>
                    </a:solidFill>
                  </a:tcPr>
                </a:tc>
                <a:tc hMerge="1">
                  <a:txBody>
                    <a:bodyPr/>
                    <a:lstStyle/>
                    <a:p>
                      <a:endParaRPr lang="en-US" sz="700"/>
                    </a:p>
                  </a:txBody>
                  <a:tcPr/>
                </a:tc>
                <a:extLst>
                  <a:ext uri="{0D108BD9-81ED-4DB2-BD59-A6C34878D82A}">
                    <a16:rowId xmlns:a16="http://schemas.microsoft.com/office/drawing/2014/main" val="10000"/>
                  </a:ext>
                </a:extLst>
              </a:tr>
              <a:tr h="178595">
                <a:tc>
                  <a:txBody>
                    <a:bodyPr/>
                    <a:lstStyle/>
                    <a:p>
                      <a:r>
                        <a:rPr lang="en-US" sz="500">
                          <a:solidFill>
                            <a:schemeClr val="bg1"/>
                          </a:solidFill>
                        </a:rPr>
                        <a:t>Processor</a:t>
                      </a:r>
                    </a:p>
                  </a:txBody>
                  <a:tcPr marL="91427" marR="91427" marT="45713" marB="45713">
                    <a:lnL>
                      <a:noFill/>
                    </a:lnL>
                    <a:lnR>
                      <a:noFill/>
                    </a:lnR>
                    <a:lnT w="12700" cmpd="sng">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2 x 20 Core 2.3 GHz</a:t>
                      </a:r>
                    </a:p>
                  </a:txBody>
                  <a:tcPr marL="91427" marR="91427" marT="45713" marB="45713">
                    <a:lnL>
                      <a:noFill/>
                    </a:lnL>
                    <a:lnR>
                      <a:noFill/>
                    </a:lnR>
                    <a:lnT w="12700" cmpd="sng">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1"/>
                  </a:ext>
                </a:extLst>
              </a:tr>
              <a:tr h="186614">
                <a:tc>
                  <a:txBody>
                    <a:bodyPr/>
                    <a:lstStyle/>
                    <a:p>
                      <a:r>
                        <a:rPr lang="en-US" sz="500">
                          <a:solidFill>
                            <a:schemeClr val="bg1"/>
                          </a:solidFill>
                        </a:rPr>
                        <a:t>Memory</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256 </a:t>
                      </a:r>
                      <a:r>
                        <a:rPr lang="en-US" sz="500" err="1">
                          <a:solidFill>
                            <a:schemeClr val="bg1"/>
                          </a:solidFill>
                        </a:rPr>
                        <a:t>GiB</a:t>
                      </a:r>
                      <a:endParaRPr lang="en-US" sz="500">
                        <a:solidFill>
                          <a:schemeClr val="bg1"/>
                        </a:solidFill>
                      </a:endParaRP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2"/>
                  </a:ext>
                </a:extLst>
              </a:tr>
              <a:tr h="186614">
                <a:tc>
                  <a:txBody>
                    <a:bodyPr/>
                    <a:lstStyle/>
                    <a:p>
                      <a:r>
                        <a:rPr lang="en-US" sz="500">
                          <a:solidFill>
                            <a:schemeClr val="bg1"/>
                          </a:solidFill>
                        </a:rPr>
                        <a:t>Hard Drive</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pPr marL="0" marR="0" indent="0" algn="l" defTabSz="685983" rtl="0" eaLnBrk="1" fontAlgn="auto" latinLnBrk="0" hangingPunct="1">
                        <a:lnSpc>
                          <a:spcPct val="100000"/>
                        </a:lnSpc>
                        <a:spcBef>
                          <a:spcPts val="0"/>
                        </a:spcBef>
                        <a:spcAft>
                          <a:spcPts val="0"/>
                        </a:spcAft>
                        <a:buClrTx/>
                        <a:buSzTx/>
                        <a:buFontTx/>
                        <a:buNone/>
                        <a:tabLst/>
                        <a:defRPr/>
                      </a:pPr>
                      <a:r>
                        <a:rPr lang="en-US" sz="500">
                          <a:solidFill>
                            <a:schemeClr val="bg1"/>
                          </a:solidFill>
                        </a:rPr>
                        <a:t>None</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3"/>
                  </a:ext>
                </a:extLst>
              </a:tr>
              <a:tr h="248922">
                <a:tc>
                  <a:txBody>
                    <a:bodyPr/>
                    <a:lstStyle/>
                    <a:p>
                      <a:r>
                        <a:rPr lang="en-US" sz="500">
                          <a:solidFill>
                            <a:schemeClr val="bg1"/>
                          </a:solidFill>
                        </a:rPr>
                        <a:t>SSD</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pPr marL="0" marR="0" indent="0" algn="l" defTabSz="685983" rtl="0" eaLnBrk="1" fontAlgn="auto" latinLnBrk="0" hangingPunct="1">
                        <a:lnSpc>
                          <a:spcPct val="100000"/>
                        </a:lnSpc>
                        <a:spcBef>
                          <a:spcPts val="0"/>
                        </a:spcBef>
                        <a:spcAft>
                          <a:spcPts val="0"/>
                        </a:spcAft>
                        <a:buClrTx/>
                        <a:buSzTx/>
                        <a:buFontTx/>
                        <a:buNone/>
                        <a:tabLst/>
                        <a:defRPr/>
                      </a:pPr>
                      <a:r>
                        <a:rPr lang="en-US" sz="500">
                          <a:solidFill>
                            <a:schemeClr val="bg1"/>
                          </a:solidFill>
                        </a:rPr>
                        <a:t>6 x 960 GB </a:t>
                      </a:r>
                      <a:r>
                        <a:rPr lang="en-US" sz="500" err="1">
                          <a:solidFill>
                            <a:schemeClr val="bg1"/>
                          </a:solidFill>
                        </a:rPr>
                        <a:t>PCIe</a:t>
                      </a:r>
                      <a:r>
                        <a:rPr lang="en-US" sz="500">
                          <a:solidFill>
                            <a:schemeClr val="bg1"/>
                          </a:solidFill>
                        </a:rPr>
                        <a:t> Flash and 1 x 960 GB SATA</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4"/>
                  </a:ext>
                </a:extLst>
              </a:tr>
              <a:tr h="186614">
                <a:tc>
                  <a:txBody>
                    <a:bodyPr/>
                    <a:lstStyle/>
                    <a:p>
                      <a:r>
                        <a:rPr lang="en-US" sz="500">
                          <a:solidFill>
                            <a:schemeClr val="bg1"/>
                          </a:solidFill>
                        </a:rPr>
                        <a:t>NIC</a:t>
                      </a:r>
                    </a:p>
                  </a:txBody>
                  <a:tcPr marL="91427" marR="91427" marT="45713" marB="45713">
                    <a:lnL>
                      <a:noFill/>
                    </a:lnL>
                    <a:lnR>
                      <a:noFill/>
                    </a:lnR>
                    <a:lnT>
                      <a:noFill/>
                    </a:lnT>
                    <a:lnB w="12700" cmpd="sng">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40 Gb/s + FPGA</a:t>
                      </a:r>
                    </a:p>
                  </a:txBody>
                  <a:tcPr marL="91427" marR="91427" marT="45713" marB="45713">
                    <a:lnL>
                      <a:noFill/>
                    </a:lnL>
                    <a:lnR>
                      <a:noFill/>
                    </a:lnR>
                    <a:lnT>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5"/>
                  </a:ext>
                </a:extLst>
              </a:tr>
            </a:tbl>
          </a:graphicData>
        </a:graphic>
      </p:graphicFrame>
      <p:graphicFrame>
        <p:nvGraphicFramePr>
          <p:cNvPr id="56" name="Table 55"/>
          <p:cNvGraphicFramePr>
            <a:graphicFrameLocks noGrp="1"/>
          </p:cNvGraphicFramePr>
          <p:nvPr>
            <p:extLst>
              <p:ext uri="{D42A27DB-BD31-4B8C-83A1-F6EECF244321}">
                <p14:modId xmlns:p14="http://schemas.microsoft.com/office/powerpoint/2010/main" val="2558508866"/>
              </p:ext>
            </p:extLst>
          </p:nvPr>
        </p:nvGraphicFramePr>
        <p:xfrm>
          <a:off x="7812861" y="4968073"/>
          <a:ext cx="1340347" cy="1291849"/>
        </p:xfrm>
        <a:graphic>
          <a:graphicData uri="http://schemas.openxmlformats.org/drawingml/2006/table">
            <a:tbl>
              <a:tblPr firstRow="1" bandRow="1">
                <a:tableStyleId>{3B4B98B0-60AC-42C2-AFA5-B58CD77FA1E5}</a:tableStyleId>
              </a:tblPr>
              <a:tblGrid>
                <a:gridCol w="508234">
                  <a:extLst>
                    <a:ext uri="{9D8B030D-6E8A-4147-A177-3AD203B41FA5}">
                      <a16:colId xmlns:a16="http://schemas.microsoft.com/office/drawing/2014/main" val="20000"/>
                    </a:ext>
                  </a:extLst>
                </a:gridCol>
                <a:gridCol w="832113">
                  <a:extLst>
                    <a:ext uri="{9D8B030D-6E8A-4147-A177-3AD203B41FA5}">
                      <a16:colId xmlns:a16="http://schemas.microsoft.com/office/drawing/2014/main" val="20001"/>
                    </a:ext>
                  </a:extLst>
                </a:gridCol>
              </a:tblGrid>
              <a:tr h="286093">
                <a:tc gridSpan="2">
                  <a:txBody>
                    <a:bodyPr/>
                    <a:lstStyle/>
                    <a:p>
                      <a:pPr algn="ctr"/>
                      <a:r>
                        <a:rPr lang="en-US" sz="1100" b="0">
                          <a:solidFill>
                            <a:schemeClr val="bg1"/>
                          </a:solidFill>
                          <a:latin typeface="Segoe UI Semibold" panose="020B0702040204020203" pitchFamily="34" charset="0"/>
                          <a:cs typeface="Segoe UI Semibold" panose="020B0702040204020203" pitchFamily="34" charset="0"/>
                        </a:rPr>
                        <a:t>GPU Gen 5</a:t>
                      </a:r>
                    </a:p>
                  </a:txBody>
                  <a:tcPr marL="91427" marR="91427" marT="45713" marB="45713">
                    <a:lnL>
                      <a:noFill/>
                    </a:lnL>
                    <a:lnR>
                      <a:noFill/>
                    </a:lnR>
                    <a:lnT w="12700" cmpd="sng">
                      <a:noFill/>
                    </a:lnT>
                    <a:lnB w="12700" cmpd="sng">
                      <a:noFill/>
                    </a:lnB>
                    <a:lnTlToBr w="12700" cmpd="sng">
                      <a:noFill/>
                      <a:prstDash val="solid"/>
                    </a:lnTlToBr>
                    <a:lnBlToTr w="12700" cmpd="sng">
                      <a:noFill/>
                      <a:prstDash val="solid"/>
                    </a:lnBlToTr>
                    <a:solidFill>
                      <a:schemeClr val="accent4">
                        <a:lumMod val="75000"/>
                      </a:schemeClr>
                    </a:solidFill>
                  </a:tcPr>
                </a:tc>
                <a:tc hMerge="1">
                  <a:txBody>
                    <a:bodyPr/>
                    <a:lstStyle/>
                    <a:p>
                      <a:endParaRPr lang="en-US" sz="700"/>
                    </a:p>
                  </a:txBody>
                  <a:tcPr/>
                </a:tc>
                <a:extLst>
                  <a:ext uri="{0D108BD9-81ED-4DB2-BD59-A6C34878D82A}">
                    <a16:rowId xmlns:a16="http://schemas.microsoft.com/office/drawing/2014/main" val="10000"/>
                  </a:ext>
                </a:extLst>
              </a:tr>
              <a:tr h="166129">
                <a:tc>
                  <a:txBody>
                    <a:bodyPr/>
                    <a:lstStyle/>
                    <a:p>
                      <a:r>
                        <a:rPr lang="en-US" sz="500">
                          <a:solidFill>
                            <a:schemeClr val="bg1"/>
                          </a:solidFill>
                        </a:rPr>
                        <a:t>Processor</a:t>
                      </a:r>
                    </a:p>
                  </a:txBody>
                  <a:tcPr marL="91427" marR="91427" marT="45713" marB="45713">
                    <a:lnL>
                      <a:noFill/>
                    </a:lnL>
                    <a:lnR>
                      <a:noFill/>
                    </a:lnR>
                    <a:lnT w="12700" cmpd="sng">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2 x 8 Core 2.6 GHz</a:t>
                      </a:r>
                    </a:p>
                  </a:txBody>
                  <a:tcPr marL="91427" marR="91427" marT="45713" marB="45713">
                    <a:lnL>
                      <a:noFill/>
                    </a:lnL>
                    <a:lnR>
                      <a:noFill/>
                    </a:lnR>
                    <a:lnT w="12700" cmpd="sng">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1"/>
                  </a:ext>
                </a:extLst>
              </a:tr>
              <a:tr h="166129">
                <a:tc>
                  <a:txBody>
                    <a:bodyPr/>
                    <a:lstStyle/>
                    <a:p>
                      <a:r>
                        <a:rPr lang="en-US" sz="500">
                          <a:solidFill>
                            <a:schemeClr val="bg1"/>
                          </a:solidFill>
                        </a:rPr>
                        <a:t>Memory</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256 </a:t>
                      </a:r>
                      <a:r>
                        <a:rPr lang="en-US" sz="500" err="1">
                          <a:solidFill>
                            <a:schemeClr val="bg1"/>
                          </a:solidFill>
                        </a:rPr>
                        <a:t>GiB</a:t>
                      </a:r>
                      <a:endParaRPr lang="en-US" sz="500">
                        <a:solidFill>
                          <a:schemeClr val="bg1"/>
                        </a:solidFill>
                      </a:endParaRP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2"/>
                  </a:ext>
                </a:extLst>
              </a:tr>
              <a:tr h="166129">
                <a:tc>
                  <a:txBody>
                    <a:bodyPr/>
                    <a:lstStyle/>
                    <a:p>
                      <a:r>
                        <a:rPr lang="en-US" sz="500">
                          <a:solidFill>
                            <a:schemeClr val="bg1"/>
                          </a:solidFill>
                        </a:rPr>
                        <a:t>Hard Drive</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pPr marL="0" marR="0" indent="0" algn="l" defTabSz="685983" rtl="0" eaLnBrk="1" fontAlgn="auto" latinLnBrk="0" hangingPunct="1">
                        <a:lnSpc>
                          <a:spcPct val="100000"/>
                        </a:lnSpc>
                        <a:spcBef>
                          <a:spcPts val="0"/>
                        </a:spcBef>
                        <a:spcAft>
                          <a:spcPts val="0"/>
                        </a:spcAft>
                        <a:buClrTx/>
                        <a:buSzTx/>
                        <a:buFontTx/>
                        <a:buNone/>
                        <a:tabLst/>
                        <a:defRPr/>
                      </a:pPr>
                      <a:r>
                        <a:rPr lang="en-US" sz="500">
                          <a:solidFill>
                            <a:schemeClr val="bg1"/>
                          </a:solidFill>
                        </a:rPr>
                        <a:t>1 x 2 TB</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3"/>
                  </a:ext>
                </a:extLst>
              </a:tr>
              <a:tr h="166129">
                <a:tc>
                  <a:txBody>
                    <a:bodyPr/>
                    <a:lstStyle/>
                    <a:p>
                      <a:r>
                        <a:rPr lang="en-US" sz="500">
                          <a:solidFill>
                            <a:schemeClr val="bg1"/>
                          </a:solidFill>
                        </a:rPr>
                        <a:t>SSD</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pPr marL="0" marR="0" indent="0" algn="l" defTabSz="685983" rtl="0" eaLnBrk="1" fontAlgn="auto" latinLnBrk="0" hangingPunct="1">
                        <a:lnSpc>
                          <a:spcPct val="100000"/>
                        </a:lnSpc>
                        <a:spcBef>
                          <a:spcPts val="0"/>
                        </a:spcBef>
                        <a:spcAft>
                          <a:spcPts val="0"/>
                        </a:spcAft>
                        <a:buClrTx/>
                        <a:buSzTx/>
                        <a:buFontTx/>
                        <a:buNone/>
                        <a:tabLst/>
                        <a:defRPr/>
                      </a:pPr>
                      <a:r>
                        <a:rPr lang="en-US" sz="500">
                          <a:solidFill>
                            <a:schemeClr val="bg1"/>
                          </a:solidFill>
                        </a:rPr>
                        <a:t>1 x 960 GB SATA</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4"/>
                  </a:ext>
                </a:extLst>
              </a:tr>
              <a:tr h="166129">
                <a:tc>
                  <a:txBody>
                    <a:bodyPr/>
                    <a:lstStyle/>
                    <a:p>
                      <a:r>
                        <a:rPr lang="en-US" sz="500">
                          <a:solidFill>
                            <a:schemeClr val="bg1"/>
                          </a:solidFill>
                        </a:rPr>
                        <a:t>NIC</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40 Gb/s</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5"/>
                  </a:ext>
                </a:extLst>
              </a:tr>
              <a:tr h="166129">
                <a:tc>
                  <a:txBody>
                    <a:bodyPr/>
                    <a:lstStyle/>
                    <a:p>
                      <a:r>
                        <a:rPr lang="en-US" sz="500">
                          <a:solidFill>
                            <a:schemeClr val="bg1"/>
                          </a:solidFill>
                        </a:rPr>
                        <a:t>GPU</a:t>
                      </a:r>
                    </a:p>
                  </a:txBody>
                  <a:tcPr marL="91427" marR="91427" marT="45713" marB="45713">
                    <a:lnL>
                      <a:noFill/>
                    </a:lnL>
                    <a:lnR>
                      <a:noFill/>
                    </a:lnR>
                    <a:lnT>
                      <a:noFill/>
                    </a:lnT>
                    <a:lnB w="12700" cmpd="sng">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2 x 2 Compute</a:t>
                      </a:r>
                      <a:r>
                        <a:rPr lang="en-US" sz="500" baseline="0">
                          <a:solidFill>
                            <a:schemeClr val="bg1"/>
                          </a:solidFill>
                        </a:rPr>
                        <a:t> GPU</a:t>
                      </a:r>
                      <a:endParaRPr lang="en-US" sz="500">
                        <a:solidFill>
                          <a:schemeClr val="bg1"/>
                        </a:solidFill>
                      </a:endParaRPr>
                    </a:p>
                  </a:txBody>
                  <a:tcPr marL="91427" marR="91427" marT="45713" marB="45713">
                    <a:lnL>
                      <a:noFill/>
                    </a:lnL>
                    <a:lnR>
                      <a:noFill/>
                    </a:lnR>
                    <a:lnT>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269190860"/>
                  </a:ext>
                </a:extLst>
              </a:tr>
            </a:tbl>
          </a:graphicData>
        </a:graphic>
      </p:graphicFrame>
      <p:graphicFrame>
        <p:nvGraphicFramePr>
          <p:cNvPr id="88" name="Table 87"/>
          <p:cNvGraphicFramePr>
            <a:graphicFrameLocks noGrp="1"/>
          </p:cNvGraphicFramePr>
          <p:nvPr>
            <p:extLst>
              <p:ext uri="{D42A27DB-BD31-4B8C-83A1-F6EECF244321}">
                <p14:modId xmlns:p14="http://schemas.microsoft.com/office/powerpoint/2010/main" val="4147300662"/>
              </p:ext>
            </p:extLst>
          </p:nvPr>
        </p:nvGraphicFramePr>
        <p:xfrm>
          <a:off x="9168231" y="4968075"/>
          <a:ext cx="1347738" cy="1274457"/>
        </p:xfrm>
        <a:graphic>
          <a:graphicData uri="http://schemas.openxmlformats.org/drawingml/2006/table">
            <a:tbl>
              <a:tblPr firstRow="1" bandRow="1">
                <a:tableStyleId>{3B4B98B0-60AC-42C2-AFA5-B58CD77FA1E5}</a:tableStyleId>
              </a:tblPr>
              <a:tblGrid>
                <a:gridCol w="511038">
                  <a:extLst>
                    <a:ext uri="{9D8B030D-6E8A-4147-A177-3AD203B41FA5}">
                      <a16:colId xmlns:a16="http://schemas.microsoft.com/office/drawing/2014/main" val="20000"/>
                    </a:ext>
                  </a:extLst>
                </a:gridCol>
                <a:gridCol w="836700">
                  <a:extLst>
                    <a:ext uri="{9D8B030D-6E8A-4147-A177-3AD203B41FA5}">
                      <a16:colId xmlns:a16="http://schemas.microsoft.com/office/drawing/2014/main" val="20001"/>
                    </a:ext>
                  </a:extLst>
                </a:gridCol>
              </a:tblGrid>
              <a:tr h="287098">
                <a:tc gridSpan="2">
                  <a:txBody>
                    <a:bodyPr/>
                    <a:lstStyle/>
                    <a:p>
                      <a:pPr algn="ctr"/>
                      <a:r>
                        <a:rPr lang="en-US" sz="1100" b="0">
                          <a:solidFill>
                            <a:schemeClr val="bg1"/>
                          </a:solidFill>
                          <a:latin typeface="Segoe UI Semibold" panose="020B0702040204020203" pitchFamily="34" charset="0"/>
                          <a:cs typeface="Segoe UI Semibold" panose="020B0702040204020203" pitchFamily="34" charset="0"/>
                        </a:rPr>
                        <a:t>Beast</a:t>
                      </a:r>
                    </a:p>
                  </a:txBody>
                  <a:tcPr marL="91427" marR="91427" marT="45713" marB="45713">
                    <a:lnL>
                      <a:noFill/>
                    </a:lnL>
                    <a:lnR>
                      <a:noFill/>
                    </a:lnR>
                    <a:lnT w="12700" cmpd="sng">
                      <a:noFill/>
                    </a:lnT>
                    <a:lnB w="12700" cmpd="sng">
                      <a:noFill/>
                    </a:lnB>
                    <a:lnTlToBr w="12700" cmpd="sng">
                      <a:noFill/>
                      <a:prstDash val="solid"/>
                    </a:lnTlToBr>
                    <a:lnBlToTr w="12700" cmpd="sng">
                      <a:noFill/>
                      <a:prstDash val="solid"/>
                    </a:lnBlToTr>
                    <a:solidFill>
                      <a:schemeClr val="tx2"/>
                    </a:solidFill>
                  </a:tcPr>
                </a:tc>
                <a:tc hMerge="1">
                  <a:txBody>
                    <a:bodyPr/>
                    <a:lstStyle/>
                    <a:p>
                      <a:endParaRPr lang="en-US" sz="700"/>
                    </a:p>
                  </a:txBody>
                  <a:tcPr/>
                </a:tc>
                <a:extLst>
                  <a:ext uri="{0D108BD9-81ED-4DB2-BD59-A6C34878D82A}">
                    <a16:rowId xmlns:a16="http://schemas.microsoft.com/office/drawing/2014/main" val="10000"/>
                  </a:ext>
                </a:extLst>
              </a:tr>
              <a:tr h="178595">
                <a:tc>
                  <a:txBody>
                    <a:bodyPr/>
                    <a:lstStyle/>
                    <a:p>
                      <a:r>
                        <a:rPr lang="en-US" sz="500">
                          <a:solidFill>
                            <a:schemeClr val="bg1"/>
                          </a:solidFill>
                        </a:rPr>
                        <a:t>Processor</a:t>
                      </a:r>
                    </a:p>
                  </a:txBody>
                  <a:tcPr marL="91427" marR="91427" marT="45713" marB="45713">
                    <a:lnL>
                      <a:noFill/>
                    </a:lnL>
                    <a:lnR>
                      <a:noFill/>
                    </a:lnR>
                    <a:lnT w="12700" cmpd="sng">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4 x 18 Core 2.5 GHz</a:t>
                      </a:r>
                    </a:p>
                  </a:txBody>
                  <a:tcPr marL="91427" marR="91427" marT="45713" marB="45713">
                    <a:lnL>
                      <a:noFill/>
                    </a:lnL>
                    <a:lnR>
                      <a:noFill/>
                    </a:lnR>
                    <a:lnT w="12700" cmpd="sng">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1"/>
                  </a:ext>
                </a:extLst>
              </a:tr>
              <a:tr h="186614">
                <a:tc>
                  <a:txBody>
                    <a:bodyPr/>
                    <a:lstStyle/>
                    <a:p>
                      <a:r>
                        <a:rPr lang="en-US" sz="500">
                          <a:solidFill>
                            <a:schemeClr val="bg1"/>
                          </a:solidFill>
                        </a:rPr>
                        <a:t>Memory</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4096 </a:t>
                      </a:r>
                      <a:r>
                        <a:rPr lang="en-US" sz="500" err="1">
                          <a:solidFill>
                            <a:schemeClr val="bg1"/>
                          </a:solidFill>
                        </a:rPr>
                        <a:t>GiB</a:t>
                      </a:r>
                      <a:endParaRPr lang="en-US" sz="500">
                        <a:solidFill>
                          <a:schemeClr val="bg1"/>
                        </a:solidFill>
                      </a:endParaRP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2"/>
                  </a:ext>
                </a:extLst>
              </a:tr>
              <a:tr h="186614">
                <a:tc>
                  <a:txBody>
                    <a:bodyPr/>
                    <a:lstStyle/>
                    <a:p>
                      <a:r>
                        <a:rPr lang="en-US" sz="500">
                          <a:solidFill>
                            <a:schemeClr val="bg1"/>
                          </a:solidFill>
                        </a:rPr>
                        <a:t>Hard Drive</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pPr marL="0" marR="0" indent="0" algn="l" defTabSz="685983" rtl="0" eaLnBrk="1" fontAlgn="auto" latinLnBrk="0" hangingPunct="1">
                        <a:lnSpc>
                          <a:spcPct val="100000"/>
                        </a:lnSpc>
                        <a:spcBef>
                          <a:spcPts val="0"/>
                        </a:spcBef>
                        <a:spcAft>
                          <a:spcPts val="0"/>
                        </a:spcAft>
                        <a:buClrTx/>
                        <a:buSzTx/>
                        <a:buFontTx/>
                        <a:buNone/>
                        <a:tabLst/>
                        <a:defRPr/>
                      </a:pPr>
                      <a:r>
                        <a:rPr lang="en-US" sz="500">
                          <a:solidFill>
                            <a:schemeClr val="bg1"/>
                          </a:solidFill>
                        </a:rPr>
                        <a:t>None</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3"/>
                  </a:ext>
                </a:extLst>
              </a:tr>
              <a:tr h="248922">
                <a:tc>
                  <a:txBody>
                    <a:bodyPr/>
                    <a:lstStyle/>
                    <a:p>
                      <a:r>
                        <a:rPr lang="en-US" sz="500">
                          <a:solidFill>
                            <a:schemeClr val="bg1"/>
                          </a:solidFill>
                        </a:rPr>
                        <a:t>SSD</a:t>
                      </a: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pPr marL="0" marR="0" indent="0" algn="l" defTabSz="685983" rtl="0" eaLnBrk="1" fontAlgn="auto" latinLnBrk="0" hangingPunct="1">
                        <a:lnSpc>
                          <a:spcPct val="100000"/>
                        </a:lnSpc>
                        <a:spcBef>
                          <a:spcPts val="0"/>
                        </a:spcBef>
                        <a:spcAft>
                          <a:spcPts val="0"/>
                        </a:spcAft>
                        <a:buClrTx/>
                        <a:buSzTx/>
                        <a:buFontTx/>
                        <a:buNone/>
                        <a:tabLst/>
                        <a:defRPr/>
                      </a:pPr>
                      <a:r>
                        <a:rPr lang="en-US" sz="500">
                          <a:solidFill>
                            <a:schemeClr val="bg1"/>
                          </a:solidFill>
                        </a:rPr>
                        <a:t>4 x 1920 GB NVMe</a:t>
                      </a:r>
                      <a:r>
                        <a:rPr lang="en-US" sz="500" baseline="0">
                          <a:solidFill>
                            <a:schemeClr val="bg1"/>
                          </a:solidFill>
                        </a:rPr>
                        <a:t> and 1 x 960 GB SATA</a:t>
                      </a:r>
                      <a:endParaRPr lang="en-US" sz="500">
                        <a:solidFill>
                          <a:schemeClr val="bg1"/>
                        </a:solidFill>
                      </a:endParaRPr>
                    </a:p>
                  </a:txBody>
                  <a:tcPr marL="91427" marR="91427" marT="45713" marB="45713">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4"/>
                  </a:ext>
                </a:extLst>
              </a:tr>
              <a:tr h="186614">
                <a:tc>
                  <a:txBody>
                    <a:bodyPr/>
                    <a:lstStyle/>
                    <a:p>
                      <a:r>
                        <a:rPr lang="en-US" sz="500">
                          <a:solidFill>
                            <a:schemeClr val="bg1"/>
                          </a:solidFill>
                        </a:rPr>
                        <a:t>NIC</a:t>
                      </a:r>
                    </a:p>
                  </a:txBody>
                  <a:tcPr marL="91427" marR="91427" marT="45713" marB="45713">
                    <a:lnL>
                      <a:noFill/>
                    </a:lnL>
                    <a:lnR>
                      <a:noFill/>
                    </a:lnR>
                    <a:lnT>
                      <a:noFill/>
                    </a:lnT>
                    <a:lnB w="12700" cmpd="sng">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40 Gb/s</a:t>
                      </a:r>
                    </a:p>
                  </a:txBody>
                  <a:tcPr marL="91427" marR="91427" marT="45713" marB="45713">
                    <a:lnL>
                      <a:noFill/>
                    </a:lnL>
                    <a:lnR>
                      <a:noFill/>
                    </a:lnR>
                    <a:lnT>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5"/>
                  </a:ext>
                </a:extLst>
              </a:tr>
            </a:tbl>
          </a:graphicData>
        </a:graphic>
      </p:graphicFrame>
      <p:graphicFrame>
        <p:nvGraphicFramePr>
          <p:cNvPr id="173" name="Table 172">
            <a:extLst>
              <a:ext uri="{FF2B5EF4-FFF2-40B4-BE49-F238E27FC236}">
                <a16:creationId xmlns:a16="http://schemas.microsoft.com/office/drawing/2014/main" id="{23520630-08D9-4C5B-AD87-E563808F34FA}"/>
              </a:ext>
            </a:extLst>
          </p:cNvPr>
          <p:cNvGraphicFramePr>
            <a:graphicFrameLocks noGrp="1"/>
          </p:cNvGraphicFramePr>
          <p:nvPr>
            <p:extLst>
              <p:ext uri="{D42A27DB-BD31-4B8C-83A1-F6EECF244321}">
                <p14:modId xmlns:p14="http://schemas.microsoft.com/office/powerpoint/2010/main" val="2713307571"/>
              </p:ext>
            </p:extLst>
          </p:nvPr>
        </p:nvGraphicFramePr>
        <p:xfrm>
          <a:off x="10530987" y="4968075"/>
          <a:ext cx="1347738" cy="1274458"/>
        </p:xfrm>
        <a:graphic>
          <a:graphicData uri="http://schemas.openxmlformats.org/drawingml/2006/table">
            <a:tbl>
              <a:tblPr firstRow="1" bandRow="1">
                <a:tableStyleId>{3B4B98B0-60AC-42C2-AFA5-B58CD77FA1E5}</a:tableStyleId>
              </a:tblPr>
              <a:tblGrid>
                <a:gridCol w="511038">
                  <a:extLst>
                    <a:ext uri="{9D8B030D-6E8A-4147-A177-3AD203B41FA5}">
                      <a16:colId xmlns:a16="http://schemas.microsoft.com/office/drawing/2014/main" val="20000"/>
                    </a:ext>
                  </a:extLst>
                </a:gridCol>
                <a:gridCol w="836700">
                  <a:extLst>
                    <a:ext uri="{9D8B030D-6E8A-4147-A177-3AD203B41FA5}">
                      <a16:colId xmlns:a16="http://schemas.microsoft.com/office/drawing/2014/main" val="20001"/>
                    </a:ext>
                  </a:extLst>
                </a:gridCol>
              </a:tblGrid>
              <a:tr h="288252">
                <a:tc gridSpan="2">
                  <a:txBody>
                    <a:bodyPr/>
                    <a:lstStyle/>
                    <a:p>
                      <a:pPr algn="ctr"/>
                      <a:r>
                        <a:rPr lang="en-US" altLang="zh-CN" sz="1100" b="0">
                          <a:solidFill>
                            <a:schemeClr val="bg1"/>
                          </a:solidFill>
                          <a:latin typeface="Segoe UI Semibold" panose="020B0702040204020203" pitchFamily="34" charset="0"/>
                          <a:cs typeface="Segoe UI Semibold" panose="020B0702040204020203" pitchFamily="34" charset="0"/>
                        </a:rPr>
                        <a:t>Gen 6</a:t>
                      </a:r>
                      <a:endParaRPr lang="en-US" sz="1100" b="0">
                        <a:solidFill>
                          <a:schemeClr val="bg1"/>
                        </a:solidFill>
                        <a:latin typeface="Segoe UI Semibold" panose="020B0702040204020203" pitchFamily="34" charset="0"/>
                        <a:cs typeface="Segoe UI Semibold" panose="020B0702040204020203" pitchFamily="34" charset="0"/>
                      </a:endParaRPr>
                    </a:p>
                  </a:txBody>
                  <a:tcPr marL="91427" marR="91427" marT="45713" marB="45713">
                    <a:lnL>
                      <a:noFill/>
                    </a:lnL>
                    <a:lnR>
                      <a:noFill/>
                    </a:lnR>
                    <a:lnT w="12700" cmpd="sng">
                      <a:noFill/>
                    </a:lnT>
                    <a:lnB w="12700" cmpd="sng">
                      <a:noFill/>
                    </a:lnB>
                    <a:lnTlToBr w="12700" cmpd="sng">
                      <a:noFill/>
                      <a:prstDash val="solid"/>
                    </a:lnTlToBr>
                    <a:lnBlToTr w="12700" cmpd="sng">
                      <a:noFill/>
                      <a:prstDash val="solid"/>
                    </a:lnBlToTr>
                    <a:solidFill>
                      <a:schemeClr val="accent4"/>
                    </a:solidFill>
                  </a:tcPr>
                </a:tc>
                <a:tc hMerge="1">
                  <a:txBody>
                    <a:bodyPr/>
                    <a:lstStyle/>
                    <a:p>
                      <a:endParaRPr lang="en-US" sz="700"/>
                    </a:p>
                  </a:txBody>
                  <a:tcPr/>
                </a:tc>
                <a:extLst>
                  <a:ext uri="{0D108BD9-81ED-4DB2-BD59-A6C34878D82A}">
                    <a16:rowId xmlns:a16="http://schemas.microsoft.com/office/drawing/2014/main" val="10000"/>
                  </a:ext>
                </a:extLst>
              </a:tr>
              <a:tr h="150030">
                <a:tc>
                  <a:txBody>
                    <a:bodyPr/>
                    <a:lstStyle/>
                    <a:p>
                      <a:r>
                        <a:rPr lang="en-US" sz="500">
                          <a:solidFill>
                            <a:schemeClr val="bg1"/>
                          </a:solidFill>
                        </a:rPr>
                        <a:t>Processor</a:t>
                      </a:r>
                    </a:p>
                  </a:txBody>
                  <a:tcPr marL="91427" marR="91427" marT="44821" marB="0">
                    <a:lnL>
                      <a:noFill/>
                    </a:lnL>
                    <a:lnR>
                      <a:noFill/>
                    </a:lnR>
                    <a:lnT w="12700" cmpd="sng">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2 x Skylake 24 Core 2.7GHz</a:t>
                      </a:r>
                    </a:p>
                  </a:txBody>
                  <a:tcPr marL="44821" marR="0" marT="44821" marB="0">
                    <a:lnL>
                      <a:noFill/>
                    </a:lnL>
                    <a:lnR>
                      <a:noFill/>
                    </a:lnR>
                    <a:lnT w="12700" cmpd="sng">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1"/>
                  </a:ext>
                </a:extLst>
              </a:tr>
              <a:tr h="156767">
                <a:tc>
                  <a:txBody>
                    <a:bodyPr/>
                    <a:lstStyle/>
                    <a:p>
                      <a:r>
                        <a:rPr lang="en-US" sz="500">
                          <a:solidFill>
                            <a:schemeClr val="bg1"/>
                          </a:solidFill>
                        </a:rPr>
                        <a:t>Memory</a:t>
                      </a:r>
                    </a:p>
                  </a:txBody>
                  <a:tcPr marL="91427" marR="91427" marT="44821" marB="0">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192GiB DDR4</a:t>
                      </a:r>
                    </a:p>
                  </a:txBody>
                  <a:tcPr marL="44821" marR="91427" marT="44821" marB="0">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2"/>
                  </a:ext>
                </a:extLst>
              </a:tr>
              <a:tr h="156767">
                <a:tc>
                  <a:txBody>
                    <a:bodyPr/>
                    <a:lstStyle/>
                    <a:p>
                      <a:r>
                        <a:rPr lang="en-US" sz="500">
                          <a:solidFill>
                            <a:schemeClr val="bg1"/>
                          </a:solidFill>
                        </a:rPr>
                        <a:t>Hard Drive</a:t>
                      </a:r>
                    </a:p>
                  </a:txBody>
                  <a:tcPr marL="91427" marR="91427" marT="44821" marB="0">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pPr marL="0" marR="0" indent="0" algn="l" defTabSz="685983" rtl="0" eaLnBrk="1" fontAlgn="auto" latinLnBrk="0" hangingPunct="1">
                        <a:lnSpc>
                          <a:spcPct val="100000"/>
                        </a:lnSpc>
                        <a:spcBef>
                          <a:spcPts val="0"/>
                        </a:spcBef>
                        <a:spcAft>
                          <a:spcPts val="0"/>
                        </a:spcAft>
                        <a:buClrTx/>
                        <a:buSzTx/>
                        <a:buFontTx/>
                        <a:buNone/>
                        <a:tabLst/>
                        <a:defRPr/>
                      </a:pPr>
                      <a:r>
                        <a:rPr lang="en-US" sz="500">
                          <a:solidFill>
                            <a:schemeClr val="bg1"/>
                          </a:solidFill>
                        </a:rPr>
                        <a:t>None</a:t>
                      </a:r>
                    </a:p>
                  </a:txBody>
                  <a:tcPr marL="44821" marR="91427" marT="44821" marB="0">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3"/>
                  </a:ext>
                </a:extLst>
              </a:tr>
              <a:tr h="209108">
                <a:tc>
                  <a:txBody>
                    <a:bodyPr/>
                    <a:lstStyle/>
                    <a:p>
                      <a:r>
                        <a:rPr lang="en-US" sz="500">
                          <a:solidFill>
                            <a:schemeClr val="bg1"/>
                          </a:solidFill>
                        </a:rPr>
                        <a:t>SSD</a:t>
                      </a:r>
                    </a:p>
                  </a:txBody>
                  <a:tcPr marL="91427" marR="91427" marT="44821" marB="0">
                    <a:lnL>
                      <a:noFill/>
                    </a:lnL>
                    <a:lnR>
                      <a:noFill/>
                    </a:lnR>
                    <a:lnT>
                      <a:noFill/>
                    </a:lnT>
                    <a:lnB>
                      <a:noFill/>
                    </a:lnB>
                    <a:lnTlToBr w="12700" cmpd="sng">
                      <a:noFill/>
                      <a:prstDash val="solid"/>
                    </a:lnTlToBr>
                    <a:lnBlToTr w="12700" cmpd="sng">
                      <a:noFill/>
                      <a:prstDash val="solid"/>
                    </a:lnBlToTr>
                    <a:solidFill>
                      <a:schemeClr val="tx1"/>
                    </a:solidFill>
                  </a:tcPr>
                </a:tc>
                <a:tc>
                  <a:txBody>
                    <a:bodyPr/>
                    <a:lstStyle/>
                    <a:p>
                      <a:pPr marL="0" marR="0" indent="0" algn="l" defTabSz="685983" rtl="0" eaLnBrk="1" fontAlgn="auto" latinLnBrk="0" hangingPunct="1">
                        <a:lnSpc>
                          <a:spcPct val="100000"/>
                        </a:lnSpc>
                        <a:spcBef>
                          <a:spcPts val="0"/>
                        </a:spcBef>
                        <a:spcAft>
                          <a:spcPts val="0"/>
                        </a:spcAft>
                        <a:buClrTx/>
                        <a:buSzTx/>
                        <a:buFontTx/>
                        <a:buNone/>
                        <a:tabLst/>
                        <a:defRPr/>
                      </a:pPr>
                      <a:r>
                        <a:rPr lang="en-US" sz="500">
                          <a:solidFill>
                            <a:schemeClr val="bg1"/>
                          </a:solidFill>
                        </a:rPr>
                        <a:t>4 x 9600 GB M.2 SSDs</a:t>
                      </a:r>
                      <a:r>
                        <a:rPr lang="en-US" sz="500" baseline="0">
                          <a:solidFill>
                            <a:schemeClr val="bg1"/>
                          </a:solidFill>
                        </a:rPr>
                        <a:t> and 1 x 960 GB SATA</a:t>
                      </a:r>
                      <a:endParaRPr lang="en-US" sz="500">
                        <a:solidFill>
                          <a:schemeClr val="bg1"/>
                        </a:solidFill>
                      </a:endParaRPr>
                    </a:p>
                  </a:txBody>
                  <a:tcPr marL="44821" marR="91427" marT="44821" marB="0">
                    <a:lnL>
                      <a:noFill/>
                    </a:lnL>
                    <a:lnR>
                      <a:noFill/>
                    </a:lnR>
                    <a:lnT>
                      <a:noFill/>
                    </a:lnT>
                    <a:lnB>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4"/>
                  </a:ext>
                </a:extLst>
              </a:tr>
              <a:tr h="156767">
                <a:tc>
                  <a:txBody>
                    <a:bodyPr/>
                    <a:lstStyle/>
                    <a:p>
                      <a:r>
                        <a:rPr lang="en-US" sz="500">
                          <a:solidFill>
                            <a:schemeClr val="bg1"/>
                          </a:solidFill>
                        </a:rPr>
                        <a:t>NIC</a:t>
                      </a:r>
                    </a:p>
                  </a:txBody>
                  <a:tcPr marL="91427" marR="91427" marT="44821" marB="0">
                    <a:lnL>
                      <a:noFill/>
                    </a:lnL>
                    <a:lnR>
                      <a:noFill/>
                    </a:lnR>
                    <a:lnT>
                      <a:noFill/>
                    </a:lnT>
                    <a:lnB w="12700" cmpd="sng">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40 Gb/s</a:t>
                      </a:r>
                    </a:p>
                  </a:txBody>
                  <a:tcPr marL="44821" marR="91427" marT="44821" marB="0">
                    <a:lnL>
                      <a:noFill/>
                    </a:lnL>
                    <a:lnR>
                      <a:noFill/>
                    </a:lnR>
                    <a:lnT>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5"/>
                  </a:ext>
                </a:extLst>
              </a:tr>
              <a:tr h="156767">
                <a:tc>
                  <a:txBody>
                    <a:bodyPr/>
                    <a:lstStyle/>
                    <a:p>
                      <a:r>
                        <a:rPr lang="en-US" sz="500">
                          <a:solidFill>
                            <a:schemeClr val="bg1"/>
                          </a:solidFill>
                        </a:rPr>
                        <a:t>FPGA</a:t>
                      </a:r>
                    </a:p>
                  </a:txBody>
                  <a:tcPr marL="91427" marR="91427" marT="44821" marB="0">
                    <a:lnL>
                      <a:noFill/>
                    </a:lnL>
                    <a:lnR>
                      <a:noFill/>
                    </a:lnR>
                    <a:lnT>
                      <a:noFill/>
                    </a:lnT>
                    <a:lnB w="12700" cmpd="sng">
                      <a:noFill/>
                    </a:lnB>
                    <a:lnTlToBr w="12700" cmpd="sng">
                      <a:noFill/>
                      <a:prstDash val="solid"/>
                    </a:lnTlToBr>
                    <a:lnBlToTr w="12700" cmpd="sng">
                      <a:noFill/>
                      <a:prstDash val="solid"/>
                    </a:lnBlToTr>
                    <a:solidFill>
                      <a:schemeClr val="tx1"/>
                    </a:solidFill>
                  </a:tcPr>
                </a:tc>
                <a:tc>
                  <a:txBody>
                    <a:bodyPr/>
                    <a:lstStyle/>
                    <a:p>
                      <a:r>
                        <a:rPr lang="en-US" sz="500">
                          <a:solidFill>
                            <a:schemeClr val="bg1"/>
                          </a:solidFill>
                        </a:rPr>
                        <a:t>Yes</a:t>
                      </a:r>
                    </a:p>
                  </a:txBody>
                  <a:tcPr marL="44821" marR="91427" marT="44821" marB="0">
                    <a:lnL>
                      <a:noFill/>
                    </a:lnL>
                    <a:lnR>
                      <a:noFill/>
                    </a:lnR>
                    <a:lnT>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63376197"/>
                  </a:ext>
                </a:extLst>
              </a:tr>
            </a:tbl>
          </a:graphicData>
        </a:graphic>
      </p:graphicFrame>
      <p:grpSp>
        <p:nvGrpSpPr>
          <p:cNvPr id="165" name="Group 164"/>
          <p:cNvGrpSpPr/>
          <p:nvPr/>
        </p:nvGrpSpPr>
        <p:grpSpPr>
          <a:xfrm flipH="1">
            <a:off x="8296767" y="2521565"/>
            <a:ext cx="404929" cy="464846"/>
            <a:chOff x="1053812" y="4701679"/>
            <a:chExt cx="229340" cy="1043314"/>
          </a:xfrm>
          <a:solidFill>
            <a:schemeClr val="accent4">
              <a:lumMod val="75000"/>
            </a:schemeClr>
          </a:solidFill>
        </p:grpSpPr>
        <p:sp>
          <p:nvSpPr>
            <p:cNvPr id="166" name="Rectangle 165"/>
            <p:cNvSpPr/>
            <p:nvPr/>
          </p:nvSpPr>
          <p:spPr bwMode="auto">
            <a:xfrm>
              <a:off x="1053812" y="548318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67" name="Rectangle 166"/>
            <p:cNvSpPr/>
            <p:nvPr/>
          </p:nvSpPr>
          <p:spPr bwMode="auto">
            <a:xfrm>
              <a:off x="1053812" y="52213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68" name="Rectangle 167"/>
            <p:cNvSpPr/>
            <p:nvPr/>
          </p:nvSpPr>
          <p:spPr bwMode="auto">
            <a:xfrm>
              <a:off x="1053812" y="4959573"/>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69" name="Rectangle 168"/>
            <p:cNvSpPr/>
            <p:nvPr/>
          </p:nvSpPr>
          <p:spPr bwMode="auto">
            <a:xfrm>
              <a:off x="1053812" y="47016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grpSp>
        <p:nvGrpSpPr>
          <p:cNvPr id="143" name="Group 142"/>
          <p:cNvGrpSpPr/>
          <p:nvPr/>
        </p:nvGrpSpPr>
        <p:grpSpPr>
          <a:xfrm flipH="1">
            <a:off x="5421033" y="2111406"/>
            <a:ext cx="651734" cy="875004"/>
            <a:chOff x="1739638" y="1826416"/>
            <a:chExt cx="229340" cy="3918577"/>
          </a:xfrm>
          <a:solidFill>
            <a:schemeClr val="accent3"/>
          </a:solidFill>
        </p:grpSpPr>
        <p:sp>
          <p:nvSpPr>
            <p:cNvPr id="144" name="Rectangle 143"/>
            <p:cNvSpPr/>
            <p:nvPr/>
          </p:nvSpPr>
          <p:spPr bwMode="auto">
            <a:xfrm>
              <a:off x="1739638" y="548318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45" name="Rectangle 144"/>
            <p:cNvSpPr/>
            <p:nvPr/>
          </p:nvSpPr>
          <p:spPr bwMode="auto">
            <a:xfrm>
              <a:off x="1739638" y="52213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46" name="Rectangle 145"/>
            <p:cNvSpPr/>
            <p:nvPr/>
          </p:nvSpPr>
          <p:spPr bwMode="auto">
            <a:xfrm>
              <a:off x="1739638" y="4959573"/>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47" name="Rectangle 146"/>
            <p:cNvSpPr/>
            <p:nvPr/>
          </p:nvSpPr>
          <p:spPr bwMode="auto">
            <a:xfrm>
              <a:off x="1739638" y="47016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48" name="Rectangle 147"/>
            <p:cNvSpPr/>
            <p:nvPr/>
          </p:nvSpPr>
          <p:spPr bwMode="auto">
            <a:xfrm>
              <a:off x="1739638" y="4532435"/>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49" name="Rectangle 148"/>
            <p:cNvSpPr/>
            <p:nvPr/>
          </p:nvSpPr>
          <p:spPr bwMode="auto">
            <a:xfrm>
              <a:off x="1739638" y="4270628"/>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50" name="Rectangle 149"/>
            <p:cNvSpPr/>
            <p:nvPr/>
          </p:nvSpPr>
          <p:spPr bwMode="auto">
            <a:xfrm>
              <a:off x="1739638" y="4008822"/>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51" name="Rectangle 150"/>
            <p:cNvSpPr/>
            <p:nvPr/>
          </p:nvSpPr>
          <p:spPr bwMode="auto">
            <a:xfrm>
              <a:off x="1739638" y="3750928"/>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52" name="Rectangle 151"/>
            <p:cNvSpPr/>
            <p:nvPr/>
          </p:nvSpPr>
          <p:spPr bwMode="auto">
            <a:xfrm>
              <a:off x="1739638" y="3558674"/>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53" name="Rectangle 152"/>
            <p:cNvSpPr/>
            <p:nvPr/>
          </p:nvSpPr>
          <p:spPr bwMode="auto">
            <a:xfrm>
              <a:off x="1739638" y="3296867"/>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54" name="Rectangle 153"/>
            <p:cNvSpPr/>
            <p:nvPr/>
          </p:nvSpPr>
          <p:spPr bwMode="auto">
            <a:xfrm>
              <a:off x="1739638" y="3035061"/>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55" name="Rectangle 154"/>
            <p:cNvSpPr/>
            <p:nvPr/>
          </p:nvSpPr>
          <p:spPr bwMode="auto">
            <a:xfrm>
              <a:off x="1739638" y="2777167"/>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56" name="Rectangle 155"/>
            <p:cNvSpPr/>
            <p:nvPr/>
          </p:nvSpPr>
          <p:spPr bwMode="auto">
            <a:xfrm>
              <a:off x="1739638" y="2607923"/>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57" name="Rectangle 156"/>
            <p:cNvSpPr/>
            <p:nvPr/>
          </p:nvSpPr>
          <p:spPr bwMode="auto">
            <a:xfrm>
              <a:off x="1739638" y="234611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58" name="Rectangle 157"/>
            <p:cNvSpPr/>
            <p:nvPr/>
          </p:nvSpPr>
          <p:spPr bwMode="auto">
            <a:xfrm>
              <a:off x="1739638" y="2084310"/>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59" name="Rectangle 158"/>
            <p:cNvSpPr/>
            <p:nvPr/>
          </p:nvSpPr>
          <p:spPr bwMode="auto">
            <a:xfrm>
              <a:off x="1739638" y="182641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sp>
        <p:nvSpPr>
          <p:cNvPr id="21" name="Rectangle 20"/>
          <p:cNvSpPr/>
          <p:nvPr/>
        </p:nvSpPr>
        <p:spPr bwMode="auto">
          <a:xfrm flipH="1">
            <a:off x="548513" y="2382302"/>
            <a:ext cx="412176" cy="604108"/>
          </a:xfrm>
          <a:prstGeom prst="rect">
            <a:avLst/>
          </a:prstGeom>
          <a:solidFill>
            <a:schemeClr val="accent2"/>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nvGrpSpPr>
          <p:cNvPr id="79" name="Group 78"/>
          <p:cNvGrpSpPr/>
          <p:nvPr/>
        </p:nvGrpSpPr>
        <p:grpSpPr>
          <a:xfrm flipH="1">
            <a:off x="1849988" y="1951188"/>
            <a:ext cx="411335" cy="1035223"/>
            <a:chOff x="728333" y="4701679"/>
            <a:chExt cx="229340" cy="1043314"/>
          </a:xfrm>
          <a:solidFill>
            <a:schemeClr val="tx2"/>
          </a:solidFill>
        </p:grpSpPr>
        <p:sp>
          <p:nvSpPr>
            <p:cNvPr id="28" name="Rectangle 27"/>
            <p:cNvSpPr/>
            <p:nvPr/>
          </p:nvSpPr>
          <p:spPr bwMode="auto">
            <a:xfrm>
              <a:off x="728333" y="548318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29" name="Rectangle 28"/>
            <p:cNvSpPr/>
            <p:nvPr/>
          </p:nvSpPr>
          <p:spPr bwMode="auto">
            <a:xfrm>
              <a:off x="728333" y="52213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30" name="Rectangle 29"/>
            <p:cNvSpPr/>
            <p:nvPr/>
          </p:nvSpPr>
          <p:spPr bwMode="auto">
            <a:xfrm>
              <a:off x="728333" y="4959573"/>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31" name="Rectangle 30"/>
            <p:cNvSpPr/>
            <p:nvPr/>
          </p:nvSpPr>
          <p:spPr bwMode="auto">
            <a:xfrm>
              <a:off x="728333" y="47016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grpSp>
        <p:nvGrpSpPr>
          <p:cNvPr id="80" name="Group 79"/>
          <p:cNvGrpSpPr/>
          <p:nvPr/>
        </p:nvGrpSpPr>
        <p:grpSpPr>
          <a:xfrm flipH="1">
            <a:off x="3108506" y="1951188"/>
            <a:ext cx="411335" cy="1035223"/>
            <a:chOff x="1053812" y="4701679"/>
            <a:chExt cx="229340" cy="1043314"/>
          </a:xfrm>
          <a:solidFill>
            <a:schemeClr val="accent5"/>
          </a:solidFill>
        </p:grpSpPr>
        <p:sp>
          <p:nvSpPr>
            <p:cNvPr id="32" name="Rectangle 31"/>
            <p:cNvSpPr/>
            <p:nvPr/>
          </p:nvSpPr>
          <p:spPr bwMode="auto">
            <a:xfrm>
              <a:off x="1053812" y="548318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33" name="Rectangle 32"/>
            <p:cNvSpPr/>
            <p:nvPr/>
          </p:nvSpPr>
          <p:spPr bwMode="auto">
            <a:xfrm>
              <a:off x="1053812" y="52213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34" name="Rectangle 33"/>
            <p:cNvSpPr/>
            <p:nvPr/>
          </p:nvSpPr>
          <p:spPr bwMode="auto">
            <a:xfrm>
              <a:off x="1053812" y="4959573"/>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35" name="Rectangle 34"/>
            <p:cNvSpPr/>
            <p:nvPr/>
          </p:nvSpPr>
          <p:spPr bwMode="auto">
            <a:xfrm>
              <a:off x="1053812" y="47016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grpSp>
        <p:nvGrpSpPr>
          <p:cNvPr id="81" name="Group 80"/>
          <p:cNvGrpSpPr/>
          <p:nvPr/>
        </p:nvGrpSpPr>
        <p:grpSpPr>
          <a:xfrm flipH="1">
            <a:off x="4277499" y="1453240"/>
            <a:ext cx="455458" cy="1533175"/>
            <a:chOff x="1388027" y="4199827"/>
            <a:chExt cx="230190" cy="1545166"/>
          </a:xfrm>
          <a:solidFill>
            <a:schemeClr val="accent4"/>
          </a:solidFill>
        </p:grpSpPr>
        <p:sp>
          <p:nvSpPr>
            <p:cNvPr id="38" name="Rectangle 37"/>
            <p:cNvSpPr/>
            <p:nvPr/>
          </p:nvSpPr>
          <p:spPr bwMode="auto">
            <a:xfrm>
              <a:off x="1388027" y="548318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39" name="Rectangle 38"/>
            <p:cNvSpPr/>
            <p:nvPr/>
          </p:nvSpPr>
          <p:spPr bwMode="auto">
            <a:xfrm>
              <a:off x="1388027" y="52213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40" name="Rectangle 39"/>
            <p:cNvSpPr/>
            <p:nvPr/>
          </p:nvSpPr>
          <p:spPr bwMode="auto">
            <a:xfrm>
              <a:off x="1388027" y="4959573"/>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41" name="Rectangle 40"/>
            <p:cNvSpPr/>
            <p:nvPr/>
          </p:nvSpPr>
          <p:spPr bwMode="auto">
            <a:xfrm>
              <a:off x="1388027" y="47016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42" name="Rectangle 41"/>
            <p:cNvSpPr/>
            <p:nvPr/>
          </p:nvSpPr>
          <p:spPr bwMode="auto">
            <a:xfrm>
              <a:off x="1388875" y="4457721"/>
              <a:ext cx="229340" cy="261809"/>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43" name="Rectangle 42"/>
            <p:cNvSpPr/>
            <p:nvPr/>
          </p:nvSpPr>
          <p:spPr bwMode="auto">
            <a:xfrm>
              <a:off x="1388877" y="4199827"/>
              <a:ext cx="229340" cy="261809"/>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grpSp>
        <p:nvGrpSpPr>
          <p:cNvPr id="25" name="Group 24">
            <a:extLst>
              <a:ext uri="{FF2B5EF4-FFF2-40B4-BE49-F238E27FC236}">
                <a16:creationId xmlns:a16="http://schemas.microsoft.com/office/drawing/2014/main" id="{2A5F9938-14B5-4883-AA3F-8A5BCE10B19F}"/>
              </a:ext>
            </a:extLst>
          </p:cNvPr>
          <p:cNvGrpSpPr/>
          <p:nvPr/>
        </p:nvGrpSpPr>
        <p:grpSpPr>
          <a:xfrm>
            <a:off x="546995" y="2835168"/>
            <a:ext cx="4187378" cy="151244"/>
            <a:chOff x="555423" y="2587127"/>
            <a:chExt cx="4271344" cy="970442"/>
          </a:xfrm>
        </p:grpSpPr>
        <p:sp>
          <p:nvSpPr>
            <p:cNvPr id="125" name="Rectangle 124"/>
            <p:cNvSpPr/>
            <p:nvPr/>
          </p:nvSpPr>
          <p:spPr bwMode="auto">
            <a:xfrm flipH="1">
              <a:off x="555423" y="3175187"/>
              <a:ext cx="424238" cy="382375"/>
            </a:xfrm>
            <a:prstGeom prst="rect">
              <a:avLst/>
            </a:prstGeom>
            <a:solidFill>
              <a:schemeClr val="accent2"/>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nvGrpSpPr>
            <p:cNvPr id="126" name="Group 125"/>
            <p:cNvGrpSpPr/>
            <p:nvPr/>
          </p:nvGrpSpPr>
          <p:grpSpPr>
            <a:xfrm flipH="1">
              <a:off x="1887842" y="2902316"/>
              <a:ext cx="424244" cy="655239"/>
              <a:chOff x="728330" y="4701699"/>
              <a:chExt cx="229343" cy="1043294"/>
            </a:xfrm>
            <a:solidFill>
              <a:schemeClr val="accent2"/>
            </a:solidFill>
          </p:grpSpPr>
          <p:sp>
            <p:nvSpPr>
              <p:cNvPr id="139" name="Rectangle 138"/>
              <p:cNvSpPr/>
              <p:nvPr/>
            </p:nvSpPr>
            <p:spPr bwMode="auto">
              <a:xfrm>
                <a:off x="728333" y="5483188"/>
                <a:ext cx="229340" cy="261805"/>
              </a:xfrm>
              <a:prstGeom prst="rect">
                <a:avLst/>
              </a:prstGeom>
              <a:solidFill>
                <a:schemeClr val="tx2"/>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40" name="Rectangle 139"/>
              <p:cNvSpPr/>
              <p:nvPr/>
            </p:nvSpPr>
            <p:spPr bwMode="auto">
              <a:xfrm>
                <a:off x="728332" y="5221393"/>
                <a:ext cx="229340" cy="261805"/>
              </a:xfrm>
              <a:prstGeom prst="rect">
                <a:avLst/>
              </a:prstGeom>
              <a:solidFill>
                <a:schemeClr val="tx2"/>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41" name="Rectangle 140"/>
              <p:cNvSpPr/>
              <p:nvPr/>
            </p:nvSpPr>
            <p:spPr bwMode="auto">
              <a:xfrm>
                <a:off x="728333" y="4959588"/>
                <a:ext cx="229340" cy="261805"/>
              </a:xfrm>
              <a:prstGeom prst="rect">
                <a:avLst/>
              </a:prstGeom>
              <a:solidFill>
                <a:schemeClr val="tx2"/>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42" name="Rectangle 141"/>
              <p:cNvSpPr/>
              <p:nvPr/>
            </p:nvSpPr>
            <p:spPr bwMode="auto">
              <a:xfrm>
                <a:off x="728330" y="4701699"/>
                <a:ext cx="229340" cy="261805"/>
              </a:xfrm>
              <a:prstGeom prst="rect">
                <a:avLst/>
              </a:prstGeom>
              <a:solidFill>
                <a:schemeClr val="tx2"/>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grpSp>
          <p:nvGrpSpPr>
            <p:cNvPr id="127" name="Group 126"/>
            <p:cNvGrpSpPr/>
            <p:nvPr/>
          </p:nvGrpSpPr>
          <p:grpSpPr>
            <a:xfrm flipH="1">
              <a:off x="3162094" y="2902320"/>
              <a:ext cx="424239" cy="655249"/>
              <a:chOff x="1053809" y="4701679"/>
              <a:chExt cx="229340" cy="1043304"/>
            </a:xfrm>
            <a:solidFill>
              <a:schemeClr val="accent3">
                <a:lumMod val="60000"/>
                <a:lumOff val="40000"/>
              </a:schemeClr>
            </a:solidFill>
          </p:grpSpPr>
          <p:sp>
            <p:nvSpPr>
              <p:cNvPr id="135" name="Rectangle 134"/>
              <p:cNvSpPr/>
              <p:nvPr/>
            </p:nvSpPr>
            <p:spPr bwMode="auto">
              <a:xfrm>
                <a:off x="1053810" y="5483178"/>
                <a:ext cx="229339" cy="261805"/>
              </a:xfrm>
              <a:prstGeom prst="rect">
                <a:avLst/>
              </a:prstGeom>
              <a:solidFill>
                <a:schemeClr val="accent5"/>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36" name="Rectangle 135"/>
              <p:cNvSpPr/>
              <p:nvPr/>
            </p:nvSpPr>
            <p:spPr bwMode="auto">
              <a:xfrm>
                <a:off x="1053810" y="5221383"/>
                <a:ext cx="229339" cy="261805"/>
              </a:xfrm>
              <a:prstGeom prst="rect">
                <a:avLst/>
              </a:prstGeom>
              <a:solidFill>
                <a:schemeClr val="accent5"/>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37" name="Rectangle 136"/>
              <p:cNvSpPr/>
              <p:nvPr/>
            </p:nvSpPr>
            <p:spPr bwMode="auto">
              <a:xfrm>
                <a:off x="1053810" y="4959578"/>
                <a:ext cx="229339" cy="261805"/>
              </a:xfrm>
              <a:prstGeom prst="rect">
                <a:avLst/>
              </a:prstGeom>
              <a:solidFill>
                <a:schemeClr val="accent5"/>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38" name="Rectangle 137"/>
              <p:cNvSpPr/>
              <p:nvPr/>
            </p:nvSpPr>
            <p:spPr bwMode="auto">
              <a:xfrm>
                <a:off x="1053809" y="4701679"/>
                <a:ext cx="229340" cy="261805"/>
              </a:xfrm>
              <a:prstGeom prst="rect">
                <a:avLst/>
              </a:prstGeom>
              <a:solidFill>
                <a:schemeClr val="accent5"/>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grpSp>
          <p:nvGrpSpPr>
            <p:cNvPr id="128" name="Group 127"/>
            <p:cNvGrpSpPr/>
            <p:nvPr/>
          </p:nvGrpSpPr>
          <p:grpSpPr>
            <a:xfrm flipH="1">
              <a:off x="4357651" y="2587127"/>
              <a:ext cx="469116" cy="970435"/>
              <a:chOff x="1387485" y="4199827"/>
              <a:chExt cx="229882" cy="1545166"/>
            </a:xfrm>
            <a:solidFill>
              <a:schemeClr val="accent4"/>
            </a:solidFill>
          </p:grpSpPr>
          <p:sp>
            <p:nvSpPr>
              <p:cNvPr id="129" name="Rectangle 128"/>
              <p:cNvSpPr/>
              <p:nvPr/>
            </p:nvSpPr>
            <p:spPr bwMode="auto">
              <a:xfrm>
                <a:off x="1388027" y="548318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30" name="Rectangle 129"/>
              <p:cNvSpPr/>
              <p:nvPr/>
            </p:nvSpPr>
            <p:spPr bwMode="auto">
              <a:xfrm>
                <a:off x="1388027" y="52213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31" name="Rectangle 130"/>
              <p:cNvSpPr/>
              <p:nvPr/>
            </p:nvSpPr>
            <p:spPr bwMode="auto">
              <a:xfrm>
                <a:off x="1388027" y="4959573"/>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32" name="Rectangle 131"/>
              <p:cNvSpPr/>
              <p:nvPr/>
            </p:nvSpPr>
            <p:spPr bwMode="auto">
              <a:xfrm>
                <a:off x="1388027" y="47016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33" name="Rectangle 132"/>
              <p:cNvSpPr/>
              <p:nvPr/>
            </p:nvSpPr>
            <p:spPr bwMode="auto">
              <a:xfrm>
                <a:off x="1387485" y="4457719"/>
                <a:ext cx="229340" cy="261808"/>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34" name="Rectangle 133"/>
              <p:cNvSpPr/>
              <p:nvPr/>
            </p:nvSpPr>
            <p:spPr bwMode="auto">
              <a:xfrm>
                <a:off x="1387487" y="4199827"/>
                <a:ext cx="229340" cy="261809"/>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grpSp>
      <p:grpSp>
        <p:nvGrpSpPr>
          <p:cNvPr id="24" name="Group 23">
            <a:extLst>
              <a:ext uri="{FF2B5EF4-FFF2-40B4-BE49-F238E27FC236}">
                <a16:creationId xmlns:a16="http://schemas.microsoft.com/office/drawing/2014/main" id="{6604A4DD-3B77-47CB-81AF-07AAE3CE5E06}"/>
              </a:ext>
            </a:extLst>
          </p:cNvPr>
          <p:cNvGrpSpPr/>
          <p:nvPr/>
        </p:nvGrpSpPr>
        <p:grpSpPr>
          <a:xfrm>
            <a:off x="548752" y="2575390"/>
            <a:ext cx="4184201" cy="411016"/>
            <a:chOff x="559755" y="2849309"/>
            <a:chExt cx="4268103" cy="708253"/>
          </a:xfrm>
        </p:grpSpPr>
        <p:sp>
          <p:nvSpPr>
            <p:cNvPr id="87" name="Rectangle 86"/>
            <p:cNvSpPr/>
            <p:nvPr/>
          </p:nvSpPr>
          <p:spPr bwMode="auto">
            <a:xfrm flipH="1">
              <a:off x="559755" y="3278495"/>
              <a:ext cx="419485" cy="279067"/>
            </a:xfrm>
            <a:prstGeom prst="rect">
              <a:avLst/>
            </a:prstGeom>
            <a:solidFill>
              <a:schemeClr val="accent2"/>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nvGrpSpPr>
            <p:cNvPr id="107" name="Group 106"/>
            <p:cNvGrpSpPr/>
            <p:nvPr/>
          </p:nvGrpSpPr>
          <p:grpSpPr>
            <a:xfrm flipH="1">
              <a:off x="1887328" y="3067616"/>
              <a:ext cx="417439" cy="486235"/>
              <a:chOff x="728333" y="4701679"/>
              <a:chExt cx="229340" cy="1060794"/>
            </a:xfrm>
            <a:solidFill>
              <a:schemeClr val="accent2"/>
            </a:solidFill>
          </p:grpSpPr>
          <p:sp>
            <p:nvSpPr>
              <p:cNvPr id="108" name="Rectangle 107"/>
              <p:cNvSpPr/>
              <p:nvPr/>
            </p:nvSpPr>
            <p:spPr bwMode="auto">
              <a:xfrm>
                <a:off x="728333" y="5483187"/>
                <a:ext cx="229340" cy="279286"/>
              </a:xfrm>
              <a:prstGeom prst="rect">
                <a:avLst/>
              </a:prstGeom>
              <a:solidFill>
                <a:schemeClr val="tx2"/>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09" name="Rectangle 108"/>
              <p:cNvSpPr/>
              <p:nvPr/>
            </p:nvSpPr>
            <p:spPr bwMode="auto">
              <a:xfrm>
                <a:off x="728333" y="5221378"/>
                <a:ext cx="229340" cy="279286"/>
              </a:xfrm>
              <a:prstGeom prst="rect">
                <a:avLst/>
              </a:prstGeom>
              <a:solidFill>
                <a:schemeClr val="tx2"/>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10" name="Rectangle 109"/>
              <p:cNvSpPr/>
              <p:nvPr/>
            </p:nvSpPr>
            <p:spPr bwMode="auto">
              <a:xfrm>
                <a:off x="728333" y="4959574"/>
                <a:ext cx="229340" cy="279286"/>
              </a:xfrm>
              <a:prstGeom prst="rect">
                <a:avLst/>
              </a:prstGeom>
              <a:solidFill>
                <a:schemeClr val="tx2"/>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11" name="Rectangle 110"/>
              <p:cNvSpPr/>
              <p:nvPr/>
            </p:nvSpPr>
            <p:spPr bwMode="auto">
              <a:xfrm>
                <a:off x="728333" y="4701679"/>
                <a:ext cx="229340" cy="279286"/>
              </a:xfrm>
              <a:prstGeom prst="rect">
                <a:avLst/>
              </a:prstGeom>
              <a:solidFill>
                <a:schemeClr val="tx2"/>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grpSp>
          <p:nvGrpSpPr>
            <p:cNvPr id="112" name="Group 111"/>
            <p:cNvGrpSpPr/>
            <p:nvPr/>
          </p:nvGrpSpPr>
          <p:grpSpPr>
            <a:xfrm flipH="1">
              <a:off x="3168943" y="3067611"/>
              <a:ext cx="421481" cy="486234"/>
              <a:chOff x="1053812" y="4701679"/>
              <a:chExt cx="229342" cy="1060794"/>
            </a:xfrm>
            <a:solidFill>
              <a:schemeClr val="accent3">
                <a:lumMod val="60000"/>
                <a:lumOff val="40000"/>
              </a:schemeClr>
            </a:solidFill>
          </p:grpSpPr>
          <p:sp>
            <p:nvSpPr>
              <p:cNvPr id="113" name="Rectangle 112"/>
              <p:cNvSpPr/>
              <p:nvPr/>
            </p:nvSpPr>
            <p:spPr bwMode="auto">
              <a:xfrm>
                <a:off x="1053813" y="5483186"/>
                <a:ext cx="229340" cy="279287"/>
              </a:xfrm>
              <a:prstGeom prst="rect">
                <a:avLst/>
              </a:prstGeom>
              <a:solidFill>
                <a:schemeClr val="accent5"/>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14" name="Rectangle 113"/>
              <p:cNvSpPr/>
              <p:nvPr/>
            </p:nvSpPr>
            <p:spPr bwMode="auto">
              <a:xfrm>
                <a:off x="1053814" y="5221379"/>
                <a:ext cx="229340" cy="279287"/>
              </a:xfrm>
              <a:prstGeom prst="rect">
                <a:avLst/>
              </a:prstGeom>
              <a:solidFill>
                <a:schemeClr val="accent5"/>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15" name="Rectangle 114"/>
              <p:cNvSpPr/>
              <p:nvPr/>
            </p:nvSpPr>
            <p:spPr bwMode="auto">
              <a:xfrm>
                <a:off x="1053812" y="4959576"/>
                <a:ext cx="229340" cy="279287"/>
              </a:xfrm>
              <a:prstGeom prst="rect">
                <a:avLst/>
              </a:prstGeom>
              <a:solidFill>
                <a:schemeClr val="accent5"/>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16" name="Rectangle 115"/>
              <p:cNvSpPr/>
              <p:nvPr/>
            </p:nvSpPr>
            <p:spPr bwMode="auto">
              <a:xfrm>
                <a:off x="1053814" y="4701679"/>
                <a:ext cx="229340" cy="279287"/>
              </a:xfrm>
              <a:prstGeom prst="rect">
                <a:avLst/>
              </a:prstGeom>
              <a:solidFill>
                <a:schemeClr val="accent5"/>
              </a:solid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grpSp>
          <p:nvGrpSpPr>
            <p:cNvPr id="117" name="Group 116"/>
            <p:cNvGrpSpPr/>
            <p:nvPr/>
          </p:nvGrpSpPr>
          <p:grpSpPr>
            <a:xfrm flipH="1">
              <a:off x="4364982" y="2849309"/>
              <a:ext cx="462876" cy="708249"/>
              <a:chOff x="1387485" y="4199827"/>
              <a:chExt cx="229882" cy="1545166"/>
            </a:xfrm>
            <a:solidFill>
              <a:schemeClr val="accent4"/>
            </a:solidFill>
          </p:grpSpPr>
          <p:sp>
            <p:nvSpPr>
              <p:cNvPr id="118" name="Rectangle 117"/>
              <p:cNvSpPr/>
              <p:nvPr/>
            </p:nvSpPr>
            <p:spPr bwMode="auto">
              <a:xfrm>
                <a:off x="1388027" y="5483184"/>
                <a:ext cx="229340" cy="261809"/>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19" name="Rectangle 118"/>
              <p:cNvSpPr/>
              <p:nvPr/>
            </p:nvSpPr>
            <p:spPr bwMode="auto">
              <a:xfrm>
                <a:off x="1389108" y="5221378"/>
                <a:ext cx="227719" cy="261806"/>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20" name="Rectangle 119"/>
              <p:cNvSpPr/>
              <p:nvPr/>
            </p:nvSpPr>
            <p:spPr bwMode="auto">
              <a:xfrm>
                <a:off x="1388027" y="4959575"/>
                <a:ext cx="229340" cy="261810"/>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21" name="Rectangle 120"/>
              <p:cNvSpPr/>
              <p:nvPr/>
            </p:nvSpPr>
            <p:spPr bwMode="auto">
              <a:xfrm>
                <a:off x="1388027" y="4701680"/>
                <a:ext cx="229340" cy="261810"/>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22" name="Rectangle 121"/>
              <p:cNvSpPr/>
              <p:nvPr/>
            </p:nvSpPr>
            <p:spPr bwMode="auto">
              <a:xfrm>
                <a:off x="1387485" y="4457721"/>
                <a:ext cx="229340" cy="261809"/>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23" name="Rectangle 122"/>
              <p:cNvSpPr/>
              <p:nvPr/>
            </p:nvSpPr>
            <p:spPr bwMode="auto">
              <a:xfrm>
                <a:off x="1387486" y="4199827"/>
                <a:ext cx="229340" cy="261809"/>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grpSp>
      <p:grpSp>
        <p:nvGrpSpPr>
          <p:cNvPr id="82" name="Group 81"/>
          <p:cNvGrpSpPr/>
          <p:nvPr/>
        </p:nvGrpSpPr>
        <p:grpSpPr>
          <a:xfrm flipH="1">
            <a:off x="5421033" y="2546440"/>
            <a:ext cx="651734" cy="439971"/>
            <a:chOff x="1739638" y="1826416"/>
            <a:chExt cx="229340" cy="3918577"/>
          </a:xfrm>
          <a:solidFill>
            <a:schemeClr val="accent3"/>
          </a:solidFill>
        </p:grpSpPr>
        <p:sp>
          <p:nvSpPr>
            <p:cNvPr id="61" name="Rectangle 60"/>
            <p:cNvSpPr/>
            <p:nvPr/>
          </p:nvSpPr>
          <p:spPr bwMode="auto">
            <a:xfrm>
              <a:off x="1739638" y="548318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62" name="Rectangle 61"/>
            <p:cNvSpPr/>
            <p:nvPr/>
          </p:nvSpPr>
          <p:spPr bwMode="auto">
            <a:xfrm>
              <a:off x="1739638" y="52213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63" name="Rectangle 62"/>
            <p:cNvSpPr/>
            <p:nvPr/>
          </p:nvSpPr>
          <p:spPr bwMode="auto">
            <a:xfrm>
              <a:off x="1739638" y="4959573"/>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64" name="Rectangle 63"/>
            <p:cNvSpPr/>
            <p:nvPr/>
          </p:nvSpPr>
          <p:spPr bwMode="auto">
            <a:xfrm>
              <a:off x="1739638" y="47016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65" name="Rectangle 64"/>
            <p:cNvSpPr/>
            <p:nvPr/>
          </p:nvSpPr>
          <p:spPr bwMode="auto">
            <a:xfrm>
              <a:off x="1739638" y="4532435"/>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66" name="Rectangle 65"/>
            <p:cNvSpPr/>
            <p:nvPr/>
          </p:nvSpPr>
          <p:spPr bwMode="auto">
            <a:xfrm>
              <a:off x="1739638" y="4270628"/>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67" name="Rectangle 66"/>
            <p:cNvSpPr/>
            <p:nvPr/>
          </p:nvSpPr>
          <p:spPr bwMode="auto">
            <a:xfrm>
              <a:off x="1739638" y="4008822"/>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68" name="Rectangle 67"/>
            <p:cNvSpPr/>
            <p:nvPr/>
          </p:nvSpPr>
          <p:spPr bwMode="auto">
            <a:xfrm>
              <a:off x="1739638" y="3750928"/>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69" name="Rectangle 68"/>
            <p:cNvSpPr/>
            <p:nvPr/>
          </p:nvSpPr>
          <p:spPr bwMode="auto">
            <a:xfrm>
              <a:off x="1739638" y="3558674"/>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70" name="Rectangle 69"/>
            <p:cNvSpPr/>
            <p:nvPr/>
          </p:nvSpPr>
          <p:spPr bwMode="auto">
            <a:xfrm>
              <a:off x="1739638" y="3296867"/>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71" name="Rectangle 70"/>
            <p:cNvSpPr/>
            <p:nvPr/>
          </p:nvSpPr>
          <p:spPr bwMode="auto">
            <a:xfrm>
              <a:off x="1739638" y="3035061"/>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72" name="Rectangle 71"/>
            <p:cNvSpPr/>
            <p:nvPr/>
          </p:nvSpPr>
          <p:spPr bwMode="auto">
            <a:xfrm>
              <a:off x="1739638" y="2777167"/>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73" name="Rectangle 72"/>
            <p:cNvSpPr/>
            <p:nvPr/>
          </p:nvSpPr>
          <p:spPr bwMode="auto">
            <a:xfrm>
              <a:off x="1739638" y="2607923"/>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74" name="Rectangle 73"/>
            <p:cNvSpPr/>
            <p:nvPr/>
          </p:nvSpPr>
          <p:spPr bwMode="auto">
            <a:xfrm>
              <a:off x="1739638" y="234611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75" name="Rectangle 74"/>
            <p:cNvSpPr/>
            <p:nvPr/>
          </p:nvSpPr>
          <p:spPr bwMode="auto">
            <a:xfrm>
              <a:off x="1739638" y="2084310"/>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76" name="Rectangle 75"/>
            <p:cNvSpPr/>
            <p:nvPr/>
          </p:nvSpPr>
          <p:spPr bwMode="auto">
            <a:xfrm>
              <a:off x="1739638" y="182641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grpSp>
        <p:nvGrpSpPr>
          <p:cNvPr id="49" name="Group 48"/>
          <p:cNvGrpSpPr/>
          <p:nvPr/>
        </p:nvGrpSpPr>
        <p:grpSpPr>
          <a:xfrm flipH="1">
            <a:off x="6792183" y="2743858"/>
            <a:ext cx="699304" cy="242548"/>
            <a:chOff x="1053812" y="4701679"/>
            <a:chExt cx="229340" cy="1043314"/>
          </a:xfrm>
          <a:solidFill>
            <a:schemeClr val="tx1">
              <a:lumMod val="50000"/>
            </a:schemeClr>
          </a:solidFill>
        </p:grpSpPr>
        <p:sp>
          <p:nvSpPr>
            <p:cNvPr id="50" name="Rectangle 49"/>
            <p:cNvSpPr/>
            <p:nvPr/>
          </p:nvSpPr>
          <p:spPr bwMode="auto">
            <a:xfrm>
              <a:off x="1053812" y="548318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51" name="Rectangle 50"/>
            <p:cNvSpPr/>
            <p:nvPr/>
          </p:nvSpPr>
          <p:spPr bwMode="auto">
            <a:xfrm>
              <a:off x="1053812" y="52213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52" name="Rectangle 51"/>
            <p:cNvSpPr/>
            <p:nvPr/>
          </p:nvSpPr>
          <p:spPr bwMode="auto">
            <a:xfrm>
              <a:off x="1053812" y="4959573"/>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53" name="Rectangle 52"/>
            <p:cNvSpPr/>
            <p:nvPr/>
          </p:nvSpPr>
          <p:spPr bwMode="auto">
            <a:xfrm>
              <a:off x="1053812" y="47016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grpSp>
        <p:nvGrpSpPr>
          <p:cNvPr id="58" name="Group 57"/>
          <p:cNvGrpSpPr/>
          <p:nvPr/>
        </p:nvGrpSpPr>
        <p:grpSpPr>
          <a:xfrm flipH="1">
            <a:off x="8298182" y="2752129"/>
            <a:ext cx="404929" cy="234282"/>
            <a:chOff x="1053812" y="4701679"/>
            <a:chExt cx="229340" cy="1043314"/>
          </a:xfrm>
          <a:solidFill>
            <a:schemeClr val="accent4">
              <a:lumMod val="75000"/>
            </a:schemeClr>
          </a:solidFill>
        </p:grpSpPr>
        <p:sp>
          <p:nvSpPr>
            <p:cNvPr id="59" name="Rectangle 58"/>
            <p:cNvSpPr/>
            <p:nvPr/>
          </p:nvSpPr>
          <p:spPr bwMode="auto">
            <a:xfrm>
              <a:off x="1053812" y="548318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60" name="Rectangle 59"/>
            <p:cNvSpPr/>
            <p:nvPr/>
          </p:nvSpPr>
          <p:spPr bwMode="auto">
            <a:xfrm>
              <a:off x="1053812" y="52213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83" name="Rectangle 82"/>
            <p:cNvSpPr/>
            <p:nvPr/>
          </p:nvSpPr>
          <p:spPr bwMode="auto">
            <a:xfrm>
              <a:off x="1053812" y="4959573"/>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84" name="Rectangle 83"/>
            <p:cNvSpPr/>
            <p:nvPr/>
          </p:nvSpPr>
          <p:spPr bwMode="auto">
            <a:xfrm>
              <a:off x="1053812" y="47016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grpSp>
        <p:nvGrpSpPr>
          <p:cNvPr id="89" name="Group 88"/>
          <p:cNvGrpSpPr/>
          <p:nvPr/>
        </p:nvGrpSpPr>
        <p:grpSpPr>
          <a:xfrm flipH="1">
            <a:off x="9292011" y="-289134"/>
            <a:ext cx="1122590" cy="3275545"/>
            <a:chOff x="1739638" y="1826416"/>
            <a:chExt cx="229340" cy="3918577"/>
          </a:xfrm>
          <a:solidFill>
            <a:schemeClr val="tx2"/>
          </a:solidFill>
        </p:grpSpPr>
        <p:sp>
          <p:nvSpPr>
            <p:cNvPr id="90" name="Rectangle 89"/>
            <p:cNvSpPr/>
            <p:nvPr/>
          </p:nvSpPr>
          <p:spPr bwMode="auto">
            <a:xfrm>
              <a:off x="1739638" y="548318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91" name="Rectangle 90"/>
            <p:cNvSpPr/>
            <p:nvPr/>
          </p:nvSpPr>
          <p:spPr bwMode="auto">
            <a:xfrm>
              <a:off x="1739638" y="52213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92" name="Rectangle 91"/>
            <p:cNvSpPr/>
            <p:nvPr/>
          </p:nvSpPr>
          <p:spPr bwMode="auto">
            <a:xfrm>
              <a:off x="1739638" y="4959573"/>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93" name="Rectangle 92"/>
            <p:cNvSpPr/>
            <p:nvPr/>
          </p:nvSpPr>
          <p:spPr bwMode="auto">
            <a:xfrm>
              <a:off x="1739638" y="47016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94" name="Rectangle 93"/>
            <p:cNvSpPr/>
            <p:nvPr/>
          </p:nvSpPr>
          <p:spPr bwMode="auto">
            <a:xfrm>
              <a:off x="1739638" y="4532435"/>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95" name="Rectangle 94"/>
            <p:cNvSpPr/>
            <p:nvPr/>
          </p:nvSpPr>
          <p:spPr bwMode="auto">
            <a:xfrm>
              <a:off x="1739638" y="4270628"/>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96" name="Rectangle 95"/>
            <p:cNvSpPr/>
            <p:nvPr/>
          </p:nvSpPr>
          <p:spPr bwMode="auto">
            <a:xfrm>
              <a:off x="1739638" y="4008822"/>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97" name="Rectangle 96"/>
            <p:cNvSpPr/>
            <p:nvPr/>
          </p:nvSpPr>
          <p:spPr bwMode="auto">
            <a:xfrm>
              <a:off x="1739638" y="3750928"/>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98" name="Rectangle 97"/>
            <p:cNvSpPr/>
            <p:nvPr/>
          </p:nvSpPr>
          <p:spPr bwMode="auto">
            <a:xfrm>
              <a:off x="1739638" y="3558674"/>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99" name="Rectangle 98"/>
            <p:cNvSpPr/>
            <p:nvPr/>
          </p:nvSpPr>
          <p:spPr bwMode="auto">
            <a:xfrm>
              <a:off x="1739638" y="3296867"/>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00" name="Rectangle 99"/>
            <p:cNvSpPr/>
            <p:nvPr/>
          </p:nvSpPr>
          <p:spPr bwMode="auto">
            <a:xfrm>
              <a:off x="1739638" y="3035061"/>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01" name="Rectangle 100"/>
            <p:cNvSpPr/>
            <p:nvPr/>
          </p:nvSpPr>
          <p:spPr bwMode="auto">
            <a:xfrm>
              <a:off x="1739638" y="2777167"/>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02" name="Rectangle 101"/>
            <p:cNvSpPr/>
            <p:nvPr/>
          </p:nvSpPr>
          <p:spPr bwMode="auto">
            <a:xfrm>
              <a:off x="1739638" y="2607923"/>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03" name="Rectangle 102"/>
            <p:cNvSpPr/>
            <p:nvPr/>
          </p:nvSpPr>
          <p:spPr bwMode="auto">
            <a:xfrm>
              <a:off x="1739638" y="234611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04" name="Rectangle 103"/>
            <p:cNvSpPr/>
            <p:nvPr/>
          </p:nvSpPr>
          <p:spPr bwMode="auto">
            <a:xfrm>
              <a:off x="1739638" y="2084310"/>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05" name="Rectangle 104"/>
            <p:cNvSpPr/>
            <p:nvPr/>
          </p:nvSpPr>
          <p:spPr bwMode="auto">
            <a:xfrm>
              <a:off x="1739638" y="182641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grpSp>
        <p:nvGrpSpPr>
          <p:cNvPr id="160" name="Group 159"/>
          <p:cNvGrpSpPr/>
          <p:nvPr/>
        </p:nvGrpSpPr>
        <p:grpSpPr>
          <a:xfrm flipH="1">
            <a:off x="6786303" y="2494221"/>
            <a:ext cx="705184" cy="492190"/>
            <a:chOff x="1053812" y="4701679"/>
            <a:chExt cx="229340" cy="1043314"/>
          </a:xfrm>
          <a:solidFill>
            <a:schemeClr val="tx1">
              <a:lumMod val="50000"/>
            </a:schemeClr>
          </a:solidFill>
        </p:grpSpPr>
        <p:sp>
          <p:nvSpPr>
            <p:cNvPr id="161" name="Rectangle 160"/>
            <p:cNvSpPr/>
            <p:nvPr/>
          </p:nvSpPr>
          <p:spPr bwMode="auto">
            <a:xfrm>
              <a:off x="1053812" y="548318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62" name="Rectangle 161"/>
            <p:cNvSpPr/>
            <p:nvPr/>
          </p:nvSpPr>
          <p:spPr bwMode="auto">
            <a:xfrm>
              <a:off x="1053812" y="52213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63" name="Rectangle 162"/>
            <p:cNvSpPr/>
            <p:nvPr/>
          </p:nvSpPr>
          <p:spPr bwMode="auto">
            <a:xfrm>
              <a:off x="1053812" y="4959573"/>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64" name="Rectangle 163"/>
            <p:cNvSpPr/>
            <p:nvPr/>
          </p:nvSpPr>
          <p:spPr bwMode="auto">
            <a:xfrm>
              <a:off x="1053812" y="47016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grpSp>
        <p:nvGrpSpPr>
          <p:cNvPr id="20" name="Group 19">
            <a:extLst>
              <a:ext uri="{FF2B5EF4-FFF2-40B4-BE49-F238E27FC236}">
                <a16:creationId xmlns:a16="http://schemas.microsoft.com/office/drawing/2014/main" id="{C636EDD5-4636-485D-BF7B-0919EE5DA2C6}"/>
              </a:ext>
            </a:extLst>
          </p:cNvPr>
          <p:cNvGrpSpPr/>
          <p:nvPr/>
        </p:nvGrpSpPr>
        <p:grpSpPr>
          <a:xfrm>
            <a:off x="347004" y="1057545"/>
            <a:ext cx="1088470" cy="1072374"/>
            <a:chOff x="-187568" y="1142281"/>
            <a:chExt cx="1309773" cy="1290404"/>
          </a:xfrm>
        </p:grpSpPr>
        <p:sp>
          <p:nvSpPr>
            <p:cNvPr id="17" name="Rectangle 16">
              <a:extLst>
                <a:ext uri="{FF2B5EF4-FFF2-40B4-BE49-F238E27FC236}">
                  <a16:creationId xmlns:a16="http://schemas.microsoft.com/office/drawing/2014/main" id="{3F25F06C-A309-4F43-A04F-410357EB2825}"/>
                </a:ext>
              </a:extLst>
            </p:cNvPr>
            <p:cNvSpPr/>
            <p:nvPr/>
          </p:nvSpPr>
          <p:spPr bwMode="auto">
            <a:xfrm>
              <a:off x="-187568" y="1142281"/>
              <a:ext cx="1309773" cy="1290404"/>
            </a:xfrm>
            <a:prstGeom prst="rect">
              <a:avLst/>
            </a:prstGeom>
            <a:solidFill>
              <a:schemeClr val="bg1">
                <a:lumMod val="95000"/>
              </a:schemeClr>
            </a:solidFill>
            <a:ln>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endParaRPr lang="en-US" err="1">
                <a:gradFill>
                  <a:gsLst>
                    <a:gs pos="0">
                      <a:srgbClr val="FFFFFF"/>
                    </a:gs>
                    <a:gs pos="100000">
                      <a:srgbClr val="FFFFFF"/>
                    </a:gs>
                  </a:gsLst>
                  <a:lin ang="5400000" scaled="0"/>
                </a:gradFill>
                <a:latin typeface="Segoe UI Semilight"/>
                <a:ea typeface="Segoe UI" pitchFamily="34" charset="0"/>
                <a:cs typeface="Segoe UI" pitchFamily="34" charset="0"/>
              </a:endParaRPr>
            </a:p>
          </p:txBody>
        </p:sp>
        <p:grpSp>
          <p:nvGrpSpPr>
            <p:cNvPr id="13" name="Group 12"/>
            <p:cNvGrpSpPr/>
            <p:nvPr/>
          </p:nvGrpSpPr>
          <p:grpSpPr>
            <a:xfrm>
              <a:off x="-187567" y="1230065"/>
              <a:ext cx="1200070" cy="1107928"/>
              <a:chOff x="2886057" y="1394974"/>
              <a:chExt cx="1176646" cy="1086303"/>
            </a:xfrm>
          </p:grpSpPr>
          <p:sp>
            <p:nvSpPr>
              <p:cNvPr id="14" name="TextBox 13"/>
              <p:cNvSpPr txBox="1"/>
              <p:nvPr/>
            </p:nvSpPr>
            <p:spPr>
              <a:xfrm flipH="1">
                <a:off x="2886057" y="1394974"/>
                <a:ext cx="1176646" cy="599744"/>
              </a:xfrm>
              <a:prstGeom prst="rect">
                <a:avLst/>
              </a:prstGeom>
              <a:noFill/>
            </p:spPr>
            <p:txBody>
              <a:bodyPr wrap="square" lIns="182854" tIns="146284" rIns="182854" bIns="146284" rtlCol="0">
                <a:spAutoFit/>
              </a:bodyPr>
              <a:lstStyle/>
              <a:p>
                <a:pPr algn="ctr">
                  <a:lnSpc>
                    <a:spcPct val="90000"/>
                  </a:lnSpc>
                  <a:spcAft>
                    <a:spcPts val="600"/>
                  </a:spcAft>
                  <a:defRPr/>
                </a:pPr>
                <a:r>
                  <a:rPr lang="en-US" sz="1568">
                    <a:gradFill>
                      <a:gsLst>
                        <a:gs pos="2917">
                          <a:srgbClr val="353535"/>
                        </a:gs>
                        <a:gs pos="30000">
                          <a:srgbClr val="353535"/>
                        </a:gs>
                      </a:gsLst>
                      <a:lin ang="5400000" scaled="0"/>
                    </a:gradFill>
                    <a:latin typeface="Segoe UI Semibold" panose="020B0702040204020203" pitchFamily="34" charset="0"/>
                    <a:cs typeface="Segoe UI Semibold" panose="020B0702040204020203" pitchFamily="34" charset="0"/>
                  </a:rPr>
                  <a:t>RAM</a:t>
                </a:r>
              </a:p>
            </p:txBody>
          </p:sp>
          <p:cxnSp>
            <p:nvCxnSpPr>
              <p:cNvPr id="7" name="Straight Arrow Connector 6"/>
              <p:cNvCxnSpPr/>
              <p:nvPr/>
            </p:nvCxnSpPr>
            <p:spPr>
              <a:xfrm flipV="1">
                <a:off x="3829555" y="1433406"/>
                <a:ext cx="0" cy="449597"/>
              </a:xfrm>
              <a:prstGeom prst="straightConnector1">
                <a:avLst/>
              </a:prstGeom>
              <a:ln w="28575">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2972550" y="1876497"/>
                <a:ext cx="1038775" cy="604780"/>
              </a:xfrm>
              <a:prstGeom prst="rect">
                <a:avLst/>
              </a:prstGeom>
              <a:noFill/>
            </p:spPr>
            <p:txBody>
              <a:bodyPr wrap="none" lIns="182854" tIns="146284" rIns="182854" bIns="146284" rtlCol="0">
                <a:spAutoFit/>
              </a:bodyPr>
              <a:lstStyle/>
              <a:p>
                <a:pPr algn="ctr">
                  <a:lnSpc>
                    <a:spcPct val="90000"/>
                  </a:lnSpc>
                  <a:spcAft>
                    <a:spcPts val="600"/>
                  </a:spcAft>
                  <a:defRPr/>
                </a:pPr>
                <a:r>
                  <a:rPr lang="en-US" sz="1568">
                    <a:gradFill>
                      <a:gsLst>
                        <a:gs pos="2917">
                          <a:srgbClr val="353535"/>
                        </a:gs>
                        <a:gs pos="30000">
                          <a:srgbClr val="353535"/>
                        </a:gs>
                      </a:gsLst>
                      <a:lin ang="5400000" scaled="0"/>
                    </a:gradFill>
                    <a:latin typeface="Segoe UI Semibold" panose="020B0702040204020203" pitchFamily="34" charset="0"/>
                    <a:cs typeface="Segoe UI Semibold" panose="020B0702040204020203" pitchFamily="34" charset="0"/>
                  </a:rPr>
                  <a:t>Cores</a:t>
                </a:r>
              </a:p>
            </p:txBody>
          </p:sp>
          <p:cxnSp>
            <p:nvCxnSpPr>
              <p:cNvPr id="10" name="Straight Arrow Connector 9"/>
              <p:cNvCxnSpPr/>
              <p:nvPr/>
            </p:nvCxnSpPr>
            <p:spPr>
              <a:xfrm>
                <a:off x="3122011" y="2368255"/>
                <a:ext cx="772173" cy="3800"/>
              </a:xfrm>
              <a:prstGeom prst="straightConnector1">
                <a:avLst/>
              </a:prstGeom>
              <a:ln w="28575">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grpSp>
      <p:grpSp>
        <p:nvGrpSpPr>
          <p:cNvPr id="172" name="Group 171">
            <a:extLst>
              <a:ext uri="{FF2B5EF4-FFF2-40B4-BE49-F238E27FC236}">
                <a16:creationId xmlns:a16="http://schemas.microsoft.com/office/drawing/2014/main" id="{EC0F2281-B80E-40C9-82F3-7FA7996787BB}"/>
              </a:ext>
            </a:extLst>
          </p:cNvPr>
          <p:cNvGrpSpPr/>
          <p:nvPr/>
        </p:nvGrpSpPr>
        <p:grpSpPr>
          <a:xfrm flipH="1">
            <a:off x="10993737" y="2840827"/>
            <a:ext cx="457177" cy="143431"/>
            <a:chOff x="1739638" y="1826416"/>
            <a:chExt cx="229340" cy="3918577"/>
          </a:xfrm>
          <a:solidFill>
            <a:schemeClr val="accent4"/>
          </a:solidFill>
        </p:grpSpPr>
        <p:sp>
          <p:nvSpPr>
            <p:cNvPr id="174" name="Rectangle 173">
              <a:extLst>
                <a:ext uri="{FF2B5EF4-FFF2-40B4-BE49-F238E27FC236}">
                  <a16:creationId xmlns:a16="http://schemas.microsoft.com/office/drawing/2014/main" id="{6EAD79DB-3587-4865-A695-08E998D5004B}"/>
                </a:ext>
              </a:extLst>
            </p:cNvPr>
            <p:cNvSpPr/>
            <p:nvPr/>
          </p:nvSpPr>
          <p:spPr bwMode="auto">
            <a:xfrm>
              <a:off x="1739638" y="548318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75" name="Rectangle 174">
              <a:extLst>
                <a:ext uri="{FF2B5EF4-FFF2-40B4-BE49-F238E27FC236}">
                  <a16:creationId xmlns:a16="http://schemas.microsoft.com/office/drawing/2014/main" id="{00E7B2AA-0827-476B-B2B3-BDCC2E5CC1EF}"/>
                </a:ext>
              </a:extLst>
            </p:cNvPr>
            <p:cNvSpPr/>
            <p:nvPr/>
          </p:nvSpPr>
          <p:spPr bwMode="auto">
            <a:xfrm>
              <a:off x="1739638" y="52213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76" name="Rectangle 175">
              <a:extLst>
                <a:ext uri="{FF2B5EF4-FFF2-40B4-BE49-F238E27FC236}">
                  <a16:creationId xmlns:a16="http://schemas.microsoft.com/office/drawing/2014/main" id="{CC83FEC5-6428-4065-9E82-93D9C784B77F}"/>
                </a:ext>
              </a:extLst>
            </p:cNvPr>
            <p:cNvSpPr/>
            <p:nvPr/>
          </p:nvSpPr>
          <p:spPr bwMode="auto">
            <a:xfrm>
              <a:off x="1739638" y="4959573"/>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77" name="Rectangle 176">
              <a:extLst>
                <a:ext uri="{FF2B5EF4-FFF2-40B4-BE49-F238E27FC236}">
                  <a16:creationId xmlns:a16="http://schemas.microsoft.com/office/drawing/2014/main" id="{5F3A385F-0B26-4E9A-9D1F-F3FD2008746B}"/>
                </a:ext>
              </a:extLst>
            </p:cNvPr>
            <p:cNvSpPr/>
            <p:nvPr/>
          </p:nvSpPr>
          <p:spPr bwMode="auto">
            <a:xfrm>
              <a:off x="1739638" y="4701679"/>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78" name="Rectangle 177">
              <a:extLst>
                <a:ext uri="{FF2B5EF4-FFF2-40B4-BE49-F238E27FC236}">
                  <a16:creationId xmlns:a16="http://schemas.microsoft.com/office/drawing/2014/main" id="{29B01F5E-C721-439C-9DDA-0175E1FDDC15}"/>
                </a:ext>
              </a:extLst>
            </p:cNvPr>
            <p:cNvSpPr/>
            <p:nvPr/>
          </p:nvSpPr>
          <p:spPr bwMode="auto">
            <a:xfrm>
              <a:off x="1739638" y="4532435"/>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79" name="Rectangle 178">
              <a:extLst>
                <a:ext uri="{FF2B5EF4-FFF2-40B4-BE49-F238E27FC236}">
                  <a16:creationId xmlns:a16="http://schemas.microsoft.com/office/drawing/2014/main" id="{8022F224-5606-41C9-A505-AF39E6663872}"/>
                </a:ext>
              </a:extLst>
            </p:cNvPr>
            <p:cNvSpPr/>
            <p:nvPr/>
          </p:nvSpPr>
          <p:spPr bwMode="auto">
            <a:xfrm>
              <a:off x="1739638" y="4270628"/>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80" name="Rectangle 179">
              <a:extLst>
                <a:ext uri="{FF2B5EF4-FFF2-40B4-BE49-F238E27FC236}">
                  <a16:creationId xmlns:a16="http://schemas.microsoft.com/office/drawing/2014/main" id="{06051947-CEC2-4F5E-A5A5-17CE98753CF2}"/>
                </a:ext>
              </a:extLst>
            </p:cNvPr>
            <p:cNvSpPr/>
            <p:nvPr/>
          </p:nvSpPr>
          <p:spPr bwMode="auto">
            <a:xfrm>
              <a:off x="1739638" y="4008822"/>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81" name="Rectangle 180">
              <a:extLst>
                <a:ext uri="{FF2B5EF4-FFF2-40B4-BE49-F238E27FC236}">
                  <a16:creationId xmlns:a16="http://schemas.microsoft.com/office/drawing/2014/main" id="{3CD9459E-B1A3-4E48-AE65-9E7CCC782FF9}"/>
                </a:ext>
              </a:extLst>
            </p:cNvPr>
            <p:cNvSpPr/>
            <p:nvPr/>
          </p:nvSpPr>
          <p:spPr bwMode="auto">
            <a:xfrm>
              <a:off x="1739638" y="3750928"/>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82" name="Rectangle 181">
              <a:extLst>
                <a:ext uri="{FF2B5EF4-FFF2-40B4-BE49-F238E27FC236}">
                  <a16:creationId xmlns:a16="http://schemas.microsoft.com/office/drawing/2014/main" id="{D2EE398C-4610-4E8C-81B1-0400424A985F}"/>
                </a:ext>
              </a:extLst>
            </p:cNvPr>
            <p:cNvSpPr/>
            <p:nvPr/>
          </p:nvSpPr>
          <p:spPr bwMode="auto">
            <a:xfrm>
              <a:off x="1739638" y="3558674"/>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83" name="Rectangle 182">
              <a:extLst>
                <a:ext uri="{FF2B5EF4-FFF2-40B4-BE49-F238E27FC236}">
                  <a16:creationId xmlns:a16="http://schemas.microsoft.com/office/drawing/2014/main" id="{1298D0F7-60FE-49CD-A3BB-CED710D8AFBD}"/>
                </a:ext>
              </a:extLst>
            </p:cNvPr>
            <p:cNvSpPr/>
            <p:nvPr/>
          </p:nvSpPr>
          <p:spPr bwMode="auto">
            <a:xfrm>
              <a:off x="1739638" y="3296867"/>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84" name="Rectangle 183">
              <a:extLst>
                <a:ext uri="{FF2B5EF4-FFF2-40B4-BE49-F238E27FC236}">
                  <a16:creationId xmlns:a16="http://schemas.microsoft.com/office/drawing/2014/main" id="{E4CD89D8-E521-48FC-8A64-063B78B37141}"/>
                </a:ext>
              </a:extLst>
            </p:cNvPr>
            <p:cNvSpPr/>
            <p:nvPr/>
          </p:nvSpPr>
          <p:spPr bwMode="auto">
            <a:xfrm>
              <a:off x="1739638" y="3035061"/>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85" name="Rectangle 184">
              <a:extLst>
                <a:ext uri="{FF2B5EF4-FFF2-40B4-BE49-F238E27FC236}">
                  <a16:creationId xmlns:a16="http://schemas.microsoft.com/office/drawing/2014/main" id="{B9B90100-3035-4FFD-A5C8-8D367C410377}"/>
                </a:ext>
              </a:extLst>
            </p:cNvPr>
            <p:cNvSpPr/>
            <p:nvPr/>
          </p:nvSpPr>
          <p:spPr bwMode="auto">
            <a:xfrm>
              <a:off x="1739638" y="2777167"/>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86" name="Rectangle 185">
              <a:extLst>
                <a:ext uri="{FF2B5EF4-FFF2-40B4-BE49-F238E27FC236}">
                  <a16:creationId xmlns:a16="http://schemas.microsoft.com/office/drawing/2014/main" id="{6B9017E0-A49D-42C3-9625-9280ABF60A1A}"/>
                </a:ext>
              </a:extLst>
            </p:cNvPr>
            <p:cNvSpPr/>
            <p:nvPr/>
          </p:nvSpPr>
          <p:spPr bwMode="auto">
            <a:xfrm>
              <a:off x="1739638" y="2607923"/>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87" name="Rectangle 186">
              <a:extLst>
                <a:ext uri="{FF2B5EF4-FFF2-40B4-BE49-F238E27FC236}">
                  <a16:creationId xmlns:a16="http://schemas.microsoft.com/office/drawing/2014/main" id="{A7D937B4-93BE-4E2F-BB3C-8CFA36517941}"/>
                </a:ext>
              </a:extLst>
            </p:cNvPr>
            <p:cNvSpPr/>
            <p:nvPr/>
          </p:nvSpPr>
          <p:spPr bwMode="auto">
            <a:xfrm>
              <a:off x="1739638" y="234611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88" name="Rectangle 187">
              <a:extLst>
                <a:ext uri="{FF2B5EF4-FFF2-40B4-BE49-F238E27FC236}">
                  <a16:creationId xmlns:a16="http://schemas.microsoft.com/office/drawing/2014/main" id="{AB402005-5A02-42BA-9715-EDFC9AE3A992}"/>
                </a:ext>
              </a:extLst>
            </p:cNvPr>
            <p:cNvSpPr/>
            <p:nvPr/>
          </p:nvSpPr>
          <p:spPr bwMode="auto">
            <a:xfrm>
              <a:off x="1739638" y="2084310"/>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89" name="Rectangle 188">
              <a:extLst>
                <a:ext uri="{FF2B5EF4-FFF2-40B4-BE49-F238E27FC236}">
                  <a16:creationId xmlns:a16="http://schemas.microsoft.com/office/drawing/2014/main" id="{8ABCD20C-D138-401E-91CC-A2BEAEC2BFEC}"/>
                </a:ext>
              </a:extLst>
            </p:cNvPr>
            <p:cNvSpPr/>
            <p:nvPr/>
          </p:nvSpPr>
          <p:spPr bwMode="auto">
            <a:xfrm>
              <a:off x="1739638" y="1826416"/>
              <a:ext cx="229340" cy="261807"/>
            </a:xfrm>
            <a:prstGeom prst="rect">
              <a:avLst/>
            </a:prstGeom>
            <a:grpFill/>
            <a:ln w="3175">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grpSp>
      <p:cxnSp>
        <p:nvCxnSpPr>
          <p:cNvPr id="18" name="Straight Connector 17">
            <a:extLst>
              <a:ext uri="{FF2B5EF4-FFF2-40B4-BE49-F238E27FC236}">
                <a16:creationId xmlns:a16="http://schemas.microsoft.com/office/drawing/2014/main" id="{584EC007-022C-499F-81DA-E1974364D070}"/>
              </a:ext>
            </a:extLst>
          </p:cNvPr>
          <p:cNvCxnSpPr/>
          <p:nvPr/>
        </p:nvCxnSpPr>
        <p:spPr>
          <a:xfrm>
            <a:off x="-35231" y="2973893"/>
            <a:ext cx="12227232" cy="0"/>
          </a:xfrm>
          <a:prstGeom prst="line">
            <a:avLst/>
          </a:prstGeom>
          <a:ln w="3810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16056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par>
                                <p:cTn id="8" presetID="22" presetClass="entr" presetSubtype="8"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ipe(left)">
                                      <p:cBhvr>
                                        <p:cTn id="10" dur="500"/>
                                        <p:tgtEl>
                                          <p:spTgt spid="18"/>
                                        </p:tgtEl>
                                      </p:cBhvr>
                                    </p:animEffect>
                                  </p:childTnLst>
                                </p:cTn>
                              </p:par>
                              <p:par>
                                <p:cTn id="11" presetID="2" presetClass="entr" presetSubtype="8" decel="100000"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fill="hold"/>
                                        <p:tgtEl>
                                          <p:spTgt spid="20"/>
                                        </p:tgtEl>
                                        <p:attrNameLst>
                                          <p:attrName>ppt_x</p:attrName>
                                        </p:attrNameLst>
                                      </p:cBhvr>
                                      <p:tavLst>
                                        <p:tav tm="0">
                                          <p:val>
                                            <p:strVal val="0-#ppt_w/2"/>
                                          </p:val>
                                        </p:tav>
                                        <p:tav tm="100000">
                                          <p:val>
                                            <p:strVal val="#ppt_x"/>
                                          </p:val>
                                        </p:tav>
                                      </p:tavLst>
                                    </p:anim>
                                    <p:anim calcmode="lin" valueType="num">
                                      <p:cBhvr additive="base">
                                        <p:cTn id="14" dur="500" fill="hold"/>
                                        <p:tgtEl>
                                          <p:spTgt spid="20"/>
                                        </p:tgtEl>
                                        <p:attrNameLst>
                                          <p:attrName>ppt_y</p:attrName>
                                        </p:attrNameLst>
                                      </p:cBhvr>
                                      <p:tavLst>
                                        <p:tav tm="0">
                                          <p:val>
                                            <p:strVal val="#ppt_y"/>
                                          </p:val>
                                        </p:tav>
                                        <p:tav tm="100000">
                                          <p:val>
                                            <p:strVal val="#ppt_y"/>
                                          </p:val>
                                        </p:tav>
                                      </p:tavLst>
                                    </p:anim>
                                  </p:childTnLst>
                                </p:cTn>
                              </p:par>
                              <p:par>
                                <p:cTn id="15" presetID="22" presetClass="entr" presetSubtype="8"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500"/>
                                        <p:tgtEl>
                                          <p:spTgt spid="15"/>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wipe(down)">
                                      <p:cBhvr>
                                        <p:cTn id="20" dur="500"/>
                                        <p:tgtEl>
                                          <p:spTgt spid="21"/>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left)">
                                      <p:cBhvr>
                                        <p:cTn id="25" dur="500"/>
                                        <p:tgtEl>
                                          <p:spTgt spid="22"/>
                                        </p:tgtEl>
                                      </p:cBhvr>
                                    </p:animEffect>
                                  </p:childTnLst>
                                </p:cTn>
                              </p:par>
                              <p:par>
                                <p:cTn id="26" presetID="22" presetClass="entr" presetSubtype="8"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left)">
                                      <p:cBhvr>
                                        <p:cTn id="28" dur="500"/>
                                        <p:tgtEl>
                                          <p:spTgt spid="16"/>
                                        </p:tgtEl>
                                      </p:cBhvr>
                                    </p:animEffect>
                                  </p:childTnLst>
                                </p:cTn>
                              </p:par>
                              <p:par>
                                <p:cTn id="29" presetID="22" presetClass="entr" presetSubtype="4" fill="hold" nodeType="with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wipe(down)">
                                      <p:cBhvr>
                                        <p:cTn id="31" dur="500"/>
                                        <p:tgtEl>
                                          <p:spTgt spid="79"/>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500"/>
                                        <p:tgtEl>
                                          <p:spTgt spid="5"/>
                                        </p:tgtEl>
                                      </p:cBhvr>
                                    </p:animEffect>
                                  </p:childTnLst>
                                </p:cTn>
                              </p:par>
                              <p:par>
                                <p:cTn id="37" presetID="22" presetClass="entr" presetSubtype="8"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left)">
                                      <p:cBhvr>
                                        <p:cTn id="39" dur="500"/>
                                        <p:tgtEl>
                                          <p:spTgt spid="19"/>
                                        </p:tgtEl>
                                      </p:cBhvr>
                                    </p:animEffect>
                                  </p:childTnLst>
                                </p:cTn>
                              </p:par>
                              <p:par>
                                <p:cTn id="40" presetID="22" presetClass="entr" presetSubtype="4" fill="hold" nodeType="withEffect">
                                  <p:stCondLst>
                                    <p:cond delay="0"/>
                                  </p:stCondLst>
                                  <p:childTnLst>
                                    <p:set>
                                      <p:cBhvr>
                                        <p:cTn id="41" dur="1" fill="hold">
                                          <p:stCondLst>
                                            <p:cond delay="0"/>
                                          </p:stCondLst>
                                        </p:cTn>
                                        <p:tgtEl>
                                          <p:spTgt spid="80"/>
                                        </p:tgtEl>
                                        <p:attrNameLst>
                                          <p:attrName>style.visibility</p:attrName>
                                        </p:attrNameLst>
                                      </p:cBhvr>
                                      <p:to>
                                        <p:strVal val="visible"/>
                                      </p:to>
                                    </p:set>
                                    <p:animEffect transition="in" filter="wipe(down)">
                                      <p:cBhvr>
                                        <p:cTn id="42" dur="500"/>
                                        <p:tgtEl>
                                          <p:spTgt spid="80"/>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left)">
                                      <p:cBhvr>
                                        <p:cTn id="47" dur="500"/>
                                        <p:tgtEl>
                                          <p:spTgt spid="26"/>
                                        </p:tgtEl>
                                      </p:cBhvr>
                                    </p:animEffect>
                                  </p:childTnLst>
                                </p:cTn>
                              </p:par>
                              <p:par>
                                <p:cTn id="48" presetID="22" presetClass="entr" presetSubtype="8" fill="hold" nodeType="with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wipe(left)">
                                      <p:cBhvr>
                                        <p:cTn id="50" dur="500"/>
                                        <p:tgtEl>
                                          <p:spTgt spid="27"/>
                                        </p:tgtEl>
                                      </p:cBhvr>
                                    </p:animEffect>
                                  </p:childTnLst>
                                </p:cTn>
                              </p:par>
                              <p:par>
                                <p:cTn id="51" presetID="22" presetClass="entr" presetSubtype="4" fill="hold" nodeType="withEffect">
                                  <p:stCondLst>
                                    <p:cond delay="0"/>
                                  </p:stCondLst>
                                  <p:childTnLst>
                                    <p:set>
                                      <p:cBhvr>
                                        <p:cTn id="52" dur="1" fill="hold">
                                          <p:stCondLst>
                                            <p:cond delay="0"/>
                                          </p:stCondLst>
                                        </p:cTn>
                                        <p:tgtEl>
                                          <p:spTgt spid="81"/>
                                        </p:tgtEl>
                                        <p:attrNameLst>
                                          <p:attrName>style.visibility</p:attrName>
                                        </p:attrNameLst>
                                      </p:cBhvr>
                                      <p:to>
                                        <p:strVal val="visible"/>
                                      </p:to>
                                    </p:set>
                                    <p:animEffect transition="in" filter="wipe(down)">
                                      <p:cBhvr>
                                        <p:cTn id="53" dur="500"/>
                                        <p:tgtEl>
                                          <p:spTgt spid="81"/>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nodeType="clickEffect">
                                  <p:stCondLst>
                                    <p:cond delay="0"/>
                                  </p:stCondLst>
                                  <p:childTnLst>
                                    <p:set>
                                      <p:cBhvr>
                                        <p:cTn id="57" dur="1" fill="hold">
                                          <p:stCondLst>
                                            <p:cond delay="0"/>
                                          </p:stCondLst>
                                        </p:cTn>
                                        <p:tgtEl>
                                          <p:spTgt spid="78"/>
                                        </p:tgtEl>
                                        <p:attrNameLst>
                                          <p:attrName>style.visibility</p:attrName>
                                        </p:attrNameLst>
                                      </p:cBhvr>
                                      <p:to>
                                        <p:strVal val="visible"/>
                                      </p:to>
                                    </p:set>
                                    <p:animEffect transition="in" filter="wipe(left)">
                                      <p:cBhvr>
                                        <p:cTn id="58" dur="500"/>
                                        <p:tgtEl>
                                          <p:spTgt spid="78"/>
                                        </p:tgtEl>
                                      </p:cBhvr>
                                    </p:animEffect>
                                  </p:childTnLst>
                                </p:cTn>
                              </p:par>
                              <p:par>
                                <p:cTn id="59" presetID="22" presetClass="entr" presetSubtype="8" fill="hold" nodeType="withEffect">
                                  <p:stCondLst>
                                    <p:cond delay="0"/>
                                  </p:stCondLst>
                                  <p:childTnLst>
                                    <p:set>
                                      <p:cBhvr>
                                        <p:cTn id="60" dur="1" fill="hold">
                                          <p:stCondLst>
                                            <p:cond delay="0"/>
                                          </p:stCondLst>
                                        </p:cTn>
                                        <p:tgtEl>
                                          <p:spTgt spid="77"/>
                                        </p:tgtEl>
                                        <p:attrNameLst>
                                          <p:attrName>style.visibility</p:attrName>
                                        </p:attrNameLst>
                                      </p:cBhvr>
                                      <p:to>
                                        <p:strVal val="visible"/>
                                      </p:to>
                                    </p:set>
                                    <p:animEffect transition="in" filter="wipe(left)">
                                      <p:cBhvr>
                                        <p:cTn id="61" dur="500"/>
                                        <p:tgtEl>
                                          <p:spTgt spid="77"/>
                                        </p:tgtEl>
                                      </p:cBhvr>
                                    </p:animEffect>
                                  </p:childTnLst>
                                </p:cTn>
                              </p:par>
                              <p:par>
                                <p:cTn id="62" presetID="22" presetClass="exit" presetSubtype="1" fill="hold" grpId="1" nodeType="withEffect">
                                  <p:stCondLst>
                                    <p:cond delay="0"/>
                                  </p:stCondLst>
                                  <p:childTnLst>
                                    <p:animEffect transition="out" filter="wipe(up)">
                                      <p:cBhvr>
                                        <p:cTn id="63" dur="500"/>
                                        <p:tgtEl>
                                          <p:spTgt spid="21"/>
                                        </p:tgtEl>
                                      </p:cBhvr>
                                    </p:animEffect>
                                    <p:set>
                                      <p:cBhvr>
                                        <p:cTn id="64" dur="1" fill="hold">
                                          <p:stCondLst>
                                            <p:cond delay="499"/>
                                          </p:stCondLst>
                                        </p:cTn>
                                        <p:tgtEl>
                                          <p:spTgt spid="21"/>
                                        </p:tgtEl>
                                        <p:attrNameLst>
                                          <p:attrName>style.visibility</p:attrName>
                                        </p:attrNameLst>
                                      </p:cBhvr>
                                      <p:to>
                                        <p:strVal val="hidden"/>
                                      </p:to>
                                    </p:set>
                                  </p:childTnLst>
                                </p:cTn>
                              </p:par>
                              <p:par>
                                <p:cTn id="65" presetID="22" presetClass="exit" presetSubtype="1" fill="hold" nodeType="withEffect">
                                  <p:stCondLst>
                                    <p:cond delay="0"/>
                                  </p:stCondLst>
                                  <p:childTnLst>
                                    <p:animEffect transition="out" filter="wipe(up)">
                                      <p:cBhvr>
                                        <p:cTn id="66" dur="500"/>
                                        <p:tgtEl>
                                          <p:spTgt spid="79"/>
                                        </p:tgtEl>
                                      </p:cBhvr>
                                    </p:animEffect>
                                    <p:set>
                                      <p:cBhvr>
                                        <p:cTn id="67" dur="1" fill="hold">
                                          <p:stCondLst>
                                            <p:cond delay="499"/>
                                          </p:stCondLst>
                                        </p:cTn>
                                        <p:tgtEl>
                                          <p:spTgt spid="79"/>
                                        </p:tgtEl>
                                        <p:attrNameLst>
                                          <p:attrName>style.visibility</p:attrName>
                                        </p:attrNameLst>
                                      </p:cBhvr>
                                      <p:to>
                                        <p:strVal val="hidden"/>
                                      </p:to>
                                    </p:set>
                                  </p:childTnLst>
                                </p:cTn>
                              </p:par>
                              <p:par>
                                <p:cTn id="68" presetID="22" presetClass="exit" presetSubtype="1" fill="hold" nodeType="withEffect">
                                  <p:stCondLst>
                                    <p:cond delay="0"/>
                                  </p:stCondLst>
                                  <p:childTnLst>
                                    <p:animEffect transition="out" filter="wipe(up)">
                                      <p:cBhvr>
                                        <p:cTn id="69" dur="500"/>
                                        <p:tgtEl>
                                          <p:spTgt spid="80"/>
                                        </p:tgtEl>
                                      </p:cBhvr>
                                    </p:animEffect>
                                    <p:set>
                                      <p:cBhvr>
                                        <p:cTn id="70" dur="1" fill="hold">
                                          <p:stCondLst>
                                            <p:cond delay="499"/>
                                          </p:stCondLst>
                                        </p:cTn>
                                        <p:tgtEl>
                                          <p:spTgt spid="80"/>
                                        </p:tgtEl>
                                        <p:attrNameLst>
                                          <p:attrName>style.visibility</p:attrName>
                                        </p:attrNameLst>
                                      </p:cBhvr>
                                      <p:to>
                                        <p:strVal val="hidden"/>
                                      </p:to>
                                    </p:set>
                                  </p:childTnLst>
                                </p:cTn>
                              </p:par>
                              <p:par>
                                <p:cTn id="71" presetID="22" presetClass="exit" presetSubtype="1" fill="hold" nodeType="withEffect">
                                  <p:stCondLst>
                                    <p:cond delay="0"/>
                                  </p:stCondLst>
                                  <p:childTnLst>
                                    <p:animEffect transition="out" filter="wipe(up)">
                                      <p:cBhvr>
                                        <p:cTn id="72" dur="500"/>
                                        <p:tgtEl>
                                          <p:spTgt spid="81"/>
                                        </p:tgtEl>
                                      </p:cBhvr>
                                    </p:animEffect>
                                    <p:set>
                                      <p:cBhvr>
                                        <p:cTn id="73" dur="1" fill="hold">
                                          <p:stCondLst>
                                            <p:cond delay="499"/>
                                          </p:stCondLst>
                                        </p:cTn>
                                        <p:tgtEl>
                                          <p:spTgt spid="81"/>
                                        </p:tgtEl>
                                        <p:attrNameLst>
                                          <p:attrName>style.visibility</p:attrName>
                                        </p:attrNameLst>
                                      </p:cBhvr>
                                      <p:to>
                                        <p:strVal val="hidden"/>
                                      </p:to>
                                    </p:set>
                                  </p:childTnLst>
                                </p:cTn>
                              </p:par>
                              <p:par>
                                <p:cTn id="74" presetID="22" presetClass="entr" presetSubtype="4" fill="hold" nodeType="withEffect">
                                  <p:stCondLst>
                                    <p:cond delay="0"/>
                                  </p:stCondLst>
                                  <p:childTnLst>
                                    <p:set>
                                      <p:cBhvr>
                                        <p:cTn id="75" dur="1" fill="hold">
                                          <p:stCondLst>
                                            <p:cond delay="0"/>
                                          </p:stCondLst>
                                        </p:cTn>
                                        <p:tgtEl>
                                          <p:spTgt spid="143"/>
                                        </p:tgtEl>
                                        <p:attrNameLst>
                                          <p:attrName>style.visibility</p:attrName>
                                        </p:attrNameLst>
                                      </p:cBhvr>
                                      <p:to>
                                        <p:strVal val="visible"/>
                                      </p:to>
                                    </p:set>
                                    <p:animEffect transition="in" filter="wipe(down)">
                                      <p:cBhvr>
                                        <p:cTn id="76" dur="500"/>
                                        <p:tgtEl>
                                          <p:spTgt spid="143"/>
                                        </p:tgtEl>
                                      </p:cBhvr>
                                    </p:animEffect>
                                  </p:childTnLst>
                                </p:cTn>
                              </p:par>
                              <p:par>
                                <p:cTn id="77" presetID="1" presetClass="entr" presetSubtype="0" fill="hold" nodeType="withEffect">
                                  <p:stCondLst>
                                    <p:cond delay="0"/>
                                  </p:stCondLst>
                                  <p:childTnLst>
                                    <p:set>
                                      <p:cBhvr>
                                        <p:cTn id="78" dur="1" fill="hold">
                                          <p:stCondLst>
                                            <p:cond delay="0"/>
                                          </p:stCondLst>
                                        </p:cTn>
                                        <p:tgtEl>
                                          <p:spTgt spid="24"/>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22" presetClass="entr" presetSubtype="8" fill="hold" nodeType="clickEffect">
                                  <p:stCondLst>
                                    <p:cond delay="0"/>
                                  </p:stCondLst>
                                  <p:childTnLst>
                                    <p:set>
                                      <p:cBhvr>
                                        <p:cTn id="82" dur="1" fill="hold">
                                          <p:stCondLst>
                                            <p:cond delay="0"/>
                                          </p:stCondLst>
                                        </p:cTn>
                                        <p:tgtEl>
                                          <p:spTgt spid="2"/>
                                        </p:tgtEl>
                                        <p:attrNameLst>
                                          <p:attrName>style.visibility</p:attrName>
                                        </p:attrNameLst>
                                      </p:cBhvr>
                                      <p:to>
                                        <p:strVal val="visible"/>
                                      </p:to>
                                    </p:set>
                                    <p:animEffect transition="in" filter="wipe(left)">
                                      <p:cBhvr>
                                        <p:cTn id="83" dur="500"/>
                                        <p:tgtEl>
                                          <p:spTgt spid="2"/>
                                        </p:tgtEl>
                                      </p:cBhvr>
                                    </p:animEffect>
                                  </p:childTnLst>
                                </p:cTn>
                              </p:par>
                              <p:par>
                                <p:cTn id="84" presetID="22" presetClass="entr" presetSubtype="8" fill="hold" nodeType="withEffect">
                                  <p:stCondLst>
                                    <p:cond delay="0"/>
                                  </p:stCondLst>
                                  <p:childTnLst>
                                    <p:set>
                                      <p:cBhvr>
                                        <p:cTn id="85" dur="1" fill="hold">
                                          <p:stCondLst>
                                            <p:cond delay="0"/>
                                          </p:stCondLst>
                                        </p:cTn>
                                        <p:tgtEl>
                                          <p:spTgt spid="86"/>
                                        </p:tgtEl>
                                        <p:attrNameLst>
                                          <p:attrName>style.visibility</p:attrName>
                                        </p:attrNameLst>
                                      </p:cBhvr>
                                      <p:to>
                                        <p:strVal val="visible"/>
                                      </p:to>
                                    </p:set>
                                    <p:animEffect transition="in" filter="wipe(left)">
                                      <p:cBhvr>
                                        <p:cTn id="86" dur="500"/>
                                        <p:tgtEl>
                                          <p:spTgt spid="86"/>
                                        </p:tgtEl>
                                      </p:cBhvr>
                                    </p:animEffect>
                                  </p:childTnLst>
                                </p:cTn>
                              </p:par>
                              <p:par>
                                <p:cTn id="87" presetID="22" presetClass="entr" presetSubtype="4" fill="hold" nodeType="withEffect">
                                  <p:stCondLst>
                                    <p:cond delay="0"/>
                                  </p:stCondLst>
                                  <p:childTnLst>
                                    <p:set>
                                      <p:cBhvr>
                                        <p:cTn id="88" dur="1" fill="hold">
                                          <p:stCondLst>
                                            <p:cond delay="0"/>
                                          </p:stCondLst>
                                        </p:cTn>
                                        <p:tgtEl>
                                          <p:spTgt spid="160"/>
                                        </p:tgtEl>
                                        <p:attrNameLst>
                                          <p:attrName>style.visibility</p:attrName>
                                        </p:attrNameLst>
                                      </p:cBhvr>
                                      <p:to>
                                        <p:strVal val="visible"/>
                                      </p:to>
                                    </p:set>
                                    <p:animEffect transition="in" filter="wipe(down)">
                                      <p:cBhvr>
                                        <p:cTn id="89" dur="500"/>
                                        <p:tgtEl>
                                          <p:spTgt spid="160"/>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8" fill="hold" nodeType="clickEffect">
                                  <p:stCondLst>
                                    <p:cond delay="0"/>
                                  </p:stCondLst>
                                  <p:childTnLst>
                                    <p:set>
                                      <p:cBhvr>
                                        <p:cTn id="93" dur="1" fill="hold">
                                          <p:stCondLst>
                                            <p:cond delay="0"/>
                                          </p:stCondLst>
                                        </p:cTn>
                                        <p:tgtEl>
                                          <p:spTgt spid="3"/>
                                        </p:tgtEl>
                                        <p:attrNameLst>
                                          <p:attrName>style.visibility</p:attrName>
                                        </p:attrNameLst>
                                      </p:cBhvr>
                                      <p:to>
                                        <p:strVal val="visible"/>
                                      </p:to>
                                    </p:set>
                                    <p:animEffect transition="in" filter="wipe(left)">
                                      <p:cBhvr>
                                        <p:cTn id="94" dur="500"/>
                                        <p:tgtEl>
                                          <p:spTgt spid="3"/>
                                        </p:tgtEl>
                                      </p:cBhvr>
                                    </p:animEffect>
                                  </p:childTnLst>
                                </p:cTn>
                              </p:par>
                              <p:par>
                                <p:cTn id="95" presetID="22" presetClass="entr" presetSubtype="8" fill="hold" nodeType="withEffect">
                                  <p:stCondLst>
                                    <p:cond delay="0"/>
                                  </p:stCondLst>
                                  <p:childTnLst>
                                    <p:set>
                                      <p:cBhvr>
                                        <p:cTn id="96" dur="1" fill="hold">
                                          <p:stCondLst>
                                            <p:cond delay="0"/>
                                          </p:stCondLst>
                                        </p:cTn>
                                        <p:tgtEl>
                                          <p:spTgt spid="56"/>
                                        </p:tgtEl>
                                        <p:attrNameLst>
                                          <p:attrName>style.visibility</p:attrName>
                                        </p:attrNameLst>
                                      </p:cBhvr>
                                      <p:to>
                                        <p:strVal val="visible"/>
                                      </p:to>
                                    </p:set>
                                    <p:animEffect transition="in" filter="wipe(left)">
                                      <p:cBhvr>
                                        <p:cTn id="97" dur="500"/>
                                        <p:tgtEl>
                                          <p:spTgt spid="56"/>
                                        </p:tgtEl>
                                      </p:cBhvr>
                                    </p:animEffect>
                                  </p:childTnLst>
                                </p:cTn>
                              </p:par>
                              <p:par>
                                <p:cTn id="98" presetID="22" presetClass="entr" presetSubtype="4" fill="hold" nodeType="withEffect">
                                  <p:stCondLst>
                                    <p:cond delay="0"/>
                                  </p:stCondLst>
                                  <p:childTnLst>
                                    <p:set>
                                      <p:cBhvr>
                                        <p:cTn id="99" dur="1" fill="hold">
                                          <p:stCondLst>
                                            <p:cond delay="0"/>
                                          </p:stCondLst>
                                        </p:cTn>
                                        <p:tgtEl>
                                          <p:spTgt spid="165"/>
                                        </p:tgtEl>
                                        <p:attrNameLst>
                                          <p:attrName>style.visibility</p:attrName>
                                        </p:attrNameLst>
                                      </p:cBhvr>
                                      <p:to>
                                        <p:strVal val="visible"/>
                                      </p:to>
                                    </p:set>
                                    <p:animEffect transition="in" filter="wipe(down)">
                                      <p:cBhvr>
                                        <p:cTn id="100" dur="500"/>
                                        <p:tgtEl>
                                          <p:spTgt spid="165"/>
                                        </p:tgtEl>
                                      </p:cBhvr>
                                    </p:animEffect>
                                  </p:childTnLst>
                                </p:cTn>
                              </p:par>
                            </p:childTnLst>
                          </p:cTn>
                        </p:par>
                      </p:childTnLst>
                    </p:cTn>
                  </p:par>
                  <p:par>
                    <p:cTn id="101" fill="hold">
                      <p:stCondLst>
                        <p:cond delay="indefinite"/>
                      </p:stCondLst>
                      <p:childTnLst>
                        <p:par>
                          <p:cTn id="102" fill="hold">
                            <p:stCondLst>
                              <p:cond delay="0"/>
                            </p:stCondLst>
                            <p:childTnLst>
                              <p:par>
                                <p:cTn id="103" presetID="22" presetClass="entr" presetSubtype="8" fill="hold" nodeType="clickEffect">
                                  <p:stCondLst>
                                    <p:cond delay="0"/>
                                  </p:stCondLst>
                                  <p:childTnLst>
                                    <p:set>
                                      <p:cBhvr>
                                        <p:cTn id="104" dur="1" fill="hold">
                                          <p:stCondLst>
                                            <p:cond delay="0"/>
                                          </p:stCondLst>
                                        </p:cTn>
                                        <p:tgtEl>
                                          <p:spTgt spid="4"/>
                                        </p:tgtEl>
                                        <p:attrNameLst>
                                          <p:attrName>style.visibility</p:attrName>
                                        </p:attrNameLst>
                                      </p:cBhvr>
                                      <p:to>
                                        <p:strVal val="visible"/>
                                      </p:to>
                                    </p:set>
                                    <p:animEffect transition="in" filter="wipe(left)">
                                      <p:cBhvr>
                                        <p:cTn id="105" dur="500"/>
                                        <p:tgtEl>
                                          <p:spTgt spid="4"/>
                                        </p:tgtEl>
                                      </p:cBhvr>
                                    </p:animEffect>
                                  </p:childTnLst>
                                </p:cTn>
                              </p:par>
                              <p:par>
                                <p:cTn id="106" presetID="22" presetClass="entr" presetSubtype="8" fill="hold" nodeType="withEffect">
                                  <p:stCondLst>
                                    <p:cond delay="0"/>
                                  </p:stCondLst>
                                  <p:childTnLst>
                                    <p:set>
                                      <p:cBhvr>
                                        <p:cTn id="107" dur="1" fill="hold">
                                          <p:stCondLst>
                                            <p:cond delay="0"/>
                                          </p:stCondLst>
                                        </p:cTn>
                                        <p:tgtEl>
                                          <p:spTgt spid="88"/>
                                        </p:tgtEl>
                                        <p:attrNameLst>
                                          <p:attrName>style.visibility</p:attrName>
                                        </p:attrNameLst>
                                      </p:cBhvr>
                                      <p:to>
                                        <p:strVal val="visible"/>
                                      </p:to>
                                    </p:set>
                                    <p:animEffect transition="in" filter="wipe(left)">
                                      <p:cBhvr>
                                        <p:cTn id="108" dur="500"/>
                                        <p:tgtEl>
                                          <p:spTgt spid="88"/>
                                        </p:tgtEl>
                                      </p:cBhvr>
                                    </p:animEffect>
                                  </p:childTnLst>
                                </p:cTn>
                              </p:par>
                              <p:par>
                                <p:cTn id="109" presetID="22" presetClass="entr" presetSubtype="4" fill="hold" nodeType="withEffect">
                                  <p:stCondLst>
                                    <p:cond delay="0"/>
                                  </p:stCondLst>
                                  <p:childTnLst>
                                    <p:set>
                                      <p:cBhvr>
                                        <p:cTn id="110" dur="1" fill="hold">
                                          <p:stCondLst>
                                            <p:cond delay="0"/>
                                          </p:stCondLst>
                                        </p:cTn>
                                        <p:tgtEl>
                                          <p:spTgt spid="89"/>
                                        </p:tgtEl>
                                        <p:attrNameLst>
                                          <p:attrName>style.visibility</p:attrName>
                                        </p:attrNameLst>
                                      </p:cBhvr>
                                      <p:to>
                                        <p:strVal val="visible"/>
                                      </p:to>
                                    </p:set>
                                    <p:animEffect transition="in" filter="wipe(down)">
                                      <p:cBhvr>
                                        <p:cTn id="111" dur="500"/>
                                        <p:tgtEl>
                                          <p:spTgt spid="89"/>
                                        </p:tgtEl>
                                      </p:cBhvr>
                                    </p:animEffect>
                                  </p:childTnLst>
                                </p:cTn>
                              </p:par>
                              <p:par>
                                <p:cTn id="112" presetID="1" presetClass="entr" presetSubtype="0" fill="hold" nodeType="withEffect">
                                  <p:stCondLst>
                                    <p:cond delay="0"/>
                                  </p:stCondLst>
                                  <p:childTnLst>
                                    <p:set>
                                      <p:cBhvr>
                                        <p:cTn id="113" dur="1" fill="hold">
                                          <p:stCondLst>
                                            <p:cond delay="0"/>
                                          </p:stCondLst>
                                        </p:cTn>
                                        <p:tgtEl>
                                          <p:spTgt spid="49"/>
                                        </p:tgtEl>
                                        <p:attrNameLst>
                                          <p:attrName>style.visibility</p:attrName>
                                        </p:attrNameLst>
                                      </p:cBhvr>
                                      <p:to>
                                        <p:strVal val="visible"/>
                                      </p:to>
                                    </p:set>
                                  </p:childTnLst>
                                </p:cTn>
                              </p:par>
                              <p:par>
                                <p:cTn id="114" presetID="1" presetClass="entr" presetSubtype="0" fill="hold" nodeType="withEffect">
                                  <p:stCondLst>
                                    <p:cond delay="0"/>
                                  </p:stCondLst>
                                  <p:childTnLst>
                                    <p:set>
                                      <p:cBhvr>
                                        <p:cTn id="115" dur="1" fill="hold">
                                          <p:stCondLst>
                                            <p:cond delay="0"/>
                                          </p:stCondLst>
                                        </p:cTn>
                                        <p:tgtEl>
                                          <p:spTgt spid="82"/>
                                        </p:tgtEl>
                                        <p:attrNameLst>
                                          <p:attrName>style.visibility</p:attrName>
                                        </p:attrNameLst>
                                      </p:cBhvr>
                                      <p:to>
                                        <p:strVal val="visible"/>
                                      </p:to>
                                    </p:set>
                                  </p:childTnLst>
                                </p:cTn>
                              </p:par>
                              <p:par>
                                <p:cTn id="116" presetID="1" presetClass="entr" presetSubtype="0" fill="hold" nodeType="withEffect">
                                  <p:stCondLst>
                                    <p:cond delay="0"/>
                                  </p:stCondLst>
                                  <p:childTnLst>
                                    <p:set>
                                      <p:cBhvr>
                                        <p:cTn id="117" dur="1" fill="hold">
                                          <p:stCondLst>
                                            <p:cond delay="0"/>
                                          </p:stCondLst>
                                        </p:cTn>
                                        <p:tgtEl>
                                          <p:spTgt spid="58"/>
                                        </p:tgtEl>
                                        <p:attrNameLst>
                                          <p:attrName>style.visibility</p:attrName>
                                        </p:attrNameLst>
                                      </p:cBhvr>
                                      <p:to>
                                        <p:strVal val="visible"/>
                                      </p:to>
                                    </p:set>
                                  </p:childTnLst>
                                </p:cTn>
                              </p:par>
                              <p:par>
                                <p:cTn id="118" presetID="1" presetClass="entr" presetSubtype="0" fill="hold" nodeType="withEffect">
                                  <p:stCondLst>
                                    <p:cond delay="0"/>
                                  </p:stCondLst>
                                  <p:childTnLst>
                                    <p:set>
                                      <p:cBhvr>
                                        <p:cTn id="119" dur="1" fill="hold">
                                          <p:stCondLst>
                                            <p:cond delay="0"/>
                                          </p:stCondLst>
                                        </p:cTn>
                                        <p:tgtEl>
                                          <p:spTgt spid="25"/>
                                        </p:tgtEl>
                                        <p:attrNameLst>
                                          <p:attrName>style.visibility</p:attrName>
                                        </p:attrNameLst>
                                      </p:cBhvr>
                                      <p:to>
                                        <p:strVal val="visible"/>
                                      </p:to>
                                    </p:set>
                                  </p:childTnLst>
                                </p:cTn>
                              </p:par>
                              <p:par>
                                <p:cTn id="120" presetID="22" presetClass="exit" presetSubtype="1" fill="hold" nodeType="withEffect">
                                  <p:stCondLst>
                                    <p:cond delay="0"/>
                                  </p:stCondLst>
                                  <p:childTnLst>
                                    <p:animEffect transition="out" filter="wipe(up)">
                                      <p:cBhvr>
                                        <p:cTn id="121" dur="500"/>
                                        <p:tgtEl>
                                          <p:spTgt spid="143"/>
                                        </p:tgtEl>
                                      </p:cBhvr>
                                    </p:animEffect>
                                    <p:set>
                                      <p:cBhvr>
                                        <p:cTn id="122" dur="1" fill="hold">
                                          <p:stCondLst>
                                            <p:cond delay="499"/>
                                          </p:stCondLst>
                                        </p:cTn>
                                        <p:tgtEl>
                                          <p:spTgt spid="143"/>
                                        </p:tgtEl>
                                        <p:attrNameLst>
                                          <p:attrName>style.visibility</p:attrName>
                                        </p:attrNameLst>
                                      </p:cBhvr>
                                      <p:to>
                                        <p:strVal val="hidden"/>
                                      </p:to>
                                    </p:set>
                                  </p:childTnLst>
                                </p:cTn>
                              </p:par>
                              <p:par>
                                <p:cTn id="123" presetID="22" presetClass="exit" presetSubtype="1" fill="hold" nodeType="withEffect">
                                  <p:stCondLst>
                                    <p:cond delay="0"/>
                                  </p:stCondLst>
                                  <p:childTnLst>
                                    <p:animEffect transition="out" filter="wipe(up)">
                                      <p:cBhvr>
                                        <p:cTn id="124" dur="500"/>
                                        <p:tgtEl>
                                          <p:spTgt spid="160"/>
                                        </p:tgtEl>
                                      </p:cBhvr>
                                    </p:animEffect>
                                    <p:set>
                                      <p:cBhvr>
                                        <p:cTn id="125" dur="1" fill="hold">
                                          <p:stCondLst>
                                            <p:cond delay="499"/>
                                          </p:stCondLst>
                                        </p:cTn>
                                        <p:tgtEl>
                                          <p:spTgt spid="160"/>
                                        </p:tgtEl>
                                        <p:attrNameLst>
                                          <p:attrName>style.visibility</p:attrName>
                                        </p:attrNameLst>
                                      </p:cBhvr>
                                      <p:to>
                                        <p:strVal val="hidden"/>
                                      </p:to>
                                    </p:set>
                                  </p:childTnLst>
                                </p:cTn>
                              </p:par>
                              <p:par>
                                <p:cTn id="126" presetID="22" presetClass="exit" presetSubtype="1" fill="hold" nodeType="withEffect">
                                  <p:stCondLst>
                                    <p:cond delay="0"/>
                                  </p:stCondLst>
                                  <p:childTnLst>
                                    <p:animEffect transition="out" filter="wipe(up)">
                                      <p:cBhvr>
                                        <p:cTn id="127" dur="500"/>
                                        <p:tgtEl>
                                          <p:spTgt spid="165"/>
                                        </p:tgtEl>
                                      </p:cBhvr>
                                    </p:animEffect>
                                    <p:set>
                                      <p:cBhvr>
                                        <p:cTn id="128" dur="1" fill="hold">
                                          <p:stCondLst>
                                            <p:cond delay="499"/>
                                          </p:stCondLst>
                                        </p:cTn>
                                        <p:tgtEl>
                                          <p:spTgt spid="165"/>
                                        </p:tgtEl>
                                        <p:attrNameLst>
                                          <p:attrName>style.visibility</p:attrName>
                                        </p:attrNameLst>
                                      </p:cBhvr>
                                      <p:to>
                                        <p:strVal val="hidden"/>
                                      </p:to>
                                    </p:set>
                                  </p:childTnLst>
                                </p:cTn>
                              </p:par>
                              <p:par>
                                <p:cTn id="129" presetID="22" presetClass="exit" presetSubtype="1" fill="hold" nodeType="withEffect">
                                  <p:stCondLst>
                                    <p:cond delay="0"/>
                                  </p:stCondLst>
                                  <p:childTnLst>
                                    <p:animEffect transition="out" filter="wipe(up)">
                                      <p:cBhvr>
                                        <p:cTn id="130" dur="500"/>
                                        <p:tgtEl>
                                          <p:spTgt spid="24"/>
                                        </p:tgtEl>
                                      </p:cBhvr>
                                    </p:animEffect>
                                    <p:set>
                                      <p:cBhvr>
                                        <p:cTn id="131" dur="1" fill="hold">
                                          <p:stCondLst>
                                            <p:cond delay="499"/>
                                          </p:stCondLst>
                                        </p:cTn>
                                        <p:tgtEl>
                                          <p:spTgt spid="24"/>
                                        </p:tgtEl>
                                        <p:attrNameLst>
                                          <p:attrName>style.visibility</p:attrName>
                                        </p:attrNameLst>
                                      </p:cBhvr>
                                      <p:to>
                                        <p:strVal val="hidden"/>
                                      </p:to>
                                    </p:set>
                                  </p:childTnLst>
                                </p:cTn>
                              </p:par>
                            </p:childTnLst>
                          </p:cTn>
                        </p:par>
                      </p:childTnLst>
                    </p:cTn>
                  </p:par>
                  <p:par>
                    <p:cTn id="132" fill="hold">
                      <p:stCondLst>
                        <p:cond delay="indefinite"/>
                      </p:stCondLst>
                      <p:childTnLst>
                        <p:par>
                          <p:cTn id="133" fill="hold">
                            <p:stCondLst>
                              <p:cond delay="0"/>
                            </p:stCondLst>
                            <p:childTnLst>
                              <p:par>
                                <p:cTn id="134" presetID="22" presetClass="entr" presetSubtype="8" fill="hold" nodeType="clickEffect">
                                  <p:stCondLst>
                                    <p:cond delay="0"/>
                                  </p:stCondLst>
                                  <p:childTnLst>
                                    <p:set>
                                      <p:cBhvr>
                                        <p:cTn id="135" dur="1" fill="hold">
                                          <p:stCondLst>
                                            <p:cond delay="0"/>
                                          </p:stCondLst>
                                        </p:cTn>
                                        <p:tgtEl>
                                          <p:spTgt spid="173"/>
                                        </p:tgtEl>
                                        <p:attrNameLst>
                                          <p:attrName>style.visibility</p:attrName>
                                        </p:attrNameLst>
                                      </p:cBhvr>
                                      <p:to>
                                        <p:strVal val="visible"/>
                                      </p:to>
                                    </p:set>
                                    <p:animEffect transition="in" filter="wipe(left)">
                                      <p:cBhvr>
                                        <p:cTn id="136" dur="500"/>
                                        <p:tgtEl>
                                          <p:spTgt spid="173"/>
                                        </p:tgtEl>
                                      </p:cBhvr>
                                    </p:animEffect>
                                  </p:childTnLst>
                                </p:cTn>
                              </p:par>
                              <p:par>
                                <p:cTn id="137" presetID="22" presetClass="entr" presetSubtype="8" fill="hold" nodeType="withEffect">
                                  <p:stCondLst>
                                    <p:cond delay="0"/>
                                  </p:stCondLst>
                                  <p:childTnLst>
                                    <p:set>
                                      <p:cBhvr>
                                        <p:cTn id="138" dur="1" fill="hold">
                                          <p:stCondLst>
                                            <p:cond delay="0"/>
                                          </p:stCondLst>
                                        </p:cTn>
                                        <p:tgtEl>
                                          <p:spTgt spid="9"/>
                                        </p:tgtEl>
                                        <p:attrNameLst>
                                          <p:attrName>style.visibility</p:attrName>
                                        </p:attrNameLst>
                                      </p:cBhvr>
                                      <p:to>
                                        <p:strVal val="visible"/>
                                      </p:to>
                                    </p:set>
                                    <p:animEffect transition="in" filter="wipe(left)">
                                      <p:cBhvr>
                                        <p:cTn id="139" dur="500"/>
                                        <p:tgtEl>
                                          <p:spTgt spid="9"/>
                                        </p:tgtEl>
                                      </p:cBhvr>
                                    </p:animEffect>
                                  </p:childTnLst>
                                </p:cTn>
                              </p:par>
                              <p:par>
                                <p:cTn id="140" presetID="22" presetClass="entr" presetSubtype="4" fill="hold" nodeType="withEffect">
                                  <p:stCondLst>
                                    <p:cond delay="0"/>
                                  </p:stCondLst>
                                  <p:childTnLst>
                                    <p:set>
                                      <p:cBhvr>
                                        <p:cTn id="141" dur="1" fill="hold">
                                          <p:stCondLst>
                                            <p:cond delay="0"/>
                                          </p:stCondLst>
                                        </p:cTn>
                                        <p:tgtEl>
                                          <p:spTgt spid="172"/>
                                        </p:tgtEl>
                                        <p:attrNameLst>
                                          <p:attrName>style.visibility</p:attrName>
                                        </p:attrNameLst>
                                      </p:cBhvr>
                                      <p:to>
                                        <p:strVal val="visible"/>
                                      </p:to>
                                    </p:set>
                                    <p:animEffect transition="in" filter="wipe(down)">
                                      <p:cBhvr>
                                        <p:cTn id="142" dur="500"/>
                                        <p:tgtEl>
                                          <p:spTgt spid="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0C3B023D-1E4D-4E13-AFDB-99927CC67BA5}"/>
              </a:ext>
            </a:extLst>
          </p:cNvPr>
          <p:cNvPicPr>
            <a:picLocks noChangeAspect="1"/>
          </p:cNvPicPr>
          <p:nvPr/>
        </p:nvPicPr>
        <p:blipFill>
          <a:blip r:embed="rId3" cstate="print">
            <a:extLst>
              <a:ext uri="{BEBA8EAE-BF5A-486C-A8C5-ECC9F3942E4B}">
                <a14:imgProps xmlns:a14="http://schemas.microsoft.com/office/drawing/2010/main">
                  <a14:imgLayer r:embed="rId4">
                    <a14:imgEffect>
                      <a14:brightnessContrast bright="-5000"/>
                    </a14:imgEffect>
                  </a14:imgLayer>
                </a14:imgProps>
              </a:ext>
              <a:ext uri="{28A0092B-C50C-407E-A947-70E740481C1C}">
                <a14:useLocalDpi xmlns:a14="http://schemas.microsoft.com/office/drawing/2010/main" val="0"/>
              </a:ext>
            </a:extLst>
          </a:blip>
          <a:stretch>
            <a:fillRect/>
          </a:stretch>
        </p:blipFill>
        <p:spPr>
          <a:xfrm>
            <a:off x="5216596" y="1677217"/>
            <a:ext cx="5922746" cy="3899942"/>
          </a:xfrm>
          <a:prstGeom prst="rect">
            <a:avLst/>
          </a:prstGeom>
        </p:spPr>
      </p:pic>
      <p:sp>
        <p:nvSpPr>
          <p:cNvPr id="3" name="Title 2"/>
          <p:cNvSpPr>
            <a:spLocks noGrp="1"/>
          </p:cNvSpPr>
          <p:nvPr>
            <p:ph type="title"/>
          </p:nvPr>
        </p:nvSpPr>
        <p:spPr>
          <a:xfrm>
            <a:off x="419094" y="434213"/>
            <a:ext cx="11018520" cy="553998"/>
          </a:xfrm>
        </p:spPr>
        <p:txBody>
          <a:bodyPr/>
          <a:lstStyle/>
          <a:p>
            <a:r>
              <a:rPr lang="en-US" dirty="0"/>
              <a:t>Project Olympus</a:t>
            </a:r>
            <a:endParaRPr lang="en-US" dirty="0">
              <a:solidFill>
                <a:schemeClr val="tx2"/>
              </a:solidFill>
              <a:latin typeface="Segoe UI Semibold" panose="020B0702040204020203" pitchFamily="34" charset="0"/>
              <a:cs typeface="Segoe UI Semibold" panose="020B0702040204020203" pitchFamily="34" charset="0"/>
            </a:endParaRPr>
          </a:p>
        </p:txBody>
      </p:sp>
      <p:sp>
        <p:nvSpPr>
          <p:cNvPr id="2" name="Text Placeholder 1"/>
          <p:cNvSpPr>
            <a:spLocks noGrp="1"/>
          </p:cNvSpPr>
          <p:nvPr>
            <p:ph type="body" sz="quarter" idx="4294967295"/>
          </p:nvPr>
        </p:nvSpPr>
        <p:spPr>
          <a:xfrm>
            <a:off x="422989" y="1240868"/>
            <a:ext cx="5814070" cy="4865947"/>
          </a:xfrm>
        </p:spPr>
        <p:txBody>
          <a:bodyPr/>
          <a:lstStyle/>
          <a:p>
            <a:pPr marL="0" indent="0" defTabSz="914513">
              <a:spcBef>
                <a:spcPts val="0"/>
              </a:spcBef>
              <a:spcAft>
                <a:spcPts val="588"/>
              </a:spcAft>
              <a:buSzTx/>
              <a:buNone/>
              <a:defRPr/>
            </a:pPr>
            <a:r>
              <a:rPr lang="en-US" sz="1961" dirty="0">
                <a:ln>
                  <a:solidFill>
                    <a:srgbClr val="FFFFFF">
                      <a:alpha val="0"/>
                    </a:srgbClr>
                  </a:solidFill>
                </a:ln>
                <a:latin typeface="Segoe UI Semibold" panose="020B0702040204020203" pitchFamily="34" charset="0"/>
                <a:cs typeface="Segoe UI Semibold" panose="020B0702040204020203" pitchFamily="34" charset="0"/>
              </a:rPr>
              <a:t>Flexible and Modular design to handle wide variety of public cloud workloads</a:t>
            </a:r>
          </a:p>
          <a:p>
            <a:pPr marL="0" indent="0" defTabSz="914513">
              <a:spcBef>
                <a:spcPts val="588"/>
              </a:spcBef>
              <a:spcAft>
                <a:spcPts val="588"/>
              </a:spcAft>
              <a:buSzTx/>
              <a:buNone/>
              <a:defRPr/>
            </a:pPr>
            <a:r>
              <a:rPr lang="en-US" sz="1961" dirty="0">
                <a:ln>
                  <a:solidFill>
                    <a:srgbClr val="FFFFFF">
                      <a:alpha val="0"/>
                    </a:srgbClr>
                  </a:solidFill>
                </a:ln>
                <a:latin typeface="Segoe UI Semibold" panose="020B0702040204020203" pitchFamily="34" charset="0"/>
                <a:cs typeface="Segoe UI Semibold" panose="020B0702040204020203" pitchFamily="34" charset="0"/>
              </a:rPr>
              <a:t>Open Compute Project open source design</a:t>
            </a:r>
            <a:endParaRPr lang="en-US" sz="1961" dirty="0">
              <a:ln>
                <a:solidFill>
                  <a:srgbClr val="FFFFFF">
                    <a:alpha val="0"/>
                  </a:srgbClr>
                </a:solidFill>
              </a:ln>
              <a:solidFill>
                <a:schemeClr val="tx2"/>
              </a:solidFill>
              <a:latin typeface="Segoe UI Semibold" panose="020B0702040204020203" pitchFamily="34" charset="0"/>
              <a:cs typeface="Segoe UI Semibold" panose="020B0702040204020203" pitchFamily="34" charset="0"/>
            </a:endParaRPr>
          </a:p>
          <a:p>
            <a:pPr marL="0" indent="0" defTabSz="914513">
              <a:spcBef>
                <a:spcPts val="588"/>
              </a:spcBef>
              <a:spcAft>
                <a:spcPts val="588"/>
              </a:spcAft>
              <a:buSzTx/>
              <a:buNone/>
              <a:defRPr/>
            </a:pPr>
            <a:r>
              <a:rPr lang="en-US" sz="1961" dirty="0">
                <a:ln>
                  <a:solidFill>
                    <a:srgbClr val="FFFFFF">
                      <a:alpha val="0"/>
                    </a:srgbClr>
                  </a:solidFill>
                </a:ln>
                <a:solidFill>
                  <a:schemeClr val="tx2"/>
                </a:solidFill>
                <a:latin typeface="Segoe UI Semibold" panose="020B0702040204020203" pitchFamily="34" charset="0"/>
                <a:cs typeface="Segoe UI Semibold" panose="020B0702040204020203" pitchFamily="34" charset="0"/>
              </a:rPr>
              <a:t>Compute </a:t>
            </a:r>
          </a:p>
          <a:p>
            <a:pPr marL="0" indent="0" defTabSz="914102" fontAlgn="base">
              <a:spcBef>
                <a:spcPts val="0"/>
              </a:spcBef>
              <a:spcAft>
                <a:spcPts val="588"/>
              </a:spcAft>
              <a:buSzTx/>
              <a:buNone/>
              <a:defRPr/>
            </a:pPr>
            <a:r>
              <a:rPr lang="en-US" sz="1765" dirty="0">
                <a:solidFill>
                  <a:srgbClr val="353535"/>
                </a:solidFill>
                <a:latin typeface="Segoe UI Semilight"/>
              </a:rPr>
              <a:t>Intel, AMD, ARM64 CPUs</a:t>
            </a:r>
          </a:p>
          <a:p>
            <a:pPr marL="0" indent="0" defTabSz="914102" fontAlgn="base">
              <a:spcBef>
                <a:spcPts val="0"/>
              </a:spcBef>
              <a:spcAft>
                <a:spcPts val="588"/>
              </a:spcAft>
              <a:buSzTx/>
              <a:buNone/>
              <a:defRPr/>
            </a:pPr>
            <a:r>
              <a:rPr lang="en-US" sz="1765" dirty="0">
                <a:solidFill>
                  <a:srgbClr val="353535"/>
                </a:solidFill>
                <a:latin typeface="Segoe UI Semilight"/>
              </a:rPr>
              <a:t>High density GPU expansion for HPC/AI</a:t>
            </a:r>
          </a:p>
          <a:p>
            <a:pPr marL="0" indent="0" defTabSz="914102" fontAlgn="base">
              <a:spcBef>
                <a:spcPts val="0"/>
              </a:spcBef>
              <a:spcAft>
                <a:spcPts val="588"/>
              </a:spcAft>
              <a:buSzTx/>
              <a:buNone/>
              <a:defRPr/>
            </a:pPr>
            <a:r>
              <a:rPr lang="en-US" sz="1765" dirty="0">
                <a:solidFill>
                  <a:srgbClr val="353535"/>
                </a:solidFill>
                <a:latin typeface="Segoe UI Semilight"/>
              </a:rPr>
              <a:t>NVM (</a:t>
            </a:r>
            <a:r>
              <a:rPr lang="en-US" sz="1765" dirty="0" err="1">
                <a:solidFill>
                  <a:srgbClr val="353535"/>
                </a:solidFill>
                <a:latin typeface="Segoe UI Semilight"/>
              </a:rPr>
              <a:t>DRAM+battery</a:t>
            </a:r>
            <a:r>
              <a:rPr lang="en-US" sz="1765" dirty="0">
                <a:solidFill>
                  <a:srgbClr val="353535"/>
                </a:solidFill>
                <a:latin typeface="Segoe UI Semilight"/>
              </a:rPr>
              <a:t>) and 3DXP for low-latency</a:t>
            </a:r>
          </a:p>
          <a:p>
            <a:pPr marL="0" indent="0" defTabSz="914513">
              <a:spcBef>
                <a:spcPts val="588"/>
              </a:spcBef>
              <a:spcAft>
                <a:spcPts val="588"/>
              </a:spcAft>
              <a:buSzTx/>
              <a:buNone/>
              <a:defRPr/>
            </a:pPr>
            <a:r>
              <a:rPr lang="en-US" sz="1961" dirty="0">
                <a:ln>
                  <a:solidFill>
                    <a:srgbClr val="FFFFFF">
                      <a:alpha val="0"/>
                    </a:srgbClr>
                  </a:solidFill>
                </a:ln>
                <a:solidFill>
                  <a:schemeClr val="tx2"/>
                </a:solidFill>
                <a:latin typeface="Segoe UI Semibold" panose="020B0702040204020203" pitchFamily="34" charset="0"/>
                <a:cs typeface="Segoe UI Semibold" panose="020B0702040204020203" pitchFamily="34" charset="0"/>
              </a:rPr>
              <a:t>Storage</a:t>
            </a:r>
          </a:p>
          <a:p>
            <a:pPr marL="0" indent="0" defTabSz="914102" fontAlgn="base">
              <a:spcBef>
                <a:spcPts val="0"/>
              </a:spcBef>
              <a:spcAft>
                <a:spcPts val="588"/>
              </a:spcAft>
              <a:buSzTx/>
              <a:buNone/>
              <a:defRPr/>
            </a:pPr>
            <a:r>
              <a:rPr lang="en-US" sz="1765" dirty="0">
                <a:solidFill>
                  <a:srgbClr val="353535"/>
                </a:solidFill>
                <a:latin typeface="Segoe UI Semilight"/>
              </a:rPr>
              <a:t>High density HDD and Flash expansion </a:t>
            </a:r>
          </a:p>
          <a:p>
            <a:pPr marL="0" indent="0" defTabSz="914102" fontAlgn="base">
              <a:spcBef>
                <a:spcPts val="0"/>
              </a:spcBef>
              <a:spcAft>
                <a:spcPts val="588"/>
              </a:spcAft>
              <a:buSzTx/>
              <a:buNone/>
              <a:defRPr/>
            </a:pPr>
            <a:r>
              <a:rPr lang="en-US" sz="1765" dirty="0">
                <a:solidFill>
                  <a:srgbClr val="353535"/>
                </a:solidFill>
                <a:latin typeface="Segoe UI Semilight"/>
              </a:rPr>
              <a:t>Microsoft custom designed SSDs</a:t>
            </a:r>
          </a:p>
          <a:p>
            <a:pPr marL="0" indent="0" defTabSz="914513">
              <a:spcBef>
                <a:spcPts val="588"/>
              </a:spcBef>
              <a:spcAft>
                <a:spcPts val="588"/>
              </a:spcAft>
              <a:buSzTx/>
              <a:buNone/>
              <a:defRPr/>
            </a:pPr>
            <a:r>
              <a:rPr lang="en-US" sz="1961" dirty="0">
                <a:ln>
                  <a:solidFill>
                    <a:srgbClr val="FFFFFF">
                      <a:alpha val="0"/>
                    </a:srgbClr>
                  </a:solidFill>
                </a:ln>
                <a:solidFill>
                  <a:schemeClr val="tx2"/>
                </a:solidFill>
                <a:latin typeface="Segoe UI Semibold" panose="020B0702040204020203" pitchFamily="34" charset="0"/>
                <a:cs typeface="Segoe UI Semibold" panose="020B0702040204020203" pitchFamily="34" charset="0"/>
              </a:rPr>
              <a:t>Networking</a:t>
            </a:r>
          </a:p>
          <a:p>
            <a:pPr marL="0" indent="0" defTabSz="914102" fontAlgn="base">
              <a:spcBef>
                <a:spcPts val="0"/>
              </a:spcBef>
              <a:spcAft>
                <a:spcPts val="588"/>
              </a:spcAft>
              <a:buSzTx/>
              <a:buNone/>
              <a:defRPr/>
            </a:pPr>
            <a:r>
              <a:rPr lang="en-US" sz="1765" dirty="0">
                <a:solidFill>
                  <a:srgbClr val="353535"/>
                </a:solidFill>
                <a:latin typeface="Segoe UI Semilight"/>
              </a:rPr>
              <a:t>50 </a:t>
            </a:r>
            <a:r>
              <a:rPr lang="en-US" sz="1765" dirty="0" err="1">
                <a:solidFill>
                  <a:srgbClr val="353535"/>
                </a:solidFill>
                <a:latin typeface="Segoe UI Semilight"/>
              </a:rPr>
              <a:t>Gbps</a:t>
            </a:r>
            <a:r>
              <a:rPr lang="en-US" sz="1765" dirty="0">
                <a:solidFill>
                  <a:srgbClr val="353535"/>
                </a:solidFill>
                <a:latin typeface="Segoe UI Semilight"/>
              </a:rPr>
              <a:t> networking</a:t>
            </a:r>
          </a:p>
          <a:p>
            <a:pPr marL="0" indent="0" defTabSz="914102" fontAlgn="base">
              <a:spcBef>
                <a:spcPts val="0"/>
              </a:spcBef>
              <a:spcAft>
                <a:spcPts val="588"/>
              </a:spcAft>
              <a:buSzTx/>
              <a:buNone/>
              <a:defRPr/>
            </a:pPr>
            <a:r>
              <a:rPr lang="en-US" sz="1765" dirty="0">
                <a:solidFill>
                  <a:srgbClr val="353535"/>
                </a:solidFill>
                <a:latin typeface="Segoe UI Semilight"/>
              </a:rPr>
              <a:t>Accelerated VMs using FPGAs</a:t>
            </a:r>
            <a:endParaRPr lang="en-US" sz="1568" dirty="0">
              <a:latin typeface="Segoe UI Semibold" panose="020B0702040204020203" pitchFamily="34" charset="0"/>
              <a:cs typeface="Segoe UI Semibold" panose="020B0702040204020203" pitchFamily="34" charset="0"/>
            </a:endParaRPr>
          </a:p>
        </p:txBody>
      </p:sp>
      <p:pic>
        <p:nvPicPr>
          <p:cNvPr id="6146" name="D99491F0-7CFB-45E8-B019-D57B821E7C2F" descr="Image">
            <a:extLst>
              <a:ext uri="{FF2B5EF4-FFF2-40B4-BE49-F238E27FC236}">
                <a16:creationId xmlns:a16="http://schemas.microsoft.com/office/drawing/2014/main" id="{9A34784C-4DDA-48C9-9D54-F7905D617BF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a:stretch/>
        </p:blipFill>
        <p:spPr bwMode="auto">
          <a:xfrm>
            <a:off x="7682429" y="5192414"/>
            <a:ext cx="3534181" cy="769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83F021BB-E888-421D-B480-99201554DFBC}"/>
              </a:ext>
            </a:extLst>
          </p:cNvPr>
          <p:cNvSpPr txBox="1"/>
          <p:nvPr/>
        </p:nvSpPr>
        <p:spPr>
          <a:xfrm>
            <a:off x="9694504" y="4833768"/>
            <a:ext cx="1650529" cy="506833"/>
          </a:xfrm>
          <a:prstGeom prst="rect">
            <a:avLst/>
          </a:prstGeom>
          <a:noFill/>
        </p:spPr>
        <p:txBody>
          <a:bodyPr wrap="square" lIns="179285" tIns="143428" rIns="179285" bIns="143428" rtlCol="0">
            <a:spAutoFit/>
          </a:bodyPr>
          <a:lstStyle/>
          <a:p>
            <a:pPr>
              <a:lnSpc>
                <a:spcPct val="90000"/>
              </a:lnSpc>
              <a:spcAft>
                <a:spcPts val="588"/>
              </a:spcAft>
              <a:defRPr/>
            </a:pPr>
            <a:r>
              <a:rPr lang="en-US" sz="1568" dirty="0">
                <a:gradFill>
                  <a:gsLst>
                    <a:gs pos="2917">
                      <a:srgbClr val="353535"/>
                    </a:gs>
                    <a:gs pos="30000">
                      <a:srgbClr val="353535"/>
                    </a:gs>
                  </a:gsLst>
                  <a:lin ang="5400000" scaled="0"/>
                </a:gradFill>
                <a:latin typeface="Segoe UI Semibold" panose="020B0702040204020203" pitchFamily="34" charset="0"/>
                <a:cs typeface="Segoe UI Semibold" panose="020B0702040204020203" pitchFamily="34" charset="0"/>
              </a:rPr>
              <a:t>Microsoft SSD</a:t>
            </a:r>
          </a:p>
        </p:txBody>
      </p:sp>
      <p:pic>
        <p:nvPicPr>
          <p:cNvPr id="8" name="Picture 7">
            <a:extLst>
              <a:ext uri="{FF2B5EF4-FFF2-40B4-BE49-F238E27FC236}">
                <a16:creationId xmlns:a16="http://schemas.microsoft.com/office/drawing/2014/main" id="{DD97D4A2-4AC0-4096-A08F-E507E2E25FA9}"/>
              </a:ext>
            </a:extLst>
          </p:cNvPr>
          <p:cNvPicPr>
            <a:picLocks noChangeAspect="1"/>
          </p:cNvPicPr>
          <p:nvPr/>
        </p:nvPicPr>
        <p:blipFill rotWithShape="1">
          <a:blip r:embed="rId6"/>
          <a:srcRect l="39158"/>
          <a:stretch/>
        </p:blipFill>
        <p:spPr>
          <a:xfrm>
            <a:off x="10520845" y="487"/>
            <a:ext cx="1391531" cy="3030064"/>
          </a:xfrm>
          <a:prstGeom prst="rect">
            <a:avLst/>
          </a:prstGeom>
        </p:spPr>
      </p:pic>
      <p:sp>
        <p:nvSpPr>
          <p:cNvPr id="5" name="Rectangle 4">
            <a:extLst>
              <a:ext uri="{FF2B5EF4-FFF2-40B4-BE49-F238E27FC236}">
                <a16:creationId xmlns:a16="http://schemas.microsoft.com/office/drawing/2014/main" id="{FC124AFB-2899-4294-8E15-19E571A59E0F}"/>
              </a:ext>
            </a:extLst>
          </p:cNvPr>
          <p:cNvSpPr/>
          <p:nvPr/>
        </p:nvSpPr>
        <p:spPr>
          <a:xfrm>
            <a:off x="5216596" y="6051695"/>
            <a:ext cx="7167326" cy="307777"/>
          </a:xfrm>
          <a:prstGeom prst="rect">
            <a:avLst/>
          </a:prstGeom>
        </p:spPr>
        <p:txBody>
          <a:bodyPr wrap="square">
            <a:spAutoFit/>
          </a:bodyPr>
          <a:lstStyle/>
          <a:p>
            <a:r>
              <a:rPr lang="en-US" sz="1400" dirty="0">
                <a:hlinkClick r:id="rId7"/>
              </a:rPr>
              <a:t>https://azure.microsoft.com/en-us/global-infrastructure/hardware-innovation/</a:t>
            </a:r>
            <a:r>
              <a:rPr lang="en-US" sz="1400" dirty="0"/>
              <a:t> </a:t>
            </a:r>
          </a:p>
        </p:txBody>
      </p:sp>
    </p:spTree>
    <p:extLst>
      <p:ext uri="{BB962C8B-B14F-4D97-AF65-F5344CB8AC3E}">
        <p14:creationId xmlns:p14="http://schemas.microsoft.com/office/powerpoint/2010/main" val="3400508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7F44473C-D188-43D8-9BC0-43FCA431BB09}"/>
              </a:ext>
            </a:extLst>
          </p:cNvPr>
          <p:cNvGrpSpPr/>
          <p:nvPr/>
        </p:nvGrpSpPr>
        <p:grpSpPr>
          <a:xfrm>
            <a:off x="532142" y="1738708"/>
            <a:ext cx="4257429" cy="3787181"/>
            <a:chOff x="542812" y="2017775"/>
            <a:chExt cx="4342799" cy="3863122"/>
          </a:xfrm>
        </p:grpSpPr>
        <p:pic>
          <p:nvPicPr>
            <p:cNvPr id="15" name="Picture 14">
              <a:extLst>
                <a:ext uri="{FF2B5EF4-FFF2-40B4-BE49-F238E27FC236}">
                  <a16:creationId xmlns:a16="http://schemas.microsoft.com/office/drawing/2014/main" id="{D3E047F8-333A-48B6-93DE-8AA783C8DF39}"/>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brightnessContrast bright="-5000"/>
                      </a14:imgEffect>
                    </a14:imgLayer>
                  </a14:imgProps>
                </a:ext>
                <a:ext uri="{28A0092B-C50C-407E-A947-70E740481C1C}">
                  <a14:useLocalDpi xmlns:a14="http://schemas.microsoft.com/office/drawing/2010/main"/>
                </a:ext>
              </a:extLst>
            </a:blip>
            <a:stretch/>
          </p:blipFill>
          <p:spPr>
            <a:xfrm>
              <a:off x="542813" y="2650627"/>
              <a:ext cx="1748696" cy="544039"/>
            </a:xfrm>
            <a:prstGeom prst="rect">
              <a:avLst/>
            </a:prstGeom>
          </p:spPr>
        </p:pic>
        <p:pic>
          <p:nvPicPr>
            <p:cNvPr id="16" name="Picture 15">
              <a:extLst>
                <a:ext uri="{FF2B5EF4-FFF2-40B4-BE49-F238E27FC236}">
                  <a16:creationId xmlns:a16="http://schemas.microsoft.com/office/drawing/2014/main" id="{ED3AC439-2EC2-4E9D-A728-AC76BDB81F0B}"/>
                </a:ext>
              </a:extLst>
            </p:cNvPr>
            <p:cNvPicPr>
              <a:picLocks noChangeAspect="1"/>
            </p:cNvPicPr>
            <p:nvPr/>
          </p:nvPicPr>
          <p:blipFill rotWithShape="1">
            <a:blip r:embed="rId5" cstate="print">
              <a:extLst>
                <a:ext uri="{28A0092B-C50C-407E-A947-70E740481C1C}">
                  <a14:useLocalDpi xmlns:a14="http://schemas.microsoft.com/office/drawing/2010/main"/>
                </a:ext>
              </a:extLst>
            </a:blip>
            <a:stretch/>
          </p:blipFill>
          <p:spPr>
            <a:xfrm>
              <a:off x="580391" y="2017775"/>
              <a:ext cx="2230168" cy="586466"/>
            </a:xfrm>
            <a:prstGeom prst="rect">
              <a:avLst/>
            </a:prstGeom>
          </p:spPr>
        </p:pic>
        <p:pic>
          <p:nvPicPr>
            <p:cNvPr id="18" name="Picture 2" descr="Image result for ver tv online versão vip icon">
              <a:extLst>
                <a:ext uri="{FF2B5EF4-FFF2-40B4-BE49-F238E27FC236}">
                  <a16:creationId xmlns:a16="http://schemas.microsoft.com/office/drawing/2014/main" id="{81C56BCC-D44C-4E80-A714-F32DCBFF4F64}"/>
                </a:ext>
              </a:extLst>
            </p:cNvPr>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542812" y="3317761"/>
              <a:ext cx="1503241" cy="434909"/>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31E8E453-A6D4-4F76-B50E-998FF4D6975C}"/>
                </a:ext>
              </a:extLst>
            </p:cNvPr>
            <p:cNvSpPr txBox="1"/>
            <p:nvPr/>
          </p:nvSpPr>
          <p:spPr>
            <a:xfrm>
              <a:off x="542812" y="4188126"/>
              <a:ext cx="4342799" cy="1692771"/>
            </a:xfrm>
            <a:prstGeom prst="rect">
              <a:avLst/>
            </a:prstGeom>
            <a:noFill/>
          </p:spPr>
          <p:txBody>
            <a:bodyPr wrap="square" lIns="0" tIns="0" rIns="0" bIns="0" rtlCol="0">
              <a:spAutoFit/>
            </a:bodyPr>
            <a:lstStyle/>
            <a:p>
              <a:pPr>
                <a:lnSpc>
                  <a:spcPct val="90000"/>
                </a:lnSpc>
                <a:spcBef>
                  <a:spcPts val="1176"/>
                </a:spcBef>
                <a:defRPr/>
              </a:pPr>
              <a:r>
                <a:rPr lang="en-US" sz="1961" dirty="0">
                  <a:solidFill>
                    <a:srgbClr val="353535"/>
                  </a:solidFill>
                  <a:latin typeface="Segoe UI Semilight"/>
                </a:rPr>
                <a:t>New industry standard design on </a:t>
              </a:r>
              <a:br>
                <a:rPr lang="en-US" sz="1961" dirty="0">
                  <a:solidFill>
                    <a:srgbClr val="353535"/>
                  </a:solidFill>
                  <a:latin typeface="Segoe UI Semilight"/>
                </a:rPr>
              </a:br>
              <a:r>
                <a:rPr lang="en-US" sz="1961" dirty="0">
                  <a:solidFill>
                    <a:schemeClr val="tx2"/>
                  </a:solidFill>
                  <a:latin typeface="Segoe UI Semibold" panose="020B0702040204020203" pitchFamily="34" charset="0"/>
                  <a:cs typeface="Segoe UI Semibold" panose="020B0702040204020203" pitchFamily="34" charset="0"/>
                </a:rPr>
                <a:t>Project Olympus </a:t>
              </a:r>
              <a:r>
                <a:rPr lang="en-US" sz="1961" dirty="0">
                  <a:solidFill>
                    <a:srgbClr val="353535"/>
                  </a:solidFill>
                  <a:latin typeface="Segoe UI Semilight"/>
                </a:rPr>
                <a:t>for machine learning</a:t>
              </a:r>
            </a:p>
            <a:p>
              <a:pPr>
                <a:lnSpc>
                  <a:spcPct val="90000"/>
                </a:lnSpc>
                <a:spcBef>
                  <a:spcPts val="1176"/>
                </a:spcBef>
                <a:defRPr/>
              </a:pPr>
              <a:r>
                <a:rPr lang="en-US" sz="1961" dirty="0">
                  <a:solidFill>
                    <a:srgbClr val="353535"/>
                  </a:solidFill>
                  <a:latin typeface="Segoe UI Semilight"/>
                </a:rPr>
                <a:t>Extreme performance scalability - Interconnectivity for up to 32 GPUs</a:t>
              </a:r>
            </a:p>
            <a:p>
              <a:pPr>
                <a:lnSpc>
                  <a:spcPct val="90000"/>
                </a:lnSpc>
                <a:spcBef>
                  <a:spcPts val="1176"/>
                </a:spcBef>
                <a:defRPr/>
              </a:pPr>
              <a:endParaRPr lang="en-US" sz="1961" dirty="0">
                <a:solidFill>
                  <a:srgbClr val="353535"/>
                </a:solidFill>
                <a:latin typeface="Segoe UI Semilight"/>
              </a:endParaRPr>
            </a:p>
          </p:txBody>
        </p:sp>
      </p:grpSp>
      <p:pic>
        <p:nvPicPr>
          <p:cNvPr id="13" name="Picture 12">
            <a:extLst>
              <a:ext uri="{FF2B5EF4-FFF2-40B4-BE49-F238E27FC236}">
                <a16:creationId xmlns:a16="http://schemas.microsoft.com/office/drawing/2014/main" id="{44A4143D-B8DF-4492-ABA7-384B524B1AC0}"/>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3448" b="93514" l="3819" r="93672">
                        <a14:foregroundMark x1="7911" y1="39984" x2="7256" y2="71100"/>
                        <a14:foregroundMark x1="3819" y1="71346" x2="5128" y2="69622"/>
                        <a14:foregroundMark x1="4965" y1="55337" x2="7747" y2="55829"/>
                        <a14:foregroundMark x1="3983" y1="44663" x2="4146" y2="49836"/>
                        <a14:foregroundMark x1="45663" y1="89163" x2="48118" y2="85468"/>
                        <a14:foregroundMark x1="62411" y1="64943" x2="62902" y2="91379"/>
                        <a14:foregroundMark x1="62902" y1="91379" x2="57283" y2="93596"/>
                        <a14:foregroundMark x1="93726" y1="15271" x2="88325" y2="27176"/>
                        <a14:foregroundMark x1="59629" y1="3448" x2="68140" y2="9360"/>
                      </a14:backgroundRemoval>
                    </a14:imgEffect>
                  </a14:imgLayer>
                </a14:imgProps>
              </a:ext>
            </a:extLst>
          </a:blip>
          <a:stretch>
            <a:fillRect/>
          </a:stretch>
        </p:blipFill>
        <p:spPr>
          <a:xfrm>
            <a:off x="4736429" y="1080764"/>
            <a:ext cx="7295104" cy="4847483"/>
          </a:xfrm>
          <a:prstGeom prst="rect">
            <a:avLst/>
          </a:prstGeom>
        </p:spPr>
      </p:pic>
      <p:sp>
        <p:nvSpPr>
          <p:cNvPr id="17" name="Title 16"/>
          <p:cNvSpPr>
            <a:spLocks noGrp="1"/>
          </p:cNvSpPr>
          <p:nvPr>
            <p:ph type="title"/>
          </p:nvPr>
        </p:nvSpPr>
        <p:spPr>
          <a:xfrm>
            <a:off x="576699" y="448699"/>
            <a:ext cx="10801919" cy="663708"/>
          </a:xfrm>
        </p:spPr>
        <p:txBody>
          <a:bodyPr/>
          <a:lstStyle/>
          <a:p>
            <a:r>
              <a:rPr lang="en-US" altLang="zh-CN" sz="4313">
                <a:solidFill>
                  <a:schemeClr val="tx2"/>
                </a:solidFill>
                <a:latin typeface="Segoe UI Semibold" panose="020B0702040204020203" pitchFamily="34" charset="0"/>
                <a:cs typeface="Segoe UI Semibold" panose="020B0702040204020203" pitchFamily="34" charset="0"/>
              </a:rPr>
              <a:t>High-density</a:t>
            </a:r>
            <a:r>
              <a:rPr lang="en-US" sz="4313"/>
              <a:t> GPU SKU for AI</a:t>
            </a:r>
          </a:p>
        </p:txBody>
      </p:sp>
      <p:sp>
        <p:nvSpPr>
          <p:cNvPr id="8" name="Oval 7">
            <a:extLst>
              <a:ext uri="{FF2B5EF4-FFF2-40B4-BE49-F238E27FC236}">
                <a16:creationId xmlns:a16="http://schemas.microsoft.com/office/drawing/2014/main" id="{94B49F4E-F518-4DA7-9403-9C144D2A7C29}"/>
              </a:ext>
            </a:extLst>
          </p:cNvPr>
          <p:cNvSpPr/>
          <p:nvPr/>
        </p:nvSpPr>
        <p:spPr>
          <a:xfrm>
            <a:off x="6959597" y="1887148"/>
            <a:ext cx="3922584" cy="1719885"/>
          </a:xfrm>
          <a:prstGeom prst="ellipse">
            <a:avLst/>
          </a:prstGeom>
          <a:noFill/>
          <a:ln w="508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solidFill>
                <a:srgbClr val="FFFFFF"/>
              </a:solidFill>
              <a:latin typeface="Segoe UI Semilight"/>
            </a:endParaRPr>
          </a:p>
        </p:txBody>
      </p:sp>
      <p:sp>
        <p:nvSpPr>
          <p:cNvPr id="10" name="TextBox 9">
            <a:extLst>
              <a:ext uri="{FF2B5EF4-FFF2-40B4-BE49-F238E27FC236}">
                <a16:creationId xmlns:a16="http://schemas.microsoft.com/office/drawing/2014/main" id="{248AB38A-6C76-4671-81C3-937603A1B1F4}"/>
              </a:ext>
            </a:extLst>
          </p:cNvPr>
          <p:cNvSpPr txBox="1"/>
          <p:nvPr/>
        </p:nvSpPr>
        <p:spPr>
          <a:xfrm>
            <a:off x="9914937" y="3364694"/>
            <a:ext cx="1395799" cy="452590"/>
          </a:xfrm>
          <a:prstGeom prst="rect">
            <a:avLst/>
          </a:prstGeom>
          <a:noFill/>
        </p:spPr>
        <p:txBody>
          <a:bodyPr wrap="none" rtlCol="0">
            <a:spAutoFit/>
          </a:bodyPr>
          <a:lstStyle/>
          <a:p>
            <a:pPr>
              <a:defRPr/>
            </a:pPr>
            <a:r>
              <a:rPr lang="en-US" sz="2353">
                <a:solidFill>
                  <a:srgbClr val="353535"/>
                </a:solidFill>
                <a:latin typeface="Segoe UI Semibold" panose="020B0702040204020203" pitchFamily="34" charset="0"/>
                <a:cs typeface="Segoe UI Semibold" panose="020B0702040204020203" pitchFamily="34" charset="0"/>
              </a:rPr>
              <a:t>8 – GPUs</a:t>
            </a:r>
          </a:p>
        </p:txBody>
      </p:sp>
      <p:sp>
        <p:nvSpPr>
          <p:cNvPr id="14" name="TextBox 13">
            <a:extLst>
              <a:ext uri="{FF2B5EF4-FFF2-40B4-BE49-F238E27FC236}">
                <a16:creationId xmlns:a16="http://schemas.microsoft.com/office/drawing/2014/main" id="{955EC5AA-9660-4835-AE26-26338513650E}"/>
              </a:ext>
            </a:extLst>
          </p:cNvPr>
          <p:cNvSpPr txBox="1"/>
          <p:nvPr/>
        </p:nvSpPr>
        <p:spPr>
          <a:xfrm>
            <a:off x="7746947" y="5859320"/>
            <a:ext cx="3965829" cy="363946"/>
          </a:xfrm>
          <a:prstGeom prst="rect">
            <a:avLst/>
          </a:prstGeom>
          <a:noFill/>
        </p:spPr>
        <p:txBody>
          <a:bodyPr wrap="none" rtlCol="0">
            <a:spAutoFit/>
          </a:bodyPr>
          <a:lstStyle/>
          <a:p>
            <a:pPr>
              <a:defRPr/>
            </a:pPr>
            <a:r>
              <a:rPr lang="en-US" i="1" dirty="0">
                <a:solidFill>
                  <a:srgbClr val="353535"/>
                </a:solidFill>
                <a:latin typeface="Segoe UI Semilight"/>
              </a:rPr>
              <a:t>Powered by NVIDIA Pascal and NVLINK</a:t>
            </a:r>
          </a:p>
        </p:txBody>
      </p:sp>
    </p:spTree>
    <p:extLst>
      <p:ext uri="{BB962C8B-B14F-4D97-AF65-F5344CB8AC3E}">
        <p14:creationId xmlns:p14="http://schemas.microsoft.com/office/powerpoint/2010/main" val="2364554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decel="100000"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1+#ppt_w/2"/>
                                          </p:val>
                                        </p:tav>
                                        <p:tav tm="100000">
                                          <p:val>
                                            <p:strVal val="#ppt_x"/>
                                          </p:val>
                                        </p:tav>
                                      </p:tavLst>
                                    </p:anim>
                                    <p:anim calcmode="lin" valueType="num">
                                      <p:cBhvr additive="base">
                                        <p:cTn id="13" dur="500" fill="hold"/>
                                        <p:tgtEl>
                                          <p:spTgt spid="1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1" presetClass="entr" presetSubtype="1"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1)">
                                      <p:cBhvr>
                                        <p:cTn id="17" dur="500"/>
                                        <p:tgtEl>
                                          <p:spTgt spid="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216" y="3035808"/>
            <a:ext cx="9144000" cy="498598"/>
          </a:xfrm>
        </p:spPr>
        <p:txBody>
          <a:bodyPr/>
          <a:lstStyle/>
          <a:p>
            <a:r>
              <a:rPr lang="en-US" dirty="0"/>
              <a:t>Azure OS</a:t>
            </a:r>
          </a:p>
        </p:txBody>
      </p:sp>
    </p:spTree>
    <p:extLst>
      <p:ext uri="{BB962C8B-B14F-4D97-AF65-F5344CB8AC3E}">
        <p14:creationId xmlns:p14="http://schemas.microsoft.com/office/powerpoint/2010/main" val="1089435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The Azure OS</a:t>
            </a:r>
          </a:p>
        </p:txBody>
      </p:sp>
      <p:sp>
        <p:nvSpPr>
          <p:cNvPr id="2" name="Text Placeholder 1"/>
          <p:cNvSpPr>
            <a:spLocks noGrp="1"/>
          </p:cNvSpPr>
          <p:nvPr>
            <p:ph type="body" sz="quarter" idx="4294967295"/>
          </p:nvPr>
        </p:nvSpPr>
        <p:spPr>
          <a:xfrm>
            <a:off x="588263" y="1402188"/>
            <a:ext cx="11336818" cy="2676310"/>
          </a:xfrm>
        </p:spPr>
        <p:txBody>
          <a:bodyPr/>
          <a:lstStyle/>
          <a:p>
            <a:pPr marL="0" indent="0">
              <a:spcBef>
                <a:spcPts val="1176"/>
              </a:spcBef>
              <a:buNone/>
            </a:pPr>
            <a:r>
              <a:rPr lang="en-US" sz="2745" dirty="0">
                <a:latin typeface="Segoe UI Semibold" panose="020B0702040204020203" pitchFamily="34" charset="0"/>
                <a:cs typeface="Segoe UI Semibold" panose="020B0702040204020203" pitchFamily="34" charset="0"/>
              </a:rPr>
              <a:t>Minimal version of Windows Server Core 2016 running Hyper-V</a:t>
            </a:r>
          </a:p>
          <a:p>
            <a:pPr marL="0" lvl="1" indent="0">
              <a:buNone/>
            </a:pPr>
            <a:r>
              <a:rPr lang="en-US" sz="2353" dirty="0"/>
              <a:t>Only native x64 code – no managed code on the host</a:t>
            </a:r>
          </a:p>
          <a:p>
            <a:pPr marL="0" lvl="1" indent="0">
              <a:buNone/>
            </a:pPr>
            <a:r>
              <a:rPr lang="en-US" sz="2353" dirty="0"/>
              <a:t>Remove all language packages except English</a:t>
            </a:r>
          </a:p>
          <a:p>
            <a:pPr marL="0" lvl="1" indent="0">
              <a:buNone/>
            </a:pPr>
            <a:r>
              <a:rPr lang="en-US" sz="2353" dirty="0"/>
              <a:t>Disable unused drivers and features such as print spooler, etc.</a:t>
            </a:r>
          </a:p>
          <a:p>
            <a:pPr marL="0" lvl="1" indent="0">
              <a:buNone/>
            </a:pPr>
            <a:r>
              <a:rPr lang="en-US" sz="2353" dirty="0"/>
              <a:t>Minimal set of server roles</a:t>
            </a:r>
          </a:p>
          <a:p>
            <a:pPr marL="0" indent="0">
              <a:spcBef>
                <a:spcPts val="1176"/>
              </a:spcBef>
              <a:buNone/>
            </a:pPr>
            <a:endParaRPr lang="en-US" sz="2353" dirty="0">
              <a:latin typeface="Segoe UI Semibold" panose="020B0702040204020203" pitchFamily="34" charset="0"/>
              <a:cs typeface="Segoe UI Semibold" panose="020B0702040204020203" pitchFamily="34" charset="0"/>
            </a:endParaRPr>
          </a:p>
        </p:txBody>
      </p:sp>
    </p:spTree>
    <p:extLst>
      <p:ext uri="{BB962C8B-B14F-4D97-AF65-F5344CB8AC3E}">
        <p14:creationId xmlns:p14="http://schemas.microsoft.com/office/powerpoint/2010/main" val="14140548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Azure OS updates</a:t>
            </a:r>
          </a:p>
        </p:txBody>
      </p:sp>
      <p:sp>
        <p:nvSpPr>
          <p:cNvPr id="11" name="Rectangle 10"/>
          <p:cNvSpPr/>
          <p:nvPr/>
        </p:nvSpPr>
        <p:spPr bwMode="auto">
          <a:xfrm>
            <a:off x="7301524" y="3630953"/>
            <a:ext cx="2946205" cy="986667"/>
          </a:xfrm>
          <a:prstGeom prst="rect">
            <a:avLst/>
          </a:prstGeom>
          <a:solidFill>
            <a:schemeClr val="tx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r>
              <a:rPr lang="en-US">
                <a:solidFill>
                  <a:srgbClr val="FFFFFF"/>
                </a:solidFill>
                <a:latin typeface="Segoe UI Semibold" panose="020B0702040204020203" pitchFamily="34" charset="0"/>
                <a:cs typeface="Segoe UI Semibold" panose="020B0702040204020203" pitchFamily="34" charset="0"/>
              </a:rPr>
              <a:t>Host OS A</a:t>
            </a:r>
          </a:p>
        </p:txBody>
      </p:sp>
      <p:sp>
        <p:nvSpPr>
          <p:cNvPr id="12" name="Rectangle 11"/>
          <p:cNvSpPr/>
          <p:nvPr/>
        </p:nvSpPr>
        <p:spPr bwMode="auto">
          <a:xfrm>
            <a:off x="7301524" y="4653370"/>
            <a:ext cx="2954226" cy="369808"/>
          </a:xfrm>
          <a:prstGeom prst="rect">
            <a:avLst/>
          </a:prstGeom>
          <a:solidFill>
            <a:schemeClr val="tx2">
              <a:lumMod val="7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r>
              <a:rPr lang="en-US">
                <a:gradFill>
                  <a:gsLst>
                    <a:gs pos="0">
                      <a:srgbClr val="FFFFFF"/>
                    </a:gs>
                    <a:gs pos="100000">
                      <a:srgbClr val="FFFFFF"/>
                    </a:gs>
                  </a:gsLst>
                  <a:lin ang="5400000" scaled="0"/>
                </a:gradFill>
                <a:latin typeface="Segoe UI Semibold" panose="020B0702040204020203" pitchFamily="34" charset="0"/>
                <a:cs typeface="Segoe UI Semibold" panose="020B0702040204020203" pitchFamily="34" charset="0"/>
              </a:rPr>
              <a:t>Loader</a:t>
            </a:r>
          </a:p>
        </p:txBody>
      </p:sp>
      <p:sp>
        <p:nvSpPr>
          <p:cNvPr id="15" name="Right Arrow 14"/>
          <p:cNvSpPr/>
          <p:nvPr/>
        </p:nvSpPr>
        <p:spPr bwMode="auto">
          <a:xfrm>
            <a:off x="6818367" y="5250695"/>
            <a:ext cx="1620021" cy="296737"/>
          </a:xfrm>
          <a:prstGeom prst="rightArrow">
            <a:avLst/>
          </a:prstGeom>
          <a:solidFill>
            <a:schemeClr val="accent4"/>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6" name="Right Arrow 15"/>
          <p:cNvSpPr/>
          <p:nvPr/>
        </p:nvSpPr>
        <p:spPr bwMode="auto">
          <a:xfrm>
            <a:off x="8413218" y="5250695"/>
            <a:ext cx="987561" cy="296737"/>
          </a:xfrm>
          <a:prstGeom prst="rightArrow">
            <a:avLst/>
          </a:prstGeom>
          <a:solidFill>
            <a:schemeClr val="bg2">
              <a:lumMod val="7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17" name="Right Arrow 16"/>
          <p:cNvSpPr/>
          <p:nvPr/>
        </p:nvSpPr>
        <p:spPr bwMode="auto">
          <a:xfrm>
            <a:off x="9400778" y="5246081"/>
            <a:ext cx="1620021" cy="296737"/>
          </a:xfrm>
          <a:prstGeom prst="rightArrow">
            <a:avLst/>
          </a:prstGeom>
          <a:solidFill>
            <a:schemeClr val="accent4"/>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endParaRPr lang="en-US" sz="2000">
              <a:gradFill>
                <a:gsLst>
                  <a:gs pos="0">
                    <a:srgbClr val="FFFFFF"/>
                  </a:gs>
                  <a:gs pos="100000">
                    <a:srgbClr val="FFFFFF"/>
                  </a:gs>
                </a:gsLst>
                <a:lin ang="5400000" scaled="0"/>
              </a:gradFill>
              <a:latin typeface="Segoe UI Semilight"/>
            </a:endParaRPr>
          </a:p>
        </p:txBody>
      </p:sp>
      <p:sp>
        <p:nvSpPr>
          <p:cNvPr id="25" name="Rectangle 17">
            <a:extLst>
              <a:ext uri="{FF2B5EF4-FFF2-40B4-BE49-F238E27FC236}">
                <a16:creationId xmlns:a16="http://schemas.microsoft.com/office/drawing/2014/main" id="{BB2967A1-44A7-44A4-B341-A9078FDF9FFF}"/>
              </a:ext>
            </a:extLst>
          </p:cNvPr>
          <p:cNvSpPr>
            <a:spLocks noChangeArrowheads="1"/>
          </p:cNvSpPr>
          <p:nvPr/>
        </p:nvSpPr>
        <p:spPr bwMode="auto">
          <a:xfrm>
            <a:off x="7420762" y="2271569"/>
            <a:ext cx="687583" cy="1290580"/>
          </a:xfrm>
          <a:prstGeom prst="rect">
            <a:avLst/>
          </a:prstGeom>
          <a:solidFill>
            <a:schemeClr val="accent4"/>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grpSp>
        <p:nvGrpSpPr>
          <p:cNvPr id="5" name="Group 4">
            <a:extLst>
              <a:ext uri="{FF2B5EF4-FFF2-40B4-BE49-F238E27FC236}">
                <a16:creationId xmlns:a16="http://schemas.microsoft.com/office/drawing/2014/main" id="{91318D95-26C5-4471-BA72-9F79E1781199}"/>
              </a:ext>
            </a:extLst>
          </p:cNvPr>
          <p:cNvGrpSpPr/>
          <p:nvPr/>
        </p:nvGrpSpPr>
        <p:grpSpPr>
          <a:xfrm>
            <a:off x="7453505" y="2304311"/>
            <a:ext cx="622099" cy="1225096"/>
            <a:chOff x="8023119" y="300281"/>
            <a:chExt cx="634573" cy="1249662"/>
          </a:xfrm>
        </p:grpSpPr>
        <p:sp>
          <p:nvSpPr>
            <p:cNvPr id="26" name="Rectangle 18">
              <a:extLst>
                <a:ext uri="{FF2B5EF4-FFF2-40B4-BE49-F238E27FC236}">
                  <a16:creationId xmlns:a16="http://schemas.microsoft.com/office/drawing/2014/main" id="{3AB33023-FD54-4167-995E-1145F3F6E633}"/>
                </a:ext>
              </a:extLst>
            </p:cNvPr>
            <p:cNvSpPr>
              <a:spLocks noChangeArrowheads="1"/>
            </p:cNvSpPr>
            <p:nvPr/>
          </p:nvSpPr>
          <p:spPr bwMode="auto">
            <a:xfrm>
              <a:off x="8206811" y="408941"/>
              <a:ext cx="283888" cy="33399"/>
            </a:xfrm>
            <a:prstGeom prst="rect">
              <a:avLst/>
            </a:prstGeom>
            <a:solidFill>
              <a:schemeClr val="bg1"/>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7" name="Rectangle 19">
              <a:extLst>
                <a:ext uri="{FF2B5EF4-FFF2-40B4-BE49-F238E27FC236}">
                  <a16:creationId xmlns:a16="http://schemas.microsoft.com/office/drawing/2014/main" id="{8E02459F-8412-4C0D-983B-D8DEC0E5B0C2}"/>
                </a:ext>
              </a:extLst>
            </p:cNvPr>
            <p:cNvSpPr>
              <a:spLocks noChangeArrowheads="1"/>
            </p:cNvSpPr>
            <p:nvPr/>
          </p:nvSpPr>
          <p:spPr bwMode="auto">
            <a:xfrm>
              <a:off x="8140014" y="1296671"/>
              <a:ext cx="100196" cy="153076"/>
            </a:xfrm>
            <a:prstGeom prst="rect">
              <a:avLst/>
            </a:prstGeom>
            <a:solidFill>
              <a:schemeClr val="bg1"/>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8" name="Freeform 20">
              <a:extLst>
                <a:ext uri="{FF2B5EF4-FFF2-40B4-BE49-F238E27FC236}">
                  <a16:creationId xmlns:a16="http://schemas.microsoft.com/office/drawing/2014/main" id="{BF8BEE60-F815-489C-A2A8-BD335282C291}"/>
                </a:ext>
              </a:extLst>
            </p:cNvPr>
            <p:cNvSpPr>
              <a:spLocks/>
            </p:cNvSpPr>
            <p:nvPr/>
          </p:nvSpPr>
          <p:spPr bwMode="auto">
            <a:xfrm>
              <a:off x="8607594" y="1499845"/>
              <a:ext cx="50098" cy="50098"/>
            </a:xfrm>
            <a:custGeom>
              <a:avLst/>
              <a:gdLst>
                <a:gd name="T0" fmla="*/ 18 w 18"/>
                <a:gd name="T1" fmla="*/ 18 h 18"/>
                <a:gd name="T2" fmla="*/ 0 w 18"/>
                <a:gd name="T3" fmla="*/ 18 h 18"/>
                <a:gd name="T4" fmla="*/ 0 w 18"/>
                <a:gd name="T5" fmla="*/ 6 h 18"/>
                <a:gd name="T6" fmla="*/ 6 w 18"/>
                <a:gd name="T7" fmla="*/ 6 h 18"/>
                <a:gd name="T8" fmla="*/ 6 w 18"/>
                <a:gd name="T9" fmla="*/ 0 h 18"/>
                <a:gd name="T10" fmla="*/ 18 w 18"/>
                <a:gd name="T11" fmla="*/ 0 h 18"/>
                <a:gd name="T12" fmla="*/ 18 w 18"/>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8" h="18">
                  <a:moveTo>
                    <a:pt x="18" y="18"/>
                  </a:moveTo>
                  <a:lnTo>
                    <a:pt x="0" y="18"/>
                  </a:lnTo>
                  <a:lnTo>
                    <a:pt x="0" y="6"/>
                  </a:lnTo>
                  <a:lnTo>
                    <a:pt x="6" y="6"/>
                  </a:lnTo>
                  <a:lnTo>
                    <a:pt x="6" y="0"/>
                  </a:lnTo>
                  <a:lnTo>
                    <a:pt x="18" y="0"/>
                  </a:lnTo>
                  <a:lnTo>
                    <a:pt x="18" y="18"/>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9" name="Freeform 21">
              <a:extLst>
                <a:ext uri="{FF2B5EF4-FFF2-40B4-BE49-F238E27FC236}">
                  <a16:creationId xmlns:a16="http://schemas.microsoft.com/office/drawing/2014/main" id="{C6928225-647D-471F-9293-A27928A9D088}"/>
                </a:ext>
              </a:extLst>
            </p:cNvPr>
            <p:cNvSpPr>
              <a:spLocks noEditPoints="1"/>
            </p:cNvSpPr>
            <p:nvPr/>
          </p:nvSpPr>
          <p:spPr bwMode="auto">
            <a:xfrm>
              <a:off x="8106615" y="1516544"/>
              <a:ext cx="467580" cy="33399"/>
            </a:xfrm>
            <a:custGeom>
              <a:avLst/>
              <a:gdLst>
                <a:gd name="T0" fmla="*/ 168 w 168"/>
                <a:gd name="T1" fmla="*/ 12 h 12"/>
                <a:gd name="T2" fmla="*/ 144 w 168"/>
                <a:gd name="T3" fmla="*/ 12 h 12"/>
                <a:gd name="T4" fmla="*/ 144 w 168"/>
                <a:gd name="T5" fmla="*/ 0 h 12"/>
                <a:gd name="T6" fmla="*/ 168 w 168"/>
                <a:gd name="T7" fmla="*/ 0 h 12"/>
                <a:gd name="T8" fmla="*/ 168 w 168"/>
                <a:gd name="T9" fmla="*/ 12 h 12"/>
                <a:gd name="T10" fmla="*/ 132 w 168"/>
                <a:gd name="T11" fmla="*/ 12 h 12"/>
                <a:gd name="T12" fmla="*/ 108 w 168"/>
                <a:gd name="T13" fmla="*/ 12 h 12"/>
                <a:gd name="T14" fmla="*/ 108 w 168"/>
                <a:gd name="T15" fmla="*/ 0 h 12"/>
                <a:gd name="T16" fmla="*/ 132 w 168"/>
                <a:gd name="T17" fmla="*/ 0 h 12"/>
                <a:gd name="T18" fmla="*/ 132 w 168"/>
                <a:gd name="T19" fmla="*/ 12 h 12"/>
                <a:gd name="T20" fmla="*/ 96 w 168"/>
                <a:gd name="T21" fmla="*/ 12 h 12"/>
                <a:gd name="T22" fmla="*/ 72 w 168"/>
                <a:gd name="T23" fmla="*/ 12 h 12"/>
                <a:gd name="T24" fmla="*/ 72 w 168"/>
                <a:gd name="T25" fmla="*/ 0 h 12"/>
                <a:gd name="T26" fmla="*/ 96 w 168"/>
                <a:gd name="T27" fmla="*/ 0 h 12"/>
                <a:gd name="T28" fmla="*/ 96 w 168"/>
                <a:gd name="T29" fmla="*/ 12 h 12"/>
                <a:gd name="T30" fmla="*/ 60 w 168"/>
                <a:gd name="T31" fmla="*/ 12 h 12"/>
                <a:gd name="T32" fmla="*/ 36 w 168"/>
                <a:gd name="T33" fmla="*/ 12 h 12"/>
                <a:gd name="T34" fmla="*/ 36 w 168"/>
                <a:gd name="T35" fmla="*/ 0 h 12"/>
                <a:gd name="T36" fmla="*/ 60 w 168"/>
                <a:gd name="T37" fmla="*/ 0 h 12"/>
                <a:gd name="T38" fmla="*/ 60 w 168"/>
                <a:gd name="T39" fmla="*/ 12 h 12"/>
                <a:gd name="T40" fmla="*/ 24 w 168"/>
                <a:gd name="T41" fmla="*/ 12 h 12"/>
                <a:gd name="T42" fmla="*/ 0 w 168"/>
                <a:gd name="T43" fmla="*/ 12 h 12"/>
                <a:gd name="T44" fmla="*/ 0 w 168"/>
                <a:gd name="T45" fmla="*/ 0 h 12"/>
                <a:gd name="T46" fmla="*/ 24 w 168"/>
                <a:gd name="T47" fmla="*/ 0 h 12"/>
                <a:gd name="T48" fmla="*/ 24 w 168"/>
                <a:gd name="T4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8" h="12">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30" name="Freeform 22">
              <a:extLst>
                <a:ext uri="{FF2B5EF4-FFF2-40B4-BE49-F238E27FC236}">
                  <a16:creationId xmlns:a16="http://schemas.microsoft.com/office/drawing/2014/main" id="{9C3F3D7D-1DA8-4928-AD26-36F2F007E83B}"/>
                </a:ext>
              </a:extLst>
            </p:cNvPr>
            <p:cNvSpPr>
              <a:spLocks/>
            </p:cNvSpPr>
            <p:nvPr/>
          </p:nvSpPr>
          <p:spPr bwMode="auto">
            <a:xfrm>
              <a:off x="8023119" y="1499845"/>
              <a:ext cx="50098" cy="50098"/>
            </a:xfrm>
            <a:custGeom>
              <a:avLst/>
              <a:gdLst>
                <a:gd name="T0" fmla="*/ 18 w 18"/>
                <a:gd name="T1" fmla="*/ 18 h 18"/>
                <a:gd name="T2" fmla="*/ 0 w 18"/>
                <a:gd name="T3" fmla="*/ 18 h 18"/>
                <a:gd name="T4" fmla="*/ 0 w 18"/>
                <a:gd name="T5" fmla="*/ 0 h 18"/>
                <a:gd name="T6" fmla="*/ 12 w 18"/>
                <a:gd name="T7" fmla="*/ 0 h 18"/>
                <a:gd name="T8" fmla="*/ 12 w 18"/>
                <a:gd name="T9" fmla="*/ 6 h 18"/>
                <a:gd name="T10" fmla="*/ 18 w 18"/>
                <a:gd name="T11" fmla="*/ 6 h 18"/>
                <a:gd name="T12" fmla="*/ 18 w 18"/>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8" h="18">
                  <a:moveTo>
                    <a:pt x="18" y="18"/>
                  </a:moveTo>
                  <a:lnTo>
                    <a:pt x="0" y="18"/>
                  </a:lnTo>
                  <a:lnTo>
                    <a:pt x="0" y="0"/>
                  </a:lnTo>
                  <a:lnTo>
                    <a:pt x="12" y="0"/>
                  </a:lnTo>
                  <a:lnTo>
                    <a:pt x="12" y="6"/>
                  </a:lnTo>
                  <a:lnTo>
                    <a:pt x="18" y="6"/>
                  </a:lnTo>
                  <a:lnTo>
                    <a:pt x="18" y="18"/>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31" name="Freeform 23">
              <a:extLst>
                <a:ext uri="{FF2B5EF4-FFF2-40B4-BE49-F238E27FC236}">
                  <a16:creationId xmlns:a16="http://schemas.microsoft.com/office/drawing/2014/main" id="{FB5C7A8D-A043-4C2A-B3BF-40EA5F170DAB}"/>
                </a:ext>
              </a:extLst>
            </p:cNvPr>
            <p:cNvSpPr>
              <a:spLocks noEditPoints="1"/>
            </p:cNvSpPr>
            <p:nvPr/>
          </p:nvSpPr>
          <p:spPr bwMode="auto">
            <a:xfrm>
              <a:off x="8023119" y="386559"/>
              <a:ext cx="33399" cy="1079887"/>
            </a:xfrm>
            <a:custGeom>
              <a:avLst/>
              <a:gdLst>
                <a:gd name="T0" fmla="*/ 12 w 12"/>
                <a:gd name="T1" fmla="*/ 388 h 388"/>
                <a:gd name="T2" fmla="*/ 0 w 12"/>
                <a:gd name="T3" fmla="*/ 388 h 388"/>
                <a:gd name="T4" fmla="*/ 0 w 12"/>
                <a:gd name="T5" fmla="*/ 363 h 388"/>
                <a:gd name="T6" fmla="*/ 12 w 12"/>
                <a:gd name="T7" fmla="*/ 363 h 388"/>
                <a:gd name="T8" fmla="*/ 12 w 12"/>
                <a:gd name="T9" fmla="*/ 388 h 388"/>
                <a:gd name="T10" fmla="*/ 12 w 12"/>
                <a:gd name="T11" fmla="*/ 351 h 388"/>
                <a:gd name="T12" fmla="*/ 0 w 12"/>
                <a:gd name="T13" fmla="*/ 351 h 388"/>
                <a:gd name="T14" fmla="*/ 0 w 12"/>
                <a:gd name="T15" fmla="*/ 327 h 388"/>
                <a:gd name="T16" fmla="*/ 12 w 12"/>
                <a:gd name="T17" fmla="*/ 327 h 388"/>
                <a:gd name="T18" fmla="*/ 12 w 12"/>
                <a:gd name="T19" fmla="*/ 351 h 388"/>
                <a:gd name="T20" fmla="*/ 12 w 12"/>
                <a:gd name="T21" fmla="*/ 315 h 388"/>
                <a:gd name="T22" fmla="*/ 0 w 12"/>
                <a:gd name="T23" fmla="*/ 315 h 388"/>
                <a:gd name="T24" fmla="*/ 0 w 12"/>
                <a:gd name="T25" fmla="*/ 291 h 388"/>
                <a:gd name="T26" fmla="*/ 12 w 12"/>
                <a:gd name="T27" fmla="*/ 291 h 388"/>
                <a:gd name="T28" fmla="*/ 12 w 12"/>
                <a:gd name="T29" fmla="*/ 315 h 388"/>
                <a:gd name="T30" fmla="*/ 12 w 12"/>
                <a:gd name="T31" fmla="*/ 279 h 388"/>
                <a:gd name="T32" fmla="*/ 0 w 12"/>
                <a:gd name="T33" fmla="*/ 279 h 388"/>
                <a:gd name="T34" fmla="*/ 0 w 12"/>
                <a:gd name="T35" fmla="*/ 254 h 388"/>
                <a:gd name="T36" fmla="*/ 12 w 12"/>
                <a:gd name="T37" fmla="*/ 254 h 388"/>
                <a:gd name="T38" fmla="*/ 12 w 12"/>
                <a:gd name="T39" fmla="*/ 279 h 388"/>
                <a:gd name="T40" fmla="*/ 12 w 12"/>
                <a:gd name="T41" fmla="*/ 242 h 388"/>
                <a:gd name="T42" fmla="*/ 0 w 12"/>
                <a:gd name="T43" fmla="*/ 242 h 388"/>
                <a:gd name="T44" fmla="*/ 0 w 12"/>
                <a:gd name="T45" fmla="*/ 218 h 388"/>
                <a:gd name="T46" fmla="*/ 12 w 12"/>
                <a:gd name="T47" fmla="*/ 218 h 388"/>
                <a:gd name="T48" fmla="*/ 12 w 12"/>
                <a:gd name="T49" fmla="*/ 242 h 388"/>
                <a:gd name="T50" fmla="*/ 12 w 12"/>
                <a:gd name="T51" fmla="*/ 206 h 388"/>
                <a:gd name="T52" fmla="*/ 0 w 12"/>
                <a:gd name="T53" fmla="*/ 206 h 388"/>
                <a:gd name="T54" fmla="*/ 0 w 12"/>
                <a:gd name="T55" fmla="*/ 182 h 388"/>
                <a:gd name="T56" fmla="*/ 12 w 12"/>
                <a:gd name="T57" fmla="*/ 182 h 388"/>
                <a:gd name="T58" fmla="*/ 12 w 12"/>
                <a:gd name="T59" fmla="*/ 206 h 388"/>
                <a:gd name="T60" fmla="*/ 12 w 12"/>
                <a:gd name="T61" fmla="*/ 169 h 388"/>
                <a:gd name="T62" fmla="*/ 0 w 12"/>
                <a:gd name="T63" fmla="*/ 169 h 388"/>
                <a:gd name="T64" fmla="*/ 0 w 12"/>
                <a:gd name="T65" fmla="*/ 145 h 388"/>
                <a:gd name="T66" fmla="*/ 12 w 12"/>
                <a:gd name="T67" fmla="*/ 145 h 388"/>
                <a:gd name="T68" fmla="*/ 12 w 12"/>
                <a:gd name="T69" fmla="*/ 169 h 388"/>
                <a:gd name="T70" fmla="*/ 12 w 12"/>
                <a:gd name="T71" fmla="*/ 133 h 388"/>
                <a:gd name="T72" fmla="*/ 0 w 12"/>
                <a:gd name="T73" fmla="*/ 133 h 388"/>
                <a:gd name="T74" fmla="*/ 0 w 12"/>
                <a:gd name="T75" fmla="*/ 109 h 388"/>
                <a:gd name="T76" fmla="*/ 12 w 12"/>
                <a:gd name="T77" fmla="*/ 109 h 388"/>
                <a:gd name="T78" fmla="*/ 12 w 12"/>
                <a:gd name="T79" fmla="*/ 133 h 388"/>
                <a:gd name="T80" fmla="*/ 12 w 12"/>
                <a:gd name="T81" fmla="*/ 97 h 388"/>
                <a:gd name="T82" fmla="*/ 0 w 12"/>
                <a:gd name="T83" fmla="*/ 97 h 388"/>
                <a:gd name="T84" fmla="*/ 0 w 12"/>
                <a:gd name="T85" fmla="*/ 72 h 388"/>
                <a:gd name="T86" fmla="*/ 12 w 12"/>
                <a:gd name="T87" fmla="*/ 72 h 388"/>
                <a:gd name="T88" fmla="*/ 12 w 12"/>
                <a:gd name="T89" fmla="*/ 97 h 388"/>
                <a:gd name="T90" fmla="*/ 12 w 12"/>
                <a:gd name="T91" fmla="*/ 60 h 388"/>
                <a:gd name="T92" fmla="*/ 0 w 12"/>
                <a:gd name="T93" fmla="*/ 60 h 388"/>
                <a:gd name="T94" fmla="*/ 0 w 12"/>
                <a:gd name="T95" fmla="*/ 36 h 388"/>
                <a:gd name="T96" fmla="*/ 12 w 12"/>
                <a:gd name="T97" fmla="*/ 36 h 388"/>
                <a:gd name="T98" fmla="*/ 12 w 12"/>
                <a:gd name="T99" fmla="*/ 60 h 388"/>
                <a:gd name="T100" fmla="*/ 12 w 12"/>
                <a:gd name="T101" fmla="*/ 24 h 388"/>
                <a:gd name="T102" fmla="*/ 0 w 12"/>
                <a:gd name="T103" fmla="*/ 24 h 388"/>
                <a:gd name="T104" fmla="*/ 0 w 12"/>
                <a:gd name="T105" fmla="*/ 0 h 388"/>
                <a:gd name="T106" fmla="*/ 12 w 12"/>
                <a:gd name="T107" fmla="*/ 0 h 388"/>
                <a:gd name="T108" fmla="*/ 12 w 12"/>
                <a:gd name="T109" fmla="*/ 24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 h="388">
                  <a:moveTo>
                    <a:pt x="12" y="388"/>
                  </a:moveTo>
                  <a:lnTo>
                    <a:pt x="0" y="388"/>
                  </a:lnTo>
                  <a:lnTo>
                    <a:pt x="0" y="363"/>
                  </a:lnTo>
                  <a:lnTo>
                    <a:pt x="12" y="363"/>
                  </a:lnTo>
                  <a:lnTo>
                    <a:pt x="12" y="388"/>
                  </a:lnTo>
                  <a:close/>
                  <a:moveTo>
                    <a:pt x="12" y="351"/>
                  </a:moveTo>
                  <a:lnTo>
                    <a:pt x="0" y="351"/>
                  </a:lnTo>
                  <a:lnTo>
                    <a:pt x="0" y="327"/>
                  </a:lnTo>
                  <a:lnTo>
                    <a:pt x="12" y="327"/>
                  </a:lnTo>
                  <a:lnTo>
                    <a:pt x="12" y="351"/>
                  </a:lnTo>
                  <a:close/>
                  <a:moveTo>
                    <a:pt x="12" y="315"/>
                  </a:moveTo>
                  <a:lnTo>
                    <a:pt x="0" y="315"/>
                  </a:lnTo>
                  <a:lnTo>
                    <a:pt x="0" y="291"/>
                  </a:lnTo>
                  <a:lnTo>
                    <a:pt x="12" y="291"/>
                  </a:lnTo>
                  <a:lnTo>
                    <a:pt x="12" y="315"/>
                  </a:lnTo>
                  <a:close/>
                  <a:moveTo>
                    <a:pt x="12" y="279"/>
                  </a:moveTo>
                  <a:lnTo>
                    <a:pt x="0" y="279"/>
                  </a:lnTo>
                  <a:lnTo>
                    <a:pt x="0" y="254"/>
                  </a:lnTo>
                  <a:lnTo>
                    <a:pt x="12" y="254"/>
                  </a:lnTo>
                  <a:lnTo>
                    <a:pt x="12" y="279"/>
                  </a:lnTo>
                  <a:close/>
                  <a:moveTo>
                    <a:pt x="12" y="242"/>
                  </a:moveTo>
                  <a:lnTo>
                    <a:pt x="0" y="242"/>
                  </a:lnTo>
                  <a:lnTo>
                    <a:pt x="0" y="218"/>
                  </a:lnTo>
                  <a:lnTo>
                    <a:pt x="12" y="218"/>
                  </a:lnTo>
                  <a:lnTo>
                    <a:pt x="12" y="242"/>
                  </a:lnTo>
                  <a:close/>
                  <a:moveTo>
                    <a:pt x="12" y="206"/>
                  </a:moveTo>
                  <a:lnTo>
                    <a:pt x="0" y="206"/>
                  </a:lnTo>
                  <a:lnTo>
                    <a:pt x="0" y="182"/>
                  </a:lnTo>
                  <a:lnTo>
                    <a:pt x="12" y="182"/>
                  </a:lnTo>
                  <a:lnTo>
                    <a:pt x="12" y="206"/>
                  </a:lnTo>
                  <a:close/>
                  <a:moveTo>
                    <a:pt x="12" y="169"/>
                  </a:moveTo>
                  <a:lnTo>
                    <a:pt x="0" y="169"/>
                  </a:lnTo>
                  <a:lnTo>
                    <a:pt x="0" y="145"/>
                  </a:lnTo>
                  <a:lnTo>
                    <a:pt x="12" y="145"/>
                  </a:lnTo>
                  <a:lnTo>
                    <a:pt x="12" y="169"/>
                  </a:lnTo>
                  <a:close/>
                  <a:moveTo>
                    <a:pt x="12" y="133"/>
                  </a:moveTo>
                  <a:lnTo>
                    <a:pt x="0" y="133"/>
                  </a:lnTo>
                  <a:lnTo>
                    <a:pt x="0" y="109"/>
                  </a:lnTo>
                  <a:lnTo>
                    <a:pt x="12" y="109"/>
                  </a:lnTo>
                  <a:lnTo>
                    <a:pt x="12" y="133"/>
                  </a:lnTo>
                  <a:close/>
                  <a:moveTo>
                    <a:pt x="12" y="97"/>
                  </a:moveTo>
                  <a:lnTo>
                    <a:pt x="0" y="97"/>
                  </a:lnTo>
                  <a:lnTo>
                    <a:pt x="0" y="72"/>
                  </a:lnTo>
                  <a:lnTo>
                    <a:pt x="12" y="72"/>
                  </a:lnTo>
                  <a:lnTo>
                    <a:pt x="12" y="97"/>
                  </a:lnTo>
                  <a:close/>
                  <a:moveTo>
                    <a:pt x="12" y="60"/>
                  </a:moveTo>
                  <a:lnTo>
                    <a:pt x="0" y="60"/>
                  </a:lnTo>
                  <a:lnTo>
                    <a:pt x="0" y="36"/>
                  </a:lnTo>
                  <a:lnTo>
                    <a:pt x="12" y="36"/>
                  </a:lnTo>
                  <a:lnTo>
                    <a:pt x="12" y="60"/>
                  </a:lnTo>
                  <a:close/>
                  <a:moveTo>
                    <a:pt x="12" y="24"/>
                  </a:moveTo>
                  <a:lnTo>
                    <a:pt x="0" y="24"/>
                  </a:lnTo>
                  <a:lnTo>
                    <a:pt x="0" y="0"/>
                  </a:lnTo>
                  <a:lnTo>
                    <a:pt x="12" y="0"/>
                  </a:lnTo>
                  <a:lnTo>
                    <a:pt x="12" y="24"/>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32" name="Freeform 24">
              <a:extLst>
                <a:ext uri="{FF2B5EF4-FFF2-40B4-BE49-F238E27FC236}">
                  <a16:creationId xmlns:a16="http://schemas.microsoft.com/office/drawing/2014/main" id="{A806FA8C-5E25-47A2-88C3-57DF4B56E9C3}"/>
                </a:ext>
              </a:extLst>
            </p:cNvPr>
            <p:cNvSpPr>
              <a:spLocks/>
            </p:cNvSpPr>
            <p:nvPr/>
          </p:nvSpPr>
          <p:spPr bwMode="auto">
            <a:xfrm>
              <a:off x="8023119" y="300281"/>
              <a:ext cx="50098" cy="52880"/>
            </a:xfrm>
            <a:custGeom>
              <a:avLst/>
              <a:gdLst>
                <a:gd name="T0" fmla="*/ 12 w 18"/>
                <a:gd name="T1" fmla="*/ 19 h 19"/>
                <a:gd name="T2" fmla="*/ 0 w 18"/>
                <a:gd name="T3" fmla="*/ 19 h 19"/>
                <a:gd name="T4" fmla="*/ 0 w 18"/>
                <a:gd name="T5" fmla="*/ 0 h 19"/>
                <a:gd name="T6" fmla="*/ 18 w 18"/>
                <a:gd name="T7" fmla="*/ 0 h 19"/>
                <a:gd name="T8" fmla="*/ 18 w 18"/>
                <a:gd name="T9" fmla="*/ 12 h 19"/>
                <a:gd name="T10" fmla="*/ 12 w 18"/>
                <a:gd name="T11" fmla="*/ 12 h 19"/>
                <a:gd name="T12" fmla="*/ 12 w 18"/>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8" h="19">
                  <a:moveTo>
                    <a:pt x="12" y="19"/>
                  </a:moveTo>
                  <a:lnTo>
                    <a:pt x="0" y="19"/>
                  </a:lnTo>
                  <a:lnTo>
                    <a:pt x="0" y="0"/>
                  </a:lnTo>
                  <a:lnTo>
                    <a:pt x="18" y="0"/>
                  </a:lnTo>
                  <a:lnTo>
                    <a:pt x="18" y="12"/>
                  </a:lnTo>
                  <a:lnTo>
                    <a:pt x="12" y="12"/>
                  </a:lnTo>
                  <a:lnTo>
                    <a:pt x="12" y="19"/>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33" name="Freeform 25">
              <a:extLst>
                <a:ext uri="{FF2B5EF4-FFF2-40B4-BE49-F238E27FC236}">
                  <a16:creationId xmlns:a16="http://schemas.microsoft.com/office/drawing/2014/main" id="{E2CB00B1-21DC-4DD8-9C0D-6FC5D3682D20}"/>
                </a:ext>
              </a:extLst>
            </p:cNvPr>
            <p:cNvSpPr>
              <a:spLocks noEditPoints="1"/>
            </p:cNvSpPr>
            <p:nvPr/>
          </p:nvSpPr>
          <p:spPr bwMode="auto">
            <a:xfrm>
              <a:off x="8106615" y="300281"/>
              <a:ext cx="467580" cy="33399"/>
            </a:xfrm>
            <a:custGeom>
              <a:avLst/>
              <a:gdLst>
                <a:gd name="T0" fmla="*/ 168 w 168"/>
                <a:gd name="T1" fmla="*/ 12 h 12"/>
                <a:gd name="T2" fmla="*/ 144 w 168"/>
                <a:gd name="T3" fmla="*/ 12 h 12"/>
                <a:gd name="T4" fmla="*/ 144 w 168"/>
                <a:gd name="T5" fmla="*/ 0 h 12"/>
                <a:gd name="T6" fmla="*/ 168 w 168"/>
                <a:gd name="T7" fmla="*/ 0 h 12"/>
                <a:gd name="T8" fmla="*/ 168 w 168"/>
                <a:gd name="T9" fmla="*/ 12 h 12"/>
                <a:gd name="T10" fmla="*/ 132 w 168"/>
                <a:gd name="T11" fmla="*/ 12 h 12"/>
                <a:gd name="T12" fmla="*/ 108 w 168"/>
                <a:gd name="T13" fmla="*/ 12 h 12"/>
                <a:gd name="T14" fmla="*/ 108 w 168"/>
                <a:gd name="T15" fmla="*/ 0 h 12"/>
                <a:gd name="T16" fmla="*/ 132 w 168"/>
                <a:gd name="T17" fmla="*/ 0 h 12"/>
                <a:gd name="T18" fmla="*/ 132 w 168"/>
                <a:gd name="T19" fmla="*/ 12 h 12"/>
                <a:gd name="T20" fmla="*/ 96 w 168"/>
                <a:gd name="T21" fmla="*/ 12 h 12"/>
                <a:gd name="T22" fmla="*/ 72 w 168"/>
                <a:gd name="T23" fmla="*/ 12 h 12"/>
                <a:gd name="T24" fmla="*/ 72 w 168"/>
                <a:gd name="T25" fmla="*/ 0 h 12"/>
                <a:gd name="T26" fmla="*/ 96 w 168"/>
                <a:gd name="T27" fmla="*/ 0 h 12"/>
                <a:gd name="T28" fmla="*/ 96 w 168"/>
                <a:gd name="T29" fmla="*/ 12 h 12"/>
                <a:gd name="T30" fmla="*/ 60 w 168"/>
                <a:gd name="T31" fmla="*/ 12 h 12"/>
                <a:gd name="T32" fmla="*/ 36 w 168"/>
                <a:gd name="T33" fmla="*/ 12 h 12"/>
                <a:gd name="T34" fmla="*/ 36 w 168"/>
                <a:gd name="T35" fmla="*/ 0 h 12"/>
                <a:gd name="T36" fmla="*/ 60 w 168"/>
                <a:gd name="T37" fmla="*/ 0 h 12"/>
                <a:gd name="T38" fmla="*/ 60 w 168"/>
                <a:gd name="T39" fmla="*/ 12 h 12"/>
                <a:gd name="T40" fmla="*/ 24 w 168"/>
                <a:gd name="T41" fmla="*/ 12 h 12"/>
                <a:gd name="T42" fmla="*/ 0 w 168"/>
                <a:gd name="T43" fmla="*/ 12 h 12"/>
                <a:gd name="T44" fmla="*/ 0 w 168"/>
                <a:gd name="T45" fmla="*/ 0 h 12"/>
                <a:gd name="T46" fmla="*/ 24 w 168"/>
                <a:gd name="T47" fmla="*/ 0 h 12"/>
                <a:gd name="T48" fmla="*/ 24 w 168"/>
                <a:gd name="T4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8" h="12">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34" name="Freeform 26">
              <a:extLst>
                <a:ext uri="{FF2B5EF4-FFF2-40B4-BE49-F238E27FC236}">
                  <a16:creationId xmlns:a16="http://schemas.microsoft.com/office/drawing/2014/main" id="{16A15D53-591A-43A5-9ED9-138867F35AB3}"/>
                </a:ext>
              </a:extLst>
            </p:cNvPr>
            <p:cNvSpPr>
              <a:spLocks/>
            </p:cNvSpPr>
            <p:nvPr/>
          </p:nvSpPr>
          <p:spPr bwMode="auto">
            <a:xfrm>
              <a:off x="8607594" y="300281"/>
              <a:ext cx="50098" cy="52880"/>
            </a:xfrm>
            <a:custGeom>
              <a:avLst/>
              <a:gdLst>
                <a:gd name="T0" fmla="*/ 18 w 18"/>
                <a:gd name="T1" fmla="*/ 19 h 19"/>
                <a:gd name="T2" fmla="*/ 6 w 18"/>
                <a:gd name="T3" fmla="*/ 19 h 19"/>
                <a:gd name="T4" fmla="*/ 6 w 18"/>
                <a:gd name="T5" fmla="*/ 12 h 19"/>
                <a:gd name="T6" fmla="*/ 0 w 18"/>
                <a:gd name="T7" fmla="*/ 12 h 19"/>
                <a:gd name="T8" fmla="*/ 0 w 18"/>
                <a:gd name="T9" fmla="*/ 0 h 19"/>
                <a:gd name="T10" fmla="*/ 18 w 18"/>
                <a:gd name="T11" fmla="*/ 0 h 19"/>
                <a:gd name="T12" fmla="*/ 18 w 18"/>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8" h="19">
                  <a:moveTo>
                    <a:pt x="18" y="19"/>
                  </a:moveTo>
                  <a:lnTo>
                    <a:pt x="6" y="19"/>
                  </a:lnTo>
                  <a:lnTo>
                    <a:pt x="6" y="12"/>
                  </a:lnTo>
                  <a:lnTo>
                    <a:pt x="0" y="12"/>
                  </a:lnTo>
                  <a:lnTo>
                    <a:pt x="0" y="0"/>
                  </a:lnTo>
                  <a:lnTo>
                    <a:pt x="18" y="0"/>
                  </a:lnTo>
                  <a:lnTo>
                    <a:pt x="18" y="19"/>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35" name="Freeform 27">
              <a:extLst>
                <a:ext uri="{FF2B5EF4-FFF2-40B4-BE49-F238E27FC236}">
                  <a16:creationId xmlns:a16="http://schemas.microsoft.com/office/drawing/2014/main" id="{E34999AE-CC6D-4897-94E0-87BC429649A8}"/>
                </a:ext>
              </a:extLst>
            </p:cNvPr>
            <p:cNvSpPr>
              <a:spLocks noEditPoints="1"/>
            </p:cNvSpPr>
            <p:nvPr/>
          </p:nvSpPr>
          <p:spPr bwMode="auto">
            <a:xfrm>
              <a:off x="8624293" y="386559"/>
              <a:ext cx="33399" cy="1079887"/>
            </a:xfrm>
            <a:custGeom>
              <a:avLst/>
              <a:gdLst>
                <a:gd name="T0" fmla="*/ 12 w 12"/>
                <a:gd name="T1" fmla="*/ 388 h 388"/>
                <a:gd name="T2" fmla="*/ 0 w 12"/>
                <a:gd name="T3" fmla="*/ 388 h 388"/>
                <a:gd name="T4" fmla="*/ 0 w 12"/>
                <a:gd name="T5" fmla="*/ 363 h 388"/>
                <a:gd name="T6" fmla="*/ 12 w 12"/>
                <a:gd name="T7" fmla="*/ 363 h 388"/>
                <a:gd name="T8" fmla="*/ 12 w 12"/>
                <a:gd name="T9" fmla="*/ 388 h 388"/>
                <a:gd name="T10" fmla="*/ 12 w 12"/>
                <a:gd name="T11" fmla="*/ 351 h 388"/>
                <a:gd name="T12" fmla="*/ 0 w 12"/>
                <a:gd name="T13" fmla="*/ 351 h 388"/>
                <a:gd name="T14" fmla="*/ 0 w 12"/>
                <a:gd name="T15" fmla="*/ 327 h 388"/>
                <a:gd name="T16" fmla="*/ 12 w 12"/>
                <a:gd name="T17" fmla="*/ 327 h 388"/>
                <a:gd name="T18" fmla="*/ 12 w 12"/>
                <a:gd name="T19" fmla="*/ 351 h 388"/>
                <a:gd name="T20" fmla="*/ 12 w 12"/>
                <a:gd name="T21" fmla="*/ 315 h 388"/>
                <a:gd name="T22" fmla="*/ 0 w 12"/>
                <a:gd name="T23" fmla="*/ 315 h 388"/>
                <a:gd name="T24" fmla="*/ 0 w 12"/>
                <a:gd name="T25" fmla="*/ 291 h 388"/>
                <a:gd name="T26" fmla="*/ 12 w 12"/>
                <a:gd name="T27" fmla="*/ 291 h 388"/>
                <a:gd name="T28" fmla="*/ 12 w 12"/>
                <a:gd name="T29" fmla="*/ 315 h 388"/>
                <a:gd name="T30" fmla="*/ 12 w 12"/>
                <a:gd name="T31" fmla="*/ 279 h 388"/>
                <a:gd name="T32" fmla="*/ 0 w 12"/>
                <a:gd name="T33" fmla="*/ 279 h 388"/>
                <a:gd name="T34" fmla="*/ 0 w 12"/>
                <a:gd name="T35" fmla="*/ 254 h 388"/>
                <a:gd name="T36" fmla="*/ 12 w 12"/>
                <a:gd name="T37" fmla="*/ 254 h 388"/>
                <a:gd name="T38" fmla="*/ 12 w 12"/>
                <a:gd name="T39" fmla="*/ 279 h 388"/>
                <a:gd name="T40" fmla="*/ 12 w 12"/>
                <a:gd name="T41" fmla="*/ 242 h 388"/>
                <a:gd name="T42" fmla="*/ 0 w 12"/>
                <a:gd name="T43" fmla="*/ 242 h 388"/>
                <a:gd name="T44" fmla="*/ 0 w 12"/>
                <a:gd name="T45" fmla="*/ 218 h 388"/>
                <a:gd name="T46" fmla="*/ 12 w 12"/>
                <a:gd name="T47" fmla="*/ 218 h 388"/>
                <a:gd name="T48" fmla="*/ 12 w 12"/>
                <a:gd name="T49" fmla="*/ 242 h 388"/>
                <a:gd name="T50" fmla="*/ 12 w 12"/>
                <a:gd name="T51" fmla="*/ 206 h 388"/>
                <a:gd name="T52" fmla="*/ 0 w 12"/>
                <a:gd name="T53" fmla="*/ 206 h 388"/>
                <a:gd name="T54" fmla="*/ 0 w 12"/>
                <a:gd name="T55" fmla="*/ 182 h 388"/>
                <a:gd name="T56" fmla="*/ 12 w 12"/>
                <a:gd name="T57" fmla="*/ 182 h 388"/>
                <a:gd name="T58" fmla="*/ 12 w 12"/>
                <a:gd name="T59" fmla="*/ 206 h 388"/>
                <a:gd name="T60" fmla="*/ 12 w 12"/>
                <a:gd name="T61" fmla="*/ 169 h 388"/>
                <a:gd name="T62" fmla="*/ 0 w 12"/>
                <a:gd name="T63" fmla="*/ 169 h 388"/>
                <a:gd name="T64" fmla="*/ 0 w 12"/>
                <a:gd name="T65" fmla="*/ 145 h 388"/>
                <a:gd name="T66" fmla="*/ 12 w 12"/>
                <a:gd name="T67" fmla="*/ 145 h 388"/>
                <a:gd name="T68" fmla="*/ 12 w 12"/>
                <a:gd name="T69" fmla="*/ 169 h 388"/>
                <a:gd name="T70" fmla="*/ 12 w 12"/>
                <a:gd name="T71" fmla="*/ 133 h 388"/>
                <a:gd name="T72" fmla="*/ 0 w 12"/>
                <a:gd name="T73" fmla="*/ 133 h 388"/>
                <a:gd name="T74" fmla="*/ 0 w 12"/>
                <a:gd name="T75" fmla="*/ 109 h 388"/>
                <a:gd name="T76" fmla="*/ 12 w 12"/>
                <a:gd name="T77" fmla="*/ 109 h 388"/>
                <a:gd name="T78" fmla="*/ 12 w 12"/>
                <a:gd name="T79" fmla="*/ 133 h 388"/>
                <a:gd name="T80" fmla="*/ 12 w 12"/>
                <a:gd name="T81" fmla="*/ 97 h 388"/>
                <a:gd name="T82" fmla="*/ 0 w 12"/>
                <a:gd name="T83" fmla="*/ 97 h 388"/>
                <a:gd name="T84" fmla="*/ 0 w 12"/>
                <a:gd name="T85" fmla="*/ 72 h 388"/>
                <a:gd name="T86" fmla="*/ 12 w 12"/>
                <a:gd name="T87" fmla="*/ 72 h 388"/>
                <a:gd name="T88" fmla="*/ 12 w 12"/>
                <a:gd name="T89" fmla="*/ 97 h 388"/>
                <a:gd name="T90" fmla="*/ 12 w 12"/>
                <a:gd name="T91" fmla="*/ 60 h 388"/>
                <a:gd name="T92" fmla="*/ 0 w 12"/>
                <a:gd name="T93" fmla="*/ 60 h 388"/>
                <a:gd name="T94" fmla="*/ 0 w 12"/>
                <a:gd name="T95" fmla="*/ 36 h 388"/>
                <a:gd name="T96" fmla="*/ 12 w 12"/>
                <a:gd name="T97" fmla="*/ 36 h 388"/>
                <a:gd name="T98" fmla="*/ 12 w 12"/>
                <a:gd name="T99" fmla="*/ 60 h 388"/>
                <a:gd name="T100" fmla="*/ 12 w 12"/>
                <a:gd name="T101" fmla="*/ 24 h 388"/>
                <a:gd name="T102" fmla="*/ 0 w 12"/>
                <a:gd name="T103" fmla="*/ 24 h 388"/>
                <a:gd name="T104" fmla="*/ 0 w 12"/>
                <a:gd name="T105" fmla="*/ 0 h 388"/>
                <a:gd name="T106" fmla="*/ 12 w 12"/>
                <a:gd name="T107" fmla="*/ 0 h 388"/>
                <a:gd name="T108" fmla="*/ 12 w 12"/>
                <a:gd name="T109" fmla="*/ 24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 h="388">
                  <a:moveTo>
                    <a:pt x="12" y="388"/>
                  </a:moveTo>
                  <a:lnTo>
                    <a:pt x="0" y="388"/>
                  </a:lnTo>
                  <a:lnTo>
                    <a:pt x="0" y="363"/>
                  </a:lnTo>
                  <a:lnTo>
                    <a:pt x="12" y="363"/>
                  </a:lnTo>
                  <a:lnTo>
                    <a:pt x="12" y="388"/>
                  </a:lnTo>
                  <a:close/>
                  <a:moveTo>
                    <a:pt x="12" y="351"/>
                  </a:moveTo>
                  <a:lnTo>
                    <a:pt x="0" y="351"/>
                  </a:lnTo>
                  <a:lnTo>
                    <a:pt x="0" y="327"/>
                  </a:lnTo>
                  <a:lnTo>
                    <a:pt x="12" y="327"/>
                  </a:lnTo>
                  <a:lnTo>
                    <a:pt x="12" y="351"/>
                  </a:lnTo>
                  <a:close/>
                  <a:moveTo>
                    <a:pt x="12" y="315"/>
                  </a:moveTo>
                  <a:lnTo>
                    <a:pt x="0" y="315"/>
                  </a:lnTo>
                  <a:lnTo>
                    <a:pt x="0" y="291"/>
                  </a:lnTo>
                  <a:lnTo>
                    <a:pt x="12" y="291"/>
                  </a:lnTo>
                  <a:lnTo>
                    <a:pt x="12" y="315"/>
                  </a:lnTo>
                  <a:close/>
                  <a:moveTo>
                    <a:pt x="12" y="279"/>
                  </a:moveTo>
                  <a:lnTo>
                    <a:pt x="0" y="279"/>
                  </a:lnTo>
                  <a:lnTo>
                    <a:pt x="0" y="254"/>
                  </a:lnTo>
                  <a:lnTo>
                    <a:pt x="12" y="254"/>
                  </a:lnTo>
                  <a:lnTo>
                    <a:pt x="12" y="279"/>
                  </a:lnTo>
                  <a:close/>
                  <a:moveTo>
                    <a:pt x="12" y="242"/>
                  </a:moveTo>
                  <a:lnTo>
                    <a:pt x="0" y="242"/>
                  </a:lnTo>
                  <a:lnTo>
                    <a:pt x="0" y="218"/>
                  </a:lnTo>
                  <a:lnTo>
                    <a:pt x="12" y="218"/>
                  </a:lnTo>
                  <a:lnTo>
                    <a:pt x="12" y="242"/>
                  </a:lnTo>
                  <a:close/>
                  <a:moveTo>
                    <a:pt x="12" y="206"/>
                  </a:moveTo>
                  <a:lnTo>
                    <a:pt x="0" y="206"/>
                  </a:lnTo>
                  <a:lnTo>
                    <a:pt x="0" y="182"/>
                  </a:lnTo>
                  <a:lnTo>
                    <a:pt x="12" y="182"/>
                  </a:lnTo>
                  <a:lnTo>
                    <a:pt x="12" y="206"/>
                  </a:lnTo>
                  <a:close/>
                  <a:moveTo>
                    <a:pt x="12" y="169"/>
                  </a:moveTo>
                  <a:lnTo>
                    <a:pt x="0" y="169"/>
                  </a:lnTo>
                  <a:lnTo>
                    <a:pt x="0" y="145"/>
                  </a:lnTo>
                  <a:lnTo>
                    <a:pt x="12" y="145"/>
                  </a:lnTo>
                  <a:lnTo>
                    <a:pt x="12" y="169"/>
                  </a:lnTo>
                  <a:close/>
                  <a:moveTo>
                    <a:pt x="12" y="133"/>
                  </a:moveTo>
                  <a:lnTo>
                    <a:pt x="0" y="133"/>
                  </a:lnTo>
                  <a:lnTo>
                    <a:pt x="0" y="109"/>
                  </a:lnTo>
                  <a:lnTo>
                    <a:pt x="12" y="109"/>
                  </a:lnTo>
                  <a:lnTo>
                    <a:pt x="12" y="133"/>
                  </a:lnTo>
                  <a:close/>
                  <a:moveTo>
                    <a:pt x="12" y="97"/>
                  </a:moveTo>
                  <a:lnTo>
                    <a:pt x="0" y="97"/>
                  </a:lnTo>
                  <a:lnTo>
                    <a:pt x="0" y="72"/>
                  </a:lnTo>
                  <a:lnTo>
                    <a:pt x="12" y="72"/>
                  </a:lnTo>
                  <a:lnTo>
                    <a:pt x="12" y="97"/>
                  </a:lnTo>
                  <a:close/>
                  <a:moveTo>
                    <a:pt x="12" y="60"/>
                  </a:moveTo>
                  <a:lnTo>
                    <a:pt x="0" y="60"/>
                  </a:lnTo>
                  <a:lnTo>
                    <a:pt x="0" y="36"/>
                  </a:lnTo>
                  <a:lnTo>
                    <a:pt x="12" y="36"/>
                  </a:lnTo>
                  <a:lnTo>
                    <a:pt x="12" y="60"/>
                  </a:lnTo>
                  <a:close/>
                  <a:moveTo>
                    <a:pt x="12" y="24"/>
                  </a:moveTo>
                  <a:lnTo>
                    <a:pt x="0" y="24"/>
                  </a:lnTo>
                  <a:lnTo>
                    <a:pt x="0" y="0"/>
                  </a:lnTo>
                  <a:lnTo>
                    <a:pt x="12" y="0"/>
                  </a:lnTo>
                  <a:lnTo>
                    <a:pt x="12" y="24"/>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36" name="Freeform 28">
              <a:extLst>
                <a:ext uri="{FF2B5EF4-FFF2-40B4-BE49-F238E27FC236}">
                  <a16:creationId xmlns:a16="http://schemas.microsoft.com/office/drawing/2014/main" id="{E8C3C26D-324B-4A39-9C69-53CE717F5206}"/>
                </a:ext>
              </a:extLst>
            </p:cNvPr>
            <p:cNvSpPr>
              <a:spLocks noEditPoints="1"/>
            </p:cNvSpPr>
            <p:nvPr/>
          </p:nvSpPr>
          <p:spPr bwMode="auto">
            <a:xfrm>
              <a:off x="8056517" y="856923"/>
              <a:ext cx="567776" cy="36181"/>
            </a:xfrm>
            <a:custGeom>
              <a:avLst/>
              <a:gdLst>
                <a:gd name="T0" fmla="*/ 204 w 204"/>
                <a:gd name="T1" fmla="*/ 13 h 13"/>
                <a:gd name="T2" fmla="*/ 180 w 204"/>
                <a:gd name="T3" fmla="*/ 13 h 13"/>
                <a:gd name="T4" fmla="*/ 180 w 204"/>
                <a:gd name="T5" fmla="*/ 0 h 13"/>
                <a:gd name="T6" fmla="*/ 204 w 204"/>
                <a:gd name="T7" fmla="*/ 0 h 13"/>
                <a:gd name="T8" fmla="*/ 204 w 204"/>
                <a:gd name="T9" fmla="*/ 13 h 13"/>
                <a:gd name="T10" fmla="*/ 168 w 204"/>
                <a:gd name="T11" fmla="*/ 13 h 13"/>
                <a:gd name="T12" fmla="*/ 144 w 204"/>
                <a:gd name="T13" fmla="*/ 13 h 13"/>
                <a:gd name="T14" fmla="*/ 144 w 204"/>
                <a:gd name="T15" fmla="*/ 0 h 13"/>
                <a:gd name="T16" fmla="*/ 168 w 204"/>
                <a:gd name="T17" fmla="*/ 0 h 13"/>
                <a:gd name="T18" fmla="*/ 168 w 204"/>
                <a:gd name="T19" fmla="*/ 13 h 13"/>
                <a:gd name="T20" fmla="*/ 132 w 204"/>
                <a:gd name="T21" fmla="*/ 13 h 13"/>
                <a:gd name="T22" fmla="*/ 108 w 204"/>
                <a:gd name="T23" fmla="*/ 13 h 13"/>
                <a:gd name="T24" fmla="*/ 108 w 204"/>
                <a:gd name="T25" fmla="*/ 0 h 13"/>
                <a:gd name="T26" fmla="*/ 132 w 204"/>
                <a:gd name="T27" fmla="*/ 0 h 13"/>
                <a:gd name="T28" fmla="*/ 132 w 204"/>
                <a:gd name="T29" fmla="*/ 13 h 13"/>
                <a:gd name="T30" fmla="*/ 96 w 204"/>
                <a:gd name="T31" fmla="*/ 13 h 13"/>
                <a:gd name="T32" fmla="*/ 72 w 204"/>
                <a:gd name="T33" fmla="*/ 13 h 13"/>
                <a:gd name="T34" fmla="*/ 72 w 204"/>
                <a:gd name="T35" fmla="*/ 0 h 13"/>
                <a:gd name="T36" fmla="*/ 96 w 204"/>
                <a:gd name="T37" fmla="*/ 0 h 13"/>
                <a:gd name="T38" fmla="*/ 96 w 204"/>
                <a:gd name="T39" fmla="*/ 13 h 13"/>
                <a:gd name="T40" fmla="*/ 60 w 204"/>
                <a:gd name="T41" fmla="*/ 13 h 13"/>
                <a:gd name="T42" fmla="*/ 36 w 204"/>
                <a:gd name="T43" fmla="*/ 13 h 13"/>
                <a:gd name="T44" fmla="*/ 36 w 204"/>
                <a:gd name="T45" fmla="*/ 0 h 13"/>
                <a:gd name="T46" fmla="*/ 60 w 204"/>
                <a:gd name="T47" fmla="*/ 0 h 13"/>
                <a:gd name="T48" fmla="*/ 60 w 204"/>
                <a:gd name="T49" fmla="*/ 13 h 13"/>
                <a:gd name="T50" fmla="*/ 24 w 204"/>
                <a:gd name="T51" fmla="*/ 13 h 13"/>
                <a:gd name="T52" fmla="*/ 0 w 204"/>
                <a:gd name="T53" fmla="*/ 13 h 13"/>
                <a:gd name="T54" fmla="*/ 0 w 204"/>
                <a:gd name="T55" fmla="*/ 0 h 13"/>
                <a:gd name="T56" fmla="*/ 24 w 204"/>
                <a:gd name="T57" fmla="*/ 0 h 13"/>
                <a:gd name="T58" fmla="*/ 24 w 204"/>
                <a:gd name="T5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3">
                  <a:moveTo>
                    <a:pt x="204" y="13"/>
                  </a:moveTo>
                  <a:lnTo>
                    <a:pt x="180" y="13"/>
                  </a:lnTo>
                  <a:lnTo>
                    <a:pt x="180" y="0"/>
                  </a:lnTo>
                  <a:lnTo>
                    <a:pt x="204" y="0"/>
                  </a:lnTo>
                  <a:lnTo>
                    <a:pt x="204" y="13"/>
                  </a:lnTo>
                  <a:close/>
                  <a:moveTo>
                    <a:pt x="168" y="13"/>
                  </a:moveTo>
                  <a:lnTo>
                    <a:pt x="144" y="13"/>
                  </a:lnTo>
                  <a:lnTo>
                    <a:pt x="144" y="0"/>
                  </a:lnTo>
                  <a:lnTo>
                    <a:pt x="168" y="0"/>
                  </a:lnTo>
                  <a:lnTo>
                    <a:pt x="168" y="13"/>
                  </a:lnTo>
                  <a:close/>
                  <a:moveTo>
                    <a:pt x="132" y="13"/>
                  </a:moveTo>
                  <a:lnTo>
                    <a:pt x="108" y="13"/>
                  </a:lnTo>
                  <a:lnTo>
                    <a:pt x="108" y="0"/>
                  </a:lnTo>
                  <a:lnTo>
                    <a:pt x="132" y="0"/>
                  </a:lnTo>
                  <a:lnTo>
                    <a:pt x="132" y="13"/>
                  </a:lnTo>
                  <a:close/>
                  <a:moveTo>
                    <a:pt x="96" y="13"/>
                  </a:moveTo>
                  <a:lnTo>
                    <a:pt x="72" y="13"/>
                  </a:lnTo>
                  <a:lnTo>
                    <a:pt x="72" y="0"/>
                  </a:lnTo>
                  <a:lnTo>
                    <a:pt x="96" y="0"/>
                  </a:lnTo>
                  <a:lnTo>
                    <a:pt x="96" y="13"/>
                  </a:lnTo>
                  <a:close/>
                  <a:moveTo>
                    <a:pt x="60" y="13"/>
                  </a:moveTo>
                  <a:lnTo>
                    <a:pt x="36" y="13"/>
                  </a:lnTo>
                  <a:lnTo>
                    <a:pt x="36" y="0"/>
                  </a:lnTo>
                  <a:lnTo>
                    <a:pt x="60" y="0"/>
                  </a:lnTo>
                  <a:lnTo>
                    <a:pt x="60" y="13"/>
                  </a:lnTo>
                  <a:close/>
                  <a:moveTo>
                    <a:pt x="24" y="13"/>
                  </a:moveTo>
                  <a:lnTo>
                    <a:pt x="0" y="13"/>
                  </a:lnTo>
                  <a:lnTo>
                    <a:pt x="0" y="0"/>
                  </a:lnTo>
                  <a:lnTo>
                    <a:pt x="24" y="0"/>
                  </a:lnTo>
                  <a:lnTo>
                    <a:pt x="24" y="13"/>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37" name="Freeform 29">
              <a:extLst>
                <a:ext uri="{FF2B5EF4-FFF2-40B4-BE49-F238E27FC236}">
                  <a16:creationId xmlns:a16="http://schemas.microsoft.com/office/drawing/2014/main" id="{90E35DEE-E793-4BE9-8F76-AD9AB13F8D6E}"/>
                </a:ext>
              </a:extLst>
            </p:cNvPr>
            <p:cNvSpPr>
              <a:spLocks noEditPoints="1"/>
            </p:cNvSpPr>
            <p:nvPr/>
          </p:nvSpPr>
          <p:spPr bwMode="auto">
            <a:xfrm>
              <a:off x="8056517" y="706630"/>
              <a:ext cx="567776" cy="33399"/>
            </a:xfrm>
            <a:custGeom>
              <a:avLst/>
              <a:gdLst>
                <a:gd name="T0" fmla="*/ 204 w 204"/>
                <a:gd name="T1" fmla="*/ 12 h 12"/>
                <a:gd name="T2" fmla="*/ 180 w 204"/>
                <a:gd name="T3" fmla="*/ 12 h 12"/>
                <a:gd name="T4" fmla="*/ 180 w 204"/>
                <a:gd name="T5" fmla="*/ 0 h 12"/>
                <a:gd name="T6" fmla="*/ 204 w 204"/>
                <a:gd name="T7" fmla="*/ 0 h 12"/>
                <a:gd name="T8" fmla="*/ 204 w 204"/>
                <a:gd name="T9" fmla="*/ 12 h 12"/>
                <a:gd name="T10" fmla="*/ 168 w 204"/>
                <a:gd name="T11" fmla="*/ 12 h 12"/>
                <a:gd name="T12" fmla="*/ 144 w 204"/>
                <a:gd name="T13" fmla="*/ 12 h 12"/>
                <a:gd name="T14" fmla="*/ 144 w 204"/>
                <a:gd name="T15" fmla="*/ 0 h 12"/>
                <a:gd name="T16" fmla="*/ 168 w 204"/>
                <a:gd name="T17" fmla="*/ 0 h 12"/>
                <a:gd name="T18" fmla="*/ 168 w 204"/>
                <a:gd name="T19" fmla="*/ 12 h 12"/>
                <a:gd name="T20" fmla="*/ 132 w 204"/>
                <a:gd name="T21" fmla="*/ 12 h 12"/>
                <a:gd name="T22" fmla="*/ 108 w 204"/>
                <a:gd name="T23" fmla="*/ 12 h 12"/>
                <a:gd name="T24" fmla="*/ 108 w 204"/>
                <a:gd name="T25" fmla="*/ 0 h 12"/>
                <a:gd name="T26" fmla="*/ 132 w 204"/>
                <a:gd name="T27" fmla="*/ 0 h 12"/>
                <a:gd name="T28" fmla="*/ 132 w 204"/>
                <a:gd name="T29" fmla="*/ 12 h 12"/>
                <a:gd name="T30" fmla="*/ 96 w 204"/>
                <a:gd name="T31" fmla="*/ 12 h 12"/>
                <a:gd name="T32" fmla="*/ 72 w 204"/>
                <a:gd name="T33" fmla="*/ 12 h 12"/>
                <a:gd name="T34" fmla="*/ 72 w 204"/>
                <a:gd name="T35" fmla="*/ 0 h 12"/>
                <a:gd name="T36" fmla="*/ 96 w 204"/>
                <a:gd name="T37" fmla="*/ 0 h 12"/>
                <a:gd name="T38" fmla="*/ 96 w 204"/>
                <a:gd name="T39" fmla="*/ 12 h 12"/>
                <a:gd name="T40" fmla="*/ 60 w 204"/>
                <a:gd name="T41" fmla="*/ 12 h 12"/>
                <a:gd name="T42" fmla="*/ 36 w 204"/>
                <a:gd name="T43" fmla="*/ 12 h 12"/>
                <a:gd name="T44" fmla="*/ 36 w 204"/>
                <a:gd name="T45" fmla="*/ 0 h 12"/>
                <a:gd name="T46" fmla="*/ 60 w 204"/>
                <a:gd name="T47" fmla="*/ 0 h 12"/>
                <a:gd name="T48" fmla="*/ 60 w 204"/>
                <a:gd name="T49" fmla="*/ 12 h 12"/>
                <a:gd name="T50" fmla="*/ 24 w 204"/>
                <a:gd name="T51" fmla="*/ 12 h 12"/>
                <a:gd name="T52" fmla="*/ 0 w 204"/>
                <a:gd name="T53" fmla="*/ 12 h 12"/>
                <a:gd name="T54" fmla="*/ 0 w 204"/>
                <a:gd name="T55" fmla="*/ 0 h 12"/>
                <a:gd name="T56" fmla="*/ 24 w 204"/>
                <a:gd name="T57" fmla="*/ 0 h 12"/>
                <a:gd name="T58" fmla="*/ 24 w 204"/>
                <a:gd name="T5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2">
                  <a:moveTo>
                    <a:pt x="204" y="12"/>
                  </a:moveTo>
                  <a:lnTo>
                    <a:pt x="180" y="12"/>
                  </a:lnTo>
                  <a:lnTo>
                    <a:pt x="180" y="0"/>
                  </a:lnTo>
                  <a:lnTo>
                    <a:pt x="204" y="0"/>
                  </a:lnTo>
                  <a:lnTo>
                    <a:pt x="204" y="12"/>
                  </a:lnTo>
                  <a:close/>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38" name="Freeform 30">
              <a:extLst>
                <a:ext uri="{FF2B5EF4-FFF2-40B4-BE49-F238E27FC236}">
                  <a16:creationId xmlns:a16="http://schemas.microsoft.com/office/drawing/2014/main" id="{796B33B5-6642-4EB3-BDF9-F2768A5D6FE6}"/>
                </a:ext>
              </a:extLst>
            </p:cNvPr>
            <p:cNvSpPr>
              <a:spLocks noEditPoints="1"/>
            </p:cNvSpPr>
            <p:nvPr/>
          </p:nvSpPr>
          <p:spPr bwMode="auto">
            <a:xfrm>
              <a:off x="8056517" y="520154"/>
              <a:ext cx="567776" cy="33399"/>
            </a:xfrm>
            <a:custGeom>
              <a:avLst/>
              <a:gdLst>
                <a:gd name="T0" fmla="*/ 204 w 204"/>
                <a:gd name="T1" fmla="*/ 12 h 12"/>
                <a:gd name="T2" fmla="*/ 180 w 204"/>
                <a:gd name="T3" fmla="*/ 12 h 12"/>
                <a:gd name="T4" fmla="*/ 180 w 204"/>
                <a:gd name="T5" fmla="*/ 0 h 12"/>
                <a:gd name="T6" fmla="*/ 204 w 204"/>
                <a:gd name="T7" fmla="*/ 0 h 12"/>
                <a:gd name="T8" fmla="*/ 204 w 204"/>
                <a:gd name="T9" fmla="*/ 12 h 12"/>
                <a:gd name="T10" fmla="*/ 168 w 204"/>
                <a:gd name="T11" fmla="*/ 12 h 12"/>
                <a:gd name="T12" fmla="*/ 144 w 204"/>
                <a:gd name="T13" fmla="*/ 12 h 12"/>
                <a:gd name="T14" fmla="*/ 144 w 204"/>
                <a:gd name="T15" fmla="*/ 0 h 12"/>
                <a:gd name="T16" fmla="*/ 168 w 204"/>
                <a:gd name="T17" fmla="*/ 0 h 12"/>
                <a:gd name="T18" fmla="*/ 168 w 204"/>
                <a:gd name="T19" fmla="*/ 12 h 12"/>
                <a:gd name="T20" fmla="*/ 132 w 204"/>
                <a:gd name="T21" fmla="*/ 12 h 12"/>
                <a:gd name="T22" fmla="*/ 108 w 204"/>
                <a:gd name="T23" fmla="*/ 12 h 12"/>
                <a:gd name="T24" fmla="*/ 108 w 204"/>
                <a:gd name="T25" fmla="*/ 0 h 12"/>
                <a:gd name="T26" fmla="*/ 132 w 204"/>
                <a:gd name="T27" fmla="*/ 0 h 12"/>
                <a:gd name="T28" fmla="*/ 132 w 204"/>
                <a:gd name="T29" fmla="*/ 12 h 12"/>
                <a:gd name="T30" fmla="*/ 96 w 204"/>
                <a:gd name="T31" fmla="*/ 12 h 12"/>
                <a:gd name="T32" fmla="*/ 72 w 204"/>
                <a:gd name="T33" fmla="*/ 12 h 12"/>
                <a:gd name="T34" fmla="*/ 72 w 204"/>
                <a:gd name="T35" fmla="*/ 0 h 12"/>
                <a:gd name="T36" fmla="*/ 96 w 204"/>
                <a:gd name="T37" fmla="*/ 0 h 12"/>
                <a:gd name="T38" fmla="*/ 96 w 204"/>
                <a:gd name="T39" fmla="*/ 12 h 12"/>
                <a:gd name="T40" fmla="*/ 60 w 204"/>
                <a:gd name="T41" fmla="*/ 12 h 12"/>
                <a:gd name="T42" fmla="*/ 36 w 204"/>
                <a:gd name="T43" fmla="*/ 12 h 12"/>
                <a:gd name="T44" fmla="*/ 36 w 204"/>
                <a:gd name="T45" fmla="*/ 0 h 12"/>
                <a:gd name="T46" fmla="*/ 60 w 204"/>
                <a:gd name="T47" fmla="*/ 0 h 12"/>
                <a:gd name="T48" fmla="*/ 60 w 204"/>
                <a:gd name="T49" fmla="*/ 12 h 12"/>
                <a:gd name="T50" fmla="*/ 24 w 204"/>
                <a:gd name="T51" fmla="*/ 12 h 12"/>
                <a:gd name="T52" fmla="*/ 0 w 204"/>
                <a:gd name="T53" fmla="*/ 12 h 12"/>
                <a:gd name="T54" fmla="*/ 0 w 204"/>
                <a:gd name="T55" fmla="*/ 0 h 12"/>
                <a:gd name="T56" fmla="*/ 24 w 204"/>
                <a:gd name="T57" fmla="*/ 0 h 12"/>
                <a:gd name="T58" fmla="*/ 24 w 204"/>
                <a:gd name="T5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2">
                  <a:moveTo>
                    <a:pt x="204" y="12"/>
                  </a:moveTo>
                  <a:lnTo>
                    <a:pt x="180" y="12"/>
                  </a:lnTo>
                  <a:lnTo>
                    <a:pt x="180" y="0"/>
                  </a:lnTo>
                  <a:lnTo>
                    <a:pt x="204" y="0"/>
                  </a:lnTo>
                  <a:lnTo>
                    <a:pt x="204" y="12"/>
                  </a:lnTo>
                  <a:close/>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24" name="Rectangle 23">
              <a:extLst>
                <a:ext uri="{FF2B5EF4-FFF2-40B4-BE49-F238E27FC236}">
                  <a16:creationId xmlns:a16="http://schemas.microsoft.com/office/drawing/2014/main" id="{C09216EE-3FD0-4650-956F-25416977F78E}"/>
                </a:ext>
              </a:extLst>
            </p:cNvPr>
            <p:cNvSpPr/>
            <p:nvPr/>
          </p:nvSpPr>
          <p:spPr>
            <a:xfrm>
              <a:off x="8039604" y="912887"/>
              <a:ext cx="588623" cy="307777"/>
            </a:xfrm>
            <a:prstGeom prst="rect">
              <a:avLst/>
            </a:prstGeom>
          </p:spPr>
          <p:txBody>
            <a:bodyPr wrap="square">
              <a:spAutoFit/>
            </a:bodyPr>
            <a:lstStyle/>
            <a:p>
              <a:pPr algn="ctr" defTabSz="914102" fontAlgn="base">
                <a:spcBef>
                  <a:spcPct val="0"/>
                </a:spcBef>
                <a:spcAft>
                  <a:spcPct val="0"/>
                </a:spcAft>
                <a:defRPr/>
              </a:pPr>
              <a:r>
                <a:rPr lang="en-US" sz="1372">
                  <a:solidFill>
                    <a:srgbClr val="FFFFFF"/>
                  </a:solidFill>
                  <a:latin typeface="Segoe UI Semibold" panose="020B0702040204020203" pitchFamily="34" charset="0"/>
                  <a:cs typeface="Segoe UI Semibold" panose="020B0702040204020203" pitchFamily="34" charset="0"/>
                </a:rPr>
                <a:t>VM 1</a:t>
              </a:r>
            </a:p>
          </p:txBody>
        </p:sp>
      </p:grpSp>
      <p:sp>
        <p:nvSpPr>
          <p:cNvPr id="41" name="Rectangle 17">
            <a:extLst>
              <a:ext uri="{FF2B5EF4-FFF2-40B4-BE49-F238E27FC236}">
                <a16:creationId xmlns:a16="http://schemas.microsoft.com/office/drawing/2014/main" id="{89393268-3B53-481E-BB31-A5821E2505D9}"/>
              </a:ext>
            </a:extLst>
          </p:cNvPr>
          <p:cNvSpPr>
            <a:spLocks noChangeArrowheads="1"/>
          </p:cNvSpPr>
          <p:nvPr/>
        </p:nvSpPr>
        <p:spPr bwMode="auto">
          <a:xfrm>
            <a:off x="8457610" y="2271569"/>
            <a:ext cx="687583" cy="1290580"/>
          </a:xfrm>
          <a:prstGeom prst="rect">
            <a:avLst/>
          </a:prstGeom>
          <a:solidFill>
            <a:schemeClr val="accent4"/>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grpSp>
        <p:nvGrpSpPr>
          <p:cNvPr id="42" name="Group 41">
            <a:extLst>
              <a:ext uri="{FF2B5EF4-FFF2-40B4-BE49-F238E27FC236}">
                <a16:creationId xmlns:a16="http://schemas.microsoft.com/office/drawing/2014/main" id="{667A34B4-7F37-4DC1-BA86-720F25E1AEB0}"/>
              </a:ext>
            </a:extLst>
          </p:cNvPr>
          <p:cNvGrpSpPr/>
          <p:nvPr/>
        </p:nvGrpSpPr>
        <p:grpSpPr>
          <a:xfrm>
            <a:off x="8490353" y="2304311"/>
            <a:ext cx="622099" cy="1225096"/>
            <a:chOff x="8023119" y="300281"/>
            <a:chExt cx="634573" cy="1249662"/>
          </a:xfrm>
        </p:grpSpPr>
        <p:sp>
          <p:nvSpPr>
            <p:cNvPr id="43" name="Rectangle 18">
              <a:extLst>
                <a:ext uri="{FF2B5EF4-FFF2-40B4-BE49-F238E27FC236}">
                  <a16:creationId xmlns:a16="http://schemas.microsoft.com/office/drawing/2014/main" id="{5A0FCB80-E550-444D-A23F-5B35764370D4}"/>
                </a:ext>
              </a:extLst>
            </p:cNvPr>
            <p:cNvSpPr>
              <a:spLocks noChangeArrowheads="1"/>
            </p:cNvSpPr>
            <p:nvPr/>
          </p:nvSpPr>
          <p:spPr bwMode="auto">
            <a:xfrm>
              <a:off x="8206811" y="408941"/>
              <a:ext cx="283888" cy="33399"/>
            </a:xfrm>
            <a:prstGeom prst="rect">
              <a:avLst/>
            </a:prstGeom>
            <a:solidFill>
              <a:schemeClr val="bg1"/>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44" name="Rectangle 19">
              <a:extLst>
                <a:ext uri="{FF2B5EF4-FFF2-40B4-BE49-F238E27FC236}">
                  <a16:creationId xmlns:a16="http://schemas.microsoft.com/office/drawing/2014/main" id="{92AFCDCB-E6C1-4CFC-A896-68FFC9B3F2DC}"/>
                </a:ext>
              </a:extLst>
            </p:cNvPr>
            <p:cNvSpPr>
              <a:spLocks noChangeArrowheads="1"/>
            </p:cNvSpPr>
            <p:nvPr/>
          </p:nvSpPr>
          <p:spPr bwMode="auto">
            <a:xfrm>
              <a:off x="8140014" y="1296671"/>
              <a:ext cx="100196" cy="153076"/>
            </a:xfrm>
            <a:prstGeom prst="rect">
              <a:avLst/>
            </a:prstGeom>
            <a:solidFill>
              <a:schemeClr val="bg1"/>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45" name="Freeform 20">
              <a:extLst>
                <a:ext uri="{FF2B5EF4-FFF2-40B4-BE49-F238E27FC236}">
                  <a16:creationId xmlns:a16="http://schemas.microsoft.com/office/drawing/2014/main" id="{4B601F2C-1BBD-4334-BBAB-ECDADC17E6D7}"/>
                </a:ext>
              </a:extLst>
            </p:cNvPr>
            <p:cNvSpPr>
              <a:spLocks/>
            </p:cNvSpPr>
            <p:nvPr/>
          </p:nvSpPr>
          <p:spPr bwMode="auto">
            <a:xfrm>
              <a:off x="8607594" y="1499845"/>
              <a:ext cx="50098" cy="50098"/>
            </a:xfrm>
            <a:custGeom>
              <a:avLst/>
              <a:gdLst>
                <a:gd name="T0" fmla="*/ 18 w 18"/>
                <a:gd name="T1" fmla="*/ 18 h 18"/>
                <a:gd name="T2" fmla="*/ 0 w 18"/>
                <a:gd name="T3" fmla="*/ 18 h 18"/>
                <a:gd name="T4" fmla="*/ 0 w 18"/>
                <a:gd name="T5" fmla="*/ 6 h 18"/>
                <a:gd name="T6" fmla="*/ 6 w 18"/>
                <a:gd name="T7" fmla="*/ 6 h 18"/>
                <a:gd name="T8" fmla="*/ 6 w 18"/>
                <a:gd name="T9" fmla="*/ 0 h 18"/>
                <a:gd name="T10" fmla="*/ 18 w 18"/>
                <a:gd name="T11" fmla="*/ 0 h 18"/>
                <a:gd name="T12" fmla="*/ 18 w 18"/>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8" h="18">
                  <a:moveTo>
                    <a:pt x="18" y="18"/>
                  </a:moveTo>
                  <a:lnTo>
                    <a:pt x="0" y="18"/>
                  </a:lnTo>
                  <a:lnTo>
                    <a:pt x="0" y="6"/>
                  </a:lnTo>
                  <a:lnTo>
                    <a:pt x="6" y="6"/>
                  </a:lnTo>
                  <a:lnTo>
                    <a:pt x="6" y="0"/>
                  </a:lnTo>
                  <a:lnTo>
                    <a:pt x="18" y="0"/>
                  </a:lnTo>
                  <a:lnTo>
                    <a:pt x="18" y="18"/>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46" name="Freeform 21">
              <a:extLst>
                <a:ext uri="{FF2B5EF4-FFF2-40B4-BE49-F238E27FC236}">
                  <a16:creationId xmlns:a16="http://schemas.microsoft.com/office/drawing/2014/main" id="{415E05E4-6E0E-45C1-A4FA-5F55D3F60851}"/>
                </a:ext>
              </a:extLst>
            </p:cNvPr>
            <p:cNvSpPr>
              <a:spLocks noEditPoints="1"/>
            </p:cNvSpPr>
            <p:nvPr/>
          </p:nvSpPr>
          <p:spPr bwMode="auto">
            <a:xfrm>
              <a:off x="8106615" y="1516544"/>
              <a:ext cx="467580" cy="33399"/>
            </a:xfrm>
            <a:custGeom>
              <a:avLst/>
              <a:gdLst>
                <a:gd name="T0" fmla="*/ 168 w 168"/>
                <a:gd name="T1" fmla="*/ 12 h 12"/>
                <a:gd name="T2" fmla="*/ 144 w 168"/>
                <a:gd name="T3" fmla="*/ 12 h 12"/>
                <a:gd name="T4" fmla="*/ 144 w 168"/>
                <a:gd name="T5" fmla="*/ 0 h 12"/>
                <a:gd name="T6" fmla="*/ 168 w 168"/>
                <a:gd name="T7" fmla="*/ 0 h 12"/>
                <a:gd name="T8" fmla="*/ 168 w 168"/>
                <a:gd name="T9" fmla="*/ 12 h 12"/>
                <a:gd name="T10" fmla="*/ 132 w 168"/>
                <a:gd name="T11" fmla="*/ 12 h 12"/>
                <a:gd name="T12" fmla="*/ 108 w 168"/>
                <a:gd name="T13" fmla="*/ 12 h 12"/>
                <a:gd name="T14" fmla="*/ 108 w 168"/>
                <a:gd name="T15" fmla="*/ 0 h 12"/>
                <a:gd name="T16" fmla="*/ 132 w 168"/>
                <a:gd name="T17" fmla="*/ 0 h 12"/>
                <a:gd name="T18" fmla="*/ 132 w 168"/>
                <a:gd name="T19" fmla="*/ 12 h 12"/>
                <a:gd name="T20" fmla="*/ 96 w 168"/>
                <a:gd name="T21" fmla="*/ 12 h 12"/>
                <a:gd name="T22" fmla="*/ 72 w 168"/>
                <a:gd name="T23" fmla="*/ 12 h 12"/>
                <a:gd name="T24" fmla="*/ 72 w 168"/>
                <a:gd name="T25" fmla="*/ 0 h 12"/>
                <a:gd name="T26" fmla="*/ 96 w 168"/>
                <a:gd name="T27" fmla="*/ 0 h 12"/>
                <a:gd name="T28" fmla="*/ 96 w 168"/>
                <a:gd name="T29" fmla="*/ 12 h 12"/>
                <a:gd name="T30" fmla="*/ 60 w 168"/>
                <a:gd name="T31" fmla="*/ 12 h 12"/>
                <a:gd name="T32" fmla="*/ 36 w 168"/>
                <a:gd name="T33" fmla="*/ 12 h 12"/>
                <a:gd name="T34" fmla="*/ 36 w 168"/>
                <a:gd name="T35" fmla="*/ 0 h 12"/>
                <a:gd name="T36" fmla="*/ 60 w 168"/>
                <a:gd name="T37" fmla="*/ 0 h 12"/>
                <a:gd name="T38" fmla="*/ 60 w 168"/>
                <a:gd name="T39" fmla="*/ 12 h 12"/>
                <a:gd name="T40" fmla="*/ 24 w 168"/>
                <a:gd name="T41" fmla="*/ 12 h 12"/>
                <a:gd name="T42" fmla="*/ 0 w 168"/>
                <a:gd name="T43" fmla="*/ 12 h 12"/>
                <a:gd name="T44" fmla="*/ 0 w 168"/>
                <a:gd name="T45" fmla="*/ 0 h 12"/>
                <a:gd name="T46" fmla="*/ 24 w 168"/>
                <a:gd name="T47" fmla="*/ 0 h 12"/>
                <a:gd name="T48" fmla="*/ 24 w 168"/>
                <a:gd name="T4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8" h="12">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47" name="Freeform 22">
              <a:extLst>
                <a:ext uri="{FF2B5EF4-FFF2-40B4-BE49-F238E27FC236}">
                  <a16:creationId xmlns:a16="http://schemas.microsoft.com/office/drawing/2014/main" id="{9783DB1F-7FF2-42A9-8155-7034CA1381FA}"/>
                </a:ext>
              </a:extLst>
            </p:cNvPr>
            <p:cNvSpPr>
              <a:spLocks/>
            </p:cNvSpPr>
            <p:nvPr/>
          </p:nvSpPr>
          <p:spPr bwMode="auto">
            <a:xfrm>
              <a:off x="8023119" y="1499845"/>
              <a:ext cx="50098" cy="50098"/>
            </a:xfrm>
            <a:custGeom>
              <a:avLst/>
              <a:gdLst>
                <a:gd name="T0" fmla="*/ 18 w 18"/>
                <a:gd name="T1" fmla="*/ 18 h 18"/>
                <a:gd name="T2" fmla="*/ 0 w 18"/>
                <a:gd name="T3" fmla="*/ 18 h 18"/>
                <a:gd name="T4" fmla="*/ 0 w 18"/>
                <a:gd name="T5" fmla="*/ 0 h 18"/>
                <a:gd name="T6" fmla="*/ 12 w 18"/>
                <a:gd name="T7" fmla="*/ 0 h 18"/>
                <a:gd name="T8" fmla="*/ 12 w 18"/>
                <a:gd name="T9" fmla="*/ 6 h 18"/>
                <a:gd name="T10" fmla="*/ 18 w 18"/>
                <a:gd name="T11" fmla="*/ 6 h 18"/>
                <a:gd name="T12" fmla="*/ 18 w 18"/>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8" h="18">
                  <a:moveTo>
                    <a:pt x="18" y="18"/>
                  </a:moveTo>
                  <a:lnTo>
                    <a:pt x="0" y="18"/>
                  </a:lnTo>
                  <a:lnTo>
                    <a:pt x="0" y="0"/>
                  </a:lnTo>
                  <a:lnTo>
                    <a:pt x="12" y="0"/>
                  </a:lnTo>
                  <a:lnTo>
                    <a:pt x="12" y="6"/>
                  </a:lnTo>
                  <a:lnTo>
                    <a:pt x="18" y="6"/>
                  </a:lnTo>
                  <a:lnTo>
                    <a:pt x="18" y="18"/>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48" name="Freeform 23">
              <a:extLst>
                <a:ext uri="{FF2B5EF4-FFF2-40B4-BE49-F238E27FC236}">
                  <a16:creationId xmlns:a16="http://schemas.microsoft.com/office/drawing/2014/main" id="{9A5A0E36-B682-41BB-A296-E7429B73A887}"/>
                </a:ext>
              </a:extLst>
            </p:cNvPr>
            <p:cNvSpPr>
              <a:spLocks noEditPoints="1"/>
            </p:cNvSpPr>
            <p:nvPr/>
          </p:nvSpPr>
          <p:spPr bwMode="auto">
            <a:xfrm>
              <a:off x="8023119" y="386559"/>
              <a:ext cx="33399" cy="1079887"/>
            </a:xfrm>
            <a:custGeom>
              <a:avLst/>
              <a:gdLst>
                <a:gd name="T0" fmla="*/ 12 w 12"/>
                <a:gd name="T1" fmla="*/ 388 h 388"/>
                <a:gd name="T2" fmla="*/ 0 w 12"/>
                <a:gd name="T3" fmla="*/ 388 h 388"/>
                <a:gd name="T4" fmla="*/ 0 w 12"/>
                <a:gd name="T5" fmla="*/ 363 h 388"/>
                <a:gd name="T6" fmla="*/ 12 w 12"/>
                <a:gd name="T7" fmla="*/ 363 h 388"/>
                <a:gd name="T8" fmla="*/ 12 w 12"/>
                <a:gd name="T9" fmla="*/ 388 h 388"/>
                <a:gd name="T10" fmla="*/ 12 w 12"/>
                <a:gd name="T11" fmla="*/ 351 h 388"/>
                <a:gd name="T12" fmla="*/ 0 w 12"/>
                <a:gd name="T13" fmla="*/ 351 h 388"/>
                <a:gd name="T14" fmla="*/ 0 w 12"/>
                <a:gd name="T15" fmla="*/ 327 h 388"/>
                <a:gd name="T16" fmla="*/ 12 w 12"/>
                <a:gd name="T17" fmla="*/ 327 h 388"/>
                <a:gd name="T18" fmla="*/ 12 w 12"/>
                <a:gd name="T19" fmla="*/ 351 h 388"/>
                <a:gd name="T20" fmla="*/ 12 w 12"/>
                <a:gd name="T21" fmla="*/ 315 h 388"/>
                <a:gd name="T22" fmla="*/ 0 w 12"/>
                <a:gd name="T23" fmla="*/ 315 h 388"/>
                <a:gd name="T24" fmla="*/ 0 w 12"/>
                <a:gd name="T25" fmla="*/ 291 h 388"/>
                <a:gd name="T26" fmla="*/ 12 w 12"/>
                <a:gd name="T27" fmla="*/ 291 h 388"/>
                <a:gd name="T28" fmla="*/ 12 w 12"/>
                <a:gd name="T29" fmla="*/ 315 h 388"/>
                <a:gd name="T30" fmla="*/ 12 w 12"/>
                <a:gd name="T31" fmla="*/ 279 h 388"/>
                <a:gd name="T32" fmla="*/ 0 w 12"/>
                <a:gd name="T33" fmla="*/ 279 h 388"/>
                <a:gd name="T34" fmla="*/ 0 w 12"/>
                <a:gd name="T35" fmla="*/ 254 h 388"/>
                <a:gd name="T36" fmla="*/ 12 w 12"/>
                <a:gd name="T37" fmla="*/ 254 h 388"/>
                <a:gd name="T38" fmla="*/ 12 w 12"/>
                <a:gd name="T39" fmla="*/ 279 h 388"/>
                <a:gd name="T40" fmla="*/ 12 w 12"/>
                <a:gd name="T41" fmla="*/ 242 h 388"/>
                <a:gd name="T42" fmla="*/ 0 w 12"/>
                <a:gd name="T43" fmla="*/ 242 h 388"/>
                <a:gd name="T44" fmla="*/ 0 w 12"/>
                <a:gd name="T45" fmla="*/ 218 h 388"/>
                <a:gd name="T46" fmla="*/ 12 w 12"/>
                <a:gd name="T47" fmla="*/ 218 h 388"/>
                <a:gd name="T48" fmla="*/ 12 w 12"/>
                <a:gd name="T49" fmla="*/ 242 h 388"/>
                <a:gd name="T50" fmla="*/ 12 w 12"/>
                <a:gd name="T51" fmla="*/ 206 h 388"/>
                <a:gd name="T52" fmla="*/ 0 w 12"/>
                <a:gd name="T53" fmla="*/ 206 h 388"/>
                <a:gd name="T54" fmla="*/ 0 w 12"/>
                <a:gd name="T55" fmla="*/ 182 h 388"/>
                <a:gd name="T56" fmla="*/ 12 w 12"/>
                <a:gd name="T57" fmla="*/ 182 h 388"/>
                <a:gd name="T58" fmla="*/ 12 w 12"/>
                <a:gd name="T59" fmla="*/ 206 h 388"/>
                <a:gd name="T60" fmla="*/ 12 w 12"/>
                <a:gd name="T61" fmla="*/ 169 h 388"/>
                <a:gd name="T62" fmla="*/ 0 w 12"/>
                <a:gd name="T63" fmla="*/ 169 h 388"/>
                <a:gd name="T64" fmla="*/ 0 w 12"/>
                <a:gd name="T65" fmla="*/ 145 h 388"/>
                <a:gd name="T66" fmla="*/ 12 w 12"/>
                <a:gd name="T67" fmla="*/ 145 h 388"/>
                <a:gd name="T68" fmla="*/ 12 w 12"/>
                <a:gd name="T69" fmla="*/ 169 h 388"/>
                <a:gd name="T70" fmla="*/ 12 w 12"/>
                <a:gd name="T71" fmla="*/ 133 h 388"/>
                <a:gd name="T72" fmla="*/ 0 w 12"/>
                <a:gd name="T73" fmla="*/ 133 h 388"/>
                <a:gd name="T74" fmla="*/ 0 w 12"/>
                <a:gd name="T75" fmla="*/ 109 h 388"/>
                <a:gd name="T76" fmla="*/ 12 w 12"/>
                <a:gd name="T77" fmla="*/ 109 h 388"/>
                <a:gd name="T78" fmla="*/ 12 w 12"/>
                <a:gd name="T79" fmla="*/ 133 h 388"/>
                <a:gd name="T80" fmla="*/ 12 w 12"/>
                <a:gd name="T81" fmla="*/ 97 h 388"/>
                <a:gd name="T82" fmla="*/ 0 w 12"/>
                <a:gd name="T83" fmla="*/ 97 h 388"/>
                <a:gd name="T84" fmla="*/ 0 w 12"/>
                <a:gd name="T85" fmla="*/ 72 h 388"/>
                <a:gd name="T86" fmla="*/ 12 w 12"/>
                <a:gd name="T87" fmla="*/ 72 h 388"/>
                <a:gd name="T88" fmla="*/ 12 w 12"/>
                <a:gd name="T89" fmla="*/ 97 h 388"/>
                <a:gd name="T90" fmla="*/ 12 w 12"/>
                <a:gd name="T91" fmla="*/ 60 h 388"/>
                <a:gd name="T92" fmla="*/ 0 w 12"/>
                <a:gd name="T93" fmla="*/ 60 h 388"/>
                <a:gd name="T94" fmla="*/ 0 w 12"/>
                <a:gd name="T95" fmla="*/ 36 h 388"/>
                <a:gd name="T96" fmla="*/ 12 w 12"/>
                <a:gd name="T97" fmla="*/ 36 h 388"/>
                <a:gd name="T98" fmla="*/ 12 w 12"/>
                <a:gd name="T99" fmla="*/ 60 h 388"/>
                <a:gd name="T100" fmla="*/ 12 w 12"/>
                <a:gd name="T101" fmla="*/ 24 h 388"/>
                <a:gd name="T102" fmla="*/ 0 w 12"/>
                <a:gd name="T103" fmla="*/ 24 h 388"/>
                <a:gd name="T104" fmla="*/ 0 w 12"/>
                <a:gd name="T105" fmla="*/ 0 h 388"/>
                <a:gd name="T106" fmla="*/ 12 w 12"/>
                <a:gd name="T107" fmla="*/ 0 h 388"/>
                <a:gd name="T108" fmla="*/ 12 w 12"/>
                <a:gd name="T109" fmla="*/ 24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 h="388">
                  <a:moveTo>
                    <a:pt x="12" y="388"/>
                  </a:moveTo>
                  <a:lnTo>
                    <a:pt x="0" y="388"/>
                  </a:lnTo>
                  <a:lnTo>
                    <a:pt x="0" y="363"/>
                  </a:lnTo>
                  <a:lnTo>
                    <a:pt x="12" y="363"/>
                  </a:lnTo>
                  <a:lnTo>
                    <a:pt x="12" y="388"/>
                  </a:lnTo>
                  <a:close/>
                  <a:moveTo>
                    <a:pt x="12" y="351"/>
                  </a:moveTo>
                  <a:lnTo>
                    <a:pt x="0" y="351"/>
                  </a:lnTo>
                  <a:lnTo>
                    <a:pt x="0" y="327"/>
                  </a:lnTo>
                  <a:lnTo>
                    <a:pt x="12" y="327"/>
                  </a:lnTo>
                  <a:lnTo>
                    <a:pt x="12" y="351"/>
                  </a:lnTo>
                  <a:close/>
                  <a:moveTo>
                    <a:pt x="12" y="315"/>
                  </a:moveTo>
                  <a:lnTo>
                    <a:pt x="0" y="315"/>
                  </a:lnTo>
                  <a:lnTo>
                    <a:pt x="0" y="291"/>
                  </a:lnTo>
                  <a:lnTo>
                    <a:pt x="12" y="291"/>
                  </a:lnTo>
                  <a:lnTo>
                    <a:pt x="12" y="315"/>
                  </a:lnTo>
                  <a:close/>
                  <a:moveTo>
                    <a:pt x="12" y="279"/>
                  </a:moveTo>
                  <a:lnTo>
                    <a:pt x="0" y="279"/>
                  </a:lnTo>
                  <a:lnTo>
                    <a:pt x="0" y="254"/>
                  </a:lnTo>
                  <a:lnTo>
                    <a:pt x="12" y="254"/>
                  </a:lnTo>
                  <a:lnTo>
                    <a:pt x="12" y="279"/>
                  </a:lnTo>
                  <a:close/>
                  <a:moveTo>
                    <a:pt x="12" y="242"/>
                  </a:moveTo>
                  <a:lnTo>
                    <a:pt x="0" y="242"/>
                  </a:lnTo>
                  <a:lnTo>
                    <a:pt x="0" y="218"/>
                  </a:lnTo>
                  <a:lnTo>
                    <a:pt x="12" y="218"/>
                  </a:lnTo>
                  <a:lnTo>
                    <a:pt x="12" y="242"/>
                  </a:lnTo>
                  <a:close/>
                  <a:moveTo>
                    <a:pt x="12" y="206"/>
                  </a:moveTo>
                  <a:lnTo>
                    <a:pt x="0" y="206"/>
                  </a:lnTo>
                  <a:lnTo>
                    <a:pt x="0" y="182"/>
                  </a:lnTo>
                  <a:lnTo>
                    <a:pt x="12" y="182"/>
                  </a:lnTo>
                  <a:lnTo>
                    <a:pt x="12" y="206"/>
                  </a:lnTo>
                  <a:close/>
                  <a:moveTo>
                    <a:pt x="12" y="169"/>
                  </a:moveTo>
                  <a:lnTo>
                    <a:pt x="0" y="169"/>
                  </a:lnTo>
                  <a:lnTo>
                    <a:pt x="0" y="145"/>
                  </a:lnTo>
                  <a:lnTo>
                    <a:pt x="12" y="145"/>
                  </a:lnTo>
                  <a:lnTo>
                    <a:pt x="12" y="169"/>
                  </a:lnTo>
                  <a:close/>
                  <a:moveTo>
                    <a:pt x="12" y="133"/>
                  </a:moveTo>
                  <a:lnTo>
                    <a:pt x="0" y="133"/>
                  </a:lnTo>
                  <a:lnTo>
                    <a:pt x="0" y="109"/>
                  </a:lnTo>
                  <a:lnTo>
                    <a:pt x="12" y="109"/>
                  </a:lnTo>
                  <a:lnTo>
                    <a:pt x="12" y="133"/>
                  </a:lnTo>
                  <a:close/>
                  <a:moveTo>
                    <a:pt x="12" y="97"/>
                  </a:moveTo>
                  <a:lnTo>
                    <a:pt x="0" y="97"/>
                  </a:lnTo>
                  <a:lnTo>
                    <a:pt x="0" y="72"/>
                  </a:lnTo>
                  <a:lnTo>
                    <a:pt x="12" y="72"/>
                  </a:lnTo>
                  <a:lnTo>
                    <a:pt x="12" y="97"/>
                  </a:lnTo>
                  <a:close/>
                  <a:moveTo>
                    <a:pt x="12" y="60"/>
                  </a:moveTo>
                  <a:lnTo>
                    <a:pt x="0" y="60"/>
                  </a:lnTo>
                  <a:lnTo>
                    <a:pt x="0" y="36"/>
                  </a:lnTo>
                  <a:lnTo>
                    <a:pt x="12" y="36"/>
                  </a:lnTo>
                  <a:lnTo>
                    <a:pt x="12" y="60"/>
                  </a:lnTo>
                  <a:close/>
                  <a:moveTo>
                    <a:pt x="12" y="24"/>
                  </a:moveTo>
                  <a:lnTo>
                    <a:pt x="0" y="24"/>
                  </a:lnTo>
                  <a:lnTo>
                    <a:pt x="0" y="0"/>
                  </a:lnTo>
                  <a:lnTo>
                    <a:pt x="12" y="0"/>
                  </a:lnTo>
                  <a:lnTo>
                    <a:pt x="12" y="24"/>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49" name="Freeform 24">
              <a:extLst>
                <a:ext uri="{FF2B5EF4-FFF2-40B4-BE49-F238E27FC236}">
                  <a16:creationId xmlns:a16="http://schemas.microsoft.com/office/drawing/2014/main" id="{DAB4E342-461C-45B5-A56A-B2C7D7EBAB9A}"/>
                </a:ext>
              </a:extLst>
            </p:cNvPr>
            <p:cNvSpPr>
              <a:spLocks/>
            </p:cNvSpPr>
            <p:nvPr/>
          </p:nvSpPr>
          <p:spPr bwMode="auto">
            <a:xfrm>
              <a:off x="8023119" y="300281"/>
              <a:ext cx="50098" cy="52880"/>
            </a:xfrm>
            <a:custGeom>
              <a:avLst/>
              <a:gdLst>
                <a:gd name="T0" fmla="*/ 12 w 18"/>
                <a:gd name="T1" fmla="*/ 19 h 19"/>
                <a:gd name="T2" fmla="*/ 0 w 18"/>
                <a:gd name="T3" fmla="*/ 19 h 19"/>
                <a:gd name="T4" fmla="*/ 0 w 18"/>
                <a:gd name="T5" fmla="*/ 0 h 19"/>
                <a:gd name="T6" fmla="*/ 18 w 18"/>
                <a:gd name="T7" fmla="*/ 0 h 19"/>
                <a:gd name="T8" fmla="*/ 18 w 18"/>
                <a:gd name="T9" fmla="*/ 12 h 19"/>
                <a:gd name="T10" fmla="*/ 12 w 18"/>
                <a:gd name="T11" fmla="*/ 12 h 19"/>
                <a:gd name="T12" fmla="*/ 12 w 18"/>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8" h="19">
                  <a:moveTo>
                    <a:pt x="12" y="19"/>
                  </a:moveTo>
                  <a:lnTo>
                    <a:pt x="0" y="19"/>
                  </a:lnTo>
                  <a:lnTo>
                    <a:pt x="0" y="0"/>
                  </a:lnTo>
                  <a:lnTo>
                    <a:pt x="18" y="0"/>
                  </a:lnTo>
                  <a:lnTo>
                    <a:pt x="18" y="12"/>
                  </a:lnTo>
                  <a:lnTo>
                    <a:pt x="12" y="12"/>
                  </a:lnTo>
                  <a:lnTo>
                    <a:pt x="12" y="19"/>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50" name="Freeform 25">
              <a:extLst>
                <a:ext uri="{FF2B5EF4-FFF2-40B4-BE49-F238E27FC236}">
                  <a16:creationId xmlns:a16="http://schemas.microsoft.com/office/drawing/2014/main" id="{43676AD5-BCDF-46FA-9AC0-323AE54E8C43}"/>
                </a:ext>
              </a:extLst>
            </p:cNvPr>
            <p:cNvSpPr>
              <a:spLocks noEditPoints="1"/>
            </p:cNvSpPr>
            <p:nvPr/>
          </p:nvSpPr>
          <p:spPr bwMode="auto">
            <a:xfrm>
              <a:off x="8106615" y="300281"/>
              <a:ext cx="467580" cy="33399"/>
            </a:xfrm>
            <a:custGeom>
              <a:avLst/>
              <a:gdLst>
                <a:gd name="T0" fmla="*/ 168 w 168"/>
                <a:gd name="T1" fmla="*/ 12 h 12"/>
                <a:gd name="T2" fmla="*/ 144 w 168"/>
                <a:gd name="T3" fmla="*/ 12 h 12"/>
                <a:gd name="T4" fmla="*/ 144 w 168"/>
                <a:gd name="T5" fmla="*/ 0 h 12"/>
                <a:gd name="T6" fmla="*/ 168 w 168"/>
                <a:gd name="T7" fmla="*/ 0 h 12"/>
                <a:gd name="T8" fmla="*/ 168 w 168"/>
                <a:gd name="T9" fmla="*/ 12 h 12"/>
                <a:gd name="T10" fmla="*/ 132 w 168"/>
                <a:gd name="T11" fmla="*/ 12 h 12"/>
                <a:gd name="T12" fmla="*/ 108 w 168"/>
                <a:gd name="T13" fmla="*/ 12 h 12"/>
                <a:gd name="T14" fmla="*/ 108 w 168"/>
                <a:gd name="T15" fmla="*/ 0 h 12"/>
                <a:gd name="T16" fmla="*/ 132 w 168"/>
                <a:gd name="T17" fmla="*/ 0 h 12"/>
                <a:gd name="T18" fmla="*/ 132 w 168"/>
                <a:gd name="T19" fmla="*/ 12 h 12"/>
                <a:gd name="T20" fmla="*/ 96 w 168"/>
                <a:gd name="T21" fmla="*/ 12 h 12"/>
                <a:gd name="T22" fmla="*/ 72 w 168"/>
                <a:gd name="T23" fmla="*/ 12 h 12"/>
                <a:gd name="T24" fmla="*/ 72 w 168"/>
                <a:gd name="T25" fmla="*/ 0 h 12"/>
                <a:gd name="T26" fmla="*/ 96 w 168"/>
                <a:gd name="T27" fmla="*/ 0 h 12"/>
                <a:gd name="T28" fmla="*/ 96 w 168"/>
                <a:gd name="T29" fmla="*/ 12 h 12"/>
                <a:gd name="T30" fmla="*/ 60 w 168"/>
                <a:gd name="T31" fmla="*/ 12 h 12"/>
                <a:gd name="T32" fmla="*/ 36 w 168"/>
                <a:gd name="T33" fmla="*/ 12 h 12"/>
                <a:gd name="T34" fmla="*/ 36 w 168"/>
                <a:gd name="T35" fmla="*/ 0 h 12"/>
                <a:gd name="T36" fmla="*/ 60 w 168"/>
                <a:gd name="T37" fmla="*/ 0 h 12"/>
                <a:gd name="T38" fmla="*/ 60 w 168"/>
                <a:gd name="T39" fmla="*/ 12 h 12"/>
                <a:gd name="T40" fmla="*/ 24 w 168"/>
                <a:gd name="T41" fmla="*/ 12 h 12"/>
                <a:gd name="T42" fmla="*/ 0 w 168"/>
                <a:gd name="T43" fmla="*/ 12 h 12"/>
                <a:gd name="T44" fmla="*/ 0 w 168"/>
                <a:gd name="T45" fmla="*/ 0 h 12"/>
                <a:gd name="T46" fmla="*/ 24 w 168"/>
                <a:gd name="T47" fmla="*/ 0 h 12"/>
                <a:gd name="T48" fmla="*/ 24 w 168"/>
                <a:gd name="T4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8" h="12">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51" name="Freeform 26">
              <a:extLst>
                <a:ext uri="{FF2B5EF4-FFF2-40B4-BE49-F238E27FC236}">
                  <a16:creationId xmlns:a16="http://schemas.microsoft.com/office/drawing/2014/main" id="{F2F48EBF-7F9A-4419-B98E-07967FD8C09B}"/>
                </a:ext>
              </a:extLst>
            </p:cNvPr>
            <p:cNvSpPr>
              <a:spLocks/>
            </p:cNvSpPr>
            <p:nvPr/>
          </p:nvSpPr>
          <p:spPr bwMode="auto">
            <a:xfrm>
              <a:off x="8607594" y="300281"/>
              <a:ext cx="50098" cy="52880"/>
            </a:xfrm>
            <a:custGeom>
              <a:avLst/>
              <a:gdLst>
                <a:gd name="T0" fmla="*/ 18 w 18"/>
                <a:gd name="T1" fmla="*/ 19 h 19"/>
                <a:gd name="T2" fmla="*/ 6 w 18"/>
                <a:gd name="T3" fmla="*/ 19 h 19"/>
                <a:gd name="T4" fmla="*/ 6 w 18"/>
                <a:gd name="T5" fmla="*/ 12 h 19"/>
                <a:gd name="T6" fmla="*/ 0 w 18"/>
                <a:gd name="T7" fmla="*/ 12 h 19"/>
                <a:gd name="T8" fmla="*/ 0 w 18"/>
                <a:gd name="T9" fmla="*/ 0 h 19"/>
                <a:gd name="T10" fmla="*/ 18 w 18"/>
                <a:gd name="T11" fmla="*/ 0 h 19"/>
                <a:gd name="T12" fmla="*/ 18 w 18"/>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8" h="19">
                  <a:moveTo>
                    <a:pt x="18" y="19"/>
                  </a:moveTo>
                  <a:lnTo>
                    <a:pt x="6" y="19"/>
                  </a:lnTo>
                  <a:lnTo>
                    <a:pt x="6" y="12"/>
                  </a:lnTo>
                  <a:lnTo>
                    <a:pt x="0" y="12"/>
                  </a:lnTo>
                  <a:lnTo>
                    <a:pt x="0" y="0"/>
                  </a:lnTo>
                  <a:lnTo>
                    <a:pt x="18" y="0"/>
                  </a:lnTo>
                  <a:lnTo>
                    <a:pt x="18" y="19"/>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52" name="Freeform 27">
              <a:extLst>
                <a:ext uri="{FF2B5EF4-FFF2-40B4-BE49-F238E27FC236}">
                  <a16:creationId xmlns:a16="http://schemas.microsoft.com/office/drawing/2014/main" id="{4521BC55-2FA5-467C-B5AA-A85F5E62F378}"/>
                </a:ext>
              </a:extLst>
            </p:cNvPr>
            <p:cNvSpPr>
              <a:spLocks noEditPoints="1"/>
            </p:cNvSpPr>
            <p:nvPr/>
          </p:nvSpPr>
          <p:spPr bwMode="auto">
            <a:xfrm>
              <a:off x="8624293" y="386559"/>
              <a:ext cx="33399" cy="1079887"/>
            </a:xfrm>
            <a:custGeom>
              <a:avLst/>
              <a:gdLst>
                <a:gd name="T0" fmla="*/ 12 w 12"/>
                <a:gd name="T1" fmla="*/ 388 h 388"/>
                <a:gd name="T2" fmla="*/ 0 w 12"/>
                <a:gd name="T3" fmla="*/ 388 h 388"/>
                <a:gd name="T4" fmla="*/ 0 w 12"/>
                <a:gd name="T5" fmla="*/ 363 h 388"/>
                <a:gd name="T6" fmla="*/ 12 w 12"/>
                <a:gd name="T7" fmla="*/ 363 h 388"/>
                <a:gd name="T8" fmla="*/ 12 w 12"/>
                <a:gd name="T9" fmla="*/ 388 h 388"/>
                <a:gd name="T10" fmla="*/ 12 w 12"/>
                <a:gd name="T11" fmla="*/ 351 h 388"/>
                <a:gd name="T12" fmla="*/ 0 w 12"/>
                <a:gd name="T13" fmla="*/ 351 h 388"/>
                <a:gd name="T14" fmla="*/ 0 w 12"/>
                <a:gd name="T15" fmla="*/ 327 h 388"/>
                <a:gd name="T16" fmla="*/ 12 w 12"/>
                <a:gd name="T17" fmla="*/ 327 h 388"/>
                <a:gd name="T18" fmla="*/ 12 w 12"/>
                <a:gd name="T19" fmla="*/ 351 h 388"/>
                <a:gd name="T20" fmla="*/ 12 w 12"/>
                <a:gd name="T21" fmla="*/ 315 h 388"/>
                <a:gd name="T22" fmla="*/ 0 w 12"/>
                <a:gd name="T23" fmla="*/ 315 h 388"/>
                <a:gd name="T24" fmla="*/ 0 w 12"/>
                <a:gd name="T25" fmla="*/ 291 h 388"/>
                <a:gd name="T26" fmla="*/ 12 w 12"/>
                <a:gd name="T27" fmla="*/ 291 h 388"/>
                <a:gd name="T28" fmla="*/ 12 w 12"/>
                <a:gd name="T29" fmla="*/ 315 h 388"/>
                <a:gd name="T30" fmla="*/ 12 w 12"/>
                <a:gd name="T31" fmla="*/ 279 h 388"/>
                <a:gd name="T32" fmla="*/ 0 w 12"/>
                <a:gd name="T33" fmla="*/ 279 h 388"/>
                <a:gd name="T34" fmla="*/ 0 w 12"/>
                <a:gd name="T35" fmla="*/ 254 h 388"/>
                <a:gd name="T36" fmla="*/ 12 w 12"/>
                <a:gd name="T37" fmla="*/ 254 h 388"/>
                <a:gd name="T38" fmla="*/ 12 w 12"/>
                <a:gd name="T39" fmla="*/ 279 h 388"/>
                <a:gd name="T40" fmla="*/ 12 w 12"/>
                <a:gd name="T41" fmla="*/ 242 h 388"/>
                <a:gd name="T42" fmla="*/ 0 w 12"/>
                <a:gd name="T43" fmla="*/ 242 h 388"/>
                <a:gd name="T44" fmla="*/ 0 w 12"/>
                <a:gd name="T45" fmla="*/ 218 h 388"/>
                <a:gd name="T46" fmla="*/ 12 w 12"/>
                <a:gd name="T47" fmla="*/ 218 h 388"/>
                <a:gd name="T48" fmla="*/ 12 w 12"/>
                <a:gd name="T49" fmla="*/ 242 h 388"/>
                <a:gd name="T50" fmla="*/ 12 w 12"/>
                <a:gd name="T51" fmla="*/ 206 h 388"/>
                <a:gd name="T52" fmla="*/ 0 w 12"/>
                <a:gd name="T53" fmla="*/ 206 h 388"/>
                <a:gd name="T54" fmla="*/ 0 w 12"/>
                <a:gd name="T55" fmla="*/ 182 h 388"/>
                <a:gd name="T56" fmla="*/ 12 w 12"/>
                <a:gd name="T57" fmla="*/ 182 h 388"/>
                <a:gd name="T58" fmla="*/ 12 w 12"/>
                <a:gd name="T59" fmla="*/ 206 h 388"/>
                <a:gd name="T60" fmla="*/ 12 w 12"/>
                <a:gd name="T61" fmla="*/ 169 h 388"/>
                <a:gd name="T62" fmla="*/ 0 w 12"/>
                <a:gd name="T63" fmla="*/ 169 h 388"/>
                <a:gd name="T64" fmla="*/ 0 w 12"/>
                <a:gd name="T65" fmla="*/ 145 h 388"/>
                <a:gd name="T66" fmla="*/ 12 w 12"/>
                <a:gd name="T67" fmla="*/ 145 h 388"/>
                <a:gd name="T68" fmla="*/ 12 w 12"/>
                <a:gd name="T69" fmla="*/ 169 h 388"/>
                <a:gd name="T70" fmla="*/ 12 w 12"/>
                <a:gd name="T71" fmla="*/ 133 h 388"/>
                <a:gd name="T72" fmla="*/ 0 w 12"/>
                <a:gd name="T73" fmla="*/ 133 h 388"/>
                <a:gd name="T74" fmla="*/ 0 w 12"/>
                <a:gd name="T75" fmla="*/ 109 h 388"/>
                <a:gd name="T76" fmla="*/ 12 w 12"/>
                <a:gd name="T77" fmla="*/ 109 h 388"/>
                <a:gd name="T78" fmla="*/ 12 w 12"/>
                <a:gd name="T79" fmla="*/ 133 h 388"/>
                <a:gd name="T80" fmla="*/ 12 w 12"/>
                <a:gd name="T81" fmla="*/ 97 h 388"/>
                <a:gd name="T82" fmla="*/ 0 w 12"/>
                <a:gd name="T83" fmla="*/ 97 h 388"/>
                <a:gd name="T84" fmla="*/ 0 w 12"/>
                <a:gd name="T85" fmla="*/ 72 h 388"/>
                <a:gd name="T86" fmla="*/ 12 w 12"/>
                <a:gd name="T87" fmla="*/ 72 h 388"/>
                <a:gd name="T88" fmla="*/ 12 w 12"/>
                <a:gd name="T89" fmla="*/ 97 h 388"/>
                <a:gd name="T90" fmla="*/ 12 w 12"/>
                <a:gd name="T91" fmla="*/ 60 h 388"/>
                <a:gd name="T92" fmla="*/ 0 w 12"/>
                <a:gd name="T93" fmla="*/ 60 h 388"/>
                <a:gd name="T94" fmla="*/ 0 w 12"/>
                <a:gd name="T95" fmla="*/ 36 h 388"/>
                <a:gd name="T96" fmla="*/ 12 w 12"/>
                <a:gd name="T97" fmla="*/ 36 h 388"/>
                <a:gd name="T98" fmla="*/ 12 w 12"/>
                <a:gd name="T99" fmla="*/ 60 h 388"/>
                <a:gd name="T100" fmla="*/ 12 w 12"/>
                <a:gd name="T101" fmla="*/ 24 h 388"/>
                <a:gd name="T102" fmla="*/ 0 w 12"/>
                <a:gd name="T103" fmla="*/ 24 h 388"/>
                <a:gd name="T104" fmla="*/ 0 w 12"/>
                <a:gd name="T105" fmla="*/ 0 h 388"/>
                <a:gd name="T106" fmla="*/ 12 w 12"/>
                <a:gd name="T107" fmla="*/ 0 h 388"/>
                <a:gd name="T108" fmla="*/ 12 w 12"/>
                <a:gd name="T109" fmla="*/ 24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 h="388">
                  <a:moveTo>
                    <a:pt x="12" y="388"/>
                  </a:moveTo>
                  <a:lnTo>
                    <a:pt x="0" y="388"/>
                  </a:lnTo>
                  <a:lnTo>
                    <a:pt x="0" y="363"/>
                  </a:lnTo>
                  <a:lnTo>
                    <a:pt x="12" y="363"/>
                  </a:lnTo>
                  <a:lnTo>
                    <a:pt x="12" y="388"/>
                  </a:lnTo>
                  <a:close/>
                  <a:moveTo>
                    <a:pt x="12" y="351"/>
                  </a:moveTo>
                  <a:lnTo>
                    <a:pt x="0" y="351"/>
                  </a:lnTo>
                  <a:lnTo>
                    <a:pt x="0" y="327"/>
                  </a:lnTo>
                  <a:lnTo>
                    <a:pt x="12" y="327"/>
                  </a:lnTo>
                  <a:lnTo>
                    <a:pt x="12" y="351"/>
                  </a:lnTo>
                  <a:close/>
                  <a:moveTo>
                    <a:pt x="12" y="315"/>
                  </a:moveTo>
                  <a:lnTo>
                    <a:pt x="0" y="315"/>
                  </a:lnTo>
                  <a:lnTo>
                    <a:pt x="0" y="291"/>
                  </a:lnTo>
                  <a:lnTo>
                    <a:pt x="12" y="291"/>
                  </a:lnTo>
                  <a:lnTo>
                    <a:pt x="12" y="315"/>
                  </a:lnTo>
                  <a:close/>
                  <a:moveTo>
                    <a:pt x="12" y="279"/>
                  </a:moveTo>
                  <a:lnTo>
                    <a:pt x="0" y="279"/>
                  </a:lnTo>
                  <a:lnTo>
                    <a:pt x="0" y="254"/>
                  </a:lnTo>
                  <a:lnTo>
                    <a:pt x="12" y="254"/>
                  </a:lnTo>
                  <a:lnTo>
                    <a:pt x="12" y="279"/>
                  </a:lnTo>
                  <a:close/>
                  <a:moveTo>
                    <a:pt x="12" y="242"/>
                  </a:moveTo>
                  <a:lnTo>
                    <a:pt x="0" y="242"/>
                  </a:lnTo>
                  <a:lnTo>
                    <a:pt x="0" y="218"/>
                  </a:lnTo>
                  <a:lnTo>
                    <a:pt x="12" y="218"/>
                  </a:lnTo>
                  <a:lnTo>
                    <a:pt x="12" y="242"/>
                  </a:lnTo>
                  <a:close/>
                  <a:moveTo>
                    <a:pt x="12" y="206"/>
                  </a:moveTo>
                  <a:lnTo>
                    <a:pt x="0" y="206"/>
                  </a:lnTo>
                  <a:lnTo>
                    <a:pt x="0" y="182"/>
                  </a:lnTo>
                  <a:lnTo>
                    <a:pt x="12" y="182"/>
                  </a:lnTo>
                  <a:lnTo>
                    <a:pt x="12" y="206"/>
                  </a:lnTo>
                  <a:close/>
                  <a:moveTo>
                    <a:pt x="12" y="169"/>
                  </a:moveTo>
                  <a:lnTo>
                    <a:pt x="0" y="169"/>
                  </a:lnTo>
                  <a:lnTo>
                    <a:pt x="0" y="145"/>
                  </a:lnTo>
                  <a:lnTo>
                    <a:pt x="12" y="145"/>
                  </a:lnTo>
                  <a:lnTo>
                    <a:pt x="12" y="169"/>
                  </a:lnTo>
                  <a:close/>
                  <a:moveTo>
                    <a:pt x="12" y="133"/>
                  </a:moveTo>
                  <a:lnTo>
                    <a:pt x="0" y="133"/>
                  </a:lnTo>
                  <a:lnTo>
                    <a:pt x="0" y="109"/>
                  </a:lnTo>
                  <a:lnTo>
                    <a:pt x="12" y="109"/>
                  </a:lnTo>
                  <a:lnTo>
                    <a:pt x="12" y="133"/>
                  </a:lnTo>
                  <a:close/>
                  <a:moveTo>
                    <a:pt x="12" y="97"/>
                  </a:moveTo>
                  <a:lnTo>
                    <a:pt x="0" y="97"/>
                  </a:lnTo>
                  <a:lnTo>
                    <a:pt x="0" y="72"/>
                  </a:lnTo>
                  <a:lnTo>
                    <a:pt x="12" y="72"/>
                  </a:lnTo>
                  <a:lnTo>
                    <a:pt x="12" y="97"/>
                  </a:lnTo>
                  <a:close/>
                  <a:moveTo>
                    <a:pt x="12" y="60"/>
                  </a:moveTo>
                  <a:lnTo>
                    <a:pt x="0" y="60"/>
                  </a:lnTo>
                  <a:lnTo>
                    <a:pt x="0" y="36"/>
                  </a:lnTo>
                  <a:lnTo>
                    <a:pt x="12" y="36"/>
                  </a:lnTo>
                  <a:lnTo>
                    <a:pt x="12" y="60"/>
                  </a:lnTo>
                  <a:close/>
                  <a:moveTo>
                    <a:pt x="12" y="24"/>
                  </a:moveTo>
                  <a:lnTo>
                    <a:pt x="0" y="24"/>
                  </a:lnTo>
                  <a:lnTo>
                    <a:pt x="0" y="0"/>
                  </a:lnTo>
                  <a:lnTo>
                    <a:pt x="12" y="0"/>
                  </a:lnTo>
                  <a:lnTo>
                    <a:pt x="12" y="24"/>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53" name="Freeform 28">
              <a:extLst>
                <a:ext uri="{FF2B5EF4-FFF2-40B4-BE49-F238E27FC236}">
                  <a16:creationId xmlns:a16="http://schemas.microsoft.com/office/drawing/2014/main" id="{B89942D5-DE85-40BE-B04E-A7B980EDE20C}"/>
                </a:ext>
              </a:extLst>
            </p:cNvPr>
            <p:cNvSpPr>
              <a:spLocks noEditPoints="1"/>
            </p:cNvSpPr>
            <p:nvPr/>
          </p:nvSpPr>
          <p:spPr bwMode="auto">
            <a:xfrm>
              <a:off x="8056517" y="856923"/>
              <a:ext cx="567776" cy="36181"/>
            </a:xfrm>
            <a:custGeom>
              <a:avLst/>
              <a:gdLst>
                <a:gd name="T0" fmla="*/ 204 w 204"/>
                <a:gd name="T1" fmla="*/ 13 h 13"/>
                <a:gd name="T2" fmla="*/ 180 w 204"/>
                <a:gd name="T3" fmla="*/ 13 h 13"/>
                <a:gd name="T4" fmla="*/ 180 w 204"/>
                <a:gd name="T5" fmla="*/ 0 h 13"/>
                <a:gd name="T6" fmla="*/ 204 w 204"/>
                <a:gd name="T7" fmla="*/ 0 h 13"/>
                <a:gd name="T8" fmla="*/ 204 w 204"/>
                <a:gd name="T9" fmla="*/ 13 h 13"/>
                <a:gd name="T10" fmla="*/ 168 w 204"/>
                <a:gd name="T11" fmla="*/ 13 h 13"/>
                <a:gd name="T12" fmla="*/ 144 w 204"/>
                <a:gd name="T13" fmla="*/ 13 h 13"/>
                <a:gd name="T14" fmla="*/ 144 w 204"/>
                <a:gd name="T15" fmla="*/ 0 h 13"/>
                <a:gd name="T16" fmla="*/ 168 w 204"/>
                <a:gd name="T17" fmla="*/ 0 h 13"/>
                <a:gd name="T18" fmla="*/ 168 w 204"/>
                <a:gd name="T19" fmla="*/ 13 h 13"/>
                <a:gd name="T20" fmla="*/ 132 w 204"/>
                <a:gd name="T21" fmla="*/ 13 h 13"/>
                <a:gd name="T22" fmla="*/ 108 w 204"/>
                <a:gd name="T23" fmla="*/ 13 h 13"/>
                <a:gd name="T24" fmla="*/ 108 w 204"/>
                <a:gd name="T25" fmla="*/ 0 h 13"/>
                <a:gd name="T26" fmla="*/ 132 w 204"/>
                <a:gd name="T27" fmla="*/ 0 h 13"/>
                <a:gd name="T28" fmla="*/ 132 w 204"/>
                <a:gd name="T29" fmla="*/ 13 h 13"/>
                <a:gd name="T30" fmla="*/ 96 w 204"/>
                <a:gd name="T31" fmla="*/ 13 h 13"/>
                <a:gd name="T32" fmla="*/ 72 w 204"/>
                <a:gd name="T33" fmla="*/ 13 h 13"/>
                <a:gd name="T34" fmla="*/ 72 w 204"/>
                <a:gd name="T35" fmla="*/ 0 h 13"/>
                <a:gd name="T36" fmla="*/ 96 w 204"/>
                <a:gd name="T37" fmla="*/ 0 h 13"/>
                <a:gd name="T38" fmla="*/ 96 w 204"/>
                <a:gd name="T39" fmla="*/ 13 h 13"/>
                <a:gd name="T40" fmla="*/ 60 w 204"/>
                <a:gd name="T41" fmla="*/ 13 h 13"/>
                <a:gd name="T42" fmla="*/ 36 w 204"/>
                <a:gd name="T43" fmla="*/ 13 h 13"/>
                <a:gd name="T44" fmla="*/ 36 w 204"/>
                <a:gd name="T45" fmla="*/ 0 h 13"/>
                <a:gd name="T46" fmla="*/ 60 w 204"/>
                <a:gd name="T47" fmla="*/ 0 h 13"/>
                <a:gd name="T48" fmla="*/ 60 w 204"/>
                <a:gd name="T49" fmla="*/ 13 h 13"/>
                <a:gd name="T50" fmla="*/ 24 w 204"/>
                <a:gd name="T51" fmla="*/ 13 h 13"/>
                <a:gd name="T52" fmla="*/ 0 w 204"/>
                <a:gd name="T53" fmla="*/ 13 h 13"/>
                <a:gd name="T54" fmla="*/ 0 w 204"/>
                <a:gd name="T55" fmla="*/ 0 h 13"/>
                <a:gd name="T56" fmla="*/ 24 w 204"/>
                <a:gd name="T57" fmla="*/ 0 h 13"/>
                <a:gd name="T58" fmla="*/ 24 w 204"/>
                <a:gd name="T5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3">
                  <a:moveTo>
                    <a:pt x="204" y="13"/>
                  </a:moveTo>
                  <a:lnTo>
                    <a:pt x="180" y="13"/>
                  </a:lnTo>
                  <a:lnTo>
                    <a:pt x="180" y="0"/>
                  </a:lnTo>
                  <a:lnTo>
                    <a:pt x="204" y="0"/>
                  </a:lnTo>
                  <a:lnTo>
                    <a:pt x="204" y="13"/>
                  </a:lnTo>
                  <a:close/>
                  <a:moveTo>
                    <a:pt x="168" y="13"/>
                  </a:moveTo>
                  <a:lnTo>
                    <a:pt x="144" y="13"/>
                  </a:lnTo>
                  <a:lnTo>
                    <a:pt x="144" y="0"/>
                  </a:lnTo>
                  <a:lnTo>
                    <a:pt x="168" y="0"/>
                  </a:lnTo>
                  <a:lnTo>
                    <a:pt x="168" y="13"/>
                  </a:lnTo>
                  <a:close/>
                  <a:moveTo>
                    <a:pt x="132" y="13"/>
                  </a:moveTo>
                  <a:lnTo>
                    <a:pt x="108" y="13"/>
                  </a:lnTo>
                  <a:lnTo>
                    <a:pt x="108" y="0"/>
                  </a:lnTo>
                  <a:lnTo>
                    <a:pt x="132" y="0"/>
                  </a:lnTo>
                  <a:lnTo>
                    <a:pt x="132" y="13"/>
                  </a:lnTo>
                  <a:close/>
                  <a:moveTo>
                    <a:pt x="96" y="13"/>
                  </a:moveTo>
                  <a:lnTo>
                    <a:pt x="72" y="13"/>
                  </a:lnTo>
                  <a:lnTo>
                    <a:pt x="72" y="0"/>
                  </a:lnTo>
                  <a:lnTo>
                    <a:pt x="96" y="0"/>
                  </a:lnTo>
                  <a:lnTo>
                    <a:pt x="96" y="13"/>
                  </a:lnTo>
                  <a:close/>
                  <a:moveTo>
                    <a:pt x="60" y="13"/>
                  </a:moveTo>
                  <a:lnTo>
                    <a:pt x="36" y="13"/>
                  </a:lnTo>
                  <a:lnTo>
                    <a:pt x="36" y="0"/>
                  </a:lnTo>
                  <a:lnTo>
                    <a:pt x="60" y="0"/>
                  </a:lnTo>
                  <a:lnTo>
                    <a:pt x="60" y="13"/>
                  </a:lnTo>
                  <a:close/>
                  <a:moveTo>
                    <a:pt x="24" y="13"/>
                  </a:moveTo>
                  <a:lnTo>
                    <a:pt x="0" y="13"/>
                  </a:lnTo>
                  <a:lnTo>
                    <a:pt x="0" y="0"/>
                  </a:lnTo>
                  <a:lnTo>
                    <a:pt x="24" y="0"/>
                  </a:lnTo>
                  <a:lnTo>
                    <a:pt x="24" y="13"/>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54" name="Freeform 29">
              <a:extLst>
                <a:ext uri="{FF2B5EF4-FFF2-40B4-BE49-F238E27FC236}">
                  <a16:creationId xmlns:a16="http://schemas.microsoft.com/office/drawing/2014/main" id="{D76ECF9A-5C58-457E-A87E-D8D654CF9F19}"/>
                </a:ext>
              </a:extLst>
            </p:cNvPr>
            <p:cNvSpPr>
              <a:spLocks noEditPoints="1"/>
            </p:cNvSpPr>
            <p:nvPr/>
          </p:nvSpPr>
          <p:spPr bwMode="auto">
            <a:xfrm>
              <a:off x="8056517" y="706630"/>
              <a:ext cx="567776" cy="33399"/>
            </a:xfrm>
            <a:custGeom>
              <a:avLst/>
              <a:gdLst>
                <a:gd name="T0" fmla="*/ 204 w 204"/>
                <a:gd name="T1" fmla="*/ 12 h 12"/>
                <a:gd name="T2" fmla="*/ 180 w 204"/>
                <a:gd name="T3" fmla="*/ 12 h 12"/>
                <a:gd name="T4" fmla="*/ 180 w 204"/>
                <a:gd name="T5" fmla="*/ 0 h 12"/>
                <a:gd name="T6" fmla="*/ 204 w 204"/>
                <a:gd name="T7" fmla="*/ 0 h 12"/>
                <a:gd name="T8" fmla="*/ 204 w 204"/>
                <a:gd name="T9" fmla="*/ 12 h 12"/>
                <a:gd name="T10" fmla="*/ 168 w 204"/>
                <a:gd name="T11" fmla="*/ 12 h 12"/>
                <a:gd name="T12" fmla="*/ 144 w 204"/>
                <a:gd name="T13" fmla="*/ 12 h 12"/>
                <a:gd name="T14" fmla="*/ 144 w 204"/>
                <a:gd name="T15" fmla="*/ 0 h 12"/>
                <a:gd name="T16" fmla="*/ 168 w 204"/>
                <a:gd name="T17" fmla="*/ 0 h 12"/>
                <a:gd name="T18" fmla="*/ 168 w 204"/>
                <a:gd name="T19" fmla="*/ 12 h 12"/>
                <a:gd name="T20" fmla="*/ 132 w 204"/>
                <a:gd name="T21" fmla="*/ 12 h 12"/>
                <a:gd name="T22" fmla="*/ 108 w 204"/>
                <a:gd name="T23" fmla="*/ 12 h 12"/>
                <a:gd name="T24" fmla="*/ 108 w 204"/>
                <a:gd name="T25" fmla="*/ 0 h 12"/>
                <a:gd name="T26" fmla="*/ 132 w 204"/>
                <a:gd name="T27" fmla="*/ 0 h 12"/>
                <a:gd name="T28" fmla="*/ 132 w 204"/>
                <a:gd name="T29" fmla="*/ 12 h 12"/>
                <a:gd name="T30" fmla="*/ 96 w 204"/>
                <a:gd name="T31" fmla="*/ 12 h 12"/>
                <a:gd name="T32" fmla="*/ 72 w 204"/>
                <a:gd name="T33" fmla="*/ 12 h 12"/>
                <a:gd name="T34" fmla="*/ 72 w 204"/>
                <a:gd name="T35" fmla="*/ 0 h 12"/>
                <a:gd name="T36" fmla="*/ 96 w 204"/>
                <a:gd name="T37" fmla="*/ 0 h 12"/>
                <a:gd name="T38" fmla="*/ 96 w 204"/>
                <a:gd name="T39" fmla="*/ 12 h 12"/>
                <a:gd name="T40" fmla="*/ 60 w 204"/>
                <a:gd name="T41" fmla="*/ 12 h 12"/>
                <a:gd name="T42" fmla="*/ 36 w 204"/>
                <a:gd name="T43" fmla="*/ 12 h 12"/>
                <a:gd name="T44" fmla="*/ 36 w 204"/>
                <a:gd name="T45" fmla="*/ 0 h 12"/>
                <a:gd name="T46" fmla="*/ 60 w 204"/>
                <a:gd name="T47" fmla="*/ 0 h 12"/>
                <a:gd name="T48" fmla="*/ 60 w 204"/>
                <a:gd name="T49" fmla="*/ 12 h 12"/>
                <a:gd name="T50" fmla="*/ 24 w 204"/>
                <a:gd name="T51" fmla="*/ 12 h 12"/>
                <a:gd name="T52" fmla="*/ 0 w 204"/>
                <a:gd name="T53" fmla="*/ 12 h 12"/>
                <a:gd name="T54" fmla="*/ 0 w 204"/>
                <a:gd name="T55" fmla="*/ 0 h 12"/>
                <a:gd name="T56" fmla="*/ 24 w 204"/>
                <a:gd name="T57" fmla="*/ 0 h 12"/>
                <a:gd name="T58" fmla="*/ 24 w 204"/>
                <a:gd name="T5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2">
                  <a:moveTo>
                    <a:pt x="204" y="12"/>
                  </a:moveTo>
                  <a:lnTo>
                    <a:pt x="180" y="12"/>
                  </a:lnTo>
                  <a:lnTo>
                    <a:pt x="180" y="0"/>
                  </a:lnTo>
                  <a:lnTo>
                    <a:pt x="204" y="0"/>
                  </a:lnTo>
                  <a:lnTo>
                    <a:pt x="204" y="12"/>
                  </a:lnTo>
                  <a:close/>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55" name="Freeform 30">
              <a:extLst>
                <a:ext uri="{FF2B5EF4-FFF2-40B4-BE49-F238E27FC236}">
                  <a16:creationId xmlns:a16="http://schemas.microsoft.com/office/drawing/2014/main" id="{2A51142C-DF31-4CF2-814F-E7C2F53A0A50}"/>
                </a:ext>
              </a:extLst>
            </p:cNvPr>
            <p:cNvSpPr>
              <a:spLocks noEditPoints="1"/>
            </p:cNvSpPr>
            <p:nvPr/>
          </p:nvSpPr>
          <p:spPr bwMode="auto">
            <a:xfrm>
              <a:off x="8056517" y="520154"/>
              <a:ext cx="567776" cy="33399"/>
            </a:xfrm>
            <a:custGeom>
              <a:avLst/>
              <a:gdLst>
                <a:gd name="T0" fmla="*/ 204 w 204"/>
                <a:gd name="T1" fmla="*/ 12 h 12"/>
                <a:gd name="T2" fmla="*/ 180 w 204"/>
                <a:gd name="T3" fmla="*/ 12 h 12"/>
                <a:gd name="T4" fmla="*/ 180 w 204"/>
                <a:gd name="T5" fmla="*/ 0 h 12"/>
                <a:gd name="T6" fmla="*/ 204 w 204"/>
                <a:gd name="T7" fmla="*/ 0 h 12"/>
                <a:gd name="T8" fmla="*/ 204 w 204"/>
                <a:gd name="T9" fmla="*/ 12 h 12"/>
                <a:gd name="T10" fmla="*/ 168 w 204"/>
                <a:gd name="T11" fmla="*/ 12 h 12"/>
                <a:gd name="T12" fmla="*/ 144 w 204"/>
                <a:gd name="T13" fmla="*/ 12 h 12"/>
                <a:gd name="T14" fmla="*/ 144 w 204"/>
                <a:gd name="T15" fmla="*/ 0 h 12"/>
                <a:gd name="T16" fmla="*/ 168 w 204"/>
                <a:gd name="T17" fmla="*/ 0 h 12"/>
                <a:gd name="T18" fmla="*/ 168 w 204"/>
                <a:gd name="T19" fmla="*/ 12 h 12"/>
                <a:gd name="T20" fmla="*/ 132 w 204"/>
                <a:gd name="T21" fmla="*/ 12 h 12"/>
                <a:gd name="T22" fmla="*/ 108 w 204"/>
                <a:gd name="T23" fmla="*/ 12 h 12"/>
                <a:gd name="T24" fmla="*/ 108 w 204"/>
                <a:gd name="T25" fmla="*/ 0 h 12"/>
                <a:gd name="T26" fmla="*/ 132 w 204"/>
                <a:gd name="T27" fmla="*/ 0 h 12"/>
                <a:gd name="T28" fmla="*/ 132 w 204"/>
                <a:gd name="T29" fmla="*/ 12 h 12"/>
                <a:gd name="T30" fmla="*/ 96 w 204"/>
                <a:gd name="T31" fmla="*/ 12 h 12"/>
                <a:gd name="T32" fmla="*/ 72 w 204"/>
                <a:gd name="T33" fmla="*/ 12 h 12"/>
                <a:gd name="T34" fmla="*/ 72 w 204"/>
                <a:gd name="T35" fmla="*/ 0 h 12"/>
                <a:gd name="T36" fmla="*/ 96 w 204"/>
                <a:gd name="T37" fmla="*/ 0 h 12"/>
                <a:gd name="T38" fmla="*/ 96 w 204"/>
                <a:gd name="T39" fmla="*/ 12 h 12"/>
                <a:gd name="T40" fmla="*/ 60 w 204"/>
                <a:gd name="T41" fmla="*/ 12 h 12"/>
                <a:gd name="T42" fmla="*/ 36 w 204"/>
                <a:gd name="T43" fmla="*/ 12 h 12"/>
                <a:gd name="T44" fmla="*/ 36 w 204"/>
                <a:gd name="T45" fmla="*/ 0 h 12"/>
                <a:gd name="T46" fmla="*/ 60 w 204"/>
                <a:gd name="T47" fmla="*/ 0 h 12"/>
                <a:gd name="T48" fmla="*/ 60 w 204"/>
                <a:gd name="T49" fmla="*/ 12 h 12"/>
                <a:gd name="T50" fmla="*/ 24 w 204"/>
                <a:gd name="T51" fmla="*/ 12 h 12"/>
                <a:gd name="T52" fmla="*/ 0 w 204"/>
                <a:gd name="T53" fmla="*/ 12 h 12"/>
                <a:gd name="T54" fmla="*/ 0 w 204"/>
                <a:gd name="T55" fmla="*/ 0 h 12"/>
                <a:gd name="T56" fmla="*/ 24 w 204"/>
                <a:gd name="T57" fmla="*/ 0 h 12"/>
                <a:gd name="T58" fmla="*/ 24 w 204"/>
                <a:gd name="T5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2">
                  <a:moveTo>
                    <a:pt x="204" y="12"/>
                  </a:moveTo>
                  <a:lnTo>
                    <a:pt x="180" y="12"/>
                  </a:lnTo>
                  <a:lnTo>
                    <a:pt x="180" y="0"/>
                  </a:lnTo>
                  <a:lnTo>
                    <a:pt x="204" y="0"/>
                  </a:lnTo>
                  <a:lnTo>
                    <a:pt x="204" y="12"/>
                  </a:lnTo>
                  <a:close/>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56" name="Rectangle 55">
              <a:extLst>
                <a:ext uri="{FF2B5EF4-FFF2-40B4-BE49-F238E27FC236}">
                  <a16:creationId xmlns:a16="http://schemas.microsoft.com/office/drawing/2014/main" id="{23F14683-A347-4B35-AC97-27EA4DBA8476}"/>
                </a:ext>
              </a:extLst>
            </p:cNvPr>
            <p:cNvSpPr/>
            <p:nvPr/>
          </p:nvSpPr>
          <p:spPr>
            <a:xfrm>
              <a:off x="8039604" y="912887"/>
              <a:ext cx="588623" cy="307777"/>
            </a:xfrm>
            <a:prstGeom prst="rect">
              <a:avLst/>
            </a:prstGeom>
          </p:spPr>
          <p:txBody>
            <a:bodyPr wrap="square">
              <a:spAutoFit/>
            </a:bodyPr>
            <a:lstStyle/>
            <a:p>
              <a:pPr algn="ctr" defTabSz="914102" fontAlgn="base">
                <a:spcBef>
                  <a:spcPct val="0"/>
                </a:spcBef>
                <a:spcAft>
                  <a:spcPct val="0"/>
                </a:spcAft>
                <a:defRPr/>
              </a:pPr>
              <a:r>
                <a:rPr lang="en-US" sz="1372">
                  <a:solidFill>
                    <a:srgbClr val="FFFFFF"/>
                  </a:solidFill>
                  <a:latin typeface="Segoe UI Semibold" panose="020B0702040204020203" pitchFamily="34" charset="0"/>
                  <a:cs typeface="Segoe UI Semibold" panose="020B0702040204020203" pitchFamily="34" charset="0"/>
                </a:rPr>
                <a:t>VM 1</a:t>
              </a:r>
            </a:p>
          </p:txBody>
        </p:sp>
      </p:grpSp>
      <p:sp>
        <p:nvSpPr>
          <p:cNvPr id="57" name="Rectangle 17">
            <a:extLst>
              <a:ext uri="{FF2B5EF4-FFF2-40B4-BE49-F238E27FC236}">
                <a16:creationId xmlns:a16="http://schemas.microsoft.com/office/drawing/2014/main" id="{FB444972-E796-4870-813D-044E1F8F0F0A}"/>
              </a:ext>
            </a:extLst>
          </p:cNvPr>
          <p:cNvSpPr>
            <a:spLocks noChangeArrowheads="1"/>
          </p:cNvSpPr>
          <p:nvPr/>
        </p:nvSpPr>
        <p:spPr bwMode="auto">
          <a:xfrm>
            <a:off x="9474603" y="2273875"/>
            <a:ext cx="687583" cy="1290580"/>
          </a:xfrm>
          <a:prstGeom prst="rect">
            <a:avLst/>
          </a:prstGeom>
          <a:solidFill>
            <a:schemeClr val="accent4"/>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grpSp>
        <p:nvGrpSpPr>
          <p:cNvPr id="58" name="Group 57">
            <a:extLst>
              <a:ext uri="{FF2B5EF4-FFF2-40B4-BE49-F238E27FC236}">
                <a16:creationId xmlns:a16="http://schemas.microsoft.com/office/drawing/2014/main" id="{8B322004-0C3C-4D65-9ABE-2BC3E861BFCF}"/>
              </a:ext>
            </a:extLst>
          </p:cNvPr>
          <p:cNvGrpSpPr/>
          <p:nvPr/>
        </p:nvGrpSpPr>
        <p:grpSpPr>
          <a:xfrm>
            <a:off x="9507346" y="2306617"/>
            <a:ext cx="622099" cy="1225096"/>
            <a:chOff x="8023119" y="300281"/>
            <a:chExt cx="634573" cy="1249662"/>
          </a:xfrm>
        </p:grpSpPr>
        <p:sp>
          <p:nvSpPr>
            <p:cNvPr id="59" name="Rectangle 18">
              <a:extLst>
                <a:ext uri="{FF2B5EF4-FFF2-40B4-BE49-F238E27FC236}">
                  <a16:creationId xmlns:a16="http://schemas.microsoft.com/office/drawing/2014/main" id="{5A73A9E3-0896-4DF3-9523-C581883AF964}"/>
                </a:ext>
              </a:extLst>
            </p:cNvPr>
            <p:cNvSpPr>
              <a:spLocks noChangeArrowheads="1"/>
            </p:cNvSpPr>
            <p:nvPr/>
          </p:nvSpPr>
          <p:spPr bwMode="auto">
            <a:xfrm>
              <a:off x="8206811" y="408941"/>
              <a:ext cx="283888" cy="33399"/>
            </a:xfrm>
            <a:prstGeom prst="rect">
              <a:avLst/>
            </a:prstGeom>
            <a:solidFill>
              <a:schemeClr val="bg1"/>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60" name="Rectangle 19">
              <a:extLst>
                <a:ext uri="{FF2B5EF4-FFF2-40B4-BE49-F238E27FC236}">
                  <a16:creationId xmlns:a16="http://schemas.microsoft.com/office/drawing/2014/main" id="{C24FCEEA-2F85-4AE6-BB74-FAB9DDDA615B}"/>
                </a:ext>
              </a:extLst>
            </p:cNvPr>
            <p:cNvSpPr>
              <a:spLocks noChangeArrowheads="1"/>
            </p:cNvSpPr>
            <p:nvPr/>
          </p:nvSpPr>
          <p:spPr bwMode="auto">
            <a:xfrm>
              <a:off x="8140014" y="1296671"/>
              <a:ext cx="100196" cy="153076"/>
            </a:xfrm>
            <a:prstGeom prst="rect">
              <a:avLst/>
            </a:prstGeom>
            <a:solidFill>
              <a:schemeClr val="bg1"/>
            </a:solidFill>
            <a:ln w="9525">
              <a:noFill/>
              <a:miter lim="800000"/>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61" name="Freeform 20">
              <a:extLst>
                <a:ext uri="{FF2B5EF4-FFF2-40B4-BE49-F238E27FC236}">
                  <a16:creationId xmlns:a16="http://schemas.microsoft.com/office/drawing/2014/main" id="{649A6E18-3FB1-4739-BD77-C0269C499840}"/>
                </a:ext>
              </a:extLst>
            </p:cNvPr>
            <p:cNvSpPr>
              <a:spLocks/>
            </p:cNvSpPr>
            <p:nvPr/>
          </p:nvSpPr>
          <p:spPr bwMode="auto">
            <a:xfrm>
              <a:off x="8607594" y="1499845"/>
              <a:ext cx="50098" cy="50098"/>
            </a:xfrm>
            <a:custGeom>
              <a:avLst/>
              <a:gdLst>
                <a:gd name="T0" fmla="*/ 18 w 18"/>
                <a:gd name="T1" fmla="*/ 18 h 18"/>
                <a:gd name="T2" fmla="*/ 0 w 18"/>
                <a:gd name="T3" fmla="*/ 18 h 18"/>
                <a:gd name="T4" fmla="*/ 0 w 18"/>
                <a:gd name="T5" fmla="*/ 6 h 18"/>
                <a:gd name="T6" fmla="*/ 6 w 18"/>
                <a:gd name="T7" fmla="*/ 6 h 18"/>
                <a:gd name="T8" fmla="*/ 6 w 18"/>
                <a:gd name="T9" fmla="*/ 0 h 18"/>
                <a:gd name="T10" fmla="*/ 18 w 18"/>
                <a:gd name="T11" fmla="*/ 0 h 18"/>
                <a:gd name="T12" fmla="*/ 18 w 18"/>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8" h="18">
                  <a:moveTo>
                    <a:pt x="18" y="18"/>
                  </a:moveTo>
                  <a:lnTo>
                    <a:pt x="0" y="18"/>
                  </a:lnTo>
                  <a:lnTo>
                    <a:pt x="0" y="6"/>
                  </a:lnTo>
                  <a:lnTo>
                    <a:pt x="6" y="6"/>
                  </a:lnTo>
                  <a:lnTo>
                    <a:pt x="6" y="0"/>
                  </a:lnTo>
                  <a:lnTo>
                    <a:pt x="18" y="0"/>
                  </a:lnTo>
                  <a:lnTo>
                    <a:pt x="18" y="18"/>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62" name="Freeform 21">
              <a:extLst>
                <a:ext uri="{FF2B5EF4-FFF2-40B4-BE49-F238E27FC236}">
                  <a16:creationId xmlns:a16="http://schemas.microsoft.com/office/drawing/2014/main" id="{E8E028DE-3DF0-4C79-AC81-596BAEC96552}"/>
                </a:ext>
              </a:extLst>
            </p:cNvPr>
            <p:cNvSpPr>
              <a:spLocks noEditPoints="1"/>
            </p:cNvSpPr>
            <p:nvPr/>
          </p:nvSpPr>
          <p:spPr bwMode="auto">
            <a:xfrm>
              <a:off x="8106615" y="1516544"/>
              <a:ext cx="467580" cy="33399"/>
            </a:xfrm>
            <a:custGeom>
              <a:avLst/>
              <a:gdLst>
                <a:gd name="T0" fmla="*/ 168 w 168"/>
                <a:gd name="T1" fmla="*/ 12 h 12"/>
                <a:gd name="T2" fmla="*/ 144 w 168"/>
                <a:gd name="T3" fmla="*/ 12 h 12"/>
                <a:gd name="T4" fmla="*/ 144 w 168"/>
                <a:gd name="T5" fmla="*/ 0 h 12"/>
                <a:gd name="T6" fmla="*/ 168 w 168"/>
                <a:gd name="T7" fmla="*/ 0 h 12"/>
                <a:gd name="T8" fmla="*/ 168 w 168"/>
                <a:gd name="T9" fmla="*/ 12 h 12"/>
                <a:gd name="T10" fmla="*/ 132 w 168"/>
                <a:gd name="T11" fmla="*/ 12 h 12"/>
                <a:gd name="T12" fmla="*/ 108 w 168"/>
                <a:gd name="T13" fmla="*/ 12 h 12"/>
                <a:gd name="T14" fmla="*/ 108 w 168"/>
                <a:gd name="T15" fmla="*/ 0 h 12"/>
                <a:gd name="T16" fmla="*/ 132 w 168"/>
                <a:gd name="T17" fmla="*/ 0 h 12"/>
                <a:gd name="T18" fmla="*/ 132 w 168"/>
                <a:gd name="T19" fmla="*/ 12 h 12"/>
                <a:gd name="T20" fmla="*/ 96 w 168"/>
                <a:gd name="T21" fmla="*/ 12 h 12"/>
                <a:gd name="T22" fmla="*/ 72 w 168"/>
                <a:gd name="T23" fmla="*/ 12 h 12"/>
                <a:gd name="T24" fmla="*/ 72 w 168"/>
                <a:gd name="T25" fmla="*/ 0 h 12"/>
                <a:gd name="T26" fmla="*/ 96 w 168"/>
                <a:gd name="T27" fmla="*/ 0 h 12"/>
                <a:gd name="T28" fmla="*/ 96 w 168"/>
                <a:gd name="T29" fmla="*/ 12 h 12"/>
                <a:gd name="T30" fmla="*/ 60 w 168"/>
                <a:gd name="T31" fmla="*/ 12 h 12"/>
                <a:gd name="T32" fmla="*/ 36 w 168"/>
                <a:gd name="T33" fmla="*/ 12 h 12"/>
                <a:gd name="T34" fmla="*/ 36 w 168"/>
                <a:gd name="T35" fmla="*/ 0 h 12"/>
                <a:gd name="T36" fmla="*/ 60 w 168"/>
                <a:gd name="T37" fmla="*/ 0 h 12"/>
                <a:gd name="T38" fmla="*/ 60 w 168"/>
                <a:gd name="T39" fmla="*/ 12 h 12"/>
                <a:gd name="T40" fmla="*/ 24 w 168"/>
                <a:gd name="T41" fmla="*/ 12 h 12"/>
                <a:gd name="T42" fmla="*/ 0 w 168"/>
                <a:gd name="T43" fmla="*/ 12 h 12"/>
                <a:gd name="T44" fmla="*/ 0 w 168"/>
                <a:gd name="T45" fmla="*/ 0 h 12"/>
                <a:gd name="T46" fmla="*/ 24 w 168"/>
                <a:gd name="T47" fmla="*/ 0 h 12"/>
                <a:gd name="T48" fmla="*/ 24 w 168"/>
                <a:gd name="T4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8" h="12">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63" name="Freeform 22">
              <a:extLst>
                <a:ext uri="{FF2B5EF4-FFF2-40B4-BE49-F238E27FC236}">
                  <a16:creationId xmlns:a16="http://schemas.microsoft.com/office/drawing/2014/main" id="{98DB1BB5-39A2-4904-9DA5-8345336EA5B4}"/>
                </a:ext>
              </a:extLst>
            </p:cNvPr>
            <p:cNvSpPr>
              <a:spLocks/>
            </p:cNvSpPr>
            <p:nvPr/>
          </p:nvSpPr>
          <p:spPr bwMode="auto">
            <a:xfrm>
              <a:off x="8023119" y="1499845"/>
              <a:ext cx="50098" cy="50098"/>
            </a:xfrm>
            <a:custGeom>
              <a:avLst/>
              <a:gdLst>
                <a:gd name="T0" fmla="*/ 18 w 18"/>
                <a:gd name="T1" fmla="*/ 18 h 18"/>
                <a:gd name="T2" fmla="*/ 0 w 18"/>
                <a:gd name="T3" fmla="*/ 18 h 18"/>
                <a:gd name="T4" fmla="*/ 0 w 18"/>
                <a:gd name="T5" fmla="*/ 0 h 18"/>
                <a:gd name="T6" fmla="*/ 12 w 18"/>
                <a:gd name="T7" fmla="*/ 0 h 18"/>
                <a:gd name="T8" fmla="*/ 12 w 18"/>
                <a:gd name="T9" fmla="*/ 6 h 18"/>
                <a:gd name="T10" fmla="*/ 18 w 18"/>
                <a:gd name="T11" fmla="*/ 6 h 18"/>
                <a:gd name="T12" fmla="*/ 18 w 18"/>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8" h="18">
                  <a:moveTo>
                    <a:pt x="18" y="18"/>
                  </a:moveTo>
                  <a:lnTo>
                    <a:pt x="0" y="18"/>
                  </a:lnTo>
                  <a:lnTo>
                    <a:pt x="0" y="0"/>
                  </a:lnTo>
                  <a:lnTo>
                    <a:pt x="12" y="0"/>
                  </a:lnTo>
                  <a:lnTo>
                    <a:pt x="12" y="6"/>
                  </a:lnTo>
                  <a:lnTo>
                    <a:pt x="18" y="6"/>
                  </a:lnTo>
                  <a:lnTo>
                    <a:pt x="18" y="18"/>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64" name="Freeform 23">
              <a:extLst>
                <a:ext uri="{FF2B5EF4-FFF2-40B4-BE49-F238E27FC236}">
                  <a16:creationId xmlns:a16="http://schemas.microsoft.com/office/drawing/2014/main" id="{6A2CB6FD-D19D-4DBF-9FC6-874A4D97B39C}"/>
                </a:ext>
              </a:extLst>
            </p:cNvPr>
            <p:cNvSpPr>
              <a:spLocks noEditPoints="1"/>
            </p:cNvSpPr>
            <p:nvPr/>
          </p:nvSpPr>
          <p:spPr bwMode="auto">
            <a:xfrm>
              <a:off x="8023119" y="386559"/>
              <a:ext cx="33399" cy="1079887"/>
            </a:xfrm>
            <a:custGeom>
              <a:avLst/>
              <a:gdLst>
                <a:gd name="T0" fmla="*/ 12 w 12"/>
                <a:gd name="T1" fmla="*/ 388 h 388"/>
                <a:gd name="T2" fmla="*/ 0 w 12"/>
                <a:gd name="T3" fmla="*/ 388 h 388"/>
                <a:gd name="T4" fmla="*/ 0 w 12"/>
                <a:gd name="T5" fmla="*/ 363 h 388"/>
                <a:gd name="T6" fmla="*/ 12 w 12"/>
                <a:gd name="T7" fmla="*/ 363 h 388"/>
                <a:gd name="T8" fmla="*/ 12 w 12"/>
                <a:gd name="T9" fmla="*/ 388 h 388"/>
                <a:gd name="T10" fmla="*/ 12 w 12"/>
                <a:gd name="T11" fmla="*/ 351 h 388"/>
                <a:gd name="T12" fmla="*/ 0 w 12"/>
                <a:gd name="T13" fmla="*/ 351 h 388"/>
                <a:gd name="T14" fmla="*/ 0 w 12"/>
                <a:gd name="T15" fmla="*/ 327 h 388"/>
                <a:gd name="T16" fmla="*/ 12 w 12"/>
                <a:gd name="T17" fmla="*/ 327 h 388"/>
                <a:gd name="T18" fmla="*/ 12 w 12"/>
                <a:gd name="T19" fmla="*/ 351 h 388"/>
                <a:gd name="T20" fmla="*/ 12 w 12"/>
                <a:gd name="T21" fmla="*/ 315 h 388"/>
                <a:gd name="T22" fmla="*/ 0 w 12"/>
                <a:gd name="T23" fmla="*/ 315 h 388"/>
                <a:gd name="T24" fmla="*/ 0 w 12"/>
                <a:gd name="T25" fmla="*/ 291 h 388"/>
                <a:gd name="T26" fmla="*/ 12 w 12"/>
                <a:gd name="T27" fmla="*/ 291 h 388"/>
                <a:gd name="T28" fmla="*/ 12 w 12"/>
                <a:gd name="T29" fmla="*/ 315 h 388"/>
                <a:gd name="T30" fmla="*/ 12 w 12"/>
                <a:gd name="T31" fmla="*/ 279 h 388"/>
                <a:gd name="T32" fmla="*/ 0 w 12"/>
                <a:gd name="T33" fmla="*/ 279 h 388"/>
                <a:gd name="T34" fmla="*/ 0 w 12"/>
                <a:gd name="T35" fmla="*/ 254 h 388"/>
                <a:gd name="T36" fmla="*/ 12 w 12"/>
                <a:gd name="T37" fmla="*/ 254 h 388"/>
                <a:gd name="T38" fmla="*/ 12 w 12"/>
                <a:gd name="T39" fmla="*/ 279 h 388"/>
                <a:gd name="T40" fmla="*/ 12 w 12"/>
                <a:gd name="T41" fmla="*/ 242 h 388"/>
                <a:gd name="T42" fmla="*/ 0 w 12"/>
                <a:gd name="T43" fmla="*/ 242 h 388"/>
                <a:gd name="T44" fmla="*/ 0 w 12"/>
                <a:gd name="T45" fmla="*/ 218 h 388"/>
                <a:gd name="T46" fmla="*/ 12 w 12"/>
                <a:gd name="T47" fmla="*/ 218 h 388"/>
                <a:gd name="T48" fmla="*/ 12 w 12"/>
                <a:gd name="T49" fmla="*/ 242 h 388"/>
                <a:gd name="T50" fmla="*/ 12 w 12"/>
                <a:gd name="T51" fmla="*/ 206 h 388"/>
                <a:gd name="T52" fmla="*/ 0 w 12"/>
                <a:gd name="T53" fmla="*/ 206 h 388"/>
                <a:gd name="T54" fmla="*/ 0 w 12"/>
                <a:gd name="T55" fmla="*/ 182 h 388"/>
                <a:gd name="T56" fmla="*/ 12 w 12"/>
                <a:gd name="T57" fmla="*/ 182 h 388"/>
                <a:gd name="T58" fmla="*/ 12 w 12"/>
                <a:gd name="T59" fmla="*/ 206 h 388"/>
                <a:gd name="T60" fmla="*/ 12 w 12"/>
                <a:gd name="T61" fmla="*/ 169 h 388"/>
                <a:gd name="T62" fmla="*/ 0 w 12"/>
                <a:gd name="T63" fmla="*/ 169 h 388"/>
                <a:gd name="T64" fmla="*/ 0 w 12"/>
                <a:gd name="T65" fmla="*/ 145 h 388"/>
                <a:gd name="T66" fmla="*/ 12 w 12"/>
                <a:gd name="T67" fmla="*/ 145 h 388"/>
                <a:gd name="T68" fmla="*/ 12 w 12"/>
                <a:gd name="T69" fmla="*/ 169 h 388"/>
                <a:gd name="T70" fmla="*/ 12 w 12"/>
                <a:gd name="T71" fmla="*/ 133 h 388"/>
                <a:gd name="T72" fmla="*/ 0 w 12"/>
                <a:gd name="T73" fmla="*/ 133 h 388"/>
                <a:gd name="T74" fmla="*/ 0 w 12"/>
                <a:gd name="T75" fmla="*/ 109 h 388"/>
                <a:gd name="T76" fmla="*/ 12 w 12"/>
                <a:gd name="T77" fmla="*/ 109 h 388"/>
                <a:gd name="T78" fmla="*/ 12 w 12"/>
                <a:gd name="T79" fmla="*/ 133 h 388"/>
                <a:gd name="T80" fmla="*/ 12 w 12"/>
                <a:gd name="T81" fmla="*/ 97 h 388"/>
                <a:gd name="T82" fmla="*/ 0 w 12"/>
                <a:gd name="T83" fmla="*/ 97 h 388"/>
                <a:gd name="T84" fmla="*/ 0 w 12"/>
                <a:gd name="T85" fmla="*/ 72 h 388"/>
                <a:gd name="T86" fmla="*/ 12 w 12"/>
                <a:gd name="T87" fmla="*/ 72 h 388"/>
                <a:gd name="T88" fmla="*/ 12 w 12"/>
                <a:gd name="T89" fmla="*/ 97 h 388"/>
                <a:gd name="T90" fmla="*/ 12 w 12"/>
                <a:gd name="T91" fmla="*/ 60 h 388"/>
                <a:gd name="T92" fmla="*/ 0 w 12"/>
                <a:gd name="T93" fmla="*/ 60 h 388"/>
                <a:gd name="T94" fmla="*/ 0 w 12"/>
                <a:gd name="T95" fmla="*/ 36 h 388"/>
                <a:gd name="T96" fmla="*/ 12 w 12"/>
                <a:gd name="T97" fmla="*/ 36 h 388"/>
                <a:gd name="T98" fmla="*/ 12 w 12"/>
                <a:gd name="T99" fmla="*/ 60 h 388"/>
                <a:gd name="T100" fmla="*/ 12 w 12"/>
                <a:gd name="T101" fmla="*/ 24 h 388"/>
                <a:gd name="T102" fmla="*/ 0 w 12"/>
                <a:gd name="T103" fmla="*/ 24 h 388"/>
                <a:gd name="T104" fmla="*/ 0 w 12"/>
                <a:gd name="T105" fmla="*/ 0 h 388"/>
                <a:gd name="T106" fmla="*/ 12 w 12"/>
                <a:gd name="T107" fmla="*/ 0 h 388"/>
                <a:gd name="T108" fmla="*/ 12 w 12"/>
                <a:gd name="T109" fmla="*/ 24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 h="388">
                  <a:moveTo>
                    <a:pt x="12" y="388"/>
                  </a:moveTo>
                  <a:lnTo>
                    <a:pt x="0" y="388"/>
                  </a:lnTo>
                  <a:lnTo>
                    <a:pt x="0" y="363"/>
                  </a:lnTo>
                  <a:lnTo>
                    <a:pt x="12" y="363"/>
                  </a:lnTo>
                  <a:lnTo>
                    <a:pt x="12" y="388"/>
                  </a:lnTo>
                  <a:close/>
                  <a:moveTo>
                    <a:pt x="12" y="351"/>
                  </a:moveTo>
                  <a:lnTo>
                    <a:pt x="0" y="351"/>
                  </a:lnTo>
                  <a:lnTo>
                    <a:pt x="0" y="327"/>
                  </a:lnTo>
                  <a:lnTo>
                    <a:pt x="12" y="327"/>
                  </a:lnTo>
                  <a:lnTo>
                    <a:pt x="12" y="351"/>
                  </a:lnTo>
                  <a:close/>
                  <a:moveTo>
                    <a:pt x="12" y="315"/>
                  </a:moveTo>
                  <a:lnTo>
                    <a:pt x="0" y="315"/>
                  </a:lnTo>
                  <a:lnTo>
                    <a:pt x="0" y="291"/>
                  </a:lnTo>
                  <a:lnTo>
                    <a:pt x="12" y="291"/>
                  </a:lnTo>
                  <a:lnTo>
                    <a:pt x="12" y="315"/>
                  </a:lnTo>
                  <a:close/>
                  <a:moveTo>
                    <a:pt x="12" y="279"/>
                  </a:moveTo>
                  <a:lnTo>
                    <a:pt x="0" y="279"/>
                  </a:lnTo>
                  <a:lnTo>
                    <a:pt x="0" y="254"/>
                  </a:lnTo>
                  <a:lnTo>
                    <a:pt x="12" y="254"/>
                  </a:lnTo>
                  <a:lnTo>
                    <a:pt x="12" y="279"/>
                  </a:lnTo>
                  <a:close/>
                  <a:moveTo>
                    <a:pt x="12" y="242"/>
                  </a:moveTo>
                  <a:lnTo>
                    <a:pt x="0" y="242"/>
                  </a:lnTo>
                  <a:lnTo>
                    <a:pt x="0" y="218"/>
                  </a:lnTo>
                  <a:lnTo>
                    <a:pt x="12" y="218"/>
                  </a:lnTo>
                  <a:lnTo>
                    <a:pt x="12" y="242"/>
                  </a:lnTo>
                  <a:close/>
                  <a:moveTo>
                    <a:pt x="12" y="206"/>
                  </a:moveTo>
                  <a:lnTo>
                    <a:pt x="0" y="206"/>
                  </a:lnTo>
                  <a:lnTo>
                    <a:pt x="0" y="182"/>
                  </a:lnTo>
                  <a:lnTo>
                    <a:pt x="12" y="182"/>
                  </a:lnTo>
                  <a:lnTo>
                    <a:pt x="12" y="206"/>
                  </a:lnTo>
                  <a:close/>
                  <a:moveTo>
                    <a:pt x="12" y="169"/>
                  </a:moveTo>
                  <a:lnTo>
                    <a:pt x="0" y="169"/>
                  </a:lnTo>
                  <a:lnTo>
                    <a:pt x="0" y="145"/>
                  </a:lnTo>
                  <a:lnTo>
                    <a:pt x="12" y="145"/>
                  </a:lnTo>
                  <a:lnTo>
                    <a:pt x="12" y="169"/>
                  </a:lnTo>
                  <a:close/>
                  <a:moveTo>
                    <a:pt x="12" y="133"/>
                  </a:moveTo>
                  <a:lnTo>
                    <a:pt x="0" y="133"/>
                  </a:lnTo>
                  <a:lnTo>
                    <a:pt x="0" y="109"/>
                  </a:lnTo>
                  <a:lnTo>
                    <a:pt x="12" y="109"/>
                  </a:lnTo>
                  <a:lnTo>
                    <a:pt x="12" y="133"/>
                  </a:lnTo>
                  <a:close/>
                  <a:moveTo>
                    <a:pt x="12" y="97"/>
                  </a:moveTo>
                  <a:lnTo>
                    <a:pt x="0" y="97"/>
                  </a:lnTo>
                  <a:lnTo>
                    <a:pt x="0" y="72"/>
                  </a:lnTo>
                  <a:lnTo>
                    <a:pt x="12" y="72"/>
                  </a:lnTo>
                  <a:lnTo>
                    <a:pt x="12" y="97"/>
                  </a:lnTo>
                  <a:close/>
                  <a:moveTo>
                    <a:pt x="12" y="60"/>
                  </a:moveTo>
                  <a:lnTo>
                    <a:pt x="0" y="60"/>
                  </a:lnTo>
                  <a:lnTo>
                    <a:pt x="0" y="36"/>
                  </a:lnTo>
                  <a:lnTo>
                    <a:pt x="12" y="36"/>
                  </a:lnTo>
                  <a:lnTo>
                    <a:pt x="12" y="60"/>
                  </a:lnTo>
                  <a:close/>
                  <a:moveTo>
                    <a:pt x="12" y="24"/>
                  </a:moveTo>
                  <a:lnTo>
                    <a:pt x="0" y="24"/>
                  </a:lnTo>
                  <a:lnTo>
                    <a:pt x="0" y="0"/>
                  </a:lnTo>
                  <a:lnTo>
                    <a:pt x="12" y="0"/>
                  </a:lnTo>
                  <a:lnTo>
                    <a:pt x="12" y="24"/>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65" name="Freeform 24">
              <a:extLst>
                <a:ext uri="{FF2B5EF4-FFF2-40B4-BE49-F238E27FC236}">
                  <a16:creationId xmlns:a16="http://schemas.microsoft.com/office/drawing/2014/main" id="{8C4A4E22-745A-4B2A-9335-AACAF3A924F6}"/>
                </a:ext>
              </a:extLst>
            </p:cNvPr>
            <p:cNvSpPr>
              <a:spLocks/>
            </p:cNvSpPr>
            <p:nvPr/>
          </p:nvSpPr>
          <p:spPr bwMode="auto">
            <a:xfrm>
              <a:off x="8023119" y="300281"/>
              <a:ext cx="50098" cy="52880"/>
            </a:xfrm>
            <a:custGeom>
              <a:avLst/>
              <a:gdLst>
                <a:gd name="T0" fmla="*/ 12 w 18"/>
                <a:gd name="T1" fmla="*/ 19 h 19"/>
                <a:gd name="T2" fmla="*/ 0 w 18"/>
                <a:gd name="T3" fmla="*/ 19 h 19"/>
                <a:gd name="T4" fmla="*/ 0 w 18"/>
                <a:gd name="T5" fmla="*/ 0 h 19"/>
                <a:gd name="T6" fmla="*/ 18 w 18"/>
                <a:gd name="T7" fmla="*/ 0 h 19"/>
                <a:gd name="T8" fmla="*/ 18 w 18"/>
                <a:gd name="T9" fmla="*/ 12 h 19"/>
                <a:gd name="T10" fmla="*/ 12 w 18"/>
                <a:gd name="T11" fmla="*/ 12 h 19"/>
                <a:gd name="T12" fmla="*/ 12 w 18"/>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8" h="19">
                  <a:moveTo>
                    <a:pt x="12" y="19"/>
                  </a:moveTo>
                  <a:lnTo>
                    <a:pt x="0" y="19"/>
                  </a:lnTo>
                  <a:lnTo>
                    <a:pt x="0" y="0"/>
                  </a:lnTo>
                  <a:lnTo>
                    <a:pt x="18" y="0"/>
                  </a:lnTo>
                  <a:lnTo>
                    <a:pt x="18" y="12"/>
                  </a:lnTo>
                  <a:lnTo>
                    <a:pt x="12" y="12"/>
                  </a:lnTo>
                  <a:lnTo>
                    <a:pt x="12" y="19"/>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66" name="Freeform 25">
              <a:extLst>
                <a:ext uri="{FF2B5EF4-FFF2-40B4-BE49-F238E27FC236}">
                  <a16:creationId xmlns:a16="http://schemas.microsoft.com/office/drawing/2014/main" id="{BF5DA956-B661-4B05-AD1B-22CD38116022}"/>
                </a:ext>
              </a:extLst>
            </p:cNvPr>
            <p:cNvSpPr>
              <a:spLocks noEditPoints="1"/>
            </p:cNvSpPr>
            <p:nvPr/>
          </p:nvSpPr>
          <p:spPr bwMode="auto">
            <a:xfrm>
              <a:off x="8106615" y="300281"/>
              <a:ext cx="467580" cy="33399"/>
            </a:xfrm>
            <a:custGeom>
              <a:avLst/>
              <a:gdLst>
                <a:gd name="T0" fmla="*/ 168 w 168"/>
                <a:gd name="T1" fmla="*/ 12 h 12"/>
                <a:gd name="T2" fmla="*/ 144 w 168"/>
                <a:gd name="T3" fmla="*/ 12 h 12"/>
                <a:gd name="T4" fmla="*/ 144 w 168"/>
                <a:gd name="T5" fmla="*/ 0 h 12"/>
                <a:gd name="T6" fmla="*/ 168 w 168"/>
                <a:gd name="T7" fmla="*/ 0 h 12"/>
                <a:gd name="T8" fmla="*/ 168 w 168"/>
                <a:gd name="T9" fmla="*/ 12 h 12"/>
                <a:gd name="T10" fmla="*/ 132 w 168"/>
                <a:gd name="T11" fmla="*/ 12 h 12"/>
                <a:gd name="T12" fmla="*/ 108 w 168"/>
                <a:gd name="T13" fmla="*/ 12 h 12"/>
                <a:gd name="T14" fmla="*/ 108 w 168"/>
                <a:gd name="T15" fmla="*/ 0 h 12"/>
                <a:gd name="T16" fmla="*/ 132 w 168"/>
                <a:gd name="T17" fmla="*/ 0 h 12"/>
                <a:gd name="T18" fmla="*/ 132 w 168"/>
                <a:gd name="T19" fmla="*/ 12 h 12"/>
                <a:gd name="T20" fmla="*/ 96 w 168"/>
                <a:gd name="T21" fmla="*/ 12 h 12"/>
                <a:gd name="T22" fmla="*/ 72 w 168"/>
                <a:gd name="T23" fmla="*/ 12 h 12"/>
                <a:gd name="T24" fmla="*/ 72 w 168"/>
                <a:gd name="T25" fmla="*/ 0 h 12"/>
                <a:gd name="T26" fmla="*/ 96 w 168"/>
                <a:gd name="T27" fmla="*/ 0 h 12"/>
                <a:gd name="T28" fmla="*/ 96 w 168"/>
                <a:gd name="T29" fmla="*/ 12 h 12"/>
                <a:gd name="T30" fmla="*/ 60 w 168"/>
                <a:gd name="T31" fmla="*/ 12 h 12"/>
                <a:gd name="T32" fmla="*/ 36 w 168"/>
                <a:gd name="T33" fmla="*/ 12 h 12"/>
                <a:gd name="T34" fmla="*/ 36 w 168"/>
                <a:gd name="T35" fmla="*/ 0 h 12"/>
                <a:gd name="T36" fmla="*/ 60 w 168"/>
                <a:gd name="T37" fmla="*/ 0 h 12"/>
                <a:gd name="T38" fmla="*/ 60 w 168"/>
                <a:gd name="T39" fmla="*/ 12 h 12"/>
                <a:gd name="T40" fmla="*/ 24 w 168"/>
                <a:gd name="T41" fmla="*/ 12 h 12"/>
                <a:gd name="T42" fmla="*/ 0 w 168"/>
                <a:gd name="T43" fmla="*/ 12 h 12"/>
                <a:gd name="T44" fmla="*/ 0 w 168"/>
                <a:gd name="T45" fmla="*/ 0 h 12"/>
                <a:gd name="T46" fmla="*/ 24 w 168"/>
                <a:gd name="T47" fmla="*/ 0 h 12"/>
                <a:gd name="T48" fmla="*/ 24 w 168"/>
                <a:gd name="T4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8" h="12">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67" name="Freeform 26">
              <a:extLst>
                <a:ext uri="{FF2B5EF4-FFF2-40B4-BE49-F238E27FC236}">
                  <a16:creationId xmlns:a16="http://schemas.microsoft.com/office/drawing/2014/main" id="{C5651538-C2A2-4066-ACD4-A39904359203}"/>
                </a:ext>
              </a:extLst>
            </p:cNvPr>
            <p:cNvSpPr>
              <a:spLocks/>
            </p:cNvSpPr>
            <p:nvPr/>
          </p:nvSpPr>
          <p:spPr bwMode="auto">
            <a:xfrm>
              <a:off x="8607594" y="300281"/>
              <a:ext cx="50098" cy="52880"/>
            </a:xfrm>
            <a:custGeom>
              <a:avLst/>
              <a:gdLst>
                <a:gd name="T0" fmla="*/ 18 w 18"/>
                <a:gd name="T1" fmla="*/ 19 h 19"/>
                <a:gd name="T2" fmla="*/ 6 w 18"/>
                <a:gd name="T3" fmla="*/ 19 h 19"/>
                <a:gd name="T4" fmla="*/ 6 w 18"/>
                <a:gd name="T5" fmla="*/ 12 h 19"/>
                <a:gd name="T6" fmla="*/ 0 w 18"/>
                <a:gd name="T7" fmla="*/ 12 h 19"/>
                <a:gd name="T8" fmla="*/ 0 w 18"/>
                <a:gd name="T9" fmla="*/ 0 h 19"/>
                <a:gd name="T10" fmla="*/ 18 w 18"/>
                <a:gd name="T11" fmla="*/ 0 h 19"/>
                <a:gd name="T12" fmla="*/ 18 w 18"/>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8" h="19">
                  <a:moveTo>
                    <a:pt x="18" y="19"/>
                  </a:moveTo>
                  <a:lnTo>
                    <a:pt x="6" y="19"/>
                  </a:lnTo>
                  <a:lnTo>
                    <a:pt x="6" y="12"/>
                  </a:lnTo>
                  <a:lnTo>
                    <a:pt x="0" y="12"/>
                  </a:lnTo>
                  <a:lnTo>
                    <a:pt x="0" y="0"/>
                  </a:lnTo>
                  <a:lnTo>
                    <a:pt x="18" y="0"/>
                  </a:lnTo>
                  <a:lnTo>
                    <a:pt x="18" y="19"/>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68" name="Freeform 27">
              <a:extLst>
                <a:ext uri="{FF2B5EF4-FFF2-40B4-BE49-F238E27FC236}">
                  <a16:creationId xmlns:a16="http://schemas.microsoft.com/office/drawing/2014/main" id="{1393BB68-D87B-41BC-949D-210D863EFFB3}"/>
                </a:ext>
              </a:extLst>
            </p:cNvPr>
            <p:cNvSpPr>
              <a:spLocks noEditPoints="1"/>
            </p:cNvSpPr>
            <p:nvPr/>
          </p:nvSpPr>
          <p:spPr bwMode="auto">
            <a:xfrm>
              <a:off x="8624293" y="386559"/>
              <a:ext cx="33399" cy="1079887"/>
            </a:xfrm>
            <a:custGeom>
              <a:avLst/>
              <a:gdLst>
                <a:gd name="T0" fmla="*/ 12 w 12"/>
                <a:gd name="T1" fmla="*/ 388 h 388"/>
                <a:gd name="T2" fmla="*/ 0 w 12"/>
                <a:gd name="T3" fmla="*/ 388 h 388"/>
                <a:gd name="T4" fmla="*/ 0 w 12"/>
                <a:gd name="T5" fmla="*/ 363 h 388"/>
                <a:gd name="T6" fmla="*/ 12 w 12"/>
                <a:gd name="T7" fmla="*/ 363 h 388"/>
                <a:gd name="T8" fmla="*/ 12 w 12"/>
                <a:gd name="T9" fmla="*/ 388 h 388"/>
                <a:gd name="T10" fmla="*/ 12 w 12"/>
                <a:gd name="T11" fmla="*/ 351 h 388"/>
                <a:gd name="T12" fmla="*/ 0 w 12"/>
                <a:gd name="T13" fmla="*/ 351 h 388"/>
                <a:gd name="T14" fmla="*/ 0 w 12"/>
                <a:gd name="T15" fmla="*/ 327 h 388"/>
                <a:gd name="T16" fmla="*/ 12 w 12"/>
                <a:gd name="T17" fmla="*/ 327 h 388"/>
                <a:gd name="T18" fmla="*/ 12 w 12"/>
                <a:gd name="T19" fmla="*/ 351 h 388"/>
                <a:gd name="T20" fmla="*/ 12 w 12"/>
                <a:gd name="T21" fmla="*/ 315 h 388"/>
                <a:gd name="T22" fmla="*/ 0 w 12"/>
                <a:gd name="T23" fmla="*/ 315 h 388"/>
                <a:gd name="T24" fmla="*/ 0 w 12"/>
                <a:gd name="T25" fmla="*/ 291 h 388"/>
                <a:gd name="T26" fmla="*/ 12 w 12"/>
                <a:gd name="T27" fmla="*/ 291 h 388"/>
                <a:gd name="T28" fmla="*/ 12 w 12"/>
                <a:gd name="T29" fmla="*/ 315 h 388"/>
                <a:gd name="T30" fmla="*/ 12 w 12"/>
                <a:gd name="T31" fmla="*/ 279 h 388"/>
                <a:gd name="T32" fmla="*/ 0 w 12"/>
                <a:gd name="T33" fmla="*/ 279 h 388"/>
                <a:gd name="T34" fmla="*/ 0 w 12"/>
                <a:gd name="T35" fmla="*/ 254 h 388"/>
                <a:gd name="T36" fmla="*/ 12 w 12"/>
                <a:gd name="T37" fmla="*/ 254 h 388"/>
                <a:gd name="T38" fmla="*/ 12 w 12"/>
                <a:gd name="T39" fmla="*/ 279 h 388"/>
                <a:gd name="T40" fmla="*/ 12 w 12"/>
                <a:gd name="T41" fmla="*/ 242 h 388"/>
                <a:gd name="T42" fmla="*/ 0 w 12"/>
                <a:gd name="T43" fmla="*/ 242 h 388"/>
                <a:gd name="T44" fmla="*/ 0 w 12"/>
                <a:gd name="T45" fmla="*/ 218 h 388"/>
                <a:gd name="T46" fmla="*/ 12 w 12"/>
                <a:gd name="T47" fmla="*/ 218 h 388"/>
                <a:gd name="T48" fmla="*/ 12 w 12"/>
                <a:gd name="T49" fmla="*/ 242 h 388"/>
                <a:gd name="T50" fmla="*/ 12 w 12"/>
                <a:gd name="T51" fmla="*/ 206 h 388"/>
                <a:gd name="T52" fmla="*/ 0 w 12"/>
                <a:gd name="T53" fmla="*/ 206 h 388"/>
                <a:gd name="T54" fmla="*/ 0 w 12"/>
                <a:gd name="T55" fmla="*/ 182 h 388"/>
                <a:gd name="T56" fmla="*/ 12 w 12"/>
                <a:gd name="T57" fmla="*/ 182 h 388"/>
                <a:gd name="T58" fmla="*/ 12 w 12"/>
                <a:gd name="T59" fmla="*/ 206 h 388"/>
                <a:gd name="T60" fmla="*/ 12 w 12"/>
                <a:gd name="T61" fmla="*/ 169 h 388"/>
                <a:gd name="T62" fmla="*/ 0 w 12"/>
                <a:gd name="T63" fmla="*/ 169 h 388"/>
                <a:gd name="T64" fmla="*/ 0 w 12"/>
                <a:gd name="T65" fmla="*/ 145 h 388"/>
                <a:gd name="T66" fmla="*/ 12 w 12"/>
                <a:gd name="T67" fmla="*/ 145 h 388"/>
                <a:gd name="T68" fmla="*/ 12 w 12"/>
                <a:gd name="T69" fmla="*/ 169 h 388"/>
                <a:gd name="T70" fmla="*/ 12 w 12"/>
                <a:gd name="T71" fmla="*/ 133 h 388"/>
                <a:gd name="T72" fmla="*/ 0 w 12"/>
                <a:gd name="T73" fmla="*/ 133 h 388"/>
                <a:gd name="T74" fmla="*/ 0 w 12"/>
                <a:gd name="T75" fmla="*/ 109 h 388"/>
                <a:gd name="T76" fmla="*/ 12 w 12"/>
                <a:gd name="T77" fmla="*/ 109 h 388"/>
                <a:gd name="T78" fmla="*/ 12 w 12"/>
                <a:gd name="T79" fmla="*/ 133 h 388"/>
                <a:gd name="T80" fmla="*/ 12 w 12"/>
                <a:gd name="T81" fmla="*/ 97 h 388"/>
                <a:gd name="T82" fmla="*/ 0 w 12"/>
                <a:gd name="T83" fmla="*/ 97 h 388"/>
                <a:gd name="T84" fmla="*/ 0 w 12"/>
                <a:gd name="T85" fmla="*/ 72 h 388"/>
                <a:gd name="T86" fmla="*/ 12 w 12"/>
                <a:gd name="T87" fmla="*/ 72 h 388"/>
                <a:gd name="T88" fmla="*/ 12 w 12"/>
                <a:gd name="T89" fmla="*/ 97 h 388"/>
                <a:gd name="T90" fmla="*/ 12 w 12"/>
                <a:gd name="T91" fmla="*/ 60 h 388"/>
                <a:gd name="T92" fmla="*/ 0 w 12"/>
                <a:gd name="T93" fmla="*/ 60 h 388"/>
                <a:gd name="T94" fmla="*/ 0 w 12"/>
                <a:gd name="T95" fmla="*/ 36 h 388"/>
                <a:gd name="T96" fmla="*/ 12 w 12"/>
                <a:gd name="T97" fmla="*/ 36 h 388"/>
                <a:gd name="T98" fmla="*/ 12 w 12"/>
                <a:gd name="T99" fmla="*/ 60 h 388"/>
                <a:gd name="T100" fmla="*/ 12 w 12"/>
                <a:gd name="T101" fmla="*/ 24 h 388"/>
                <a:gd name="T102" fmla="*/ 0 w 12"/>
                <a:gd name="T103" fmla="*/ 24 h 388"/>
                <a:gd name="T104" fmla="*/ 0 w 12"/>
                <a:gd name="T105" fmla="*/ 0 h 388"/>
                <a:gd name="T106" fmla="*/ 12 w 12"/>
                <a:gd name="T107" fmla="*/ 0 h 388"/>
                <a:gd name="T108" fmla="*/ 12 w 12"/>
                <a:gd name="T109" fmla="*/ 24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 h="388">
                  <a:moveTo>
                    <a:pt x="12" y="388"/>
                  </a:moveTo>
                  <a:lnTo>
                    <a:pt x="0" y="388"/>
                  </a:lnTo>
                  <a:lnTo>
                    <a:pt x="0" y="363"/>
                  </a:lnTo>
                  <a:lnTo>
                    <a:pt x="12" y="363"/>
                  </a:lnTo>
                  <a:lnTo>
                    <a:pt x="12" y="388"/>
                  </a:lnTo>
                  <a:close/>
                  <a:moveTo>
                    <a:pt x="12" y="351"/>
                  </a:moveTo>
                  <a:lnTo>
                    <a:pt x="0" y="351"/>
                  </a:lnTo>
                  <a:lnTo>
                    <a:pt x="0" y="327"/>
                  </a:lnTo>
                  <a:lnTo>
                    <a:pt x="12" y="327"/>
                  </a:lnTo>
                  <a:lnTo>
                    <a:pt x="12" y="351"/>
                  </a:lnTo>
                  <a:close/>
                  <a:moveTo>
                    <a:pt x="12" y="315"/>
                  </a:moveTo>
                  <a:lnTo>
                    <a:pt x="0" y="315"/>
                  </a:lnTo>
                  <a:lnTo>
                    <a:pt x="0" y="291"/>
                  </a:lnTo>
                  <a:lnTo>
                    <a:pt x="12" y="291"/>
                  </a:lnTo>
                  <a:lnTo>
                    <a:pt x="12" y="315"/>
                  </a:lnTo>
                  <a:close/>
                  <a:moveTo>
                    <a:pt x="12" y="279"/>
                  </a:moveTo>
                  <a:lnTo>
                    <a:pt x="0" y="279"/>
                  </a:lnTo>
                  <a:lnTo>
                    <a:pt x="0" y="254"/>
                  </a:lnTo>
                  <a:lnTo>
                    <a:pt x="12" y="254"/>
                  </a:lnTo>
                  <a:lnTo>
                    <a:pt x="12" y="279"/>
                  </a:lnTo>
                  <a:close/>
                  <a:moveTo>
                    <a:pt x="12" y="242"/>
                  </a:moveTo>
                  <a:lnTo>
                    <a:pt x="0" y="242"/>
                  </a:lnTo>
                  <a:lnTo>
                    <a:pt x="0" y="218"/>
                  </a:lnTo>
                  <a:lnTo>
                    <a:pt x="12" y="218"/>
                  </a:lnTo>
                  <a:lnTo>
                    <a:pt x="12" y="242"/>
                  </a:lnTo>
                  <a:close/>
                  <a:moveTo>
                    <a:pt x="12" y="206"/>
                  </a:moveTo>
                  <a:lnTo>
                    <a:pt x="0" y="206"/>
                  </a:lnTo>
                  <a:lnTo>
                    <a:pt x="0" y="182"/>
                  </a:lnTo>
                  <a:lnTo>
                    <a:pt x="12" y="182"/>
                  </a:lnTo>
                  <a:lnTo>
                    <a:pt x="12" y="206"/>
                  </a:lnTo>
                  <a:close/>
                  <a:moveTo>
                    <a:pt x="12" y="169"/>
                  </a:moveTo>
                  <a:lnTo>
                    <a:pt x="0" y="169"/>
                  </a:lnTo>
                  <a:lnTo>
                    <a:pt x="0" y="145"/>
                  </a:lnTo>
                  <a:lnTo>
                    <a:pt x="12" y="145"/>
                  </a:lnTo>
                  <a:lnTo>
                    <a:pt x="12" y="169"/>
                  </a:lnTo>
                  <a:close/>
                  <a:moveTo>
                    <a:pt x="12" y="133"/>
                  </a:moveTo>
                  <a:lnTo>
                    <a:pt x="0" y="133"/>
                  </a:lnTo>
                  <a:lnTo>
                    <a:pt x="0" y="109"/>
                  </a:lnTo>
                  <a:lnTo>
                    <a:pt x="12" y="109"/>
                  </a:lnTo>
                  <a:lnTo>
                    <a:pt x="12" y="133"/>
                  </a:lnTo>
                  <a:close/>
                  <a:moveTo>
                    <a:pt x="12" y="97"/>
                  </a:moveTo>
                  <a:lnTo>
                    <a:pt x="0" y="97"/>
                  </a:lnTo>
                  <a:lnTo>
                    <a:pt x="0" y="72"/>
                  </a:lnTo>
                  <a:lnTo>
                    <a:pt x="12" y="72"/>
                  </a:lnTo>
                  <a:lnTo>
                    <a:pt x="12" y="97"/>
                  </a:lnTo>
                  <a:close/>
                  <a:moveTo>
                    <a:pt x="12" y="60"/>
                  </a:moveTo>
                  <a:lnTo>
                    <a:pt x="0" y="60"/>
                  </a:lnTo>
                  <a:lnTo>
                    <a:pt x="0" y="36"/>
                  </a:lnTo>
                  <a:lnTo>
                    <a:pt x="12" y="36"/>
                  </a:lnTo>
                  <a:lnTo>
                    <a:pt x="12" y="60"/>
                  </a:lnTo>
                  <a:close/>
                  <a:moveTo>
                    <a:pt x="12" y="24"/>
                  </a:moveTo>
                  <a:lnTo>
                    <a:pt x="0" y="24"/>
                  </a:lnTo>
                  <a:lnTo>
                    <a:pt x="0" y="0"/>
                  </a:lnTo>
                  <a:lnTo>
                    <a:pt x="12" y="0"/>
                  </a:lnTo>
                  <a:lnTo>
                    <a:pt x="12" y="24"/>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69" name="Freeform 28">
              <a:extLst>
                <a:ext uri="{FF2B5EF4-FFF2-40B4-BE49-F238E27FC236}">
                  <a16:creationId xmlns:a16="http://schemas.microsoft.com/office/drawing/2014/main" id="{A4C1D65B-66D9-4691-B21C-4DEA0730FA68}"/>
                </a:ext>
              </a:extLst>
            </p:cNvPr>
            <p:cNvSpPr>
              <a:spLocks noEditPoints="1"/>
            </p:cNvSpPr>
            <p:nvPr/>
          </p:nvSpPr>
          <p:spPr bwMode="auto">
            <a:xfrm>
              <a:off x="8056517" y="856923"/>
              <a:ext cx="567776" cy="36181"/>
            </a:xfrm>
            <a:custGeom>
              <a:avLst/>
              <a:gdLst>
                <a:gd name="T0" fmla="*/ 204 w 204"/>
                <a:gd name="T1" fmla="*/ 13 h 13"/>
                <a:gd name="T2" fmla="*/ 180 w 204"/>
                <a:gd name="T3" fmla="*/ 13 h 13"/>
                <a:gd name="T4" fmla="*/ 180 w 204"/>
                <a:gd name="T5" fmla="*/ 0 h 13"/>
                <a:gd name="T6" fmla="*/ 204 w 204"/>
                <a:gd name="T7" fmla="*/ 0 h 13"/>
                <a:gd name="T8" fmla="*/ 204 w 204"/>
                <a:gd name="T9" fmla="*/ 13 h 13"/>
                <a:gd name="T10" fmla="*/ 168 w 204"/>
                <a:gd name="T11" fmla="*/ 13 h 13"/>
                <a:gd name="T12" fmla="*/ 144 w 204"/>
                <a:gd name="T13" fmla="*/ 13 h 13"/>
                <a:gd name="T14" fmla="*/ 144 w 204"/>
                <a:gd name="T15" fmla="*/ 0 h 13"/>
                <a:gd name="T16" fmla="*/ 168 w 204"/>
                <a:gd name="T17" fmla="*/ 0 h 13"/>
                <a:gd name="T18" fmla="*/ 168 w 204"/>
                <a:gd name="T19" fmla="*/ 13 h 13"/>
                <a:gd name="T20" fmla="*/ 132 w 204"/>
                <a:gd name="T21" fmla="*/ 13 h 13"/>
                <a:gd name="T22" fmla="*/ 108 w 204"/>
                <a:gd name="T23" fmla="*/ 13 h 13"/>
                <a:gd name="T24" fmla="*/ 108 w 204"/>
                <a:gd name="T25" fmla="*/ 0 h 13"/>
                <a:gd name="T26" fmla="*/ 132 w 204"/>
                <a:gd name="T27" fmla="*/ 0 h 13"/>
                <a:gd name="T28" fmla="*/ 132 w 204"/>
                <a:gd name="T29" fmla="*/ 13 h 13"/>
                <a:gd name="T30" fmla="*/ 96 w 204"/>
                <a:gd name="T31" fmla="*/ 13 h 13"/>
                <a:gd name="T32" fmla="*/ 72 w 204"/>
                <a:gd name="T33" fmla="*/ 13 h 13"/>
                <a:gd name="T34" fmla="*/ 72 w 204"/>
                <a:gd name="T35" fmla="*/ 0 h 13"/>
                <a:gd name="T36" fmla="*/ 96 w 204"/>
                <a:gd name="T37" fmla="*/ 0 h 13"/>
                <a:gd name="T38" fmla="*/ 96 w 204"/>
                <a:gd name="T39" fmla="*/ 13 h 13"/>
                <a:gd name="T40" fmla="*/ 60 w 204"/>
                <a:gd name="T41" fmla="*/ 13 h 13"/>
                <a:gd name="T42" fmla="*/ 36 w 204"/>
                <a:gd name="T43" fmla="*/ 13 h 13"/>
                <a:gd name="T44" fmla="*/ 36 w 204"/>
                <a:gd name="T45" fmla="*/ 0 h 13"/>
                <a:gd name="T46" fmla="*/ 60 w 204"/>
                <a:gd name="T47" fmla="*/ 0 h 13"/>
                <a:gd name="T48" fmla="*/ 60 w 204"/>
                <a:gd name="T49" fmla="*/ 13 h 13"/>
                <a:gd name="T50" fmla="*/ 24 w 204"/>
                <a:gd name="T51" fmla="*/ 13 h 13"/>
                <a:gd name="T52" fmla="*/ 0 w 204"/>
                <a:gd name="T53" fmla="*/ 13 h 13"/>
                <a:gd name="T54" fmla="*/ 0 w 204"/>
                <a:gd name="T55" fmla="*/ 0 h 13"/>
                <a:gd name="T56" fmla="*/ 24 w 204"/>
                <a:gd name="T57" fmla="*/ 0 h 13"/>
                <a:gd name="T58" fmla="*/ 24 w 204"/>
                <a:gd name="T5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3">
                  <a:moveTo>
                    <a:pt x="204" y="13"/>
                  </a:moveTo>
                  <a:lnTo>
                    <a:pt x="180" y="13"/>
                  </a:lnTo>
                  <a:lnTo>
                    <a:pt x="180" y="0"/>
                  </a:lnTo>
                  <a:lnTo>
                    <a:pt x="204" y="0"/>
                  </a:lnTo>
                  <a:lnTo>
                    <a:pt x="204" y="13"/>
                  </a:lnTo>
                  <a:close/>
                  <a:moveTo>
                    <a:pt x="168" y="13"/>
                  </a:moveTo>
                  <a:lnTo>
                    <a:pt x="144" y="13"/>
                  </a:lnTo>
                  <a:lnTo>
                    <a:pt x="144" y="0"/>
                  </a:lnTo>
                  <a:lnTo>
                    <a:pt x="168" y="0"/>
                  </a:lnTo>
                  <a:lnTo>
                    <a:pt x="168" y="13"/>
                  </a:lnTo>
                  <a:close/>
                  <a:moveTo>
                    <a:pt x="132" y="13"/>
                  </a:moveTo>
                  <a:lnTo>
                    <a:pt x="108" y="13"/>
                  </a:lnTo>
                  <a:lnTo>
                    <a:pt x="108" y="0"/>
                  </a:lnTo>
                  <a:lnTo>
                    <a:pt x="132" y="0"/>
                  </a:lnTo>
                  <a:lnTo>
                    <a:pt x="132" y="13"/>
                  </a:lnTo>
                  <a:close/>
                  <a:moveTo>
                    <a:pt x="96" y="13"/>
                  </a:moveTo>
                  <a:lnTo>
                    <a:pt x="72" y="13"/>
                  </a:lnTo>
                  <a:lnTo>
                    <a:pt x="72" y="0"/>
                  </a:lnTo>
                  <a:lnTo>
                    <a:pt x="96" y="0"/>
                  </a:lnTo>
                  <a:lnTo>
                    <a:pt x="96" y="13"/>
                  </a:lnTo>
                  <a:close/>
                  <a:moveTo>
                    <a:pt x="60" y="13"/>
                  </a:moveTo>
                  <a:lnTo>
                    <a:pt x="36" y="13"/>
                  </a:lnTo>
                  <a:lnTo>
                    <a:pt x="36" y="0"/>
                  </a:lnTo>
                  <a:lnTo>
                    <a:pt x="60" y="0"/>
                  </a:lnTo>
                  <a:lnTo>
                    <a:pt x="60" y="13"/>
                  </a:lnTo>
                  <a:close/>
                  <a:moveTo>
                    <a:pt x="24" y="13"/>
                  </a:moveTo>
                  <a:lnTo>
                    <a:pt x="0" y="13"/>
                  </a:lnTo>
                  <a:lnTo>
                    <a:pt x="0" y="0"/>
                  </a:lnTo>
                  <a:lnTo>
                    <a:pt x="24" y="0"/>
                  </a:lnTo>
                  <a:lnTo>
                    <a:pt x="24" y="13"/>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70" name="Freeform 29">
              <a:extLst>
                <a:ext uri="{FF2B5EF4-FFF2-40B4-BE49-F238E27FC236}">
                  <a16:creationId xmlns:a16="http://schemas.microsoft.com/office/drawing/2014/main" id="{3EB5BA22-1681-482A-93F1-CD11E75AFDEF}"/>
                </a:ext>
              </a:extLst>
            </p:cNvPr>
            <p:cNvSpPr>
              <a:spLocks noEditPoints="1"/>
            </p:cNvSpPr>
            <p:nvPr/>
          </p:nvSpPr>
          <p:spPr bwMode="auto">
            <a:xfrm>
              <a:off x="8056517" y="706630"/>
              <a:ext cx="567776" cy="33399"/>
            </a:xfrm>
            <a:custGeom>
              <a:avLst/>
              <a:gdLst>
                <a:gd name="T0" fmla="*/ 204 w 204"/>
                <a:gd name="T1" fmla="*/ 12 h 12"/>
                <a:gd name="T2" fmla="*/ 180 w 204"/>
                <a:gd name="T3" fmla="*/ 12 h 12"/>
                <a:gd name="T4" fmla="*/ 180 w 204"/>
                <a:gd name="T5" fmla="*/ 0 h 12"/>
                <a:gd name="T6" fmla="*/ 204 w 204"/>
                <a:gd name="T7" fmla="*/ 0 h 12"/>
                <a:gd name="T8" fmla="*/ 204 w 204"/>
                <a:gd name="T9" fmla="*/ 12 h 12"/>
                <a:gd name="T10" fmla="*/ 168 w 204"/>
                <a:gd name="T11" fmla="*/ 12 h 12"/>
                <a:gd name="T12" fmla="*/ 144 w 204"/>
                <a:gd name="T13" fmla="*/ 12 h 12"/>
                <a:gd name="T14" fmla="*/ 144 w 204"/>
                <a:gd name="T15" fmla="*/ 0 h 12"/>
                <a:gd name="T16" fmla="*/ 168 w 204"/>
                <a:gd name="T17" fmla="*/ 0 h 12"/>
                <a:gd name="T18" fmla="*/ 168 w 204"/>
                <a:gd name="T19" fmla="*/ 12 h 12"/>
                <a:gd name="T20" fmla="*/ 132 w 204"/>
                <a:gd name="T21" fmla="*/ 12 h 12"/>
                <a:gd name="T22" fmla="*/ 108 w 204"/>
                <a:gd name="T23" fmla="*/ 12 h 12"/>
                <a:gd name="T24" fmla="*/ 108 w 204"/>
                <a:gd name="T25" fmla="*/ 0 h 12"/>
                <a:gd name="T26" fmla="*/ 132 w 204"/>
                <a:gd name="T27" fmla="*/ 0 h 12"/>
                <a:gd name="T28" fmla="*/ 132 w 204"/>
                <a:gd name="T29" fmla="*/ 12 h 12"/>
                <a:gd name="T30" fmla="*/ 96 w 204"/>
                <a:gd name="T31" fmla="*/ 12 h 12"/>
                <a:gd name="T32" fmla="*/ 72 w 204"/>
                <a:gd name="T33" fmla="*/ 12 h 12"/>
                <a:gd name="T34" fmla="*/ 72 w 204"/>
                <a:gd name="T35" fmla="*/ 0 h 12"/>
                <a:gd name="T36" fmla="*/ 96 w 204"/>
                <a:gd name="T37" fmla="*/ 0 h 12"/>
                <a:gd name="T38" fmla="*/ 96 w 204"/>
                <a:gd name="T39" fmla="*/ 12 h 12"/>
                <a:gd name="T40" fmla="*/ 60 w 204"/>
                <a:gd name="T41" fmla="*/ 12 h 12"/>
                <a:gd name="T42" fmla="*/ 36 w 204"/>
                <a:gd name="T43" fmla="*/ 12 h 12"/>
                <a:gd name="T44" fmla="*/ 36 w 204"/>
                <a:gd name="T45" fmla="*/ 0 h 12"/>
                <a:gd name="T46" fmla="*/ 60 w 204"/>
                <a:gd name="T47" fmla="*/ 0 h 12"/>
                <a:gd name="T48" fmla="*/ 60 w 204"/>
                <a:gd name="T49" fmla="*/ 12 h 12"/>
                <a:gd name="T50" fmla="*/ 24 w 204"/>
                <a:gd name="T51" fmla="*/ 12 h 12"/>
                <a:gd name="T52" fmla="*/ 0 w 204"/>
                <a:gd name="T53" fmla="*/ 12 h 12"/>
                <a:gd name="T54" fmla="*/ 0 w 204"/>
                <a:gd name="T55" fmla="*/ 0 h 12"/>
                <a:gd name="T56" fmla="*/ 24 w 204"/>
                <a:gd name="T57" fmla="*/ 0 h 12"/>
                <a:gd name="T58" fmla="*/ 24 w 204"/>
                <a:gd name="T5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2">
                  <a:moveTo>
                    <a:pt x="204" y="12"/>
                  </a:moveTo>
                  <a:lnTo>
                    <a:pt x="180" y="12"/>
                  </a:lnTo>
                  <a:lnTo>
                    <a:pt x="180" y="0"/>
                  </a:lnTo>
                  <a:lnTo>
                    <a:pt x="204" y="0"/>
                  </a:lnTo>
                  <a:lnTo>
                    <a:pt x="204" y="12"/>
                  </a:lnTo>
                  <a:close/>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71" name="Freeform 30">
              <a:extLst>
                <a:ext uri="{FF2B5EF4-FFF2-40B4-BE49-F238E27FC236}">
                  <a16:creationId xmlns:a16="http://schemas.microsoft.com/office/drawing/2014/main" id="{4DAFE75C-2DBA-48AB-81D7-FDA889E9E480}"/>
                </a:ext>
              </a:extLst>
            </p:cNvPr>
            <p:cNvSpPr>
              <a:spLocks noEditPoints="1"/>
            </p:cNvSpPr>
            <p:nvPr/>
          </p:nvSpPr>
          <p:spPr bwMode="auto">
            <a:xfrm>
              <a:off x="8056517" y="520154"/>
              <a:ext cx="567776" cy="33399"/>
            </a:xfrm>
            <a:custGeom>
              <a:avLst/>
              <a:gdLst>
                <a:gd name="T0" fmla="*/ 204 w 204"/>
                <a:gd name="T1" fmla="*/ 12 h 12"/>
                <a:gd name="T2" fmla="*/ 180 w 204"/>
                <a:gd name="T3" fmla="*/ 12 h 12"/>
                <a:gd name="T4" fmla="*/ 180 w 204"/>
                <a:gd name="T5" fmla="*/ 0 h 12"/>
                <a:gd name="T6" fmla="*/ 204 w 204"/>
                <a:gd name="T7" fmla="*/ 0 h 12"/>
                <a:gd name="T8" fmla="*/ 204 w 204"/>
                <a:gd name="T9" fmla="*/ 12 h 12"/>
                <a:gd name="T10" fmla="*/ 168 w 204"/>
                <a:gd name="T11" fmla="*/ 12 h 12"/>
                <a:gd name="T12" fmla="*/ 144 w 204"/>
                <a:gd name="T13" fmla="*/ 12 h 12"/>
                <a:gd name="T14" fmla="*/ 144 w 204"/>
                <a:gd name="T15" fmla="*/ 0 h 12"/>
                <a:gd name="T16" fmla="*/ 168 w 204"/>
                <a:gd name="T17" fmla="*/ 0 h 12"/>
                <a:gd name="T18" fmla="*/ 168 w 204"/>
                <a:gd name="T19" fmla="*/ 12 h 12"/>
                <a:gd name="T20" fmla="*/ 132 w 204"/>
                <a:gd name="T21" fmla="*/ 12 h 12"/>
                <a:gd name="T22" fmla="*/ 108 w 204"/>
                <a:gd name="T23" fmla="*/ 12 h 12"/>
                <a:gd name="T24" fmla="*/ 108 w 204"/>
                <a:gd name="T25" fmla="*/ 0 h 12"/>
                <a:gd name="T26" fmla="*/ 132 w 204"/>
                <a:gd name="T27" fmla="*/ 0 h 12"/>
                <a:gd name="T28" fmla="*/ 132 w 204"/>
                <a:gd name="T29" fmla="*/ 12 h 12"/>
                <a:gd name="T30" fmla="*/ 96 w 204"/>
                <a:gd name="T31" fmla="*/ 12 h 12"/>
                <a:gd name="T32" fmla="*/ 72 w 204"/>
                <a:gd name="T33" fmla="*/ 12 h 12"/>
                <a:gd name="T34" fmla="*/ 72 w 204"/>
                <a:gd name="T35" fmla="*/ 0 h 12"/>
                <a:gd name="T36" fmla="*/ 96 w 204"/>
                <a:gd name="T37" fmla="*/ 0 h 12"/>
                <a:gd name="T38" fmla="*/ 96 w 204"/>
                <a:gd name="T39" fmla="*/ 12 h 12"/>
                <a:gd name="T40" fmla="*/ 60 w 204"/>
                <a:gd name="T41" fmla="*/ 12 h 12"/>
                <a:gd name="T42" fmla="*/ 36 w 204"/>
                <a:gd name="T43" fmla="*/ 12 h 12"/>
                <a:gd name="T44" fmla="*/ 36 w 204"/>
                <a:gd name="T45" fmla="*/ 0 h 12"/>
                <a:gd name="T46" fmla="*/ 60 w 204"/>
                <a:gd name="T47" fmla="*/ 0 h 12"/>
                <a:gd name="T48" fmla="*/ 60 w 204"/>
                <a:gd name="T49" fmla="*/ 12 h 12"/>
                <a:gd name="T50" fmla="*/ 24 w 204"/>
                <a:gd name="T51" fmla="*/ 12 h 12"/>
                <a:gd name="T52" fmla="*/ 0 w 204"/>
                <a:gd name="T53" fmla="*/ 12 h 12"/>
                <a:gd name="T54" fmla="*/ 0 w 204"/>
                <a:gd name="T55" fmla="*/ 0 h 12"/>
                <a:gd name="T56" fmla="*/ 24 w 204"/>
                <a:gd name="T57" fmla="*/ 0 h 12"/>
                <a:gd name="T58" fmla="*/ 24 w 204"/>
                <a:gd name="T59"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4" h="12">
                  <a:moveTo>
                    <a:pt x="204" y="12"/>
                  </a:moveTo>
                  <a:lnTo>
                    <a:pt x="180" y="12"/>
                  </a:lnTo>
                  <a:lnTo>
                    <a:pt x="180" y="0"/>
                  </a:lnTo>
                  <a:lnTo>
                    <a:pt x="204" y="0"/>
                  </a:lnTo>
                  <a:lnTo>
                    <a:pt x="204" y="12"/>
                  </a:lnTo>
                  <a:close/>
                  <a:moveTo>
                    <a:pt x="168" y="12"/>
                  </a:moveTo>
                  <a:lnTo>
                    <a:pt x="144" y="12"/>
                  </a:lnTo>
                  <a:lnTo>
                    <a:pt x="144" y="0"/>
                  </a:lnTo>
                  <a:lnTo>
                    <a:pt x="168" y="0"/>
                  </a:lnTo>
                  <a:lnTo>
                    <a:pt x="168" y="12"/>
                  </a:lnTo>
                  <a:close/>
                  <a:moveTo>
                    <a:pt x="132" y="12"/>
                  </a:moveTo>
                  <a:lnTo>
                    <a:pt x="108" y="12"/>
                  </a:lnTo>
                  <a:lnTo>
                    <a:pt x="108" y="0"/>
                  </a:lnTo>
                  <a:lnTo>
                    <a:pt x="132" y="0"/>
                  </a:lnTo>
                  <a:lnTo>
                    <a:pt x="132" y="12"/>
                  </a:lnTo>
                  <a:close/>
                  <a:moveTo>
                    <a:pt x="96" y="12"/>
                  </a:moveTo>
                  <a:lnTo>
                    <a:pt x="72" y="12"/>
                  </a:lnTo>
                  <a:lnTo>
                    <a:pt x="72" y="0"/>
                  </a:lnTo>
                  <a:lnTo>
                    <a:pt x="96" y="0"/>
                  </a:lnTo>
                  <a:lnTo>
                    <a:pt x="96" y="12"/>
                  </a:lnTo>
                  <a:close/>
                  <a:moveTo>
                    <a:pt x="60" y="12"/>
                  </a:moveTo>
                  <a:lnTo>
                    <a:pt x="36" y="12"/>
                  </a:lnTo>
                  <a:lnTo>
                    <a:pt x="36" y="0"/>
                  </a:lnTo>
                  <a:lnTo>
                    <a:pt x="60" y="0"/>
                  </a:lnTo>
                  <a:lnTo>
                    <a:pt x="60" y="12"/>
                  </a:lnTo>
                  <a:close/>
                  <a:moveTo>
                    <a:pt x="24" y="12"/>
                  </a:moveTo>
                  <a:lnTo>
                    <a:pt x="0" y="12"/>
                  </a:lnTo>
                  <a:lnTo>
                    <a:pt x="0" y="0"/>
                  </a:lnTo>
                  <a:lnTo>
                    <a:pt x="24" y="0"/>
                  </a:lnTo>
                  <a:lnTo>
                    <a:pt x="24" y="12"/>
                  </a:lnTo>
                  <a:close/>
                </a:path>
              </a:pathLst>
            </a:custGeom>
            <a:solidFill>
              <a:schemeClr val="bg1"/>
            </a:solidFill>
            <a:ln w="9525">
              <a:noFill/>
              <a:round/>
              <a:headEnd/>
              <a:tailEnd/>
            </a:ln>
          </p:spPr>
          <p:txBody>
            <a:bodyPr vert="horz" wrap="square" lIns="89642" tIns="44821" rIns="89642" bIns="44821" numCol="1" anchor="t" anchorCtr="0" compatLnSpc="1">
              <a:prstTxWarp prst="textNoShape">
                <a:avLst/>
              </a:prstTxWarp>
            </a:bodyPr>
            <a:lstStyle/>
            <a:p>
              <a:pPr>
                <a:defRPr/>
              </a:pPr>
              <a:endParaRPr lang="en-US">
                <a:solidFill>
                  <a:srgbClr val="353535"/>
                </a:solidFill>
                <a:latin typeface="Segoe UI Semilight"/>
              </a:endParaRPr>
            </a:p>
          </p:txBody>
        </p:sp>
        <p:sp>
          <p:nvSpPr>
            <p:cNvPr id="72" name="Rectangle 71">
              <a:extLst>
                <a:ext uri="{FF2B5EF4-FFF2-40B4-BE49-F238E27FC236}">
                  <a16:creationId xmlns:a16="http://schemas.microsoft.com/office/drawing/2014/main" id="{F02D7EEF-5B4B-4FB4-88D0-355258F7893E}"/>
                </a:ext>
              </a:extLst>
            </p:cNvPr>
            <p:cNvSpPr/>
            <p:nvPr/>
          </p:nvSpPr>
          <p:spPr>
            <a:xfrm>
              <a:off x="8039604" y="912887"/>
              <a:ext cx="588623" cy="307777"/>
            </a:xfrm>
            <a:prstGeom prst="rect">
              <a:avLst/>
            </a:prstGeom>
          </p:spPr>
          <p:txBody>
            <a:bodyPr wrap="square">
              <a:spAutoFit/>
            </a:bodyPr>
            <a:lstStyle/>
            <a:p>
              <a:pPr algn="ctr" defTabSz="914102" fontAlgn="base">
                <a:spcBef>
                  <a:spcPct val="0"/>
                </a:spcBef>
                <a:spcAft>
                  <a:spcPct val="0"/>
                </a:spcAft>
                <a:defRPr/>
              </a:pPr>
              <a:r>
                <a:rPr lang="en-US" sz="1372">
                  <a:solidFill>
                    <a:srgbClr val="FFFFFF"/>
                  </a:solidFill>
                  <a:latin typeface="Segoe UI Semibold" panose="020B0702040204020203" pitchFamily="34" charset="0"/>
                  <a:cs typeface="Segoe UI Semibold" panose="020B0702040204020203" pitchFamily="34" charset="0"/>
                </a:rPr>
                <a:t>VM 1</a:t>
              </a:r>
            </a:p>
          </p:txBody>
        </p:sp>
      </p:grpSp>
      <p:sp>
        <p:nvSpPr>
          <p:cNvPr id="74" name="Text Placeholder 3">
            <a:extLst>
              <a:ext uri="{FF2B5EF4-FFF2-40B4-BE49-F238E27FC236}">
                <a16:creationId xmlns:a16="http://schemas.microsoft.com/office/drawing/2014/main" id="{677004F7-5141-401A-B0E4-E28E7C399AB6}"/>
              </a:ext>
            </a:extLst>
          </p:cNvPr>
          <p:cNvSpPr txBox="1">
            <a:spLocks/>
          </p:cNvSpPr>
          <p:nvPr/>
        </p:nvSpPr>
        <p:spPr>
          <a:xfrm>
            <a:off x="413355" y="1758904"/>
            <a:ext cx="6220914" cy="3044419"/>
          </a:xfrm>
          <a:prstGeom prst="rect">
            <a:avLst/>
          </a:prstGeom>
        </p:spPr>
        <p:txBody>
          <a:bodyPr vert="horz" wrap="square" lIns="143428" tIns="89642" rIns="143428" bIns="89642" rtlCol="0">
            <a:spAutoFit/>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914367">
              <a:buNone/>
              <a:defRPr/>
            </a:pPr>
            <a:r>
              <a:rPr lang="en-US" sz="2353" dirty="0">
                <a:gradFill>
                  <a:gsLst>
                    <a:gs pos="1250">
                      <a:srgbClr val="353535"/>
                    </a:gs>
                    <a:gs pos="100000">
                      <a:srgbClr val="353535"/>
                    </a:gs>
                  </a:gsLst>
                  <a:lin ang="5400000" scaled="0"/>
                </a:gradFill>
                <a:latin typeface="Segoe UI Semibold" panose="020B0702040204020203" pitchFamily="34" charset="0"/>
                <a:cs typeface="Segoe UI Semibold" panose="020B0702040204020203" pitchFamily="34" charset="0"/>
              </a:rPr>
              <a:t>Host OS must be updated</a:t>
            </a:r>
          </a:p>
          <a:p>
            <a:pPr marL="0" lvl="1" indent="0" defTabSz="914367">
              <a:buNone/>
              <a:defRPr/>
            </a:pPr>
            <a:r>
              <a:rPr lang="en-US" sz="1961" dirty="0">
                <a:gradFill>
                  <a:gsLst>
                    <a:gs pos="1250">
                      <a:srgbClr val="353535"/>
                    </a:gs>
                    <a:gs pos="100000">
                      <a:srgbClr val="353535"/>
                    </a:gs>
                  </a:gsLst>
                  <a:lin ang="5400000" scaled="0"/>
                </a:gradFill>
                <a:latin typeface="Segoe UI Semilight"/>
              </a:rPr>
              <a:t>For reliability, security and new </a:t>
            </a:r>
            <a:r>
              <a:rPr lang="en-US" sz="1961" dirty="0" err="1">
                <a:gradFill>
                  <a:gsLst>
                    <a:gs pos="1250">
                      <a:srgbClr val="353535"/>
                    </a:gs>
                    <a:gs pos="100000">
                      <a:srgbClr val="353535"/>
                    </a:gs>
                  </a:gsLst>
                  <a:lin ang="5400000" scaled="0"/>
                </a:gradFill>
                <a:latin typeface="Segoe UI Semilight"/>
              </a:rPr>
              <a:t>fatures</a:t>
            </a:r>
            <a:endParaRPr lang="en-US" sz="1961" dirty="0">
              <a:gradFill>
                <a:gsLst>
                  <a:gs pos="1250">
                    <a:srgbClr val="353535"/>
                  </a:gs>
                  <a:gs pos="100000">
                    <a:srgbClr val="353535"/>
                  </a:gs>
                </a:gsLst>
                <a:lin ang="5400000" scaled="0"/>
              </a:gradFill>
              <a:latin typeface="Segoe UI Semilight"/>
            </a:endParaRPr>
          </a:p>
          <a:p>
            <a:pPr marL="0" lvl="1" indent="0" defTabSz="914367">
              <a:buNone/>
              <a:defRPr/>
            </a:pPr>
            <a:r>
              <a:rPr lang="en-US" sz="1961" dirty="0">
                <a:gradFill>
                  <a:gsLst>
                    <a:gs pos="1250">
                      <a:srgbClr val="353535"/>
                    </a:gs>
                    <a:gs pos="100000">
                      <a:srgbClr val="353535"/>
                    </a:gs>
                  </a:gsLst>
                  <a:lin ang="5400000" scaled="0"/>
                </a:gradFill>
                <a:latin typeface="Segoe UI Semilight"/>
              </a:rPr>
              <a:t>Full host OS reboot leads to major application impact</a:t>
            </a:r>
          </a:p>
          <a:p>
            <a:pPr marL="0" indent="0" defTabSz="914367">
              <a:spcBef>
                <a:spcPts val="1765"/>
              </a:spcBef>
              <a:buNone/>
              <a:defRPr/>
            </a:pPr>
            <a:r>
              <a:rPr lang="en-US" sz="2353" dirty="0">
                <a:gradFill>
                  <a:gsLst>
                    <a:gs pos="1250">
                      <a:srgbClr val="353535"/>
                    </a:gs>
                    <a:gs pos="100000">
                      <a:srgbClr val="353535"/>
                    </a:gs>
                  </a:gsLst>
                  <a:lin ang="5400000" scaled="0"/>
                </a:gradFill>
                <a:latin typeface="Segoe UI Semibold" panose="020B0702040204020203" pitchFamily="34" charset="0"/>
                <a:cs typeface="Segoe UI Semibold" panose="020B0702040204020203" pitchFamily="34" charset="0"/>
              </a:rPr>
              <a:t>Azure developed </a:t>
            </a:r>
            <a:r>
              <a:rPr lang="en-US" sz="2353" dirty="0" err="1">
                <a:gradFill>
                  <a:gsLst>
                    <a:gs pos="1250">
                      <a:srgbClr val="353535"/>
                    </a:gs>
                    <a:gs pos="100000">
                      <a:srgbClr val="353535"/>
                    </a:gs>
                  </a:gsLst>
                  <a:lin ang="5400000" scaled="0"/>
                </a:gradFill>
                <a:latin typeface="Segoe UI Semibold" panose="020B0702040204020203" pitchFamily="34" charset="0"/>
                <a:cs typeface="Segoe UI Semibold" panose="020B0702040204020203" pitchFamily="34" charset="0"/>
              </a:rPr>
              <a:t>VM-PHU+Kernel</a:t>
            </a:r>
            <a:r>
              <a:rPr lang="en-US" sz="2353" dirty="0">
                <a:gradFill>
                  <a:gsLst>
                    <a:gs pos="1250">
                      <a:srgbClr val="353535"/>
                    </a:gs>
                    <a:gs pos="100000">
                      <a:srgbClr val="353535"/>
                    </a:gs>
                  </a:gsLst>
                  <a:lin ang="5400000" scaled="0"/>
                </a:gradFill>
                <a:latin typeface="Segoe UI Semibold" panose="020B0702040204020203" pitchFamily="34" charset="0"/>
                <a:cs typeface="Segoe UI Semibold" panose="020B0702040204020203" pitchFamily="34" charset="0"/>
              </a:rPr>
              <a:t> Soft Reboot (KSR)</a:t>
            </a:r>
          </a:p>
          <a:p>
            <a:pPr marL="0" lvl="1" indent="0" defTabSz="914367">
              <a:buNone/>
              <a:defRPr/>
            </a:pPr>
            <a:r>
              <a:rPr lang="en-US" sz="1961" dirty="0">
                <a:gradFill>
                  <a:gsLst>
                    <a:gs pos="1250">
                      <a:srgbClr val="353535"/>
                    </a:gs>
                    <a:gs pos="100000">
                      <a:srgbClr val="353535"/>
                    </a:gs>
                  </a:gsLst>
                  <a:lin ang="5400000" scaled="0"/>
                </a:gradFill>
                <a:latin typeface="Segoe UI Semilight"/>
              </a:rPr>
              <a:t>Suspend VMs in memory</a:t>
            </a:r>
          </a:p>
          <a:p>
            <a:pPr marL="0" lvl="1" indent="0" defTabSz="914367">
              <a:buNone/>
              <a:defRPr/>
            </a:pPr>
            <a:r>
              <a:rPr lang="en-US" sz="1961" dirty="0">
                <a:gradFill>
                  <a:gsLst>
                    <a:gs pos="1250">
                      <a:srgbClr val="353535"/>
                    </a:gs>
                    <a:gs pos="100000">
                      <a:srgbClr val="353535"/>
                    </a:gs>
                  </a:gsLst>
                  <a:lin ang="5400000" scaled="0"/>
                </a:gradFill>
                <a:latin typeface="Segoe UI Semilight"/>
              </a:rPr>
              <a:t>Reboot the OS</a:t>
            </a:r>
          </a:p>
          <a:p>
            <a:pPr marL="0" lvl="1" indent="0" defTabSz="914367">
              <a:buNone/>
              <a:defRPr/>
            </a:pPr>
            <a:r>
              <a:rPr lang="en-US" sz="1961" dirty="0">
                <a:gradFill>
                  <a:gsLst>
                    <a:gs pos="1250">
                      <a:srgbClr val="353535"/>
                    </a:gs>
                    <a:gs pos="100000">
                      <a:srgbClr val="353535"/>
                    </a:gs>
                  </a:gsLst>
                  <a:lin ang="5400000" scaled="0"/>
                </a:gradFill>
                <a:latin typeface="Segoe UI Semilight"/>
              </a:rPr>
              <a:t>Resume the VMs</a:t>
            </a:r>
          </a:p>
        </p:txBody>
      </p:sp>
      <p:sp>
        <p:nvSpPr>
          <p:cNvPr id="73" name="Rectangle 72">
            <a:extLst>
              <a:ext uri="{FF2B5EF4-FFF2-40B4-BE49-F238E27FC236}">
                <a16:creationId xmlns:a16="http://schemas.microsoft.com/office/drawing/2014/main" id="{F3607A3F-6B99-49CE-9882-E02CFC1C56BD}"/>
              </a:ext>
            </a:extLst>
          </p:cNvPr>
          <p:cNvSpPr/>
          <p:nvPr/>
        </p:nvSpPr>
        <p:spPr bwMode="auto">
          <a:xfrm>
            <a:off x="7313499" y="3630953"/>
            <a:ext cx="2946205" cy="986667"/>
          </a:xfrm>
          <a:prstGeom prst="rect">
            <a:avLst/>
          </a:prstGeom>
          <a:solidFill>
            <a:srgbClr val="00B050"/>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r>
              <a:rPr lang="en-US">
                <a:solidFill>
                  <a:srgbClr val="FFFFFF"/>
                </a:solidFill>
                <a:latin typeface="Segoe UI Semibold" panose="020B0702040204020203" pitchFamily="34" charset="0"/>
                <a:cs typeface="Segoe UI Semibold" panose="020B0702040204020203" pitchFamily="34" charset="0"/>
              </a:rPr>
              <a:t>Host OS </a:t>
            </a:r>
            <a:r>
              <a:rPr lang="en-US" sz="1730">
                <a:solidFill>
                  <a:srgbClr val="FFFFFF"/>
                </a:solidFill>
                <a:latin typeface="Segoe UI Semibold" panose="020B0702040204020203" pitchFamily="34" charset="0"/>
                <a:cs typeface="Segoe UI Semibold" panose="020B0702040204020203" pitchFamily="34" charset="0"/>
              </a:rPr>
              <a:t>B</a:t>
            </a:r>
            <a:endParaRPr lang="en-US">
              <a:solidFill>
                <a:srgbClr val="FFFFFF"/>
              </a:solidFill>
              <a:latin typeface="Segoe UI Semibold" panose="020B0702040204020203" pitchFamily="34" charset="0"/>
              <a:cs typeface="Segoe UI Semibold" panose="020B0702040204020203" pitchFamily="34" charset="0"/>
            </a:endParaRPr>
          </a:p>
        </p:txBody>
      </p:sp>
    </p:spTree>
    <p:extLst>
      <p:ext uri="{BB962C8B-B14F-4D97-AF65-F5344CB8AC3E}">
        <p14:creationId xmlns:p14="http://schemas.microsoft.com/office/powerpoint/2010/main" val="18063905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100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2000"/>
                                        <p:tgtEl>
                                          <p:spTgt spid="15"/>
                                        </p:tgtEl>
                                      </p:cBhvr>
                                    </p:animEffect>
                                  </p:childTnLst>
                                </p:cTn>
                              </p:par>
                              <p:par>
                                <p:cTn id="8" presetID="22" presetClass="entr" presetSubtype="8" fill="hold" grpId="0" nodeType="withEffect">
                                  <p:stCondLst>
                                    <p:cond delay="3000"/>
                                  </p:stCondLst>
                                  <p:childTnLst>
                                    <p:set>
                                      <p:cBhvr>
                                        <p:cTn id="9" dur="1" fill="hold">
                                          <p:stCondLst>
                                            <p:cond delay="0"/>
                                          </p:stCondLst>
                                        </p:cTn>
                                        <p:tgtEl>
                                          <p:spTgt spid="16"/>
                                        </p:tgtEl>
                                        <p:attrNameLst>
                                          <p:attrName>style.visibility</p:attrName>
                                        </p:attrNameLst>
                                      </p:cBhvr>
                                      <p:to>
                                        <p:strVal val="visible"/>
                                      </p:to>
                                    </p:set>
                                    <p:animEffect transition="in" filter="wipe(left)">
                                      <p:cBhvr>
                                        <p:cTn id="10" dur="4000"/>
                                        <p:tgtEl>
                                          <p:spTgt spid="16"/>
                                        </p:tgtEl>
                                      </p:cBhvr>
                                    </p:animEffect>
                                  </p:childTnLst>
                                </p:cTn>
                              </p:par>
                              <p:par>
                                <p:cTn id="11" presetID="1" presetClass="emph" presetSubtype="2" fill="hold" nodeType="withEffect">
                                  <p:stCondLst>
                                    <p:cond delay="1000"/>
                                  </p:stCondLst>
                                  <p:childTnLst>
                                    <p:animClr clrSpc="rgb" dir="cw">
                                      <p:cBhvr>
                                        <p:cTn id="12" dur="2000" fill="hold"/>
                                        <p:tgtEl>
                                          <p:spTgt spid="25"/>
                                        </p:tgtEl>
                                        <p:attrNameLst>
                                          <p:attrName>fillcolor</p:attrName>
                                        </p:attrNameLst>
                                      </p:cBhvr>
                                      <p:to>
                                        <a:srgbClr val="7F7F7F"/>
                                      </p:to>
                                    </p:animClr>
                                    <p:set>
                                      <p:cBhvr>
                                        <p:cTn id="13" dur="2000" fill="hold"/>
                                        <p:tgtEl>
                                          <p:spTgt spid="25"/>
                                        </p:tgtEl>
                                        <p:attrNameLst>
                                          <p:attrName>fill.type</p:attrName>
                                        </p:attrNameLst>
                                      </p:cBhvr>
                                      <p:to>
                                        <p:strVal val="solid"/>
                                      </p:to>
                                    </p:set>
                                    <p:set>
                                      <p:cBhvr>
                                        <p:cTn id="14" dur="2000" fill="hold"/>
                                        <p:tgtEl>
                                          <p:spTgt spid="25"/>
                                        </p:tgtEl>
                                        <p:attrNameLst>
                                          <p:attrName>fill.on</p:attrName>
                                        </p:attrNameLst>
                                      </p:cBhvr>
                                      <p:to>
                                        <p:strVal val="true"/>
                                      </p:to>
                                    </p:set>
                                  </p:childTnLst>
                                </p:cTn>
                              </p:par>
                              <p:par>
                                <p:cTn id="15" presetID="1" presetClass="emph" presetSubtype="2" fill="hold" nodeType="withEffect">
                                  <p:stCondLst>
                                    <p:cond delay="1000"/>
                                  </p:stCondLst>
                                  <p:childTnLst>
                                    <p:animClr clrSpc="rgb" dir="cw">
                                      <p:cBhvr>
                                        <p:cTn id="16" dur="2000" fill="hold"/>
                                        <p:tgtEl>
                                          <p:spTgt spid="41"/>
                                        </p:tgtEl>
                                        <p:attrNameLst>
                                          <p:attrName>fillcolor</p:attrName>
                                        </p:attrNameLst>
                                      </p:cBhvr>
                                      <p:to>
                                        <a:srgbClr val="7F7F7F"/>
                                      </p:to>
                                    </p:animClr>
                                    <p:set>
                                      <p:cBhvr>
                                        <p:cTn id="17" dur="2000" fill="hold"/>
                                        <p:tgtEl>
                                          <p:spTgt spid="41"/>
                                        </p:tgtEl>
                                        <p:attrNameLst>
                                          <p:attrName>fill.type</p:attrName>
                                        </p:attrNameLst>
                                      </p:cBhvr>
                                      <p:to>
                                        <p:strVal val="solid"/>
                                      </p:to>
                                    </p:set>
                                    <p:set>
                                      <p:cBhvr>
                                        <p:cTn id="18" dur="2000" fill="hold"/>
                                        <p:tgtEl>
                                          <p:spTgt spid="41"/>
                                        </p:tgtEl>
                                        <p:attrNameLst>
                                          <p:attrName>fill.on</p:attrName>
                                        </p:attrNameLst>
                                      </p:cBhvr>
                                      <p:to>
                                        <p:strVal val="true"/>
                                      </p:to>
                                    </p:set>
                                  </p:childTnLst>
                                </p:cTn>
                              </p:par>
                              <p:par>
                                <p:cTn id="19" presetID="1" presetClass="emph" presetSubtype="2" fill="hold" nodeType="withEffect">
                                  <p:stCondLst>
                                    <p:cond delay="1000"/>
                                  </p:stCondLst>
                                  <p:childTnLst>
                                    <p:animClr clrSpc="rgb" dir="cw">
                                      <p:cBhvr>
                                        <p:cTn id="20" dur="2000" fill="hold"/>
                                        <p:tgtEl>
                                          <p:spTgt spid="57"/>
                                        </p:tgtEl>
                                        <p:attrNameLst>
                                          <p:attrName>fillcolor</p:attrName>
                                        </p:attrNameLst>
                                      </p:cBhvr>
                                      <p:to>
                                        <a:srgbClr val="7F7F7F"/>
                                      </p:to>
                                    </p:animClr>
                                    <p:set>
                                      <p:cBhvr>
                                        <p:cTn id="21" dur="2000" fill="hold"/>
                                        <p:tgtEl>
                                          <p:spTgt spid="57"/>
                                        </p:tgtEl>
                                        <p:attrNameLst>
                                          <p:attrName>fill.type</p:attrName>
                                        </p:attrNameLst>
                                      </p:cBhvr>
                                      <p:to>
                                        <p:strVal val="solid"/>
                                      </p:to>
                                    </p:set>
                                    <p:set>
                                      <p:cBhvr>
                                        <p:cTn id="22" dur="2000" fill="hold"/>
                                        <p:tgtEl>
                                          <p:spTgt spid="57"/>
                                        </p:tgtEl>
                                        <p:attrNameLst>
                                          <p:attrName>fill.on</p:attrName>
                                        </p:attrNameLst>
                                      </p:cBhvr>
                                      <p:to>
                                        <p:strVal val="true"/>
                                      </p:to>
                                    </p:set>
                                  </p:childTnLst>
                                </p:cTn>
                              </p:par>
                              <p:par>
                                <p:cTn id="23" presetID="22" presetClass="exit" presetSubtype="1" fill="hold" grpId="0" nodeType="withEffect">
                                  <p:stCondLst>
                                    <p:cond delay="3000"/>
                                  </p:stCondLst>
                                  <p:childTnLst>
                                    <p:animEffect transition="out" filter="wipe(up)">
                                      <p:cBhvr>
                                        <p:cTn id="24" dur="2000"/>
                                        <p:tgtEl>
                                          <p:spTgt spid="11"/>
                                        </p:tgtEl>
                                      </p:cBhvr>
                                    </p:animEffect>
                                    <p:set>
                                      <p:cBhvr>
                                        <p:cTn id="25" dur="1" fill="hold">
                                          <p:stCondLst>
                                            <p:cond delay="1999"/>
                                          </p:stCondLst>
                                        </p:cTn>
                                        <p:tgtEl>
                                          <p:spTgt spid="11"/>
                                        </p:tgtEl>
                                        <p:attrNameLst>
                                          <p:attrName>style.visibility</p:attrName>
                                        </p:attrNameLst>
                                      </p:cBhvr>
                                      <p:to>
                                        <p:strVal val="hidden"/>
                                      </p:to>
                                    </p:set>
                                  </p:childTnLst>
                                </p:cTn>
                              </p:par>
                              <p:par>
                                <p:cTn id="26" presetID="22" presetClass="entr" presetSubtype="4" fill="hold" grpId="0" nodeType="withEffect">
                                  <p:stCondLst>
                                    <p:cond delay="5000"/>
                                  </p:stCondLst>
                                  <p:childTnLst>
                                    <p:set>
                                      <p:cBhvr>
                                        <p:cTn id="27" dur="1" fill="hold">
                                          <p:stCondLst>
                                            <p:cond delay="0"/>
                                          </p:stCondLst>
                                        </p:cTn>
                                        <p:tgtEl>
                                          <p:spTgt spid="73"/>
                                        </p:tgtEl>
                                        <p:attrNameLst>
                                          <p:attrName>style.visibility</p:attrName>
                                        </p:attrNameLst>
                                      </p:cBhvr>
                                      <p:to>
                                        <p:strVal val="visible"/>
                                      </p:to>
                                    </p:set>
                                    <p:animEffect transition="in" filter="wipe(down)">
                                      <p:cBhvr>
                                        <p:cTn id="28" dur="2000"/>
                                        <p:tgtEl>
                                          <p:spTgt spid="73"/>
                                        </p:tgtEl>
                                      </p:cBhvr>
                                    </p:animEffect>
                                  </p:childTnLst>
                                </p:cTn>
                              </p:par>
                              <p:par>
                                <p:cTn id="29" presetID="1" presetClass="emph" presetSubtype="2" fill="hold" nodeType="withEffect">
                                  <p:stCondLst>
                                    <p:cond delay="7000"/>
                                  </p:stCondLst>
                                  <p:childTnLst>
                                    <p:animClr clrSpc="rgb" dir="cw">
                                      <p:cBhvr>
                                        <p:cTn id="30" dur="2100" fill="hold"/>
                                        <p:tgtEl>
                                          <p:spTgt spid="25"/>
                                        </p:tgtEl>
                                        <p:attrNameLst>
                                          <p:attrName>fillcolor</p:attrName>
                                        </p:attrNameLst>
                                      </p:cBhvr>
                                      <p:to>
                                        <a:schemeClr val="hlink"/>
                                      </p:to>
                                    </p:animClr>
                                    <p:set>
                                      <p:cBhvr>
                                        <p:cTn id="31" dur="2100" fill="hold"/>
                                        <p:tgtEl>
                                          <p:spTgt spid="25"/>
                                        </p:tgtEl>
                                        <p:attrNameLst>
                                          <p:attrName>fill.type</p:attrName>
                                        </p:attrNameLst>
                                      </p:cBhvr>
                                      <p:to>
                                        <p:strVal val="solid"/>
                                      </p:to>
                                    </p:set>
                                    <p:set>
                                      <p:cBhvr>
                                        <p:cTn id="32" dur="2100" fill="hold"/>
                                        <p:tgtEl>
                                          <p:spTgt spid="25"/>
                                        </p:tgtEl>
                                        <p:attrNameLst>
                                          <p:attrName>fill.on</p:attrName>
                                        </p:attrNameLst>
                                      </p:cBhvr>
                                      <p:to>
                                        <p:strVal val="true"/>
                                      </p:to>
                                    </p:set>
                                  </p:childTnLst>
                                </p:cTn>
                              </p:par>
                              <p:par>
                                <p:cTn id="33" presetID="1" presetClass="emph" presetSubtype="2" fill="hold" nodeType="withEffect">
                                  <p:stCondLst>
                                    <p:cond delay="7000"/>
                                  </p:stCondLst>
                                  <p:childTnLst>
                                    <p:animClr clrSpc="rgb" dir="cw">
                                      <p:cBhvr>
                                        <p:cTn id="34" dur="2100" fill="hold"/>
                                        <p:tgtEl>
                                          <p:spTgt spid="41"/>
                                        </p:tgtEl>
                                        <p:attrNameLst>
                                          <p:attrName>fillcolor</p:attrName>
                                        </p:attrNameLst>
                                      </p:cBhvr>
                                      <p:to>
                                        <a:schemeClr val="hlink"/>
                                      </p:to>
                                    </p:animClr>
                                    <p:set>
                                      <p:cBhvr>
                                        <p:cTn id="35" dur="2100" fill="hold"/>
                                        <p:tgtEl>
                                          <p:spTgt spid="41"/>
                                        </p:tgtEl>
                                        <p:attrNameLst>
                                          <p:attrName>fill.type</p:attrName>
                                        </p:attrNameLst>
                                      </p:cBhvr>
                                      <p:to>
                                        <p:strVal val="solid"/>
                                      </p:to>
                                    </p:set>
                                    <p:set>
                                      <p:cBhvr>
                                        <p:cTn id="36" dur="2100" fill="hold"/>
                                        <p:tgtEl>
                                          <p:spTgt spid="41"/>
                                        </p:tgtEl>
                                        <p:attrNameLst>
                                          <p:attrName>fill.on</p:attrName>
                                        </p:attrNameLst>
                                      </p:cBhvr>
                                      <p:to>
                                        <p:strVal val="true"/>
                                      </p:to>
                                    </p:set>
                                  </p:childTnLst>
                                </p:cTn>
                              </p:par>
                              <p:par>
                                <p:cTn id="37" presetID="1" presetClass="emph" presetSubtype="2" fill="hold" nodeType="withEffect">
                                  <p:stCondLst>
                                    <p:cond delay="7000"/>
                                  </p:stCondLst>
                                  <p:childTnLst>
                                    <p:animClr clrSpc="rgb" dir="cw">
                                      <p:cBhvr>
                                        <p:cTn id="38" dur="2100" fill="hold"/>
                                        <p:tgtEl>
                                          <p:spTgt spid="57"/>
                                        </p:tgtEl>
                                        <p:attrNameLst>
                                          <p:attrName>fillcolor</p:attrName>
                                        </p:attrNameLst>
                                      </p:cBhvr>
                                      <p:to>
                                        <a:schemeClr val="hlink"/>
                                      </p:to>
                                    </p:animClr>
                                    <p:set>
                                      <p:cBhvr>
                                        <p:cTn id="39" dur="2100" fill="hold"/>
                                        <p:tgtEl>
                                          <p:spTgt spid="57"/>
                                        </p:tgtEl>
                                        <p:attrNameLst>
                                          <p:attrName>fill.type</p:attrName>
                                        </p:attrNameLst>
                                      </p:cBhvr>
                                      <p:to>
                                        <p:strVal val="solid"/>
                                      </p:to>
                                    </p:set>
                                    <p:set>
                                      <p:cBhvr>
                                        <p:cTn id="40" dur="2100" fill="hold"/>
                                        <p:tgtEl>
                                          <p:spTgt spid="57"/>
                                        </p:tgtEl>
                                        <p:attrNameLst>
                                          <p:attrName>fill.on</p:attrName>
                                        </p:attrNameLst>
                                      </p:cBhvr>
                                      <p:to>
                                        <p:strVal val="true"/>
                                      </p:to>
                                    </p:set>
                                  </p:childTnLst>
                                </p:cTn>
                              </p:par>
                              <p:par>
                                <p:cTn id="41" presetID="22" presetClass="entr" presetSubtype="8" fill="hold" grpId="0" nodeType="withEffect">
                                  <p:stCondLst>
                                    <p:cond delay="7000"/>
                                  </p:stCondLst>
                                  <p:childTnLst>
                                    <p:set>
                                      <p:cBhvr>
                                        <p:cTn id="42" dur="1" fill="hold">
                                          <p:stCondLst>
                                            <p:cond delay="0"/>
                                          </p:stCondLst>
                                        </p:cTn>
                                        <p:tgtEl>
                                          <p:spTgt spid="17"/>
                                        </p:tgtEl>
                                        <p:attrNameLst>
                                          <p:attrName>style.visibility</p:attrName>
                                        </p:attrNameLst>
                                      </p:cBhvr>
                                      <p:to>
                                        <p:strVal val="visible"/>
                                      </p:to>
                                    </p:set>
                                    <p:animEffect transition="in" filter="wipe(left)">
                                      <p:cBhvr>
                                        <p:cTn id="43" dur="28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16" grpId="0" animBg="1"/>
      <p:bldP spid="17" grpId="0" animBg="1"/>
      <p:bldP spid="7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7F1F9AA-995A-4006-95CD-2B504D899A6B}"/>
              </a:ext>
            </a:extLst>
          </p:cNvPr>
          <p:cNvSpPr>
            <a:spLocks noGrp="1"/>
          </p:cNvSpPr>
          <p:nvPr>
            <p:ph type="title"/>
          </p:nvPr>
        </p:nvSpPr>
        <p:spPr>
          <a:xfrm>
            <a:off x="584200" y="2981637"/>
            <a:ext cx="4160520" cy="861774"/>
          </a:xfrm>
        </p:spPr>
        <p:txBody>
          <a:bodyPr/>
          <a:lstStyle/>
          <a:p>
            <a:r>
              <a:rPr lang="en-US" dirty="0"/>
              <a:t>Demo</a:t>
            </a:r>
            <a:br>
              <a:rPr lang="en-US" dirty="0"/>
            </a:br>
            <a:r>
              <a:rPr lang="en-US" dirty="0"/>
              <a:t>Azure User Experience</a:t>
            </a:r>
            <a:endParaRPr lang="sl-SI" dirty="0"/>
          </a:p>
        </p:txBody>
      </p:sp>
      <p:pic>
        <p:nvPicPr>
          <p:cNvPr id="8" name="Picture Placeholder 7" descr="A person in a room&#10;&#10;Description generated with high confidence">
            <a:extLst>
              <a:ext uri="{FF2B5EF4-FFF2-40B4-BE49-F238E27FC236}">
                <a16:creationId xmlns:a16="http://schemas.microsoft.com/office/drawing/2014/main" id="{8480C354-317C-44AF-A563-C4FB313E98C2}"/>
              </a:ext>
            </a:extLst>
          </p:cNvPr>
          <p:cNvPicPr>
            <a:picLocks noGrp="1" noChangeAspect="1"/>
          </p:cNvPicPr>
          <p:nvPr>
            <p:ph type="pic" sz="quarter" idx="11"/>
          </p:nvPr>
        </p:nvPicPr>
        <p:blipFill>
          <a:blip r:embed="rId2"/>
          <a:srcRect l="21848" r="21848"/>
          <a:stretch>
            <a:fillRect/>
          </a:stretch>
        </p:blipFill>
        <p:spPr/>
      </p:pic>
    </p:spTree>
    <p:extLst>
      <p:ext uri="{BB962C8B-B14F-4D97-AF65-F5344CB8AC3E}">
        <p14:creationId xmlns:p14="http://schemas.microsoft.com/office/powerpoint/2010/main" val="421791397"/>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Azure Stack</a:t>
            </a:r>
          </a:p>
        </p:txBody>
      </p:sp>
    </p:spTree>
    <p:extLst>
      <p:ext uri="{BB962C8B-B14F-4D97-AF65-F5344CB8AC3E}">
        <p14:creationId xmlns:p14="http://schemas.microsoft.com/office/powerpoint/2010/main" val="2272391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bwMode="auto">
          <a:xfrm>
            <a:off x="231497" y="4727278"/>
            <a:ext cx="11663795" cy="1168996"/>
          </a:xfrm>
          <a:prstGeom prst="rect">
            <a:avLst/>
          </a:prstGeom>
          <a:solidFill>
            <a:schemeClr val="accent6">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dirty="0" err="1">
              <a:solidFill>
                <a:srgbClr val="353535"/>
              </a:solidFill>
              <a:ea typeface="Segoe UI" pitchFamily="34" charset="0"/>
              <a:cs typeface="Segoe UI" pitchFamily="34" charset="0"/>
            </a:endParaRPr>
          </a:p>
        </p:txBody>
      </p:sp>
      <p:pic>
        <p:nvPicPr>
          <p:cNvPr id="13" name="Picture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44296" y="5005392"/>
            <a:ext cx="1555969" cy="655452"/>
          </a:xfrm>
          <a:prstGeom prst="rect">
            <a:avLst/>
          </a:prstGeom>
        </p:spPr>
      </p:pic>
      <p:pic>
        <p:nvPicPr>
          <p:cNvPr id="14" name="Picture 13"/>
          <p:cNvPicPr preferRelativeResize="0">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315532" y="5152490"/>
            <a:ext cx="1549857" cy="361257"/>
          </a:xfrm>
          <a:prstGeom prst="rect">
            <a:avLst/>
          </a:prstGeom>
        </p:spPr>
      </p:pic>
      <p:pic>
        <p:nvPicPr>
          <p:cNvPr id="15" name="Pictur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958822" y="5058135"/>
            <a:ext cx="977721" cy="549967"/>
          </a:xfrm>
          <a:prstGeom prst="rect">
            <a:avLst/>
          </a:prstGeom>
        </p:spPr>
      </p:pic>
      <p:pic>
        <p:nvPicPr>
          <p:cNvPr id="16" name="Picture 6" descr="https://upload.wikimedia.org/wikipedia/commons/thumb/b/b8/Lenovo_logo_2015.svg/2000px-Lenovo_logo_2015.svg.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345466" y="5204098"/>
            <a:ext cx="1228869" cy="25804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p:cNvPicPr>
            <a:picLocks noChangeAspect="1"/>
          </p:cNvPicPr>
          <p:nvPr/>
        </p:nvPicPr>
        <p:blipFill rotWithShape="1">
          <a:blip r:embed="rId7" cstate="screen">
            <a:duotone>
              <a:prstClr val="black"/>
              <a:srgbClr val="D9C3A5">
                <a:tint val="50000"/>
                <a:satMod val="180000"/>
              </a:srgbClr>
            </a:duotone>
            <a:extLst>
              <a:ext uri="{28A0092B-C50C-407E-A947-70E740481C1C}">
                <a14:useLocalDpi xmlns:a14="http://schemas.microsoft.com/office/drawing/2010/main"/>
              </a:ext>
            </a:extLst>
          </a:blip>
          <a:srcRect/>
          <a:stretch/>
        </p:blipFill>
        <p:spPr>
          <a:xfrm>
            <a:off x="231497" y="993731"/>
            <a:ext cx="11663795" cy="3753780"/>
          </a:xfrm>
          <a:prstGeom prst="rect">
            <a:avLst/>
          </a:prstGeom>
          <a:effectLst/>
        </p:spPr>
      </p:pic>
      <p:sp>
        <p:nvSpPr>
          <p:cNvPr id="2" name="Title 1">
            <a:extLst>
              <a:ext uri="{FF2B5EF4-FFF2-40B4-BE49-F238E27FC236}">
                <a16:creationId xmlns:a16="http://schemas.microsoft.com/office/drawing/2014/main" id="{1846EEF6-CEBE-4AB3-ACE4-9C26808B2FD2}"/>
              </a:ext>
            </a:extLst>
          </p:cNvPr>
          <p:cNvSpPr>
            <a:spLocks noGrp="1"/>
          </p:cNvSpPr>
          <p:nvPr>
            <p:ph type="title"/>
          </p:nvPr>
        </p:nvSpPr>
        <p:spPr>
          <a:xfrm>
            <a:off x="231497" y="238508"/>
            <a:ext cx="11018520" cy="553998"/>
          </a:xfrm>
        </p:spPr>
        <p:txBody>
          <a:bodyPr/>
          <a:lstStyle/>
          <a:p>
            <a:r>
              <a:rPr lang="en-US" dirty="0"/>
              <a:t>Azure Stack integrated systems</a:t>
            </a:r>
          </a:p>
        </p:txBody>
      </p:sp>
      <p:sp>
        <p:nvSpPr>
          <p:cNvPr id="11" name="TextBox 10"/>
          <p:cNvSpPr txBox="1"/>
          <p:nvPr/>
        </p:nvSpPr>
        <p:spPr>
          <a:xfrm>
            <a:off x="231497" y="1758582"/>
            <a:ext cx="11768991" cy="658947"/>
          </a:xfrm>
          <a:prstGeom prst="rect">
            <a:avLst/>
          </a:prstGeom>
          <a:noFill/>
        </p:spPr>
        <p:txBody>
          <a:bodyPr wrap="square" lIns="179259" tIns="143407" rIns="179259" bIns="143407" rtlCol="0">
            <a:spAutoFit/>
          </a:bodyPr>
          <a:lstStyle/>
          <a:p>
            <a:pPr defTabSz="914139">
              <a:spcAft>
                <a:spcPts val="588"/>
              </a:spcAft>
            </a:pPr>
            <a:r>
              <a:rPr lang="en-US" sz="2400" b="1" dirty="0">
                <a:solidFill>
                  <a:schemeClr val="bg1"/>
                </a:solidFill>
                <a:latin typeface="Segoe UI" panose="020B0502040204020203" pitchFamily="34" charset="0"/>
                <a:cs typeface="Segoe UI" panose="020B0502040204020203" pitchFamily="34" charset="0"/>
              </a:rPr>
              <a:t>Over time, additional partners and hardware configurations will be added </a:t>
            </a:r>
          </a:p>
        </p:txBody>
      </p:sp>
    </p:spTree>
    <p:extLst>
      <p:ext uri="{BB962C8B-B14F-4D97-AF65-F5344CB8AC3E}">
        <p14:creationId xmlns:p14="http://schemas.microsoft.com/office/powerpoint/2010/main" val="98325628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20000" decel="8000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ppt_x"/>
                                          </p:val>
                                        </p:tav>
                                        <p:tav tm="100000">
                                          <p:val>
                                            <p:strVal val="#ppt_x"/>
                                          </p:val>
                                        </p:tav>
                                      </p:tavLst>
                                    </p:anim>
                                    <p:anim calcmode="lin" valueType="num">
                                      <p:cBhvr additive="base">
                                        <p:cTn id="8" dur="1000" fill="hold"/>
                                        <p:tgtEl>
                                          <p:spTgt spid="19"/>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50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childTnLst>
                                </p:cTn>
                              </p:par>
                              <p:par>
                                <p:cTn id="12" presetID="10" presetClass="entr" presetSubtype="0" fill="hold" nodeType="withEffect">
                                  <p:stCondLst>
                                    <p:cond delay="8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childTnLst>
                                </p:cTn>
                              </p:par>
                              <p:par>
                                <p:cTn id="15" presetID="10" presetClass="entr" presetSubtype="0" fill="hold" nodeType="withEffect">
                                  <p:stCondLst>
                                    <p:cond delay="11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childTnLst>
                                </p:cTn>
                              </p:par>
                              <p:par>
                                <p:cTn id="18" presetID="10" presetClass="entr" presetSubtype="0" fill="hold" nodeType="withEffect">
                                  <p:stCondLst>
                                    <p:cond delay="130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1000"/>
                                        <p:tgtEl>
                                          <p:spTgt spid="15"/>
                                        </p:tgtEl>
                                      </p:cBhvr>
                                    </p:animEffect>
                                  </p:childTnLst>
                                </p:cTn>
                              </p:par>
                              <p:par>
                                <p:cTn id="21" presetID="10" presetClass="entr" presetSubtype="0" fill="hold" grpId="0" nodeType="withEffect">
                                  <p:stCondLst>
                                    <p:cond delay="220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p:cNvSpPr/>
          <p:nvPr/>
        </p:nvSpPr>
        <p:spPr bwMode="auto">
          <a:xfrm>
            <a:off x="7440257" y="6192195"/>
            <a:ext cx="4750014" cy="664349"/>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4" tIns="143387" rIns="179234" bIns="143387" numCol="1" spcCol="0" rtlCol="0" fromWordArt="0" anchor="t" anchorCtr="0" forceAA="0" compatLnSpc="1">
            <a:prstTxWarp prst="textNoShape">
              <a:avLst/>
            </a:prstTxWarp>
            <a:noAutofit/>
          </a:bodyPr>
          <a:lstStyle/>
          <a:p>
            <a:pPr algn="ctr" defTabSz="913751" fontAlgn="base">
              <a:lnSpc>
                <a:spcPct val="90000"/>
              </a:lnSpc>
              <a:spcBef>
                <a:spcPct val="0"/>
              </a:spcBef>
              <a:spcAft>
                <a:spcPct val="0"/>
              </a:spcAft>
            </a:pPr>
            <a:endParaRPr lang="en-US" sz="2353" dirty="0" err="1">
              <a:solidFill>
                <a:srgbClr val="505050"/>
              </a:solidFill>
              <a:latin typeface="Segoe UI"/>
              <a:ea typeface="Segoe UI" pitchFamily="34" charset="0"/>
              <a:cs typeface="Segoe UI" pitchFamily="34" charset="0"/>
            </a:endParaRPr>
          </a:p>
        </p:txBody>
      </p:sp>
      <p:sp>
        <p:nvSpPr>
          <p:cNvPr id="55" name="Freeform 5"/>
          <p:cNvSpPr>
            <a:spLocks/>
          </p:cNvSpPr>
          <p:nvPr/>
        </p:nvSpPr>
        <p:spPr bwMode="auto">
          <a:xfrm flipH="1">
            <a:off x="9508634" y="3388745"/>
            <a:ext cx="2323025" cy="1986070"/>
          </a:xfrm>
          <a:custGeom>
            <a:avLst/>
            <a:gdLst>
              <a:gd name="T0" fmla="*/ 773 w 1927"/>
              <a:gd name="T1" fmla="*/ 202 h 1927"/>
              <a:gd name="T2" fmla="*/ 773 w 1927"/>
              <a:gd name="T3" fmla="*/ 0 h 1927"/>
              <a:gd name="T4" fmla="*/ 275 w 1927"/>
              <a:gd name="T5" fmla="*/ 0 h 1927"/>
              <a:gd name="T6" fmla="*/ 275 w 1927"/>
              <a:gd name="T7" fmla="*/ 202 h 1927"/>
              <a:gd name="T8" fmla="*/ 0 w 1927"/>
              <a:gd name="T9" fmla="*/ 202 h 1927"/>
              <a:gd name="T10" fmla="*/ 0 w 1927"/>
              <a:gd name="T11" fmla="*/ 254 h 1927"/>
              <a:gd name="T12" fmla="*/ 64 w 1927"/>
              <a:gd name="T13" fmla="*/ 254 h 1927"/>
              <a:gd name="T14" fmla="*/ 64 w 1927"/>
              <a:gd name="T15" fmla="*/ 1927 h 1927"/>
              <a:gd name="T16" fmla="*/ 1863 w 1927"/>
              <a:gd name="T17" fmla="*/ 1927 h 1927"/>
              <a:gd name="T18" fmla="*/ 1863 w 1927"/>
              <a:gd name="T19" fmla="*/ 254 h 1927"/>
              <a:gd name="T20" fmla="*/ 1927 w 1927"/>
              <a:gd name="T21" fmla="*/ 254 h 1927"/>
              <a:gd name="T22" fmla="*/ 1927 w 1927"/>
              <a:gd name="T23" fmla="*/ 202 h 1927"/>
              <a:gd name="T24" fmla="*/ 773 w 1927"/>
              <a:gd name="T25" fmla="*/ 202 h 1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27" h="1927">
                <a:moveTo>
                  <a:pt x="773" y="202"/>
                </a:moveTo>
                <a:lnTo>
                  <a:pt x="773" y="0"/>
                </a:lnTo>
                <a:lnTo>
                  <a:pt x="275" y="0"/>
                </a:lnTo>
                <a:lnTo>
                  <a:pt x="275" y="202"/>
                </a:lnTo>
                <a:lnTo>
                  <a:pt x="0" y="202"/>
                </a:lnTo>
                <a:lnTo>
                  <a:pt x="0" y="254"/>
                </a:lnTo>
                <a:lnTo>
                  <a:pt x="64" y="254"/>
                </a:lnTo>
                <a:lnTo>
                  <a:pt x="64" y="1927"/>
                </a:lnTo>
                <a:lnTo>
                  <a:pt x="1863" y="1927"/>
                </a:lnTo>
                <a:lnTo>
                  <a:pt x="1863" y="254"/>
                </a:lnTo>
                <a:lnTo>
                  <a:pt x="1927" y="254"/>
                </a:lnTo>
                <a:lnTo>
                  <a:pt x="1927" y="202"/>
                </a:lnTo>
                <a:lnTo>
                  <a:pt x="773" y="202"/>
                </a:lnTo>
                <a:close/>
              </a:path>
            </a:pathLst>
          </a:custGeom>
          <a:solidFill>
            <a:srgbClr val="D2D2D2"/>
          </a:solidFill>
          <a:ln>
            <a:noFill/>
          </a:ln>
          <a:extLst/>
        </p:spPr>
        <p:txBody>
          <a:bodyPr vert="horz" wrap="square" lIns="89592" tIns="44796" rIns="89592" bIns="44796" numCol="1" anchor="t" anchorCtr="0" compatLnSpc="1">
            <a:prstTxWarp prst="textNoShape">
              <a:avLst/>
            </a:prstTxWarp>
          </a:bodyPr>
          <a:lstStyle/>
          <a:p>
            <a:pPr defTabSz="913665">
              <a:lnSpc>
                <a:spcPct val="90000"/>
              </a:lnSpc>
              <a:defRPr/>
            </a:pPr>
            <a:endParaRPr lang="en-US" sz="1730" kern="0">
              <a:solidFill>
                <a:srgbClr val="505050"/>
              </a:solidFill>
              <a:latin typeface="Segoe UI"/>
            </a:endParaRPr>
          </a:p>
        </p:txBody>
      </p:sp>
      <p:sp>
        <p:nvSpPr>
          <p:cNvPr id="74" name="Rectangle 23"/>
          <p:cNvSpPr>
            <a:spLocks noChangeArrowheads="1"/>
          </p:cNvSpPr>
          <p:nvPr/>
        </p:nvSpPr>
        <p:spPr bwMode="auto">
          <a:xfrm>
            <a:off x="7637358" y="2000430"/>
            <a:ext cx="3053220" cy="3374385"/>
          </a:xfrm>
          <a:prstGeom prst="rect">
            <a:avLst/>
          </a:prstGeom>
          <a:solidFill>
            <a:srgbClr val="0078D7"/>
          </a:solidFill>
          <a:ln>
            <a:noFill/>
          </a:ln>
          <a:extLst/>
        </p:spPr>
        <p:txBody>
          <a:bodyPr vert="horz" wrap="square" lIns="89592" tIns="44796" rIns="89592" bIns="44796" numCol="1" anchor="t" anchorCtr="0" compatLnSpc="1">
            <a:prstTxWarp prst="textNoShape">
              <a:avLst/>
            </a:prstTxWarp>
          </a:bodyPr>
          <a:lstStyle/>
          <a:p>
            <a:pPr defTabSz="913665">
              <a:lnSpc>
                <a:spcPct val="90000"/>
              </a:lnSpc>
              <a:defRPr/>
            </a:pPr>
            <a:endParaRPr lang="en-US" sz="1730" kern="0">
              <a:solidFill>
                <a:srgbClr val="505050"/>
              </a:solidFill>
              <a:latin typeface="Segoe UI"/>
            </a:endParaRPr>
          </a:p>
        </p:txBody>
      </p:sp>
      <p:sp>
        <p:nvSpPr>
          <p:cNvPr id="75" name="Rectangle 74"/>
          <p:cNvSpPr/>
          <p:nvPr/>
        </p:nvSpPr>
        <p:spPr bwMode="auto">
          <a:xfrm>
            <a:off x="455553" y="5514077"/>
            <a:ext cx="11290771" cy="44820"/>
          </a:xfrm>
          <a:prstGeom prst="rect">
            <a:avLst/>
          </a:prstGeom>
          <a:solidFill>
            <a:srgbClr val="353535"/>
          </a:solidFill>
          <a:ln w="6350" cap="flat" cmpd="sng" algn="ctr">
            <a:noFill/>
            <a:prstDash val="solid"/>
            <a:miter lim="800000"/>
            <a:headEnd type="none" w="med" len="med"/>
            <a:tailEnd type="none" w="med" len="med"/>
          </a:ln>
          <a:effectLst/>
        </p:spPr>
        <p:txBody>
          <a:bodyPr rot="0" spcFirstLastPara="0" vertOverflow="overflow" horzOverflow="overflow" vert="horz" wrap="square" lIns="179108" tIns="143285" rIns="179108" bIns="143285" numCol="1" spcCol="0" rtlCol="0" fromWordArt="0" anchor="t" anchorCtr="0" forceAA="0" compatLnSpc="1">
            <a:prstTxWarp prst="textNoShape">
              <a:avLst/>
            </a:prstTxWarp>
            <a:noAutofit/>
          </a:bodyPr>
          <a:lstStyle/>
          <a:p>
            <a:pPr algn="ctr" defTabSz="912874">
              <a:lnSpc>
                <a:spcPct val="90000"/>
              </a:lnSpc>
              <a:defRPr/>
            </a:pPr>
            <a:endParaRPr lang="en-US" sz="2353" kern="0">
              <a:solidFill>
                <a:srgbClr val="505050"/>
              </a:solidFill>
              <a:latin typeface="Segoe UI"/>
              <a:ea typeface="Segoe UI" pitchFamily="34" charset="0"/>
              <a:cs typeface="Segoe UI" pitchFamily="34" charset="0"/>
            </a:endParaRPr>
          </a:p>
        </p:txBody>
      </p:sp>
      <p:sp>
        <p:nvSpPr>
          <p:cNvPr id="76" name="TextBox 75"/>
          <p:cNvSpPr txBox="1"/>
          <p:nvPr/>
        </p:nvSpPr>
        <p:spPr>
          <a:xfrm>
            <a:off x="8555192" y="5301528"/>
            <a:ext cx="446650" cy="621528"/>
          </a:xfrm>
          <a:prstGeom prst="rect">
            <a:avLst/>
          </a:prstGeom>
          <a:noFill/>
          <a:ln w="10795" cap="flat" cmpd="sng" algn="ctr">
            <a:noFill/>
            <a:prstDash val="solid"/>
          </a:ln>
          <a:effectLst/>
        </p:spPr>
        <p:txBody>
          <a:bodyPr wrap="none" lIns="179133" tIns="143305" rIns="179133" bIns="143305" rtlCol="0" anchor="ctr">
            <a:spAutoFit/>
          </a:bodyPr>
          <a:lstStyle>
            <a:defPPr>
              <a:defRPr lang="en-US"/>
            </a:defPPr>
            <a:lvl1pPr algn="ctr">
              <a:lnSpc>
                <a:spcPct val="90000"/>
              </a:lnSpc>
              <a:defRPr sz="2800">
                <a:gradFill>
                  <a:gsLst>
                    <a:gs pos="0">
                      <a:schemeClr val="accent4"/>
                    </a:gs>
                    <a:gs pos="100000">
                      <a:schemeClr val="accent4"/>
                    </a:gs>
                  </a:gsLst>
                  <a:lin ang="5400000" scaled="0"/>
                </a:gra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defTabSz="913314">
              <a:spcBef>
                <a:spcPts val="600"/>
              </a:spcBef>
              <a:defRPr/>
            </a:pPr>
            <a:r>
              <a:rPr lang="en-US" sz="2353" kern="0">
                <a:solidFill>
                  <a:srgbClr val="505050"/>
                </a:solidFill>
                <a:latin typeface="Segoe UI"/>
                <a:ea typeface="MS PGothic" panose="020B0600070205080204" pitchFamily="34" charset="-128"/>
              </a:rPr>
              <a:t> </a:t>
            </a:r>
          </a:p>
        </p:txBody>
      </p:sp>
      <p:sp>
        <p:nvSpPr>
          <p:cNvPr id="81" name="TextBox 80"/>
          <p:cNvSpPr txBox="1"/>
          <p:nvPr/>
        </p:nvSpPr>
        <p:spPr>
          <a:xfrm>
            <a:off x="8374763" y="5515661"/>
            <a:ext cx="1491586" cy="832286"/>
          </a:xfrm>
          <a:prstGeom prst="rect">
            <a:avLst/>
          </a:prstGeom>
          <a:noFill/>
          <a:ln w="10795" cap="flat" cmpd="sng" algn="ctr">
            <a:noFill/>
            <a:prstDash val="solid"/>
          </a:ln>
          <a:effectLst/>
        </p:spPr>
        <p:txBody>
          <a:bodyPr wrap="none" lIns="179133" tIns="143305" rIns="179133" bIns="143305" rtlCol="0" anchor="ctr">
            <a:noAutofit/>
          </a:bodyPr>
          <a:lstStyle>
            <a:defPPr>
              <a:defRPr lang="en-US"/>
            </a:defPPr>
            <a:lvl1pPr algn="ctr">
              <a:lnSpc>
                <a:spcPct val="90000"/>
              </a:lnSpc>
              <a:defRPr sz="2800">
                <a:gradFill>
                  <a:gsLst>
                    <a:gs pos="0">
                      <a:schemeClr val="accent4"/>
                    </a:gs>
                    <a:gs pos="100000">
                      <a:schemeClr val="accent4"/>
                    </a:gs>
                  </a:gsLst>
                  <a:lin ang="5400000" scaled="0"/>
                </a:gra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defTabSz="913314">
              <a:defRPr/>
            </a:pPr>
            <a:r>
              <a:rPr lang="en-US" sz="2353" kern="0" dirty="0">
                <a:solidFill>
                  <a:srgbClr val="505050"/>
                </a:solidFill>
                <a:latin typeface="Segoe UI Light" panose="020B0502040204020203" pitchFamily="34" charset="0"/>
                <a:ea typeface="MS PGothic" panose="020B0600070205080204" pitchFamily="34" charset="-128"/>
                <a:cs typeface="Segoe UI Light" panose="020B0502040204020203" pitchFamily="34" charset="0"/>
              </a:rPr>
              <a:t> Azure Stack</a:t>
            </a:r>
          </a:p>
          <a:p>
            <a:pPr defTabSz="913314">
              <a:defRPr/>
            </a:pPr>
            <a:r>
              <a:rPr lang="en-US" sz="1567" kern="0" dirty="0">
                <a:solidFill>
                  <a:srgbClr val="505050"/>
                </a:solidFill>
                <a:latin typeface="Segoe UI Light" panose="020B0502040204020203" pitchFamily="34" charset="0"/>
                <a:ea typeface="MS PGothic" panose="020B0600070205080204" pitchFamily="34" charset="-128"/>
                <a:cs typeface="Segoe UI Light" panose="020B0502040204020203" pitchFamily="34" charset="0"/>
              </a:rPr>
              <a:t> </a:t>
            </a:r>
          </a:p>
        </p:txBody>
      </p:sp>
      <p:sp>
        <p:nvSpPr>
          <p:cNvPr id="82" name="Rectangle 81"/>
          <p:cNvSpPr/>
          <p:nvPr/>
        </p:nvSpPr>
        <p:spPr bwMode="auto">
          <a:xfrm>
            <a:off x="7758047" y="3707258"/>
            <a:ext cx="2811843" cy="743718"/>
          </a:xfrm>
          <a:prstGeom prst="rect">
            <a:avLst/>
          </a:prstGeom>
          <a:solidFill>
            <a:srgbClr val="FFFFFF">
              <a:lumMod val="95000"/>
            </a:srgbClr>
          </a:solidFill>
          <a:ln w="9525" cap="flat" cmpd="sng" algn="ctr">
            <a:noFill/>
            <a:prstDash val="solid"/>
            <a:headEnd type="none" w="med" len="med"/>
            <a:tailEnd type="none" w="med" len="med"/>
          </a:ln>
          <a:effectLst/>
        </p:spPr>
        <p:txBody>
          <a:bodyPr rot="0" spcFirstLastPara="0" vertOverflow="overflow" horzOverflow="overflow" vert="horz" wrap="square" lIns="0" tIns="143346" rIns="0" bIns="143346" numCol="1" spcCol="0" rtlCol="0" fromWordArt="0" anchor="ctr" anchorCtr="0" forceAA="0" compatLnSpc="1">
            <a:prstTxWarp prst="textNoShape">
              <a:avLst/>
            </a:prstTxWarp>
            <a:noAutofit/>
          </a:bodyPr>
          <a:lstStyle/>
          <a:p>
            <a:pPr algn="ctr" defTabSz="913400">
              <a:lnSpc>
                <a:spcPct val="90000"/>
              </a:lnSpc>
              <a:spcAft>
                <a:spcPts val="294"/>
              </a:spcAft>
              <a:defRPr/>
            </a:pPr>
            <a:endParaRPr lang="en-US" sz="1368" kern="0" dirty="0">
              <a:solidFill>
                <a:srgbClr val="505050"/>
              </a:solidFill>
              <a:latin typeface="Segoe UI"/>
              <a:ea typeface="Segoe UI" pitchFamily="34" charset="0"/>
              <a:cs typeface="Segoe UI" pitchFamily="34" charset="0"/>
            </a:endParaRPr>
          </a:p>
          <a:p>
            <a:pPr algn="ctr" defTabSz="913400">
              <a:lnSpc>
                <a:spcPct val="90000"/>
              </a:lnSpc>
              <a:spcAft>
                <a:spcPts val="294"/>
              </a:spcAft>
              <a:defRPr/>
            </a:pPr>
            <a:r>
              <a:rPr lang="en-US" sz="1368" kern="0" dirty="0">
                <a:solidFill>
                  <a:srgbClr val="505050"/>
                </a:solidFill>
                <a:latin typeface="Segoe UI"/>
                <a:ea typeface="Segoe UI" pitchFamily="34" charset="0"/>
                <a:cs typeface="Segoe UI" pitchFamily="34" charset="0"/>
              </a:rPr>
              <a:t>Azure IaaS | Azure PaaS</a:t>
            </a:r>
          </a:p>
          <a:p>
            <a:pPr algn="ctr" defTabSz="913400">
              <a:lnSpc>
                <a:spcPct val="90000"/>
              </a:lnSpc>
              <a:spcAft>
                <a:spcPts val="294"/>
              </a:spcAft>
              <a:defRPr/>
            </a:pPr>
            <a:r>
              <a:rPr lang="en-US" sz="1000" kern="0" dirty="0">
                <a:solidFill>
                  <a:srgbClr val="505050"/>
                </a:solidFill>
                <a:latin typeface="Segoe UI"/>
                <a:ea typeface="Segoe UI" pitchFamily="34" charset="0"/>
                <a:cs typeface="Segoe UI" pitchFamily="34" charset="0"/>
              </a:rPr>
              <a:t>Compute | Networking | Storage |</a:t>
            </a:r>
          </a:p>
          <a:p>
            <a:pPr algn="ctr" defTabSz="913400">
              <a:lnSpc>
                <a:spcPct val="90000"/>
              </a:lnSpc>
              <a:spcAft>
                <a:spcPts val="294"/>
              </a:spcAft>
              <a:defRPr/>
            </a:pPr>
            <a:r>
              <a:rPr lang="en-US" sz="1000" kern="0" dirty="0">
                <a:solidFill>
                  <a:srgbClr val="505050"/>
                </a:solidFill>
                <a:latin typeface="Segoe UI"/>
                <a:ea typeface="Segoe UI" pitchFamily="34" charset="0"/>
                <a:cs typeface="Segoe UI" pitchFamily="34" charset="0"/>
              </a:rPr>
              <a:t>App Service | Functions | </a:t>
            </a:r>
          </a:p>
          <a:p>
            <a:pPr algn="ctr" defTabSz="913400">
              <a:lnSpc>
                <a:spcPct val="90000"/>
              </a:lnSpc>
              <a:spcAft>
                <a:spcPts val="294"/>
              </a:spcAft>
              <a:defRPr/>
            </a:pPr>
            <a:r>
              <a:rPr lang="en-US" sz="1000" kern="0" dirty="0">
                <a:solidFill>
                  <a:srgbClr val="505050"/>
                </a:solidFill>
                <a:latin typeface="Segoe UI"/>
                <a:ea typeface="Segoe UI" pitchFamily="34" charset="0"/>
                <a:cs typeface="Segoe UI" pitchFamily="34" charset="0"/>
              </a:rPr>
              <a:t>Service Fabric* | Container Service*</a:t>
            </a:r>
          </a:p>
          <a:p>
            <a:pPr algn="ctr" defTabSz="913400">
              <a:lnSpc>
                <a:spcPct val="90000"/>
              </a:lnSpc>
              <a:spcAft>
                <a:spcPts val="294"/>
              </a:spcAft>
              <a:defRPr/>
            </a:pPr>
            <a:endParaRPr lang="en-US" sz="1025" kern="0" dirty="0">
              <a:solidFill>
                <a:srgbClr val="505050"/>
              </a:solidFill>
              <a:latin typeface="Segoe UI"/>
              <a:ea typeface="Segoe UI" pitchFamily="34" charset="0"/>
              <a:cs typeface="Segoe UI" pitchFamily="34" charset="0"/>
            </a:endParaRPr>
          </a:p>
        </p:txBody>
      </p:sp>
      <p:sp>
        <p:nvSpPr>
          <p:cNvPr id="84" name="Rectangle 83"/>
          <p:cNvSpPr/>
          <p:nvPr/>
        </p:nvSpPr>
        <p:spPr bwMode="auto">
          <a:xfrm>
            <a:off x="7758047" y="4490249"/>
            <a:ext cx="2811843" cy="743718"/>
          </a:xfrm>
          <a:prstGeom prst="rect">
            <a:avLst/>
          </a:prstGeom>
          <a:solidFill>
            <a:srgbClr val="FFFFFF">
              <a:lumMod val="95000"/>
            </a:srgbClr>
          </a:solidFill>
          <a:ln w="9525" cap="flat" cmpd="sng" algn="ctr">
            <a:noFill/>
            <a:prstDash val="solid"/>
            <a:headEnd type="none" w="med" len="med"/>
            <a:tailEnd type="none" w="med" len="med"/>
          </a:ln>
          <a:effectLst/>
        </p:spPr>
        <p:txBody>
          <a:bodyPr rot="0" spcFirstLastPara="0" vertOverflow="overflow" horzOverflow="overflow" vert="horz" wrap="square" lIns="0" tIns="143346" rIns="0" bIns="143346" numCol="1" spcCol="0" rtlCol="0" fromWordArt="0" anchor="ctr" anchorCtr="0" forceAA="0" compatLnSpc="1">
            <a:prstTxWarp prst="textNoShape">
              <a:avLst/>
            </a:prstTxWarp>
            <a:noAutofit/>
          </a:bodyPr>
          <a:lstStyle/>
          <a:p>
            <a:pPr algn="ctr" defTabSz="913400">
              <a:lnSpc>
                <a:spcPct val="90000"/>
              </a:lnSpc>
              <a:spcAft>
                <a:spcPts val="294"/>
              </a:spcAft>
              <a:defRPr/>
            </a:pPr>
            <a:r>
              <a:rPr lang="en-US" sz="1368" kern="0">
                <a:solidFill>
                  <a:srgbClr val="505050"/>
                </a:solidFill>
                <a:latin typeface="Segoe UI"/>
                <a:ea typeface="Segoe UI" pitchFamily="34" charset="0"/>
                <a:cs typeface="Segoe UI" pitchFamily="34" charset="0"/>
              </a:rPr>
              <a:t>Cloud infrastructure </a:t>
            </a:r>
          </a:p>
          <a:p>
            <a:pPr algn="ctr" defTabSz="913400">
              <a:lnSpc>
                <a:spcPct val="90000"/>
              </a:lnSpc>
              <a:spcAft>
                <a:spcPts val="294"/>
              </a:spcAft>
              <a:defRPr/>
            </a:pPr>
            <a:r>
              <a:rPr lang="en-US" sz="1368" kern="0">
                <a:solidFill>
                  <a:srgbClr val="505050"/>
                </a:solidFill>
                <a:latin typeface="Segoe UI"/>
                <a:ea typeface="Segoe UI" pitchFamily="34" charset="0"/>
                <a:cs typeface="Segoe UI" pitchFamily="34" charset="0"/>
              </a:rPr>
              <a:t>(Integrated systems)</a:t>
            </a:r>
          </a:p>
        </p:txBody>
      </p:sp>
      <p:sp>
        <p:nvSpPr>
          <p:cNvPr id="86" name="Rectangle 85"/>
          <p:cNvSpPr/>
          <p:nvPr/>
        </p:nvSpPr>
        <p:spPr bwMode="auto">
          <a:xfrm>
            <a:off x="7758047" y="2141276"/>
            <a:ext cx="2811843" cy="743718"/>
          </a:xfrm>
          <a:prstGeom prst="rect">
            <a:avLst/>
          </a:prstGeom>
          <a:solidFill>
            <a:srgbClr val="FFFFFF">
              <a:lumMod val="95000"/>
            </a:srgbClr>
          </a:solidFill>
          <a:ln w="9525" cap="flat" cmpd="sng" algn="ctr">
            <a:noFill/>
            <a:prstDash val="solid"/>
            <a:headEnd type="none" w="med" len="med"/>
            <a:tailEnd type="none" w="med" len="med"/>
          </a:ln>
          <a:effectLst/>
        </p:spPr>
        <p:txBody>
          <a:bodyPr rot="0" spcFirstLastPara="0" vertOverflow="overflow" horzOverflow="overflow" vert="horz" wrap="square" lIns="0" tIns="143346" rIns="0" bIns="143346" numCol="1" spcCol="0" rtlCol="0" fromWordArt="0" anchor="ctr" anchorCtr="0" forceAA="0" compatLnSpc="1">
            <a:prstTxWarp prst="textNoShape">
              <a:avLst/>
            </a:prstTxWarp>
            <a:noAutofit/>
          </a:bodyPr>
          <a:lstStyle/>
          <a:p>
            <a:pPr algn="ctr" defTabSz="913400">
              <a:lnSpc>
                <a:spcPct val="90000"/>
              </a:lnSpc>
              <a:spcAft>
                <a:spcPts val="294"/>
              </a:spcAft>
              <a:defRPr/>
            </a:pPr>
            <a:r>
              <a:rPr lang="en-US" sz="1368" kern="0">
                <a:solidFill>
                  <a:srgbClr val="505050"/>
                </a:solidFill>
                <a:latin typeface="Segoe UI"/>
                <a:ea typeface="Segoe UI" pitchFamily="34" charset="0"/>
                <a:cs typeface="Segoe UI" pitchFamily="34" charset="0"/>
              </a:rPr>
              <a:t>Portal | PowerShell | DevOps tools </a:t>
            </a:r>
          </a:p>
        </p:txBody>
      </p:sp>
      <p:sp>
        <p:nvSpPr>
          <p:cNvPr id="87" name="Rectangle 86"/>
          <p:cNvSpPr/>
          <p:nvPr/>
        </p:nvSpPr>
        <p:spPr bwMode="auto">
          <a:xfrm>
            <a:off x="7758047" y="2924267"/>
            <a:ext cx="2811843" cy="743718"/>
          </a:xfrm>
          <a:prstGeom prst="rect">
            <a:avLst/>
          </a:prstGeom>
          <a:solidFill>
            <a:srgbClr val="FFFFFF">
              <a:lumMod val="95000"/>
            </a:srgbClr>
          </a:solidFill>
          <a:ln w="9525" cap="flat" cmpd="sng" algn="ctr">
            <a:noFill/>
            <a:prstDash val="solid"/>
            <a:headEnd type="none" w="med" len="med"/>
            <a:tailEnd type="none" w="med" len="med"/>
          </a:ln>
          <a:effectLst/>
        </p:spPr>
        <p:txBody>
          <a:bodyPr rot="0" spcFirstLastPara="0" vertOverflow="overflow" horzOverflow="overflow" vert="horz" wrap="square" lIns="0" tIns="143346" rIns="0" bIns="143346" numCol="1" spcCol="0" rtlCol="0" fromWordArt="0" anchor="ctr" anchorCtr="0" forceAA="0" compatLnSpc="1">
            <a:prstTxWarp prst="textNoShape">
              <a:avLst/>
            </a:prstTxWarp>
            <a:noAutofit/>
          </a:bodyPr>
          <a:lstStyle/>
          <a:p>
            <a:pPr algn="ctr" defTabSz="913400">
              <a:lnSpc>
                <a:spcPct val="90000"/>
              </a:lnSpc>
              <a:spcAft>
                <a:spcPts val="294"/>
              </a:spcAft>
              <a:defRPr/>
            </a:pPr>
            <a:r>
              <a:rPr lang="en-US" sz="1368" kern="0">
                <a:solidFill>
                  <a:srgbClr val="505050"/>
                </a:solidFill>
                <a:latin typeface="Segoe UI"/>
                <a:ea typeface="Segoe UI" pitchFamily="34" charset="0"/>
                <a:cs typeface="Segoe UI" pitchFamily="34" charset="0"/>
              </a:rPr>
              <a:t>Azure Resource Manager</a:t>
            </a:r>
          </a:p>
        </p:txBody>
      </p:sp>
      <p:sp>
        <p:nvSpPr>
          <p:cNvPr id="88" name="TextBox 87"/>
          <p:cNvSpPr txBox="1"/>
          <p:nvPr/>
        </p:nvSpPr>
        <p:spPr>
          <a:xfrm>
            <a:off x="2270124" y="5562213"/>
            <a:ext cx="1131476" cy="832286"/>
          </a:xfrm>
          <a:prstGeom prst="rect">
            <a:avLst/>
          </a:prstGeom>
          <a:noFill/>
          <a:ln w="10795" cap="flat" cmpd="sng" algn="ctr">
            <a:noFill/>
            <a:prstDash val="solid"/>
          </a:ln>
          <a:effectLst/>
        </p:spPr>
        <p:txBody>
          <a:bodyPr wrap="none" lIns="179133" tIns="143305" rIns="179133" bIns="143305" rtlCol="0" anchor="ctr">
            <a:noAutofit/>
          </a:bodyPr>
          <a:lstStyle>
            <a:defPPr>
              <a:defRPr lang="en-US"/>
            </a:defPPr>
            <a:lvl1pPr algn="ctr">
              <a:lnSpc>
                <a:spcPct val="90000"/>
              </a:lnSpc>
              <a:defRPr sz="2800">
                <a:gradFill>
                  <a:gsLst>
                    <a:gs pos="0">
                      <a:schemeClr val="accent4"/>
                    </a:gs>
                    <a:gs pos="100000">
                      <a:schemeClr val="accent4"/>
                    </a:gs>
                  </a:gsLst>
                  <a:lin ang="5400000" scaled="0"/>
                </a:gra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defTabSz="913314">
              <a:defRPr/>
            </a:pPr>
            <a:r>
              <a:rPr lang="en-US" sz="2353" kern="0" dirty="0">
                <a:solidFill>
                  <a:srgbClr val="505050"/>
                </a:solidFill>
                <a:latin typeface="Segoe UI Light" panose="020B0502040204020203" pitchFamily="34" charset="0"/>
                <a:ea typeface="MS PGothic" panose="020B0600070205080204" pitchFamily="34" charset="-128"/>
                <a:cs typeface="Segoe UI Light" panose="020B0502040204020203" pitchFamily="34" charset="0"/>
              </a:rPr>
              <a:t>Azure</a:t>
            </a:r>
          </a:p>
          <a:p>
            <a:pPr defTabSz="913314">
              <a:defRPr/>
            </a:pPr>
            <a:r>
              <a:rPr lang="en-US" sz="1567" kern="0" dirty="0">
                <a:solidFill>
                  <a:srgbClr val="505050"/>
                </a:solidFill>
                <a:latin typeface="Segoe UI Light" panose="020B0502040204020203" pitchFamily="34" charset="0"/>
                <a:ea typeface="MS PGothic" panose="020B0600070205080204" pitchFamily="34" charset="-128"/>
                <a:cs typeface="Segoe UI Light" panose="020B0502040204020203" pitchFamily="34" charset="0"/>
              </a:rPr>
              <a:t> </a:t>
            </a:r>
          </a:p>
        </p:txBody>
      </p:sp>
      <p:sp>
        <p:nvSpPr>
          <p:cNvPr id="89" name="Freeform 56"/>
          <p:cNvSpPr>
            <a:spLocks/>
          </p:cNvSpPr>
          <p:nvPr/>
        </p:nvSpPr>
        <p:spPr bwMode="auto">
          <a:xfrm flipH="1">
            <a:off x="455557" y="2260654"/>
            <a:ext cx="2171049" cy="1233179"/>
          </a:xfrm>
          <a:custGeom>
            <a:avLst/>
            <a:gdLst>
              <a:gd name="T0" fmla="*/ 146 w 185"/>
              <a:gd name="T1" fmla="*/ 24 h 101"/>
              <a:gd name="T2" fmla="*/ 133 w 185"/>
              <a:gd name="T3" fmla="*/ 26 h 101"/>
              <a:gd name="T4" fmla="*/ 90 w 185"/>
              <a:gd name="T5" fmla="*/ 0 h 101"/>
              <a:gd name="T6" fmla="*/ 41 w 185"/>
              <a:gd name="T7" fmla="*/ 38 h 101"/>
              <a:gd name="T8" fmla="*/ 32 w 185"/>
              <a:gd name="T9" fmla="*/ 37 h 101"/>
              <a:gd name="T10" fmla="*/ 0 w 185"/>
              <a:gd name="T11" fmla="*/ 69 h 101"/>
              <a:gd name="T12" fmla="*/ 32 w 185"/>
              <a:gd name="T13" fmla="*/ 101 h 101"/>
              <a:gd name="T14" fmla="*/ 146 w 185"/>
              <a:gd name="T15" fmla="*/ 101 h 101"/>
              <a:gd name="T16" fmla="*/ 185 w 185"/>
              <a:gd name="T17" fmla="*/ 62 h 101"/>
              <a:gd name="T18" fmla="*/ 146 w 185"/>
              <a:gd name="T19" fmla="*/ 24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5" h="101">
                <a:moveTo>
                  <a:pt x="146" y="24"/>
                </a:moveTo>
                <a:cubicBezTo>
                  <a:pt x="142" y="24"/>
                  <a:pt x="137" y="24"/>
                  <a:pt x="133" y="26"/>
                </a:cubicBezTo>
                <a:cubicBezTo>
                  <a:pt x="125" y="11"/>
                  <a:pt x="108" y="0"/>
                  <a:pt x="90" y="0"/>
                </a:cubicBezTo>
                <a:cubicBezTo>
                  <a:pt x="66" y="0"/>
                  <a:pt x="47" y="16"/>
                  <a:pt x="41" y="38"/>
                </a:cubicBezTo>
                <a:cubicBezTo>
                  <a:pt x="38" y="37"/>
                  <a:pt x="35" y="37"/>
                  <a:pt x="32" y="37"/>
                </a:cubicBezTo>
                <a:cubicBezTo>
                  <a:pt x="15" y="37"/>
                  <a:pt x="0" y="51"/>
                  <a:pt x="0" y="69"/>
                </a:cubicBezTo>
                <a:cubicBezTo>
                  <a:pt x="0" y="87"/>
                  <a:pt x="15" y="101"/>
                  <a:pt x="32" y="101"/>
                </a:cubicBezTo>
                <a:cubicBezTo>
                  <a:pt x="146" y="101"/>
                  <a:pt x="146" y="101"/>
                  <a:pt x="146" y="101"/>
                </a:cubicBezTo>
                <a:cubicBezTo>
                  <a:pt x="167" y="101"/>
                  <a:pt x="185" y="84"/>
                  <a:pt x="185" y="62"/>
                </a:cubicBezTo>
                <a:cubicBezTo>
                  <a:pt x="185" y="41"/>
                  <a:pt x="167" y="24"/>
                  <a:pt x="146" y="24"/>
                </a:cubicBezTo>
              </a:path>
            </a:pathLst>
          </a:custGeom>
          <a:solidFill>
            <a:srgbClr val="737373">
              <a:lumMod val="20000"/>
              <a:lumOff val="80000"/>
            </a:srgbClr>
          </a:solidFill>
          <a:ln>
            <a:noFill/>
          </a:ln>
          <a:extLst/>
        </p:spPr>
        <p:txBody>
          <a:bodyPr vert="horz" wrap="square" lIns="89592" tIns="44796" rIns="89592" bIns="44796" numCol="1" anchor="t" anchorCtr="0" compatLnSpc="1">
            <a:prstTxWarp prst="textNoShape">
              <a:avLst/>
            </a:prstTxWarp>
          </a:bodyPr>
          <a:lstStyle/>
          <a:p>
            <a:pPr defTabSz="913665">
              <a:defRPr/>
            </a:pPr>
            <a:endParaRPr lang="en-US" sz="1730" kern="0">
              <a:solidFill>
                <a:srgbClr val="505050"/>
              </a:solidFill>
              <a:latin typeface="Segoe UI"/>
            </a:endParaRPr>
          </a:p>
        </p:txBody>
      </p:sp>
      <p:sp>
        <p:nvSpPr>
          <p:cNvPr id="90" name="Freeform 56"/>
          <p:cNvSpPr>
            <a:spLocks/>
          </p:cNvSpPr>
          <p:nvPr/>
        </p:nvSpPr>
        <p:spPr bwMode="auto">
          <a:xfrm flipH="1">
            <a:off x="2402132" y="1743010"/>
            <a:ext cx="1187726" cy="674639"/>
          </a:xfrm>
          <a:custGeom>
            <a:avLst/>
            <a:gdLst>
              <a:gd name="T0" fmla="*/ 146 w 185"/>
              <a:gd name="T1" fmla="*/ 24 h 101"/>
              <a:gd name="T2" fmla="*/ 133 w 185"/>
              <a:gd name="T3" fmla="*/ 26 h 101"/>
              <a:gd name="T4" fmla="*/ 90 w 185"/>
              <a:gd name="T5" fmla="*/ 0 h 101"/>
              <a:gd name="T6" fmla="*/ 41 w 185"/>
              <a:gd name="T7" fmla="*/ 38 h 101"/>
              <a:gd name="T8" fmla="*/ 32 w 185"/>
              <a:gd name="T9" fmla="*/ 37 h 101"/>
              <a:gd name="T10" fmla="*/ 0 w 185"/>
              <a:gd name="T11" fmla="*/ 69 h 101"/>
              <a:gd name="T12" fmla="*/ 32 w 185"/>
              <a:gd name="T13" fmla="*/ 101 h 101"/>
              <a:gd name="T14" fmla="*/ 146 w 185"/>
              <a:gd name="T15" fmla="*/ 101 h 101"/>
              <a:gd name="T16" fmla="*/ 185 w 185"/>
              <a:gd name="T17" fmla="*/ 62 h 101"/>
              <a:gd name="T18" fmla="*/ 146 w 185"/>
              <a:gd name="T19" fmla="*/ 24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5" h="101">
                <a:moveTo>
                  <a:pt x="146" y="24"/>
                </a:moveTo>
                <a:cubicBezTo>
                  <a:pt x="142" y="24"/>
                  <a:pt x="137" y="24"/>
                  <a:pt x="133" y="26"/>
                </a:cubicBezTo>
                <a:cubicBezTo>
                  <a:pt x="125" y="11"/>
                  <a:pt x="108" y="0"/>
                  <a:pt x="90" y="0"/>
                </a:cubicBezTo>
                <a:cubicBezTo>
                  <a:pt x="66" y="0"/>
                  <a:pt x="47" y="16"/>
                  <a:pt x="41" y="38"/>
                </a:cubicBezTo>
                <a:cubicBezTo>
                  <a:pt x="38" y="37"/>
                  <a:pt x="35" y="37"/>
                  <a:pt x="32" y="37"/>
                </a:cubicBezTo>
                <a:cubicBezTo>
                  <a:pt x="15" y="37"/>
                  <a:pt x="0" y="51"/>
                  <a:pt x="0" y="69"/>
                </a:cubicBezTo>
                <a:cubicBezTo>
                  <a:pt x="0" y="87"/>
                  <a:pt x="15" y="101"/>
                  <a:pt x="32" y="101"/>
                </a:cubicBezTo>
                <a:cubicBezTo>
                  <a:pt x="146" y="101"/>
                  <a:pt x="146" y="101"/>
                  <a:pt x="146" y="101"/>
                </a:cubicBezTo>
                <a:cubicBezTo>
                  <a:pt x="167" y="101"/>
                  <a:pt x="185" y="84"/>
                  <a:pt x="185" y="62"/>
                </a:cubicBezTo>
                <a:cubicBezTo>
                  <a:pt x="185" y="41"/>
                  <a:pt x="167" y="24"/>
                  <a:pt x="146" y="24"/>
                </a:cubicBezTo>
              </a:path>
            </a:pathLst>
          </a:custGeom>
          <a:solidFill>
            <a:srgbClr val="737373">
              <a:lumMod val="20000"/>
              <a:lumOff val="80000"/>
            </a:srgbClr>
          </a:solidFill>
          <a:ln>
            <a:noFill/>
          </a:ln>
          <a:extLst/>
        </p:spPr>
        <p:txBody>
          <a:bodyPr vert="horz" wrap="square" lIns="89592" tIns="44796" rIns="89592" bIns="44796" numCol="1" anchor="t" anchorCtr="0" compatLnSpc="1">
            <a:prstTxWarp prst="textNoShape">
              <a:avLst/>
            </a:prstTxWarp>
          </a:bodyPr>
          <a:lstStyle/>
          <a:p>
            <a:pPr defTabSz="913665">
              <a:defRPr/>
            </a:pPr>
            <a:endParaRPr lang="en-US" sz="1730" kern="0">
              <a:solidFill>
                <a:srgbClr val="505050"/>
              </a:solidFill>
              <a:latin typeface="Segoe UI"/>
            </a:endParaRPr>
          </a:p>
        </p:txBody>
      </p:sp>
      <p:sp>
        <p:nvSpPr>
          <p:cNvPr id="93" name="Rectangle 23"/>
          <p:cNvSpPr>
            <a:spLocks noChangeArrowheads="1"/>
          </p:cNvSpPr>
          <p:nvPr/>
        </p:nvSpPr>
        <p:spPr bwMode="auto">
          <a:xfrm>
            <a:off x="1471383" y="2000430"/>
            <a:ext cx="3053220" cy="3374385"/>
          </a:xfrm>
          <a:prstGeom prst="rect">
            <a:avLst/>
          </a:prstGeom>
          <a:solidFill>
            <a:srgbClr val="0078D7"/>
          </a:solidFill>
          <a:ln>
            <a:noFill/>
          </a:ln>
          <a:extLst/>
        </p:spPr>
        <p:txBody>
          <a:bodyPr vert="horz" wrap="square" lIns="89592" tIns="44796" rIns="89592" bIns="44796" numCol="1" anchor="t" anchorCtr="0" compatLnSpc="1">
            <a:prstTxWarp prst="textNoShape">
              <a:avLst/>
            </a:prstTxWarp>
          </a:bodyPr>
          <a:lstStyle/>
          <a:p>
            <a:pPr defTabSz="913665">
              <a:lnSpc>
                <a:spcPct val="90000"/>
              </a:lnSpc>
              <a:defRPr/>
            </a:pPr>
            <a:endParaRPr lang="en-US" sz="1730" kern="0">
              <a:solidFill>
                <a:srgbClr val="505050"/>
              </a:solidFill>
              <a:latin typeface="Segoe UI"/>
            </a:endParaRPr>
          </a:p>
        </p:txBody>
      </p:sp>
      <p:sp>
        <p:nvSpPr>
          <p:cNvPr id="94" name="Rectangle 93"/>
          <p:cNvSpPr/>
          <p:nvPr/>
        </p:nvSpPr>
        <p:spPr bwMode="auto">
          <a:xfrm>
            <a:off x="1592070" y="3707258"/>
            <a:ext cx="2811843" cy="743718"/>
          </a:xfrm>
          <a:prstGeom prst="rect">
            <a:avLst/>
          </a:prstGeom>
          <a:solidFill>
            <a:srgbClr val="FFFFFF">
              <a:lumMod val="95000"/>
            </a:srgbClr>
          </a:solidFill>
          <a:ln w="9525" cap="flat" cmpd="sng" algn="ctr">
            <a:noFill/>
            <a:prstDash val="solid"/>
            <a:headEnd type="none" w="med" len="med"/>
            <a:tailEnd type="none" w="med" len="med"/>
          </a:ln>
          <a:effectLst/>
        </p:spPr>
        <p:txBody>
          <a:bodyPr rot="0" spcFirstLastPara="0" vertOverflow="overflow" horzOverflow="overflow" vert="horz" wrap="square" lIns="0" tIns="143346" rIns="0" bIns="143346" numCol="1" spcCol="0" rtlCol="0" fromWordArt="0" anchor="ctr" anchorCtr="0" forceAA="0" compatLnSpc="1">
            <a:prstTxWarp prst="textNoShape">
              <a:avLst/>
            </a:prstTxWarp>
            <a:noAutofit/>
          </a:bodyPr>
          <a:lstStyle/>
          <a:p>
            <a:pPr algn="ctr" defTabSz="913400">
              <a:lnSpc>
                <a:spcPct val="90000"/>
              </a:lnSpc>
              <a:spcAft>
                <a:spcPts val="294"/>
              </a:spcAft>
              <a:defRPr/>
            </a:pPr>
            <a:r>
              <a:rPr lang="en-US" sz="1368" kern="0" dirty="0">
                <a:solidFill>
                  <a:srgbClr val="505050"/>
                </a:solidFill>
                <a:latin typeface="Segoe UI"/>
                <a:ea typeface="Segoe UI" pitchFamily="34" charset="0"/>
                <a:cs typeface="Segoe UI" pitchFamily="34" charset="0"/>
              </a:rPr>
              <a:t>Azure IaaS | Azure PaaS</a:t>
            </a:r>
          </a:p>
        </p:txBody>
      </p:sp>
      <p:sp>
        <p:nvSpPr>
          <p:cNvPr id="95" name="Rectangle 94"/>
          <p:cNvSpPr/>
          <p:nvPr/>
        </p:nvSpPr>
        <p:spPr bwMode="auto">
          <a:xfrm>
            <a:off x="1592070" y="4490249"/>
            <a:ext cx="2811843" cy="743718"/>
          </a:xfrm>
          <a:prstGeom prst="rect">
            <a:avLst/>
          </a:prstGeom>
          <a:solidFill>
            <a:srgbClr val="FFFFFF">
              <a:lumMod val="95000"/>
            </a:srgbClr>
          </a:solidFill>
          <a:ln w="9525" cap="flat" cmpd="sng" algn="ctr">
            <a:noFill/>
            <a:prstDash val="solid"/>
            <a:headEnd type="none" w="med" len="med"/>
            <a:tailEnd type="none" w="med" len="med"/>
          </a:ln>
          <a:effectLst/>
        </p:spPr>
        <p:txBody>
          <a:bodyPr rot="0" spcFirstLastPara="0" vertOverflow="overflow" horzOverflow="overflow" vert="horz" wrap="square" lIns="0" tIns="143346" rIns="0" bIns="143346" numCol="1" spcCol="0" rtlCol="0" fromWordArt="0" anchor="ctr" anchorCtr="0" forceAA="0" compatLnSpc="1">
            <a:prstTxWarp prst="textNoShape">
              <a:avLst/>
            </a:prstTxWarp>
            <a:noAutofit/>
          </a:bodyPr>
          <a:lstStyle/>
          <a:p>
            <a:pPr algn="ctr" defTabSz="913400">
              <a:lnSpc>
                <a:spcPct val="90000"/>
              </a:lnSpc>
              <a:spcAft>
                <a:spcPts val="294"/>
              </a:spcAft>
              <a:defRPr/>
            </a:pPr>
            <a:r>
              <a:rPr lang="en-US" sz="1368" kern="0" dirty="0">
                <a:solidFill>
                  <a:srgbClr val="505050"/>
                </a:solidFill>
                <a:latin typeface="Segoe UI"/>
                <a:ea typeface="Segoe UI" pitchFamily="34" charset="0"/>
                <a:cs typeface="Segoe UI" pitchFamily="34" charset="0"/>
              </a:rPr>
              <a:t>Cloud infrastructure</a:t>
            </a:r>
          </a:p>
        </p:txBody>
      </p:sp>
      <p:sp>
        <p:nvSpPr>
          <p:cNvPr id="96" name="Rectangle 95"/>
          <p:cNvSpPr/>
          <p:nvPr/>
        </p:nvSpPr>
        <p:spPr bwMode="auto">
          <a:xfrm>
            <a:off x="1592070" y="2141276"/>
            <a:ext cx="2811843" cy="743718"/>
          </a:xfrm>
          <a:prstGeom prst="rect">
            <a:avLst/>
          </a:prstGeom>
          <a:solidFill>
            <a:srgbClr val="FFFFFF">
              <a:lumMod val="95000"/>
            </a:srgbClr>
          </a:solidFill>
          <a:ln w="9525" cap="flat" cmpd="sng" algn="ctr">
            <a:noFill/>
            <a:prstDash val="solid"/>
            <a:headEnd type="none" w="med" len="med"/>
            <a:tailEnd type="none" w="med" len="med"/>
          </a:ln>
          <a:effectLst/>
        </p:spPr>
        <p:txBody>
          <a:bodyPr rot="0" spcFirstLastPara="0" vertOverflow="overflow" horzOverflow="overflow" vert="horz" wrap="square" lIns="0" tIns="143346" rIns="0" bIns="143346" numCol="1" spcCol="0" rtlCol="0" fromWordArt="0" anchor="ctr" anchorCtr="0" forceAA="0" compatLnSpc="1">
            <a:prstTxWarp prst="textNoShape">
              <a:avLst/>
            </a:prstTxWarp>
            <a:noAutofit/>
          </a:bodyPr>
          <a:lstStyle/>
          <a:p>
            <a:pPr algn="ctr" defTabSz="913400">
              <a:lnSpc>
                <a:spcPct val="90000"/>
              </a:lnSpc>
              <a:spcAft>
                <a:spcPts val="294"/>
              </a:spcAft>
              <a:defRPr/>
            </a:pPr>
            <a:r>
              <a:rPr lang="en-US" sz="1368" kern="0" dirty="0">
                <a:solidFill>
                  <a:srgbClr val="505050"/>
                </a:solidFill>
                <a:latin typeface="Segoe UI"/>
                <a:ea typeface="Segoe UI" pitchFamily="34" charset="0"/>
                <a:cs typeface="Segoe UI" pitchFamily="34" charset="0"/>
              </a:rPr>
              <a:t>Portal | PowerShell | DevOps tools </a:t>
            </a:r>
          </a:p>
        </p:txBody>
      </p:sp>
      <p:sp>
        <p:nvSpPr>
          <p:cNvPr id="97" name="Rectangle 96"/>
          <p:cNvSpPr/>
          <p:nvPr/>
        </p:nvSpPr>
        <p:spPr bwMode="auto">
          <a:xfrm>
            <a:off x="1592070" y="2924267"/>
            <a:ext cx="2811843" cy="743718"/>
          </a:xfrm>
          <a:prstGeom prst="rect">
            <a:avLst/>
          </a:prstGeom>
          <a:solidFill>
            <a:srgbClr val="FFFFFF">
              <a:lumMod val="95000"/>
            </a:srgbClr>
          </a:solidFill>
          <a:ln w="9525" cap="flat" cmpd="sng" algn="ctr">
            <a:noFill/>
            <a:prstDash val="solid"/>
            <a:headEnd type="none" w="med" len="med"/>
            <a:tailEnd type="none" w="med" len="med"/>
          </a:ln>
          <a:effectLst/>
        </p:spPr>
        <p:txBody>
          <a:bodyPr rot="0" spcFirstLastPara="0" vertOverflow="overflow" horzOverflow="overflow" vert="horz" wrap="square" lIns="0" tIns="143346" rIns="0" bIns="143346" numCol="1" spcCol="0" rtlCol="0" fromWordArt="0" anchor="ctr" anchorCtr="0" forceAA="0" compatLnSpc="1">
            <a:prstTxWarp prst="textNoShape">
              <a:avLst/>
            </a:prstTxWarp>
            <a:noAutofit/>
          </a:bodyPr>
          <a:lstStyle/>
          <a:p>
            <a:pPr algn="ctr" defTabSz="913400">
              <a:lnSpc>
                <a:spcPct val="90000"/>
              </a:lnSpc>
              <a:spcAft>
                <a:spcPts val="294"/>
              </a:spcAft>
              <a:defRPr/>
            </a:pPr>
            <a:r>
              <a:rPr lang="en-US" sz="1368" kern="0" dirty="0">
                <a:solidFill>
                  <a:srgbClr val="505050"/>
                </a:solidFill>
                <a:latin typeface="Segoe UI"/>
                <a:ea typeface="Segoe UI" pitchFamily="34" charset="0"/>
                <a:cs typeface="Segoe UI" pitchFamily="34" charset="0"/>
              </a:rPr>
              <a:t>Azure Resource Manager</a:t>
            </a:r>
          </a:p>
        </p:txBody>
      </p:sp>
      <p:grpSp>
        <p:nvGrpSpPr>
          <p:cNvPr id="98" name="Group 97"/>
          <p:cNvGrpSpPr/>
          <p:nvPr/>
        </p:nvGrpSpPr>
        <p:grpSpPr>
          <a:xfrm>
            <a:off x="4472300" y="1739080"/>
            <a:ext cx="2376374" cy="3559730"/>
            <a:chOff x="4556232" y="1858962"/>
            <a:chExt cx="2425056" cy="3632654"/>
          </a:xfrm>
        </p:grpSpPr>
        <p:sp>
          <p:nvSpPr>
            <p:cNvPr id="99" name="TextBox 54"/>
            <p:cNvSpPr txBox="1"/>
            <p:nvPr/>
          </p:nvSpPr>
          <p:spPr>
            <a:xfrm>
              <a:off x="4618037" y="1861007"/>
              <a:ext cx="1426556" cy="517157"/>
            </a:xfrm>
            <a:prstGeom prst="rect">
              <a:avLst/>
            </a:prstGeom>
            <a:noFill/>
          </p:spPr>
          <p:txBody>
            <a:bodyPr wrap="square" lIns="179208" tIns="143366" rIns="179208" bIns="143366"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895870">
                <a:lnSpc>
                  <a:spcPct val="90000"/>
                </a:lnSpc>
                <a:spcAft>
                  <a:spcPts val="588"/>
                </a:spcAft>
                <a:defRPr/>
              </a:pPr>
              <a:r>
                <a:rPr lang="en-US" sz="1568" kern="0" dirty="0">
                  <a:solidFill>
                    <a:srgbClr val="505050"/>
                  </a:solidFill>
                  <a:latin typeface="Segoe UI Light" panose="020B0502040204020203" pitchFamily="34" charset="0"/>
                  <a:ea typeface="MS PGothic" panose="020B0600070205080204" pitchFamily="34" charset="-128"/>
                  <a:cs typeface="Segoe UI Light" panose="020B0502040204020203" pitchFamily="34" charset="0"/>
                </a:rPr>
                <a:t>Developers</a:t>
              </a:r>
            </a:p>
          </p:txBody>
        </p:sp>
        <p:sp>
          <p:nvSpPr>
            <p:cNvPr id="100" name="TextBox 54"/>
            <p:cNvSpPr txBox="1"/>
            <p:nvPr/>
          </p:nvSpPr>
          <p:spPr>
            <a:xfrm>
              <a:off x="4556232" y="4972460"/>
              <a:ext cx="1426556" cy="517157"/>
            </a:xfrm>
            <a:prstGeom prst="rect">
              <a:avLst/>
            </a:prstGeom>
            <a:noFill/>
          </p:spPr>
          <p:txBody>
            <a:bodyPr wrap="square" lIns="179208" tIns="143366" rIns="179208" bIns="143366"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895870">
                <a:lnSpc>
                  <a:spcPct val="90000"/>
                </a:lnSpc>
                <a:spcAft>
                  <a:spcPts val="588"/>
                </a:spcAft>
                <a:defRPr/>
              </a:pPr>
              <a:r>
                <a:rPr lang="en-US" sz="1568" kern="0" dirty="0">
                  <a:solidFill>
                    <a:srgbClr val="505050"/>
                  </a:solidFill>
                  <a:latin typeface="Segoe UI Light" panose="020B0502040204020203" pitchFamily="34" charset="0"/>
                  <a:ea typeface="MS PGothic" panose="020B0600070205080204" pitchFamily="34" charset="-128"/>
                  <a:cs typeface="Segoe UI Light" panose="020B0502040204020203" pitchFamily="34" charset="0"/>
                </a:rPr>
                <a:t>IT</a:t>
              </a:r>
            </a:p>
          </p:txBody>
        </p:sp>
        <p:sp>
          <p:nvSpPr>
            <p:cNvPr id="101" name="Freeform 5"/>
            <p:cNvSpPr>
              <a:spLocks noEditPoints="1"/>
            </p:cNvSpPr>
            <p:nvPr/>
          </p:nvSpPr>
          <p:spPr bwMode="auto">
            <a:xfrm>
              <a:off x="5982787" y="4970462"/>
              <a:ext cx="470901" cy="521154"/>
            </a:xfrm>
            <a:custGeom>
              <a:avLst/>
              <a:gdLst>
                <a:gd name="T0" fmla="*/ 70 w 104"/>
                <a:gd name="T1" fmla="*/ 67 h 116"/>
                <a:gd name="T2" fmla="*/ 88 w 104"/>
                <a:gd name="T3" fmla="*/ 36 h 116"/>
                <a:gd name="T4" fmla="*/ 52 w 104"/>
                <a:gd name="T5" fmla="*/ 0 h 116"/>
                <a:gd name="T6" fmla="*/ 16 w 104"/>
                <a:gd name="T7" fmla="*/ 36 h 116"/>
                <a:gd name="T8" fmla="*/ 34 w 104"/>
                <a:gd name="T9" fmla="*/ 67 h 116"/>
                <a:gd name="T10" fmla="*/ 0 w 104"/>
                <a:gd name="T11" fmla="*/ 116 h 116"/>
                <a:gd name="T12" fmla="*/ 8 w 104"/>
                <a:gd name="T13" fmla="*/ 116 h 116"/>
                <a:gd name="T14" fmla="*/ 52 w 104"/>
                <a:gd name="T15" fmla="*/ 72 h 116"/>
                <a:gd name="T16" fmla="*/ 96 w 104"/>
                <a:gd name="T17" fmla="*/ 116 h 116"/>
                <a:gd name="T18" fmla="*/ 104 w 104"/>
                <a:gd name="T19" fmla="*/ 116 h 116"/>
                <a:gd name="T20" fmla="*/ 70 w 104"/>
                <a:gd name="T21" fmla="*/ 67 h 116"/>
                <a:gd name="T22" fmla="*/ 24 w 104"/>
                <a:gd name="T23" fmla="*/ 36 h 116"/>
                <a:gd name="T24" fmla="*/ 52 w 104"/>
                <a:gd name="T25" fmla="*/ 8 h 116"/>
                <a:gd name="T26" fmla="*/ 80 w 104"/>
                <a:gd name="T27" fmla="*/ 36 h 116"/>
                <a:gd name="T28" fmla="*/ 52 w 104"/>
                <a:gd name="T29" fmla="*/ 64 h 116"/>
                <a:gd name="T30" fmla="*/ 24 w 104"/>
                <a:gd name="T31" fmla="*/ 3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4" h="116">
                  <a:moveTo>
                    <a:pt x="70" y="67"/>
                  </a:moveTo>
                  <a:cubicBezTo>
                    <a:pt x="81" y="61"/>
                    <a:pt x="88" y="49"/>
                    <a:pt x="88" y="36"/>
                  </a:cubicBezTo>
                  <a:cubicBezTo>
                    <a:pt x="88" y="16"/>
                    <a:pt x="72" y="0"/>
                    <a:pt x="52" y="0"/>
                  </a:cubicBezTo>
                  <a:cubicBezTo>
                    <a:pt x="32" y="0"/>
                    <a:pt x="16" y="16"/>
                    <a:pt x="16" y="36"/>
                  </a:cubicBezTo>
                  <a:cubicBezTo>
                    <a:pt x="16" y="49"/>
                    <a:pt x="23" y="61"/>
                    <a:pt x="34" y="67"/>
                  </a:cubicBezTo>
                  <a:cubicBezTo>
                    <a:pt x="14" y="75"/>
                    <a:pt x="0" y="94"/>
                    <a:pt x="0" y="116"/>
                  </a:cubicBezTo>
                  <a:cubicBezTo>
                    <a:pt x="8" y="116"/>
                    <a:pt x="8" y="116"/>
                    <a:pt x="8" y="116"/>
                  </a:cubicBezTo>
                  <a:cubicBezTo>
                    <a:pt x="8" y="92"/>
                    <a:pt x="28" y="72"/>
                    <a:pt x="52" y="72"/>
                  </a:cubicBezTo>
                  <a:cubicBezTo>
                    <a:pt x="76" y="72"/>
                    <a:pt x="96" y="92"/>
                    <a:pt x="96" y="116"/>
                  </a:cubicBezTo>
                  <a:cubicBezTo>
                    <a:pt x="104" y="116"/>
                    <a:pt x="104" y="116"/>
                    <a:pt x="104" y="116"/>
                  </a:cubicBezTo>
                  <a:cubicBezTo>
                    <a:pt x="104" y="94"/>
                    <a:pt x="90" y="75"/>
                    <a:pt x="70" y="67"/>
                  </a:cubicBezTo>
                  <a:close/>
                  <a:moveTo>
                    <a:pt x="24" y="36"/>
                  </a:moveTo>
                  <a:cubicBezTo>
                    <a:pt x="24" y="21"/>
                    <a:pt x="37" y="8"/>
                    <a:pt x="52" y="8"/>
                  </a:cubicBezTo>
                  <a:cubicBezTo>
                    <a:pt x="67" y="8"/>
                    <a:pt x="80" y="21"/>
                    <a:pt x="80" y="36"/>
                  </a:cubicBezTo>
                  <a:cubicBezTo>
                    <a:pt x="80" y="51"/>
                    <a:pt x="67" y="64"/>
                    <a:pt x="52" y="64"/>
                  </a:cubicBezTo>
                  <a:cubicBezTo>
                    <a:pt x="37" y="64"/>
                    <a:pt x="24" y="51"/>
                    <a:pt x="24" y="36"/>
                  </a:cubicBezTo>
                  <a:close/>
                </a:path>
              </a:pathLst>
            </a:custGeom>
            <a:solidFill>
              <a:srgbClr val="353535"/>
            </a:solidFill>
            <a:ln>
              <a:noFill/>
            </a:ln>
          </p:spPr>
          <p:txBody>
            <a:bodyPr vert="horz" wrap="square" lIns="89604" tIns="44802" rIns="89604" bIns="44802" numCol="1" anchor="t" anchorCtr="0" compatLnSpc="1">
              <a:prstTxWarp prst="textNoShape">
                <a:avLst/>
              </a:prstTxWarp>
            </a:bodyPr>
            <a:lstStyle/>
            <a:p>
              <a:pPr defTabSz="913841">
                <a:defRPr/>
              </a:pPr>
              <a:endParaRPr lang="en-US" sz="1730" kern="0">
                <a:solidFill>
                  <a:srgbClr val="505050"/>
                </a:solidFill>
                <a:latin typeface="Segoe UI"/>
              </a:endParaRPr>
            </a:p>
          </p:txBody>
        </p:sp>
        <p:sp>
          <p:nvSpPr>
            <p:cNvPr id="102" name="Freeform 5"/>
            <p:cNvSpPr>
              <a:spLocks noEditPoints="1"/>
            </p:cNvSpPr>
            <p:nvPr/>
          </p:nvSpPr>
          <p:spPr bwMode="auto">
            <a:xfrm>
              <a:off x="5982787" y="1858962"/>
              <a:ext cx="470901" cy="521154"/>
            </a:xfrm>
            <a:custGeom>
              <a:avLst/>
              <a:gdLst>
                <a:gd name="T0" fmla="*/ 70 w 104"/>
                <a:gd name="T1" fmla="*/ 67 h 116"/>
                <a:gd name="T2" fmla="*/ 88 w 104"/>
                <a:gd name="T3" fmla="*/ 36 h 116"/>
                <a:gd name="T4" fmla="*/ 52 w 104"/>
                <a:gd name="T5" fmla="*/ 0 h 116"/>
                <a:gd name="T6" fmla="*/ 16 w 104"/>
                <a:gd name="T7" fmla="*/ 36 h 116"/>
                <a:gd name="T8" fmla="*/ 34 w 104"/>
                <a:gd name="T9" fmla="*/ 67 h 116"/>
                <a:gd name="T10" fmla="*/ 0 w 104"/>
                <a:gd name="T11" fmla="*/ 116 h 116"/>
                <a:gd name="T12" fmla="*/ 8 w 104"/>
                <a:gd name="T13" fmla="*/ 116 h 116"/>
                <a:gd name="T14" fmla="*/ 52 w 104"/>
                <a:gd name="T15" fmla="*/ 72 h 116"/>
                <a:gd name="T16" fmla="*/ 96 w 104"/>
                <a:gd name="T17" fmla="*/ 116 h 116"/>
                <a:gd name="T18" fmla="*/ 104 w 104"/>
                <a:gd name="T19" fmla="*/ 116 h 116"/>
                <a:gd name="T20" fmla="*/ 70 w 104"/>
                <a:gd name="T21" fmla="*/ 67 h 116"/>
                <a:gd name="T22" fmla="*/ 24 w 104"/>
                <a:gd name="T23" fmla="*/ 36 h 116"/>
                <a:gd name="T24" fmla="*/ 52 w 104"/>
                <a:gd name="T25" fmla="*/ 8 h 116"/>
                <a:gd name="T26" fmla="*/ 80 w 104"/>
                <a:gd name="T27" fmla="*/ 36 h 116"/>
                <a:gd name="T28" fmla="*/ 52 w 104"/>
                <a:gd name="T29" fmla="*/ 64 h 116"/>
                <a:gd name="T30" fmla="*/ 24 w 104"/>
                <a:gd name="T31" fmla="*/ 36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4" h="116">
                  <a:moveTo>
                    <a:pt x="70" y="67"/>
                  </a:moveTo>
                  <a:cubicBezTo>
                    <a:pt x="81" y="61"/>
                    <a:pt x="88" y="49"/>
                    <a:pt x="88" y="36"/>
                  </a:cubicBezTo>
                  <a:cubicBezTo>
                    <a:pt x="88" y="16"/>
                    <a:pt x="72" y="0"/>
                    <a:pt x="52" y="0"/>
                  </a:cubicBezTo>
                  <a:cubicBezTo>
                    <a:pt x="32" y="0"/>
                    <a:pt x="16" y="16"/>
                    <a:pt x="16" y="36"/>
                  </a:cubicBezTo>
                  <a:cubicBezTo>
                    <a:pt x="16" y="49"/>
                    <a:pt x="23" y="61"/>
                    <a:pt x="34" y="67"/>
                  </a:cubicBezTo>
                  <a:cubicBezTo>
                    <a:pt x="14" y="75"/>
                    <a:pt x="0" y="94"/>
                    <a:pt x="0" y="116"/>
                  </a:cubicBezTo>
                  <a:cubicBezTo>
                    <a:pt x="8" y="116"/>
                    <a:pt x="8" y="116"/>
                    <a:pt x="8" y="116"/>
                  </a:cubicBezTo>
                  <a:cubicBezTo>
                    <a:pt x="8" y="92"/>
                    <a:pt x="28" y="72"/>
                    <a:pt x="52" y="72"/>
                  </a:cubicBezTo>
                  <a:cubicBezTo>
                    <a:pt x="76" y="72"/>
                    <a:pt x="96" y="92"/>
                    <a:pt x="96" y="116"/>
                  </a:cubicBezTo>
                  <a:cubicBezTo>
                    <a:pt x="104" y="116"/>
                    <a:pt x="104" y="116"/>
                    <a:pt x="104" y="116"/>
                  </a:cubicBezTo>
                  <a:cubicBezTo>
                    <a:pt x="104" y="94"/>
                    <a:pt x="90" y="75"/>
                    <a:pt x="70" y="67"/>
                  </a:cubicBezTo>
                  <a:close/>
                  <a:moveTo>
                    <a:pt x="24" y="36"/>
                  </a:moveTo>
                  <a:cubicBezTo>
                    <a:pt x="24" y="21"/>
                    <a:pt x="37" y="8"/>
                    <a:pt x="52" y="8"/>
                  </a:cubicBezTo>
                  <a:cubicBezTo>
                    <a:pt x="67" y="8"/>
                    <a:pt x="80" y="21"/>
                    <a:pt x="80" y="36"/>
                  </a:cubicBezTo>
                  <a:cubicBezTo>
                    <a:pt x="80" y="51"/>
                    <a:pt x="67" y="64"/>
                    <a:pt x="52" y="64"/>
                  </a:cubicBezTo>
                  <a:cubicBezTo>
                    <a:pt x="37" y="64"/>
                    <a:pt x="24" y="51"/>
                    <a:pt x="24" y="36"/>
                  </a:cubicBezTo>
                  <a:close/>
                </a:path>
              </a:pathLst>
            </a:custGeom>
            <a:solidFill>
              <a:srgbClr val="353535"/>
            </a:solidFill>
            <a:ln>
              <a:noFill/>
            </a:ln>
          </p:spPr>
          <p:txBody>
            <a:bodyPr vert="horz" wrap="square" lIns="89604" tIns="44802" rIns="89604" bIns="44802" numCol="1" anchor="t" anchorCtr="0" compatLnSpc="1">
              <a:prstTxWarp prst="textNoShape">
                <a:avLst/>
              </a:prstTxWarp>
            </a:bodyPr>
            <a:lstStyle/>
            <a:p>
              <a:pPr defTabSz="913841">
                <a:defRPr/>
              </a:pPr>
              <a:endParaRPr lang="en-US" sz="1730" kern="0">
                <a:solidFill>
                  <a:srgbClr val="505050"/>
                </a:solidFill>
                <a:latin typeface="Segoe UI"/>
              </a:endParaRPr>
            </a:p>
          </p:txBody>
        </p:sp>
        <p:grpSp>
          <p:nvGrpSpPr>
            <p:cNvPr id="103" name="Group 102"/>
            <p:cNvGrpSpPr/>
            <p:nvPr/>
          </p:nvGrpSpPr>
          <p:grpSpPr>
            <a:xfrm>
              <a:off x="5455187" y="4162842"/>
              <a:ext cx="1526100" cy="661897"/>
              <a:chOff x="5553963" y="7606035"/>
              <a:chExt cx="1526100" cy="661897"/>
            </a:xfrm>
          </p:grpSpPr>
          <p:sp>
            <p:nvSpPr>
              <p:cNvPr id="107" name="Freeform 9"/>
              <p:cNvSpPr>
                <a:spLocks/>
              </p:cNvSpPr>
              <p:nvPr/>
            </p:nvSpPr>
            <p:spPr bwMode="auto">
              <a:xfrm flipH="1" flipV="1">
                <a:off x="5553963" y="7606035"/>
                <a:ext cx="1328549" cy="661894"/>
              </a:xfrm>
              <a:custGeom>
                <a:avLst/>
                <a:gdLst>
                  <a:gd name="T0" fmla="*/ 819 w 819"/>
                  <a:gd name="T1" fmla="*/ 406 h 406"/>
                  <a:gd name="T2" fmla="*/ 791 w 819"/>
                  <a:gd name="T3" fmla="*/ 56 h 406"/>
                  <a:gd name="T4" fmla="*/ 678 w 819"/>
                  <a:gd name="T5" fmla="*/ 154 h 406"/>
                  <a:gd name="T6" fmla="*/ 678 w 819"/>
                  <a:gd name="T7" fmla="*/ 154 h 406"/>
                  <a:gd name="T8" fmla="*/ 678 w 819"/>
                  <a:gd name="T9" fmla="*/ 140 h 406"/>
                  <a:gd name="T10" fmla="*/ 650 w 819"/>
                  <a:gd name="T11" fmla="*/ 112 h 406"/>
                  <a:gd name="T12" fmla="*/ 339 w 819"/>
                  <a:gd name="T13" fmla="*/ 0 h 406"/>
                  <a:gd name="T14" fmla="*/ 325 w 819"/>
                  <a:gd name="T15" fmla="*/ 0 h 406"/>
                  <a:gd name="T16" fmla="*/ 14 w 819"/>
                  <a:gd name="T17" fmla="*/ 140 h 406"/>
                  <a:gd name="T18" fmla="*/ 0 w 819"/>
                  <a:gd name="T19" fmla="*/ 140 h 406"/>
                  <a:gd name="T20" fmla="*/ 113 w 819"/>
                  <a:gd name="T21" fmla="*/ 238 h 406"/>
                  <a:gd name="T22" fmla="*/ 113 w 819"/>
                  <a:gd name="T23" fmla="*/ 238 h 406"/>
                  <a:gd name="T24" fmla="*/ 325 w 819"/>
                  <a:gd name="T25" fmla="*/ 140 h 406"/>
                  <a:gd name="T26" fmla="*/ 339 w 819"/>
                  <a:gd name="T27" fmla="*/ 140 h 406"/>
                  <a:gd name="T28" fmla="*/ 537 w 819"/>
                  <a:gd name="T29" fmla="*/ 210 h 406"/>
                  <a:gd name="T30" fmla="*/ 579 w 819"/>
                  <a:gd name="T31" fmla="*/ 238 h 406"/>
                  <a:gd name="T32" fmla="*/ 466 w 819"/>
                  <a:gd name="T33" fmla="*/ 336 h 406"/>
                  <a:gd name="T34" fmla="*/ 819 w 819"/>
                  <a:gd name="T35" fmla="*/ 406 h 406"/>
                  <a:gd name="T36" fmla="*/ 819 w 819"/>
                  <a:gd name="T37" fmla="*/ 406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19" h="406">
                    <a:moveTo>
                      <a:pt x="819" y="406"/>
                    </a:moveTo>
                    <a:cubicBezTo>
                      <a:pt x="791" y="56"/>
                      <a:pt x="791" y="56"/>
                      <a:pt x="791" y="56"/>
                    </a:cubicBezTo>
                    <a:cubicBezTo>
                      <a:pt x="678" y="154"/>
                      <a:pt x="678" y="154"/>
                      <a:pt x="678" y="154"/>
                    </a:cubicBezTo>
                    <a:cubicBezTo>
                      <a:pt x="678" y="154"/>
                      <a:pt x="678" y="154"/>
                      <a:pt x="678" y="154"/>
                    </a:cubicBezTo>
                    <a:cubicBezTo>
                      <a:pt x="678" y="140"/>
                      <a:pt x="678" y="140"/>
                      <a:pt x="678" y="140"/>
                    </a:cubicBezTo>
                    <a:cubicBezTo>
                      <a:pt x="650" y="112"/>
                      <a:pt x="650" y="112"/>
                      <a:pt x="650" y="112"/>
                    </a:cubicBezTo>
                    <a:cubicBezTo>
                      <a:pt x="565" y="42"/>
                      <a:pt x="452" y="0"/>
                      <a:pt x="339" y="0"/>
                    </a:cubicBezTo>
                    <a:cubicBezTo>
                      <a:pt x="339" y="0"/>
                      <a:pt x="339" y="0"/>
                      <a:pt x="325" y="0"/>
                    </a:cubicBezTo>
                    <a:cubicBezTo>
                      <a:pt x="212" y="0"/>
                      <a:pt x="99" y="56"/>
                      <a:pt x="14" y="140"/>
                    </a:cubicBezTo>
                    <a:cubicBezTo>
                      <a:pt x="0" y="140"/>
                      <a:pt x="0" y="140"/>
                      <a:pt x="0" y="140"/>
                    </a:cubicBezTo>
                    <a:cubicBezTo>
                      <a:pt x="113" y="238"/>
                      <a:pt x="113" y="238"/>
                      <a:pt x="113" y="238"/>
                    </a:cubicBezTo>
                    <a:cubicBezTo>
                      <a:pt x="113" y="238"/>
                      <a:pt x="113" y="238"/>
                      <a:pt x="113" y="238"/>
                    </a:cubicBezTo>
                    <a:cubicBezTo>
                      <a:pt x="170" y="182"/>
                      <a:pt x="254" y="140"/>
                      <a:pt x="325" y="140"/>
                    </a:cubicBezTo>
                    <a:cubicBezTo>
                      <a:pt x="339" y="140"/>
                      <a:pt x="339" y="140"/>
                      <a:pt x="339" y="140"/>
                    </a:cubicBezTo>
                    <a:cubicBezTo>
                      <a:pt x="410" y="140"/>
                      <a:pt x="480" y="168"/>
                      <a:pt x="537" y="210"/>
                    </a:cubicBezTo>
                    <a:cubicBezTo>
                      <a:pt x="579" y="238"/>
                      <a:pt x="579" y="238"/>
                      <a:pt x="579" y="238"/>
                    </a:cubicBezTo>
                    <a:cubicBezTo>
                      <a:pt x="466" y="336"/>
                      <a:pt x="466" y="336"/>
                      <a:pt x="466" y="336"/>
                    </a:cubicBezTo>
                    <a:cubicBezTo>
                      <a:pt x="819" y="406"/>
                      <a:pt x="819" y="406"/>
                      <a:pt x="819" y="406"/>
                    </a:cubicBezTo>
                    <a:cubicBezTo>
                      <a:pt x="819" y="406"/>
                      <a:pt x="819" y="406"/>
                      <a:pt x="819" y="406"/>
                    </a:cubicBezTo>
                    <a:close/>
                  </a:path>
                </a:pathLst>
              </a:custGeom>
              <a:solidFill>
                <a:srgbClr val="0078D7"/>
              </a:solidFill>
              <a:ln>
                <a:noFill/>
              </a:ln>
            </p:spPr>
            <p:txBody>
              <a:bodyPr vert="horz" wrap="square" lIns="89592" tIns="44796" rIns="89592" bIns="44796" numCol="1" anchor="t" anchorCtr="0" compatLnSpc="1">
                <a:prstTxWarp prst="textNoShape">
                  <a:avLst/>
                </a:prstTxWarp>
              </a:bodyPr>
              <a:lstStyle/>
              <a:p>
                <a:pPr defTabSz="913612">
                  <a:lnSpc>
                    <a:spcPct val="90000"/>
                  </a:lnSpc>
                  <a:defRPr/>
                </a:pPr>
                <a:endParaRPr lang="en-US" sz="1800" kern="0">
                  <a:solidFill>
                    <a:srgbClr val="505050"/>
                  </a:solidFill>
                  <a:latin typeface="Segoe UI"/>
                </a:endParaRPr>
              </a:p>
            </p:txBody>
          </p:sp>
          <p:sp>
            <p:nvSpPr>
              <p:cNvPr id="108" name="Freeform 9"/>
              <p:cNvSpPr>
                <a:spLocks/>
              </p:cNvSpPr>
              <p:nvPr/>
            </p:nvSpPr>
            <p:spPr bwMode="auto">
              <a:xfrm flipV="1">
                <a:off x="5751514" y="7606038"/>
                <a:ext cx="1328549" cy="661894"/>
              </a:xfrm>
              <a:custGeom>
                <a:avLst/>
                <a:gdLst>
                  <a:gd name="T0" fmla="*/ 819 w 819"/>
                  <a:gd name="T1" fmla="*/ 406 h 406"/>
                  <a:gd name="T2" fmla="*/ 791 w 819"/>
                  <a:gd name="T3" fmla="*/ 56 h 406"/>
                  <a:gd name="T4" fmla="*/ 678 w 819"/>
                  <a:gd name="T5" fmla="*/ 154 h 406"/>
                  <a:gd name="T6" fmla="*/ 678 w 819"/>
                  <a:gd name="T7" fmla="*/ 154 h 406"/>
                  <a:gd name="T8" fmla="*/ 678 w 819"/>
                  <a:gd name="T9" fmla="*/ 140 h 406"/>
                  <a:gd name="T10" fmla="*/ 650 w 819"/>
                  <a:gd name="T11" fmla="*/ 112 h 406"/>
                  <a:gd name="T12" fmla="*/ 339 w 819"/>
                  <a:gd name="T13" fmla="*/ 0 h 406"/>
                  <a:gd name="T14" fmla="*/ 325 w 819"/>
                  <a:gd name="T15" fmla="*/ 0 h 406"/>
                  <a:gd name="T16" fmla="*/ 14 w 819"/>
                  <a:gd name="T17" fmla="*/ 140 h 406"/>
                  <a:gd name="T18" fmla="*/ 0 w 819"/>
                  <a:gd name="T19" fmla="*/ 140 h 406"/>
                  <a:gd name="T20" fmla="*/ 113 w 819"/>
                  <a:gd name="T21" fmla="*/ 238 h 406"/>
                  <a:gd name="T22" fmla="*/ 113 w 819"/>
                  <a:gd name="T23" fmla="*/ 238 h 406"/>
                  <a:gd name="T24" fmla="*/ 325 w 819"/>
                  <a:gd name="T25" fmla="*/ 140 h 406"/>
                  <a:gd name="T26" fmla="*/ 339 w 819"/>
                  <a:gd name="T27" fmla="*/ 140 h 406"/>
                  <a:gd name="T28" fmla="*/ 537 w 819"/>
                  <a:gd name="T29" fmla="*/ 210 h 406"/>
                  <a:gd name="T30" fmla="*/ 579 w 819"/>
                  <a:gd name="T31" fmla="*/ 238 h 406"/>
                  <a:gd name="T32" fmla="*/ 466 w 819"/>
                  <a:gd name="T33" fmla="*/ 336 h 406"/>
                  <a:gd name="T34" fmla="*/ 819 w 819"/>
                  <a:gd name="T35" fmla="*/ 406 h 406"/>
                  <a:gd name="T36" fmla="*/ 819 w 819"/>
                  <a:gd name="T37" fmla="*/ 406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19" h="406">
                    <a:moveTo>
                      <a:pt x="819" y="406"/>
                    </a:moveTo>
                    <a:cubicBezTo>
                      <a:pt x="791" y="56"/>
                      <a:pt x="791" y="56"/>
                      <a:pt x="791" y="56"/>
                    </a:cubicBezTo>
                    <a:cubicBezTo>
                      <a:pt x="678" y="154"/>
                      <a:pt x="678" y="154"/>
                      <a:pt x="678" y="154"/>
                    </a:cubicBezTo>
                    <a:cubicBezTo>
                      <a:pt x="678" y="154"/>
                      <a:pt x="678" y="154"/>
                      <a:pt x="678" y="154"/>
                    </a:cubicBezTo>
                    <a:cubicBezTo>
                      <a:pt x="678" y="140"/>
                      <a:pt x="678" y="140"/>
                      <a:pt x="678" y="140"/>
                    </a:cubicBezTo>
                    <a:cubicBezTo>
                      <a:pt x="650" y="112"/>
                      <a:pt x="650" y="112"/>
                      <a:pt x="650" y="112"/>
                    </a:cubicBezTo>
                    <a:cubicBezTo>
                      <a:pt x="565" y="42"/>
                      <a:pt x="452" y="0"/>
                      <a:pt x="339" y="0"/>
                    </a:cubicBezTo>
                    <a:cubicBezTo>
                      <a:pt x="339" y="0"/>
                      <a:pt x="339" y="0"/>
                      <a:pt x="325" y="0"/>
                    </a:cubicBezTo>
                    <a:cubicBezTo>
                      <a:pt x="212" y="0"/>
                      <a:pt x="99" y="56"/>
                      <a:pt x="14" y="140"/>
                    </a:cubicBezTo>
                    <a:cubicBezTo>
                      <a:pt x="0" y="140"/>
                      <a:pt x="0" y="140"/>
                      <a:pt x="0" y="140"/>
                    </a:cubicBezTo>
                    <a:cubicBezTo>
                      <a:pt x="113" y="238"/>
                      <a:pt x="113" y="238"/>
                      <a:pt x="113" y="238"/>
                    </a:cubicBezTo>
                    <a:cubicBezTo>
                      <a:pt x="113" y="238"/>
                      <a:pt x="113" y="238"/>
                      <a:pt x="113" y="238"/>
                    </a:cubicBezTo>
                    <a:cubicBezTo>
                      <a:pt x="170" y="182"/>
                      <a:pt x="254" y="140"/>
                      <a:pt x="325" y="140"/>
                    </a:cubicBezTo>
                    <a:cubicBezTo>
                      <a:pt x="339" y="140"/>
                      <a:pt x="339" y="140"/>
                      <a:pt x="339" y="140"/>
                    </a:cubicBezTo>
                    <a:cubicBezTo>
                      <a:pt x="410" y="140"/>
                      <a:pt x="480" y="168"/>
                      <a:pt x="537" y="210"/>
                    </a:cubicBezTo>
                    <a:cubicBezTo>
                      <a:pt x="579" y="238"/>
                      <a:pt x="579" y="238"/>
                      <a:pt x="579" y="238"/>
                    </a:cubicBezTo>
                    <a:cubicBezTo>
                      <a:pt x="466" y="336"/>
                      <a:pt x="466" y="336"/>
                      <a:pt x="466" y="336"/>
                    </a:cubicBezTo>
                    <a:cubicBezTo>
                      <a:pt x="819" y="406"/>
                      <a:pt x="819" y="406"/>
                      <a:pt x="819" y="406"/>
                    </a:cubicBezTo>
                    <a:cubicBezTo>
                      <a:pt x="819" y="406"/>
                      <a:pt x="819" y="406"/>
                      <a:pt x="819" y="406"/>
                    </a:cubicBezTo>
                    <a:close/>
                  </a:path>
                </a:pathLst>
              </a:custGeom>
              <a:solidFill>
                <a:srgbClr val="0078D7"/>
              </a:solidFill>
              <a:ln>
                <a:noFill/>
              </a:ln>
            </p:spPr>
            <p:txBody>
              <a:bodyPr vert="horz" wrap="square" lIns="89592" tIns="44796" rIns="89592" bIns="44796" numCol="1" anchor="t" anchorCtr="0" compatLnSpc="1">
                <a:prstTxWarp prst="textNoShape">
                  <a:avLst/>
                </a:prstTxWarp>
              </a:bodyPr>
              <a:lstStyle/>
              <a:p>
                <a:pPr defTabSz="913612">
                  <a:lnSpc>
                    <a:spcPct val="90000"/>
                  </a:lnSpc>
                  <a:defRPr/>
                </a:pPr>
                <a:endParaRPr lang="en-US" sz="1800" kern="0" dirty="0">
                  <a:solidFill>
                    <a:srgbClr val="505050"/>
                  </a:solidFill>
                  <a:latin typeface="Segoe UI"/>
                </a:endParaRPr>
              </a:p>
            </p:txBody>
          </p:sp>
        </p:grpSp>
        <p:grpSp>
          <p:nvGrpSpPr>
            <p:cNvPr id="104" name="Group 103"/>
            <p:cNvGrpSpPr/>
            <p:nvPr/>
          </p:nvGrpSpPr>
          <p:grpSpPr>
            <a:xfrm rot="10800000">
              <a:off x="5455187" y="2472956"/>
              <a:ext cx="1526101" cy="661894"/>
              <a:chOff x="5553962" y="7657428"/>
              <a:chExt cx="1526101" cy="661894"/>
            </a:xfrm>
          </p:grpSpPr>
          <p:sp>
            <p:nvSpPr>
              <p:cNvPr id="105" name="Freeform 9"/>
              <p:cNvSpPr>
                <a:spLocks/>
              </p:cNvSpPr>
              <p:nvPr/>
            </p:nvSpPr>
            <p:spPr bwMode="auto">
              <a:xfrm flipH="1" flipV="1">
                <a:off x="5553962" y="7657428"/>
                <a:ext cx="1328549" cy="661894"/>
              </a:xfrm>
              <a:custGeom>
                <a:avLst/>
                <a:gdLst>
                  <a:gd name="T0" fmla="*/ 819 w 819"/>
                  <a:gd name="T1" fmla="*/ 406 h 406"/>
                  <a:gd name="T2" fmla="*/ 791 w 819"/>
                  <a:gd name="T3" fmla="*/ 56 h 406"/>
                  <a:gd name="T4" fmla="*/ 678 w 819"/>
                  <a:gd name="T5" fmla="*/ 154 h 406"/>
                  <a:gd name="T6" fmla="*/ 678 w 819"/>
                  <a:gd name="T7" fmla="*/ 154 h 406"/>
                  <a:gd name="T8" fmla="*/ 678 w 819"/>
                  <a:gd name="T9" fmla="*/ 140 h 406"/>
                  <a:gd name="T10" fmla="*/ 650 w 819"/>
                  <a:gd name="T11" fmla="*/ 112 h 406"/>
                  <a:gd name="T12" fmla="*/ 339 w 819"/>
                  <a:gd name="T13" fmla="*/ 0 h 406"/>
                  <a:gd name="T14" fmla="*/ 325 w 819"/>
                  <a:gd name="T15" fmla="*/ 0 h 406"/>
                  <a:gd name="T16" fmla="*/ 14 w 819"/>
                  <a:gd name="T17" fmla="*/ 140 h 406"/>
                  <a:gd name="T18" fmla="*/ 0 w 819"/>
                  <a:gd name="T19" fmla="*/ 140 h 406"/>
                  <a:gd name="T20" fmla="*/ 113 w 819"/>
                  <a:gd name="T21" fmla="*/ 238 h 406"/>
                  <a:gd name="T22" fmla="*/ 113 w 819"/>
                  <a:gd name="T23" fmla="*/ 238 h 406"/>
                  <a:gd name="T24" fmla="*/ 325 w 819"/>
                  <a:gd name="T25" fmla="*/ 140 h 406"/>
                  <a:gd name="T26" fmla="*/ 339 w 819"/>
                  <a:gd name="T27" fmla="*/ 140 h 406"/>
                  <a:gd name="T28" fmla="*/ 537 w 819"/>
                  <a:gd name="T29" fmla="*/ 210 h 406"/>
                  <a:gd name="T30" fmla="*/ 579 w 819"/>
                  <a:gd name="T31" fmla="*/ 238 h 406"/>
                  <a:gd name="T32" fmla="*/ 466 w 819"/>
                  <a:gd name="T33" fmla="*/ 336 h 406"/>
                  <a:gd name="T34" fmla="*/ 819 w 819"/>
                  <a:gd name="T35" fmla="*/ 406 h 406"/>
                  <a:gd name="T36" fmla="*/ 819 w 819"/>
                  <a:gd name="T37" fmla="*/ 406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19" h="406">
                    <a:moveTo>
                      <a:pt x="819" y="406"/>
                    </a:moveTo>
                    <a:cubicBezTo>
                      <a:pt x="791" y="56"/>
                      <a:pt x="791" y="56"/>
                      <a:pt x="791" y="56"/>
                    </a:cubicBezTo>
                    <a:cubicBezTo>
                      <a:pt x="678" y="154"/>
                      <a:pt x="678" y="154"/>
                      <a:pt x="678" y="154"/>
                    </a:cubicBezTo>
                    <a:cubicBezTo>
                      <a:pt x="678" y="154"/>
                      <a:pt x="678" y="154"/>
                      <a:pt x="678" y="154"/>
                    </a:cubicBezTo>
                    <a:cubicBezTo>
                      <a:pt x="678" y="140"/>
                      <a:pt x="678" y="140"/>
                      <a:pt x="678" y="140"/>
                    </a:cubicBezTo>
                    <a:cubicBezTo>
                      <a:pt x="650" y="112"/>
                      <a:pt x="650" y="112"/>
                      <a:pt x="650" y="112"/>
                    </a:cubicBezTo>
                    <a:cubicBezTo>
                      <a:pt x="565" y="42"/>
                      <a:pt x="452" y="0"/>
                      <a:pt x="339" y="0"/>
                    </a:cubicBezTo>
                    <a:cubicBezTo>
                      <a:pt x="339" y="0"/>
                      <a:pt x="339" y="0"/>
                      <a:pt x="325" y="0"/>
                    </a:cubicBezTo>
                    <a:cubicBezTo>
                      <a:pt x="212" y="0"/>
                      <a:pt x="99" y="56"/>
                      <a:pt x="14" y="140"/>
                    </a:cubicBezTo>
                    <a:cubicBezTo>
                      <a:pt x="0" y="140"/>
                      <a:pt x="0" y="140"/>
                      <a:pt x="0" y="140"/>
                    </a:cubicBezTo>
                    <a:cubicBezTo>
                      <a:pt x="113" y="238"/>
                      <a:pt x="113" y="238"/>
                      <a:pt x="113" y="238"/>
                    </a:cubicBezTo>
                    <a:cubicBezTo>
                      <a:pt x="113" y="238"/>
                      <a:pt x="113" y="238"/>
                      <a:pt x="113" y="238"/>
                    </a:cubicBezTo>
                    <a:cubicBezTo>
                      <a:pt x="170" y="182"/>
                      <a:pt x="254" y="140"/>
                      <a:pt x="325" y="140"/>
                    </a:cubicBezTo>
                    <a:cubicBezTo>
                      <a:pt x="339" y="140"/>
                      <a:pt x="339" y="140"/>
                      <a:pt x="339" y="140"/>
                    </a:cubicBezTo>
                    <a:cubicBezTo>
                      <a:pt x="410" y="140"/>
                      <a:pt x="480" y="168"/>
                      <a:pt x="537" y="210"/>
                    </a:cubicBezTo>
                    <a:cubicBezTo>
                      <a:pt x="579" y="238"/>
                      <a:pt x="579" y="238"/>
                      <a:pt x="579" y="238"/>
                    </a:cubicBezTo>
                    <a:cubicBezTo>
                      <a:pt x="466" y="336"/>
                      <a:pt x="466" y="336"/>
                      <a:pt x="466" y="336"/>
                    </a:cubicBezTo>
                    <a:cubicBezTo>
                      <a:pt x="819" y="406"/>
                      <a:pt x="819" y="406"/>
                      <a:pt x="819" y="406"/>
                    </a:cubicBezTo>
                    <a:cubicBezTo>
                      <a:pt x="819" y="406"/>
                      <a:pt x="819" y="406"/>
                      <a:pt x="819" y="406"/>
                    </a:cubicBezTo>
                    <a:close/>
                  </a:path>
                </a:pathLst>
              </a:custGeom>
              <a:solidFill>
                <a:srgbClr val="0078D7"/>
              </a:solidFill>
              <a:ln>
                <a:noFill/>
              </a:ln>
            </p:spPr>
            <p:txBody>
              <a:bodyPr vert="horz" wrap="square" lIns="89592" tIns="44796" rIns="89592" bIns="44796" numCol="1" anchor="t" anchorCtr="0" compatLnSpc="1">
                <a:prstTxWarp prst="textNoShape">
                  <a:avLst/>
                </a:prstTxWarp>
              </a:bodyPr>
              <a:lstStyle/>
              <a:p>
                <a:pPr defTabSz="913612">
                  <a:lnSpc>
                    <a:spcPct val="90000"/>
                  </a:lnSpc>
                  <a:defRPr/>
                </a:pPr>
                <a:endParaRPr lang="en-US" sz="1800" kern="0">
                  <a:solidFill>
                    <a:srgbClr val="505050"/>
                  </a:solidFill>
                  <a:latin typeface="Segoe UI"/>
                </a:endParaRPr>
              </a:p>
            </p:txBody>
          </p:sp>
          <p:sp>
            <p:nvSpPr>
              <p:cNvPr id="106" name="Freeform 9"/>
              <p:cNvSpPr>
                <a:spLocks/>
              </p:cNvSpPr>
              <p:nvPr/>
            </p:nvSpPr>
            <p:spPr bwMode="auto">
              <a:xfrm flipV="1">
                <a:off x="5751514" y="7657428"/>
                <a:ext cx="1328549" cy="661894"/>
              </a:xfrm>
              <a:custGeom>
                <a:avLst/>
                <a:gdLst>
                  <a:gd name="T0" fmla="*/ 819 w 819"/>
                  <a:gd name="T1" fmla="*/ 406 h 406"/>
                  <a:gd name="T2" fmla="*/ 791 w 819"/>
                  <a:gd name="T3" fmla="*/ 56 h 406"/>
                  <a:gd name="T4" fmla="*/ 678 w 819"/>
                  <a:gd name="T5" fmla="*/ 154 h 406"/>
                  <a:gd name="T6" fmla="*/ 678 w 819"/>
                  <a:gd name="T7" fmla="*/ 154 h 406"/>
                  <a:gd name="T8" fmla="*/ 678 w 819"/>
                  <a:gd name="T9" fmla="*/ 140 h 406"/>
                  <a:gd name="T10" fmla="*/ 650 w 819"/>
                  <a:gd name="T11" fmla="*/ 112 h 406"/>
                  <a:gd name="T12" fmla="*/ 339 w 819"/>
                  <a:gd name="T13" fmla="*/ 0 h 406"/>
                  <a:gd name="T14" fmla="*/ 325 w 819"/>
                  <a:gd name="T15" fmla="*/ 0 h 406"/>
                  <a:gd name="T16" fmla="*/ 14 w 819"/>
                  <a:gd name="T17" fmla="*/ 140 h 406"/>
                  <a:gd name="T18" fmla="*/ 0 w 819"/>
                  <a:gd name="T19" fmla="*/ 140 h 406"/>
                  <a:gd name="T20" fmla="*/ 113 w 819"/>
                  <a:gd name="T21" fmla="*/ 238 h 406"/>
                  <a:gd name="T22" fmla="*/ 113 w 819"/>
                  <a:gd name="T23" fmla="*/ 238 h 406"/>
                  <a:gd name="T24" fmla="*/ 325 w 819"/>
                  <a:gd name="T25" fmla="*/ 140 h 406"/>
                  <a:gd name="T26" fmla="*/ 339 w 819"/>
                  <a:gd name="T27" fmla="*/ 140 h 406"/>
                  <a:gd name="T28" fmla="*/ 537 w 819"/>
                  <a:gd name="T29" fmla="*/ 210 h 406"/>
                  <a:gd name="T30" fmla="*/ 579 w 819"/>
                  <a:gd name="T31" fmla="*/ 238 h 406"/>
                  <a:gd name="T32" fmla="*/ 466 w 819"/>
                  <a:gd name="T33" fmla="*/ 336 h 406"/>
                  <a:gd name="T34" fmla="*/ 819 w 819"/>
                  <a:gd name="T35" fmla="*/ 406 h 406"/>
                  <a:gd name="T36" fmla="*/ 819 w 819"/>
                  <a:gd name="T37" fmla="*/ 406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19" h="406">
                    <a:moveTo>
                      <a:pt x="819" y="406"/>
                    </a:moveTo>
                    <a:cubicBezTo>
                      <a:pt x="791" y="56"/>
                      <a:pt x="791" y="56"/>
                      <a:pt x="791" y="56"/>
                    </a:cubicBezTo>
                    <a:cubicBezTo>
                      <a:pt x="678" y="154"/>
                      <a:pt x="678" y="154"/>
                      <a:pt x="678" y="154"/>
                    </a:cubicBezTo>
                    <a:cubicBezTo>
                      <a:pt x="678" y="154"/>
                      <a:pt x="678" y="154"/>
                      <a:pt x="678" y="154"/>
                    </a:cubicBezTo>
                    <a:cubicBezTo>
                      <a:pt x="678" y="140"/>
                      <a:pt x="678" y="140"/>
                      <a:pt x="678" y="140"/>
                    </a:cubicBezTo>
                    <a:cubicBezTo>
                      <a:pt x="650" y="112"/>
                      <a:pt x="650" y="112"/>
                      <a:pt x="650" y="112"/>
                    </a:cubicBezTo>
                    <a:cubicBezTo>
                      <a:pt x="565" y="42"/>
                      <a:pt x="452" y="0"/>
                      <a:pt x="339" y="0"/>
                    </a:cubicBezTo>
                    <a:cubicBezTo>
                      <a:pt x="339" y="0"/>
                      <a:pt x="339" y="0"/>
                      <a:pt x="325" y="0"/>
                    </a:cubicBezTo>
                    <a:cubicBezTo>
                      <a:pt x="212" y="0"/>
                      <a:pt x="99" y="56"/>
                      <a:pt x="14" y="140"/>
                    </a:cubicBezTo>
                    <a:cubicBezTo>
                      <a:pt x="0" y="140"/>
                      <a:pt x="0" y="140"/>
                      <a:pt x="0" y="140"/>
                    </a:cubicBezTo>
                    <a:cubicBezTo>
                      <a:pt x="113" y="238"/>
                      <a:pt x="113" y="238"/>
                      <a:pt x="113" y="238"/>
                    </a:cubicBezTo>
                    <a:cubicBezTo>
                      <a:pt x="113" y="238"/>
                      <a:pt x="113" y="238"/>
                      <a:pt x="113" y="238"/>
                    </a:cubicBezTo>
                    <a:cubicBezTo>
                      <a:pt x="170" y="182"/>
                      <a:pt x="254" y="140"/>
                      <a:pt x="325" y="140"/>
                    </a:cubicBezTo>
                    <a:cubicBezTo>
                      <a:pt x="339" y="140"/>
                      <a:pt x="339" y="140"/>
                      <a:pt x="339" y="140"/>
                    </a:cubicBezTo>
                    <a:cubicBezTo>
                      <a:pt x="410" y="140"/>
                      <a:pt x="480" y="168"/>
                      <a:pt x="537" y="210"/>
                    </a:cubicBezTo>
                    <a:cubicBezTo>
                      <a:pt x="579" y="238"/>
                      <a:pt x="579" y="238"/>
                      <a:pt x="579" y="238"/>
                    </a:cubicBezTo>
                    <a:cubicBezTo>
                      <a:pt x="466" y="336"/>
                      <a:pt x="466" y="336"/>
                      <a:pt x="466" y="336"/>
                    </a:cubicBezTo>
                    <a:cubicBezTo>
                      <a:pt x="819" y="406"/>
                      <a:pt x="819" y="406"/>
                      <a:pt x="819" y="406"/>
                    </a:cubicBezTo>
                    <a:cubicBezTo>
                      <a:pt x="819" y="406"/>
                      <a:pt x="819" y="406"/>
                      <a:pt x="819" y="406"/>
                    </a:cubicBezTo>
                    <a:close/>
                  </a:path>
                </a:pathLst>
              </a:custGeom>
              <a:solidFill>
                <a:srgbClr val="0078D7"/>
              </a:solidFill>
              <a:ln>
                <a:noFill/>
              </a:ln>
            </p:spPr>
            <p:txBody>
              <a:bodyPr vert="horz" wrap="square" lIns="89592" tIns="44796" rIns="89592" bIns="44796" numCol="1" anchor="t" anchorCtr="0" compatLnSpc="1">
                <a:prstTxWarp prst="textNoShape">
                  <a:avLst/>
                </a:prstTxWarp>
              </a:bodyPr>
              <a:lstStyle/>
              <a:p>
                <a:pPr defTabSz="913612">
                  <a:lnSpc>
                    <a:spcPct val="90000"/>
                  </a:lnSpc>
                  <a:defRPr/>
                </a:pPr>
                <a:endParaRPr lang="en-US" sz="1800" kern="0" dirty="0">
                  <a:solidFill>
                    <a:srgbClr val="505050"/>
                  </a:solidFill>
                  <a:latin typeface="Segoe UI"/>
                </a:endParaRPr>
              </a:p>
            </p:txBody>
          </p:sp>
        </p:grpSp>
      </p:grpSp>
      <p:sp>
        <p:nvSpPr>
          <p:cNvPr id="109" name="TextBox 108"/>
          <p:cNvSpPr txBox="1"/>
          <p:nvPr/>
        </p:nvSpPr>
        <p:spPr>
          <a:xfrm>
            <a:off x="4841260" y="3195335"/>
            <a:ext cx="2475294" cy="634353"/>
          </a:xfrm>
          <a:prstGeom prst="rect">
            <a:avLst/>
          </a:prstGeom>
          <a:noFill/>
        </p:spPr>
        <p:txBody>
          <a:bodyPr wrap="square" lIns="182828" tIns="146263" rIns="182828" bIns="146263" rtlCol="0">
            <a:spAutoFit/>
          </a:bodyPr>
          <a:lstStyle/>
          <a:p>
            <a:pPr algn="ctr" defTabSz="914049">
              <a:lnSpc>
                <a:spcPct val="90000"/>
              </a:lnSpc>
              <a:spcAft>
                <a:spcPts val="600"/>
              </a:spcAft>
              <a:defRPr/>
            </a:pPr>
            <a:r>
              <a:rPr lang="en-US" sz="2353" kern="0" dirty="0">
                <a:solidFill>
                  <a:srgbClr val="505050"/>
                </a:solidFill>
                <a:latin typeface="Segoe UI Light" panose="020B0502040204020203" pitchFamily="34" charset="0"/>
                <a:ea typeface="MS PGothic" panose="020B0600070205080204" pitchFamily="34" charset="-128"/>
                <a:cs typeface="Segoe UI Light" panose="020B0502040204020203" pitchFamily="34" charset="0"/>
              </a:rPr>
              <a:t>Consistency</a:t>
            </a:r>
          </a:p>
        </p:txBody>
      </p:sp>
      <p:sp>
        <p:nvSpPr>
          <p:cNvPr id="110" name="TextBox 109"/>
          <p:cNvSpPr txBox="1"/>
          <p:nvPr/>
        </p:nvSpPr>
        <p:spPr>
          <a:xfrm>
            <a:off x="10569890" y="6450061"/>
            <a:ext cx="2088558" cy="516918"/>
          </a:xfrm>
          <a:prstGeom prst="rect">
            <a:avLst/>
          </a:prstGeom>
          <a:noFill/>
        </p:spPr>
        <p:txBody>
          <a:bodyPr wrap="square" lIns="182828" tIns="146263" rIns="182828" bIns="146263" rtlCol="0">
            <a:spAutoFit/>
          </a:bodyPr>
          <a:lstStyle/>
          <a:p>
            <a:pPr defTabSz="914049">
              <a:lnSpc>
                <a:spcPct val="90000"/>
              </a:lnSpc>
              <a:spcAft>
                <a:spcPts val="600"/>
              </a:spcAft>
              <a:defRPr/>
            </a:pPr>
            <a:r>
              <a:rPr lang="en-US" sz="1600" dirty="0">
                <a:solidFill>
                  <a:srgbClr val="505050"/>
                </a:solidFill>
                <a:latin typeface="Segoe UI"/>
              </a:rPr>
              <a:t>* - Post GA</a:t>
            </a:r>
          </a:p>
        </p:txBody>
      </p:sp>
      <p:sp>
        <p:nvSpPr>
          <p:cNvPr id="2" name="Title 1">
            <a:extLst>
              <a:ext uri="{FF2B5EF4-FFF2-40B4-BE49-F238E27FC236}">
                <a16:creationId xmlns:a16="http://schemas.microsoft.com/office/drawing/2014/main" id="{2D6A6457-9585-438B-A8C0-B3236C950C73}"/>
              </a:ext>
            </a:extLst>
          </p:cNvPr>
          <p:cNvSpPr>
            <a:spLocks noGrp="1"/>
          </p:cNvSpPr>
          <p:nvPr>
            <p:ph type="title"/>
          </p:nvPr>
        </p:nvSpPr>
        <p:spPr>
          <a:xfrm>
            <a:off x="588263" y="457200"/>
            <a:ext cx="11018520" cy="553998"/>
          </a:xfrm>
        </p:spPr>
        <p:txBody>
          <a:bodyPr/>
          <a:lstStyle/>
          <a:p>
            <a:r>
              <a:rPr lang="en-US" dirty="0"/>
              <a:t>Azure and Azure Stack</a:t>
            </a:r>
          </a:p>
        </p:txBody>
      </p:sp>
      <p:sp>
        <p:nvSpPr>
          <p:cNvPr id="34" name="Text Placeholder 2"/>
          <p:cNvSpPr>
            <a:spLocks noGrp="1"/>
          </p:cNvSpPr>
          <p:nvPr>
            <p:ph type="body" sz="quarter" idx="4294967295"/>
          </p:nvPr>
        </p:nvSpPr>
        <p:spPr>
          <a:xfrm>
            <a:off x="538163" y="1187450"/>
            <a:ext cx="11653837" cy="361950"/>
          </a:xfrm>
        </p:spPr>
        <p:txBody>
          <a:bodyPr/>
          <a:lstStyle/>
          <a:p>
            <a:pPr marL="0" indent="0">
              <a:buNone/>
            </a:pPr>
            <a:r>
              <a:rPr lang="en-US" sz="2353" dirty="0">
                <a:solidFill>
                  <a:srgbClr val="505050"/>
                </a:solidFill>
              </a:rPr>
              <a:t>Truly consistent hybrid cloud platform</a:t>
            </a:r>
          </a:p>
        </p:txBody>
      </p:sp>
    </p:spTree>
    <p:extLst>
      <p:ext uri="{BB962C8B-B14F-4D97-AF65-F5344CB8AC3E}">
        <p14:creationId xmlns:p14="http://schemas.microsoft.com/office/powerpoint/2010/main" val="3298052405"/>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fade">
                                      <p:cBhvr>
                                        <p:cTn id="7" dur="500"/>
                                        <p:tgtEl>
                                          <p:spTgt spid="93"/>
                                        </p:tgtEl>
                                      </p:cBhvr>
                                    </p:animEffect>
                                  </p:childTnLst>
                                </p:cTn>
                              </p:par>
                              <p:par>
                                <p:cTn id="8" presetID="10" presetClass="entr" presetSubtype="0" fill="hold" grpId="0" nodeType="withEffect">
                                  <p:stCondLst>
                                    <p:cond delay="100"/>
                                  </p:stCondLst>
                                  <p:childTnLst>
                                    <p:set>
                                      <p:cBhvr>
                                        <p:cTn id="9" dur="1" fill="hold">
                                          <p:stCondLst>
                                            <p:cond delay="0"/>
                                          </p:stCondLst>
                                        </p:cTn>
                                        <p:tgtEl>
                                          <p:spTgt spid="89"/>
                                        </p:tgtEl>
                                        <p:attrNameLst>
                                          <p:attrName>style.visibility</p:attrName>
                                        </p:attrNameLst>
                                      </p:cBhvr>
                                      <p:to>
                                        <p:strVal val="visible"/>
                                      </p:to>
                                    </p:set>
                                    <p:animEffect transition="in" filter="fade">
                                      <p:cBhvr>
                                        <p:cTn id="10" dur="500"/>
                                        <p:tgtEl>
                                          <p:spTgt spid="89"/>
                                        </p:tgtEl>
                                      </p:cBhvr>
                                    </p:animEffect>
                                  </p:childTnLst>
                                </p:cTn>
                              </p:par>
                              <p:par>
                                <p:cTn id="11" presetID="10" presetClass="entr" presetSubtype="0" fill="hold" grpId="0" nodeType="withEffect">
                                  <p:stCondLst>
                                    <p:cond delay="200"/>
                                  </p:stCondLst>
                                  <p:childTnLst>
                                    <p:set>
                                      <p:cBhvr>
                                        <p:cTn id="12" dur="1" fill="hold">
                                          <p:stCondLst>
                                            <p:cond delay="0"/>
                                          </p:stCondLst>
                                        </p:cTn>
                                        <p:tgtEl>
                                          <p:spTgt spid="90"/>
                                        </p:tgtEl>
                                        <p:attrNameLst>
                                          <p:attrName>style.visibility</p:attrName>
                                        </p:attrNameLst>
                                      </p:cBhvr>
                                      <p:to>
                                        <p:strVal val="visible"/>
                                      </p:to>
                                    </p:set>
                                    <p:animEffect transition="in" filter="fade">
                                      <p:cBhvr>
                                        <p:cTn id="13" dur="500"/>
                                        <p:tgtEl>
                                          <p:spTgt spid="90"/>
                                        </p:tgtEl>
                                      </p:cBhvr>
                                    </p:animEffect>
                                  </p:childTnLst>
                                </p:cTn>
                              </p:par>
                              <p:par>
                                <p:cTn id="14" presetID="10" presetClass="entr" presetSubtype="0" fill="hold" grpId="0" nodeType="withEffect">
                                  <p:stCondLst>
                                    <p:cond delay="400"/>
                                  </p:stCondLst>
                                  <p:childTnLst>
                                    <p:set>
                                      <p:cBhvr>
                                        <p:cTn id="15" dur="1" fill="hold">
                                          <p:stCondLst>
                                            <p:cond delay="0"/>
                                          </p:stCondLst>
                                        </p:cTn>
                                        <p:tgtEl>
                                          <p:spTgt spid="96"/>
                                        </p:tgtEl>
                                        <p:attrNameLst>
                                          <p:attrName>style.visibility</p:attrName>
                                        </p:attrNameLst>
                                      </p:cBhvr>
                                      <p:to>
                                        <p:strVal val="visible"/>
                                      </p:to>
                                    </p:set>
                                    <p:animEffect transition="in" filter="fade">
                                      <p:cBhvr>
                                        <p:cTn id="16" dur="500"/>
                                        <p:tgtEl>
                                          <p:spTgt spid="96"/>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97"/>
                                        </p:tgtEl>
                                        <p:attrNameLst>
                                          <p:attrName>style.visibility</p:attrName>
                                        </p:attrNameLst>
                                      </p:cBhvr>
                                      <p:to>
                                        <p:strVal val="visible"/>
                                      </p:to>
                                    </p:set>
                                    <p:animEffect transition="in" filter="fade">
                                      <p:cBhvr>
                                        <p:cTn id="19" dur="500"/>
                                        <p:tgtEl>
                                          <p:spTgt spid="97"/>
                                        </p:tgtEl>
                                      </p:cBhvr>
                                    </p:animEffect>
                                  </p:childTnLst>
                                </p:cTn>
                              </p:par>
                              <p:par>
                                <p:cTn id="20" presetID="10" presetClass="entr" presetSubtype="0" fill="hold" grpId="0" nodeType="withEffect">
                                  <p:stCondLst>
                                    <p:cond delay="600"/>
                                  </p:stCondLst>
                                  <p:childTnLst>
                                    <p:set>
                                      <p:cBhvr>
                                        <p:cTn id="21" dur="1" fill="hold">
                                          <p:stCondLst>
                                            <p:cond delay="0"/>
                                          </p:stCondLst>
                                        </p:cTn>
                                        <p:tgtEl>
                                          <p:spTgt spid="94"/>
                                        </p:tgtEl>
                                        <p:attrNameLst>
                                          <p:attrName>style.visibility</p:attrName>
                                        </p:attrNameLst>
                                      </p:cBhvr>
                                      <p:to>
                                        <p:strVal val="visible"/>
                                      </p:to>
                                    </p:set>
                                    <p:animEffect transition="in" filter="fade">
                                      <p:cBhvr>
                                        <p:cTn id="22" dur="500"/>
                                        <p:tgtEl>
                                          <p:spTgt spid="94"/>
                                        </p:tgtEl>
                                      </p:cBhvr>
                                    </p:animEffect>
                                  </p:childTnLst>
                                </p:cTn>
                              </p:par>
                              <p:par>
                                <p:cTn id="23" presetID="10" presetClass="entr" presetSubtype="0" fill="hold" grpId="0" nodeType="withEffect">
                                  <p:stCondLst>
                                    <p:cond delay="700"/>
                                  </p:stCondLst>
                                  <p:childTnLst>
                                    <p:set>
                                      <p:cBhvr>
                                        <p:cTn id="24" dur="1" fill="hold">
                                          <p:stCondLst>
                                            <p:cond delay="0"/>
                                          </p:stCondLst>
                                        </p:cTn>
                                        <p:tgtEl>
                                          <p:spTgt spid="95"/>
                                        </p:tgtEl>
                                        <p:attrNameLst>
                                          <p:attrName>style.visibility</p:attrName>
                                        </p:attrNameLst>
                                      </p:cBhvr>
                                      <p:to>
                                        <p:strVal val="visible"/>
                                      </p:to>
                                    </p:set>
                                    <p:animEffect transition="in" filter="fade">
                                      <p:cBhvr>
                                        <p:cTn id="25" dur="500"/>
                                        <p:tgtEl>
                                          <p:spTgt spid="95"/>
                                        </p:tgtEl>
                                      </p:cBhvr>
                                    </p:animEffect>
                                  </p:childTnLst>
                                </p:cTn>
                              </p:par>
                              <p:par>
                                <p:cTn id="26" presetID="10" presetClass="entr" presetSubtype="0" fill="hold" grpId="0" nodeType="withEffect">
                                  <p:stCondLst>
                                    <p:cond delay="800"/>
                                  </p:stCondLst>
                                  <p:childTnLst>
                                    <p:set>
                                      <p:cBhvr>
                                        <p:cTn id="27" dur="1" fill="hold">
                                          <p:stCondLst>
                                            <p:cond delay="0"/>
                                          </p:stCondLst>
                                        </p:cTn>
                                        <p:tgtEl>
                                          <p:spTgt spid="88"/>
                                        </p:tgtEl>
                                        <p:attrNameLst>
                                          <p:attrName>style.visibility</p:attrName>
                                        </p:attrNameLst>
                                      </p:cBhvr>
                                      <p:to>
                                        <p:strVal val="visible"/>
                                      </p:to>
                                    </p:set>
                                    <p:animEffect transition="in" filter="fade">
                                      <p:cBhvr>
                                        <p:cTn id="28" dur="500"/>
                                        <p:tgtEl>
                                          <p:spTgt spid="88"/>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1" nodeType="click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fade">
                                      <p:cBhvr>
                                        <p:cTn id="33" dur="500"/>
                                        <p:tgtEl>
                                          <p:spTgt spid="74"/>
                                        </p:tgtEl>
                                      </p:cBhvr>
                                    </p:animEffect>
                                  </p:childTnLst>
                                </p:cTn>
                              </p:par>
                              <p:par>
                                <p:cTn id="34" presetID="35" presetClass="path" presetSubtype="0" decel="100000" fill="hold" grpId="0" nodeType="withEffect">
                                  <p:stCondLst>
                                    <p:cond delay="0"/>
                                  </p:stCondLst>
                                  <p:childTnLst>
                                    <p:animMotion origin="layout" path="M -2.70833E-6 -1.48148E-6 L -0.5026 -1.48148E-6 " pathEditMode="relative" rAng="0" ptsTypes="AA">
                                      <p:cBhvr>
                                        <p:cTn id="35" dur="1500" spd="-100000" fill="hold"/>
                                        <p:tgtEl>
                                          <p:spTgt spid="74"/>
                                        </p:tgtEl>
                                        <p:attrNameLst>
                                          <p:attrName>ppt_x</p:attrName>
                                          <p:attrName>ppt_y</p:attrName>
                                        </p:attrNameLst>
                                      </p:cBhvr>
                                      <p:rCtr x="-25130" y="0"/>
                                    </p:animMotion>
                                  </p:childTnLst>
                                </p:cTn>
                              </p:par>
                              <p:par>
                                <p:cTn id="36" presetID="10" presetClass="entr" presetSubtype="0" fill="hold" grpId="0" nodeType="withEffect">
                                  <p:stCondLst>
                                    <p:cond delay="1400"/>
                                  </p:stCondLst>
                                  <p:childTnLst>
                                    <p:set>
                                      <p:cBhvr>
                                        <p:cTn id="37" dur="1" fill="hold">
                                          <p:stCondLst>
                                            <p:cond delay="0"/>
                                          </p:stCondLst>
                                        </p:cTn>
                                        <p:tgtEl>
                                          <p:spTgt spid="86"/>
                                        </p:tgtEl>
                                        <p:attrNameLst>
                                          <p:attrName>style.visibility</p:attrName>
                                        </p:attrNameLst>
                                      </p:cBhvr>
                                      <p:to>
                                        <p:strVal val="visible"/>
                                      </p:to>
                                    </p:set>
                                    <p:animEffect transition="in" filter="fade">
                                      <p:cBhvr>
                                        <p:cTn id="38" dur="500"/>
                                        <p:tgtEl>
                                          <p:spTgt spid="86"/>
                                        </p:tgtEl>
                                      </p:cBhvr>
                                    </p:animEffect>
                                  </p:childTnLst>
                                </p:cTn>
                              </p:par>
                              <p:par>
                                <p:cTn id="39" presetID="10" presetClass="entr" presetSubtype="0" fill="hold" grpId="0" nodeType="withEffect">
                                  <p:stCondLst>
                                    <p:cond delay="1500"/>
                                  </p:stCondLst>
                                  <p:childTnLst>
                                    <p:set>
                                      <p:cBhvr>
                                        <p:cTn id="40" dur="1" fill="hold">
                                          <p:stCondLst>
                                            <p:cond delay="0"/>
                                          </p:stCondLst>
                                        </p:cTn>
                                        <p:tgtEl>
                                          <p:spTgt spid="87"/>
                                        </p:tgtEl>
                                        <p:attrNameLst>
                                          <p:attrName>style.visibility</p:attrName>
                                        </p:attrNameLst>
                                      </p:cBhvr>
                                      <p:to>
                                        <p:strVal val="visible"/>
                                      </p:to>
                                    </p:set>
                                    <p:animEffect transition="in" filter="fade">
                                      <p:cBhvr>
                                        <p:cTn id="41" dur="500"/>
                                        <p:tgtEl>
                                          <p:spTgt spid="87"/>
                                        </p:tgtEl>
                                      </p:cBhvr>
                                    </p:animEffect>
                                  </p:childTnLst>
                                </p:cTn>
                              </p:par>
                              <p:par>
                                <p:cTn id="42" presetID="10" presetClass="entr" presetSubtype="0" fill="hold" grpId="0" nodeType="withEffect">
                                  <p:stCondLst>
                                    <p:cond delay="1600"/>
                                  </p:stCondLst>
                                  <p:childTnLst>
                                    <p:set>
                                      <p:cBhvr>
                                        <p:cTn id="43" dur="1" fill="hold">
                                          <p:stCondLst>
                                            <p:cond delay="0"/>
                                          </p:stCondLst>
                                        </p:cTn>
                                        <p:tgtEl>
                                          <p:spTgt spid="82"/>
                                        </p:tgtEl>
                                        <p:attrNameLst>
                                          <p:attrName>style.visibility</p:attrName>
                                        </p:attrNameLst>
                                      </p:cBhvr>
                                      <p:to>
                                        <p:strVal val="visible"/>
                                      </p:to>
                                    </p:set>
                                    <p:animEffect transition="in" filter="fade">
                                      <p:cBhvr>
                                        <p:cTn id="44" dur="500"/>
                                        <p:tgtEl>
                                          <p:spTgt spid="82"/>
                                        </p:tgtEl>
                                      </p:cBhvr>
                                    </p:animEffect>
                                  </p:childTnLst>
                                </p:cTn>
                              </p:par>
                              <p:par>
                                <p:cTn id="45" presetID="10" presetClass="entr" presetSubtype="0" fill="hold" grpId="0" nodeType="withEffect">
                                  <p:stCondLst>
                                    <p:cond delay="1700"/>
                                  </p:stCondLst>
                                  <p:childTnLst>
                                    <p:set>
                                      <p:cBhvr>
                                        <p:cTn id="46" dur="1" fill="hold">
                                          <p:stCondLst>
                                            <p:cond delay="0"/>
                                          </p:stCondLst>
                                        </p:cTn>
                                        <p:tgtEl>
                                          <p:spTgt spid="84"/>
                                        </p:tgtEl>
                                        <p:attrNameLst>
                                          <p:attrName>style.visibility</p:attrName>
                                        </p:attrNameLst>
                                      </p:cBhvr>
                                      <p:to>
                                        <p:strVal val="visible"/>
                                      </p:to>
                                    </p:set>
                                    <p:animEffect transition="in" filter="fade">
                                      <p:cBhvr>
                                        <p:cTn id="47" dur="500"/>
                                        <p:tgtEl>
                                          <p:spTgt spid="84"/>
                                        </p:tgtEl>
                                      </p:cBhvr>
                                    </p:animEffect>
                                  </p:childTnLst>
                                </p:cTn>
                              </p:par>
                              <p:par>
                                <p:cTn id="48" presetID="10" presetClass="entr" presetSubtype="0" fill="hold" grpId="0" nodeType="withEffect">
                                  <p:stCondLst>
                                    <p:cond delay="1800"/>
                                  </p:stCondLst>
                                  <p:childTnLst>
                                    <p:set>
                                      <p:cBhvr>
                                        <p:cTn id="49" dur="1" fill="hold">
                                          <p:stCondLst>
                                            <p:cond delay="0"/>
                                          </p:stCondLst>
                                        </p:cTn>
                                        <p:tgtEl>
                                          <p:spTgt spid="55"/>
                                        </p:tgtEl>
                                        <p:attrNameLst>
                                          <p:attrName>style.visibility</p:attrName>
                                        </p:attrNameLst>
                                      </p:cBhvr>
                                      <p:to>
                                        <p:strVal val="visible"/>
                                      </p:to>
                                    </p:set>
                                    <p:animEffect transition="in" filter="fade">
                                      <p:cBhvr>
                                        <p:cTn id="50" dur="500"/>
                                        <p:tgtEl>
                                          <p:spTgt spid="55"/>
                                        </p:tgtEl>
                                      </p:cBhvr>
                                    </p:animEffect>
                                  </p:childTnLst>
                                </p:cTn>
                              </p:par>
                              <p:par>
                                <p:cTn id="51" presetID="10" presetClass="entr" presetSubtype="0" fill="hold" grpId="0" nodeType="withEffect">
                                  <p:stCondLst>
                                    <p:cond delay="2100"/>
                                  </p:stCondLst>
                                  <p:childTnLst>
                                    <p:set>
                                      <p:cBhvr>
                                        <p:cTn id="52" dur="1" fill="hold">
                                          <p:stCondLst>
                                            <p:cond delay="0"/>
                                          </p:stCondLst>
                                        </p:cTn>
                                        <p:tgtEl>
                                          <p:spTgt spid="81"/>
                                        </p:tgtEl>
                                        <p:attrNameLst>
                                          <p:attrName>style.visibility</p:attrName>
                                        </p:attrNameLst>
                                      </p:cBhvr>
                                      <p:to>
                                        <p:strVal val="visible"/>
                                      </p:to>
                                    </p:set>
                                    <p:animEffect transition="in" filter="fade">
                                      <p:cBhvr>
                                        <p:cTn id="53" dur="500"/>
                                        <p:tgtEl>
                                          <p:spTgt spid="81"/>
                                        </p:tgtEl>
                                      </p:cBhvr>
                                    </p:animEffect>
                                  </p:childTnLst>
                                </p:cTn>
                              </p:par>
                            </p:childTnLst>
                          </p:cTn>
                        </p:par>
                        <p:par>
                          <p:cTn id="54" fill="hold">
                            <p:stCondLst>
                              <p:cond delay="2600"/>
                            </p:stCondLst>
                            <p:childTnLst>
                              <p:par>
                                <p:cTn id="55" presetID="10" presetClass="entr" presetSubtype="0" fill="hold" nodeType="afterEffect">
                                  <p:stCondLst>
                                    <p:cond delay="0"/>
                                  </p:stCondLst>
                                  <p:childTnLst>
                                    <p:set>
                                      <p:cBhvr>
                                        <p:cTn id="56" dur="1" fill="hold">
                                          <p:stCondLst>
                                            <p:cond delay="0"/>
                                          </p:stCondLst>
                                        </p:cTn>
                                        <p:tgtEl>
                                          <p:spTgt spid="98"/>
                                        </p:tgtEl>
                                        <p:attrNameLst>
                                          <p:attrName>style.visibility</p:attrName>
                                        </p:attrNameLst>
                                      </p:cBhvr>
                                      <p:to>
                                        <p:strVal val="visible"/>
                                      </p:to>
                                    </p:set>
                                    <p:animEffect transition="in" filter="fade">
                                      <p:cBhvr>
                                        <p:cTn id="57" dur="500"/>
                                        <p:tgtEl>
                                          <p:spTgt spid="98"/>
                                        </p:tgtEl>
                                      </p:cBhvr>
                                    </p:animEffect>
                                  </p:childTnLst>
                                </p:cTn>
                              </p:par>
                              <p:par>
                                <p:cTn id="58" presetID="1" presetClass="entr" presetSubtype="0" fill="hold" grpId="0" nodeType="withEffect">
                                  <p:stCondLst>
                                    <p:cond delay="0"/>
                                  </p:stCondLst>
                                  <p:childTnLst>
                                    <p:set>
                                      <p:cBhvr>
                                        <p:cTn id="59" dur="1" fill="hold">
                                          <p:stCondLst>
                                            <p:cond delay="0"/>
                                          </p:stCondLst>
                                        </p:cTn>
                                        <p:tgtEl>
                                          <p:spTgt spid="1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74" grpId="0" animBg="1"/>
      <p:bldP spid="74" grpId="1" animBg="1"/>
      <p:bldP spid="81" grpId="0"/>
      <p:bldP spid="82" grpId="0" animBg="1"/>
      <p:bldP spid="84" grpId="0" animBg="1"/>
      <p:bldP spid="86" grpId="0" animBg="1"/>
      <p:bldP spid="87" grpId="0" animBg="1"/>
      <p:bldP spid="88" grpId="0"/>
      <p:bldP spid="89" grpId="0" animBg="1"/>
      <p:bldP spid="90" grpId="0" animBg="1"/>
      <p:bldP spid="93" grpId="0" animBg="1"/>
      <p:bldP spid="94" grpId="0" animBg="1"/>
      <p:bldP spid="95" grpId="0" animBg="1"/>
      <p:bldP spid="96" grpId="0" animBg="1"/>
      <p:bldP spid="97" grpId="0" animBg="1"/>
      <p:bldP spid="10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Azure Track</a:t>
            </a:r>
          </a:p>
        </p:txBody>
      </p:sp>
      <p:sp>
        <p:nvSpPr>
          <p:cNvPr id="6" name="Text Placeholder 5"/>
          <p:cNvSpPr>
            <a:spLocks noGrp="1"/>
          </p:cNvSpPr>
          <p:nvPr>
            <p:ph type="body" sz="quarter" idx="10"/>
          </p:nvPr>
        </p:nvSpPr>
        <p:spPr>
          <a:xfrm>
            <a:off x="586390" y="1434370"/>
            <a:ext cx="11018520" cy="3447098"/>
          </a:xfrm>
        </p:spPr>
        <p:txBody>
          <a:bodyPr/>
          <a:lstStyle/>
          <a:p>
            <a:r>
              <a:rPr lang="en-US" dirty="0"/>
              <a:t>Azure track - </a:t>
            </a:r>
            <a:r>
              <a:rPr lang="en-US" dirty="0" err="1"/>
              <a:t>Pregled</a:t>
            </a:r>
            <a:r>
              <a:rPr lang="en-US" dirty="0"/>
              <a:t> oz. “</a:t>
            </a:r>
            <a:r>
              <a:rPr lang="en-US" dirty="0" err="1"/>
              <a:t>Moj</a:t>
            </a:r>
            <a:r>
              <a:rPr lang="en-US" dirty="0"/>
              <a:t> </a:t>
            </a:r>
            <a:r>
              <a:rPr lang="en-US" dirty="0" err="1"/>
              <a:t>drugi</a:t>
            </a:r>
            <a:r>
              <a:rPr lang="en-US" dirty="0"/>
              <a:t> PC </a:t>
            </a:r>
            <a:r>
              <a:rPr lang="en-US" dirty="0" err="1"/>
              <a:t>je</a:t>
            </a:r>
            <a:r>
              <a:rPr lang="en-US" dirty="0"/>
              <a:t> Azure”</a:t>
            </a:r>
          </a:p>
          <a:p>
            <a:r>
              <a:rPr lang="en-US" dirty="0">
                <a:solidFill>
                  <a:schemeClr val="tx1">
                    <a:lumMod val="25000"/>
                    <a:lumOff val="75000"/>
                  </a:schemeClr>
                </a:solidFill>
              </a:rPr>
              <a:t>Azure track - </a:t>
            </a:r>
            <a:r>
              <a:rPr lang="en-US" dirty="0" err="1">
                <a:solidFill>
                  <a:schemeClr val="tx1">
                    <a:lumMod val="25000"/>
                    <a:lumOff val="75000"/>
                  </a:schemeClr>
                </a:solidFill>
              </a:rPr>
              <a:t>Arhitektura</a:t>
            </a:r>
            <a:r>
              <a:rPr lang="en-US" dirty="0">
                <a:solidFill>
                  <a:schemeClr val="tx1">
                    <a:lumMod val="25000"/>
                    <a:lumOff val="75000"/>
                  </a:schemeClr>
                </a:solidFill>
              </a:rPr>
              <a:t> </a:t>
            </a:r>
            <a:r>
              <a:rPr lang="en-US" dirty="0" err="1">
                <a:solidFill>
                  <a:schemeClr val="tx1">
                    <a:lumMod val="25000"/>
                    <a:lumOff val="75000"/>
                  </a:schemeClr>
                </a:solidFill>
              </a:rPr>
              <a:t>navideznega</a:t>
            </a:r>
            <a:r>
              <a:rPr lang="en-US" dirty="0">
                <a:solidFill>
                  <a:schemeClr val="tx1">
                    <a:lumMod val="25000"/>
                    <a:lumOff val="75000"/>
                  </a:schemeClr>
                </a:solidFill>
              </a:rPr>
              <a:t> </a:t>
            </a:r>
            <a:r>
              <a:rPr lang="en-US" dirty="0" err="1">
                <a:solidFill>
                  <a:schemeClr val="tx1">
                    <a:lumMod val="25000"/>
                    <a:lumOff val="75000"/>
                  </a:schemeClr>
                </a:solidFill>
              </a:rPr>
              <a:t>podatkovnega</a:t>
            </a:r>
            <a:r>
              <a:rPr lang="en-US" dirty="0">
                <a:solidFill>
                  <a:schemeClr val="tx1">
                    <a:lumMod val="25000"/>
                    <a:lumOff val="75000"/>
                  </a:schemeClr>
                </a:solidFill>
              </a:rPr>
              <a:t> </a:t>
            </a:r>
            <a:r>
              <a:rPr lang="en-US" dirty="0" err="1">
                <a:solidFill>
                  <a:schemeClr val="tx1">
                    <a:lumMod val="25000"/>
                    <a:lumOff val="75000"/>
                  </a:schemeClr>
                </a:solidFill>
              </a:rPr>
              <a:t>centra</a:t>
            </a:r>
            <a:endParaRPr lang="en-US" dirty="0">
              <a:solidFill>
                <a:schemeClr val="tx1">
                  <a:lumMod val="25000"/>
                  <a:lumOff val="75000"/>
                </a:schemeClr>
              </a:solidFill>
            </a:endParaRPr>
          </a:p>
          <a:p>
            <a:r>
              <a:rPr lang="en-US" dirty="0">
                <a:solidFill>
                  <a:schemeClr val="tx1">
                    <a:lumMod val="25000"/>
                    <a:lumOff val="75000"/>
                  </a:schemeClr>
                </a:solidFill>
              </a:rPr>
              <a:t>Azure track - </a:t>
            </a:r>
            <a:r>
              <a:rPr lang="en-US" dirty="0" err="1">
                <a:solidFill>
                  <a:schemeClr val="tx1">
                    <a:lumMod val="25000"/>
                    <a:lumOff val="75000"/>
                  </a:schemeClr>
                </a:solidFill>
              </a:rPr>
              <a:t>Vzpostavljanje</a:t>
            </a:r>
            <a:r>
              <a:rPr lang="en-US" dirty="0">
                <a:solidFill>
                  <a:schemeClr val="tx1">
                    <a:lumMod val="25000"/>
                    <a:lumOff val="75000"/>
                  </a:schemeClr>
                </a:solidFill>
              </a:rPr>
              <a:t> infrastructure in </a:t>
            </a:r>
            <a:r>
              <a:rPr lang="en-US" dirty="0" err="1">
                <a:solidFill>
                  <a:schemeClr val="tx1">
                    <a:lumMod val="25000"/>
                    <a:lumOff val="75000"/>
                  </a:schemeClr>
                </a:solidFill>
              </a:rPr>
              <a:t>storitev</a:t>
            </a:r>
            <a:r>
              <a:rPr lang="en-US" dirty="0">
                <a:solidFill>
                  <a:schemeClr val="tx1">
                    <a:lumMod val="25000"/>
                    <a:lumOff val="75000"/>
                  </a:schemeClr>
                </a:solidFill>
              </a:rPr>
              <a:t> (Deployment)</a:t>
            </a:r>
          </a:p>
          <a:p>
            <a:r>
              <a:rPr lang="en-US" dirty="0">
                <a:solidFill>
                  <a:schemeClr val="tx1">
                    <a:lumMod val="25000"/>
                    <a:lumOff val="75000"/>
                  </a:schemeClr>
                </a:solidFill>
              </a:rPr>
              <a:t>Azure track - </a:t>
            </a:r>
            <a:r>
              <a:rPr lang="en-US" dirty="0" err="1">
                <a:solidFill>
                  <a:schemeClr val="tx1">
                    <a:lumMod val="25000"/>
                    <a:lumOff val="75000"/>
                  </a:schemeClr>
                </a:solidFill>
              </a:rPr>
              <a:t>Upravljanje</a:t>
            </a:r>
            <a:r>
              <a:rPr lang="en-US" dirty="0">
                <a:solidFill>
                  <a:schemeClr val="tx1">
                    <a:lumMod val="25000"/>
                    <a:lumOff val="75000"/>
                  </a:schemeClr>
                </a:solidFill>
              </a:rPr>
              <a:t> z </a:t>
            </a:r>
            <a:r>
              <a:rPr lang="en-US" dirty="0" err="1">
                <a:solidFill>
                  <a:schemeClr val="tx1">
                    <a:lumMod val="25000"/>
                    <a:lumOff val="75000"/>
                  </a:schemeClr>
                </a:solidFill>
              </a:rPr>
              <a:t>infrastrukturo</a:t>
            </a:r>
            <a:r>
              <a:rPr lang="en-US" dirty="0">
                <a:solidFill>
                  <a:schemeClr val="tx1">
                    <a:lumMod val="25000"/>
                    <a:lumOff val="75000"/>
                  </a:schemeClr>
                </a:solidFill>
              </a:rPr>
              <a:t> in </a:t>
            </a:r>
            <a:r>
              <a:rPr lang="en-US" dirty="0" err="1">
                <a:solidFill>
                  <a:schemeClr val="tx1">
                    <a:lumMod val="25000"/>
                    <a:lumOff val="75000"/>
                  </a:schemeClr>
                </a:solidFill>
              </a:rPr>
              <a:t>storitvami</a:t>
            </a:r>
            <a:r>
              <a:rPr lang="en-US" dirty="0">
                <a:solidFill>
                  <a:schemeClr val="tx1">
                    <a:lumMod val="25000"/>
                    <a:lumOff val="75000"/>
                  </a:schemeClr>
                </a:solidFill>
              </a:rPr>
              <a:t> (Hybrid Cloud Management)</a:t>
            </a:r>
          </a:p>
          <a:p>
            <a:r>
              <a:rPr lang="en-US" dirty="0">
                <a:solidFill>
                  <a:schemeClr val="tx1">
                    <a:lumMod val="25000"/>
                    <a:lumOff val="75000"/>
                  </a:schemeClr>
                </a:solidFill>
              </a:rPr>
              <a:t>Azure track - </a:t>
            </a:r>
            <a:r>
              <a:rPr lang="en-US" dirty="0" err="1">
                <a:solidFill>
                  <a:schemeClr val="tx1">
                    <a:lumMod val="25000"/>
                    <a:lumOff val="75000"/>
                  </a:schemeClr>
                </a:solidFill>
              </a:rPr>
              <a:t>Najaktualnejši</a:t>
            </a:r>
            <a:r>
              <a:rPr lang="en-US" dirty="0">
                <a:solidFill>
                  <a:schemeClr val="tx1">
                    <a:lumMod val="25000"/>
                    <a:lumOff val="75000"/>
                  </a:schemeClr>
                </a:solidFill>
              </a:rPr>
              <a:t> </a:t>
            </a:r>
            <a:r>
              <a:rPr lang="en-US" dirty="0" err="1">
                <a:solidFill>
                  <a:schemeClr val="tx1">
                    <a:lumMod val="25000"/>
                    <a:lumOff val="75000"/>
                  </a:schemeClr>
                </a:solidFill>
              </a:rPr>
              <a:t>scenariji</a:t>
            </a:r>
            <a:r>
              <a:rPr lang="en-US" dirty="0">
                <a:solidFill>
                  <a:schemeClr val="tx1">
                    <a:lumMod val="25000"/>
                    <a:lumOff val="75000"/>
                  </a:schemeClr>
                </a:solidFill>
              </a:rPr>
              <a:t> </a:t>
            </a:r>
            <a:r>
              <a:rPr lang="en-US" dirty="0" err="1">
                <a:solidFill>
                  <a:schemeClr val="tx1">
                    <a:lumMod val="25000"/>
                    <a:lumOff val="75000"/>
                  </a:schemeClr>
                </a:solidFill>
              </a:rPr>
              <a:t>uporabe</a:t>
            </a:r>
            <a:r>
              <a:rPr lang="en-US" dirty="0">
                <a:solidFill>
                  <a:schemeClr val="tx1">
                    <a:lumMod val="25000"/>
                    <a:lumOff val="75000"/>
                  </a:schemeClr>
                </a:solidFill>
              </a:rPr>
              <a:t> (Workloads)</a:t>
            </a:r>
          </a:p>
          <a:p>
            <a:r>
              <a:rPr lang="en-US" dirty="0">
                <a:solidFill>
                  <a:schemeClr val="tx1">
                    <a:lumMod val="25000"/>
                    <a:lumOff val="75000"/>
                  </a:schemeClr>
                </a:solidFill>
              </a:rPr>
              <a:t>Azure track - </a:t>
            </a:r>
            <a:r>
              <a:rPr lang="en-US" dirty="0" err="1">
                <a:solidFill>
                  <a:schemeClr val="tx1">
                    <a:lumMod val="25000"/>
                    <a:lumOff val="75000"/>
                  </a:schemeClr>
                </a:solidFill>
              </a:rPr>
              <a:t>Pogled</a:t>
            </a:r>
            <a:r>
              <a:rPr lang="en-US" dirty="0">
                <a:solidFill>
                  <a:schemeClr val="tx1">
                    <a:lumMod val="25000"/>
                    <a:lumOff val="75000"/>
                  </a:schemeClr>
                </a:solidFill>
              </a:rPr>
              <a:t> v </a:t>
            </a:r>
            <a:r>
              <a:rPr lang="en-US" dirty="0" err="1">
                <a:solidFill>
                  <a:schemeClr val="tx1">
                    <a:lumMod val="25000"/>
                    <a:lumOff val="75000"/>
                  </a:schemeClr>
                </a:solidFill>
              </a:rPr>
              <a:t>prihodnost</a:t>
            </a:r>
            <a:r>
              <a:rPr lang="en-US" dirty="0">
                <a:solidFill>
                  <a:schemeClr val="tx1">
                    <a:lumMod val="25000"/>
                    <a:lumOff val="75000"/>
                  </a:schemeClr>
                </a:solidFill>
              </a:rPr>
              <a:t> (Future view)</a:t>
            </a:r>
          </a:p>
        </p:txBody>
      </p:sp>
    </p:spTree>
    <p:extLst>
      <p:ext uri="{BB962C8B-B14F-4D97-AF65-F5344CB8AC3E}">
        <p14:creationId xmlns:p14="http://schemas.microsoft.com/office/powerpoint/2010/main" val="1224012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98B5BA-4998-4B37-91CD-D0FDA0CCBFA4}"/>
              </a:ext>
            </a:extLst>
          </p:cNvPr>
          <p:cNvSpPr>
            <a:spLocks noGrp="1"/>
          </p:cNvSpPr>
          <p:nvPr>
            <p:ph type="title"/>
          </p:nvPr>
        </p:nvSpPr>
        <p:spPr/>
        <p:txBody>
          <a:bodyPr/>
          <a:lstStyle/>
          <a:p>
            <a:r>
              <a:rPr lang="en-US" dirty="0"/>
              <a:t>Additional sessions</a:t>
            </a:r>
          </a:p>
        </p:txBody>
      </p:sp>
      <p:sp>
        <p:nvSpPr>
          <p:cNvPr id="3" name="Text Placeholder 2">
            <a:extLst>
              <a:ext uri="{FF2B5EF4-FFF2-40B4-BE49-F238E27FC236}">
                <a16:creationId xmlns:a16="http://schemas.microsoft.com/office/drawing/2014/main" id="{D4E47BE8-C01F-4264-88B2-60A71DB5502C}"/>
              </a:ext>
            </a:extLst>
          </p:cNvPr>
          <p:cNvSpPr>
            <a:spLocks noGrp="1"/>
          </p:cNvSpPr>
          <p:nvPr>
            <p:ph type="body" sz="quarter" idx="10"/>
          </p:nvPr>
        </p:nvSpPr>
        <p:spPr>
          <a:xfrm>
            <a:off x="586390" y="1434370"/>
            <a:ext cx="11018520" cy="4370427"/>
          </a:xfrm>
        </p:spPr>
        <p:txBody>
          <a:bodyPr/>
          <a:lstStyle/>
          <a:p>
            <a:r>
              <a:rPr lang="en-US" sz="2000" dirty="0"/>
              <a:t>…</a:t>
            </a:r>
          </a:p>
          <a:p>
            <a:r>
              <a:rPr lang="en-US" sz="2000" dirty="0"/>
              <a:t>WORKSHOP: Automation Tools for Azure 1, 2</a:t>
            </a:r>
          </a:p>
          <a:p>
            <a:r>
              <a:rPr lang="en-US" sz="2000" dirty="0"/>
              <a:t>Infrastructure as a code – Automating Azure</a:t>
            </a:r>
          </a:p>
          <a:p>
            <a:r>
              <a:rPr lang="en-US" sz="2000" dirty="0" err="1"/>
              <a:t>Primeri</a:t>
            </a:r>
            <a:r>
              <a:rPr lang="en-US" sz="2000" dirty="0"/>
              <a:t> </a:t>
            </a:r>
            <a:r>
              <a:rPr lang="en-US" sz="2000" dirty="0" err="1"/>
              <a:t>serverless</a:t>
            </a:r>
            <a:r>
              <a:rPr lang="en-US" sz="2000" dirty="0"/>
              <a:t> </a:t>
            </a:r>
            <a:r>
              <a:rPr lang="en-US" sz="2000" dirty="0" err="1"/>
              <a:t>arhitekture</a:t>
            </a:r>
            <a:r>
              <a:rPr lang="en-US" sz="2000" dirty="0"/>
              <a:t> z </a:t>
            </a:r>
            <a:r>
              <a:rPr lang="en-US" sz="2000" dirty="0" err="1"/>
              <a:t>uporabo</a:t>
            </a:r>
            <a:r>
              <a:rPr lang="en-US" sz="2000" dirty="0"/>
              <a:t> Azure functions</a:t>
            </a:r>
          </a:p>
          <a:p>
            <a:r>
              <a:rPr lang="en-US" sz="2000" dirty="0" err="1"/>
              <a:t>Ko</a:t>
            </a:r>
            <a:r>
              <a:rPr lang="en-US" sz="2000" dirty="0"/>
              <a:t> BaaS v MS Azure </a:t>
            </a:r>
            <a:r>
              <a:rPr lang="en-US" sz="2000" dirty="0" err="1"/>
              <a:t>zamenja</a:t>
            </a:r>
            <a:r>
              <a:rPr lang="en-US" sz="2000" dirty="0"/>
              <a:t> </a:t>
            </a:r>
            <a:r>
              <a:rPr lang="en-US" sz="2000" dirty="0" err="1"/>
              <a:t>tračno</a:t>
            </a:r>
            <a:r>
              <a:rPr lang="en-US" sz="2000" dirty="0"/>
              <a:t> </a:t>
            </a:r>
            <a:r>
              <a:rPr lang="en-US" sz="2000" dirty="0" err="1"/>
              <a:t>knjižnico</a:t>
            </a:r>
            <a:endParaRPr lang="en-US" sz="2000" dirty="0"/>
          </a:p>
          <a:p>
            <a:r>
              <a:rPr lang="en-US" sz="2000" dirty="0"/>
              <a:t>Azure DevOps Simplified</a:t>
            </a:r>
          </a:p>
          <a:p>
            <a:r>
              <a:rPr lang="en-US" sz="2000" dirty="0"/>
              <a:t>SAP on Azure - update from MS </a:t>
            </a:r>
            <a:r>
              <a:rPr lang="en-US" sz="2000" dirty="0" err="1"/>
              <a:t>engeering</a:t>
            </a:r>
            <a:r>
              <a:rPr lang="en-US" sz="2000" dirty="0"/>
              <a:t> </a:t>
            </a:r>
          </a:p>
          <a:p>
            <a:r>
              <a:rPr lang="en-US" sz="2000" dirty="0"/>
              <a:t>Gain visibility into your apps with Azure Application Insights</a:t>
            </a:r>
          </a:p>
          <a:p>
            <a:r>
              <a:rPr lang="en-US" sz="2000" dirty="0"/>
              <a:t>Bring your own laptop - </a:t>
            </a:r>
            <a:r>
              <a:rPr lang="en-US" sz="2000" dirty="0" err="1"/>
              <a:t>preizkusite</a:t>
            </a:r>
            <a:r>
              <a:rPr lang="en-US" sz="2000" dirty="0"/>
              <a:t> </a:t>
            </a:r>
            <a:r>
              <a:rPr lang="en-US" sz="2000" dirty="0" err="1"/>
              <a:t>platformo</a:t>
            </a:r>
            <a:r>
              <a:rPr lang="en-US" sz="2000" dirty="0"/>
              <a:t> azure </a:t>
            </a:r>
            <a:r>
              <a:rPr lang="en-US" sz="2000" dirty="0" err="1"/>
              <a:t>na</a:t>
            </a:r>
            <a:r>
              <a:rPr lang="en-US" sz="2000" dirty="0"/>
              <a:t> </a:t>
            </a:r>
            <a:r>
              <a:rPr lang="en-US" sz="2000" dirty="0" err="1"/>
              <a:t>praktičnih</a:t>
            </a:r>
            <a:r>
              <a:rPr lang="en-US" sz="2000" dirty="0"/>
              <a:t> </a:t>
            </a:r>
            <a:r>
              <a:rPr lang="en-US" sz="2000" dirty="0" err="1"/>
              <a:t>primerih</a:t>
            </a:r>
            <a:endParaRPr lang="en-US" sz="2000" dirty="0"/>
          </a:p>
          <a:p>
            <a:r>
              <a:rPr lang="en-US" sz="2000" dirty="0"/>
              <a:t>Azure Networking Inside and Out</a:t>
            </a:r>
          </a:p>
          <a:p>
            <a:r>
              <a:rPr lang="en-US" sz="2000" dirty="0"/>
              <a:t>Visual Studio + Docker + Sprinkles of Azure = Modern Microservices </a:t>
            </a:r>
          </a:p>
          <a:p>
            <a:r>
              <a:rPr lang="en-US" sz="2000" dirty="0"/>
              <a:t>…</a:t>
            </a:r>
          </a:p>
        </p:txBody>
      </p:sp>
    </p:spTree>
    <p:extLst>
      <p:ext uri="{BB962C8B-B14F-4D97-AF65-F5344CB8AC3E}">
        <p14:creationId xmlns:p14="http://schemas.microsoft.com/office/powerpoint/2010/main" val="1601319013"/>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63666563"/>
      </p:ext>
    </p:extLst>
  </p:cSld>
  <p:clrMapOvr>
    <a:masterClrMapping/>
  </p:clrMapOvr>
  <p:transition>
    <p:fade/>
  </p:transition>
</p:sld>
</file>

<file path=ppt/theme/theme1.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81156C1A-4D36-4417-8F29-4A3951CB5098}" vid="{91544958-B0C3-414B-81A1-A854C674D392}"/>
    </a:ext>
  </a:extLst>
</a:theme>
</file>

<file path=ppt/theme/theme2.xml><?xml version="1.0" encoding="utf-8"?>
<a:theme xmlns:a="http://schemas.openxmlformats.org/drawingml/2006/main" name="SOFT BLACK TEMPLATE">
  <a:themeElements>
    <a:clrScheme name="TT for Dark - NEW 2018">
      <a:dk1>
        <a:srgbClr val="1A1A1A"/>
      </a:dk1>
      <a:lt1>
        <a:srgbClr val="FFFFFF"/>
      </a:lt1>
      <a:dk2>
        <a:srgbClr val="0D0D0D"/>
      </a:dk2>
      <a:lt2>
        <a:srgbClr val="E6E6E6"/>
      </a:lt2>
      <a:accent1>
        <a:srgbClr val="0078D4"/>
      </a:accent1>
      <a:accent2>
        <a:srgbClr val="00BCF2"/>
      </a:accent2>
      <a:accent3>
        <a:srgbClr val="107C10"/>
      </a:accent3>
      <a:accent4>
        <a:srgbClr val="D73B01"/>
      </a:accent4>
      <a:accent5>
        <a:srgbClr val="FFB900"/>
      </a:accent5>
      <a:accent6>
        <a:srgbClr val="E6E6E6"/>
      </a:accent6>
      <a:hlink>
        <a:srgbClr val="00BCF2"/>
      </a:hlink>
      <a:folHlink>
        <a:srgbClr val="00BCF2"/>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81156C1A-4D36-4417-8F29-4A3951CB5098}" vid="{F754F75D-7960-4FF3-BD45-A54EB98E69B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3.xml><?xml version="1.0" encoding="utf-8"?>
<ds:datastoreItem xmlns:ds="http://schemas.openxmlformats.org/officeDocument/2006/customXml" ds:itemID="{F990F116-B58F-4255-B05B-DA3808E0E5C6}">
  <ds:schemaRefs>
    <ds:schemaRef ds:uri="http://schemas.microsoft.com/office/2006/documentManagement/types"/>
    <ds:schemaRef ds:uri="630a2e83-186a-4a0f-ab27-bee8a8096abc"/>
    <ds:schemaRef ds:uri="http://purl.org/dc/elements/1.1/"/>
    <ds:schemaRef ds:uri="http://schemas.microsoft.com/office/2006/metadata/properties"/>
    <ds:schemaRef ds:uri="http://purl.org/dc/dcmitype/"/>
    <ds:schemaRef ds:uri="http://schemas.microsoft.com/office/infopath/2007/PartnerControls"/>
    <ds:schemaRef ds:uri="http://schemas.openxmlformats.org/package/2006/metadata/core-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AzureTrack-MojDrugiPCjeAzure</Template>
  <TotalTime>1241</TotalTime>
  <Words>2291</Words>
  <Application>Microsoft Office PowerPoint</Application>
  <PresentationFormat>Widescreen</PresentationFormat>
  <Paragraphs>547</Paragraphs>
  <Slides>36</Slides>
  <Notes>25</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36</vt:i4>
      </vt:variant>
    </vt:vector>
  </HeadingPairs>
  <TitlesOfParts>
    <vt:vector size="48" baseType="lpstr">
      <vt:lpstr>MS PGothic</vt:lpstr>
      <vt:lpstr>Adobe Kaiti Std R</vt:lpstr>
      <vt:lpstr>Arial</vt:lpstr>
      <vt:lpstr>Calibri</vt:lpstr>
      <vt:lpstr>Consolas</vt:lpstr>
      <vt:lpstr>Segoe UI</vt:lpstr>
      <vt:lpstr>Segoe UI Light</vt:lpstr>
      <vt:lpstr>Segoe UI Semibold</vt:lpstr>
      <vt:lpstr>Segoe UI Semilight</vt:lpstr>
      <vt:lpstr>Wingdings</vt:lpstr>
      <vt:lpstr>WHITE TEMPLATE</vt:lpstr>
      <vt:lpstr>SOFT BLACK TEMPLATE</vt:lpstr>
      <vt:lpstr>Azure track: Pregled oz. "Moj drugi PC je Azure"</vt:lpstr>
      <vt:lpstr>Azure Track</vt:lpstr>
      <vt:lpstr>Agenda</vt:lpstr>
      <vt:lpstr>Azure Regions and Datacenters</vt:lpstr>
      <vt:lpstr>Azure Regions</vt:lpstr>
      <vt:lpstr>Geographies and regions</vt:lpstr>
      <vt:lpstr>Availability Zones: intra-region resilience</vt:lpstr>
      <vt:lpstr>Availability Zone rollout</vt:lpstr>
      <vt:lpstr>West Europe, Amsterdam</vt:lpstr>
      <vt:lpstr>North Europe, Dublin</vt:lpstr>
      <vt:lpstr>Azure Security and Compliance</vt:lpstr>
      <vt:lpstr>Span of controls between Microsoft and Customer</vt:lpstr>
      <vt:lpstr>Datacenter security: defense in depth</vt:lpstr>
      <vt:lpstr>Azure covers 73 compliance offerings </vt:lpstr>
      <vt:lpstr>Azure Trust Center</vt:lpstr>
      <vt:lpstr>Azure Networking</vt:lpstr>
      <vt:lpstr>Azure networking</vt:lpstr>
      <vt:lpstr>Azure inter-DC dark fiber backbone</vt:lpstr>
      <vt:lpstr>CrystalNet</vt:lpstr>
      <vt:lpstr>Host SDN scale challenges</vt:lpstr>
      <vt:lpstr>Azure SmartNIC</vt:lpstr>
      <vt:lpstr>Accelerated networking internals</vt:lpstr>
      <vt:lpstr>Azure Servers</vt:lpstr>
      <vt:lpstr>Azure server generations</vt:lpstr>
      <vt:lpstr>Project Olympus</vt:lpstr>
      <vt:lpstr>High-density GPU SKU for AI</vt:lpstr>
      <vt:lpstr>Azure OS</vt:lpstr>
      <vt:lpstr>The Azure OS</vt:lpstr>
      <vt:lpstr>Azure OS updates</vt:lpstr>
      <vt:lpstr>Demo Azure User Experience</vt:lpstr>
      <vt:lpstr>Azure Stack</vt:lpstr>
      <vt:lpstr>Azure Stack integrated systems</vt:lpstr>
      <vt:lpstr>Azure and Azure Stack</vt:lpstr>
      <vt:lpstr>Azure Track</vt:lpstr>
      <vt:lpstr>Additional sessions</vt:lpstr>
      <vt:lpstr>PowerPoint Presentation</vt:lpstr>
    </vt:vector>
  </TitlesOfParts>
  <Manager>&lt;Comms manager name here&gt;</Manager>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Azure track  Pregled oz. "Moj drugi PC je Azure"</dc:title>
  <dc:subject>&lt;Event name&gt;</dc:subject>
  <dc:creator>Tomaz Cebul</dc:creator>
  <cp:keywords/>
  <dc:description/>
  <cp:lastModifiedBy>Peter Zdovc (Span)</cp:lastModifiedBy>
  <cp:revision>7</cp:revision>
  <dcterms:created xsi:type="dcterms:W3CDTF">2018-05-18T07:00:09Z</dcterms:created>
  <dcterms:modified xsi:type="dcterms:W3CDTF">2018-06-06T07:54:16Z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