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23"/>
  </p:notesMasterIdLst>
  <p:handoutMasterIdLst>
    <p:handoutMasterId r:id="rId24"/>
  </p:handoutMasterIdLst>
  <p:sldIdLst>
    <p:sldId id="1820" r:id="rId6"/>
    <p:sldId id="1854" r:id="rId7"/>
    <p:sldId id="1853" r:id="rId8"/>
    <p:sldId id="1855" r:id="rId9"/>
    <p:sldId id="1852" r:id="rId10"/>
    <p:sldId id="1851" r:id="rId11"/>
    <p:sldId id="1846" r:id="rId12"/>
    <p:sldId id="1859" r:id="rId13"/>
    <p:sldId id="1850" r:id="rId14"/>
    <p:sldId id="1858" r:id="rId15"/>
    <p:sldId id="1856" r:id="rId16"/>
    <p:sldId id="1857" r:id="rId17"/>
    <p:sldId id="1849" r:id="rId18"/>
    <p:sldId id="1839" r:id="rId19"/>
    <p:sldId id="1841" r:id="rId20"/>
    <p:sldId id="1845" r:id="rId21"/>
    <p:sldId id="1532" r:id="rId22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44" autoAdjust="0"/>
    <p:restoredTop sz="85680" autoAdjust="0"/>
  </p:normalViewPr>
  <p:slideViewPr>
    <p:cSldViewPr snapToGrid="0">
      <p:cViewPr varScale="1">
        <p:scale>
          <a:sx n="94" d="100"/>
          <a:sy n="94" d="100"/>
        </p:scale>
        <p:origin x="612" y="66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5/23/2018 5:48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5/23/2018 5:45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619146B-24F9-441E-A368-DB3B5A84C1D4}" type="datetime8">
              <a:rPr lang="en-US" smtClean="0"/>
              <a:t>5/23/2018 5:45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01743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10:39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54013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10:38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460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Tools that already exist in Windows server 2012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10:58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38873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5/23/2018 5:45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2809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5:45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06072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10:27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4657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5/23/2018 11:45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2473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10:34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2203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5/23/2018 11:44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0197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11:41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38802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5/23/2018 11:44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08555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5:45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5202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5:45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72819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5:45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565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27A7F7-BB1E-479D-AFAA-B52F4D0C99F2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5/23/2018 5:45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18193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ECFDC7D-F4BE-4668-920D-08874925A5D7}" type="datetime8">
              <a:rPr lang="en-US" smtClean="0">
                <a:solidFill>
                  <a:prstClr val="black"/>
                </a:solidFill>
              </a:rPr>
              <a:t>5/23/2018 5:45 PM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2185510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6" y="2425543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5" y="3962403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8" y="3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6" y="4930923"/>
            <a:ext cx="1760435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6" y="2425543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5" y="3962403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8" y="3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6" y="4930923"/>
            <a:ext cx="1760435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1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3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1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3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1" y="1434372"/>
            <a:ext cx="11018520" cy="1612749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594" indent="0">
              <a:buNone/>
              <a:defRPr/>
            </a:lvl2pPr>
            <a:lvl3pPr marL="457189" indent="0">
              <a:buNone/>
              <a:defRPr/>
            </a:lvl3pPr>
            <a:lvl4pPr marL="685783" indent="0">
              <a:buNone/>
              <a:defRPr/>
            </a:lvl4pPr>
            <a:lvl5pPr marL="914377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1612749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1"/>
            <a:ext cx="5212080" cy="1612749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2" indent="0">
              <a:buFont typeface="Wingdings" panose="05000000000000000000" pitchFamily="2" charset="2"/>
              <a:buNone/>
              <a:defRPr sz="2000" b="0"/>
            </a:lvl2pPr>
            <a:lvl3pPr marL="450839" indent="0">
              <a:buFont typeface="Wingdings" panose="05000000000000000000" pitchFamily="2" charset="2"/>
              <a:buNone/>
              <a:tabLst/>
              <a:defRPr sz="1600" b="0"/>
            </a:lvl3pPr>
            <a:lvl4pPr marL="652446" indent="0">
              <a:buFont typeface="Wingdings" panose="05000000000000000000" pitchFamily="2" charset="2"/>
              <a:buNone/>
              <a:defRPr sz="1400" b="0"/>
            </a:lvl4pPr>
            <a:lvl5pPr marL="854053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1"/>
            <a:ext cx="5212080" cy="1612749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2" indent="0">
              <a:buFont typeface="Wingdings" panose="05000000000000000000" pitchFamily="2" charset="2"/>
              <a:buNone/>
              <a:defRPr sz="2000" b="0"/>
            </a:lvl2pPr>
            <a:lvl3pPr marL="450839" indent="0">
              <a:buFont typeface="Wingdings" panose="05000000000000000000" pitchFamily="2" charset="2"/>
              <a:buNone/>
              <a:tabLst/>
              <a:defRPr sz="1600" b="0"/>
            </a:lvl3pPr>
            <a:lvl4pPr marL="652446" indent="0">
              <a:buFont typeface="Wingdings" panose="05000000000000000000" pitchFamily="2" charset="2"/>
              <a:buNone/>
              <a:defRPr sz="1400" b="0"/>
            </a:lvl4pPr>
            <a:lvl5pPr marL="854053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2"/>
            <a:ext cx="5212080" cy="1612749"/>
          </a:xfrm>
        </p:spPr>
        <p:txBody>
          <a:bodyPr wrap="square">
            <a:spAutoFit/>
          </a:bodyPr>
          <a:lstStyle>
            <a:lvl1pPr marL="231769" indent="-231769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28" indent="-171446">
              <a:buFont typeface="Wingdings" panose="05000000000000000000" pitchFamily="2" charset="2"/>
              <a:buChar char=""/>
              <a:defRPr sz="2000" b="0"/>
            </a:lvl2pPr>
            <a:lvl3pPr marL="639747" indent="-188909">
              <a:buFont typeface="Wingdings" panose="05000000000000000000" pitchFamily="2" charset="2"/>
              <a:buChar char=""/>
              <a:tabLst/>
              <a:defRPr sz="1600" b="0"/>
            </a:lvl3pPr>
            <a:lvl4pPr marL="828654" indent="-176209">
              <a:buFont typeface="Wingdings" panose="05000000000000000000" pitchFamily="2" charset="2"/>
              <a:buChar char=""/>
              <a:defRPr sz="1400" b="0"/>
            </a:lvl4pPr>
            <a:lvl5pPr marL="1023913" indent="-169858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5" y="1437482"/>
            <a:ext cx="5212080" cy="1612749"/>
          </a:xfrm>
        </p:spPr>
        <p:txBody>
          <a:bodyPr wrap="square">
            <a:spAutoFit/>
          </a:bodyPr>
          <a:lstStyle>
            <a:lvl1pPr marL="231769" indent="-231769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28" indent="-171446">
              <a:buFont typeface="Wingdings" panose="05000000000000000000" pitchFamily="2" charset="2"/>
              <a:buChar char=""/>
              <a:defRPr sz="2000" b="0"/>
            </a:lvl2pPr>
            <a:lvl3pPr marL="639747" indent="-188909">
              <a:buFont typeface="Wingdings" panose="05000000000000000000" pitchFamily="2" charset="2"/>
              <a:buChar char=""/>
              <a:tabLst/>
              <a:defRPr sz="1600" b="0"/>
            </a:lvl3pPr>
            <a:lvl4pPr marL="828654" indent="-176209">
              <a:buFont typeface="Wingdings" panose="05000000000000000000" pitchFamily="2" charset="2"/>
              <a:buChar char=""/>
              <a:defRPr sz="1400" b="0"/>
            </a:lvl4pPr>
            <a:lvl5pPr marL="1023913" indent="-169858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 userDrawn="1">
          <p15:clr>
            <a:srgbClr val="A4A3A4"/>
          </p15:clr>
        </p15:guide>
        <p15:guide id="7" pos="963" userDrawn="1">
          <p15:clr>
            <a:srgbClr val="A4A3A4"/>
          </p15:clr>
        </p15:guide>
        <p15:guide id="8" pos="1373" userDrawn="1">
          <p15:clr>
            <a:srgbClr val="A4A3A4"/>
          </p15:clr>
        </p15:guide>
        <p15:guide id="9" pos="1556" userDrawn="1">
          <p15:clr>
            <a:srgbClr val="A4A3A4"/>
          </p15:clr>
        </p15:guide>
        <p15:guide id="10" pos="1967" userDrawn="1">
          <p15:clr>
            <a:srgbClr val="A4A3A4"/>
          </p15:clr>
        </p15:guide>
        <p15:guide id="11" pos="2151" userDrawn="1">
          <p15:clr>
            <a:srgbClr val="A4A3A4"/>
          </p15:clr>
        </p15:guide>
        <p15:guide id="12" pos="2561" userDrawn="1">
          <p15:clr>
            <a:srgbClr val="A4A3A4"/>
          </p15:clr>
        </p15:guide>
        <p15:guide id="13" pos="2744" userDrawn="1">
          <p15:clr>
            <a:srgbClr val="A4A3A4"/>
          </p15:clr>
        </p15:guide>
        <p15:guide id="14" pos="3155" userDrawn="1">
          <p15:clr>
            <a:srgbClr val="A4A3A4"/>
          </p15:clr>
        </p15:guide>
        <p15:guide id="15" pos="3339" userDrawn="1">
          <p15:clr>
            <a:srgbClr val="A4A3A4"/>
          </p15:clr>
        </p15:guide>
        <p15:guide id="16" pos="3749" userDrawn="1">
          <p15:clr>
            <a:srgbClr val="A4A3A4"/>
          </p15:clr>
        </p15:guide>
        <p15:guide id="17" pos="3932" userDrawn="1">
          <p15:clr>
            <a:srgbClr val="A4A3A4"/>
          </p15:clr>
        </p15:guide>
        <p15:guide id="18" pos="4343" userDrawn="1">
          <p15:clr>
            <a:srgbClr val="A4A3A4"/>
          </p15:clr>
        </p15:guide>
        <p15:guide id="19" pos="4527" userDrawn="1">
          <p15:clr>
            <a:srgbClr val="A4A3A4"/>
          </p15:clr>
        </p15:guide>
        <p15:guide id="20" pos="4937" userDrawn="1">
          <p15:clr>
            <a:srgbClr val="A4A3A4"/>
          </p15:clr>
        </p15:guide>
        <p15:guide id="21" pos="5120" userDrawn="1">
          <p15:clr>
            <a:srgbClr val="A4A3A4"/>
          </p15:clr>
        </p15:guide>
        <p15:guide id="22" pos="5529" userDrawn="1">
          <p15:clr>
            <a:srgbClr val="A4A3A4"/>
          </p15:clr>
        </p15:guide>
        <p15:guide id="23" pos="5715" userDrawn="1">
          <p15:clr>
            <a:srgbClr val="A4A3A4"/>
          </p15:clr>
        </p15:guide>
        <p15:guide id="24" pos="6123" userDrawn="1">
          <p15:clr>
            <a:srgbClr val="A4A3A4"/>
          </p15:clr>
        </p15:guide>
        <p15:guide id="25" pos="6308" userDrawn="1">
          <p15:clr>
            <a:srgbClr val="A4A3A4"/>
          </p15:clr>
        </p15:guide>
        <p15:guide id="26" pos="6717" userDrawn="1">
          <p15:clr>
            <a:srgbClr val="A4A3A4"/>
          </p15:clr>
        </p15:guide>
        <p15:guide id="27" pos="6900" userDrawn="1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1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 userDrawn="1">
          <p15:clr>
            <a:srgbClr val="A4A3A4"/>
          </p15:clr>
        </p15:guide>
        <p15:guide id="7" pos="963" userDrawn="1">
          <p15:clr>
            <a:srgbClr val="A4A3A4"/>
          </p15:clr>
        </p15:guide>
        <p15:guide id="8" pos="1373" userDrawn="1">
          <p15:clr>
            <a:srgbClr val="A4A3A4"/>
          </p15:clr>
        </p15:guide>
        <p15:guide id="9" pos="1556" userDrawn="1">
          <p15:clr>
            <a:srgbClr val="A4A3A4"/>
          </p15:clr>
        </p15:guide>
        <p15:guide id="10" pos="1967" userDrawn="1">
          <p15:clr>
            <a:srgbClr val="A4A3A4"/>
          </p15:clr>
        </p15:guide>
        <p15:guide id="11" pos="2151" userDrawn="1">
          <p15:clr>
            <a:srgbClr val="A4A3A4"/>
          </p15:clr>
        </p15:guide>
        <p15:guide id="12" pos="2561" userDrawn="1">
          <p15:clr>
            <a:srgbClr val="A4A3A4"/>
          </p15:clr>
        </p15:guide>
        <p15:guide id="13" pos="2744" userDrawn="1">
          <p15:clr>
            <a:srgbClr val="A4A3A4"/>
          </p15:clr>
        </p15:guide>
        <p15:guide id="14" pos="3155" userDrawn="1">
          <p15:clr>
            <a:srgbClr val="A4A3A4"/>
          </p15:clr>
        </p15:guide>
        <p15:guide id="15" pos="3339" userDrawn="1">
          <p15:clr>
            <a:srgbClr val="A4A3A4"/>
          </p15:clr>
        </p15:guide>
        <p15:guide id="16" pos="3749" userDrawn="1">
          <p15:clr>
            <a:srgbClr val="A4A3A4"/>
          </p15:clr>
        </p15:guide>
        <p15:guide id="17" pos="3932" userDrawn="1">
          <p15:clr>
            <a:srgbClr val="A4A3A4"/>
          </p15:clr>
        </p15:guide>
        <p15:guide id="18" pos="4343" userDrawn="1">
          <p15:clr>
            <a:srgbClr val="A4A3A4"/>
          </p15:clr>
        </p15:guide>
        <p15:guide id="19" pos="4527" userDrawn="1">
          <p15:clr>
            <a:srgbClr val="A4A3A4"/>
          </p15:clr>
        </p15:guide>
        <p15:guide id="20" pos="4937" userDrawn="1">
          <p15:clr>
            <a:srgbClr val="A4A3A4"/>
          </p15:clr>
        </p15:guide>
        <p15:guide id="21" pos="5120" userDrawn="1">
          <p15:clr>
            <a:srgbClr val="A4A3A4"/>
          </p15:clr>
        </p15:guide>
        <p15:guide id="22" pos="5529" userDrawn="1">
          <p15:clr>
            <a:srgbClr val="A4A3A4"/>
          </p15:clr>
        </p15:guide>
        <p15:guide id="23" pos="5715" userDrawn="1">
          <p15:clr>
            <a:srgbClr val="A4A3A4"/>
          </p15:clr>
        </p15:guide>
        <p15:guide id="24" pos="6123" userDrawn="1">
          <p15:clr>
            <a:srgbClr val="A4A3A4"/>
          </p15:clr>
        </p15:guide>
        <p15:guide id="25" pos="6308" userDrawn="1">
          <p15:clr>
            <a:srgbClr val="A4A3A4"/>
          </p15:clr>
        </p15:guide>
        <p15:guide id="26" pos="6717" userDrawn="1">
          <p15:clr>
            <a:srgbClr val="A4A3A4"/>
          </p15:clr>
        </p15:guide>
        <p15:guide id="27" pos="6900" userDrawn="1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2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2" y="3535544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594" indent="0">
              <a:buNone/>
              <a:defRPr/>
            </a:lvl2pPr>
            <a:lvl3pPr marL="457189" indent="0">
              <a:buNone/>
              <a:defRPr/>
            </a:lvl3pPr>
            <a:lvl4pPr marL="661971" indent="0">
              <a:buNone/>
              <a:defRPr/>
            </a:lvl4pPr>
            <a:lvl5pPr marL="855641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7" y="2875004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8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4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22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23818" y="6202396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4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22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06566" y="616789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92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45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592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42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71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2" y="6161317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67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2" y="1436692"/>
            <a:ext cx="11018839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4" y="6269042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6" y="2425543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5" y="3962403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8" y="3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6" y="4930923"/>
            <a:ext cx="1760435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6" y="2425543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5" y="3962403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8" y="3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6" y="4930923"/>
            <a:ext cx="1760435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1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3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1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3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1" y="1434372"/>
            <a:ext cx="11018520" cy="1612749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594" indent="0">
              <a:buNone/>
              <a:defRPr/>
            </a:lvl2pPr>
            <a:lvl3pPr marL="457189" indent="0">
              <a:buNone/>
              <a:defRPr/>
            </a:lvl3pPr>
            <a:lvl4pPr marL="685783" indent="0">
              <a:buNone/>
              <a:defRPr/>
            </a:lvl4pPr>
            <a:lvl5pPr marL="914377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161274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2"/>
            <a:ext cx="5212080" cy="1612749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2" indent="0">
              <a:buFont typeface="Wingdings" panose="05000000000000000000" pitchFamily="2" charset="2"/>
              <a:buNone/>
              <a:defRPr sz="2000" b="0"/>
            </a:lvl2pPr>
            <a:lvl3pPr marL="450839" indent="0">
              <a:buFont typeface="Wingdings" panose="05000000000000000000" pitchFamily="2" charset="2"/>
              <a:buNone/>
              <a:tabLst/>
              <a:defRPr sz="1600" b="0"/>
            </a:lvl3pPr>
            <a:lvl4pPr marL="652446" indent="0">
              <a:buFont typeface="Wingdings" panose="05000000000000000000" pitchFamily="2" charset="2"/>
              <a:buNone/>
              <a:defRPr sz="1400" b="0"/>
            </a:lvl4pPr>
            <a:lvl5pPr marL="854053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2"/>
            <a:ext cx="5212080" cy="1612749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2" indent="0">
              <a:buFont typeface="Wingdings" panose="05000000000000000000" pitchFamily="2" charset="2"/>
              <a:buNone/>
              <a:defRPr sz="2000" b="0"/>
            </a:lvl2pPr>
            <a:lvl3pPr marL="450839" indent="0">
              <a:buFont typeface="Wingdings" panose="05000000000000000000" pitchFamily="2" charset="2"/>
              <a:buNone/>
              <a:tabLst/>
              <a:defRPr sz="1600" b="0"/>
            </a:lvl3pPr>
            <a:lvl4pPr marL="652446" indent="0">
              <a:buFont typeface="Wingdings" panose="05000000000000000000" pitchFamily="2" charset="2"/>
              <a:buNone/>
              <a:defRPr sz="1400" b="0"/>
            </a:lvl4pPr>
            <a:lvl5pPr marL="854053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3"/>
            <a:ext cx="5212080" cy="1612749"/>
          </a:xfrm>
        </p:spPr>
        <p:txBody>
          <a:bodyPr wrap="square">
            <a:spAutoFit/>
          </a:bodyPr>
          <a:lstStyle>
            <a:lvl1pPr marL="231769" indent="-231769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28" indent="-171446">
              <a:buFont typeface="Wingdings" panose="05000000000000000000" pitchFamily="2" charset="2"/>
              <a:buChar char=""/>
              <a:defRPr sz="2000" b="0"/>
            </a:lvl2pPr>
            <a:lvl3pPr marL="639747" indent="-188909">
              <a:buFont typeface="Wingdings" panose="05000000000000000000" pitchFamily="2" charset="2"/>
              <a:buChar char=""/>
              <a:tabLst/>
              <a:defRPr sz="1600" b="0"/>
            </a:lvl3pPr>
            <a:lvl4pPr marL="828654" indent="-176209">
              <a:buFont typeface="Wingdings" panose="05000000000000000000" pitchFamily="2" charset="2"/>
              <a:buChar char=""/>
              <a:defRPr sz="1400" b="0"/>
            </a:lvl4pPr>
            <a:lvl5pPr marL="1023913" indent="-169858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5" y="1437483"/>
            <a:ext cx="5212080" cy="1612749"/>
          </a:xfrm>
        </p:spPr>
        <p:txBody>
          <a:bodyPr wrap="square">
            <a:spAutoFit/>
          </a:bodyPr>
          <a:lstStyle>
            <a:lvl1pPr marL="231769" indent="-231769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28" indent="-171446">
              <a:buFont typeface="Wingdings" panose="05000000000000000000" pitchFamily="2" charset="2"/>
              <a:buChar char=""/>
              <a:defRPr sz="2000" b="0"/>
            </a:lvl2pPr>
            <a:lvl3pPr marL="639747" indent="-188909">
              <a:buFont typeface="Wingdings" panose="05000000000000000000" pitchFamily="2" charset="2"/>
              <a:buChar char=""/>
              <a:tabLst/>
              <a:defRPr sz="1600" b="0"/>
            </a:lvl3pPr>
            <a:lvl4pPr marL="828654" indent="-176209">
              <a:buFont typeface="Wingdings" panose="05000000000000000000" pitchFamily="2" charset="2"/>
              <a:buChar char=""/>
              <a:defRPr sz="1400" b="0"/>
            </a:lvl4pPr>
            <a:lvl5pPr marL="1023913" indent="-169858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 userDrawn="1">
          <p15:clr>
            <a:srgbClr val="A4A3A4"/>
          </p15:clr>
        </p15:guide>
        <p15:guide id="7" pos="963" userDrawn="1">
          <p15:clr>
            <a:srgbClr val="A4A3A4"/>
          </p15:clr>
        </p15:guide>
        <p15:guide id="8" pos="1373" userDrawn="1">
          <p15:clr>
            <a:srgbClr val="A4A3A4"/>
          </p15:clr>
        </p15:guide>
        <p15:guide id="9" pos="1556" userDrawn="1">
          <p15:clr>
            <a:srgbClr val="A4A3A4"/>
          </p15:clr>
        </p15:guide>
        <p15:guide id="10" pos="1967" userDrawn="1">
          <p15:clr>
            <a:srgbClr val="A4A3A4"/>
          </p15:clr>
        </p15:guide>
        <p15:guide id="11" pos="2151" userDrawn="1">
          <p15:clr>
            <a:srgbClr val="A4A3A4"/>
          </p15:clr>
        </p15:guide>
        <p15:guide id="12" pos="2561" userDrawn="1">
          <p15:clr>
            <a:srgbClr val="A4A3A4"/>
          </p15:clr>
        </p15:guide>
        <p15:guide id="13" pos="2744" userDrawn="1">
          <p15:clr>
            <a:srgbClr val="A4A3A4"/>
          </p15:clr>
        </p15:guide>
        <p15:guide id="14" pos="3155" userDrawn="1">
          <p15:clr>
            <a:srgbClr val="A4A3A4"/>
          </p15:clr>
        </p15:guide>
        <p15:guide id="15" pos="3339" userDrawn="1">
          <p15:clr>
            <a:srgbClr val="A4A3A4"/>
          </p15:clr>
        </p15:guide>
        <p15:guide id="16" pos="3749" userDrawn="1">
          <p15:clr>
            <a:srgbClr val="A4A3A4"/>
          </p15:clr>
        </p15:guide>
        <p15:guide id="17" pos="3932" userDrawn="1">
          <p15:clr>
            <a:srgbClr val="A4A3A4"/>
          </p15:clr>
        </p15:guide>
        <p15:guide id="18" pos="4343" userDrawn="1">
          <p15:clr>
            <a:srgbClr val="A4A3A4"/>
          </p15:clr>
        </p15:guide>
        <p15:guide id="19" pos="4527" userDrawn="1">
          <p15:clr>
            <a:srgbClr val="A4A3A4"/>
          </p15:clr>
        </p15:guide>
        <p15:guide id="20" pos="4937" userDrawn="1">
          <p15:clr>
            <a:srgbClr val="A4A3A4"/>
          </p15:clr>
        </p15:guide>
        <p15:guide id="21" pos="5120" userDrawn="1">
          <p15:clr>
            <a:srgbClr val="A4A3A4"/>
          </p15:clr>
        </p15:guide>
        <p15:guide id="22" pos="5529" userDrawn="1">
          <p15:clr>
            <a:srgbClr val="A4A3A4"/>
          </p15:clr>
        </p15:guide>
        <p15:guide id="23" pos="5715" userDrawn="1">
          <p15:clr>
            <a:srgbClr val="A4A3A4"/>
          </p15:clr>
        </p15:guide>
        <p15:guide id="24" pos="6123" userDrawn="1">
          <p15:clr>
            <a:srgbClr val="A4A3A4"/>
          </p15:clr>
        </p15:guide>
        <p15:guide id="25" pos="6308" userDrawn="1">
          <p15:clr>
            <a:srgbClr val="A4A3A4"/>
          </p15:clr>
        </p15:guide>
        <p15:guide id="26" pos="6717" userDrawn="1">
          <p15:clr>
            <a:srgbClr val="A4A3A4"/>
          </p15:clr>
        </p15:guide>
        <p15:guide id="27" pos="6900" userDrawn="1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1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 userDrawn="1">
          <p15:clr>
            <a:srgbClr val="A4A3A4"/>
          </p15:clr>
        </p15:guide>
        <p15:guide id="7" pos="963" userDrawn="1">
          <p15:clr>
            <a:srgbClr val="A4A3A4"/>
          </p15:clr>
        </p15:guide>
        <p15:guide id="8" pos="1373" userDrawn="1">
          <p15:clr>
            <a:srgbClr val="A4A3A4"/>
          </p15:clr>
        </p15:guide>
        <p15:guide id="9" pos="1556" userDrawn="1">
          <p15:clr>
            <a:srgbClr val="A4A3A4"/>
          </p15:clr>
        </p15:guide>
        <p15:guide id="10" pos="1967" userDrawn="1">
          <p15:clr>
            <a:srgbClr val="A4A3A4"/>
          </p15:clr>
        </p15:guide>
        <p15:guide id="11" pos="2151" userDrawn="1">
          <p15:clr>
            <a:srgbClr val="A4A3A4"/>
          </p15:clr>
        </p15:guide>
        <p15:guide id="12" pos="2561" userDrawn="1">
          <p15:clr>
            <a:srgbClr val="A4A3A4"/>
          </p15:clr>
        </p15:guide>
        <p15:guide id="13" pos="2744" userDrawn="1">
          <p15:clr>
            <a:srgbClr val="A4A3A4"/>
          </p15:clr>
        </p15:guide>
        <p15:guide id="14" pos="3155" userDrawn="1">
          <p15:clr>
            <a:srgbClr val="A4A3A4"/>
          </p15:clr>
        </p15:guide>
        <p15:guide id="15" pos="3339" userDrawn="1">
          <p15:clr>
            <a:srgbClr val="A4A3A4"/>
          </p15:clr>
        </p15:guide>
        <p15:guide id="16" pos="3749" userDrawn="1">
          <p15:clr>
            <a:srgbClr val="A4A3A4"/>
          </p15:clr>
        </p15:guide>
        <p15:guide id="17" pos="3932" userDrawn="1">
          <p15:clr>
            <a:srgbClr val="A4A3A4"/>
          </p15:clr>
        </p15:guide>
        <p15:guide id="18" pos="4343" userDrawn="1">
          <p15:clr>
            <a:srgbClr val="A4A3A4"/>
          </p15:clr>
        </p15:guide>
        <p15:guide id="19" pos="4527" userDrawn="1">
          <p15:clr>
            <a:srgbClr val="A4A3A4"/>
          </p15:clr>
        </p15:guide>
        <p15:guide id="20" pos="4937" userDrawn="1">
          <p15:clr>
            <a:srgbClr val="A4A3A4"/>
          </p15:clr>
        </p15:guide>
        <p15:guide id="21" pos="5120" userDrawn="1">
          <p15:clr>
            <a:srgbClr val="A4A3A4"/>
          </p15:clr>
        </p15:guide>
        <p15:guide id="22" pos="5529" userDrawn="1">
          <p15:clr>
            <a:srgbClr val="A4A3A4"/>
          </p15:clr>
        </p15:guide>
        <p15:guide id="23" pos="5715" userDrawn="1">
          <p15:clr>
            <a:srgbClr val="A4A3A4"/>
          </p15:clr>
        </p15:guide>
        <p15:guide id="24" pos="6123" userDrawn="1">
          <p15:clr>
            <a:srgbClr val="A4A3A4"/>
          </p15:clr>
        </p15:guide>
        <p15:guide id="25" pos="6308" userDrawn="1">
          <p15:clr>
            <a:srgbClr val="A4A3A4"/>
          </p15:clr>
        </p15:guide>
        <p15:guide id="26" pos="6717" userDrawn="1">
          <p15:clr>
            <a:srgbClr val="A4A3A4"/>
          </p15:clr>
        </p15:guide>
        <p15:guide id="27" pos="6900" userDrawn="1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2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2" y="3535544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594" indent="0">
              <a:buNone/>
              <a:defRPr/>
            </a:lvl2pPr>
            <a:lvl3pPr marL="457189" indent="0">
              <a:buNone/>
              <a:defRPr/>
            </a:lvl3pPr>
            <a:lvl4pPr marL="661971" indent="0">
              <a:buNone/>
              <a:defRPr/>
            </a:lvl4pPr>
            <a:lvl5pPr marL="855641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7" y="2875004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8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4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22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4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22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92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45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592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42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71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2" y="6161317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67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2" y="1436692"/>
            <a:ext cx="11018839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4" y="6269042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6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49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49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67B06BD-A54A-4D2F-9F41-94AA433DC4E8}"/>
              </a:ext>
            </a:extLst>
          </p:cNvPr>
          <p:cNvSpPr txBox="1"/>
          <p:nvPr userDrawn="1"/>
        </p:nvSpPr>
        <p:spPr>
          <a:xfrm>
            <a:off x="4067" y="6488669"/>
            <a:ext cx="930063" cy="3639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765" dirty="0">
                <a:solidFill>
                  <a:srgbClr val="00FF00"/>
                </a:solidFill>
                <a:latin typeface="Brush Script MT" panose="03060802040406070304" pitchFamily="66" charset="0"/>
              </a:rPr>
              <a:t>M-12.net</a:t>
            </a:r>
          </a:p>
        </p:txBody>
      </p:sp>
      <p:sp>
        <p:nvSpPr>
          <p:cNvPr id="5" name="MSIPCM3f53483582de175b36ef1b82" descr="{&quot;HashCode&quot;:-1256669135,&quot;Placement&quot;:&quot;Footer&quot;,&quot;Top&quot;:519.343,&quot;Left&quot;:413.6323,&quot;SlideWidth&quot;:960,&quot;SlideHeight&quot;:540}">
            <a:extLst>
              <a:ext uri="{FF2B5EF4-FFF2-40B4-BE49-F238E27FC236}">
                <a16:creationId xmlns:a16="http://schemas.microsoft.com/office/drawing/2014/main" id="{9979F47F-C05E-4D59-86EE-437718D4E2DF}"/>
              </a:ext>
            </a:extLst>
          </p:cNvPr>
          <p:cNvSpPr txBox="1"/>
          <p:nvPr userDrawn="1"/>
        </p:nvSpPr>
        <p:spPr>
          <a:xfrm>
            <a:off x="5253130" y="6595656"/>
            <a:ext cx="1685741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sl-SI" sz="1000">
                <a:solidFill>
                  <a:srgbClr val="000000"/>
                </a:solidFill>
                <a:latin typeface="Calibri" panose="020F0502020204030204" pitchFamily="34" charset="0"/>
              </a:rPr>
              <a:t>Internal Use Only / Interno</a:t>
            </a:r>
            <a:endParaRPr lang="sl-SI" sz="1000" dirty="0" err="1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p:transition>
    <p:fade/>
  </p:transition>
  <p:hf sldNum="0" hdr="0" ftr="0" dt="0"/>
  <p:txStyles>
    <p:titleStyle>
      <a:lvl1pPr algn="l" defTabSz="932719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1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594" marR="0" indent="-228594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189" marR="0" indent="-228594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09" marR="0" indent="-200020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42" marR="0" indent="-180970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13" marR="0" indent="-168270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4976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336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695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056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59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19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078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37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798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157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16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876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6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49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49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FB5A2C4-FC6C-4261-A954-BB80A95A832F}"/>
              </a:ext>
            </a:extLst>
          </p:cNvPr>
          <p:cNvSpPr txBox="1"/>
          <p:nvPr userDrawn="1"/>
        </p:nvSpPr>
        <p:spPr>
          <a:xfrm>
            <a:off x="4067" y="6488670"/>
            <a:ext cx="930063" cy="3639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765" dirty="0">
                <a:solidFill>
                  <a:srgbClr val="00FF00"/>
                </a:solidFill>
                <a:latin typeface="Brush Script MT" panose="03060802040406070304" pitchFamily="66" charset="0"/>
              </a:rPr>
              <a:t>M-12.net</a:t>
            </a:r>
          </a:p>
        </p:txBody>
      </p:sp>
      <p:sp>
        <p:nvSpPr>
          <p:cNvPr id="5" name="MSIPCMe5c045be80806ca8703d8075" descr="{&quot;HashCode&quot;:-1256669135,&quot;Placement&quot;:&quot;Footer&quot;,&quot;Top&quot;:519.343,&quot;Left&quot;:413.6323,&quot;SlideWidth&quot;:960,&quot;SlideHeight&quot;:540}">
            <a:extLst>
              <a:ext uri="{FF2B5EF4-FFF2-40B4-BE49-F238E27FC236}">
                <a16:creationId xmlns:a16="http://schemas.microsoft.com/office/drawing/2014/main" id="{9790911E-B235-4824-B240-B5481AECE5ED}"/>
              </a:ext>
            </a:extLst>
          </p:cNvPr>
          <p:cNvSpPr txBox="1"/>
          <p:nvPr userDrawn="1"/>
        </p:nvSpPr>
        <p:spPr>
          <a:xfrm>
            <a:off x="5253130" y="6595656"/>
            <a:ext cx="1685741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sl-SI" sz="1000">
                <a:solidFill>
                  <a:srgbClr val="000000"/>
                </a:solidFill>
                <a:latin typeface="Calibri" panose="020F0502020204030204" pitchFamily="34" charset="0"/>
              </a:rPr>
              <a:t>Internal Use Only / Interno</a:t>
            </a:r>
            <a:endParaRPr lang="sl-SI" sz="1000" dirty="0" err="1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19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1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594" marR="0" indent="-228594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189" marR="0" indent="-228594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09" marR="0" indent="-200020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42" marR="0" indent="-180970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13" marR="0" indent="-168270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4976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336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695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056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59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19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078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37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798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157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16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876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mva.ms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1.xml"/><Relationship Id="rId6" Type="http://schemas.openxmlformats.org/officeDocument/2006/relationships/hyperlink" Target="http://slowug.si/" TargetMode="External"/><Relationship Id="rId5" Type="http://schemas.openxmlformats.org/officeDocument/2006/relationships/hyperlink" Target="http://expertslive.eu/" TargetMode="External"/><Relationship Id="rId4" Type="http://schemas.openxmlformats.org/officeDocument/2006/relationships/hyperlink" Target="http://aka.ms/WSLab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m-12.net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1.xml"/><Relationship Id="rId4" Type="http://schemas.openxmlformats.org/officeDocument/2006/relationships/hyperlink" Target="mailto:matjaz@m-12.net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Windows without windows...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2045" y="3962403"/>
            <a:ext cx="4164583" cy="923330"/>
          </a:xfrm>
        </p:spPr>
        <p:txBody>
          <a:bodyPr/>
          <a:lstStyle/>
          <a:p>
            <a:r>
              <a:rPr lang="en-US" dirty="0"/>
              <a:t>First steps….Remote Management</a:t>
            </a:r>
          </a:p>
          <a:p>
            <a:endParaRPr lang="en-US" dirty="0"/>
          </a:p>
          <a:p>
            <a:r>
              <a:rPr lang="en-US" dirty="0"/>
              <a:t>By </a:t>
            </a:r>
            <a:r>
              <a:rPr lang="en-US" dirty="0" err="1"/>
              <a:t>Matja</a:t>
            </a:r>
            <a:r>
              <a:rPr lang="sl-SI" dirty="0"/>
              <a:t>ž Žnidar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88389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Server is installed. How do I manage it now?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667D822E-751F-43B0-BF81-949DF8538877}"/>
              </a:ext>
            </a:extLst>
          </p:cNvPr>
          <p:cNvSpPr txBox="1">
            <a:spLocks/>
          </p:cNvSpPr>
          <p:nvPr/>
        </p:nvSpPr>
        <p:spPr>
          <a:xfrm>
            <a:off x="584200" y="1435499"/>
            <a:ext cx="11018520" cy="43458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228594" marR="0" indent="-228594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457189" marR="0" indent="-228594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09" marR="0" indent="-200020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42" marR="0" indent="-180970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13" marR="0" indent="-168270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4976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336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695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056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Yesterday we saw: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US" dirty="0">
                <a:sym typeface="Wingdings" panose="05000000000000000000" pitchFamily="2" charset="2"/>
              </a:rPr>
              <a:t> Few tools that are still running in CORE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US" dirty="0">
                <a:sym typeface="Wingdings" panose="05000000000000000000" pitchFamily="2" charset="2"/>
              </a:rPr>
              <a:t> A lot of PowerShell commands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US" dirty="0">
                <a:sym typeface="Wingdings" panose="05000000000000000000" pitchFamily="2" charset="2"/>
              </a:rPr>
              <a:t> Few tricks to install drivers</a:t>
            </a:r>
          </a:p>
          <a:p>
            <a:pPr>
              <a:buFont typeface="Wingdings" panose="05000000000000000000" pitchFamily="2" charset="2"/>
              <a:buChar char="à"/>
            </a:pPr>
            <a:endParaRPr lang="en-US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dirty="0">
                <a:sym typeface="Wingdings" panose="05000000000000000000" pitchFamily="2" charset="2"/>
              </a:rPr>
              <a:t>A lot of very manual and clumsy procedures</a:t>
            </a:r>
          </a:p>
          <a:p>
            <a:pPr>
              <a:buFontTx/>
              <a:buChar char="-"/>
            </a:pPr>
            <a:endParaRPr lang="en-US" dirty="0">
              <a:sym typeface="Wingdings" panose="05000000000000000000" pitchFamily="2" charset="2"/>
            </a:endParaRPr>
          </a:p>
          <a:p>
            <a:pPr marL="0" indent="0" algn="ctr">
              <a:buNone/>
            </a:pPr>
            <a:r>
              <a:rPr lang="en-US" sz="4400" b="1" dirty="0">
                <a:sym typeface="Wingdings" panose="05000000000000000000" pitchFamily="2" charset="2"/>
              </a:rPr>
              <a:t>Can we do IT better?</a:t>
            </a:r>
          </a:p>
        </p:txBody>
      </p:sp>
    </p:spTree>
    <p:extLst>
      <p:ext uri="{BB962C8B-B14F-4D97-AF65-F5344CB8AC3E}">
        <p14:creationId xmlns:p14="http://schemas.microsoft.com/office/powerpoint/2010/main" val="172298162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CoreFig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FAAFBD-2199-4B89-A305-6954BCA73B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4650" y="914400"/>
            <a:ext cx="636270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90889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Server Config tool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CA2B280-2EB6-4179-837A-A35876368A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8262" y="1110932"/>
            <a:ext cx="9515475" cy="498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44322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9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20"/>
            <a:ext cx="9144000" cy="307776"/>
          </a:xfrm>
        </p:spPr>
        <p:txBody>
          <a:bodyPr/>
          <a:lstStyle/>
          <a:p>
            <a:r>
              <a:rPr lang="en-US" dirty="0"/>
              <a:t>Server Config tool</a:t>
            </a:r>
          </a:p>
        </p:txBody>
      </p:sp>
    </p:spTree>
    <p:extLst>
      <p:ext uri="{BB962C8B-B14F-4D97-AF65-F5344CB8AC3E}">
        <p14:creationId xmlns:p14="http://schemas.microsoft.com/office/powerpoint/2010/main" val="104293184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Server Config tool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667D822E-751F-43B0-BF81-949DF8538877}"/>
              </a:ext>
            </a:extLst>
          </p:cNvPr>
          <p:cNvSpPr txBox="1">
            <a:spLocks/>
          </p:cNvSpPr>
          <p:nvPr/>
        </p:nvSpPr>
        <p:spPr>
          <a:xfrm>
            <a:off x="584200" y="1435499"/>
            <a:ext cx="11018520" cy="4050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228594" marR="0" indent="-228594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457189" marR="0" indent="-228594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09" marR="0" indent="-200020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42" marR="0" indent="-180970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13" marR="0" indent="-168270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4976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336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695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056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Join server to domain</a:t>
            </a:r>
          </a:p>
          <a:p>
            <a:r>
              <a:rPr lang="en-US" dirty="0"/>
              <a:t>Change Computer Name</a:t>
            </a:r>
          </a:p>
          <a:p>
            <a:r>
              <a:rPr lang="en-US" dirty="0"/>
              <a:t>Enabling/Disabling Remote Management and Remote Desktop</a:t>
            </a:r>
          </a:p>
          <a:p>
            <a:r>
              <a:rPr lang="en-US" dirty="0"/>
              <a:t>Managing Windows Updates</a:t>
            </a:r>
          </a:p>
          <a:p>
            <a:r>
              <a:rPr lang="en-US" dirty="0"/>
              <a:t>Network Settings</a:t>
            </a:r>
          </a:p>
          <a:p>
            <a:r>
              <a:rPr lang="en-US" dirty="0"/>
              <a:t>Time Settings</a:t>
            </a:r>
          </a:p>
          <a:p>
            <a:r>
              <a:rPr lang="en-US" dirty="0"/>
              <a:t>Windows activation</a:t>
            </a:r>
          </a:p>
          <a:p>
            <a:r>
              <a:rPr lang="en-US" dirty="0"/>
              <a:t>Restarting</a:t>
            </a:r>
          </a:p>
        </p:txBody>
      </p:sp>
    </p:spTree>
    <p:extLst>
      <p:ext uri="{BB962C8B-B14F-4D97-AF65-F5344CB8AC3E}">
        <p14:creationId xmlns:p14="http://schemas.microsoft.com/office/powerpoint/2010/main" val="5215978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Remote Server Administration Tools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E7C74-824E-46E4-BA1A-734C707FB2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3533275"/>
          </a:xfrm>
        </p:spPr>
        <p:txBody>
          <a:bodyPr/>
          <a:lstStyle/>
          <a:p>
            <a:r>
              <a:rPr lang="en-US" dirty="0"/>
              <a:t>Adding servers</a:t>
            </a:r>
          </a:p>
          <a:p>
            <a:r>
              <a:rPr lang="en-US" dirty="0"/>
              <a:t>Adding/removing roles and features</a:t>
            </a:r>
            <a:endParaRPr lang="sl-SI" dirty="0"/>
          </a:p>
          <a:p>
            <a:r>
              <a:rPr lang="en-US" dirty="0"/>
              <a:t>Remote Event</a:t>
            </a:r>
            <a:r>
              <a:rPr lang="sl-SI" dirty="0"/>
              <a:t> </a:t>
            </a:r>
            <a:r>
              <a:rPr lang="en-US" dirty="0"/>
              <a:t>Viewer access</a:t>
            </a:r>
            <a:r>
              <a:rPr lang="sl-SI" dirty="0"/>
              <a:t> </a:t>
            </a:r>
            <a:r>
              <a:rPr lang="en-US" dirty="0"/>
              <a:t>(beware of FW rules needed)</a:t>
            </a:r>
          </a:p>
          <a:p>
            <a:r>
              <a:rPr lang="en-US" dirty="0"/>
              <a:t>Remote Disk Management (beware of FW rules needed)</a:t>
            </a:r>
          </a:p>
          <a:p>
            <a:r>
              <a:rPr lang="en-US" dirty="0"/>
              <a:t>Basic performance measure</a:t>
            </a:r>
          </a:p>
          <a:p>
            <a:r>
              <a:rPr lang="en-US" dirty="0"/>
              <a:t>Best Practice analysis</a:t>
            </a:r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01156331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9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20"/>
            <a:ext cx="9144000" cy="307776"/>
          </a:xfrm>
        </p:spPr>
        <p:txBody>
          <a:bodyPr/>
          <a:lstStyle/>
          <a:p>
            <a:r>
              <a:rPr lang="en-US" dirty="0"/>
              <a:t>Remote Server Administration Tools</a:t>
            </a:r>
          </a:p>
        </p:txBody>
      </p:sp>
    </p:spTree>
    <p:extLst>
      <p:ext uri="{BB962C8B-B14F-4D97-AF65-F5344CB8AC3E}">
        <p14:creationId xmlns:p14="http://schemas.microsoft.com/office/powerpoint/2010/main" val="20895444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Power Shell - remotely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E7C74-824E-46E4-BA1A-734C707FB2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4071221"/>
          </a:xfrm>
          <a:solidFill>
            <a:schemeClr val="tx1"/>
          </a:solidFill>
        </p:spPr>
        <p:txBody>
          <a:bodyPr/>
          <a:lstStyle/>
          <a:p>
            <a:r>
              <a:rPr lang="sl-SI" sz="3200" dirty="0"/>
              <a:t> </a:t>
            </a:r>
            <a:r>
              <a:rPr lang="sl-SI" sz="3200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Verb-Noun</a:t>
            </a:r>
            <a:r>
              <a:rPr lang="sl-SI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sl-SI" sz="3200" dirty="0">
                <a:solidFill>
                  <a:srgbClr val="000080"/>
                </a:solidFill>
                <a:latin typeface="Lucida Console" panose="020B0609040504020204" pitchFamily="49" charset="0"/>
              </a:rPr>
              <a:t>–</a:t>
            </a:r>
            <a:r>
              <a:rPr lang="sl-SI" sz="3200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Computername</a:t>
            </a:r>
            <a:endParaRPr lang="sl-SI" sz="3200" dirty="0">
              <a:solidFill>
                <a:srgbClr val="000080"/>
              </a:solidFill>
              <a:latin typeface="Lucida Console" panose="020B0609040504020204" pitchFamily="49" charset="0"/>
            </a:endParaRPr>
          </a:p>
          <a:p>
            <a:r>
              <a:rPr lang="en-US" sz="3200" dirty="0"/>
              <a:t> </a:t>
            </a:r>
            <a:r>
              <a:rPr lang="en-US" sz="3200" dirty="0">
                <a:solidFill>
                  <a:srgbClr val="0000FF"/>
                </a:solidFill>
                <a:latin typeface="Lucida Console" panose="020B0609040504020204" pitchFamily="49" charset="0"/>
              </a:rPr>
              <a:t>Invoke-Command</a:t>
            </a:r>
            <a:r>
              <a:rPr lang="en-US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en-US" sz="3200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en-US" sz="3200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ComputerName</a:t>
            </a:r>
            <a:r>
              <a:rPr lang="en-US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en-US" sz="3200" dirty="0">
                <a:solidFill>
                  <a:srgbClr val="8A2BE2"/>
                </a:solidFill>
                <a:latin typeface="Lucida Console" panose="020B0609040504020204" pitchFamily="49" charset="0"/>
              </a:rPr>
              <a:t>Something</a:t>
            </a:r>
            <a:r>
              <a:rPr lang="en-US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en-US" sz="3200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en-US" sz="3200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ScriptBlock</a:t>
            </a:r>
            <a:r>
              <a:rPr lang="en-US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{</a:t>
            </a:r>
            <a:r>
              <a:rPr lang="en-US" sz="3200" dirty="0">
                <a:solidFill>
                  <a:srgbClr val="0000FF"/>
                </a:solidFill>
                <a:latin typeface="Lucida Console" panose="020B0609040504020204" pitchFamily="49" charset="0"/>
              </a:rPr>
              <a:t>Get-Service</a:t>
            </a:r>
            <a:r>
              <a:rPr lang="en-US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} </a:t>
            </a:r>
          </a:p>
          <a:p>
            <a:r>
              <a:rPr lang="sl-SI" sz="3200" dirty="0"/>
              <a:t> </a:t>
            </a:r>
            <a:r>
              <a:rPr lang="sl-SI" sz="3200" dirty="0">
                <a:solidFill>
                  <a:srgbClr val="0000FF"/>
                </a:solidFill>
                <a:latin typeface="Lucida Console" panose="020B0609040504020204" pitchFamily="49" charset="0"/>
              </a:rPr>
              <a:t>Enter-</a:t>
            </a:r>
            <a:r>
              <a:rPr lang="sl-SI" sz="3200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PSSession</a:t>
            </a:r>
            <a:r>
              <a:rPr lang="sl-SI" sz="3200" dirty="0">
                <a:solidFill>
                  <a:srgbClr val="0000FF"/>
                </a:solidFill>
                <a:latin typeface="Lucida Console" panose="020B0609040504020204" pitchFamily="49" charset="0"/>
              </a:rPr>
              <a:t> </a:t>
            </a:r>
            <a:endParaRPr lang="en-US" sz="3200" dirty="0">
              <a:solidFill>
                <a:srgbClr val="0000FF"/>
              </a:solidFill>
              <a:latin typeface="Lucida Console" panose="020B0609040504020204" pitchFamily="49" charset="0"/>
            </a:endParaRPr>
          </a:p>
          <a:p>
            <a:pPr marL="0" indent="0">
              <a:buNone/>
            </a:pPr>
            <a:r>
              <a:rPr lang="en-US" sz="3200" dirty="0">
                <a:solidFill>
                  <a:srgbClr val="0000FF"/>
                </a:solidFill>
                <a:latin typeface="Lucida Console" panose="020B0609040504020204" pitchFamily="49" charset="0"/>
              </a:rPr>
              <a:t> </a:t>
            </a:r>
            <a:r>
              <a:rPr lang="en-US" sz="3200" dirty="0">
                <a:solidFill>
                  <a:schemeClr val="bg1"/>
                </a:solidFill>
                <a:latin typeface="HP Simplified Light" panose="020B0404020204020204" pitchFamily="34" charset="-18"/>
              </a:rPr>
              <a:t>PowerShell direct</a:t>
            </a:r>
          </a:p>
          <a:p>
            <a:pPr marL="0" indent="0">
              <a:buNone/>
            </a:pPr>
            <a:r>
              <a:rPr lang="en-US" sz="3200" dirty="0">
                <a:solidFill>
                  <a:srgbClr val="0000FF"/>
                </a:solidFill>
                <a:latin typeface="Lucida Console" panose="020B0609040504020204" pitchFamily="49" charset="0"/>
              </a:rPr>
              <a:t> Enter-</a:t>
            </a:r>
            <a:r>
              <a:rPr lang="en-US" sz="3200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PSSession</a:t>
            </a:r>
            <a:r>
              <a:rPr lang="en-US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en-US" sz="3200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en-US" sz="3200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VMName</a:t>
            </a:r>
            <a:r>
              <a:rPr lang="en-US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en-US" sz="3200" dirty="0">
                <a:solidFill>
                  <a:srgbClr val="8A2BE2"/>
                </a:solidFill>
                <a:latin typeface="Lucida Console" panose="020B0609040504020204" pitchFamily="49" charset="0"/>
              </a:rPr>
              <a:t>NTK-CORE</a:t>
            </a:r>
            <a:r>
              <a:rPr lang="en-US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en-US" sz="3200" dirty="0">
                <a:solidFill>
                  <a:srgbClr val="000080"/>
                </a:solidFill>
                <a:latin typeface="Lucida Console" panose="020B0609040504020204" pitchFamily="49" charset="0"/>
              </a:rPr>
              <a:t>-Credential</a:t>
            </a:r>
            <a:r>
              <a:rPr lang="en-US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 </a:t>
            </a:r>
          </a:p>
          <a:p>
            <a:pPr marL="0" indent="0">
              <a:buNone/>
            </a:pPr>
            <a:r>
              <a:rPr lang="en-US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(</a:t>
            </a:r>
            <a:r>
              <a:rPr lang="en-US" sz="3200" dirty="0">
                <a:solidFill>
                  <a:srgbClr val="0000FF"/>
                </a:solidFill>
                <a:latin typeface="Lucida Console" panose="020B0609040504020204" pitchFamily="49" charset="0"/>
              </a:rPr>
              <a:t>Get-Credential</a:t>
            </a:r>
            <a:r>
              <a:rPr lang="en-US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)</a:t>
            </a:r>
            <a:r>
              <a:rPr lang="en-US" sz="24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</a:p>
          <a:p>
            <a:pPr marL="0" indent="0">
              <a:buNone/>
            </a:pPr>
            <a:endParaRPr lang="sl-SI" sz="2400" dirty="0">
              <a:solidFill>
                <a:srgbClr val="0000FF"/>
              </a:solidFill>
              <a:latin typeface="Lucida Console" panose="020B0609040504020204" pitchFamily="49" charset="0"/>
            </a:endParaRPr>
          </a:p>
          <a:p>
            <a:endParaRPr lang="sl-SI" sz="3200" dirty="0">
              <a:solidFill>
                <a:srgbClr val="000080"/>
              </a:solidFill>
              <a:latin typeface="Lucida Console" panose="020B0609040504020204" pitchFamily="49" charset="0"/>
            </a:endParaRPr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0490029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9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20"/>
            <a:ext cx="9144000" cy="307776"/>
          </a:xfrm>
        </p:spPr>
        <p:txBody>
          <a:bodyPr/>
          <a:lstStyle/>
          <a:p>
            <a:r>
              <a:rPr lang="en-US" dirty="0"/>
              <a:t>Power Shell - remotely</a:t>
            </a:r>
          </a:p>
        </p:txBody>
      </p:sp>
    </p:spTree>
    <p:extLst>
      <p:ext uri="{BB962C8B-B14F-4D97-AF65-F5344CB8AC3E}">
        <p14:creationId xmlns:p14="http://schemas.microsoft.com/office/powerpoint/2010/main" val="132685749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Power Shell – Replacement for common tools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E7C74-824E-46E4-BA1A-734C707FB2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3533275"/>
          </a:xfrm>
          <a:solidFill>
            <a:schemeClr val="tx1"/>
          </a:solidFill>
        </p:spPr>
        <p:txBody>
          <a:bodyPr/>
          <a:lstStyle/>
          <a:p>
            <a:r>
              <a:rPr lang="sl-SI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Get-NetIPConfiguration</a:t>
            </a:r>
            <a:r>
              <a:rPr lang="en-US" dirty="0">
                <a:solidFill>
                  <a:srgbClr val="0000FF"/>
                </a:solidFill>
                <a:latin typeface="Lucida Console" panose="020B0609040504020204" pitchFamily="49" charset="0"/>
              </a:rPr>
              <a:t>	</a:t>
            </a:r>
            <a:r>
              <a:rPr lang="en-US" dirty="0">
                <a:solidFill>
                  <a:srgbClr val="0000FF"/>
                </a:solidFill>
                <a:latin typeface="Lucida Console" panose="020B0609040504020204" pitchFamily="49" charset="0"/>
                <a:sym typeface="Wingdings" panose="05000000000000000000" pitchFamily="2" charset="2"/>
              </a:rPr>
              <a:t>	ipconfig</a:t>
            </a:r>
            <a:endParaRPr lang="en-US" dirty="0">
              <a:solidFill>
                <a:srgbClr val="0000FF"/>
              </a:solidFill>
              <a:latin typeface="Lucida Console" panose="020B0609040504020204" pitchFamily="49" charset="0"/>
            </a:endParaRPr>
          </a:p>
          <a:p>
            <a:r>
              <a:rPr lang="sl-SI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Get-NetAdapter</a:t>
            </a:r>
            <a:r>
              <a:rPr lang="sl-SI" dirty="0">
                <a:solidFill>
                  <a:srgbClr val="0000FF"/>
                </a:solidFill>
                <a:latin typeface="Lucida Console" panose="020B0609040504020204" pitchFamily="49" charset="0"/>
              </a:rPr>
              <a:t> </a:t>
            </a:r>
            <a:r>
              <a:rPr lang="en-US" dirty="0">
                <a:solidFill>
                  <a:srgbClr val="0000FF"/>
                </a:solidFill>
                <a:latin typeface="Lucida Console" panose="020B0609040504020204" pitchFamily="49" charset="0"/>
              </a:rPr>
              <a:t>			</a:t>
            </a:r>
            <a:r>
              <a:rPr lang="en-US" dirty="0">
                <a:solidFill>
                  <a:srgbClr val="0000FF"/>
                </a:solidFill>
                <a:latin typeface="Lucida Console" panose="020B0609040504020204" pitchFamily="49" charset="0"/>
                <a:sym typeface="Wingdings" panose="05000000000000000000" pitchFamily="2" charset="2"/>
              </a:rPr>
              <a:t>	network adapter</a:t>
            </a:r>
            <a:endParaRPr lang="en-US" dirty="0">
              <a:solidFill>
                <a:srgbClr val="0000FF"/>
              </a:solidFill>
              <a:latin typeface="Lucida Console" panose="020B0609040504020204" pitchFamily="49" charset="0"/>
            </a:endParaRPr>
          </a:p>
          <a:p>
            <a:r>
              <a:rPr lang="sl-SI" dirty="0">
                <a:solidFill>
                  <a:srgbClr val="0000FF"/>
                </a:solidFill>
                <a:latin typeface="Lucida Console" panose="020B0609040504020204" pitchFamily="49" charset="0"/>
              </a:rPr>
              <a:t>Test-</a:t>
            </a:r>
            <a:r>
              <a:rPr lang="sl-SI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NetConnection</a:t>
            </a:r>
            <a:r>
              <a:rPr lang="sl-SI" dirty="0">
                <a:solidFill>
                  <a:srgbClr val="0000FF"/>
                </a:solidFill>
                <a:latin typeface="Lucida Console" panose="020B0609040504020204" pitchFamily="49" charset="0"/>
              </a:rPr>
              <a:t> </a:t>
            </a:r>
            <a:r>
              <a:rPr lang="en-US" dirty="0">
                <a:solidFill>
                  <a:srgbClr val="0000FF"/>
                </a:solidFill>
                <a:latin typeface="Lucida Console" panose="020B0609040504020204" pitchFamily="49" charset="0"/>
              </a:rPr>
              <a:t>		</a:t>
            </a:r>
            <a:r>
              <a:rPr lang="en-US" dirty="0">
                <a:solidFill>
                  <a:srgbClr val="0000FF"/>
                </a:solidFill>
                <a:latin typeface="Lucida Console" panose="020B0609040504020204" pitchFamily="49" charset="0"/>
                <a:sym typeface="Wingdings" panose="05000000000000000000" pitchFamily="2" charset="2"/>
              </a:rPr>
              <a:t>	ping</a:t>
            </a:r>
            <a:endParaRPr lang="en-US" dirty="0">
              <a:solidFill>
                <a:srgbClr val="0000FF"/>
              </a:solidFill>
              <a:latin typeface="Lucida Console" panose="020B0609040504020204" pitchFamily="49" charset="0"/>
            </a:endParaRPr>
          </a:p>
          <a:p>
            <a:r>
              <a:rPr lang="sl-SI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Resolve-DnsName</a:t>
            </a:r>
            <a:r>
              <a:rPr lang="sl-SI" dirty="0">
                <a:solidFill>
                  <a:srgbClr val="0000FF"/>
                </a:solidFill>
                <a:latin typeface="Lucida Console" panose="020B0609040504020204" pitchFamily="49" charset="0"/>
              </a:rPr>
              <a:t> </a:t>
            </a:r>
            <a:r>
              <a:rPr lang="en-US" dirty="0">
                <a:solidFill>
                  <a:srgbClr val="0000FF"/>
                </a:solidFill>
                <a:latin typeface="Lucida Console" panose="020B0609040504020204" pitchFamily="49" charset="0"/>
              </a:rPr>
              <a:t>			</a:t>
            </a:r>
            <a:r>
              <a:rPr lang="en-US" dirty="0">
                <a:solidFill>
                  <a:srgbClr val="0000FF"/>
                </a:solidFill>
                <a:latin typeface="Lucida Console" panose="020B0609040504020204" pitchFamily="49" charset="0"/>
                <a:sym typeface="Wingdings" panose="05000000000000000000" pitchFamily="2" charset="2"/>
              </a:rPr>
              <a:t>	</a:t>
            </a:r>
            <a:r>
              <a:rPr lang="en-US" dirty="0" err="1">
                <a:solidFill>
                  <a:srgbClr val="0000FF"/>
                </a:solidFill>
                <a:latin typeface="Lucida Console" panose="020B0609040504020204" pitchFamily="49" charset="0"/>
                <a:sym typeface="Wingdings" panose="05000000000000000000" pitchFamily="2" charset="2"/>
              </a:rPr>
              <a:t>nslookup</a:t>
            </a:r>
            <a:endParaRPr lang="en-US" dirty="0">
              <a:solidFill>
                <a:srgbClr val="0000FF"/>
              </a:solidFill>
              <a:latin typeface="Lucida Console" panose="020B0609040504020204" pitchFamily="49" charset="0"/>
            </a:endParaRPr>
          </a:p>
          <a:p>
            <a:r>
              <a:rPr lang="sl-SI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Get-NetTCPConnection</a:t>
            </a:r>
            <a:r>
              <a:rPr lang="sl-SI" dirty="0">
                <a:solidFill>
                  <a:srgbClr val="0000FF"/>
                </a:solidFill>
                <a:latin typeface="Lucida Console" panose="020B0609040504020204" pitchFamily="49" charset="0"/>
              </a:rPr>
              <a:t> </a:t>
            </a:r>
            <a:r>
              <a:rPr lang="en-US" dirty="0">
                <a:solidFill>
                  <a:srgbClr val="0000FF"/>
                </a:solidFill>
                <a:latin typeface="Lucida Console" panose="020B0609040504020204" pitchFamily="49" charset="0"/>
              </a:rPr>
              <a:t>	</a:t>
            </a:r>
            <a:r>
              <a:rPr lang="en-US" dirty="0">
                <a:solidFill>
                  <a:srgbClr val="0000FF"/>
                </a:solidFill>
                <a:latin typeface="Lucida Console" panose="020B0609040504020204" pitchFamily="49" charset="0"/>
                <a:sym typeface="Wingdings" panose="05000000000000000000" pitchFamily="2" charset="2"/>
              </a:rPr>
              <a:t>	netstat</a:t>
            </a:r>
            <a:endParaRPr lang="en-US" dirty="0">
              <a:solidFill>
                <a:srgbClr val="0000FF"/>
              </a:solidFill>
              <a:latin typeface="Lucida Console" panose="020B0609040504020204" pitchFamily="49" charset="0"/>
            </a:endParaRPr>
          </a:p>
          <a:p>
            <a:r>
              <a:rPr lang="sl-SI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Get-SmbConnection</a:t>
            </a:r>
            <a:endParaRPr lang="en-US" dirty="0">
              <a:solidFill>
                <a:srgbClr val="0000FF"/>
              </a:solidFill>
              <a:latin typeface="Lucida Console" panose="020B0609040504020204" pitchFamily="49" charset="0"/>
            </a:endParaRPr>
          </a:p>
          <a:p>
            <a:r>
              <a:rPr lang="sl-SI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Get-SmbOpenFile</a:t>
            </a:r>
            <a:r>
              <a:rPr lang="sl-SI" dirty="0">
                <a:solidFill>
                  <a:srgbClr val="0000FF"/>
                </a:solidFill>
                <a:latin typeface="Lucida Console" panose="020B0609040504020204" pitchFamily="49" charset="0"/>
              </a:rPr>
              <a:t> </a:t>
            </a:r>
            <a:endParaRPr lang="sl-SI" sz="3200" dirty="0"/>
          </a:p>
        </p:txBody>
      </p:sp>
    </p:spTree>
    <p:extLst>
      <p:ext uri="{BB962C8B-B14F-4D97-AF65-F5344CB8AC3E}">
        <p14:creationId xmlns:p14="http://schemas.microsoft.com/office/powerpoint/2010/main" val="105785817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9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20"/>
            <a:ext cx="9144000" cy="307776"/>
          </a:xfrm>
        </p:spPr>
        <p:txBody>
          <a:bodyPr/>
          <a:lstStyle/>
          <a:p>
            <a:r>
              <a:rPr lang="en-US" dirty="0"/>
              <a:t>Power Shell – Replacement for common tools</a:t>
            </a:r>
          </a:p>
        </p:txBody>
      </p:sp>
    </p:spTree>
    <p:extLst>
      <p:ext uri="{BB962C8B-B14F-4D97-AF65-F5344CB8AC3E}">
        <p14:creationId xmlns:p14="http://schemas.microsoft.com/office/powerpoint/2010/main" val="14797025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do you torture me with this PowerShell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E7C74-824E-46E4-BA1A-734C707FB2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4050340"/>
          </a:xfrm>
        </p:spPr>
        <p:txBody>
          <a:bodyPr/>
          <a:lstStyle/>
          <a:p>
            <a:r>
              <a:rPr lang="en-US" dirty="0"/>
              <a:t>Portability and repeatability</a:t>
            </a:r>
          </a:p>
          <a:p>
            <a:r>
              <a:rPr lang="en-US" dirty="0"/>
              <a:t>Automation of processes</a:t>
            </a:r>
          </a:p>
          <a:p>
            <a:r>
              <a:rPr lang="en-US" dirty="0"/>
              <a:t>Scalability (do it once on several servers at the same time)</a:t>
            </a:r>
          </a:p>
          <a:p>
            <a:r>
              <a:rPr lang="en-US" dirty="0"/>
              <a:t>Faster documentation</a:t>
            </a:r>
          </a:p>
          <a:p>
            <a:endParaRPr lang="en-US" dirty="0"/>
          </a:p>
          <a:p>
            <a:r>
              <a:rPr lang="en-US" dirty="0"/>
              <a:t>There still (again) is an elegant way for GUI lovers.</a:t>
            </a:r>
          </a:p>
          <a:p>
            <a:r>
              <a:rPr lang="en-US" dirty="0"/>
              <a:t>Manage from Web Browser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 Honolulu (now Windows Admin Center)</a:t>
            </a:r>
            <a:endParaRPr lang="sl-SI" dirty="0"/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8361769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And what now</a:t>
            </a:r>
            <a:r>
              <a:rPr lang="sl-SI" dirty="0"/>
              <a:t>?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E7C74-824E-46E4-BA1A-734C707FB2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3611880" cy="861774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Story continues here at NTK 2018</a:t>
            </a:r>
            <a:endParaRPr lang="sl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5CFA33-D1CB-4EA7-97E2-B30E8D992D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4430" y="2139185"/>
            <a:ext cx="6790690" cy="328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52106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proceed with Windows Server CORE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E7C74-824E-46E4-BA1A-734C707FB2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3447098"/>
          </a:xfrm>
        </p:spPr>
        <p:txBody>
          <a:bodyPr/>
          <a:lstStyle/>
          <a:p>
            <a:r>
              <a:rPr lang="en-US" dirty="0"/>
              <a:t>Go and start using PowerShell (e.g. </a:t>
            </a:r>
            <a:r>
              <a:rPr lang="en-US" dirty="0">
                <a:hlinkClick r:id="rId3"/>
              </a:rPr>
              <a:t>mva.ms</a:t>
            </a:r>
            <a:r>
              <a:rPr lang="en-US" dirty="0"/>
              <a:t> )</a:t>
            </a:r>
          </a:p>
          <a:p>
            <a:r>
              <a:rPr lang="en-US" dirty="0"/>
              <a:t>Implement your first Windows Server Core (you can use </a:t>
            </a:r>
            <a:r>
              <a:rPr lang="en-US" dirty="0">
                <a:hlinkClick r:id="rId4"/>
              </a:rPr>
              <a:t>aka.ms/WSLab</a:t>
            </a:r>
            <a:r>
              <a:rPr lang="en-US" dirty="0"/>
              <a:t> )</a:t>
            </a:r>
          </a:p>
          <a:p>
            <a:r>
              <a:rPr lang="en-US" dirty="0"/>
              <a:t>Learn some more PowerShell</a:t>
            </a:r>
          </a:p>
          <a:p>
            <a:r>
              <a:rPr lang="en-US" dirty="0"/>
              <a:t>Get info from several servers at once</a:t>
            </a:r>
          </a:p>
          <a:p>
            <a:r>
              <a:rPr lang="en-US" dirty="0"/>
              <a:t>Stop loosing time</a:t>
            </a:r>
          </a:p>
          <a:p>
            <a:r>
              <a:rPr lang="en-US" dirty="0"/>
              <a:t>Invest gained time to learn something new</a:t>
            </a:r>
            <a:endParaRPr lang="sl-SI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8F6ACB-83A3-4E0F-817C-1DE366CAB568}"/>
              </a:ext>
            </a:extLst>
          </p:cNvPr>
          <p:cNvSpPr txBox="1"/>
          <p:nvPr/>
        </p:nvSpPr>
        <p:spPr>
          <a:xfrm rot="21101261">
            <a:off x="1360207" y="4758436"/>
            <a:ext cx="9948034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FF00"/>
                </a:solidFill>
              </a:rPr>
              <a:t>There are several conferences and community events available, where you can learn new and interesting “stuff” (e.g. </a:t>
            </a:r>
            <a:r>
              <a:rPr lang="en-US" sz="2200" b="1" dirty="0">
                <a:solidFill>
                  <a:srgbClr val="00FF00"/>
                </a:solidFill>
                <a:hlinkClick r:id="rId5"/>
              </a:rPr>
              <a:t>ExpertsLive.eu</a:t>
            </a:r>
            <a:r>
              <a:rPr lang="en-US" sz="2200" b="1" dirty="0">
                <a:solidFill>
                  <a:srgbClr val="00FF00"/>
                </a:solidFill>
              </a:rPr>
              <a:t>, </a:t>
            </a:r>
            <a:r>
              <a:rPr lang="en-US" sz="2200" b="1" dirty="0">
                <a:solidFill>
                  <a:srgbClr val="00FF00"/>
                </a:solidFill>
                <a:hlinkClick r:id="rId6"/>
              </a:rPr>
              <a:t>SloWug.si</a:t>
            </a:r>
            <a:r>
              <a:rPr lang="en-US" sz="2200" b="1" dirty="0">
                <a:solidFill>
                  <a:srgbClr val="00FF00"/>
                </a:solidFill>
              </a:rPr>
              <a:t>...)</a:t>
            </a:r>
          </a:p>
        </p:txBody>
      </p:sp>
    </p:spTree>
    <p:extLst>
      <p:ext uri="{BB962C8B-B14F-4D97-AF65-F5344CB8AC3E}">
        <p14:creationId xmlns:p14="http://schemas.microsoft.com/office/powerpoint/2010/main" val="248796398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Few words about me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E7C74-824E-46E4-BA1A-734C707FB2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3237809"/>
          </a:xfrm>
        </p:spPr>
        <p:txBody>
          <a:bodyPr/>
          <a:lstStyle/>
          <a:p>
            <a:r>
              <a:rPr lang="en-US" dirty="0"/>
              <a:t>Follow me on Twitter		</a:t>
            </a:r>
            <a:r>
              <a:rPr lang="en-US" dirty="0">
                <a:sym typeface="Wingdings" panose="05000000000000000000" pitchFamily="2" charset="2"/>
              </a:rPr>
              <a:t>	</a:t>
            </a:r>
            <a:r>
              <a:rPr lang="en-US" dirty="0"/>
              <a:t>@</a:t>
            </a:r>
            <a:r>
              <a:rPr lang="en-US" dirty="0" err="1"/>
              <a:t>MatjazZnidar</a:t>
            </a:r>
            <a:endParaRPr lang="en-US" dirty="0"/>
          </a:p>
          <a:p>
            <a:r>
              <a:rPr lang="en-US" dirty="0"/>
              <a:t>Visit my blog 			</a:t>
            </a:r>
            <a:r>
              <a:rPr lang="en-US" dirty="0">
                <a:sym typeface="Wingdings" panose="05000000000000000000" pitchFamily="2" charset="2"/>
              </a:rPr>
              <a:t>	</a:t>
            </a:r>
            <a:r>
              <a:rPr lang="en-US" dirty="0">
                <a:sym typeface="Wingdings" panose="05000000000000000000" pitchFamily="2" charset="2"/>
                <a:hlinkClick r:id="rId3"/>
              </a:rPr>
              <a:t>https://</a:t>
            </a:r>
            <a:r>
              <a:rPr lang="en-US" dirty="0">
                <a:hlinkClick r:id="rId3"/>
              </a:rPr>
              <a:t>m-12.net</a:t>
            </a:r>
            <a:endParaRPr lang="en-US" dirty="0"/>
          </a:p>
          <a:p>
            <a:r>
              <a:rPr lang="en-US" dirty="0"/>
              <a:t>Mail me 				</a:t>
            </a:r>
            <a:r>
              <a:rPr lang="en-US" dirty="0">
                <a:sym typeface="Wingdings" panose="05000000000000000000" pitchFamily="2" charset="2"/>
              </a:rPr>
              <a:t>	</a:t>
            </a:r>
            <a:r>
              <a:rPr lang="en-US" dirty="0">
                <a:hlinkClick r:id="rId4"/>
              </a:rPr>
              <a:t>matjaz@m-12.net</a:t>
            </a:r>
            <a:endParaRPr lang="en-US" dirty="0"/>
          </a:p>
          <a:p>
            <a:endParaRPr lang="en-US" dirty="0"/>
          </a:p>
          <a:p>
            <a:r>
              <a:rPr lang="en-US" sz="4000" dirty="0"/>
              <a:t>Stay curious and never stop learning!!</a:t>
            </a:r>
          </a:p>
          <a:p>
            <a:pPr marL="0" indent="0">
              <a:buNone/>
            </a:pPr>
            <a:endParaRPr lang="sl-SI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DC7688-313E-4FB5-A61C-6725FB967AB9}"/>
              </a:ext>
            </a:extLst>
          </p:cNvPr>
          <p:cNvSpPr txBox="1"/>
          <p:nvPr/>
        </p:nvSpPr>
        <p:spPr>
          <a:xfrm>
            <a:off x="3375660" y="4509788"/>
            <a:ext cx="5435600" cy="14465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800" b="0" i="0" u="none" strike="noStrike" kern="1200" cap="none" spc="0" normalizeH="0" baseline="0" noProof="0" dirty="0">
                <a:ln>
                  <a:noFill/>
                </a:ln>
                <a:solidFill>
                  <a:srgbClr val="00FF00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Thank you</a:t>
            </a:r>
            <a:endParaRPr kumimoji="0" lang="sl-SI" sz="8800" b="0" i="0" u="none" strike="noStrike" kern="1200" cap="none" spc="0" normalizeH="0" baseline="0" noProof="0" dirty="0">
              <a:ln>
                <a:noFill/>
              </a:ln>
              <a:solidFill>
                <a:srgbClr val="00FF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20858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282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990F116-B58F-4255-B05B-DA3808E0E5C6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734</TotalTime>
  <Words>863</Words>
  <Application>Microsoft Office PowerPoint</Application>
  <PresentationFormat>Widescreen</PresentationFormat>
  <Paragraphs>132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30" baseType="lpstr">
      <vt:lpstr>Arial</vt:lpstr>
      <vt:lpstr>Brush Script MT</vt:lpstr>
      <vt:lpstr>Calibri</vt:lpstr>
      <vt:lpstr>Consolas</vt:lpstr>
      <vt:lpstr>HP Simplified Light</vt:lpstr>
      <vt:lpstr>Lucida Console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Windows without windows...</vt:lpstr>
      <vt:lpstr>Server is installed. How do I manage it now?</vt:lpstr>
      <vt:lpstr>CoreFig</vt:lpstr>
      <vt:lpstr>Server Config tool</vt:lpstr>
      <vt:lpstr>Demo</vt:lpstr>
      <vt:lpstr>Server Config tool</vt:lpstr>
      <vt:lpstr>Remote Server Administration Tools</vt:lpstr>
      <vt:lpstr>Demo</vt:lpstr>
      <vt:lpstr>Power Shell - remotely</vt:lpstr>
      <vt:lpstr>Demo</vt:lpstr>
      <vt:lpstr>Power Shell – Replacement for common tools</vt:lpstr>
      <vt:lpstr>Demo</vt:lpstr>
      <vt:lpstr>Why do you torture me with this PowerShell</vt:lpstr>
      <vt:lpstr>And what now?</vt:lpstr>
      <vt:lpstr>How to proceed with Windows Server CORE</vt:lpstr>
      <vt:lpstr>Few words about me</vt:lpstr>
      <vt:lpstr>PowerPoint Presentation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Matjaž Žnidar</cp:lastModifiedBy>
  <cp:revision>36</cp:revision>
  <dcterms:created xsi:type="dcterms:W3CDTF">2018-03-14T10:09:21Z</dcterms:created>
  <dcterms:modified xsi:type="dcterms:W3CDTF">2018-05-23T22:32:50Z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da617873-3688-489b-8f8b-959bac26bdac_Enabled">
    <vt:lpwstr>True</vt:lpwstr>
  </property>
  <property fmtid="{D5CDD505-2E9C-101B-9397-08002B2CF9AE}" pid="12" name="MSIP_Label_da617873-3688-489b-8f8b-959bac26bdac_SiteId">
    <vt:lpwstr>a72c711d-44b7-4047-b9dd-1c603600c3d8</vt:lpwstr>
  </property>
  <property fmtid="{D5CDD505-2E9C-101B-9397-08002B2CF9AE}" pid="13" name="MSIP_Label_da617873-3688-489b-8f8b-959bac26bdac_Owner">
    <vt:lpwstr>Matjaz.ZNIDAR@unicreditgroup.si</vt:lpwstr>
  </property>
  <property fmtid="{D5CDD505-2E9C-101B-9397-08002B2CF9AE}" pid="14" name="MSIP_Label_da617873-3688-489b-8f8b-959bac26bdac_SetDate">
    <vt:lpwstr>2018-05-23T09:58:47.9342617Z</vt:lpwstr>
  </property>
  <property fmtid="{D5CDD505-2E9C-101B-9397-08002B2CF9AE}" pid="15" name="MSIP_Label_da617873-3688-489b-8f8b-959bac26bdac_Name">
    <vt:lpwstr>Internal Use Only</vt:lpwstr>
  </property>
  <property fmtid="{D5CDD505-2E9C-101B-9397-08002B2CF9AE}" pid="16" name="MSIP_Label_da617873-3688-489b-8f8b-959bac26bdac_Application">
    <vt:lpwstr>Microsoft Azure Information Protection</vt:lpwstr>
  </property>
  <property fmtid="{D5CDD505-2E9C-101B-9397-08002B2CF9AE}" pid="17" name="MSIP_Label_da617873-3688-489b-8f8b-959bac26bdac_Extended_MSFT_Method">
    <vt:lpwstr>Automatic</vt:lpwstr>
  </property>
  <property fmtid="{D5CDD505-2E9C-101B-9397-08002B2CF9AE}" pid="18" name="MSIP_Label_cdf7e8dd-4465-4707-ba84-4398c3ebed2f_Enabled">
    <vt:lpwstr>True</vt:lpwstr>
  </property>
  <property fmtid="{D5CDD505-2E9C-101B-9397-08002B2CF9AE}" pid="19" name="MSIP_Label_cdf7e8dd-4465-4707-ba84-4398c3ebed2f_SiteId">
    <vt:lpwstr>a72c711d-44b7-4047-b9dd-1c603600c3d8</vt:lpwstr>
  </property>
  <property fmtid="{D5CDD505-2E9C-101B-9397-08002B2CF9AE}" pid="20" name="MSIP_Label_cdf7e8dd-4465-4707-ba84-4398c3ebed2f_Owner">
    <vt:lpwstr>Matjaz.ZNIDAR@unicreditgroup.si</vt:lpwstr>
  </property>
  <property fmtid="{D5CDD505-2E9C-101B-9397-08002B2CF9AE}" pid="21" name="MSIP_Label_cdf7e8dd-4465-4707-ba84-4398c3ebed2f_SetDate">
    <vt:lpwstr>2018-05-23T09:58:47.9342617Z</vt:lpwstr>
  </property>
  <property fmtid="{D5CDD505-2E9C-101B-9397-08002B2CF9AE}" pid="22" name="MSIP_Label_cdf7e8dd-4465-4707-ba84-4398c3ebed2f_Name">
    <vt:lpwstr>Any User (Unprotected)</vt:lpwstr>
  </property>
  <property fmtid="{D5CDD505-2E9C-101B-9397-08002B2CF9AE}" pid="23" name="MSIP_Label_cdf7e8dd-4465-4707-ba84-4398c3ebed2f_Application">
    <vt:lpwstr>Microsoft Azure Information Protection</vt:lpwstr>
  </property>
  <property fmtid="{D5CDD505-2E9C-101B-9397-08002B2CF9AE}" pid="24" name="MSIP_Label_cdf7e8dd-4465-4707-ba84-4398c3ebed2f_Parent">
    <vt:lpwstr>da617873-3688-489b-8f8b-959bac26bdac</vt:lpwstr>
  </property>
  <property fmtid="{D5CDD505-2E9C-101B-9397-08002B2CF9AE}" pid="25" name="MSIP_Label_cdf7e8dd-4465-4707-ba84-4398c3ebed2f_Extended_MSFT_Method">
    <vt:lpwstr>Automatic</vt:lpwstr>
  </property>
  <property fmtid="{D5CDD505-2E9C-101B-9397-08002B2CF9AE}" pid="26" name="MSIP_Label_f42aa342-8706-4288-bd11-ebb85995028c_Enabled">
    <vt:lpwstr>True</vt:lpwstr>
  </property>
  <property fmtid="{D5CDD505-2E9C-101B-9397-08002B2CF9AE}" pid="27" name="MSIP_Label_f42aa342-8706-4288-bd11-ebb85995028c_SiteId">
    <vt:lpwstr>72f988bf-86f1-41af-91ab-2d7cd011db47</vt:lpwstr>
  </property>
  <property fmtid="{D5CDD505-2E9C-101B-9397-08002B2CF9AE}" pid="28" name="MSIP_Label_f42aa342-8706-4288-bd11-ebb85995028c_Owner">
    <vt:lpwstr>maryfj@microsoft.com</vt:lpwstr>
  </property>
  <property fmtid="{D5CDD505-2E9C-101B-9397-08002B2CF9AE}" pid="29" name="MSIP_Label_f42aa342-8706-4288-bd11-ebb85995028c_SetDate">
    <vt:lpwstr>2017-08-29T14:27:20.8568347-07:00</vt:lpwstr>
  </property>
  <property fmtid="{D5CDD505-2E9C-101B-9397-08002B2CF9AE}" pid="30" name="MSIP_Label_f42aa342-8706-4288-bd11-ebb85995028c_Name">
    <vt:lpwstr>General</vt:lpwstr>
  </property>
  <property fmtid="{D5CDD505-2E9C-101B-9397-08002B2CF9AE}" pid="31" name="MSIP_Label_f42aa342-8706-4288-bd11-ebb85995028c_Application">
    <vt:lpwstr>Microsoft Azure Information Protection</vt:lpwstr>
  </property>
  <property fmtid="{D5CDD505-2E9C-101B-9397-08002B2CF9AE}" pid="32" name="MSIP_Label_f42aa342-8706-4288-bd11-ebb85995028c_Extended_MSFT_Method">
    <vt:lpwstr>Automatic</vt:lpwstr>
  </property>
  <property fmtid="{D5CDD505-2E9C-101B-9397-08002B2CF9AE}" pid="33" name="Sensitivity">
    <vt:lpwstr>Internal Use Only Any User (Unprotected) General</vt:lpwstr>
  </property>
</Properties>
</file>