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omments/modernComment_73D_C7730E17.xml" ContentType="application/vnd.ms-powerpoint.comments+xml"/>
  <Override PartName="/ppt/comments/modernComment_76E_EDDAB7C.xml" ContentType="application/vnd.ms-powerpoint.comment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9"/>
  </p:notesMasterIdLst>
  <p:handoutMasterIdLst>
    <p:handoutMasterId r:id="rId30"/>
  </p:handoutMasterIdLst>
  <p:sldIdLst>
    <p:sldId id="1841" r:id="rId5"/>
    <p:sldId id="1661" r:id="rId6"/>
    <p:sldId id="1899" r:id="rId7"/>
    <p:sldId id="1901" r:id="rId8"/>
    <p:sldId id="1900" r:id="rId9"/>
    <p:sldId id="1892" r:id="rId10"/>
    <p:sldId id="1895" r:id="rId11"/>
    <p:sldId id="1891" r:id="rId12"/>
    <p:sldId id="1853" r:id="rId13"/>
    <p:sldId id="1854" r:id="rId14"/>
    <p:sldId id="1860" r:id="rId15"/>
    <p:sldId id="1861" r:id="rId16"/>
    <p:sldId id="1902" r:id="rId17"/>
    <p:sldId id="1893" r:id="rId18"/>
    <p:sldId id="1859" r:id="rId19"/>
    <p:sldId id="1896" r:id="rId20"/>
    <p:sldId id="1866" r:id="rId21"/>
    <p:sldId id="1897" r:id="rId22"/>
    <p:sldId id="1898" r:id="rId23"/>
    <p:sldId id="1871" r:id="rId24"/>
    <p:sldId id="1869" r:id="rId25"/>
    <p:sldId id="1867" r:id="rId26"/>
    <p:sldId id="1851" r:id="rId27"/>
    <p:sldId id="1848" r:id="rId28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846CF85-A85F-4BCC-8848-BA827460C0E2}">
          <p14:sldIdLst>
            <p14:sldId id="1841"/>
            <p14:sldId id="1661"/>
            <p14:sldId id="1899"/>
            <p14:sldId id="1901"/>
            <p14:sldId id="1900"/>
            <p14:sldId id="1892"/>
            <p14:sldId id="1895"/>
            <p14:sldId id="1891"/>
            <p14:sldId id="1853"/>
            <p14:sldId id="1854"/>
            <p14:sldId id="1860"/>
            <p14:sldId id="1861"/>
            <p14:sldId id="1902"/>
            <p14:sldId id="1893"/>
            <p14:sldId id="1859"/>
            <p14:sldId id="1896"/>
            <p14:sldId id="1866"/>
            <p14:sldId id="1897"/>
            <p14:sldId id="1898"/>
            <p14:sldId id="1871"/>
            <p14:sldId id="1869"/>
            <p14:sldId id="1867"/>
            <p14:sldId id="1851"/>
            <p14:sldId id="1848"/>
          </p14:sldIdLst>
        </p14:section>
        <p14:section name="Besedilo" id="{93E55F46-1EA2-4DCF-AA51-22270077DCDC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171415-A7EB-35E1-0CB1-71F696E9E90B}" name="Anja Purgar" initials="AP" userId="S::anjap@gen-i.si::bd33f1ee-3537-43a0-a566-0569f7ffd31f" providerId="AD"/>
  <p188:author id="{73B8F88B-4512-25BE-E86D-249FBF7C5144}" name="Jaka Konda" initials="JK" userId="S::jakakon@gen-i.si::2efed836-906e-4c4a-be82-f89c7a50732b" providerId="AD"/>
  <p188:author id="{1EF6A1FF-C5FF-F7DB-AE27-842E78F41D78}" name="Gašper Rugelj" initials="GR" userId="S::gasperr@gen-i.si::efa8a252-c09d-4196-b63b-730454e246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CEB"/>
    <a:srgbClr val="5FA1B1"/>
    <a:srgbClr val="004C6A"/>
    <a:srgbClr val="FDFAFC"/>
    <a:srgbClr val="EDE4F2"/>
    <a:srgbClr val="832B8F"/>
    <a:srgbClr val="107C10"/>
    <a:srgbClr val="ED2FA0"/>
    <a:srgbClr val="00A79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DC0A1B-6D99-4E7C-B98B-7BD09F63F751}" v="28" dt="2023-09-21T09:40:24.443"/>
    <p1510:client id="{3082CF85-E74F-4F91-9F34-81AD3FFA226F}" v="50" dt="2023-09-25T14:40:31.510"/>
    <p1510:client id="{56A59A2F-8A53-45E5-3E9E-14A1F4171597}" v="68" dt="2023-09-26T06:53:38.918"/>
    <p1510:client id="{60A3520D-5A8F-4447-B200-E2048AD166E1}" v="10" dt="2023-09-25T14:45:37.845"/>
    <p1510:client id="{61D90392-6C02-BA2D-BD4B-51FEA36AD05A}" v="12" dt="2023-09-26T06:30:44.388"/>
    <p1510:client id="{74AD1C52-F43E-5C61-DEAB-C02B5E0D8FAA}" v="626" dt="2023-09-25T19:55:32.446"/>
    <p1510:client id="{7AB86CFD-F47F-085A-15E4-6640C4D188CB}" v="642" dt="2023-09-19T16:55:29.240"/>
    <p1510:client id="{88E48AE7-54AA-79C3-4FEE-A175B78272B9}" v="468" dt="2023-09-26T11:55:38.314"/>
    <p1510:client id="{934746AB-C106-992C-DE5A-F858334884D4}" v="3" dt="2023-09-26T11:56:14.986"/>
    <p1510:client id="{95E39A58-7514-4293-7B79-3A74D5B7BA98}" v="450" dt="2023-09-25T19:34:59.366"/>
    <p1510:client id="{99CF7A92-3D18-ADAB-4ED2-DF38008CB310}" v="15" dt="2023-09-25T10:21:24.402"/>
    <p1510:client id="{AD0349C7-32B8-23CA-4523-0FBBF5B9C21D}" v="16" dt="2023-09-27T06:03:41.648"/>
    <p1510:client id="{E3BAB26B-5574-6884-2374-C4F1B6DECBB9}" v="2299" dt="2023-09-25T11:52:15.019"/>
    <p1510:client id="{F6953130-5691-4A41-BFFF-591DAAF41EDE}" v="81" dt="2023-09-19T14:43:25.866"/>
    <p1510:client id="{FAADA6B8-2EC0-2DC9-5031-164795860536}" v="7" dt="2023-09-19T15:52:29.028"/>
    <p1510:client id="{FB3BCDA4-33BB-20BC-6F93-FA951271D6C1}" v="441" dt="2023-09-20T13:11:08.2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omments/modernComment_73D_C7730E1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2DA10F3-10F1-4AE9-8A06-9FEB60640225}" authorId="{1EF6A1FF-C5FF-F7DB-AE27-842E78F41D78}" created="2023-09-19T15:34:13.447">
    <pc:sldMkLst xmlns:pc="http://schemas.microsoft.com/office/powerpoint/2013/main/command">
      <pc:docMk/>
      <pc:sldMk cId="3346206231" sldId="1853"/>
    </pc:sldMkLst>
    <p188:txBody>
      <a:bodyPr/>
      <a:lstStyle/>
      <a:p>
        <a:r>
          <a:rPr lang="en-US"/>
          <a:t>mogoče raje v smislu upravljamo proizvodnjo in poraba naših strank v srednji in jugovzhodni evropi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3-09-19T15:41:53.827" authorId="{73B8F88B-4512-25BE-E86D-249FBF7C5144}"/>
          </p223:rxn>
        </p223:reactions>
      </p:ext>
    </p188:extLst>
  </p188:cm>
</p188:cmLst>
</file>

<file path=ppt/comments/modernComment_76E_EDDAB7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4CEAA2D-AFF5-412A-9BB6-99A0E5087B43}" authorId="{F4171415-A7EB-35E1-0CB1-71F696E9E90B}" created="2023-09-25T11:41:02.987">
    <pc:sldMkLst xmlns:pc="http://schemas.microsoft.com/office/powerpoint/2013/main/command">
      <pc:docMk/>
      <pc:sldMk cId="249408380" sldId="1902"/>
    </pc:sldMkLst>
    <p188:txBody>
      <a:bodyPr/>
      <a:lstStyle/>
      <a:p>
        <a:r>
          <a:rPr lang="en-US"/>
          <a:t>POSLI Aug2023 (Robo/Trader):​
ID: 11695/27515 (14 /113 GW)​
TERM: 336/2163 (148 / 6343 GW)</a:t>
        </a:r>
      </a:p>
    </p188:txBody>
  </p188:cm>
</p188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F2442E-4DD7-4BD2-A61E-B5D716AC2078}" type="doc">
      <dgm:prSet loTypeId="urn:microsoft.com/office/officeart/2005/8/layout/cycle1" loCatId="cycle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39E0D988-0455-4E1C-A920-3AADAC29D14D}">
      <dgm:prSet phldrT="[Text]"/>
      <dgm:spPr/>
      <dgm:t>
        <a:bodyPr/>
        <a:lstStyle/>
        <a:p>
          <a:r>
            <a:rPr lang="en-US" err="1"/>
            <a:t>Razumevanje</a:t>
          </a:r>
          <a:r>
            <a:rPr lang="en-US"/>
            <a:t> </a:t>
          </a:r>
          <a:r>
            <a:rPr lang="en-US" err="1"/>
            <a:t>trga</a:t>
          </a:r>
          <a:endParaRPr lang="en-US"/>
        </a:p>
      </dgm:t>
    </dgm:pt>
    <dgm:pt modelId="{8147DB48-AFC5-4A45-87ED-C768996976C7}" type="parTrans" cxnId="{37E42751-633D-47A4-853E-A2634D5F0ABF}">
      <dgm:prSet/>
      <dgm:spPr/>
      <dgm:t>
        <a:bodyPr/>
        <a:lstStyle/>
        <a:p>
          <a:endParaRPr lang="en-US"/>
        </a:p>
      </dgm:t>
    </dgm:pt>
    <dgm:pt modelId="{CF06F537-93F1-44E6-ACF1-473C15542207}" type="sibTrans" cxnId="{37E42751-633D-47A4-853E-A2634D5F0ABF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ECAD9326-CAD1-411B-A08C-F7CE5CFDB4E2}">
      <dgm:prSet phldrT="[Text]"/>
      <dgm:spPr/>
      <dgm:t>
        <a:bodyPr/>
        <a:lstStyle/>
        <a:p>
          <a:r>
            <a:rPr lang="en-US" err="1"/>
            <a:t>Izvajanje</a:t>
          </a:r>
          <a:endParaRPr lang="en-US"/>
        </a:p>
      </dgm:t>
    </dgm:pt>
    <dgm:pt modelId="{4934E836-E1FC-455F-B065-FE255DB38211}" type="parTrans" cxnId="{09611CE7-43A7-4A0C-82F7-200701721729}">
      <dgm:prSet/>
      <dgm:spPr/>
      <dgm:t>
        <a:bodyPr/>
        <a:lstStyle/>
        <a:p>
          <a:endParaRPr lang="en-US"/>
        </a:p>
      </dgm:t>
    </dgm:pt>
    <dgm:pt modelId="{A8E7AC7A-2717-4761-BAB3-9CBE32A93FDF}" type="sibTrans" cxnId="{09611CE7-43A7-4A0C-82F7-200701721729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44B22FC4-9CFF-4C8B-85BC-CF55BE17CF30}">
      <dgm:prSet phldrT="[Text]"/>
      <dgm:spPr/>
      <dgm:t>
        <a:bodyPr/>
        <a:lstStyle/>
        <a:p>
          <a:r>
            <a:rPr lang="en-US"/>
            <a:t>Analiza </a:t>
          </a:r>
          <a:r>
            <a:rPr lang="en-US" err="1"/>
            <a:t>podatkov</a:t>
          </a:r>
          <a:endParaRPr lang="en-US"/>
        </a:p>
      </dgm:t>
    </dgm:pt>
    <dgm:pt modelId="{79F77EB1-4B85-4333-AF00-5E12BEA112FB}" type="parTrans" cxnId="{DD3ADEAE-B57E-4FF1-83F6-51C30558BD83}">
      <dgm:prSet/>
      <dgm:spPr/>
      <dgm:t>
        <a:bodyPr/>
        <a:lstStyle/>
        <a:p>
          <a:endParaRPr lang="en-US"/>
        </a:p>
      </dgm:t>
    </dgm:pt>
    <dgm:pt modelId="{BCFE2182-9A8A-404B-A6FE-D786F11AF451}" type="sibTrans" cxnId="{DD3ADEAE-B57E-4FF1-83F6-51C30558BD83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5C916E40-C20B-403C-BF0A-4826C230A7FC}">
      <dgm:prSet phldrT="[Text]"/>
      <dgm:spPr/>
      <dgm:t>
        <a:bodyPr/>
        <a:lstStyle/>
        <a:p>
          <a:r>
            <a:rPr lang="en-US"/>
            <a:t>Analiza </a:t>
          </a:r>
          <a:r>
            <a:rPr lang="en-US" err="1"/>
            <a:t>rezultatov</a:t>
          </a:r>
          <a:endParaRPr lang="en-US"/>
        </a:p>
      </dgm:t>
    </dgm:pt>
    <dgm:pt modelId="{D52C1405-07CB-4516-BC2B-F73AAEF747D7}" type="parTrans" cxnId="{7AB97FDF-C27D-4607-A90E-89BF35539C39}">
      <dgm:prSet/>
      <dgm:spPr/>
      <dgm:t>
        <a:bodyPr/>
        <a:lstStyle/>
        <a:p>
          <a:endParaRPr lang="en-US"/>
        </a:p>
      </dgm:t>
    </dgm:pt>
    <dgm:pt modelId="{5DAEB2BA-1B87-4C4A-9B38-5DED8EF93963}" type="sibTrans" cxnId="{7AB97FDF-C27D-4607-A90E-89BF35539C39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CE19D28B-9323-42FF-B95D-A3A661EA8E73}">
      <dgm:prSet phldrT="[Text]"/>
      <dgm:spPr/>
      <dgm:t>
        <a:bodyPr/>
        <a:lstStyle/>
        <a:p>
          <a:r>
            <a:rPr lang="en-US" err="1"/>
            <a:t>Izdelava</a:t>
          </a:r>
          <a:r>
            <a:rPr lang="en-US"/>
            <a:t> </a:t>
          </a:r>
          <a:r>
            <a:rPr lang="en-US" err="1"/>
            <a:t>strategije</a:t>
          </a:r>
          <a:endParaRPr lang="en-US"/>
        </a:p>
      </dgm:t>
    </dgm:pt>
    <dgm:pt modelId="{08ED211C-8C54-4D2A-AEFD-CFB15C01C41B}" type="parTrans" cxnId="{98D900FF-DDA3-4073-8FF6-7EEFB2F7B466}">
      <dgm:prSet/>
      <dgm:spPr/>
      <dgm:t>
        <a:bodyPr/>
        <a:lstStyle/>
        <a:p>
          <a:endParaRPr lang="en-US"/>
        </a:p>
      </dgm:t>
    </dgm:pt>
    <dgm:pt modelId="{CB7050AD-B63A-4BD4-93AE-7C3D4EAC545C}" type="sibTrans" cxnId="{98D900FF-DDA3-4073-8FF6-7EEFB2F7B466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15C22BC3-97CA-4D43-A74F-4F0B34C1B1B6}">
      <dgm:prSet phldrT="[Text]"/>
      <dgm:spPr/>
      <dgm:t>
        <a:bodyPr/>
        <a:lstStyle/>
        <a:p>
          <a:r>
            <a:rPr lang="en-US" err="1"/>
            <a:t>Simulacija</a:t>
          </a:r>
          <a:endParaRPr lang="en-US"/>
        </a:p>
      </dgm:t>
    </dgm:pt>
    <dgm:pt modelId="{4FD1DEC3-D4EB-4C16-BBE3-5A31697E7610}" type="parTrans" cxnId="{D3990CF2-2524-4152-9123-3B20F4E85B6A}">
      <dgm:prSet/>
      <dgm:spPr/>
      <dgm:t>
        <a:bodyPr/>
        <a:lstStyle/>
        <a:p>
          <a:endParaRPr lang="en-US"/>
        </a:p>
      </dgm:t>
    </dgm:pt>
    <dgm:pt modelId="{35AD5E43-E940-466F-AF28-4F60AEE1C6E1}" type="sibTrans" cxnId="{D3990CF2-2524-4152-9123-3B20F4E85B6A}">
      <dgm:prSet/>
      <dgm:spPr>
        <a:solidFill>
          <a:srgbClr val="832B8F"/>
        </a:solidFill>
      </dgm:spPr>
      <dgm:t>
        <a:bodyPr/>
        <a:lstStyle/>
        <a:p>
          <a:endParaRPr lang="en-US"/>
        </a:p>
      </dgm:t>
    </dgm:pt>
    <dgm:pt modelId="{188C9546-164E-49C2-9D67-2CC3D4428DD1}" type="pres">
      <dgm:prSet presAssocID="{A0F2442E-4DD7-4BD2-A61E-B5D716AC207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32D2C64-DC9D-4929-926B-143121E2CF3D}" type="pres">
      <dgm:prSet presAssocID="{44B22FC4-9CFF-4C8B-85BC-CF55BE17CF30}" presName="dummy" presStyleCnt="0"/>
      <dgm:spPr/>
    </dgm:pt>
    <dgm:pt modelId="{337EC51B-57F3-4E1F-A1AB-D69D0F5D58D7}" type="pres">
      <dgm:prSet presAssocID="{44B22FC4-9CFF-4C8B-85BC-CF55BE17CF30}" presName="node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D58DDF-EAAB-49FA-A07A-B5482F7F2FED}" type="pres">
      <dgm:prSet presAssocID="{BCFE2182-9A8A-404B-A6FE-D786F11AF451}" presName="sibTrans" presStyleLbl="node1" presStyleIdx="0" presStyleCnt="6"/>
      <dgm:spPr/>
      <dgm:t>
        <a:bodyPr/>
        <a:lstStyle/>
        <a:p>
          <a:endParaRPr lang="en-US"/>
        </a:p>
      </dgm:t>
    </dgm:pt>
    <dgm:pt modelId="{CF1610F2-362A-461F-A9C7-6F753DE82956}" type="pres">
      <dgm:prSet presAssocID="{39E0D988-0455-4E1C-A920-3AADAC29D14D}" presName="dummy" presStyleCnt="0"/>
      <dgm:spPr/>
    </dgm:pt>
    <dgm:pt modelId="{0D518AE7-25E5-47A7-B2F5-3AB101943C32}" type="pres">
      <dgm:prSet presAssocID="{39E0D988-0455-4E1C-A920-3AADAC29D14D}" presName="node" presStyleLbl="revTx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56911-90AA-481A-B258-47611B418A86}" type="pres">
      <dgm:prSet presAssocID="{CF06F537-93F1-44E6-ACF1-473C15542207}" presName="sibTrans" presStyleLbl="node1" presStyleIdx="1" presStyleCnt="6"/>
      <dgm:spPr/>
      <dgm:t>
        <a:bodyPr/>
        <a:lstStyle/>
        <a:p>
          <a:endParaRPr lang="en-US"/>
        </a:p>
      </dgm:t>
    </dgm:pt>
    <dgm:pt modelId="{D2C0CE8C-876B-42D4-B66B-4072D821EC74}" type="pres">
      <dgm:prSet presAssocID="{CE19D28B-9323-42FF-B95D-A3A661EA8E73}" presName="dummy" presStyleCnt="0"/>
      <dgm:spPr/>
    </dgm:pt>
    <dgm:pt modelId="{FB2FF143-CC97-41A4-910B-9926E3108520}" type="pres">
      <dgm:prSet presAssocID="{CE19D28B-9323-42FF-B95D-A3A661EA8E73}" presName="node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334D42-151F-4C28-9156-ACEE4D597FA0}" type="pres">
      <dgm:prSet presAssocID="{CB7050AD-B63A-4BD4-93AE-7C3D4EAC545C}" presName="sibTrans" presStyleLbl="node1" presStyleIdx="2" presStyleCnt="6"/>
      <dgm:spPr/>
      <dgm:t>
        <a:bodyPr/>
        <a:lstStyle/>
        <a:p>
          <a:endParaRPr lang="en-US"/>
        </a:p>
      </dgm:t>
    </dgm:pt>
    <dgm:pt modelId="{5209BFF4-117F-4493-B6D8-3C55F2D48CF1}" type="pres">
      <dgm:prSet presAssocID="{15C22BC3-97CA-4D43-A74F-4F0B34C1B1B6}" presName="dummy" presStyleCnt="0"/>
      <dgm:spPr/>
    </dgm:pt>
    <dgm:pt modelId="{053762FB-3DC9-4C22-A9A3-AD9A580032C4}" type="pres">
      <dgm:prSet presAssocID="{15C22BC3-97CA-4D43-A74F-4F0B34C1B1B6}" presName="node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F5BFED-87D9-414C-A435-B916CF60991D}" type="pres">
      <dgm:prSet presAssocID="{35AD5E43-E940-466F-AF28-4F60AEE1C6E1}" presName="sibTrans" presStyleLbl="node1" presStyleIdx="3" presStyleCnt="6"/>
      <dgm:spPr/>
      <dgm:t>
        <a:bodyPr/>
        <a:lstStyle/>
        <a:p>
          <a:endParaRPr lang="en-US"/>
        </a:p>
      </dgm:t>
    </dgm:pt>
    <dgm:pt modelId="{4A343132-24A5-4DA0-9B55-F37E751010FE}" type="pres">
      <dgm:prSet presAssocID="{ECAD9326-CAD1-411B-A08C-F7CE5CFDB4E2}" presName="dummy" presStyleCnt="0"/>
      <dgm:spPr/>
    </dgm:pt>
    <dgm:pt modelId="{EC88B5B2-3A09-4E8D-A5D0-6155DF7F7EA2}" type="pres">
      <dgm:prSet presAssocID="{ECAD9326-CAD1-411B-A08C-F7CE5CFDB4E2}" presName="node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B0690-AC4D-48F7-9C0D-5C629829C064}" type="pres">
      <dgm:prSet presAssocID="{A8E7AC7A-2717-4761-BAB3-9CBE32A93FDF}" presName="sibTrans" presStyleLbl="node1" presStyleIdx="4" presStyleCnt="6"/>
      <dgm:spPr/>
      <dgm:t>
        <a:bodyPr/>
        <a:lstStyle/>
        <a:p>
          <a:endParaRPr lang="en-US"/>
        </a:p>
      </dgm:t>
    </dgm:pt>
    <dgm:pt modelId="{95D8D4D7-9222-4BCA-9D1A-F1C1B54D24DD}" type="pres">
      <dgm:prSet presAssocID="{5C916E40-C20B-403C-BF0A-4826C230A7FC}" presName="dummy" presStyleCnt="0"/>
      <dgm:spPr/>
    </dgm:pt>
    <dgm:pt modelId="{31554660-2E2C-40EC-B9F6-E32E1A875DD3}" type="pres">
      <dgm:prSet presAssocID="{5C916E40-C20B-403C-BF0A-4826C230A7FC}" presName="node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55EAAB-BBE8-40F1-A9D7-2C5B5AFB562F}" type="pres">
      <dgm:prSet presAssocID="{5DAEB2BA-1B87-4C4A-9B38-5DED8EF93963}" presName="sibTrans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DD3ADEAE-B57E-4FF1-83F6-51C30558BD83}" srcId="{A0F2442E-4DD7-4BD2-A61E-B5D716AC2078}" destId="{44B22FC4-9CFF-4C8B-85BC-CF55BE17CF30}" srcOrd="0" destOrd="0" parTransId="{79F77EB1-4B85-4333-AF00-5E12BEA112FB}" sibTransId="{BCFE2182-9A8A-404B-A6FE-D786F11AF451}"/>
    <dgm:cxn modelId="{9B99B8DF-6516-4290-AC0E-8D745C127A8B}" type="presOf" srcId="{5DAEB2BA-1B87-4C4A-9B38-5DED8EF93963}" destId="{B455EAAB-BBE8-40F1-A9D7-2C5B5AFB562F}" srcOrd="0" destOrd="0" presId="urn:microsoft.com/office/officeart/2005/8/layout/cycle1"/>
    <dgm:cxn modelId="{D3990CF2-2524-4152-9123-3B20F4E85B6A}" srcId="{A0F2442E-4DD7-4BD2-A61E-B5D716AC2078}" destId="{15C22BC3-97CA-4D43-A74F-4F0B34C1B1B6}" srcOrd="3" destOrd="0" parTransId="{4FD1DEC3-D4EB-4C16-BBE3-5A31697E7610}" sibTransId="{35AD5E43-E940-466F-AF28-4F60AEE1C6E1}"/>
    <dgm:cxn modelId="{37E42751-633D-47A4-853E-A2634D5F0ABF}" srcId="{A0F2442E-4DD7-4BD2-A61E-B5D716AC2078}" destId="{39E0D988-0455-4E1C-A920-3AADAC29D14D}" srcOrd="1" destOrd="0" parTransId="{8147DB48-AFC5-4A45-87ED-C768996976C7}" sibTransId="{CF06F537-93F1-44E6-ACF1-473C15542207}"/>
    <dgm:cxn modelId="{02EFB1F1-C8EF-4E36-9D42-1604951DF54D}" type="presOf" srcId="{5C916E40-C20B-403C-BF0A-4826C230A7FC}" destId="{31554660-2E2C-40EC-B9F6-E32E1A875DD3}" srcOrd="0" destOrd="0" presId="urn:microsoft.com/office/officeart/2005/8/layout/cycle1"/>
    <dgm:cxn modelId="{25017CD1-CF54-40BE-ADC6-7E5F2ECBFC97}" type="presOf" srcId="{39E0D988-0455-4E1C-A920-3AADAC29D14D}" destId="{0D518AE7-25E5-47A7-B2F5-3AB101943C32}" srcOrd="0" destOrd="0" presId="urn:microsoft.com/office/officeart/2005/8/layout/cycle1"/>
    <dgm:cxn modelId="{C21FA40A-0F1B-4055-B021-0E61A8FA4EF0}" type="presOf" srcId="{A8E7AC7A-2717-4761-BAB3-9CBE32A93FDF}" destId="{331B0690-AC4D-48F7-9C0D-5C629829C064}" srcOrd="0" destOrd="0" presId="urn:microsoft.com/office/officeart/2005/8/layout/cycle1"/>
    <dgm:cxn modelId="{09611CE7-43A7-4A0C-82F7-200701721729}" srcId="{A0F2442E-4DD7-4BD2-A61E-B5D716AC2078}" destId="{ECAD9326-CAD1-411B-A08C-F7CE5CFDB4E2}" srcOrd="4" destOrd="0" parTransId="{4934E836-E1FC-455F-B065-FE255DB38211}" sibTransId="{A8E7AC7A-2717-4761-BAB3-9CBE32A93FDF}"/>
    <dgm:cxn modelId="{92C39036-0F7E-4F67-99AA-67D0E635D403}" type="presOf" srcId="{BCFE2182-9A8A-404B-A6FE-D786F11AF451}" destId="{1ED58DDF-EAAB-49FA-A07A-B5482F7F2FED}" srcOrd="0" destOrd="0" presId="urn:microsoft.com/office/officeart/2005/8/layout/cycle1"/>
    <dgm:cxn modelId="{577B706C-61F5-4F39-98D3-31B6E03432A8}" type="presOf" srcId="{CF06F537-93F1-44E6-ACF1-473C15542207}" destId="{18D56911-90AA-481A-B258-47611B418A86}" srcOrd="0" destOrd="0" presId="urn:microsoft.com/office/officeart/2005/8/layout/cycle1"/>
    <dgm:cxn modelId="{03D313E9-EAA8-4F27-8DFB-5E8FBDCA20D8}" type="presOf" srcId="{35AD5E43-E940-466F-AF28-4F60AEE1C6E1}" destId="{6DF5BFED-87D9-414C-A435-B916CF60991D}" srcOrd="0" destOrd="0" presId="urn:microsoft.com/office/officeart/2005/8/layout/cycle1"/>
    <dgm:cxn modelId="{03C7A40E-B1F2-4DDC-8276-FCBB5FF79B95}" type="presOf" srcId="{A0F2442E-4DD7-4BD2-A61E-B5D716AC2078}" destId="{188C9546-164E-49C2-9D67-2CC3D4428DD1}" srcOrd="0" destOrd="0" presId="urn:microsoft.com/office/officeart/2005/8/layout/cycle1"/>
    <dgm:cxn modelId="{C9E415FB-5C0C-4FA0-9ABA-330FB3F57549}" type="presOf" srcId="{15C22BC3-97CA-4D43-A74F-4F0B34C1B1B6}" destId="{053762FB-3DC9-4C22-A9A3-AD9A580032C4}" srcOrd="0" destOrd="0" presId="urn:microsoft.com/office/officeart/2005/8/layout/cycle1"/>
    <dgm:cxn modelId="{7AB97FDF-C27D-4607-A90E-89BF35539C39}" srcId="{A0F2442E-4DD7-4BD2-A61E-B5D716AC2078}" destId="{5C916E40-C20B-403C-BF0A-4826C230A7FC}" srcOrd="5" destOrd="0" parTransId="{D52C1405-07CB-4516-BC2B-F73AAEF747D7}" sibTransId="{5DAEB2BA-1B87-4C4A-9B38-5DED8EF93963}"/>
    <dgm:cxn modelId="{49244D9B-149A-44AA-9A96-4E02A347630A}" type="presOf" srcId="{CB7050AD-B63A-4BD4-93AE-7C3D4EAC545C}" destId="{5A334D42-151F-4C28-9156-ACEE4D597FA0}" srcOrd="0" destOrd="0" presId="urn:microsoft.com/office/officeart/2005/8/layout/cycle1"/>
    <dgm:cxn modelId="{98D900FF-DDA3-4073-8FF6-7EEFB2F7B466}" srcId="{A0F2442E-4DD7-4BD2-A61E-B5D716AC2078}" destId="{CE19D28B-9323-42FF-B95D-A3A661EA8E73}" srcOrd="2" destOrd="0" parTransId="{08ED211C-8C54-4D2A-AEFD-CFB15C01C41B}" sibTransId="{CB7050AD-B63A-4BD4-93AE-7C3D4EAC545C}"/>
    <dgm:cxn modelId="{E3204106-7A4F-4B64-B70F-6B2D384892F0}" type="presOf" srcId="{44B22FC4-9CFF-4C8B-85BC-CF55BE17CF30}" destId="{337EC51B-57F3-4E1F-A1AB-D69D0F5D58D7}" srcOrd="0" destOrd="0" presId="urn:microsoft.com/office/officeart/2005/8/layout/cycle1"/>
    <dgm:cxn modelId="{CA9EDFDF-64A1-4B62-B7B5-CCAAC1323027}" type="presOf" srcId="{CE19D28B-9323-42FF-B95D-A3A661EA8E73}" destId="{FB2FF143-CC97-41A4-910B-9926E3108520}" srcOrd="0" destOrd="0" presId="urn:microsoft.com/office/officeart/2005/8/layout/cycle1"/>
    <dgm:cxn modelId="{266708A5-AEB8-4791-85B6-EDC2D8DE6C93}" type="presOf" srcId="{ECAD9326-CAD1-411B-A08C-F7CE5CFDB4E2}" destId="{EC88B5B2-3A09-4E8D-A5D0-6155DF7F7EA2}" srcOrd="0" destOrd="0" presId="urn:microsoft.com/office/officeart/2005/8/layout/cycle1"/>
    <dgm:cxn modelId="{676EDC90-C63F-4854-8664-CC56DD95C867}" type="presParOf" srcId="{188C9546-164E-49C2-9D67-2CC3D4428DD1}" destId="{432D2C64-DC9D-4929-926B-143121E2CF3D}" srcOrd="0" destOrd="0" presId="urn:microsoft.com/office/officeart/2005/8/layout/cycle1"/>
    <dgm:cxn modelId="{B65E5CAF-9E30-4209-88DD-791213468B4A}" type="presParOf" srcId="{188C9546-164E-49C2-9D67-2CC3D4428DD1}" destId="{337EC51B-57F3-4E1F-A1AB-D69D0F5D58D7}" srcOrd="1" destOrd="0" presId="urn:microsoft.com/office/officeart/2005/8/layout/cycle1"/>
    <dgm:cxn modelId="{59C15DBB-5BF9-4771-B9C0-C269FC91503D}" type="presParOf" srcId="{188C9546-164E-49C2-9D67-2CC3D4428DD1}" destId="{1ED58DDF-EAAB-49FA-A07A-B5482F7F2FED}" srcOrd="2" destOrd="0" presId="urn:microsoft.com/office/officeart/2005/8/layout/cycle1"/>
    <dgm:cxn modelId="{E10A3E03-6E61-4006-B87D-BA81CAE763F9}" type="presParOf" srcId="{188C9546-164E-49C2-9D67-2CC3D4428DD1}" destId="{CF1610F2-362A-461F-A9C7-6F753DE82956}" srcOrd="3" destOrd="0" presId="urn:microsoft.com/office/officeart/2005/8/layout/cycle1"/>
    <dgm:cxn modelId="{B245E810-A0CA-4119-AF19-1E3B14D349DD}" type="presParOf" srcId="{188C9546-164E-49C2-9D67-2CC3D4428DD1}" destId="{0D518AE7-25E5-47A7-B2F5-3AB101943C32}" srcOrd="4" destOrd="0" presId="urn:microsoft.com/office/officeart/2005/8/layout/cycle1"/>
    <dgm:cxn modelId="{BD4FDE69-FA6B-4FA6-9FEB-47CA12D7228B}" type="presParOf" srcId="{188C9546-164E-49C2-9D67-2CC3D4428DD1}" destId="{18D56911-90AA-481A-B258-47611B418A86}" srcOrd="5" destOrd="0" presId="urn:microsoft.com/office/officeart/2005/8/layout/cycle1"/>
    <dgm:cxn modelId="{725FD8EA-E1F1-4A20-BEC1-AC727F4BBD99}" type="presParOf" srcId="{188C9546-164E-49C2-9D67-2CC3D4428DD1}" destId="{D2C0CE8C-876B-42D4-B66B-4072D821EC74}" srcOrd="6" destOrd="0" presId="urn:microsoft.com/office/officeart/2005/8/layout/cycle1"/>
    <dgm:cxn modelId="{7745FE55-0C45-4865-9951-8B5F3D9C8CE5}" type="presParOf" srcId="{188C9546-164E-49C2-9D67-2CC3D4428DD1}" destId="{FB2FF143-CC97-41A4-910B-9926E3108520}" srcOrd="7" destOrd="0" presId="urn:microsoft.com/office/officeart/2005/8/layout/cycle1"/>
    <dgm:cxn modelId="{8F36D51D-644E-4E62-BC86-B04A8248E8C8}" type="presParOf" srcId="{188C9546-164E-49C2-9D67-2CC3D4428DD1}" destId="{5A334D42-151F-4C28-9156-ACEE4D597FA0}" srcOrd="8" destOrd="0" presId="urn:microsoft.com/office/officeart/2005/8/layout/cycle1"/>
    <dgm:cxn modelId="{539901BB-AE9A-4981-ACA7-778393F17831}" type="presParOf" srcId="{188C9546-164E-49C2-9D67-2CC3D4428DD1}" destId="{5209BFF4-117F-4493-B6D8-3C55F2D48CF1}" srcOrd="9" destOrd="0" presId="urn:microsoft.com/office/officeart/2005/8/layout/cycle1"/>
    <dgm:cxn modelId="{E6B0B49D-610E-49FE-A415-F04E672C8E5C}" type="presParOf" srcId="{188C9546-164E-49C2-9D67-2CC3D4428DD1}" destId="{053762FB-3DC9-4C22-A9A3-AD9A580032C4}" srcOrd="10" destOrd="0" presId="urn:microsoft.com/office/officeart/2005/8/layout/cycle1"/>
    <dgm:cxn modelId="{1E7A2430-5E5B-40F8-9E54-456C09B3E4EA}" type="presParOf" srcId="{188C9546-164E-49C2-9D67-2CC3D4428DD1}" destId="{6DF5BFED-87D9-414C-A435-B916CF60991D}" srcOrd="11" destOrd="0" presId="urn:microsoft.com/office/officeart/2005/8/layout/cycle1"/>
    <dgm:cxn modelId="{44DE1885-76A0-4BB7-8386-F0ECFE0438BA}" type="presParOf" srcId="{188C9546-164E-49C2-9D67-2CC3D4428DD1}" destId="{4A343132-24A5-4DA0-9B55-F37E751010FE}" srcOrd="12" destOrd="0" presId="urn:microsoft.com/office/officeart/2005/8/layout/cycle1"/>
    <dgm:cxn modelId="{20717031-8024-432E-950D-BDE2A39C5F7F}" type="presParOf" srcId="{188C9546-164E-49C2-9D67-2CC3D4428DD1}" destId="{EC88B5B2-3A09-4E8D-A5D0-6155DF7F7EA2}" srcOrd="13" destOrd="0" presId="urn:microsoft.com/office/officeart/2005/8/layout/cycle1"/>
    <dgm:cxn modelId="{270BE756-F160-4933-A11A-5ED485E1C487}" type="presParOf" srcId="{188C9546-164E-49C2-9D67-2CC3D4428DD1}" destId="{331B0690-AC4D-48F7-9C0D-5C629829C064}" srcOrd="14" destOrd="0" presId="urn:microsoft.com/office/officeart/2005/8/layout/cycle1"/>
    <dgm:cxn modelId="{2DECEC21-A13D-420F-94EE-DDA2AC403E52}" type="presParOf" srcId="{188C9546-164E-49C2-9D67-2CC3D4428DD1}" destId="{95D8D4D7-9222-4BCA-9D1A-F1C1B54D24DD}" srcOrd="15" destOrd="0" presId="urn:microsoft.com/office/officeart/2005/8/layout/cycle1"/>
    <dgm:cxn modelId="{CFA45837-F031-45AC-A492-F08CEF4CC518}" type="presParOf" srcId="{188C9546-164E-49C2-9D67-2CC3D4428DD1}" destId="{31554660-2E2C-40EC-B9F6-E32E1A875DD3}" srcOrd="16" destOrd="0" presId="urn:microsoft.com/office/officeart/2005/8/layout/cycle1"/>
    <dgm:cxn modelId="{3FA97602-2AB2-45E9-B36B-DF99B9C5173B}" type="presParOf" srcId="{188C9546-164E-49C2-9D67-2CC3D4428DD1}" destId="{B455EAAB-BBE8-40F1-A9D7-2C5B5AFB562F}" srcOrd="17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7EC51B-57F3-4E1F-A1AB-D69D0F5D58D7}">
      <dsp:nvSpPr>
        <dsp:cNvPr id="0" name=""/>
        <dsp:cNvSpPr/>
      </dsp:nvSpPr>
      <dsp:spPr>
        <a:xfrm>
          <a:off x="5238619" y="15155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Analiza </a:t>
          </a:r>
          <a:r>
            <a:rPr lang="en-US" sz="1600" kern="1200" err="1"/>
            <a:t>podatkov</a:t>
          </a:r>
          <a:endParaRPr lang="en-US" sz="1600" kern="1200"/>
        </a:p>
      </dsp:txBody>
      <dsp:txXfrm>
        <a:off x="5238619" y="15155"/>
        <a:ext cx="1229599" cy="1229599"/>
      </dsp:txXfrm>
    </dsp:sp>
    <dsp:sp modelId="{1ED58DDF-EAAB-49FA-A07A-B5482F7F2FED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20573244"/>
            <a:gd name="adj4" fmla="val 18982916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518AE7-25E5-47A7-B2F5-3AB101943C32}">
      <dsp:nvSpPr>
        <dsp:cNvPr id="0" name=""/>
        <dsp:cNvSpPr/>
      </dsp:nvSpPr>
      <dsp:spPr>
        <a:xfrm>
          <a:off x="6611220" y="2392569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err="1"/>
            <a:t>Razumevanje</a:t>
          </a:r>
          <a:r>
            <a:rPr lang="en-US" sz="1600" kern="1200"/>
            <a:t> </a:t>
          </a:r>
          <a:r>
            <a:rPr lang="en-US" sz="1600" kern="1200" err="1"/>
            <a:t>trga</a:t>
          </a:r>
          <a:endParaRPr lang="en-US" sz="1600" kern="1200"/>
        </a:p>
      </dsp:txBody>
      <dsp:txXfrm>
        <a:off x="6611220" y="2392569"/>
        <a:ext cx="1229599" cy="1229599"/>
      </dsp:txXfrm>
    </dsp:sp>
    <dsp:sp modelId="{18D56911-90AA-481A-B258-47611B418A86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2366812"/>
            <a:gd name="adj4" fmla="val 776484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FF143-CC97-41A4-910B-9926E3108520}">
      <dsp:nvSpPr>
        <dsp:cNvPr id="0" name=""/>
        <dsp:cNvSpPr/>
      </dsp:nvSpPr>
      <dsp:spPr>
        <a:xfrm>
          <a:off x="5238619" y="4769983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err="1"/>
            <a:t>Izdelava</a:t>
          </a:r>
          <a:r>
            <a:rPr lang="en-US" sz="1600" kern="1200"/>
            <a:t> </a:t>
          </a:r>
          <a:r>
            <a:rPr lang="en-US" sz="1600" kern="1200" err="1"/>
            <a:t>strategije</a:t>
          </a:r>
          <a:endParaRPr lang="en-US" sz="1600" kern="1200"/>
        </a:p>
      </dsp:txBody>
      <dsp:txXfrm>
        <a:off x="5238619" y="4769983"/>
        <a:ext cx="1229599" cy="1229599"/>
      </dsp:txXfrm>
    </dsp:sp>
    <dsp:sp modelId="{5A334D42-151F-4C28-9156-ACEE4D597FA0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6111188"/>
            <a:gd name="adj4" fmla="val 4438540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3762FB-3DC9-4C22-A9A3-AD9A580032C4}">
      <dsp:nvSpPr>
        <dsp:cNvPr id="0" name=""/>
        <dsp:cNvSpPr/>
      </dsp:nvSpPr>
      <dsp:spPr>
        <a:xfrm>
          <a:off x="2493418" y="4769983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err="1"/>
            <a:t>Simulacija</a:t>
          </a:r>
          <a:endParaRPr lang="en-US" sz="1600" kern="1200"/>
        </a:p>
      </dsp:txBody>
      <dsp:txXfrm>
        <a:off x="2493418" y="4769983"/>
        <a:ext cx="1229599" cy="1229599"/>
      </dsp:txXfrm>
    </dsp:sp>
    <dsp:sp modelId="{6DF5BFED-87D9-414C-A435-B916CF60991D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9773244"/>
            <a:gd name="adj4" fmla="val 8182916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88B5B2-3A09-4E8D-A5D0-6155DF7F7EA2}">
      <dsp:nvSpPr>
        <dsp:cNvPr id="0" name=""/>
        <dsp:cNvSpPr/>
      </dsp:nvSpPr>
      <dsp:spPr>
        <a:xfrm>
          <a:off x="1120817" y="2392569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err="1"/>
            <a:t>Izvajanje</a:t>
          </a:r>
          <a:endParaRPr lang="en-US" sz="1600" kern="1200"/>
        </a:p>
      </dsp:txBody>
      <dsp:txXfrm>
        <a:off x="1120817" y="2392569"/>
        <a:ext cx="1229599" cy="1229599"/>
      </dsp:txXfrm>
    </dsp:sp>
    <dsp:sp modelId="{331B0690-AC4D-48F7-9C0D-5C629829C064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13166812"/>
            <a:gd name="adj4" fmla="val 11576484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554660-2E2C-40EC-B9F6-E32E1A875DD3}">
      <dsp:nvSpPr>
        <dsp:cNvPr id="0" name=""/>
        <dsp:cNvSpPr/>
      </dsp:nvSpPr>
      <dsp:spPr>
        <a:xfrm>
          <a:off x="2493418" y="15155"/>
          <a:ext cx="1229599" cy="1229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Analiza </a:t>
          </a:r>
          <a:r>
            <a:rPr lang="en-US" sz="1600" kern="1200" err="1"/>
            <a:t>rezultatov</a:t>
          </a:r>
          <a:endParaRPr lang="en-US" sz="1600" kern="1200"/>
        </a:p>
      </dsp:txBody>
      <dsp:txXfrm>
        <a:off x="2493418" y="15155"/>
        <a:ext cx="1229599" cy="1229599"/>
      </dsp:txXfrm>
    </dsp:sp>
    <dsp:sp modelId="{B455EAAB-BBE8-40F1-A9D7-2C5B5AFB562F}">
      <dsp:nvSpPr>
        <dsp:cNvPr id="0" name=""/>
        <dsp:cNvSpPr/>
      </dsp:nvSpPr>
      <dsp:spPr>
        <a:xfrm>
          <a:off x="1475864" y="2415"/>
          <a:ext cx="6009908" cy="6009908"/>
        </a:xfrm>
        <a:prstGeom prst="circularArrow">
          <a:avLst>
            <a:gd name="adj1" fmla="val 3990"/>
            <a:gd name="adj2" fmla="val 250272"/>
            <a:gd name="adj3" fmla="val 16911188"/>
            <a:gd name="adj4" fmla="val 15238540"/>
            <a:gd name="adj5" fmla="val 4655"/>
          </a:avLst>
        </a:prstGeom>
        <a:solidFill>
          <a:srgbClr val="832B8F"/>
        </a:solidFill>
        <a:ln w="1079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9/27/2023 8:14 AM</a:t>
            </a:fld>
            <a:endParaRPr lang="en-US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9/27/2023 8:14 AM</a:t>
            </a:fld>
            <a:endParaRPr lang="en-US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9/27/2023 8:14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err="1">
                <a:latin typeface="Calibri"/>
                <a:ea typeface="Calibri"/>
                <a:cs typeface="Calibri"/>
              </a:rPr>
              <a:t>Delež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poslov</a:t>
            </a:r>
            <a:r>
              <a:rPr lang="en-US" sz="850">
                <a:latin typeface="Calibri"/>
                <a:ea typeface="Calibri"/>
                <a:cs typeface="Calibri"/>
              </a:rPr>
              <a:t>? </a:t>
            </a:r>
            <a:r>
              <a:rPr lang="en-US" sz="850" err="1">
                <a:latin typeface="Calibri"/>
                <a:ea typeface="Calibri"/>
                <a:cs typeface="Calibri"/>
              </a:rPr>
              <a:t>Volumsko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gledano</a:t>
            </a:r>
            <a:r>
              <a:rPr lang="en-US" sz="850">
                <a:latin typeface="Calibri"/>
                <a:ea typeface="Calibri"/>
                <a:cs typeface="Calibri"/>
              </a:rPr>
              <a:t> in </a:t>
            </a:r>
            <a:r>
              <a:rPr lang="en-US" sz="850" err="1">
                <a:latin typeface="Calibri"/>
                <a:ea typeface="Calibri"/>
                <a:cs typeface="Calibri"/>
              </a:rPr>
              <a:t>številčno</a:t>
            </a:r>
            <a:r>
              <a:rPr lang="en-US" sz="850">
                <a:latin typeface="Calibri"/>
                <a:ea typeface="Calibri"/>
                <a:cs typeface="Calibri"/>
              </a:rPr>
              <a:t>?</a:t>
            </a:r>
            <a:r>
              <a:rPr lang="en-US" sz="850">
                <a:cs typeface="Segoe UI Light"/>
              </a:rPr>
              <a:t/>
            </a:r>
            <a:br>
              <a:rPr lang="en-US" sz="850">
                <a:cs typeface="Segoe UI Light"/>
              </a:rPr>
            </a:br>
            <a:r>
              <a:rPr lang="en-US" sz="850">
                <a:latin typeface="Calibri"/>
                <a:ea typeface="Calibri"/>
                <a:cs typeface="Calibri"/>
              </a:rPr>
              <a:t>400 </a:t>
            </a:r>
            <a:r>
              <a:rPr lang="en-US" sz="850" err="1">
                <a:latin typeface="Calibri"/>
                <a:ea typeface="Calibri"/>
                <a:cs typeface="Calibri"/>
              </a:rPr>
              <a:t>poslov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na</a:t>
            </a:r>
            <a:r>
              <a:rPr lang="en-US" sz="850">
                <a:latin typeface="Calibri"/>
                <a:ea typeface="Calibri"/>
                <a:cs typeface="Calibri"/>
              </a:rPr>
              <a:t> dan </a:t>
            </a:r>
            <a:r>
              <a:rPr lang="en-US" sz="850" err="1">
                <a:latin typeface="Calibri"/>
                <a:ea typeface="Calibri"/>
                <a:cs typeface="Calibri"/>
              </a:rPr>
              <a:t>algoritemskih</a:t>
            </a:r>
            <a:r>
              <a:rPr lang="en-US" sz="850">
                <a:latin typeface="Calibri"/>
                <a:ea typeface="Calibri"/>
                <a:cs typeface="Calibri"/>
              </a:rPr>
              <a:t>.</a:t>
            </a:r>
            <a:r>
              <a:rPr lang="en-US" sz="850">
                <a:cs typeface="Segoe UI Light"/>
              </a:rPr>
              <a:t/>
            </a:r>
            <a:br>
              <a:rPr lang="en-US" sz="850">
                <a:cs typeface="Segoe UI Light"/>
              </a:rPr>
            </a:br>
            <a:r>
              <a:rPr lang="en-US" sz="850" err="1">
                <a:latin typeface="Calibri"/>
                <a:ea typeface="Calibri"/>
                <a:cs typeface="Calibri"/>
              </a:rPr>
              <a:t>Blizu</a:t>
            </a:r>
            <a:r>
              <a:rPr lang="en-US" sz="850">
                <a:latin typeface="Calibri"/>
                <a:ea typeface="Calibri"/>
                <a:cs typeface="Calibri"/>
              </a:rPr>
              <a:t> 42% </a:t>
            </a:r>
            <a:r>
              <a:rPr lang="en-US" sz="850" err="1">
                <a:latin typeface="Calibri"/>
                <a:ea typeface="Calibri"/>
                <a:cs typeface="Calibri"/>
              </a:rPr>
              <a:t>vseh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poslov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na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znotrajdnevnem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trgu</a:t>
            </a:r>
          </a:p>
          <a:p>
            <a:r>
              <a:rPr lang="en-US" sz="850">
                <a:latin typeface="Calibri"/>
                <a:ea typeface="Calibri"/>
                <a:cs typeface="Calibri"/>
              </a:rPr>
              <a:t>15% </a:t>
            </a:r>
            <a:r>
              <a:rPr lang="en-US" sz="850" err="1">
                <a:latin typeface="Calibri"/>
                <a:ea typeface="Calibri"/>
                <a:cs typeface="Calibri"/>
              </a:rPr>
              <a:t>vseh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poslov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na</a:t>
            </a:r>
            <a:r>
              <a:rPr lang="en-US" sz="850">
                <a:latin typeface="Calibri"/>
                <a:ea typeface="Calibri"/>
                <a:cs typeface="Calibri"/>
              </a:rPr>
              <a:t> </a:t>
            </a:r>
            <a:r>
              <a:rPr lang="en-US" sz="850" err="1">
                <a:latin typeface="Calibri"/>
                <a:ea typeface="Calibri"/>
                <a:cs typeface="Calibri"/>
              </a:rPr>
              <a:t>terminskem</a:t>
            </a:r>
            <a:r>
              <a:rPr lang="en-US" sz="850">
                <a:latin typeface="Calibri"/>
                <a:ea typeface="Calibri"/>
                <a:cs typeface="Calibri"/>
              </a:rPr>
              <a:t> trgu.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9/27/2023 8:14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65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err="1">
                <a:latin typeface="Calibri"/>
                <a:ea typeface="Calibri"/>
                <a:cs typeface="Calibri"/>
              </a:rPr>
              <a:t>IaaC</a:t>
            </a:r>
            <a:r>
              <a:rPr lang="en-US" sz="850">
                <a:latin typeface="Calibri"/>
                <a:ea typeface="Calibri"/>
                <a:cs typeface="Calibri"/>
              </a:rPr>
              <a:t> C#, Python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9/27/2023 8:14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512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>
                <a:latin typeface="Calibri"/>
                <a:ea typeface="Calibri"/>
                <a:cs typeface="Calibri"/>
              </a:rPr>
              <a:t>Managed Streaming for Apache Kafka</a:t>
            </a:r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9/27/2023 8:14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75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Stran z besedi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43FB5-B56E-9541-A613-F112D7A608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174" y="501650"/>
            <a:ext cx="10821321" cy="429348"/>
          </a:xfrm>
        </p:spPr>
        <p:txBody>
          <a:bodyPr>
            <a:spAutoFit/>
          </a:bodyPr>
          <a:lstStyle/>
          <a:p>
            <a:r>
              <a:rPr lang="sl-SI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37B82C-230E-1346-AA6F-F66BBB0AAD2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4173" y="1510991"/>
            <a:ext cx="10821321" cy="4428000"/>
          </a:xfrm>
        </p:spPr>
        <p:txBody>
          <a:bodyPr vert="horz" lIns="0" tIns="0" rIns="0" bIns="0" rtlCol="0">
            <a:normAutofit/>
          </a:bodyPr>
          <a:lstStyle>
            <a:lvl1pPr>
              <a:lnSpc>
                <a:spcPct val="110000"/>
              </a:lnSpc>
              <a:defRPr lang="en-GB" dirty="0"/>
            </a:lvl1pPr>
            <a:lvl2pPr>
              <a:lnSpc>
                <a:spcPct val="110000"/>
              </a:lnSpc>
              <a:defRPr lang="en-GB" dirty="0"/>
            </a:lvl2pPr>
            <a:lvl3pPr>
              <a:lnSpc>
                <a:spcPct val="110000"/>
              </a:lnSpc>
              <a:defRPr lang="en-GB" dirty="0"/>
            </a:lvl3pPr>
            <a:lvl4pPr>
              <a:lnSpc>
                <a:spcPct val="110000"/>
              </a:lnSpc>
              <a:defRPr lang="en-GB" dirty="0"/>
            </a:lvl4pPr>
            <a:lvl5pPr>
              <a:lnSpc>
                <a:spcPct val="110000"/>
              </a:lnSpc>
              <a:defRPr lang="en-SI" dirty="0"/>
            </a:lvl5pPr>
          </a:lstStyle>
          <a:p>
            <a:pPr lvl="0"/>
            <a:r>
              <a:rPr lang="sl-SI" noProof="0"/>
              <a:t>Click to edit Master text styles</a:t>
            </a:r>
          </a:p>
          <a:p>
            <a:pPr lvl="1"/>
            <a:r>
              <a:rPr lang="sl-SI" noProof="0"/>
              <a:t>Second level</a:t>
            </a:r>
          </a:p>
          <a:p>
            <a:pPr lvl="2"/>
            <a:r>
              <a:rPr lang="sl-SI" noProof="0"/>
              <a:t>Third level</a:t>
            </a:r>
          </a:p>
          <a:p>
            <a:pPr lvl="3"/>
            <a:r>
              <a:rPr lang="sl-SI" noProof="0"/>
              <a:t>Fourth level</a:t>
            </a:r>
          </a:p>
          <a:p>
            <a:pPr lvl="4"/>
            <a:r>
              <a:rPr lang="sl-SI" noProof="0"/>
              <a:t>Fifth level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91497C2-18C7-41D1-AA95-FE5D9CB57EA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08006" y="6043150"/>
            <a:ext cx="597489" cy="3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15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  <p:sldLayoutId id="2147484685" r:id="rId19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73D_C7730E1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76E_EDDAB7C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099" y="1238550"/>
            <a:ext cx="10051676" cy="2400657"/>
          </a:xfrm>
        </p:spPr>
        <p:txBody>
          <a:bodyPr/>
          <a:lstStyle/>
          <a:p>
            <a:r>
              <a:rPr lang="sl-SI" sz="4000">
                <a:cs typeface="Segoe UI"/>
              </a:rPr>
              <a:t>Oblačna infrastruktura za avtomatizirano in algoritemsko trgovanje z energenti –</a:t>
            </a:r>
            <a:r>
              <a:rPr lang="sl-SI">
                <a:cs typeface="Segoe UI"/>
              </a:rPr>
              <a:t> </a:t>
            </a:r>
            <a:br>
              <a:rPr lang="sl-SI">
                <a:cs typeface="Segoe UI"/>
              </a:rPr>
            </a:br>
            <a:r>
              <a:rPr lang="sl-SI" err="1">
                <a:cs typeface="Segoe UI"/>
              </a:rPr>
              <a:t>AlgoHub</a:t>
            </a:r>
            <a:endParaRPr lang="en-HR" err="1">
              <a:cs typeface="Segoe UI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71789" y="4457370"/>
            <a:ext cx="9849970" cy="861774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z="2800">
                <a:cs typeface="Segoe UI"/>
              </a:rPr>
              <a:t>Jan </a:t>
            </a:r>
            <a:r>
              <a:rPr lang="en-US" sz="2800" err="1">
                <a:cs typeface="Segoe UI"/>
              </a:rPr>
              <a:t>Bohinec</a:t>
            </a:r>
            <a:r>
              <a:rPr lang="en-US" sz="2800">
                <a:cs typeface="Segoe UI"/>
              </a:rPr>
              <a:t>, </a:t>
            </a:r>
            <a:r>
              <a:rPr lang="en-US" sz="2800" err="1">
                <a:cs typeface="Segoe UI"/>
              </a:rPr>
              <a:t>direktor</a:t>
            </a:r>
            <a:r>
              <a:rPr lang="en-US" sz="2800">
                <a:cs typeface="Segoe UI"/>
              </a:rPr>
              <a:t> </a:t>
            </a:r>
            <a:r>
              <a:rPr lang="en-US" sz="2800" err="1">
                <a:cs typeface="Segoe UI"/>
              </a:rPr>
              <a:t>analitike</a:t>
            </a:r>
            <a:r>
              <a:rPr lang="en-US" sz="2800">
                <a:cs typeface="Segoe UI"/>
              </a:rPr>
              <a:t> za </a:t>
            </a:r>
            <a:r>
              <a:rPr lang="en-US" sz="2800" err="1">
                <a:cs typeface="Segoe UI"/>
              </a:rPr>
              <a:t>področje</a:t>
            </a:r>
            <a:r>
              <a:rPr lang="en-US" sz="2800">
                <a:cs typeface="Segoe UI"/>
              </a:rPr>
              <a:t> </a:t>
            </a:r>
            <a:r>
              <a:rPr lang="en-US" sz="2800" err="1">
                <a:cs typeface="Segoe UI"/>
              </a:rPr>
              <a:t>trgovanja</a:t>
            </a:r>
            <a:r>
              <a:rPr lang="en-US" sz="2800">
                <a:cs typeface="Segoe UI"/>
              </a:rPr>
              <a:t>,</a:t>
            </a:r>
            <a:br>
              <a:rPr lang="en-US" sz="2800">
                <a:cs typeface="Segoe UI"/>
              </a:rPr>
            </a:br>
            <a:r>
              <a:rPr lang="en-US" sz="2800" b="1">
                <a:cs typeface="Segoe UI"/>
              </a:rPr>
              <a:t>GEN-I</a:t>
            </a:r>
            <a:endParaRPr lang="en-HR" sz="2800" b="1">
              <a:cs typeface="Segoe UI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E6AB4A7-0D16-DCBE-2253-E992504E438C}"/>
              </a:ext>
            </a:extLst>
          </p:cNvPr>
          <p:cNvSpPr txBox="1">
            <a:spLocks/>
          </p:cNvSpPr>
          <p:nvPr/>
        </p:nvSpPr>
        <p:spPr>
          <a:xfrm>
            <a:off x="1100844" y="6120632"/>
            <a:ext cx="9144000" cy="276999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>
                <a:cs typeface="Segoe UI"/>
              </a:rPr>
              <a:t>September 2023</a:t>
            </a:r>
            <a:endParaRPr lang="en-US" sz="1800"/>
          </a:p>
        </p:txBody>
      </p:sp>
      <p:pic>
        <p:nvPicPr>
          <p:cNvPr id="8" name="Picture 7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0FB9106-BD28-FBAB-C214-FE429A499F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400" y="4461641"/>
            <a:ext cx="3084786" cy="3111062"/>
          </a:xfrm>
          <a:prstGeom prst="rect">
            <a:avLst/>
          </a:prstGeom>
        </p:spPr>
      </p:pic>
      <p:pic>
        <p:nvPicPr>
          <p:cNvPr id="2" name="Picture 1" descr="A blue logo with black background&#10;&#10;Description automatically generated">
            <a:extLst>
              <a:ext uri="{FF2B5EF4-FFF2-40B4-BE49-F238E27FC236}">
                <a16:creationId xmlns:a16="http://schemas.microsoft.com/office/drawing/2014/main" id="{8B52356E-ECC3-E094-3347-5B68D6F01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426" y="177139"/>
            <a:ext cx="1496292" cy="149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1918B-B5AE-1597-A3D2-0952455AC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031051"/>
          </a:xfrm>
        </p:spPr>
        <p:txBody>
          <a:bodyPr/>
          <a:lstStyle/>
          <a:p>
            <a:r>
              <a:rPr lang="sl-SI" sz="3100">
                <a:cs typeface="Segoe UI Semibold"/>
              </a:rPr>
              <a:t>Poudarki poslovanja</a:t>
            </a:r>
            <a:endParaRPr lang="en-US" sz="3100" b="0">
              <a:cs typeface="Segoe UI Semibold"/>
            </a:endParaRPr>
          </a:p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AF10B7-2650-3E05-D65A-CCC4728726FE}"/>
              </a:ext>
            </a:extLst>
          </p:cNvPr>
          <p:cNvSpPr txBox="1"/>
          <p:nvPr/>
        </p:nvSpPr>
        <p:spPr>
          <a:xfrm>
            <a:off x="380852" y="1355174"/>
            <a:ext cx="3130759" cy="6309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latin typeface="Segoe UI Light"/>
                <a:cs typeface="Segoe UI Light"/>
              </a:rPr>
              <a:t>Gospodinjski odjemalci električne energije v Sloveniji</a:t>
            </a:r>
            <a:endParaRPr lang="en-US" sz="2400" b="1">
              <a:solidFill>
                <a:srgbClr val="00A796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C1A41F8-6615-92BE-FB59-E7059BD5D66E}"/>
              </a:ext>
            </a:extLst>
          </p:cNvPr>
          <p:cNvSpPr/>
          <p:nvPr/>
        </p:nvSpPr>
        <p:spPr>
          <a:xfrm>
            <a:off x="582299" y="2070110"/>
            <a:ext cx="2453503" cy="2453503"/>
          </a:xfrm>
          <a:prstGeom prst="ellipse">
            <a:avLst/>
          </a:prstGeom>
          <a:noFill/>
          <a:ln w="9525">
            <a:solidFill>
              <a:srgbClr val="832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C9BD38A-C2DC-1609-A71B-E648A5ABF7AB}"/>
              </a:ext>
            </a:extLst>
          </p:cNvPr>
          <p:cNvSpPr/>
          <p:nvPr/>
        </p:nvSpPr>
        <p:spPr>
          <a:xfrm>
            <a:off x="688696" y="4040324"/>
            <a:ext cx="681057" cy="681057"/>
          </a:xfrm>
          <a:prstGeom prst="ellipse">
            <a:avLst/>
          </a:prstGeom>
          <a:solidFill>
            <a:schemeClr val="bg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4A8DDCC-39E8-1CF7-254A-7A29BFA7976F}"/>
              </a:ext>
            </a:extLst>
          </p:cNvPr>
          <p:cNvCxnSpPr/>
          <p:nvPr/>
        </p:nvCxnSpPr>
        <p:spPr>
          <a:xfrm flipV="1">
            <a:off x="1001169" y="3842786"/>
            <a:ext cx="470867" cy="548021"/>
          </a:xfrm>
          <a:prstGeom prst="straightConnector1">
            <a:avLst/>
          </a:prstGeom>
          <a:ln w="57150">
            <a:solidFill>
              <a:srgbClr val="832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D329137-34CA-7572-C034-DFD96370C67C}"/>
              </a:ext>
            </a:extLst>
          </p:cNvPr>
          <p:cNvSpPr txBox="1"/>
          <p:nvPr/>
        </p:nvSpPr>
        <p:spPr>
          <a:xfrm>
            <a:off x="449300" y="2894278"/>
            <a:ext cx="2716292" cy="7925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2800" b="1">
                <a:solidFill>
                  <a:srgbClr val="832B8F"/>
                </a:solidFill>
                <a:latin typeface="Calibri"/>
                <a:ea typeface="Calibri"/>
                <a:cs typeface="Calibri"/>
              </a:rPr>
              <a:t>422,797</a:t>
            </a:r>
          </a:p>
          <a:p>
            <a:pPr algn="ctr"/>
            <a:r>
              <a:rPr lang="en-GB" sz="1750">
                <a:solidFill>
                  <a:srgbClr val="832B8F"/>
                </a:solidFill>
              </a:rPr>
              <a:t>20</a:t>
            </a:r>
            <a:r>
              <a:rPr lang="sl-SI" sz="1750">
                <a:solidFill>
                  <a:srgbClr val="832B8F"/>
                </a:solidFill>
              </a:rPr>
              <a:t>22</a:t>
            </a:r>
            <a:endParaRPr lang="en-SI" sz="1750">
              <a:solidFill>
                <a:srgbClr val="832B8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5B5317-0639-7D5D-4F1A-826253EFD338}"/>
              </a:ext>
            </a:extLst>
          </p:cNvPr>
          <p:cNvSpPr txBox="1"/>
          <p:nvPr/>
        </p:nvSpPr>
        <p:spPr>
          <a:xfrm>
            <a:off x="5219335" y="5310326"/>
            <a:ext cx="212717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solidFill>
                  <a:srgbClr val="832B8F"/>
                </a:solidFill>
              </a:rPr>
              <a:t>&lt; 2 mrd</a:t>
            </a:r>
            <a:endParaRPr lang="sl-SI" sz="1750" b="1">
              <a:solidFill>
                <a:srgbClr val="832B8F"/>
              </a:solidFill>
              <a:cs typeface="Segoe UI"/>
            </a:endParaRPr>
          </a:p>
          <a:p>
            <a:pPr algn="ctr"/>
            <a:r>
              <a:rPr lang="sl-SI" sz="1750">
                <a:solidFill>
                  <a:srgbClr val="832B8F"/>
                </a:solidFill>
              </a:rPr>
              <a:t>2014</a:t>
            </a:r>
            <a:endParaRPr lang="en-SI" sz="1500" b="1">
              <a:solidFill>
                <a:srgbClr val="832B8F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990CE74-CDC2-142D-9F8A-979FAA91D79D}"/>
              </a:ext>
            </a:extLst>
          </p:cNvPr>
          <p:cNvSpPr/>
          <p:nvPr/>
        </p:nvSpPr>
        <p:spPr>
          <a:xfrm>
            <a:off x="5870428" y="1744906"/>
            <a:ext cx="2948920" cy="2948920"/>
          </a:xfrm>
          <a:prstGeom prst="ellipse">
            <a:avLst/>
          </a:prstGeom>
          <a:noFill/>
          <a:ln w="9525">
            <a:solidFill>
              <a:srgbClr val="832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F9D201-B89D-1A8B-60D9-AA8557CE296B}"/>
              </a:ext>
            </a:extLst>
          </p:cNvPr>
          <p:cNvSpPr txBox="1"/>
          <p:nvPr/>
        </p:nvSpPr>
        <p:spPr>
          <a:xfrm>
            <a:off x="5795953" y="2860545"/>
            <a:ext cx="3102564" cy="7925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2800" b="1">
                <a:solidFill>
                  <a:srgbClr val="832B8F"/>
                </a:solidFill>
                <a:latin typeface="Calibri"/>
                <a:ea typeface="Calibri"/>
                <a:cs typeface="Calibri"/>
              </a:rPr>
              <a:t>&gt; 4 mrd</a:t>
            </a:r>
            <a:endParaRPr lang="en-US">
              <a:cs typeface="Segoe UI"/>
            </a:endParaRPr>
          </a:p>
          <a:p>
            <a:pPr algn="ctr"/>
            <a:r>
              <a:rPr lang="en-GB" sz="1750">
                <a:solidFill>
                  <a:srgbClr val="832B8F"/>
                </a:solidFill>
              </a:rPr>
              <a:t>20</a:t>
            </a:r>
            <a:r>
              <a:rPr lang="sl-SI" sz="1750">
                <a:solidFill>
                  <a:srgbClr val="832B8F"/>
                </a:solidFill>
              </a:rPr>
              <a:t>22</a:t>
            </a:r>
            <a:endParaRPr lang="en-SI" sz="1750">
              <a:solidFill>
                <a:srgbClr val="832B8F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5728FC3-1198-3095-BA87-6FF44BAB5F47}"/>
              </a:ext>
            </a:extLst>
          </p:cNvPr>
          <p:cNvSpPr txBox="1"/>
          <p:nvPr/>
        </p:nvSpPr>
        <p:spPr>
          <a:xfrm>
            <a:off x="6397766" y="1345984"/>
            <a:ext cx="198405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latin typeface="Segoe UI Light"/>
                <a:cs typeface="Segoe UI Light"/>
              </a:rPr>
              <a:t>Prihodki</a:t>
            </a:r>
            <a:endParaRPr lang="en-SI" sz="1750" b="1">
              <a:latin typeface="Segoe UI Light"/>
              <a:cs typeface="Segoe UI Light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2299307-C89B-42BF-3A11-44CB67ACC88E}"/>
              </a:ext>
            </a:extLst>
          </p:cNvPr>
          <p:cNvSpPr/>
          <p:nvPr/>
        </p:nvSpPr>
        <p:spPr>
          <a:xfrm>
            <a:off x="2880234" y="3655064"/>
            <a:ext cx="2453503" cy="2453503"/>
          </a:xfrm>
          <a:prstGeom prst="ellipse">
            <a:avLst/>
          </a:prstGeom>
          <a:noFill/>
          <a:ln w="9525">
            <a:solidFill>
              <a:srgbClr val="832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4AD617FA-2BF3-8A91-E730-6329D0CCC762}"/>
              </a:ext>
            </a:extLst>
          </p:cNvPr>
          <p:cNvSpPr/>
          <p:nvPr/>
        </p:nvSpPr>
        <p:spPr>
          <a:xfrm>
            <a:off x="2880234" y="5786376"/>
            <a:ext cx="681057" cy="681057"/>
          </a:xfrm>
          <a:prstGeom prst="ellipse">
            <a:avLst/>
          </a:prstGeom>
          <a:solidFill>
            <a:schemeClr val="bg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7A13E78-132F-8530-1246-94D7438E4084}"/>
              </a:ext>
            </a:extLst>
          </p:cNvPr>
          <p:cNvSpPr/>
          <p:nvPr/>
        </p:nvSpPr>
        <p:spPr>
          <a:xfrm>
            <a:off x="3285538" y="4421289"/>
            <a:ext cx="1510350" cy="792525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sl-SI" sz="2800" b="1">
                <a:solidFill>
                  <a:srgbClr val="832B8F"/>
                </a:solidFill>
                <a:latin typeface="Calibri"/>
                <a:ea typeface="Calibri"/>
                <a:cs typeface="Calibri"/>
              </a:rPr>
              <a:t>129 </a:t>
            </a:r>
            <a:r>
              <a:rPr lang="sl-SI" sz="2800" b="1" err="1">
                <a:solidFill>
                  <a:srgbClr val="832B8F"/>
                </a:solidFill>
                <a:latin typeface="Calibri"/>
                <a:ea typeface="Calibri"/>
                <a:cs typeface="Calibri"/>
              </a:rPr>
              <a:t>TWh</a:t>
            </a:r>
            <a:endParaRPr lang="en-US" sz="1750" err="1">
              <a:solidFill>
                <a:srgbClr val="832B8F"/>
              </a:solidFill>
              <a:latin typeface="Segoe UI"/>
              <a:ea typeface="Calibri"/>
              <a:cs typeface="Segoe UI"/>
            </a:endParaRPr>
          </a:p>
          <a:p>
            <a:pPr algn="ctr"/>
            <a:r>
              <a:rPr lang="en-GB" sz="1750">
                <a:solidFill>
                  <a:srgbClr val="832B8F"/>
                </a:solidFill>
              </a:rPr>
              <a:t>20</a:t>
            </a:r>
            <a:r>
              <a:rPr lang="sl-SI" sz="1750">
                <a:solidFill>
                  <a:srgbClr val="832B8F"/>
                </a:solidFill>
              </a:rPr>
              <a:t>22</a:t>
            </a:r>
            <a:endParaRPr lang="en-SI" sz="1750">
              <a:solidFill>
                <a:srgbClr val="832B8F"/>
              </a:solidFill>
              <a:cs typeface="Segoe UI"/>
            </a:endParaRP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7374E53-0C6D-7A0E-54CD-05643522DC7A}"/>
              </a:ext>
            </a:extLst>
          </p:cNvPr>
          <p:cNvCxnSpPr/>
          <p:nvPr/>
        </p:nvCxnSpPr>
        <p:spPr>
          <a:xfrm flipV="1">
            <a:off x="3184334" y="5459810"/>
            <a:ext cx="573308" cy="710834"/>
          </a:xfrm>
          <a:prstGeom prst="straightConnector1">
            <a:avLst/>
          </a:prstGeom>
          <a:ln w="57150">
            <a:solidFill>
              <a:srgbClr val="832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F6F9D462-05A7-C081-1552-BA55AE012EDD}"/>
              </a:ext>
            </a:extLst>
          </p:cNvPr>
          <p:cNvSpPr txBox="1"/>
          <p:nvPr/>
        </p:nvSpPr>
        <p:spPr>
          <a:xfrm>
            <a:off x="3441597" y="2945607"/>
            <a:ext cx="1330078" cy="6309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latin typeface="Segoe UI Light"/>
                <a:cs typeface="Segoe UI Light"/>
              </a:rPr>
              <a:t>Trgovanje</a:t>
            </a:r>
          </a:p>
          <a:p>
            <a:pPr algn="ctr"/>
            <a:r>
              <a:rPr lang="sl-SI" sz="1750" b="1">
                <a:latin typeface="Segoe UI Light"/>
                <a:cs typeface="Segoe UI Light"/>
              </a:rPr>
              <a:t>z energenti</a:t>
            </a:r>
            <a:endParaRPr lang="en-SI" sz="1750" b="1">
              <a:solidFill>
                <a:srgbClr val="00A796"/>
              </a:solidFill>
              <a:latin typeface="Segoe UI Light"/>
              <a:cs typeface="Segoe UI Light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16DC0DD-45FB-98CA-78BD-D0FD5A9C8C33}"/>
              </a:ext>
            </a:extLst>
          </p:cNvPr>
          <p:cNvSpPr/>
          <p:nvPr/>
        </p:nvSpPr>
        <p:spPr>
          <a:xfrm>
            <a:off x="9911731" y="4035067"/>
            <a:ext cx="732894" cy="792525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sl-SI" sz="2800" b="1">
                <a:solidFill>
                  <a:srgbClr val="832B8F"/>
                </a:solidFill>
                <a:latin typeface="Calibri"/>
                <a:ea typeface="Calibri"/>
                <a:cs typeface="Calibri"/>
              </a:rPr>
              <a:t>681</a:t>
            </a:r>
          </a:p>
          <a:p>
            <a:pPr algn="ctr"/>
            <a:r>
              <a:rPr lang="en-GB" sz="1750">
                <a:solidFill>
                  <a:srgbClr val="832B8F"/>
                </a:solidFill>
              </a:rPr>
              <a:t>20</a:t>
            </a:r>
            <a:r>
              <a:rPr lang="sl-SI" sz="1750">
                <a:solidFill>
                  <a:srgbClr val="832B8F"/>
                </a:solidFill>
              </a:rPr>
              <a:t>22</a:t>
            </a:r>
            <a:endParaRPr lang="en-SI" sz="1750">
              <a:solidFill>
                <a:srgbClr val="832B8F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1DAD537-FC52-5BD4-E3B1-282DD78E0CA3}"/>
              </a:ext>
            </a:extLst>
          </p:cNvPr>
          <p:cNvSpPr txBox="1"/>
          <p:nvPr/>
        </p:nvSpPr>
        <p:spPr>
          <a:xfrm>
            <a:off x="8036998" y="5846567"/>
            <a:ext cx="2127172" cy="63094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solidFill>
                  <a:srgbClr val="832B8F"/>
                </a:solidFill>
              </a:rPr>
              <a:t>229</a:t>
            </a:r>
            <a:endParaRPr lang="sl-SI" sz="1750" b="1">
              <a:solidFill>
                <a:srgbClr val="832B8F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algn="ctr"/>
            <a:r>
              <a:rPr lang="sl-SI" sz="1750">
                <a:solidFill>
                  <a:srgbClr val="832B8F"/>
                </a:solidFill>
              </a:rPr>
              <a:t>2014</a:t>
            </a:r>
            <a:endParaRPr lang="en-SI" sz="1750">
              <a:solidFill>
                <a:srgbClr val="832B8F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094CB97-21F3-0C6C-0B77-7FCCF5FA99F1}"/>
              </a:ext>
            </a:extLst>
          </p:cNvPr>
          <p:cNvSpPr txBox="1"/>
          <p:nvPr/>
        </p:nvSpPr>
        <p:spPr>
          <a:xfrm>
            <a:off x="9558814" y="2572685"/>
            <a:ext cx="144422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latin typeface="Segoe UI Light"/>
                <a:cs typeface="Segoe UI Light"/>
              </a:rPr>
              <a:t>Število zaposlenih</a:t>
            </a:r>
            <a:endParaRPr lang="en-US" sz="1750" b="1">
              <a:solidFill>
                <a:srgbClr val="00A796"/>
              </a:solidFill>
              <a:latin typeface="Segoe UI Light"/>
              <a:cs typeface="Segoe UI Light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A42285A-C389-9813-5892-C2743B0FF8D5}"/>
              </a:ext>
            </a:extLst>
          </p:cNvPr>
          <p:cNvSpPr/>
          <p:nvPr/>
        </p:nvSpPr>
        <p:spPr>
          <a:xfrm>
            <a:off x="9052073" y="3258319"/>
            <a:ext cx="2453503" cy="2453503"/>
          </a:xfrm>
          <a:prstGeom prst="ellipse">
            <a:avLst/>
          </a:prstGeom>
          <a:noFill/>
          <a:ln w="9525">
            <a:solidFill>
              <a:srgbClr val="832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090A513-8ACF-ADE0-54C8-5F22D48C3CA8}"/>
              </a:ext>
            </a:extLst>
          </p:cNvPr>
          <p:cNvSpPr/>
          <p:nvPr/>
        </p:nvSpPr>
        <p:spPr>
          <a:xfrm>
            <a:off x="5720995" y="3982094"/>
            <a:ext cx="1216174" cy="1216174"/>
          </a:xfrm>
          <a:prstGeom prst="ellipse">
            <a:avLst/>
          </a:prstGeom>
          <a:solidFill>
            <a:schemeClr val="bg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sz="1750">
              <a:solidFill>
                <a:srgbClr val="832B8F"/>
              </a:solidFill>
              <a:cs typeface="Segoe UI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9BF68E3-7CDE-FB5A-E5A4-5DDE54558107}"/>
              </a:ext>
            </a:extLst>
          </p:cNvPr>
          <p:cNvSpPr/>
          <p:nvPr/>
        </p:nvSpPr>
        <p:spPr>
          <a:xfrm>
            <a:off x="9024859" y="5208202"/>
            <a:ext cx="681057" cy="681057"/>
          </a:xfrm>
          <a:prstGeom prst="ellipse">
            <a:avLst/>
          </a:prstGeom>
          <a:solidFill>
            <a:schemeClr val="bg2">
              <a:lumMod val="75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I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87BE97D-B1A4-8AD1-8EBC-87F9B93C6C04}"/>
              </a:ext>
            </a:extLst>
          </p:cNvPr>
          <p:cNvCxnSpPr/>
          <p:nvPr/>
        </p:nvCxnSpPr>
        <p:spPr>
          <a:xfrm flipV="1">
            <a:off x="9401433" y="4897661"/>
            <a:ext cx="545208" cy="640834"/>
          </a:xfrm>
          <a:prstGeom prst="straightConnector1">
            <a:avLst/>
          </a:prstGeom>
          <a:ln w="57150">
            <a:solidFill>
              <a:srgbClr val="832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F013EED-055B-0ED5-0D41-44E814FF8CF7}"/>
              </a:ext>
            </a:extLst>
          </p:cNvPr>
          <p:cNvCxnSpPr/>
          <p:nvPr/>
        </p:nvCxnSpPr>
        <p:spPr>
          <a:xfrm flipV="1">
            <a:off x="6331540" y="3819913"/>
            <a:ext cx="722069" cy="845288"/>
          </a:xfrm>
          <a:prstGeom prst="straightConnector1">
            <a:avLst/>
          </a:prstGeom>
          <a:ln w="57150">
            <a:solidFill>
              <a:srgbClr val="832B8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76224DC5-F630-33D5-ECC2-9244129F1C67}"/>
              </a:ext>
            </a:extLst>
          </p:cNvPr>
          <p:cNvSpPr txBox="1"/>
          <p:nvPr/>
        </p:nvSpPr>
        <p:spPr>
          <a:xfrm>
            <a:off x="1260043" y="6065602"/>
            <a:ext cx="212717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sl-SI" sz="1750" b="1">
                <a:solidFill>
                  <a:srgbClr val="832B8F"/>
                </a:solidFill>
              </a:rPr>
              <a:t>&lt;50 </a:t>
            </a:r>
            <a:r>
              <a:rPr lang="sl-SI" sz="1750" b="1" err="1">
                <a:solidFill>
                  <a:srgbClr val="832B8F"/>
                </a:solidFill>
              </a:rPr>
              <a:t>TWh</a:t>
            </a:r>
            <a:endParaRPr lang="sl-SI" sz="1750" b="1" err="1">
              <a:solidFill>
                <a:srgbClr val="832B8F"/>
              </a:solidFill>
              <a:cs typeface="Segoe UI"/>
            </a:endParaRPr>
          </a:p>
          <a:p>
            <a:pPr algn="ctr"/>
            <a:r>
              <a:rPr lang="sl-SI" sz="1750">
                <a:solidFill>
                  <a:srgbClr val="832B8F"/>
                </a:solidFill>
              </a:rPr>
              <a:t>2014</a:t>
            </a:r>
            <a:endParaRPr lang="en-SI" sz="1500" b="1">
              <a:solidFill>
                <a:srgbClr val="832B8F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658A60-AE0F-7A74-5807-B6BE020A6160}"/>
              </a:ext>
            </a:extLst>
          </p:cNvPr>
          <p:cNvSpPr txBox="1"/>
          <p:nvPr/>
        </p:nvSpPr>
        <p:spPr>
          <a:xfrm>
            <a:off x="72512" y="4773561"/>
            <a:ext cx="1532604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sl-SI" sz="1750" b="1">
                <a:solidFill>
                  <a:srgbClr val="832B8F"/>
                </a:solidFill>
              </a:rPr>
              <a:t>128,816</a:t>
            </a:r>
          </a:p>
          <a:p>
            <a:pPr algn="ctr"/>
            <a:r>
              <a:rPr lang="sl-SI" sz="1750">
                <a:solidFill>
                  <a:srgbClr val="832B8F"/>
                </a:solidFill>
              </a:rPr>
              <a:t>2014</a:t>
            </a:r>
          </a:p>
        </p:txBody>
      </p:sp>
      <p:pic>
        <p:nvPicPr>
          <p:cNvPr id="28" name="Picture 27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1B1270CB-784C-5FF1-F145-6BA3854D9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8213" y="-756540"/>
            <a:ext cx="2768423" cy="278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579353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5BFC3-3B67-922A-9A45-C522EEF58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031051"/>
          </a:xfrm>
        </p:spPr>
        <p:txBody>
          <a:bodyPr/>
          <a:lstStyle/>
          <a:p>
            <a:r>
              <a:rPr lang="sl-SI" sz="3100">
                <a:latin typeface="Segoe UI Semibold"/>
                <a:ea typeface="Calibri"/>
                <a:cs typeface="Calibri"/>
              </a:rPr>
              <a:t>Segmenti poslovanja </a:t>
            </a:r>
            <a:r>
              <a:rPr lang="en-US" sz="3100">
                <a:latin typeface="Segoe UI Semibold"/>
                <a:ea typeface="Calibri"/>
                <a:cs typeface="Calibri"/>
              </a:rPr>
              <a:t>–</a:t>
            </a:r>
            <a:r>
              <a:rPr lang="sl-SI" sz="3100">
                <a:latin typeface="Segoe UI Semibold"/>
                <a:ea typeface="Calibri"/>
                <a:cs typeface="Calibri"/>
              </a:rPr>
              <a:t> štirje glavni stebri</a:t>
            </a:r>
            <a:endParaRPr lang="en-US" sz="3100" b="0">
              <a:latin typeface="Segoe UI Semibold"/>
              <a:ea typeface="Calibri"/>
              <a:cs typeface="Calibri"/>
            </a:endParaRPr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B26487-4BD2-9EAB-EFC9-D2EDB2E76A7C}"/>
              </a:ext>
            </a:extLst>
          </p:cNvPr>
          <p:cNvSpPr txBox="1"/>
          <p:nvPr/>
        </p:nvSpPr>
        <p:spPr>
          <a:xfrm>
            <a:off x="622152" y="1758997"/>
            <a:ext cx="230392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sl-SI" sz="1750" b="1">
                <a:solidFill>
                  <a:srgbClr val="832B8F"/>
                </a:solidFill>
                <a:latin typeface="Segoe UI"/>
                <a:ea typeface="Calibri"/>
                <a:cs typeface="Segoe UI"/>
              </a:rPr>
              <a:t>NAPREDNO TRGOVANJE</a:t>
            </a:r>
            <a:endParaRPr lang="en-GB" sz="1750" b="1">
              <a:solidFill>
                <a:srgbClr val="832B8F"/>
              </a:solidFill>
              <a:latin typeface="Segoe UI"/>
              <a:ea typeface="Calibri"/>
              <a:cs typeface="Segoe U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A69667-8F99-068D-11F1-922C2AA899AB}"/>
              </a:ext>
            </a:extLst>
          </p:cNvPr>
          <p:cNvSpPr txBox="1"/>
          <p:nvPr/>
        </p:nvSpPr>
        <p:spPr>
          <a:xfrm>
            <a:off x="3548850" y="1758997"/>
            <a:ext cx="2350528" cy="900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sl-SI" sz="1750" b="1">
                <a:solidFill>
                  <a:srgbClr val="832B8F"/>
                </a:solidFill>
                <a:latin typeface="Segoe UI"/>
                <a:ea typeface="Calibri"/>
                <a:cs typeface="Segoe UI"/>
              </a:rPr>
              <a:t>KONKURENČNA DOBAVA ENERGENTOV</a:t>
            </a:r>
            <a:endParaRPr lang="en-US" sz="1750" b="1">
              <a:solidFill>
                <a:srgbClr val="832B8F"/>
              </a:solidFill>
              <a:latin typeface="Segoe UI"/>
              <a:ea typeface="Calibri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1C97E6-45E6-DE6A-964C-3E2F8984145C}"/>
              </a:ext>
            </a:extLst>
          </p:cNvPr>
          <p:cNvSpPr txBox="1"/>
          <p:nvPr/>
        </p:nvSpPr>
        <p:spPr>
          <a:xfrm>
            <a:off x="6481707" y="1758997"/>
            <a:ext cx="2399533" cy="900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sl-SI" sz="1750" b="1">
                <a:solidFill>
                  <a:srgbClr val="832B8F"/>
                </a:solidFill>
                <a:latin typeface="Segoe UI"/>
                <a:ea typeface="Calibri"/>
                <a:cs typeface="Segoe UI"/>
              </a:rPr>
              <a:t>INOVATIVNE ENERGETSKE STORITVE</a:t>
            </a:r>
            <a:endParaRPr lang="en-US" sz="1750" b="1">
              <a:solidFill>
                <a:srgbClr val="832B8F"/>
              </a:solidFill>
              <a:latin typeface="Segoe UI"/>
              <a:ea typeface="Calibri"/>
              <a:cs typeface="Segoe U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62712-B7C1-355B-4FE6-E3FEBCE9A6F2}"/>
              </a:ext>
            </a:extLst>
          </p:cNvPr>
          <p:cNvSpPr txBox="1"/>
          <p:nvPr/>
        </p:nvSpPr>
        <p:spPr>
          <a:xfrm>
            <a:off x="622152" y="3023098"/>
            <a:ext cx="2552847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34620" indent="-134620">
              <a:buFont typeface="Arial" panose="020B0604020202020204" pitchFamily="34" charset="0"/>
              <a:buChar char="•"/>
            </a:pPr>
            <a:r>
              <a:rPr lang="sl-SI" sz="2000" b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Trgovanje z energenti</a:t>
            </a:r>
          </a:p>
          <a:p>
            <a:pPr marL="134620" indent="-134620">
              <a:buFont typeface="Arial" panose="020B0604020202020204" pitchFamily="34" charset="0"/>
              <a:buChar char="•"/>
            </a:pPr>
            <a:endParaRPr lang="en-US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134620" indent="-13462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Storitve upravljanja portfeljev</a:t>
            </a:r>
            <a:endParaRPr lang="en-US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134620" indent="-134620">
              <a:buFont typeface="Arial" panose="020B0604020202020204" pitchFamily="34" charset="0"/>
              <a:buChar char="•"/>
            </a:pPr>
            <a:endParaRPr lang="sl-SI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134620" indent="-13462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Napredne trgovalne rešitve</a:t>
            </a:r>
            <a:endParaRPr lang="en-US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7DABBD-A421-E74D-8EC0-EA21F558E90E}"/>
              </a:ext>
            </a:extLst>
          </p:cNvPr>
          <p:cNvSpPr txBox="1"/>
          <p:nvPr/>
        </p:nvSpPr>
        <p:spPr>
          <a:xfrm>
            <a:off x="3527911" y="3023098"/>
            <a:ext cx="2371467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134620" indent="-13462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Dobava </a:t>
            </a:r>
            <a:r>
              <a:rPr lang="sl-SI" sz="2000" b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električne energije </a:t>
            </a: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in </a:t>
            </a:r>
            <a:r>
              <a:rPr lang="sl-SI" sz="2000" b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plina </a:t>
            </a: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končnim odjemalcem </a:t>
            </a:r>
            <a:r>
              <a:rPr lang="en-US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(B2C)</a:t>
            </a:r>
            <a:endParaRPr lang="sl-SI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134620" indent="-134620">
              <a:buFont typeface="Arial" panose="020B0604020202020204" pitchFamily="34" charset="0"/>
              <a:buChar char="•"/>
            </a:pPr>
            <a:endParaRPr lang="en-US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134620" indent="-13462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cs typeface="Segoe UI Semilight"/>
              </a:rPr>
              <a:t>Napredne storitve dobave in odkupa za poslovne odjemalce </a:t>
            </a:r>
            <a:r>
              <a:rPr lang="en-US" sz="2000">
                <a:solidFill>
                  <a:srgbClr val="832B8F"/>
                </a:solidFill>
                <a:latin typeface="Segoe UI Semilight"/>
                <a:cs typeface="Segoe UI Semilight"/>
              </a:rPr>
              <a:t> (B2B)</a:t>
            </a:r>
            <a:endParaRPr lang="en-US" sz="175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423598-270B-30F8-3E57-0571451DE99D}"/>
              </a:ext>
            </a:extLst>
          </p:cNvPr>
          <p:cNvSpPr txBox="1"/>
          <p:nvPr/>
        </p:nvSpPr>
        <p:spPr>
          <a:xfrm>
            <a:off x="6481708" y="3023098"/>
            <a:ext cx="2807953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Upravljanje prožnosti</a:t>
            </a:r>
          </a:p>
          <a:p>
            <a:endParaRPr lang="sl-SI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000" b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Sistemske storitve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K uporabnikom usmerjene trajnostne rešitve</a:t>
            </a:r>
            <a:endParaRPr lang="en-US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F2C0AC7-C9FD-D0D5-78B4-9F90378DFF41}"/>
              </a:ext>
            </a:extLst>
          </p:cNvPr>
          <p:cNvSpPr/>
          <p:nvPr/>
        </p:nvSpPr>
        <p:spPr>
          <a:xfrm rot="5400000">
            <a:off x="1740090" y="1650472"/>
            <a:ext cx="87554" cy="21090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sl-SI" sz="1750">
              <a:solidFill>
                <a:srgbClr val="832B8F"/>
              </a:solidFill>
              <a:cs typeface="Segoe UI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6F88EE5-88E8-2E5D-FA6A-088A1050FD9A}"/>
              </a:ext>
            </a:extLst>
          </p:cNvPr>
          <p:cNvSpPr/>
          <p:nvPr/>
        </p:nvSpPr>
        <p:spPr>
          <a:xfrm rot="5400000">
            <a:off x="4628085" y="1650471"/>
            <a:ext cx="87554" cy="2109020"/>
          </a:xfrm>
          <a:prstGeom prst="rect">
            <a:avLst/>
          </a:prstGeom>
          <a:solidFill>
            <a:srgbClr val="004C6A"/>
          </a:solidFill>
          <a:ln>
            <a:solidFill>
              <a:srgbClr val="004C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sl-SI" sz="1750">
              <a:solidFill>
                <a:srgbClr val="832B8F"/>
              </a:solidFill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0E2C43-A714-187D-F09A-0E0253A4D088}"/>
              </a:ext>
            </a:extLst>
          </p:cNvPr>
          <p:cNvSpPr/>
          <p:nvPr/>
        </p:nvSpPr>
        <p:spPr>
          <a:xfrm rot="5400000">
            <a:off x="7599645" y="1650471"/>
            <a:ext cx="87554" cy="2109020"/>
          </a:xfrm>
          <a:prstGeom prst="rect">
            <a:avLst/>
          </a:prstGeom>
          <a:solidFill>
            <a:srgbClr val="00A796"/>
          </a:solidFill>
          <a:ln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sl-SI" sz="1750">
              <a:solidFill>
                <a:srgbClr val="832B8F"/>
              </a:solidFill>
              <a:cs typeface="Segoe UI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ABF7A26-320C-951E-913C-49A788FFE93A}"/>
              </a:ext>
            </a:extLst>
          </p:cNvPr>
          <p:cNvSpPr/>
          <p:nvPr/>
        </p:nvSpPr>
        <p:spPr>
          <a:xfrm rot="5400000">
            <a:off x="10367229" y="1650471"/>
            <a:ext cx="87554" cy="210902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sl-SI" sz="1750">
              <a:solidFill>
                <a:srgbClr val="832B8F"/>
              </a:solidFill>
              <a:cs typeface="Segoe U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27BF09-68FF-0168-CE4B-CF9EA43119E4}"/>
              </a:ext>
            </a:extLst>
          </p:cNvPr>
          <p:cNvSpPr txBox="1"/>
          <p:nvPr/>
        </p:nvSpPr>
        <p:spPr>
          <a:xfrm>
            <a:off x="9249292" y="1763144"/>
            <a:ext cx="2216224" cy="900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sl-SI" sz="1750" b="1">
                <a:solidFill>
                  <a:srgbClr val="832B8F"/>
                </a:solidFill>
                <a:latin typeface="Segoe UI"/>
                <a:ea typeface="Calibri"/>
                <a:cs typeface="Segoe UI"/>
              </a:rPr>
              <a:t>PRODAJA SONČNIH ELEKTRARN</a:t>
            </a:r>
            <a:endParaRPr lang="en-GB" sz="1750" b="1">
              <a:solidFill>
                <a:srgbClr val="832B8F"/>
              </a:solidFill>
              <a:latin typeface="Segoe UI"/>
              <a:ea typeface="Calibri"/>
              <a:cs typeface="Segoe U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D5AF2C-941E-4EBB-92F5-D183F126A51A}"/>
              </a:ext>
            </a:extLst>
          </p:cNvPr>
          <p:cNvSpPr txBox="1"/>
          <p:nvPr/>
        </p:nvSpPr>
        <p:spPr>
          <a:xfrm>
            <a:off x="9249292" y="3002042"/>
            <a:ext cx="2807953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000" b="1" err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Mikro</a:t>
            </a:r>
            <a:r>
              <a:rPr lang="sl-SI" sz="2000" b="1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 sončne elektrarne</a:t>
            </a:r>
            <a:endParaRPr lang="en-GB" sz="2000" b="1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endParaRPr lang="en-GB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B2B </a:t>
            </a: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sončne elektrarne</a:t>
            </a:r>
            <a:endParaRPr lang="en-GB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000">
                <a:solidFill>
                  <a:srgbClr val="832B8F"/>
                </a:solidFill>
                <a:latin typeface="Segoe UI Semilight"/>
                <a:ea typeface="Calibri"/>
                <a:cs typeface="Segoe UI Semilight"/>
              </a:rPr>
              <a:t>Sončne elektrarne za širšo oskrbo z energijo</a:t>
            </a:r>
            <a:endParaRPr lang="en-GB" sz="2000">
              <a:solidFill>
                <a:srgbClr val="832B8F"/>
              </a:solidFill>
              <a:latin typeface="Segoe UI Semilight"/>
              <a:ea typeface="Calibri"/>
              <a:cs typeface="Segoe UI Semilight"/>
            </a:endParaRPr>
          </a:p>
        </p:txBody>
      </p:sp>
      <p:pic>
        <p:nvPicPr>
          <p:cNvPr id="15" name="Picture 14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1B1270CB-784C-5FF1-F145-6BA3854D9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8213" y="-756540"/>
            <a:ext cx="2768423" cy="278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84509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B4CADC3-9EB2-7269-F8EE-81DA15FC33DD}"/>
              </a:ext>
            </a:extLst>
          </p:cNvPr>
          <p:cNvSpPr txBox="1">
            <a:spLocks/>
          </p:cNvSpPr>
          <p:nvPr/>
        </p:nvSpPr>
        <p:spPr>
          <a:xfrm>
            <a:off x="485634" y="3463863"/>
            <a:ext cx="2167414" cy="709197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70000" indent="-1800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9535" lvl="0" indent="0">
              <a:buNone/>
            </a:pPr>
            <a:r>
              <a:rPr lang="sl-SI" sz="3100" b="1">
                <a:solidFill>
                  <a:srgbClr val="832B8F"/>
                </a:solidFill>
                <a:latin typeface="Segoe UI Semilight"/>
                <a:ea typeface="Calibri"/>
                <a:cs typeface="Calibri"/>
              </a:rPr>
              <a:t>Kdo smo</a:t>
            </a:r>
            <a:endParaRPr lang="en-US" sz="3100" b="1">
              <a:solidFill>
                <a:srgbClr val="832B8F"/>
              </a:solidFill>
              <a:latin typeface="Segoe UI Semilight"/>
              <a:ea typeface="Calibri"/>
              <a:cs typeface="Calibri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B5D1909-0704-3E41-8467-25B6D92B1004}"/>
              </a:ext>
            </a:extLst>
          </p:cNvPr>
          <p:cNvSpPr txBox="1">
            <a:spLocks/>
          </p:cNvSpPr>
          <p:nvPr/>
        </p:nvSpPr>
        <p:spPr>
          <a:xfrm>
            <a:off x="3821527" y="1453458"/>
            <a:ext cx="8155028" cy="4185587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70000" indent="-1800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6858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1800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004C6A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435" indent="-342900"/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Ena najhitreje rastočih in najbolj inovativnih družb 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na evropskem energetskem trgu. </a:t>
            </a:r>
            <a:endParaRPr lang="sl-SI" sz="2400">
              <a:solidFill>
                <a:schemeClr val="tx1"/>
              </a:solidFill>
              <a:latin typeface="Segoe UI Light"/>
              <a:ea typeface="Calibri"/>
            </a:endParaRPr>
          </a:p>
          <a:p>
            <a:pPr marL="432435" indent="-342900"/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Vodilni trgovec z energenti 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v regiji. </a:t>
            </a:r>
            <a:endParaRPr lang="sl-SI" sz="2400">
              <a:solidFill>
                <a:schemeClr val="tx1"/>
              </a:solidFill>
              <a:latin typeface="Segoe UI Light"/>
              <a:ea typeface="Calibri"/>
            </a:endParaRPr>
          </a:p>
          <a:p>
            <a:pPr marL="432435" indent="-342900"/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Prvi slovenski dobavitelj izključno </a:t>
            </a:r>
            <a:r>
              <a:rPr lang="sl-SI" sz="2400" b="1" err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brezogljične</a:t>
            </a:r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 električne energije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 in </a:t>
            </a:r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najbolj zaupanja vreden dobavitelj osem let zapored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.</a:t>
            </a:r>
          </a:p>
          <a:p>
            <a:pPr marL="432435" indent="-342900"/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Ponudnik sončnih elektrarn 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za samooskrbo </a:t>
            </a:r>
            <a:r>
              <a:rPr lang="sl-SI" sz="2400" b="1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z največjim tržnim deležem </a:t>
            </a:r>
            <a:r>
              <a:rPr lang="sl-SI" sz="2400">
                <a:solidFill>
                  <a:schemeClr val="tx1"/>
                </a:solidFill>
                <a:latin typeface="Segoe UI Light"/>
                <a:ea typeface="Calibri"/>
                <a:cs typeface="Calibri"/>
              </a:rPr>
              <a:t>v Sloveniji</a:t>
            </a:r>
            <a:r>
              <a:rPr lang="sl-SI" sz="2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. </a:t>
            </a:r>
            <a:endParaRPr lang="en-US" sz="1600">
              <a:solidFill>
                <a:schemeClr val="tx1"/>
              </a:solidFill>
              <a:ea typeface="Calibri" panose="020F05020202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0C3DAE-5447-B5B1-E0AE-79CE892E6F2B}"/>
              </a:ext>
            </a:extLst>
          </p:cNvPr>
          <p:cNvSpPr/>
          <p:nvPr/>
        </p:nvSpPr>
        <p:spPr>
          <a:xfrm>
            <a:off x="3406010" y="1533639"/>
            <a:ext cx="100147" cy="3494660"/>
          </a:xfrm>
          <a:prstGeom prst="rect">
            <a:avLst/>
          </a:prstGeom>
          <a:solidFill>
            <a:srgbClr val="832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sl-SI" sz="1750">
              <a:highlight>
                <a:srgbClr val="FF00FF"/>
              </a:highlight>
              <a:cs typeface="Segoe UI"/>
            </a:endParaRPr>
          </a:p>
        </p:txBody>
      </p:sp>
      <p:pic>
        <p:nvPicPr>
          <p:cNvPr id="5" name="Picture 4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1B1270CB-784C-5FF1-F145-6BA3854D9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18" y="1096711"/>
            <a:ext cx="2768423" cy="278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289556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92443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Energetski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trg</a:t>
            </a:r>
            <a:endParaRPr lang="sl-SI" sz="3100">
              <a:cs typeface="Segoe UI"/>
            </a:endParaRPr>
          </a:p>
        </p:txBody>
      </p:sp>
      <p:pic>
        <p:nvPicPr>
          <p:cNvPr id="3" name="Picture 2" descr="A diagram of energy production&#10;&#10;Description automatically generated">
            <a:extLst>
              <a:ext uri="{FF2B5EF4-FFF2-40B4-BE49-F238E27FC236}">
                <a16:creationId xmlns:a16="http://schemas.microsoft.com/office/drawing/2014/main" id="{B5831327-FD11-9CE3-4642-36693826C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05" y="1232888"/>
            <a:ext cx="11611303" cy="536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5803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2C25B-9433-FE9B-573F-0548CF508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Nemški</a:t>
            </a:r>
            <a:r>
              <a:rPr lang="en-US" sz="3100">
                <a:cs typeface="Segoe UI"/>
              </a:rPr>
              <a:t> intraday </a:t>
            </a:r>
            <a:r>
              <a:rPr lang="en-US" sz="3100" err="1">
                <a:cs typeface="Segoe UI"/>
              </a:rPr>
              <a:t>trg</a:t>
            </a:r>
            <a:r>
              <a:rPr lang="en-US" sz="3100">
                <a:cs typeface="Segoe UI"/>
              </a:rPr>
              <a:t> 2017 - 2021</a:t>
            </a:r>
            <a:endParaRPr lang="en-US" sz="3100"/>
          </a:p>
        </p:txBody>
      </p:sp>
      <p:pic>
        <p:nvPicPr>
          <p:cNvPr id="3" name="Picture 2" descr="A graph with a line&#10;&#10;Description automatically generated">
            <a:extLst>
              <a:ext uri="{FF2B5EF4-FFF2-40B4-BE49-F238E27FC236}">
                <a16:creationId xmlns:a16="http://schemas.microsoft.com/office/drawing/2014/main" id="{7ECF7717-6DFD-9018-18FF-CF96795BB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630" y="1124919"/>
            <a:ext cx="6815958" cy="555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04462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a stock market&#10;&#10;Description automatically generated">
            <a:extLst>
              <a:ext uri="{FF2B5EF4-FFF2-40B4-BE49-F238E27FC236}">
                <a16:creationId xmlns:a16="http://schemas.microsoft.com/office/drawing/2014/main" id="{55BA8CBC-23F3-C918-C317-8CF9170C0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07" y="-2597"/>
            <a:ext cx="12202510" cy="692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9621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>
                <a:cs typeface="Segoe UI"/>
              </a:rPr>
              <a:t>GEN-I </a:t>
            </a:r>
            <a:r>
              <a:rPr lang="en-US" sz="3100" err="1">
                <a:cs typeface="Segoe UI"/>
              </a:rPr>
              <a:t>na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trgu</a:t>
            </a:r>
            <a:endParaRPr lang="sl-SI" sz="3100">
              <a:cs typeface="Segoe U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81227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Upravljamo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proizvodnjo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porabo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strank</a:t>
            </a:r>
            <a:r>
              <a:rPr lang="en-US">
                <a:latin typeface="Segoe UI Semilight"/>
                <a:cs typeface="Segoe UI Semilight"/>
              </a:rPr>
              <a:t> v </a:t>
            </a:r>
            <a:r>
              <a:rPr lang="en-US" err="1">
                <a:latin typeface="Segoe UI Semilight"/>
                <a:cs typeface="Segoe UI Semilight"/>
              </a:rPr>
              <a:t>srednji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jugovzhodni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Evropi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Volatilnost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trga</a:t>
            </a:r>
            <a:r>
              <a:rPr lang="en-US">
                <a:latin typeface="Segoe UI Semilight"/>
                <a:cs typeface="Segoe UI Semilight"/>
              </a:rPr>
              <a:t> – </a:t>
            </a:r>
            <a:r>
              <a:rPr lang="en-US" err="1">
                <a:latin typeface="Segoe UI Semilight"/>
                <a:cs typeface="Segoe UI Semilight"/>
              </a:rPr>
              <a:t>potrebna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hitra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odzivnost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Trgovanje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na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podlagi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napovedi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fundamentalnih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modelov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Avtomatizirano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izvajanje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strategij</a:t>
            </a:r>
            <a:r>
              <a:rPr lang="en-US">
                <a:latin typeface="Segoe UI Semilight"/>
                <a:cs typeface="Segoe UI Semilight"/>
              </a:rPr>
              <a:t> in </a:t>
            </a:r>
            <a:r>
              <a:rPr lang="en-US" err="1">
                <a:latin typeface="Segoe UI Semilight"/>
                <a:cs typeface="Segoe UI Semilight"/>
              </a:rPr>
              <a:t>nadzor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pozicij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podjetja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Intraday </a:t>
            </a:r>
            <a:r>
              <a:rPr lang="en-US" err="1">
                <a:latin typeface="Segoe UI Semilight"/>
                <a:cs typeface="Segoe UI Semilight"/>
              </a:rPr>
              <a:t>trg</a:t>
            </a:r>
            <a:r>
              <a:rPr lang="en-US">
                <a:latin typeface="Segoe UI Semilight"/>
                <a:cs typeface="Segoe UI Semilight"/>
              </a:rPr>
              <a:t>, </a:t>
            </a:r>
            <a:r>
              <a:rPr lang="en-US" err="1">
                <a:latin typeface="Segoe UI Semilight"/>
                <a:cs typeface="Segoe UI Semilight"/>
              </a:rPr>
              <a:t>trg</a:t>
            </a:r>
            <a:r>
              <a:rPr lang="en-US">
                <a:latin typeface="Segoe UI Semilight"/>
                <a:cs typeface="Segoe UI Semilight"/>
              </a:rPr>
              <a:t> za dan </a:t>
            </a:r>
            <a:r>
              <a:rPr lang="en-US" err="1">
                <a:latin typeface="Segoe UI Semilight"/>
                <a:cs typeface="Segoe UI Semilight"/>
              </a:rPr>
              <a:t>vnaprej</a:t>
            </a:r>
            <a:r>
              <a:rPr lang="en-US">
                <a:latin typeface="Segoe UI Semilight"/>
                <a:cs typeface="Segoe UI Semilight"/>
              </a:rPr>
              <a:t>, </a:t>
            </a:r>
            <a:r>
              <a:rPr lang="en-US" err="1">
                <a:latin typeface="Segoe UI Semilight"/>
                <a:cs typeface="Segoe UI Semilight"/>
              </a:rPr>
              <a:t>terminski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trg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Energetski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trg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deluje</a:t>
            </a:r>
            <a:r>
              <a:rPr lang="en-US">
                <a:latin typeface="Segoe UI Semilight"/>
                <a:cs typeface="Segoe UI Semilight"/>
              </a:rPr>
              <a:t> 24/7/365</a:t>
            </a:r>
            <a:endParaRPr lang="en-US"/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Zahteva</a:t>
            </a:r>
            <a:r>
              <a:rPr lang="en-US">
                <a:latin typeface="Segoe UI Semilight"/>
                <a:cs typeface="Segoe UI Semilight"/>
              </a:rPr>
              <a:t> po </a:t>
            </a:r>
            <a:r>
              <a:rPr lang="en-US" err="1">
                <a:latin typeface="Segoe UI Semilight"/>
                <a:cs typeface="Segoe UI Semilight"/>
              </a:rPr>
              <a:t>avtomatizaciji</a:t>
            </a:r>
            <a:r>
              <a:rPr lang="en-US">
                <a:latin typeface="Segoe UI Semilight"/>
                <a:cs typeface="Segoe UI Semilight"/>
              </a:rPr>
              <a:t> – </a:t>
            </a:r>
            <a:r>
              <a:rPr lang="en-US" b="1" err="1">
                <a:latin typeface="Segoe UI Semilight"/>
                <a:cs typeface="Segoe UI Semilight"/>
              </a:rPr>
              <a:t>algoritemsko</a:t>
            </a:r>
            <a:r>
              <a:rPr lang="en-US" b="1">
                <a:latin typeface="Segoe UI Semilight"/>
                <a:cs typeface="Segoe UI Semilight"/>
              </a:rPr>
              <a:t> </a:t>
            </a:r>
            <a:r>
              <a:rPr lang="en-US" b="1" err="1">
                <a:latin typeface="Segoe UI Semilight"/>
                <a:cs typeface="Segoe UI Semilight"/>
              </a:rPr>
              <a:t>trgovanje</a:t>
            </a:r>
            <a:r>
              <a:rPr lang="en-US" b="1">
                <a:latin typeface="Segoe UI Semilight"/>
                <a:cs typeface="Segoe UI Semilight"/>
              </a:rPr>
              <a:t>.​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46206231"/>
      </p:ext>
    </p:extLst>
  </p:cSld>
  <p:clrMapOvr>
    <a:masterClrMapping/>
  </p:clrMapOvr>
  <p:transition>
    <p:fade/>
  </p:transition>
  <p:extLst>
    <p:ext uri="{6950BFC3-D8DA-4A85-94F7-54DA5524770B}">
      <p188:commentRel xmlns="" xmlns:p188="http://schemas.microsoft.com/office/powerpoint/2018/8/main" r:id="rId2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Algoritemsko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trgovanje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na</a:t>
            </a:r>
            <a:r>
              <a:rPr lang="en-US" sz="3100">
                <a:cs typeface="Segoe UI"/>
              </a:rPr>
              <a:t> Gen-I</a:t>
            </a:r>
            <a:endParaRPr lang="sl-SI" sz="3100">
              <a:cs typeface="Segoe U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567404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4 </a:t>
            </a:r>
            <a:r>
              <a:rPr lang="en-US" err="1">
                <a:latin typeface="Segoe UI Semilight"/>
                <a:cs typeface="Segoe UI Semilight"/>
              </a:rPr>
              <a:t>leta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nazaj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začetek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algoritemskega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trgovanja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Potreba</a:t>
            </a:r>
            <a:r>
              <a:rPr lang="en-US">
                <a:latin typeface="Segoe UI Semilight"/>
                <a:cs typeface="Segoe UI Semilight"/>
              </a:rPr>
              <a:t> po </a:t>
            </a:r>
            <a:r>
              <a:rPr lang="en-US" err="1">
                <a:latin typeface="Segoe UI Semilight"/>
                <a:cs typeface="Segoe UI Semilight"/>
              </a:rPr>
              <a:t>hitrem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dodajanju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novih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trgov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Hitra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implementacija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avtomatiziranih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trgovalnih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strategij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Zanesljivost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>
                <a:latin typeface="Segoe UI Semilight"/>
                <a:cs typeface="Segoe UI Semilight"/>
              </a:rPr>
              <a:t>– </a:t>
            </a:r>
            <a:r>
              <a:rPr lang="en-US" err="1">
                <a:latin typeface="Segoe UI Semilight"/>
                <a:cs typeface="Segoe UI Semilight"/>
              </a:rPr>
              <a:t>direktne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finančne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posledice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Varnost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>
                <a:latin typeface="Segoe UI Semilight"/>
                <a:cs typeface="Segoe UI Semilight"/>
              </a:rPr>
              <a:t>– </a:t>
            </a:r>
            <a:r>
              <a:rPr lang="en-US" err="1">
                <a:latin typeface="Segoe UI Semilight"/>
                <a:cs typeface="Segoe UI Semilight"/>
              </a:rPr>
              <a:t>pomen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kibernetske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varnosti</a:t>
            </a: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Hitrost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>
                <a:latin typeface="Segoe UI Semilight"/>
                <a:cs typeface="Segoe UI Semilight"/>
              </a:rPr>
              <a:t>– 1s vs 100 </a:t>
            </a:r>
            <a:r>
              <a:rPr lang="en-US" err="1">
                <a:latin typeface="Segoe UI Semilight"/>
                <a:cs typeface="Segoe UI Semilight"/>
              </a:rPr>
              <a:t>ms</a:t>
            </a:r>
            <a:r>
              <a:rPr lang="en-US">
                <a:latin typeface="Segoe UI Semilight"/>
                <a:cs typeface="Segoe UI Semilight"/>
              </a:rPr>
              <a:t> je </a:t>
            </a:r>
            <a:r>
              <a:rPr lang="en-US" err="1">
                <a:latin typeface="Segoe UI Semilight"/>
                <a:cs typeface="Segoe UI Semilight"/>
              </a:rPr>
              <a:t>lahko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razlika</a:t>
            </a:r>
            <a:r>
              <a:rPr lang="en-US">
                <a:latin typeface="Segoe UI Semilight"/>
                <a:cs typeface="Segoe UI Semilight"/>
              </a:rPr>
              <a:t> v </a:t>
            </a:r>
            <a:r>
              <a:rPr lang="en-US" err="1">
                <a:latin typeface="Segoe UI Semilight"/>
                <a:cs typeface="Segoe UI Semilight"/>
              </a:rPr>
              <a:t>dobičku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ali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izgubi</a:t>
            </a: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Regulacija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>
                <a:latin typeface="Segoe UI Semilight"/>
                <a:cs typeface="Segoe UI Semilight"/>
              </a:rPr>
              <a:t>– </a:t>
            </a:r>
            <a:r>
              <a:rPr lang="en-US" err="1">
                <a:latin typeface="Segoe UI Semilight"/>
                <a:cs typeface="Segoe UI Semilight"/>
              </a:rPr>
              <a:t>revizijska</a:t>
            </a:r>
            <a:r>
              <a:rPr lang="en-US">
                <a:latin typeface="Segoe UI Semilight"/>
                <a:cs typeface="Segoe UI Semilight"/>
              </a:rPr>
              <a:t> sled, </a:t>
            </a:r>
            <a:r>
              <a:rPr lang="en-US" err="1">
                <a:latin typeface="Segoe UI Semilight"/>
                <a:cs typeface="Segoe UI Semilight"/>
              </a:rPr>
              <a:t>tveganja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Zajem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podatkov</a:t>
            </a:r>
            <a:endParaRPr lang="sl-SI">
              <a:latin typeface="Segoe UI Semilight"/>
              <a:cs typeface="Segoe UI Semilight"/>
            </a:endParaRPr>
          </a:p>
          <a:p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C63F493-759B-2EBC-40F0-0673769F3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32449" y="3330498"/>
            <a:ext cx="5112834" cy="5112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23701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Analitika</a:t>
            </a:r>
            <a:r>
              <a:rPr lang="en-US" sz="3100">
                <a:cs typeface="Segoe UI"/>
              </a:rPr>
              <a:t> za </a:t>
            </a:r>
            <a:r>
              <a:rPr lang="en-US" sz="3100" err="1">
                <a:cs typeface="Segoe UI"/>
              </a:rPr>
              <a:t>področje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trgovanja</a:t>
            </a:r>
            <a:endParaRPr lang="sl-SI" sz="3100">
              <a:cs typeface="Segoe U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952108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00050" fontAlgn="base">
              <a:lnSpc>
                <a:spcPct val="120000"/>
              </a:lnSpc>
              <a:spcBef>
                <a:spcPts val="1400"/>
              </a:spcBef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Močno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analitsko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področje</a:t>
            </a:r>
            <a:r>
              <a:rPr lang="en-US">
                <a:latin typeface="Segoe UI Semilight"/>
                <a:cs typeface="Segoe UI Semilight"/>
              </a:rPr>
              <a:t> – 60 </a:t>
            </a:r>
            <a:r>
              <a:rPr lang="en-US" err="1">
                <a:latin typeface="Segoe UI Semilight"/>
                <a:cs typeface="Segoe UI Semilight"/>
              </a:rPr>
              <a:t>visoko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izobraženih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sodelavcev</a:t>
            </a:r>
            <a:r>
              <a:rPr lang="en-US">
                <a:latin typeface="Segoe UI Semilight"/>
                <a:cs typeface="Segoe UI Semilight"/>
              </a:rPr>
              <a:t>​</a:t>
            </a:r>
            <a:endParaRPr lang="en-US"/>
          </a:p>
          <a:p>
            <a:pPr marL="457200" indent="-400050" fontAlgn="base">
              <a:lnSpc>
                <a:spcPct val="120000"/>
              </a:lnSpc>
              <a:spcBef>
                <a:spcPts val="1400"/>
              </a:spcBef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Razumevanje</a:t>
            </a:r>
            <a:r>
              <a:rPr lang="en-US">
                <a:latin typeface="Segoe UI Semilight"/>
                <a:cs typeface="Segoe UI Semilight"/>
              </a:rPr>
              <a:t> in </a:t>
            </a:r>
            <a:r>
              <a:rPr lang="en-US" err="1">
                <a:latin typeface="Segoe UI Semilight"/>
                <a:cs typeface="Segoe UI Semilight"/>
              </a:rPr>
              <a:t>napoved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celotnega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energetskega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trga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00050" fontAlgn="base">
              <a:lnSpc>
                <a:spcPct val="120000"/>
              </a:lnSpc>
              <a:spcBef>
                <a:spcPts val="1400"/>
              </a:spcBef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Simulacija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delovanja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algoritmov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00050" fontAlgn="base">
              <a:lnSpc>
                <a:spcPct val="120000"/>
              </a:lnSpc>
              <a:spcBef>
                <a:spcPts val="1400"/>
              </a:spcBef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Podatki</a:t>
            </a:r>
            <a:r>
              <a:rPr lang="en-US">
                <a:latin typeface="Segoe UI Semilight"/>
                <a:cs typeface="Segoe UI Semilight"/>
              </a:rPr>
              <a:t> – </a:t>
            </a:r>
            <a:r>
              <a:rPr lang="en-US" err="1">
                <a:latin typeface="Segoe UI Semilight"/>
                <a:cs typeface="Segoe UI Semilight"/>
              </a:rPr>
              <a:t>osnova</a:t>
            </a:r>
            <a:r>
              <a:rPr lang="en-US">
                <a:latin typeface="Segoe UI Semilight"/>
                <a:cs typeface="Segoe UI Semilight"/>
              </a:rPr>
              <a:t> za </a:t>
            </a:r>
            <a:r>
              <a:rPr lang="en-US" err="1">
                <a:latin typeface="Segoe UI Semilight"/>
                <a:cs typeface="Segoe UI Semilight"/>
              </a:rPr>
              <a:t>delo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analitikov</a:t>
            </a:r>
            <a:r>
              <a:rPr lang="en-US">
                <a:latin typeface="Segoe UI Semilight"/>
                <a:cs typeface="Segoe UI Semilight"/>
              </a:rPr>
              <a:t>​</a:t>
            </a:r>
          </a:p>
          <a:p>
            <a:pPr marL="457200" indent="-400050" fontAlgn="base">
              <a:lnSpc>
                <a:spcPct val="120000"/>
              </a:lnSpc>
              <a:spcBef>
                <a:spcPts val="1400"/>
              </a:spcBef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Potreba</a:t>
            </a:r>
            <a:r>
              <a:rPr lang="en-US">
                <a:latin typeface="Segoe UI Semilight"/>
                <a:cs typeface="Segoe UI Semilight"/>
              </a:rPr>
              <a:t> po </a:t>
            </a:r>
            <a:r>
              <a:rPr lang="en-US" err="1">
                <a:latin typeface="Segoe UI Semilight"/>
                <a:cs typeface="Segoe UI Semilight"/>
              </a:rPr>
              <a:t>obdelavi</a:t>
            </a:r>
            <a:r>
              <a:rPr lang="en-US">
                <a:latin typeface="Segoe UI Semilight"/>
                <a:cs typeface="Segoe UI Semilight"/>
              </a:rPr>
              <a:t> in </a:t>
            </a:r>
            <a:r>
              <a:rPr lang="en-US" err="1">
                <a:latin typeface="Segoe UI Semilight"/>
                <a:cs typeface="Segoe UI Semilight"/>
              </a:rPr>
              <a:t>dostopnosti</a:t>
            </a:r>
            <a:r>
              <a:rPr lang="en-US">
                <a:latin typeface="Segoe UI Semilight"/>
                <a:cs typeface="Segoe UI Semilight"/>
              </a:rPr>
              <a:t> </a:t>
            </a:r>
          </a:p>
          <a:p>
            <a:pPr indent="57150">
              <a:lnSpc>
                <a:spcPct val="120000"/>
              </a:lnSpc>
              <a:spcBef>
                <a:spcPts val="1400"/>
              </a:spcBef>
            </a:pPr>
            <a:r>
              <a:rPr lang="en-US">
                <a:latin typeface="Segoe UI Semilight"/>
                <a:cs typeface="Segoe UI Semilight"/>
              </a:rPr>
              <a:t>     v </a:t>
            </a:r>
            <a:r>
              <a:rPr lang="en-US" err="1">
                <a:latin typeface="Segoe UI Semilight"/>
                <a:cs typeface="Segoe UI Semilight"/>
              </a:rPr>
              <a:t>realnem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času</a:t>
            </a:r>
            <a:endParaRPr lang="en-US">
              <a:latin typeface="Segoe UI Semilight"/>
              <a:cs typeface="Segoe UI Semilight"/>
            </a:endParaRPr>
          </a:p>
        </p:txBody>
      </p:sp>
      <p:pic>
        <p:nvPicPr>
          <p:cNvPr id="4" name="Picture 3" descr="A person and person looking at sticky notes on a glass wall&#10;&#10;Description automatically generated">
            <a:extLst>
              <a:ext uri="{FF2B5EF4-FFF2-40B4-BE49-F238E27FC236}">
                <a16:creationId xmlns:a16="http://schemas.microsoft.com/office/drawing/2014/main" id="{5CE50521-7F7E-97A0-8D84-735855FBC3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12" t="3819" r="318" b="477"/>
          <a:stretch/>
        </p:blipFill>
        <p:spPr>
          <a:xfrm>
            <a:off x="7586571" y="2769121"/>
            <a:ext cx="5371461" cy="421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5678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318655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Življenjski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cikel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trgovalne</a:t>
            </a:r>
            <a:r>
              <a:rPr lang="en-US" sz="3100">
                <a:cs typeface="Segoe UI"/>
              </a:rPr>
              <a:t> </a:t>
            </a:r>
            <a:r>
              <a:rPr lang="en-US" sz="3100" err="1">
                <a:cs typeface="Segoe UI"/>
              </a:rPr>
              <a:t>strategije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11888306"/>
              </p:ext>
            </p:extLst>
          </p:nvPr>
        </p:nvGraphicFramePr>
        <p:xfrm>
          <a:off x="877821" y="845220"/>
          <a:ext cx="8961638" cy="6014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5" name="Picture 44" descr="A robot looking at a graph&#10;&#10;Description automatically generated">
            <a:extLst>
              <a:ext uri="{FF2B5EF4-FFF2-40B4-BE49-F238E27FC236}">
                <a16:creationId xmlns:a16="http://schemas.microsoft.com/office/drawing/2014/main" id="{F8C1980B-1FBC-3B2F-E64C-DECEBCE62C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1231" y="2877293"/>
            <a:ext cx="4247408" cy="1766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4315302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4D3334C-8DBB-B0B2-EDD8-0680BE46D438}"/>
              </a:ext>
            </a:extLst>
          </p:cNvPr>
          <p:cNvSpPr/>
          <p:nvPr/>
        </p:nvSpPr>
        <p:spPr bwMode="auto">
          <a:xfrm>
            <a:off x="1776248" y="5275030"/>
            <a:ext cx="8100847" cy="693958"/>
          </a:xfrm>
          <a:prstGeom prst="roundRect">
            <a:avLst/>
          </a:prstGeom>
          <a:solidFill>
            <a:srgbClr val="E5ECEB"/>
          </a:solidFill>
          <a:ln w="57150">
            <a:solidFill>
              <a:srgbClr val="E5ECEB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solidFill>
                <a:schemeClr val="tx1"/>
              </a:solidFill>
              <a:latin typeface="Segoe UI Semibold"/>
              <a:ea typeface="Segoe UI" pitchFamily="34" charset="0"/>
              <a:cs typeface="Segoe UI Semibold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C54958-2D96-4E9C-BB35-0B3D5C2D8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508105"/>
          </a:xfrm>
        </p:spPr>
        <p:txBody>
          <a:bodyPr/>
          <a:lstStyle/>
          <a:p>
            <a:r>
              <a:rPr lang="en-US" sz="3100">
                <a:cs typeface="Segoe UI Semibold"/>
              </a:rPr>
              <a:t>2020 </a:t>
            </a:r>
            <a:r>
              <a:rPr lang="en-US" sz="3100" b="0">
                <a:ea typeface="+mj-lt"/>
                <a:cs typeface="+mj-lt"/>
              </a:rPr>
              <a:t>→</a:t>
            </a:r>
            <a:r>
              <a:rPr lang="en-US" sz="3100">
                <a:cs typeface="Segoe UI Semibold"/>
              </a:rPr>
              <a:t> 2023</a:t>
            </a:r>
            <a:br>
              <a:rPr lang="en-US" sz="3100">
                <a:cs typeface="Segoe UI Semibold"/>
              </a:rPr>
            </a:br>
            <a:endParaRPr lang="en-US" sz="3100" b="0">
              <a:cs typeface="Segoe UI Semibold"/>
            </a:endParaRPr>
          </a:p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F0792-9CF3-B1C5-0BCA-534987198C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68713" y="990792"/>
            <a:ext cx="5212080" cy="430887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0" indent="0">
              <a:buNone/>
            </a:pPr>
            <a:r>
              <a:rPr lang="en-US" b="1" spc="-50">
                <a:ln w="3175">
                  <a:noFill/>
                </a:ln>
                <a:solidFill>
                  <a:srgbClr val="832B8F"/>
                </a:solidFill>
                <a:latin typeface="+mj-lt"/>
                <a:cs typeface="Segoe UI Semibold"/>
              </a:rPr>
              <a:t>2020</a:t>
            </a:r>
            <a:r>
              <a:rPr lang="en-US" spc="-50">
                <a:ln w="3175">
                  <a:noFill/>
                </a:ln>
                <a:solidFill>
                  <a:srgbClr val="000000"/>
                </a:solidFill>
                <a:latin typeface="Times New Roman"/>
                <a:cs typeface="Times New Roman"/>
              </a:rPr>
              <a:t> </a:t>
            </a:r>
            <a:endParaRPr lang="en-US" b="1" spc="-50">
              <a:ln w="3175">
                <a:noFill/>
              </a:ln>
              <a:solidFill>
                <a:srgbClr val="832B8F"/>
              </a:solidFill>
              <a:latin typeface="+mj-lt"/>
              <a:cs typeface="Segoe UI Semibold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CF966F-DFD5-368D-0DF5-548310D6B2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99393" y="1000687"/>
            <a:ext cx="5212080" cy="430887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0" indent="0">
              <a:buNone/>
            </a:pPr>
            <a:r>
              <a:rPr lang="en-US" b="1" spc="-50">
                <a:ln w="3175">
                  <a:noFill/>
                </a:ln>
                <a:solidFill>
                  <a:srgbClr val="832B8F"/>
                </a:solidFill>
                <a:latin typeface="+mj-lt"/>
                <a:cs typeface="Segoe UI Semibold"/>
              </a:rPr>
              <a:t>2023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0DB3DA9-0D83-B26F-B0AA-A864DEF56DAC}"/>
              </a:ext>
            </a:extLst>
          </p:cNvPr>
          <p:cNvSpPr/>
          <p:nvPr/>
        </p:nvSpPr>
        <p:spPr bwMode="auto">
          <a:xfrm>
            <a:off x="2144111" y="1510076"/>
            <a:ext cx="7417674" cy="746509"/>
          </a:xfrm>
          <a:prstGeom prst="roundRect">
            <a:avLst/>
          </a:prstGeom>
          <a:solidFill>
            <a:srgbClr val="832B8F"/>
          </a:solidFill>
          <a:ln w="57150">
            <a:solidFill>
              <a:srgbClr val="832B8F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spcBef>
                <a:spcPct val="0"/>
              </a:spcBef>
              <a:spcAft>
                <a:spcPct val="0"/>
              </a:spcAft>
            </a:pPr>
            <a:endParaRPr lang="en-US" sz="2200">
              <a:solidFill>
                <a:schemeClr val="bg1"/>
              </a:solidFill>
              <a:cs typeface="Segoe UI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65EE457-098B-D79D-003F-E3E7EA6DE185}"/>
              </a:ext>
            </a:extLst>
          </p:cNvPr>
          <p:cNvSpPr/>
          <p:nvPr/>
        </p:nvSpPr>
        <p:spPr bwMode="auto">
          <a:xfrm>
            <a:off x="2009660" y="3046189"/>
            <a:ext cx="8192812" cy="693959"/>
          </a:xfrm>
          <a:prstGeom prst="roundRect">
            <a:avLst/>
          </a:prstGeom>
          <a:solidFill>
            <a:srgbClr val="5FA1B1"/>
          </a:solidFill>
          <a:ln w="57150">
            <a:solidFill>
              <a:srgbClr val="5FA1B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A0E705F-1283-7321-7836-70C1F0694539}"/>
              </a:ext>
            </a:extLst>
          </p:cNvPr>
          <p:cNvSpPr/>
          <p:nvPr/>
        </p:nvSpPr>
        <p:spPr bwMode="auto">
          <a:xfrm>
            <a:off x="3487421" y="3788057"/>
            <a:ext cx="5118538" cy="697199"/>
          </a:xfrm>
          <a:prstGeom prst="roundRect">
            <a:avLst/>
          </a:prstGeom>
          <a:solidFill>
            <a:srgbClr val="004C6A"/>
          </a:solidFill>
          <a:ln w="57150">
            <a:solidFill>
              <a:srgbClr val="004C6A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D3E3888-2B76-573A-DFED-7D4337D55893}"/>
              </a:ext>
            </a:extLst>
          </p:cNvPr>
          <p:cNvSpPr/>
          <p:nvPr/>
        </p:nvSpPr>
        <p:spPr bwMode="auto">
          <a:xfrm>
            <a:off x="1960180" y="4533163"/>
            <a:ext cx="7194330" cy="693958"/>
          </a:xfrm>
          <a:prstGeom prst="roundRect">
            <a:avLst/>
          </a:prstGeom>
          <a:solidFill>
            <a:srgbClr val="107C10"/>
          </a:solidFill>
          <a:ln w="57150">
            <a:solidFill>
              <a:srgbClr val="107C1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C8A0AE-24EA-3C82-66BA-4F56CD21444F}"/>
              </a:ext>
            </a:extLst>
          </p:cNvPr>
          <p:cNvSpPr/>
          <p:nvPr/>
        </p:nvSpPr>
        <p:spPr bwMode="auto">
          <a:xfrm>
            <a:off x="2765597" y="2323146"/>
            <a:ext cx="6275629" cy="692853"/>
          </a:xfrm>
          <a:prstGeom prst="roundRect">
            <a:avLst/>
          </a:prstGeom>
          <a:solidFill>
            <a:srgbClr val="00A796"/>
          </a:solidFill>
          <a:ln w="57150">
            <a:solidFill>
              <a:srgbClr val="00A796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E48A59-42D3-03E5-EF91-BBFDD3E419E1}"/>
              </a:ext>
            </a:extLst>
          </p:cNvPr>
          <p:cNvSpPr/>
          <p:nvPr/>
        </p:nvSpPr>
        <p:spPr bwMode="auto">
          <a:xfrm>
            <a:off x="4658686" y="1472940"/>
            <a:ext cx="1980449" cy="4492635"/>
          </a:xfrm>
          <a:prstGeom prst="rect">
            <a:avLst/>
          </a:prstGeom>
          <a:solidFill>
            <a:srgbClr val="EDE4F2"/>
          </a:solidFill>
          <a:ln>
            <a:solidFill>
              <a:srgbClr val="EDE4F2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682E57-AD96-9A59-CC80-ED5C11493A25}"/>
              </a:ext>
            </a:extLst>
          </p:cNvPr>
          <p:cNvSpPr txBox="1"/>
          <p:nvPr/>
        </p:nvSpPr>
        <p:spPr>
          <a:xfrm>
            <a:off x="6903334" y="1719127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solidFill>
                  <a:srgbClr val="FFFFFF"/>
                </a:solidFill>
                <a:latin typeface="Segoe UI Semibold"/>
                <a:cs typeface="Segoe UI Semibold"/>
              </a:rPr>
              <a:t>84 866 Algo </a:t>
            </a:r>
            <a:r>
              <a:rPr lang="en-US" sz="2200" dirty="0" err="1">
                <a:solidFill>
                  <a:srgbClr val="FFFFFF"/>
                </a:solidFill>
                <a:latin typeface="Segoe UI Semibold"/>
                <a:cs typeface="Segoe UI Semibold"/>
              </a:rPr>
              <a:t>poslov</a:t>
            </a:r>
            <a:endParaRPr lang="en-US" sz="2200" dirty="0">
              <a:solidFill>
                <a:srgbClr val="FFFFFF"/>
              </a:solidFill>
              <a:latin typeface="Segoe UI Semibold"/>
              <a:cs typeface="Segoe UI Semibold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DB476D-F8F8-DD51-B7C5-F9BF2F843323}"/>
              </a:ext>
            </a:extLst>
          </p:cNvPr>
          <p:cNvSpPr txBox="1"/>
          <p:nvPr/>
        </p:nvSpPr>
        <p:spPr>
          <a:xfrm>
            <a:off x="4476708" y="2600210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Dnevno</a:t>
            </a:r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 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št</a:t>
            </a:r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. 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poslov</a:t>
            </a:r>
            <a:endParaRPr lang="en-US" sz="1600" b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Segoe UI Semibold"/>
              <a:cs typeface="Segoe U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6120F4-FE0F-A0D2-F93B-FD446AF0C253}"/>
              </a:ext>
            </a:extLst>
          </p:cNvPr>
          <p:cNvSpPr txBox="1"/>
          <p:nvPr/>
        </p:nvSpPr>
        <p:spPr>
          <a:xfrm>
            <a:off x="6918599" y="2547068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600 000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BF17DE-F06F-FC5D-F5B1-B11FD3C2D4EF}"/>
              </a:ext>
            </a:extLst>
          </p:cNvPr>
          <p:cNvSpPr txBox="1"/>
          <p:nvPr/>
        </p:nvSpPr>
        <p:spPr>
          <a:xfrm>
            <a:off x="3543117" y="2571238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25 000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996482-6555-BEA4-D06E-D7A1EC015DCA}"/>
              </a:ext>
            </a:extLst>
          </p:cNvPr>
          <p:cNvSpPr txBox="1"/>
          <p:nvPr/>
        </p:nvSpPr>
        <p:spPr>
          <a:xfrm>
            <a:off x="3147841" y="3210733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2 000 000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3799AC-B3EF-733D-47FE-7AF60F54975C}"/>
              </a:ext>
            </a:extLst>
          </p:cNvPr>
          <p:cNvSpPr txBox="1"/>
          <p:nvPr/>
        </p:nvSpPr>
        <p:spPr>
          <a:xfrm>
            <a:off x="6987872" y="3214145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25 000 000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CBE308-CF89-FD89-82C5-427C5A44F6EC}"/>
              </a:ext>
            </a:extLst>
          </p:cNvPr>
          <p:cNvSpPr txBox="1"/>
          <p:nvPr/>
        </p:nvSpPr>
        <p:spPr>
          <a:xfrm>
            <a:off x="4247390" y="4011976"/>
            <a:ext cx="2512629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rgbClr val="FFFFFF"/>
                </a:solidFill>
                <a:latin typeface="Segoe UI Semibold"/>
                <a:cs typeface="Segoe UI Semibold"/>
              </a:rPr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C848E1E-37D6-91A7-7BBF-45026B501B5A}"/>
              </a:ext>
            </a:extLst>
          </p:cNvPr>
          <p:cNvSpPr txBox="1"/>
          <p:nvPr/>
        </p:nvSpPr>
        <p:spPr>
          <a:xfrm>
            <a:off x="6987530" y="4002078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91DDA75-E9A2-A1D4-0101-619A0ECC465D}"/>
              </a:ext>
            </a:extLst>
          </p:cNvPr>
          <p:cNvSpPr txBox="1"/>
          <p:nvPr/>
        </p:nvSpPr>
        <p:spPr>
          <a:xfrm>
            <a:off x="2557396" y="4697706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Segoe UI Semibold"/>
                <a:cs typeface="Segoe UI Semibold"/>
              </a:rPr>
              <a:t>1k </a:t>
            </a:r>
            <a:r>
              <a:rPr lang="en-US" sz="2200" err="1">
                <a:solidFill>
                  <a:schemeClr val="bg1"/>
                </a:solidFill>
                <a:latin typeface="Segoe UI Semibold"/>
                <a:cs typeface="Segoe UI Semibold"/>
              </a:rPr>
              <a:t>sporočil</a:t>
            </a:r>
            <a:r>
              <a:rPr lang="en-US" sz="2200">
                <a:solidFill>
                  <a:schemeClr val="bg1"/>
                </a:solidFill>
                <a:latin typeface="Segoe UI Semibold"/>
                <a:cs typeface="Segoe UI Semibold"/>
              </a:rPr>
              <a:t>/sec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C0BE78-538B-1205-72F8-049AB18131B1}"/>
              </a:ext>
            </a:extLst>
          </p:cNvPr>
          <p:cNvSpPr txBox="1"/>
          <p:nvPr/>
        </p:nvSpPr>
        <p:spPr>
          <a:xfrm>
            <a:off x="6997425" y="5458057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latin typeface="Segoe UI Semibold"/>
                <a:cs typeface="Segoe UI Semibold"/>
              </a:rPr>
              <a:t>1.5 k </a:t>
            </a:r>
            <a:r>
              <a:rPr lang="en-US" sz="2200" err="1">
                <a:latin typeface="Segoe UI Semibold"/>
                <a:cs typeface="Segoe UI Semibold"/>
              </a:rPr>
              <a:t>sporočil</a:t>
            </a:r>
            <a:r>
              <a:rPr lang="en-US" sz="2200">
                <a:latin typeface="Segoe UI Semibold"/>
                <a:cs typeface="Segoe UI Semibold"/>
              </a:rPr>
              <a:t>/sec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0A40652-97B1-F884-0AA3-786B0D98DC5C}"/>
              </a:ext>
            </a:extLst>
          </p:cNvPr>
          <p:cNvSpPr txBox="1"/>
          <p:nvPr/>
        </p:nvSpPr>
        <p:spPr>
          <a:xfrm>
            <a:off x="6918258" y="4713118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20k </a:t>
            </a:r>
            <a:r>
              <a:rPr lang="en-US" sz="2200" err="1">
                <a:solidFill>
                  <a:srgbClr val="FFFFFF"/>
                </a:solidFill>
                <a:latin typeface="Segoe UI Semibold"/>
                <a:cs typeface="Segoe UI Semibold"/>
              </a:rPr>
              <a:t>sporočil</a:t>
            </a:r>
            <a:r>
              <a:rPr lang="en-US" sz="2200">
                <a:solidFill>
                  <a:srgbClr val="FFFFFF"/>
                </a:solidFill>
                <a:latin typeface="Segoe UI Semibold"/>
                <a:cs typeface="Segoe UI Semibold"/>
              </a:rPr>
              <a:t>/sec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FB3499C-A3E1-04AB-10BF-3B2C398C8928}"/>
              </a:ext>
            </a:extLst>
          </p:cNvPr>
          <p:cNvSpPr txBox="1"/>
          <p:nvPr/>
        </p:nvSpPr>
        <p:spPr>
          <a:xfrm>
            <a:off x="2486225" y="1704135"/>
            <a:ext cx="251262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dirty="0">
                <a:solidFill>
                  <a:srgbClr val="FFFFFF"/>
                </a:solidFill>
                <a:latin typeface="Segoe UI Semibold"/>
                <a:cs typeface="Segoe UI Semibold"/>
              </a:rPr>
              <a:t>Prvi Algo </a:t>
            </a:r>
            <a:r>
              <a:rPr lang="en-US" sz="2200" dirty="0" err="1">
                <a:solidFill>
                  <a:srgbClr val="FFFFFF"/>
                </a:solidFill>
                <a:latin typeface="Segoe UI Semibold"/>
                <a:cs typeface="Segoe UI Semibold"/>
              </a:rPr>
              <a:t>posel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8A5462-403D-C79B-12A7-30E9B87EF886}"/>
              </a:ext>
            </a:extLst>
          </p:cNvPr>
          <p:cNvSpPr txBox="1"/>
          <p:nvPr/>
        </p:nvSpPr>
        <p:spPr>
          <a:xfrm>
            <a:off x="4486605" y="3315629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Dnevno</a:t>
            </a:r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 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št</a:t>
            </a:r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. 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naročil</a:t>
            </a:r>
            <a:endParaRPr lang="en-US" sz="1600">
              <a:latin typeface="Segoe UI Semibold"/>
              <a:cs typeface="Segoe UI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2FA44C2-63EB-B8D7-DED1-E167B703252F}"/>
              </a:ext>
            </a:extLst>
          </p:cNvPr>
          <p:cNvSpPr txBox="1"/>
          <p:nvPr/>
        </p:nvSpPr>
        <p:spPr>
          <a:xfrm>
            <a:off x="4391396" y="4006457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Št</a:t>
            </a:r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. 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trgov</a:t>
            </a:r>
            <a:endParaRPr lang="en-US" sz="1600" b="1" err="1">
              <a:latin typeface="Segoe UI Semibold"/>
              <a:cs typeface="Segoe UI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C46CB81-219E-D08D-2D04-7CDAF4860476}"/>
              </a:ext>
            </a:extLst>
          </p:cNvPr>
          <p:cNvSpPr txBox="1"/>
          <p:nvPr/>
        </p:nvSpPr>
        <p:spPr>
          <a:xfrm>
            <a:off x="4486603" y="4782391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Peak data rate</a:t>
            </a:r>
            <a:endParaRPr lang="en-US" sz="1600">
              <a:latin typeface="Segoe UI Semibold"/>
              <a:cs typeface="Segoe U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113866-15F2-658D-1DD2-0D67A5EA5040}"/>
              </a:ext>
            </a:extLst>
          </p:cNvPr>
          <p:cNvSpPr txBox="1"/>
          <p:nvPr/>
        </p:nvSpPr>
        <p:spPr>
          <a:xfrm>
            <a:off x="4490982" y="5514361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Avg. Data rate</a:t>
            </a:r>
            <a:endParaRPr lang="en-US" sz="1600">
              <a:latin typeface="Segoe UI Semibold"/>
              <a:cs typeface="Segoe UI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937CC38-4F98-73BF-C033-3E31322F163E}"/>
              </a:ext>
            </a:extLst>
          </p:cNvPr>
          <p:cNvSpPr txBox="1"/>
          <p:nvPr/>
        </p:nvSpPr>
        <p:spPr>
          <a:xfrm>
            <a:off x="2226880" y="5425296"/>
            <a:ext cx="233855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200">
                <a:latin typeface="Segoe UI Semibold"/>
                <a:cs typeface="Segoe UI Semibold"/>
              </a:rPr>
              <a:t>100 </a:t>
            </a:r>
            <a:r>
              <a:rPr lang="en-US" sz="2200" err="1">
                <a:latin typeface="Segoe UI Semibold"/>
                <a:cs typeface="Segoe UI Semibold"/>
              </a:rPr>
              <a:t>sporočil</a:t>
            </a:r>
            <a:r>
              <a:rPr lang="en-US" sz="2200">
                <a:latin typeface="Segoe UI Semibold"/>
                <a:cs typeface="Segoe UI Semibold"/>
              </a:rPr>
              <a:t>/sec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FE64C0-B5BB-26CC-9E23-2E8DAF6C3148}"/>
              </a:ext>
            </a:extLst>
          </p:cNvPr>
          <p:cNvSpPr txBox="1"/>
          <p:nvPr/>
        </p:nvSpPr>
        <p:spPr>
          <a:xfrm>
            <a:off x="4476708" y="1768864"/>
            <a:ext cx="233855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Interno </a:t>
            </a:r>
            <a:r>
              <a:rPr lang="en-US" sz="1600" b="1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/>
                <a:cs typeface="Segoe UI"/>
              </a:rPr>
              <a:t>trgovanje</a:t>
            </a:r>
            <a:endParaRPr lang="en-US" err="1"/>
          </a:p>
        </p:txBody>
      </p:sp>
    </p:spTree>
    <p:extLst>
      <p:ext uri="{BB962C8B-B14F-4D97-AF65-F5344CB8AC3E}">
        <p14:creationId xmlns:p14="http://schemas.microsoft.com/office/powerpoint/2010/main" val="249408380"/>
      </p:ext>
    </p:extLst>
  </p:cSld>
  <p:clrMapOvr>
    <a:masterClrMapping/>
  </p:clrMapOvr>
  <p:transition>
    <p:fade/>
  </p:transition>
  <p:extLst>
    <p:ext uri="{6950BFC3-D8DA-4A85-94F7-54DA5524770B}">
      <p188:commentRel xmlns="" xmlns:p188="http://schemas.microsoft.com/office/powerpoint/2018/8/main" r:id="rId3"/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5EBE649-B611-997B-36C3-FBAAF84E7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927" y="2708481"/>
            <a:ext cx="5062526" cy="1107996"/>
          </a:xfrm>
        </p:spPr>
        <p:txBody>
          <a:bodyPr/>
          <a:lstStyle/>
          <a:p>
            <a:r>
              <a:rPr lang="en-US" err="1">
                <a:cs typeface="Segoe UI Semilight"/>
              </a:rPr>
              <a:t>Geografska</a:t>
            </a:r>
            <a:r>
              <a:rPr lang="en-US">
                <a:cs typeface="Segoe UI Semilight"/>
              </a:rPr>
              <a:t> </a:t>
            </a:r>
            <a:r>
              <a:rPr lang="en-US" err="1">
                <a:cs typeface="Segoe UI Semilight"/>
              </a:rPr>
              <a:t>pokritost</a:t>
            </a:r>
            <a:r>
              <a:rPr lang="en-US">
                <a:cs typeface="Segoe UI Semilight"/>
              </a:rPr>
              <a:t/>
            </a:r>
            <a:br>
              <a:rPr lang="en-US">
                <a:cs typeface="Segoe UI Semilight"/>
              </a:rPr>
            </a:br>
            <a:r>
              <a:rPr lang="en-US" err="1">
                <a:cs typeface="Segoe UI Semilight"/>
              </a:rPr>
              <a:t>AlgoHub</a:t>
            </a:r>
            <a:endParaRPr lang="en-US" err="1"/>
          </a:p>
        </p:txBody>
      </p:sp>
      <p:pic>
        <p:nvPicPr>
          <p:cNvPr id="3" name="Picture 2" descr="A map of europe with different colored countries/regions&#10;&#10;Description automatically generated">
            <a:extLst>
              <a:ext uri="{FF2B5EF4-FFF2-40B4-BE49-F238E27FC236}">
                <a16:creationId xmlns:a16="http://schemas.microsoft.com/office/drawing/2014/main" id="{3C2A0929-4B1B-7643-01EB-BD73D5185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205" y="0"/>
            <a:ext cx="6134154" cy="6862424"/>
          </a:xfrm>
          <a:prstGeom prst="rect">
            <a:avLst/>
          </a:prstGeom>
          <a:noFill/>
        </p:spPr>
      </p:pic>
      <p:pic>
        <p:nvPicPr>
          <p:cNvPr id="4" name="Picture 3" descr="A blue logo with black background&#10;&#10;Description automatically generated">
            <a:extLst>
              <a:ext uri="{FF2B5EF4-FFF2-40B4-BE49-F238E27FC236}">
                <a16:creationId xmlns:a16="http://schemas.microsoft.com/office/drawing/2014/main" id="{F803D545-1666-1AF2-2855-A1AD4A0648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0010" y="236517"/>
            <a:ext cx="1070759" cy="107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9468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031051"/>
          </a:xfrm>
        </p:spPr>
        <p:txBody>
          <a:bodyPr/>
          <a:lstStyle/>
          <a:p>
            <a:pPr marL="457200" indent="-457200"/>
            <a:r>
              <a:rPr lang="en-US" sz="3100" err="1">
                <a:cs typeface="Segoe UI"/>
              </a:rPr>
              <a:t>Platforma</a:t>
            </a:r>
            <a:r>
              <a:rPr lang="en-US" sz="3100">
                <a:cs typeface="Segoe UI"/>
              </a:rPr>
              <a:t> za </a:t>
            </a:r>
            <a:r>
              <a:rPr lang="en-US" sz="3100" err="1">
                <a:cs typeface="Segoe UI"/>
              </a:rPr>
              <a:t>sodelovanje</a:t>
            </a:r>
            <a:r>
              <a:rPr lang="en-US" sz="3100">
                <a:cs typeface="Segoe UI"/>
              </a:rPr>
              <a:t> in </a:t>
            </a:r>
            <a:r>
              <a:rPr lang="en-US" sz="3100" err="1">
                <a:cs typeface="Segoe UI"/>
              </a:rPr>
              <a:t>razvoj</a:t>
            </a:r>
            <a:r>
              <a:rPr lang="en-US"/>
              <a:t/>
            </a:r>
            <a:br>
              <a:rPr lang="en-US"/>
            </a:b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050340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Ena </a:t>
            </a:r>
            <a:r>
              <a:rPr lang="en-US" err="1">
                <a:latin typeface="Segoe UI Semilight"/>
                <a:cs typeface="Segoe UI Semilight"/>
              </a:rPr>
              <a:t>razvojna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ekipa</a:t>
            </a:r>
            <a:r>
              <a:rPr lang="en-US">
                <a:latin typeface="Segoe UI Semilight"/>
                <a:cs typeface="Segoe UI Semilight"/>
              </a:rPr>
              <a:t>, </a:t>
            </a:r>
            <a:r>
              <a:rPr lang="en-US" err="1">
                <a:latin typeface="Segoe UI Semilight"/>
                <a:cs typeface="Segoe UI Semilight"/>
              </a:rPr>
              <a:t>analitiki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razvijalci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Pregled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nad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aktualnimi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nalogami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Skupen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razvoj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platforme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AlgoHub</a:t>
            </a:r>
            <a:endParaRPr lang="en-US" err="1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Pregledovanje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kode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deljenje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znanja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Avtomatizirano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posodabljanje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infrastrukture</a:t>
            </a:r>
            <a:r>
              <a:rPr lang="en-US">
                <a:latin typeface="Segoe UI Semilight"/>
                <a:cs typeface="Segoe UI Semilight"/>
              </a:rPr>
              <a:t> </a:t>
            </a:r>
          </a:p>
          <a:p>
            <a:r>
              <a:rPr lang="en-US">
                <a:latin typeface="Segoe UI Semilight"/>
                <a:cs typeface="Segoe UI Semilight"/>
              </a:rPr>
              <a:t>     po </a:t>
            </a:r>
            <a:r>
              <a:rPr lang="en-US" err="1">
                <a:latin typeface="Segoe UI Semilight"/>
                <a:cs typeface="Segoe UI Semilight"/>
              </a:rPr>
              <a:t>odobritvah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Interne </a:t>
            </a:r>
            <a:r>
              <a:rPr lang="en-US" err="1">
                <a:latin typeface="Segoe UI Semilight"/>
                <a:cs typeface="Segoe UI Semilight"/>
              </a:rPr>
              <a:t>knjižnice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/>
          </a:p>
        </p:txBody>
      </p:sp>
      <p:pic>
        <p:nvPicPr>
          <p:cNvPr id="5" name="Picture 4" descr="A group of people sitting around a table with laptops&#10;&#10;Description automatically generated">
            <a:extLst>
              <a:ext uri="{FF2B5EF4-FFF2-40B4-BE49-F238E27FC236}">
                <a16:creationId xmlns:a16="http://schemas.microsoft.com/office/drawing/2014/main" id="{05A47B0F-3671-C555-2D60-D98002DD11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100" r="-264" b="17128"/>
          <a:stretch/>
        </p:blipFill>
        <p:spPr>
          <a:xfrm>
            <a:off x="2147" y="5110711"/>
            <a:ext cx="12242015" cy="3808485"/>
          </a:xfrm>
          <a:prstGeom prst="rect">
            <a:avLst/>
          </a:prstGeom>
        </p:spPr>
      </p:pic>
      <p:pic>
        <p:nvPicPr>
          <p:cNvPr id="6" name="Picture 5" descr="A blue and white logo&#10;&#10;Description automatically generated">
            <a:extLst>
              <a:ext uri="{FF2B5EF4-FFF2-40B4-BE49-F238E27FC236}">
                <a16:creationId xmlns:a16="http://schemas.microsoft.com/office/drawing/2014/main" id="{E2812B06-0948-8584-C8C4-E2D7752B8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5150" y="125340"/>
            <a:ext cx="2099954" cy="131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89797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E67BCC75-7AB8-1696-385C-20557F936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96" y="-329198"/>
            <a:ext cx="11788238" cy="6808100"/>
          </a:xfrm>
          <a:prstGeom prst="rect">
            <a:avLst/>
          </a:prstGeom>
        </p:spPr>
      </p:pic>
      <p:pic>
        <p:nvPicPr>
          <p:cNvPr id="2" name="Picture 1" descr="A blue logo with black background&#10;&#10;Description automatically generated">
            <a:extLst>
              <a:ext uri="{FF2B5EF4-FFF2-40B4-BE49-F238E27FC236}">
                <a16:creationId xmlns:a16="http://schemas.microsoft.com/office/drawing/2014/main" id="{47C45137-74BD-1769-83F1-F3099F614F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3179" y="5847607"/>
            <a:ext cx="1011383" cy="1011383"/>
          </a:xfrm>
          <a:prstGeom prst="rect">
            <a:avLst/>
          </a:prstGeom>
        </p:spPr>
      </p:pic>
      <p:pic>
        <p:nvPicPr>
          <p:cNvPr id="5" name="Picture 4" descr="A logo with a smile&#10;&#10;Description automatically generated">
            <a:extLst>
              <a:ext uri="{FF2B5EF4-FFF2-40B4-BE49-F238E27FC236}">
                <a16:creationId xmlns:a16="http://schemas.microsoft.com/office/drawing/2014/main" id="{29DA5132-C93E-2266-D9D8-BE7AFD4BDC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5207" y="154403"/>
            <a:ext cx="413659" cy="2532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62C132-63A9-6DAD-DFE8-30776BA50AF6}"/>
              </a:ext>
            </a:extLst>
          </p:cNvPr>
          <p:cNvSpPr txBox="1"/>
          <p:nvPr/>
        </p:nvSpPr>
        <p:spPr>
          <a:xfrm>
            <a:off x="3472543" y="5214257"/>
            <a:ext cx="2743200" cy="1846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cs typeface="Segoe UI"/>
              </a:rPr>
              <a:t>Signals</a:t>
            </a:r>
            <a:endParaRPr lang="en-US" sz="1200" b="1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57278203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549" y="466271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"/>
              </a:rPr>
              <a:t>Podatkovna</a:t>
            </a:r>
            <a:r>
              <a:rPr lang="en-US" sz="3100">
                <a:cs typeface="Segoe UI"/>
              </a:rPr>
              <a:t> </a:t>
            </a:r>
            <a:r>
              <a:rPr lang="en-US" sz="3100" err="1">
                <a:cs typeface="Segoe UI"/>
              </a:rPr>
              <a:t>infrastuktura</a:t>
            </a:r>
            <a:r>
              <a:rPr lang="en-US" sz="3100">
                <a:cs typeface="Segoe UI"/>
              </a:rPr>
              <a:t> v AWS</a:t>
            </a:r>
            <a:endParaRPr lang="sl-SI" sz="3100">
              <a:cs typeface="Segoe U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515356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>
                <a:latin typeface="Segoe UI Semilight"/>
                <a:cs typeface="Segoe UI Semilight"/>
              </a:rPr>
              <a:t>AWS </a:t>
            </a:r>
            <a:r>
              <a:rPr lang="en-US" err="1">
                <a:latin typeface="Segoe UI Semilight"/>
                <a:cs typeface="Segoe UI Semilight"/>
              </a:rPr>
              <a:t>obstoječ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b="1">
                <a:latin typeface="Segoe UI Semilight"/>
                <a:cs typeface="Segoe UI Semilight"/>
              </a:rPr>
              <a:t>know how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b="1">
                <a:latin typeface="Segoe UI Semilight"/>
                <a:cs typeface="Segoe UI Semilight"/>
              </a:rPr>
              <a:t>data pipeline</a:t>
            </a:r>
            <a:r>
              <a:rPr lang="en-US">
                <a:latin typeface="Segoe UI Semilight"/>
                <a:cs typeface="Segoe UI Semilight"/>
              </a:rPr>
              <a:t> za </a:t>
            </a:r>
            <a:r>
              <a:rPr lang="en-US" err="1">
                <a:latin typeface="Segoe UI Semilight"/>
                <a:cs typeface="Segoe UI Semilight"/>
              </a:rPr>
              <a:t>obdelavo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podatkov</a:t>
            </a:r>
            <a:r>
              <a:rPr lang="en-US">
                <a:latin typeface="Segoe UI Semilight"/>
                <a:cs typeface="Segoe UI Semilight"/>
              </a:rPr>
              <a:t> (Data Science)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Potreba</a:t>
            </a:r>
            <a:r>
              <a:rPr lang="en-US">
                <a:latin typeface="Segoe UI Semilight"/>
                <a:cs typeface="Segoe UI Semilight"/>
              </a:rPr>
              <a:t> po </a:t>
            </a:r>
            <a:r>
              <a:rPr lang="en-US" err="1">
                <a:latin typeface="Segoe UI Semilight"/>
                <a:cs typeface="Segoe UI Semilight"/>
              </a:rPr>
              <a:t>združitvi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okolij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obdelavi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podatkov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Pripravljena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učinkovita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rešitev</a:t>
            </a:r>
            <a:r>
              <a:rPr lang="en-US">
                <a:latin typeface="Segoe UI Semilight"/>
                <a:cs typeface="Segoe UI Semilight"/>
              </a:rPr>
              <a:t> za </a:t>
            </a:r>
            <a:r>
              <a:rPr lang="en-US" b="1" err="1">
                <a:latin typeface="Segoe UI Semilight"/>
                <a:cs typeface="Segoe UI Semilight"/>
              </a:rPr>
              <a:t>realtime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prenos</a:t>
            </a:r>
            <a:r>
              <a:rPr lang="en-US">
                <a:latin typeface="Segoe UI Semilight"/>
                <a:cs typeface="Segoe UI Semilight"/>
              </a:rPr>
              <a:t> Azure → AWS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Shranjevanje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vseh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surovih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podatkov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>
                <a:latin typeface="Segoe UI Semilight"/>
                <a:cs typeface="Segoe UI Semilight"/>
              </a:rPr>
              <a:t>V </a:t>
            </a:r>
            <a:r>
              <a:rPr lang="en-US" b="1" err="1">
                <a:latin typeface="Segoe UI Semilight"/>
                <a:cs typeface="Segoe UI Semilight"/>
              </a:rPr>
              <a:t>realnem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času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obdelujejo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shranjujemo</a:t>
            </a:r>
            <a:r>
              <a:rPr lang="en-US">
                <a:latin typeface="Segoe UI Semilight"/>
                <a:cs typeface="Segoe UI Semilight"/>
              </a:rPr>
              <a:t> v </a:t>
            </a:r>
            <a:r>
              <a:rPr lang="en-US" err="1">
                <a:latin typeface="Segoe UI Semilight"/>
                <a:cs typeface="Segoe UI Semilight"/>
              </a:rPr>
              <a:t>podatkovno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bazo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Uporabljamo</a:t>
            </a:r>
            <a:r>
              <a:rPr lang="en-US">
                <a:latin typeface="Segoe UI Semilight"/>
                <a:cs typeface="Segoe UI Semilight"/>
              </a:rPr>
              <a:t> za interne </a:t>
            </a:r>
            <a:r>
              <a:rPr lang="en-US" err="1">
                <a:latin typeface="Segoe UI Semilight"/>
                <a:cs typeface="Segoe UI Semilight"/>
              </a:rPr>
              <a:t>prikaze</a:t>
            </a:r>
            <a:r>
              <a:rPr lang="en-US">
                <a:latin typeface="Segoe UI Semilight"/>
                <a:cs typeface="Segoe UI Semilight"/>
              </a:rPr>
              <a:t>, </a:t>
            </a:r>
            <a:r>
              <a:rPr lang="en-US" err="1">
                <a:latin typeface="Segoe UI Semilight"/>
                <a:cs typeface="Segoe UI Semilight"/>
              </a:rPr>
              <a:t>simulacije</a:t>
            </a:r>
            <a:r>
              <a:rPr lang="en-US">
                <a:latin typeface="Segoe UI Semilight"/>
                <a:cs typeface="Segoe UI Semilight"/>
              </a:rPr>
              <a:t>…</a:t>
            </a:r>
          </a:p>
          <a:p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5" name="Picture 4" descr="A logo with a smile&#10;&#10;Description automatically generated">
            <a:extLst>
              <a:ext uri="{FF2B5EF4-FFF2-40B4-BE49-F238E27FC236}">
                <a16:creationId xmlns:a16="http://schemas.microsoft.com/office/drawing/2014/main" id="{F06FA505-3ECF-F8F6-CE53-A969EBD39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3309" y="341439"/>
            <a:ext cx="1219201" cy="73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9508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D3981-797A-0E51-8D29-604C91D10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919" y="420624"/>
            <a:ext cx="11018520" cy="492443"/>
          </a:xfrm>
        </p:spPr>
        <p:txBody>
          <a:bodyPr/>
          <a:lstStyle/>
          <a:p>
            <a:r>
              <a:rPr lang="en-US" sz="3100">
                <a:cs typeface="Segoe UI Semibold"/>
              </a:rPr>
              <a:t>Prvi </a:t>
            </a:r>
            <a:r>
              <a:rPr lang="en-US" sz="3100" err="1">
                <a:cs typeface="Segoe UI Semibold"/>
              </a:rPr>
              <a:t>poizkus</a:t>
            </a:r>
            <a:r>
              <a:rPr lang="en-US" sz="3100">
                <a:cs typeface="Segoe UI Semibold"/>
              </a:rPr>
              <a:t> - </a:t>
            </a:r>
            <a:r>
              <a:rPr lang="en-US" sz="3100" err="1">
                <a:cs typeface="Segoe UI Semibold"/>
              </a:rPr>
              <a:t>družina</a:t>
            </a:r>
            <a:r>
              <a:rPr lang="en-US" sz="3100">
                <a:cs typeface="Segoe UI Semibold"/>
              </a:rPr>
              <a:t> AWS Kinesis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C2D482-B84E-60D5-6CB9-653400DCB4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3510" y="1166146"/>
            <a:ext cx="10268712" cy="3988784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Stream</a:t>
            </a:r>
            <a:endParaRPr lang="en-US"/>
          </a:p>
          <a:p>
            <a:pPr marL="685800" lvl="1" indent="-457200">
              <a:buFont typeface="Arial,Sans-Serif" panose="020B0604020202020204" pitchFamily="34" charset="0"/>
              <a:buChar char="•"/>
            </a:pPr>
            <a:r>
              <a:rPr lang="en-US" err="1">
                <a:latin typeface="Segoe UI"/>
                <a:cs typeface="Segoe UI"/>
              </a:rPr>
              <a:t>Deljenje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podatkov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na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particije</a:t>
            </a:r>
            <a:endParaRPr lang="en-US">
              <a:latin typeface="Segoe UI"/>
              <a:cs typeface="Segoe UI"/>
            </a:endParaRPr>
          </a:p>
          <a:p>
            <a:pPr marL="685800" lvl="1" indent="-457200">
              <a:buFont typeface="Arial,Sans-Serif" panose="020B0604020202020204" pitchFamily="34" charset="0"/>
              <a:buChar char="•"/>
            </a:pPr>
            <a:r>
              <a:rPr lang="en-US" err="1">
                <a:latin typeface="Segoe UI"/>
                <a:cs typeface="Segoe UI"/>
              </a:rPr>
              <a:t>Resharding</a:t>
            </a:r>
            <a:r>
              <a:rPr lang="en-US">
                <a:latin typeface="Segoe UI"/>
                <a:cs typeface="Segoe UI"/>
              </a:rPr>
              <a:t> in </a:t>
            </a:r>
            <a:r>
              <a:rPr lang="en-US" err="1">
                <a:latin typeface="Segoe UI"/>
                <a:cs typeface="Segoe UI"/>
              </a:rPr>
              <a:t>samodejno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prilagajanje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obremenitvam</a:t>
            </a:r>
            <a:endParaRPr lang="en-US">
              <a:latin typeface="Segoe UI"/>
              <a:cs typeface="Segoe UI"/>
            </a:endParaRPr>
          </a:p>
          <a:p>
            <a:pPr marL="685800" lvl="1" indent="-457200">
              <a:buFont typeface="Arial,Sans-Serif" panose="020B0604020202020204" pitchFamily="34" charset="0"/>
              <a:buChar char="•"/>
            </a:pPr>
            <a:r>
              <a:rPr lang="en-US" err="1">
                <a:latin typeface="Segoe UI"/>
                <a:cs typeface="Segoe UI"/>
              </a:rPr>
              <a:t>Vrsta</a:t>
            </a:r>
            <a:r>
              <a:rPr lang="en-US">
                <a:latin typeface="Segoe UI"/>
                <a:cs typeface="Segoe UI"/>
              </a:rPr>
              <a:t> z </a:t>
            </a:r>
            <a:r>
              <a:rPr lang="en-US" err="1">
                <a:latin typeface="Segoe UI"/>
                <a:cs typeface="Segoe UI"/>
              </a:rPr>
              <a:t>zgodovino</a:t>
            </a:r>
            <a:r>
              <a:rPr lang="en-US">
                <a:latin typeface="Segoe UI"/>
                <a:cs typeface="Segoe UI"/>
              </a:rPr>
              <a:t> za </a:t>
            </a:r>
            <a:r>
              <a:rPr lang="en-US" err="1">
                <a:latin typeface="Segoe UI"/>
                <a:cs typeface="Segoe UI"/>
              </a:rPr>
              <a:t>ponovno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obdelavo</a:t>
            </a:r>
            <a:endParaRPr lang="en-US" err="1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Firehose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>
                <a:latin typeface="Segoe UI"/>
                <a:cs typeface="Segoe UI"/>
              </a:rPr>
              <a:t>Branje </a:t>
            </a:r>
            <a:r>
              <a:rPr lang="en-US" err="1">
                <a:latin typeface="Segoe UI"/>
                <a:cs typeface="Segoe UI"/>
              </a:rPr>
              <a:t>iz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streamov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Gzip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podatkov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na</a:t>
            </a:r>
            <a:r>
              <a:rPr lang="en-US">
                <a:latin typeface="Segoe UI"/>
                <a:cs typeface="Segoe UI"/>
              </a:rPr>
              <a:t> S3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Application</a:t>
            </a:r>
          </a:p>
          <a:p>
            <a:pPr marL="685800" lvl="1" indent="-457200">
              <a:buFont typeface="Arial,Sans-Serif" panose="020B0604020202020204" pitchFamily="34" charset="0"/>
              <a:buChar char="•"/>
            </a:pPr>
            <a:r>
              <a:rPr lang="en-US" err="1">
                <a:latin typeface="Segoe UI"/>
                <a:cs typeface="Segoe UI"/>
              </a:rPr>
              <a:t>Ogrodje</a:t>
            </a:r>
            <a:r>
              <a:rPr lang="en-US">
                <a:latin typeface="Segoe UI"/>
                <a:cs typeface="Segoe UI"/>
              </a:rPr>
              <a:t> za </a:t>
            </a:r>
            <a:r>
              <a:rPr lang="en-US" err="1">
                <a:latin typeface="Segoe UI"/>
                <a:cs typeface="Segoe UI"/>
              </a:rPr>
              <a:t>obdelavo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podatkovnih</a:t>
            </a:r>
            <a:r>
              <a:rPr lang="en-US">
                <a:latin typeface="Segoe UI"/>
                <a:cs typeface="Segoe UI"/>
              </a:rPr>
              <a:t> </a:t>
            </a:r>
            <a:br>
              <a:rPr lang="en-US">
                <a:latin typeface="Segoe UI"/>
                <a:cs typeface="Segoe UI"/>
              </a:rPr>
            </a:br>
            <a:r>
              <a:rPr lang="en-US" err="1">
                <a:latin typeface="Segoe UI"/>
                <a:cs typeface="Segoe UI"/>
              </a:rPr>
              <a:t>tokov</a:t>
            </a:r>
            <a:r>
              <a:rPr lang="en-US">
                <a:latin typeface="Segoe UI"/>
                <a:cs typeface="Segoe UI"/>
              </a:rPr>
              <a:t> v </a:t>
            </a:r>
            <a:r>
              <a:rPr lang="en-US" err="1">
                <a:latin typeface="Segoe UI"/>
                <a:cs typeface="Segoe UI"/>
              </a:rPr>
              <a:t>realnem</a:t>
            </a:r>
            <a:r>
              <a:rPr lang="en-US">
                <a:latin typeface="Segoe UI"/>
                <a:cs typeface="Segoe UI"/>
              </a:rPr>
              <a:t> </a:t>
            </a:r>
            <a:r>
              <a:rPr lang="en-US" err="1">
                <a:latin typeface="Segoe UI"/>
                <a:cs typeface="Segoe UI"/>
              </a:rPr>
              <a:t>času</a:t>
            </a:r>
            <a:r>
              <a:rPr lang="en-US">
                <a:latin typeface="Segoe UI"/>
                <a:cs typeface="Segoe UI"/>
              </a:rPr>
              <a:t> (Flink)</a:t>
            </a:r>
          </a:p>
          <a:p>
            <a:pPr marL="685800" lvl="1" indent="-457200">
              <a:buFont typeface="Arial,Sans-Serif" panose="020B0604020202020204" pitchFamily="34" charset="0"/>
              <a:buChar char="•"/>
            </a:pPr>
            <a:r>
              <a:rPr lang="en-US" err="1">
                <a:latin typeface="Segoe UI"/>
                <a:cs typeface="Segoe UI"/>
              </a:rPr>
              <a:t>Ohranja</a:t>
            </a:r>
            <a:r>
              <a:rPr lang="en-US">
                <a:latin typeface="Segoe UI"/>
                <a:cs typeface="Segoe UI"/>
              </a:rPr>
              <a:t> state</a:t>
            </a:r>
            <a:endParaRPr lang="en-US"/>
          </a:p>
        </p:txBody>
      </p:sp>
      <p:pic>
        <p:nvPicPr>
          <p:cNvPr id="5" name="Picture 4" descr="A diagram of a diagram of a diagram&#10;&#10;Description automatically generated">
            <a:extLst>
              <a:ext uri="{FF2B5EF4-FFF2-40B4-BE49-F238E27FC236}">
                <a16:creationId xmlns:a16="http://schemas.microsoft.com/office/drawing/2014/main" id="{AC2FC05A-DEC1-E6A9-EB5C-EC4AB9D7F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5247" y="3602832"/>
            <a:ext cx="6733137" cy="3256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22374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>
                <a:cs typeface="Segoe UI"/>
              </a:rPr>
              <a:t>AWS </a:t>
            </a:r>
            <a:r>
              <a:rPr lang="en-US" sz="3100" err="1">
                <a:cs typeface="Segoe UI"/>
              </a:rPr>
              <a:t>procesna</a:t>
            </a:r>
            <a:r>
              <a:rPr lang="en-US" sz="3100">
                <a:cs typeface="Segoe UI"/>
              </a:rPr>
              <a:t> shema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922" y="182451"/>
            <a:ext cx="91686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66317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46909-0CE8-E899-FEBF-E0A4FD5A5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err="1">
                <a:cs typeface="Segoe UI Semibold"/>
              </a:rPr>
              <a:t>Težave</a:t>
            </a:r>
            <a:r>
              <a:rPr lang="en-US">
                <a:cs typeface="Segoe UI Semibold"/>
              </a:rPr>
              <a:t>…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E72695-3008-1DCB-BE63-14843B4EBF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016210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 err="1"/>
              <a:t>Visoki</a:t>
            </a:r>
            <a:r>
              <a:rPr lang="en-US" sz="2800"/>
              <a:t> </a:t>
            </a:r>
            <a:r>
              <a:rPr lang="en-US" sz="2800" err="1"/>
              <a:t>stroški</a:t>
            </a:r>
            <a:r>
              <a:rPr lang="en-US" sz="2800"/>
              <a:t> </a:t>
            </a:r>
            <a:r>
              <a:rPr lang="en-US" sz="2800" err="1"/>
              <a:t>prenosa</a:t>
            </a:r>
            <a:r>
              <a:rPr lang="en-US" sz="2800"/>
              <a:t> (~800 EUR / </a:t>
            </a:r>
            <a:r>
              <a:rPr lang="en-US" sz="2800" err="1"/>
              <a:t>mesec</a:t>
            </a:r>
            <a:r>
              <a:rPr lang="en-US" sz="2800"/>
              <a:t>, 2021)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 err="1"/>
              <a:t>Visoki</a:t>
            </a:r>
            <a:r>
              <a:rPr lang="en-US" sz="2800"/>
              <a:t> compute </a:t>
            </a:r>
            <a:r>
              <a:rPr lang="en-US" sz="2800" err="1"/>
              <a:t>stroški</a:t>
            </a:r>
            <a:r>
              <a:rPr lang="en-US" sz="2800"/>
              <a:t> (~900 EUR / </a:t>
            </a:r>
            <a:r>
              <a:rPr lang="en-US" sz="2800" err="1"/>
              <a:t>mesec</a:t>
            </a:r>
            <a:r>
              <a:rPr lang="en-US" sz="2800"/>
              <a:t>, 2021)</a:t>
            </a:r>
            <a:endParaRPr lang="en-US" sz="2800">
              <a:cs typeface="Segoe UI"/>
            </a:endParaRP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 err="1"/>
              <a:t>Omejevanje</a:t>
            </a:r>
            <a:r>
              <a:rPr lang="en-US" sz="2800"/>
              <a:t> </a:t>
            </a:r>
            <a:r>
              <a:rPr lang="en-US" sz="2800" err="1"/>
              <a:t>zaradi</a:t>
            </a:r>
            <a:r>
              <a:rPr lang="en-US" sz="2800"/>
              <a:t> </a:t>
            </a:r>
            <a:r>
              <a:rPr lang="en-US" sz="2800" err="1"/>
              <a:t>preveč</a:t>
            </a:r>
            <a:r>
              <a:rPr lang="en-US" sz="2800"/>
              <a:t> </a:t>
            </a:r>
            <a:r>
              <a:rPr lang="en-US" sz="2800" err="1"/>
              <a:t>sporočil</a:t>
            </a:r>
            <a:r>
              <a:rPr lang="en-US" sz="2800"/>
              <a:t> - </a:t>
            </a:r>
            <a:r>
              <a:rPr lang="en-US" sz="2800" err="1"/>
              <a:t>zamujanje</a:t>
            </a:r>
            <a:endParaRPr lang="en-US" sz="280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 err="1"/>
              <a:t>Težave</a:t>
            </a:r>
            <a:r>
              <a:rPr lang="en-US" sz="2800"/>
              <a:t> z </a:t>
            </a:r>
            <a:r>
              <a:rPr lang="en-US" sz="2800" err="1"/>
              <a:t>neuravnoteženimi</a:t>
            </a:r>
            <a:r>
              <a:rPr lang="en-US" sz="2800"/>
              <a:t> in </a:t>
            </a:r>
            <a:r>
              <a:rPr lang="en-US" sz="2800" err="1"/>
              <a:t>preobremenjenimi</a:t>
            </a:r>
            <a:r>
              <a:rPr lang="en-US" sz="2800"/>
              <a:t> </a:t>
            </a:r>
            <a:r>
              <a:rPr lang="en-US" sz="2800" err="1"/>
              <a:t>particijami</a:t>
            </a:r>
            <a:endParaRPr lang="en-US" sz="280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/>
              <a:t>Ne </a:t>
            </a:r>
            <a:r>
              <a:rPr lang="en-US" sz="2800" err="1"/>
              <a:t>zagotavlja</a:t>
            </a:r>
            <a:r>
              <a:rPr lang="en-US" sz="2800"/>
              <a:t> </a:t>
            </a:r>
            <a:r>
              <a:rPr lang="en-US" sz="2800" err="1"/>
              <a:t>vrstnega</a:t>
            </a:r>
            <a:r>
              <a:rPr lang="en-US" sz="2800"/>
              <a:t> </a:t>
            </a:r>
            <a:r>
              <a:rPr lang="en-US" sz="2800" err="1"/>
              <a:t>reda</a:t>
            </a:r>
            <a:r>
              <a:rPr lang="en-US" sz="2800"/>
              <a:t> </a:t>
            </a:r>
            <a:r>
              <a:rPr lang="en-US" sz="2800" err="1"/>
              <a:t>podatkov</a:t>
            </a:r>
            <a:endParaRPr lang="en-US" sz="280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sz="2800"/>
              <a:t>…</a:t>
            </a:r>
            <a:endParaRPr lang="en-US" sz="280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445315606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C7F54-E5E9-EAD5-22BF-4FD673627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 err="1">
                <a:cs typeface="Segoe UI Semibold"/>
              </a:rPr>
              <a:t>Rešitev</a:t>
            </a:r>
            <a:r>
              <a:rPr lang="en-US" sz="3100">
                <a:cs typeface="Segoe UI Semibold"/>
              </a:rPr>
              <a:t> AWS MSK in </a:t>
            </a:r>
            <a:r>
              <a:rPr lang="en-US" sz="3100" err="1">
                <a:cs typeface="Segoe UI Semibold"/>
              </a:rPr>
              <a:t>kompresija</a:t>
            </a:r>
            <a:r>
              <a:rPr lang="en-US" sz="3100">
                <a:cs typeface="Segoe UI Semibold"/>
              </a:rPr>
              <a:t> </a:t>
            </a:r>
            <a:r>
              <a:rPr lang="en-US" sz="3100" err="1">
                <a:cs typeface="Segoe UI Semibold"/>
              </a:rPr>
              <a:t>na</a:t>
            </a:r>
            <a:r>
              <a:rPr lang="en-US" sz="3100">
                <a:cs typeface="Segoe UI Semibold"/>
              </a:rPr>
              <a:t> </a:t>
            </a:r>
            <a:r>
              <a:rPr lang="en-US" sz="3100" err="1">
                <a:cs typeface="Segoe UI Semibold"/>
              </a:rPr>
              <a:t>izvoru</a:t>
            </a:r>
            <a:endParaRPr lang="en-US" sz="31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E433B2-C19C-E6E2-896D-9743D8539F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481227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Menjava</a:t>
            </a:r>
            <a:r>
              <a:rPr lang="en-US">
                <a:latin typeface="Segoe UI Semilight"/>
                <a:cs typeface="Segoe UI Semilight"/>
              </a:rPr>
              <a:t> Kinesis </a:t>
            </a:r>
            <a:r>
              <a:rPr lang="en-US" err="1">
                <a:latin typeface="Segoe UI Semilight"/>
                <a:cs typeface="Segoe UI Semilight"/>
              </a:rPr>
              <a:t>streamov</a:t>
            </a:r>
            <a:r>
              <a:rPr lang="en-US">
                <a:latin typeface="Segoe UI Semilight"/>
                <a:cs typeface="Segoe UI Semilight"/>
              </a:rPr>
              <a:t> z </a:t>
            </a:r>
            <a:r>
              <a:rPr lang="en-US" b="1">
                <a:latin typeface="Segoe UI Semilight"/>
                <a:cs typeface="Segoe UI Semilight"/>
              </a:rPr>
              <a:t>MSK </a:t>
            </a:r>
            <a:r>
              <a:rPr lang="en-US">
                <a:latin typeface="Segoe UI Semilight"/>
                <a:cs typeface="Segoe UI Semilight"/>
              </a:rPr>
              <a:t>(</a:t>
            </a:r>
            <a:r>
              <a:rPr lang="en-US" b="1">
                <a:latin typeface="Segoe UI Semilight"/>
                <a:cs typeface="Segoe UI Semilight"/>
              </a:rPr>
              <a:t>Kafka</a:t>
            </a:r>
            <a:r>
              <a:rPr lang="en-US">
                <a:latin typeface="Segoe UI Semilight"/>
                <a:cs typeface="Segoe UI Semilight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Peak throughput 0.5 M </a:t>
            </a:r>
            <a:r>
              <a:rPr lang="en-US" err="1">
                <a:latin typeface="Segoe UI Semilight"/>
                <a:cs typeface="Segoe UI Semilight"/>
              </a:rPr>
              <a:t>sporočil</a:t>
            </a:r>
            <a:r>
              <a:rPr lang="en-US">
                <a:latin typeface="Segoe UI Semilight"/>
                <a:cs typeface="Segoe UI Semilight"/>
              </a:rPr>
              <a:t> / sec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Kompresija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izvoru</a:t>
            </a:r>
            <a:r>
              <a:rPr lang="en-US">
                <a:latin typeface="Segoe UI Semilight"/>
                <a:cs typeface="Segoe UI Semilight"/>
              </a:rPr>
              <a:t> za </a:t>
            </a:r>
            <a:r>
              <a:rPr lang="en-US" err="1">
                <a:latin typeface="Segoe UI Semilight"/>
                <a:cs typeface="Segoe UI Semilight"/>
              </a:rPr>
              <a:t>Kafko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shranjevanje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</a:t>
            </a:r>
            <a:r>
              <a:rPr lang="en-US">
                <a:latin typeface="Segoe UI Semilight"/>
                <a:cs typeface="Segoe UI Semilight"/>
              </a:rPr>
              <a:t> S3</a:t>
            </a: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>
                <a:latin typeface="Segoe UI Semilight"/>
                <a:cs typeface="Segoe UI Semilight"/>
              </a:rPr>
              <a:t>Kafka </a:t>
            </a:r>
            <a:r>
              <a:rPr lang="en-US" err="1">
                <a:latin typeface="Segoe UI Semilight"/>
                <a:cs typeface="Segoe UI Semilight"/>
              </a:rPr>
              <a:t>popolnoma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prenosljiva</a:t>
            </a: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Stabilna</a:t>
            </a:r>
            <a:r>
              <a:rPr lang="en-US">
                <a:latin typeface="Segoe UI Semilight"/>
                <a:cs typeface="Segoe UI Semilight"/>
              </a:rPr>
              <a:t> in </a:t>
            </a:r>
            <a:r>
              <a:rPr lang="en-US" err="1">
                <a:latin typeface="Segoe UI Semilight"/>
                <a:cs typeface="Segoe UI Semilight"/>
              </a:rPr>
              <a:t>učinkovita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komunikacija</a:t>
            </a:r>
            <a:r>
              <a:rPr lang="en-US">
                <a:latin typeface="Segoe UI Semilight"/>
                <a:cs typeface="Segoe UI Semilight"/>
              </a:rPr>
              <a:t> med </a:t>
            </a:r>
            <a:r>
              <a:rPr lang="en-US" err="1">
                <a:latin typeface="Segoe UI Semilight"/>
                <a:cs typeface="Segoe UI Semilight"/>
              </a:rPr>
              <a:t>okoljima</a:t>
            </a:r>
            <a:endParaRPr lang="en-US">
              <a:latin typeface="Segoe UI Semilight"/>
              <a:cs typeface="Segoe UI Semiligh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Stroški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prenosa</a:t>
            </a:r>
            <a:r>
              <a:rPr lang="en-US">
                <a:latin typeface="Segoe UI Semilight"/>
                <a:cs typeface="Segoe UI Semilight"/>
              </a:rPr>
              <a:t>: 66.04 EUR/</a:t>
            </a:r>
            <a:r>
              <a:rPr lang="en-US" err="1">
                <a:latin typeface="Segoe UI Semilight"/>
                <a:cs typeface="Segoe UI Semilight"/>
              </a:rPr>
              <a:t>mesec</a:t>
            </a:r>
            <a:r>
              <a:rPr lang="en-US">
                <a:latin typeface="Segoe UI Semilight"/>
                <a:cs typeface="Segoe UI Semilight"/>
              </a:rPr>
              <a:t> (5 TB / </a:t>
            </a:r>
            <a:r>
              <a:rPr lang="en-US" err="1">
                <a:latin typeface="Segoe UI Semilight"/>
                <a:cs typeface="Segoe UI Semilight"/>
              </a:rPr>
              <a:t>mesec</a:t>
            </a:r>
            <a:r>
              <a:rPr lang="en-US">
                <a:latin typeface="Segoe UI Semilight"/>
                <a:cs typeface="Segoe UI Semilight"/>
              </a:rPr>
              <a:t>),</a:t>
            </a:r>
            <a:br>
              <a:rPr lang="en-US">
                <a:latin typeface="Segoe UI Semilight"/>
                <a:cs typeface="Segoe UI Semilight"/>
              </a:rPr>
            </a:br>
            <a:r>
              <a:rPr lang="en-US">
                <a:latin typeface="Segoe UI Semilight"/>
                <a:cs typeface="Segoe UI Semilight"/>
              </a:rPr>
              <a:t>Compute </a:t>
            </a:r>
            <a:r>
              <a:rPr lang="en-US" err="1">
                <a:latin typeface="Segoe UI Semilight"/>
                <a:cs typeface="Segoe UI Semilight"/>
              </a:rPr>
              <a:t>stroški</a:t>
            </a:r>
            <a:r>
              <a:rPr lang="en-US">
                <a:latin typeface="Segoe UI Semilight"/>
                <a:cs typeface="Segoe UI Semilight"/>
              </a:rPr>
              <a:t>: 88.74 EUR/</a:t>
            </a:r>
            <a:r>
              <a:rPr lang="en-US" err="1">
                <a:latin typeface="Segoe UI Semilight"/>
                <a:cs typeface="Segoe UI Semilight"/>
              </a:rPr>
              <a:t>mesec</a:t>
            </a:r>
            <a:endParaRPr lang="en-US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err="1">
                <a:latin typeface="Segoe UI Semilight"/>
                <a:cs typeface="Segoe UI Semilight"/>
              </a:rPr>
              <a:t>Mesečni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prihranek</a:t>
            </a:r>
            <a:r>
              <a:rPr lang="en-US">
                <a:latin typeface="Segoe UI Semilight"/>
                <a:cs typeface="Segoe UI Semilight"/>
              </a:rPr>
              <a:t> ~1600 EUR/</a:t>
            </a:r>
            <a:r>
              <a:rPr lang="en-US" err="1">
                <a:latin typeface="Segoe UI Semilight"/>
                <a:cs typeface="Segoe UI Semilight"/>
              </a:rPr>
              <a:t>mesec</a:t>
            </a:r>
            <a:endParaRPr lang="en-US" err="1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5" name="Picture 4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1870F175-A295-72D2-2F7A-239D8DFF7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9413" y="1008382"/>
            <a:ext cx="2743200" cy="106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36143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477054"/>
          </a:xfrm>
        </p:spPr>
        <p:txBody>
          <a:bodyPr/>
          <a:lstStyle/>
          <a:p>
            <a:r>
              <a:rPr lang="en-US" sz="3100">
                <a:cs typeface="Segoe UI"/>
              </a:rPr>
              <a:t>Kako </a:t>
            </a:r>
            <a:r>
              <a:rPr lang="en-US" sz="3100" err="1">
                <a:cs typeface="Segoe UI"/>
              </a:rPr>
              <a:t>naprej</a:t>
            </a:r>
            <a:r>
              <a:rPr lang="en-US" sz="3100">
                <a:cs typeface="Segoe UI"/>
              </a:rPr>
              <a:t> in </a:t>
            </a:r>
            <a:r>
              <a:rPr lang="en-US" sz="3100" err="1">
                <a:cs typeface="Segoe UI"/>
              </a:rPr>
              <a:t>zaključki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034199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sl-SI" b="1">
                <a:latin typeface="Segoe UI Semilight"/>
                <a:cs typeface="Segoe UI Semilight"/>
              </a:rPr>
              <a:t>Razširitev </a:t>
            </a:r>
            <a:r>
              <a:rPr lang="sl-SI">
                <a:latin typeface="Segoe UI Semilight"/>
                <a:cs typeface="Segoe UI Semilight"/>
              </a:rPr>
              <a:t>algoritemskega </a:t>
            </a:r>
            <a:r>
              <a:rPr lang="sl-SI" b="1">
                <a:latin typeface="Segoe UI Semilight"/>
                <a:cs typeface="Segoe UI Semilight"/>
              </a:rPr>
              <a:t>trgovanja </a:t>
            </a:r>
            <a:r>
              <a:rPr lang="sl-SI">
                <a:latin typeface="Segoe UI Semilight"/>
                <a:cs typeface="Segoe UI Semilight"/>
              </a:rPr>
              <a:t>na celotni Evropski trg</a:t>
            </a:r>
            <a:endParaRPr lang="sl-SI"/>
          </a:p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sl-SI">
                <a:latin typeface="Segoe UI Semilight"/>
                <a:cs typeface="Segoe UI Semilight"/>
              </a:rPr>
              <a:t>Kot </a:t>
            </a:r>
            <a:r>
              <a:rPr lang="sl-SI" b="1" err="1">
                <a:latin typeface="Segoe UI Semilight"/>
                <a:cs typeface="Segoe UI Semilight"/>
              </a:rPr>
              <a:t>agregator</a:t>
            </a:r>
            <a:r>
              <a:rPr lang="sl-SI" b="1">
                <a:latin typeface="Segoe UI Semilight"/>
                <a:cs typeface="Segoe UI Semilight"/>
              </a:rPr>
              <a:t> </a:t>
            </a:r>
            <a:r>
              <a:rPr lang="sl-SI">
                <a:latin typeface="Segoe UI Semilight"/>
                <a:cs typeface="Segoe UI Semilight"/>
              </a:rPr>
              <a:t>lahko ponujamo storitev </a:t>
            </a:r>
            <a:r>
              <a:rPr lang="sl-SI" b="1">
                <a:latin typeface="Segoe UI Semilight"/>
                <a:cs typeface="Segoe UI Semilight"/>
              </a:rPr>
              <a:t>upravljanja prožnostnih virov</a:t>
            </a:r>
          </a:p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Razširitev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avtomatiziranega</a:t>
            </a:r>
            <a:r>
              <a:rPr lang="en-US">
                <a:latin typeface="Segoe UI Semilight"/>
                <a:cs typeface="Segoe UI Semilight"/>
              </a:rPr>
              <a:t> </a:t>
            </a:r>
            <a:r>
              <a:rPr lang="en-US" err="1">
                <a:latin typeface="Segoe UI Semilight"/>
                <a:cs typeface="Segoe UI Semilight"/>
              </a:rPr>
              <a:t>trgovanja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na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nafto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>
                <a:latin typeface="Segoe UI Semilight"/>
                <a:cs typeface="Segoe UI Semilight"/>
              </a:rPr>
              <a:t>in </a:t>
            </a:r>
            <a:r>
              <a:rPr lang="en-US" err="1">
                <a:latin typeface="Segoe UI Semilight"/>
                <a:cs typeface="Segoe UI Semilight"/>
              </a:rPr>
              <a:t>druge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finančne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instrumente</a:t>
            </a:r>
            <a:endParaRPr lang="en-US" b="1">
              <a:latin typeface="Segoe UI Semilight"/>
              <a:cs typeface="Segoe UI Semilight"/>
            </a:endParaRPr>
          </a:p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en-US" b="1" err="1">
                <a:latin typeface="Segoe UI Semilight"/>
                <a:cs typeface="Segoe UI Semilight"/>
              </a:rPr>
              <a:t>Optimizacija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Evropskega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err="1">
                <a:latin typeface="Segoe UI Semilight"/>
                <a:cs typeface="Segoe UI Semilight"/>
              </a:rPr>
              <a:t>energetska</a:t>
            </a:r>
            <a:r>
              <a:rPr lang="en-US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trga</a:t>
            </a:r>
            <a:endParaRPr lang="en-US" b="1"/>
          </a:p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en-US">
                <a:latin typeface="Segoe UI Semilight"/>
                <a:cs typeface="Segoe UI Semilight"/>
              </a:rPr>
              <a:t>Take away: </a:t>
            </a:r>
            <a:r>
              <a:rPr lang="en-US" b="1">
                <a:latin typeface="Segoe UI Semilight"/>
                <a:cs typeface="Segoe UI Semilight"/>
              </a:rPr>
              <a:t>Azure in AWS </a:t>
            </a:r>
            <a:r>
              <a:rPr lang="en-US" b="1" err="1">
                <a:latin typeface="Segoe UI Semilight"/>
                <a:cs typeface="Segoe UI Semilight"/>
              </a:rPr>
              <a:t>lahko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lepo</a:t>
            </a:r>
            <a:r>
              <a:rPr lang="en-US" b="1">
                <a:latin typeface="Segoe UI Semilight"/>
                <a:cs typeface="Segoe UI Semilight"/>
              </a:rPr>
              <a:t> </a:t>
            </a:r>
            <a:r>
              <a:rPr lang="en-US" b="1" err="1">
                <a:latin typeface="Segoe UI Semilight"/>
                <a:cs typeface="Segoe UI Semilight"/>
              </a:rPr>
              <a:t>delujeta</a:t>
            </a:r>
            <a:r>
              <a:rPr lang="en-US" b="1">
                <a:latin typeface="Segoe UI Semilight"/>
                <a:cs typeface="Segoe UI Semilight"/>
              </a:rPr>
              <a:t> v </a:t>
            </a:r>
            <a:r>
              <a:rPr lang="en-US" b="1" err="1">
                <a:latin typeface="Segoe UI Semilight"/>
                <a:cs typeface="Segoe UI Semilight"/>
              </a:rPr>
              <a:t>sožitju</a:t>
            </a:r>
            <a:r>
              <a:rPr lang="en-US">
                <a:latin typeface="Segoe UI Semilight"/>
                <a:cs typeface="Segoe UI Semilight"/>
              </a:rPr>
              <a:t>.</a:t>
            </a:r>
          </a:p>
          <a:p>
            <a:pPr marL="457200" indent="-457200">
              <a:lnSpc>
                <a:spcPct val="120000"/>
              </a:lnSpc>
              <a:spcBef>
                <a:spcPts val="1400"/>
              </a:spcBef>
              <a:buFont typeface="Arial" panose="05000000000000000000" pitchFamily="2" charset="2"/>
              <a:buChar char="•"/>
            </a:pPr>
            <a:r>
              <a:rPr lang="sl-SI">
                <a:latin typeface="Segoe UI Semilight"/>
                <a:cs typeface="Segoe UI Semilight"/>
              </a:rPr>
              <a:t>AWS </a:t>
            </a:r>
            <a:r>
              <a:rPr lang="en-US">
                <a:latin typeface="Segoe UI Semilight"/>
                <a:cs typeface="Segoe UI Semilight"/>
              </a:rPr>
              <a:t>Kinesis </a:t>
            </a:r>
            <a:r>
              <a:rPr lang="sl-SI">
                <a:latin typeface="Segoe UI Semilight"/>
                <a:cs typeface="Segoe UI Semilight"/>
              </a:rPr>
              <a:t>rešitev je </a:t>
            </a:r>
            <a:r>
              <a:rPr lang="sl-SI" err="1">
                <a:latin typeface="Segoe UI Semilight"/>
                <a:cs typeface="Segoe UI Semilight"/>
              </a:rPr>
              <a:t>quick</a:t>
            </a:r>
            <a:r>
              <a:rPr lang="sl-SI">
                <a:latin typeface="Segoe UI Semilight"/>
                <a:cs typeface="Segoe UI Semilight"/>
              </a:rPr>
              <a:t> </a:t>
            </a:r>
            <a:r>
              <a:rPr lang="sl-SI" err="1">
                <a:latin typeface="Segoe UI Semilight"/>
                <a:cs typeface="Segoe UI Semilight"/>
              </a:rPr>
              <a:t>win</a:t>
            </a:r>
            <a:r>
              <a:rPr lang="sl-SI">
                <a:latin typeface="Segoe UI Semilight"/>
                <a:cs typeface="Segoe UI Semilight"/>
              </a:rPr>
              <a:t> in </a:t>
            </a:r>
            <a:r>
              <a:rPr lang="sl-SI" err="1">
                <a:latin typeface="Segoe UI Semilight"/>
                <a:cs typeface="Segoe UI Semilight"/>
              </a:rPr>
              <a:t>very</a:t>
            </a:r>
            <a:r>
              <a:rPr lang="sl-SI">
                <a:latin typeface="Segoe UI Semilight"/>
                <a:cs typeface="Segoe UI Semilight"/>
              </a:rPr>
              <a:t> </a:t>
            </a:r>
            <a:r>
              <a:rPr lang="sl-SI" err="1">
                <a:latin typeface="Segoe UI Semilight"/>
                <a:cs typeface="Segoe UI Semilight"/>
              </a:rPr>
              <a:t>long</a:t>
            </a:r>
            <a:r>
              <a:rPr lang="sl-SI">
                <a:latin typeface="Segoe UI Semilight"/>
                <a:cs typeface="Segoe UI Semilight"/>
              </a:rPr>
              <a:t> </a:t>
            </a:r>
            <a:r>
              <a:rPr lang="sl-SI" err="1">
                <a:latin typeface="Segoe UI Semilight"/>
                <a:cs typeface="Segoe UI Semilight"/>
              </a:rPr>
              <a:t>debug</a:t>
            </a:r>
            <a:r>
              <a:rPr lang="sl-SI">
                <a:latin typeface="Segoe UI Semilight"/>
                <a:cs typeface="Segoe UI Semilight"/>
              </a:rPr>
              <a:t> :)</a:t>
            </a:r>
            <a:endParaRPr lang="sl-SI"/>
          </a:p>
          <a:p>
            <a:endParaRPr lang="sl-SI">
              <a:latin typeface="Segoe UI Semilight"/>
              <a:cs typeface="Segoe UI Semilight"/>
            </a:endParaRPr>
          </a:p>
        </p:txBody>
      </p:sp>
      <p:pic>
        <p:nvPicPr>
          <p:cNvPr id="4" name="Picture 3" descr="A blue logo with black background&#10;&#10;Description automatically generated">
            <a:extLst>
              <a:ext uri="{FF2B5EF4-FFF2-40B4-BE49-F238E27FC236}">
                <a16:creationId xmlns:a16="http://schemas.microsoft.com/office/drawing/2014/main" id="{2F176F8B-EB52-9CC1-9927-27332FC8B7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4868" y="-990"/>
            <a:ext cx="1446811" cy="1446811"/>
          </a:xfrm>
          <a:prstGeom prst="rect">
            <a:avLst/>
          </a:prstGeom>
        </p:spPr>
      </p:pic>
      <p:pic>
        <p:nvPicPr>
          <p:cNvPr id="5" name="Picture 4" descr="A logo with a smile&#10;&#10;Description automatically generated">
            <a:extLst>
              <a:ext uri="{FF2B5EF4-FFF2-40B4-BE49-F238E27FC236}">
                <a16:creationId xmlns:a16="http://schemas.microsoft.com/office/drawing/2014/main" id="{FA87F125-7DCC-EA67-4B73-A00AEE4B08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4036" y="4225659"/>
            <a:ext cx="947059" cy="568979"/>
          </a:xfrm>
          <a:prstGeom prst="rect">
            <a:avLst/>
          </a:prstGeom>
        </p:spPr>
      </p:pic>
      <p:pic>
        <p:nvPicPr>
          <p:cNvPr id="6" name="Picture 5" descr="A blue letters on a black background&#10;&#10;Description automatically generated">
            <a:extLst>
              <a:ext uri="{FF2B5EF4-FFF2-40B4-BE49-F238E27FC236}">
                <a16:creationId xmlns:a16="http://schemas.microsoft.com/office/drawing/2014/main" id="{5FF8EF5C-9CB5-ADD1-335F-B68CB8F8E1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1844" y="4977952"/>
            <a:ext cx="1291442" cy="39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07470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>
                <a:solidFill>
                  <a:srgbClr val="832B8F"/>
                </a:solidFill>
              </a:rPr>
              <a:t>love</a:t>
            </a:r>
            <a:r>
              <a:rPr lang="en-HR" sz="2800">
                <a:solidFill>
                  <a:schemeClr val="tx1"/>
                </a:solidFill>
              </a:rPr>
              <a:t> to get grades.</a:t>
            </a:r>
            <a:br>
              <a:rPr lang="en-HR" sz="2800">
                <a:solidFill>
                  <a:schemeClr val="tx1"/>
                </a:solidFill>
              </a:rPr>
            </a:br>
            <a:r>
              <a:rPr lang="en-HR" sz="280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>
                <a:solidFill>
                  <a:schemeClr val="tx1"/>
                </a:solidFill>
              </a:rPr>
              <a:t>us your feedback.</a:t>
            </a:r>
            <a:br>
              <a:rPr lang="en-HR" sz="2800">
                <a:solidFill>
                  <a:schemeClr val="tx1"/>
                </a:solidFill>
              </a:rPr>
            </a:br>
            <a:r>
              <a:rPr lang="en-HR" sz="2800">
                <a:solidFill>
                  <a:schemeClr val="tx1"/>
                </a:solidFill>
              </a:rPr>
              <a:t>You may even </a:t>
            </a:r>
            <a:r>
              <a:rPr lang="en-HR" sz="2800">
                <a:solidFill>
                  <a:srgbClr val="ED2FA0"/>
                </a:solidFill>
              </a:rPr>
              <a:t>win</a:t>
            </a:r>
            <a:r>
              <a:rPr lang="en-HR" sz="2800">
                <a:solidFill>
                  <a:schemeClr val="tx1"/>
                </a:solidFill>
              </a:rPr>
              <a:t> some </a:t>
            </a:r>
          </a:p>
          <a:p>
            <a:r>
              <a:rPr lang="en-HR" sz="280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630a2e83-186a-4a0f-ab27-bee8a8096ab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630a2e83-186a-4a0f-ab27-bee8a8096ab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0</TotalTime>
  <Words>1001</Words>
  <Application>Microsoft Office PowerPoint</Application>
  <PresentationFormat>Widescreen</PresentationFormat>
  <Paragraphs>180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Arial,Sans-Serif</vt:lpstr>
      <vt:lpstr>Calibri</vt:lpstr>
      <vt:lpstr>Segoe UI</vt:lpstr>
      <vt:lpstr>Segoe UI Light</vt:lpstr>
      <vt:lpstr>Segoe UI Semibold</vt:lpstr>
      <vt:lpstr>Segoe UI Semilight</vt:lpstr>
      <vt:lpstr>Times New Roman</vt:lpstr>
      <vt:lpstr>Wingdings</vt:lpstr>
      <vt:lpstr>WHITE TEMPLATE</vt:lpstr>
      <vt:lpstr>PowerPoint Presentation</vt:lpstr>
      <vt:lpstr>Oblačna infrastruktura za avtomatizirano in algoritemsko trgovanje z energenti –  AlgoHub</vt:lpstr>
      <vt:lpstr>Poudarki poslovanja </vt:lpstr>
      <vt:lpstr>Segmenti poslovanja – štirje glavni stebri </vt:lpstr>
      <vt:lpstr>PowerPoint Presentation</vt:lpstr>
      <vt:lpstr>Energetski trg</vt:lpstr>
      <vt:lpstr>Nemški intraday trg 2017 - 2021</vt:lpstr>
      <vt:lpstr>PowerPoint Presentation</vt:lpstr>
      <vt:lpstr>GEN-I na trgu</vt:lpstr>
      <vt:lpstr>Algoritemsko trgovanje na Gen-I</vt:lpstr>
      <vt:lpstr>Analitika za področje trgovanja</vt:lpstr>
      <vt:lpstr>Življenjski cikel trgovalne strategije</vt:lpstr>
      <vt:lpstr>2020 → 2023  </vt:lpstr>
      <vt:lpstr>Geografska pokritost AlgoHub</vt:lpstr>
      <vt:lpstr>Platforma za sodelovanje in razvoj </vt:lpstr>
      <vt:lpstr>PowerPoint Presentation</vt:lpstr>
      <vt:lpstr>Podatkovna infrastuktura v AWS</vt:lpstr>
      <vt:lpstr>Prvi poizkus - družina AWS Kinesis</vt:lpstr>
      <vt:lpstr>AWS procesna shema</vt:lpstr>
      <vt:lpstr>Težave…</vt:lpstr>
      <vt:lpstr>Rešitev AWS MSK in kompresija na izvoru</vt:lpstr>
      <vt:lpstr>Kako naprej in zaključki</vt:lpstr>
      <vt:lpstr>PowerPoint Presentation</vt:lpstr>
      <vt:lpstr>PowerPoint Presentation</vt:lpstr>
    </vt:vector>
  </TitlesOfParts>
  <Manager>&lt;Comms manager name here&gt;</Manager>
  <Company>GENINGSCCM02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Jaka Konda</dc:creator>
  <cp:keywords/>
  <dc:description/>
  <cp:lastModifiedBy>Jan Bohinec</cp:lastModifiedBy>
  <cp:revision>6</cp:revision>
  <dcterms:created xsi:type="dcterms:W3CDTF">2023-09-19T10:56:37Z</dcterms:created>
  <dcterms:modified xsi:type="dcterms:W3CDTF">2023-09-27T06:15:08Z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</Properties>
</file>