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ink/ink1.xml" ContentType="application/inkml+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229" r:id="rId4"/>
  </p:sldMasterIdLst>
  <p:notesMasterIdLst>
    <p:notesMasterId r:id="rId42"/>
  </p:notesMasterIdLst>
  <p:handoutMasterIdLst>
    <p:handoutMasterId r:id="rId43"/>
  </p:handoutMasterIdLst>
  <p:sldIdLst>
    <p:sldId id="1841" r:id="rId5"/>
    <p:sldId id="1661" r:id="rId6"/>
    <p:sldId id="1844" r:id="rId7"/>
    <p:sldId id="2076137629" r:id="rId8"/>
    <p:sldId id="2145705857" r:id="rId9"/>
    <p:sldId id="2076137607" r:id="rId10"/>
    <p:sldId id="2076137571" r:id="rId11"/>
    <p:sldId id="2076137547" r:id="rId12"/>
    <p:sldId id="2076137551" r:id="rId13"/>
    <p:sldId id="2076137553" r:id="rId14"/>
    <p:sldId id="2076137624" r:id="rId15"/>
    <p:sldId id="2076136655" r:id="rId16"/>
    <p:sldId id="2147469649" r:id="rId17"/>
    <p:sldId id="2076136602" r:id="rId18"/>
    <p:sldId id="2076136656" r:id="rId19"/>
    <p:sldId id="2147469681" r:id="rId20"/>
    <p:sldId id="2147469683" r:id="rId21"/>
    <p:sldId id="2147469665" r:id="rId22"/>
    <p:sldId id="2147469666" r:id="rId23"/>
    <p:sldId id="2147469664" r:id="rId24"/>
    <p:sldId id="2147469658" r:id="rId25"/>
    <p:sldId id="2147469659" r:id="rId26"/>
    <p:sldId id="2147469660" r:id="rId27"/>
    <p:sldId id="2147469661" r:id="rId28"/>
    <p:sldId id="2147469662" r:id="rId29"/>
    <p:sldId id="2147469663" r:id="rId30"/>
    <p:sldId id="2147469682" r:id="rId31"/>
    <p:sldId id="9749" r:id="rId32"/>
    <p:sldId id="9752" r:id="rId33"/>
    <p:sldId id="2076137632" r:id="rId34"/>
    <p:sldId id="2076137562" r:id="rId35"/>
    <p:sldId id="2147469679" r:id="rId36"/>
    <p:sldId id="2147469680" r:id="rId37"/>
    <p:sldId id="9766" r:id="rId38"/>
    <p:sldId id="8471" r:id="rId39"/>
    <p:sldId id="1851" r:id="rId40"/>
    <p:sldId id="1848" r:id="rId41"/>
  </p:sldIdLst>
  <p:sldSz cx="12192000" cy="6858000"/>
  <p:notesSz cx="6858000" cy="9144000"/>
  <p:defaultTextStyle>
    <a:defPPr>
      <a:defRPr lang="en-US"/>
    </a:defPPr>
    <a:lvl1pPr marL="0" algn="l" defTabSz="914367" rtl="0" eaLnBrk="1" latinLnBrk="0" hangingPunct="1">
      <a:defRPr sz="1765" kern="1200">
        <a:solidFill>
          <a:schemeClr val="tx1"/>
        </a:solidFill>
        <a:latin typeface="+mn-lt"/>
        <a:ea typeface="+mn-ea"/>
        <a:cs typeface="+mn-cs"/>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aku Uchikawa" initials="SU" lastIdx="11" clrIdx="0"/>
  <p:cmAuthor id="1" name="Mary Feil-Jacobs" initials="MFJ" lastIdx="43" clrIdx="1"/>
  <p:cmAuthor id="2" name="Monica Lueder" initials="ML" lastIdx="22" clrIdx="2">
    <p:extLst>
      <p:ext uri="{19B8F6BF-5375-455C-9EA6-DF929625EA0E}">
        <p15:presenceInfo xmlns:p15="http://schemas.microsoft.com/office/powerpoint/2012/main" userId="S-1-5-21-2127521184-1604012920-1887927527-2598260" providerId="AD"/>
      </p:ext>
    </p:extLst>
  </p:cmAuthor>
  <p:cmAuthor id="3" name="Mary Feil-Jacobs" initials="MF" lastIdx="28" clrIdx="3">
    <p:extLst>
      <p:ext uri="{19B8F6BF-5375-455C-9EA6-DF929625EA0E}">
        <p15:presenceInfo xmlns:p15="http://schemas.microsoft.com/office/powerpoint/2012/main" userId="S-1-5-21-2127521184-1604012920-1887927527-6500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2FA0"/>
    <a:srgbClr val="832B8F"/>
    <a:srgbClr val="5E5E60"/>
    <a:srgbClr val="B02E7F"/>
    <a:srgbClr val="F26224"/>
    <a:srgbClr val="FFFFFF"/>
    <a:srgbClr val="1A1A1A"/>
    <a:srgbClr val="0078D4"/>
    <a:srgbClr val="107C10"/>
    <a:srgbClr val="EAEA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4" autoAdjust="0"/>
    <p:restoredTop sz="92109" autoAdjust="0"/>
  </p:normalViewPr>
  <p:slideViewPr>
    <p:cSldViewPr snapToGrid="0">
      <p:cViewPr varScale="1">
        <p:scale>
          <a:sx n="121" d="100"/>
          <a:sy n="121" d="100"/>
        </p:scale>
        <p:origin x="280" y="176"/>
      </p:cViewPr>
      <p:guideLst/>
    </p:cSldViewPr>
  </p:slideViewPr>
  <p:outlineViewPr>
    <p:cViewPr>
      <p:scale>
        <a:sx n="33" d="100"/>
        <a:sy n="33" d="100"/>
      </p:scale>
      <p:origin x="0" y="-6516"/>
    </p:cViewPr>
  </p:outlineViewPr>
  <p:notesTextViewPr>
    <p:cViewPr>
      <p:scale>
        <a:sx n="3" d="2"/>
        <a:sy n="3" d="2"/>
      </p:scale>
      <p:origin x="0" y="0"/>
    </p:cViewPr>
  </p:notesTextViewPr>
  <p:sorterViewPr>
    <p:cViewPr varScale="1">
      <p:scale>
        <a:sx n="100" d="100"/>
        <a:sy n="100" d="100"/>
      </p:scale>
      <p:origin x="0" y="0"/>
    </p:cViewPr>
  </p:sorterViewPr>
  <p:notesViewPr>
    <p:cSldViewPr snapToGrid="0" showGuides="1">
      <p:cViewPr varScale="1">
        <p:scale>
          <a:sx n="75" d="100"/>
          <a:sy n="75" d="100"/>
        </p:scale>
        <p:origin x="2766" y="3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handoutMaster" Target="handoutMasters/handoutMaster1.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Header Placeholder 5"/>
          <p:cNvSpPr>
            <a:spLocks noGrp="1"/>
          </p:cNvSpPr>
          <p:nvPr>
            <p:ph type="hdr" sz="quarter"/>
          </p:nvPr>
        </p:nvSpPr>
        <p:spPr>
          <a:xfrm>
            <a:off x="0" y="-11574"/>
            <a:ext cx="2971800" cy="457200"/>
          </a:xfrm>
          <a:prstGeom prst="rect">
            <a:avLst/>
          </a:prstGeom>
        </p:spPr>
        <p:txBody>
          <a:bodyPr vert="horz" lIns="91440" tIns="45720" rIns="91440" bIns="45720" rtlCol="0"/>
          <a:lstStyle>
            <a:lvl1pPr algn="l">
              <a:defRPr sz="1200"/>
            </a:lvl1pPr>
          </a:lstStyle>
          <a:p>
            <a:endParaRPr lang="en-US" dirty="0">
              <a:latin typeface="Segoe UI" pitchFamily="34" charset="0"/>
            </a:endParaRPr>
          </a:p>
        </p:txBody>
      </p:sp>
      <p:sp>
        <p:nvSpPr>
          <p:cNvPr id="7" name="Date Placeholder 6"/>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60F9EC6-89FF-47E1-8594-1A32E3B45134}" type="datetime8">
              <a:rPr lang="en-US" smtClean="0">
                <a:latin typeface="Segoe UI" pitchFamily="34" charset="0"/>
              </a:rPr>
              <a:t>9/24/23 9:12 PM</a:t>
            </a:fld>
            <a:endParaRPr lang="en-US" dirty="0">
              <a:latin typeface="Segoe UI" pitchFamily="34" charset="0"/>
            </a:endParaRPr>
          </a:p>
        </p:txBody>
      </p:sp>
      <p:sp>
        <p:nvSpPr>
          <p:cNvPr id="8" name="Footer Placeholder 7"/>
          <p:cNvSpPr>
            <a:spLocks noGrp="1"/>
          </p:cNvSpPr>
          <p:nvPr>
            <p:ph type="ftr" sz="quarter" idx="2"/>
          </p:nvPr>
        </p:nvSpPr>
        <p:spPr>
          <a:xfrm>
            <a:off x="0" y="8685213"/>
            <a:ext cx="5795010" cy="332434"/>
          </a:xfrm>
          <a:prstGeom prst="rect">
            <a:avLst/>
          </a:prstGeom>
        </p:spPr>
        <p:txBody>
          <a:bodyPr vert="horz" lIns="91440" tIns="45720" rIns="91440" bIns="45720" rtlCol="0" anchor="b"/>
          <a:lstStyle>
            <a:lvl1pPr algn="l">
              <a:defRPr sz="1200"/>
            </a:lvl1pPr>
          </a:lstStyle>
          <a:p>
            <a:pPr marL="398463" defTabSz="914099" eaLnBrk="0" hangingPunct="0"/>
            <a:r>
              <a:rPr lang="en-US" sz="400" dirty="0">
                <a:gradFill>
                  <a:gsLst>
                    <a:gs pos="0">
                      <a:schemeClr val="tx1"/>
                    </a:gs>
                    <a:gs pos="100000">
                      <a:schemeClr val="tx1"/>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9" name="Slide Number Placeholder 8"/>
          <p:cNvSpPr>
            <a:spLocks noGrp="1"/>
          </p:cNvSpPr>
          <p:nvPr>
            <p:ph type="sldNum" sz="quarter" idx="3"/>
          </p:nvPr>
        </p:nvSpPr>
        <p:spPr>
          <a:xfrm>
            <a:off x="5783579" y="8685213"/>
            <a:ext cx="1072833" cy="457200"/>
          </a:xfrm>
          <a:prstGeom prst="rect">
            <a:avLst/>
          </a:prstGeom>
        </p:spPr>
        <p:txBody>
          <a:bodyPr vert="horz" lIns="91440" tIns="45720" rIns="91440" bIns="45720" rtlCol="0" anchor="b"/>
          <a:lstStyle>
            <a:lvl1pPr algn="r">
              <a:defRPr sz="1200"/>
            </a:lvl1pPr>
          </a:lstStyle>
          <a:p>
            <a:fld id="{0EC9E9D6-92A0-482B-A603-C9BA7FFB8190}" type="slidenum">
              <a:rPr lang="en-US" smtClean="0">
                <a:latin typeface="Segoe UI" pitchFamily="34" charset="0"/>
              </a:rPr>
              <a:t>‹#›</a:t>
            </a:fld>
            <a:endParaRPr lang="en-US" dirty="0">
              <a:latin typeface="Segoe UI" pitchFamily="34" charset="0"/>
            </a:endParaRPr>
          </a:p>
        </p:txBody>
      </p:sp>
    </p:spTree>
    <p:extLst>
      <p:ext uri="{BB962C8B-B14F-4D97-AF65-F5344CB8AC3E}">
        <p14:creationId xmlns:p14="http://schemas.microsoft.com/office/powerpoint/2010/main" val="3904595630"/>
      </p:ext>
    </p:extLst>
  </p:cSld>
  <p:clrMap bg1="lt1" tx1="dk1" bg2="lt2" tx2="dk2" accent1="accent1" accent2="accent2" accent3="accent3" accent4="accent4" accent5="accent5" accent6="accent6" hlink="hlink" folHlink="folHlink"/>
  <p:hf/>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9-24T19:19:03.141"/>
    </inkml:context>
    <inkml:brush xml:id="br0">
      <inkml:brushProperty name="width" value="0.035" units="cm"/>
      <inkml:brushProperty name="height" value="0.035" units="cm"/>
      <inkml:brushProperty name="color" value="#E71224"/>
    </inkml:brush>
  </inkml:definitions>
  <inkml:trace contextRef="#ctx0" brushRef="#br0">1 1 24575,'15'0'0,"5"0"0,9 1 0,10 1 0,20 2 0,12 0 0,4 0 0,4 1 0,-3-1 0,3 1 0,8 0 0,6-1 0,-2-1 0,-8-1 0,-11-1 0,-15 1 0,-5 0 0,-2-1 0,-1 0 0,2 1 0,3-1 0,1 0 0,2 0 0,-1 0 0,-4 0 0,2-1 0,1 0 0,-1 0 0,-2 0 0,-3 0 0,-6 0 0,-3 0 0,0 0 0,4 0 0,14 0 0,15 1 0,3 0 0,-7-1 0,-14 1 0,-13-1 0,-3 1 0,3 0 0,7 0 0,7 1 0,3 0 0,-1 1 0,-3 0 0,-3 0 0,3 0 0,3-1 0,8 0 0,6 0 0,-1 1 0,3 1 0,-3-1 0,-3-1 0,-1 1 0,-5-2 0,-3 1 0,-2-1 0,-6-1 0,0 0 0,2 0 0,1 0 0,4 0 0,3 1 0,0 0 0,1-1 0,-1-1 0,-1 0 0,-2 1 0,-3 0 0,1 0 0,1 0 0,3-1 0,9 0 0,3 0 0,-1 0 0,-7 1 0,-11 0 0,-11-1 0,-5 0 0,0 0 0,4 0 0,6 0 0,5 0 0,2 1 0,1-1 0,0-1 0,-2 0 0,-4 0 0,-1 0 0,-1 2 0,1-1 0,1 1 0,-2 0 0,-3 0 0,-6 0 0,-6 0 0,-5 0 0,-1-1 0,1-1 0,0 1 0,-3-1 0,-7 1 0,-6 0 0,-5 1 0,-2-1 0,0 1 0,2 0 0,0-1 0,0-1 0,0-1 0,-2-1 0,-2 6 0,-1-2 0,-2 4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Header Placeholder 7"/>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Segoe UI" pitchFamily="34" charset="0"/>
              </a:defRPr>
            </a:lvl1pPr>
          </a:lstStyle>
          <a:p>
            <a:endParaRPr lang="en-US" dirty="0"/>
          </a:p>
        </p:txBody>
      </p:sp>
      <p:sp>
        <p:nvSpPr>
          <p:cNvPr id="9" name="Slide Image Placeholder 8"/>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10" name="Footer Placeholder 9"/>
          <p:cNvSpPr>
            <a:spLocks noGrp="1"/>
          </p:cNvSpPr>
          <p:nvPr>
            <p:ph type="ftr" sz="quarter" idx="4"/>
          </p:nvPr>
        </p:nvSpPr>
        <p:spPr>
          <a:xfrm>
            <a:off x="0" y="8686800"/>
            <a:ext cx="5920740" cy="355964"/>
          </a:xfrm>
          <a:prstGeom prst="rect">
            <a:avLst/>
          </a:prstGeom>
        </p:spPr>
        <p:txBody>
          <a:bodyPr vert="horz" lIns="91440" tIns="45720" rIns="91440" bIns="45720" rtlCol="0" anchor="b"/>
          <a:lstStyle>
            <a:lvl1pPr marL="571500" indent="0" algn="l">
              <a:defRPr sz="1200"/>
            </a:lvl1p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11" name="Date Placeholder 10"/>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Segoe UI" pitchFamily="34" charset="0"/>
              </a:defRPr>
            </a:lvl1pPr>
          </a:lstStyle>
          <a:p>
            <a:fld id="{386CE63F-9E7F-4C04-9D0D-FCA25A8E9E86}" type="datetime8">
              <a:rPr lang="en-US" smtClean="0"/>
              <a:t>9/24/23 9:11 PM</a:t>
            </a:fld>
            <a:endParaRPr lang="en-US" dirty="0"/>
          </a:p>
        </p:txBody>
      </p:sp>
      <p:sp>
        <p:nvSpPr>
          <p:cNvPr id="12" name="Notes Placeholder 11"/>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12"/>
          <p:cNvSpPr>
            <a:spLocks noGrp="1"/>
          </p:cNvSpPr>
          <p:nvPr>
            <p:ph type="sldNum" sz="quarter" idx="5"/>
          </p:nvPr>
        </p:nvSpPr>
        <p:spPr>
          <a:xfrm>
            <a:off x="5909309" y="8685213"/>
            <a:ext cx="947103" cy="457200"/>
          </a:xfrm>
          <a:prstGeom prst="rect">
            <a:avLst/>
          </a:prstGeom>
        </p:spPr>
        <p:txBody>
          <a:bodyPr vert="horz" lIns="91440" tIns="45720" rIns="91440" bIns="45720" rtlCol="0" anchor="b"/>
          <a:lstStyle>
            <a:lvl1pPr algn="r">
              <a:defRPr sz="1200">
                <a:latin typeface="Segoe UI" pitchFamily="34" charset="0"/>
              </a:defRPr>
            </a:lvl1pPr>
          </a:lstStyle>
          <a:p>
            <a:fld id="{B4008EB6-D09E-4580-8CD6-DDB14511944F}" type="slidenum">
              <a:rPr lang="en-US" smtClean="0"/>
              <a:pPr/>
              <a:t>‹#›</a:t>
            </a:fld>
            <a:endParaRPr lang="en-US" dirty="0"/>
          </a:p>
        </p:txBody>
      </p:sp>
    </p:spTree>
    <p:extLst>
      <p:ext uri="{BB962C8B-B14F-4D97-AF65-F5344CB8AC3E}">
        <p14:creationId xmlns:p14="http://schemas.microsoft.com/office/powerpoint/2010/main" val="2624648265"/>
      </p:ext>
    </p:extLst>
  </p:cSld>
  <p:clrMap bg1="lt1" tx1="dk1" bg2="lt2" tx2="dk2" accent1="accent1" accent2="accent2" accent3="accent3" accent4="accent4" accent5="accent5" accent6="accent6" hlink="hlink" folHlink="folHlink"/>
  <p:hf/>
  <p:notesStyle>
    <a:lvl1pPr marL="0" algn="l" defTabSz="914367" rtl="0" eaLnBrk="1" latinLnBrk="0" hangingPunct="1">
      <a:lnSpc>
        <a:spcPct val="90000"/>
      </a:lnSpc>
      <a:spcAft>
        <a:spcPts val="333"/>
      </a:spcAft>
      <a:defRPr sz="882" kern="1200">
        <a:solidFill>
          <a:schemeClr val="tx1"/>
        </a:solidFill>
        <a:latin typeface="Segoe UI Light" pitchFamily="34" charset="0"/>
        <a:ea typeface="+mn-ea"/>
        <a:cs typeface="+mn-cs"/>
      </a:defRPr>
    </a:lvl1pPr>
    <a:lvl2pPr marL="212982" indent="-105829"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2pPr>
    <a:lvl3pPr marL="328071" indent="-115090"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3pPr>
    <a:lvl4pPr marL="482848" indent="-146838"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4pPr>
    <a:lvl5pPr marL="615134" indent="-115090"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5pPr>
    <a:lvl6pPr marL="2285918" algn="l" defTabSz="914367" rtl="0" eaLnBrk="1" latinLnBrk="0" hangingPunct="1">
      <a:defRPr sz="1176" kern="1200">
        <a:solidFill>
          <a:schemeClr val="tx1"/>
        </a:solidFill>
        <a:latin typeface="+mn-lt"/>
        <a:ea typeface="+mn-ea"/>
        <a:cs typeface="+mn-cs"/>
      </a:defRPr>
    </a:lvl6pPr>
    <a:lvl7pPr marL="2743101" algn="l" defTabSz="914367" rtl="0" eaLnBrk="1" latinLnBrk="0" hangingPunct="1">
      <a:defRPr sz="1176" kern="1200">
        <a:solidFill>
          <a:schemeClr val="tx1"/>
        </a:solidFill>
        <a:latin typeface="+mn-lt"/>
        <a:ea typeface="+mn-ea"/>
        <a:cs typeface="+mn-cs"/>
      </a:defRPr>
    </a:lvl7pPr>
    <a:lvl8pPr marL="3200284" algn="l" defTabSz="914367" rtl="0" eaLnBrk="1" latinLnBrk="0" hangingPunct="1">
      <a:defRPr sz="1176" kern="1200">
        <a:solidFill>
          <a:schemeClr val="tx1"/>
        </a:solidFill>
        <a:latin typeface="+mn-lt"/>
        <a:ea typeface="+mn-ea"/>
        <a:cs typeface="+mn-cs"/>
      </a:defRPr>
    </a:lvl8pPr>
    <a:lvl9pPr marL="3657469" algn="l" defTabSz="914367" rtl="0" eaLnBrk="1" latinLnBrk="0" hangingPunct="1">
      <a:defRPr sz="1176"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62C61DAB-D93E-49CA-B245-379601CFE8D0}" type="datetime8">
              <a:rPr lang="en-US" smtClean="0"/>
              <a:t>9/24/23 9:11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a:t>
            </a:fld>
            <a:endParaRPr lang="en-US" dirty="0"/>
          </a:p>
        </p:txBody>
      </p:sp>
    </p:spTree>
    <p:extLst>
      <p:ext uri="{BB962C8B-B14F-4D97-AF65-F5344CB8AC3E}">
        <p14:creationId xmlns:p14="http://schemas.microsoft.com/office/powerpoint/2010/main" val="14425269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l">
              <a:lnSpc>
                <a:spcPct val="107000"/>
              </a:lnSpc>
              <a:spcBef>
                <a:spcPts val="0"/>
              </a:spcBef>
              <a:spcAft>
                <a:spcPts val="800"/>
              </a:spcAft>
            </a:pPr>
            <a:r>
              <a:rPr lang="en-US" sz="1000" b="1">
                <a:effectLst/>
                <a:latin typeface="Segoe UI" panose="020B0502040204020203" pitchFamily="34" charset="0"/>
                <a:ea typeface="Calibri" panose="020F0502020204030204" pitchFamily="34" charset="0"/>
                <a:cs typeface="Times New Roman" panose="02020603050405020304" pitchFamily="18" charset="0"/>
              </a:rPr>
              <a:t>Talk track:</a:t>
            </a:r>
          </a:p>
          <a:p>
            <a:pPr marL="0" marR="0" algn="l">
              <a:lnSpc>
                <a:spcPct val="107000"/>
              </a:lnSpc>
              <a:spcBef>
                <a:spcPts val="0"/>
              </a:spcBef>
              <a:spcAft>
                <a:spcPts val="800"/>
              </a:spcAft>
            </a:pP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lvl="0" indent="0">
              <a:buFont typeface="Arial" panose="020B0604020202020204" pitchFamily="34" charset="0"/>
              <a:buNone/>
            </a:pPr>
            <a:r>
              <a:rPr lang="en-CA" sz="900" b="0" i="0" u="none" strike="noStrike" kern="1200">
                <a:solidFill>
                  <a:schemeClr val="tx1"/>
                </a:solidFill>
                <a:effectLst/>
                <a:latin typeface="Segoe UI Light" pitchFamily="34" charset="0"/>
                <a:ea typeface="+mn-ea"/>
                <a:cs typeface="+mn-cs"/>
              </a:rPr>
              <a:t>We are in an era of unprecedented economic uncertainty. Many organizations face constrained resources as they navigate new business challenges. Virtually overnight, companies have seen the need to accelerate digital transformation, which ensures worker productivity and responds to rapidly shifting customer expectations. </a:t>
            </a:r>
            <a:r>
              <a:rPr lang="en-US" sz="1000">
                <a:effectLst/>
                <a:latin typeface="Segoe UI" panose="020B0502040204020203" pitchFamily="34" charset="0"/>
                <a:ea typeface="Calibri" panose="020F0502020204030204" pitchFamily="34" charset="0"/>
                <a:cs typeface="Times New Roman" panose="02020603050405020304" pitchFamily="18" charset="0"/>
              </a:rPr>
              <a:t>As the technology, business models, and overall landscape evolves, the way people work has changed: we no longer expect to access the myriad of corporate resources solely from the office and on company-owned devices. </a:t>
            </a:r>
            <a:r>
              <a:rPr lang="en-CA" sz="1000" b="0" i="0" u="none" strike="noStrike" kern="1200">
                <a:solidFill>
                  <a:schemeClr val="tx1"/>
                </a:solidFill>
                <a:effectLst/>
                <a:latin typeface="Segoe UI Light" pitchFamily="34" charset="0"/>
                <a:ea typeface="+mn-ea"/>
                <a:cs typeface="+mn-cs"/>
              </a:rPr>
              <a:t>In many ways, every company is now a technology company, providing services for their customers and employees. And as security teams are charged with protecting an ever-growing digital footprint, they now face added pressure to cut costs.</a:t>
            </a:r>
            <a:endParaRPr lang="en-US" sz="1000">
              <a:effectLst/>
              <a:latin typeface="Segoe UI" panose="020B0502040204020203" pitchFamily="34" charset="0"/>
              <a:ea typeface="Calibri" panose="020F0502020204030204" pitchFamily="34" charset="0"/>
              <a:cs typeface="Times New Roman" panose="02020603050405020304" pitchFamily="18" charset="0"/>
            </a:endParaRPr>
          </a:p>
          <a:p>
            <a:pPr marL="0" lvl="0" indent="0">
              <a:buFont typeface="Arial" panose="020B0604020202020204" pitchFamily="34" charset="0"/>
              <a:buNone/>
            </a:pPr>
            <a:endParaRPr lang="en-US" sz="1000">
              <a:effectLst/>
              <a:latin typeface="Segoe UI" panose="020B0502040204020203" pitchFamily="34" charset="0"/>
              <a:ea typeface="Calibri" panose="020F0502020204030204" pitchFamily="34" charset="0"/>
              <a:cs typeface="Times New Roman" panose="02020603050405020304" pitchFamily="18" charset="0"/>
            </a:endParaRPr>
          </a:p>
          <a:p>
            <a:pPr marL="0" marR="0" lvl="0" indent="0" algn="l">
              <a:lnSpc>
                <a:spcPct val="107000"/>
              </a:lnSpc>
              <a:spcBef>
                <a:spcPts val="0"/>
              </a:spcBef>
              <a:spcAft>
                <a:spcPts val="800"/>
              </a:spcAft>
              <a:buFont typeface="Arial" panose="020B0604020202020204" pitchFamily="34" charset="0"/>
              <a:buNone/>
              <a:tabLst>
                <a:tab pos="457200" algn="l"/>
              </a:tabLst>
            </a:pPr>
            <a:r>
              <a:rPr lang="en-US" sz="1000">
                <a:effectLst/>
                <a:latin typeface="Segoe UI" panose="020B0502040204020203" pitchFamily="34" charset="0"/>
                <a:ea typeface="Calibri" panose="020F0502020204030204" pitchFamily="34" charset="0"/>
                <a:cs typeface="Times New Roman" panose="02020603050405020304" pitchFamily="18" charset="0"/>
              </a:rPr>
              <a:t>To secure their environments, organizations must develop new digital capabilities and break down data silos. Data and information are the lifeblood of the transformation, but they also increasingly attract cybercriminal activity.</a:t>
            </a:r>
            <a:r>
              <a:rPr lang="en-US" sz="1000">
                <a:effectLst/>
                <a:latin typeface="Calibri" panose="020F0502020204030204" pitchFamily="34" charset="0"/>
                <a:ea typeface="Calibri" panose="020F0502020204030204" pitchFamily="34" charset="0"/>
                <a:cs typeface="Times New Roman" panose="02020603050405020304" pitchFamily="18" charset="0"/>
              </a:rPr>
              <a:t> </a:t>
            </a:r>
            <a:r>
              <a:rPr lang="en-US" sz="1000">
                <a:effectLst/>
                <a:latin typeface="Segoe UI" panose="020B0502040204020203" pitchFamily="34" charset="0"/>
                <a:ea typeface="Calibri" panose="020F0502020204030204" pitchFamily="34" charset="0"/>
                <a:cs typeface="Times New Roman" panose="02020603050405020304" pitchFamily="18" charset="0"/>
              </a:rPr>
              <a:t>Traditional security approaches have failed us. A hardened perimeter (privileged corporate network) is, at best, a psychological security blanket, but it won’t hold. Siloed on-premises tools and datasets hinder visibility, correlation, and automation. Paradoxically, adding more tools typically makes you less secure due to compatibility issues and assumptions about your coverage.</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a:lnSpc>
                <a:spcPct val="107000"/>
              </a:lnSpc>
              <a:spcBef>
                <a:spcPts val="0"/>
              </a:spcBef>
              <a:spcAft>
                <a:spcPts val="800"/>
              </a:spcAft>
              <a:buFont typeface="Arial" panose="020B0604020202020204" pitchFamily="34" charset="0"/>
              <a:buNone/>
              <a:tabLst>
                <a:tab pos="457200" algn="l"/>
              </a:tabLst>
            </a:pPr>
            <a:endParaRPr lang="en-US" sz="1000">
              <a:effectLst/>
              <a:latin typeface="Segoe UI" panose="020B0502040204020203" pitchFamily="34" charset="0"/>
              <a:ea typeface="Calibri" panose="020F0502020204030204" pitchFamily="34" charset="0"/>
              <a:cs typeface="Times New Roman" panose="02020603050405020304" pitchFamily="18" charset="0"/>
            </a:endParaRPr>
          </a:p>
          <a:p>
            <a:pPr marL="0" marR="0" lvl="0" indent="0" algn="l">
              <a:lnSpc>
                <a:spcPct val="107000"/>
              </a:lnSpc>
              <a:spcBef>
                <a:spcPts val="0"/>
              </a:spcBef>
              <a:spcAft>
                <a:spcPts val="800"/>
              </a:spcAft>
              <a:buFont typeface="Arial" panose="020B0604020202020204" pitchFamily="34" charset="0"/>
              <a:buNone/>
              <a:tabLst>
                <a:tab pos="457200" algn="l"/>
              </a:tabLst>
            </a:pPr>
            <a:r>
              <a:rPr lang="en-US" sz="1000">
                <a:effectLst/>
                <a:latin typeface="Segoe UI" panose="020B0502040204020203" pitchFamily="34" charset="0"/>
                <a:ea typeface="Calibri" panose="020F0502020204030204" pitchFamily="34" charset="0"/>
                <a:cs typeface="Times New Roman" panose="02020603050405020304" pitchFamily="18" charset="0"/>
              </a:rPr>
              <a:t>On top of all of this—and perhaps because of it—the cost and number of breaches increase every year. As governments try to keep up, regulatory rules are constantly changing, and the cost of compliance increases as well. </a:t>
            </a:r>
            <a:r>
              <a:rPr lang="en-US" sz="1000" kern="1200">
                <a:solidFill>
                  <a:schemeClr val="tx1"/>
                </a:solidFill>
                <a:effectLst/>
                <a:latin typeface="Segoe UI Light" pitchFamily="34" charset="0"/>
                <a:ea typeface="+mn-ea"/>
                <a:cs typeface="+mn-cs"/>
              </a:rPr>
              <a:t>Over 1,000 regulatory bodies around the world </a:t>
            </a:r>
            <a:r>
              <a:rPr lang="en-US" sz="1000">
                <a:effectLst/>
                <a:latin typeface="Segoe UI" panose="020B0502040204020203" pitchFamily="34" charset="0"/>
                <a:ea typeface="Calibri" panose="020F0502020204030204" pitchFamily="34" charset="0"/>
                <a:cs typeface="Times New Roman" panose="02020603050405020304" pitchFamily="18" charset="0"/>
              </a:rPr>
              <a:t>release </a:t>
            </a:r>
            <a:r>
              <a:rPr lang="en-US" sz="900" kern="1200">
                <a:solidFill>
                  <a:schemeClr val="tx1"/>
                </a:solidFill>
                <a:effectLst/>
                <a:latin typeface="Segoe UI Light" pitchFamily="34" charset="0"/>
                <a:ea typeface="+mn-ea"/>
                <a:cs typeface="+mn-cs"/>
              </a:rPr>
              <a:t>an average of 217 updates per day.</a:t>
            </a:r>
            <a:r>
              <a:rPr lang="en-US" sz="900" kern="1200" baseline="30000">
                <a:solidFill>
                  <a:schemeClr val="tx1"/>
                </a:solidFill>
                <a:effectLst/>
                <a:latin typeface="Segoe UI Light" pitchFamily="34" charset="0"/>
                <a:ea typeface="+mn-ea"/>
                <a:cs typeface="+mn-cs"/>
              </a:rPr>
              <a:t>1</a:t>
            </a:r>
            <a:r>
              <a:rPr lang="en-US" sz="900" kern="1200">
                <a:solidFill>
                  <a:schemeClr val="tx1"/>
                </a:solidFill>
                <a:effectLst/>
                <a:latin typeface="Segoe UI Light" pitchFamily="34" charset="0"/>
                <a:ea typeface="+mn-ea"/>
                <a:cs typeface="+mn-cs"/>
              </a:rPr>
              <a:t> Keeping up isn’t easy. </a:t>
            </a:r>
            <a:r>
              <a:rPr lang="en-US" sz="1000" b="0" kern="1200">
                <a:solidFill>
                  <a:schemeClr val="tx1"/>
                </a:solidFill>
                <a:effectLst/>
                <a:latin typeface="Segoe UI" panose="020B0502040204020203" pitchFamily="34" charset="0"/>
                <a:ea typeface="+mn-ea"/>
                <a:cs typeface="Times New Roman" panose="02020603050405020304" pitchFamily="18" charset="0"/>
              </a:rPr>
              <a:t>S</a:t>
            </a:r>
            <a:r>
              <a:rPr lang="en-US" sz="1000" b="0">
                <a:effectLst/>
                <a:latin typeface="Segoe UI" panose="020B0502040204020203" pitchFamily="34" charset="0"/>
                <a:ea typeface="Calibri" panose="020F0502020204030204" pitchFamily="34" charset="0"/>
                <a:cs typeface="Times New Roman" panose="02020603050405020304" pitchFamily="18" charset="0"/>
              </a:rPr>
              <a:t>ince you can’t be compliant without first being secure, everything starts with security. </a:t>
            </a:r>
            <a:r>
              <a:rPr lang="en-US" sz="1000">
                <a:effectLst/>
                <a:latin typeface="Segoe UI" panose="020B0502040204020203" pitchFamily="34" charset="0"/>
                <a:ea typeface="Calibri" panose="020F0502020204030204" pitchFamily="34" charset="0"/>
                <a:cs typeface="Times New Roman" panose="02020603050405020304" pitchFamily="18" charset="0"/>
              </a:rPr>
              <a:t> </a:t>
            </a:r>
          </a:p>
          <a:p>
            <a:pPr marL="0" marR="0" lvl="0" indent="0" algn="l">
              <a:lnSpc>
                <a:spcPct val="107000"/>
              </a:lnSpc>
              <a:spcBef>
                <a:spcPts val="0"/>
              </a:spcBef>
              <a:spcAft>
                <a:spcPts val="800"/>
              </a:spcAft>
              <a:buFont typeface="Arial" panose="020B0604020202020204" pitchFamily="34" charset="0"/>
              <a:buNone/>
              <a:tabLst>
                <a:tab pos="457200" algn="l"/>
              </a:tabLst>
            </a:pPr>
            <a:endParaRPr lang="en-US" sz="1000">
              <a:effectLst/>
              <a:latin typeface="Segoe UI" panose="020B0502040204020203" pitchFamily="34" charset="0"/>
              <a:ea typeface="Calibri" panose="020F0502020204030204" pitchFamily="34" charset="0"/>
              <a:cs typeface="Times New Roman" panose="02020603050405020304" pitchFamily="18" charset="0"/>
            </a:endParaRPr>
          </a:p>
          <a:p>
            <a:pPr marL="0" marR="0" lvl="0" indent="0" algn="l">
              <a:lnSpc>
                <a:spcPct val="107000"/>
              </a:lnSpc>
              <a:spcBef>
                <a:spcPts val="0"/>
              </a:spcBef>
              <a:spcAft>
                <a:spcPts val="800"/>
              </a:spcAft>
              <a:buFont typeface="Arial" panose="020B0604020202020204" pitchFamily="34" charset="0"/>
              <a:buNone/>
              <a:tabLst>
                <a:tab pos="457200" algn="l"/>
              </a:tabLst>
            </a:pPr>
            <a:endParaRPr lang="en-US" sz="1000">
              <a:effectLst/>
              <a:latin typeface="Segoe UI" panose="020B0502040204020203" pitchFamily="34" charset="0"/>
              <a:ea typeface="Calibri" panose="020F0502020204030204" pitchFamily="34" charset="0"/>
              <a:cs typeface="Times New Roman" panose="02020603050405020304" pitchFamily="18" charset="0"/>
            </a:endParaRPr>
          </a:p>
          <a:p>
            <a:pPr marL="0" marR="0" lvl="0" indent="0" algn="l">
              <a:lnSpc>
                <a:spcPct val="107000"/>
              </a:lnSpc>
              <a:spcBef>
                <a:spcPts val="0"/>
              </a:spcBef>
              <a:spcAft>
                <a:spcPts val="800"/>
              </a:spcAft>
              <a:buFont typeface="Arial" panose="020B0604020202020204" pitchFamily="34" charset="0"/>
              <a:buNone/>
              <a:tabLst>
                <a:tab pos="457200" algn="l"/>
              </a:tabLst>
            </a:pPr>
            <a:r>
              <a:rPr lang="en-US" sz="1000">
                <a:effectLst/>
                <a:latin typeface="Segoe UI" panose="020B0502040204020203" pitchFamily="34" charset="0"/>
                <a:ea typeface="Calibri" panose="020F0502020204030204" pitchFamily="34" charset="0"/>
                <a:cs typeface="Times New Roman" panose="02020603050405020304" pitchFamily="18" charset="0"/>
              </a:rPr>
              <a:t>1 </a:t>
            </a:r>
            <a:r>
              <a:rPr lang="en-US" sz="2000" b="0" i="0" u="none" strike="noStrike">
                <a:solidFill>
                  <a:srgbClr val="6264A7"/>
                </a:solidFill>
                <a:effectLst/>
                <a:latin typeface="Segoe UI" panose="020B0502040204020203" pitchFamily="34" charset="0"/>
              </a:rPr>
              <a:t>https://images.marketing.refinitiv.com/Web/ThomsonReutersFinancialRisk/%7Bf798765e-1a9b-4975-98c9-a133945d21e8%7D_Cost_of_compliance_2020_FINAL230620.pdf</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19D7C1B-E4EF-40B8-831A-EC98293DB3F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045409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Typical challenge = number of portals/experiences – case for both us and competitors,</a:t>
            </a:r>
          </a:p>
          <a:p>
            <a:endParaRPr lang="en-US"/>
          </a:p>
          <a:p>
            <a:r>
              <a:rPr lang="en-US"/>
              <a:t>Our advantage is that we have best-in-class staff natively – show the reality of today. BUT we can do better - </a:t>
            </a:r>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9/24/23 9:11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3783163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a:latin typeface="+mn-lt"/>
              </a:rPr>
              <a:t>Add a new pain point for operationalized ?</a:t>
            </a:r>
          </a:p>
        </p:txBody>
      </p:sp>
      <p:sp>
        <p:nvSpPr>
          <p:cNvPr id="4" name="Slide Number Placeholder 3"/>
          <p:cNvSpPr>
            <a:spLocks noGrp="1"/>
          </p:cNvSpPr>
          <p:nvPr>
            <p:ph type="sldNum" sz="quarter" idx="10"/>
          </p:nvPr>
        </p:nvSpPr>
        <p:spPr/>
        <p:txBody>
          <a:bodyPr/>
          <a:lstStyle/>
          <a:p>
            <a:pPr marL="0" marR="0" lvl="0" indent="0" algn="r" defTabSz="1371600" rtl="0" eaLnBrk="1" fontAlgn="auto" latinLnBrk="0" hangingPunct="1">
              <a:lnSpc>
                <a:spcPct val="100000"/>
              </a:lnSpc>
              <a:spcBef>
                <a:spcPts val="0"/>
              </a:spcBef>
              <a:spcAft>
                <a:spcPts val="0"/>
              </a:spcAft>
              <a:buClrTx/>
              <a:buSzTx/>
              <a:buFontTx/>
              <a:buNone/>
              <a:tabLst/>
              <a:defRPr/>
            </a:pPr>
            <a:fld id="{7607766C-D80A-46FA-A900-AC89577F9EB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13716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064013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19D7C1B-E4EF-40B8-831A-EC98293DB3F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278594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31467"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2014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EEC551-8CDA-4EB6-89BB-2A86C9F091C8}"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9/24/23 9:12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4976686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a:latin typeface="+mn-lt"/>
                <a:cs typeface="Calibri"/>
              </a:rPr>
              <a:t>This is an example of a real attack which helps to show how attackers exploit vulnerabilities and can move throughout an organization’s environment – both on-premises and in the cloud. Most SecOps teams review the data from on-premises and cloud environments separately, which makes it very difficult to correlate information between these environments and see the full scope of an attack.</a:t>
            </a:r>
          </a:p>
          <a:p>
            <a:endParaRPr lang="en-US" sz="1400">
              <a:latin typeface="+mn-lt"/>
              <a:cs typeface="Calibri"/>
            </a:endParaRPr>
          </a:p>
          <a:p>
            <a:pPr marL="285750" indent="-285750">
              <a:buFont typeface="Arial" panose="020B0604020202020204" pitchFamily="34" charset="0"/>
              <a:buChar char="•"/>
            </a:pPr>
            <a:r>
              <a:rPr lang="en-US" sz="1400" b="0" i="0" u="none" strike="noStrike">
                <a:solidFill>
                  <a:srgbClr val="000000"/>
                </a:solidFill>
                <a:effectLst/>
                <a:latin typeface="+mn-lt"/>
              </a:rPr>
              <a:t>Let’s look at how an attack in this environment might occur …</a:t>
            </a:r>
          </a:p>
          <a:p>
            <a:pPr marL="285750" indent="-285750">
              <a:buFont typeface="Arial" panose="020B0604020202020204" pitchFamily="34" charset="0"/>
              <a:buChar char="•"/>
            </a:pPr>
            <a:r>
              <a:rPr lang="en-US" sz="1400" b="0" i="0" u="none" strike="noStrike">
                <a:solidFill>
                  <a:srgbClr val="000000"/>
                </a:solidFill>
                <a:effectLst/>
                <a:latin typeface="+mn-lt"/>
              </a:rPr>
              <a:t>In this case they gained access to an admin user where the account wasn’t protected with multi-factor authentication. </a:t>
            </a:r>
          </a:p>
          <a:p>
            <a:pPr marL="285750" indent="-285750">
              <a:buFont typeface="Arial" panose="020B0604020202020204" pitchFamily="34" charset="0"/>
              <a:buChar char="•"/>
            </a:pPr>
            <a:r>
              <a:rPr lang="en-US" sz="1400" b="0" i="0" u="none" strike="noStrike">
                <a:solidFill>
                  <a:srgbClr val="000000"/>
                </a:solidFill>
                <a:effectLst/>
                <a:latin typeface="+mn-lt"/>
              </a:rPr>
              <a:t>Using this compromised account, they had the ability to search through email and  SharePoint documents where they also wee able to exfiltrate data by creating automated rules.</a:t>
            </a:r>
          </a:p>
          <a:p>
            <a:pPr marL="285750" indent="-285750">
              <a:buFont typeface="Arial" panose="020B0604020202020204" pitchFamily="34" charset="0"/>
              <a:buChar char="•"/>
            </a:pPr>
            <a:r>
              <a:rPr lang="en-US" sz="1400" b="0" i="0" u="none" strike="noStrike">
                <a:solidFill>
                  <a:srgbClr val="000000"/>
                </a:solidFill>
                <a:effectLst/>
                <a:latin typeface="+mn-lt"/>
              </a:rPr>
              <a:t>This gave them access to the cloud environment, but they also found a way to pivot into the on-premises environment. </a:t>
            </a:r>
          </a:p>
          <a:p>
            <a:pPr marL="285750" indent="-285750">
              <a:buFont typeface="Arial" panose="020B0604020202020204" pitchFamily="34" charset="0"/>
              <a:buChar char="•"/>
            </a:pPr>
            <a:r>
              <a:rPr lang="en-US" sz="1400" b="0" i="0" u="none" strike="noStrike">
                <a:solidFill>
                  <a:srgbClr val="000000"/>
                </a:solidFill>
                <a:effectLst/>
                <a:latin typeface="+mn-lt"/>
              </a:rPr>
              <a:t>The attacker found VPN credentials as part of the email search and used these to logon to the on-premises environment.</a:t>
            </a:r>
          </a:p>
          <a:p>
            <a:pPr marL="285750" indent="-285750">
              <a:buFont typeface="Arial" panose="020B0604020202020204" pitchFamily="34" charset="0"/>
              <a:buChar char="•"/>
            </a:pPr>
            <a:r>
              <a:rPr lang="en-US" sz="1400" b="0" i="0" u="none" strike="noStrike">
                <a:solidFill>
                  <a:srgbClr val="000000"/>
                </a:solidFill>
                <a:effectLst/>
                <a:latin typeface="+mn-lt"/>
              </a:rPr>
              <a:t>Once there,  they were able to gain access to the on-premises environment, now they then move laterally to future compromise the environment.</a:t>
            </a:r>
          </a:p>
          <a:p>
            <a:pPr marL="285750" indent="-285750">
              <a:buFont typeface="Arial" panose="020B0604020202020204" pitchFamily="34" charset="0"/>
              <a:buChar char="•"/>
            </a:pPr>
            <a:r>
              <a:rPr lang="en-US" sz="1400" b="0" i="0" u="none" strike="noStrike">
                <a:solidFill>
                  <a:srgbClr val="000000"/>
                </a:solidFill>
                <a:effectLst/>
                <a:latin typeface="+mn-lt"/>
              </a:rPr>
              <a:t>As they move laterally, they can find and compromise additional users and seek out users with greater privileges--eventually seeking out users with admin rights and finally taking over the entire organization. </a:t>
            </a:r>
          </a:p>
          <a:p>
            <a:pPr marL="285750" indent="-285750">
              <a:buFont typeface="Arial" panose="020B0604020202020204" pitchFamily="34" charset="0"/>
              <a:buChar char="•"/>
            </a:pPr>
            <a:r>
              <a:rPr lang="en-US" sz="1400" b="0" i="0" u="none" strike="noStrike">
                <a:solidFill>
                  <a:srgbClr val="000000"/>
                </a:solidFill>
                <a:effectLst/>
                <a:latin typeface="+mn-lt"/>
              </a:rPr>
              <a:t>Unfortunately, the path doesn't take the attackers that long to traverse.</a:t>
            </a:r>
          </a:p>
          <a:p>
            <a:pPr marL="285750" indent="-285750">
              <a:buFont typeface="Arial" panose="020B0604020202020204" pitchFamily="34" charset="0"/>
              <a:buChar char="•"/>
            </a:pPr>
            <a:r>
              <a:rPr lang="en-US" sz="1400" b="0" i="0" u="none" strike="noStrike">
                <a:solidFill>
                  <a:srgbClr val="000000"/>
                </a:solidFill>
                <a:effectLst/>
                <a:latin typeface="+mn-lt"/>
                <a:cs typeface="Calibri"/>
              </a:rPr>
              <a:t>The SecOps team needs to understand the full scope of these types of attacks, from on-premises to the cloud, and that were Microsoft can help.</a:t>
            </a:r>
            <a:endParaRPr lang="en-US" sz="1400">
              <a:latin typeface="+mn-lt"/>
              <a:cs typeface="Calibri"/>
            </a:endParaRPr>
          </a:p>
        </p:txBody>
      </p:sp>
      <p:sp>
        <p:nvSpPr>
          <p:cNvPr id="4" name="Slide Number Placeholder 3"/>
          <p:cNvSpPr>
            <a:spLocks noGrp="1"/>
          </p:cNvSpPr>
          <p:nvPr>
            <p:ph type="sldNum" sz="quarter" idx="5"/>
          </p:nvPr>
        </p:nvSpPr>
        <p:spPr/>
        <p:txBody>
          <a:bodyPr/>
          <a:lstStyle/>
          <a:p>
            <a:pPr marL="0" marR="0" lvl="0" indent="0" algn="r" defTabSz="932688" rtl="0" eaLnBrk="1" fontAlgn="auto" latinLnBrk="0" hangingPunct="1">
              <a:lnSpc>
                <a:spcPct val="100000"/>
              </a:lnSpc>
              <a:spcBef>
                <a:spcPts val="0"/>
              </a:spcBef>
              <a:spcAft>
                <a:spcPts val="0"/>
              </a:spcAft>
              <a:buClrTx/>
              <a:buSzTx/>
              <a:buFontTx/>
              <a:buNone/>
              <a:tabLst/>
              <a:defRPr/>
            </a:pPr>
            <a:fld id="{5F2D3714-B553-A044-BA72-366907BA36B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32688"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38525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a:cs typeface="Calibri"/>
              </a:rPr>
              <a:t>Here is where we introduce the risks with an environment that is enterprise-scale, includes on-premises and cloud assets, and is highly complex. </a:t>
            </a:r>
          </a:p>
          <a:p>
            <a:endParaRPr lang="en-US" sz="1400">
              <a:cs typeface="Calibri"/>
            </a:endParaRPr>
          </a:p>
          <a:p>
            <a:r>
              <a:rPr lang="en-US" sz="1400">
                <a:cs typeface="Calibri"/>
              </a:rPr>
              <a:t>We want to convey the following: </a:t>
            </a:r>
          </a:p>
          <a:p>
            <a:endParaRPr lang="en-US" sz="1400">
              <a:cs typeface="Calibri"/>
            </a:endParaRPr>
          </a:p>
          <a:p>
            <a:pPr marL="285750" marR="0" lvl="0" indent="-285750" algn="l" defTabSz="932688"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b="0"/>
              <a:t>It’s easy to miss risky configurations, which can lead to critical vulnerabilities. </a:t>
            </a:r>
          </a:p>
          <a:p>
            <a:pPr marL="285750" marR="0" lvl="0" indent="-285750" algn="l" defTabSz="932688"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400" b="0"/>
          </a:p>
          <a:p>
            <a:pPr marL="285750" marR="0" lvl="0" indent="-285750" algn="l" defTabSz="932688"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b="0"/>
              <a:t>Threats can originate anywhere, and hackers can find many potential weaknesses in large, complicated environments. </a:t>
            </a:r>
          </a:p>
          <a:p>
            <a:pPr marL="285750" marR="0" lvl="0" indent="-285750" algn="l" defTabSz="932688"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400" b="0"/>
          </a:p>
          <a:p>
            <a:pPr marL="285750" marR="0" lvl="0" indent="-285750" algn="l" defTabSz="932688"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400" b="0"/>
              <a:t>SecOps teams can’t chase down every potential threat; they need help to prioritize massive activity volume. </a:t>
            </a:r>
          </a:p>
          <a:p>
            <a:pPr marL="285750" marR="0" lvl="0" indent="-285750" algn="l" defTabSz="932688"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400" b="0"/>
          </a:p>
          <a:p>
            <a:pPr marL="0" marR="0" lvl="0" indent="0" algn="l" defTabSz="932688"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400" b="0"/>
              <a:t>Additionally, if SecOps teams don’t have the best products in place to deal with these security risks, both time and resources can easily be wasted, and most can’t afford that kind of inefficiency—especially in times that are challenging for nearly all businesses. </a:t>
            </a:r>
          </a:p>
          <a:p>
            <a:endParaRPr lang="en-US"/>
          </a:p>
        </p:txBody>
      </p:sp>
      <p:sp>
        <p:nvSpPr>
          <p:cNvPr id="4" name="Slide Number Placeholder 3"/>
          <p:cNvSpPr>
            <a:spLocks noGrp="1"/>
          </p:cNvSpPr>
          <p:nvPr>
            <p:ph type="sldNum" sz="quarter" idx="10"/>
          </p:nvPr>
        </p:nvSpPr>
        <p:spPr/>
        <p:txBody>
          <a:bodyPr/>
          <a:lstStyle/>
          <a:p>
            <a:pPr marL="0" marR="0" lvl="0" indent="0" algn="r" defTabSz="932688" rtl="0" eaLnBrk="1" fontAlgn="auto" latinLnBrk="0" hangingPunct="1">
              <a:lnSpc>
                <a:spcPct val="100000"/>
              </a:lnSpc>
              <a:spcBef>
                <a:spcPts val="0"/>
              </a:spcBef>
              <a:spcAft>
                <a:spcPts val="0"/>
              </a:spcAft>
              <a:buClrTx/>
              <a:buSzTx/>
              <a:buFontTx/>
              <a:buNone/>
              <a:tabLst/>
              <a:defRPr/>
            </a:pPr>
            <a:fld id="{5F2D3714-B553-A044-BA72-366907BA36B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32688"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08476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sz="1400"/>
              <a:t>Hidden, as this builds on the information from slide 3, but allows for more detail if the audience request. </a:t>
            </a:r>
          </a:p>
          <a:p>
            <a:endParaRPr lang="en-US" sz="1400"/>
          </a:p>
          <a:p>
            <a:r>
              <a:rPr lang="en-US" sz="1400"/>
              <a:t>To understand where Microsoft Defender for Identity fits into the broader array of Microsoft security products, it helps to look at a typical attack sequence. </a:t>
            </a:r>
          </a:p>
          <a:p>
            <a:r>
              <a:rPr lang="en-US" sz="1400"/>
              <a:t> </a:t>
            </a:r>
            <a:endParaRPr lang="en-US" sz="1400">
              <a:cs typeface="Calibri"/>
            </a:endParaRPr>
          </a:p>
          <a:p>
            <a:r>
              <a:rPr lang="en-US" sz="1400"/>
              <a:t>In most attack campaigns, hackers get their initial foothold by phishing the user: </a:t>
            </a:r>
            <a:endParaRPr lang="en-US" sz="1400">
              <a:cs typeface="Calibri"/>
            </a:endParaRPr>
          </a:p>
          <a:p>
            <a:pPr marL="285750" indent="-285750">
              <a:buFont typeface="Arial,Sans-Serif"/>
              <a:buChar char="•"/>
            </a:pPr>
            <a:r>
              <a:rPr lang="en-US" sz="1400"/>
              <a:t>Say an employee received a malicious mail and clicked the attachment. </a:t>
            </a:r>
            <a:endParaRPr lang="en-US" sz="1400">
              <a:cs typeface="Calibri"/>
            </a:endParaRPr>
          </a:p>
          <a:p>
            <a:pPr marL="285750" indent="-285750">
              <a:buFont typeface="Arial,Sans-Serif"/>
              <a:buChar char="•"/>
            </a:pPr>
            <a:r>
              <a:rPr lang="en-US" sz="1400"/>
              <a:t>Microsoft’s first line of defense is Microsoft Defender for Office 365, leveraging URL and attachment detonation on any incoming e-mail. </a:t>
            </a:r>
            <a:endParaRPr lang="en-US" sz="1400">
              <a:cs typeface="Calibri"/>
            </a:endParaRPr>
          </a:p>
          <a:p>
            <a:pPr marL="285750" indent="-285750">
              <a:buFont typeface="Arial,Sans-Serif"/>
              <a:buChar char="•"/>
            </a:pPr>
            <a:r>
              <a:rPr lang="en-US" sz="1400"/>
              <a:t>If Microsoft Defender for Office 365 is not in use by the organization, or if the email came through a different path, for example your personal e-mail, then the attachment will try to run a malware on the device where it was opened. </a:t>
            </a:r>
            <a:endParaRPr lang="en-US" sz="1400">
              <a:cs typeface="Calibri"/>
            </a:endParaRPr>
          </a:p>
          <a:p>
            <a:pPr marL="285750" indent="-285750">
              <a:buFont typeface="Arial,Sans-Serif"/>
              <a:buChar char="•"/>
            </a:pPr>
            <a:r>
              <a:rPr lang="en-US" sz="1400"/>
              <a:t>The Exploitation &amp; Installation and the Command &amp; Control phases typically occur on end-points where Microsoft Defender for Endpoint can detect attacks. </a:t>
            </a:r>
            <a:endParaRPr lang="en-US" sz="1400">
              <a:cs typeface="Calibri"/>
            </a:endParaRPr>
          </a:p>
          <a:p>
            <a:endParaRPr lang="en-US" sz="1400"/>
          </a:p>
          <a:p>
            <a:r>
              <a:rPr lang="en-US" sz="1400"/>
              <a:t>This is not the only way to attack an organization. It only takes one account to be compromised for the attacker to establish an entry point, and attacks like Password Spray attacks are remarkably efficient:</a:t>
            </a:r>
            <a:endParaRPr lang="en-US" sz="1400">
              <a:cs typeface="Calibri"/>
            </a:endParaRPr>
          </a:p>
          <a:p>
            <a:pPr marL="285750" indent="-285750">
              <a:buFont typeface="Arial,Sans-Serif"/>
              <a:buChar char="•"/>
            </a:pPr>
            <a:r>
              <a:rPr lang="en-US" sz="1400"/>
              <a:t>Say there is an account without Multi Factor Authentication enabled, and has a password that is easily guessed or susceptible to brute force attacks.</a:t>
            </a:r>
            <a:endParaRPr lang="en-US" sz="1400">
              <a:cs typeface="Calibri"/>
            </a:endParaRPr>
          </a:p>
          <a:p>
            <a:pPr marL="285750" indent="-285750">
              <a:buFont typeface="Arial,Sans-Serif"/>
              <a:buChar char="•"/>
            </a:pPr>
            <a:r>
              <a:rPr lang="en-US" sz="1400"/>
              <a:t>Once that account is compromised, attackers leverage that user's identity to look for opportunities to discover and enumerate groups with privileged or VIP users.</a:t>
            </a:r>
            <a:endParaRPr lang="en-US" sz="1400">
              <a:cs typeface="Calibri"/>
            </a:endParaRPr>
          </a:p>
          <a:p>
            <a:pPr marL="285750" indent="-285750">
              <a:buFont typeface="Arial,Sans-Serif"/>
              <a:buChar char="•"/>
            </a:pPr>
            <a:r>
              <a:rPr lang="en-US" sz="1400"/>
              <a:t>Attackers will then attempt to compromise those discovered VIPs (including </a:t>
            </a:r>
            <a:r>
              <a:rPr lang="en-US" sz="1400" err="1"/>
              <a:t>CxO</a:t>
            </a:r>
            <a:r>
              <a:rPr lang="en-US" sz="1400"/>
              <a:t> users, or domain/enterprise admins) to access and then exfiltrate company resources.</a:t>
            </a:r>
            <a:endParaRPr lang="en-US" sz="1400">
              <a:cs typeface="Calibri"/>
            </a:endParaRPr>
          </a:p>
          <a:p>
            <a:endParaRPr lang="en-US" sz="1400">
              <a:cs typeface="Calibri"/>
            </a:endParaRPr>
          </a:p>
          <a:p>
            <a:r>
              <a:rPr lang="en-US" sz="1400">
                <a:cs typeface="Calibri"/>
              </a:rPr>
              <a:t>Attacks can occur across all domains – Applications, Devices, Identity and Data. The</a:t>
            </a:r>
            <a:r>
              <a:rPr lang="en-US" sz="1400"/>
              <a:t> Microsoft 365 Defender suite of products allows you too see these attacks across all of these domains. </a:t>
            </a:r>
            <a:r>
              <a:rPr lang="en-US" sz="1800" kern="1200">
                <a:solidFill>
                  <a:srgbClr val="000000"/>
                </a:solidFill>
                <a:effectLst/>
                <a:latin typeface="Calibri" panose="020F0502020204030204" pitchFamily="34" charset="0"/>
                <a:ea typeface="+mn-ea"/>
                <a:cs typeface="+mn-cs"/>
              </a:rPr>
              <a:t>Microsoft Defender for Identity</a:t>
            </a:r>
            <a:r>
              <a:rPr lang="en-US" sz="1400"/>
              <a:t> has a unique role to play in the attack kill-chain by helping to protect Identities. Specifically, </a:t>
            </a:r>
            <a:r>
              <a:rPr lang="en-US" sz="1800" kern="1200">
                <a:solidFill>
                  <a:srgbClr val="000000"/>
                </a:solidFill>
                <a:effectLst/>
                <a:latin typeface="Calibri" panose="020F0502020204030204" pitchFamily="34" charset="0"/>
                <a:ea typeface="+mn-ea"/>
                <a:cs typeface="+mn-cs"/>
              </a:rPr>
              <a:t>Microsoft Defender for Identity </a:t>
            </a:r>
            <a:r>
              <a:rPr lang="en-US" sz="1400"/>
              <a:t>analyzes Active Directory data from the network, security events and tracing data, in on-premises environments, to help protect these environments from would-be attackers.  Together with Azure Active Directory Identity Protection, and Microsoft Defender for Cloud Apps, </a:t>
            </a:r>
            <a:r>
              <a:rPr lang="en-US" sz="1800" kern="1200">
                <a:solidFill>
                  <a:srgbClr val="000000"/>
                </a:solidFill>
                <a:effectLst/>
                <a:latin typeface="Calibri" panose="020F0502020204030204" pitchFamily="34" charset="0"/>
                <a:ea typeface="+mn-ea"/>
                <a:cs typeface="+mn-cs"/>
              </a:rPr>
              <a:t>Microsoft Defender for Identity</a:t>
            </a:r>
            <a:r>
              <a:rPr lang="en-US" sz="1400"/>
              <a:t> helps to protect Identities both on-premises and in the cloud.</a:t>
            </a:r>
            <a:endParaRPr lang="en-US" sz="1400">
              <a:cs typeface="Calibri"/>
            </a:endParaRPr>
          </a:p>
          <a:p>
            <a:endParaRPr lang="en-US" sz="1200"/>
          </a:p>
          <a:p>
            <a:endParaRPr lang="en-US" sz="1200">
              <a:cs typeface="Calibri"/>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39CF349-A207-47FF-AC84-AE56E75AEA94}" type="slidenum">
              <a:rPr kumimoji="0" lang="en-US" sz="13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3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784458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Header Placeholder 3"/>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4"/>
          </p:nvPr>
        </p:nvSpPr>
        <p:spPr/>
        <p:txBody>
          <a:bodyPr/>
          <a:lstStyle/>
          <a:p>
            <a:pPr marL="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9/24/23 9:12 PM</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 name="Notes Placeholder 2">
            <a:extLst>
              <a:ext uri="{FF2B5EF4-FFF2-40B4-BE49-F238E27FC236}">
                <a16:creationId xmlns:a16="http://schemas.microsoft.com/office/drawing/2014/main" id="{F448A7F3-5074-4834-88C4-0CB1FC94CA00}"/>
              </a:ext>
            </a:extLst>
          </p:cNvPr>
          <p:cNvSpPr>
            <a:spLocks noGrp="1"/>
          </p:cNvSpPr>
          <p:nvPr>
            <p:ph type="body" idx="1"/>
          </p:nvPr>
        </p:nvSpPr>
        <p:spPr/>
        <p:txBody>
          <a:bodyPr/>
          <a:lstStyle/>
          <a:p>
            <a:pPr marL="285750" indent="-285750">
              <a:buFont typeface="Arial" panose="020B0604020202020204" pitchFamily="34" charset="0"/>
              <a:buChar char="•"/>
            </a:pPr>
            <a:endParaRPr lang="en-US" sz="1400" b="0" i="0" u="none" strike="noStrike">
              <a:solidFill>
                <a:srgbClr val="000000"/>
              </a:solidFill>
              <a:effectLst/>
              <a:latin typeface="Calibri" panose="020F0502020204030204" pitchFamily="34" charset="0"/>
            </a:endParaRPr>
          </a:p>
          <a:p>
            <a:pPr marL="285750" indent="-285750">
              <a:buFont typeface="Arial" panose="020B0604020202020204" pitchFamily="34" charset="0"/>
              <a:buChar char="•"/>
            </a:pPr>
            <a:r>
              <a:rPr lang="en-US" sz="1400" b="0" i="0" u="none" strike="noStrike">
                <a:solidFill>
                  <a:srgbClr val="000000"/>
                </a:solidFill>
                <a:effectLst/>
                <a:latin typeface="Calibri" panose="020F0502020204030204" pitchFamily="34" charset="0"/>
              </a:rPr>
              <a:t>It only take one user to potentially compromise and entire organization!</a:t>
            </a:r>
          </a:p>
          <a:p>
            <a:pPr marL="285750" indent="-285750">
              <a:buFont typeface="Arial" panose="020B0604020202020204" pitchFamily="34" charset="0"/>
              <a:buChar char="•"/>
            </a:pPr>
            <a:r>
              <a:rPr lang="en-US" sz="1400" b="0" i="0" u="none" strike="noStrike">
                <a:solidFill>
                  <a:srgbClr val="000000"/>
                </a:solidFill>
                <a:effectLst/>
                <a:latin typeface="Calibri" panose="020F0502020204030204" pitchFamily="34" charset="0"/>
              </a:rPr>
              <a:t>Because attackers can potentially gain access to an entire organization through compromising a single user, identity has become the new security perimeter. </a:t>
            </a:r>
          </a:p>
          <a:p>
            <a:pPr marL="285750" indent="-285750">
              <a:buFont typeface="Arial" panose="020B0604020202020204" pitchFamily="34" charset="0"/>
              <a:buChar char="•"/>
            </a:pPr>
            <a:r>
              <a:rPr lang="en-US" sz="1400" b="0" i="0" u="none" strike="noStrike">
                <a:solidFill>
                  <a:srgbClr val="000000"/>
                </a:solidFill>
                <a:effectLst/>
                <a:latin typeface="Calibri" panose="020F0502020204030204" pitchFamily="34" charset="0"/>
              </a:rPr>
              <a:t>And for the hybrid enterprise, securing user identity across an entire organization can be a daunting Security Operations challenge. </a:t>
            </a:r>
            <a:endParaRPr lang="en-US" sz="1400"/>
          </a:p>
        </p:txBody>
      </p:sp>
    </p:spTree>
    <p:extLst>
      <p:ext uri="{BB962C8B-B14F-4D97-AF65-F5344CB8AC3E}">
        <p14:creationId xmlns:p14="http://schemas.microsoft.com/office/powerpoint/2010/main" val="2582909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9D7C1B-E4EF-40B8-831A-EC98293DB3FA}" type="slidenum">
              <a:rPr lang="en-US" smtClean="0"/>
              <a:t>18</a:t>
            </a:fld>
            <a:endParaRPr lang="en-US"/>
          </a:p>
        </p:txBody>
      </p:sp>
    </p:spTree>
    <p:extLst>
      <p:ext uri="{BB962C8B-B14F-4D97-AF65-F5344CB8AC3E}">
        <p14:creationId xmlns:p14="http://schemas.microsoft.com/office/powerpoint/2010/main" val="27671341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9D7C1B-E4EF-40B8-831A-EC98293DB3FA}" type="slidenum">
              <a:rPr lang="en-US" smtClean="0"/>
              <a:t>19</a:t>
            </a:fld>
            <a:endParaRPr lang="en-US"/>
          </a:p>
        </p:txBody>
      </p:sp>
    </p:spTree>
    <p:extLst>
      <p:ext uri="{BB962C8B-B14F-4D97-AF65-F5344CB8AC3E}">
        <p14:creationId xmlns:p14="http://schemas.microsoft.com/office/powerpoint/2010/main" val="3578845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9D7C1B-E4EF-40B8-831A-EC98293DB3FA}" type="slidenum">
              <a:rPr lang="en-US" smtClean="0"/>
              <a:t>20</a:t>
            </a:fld>
            <a:endParaRPr lang="en-US"/>
          </a:p>
        </p:txBody>
      </p:sp>
    </p:spTree>
    <p:extLst>
      <p:ext uri="{BB962C8B-B14F-4D97-AF65-F5344CB8AC3E}">
        <p14:creationId xmlns:p14="http://schemas.microsoft.com/office/powerpoint/2010/main" val="41361643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9D7C1B-E4EF-40B8-831A-EC98293DB3FA}" type="slidenum">
              <a:rPr lang="en-US" smtClean="0"/>
              <a:t>21</a:t>
            </a:fld>
            <a:endParaRPr lang="en-US"/>
          </a:p>
        </p:txBody>
      </p:sp>
    </p:spTree>
    <p:extLst>
      <p:ext uri="{BB962C8B-B14F-4D97-AF65-F5344CB8AC3E}">
        <p14:creationId xmlns:p14="http://schemas.microsoft.com/office/powerpoint/2010/main" val="22345430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9D7C1B-E4EF-40B8-831A-EC98293DB3FA}" type="slidenum">
              <a:rPr lang="en-US" smtClean="0"/>
              <a:t>22</a:t>
            </a:fld>
            <a:endParaRPr lang="en-US"/>
          </a:p>
        </p:txBody>
      </p:sp>
    </p:spTree>
    <p:extLst>
      <p:ext uri="{BB962C8B-B14F-4D97-AF65-F5344CB8AC3E}">
        <p14:creationId xmlns:p14="http://schemas.microsoft.com/office/powerpoint/2010/main" val="16564019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9D7C1B-E4EF-40B8-831A-EC98293DB3FA}" type="slidenum">
              <a:rPr lang="en-US" smtClean="0"/>
              <a:t>23</a:t>
            </a:fld>
            <a:endParaRPr lang="en-US"/>
          </a:p>
        </p:txBody>
      </p:sp>
    </p:spTree>
    <p:extLst>
      <p:ext uri="{BB962C8B-B14F-4D97-AF65-F5344CB8AC3E}">
        <p14:creationId xmlns:p14="http://schemas.microsoft.com/office/powerpoint/2010/main" val="31009912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9D7C1B-E4EF-40B8-831A-EC98293DB3FA}" type="slidenum">
              <a:rPr lang="en-US" smtClean="0"/>
              <a:t>24</a:t>
            </a:fld>
            <a:endParaRPr lang="en-US"/>
          </a:p>
        </p:txBody>
      </p:sp>
    </p:spTree>
    <p:extLst>
      <p:ext uri="{BB962C8B-B14F-4D97-AF65-F5344CB8AC3E}">
        <p14:creationId xmlns:p14="http://schemas.microsoft.com/office/powerpoint/2010/main" val="28582932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9D7C1B-E4EF-40B8-831A-EC98293DB3FA}" type="slidenum">
              <a:rPr lang="en-US" smtClean="0"/>
              <a:t>25</a:t>
            </a:fld>
            <a:endParaRPr lang="en-US"/>
          </a:p>
        </p:txBody>
      </p:sp>
    </p:spTree>
    <p:extLst>
      <p:ext uri="{BB962C8B-B14F-4D97-AF65-F5344CB8AC3E}">
        <p14:creationId xmlns:p14="http://schemas.microsoft.com/office/powerpoint/2010/main" val="4813662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9D7C1B-E4EF-40B8-831A-EC98293DB3FA}" type="slidenum">
              <a:rPr lang="en-US" smtClean="0"/>
              <a:t>26</a:t>
            </a:fld>
            <a:endParaRPr lang="en-US"/>
          </a:p>
        </p:txBody>
      </p:sp>
    </p:spTree>
    <p:extLst>
      <p:ext uri="{BB962C8B-B14F-4D97-AF65-F5344CB8AC3E}">
        <p14:creationId xmlns:p14="http://schemas.microsoft.com/office/powerpoint/2010/main" val="19367190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kern="1200">
                <a:solidFill>
                  <a:srgbClr val="000000"/>
                </a:solidFill>
                <a:effectLst/>
                <a:latin typeface="Calibri" panose="020F0502020204030204" pitchFamily="34" charset="0"/>
                <a:ea typeface="+mn-ea"/>
                <a:cs typeface="+mn-cs"/>
              </a:rPr>
              <a:t>Microsoft Defender for Identity </a:t>
            </a:r>
            <a:r>
              <a:rPr lang="en-US" sz="1400">
                <a:cs typeface="Calibri"/>
              </a:rPr>
              <a:t>also generates more than just alerts:</a:t>
            </a:r>
          </a:p>
          <a:p>
            <a:endParaRPr lang="en-US" sz="1400"/>
          </a:p>
          <a:p>
            <a:r>
              <a:rPr lang="en-US" sz="1400"/>
              <a:t>Alerts provide signals regarding high-confidence suspicious activities that represent likely attacks. Alerts include the following: </a:t>
            </a:r>
          </a:p>
          <a:p>
            <a:endParaRPr lang="en-US" sz="1400"/>
          </a:p>
          <a:p>
            <a:pPr marL="171450" indent="-171450">
              <a:buFont typeface="Arial" panose="020B0604020202020204" pitchFamily="34" charset="0"/>
              <a:buChar char="•"/>
            </a:pPr>
            <a:r>
              <a:rPr lang="en-US" sz="1400"/>
              <a:t>Known Attack patterns</a:t>
            </a:r>
            <a:endParaRPr lang="en-US" sz="1400">
              <a:cs typeface="Calibri"/>
            </a:endParaRPr>
          </a:p>
          <a:p>
            <a:pPr marL="171450" indent="-171450">
              <a:buFont typeface="Arial" panose="020B0604020202020204" pitchFamily="34" charset="0"/>
              <a:buChar char="•"/>
            </a:pPr>
            <a:r>
              <a:rPr lang="en-US" sz="1400"/>
              <a:t>Entity Behavior</a:t>
            </a:r>
            <a:endParaRPr lang="en-US" sz="1400">
              <a:cs typeface="Calibri"/>
            </a:endParaRPr>
          </a:p>
          <a:p>
            <a:endParaRPr lang="en-US" sz="1400"/>
          </a:p>
          <a:p>
            <a:r>
              <a:rPr lang="en-US" sz="1400"/>
              <a:t>Suspicious activities are lower fidelity signals that point to anomalous user behaviors and focus on the following:  </a:t>
            </a:r>
          </a:p>
          <a:p>
            <a:endParaRPr lang="en-US" sz="1400">
              <a:cs typeface="Calibri"/>
            </a:endParaRPr>
          </a:p>
          <a:p>
            <a:pPr marL="171450" indent="-171450">
              <a:buFont typeface="Arial" panose="020B0604020202020204" pitchFamily="34" charset="0"/>
              <a:buChar char="•"/>
            </a:pPr>
            <a:r>
              <a:rPr lang="en-US" sz="1400"/>
              <a:t>Learned entity behavior</a:t>
            </a:r>
            <a:endParaRPr lang="en-US" sz="1400">
              <a:cs typeface="Calibri"/>
            </a:endParaRPr>
          </a:p>
          <a:p>
            <a:pPr marL="171450" indent="-171450">
              <a:buFont typeface="Arial" panose="020B0604020202020204" pitchFamily="34" charset="0"/>
              <a:buChar char="•"/>
            </a:pPr>
            <a:r>
              <a:rPr lang="en-US" sz="1400"/>
              <a:t>Comparison to Peer behavior</a:t>
            </a:r>
            <a:endParaRPr lang="en-US" sz="1400">
              <a:cs typeface="Calibri"/>
            </a:endParaRPr>
          </a:p>
          <a:p>
            <a:pPr marL="171450" indent="-171450">
              <a:buFont typeface="Arial" panose="020B0604020202020204" pitchFamily="34" charset="0"/>
              <a:buChar char="•"/>
            </a:pPr>
            <a:r>
              <a:rPr lang="en-US" sz="1400"/>
              <a:t>Statistics / Machine Learning</a:t>
            </a:r>
            <a:endParaRPr lang="en-US" sz="1400">
              <a:cs typeface="Calibri"/>
            </a:endParaRPr>
          </a:p>
          <a:p>
            <a:endParaRPr lang="en-US" sz="1400"/>
          </a:p>
          <a:p>
            <a:r>
              <a:rPr lang="en-US" sz="1400"/>
              <a:t>Taken together, analysis of both high-fidelity alerts and suspicious activities provides SecOps with greater visibility into potential threats.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F9A782A-5AF4-AF4D-9F60-32A230473879}"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530060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a:t>In a simplified depiction of suspicious user activity analysis, </a:t>
            </a:r>
            <a:r>
              <a:rPr lang="en-US" sz="1400" kern="1200">
                <a:solidFill>
                  <a:srgbClr val="000000"/>
                </a:solidFill>
                <a:effectLst/>
                <a:latin typeface="Calibri" panose="020F0502020204030204" pitchFamily="34" charset="0"/>
                <a:ea typeface="+mn-ea"/>
                <a:cs typeface="+mn-cs"/>
              </a:rPr>
              <a:t>Microsoft Defender for Identity </a:t>
            </a:r>
            <a:r>
              <a:rPr lang="en-US" sz="1400"/>
              <a:t>looks at an activity and determines where that activity falls on a spectrum of “normal” to “suspicious.” </a:t>
            </a:r>
          </a:p>
          <a:p>
            <a:endParaRPr lang="en-US" sz="1400"/>
          </a:p>
          <a:p>
            <a:r>
              <a:rPr lang="en-US" sz="1400"/>
              <a:t>In this instance, the user accesses the finance server: </a:t>
            </a:r>
          </a:p>
          <a:p>
            <a:endParaRPr lang="en-US" sz="1400"/>
          </a:p>
          <a:p>
            <a:pPr marL="285750" indent="-285750">
              <a:buFont typeface="Arial" panose="020B0604020202020204" pitchFamily="34" charset="0"/>
              <a:buChar char="•"/>
            </a:pPr>
            <a:r>
              <a:rPr lang="en-US" sz="1400" kern="1200">
                <a:solidFill>
                  <a:srgbClr val="000000"/>
                </a:solidFill>
                <a:effectLst/>
                <a:latin typeface="Calibri" panose="020F0502020204030204" pitchFamily="34" charset="0"/>
                <a:ea typeface="+mn-ea"/>
                <a:cs typeface="+mn-cs"/>
              </a:rPr>
              <a:t>Microsoft Defender for Identity</a:t>
            </a:r>
            <a:r>
              <a:rPr lang="en-US" sz="1400"/>
              <a:t> then looks to see if the finance server is accessed by many users within the organization. </a:t>
            </a:r>
          </a:p>
          <a:p>
            <a:pPr marL="285750" indent="-285750">
              <a:buFont typeface="Arial" panose="020B0604020202020204" pitchFamily="34" charset="0"/>
              <a:buChar char="•"/>
            </a:pPr>
            <a:r>
              <a:rPr lang="en-US" sz="1400"/>
              <a:t>It also looks at whether this is the first time this user has accessed the finance server. </a:t>
            </a:r>
          </a:p>
          <a:p>
            <a:pPr marL="285750" indent="-285750">
              <a:buFont typeface="Arial" panose="020B0604020202020204" pitchFamily="34" charset="0"/>
              <a:buChar char="•"/>
            </a:pPr>
            <a:r>
              <a:rPr lang="en-US" sz="1400"/>
              <a:t>It then analyzes whether this user has a usual pattern of logons to servers. </a:t>
            </a:r>
          </a:p>
          <a:p>
            <a:pPr marL="285750" indent="-285750">
              <a:buFont typeface="Arial" panose="020B0604020202020204" pitchFamily="34" charset="0"/>
              <a:buChar char="•"/>
            </a:pPr>
            <a:r>
              <a:rPr lang="en-US" sz="1400"/>
              <a:t>And finally, is this user’s behavior consistent with peer behavior with respect to this server?</a:t>
            </a:r>
          </a:p>
          <a:p>
            <a:pPr marL="285750" indent="-285750">
              <a:buFont typeface="Arial" panose="020B0604020202020204" pitchFamily="34" charset="0"/>
              <a:buChar char="•"/>
            </a:pPr>
            <a:endParaRPr lang="en-US" sz="1400"/>
          </a:p>
          <a:p>
            <a:pPr marL="0" indent="0">
              <a:buFont typeface="Arial" panose="020B0604020202020204" pitchFamily="34" charset="0"/>
              <a:buNone/>
            </a:pPr>
            <a:r>
              <a:rPr lang="en-US" sz="1400"/>
              <a:t>With this type of analysis, </a:t>
            </a:r>
            <a:r>
              <a:rPr lang="en-US" sz="1400" kern="1200">
                <a:solidFill>
                  <a:srgbClr val="000000"/>
                </a:solidFill>
                <a:effectLst/>
                <a:latin typeface="Calibri" panose="020F0502020204030204" pitchFamily="34" charset="0"/>
                <a:ea typeface="+mn-ea"/>
                <a:cs typeface="+mn-cs"/>
              </a:rPr>
              <a:t>Microsoft Defender for Identity </a:t>
            </a:r>
            <a:r>
              <a:rPr lang="en-US" sz="1400"/>
              <a:t>can identify truly suspicious user behaviors that can indicate real threats.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F2D3714-B553-A044-BA72-366907BA36B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281234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C509773-E83E-425B-B884-ED298E51283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373461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9D7C1B-E4EF-40B8-831A-EC98293DB3FA}" type="slidenum">
              <a:rPr lang="en-US" smtClean="0"/>
              <a:t>32</a:t>
            </a:fld>
            <a:endParaRPr lang="en-US"/>
          </a:p>
        </p:txBody>
      </p:sp>
    </p:spTree>
    <p:extLst>
      <p:ext uri="{BB962C8B-B14F-4D97-AF65-F5344CB8AC3E}">
        <p14:creationId xmlns:p14="http://schemas.microsoft.com/office/powerpoint/2010/main" val="25972695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pPr marL="0" marR="0" lvl="0" indent="0" algn="r" defTabSz="932688" rtl="0" eaLnBrk="1" fontAlgn="auto" latinLnBrk="0" hangingPunct="1">
              <a:lnSpc>
                <a:spcPct val="100000"/>
              </a:lnSpc>
              <a:spcBef>
                <a:spcPts val="0"/>
              </a:spcBef>
              <a:spcAft>
                <a:spcPts val="0"/>
              </a:spcAft>
              <a:buClrTx/>
              <a:buSzTx/>
              <a:buFontTx/>
              <a:buNone/>
              <a:tabLst/>
              <a:defRPr/>
            </a:pPr>
            <a:fld id="{5F2D3714-B553-A044-BA72-366907BA36B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32688"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9313289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a:t>Another example of eliminating risky configurations is identifying entities that are exposing clear-text credentials—but </a:t>
            </a:r>
            <a:r>
              <a:rPr lang="en-US" sz="1400" kern="1200">
                <a:solidFill>
                  <a:srgbClr val="000000"/>
                </a:solidFill>
                <a:effectLst/>
                <a:latin typeface="Calibri" panose="020F0502020204030204" pitchFamily="34" charset="0"/>
                <a:ea typeface="+mn-ea"/>
                <a:cs typeface="+mn-cs"/>
              </a:rPr>
              <a:t>Microsoft Defender for Identity </a:t>
            </a:r>
            <a:r>
              <a:rPr lang="en-US" sz="1400"/>
              <a:t>does much more than just point out which applications are using clear-text authentication: </a:t>
            </a:r>
          </a:p>
          <a:p>
            <a:endParaRPr lang="en-US" sz="1400"/>
          </a:p>
          <a:p>
            <a:pPr marL="285750" indent="-285750">
              <a:buFont typeface="Arial" panose="020B0604020202020204" pitchFamily="34" charset="0"/>
              <a:buChar char="•"/>
            </a:pPr>
            <a:r>
              <a:rPr lang="en-US" sz="1400" kern="1200">
                <a:solidFill>
                  <a:srgbClr val="000000"/>
                </a:solidFill>
                <a:effectLst/>
                <a:latin typeface="Calibri" panose="020F0502020204030204" pitchFamily="34" charset="0"/>
                <a:ea typeface="+mn-ea"/>
                <a:cs typeface="+mn-cs"/>
              </a:rPr>
              <a:t>Microsoft Defender for Identity </a:t>
            </a:r>
            <a:r>
              <a:rPr lang="en-US" sz="1400"/>
              <a:t>provides significant information to help SecOps understand clear-text authentication risks. </a:t>
            </a:r>
          </a:p>
          <a:p>
            <a:pPr marL="285750" indent="-285750">
              <a:buFont typeface="Arial" panose="020B0604020202020204" pitchFamily="34" charset="0"/>
              <a:buChar char="•"/>
            </a:pPr>
            <a:r>
              <a:rPr lang="en-US" sz="1400"/>
              <a:t>Through this view, SecOps can start to understand which applications, users, and devices are potentially impacted if clear-text authentication capabilities are switched off. </a:t>
            </a:r>
          </a:p>
          <a:p>
            <a:pPr marL="285750" indent="-285750">
              <a:buFont typeface="Arial" panose="020B0604020202020204" pitchFamily="34" charset="0"/>
              <a:buChar char="•"/>
            </a:pPr>
            <a:r>
              <a:rPr lang="en-US" sz="1400"/>
              <a:t>SecOps can also begin to understand the potential business impact of curtailing clear-text authentication usage. </a:t>
            </a:r>
          </a:p>
          <a:p>
            <a:pPr marL="285750" indent="-285750">
              <a:buFont typeface="Arial" panose="020B0604020202020204" pitchFamily="34" charset="0"/>
              <a:buChar char="•"/>
            </a:pPr>
            <a:r>
              <a:rPr lang="en-US" sz="1400"/>
              <a:t>By providing investigation tools, </a:t>
            </a:r>
            <a:r>
              <a:rPr lang="en-US" sz="1400" kern="1200">
                <a:solidFill>
                  <a:srgbClr val="000000"/>
                </a:solidFill>
                <a:effectLst/>
                <a:latin typeface="Calibri" panose="020F0502020204030204" pitchFamily="34" charset="0"/>
                <a:ea typeface="+mn-ea"/>
                <a:cs typeface="+mn-cs"/>
              </a:rPr>
              <a:t>Microsoft Defender for Identity </a:t>
            </a:r>
            <a:r>
              <a:rPr lang="en-US" sz="1400"/>
              <a:t>allows SecOps to contact application owners and plan for finding alternate approaches for applications still using this risky configuration. </a:t>
            </a:r>
          </a:p>
          <a:p>
            <a:endParaRPr lang="en-US"/>
          </a:p>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F2D3714-B553-A044-BA72-366907BA36B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5168821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32742" rtl="0" eaLnBrk="1" fontAlgn="auto" latinLnBrk="0" hangingPunct="1">
              <a:lnSpc>
                <a:spcPct val="90000"/>
              </a:lnSpc>
              <a:spcBef>
                <a:spcPts val="0"/>
              </a:spcBef>
              <a:spcAft>
                <a:spcPts val="340"/>
              </a:spcAft>
              <a:buClrTx/>
              <a:buSzTx/>
              <a:buFontTx/>
              <a:buNone/>
              <a:tabLst/>
              <a:defRPr/>
            </a:pPr>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8C6AF81-4263-4289-8155-76A7450DB9F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7082238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Welcome slide">
    <p:bg>
      <p:bgPr>
        <a:solidFill>
          <a:srgbClr val="0D0D0D"/>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3AD3CDE-5E10-404E-8D77-E831E4100A39}"/>
              </a:ext>
            </a:extLst>
          </p:cNvPr>
          <p:cNvPicPr>
            <a:picLocks noChangeAspect="1"/>
          </p:cNvPicPr>
          <p:nvPr userDrawn="1"/>
        </p:nvPicPr>
        <p:blipFill>
          <a:blip r:embed="rId2"/>
          <a:srcRect/>
          <a:stretch/>
        </p:blipFill>
        <p:spPr>
          <a:xfrm>
            <a:off x="5639" y="0"/>
            <a:ext cx="12180721" cy="6858000"/>
          </a:xfrm>
          <a:prstGeom prst="rect">
            <a:avLst/>
          </a:prstGeom>
        </p:spPr>
      </p:pic>
    </p:spTree>
    <p:extLst>
      <p:ext uri="{BB962C8B-B14F-4D97-AF65-F5344CB8AC3E}">
        <p14:creationId xmlns:p14="http://schemas.microsoft.com/office/powerpoint/2010/main" val="301743094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userDrawn="1">
          <p15:clr>
            <a:srgbClr val="5ACBF0"/>
          </p15:clr>
        </p15:guide>
        <p15:guide id="3" pos="3355" userDrawn="1">
          <p15:clr>
            <a:srgbClr val="FBAE40"/>
          </p15:clr>
        </p15:guide>
        <p15:guide id="5" orient="horz" pos="2160" userDrawn="1">
          <p15:clr>
            <a:srgbClr val="FBAE40"/>
          </p15:clr>
        </p15:guide>
        <p15:guide id="6" orient="horz" pos="2229" userDrawn="1">
          <p15:clr>
            <a:srgbClr val="5ACBF0"/>
          </p15:clr>
        </p15:guide>
        <p15:guide id="7" pos="2996" userDrawn="1">
          <p15:clr>
            <a:srgbClr val="5ACBF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quare photo 2">
    <p:bg>
      <p:bgRef idx="1001">
        <a:schemeClr val="bg1"/>
      </p:bgRef>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4445808-4074-B94B-A4BC-32B49477B0C7}"/>
              </a:ext>
            </a:extLst>
          </p:cNvPr>
          <p:cNvPicPr>
            <a:picLocks noChangeAspect="1"/>
          </p:cNvPicPr>
          <p:nvPr userDrawn="1"/>
        </p:nvPicPr>
        <p:blipFill>
          <a:blip r:embed="rId2"/>
          <a:srcRect/>
          <a:stretch/>
        </p:blipFill>
        <p:spPr>
          <a:xfrm>
            <a:off x="0" y="0"/>
            <a:ext cx="6858000" cy="6858000"/>
          </a:xfrm>
          <a:prstGeom prst="rect">
            <a:avLst/>
          </a:prstGeom>
        </p:spPr>
      </p:pic>
      <p:sp>
        <p:nvSpPr>
          <p:cNvPr id="4" name="Text Placeholder 3">
            <a:extLst>
              <a:ext uri="{FF2B5EF4-FFF2-40B4-BE49-F238E27FC236}">
                <a16:creationId xmlns:a16="http://schemas.microsoft.com/office/drawing/2014/main" id="{6BB10E75-9523-9041-95F0-DC72EB503E97}"/>
              </a:ext>
            </a:extLst>
          </p:cNvPr>
          <p:cNvSpPr>
            <a:spLocks noGrp="1"/>
          </p:cNvSpPr>
          <p:nvPr>
            <p:ph type="body" sz="quarter" idx="10" hasCustomPrompt="1"/>
          </p:nvPr>
        </p:nvSpPr>
        <p:spPr>
          <a:xfrm>
            <a:off x="7586727" y="2564065"/>
            <a:ext cx="4008437" cy="1107996"/>
          </a:xfrm>
        </p:spPr>
        <p:txBody>
          <a:bodyPr/>
          <a:lstStyle>
            <a:lvl1pPr marL="0" marR="0" indent="0" algn="l" defTabSz="932742" rtl="0" eaLnBrk="1" fontAlgn="auto" latinLnBrk="0" hangingPunct="1">
              <a:lnSpc>
                <a:spcPct val="100000"/>
              </a:lnSpc>
              <a:spcBef>
                <a:spcPct val="0"/>
              </a:spcBef>
              <a:spcAft>
                <a:spcPts val="0"/>
              </a:spcAft>
              <a:buClrTx/>
              <a:buSzTx/>
              <a:buFontTx/>
              <a:buNone/>
              <a:tabLst/>
              <a:defRPr sz="3600" b="1" i="0">
                <a:latin typeface="Segoe UI" panose="020B0502040204020203" pitchFamily="34" charset="0"/>
                <a:cs typeface="Segoe UI" panose="020B0502040204020203" pitchFamily="34" charset="0"/>
              </a:defRPr>
            </a:lvl1pPr>
            <a:lvl2pPr>
              <a:buNone/>
              <a:defRPr/>
            </a:lvl2pPr>
          </a:lstStyle>
          <a:p>
            <a:pPr marL="0" marR="0" lvl="0" indent="0" algn="l" defTabSz="932742" rtl="0" eaLnBrk="1" fontAlgn="auto" latinLnBrk="0" hangingPunct="1">
              <a:lnSpc>
                <a:spcPct val="100000"/>
              </a:lnSpc>
              <a:spcBef>
                <a:spcPct val="0"/>
              </a:spcBef>
              <a:spcAft>
                <a:spcPts val="0"/>
              </a:spcAft>
              <a:buClrTx/>
              <a:buSzTx/>
              <a:buFontTx/>
              <a:buNone/>
              <a:tabLst/>
              <a:defRPr/>
            </a:pPr>
            <a:r>
              <a:rPr kumimoji="0" lang="en-GB" sz="3600" b="1" i="0" u="none" strike="noStrike" kern="1200" cap="none" spc="-50" normalizeH="0" baseline="0" noProof="0" dirty="0">
                <a:ln w="3175">
                  <a:noFill/>
                </a:ln>
                <a:solidFill>
                  <a:srgbClr val="1A1A1A"/>
                </a:solidFill>
                <a:effectLst/>
                <a:uLnTx/>
                <a:uFillTx/>
                <a:latin typeface="Segoe UI Semibold"/>
                <a:ea typeface="+mn-ea"/>
                <a:cs typeface="Segoe UI" pitchFamily="34" charset="0"/>
              </a:rPr>
              <a:t>Event name or presentation title </a:t>
            </a:r>
          </a:p>
        </p:txBody>
      </p:sp>
      <p:sp>
        <p:nvSpPr>
          <p:cNvPr id="17" name="Text Placeholder 16">
            <a:extLst>
              <a:ext uri="{FF2B5EF4-FFF2-40B4-BE49-F238E27FC236}">
                <a16:creationId xmlns:a16="http://schemas.microsoft.com/office/drawing/2014/main" id="{A9110753-B6A2-F142-88F2-6149B918320E}"/>
              </a:ext>
            </a:extLst>
          </p:cNvPr>
          <p:cNvSpPr>
            <a:spLocks noGrp="1"/>
          </p:cNvSpPr>
          <p:nvPr>
            <p:ph type="body" sz="quarter" idx="11" hasCustomPrompt="1"/>
          </p:nvPr>
        </p:nvSpPr>
        <p:spPr>
          <a:xfrm>
            <a:off x="7586727" y="3965687"/>
            <a:ext cx="4087812" cy="307777"/>
          </a:xfrm>
        </p:spPr>
        <p:txBody>
          <a:bodyPr/>
          <a:lstStyle>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lvl2pPr>
          </a:lstStyle>
          <a:p>
            <a:pPr marL="457200" marR="0" lvl="1"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None/>
              <a:tabLst/>
              <a:defRPr/>
            </a:pPr>
            <a:r>
              <a:rPr kumimoji="0" lang="en-US" sz="2000" b="0" i="0" u="none" strike="noStrike" kern="1200" cap="none" spc="0" normalizeH="0" baseline="0" noProof="0" dirty="0">
                <a:ln>
                  <a:noFill/>
                </a:ln>
                <a:solidFill>
                  <a:srgbClr val="1A1A1A"/>
                </a:solidFill>
                <a:effectLst/>
                <a:uLnTx/>
                <a:uFillTx/>
                <a:latin typeface="+mn-lt"/>
                <a:ea typeface="+mn-ea"/>
                <a:cs typeface="Segoe UI" panose="020B0502040204020203" pitchFamily="34" charset="0"/>
              </a:rPr>
              <a:t>Speaker name or subtitle</a:t>
            </a:r>
          </a:p>
        </p:txBody>
      </p:sp>
    </p:spTree>
    <p:extLst>
      <p:ext uri="{BB962C8B-B14F-4D97-AF65-F5344CB8AC3E}">
        <p14:creationId xmlns:p14="http://schemas.microsoft.com/office/powerpoint/2010/main" val="160543543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60" userDrawn="1">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rgbClr val="0D0D0D"/>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0A09A67-B572-3244-A390-08310CB2B9AA}"/>
              </a:ext>
            </a:extLst>
          </p:cNvPr>
          <p:cNvPicPr>
            <a:picLocks noChangeAspect="1"/>
          </p:cNvPicPr>
          <p:nvPr userDrawn="1"/>
        </p:nvPicPr>
        <p:blipFill>
          <a:blip r:embed="rId2"/>
          <a:srcRect/>
          <a:stretch/>
        </p:blipFill>
        <p:spPr>
          <a:xfrm>
            <a:off x="0" y="0"/>
            <a:ext cx="12192000" cy="6858000"/>
          </a:xfrm>
          <a:prstGeom prst="rect">
            <a:avLst/>
          </a:prstGeom>
        </p:spPr>
      </p:pic>
      <p:sp>
        <p:nvSpPr>
          <p:cNvPr id="9" name="Title 1"/>
          <p:cNvSpPr>
            <a:spLocks noGrp="1"/>
          </p:cNvSpPr>
          <p:nvPr>
            <p:ph type="title" hasCustomPrompt="1"/>
          </p:nvPr>
        </p:nvSpPr>
        <p:spPr>
          <a:xfrm>
            <a:off x="501754" y="2875002"/>
            <a:ext cx="9144000" cy="553998"/>
          </a:xfrm>
          <a:noFill/>
        </p:spPr>
        <p:txBody>
          <a:bodyPr lIns="0" tIns="0" rIns="0" bIns="0" anchor="b" anchorCtr="0">
            <a:spAutoFit/>
          </a:bodyPr>
          <a:lstStyle>
            <a:lvl1pPr algn="l">
              <a:defRPr sz="3600" spc="-50" baseline="0">
                <a:gradFill>
                  <a:gsLst>
                    <a:gs pos="62564">
                      <a:schemeClr val="tx1"/>
                    </a:gs>
                    <a:gs pos="55000">
                      <a:schemeClr val="tx1"/>
                    </a:gs>
                  </a:gsLst>
                  <a:lin ang="5400000" scaled="0"/>
                </a:gra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01754" y="3800474"/>
            <a:ext cx="9144000" cy="307777"/>
          </a:xfrm>
          <a:noFill/>
        </p:spPr>
        <p:txBody>
          <a:bodyPr wrap="square" lIns="0" tIns="0" rIns="0" bIns="0">
            <a:spAutoFit/>
          </a:bodyPr>
          <a:lstStyle>
            <a:lvl1pPr marL="0" indent="0" algn="l">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 text</a:t>
            </a:r>
          </a:p>
        </p:txBody>
      </p:sp>
    </p:spTree>
    <p:extLst>
      <p:ext uri="{BB962C8B-B14F-4D97-AF65-F5344CB8AC3E}">
        <p14:creationId xmlns:p14="http://schemas.microsoft.com/office/powerpoint/2010/main" val="193850431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userDrawn="1">
          <p15:clr>
            <a:srgbClr val="5ACBF0"/>
          </p15:clr>
        </p15:guide>
        <p15:guide id="2" orient="horz" pos="2496" userDrawn="1">
          <p15:clr>
            <a:srgbClr val="5ACBF0"/>
          </p15:clr>
        </p15:guide>
        <p15:guide id="3" pos="6132" userDrawn="1">
          <p15:clr>
            <a:srgbClr val="5ACBF0"/>
          </p15:clr>
        </p15:guide>
        <p15:guide id="4" orient="horz" pos="216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2">
    <p:bg>
      <p:bgRef idx="1001">
        <a:schemeClr val="bg1"/>
      </p:bgRef>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EB6B966-3A02-BF4C-B27A-9F3ACCE06A5C}"/>
              </a:ext>
            </a:extLst>
          </p:cNvPr>
          <p:cNvPicPr>
            <a:picLocks noChangeAspect="1"/>
          </p:cNvPicPr>
          <p:nvPr userDrawn="1"/>
        </p:nvPicPr>
        <p:blipFill>
          <a:blip r:embed="rId2"/>
          <a:srcRect/>
          <a:stretch/>
        </p:blipFill>
        <p:spPr>
          <a:xfrm>
            <a:off x="0" y="0"/>
            <a:ext cx="12192000" cy="6858000"/>
          </a:xfrm>
          <a:prstGeom prst="rect">
            <a:avLst/>
          </a:prstGeom>
        </p:spPr>
      </p:pic>
      <p:sp>
        <p:nvSpPr>
          <p:cNvPr id="10" name="Title 1">
            <a:extLst>
              <a:ext uri="{FF2B5EF4-FFF2-40B4-BE49-F238E27FC236}">
                <a16:creationId xmlns:a16="http://schemas.microsoft.com/office/drawing/2014/main" id="{E56DAC7C-182F-5C46-9807-19A6537E82FB}"/>
              </a:ext>
            </a:extLst>
          </p:cNvPr>
          <p:cNvSpPr>
            <a:spLocks noGrp="1"/>
          </p:cNvSpPr>
          <p:nvPr>
            <p:ph type="title" hasCustomPrompt="1"/>
          </p:nvPr>
        </p:nvSpPr>
        <p:spPr>
          <a:xfrm>
            <a:off x="584200" y="4454086"/>
            <a:ext cx="9144000" cy="553998"/>
          </a:xfrm>
          <a:noFill/>
        </p:spPr>
        <p:txBody>
          <a:bodyPr lIns="0" tIns="0" rIns="0" bIns="0" anchor="b" anchorCtr="0">
            <a:spAutoFit/>
          </a:bodyPr>
          <a:lstStyle>
            <a:lvl1pPr>
              <a:defRPr sz="3600" spc="-50" baseline="0">
                <a:solidFill>
                  <a:schemeClr val="tx1"/>
                </a:solidFill>
                <a:latin typeface="+mj-lt"/>
                <a:cs typeface="Segoe UI" panose="020B0502040204020203" pitchFamily="34" charset="0"/>
              </a:defRPr>
            </a:lvl1pPr>
          </a:lstStyle>
          <a:p>
            <a:r>
              <a:rPr lang="en-US" dirty="0"/>
              <a:t>Event name or presentation title </a:t>
            </a:r>
          </a:p>
        </p:txBody>
      </p:sp>
      <p:sp>
        <p:nvSpPr>
          <p:cNvPr id="11" name="Text Placeholder 4">
            <a:extLst>
              <a:ext uri="{FF2B5EF4-FFF2-40B4-BE49-F238E27FC236}">
                <a16:creationId xmlns:a16="http://schemas.microsoft.com/office/drawing/2014/main" id="{BBA87077-B7AB-0647-8E46-A7ADECDA056F}"/>
              </a:ext>
            </a:extLst>
          </p:cNvPr>
          <p:cNvSpPr>
            <a:spLocks noGrp="1"/>
          </p:cNvSpPr>
          <p:nvPr>
            <p:ph type="body" sz="quarter" idx="12" hasCustomPrompt="1"/>
          </p:nvPr>
        </p:nvSpPr>
        <p:spPr>
          <a:xfrm>
            <a:off x="584200" y="5379558"/>
            <a:ext cx="9144000" cy="307777"/>
          </a:xfrm>
          <a:noFill/>
        </p:spPr>
        <p:txBody>
          <a:bodyPr wrap="square" lIns="0" tIns="0" rIns="0" bIns="0">
            <a:spAutoFit/>
          </a:bodyPr>
          <a:lstStyle>
            <a:lvl1pPr marL="0" indent="0">
              <a:spcBef>
                <a:spcPts val="0"/>
              </a:spcBef>
              <a:buNone/>
              <a:defRPr sz="2000" spc="0" baseline="0">
                <a:solidFill>
                  <a:schemeClr val="tx1"/>
                </a:solidFill>
                <a:latin typeface="+mn-lt"/>
                <a:cs typeface="Segoe UI" panose="020B0502040204020203" pitchFamily="34" charset="0"/>
              </a:defRPr>
            </a:lvl1pPr>
          </a:lstStyle>
          <a:p>
            <a:pPr lvl="0"/>
            <a:r>
              <a:rPr lang="en-US" dirty="0"/>
              <a:t>Speaker name or subtitle text</a:t>
            </a:r>
          </a:p>
        </p:txBody>
      </p:sp>
    </p:spTree>
    <p:extLst>
      <p:ext uri="{BB962C8B-B14F-4D97-AF65-F5344CB8AC3E}">
        <p14:creationId xmlns:p14="http://schemas.microsoft.com/office/powerpoint/2010/main" val="184959812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pic>
        <p:nvPicPr>
          <p:cNvPr id="8" name="Picture 7" descr="A close-up of a logo&#10;&#10;Description automatically generated">
            <a:extLst>
              <a:ext uri="{FF2B5EF4-FFF2-40B4-BE49-F238E27FC236}">
                <a16:creationId xmlns:a16="http://schemas.microsoft.com/office/drawing/2014/main" id="{E449761B-C8B1-EF9C-D1E2-2F8AB24AE7EB}"/>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lvl1pPr>
              <a:defRPr>
                <a:solidFill>
                  <a:srgbClr val="832B8F"/>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586390" y="1434370"/>
            <a:ext cx="11018520" cy="2308324"/>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TextBox 1">
            <a:extLst>
              <a:ext uri="{FF2B5EF4-FFF2-40B4-BE49-F238E27FC236}">
                <a16:creationId xmlns:a16="http://schemas.microsoft.com/office/drawing/2014/main" id="{A273FAD7-7B35-55F5-E868-ED430BB3751D}"/>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5" name="Picture 4">
            <a:extLst>
              <a:ext uri="{FF2B5EF4-FFF2-40B4-BE49-F238E27FC236}">
                <a16:creationId xmlns:a16="http://schemas.microsoft.com/office/drawing/2014/main" id="{D03C33A2-B8C9-B96C-E30B-4F8D37721C6A}"/>
              </a:ext>
            </a:extLst>
          </p:cNvPr>
          <p:cNvPicPr>
            <a:picLocks noChangeAspect="1"/>
          </p:cNvPicPr>
          <p:nvPr userDrawn="1"/>
        </p:nvPicPr>
        <p:blipFill>
          <a:blip r:embed="rId3"/>
          <a:srcRect/>
          <a:stretch/>
        </p:blipFill>
        <p:spPr>
          <a:xfrm>
            <a:off x="573049" y="5894351"/>
            <a:ext cx="970156" cy="970156"/>
          </a:xfrm>
          <a:prstGeom prst="rect">
            <a:avLst/>
          </a:prstGeom>
        </p:spPr>
      </p:pic>
    </p:spTree>
    <p:extLst>
      <p:ext uri="{BB962C8B-B14F-4D97-AF65-F5344CB8AC3E}">
        <p14:creationId xmlns:p14="http://schemas.microsoft.com/office/powerpoint/2010/main" val="1531337368"/>
      </p:ext>
    </p:extLst>
  </p:cSld>
  <p:clrMapOvr>
    <a:masterClrMapping/>
  </p:clrMapOvr>
  <p:transition>
    <p:fade/>
  </p:transition>
  <p:extLst>
    <p:ext uri="{DCECCB84-F9BA-43D5-87BE-67443E8EF086}">
      <p15:sldGuideLst xmlns:p15="http://schemas.microsoft.com/office/powerpoint/2012/main">
        <p15:guide id="1" orient="horz" pos="288" userDrawn="1">
          <p15:clr>
            <a:srgbClr val="5ACBF0"/>
          </p15:clr>
        </p15:guide>
        <p15:guide id="2" orient="horz" pos="905" userDrawn="1">
          <p15:clr>
            <a:srgbClr val="5ACBF0"/>
          </p15:clr>
        </p15:guide>
        <p15:guide id="4" orient="horz" pos="1272" userDrawn="1">
          <p15:clr>
            <a:srgbClr val="5ACBF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4" name="Picture 3" descr="A close-up of a logo&#10;&#10;Description automatically generated">
            <a:extLst>
              <a:ext uri="{FF2B5EF4-FFF2-40B4-BE49-F238E27FC236}">
                <a16:creationId xmlns:a16="http://schemas.microsoft.com/office/drawing/2014/main" id="{1FEEA535-8D84-C252-1CD2-0C06CB61C306}"/>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lvl1pPr>
              <a:defRPr>
                <a:solidFill>
                  <a:srgbClr val="832B8F"/>
                </a:solidFill>
              </a:defRPr>
            </a:lvl1pPr>
          </a:lstStyle>
          <a:p>
            <a:r>
              <a:rPr lang="en-US"/>
              <a:t>Click to edit Master title style</a:t>
            </a:r>
            <a:endParaRPr lang="en-US" dirty="0"/>
          </a:p>
        </p:txBody>
      </p:sp>
      <p:sp>
        <p:nvSpPr>
          <p:cNvPr id="3" name="Text Placeholder 2"/>
          <p:cNvSpPr>
            <a:spLocks noGrp="1"/>
          </p:cNvSpPr>
          <p:nvPr>
            <p:ph type="body" sz="quarter" idx="10"/>
          </p:nvPr>
        </p:nvSpPr>
        <p:spPr>
          <a:xfrm>
            <a:off x="584200" y="1435497"/>
            <a:ext cx="11018520" cy="230832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a:extLst>
              <a:ext uri="{FF2B5EF4-FFF2-40B4-BE49-F238E27FC236}">
                <a16:creationId xmlns:a16="http://schemas.microsoft.com/office/drawing/2014/main" id="{1C0E24AE-7AFE-CC89-54CD-6C2680AD7159}"/>
              </a:ext>
            </a:extLst>
          </p:cNvPr>
          <p:cNvPicPr>
            <a:picLocks noChangeAspect="1"/>
          </p:cNvPicPr>
          <p:nvPr userDrawn="1"/>
        </p:nvPicPr>
        <p:blipFill>
          <a:blip r:embed="rId3"/>
          <a:srcRect/>
          <a:stretch/>
        </p:blipFill>
        <p:spPr>
          <a:xfrm>
            <a:off x="573049" y="5894351"/>
            <a:ext cx="970156" cy="970156"/>
          </a:xfrm>
          <a:prstGeom prst="rect">
            <a:avLst/>
          </a:prstGeom>
        </p:spPr>
      </p:pic>
      <p:sp>
        <p:nvSpPr>
          <p:cNvPr id="6" name="TextBox 5">
            <a:extLst>
              <a:ext uri="{FF2B5EF4-FFF2-40B4-BE49-F238E27FC236}">
                <a16:creationId xmlns:a16="http://schemas.microsoft.com/office/drawing/2014/main" id="{DE52D520-F8F1-4071-1840-2C8FC3FB53CE}"/>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spTree>
    <p:extLst>
      <p:ext uri="{BB962C8B-B14F-4D97-AF65-F5344CB8AC3E}">
        <p14:creationId xmlns:p14="http://schemas.microsoft.com/office/powerpoint/2010/main" val="1703268474"/>
      </p:ext>
    </p:extLst>
  </p:cSld>
  <p:clrMapOvr>
    <a:masterClrMapping/>
  </p:clrMapOvr>
  <p:transition>
    <p:fade/>
  </p:transition>
  <p:extLst>
    <p:ext uri="{DCECCB84-F9BA-43D5-87BE-67443E8EF086}">
      <p15:sldGuideLst xmlns:p15="http://schemas.microsoft.com/office/powerpoint/2012/main">
        <p15:guide id="2" orient="horz" pos="1272" userDrawn="1">
          <p15:clr>
            <a:srgbClr val="5ACBF0"/>
          </p15:clr>
        </p15:guide>
        <p15:guide id="3" orient="horz" pos="288" userDrawn="1">
          <p15:clr>
            <a:srgbClr val="5ACBF0"/>
          </p15:clr>
        </p15:guide>
        <p15:guide id="5" orient="horz" pos="904" userDrawn="1">
          <p15:clr>
            <a:srgbClr val="5ACBF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pic>
        <p:nvPicPr>
          <p:cNvPr id="5" name="Picture 4" descr="A close-up of a logo&#10;&#10;Description automatically generated">
            <a:extLst>
              <a:ext uri="{FF2B5EF4-FFF2-40B4-BE49-F238E27FC236}">
                <a16:creationId xmlns:a16="http://schemas.microsoft.com/office/drawing/2014/main" id="{2A604CC4-039E-9A99-4B4B-1D359039FC88}"/>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p:txBody>
          <a:bodyPr/>
          <a:lstStyle>
            <a:lvl1pPr>
              <a:defRPr>
                <a:solidFill>
                  <a:srgbClr val="832B8F"/>
                </a:solidFill>
              </a:defRPr>
            </a:lvl1pPr>
          </a:lstStyle>
          <a:p>
            <a:r>
              <a:rPr lang="en-US"/>
              <a:t>Click to edit Master title style</a:t>
            </a:r>
          </a:p>
        </p:txBody>
      </p:sp>
      <p:sp>
        <p:nvSpPr>
          <p:cNvPr id="4" name="Text Placeholder 3"/>
          <p:cNvSpPr>
            <a:spLocks noGrp="1"/>
          </p:cNvSpPr>
          <p:nvPr>
            <p:ph type="body" sz="quarter" idx="10"/>
          </p:nvPr>
        </p:nvSpPr>
        <p:spPr>
          <a:xfrm>
            <a:off x="584200"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397171"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extBox 7">
            <a:extLst>
              <a:ext uri="{FF2B5EF4-FFF2-40B4-BE49-F238E27FC236}">
                <a16:creationId xmlns:a16="http://schemas.microsoft.com/office/drawing/2014/main" id="{13A47610-A639-CCC6-C423-5C8717618680}"/>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3" name="Picture 2">
            <a:extLst>
              <a:ext uri="{FF2B5EF4-FFF2-40B4-BE49-F238E27FC236}">
                <a16:creationId xmlns:a16="http://schemas.microsoft.com/office/drawing/2014/main" id="{642321DD-105B-AA9F-A0AF-6C784B8BB693}"/>
              </a:ext>
            </a:extLst>
          </p:cNvPr>
          <p:cNvPicPr>
            <a:picLocks noChangeAspect="1"/>
          </p:cNvPicPr>
          <p:nvPr userDrawn="1"/>
        </p:nvPicPr>
        <p:blipFill>
          <a:blip r:embed="rId3"/>
          <a:srcRect/>
          <a:stretch/>
        </p:blipFill>
        <p:spPr>
          <a:xfrm>
            <a:off x="573049" y="5894351"/>
            <a:ext cx="970156" cy="970156"/>
          </a:xfrm>
          <a:prstGeom prst="rect">
            <a:avLst/>
          </a:prstGeom>
        </p:spPr>
      </p:pic>
    </p:spTree>
    <p:extLst>
      <p:ext uri="{BB962C8B-B14F-4D97-AF65-F5344CB8AC3E}">
        <p14:creationId xmlns:p14="http://schemas.microsoft.com/office/powerpoint/2010/main" val="2192018982"/>
      </p:ext>
    </p:extLst>
  </p:cSld>
  <p:clrMapOvr>
    <a:masterClrMapping/>
  </p:clrMapOvr>
  <p:transition>
    <p:fade/>
  </p:transition>
  <p:extLst>
    <p:ext uri="{DCECCB84-F9BA-43D5-87BE-67443E8EF086}">
      <p15:sldGuideLst xmlns:p15="http://schemas.microsoft.com/office/powerpoint/2012/main">
        <p15:guide id="1" orient="horz" pos="288" userDrawn="1">
          <p15:clr>
            <a:srgbClr val="5ACBF0"/>
          </p15:clr>
        </p15:guide>
        <p15:guide id="2" orient="horz" pos="1272" userDrawn="1">
          <p15:clr>
            <a:srgbClr val="5ACBF0"/>
          </p15:clr>
        </p15:guide>
        <p15:guide id="3" orient="horz" pos="904" userDrawn="1">
          <p15:clr>
            <a:srgbClr val="5ACBF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pic>
        <p:nvPicPr>
          <p:cNvPr id="5" name="Picture 4" descr="A close-up of a logo&#10;&#10;Description automatically generated">
            <a:extLst>
              <a:ext uri="{FF2B5EF4-FFF2-40B4-BE49-F238E27FC236}">
                <a16:creationId xmlns:a16="http://schemas.microsoft.com/office/drawing/2014/main" id="{12B2F66F-930F-0F99-9958-78D2C049D6A6}"/>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lvl1pPr>
              <a:defRPr>
                <a:solidFill>
                  <a:srgbClr val="832B8F"/>
                </a:solidFill>
              </a:defRPr>
            </a:lvl1pPr>
          </a:lstStyle>
          <a:p>
            <a:r>
              <a:rPr lang="en-US"/>
              <a:t>Click to edit Master title style</a:t>
            </a:r>
            <a:endParaRPr lang="en-US" dirty="0"/>
          </a:p>
        </p:txBody>
      </p:sp>
      <p:sp>
        <p:nvSpPr>
          <p:cNvPr id="4" name="Text Placeholder 3"/>
          <p:cNvSpPr>
            <a:spLocks noGrp="1"/>
          </p:cNvSpPr>
          <p:nvPr>
            <p:ph type="body" sz="quarter" idx="10"/>
          </p:nvPr>
        </p:nvSpPr>
        <p:spPr>
          <a:xfrm>
            <a:off x="584200"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3">
            <a:extLst>
              <a:ext uri="{FF2B5EF4-FFF2-40B4-BE49-F238E27FC236}">
                <a16:creationId xmlns:a16="http://schemas.microsoft.com/office/drawing/2014/main" id="{85278796-7B84-4D67-88CD-BF78BB06D214}"/>
              </a:ext>
            </a:extLst>
          </p:cNvPr>
          <p:cNvSpPr>
            <a:spLocks noGrp="1"/>
          </p:cNvSpPr>
          <p:nvPr>
            <p:ph type="body" sz="quarter" idx="11"/>
          </p:nvPr>
        </p:nvSpPr>
        <p:spPr>
          <a:xfrm>
            <a:off x="6389914"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extBox 7">
            <a:extLst>
              <a:ext uri="{FF2B5EF4-FFF2-40B4-BE49-F238E27FC236}">
                <a16:creationId xmlns:a16="http://schemas.microsoft.com/office/drawing/2014/main" id="{F692AD05-DF0D-8FA0-7202-5586555FBA85}"/>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3" name="Picture 2">
            <a:extLst>
              <a:ext uri="{FF2B5EF4-FFF2-40B4-BE49-F238E27FC236}">
                <a16:creationId xmlns:a16="http://schemas.microsoft.com/office/drawing/2014/main" id="{A44D23D3-ECE3-9AD3-9037-23CF604BAFB9}"/>
              </a:ext>
            </a:extLst>
          </p:cNvPr>
          <p:cNvPicPr>
            <a:picLocks noChangeAspect="1"/>
          </p:cNvPicPr>
          <p:nvPr userDrawn="1"/>
        </p:nvPicPr>
        <p:blipFill>
          <a:blip r:embed="rId3"/>
          <a:srcRect/>
          <a:stretch/>
        </p:blipFill>
        <p:spPr>
          <a:xfrm>
            <a:off x="573049" y="5894351"/>
            <a:ext cx="970156" cy="970156"/>
          </a:xfrm>
          <a:prstGeom prst="rect">
            <a:avLst/>
          </a:prstGeom>
        </p:spPr>
      </p:pic>
    </p:spTree>
    <p:extLst>
      <p:ext uri="{BB962C8B-B14F-4D97-AF65-F5344CB8AC3E}">
        <p14:creationId xmlns:p14="http://schemas.microsoft.com/office/powerpoint/2010/main" val="4179946700"/>
      </p:ext>
    </p:extLst>
  </p:cSld>
  <p:clrMapOvr>
    <a:masterClrMapping/>
  </p:clrMapOvr>
  <p:transition>
    <p:fade/>
  </p:transition>
  <p:extLst>
    <p:ext uri="{DCECCB84-F9BA-43D5-87BE-67443E8EF086}">
      <p15:sldGuideLst xmlns:p15="http://schemas.microsoft.com/office/powerpoint/2012/main">
        <p15:guide id="1" orient="horz" pos="288" userDrawn="1">
          <p15:clr>
            <a:srgbClr val="5ACBF0"/>
          </p15:clr>
        </p15:guide>
        <p15:guide id="2" orient="horz" pos="1276" userDrawn="1">
          <p15:clr>
            <a:srgbClr val="5ACBF0"/>
          </p15:clr>
        </p15:guide>
        <p15:guide id="3" orient="horz" pos="904" userDrawn="1">
          <p15:clr>
            <a:srgbClr val="5ACBF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6" name="Picture 5" descr="A close-up of a logo&#10;&#10;Description automatically generated">
            <a:extLst>
              <a:ext uri="{FF2B5EF4-FFF2-40B4-BE49-F238E27FC236}">
                <a16:creationId xmlns:a16="http://schemas.microsoft.com/office/drawing/2014/main" id="{FDD4BD59-D187-E2E9-97DD-B1E1F09B03E8}"/>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p:txBody>
          <a:bodyPr/>
          <a:lstStyle>
            <a:lvl1pPr>
              <a:defRPr>
                <a:solidFill>
                  <a:srgbClr val="832B8F"/>
                </a:solidFill>
              </a:defRPr>
            </a:lvl1pPr>
          </a:lstStyle>
          <a:p>
            <a:r>
              <a:rPr lang="en-US"/>
              <a:t>Click to edit Master title style</a:t>
            </a:r>
          </a:p>
        </p:txBody>
      </p:sp>
      <p:sp>
        <p:nvSpPr>
          <p:cNvPr id="5" name="TextBox 4">
            <a:extLst>
              <a:ext uri="{FF2B5EF4-FFF2-40B4-BE49-F238E27FC236}">
                <a16:creationId xmlns:a16="http://schemas.microsoft.com/office/drawing/2014/main" id="{4FCD8B7D-7C9D-82A9-4CBD-E6A247F65D11}"/>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3" name="Picture 2">
            <a:extLst>
              <a:ext uri="{FF2B5EF4-FFF2-40B4-BE49-F238E27FC236}">
                <a16:creationId xmlns:a16="http://schemas.microsoft.com/office/drawing/2014/main" id="{CD5D0379-1768-66D6-A6D7-B08AEA09A6D0}"/>
              </a:ext>
            </a:extLst>
          </p:cNvPr>
          <p:cNvPicPr>
            <a:picLocks noChangeAspect="1"/>
          </p:cNvPicPr>
          <p:nvPr userDrawn="1"/>
        </p:nvPicPr>
        <p:blipFill>
          <a:blip r:embed="rId3"/>
          <a:srcRect/>
          <a:stretch/>
        </p:blipFill>
        <p:spPr>
          <a:xfrm>
            <a:off x="573049" y="5894351"/>
            <a:ext cx="970156" cy="970156"/>
          </a:xfrm>
          <a:prstGeom prst="rect">
            <a:avLst/>
          </a:prstGeom>
        </p:spPr>
      </p:pic>
    </p:spTree>
    <p:extLst>
      <p:ext uri="{BB962C8B-B14F-4D97-AF65-F5344CB8AC3E}">
        <p14:creationId xmlns:p14="http://schemas.microsoft.com/office/powerpoint/2010/main" val="2189335521"/>
      </p:ext>
    </p:extLst>
  </p:cSld>
  <p:clrMapOvr>
    <a:masterClrMapping/>
  </p:clrMapOvr>
  <p:transition>
    <p:fade/>
  </p:transition>
  <p:extLst>
    <p:ext uri="{DCECCB84-F9BA-43D5-87BE-67443E8EF086}">
      <p15:sldGuideLst xmlns:p15="http://schemas.microsoft.com/office/powerpoint/2012/main">
        <p15:guide id="3" orient="horz" pos="900" userDrawn="1">
          <p15:clr>
            <a:srgbClr val="5ACBF0"/>
          </p15:clr>
        </p15:guide>
        <p15:guide id="4" orient="horz" pos="1276" userDrawn="1">
          <p15:clr>
            <a:srgbClr val="5ACBF0"/>
          </p15:clr>
        </p15:guide>
        <p15:guide id="5" orient="horz" pos="288" userDrawn="1">
          <p15:clr>
            <a:srgbClr val="5ACBF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 Square Photo ">
    <p:spTree>
      <p:nvGrpSpPr>
        <p:cNvPr id="1" name=""/>
        <p:cNvGrpSpPr/>
        <p:nvPr/>
      </p:nvGrpSpPr>
      <p:grpSpPr>
        <a:xfrm>
          <a:off x="0" y="0"/>
          <a:ext cx="0" cy="0"/>
          <a:chOff x="0" y="0"/>
          <a:chExt cx="0" cy="0"/>
        </a:xfrm>
      </p:grpSpPr>
      <p:pic>
        <p:nvPicPr>
          <p:cNvPr id="6" name="Picture 5" descr="A colorful background with letters&#10;&#10;Description automatically generated">
            <a:extLst>
              <a:ext uri="{FF2B5EF4-FFF2-40B4-BE49-F238E27FC236}">
                <a16:creationId xmlns:a16="http://schemas.microsoft.com/office/drawing/2014/main" id="{95145C5F-FA8B-3804-C21B-C64CC26A2731}"/>
              </a:ext>
            </a:extLst>
          </p:cNvPr>
          <p:cNvPicPr>
            <a:picLocks noChangeAspect="1"/>
          </p:cNvPicPr>
          <p:nvPr userDrawn="1"/>
        </p:nvPicPr>
        <p:blipFill>
          <a:blip r:embed="rId2"/>
          <a:stretch>
            <a:fillRect/>
          </a:stretch>
        </p:blipFill>
        <p:spPr>
          <a:xfrm>
            <a:off x="0" y="-1"/>
            <a:ext cx="12191998" cy="6857999"/>
          </a:xfrm>
          <a:prstGeom prst="rect">
            <a:avLst/>
          </a:prstGeom>
        </p:spPr>
      </p:pic>
      <p:sp>
        <p:nvSpPr>
          <p:cNvPr id="2" name="Title 1"/>
          <p:cNvSpPr>
            <a:spLocks noGrp="1"/>
          </p:cNvSpPr>
          <p:nvPr>
            <p:ph type="title" hasCustomPrompt="1"/>
          </p:nvPr>
        </p:nvSpPr>
        <p:spPr>
          <a:xfrm>
            <a:off x="584200" y="2025650"/>
            <a:ext cx="4161981" cy="1107996"/>
          </a:xfrm>
        </p:spPr>
        <p:txBody>
          <a:bodyPr wrap="square" rIns="0" anchor="b">
            <a:spAutoFit/>
          </a:bodyPr>
          <a:lstStyle>
            <a:lvl1pPr>
              <a:lnSpc>
                <a:spcPct val="100000"/>
              </a:lnSpc>
              <a:defRPr sz="3600" b="1" spc="-49"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dirty="0"/>
              <a:t>Title format square photo layout </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584200" y="3535541"/>
            <a:ext cx="4162425" cy="307777"/>
          </a:xfrm>
        </p:spPr>
        <p:txBody>
          <a:bodyPr/>
          <a:lstStyle>
            <a:lvl1pPr marL="0" indent="0">
              <a:buNone/>
              <a:defRPr sz="2000">
                <a:latin typeface="+mn-lt"/>
              </a:defRPr>
            </a:lvl1pPr>
            <a:lvl2pPr marL="228600" indent="0">
              <a:buNone/>
              <a:defRPr/>
            </a:lvl2pPr>
            <a:lvl3pPr marL="457200" indent="0">
              <a:buNone/>
              <a:defRPr/>
            </a:lvl3pPr>
            <a:lvl4pPr marL="661988" indent="0">
              <a:buNone/>
              <a:defRPr/>
            </a:lvl4pPr>
            <a:lvl5pPr marL="855663" indent="0">
              <a:buNone/>
              <a:defRPr/>
            </a:lvl5pPr>
          </a:lstStyle>
          <a:p>
            <a:pPr lvl="0"/>
            <a:r>
              <a:rPr lang="en-US"/>
              <a:t>Click to edit Master text styles</a:t>
            </a:r>
          </a:p>
        </p:txBody>
      </p:sp>
      <p:sp>
        <p:nvSpPr>
          <p:cNvPr id="5" name="Picture Placeholder">
            <a:extLst>
              <a:ext uri="{FF2B5EF4-FFF2-40B4-BE49-F238E27FC236}">
                <a16:creationId xmlns:a16="http://schemas.microsoft.com/office/drawing/2014/main" id="{6178F5D2-7CA2-4202-8FD2-95D8F7A2E98D}"/>
              </a:ext>
            </a:extLst>
          </p:cNvPr>
          <p:cNvSpPr>
            <a:spLocks noGrp="1"/>
          </p:cNvSpPr>
          <p:nvPr>
            <p:ph type="pic" sz="quarter" idx="11" hasCustomPrompt="1"/>
          </p:nvPr>
        </p:nvSpPr>
        <p:spPr bwMode="gray">
          <a:xfrm>
            <a:off x="5334000" y="0"/>
            <a:ext cx="6858000" cy="6858000"/>
          </a:xfrm>
          <a:blipFill>
            <a:blip r:embed="rId3"/>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7" name="Picture 6">
            <a:extLst>
              <a:ext uri="{FF2B5EF4-FFF2-40B4-BE49-F238E27FC236}">
                <a16:creationId xmlns:a16="http://schemas.microsoft.com/office/drawing/2014/main" id="{0A0D9446-219C-E1ED-4A7B-659B026B76B5}"/>
              </a:ext>
            </a:extLst>
          </p:cNvPr>
          <p:cNvPicPr>
            <a:picLocks noChangeAspect="1"/>
          </p:cNvPicPr>
          <p:nvPr userDrawn="1"/>
        </p:nvPicPr>
        <p:blipFill>
          <a:blip r:embed="rId4"/>
          <a:srcRect/>
          <a:stretch/>
        </p:blipFill>
        <p:spPr>
          <a:xfrm>
            <a:off x="497180" y="5382172"/>
            <a:ext cx="1287016" cy="1287016"/>
          </a:xfrm>
          <a:prstGeom prst="rect">
            <a:avLst/>
          </a:prstGeom>
        </p:spPr>
      </p:pic>
    </p:spTree>
    <p:extLst>
      <p:ext uri="{BB962C8B-B14F-4D97-AF65-F5344CB8AC3E}">
        <p14:creationId xmlns:p14="http://schemas.microsoft.com/office/powerpoint/2010/main" val="2203321026"/>
      </p:ext>
    </p:extLst>
  </p:cSld>
  <p:clrMapOvr>
    <a:masterClrMapping/>
  </p:clrMapOvr>
  <p:transition>
    <p:fade/>
  </p:transition>
  <p:extLst>
    <p:ext uri="{DCECCB84-F9BA-43D5-87BE-67443E8EF086}">
      <p15:sldGuideLst xmlns:p15="http://schemas.microsoft.com/office/powerpoint/2012/main">
        <p15:guide id="2" pos="3359" userDrawn="1">
          <p15:clr>
            <a:srgbClr val="FBAE40"/>
          </p15:clr>
        </p15:guide>
        <p15:guide id="6" orient="horz" pos="904" userDrawn="1">
          <p15:clr>
            <a:srgbClr val="5ACBF0"/>
          </p15:clr>
        </p15:guide>
        <p15:guide id="7" orient="horz" pos="1276" userDrawn="1">
          <p15:clr>
            <a:srgbClr val="5ACBF0"/>
          </p15:clr>
        </p15:guide>
        <p15:guide id="8" orient="horz" pos="2226" userDrawn="1">
          <p15:clr>
            <a:srgbClr val="5ACBF0"/>
          </p15:clr>
        </p15:guide>
        <p15:guide id="9" pos="2993" userDrawn="1">
          <p15:clr>
            <a:srgbClr val="C35EA4"/>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Full Photo ">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F849CE94-4896-DD4F-8977-17C107DDE130}"/>
              </a:ext>
            </a:extLst>
          </p:cNvPr>
          <p:cNvSpPr>
            <a:spLocks noGrp="1"/>
          </p:cNvSpPr>
          <p:nvPr>
            <p:ph type="pic" sz="quarter" idx="10"/>
          </p:nvPr>
        </p:nvSpPr>
        <p:spPr>
          <a:xfrm>
            <a:off x="0" y="0"/>
            <a:ext cx="12192000" cy="6858000"/>
          </a:xfrm>
          <a:blipFill dpi="0" rotWithShape="1">
            <a:blip r:embed="rId2">
              <a:extLst>
                <a:ext uri="{28A0092B-C50C-407E-A947-70E740481C1C}">
                  <a14:useLocalDpi xmlns:a14="http://schemas.microsoft.com/office/drawing/2010/main" val="0"/>
                </a:ext>
              </a:extLst>
            </a:blip>
            <a:srcRect/>
            <a:stretch>
              <a:fillRect/>
            </a:stretch>
          </a:blipFill>
        </p:spPr>
        <p:txBody>
          <a:bodyPr/>
          <a:lstStyle>
            <a:lvl1pPr algn="ctr">
              <a:defRPr sz="3200" b="1">
                <a:solidFill>
                  <a:schemeClr val="bg1"/>
                </a:solidFill>
              </a:defRPr>
            </a:lvl1pPr>
          </a:lstStyle>
          <a:p>
            <a:r>
              <a:rPr lang="en-US"/>
              <a:t>Click icon to add picture</a:t>
            </a:r>
            <a:endParaRPr lang="en-HR" dirty="0"/>
          </a:p>
        </p:txBody>
      </p:sp>
    </p:spTree>
    <p:extLst>
      <p:ext uri="{BB962C8B-B14F-4D97-AF65-F5344CB8AC3E}">
        <p14:creationId xmlns:p14="http://schemas.microsoft.com/office/powerpoint/2010/main" val="2701574646"/>
      </p:ext>
    </p:extLst>
  </p:cSld>
  <p:clrMapOvr>
    <a:masterClrMapping/>
  </p:clrMapOvr>
  <p:transition>
    <p:fade/>
  </p:transition>
  <p:extLst>
    <p:ext uri="{DCECCB84-F9BA-43D5-87BE-67443E8EF086}">
      <p15:sldGuideLst xmlns:p15="http://schemas.microsoft.com/office/powerpoint/2012/main">
        <p15:guide id="2" pos="3360">
          <p15:clr>
            <a:srgbClr val="FBAE40"/>
          </p15:clr>
        </p15:guide>
        <p15:guide id="3" orient="horz" pos="216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hoto Layout 3">
    <p:spTree>
      <p:nvGrpSpPr>
        <p:cNvPr id="1" name=""/>
        <p:cNvGrpSpPr/>
        <p:nvPr/>
      </p:nvGrpSpPr>
      <p:grpSpPr>
        <a:xfrm>
          <a:off x="0" y="0"/>
          <a:ext cx="0" cy="0"/>
          <a:chOff x="0" y="0"/>
          <a:chExt cx="0" cy="0"/>
        </a:xfrm>
      </p:grpSpPr>
      <p:pic>
        <p:nvPicPr>
          <p:cNvPr id="3" name="Picture 2" descr="A close-up of a logo&#10;&#10;Description automatically generated">
            <a:extLst>
              <a:ext uri="{FF2B5EF4-FFF2-40B4-BE49-F238E27FC236}">
                <a16:creationId xmlns:a16="http://schemas.microsoft.com/office/drawing/2014/main" id="{DC135C12-935C-8B05-6B50-E06CA6CD1F59}"/>
              </a:ext>
            </a:extLst>
          </p:cNvPr>
          <p:cNvPicPr>
            <a:picLocks noChangeAspect="1"/>
          </p:cNvPicPr>
          <p:nvPr userDrawn="1"/>
        </p:nvPicPr>
        <p:blipFill>
          <a:blip r:embed="rId2">
            <a:alphaModFix amt="20000"/>
          </a:blip>
          <a:stretch>
            <a:fillRect/>
          </a:stretch>
        </p:blipFill>
        <p:spPr>
          <a:xfrm>
            <a:off x="0" y="0"/>
            <a:ext cx="12192000" cy="6858000"/>
          </a:xfrm>
          <a:prstGeom prst="rect">
            <a:avLst/>
          </a:prstGeom>
        </p:spPr>
      </p:pic>
      <p:sp>
        <p:nvSpPr>
          <p:cNvPr id="13" name="Picture Placeholder 23">
            <a:extLst>
              <a:ext uri="{FF2B5EF4-FFF2-40B4-BE49-F238E27FC236}">
                <a16:creationId xmlns:a16="http://schemas.microsoft.com/office/drawing/2014/main" id="{B7A55722-E12E-4745-97D0-C6FE2ABF19F1}"/>
              </a:ext>
            </a:extLst>
          </p:cNvPr>
          <p:cNvSpPr>
            <a:spLocks noGrp="1"/>
          </p:cNvSpPr>
          <p:nvPr>
            <p:ph type="pic" sz="quarter" idx="13" hasCustomPrompt="1"/>
          </p:nvPr>
        </p:nvSpPr>
        <p:spPr>
          <a:xfrm>
            <a:off x="912814" y="2193749"/>
            <a:ext cx="3314820" cy="2992123"/>
          </a:xfrm>
          <a:custGeom>
            <a:avLst/>
            <a:gdLst>
              <a:gd name="connsiteX0" fmla="*/ 0 w 1800000"/>
              <a:gd name="connsiteY0" fmla="*/ 0 h 1800000"/>
              <a:gd name="connsiteX1" fmla="*/ 1800000 w 1800000"/>
              <a:gd name="connsiteY1" fmla="*/ 0 h 1800000"/>
              <a:gd name="connsiteX2" fmla="*/ 1800000 w 1800000"/>
              <a:gd name="connsiteY2" fmla="*/ 1800000 h 1800000"/>
              <a:gd name="connsiteX3" fmla="*/ 0 w 1800000"/>
              <a:gd name="connsiteY3" fmla="*/ 1800000 h 1800000"/>
            </a:gdLst>
            <a:ahLst/>
            <a:cxnLst>
              <a:cxn ang="0">
                <a:pos x="connsiteX0" y="connsiteY0"/>
              </a:cxn>
              <a:cxn ang="0">
                <a:pos x="connsiteX1" y="connsiteY1"/>
              </a:cxn>
              <a:cxn ang="0">
                <a:pos x="connsiteX2" y="connsiteY2"/>
              </a:cxn>
              <a:cxn ang="0">
                <a:pos x="connsiteX3" y="connsiteY3"/>
              </a:cxn>
            </a:cxnLst>
            <a:rect l="l" t="t" r="r" b="b"/>
            <a:pathLst>
              <a:path w="1800000" h="1800000">
                <a:moveTo>
                  <a:pt x="0" y="0"/>
                </a:moveTo>
                <a:lnTo>
                  <a:pt x="1800000" y="0"/>
                </a:lnTo>
                <a:lnTo>
                  <a:pt x="1800000" y="1800000"/>
                </a:lnTo>
                <a:lnTo>
                  <a:pt x="0" y="1800000"/>
                </a:lnTo>
                <a:close/>
              </a:path>
            </a:pathLst>
          </a:custGeom>
          <a:blipFill dpi="0" rotWithShape="1">
            <a:blip r:embed="rId3">
              <a:extLst>
                <a:ext uri="{28A0092B-C50C-407E-A947-70E740481C1C}">
                  <a14:useLocalDpi xmlns:a14="http://schemas.microsoft.com/office/drawing/2010/main" val="0"/>
                </a:ext>
              </a:extLst>
            </a:blip>
            <a:srcRect/>
            <a:stretch>
              <a:fillRect/>
            </a:stretch>
          </a:blipFill>
        </p:spPr>
        <p:txBody>
          <a:bodyPr wrap="square">
            <a:noAutofit/>
          </a:bodyPr>
          <a:lstStyle>
            <a:lvl1pPr marL="0" indent="0" algn="ctr">
              <a:buNone/>
              <a:defRPr sz="1200" baseline="0"/>
            </a:lvl1pPr>
          </a:lstStyle>
          <a:p>
            <a:r>
              <a:rPr lang="en-US" dirty="0"/>
              <a:t>Add your image here [Drag and Drop]</a:t>
            </a:r>
          </a:p>
        </p:txBody>
      </p:sp>
      <p:sp>
        <p:nvSpPr>
          <p:cNvPr id="14" name="Picture Placeholder 13">
            <a:extLst>
              <a:ext uri="{FF2B5EF4-FFF2-40B4-BE49-F238E27FC236}">
                <a16:creationId xmlns:a16="http://schemas.microsoft.com/office/drawing/2014/main" id="{A38D8DC2-3DFD-CF46-9521-01551DFF0AEB}"/>
              </a:ext>
            </a:extLst>
          </p:cNvPr>
          <p:cNvSpPr>
            <a:spLocks noGrp="1"/>
          </p:cNvSpPr>
          <p:nvPr>
            <p:ph type="pic" sz="quarter" idx="14" hasCustomPrompt="1"/>
          </p:nvPr>
        </p:nvSpPr>
        <p:spPr>
          <a:xfrm>
            <a:off x="4435523" y="2193749"/>
            <a:ext cx="3314820" cy="2992123"/>
          </a:xfrm>
          <a:custGeom>
            <a:avLst/>
            <a:gdLst>
              <a:gd name="connsiteX0" fmla="*/ 0 w 1800000"/>
              <a:gd name="connsiteY0" fmla="*/ 0 h 1800000"/>
              <a:gd name="connsiteX1" fmla="*/ 1800000 w 1800000"/>
              <a:gd name="connsiteY1" fmla="*/ 0 h 1800000"/>
              <a:gd name="connsiteX2" fmla="*/ 1800000 w 1800000"/>
              <a:gd name="connsiteY2" fmla="*/ 1800000 h 1800000"/>
              <a:gd name="connsiteX3" fmla="*/ 0 w 1800000"/>
              <a:gd name="connsiteY3" fmla="*/ 1800000 h 1800000"/>
            </a:gdLst>
            <a:ahLst/>
            <a:cxnLst>
              <a:cxn ang="0">
                <a:pos x="connsiteX0" y="connsiteY0"/>
              </a:cxn>
              <a:cxn ang="0">
                <a:pos x="connsiteX1" y="connsiteY1"/>
              </a:cxn>
              <a:cxn ang="0">
                <a:pos x="connsiteX2" y="connsiteY2"/>
              </a:cxn>
              <a:cxn ang="0">
                <a:pos x="connsiteX3" y="connsiteY3"/>
              </a:cxn>
            </a:cxnLst>
            <a:rect l="l" t="t" r="r" b="b"/>
            <a:pathLst>
              <a:path w="1800000" h="1800000">
                <a:moveTo>
                  <a:pt x="0" y="0"/>
                </a:moveTo>
                <a:lnTo>
                  <a:pt x="1800000" y="0"/>
                </a:lnTo>
                <a:lnTo>
                  <a:pt x="1800000" y="1800000"/>
                </a:lnTo>
                <a:lnTo>
                  <a:pt x="0" y="1800000"/>
                </a:lnTo>
                <a:close/>
              </a:path>
            </a:pathLst>
          </a:custGeom>
          <a:blipFill dpi="0" rotWithShape="1">
            <a:blip r:embed="rId3">
              <a:extLst>
                <a:ext uri="{28A0092B-C50C-407E-A947-70E740481C1C}">
                  <a14:useLocalDpi xmlns:a14="http://schemas.microsoft.com/office/drawing/2010/main" val="0"/>
                </a:ext>
              </a:extLst>
            </a:blip>
            <a:srcRect/>
            <a:stretch>
              <a:fillRect/>
            </a:stretch>
          </a:blipFill>
        </p:spPr>
        <p:txBody>
          <a:bodyPr wrap="square">
            <a:noAutofit/>
          </a:bodyPr>
          <a:lstStyle>
            <a:lvl1pPr marL="0" indent="0" algn="ctr">
              <a:buNone/>
              <a:defRPr sz="1200" baseline="0"/>
            </a:lvl1pPr>
          </a:lstStyle>
          <a:p>
            <a:r>
              <a:rPr lang="en-US"/>
              <a:t>Add your image here [Drag and Drop]</a:t>
            </a:r>
          </a:p>
        </p:txBody>
      </p:sp>
      <p:sp>
        <p:nvSpPr>
          <p:cNvPr id="15" name="Picture Placeholder 14">
            <a:extLst>
              <a:ext uri="{FF2B5EF4-FFF2-40B4-BE49-F238E27FC236}">
                <a16:creationId xmlns:a16="http://schemas.microsoft.com/office/drawing/2014/main" id="{813955EB-D48F-F640-BE35-EB01D83FB722}"/>
              </a:ext>
            </a:extLst>
          </p:cNvPr>
          <p:cNvSpPr>
            <a:spLocks noGrp="1"/>
          </p:cNvSpPr>
          <p:nvPr>
            <p:ph type="pic" sz="quarter" idx="15" hasCustomPrompt="1"/>
          </p:nvPr>
        </p:nvSpPr>
        <p:spPr>
          <a:xfrm>
            <a:off x="7958232" y="2193749"/>
            <a:ext cx="3314820" cy="2992123"/>
          </a:xfrm>
          <a:custGeom>
            <a:avLst/>
            <a:gdLst>
              <a:gd name="connsiteX0" fmla="*/ 0 w 1800000"/>
              <a:gd name="connsiteY0" fmla="*/ 0 h 1800000"/>
              <a:gd name="connsiteX1" fmla="*/ 1800000 w 1800000"/>
              <a:gd name="connsiteY1" fmla="*/ 0 h 1800000"/>
              <a:gd name="connsiteX2" fmla="*/ 1800000 w 1800000"/>
              <a:gd name="connsiteY2" fmla="*/ 1800000 h 1800000"/>
              <a:gd name="connsiteX3" fmla="*/ 0 w 1800000"/>
              <a:gd name="connsiteY3" fmla="*/ 1800000 h 1800000"/>
            </a:gdLst>
            <a:ahLst/>
            <a:cxnLst>
              <a:cxn ang="0">
                <a:pos x="connsiteX0" y="connsiteY0"/>
              </a:cxn>
              <a:cxn ang="0">
                <a:pos x="connsiteX1" y="connsiteY1"/>
              </a:cxn>
              <a:cxn ang="0">
                <a:pos x="connsiteX2" y="connsiteY2"/>
              </a:cxn>
              <a:cxn ang="0">
                <a:pos x="connsiteX3" y="connsiteY3"/>
              </a:cxn>
            </a:cxnLst>
            <a:rect l="l" t="t" r="r" b="b"/>
            <a:pathLst>
              <a:path w="1800000" h="1800000">
                <a:moveTo>
                  <a:pt x="0" y="0"/>
                </a:moveTo>
                <a:lnTo>
                  <a:pt x="1800000" y="0"/>
                </a:lnTo>
                <a:lnTo>
                  <a:pt x="1800000" y="1800000"/>
                </a:lnTo>
                <a:lnTo>
                  <a:pt x="0" y="1800000"/>
                </a:lnTo>
                <a:close/>
              </a:path>
            </a:pathLst>
          </a:custGeom>
          <a:blipFill dpi="0" rotWithShape="1">
            <a:blip r:embed="rId3">
              <a:extLst>
                <a:ext uri="{28A0092B-C50C-407E-A947-70E740481C1C}">
                  <a14:useLocalDpi xmlns:a14="http://schemas.microsoft.com/office/drawing/2010/main" val="0"/>
                </a:ext>
              </a:extLst>
            </a:blip>
            <a:srcRect/>
            <a:stretch>
              <a:fillRect/>
            </a:stretch>
          </a:blipFill>
        </p:spPr>
        <p:txBody>
          <a:bodyPr wrap="square">
            <a:noAutofit/>
          </a:bodyPr>
          <a:lstStyle>
            <a:lvl1pPr marL="0" indent="0" algn="ctr">
              <a:buNone/>
              <a:defRPr sz="1200" baseline="0"/>
            </a:lvl1pPr>
          </a:lstStyle>
          <a:p>
            <a:r>
              <a:rPr lang="en-US"/>
              <a:t>Add your image here [Drag and Drop]</a:t>
            </a:r>
          </a:p>
        </p:txBody>
      </p:sp>
      <p:sp>
        <p:nvSpPr>
          <p:cNvPr id="9" name="Text Placeholder 2">
            <a:extLst>
              <a:ext uri="{FF2B5EF4-FFF2-40B4-BE49-F238E27FC236}">
                <a16:creationId xmlns:a16="http://schemas.microsoft.com/office/drawing/2014/main" id="{0AA7416A-763F-E54E-AD0C-CB78DA3D1772}"/>
              </a:ext>
            </a:extLst>
          </p:cNvPr>
          <p:cNvSpPr>
            <a:spLocks noGrp="1"/>
          </p:cNvSpPr>
          <p:nvPr>
            <p:ph type="body" sz="quarter" idx="10" hasCustomPrompt="1"/>
          </p:nvPr>
        </p:nvSpPr>
        <p:spPr>
          <a:xfrm>
            <a:off x="765178" y="264103"/>
            <a:ext cx="10664822" cy="615553"/>
          </a:xfrm>
          <a:prstGeom prst="rect">
            <a:avLst/>
          </a:prstGeom>
        </p:spPr>
        <p:txBody>
          <a:bodyPr anchor="ctr"/>
          <a:lstStyle>
            <a:lvl1pPr marL="0" indent="0" algn="ctr">
              <a:lnSpc>
                <a:spcPct val="100000"/>
              </a:lnSpc>
              <a:buNone/>
              <a:defRPr sz="4000" b="0">
                <a:solidFill>
                  <a:srgbClr val="832B8F"/>
                </a:solidFill>
                <a:latin typeface="+mj-lt"/>
              </a:defRPr>
            </a:lvl1pPr>
            <a:lvl2pPr marL="457189" indent="0">
              <a:buNone/>
              <a:defRPr/>
            </a:lvl2pPr>
            <a:lvl3pPr marL="914377" indent="0">
              <a:buNone/>
              <a:defRPr/>
            </a:lvl3pPr>
            <a:lvl4pPr marL="1371566" indent="0">
              <a:buNone/>
              <a:defRPr/>
            </a:lvl4pPr>
            <a:lvl5pPr marL="1828754" indent="0">
              <a:buNone/>
              <a:defRPr/>
            </a:lvl5pPr>
          </a:lstStyle>
          <a:p>
            <a:pPr lvl="0"/>
            <a:r>
              <a:rPr lang="en-US" dirty="0"/>
              <a:t>Title</a:t>
            </a:r>
          </a:p>
        </p:txBody>
      </p:sp>
      <p:sp>
        <p:nvSpPr>
          <p:cNvPr id="10" name="Text Placeholder 6">
            <a:extLst>
              <a:ext uri="{FF2B5EF4-FFF2-40B4-BE49-F238E27FC236}">
                <a16:creationId xmlns:a16="http://schemas.microsoft.com/office/drawing/2014/main" id="{E4B3E4FD-769E-B84A-834C-0212AAE99A7A}"/>
              </a:ext>
            </a:extLst>
          </p:cNvPr>
          <p:cNvSpPr>
            <a:spLocks noGrp="1"/>
          </p:cNvSpPr>
          <p:nvPr>
            <p:ph type="body" sz="quarter" idx="11"/>
          </p:nvPr>
        </p:nvSpPr>
        <p:spPr>
          <a:xfrm>
            <a:off x="760522" y="928650"/>
            <a:ext cx="10664822" cy="430887"/>
          </a:xfrm>
          <a:prstGeom prst="rect">
            <a:avLst/>
          </a:prstGeom>
          <a:noFill/>
        </p:spPr>
        <p:txBody>
          <a:bodyPr anchor="ctr"/>
          <a:lstStyle>
            <a:lvl1pPr marL="228600" marR="0" indent="-228600" algn="ctr"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3300" b="0" spc="0">
                <a:solidFill>
                  <a:srgbClr val="FFC000"/>
                </a:solidFill>
                <a:latin typeface="+mj-lt"/>
              </a:defRPr>
            </a:lvl1pPr>
            <a:lvl2pPr>
              <a:defRPr sz="2400"/>
            </a:lvl2pPr>
            <a:lvl3pPr>
              <a:defRPr sz="2600"/>
            </a:lvl3pPr>
            <a:lvl4pPr>
              <a:defRPr sz="2800"/>
            </a:lvl4pPr>
            <a:lvl5pPr>
              <a:defRPr sz="3400"/>
            </a:lvl5pPr>
            <a:lvl6pPr>
              <a:defRPr sz="2800"/>
            </a:lvl6pPr>
            <a:lvl7pPr>
              <a:defRPr sz="2800"/>
            </a:lvl7pPr>
            <a:lvl8pPr algn="r">
              <a:buNone/>
              <a:defRPr/>
            </a:lvl8pPr>
          </a:lstStyle>
          <a:p>
            <a:pPr marL="3497783" marR="0" lvl="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a:pPr>
            <a:r>
              <a:rPr kumimoji="0" lang="en-US" sz="2800" b="0" i="0" u="none" strike="noStrike" kern="1200" cap="none" spc="0" normalizeH="0" baseline="0" noProof="0">
                <a:ln>
                  <a:noFill/>
                </a:ln>
                <a:gradFill>
                  <a:gsLst>
                    <a:gs pos="1250">
                      <a:srgbClr val="1A1A1A"/>
                    </a:gs>
                    <a:gs pos="100000">
                      <a:srgbClr val="1A1A1A"/>
                    </a:gs>
                  </a:gsLst>
                  <a:lin ang="5400000" scaled="0"/>
                </a:gradFill>
                <a:effectLst/>
                <a:uLnTx/>
                <a:uFillTx/>
                <a:latin typeface="Segoe UI Semilight" panose="020B0402040204020203" pitchFamily="34" charset="0"/>
                <a:ea typeface="+mn-ea"/>
                <a:cs typeface="Segoe UI Semilight" panose="020B0402040204020203" pitchFamily="34" charset="0"/>
              </a:rPr>
              <a:t>Click to edit Master text styles</a:t>
            </a:r>
          </a:p>
        </p:txBody>
      </p:sp>
      <p:sp>
        <p:nvSpPr>
          <p:cNvPr id="8" name="TextBox 7">
            <a:extLst>
              <a:ext uri="{FF2B5EF4-FFF2-40B4-BE49-F238E27FC236}">
                <a16:creationId xmlns:a16="http://schemas.microsoft.com/office/drawing/2014/main" id="{4726F191-734D-F208-3FF8-C386BA148E9E}"/>
              </a:ext>
            </a:extLst>
          </p:cNvPr>
          <p:cNvSpPr txBox="1"/>
          <p:nvPr userDrawn="1"/>
        </p:nvSpPr>
        <p:spPr>
          <a:xfrm>
            <a:off x="11119832" y="6379429"/>
            <a:ext cx="970156" cy="184666"/>
          </a:xfrm>
          <a:prstGeom prst="rect">
            <a:avLst/>
          </a:prstGeom>
          <a:noFill/>
        </p:spPr>
        <p:txBody>
          <a:bodyPr wrap="square" lIns="0" tIns="0" rIns="0" bIns="0" rtlCol="0">
            <a:spAutoFit/>
          </a:bodyPr>
          <a:lstStyle/>
          <a:p>
            <a:pPr algn="l"/>
            <a:r>
              <a:rPr lang="en-HR" sz="1200" b="1" dirty="0">
                <a:gradFill>
                  <a:gsLst>
                    <a:gs pos="2917">
                      <a:schemeClr val="tx1"/>
                    </a:gs>
                    <a:gs pos="30000">
                      <a:schemeClr val="tx1"/>
                    </a:gs>
                  </a:gsLst>
                  <a:lin ang="5400000" scaled="0"/>
                </a:gradFill>
              </a:rPr>
              <a:t>#ntk23</a:t>
            </a:r>
          </a:p>
        </p:txBody>
      </p:sp>
      <p:pic>
        <p:nvPicPr>
          <p:cNvPr id="2" name="Picture 1">
            <a:extLst>
              <a:ext uri="{FF2B5EF4-FFF2-40B4-BE49-F238E27FC236}">
                <a16:creationId xmlns:a16="http://schemas.microsoft.com/office/drawing/2014/main" id="{E670E03D-B0A3-57E2-587F-588839D1E665}"/>
              </a:ext>
            </a:extLst>
          </p:cNvPr>
          <p:cNvPicPr>
            <a:picLocks noChangeAspect="1"/>
          </p:cNvPicPr>
          <p:nvPr userDrawn="1"/>
        </p:nvPicPr>
        <p:blipFill>
          <a:blip r:embed="rId4"/>
          <a:srcRect/>
          <a:stretch/>
        </p:blipFill>
        <p:spPr>
          <a:xfrm>
            <a:off x="573049" y="5894351"/>
            <a:ext cx="970156" cy="970156"/>
          </a:xfrm>
          <a:prstGeom prst="rect">
            <a:avLst/>
          </a:prstGeom>
        </p:spPr>
      </p:pic>
    </p:spTree>
    <p:extLst>
      <p:ext uri="{BB962C8B-B14F-4D97-AF65-F5344CB8AC3E}">
        <p14:creationId xmlns:p14="http://schemas.microsoft.com/office/powerpoint/2010/main" val="4257333352"/>
      </p:ext>
    </p:extLst>
  </p:cSld>
  <p:clrMapOvr>
    <a:masterClrMapping/>
  </p:clrMapOvr>
  <p:transition>
    <p:fade/>
  </p:transition>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Demo slide">
    <p:bg>
      <p:bgRef idx="1001">
        <a:schemeClr val="bg2"/>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D3C203B-3C30-BE44-8585-84A27F52C8F8}"/>
              </a:ext>
            </a:extLst>
          </p:cNvPr>
          <p:cNvPicPr>
            <a:picLocks noChangeAspect="1"/>
          </p:cNvPicPr>
          <p:nvPr userDrawn="1"/>
        </p:nvPicPr>
        <p:blipFill>
          <a:blip r:embed="rId2"/>
          <a:srcRect/>
          <a:stretch/>
        </p:blipFill>
        <p:spPr>
          <a:xfrm>
            <a:off x="0" y="-43842"/>
            <a:ext cx="12192000" cy="6901841"/>
          </a:xfrm>
          <a:prstGeom prst="rect">
            <a:avLst/>
          </a:prstGeom>
        </p:spPr>
      </p:pic>
      <p:sp>
        <p:nvSpPr>
          <p:cNvPr id="2" name="Title 1"/>
          <p:cNvSpPr>
            <a:spLocks noGrp="1"/>
          </p:cNvSpPr>
          <p:nvPr>
            <p:ph type="title" hasCustomPrompt="1"/>
          </p:nvPr>
        </p:nvSpPr>
        <p:spPr>
          <a:xfrm>
            <a:off x="2551798" y="3033223"/>
            <a:ext cx="9144000" cy="498598"/>
          </a:xfrm>
          <a:noFill/>
        </p:spPr>
        <p:txBody>
          <a:bodyPr lIns="0" tIns="0" rIns="0" bIns="0" anchor="b" anchorCtr="0">
            <a:spAutoFit/>
          </a:bodyPr>
          <a:lstStyle>
            <a:lvl1pPr algn="r"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389760253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Demo slide">
    <p:bg>
      <p:bgRef idx="1001">
        <a:schemeClr val="bg2"/>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D3C203B-3C30-BE44-8585-84A27F52C8F8}"/>
              </a:ext>
            </a:extLst>
          </p:cNvPr>
          <p:cNvPicPr>
            <a:picLocks noChangeAspect="1"/>
          </p:cNvPicPr>
          <p:nvPr userDrawn="1"/>
        </p:nvPicPr>
        <p:blipFill>
          <a:blip r:embed="rId2"/>
          <a:srcRect/>
          <a:stretch/>
        </p:blipFill>
        <p:spPr>
          <a:xfrm>
            <a:off x="0" y="0"/>
            <a:ext cx="12192000" cy="6858000"/>
          </a:xfrm>
          <a:prstGeom prst="rect">
            <a:avLst/>
          </a:prstGeom>
        </p:spPr>
      </p:pic>
      <p:sp>
        <p:nvSpPr>
          <p:cNvPr id="2" name="Title 1"/>
          <p:cNvSpPr>
            <a:spLocks noGrp="1"/>
          </p:cNvSpPr>
          <p:nvPr>
            <p:ph type="title" hasCustomPrompt="1"/>
          </p:nvPr>
        </p:nvSpPr>
        <p:spPr>
          <a:xfrm>
            <a:off x="2551798" y="3033223"/>
            <a:ext cx="9144000" cy="498598"/>
          </a:xfrm>
          <a:noFill/>
        </p:spPr>
        <p:txBody>
          <a:bodyPr lIns="0" tIns="0" rIns="0" bIns="0" anchor="b" anchorCtr="0">
            <a:spAutoFit/>
          </a:bodyPr>
          <a:lstStyle>
            <a:lvl1pPr algn="r"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389890957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Demo slide">
    <p:bg>
      <p:bgRef idx="1001">
        <a:schemeClr val="bg2"/>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AD3C203B-3C30-BE44-8585-84A27F52C8F8}"/>
              </a:ext>
            </a:extLst>
          </p:cNvPr>
          <p:cNvPicPr>
            <a:picLocks noChangeAspect="1"/>
          </p:cNvPicPr>
          <p:nvPr userDrawn="1"/>
        </p:nvPicPr>
        <p:blipFill>
          <a:blip r:embed="rId2"/>
          <a:srcRect/>
          <a:stretch/>
        </p:blipFill>
        <p:spPr>
          <a:xfrm>
            <a:off x="0" y="-43842"/>
            <a:ext cx="12192000" cy="6901841"/>
          </a:xfrm>
          <a:prstGeom prst="rect">
            <a:avLst/>
          </a:prstGeom>
        </p:spPr>
      </p:pic>
      <p:sp>
        <p:nvSpPr>
          <p:cNvPr id="2" name="Title 1"/>
          <p:cNvSpPr>
            <a:spLocks noGrp="1"/>
          </p:cNvSpPr>
          <p:nvPr>
            <p:ph type="title" hasCustomPrompt="1"/>
          </p:nvPr>
        </p:nvSpPr>
        <p:spPr>
          <a:xfrm>
            <a:off x="2551798" y="3033223"/>
            <a:ext cx="9144000" cy="498598"/>
          </a:xfrm>
          <a:noFill/>
        </p:spPr>
        <p:txBody>
          <a:bodyPr lIns="0" tIns="0" rIns="0" bIns="0" anchor="b" anchorCtr="0">
            <a:spAutoFit/>
          </a:bodyPr>
          <a:lstStyle>
            <a:lvl1pPr algn="r"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spTree>
    <p:extLst>
      <p:ext uri="{BB962C8B-B14F-4D97-AF65-F5344CB8AC3E}">
        <p14:creationId xmlns:p14="http://schemas.microsoft.com/office/powerpoint/2010/main" val="208177262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11556723"/>
      </p:ext>
    </p:extLst>
  </p:cSld>
  <p:clrMapOvr>
    <a:masterClrMapping/>
  </p:clrMapOvr>
  <p:transition>
    <p:fade/>
  </p:transition>
  <p:extLst>
    <p:ext uri="{DCECCB84-F9BA-43D5-87BE-67443E8EF086}">
      <p15:sldGuideLst xmlns:p15="http://schemas.microsoft.com/office/powerpoint/2012/main">
        <p15:guide id="1" orient="horz" pos="1272" userDrawn="1">
          <p15:clr>
            <a:srgbClr val="5ACBF0"/>
          </p15:clr>
        </p15:guide>
        <p15:guide id="2" orient="horz" pos="904" userDrawn="1">
          <p15:clr>
            <a:srgbClr val="5ACBF0"/>
          </p15:clr>
        </p15:guide>
        <p15:guide id="3" orient="horz" pos="288" userDrawn="1">
          <p15:clr>
            <a:srgbClr val="5ACBF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Closing logo slide">
    <p:bg>
      <p:bgRef idx="1001">
        <a:schemeClr val="bg2"/>
      </p:bgRef>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40AEC0B-11BC-1547-B56F-B23F987760FB}"/>
              </a:ext>
            </a:extLst>
          </p:cNvPr>
          <p:cNvPicPr>
            <a:picLocks noChangeAspect="1"/>
          </p:cNvPicPr>
          <p:nvPr userDrawn="1"/>
        </p:nvPicPr>
        <p:blipFill>
          <a:blip r:embed="rId2"/>
          <a:srcRect/>
          <a:stretch/>
        </p:blipFill>
        <p:spPr>
          <a:xfrm>
            <a:off x="2667000" y="0"/>
            <a:ext cx="6858000" cy="6858000"/>
          </a:xfrm>
          <a:prstGeom prst="rect">
            <a:avLst/>
          </a:prstGeom>
        </p:spPr>
      </p:pic>
    </p:spTree>
    <p:extLst>
      <p:ext uri="{BB962C8B-B14F-4D97-AF65-F5344CB8AC3E}">
        <p14:creationId xmlns:p14="http://schemas.microsoft.com/office/powerpoint/2010/main" val="1660899620"/>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Black Notes slide Layout">
    <p:bg bwMode="black">
      <p:bgPr>
        <a:solidFill>
          <a:srgbClr val="000000"/>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bwMode="white"/>
        <p:txBody>
          <a:bodyPr/>
          <a:lstStyle>
            <a:lvl1pPr>
              <a:defRPr b="0">
                <a:gradFill>
                  <a:gsLst>
                    <a:gs pos="1250">
                      <a:schemeClr val="tx1"/>
                    </a:gs>
                    <a:gs pos="100000">
                      <a:schemeClr val="tx1"/>
                    </a:gs>
                  </a:gsLst>
                  <a:lin ang="5400000" scaled="0"/>
                </a:gradFill>
                <a:latin typeface="Segoe UI" pitchFamily="34" charset="0"/>
                <a:ea typeface="Segoe UI" pitchFamily="34" charset="0"/>
                <a:cs typeface="Segoe UI" pitchFamily="34" charset="0"/>
              </a:defRPr>
            </a:lvl1pPr>
          </a:lstStyle>
          <a:p>
            <a:r>
              <a:rPr lang="en-US"/>
              <a:t>Click to edit Master title style</a:t>
            </a:r>
            <a:endParaRPr lang="en-US" dirty="0"/>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584200" y="1436688"/>
            <a:ext cx="11018838" cy="2215991"/>
          </a:xfrm>
        </p:spPr>
        <p:txBody>
          <a:bodyPr>
            <a:spAutoFit/>
          </a:bodyPr>
          <a:lstStyle>
            <a:lvl1pPr>
              <a:defRPr sz="3600">
                <a:latin typeface="+mn-lt"/>
              </a:defRPr>
            </a:lvl1pPr>
            <a:lvl2pPr>
              <a:defRPr sz="2800">
                <a:latin typeface="+mn-lt"/>
              </a:defRPr>
            </a:lvl2pPr>
            <a:lvl3pPr>
              <a:defRPr sz="2400">
                <a:latin typeface="+mn-lt"/>
              </a:defRPr>
            </a:lvl3pPr>
            <a:lvl4pPr>
              <a:defRPr sz="2000">
                <a:latin typeface="+mn-lt"/>
              </a:defRPr>
            </a:lvl4pPr>
            <a:lvl5pPr>
              <a:defRPr sz="180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Next slide"/>
          <p:cNvSpPr>
            <a:spLocks noGrp="1"/>
          </p:cNvSpPr>
          <p:nvPr>
            <p:ph type="body" sz="quarter" idx="11" hasCustomPrompt="1"/>
          </p:nvPr>
        </p:nvSpPr>
        <p:spPr>
          <a:xfrm>
            <a:off x="1" y="6269038"/>
            <a:ext cx="12192001" cy="588963"/>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3700" spc="-51" baseline="0">
                <a:gradFill>
                  <a:gsLst>
                    <a:gs pos="0">
                      <a:srgbClr val="000000"/>
                    </a:gs>
                    <a:gs pos="100000">
                      <a:srgbClr val="000000"/>
                    </a:gs>
                  </a:gsLst>
                  <a:lin ang="5400000" scaled="0"/>
                </a:gradFill>
                <a:effectLst/>
                <a:latin typeface="Segoe UI" pitchFamily="34" charset="0"/>
                <a:ea typeface="Segoe UI" pitchFamily="34" charset="0"/>
                <a:cs typeface="Segoe UI" pitchFamily="34" charset="0"/>
              </a:defRPr>
            </a:lvl1pPr>
          </a:lstStyle>
          <a:p>
            <a:pPr lvl="0"/>
            <a:r>
              <a:rPr lang="en-US" dirty="0"/>
              <a:t>Next:</a:t>
            </a:r>
          </a:p>
        </p:txBody>
      </p:sp>
    </p:spTree>
    <p:extLst>
      <p:ext uri="{BB962C8B-B14F-4D97-AF65-F5344CB8AC3E}">
        <p14:creationId xmlns:p14="http://schemas.microsoft.com/office/powerpoint/2010/main" val="3482969643"/>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1" orient="horz" pos="904" userDrawn="1">
          <p15:clr>
            <a:srgbClr val="5ACBF0"/>
          </p15:clr>
        </p15:guide>
        <p15:guide id="2" orient="horz" pos="288" userDrawn="1">
          <p15:clr>
            <a:srgbClr val="5ACBF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atin typeface="Segoe UI Light" panose="020B0502040204020203" pitchFamily="34" charset="0"/>
                <a:cs typeface="Segoe UI Light" panose="020B0502040204020203" pitchFamily="34" charset="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113E31D-E2AB-40D1-8B51-AFA5AFEF393A}" type="slidenum">
              <a:rPr lang="en-US" dirty="0"/>
              <a:t>‹#›</a:t>
            </a:fld>
            <a:endParaRPr lang="en-US" dirty="0"/>
          </a:p>
        </p:txBody>
      </p:sp>
    </p:spTree>
    <p:extLst>
      <p:ext uri="{BB962C8B-B14F-4D97-AF65-F5344CB8AC3E}">
        <p14:creationId xmlns:p14="http://schemas.microsoft.com/office/powerpoint/2010/main" val="110431851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DBC305C-A9C3-4278-AFC0-C99DFD80A68A}"/>
              </a:ext>
            </a:extLst>
          </p:cNvPr>
          <p:cNvSpPr>
            <a:spLocks noGrp="1"/>
          </p:cNvSpPr>
          <p:nvPr>
            <p:ph type="title" hasCustomPrompt="1"/>
          </p:nvPr>
        </p:nvSpPr>
        <p:spPr>
          <a:xfrm>
            <a:off x="426424" y="440495"/>
            <a:ext cx="11336039" cy="758022"/>
          </a:xfrm>
          <a:prstGeom prst="rect">
            <a:avLst/>
          </a:prstGeom>
        </p:spPr>
        <p:txBody>
          <a:bodyPr vert="horz" wrap="square" lIns="0" tIns="164592" rIns="0" bIns="0" rtlCol="0" anchor="t">
            <a:noAutofit/>
          </a:bodyPr>
          <a:lstStyle>
            <a:lvl1pPr>
              <a:defRPr>
                <a:solidFill>
                  <a:srgbClr val="000000"/>
                </a:solidFill>
              </a:defRPr>
            </a:lvl1pPr>
          </a:lstStyle>
          <a:p>
            <a:r>
              <a:rPr lang="en-US"/>
              <a:t>Title</a:t>
            </a:r>
          </a:p>
        </p:txBody>
      </p:sp>
    </p:spTree>
    <p:extLst>
      <p:ext uri="{BB962C8B-B14F-4D97-AF65-F5344CB8AC3E}">
        <p14:creationId xmlns:p14="http://schemas.microsoft.com/office/powerpoint/2010/main" val="3890840886"/>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588263" y="457200"/>
            <a:ext cx="11018520" cy="553998"/>
          </a:xfrm>
          <a:prstGeom prst="rect">
            <a:avLst/>
          </a:prstGeom>
        </p:spPr>
        <p:txBody>
          <a:bodyPr vert="horz" wrap="square" lIns="0" tIns="0" rIns="0" bIns="0" rtlCol="0" anchor="t">
            <a:spAutoFit/>
          </a:bodyPr>
          <a:lstStyle/>
          <a:p>
            <a:r>
              <a:rPr lang="en-US"/>
              <a:t>Click to edit Master title style</a:t>
            </a:r>
            <a:endParaRPr lang="en-US" dirty="0"/>
          </a:p>
        </p:txBody>
      </p:sp>
      <p:sp>
        <p:nvSpPr>
          <p:cNvPr id="4" name="Text Placeholder 3"/>
          <p:cNvSpPr>
            <a:spLocks noGrp="1"/>
          </p:cNvSpPr>
          <p:nvPr userDrawn="1">
            <p:ph type="body" idx="1"/>
          </p:nvPr>
        </p:nvSpPr>
        <p:spPr>
          <a:xfrm>
            <a:off x="584200" y="1435503"/>
            <a:ext cx="11018520" cy="1612749"/>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3588427678"/>
      </p:ext>
    </p:extLst>
  </p:cSld>
  <p:clrMap bg1="lt1" tx1="dk1" bg2="lt2" tx2="dk2" accent1="accent1" accent2="accent2" accent3="accent3" accent4="accent4" accent5="accent5" accent6="accent6" hlink="hlink" folHlink="folHlink"/>
  <p:sldLayoutIdLst>
    <p:sldLayoutId id="2147484580" r:id="rId1"/>
    <p:sldLayoutId id="2147484609" r:id="rId2"/>
    <p:sldLayoutId id="2147484577" r:id="rId3"/>
    <p:sldLayoutId id="2147484610" r:id="rId4"/>
    <p:sldLayoutId id="2147484240" r:id="rId5"/>
    <p:sldLayoutId id="2147484241" r:id="rId6"/>
    <p:sldLayoutId id="2147484474" r:id="rId7"/>
    <p:sldLayoutId id="2147484245" r:id="rId8"/>
    <p:sldLayoutId id="2147484247" r:id="rId9"/>
    <p:sldLayoutId id="2147484573" r:id="rId10"/>
    <p:sldLayoutId id="2147484638" r:id="rId11"/>
    <p:sldLayoutId id="2147484673" r:id="rId12"/>
    <p:sldLayoutId id="2147484249" r:id="rId13"/>
    <p:sldLayoutId id="2147484683" r:id="rId14"/>
    <p:sldLayoutId id="2147484684" r:id="rId15"/>
    <p:sldLayoutId id="2147484256" r:id="rId16"/>
    <p:sldLayoutId id="2147484682" r:id="rId17"/>
    <p:sldLayoutId id="2147484263" r:id="rId18"/>
    <p:sldLayoutId id="2147484685" r:id="rId19"/>
    <p:sldLayoutId id="2147484686" r:id="rId20"/>
  </p:sldLayoutIdLst>
  <p:transition>
    <p:fade/>
  </p:transition>
  <p:hf sldNum="0" hdr="0" ftr="0" dt="0"/>
  <p:txStyles>
    <p:title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userDrawn="1">
          <p15:clr>
            <a:srgbClr val="C35EA4"/>
          </p15:clr>
        </p15:guide>
        <p15:guide id="17" pos="7313" userDrawn="1">
          <p15:clr>
            <a:srgbClr val="C35EA4"/>
          </p15:clr>
        </p15:guide>
        <p15:guide id="25" orient="horz" pos="369" userDrawn="1">
          <p15:clr>
            <a:srgbClr val="C35EA4"/>
          </p15:clr>
        </p15:guide>
        <p15:guide id="26" orient="horz" pos="3949" userDrawn="1">
          <p15:clr>
            <a:srgbClr val="C35EA4"/>
          </p15:clr>
        </p15:guide>
        <p15:guide id="27" orient="horz" pos="184" userDrawn="1">
          <p15:clr>
            <a:srgbClr val="A4A3A4"/>
          </p15:clr>
        </p15:guide>
        <p15:guide id="28" pos="185" userDrawn="1">
          <p15:clr>
            <a:srgbClr val="A4A3A4"/>
          </p15:clr>
        </p15:guide>
        <p15:guide id="29" orient="horz" pos="4135" userDrawn="1">
          <p15:clr>
            <a:srgbClr val="A4A3A4"/>
          </p15:clr>
        </p15:guide>
        <p15:guide id="30" pos="7495" userDrawn="1">
          <p15:clr>
            <a:srgbClr val="A4A3A4"/>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15.jpeg"/><Relationship Id="rId4" Type="http://schemas.openxmlformats.org/officeDocument/2006/relationships/image" Target="../media/image14.jpeg"/></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16.xml"/><Relationship Id="rId4" Type="http://schemas.openxmlformats.org/officeDocument/2006/relationships/image" Target="../media/image17.svg"/></Relationships>
</file>

<file path=ppt/slides/_rels/slide6.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image" Target="../media/image19.emf"/><Relationship Id="rId1" Type="http://schemas.openxmlformats.org/officeDocument/2006/relationships/slideLayout" Target="../slideLayouts/slideLayout9.xml"/><Relationship Id="rId6" Type="http://schemas.openxmlformats.org/officeDocument/2006/relationships/image" Target="../media/image23.emf"/><Relationship Id="rId5" Type="http://schemas.openxmlformats.org/officeDocument/2006/relationships/image" Target="../media/image22.emf"/><Relationship Id="rId4" Type="http://schemas.openxmlformats.org/officeDocument/2006/relationships/image" Target="../media/image21.emf"/></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1.xml"/><Relationship Id="rId1" Type="http://schemas.openxmlformats.org/officeDocument/2006/relationships/slideLayout" Target="../slideLayouts/slideLayout16.xml"/><Relationship Id="rId5" Type="http://schemas.openxmlformats.org/officeDocument/2006/relationships/image" Target="../media/image26.png"/><Relationship Id="rId4" Type="http://schemas.openxmlformats.org/officeDocument/2006/relationships/customXml" Target="../ink/ink1.xml"/></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3.xml"/><Relationship Id="rId1" Type="http://schemas.openxmlformats.org/officeDocument/2006/relationships/slideLayout" Target="../slideLayouts/slideLayout16.xml"/><Relationship Id="rId5" Type="http://schemas.openxmlformats.org/officeDocument/2006/relationships/image" Target="../media/image30.png"/><Relationship Id="rId4" Type="http://schemas.openxmlformats.org/officeDocument/2006/relationships/image" Target="../media/image29.png"/></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9.xml"/><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0.xml"/><Relationship Id="rId1" Type="http://schemas.openxmlformats.org/officeDocument/2006/relationships/slideLayout" Target="../slideLayouts/slideLayout9.xml"/><Relationship Id="rId4" Type="http://schemas.openxmlformats.org/officeDocument/2006/relationships/image" Target="../media/image38.sv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image" Target="../media/image39.png"/><Relationship Id="rId7" Type="http://schemas.openxmlformats.org/officeDocument/2006/relationships/image" Target="../media/image43.svg"/><Relationship Id="rId12" Type="http://schemas.openxmlformats.org/officeDocument/2006/relationships/image" Target="../media/image48.png"/><Relationship Id="rId2" Type="http://schemas.openxmlformats.org/officeDocument/2006/relationships/notesSlide" Target="../notesSlides/notesSlide22.xml"/><Relationship Id="rId1" Type="http://schemas.openxmlformats.org/officeDocument/2006/relationships/slideLayout" Target="../slideLayouts/slideLayout20.xml"/><Relationship Id="rId6" Type="http://schemas.openxmlformats.org/officeDocument/2006/relationships/image" Target="../media/image42.png"/><Relationship Id="rId11" Type="http://schemas.openxmlformats.org/officeDocument/2006/relationships/image" Target="../media/image47.svg"/><Relationship Id="rId5" Type="http://schemas.openxmlformats.org/officeDocument/2006/relationships/image" Target="../media/image41.png"/><Relationship Id="rId10" Type="http://schemas.openxmlformats.org/officeDocument/2006/relationships/image" Target="../media/image46.png"/><Relationship Id="rId4" Type="http://schemas.openxmlformats.org/officeDocument/2006/relationships/image" Target="../media/image40.svg"/><Relationship Id="rId9" Type="http://schemas.openxmlformats.org/officeDocument/2006/relationships/image" Target="../media/image45.png"/></Relationships>
</file>

<file path=ppt/slides/_rels/slide31.xml.rels><?xml version="1.0" encoding="UTF-8" standalone="yes"?>
<Relationships xmlns="http://schemas.openxmlformats.org/package/2006/relationships"><Relationship Id="rId3" Type="http://schemas.openxmlformats.org/officeDocument/2006/relationships/image" Target="../media/image50.png"/><Relationship Id="rId7" Type="http://schemas.openxmlformats.org/officeDocument/2006/relationships/image" Target="../media/image54.png"/><Relationship Id="rId2" Type="http://schemas.openxmlformats.org/officeDocument/2006/relationships/image" Target="../media/image49.png"/><Relationship Id="rId1" Type="http://schemas.openxmlformats.org/officeDocument/2006/relationships/slideLayout" Target="../slideLayouts/slideLayout9.xm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51.png"/></Relationships>
</file>

<file path=ppt/slides/_rels/slide32.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24.xml"/><Relationship Id="rId1" Type="http://schemas.openxmlformats.org/officeDocument/2006/relationships/slideLayout" Target="../slideLayouts/slideLayout9.xml"/><Relationship Id="rId5" Type="http://schemas.openxmlformats.org/officeDocument/2006/relationships/image" Target="../media/image58.png"/><Relationship Id="rId4" Type="http://schemas.openxmlformats.org/officeDocument/2006/relationships/image" Target="../media/image57.png"/></Relationships>
</file>

<file path=ppt/slides/_rels/slide34.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25.xml"/><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9.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8366246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04AD249-6AA7-EA85-CF4B-DF9536C1E352}"/>
              </a:ext>
            </a:extLst>
          </p:cNvPr>
          <p:cNvSpPr>
            <a:spLocks noGrp="1"/>
          </p:cNvSpPr>
          <p:nvPr>
            <p:ph type="title"/>
          </p:nvPr>
        </p:nvSpPr>
        <p:spPr>
          <a:xfrm>
            <a:off x="501754" y="2321004"/>
            <a:ext cx="9144000" cy="1107996"/>
          </a:xfrm>
        </p:spPr>
        <p:txBody>
          <a:bodyPr/>
          <a:lstStyle/>
          <a:p>
            <a:r>
              <a:rPr lang="en-US" dirty="0"/>
              <a:t>Why do we have so many successful cyber attacks?</a:t>
            </a:r>
            <a:endParaRPr lang="en-HR" dirty="0"/>
          </a:p>
        </p:txBody>
      </p:sp>
      <p:sp>
        <p:nvSpPr>
          <p:cNvPr id="7" name="Text Placeholder 6">
            <a:extLst>
              <a:ext uri="{FF2B5EF4-FFF2-40B4-BE49-F238E27FC236}">
                <a16:creationId xmlns:a16="http://schemas.microsoft.com/office/drawing/2014/main" id="{EDFBDDBD-5C64-9EAE-90C8-6F39B22C3273}"/>
              </a:ext>
            </a:extLst>
          </p:cNvPr>
          <p:cNvSpPr>
            <a:spLocks noGrp="1"/>
          </p:cNvSpPr>
          <p:nvPr>
            <p:ph type="body" sz="quarter" idx="12"/>
          </p:nvPr>
        </p:nvSpPr>
        <p:spPr>
          <a:xfrm>
            <a:off x="501754" y="3800474"/>
            <a:ext cx="9144000" cy="923330"/>
          </a:xfrm>
        </p:spPr>
        <p:txBody>
          <a:bodyPr/>
          <a:lstStyle/>
          <a:p>
            <a:r>
              <a:rPr lang="bs-Latn-BA" dirty="0"/>
              <a:t>Damir Dizdarević</a:t>
            </a:r>
          </a:p>
          <a:p>
            <a:r>
              <a:rPr lang="bs-Latn-BA" dirty="0"/>
              <a:t>Logosoft d.o.o.</a:t>
            </a:r>
          </a:p>
          <a:p>
            <a:r>
              <a:rPr lang="bs-Latn-BA" dirty="0"/>
              <a:t>Sarajevo</a:t>
            </a:r>
            <a:endParaRPr lang="en-HR" dirty="0"/>
          </a:p>
        </p:txBody>
      </p:sp>
    </p:spTree>
    <p:extLst>
      <p:ext uri="{BB962C8B-B14F-4D97-AF65-F5344CB8AC3E}">
        <p14:creationId xmlns:p14="http://schemas.microsoft.com/office/powerpoint/2010/main" val="17950785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1AF365B-9116-5944-B129-BC854B3FDEB9}"/>
              </a:ext>
            </a:extLst>
          </p:cNvPr>
          <p:cNvSpPr>
            <a:spLocks noGrp="1"/>
          </p:cNvSpPr>
          <p:nvPr>
            <p:ph type="body" sz="quarter" idx="10"/>
          </p:nvPr>
        </p:nvSpPr>
        <p:spPr/>
        <p:txBody>
          <a:bodyPr/>
          <a:lstStyle/>
          <a:p>
            <a:endParaRPr lang="en-HR"/>
          </a:p>
        </p:txBody>
      </p:sp>
      <p:sp>
        <p:nvSpPr>
          <p:cNvPr id="3" name="Text Placeholder 2">
            <a:extLst>
              <a:ext uri="{FF2B5EF4-FFF2-40B4-BE49-F238E27FC236}">
                <a16:creationId xmlns:a16="http://schemas.microsoft.com/office/drawing/2014/main" id="{5204E3DA-754A-C440-8D05-92B65B8266D6}"/>
              </a:ext>
            </a:extLst>
          </p:cNvPr>
          <p:cNvSpPr>
            <a:spLocks noGrp="1"/>
          </p:cNvSpPr>
          <p:nvPr>
            <p:ph type="body" sz="quarter" idx="11"/>
          </p:nvPr>
        </p:nvSpPr>
        <p:spPr>
          <a:xfrm>
            <a:off x="7586727" y="3965687"/>
            <a:ext cx="4087812" cy="430887"/>
          </a:xfrm>
        </p:spPr>
        <p:txBody>
          <a:bodyPr/>
          <a:lstStyle/>
          <a:p>
            <a:pPr marL="0" indent="0">
              <a:buNone/>
            </a:pPr>
            <a:endParaRPr lang="en-HR" dirty="0"/>
          </a:p>
        </p:txBody>
      </p:sp>
    </p:spTree>
    <p:extLst>
      <p:ext uri="{BB962C8B-B14F-4D97-AF65-F5344CB8AC3E}">
        <p14:creationId xmlns:p14="http://schemas.microsoft.com/office/powerpoint/2010/main" val="886646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D435984D-AB0A-4852-9AE2-A8CA5497116E}"/>
              </a:ext>
            </a:extLst>
          </p:cNvPr>
          <p:cNvGrpSpPr/>
          <p:nvPr/>
        </p:nvGrpSpPr>
        <p:grpSpPr>
          <a:xfrm>
            <a:off x="2647681" y="4376536"/>
            <a:ext cx="6896638" cy="2665610"/>
            <a:chOff x="2246718" y="3764733"/>
            <a:chExt cx="8043484" cy="3108876"/>
          </a:xfrm>
        </p:grpSpPr>
        <p:sp>
          <p:nvSpPr>
            <p:cNvPr id="12" name="Oval 11">
              <a:extLst>
                <a:ext uri="{FF2B5EF4-FFF2-40B4-BE49-F238E27FC236}">
                  <a16:creationId xmlns:a16="http://schemas.microsoft.com/office/drawing/2014/main" id="{1832F2BF-C416-4B67-9A34-56A66371A44D}"/>
                </a:ext>
              </a:extLst>
            </p:cNvPr>
            <p:cNvSpPr/>
            <p:nvPr/>
          </p:nvSpPr>
          <p:spPr bwMode="auto">
            <a:xfrm>
              <a:off x="4800511" y="3916256"/>
              <a:ext cx="204698" cy="204698"/>
            </a:xfrm>
            <a:prstGeom prst="ellipse">
              <a:avLst/>
            </a:prstGeom>
            <a:solidFill>
              <a:srgbClr val="E6E6E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3" name="Oval 12">
              <a:extLst>
                <a:ext uri="{FF2B5EF4-FFF2-40B4-BE49-F238E27FC236}">
                  <a16:creationId xmlns:a16="http://schemas.microsoft.com/office/drawing/2014/main" id="{8554A2D6-E846-43BF-A1DB-3151E24ACB3C}"/>
                </a:ext>
              </a:extLst>
            </p:cNvPr>
            <p:cNvSpPr/>
            <p:nvPr/>
          </p:nvSpPr>
          <p:spPr bwMode="auto">
            <a:xfrm>
              <a:off x="7228267" y="3764733"/>
              <a:ext cx="110312" cy="110312"/>
            </a:xfrm>
            <a:prstGeom prst="ellipse">
              <a:avLst/>
            </a:prstGeom>
            <a:solidFill>
              <a:srgbClr val="E6E6E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4" name="Oval 13">
              <a:extLst>
                <a:ext uri="{FF2B5EF4-FFF2-40B4-BE49-F238E27FC236}">
                  <a16:creationId xmlns:a16="http://schemas.microsoft.com/office/drawing/2014/main" id="{DCF37217-5D4A-4471-9C6E-E3D363FB702A}"/>
                </a:ext>
              </a:extLst>
            </p:cNvPr>
            <p:cNvSpPr/>
            <p:nvPr/>
          </p:nvSpPr>
          <p:spPr bwMode="auto">
            <a:xfrm>
              <a:off x="2988442" y="5823119"/>
              <a:ext cx="110312" cy="110312"/>
            </a:xfrm>
            <a:prstGeom prst="ellipse">
              <a:avLst/>
            </a:prstGeom>
            <a:solidFill>
              <a:srgbClr val="E6E6E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5" name="Oval 14">
              <a:extLst>
                <a:ext uri="{FF2B5EF4-FFF2-40B4-BE49-F238E27FC236}">
                  <a16:creationId xmlns:a16="http://schemas.microsoft.com/office/drawing/2014/main" id="{E75A6E67-4E06-44B6-A6EC-1820B839889D}"/>
                </a:ext>
              </a:extLst>
            </p:cNvPr>
            <p:cNvSpPr/>
            <p:nvPr/>
          </p:nvSpPr>
          <p:spPr bwMode="auto">
            <a:xfrm>
              <a:off x="8930818" y="5867269"/>
              <a:ext cx="204698" cy="204698"/>
            </a:xfrm>
            <a:prstGeom prst="ellipse">
              <a:avLst/>
            </a:prstGeom>
            <a:solidFill>
              <a:srgbClr val="E6E6E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6" name="Oval 15">
              <a:extLst>
                <a:ext uri="{FF2B5EF4-FFF2-40B4-BE49-F238E27FC236}">
                  <a16:creationId xmlns:a16="http://schemas.microsoft.com/office/drawing/2014/main" id="{40529D5C-5634-4411-9C2F-5BD61E275BA8}"/>
                </a:ext>
              </a:extLst>
            </p:cNvPr>
            <p:cNvSpPr/>
            <p:nvPr/>
          </p:nvSpPr>
          <p:spPr bwMode="auto">
            <a:xfrm>
              <a:off x="2246718" y="6668911"/>
              <a:ext cx="204698" cy="204698"/>
            </a:xfrm>
            <a:prstGeom prst="ellipse">
              <a:avLst/>
            </a:prstGeom>
            <a:solidFill>
              <a:srgbClr val="E6E6E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7" name="Oval 16">
              <a:extLst>
                <a:ext uri="{FF2B5EF4-FFF2-40B4-BE49-F238E27FC236}">
                  <a16:creationId xmlns:a16="http://schemas.microsoft.com/office/drawing/2014/main" id="{A4A92234-130E-457B-96EA-92DE8ADC0F8B}"/>
                </a:ext>
              </a:extLst>
            </p:cNvPr>
            <p:cNvSpPr/>
            <p:nvPr/>
          </p:nvSpPr>
          <p:spPr bwMode="auto">
            <a:xfrm>
              <a:off x="4155486" y="4373382"/>
              <a:ext cx="110312" cy="110312"/>
            </a:xfrm>
            <a:prstGeom prst="ellipse">
              <a:avLst/>
            </a:prstGeom>
            <a:solidFill>
              <a:srgbClr val="E6E6E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8" name="Oval 17">
              <a:extLst>
                <a:ext uri="{FF2B5EF4-FFF2-40B4-BE49-F238E27FC236}">
                  <a16:creationId xmlns:a16="http://schemas.microsoft.com/office/drawing/2014/main" id="{91C07671-58C1-45A8-BFEE-9FCE6D6C3834}"/>
                </a:ext>
              </a:extLst>
            </p:cNvPr>
            <p:cNvSpPr/>
            <p:nvPr/>
          </p:nvSpPr>
          <p:spPr bwMode="auto">
            <a:xfrm>
              <a:off x="10085504" y="6545261"/>
              <a:ext cx="204698" cy="204698"/>
            </a:xfrm>
            <a:prstGeom prst="ellipse">
              <a:avLst/>
            </a:prstGeom>
            <a:solidFill>
              <a:srgbClr val="E6E6E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9" name="Oval 18">
              <a:extLst>
                <a:ext uri="{FF2B5EF4-FFF2-40B4-BE49-F238E27FC236}">
                  <a16:creationId xmlns:a16="http://schemas.microsoft.com/office/drawing/2014/main" id="{8FB52ABA-A825-4B1A-9DA8-1241346521A1}"/>
                </a:ext>
              </a:extLst>
            </p:cNvPr>
            <p:cNvSpPr/>
            <p:nvPr/>
          </p:nvSpPr>
          <p:spPr bwMode="auto">
            <a:xfrm>
              <a:off x="9847143" y="5993788"/>
              <a:ext cx="110312" cy="110312"/>
            </a:xfrm>
            <a:prstGeom prst="ellipse">
              <a:avLst/>
            </a:prstGeom>
            <a:solidFill>
              <a:srgbClr val="E6E6E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0" name="Oval 19">
              <a:extLst>
                <a:ext uri="{FF2B5EF4-FFF2-40B4-BE49-F238E27FC236}">
                  <a16:creationId xmlns:a16="http://schemas.microsoft.com/office/drawing/2014/main" id="{3F2EF89B-5BBC-45BD-BCC1-F630BDFDEC18}"/>
                </a:ext>
              </a:extLst>
            </p:cNvPr>
            <p:cNvSpPr/>
            <p:nvPr/>
          </p:nvSpPr>
          <p:spPr bwMode="auto">
            <a:xfrm>
              <a:off x="2835976" y="6430995"/>
              <a:ext cx="110312" cy="110312"/>
            </a:xfrm>
            <a:prstGeom prst="ellipse">
              <a:avLst/>
            </a:prstGeom>
            <a:solidFill>
              <a:srgbClr val="E6E6E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1" name="Oval 20">
              <a:extLst>
                <a:ext uri="{FF2B5EF4-FFF2-40B4-BE49-F238E27FC236}">
                  <a16:creationId xmlns:a16="http://schemas.microsoft.com/office/drawing/2014/main" id="{47C58917-91FB-4AA1-9C91-46E4673F4335}"/>
                </a:ext>
              </a:extLst>
            </p:cNvPr>
            <p:cNvSpPr/>
            <p:nvPr/>
          </p:nvSpPr>
          <p:spPr bwMode="auto">
            <a:xfrm>
              <a:off x="9232615" y="6375839"/>
              <a:ext cx="110312" cy="110312"/>
            </a:xfrm>
            <a:prstGeom prst="ellipse">
              <a:avLst/>
            </a:prstGeom>
            <a:solidFill>
              <a:srgbClr val="E6E6E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2" name="Oval 21">
              <a:extLst>
                <a:ext uri="{FF2B5EF4-FFF2-40B4-BE49-F238E27FC236}">
                  <a16:creationId xmlns:a16="http://schemas.microsoft.com/office/drawing/2014/main" id="{CD2BC6B9-6CF0-4BE4-8AAB-F02FDE335510}"/>
                </a:ext>
              </a:extLst>
            </p:cNvPr>
            <p:cNvSpPr/>
            <p:nvPr/>
          </p:nvSpPr>
          <p:spPr bwMode="auto">
            <a:xfrm>
              <a:off x="7228267" y="4229042"/>
              <a:ext cx="204698" cy="204698"/>
            </a:xfrm>
            <a:prstGeom prst="ellipse">
              <a:avLst/>
            </a:prstGeom>
            <a:solidFill>
              <a:srgbClr val="E6E6E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3" name="Oval 22">
              <a:extLst>
                <a:ext uri="{FF2B5EF4-FFF2-40B4-BE49-F238E27FC236}">
                  <a16:creationId xmlns:a16="http://schemas.microsoft.com/office/drawing/2014/main" id="{01FFDF0B-94D8-41BA-9ABD-3AE84797BC26}"/>
                </a:ext>
              </a:extLst>
            </p:cNvPr>
            <p:cNvSpPr/>
            <p:nvPr/>
          </p:nvSpPr>
          <p:spPr bwMode="auto">
            <a:xfrm>
              <a:off x="8122459" y="4206366"/>
              <a:ext cx="204698" cy="204698"/>
            </a:xfrm>
            <a:prstGeom prst="ellipse">
              <a:avLst/>
            </a:prstGeom>
            <a:solidFill>
              <a:srgbClr val="E6E6E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24" name="Freeform 5">
            <a:extLst>
              <a:ext uri="{FF2B5EF4-FFF2-40B4-BE49-F238E27FC236}">
                <a16:creationId xmlns:a16="http://schemas.microsoft.com/office/drawing/2014/main" id="{8304638B-B76E-4E1D-A8B9-A9F23E8DC026}"/>
              </a:ext>
            </a:extLst>
          </p:cNvPr>
          <p:cNvSpPr>
            <a:spLocks noEditPoints="1"/>
          </p:cNvSpPr>
          <p:nvPr/>
        </p:nvSpPr>
        <p:spPr bwMode="auto">
          <a:xfrm>
            <a:off x="4025571" y="5030295"/>
            <a:ext cx="4140859" cy="4131551"/>
          </a:xfrm>
          <a:custGeom>
            <a:avLst/>
            <a:gdLst>
              <a:gd name="T0" fmla="*/ 280 w 418"/>
              <a:gd name="T1" fmla="*/ 43 h 417"/>
              <a:gd name="T2" fmla="*/ 310 w 418"/>
              <a:gd name="T3" fmla="*/ 67 h 417"/>
              <a:gd name="T4" fmla="*/ 296 w 418"/>
              <a:gd name="T5" fmla="*/ 89 h 417"/>
              <a:gd name="T6" fmla="*/ 263 w 418"/>
              <a:gd name="T7" fmla="*/ 85 h 417"/>
              <a:gd name="T8" fmla="*/ 291 w 418"/>
              <a:gd name="T9" fmla="*/ 48 h 417"/>
              <a:gd name="T10" fmla="*/ 79 w 418"/>
              <a:gd name="T11" fmla="*/ 208 h 417"/>
              <a:gd name="T12" fmla="*/ 25 w 418"/>
              <a:gd name="T13" fmla="*/ 187 h 417"/>
              <a:gd name="T14" fmla="*/ 97 w 418"/>
              <a:gd name="T15" fmla="*/ 89 h 417"/>
              <a:gd name="T16" fmla="*/ 115 w 418"/>
              <a:gd name="T17" fmla="*/ 75 h 417"/>
              <a:gd name="T18" fmla="*/ 125 w 418"/>
              <a:gd name="T19" fmla="*/ 57 h 417"/>
              <a:gd name="T20" fmla="*/ 149 w 418"/>
              <a:gd name="T21" fmla="*/ 66 h 417"/>
              <a:gd name="T22" fmla="*/ 177 w 418"/>
              <a:gd name="T23" fmla="*/ 84 h 417"/>
              <a:gd name="T24" fmla="*/ 153 w 418"/>
              <a:gd name="T25" fmla="*/ 96 h 417"/>
              <a:gd name="T26" fmla="*/ 147 w 418"/>
              <a:gd name="T27" fmla="*/ 112 h 417"/>
              <a:gd name="T28" fmla="*/ 119 w 418"/>
              <a:gd name="T29" fmla="*/ 134 h 417"/>
              <a:gd name="T30" fmla="*/ 116 w 418"/>
              <a:gd name="T31" fmla="*/ 128 h 417"/>
              <a:gd name="T32" fmla="*/ 114 w 418"/>
              <a:gd name="T33" fmla="*/ 131 h 417"/>
              <a:gd name="T34" fmla="*/ 119 w 418"/>
              <a:gd name="T35" fmla="*/ 139 h 417"/>
              <a:gd name="T36" fmla="*/ 114 w 418"/>
              <a:gd name="T37" fmla="*/ 142 h 417"/>
              <a:gd name="T38" fmla="*/ 101 w 418"/>
              <a:gd name="T39" fmla="*/ 159 h 417"/>
              <a:gd name="T40" fmla="*/ 78 w 418"/>
              <a:gd name="T41" fmla="*/ 156 h 417"/>
              <a:gd name="T42" fmla="*/ 58 w 418"/>
              <a:gd name="T43" fmla="*/ 159 h 417"/>
              <a:gd name="T44" fmla="*/ 46 w 418"/>
              <a:gd name="T45" fmla="*/ 185 h 417"/>
              <a:gd name="T46" fmla="*/ 77 w 418"/>
              <a:gd name="T47" fmla="*/ 192 h 417"/>
              <a:gd name="T48" fmla="*/ 93 w 418"/>
              <a:gd name="T49" fmla="*/ 208 h 417"/>
              <a:gd name="T50" fmla="*/ 87 w 418"/>
              <a:gd name="T51" fmla="*/ 218 h 417"/>
              <a:gd name="T52" fmla="*/ 175 w 418"/>
              <a:gd name="T53" fmla="*/ 371 h 417"/>
              <a:gd name="T54" fmla="*/ 119 w 418"/>
              <a:gd name="T55" fmla="*/ 363 h 417"/>
              <a:gd name="T56" fmla="*/ 123 w 418"/>
              <a:gd name="T57" fmla="*/ 322 h 417"/>
              <a:gd name="T58" fmla="*/ 102 w 418"/>
              <a:gd name="T59" fmla="*/ 267 h 417"/>
              <a:gd name="T60" fmla="*/ 108 w 418"/>
              <a:gd name="T61" fmla="*/ 245 h 417"/>
              <a:gd name="T62" fmla="*/ 111 w 418"/>
              <a:gd name="T63" fmla="*/ 224 h 417"/>
              <a:gd name="T64" fmla="*/ 145 w 418"/>
              <a:gd name="T65" fmla="*/ 212 h 417"/>
              <a:gd name="T66" fmla="*/ 165 w 418"/>
              <a:gd name="T67" fmla="*/ 220 h 417"/>
              <a:gd name="T68" fmla="*/ 175 w 418"/>
              <a:gd name="T69" fmla="*/ 228 h 417"/>
              <a:gd name="T70" fmla="*/ 207 w 418"/>
              <a:gd name="T71" fmla="*/ 242 h 417"/>
              <a:gd name="T72" fmla="*/ 251 w 418"/>
              <a:gd name="T73" fmla="*/ 281 h 417"/>
              <a:gd name="T74" fmla="*/ 224 w 418"/>
              <a:gd name="T75" fmla="*/ 320 h 417"/>
              <a:gd name="T76" fmla="*/ 195 w 418"/>
              <a:gd name="T77" fmla="*/ 353 h 417"/>
              <a:gd name="T78" fmla="*/ 177 w 418"/>
              <a:gd name="T79" fmla="*/ 351 h 417"/>
              <a:gd name="T80" fmla="*/ 356 w 418"/>
              <a:gd name="T81" fmla="*/ 242 h 417"/>
              <a:gd name="T82" fmla="*/ 350 w 418"/>
              <a:gd name="T83" fmla="*/ 214 h 417"/>
              <a:gd name="T84" fmla="*/ 329 w 418"/>
              <a:gd name="T85" fmla="*/ 202 h 417"/>
              <a:gd name="T86" fmla="*/ 307 w 418"/>
              <a:gd name="T87" fmla="*/ 209 h 417"/>
              <a:gd name="T88" fmla="*/ 292 w 418"/>
              <a:gd name="T89" fmla="*/ 210 h 417"/>
              <a:gd name="T90" fmla="*/ 268 w 418"/>
              <a:gd name="T91" fmla="*/ 196 h 417"/>
              <a:gd name="T92" fmla="*/ 260 w 418"/>
              <a:gd name="T93" fmla="*/ 188 h 417"/>
              <a:gd name="T94" fmla="*/ 255 w 418"/>
              <a:gd name="T95" fmla="*/ 177 h 417"/>
              <a:gd name="T96" fmla="*/ 256 w 418"/>
              <a:gd name="T97" fmla="*/ 159 h 417"/>
              <a:gd name="T98" fmla="*/ 280 w 418"/>
              <a:gd name="T99" fmla="*/ 115 h 417"/>
              <a:gd name="T100" fmla="*/ 309 w 418"/>
              <a:gd name="T101" fmla="*/ 95 h 417"/>
              <a:gd name="T102" fmla="*/ 394 w 418"/>
              <a:gd name="T103" fmla="*/ 208 h 417"/>
              <a:gd name="T104" fmla="*/ 359 w 418"/>
              <a:gd name="T105" fmla="*/ 271 h 417"/>
              <a:gd name="T106" fmla="*/ 209 w 418"/>
              <a:gd name="T107" fmla="*/ 0 h 417"/>
              <a:gd name="T108" fmla="*/ 418 w 418"/>
              <a:gd name="T109" fmla="*/ 208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18" h="417">
                <a:moveTo>
                  <a:pt x="291" y="48"/>
                </a:moveTo>
                <a:lnTo>
                  <a:pt x="291" y="48"/>
                </a:lnTo>
                <a:cubicBezTo>
                  <a:pt x="288" y="46"/>
                  <a:pt x="284" y="45"/>
                  <a:pt x="280" y="45"/>
                </a:cubicBezTo>
                <a:lnTo>
                  <a:pt x="280" y="43"/>
                </a:lnTo>
                <a:lnTo>
                  <a:pt x="289" y="41"/>
                </a:lnTo>
                <a:cubicBezTo>
                  <a:pt x="301" y="47"/>
                  <a:pt x="311" y="54"/>
                  <a:pt x="321" y="61"/>
                </a:cubicBezTo>
                <a:cubicBezTo>
                  <a:pt x="320" y="62"/>
                  <a:pt x="319" y="62"/>
                  <a:pt x="317" y="63"/>
                </a:cubicBezTo>
                <a:cubicBezTo>
                  <a:pt x="315" y="64"/>
                  <a:pt x="312" y="65"/>
                  <a:pt x="310" y="67"/>
                </a:cubicBezTo>
                <a:cubicBezTo>
                  <a:pt x="308" y="68"/>
                  <a:pt x="306" y="70"/>
                  <a:pt x="305" y="72"/>
                </a:cubicBezTo>
                <a:cubicBezTo>
                  <a:pt x="304" y="74"/>
                  <a:pt x="303" y="75"/>
                  <a:pt x="303" y="77"/>
                </a:cubicBezTo>
                <a:lnTo>
                  <a:pt x="304" y="81"/>
                </a:lnTo>
                <a:cubicBezTo>
                  <a:pt x="302" y="85"/>
                  <a:pt x="299" y="88"/>
                  <a:pt x="296" y="89"/>
                </a:cubicBezTo>
                <a:cubicBezTo>
                  <a:pt x="293" y="90"/>
                  <a:pt x="290" y="90"/>
                  <a:pt x="286" y="91"/>
                </a:cubicBezTo>
                <a:cubicBezTo>
                  <a:pt x="283" y="91"/>
                  <a:pt x="280" y="91"/>
                  <a:pt x="276" y="90"/>
                </a:cubicBezTo>
                <a:cubicBezTo>
                  <a:pt x="273" y="90"/>
                  <a:pt x="270" y="91"/>
                  <a:pt x="266" y="92"/>
                </a:cubicBezTo>
                <a:lnTo>
                  <a:pt x="263" y="85"/>
                </a:lnTo>
                <a:lnTo>
                  <a:pt x="266" y="73"/>
                </a:lnTo>
                <a:lnTo>
                  <a:pt x="263" y="68"/>
                </a:lnTo>
                <a:lnTo>
                  <a:pt x="299" y="57"/>
                </a:lnTo>
                <a:cubicBezTo>
                  <a:pt x="297" y="53"/>
                  <a:pt x="295" y="50"/>
                  <a:pt x="291" y="48"/>
                </a:cubicBezTo>
                <a:close/>
                <a:moveTo>
                  <a:pt x="87" y="220"/>
                </a:moveTo>
                <a:lnTo>
                  <a:pt x="87" y="220"/>
                </a:lnTo>
                <a:cubicBezTo>
                  <a:pt x="87" y="221"/>
                  <a:pt x="87" y="221"/>
                  <a:pt x="87" y="220"/>
                </a:cubicBezTo>
                <a:lnTo>
                  <a:pt x="79" y="208"/>
                </a:lnTo>
                <a:cubicBezTo>
                  <a:pt x="75" y="208"/>
                  <a:pt x="70" y="207"/>
                  <a:pt x="65" y="206"/>
                </a:cubicBezTo>
                <a:cubicBezTo>
                  <a:pt x="60" y="204"/>
                  <a:pt x="55" y="203"/>
                  <a:pt x="50" y="201"/>
                </a:cubicBezTo>
                <a:cubicBezTo>
                  <a:pt x="45" y="199"/>
                  <a:pt x="40" y="196"/>
                  <a:pt x="35" y="194"/>
                </a:cubicBezTo>
                <a:cubicBezTo>
                  <a:pt x="31" y="191"/>
                  <a:pt x="28" y="189"/>
                  <a:pt x="25" y="187"/>
                </a:cubicBezTo>
                <a:cubicBezTo>
                  <a:pt x="30" y="143"/>
                  <a:pt x="50" y="104"/>
                  <a:pt x="81" y="75"/>
                </a:cubicBezTo>
                <a:cubicBezTo>
                  <a:pt x="83" y="75"/>
                  <a:pt x="85" y="76"/>
                  <a:pt x="87" y="77"/>
                </a:cubicBezTo>
                <a:cubicBezTo>
                  <a:pt x="89" y="79"/>
                  <a:pt x="91" y="81"/>
                  <a:pt x="92" y="83"/>
                </a:cubicBezTo>
                <a:cubicBezTo>
                  <a:pt x="94" y="85"/>
                  <a:pt x="96" y="87"/>
                  <a:pt x="97" y="89"/>
                </a:cubicBezTo>
                <a:cubicBezTo>
                  <a:pt x="99" y="91"/>
                  <a:pt x="102" y="92"/>
                  <a:pt x="105" y="92"/>
                </a:cubicBezTo>
                <a:lnTo>
                  <a:pt x="108" y="90"/>
                </a:lnTo>
                <a:lnTo>
                  <a:pt x="108" y="85"/>
                </a:lnTo>
                <a:lnTo>
                  <a:pt x="115" y="75"/>
                </a:lnTo>
                <a:lnTo>
                  <a:pt x="109" y="60"/>
                </a:lnTo>
                <a:cubicBezTo>
                  <a:pt x="110" y="59"/>
                  <a:pt x="111" y="59"/>
                  <a:pt x="112" y="58"/>
                </a:cubicBezTo>
                <a:cubicBezTo>
                  <a:pt x="114" y="57"/>
                  <a:pt x="115" y="56"/>
                  <a:pt x="116" y="56"/>
                </a:cubicBezTo>
                <a:cubicBezTo>
                  <a:pt x="120" y="56"/>
                  <a:pt x="123" y="57"/>
                  <a:pt x="125" y="57"/>
                </a:cubicBezTo>
                <a:cubicBezTo>
                  <a:pt x="128" y="57"/>
                  <a:pt x="130" y="58"/>
                  <a:pt x="131" y="59"/>
                </a:cubicBezTo>
                <a:cubicBezTo>
                  <a:pt x="133" y="60"/>
                  <a:pt x="134" y="62"/>
                  <a:pt x="136" y="64"/>
                </a:cubicBezTo>
                <a:cubicBezTo>
                  <a:pt x="137" y="66"/>
                  <a:pt x="139" y="69"/>
                  <a:pt x="141" y="72"/>
                </a:cubicBezTo>
                <a:lnTo>
                  <a:pt x="149" y="66"/>
                </a:lnTo>
                <a:cubicBezTo>
                  <a:pt x="150" y="67"/>
                  <a:pt x="153" y="68"/>
                  <a:pt x="156" y="69"/>
                </a:cubicBezTo>
                <a:cubicBezTo>
                  <a:pt x="159" y="70"/>
                  <a:pt x="162" y="72"/>
                  <a:pt x="165" y="73"/>
                </a:cubicBezTo>
                <a:cubicBezTo>
                  <a:pt x="168" y="75"/>
                  <a:pt x="171" y="77"/>
                  <a:pt x="173" y="79"/>
                </a:cubicBezTo>
                <a:cubicBezTo>
                  <a:pt x="175" y="81"/>
                  <a:pt x="177" y="83"/>
                  <a:pt x="177" y="84"/>
                </a:cubicBezTo>
                <a:cubicBezTo>
                  <a:pt x="177" y="87"/>
                  <a:pt x="176" y="88"/>
                  <a:pt x="174" y="89"/>
                </a:cubicBezTo>
                <a:cubicBezTo>
                  <a:pt x="173" y="91"/>
                  <a:pt x="171" y="92"/>
                  <a:pt x="168" y="93"/>
                </a:cubicBezTo>
                <a:cubicBezTo>
                  <a:pt x="166" y="93"/>
                  <a:pt x="163" y="94"/>
                  <a:pt x="160" y="95"/>
                </a:cubicBezTo>
                <a:cubicBezTo>
                  <a:pt x="158" y="95"/>
                  <a:pt x="155" y="96"/>
                  <a:pt x="153" y="96"/>
                </a:cubicBezTo>
                <a:cubicBezTo>
                  <a:pt x="150" y="97"/>
                  <a:pt x="148" y="97"/>
                  <a:pt x="147" y="98"/>
                </a:cubicBezTo>
                <a:cubicBezTo>
                  <a:pt x="145" y="99"/>
                  <a:pt x="144" y="100"/>
                  <a:pt x="144" y="102"/>
                </a:cubicBezTo>
                <a:lnTo>
                  <a:pt x="156" y="106"/>
                </a:lnTo>
                <a:cubicBezTo>
                  <a:pt x="153" y="108"/>
                  <a:pt x="150" y="110"/>
                  <a:pt x="147" y="112"/>
                </a:cubicBezTo>
                <a:cubicBezTo>
                  <a:pt x="144" y="114"/>
                  <a:pt x="141" y="116"/>
                  <a:pt x="137" y="118"/>
                </a:cubicBezTo>
                <a:lnTo>
                  <a:pt x="138" y="121"/>
                </a:lnTo>
                <a:lnTo>
                  <a:pt x="119" y="129"/>
                </a:lnTo>
                <a:lnTo>
                  <a:pt x="119" y="134"/>
                </a:lnTo>
                <a:lnTo>
                  <a:pt x="117" y="135"/>
                </a:lnTo>
                <a:lnTo>
                  <a:pt x="118" y="128"/>
                </a:lnTo>
                <a:lnTo>
                  <a:pt x="118" y="128"/>
                </a:lnTo>
                <a:cubicBezTo>
                  <a:pt x="117" y="128"/>
                  <a:pt x="116" y="128"/>
                  <a:pt x="116" y="128"/>
                </a:cubicBezTo>
                <a:cubicBezTo>
                  <a:pt x="116" y="129"/>
                  <a:pt x="116" y="129"/>
                  <a:pt x="116" y="130"/>
                </a:cubicBezTo>
                <a:cubicBezTo>
                  <a:pt x="116" y="130"/>
                  <a:pt x="116" y="131"/>
                  <a:pt x="116" y="131"/>
                </a:cubicBezTo>
                <a:cubicBezTo>
                  <a:pt x="116" y="132"/>
                  <a:pt x="117" y="132"/>
                  <a:pt x="116" y="133"/>
                </a:cubicBezTo>
                <a:lnTo>
                  <a:pt x="114" y="131"/>
                </a:lnTo>
                <a:lnTo>
                  <a:pt x="114" y="132"/>
                </a:lnTo>
                <a:cubicBezTo>
                  <a:pt x="114" y="132"/>
                  <a:pt x="114" y="133"/>
                  <a:pt x="115" y="134"/>
                </a:cubicBezTo>
                <a:cubicBezTo>
                  <a:pt x="115" y="135"/>
                  <a:pt x="116" y="135"/>
                  <a:pt x="116" y="136"/>
                </a:cubicBezTo>
                <a:cubicBezTo>
                  <a:pt x="117" y="137"/>
                  <a:pt x="118" y="138"/>
                  <a:pt x="119" y="139"/>
                </a:cubicBezTo>
                <a:cubicBezTo>
                  <a:pt x="119" y="140"/>
                  <a:pt x="119" y="140"/>
                  <a:pt x="118" y="140"/>
                </a:cubicBezTo>
                <a:cubicBezTo>
                  <a:pt x="117" y="141"/>
                  <a:pt x="117" y="141"/>
                  <a:pt x="116" y="141"/>
                </a:cubicBezTo>
                <a:cubicBezTo>
                  <a:pt x="115" y="142"/>
                  <a:pt x="115" y="142"/>
                  <a:pt x="114" y="142"/>
                </a:cubicBezTo>
                <a:cubicBezTo>
                  <a:pt x="114" y="142"/>
                  <a:pt x="114" y="142"/>
                  <a:pt x="114" y="142"/>
                </a:cubicBezTo>
                <a:cubicBezTo>
                  <a:pt x="116" y="142"/>
                  <a:pt x="117" y="142"/>
                  <a:pt x="115" y="143"/>
                </a:cubicBezTo>
                <a:cubicBezTo>
                  <a:pt x="114" y="143"/>
                  <a:pt x="113" y="144"/>
                  <a:pt x="110" y="145"/>
                </a:cubicBezTo>
                <a:cubicBezTo>
                  <a:pt x="108" y="146"/>
                  <a:pt x="106" y="147"/>
                  <a:pt x="104" y="150"/>
                </a:cubicBezTo>
                <a:cubicBezTo>
                  <a:pt x="102" y="152"/>
                  <a:pt x="101" y="155"/>
                  <a:pt x="101" y="159"/>
                </a:cubicBezTo>
                <a:cubicBezTo>
                  <a:pt x="101" y="161"/>
                  <a:pt x="101" y="163"/>
                  <a:pt x="101" y="165"/>
                </a:cubicBezTo>
                <a:cubicBezTo>
                  <a:pt x="101" y="168"/>
                  <a:pt x="101" y="170"/>
                  <a:pt x="101" y="172"/>
                </a:cubicBezTo>
                <a:cubicBezTo>
                  <a:pt x="99" y="167"/>
                  <a:pt x="96" y="163"/>
                  <a:pt x="92" y="160"/>
                </a:cubicBezTo>
                <a:cubicBezTo>
                  <a:pt x="88" y="157"/>
                  <a:pt x="83" y="156"/>
                  <a:pt x="78" y="156"/>
                </a:cubicBezTo>
                <a:lnTo>
                  <a:pt x="69" y="157"/>
                </a:lnTo>
                <a:lnTo>
                  <a:pt x="73" y="160"/>
                </a:lnTo>
                <a:cubicBezTo>
                  <a:pt x="71" y="160"/>
                  <a:pt x="68" y="159"/>
                  <a:pt x="66" y="159"/>
                </a:cubicBezTo>
                <a:cubicBezTo>
                  <a:pt x="63" y="159"/>
                  <a:pt x="61" y="159"/>
                  <a:pt x="58" y="159"/>
                </a:cubicBezTo>
                <a:cubicBezTo>
                  <a:pt x="56" y="159"/>
                  <a:pt x="53" y="160"/>
                  <a:pt x="51" y="161"/>
                </a:cubicBezTo>
                <a:cubicBezTo>
                  <a:pt x="49" y="161"/>
                  <a:pt x="47" y="163"/>
                  <a:pt x="45" y="165"/>
                </a:cubicBezTo>
                <a:lnTo>
                  <a:pt x="43" y="174"/>
                </a:lnTo>
                <a:cubicBezTo>
                  <a:pt x="43" y="179"/>
                  <a:pt x="44" y="182"/>
                  <a:pt x="46" y="185"/>
                </a:cubicBezTo>
                <a:cubicBezTo>
                  <a:pt x="49" y="188"/>
                  <a:pt x="52" y="189"/>
                  <a:pt x="57" y="189"/>
                </a:cubicBezTo>
                <a:cubicBezTo>
                  <a:pt x="61" y="189"/>
                  <a:pt x="65" y="189"/>
                  <a:pt x="69" y="187"/>
                </a:cubicBezTo>
                <a:cubicBezTo>
                  <a:pt x="73" y="186"/>
                  <a:pt x="77" y="185"/>
                  <a:pt x="81" y="183"/>
                </a:cubicBezTo>
                <a:cubicBezTo>
                  <a:pt x="80" y="186"/>
                  <a:pt x="78" y="189"/>
                  <a:pt x="77" y="192"/>
                </a:cubicBezTo>
                <a:cubicBezTo>
                  <a:pt x="75" y="195"/>
                  <a:pt x="74" y="198"/>
                  <a:pt x="73" y="201"/>
                </a:cubicBezTo>
                <a:lnTo>
                  <a:pt x="76" y="202"/>
                </a:lnTo>
                <a:cubicBezTo>
                  <a:pt x="79" y="200"/>
                  <a:pt x="82" y="200"/>
                  <a:pt x="85" y="201"/>
                </a:cubicBezTo>
                <a:cubicBezTo>
                  <a:pt x="88" y="203"/>
                  <a:pt x="91" y="205"/>
                  <a:pt x="93" y="208"/>
                </a:cubicBezTo>
                <a:cubicBezTo>
                  <a:pt x="96" y="211"/>
                  <a:pt x="99" y="214"/>
                  <a:pt x="101" y="217"/>
                </a:cubicBezTo>
                <a:cubicBezTo>
                  <a:pt x="104" y="220"/>
                  <a:pt x="107" y="222"/>
                  <a:pt x="110" y="224"/>
                </a:cubicBezTo>
                <a:lnTo>
                  <a:pt x="103" y="227"/>
                </a:lnTo>
                <a:lnTo>
                  <a:pt x="87" y="218"/>
                </a:lnTo>
                <a:cubicBezTo>
                  <a:pt x="87" y="218"/>
                  <a:pt x="87" y="219"/>
                  <a:pt x="87" y="220"/>
                </a:cubicBezTo>
                <a:close/>
                <a:moveTo>
                  <a:pt x="178" y="360"/>
                </a:moveTo>
                <a:lnTo>
                  <a:pt x="178" y="360"/>
                </a:lnTo>
                <a:cubicBezTo>
                  <a:pt x="177" y="364"/>
                  <a:pt x="176" y="367"/>
                  <a:pt x="175" y="371"/>
                </a:cubicBezTo>
                <a:cubicBezTo>
                  <a:pt x="173" y="374"/>
                  <a:pt x="171" y="378"/>
                  <a:pt x="169" y="381"/>
                </a:cubicBezTo>
                <a:cubicBezTo>
                  <a:pt x="167" y="384"/>
                  <a:pt x="166" y="386"/>
                  <a:pt x="164" y="388"/>
                </a:cubicBezTo>
                <a:cubicBezTo>
                  <a:pt x="148" y="384"/>
                  <a:pt x="133" y="378"/>
                  <a:pt x="119" y="370"/>
                </a:cubicBezTo>
                <a:cubicBezTo>
                  <a:pt x="118" y="368"/>
                  <a:pt x="118" y="365"/>
                  <a:pt x="119" y="363"/>
                </a:cubicBezTo>
                <a:cubicBezTo>
                  <a:pt x="119" y="360"/>
                  <a:pt x="120" y="357"/>
                  <a:pt x="121" y="354"/>
                </a:cubicBezTo>
                <a:cubicBezTo>
                  <a:pt x="122" y="351"/>
                  <a:pt x="123" y="348"/>
                  <a:pt x="124" y="345"/>
                </a:cubicBezTo>
                <a:cubicBezTo>
                  <a:pt x="124" y="342"/>
                  <a:pt x="125" y="339"/>
                  <a:pt x="125" y="337"/>
                </a:cubicBezTo>
                <a:cubicBezTo>
                  <a:pt x="125" y="332"/>
                  <a:pt x="124" y="327"/>
                  <a:pt x="123" y="322"/>
                </a:cubicBezTo>
                <a:cubicBezTo>
                  <a:pt x="121" y="318"/>
                  <a:pt x="120" y="313"/>
                  <a:pt x="118" y="308"/>
                </a:cubicBezTo>
                <a:cubicBezTo>
                  <a:pt x="116" y="303"/>
                  <a:pt x="114" y="298"/>
                  <a:pt x="111" y="293"/>
                </a:cubicBezTo>
                <a:cubicBezTo>
                  <a:pt x="109" y="288"/>
                  <a:pt x="107" y="283"/>
                  <a:pt x="106" y="279"/>
                </a:cubicBezTo>
                <a:cubicBezTo>
                  <a:pt x="104" y="275"/>
                  <a:pt x="103" y="271"/>
                  <a:pt x="102" y="267"/>
                </a:cubicBezTo>
                <a:cubicBezTo>
                  <a:pt x="102" y="263"/>
                  <a:pt x="102" y="260"/>
                  <a:pt x="104" y="257"/>
                </a:cubicBezTo>
                <a:lnTo>
                  <a:pt x="101" y="256"/>
                </a:lnTo>
                <a:cubicBezTo>
                  <a:pt x="101" y="254"/>
                  <a:pt x="103" y="252"/>
                  <a:pt x="104" y="250"/>
                </a:cubicBezTo>
                <a:cubicBezTo>
                  <a:pt x="105" y="248"/>
                  <a:pt x="107" y="247"/>
                  <a:pt x="108" y="245"/>
                </a:cubicBezTo>
                <a:cubicBezTo>
                  <a:pt x="110" y="243"/>
                  <a:pt x="111" y="241"/>
                  <a:pt x="112" y="239"/>
                </a:cubicBezTo>
                <a:cubicBezTo>
                  <a:pt x="113" y="237"/>
                  <a:pt x="113" y="235"/>
                  <a:pt x="113" y="233"/>
                </a:cubicBezTo>
                <a:cubicBezTo>
                  <a:pt x="113" y="231"/>
                  <a:pt x="113" y="230"/>
                  <a:pt x="112" y="228"/>
                </a:cubicBezTo>
                <a:cubicBezTo>
                  <a:pt x="112" y="227"/>
                  <a:pt x="111" y="225"/>
                  <a:pt x="111" y="224"/>
                </a:cubicBezTo>
                <a:lnTo>
                  <a:pt x="115" y="225"/>
                </a:lnTo>
                <a:cubicBezTo>
                  <a:pt x="118" y="220"/>
                  <a:pt x="121" y="216"/>
                  <a:pt x="125" y="214"/>
                </a:cubicBezTo>
                <a:cubicBezTo>
                  <a:pt x="129" y="212"/>
                  <a:pt x="134" y="211"/>
                  <a:pt x="140" y="211"/>
                </a:cubicBezTo>
                <a:cubicBezTo>
                  <a:pt x="141" y="211"/>
                  <a:pt x="142" y="211"/>
                  <a:pt x="145" y="212"/>
                </a:cubicBezTo>
                <a:cubicBezTo>
                  <a:pt x="147" y="212"/>
                  <a:pt x="149" y="213"/>
                  <a:pt x="152" y="214"/>
                </a:cubicBezTo>
                <a:cubicBezTo>
                  <a:pt x="154" y="215"/>
                  <a:pt x="156" y="216"/>
                  <a:pt x="159" y="216"/>
                </a:cubicBezTo>
                <a:cubicBezTo>
                  <a:pt x="161" y="217"/>
                  <a:pt x="163" y="218"/>
                  <a:pt x="164" y="218"/>
                </a:cubicBezTo>
                <a:cubicBezTo>
                  <a:pt x="164" y="219"/>
                  <a:pt x="164" y="220"/>
                  <a:pt x="165" y="220"/>
                </a:cubicBezTo>
                <a:cubicBezTo>
                  <a:pt x="167" y="220"/>
                  <a:pt x="167" y="221"/>
                  <a:pt x="167" y="221"/>
                </a:cubicBezTo>
                <a:lnTo>
                  <a:pt x="167" y="223"/>
                </a:lnTo>
                <a:cubicBezTo>
                  <a:pt x="167" y="223"/>
                  <a:pt x="168" y="224"/>
                  <a:pt x="170" y="225"/>
                </a:cubicBezTo>
                <a:cubicBezTo>
                  <a:pt x="171" y="225"/>
                  <a:pt x="173" y="226"/>
                  <a:pt x="175" y="228"/>
                </a:cubicBezTo>
                <a:cubicBezTo>
                  <a:pt x="177" y="229"/>
                  <a:pt x="178" y="230"/>
                  <a:pt x="180" y="231"/>
                </a:cubicBezTo>
                <a:cubicBezTo>
                  <a:pt x="181" y="232"/>
                  <a:pt x="182" y="233"/>
                  <a:pt x="182" y="233"/>
                </a:cubicBezTo>
                <a:cubicBezTo>
                  <a:pt x="185" y="233"/>
                  <a:pt x="188" y="234"/>
                  <a:pt x="193" y="236"/>
                </a:cubicBezTo>
                <a:cubicBezTo>
                  <a:pt x="197" y="237"/>
                  <a:pt x="202" y="239"/>
                  <a:pt x="207" y="242"/>
                </a:cubicBezTo>
                <a:cubicBezTo>
                  <a:pt x="212" y="245"/>
                  <a:pt x="217" y="248"/>
                  <a:pt x="222" y="251"/>
                </a:cubicBezTo>
                <a:cubicBezTo>
                  <a:pt x="227" y="254"/>
                  <a:pt x="232" y="258"/>
                  <a:pt x="236" y="261"/>
                </a:cubicBezTo>
                <a:cubicBezTo>
                  <a:pt x="240" y="265"/>
                  <a:pt x="244" y="268"/>
                  <a:pt x="246" y="272"/>
                </a:cubicBezTo>
                <a:cubicBezTo>
                  <a:pt x="249" y="275"/>
                  <a:pt x="251" y="278"/>
                  <a:pt x="251" y="281"/>
                </a:cubicBezTo>
                <a:lnTo>
                  <a:pt x="243" y="288"/>
                </a:lnTo>
                <a:cubicBezTo>
                  <a:pt x="244" y="295"/>
                  <a:pt x="244" y="301"/>
                  <a:pt x="242" y="305"/>
                </a:cubicBezTo>
                <a:cubicBezTo>
                  <a:pt x="240" y="309"/>
                  <a:pt x="238" y="312"/>
                  <a:pt x="235" y="314"/>
                </a:cubicBezTo>
                <a:cubicBezTo>
                  <a:pt x="232" y="316"/>
                  <a:pt x="228" y="318"/>
                  <a:pt x="224" y="320"/>
                </a:cubicBezTo>
                <a:cubicBezTo>
                  <a:pt x="220" y="322"/>
                  <a:pt x="215" y="324"/>
                  <a:pt x="210" y="327"/>
                </a:cubicBezTo>
                <a:cubicBezTo>
                  <a:pt x="210" y="330"/>
                  <a:pt x="210" y="333"/>
                  <a:pt x="208" y="336"/>
                </a:cubicBezTo>
                <a:cubicBezTo>
                  <a:pt x="207" y="340"/>
                  <a:pt x="205" y="343"/>
                  <a:pt x="203" y="346"/>
                </a:cubicBezTo>
                <a:cubicBezTo>
                  <a:pt x="201" y="348"/>
                  <a:pt x="198" y="351"/>
                  <a:pt x="195" y="353"/>
                </a:cubicBezTo>
                <a:cubicBezTo>
                  <a:pt x="193" y="355"/>
                  <a:pt x="190" y="356"/>
                  <a:pt x="187" y="356"/>
                </a:cubicBezTo>
                <a:lnTo>
                  <a:pt x="178" y="349"/>
                </a:lnTo>
                <a:cubicBezTo>
                  <a:pt x="178" y="349"/>
                  <a:pt x="178" y="350"/>
                  <a:pt x="178" y="351"/>
                </a:cubicBezTo>
                <a:cubicBezTo>
                  <a:pt x="178" y="351"/>
                  <a:pt x="177" y="351"/>
                  <a:pt x="177" y="351"/>
                </a:cubicBezTo>
                <a:cubicBezTo>
                  <a:pt x="178" y="354"/>
                  <a:pt x="179" y="357"/>
                  <a:pt x="178" y="360"/>
                </a:cubicBezTo>
                <a:close/>
                <a:moveTo>
                  <a:pt x="360" y="250"/>
                </a:moveTo>
                <a:lnTo>
                  <a:pt x="360" y="250"/>
                </a:lnTo>
                <a:cubicBezTo>
                  <a:pt x="359" y="248"/>
                  <a:pt x="358" y="245"/>
                  <a:pt x="356" y="242"/>
                </a:cubicBezTo>
                <a:cubicBezTo>
                  <a:pt x="355" y="238"/>
                  <a:pt x="352" y="234"/>
                  <a:pt x="349" y="229"/>
                </a:cubicBezTo>
                <a:cubicBezTo>
                  <a:pt x="349" y="228"/>
                  <a:pt x="349" y="226"/>
                  <a:pt x="350" y="225"/>
                </a:cubicBezTo>
                <a:cubicBezTo>
                  <a:pt x="350" y="223"/>
                  <a:pt x="350" y="221"/>
                  <a:pt x="350" y="219"/>
                </a:cubicBezTo>
                <a:cubicBezTo>
                  <a:pt x="350" y="218"/>
                  <a:pt x="351" y="216"/>
                  <a:pt x="350" y="214"/>
                </a:cubicBezTo>
                <a:cubicBezTo>
                  <a:pt x="350" y="213"/>
                  <a:pt x="350" y="211"/>
                  <a:pt x="350" y="210"/>
                </a:cubicBezTo>
                <a:cubicBezTo>
                  <a:pt x="346" y="210"/>
                  <a:pt x="342" y="209"/>
                  <a:pt x="338" y="208"/>
                </a:cubicBezTo>
                <a:cubicBezTo>
                  <a:pt x="334" y="207"/>
                  <a:pt x="331" y="205"/>
                  <a:pt x="328" y="203"/>
                </a:cubicBezTo>
                <a:lnTo>
                  <a:pt x="329" y="202"/>
                </a:lnTo>
                <a:cubicBezTo>
                  <a:pt x="327" y="203"/>
                  <a:pt x="325" y="203"/>
                  <a:pt x="324" y="204"/>
                </a:cubicBezTo>
                <a:cubicBezTo>
                  <a:pt x="322" y="205"/>
                  <a:pt x="320" y="205"/>
                  <a:pt x="318" y="206"/>
                </a:cubicBezTo>
                <a:cubicBezTo>
                  <a:pt x="317" y="207"/>
                  <a:pt x="315" y="207"/>
                  <a:pt x="313" y="208"/>
                </a:cubicBezTo>
                <a:cubicBezTo>
                  <a:pt x="311" y="208"/>
                  <a:pt x="309" y="209"/>
                  <a:pt x="307" y="209"/>
                </a:cubicBezTo>
                <a:lnTo>
                  <a:pt x="304" y="208"/>
                </a:lnTo>
                <a:lnTo>
                  <a:pt x="305" y="207"/>
                </a:lnTo>
                <a:cubicBezTo>
                  <a:pt x="303" y="207"/>
                  <a:pt x="301" y="208"/>
                  <a:pt x="298" y="209"/>
                </a:cubicBezTo>
                <a:cubicBezTo>
                  <a:pt x="296" y="210"/>
                  <a:pt x="294" y="210"/>
                  <a:pt x="292" y="210"/>
                </a:cubicBezTo>
                <a:cubicBezTo>
                  <a:pt x="291" y="210"/>
                  <a:pt x="289" y="210"/>
                  <a:pt x="286" y="209"/>
                </a:cubicBezTo>
                <a:cubicBezTo>
                  <a:pt x="283" y="208"/>
                  <a:pt x="281" y="206"/>
                  <a:pt x="278" y="205"/>
                </a:cubicBezTo>
                <a:cubicBezTo>
                  <a:pt x="275" y="204"/>
                  <a:pt x="273" y="202"/>
                  <a:pt x="271" y="200"/>
                </a:cubicBezTo>
                <a:cubicBezTo>
                  <a:pt x="269" y="199"/>
                  <a:pt x="268" y="197"/>
                  <a:pt x="268" y="196"/>
                </a:cubicBezTo>
                <a:lnTo>
                  <a:pt x="268" y="195"/>
                </a:lnTo>
                <a:cubicBezTo>
                  <a:pt x="268" y="194"/>
                  <a:pt x="267" y="193"/>
                  <a:pt x="266" y="193"/>
                </a:cubicBezTo>
                <a:cubicBezTo>
                  <a:pt x="264" y="192"/>
                  <a:pt x="263" y="191"/>
                  <a:pt x="262" y="191"/>
                </a:cubicBezTo>
                <a:cubicBezTo>
                  <a:pt x="261" y="190"/>
                  <a:pt x="260" y="189"/>
                  <a:pt x="260" y="188"/>
                </a:cubicBezTo>
                <a:cubicBezTo>
                  <a:pt x="259" y="188"/>
                  <a:pt x="259" y="187"/>
                  <a:pt x="259" y="185"/>
                </a:cubicBezTo>
                <a:lnTo>
                  <a:pt x="261" y="184"/>
                </a:lnTo>
                <a:lnTo>
                  <a:pt x="256" y="183"/>
                </a:lnTo>
                <a:lnTo>
                  <a:pt x="255" y="177"/>
                </a:lnTo>
                <a:cubicBezTo>
                  <a:pt x="255" y="177"/>
                  <a:pt x="255" y="178"/>
                  <a:pt x="256" y="178"/>
                </a:cubicBezTo>
                <a:cubicBezTo>
                  <a:pt x="258" y="177"/>
                  <a:pt x="258" y="177"/>
                  <a:pt x="259" y="177"/>
                </a:cubicBezTo>
                <a:lnTo>
                  <a:pt x="251" y="173"/>
                </a:lnTo>
                <a:lnTo>
                  <a:pt x="256" y="159"/>
                </a:lnTo>
                <a:cubicBezTo>
                  <a:pt x="254" y="152"/>
                  <a:pt x="254" y="147"/>
                  <a:pt x="255" y="143"/>
                </a:cubicBezTo>
                <a:cubicBezTo>
                  <a:pt x="256" y="139"/>
                  <a:pt x="258" y="136"/>
                  <a:pt x="261" y="133"/>
                </a:cubicBezTo>
                <a:cubicBezTo>
                  <a:pt x="263" y="130"/>
                  <a:pt x="266" y="128"/>
                  <a:pt x="270" y="126"/>
                </a:cubicBezTo>
                <a:cubicBezTo>
                  <a:pt x="273" y="123"/>
                  <a:pt x="277" y="120"/>
                  <a:pt x="280" y="115"/>
                </a:cubicBezTo>
                <a:lnTo>
                  <a:pt x="279" y="113"/>
                </a:lnTo>
                <a:lnTo>
                  <a:pt x="293" y="96"/>
                </a:lnTo>
                <a:lnTo>
                  <a:pt x="296" y="96"/>
                </a:lnTo>
                <a:cubicBezTo>
                  <a:pt x="300" y="96"/>
                  <a:pt x="304" y="96"/>
                  <a:pt x="309" y="95"/>
                </a:cubicBezTo>
                <a:cubicBezTo>
                  <a:pt x="314" y="95"/>
                  <a:pt x="319" y="95"/>
                  <a:pt x="324" y="94"/>
                </a:cubicBezTo>
                <a:cubicBezTo>
                  <a:pt x="329" y="93"/>
                  <a:pt x="334" y="93"/>
                  <a:pt x="339" y="92"/>
                </a:cubicBezTo>
                <a:cubicBezTo>
                  <a:pt x="343" y="91"/>
                  <a:pt x="347" y="90"/>
                  <a:pt x="351" y="89"/>
                </a:cubicBezTo>
                <a:cubicBezTo>
                  <a:pt x="378" y="122"/>
                  <a:pt x="394" y="163"/>
                  <a:pt x="394" y="208"/>
                </a:cubicBezTo>
                <a:cubicBezTo>
                  <a:pt x="394" y="245"/>
                  <a:pt x="383" y="279"/>
                  <a:pt x="365" y="307"/>
                </a:cubicBezTo>
                <a:cubicBezTo>
                  <a:pt x="363" y="304"/>
                  <a:pt x="362" y="300"/>
                  <a:pt x="360" y="296"/>
                </a:cubicBezTo>
                <a:cubicBezTo>
                  <a:pt x="359" y="292"/>
                  <a:pt x="358" y="287"/>
                  <a:pt x="358" y="283"/>
                </a:cubicBezTo>
                <a:cubicBezTo>
                  <a:pt x="358" y="278"/>
                  <a:pt x="358" y="274"/>
                  <a:pt x="359" y="271"/>
                </a:cubicBezTo>
                <a:cubicBezTo>
                  <a:pt x="359" y="267"/>
                  <a:pt x="360" y="265"/>
                  <a:pt x="360" y="263"/>
                </a:cubicBezTo>
                <a:cubicBezTo>
                  <a:pt x="360" y="260"/>
                  <a:pt x="361" y="258"/>
                  <a:pt x="361" y="256"/>
                </a:cubicBezTo>
                <a:cubicBezTo>
                  <a:pt x="361" y="255"/>
                  <a:pt x="361" y="252"/>
                  <a:pt x="360" y="250"/>
                </a:cubicBezTo>
                <a:close/>
                <a:moveTo>
                  <a:pt x="209" y="0"/>
                </a:moveTo>
                <a:lnTo>
                  <a:pt x="209" y="0"/>
                </a:lnTo>
                <a:cubicBezTo>
                  <a:pt x="94" y="0"/>
                  <a:pt x="0" y="93"/>
                  <a:pt x="0" y="208"/>
                </a:cubicBezTo>
                <a:cubicBezTo>
                  <a:pt x="0" y="323"/>
                  <a:pt x="94" y="417"/>
                  <a:pt x="209" y="417"/>
                </a:cubicBezTo>
                <a:cubicBezTo>
                  <a:pt x="324" y="417"/>
                  <a:pt x="418" y="323"/>
                  <a:pt x="418" y="208"/>
                </a:cubicBezTo>
                <a:cubicBezTo>
                  <a:pt x="418" y="93"/>
                  <a:pt x="324" y="0"/>
                  <a:pt x="209" y="0"/>
                </a:cubicBezTo>
                <a:close/>
              </a:path>
            </a:pathLst>
          </a:custGeom>
          <a:solidFill>
            <a:schemeClr val="accent1"/>
          </a:solidFill>
          <a:ln w="0">
            <a:noFill/>
            <a:prstDash val="solid"/>
            <a:round/>
            <a:headEnd/>
            <a:tailEnd/>
          </a:ln>
        </p:spPr>
        <p:txBody>
          <a:bodyPr vert="horz" wrap="square" lIns="89642" tIns="44821" rIns="89642" bIns="44821" numCol="1" anchor="t" anchorCtr="0" compatLnSpc="1">
            <a:prstTxWarp prst="textNoShape">
              <a:avLst/>
            </a:prstTxWarp>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282828"/>
              </a:solidFill>
              <a:effectLst/>
              <a:uLnTx/>
              <a:uFillTx/>
              <a:latin typeface="Segoe UI"/>
              <a:ea typeface="+mn-ea"/>
              <a:cs typeface="+mn-cs"/>
            </a:endParaRPr>
          </a:p>
        </p:txBody>
      </p:sp>
      <p:sp>
        <p:nvSpPr>
          <p:cNvPr id="25" name="Title 6">
            <a:extLst>
              <a:ext uri="{FF2B5EF4-FFF2-40B4-BE49-F238E27FC236}">
                <a16:creationId xmlns:a16="http://schemas.microsoft.com/office/drawing/2014/main" id="{F794A575-18ED-43AC-A0AA-8406DB19E4F0}"/>
              </a:ext>
            </a:extLst>
          </p:cNvPr>
          <p:cNvSpPr txBox="1">
            <a:spLocks/>
          </p:cNvSpPr>
          <p:nvPr/>
        </p:nvSpPr>
        <p:spPr>
          <a:xfrm>
            <a:off x="426424" y="440495"/>
            <a:ext cx="11336039" cy="758022"/>
          </a:xfrm>
          <a:prstGeom prst="rect">
            <a:avLst/>
          </a:prstGeom>
        </p:spPr>
        <p:txBody>
          <a:bodyPr>
            <a:noAutofit/>
          </a:bodyPr>
          <a:lstStyle>
            <a:lvl1pPr algn="l" defTabSz="932742" rtl="0" eaLnBrk="1" latinLnBrk="0" hangingPunct="1">
              <a:lnSpc>
                <a:spcPct val="100000"/>
              </a:lnSpc>
              <a:spcBef>
                <a:spcPct val="0"/>
              </a:spcBef>
              <a:buNone/>
              <a:defRPr lang="en-US" sz="2800" b="0" kern="1200" cap="none" spc="-50" baseline="0" dirty="0" smtClean="0">
                <a:ln w="3175">
                  <a:noFill/>
                </a:ln>
                <a:gradFill>
                  <a:gsLst>
                    <a:gs pos="2917">
                      <a:schemeClr val="tx1"/>
                    </a:gs>
                    <a:gs pos="100000">
                      <a:schemeClr val="tx1"/>
                    </a:gs>
                  </a:gsLst>
                  <a:lin ang="5400000" scaled="0"/>
                </a:gradFill>
                <a:effectLst/>
                <a:latin typeface="+mj-lt"/>
                <a:ea typeface="+mn-ea"/>
                <a:cs typeface="Segoe UI" pitchFamily="34" charset="0"/>
              </a:defRPr>
            </a:lvl1pPr>
          </a:lstStyle>
          <a:p>
            <a:pPr marL="0" marR="0" lvl="0" indent="0" algn="l" defTabSz="932742" rtl="0" eaLnBrk="1" fontAlgn="auto" latinLnBrk="0" hangingPunct="1">
              <a:lnSpc>
                <a:spcPct val="100000"/>
              </a:lnSpc>
              <a:spcBef>
                <a:spcPct val="0"/>
              </a:spcBef>
              <a:spcAft>
                <a:spcPts val="0"/>
              </a:spcAft>
              <a:buClrTx/>
              <a:buSzTx/>
              <a:buFontTx/>
              <a:buNone/>
              <a:tabLst/>
              <a:defRPr/>
            </a:pPr>
            <a:r>
              <a:rPr kumimoji="0" lang="en-US" sz="2800" b="0" i="0" u="none" strike="noStrike" kern="1200" cap="none" spc="-50" normalizeH="0" baseline="0" noProof="0" dirty="0">
                <a:ln w="3175">
                  <a:noFill/>
                </a:ln>
                <a:gradFill>
                  <a:gsLst>
                    <a:gs pos="2917">
                      <a:prstClr val="black"/>
                    </a:gs>
                    <a:gs pos="100000">
                      <a:prstClr val="black"/>
                    </a:gs>
                  </a:gsLst>
                  <a:lin ang="5400000" scaled="0"/>
                </a:gradFill>
                <a:effectLst/>
                <a:uLnTx/>
                <a:uFillTx/>
                <a:latin typeface="Calibri Light" panose="020F0302020204030204"/>
                <a:ea typeface="+mn-ea"/>
                <a:cs typeface="Segoe UI" pitchFamily="34" charset="0"/>
              </a:rPr>
              <a:t>Navigating a shifting world</a:t>
            </a:r>
            <a:br>
              <a:rPr kumimoji="0" lang="en-US" sz="2800" b="0" i="0" u="none" strike="noStrike" kern="1200" cap="none" spc="-50" normalizeH="0" baseline="0" noProof="0" dirty="0">
                <a:ln w="3175">
                  <a:noFill/>
                </a:ln>
                <a:gradFill>
                  <a:gsLst>
                    <a:gs pos="2917">
                      <a:prstClr val="black"/>
                    </a:gs>
                    <a:gs pos="100000">
                      <a:prstClr val="black"/>
                    </a:gs>
                  </a:gsLst>
                  <a:lin ang="5400000" scaled="0"/>
                </a:gradFill>
                <a:effectLst/>
                <a:uLnTx/>
                <a:uFillTx/>
                <a:latin typeface="Calibri Light" panose="020F0302020204030204"/>
                <a:ea typeface="+mn-ea"/>
                <a:cs typeface="Segoe UI" pitchFamily="34" charset="0"/>
              </a:rPr>
            </a:br>
            <a:endParaRPr kumimoji="0" lang="en-US" sz="2800" b="0" i="0" u="none" strike="noStrike" kern="1200" cap="none" spc="-50" normalizeH="0" baseline="0" noProof="0" dirty="0">
              <a:ln w="3175">
                <a:noFill/>
              </a:ln>
              <a:gradFill>
                <a:gsLst>
                  <a:gs pos="2917">
                    <a:prstClr val="black"/>
                  </a:gs>
                  <a:gs pos="100000">
                    <a:prstClr val="black"/>
                  </a:gs>
                </a:gsLst>
                <a:lin ang="5400000" scaled="0"/>
              </a:gradFill>
              <a:effectLst/>
              <a:uLnTx/>
              <a:uFillTx/>
              <a:latin typeface="Calibri Light" panose="020F0302020204030204"/>
              <a:ea typeface="+mn-ea"/>
              <a:cs typeface="Segoe UI" pitchFamily="34" charset="0"/>
            </a:endParaRPr>
          </a:p>
        </p:txBody>
      </p:sp>
      <p:grpSp>
        <p:nvGrpSpPr>
          <p:cNvPr id="26" name="Group 25">
            <a:extLst>
              <a:ext uri="{FF2B5EF4-FFF2-40B4-BE49-F238E27FC236}">
                <a16:creationId xmlns:a16="http://schemas.microsoft.com/office/drawing/2014/main" id="{9D957AC5-CD4F-4264-B302-5ED3828D571A}"/>
              </a:ext>
            </a:extLst>
          </p:cNvPr>
          <p:cNvGrpSpPr/>
          <p:nvPr/>
        </p:nvGrpSpPr>
        <p:grpSpPr>
          <a:xfrm>
            <a:off x="1528095" y="3547995"/>
            <a:ext cx="2260632" cy="2260632"/>
            <a:chOff x="2224036" y="3891669"/>
            <a:chExt cx="1595464" cy="1595464"/>
          </a:xfrm>
        </p:grpSpPr>
        <p:sp>
          <p:nvSpPr>
            <p:cNvPr id="27" name="Oval 26">
              <a:extLst>
                <a:ext uri="{FF2B5EF4-FFF2-40B4-BE49-F238E27FC236}">
                  <a16:creationId xmlns:a16="http://schemas.microsoft.com/office/drawing/2014/main" id="{414EBFF8-6582-4325-8D15-30B148438179}"/>
                </a:ext>
              </a:extLst>
            </p:cNvPr>
            <p:cNvSpPr/>
            <p:nvPr/>
          </p:nvSpPr>
          <p:spPr bwMode="auto">
            <a:xfrm rot="3600000">
              <a:off x="2224036" y="3891669"/>
              <a:ext cx="1595464" cy="1595464"/>
            </a:xfrm>
            <a:prstGeom prst="ellipse">
              <a:avLst/>
            </a:prstGeom>
            <a:solidFill>
              <a:schemeClr val="bg1"/>
            </a:solidFill>
            <a:ln>
              <a:noFill/>
              <a:headEnd type="none" w="med" len="med"/>
              <a:tailEnd type="none" w="med" len="med"/>
            </a:ln>
            <a:effectLst>
              <a:outerShdw blurRad="254000" dist="50800" dir="2700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horz" wrap="square" lIns="134464" tIns="134464" rIns="134464" bIns="46616" numCol="1" rtlCol="0" anchor="ctr" anchorCtr="0" compatLnSpc="1">
              <a:prstTxWarp prst="textNoShape">
                <a:avLst/>
              </a:prstTxWarp>
            </a:bodyPr>
            <a:lstStyle/>
            <a:p>
              <a:pPr marL="0" marR="0" lvl="0" indent="0" algn="ctr" defTabSz="914367" rtl="0" eaLnBrk="1" fontAlgn="auto" latinLnBrk="0" hangingPunct="1">
                <a:lnSpc>
                  <a:spcPct val="100000"/>
                </a:lnSpc>
                <a:spcBef>
                  <a:spcPct val="0"/>
                </a:spcBef>
                <a:spcAft>
                  <a:spcPts val="588"/>
                </a:spcAft>
                <a:buClrTx/>
                <a:buSzTx/>
                <a:buFontTx/>
                <a:buNone/>
                <a:tabLst/>
                <a:defRPr/>
              </a:pPr>
              <a:endParaRPr kumimoji="0" lang="en-US" sz="1176" b="0" i="0" u="none" strike="noStrike" kern="1200" cap="none" spc="0" normalizeH="0" baseline="0" noProof="0">
                <a:ln w="3175">
                  <a:noFill/>
                </a:ln>
                <a:gradFill>
                  <a:gsLst>
                    <a:gs pos="0">
                      <a:srgbClr val="6C6E6C"/>
                    </a:gs>
                    <a:gs pos="100000">
                      <a:srgbClr val="6C6E6C"/>
                    </a:gs>
                  </a:gsLst>
                  <a:lin ang="5400000" scaled="0"/>
                </a:gradFill>
                <a:effectLst/>
                <a:uLnTx/>
                <a:uFillTx/>
                <a:latin typeface="Segoe UI Semibold"/>
                <a:ea typeface="+mn-ea"/>
                <a:cs typeface="Segoe UI Semilight" panose="020B0402040204020203" pitchFamily="34" charset="0"/>
              </a:endParaRPr>
            </a:p>
          </p:txBody>
        </p:sp>
        <p:pic>
          <p:nvPicPr>
            <p:cNvPr id="28" name="Picture 27" descr="A person sitting at a desk in front of a computer&#10;&#10;Description automatically generated">
              <a:extLst>
                <a:ext uri="{FF2B5EF4-FFF2-40B4-BE49-F238E27FC236}">
                  <a16:creationId xmlns:a16="http://schemas.microsoft.com/office/drawing/2014/main" id="{4E805A3B-4268-4187-95E0-35E04A97B3AE}"/>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2350972" y="4021394"/>
              <a:ext cx="1341593" cy="1341593"/>
            </a:xfrm>
            <a:custGeom>
              <a:avLst/>
              <a:gdLst>
                <a:gd name="connsiteX0" fmla="*/ 1682750 w 3365500"/>
                <a:gd name="connsiteY0" fmla="*/ 0 h 3365500"/>
                <a:gd name="connsiteX1" fmla="*/ 3365500 w 3365500"/>
                <a:gd name="connsiteY1" fmla="*/ 1682750 h 3365500"/>
                <a:gd name="connsiteX2" fmla="*/ 1682750 w 3365500"/>
                <a:gd name="connsiteY2" fmla="*/ 3365500 h 3365500"/>
                <a:gd name="connsiteX3" fmla="*/ 0 w 3365500"/>
                <a:gd name="connsiteY3" fmla="*/ 1682750 h 3365500"/>
                <a:gd name="connsiteX4" fmla="*/ 1682750 w 3365500"/>
                <a:gd name="connsiteY4" fmla="*/ 0 h 3365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65500" h="3365500">
                  <a:moveTo>
                    <a:pt x="1682750" y="0"/>
                  </a:moveTo>
                  <a:cubicBezTo>
                    <a:pt x="2612107" y="0"/>
                    <a:pt x="3365500" y="753393"/>
                    <a:pt x="3365500" y="1682750"/>
                  </a:cubicBezTo>
                  <a:cubicBezTo>
                    <a:pt x="3365500" y="2612107"/>
                    <a:pt x="2612107" y="3365500"/>
                    <a:pt x="1682750" y="3365500"/>
                  </a:cubicBezTo>
                  <a:cubicBezTo>
                    <a:pt x="753393" y="3365500"/>
                    <a:pt x="0" y="2612107"/>
                    <a:pt x="0" y="1682750"/>
                  </a:cubicBezTo>
                  <a:cubicBezTo>
                    <a:pt x="0" y="753393"/>
                    <a:pt x="753393" y="0"/>
                    <a:pt x="1682750" y="0"/>
                  </a:cubicBezTo>
                  <a:close/>
                </a:path>
              </a:pathLst>
            </a:custGeom>
          </p:spPr>
        </p:pic>
      </p:grpSp>
      <p:sp>
        <p:nvSpPr>
          <p:cNvPr id="29" name="Rectangle 28">
            <a:extLst>
              <a:ext uri="{FF2B5EF4-FFF2-40B4-BE49-F238E27FC236}">
                <a16:creationId xmlns:a16="http://schemas.microsoft.com/office/drawing/2014/main" id="{12D38232-604C-4E53-AC7B-F029365499CA}"/>
              </a:ext>
            </a:extLst>
          </p:cNvPr>
          <p:cNvSpPr/>
          <p:nvPr/>
        </p:nvSpPr>
        <p:spPr>
          <a:xfrm>
            <a:off x="1378970" y="2750661"/>
            <a:ext cx="2712932" cy="633625"/>
          </a:xfrm>
          <a:prstGeom prst="rect">
            <a:avLst/>
          </a:prstGeom>
        </p:spPr>
        <p:txBody>
          <a:bodyPr wrap="square">
            <a:spAutoFit/>
          </a:bodyPr>
          <a:lstStyle/>
          <a:p>
            <a:pPr marL="0" marR="0" lvl="0" indent="0" algn="ctr" defTabSz="914225" rtl="0" eaLnBrk="1" fontAlgn="auto" latinLnBrk="0" hangingPunct="1">
              <a:lnSpc>
                <a:spcPct val="100000"/>
              </a:lnSpc>
              <a:spcBef>
                <a:spcPts val="0"/>
              </a:spcBef>
              <a:spcAft>
                <a:spcPts val="0"/>
              </a:spcAft>
              <a:buClrTx/>
              <a:buSzTx/>
              <a:buFontTx/>
              <a:buNone/>
              <a:tabLst/>
              <a:defRPr/>
            </a:pPr>
            <a:r>
              <a:rPr kumimoji="0" lang="en-US" sz="1765" b="0" i="0" u="none" strike="noStrike" kern="1200" cap="none" spc="0" normalizeH="0" baseline="0" noProof="0">
                <a:ln w="3175">
                  <a:noFill/>
                </a:ln>
                <a:gradFill>
                  <a:gsLst>
                    <a:gs pos="0">
                      <a:srgbClr val="282828"/>
                    </a:gs>
                    <a:gs pos="100000">
                      <a:srgbClr val="282828"/>
                    </a:gs>
                  </a:gsLst>
                  <a:lin ang="5400000" scaled="0"/>
                </a:gradFill>
                <a:effectLst/>
                <a:uLnTx/>
                <a:uFillTx/>
                <a:latin typeface="Segoe UI Semibold"/>
                <a:ea typeface="+mn-ea"/>
                <a:cs typeface="Segoe UI Semilight" panose="020B0402040204020203" pitchFamily="34" charset="0"/>
              </a:rPr>
              <a:t>The nature of business and work have changed</a:t>
            </a:r>
          </a:p>
        </p:txBody>
      </p:sp>
      <p:sp>
        <p:nvSpPr>
          <p:cNvPr id="30" name="Rectangle 29">
            <a:extLst>
              <a:ext uri="{FF2B5EF4-FFF2-40B4-BE49-F238E27FC236}">
                <a16:creationId xmlns:a16="http://schemas.microsoft.com/office/drawing/2014/main" id="{876777B4-A7DB-4CB7-A8D6-C21374F552DF}"/>
              </a:ext>
            </a:extLst>
          </p:cNvPr>
          <p:cNvSpPr/>
          <p:nvPr/>
        </p:nvSpPr>
        <p:spPr>
          <a:xfrm>
            <a:off x="4739534" y="1249021"/>
            <a:ext cx="2712932" cy="633625"/>
          </a:xfrm>
          <a:prstGeom prst="rect">
            <a:avLst/>
          </a:prstGeom>
        </p:spPr>
        <p:txBody>
          <a:bodyPr wrap="square">
            <a:spAutoFit/>
          </a:bodyPr>
          <a:lstStyle/>
          <a:p>
            <a:pPr marL="0" marR="0" lvl="0" indent="0" algn="ctr" defTabSz="914225" rtl="0" eaLnBrk="1" fontAlgn="auto" latinLnBrk="0" hangingPunct="1">
              <a:lnSpc>
                <a:spcPct val="100000"/>
              </a:lnSpc>
              <a:spcBef>
                <a:spcPts val="0"/>
              </a:spcBef>
              <a:spcAft>
                <a:spcPts val="0"/>
              </a:spcAft>
              <a:buClrTx/>
              <a:buSzTx/>
              <a:buFontTx/>
              <a:buNone/>
              <a:tabLst/>
              <a:defRPr/>
            </a:pPr>
            <a:r>
              <a:rPr kumimoji="0" lang="en-US" sz="1765" b="0" i="0" u="none" strike="noStrike" kern="1200" cap="none" spc="0" normalizeH="0" baseline="0" noProof="0">
                <a:ln w="3175">
                  <a:noFill/>
                </a:ln>
                <a:gradFill>
                  <a:gsLst>
                    <a:gs pos="0">
                      <a:srgbClr val="282828"/>
                    </a:gs>
                    <a:gs pos="100000">
                      <a:srgbClr val="282828"/>
                    </a:gs>
                  </a:gsLst>
                  <a:lin ang="5400000" scaled="0"/>
                </a:gradFill>
                <a:effectLst/>
                <a:uLnTx/>
                <a:uFillTx/>
                <a:latin typeface="Segoe UI Semibold"/>
                <a:ea typeface="+mn-ea"/>
                <a:cs typeface="Segoe UI Semilight" panose="020B0402040204020203" pitchFamily="34" charset="0"/>
              </a:rPr>
              <a:t>Conventional security tools have not kept pace</a:t>
            </a:r>
          </a:p>
        </p:txBody>
      </p:sp>
      <p:sp>
        <p:nvSpPr>
          <p:cNvPr id="31" name="Rectangle 30">
            <a:extLst>
              <a:ext uri="{FF2B5EF4-FFF2-40B4-BE49-F238E27FC236}">
                <a16:creationId xmlns:a16="http://schemas.microsoft.com/office/drawing/2014/main" id="{BE3CCF2E-747D-44D7-920A-6024B28B5781}"/>
              </a:ext>
            </a:extLst>
          </p:cNvPr>
          <p:cNvSpPr/>
          <p:nvPr/>
        </p:nvSpPr>
        <p:spPr>
          <a:xfrm>
            <a:off x="8090110" y="2750661"/>
            <a:ext cx="2861293" cy="633625"/>
          </a:xfrm>
          <a:prstGeom prst="rect">
            <a:avLst/>
          </a:prstGeom>
        </p:spPr>
        <p:txBody>
          <a:bodyPr wrap="square">
            <a:spAutoFit/>
          </a:bodyPr>
          <a:lstStyle/>
          <a:p>
            <a:pPr marL="0" marR="0" lvl="0" indent="0" algn="ctr" defTabSz="914225" rtl="0" eaLnBrk="1" fontAlgn="auto" latinLnBrk="0" hangingPunct="1">
              <a:lnSpc>
                <a:spcPct val="100000"/>
              </a:lnSpc>
              <a:spcBef>
                <a:spcPts val="0"/>
              </a:spcBef>
              <a:spcAft>
                <a:spcPts val="0"/>
              </a:spcAft>
              <a:buClrTx/>
              <a:buSzTx/>
              <a:buFontTx/>
              <a:buNone/>
              <a:tabLst/>
              <a:defRPr/>
            </a:pPr>
            <a:r>
              <a:rPr kumimoji="0" lang="en-US" sz="1765" b="0" i="0" u="none" strike="noStrike" kern="1200" cap="none" spc="0" normalizeH="0" baseline="0" noProof="0">
                <a:ln w="3175">
                  <a:noFill/>
                </a:ln>
                <a:gradFill>
                  <a:gsLst>
                    <a:gs pos="0">
                      <a:srgbClr val="282828"/>
                    </a:gs>
                    <a:gs pos="100000">
                      <a:srgbClr val="282828"/>
                    </a:gs>
                  </a:gsLst>
                  <a:lin ang="5400000" scaled="0"/>
                </a:gradFill>
                <a:effectLst/>
                <a:uLnTx/>
                <a:uFillTx/>
                <a:latin typeface="Segoe UI Semibold"/>
                <a:ea typeface="+mn-ea"/>
                <a:cs typeface="Segoe UI Semilight" panose="020B0402040204020203" pitchFamily="34" charset="0"/>
              </a:rPr>
              <a:t>Cost of breaches and regulations are increasing</a:t>
            </a:r>
          </a:p>
        </p:txBody>
      </p:sp>
      <p:sp>
        <p:nvSpPr>
          <p:cNvPr id="32" name="Oval 31">
            <a:extLst>
              <a:ext uri="{FF2B5EF4-FFF2-40B4-BE49-F238E27FC236}">
                <a16:creationId xmlns:a16="http://schemas.microsoft.com/office/drawing/2014/main" id="{7748EC77-0B55-400E-9AB9-DE66E8F99CD7}"/>
              </a:ext>
            </a:extLst>
          </p:cNvPr>
          <p:cNvSpPr/>
          <p:nvPr/>
        </p:nvSpPr>
        <p:spPr bwMode="auto">
          <a:xfrm>
            <a:off x="16467594" y="6153769"/>
            <a:ext cx="108143" cy="108143"/>
          </a:xfrm>
          <a:prstGeom prst="ellipse">
            <a:avLst/>
          </a:prstGeom>
          <a:solidFill>
            <a:srgbClr val="E6E6E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33" name="Group 32">
            <a:extLst>
              <a:ext uri="{FF2B5EF4-FFF2-40B4-BE49-F238E27FC236}">
                <a16:creationId xmlns:a16="http://schemas.microsoft.com/office/drawing/2014/main" id="{522CE81E-7882-4773-B4B3-A7F20AEDB95E}"/>
              </a:ext>
            </a:extLst>
          </p:cNvPr>
          <p:cNvGrpSpPr/>
          <p:nvPr/>
        </p:nvGrpSpPr>
        <p:grpSpPr>
          <a:xfrm>
            <a:off x="4965684" y="2029349"/>
            <a:ext cx="2260632" cy="2260632"/>
            <a:chOff x="5262375" y="2000139"/>
            <a:chExt cx="1886981" cy="1886981"/>
          </a:xfrm>
        </p:grpSpPr>
        <p:sp>
          <p:nvSpPr>
            <p:cNvPr id="34" name="Oval 33">
              <a:extLst>
                <a:ext uri="{FF2B5EF4-FFF2-40B4-BE49-F238E27FC236}">
                  <a16:creationId xmlns:a16="http://schemas.microsoft.com/office/drawing/2014/main" id="{4D3AA3D7-4FB4-4B01-A80F-85AED03E39BA}"/>
                </a:ext>
              </a:extLst>
            </p:cNvPr>
            <p:cNvSpPr/>
            <p:nvPr/>
          </p:nvSpPr>
          <p:spPr bwMode="auto">
            <a:xfrm rot="3600000">
              <a:off x="5262375" y="2000139"/>
              <a:ext cx="1886981" cy="1886981"/>
            </a:xfrm>
            <a:prstGeom prst="ellipse">
              <a:avLst/>
            </a:prstGeom>
            <a:solidFill>
              <a:schemeClr val="bg1"/>
            </a:solidFill>
            <a:ln>
              <a:noFill/>
              <a:headEnd type="none" w="med" len="med"/>
              <a:tailEnd type="none" w="med" len="med"/>
            </a:ln>
            <a:effectLst>
              <a:outerShdw blurRad="254000" dist="50800" dir="2700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horz" wrap="square" lIns="134464" tIns="134464" rIns="134464" bIns="46616" numCol="1" rtlCol="0" anchor="ctr" anchorCtr="0" compatLnSpc="1">
              <a:prstTxWarp prst="textNoShape">
                <a:avLst/>
              </a:prstTxWarp>
            </a:bodyPr>
            <a:lstStyle/>
            <a:p>
              <a:pPr marL="0" marR="0" lvl="0" indent="0" algn="ctr" defTabSz="914367" rtl="0" eaLnBrk="1" fontAlgn="auto" latinLnBrk="0" hangingPunct="1">
                <a:lnSpc>
                  <a:spcPct val="100000"/>
                </a:lnSpc>
                <a:spcBef>
                  <a:spcPct val="0"/>
                </a:spcBef>
                <a:spcAft>
                  <a:spcPts val="588"/>
                </a:spcAft>
                <a:buClrTx/>
                <a:buSzTx/>
                <a:buFontTx/>
                <a:buNone/>
                <a:tabLst/>
                <a:defRPr/>
              </a:pPr>
              <a:endParaRPr kumimoji="0" lang="en-US" sz="1176" b="0" i="0" u="none" strike="noStrike" kern="1200" cap="none" spc="0" normalizeH="0" baseline="0" noProof="0" err="1">
                <a:ln w="3175">
                  <a:noFill/>
                </a:ln>
                <a:gradFill>
                  <a:gsLst>
                    <a:gs pos="0">
                      <a:srgbClr val="6C6E6C"/>
                    </a:gs>
                    <a:gs pos="100000">
                      <a:srgbClr val="6C6E6C"/>
                    </a:gs>
                  </a:gsLst>
                  <a:lin ang="5400000" scaled="0"/>
                </a:gradFill>
                <a:effectLst/>
                <a:uLnTx/>
                <a:uFillTx/>
                <a:latin typeface="Segoe UI Semibold"/>
                <a:ea typeface="+mn-ea"/>
                <a:cs typeface="Segoe UI Semilight" panose="020B0402040204020203" pitchFamily="34" charset="0"/>
              </a:endParaRPr>
            </a:p>
          </p:txBody>
        </p:sp>
        <p:pic>
          <p:nvPicPr>
            <p:cNvPr id="35" name="Picture 34" descr="A piece of wood&#10;&#10;Description automatically generated">
              <a:extLst>
                <a:ext uri="{FF2B5EF4-FFF2-40B4-BE49-F238E27FC236}">
                  <a16:creationId xmlns:a16="http://schemas.microsoft.com/office/drawing/2014/main" id="{D2381315-1395-40FC-A307-E8C9ACE94442}"/>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5401211" y="2138975"/>
              <a:ext cx="1609309" cy="1609309"/>
            </a:xfrm>
            <a:custGeom>
              <a:avLst/>
              <a:gdLst>
                <a:gd name="connsiteX0" fmla="*/ 750317 w 1500634"/>
                <a:gd name="connsiteY0" fmla="*/ 0 h 1500634"/>
                <a:gd name="connsiteX1" fmla="*/ 1500634 w 1500634"/>
                <a:gd name="connsiteY1" fmla="*/ 750317 h 1500634"/>
                <a:gd name="connsiteX2" fmla="*/ 750317 w 1500634"/>
                <a:gd name="connsiteY2" fmla="*/ 1500634 h 1500634"/>
                <a:gd name="connsiteX3" fmla="*/ 0 w 1500634"/>
                <a:gd name="connsiteY3" fmla="*/ 750317 h 1500634"/>
                <a:gd name="connsiteX4" fmla="*/ 750317 w 1500634"/>
                <a:gd name="connsiteY4" fmla="*/ 0 h 15006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00634" h="1500634">
                  <a:moveTo>
                    <a:pt x="750317" y="0"/>
                  </a:moveTo>
                  <a:cubicBezTo>
                    <a:pt x="1164706" y="0"/>
                    <a:pt x="1500634" y="335928"/>
                    <a:pt x="1500634" y="750317"/>
                  </a:cubicBezTo>
                  <a:cubicBezTo>
                    <a:pt x="1500634" y="1164706"/>
                    <a:pt x="1164706" y="1500634"/>
                    <a:pt x="750317" y="1500634"/>
                  </a:cubicBezTo>
                  <a:cubicBezTo>
                    <a:pt x="335928" y="1500634"/>
                    <a:pt x="0" y="1164706"/>
                    <a:pt x="0" y="750317"/>
                  </a:cubicBezTo>
                  <a:cubicBezTo>
                    <a:pt x="0" y="335928"/>
                    <a:pt x="335928" y="0"/>
                    <a:pt x="750317" y="0"/>
                  </a:cubicBezTo>
                  <a:close/>
                </a:path>
              </a:pathLst>
            </a:custGeom>
          </p:spPr>
        </p:pic>
      </p:grpSp>
      <p:sp>
        <p:nvSpPr>
          <p:cNvPr id="37" name="Oval 36">
            <a:extLst>
              <a:ext uri="{FF2B5EF4-FFF2-40B4-BE49-F238E27FC236}">
                <a16:creationId xmlns:a16="http://schemas.microsoft.com/office/drawing/2014/main" id="{67F137D7-46A6-40A3-BBDF-550CEEA8AA9C}"/>
              </a:ext>
            </a:extLst>
          </p:cNvPr>
          <p:cNvSpPr/>
          <p:nvPr/>
        </p:nvSpPr>
        <p:spPr bwMode="auto">
          <a:xfrm rot="3600000">
            <a:off x="8390441" y="3547995"/>
            <a:ext cx="2260632" cy="2260632"/>
          </a:xfrm>
          <a:prstGeom prst="ellipse">
            <a:avLst/>
          </a:prstGeom>
          <a:solidFill>
            <a:schemeClr val="bg1"/>
          </a:solidFill>
          <a:ln>
            <a:noFill/>
            <a:headEnd type="none" w="med" len="med"/>
            <a:tailEnd type="none" w="med" len="med"/>
          </a:ln>
          <a:effectLst>
            <a:outerShdw blurRad="254000" dist="50800" dir="2700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horz" wrap="square" lIns="134464" tIns="134464" rIns="134464" bIns="46616" numCol="1" rtlCol="0" anchor="ctr" anchorCtr="0" compatLnSpc="1">
            <a:prstTxWarp prst="textNoShape">
              <a:avLst/>
            </a:prstTxWarp>
          </a:bodyPr>
          <a:lstStyle/>
          <a:p>
            <a:pPr marL="0" marR="0" lvl="0" indent="0" algn="ctr" defTabSz="914367" rtl="0" eaLnBrk="1" fontAlgn="auto" latinLnBrk="0" hangingPunct="1">
              <a:lnSpc>
                <a:spcPct val="100000"/>
              </a:lnSpc>
              <a:spcBef>
                <a:spcPct val="0"/>
              </a:spcBef>
              <a:spcAft>
                <a:spcPts val="588"/>
              </a:spcAft>
              <a:buClrTx/>
              <a:buSzTx/>
              <a:buFontTx/>
              <a:buNone/>
              <a:tabLst/>
              <a:defRPr/>
            </a:pPr>
            <a:endParaRPr kumimoji="0" lang="en-US" sz="1176" b="0" i="0" u="none" strike="noStrike" kern="1200" cap="none" spc="0" normalizeH="0" baseline="0" noProof="0" err="1">
              <a:ln w="3175">
                <a:noFill/>
              </a:ln>
              <a:gradFill>
                <a:gsLst>
                  <a:gs pos="0">
                    <a:srgbClr val="6C6E6C"/>
                  </a:gs>
                  <a:gs pos="100000">
                    <a:srgbClr val="6C6E6C"/>
                  </a:gs>
                </a:gsLst>
                <a:lin ang="5400000" scaled="0"/>
              </a:gradFill>
              <a:effectLst/>
              <a:uLnTx/>
              <a:uFillTx/>
              <a:latin typeface="Segoe UI Semibold"/>
              <a:ea typeface="+mn-ea"/>
              <a:cs typeface="Segoe UI Semilight" panose="020B0402040204020203" pitchFamily="34" charset="0"/>
            </a:endParaRPr>
          </a:p>
        </p:txBody>
      </p:sp>
      <p:pic>
        <p:nvPicPr>
          <p:cNvPr id="38" name="Picture 37">
            <a:extLst>
              <a:ext uri="{FF2B5EF4-FFF2-40B4-BE49-F238E27FC236}">
                <a16:creationId xmlns:a16="http://schemas.microsoft.com/office/drawing/2014/main" id="{D571517B-B56B-48E3-82E1-48222196945F}"/>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8554269" y="3727851"/>
            <a:ext cx="1900920" cy="1900920"/>
          </a:xfrm>
          <a:custGeom>
            <a:avLst/>
            <a:gdLst>
              <a:gd name="connsiteX0" fmla="*/ 3422375 w 6844750"/>
              <a:gd name="connsiteY0" fmla="*/ 0 h 6844750"/>
              <a:gd name="connsiteX1" fmla="*/ 6844750 w 6844750"/>
              <a:gd name="connsiteY1" fmla="*/ 3422375 h 6844750"/>
              <a:gd name="connsiteX2" fmla="*/ 3422375 w 6844750"/>
              <a:gd name="connsiteY2" fmla="*/ 6844750 h 6844750"/>
              <a:gd name="connsiteX3" fmla="*/ 0 w 6844750"/>
              <a:gd name="connsiteY3" fmla="*/ 3422375 h 6844750"/>
              <a:gd name="connsiteX4" fmla="*/ 3422375 w 6844750"/>
              <a:gd name="connsiteY4" fmla="*/ 0 h 6844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44750" h="6844750">
                <a:moveTo>
                  <a:pt x="3422375" y="0"/>
                </a:moveTo>
                <a:cubicBezTo>
                  <a:pt x="5312501" y="0"/>
                  <a:pt x="6844750" y="1532249"/>
                  <a:pt x="6844750" y="3422375"/>
                </a:cubicBezTo>
                <a:cubicBezTo>
                  <a:pt x="6844750" y="5312501"/>
                  <a:pt x="5312501" y="6844750"/>
                  <a:pt x="3422375" y="6844750"/>
                </a:cubicBezTo>
                <a:cubicBezTo>
                  <a:pt x="1532249" y="6844750"/>
                  <a:pt x="0" y="5312501"/>
                  <a:pt x="0" y="3422375"/>
                </a:cubicBezTo>
                <a:cubicBezTo>
                  <a:pt x="0" y="1532249"/>
                  <a:pt x="1532249" y="0"/>
                  <a:pt x="3422375" y="0"/>
                </a:cubicBezTo>
                <a:close/>
              </a:path>
            </a:pathLst>
          </a:custGeom>
        </p:spPr>
      </p:pic>
      <p:sp>
        <p:nvSpPr>
          <p:cNvPr id="39" name="Oval 38">
            <a:extLst>
              <a:ext uri="{FF2B5EF4-FFF2-40B4-BE49-F238E27FC236}">
                <a16:creationId xmlns:a16="http://schemas.microsoft.com/office/drawing/2014/main" id="{BBF477D3-4490-4CD4-9F96-82F160BFE5A4}"/>
              </a:ext>
            </a:extLst>
          </p:cNvPr>
          <p:cNvSpPr/>
          <p:nvPr/>
        </p:nvSpPr>
        <p:spPr bwMode="auto">
          <a:xfrm>
            <a:off x="3966313" y="4926049"/>
            <a:ext cx="4280442" cy="4280442"/>
          </a:xfrm>
          <a:prstGeom prst="ellipse">
            <a:avLst/>
          </a:prstGeom>
          <a:solidFill>
            <a:schemeClr val="bg1">
              <a:alpha val="9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Tree>
    <p:extLst>
      <p:ext uri="{BB962C8B-B14F-4D97-AF65-F5344CB8AC3E}">
        <p14:creationId xmlns:p14="http://schemas.microsoft.com/office/powerpoint/2010/main" val="302521897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par>
                                <p:cTn id="8" presetID="64" presetClass="path" presetSubtype="0" decel="100000" fill="hold" grpId="1" nodeType="withEffect">
                                  <p:stCondLst>
                                    <p:cond delay="0"/>
                                  </p:stCondLst>
                                  <p:childTnLst>
                                    <p:animMotion origin="layout" path="M -1.80751E-6 0.06355 L -1.80751E-6 -3.07308E-6 " pathEditMode="relative" rAng="0" ptsTypes="AA">
                                      <p:cBhvr>
                                        <p:cTn id="9" dur="500" fill="hold"/>
                                        <p:tgtEl>
                                          <p:spTgt spid="24"/>
                                        </p:tgtEl>
                                        <p:attrNameLst>
                                          <p:attrName>ppt_x</p:attrName>
                                          <p:attrName>ppt_y</p:attrName>
                                        </p:attrNameLst>
                                      </p:cBhvr>
                                      <p:rCtr x="0" y="-3177"/>
                                    </p:animMotion>
                                  </p:childTnLst>
                                </p:cTn>
                              </p:par>
                              <p:par>
                                <p:cTn id="10" presetID="10" presetClass="entr" presetSubtype="0" fill="hold"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64" presetClass="path" presetSubtype="0" decel="100000" fill="hold" nodeType="withEffect">
                                  <p:stCondLst>
                                    <p:cond delay="0"/>
                                  </p:stCondLst>
                                  <p:childTnLst>
                                    <p:animMotion origin="layout" path="M -1.80751E-6 0.06355 L -1.80751E-6 -3.07308E-6 " pathEditMode="relative" rAng="0" ptsTypes="AA">
                                      <p:cBhvr>
                                        <p:cTn id="14" dur="500" fill="hold"/>
                                        <p:tgtEl>
                                          <p:spTgt spid="11"/>
                                        </p:tgtEl>
                                        <p:attrNameLst>
                                          <p:attrName>ppt_x</p:attrName>
                                          <p:attrName>ppt_y</p:attrName>
                                        </p:attrNameLst>
                                      </p:cBhvr>
                                      <p:rCtr x="0" y="-3177"/>
                                    </p:animMotion>
                                  </p:childTnLst>
                                </p:cTn>
                              </p:par>
                              <p:par>
                                <p:cTn id="15" presetID="10" presetClass="entr" presetSubtype="0" fill="hold" grpId="0" nodeType="withEffect">
                                  <p:stCondLst>
                                    <p:cond delay="250"/>
                                  </p:stCondLst>
                                  <p:childTnLst>
                                    <p:set>
                                      <p:cBhvr>
                                        <p:cTn id="16" dur="1" fill="hold">
                                          <p:stCondLst>
                                            <p:cond delay="0"/>
                                          </p:stCondLst>
                                        </p:cTn>
                                        <p:tgtEl>
                                          <p:spTgt spid="29"/>
                                        </p:tgtEl>
                                        <p:attrNameLst>
                                          <p:attrName>style.visibility</p:attrName>
                                        </p:attrNameLst>
                                      </p:cBhvr>
                                      <p:to>
                                        <p:strVal val="visible"/>
                                      </p:to>
                                    </p:set>
                                    <p:animEffect transition="in" filter="fade">
                                      <p:cBhvr>
                                        <p:cTn id="17" dur="500"/>
                                        <p:tgtEl>
                                          <p:spTgt spid="29"/>
                                        </p:tgtEl>
                                      </p:cBhvr>
                                    </p:animEffect>
                                  </p:childTnLst>
                                </p:cTn>
                              </p:par>
                              <p:par>
                                <p:cTn id="18" presetID="64" presetClass="path" presetSubtype="0" decel="100000" fill="hold" grpId="1" nodeType="withEffect">
                                  <p:stCondLst>
                                    <p:cond delay="250"/>
                                  </p:stCondLst>
                                  <p:childTnLst>
                                    <p:animMotion origin="layout" path="M 1.69773E-6 4.30776E-6 L 1.69773E-6 -0.04063 " pathEditMode="relative" rAng="0" ptsTypes="AA">
                                      <p:cBhvr>
                                        <p:cTn id="19" dur="500" spd="-100000" fill="hold"/>
                                        <p:tgtEl>
                                          <p:spTgt spid="29"/>
                                        </p:tgtEl>
                                        <p:attrNameLst>
                                          <p:attrName>ppt_x</p:attrName>
                                          <p:attrName>ppt_y</p:attrName>
                                        </p:attrNameLst>
                                      </p:cBhvr>
                                      <p:rCtr x="0" y="-2043"/>
                                    </p:animMotion>
                                  </p:childTnLst>
                                </p:cTn>
                              </p:par>
                              <p:par>
                                <p:cTn id="20" presetID="10" presetClass="entr" presetSubtype="0" fill="hold" nodeType="withEffect">
                                  <p:stCondLst>
                                    <p:cond delay="250"/>
                                  </p:stCondLst>
                                  <p:childTnLst>
                                    <p:set>
                                      <p:cBhvr>
                                        <p:cTn id="21" dur="1" fill="hold">
                                          <p:stCondLst>
                                            <p:cond delay="0"/>
                                          </p:stCondLst>
                                        </p:cTn>
                                        <p:tgtEl>
                                          <p:spTgt spid="26"/>
                                        </p:tgtEl>
                                        <p:attrNameLst>
                                          <p:attrName>style.visibility</p:attrName>
                                        </p:attrNameLst>
                                      </p:cBhvr>
                                      <p:to>
                                        <p:strVal val="visible"/>
                                      </p:to>
                                    </p:set>
                                    <p:animEffect transition="in" filter="fade">
                                      <p:cBhvr>
                                        <p:cTn id="22" dur="500"/>
                                        <p:tgtEl>
                                          <p:spTgt spid="26"/>
                                        </p:tgtEl>
                                      </p:cBhvr>
                                    </p:animEffect>
                                  </p:childTnLst>
                                </p:cTn>
                              </p:par>
                              <p:par>
                                <p:cTn id="23" presetID="64" presetClass="path" presetSubtype="0" decel="100000" fill="hold" nodeType="withEffect">
                                  <p:stCondLst>
                                    <p:cond delay="250"/>
                                  </p:stCondLst>
                                  <p:childTnLst>
                                    <p:animMotion origin="layout" path="M 3.45417E-6 -2.44666E-6 L 3.45417E-6 -0.04062 " pathEditMode="relative" rAng="0" ptsTypes="AA">
                                      <p:cBhvr>
                                        <p:cTn id="24" dur="500" spd="-100000" fill="hold"/>
                                        <p:tgtEl>
                                          <p:spTgt spid="26"/>
                                        </p:tgtEl>
                                        <p:attrNameLst>
                                          <p:attrName>ppt_x</p:attrName>
                                          <p:attrName>ppt_y</p:attrName>
                                        </p:attrNameLst>
                                      </p:cBhvr>
                                      <p:rCtr x="0" y="-2043"/>
                                    </p:animMotion>
                                  </p:childTnLst>
                                </p:cTn>
                              </p:par>
                              <p:par>
                                <p:cTn id="25" presetID="10" presetClass="entr" presetSubtype="0" fill="hold" grpId="0" nodeType="withEffect">
                                  <p:stCondLst>
                                    <p:cond delay="450"/>
                                  </p:stCondLst>
                                  <p:childTnLst>
                                    <p:set>
                                      <p:cBhvr>
                                        <p:cTn id="26" dur="1" fill="hold">
                                          <p:stCondLst>
                                            <p:cond delay="0"/>
                                          </p:stCondLst>
                                        </p:cTn>
                                        <p:tgtEl>
                                          <p:spTgt spid="30"/>
                                        </p:tgtEl>
                                        <p:attrNameLst>
                                          <p:attrName>style.visibility</p:attrName>
                                        </p:attrNameLst>
                                      </p:cBhvr>
                                      <p:to>
                                        <p:strVal val="visible"/>
                                      </p:to>
                                    </p:set>
                                    <p:animEffect transition="in" filter="fade">
                                      <p:cBhvr>
                                        <p:cTn id="27" dur="500"/>
                                        <p:tgtEl>
                                          <p:spTgt spid="30"/>
                                        </p:tgtEl>
                                      </p:cBhvr>
                                    </p:animEffect>
                                  </p:childTnLst>
                                </p:cTn>
                              </p:par>
                              <p:par>
                                <p:cTn id="28" presetID="64" presetClass="path" presetSubtype="0" decel="100000" fill="hold" grpId="1" nodeType="withEffect">
                                  <p:stCondLst>
                                    <p:cond delay="450"/>
                                  </p:stCondLst>
                                  <p:childTnLst>
                                    <p:animMotion origin="layout" path="M 0 4.25329E-6 L 0 -0.04063 " pathEditMode="relative" rAng="0" ptsTypes="AA">
                                      <p:cBhvr>
                                        <p:cTn id="29" dur="500" spd="-100000" fill="hold"/>
                                        <p:tgtEl>
                                          <p:spTgt spid="30"/>
                                        </p:tgtEl>
                                        <p:attrNameLst>
                                          <p:attrName>ppt_x</p:attrName>
                                          <p:attrName>ppt_y</p:attrName>
                                        </p:attrNameLst>
                                      </p:cBhvr>
                                      <p:rCtr x="0" y="-2043"/>
                                    </p:animMotion>
                                  </p:childTnLst>
                                </p:cTn>
                              </p:par>
                              <p:par>
                                <p:cTn id="30" presetID="10" presetClass="entr" presetSubtype="0" fill="hold" nodeType="withEffect">
                                  <p:stCondLst>
                                    <p:cond delay="45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500"/>
                                        <p:tgtEl>
                                          <p:spTgt spid="33"/>
                                        </p:tgtEl>
                                      </p:cBhvr>
                                    </p:animEffect>
                                  </p:childTnLst>
                                </p:cTn>
                              </p:par>
                              <p:par>
                                <p:cTn id="33" presetID="64" presetClass="path" presetSubtype="0" decel="100000" fill="hold" nodeType="withEffect">
                                  <p:stCondLst>
                                    <p:cond delay="450"/>
                                  </p:stCondLst>
                                  <p:childTnLst>
                                    <p:animMotion origin="layout" path="M 0 4.25329E-6 L 0 -0.04063 " pathEditMode="relative" rAng="0" ptsTypes="AA">
                                      <p:cBhvr>
                                        <p:cTn id="34" dur="500" spd="-100000" fill="hold"/>
                                        <p:tgtEl>
                                          <p:spTgt spid="33"/>
                                        </p:tgtEl>
                                        <p:attrNameLst>
                                          <p:attrName>ppt_x</p:attrName>
                                          <p:attrName>ppt_y</p:attrName>
                                        </p:attrNameLst>
                                      </p:cBhvr>
                                      <p:rCtr x="0" y="-2043"/>
                                    </p:animMotion>
                                  </p:childTnLst>
                                </p:cTn>
                              </p:par>
                              <p:par>
                                <p:cTn id="35" presetID="10" presetClass="entr" presetSubtype="0" fill="hold" grpId="0" nodeType="withEffect">
                                  <p:stCondLst>
                                    <p:cond delay="550"/>
                                  </p:stCondLst>
                                  <p:childTnLst>
                                    <p:set>
                                      <p:cBhvr>
                                        <p:cTn id="36" dur="1" fill="hold">
                                          <p:stCondLst>
                                            <p:cond delay="0"/>
                                          </p:stCondLst>
                                        </p:cTn>
                                        <p:tgtEl>
                                          <p:spTgt spid="31"/>
                                        </p:tgtEl>
                                        <p:attrNameLst>
                                          <p:attrName>style.visibility</p:attrName>
                                        </p:attrNameLst>
                                      </p:cBhvr>
                                      <p:to>
                                        <p:strVal val="visible"/>
                                      </p:to>
                                    </p:set>
                                    <p:animEffect transition="in" filter="fade">
                                      <p:cBhvr>
                                        <p:cTn id="37" dur="500"/>
                                        <p:tgtEl>
                                          <p:spTgt spid="31"/>
                                        </p:tgtEl>
                                      </p:cBhvr>
                                    </p:animEffect>
                                  </p:childTnLst>
                                </p:cTn>
                              </p:par>
                              <p:par>
                                <p:cTn id="38" presetID="64" presetClass="path" presetSubtype="0" decel="100000" fill="hold" grpId="1" nodeType="withEffect">
                                  <p:stCondLst>
                                    <p:cond delay="550"/>
                                  </p:stCondLst>
                                  <p:childTnLst>
                                    <p:animMotion origin="layout" path="M -1.0748E-6 4.30776E-6 L -1.0748E-6 -0.04063 " pathEditMode="relative" rAng="0" ptsTypes="AA">
                                      <p:cBhvr>
                                        <p:cTn id="39" dur="500" spd="-100000" fill="hold"/>
                                        <p:tgtEl>
                                          <p:spTgt spid="31"/>
                                        </p:tgtEl>
                                        <p:attrNameLst>
                                          <p:attrName>ppt_x</p:attrName>
                                          <p:attrName>ppt_y</p:attrName>
                                        </p:attrNameLst>
                                      </p:cBhvr>
                                      <p:rCtr x="0" y="-2043"/>
                                    </p:animMotion>
                                  </p:childTnLst>
                                </p:cTn>
                              </p:par>
                              <p:par>
                                <p:cTn id="40" presetID="8" presetClass="emph" presetSubtype="0" fill="hold" grpId="0" nodeType="withEffect">
                                  <p:stCondLst>
                                    <p:cond delay="550"/>
                                  </p:stCondLst>
                                  <p:childTnLst>
                                    <p:animRot by="21600000">
                                      <p:cBhvr>
                                        <p:cTn id="41" dur="2000" fill="hold"/>
                                        <p:tgtEl>
                                          <p:spTgt spid="3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4" grpId="1" animBg="1"/>
      <p:bldP spid="29" grpId="0"/>
      <p:bldP spid="29" grpId="1"/>
      <p:bldP spid="30" grpId="0"/>
      <p:bldP spid="30" grpId="1"/>
      <p:bldP spid="31" grpId="0"/>
      <p:bldP spid="31" grpId="1"/>
      <p:bldP spid="39" grpId="0" animBg="1"/>
    </p:bldLst>
  </p:timing>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2CE0AB-6B45-4F45-A446-3E0AE050CDE5}"/>
              </a:ext>
            </a:extLst>
          </p:cNvPr>
          <p:cNvSpPr>
            <a:spLocks noGrp="1"/>
          </p:cNvSpPr>
          <p:nvPr>
            <p:ph type="title" idx="4294967295"/>
          </p:nvPr>
        </p:nvSpPr>
        <p:spPr>
          <a:xfrm>
            <a:off x="1" y="-827948"/>
            <a:ext cx="10514316" cy="676987"/>
          </a:xfrm>
        </p:spPr>
        <p:txBody>
          <a:bodyPr>
            <a:normAutofit/>
          </a:bodyPr>
          <a:lstStyle/>
          <a:p>
            <a:r>
              <a:rPr lang="en-US"/>
              <a:t>Shift from multiple portals….</a:t>
            </a:r>
          </a:p>
        </p:txBody>
      </p:sp>
      <p:sp>
        <p:nvSpPr>
          <p:cNvPr id="72" name="!! Rect 5">
            <a:extLst>
              <a:ext uri="{FF2B5EF4-FFF2-40B4-BE49-F238E27FC236}">
                <a16:creationId xmlns:a16="http://schemas.microsoft.com/office/drawing/2014/main" id="{E120E8FC-AB61-4987-9658-D6E851AB1DD6}"/>
              </a:ext>
              <a:ext uri="{C183D7F6-B498-43B3-948B-1728B52AA6E4}">
                <adec:decorative xmlns:adec="http://schemas.microsoft.com/office/drawing/2017/decorative" val="1"/>
              </a:ext>
            </a:extLst>
          </p:cNvPr>
          <p:cNvSpPr/>
          <p:nvPr/>
        </p:nvSpPr>
        <p:spPr bwMode="ltGray">
          <a:xfrm>
            <a:off x="2900024" y="3601308"/>
            <a:ext cx="1900094" cy="1109853"/>
          </a:xfrm>
          <a:prstGeom prst="roundRect">
            <a:avLst>
              <a:gd name="adj" fmla="val 2491"/>
            </a:avLst>
          </a:prstGeom>
          <a:solidFill>
            <a:schemeClr val="bg1">
              <a:lumMod val="95000"/>
            </a:schemeClr>
          </a:solidFill>
          <a:ln w="15875" cap="flat" cmpd="sng" algn="ctr">
            <a:solidFill>
              <a:schemeClr val="accent4"/>
            </a:solidFill>
            <a:prstDash val="soli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sp>
        <p:nvSpPr>
          <p:cNvPr id="73" name="!! Rect 7">
            <a:extLst>
              <a:ext uri="{FF2B5EF4-FFF2-40B4-BE49-F238E27FC236}">
                <a16:creationId xmlns:a16="http://schemas.microsoft.com/office/drawing/2014/main" id="{5B887872-85B9-4428-A1FB-7443695E8380}"/>
              </a:ext>
              <a:ext uri="{C183D7F6-B498-43B3-948B-1728B52AA6E4}">
                <adec:decorative xmlns:adec="http://schemas.microsoft.com/office/drawing/2017/decorative" val="1"/>
              </a:ext>
            </a:extLst>
          </p:cNvPr>
          <p:cNvSpPr/>
          <p:nvPr/>
        </p:nvSpPr>
        <p:spPr bwMode="ltGray">
          <a:xfrm>
            <a:off x="5107859" y="3601308"/>
            <a:ext cx="1900094" cy="1109853"/>
          </a:xfrm>
          <a:prstGeom prst="roundRect">
            <a:avLst>
              <a:gd name="adj" fmla="val 2491"/>
            </a:avLst>
          </a:prstGeom>
          <a:solidFill>
            <a:schemeClr val="bg1">
              <a:lumMod val="95000"/>
            </a:schemeClr>
          </a:solidFill>
          <a:ln w="15875" cap="flat" cmpd="sng" algn="ctr">
            <a:solidFill>
              <a:schemeClr val="accent4"/>
            </a:solidFill>
            <a:prstDash val="soli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sp>
        <p:nvSpPr>
          <p:cNvPr id="75" name="!! Rect 3">
            <a:extLst>
              <a:ext uri="{FF2B5EF4-FFF2-40B4-BE49-F238E27FC236}">
                <a16:creationId xmlns:a16="http://schemas.microsoft.com/office/drawing/2014/main" id="{1778FC80-1B71-47F4-A8F6-DFAB1C9C0E0D}"/>
              </a:ext>
              <a:ext uri="{C183D7F6-B498-43B3-948B-1728B52AA6E4}">
                <adec:decorative xmlns:adec="http://schemas.microsoft.com/office/drawing/2017/decorative" val="1"/>
              </a:ext>
            </a:extLst>
          </p:cNvPr>
          <p:cNvSpPr/>
          <p:nvPr/>
        </p:nvSpPr>
        <p:spPr bwMode="ltGray">
          <a:xfrm>
            <a:off x="7328397" y="1712945"/>
            <a:ext cx="1900094" cy="1109853"/>
          </a:xfrm>
          <a:prstGeom prst="roundRect">
            <a:avLst>
              <a:gd name="adj" fmla="val 2491"/>
            </a:avLst>
          </a:prstGeom>
          <a:solidFill>
            <a:schemeClr val="bg1">
              <a:lumMod val="95000"/>
            </a:schemeClr>
          </a:solidFill>
          <a:ln w="15875" cap="flat" cmpd="sng" algn="ctr">
            <a:solidFill>
              <a:schemeClr val="accent4"/>
            </a:solidFill>
            <a:prstDash val="soli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76" name="!! Rect 6">
            <a:extLst>
              <a:ext uri="{FF2B5EF4-FFF2-40B4-BE49-F238E27FC236}">
                <a16:creationId xmlns:a16="http://schemas.microsoft.com/office/drawing/2014/main" id="{B6753C43-30AC-47DC-B957-E063A94DE62E}"/>
              </a:ext>
              <a:ext uri="{C183D7F6-B498-43B3-948B-1728B52AA6E4}">
                <adec:decorative xmlns:adec="http://schemas.microsoft.com/office/drawing/2017/decorative" val="1"/>
              </a:ext>
            </a:extLst>
          </p:cNvPr>
          <p:cNvSpPr/>
          <p:nvPr/>
        </p:nvSpPr>
        <p:spPr bwMode="ltGray">
          <a:xfrm>
            <a:off x="7328397" y="3601308"/>
            <a:ext cx="1900094" cy="1109853"/>
          </a:xfrm>
          <a:prstGeom prst="roundRect">
            <a:avLst>
              <a:gd name="adj" fmla="val 2491"/>
            </a:avLst>
          </a:prstGeom>
          <a:solidFill>
            <a:schemeClr val="bg1">
              <a:lumMod val="95000"/>
            </a:schemeClr>
          </a:solidFill>
          <a:ln w="15875" cap="flat" cmpd="sng" algn="ctr">
            <a:solidFill>
              <a:schemeClr val="accent4"/>
            </a:solidFill>
            <a:prstDash val="soli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sp>
        <p:nvSpPr>
          <p:cNvPr id="77" name="!! Rect 1">
            <a:extLst>
              <a:ext uri="{FF2B5EF4-FFF2-40B4-BE49-F238E27FC236}">
                <a16:creationId xmlns:a16="http://schemas.microsoft.com/office/drawing/2014/main" id="{22D82546-8C7A-47F0-A139-58C52DF8D524}"/>
              </a:ext>
              <a:ext uri="{C183D7F6-B498-43B3-948B-1728B52AA6E4}">
                <adec:decorative xmlns:adec="http://schemas.microsoft.com/office/drawing/2017/decorative" val="1"/>
              </a:ext>
            </a:extLst>
          </p:cNvPr>
          <p:cNvSpPr/>
          <p:nvPr/>
        </p:nvSpPr>
        <p:spPr bwMode="ltGray">
          <a:xfrm>
            <a:off x="2900024" y="1712945"/>
            <a:ext cx="1900094" cy="1109853"/>
          </a:xfrm>
          <a:prstGeom prst="roundRect">
            <a:avLst>
              <a:gd name="adj" fmla="val 2491"/>
            </a:avLst>
          </a:prstGeom>
          <a:solidFill>
            <a:schemeClr val="bg1">
              <a:lumMod val="95000"/>
            </a:schemeClr>
          </a:solidFill>
          <a:ln w="15875" cap="flat" cmpd="sng" algn="ctr">
            <a:solidFill>
              <a:schemeClr val="accent4"/>
            </a:solidFill>
            <a:prstDash val="soli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sp>
        <p:nvSpPr>
          <p:cNvPr id="78" name="TextBox 77">
            <a:extLst>
              <a:ext uri="{FF2B5EF4-FFF2-40B4-BE49-F238E27FC236}">
                <a16:creationId xmlns:a16="http://schemas.microsoft.com/office/drawing/2014/main" id="{02261CEC-2A27-4171-9A6F-75F796714F25}"/>
              </a:ext>
              <a:ext uri="{C183D7F6-B498-43B3-948B-1728B52AA6E4}">
                <adec:decorative xmlns:adec="http://schemas.microsoft.com/office/drawing/2017/decorative" val="1"/>
              </a:ext>
            </a:extLst>
          </p:cNvPr>
          <p:cNvSpPr txBox="1"/>
          <p:nvPr/>
        </p:nvSpPr>
        <p:spPr>
          <a:xfrm>
            <a:off x="7921378" y="4715703"/>
            <a:ext cx="714133" cy="312029"/>
          </a:xfrm>
          <a:prstGeom prst="rect">
            <a:avLst/>
          </a:prstGeom>
          <a:noFill/>
        </p:spPr>
        <p:txBody>
          <a:bodyPr wrap="none" lIns="0" tIns="91427" rIns="0" bIns="0" rtlCol="0">
            <a:spAutoFit/>
          </a:bodyPr>
          <a:lstStyle/>
          <a:p>
            <a:pPr marL="0" marR="0" lvl="0" indent="0" algn="ctr" defTabSz="914192"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gradFill>
                  <a:gsLst>
                    <a:gs pos="0">
                      <a:srgbClr val="1A1A1A"/>
                    </a:gs>
                    <a:gs pos="100000">
                      <a:srgbClr val="1A1A1A"/>
                    </a:gs>
                  </a:gsLst>
                  <a:lin ang="5400000" scaled="1"/>
                </a:gradFill>
                <a:effectLst/>
                <a:uLnTx/>
                <a:uFillTx/>
                <a:latin typeface="Segoe UI Semibold"/>
                <a:ea typeface="+mn-ea"/>
                <a:cs typeface="+mn-cs"/>
              </a:rPr>
              <a:t>Network</a:t>
            </a:r>
          </a:p>
        </p:txBody>
      </p:sp>
      <p:sp>
        <p:nvSpPr>
          <p:cNvPr id="80" name="TextBox 79">
            <a:extLst>
              <a:ext uri="{FF2B5EF4-FFF2-40B4-BE49-F238E27FC236}">
                <a16:creationId xmlns:a16="http://schemas.microsoft.com/office/drawing/2014/main" id="{4E13B9E6-D9F5-43BB-9153-CEEF25A51732}"/>
              </a:ext>
              <a:ext uri="{C183D7F6-B498-43B3-948B-1728B52AA6E4}">
                <adec:decorative xmlns:adec="http://schemas.microsoft.com/office/drawing/2017/decorative" val="1"/>
              </a:ext>
            </a:extLst>
          </p:cNvPr>
          <p:cNvSpPr txBox="1"/>
          <p:nvPr/>
        </p:nvSpPr>
        <p:spPr>
          <a:xfrm>
            <a:off x="5752343" y="4715703"/>
            <a:ext cx="611129" cy="307763"/>
          </a:xfrm>
          <a:prstGeom prst="rect">
            <a:avLst/>
          </a:prstGeom>
          <a:noFill/>
        </p:spPr>
        <p:txBody>
          <a:bodyPr wrap="none" lIns="0" tIns="91427" rIns="0" bIns="0" rtlCol="0">
            <a:spAutoFit/>
          </a:bodyPr>
          <a:lstStyle/>
          <a:p>
            <a:pPr marL="0" marR="0" lvl="0" indent="0" algn="ctr" defTabSz="914192"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gradFill>
                  <a:gsLst>
                    <a:gs pos="0">
                      <a:srgbClr val="1A1A1A"/>
                    </a:gs>
                    <a:gs pos="100000">
                      <a:srgbClr val="1A1A1A"/>
                    </a:gs>
                  </a:gsLst>
                  <a:lin ang="5400000" scaled="1"/>
                </a:gradFill>
                <a:effectLst/>
                <a:uLnTx/>
                <a:uFillTx/>
                <a:latin typeface="Segoe UI Semibold"/>
                <a:ea typeface="+mn-ea"/>
                <a:cs typeface="+mn-cs"/>
              </a:rPr>
              <a:t>Posture</a:t>
            </a:r>
          </a:p>
        </p:txBody>
      </p:sp>
      <p:sp>
        <p:nvSpPr>
          <p:cNvPr id="81" name="TextBox 80">
            <a:extLst>
              <a:ext uri="{FF2B5EF4-FFF2-40B4-BE49-F238E27FC236}">
                <a16:creationId xmlns:a16="http://schemas.microsoft.com/office/drawing/2014/main" id="{02B7D14E-3E1C-4078-8316-3C4D36C36159}"/>
              </a:ext>
              <a:ext uri="{C183D7F6-B498-43B3-948B-1728B52AA6E4}">
                <adec:decorative xmlns:adec="http://schemas.microsoft.com/office/drawing/2017/decorative" val="1"/>
              </a:ext>
            </a:extLst>
          </p:cNvPr>
          <p:cNvSpPr txBox="1"/>
          <p:nvPr/>
        </p:nvSpPr>
        <p:spPr>
          <a:xfrm>
            <a:off x="7900938" y="2835321"/>
            <a:ext cx="755015" cy="307763"/>
          </a:xfrm>
          <a:prstGeom prst="rect">
            <a:avLst/>
          </a:prstGeom>
          <a:noFill/>
        </p:spPr>
        <p:txBody>
          <a:bodyPr wrap="none" lIns="0" tIns="91427" rIns="0" bIns="0" rtlCol="0">
            <a:spAutoFit/>
          </a:bodyPr>
          <a:lstStyle/>
          <a:p>
            <a:pPr marL="0" marR="0" lvl="0" indent="0" algn="ctr" defTabSz="914192"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gradFill>
                  <a:gsLst>
                    <a:gs pos="0">
                      <a:srgbClr val="1A1A1A"/>
                    </a:gs>
                    <a:gs pos="100000">
                      <a:srgbClr val="1A1A1A"/>
                    </a:gs>
                  </a:gsLst>
                  <a:lin ang="5400000" scaled="1"/>
                </a:gradFill>
                <a:effectLst/>
                <a:uLnTx/>
                <a:uFillTx/>
                <a:latin typeface="Segoe UI Semibold"/>
                <a:ea typeface="+mn-ea"/>
                <a:cs typeface="+mn-cs"/>
              </a:rPr>
              <a:t>Identities</a:t>
            </a:r>
          </a:p>
        </p:txBody>
      </p:sp>
      <p:sp>
        <p:nvSpPr>
          <p:cNvPr id="82" name="TextBox 81">
            <a:extLst>
              <a:ext uri="{FF2B5EF4-FFF2-40B4-BE49-F238E27FC236}">
                <a16:creationId xmlns:a16="http://schemas.microsoft.com/office/drawing/2014/main" id="{2E299BD3-B35A-400A-B934-B22B33606976}"/>
              </a:ext>
              <a:ext uri="{C183D7F6-B498-43B3-948B-1728B52AA6E4}">
                <adec:decorative xmlns:adec="http://schemas.microsoft.com/office/drawing/2017/decorative" val="1"/>
              </a:ext>
            </a:extLst>
          </p:cNvPr>
          <p:cNvSpPr txBox="1"/>
          <p:nvPr/>
        </p:nvSpPr>
        <p:spPr>
          <a:xfrm>
            <a:off x="3374045" y="4715704"/>
            <a:ext cx="952049" cy="307740"/>
          </a:xfrm>
          <a:prstGeom prst="rect">
            <a:avLst/>
          </a:prstGeom>
          <a:noFill/>
        </p:spPr>
        <p:txBody>
          <a:bodyPr wrap="square" lIns="0" tIns="91427" rIns="0" bIns="0" rtlCol="0">
            <a:spAutoFit/>
          </a:bodyPr>
          <a:lstStyle/>
          <a:p>
            <a:pPr marL="0" marR="0" lvl="0" indent="0" algn="ctr" defTabSz="914192"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gradFill>
                  <a:gsLst>
                    <a:gs pos="0">
                      <a:srgbClr val="1A1A1A"/>
                    </a:gs>
                    <a:gs pos="100000">
                      <a:srgbClr val="1A1A1A"/>
                    </a:gs>
                  </a:gsLst>
                  <a:lin ang="5400000" scaled="1"/>
                </a:gradFill>
                <a:effectLst/>
                <a:uLnTx/>
                <a:uFillTx/>
                <a:latin typeface="Segoe UI Semibold"/>
                <a:ea typeface="+mn-ea"/>
                <a:cs typeface="+mn-cs"/>
              </a:rPr>
              <a:t>Cloud Apps</a:t>
            </a:r>
          </a:p>
        </p:txBody>
      </p:sp>
      <p:sp>
        <p:nvSpPr>
          <p:cNvPr id="83" name="TextBox 82">
            <a:extLst>
              <a:ext uri="{FF2B5EF4-FFF2-40B4-BE49-F238E27FC236}">
                <a16:creationId xmlns:a16="http://schemas.microsoft.com/office/drawing/2014/main" id="{7F05F1E5-5D6E-4BA5-B2C2-0ADAFC16B865}"/>
              </a:ext>
              <a:ext uri="{C183D7F6-B498-43B3-948B-1728B52AA6E4}">
                <adec:decorative xmlns:adec="http://schemas.microsoft.com/office/drawing/2017/decorative" val="1"/>
              </a:ext>
            </a:extLst>
          </p:cNvPr>
          <p:cNvSpPr txBox="1"/>
          <p:nvPr/>
        </p:nvSpPr>
        <p:spPr>
          <a:xfrm>
            <a:off x="3631261" y="2835321"/>
            <a:ext cx="437620" cy="307763"/>
          </a:xfrm>
          <a:prstGeom prst="rect">
            <a:avLst/>
          </a:prstGeom>
          <a:noFill/>
        </p:spPr>
        <p:txBody>
          <a:bodyPr wrap="none" lIns="0" tIns="91427" rIns="0" bIns="0" rtlCol="0">
            <a:spAutoFit/>
          </a:bodyPr>
          <a:lstStyle/>
          <a:p>
            <a:pPr marL="0" marR="0" lvl="0" indent="0" algn="ctr" defTabSz="914192"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gradFill>
                  <a:gsLst>
                    <a:gs pos="0">
                      <a:srgbClr val="1A1A1A"/>
                    </a:gs>
                    <a:gs pos="100000">
                      <a:srgbClr val="1A1A1A"/>
                    </a:gs>
                  </a:gsLst>
                  <a:lin ang="5400000" scaled="1"/>
                </a:gradFill>
                <a:effectLst/>
                <a:uLnTx/>
                <a:uFillTx/>
                <a:latin typeface="Segoe UI Semibold"/>
                <a:ea typeface="+mn-ea"/>
                <a:cs typeface="+mn-cs"/>
              </a:rPr>
              <a:t>Email</a:t>
            </a:r>
          </a:p>
        </p:txBody>
      </p:sp>
      <p:sp>
        <p:nvSpPr>
          <p:cNvPr id="84" name="Oval 83">
            <a:extLst>
              <a:ext uri="{FF2B5EF4-FFF2-40B4-BE49-F238E27FC236}">
                <a16:creationId xmlns:a16="http://schemas.microsoft.com/office/drawing/2014/main" id="{973978FA-8744-4431-8061-3F9985F5B777}"/>
              </a:ext>
              <a:ext uri="{C183D7F6-B498-43B3-948B-1728B52AA6E4}">
                <adec:decorative xmlns:adec="http://schemas.microsoft.com/office/drawing/2017/decorative" val="1"/>
              </a:ext>
            </a:extLst>
          </p:cNvPr>
          <p:cNvSpPr/>
          <p:nvPr/>
        </p:nvSpPr>
        <p:spPr bwMode="auto">
          <a:xfrm>
            <a:off x="10080268" y="1961855"/>
            <a:ext cx="612030" cy="612030"/>
          </a:xfrm>
          <a:prstGeom prst="ellipse">
            <a:avLst/>
          </a:prstGeom>
          <a:solidFill>
            <a:srgbClr val="737373"/>
          </a:solid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sp>
        <p:nvSpPr>
          <p:cNvPr id="85" name="Freeform 1053">
            <a:extLst>
              <a:ext uri="{FF2B5EF4-FFF2-40B4-BE49-F238E27FC236}">
                <a16:creationId xmlns:a16="http://schemas.microsoft.com/office/drawing/2014/main" id="{0AC6747B-0DEB-4227-B3E8-DA3C283F6826}"/>
              </a:ext>
              <a:ext uri="{C183D7F6-B498-43B3-948B-1728B52AA6E4}">
                <adec:decorative xmlns:adec="http://schemas.microsoft.com/office/drawing/2017/decorative" val="1"/>
              </a:ext>
            </a:extLst>
          </p:cNvPr>
          <p:cNvSpPr>
            <a:spLocks/>
          </p:cNvSpPr>
          <p:nvPr/>
        </p:nvSpPr>
        <p:spPr bwMode="auto">
          <a:xfrm flipH="1">
            <a:off x="10212682" y="2088844"/>
            <a:ext cx="347202" cy="358053"/>
          </a:xfrm>
          <a:custGeom>
            <a:avLst/>
            <a:gdLst>
              <a:gd name="T0" fmla="*/ 60 w 120"/>
              <a:gd name="T1" fmla="*/ 4 h 124"/>
              <a:gd name="T2" fmla="*/ 28 w 120"/>
              <a:gd name="T3" fmla="*/ 13 h 124"/>
              <a:gd name="T4" fmla="*/ 26 w 120"/>
              <a:gd name="T5" fmla="*/ 14 h 124"/>
              <a:gd name="T6" fmla="*/ 12 w 120"/>
              <a:gd name="T7" fmla="*/ 0 h 124"/>
              <a:gd name="T8" fmla="*/ 12 w 120"/>
              <a:gd name="T9" fmla="*/ 36 h 124"/>
              <a:gd name="T10" fmla="*/ 48 w 120"/>
              <a:gd name="T11" fmla="*/ 36 h 124"/>
              <a:gd name="T12" fmla="*/ 32 w 120"/>
              <a:gd name="T13" fmla="*/ 20 h 124"/>
              <a:gd name="T14" fmla="*/ 32 w 120"/>
              <a:gd name="T15" fmla="*/ 20 h 124"/>
              <a:gd name="T16" fmla="*/ 60 w 120"/>
              <a:gd name="T17" fmla="*/ 12 h 124"/>
              <a:gd name="T18" fmla="*/ 112 w 120"/>
              <a:gd name="T19" fmla="*/ 64 h 124"/>
              <a:gd name="T20" fmla="*/ 60 w 120"/>
              <a:gd name="T21" fmla="*/ 116 h 124"/>
              <a:gd name="T22" fmla="*/ 8 w 120"/>
              <a:gd name="T23" fmla="*/ 64 h 124"/>
              <a:gd name="T24" fmla="*/ 0 w 120"/>
              <a:gd name="T25" fmla="*/ 64 h 124"/>
              <a:gd name="T26" fmla="*/ 60 w 120"/>
              <a:gd name="T27" fmla="*/ 124 h 124"/>
              <a:gd name="T28" fmla="*/ 120 w 120"/>
              <a:gd name="T29" fmla="*/ 64 h 124"/>
              <a:gd name="T30" fmla="*/ 60 w 120"/>
              <a:gd name="T31" fmla="*/ 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0" h="124">
                <a:moveTo>
                  <a:pt x="60" y="4"/>
                </a:moveTo>
                <a:cubicBezTo>
                  <a:pt x="48" y="4"/>
                  <a:pt x="37" y="7"/>
                  <a:pt x="28" y="13"/>
                </a:cubicBezTo>
                <a:cubicBezTo>
                  <a:pt x="26" y="14"/>
                  <a:pt x="26" y="14"/>
                  <a:pt x="26" y="14"/>
                </a:cubicBezTo>
                <a:cubicBezTo>
                  <a:pt x="12" y="0"/>
                  <a:pt x="12" y="0"/>
                  <a:pt x="12" y="0"/>
                </a:cubicBezTo>
                <a:cubicBezTo>
                  <a:pt x="12" y="36"/>
                  <a:pt x="12" y="36"/>
                  <a:pt x="12" y="36"/>
                </a:cubicBezTo>
                <a:cubicBezTo>
                  <a:pt x="48" y="36"/>
                  <a:pt x="48" y="36"/>
                  <a:pt x="48" y="36"/>
                </a:cubicBezTo>
                <a:cubicBezTo>
                  <a:pt x="32" y="20"/>
                  <a:pt x="32" y="20"/>
                  <a:pt x="32" y="20"/>
                </a:cubicBezTo>
                <a:cubicBezTo>
                  <a:pt x="32" y="20"/>
                  <a:pt x="32" y="20"/>
                  <a:pt x="32" y="20"/>
                </a:cubicBezTo>
                <a:cubicBezTo>
                  <a:pt x="40" y="15"/>
                  <a:pt x="50" y="12"/>
                  <a:pt x="60" y="12"/>
                </a:cubicBezTo>
                <a:cubicBezTo>
                  <a:pt x="89" y="12"/>
                  <a:pt x="112" y="35"/>
                  <a:pt x="112" y="64"/>
                </a:cubicBezTo>
                <a:cubicBezTo>
                  <a:pt x="112" y="93"/>
                  <a:pt x="89" y="116"/>
                  <a:pt x="60" y="116"/>
                </a:cubicBezTo>
                <a:cubicBezTo>
                  <a:pt x="31" y="116"/>
                  <a:pt x="8" y="93"/>
                  <a:pt x="8" y="64"/>
                </a:cubicBezTo>
                <a:cubicBezTo>
                  <a:pt x="0" y="64"/>
                  <a:pt x="0" y="64"/>
                  <a:pt x="0" y="64"/>
                </a:cubicBezTo>
                <a:cubicBezTo>
                  <a:pt x="0" y="97"/>
                  <a:pt x="27" y="124"/>
                  <a:pt x="60" y="124"/>
                </a:cubicBezTo>
                <a:cubicBezTo>
                  <a:pt x="93" y="124"/>
                  <a:pt x="120" y="97"/>
                  <a:pt x="120" y="64"/>
                </a:cubicBezTo>
                <a:cubicBezTo>
                  <a:pt x="120" y="31"/>
                  <a:pt x="93" y="4"/>
                  <a:pt x="60" y="4"/>
                </a:cubicBezTo>
                <a:close/>
              </a:path>
            </a:pathLst>
          </a:custGeom>
          <a:solidFill>
            <a:srgbClr val="FFFFFF">
              <a:lumMod val="65000"/>
              <a:lumOff val="35000"/>
            </a:srgbClr>
          </a:solidFill>
          <a:ln>
            <a:noFill/>
          </a:ln>
        </p:spPr>
        <p:txBody>
          <a:bodyPr vert="horz" wrap="square" lIns="109712" tIns="54856" rIns="109712" bIns="54856" numCol="1" anchor="t" anchorCtr="0" compatLnSpc="1">
            <a:prstTxWarp prst="textNoShape">
              <a:avLst/>
            </a:prstTxWarp>
          </a:bodyPr>
          <a:lstStyle/>
          <a:p>
            <a:pPr marL="0" marR="0" lvl="0" indent="0" algn="l" defTabSz="914192"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3C3C41"/>
              </a:solidFill>
              <a:effectLst/>
              <a:uLnTx/>
              <a:uFillTx/>
              <a:latin typeface="Calibri" panose="020F0502020204030204"/>
              <a:ea typeface="+mn-ea"/>
              <a:cs typeface="+mn-cs"/>
            </a:endParaRPr>
          </a:p>
        </p:txBody>
      </p:sp>
      <p:sp>
        <p:nvSpPr>
          <p:cNvPr id="87" name="Rectangle: Rounded Corners 86">
            <a:extLst>
              <a:ext uri="{FF2B5EF4-FFF2-40B4-BE49-F238E27FC236}">
                <a16:creationId xmlns:a16="http://schemas.microsoft.com/office/drawing/2014/main" id="{70B104FA-C0A7-4917-AE39-76595EFE20CA}"/>
              </a:ext>
              <a:ext uri="{C183D7F6-B498-43B3-948B-1728B52AA6E4}">
                <adec:decorative xmlns:adec="http://schemas.microsoft.com/office/drawing/2017/decorative" val="1"/>
              </a:ext>
            </a:extLst>
          </p:cNvPr>
          <p:cNvSpPr/>
          <p:nvPr/>
        </p:nvSpPr>
        <p:spPr bwMode="ltGray">
          <a:xfrm>
            <a:off x="5107859" y="1712945"/>
            <a:ext cx="1900094" cy="1109853"/>
          </a:xfrm>
          <a:prstGeom prst="roundRect">
            <a:avLst>
              <a:gd name="adj" fmla="val 2491"/>
            </a:avLst>
          </a:prstGeom>
          <a:solidFill>
            <a:schemeClr val="bg1">
              <a:lumMod val="95000"/>
            </a:schemeClr>
          </a:solidFill>
          <a:ln w="15875" cap="flat" cmpd="sng" algn="ctr">
            <a:solidFill>
              <a:schemeClr val="accent4"/>
            </a:solidFill>
            <a:prstDash val="soli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ctr" defTabSz="932293" rtl="0" eaLnBrk="1" fontAlgn="base" latinLnBrk="0" hangingPunct="1">
              <a:lnSpc>
                <a:spcPct val="90000"/>
              </a:lnSpc>
              <a:spcBef>
                <a:spcPct val="0"/>
              </a:spcBef>
              <a:spcAft>
                <a:spcPct val="0"/>
              </a:spcAft>
              <a:buClrTx/>
              <a:buSzTx/>
              <a:buFontTx/>
              <a:buNone/>
              <a:tabLst/>
              <a:defRPr/>
            </a:pPr>
            <a:endParaRPr kumimoji="0" lang="en-US" sz="2400"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sp>
        <p:nvSpPr>
          <p:cNvPr id="98" name="TextBox 97">
            <a:extLst>
              <a:ext uri="{FF2B5EF4-FFF2-40B4-BE49-F238E27FC236}">
                <a16:creationId xmlns:a16="http://schemas.microsoft.com/office/drawing/2014/main" id="{C18837C1-C14F-4144-BFAB-B89C4E240111}"/>
              </a:ext>
              <a:ext uri="{C183D7F6-B498-43B3-948B-1728B52AA6E4}">
                <adec:decorative xmlns:adec="http://schemas.microsoft.com/office/drawing/2017/decorative" val="1"/>
              </a:ext>
            </a:extLst>
          </p:cNvPr>
          <p:cNvSpPr txBox="1"/>
          <p:nvPr/>
        </p:nvSpPr>
        <p:spPr>
          <a:xfrm>
            <a:off x="5652348" y="2835321"/>
            <a:ext cx="811120" cy="307763"/>
          </a:xfrm>
          <a:prstGeom prst="rect">
            <a:avLst/>
          </a:prstGeom>
          <a:noFill/>
        </p:spPr>
        <p:txBody>
          <a:bodyPr wrap="none" lIns="0" tIns="91427" rIns="0" bIns="0" rtlCol="0">
            <a:spAutoFit/>
          </a:bodyPr>
          <a:lstStyle/>
          <a:p>
            <a:pPr marL="0" marR="0" lvl="0" indent="0" algn="ctr" defTabSz="914192"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gradFill>
                  <a:gsLst>
                    <a:gs pos="0">
                      <a:srgbClr val="1A1A1A"/>
                    </a:gs>
                    <a:gs pos="100000">
                      <a:srgbClr val="1A1A1A"/>
                    </a:gs>
                  </a:gsLst>
                  <a:lin ang="5400000" scaled="1"/>
                </a:gradFill>
                <a:effectLst/>
                <a:uLnTx/>
                <a:uFillTx/>
                <a:latin typeface="Segoe UI Semibold"/>
                <a:ea typeface="+mn-ea"/>
                <a:cs typeface="+mn-cs"/>
              </a:rPr>
              <a:t>Endpoints</a:t>
            </a:r>
          </a:p>
        </p:txBody>
      </p:sp>
      <p:sp>
        <p:nvSpPr>
          <p:cNvPr id="104" name="!! Line 2">
            <a:extLst>
              <a:ext uri="{FF2B5EF4-FFF2-40B4-BE49-F238E27FC236}">
                <a16:creationId xmlns:a16="http://schemas.microsoft.com/office/drawing/2014/main" id="{07B909A9-2C85-4C92-907E-C02C40BE4B3C}"/>
              </a:ext>
              <a:ext uri="{C183D7F6-B498-43B3-948B-1728B52AA6E4}">
                <adec:decorative xmlns:adec="http://schemas.microsoft.com/office/drawing/2017/decorative" val="1"/>
              </a:ext>
            </a:extLst>
          </p:cNvPr>
          <p:cNvSpPr>
            <a:spLocks noChangeArrowheads="1"/>
          </p:cNvSpPr>
          <p:nvPr/>
        </p:nvSpPr>
        <p:spPr bwMode="auto">
          <a:xfrm>
            <a:off x="3872597" y="2175115"/>
            <a:ext cx="624873" cy="58581"/>
          </a:xfrm>
          <a:prstGeom prst="rect">
            <a:avLst/>
          </a:prstGeom>
          <a:solidFill>
            <a:schemeClr val="accent1"/>
          </a:solidFill>
          <a:ln>
            <a:noFill/>
          </a:ln>
        </p:spPr>
        <p:txBody>
          <a:bodyPr vert="horz" wrap="square" lIns="109712" tIns="54856" rIns="109712" bIns="54856" numCol="1" anchor="t" anchorCtr="0" compatLnSpc="1">
            <a:prstTxWarp prst="textNoShape">
              <a:avLst/>
            </a:prstTxWarp>
          </a:bodyPr>
          <a:lstStyle/>
          <a:p>
            <a:pPr marL="0" marR="0" lvl="0" indent="0" algn="l" defTabSz="914192"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3C3C41"/>
              </a:solidFill>
              <a:effectLst/>
              <a:uLnTx/>
              <a:uFillTx/>
              <a:latin typeface="Calibri" panose="020F0502020204030204"/>
              <a:ea typeface="+mn-ea"/>
              <a:cs typeface="+mn-cs"/>
            </a:endParaRPr>
          </a:p>
        </p:txBody>
      </p:sp>
      <p:sp>
        <p:nvSpPr>
          <p:cNvPr id="105" name="!! Line 1">
            <a:extLst>
              <a:ext uri="{FF2B5EF4-FFF2-40B4-BE49-F238E27FC236}">
                <a16:creationId xmlns:a16="http://schemas.microsoft.com/office/drawing/2014/main" id="{11FA6E4E-1DAD-4A1C-BF43-3728A75D467A}"/>
              </a:ext>
              <a:ext uri="{C183D7F6-B498-43B3-948B-1728B52AA6E4}">
                <adec:decorative xmlns:adec="http://schemas.microsoft.com/office/drawing/2017/decorative" val="1"/>
              </a:ext>
            </a:extLst>
          </p:cNvPr>
          <p:cNvSpPr>
            <a:spLocks noEditPoints="1"/>
          </p:cNvSpPr>
          <p:nvPr/>
        </p:nvSpPr>
        <p:spPr bwMode="auto">
          <a:xfrm>
            <a:off x="3872597" y="2302041"/>
            <a:ext cx="624873" cy="185513"/>
          </a:xfrm>
          <a:custGeom>
            <a:avLst/>
            <a:gdLst>
              <a:gd name="T0" fmla="*/ 80 w 80"/>
              <a:gd name="T1" fmla="*/ 8 h 24"/>
              <a:gd name="T2" fmla="*/ 23 w 80"/>
              <a:gd name="T3" fmla="*/ 8 h 24"/>
              <a:gd name="T4" fmla="*/ 12 w 80"/>
              <a:gd name="T5" fmla="*/ 0 h 24"/>
              <a:gd name="T6" fmla="*/ 0 w 80"/>
              <a:gd name="T7" fmla="*/ 12 h 24"/>
              <a:gd name="T8" fmla="*/ 12 w 80"/>
              <a:gd name="T9" fmla="*/ 24 h 24"/>
              <a:gd name="T10" fmla="*/ 23 w 80"/>
              <a:gd name="T11" fmla="*/ 16 h 24"/>
              <a:gd name="T12" fmla="*/ 80 w 80"/>
              <a:gd name="T13" fmla="*/ 16 h 24"/>
              <a:gd name="T14" fmla="*/ 80 w 80"/>
              <a:gd name="T15" fmla="*/ 8 h 24"/>
              <a:gd name="T16" fmla="*/ 12 w 80"/>
              <a:gd name="T17" fmla="*/ 18 h 24"/>
              <a:gd name="T18" fmla="*/ 6 w 80"/>
              <a:gd name="T19" fmla="*/ 12 h 24"/>
              <a:gd name="T20" fmla="*/ 12 w 80"/>
              <a:gd name="T21" fmla="*/ 6 h 24"/>
              <a:gd name="T22" fmla="*/ 18 w 80"/>
              <a:gd name="T23" fmla="*/ 12 h 24"/>
              <a:gd name="T24" fmla="*/ 12 w 80"/>
              <a:gd name="T25" fmla="*/ 18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0" h="24">
                <a:moveTo>
                  <a:pt x="80" y="8"/>
                </a:moveTo>
                <a:cubicBezTo>
                  <a:pt x="23" y="8"/>
                  <a:pt x="23" y="8"/>
                  <a:pt x="23" y="8"/>
                </a:cubicBezTo>
                <a:cubicBezTo>
                  <a:pt x="22" y="3"/>
                  <a:pt x="17" y="0"/>
                  <a:pt x="12" y="0"/>
                </a:cubicBezTo>
                <a:cubicBezTo>
                  <a:pt x="5" y="0"/>
                  <a:pt x="0" y="5"/>
                  <a:pt x="0" y="12"/>
                </a:cubicBezTo>
                <a:cubicBezTo>
                  <a:pt x="0" y="19"/>
                  <a:pt x="5" y="24"/>
                  <a:pt x="12" y="24"/>
                </a:cubicBezTo>
                <a:cubicBezTo>
                  <a:pt x="17" y="24"/>
                  <a:pt x="22" y="21"/>
                  <a:pt x="23" y="16"/>
                </a:cubicBezTo>
                <a:cubicBezTo>
                  <a:pt x="80" y="16"/>
                  <a:pt x="80" y="16"/>
                  <a:pt x="80" y="16"/>
                </a:cubicBezTo>
                <a:lnTo>
                  <a:pt x="80" y="8"/>
                </a:lnTo>
                <a:close/>
                <a:moveTo>
                  <a:pt x="12" y="18"/>
                </a:moveTo>
                <a:cubicBezTo>
                  <a:pt x="9" y="18"/>
                  <a:pt x="6" y="15"/>
                  <a:pt x="6" y="12"/>
                </a:cubicBezTo>
                <a:cubicBezTo>
                  <a:pt x="6" y="9"/>
                  <a:pt x="9" y="6"/>
                  <a:pt x="12" y="6"/>
                </a:cubicBezTo>
                <a:cubicBezTo>
                  <a:pt x="15" y="6"/>
                  <a:pt x="18" y="9"/>
                  <a:pt x="18" y="12"/>
                </a:cubicBezTo>
                <a:cubicBezTo>
                  <a:pt x="18" y="15"/>
                  <a:pt x="15" y="18"/>
                  <a:pt x="12" y="18"/>
                </a:cubicBezTo>
                <a:close/>
              </a:path>
            </a:pathLst>
          </a:custGeom>
          <a:solidFill>
            <a:schemeClr val="accent4"/>
          </a:solidFill>
          <a:ln>
            <a:noFill/>
          </a:ln>
        </p:spPr>
        <p:txBody>
          <a:bodyPr vert="horz" wrap="square" lIns="109712" tIns="54856" rIns="109712" bIns="54856" numCol="1" anchor="t" anchorCtr="0" compatLnSpc="1">
            <a:prstTxWarp prst="textNoShape">
              <a:avLst/>
            </a:prstTxWarp>
          </a:bodyPr>
          <a:lstStyle/>
          <a:p>
            <a:pPr marL="0" marR="0" lvl="0" indent="0" algn="l" defTabSz="914192"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3C3C41"/>
              </a:solidFill>
              <a:effectLst/>
              <a:uLnTx/>
              <a:uFillTx/>
              <a:latin typeface="Calibri" panose="020F0502020204030204"/>
              <a:ea typeface="+mn-ea"/>
              <a:cs typeface="+mn-cs"/>
            </a:endParaRPr>
          </a:p>
        </p:txBody>
      </p:sp>
      <p:sp>
        <p:nvSpPr>
          <p:cNvPr id="106" name="!! Line 4">
            <a:extLst>
              <a:ext uri="{FF2B5EF4-FFF2-40B4-BE49-F238E27FC236}">
                <a16:creationId xmlns:a16="http://schemas.microsoft.com/office/drawing/2014/main" id="{9C6C4072-5D56-4A62-A4B8-52EADCACF276}"/>
              </a:ext>
              <a:ext uri="{C183D7F6-B498-43B3-948B-1728B52AA6E4}">
                <adec:decorative xmlns:adec="http://schemas.microsoft.com/office/drawing/2017/decorative" val="1"/>
              </a:ext>
            </a:extLst>
          </p:cNvPr>
          <p:cNvSpPr>
            <a:spLocks noChangeArrowheads="1"/>
          </p:cNvSpPr>
          <p:nvPr/>
        </p:nvSpPr>
        <p:spPr bwMode="auto">
          <a:xfrm>
            <a:off x="3872597" y="2048186"/>
            <a:ext cx="253856" cy="68348"/>
          </a:xfrm>
          <a:prstGeom prst="rect">
            <a:avLst/>
          </a:prstGeom>
          <a:solidFill>
            <a:schemeClr val="accent1"/>
          </a:solidFill>
          <a:ln>
            <a:noFill/>
          </a:ln>
        </p:spPr>
        <p:txBody>
          <a:bodyPr vert="horz" wrap="square" lIns="109712" tIns="54856" rIns="109712" bIns="54856" numCol="1" anchor="t" anchorCtr="0" compatLnSpc="1">
            <a:prstTxWarp prst="textNoShape">
              <a:avLst/>
            </a:prstTxWarp>
          </a:bodyPr>
          <a:lstStyle/>
          <a:p>
            <a:pPr marL="0" marR="0" lvl="0" indent="0" algn="l" defTabSz="914192"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3C3C41"/>
              </a:solidFill>
              <a:effectLst/>
              <a:uLnTx/>
              <a:uFillTx/>
              <a:latin typeface="Calibri" panose="020F0502020204030204"/>
              <a:ea typeface="+mn-ea"/>
              <a:cs typeface="+mn-cs"/>
            </a:endParaRPr>
          </a:p>
        </p:txBody>
      </p:sp>
      <p:sp>
        <p:nvSpPr>
          <p:cNvPr id="107" name="!! Line 3">
            <a:extLst>
              <a:ext uri="{FF2B5EF4-FFF2-40B4-BE49-F238E27FC236}">
                <a16:creationId xmlns:a16="http://schemas.microsoft.com/office/drawing/2014/main" id="{6E3407F0-14E4-4BC1-97B8-369CB2D5F596}"/>
              </a:ext>
              <a:ext uri="{C183D7F6-B498-43B3-948B-1728B52AA6E4}">
                <adec:decorative xmlns:adec="http://schemas.microsoft.com/office/drawing/2017/decorative" val="1"/>
              </a:ext>
            </a:extLst>
          </p:cNvPr>
          <p:cNvSpPr>
            <a:spLocks noChangeArrowheads="1"/>
          </p:cNvSpPr>
          <p:nvPr/>
        </p:nvSpPr>
        <p:spPr bwMode="auto">
          <a:xfrm>
            <a:off x="4253385" y="2048186"/>
            <a:ext cx="244094" cy="68348"/>
          </a:xfrm>
          <a:prstGeom prst="rect">
            <a:avLst/>
          </a:prstGeom>
          <a:solidFill>
            <a:schemeClr val="accent4"/>
          </a:solidFill>
          <a:ln>
            <a:noFill/>
          </a:ln>
        </p:spPr>
        <p:txBody>
          <a:bodyPr vert="horz" wrap="square" lIns="109712" tIns="54856" rIns="109712" bIns="54856" numCol="1" anchor="t" anchorCtr="0" compatLnSpc="1">
            <a:prstTxWarp prst="textNoShape">
              <a:avLst/>
            </a:prstTxWarp>
          </a:bodyPr>
          <a:lstStyle/>
          <a:p>
            <a:pPr marL="0" marR="0" lvl="0" indent="0" algn="l" defTabSz="914192"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3C3C41"/>
              </a:solidFill>
              <a:effectLst/>
              <a:uLnTx/>
              <a:uFillTx/>
              <a:latin typeface="Calibri" panose="020F0502020204030204"/>
              <a:ea typeface="+mn-ea"/>
              <a:cs typeface="+mn-cs"/>
            </a:endParaRPr>
          </a:p>
        </p:txBody>
      </p:sp>
      <p:grpSp>
        <p:nvGrpSpPr>
          <p:cNvPr id="110" name="!! List">
            <a:extLst>
              <a:ext uri="{FF2B5EF4-FFF2-40B4-BE49-F238E27FC236}">
                <a16:creationId xmlns:a16="http://schemas.microsoft.com/office/drawing/2014/main" id="{B6518875-08ED-4688-9D73-041BD6D8EBAC}"/>
              </a:ext>
              <a:ext uri="{C183D7F6-B498-43B3-948B-1728B52AA6E4}">
                <adec:decorative xmlns:adec="http://schemas.microsoft.com/office/drawing/2017/decorative" val="1"/>
              </a:ext>
            </a:extLst>
          </p:cNvPr>
          <p:cNvGrpSpPr>
            <a:grpSpLocks noChangeAspect="1"/>
          </p:cNvGrpSpPr>
          <p:nvPr/>
        </p:nvGrpSpPr>
        <p:grpSpPr bwMode="auto">
          <a:xfrm>
            <a:off x="6102132" y="4002672"/>
            <a:ext cx="525290" cy="307125"/>
            <a:chOff x="679" y="3414"/>
            <a:chExt cx="248" cy="145"/>
          </a:xfrm>
          <a:solidFill>
            <a:srgbClr val="FFFFFF">
              <a:lumMod val="50000"/>
              <a:lumOff val="50000"/>
            </a:srgbClr>
          </a:solidFill>
        </p:grpSpPr>
        <p:sp>
          <p:nvSpPr>
            <p:cNvPr id="112" name="Freeform 272">
              <a:extLst>
                <a:ext uri="{FF2B5EF4-FFF2-40B4-BE49-F238E27FC236}">
                  <a16:creationId xmlns:a16="http://schemas.microsoft.com/office/drawing/2014/main" id="{9937D962-8796-41AD-9737-A10E762B52F9}"/>
                </a:ext>
              </a:extLst>
            </p:cNvPr>
            <p:cNvSpPr>
              <a:spLocks/>
            </p:cNvSpPr>
            <p:nvPr/>
          </p:nvSpPr>
          <p:spPr bwMode="auto">
            <a:xfrm>
              <a:off x="778" y="3542"/>
              <a:ext cx="100" cy="17"/>
            </a:xfrm>
            <a:custGeom>
              <a:avLst/>
              <a:gdLst>
                <a:gd name="T0" fmla="*/ 160 w 160"/>
                <a:gd name="T1" fmla="*/ 0 h 27"/>
                <a:gd name="T2" fmla="*/ 160 w 160"/>
                <a:gd name="T3" fmla="*/ 0 h 27"/>
                <a:gd name="T4" fmla="*/ 0 w 160"/>
                <a:gd name="T5" fmla="*/ 0 h 27"/>
                <a:gd name="T6" fmla="*/ 0 w 160"/>
                <a:gd name="T7" fmla="*/ 27 h 27"/>
                <a:gd name="T8" fmla="*/ 160 w 160"/>
                <a:gd name="T9" fmla="*/ 27 h 27"/>
                <a:gd name="T10" fmla="*/ 160 w 160"/>
                <a:gd name="T11" fmla="*/ 0 h 27"/>
              </a:gdLst>
              <a:ahLst/>
              <a:cxnLst>
                <a:cxn ang="0">
                  <a:pos x="T0" y="T1"/>
                </a:cxn>
                <a:cxn ang="0">
                  <a:pos x="T2" y="T3"/>
                </a:cxn>
                <a:cxn ang="0">
                  <a:pos x="T4" y="T5"/>
                </a:cxn>
                <a:cxn ang="0">
                  <a:pos x="T6" y="T7"/>
                </a:cxn>
                <a:cxn ang="0">
                  <a:pos x="T8" y="T9"/>
                </a:cxn>
                <a:cxn ang="0">
                  <a:pos x="T10" y="T11"/>
                </a:cxn>
              </a:cxnLst>
              <a:rect l="0" t="0" r="r" b="b"/>
              <a:pathLst>
                <a:path w="160" h="27">
                  <a:moveTo>
                    <a:pt x="160" y="0"/>
                  </a:moveTo>
                  <a:lnTo>
                    <a:pt x="160" y="0"/>
                  </a:lnTo>
                  <a:lnTo>
                    <a:pt x="0" y="0"/>
                  </a:lnTo>
                  <a:lnTo>
                    <a:pt x="0" y="27"/>
                  </a:lnTo>
                  <a:lnTo>
                    <a:pt x="160" y="27"/>
                  </a:lnTo>
                  <a:lnTo>
                    <a:pt x="160" y="0"/>
                  </a:lnTo>
                  <a:close/>
                </a:path>
              </a:pathLst>
            </a:custGeom>
            <a:solidFill>
              <a:schemeClr val="accent4"/>
            </a:solidFill>
            <a:ln w="0">
              <a:noFill/>
              <a:prstDash val="solid"/>
              <a:round/>
              <a:headEnd/>
              <a:tailEnd/>
            </a:ln>
          </p:spPr>
          <p:txBody>
            <a:bodyPr vert="horz" wrap="square" lIns="109712" tIns="54856" rIns="109712" bIns="54856" numCol="1" anchor="t" anchorCtr="0" compatLnSpc="1">
              <a:prstTxWarp prst="textNoShape">
                <a:avLst/>
              </a:prstTxWarp>
            </a:bodyPr>
            <a:lstStyle/>
            <a:p>
              <a:pPr marL="0" marR="0" lvl="0" indent="0" algn="l" defTabSz="914192"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3C3C41"/>
                </a:solidFill>
                <a:effectLst/>
                <a:uLnTx/>
                <a:uFillTx/>
                <a:latin typeface="Calibri" panose="020F0502020204030204"/>
                <a:ea typeface="+mn-ea"/>
                <a:cs typeface="+mn-cs"/>
              </a:endParaRPr>
            </a:p>
          </p:txBody>
        </p:sp>
        <p:sp>
          <p:nvSpPr>
            <p:cNvPr id="113" name="Freeform 273">
              <a:extLst>
                <a:ext uri="{FF2B5EF4-FFF2-40B4-BE49-F238E27FC236}">
                  <a16:creationId xmlns:a16="http://schemas.microsoft.com/office/drawing/2014/main" id="{EEB81971-49F5-4DC9-923B-6AFECF324BCE}"/>
                </a:ext>
              </a:extLst>
            </p:cNvPr>
            <p:cNvSpPr>
              <a:spLocks/>
            </p:cNvSpPr>
            <p:nvPr/>
          </p:nvSpPr>
          <p:spPr bwMode="auto">
            <a:xfrm>
              <a:off x="778" y="3414"/>
              <a:ext cx="149" cy="16"/>
            </a:xfrm>
            <a:custGeom>
              <a:avLst/>
              <a:gdLst>
                <a:gd name="T0" fmla="*/ 0 w 240"/>
                <a:gd name="T1" fmla="*/ 26 h 26"/>
                <a:gd name="T2" fmla="*/ 0 w 240"/>
                <a:gd name="T3" fmla="*/ 26 h 26"/>
                <a:gd name="T4" fmla="*/ 240 w 240"/>
                <a:gd name="T5" fmla="*/ 26 h 26"/>
                <a:gd name="T6" fmla="*/ 240 w 240"/>
                <a:gd name="T7" fmla="*/ 0 h 26"/>
                <a:gd name="T8" fmla="*/ 0 w 240"/>
                <a:gd name="T9" fmla="*/ 0 h 26"/>
                <a:gd name="T10" fmla="*/ 0 w 240"/>
                <a:gd name="T11" fmla="*/ 26 h 26"/>
              </a:gdLst>
              <a:ahLst/>
              <a:cxnLst>
                <a:cxn ang="0">
                  <a:pos x="T0" y="T1"/>
                </a:cxn>
                <a:cxn ang="0">
                  <a:pos x="T2" y="T3"/>
                </a:cxn>
                <a:cxn ang="0">
                  <a:pos x="T4" y="T5"/>
                </a:cxn>
                <a:cxn ang="0">
                  <a:pos x="T6" y="T7"/>
                </a:cxn>
                <a:cxn ang="0">
                  <a:pos x="T8" y="T9"/>
                </a:cxn>
                <a:cxn ang="0">
                  <a:pos x="T10" y="T11"/>
                </a:cxn>
              </a:cxnLst>
              <a:rect l="0" t="0" r="r" b="b"/>
              <a:pathLst>
                <a:path w="240" h="26">
                  <a:moveTo>
                    <a:pt x="0" y="26"/>
                  </a:moveTo>
                  <a:lnTo>
                    <a:pt x="0" y="26"/>
                  </a:lnTo>
                  <a:lnTo>
                    <a:pt x="240" y="26"/>
                  </a:lnTo>
                  <a:lnTo>
                    <a:pt x="240" y="0"/>
                  </a:lnTo>
                  <a:lnTo>
                    <a:pt x="0" y="0"/>
                  </a:lnTo>
                  <a:lnTo>
                    <a:pt x="0" y="26"/>
                  </a:lnTo>
                  <a:close/>
                </a:path>
              </a:pathLst>
            </a:custGeom>
            <a:solidFill>
              <a:schemeClr val="accent1"/>
            </a:solidFill>
            <a:ln w="0">
              <a:noFill/>
              <a:prstDash val="solid"/>
              <a:round/>
              <a:headEnd/>
              <a:tailEnd/>
            </a:ln>
          </p:spPr>
          <p:txBody>
            <a:bodyPr vert="horz" wrap="square" lIns="109712" tIns="54856" rIns="109712" bIns="54856" numCol="1" anchor="t" anchorCtr="0" compatLnSpc="1">
              <a:prstTxWarp prst="textNoShape">
                <a:avLst/>
              </a:prstTxWarp>
            </a:bodyPr>
            <a:lstStyle/>
            <a:p>
              <a:pPr marL="0" marR="0" lvl="0" indent="0" algn="l" defTabSz="914192"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3C3C41"/>
                </a:solidFill>
                <a:effectLst/>
                <a:uLnTx/>
                <a:uFillTx/>
                <a:latin typeface="Calibri" panose="020F0502020204030204"/>
                <a:ea typeface="+mn-ea"/>
                <a:cs typeface="+mn-cs"/>
              </a:endParaRPr>
            </a:p>
          </p:txBody>
        </p:sp>
        <p:sp>
          <p:nvSpPr>
            <p:cNvPr id="114" name="Freeform 274">
              <a:extLst>
                <a:ext uri="{FF2B5EF4-FFF2-40B4-BE49-F238E27FC236}">
                  <a16:creationId xmlns:a16="http://schemas.microsoft.com/office/drawing/2014/main" id="{61D42DC5-06A5-4512-BD38-87541503741A}"/>
                </a:ext>
              </a:extLst>
            </p:cNvPr>
            <p:cNvSpPr>
              <a:spLocks/>
            </p:cNvSpPr>
            <p:nvPr/>
          </p:nvSpPr>
          <p:spPr bwMode="auto">
            <a:xfrm>
              <a:off x="778" y="3509"/>
              <a:ext cx="149" cy="17"/>
            </a:xfrm>
            <a:custGeom>
              <a:avLst/>
              <a:gdLst>
                <a:gd name="T0" fmla="*/ 0 w 240"/>
                <a:gd name="T1" fmla="*/ 27 h 27"/>
                <a:gd name="T2" fmla="*/ 0 w 240"/>
                <a:gd name="T3" fmla="*/ 27 h 27"/>
                <a:gd name="T4" fmla="*/ 240 w 240"/>
                <a:gd name="T5" fmla="*/ 27 h 27"/>
                <a:gd name="T6" fmla="*/ 240 w 240"/>
                <a:gd name="T7" fmla="*/ 0 h 27"/>
                <a:gd name="T8" fmla="*/ 0 w 240"/>
                <a:gd name="T9" fmla="*/ 0 h 27"/>
                <a:gd name="T10" fmla="*/ 0 w 240"/>
                <a:gd name="T11" fmla="*/ 27 h 27"/>
              </a:gdLst>
              <a:ahLst/>
              <a:cxnLst>
                <a:cxn ang="0">
                  <a:pos x="T0" y="T1"/>
                </a:cxn>
                <a:cxn ang="0">
                  <a:pos x="T2" y="T3"/>
                </a:cxn>
                <a:cxn ang="0">
                  <a:pos x="T4" y="T5"/>
                </a:cxn>
                <a:cxn ang="0">
                  <a:pos x="T6" y="T7"/>
                </a:cxn>
                <a:cxn ang="0">
                  <a:pos x="T8" y="T9"/>
                </a:cxn>
                <a:cxn ang="0">
                  <a:pos x="T10" y="T11"/>
                </a:cxn>
              </a:cxnLst>
              <a:rect l="0" t="0" r="r" b="b"/>
              <a:pathLst>
                <a:path w="240" h="27">
                  <a:moveTo>
                    <a:pt x="0" y="27"/>
                  </a:moveTo>
                  <a:lnTo>
                    <a:pt x="0" y="27"/>
                  </a:lnTo>
                  <a:lnTo>
                    <a:pt x="240" y="27"/>
                  </a:lnTo>
                  <a:lnTo>
                    <a:pt x="240" y="0"/>
                  </a:lnTo>
                  <a:lnTo>
                    <a:pt x="0" y="0"/>
                  </a:lnTo>
                  <a:lnTo>
                    <a:pt x="0" y="27"/>
                  </a:lnTo>
                  <a:close/>
                </a:path>
              </a:pathLst>
            </a:custGeom>
            <a:solidFill>
              <a:schemeClr val="accent4"/>
            </a:solidFill>
            <a:ln w="0">
              <a:noFill/>
              <a:prstDash val="solid"/>
              <a:round/>
              <a:headEnd/>
              <a:tailEnd/>
            </a:ln>
          </p:spPr>
          <p:txBody>
            <a:bodyPr vert="horz" wrap="square" lIns="109712" tIns="54856" rIns="109712" bIns="54856" numCol="1" anchor="t" anchorCtr="0" compatLnSpc="1">
              <a:prstTxWarp prst="textNoShape">
                <a:avLst/>
              </a:prstTxWarp>
            </a:bodyPr>
            <a:lstStyle/>
            <a:p>
              <a:pPr marL="0" marR="0" lvl="0" indent="0" algn="l" defTabSz="914192"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3C3C41"/>
                </a:solidFill>
                <a:effectLst/>
                <a:uLnTx/>
                <a:uFillTx/>
                <a:latin typeface="Calibri" panose="020F0502020204030204"/>
                <a:ea typeface="+mn-ea"/>
                <a:cs typeface="+mn-cs"/>
              </a:endParaRPr>
            </a:p>
          </p:txBody>
        </p:sp>
        <p:sp>
          <p:nvSpPr>
            <p:cNvPr id="115" name="Freeform 275">
              <a:extLst>
                <a:ext uri="{FF2B5EF4-FFF2-40B4-BE49-F238E27FC236}">
                  <a16:creationId xmlns:a16="http://schemas.microsoft.com/office/drawing/2014/main" id="{64E3601A-25A0-4BC4-88B0-42D5C9775F5B}"/>
                </a:ext>
              </a:extLst>
            </p:cNvPr>
            <p:cNvSpPr>
              <a:spLocks/>
            </p:cNvSpPr>
            <p:nvPr/>
          </p:nvSpPr>
          <p:spPr bwMode="auto">
            <a:xfrm>
              <a:off x="778" y="3447"/>
              <a:ext cx="100" cy="17"/>
            </a:xfrm>
            <a:custGeom>
              <a:avLst/>
              <a:gdLst>
                <a:gd name="T0" fmla="*/ 0 w 160"/>
                <a:gd name="T1" fmla="*/ 27 h 27"/>
                <a:gd name="T2" fmla="*/ 0 w 160"/>
                <a:gd name="T3" fmla="*/ 27 h 27"/>
                <a:gd name="T4" fmla="*/ 160 w 160"/>
                <a:gd name="T5" fmla="*/ 27 h 27"/>
                <a:gd name="T6" fmla="*/ 160 w 160"/>
                <a:gd name="T7" fmla="*/ 0 h 27"/>
                <a:gd name="T8" fmla="*/ 0 w 160"/>
                <a:gd name="T9" fmla="*/ 0 h 27"/>
                <a:gd name="T10" fmla="*/ 0 w 160"/>
                <a:gd name="T11" fmla="*/ 27 h 27"/>
              </a:gdLst>
              <a:ahLst/>
              <a:cxnLst>
                <a:cxn ang="0">
                  <a:pos x="T0" y="T1"/>
                </a:cxn>
                <a:cxn ang="0">
                  <a:pos x="T2" y="T3"/>
                </a:cxn>
                <a:cxn ang="0">
                  <a:pos x="T4" y="T5"/>
                </a:cxn>
                <a:cxn ang="0">
                  <a:pos x="T6" y="T7"/>
                </a:cxn>
                <a:cxn ang="0">
                  <a:pos x="T8" y="T9"/>
                </a:cxn>
                <a:cxn ang="0">
                  <a:pos x="T10" y="T11"/>
                </a:cxn>
              </a:cxnLst>
              <a:rect l="0" t="0" r="r" b="b"/>
              <a:pathLst>
                <a:path w="160" h="27">
                  <a:moveTo>
                    <a:pt x="0" y="27"/>
                  </a:moveTo>
                  <a:lnTo>
                    <a:pt x="0" y="27"/>
                  </a:lnTo>
                  <a:lnTo>
                    <a:pt x="160" y="27"/>
                  </a:lnTo>
                  <a:lnTo>
                    <a:pt x="160" y="0"/>
                  </a:lnTo>
                  <a:lnTo>
                    <a:pt x="0" y="0"/>
                  </a:lnTo>
                  <a:lnTo>
                    <a:pt x="0" y="27"/>
                  </a:lnTo>
                  <a:close/>
                </a:path>
              </a:pathLst>
            </a:custGeom>
            <a:solidFill>
              <a:schemeClr val="accent1"/>
            </a:solidFill>
            <a:ln w="0">
              <a:noFill/>
              <a:prstDash val="solid"/>
              <a:round/>
              <a:headEnd/>
              <a:tailEnd/>
            </a:ln>
          </p:spPr>
          <p:txBody>
            <a:bodyPr vert="horz" wrap="square" lIns="109712" tIns="54856" rIns="109712" bIns="54856" numCol="1" anchor="t" anchorCtr="0" compatLnSpc="1">
              <a:prstTxWarp prst="textNoShape">
                <a:avLst/>
              </a:prstTxWarp>
            </a:bodyPr>
            <a:lstStyle/>
            <a:p>
              <a:pPr marL="0" marR="0" lvl="0" indent="0" algn="l" defTabSz="914192"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3C3C41"/>
                </a:solidFill>
                <a:effectLst/>
                <a:uLnTx/>
                <a:uFillTx/>
                <a:latin typeface="Calibri" panose="020F0502020204030204"/>
                <a:ea typeface="+mn-ea"/>
                <a:cs typeface="+mn-cs"/>
              </a:endParaRPr>
            </a:p>
          </p:txBody>
        </p:sp>
        <p:sp>
          <p:nvSpPr>
            <p:cNvPr id="116" name="Freeform 276">
              <a:extLst>
                <a:ext uri="{FF2B5EF4-FFF2-40B4-BE49-F238E27FC236}">
                  <a16:creationId xmlns:a16="http://schemas.microsoft.com/office/drawing/2014/main" id="{6CECF2E8-6391-42B3-A54F-07F5236E3900}"/>
                </a:ext>
              </a:extLst>
            </p:cNvPr>
            <p:cNvSpPr>
              <a:spLocks/>
            </p:cNvSpPr>
            <p:nvPr/>
          </p:nvSpPr>
          <p:spPr bwMode="auto">
            <a:xfrm>
              <a:off x="679" y="3414"/>
              <a:ext cx="50" cy="50"/>
            </a:xfrm>
            <a:custGeom>
              <a:avLst/>
              <a:gdLst>
                <a:gd name="T0" fmla="*/ 0 w 80"/>
                <a:gd name="T1" fmla="*/ 80 h 80"/>
                <a:gd name="T2" fmla="*/ 0 w 80"/>
                <a:gd name="T3" fmla="*/ 80 h 80"/>
                <a:gd name="T4" fmla="*/ 80 w 80"/>
                <a:gd name="T5" fmla="*/ 80 h 80"/>
                <a:gd name="T6" fmla="*/ 80 w 80"/>
                <a:gd name="T7" fmla="*/ 0 h 80"/>
                <a:gd name="T8" fmla="*/ 0 w 80"/>
                <a:gd name="T9" fmla="*/ 0 h 80"/>
                <a:gd name="T10" fmla="*/ 0 w 80"/>
                <a:gd name="T11" fmla="*/ 80 h 80"/>
              </a:gdLst>
              <a:ahLst/>
              <a:cxnLst>
                <a:cxn ang="0">
                  <a:pos x="T0" y="T1"/>
                </a:cxn>
                <a:cxn ang="0">
                  <a:pos x="T2" y="T3"/>
                </a:cxn>
                <a:cxn ang="0">
                  <a:pos x="T4" y="T5"/>
                </a:cxn>
                <a:cxn ang="0">
                  <a:pos x="T6" y="T7"/>
                </a:cxn>
                <a:cxn ang="0">
                  <a:pos x="T8" y="T9"/>
                </a:cxn>
                <a:cxn ang="0">
                  <a:pos x="T10" y="T11"/>
                </a:cxn>
              </a:cxnLst>
              <a:rect l="0" t="0" r="r" b="b"/>
              <a:pathLst>
                <a:path w="80" h="80">
                  <a:moveTo>
                    <a:pt x="0" y="80"/>
                  </a:moveTo>
                  <a:lnTo>
                    <a:pt x="0" y="80"/>
                  </a:lnTo>
                  <a:lnTo>
                    <a:pt x="80" y="80"/>
                  </a:lnTo>
                  <a:lnTo>
                    <a:pt x="80" y="0"/>
                  </a:lnTo>
                  <a:lnTo>
                    <a:pt x="0" y="0"/>
                  </a:lnTo>
                  <a:lnTo>
                    <a:pt x="0" y="80"/>
                  </a:lnTo>
                  <a:close/>
                </a:path>
              </a:pathLst>
            </a:custGeom>
            <a:solidFill>
              <a:schemeClr val="accent1"/>
            </a:solidFill>
            <a:ln w="0">
              <a:noFill/>
              <a:prstDash val="solid"/>
              <a:round/>
              <a:headEnd/>
              <a:tailEnd/>
            </a:ln>
          </p:spPr>
          <p:txBody>
            <a:bodyPr vert="horz" wrap="square" lIns="109712" tIns="54856" rIns="109712" bIns="54856" numCol="1" anchor="t" anchorCtr="0" compatLnSpc="1">
              <a:prstTxWarp prst="textNoShape">
                <a:avLst/>
              </a:prstTxWarp>
            </a:bodyPr>
            <a:lstStyle/>
            <a:p>
              <a:pPr marL="0" marR="0" lvl="0" indent="0" algn="l" defTabSz="914192"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3C3C41"/>
                </a:solidFill>
                <a:effectLst/>
                <a:uLnTx/>
                <a:uFillTx/>
                <a:latin typeface="Calibri" panose="020F0502020204030204"/>
                <a:ea typeface="+mn-ea"/>
                <a:cs typeface="+mn-cs"/>
              </a:endParaRPr>
            </a:p>
          </p:txBody>
        </p:sp>
        <p:sp>
          <p:nvSpPr>
            <p:cNvPr id="117" name="Freeform 277">
              <a:extLst>
                <a:ext uri="{FF2B5EF4-FFF2-40B4-BE49-F238E27FC236}">
                  <a16:creationId xmlns:a16="http://schemas.microsoft.com/office/drawing/2014/main" id="{62241928-5D68-46E3-992F-75D58EF24AD2}"/>
                </a:ext>
              </a:extLst>
            </p:cNvPr>
            <p:cNvSpPr>
              <a:spLocks/>
            </p:cNvSpPr>
            <p:nvPr/>
          </p:nvSpPr>
          <p:spPr bwMode="auto">
            <a:xfrm>
              <a:off x="679" y="3509"/>
              <a:ext cx="50" cy="50"/>
            </a:xfrm>
            <a:custGeom>
              <a:avLst/>
              <a:gdLst>
                <a:gd name="T0" fmla="*/ 80 w 80"/>
                <a:gd name="T1" fmla="*/ 0 h 80"/>
                <a:gd name="T2" fmla="*/ 80 w 80"/>
                <a:gd name="T3" fmla="*/ 0 h 80"/>
                <a:gd name="T4" fmla="*/ 0 w 80"/>
                <a:gd name="T5" fmla="*/ 0 h 80"/>
                <a:gd name="T6" fmla="*/ 0 w 80"/>
                <a:gd name="T7" fmla="*/ 80 h 80"/>
                <a:gd name="T8" fmla="*/ 80 w 80"/>
                <a:gd name="T9" fmla="*/ 80 h 80"/>
                <a:gd name="T10" fmla="*/ 80 w 80"/>
                <a:gd name="T11" fmla="*/ 0 h 80"/>
              </a:gdLst>
              <a:ahLst/>
              <a:cxnLst>
                <a:cxn ang="0">
                  <a:pos x="T0" y="T1"/>
                </a:cxn>
                <a:cxn ang="0">
                  <a:pos x="T2" y="T3"/>
                </a:cxn>
                <a:cxn ang="0">
                  <a:pos x="T4" y="T5"/>
                </a:cxn>
                <a:cxn ang="0">
                  <a:pos x="T6" y="T7"/>
                </a:cxn>
                <a:cxn ang="0">
                  <a:pos x="T8" y="T9"/>
                </a:cxn>
                <a:cxn ang="0">
                  <a:pos x="T10" y="T11"/>
                </a:cxn>
              </a:cxnLst>
              <a:rect l="0" t="0" r="r" b="b"/>
              <a:pathLst>
                <a:path w="80" h="80">
                  <a:moveTo>
                    <a:pt x="80" y="0"/>
                  </a:moveTo>
                  <a:lnTo>
                    <a:pt x="80" y="0"/>
                  </a:lnTo>
                  <a:lnTo>
                    <a:pt x="0" y="0"/>
                  </a:lnTo>
                  <a:lnTo>
                    <a:pt x="0" y="80"/>
                  </a:lnTo>
                  <a:lnTo>
                    <a:pt x="80" y="80"/>
                  </a:lnTo>
                  <a:lnTo>
                    <a:pt x="80" y="0"/>
                  </a:lnTo>
                  <a:close/>
                </a:path>
              </a:pathLst>
            </a:custGeom>
            <a:solidFill>
              <a:schemeClr val="accent4"/>
            </a:solidFill>
            <a:ln w="0">
              <a:noFill/>
              <a:prstDash val="solid"/>
              <a:round/>
              <a:headEnd/>
              <a:tailEnd/>
            </a:ln>
          </p:spPr>
          <p:txBody>
            <a:bodyPr vert="horz" wrap="square" lIns="109712" tIns="54856" rIns="109712" bIns="54856" numCol="1" anchor="t" anchorCtr="0" compatLnSpc="1">
              <a:prstTxWarp prst="textNoShape">
                <a:avLst/>
              </a:prstTxWarp>
            </a:bodyPr>
            <a:lstStyle/>
            <a:p>
              <a:pPr marL="0" marR="0" lvl="0" indent="0" algn="l" defTabSz="914192"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3C3C41"/>
                </a:solidFill>
                <a:effectLst/>
                <a:uLnTx/>
                <a:uFillTx/>
                <a:latin typeface="Calibri" panose="020F0502020204030204"/>
                <a:ea typeface="+mn-ea"/>
                <a:cs typeface="+mn-cs"/>
              </a:endParaRPr>
            </a:p>
          </p:txBody>
        </p:sp>
      </p:grpSp>
      <p:grpSp>
        <p:nvGrpSpPr>
          <p:cNvPr id="122" name="!! Bar">
            <a:extLst>
              <a:ext uri="{FF2B5EF4-FFF2-40B4-BE49-F238E27FC236}">
                <a16:creationId xmlns:a16="http://schemas.microsoft.com/office/drawing/2014/main" id="{3BF7C12B-F809-45F6-A6BF-14F57BA7A091}"/>
              </a:ext>
              <a:ext uri="{C183D7F6-B498-43B3-948B-1728B52AA6E4}">
                <adec:decorative xmlns:adec="http://schemas.microsoft.com/office/drawing/2017/decorative" val="1"/>
              </a:ext>
            </a:extLst>
          </p:cNvPr>
          <p:cNvGrpSpPr/>
          <p:nvPr/>
        </p:nvGrpSpPr>
        <p:grpSpPr>
          <a:xfrm rot="16200000" flipV="1">
            <a:off x="6169200" y="1972490"/>
            <a:ext cx="507112" cy="590761"/>
            <a:chOff x="787521" y="3891075"/>
            <a:chExt cx="421531" cy="491063"/>
          </a:xfrm>
          <a:solidFill>
            <a:srgbClr val="FFFFFF">
              <a:lumMod val="50000"/>
              <a:lumOff val="50000"/>
            </a:srgbClr>
          </a:solidFill>
        </p:grpSpPr>
        <p:sp>
          <p:nvSpPr>
            <p:cNvPr id="123" name="Rectangle 18">
              <a:extLst>
                <a:ext uri="{FF2B5EF4-FFF2-40B4-BE49-F238E27FC236}">
                  <a16:creationId xmlns:a16="http://schemas.microsoft.com/office/drawing/2014/main" id="{2B67A97B-E355-4063-94C9-8C31128A954C}"/>
                </a:ext>
              </a:extLst>
            </p:cNvPr>
            <p:cNvSpPr>
              <a:spLocks noChangeArrowheads="1"/>
            </p:cNvSpPr>
            <p:nvPr/>
          </p:nvSpPr>
          <p:spPr bwMode="auto">
            <a:xfrm>
              <a:off x="787521" y="4225690"/>
              <a:ext cx="65184" cy="156444"/>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marL="0" marR="0" lvl="0" indent="0" algn="ctr" defTabSz="896214" rtl="0" eaLnBrk="1" fontAlgn="base" latinLnBrk="0" hangingPunct="1">
                <a:lnSpc>
                  <a:spcPct val="100000"/>
                </a:lnSpc>
                <a:spcBef>
                  <a:spcPts val="0"/>
                </a:spcBef>
                <a:spcAft>
                  <a:spcPts val="0"/>
                </a:spcAft>
                <a:buClrTx/>
                <a:buSzTx/>
                <a:buFontTx/>
                <a:buNone/>
                <a:tabLst/>
                <a:defRPr/>
              </a:pPr>
              <a:endParaRPr kumimoji="0" lang="en-US" sz="1667" b="0" i="0" u="none" strike="noStrike" kern="0" cap="none" spc="0" normalizeH="0" baseline="0" noProof="0">
                <a:ln>
                  <a:noFill/>
                </a:ln>
                <a:solidFill>
                  <a:srgbClr val="505050"/>
                </a:solidFill>
                <a:effectLst/>
                <a:uLnTx/>
                <a:uFillTx/>
                <a:latin typeface="Calibri" panose="020F0502020204030204"/>
                <a:ea typeface="+mn-ea"/>
                <a:cs typeface="+mn-cs"/>
              </a:endParaRPr>
            </a:p>
          </p:txBody>
        </p:sp>
        <p:sp>
          <p:nvSpPr>
            <p:cNvPr id="124" name="Rectangle 19">
              <a:extLst>
                <a:ext uri="{FF2B5EF4-FFF2-40B4-BE49-F238E27FC236}">
                  <a16:creationId xmlns:a16="http://schemas.microsoft.com/office/drawing/2014/main" id="{96DE0958-C435-4553-8AFF-90333E3F1798}"/>
                </a:ext>
              </a:extLst>
            </p:cNvPr>
            <p:cNvSpPr>
              <a:spLocks noChangeArrowheads="1"/>
            </p:cNvSpPr>
            <p:nvPr/>
          </p:nvSpPr>
          <p:spPr bwMode="auto">
            <a:xfrm>
              <a:off x="787521" y="4277839"/>
              <a:ext cx="65184" cy="104295"/>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marL="0" marR="0" lvl="0" indent="0" algn="ctr" defTabSz="896214" rtl="0" eaLnBrk="1" fontAlgn="base" latinLnBrk="0" hangingPunct="1">
                <a:lnSpc>
                  <a:spcPct val="100000"/>
                </a:lnSpc>
                <a:spcBef>
                  <a:spcPts val="0"/>
                </a:spcBef>
                <a:spcAft>
                  <a:spcPts val="0"/>
                </a:spcAft>
                <a:buClrTx/>
                <a:buSzTx/>
                <a:buFontTx/>
                <a:buNone/>
                <a:tabLst/>
                <a:defRPr/>
              </a:pPr>
              <a:endParaRPr kumimoji="0" lang="en-US" sz="1667" b="0" i="0" u="none" strike="noStrike" kern="0" cap="none" spc="0" normalizeH="0" baseline="0" noProof="0">
                <a:ln>
                  <a:noFill/>
                </a:ln>
                <a:solidFill>
                  <a:srgbClr val="505050"/>
                </a:solidFill>
                <a:effectLst/>
                <a:uLnTx/>
                <a:uFillTx/>
                <a:latin typeface="Calibri" panose="020F0502020204030204"/>
                <a:ea typeface="+mn-ea"/>
                <a:cs typeface="+mn-cs"/>
              </a:endParaRPr>
            </a:p>
          </p:txBody>
        </p:sp>
        <p:sp>
          <p:nvSpPr>
            <p:cNvPr id="125" name="Rectangle 20">
              <a:extLst>
                <a:ext uri="{FF2B5EF4-FFF2-40B4-BE49-F238E27FC236}">
                  <a16:creationId xmlns:a16="http://schemas.microsoft.com/office/drawing/2014/main" id="{23E8161B-C8B5-47F0-AF31-BBE1E6A8EFFB}"/>
                </a:ext>
              </a:extLst>
            </p:cNvPr>
            <p:cNvSpPr>
              <a:spLocks noChangeArrowheads="1"/>
            </p:cNvSpPr>
            <p:nvPr/>
          </p:nvSpPr>
          <p:spPr bwMode="auto">
            <a:xfrm>
              <a:off x="878781" y="4151813"/>
              <a:ext cx="60839" cy="230321"/>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marL="0" marR="0" lvl="0" indent="0" algn="ctr" defTabSz="896214" rtl="0" eaLnBrk="1" fontAlgn="base" latinLnBrk="0" hangingPunct="1">
                <a:lnSpc>
                  <a:spcPct val="100000"/>
                </a:lnSpc>
                <a:spcBef>
                  <a:spcPts val="0"/>
                </a:spcBef>
                <a:spcAft>
                  <a:spcPts val="0"/>
                </a:spcAft>
                <a:buClrTx/>
                <a:buSzTx/>
                <a:buFontTx/>
                <a:buNone/>
                <a:tabLst/>
                <a:defRPr/>
              </a:pPr>
              <a:endParaRPr kumimoji="0" lang="en-US" sz="1667" b="0" i="0" u="none" strike="noStrike" kern="0" cap="none" spc="0" normalizeH="0" baseline="0" noProof="0">
                <a:ln>
                  <a:noFill/>
                </a:ln>
                <a:solidFill>
                  <a:srgbClr val="505050"/>
                </a:solidFill>
                <a:effectLst/>
                <a:uLnTx/>
                <a:uFillTx/>
                <a:latin typeface="Calibri" panose="020F0502020204030204"/>
                <a:ea typeface="+mn-ea"/>
                <a:cs typeface="+mn-cs"/>
              </a:endParaRPr>
            </a:p>
          </p:txBody>
        </p:sp>
        <p:sp>
          <p:nvSpPr>
            <p:cNvPr id="126" name="Rectangle 21">
              <a:extLst>
                <a:ext uri="{FF2B5EF4-FFF2-40B4-BE49-F238E27FC236}">
                  <a16:creationId xmlns:a16="http://schemas.microsoft.com/office/drawing/2014/main" id="{22429F0B-493D-4EBA-99AE-904CC42FFB95}"/>
                </a:ext>
              </a:extLst>
            </p:cNvPr>
            <p:cNvSpPr>
              <a:spLocks noChangeArrowheads="1"/>
            </p:cNvSpPr>
            <p:nvPr/>
          </p:nvSpPr>
          <p:spPr bwMode="auto">
            <a:xfrm>
              <a:off x="878781" y="4238729"/>
              <a:ext cx="60839" cy="143406"/>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marL="0" marR="0" lvl="0" indent="0" algn="ctr" defTabSz="896214" rtl="0" eaLnBrk="1" fontAlgn="base" latinLnBrk="0" hangingPunct="1">
                <a:lnSpc>
                  <a:spcPct val="100000"/>
                </a:lnSpc>
                <a:spcBef>
                  <a:spcPts val="0"/>
                </a:spcBef>
                <a:spcAft>
                  <a:spcPts val="0"/>
                </a:spcAft>
                <a:buClrTx/>
                <a:buSzTx/>
                <a:buFontTx/>
                <a:buNone/>
                <a:tabLst/>
                <a:defRPr/>
              </a:pPr>
              <a:endParaRPr kumimoji="0" lang="en-US" sz="1667" b="0" i="0" u="none" strike="noStrike" kern="0" cap="none" spc="0" normalizeH="0" baseline="0" noProof="0">
                <a:ln>
                  <a:noFill/>
                </a:ln>
                <a:solidFill>
                  <a:srgbClr val="505050"/>
                </a:solidFill>
                <a:effectLst/>
                <a:uLnTx/>
                <a:uFillTx/>
                <a:latin typeface="Calibri" panose="020F0502020204030204"/>
                <a:ea typeface="+mn-ea"/>
                <a:cs typeface="+mn-cs"/>
              </a:endParaRPr>
            </a:p>
          </p:txBody>
        </p:sp>
        <p:sp>
          <p:nvSpPr>
            <p:cNvPr id="129" name="Rectangle 22">
              <a:extLst>
                <a:ext uri="{FF2B5EF4-FFF2-40B4-BE49-F238E27FC236}">
                  <a16:creationId xmlns:a16="http://schemas.microsoft.com/office/drawing/2014/main" id="{5E67445B-0958-423D-A814-FA0C5C861DE2}"/>
                </a:ext>
              </a:extLst>
            </p:cNvPr>
            <p:cNvSpPr>
              <a:spLocks noChangeArrowheads="1"/>
            </p:cNvSpPr>
            <p:nvPr/>
          </p:nvSpPr>
          <p:spPr bwMode="auto">
            <a:xfrm>
              <a:off x="1148213" y="3891075"/>
              <a:ext cx="60839" cy="491063"/>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marL="0" marR="0" lvl="0" indent="0" algn="ctr" defTabSz="896214" rtl="0" eaLnBrk="1" fontAlgn="base" latinLnBrk="0" hangingPunct="1">
                <a:lnSpc>
                  <a:spcPct val="100000"/>
                </a:lnSpc>
                <a:spcBef>
                  <a:spcPts val="0"/>
                </a:spcBef>
                <a:spcAft>
                  <a:spcPts val="0"/>
                </a:spcAft>
                <a:buClrTx/>
                <a:buSzTx/>
                <a:buFontTx/>
                <a:buNone/>
                <a:tabLst/>
                <a:defRPr/>
              </a:pPr>
              <a:endParaRPr kumimoji="0" lang="en-US" sz="1667" b="0" i="0" u="none" strike="noStrike" kern="0" cap="none" spc="0" normalizeH="0" baseline="0" noProof="0">
                <a:ln>
                  <a:noFill/>
                </a:ln>
                <a:solidFill>
                  <a:srgbClr val="505050"/>
                </a:solidFill>
                <a:effectLst/>
                <a:uLnTx/>
                <a:uFillTx/>
                <a:latin typeface="Calibri" panose="020F0502020204030204"/>
                <a:ea typeface="+mn-ea"/>
                <a:cs typeface="+mn-cs"/>
              </a:endParaRPr>
            </a:p>
          </p:txBody>
        </p:sp>
        <p:sp>
          <p:nvSpPr>
            <p:cNvPr id="130" name="Rectangle 23">
              <a:extLst>
                <a:ext uri="{FF2B5EF4-FFF2-40B4-BE49-F238E27FC236}">
                  <a16:creationId xmlns:a16="http://schemas.microsoft.com/office/drawing/2014/main" id="{620EF4E3-EB2E-49AB-B7E7-50F1A9633852}"/>
                </a:ext>
              </a:extLst>
            </p:cNvPr>
            <p:cNvSpPr>
              <a:spLocks noChangeArrowheads="1"/>
            </p:cNvSpPr>
            <p:nvPr/>
          </p:nvSpPr>
          <p:spPr bwMode="auto">
            <a:xfrm>
              <a:off x="1148213" y="3973642"/>
              <a:ext cx="60839" cy="40849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marL="0" marR="0" lvl="0" indent="0" algn="ctr" defTabSz="896214" rtl="0" eaLnBrk="1" fontAlgn="base" latinLnBrk="0" hangingPunct="1">
                <a:lnSpc>
                  <a:spcPct val="100000"/>
                </a:lnSpc>
                <a:spcBef>
                  <a:spcPts val="0"/>
                </a:spcBef>
                <a:spcAft>
                  <a:spcPts val="0"/>
                </a:spcAft>
                <a:buClrTx/>
                <a:buSzTx/>
                <a:buFontTx/>
                <a:buNone/>
                <a:tabLst/>
                <a:defRPr/>
              </a:pPr>
              <a:endParaRPr kumimoji="0" lang="en-US" sz="1667" b="0" i="0" u="none" strike="noStrike" kern="0" cap="none" spc="0" normalizeH="0" baseline="0" noProof="0">
                <a:ln>
                  <a:noFill/>
                </a:ln>
                <a:solidFill>
                  <a:srgbClr val="505050"/>
                </a:solidFill>
                <a:effectLst/>
                <a:uLnTx/>
                <a:uFillTx/>
                <a:latin typeface="Calibri" panose="020F0502020204030204"/>
                <a:ea typeface="+mn-ea"/>
                <a:cs typeface="+mn-cs"/>
              </a:endParaRPr>
            </a:p>
          </p:txBody>
        </p:sp>
        <p:sp>
          <p:nvSpPr>
            <p:cNvPr id="131" name="Rectangle 24">
              <a:extLst>
                <a:ext uri="{FF2B5EF4-FFF2-40B4-BE49-F238E27FC236}">
                  <a16:creationId xmlns:a16="http://schemas.microsoft.com/office/drawing/2014/main" id="{96EDCE06-24B8-4B51-96C7-509C39C557D8}"/>
                </a:ext>
              </a:extLst>
            </p:cNvPr>
            <p:cNvSpPr>
              <a:spLocks noChangeArrowheads="1"/>
            </p:cNvSpPr>
            <p:nvPr/>
          </p:nvSpPr>
          <p:spPr bwMode="auto">
            <a:xfrm>
              <a:off x="1056953" y="4008408"/>
              <a:ext cx="65184" cy="373726"/>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marL="0" marR="0" lvl="0" indent="0" algn="ctr" defTabSz="896214" rtl="0" eaLnBrk="1" fontAlgn="base" latinLnBrk="0" hangingPunct="1">
                <a:lnSpc>
                  <a:spcPct val="100000"/>
                </a:lnSpc>
                <a:spcBef>
                  <a:spcPts val="0"/>
                </a:spcBef>
                <a:spcAft>
                  <a:spcPts val="0"/>
                </a:spcAft>
                <a:buClrTx/>
                <a:buSzTx/>
                <a:buFontTx/>
                <a:buNone/>
                <a:tabLst/>
                <a:defRPr/>
              </a:pPr>
              <a:endParaRPr kumimoji="0" lang="en-US" sz="1667" b="0" i="0" u="none" strike="noStrike" kern="0" cap="none" spc="0" normalizeH="0" baseline="0" noProof="0">
                <a:ln>
                  <a:noFill/>
                </a:ln>
                <a:solidFill>
                  <a:srgbClr val="505050"/>
                </a:solidFill>
                <a:effectLst/>
                <a:uLnTx/>
                <a:uFillTx/>
                <a:latin typeface="Calibri" panose="020F0502020204030204"/>
                <a:ea typeface="+mn-ea"/>
                <a:cs typeface="+mn-cs"/>
              </a:endParaRPr>
            </a:p>
          </p:txBody>
        </p:sp>
        <p:sp>
          <p:nvSpPr>
            <p:cNvPr id="132" name="Rectangle 25">
              <a:extLst>
                <a:ext uri="{FF2B5EF4-FFF2-40B4-BE49-F238E27FC236}">
                  <a16:creationId xmlns:a16="http://schemas.microsoft.com/office/drawing/2014/main" id="{F7E32671-80A2-437C-9541-F3D3B25F1B02}"/>
                </a:ext>
              </a:extLst>
            </p:cNvPr>
            <p:cNvSpPr>
              <a:spLocks noChangeArrowheads="1"/>
            </p:cNvSpPr>
            <p:nvPr/>
          </p:nvSpPr>
          <p:spPr bwMode="auto">
            <a:xfrm>
              <a:off x="965692" y="4130085"/>
              <a:ext cx="65184" cy="252049"/>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marL="0" marR="0" lvl="0" indent="0" algn="ctr" defTabSz="896214" rtl="0" eaLnBrk="1" fontAlgn="base" latinLnBrk="0" hangingPunct="1">
                <a:lnSpc>
                  <a:spcPct val="100000"/>
                </a:lnSpc>
                <a:spcBef>
                  <a:spcPts val="0"/>
                </a:spcBef>
                <a:spcAft>
                  <a:spcPts val="0"/>
                </a:spcAft>
                <a:buClrTx/>
                <a:buSzTx/>
                <a:buFontTx/>
                <a:buNone/>
                <a:tabLst/>
                <a:defRPr/>
              </a:pPr>
              <a:endParaRPr kumimoji="0" lang="en-US" sz="1667" b="0" i="0" u="none" strike="noStrike" kern="0" cap="none" spc="0" normalizeH="0" baseline="0" noProof="0">
                <a:ln>
                  <a:noFill/>
                </a:ln>
                <a:solidFill>
                  <a:srgbClr val="505050"/>
                </a:solidFill>
                <a:effectLst/>
                <a:uLnTx/>
                <a:uFillTx/>
                <a:latin typeface="Calibri" panose="020F0502020204030204"/>
                <a:ea typeface="+mn-ea"/>
                <a:cs typeface="+mn-cs"/>
              </a:endParaRPr>
            </a:p>
          </p:txBody>
        </p:sp>
        <p:sp>
          <p:nvSpPr>
            <p:cNvPr id="134" name="Rectangle 26">
              <a:extLst>
                <a:ext uri="{FF2B5EF4-FFF2-40B4-BE49-F238E27FC236}">
                  <a16:creationId xmlns:a16="http://schemas.microsoft.com/office/drawing/2014/main" id="{5F40E09D-B9C7-4A9F-AAB5-CD94A276995C}"/>
                </a:ext>
              </a:extLst>
            </p:cNvPr>
            <p:cNvSpPr>
              <a:spLocks noChangeArrowheads="1"/>
            </p:cNvSpPr>
            <p:nvPr/>
          </p:nvSpPr>
          <p:spPr bwMode="auto">
            <a:xfrm>
              <a:off x="965692" y="4182235"/>
              <a:ext cx="65184" cy="1999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marL="0" marR="0" lvl="0" indent="0" algn="ctr" defTabSz="896214" rtl="0" eaLnBrk="1" fontAlgn="base" latinLnBrk="0" hangingPunct="1">
                <a:lnSpc>
                  <a:spcPct val="100000"/>
                </a:lnSpc>
                <a:spcBef>
                  <a:spcPts val="0"/>
                </a:spcBef>
                <a:spcAft>
                  <a:spcPts val="0"/>
                </a:spcAft>
                <a:buClrTx/>
                <a:buSzTx/>
                <a:buFontTx/>
                <a:buNone/>
                <a:tabLst/>
                <a:defRPr/>
              </a:pPr>
              <a:endParaRPr kumimoji="0" lang="en-US" sz="1667" b="0" i="0" u="none" strike="noStrike" kern="0" cap="none" spc="0" normalizeH="0" baseline="0" noProof="0">
                <a:ln>
                  <a:noFill/>
                </a:ln>
                <a:solidFill>
                  <a:srgbClr val="505050"/>
                </a:solidFill>
                <a:effectLst/>
                <a:uLnTx/>
                <a:uFillTx/>
                <a:latin typeface="Calibri" panose="020F0502020204030204"/>
                <a:ea typeface="+mn-ea"/>
                <a:cs typeface="+mn-cs"/>
              </a:endParaRPr>
            </a:p>
          </p:txBody>
        </p:sp>
        <p:sp>
          <p:nvSpPr>
            <p:cNvPr id="135" name="Rectangle 27">
              <a:extLst>
                <a:ext uri="{FF2B5EF4-FFF2-40B4-BE49-F238E27FC236}">
                  <a16:creationId xmlns:a16="http://schemas.microsoft.com/office/drawing/2014/main" id="{189F3C18-76B6-42FE-99CA-9D3B84923687}"/>
                </a:ext>
              </a:extLst>
            </p:cNvPr>
            <p:cNvSpPr>
              <a:spLocks noChangeArrowheads="1"/>
            </p:cNvSpPr>
            <p:nvPr/>
          </p:nvSpPr>
          <p:spPr bwMode="auto">
            <a:xfrm>
              <a:off x="1056953" y="4051864"/>
              <a:ext cx="65184" cy="330271"/>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marL="0" marR="0" lvl="0" indent="0" algn="ctr" defTabSz="896214" rtl="0" eaLnBrk="1" fontAlgn="base" latinLnBrk="0" hangingPunct="1">
                <a:lnSpc>
                  <a:spcPct val="100000"/>
                </a:lnSpc>
                <a:spcBef>
                  <a:spcPts val="0"/>
                </a:spcBef>
                <a:spcAft>
                  <a:spcPts val="0"/>
                </a:spcAft>
                <a:buClrTx/>
                <a:buSzTx/>
                <a:buFontTx/>
                <a:buNone/>
                <a:tabLst/>
                <a:defRPr/>
              </a:pPr>
              <a:endParaRPr kumimoji="0" lang="en-US" sz="1667" b="0" i="0" u="none" strike="noStrike" kern="0" cap="none" spc="0" normalizeH="0" baseline="0" noProof="0">
                <a:ln>
                  <a:noFill/>
                </a:ln>
                <a:solidFill>
                  <a:srgbClr val="505050"/>
                </a:solidFill>
                <a:effectLst/>
                <a:uLnTx/>
                <a:uFillTx/>
                <a:latin typeface="Calibri" panose="020F0502020204030204"/>
                <a:ea typeface="+mn-ea"/>
                <a:cs typeface="+mn-cs"/>
              </a:endParaRPr>
            </a:p>
          </p:txBody>
        </p:sp>
      </p:grpSp>
      <p:sp>
        <p:nvSpPr>
          <p:cNvPr id="149" name="Rectangle 63">
            <a:extLst>
              <a:ext uri="{FF2B5EF4-FFF2-40B4-BE49-F238E27FC236}">
                <a16:creationId xmlns:a16="http://schemas.microsoft.com/office/drawing/2014/main" id="{1DAACD5F-EE5A-499B-84F7-1AF4F3EF8F31}"/>
              </a:ext>
              <a:ext uri="{C183D7F6-B498-43B3-948B-1728B52AA6E4}">
                <adec:decorative xmlns:adec="http://schemas.microsoft.com/office/drawing/2017/decorative" val="1"/>
              </a:ext>
            </a:extLst>
          </p:cNvPr>
          <p:cNvSpPr>
            <a:spLocks noChangeArrowheads="1"/>
          </p:cNvSpPr>
          <p:nvPr/>
        </p:nvSpPr>
        <p:spPr bwMode="auto">
          <a:xfrm>
            <a:off x="8358265" y="2092862"/>
            <a:ext cx="457135" cy="51998"/>
          </a:xfrm>
          <a:prstGeom prst="rect">
            <a:avLst/>
          </a:prstGeom>
          <a:solidFill>
            <a:schemeClr val="accent1"/>
          </a:solidFill>
          <a:ln>
            <a:noFill/>
          </a:ln>
        </p:spPr>
        <p:txBody>
          <a:bodyPr vert="horz" wrap="square" lIns="89630" tIns="44814" rIns="89630" bIns="44814" numCol="1" anchor="t" anchorCtr="0" compatLnSpc="1">
            <a:prstTxWarp prst="textNoShape">
              <a:avLst/>
            </a:prstTxWarp>
          </a:bodyPr>
          <a:lstStyle/>
          <a:p>
            <a:pPr marL="0" marR="0" lvl="0" indent="0" algn="ctr" defTabSz="896214" rtl="0" eaLnBrk="1" fontAlgn="base" latinLnBrk="0" hangingPunct="1">
              <a:lnSpc>
                <a:spcPct val="100000"/>
              </a:lnSpc>
              <a:spcBef>
                <a:spcPts val="0"/>
              </a:spcBef>
              <a:spcAft>
                <a:spcPts val="0"/>
              </a:spcAft>
              <a:buClrTx/>
              <a:buSzTx/>
              <a:buFontTx/>
              <a:buNone/>
              <a:tabLst/>
              <a:defRPr/>
            </a:pPr>
            <a:endParaRPr kumimoji="0" lang="en-US" sz="1667" b="0" i="0" u="none" strike="noStrike" kern="0" cap="none" spc="0" normalizeH="0" baseline="0" noProof="0">
              <a:ln>
                <a:noFill/>
              </a:ln>
              <a:solidFill>
                <a:srgbClr val="505050"/>
              </a:solidFill>
              <a:effectLst/>
              <a:uLnTx/>
              <a:uFillTx/>
              <a:latin typeface="Calibri" panose="020F0502020204030204"/>
              <a:ea typeface="+mn-ea"/>
              <a:cs typeface="+mn-cs"/>
            </a:endParaRPr>
          </a:p>
        </p:txBody>
      </p:sp>
      <p:sp>
        <p:nvSpPr>
          <p:cNvPr id="150" name="Rectangle 63">
            <a:extLst>
              <a:ext uri="{FF2B5EF4-FFF2-40B4-BE49-F238E27FC236}">
                <a16:creationId xmlns:a16="http://schemas.microsoft.com/office/drawing/2014/main" id="{47A4B547-419D-43A6-9C68-08083AD4934D}"/>
              </a:ext>
              <a:ext uri="{C183D7F6-B498-43B3-948B-1728B52AA6E4}">
                <adec:decorative xmlns:adec="http://schemas.microsoft.com/office/drawing/2017/decorative" val="1"/>
              </a:ext>
            </a:extLst>
          </p:cNvPr>
          <p:cNvSpPr>
            <a:spLocks noChangeArrowheads="1"/>
          </p:cNvSpPr>
          <p:nvPr/>
        </p:nvSpPr>
        <p:spPr bwMode="auto">
          <a:xfrm>
            <a:off x="8358265" y="2228007"/>
            <a:ext cx="457135" cy="51998"/>
          </a:xfrm>
          <a:prstGeom prst="rect">
            <a:avLst/>
          </a:prstGeom>
          <a:solidFill>
            <a:schemeClr val="accent1"/>
          </a:solidFill>
          <a:ln>
            <a:noFill/>
          </a:ln>
        </p:spPr>
        <p:txBody>
          <a:bodyPr vert="horz" wrap="square" lIns="89630" tIns="44814" rIns="89630" bIns="44814" numCol="1" anchor="t" anchorCtr="0" compatLnSpc="1">
            <a:prstTxWarp prst="textNoShape">
              <a:avLst/>
            </a:prstTxWarp>
          </a:bodyPr>
          <a:lstStyle/>
          <a:p>
            <a:pPr marL="0" marR="0" lvl="0" indent="0" algn="ctr" defTabSz="896214" rtl="0" eaLnBrk="1" fontAlgn="base" latinLnBrk="0" hangingPunct="1">
              <a:lnSpc>
                <a:spcPct val="100000"/>
              </a:lnSpc>
              <a:spcBef>
                <a:spcPts val="0"/>
              </a:spcBef>
              <a:spcAft>
                <a:spcPts val="0"/>
              </a:spcAft>
              <a:buClrTx/>
              <a:buSzTx/>
              <a:buFontTx/>
              <a:buNone/>
              <a:tabLst/>
              <a:defRPr/>
            </a:pPr>
            <a:endParaRPr kumimoji="0" lang="en-US" sz="1667" b="0" i="0" u="none" strike="noStrike" kern="0" cap="none" spc="0" normalizeH="0" baseline="0" noProof="0">
              <a:ln>
                <a:noFill/>
              </a:ln>
              <a:solidFill>
                <a:srgbClr val="505050"/>
              </a:solidFill>
              <a:effectLst/>
              <a:uLnTx/>
              <a:uFillTx/>
              <a:latin typeface="Calibri" panose="020F0502020204030204"/>
              <a:ea typeface="+mn-ea"/>
              <a:cs typeface="+mn-cs"/>
            </a:endParaRPr>
          </a:p>
        </p:txBody>
      </p:sp>
      <p:sp>
        <p:nvSpPr>
          <p:cNvPr id="151" name="Rectangle 63">
            <a:extLst>
              <a:ext uri="{FF2B5EF4-FFF2-40B4-BE49-F238E27FC236}">
                <a16:creationId xmlns:a16="http://schemas.microsoft.com/office/drawing/2014/main" id="{5FF4FA18-49A6-4ECC-8B0A-2B7CA1E787F5}"/>
              </a:ext>
              <a:ext uri="{C183D7F6-B498-43B3-948B-1728B52AA6E4}">
                <adec:decorative xmlns:adec="http://schemas.microsoft.com/office/drawing/2017/decorative" val="1"/>
              </a:ext>
            </a:extLst>
          </p:cNvPr>
          <p:cNvSpPr>
            <a:spLocks noChangeArrowheads="1"/>
          </p:cNvSpPr>
          <p:nvPr/>
        </p:nvSpPr>
        <p:spPr bwMode="auto">
          <a:xfrm>
            <a:off x="8358265" y="2373660"/>
            <a:ext cx="457135" cy="51998"/>
          </a:xfrm>
          <a:prstGeom prst="rect">
            <a:avLst/>
          </a:prstGeom>
          <a:solidFill>
            <a:schemeClr val="accent4"/>
          </a:solidFill>
          <a:ln>
            <a:noFill/>
          </a:ln>
        </p:spPr>
        <p:txBody>
          <a:bodyPr vert="horz" wrap="square" lIns="89630" tIns="44814" rIns="89630" bIns="44814" numCol="1" anchor="t" anchorCtr="0" compatLnSpc="1">
            <a:prstTxWarp prst="textNoShape">
              <a:avLst/>
            </a:prstTxWarp>
          </a:bodyPr>
          <a:lstStyle/>
          <a:p>
            <a:pPr marL="0" marR="0" lvl="0" indent="0" algn="ctr" defTabSz="896214" rtl="0" eaLnBrk="1" fontAlgn="base" latinLnBrk="0" hangingPunct="1">
              <a:lnSpc>
                <a:spcPct val="100000"/>
              </a:lnSpc>
              <a:spcBef>
                <a:spcPts val="0"/>
              </a:spcBef>
              <a:spcAft>
                <a:spcPts val="0"/>
              </a:spcAft>
              <a:buClrTx/>
              <a:buSzTx/>
              <a:buFontTx/>
              <a:buNone/>
              <a:tabLst/>
              <a:defRPr/>
            </a:pPr>
            <a:endParaRPr kumimoji="0" lang="en-US" sz="1667" b="0" i="0" u="none" strike="noStrike" kern="0" cap="none" spc="0" normalizeH="0" baseline="0" noProof="0">
              <a:ln>
                <a:noFill/>
              </a:ln>
              <a:solidFill>
                <a:srgbClr val="505050"/>
              </a:solidFill>
              <a:effectLst/>
              <a:uLnTx/>
              <a:uFillTx/>
              <a:latin typeface="Calibri" panose="020F0502020204030204"/>
              <a:ea typeface="+mn-ea"/>
              <a:cs typeface="+mn-cs"/>
            </a:endParaRPr>
          </a:p>
        </p:txBody>
      </p:sp>
      <p:sp>
        <p:nvSpPr>
          <p:cNvPr id="155" name="Rectangle 154">
            <a:extLst>
              <a:ext uri="{FF2B5EF4-FFF2-40B4-BE49-F238E27FC236}">
                <a16:creationId xmlns:a16="http://schemas.microsoft.com/office/drawing/2014/main" id="{5BD2DA41-7A41-40E0-A018-9DDB4EFBC4AB}"/>
              </a:ext>
              <a:ext uri="{C183D7F6-B498-43B3-948B-1728B52AA6E4}">
                <adec:decorative xmlns:adec="http://schemas.microsoft.com/office/drawing/2017/decorative" val="1"/>
              </a:ext>
            </a:extLst>
          </p:cNvPr>
          <p:cNvSpPr/>
          <p:nvPr/>
        </p:nvSpPr>
        <p:spPr bwMode="auto">
          <a:xfrm>
            <a:off x="4004023" y="3998572"/>
            <a:ext cx="182854" cy="47806"/>
          </a:xfrm>
          <a:prstGeom prst="rect">
            <a:avLst/>
          </a:prstGeom>
          <a:solidFill>
            <a:schemeClr val="accent1"/>
          </a:solid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sp>
        <p:nvSpPr>
          <p:cNvPr id="156" name="Rectangle 155">
            <a:extLst>
              <a:ext uri="{FF2B5EF4-FFF2-40B4-BE49-F238E27FC236}">
                <a16:creationId xmlns:a16="http://schemas.microsoft.com/office/drawing/2014/main" id="{81435239-DC02-48A7-8DB4-77014379C6D4}"/>
              </a:ext>
              <a:ext uri="{C183D7F6-B498-43B3-948B-1728B52AA6E4}">
                <adec:decorative xmlns:adec="http://schemas.microsoft.com/office/drawing/2017/decorative" val="1"/>
              </a:ext>
            </a:extLst>
          </p:cNvPr>
          <p:cNvSpPr/>
          <p:nvPr/>
        </p:nvSpPr>
        <p:spPr bwMode="auto">
          <a:xfrm>
            <a:off x="4004023" y="4125812"/>
            <a:ext cx="449226" cy="47806"/>
          </a:xfrm>
          <a:prstGeom prst="rect">
            <a:avLst/>
          </a:prstGeom>
          <a:solidFill>
            <a:schemeClr val="accent1"/>
          </a:solid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sp>
        <p:nvSpPr>
          <p:cNvPr id="157" name="Rectangle 156">
            <a:extLst>
              <a:ext uri="{FF2B5EF4-FFF2-40B4-BE49-F238E27FC236}">
                <a16:creationId xmlns:a16="http://schemas.microsoft.com/office/drawing/2014/main" id="{BD756EEF-60E3-47FD-9AF9-E358AC48E789}"/>
              </a:ext>
              <a:ext uri="{C183D7F6-B498-43B3-948B-1728B52AA6E4}">
                <adec:decorative xmlns:adec="http://schemas.microsoft.com/office/drawing/2017/decorative" val="1"/>
              </a:ext>
            </a:extLst>
          </p:cNvPr>
          <p:cNvSpPr/>
          <p:nvPr/>
        </p:nvSpPr>
        <p:spPr bwMode="auto">
          <a:xfrm>
            <a:off x="4004023" y="4253052"/>
            <a:ext cx="274281" cy="47806"/>
          </a:xfrm>
          <a:prstGeom prst="rect">
            <a:avLst/>
          </a:prstGeom>
          <a:solidFill>
            <a:schemeClr val="accent4"/>
          </a:solid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srgbClr val="000000"/>
              </a:solidFill>
              <a:effectLst/>
              <a:uLnTx/>
              <a:uFillTx/>
              <a:latin typeface="Segoe UI"/>
              <a:ea typeface="Segoe UI" pitchFamily="34" charset="0"/>
              <a:cs typeface="Segoe UI" pitchFamily="34" charset="0"/>
            </a:endParaRPr>
          </a:p>
        </p:txBody>
      </p:sp>
      <p:pic>
        <p:nvPicPr>
          <p:cNvPr id="158" name="Mouse arrow">
            <a:extLst>
              <a:ext uri="{FF2B5EF4-FFF2-40B4-BE49-F238E27FC236}">
                <a16:creationId xmlns:a16="http://schemas.microsoft.com/office/drawing/2014/main" id="{ABEFDC79-FC4E-446A-9219-0ACE34F37D61}"/>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rot="398945">
            <a:off x="10216303" y="2720900"/>
            <a:ext cx="367265" cy="367265"/>
          </a:xfrm>
          <a:prstGeom prst="rect">
            <a:avLst/>
          </a:prstGeom>
          <a:effectLst>
            <a:outerShdw blurRad="25400" dist="12700" dir="2700000" algn="ctr" rotWithShape="0">
              <a:prstClr val="black">
                <a:alpha val="40000"/>
              </a:prstClr>
            </a:outerShdw>
          </a:effectLst>
        </p:spPr>
      </p:pic>
      <p:sp>
        <p:nvSpPr>
          <p:cNvPr id="166" name="Freeform 142">
            <a:extLst>
              <a:ext uri="{FF2B5EF4-FFF2-40B4-BE49-F238E27FC236}">
                <a16:creationId xmlns:a16="http://schemas.microsoft.com/office/drawing/2014/main" id="{74BAE8FC-2827-4F3A-81E7-E8EAEF7BBC71}"/>
              </a:ext>
              <a:ext uri="{C183D7F6-B498-43B3-948B-1728B52AA6E4}">
                <adec:decorative xmlns:adec="http://schemas.microsoft.com/office/drawing/2017/decorative" val="1"/>
              </a:ext>
            </a:extLst>
          </p:cNvPr>
          <p:cNvSpPr>
            <a:spLocks noEditPoints="1"/>
          </p:cNvSpPr>
          <p:nvPr/>
        </p:nvSpPr>
        <p:spPr bwMode="auto">
          <a:xfrm rot="16200000">
            <a:off x="8409288" y="4001951"/>
            <a:ext cx="316185" cy="314280"/>
          </a:xfrm>
          <a:custGeom>
            <a:avLst/>
            <a:gdLst>
              <a:gd name="T0" fmla="*/ 214 w 267"/>
              <a:gd name="T1" fmla="*/ 53 h 266"/>
              <a:gd name="T2" fmla="*/ 214 w 267"/>
              <a:gd name="T3" fmla="*/ 53 h 266"/>
              <a:gd name="T4" fmla="*/ 267 w 267"/>
              <a:gd name="T5" fmla="*/ 53 h 266"/>
              <a:gd name="T6" fmla="*/ 267 w 267"/>
              <a:gd name="T7" fmla="*/ 0 h 266"/>
              <a:gd name="T8" fmla="*/ 214 w 267"/>
              <a:gd name="T9" fmla="*/ 0 h 266"/>
              <a:gd name="T10" fmla="*/ 214 w 267"/>
              <a:gd name="T11" fmla="*/ 53 h 266"/>
              <a:gd name="T12" fmla="*/ 107 w 267"/>
              <a:gd name="T13" fmla="*/ 53 h 266"/>
              <a:gd name="T14" fmla="*/ 107 w 267"/>
              <a:gd name="T15" fmla="*/ 53 h 266"/>
              <a:gd name="T16" fmla="*/ 160 w 267"/>
              <a:gd name="T17" fmla="*/ 53 h 266"/>
              <a:gd name="T18" fmla="*/ 160 w 267"/>
              <a:gd name="T19" fmla="*/ 0 h 266"/>
              <a:gd name="T20" fmla="*/ 107 w 267"/>
              <a:gd name="T21" fmla="*/ 0 h 266"/>
              <a:gd name="T22" fmla="*/ 107 w 267"/>
              <a:gd name="T23" fmla="*/ 53 h 266"/>
              <a:gd name="T24" fmla="*/ 0 w 267"/>
              <a:gd name="T25" fmla="*/ 53 h 266"/>
              <a:gd name="T26" fmla="*/ 0 w 267"/>
              <a:gd name="T27" fmla="*/ 53 h 266"/>
              <a:gd name="T28" fmla="*/ 54 w 267"/>
              <a:gd name="T29" fmla="*/ 53 h 266"/>
              <a:gd name="T30" fmla="*/ 54 w 267"/>
              <a:gd name="T31" fmla="*/ 0 h 266"/>
              <a:gd name="T32" fmla="*/ 0 w 267"/>
              <a:gd name="T33" fmla="*/ 0 h 266"/>
              <a:gd name="T34" fmla="*/ 0 w 267"/>
              <a:gd name="T35" fmla="*/ 53 h 266"/>
              <a:gd name="T36" fmla="*/ 214 w 267"/>
              <a:gd name="T37" fmla="*/ 160 h 266"/>
              <a:gd name="T38" fmla="*/ 214 w 267"/>
              <a:gd name="T39" fmla="*/ 160 h 266"/>
              <a:gd name="T40" fmla="*/ 267 w 267"/>
              <a:gd name="T41" fmla="*/ 160 h 266"/>
              <a:gd name="T42" fmla="*/ 267 w 267"/>
              <a:gd name="T43" fmla="*/ 106 h 266"/>
              <a:gd name="T44" fmla="*/ 214 w 267"/>
              <a:gd name="T45" fmla="*/ 106 h 266"/>
              <a:gd name="T46" fmla="*/ 214 w 267"/>
              <a:gd name="T47" fmla="*/ 160 h 266"/>
              <a:gd name="T48" fmla="*/ 107 w 267"/>
              <a:gd name="T49" fmla="*/ 160 h 266"/>
              <a:gd name="T50" fmla="*/ 107 w 267"/>
              <a:gd name="T51" fmla="*/ 160 h 266"/>
              <a:gd name="T52" fmla="*/ 160 w 267"/>
              <a:gd name="T53" fmla="*/ 160 h 266"/>
              <a:gd name="T54" fmla="*/ 160 w 267"/>
              <a:gd name="T55" fmla="*/ 106 h 266"/>
              <a:gd name="T56" fmla="*/ 107 w 267"/>
              <a:gd name="T57" fmla="*/ 106 h 266"/>
              <a:gd name="T58" fmla="*/ 107 w 267"/>
              <a:gd name="T59" fmla="*/ 160 h 266"/>
              <a:gd name="T60" fmla="*/ 0 w 267"/>
              <a:gd name="T61" fmla="*/ 160 h 266"/>
              <a:gd name="T62" fmla="*/ 0 w 267"/>
              <a:gd name="T63" fmla="*/ 160 h 266"/>
              <a:gd name="T64" fmla="*/ 54 w 267"/>
              <a:gd name="T65" fmla="*/ 160 h 266"/>
              <a:gd name="T66" fmla="*/ 54 w 267"/>
              <a:gd name="T67" fmla="*/ 106 h 266"/>
              <a:gd name="T68" fmla="*/ 0 w 267"/>
              <a:gd name="T69" fmla="*/ 106 h 266"/>
              <a:gd name="T70" fmla="*/ 0 w 267"/>
              <a:gd name="T71" fmla="*/ 160 h 266"/>
              <a:gd name="T72" fmla="*/ 214 w 267"/>
              <a:gd name="T73" fmla="*/ 266 h 266"/>
              <a:gd name="T74" fmla="*/ 214 w 267"/>
              <a:gd name="T75" fmla="*/ 266 h 266"/>
              <a:gd name="T76" fmla="*/ 267 w 267"/>
              <a:gd name="T77" fmla="*/ 266 h 266"/>
              <a:gd name="T78" fmla="*/ 267 w 267"/>
              <a:gd name="T79" fmla="*/ 213 h 266"/>
              <a:gd name="T80" fmla="*/ 214 w 267"/>
              <a:gd name="T81" fmla="*/ 213 h 266"/>
              <a:gd name="T82" fmla="*/ 214 w 267"/>
              <a:gd name="T83" fmla="*/ 266 h 266"/>
              <a:gd name="T84" fmla="*/ 107 w 267"/>
              <a:gd name="T85" fmla="*/ 266 h 266"/>
              <a:gd name="T86" fmla="*/ 107 w 267"/>
              <a:gd name="T87" fmla="*/ 266 h 266"/>
              <a:gd name="T88" fmla="*/ 160 w 267"/>
              <a:gd name="T89" fmla="*/ 266 h 266"/>
              <a:gd name="T90" fmla="*/ 160 w 267"/>
              <a:gd name="T91" fmla="*/ 213 h 266"/>
              <a:gd name="T92" fmla="*/ 107 w 267"/>
              <a:gd name="T93" fmla="*/ 213 h 266"/>
              <a:gd name="T94" fmla="*/ 107 w 267"/>
              <a:gd name="T95" fmla="*/ 266 h 266"/>
              <a:gd name="T96" fmla="*/ 0 w 267"/>
              <a:gd name="T97" fmla="*/ 266 h 266"/>
              <a:gd name="T98" fmla="*/ 0 w 267"/>
              <a:gd name="T99" fmla="*/ 266 h 266"/>
              <a:gd name="T100" fmla="*/ 54 w 267"/>
              <a:gd name="T101" fmla="*/ 266 h 266"/>
              <a:gd name="T102" fmla="*/ 54 w 267"/>
              <a:gd name="T103" fmla="*/ 213 h 266"/>
              <a:gd name="T104" fmla="*/ 0 w 267"/>
              <a:gd name="T105" fmla="*/ 213 h 266"/>
              <a:gd name="T106" fmla="*/ 0 w 267"/>
              <a:gd name="T107" fmla="*/ 266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67" h="266">
                <a:moveTo>
                  <a:pt x="214" y="53"/>
                </a:moveTo>
                <a:lnTo>
                  <a:pt x="214" y="53"/>
                </a:lnTo>
                <a:lnTo>
                  <a:pt x="267" y="53"/>
                </a:lnTo>
                <a:lnTo>
                  <a:pt x="267" y="0"/>
                </a:lnTo>
                <a:lnTo>
                  <a:pt x="214" y="0"/>
                </a:lnTo>
                <a:lnTo>
                  <a:pt x="214" y="53"/>
                </a:lnTo>
                <a:close/>
                <a:moveTo>
                  <a:pt x="107" y="53"/>
                </a:moveTo>
                <a:lnTo>
                  <a:pt x="107" y="53"/>
                </a:lnTo>
                <a:lnTo>
                  <a:pt x="160" y="53"/>
                </a:lnTo>
                <a:lnTo>
                  <a:pt x="160" y="0"/>
                </a:lnTo>
                <a:lnTo>
                  <a:pt x="107" y="0"/>
                </a:lnTo>
                <a:lnTo>
                  <a:pt x="107" y="53"/>
                </a:lnTo>
                <a:close/>
                <a:moveTo>
                  <a:pt x="0" y="53"/>
                </a:moveTo>
                <a:lnTo>
                  <a:pt x="0" y="53"/>
                </a:lnTo>
                <a:lnTo>
                  <a:pt x="54" y="53"/>
                </a:lnTo>
                <a:lnTo>
                  <a:pt x="54" y="0"/>
                </a:lnTo>
                <a:lnTo>
                  <a:pt x="0" y="0"/>
                </a:lnTo>
                <a:lnTo>
                  <a:pt x="0" y="53"/>
                </a:lnTo>
                <a:close/>
                <a:moveTo>
                  <a:pt x="214" y="160"/>
                </a:moveTo>
                <a:lnTo>
                  <a:pt x="214" y="160"/>
                </a:lnTo>
                <a:lnTo>
                  <a:pt x="267" y="160"/>
                </a:lnTo>
                <a:lnTo>
                  <a:pt x="267" y="106"/>
                </a:lnTo>
                <a:lnTo>
                  <a:pt x="214" y="106"/>
                </a:lnTo>
                <a:lnTo>
                  <a:pt x="214" y="160"/>
                </a:lnTo>
                <a:close/>
                <a:moveTo>
                  <a:pt x="107" y="160"/>
                </a:moveTo>
                <a:lnTo>
                  <a:pt x="107" y="160"/>
                </a:lnTo>
                <a:lnTo>
                  <a:pt x="160" y="160"/>
                </a:lnTo>
                <a:lnTo>
                  <a:pt x="160" y="106"/>
                </a:lnTo>
                <a:lnTo>
                  <a:pt x="107" y="106"/>
                </a:lnTo>
                <a:lnTo>
                  <a:pt x="107" y="160"/>
                </a:lnTo>
                <a:close/>
                <a:moveTo>
                  <a:pt x="0" y="160"/>
                </a:moveTo>
                <a:lnTo>
                  <a:pt x="0" y="160"/>
                </a:lnTo>
                <a:lnTo>
                  <a:pt x="54" y="160"/>
                </a:lnTo>
                <a:lnTo>
                  <a:pt x="54" y="106"/>
                </a:lnTo>
                <a:lnTo>
                  <a:pt x="0" y="106"/>
                </a:lnTo>
                <a:lnTo>
                  <a:pt x="0" y="160"/>
                </a:lnTo>
                <a:close/>
                <a:moveTo>
                  <a:pt x="214" y="266"/>
                </a:moveTo>
                <a:lnTo>
                  <a:pt x="214" y="266"/>
                </a:lnTo>
                <a:lnTo>
                  <a:pt x="267" y="266"/>
                </a:lnTo>
                <a:lnTo>
                  <a:pt x="267" y="213"/>
                </a:lnTo>
                <a:lnTo>
                  <a:pt x="214" y="213"/>
                </a:lnTo>
                <a:lnTo>
                  <a:pt x="214" y="266"/>
                </a:lnTo>
                <a:close/>
                <a:moveTo>
                  <a:pt x="107" y="266"/>
                </a:moveTo>
                <a:lnTo>
                  <a:pt x="107" y="266"/>
                </a:lnTo>
                <a:lnTo>
                  <a:pt x="160" y="266"/>
                </a:lnTo>
                <a:lnTo>
                  <a:pt x="160" y="213"/>
                </a:lnTo>
                <a:lnTo>
                  <a:pt x="107" y="213"/>
                </a:lnTo>
                <a:lnTo>
                  <a:pt x="107" y="266"/>
                </a:lnTo>
                <a:close/>
                <a:moveTo>
                  <a:pt x="0" y="266"/>
                </a:moveTo>
                <a:lnTo>
                  <a:pt x="0" y="266"/>
                </a:lnTo>
                <a:lnTo>
                  <a:pt x="54" y="266"/>
                </a:lnTo>
                <a:lnTo>
                  <a:pt x="54" y="213"/>
                </a:lnTo>
                <a:lnTo>
                  <a:pt x="0" y="213"/>
                </a:lnTo>
                <a:lnTo>
                  <a:pt x="0" y="266"/>
                </a:lnTo>
                <a:close/>
              </a:path>
            </a:pathLst>
          </a:custGeom>
          <a:solidFill>
            <a:schemeClr val="accent1"/>
          </a:solidFill>
          <a:ln w="0">
            <a:noFill/>
            <a:prstDash val="solid"/>
            <a:round/>
            <a:headEnd/>
            <a:tailEnd/>
          </a:ln>
        </p:spPr>
        <p:txBody>
          <a:bodyPr vert="horz" wrap="square" lIns="109712" tIns="54856" rIns="109712" bIns="54856" numCol="1" anchor="t" anchorCtr="0" compatLnSpc="1">
            <a:prstTxWarp prst="textNoShape">
              <a:avLst/>
            </a:prstTxWarp>
          </a:bodyPr>
          <a:lstStyle/>
          <a:p>
            <a:pPr marL="0" marR="0" lvl="0" indent="0" algn="l" defTabSz="914192"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3C3C41"/>
              </a:solidFill>
              <a:effectLst/>
              <a:uLnTx/>
              <a:uFillTx/>
              <a:latin typeface="Calibri" panose="020F0502020204030204"/>
              <a:ea typeface="+mn-ea"/>
              <a:cs typeface="+mn-cs"/>
            </a:endParaRPr>
          </a:p>
        </p:txBody>
      </p:sp>
      <p:sp>
        <p:nvSpPr>
          <p:cNvPr id="167" name="Freeform 143">
            <a:extLst>
              <a:ext uri="{FF2B5EF4-FFF2-40B4-BE49-F238E27FC236}">
                <a16:creationId xmlns:a16="http://schemas.microsoft.com/office/drawing/2014/main" id="{77DC5204-8259-4445-ACDC-E85DF16CB5B6}"/>
              </a:ext>
              <a:ext uri="{C183D7F6-B498-43B3-948B-1728B52AA6E4}">
                <adec:decorative xmlns:adec="http://schemas.microsoft.com/office/drawing/2017/decorative" val="1"/>
              </a:ext>
            </a:extLst>
          </p:cNvPr>
          <p:cNvSpPr>
            <a:spLocks/>
          </p:cNvSpPr>
          <p:nvPr/>
        </p:nvSpPr>
        <p:spPr bwMode="auto">
          <a:xfrm rot="16200000">
            <a:off x="8787378" y="4128616"/>
            <a:ext cx="62856" cy="62856"/>
          </a:xfrm>
          <a:custGeom>
            <a:avLst/>
            <a:gdLst>
              <a:gd name="T0" fmla="*/ 0 w 53"/>
              <a:gd name="T1" fmla="*/ 53 h 53"/>
              <a:gd name="T2" fmla="*/ 0 w 53"/>
              <a:gd name="T3" fmla="*/ 53 h 53"/>
              <a:gd name="T4" fmla="*/ 53 w 53"/>
              <a:gd name="T5" fmla="*/ 53 h 53"/>
              <a:gd name="T6" fmla="*/ 53 w 53"/>
              <a:gd name="T7" fmla="*/ 0 h 53"/>
              <a:gd name="T8" fmla="*/ 0 w 53"/>
              <a:gd name="T9" fmla="*/ 0 h 53"/>
              <a:gd name="T10" fmla="*/ 0 w 53"/>
              <a:gd name="T11" fmla="*/ 53 h 53"/>
            </a:gdLst>
            <a:ahLst/>
            <a:cxnLst>
              <a:cxn ang="0">
                <a:pos x="T0" y="T1"/>
              </a:cxn>
              <a:cxn ang="0">
                <a:pos x="T2" y="T3"/>
              </a:cxn>
              <a:cxn ang="0">
                <a:pos x="T4" y="T5"/>
              </a:cxn>
              <a:cxn ang="0">
                <a:pos x="T6" y="T7"/>
              </a:cxn>
              <a:cxn ang="0">
                <a:pos x="T8" y="T9"/>
              </a:cxn>
              <a:cxn ang="0">
                <a:pos x="T10" y="T11"/>
              </a:cxn>
            </a:cxnLst>
            <a:rect l="0" t="0" r="r" b="b"/>
            <a:pathLst>
              <a:path w="53" h="53">
                <a:moveTo>
                  <a:pt x="0" y="53"/>
                </a:moveTo>
                <a:lnTo>
                  <a:pt x="0" y="53"/>
                </a:lnTo>
                <a:lnTo>
                  <a:pt x="53" y="53"/>
                </a:lnTo>
                <a:lnTo>
                  <a:pt x="53" y="0"/>
                </a:lnTo>
                <a:lnTo>
                  <a:pt x="0" y="0"/>
                </a:lnTo>
                <a:lnTo>
                  <a:pt x="0" y="53"/>
                </a:lnTo>
                <a:close/>
              </a:path>
            </a:pathLst>
          </a:custGeom>
          <a:solidFill>
            <a:schemeClr val="accent1"/>
          </a:solidFill>
          <a:ln w="0">
            <a:noFill/>
            <a:prstDash val="solid"/>
            <a:round/>
            <a:headEnd/>
            <a:tailEnd/>
          </a:ln>
        </p:spPr>
        <p:txBody>
          <a:bodyPr vert="horz" wrap="square" lIns="109712" tIns="54856" rIns="109712" bIns="54856" numCol="1" anchor="t" anchorCtr="0" compatLnSpc="1">
            <a:prstTxWarp prst="textNoShape">
              <a:avLst/>
            </a:prstTxWarp>
          </a:bodyPr>
          <a:lstStyle/>
          <a:p>
            <a:pPr marL="0" marR="0" lvl="0" indent="0" algn="l" defTabSz="914192"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3C3C41"/>
              </a:solidFill>
              <a:effectLst/>
              <a:uLnTx/>
              <a:uFillTx/>
              <a:latin typeface="Calibri" panose="020F0502020204030204"/>
              <a:ea typeface="+mn-ea"/>
              <a:cs typeface="+mn-cs"/>
            </a:endParaRPr>
          </a:p>
        </p:txBody>
      </p:sp>
      <p:sp>
        <p:nvSpPr>
          <p:cNvPr id="168" name="Oval 167">
            <a:extLst>
              <a:ext uri="{FF2B5EF4-FFF2-40B4-BE49-F238E27FC236}">
                <a16:creationId xmlns:a16="http://schemas.microsoft.com/office/drawing/2014/main" id="{20A81A51-6ADC-4D4C-A425-F4537666F488}"/>
              </a:ext>
              <a:ext uri="{C183D7F6-B498-43B3-948B-1728B52AA6E4}">
                <adec:decorative xmlns:adec="http://schemas.microsoft.com/office/drawing/2017/decorative" val="1"/>
              </a:ext>
            </a:extLst>
          </p:cNvPr>
          <p:cNvSpPr/>
          <p:nvPr/>
        </p:nvSpPr>
        <p:spPr bwMode="auto">
          <a:xfrm>
            <a:off x="8130052" y="2303635"/>
            <a:ext cx="95800" cy="95800"/>
          </a:xfrm>
          <a:prstGeom prst="ellipse">
            <a:avLst/>
          </a:prstGeom>
          <a:solidFill>
            <a:schemeClr val="bg1">
              <a:lumMod val="95000"/>
            </a:schemeClr>
          </a:solidFill>
          <a:ln w="15875">
            <a:solidFill>
              <a:schemeClr val="accent1"/>
            </a:solidFill>
            <a:prstDash val="solid"/>
            <a:round/>
            <a:headEnd/>
            <a:tailEnd/>
          </a:ln>
        </p:spPr>
        <p:txBody>
          <a:bodyPr vert="horz" wrap="square" lIns="93245" tIns="46622" rIns="93245" bIns="46622" numCol="1" anchor="t" anchorCtr="0" compatLnSpc="1">
            <a:prstTxWarp prst="textNoShape">
              <a:avLst/>
            </a:prstTxWarp>
          </a:bodyPr>
          <a:lstStyle/>
          <a:p>
            <a:pPr marL="0" marR="0" lvl="0" indent="0" algn="ctr" defTabSz="932395" rtl="0" eaLnBrk="1" fontAlgn="auto" latinLnBrk="0" hangingPunct="1">
              <a:lnSpc>
                <a:spcPct val="100000"/>
              </a:lnSpc>
              <a:spcBef>
                <a:spcPts val="0"/>
              </a:spcBef>
              <a:spcAft>
                <a:spcPts val="0"/>
              </a:spcAft>
              <a:buClrTx/>
              <a:buSzTx/>
              <a:buFontTx/>
              <a:buNone/>
              <a:tabLst/>
              <a:defRPr/>
            </a:pPr>
            <a:endParaRPr kumimoji="0" lang="en-US" sz="1400" b="0" i="0" u="none" strike="noStrike" kern="0" cap="none" spc="0" normalizeH="0" baseline="0" noProof="0" err="1">
              <a:ln>
                <a:noFill/>
              </a:ln>
              <a:gradFill>
                <a:gsLst>
                  <a:gs pos="83000">
                    <a:srgbClr val="282828"/>
                  </a:gs>
                  <a:gs pos="100000">
                    <a:srgbClr val="282828"/>
                  </a:gs>
                </a:gsLst>
                <a:lin ang="5400000" scaled="1"/>
              </a:gradFill>
              <a:effectLst/>
              <a:uLnTx/>
              <a:uFillTx/>
              <a:latin typeface="Calibri" panose="020F0502020204030204"/>
              <a:ea typeface="+mn-ea"/>
              <a:cs typeface="+mn-cs"/>
            </a:endParaRPr>
          </a:p>
        </p:txBody>
      </p:sp>
      <p:sp>
        <p:nvSpPr>
          <p:cNvPr id="71" name="cloud">
            <a:extLst>
              <a:ext uri="{FF2B5EF4-FFF2-40B4-BE49-F238E27FC236}">
                <a16:creationId xmlns:a16="http://schemas.microsoft.com/office/drawing/2014/main" id="{896E307C-88F1-4CEF-8C10-4D323558F24F}"/>
              </a:ext>
              <a:ext uri="{C183D7F6-B498-43B3-948B-1728B52AA6E4}">
                <adec:decorative xmlns:adec="http://schemas.microsoft.com/office/drawing/2017/decorative" val="1"/>
              </a:ext>
            </a:extLst>
          </p:cNvPr>
          <p:cNvSpPr>
            <a:spLocks noChangeAspect="1"/>
          </p:cNvSpPr>
          <p:nvPr/>
        </p:nvSpPr>
        <p:spPr bwMode="auto">
          <a:xfrm>
            <a:off x="3228425" y="3966759"/>
            <a:ext cx="575786" cy="366831"/>
          </a:xfrm>
          <a:custGeom>
            <a:avLst/>
            <a:gdLst>
              <a:gd name="T0" fmla="*/ 281 w 344"/>
              <a:gd name="T1" fmla="*/ 216 h 217"/>
              <a:gd name="T2" fmla="*/ 281 w 344"/>
              <a:gd name="T3" fmla="*/ 217 h 217"/>
              <a:gd name="T4" fmla="*/ 88 w 344"/>
              <a:gd name="T5" fmla="*/ 217 h 217"/>
              <a:gd name="T6" fmla="*/ 88 w 344"/>
              <a:gd name="T7" fmla="*/ 217 h 217"/>
              <a:gd name="T8" fmla="*/ 86 w 344"/>
              <a:gd name="T9" fmla="*/ 217 h 217"/>
              <a:gd name="T10" fmla="*/ 0 w 344"/>
              <a:gd name="T11" fmla="*/ 130 h 217"/>
              <a:gd name="T12" fmla="*/ 86 w 344"/>
              <a:gd name="T13" fmla="*/ 44 h 217"/>
              <a:gd name="T14" fmla="*/ 104 w 344"/>
              <a:gd name="T15" fmla="*/ 45 h 217"/>
              <a:gd name="T16" fmla="*/ 184 w 344"/>
              <a:gd name="T17" fmla="*/ 0 h 217"/>
              <a:gd name="T18" fmla="*/ 278 w 344"/>
              <a:gd name="T19" fmla="*/ 85 h 217"/>
              <a:gd name="T20" fmla="*/ 278 w 344"/>
              <a:gd name="T21" fmla="*/ 85 h 217"/>
              <a:gd name="T22" fmla="*/ 344 w 344"/>
              <a:gd name="T23" fmla="*/ 151 h 217"/>
              <a:gd name="T24" fmla="*/ 281 w 344"/>
              <a:gd name="T25" fmla="*/ 216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4" h="217">
                <a:moveTo>
                  <a:pt x="281" y="216"/>
                </a:moveTo>
                <a:cubicBezTo>
                  <a:pt x="281" y="217"/>
                  <a:pt x="281" y="217"/>
                  <a:pt x="281" y="217"/>
                </a:cubicBezTo>
                <a:cubicBezTo>
                  <a:pt x="88" y="217"/>
                  <a:pt x="88" y="217"/>
                  <a:pt x="88" y="217"/>
                </a:cubicBezTo>
                <a:cubicBezTo>
                  <a:pt x="88" y="217"/>
                  <a:pt x="88" y="217"/>
                  <a:pt x="88" y="217"/>
                </a:cubicBezTo>
                <a:cubicBezTo>
                  <a:pt x="87" y="217"/>
                  <a:pt x="87" y="217"/>
                  <a:pt x="86" y="217"/>
                </a:cubicBezTo>
                <a:cubicBezTo>
                  <a:pt x="39" y="217"/>
                  <a:pt x="0" y="178"/>
                  <a:pt x="0" y="130"/>
                </a:cubicBezTo>
                <a:cubicBezTo>
                  <a:pt x="0" y="82"/>
                  <a:pt x="39" y="44"/>
                  <a:pt x="86" y="44"/>
                </a:cubicBezTo>
                <a:cubicBezTo>
                  <a:pt x="92" y="44"/>
                  <a:pt x="98" y="44"/>
                  <a:pt x="104" y="45"/>
                </a:cubicBezTo>
                <a:cubicBezTo>
                  <a:pt x="121" y="18"/>
                  <a:pt x="150" y="0"/>
                  <a:pt x="184" y="0"/>
                </a:cubicBezTo>
                <a:cubicBezTo>
                  <a:pt x="233" y="0"/>
                  <a:pt x="273" y="37"/>
                  <a:pt x="278" y="85"/>
                </a:cubicBezTo>
                <a:cubicBezTo>
                  <a:pt x="278" y="85"/>
                  <a:pt x="278" y="85"/>
                  <a:pt x="278" y="85"/>
                </a:cubicBezTo>
                <a:cubicBezTo>
                  <a:pt x="315" y="85"/>
                  <a:pt x="344" y="114"/>
                  <a:pt x="344" y="151"/>
                </a:cubicBezTo>
                <a:cubicBezTo>
                  <a:pt x="344" y="186"/>
                  <a:pt x="316" y="215"/>
                  <a:pt x="281" y="216"/>
                </a:cubicBezTo>
                <a:close/>
              </a:path>
            </a:pathLst>
          </a:custGeom>
          <a:noFill/>
          <a:ln w="15875"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865" b="0" i="0" u="none" strike="noStrike" kern="0" cap="none" spc="0" normalizeH="0" baseline="0" noProof="0">
              <a:ln>
                <a:noFill/>
              </a:ln>
              <a:gradFill>
                <a:gsLst>
                  <a:gs pos="0">
                    <a:srgbClr val="505050"/>
                  </a:gs>
                  <a:gs pos="100000">
                    <a:srgbClr val="505050"/>
                  </a:gs>
                </a:gsLst>
              </a:gradFill>
              <a:effectLst/>
              <a:uLnTx/>
              <a:uFillTx/>
              <a:latin typeface="Calibri" panose="020F0502020204030204"/>
              <a:ea typeface="+mn-ea"/>
              <a:cs typeface="+mn-cs"/>
            </a:endParaRPr>
          </a:p>
        </p:txBody>
      </p:sp>
      <p:sp>
        <p:nvSpPr>
          <p:cNvPr id="74" name="check 3">
            <a:extLst>
              <a:ext uri="{FF2B5EF4-FFF2-40B4-BE49-F238E27FC236}">
                <a16:creationId xmlns:a16="http://schemas.microsoft.com/office/drawing/2014/main" id="{ABD35C5A-37A7-4AFE-B893-193088431295}"/>
              </a:ext>
              <a:ext uri="{C183D7F6-B498-43B3-948B-1728B52AA6E4}">
                <adec:decorative xmlns:adec="http://schemas.microsoft.com/office/drawing/2017/decorative" val="1"/>
              </a:ext>
            </a:extLst>
          </p:cNvPr>
          <p:cNvSpPr>
            <a:spLocks noChangeAspect="1" noEditPoints="1"/>
          </p:cNvSpPr>
          <p:nvPr/>
        </p:nvSpPr>
        <p:spPr bwMode="auto">
          <a:xfrm>
            <a:off x="3715917" y="4019616"/>
            <a:ext cx="206587" cy="205390"/>
          </a:xfrm>
          <a:custGeom>
            <a:avLst/>
            <a:gdLst>
              <a:gd name="T0" fmla="*/ 250 w 250"/>
              <a:gd name="T1" fmla="*/ 125 h 250"/>
              <a:gd name="T2" fmla="*/ 125 w 250"/>
              <a:gd name="T3" fmla="*/ 250 h 250"/>
              <a:gd name="T4" fmla="*/ 0 w 250"/>
              <a:gd name="T5" fmla="*/ 125 h 250"/>
              <a:gd name="T6" fmla="*/ 125 w 250"/>
              <a:gd name="T7" fmla="*/ 0 h 250"/>
              <a:gd name="T8" fmla="*/ 250 w 250"/>
              <a:gd name="T9" fmla="*/ 125 h 250"/>
              <a:gd name="T10" fmla="*/ 60 w 250"/>
              <a:gd name="T11" fmla="*/ 125 h 250"/>
              <a:gd name="T12" fmla="*/ 100 w 250"/>
              <a:gd name="T13" fmla="*/ 165 h 250"/>
              <a:gd name="T14" fmla="*/ 190 w 250"/>
              <a:gd name="T15" fmla="*/ 74 h 2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0" h="250">
                <a:moveTo>
                  <a:pt x="250" y="125"/>
                </a:moveTo>
                <a:cubicBezTo>
                  <a:pt x="250" y="194"/>
                  <a:pt x="194" y="250"/>
                  <a:pt x="125" y="250"/>
                </a:cubicBezTo>
                <a:cubicBezTo>
                  <a:pt x="56" y="250"/>
                  <a:pt x="0" y="194"/>
                  <a:pt x="0" y="125"/>
                </a:cubicBezTo>
                <a:cubicBezTo>
                  <a:pt x="0" y="56"/>
                  <a:pt x="56" y="0"/>
                  <a:pt x="125" y="0"/>
                </a:cubicBezTo>
                <a:cubicBezTo>
                  <a:pt x="194" y="0"/>
                  <a:pt x="250" y="56"/>
                  <a:pt x="250" y="125"/>
                </a:cubicBezTo>
                <a:close/>
                <a:moveTo>
                  <a:pt x="60" y="125"/>
                </a:moveTo>
                <a:cubicBezTo>
                  <a:pt x="100" y="165"/>
                  <a:pt x="100" y="165"/>
                  <a:pt x="100" y="165"/>
                </a:cubicBezTo>
                <a:cubicBezTo>
                  <a:pt x="190" y="74"/>
                  <a:pt x="190" y="74"/>
                  <a:pt x="190" y="74"/>
                </a:cubicBezTo>
              </a:path>
            </a:pathLst>
          </a:custGeom>
          <a:solidFill>
            <a:schemeClr val="bg1">
              <a:lumMod val="95000"/>
            </a:schemeClr>
          </a:solidFill>
          <a:ln w="15875" cap="sq">
            <a:solidFill>
              <a:srgbClr val="000000"/>
            </a:solidFill>
            <a:prstDash val="solid"/>
            <a:miter lim="800000"/>
            <a:headEnd/>
            <a:tailEnd/>
          </a:ln>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696" b="0" i="0" u="none" strike="noStrike" kern="0" cap="none" spc="0" normalizeH="0" baseline="0" noProof="0">
              <a:ln>
                <a:noFill/>
              </a:ln>
              <a:solidFill>
                <a:srgbClr val="000000"/>
              </a:solidFill>
              <a:effectLst/>
              <a:uLnTx/>
              <a:uFillTx/>
              <a:latin typeface="Calibri" panose="020F0502020204030204"/>
              <a:ea typeface="+mn-ea"/>
              <a:cs typeface="+mn-cs"/>
            </a:endParaRPr>
          </a:p>
        </p:txBody>
      </p:sp>
      <p:sp>
        <p:nvSpPr>
          <p:cNvPr id="79" name="signal">
            <a:extLst>
              <a:ext uri="{FF2B5EF4-FFF2-40B4-BE49-F238E27FC236}">
                <a16:creationId xmlns:a16="http://schemas.microsoft.com/office/drawing/2014/main" id="{27487A6E-03EA-4596-B632-FAC7D6E6AE7B}"/>
              </a:ext>
              <a:ext uri="{C183D7F6-B498-43B3-948B-1728B52AA6E4}">
                <adec:decorative xmlns:adec="http://schemas.microsoft.com/office/drawing/2017/decorative" val="1"/>
              </a:ext>
            </a:extLst>
          </p:cNvPr>
          <p:cNvSpPr>
            <a:spLocks noChangeAspect="1" noEditPoints="1"/>
          </p:cNvSpPr>
          <p:nvPr/>
        </p:nvSpPr>
        <p:spPr bwMode="auto">
          <a:xfrm>
            <a:off x="7738595" y="3917554"/>
            <a:ext cx="391252" cy="444064"/>
          </a:xfrm>
          <a:custGeom>
            <a:avLst/>
            <a:gdLst>
              <a:gd name="T0" fmla="*/ 105 w 296"/>
              <a:gd name="T1" fmla="*/ 225 h 337"/>
              <a:gd name="T2" fmla="*/ 148 w 296"/>
              <a:gd name="T3" fmla="*/ 182 h 337"/>
              <a:gd name="T4" fmla="*/ 190 w 296"/>
              <a:gd name="T5" fmla="*/ 225 h 337"/>
              <a:gd name="T6" fmla="*/ 148 w 296"/>
              <a:gd name="T7" fmla="*/ 267 h 337"/>
              <a:gd name="T8" fmla="*/ 105 w 296"/>
              <a:gd name="T9" fmla="*/ 225 h 337"/>
              <a:gd name="T10" fmla="*/ 148 w 296"/>
              <a:gd name="T11" fmla="*/ 267 h 337"/>
              <a:gd name="T12" fmla="*/ 148 w 296"/>
              <a:gd name="T13" fmla="*/ 337 h 337"/>
              <a:gd name="T14" fmla="*/ 296 w 296"/>
              <a:gd name="T15" fmla="*/ 61 h 337"/>
              <a:gd name="T16" fmla="*/ 148 w 296"/>
              <a:gd name="T17" fmla="*/ 0 h 337"/>
              <a:gd name="T18" fmla="*/ 0 w 296"/>
              <a:gd name="T19" fmla="*/ 62 h 337"/>
              <a:gd name="T20" fmla="*/ 255 w 296"/>
              <a:gd name="T21" fmla="*/ 104 h 337"/>
              <a:gd name="T22" fmla="*/ 149 w 296"/>
              <a:gd name="T23" fmla="*/ 60 h 337"/>
              <a:gd name="T24" fmla="*/ 41 w 296"/>
              <a:gd name="T25" fmla="*/ 105 h 337"/>
              <a:gd name="T26" fmla="*/ 208 w 296"/>
              <a:gd name="T27" fmla="*/ 150 h 337"/>
              <a:gd name="T28" fmla="*/ 148 w 296"/>
              <a:gd name="T29" fmla="*/ 125 h 337"/>
              <a:gd name="T30" fmla="*/ 88 w 296"/>
              <a:gd name="T31" fmla="*/ 149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6" h="337">
                <a:moveTo>
                  <a:pt x="105" y="225"/>
                </a:moveTo>
                <a:cubicBezTo>
                  <a:pt x="105" y="201"/>
                  <a:pt x="124" y="182"/>
                  <a:pt x="148" y="182"/>
                </a:cubicBezTo>
                <a:cubicBezTo>
                  <a:pt x="171" y="182"/>
                  <a:pt x="190" y="201"/>
                  <a:pt x="190" y="225"/>
                </a:cubicBezTo>
                <a:cubicBezTo>
                  <a:pt x="190" y="248"/>
                  <a:pt x="171" y="267"/>
                  <a:pt x="148" y="267"/>
                </a:cubicBezTo>
                <a:cubicBezTo>
                  <a:pt x="124" y="267"/>
                  <a:pt x="105" y="248"/>
                  <a:pt x="105" y="225"/>
                </a:cubicBezTo>
                <a:close/>
                <a:moveTo>
                  <a:pt x="148" y="267"/>
                </a:moveTo>
                <a:cubicBezTo>
                  <a:pt x="148" y="337"/>
                  <a:pt x="148" y="337"/>
                  <a:pt x="148" y="337"/>
                </a:cubicBezTo>
                <a:moveTo>
                  <a:pt x="296" y="61"/>
                </a:moveTo>
                <a:cubicBezTo>
                  <a:pt x="258" y="23"/>
                  <a:pt x="206" y="0"/>
                  <a:pt x="148" y="0"/>
                </a:cubicBezTo>
                <a:cubicBezTo>
                  <a:pt x="90" y="0"/>
                  <a:pt x="38" y="24"/>
                  <a:pt x="0" y="62"/>
                </a:cubicBezTo>
                <a:moveTo>
                  <a:pt x="255" y="104"/>
                </a:moveTo>
                <a:cubicBezTo>
                  <a:pt x="228" y="77"/>
                  <a:pt x="190" y="60"/>
                  <a:pt x="149" y="60"/>
                </a:cubicBezTo>
                <a:cubicBezTo>
                  <a:pt x="106" y="60"/>
                  <a:pt x="68" y="77"/>
                  <a:pt x="41" y="105"/>
                </a:cubicBezTo>
                <a:moveTo>
                  <a:pt x="208" y="150"/>
                </a:moveTo>
                <a:cubicBezTo>
                  <a:pt x="192" y="134"/>
                  <a:pt x="171" y="125"/>
                  <a:pt x="148" y="125"/>
                </a:cubicBezTo>
                <a:cubicBezTo>
                  <a:pt x="124" y="125"/>
                  <a:pt x="103" y="134"/>
                  <a:pt x="88" y="149"/>
                </a:cubicBezTo>
              </a:path>
            </a:pathLst>
          </a:custGeom>
          <a:noFill/>
          <a:ln w="15875"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696" b="0" i="0" u="none" strike="noStrike" kern="0" cap="none" spc="0" normalizeH="0" baseline="0" noProof="0">
              <a:ln>
                <a:noFill/>
              </a:ln>
              <a:solidFill>
                <a:srgbClr val="000000"/>
              </a:solidFill>
              <a:effectLst/>
              <a:uLnTx/>
              <a:uFillTx/>
              <a:latin typeface="Calibri" panose="020F0502020204030204"/>
              <a:ea typeface="+mn-ea"/>
              <a:cs typeface="+mn-cs"/>
            </a:endParaRPr>
          </a:p>
        </p:txBody>
      </p:sp>
      <p:sp>
        <p:nvSpPr>
          <p:cNvPr id="86" name="graph_4">
            <a:extLst>
              <a:ext uri="{FF2B5EF4-FFF2-40B4-BE49-F238E27FC236}">
                <a16:creationId xmlns:a16="http://schemas.microsoft.com/office/drawing/2014/main" id="{C7ED1A13-9449-400A-91FD-112ECC366CBF}"/>
              </a:ext>
              <a:ext uri="{C183D7F6-B498-43B3-948B-1728B52AA6E4}">
                <adec:decorative xmlns:adec="http://schemas.microsoft.com/office/drawing/2017/decorative" val="1"/>
              </a:ext>
            </a:extLst>
          </p:cNvPr>
          <p:cNvSpPr>
            <a:spLocks noChangeAspect="1" noEditPoints="1"/>
          </p:cNvSpPr>
          <p:nvPr/>
        </p:nvSpPr>
        <p:spPr bwMode="auto">
          <a:xfrm>
            <a:off x="5401846" y="3917795"/>
            <a:ext cx="445905" cy="444064"/>
          </a:xfrm>
          <a:custGeom>
            <a:avLst/>
            <a:gdLst>
              <a:gd name="T0" fmla="*/ 310 w 334"/>
              <a:gd name="T1" fmla="*/ 178 h 333"/>
              <a:gd name="T2" fmla="*/ 155 w 334"/>
              <a:gd name="T3" fmla="*/ 333 h 333"/>
              <a:gd name="T4" fmla="*/ 0 w 334"/>
              <a:gd name="T5" fmla="*/ 178 h 333"/>
              <a:gd name="T6" fmla="*/ 155 w 334"/>
              <a:gd name="T7" fmla="*/ 23 h 333"/>
              <a:gd name="T8" fmla="*/ 155 w 334"/>
              <a:gd name="T9" fmla="*/ 178 h 333"/>
              <a:gd name="T10" fmla="*/ 310 w 334"/>
              <a:gd name="T11" fmla="*/ 178 h 333"/>
              <a:gd name="T12" fmla="*/ 334 w 334"/>
              <a:gd name="T13" fmla="*/ 139 h 333"/>
              <a:gd name="T14" fmla="*/ 195 w 334"/>
              <a:gd name="T15" fmla="*/ 0 h 333"/>
              <a:gd name="T16" fmla="*/ 195 w 334"/>
              <a:gd name="T17" fmla="*/ 139 h 333"/>
              <a:gd name="T18" fmla="*/ 334 w 334"/>
              <a:gd name="T19" fmla="*/ 139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4" h="333">
                <a:moveTo>
                  <a:pt x="310" y="178"/>
                </a:moveTo>
                <a:cubicBezTo>
                  <a:pt x="310" y="264"/>
                  <a:pt x="241" y="333"/>
                  <a:pt x="155" y="333"/>
                </a:cubicBezTo>
                <a:cubicBezTo>
                  <a:pt x="69" y="333"/>
                  <a:pt x="0" y="264"/>
                  <a:pt x="0" y="178"/>
                </a:cubicBezTo>
                <a:cubicBezTo>
                  <a:pt x="0" y="93"/>
                  <a:pt x="69" y="23"/>
                  <a:pt x="155" y="23"/>
                </a:cubicBezTo>
                <a:cubicBezTo>
                  <a:pt x="155" y="178"/>
                  <a:pt x="155" y="178"/>
                  <a:pt x="155" y="178"/>
                </a:cubicBezTo>
                <a:lnTo>
                  <a:pt x="310" y="178"/>
                </a:lnTo>
                <a:close/>
                <a:moveTo>
                  <a:pt x="334" y="139"/>
                </a:moveTo>
                <a:cubicBezTo>
                  <a:pt x="334" y="62"/>
                  <a:pt x="272" y="0"/>
                  <a:pt x="195" y="0"/>
                </a:cubicBezTo>
                <a:cubicBezTo>
                  <a:pt x="195" y="139"/>
                  <a:pt x="195" y="139"/>
                  <a:pt x="195" y="139"/>
                </a:cubicBezTo>
                <a:lnTo>
                  <a:pt x="334" y="139"/>
                </a:lnTo>
                <a:close/>
              </a:path>
            </a:pathLst>
          </a:custGeom>
          <a:noFill/>
          <a:ln w="15875"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865" b="0" i="0" u="none" strike="noStrike" kern="0" cap="none" spc="0" normalizeH="0" baseline="0" noProof="0">
              <a:ln>
                <a:noFill/>
              </a:ln>
              <a:gradFill>
                <a:gsLst>
                  <a:gs pos="0">
                    <a:srgbClr val="505050"/>
                  </a:gs>
                  <a:gs pos="100000">
                    <a:srgbClr val="505050"/>
                  </a:gs>
                </a:gsLst>
              </a:gradFill>
              <a:effectLst/>
              <a:uLnTx/>
              <a:uFillTx/>
              <a:latin typeface="Calibri" panose="020F0502020204030204"/>
              <a:ea typeface="+mn-ea"/>
              <a:cs typeface="+mn-cs"/>
            </a:endParaRPr>
          </a:p>
        </p:txBody>
      </p:sp>
      <p:sp>
        <p:nvSpPr>
          <p:cNvPr id="88" name="people_4">
            <a:extLst>
              <a:ext uri="{FF2B5EF4-FFF2-40B4-BE49-F238E27FC236}">
                <a16:creationId xmlns:a16="http://schemas.microsoft.com/office/drawing/2014/main" id="{D6348DA1-3779-4FC9-9C61-8F3F60DB77ED}"/>
              </a:ext>
              <a:ext uri="{C183D7F6-B498-43B3-948B-1728B52AA6E4}">
                <adec:decorative xmlns:adec="http://schemas.microsoft.com/office/drawing/2017/decorative" val="1"/>
              </a:ext>
            </a:extLst>
          </p:cNvPr>
          <p:cNvSpPr>
            <a:spLocks noChangeAspect="1" noEditPoints="1"/>
          </p:cNvSpPr>
          <p:nvPr/>
        </p:nvSpPr>
        <p:spPr bwMode="auto">
          <a:xfrm>
            <a:off x="7721217" y="2014315"/>
            <a:ext cx="396496" cy="443275"/>
          </a:xfrm>
          <a:custGeom>
            <a:avLst/>
            <a:gdLst>
              <a:gd name="T0" fmla="*/ 48 w 246"/>
              <a:gd name="T1" fmla="*/ 76 h 275"/>
              <a:gd name="T2" fmla="*/ 124 w 246"/>
              <a:gd name="T3" fmla="*/ 0 h 275"/>
              <a:gd name="T4" fmla="*/ 201 w 246"/>
              <a:gd name="T5" fmla="*/ 76 h 275"/>
              <a:gd name="T6" fmla="*/ 124 w 246"/>
              <a:gd name="T7" fmla="*/ 152 h 275"/>
              <a:gd name="T8" fmla="*/ 48 w 246"/>
              <a:gd name="T9" fmla="*/ 76 h 275"/>
              <a:gd name="T10" fmla="*/ 246 w 246"/>
              <a:gd name="T11" fmla="*/ 275 h 275"/>
              <a:gd name="T12" fmla="*/ 123 w 246"/>
              <a:gd name="T13" fmla="*/ 152 h 275"/>
              <a:gd name="T14" fmla="*/ 0 w 246"/>
              <a:gd name="T15" fmla="*/ 275 h 2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275">
                <a:moveTo>
                  <a:pt x="48" y="76"/>
                </a:moveTo>
                <a:cubicBezTo>
                  <a:pt x="48" y="34"/>
                  <a:pt x="82" y="0"/>
                  <a:pt x="124" y="0"/>
                </a:cubicBezTo>
                <a:cubicBezTo>
                  <a:pt x="166" y="0"/>
                  <a:pt x="201" y="34"/>
                  <a:pt x="201" y="76"/>
                </a:cubicBezTo>
                <a:cubicBezTo>
                  <a:pt x="201" y="118"/>
                  <a:pt x="166" y="152"/>
                  <a:pt x="124" y="152"/>
                </a:cubicBezTo>
                <a:cubicBezTo>
                  <a:pt x="82" y="152"/>
                  <a:pt x="48" y="118"/>
                  <a:pt x="48" y="76"/>
                </a:cubicBezTo>
                <a:close/>
                <a:moveTo>
                  <a:pt x="246" y="275"/>
                </a:moveTo>
                <a:cubicBezTo>
                  <a:pt x="246" y="207"/>
                  <a:pt x="191" y="152"/>
                  <a:pt x="123" y="152"/>
                </a:cubicBezTo>
                <a:cubicBezTo>
                  <a:pt x="55" y="152"/>
                  <a:pt x="0" y="207"/>
                  <a:pt x="0" y="275"/>
                </a:cubicBezTo>
              </a:path>
            </a:pathLst>
          </a:custGeom>
          <a:noFill/>
          <a:ln w="15875"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696" b="0" i="0" u="none" strike="noStrike" kern="0" cap="none" spc="0" normalizeH="0" baseline="0" noProof="0">
              <a:ln>
                <a:noFill/>
              </a:ln>
              <a:solidFill>
                <a:srgbClr val="000000"/>
              </a:solidFill>
              <a:effectLst/>
              <a:uLnTx/>
              <a:uFillTx/>
              <a:latin typeface="Calibri" panose="020F0502020204030204"/>
              <a:ea typeface="+mn-ea"/>
              <a:cs typeface="+mn-cs"/>
            </a:endParaRPr>
          </a:p>
        </p:txBody>
      </p:sp>
      <p:sp>
        <p:nvSpPr>
          <p:cNvPr id="89" name="Graphic 6">
            <a:extLst>
              <a:ext uri="{FF2B5EF4-FFF2-40B4-BE49-F238E27FC236}">
                <a16:creationId xmlns:a16="http://schemas.microsoft.com/office/drawing/2014/main" id="{AEABE1F5-B1C1-48F2-A4C8-D903054A00AA}"/>
              </a:ext>
              <a:ext uri="{C183D7F6-B498-43B3-948B-1728B52AA6E4}">
                <adec:decorative xmlns:adec="http://schemas.microsoft.com/office/drawing/2017/decorative" val="1"/>
              </a:ext>
            </a:extLst>
          </p:cNvPr>
          <p:cNvSpPr/>
          <p:nvPr/>
        </p:nvSpPr>
        <p:spPr>
          <a:xfrm>
            <a:off x="5384904" y="2075824"/>
            <a:ext cx="558407" cy="410155"/>
          </a:xfrm>
          <a:custGeom>
            <a:avLst/>
            <a:gdLst>
              <a:gd name="connsiteX0" fmla="*/ 166949 w 500997"/>
              <a:gd name="connsiteY0" fmla="*/ 367987 h 367986"/>
              <a:gd name="connsiteX1" fmla="*/ 0 w 500997"/>
              <a:gd name="connsiteY1" fmla="*/ 367987 h 367986"/>
              <a:gd name="connsiteX2" fmla="*/ 0 w 500997"/>
              <a:gd name="connsiteY2" fmla="*/ 100443 h 367986"/>
              <a:gd name="connsiteX3" fmla="*/ 166949 w 500997"/>
              <a:gd name="connsiteY3" fmla="*/ 100443 h 367986"/>
              <a:gd name="connsiteX4" fmla="*/ 166949 w 500997"/>
              <a:gd name="connsiteY4" fmla="*/ 367987 h 367986"/>
              <a:gd name="connsiteX5" fmla="*/ 166949 w 500997"/>
              <a:gd name="connsiteY5" fmla="*/ 367987 h 367986"/>
              <a:gd name="connsiteX6" fmla="*/ 166949 w 500997"/>
              <a:gd name="connsiteY6" fmla="*/ 367987 h 367986"/>
              <a:gd name="connsiteX7" fmla="*/ 50069 w 500997"/>
              <a:gd name="connsiteY7" fmla="*/ 301025 h 367986"/>
              <a:gd name="connsiteX8" fmla="*/ 116879 w 500997"/>
              <a:gd name="connsiteY8" fmla="*/ 301025 h 367986"/>
              <a:gd name="connsiteX9" fmla="*/ 250347 w 500997"/>
              <a:gd name="connsiteY9" fmla="*/ 234215 h 367986"/>
              <a:gd name="connsiteX10" fmla="*/ 317157 w 500997"/>
              <a:gd name="connsiteY10" fmla="*/ 234215 h 367986"/>
              <a:gd name="connsiteX11" fmla="*/ 166949 w 500997"/>
              <a:gd name="connsiteY11" fmla="*/ 301025 h 367986"/>
              <a:gd name="connsiteX12" fmla="*/ 484257 w 500997"/>
              <a:gd name="connsiteY12" fmla="*/ 301025 h 367986"/>
              <a:gd name="connsiteX13" fmla="*/ 500998 w 500997"/>
              <a:gd name="connsiteY13" fmla="*/ 284284 h 367986"/>
              <a:gd name="connsiteX14" fmla="*/ 500998 w 500997"/>
              <a:gd name="connsiteY14" fmla="*/ 16741 h 367986"/>
              <a:gd name="connsiteX15" fmla="*/ 484257 w 500997"/>
              <a:gd name="connsiteY15" fmla="*/ 0 h 367986"/>
              <a:gd name="connsiteX16" fmla="*/ 83398 w 500997"/>
              <a:gd name="connsiteY16" fmla="*/ 0 h 367986"/>
              <a:gd name="connsiteX17" fmla="*/ 66658 w 500997"/>
              <a:gd name="connsiteY17" fmla="*/ 16741 h 367986"/>
              <a:gd name="connsiteX18" fmla="*/ 66658 w 500997"/>
              <a:gd name="connsiteY18" fmla="*/ 100291 h 367986"/>
              <a:gd name="connsiteX0" fmla="*/ 166949 w 500998"/>
              <a:gd name="connsiteY0" fmla="*/ 367987 h 367987"/>
              <a:gd name="connsiteX1" fmla="*/ 0 w 500998"/>
              <a:gd name="connsiteY1" fmla="*/ 367987 h 367987"/>
              <a:gd name="connsiteX2" fmla="*/ 0 w 500998"/>
              <a:gd name="connsiteY2" fmla="*/ 100443 h 367987"/>
              <a:gd name="connsiteX3" fmla="*/ 166949 w 500998"/>
              <a:gd name="connsiteY3" fmla="*/ 100443 h 367987"/>
              <a:gd name="connsiteX4" fmla="*/ 166949 w 500998"/>
              <a:gd name="connsiteY4" fmla="*/ 367987 h 367987"/>
              <a:gd name="connsiteX5" fmla="*/ 166949 w 500998"/>
              <a:gd name="connsiteY5" fmla="*/ 367987 h 367987"/>
              <a:gd name="connsiteX6" fmla="*/ 166949 w 500998"/>
              <a:gd name="connsiteY6" fmla="*/ 367987 h 367987"/>
              <a:gd name="connsiteX7" fmla="*/ 50069 w 500998"/>
              <a:gd name="connsiteY7" fmla="*/ 301025 h 367987"/>
              <a:gd name="connsiteX8" fmla="*/ 116879 w 500998"/>
              <a:gd name="connsiteY8" fmla="*/ 301025 h 367987"/>
              <a:gd name="connsiteX9" fmla="*/ 250347 w 500998"/>
              <a:gd name="connsiteY9" fmla="*/ 234215 h 367987"/>
              <a:gd name="connsiteX10" fmla="*/ 317157 w 500998"/>
              <a:gd name="connsiteY10" fmla="*/ 234215 h 367987"/>
              <a:gd name="connsiteX11" fmla="*/ 166949 w 500998"/>
              <a:gd name="connsiteY11" fmla="*/ 301025 h 367987"/>
              <a:gd name="connsiteX12" fmla="*/ 484257 w 500998"/>
              <a:gd name="connsiteY12" fmla="*/ 301025 h 367987"/>
              <a:gd name="connsiteX13" fmla="*/ 500998 w 500998"/>
              <a:gd name="connsiteY13" fmla="*/ 284284 h 367987"/>
              <a:gd name="connsiteX14" fmla="*/ 500998 w 500998"/>
              <a:gd name="connsiteY14" fmla="*/ 16741 h 367987"/>
              <a:gd name="connsiteX15" fmla="*/ 484257 w 500998"/>
              <a:gd name="connsiteY15" fmla="*/ 0 h 367987"/>
              <a:gd name="connsiteX16" fmla="*/ 83398 w 500998"/>
              <a:gd name="connsiteY16" fmla="*/ 0 h 367987"/>
              <a:gd name="connsiteX17" fmla="*/ 66658 w 500998"/>
              <a:gd name="connsiteY17" fmla="*/ 16741 h 367987"/>
              <a:gd name="connsiteX18" fmla="*/ 66658 w 500998"/>
              <a:gd name="connsiteY18" fmla="*/ 100291 h 3679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0998" h="367987">
                <a:moveTo>
                  <a:pt x="166949" y="367987"/>
                </a:moveTo>
                <a:lnTo>
                  <a:pt x="0" y="367987"/>
                </a:lnTo>
                <a:lnTo>
                  <a:pt x="0" y="100443"/>
                </a:lnTo>
                <a:lnTo>
                  <a:pt x="166949" y="100443"/>
                </a:lnTo>
                <a:lnTo>
                  <a:pt x="166949" y="367987"/>
                </a:lnTo>
                <a:lnTo>
                  <a:pt x="166949" y="367987"/>
                </a:lnTo>
                <a:lnTo>
                  <a:pt x="166949" y="367987"/>
                </a:lnTo>
                <a:close/>
                <a:moveTo>
                  <a:pt x="50069" y="301025"/>
                </a:moveTo>
                <a:lnTo>
                  <a:pt x="116879" y="301025"/>
                </a:lnTo>
                <a:moveTo>
                  <a:pt x="250347" y="234215"/>
                </a:moveTo>
                <a:lnTo>
                  <a:pt x="317157" y="234215"/>
                </a:lnTo>
                <a:moveTo>
                  <a:pt x="166949" y="301025"/>
                </a:moveTo>
                <a:lnTo>
                  <a:pt x="484257" y="301025"/>
                </a:lnTo>
                <a:cubicBezTo>
                  <a:pt x="493541" y="301025"/>
                  <a:pt x="500998" y="293568"/>
                  <a:pt x="500998" y="284284"/>
                </a:cubicBezTo>
                <a:lnTo>
                  <a:pt x="500998" y="16741"/>
                </a:lnTo>
                <a:cubicBezTo>
                  <a:pt x="500998" y="7457"/>
                  <a:pt x="493541" y="0"/>
                  <a:pt x="484257" y="0"/>
                </a:cubicBezTo>
                <a:lnTo>
                  <a:pt x="83398" y="0"/>
                </a:lnTo>
                <a:cubicBezTo>
                  <a:pt x="74115" y="0"/>
                  <a:pt x="66658" y="7457"/>
                  <a:pt x="66658" y="16741"/>
                </a:cubicBezTo>
                <a:lnTo>
                  <a:pt x="66658" y="100291"/>
                </a:lnTo>
              </a:path>
            </a:pathLst>
          </a:custGeom>
          <a:noFill/>
          <a:ln w="15875"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865" b="0" i="0" u="none" strike="noStrike" kern="0" cap="none" spc="0" normalizeH="0" baseline="0" noProof="0">
              <a:ln>
                <a:noFill/>
              </a:ln>
              <a:gradFill>
                <a:gsLst>
                  <a:gs pos="0">
                    <a:srgbClr val="505050"/>
                  </a:gs>
                  <a:gs pos="100000">
                    <a:srgbClr val="505050"/>
                  </a:gs>
                </a:gsLst>
              </a:gradFill>
              <a:effectLst/>
              <a:uLnTx/>
              <a:uFillTx/>
              <a:latin typeface="Calibri" panose="020F0502020204030204"/>
              <a:ea typeface="+mn-ea"/>
              <a:cs typeface="+mn-cs"/>
            </a:endParaRPr>
          </a:p>
        </p:txBody>
      </p:sp>
      <p:sp>
        <p:nvSpPr>
          <p:cNvPr id="90" name="mail">
            <a:extLst>
              <a:ext uri="{FF2B5EF4-FFF2-40B4-BE49-F238E27FC236}">
                <a16:creationId xmlns:a16="http://schemas.microsoft.com/office/drawing/2014/main" id="{A01022E7-A64D-4EA2-8A46-C94BDCD3F61C}"/>
              </a:ext>
              <a:ext uri="{C183D7F6-B498-43B3-948B-1728B52AA6E4}">
                <adec:decorative xmlns:adec="http://schemas.microsoft.com/office/drawing/2017/decorative" val="1"/>
              </a:ext>
            </a:extLst>
          </p:cNvPr>
          <p:cNvSpPr>
            <a:spLocks noChangeAspect="1" noEditPoints="1"/>
          </p:cNvSpPr>
          <p:nvPr/>
        </p:nvSpPr>
        <p:spPr bwMode="auto">
          <a:xfrm>
            <a:off x="3129882" y="2075824"/>
            <a:ext cx="559690" cy="335814"/>
          </a:xfrm>
          <a:custGeom>
            <a:avLst/>
            <a:gdLst>
              <a:gd name="T0" fmla="*/ 245 w 245"/>
              <a:gd name="T1" fmla="*/ 75 h 147"/>
              <a:gd name="T2" fmla="*/ 245 w 245"/>
              <a:gd name="T3" fmla="*/ 147 h 147"/>
              <a:gd name="T4" fmla="*/ 0 w 245"/>
              <a:gd name="T5" fmla="*/ 147 h 147"/>
              <a:gd name="T6" fmla="*/ 0 w 245"/>
              <a:gd name="T7" fmla="*/ 0 h 147"/>
              <a:gd name="T8" fmla="*/ 245 w 245"/>
              <a:gd name="T9" fmla="*/ 0 h 147"/>
              <a:gd name="T10" fmla="*/ 245 w 245"/>
              <a:gd name="T11" fmla="*/ 75 h 147"/>
              <a:gd name="T12" fmla="*/ 0 w 245"/>
              <a:gd name="T13" fmla="*/ 0 h 147"/>
              <a:gd name="T14" fmla="*/ 123 w 245"/>
              <a:gd name="T15" fmla="*/ 73 h 147"/>
              <a:gd name="T16" fmla="*/ 245 w 245"/>
              <a:gd name="T1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5" h="147">
                <a:moveTo>
                  <a:pt x="245" y="75"/>
                </a:moveTo>
                <a:lnTo>
                  <a:pt x="245" y="147"/>
                </a:lnTo>
                <a:lnTo>
                  <a:pt x="0" y="147"/>
                </a:lnTo>
                <a:lnTo>
                  <a:pt x="0" y="0"/>
                </a:lnTo>
                <a:lnTo>
                  <a:pt x="245" y="0"/>
                </a:lnTo>
                <a:lnTo>
                  <a:pt x="245" y="75"/>
                </a:lnTo>
                <a:moveTo>
                  <a:pt x="0" y="0"/>
                </a:moveTo>
                <a:lnTo>
                  <a:pt x="123" y="73"/>
                </a:lnTo>
                <a:lnTo>
                  <a:pt x="245" y="0"/>
                </a:lnTo>
              </a:path>
            </a:pathLst>
          </a:custGeom>
          <a:noFill/>
          <a:ln w="15875"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696" b="0" i="0" u="none" strike="noStrike" kern="0" cap="none" spc="0" normalizeH="0" baseline="0" noProof="0">
              <a:ln>
                <a:noFill/>
              </a:ln>
              <a:gradFill>
                <a:gsLst>
                  <a:gs pos="0">
                    <a:srgbClr val="505050"/>
                  </a:gs>
                  <a:gs pos="100000">
                    <a:srgbClr val="505050"/>
                  </a:gs>
                </a:gsLst>
              </a:gradFill>
              <a:effectLst/>
              <a:uLnTx/>
              <a:uFillTx/>
              <a:latin typeface="Calibri" panose="020F0502020204030204"/>
              <a:ea typeface="+mn-ea"/>
              <a:cs typeface="+mn-cs"/>
            </a:endParaRPr>
          </a:p>
        </p:txBody>
      </p:sp>
    </p:spTree>
    <p:extLst>
      <p:ext uri="{BB962C8B-B14F-4D97-AF65-F5344CB8AC3E}">
        <p14:creationId xmlns:p14="http://schemas.microsoft.com/office/powerpoint/2010/main" val="53358937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7000" decel="93000" fill="hold" nodeType="afterEffect">
                                  <p:stCondLst>
                                    <p:cond delay="0"/>
                                  </p:stCondLst>
                                  <p:childTnLst>
                                    <p:animMotion origin="layout" path="M -4.79167E-6 3.7037E-7 L -0.46848 -0.03426 " pathEditMode="relative" rAng="0" ptsTypes="AA">
                                      <p:cBhvr>
                                        <p:cTn id="6" dur="1500" fill="hold"/>
                                        <p:tgtEl>
                                          <p:spTgt spid="158"/>
                                        </p:tgtEl>
                                        <p:attrNameLst>
                                          <p:attrName>ppt_x</p:attrName>
                                          <p:attrName>ppt_y</p:attrName>
                                        </p:attrNameLst>
                                      </p:cBhvr>
                                      <p:rCtr x="-23424" y="-1713"/>
                                    </p:animMotion>
                                  </p:childTnLst>
                                </p:cTn>
                              </p:par>
                              <p:par>
                                <p:cTn id="7" presetID="3" presetClass="emph" presetSubtype="2" fill="hold" grpId="0" nodeType="withEffect">
                                  <p:stCondLst>
                                    <p:cond delay="1500"/>
                                  </p:stCondLst>
                                  <p:childTnLst>
                                    <p:animClr clrSpc="rgb" dir="cw">
                                      <p:cBhvr override="childStyle">
                                        <p:cTn id="8" dur="500" fill="hold"/>
                                        <p:tgtEl>
                                          <p:spTgt spid="83"/>
                                        </p:tgtEl>
                                        <p:attrNameLst>
                                          <p:attrName>style.color</p:attrName>
                                        </p:attrNameLst>
                                      </p:cBhvr>
                                      <p:to>
                                        <a:srgbClr val="0078D4"/>
                                      </p:to>
                                    </p:animClr>
                                  </p:childTnLst>
                                </p:cTn>
                              </p:par>
                              <p:par>
                                <p:cTn id="9" presetID="32" presetClass="emph" presetSubtype="0" fill="hold" grpId="0" nodeType="withEffect">
                                  <p:stCondLst>
                                    <p:cond delay="1500"/>
                                  </p:stCondLst>
                                  <p:childTnLst>
                                    <p:animRot by="120000">
                                      <p:cBhvr>
                                        <p:cTn id="10" dur="100" fill="hold">
                                          <p:stCondLst>
                                            <p:cond delay="0"/>
                                          </p:stCondLst>
                                        </p:cTn>
                                        <p:tgtEl>
                                          <p:spTgt spid="90"/>
                                        </p:tgtEl>
                                        <p:attrNameLst>
                                          <p:attrName>r</p:attrName>
                                        </p:attrNameLst>
                                      </p:cBhvr>
                                    </p:animRot>
                                    <p:animRot by="-240000">
                                      <p:cBhvr>
                                        <p:cTn id="11" dur="200" fill="hold">
                                          <p:stCondLst>
                                            <p:cond delay="200"/>
                                          </p:stCondLst>
                                        </p:cTn>
                                        <p:tgtEl>
                                          <p:spTgt spid="90"/>
                                        </p:tgtEl>
                                        <p:attrNameLst>
                                          <p:attrName>r</p:attrName>
                                        </p:attrNameLst>
                                      </p:cBhvr>
                                    </p:animRot>
                                    <p:animRot by="240000">
                                      <p:cBhvr>
                                        <p:cTn id="12" dur="200" fill="hold">
                                          <p:stCondLst>
                                            <p:cond delay="400"/>
                                          </p:stCondLst>
                                        </p:cTn>
                                        <p:tgtEl>
                                          <p:spTgt spid="90"/>
                                        </p:tgtEl>
                                        <p:attrNameLst>
                                          <p:attrName>r</p:attrName>
                                        </p:attrNameLst>
                                      </p:cBhvr>
                                    </p:animRot>
                                    <p:animRot by="-240000">
                                      <p:cBhvr>
                                        <p:cTn id="13" dur="200" fill="hold">
                                          <p:stCondLst>
                                            <p:cond delay="600"/>
                                          </p:stCondLst>
                                        </p:cTn>
                                        <p:tgtEl>
                                          <p:spTgt spid="90"/>
                                        </p:tgtEl>
                                        <p:attrNameLst>
                                          <p:attrName>r</p:attrName>
                                        </p:attrNameLst>
                                      </p:cBhvr>
                                    </p:animRot>
                                    <p:animRot by="120000">
                                      <p:cBhvr>
                                        <p:cTn id="14" dur="200" fill="hold">
                                          <p:stCondLst>
                                            <p:cond delay="800"/>
                                          </p:stCondLst>
                                        </p:cTn>
                                        <p:tgtEl>
                                          <p:spTgt spid="90"/>
                                        </p:tgtEl>
                                        <p:attrNameLst>
                                          <p:attrName>r</p:attrName>
                                        </p:attrNameLst>
                                      </p:cBhvr>
                                    </p:animRot>
                                  </p:childTnLst>
                                </p:cTn>
                              </p:par>
                            </p:childTnLst>
                          </p:cTn>
                        </p:par>
                        <p:par>
                          <p:cTn id="15" fill="hold">
                            <p:stCondLst>
                              <p:cond delay="2500"/>
                            </p:stCondLst>
                            <p:childTnLst>
                              <p:par>
                                <p:cTn id="16" presetID="3" presetClass="emph" presetSubtype="2" fill="hold" grpId="1" nodeType="afterEffect">
                                  <p:stCondLst>
                                    <p:cond delay="0"/>
                                  </p:stCondLst>
                                  <p:childTnLst>
                                    <p:animClr clrSpc="rgb" dir="cw">
                                      <p:cBhvr override="childStyle">
                                        <p:cTn id="17" dur="500" fill="hold"/>
                                        <p:tgtEl>
                                          <p:spTgt spid="83"/>
                                        </p:tgtEl>
                                        <p:attrNameLst>
                                          <p:attrName>style.color</p:attrName>
                                        </p:attrNameLst>
                                      </p:cBhvr>
                                      <p:to>
                                        <a:srgbClr val="1A1A1A"/>
                                      </p:to>
                                    </p:animClr>
                                  </p:childTnLst>
                                </p:cTn>
                              </p:par>
                              <p:par>
                                <p:cTn id="18" presetID="42" presetClass="path" presetSubtype="0" decel="100000" fill="hold" nodeType="withEffect">
                                  <p:stCondLst>
                                    <p:cond delay="0"/>
                                  </p:stCondLst>
                                  <p:childTnLst>
                                    <p:animMotion origin="layout" path="M -0.46848 -0.03426 L -0.47109 0.26366 " pathEditMode="relative" rAng="0" ptsTypes="AA">
                                      <p:cBhvr>
                                        <p:cTn id="19" dur="1000" fill="hold"/>
                                        <p:tgtEl>
                                          <p:spTgt spid="158"/>
                                        </p:tgtEl>
                                        <p:attrNameLst>
                                          <p:attrName>ppt_x</p:attrName>
                                          <p:attrName>ppt_y</p:attrName>
                                        </p:attrNameLst>
                                      </p:cBhvr>
                                      <p:rCtr x="-130" y="14884"/>
                                    </p:animMotion>
                                  </p:childTnLst>
                                </p:cTn>
                              </p:par>
                              <p:par>
                                <p:cTn id="20" presetID="3" presetClass="emph" presetSubtype="2" fill="hold" grpId="0" nodeType="withEffect">
                                  <p:stCondLst>
                                    <p:cond delay="1000"/>
                                  </p:stCondLst>
                                  <p:childTnLst>
                                    <p:animClr clrSpc="rgb" dir="cw">
                                      <p:cBhvr override="childStyle">
                                        <p:cTn id="21" dur="500" fill="hold"/>
                                        <p:tgtEl>
                                          <p:spTgt spid="82"/>
                                        </p:tgtEl>
                                        <p:attrNameLst>
                                          <p:attrName>style.color</p:attrName>
                                        </p:attrNameLst>
                                      </p:cBhvr>
                                      <p:to>
                                        <a:srgbClr val="0078D4"/>
                                      </p:to>
                                    </p:animClr>
                                  </p:childTnLst>
                                </p:cTn>
                              </p:par>
                              <p:par>
                                <p:cTn id="22" presetID="10" presetClass="entr" presetSubtype="0" fill="hold" grpId="0" nodeType="withEffect">
                                  <p:stCondLst>
                                    <p:cond delay="450"/>
                                  </p:stCondLst>
                                  <p:childTnLst>
                                    <p:set>
                                      <p:cBhvr>
                                        <p:cTn id="23" dur="1" fill="hold">
                                          <p:stCondLst>
                                            <p:cond delay="0"/>
                                          </p:stCondLst>
                                        </p:cTn>
                                        <p:tgtEl>
                                          <p:spTgt spid="74"/>
                                        </p:tgtEl>
                                        <p:attrNameLst>
                                          <p:attrName>style.visibility</p:attrName>
                                        </p:attrNameLst>
                                      </p:cBhvr>
                                      <p:to>
                                        <p:strVal val="visible"/>
                                      </p:to>
                                    </p:set>
                                    <p:animEffect transition="in" filter="fade">
                                      <p:cBhvr>
                                        <p:cTn id="24" dur="250"/>
                                        <p:tgtEl>
                                          <p:spTgt spid="74"/>
                                        </p:tgtEl>
                                      </p:cBhvr>
                                    </p:animEffect>
                                  </p:childTnLst>
                                </p:cTn>
                              </p:par>
                              <p:par>
                                <p:cTn id="25" presetID="6" presetClass="emph" presetSubtype="0" decel="100000" autoRev="1" fill="hold" grpId="1" nodeType="withEffect">
                                  <p:stCondLst>
                                    <p:cond delay="0"/>
                                  </p:stCondLst>
                                  <p:childTnLst>
                                    <p:animScale>
                                      <p:cBhvr>
                                        <p:cTn id="26" dur="500" fill="hold"/>
                                        <p:tgtEl>
                                          <p:spTgt spid="74"/>
                                        </p:tgtEl>
                                      </p:cBhvr>
                                      <p:by x="25000" y="25000"/>
                                    </p:animScale>
                                  </p:childTnLst>
                                </p:cTn>
                              </p:par>
                            </p:childTnLst>
                          </p:cTn>
                        </p:par>
                        <p:par>
                          <p:cTn id="27" fill="hold">
                            <p:stCondLst>
                              <p:cond delay="4000"/>
                            </p:stCondLst>
                            <p:childTnLst>
                              <p:par>
                                <p:cTn id="28" presetID="42" presetClass="path" presetSubtype="0" decel="100000" fill="hold" nodeType="afterEffect">
                                  <p:stCondLst>
                                    <p:cond delay="500"/>
                                  </p:stCondLst>
                                  <p:childTnLst>
                                    <p:animMotion origin="layout" path="M -0.47109 0.26365 L -0.12994 -0.00648 " pathEditMode="relative" rAng="0" ptsTypes="AA">
                                      <p:cBhvr>
                                        <p:cTn id="29" dur="1250" fill="hold"/>
                                        <p:tgtEl>
                                          <p:spTgt spid="158"/>
                                        </p:tgtEl>
                                        <p:attrNameLst>
                                          <p:attrName>ppt_x</p:attrName>
                                          <p:attrName>ppt_y</p:attrName>
                                        </p:attrNameLst>
                                      </p:cBhvr>
                                      <p:rCtr x="17096" y="-13333"/>
                                    </p:animMotion>
                                  </p:childTnLst>
                                </p:cTn>
                              </p:par>
                              <p:par>
                                <p:cTn id="30" presetID="10" presetClass="exit" presetSubtype="0" fill="hold" grpId="2" nodeType="withEffect">
                                  <p:stCondLst>
                                    <p:cond delay="500"/>
                                  </p:stCondLst>
                                  <p:childTnLst>
                                    <p:animEffect transition="out" filter="fade">
                                      <p:cBhvr>
                                        <p:cTn id="31" dur="500"/>
                                        <p:tgtEl>
                                          <p:spTgt spid="74"/>
                                        </p:tgtEl>
                                      </p:cBhvr>
                                    </p:animEffect>
                                    <p:set>
                                      <p:cBhvr>
                                        <p:cTn id="32" dur="1" fill="hold">
                                          <p:stCondLst>
                                            <p:cond delay="499"/>
                                          </p:stCondLst>
                                        </p:cTn>
                                        <p:tgtEl>
                                          <p:spTgt spid="74"/>
                                        </p:tgtEl>
                                        <p:attrNameLst>
                                          <p:attrName>style.visibility</p:attrName>
                                        </p:attrNameLst>
                                      </p:cBhvr>
                                      <p:to>
                                        <p:strVal val="hidden"/>
                                      </p:to>
                                    </p:set>
                                  </p:childTnLst>
                                </p:cTn>
                              </p:par>
                              <p:par>
                                <p:cTn id="33" presetID="3" presetClass="emph" presetSubtype="2" fill="hold" grpId="1" nodeType="withEffect">
                                  <p:stCondLst>
                                    <p:cond delay="500"/>
                                  </p:stCondLst>
                                  <p:childTnLst>
                                    <p:animClr clrSpc="rgb" dir="cw">
                                      <p:cBhvr override="childStyle">
                                        <p:cTn id="34" dur="500" fill="hold"/>
                                        <p:tgtEl>
                                          <p:spTgt spid="82"/>
                                        </p:tgtEl>
                                        <p:attrNameLst>
                                          <p:attrName>style.color</p:attrName>
                                        </p:attrNameLst>
                                      </p:cBhvr>
                                      <p:to>
                                        <a:srgbClr val="1A1A1A"/>
                                      </p:to>
                                    </p:animClr>
                                  </p:childTnLst>
                                </p:cTn>
                              </p:par>
                              <p:par>
                                <p:cTn id="35" presetID="10" presetClass="entr" presetSubtype="0" fill="hold" grpId="0" nodeType="withEffect">
                                  <p:stCondLst>
                                    <p:cond delay="1750"/>
                                  </p:stCondLst>
                                  <p:childTnLst>
                                    <p:set>
                                      <p:cBhvr>
                                        <p:cTn id="36" dur="1" fill="hold">
                                          <p:stCondLst>
                                            <p:cond delay="0"/>
                                          </p:stCondLst>
                                        </p:cTn>
                                        <p:tgtEl>
                                          <p:spTgt spid="168"/>
                                        </p:tgtEl>
                                        <p:attrNameLst>
                                          <p:attrName>style.visibility</p:attrName>
                                        </p:attrNameLst>
                                      </p:cBhvr>
                                      <p:to>
                                        <p:strVal val="visible"/>
                                      </p:to>
                                    </p:set>
                                    <p:animEffect transition="in" filter="fade">
                                      <p:cBhvr>
                                        <p:cTn id="37" dur="500"/>
                                        <p:tgtEl>
                                          <p:spTgt spid="168"/>
                                        </p:tgtEl>
                                      </p:cBhvr>
                                    </p:animEffect>
                                  </p:childTnLst>
                                </p:cTn>
                              </p:par>
                              <p:par>
                                <p:cTn id="38" presetID="37" presetClass="path" presetSubtype="0" repeatCount="2000" accel="40000" decel="60000" autoRev="1" fill="hold" grpId="1" nodeType="withEffect">
                                  <p:stCondLst>
                                    <p:cond delay="1750"/>
                                  </p:stCondLst>
                                  <p:childTnLst>
                                    <p:animMotion origin="layout" path="M -0.00534 -0.01388 C -0.00234 -0.00949 -0.00221 -0.00949 -3.125E-6 -0.00092 " pathEditMode="relative" rAng="2460000" ptsTypes="AA">
                                      <p:cBhvr>
                                        <p:cTn id="39" dur="350" fill="hold"/>
                                        <p:tgtEl>
                                          <p:spTgt spid="168"/>
                                        </p:tgtEl>
                                        <p:attrNameLst>
                                          <p:attrName>ppt_x</p:attrName>
                                          <p:attrName>ppt_y</p:attrName>
                                        </p:attrNameLst>
                                      </p:cBhvr>
                                      <p:rCtr x="273" y="648"/>
                                    </p:animMotion>
                                  </p:childTnLst>
                                </p:cTn>
                              </p:par>
                              <p:par>
                                <p:cTn id="40" presetID="3" presetClass="emph" presetSubtype="2" fill="hold" grpId="0" nodeType="withEffect">
                                  <p:stCondLst>
                                    <p:cond delay="1750"/>
                                  </p:stCondLst>
                                  <p:childTnLst>
                                    <p:animClr clrSpc="rgb" dir="cw">
                                      <p:cBhvr override="childStyle">
                                        <p:cTn id="41" dur="500" fill="hold"/>
                                        <p:tgtEl>
                                          <p:spTgt spid="81"/>
                                        </p:tgtEl>
                                        <p:attrNameLst>
                                          <p:attrName>style.color</p:attrName>
                                        </p:attrNameLst>
                                      </p:cBhvr>
                                      <p:to>
                                        <a:srgbClr val="0078D4"/>
                                      </p:to>
                                    </p:animClr>
                                  </p:childTnLst>
                                </p:cTn>
                              </p:par>
                            </p:childTnLst>
                          </p:cTn>
                        </p:par>
                        <p:par>
                          <p:cTn id="42" fill="hold">
                            <p:stCondLst>
                              <p:cond delay="7150"/>
                            </p:stCondLst>
                            <p:childTnLst>
                              <p:par>
                                <p:cTn id="43" presetID="42" presetClass="path" presetSubtype="0" accel="9000" decel="90000" fill="hold" nodeType="afterEffect">
                                  <p:stCondLst>
                                    <p:cond delay="0"/>
                                  </p:stCondLst>
                                  <p:childTnLst>
                                    <p:animMotion origin="layout" path="M -0.12994 -0.00648 L -0.46849 -0.03426 " pathEditMode="relative" rAng="0" ptsTypes="AA">
                                      <p:cBhvr>
                                        <p:cTn id="44" dur="1250" fill="hold"/>
                                        <p:tgtEl>
                                          <p:spTgt spid="158"/>
                                        </p:tgtEl>
                                        <p:attrNameLst>
                                          <p:attrName>ppt_x</p:attrName>
                                          <p:attrName>ppt_y</p:attrName>
                                        </p:attrNameLst>
                                      </p:cBhvr>
                                      <p:rCtr x="-16875" y="-1412"/>
                                    </p:animMotion>
                                  </p:childTnLst>
                                </p:cTn>
                              </p:par>
                              <p:par>
                                <p:cTn id="45" presetID="3" presetClass="emph" presetSubtype="2" fill="hold" grpId="1" nodeType="withEffect">
                                  <p:stCondLst>
                                    <p:cond delay="0"/>
                                  </p:stCondLst>
                                  <p:childTnLst>
                                    <p:animClr clrSpc="rgb" dir="cw">
                                      <p:cBhvr override="childStyle">
                                        <p:cTn id="46" dur="500" fill="hold"/>
                                        <p:tgtEl>
                                          <p:spTgt spid="81"/>
                                        </p:tgtEl>
                                        <p:attrNameLst>
                                          <p:attrName>style.color</p:attrName>
                                        </p:attrNameLst>
                                      </p:cBhvr>
                                      <p:to>
                                        <a:srgbClr val="1A1A1A"/>
                                      </p:to>
                                    </p:animClr>
                                  </p:childTnLst>
                                </p:cTn>
                              </p:par>
                              <p:par>
                                <p:cTn id="47" presetID="10" presetClass="exit" presetSubtype="0" fill="hold" grpId="2" nodeType="withEffect">
                                  <p:stCondLst>
                                    <p:cond delay="0"/>
                                  </p:stCondLst>
                                  <p:childTnLst>
                                    <p:animEffect transition="out" filter="fade">
                                      <p:cBhvr>
                                        <p:cTn id="48" dur="500"/>
                                        <p:tgtEl>
                                          <p:spTgt spid="168"/>
                                        </p:tgtEl>
                                      </p:cBhvr>
                                    </p:animEffect>
                                    <p:set>
                                      <p:cBhvr>
                                        <p:cTn id="49" dur="1" fill="hold">
                                          <p:stCondLst>
                                            <p:cond delay="499"/>
                                          </p:stCondLst>
                                        </p:cTn>
                                        <p:tgtEl>
                                          <p:spTgt spid="168"/>
                                        </p:tgtEl>
                                        <p:attrNameLst>
                                          <p:attrName>style.visibility</p:attrName>
                                        </p:attrNameLst>
                                      </p:cBhvr>
                                      <p:to>
                                        <p:strVal val="hidden"/>
                                      </p:to>
                                    </p:set>
                                  </p:childTnLst>
                                </p:cTn>
                              </p:par>
                              <p:par>
                                <p:cTn id="50" presetID="3" presetClass="emph" presetSubtype="2" fill="hold" grpId="2" nodeType="withEffect">
                                  <p:stCondLst>
                                    <p:cond delay="1250"/>
                                  </p:stCondLst>
                                  <p:childTnLst>
                                    <p:animClr clrSpc="rgb" dir="cw">
                                      <p:cBhvr override="childStyle">
                                        <p:cTn id="51" dur="500" fill="hold"/>
                                        <p:tgtEl>
                                          <p:spTgt spid="83"/>
                                        </p:tgtEl>
                                        <p:attrNameLst>
                                          <p:attrName>style.color</p:attrName>
                                        </p:attrNameLst>
                                      </p:cBhvr>
                                      <p:to>
                                        <a:srgbClr val="0078D4"/>
                                      </p:to>
                                    </p:animClr>
                                  </p:childTnLst>
                                </p:cTn>
                              </p:par>
                              <p:par>
                                <p:cTn id="52" presetID="32" presetClass="emph" presetSubtype="0" fill="hold" grpId="1" nodeType="withEffect">
                                  <p:stCondLst>
                                    <p:cond delay="1250"/>
                                  </p:stCondLst>
                                  <p:childTnLst>
                                    <p:animRot by="120000">
                                      <p:cBhvr>
                                        <p:cTn id="53" dur="100" fill="hold">
                                          <p:stCondLst>
                                            <p:cond delay="0"/>
                                          </p:stCondLst>
                                        </p:cTn>
                                        <p:tgtEl>
                                          <p:spTgt spid="90"/>
                                        </p:tgtEl>
                                        <p:attrNameLst>
                                          <p:attrName>r</p:attrName>
                                        </p:attrNameLst>
                                      </p:cBhvr>
                                    </p:animRot>
                                    <p:animRot by="-240000">
                                      <p:cBhvr>
                                        <p:cTn id="54" dur="200" fill="hold">
                                          <p:stCondLst>
                                            <p:cond delay="200"/>
                                          </p:stCondLst>
                                        </p:cTn>
                                        <p:tgtEl>
                                          <p:spTgt spid="90"/>
                                        </p:tgtEl>
                                        <p:attrNameLst>
                                          <p:attrName>r</p:attrName>
                                        </p:attrNameLst>
                                      </p:cBhvr>
                                    </p:animRot>
                                    <p:animRot by="240000">
                                      <p:cBhvr>
                                        <p:cTn id="55" dur="200" fill="hold">
                                          <p:stCondLst>
                                            <p:cond delay="400"/>
                                          </p:stCondLst>
                                        </p:cTn>
                                        <p:tgtEl>
                                          <p:spTgt spid="90"/>
                                        </p:tgtEl>
                                        <p:attrNameLst>
                                          <p:attrName>r</p:attrName>
                                        </p:attrNameLst>
                                      </p:cBhvr>
                                    </p:animRot>
                                    <p:animRot by="-240000">
                                      <p:cBhvr>
                                        <p:cTn id="56" dur="200" fill="hold">
                                          <p:stCondLst>
                                            <p:cond delay="600"/>
                                          </p:stCondLst>
                                        </p:cTn>
                                        <p:tgtEl>
                                          <p:spTgt spid="90"/>
                                        </p:tgtEl>
                                        <p:attrNameLst>
                                          <p:attrName>r</p:attrName>
                                        </p:attrNameLst>
                                      </p:cBhvr>
                                    </p:animRot>
                                    <p:animRot by="120000">
                                      <p:cBhvr>
                                        <p:cTn id="57" dur="200" fill="hold">
                                          <p:stCondLst>
                                            <p:cond delay="800"/>
                                          </p:stCondLst>
                                        </p:cTn>
                                        <p:tgtEl>
                                          <p:spTgt spid="90"/>
                                        </p:tgtEl>
                                        <p:attrNameLst>
                                          <p:attrName>r</p:attrName>
                                        </p:attrNameLst>
                                      </p:cBhvr>
                                    </p:animRot>
                                  </p:childTnLst>
                                </p:cTn>
                              </p:par>
                            </p:childTnLst>
                          </p:cTn>
                        </p:par>
                        <p:par>
                          <p:cTn id="58" fill="hold">
                            <p:stCondLst>
                              <p:cond delay="9400"/>
                            </p:stCondLst>
                            <p:childTnLst>
                              <p:par>
                                <p:cTn id="59" presetID="42" presetClass="path" presetSubtype="0" decel="100000" fill="hold" nodeType="afterEffect">
                                  <p:stCondLst>
                                    <p:cond delay="0"/>
                                  </p:stCondLst>
                                  <p:childTnLst>
                                    <p:animMotion origin="layout" path="M -0.46849 -0.03426 L 0.01316 -0.06597 " pathEditMode="relative" rAng="0" ptsTypes="AA">
                                      <p:cBhvr>
                                        <p:cTn id="60" dur="1250" fill="hold"/>
                                        <p:tgtEl>
                                          <p:spTgt spid="158"/>
                                        </p:tgtEl>
                                        <p:attrNameLst>
                                          <p:attrName>ppt_x</p:attrName>
                                          <p:attrName>ppt_y</p:attrName>
                                        </p:attrNameLst>
                                      </p:cBhvr>
                                      <p:rCtr x="23555" y="-1898"/>
                                    </p:animMotion>
                                  </p:childTnLst>
                                </p:cTn>
                              </p:par>
                              <p:par>
                                <p:cTn id="61" presetID="3" presetClass="emph" presetSubtype="2" fill="hold" grpId="3" nodeType="withEffect">
                                  <p:stCondLst>
                                    <p:cond delay="0"/>
                                  </p:stCondLst>
                                  <p:childTnLst>
                                    <p:animClr clrSpc="rgb" dir="cw">
                                      <p:cBhvr override="childStyle">
                                        <p:cTn id="62" dur="500" fill="hold"/>
                                        <p:tgtEl>
                                          <p:spTgt spid="83"/>
                                        </p:tgtEl>
                                        <p:attrNameLst>
                                          <p:attrName>style.color</p:attrName>
                                        </p:attrNameLst>
                                      </p:cBhvr>
                                      <p:to>
                                        <a:srgbClr val="1A1A1A"/>
                                      </p:to>
                                    </p:animClr>
                                  </p:childTnLst>
                                </p:cTn>
                              </p:par>
                              <p:par>
                                <p:cTn id="63" presetID="1" presetClass="emph" presetSubtype="2" fill="hold" nodeType="withEffect">
                                  <p:stCondLst>
                                    <p:cond delay="0"/>
                                  </p:stCondLst>
                                  <p:childTnLst>
                                    <p:animClr clrSpc="rgb" dir="cw">
                                      <p:cBhvr>
                                        <p:cTn id="64" dur="500" fill="hold"/>
                                        <p:tgtEl>
                                          <p:spTgt spid="84"/>
                                        </p:tgtEl>
                                        <p:attrNameLst>
                                          <p:attrName>fillcolor</p:attrName>
                                        </p:attrNameLst>
                                      </p:cBhvr>
                                      <p:to>
                                        <a:srgbClr val="0078D4"/>
                                      </p:to>
                                    </p:animClr>
                                    <p:set>
                                      <p:cBhvr>
                                        <p:cTn id="65" dur="500" fill="hold"/>
                                        <p:tgtEl>
                                          <p:spTgt spid="84"/>
                                        </p:tgtEl>
                                        <p:attrNameLst>
                                          <p:attrName>fill.type</p:attrName>
                                        </p:attrNameLst>
                                      </p:cBhvr>
                                      <p:to>
                                        <p:strVal val="solid"/>
                                      </p:to>
                                    </p:set>
                                    <p:set>
                                      <p:cBhvr>
                                        <p:cTn id="66" dur="500" fill="hold"/>
                                        <p:tgtEl>
                                          <p:spTgt spid="84"/>
                                        </p:tgtEl>
                                        <p:attrNameLst>
                                          <p:attrName>fill.on</p:attrName>
                                        </p:attrNameLst>
                                      </p:cBhvr>
                                      <p:to>
                                        <p:strVal val="true"/>
                                      </p:to>
                                    </p:set>
                                  </p:childTnLst>
                                </p:cTn>
                              </p:par>
                              <p:par>
                                <p:cTn id="67" presetID="1" presetClass="emph" presetSubtype="2" fill="hold" nodeType="withEffect">
                                  <p:stCondLst>
                                    <p:cond delay="0"/>
                                  </p:stCondLst>
                                  <p:childTnLst>
                                    <p:animClr clrSpc="rgb" dir="cw">
                                      <p:cBhvr>
                                        <p:cTn id="68" dur="500" fill="hold"/>
                                        <p:tgtEl>
                                          <p:spTgt spid="85"/>
                                        </p:tgtEl>
                                        <p:attrNameLst>
                                          <p:attrName>fillcolor</p:attrName>
                                        </p:attrNameLst>
                                      </p:cBhvr>
                                      <p:to>
                                        <a:srgbClr val="FFFFFF"/>
                                      </p:to>
                                    </p:animClr>
                                    <p:set>
                                      <p:cBhvr>
                                        <p:cTn id="69" dur="500" fill="hold"/>
                                        <p:tgtEl>
                                          <p:spTgt spid="85"/>
                                        </p:tgtEl>
                                        <p:attrNameLst>
                                          <p:attrName>fill.type</p:attrName>
                                        </p:attrNameLst>
                                      </p:cBhvr>
                                      <p:to>
                                        <p:strVal val="solid"/>
                                      </p:to>
                                    </p:set>
                                    <p:set>
                                      <p:cBhvr>
                                        <p:cTn id="70" dur="500" fill="hold"/>
                                        <p:tgtEl>
                                          <p:spTgt spid="85"/>
                                        </p:tgtEl>
                                        <p:attrNameLst>
                                          <p:attrName>fill.on</p:attrName>
                                        </p:attrNameLst>
                                      </p:cBhvr>
                                      <p:to>
                                        <p:strVal val="true"/>
                                      </p:to>
                                    </p:set>
                                  </p:childTnLst>
                                </p:cTn>
                              </p:par>
                            </p:childTnLst>
                          </p:cTn>
                        </p:par>
                        <p:par>
                          <p:cTn id="71" fill="hold">
                            <p:stCondLst>
                              <p:cond delay="10650"/>
                            </p:stCondLst>
                            <p:childTnLst>
                              <p:par>
                                <p:cTn id="72" presetID="6" presetClass="emph" presetSubtype="0" decel="100000" autoRev="1" fill="hold" nodeType="afterEffect">
                                  <p:stCondLst>
                                    <p:cond delay="0"/>
                                  </p:stCondLst>
                                  <p:childTnLst>
                                    <p:animScale>
                                      <p:cBhvr>
                                        <p:cTn id="73" dur="250" fill="hold"/>
                                        <p:tgtEl>
                                          <p:spTgt spid="158"/>
                                        </p:tgtEl>
                                      </p:cBhvr>
                                      <p:by x="90000" y="9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p:bldP spid="81" grpId="1"/>
      <p:bldP spid="82" grpId="0"/>
      <p:bldP spid="82" grpId="1"/>
      <p:bldP spid="83" grpId="0"/>
      <p:bldP spid="83" grpId="1"/>
      <p:bldP spid="83" grpId="2"/>
      <p:bldP spid="83" grpId="3"/>
      <p:bldP spid="168" grpId="0" animBg="1"/>
      <p:bldP spid="168" grpId="1" animBg="1"/>
      <p:bldP spid="168" grpId="2" animBg="1"/>
      <p:bldP spid="74" grpId="0" animBg="1"/>
      <p:bldP spid="74" grpId="1" animBg="1"/>
      <p:bldP spid="74" grpId="2" animBg="1"/>
      <p:bldP spid="90" grpId="0" animBg="1"/>
      <p:bldP spid="90"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56F1E9C-CF3A-4E35-9E84-0A66C722E46D}"/>
              </a:ext>
            </a:extLst>
          </p:cNvPr>
          <p:cNvSpPr>
            <a:spLocks noGrp="1"/>
          </p:cNvSpPr>
          <p:nvPr>
            <p:ph type="title"/>
          </p:nvPr>
        </p:nvSpPr>
        <p:spPr>
          <a:xfrm>
            <a:off x="223736" y="302695"/>
            <a:ext cx="11018520" cy="430887"/>
          </a:xfrm>
        </p:spPr>
        <p:txBody>
          <a:bodyPr>
            <a:normAutofit fontScale="90000"/>
          </a:bodyPr>
          <a:lstStyle/>
          <a:p>
            <a:r>
              <a:rPr lang="en-US" dirty="0"/>
              <a:t>Key customer pain points</a:t>
            </a:r>
          </a:p>
        </p:txBody>
      </p:sp>
      <p:sp>
        <p:nvSpPr>
          <p:cNvPr id="40" name="Rectangle 39">
            <a:extLst>
              <a:ext uri="{FF2B5EF4-FFF2-40B4-BE49-F238E27FC236}">
                <a16:creationId xmlns:a16="http://schemas.microsoft.com/office/drawing/2014/main" id="{73830CCC-2FCB-4863-8D36-FC1B9B76B5B1}"/>
              </a:ext>
            </a:extLst>
          </p:cNvPr>
          <p:cNvSpPr/>
          <p:nvPr/>
        </p:nvSpPr>
        <p:spPr>
          <a:xfrm>
            <a:off x="8680704" y="3030536"/>
            <a:ext cx="2926080" cy="461665"/>
          </a:xfrm>
          <a:prstGeom prst="rect">
            <a:avLst/>
          </a:prstGeom>
        </p:spPr>
        <p:txBody>
          <a:bodyPr wrap="square">
            <a:spAutoFit/>
          </a:bodyPr>
          <a:lstStyle/>
          <a:p>
            <a:pPr marL="0" marR="0" lvl="0" indent="0" algn="ctr" defTabSz="914302" rtl="0" eaLnBrk="1" fontAlgn="auto" latinLnBrk="0" hangingPunct="1">
              <a:lnSpc>
                <a:spcPct val="100000"/>
              </a:lnSpc>
              <a:spcBef>
                <a:spcPts val="600"/>
              </a:spcBef>
              <a:spcAft>
                <a:spcPts val="0"/>
              </a:spcAft>
              <a:buClrTx/>
              <a:buSzTx/>
              <a:buFontTx/>
              <a:buNone/>
              <a:tabLst/>
              <a:defRPr/>
            </a:pPr>
            <a:r>
              <a:rPr kumimoji="0" lang="en-US" sz="2400" b="0" i="0" u="none" strike="noStrike" kern="1200" cap="none" spc="-49" normalizeH="0" baseline="0" noProof="0">
                <a:ln>
                  <a:noFill/>
                </a:ln>
                <a:gradFill>
                  <a:gsLst>
                    <a:gs pos="0">
                      <a:srgbClr val="0078D4"/>
                    </a:gs>
                    <a:gs pos="100000">
                      <a:srgbClr val="0078D4"/>
                    </a:gs>
                  </a:gsLst>
                  <a:lin ang="5400000" scaled="0"/>
                </a:gradFill>
                <a:effectLst/>
                <a:uLnTx/>
                <a:uFillTx/>
                <a:latin typeface="Segoe UI Semibold" panose="020B0702040204020203" pitchFamily="34" charset="0"/>
                <a:ea typeface="+mn-ea"/>
                <a:cs typeface="Segoe UI Semibold" panose="020B0702040204020203" pitchFamily="34" charset="0"/>
              </a:rPr>
              <a:t>Cross-platform</a:t>
            </a:r>
          </a:p>
        </p:txBody>
      </p:sp>
      <p:sp>
        <p:nvSpPr>
          <p:cNvPr id="44" name="TextBox 43">
            <a:extLst>
              <a:ext uri="{FF2B5EF4-FFF2-40B4-BE49-F238E27FC236}">
                <a16:creationId xmlns:a16="http://schemas.microsoft.com/office/drawing/2014/main" id="{72160A42-711C-4C2D-86CB-0AA42C09FC56}"/>
              </a:ext>
            </a:extLst>
          </p:cNvPr>
          <p:cNvSpPr txBox="1"/>
          <p:nvPr/>
        </p:nvSpPr>
        <p:spPr>
          <a:xfrm>
            <a:off x="8680704" y="3656616"/>
            <a:ext cx="2926080" cy="1015663"/>
          </a:xfrm>
          <a:prstGeom prst="rect">
            <a:avLst/>
          </a:prstGeom>
          <a:noFill/>
        </p:spPr>
        <p:txBody>
          <a:bodyPr wrap="square" rtlCol="0">
            <a:spAutoFit/>
          </a:bodyPr>
          <a:lstStyle/>
          <a:p>
            <a:pPr marL="0" marR="0" lvl="0" indent="0" algn="ctr" defTabSz="914446" rtl="0" eaLnBrk="1" fontAlgn="auto" latinLnBrk="0" hangingPunct="1">
              <a:lnSpc>
                <a:spcPct val="100000"/>
              </a:lnSpc>
              <a:spcBef>
                <a:spcPts val="0"/>
              </a:spcBef>
              <a:spcAft>
                <a:spcPts val="600"/>
              </a:spcAft>
              <a:buClrTx/>
              <a:buSzTx/>
              <a:buFontTx/>
              <a:buNone/>
              <a:tabLst/>
              <a:defRPr/>
            </a:pPr>
            <a:r>
              <a:rPr kumimoji="0" lang="en-US" sz="2000" b="0" i="0" u="none" strike="noStrike" kern="1200" cap="none" spc="0" normalizeH="0" baseline="0" noProof="0">
                <a:ln>
                  <a:noFill/>
                </a:ln>
                <a:gradFill>
                  <a:gsLst>
                    <a:gs pos="0">
                      <a:srgbClr val="282828"/>
                    </a:gs>
                    <a:gs pos="100000">
                      <a:srgbClr val="282828"/>
                    </a:gs>
                  </a:gsLst>
                  <a:lin ang="5400000" scaled="1"/>
                </a:gradFill>
                <a:effectLst/>
                <a:uLnTx/>
                <a:uFillTx/>
                <a:latin typeface="Segoe UI" panose="020B0502040204020203" pitchFamily="34" charset="0"/>
                <a:ea typeface="+mn-ea"/>
                <a:cs typeface="Segoe UI" panose="020B0502040204020203" pitchFamily="34" charset="0"/>
              </a:rPr>
              <a:t>Heterogeneous environments make </a:t>
            </a:r>
            <a:br>
              <a:rPr kumimoji="0" lang="en-US" sz="2000" b="0" i="0" u="none" strike="noStrike" kern="1200" cap="none" spc="0" normalizeH="0" baseline="0" noProof="0">
                <a:ln>
                  <a:noFill/>
                </a:ln>
                <a:gradFill>
                  <a:gsLst>
                    <a:gs pos="0">
                      <a:srgbClr val="282828"/>
                    </a:gs>
                    <a:gs pos="100000">
                      <a:srgbClr val="282828"/>
                    </a:gs>
                  </a:gsLst>
                  <a:lin ang="5400000" scaled="1"/>
                </a:gradFill>
                <a:effectLst/>
                <a:uLnTx/>
                <a:uFillTx/>
                <a:latin typeface="Segoe UI" panose="020B0502040204020203" pitchFamily="34" charset="0"/>
                <a:ea typeface="+mn-ea"/>
                <a:cs typeface="Segoe UI" panose="020B0502040204020203" pitchFamily="34" charset="0"/>
              </a:rPr>
            </a:br>
            <a:r>
              <a:rPr kumimoji="0" lang="en-US" sz="2000" b="0" i="0" u="none" strike="noStrike" kern="1200" cap="none" spc="0" normalizeH="0" baseline="0" noProof="0">
                <a:ln>
                  <a:noFill/>
                </a:ln>
                <a:gradFill>
                  <a:gsLst>
                    <a:gs pos="0">
                      <a:srgbClr val="282828"/>
                    </a:gs>
                    <a:gs pos="100000">
                      <a:srgbClr val="282828"/>
                    </a:gs>
                  </a:gsLst>
                  <a:lin ang="5400000" scaled="1"/>
                </a:gradFill>
                <a:effectLst/>
                <a:uLnTx/>
                <a:uFillTx/>
                <a:latin typeface="Segoe UI" panose="020B0502040204020203" pitchFamily="34" charset="0"/>
                <a:ea typeface="+mn-ea"/>
                <a:cs typeface="Segoe UI" panose="020B0502040204020203" pitchFamily="34" charset="0"/>
              </a:rPr>
              <a:t>it challenging</a:t>
            </a:r>
          </a:p>
        </p:txBody>
      </p:sp>
      <p:sp>
        <p:nvSpPr>
          <p:cNvPr id="47" name="Oval 46">
            <a:extLst>
              <a:ext uri="{FF2B5EF4-FFF2-40B4-BE49-F238E27FC236}">
                <a16:creationId xmlns:a16="http://schemas.microsoft.com/office/drawing/2014/main" id="{2C477110-BFFD-4312-A45F-6E1743093284}"/>
              </a:ext>
            </a:extLst>
          </p:cNvPr>
          <p:cNvSpPr/>
          <p:nvPr/>
        </p:nvSpPr>
        <p:spPr bwMode="auto">
          <a:xfrm>
            <a:off x="9435749" y="1358961"/>
            <a:ext cx="1415991" cy="1415991"/>
          </a:xfrm>
          <a:prstGeom prst="ellipse">
            <a:avLst/>
          </a:prstGeom>
          <a:solidFill>
            <a:schemeClr val="bg1"/>
          </a:solidFill>
          <a:ln>
            <a:noFill/>
          </a:ln>
          <a:effectLst>
            <a:outerShdw blurRad="254000" dist="76200" dir="2700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err="1">
              <a:ln w="3175">
                <a:noFill/>
              </a:ln>
              <a:gradFill>
                <a:gsLst>
                  <a:gs pos="0">
                    <a:prstClr val="white"/>
                  </a:gs>
                  <a:gs pos="100000">
                    <a:prstClr val="white"/>
                  </a:gs>
                </a:gsLst>
                <a:lin ang="5400000" scaled="1"/>
              </a:gradFill>
              <a:effectLst/>
              <a:uLnTx/>
              <a:uFillTx/>
              <a:latin typeface="Calibri Light" panose="020F0302020204030204"/>
              <a:ea typeface="+mn-ea"/>
              <a:cs typeface="Segoe UI" panose="020B0502040204020203" pitchFamily="34" charset="0"/>
            </a:endParaRPr>
          </a:p>
        </p:txBody>
      </p:sp>
      <p:sp>
        <p:nvSpPr>
          <p:cNvPr id="41" name="Rectangle 40">
            <a:extLst>
              <a:ext uri="{FF2B5EF4-FFF2-40B4-BE49-F238E27FC236}">
                <a16:creationId xmlns:a16="http://schemas.microsoft.com/office/drawing/2014/main" id="{D3E8A1F6-C6A5-47DA-B679-68BD12C799F1}"/>
              </a:ext>
            </a:extLst>
          </p:cNvPr>
          <p:cNvSpPr/>
          <p:nvPr/>
        </p:nvSpPr>
        <p:spPr>
          <a:xfrm>
            <a:off x="4634483" y="3030536"/>
            <a:ext cx="2926080" cy="466344"/>
          </a:xfrm>
          <a:prstGeom prst="rect">
            <a:avLst/>
          </a:prstGeom>
        </p:spPr>
        <p:txBody>
          <a:bodyPr wrap="square">
            <a:spAutoFit/>
          </a:bodyPr>
          <a:lstStyle/>
          <a:p>
            <a:pPr marL="0" marR="0" lvl="0" indent="0" algn="ctr" defTabSz="914302" rtl="0" eaLnBrk="1" fontAlgn="auto" latinLnBrk="0" hangingPunct="1">
              <a:lnSpc>
                <a:spcPct val="100000"/>
              </a:lnSpc>
              <a:spcBef>
                <a:spcPts val="600"/>
              </a:spcBef>
              <a:spcAft>
                <a:spcPts val="0"/>
              </a:spcAft>
              <a:buClrTx/>
              <a:buSzTx/>
              <a:buFontTx/>
              <a:buNone/>
              <a:tabLst/>
              <a:defRPr/>
            </a:pPr>
            <a:r>
              <a:rPr kumimoji="0" lang="en-US" sz="2400" b="0" i="0" u="none" strike="noStrike" kern="1200" cap="none" spc="-49" normalizeH="0" baseline="0" noProof="0">
                <a:ln>
                  <a:noFill/>
                </a:ln>
                <a:gradFill>
                  <a:gsLst>
                    <a:gs pos="0">
                      <a:srgbClr val="0078D4"/>
                    </a:gs>
                    <a:gs pos="100000">
                      <a:srgbClr val="0078D4"/>
                    </a:gs>
                  </a:gsLst>
                  <a:lin ang="5400000" scaled="0"/>
                </a:gradFill>
                <a:effectLst/>
                <a:uLnTx/>
                <a:uFillTx/>
                <a:latin typeface="Segoe UI Semibold" panose="020B0702040204020203" pitchFamily="34" charset="0"/>
                <a:ea typeface="+mn-ea"/>
                <a:cs typeface="Segoe UI Semibold" panose="020B0702040204020203" pitchFamily="34" charset="0"/>
              </a:rPr>
              <a:t>Network boundaries</a:t>
            </a:r>
          </a:p>
        </p:txBody>
      </p:sp>
      <p:sp>
        <p:nvSpPr>
          <p:cNvPr id="45" name="TextBox 44">
            <a:extLst>
              <a:ext uri="{FF2B5EF4-FFF2-40B4-BE49-F238E27FC236}">
                <a16:creationId xmlns:a16="http://schemas.microsoft.com/office/drawing/2014/main" id="{1E581248-1BBB-4EEB-8379-0DDF6410F789}"/>
              </a:ext>
            </a:extLst>
          </p:cNvPr>
          <p:cNvSpPr txBox="1"/>
          <p:nvPr/>
        </p:nvSpPr>
        <p:spPr>
          <a:xfrm>
            <a:off x="4634483" y="3656616"/>
            <a:ext cx="2926080" cy="1323439"/>
          </a:xfrm>
          <a:prstGeom prst="rect">
            <a:avLst/>
          </a:prstGeom>
          <a:noFill/>
        </p:spPr>
        <p:txBody>
          <a:bodyPr wrap="square" rtlCol="0">
            <a:spAutoFit/>
          </a:bodyPr>
          <a:lstStyle/>
          <a:p>
            <a:pPr marL="0" marR="0" lvl="0" indent="0" algn="ctr" defTabSz="914446" rtl="0" eaLnBrk="1" fontAlgn="auto" latinLnBrk="0" hangingPunct="1">
              <a:lnSpc>
                <a:spcPct val="100000"/>
              </a:lnSpc>
              <a:spcBef>
                <a:spcPts val="0"/>
              </a:spcBef>
              <a:spcAft>
                <a:spcPts val="600"/>
              </a:spcAft>
              <a:buClrTx/>
              <a:buSzTx/>
              <a:buFontTx/>
              <a:buNone/>
              <a:tabLst/>
              <a:defRPr/>
            </a:pPr>
            <a:r>
              <a:rPr kumimoji="0" lang="en-US" sz="2000" b="0" i="0" u="none" strike="noStrike" kern="1200" cap="none" spc="0" normalizeH="0" baseline="0" noProof="0">
                <a:ln>
                  <a:noFill/>
                </a:ln>
                <a:gradFill>
                  <a:gsLst>
                    <a:gs pos="0">
                      <a:srgbClr val="282828"/>
                    </a:gs>
                    <a:gs pos="100000">
                      <a:srgbClr val="282828"/>
                    </a:gs>
                  </a:gsLst>
                  <a:lin ang="5400000" scaled="1"/>
                </a:gradFill>
                <a:effectLst/>
                <a:uLnTx/>
                <a:uFillTx/>
                <a:latin typeface="Segoe UI" panose="020B0502040204020203" pitchFamily="34" charset="0"/>
                <a:ea typeface="+mn-ea"/>
                <a:cs typeface="Segoe UI" panose="020B0502040204020203" pitchFamily="34" charset="0"/>
              </a:rPr>
              <a:t>Perimeters are eroding, unique solutions are required to harden</a:t>
            </a:r>
          </a:p>
        </p:txBody>
      </p:sp>
      <p:sp>
        <p:nvSpPr>
          <p:cNvPr id="48" name="Oval 47">
            <a:extLst>
              <a:ext uri="{FF2B5EF4-FFF2-40B4-BE49-F238E27FC236}">
                <a16:creationId xmlns:a16="http://schemas.microsoft.com/office/drawing/2014/main" id="{C3EBEBB0-EA15-4171-844A-94B9BB9971B4}"/>
              </a:ext>
            </a:extLst>
          </p:cNvPr>
          <p:cNvSpPr/>
          <p:nvPr/>
        </p:nvSpPr>
        <p:spPr bwMode="auto">
          <a:xfrm>
            <a:off x="5389528" y="1358961"/>
            <a:ext cx="1415991" cy="1415991"/>
          </a:xfrm>
          <a:prstGeom prst="ellipse">
            <a:avLst/>
          </a:prstGeom>
          <a:solidFill>
            <a:schemeClr val="bg1"/>
          </a:solidFill>
          <a:ln>
            <a:noFill/>
          </a:ln>
          <a:effectLst>
            <a:outerShdw blurRad="254000" dist="76200" dir="2700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err="1">
              <a:ln w="3175">
                <a:noFill/>
              </a:ln>
              <a:gradFill>
                <a:gsLst>
                  <a:gs pos="0">
                    <a:prstClr val="white"/>
                  </a:gs>
                  <a:gs pos="100000">
                    <a:prstClr val="white"/>
                  </a:gs>
                </a:gsLst>
                <a:lin ang="5400000" scaled="1"/>
              </a:gradFill>
              <a:effectLst/>
              <a:uLnTx/>
              <a:uFillTx/>
              <a:latin typeface="Calibri Light" panose="020F0302020204030204"/>
              <a:ea typeface="+mn-ea"/>
              <a:cs typeface="Segoe UI" panose="020B0502040204020203" pitchFamily="34" charset="0"/>
            </a:endParaRPr>
          </a:p>
        </p:txBody>
      </p:sp>
      <p:sp>
        <p:nvSpPr>
          <p:cNvPr id="39" name="Rectangle 38">
            <a:extLst>
              <a:ext uri="{FF2B5EF4-FFF2-40B4-BE49-F238E27FC236}">
                <a16:creationId xmlns:a16="http://schemas.microsoft.com/office/drawing/2014/main" id="{AAC2F9DB-B7F2-49F2-ACA5-FA6B907AC938}"/>
              </a:ext>
            </a:extLst>
          </p:cNvPr>
          <p:cNvSpPr/>
          <p:nvPr/>
        </p:nvSpPr>
        <p:spPr>
          <a:xfrm>
            <a:off x="588262" y="3030536"/>
            <a:ext cx="2926080" cy="461665"/>
          </a:xfrm>
          <a:prstGeom prst="rect">
            <a:avLst/>
          </a:prstGeom>
          <a:ln>
            <a:noFill/>
          </a:ln>
        </p:spPr>
        <p:txBody>
          <a:bodyPr wrap="square">
            <a:spAutoFit/>
          </a:bodyPr>
          <a:lstStyle/>
          <a:p>
            <a:pPr marL="0" marR="0" lvl="0" indent="0" algn="ctr" defTabSz="914302" rtl="0" eaLnBrk="1" fontAlgn="auto" latinLnBrk="0" hangingPunct="1">
              <a:lnSpc>
                <a:spcPct val="100000"/>
              </a:lnSpc>
              <a:spcBef>
                <a:spcPts val="600"/>
              </a:spcBef>
              <a:spcAft>
                <a:spcPts val="0"/>
              </a:spcAft>
              <a:buClrTx/>
              <a:buSzTx/>
              <a:buFontTx/>
              <a:buNone/>
              <a:tabLst/>
              <a:defRPr/>
            </a:pPr>
            <a:r>
              <a:rPr kumimoji="0" lang="en-US" sz="2400" b="0" i="0" u="none" strike="noStrike" kern="1200" cap="none" spc="-49" normalizeH="0" baseline="0" noProof="0">
                <a:ln>
                  <a:noFill/>
                </a:ln>
                <a:gradFill>
                  <a:gsLst>
                    <a:gs pos="0">
                      <a:srgbClr val="0078D4"/>
                    </a:gs>
                    <a:gs pos="100000">
                      <a:srgbClr val="0078D4"/>
                    </a:gs>
                  </a:gsLst>
                  <a:lin ang="5400000" scaled="0"/>
                </a:gradFill>
                <a:effectLst/>
                <a:uLnTx/>
                <a:uFillTx/>
                <a:latin typeface="Segoe UI Semibold" panose="020B0702040204020203" pitchFamily="34" charset="0"/>
                <a:ea typeface="+mn-ea"/>
                <a:cs typeface="Segoe UI Semibold" panose="020B0702040204020203" pitchFamily="34" charset="0"/>
              </a:rPr>
              <a:t>Zero days</a:t>
            </a:r>
          </a:p>
        </p:txBody>
      </p:sp>
      <p:sp>
        <p:nvSpPr>
          <p:cNvPr id="43" name="TextBox 42">
            <a:extLst>
              <a:ext uri="{FF2B5EF4-FFF2-40B4-BE49-F238E27FC236}">
                <a16:creationId xmlns:a16="http://schemas.microsoft.com/office/drawing/2014/main" id="{3B4F409D-FE9B-4055-A5E8-023193604462}"/>
              </a:ext>
            </a:extLst>
          </p:cNvPr>
          <p:cNvSpPr txBox="1"/>
          <p:nvPr/>
        </p:nvSpPr>
        <p:spPr>
          <a:xfrm>
            <a:off x="588262" y="3656616"/>
            <a:ext cx="2926080" cy="1323439"/>
          </a:xfrm>
          <a:prstGeom prst="rect">
            <a:avLst/>
          </a:prstGeom>
          <a:noFill/>
        </p:spPr>
        <p:txBody>
          <a:bodyPr wrap="square" rtlCol="0">
            <a:spAutoFit/>
          </a:bodyPr>
          <a:lstStyle/>
          <a:p>
            <a:pPr marL="0" marR="0" lvl="0" indent="0" algn="ctr" defTabSz="914446" rtl="0" eaLnBrk="1" fontAlgn="auto" latinLnBrk="0" hangingPunct="1">
              <a:lnSpc>
                <a:spcPct val="100000"/>
              </a:lnSpc>
              <a:spcBef>
                <a:spcPts val="0"/>
              </a:spcBef>
              <a:spcAft>
                <a:spcPts val="600"/>
              </a:spcAft>
              <a:buClrTx/>
              <a:buSzTx/>
              <a:buFontTx/>
              <a:buNone/>
              <a:tabLst/>
              <a:defRPr/>
            </a:pPr>
            <a:r>
              <a:rPr kumimoji="0" lang="en-US" sz="2000" b="0" i="0" u="none" strike="noStrike" kern="1200" cap="none" spc="0" normalizeH="0" baseline="0" noProof="0">
                <a:ln>
                  <a:noFill/>
                </a:ln>
                <a:gradFill>
                  <a:gsLst>
                    <a:gs pos="0">
                      <a:srgbClr val="282828"/>
                    </a:gs>
                    <a:gs pos="100000">
                      <a:srgbClr val="282828"/>
                    </a:gs>
                  </a:gsLst>
                  <a:lin ang="5400000" scaled="1"/>
                </a:gradFill>
                <a:effectLst/>
                <a:uLnTx/>
                <a:uFillTx/>
                <a:latin typeface="Segoe UI" panose="020B0502040204020203" pitchFamily="34" charset="0"/>
                <a:ea typeface="+mn-ea"/>
                <a:cs typeface="Segoe UI" panose="020B0502040204020203" pitchFamily="34" charset="0"/>
              </a:rPr>
              <a:t>Zero days continue to plague the industry</a:t>
            </a:r>
          </a:p>
        </p:txBody>
      </p:sp>
      <p:sp>
        <p:nvSpPr>
          <p:cNvPr id="37" name="Rectangle 36">
            <a:extLst>
              <a:ext uri="{FF2B5EF4-FFF2-40B4-BE49-F238E27FC236}">
                <a16:creationId xmlns:a16="http://schemas.microsoft.com/office/drawing/2014/main" id="{69B31943-6391-492E-A6EE-4673CF13FCBA}"/>
              </a:ext>
            </a:extLst>
          </p:cNvPr>
          <p:cNvSpPr/>
          <p:nvPr/>
        </p:nvSpPr>
        <p:spPr bwMode="auto">
          <a:xfrm>
            <a:off x="588263" y="5455066"/>
            <a:ext cx="11018520" cy="867241"/>
          </a:xfrm>
          <a:prstGeom prst="rect">
            <a:avLst/>
          </a:prstGeom>
          <a:solidFill>
            <a:schemeClr val="bg1"/>
          </a:solidFill>
          <a:ln>
            <a:noFill/>
            <a:headEnd type="none" w="med" len="med"/>
            <a:tailEnd type="none" w="med" len="med"/>
          </a:ln>
          <a:effectLst>
            <a:outerShdw blurRad="127000" dist="38100" dir="2700000" algn="ctr"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sp>
        <p:nvSpPr>
          <p:cNvPr id="42" name="Text Placeholder 1">
            <a:extLst>
              <a:ext uri="{FF2B5EF4-FFF2-40B4-BE49-F238E27FC236}">
                <a16:creationId xmlns:a16="http://schemas.microsoft.com/office/drawing/2014/main" id="{93D06C30-D1CA-420D-80FE-25901E69DFD1}"/>
              </a:ext>
            </a:extLst>
          </p:cNvPr>
          <p:cNvSpPr txBox="1">
            <a:spLocks/>
          </p:cNvSpPr>
          <p:nvPr/>
        </p:nvSpPr>
        <p:spPr>
          <a:xfrm>
            <a:off x="603611" y="5719409"/>
            <a:ext cx="10984777" cy="338554"/>
          </a:xfrm>
          <a:prstGeom prst="rect">
            <a:avLst/>
          </a:prstGeom>
        </p:spPr>
        <p:txBody>
          <a:bodyPr vert="horz" wrap="square" lIns="0" tIns="0" rIns="0" bIns="0" rtlCol="0">
            <a:spAutoFit/>
          </a:bodyPr>
          <a:lstStyle>
            <a:lvl1pPr marL="228531" marR="0" indent="-228531" algn="l" defTabSz="932462" rtl="0" eaLnBrk="1" fontAlgn="auto" latinLnBrk="0" hangingPunct="1">
              <a:lnSpc>
                <a:spcPct val="100000"/>
              </a:lnSpc>
              <a:spcBef>
                <a:spcPts val="600"/>
              </a:spcBef>
              <a:spcAft>
                <a:spcPts val="0"/>
              </a:spcAft>
              <a:buClrTx/>
              <a:buSzPct val="90000"/>
              <a:buFont typeface="Wingdings" panose="05000000000000000000" pitchFamily="2" charset="2"/>
              <a:buChar char=""/>
              <a:tabLst/>
              <a:defRPr sz="2799" kern="1200" spc="0" baseline="0">
                <a:gradFill>
                  <a:gsLst>
                    <a:gs pos="0">
                      <a:schemeClr val="tx1"/>
                    </a:gs>
                    <a:gs pos="100000">
                      <a:schemeClr val="tx1"/>
                    </a:gs>
                  </a:gsLst>
                  <a:lin ang="5400000" scaled="1"/>
                </a:gradFill>
                <a:latin typeface="+mn-lt"/>
                <a:ea typeface="+mn-ea"/>
                <a:cs typeface="Segoe UI Semilight" panose="020B0402040204020203" pitchFamily="34" charset="0"/>
              </a:defRPr>
            </a:lvl1pPr>
            <a:lvl2pPr marL="457063" marR="0" indent="-228531" algn="l" defTabSz="932462" rtl="0" eaLnBrk="1" fontAlgn="auto" latinLnBrk="0" hangingPunct="1">
              <a:lnSpc>
                <a:spcPct val="100000"/>
              </a:lnSpc>
              <a:spcBef>
                <a:spcPts val="600"/>
              </a:spcBef>
              <a:spcAft>
                <a:spcPts val="0"/>
              </a:spcAft>
              <a:buClrTx/>
              <a:buSzPct val="90000"/>
              <a:buFont typeface="Wingdings" panose="05000000000000000000" pitchFamily="2" charset="2"/>
              <a:buChar char=""/>
              <a:tabLst/>
              <a:defRPr sz="1999" kern="1200" spc="0" baseline="0">
                <a:gradFill>
                  <a:gsLst>
                    <a:gs pos="0">
                      <a:schemeClr val="tx1"/>
                    </a:gs>
                    <a:gs pos="100000">
                      <a:schemeClr val="tx1"/>
                    </a:gs>
                  </a:gsLst>
                  <a:lin ang="5400000" scaled="1"/>
                </a:gradFill>
                <a:latin typeface="+mn-lt"/>
                <a:ea typeface="+mn-ea"/>
                <a:cs typeface="+mn-cs"/>
              </a:defRPr>
            </a:lvl2pPr>
            <a:lvl3pPr marL="657028" marR="0" indent="-199965" algn="l" defTabSz="932462" rtl="0" eaLnBrk="1" fontAlgn="auto" latinLnBrk="0" hangingPunct="1">
              <a:lnSpc>
                <a:spcPct val="100000"/>
              </a:lnSpc>
              <a:spcBef>
                <a:spcPts val="600"/>
              </a:spcBef>
              <a:spcAft>
                <a:spcPts val="0"/>
              </a:spcAft>
              <a:buClrTx/>
              <a:buSzPct val="90000"/>
              <a:buFont typeface="Wingdings" panose="05000000000000000000" pitchFamily="2" charset="2"/>
              <a:buChar char=""/>
              <a:tabLst/>
              <a:defRPr sz="1600" kern="1200" spc="0" baseline="0">
                <a:gradFill>
                  <a:gsLst>
                    <a:gs pos="0">
                      <a:schemeClr val="tx1"/>
                    </a:gs>
                    <a:gs pos="100000">
                      <a:schemeClr val="tx1"/>
                    </a:gs>
                  </a:gsLst>
                  <a:lin ang="5400000" scaled="1"/>
                </a:gradFill>
                <a:latin typeface="+mn-lt"/>
                <a:ea typeface="+mn-ea"/>
                <a:cs typeface="+mn-cs"/>
              </a:defRPr>
            </a:lvl3pPr>
            <a:lvl4pPr marL="842710" marR="0" indent="-180921" algn="l" defTabSz="932462" rtl="0" eaLnBrk="1" fontAlgn="auto" latinLnBrk="0" hangingPunct="1">
              <a:lnSpc>
                <a:spcPct val="100000"/>
              </a:lnSpc>
              <a:spcBef>
                <a:spcPts val="600"/>
              </a:spcBef>
              <a:spcAft>
                <a:spcPts val="0"/>
              </a:spcAft>
              <a:buClrTx/>
              <a:buSzPct val="90000"/>
              <a:buFont typeface="Wingdings" panose="05000000000000000000" pitchFamily="2" charset="2"/>
              <a:buChar char=""/>
              <a:tabLst/>
              <a:defRPr sz="1400" kern="1200" spc="0" baseline="0">
                <a:gradFill>
                  <a:gsLst>
                    <a:gs pos="0">
                      <a:schemeClr val="tx1"/>
                    </a:gs>
                    <a:gs pos="100000">
                      <a:schemeClr val="tx1"/>
                    </a:gs>
                  </a:gsLst>
                  <a:lin ang="5400000" scaled="1"/>
                </a:gradFill>
                <a:latin typeface="+mn-lt"/>
                <a:ea typeface="+mn-ea"/>
                <a:cs typeface="+mn-cs"/>
              </a:defRPr>
            </a:lvl4pPr>
            <a:lvl5pPr marL="1023631" marR="0" indent="-168225" algn="l" defTabSz="932462" rtl="0" eaLnBrk="1" fontAlgn="auto" latinLnBrk="0" hangingPunct="1">
              <a:lnSpc>
                <a:spcPct val="100000"/>
              </a:lnSpc>
              <a:spcBef>
                <a:spcPts val="600"/>
              </a:spcBef>
              <a:spcAft>
                <a:spcPts val="0"/>
              </a:spcAft>
              <a:buClrTx/>
              <a:buSzPct val="90000"/>
              <a:buFont typeface="Wingdings" panose="05000000000000000000" pitchFamily="2" charset="2"/>
              <a:buChar char=""/>
              <a:tabLst/>
              <a:defRPr sz="1400" kern="1200" spc="0" baseline="0">
                <a:gradFill>
                  <a:gsLst>
                    <a:gs pos="0">
                      <a:schemeClr val="tx1"/>
                    </a:gs>
                    <a:gs pos="100000">
                      <a:schemeClr val="tx1"/>
                    </a:gs>
                  </a:gsLst>
                  <a:lin ang="5400000" scaled="1"/>
                </a:gradFill>
                <a:latin typeface="+mn-lt"/>
                <a:ea typeface="+mn-ea"/>
                <a:cs typeface="+mn-cs"/>
              </a:defRPr>
            </a:lvl5pPr>
            <a:lvl6pPr marL="2564270" indent="-233116" algn="l" defTabSz="932462" rtl="0" eaLnBrk="1" latinLnBrk="0" hangingPunct="1">
              <a:spcBef>
                <a:spcPct val="20000"/>
              </a:spcBef>
              <a:buFont typeface="Arial" pitchFamily="34" charset="0"/>
              <a:buChar char="•"/>
              <a:defRPr sz="1999" kern="1200">
                <a:solidFill>
                  <a:schemeClr val="tx1"/>
                </a:solidFill>
                <a:latin typeface="+mn-lt"/>
                <a:ea typeface="+mn-ea"/>
                <a:cs typeface="+mn-cs"/>
              </a:defRPr>
            </a:lvl6pPr>
            <a:lvl7pPr marL="3030503" indent="-233116" algn="l" defTabSz="932462" rtl="0" eaLnBrk="1" latinLnBrk="0" hangingPunct="1">
              <a:spcBef>
                <a:spcPct val="20000"/>
              </a:spcBef>
              <a:buFont typeface="Arial" pitchFamily="34" charset="0"/>
              <a:buChar char="•"/>
              <a:defRPr sz="1999" kern="1200">
                <a:solidFill>
                  <a:schemeClr val="tx1"/>
                </a:solidFill>
                <a:latin typeface="+mn-lt"/>
                <a:ea typeface="+mn-ea"/>
                <a:cs typeface="+mn-cs"/>
              </a:defRPr>
            </a:lvl7pPr>
            <a:lvl8pPr marL="3496734" indent="-233116" algn="l" defTabSz="932462" rtl="0" eaLnBrk="1" latinLnBrk="0" hangingPunct="1">
              <a:spcBef>
                <a:spcPct val="20000"/>
              </a:spcBef>
              <a:buFont typeface="Arial" pitchFamily="34" charset="0"/>
              <a:buChar char="•"/>
              <a:defRPr sz="1999" kern="1200">
                <a:solidFill>
                  <a:schemeClr val="tx1"/>
                </a:solidFill>
                <a:latin typeface="+mn-lt"/>
                <a:ea typeface="+mn-ea"/>
                <a:cs typeface="+mn-cs"/>
              </a:defRPr>
            </a:lvl8pPr>
            <a:lvl9pPr marL="3962966" indent="-233116" algn="l" defTabSz="932462" rtl="0" eaLnBrk="1" latinLnBrk="0" hangingPunct="1">
              <a:spcBef>
                <a:spcPct val="20000"/>
              </a:spcBef>
              <a:buFont typeface="Arial" pitchFamily="34" charset="0"/>
              <a:buChar char="•"/>
              <a:defRPr sz="1999" kern="1200">
                <a:solidFill>
                  <a:schemeClr val="tx1"/>
                </a:solidFill>
                <a:latin typeface="+mn-lt"/>
                <a:ea typeface="+mn-ea"/>
                <a:cs typeface="+mn-cs"/>
              </a:defRPr>
            </a:lvl9pPr>
          </a:lstStyle>
          <a:p>
            <a:pPr marL="0" marR="0" lvl="0" indent="0" algn="ctr" defTabSz="932462" rtl="0" eaLnBrk="1" fontAlgn="auto" latinLnBrk="0" hangingPunct="1">
              <a:lnSpc>
                <a:spcPct val="100000"/>
              </a:lnSpc>
              <a:spcBef>
                <a:spcPts val="600"/>
              </a:spcBef>
              <a:spcAft>
                <a:spcPts val="0"/>
              </a:spcAft>
              <a:buClrTx/>
              <a:buSzPct val="90000"/>
              <a:buFont typeface="Wingdings" panose="05000000000000000000" pitchFamily="2" charset="2"/>
              <a:buNone/>
              <a:tabLst/>
              <a:defRPr/>
            </a:pPr>
            <a:r>
              <a:rPr kumimoji="0" lang="en-US" sz="2200" b="0" i="0" u="none" strike="noStrike" kern="1200" cap="none" spc="0" normalizeH="0" baseline="0" noProof="0" dirty="0">
                <a:ln>
                  <a:noFill/>
                </a:ln>
                <a:solidFill>
                  <a:srgbClr val="FF0000"/>
                </a:solidFill>
                <a:effectLst/>
                <a:uLnTx/>
                <a:uFillTx/>
                <a:latin typeface="Segoe UI Semibold"/>
                <a:ea typeface="+mn-ea"/>
                <a:cs typeface="Segoe UI Semilight" panose="020B0402040204020203" pitchFamily="34" charset="0"/>
              </a:rPr>
              <a:t>Bottom line: </a:t>
            </a:r>
            <a:r>
              <a:rPr kumimoji="0" lang="en-US" sz="2200" b="0" i="0" u="none" strike="noStrike" kern="1200" cap="none" spc="0" normalizeH="0" baseline="0" noProof="0" dirty="0">
                <a:ln>
                  <a:noFill/>
                </a:ln>
                <a:solidFill>
                  <a:srgbClr val="FF0000"/>
                </a:solidFill>
                <a:effectLst/>
                <a:uLnTx/>
                <a:uFillTx/>
                <a:latin typeface="Calibri" panose="020F0502020204030204"/>
                <a:ea typeface="+mn-ea"/>
                <a:cs typeface="Segoe UI Semilight" panose="020B0402040204020203" pitchFamily="34" charset="0"/>
              </a:rPr>
              <a:t>Organizations struggle to proactively adjust their security posture</a:t>
            </a:r>
            <a:endParaRPr kumimoji="0" lang="en-US" sz="2200" b="0" i="0" u="none" strike="noStrike" kern="1200" cap="none" spc="0" normalizeH="0" baseline="0" noProof="0" dirty="0">
              <a:ln>
                <a:noFill/>
              </a:ln>
              <a:solidFill>
                <a:srgbClr val="FF0000"/>
              </a:solidFill>
              <a:effectLst/>
              <a:uLnTx/>
              <a:uFillTx/>
              <a:latin typeface="Segoe UI"/>
              <a:ea typeface="+mn-ea"/>
              <a:cs typeface="Segoe UI Semilight" panose="020B0402040204020203" pitchFamily="34" charset="0"/>
            </a:endParaRPr>
          </a:p>
        </p:txBody>
      </p:sp>
      <p:grpSp>
        <p:nvGrpSpPr>
          <p:cNvPr id="2" name="Group 1">
            <a:extLst>
              <a:ext uri="{FF2B5EF4-FFF2-40B4-BE49-F238E27FC236}">
                <a16:creationId xmlns:a16="http://schemas.microsoft.com/office/drawing/2014/main" id="{126BF712-B3CF-47BA-A529-E6E5CC2B2662}"/>
              </a:ext>
            </a:extLst>
          </p:cNvPr>
          <p:cNvGrpSpPr/>
          <p:nvPr/>
        </p:nvGrpSpPr>
        <p:grpSpPr>
          <a:xfrm>
            <a:off x="1343307" y="1358961"/>
            <a:ext cx="1415991" cy="1415991"/>
            <a:chOff x="1343307" y="1358961"/>
            <a:chExt cx="1415991" cy="1415991"/>
          </a:xfrm>
        </p:grpSpPr>
        <p:sp>
          <p:nvSpPr>
            <p:cNvPr id="46" name="Oval 45">
              <a:extLst>
                <a:ext uri="{FF2B5EF4-FFF2-40B4-BE49-F238E27FC236}">
                  <a16:creationId xmlns:a16="http://schemas.microsoft.com/office/drawing/2014/main" id="{77AA2EE1-C14F-4805-82F4-A17F54940DCA}"/>
                </a:ext>
              </a:extLst>
            </p:cNvPr>
            <p:cNvSpPr/>
            <p:nvPr/>
          </p:nvSpPr>
          <p:spPr bwMode="auto">
            <a:xfrm>
              <a:off x="1343307" y="1358961"/>
              <a:ext cx="1415991" cy="1415991"/>
            </a:xfrm>
            <a:prstGeom prst="ellipse">
              <a:avLst/>
            </a:prstGeom>
            <a:solidFill>
              <a:schemeClr val="bg1"/>
            </a:solidFill>
            <a:ln>
              <a:noFill/>
            </a:ln>
            <a:effectLst>
              <a:outerShdw blurRad="254000" dist="76200" dir="2700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err="1">
                <a:ln w="3175">
                  <a:noFill/>
                </a:ln>
                <a:gradFill>
                  <a:gsLst>
                    <a:gs pos="0">
                      <a:prstClr val="white"/>
                    </a:gs>
                    <a:gs pos="100000">
                      <a:prstClr val="white"/>
                    </a:gs>
                  </a:gsLst>
                  <a:lin ang="5400000" scaled="1"/>
                </a:gradFill>
                <a:effectLst/>
                <a:uLnTx/>
                <a:uFillTx/>
                <a:latin typeface="Calibri Light" panose="020F0302020204030204"/>
                <a:ea typeface="+mn-ea"/>
                <a:cs typeface="Segoe UI" panose="020B0502040204020203" pitchFamily="34" charset="0"/>
              </a:endParaRPr>
            </a:p>
          </p:txBody>
        </p:sp>
        <p:sp>
          <p:nvSpPr>
            <p:cNvPr id="33" name="Freeform: Shape 32">
              <a:extLst>
                <a:ext uri="{FF2B5EF4-FFF2-40B4-BE49-F238E27FC236}">
                  <a16:creationId xmlns:a16="http://schemas.microsoft.com/office/drawing/2014/main" id="{34B5495B-5D07-479B-A7C8-C0B44B7B2121}"/>
                </a:ext>
              </a:extLst>
            </p:cNvPr>
            <p:cNvSpPr/>
            <p:nvPr/>
          </p:nvSpPr>
          <p:spPr bwMode="auto">
            <a:xfrm>
              <a:off x="1740786" y="1757291"/>
              <a:ext cx="621033" cy="619331"/>
            </a:xfrm>
            <a:custGeom>
              <a:avLst/>
              <a:gdLst>
                <a:gd name="connsiteX0" fmla="*/ 194687 w 389369"/>
                <a:gd name="connsiteY0" fmla="*/ 311743 h 388302"/>
                <a:gd name="connsiteX1" fmla="*/ 176828 w 389369"/>
                <a:gd name="connsiteY1" fmla="*/ 330031 h 388302"/>
                <a:gd name="connsiteX2" fmla="*/ 194687 w 389369"/>
                <a:gd name="connsiteY2" fmla="*/ 348319 h 388302"/>
                <a:gd name="connsiteX3" fmla="*/ 212546 w 389369"/>
                <a:gd name="connsiteY3" fmla="*/ 330031 h 388302"/>
                <a:gd name="connsiteX4" fmla="*/ 194687 w 389369"/>
                <a:gd name="connsiteY4" fmla="*/ 311743 h 388302"/>
                <a:gd name="connsiteX5" fmla="*/ 176822 w 389369"/>
                <a:gd name="connsiteY5" fmla="*/ 128180 h 388302"/>
                <a:gd name="connsiteX6" fmla="*/ 183966 w 389369"/>
                <a:gd name="connsiteY6" fmla="*/ 273406 h 388302"/>
                <a:gd name="connsiteX7" fmla="*/ 205397 w 389369"/>
                <a:gd name="connsiteY7" fmla="*/ 273406 h 388302"/>
                <a:gd name="connsiteX8" fmla="*/ 212540 w 389369"/>
                <a:gd name="connsiteY8" fmla="*/ 128180 h 388302"/>
                <a:gd name="connsiteX9" fmla="*/ 194685 w 389369"/>
                <a:gd name="connsiteY9" fmla="*/ 0 h 388302"/>
                <a:gd name="connsiteX10" fmla="*/ 389369 w 389369"/>
                <a:gd name="connsiteY10" fmla="*/ 388302 h 388302"/>
                <a:gd name="connsiteX11" fmla="*/ 0 w 389369"/>
                <a:gd name="connsiteY11" fmla="*/ 388302 h 388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9369" h="388302">
                  <a:moveTo>
                    <a:pt x="194687" y="311743"/>
                  </a:moveTo>
                  <a:cubicBezTo>
                    <a:pt x="184824" y="311743"/>
                    <a:pt x="176828" y="319931"/>
                    <a:pt x="176828" y="330031"/>
                  </a:cubicBezTo>
                  <a:cubicBezTo>
                    <a:pt x="176828" y="340131"/>
                    <a:pt x="184824" y="348319"/>
                    <a:pt x="194687" y="348319"/>
                  </a:cubicBezTo>
                  <a:cubicBezTo>
                    <a:pt x="204550" y="348319"/>
                    <a:pt x="212546" y="340131"/>
                    <a:pt x="212546" y="330031"/>
                  </a:cubicBezTo>
                  <a:cubicBezTo>
                    <a:pt x="212546" y="319931"/>
                    <a:pt x="204550" y="311743"/>
                    <a:pt x="194687" y="311743"/>
                  </a:cubicBezTo>
                  <a:close/>
                  <a:moveTo>
                    <a:pt x="176822" y="128180"/>
                  </a:moveTo>
                  <a:lnTo>
                    <a:pt x="183966" y="273406"/>
                  </a:lnTo>
                  <a:lnTo>
                    <a:pt x="205397" y="273406"/>
                  </a:lnTo>
                  <a:lnTo>
                    <a:pt x="212540" y="128180"/>
                  </a:lnTo>
                  <a:close/>
                  <a:moveTo>
                    <a:pt x="194685" y="0"/>
                  </a:moveTo>
                  <a:lnTo>
                    <a:pt x="389369" y="388302"/>
                  </a:lnTo>
                  <a:lnTo>
                    <a:pt x="0" y="388302"/>
                  </a:lnTo>
                  <a:close/>
                </a:path>
              </a:pathLst>
            </a:custGeom>
            <a:solidFill>
              <a:srgbClr val="D74119"/>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nvGrpSpPr>
          <p:cNvPr id="7" name="Group 6">
            <a:extLst>
              <a:ext uri="{FF2B5EF4-FFF2-40B4-BE49-F238E27FC236}">
                <a16:creationId xmlns:a16="http://schemas.microsoft.com/office/drawing/2014/main" id="{9A3FBB08-C51D-40D9-A6A9-0E7BA854E5CC}"/>
              </a:ext>
            </a:extLst>
          </p:cNvPr>
          <p:cNvGrpSpPr/>
          <p:nvPr/>
        </p:nvGrpSpPr>
        <p:grpSpPr>
          <a:xfrm>
            <a:off x="5670887" y="1715015"/>
            <a:ext cx="853273" cy="703883"/>
            <a:chOff x="5745582" y="1715015"/>
            <a:chExt cx="853273" cy="703883"/>
          </a:xfrm>
        </p:grpSpPr>
        <p:grpSp>
          <p:nvGrpSpPr>
            <p:cNvPr id="51" name="Group 50">
              <a:extLst>
                <a:ext uri="{FF2B5EF4-FFF2-40B4-BE49-F238E27FC236}">
                  <a16:creationId xmlns:a16="http://schemas.microsoft.com/office/drawing/2014/main" id="{6D5494BC-3037-48A2-9C62-8325F90C402C}"/>
                </a:ext>
              </a:extLst>
            </p:cNvPr>
            <p:cNvGrpSpPr/>
            <p:nvPr/>
          </p:nvGrpSpPr>
          <p:grpSpPr>
            <a:xfrm>
              <a:off x="5745582" y="1715015"/>
              <a:ext cx="703883" cy="703883"/>
              <a:chOff x="7772012" y="5728917"/>
              <a:chExt cx="536745" cy="536745"/>
            </a:xfrm>
          </p:grpSpPr>
          <p:sp>
            <p:nvSpPr>
              <p:cNvPr id="52" name="Freeform 974">
                <a:extLst>
                  <a:ext uri="{FF2B5EF4-FFF2-40B4-BE49-F238E27FC236}">
                    <a16:creationId xmlns:a16="http://schemas.microsoft.com/office/drawing/2014/main" id="{6B608D78-822C-4E3B-B622-E517190E5A98}"/>
                  </a:ext>
                </a:extLst>
              </p:cNvPr>
              <p:cNvSpPr>
                <a:spLocks noEditPoints="1"/>
              </p:cNvSpPr>
              <p:nvPr/>
            </p:nvSpPr>
            <p:spPr bwMode="auto">
              <a:xfrm>
                <a:off x="7808849" y="5760490"/>
                <a:ext cx="463074" cy="463074"/>
              </a:xfrm>
              <a:custGeom>
                <a:avLst/>
                <a:gdLst>
                  <a:gd name="T0" fmla="*/ 88 w 88"/>
                  <a:gd name="T1" fmla="*/ 57 h 88"/>
                  <a:gd name="T2" fmla="*/ 72 w 88"/>
                  <a:gd name="T3" fmla="*/ 3 h 88"/>
                  <a:gd name="T4" fmla="*/ 68 w 88"/>
                  <a:gd name="T5" fmla="*/ 0 h 88"/>
                  <a:gd name="T6" fmla="*/ 11 w 88"/>
                  <a:gd name="T7" fmla="*/ 10 h 88"/>
                  <a:gd name="T8" fmla="*/ 9 w 88"/>
                  <a:gd name="T9" fmla="*/ 14 h 88"/>
                  <a:gd name="T10" fmla="*/ 21 w 88"/>
                  <a:gd name="T11" fmla="*/ 47 h 88"/>
                  <a:gd name="T12" fmla="*/ 1 w 88"/>
                  <a:gd name="T13" fmla="*/ 54 h 88"/>
                  <a:gd name="T14" fmla="*/ 0 w 88"/>
                  <a:gd name="T15" fmla="*/ 60 h 88"/>
                  <a:gd name="T16" fmla="*/ 35 w 88"/>
                  <a:gd name="T17" fmla="*/ 88 h 88"/>
                  <a:gd name="T18" fmla="*/ 43 w 88"/>
                  <a:gd name="T19" fmla="*/ 86 h 88"/>
                  <a:gd name="T20" fmla="*/ 87 w 88"/>
                  <a:gd name="T21" fmla="*/ 60 h 88"/>
                  <a:gd name="T22" fmla="*/ 88 w 88"/>
                  <a:gd name="T23" fmla="*/ 57 h 88"/>
                  <a:gd name="T24" fmla="*/ 80 w 88"/>
                  <a:gd name="T25" fmla="*/ 52 h 88"/>
                  <a:gd name="T26" fmla="*/ 48 w 88"/>
                  <a:gd name="T27" fmla="*/ 40 h 88"/>
                  <a:gd name="T28" fmla="*/ 68 w 88"/>
                  <a:gd name="T29" fmla="*/ 10 h 88"/>
                  <a:gd name="T30" fmla="*/ 80 w 88"/>
                  <a:gd name="T31" fmla="*/ 52 h 88"/>
                  <a:gd name="T32" fmla="*/ 63 w 88"/>
                  <a:gd name="T33" fmla="*/ 7 h 88"/>
                  <a:gd name="T34" fmla="*/ 43 w 88"/>
                  <a:gd name="T35" fmla="*/ 37 h 88"/>
                  <a:gd name="T36" fmla="*/ 19 w 88"/>
                  <a:gd name="T37" fmla="*/ 15 h 88"/>
                  <a:gd name="T38" fmla="*/ 63 w 88"/>
                  <a:gd name="T39" fmla="*/ 7 h 88"/>
                  <a:gd name="T40" fmla="*/ 19 w 88"/>
                  <a:gd name="T41" fmla="*/ 24 h 88"/>
                  <a:gd name="T42" fmla="*/ 37 w 88"/>
                  <a:gd name="T43" fmla="*/ 41 h 88"/>
                  <a:gd name="T44" fmla="*/ 27 w 88"/>
                  <a:gd name="T45" fmla="*/ 45 h 88"/>
                  <a:gd name="T46" fmla="*/ 19 w 88"/>
                  <a:gd name="T47" fmla="*/ 24 h 88"/>
                  <a:gd name="T48" fmla="*/ 9 w 88"/>
                  <a:gd name="T49" fmla="*/ 58 h 88"/>
                  <a:gd name="T50" fmla="*/ 24 w 88"/>
                  <a:gd name="T51" fmla="*/ 53 h 88"/>
                  <a:gd name="T52" fmla="*/ 33 w 88"/>
                  <a:gd name="T53" fmla="*/ 78 h 88"/>
                  <a:gd name="T54" fmla="*/ 9 w 88"/>
                  <a:gd name="T55" fmla="*/ 58 h 88"/>
                  <a:gd name="T56" fmla="*/ 36 w 88"/>
                  <a:gd name="T57" fmla="*/ 69 h 88"/>
                  <a:gd name="T58" fmla="*/ 29 w 88"/>
                  <a:gd name="T59" fmla="*/ 50 h 88"/>
                  <a:gd name="T60" fmla="*/ 40 w 88"/>
                  <a:gd name="T61" fmla="*/ 46 h 88"/>
                  <a:gd name="T62" fmla="*/ 36 w 88"/>
                  <a:gd name="T63" fmla="*/ 69 h 88"/>
                  <a:gd name="T64" fmla="*/ 41 w 88"/>
                  <a:gd name="T65" fmla="*/ 80 h 88"/>
                  <a:gd name="T66" fmla="*/ 46 w 88"/>
                  <a:gd name="T67" fmla="*/ 46 h 88"/>
                  <a:gd name="T68" fmla="*/ 78 w 88"/>
                  <a:gd name="T69" fmla="*/ 58 h 88"/>
                  <a:gd name="T70" fmla="*/ 41 w 88"/>
                  <a:gd name="T71" fmla="*/ 8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8" h="88">
                    <a:moveTo>
                      <a:pt x="88" y="57"/>
                    </a:moveTo>
                    <a:lnTo>
                      <a:pt x="72" y="3"/>
                    </a:lnTo>
                    <a:lnTo>
                      <a:pt x="68" y="0"/>
                    </a:lnTo>
                    <a:lnTo>
                      <a:pt x="11" y="10"/>
                    </a:lnTo>
                    <a:lnTo>
                      <a:pt x="9" y="14"/>
                    </a:lnTo>
                    <a:lnTo>
                      <a:pt x="21" y="47"/>
                    </a:lnTo>
                    <a:lnTo>
                      <a:pt x="1" y="54"/>
                    </a:lnTo>
                    <a:lnTo>
                      <a:pt x="0" y="60"/>
                    </a:lnTo>
                    <a:lnTo>
                      <a:pt x="35" y="88"/>
                    </a:lnTo>
                    <a:lnTo>
                      <a:pt x="43" y="86"/>
                    </a:lnTo>
                    <a:lnTo>
                      <a:pt x="87" y="60"/>
                    </a:lnTo>
                    <a:lnTo>
                      <a:pt x="88" y="57"/>
                    </a:lnTo>
                    <a:close/>
                    <a:moveTo>
                      <a:pt x="80" y="52"/>
                    </a:moveTo>
                    <a:lnTo>
                      <a:pt x="48" y="40"/>
                    </a:lnTo>
                    <a:lnTo>
                      <a:pt x="68" y="10"/>
                    </a:lnTo>
                    <a:lnTo>
                      <a:pt x="80" y="52"/>
                    </a:lnTo>
                    <a:close/>
                    <a:moveTo>
                      <a:pt x="63" y="7"/>
                    </a:moveTo>
                    <a:lnTo>
                      <a:pt x="43" y="37"/>
                    </a:lnTo>
                    <a:lnTo>
                      <a:pt x="19" y="15"/>
                    </a:lnTo>
                    <a:lnTo>
                      <a:pt x="63" y="7"/>
                    </a:lnTo>
                    <a:close/>
                    <a:moveTo>
                      <a:pt x="19" y="24"/>
                    </a:moveTo>
                    <a:lnTo>
                      <a:pt x="37" y="41"/>
                    </a:lnTo>
                    <a:lnTo>
                      <a:pt x="27" y="45"/>
                    </a:lnTo>
                    <a:lnTo>
                      <a:pt x="19" y="24"/>
                    </a:lnTo>
                    <a:close/>
                    <a:moveTo>
                      <a:pt x="9" y="58"/>
                    </a:moveTo>
                    <a:lnTo>
                      <a:pt x="24" y="53"/>
                    </a:lnTo>
                    <a:lnTo>
                      <a:pt x="33" y="78"/>
                    </a:lnTo>
                    <a:lnTo>
                      <a:pt x="9" y="58"/>
                    </a:lnTo>
                    <a:close/>
                    <a:moveTo>
                      <a:pt x="36" y="69"/>
                    </a:moveTo>
                    <a:lnTo>
                      <a:pt x="29" y="50"/>
                    </a:lnTo>
                    <a:lnTo>
                      <a:pt x="40" y="46"/>
                    </a:lnTo>
                    <a:lnTo>
                      <a:pt x="36" y="69"/>
                    </a:lnTo>
                    <a:close/>
                    <a:moveTo>
                      <a:pt x="41" y="80"/>
                    </a:moveTo>
                    <a:lnTo>
                      <a:pt x="46" y="46"/>
                    </a:lnTo>
                    <a:lnTo>
                      <a:pt x="78" y="58"/>
                    </a:lnTo>
                    <a:lnTo>
                      <a:pt x="41" y="80"/>
                    </a:ln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C3C41"/>
                  </a:solidFill>
                  <a:effectLst/>
                  <a:uLnTx/>
                  <a:uFillTx/>
                  <a:latin typeface="Calibri" panose="020F0502020204030204"/>
                  <a:ea typeface="+mn-ea"/>
                  <a:cs typeface="+mn-cs"/>
                </a:endParaRPr>
              </a:p>
            </p:txBody>
          </p:sp>
          <p:sp>
            <p:nvSpPr>
              <p:cNvPr id="53" name="Oval 986">
                <a:extLst>
                  <a:ext uri="{FF2B5EF4-FFF2-40B4-BE49-F238E27FC236}">
                    <a16:creationId xmlns:a16="http://schemas.microsoft.com/office/drawing/2014/main" id="{CF9FB61C-464C-4F29-B1D3-11355091802F}"/>
                  </a:ext>
                </a:extLst>
              </p:cNvPr>
              <p:cNvSpPr>
                <a:spLocks noChangeArrowheads="1"/>
              </p:cNvSpPr>
              <p:nvPr/>
            </p:nvSpPr>
            <p:spPr bwMode="auto">
              <a:xfrm>
                <a:off x="7956191" y="6160418"/>
                <a:ext cx="99984" cy="105244"/>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C3C41"/>
                  </a:solidFill>
                  <a:effectLst/>
                  <a:uLnTx/>
                  <a:uFillTx/>
                  <a:latin typeface="Calibri" panose="020F0502020204030204"/>
                  <a:ea typeface="+mn-ea"/>
                  <a:cs typeface="+mn-cs"/>
                </a:endParaRPr>
              </a:p>
            </p:txBody>
          </p:sp>
          <p:sp>
            <p:nvSpPr>
              <p:cNvPr id="54" name="Oval 987">
                <a:extLst>
                  <a:ext uri="{FF2B5EF4-FFF2-40B4-BE49-F238E27FC236}">
                    <a16:creationId xmlns:a16="http://schemas.microsoft.com/office/drawing/2014/main" id="{76AC7E42-4557-4CDB-9F32-6004F569944F}"/>
                  </a:ext>
                </a:extLst>
              </p:cNvPr>
              <p:cNvSpPr>
                <a:spLocks noChangeArrowheads="1"/>
              </p:cNvSpPr>
              <p:nvPr/>
            </p:nvSpPr>
            <p:spPr bwMode="auto">
              <a:xfrm>
                <a:off x="8203513" y="6013076"/>
                <a:ext cx="105244" cy="99984"/>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C3C41"/>
                  </a:solidFill>
                  <a:effectLst/>
                  <a:uLnTx/>
                  <a:uFillTx/>
                  <a:latin typeface="Calibri" panose="020F0502020204030204"/>
                  <a:ea typeface="+mn-ea"/>
                  <a:cs typeface="+mn-cs"/>
                </a:endParaRPr>
              </a:p>
            </p:txBody>
          </p:sp>
          <p:sp>
            <p:nvSpPr>
              <p:cNvPr id="55" name="Oval 988">
                <a:extLst>
                  <a:ext uri="{FF2B5EF4-FFF2-40B4-BE49-F238E27FC236}">
                    <a16:creationId xmlns:a16="http://schemas.microsoft.com/office/drawing/2014/main" id="{EAF9BD59-C96F-4791-A232-8E2132AA8C64}"/>
                  </a:ext>
                </a:extLst>
              </p:cNvPr>
              <p:cNvSpPr>
                <a:spLocks noChangeArrowheads="1"/>
              </p:cNvSpPr>
              <p:nvPr/>
            </p:nvSpPr>
            <p:spPr bwMode="auto">
              <a:xfrm>
                <a:off x="7819373" y="5776279"/>
                <a:ext cx="99984" cy="99984"/>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C3C41"/>
                  </a:solidFill>
                  <a:effectLst/>
                  <a:uLnTx/>
                  <a:uFillTx/>
                  <a:latin typeface="Calibri" panose="020F0502020204030204"/>
                  <a:ea typeface="+mn-ea"/>
                  <a:cs typeface="+mn-cs"/>
                </a:endParaRPr>
              </a:p>
            </p:txBody>
          </p:sp>
          <p:sp>
            <p:nvSpPr>
              <p:cNvPr id="56" name="Oval 989">
                <a:extLst>
                  <a:ext uri="{FF2B5EF4-FFF2-40B4-BE49-F238E27FC236}">
                    <a16:creationId xmlns:a16="http://schemas.microsoft.com/office/drawing/2014/main" id="{55E0AABA-D248-4415-9FE5-0D0D823B70D8}"/>
                  </a:ext>
                </a:extLst>
              </p:cNvPr>
              <p:cNvSpPr>
                <a:spLocks noChangeArrowheads="1"/>
              </p:cNvSpPr>
              <p:nvPr/>
            </p:nvSpPr>
            <p:spPr bwMode="auto">
              <a:xfrm>
                <a:off x="7987764" y="5928881"/>
                <a:ext cx="99984" cy="99984"/>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C3C41"/>
                  </a:solidFill>
                  <a:effectLst/>
                  <a:uLnTx/>
                  <a:uFillTx/>
                  <a:latin typeface="Calibri" panose="020F0502020204030204"/>
                  <a:ea typeface="+mn-ea"/>
                  <a:cs typeface="+mn-cs"/>
                </a:endParaRPr>
              </a:p>
            </p:txBody>
          </p:sp>
          <p:sp>
            <p:nvSpPr>
              <p:cNvPr id="57" name="Oval 990">
                <a:extLst>
                  <a:ext uri="{FF2B5EF4-FFF2-40B4-BE49-F238E27FC236}">
                    <a16:creationId xmlns:a16="http://schemas.microsoft.com/office/drawing/2014/main" id="{C7BD699B-412D-45CC-B9D5-06FA7129278B}"/>
                  </a:ext>
                </a:extLst>
              </p:cNvPr>
              <p:cNvSpPr>
                <a:spLocks noChangeArrowheads="1"/>
              </p:cNvSpPr>
              <p:nvPr/>
            </p:nvSpPr>
            <p:spPr bwMode="auto">
              <a:xfrm>
                <a:off x="8124581" y="5728917"/>
                <a:ext cx="99984" cy="99984"/>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C3C41"/>
                  </a:solidFill>
                  <a:effectLst/>
                  <a:uLnTx/>
                  <a:uFillTx/>
                  <a:latin typeface="Calibri" panose="020F0502020204030204"/>
                  <a:ea typeface="+mn-ea"/>
                  <a:cs typeface="+mn-cs"/>
                </a:endParaRPr>
              </a:p>
            </p:txBody>
          </p:sp>
          <p:sp>
            <p:nvSpPr>
              <p:cNvPr id="58" name="Oval 991">
                <a:extLst>
                  <a:ext uri="{FF2B5EF4-FFF2-40B4-BE49-F238E27FC236}">
                    <a16:creationId xmlns:a16="http://schemas.microsoft.com/office/drawing/2014/main" id="{8EE28912-A2E7-4933-8B05-39287CE238E3}"/>
                  </a:ext>
                </a:extLst>
              </p:cNvPr>
              <p:cNvSpPr>
                <a:spLocks noChangeArrowheads="1"/>
              </p:cNvSpPr>
              <p:nvPr/>
            </p:nvSpPr>
            <p:spPr bwMode="auto">
              <a:xfrm>
                <a:off x="7772012" y="6013076"/>
                <a:ext cx="99984" cy="99984"/>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C3C41"/>
                  </a:solidFill>
                  <a:effectLst/>
                  <a:uLnTx/>
                  <a:uFillTx/>
                  <a:latin typeface="Calibri" panose="020F0502020204030204"/>
                  <a:ea typeface="+mn-ea"/>
                  <a:cs typeface="+mn-cs"/>
                </a:endParaRPr>
              </a:p>
            </p:txBody>
          </p:sp>
        </p:grpSp>
        <p:grpSp>
          <p:nvGrpSpPr>
            <p:cNvPr id="5" name="Group 4">
              <a:extLst>
                <a:ext uri="{FF2B5EF4-FFF2-40B4-BE49-F238E27FC236}">
                  <a16:creationId xmlns:a16="http://schemas.microsoft.com/office/drawing/2014/main" id="{6C99635F-7D48-4C8C-A551-43423A58C256}"/>
                </a:ext>
              </a:extLst>
            </p:cNvPr>
            <p:cNvGrpSpPr/>
            <p:nvPr/>
          </p:nvGrpSpPr>
          <p:grpSpPr>
            <a:xfrm>
              <a:off x="6207938" y="1954562"/>
              <a:ext cx="390917" cy="389846"/>
              <a:chOff x="7560563" y="1334041"/>
              <a:chExt cx="421520" cy="420365"/>
            </a:xfrm>
          </p:grpSpPr>
          <p:sp>
            <p:nvSpPr>
              <p:cNvPr id="3" name="Isosceles Triangle 2">
                <a:extLst>
                  <a:ext uri="{FF2B5EF4-FFF2-40B4-BE49-F238E27FC236}">
                    <a16:creationId xmlns:a16="http://schemas.microsoft.com/office/drawing/2014/main" id="{E569267D-FB68-4CEF-AB72-067807066949}"/>
                  </a:ext>
                </a:extLst>
              </p:cNvPr>
              <p:cNvSpPr/>
              <p:nvPr/>
            </p:nvSpPr>
            <p:spPr bwMode="auto">
              <a:xfrm>
                <a:off x="7585168" y="1345159"/>
                <a:ext cx="372311" cy="409247"/>
              </a:xfrm>
              <a:prstGeom prst="triangl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Calibri" panose="020F0502020204030204"/>
                  <a:ea typeface="Segoe UI" pitchFamily="34" charset="0"/>
                  <a:cs typeface="Segoe UI" pitchFamily="34" charset="0"/>
                </a:endParaRPr>
              </a:p>
            </p:txBody>
          </p:sp>
          <p:sp>
            <p:nvSpPr>
              <p:cNvPr id="34" name="Freeform: Shape 33">
                <a:extLst>
                  <a:ext uri="{FF2B5EF4-FFF2-40B4-BE49-F238E27FC236}">
                    <a16:creationId xmlns:a16="http://schemas.microsoft.com/office/drawing/2014/main" id="{8EB979F3-D486-4172-9646-19F47E43C72E}"/>
                  </a:ext>
                </a:extLst>
              </p:cNvPr>
              <p:cNvSpPr/>
              <p:nvPr/>
            </p:nvSpPr>
            <p:spPr bwMode="auto">
              <a:xfrm>
                <a:off x="7560563" y="1334041"/>
                <a:ext cx="421520" cy="420365"/>
              </a:xfrm>
              <a:custGeom>
                <a:avLst/>
                <a:gdLst>
                  <a:gd name="connsiteX0" fmla="*/ 194687 w 389369"/>
                  <a:gd name="connsiteY0" fmla="*/ 311743 h 388302"/>
                  <a:gd name="connsiteX1" fmla="*/ 176828 w 389369"/>
                  <a:gd name="connsiteY1" fmla="*/ 330031 h 388302"/>
                  <a:gd name="connsiteX2" fmla="*/ 194687 w 389369"/>
                  <a:gd name="connsiteY2" fmla="*/ 348319 h 388302"/>
                  <a:gd name="connsiteX3" fmla="*/ 212546 w 389369"/>
                  <a:gd name="connsiteY3" fmla="*/ 330031 h 388302"/>
                  <a:gd name="connsiteX4" fmla="*/ 194687 w 389369"/>
                  <a:gd name="connsiteY4" fmla="*/ 311743 h 388302"/>
                  <a:gd name="connsiteX5" fmla="*/ 176822 w 389369"/>
                  <a:gd name="connsiteY5" fmla="*/ 128180 h 388302"/>
                  <a:gd name="connsiteX6" fmla="*/ 183966 w 389369"/>
                  <a:gd name="connsiteY6" fmla="*/ 273406 h 388302"/>
                  <a:gd name="connsiteX7" fmla="*/ 205397 w 389369"/>
                  <a:gd name="connsiteY7" fmla="*/ 273406 h 388302"/>
                  <a:gd name="connsiteX8" fmla="*/ 212540 w 389369"/>
                  <a:gd name="connsiteY8" fmla="*/ 128180 h 388302"/>
                  <a:gd name="connsiteX9" fmla="*/ 194685 w 389369"/>
                  <a:gd name="connsiteY9" fmla="*/ 0 h 388302"/>
                  <a:gd name="connsiteX10" fmla="*/ 389369 w 389369"/>
                  <a:gd name="connsiteY10" fmla="*/ 388302 h 388302"/>
                  <a:gd name="connsiteX11" fmla="*/ 0 w 389369"/>
                  <a:gd name="connsiteY11" fmla="*/ 388302 h 388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9369" h="388302">
                    <a:moveTo>
                      <a:pt x="194687" y="311743"/>
                    </a:moveTo>
                    <a:cubicBezTo>
                      <a:pt x="184824" y="311743"/>
                      <a:pt x="176828" y="319931"/>
                      <a:pt x="176828" y="330031"/>
                    </a:cubicBezTo>
                    <a:cubicBezTo>
                      <a:pt x="176828" y="340131"/>
                      <a:pt x="184824" y="348319"/>
                      <a:pt x="194687" y="348319"/>
                    </a:cubicBezTo>
                    <a:cubicBezTo>
                      <a:pt x="204550" y="348319"/>
                      <a:pt x="212546" y="340131"/>
                      <a:pt x="212546" y="330031"/>
                    </a:cubicBezTo>
                    <a:cubicBezTo>
                      <a:pt x="212546" y="319931"/>
                      <a:pt x="204550" y="311743"/>
                      <a:pt x="194687" y="311743"/>
                    </a:cubicBezTo>
                    <a:close/>
                    <a:moveTo>
                      <a:pt x="176822" y="128180"/>
                    </a:moveTo>
                    <a:lnTo>
                      <a:pt x="183966" y="273406"/>
                    </a:lnTo>
                    <a:lnTo>
                      <a:pt x="205397" y="273406"/>
                    </a:lnTo>
                    <a:lnTo>
                      <a:pt x="212540" y="128180"/>
                    </a:lnTo>
                    <a:close/>
                    <a:moveTo>
                      <a:pt x="194685" y="0"/>
                    </a:moveTo>
                    <a:lnTo>
                      <a:pt x="389369" y="388302"/>
                    </a:lnTo>
                    <a:lnTo>
                      <a:pt x="0" y="388302"/>
                    </a:lnTo>
                    <a:close/>
                  </a:path>
                </a:pathLst>
              </a:custGeom>
              <a:solidFill>
                <a:srgbClr val="D74119"/>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9" name="Group 8">
            <a:extLst>
              <a:ext uri="{FF2B5EF4-FFF2-40B4-BE49-F238E27FC236}">
                <a16:creationId xmlns:a16="http://schemas.microsoft.com/office/drawing/2014/main" id="{51AA7F4E-6237-4729-863B-C2119F81EE25}"/>
              </a:ext>
            </a:extLst>
          </p:cNvPr>
          <p:cNvGrpSpPr/>
          <p:nvPr/>
        </p:nvGrpSpPr>
        <p:grpSpPr>
          <a:xfrm>
            <a:off x="9731245" y="1735472"/>
            <a:ext cx="824999" cy="662968"/>
            <a:chOff x="9812260" y="1735472"/>
            <a:chExt cx="824999" cy="662968"/>
          </a:xfrm>
        </p:grpSpPr>
        <p:pic>
          <p:nvPicPr>
            <p:cNvPr id="49" name="Picture 48">
              <a:extLst>
                <a:ext uri="{FF2B5EF4-FFF2-40B4-BE49-F238E27FC236}">
                  <a16:creationId xmlns:a16="http://schemas.microsoft.com/office/drawing/2014/main" id="{4E9CE7E6-891D-4BB6-A5DE-6C27D1A6A56A}"/>
                </a:ext>
              </a:extLst>
            </p:cNvPr>
            <p:cNvPicPr>
              <a:picLocks noChangeAspect="1"/>
            </p:cNvPicPr>
            <p:nvPr/>
          </p:nvPicPr>
          <p:blipFill>
            <a:blip r:embed="rId3"/>
            <a:stretch>
              <a:fillRect/>
            </a:stretch>
          </p:blipFill>
          <p:spPr>
            <a:xfrm>
              <a:off x="9812260" y="1735472"/>
              <a:ext cx="662968" cy="662968"/>
            </a:xfrm>
            <a:prstGeom prst="rect">
              <a:avLst/>
            </a:prstGeom>
          </p:spPr>
        </p:pic>
        <p:grpSp>
          <p:nvGrpSpPr>
            <p:cNvPr id="61" name="Group 60">
              <a:extLst>
                <a:ext uri="{FF2B5EF4-FFF2-40B4-BE49-F238E27FC236}">
                  <a16:creationId xmlns:a16="http://schemas.microsoft.com/office/drawing/2014/main" id="{AD441E97-F866-4C7A-9F71-182FE8B9826E}"/>
                </a:ext>
              </a:extLst>
            </p:cNvPr>
            <p:cNvGrpSpPr/>
            <p:nvPr/>
          </p:nvGrpSpPr>
          <p:grpSpPr>
            <a:xfrm>
              <a:off x="10313196" y="2040516"/>
              <a:ext cx="324063" cy="323175"/>
              <a:chOff x="7560563" y="1334041"/>
              <a:chExt cx="421520" cy="420365"/>
            </a:xfrm>
          </p:grpSpPr>
          <p:sp>
            <p:nvSpPr>
              <p:cNvPr id="62" name="Isosceles Triangle 61">
                <a:extLst>
                  <a:ext uri="{FF2B5EF4-FFF2-40B4-BE49-F238E27FC236}">
                    <a16:creationId xmlns:a16="http://schemas.microsoft.com/office/drawing/2014/main" id="{683921D0-9EBD-461F-B787-6129272890F5}"/>
                  </a:ext>
                </a:extLst>
              </p:cNvPr>
              <p:cNvSpPr/>
              <p:nvPr/>
            </p:nvSpPr>
            <p:spPr bwMode="auto">
              <a:xfrm>
                <a:off x="7585168" y="1345159"/>
                <a:ext cx="372311" cy="409247"/>
              </a:xfrm>
              <a:prstGeom prst="triangl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Calibri" panose="020F0502020204030204"/>
                  <a:ea typeface="Segoe UI" pitchFamily="34" charset="0"/>
                  <a:cs typeface="Segoe UI" pitchFamily="34" charset="0"/>
                </a:endParaRPr>
              </a:p>
            </p:txBody>
          </p:sp>
          <p:sp>
            <p:nvSpPr>
              <p:cNvPr id="63" name="Freeform: Shape 62">
                <a:extLst>
                  <a:ext uri="{FF2B5EF4-FFF2-40B4-BE49-F238E27FC236}">
                    <a16:creationId xmlns:a16="http://schemas.microsoft.com/office/drawing/2014/main" id="{8D301F21-9671-40A9-94D5-C90AF6C85046}"/>
                  </a:ext>
                </a:extLst>
              </p:cNvPr>
              <p:cNvSpPr/>
              <p:nvPr/>
            </p:nvSpPr>
            <p:spPr bwMode="auto">
              <a:xfrm>
                <a:off x="7560563" y="1334041"/>
                <a:ext cx="421520" cy="420365"/>
              </a:xfrm>
              <a:custGeom>
                <a:avLst/>
                <a:gdLst>
                  <a:gd name="connsiteX0" fmla="*/ 194687 w 389369"/>
                  <a:gd name="connsiteY0" fmla="*/ 311743 h 388302"/>
                  <a:gd name="connsiteX1" fmla="*/ 176828 w 389369"/>
                  <a:gd name="connsiteY1" fmla="*/ 330031 h 388302"/>
                  <a:gd name="connsiteX2" fmla="*/ 194687 w 389369"/>
                  <a:gd name="connsiteY2" fmla="*/ 348319 h 388302"/>
                  <a:gd name="connsiteX3" fmla="*/ 212546 w 389369"/>
                  <a:gd name="connsiteY3" fmla="*/ 330031 h 388302"/>
                  <a:gd name="connsiteX4" fmla="*/ 194687 w 389369"/>
                  <a:gd name="connsiteY4" fmla="*/ 311743 h 388302"/>
                  <a:gd name="connsiteX5" fmla="*/ 176822 w 389369"/>
                  <a:gd name="connsiteY5" fmla="*/ 128180 h 388302"/>
                  <a:gd name="connsiteX6" fmla="*/ 183966 w 389369"/>
                  <a:gd name="connsiteY6" fmla="*/ 273406 h 388302"/>
                  <a:gd name="connsiteX7" fmla="*/ 205397 w 389369"/>
                  <a:gd name="connsiteY7" fmla="*/ 273406 h 388302"/>
                  <a:gd name="connsiteX8" fmla="*/ 212540 w 389369"/>
                  <a:gd name="connsiteY8" fmla="*/ 128180 h 388302"/>
                  <a:gd name="connsiteX9" fmla="*/ 194685 w 389369"/>
                  <a:gd name="connsiteY9" fmla="*/ 0 h 388302"/>
                  <a:gd name="connsiteX10" fmla="*/ 389369 w 389369"/>
                  <a:gd name="connsiteY10" fmla="*/ 388302 h 388302"/>
                  <a:gd name="connsiteX11" fmla="*/ 0 w 389369"/>
                  <a:gd name="connsiteY11" fmla="*/ 388302 h 388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9369" h="388302">
                    <a:moveTo>
                      <a:pt x="194687" y="311743"/>
                    </a:moveTo>
                    <a:cubicBezTo>
                      <a:pt x="184824" y="311743"/>
                      <a:pt x="176828" y="319931"/>
                      <a:pt x="176828" y="330031"/>
                    </a:cubicBezTo>
                    <a:cubicBezTo>
                      <a:pt x="176828" y="340131"/>
                      <a:pt x="184824" y="348319"/>
                      <a:pt x="194687" y="348319"/>
                    </a:cubicBezTo>
                    <a:cubicBezTo>
                      <a:pt x="204550" y="348319"/>
                      <a:pt x="212546" y="340131"/>
                      <a:pt x="212546" y="330031"/>
                    </a:cubicBezTo>
                    <a:cubicBezTo>
                      <a:pt x="212546" y="319931"/>
                      <a:pt x="204550" y="311743"/>
                      <a:pt x="194687" y="311743"/>
                    </a:cubicBezTo>
                    <a:close/>
                    <a:moveTo>
                      <a:pt x="176822" y="128180"/>
                    </a:moveTo>
                    <a:lnTo>
                      <a:pt x="183966" y="273406"/>
                    </a:lnTo>
                    <a:lnTo>
                      <a:pt x="205397" y="273406"/>
                    </a:lnTo>
                    <a:lnTo>
                      <a:pt x="212540" y="128180"/>
                    </a:lnTo>
                    <a:close/>
                    <a:moveTo>
                      <a:pt x="194685" y="0"/>
                    </a:moveTo>
                    <a:lnTo>
                      <a:pt x="389369" y="388302"/>
                    </a:lnTo>
                    <a:lnTo>
                      <a:pt x="0" y="388302"/>
                    </a:lnTo>
                    <a:close/>
                  </a:path>
                </a:pathLst>
              </a:custGeom>
              <a:solidFill>
                <a:srgbClr val="D74119"/>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spTree>
    <p:extLst>
      <p:ext uri="{BB962C8B-B14F-4D97-AF65-F5344CB8AC3E}">
        <p14:creationId xmlns:p14="http://schemas.microsoft.com/office/powerpoint/2010/main" val="2059062064"/>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a:extLst>
              <a:ext uri="{FF2B5EF4-FFF2-40B4-BE49-F238E27FC236}">
                <a16:creationId xmlns:a16="http://schemas.microsoft.com/office/drawing/2014/main" id="{C3D233D6-128E-4D4F-8525-4E471B72BC2F}"/>
              </a:ext>
            </a:extLst>
          </p:cNvPr>
          <p:cNvSpPr>
            <a:spLocks noGrp="1"/>
          </p:cNvSpPr>
          <p:nvPr>
            <p:ph type="title"/>
          </p:nvPr>
        </p:nvSpPr>
        <p:spPr>
          <a:xfrm>
            <a:off x="174859" y="188737"/>
            <a:ext cx="10058400" cy="706911"/>
          </a:xfrm>
        </p:spPr>
        <p:txBody>
          <a:bodyPr>
            <a:normAutofit/>
          </a:bodyPr>
          <a:lstStyle/>
          <a:p>
            <a:r>
              <a:rPr lang="en-US" dirty="0"/>
              <a:t>Key customer pain points</a:t>
            </a:r>
          </a:p>
        </p:txBody>
      </p:sp>
      <p:grpSp>
        <p:nvGrpSpPr>
          <p:cNvPr id="42" name="Group 41">
            <a:extLst>
              <a:ext uri="{FF2B5EF4-FFF2-40B4-BE49-F238E27FC236}">
                <a16:creationId xmlns:a16="http://schemas.microsoft.com/office/drawing/2014/main" id="{2DCCC3F1-6FC8-4C9C-B6D2-E3532B8DAF33}"/>
              </a:ext>
            </a:extLst>
          </p:cNvPr>
          <p:cNvGrpSpPr/>
          <p:nvPr/>
        </p:nvGrpSpPr>
        <p:grpSpPr>
          <a:xfrm>
            <a:off x="588263" y="1359570"/>
            <a:ext cx="8294476" cy="920365"/>
            <a:chOff x="358205" y="1425969"/>
            <a:chExt cx="8294476" cy="920365"/>
          </a:xfrm>
        </p:grpSpPr>
        <p:sp>
          <p:nvSpPr>
            <p:cNvPr id="17" name="Rectangle 16">
              <a:extLst>
                <a:ext uri="{FF2B5EF4-FFF2-40B4-BE49-F238E27FC236}">
                  <a16:creationId xmlns:a16="http://schemas.microsoft.com/office/drawing/2014/main" id="{36718607-08A3-43BF-982E-8753BEEBDD27}"/>
                </a:ext>
              </a:extLst>
            </p:cNvPr>
            <p:cNvSpPr/>
            <p:nvPr/>
          </p:nvSpPr>
          <p:spPr bwMode="auto">
            <a:xfrm>
              <a:off x="633539" y="1425969"/>
              <a:ext cx="8019142" cy="920365"/>
            </a:xfrm>
            <a:prstGeom prst="rect">
              <a:avLst/>
            </a:prstGeom>
            <a:solidFill>
              <a:schemeClr val="bg1"/>
            </a:solidFill>
            <a:ln>
              <a:noFill/>
              <a:headEnd type="none" w="med" len="med"/>
              <a:tailEnd type="none" w="med" len="med"/>
            </a:ln>
            <a:effectLst>
              <a:outerShdw blurRad="254000" dist="50800" dir="2700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182880" rIns="182880" bIns="18288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2000" b="0" i="0" u="none" strike="noStrike" kern="1200" cap="none" spc="0" normalizeH="0" baseline="0" noProof="0" dirty="0">
                  <a:ln>
                    <a:noFill/>
                  </a:ln>
                  <a:gradFill>
                    <a:gsLst>
                      <a:gs pos="2917">
                        <a:prstClr val="black"/>
                      </a:gs>
                      <a:gs pos="100000">
                        <a:prstClr val="black"/>
                      </a:gs>
                    </a:gsLst>
                    <a:lin ang="5400000" scaled="0"/>
                  </a:gradFill>
                  <a:effectLst/>
                  <a:uLnTx/>
                  <a:uFillTx/>
                  <a:latin typeface="Calibri Light" panose="020F0302020204030204"/>
                  <a:ea typeface="+mn-ea"/>
                  <a:cs typeface="+mn-cs"/>
                </a:rPr>
                <a:t>Solutions that depend on regular updates can not protect against the 7 million unique threats that emerge per hour </a:t>
              </a:r>
            </a:p>
          </p:txBody>
        </p:sp>
        <p:grpSp>
          <p:nvGrpSpPr>
            <p:cNvPr id="18" name="Group 17">
              <a:extLst>
                <a:ext uri="{FF2B5EF4-FFF2-40B4-BE49-F238E27FC236}">
                  <a16:creationId xmlns:a16="http://schemas.microsoft.com/office/drawing/2014/main" id="{D2781AA6-25FC-462F-AF8F-619D9FBC39B4}"/>
                </a:ext>
              </a:extLst>
            </p:cNvPr>
            <p:cNvGrpSpPr/>
            <p:nvPr/>
          </p:nvGrpSpPr>
          <p:grpSpPr>
            <a:xfrm>
              <a:off x="358205" y="1614117"/>
              <a:ext cx="550671" cy="544069"/>
              <a:chOff x="9497161" y="2204679"/>
              <a:chExt cx="262757" cy="239508"/>
            </a:xfrm>
          </p:grpSpPr>
          <p:sp>
            <p:nvSpPr>
              <p:cNvPr id="19" name="Isosceles Triangle 18">
                <a:extLst>
                  <a:ext uri="{FF2B5EF4-FFF2-40B4-BE49-F238E27FC236}">
                    <a16:creationId xmlns:a16="http://schemas.microsoft.com/office/drawing/2014/main" id="{BDE7E648-E109-489B-9095-A82AE48F80E7}"/>
                  </a:ext>
                </a:extLst>
              </p:cNvPr>
              <p:cNvSpPr/>
              <p:nvPr/>
            </p:nvSpPr>
            <p:spPr bwMode="auto">
              <a:xfrm>
                <a:off x="9497161" y="2204679"/>
                <a:ext cx="260209" cy="239508"/>
              </a:xfrm>
              <a:prstGeom prst="triangl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36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0" name="Freeform: Shape 19">
                <a:extLst>
                  <a:ext uri="{FF2B5EF4-FFF2-40B4-BE49-F238E27FC236}">
                    <a16:creationId xmlns:a16="http://schemas.microsoft.com/office/drawing/2014/main" id="{20B85F64-F8DC-41B8-A8CA-9D8FBA741EBC}"/>
                  </a:ext>
                </a:extLst>
              </p:cNvPr>
              <p:cNvSpPr/>
              <p:nvPr/>
            </p:nvSpPr>
            <p:spPr bwMode="auto">
              <a:xfrm>
                <a:off x="9499709" y="2226220"/>
                <a:ext cx="260209" cy="207343"/>
              </a:xfrm>
              <a:custGeom>
                <a:avLst/>
                <a:gdLst>
                  <a:gd name="connsiteX0" fmla="*/ 194687 w 389369"/>
                  <a:gd name="connsiteY0" fmla="*/ 311743 h 388302"/>
                  <a:gd name="connsiteX1" fmla="*/ 176828 w 389369"/>
                  <a:gd name="connsiteY1" fmla="*/ 330031 h 388302"/>
                  <a:gd name="connsiteX2" fmla="*/ 194687 w 389369"/>
                  <a:gd name="connsiteY2" fmla="*/ 348319 h 388302"/>
                  <a:gd name="connsiteX3" fmla="*/ 212546 w 389369"/>
                  <a:gd name="connsiteY3" fmla="*/ 330031 h 388302"/>
                  <a:gd name="connsiteX4" fmla="*/ 194687 w 389369"/>
                  <a:gd name="connsiteY4" fmla="*/ 311743 h 388302"/>
                  <a:gd name="connsiteX5" fmla="*/ 176822 w 389369"/>
                  <a:gd name="connsiteY5" fmla="*/ 128180 h 388302"/>
                  <a:gd name="connsiteX6" fmla="*/ 183966 w 389369"/>
                  <a:gd name="connsiteY6" fmla="*/ 273406 h 388302"/>
                  <a:gd name="connsiteX7" fmla="*/ 205397 w 389369"/>
                  <a:gd name="connsiteY7" fmla="*/ 273406 h 388302"/>
                  <a:gd name="connsiteX8" fmla="*/ 212540 w 389369"/>
                  <a:gd name="connsiteY8" fmla="*/ 128180 h 388302"/>
                  <a:gd name="connsiteX9" fmla="*/ 194685 w 389369"/>
                  <a:gd name="connsiteY9" fmla="*/ 0 h 388302"/>
                  <a:gd name="connsiteX10" fmla="*/ 389369 w 389369"/>
                  <a:gd name="connsiteY10" fmla="*/ 388302 h 388302"/>
                  <a:gd name="connsiteX11" fmla="*/ 0 w 389369"/>
                  <a:gd name="connsiteY11" fmla="*/ 388302 h 388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9369" h="388302">
                    <a:moveTo>
                      <a:pt x="194687" y="311743"/>
                    </a:moveTo>
                    <a:cubicBezTo>
                      <a:pt x="184824" y="311743"/>
                      <a:pt x="176828" y="319931"/>
                      <a:pt x="176828" y="330031"/>
                    </a:cubicBezTo>
                    <a:cubicBezTo>
                      <a:pt x="176828" y="340131"/>
                      <a:pt x="184824" y="348319"/>
                      <a:pt x="194687" y="348319"/>
                    </a:cubicBezTo>
                    <a:cubicBezTo>
                      <a:pt x="204550" y="348319"/>
                      <a:pt x="212546" y="340131"/>
                      <a:pt x="212546" y="330031"/>
                    </a:cubicBezTo>
                    <a:cubicBezTo>
                      <a:pt x="212546" y="319931"/>
                      <a:pt x="204550" y="311743"/>
                      <a:pt x="194687" y="311743"/>
                    </a:cubicBezTo>
                    <a:close/>
                    <a:moveTo>
                      <a:pt x="176822" y="128180"/>
                    </a:moveTo>
                    <a:lnTo>
                      <a:pt x="183966" y="273406"/>
                    </a:lnTo>
                    <a:lnTo>
                      <a:pt x="205397" y="273406"/>
                    </a:lnTo>
                    <a:lnTo>
                      <a:pt x="212540" y="128180"/>
                    </a:lnTo>
                    <a:close/>
                    <a:moveTo>
                      <a:pt x="194685" y="0"/>
                    </a:moveTo>
                    <a:lnTo>
                      <a:pt x="389369" y="388302"/>
                    </a:lnTo>
                    <a:lnTo>
                      <a:pt x="0" y="388302"/>
                    </a:lnTo>
                    <a:close/>
                  </a:path>
                </a:pathLst>
              </a:custGeom>
              <a:solidFill>
                <a:srgbClr val="D83B0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36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43" name="Group 42">
            <a:extLst>
              <a:ext uri="{FF2B5EF4-FFF2-40B4-BE49-F238E27FC236}">
                <a16:creationId xmlns:a16="http://schemas.microsoft.com/office/drawing/2014/main" id="{6601FE1D-4ED4-46DC-AF0D-72E409B21E88}"/>
              </a:ext>
            </a:extLst>
          </p:cNvPr>
          <p:cNvGrpSpPr/>
          <p:nvPr/>
        </p:nvGrpSpPr>
        <p:grpSpPr>
          <a:xfrm>
            <a:off x="2380283" y="2694924"/>
            <a:ext cx="8294476" cy="920365"/>
            <a:chOff x="1781030" y="2981996"/>
            <a:chExt cx="8294476" cy="920365"/>
          </a:xfrm>
        </p:grpSpPr>
        <p:sp>
          <p:nvSpPr>
            <p:cNvPr id="23" name="Rectangle 22">
              <a:extLst>
                <a:ext uri="{FF2B5EF4-FFF2-40B4-BE49-F238E27FC236}">
                  <a16:creationId xmlns:a16="http://schemas.microsoft.com/office/drawing/2014/main" id="{7EBE0C96-8537-4100-9A56-0A6409F39F67}"/>
                </a:ext>
              </a:extLst>
            </p:cNvPr>
            <p:cNvSpPr/>
            <p:nvPr/>
          </p:nvSpPr>
          <p:spPr bwMode="auto">
            <a:xfrm>
              <a:off x="2056364" y="2981996"/>
              <a:ext cx="8019142" cy="920365"/>
            </a:xfrm>
            <a:prstGeom prst="rect">
              <a:avLst/>
            </a:prstGeom>
            <a:solidFill>
              <a:schemeClr val="bg1"/>
            </a:solidFill>
            <a:ln>
              <a:noFill/>
              <a:headEnd type="none" w="med" len="med"/>
              <a:tailEnd type="none" w="med" len="med"/>
            </a:ln>
            <a:effectLst>
              <a:outerShdw blurRad="254000" dist="50800" dir="2700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182880" rIns="182880" bIns="18288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2000" b="0" i="0" u="none" strike="noStrike" kern="1200" cap="none" spc="0" normalizeH="0" baseline="0" noProof="0">
                  <a:ln>
                    <a:noFill/>
                  </a:ln>
                  <a:gradFill>
                    <a:gsLst>
                      <a:gs pos="2917">
                        <a:prstClr val="black"/>
                      </a:gs>
                      <a:gs pos="100000">
                        <a:prstClr val="black"/>
                      </a:gs>
                    </a:gsLst>
                    <a:lin ang="5400000" scaled="0"/>
                  </a:gradFill>
                  <a:effectLst/>
                  <a:uLnTx/>
                  <a:uFillTx/>
                  <a:latin typeface="Calibri Light" panose="020F0302020204030204"/>
                  <a:ea typeface="+mn-ea"/>
                  <a:cs typeface="+mn-cs"/>
                </a:rPr>
                <a:t>The game has shifted from blocking recognizable executable files to malware that uses sophisticated exploit techniques (</a:t>
              </a:r>
              <a:r>
                <a:rPr kumimoji="0" lang="en-US" sz="2000" b="0" i="0" u="none" strike="noStrike" kern="1200" cap="none" spc="0" normalizeH="0" baseline="0" noProof="0" err="1">
                  <a:ln>
                    <a:noFill/>
                  </a:ln>
                  <a:gradFill>
                    <a:gsLst>
                      <a:gs pos="2917">
                        <a:prstClr val="black"/>
                      </a:gs>
                      <a:gs pos="100000">
                        <a:prstClr val="black"/>
                      </a:gs>
                    </a:gsLst>
                    <a:lin ang="5400000" scaled="0"/>
                  </a:gradFill>
                  <a:effectLst/>
                  <a:uLnTx/>
                  <a:uFillTx/>
                  <a:latin typeface="Calibri Light" panose="020F0302020204030204"/>
                  <a:ea typeface="+mn-ea"/>
                  <a:cs typeface="+mn-cs"/>
                </a:rPr>
                <a:t>e.g</a:t>
              </a:r>
              <a:r>
                <a:rPr kumimoji="0" lang="en-US" sz="2000" b="0" i="0" u="none" strike="noStrike" kern="1200" cap="none" spc="0" normalizeH="0" baseline="0" noProof="0">
                  <a:ln>
                    <a:noFill/>
                  </a:ln>
                  <a:gradFill>
                    <a:gsLst>
                      <a:gs pos="2917">
                        <a:prstClr val="black"/>
                      </a:gs>
                      <a:gs pos="100000">
                        <a:prstClr val="black"/>
                      </a:gs>
                    </a:gsLst>
                    <a:lin ang="5400000" scaled="0"/>
                  </a:gradFill>
                  <a:effectLst/>
                  <a:uLnTx/>
                  <a:uFillTx/>
                  <a:latin typeface="Calibri Light" panose="020F0302020204030204"/>
                  <a:ea typeface="+mn-ea"/>
                  <a:cs typeface="+mn-cs"/>
                </a:rPr>
                <a:t>: fileless)</a:t>
              </a:r>
            </a:p>
          </p:txBody>
        </p:sp>
        <p:grpSp>
          <p:nvGrpSpPr>
            <p:cNvPr id="24" name="Group 23">
              <a:extLst>
                <a:ext uri="{FF2B5EF4-FFF2-40B4-BE49-F238E27FC236}">
                  <a16:creationId xmlns:a16="http://schemas.microsoft.com/office/drawing/2014/main" id="{720C1B9C-840D-4CF9-A632-A1472C3FAC22}"/>
                </a:ext>
              </a:extLst>
            </p:cNvPr>
            <p:cNvGrpSpPr/>
            <p:nvPr/>
          </p:nvGrpSpPr>
          <p:grpSpPr>
            <a:xfrm>
              <a:off x="1781030" y="3170144"/>
              <a:ext cx="550671" cy="544069"/>
              <a:chOff x="9497161" y="2204679"/>
              <a:chExt cx="262757" cy="239508"/>
            </a:xfrm>
          </p:grpSpPr>
          <p:sp>
            <p:nvSpPr>
              <p:cNvPr id="25" name="Isosceles Triangle 24">
                <a:extLst>
                  <a:ext uri="{FF2B5EF4-FFF2-40B4-BE49-F238E27FC236}">
                    <a16:creationId xmlns:a16="http://schemas.microsoft.com/office/drawing/2014/main" id="{F15A1A38-7EBB-47BD-99EE-029D13CE498B}"/>
                  </a:ext>
                </a:extLst>
              </p:cNvPr>
              <p:cNvSpPr/>
              <p:nvPr/>
            </p:nvSpPr>
            <p:spPr bwMode="auto">
              <a:xfrm>
                <a:off x="9497161" y="2204679"/>
                <a:ext cx="260209" cy="239508"/>
              </a:xfrm>
              <a:prstGeom prst="triangl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36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6" name="Freeform: Shape 25">
                <a:extLst>
                  <a:ext uri="{FF2B5EF4-FFF2-40B4-BE49-F238E27FC236}">
                    <a16:creationId xmlns:a16="http://schemas.microsoft.com/office/drawing/2014/main" id="{B4BB3A44-45B0-42D2-86B3-1028D5950DD1}"/>
                  </a:ext>
                </a:extLst>
              </p:cNvPr>
              <p:cNvSpPr/>
              <p:nvPr/>
            </p:nvSpPr>
            <p:spPr bwMode="auto">
              <a:xfrm>
                <a:off x="9499709" y="2226220"/>
                <a:ext cx="260209" cy="207343"/>
              </a:xfrm>
              <a:custGeom>
                <a:avLst/>
                <a:gdLst>
                  <a:gd name="connsiteX0" fmla="*/ 194687 w 389369"/>
                  <a:gd name="connsiteY0" fmla="*/ 311743 h 388302"/>
                  <a:gd name="connsiteX1" fmla="*/ 176828 w 389369"/>
                  <a:gd name="connsiteY1" fmla="*/ 330031 h 388302"/>
                  <a:gd name="connsiteX2" fmla="*/ 194687 w 389369"/>
                  <a:gd name="connsiteY2" fmla="*/ 348319 h 388302"/>
                  <a:gd name="connsiteX3" fmla="*/ 212546 w 389369"/>
                  <a:gd name="connsiteY3" fmla="*/ 330031 h 388302"/>
                  <a:gd name="connsiteX4" fmla="*/ 194687 w 389369"/>
                  <a:gd name="connsiteY4" fmla="*/ 311743 h 388302"/>
                  <a:gd name="connsiteX5" fmla="*/ 176822 w 389369"/>
                  <a:gd name="connsiteY5" fmla="*/ 128180 h 388302"/>
                  <a:gd name="connsiteX6" fmla="*/ 183966 w 389369"/>
                  <a:gd name="connsiteY6" fmla="*/ 273406 h 388302"/>
                  <a:gd name="connsiteX7" fmla="*/ 205397 w 389369"/>
                  <a:gd name="connsiteY7" fmla="*/ 273406 h 388302"/>
                  <a:gd name="connsiteX8" fmla="*/ 212540 w 389369"/>
                  <a:gd name="connsiteY8" fmla="*/ 128180 h 388302"/>
                  <a:gd name="connsiteX9" fmla="*/ 194685 w 389369"/>
                  <a:gd name="connsiteY9" fmla="*/ 0 h 388302"/>
                  <a:gd name="connsiteX10" fmla="*/ 389369 w 389369"/>
                  <a:gd name="connsiteY10" fmla="*/ 388302 h 388302"/>
                  <a:gd name="connsiteX11" fmla="*/ 0 w 389369"/>
                  <a:gd name="connsiteY11" fmla="*/ 388302 h 388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9369" h="388302">
                    <a:moveTo>
                      <a:pt x="194687" y="311743"/>
                    </a:moveTo>
                    <a:cubicBezTo>
                      <a:pt x="184824" y="311743"/>
                      <a:pt x="176828" y="319931"/>
                      <a:pt x="176828" y="330031"/>
                    </a:cubicBezTo>
                    <a:cubicBezTo>
                      <a:pt x="176828" y="340131"/>
                      <a:pt x="184824" y="348319"/>
                      <a:pt x="194687" y="348319"/>
                    </a:cubicBezTo>
                    <a:cubicBezTo>
                      <a:pt x="204550" y="348319"/>
                      <a:pt x="212546" y="340131"/>
                      <a:pt x="212546" y="330031"/>
                    </a:cubicBezTo>
                    <a:cubicBezTo>
                      <a:pt x="212546" y="319931"/>
                      <a:pt x="204550" y="311743"/>
                      <a:pt x="194687" y="311743"/>
                    </a:cubicBezTo>
                    <a:close/>
                    <a:moveTo>
                      <a:pt x="176822" y="128180"/>
                    </a:moveTo>
                    <a:lnTo>
                      <a:pt x="183966" y="273406"/>
                    </a:lnTo>
                    <a:lnTo>
                      <a:pt x="205397" y="273406"/>
                    </a:lnTo>
                    <a:lnTo>
                      <a:pt x="212540" y="128180"/>
                    </a:lnTo>
                    <a:close/>
                    <a:moveTo>
                      <a:pt x="194685" y="0"/>
                    </a:moveTo>
                    <a:lnTo>
                      <a:pt x="389369" y="388302"/>
                    </a:lnTo>
                    <a:lnTo>
                      <a:pt x="0" y="388302"/>
                    </a:lnTo>
                    <a:close/>
                  </a:path>
                </a:pathLst>
              </a:custGeom>
              <a:solidFill>
                <a:srgbClr val="D83B0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36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44" name="Group 43">
            <a:extLst>
              <a:ext uri="{FF2B5EF4-FFF2-40B4-BE49-F238E27FC236}">
                <a16:creationId xmlns:a16="http://schemas.microsoft.com/office/drawing/2014/main" id="{94C61F50-94B9-4C81-89E1-550DFB27745F}"/>
              </a:ext>
            </a:extLst>
          </p:cNvPr>
          <p:cNvGrpSpPr/>
          <p:nvPr/>
        </p:nvGrpSpPr>
        <p:grpSpPr>
          <a:xfrm>
            <a:off x="1484273" y="4030278"/>
            <a:ext cx="8294476" cy="920365"/>
            <a:chOff x="630870" y="4887325"/>
            <a:chExt cx="8294476" cy="920365"/>
          </a:xfrm>
        </p:grpSpPr>
        <p:sp>
          <p:nvSpPr>
            <p:cNvPr id="28" name="Rectangle 27">
              <a:extLst>
                <a:ext uri="{FF2B5EF4-FFF2-40B4-BE49-F238E27FC236}">
                  <a16:creationId xmlns:a16="http://schemas.microsoft.com/office/drawing/2014/main" id="{13C0C93D-BA30-4CA7-9168-173BAD459507}"/>
                </a:ext>
              </a:extLst>
            </p:cNvPr>
            <p:cNvSpPr/>
            <p:nvPr/>
          </p:nvSpPr>
          <p:spPr bwMode="auto">
            <a:xfrm>
              <a:off x="906204" y="4887325"/>
              <a:ext cx="8019142" cy="920365"/>
            </a:xfrm>
            <a:prstGeom prst="rect">
              <a:avLst/>
            </a:prstGeom>
            <a:solidFill>
              <a:schemeClr val="bg1"/>
            </a:solidFill>
            <a:ln>
              <a:noFill/>
              <a:headEnd type="none" w="med" len="med"/>
              <a:tailEnd type="none" w="med" len="med"/>
            </a:ln>
            <a:effectLst>
              <a:outerShdw blurRad="254000" dist="50800" dir="2700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182880" rIns="182880" bIns="18288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2000" b="0" i="0" u="none" strike="noStrike" kern="1200" cap="none" spc="0" normalizeH="0" baseline="0" noProof="0">
                  <a:ln>
                    <a:noFill/>
                  </a:ln>
                  <a:gradFill>
                    <a:gsLst>
                      <a:gs pos="2917">
                        <a:prstClr val="black"/>
                      </a:gs>
                      <a:gs pos="100000">
                        <a:prstClr val="black"/>
                      </a:gs>
                    </a:gsLst>
                    <a:lin ang="5400000" scaled="0"/>
                  </a:gradFill>
                  <a:effectLst/>
                  <a:uLnTx/>
                  <a:uFillTx/>
                  <a:latin typeface="Calibri Light" panose="020F0302020204030204"/>
                  <a:ea typeface="+mn-ea"/>
                  <a:cs typeface="+mn-cs"/>
                </a:rPr>
                <a:t>While Attack Surface Reduction can dramatically increase your security posture you still need detection for the surfaces that remain</a:t>
              </a:r>
            </a:p>
          </p:txBody>
        </p:sp>
        <p:grpSp>
          <p:nvGrpSpPr>
            <p:cNvPr id="29" name="Group 28">
              <a:extLst>
                <a:ext uri="{FF2B5EF4-FFF2-40B4-BE49-F238E27FC236}">
                  <a16:creationId xmlns:a16="http://schemas.microsoft.com/office/drawing/2014/main" id="{03A3719A-FFB3-47FD-A166-1CF8A040316C}"/>
                </a:ext>
              </a:extLst>
            </p:cNvPr>
            <p:cNvGrpSpPr/>
            <p:nvPr/>
          </p:nvGrpSpPr>
          <p:grpSpPr>
            <a:xfrm>
              <a:off x="630870" y="5075473"/>
              <a:ext cx="550671" cy="544069"/>
              <a:chOff x="9497161" y="2204679"/>
              <a:chExt cx="262757" cy="239508"/>
            </a:xfrm>
          </p:grpSpPr>
          <p:sp>
            <p:nvSpPr>
              <p:cNvPr id="30" name="Isosceles Triangle 29">
                <a:extLst>
                  <a:ext uri="{FF2B5EF4-FFF2-40B4-BE49-F238E27FC236}">
                    <a16:creationId xmlns:a16="http://schemas.microsoft.com/office/drawing/2014/main" id="{F39A976D-E3FD-4DC9-A29E-7CE977B5AC64}"/>
                  </a:ext>
                </a:extLst>
              </p:cNvPr>
              <p:cNvSpPr/>
              <p:nvPr/>
            </p:nvSpPr>
            <p:spPr bwMode="auto">
              <a:xfrm>
                <a:off x="9497161" y="2204679"/>
                <a:ext cx="260209" cy="239508"/>
              </a:xfrm>
              <a:prstGeom prst="triangl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36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1" name="Freeform: Shape 30">
                <a:extLst>
                  <a:ext uri="{FF2B5EF4-FFF2-40B4-BE49-F238E27FC236}">
                    <a16:creationId xmlns:a16="http://schemas.microsoft.com/office/drawing/2014/main" id="{AB3D886A-999F-4728-A43A-7D08541B27B2}"/>
                  </a:ext>
                </a:extLst>
              </p:cNvPr>
              <p:cNvSpPr/>
              <p:nvPr/>
            </p:nvSpPr>
            <p:spPr bwMode="auto">
              <a:xfrm>
                <a:off x="9499709" y="2226220"/>
                <a:ext cx="260209" cy="207343"/>
              </a:xfrm>
              <a:custGeom>
                <a:avLst/>
                <a:gdLst>
                  <a:gd name="connsiteX0" fmla="*/ 194687 w 389369"/>
                  <a:gd name="connsiteY0" fmla="*/ 311743 h 388302"/>
                  <a:gd name="connsiteX1" fmla="*/ 176828 w 389369"/>
                  <a:gd name="connsiteY1" fmla="*/ 330031 h 388302"/>
                  <a:gd name="connsiteX2" fmla="*/ 194687 w 389369"/>
                  <a:gd name="connsiteY2" fmla="*/ 348319 h 388302"/>
                  <a:gd name="connsiteX3" fmla="*/ 212546 w 389369"/>
                  <a:gd name="connsiteY3" fmla="*/ 330031 h 388302"/>
                  <a:gd name="connsiteX4" fmla="*/ 194687 w 389369"/>
                  <a:gd name="connsiteY4" fmla="*/ 311743 h 388302"/>
                  <a:gd name="connsiteX5" fmla="*/ 176822 w 389369"/>
                  <a:gd name="connsiteY5" fmla="*/ 128180 h 388302"/>
                  <a:gd name="connsiteX6" fmla="*/ 183966 w 389369"/>
                  <a:gd name="connsiteY6" fmla="*/ 273406 h 388302"/>
                  <a:gd name="connsiteX7" fmla="*/ 205397 w 389369"/>
                  <a:gd name="connsiteY7" fmla="*/ 273406 h 388302"/>
                  <a:gd name="connsiteX8" fmla="*/ 212540 w 389369"/>
                  <a:gd name="connsiteY8" fmla="*/ 128180 h 388302"/>
                  <a:gd name="connsiteX9" fmla="*/ 194685 w 389369"/>
                  <a:gd name="connsiteY9" fmla="*/ 0 h 388302"/>
                  <a:gd name="connsiteX10" fmla="*/ 389369 w 389369"/>
                  <a:gd name="connsiteY10" fmla="*/ 388302 h 388302"/>
                  <a:gd name="connsiteX11" fmla="*/ 0 w 389369"/>
                  <a:gd name="connsiteY11" fmla="*/ 388302 h 388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9369" h="388302">
                    <a:moveTo>
                      <a:pt x="194687" y="311743"/>
                    </a:moveTo>
                    <a:cubicBezTo>
                      <a:pt x="184824" y="311743"/>
                      <a:pt x="176828" y="319931"/>
                      <a:pt x="176828" y="330031"/>
                    </a:cubicBezTo>
                    <a:cubicBezTo>
                      <a:pt x="176828" y="340131"/>
                      <a:pt x="184824" y="348319"/>
                      <a:pt x="194687" y="348319"/>
                    </a:cubicBezTo>
                    <a:cubicBezTo>
                      <a:pt x="204550" y="348319"/>
                      <a:pt x="212546" y="340131"/>
                      <a:pt x="212546" y="330031"/>
                    </a:cubicBezTo>
                    <a:cubicBezTo>
                      <a:pt x="212546" y="319931"/>
                      <a:pt x="204550" y="311743"/>
                      <a:pt x="194687" y="311743"/>
                    </a:cubicBezTo>
                    <a:close/>
                    <a:moveTo>
                      <a:pt x="176822" y="128180"/>
                    </a:moveTo>
                    <a:lnTo>
                      <a:pt x="183966" y="273406"/>
                    </a:lnTo>
                    <a:lnTo>
                      <a:pt x="205397" y="273406"/>
                    </a:lnTo>
                    <a:lnTo>
                      <a:pt x="212540" y="128180"/>
                    </a:lnTo>
                    <a:close/>
                    <a:moveTo>
                      <a:pt x="194685" y="0"/>
                    </a:moveTo>
                    <a:lnTo>
                      <a:pt x="389369" y="388302"/>
                    </a:lnTo>
                    <a:lnTo>
                      <a:pt x="0" y="388302"/>
                    </a:lnTo>
                    <a:close/>
                  </a:path>
                </a:pathLst>
              </a:custGeom>
              <a:solidFill>
                <a:srgbClr val="D83B0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36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45" name="Group 44">
            <a:extLst>
              <a:ext uri="{FF2B5EF4-FFF2-40B4-BE49-F238E27FC236}">
                <a16:creationId xmlns:a16="http://schemas.microsoft.com/office/drawing/2014/main" id="{CB2B7112-7ECA-41A8-8281-1662965CA1EF}"/>
              </a:ext>
            </a:extLst>
          </p:cNvPr>
          <p:cNvGrpSpPr/>
          <p:nvPr/>
        </p:nvGrpSpPr>
        <p:grpSpPr>
          <a:xfrm>
            <a:off x="3276292" y="5365632"/>
            <a:ext cx="8294476" cy="920365"/>
            <a:chOff x="1781030" y="7214364"/>
            <a:chExt cx="8294476" cy="920365"/>
          </a:xfrm>
        </p:grpSpPr>
        <p:sp>
          <p:nvSpPr>
            <p:cNvPr id="34" name="Rectangle 33">
              <a:extLst>
                <a:ext uri="{FF2B5EF4-FFF2-40B4-BE49-F238E27FC236}">
                  <a16:creationId xmlns:a16="http://schemas.microsoft.com/office/drawing/2014/main" id="{E590AEAD-F9C4-4D44-8EA0-3D16E495CCDD}"/>
                </a:ext>
              </a:extLst>
            </p:cNvPr>
            <p:cNvSpPr/>
            <p:nvPr/>
          </p:nvSpPr>
          <p:spPr bwMode="auto">
            <a:xfrm>
              <a:off x="2056364" y="7214364"/>
              <a:ext cx="8019142" cy="920365"/>
            </a:xfrm>
            <a:prstGeom prst="rect">
              <a:avLst/>
            </a:prstGeom>
            <a:solidFill>
              <a:schemeClr val="bg1"/>
            </a:solidFill>
            <a:ln>
              <a:noFill/>
              <a:headEnd type="none" w="med" len="med"/>
              <a:tailEnd type="none" w="med" len="med"/>
            </a:ln>
            <a:effectLst>
              <a:outerShdw blurRad="254000" dist="50800" dir="2700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182880" rIns="182880" bIns="18288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2000" b="0" i="0" u="none" strike="noStrike" kern="1200" cap="none" spc="0" normalizeH="0" baseline="0" noProof="0">
                  <a:ln>
                    <a:noFill/>
                  </a:ln>
                  <a:gradFill>
                    <a:gsLst>
                      <a:gs pos="2917">
                        <a:prstClr val="black"/>
                      </a:gs>
                      <a:gs pos="100000">
                        <a:prstClr val="black"/>
                      </a:gs>
                    </a:gsLst>
                    <a:lin ang="5400000" scaled="0"/>
                  </a:gradFill>
                  <a:effectLst/>
                  <a:uLnTx/>
                  <a:uFillTx/>
                  <a:latin typeface="Calibri Light" panose="020F0302020204030204"/>
                  <a:ea typeface="+mn-ea"/>
                  <a:cs typeface="+mn-cs"/>
                </a:rPr>
                <a:t>We live in a world of hyper polymorphic threats with 5 billion unique instances per month</a:t>
              </a:r>
            </a:p>
          </p:txBody>
        </p:sp>
        <p:grpSp>
          <p:nvGrpSpPr>
            <p:cNvPr id="35" name="Group 34">
              <a:extLst>
                <a:ext uri="{FF2B5EF4-FFF2-40B4-BE49-F238E27FC236}">
                  <a16:creationId xmlns:a16="http://schemas.microsoft.com/office/drawing/2014/main" id="{5C5EBB75-1432-4B0D-A0F6-DF7733B31560}"/>
                </a:ext>
              </a:extLst>
            </p:cNvPr>
            <p:cNvGrpSpPr/>
            <p:nvPr/>
          </p:nvGrpSpPr>
          <p:grpSpPr>
            <a:xfrm>
              <a:off x="1781030" y="7402512"/>
              <a:ext cx="550671" cy="544069"/>
              <a:chOff x="9497161" y="2204679"/>
              <a:chExt cx="262757" cy="239508"/>
            </a:xfrm>
          </p:grpSpPr>
          <p:sp>
            <p:nvSpPr>
              <p:cNvPr id="36" name="Isosceles Triangle 35">
                <a:extLst>
                  <a:ext uri="{FF2B5EF4-FFF2-40B4-BE49-F238E27FC236}">
                    <a16:creationId xmlns:a16="http://schemas.microsoft.com/office/drawing/2014/main" id="{082EB621-D083-483B-8DA5-7951F9375C0F}"/>
                  </a:ext>
                </a:extLst>
              </p:cNvPr>
              <p:cNvSpPr/>
              <p:nvPr/>
            </p:nvSpPr>
            <p:spPr bwMode="auto">
              <a:xfrm>
                <a:off x="9497161" y="2204679"/>
                <a:ext cx="260209" cy="239508"/>
              </a:xfrm>
              <a:prstGeom prst="triangl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36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7" name="Freeform: Shape 36">
                <a:extLst>
                  <a:ext uri="{FF2B5EF4-FFF2-40B4-BE49-F238E27FC236}">
                    <a16:creationId xmlns:a16="http://schemas.microsoft.com/office/drawing/2014/main" id="{613939C6-0B15-42CE-AEF9-70C2144A719E}"/>
                  </a:ext>
                </a:extLst>
              </p:cNvPr>
              <p:cNvSpPr/>
              <p:nvPr/>
            </p:nvSpPr>
            <p:spPr bwMode="auto">
              <a:xfrm>
                <a:off x="9499709" y="2226220"/>
                <a:ext cx="260209" cy="207343"/>
              </a:xfrm>
              <a:custGeom>
                <a:avLst/>
                <a:gdLst>
                  <a:gd name="connsiteX0" fmla="*/ 194687 w 389369"/>
                  <a:gd name="connsiteY0" fmla="*/ 311743 h 388302"/>
                  <a:gd name="connsiteX1" fmla="*/ 176828 w 389369"/>
                  <a:gd name="connsiteY1" fmla="*/ 330031 h 388302"/>
                  <a:gd name="connsiteX2" fmla="*/ 194687 w 389369"/>
                  <a:gd name="connsiteY2" fmla="*/ 348319 h 388302"/>
                  <a:gd name="connsiteX3" fmla="*/ 212546 w 389369"/>
                  <a:gd name="connsiteY3" fmla="*/ 330031 h 388302"/>
                  <a:gd name="connsiteX4" fmla="*/ 194687 w 389369"/>
                  <a:gd name="connsiteY4" fmla="*/ 311743 h 388302"/>
                  <a:gd name="connsiteX5" fmla="*/ 176822 w 389369"/>
                  <a:gd name="connsiteY5" fmla="*/ 128180 h 388302"/>
                  <a:gd name="connsiteX6" fmla="*/ 183966 w 389369"/>
                  <a:gd name="connsiteY6" fmla="*/ 273406 h 388302"/>
                  <a:gd name="connsiteX7" fmla="*/ 205397 w 389369"/>
                  <a:gd name="connsiteY7" fmla="*/ 273406 h 388302"/>
                  <a:gd name="connsiteX8" fmla="*/ 212540 w 389369"/>
                  <a:gd name="connsiteY8" fmla="*/ 128180 h 388302"/>
                  <a:gd name="connsiteX9" fmla="*/ 194685 w 389369"/>
                  <a:gd name="connsiteY9" fmla="*/ 0 h 388302"/>
                  <a:gd name="connsiteX10" fmla="*/ 389369 w 389369"/>
                  <a:gd name="connsiteY10" fmla="*/ 388302 h 388302"/>
                  <a:gd name="connsiteX11" fmla="*/ 0 w 389369"/>
                  <a:gd name="connsiteY11" fmla="*/ 388302 h 388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9369" h="388302">
                    <a:moveTo>
                      <a:pt x="194687" y="311743"/>
                    </a:moveTo>
                    <a:cubicBezTo>
                      <a:pt x="184824" y="311743"/>
                      <a:pt x="176828" y="319931"/>
                      <a:pt x="176828" y="330031"/>
                    </a:cubicBezTo>
                    <a:cubicBezTo>
                      <a:pt x="176828" y="340131"/>
                      <a:pt x="184824" y="348319"/>
                      <a:pt x="194687" y="348319"/>
                    </a:cubicBezTo>
                    <a:cubicBezTo>
                      <a:pt x="204550" y="348319"/>
                      <a:pt x="212546" y="340131"/>
                      <a:pt x="212546" y="330031"/>
                    </a:cubicBezTo>
                    <a:cubicBezTo>
                      <a:pt x="212546" y="319931"/>
                      <a:pt x="204550" y="311743"/>
                      <a:pt x="194687" y="311743"/>
                    </a:cubicBezTo>
                    <a:close/>
                    <a:moveTo>
                      <a:pt x="176822" y="128180"/>
                    </a:moveTo>
                    <a:lnTo>
                      <a:pt x="183966" y="273406"/>
                    </a:lnTo>
                    <a:lnTo>
                      <a:pt x="205397" y="273406"/>
                    </a:lnTo>
                    <a:lnTo>
                      <a:pt x="212540" y="128180"/>
                    </a:lnTo>
                    <a:close/>
                    <a:moveTo>
                      <a:pt x="194685" y="0"/>
                    </a:moveTo>
                    <a:lnTo>
                      <a:pt x="389369" y="388302"/>
                    </a:lnTo>
                    <a:lnTo>
                      <a:pt x="0" y="388302"/>
                    </a:lnTo>
                    <a:close/>
                  </a:path>
                </a:pathLst>
              </a:custGeom>
              <a:solidFill>
                <a:srgbClr val="D83B0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36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spTree>
    <p:extLst>
      <p:ext uri="{BB962C8B-B14F-4D97-AF65-F5344CB8AC3E}">
        <p14:creationId xmlns:p14="http://schemas.microsoft.com/office/powerpoint/2010/main" val="197286674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p:cTn id="7" dur="500" fill="hold"/>
                                        <p:tgtEl>
                                          <p:spTgt spid="42"/>
                                        </p:tgtEl>
                                        <p:attrNameLst>
                                          <p:attrName>ppt_w</p:attrName>
                                        </p:attrNameLst>
                                      </p:cBhvr>
                                      <p:tavLst>
                                        <p:tav tm="0">
                                          <p:val>
                                            <p:fltVal val="0"/>
                                          </p:val>
                                        </p:tav>
                                        <p:tav tm="100000">
                                          <p:val>
                                            <p:strVal val="#ppt_w"/>
                                          </p:val>
                                        </p:tav>
                                      </p:tavLst>
                                    </p:anim>
                                    <p:anim calcmode="lin" valueType="num">
                                      <p:cBhvr>
                                        <p:cTn id="8" dur="500" fill="hold"/>
                                        <p:tgtEl>
                                          <p:spTgt spid="42"/>
                                        </p:tgtEl>
                                        <p:attrNameLst>
                                          <p:attrName>ppt_h</p:attrName>
                                        </p:attrNameLst>
                                      </p:cBhvr>
                                      <p:tavLst>
                                        <p:tav tm="0">
                                          <p:val>
                                            <p:fltVal val="0"/>
                                          </p:val>
                                        </p:tav>
                                        <p:tav tm="100000">
                                          <p:val>
                                            <p:strVal val="#ppt_h"/>
                                          </p:val>
                                        </p:tav>
                                      </p:tavLst>
                                    </p:anim>
                                    <p:animEffect transition="in" filter="fade">
                                      <p:cBhvr>
                                        <p:cTn id="9" dur="500"/>
                                        <p:tgtEl>
                                          <p:spTgt spid="42"/>
                                        </p:tgtEl>
                                      </p:cBhvr>
                                    </p:animEffect>
                                  </p:childTnLst>
                                </p:cTn>
                              </p:par>
                              <p:par>
                                <p:cTn id="10" presetID="53" presetClass="entr" presetSubtype="16" fill="hold" nodeType="withEffect">
                                  <p:stCondLst>
                                    <p:cond delay="500"/>
                                  </p:stCondLst>
                                  <p:childTnLst>
                                    <p:set>
                                      <p:cBhvr>
                                        <p:cTn id="11" dur="1" fill="hold">
                                          <p:stCondLst>
                                            <p:cond delay="0"/>
                                          </p:stCondLst>
                                        </p:cTn>
                                        <p:tgtEl>
                                          <p:spTgt spid="43"/>
                                        </p:tgtEl>
                                        <p:attrNameLst>
                                          <p:attrName>style.visibility</p:attrName>
                                        </p:attrNameLst>
                                      </p:cBhvr>
                                      <p:to>
                                        <p:strVal val="visible"/>
                                      </p:to>
                                    </p:set>
                                    <p:anim calcmode="lin" valueType="num">
                                      <p:cBhvr>
                                        <p:cTn id="12" dur="500" fill="hold"/>
                                        <p:tgtEl>
                                          <p:spTgt spid="43"/>
                                        </p:tgtEl>
                                        <p:attrNameLst>
                                          <p:attrName>ppt_w</p:attrName>
                                        </p:attrNameLst>
                                      </p:cBhvr>
                                      <p:tavLst>
                                        <p:tav tm="0">
                                          <p:val>
                                            <p:fltVal val="0"/>
                                          </p:val>
                                        </p:tav>
                                        <p:tav tm="100000">
                                          <p:val>
                                            <p:strVal val="#ppt_w"/>
                                          </p:val>
                                        </p:tav>
                                      </p:tavLst>
                                    </p:anim>
                                    <p:anim calcmode="lin" valueType="num">
                                      <p:cBhvr>
                                        <p:cTn id="13" dur="500" fill="hold"/>
                                        <p:tgtEl>
                                          <p:spTgt spid="43"/>
                                        </p:tgtEl>
                                        <p:attrNameLst>
                                          <p:attrName>ppt_h</p:attrName>
                                        </p:attrNameLst>
                                      </p:cBhvr>
                                      <p:tavLst>
                                        <p:tav tm="0">
                                          <p:val>
                                            <p:fltVal val="0"/>
                                          </p:val>
                                        </p:tav>
                                        <p:tav tm="100000">
                                          <p:val>
                                            <p:strVal val="#ppt_h"/>
                                          </p:val>
                                        </p:tav>
                                      </p:tavLst>
                                    </p:anim>
                                    <p:animEffect transition="in" filter="fade">
                                      <p:cBhvr>
                                        <p:cTn id="14" dur="500"/>
                                        <p:tgtEl>
                                          <p:spTgt spid="43"/>
                                        </p:tgtEl>
                                      </p:cBhvr>
                                    </p:animEffect>
                                  </p:childTnLst>
                                </p:cTn>
                              </p:par>
                              <p:par>
                                <p:cTn id="15" presetID="53" presetClass="entr" presetSubtype="16" fill="hold" nodeType="withEffect">
                                  <p:stCondLst>
                                    <p:cond delay="250"/>
                                  </p:stCondLst>
                                  <p:childTnLst>
                                    <p:set>
                                      <p:cBhvr>
                                        <p:cTn id="16" dur="1" fill="hold">
                                          <p:stCondLst>
                                            <p:cond delay="0"/>
                                          </p:stCondLst>
                                        </p:cTn>
                                        <p:tgtEl>
                                          <p:spTgt spid="44"/>
                                        </p:tgtEl>
                                        <p:attrNameLst>
                                          <p:attrName>style.visibility</p:attrName>
                                        </p:attrNameLst>
                                      </p:cBhvr>
                                      <p:to>
                                        <p:strVal val="visible"/>
                                      </p:to>
                                    </p:set>
                                    <p:anim calcmode="lin" valueType="num">
                                      <p:cBhvr>
                                        <p:cTn id="17" dur="500" fill="hold"/>
                                        <p:tgtEl>
                                          <p:spTgt spid="44"/>
                                        </p:tgtEl>
                                        <p:attrNameLst>
                                          <p:attrName>ppt_w</p:attrName>
                                        </p:attrNameLst>
                                      </p:cBhvr>
                                      <p:tavLst>
                                        <p:tav tm="0">
                                          <p:val>
                                            <p:fltVal val="0"/>
                                          </p:val>
                                        </p:tav>
                                        <p:tav tm="100000">
                                          <p:val>
                                            <p:strVal val="#ppt_w"/>
                                          </p:val>
                                        </p:tav>
                                      </p:tavLst>
                                    </p:anim>
                                    <p:anim calcmode="lin" valueType="num">
                                      <p:cBhvr>
                                        <p:cTn id="18" dur="500" fill="hold"/>
                                        <p:tgtEl>
                                          <p:spTgt spid="44"/>
                                        </p:tgtEl>
                                        <p:attrNameLst>
                                          <p:attrName>ppt_h</p:attrName>
                                        </p:attrNameLst>
                                      </p:cBhvr>
                                      <p:tavLst>
                                        <p:tav tm="0">
                                          <p:val>
                                            <p:fltVal val="0"/>
                                          </p:val>
                                        </p:tav>
                                        <p:tav tm="100000">
                                          <p:val>
                                            <p:strVal val="#ppt_h"/>
                                          </p:val>
                                        </p:tav>
                                      </p:tavLst>
                                    </p:anim>
                                    <p:animEffect transition="in" filter="fade">
                                      <p:cBhvr>
                                        <p:cTn id="19" dur="500"/>
                                        <p:tgtEl>
                                          <p:spTgt spid="44"/>
                                        </p:tgtEl>
                                      </p:cBhvr>
                                    </p:animEffect>
                                  </p:childTnLst>
                                </p:cTn>
                              </p:par>
                              <p:par>
                                <p:cTn id="20" presetID="53" presetClass="entr" presetSubtype="16" fill="hold" nodeType="withEffect">
                                  <p:stCondLst>
                                    <p:cond delay="750"/>
                                  </p:stCondLst>
                                  <p:childTnLst>
                                    <p:set>
                                      <p:cBhvr>
                                        <p:cTn id="21" dur="1" fill="hold">
                                          <p:stCondLst>
                                            <p:cond delay="0"/>
                                          </p:stCondLst>
                                        </p:cTn>
                                        <p:tgtEl>
                                          <p:spTgt spid="45"/>
                                        </p:tgtEl>
                                        <p:attrNameLst>
                                          <p:attrName>style.visibility</p:attrName>
                                        </p:attrNameLst>
                                      </p:cBhvr>
                                      <p:to>
                                        <p:strVal val="visible"/>
                                      </p:to>
                                    </p:set>
                                    <p:anim calcmode="lin" valueType="num">
                                      <p:cBhvr>
                                        <p:cTn id="22" dur="500" fill="hold"/>
                                        <p:tgtEl>
                                          <p:spTgt spid="45"/>
                                        </p:tgtEl>
                                        <p:attrNameLst>
                                          <p:attrName>ppt_w</p:attrName>
                                        </p:attrNameLst>
                                      </p:cBhvr>
                                      <p:tavLst>
                                        <p:tav tm="0">
                                          <p:val>
                                            <p:fltVal val="0"/>
                                          </p:val>
                                        </p:tav>
                                        <p:tav tm="100000">
                                          <p:val>
                                            <p:strVal val="#ppt_w"/>
                                          </p:val>
                                        </p:tav>
                                      </p:tavLst>
                                    </p:anim>
                                    <p:anim calcmode="lin" valueType="num">
                                      <p:cBhvr>
                                        <p:cTn id="23" dur="500" fill="hold"/>
                                        <p:tgtEl>
                                          <p:spTgt spid="45"/>
                                        </p:tgtEl>
                                        <p:attrNameLst>
                                          <p:attrName>ppt_h</p:attrName>
                                        </p:attrNameLst>
                                      </p:cBhvr>
                                      <p:tavLst>
                                        <p:tav tm="0">
                                          <p:val>
                                            <p:fltVal val="0"/>
                                          </p:val>
                                        </p:tav>
                                        <p:tav tm="100000">
                                          <p:val>
                                            <p:strVal val="#ppt_h"/>
                                          </p:val>
                                        </p:tav>
                                      </p:tavLst>
                                    </p:anim>
                                    <p:animEffect transition="in" filter="fade">
                                      <p:cBhvr>
                                        <p:cTn id="24"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 EDR blueicon">
            <a:extLst>
              <a:ext uri="{FF2B5EF4-FFF2-40B4-BE49-F238E27FC236}">
                <a16:creationId xmlns:a16="http://schemas.microsoft.com/office/drawing/2014/main" id="{F55ACFEC-9CA1-4900-A670-CE638D467026}"/>
              </a:ext>
            </a:extLst>
          </p:cNvPr>
          <p:cNvGrpSpPr/>
          <p:nvPr/>
        </p:nvGrpSpPr>
        <p:grpSpPr>
          <a:xfrm>
            <a:off x="3529448" y="1259557"/>
            <a:ext cx="822960" cy="822960"/>
            <a:chOff x="7073021" y="2905181"/>
            <a:chExt cx="365760" cy="365760"/>
          </a:xfrm>
        </p:grpSpPr>
        <p:sp>
          <p:nvSpPr>
            <p:cNvPr id="13" name="Oval 12">
              <a:extLst>
                <a:ext uri="{FF2B5EF4-FFF2-40B4-BE49-F238E27FC236}">
                  <a16:creationId xmlns:a16="http://schemas.microsoft.com/office/drawing/2014/main" id="{E38A478B-9F18-422C-AAF3-1808B38F67AE}"/>
                </a:ext>
              </a:extLst>
            </p:cNvPr>
            <p:cNvSpPr/>
            <p:nvPr/>
          </p:nvSpPr>
          <p:spPr>
            <a:xfrm>
              <a:off x="7073021" y="2905181"/>
              <a:ext cx="365760" cy="365760"/>
            </a:xfrm>
            <a:prstGeom prst="ellipse">
              <a:avLst/>
            </a:prstGeom>
            <a:solidFill>
              <a:schemeClr val="accent1"/>
            </a:solidFill>
            <a:ln w="15875" cap="flat">
              <a:noFill/>
              <a:prstDash val="solid"/>
              <a:miter/>
            </a:ln>
            <a:effectLst>
              <a:outerShdw blurRad="190500" dist="50800" dir="2400000" algn="ctr" rotWithShape="0">
                <a:prstClr val="black">
                  <a:alpha val="40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50" b="1" i="0" u="none" strike="noStrike" kern="1200" cap="none" spc="0" normalizeH="0" baseline="0" noProof="0">
                <a:ln>
                  <a:noFill/>
                </a:ln>
                <a:gradFill>
                  <a:gsLst>
                    <a:gs pos="0">
                      <a:srgbClr val="44546A"/>
                    </a:gs>
                    <a:gs pos="100000">
                      <a:srgbClr val="44546A"/>
                    </a:gs>
                  </a:gsLst>
                  <a:lin ang="5400000" scaled="1"/>
                </a:gradFill>
                <a:effectLst/>
                <a:uLnTx/>
                <a:uFillTx/>
                <a:latin typeface="Calibri" panose="020F0502020204030204"/>
                <a:ea typeface="+mn-ea"/>
                <a:cs typeface="+mn-cs"/>
              </a:endParaRPr>
            </a:p>
          </p:txBody>
        </p:sp>
        <p:grpSp>
          <p:nvGrpSpPr>
            <p:cNvPr id="14" name="!! EDR white">
              <a:extLst>
                <a:ext uri="{FF2B5EF4-FFF2-40B4-BE49-F238E27FC236}">
                  <a16:creationId xmlns:a16="http://schemas.microsoft.com/office/drawing/2014/main" id="{4FBE9D4D-57AC-4583-AC5C-D2D787457A4F}"/>
                </a:ext>
              </a:extLst>
            </p:cNvPr>
            <p:cNvGrpSpPr/>
            <p:nvPr/>
          </p:nvGrpSpPr>
          <p:grpSpPr>
            <a:xfrm>
              <a:off x="7129277" y="2998546"/>
              <a:ext cx="248317" cy="173244"/>
              <a:chOff x="6617881" y="4663769"/>
              <a:chExt cx="854248" cy="595987"/>
            </a:xfrm>
            <a:solidFill>
              <a:schemeClr val="bg1"/>
            </a:solidFill>
          </p:grpSpPr>
          <p:sp>
            <p:nvSpPr>
              <p:cNvPr id="15" name="Rectangle 14">
                <a:extLst>
                  <a:ext uri="{FF2B5EF4-FFF2-40B4-BE49-F238E27FC236}">
                    <a16:creationId xmlns:a16="http://schemas.microsoft.com/office/drawing/2014/main" id="{6D150DC7-2C56-483B-87B1-8E08E3C5F493}"/>
                  </a:ext>
                </a:extLst>
              </p:cNvPr>
              <p:cNvSpPr/>
              <p:nvPr/>
            </p:nvSpPr>
            <p:spPr bwMode="auto">
              <a:xfrm>
                <a:off x="6746897" y="4710863"/>
                <a:ext cx="635682" cy="393192"/>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Calibri" panose="020F0502020204030204"/>
                  <a:ea typeface="Segoe UI" pitchFamily="34" charset="0"/>
                  <a:cs typeface="Segoe UI" pitchFamily="34" charset="0"/>
                </a:endParaRPr>
              </a:p>
            </p:txBody>
          </p:sp>
          <p:grpSp>
            <p:nvGrpSpPr>
              <p:cNvPr id="16" name="Graphic 60">
                <a:extLst>
                  <a:ext uri="{FF2B5EF4-FFF2-40B4-BE49-F238E27FC236}">
                    <a16:creationId xmlns:a16="http://schemas.microsoft.com/office/drawing/2014/main" id="{C8ED9193-C244-450D-BFA0-75832EA63F9F}"/>
                  </a:ext>
                </a:extLst>
              </p:cNvPr>
              <p:cNvGrpSpPr/>
              <p:nvPr/>
            </p:nvGrpSpPr>
            <p:grpSpPr>
              <a:xfrm>
                <a:off x="6617881" y="4663769"/>
                <a:ext cx="854248" cy="595987"/>
                <a:chOff x="6553710" y="4571916"/>
                <a:chExt cx="981653" cy="684874"/>
              </a:xfrm>
              <a:grpFill/>
            </p:grpSpPr>
            <p:sp>
              <p:nvSpPr>
                <p:cNvPr id="17" name="Freeform: Shape 16">
                  <a:extLst>
                    <a:ext uri="{FF2B5EF4-FFF2-40B4-BE49-F238E27FC236}">
                      <a16:creationId xmlns:a16="http://schemas.microsoft.com/office/drawing/2014/main" id="{519C1625-8884-4A63-9928-26A6DD5D2B92}"/>
                    </a:ext>
                  </a:extLst>
                </p:cNvPr>
                <p:cNvSpPr/>
                <p:nvPr/>
              </p:nvSpPr>
              <p:spPr>
                <a:xfrm>
                  <a:off x="6946980" y="4692924"/>
                  <a:ext cx="251121" cy="319608"/>
                </a:xfrm>
                <a:custGeom>
                  <a:avLst/>
                  <a:gdLst>
                    <a:gd name="connsiteX0" fmla="*/ 41092 w 251120"/>
                    <a:gd name="connsiteY0" fmla="*/ 326457 h 319607"/>
                    <a:gd name="connsiteX1" fmla="*/ 251121 w 251120"/>
                    <a:gd name="connsiteY1" fmla="*/ 130126 h 319607"/>
                    <a:gd name="connsiteX2" fmla="*/ 139258 w 251120"/>
                    <a:gd name="connsiteY2" fmla="*/ 130126 h 319607"/>
                    <a:gd name="connsiteX3" fmla="*/ 210028 w 251120"/>
                    <a:gd name="connsiteY3" fmla="*/ 0 h 319607"/>
                    <a:gd name="connsiteX4" fmla="*/ 105014 w 251120"/>
                    <a:gd name="connsiteY4" fmla="*/ 0 h 319607"/>
                    <a:gd name="connsiteX5" fmla="*/ 0 w 251120"/>
                    <a:gd name="connsiteY5" fmla="*/ 196331 h 319607"/>
                    <a:gd name="connsiteX6" fmla="*/ 82185 w 251120"/>
                    <a:gd name="connsiteY6" fmla="*/ 196331 h 319607"/>
                    <a:gd name="connsiteX7" fmla="*/ 11415 w 251120"/>
                    <a:gd name="connsiteY7" fmla="*/ 326457 h 319607"/>
                    <a:gd name="connsiteX8" fmla="*/ 41092 w 251120"/>
                    <a:gd name="connsiteY8" fmla="*/ 326457 h 319607"/>
                    <a:gd name="connsiteX9" fmla="*/ 41092 w 251120"/>
                    <a:gd name="connsiteY9" fmla="*/ 326457 h 3196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1120" h="319607">
                      <a:moveTo>
                        <a:pt x="41092" y="326457"/>
                      </a:moveTo>
                      <a:lnTo>
                        <a:pt x="251121" y="130126"/>
                      </a:lnTo>
                      <a:lnTo>
                        <a:pt x="139258" y="130126"/>
                      </a:lnTo>
                      <a:lnTo>
                        <a:pt x="210028" y="0"/>
                      </a:lnTo>
                      <a:lnTo>
                        <a:pt x="105014" y="0"/>
                      </a:lnTo>
                      <a:lnTo>
                        <a:pt x="0" y="196331"/>
                      </a:lnTo>
                      <a:lnTo>
                        <a:pt x="82185" y="196331"/>
                      </a:lnTo>
                      <a:lnTo>
                        <a:pt x="11415" y="326457"/>
                      </a:lnTo>
                      <a:lnTo>
                        <a:pt x="41092" y="326457"/>
                      </a:lnTo>
                      <a:lnTo>
                        <a:pt x="41092" y="326457"/>
                      </a:lnTo>
                      <a:close/>
                    </a:path>
                  </a:pathLst>
                </a:custGeom>
                <a:solidFill>
                  <a:schemeClr val="bg1"/>
                </a:solidFill>
                <a:ln w="2273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Freeform: Shape 17">
                  <a:extLst>
                    <a:ext uri="{FF2B5EF4-FFF2-40B4-BE49-F238E27FC236}">
                      <a16:creationId xmlns:a16="http://schemas.microsoft.com/office/drawing/2014/main" id="{7964A3FD-0428-4538-BDA1-3430B2F2E536}"/>
                    </a:ext>
                  </a:extLst>
                </p:cNvPr>
                <p:cNvSpPr/>
                <p:nvPr/>
              </p:nvSpPr>
              <p:spPr>
                <a:xfrm>
                  <a:off x="6553710" y="4571916"/>
                  <a:ext cx="981653" cy="684874"/>
                </a:xfrm>
                <a:custGeom>
                  <a:avLst/>
                  <a:gdLst>
                    <a:gd name="connsiteX0" fmla="*/ 989102 w 981652"/>
                    <a:gd name="connsiteY0" fmla="*/ 662045 h 684873"/>
                    <a:gd name="connsiteX1" fmla="*/ 913766 w 981652"/>
                    <a:gd name="connsiteY1" fmla="*/ 577577 h 684873"/>
                    <a:gd name="connsiteX2" fmla="*/ 904634 w 981652"/>
                    <a:gd name="connsiteY2" fmla="*/ 568445 h 684873"/>
                    <a:gd name="connsiteX3" fmla="*/ 909200 w 981652"/>
                    <a:gd name="connsiteY3" fmla="*/ 545616 h 684873"/>
                    <a:gd name="connsiteX4" fmla="*/ 909200 w 981652"/>
                    <a:gd name="connsiteY4" fmla="*/ 50224 h 684873"/>
                    <a:gd name="connsiteX5" fmla="*/ 858976 w 981652"/>
                    <a:gd name="connsiteY5" fmla="*/ 0 h 684873"/>
                    <a:gd name="connsiteX6" fmla="*/ 160404 w 981652"/>
                    <a:gd name="connsiteY6" fmla="*/ 0 h 684873"/>
                    <a:gd name="connsiteX7" fmla="*/ 112463 w 981652"/>
                    <a:gd name="connsiteY7" fmla="*/ 50224 h 684873"/>
                    <a:gd name="connsiteX8" fmla="*/ 112463 w 981652"/>
                    <a:gd name="connsiteY8" fmla="*/ 545616 h 684873"/>
                    <a:gd name="connsiteX9" fmla="*/ 117029 w 981652"/>
                    <a:gd name="connsiteY9" fmla="*/ 563880 h 684873"/>
                    <a:gd name="connsiteX10" fmla="*/ 96482 w 981652"/>
                    <a:gd name="connsiteY10" fmla="*/ 579860 h 684873"/>
                    <a:gd name="connsiteX11" fmla="*/ 2883 w 981652"/>
                    <a:gd name="connsiteY11" fmla="*/ 664328 h 684873"/>
                    <a:gd name="connsiteX12" fmla="*/ 27995 w 981652"/>
                    <a:gd name="connsiteY12" fmla="*/ 705420 h 684873"/>
                    <a:gd name="connsiteX13" fmla="*/ 968556 w 981652"/>
                    <a:gd name="connsiteY13" fmla="*/ 705420 h 684873"/>
                    <a:gd name="connsiteX14" fmla="*/ 989102 w 981652"/>
                    <a:gd name="connsiteY14" fmla="*/ 662045 h 684873"/>
                    <a:gd name="connsiteX15" fmla="*/ 470880 w 981652"/>
                    <a:gd name="connsiteY15" fmla="*/ 18263 h 684873"/>
                    <a:gd name="connsiteX16" fmla="*/ 548499 w 981652"/>
                    <a:gd name="connsiteY16" fmla="*/ 18263 h 684873"/>
                    <a:gd name="connsiteX17" fmla="*/ 553065 w 981652"/>
                    <a:gd name="connsiteY17" fmla="*/ 27395 h 684873"/>
                    <a:gd name="connsiteX18" fmla="*/ 548499 w 981652"/>
                    <a:gd name="connsiteY18" fmla="*/ 36527 h 684873"/>
                    <a:gd name="connsiteX19" fmla="*/ 470880 w 981652"/>
                    <a:gd name="connsiteY19" fmla="*/ 36527 h 684873"/>
                    <a:gd name="connsiteX20" fmla="*/ 466315 w 981652"/>
                    <a:gd name="connsiteY20" fmla="*/ 27395 h 684873"/>
                    <a:gd name="connsiteX21" fmla="*/ 470880 w 981652"/>
                    <a:gd name="connsiteY21" fmla="*/ 18263 h 684873"/>
                    <a:gd name="connsiteX22" fmla="*/ 167253 w 981652"/>
                    <a:gd name="connsiteY22" fmla="*/ 57073 h 684873"/>
                    <a:gd name="connsiteX23" fmla="*/ 861259 w 981652"/>
                    <a:gd name="connsiteY23" fmla="*/ 57073 h 684873"/>
                    <a:gd name="connsiteX24" fmla="*/ 861259 w 981652"/>
                    <a:gd name="connsiteY24" fmla="*/ 497675 h 684873"/>
                    <a:gd name="connsiteX25" fmla="*/ 167253 w 981652"/>
                    <a:gd name="connsiteY25" fmla="*/ 497675 h 684873"/>
                    <a:gd name="connsiteX26" fmla="*/ 167253 w 981652"/>
                    <a:gd name="connsiteY26" fmla="*/ 57073 h 684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981652" h="684873">
                      <a:moveTo>
                        <a:pt x="989102" y="662045"/>
                      </a:moveTo>
                      <a:lnTo>
                        <a:pt x="913766" y="577577"/>
                      </a:lnTo>
                      <a:cubicBezTo>
                        <a:pt x="909200" y="573011"/>
                        <a:pt x="906917" y="570728"/>
                        <a:pt x="904634" y="568445"/>
                      </a:cubicBezTo>
                      <a:cubicBezTo>
                        <a:pt x="909200" y="561597"/>
                        <a:pt x="909200" y="554748"/>
                        <a:pt x="909200" y="545616"/>
                      </a:cubicBezTo>
                      <a:cubicBezTo>
                        <a:pt x="909200" y="545616"/>
                        <a:pt x="909200" y="545616"/>
                        <a:pt x="909200" y="50224"/>
                      </a:cubicBezTo>
                      <a:cubicBezTo>
                        <a:pt x="909200" y="22829"/>
                        <a:pt x="886371" y="0"/>
                        <a:pt x="858976" y="0"/>
                      </a:cubicBezTo>
                      <a:cubicBezTo>
                        <a:pt x="858976" y="0"/>
                        <a:pt x="858976" y="0"/>
                        <a:pt x="160404" y="0"/>
                      </a:cubicBezTo>
                      <a:cubicBezTo>
                        <a:pt x="133009" y="0"/>
                        <a:pt x="112463" y="22829"/>
                        <a:pt x="112463" y="50224"/>
                      </a:cubicBezTo>
                      <a:cubicBezTo>
                        <a:pt x="112463" y="50224"/>
                        <a:pt x="112463" y="50224"/>
                        <a:pt x="112463" y="545616"/>
                      </a:cubicBezTo>
                      <a:cubicBezTo>
                        <a:pt x="112463" y="552465"/>
                        <a:pt x="114746" y="559314"/>
                        <a:pt x="117029" y="563880"/>
                      </a:cubicBezTo>
                      <a:cubicBezTo>
                        <a:pt x="110180" y="566162"/>
                        <a:pt x="105614" y="570728"/>
                        <a:pt x="96482" y="579860"/>
                      </a:cubicBezTo>
                      <a:lnTo>
                        <a:pt x="2883" y="664328"/>
                      </a:lnTo>
                      <a:cubicBezTo>
                        <a:pt x="-6249" y="682591"/>
                        <a:pt x="7449" y="705420"/>
                        <a:pt x="27995" y="705420"/>
                      </a:cubicBezTo>
                      <a:lnTo>
                        <a:pt x="968556" y="705420"/>
                      </a:lnTo>
                      <a:cubicBezTo>
                        <a:pt x="989102" y="705420"/>
                        <a:pt x="1000516" y="682591"/>
                        <a:pt x="989102" y="662045"/>
                      </a:cubicBezTo>
                      <a:close/>
                      <a:moveTo>
                        <a:pt x="470880" y="18263"/>
                      </a:moveTo>
                      <a:cubicBezTo>
                        <a:pt x="548499" y="18263"/>
                        <a:pt x="548499" y="18263"/>
                        <a:pt x="548499" y="18263"/>
                      </a:cubicBezTo>
                      <a:cubicBezTo>
                        <a:pt x="550782" y="18263"/>
                        <a:pt x="553065" y="22829"/>
                        <a:pt x="553065" y="27395"/>
                      </a:cubicBezTo>
                      <a:cubicBezTo>
                        <a:pt x="553065" y="31961"/>
                        <a:pt x="550782" y="36527"/>
                        <a:pt x="548499" y="36527"/>
                      </a:cubicBezTo>
                      <a:cubicBezTo>
                        <a:pt x="470880" y="36527"/>
                        <a:pt x="470880" y="36527"/>
                        <a:pt x="470880" y="36527"/>
                      </a:cubicBezTo>
                      <a:cubicBezTo>
                        <a:pt x="468597" y="36527"/>
                        <a:pt x="466315" y="31961"/>
                        <a:pt x="466315" y="27395"/>
                      </a:cubicBezTo>
                      <a:cubicBezTo>
                        <a:pt x="466315" y="22829"/>
                        <a:pt x="466315" y="18263"/>
                        <a:pt x="470880" y="18263"/>
                      </a:cubicBezTo>
                      <a:close/>
                      <a:moveTo>
                        <a:pt x="167253" y="57073"/>
                      </a:moveTo>
                      <a:lnTo>
                        <a:pt x="861259" y="57073"/>
                      </a:lnTo>
                      <a:lnTo>
                        <a:pt x="861259" y="497675"/>
                      </a:lnTo>
                      <a:lnTo>
                        <a:pt x="167253" y="497675"/>
                      </a:lnTo>
                      <a:lnTo>
                        <a:pt x="167253" y="57073"/>
                      </a:lnTo>
                      <a:close/>
                    </a:path>
                  </a:pathLst>
                </a:custGeom>
                <a:grpFill/>
                <a:ln w="1721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grpSp>
      <p:sp>
        <p:nvSpPr>
          <p:cNvPr id="2" name="Title 1">
            <a:extLst>
              <a:ext uri="{FF2B5EF4-FFF2-40B4-BE49-F238E27FC236}">
                <a16:creationId xmlns:a16="http://schemas.microsoft.com/office/drawing/2014/main" id="{8054329D-4472-44E5-BD62-0CA81D15B86B}"/>
              </a:ext>
            </a:extLst>
          </p:cNvPr>
          <p:cNvSpPr>
            <a:spLocks noGrp="1"/>
          </p:cNvSpPr>
          <p:nvPr>
            <p:ph type="title"/>
          </p:nvPr>
        </p:nvSpPr>
        <p:spPr>
          <a:xfrm>
            <a:off x="231006" y="174128"/>
            <a:ext cx="10058400" cy="688716"/>
          </a:xfrm>
        </p:spPr>
        <p:txBody>
          <a:bodyPr>
            <a:normAutofit/>
          </a:bodyPr>
          <a:lstStyle/>
          <a:p>
            <a:r>
              <a:rPr lang="en-US" dirty="0"/>
              <a:t>Key customer pain points</a:t>
            </a:r>
          </a:p>
        </p:txBody>
      </p:sp>
      <p:sp>
        <p:nvSpPr>
          <p:cNvPr id="19" name="!! Problem statements">
            <a:extLst>
              <a:ext uri="{FF2B5EF4-FFF2-40B4-BE49-F238E27FC236}">
                <a16:creationId xmlns:a16="http://schemas.microsoft.com/office/drawing/2014/main" id="{50953E24-9C43-4A94-9739-531E103181A8}"/>
              </a:ext>
            </a:extLst>
          </p:cNvPr>
          <p:cNvSpPr txBox="1"/>
          <p:nvPr/>
        </p:nvSpPr>
        <p:spPr>
          <a:xfrm>
            <a:off x="903227" y="2107372"/>
            <a:ext cx="5981860" cy="923330"/>
          </a:xfrm>
          <a:prstGeom prst="rect">
            <a:avLst/>
          </a:prstGeom>
          <a:noFill/>
          <a:effectLst/>
        </p:spPr>
        <p:txBody>
          <a:bodyPr wrap="square" lIns="91440" tIns="182880" rIns="91440" bIns="182880" rtlCol="0" anchor="t" anchorCtr="0">
            <a:spAutoFit/>
          </a:bodyPr>
          <a:lstStyle/>
          <a:p>
            <a:pPr marL="0" marR="0" lvl="0" indent="0" algn="ctr" defTabSz="914400" rtl="0" eaLnBrk="1" fontAlgn="auto" latinLnBrk="0" hangingPunct="1">
              <a:lnSpc>
                <a:spcPct val="100000"/>
              </a:lnSpc>
              <a:spcBef>
                <a:spcPts val="0"/>
              </a:spcBef>
              <a:spcAft>
                <a:spcPts val="120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Light" panose="020F0302020204030204"/>
                <a:ea typeface="+mn-ea"/>
                <a:cs typeface="+mn-cs"/>
              </a:rPr>
              <a:t>As attacks become more complex and multi-staged, </a:t>
            </a:r>
            <a:br>
              <a:rPr kumimoji="0" lang="en-US" sz="1800" b="0" i="0" u="none" strike="noStrike" kern="1200" cap="none" spc="0" normalizeH="0" baseline="0" noProof="0">
                <a:ln>
                  <a:noFill/>
                </a:ln>
                <a:solidFill>
                  <a:prstClr val="black"/>
                </a:solidFill>
                <a:effectLst/>
                <a:uLnTx/>
                <a:uFillTx/>
                <a:latin typeface="Calibri Light" panose="020F0302020204030204"/>
                <a:ea typeface="+mn-ea"/>
                <a:cs typeface="+mn-cs"/>
              </a:rPr>
            </a:br>
            <a:r>
              <a:rPr kumimoji="0" lang="en-US" sz="1800" b="0" i="0" u="none" strike="noStrike" kern="1200" cap="none" spc="0" normalizeH="0" baseline="0" noProof="0">
                <a:ln>
                  <a:noFill/>
                </a:ln>
                <a:solidFill>
                  <a:prstClr val="black"/>
                </a:solidFill>
                <a:effectLst/>
                <a:uLnTx/>
                <a:uFillTx/>
                <a:latin typeface="Calibri Light" panose="020F0302020204030204"/>
                <a:ea typeface="+mn-ea"/>
                <a:cs typeface="+mn-cs"/>
              </a:rPr>
              <a:t>it’s difficult to make sense of the threats detected</a:t>
            </a:r>
          </a:p>
        </p:txBody>
      </p:sp>
      <p:grpSp>
        <p:nvGrpSpPr>
          <p:cNvPr id="107" name="Group 106">
            <a:extLst>
              <a:ext uri="{FF2B5EF4-FFF2-40B4-BE49-F238E27FC236}">
                <a16:creationId xmlns:a16="http://schemas.microsoft.com/office/drawing/2014/main" id="{0FB16507-4FF6-41A0-A049-DE7190FBD205}"/>
              </a:ext>
            </a:extLst>
          </p:cNvPr>
          <p:cNvGrpSpPr/>
          <p:nvPr/>
        </p:nvGrpSpPr>
        <p:grpSpPr>
          <a:xfrm>
            <a:off x="3308795" y="4126802"/>
            <a:ext cx="914400" cy="948206"/>
            <a:chOff x="3308795" y="4126802"/>
            <a:chExt cx="914400" cy="948206"/>
          </a:xfrm>
        </p:grpSpPr>
        <p:sp>
          <p:nvSpPr>
            <p:cNvPr id="47" name="TextBox 46">
              <a:extLst>
                <a:ext uri="{FF2B5EF4-FFF2-40B4-BE49-F238E27FC236}">
                  <a16:creationId xmlns:a16="http://schemas.microsoft.com/office/drawing/2014/main" id="{919D2CD5-01E5-469B-86DC-0EF11F308E05}"/>
                </a:ext>
              </a:extLst>
            </p:cNvPr>
            <p:cNvSpPr txBox="1"/>
            <p:nvPr/>
          </p:nvSpPr>
          <p:spPr>
            <a:xfrm>
              <a:off x="3308795" y="4674898"/>
              <a:ext cx="914400" cy="400110"/>
            </a:xfrm>
            <a:prstGeom prst="rect">
              <a:avLst/>
            </a:prstGeom>
            <a:noFill/>
            <a:effectLst/>
          </p:spPr>
          <p:txBody>
            <a:bodyPr wrap="none" rtlCol="0">
              <a:noAutofit/>
            </a:bodyPr>
            <a:lstStyle/>
            <a:p>
              <a:pPr marL="0" marR="0" lvl="0" indent="0" algn="ctr" defTabSz="913927" rtl="0" eaLnBrk="1" fontAlgn="base" latinLnBrk="0" hangingPunct="1">
                <a:lnSpc>
                  <a:spcPct val="100000"/>
                </a:lnSpc>
                <a:spcBef>
                  <a:spcPct val="0"/>
                </a:spcBef>
                <a:spcAft>
                  <a:spcPct val="0"/>
                </a:spcAft>
                <a:buClrTx/>
                <a:buSzTx/>
                <a:buFontTx/>
                <a:buNone/>
                <a:tabLst/>
                <a:defRPr/>
              </a:pPr>
              <a:r>
                <a:rPr kumimoji="0" lang="en-US" sz="1400" b="1" i="0" u="none" strike="noStrike" kern="1200" cap="none" spc="0" normalizeH="0" baseline="0" noProof="0">
                  <a:ln>
                    <a:noFill/>
                  </a:ln>
                  <a:gradFill>
                    <a:gsLst>
                      <a:gs pos="83000">
                        <a:prstClr val="black"/>
                      </a:gs>
                      <a:gs pos="100000">
                        <a:prstClr val="black"/>
                      </a:gs>
                    </a:gsLst>
                    <a:lin ang="5400000" scaled="1"/>
                  </a:gradFill>
                  <a:effectLst/>
                  <a:uLnTx/>
                  <a:uFillTx/>
                  <a:latin typeface="Calibri" panose="020F0502020204030204"/>
                  <a:ea typeface="Segoe UI" charset="0"/>
                  <a:cs typeface="Segoe UI Semibold" panose="020B0702040204020203" pitchFamily="34" charset="0"/>
                </a:rPr>
                <a:t>C&amp;C channel</a:t>
              </a:r>
            </a:p>
          </p:txBody>
        </p:sp>
        <p:grpSp>
          <p:nvGrpSpPr>
            <p:cNvPr id="103" name="Group 102">
              <a:extLst>
                <a:ext uri="{FF2B5EF4-FFF2-40B4-BE49-F238E27FC236}">
                  <a16:creationId xmlns:a16="http://schemas.microsoft.com/office/drawing/2014/main" id="{9A92D7EA-7C4F-4350-B9EE-2F96D102D425}"/>
                </a:ext>
              </a:extLst>
            </p:cNvPr>
            <p:cNvGrpSpPr/>
            <p:nvPr/>
          </p:nvGrpSpPr>
          <p:grpSpPr>
            <a:xfrm>
              <a:off x="3651226" y="4283176"/>
              <a:ext cx="229538" cy="343796"/>
              <a:chOff x="3730345" y="4283176"/>
              <a:chExt cx="229538" cy="343796"/>
            </a:xfrm>
          </p:grpSpPr>
          <p:cxnSp>
            <p:nvCxnSpPr>
              <p:cNvPr id="49" name="Straight Connector 48">
                <a:extLst>
                  <a:ext uri="{FF2B5EF4-FFF2-40B4-BE49-F238E27FC236}">
                    <a16:creationId xmlns:a16="http://schemas.microsoft.com/office/drawing/2014/main" id="{7CF213DC-FF98-4E0F-BE55-F4877B1C5237}"/>
                  </a:ext>
                </a:extLst>
              </p:cNvPr>
              <p:cNvCxnSpPr/>
              <p:nvPr/>
            </p:nvCxnSpPr>
            <p:spPr>
              <a:xfrm flipH="1">
                <a:off x="3765581" y="4395111"/>
                <a:ext cx="62087" cy="231861"/>
              </a:xfrm>
              <a:prstGeom prst="line">
                <a:avLst/>
              </a:prstGeom>
              <a:ln w="25400" cap="rnd">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8C21B085-1D0B-443D-9D28-B44DC18BD8AB}"/>
                  </a:ext>
                </a:extLst>
              </p:cNvPr>
              <p:cNvCxnSpPr>
                <a:cxnSpLocks/>
              </p:cNvCxnSpPr>
              <p:nvPr/>
            </p:nvCxnSpPr>
            <p:spPr>
              <a:xfrm>
                <a:off x="3860437" y="4395110"/>
                <a:ext cx="62087" cy="231861"/>
              </a:xfrm>
              <a:prstGeom prst="line">
                <a:avLst/>
              </a:prstGeom>
              <a:ln w="25400" cap="rnd">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9D0C6473-509D-4D9D-9363-022BF008FCE3}"/>
                  </a:ext>
                </a:extLst>
              </p:cNvPr>
              <p:cNvCxnSpPr>
                <a:cxnSpLocks/>
              </p:cNvCxnSpPr>
              <p:nvPr/>
            </p:nvCxnSpPr>
            <p:spPr>
              <a:xfrm>
                <a:off x="3806908" y="4487035"/>
                <a:ext cx="77077" cy="0"/>
              </a:xfrm>
              <a:prstGeom prst="line">
                <a:avLst/>
              </a:prstGeom>
              <a:ln w="25400" cap="rnd">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C552DD67-68B3-4543-9955-007E16720949}"/>
                  </a:ext>
                </a:extLst>
              </p:cNvPr>
              <p:cNvCxnSpPr>
                <a:cxnSpLocks/>
              </p:cNvCxnSpPr>
              <p:nvPr/>
            </p:nvCxnSpPr>
            <p:spPr>
              <a:xfrm>
                <a:off x="3791734" y="4555326"/>
                <a:ext cx="107424" cy="0"/>
              </a:xfrm>
              <a:prstGeom prst="line">
                <a:avLst/>
              </a:prstGeom>
              <a:ln w="25400" cap="rnd">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29BF3101-F07D-49F0-8E41-30C2F81ED3D8}"/>
                  </a:ext>
                </a:extLst>
              </p:cNvPr>
              <p:cNvSpPr/>
              <p:nvPr/>
            </p:nvSpPr>
            <p:spPr>
              <a:xfrm>
                <a:off x="3814403" y="4336490"/>
                <a:ext cx="62087" cy="62087"/>
              </a:xfrm>
              <a:prstGeom prst="ellipse">
                <a:avLst/>
              </a:prstGeom>
              <a:ln w="25400">
                <a:solidFill>
                  <a:schemeClr val="accent5"/>
                </a:solidFill>
              </a:ln>
            </p:spPr>
            <p:style>
              <a:lnRef idx="1">
                <a:schemeClr val="accent1"/>
              </a:lnRef>
              <a:fillRef idx="0">
                <a:schemeClr val="accent1"/>
              </a:fillRef>
              <a:effectRef idx="0">
                <a:schemeClr val="accent1"/>
              </a:effectRef>
              <a:fontRef idx="minor">
                <a:schemeClr val="tx1"/>
              </a:fontRef>
            </p:style>
            <p:txBody>
              <a:bodyPr wrap="none"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1" i="0" u="none" strike="noStrike" kern="1200" cap="none" spc="0" normalizeH="0" baseline="0" noProof="0">
                  <a:ln>
                    <a:noFill/>
                  </a:ln>
                  <a:gradFill>
                    <a:gsLst>
                      <a:gs pos="83000">
                        <a:prstClr val="black"/>
                      </a:gs>
                      <a:gs pos="100000">
                        <a:prstClr val="black"/>
                      </a:gs>
                    </a:gsLst>
                    <a:lin ang="5400000" scaled="1"/>
                  </a:gradFill>
                  <a:effectLst/>
                  <a:uLnTx/>
                  <a:uFillTx/>
                  <a:latin typeface="Calibri" panose="020F0502020204030204"/>
                  <a:ea typeface="+mn-ea"/>
                  <a:cs typeface="Segoe UI Semibold" panose="020B0702040204020203" pitchFamily="34" charset="0"/>
                </a:endParaRPr>
              </a:p>
            </p:txBody>
          </p:sp>
          <p:sp>
            <p:nvSpPr>
              <p:cNvPr id="54" name="Arc 53">
                <a:extLst>
                  <a:ext uri="{FF2B5EF4-FFF2-40B4-BE49-F238E27FC236}">
                    <a16:creationId xmlns:a16="http://schemas.microsoft.com/office/drawing/2014/main" id="{6D6F252D-263B-4080-8D55-C9C2AFF08A7D}"/>
                  </a:ext>
                </a:extLst>
              </p:cNvPr>
              <p:cNvSpPr/>
              <p:nvPr/>
            </p:nvSpPr>
            <p:spPr>
              <a:xfrm rot="2147270">
                <a:off x="3812894" y="4311559"/>
                <a:ext cx="106874" cy="106874"/>
              </a:xfrm>
              <a:prstGeom prst="arc">
                <a:avLst/>
              </a:prstGeom>
              <a:ln w="25400">
                <a:solidFill>
                  <a:srgbClr val="0078D7"/>
                </a:solidFill>
              </a:ln>
            </p:spPr>
            <p:style>
              <a:lnRef idx="1">
                <a:schemeClr val="accent1"/>
              </a:lnRef>
              <a:fillRef idx="0">
                <a:schemeClr val="accent1"/>
              </a:fillRef>
              <a:effectRef idx="0">
                <a:schemeClr val="accent1"/>
              </a:effectRef>
              <a:fontRef idx="minor">
                <a:schemeClr val="tx1"/>
              </a:fontRef>
            </p:style>
            <p:txBody>
              <a:bodyPr wrap="none"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1" i="0" u="none" strike="noStrike" kern="1200" cap="none" spc="0" normalizeH="0" baseline="0" noProof="0">
                  <a:ln>
                    <a:noFill/>
                  </a:ln>
                  <a:gradFill>
                    <a:gsLst>
                      <a:gs pos="83000">
                        <a:prstClr val="black"/>
                      </a:gs>
                      <a:gs pos="100000">
                        <a:prstClr val="black"/>
                      </a:gs>
                    </a:gsLst>
                    <a:lin ang="5400000" scaled="1"/>
                  </a:gradFill>
                  <a:effectLst/>
                  <a:uLnTx/>
                  <a:uFillTx/>
                  <a:latin typeface="Calibri" panose="020F0502020204030204"/>
                  <a:ea typeface="+mn-ea"/>
                  <a:cs typeface="Segoe UI Semibold" panose="020B0702040204020203" pitchFamily="34" charset="0"/>
                </a:endParaRPr>
              </a:p>
            </p:txBody>
          </p:sp>
          <p:sp>
            <p:nvSpPr>
              <p:cNvPr id="55" name="Arc 54">
                <a:extLst>
                  <a:ext uri="{FF2B5EF4-FFF2-40B4-BE49-F238E27FC236}">
                    <a16:creationId xmlns:a16="http://schemas.microsoft.com/office/drawing/2014/main" id="{10DCD126-FAEE-4BEC-A6A2-4A5B20503875}"/>
                  </a:ext>
                </a:extLst>
              </p:cNvPr>
              <p:cNvSpPr/>
              <p:nvPr/>
            </p:nvSpPr>
            <p:spPr>
              <a:xfrm rot="2147270">
                <a:off x="3805412" y="4283176"/>
                <a:ext cx="154471" cy="154472"/>
              </a:xfrm>
              <a:prstGeom prst="arc">
                <a:avLst/>
              </a:prstGeom>
              <a:ln w="25400">
                <a:solidFill>
                  <a:srgbClr val="0078D7"/>
                </a:solidFill>
              </a:ln>
            </p:spPr>
            <p:style>
              <a:lnRef idx="1">
                <a:schemeClr val="accent1"/>
              </a:lnRef>
              <a:fillRef idx="0">
                <a:schemeClr val="accent1"/>
              </a:fillRef>
              <a:effectRef idx="0">
                <a:schemeClr val="accent1"/>
              </a:effectRef>
              <a:fontRef idx="minor">
                <a:schemeClr val="tx1"/>
              </a:fontRef>
            </p:style>
            <p:txBody>
              <a:bodyPr wrap="none"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1" i="0" u="none" strike="noStrike" kern="1200" cap="none" spc="0" normalizeH="0" baseline="0" noProof="0">
                  <a:ln>
                    <a:noFill/>
                  </a:ln>
                  <a:gradFill>
                    <a:gsLst>
                      <a:gs pos="83000">
                        <a:prstClr val="black"/>
                      </a:gs>
                      <a:gs pos="100000">
                        <a:prstClr val="black"/>
                      </a:gs>
                    </a:gsLst>
                    <a:lin ang="5400000" scaled="1"/>
                  </a:gradFill>
                  <a:effectLst/>
                  <a:uLnTx/>
                  <a:uFillTx/>
                  <a:latin typeface="Calibri" panose="020F0502020204030204"/>
                  <a:ea typeface="+mn-ea"/>
                  <a:cs typeface="Segoe UI Semibold" panose="020B0702040204020203" pitchFamily="34" charset="0"/>
                </a:endParaRPr>
              </a:p>
            </p:txBody>
          </p:sp>
          <p:grpSp>
            <p:nvGrpSpPr>
              <p:cNvPr id="56" name="Group 55">
                <a:extLst>
                  <a:ext uri="{FF2B5EF4-FFF2-40B4-BE49-F238E27FC236}">
                    <a16:creationId xmlns:a16="http://schemas.microsoft.com/office/drawing/2014/main" id="{867ACC8B-0D3C-4318-B435-E3333EAF0C57}"/>
                  </a:ext>
                </a:extLst>
              </p:cNvPr>
              <p:cNvGrpSpPr/>
              <p:nvPr/>
            </p:nvGrpSpPr>
            <p:grpSpPr>
              <a:xfrm flipH="1">
                <a:off x="3730345" y="4286960"/>
                <a:ext cx="154471" cy="154472"/>
                <a:chOff x="8514318" y="2351663"/>
                <a:chExt cx="274098" cy="274098"/>
              </a:xfrm>
            </p:grpSpPr>
            <p:sp>
              <p:nvSpPr>
                <p:cNvPr id="57" name="Arc 56">
                  <a:extLst>
                    <a:ext uri="{FF2B5EF4-FFF2-40B4-BE49-F238E27FC236}">
                      <a16:creationId xmlns:a16="http://schemas.microsoft.com/office/drawing/2014/main" id="{0724FA24-0A7A-457C-A8B6-5A834A82B221}"/>
                    </a:ext>
                  </a:extLst>
                </p:cNvPr>
                <p:cNvSpPr/>
                <p:nvPr/>
              </p:nvSpPr>
              <p:spPr>
                <a:xfrm rot="2147270">
                  <a:off x="8527595" y="2402026"/>
                  <a:ext cx="189640" cy="189640"/>
                </a:xfrm>
                <a:prstGeom prst="arc">
                  <a:avLst/>
                </a:prstGeom>
                <a:ln w="25400">
                  <a:solidFill>
                    <a:srgbClr val="0078D7"/>
                  </a:solidFill>
                </a:ln>
              </p:spPr>
              <p:style>
                <a:lnRef idx="1">
                  <a:schemeClr val="accent1"/>
                </a:lnRef>
                <a:fillRef idx="0">
                  <a:schemeClr val="accent1"/>
                </a:fillRef>
                <a:effectRef idx="0">
                  <a:schemeClr val="accent1"/>
                </a:effectRef>
                <a:fontRef idx="minor">
                  <a:schemeClr val="tx1"/>
                </a:fontRef>
              </p:style>
              <p:txBody>
                <a:bodyPr wrap="none"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1" i="0" u="none" strike="noStrike" kern="1200" cap="none" spc="0" normalizeH="0" baseline="0" noProof="0">
                    <a:ln>
                      <a:noFill/>
                    </a:ln>
                    <a:gradFill>
                      <a:gsLst>
                        <a:gs pos="83000">
                          <a:prstClr val="black"/>
                        </a:gs>
                        <a:gs pos="100000">
                          <a:prstClr val="black"/>
                        </a:gs>
                      </a:gsLst>
                      <a:lin ang="5400000" scaled="1"/>
                    </a:gradFill>
                    <a:effectLst/>
                    <a:uLnTx/>
                    <a:uFillTx/>
                    <a:latin typeface="Calibri" panose="020F0502020204030204"/>
                    <a:ea typeface="+mn-ea"/>
                    <a:cs typeface="Segoe UI Semibold" panose="020B0702040204020203" pitchFamily="34" charset="0"/>
                  </a:endParaRPr>
                </a:p>
              </p:txBody>
            </p:sp>
            <p:sp>
              <p:nvSpPr>
                <p:cNvPr id="58" name="Arc 57">
                  <a:extLst>
                    <a:ext uri="{FF2B5EF4-FFF2-40B4-BE49-F238E27FC236}">
                      <a16:creationId xmlns:a16="http://schemas.microsoft.com/office/drawing/2014/main" id="{7A971A1C-074F-455D-BCE5-CACED3E41E46}"/>
                    </a:ext>
                  </a:extLst>
                </p:cNvPr>
                <p:cNvSpPr/>
                <p:nvPr/>
              </p:nvSpPr>
              <p:spPr>
                <a:xfrm rot="2147270">
                  <a:off x="8514318" y="2351663"/>
                  <a:ext cx="274098" cy="274098"/>
                </a:xfrm>
                <a:prstGeom prst="arc">
                  <a:avLst/>
                </a:prstGeom>
                <a:ln w="25400">
                  <a:solidFill>
                    <a:srgbClr val="0078D7"/>
                  </a:solidFill>
                </a:ln>
              </p:spPr>
              <p:style>
                <a:lnRef idx="1">
                  <a:schemeClr val="accent1"/>
                </a:lnRef>
                <a:fillRef idx="0">
                  <a:schemeClr val="accent1"/>
                </a:fillRef>
                <a:effectRef idx="0">
                  <a:schemeClr val="accent1"/>
                </a:effectRef>
                <a:fontRef idx="minor">
                  <a:schemeClr val="tx1"/>
                </a:fontRef>
              </p:style>
              <p:txBody>
                <a:bodyPr wrap="none"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1" i="0" u="none" strike="noStrike" kern="1200" cap="none" spc="0" normalizeH="0" baseline="0" noProof="0">
                    <a:ln>
                      <a:noFill/>
                    </a:ln>
                    <a:gradFill>
                      <a:gsLst>
                        <a:gs pos="83000">
                          <a:prstClr val="black"/>
                        </a:gs>
                        <a:gs pos="100000">
                          <a:prstClr val="black"/>
                        </a:gs>
                      </a:gsLst>
                      <a:lin ang="5400000" scaled="1"/>
                    </a:gradFill>
                    <a:effectLst/>
                    <a:uLnTx/>
                    <a:uFillTx/>
                    <a:latin typeface="Calibri" panose="020F0502020204030204"/>
                    <a:ea typeface="+mn-ea"/>
                    <a:cs typeface="Segoe UI Semibold" panose="020B0702040204020203" pitchFamily="34" charset="0"/>
                  </a:endParaRPr>
                </a:p>
              </p:txBody>
            </p:sp>
          </p:grpSp>
        </p:grpSp>
        <p:sp>
          <p:nvSpPr>
            <p:cNvPr id="60" name="!! C&amp;C dot">
              <a:extLst>
                <a:ext uri="{FF2B5EF4-FFF2-40B4-BE49-F238E27FC236}">
                  <a16:creationId xmlns:a16="http://schemas.microsoft.com/office/drawing/2014/main" id="{9885DE15-0624-4CF7-8C2C-7399F36DDA00}"/>
                </a:ext>
              </a:extLst>
            </p:cNvPr>
            <p:cNvSpPr/>
            <p:nvPr/>
          </p:nvSpPr>
          <p:spPr>
            <a:xfrm>
              <a:off x="3717703" y="4126802"/>
              <a:ext cx="91440" cy="91440"/>
            </a:xfrm>
            <a:custGeom>
              <a:avLst/>
              <a:gdLst>
                <a:gd name="connsiteX0" fmla="*/ 169505 w 169505"/>
                <a:gd name="connsiteY0" fmla="*/ 84753 h 169505"/>
                <a:gd name="connsiteX1" fmla="*/ 84753 w 169505"/>
                <a:gd name="connsiteY1" fmla="*/ 169505 h 169505"/>
                <a:gd name="connsiteX2" fmla="*/ 0 w 169505"/>
                <a:gd name="connsiteY2" fmla="*/ 84753 h 169505"/>
                <a:gd name="connsiteX3" fmla="*/ 84753 w 169505"/>
                <a:gd name="connsiteY3" fmla="*/ 0 h 169505"/>
                <a:gd name="connsiteX4" fmla="*/ 169505 w 169505"/>
                <a:gd name="connsiteY4" fmla="*/ 84753 h 1695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9505" h="169505">
                  <a:moveTo>
                    <a:pt x="169505" y="84753"/>
                  </a:moveTo>
                  <a:cubicBezTo>
                    <a:pt x="169505" y="131560"/>
                    <a:pt x="131560" y="169505"/>
                    <a:pt x="84753" y="169505"/>
                  </a:cubicBezTo>
                  <a:cubicBezTo>
                    <a:pt x="37945" y="169505"/>
                    <a:pt x="0" y="131560"/>
                    <a:pt x="0" y="84753"/>
                  </a:cubicBezTo>
                  <a:cubicBezTo>
                    <a:pt x="0" y="37945"/>
                    <a:pt x="37945" y="0"/>
                    <a:pt x="84753" y="0"/>
                  </a:cubicBezTo>
                  <a:cubicBezTo>
                    <a:pt x="131560" y="0"/>
                    <a:pt x="169505" y="37945"/>
                    <a:pt x="169505" y="84753"/>
                  </a:cubicBezTo>
                  <a:close/>
                </a:path>
              </a:pathLst>
            </a:custGeom>
            <a:solidFill>
              <a:schemeClr val="accent1"/>
            </a:solidFill>
            <a:ln w="16585" cap="flat">
              <a:noFill/>
              <a:prstDash val="solid"/>
              <a:miter/>
            </a:ln>
          </p:spPr>
          <p:txBody>
            <a:bodyPr wrap="none"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a:ln>
                  <a:noFill/>
                </a:ln>
                <a:gradFill>
                  <a:gsLst>
                    <a:gs pos="83000">
                      <a:prstClr val="black"/>
                    </a:gs>
                    <a:gs pos="100000">
                      <a:prstClr val="black"/>
                    </a:gs>
                  </a:gsLst>
                  <a:lin ang="5400000" scaled="1"/>
                </a:gradFill>
                <a:effectLst/>
                <a:uLnTx/>
                <a:uFillTx/>
                <a:latin typeface="Calibri" panose="020F0502020204030204"/>
                <a:ea typeface="+mn-ea"/>
                <a:cs typeface="+mn-cs"/>
              </a:endParaRPr>
            </a:p>
          </p:txBody>
        </p:sp>
      </p:grpSp>
      <p:grpSp>
        <p:nvGrpSpPr>
          <p:cNvPr id="108" name="Group 107">
            <a:extLst>
              <a:ext uri="{FF2B5EF4-FFF2-40B4-BE49-F238E27FC236}">
                <a16:creationId xmlns:a16="http://schemas.microsoft.com/office/drawing/2014/main" id="{DDAC6480-CA44-4DE3-8481-59BDF7D2E4A8}"/>
              </a:ext>
            </a:extLst>
          </p:cNvPr>
          <p:cNvGrpSpPr/>
          <p:nvPr/>
        </p:nvGrpSpPr>
        <p:grpSpPr>
          <a:xfrm>
            <a:off x="4184376" y="3394046"/>
            <a:ext cx="914400" cy="824196"/>
            <a:chOff x="4184376" y="3394046"/>
            <a:chExt cx="914400" cy="824196"/>
          </a:xfrm>
        </p:grpSpPr>
        <p:sp>
          <p:nvSpPr>
            <p:cNvPr id="41" name="TextBox 40">
              <a:extLst>
                <a:ext uri="{FF2B5EF4-FFF2-40B4-BE49-F238E27FC236}">
                  <a16:creationId xmlns:a16="http://schemas.microsoft.com/office/drawing/2014/main" id="{C13AD04C-EBA3-4550-8EBA-AD200D0BCBDE}"/>
                </a:ext>
              </a:extLst>
            </p:cNvPr>
            <p:cNvSpPr txBox="1"/>
            <p:nvPr/>
          </p:nvSpPr>
          <p:spPr>
            <a:xfrm>
              <a:off x="4184376" y="3394046"/>
              <a:ext cx="914400" cy="400110"/>
            </a:xfrm>
            <a:prstGeom prst="rect">
              <a:avLst/>
            </a:prstGeom>
            <a:noFill/>
            <a:effectLst/>
          </p:spPr>
          <p:txBody>
            <a:bodyPr wrap="none" rtlCol="0">
              <a:noAutofit/>
            </a:bodyPr>
            <a:lstStyle/>
            <a:p>
              <a:pPr marL="0" marR="0" lvl="0" indent="0" algn="ctr" defTabSz="913927" rtl="0" eaLnBrk="1" fontAlgn="base" latinLnBrk="0" hangingPunct="1">
                <a:lnSpc>
                  <a:spcPct val="100000"/>
                </a:lnSpc>
                <a:spcBef>
                  <a:spcPct val="0"/>
                </a:spcBef>
                <a:spcAft>
                  <a:spcPct val="0"/>
                </a:spcAft>
                <a:buClrTx/>
                <a:buSzTx/>
                <a:buFontTx/>
                <a:buNone/>
                <a:tabLst/>
                <a:defRPr/>
              </a:pPr>
              <a:r>
                <a:rPr kumimoji="0" lang="en-US" sz="1400" b="1" i="0" u="none" strike="noStrike" kern="1200" cap="none" spc="0" normalizeH="0" baseline="0" noProof="0">
                  <a:ln>
                    <a:noFill/>
                  </a:ln>
                  <a:gradFill>
                    <a:gsLst>
                      <a:gs pos="83000">
                        <a:prstClr val="black"/>
                      </a:gs>
                      <a:gs pos="100000">
                        <a:prstClr val="black"/>
                      </a:gs>
                    </a:gsLst>
                    <a:lin ang="5400000" scaled="1"/>
                  </a:gradFill>
                  <a:effectLst/>
                  <a:uLnTx/>
                  <a:uFillTx/>
                  <a:latin typeface="Calibri" panose="020F0502020204030204"/>
                  <a:ea typeface="Segoe UI" charset="0"/>
                  <a:cs typeface="Segoe UI Semibold" panose="020B0702040204020203" pitchFamily="34" charset="0"/>
                </a:rPr>
                <a:t>Persistency</a:t>
              </a:r>
            </a:p>
          </p:txBody>
        </p:sp>
        <p:sp>
          <p:nvSpPr>
            <p:cNvPr id="42" name="Arc 41">
              <a:extLst>
                <a:ext uri="{FF2B5EF4-FFF2-40B4-BE49-F238E27FC236}">
                  <a16:creationId xmlns:a16="http://schemas.microsoft.com/office/drawing/2014/main" id="{B406F835-C350-445C-80C1-332D16B6AD7C}"/>
                </a:ext>
              </a:extLst>
            </p:cNvPr>
            <p:cNvSpPr/>
            <p:nvPr/>
          </p:nvSpPr>
          <p:spPr>
            <a:xfrm rot="1759381">
              <a:off x="4586903" y="3767091"/>
              <a:ext cx="231830" cy="231830"/>
            </a:xfrm>
            <a:prstGeom prst="arc">
              <a:avLst>
                <a:gd name="adj1" fmla="val 16200000"/>
                <a:gd name="adj2" fmla="val 13803658"/>
              </a:avLst>
            </a:prstGeom>
            <a:noFill/>
            <a:ln w="19050">
              <a:solidFill>
                <a:schemeClr val="accent5"/>
              </a:solidFill>
              <a:prstDash val="sysDash"/>
              <a:tailEnd type="arrow" w="med" len="sm"/>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1" i="0" u="none" strike="noStrike" kern="1200" cap="none" spc="0" normalizeH="0" baseline="0" noProof="0">
                <a:ln>
                  <a:noFill/>
                </a:ln>
                <a:gradFill>
                  <a:gsLst>
                    <a:gs pos="83000">
                      <a:prstClr val="black"/>
                    </a:gs>
                    <a:gs pos="100000">
                      <a:prstClr val="black"/>
                    </a:gs>
                  </a:gsLst>
                  <a:lin ang="5400000" scaled="1"/>
                </a:gradFill>
                <a:effectLst/>
                <a:uLnTx/>
                <a:uFillTx/>
                <a:latin typeface="Calibri" panose="020F0502020204030204"/>
                <a:ea typeface="+mn-ea"/>
                <a:cs typeface="Segoe UI Semibold" panose="020B0702040204020203" pitchFamily="34" charset="0"/>
              </a:endParaRPr>
            </a:p>
          </p:txBody>
        </p:sp>
        <p:sp>
          <p:nvSpPr>
            <p:cNvPr id="61" name="!! Persistency dot">
              <a:extLst>
                <a:ext uri="{FF2B5EF4-FFF2-40B4-BE49-F238E27FC236}">
                  <a16:creationId xmlns:a16="http://schemas.microsoft.com/office/drawing/2014/main" id="{21ED0794-3586-41DA-877C-5749CE0673AC}"/>
                </a:ext>
              </a:extLst>
            </p:cNvPr>
            <p:cNvSpPr/>
            <p:nvPr/>
          </p:nvSpPr>
          <p:spPr>
            <a:xfrm>
              <a:off x="4641576" y="4126802"/>
              <a:ext cx="91440" cy="91440"/>
            </a:xfrm>
            <a:custGeom>
              <a:avLst/>
              <a:gdLst>
                <a:gd name="connsiteX0" fmla="*/ 169505 w 169505"/>
                <a:gd name="connsiteY0" fmla="*/ 84753 h 169505"/>
                <a:gd name="connsiteX1" fmla="*/ 84753 w 169505"/>
                <a:gd name="connsiteY1" fmla="*/ 169505 h 169505"/>
                <a:gd name="connsiteX2" fmla="*/ 0 w 169505"/>
                <a:gd name="connsiteY2" fmla="*/ 84753 h 169505"/>
                <a:gd name="connsiteX3" fmla="*/ 84753 w 169505"/>
                <a:gd name="connsiteY3" fmla="*/ 0 h 169505"/>
                <a:gd name="connsiteX4" fmla="*/ 169505 w 169505"/>
                <a:gd name="connsiteY4" fmla="*/ 84753 h 1695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9505" h="169505">
                  <a:moveTo>
                    <a:pt x="169505" y="84753"/>
                  </a:moveTo>
                  <a:cubicBezTo>
                    <a:pt x="169505" y="131560"/>
                    <a:pt x="131560" y="169505"/>
                    <a:pt x="84753" y="169505"/>
                  </a:cubicBezTo>
                  <a:cubicBezTo>
                    <a:pt x="37945" y="169505"/>
                    <a:pt x="0" y="131560"/>
                    <a:pt x="0" y="84753"/>
                  </a:cubicBezTo>
                  <a:cubicBezTo>
                    <a:pt x="0" y="37945"/>
                    <a:pt x="37945" y="0"/>
                    <a:pt x="84753" y="0"/>
                  </a:cubicBezTo>
                  <a:cubicBezTo>
                    <a:pt x="131560" y="0"/>
                    <a:pt x="169505" y="37945"/>
                    <a:pt x="169505" y="84753"/>
                  </a:cubicBezTo>
                  <a:close/>
                </a:path>
              </a:pathLst>
            </a:custGeom>
            <a:solidFill>
              <a:schemeClr val="accent1"/>
            </a:solidFill>
            <a:ln w="16585" cap="flat">
              <a:noFill/>
              <a:prstDash val="solid"/>
              <a:miter/>
            </a:ln>
          </p:spPr>
          <p:txBody>
            <a:bodyPr wrap="none"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a:ln>
                  <a:noFill/>
                </a:ln>
                <a:gradFill>
                  <a:gsLst>
                    <a:gs pos="83000">
                      <a:prstClr val="black"/>
                    </a:gs>
                    <a:gs pos="100000">
                      <a:prstClr val="black"/>
                    </a:gs>
                  </a:gsLst>
                  <a:lin ang="5400000" scaled="1"/>
                </a:gradFill>
                <a:effectLst/>
                <a:uLnTx/>
                <a:uFillTx/>
                <a:latin typeface="Calibri" panose="020F0502020204030204"/>
                <a:ea typeface="+mn-ea"/>
                <a:cs typeface="+mn-cs"/>
              </a:endParaRPr>
            </a:p>
          </p:txBody>
        </p:sp>
      </p:grpSp>
      <p:grpSp>
        <p:nvGrpSpPr>
          <p:cNvPr id="109" name="Group 108">
            <a:extLst>
              <a:ext uri="{FF2B5EF4-FFF2-40B4-BE49-F238E27FC236}">
                <a16:creationId xmlns:a16="http://schemas.microsoft.com/office/drawing/2014/main" id="{2289F726-0746-4D2B-B66E-B33197655D1D}"/>
              </a:ext>
            </a:extLst>
          </p:cNvPr>
          <p:cNvGrpSpPr/>
          <p:nvPr/>
        </p:nvGrpSpPr>
        <p:grpSpPr>
          <a:xfrm>
            <a:off x="5159449" y="4126802"/>
            <a:ext cx="914400" cy="948206"/>
            <a:chOff x="5159449" y="4126802"/>
            <a:chExt cx="914400" cy="948206"/>
          </a:xfrm>
        </p:grpSpPr>
        <p:sp>
          <p:nvSpPr>
            <p:cNvPr id="35" name="TextBox 34">
              <a:extLst>
                <a:ext uri="{FF2B5EF4-FFF2-40B4-BE49-F238E27FC236}">
                  <a16:creationId xmlns:a16="http://schemas.microsoft.com/office/drawing/2014/main" id="{EDD5842A-3B9F-41C7-938C-D5B33D59CD23}"/>
                </a:ext>
              </a:extLst>
            </p:cNvPr>
            <p:cNvSpPr txBox="1"/>
            <p:nvPr/>
          </p:nvSpPr>
          <p:spPr>
            <a:xfrm>
              <a:off x="5159449" y="4674898"/>
              <a:ext cx="914400" cy="400110"/>
            </a:xfrm>
            <a:prstGeom prst="rect">
              <a:avLst/>
            </a:prstGeom>
            <a:noFill/>
            <a:effectLst/>
          </p:spPr>
          <p:txBody>
            <a:bodyPr wrap="none" rtlCol="0">
              <a:noAutofit/>
            </a:bodyPr>
            <a:lstStyle/>
            <a:p>
              <a:pPr marL="0" marR="0" lvl="0" indent="0" algn="ctr" defTabSz="913927" rtl="0" eaLnBrk="1" fontAlgn="base" latinLnBrk="0" hangingPunct="1">
                <a:lnSpc>
                  <a:spcPct val="100000"/>
                </a:lnSpc>
                <a:spcBef>
                  <a:spcPct val="0"/>
                </a:spcBef>
                <a:spcAft>
                  <a:spcPct val="0"/>
                </a:spcAft>
                <a:buClrTx/>
                <a:buSzTx/>
                <a:buFontTx/>
                <a:buNone/>
                <a:tabLst/>
                <a:defRPr/>
              </a:pPr>
              <a:r>
                <a:rPr kumimoji="0" lang="en-US" sz="1400" b="1" i="0" u="none" strike="noStrike" kern="1200" cap="none" spc="0" normalizeH="0" baseline="0" noProof="0">
                  <a:ln>
                    <a:noFill/>
                  </a:ln>
                  <a:gradFill>
                    <a:gsLst>
                      <a:gs pos="83000">
                        <a:prstClr val="black"/>
                      </a:gs>
                      <a:gs pos="100000">
                        <a:prstClr val="black"/>
                      </a:gs>
                    </a:gsLst>
                    <a:lin ang="5400000" scaled="1"/>
                  </a:gradFill>
                  <a:effectLst/>
                  <a:uLnTx/>
                  <a:uFillTx/>
                  <a:latin typeface="Calibri" panose="020F0502020204030204"/>
                  <a:ea typeface="Segoe UI" charset="0"/>
                  <a:cs typeface="Segoe UI Semibold" panose="020B0702040204020203" pitchFamily="34" charset="0"/>
                </a:rPr>
                <a:t>Privilege escalation</a:t>
              </a:r>
            </a:p>
          </p:txBody>
        </p:sp>
        <p:grpSp>
          <p:nvGrpSpPr>
            <p:cNvPr id="36" name="Group 35">
              <a:extLst>
                <a:ext uri="{FF2B5EF4-FFF2-40B4-BE49-F238E27FC236}">
                  <a16:creationId xmlns:a16="http://schemas.microsoft.com/office/drawing/2014/main" id="{F1D568BC-43AD-4FA9-B82D-556C2BB006FD}"/>
                </a:ext>
              </a:extLst>
            </p:cNvPr>
            <p:cNvGrpSpPr/>
            <p:nvPr/>
          </p:nvGrpSpPr>
          <p:grpSpPr>
            <a:xfrm>
              <a:off x="5493416" y="4344636"/>
              <a:ext cx="246467" cy="246467"/>
              <a:chOff x="8381915" y="3654202"/>
              <a:chExt cx="324478" cy="324478"/>
            </a:xfrm>
            <a:effectLst/>
          </p:grpSpPr>
          <p:sp>
            <p:nvSpPr>
              <p:cNvPr id="37" name="Oval 36">
                <a:extLst>
                  <a:ext uri="{FF2B5EF4-FFF2-40B4-BE49-F238E27FC236}">
                    <a16:creationId xmlns:a16="http://schemas.microsoft.com/office/drawing/2014/main" id="{644CB541-E5C5-41F1-9AEA-0FDD0889F25E}"/>
                  </a:ext>
                </a:extLst>
              </p:cNvPr>
              <p:cNvSpPr/>
              <p:nvPr/>
            </p:nvSpPr>
            <p:spPr>
              <a:xfrm>
                <a:off x="8431048" y="3703335"/>
                <a:ext cx="226213" cy="226213"/>
              </a:xfrm>
              <a:prstGeom prst="ellipse">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1" i="0" u="none" strike="noStrike" kern="1200" cap="none" spc="0" normalizeH="0" baseline="0" noProof="0">
                  <a:ln>
                    <a:noFill/>
                  </a:ln>
                  <a:gradFill>
                    <a:gsLst>
                      <a:gs pos="83000">
                        <a:prstClr val="black"/>
                      </a:gs>
                      <a:gs pos="100000">
                        <a:prstClr val="black"/>
                      </a:gs>
                    </a:gsLst>
                    <a:lin ang="5400000" scaled="1"/>
                  </a:gradFill>
                  <a:effectLst/>
                  <a:uLnTx/>
                  <a:uFillTx/>
                  <a:latin typeface="Calibri" panose="020F0502020204030204"/>
                  <a:ea typeface="+mn-ea"/>
                  <a:cs typeface="Segoe UI Semibold" panose="020B0702040204020203" pitchFamily="34" charset="0"/>
                </a:endParaRPr>
              </a:p>
            </p:txBody>
          </p:sp>
          <p:sp>
            <p:nvSpPr>
              <p:cNvPr id="38" name="Oval 37">
                <a:extLst>
                  <a:ext uri="{FF2B5EF4-FFF2-40B4-BE49-F238E27FC236}">
                    <a16:creationId xmlns:a16="http://schemas.microsoft.com/office/drawing/2014/main" id="{BFC26C5E-D189-4DAC-8FB4-BCCDEE139A2F}"/>
                  </a:ext>
                </a:extLst>
              </p:cNvPr>
              <p:cNvSpPr/>
              <p:nvPr/>
            </p:nvSpPr>
            <p:spPr>
              <a:xfrm>
                <a:off x="8487880" y="3760167"/>
                <a:ext cx="112548" cy="112548"/>
              </a:xfrm>
              <a:prstGeom prst="ellipse">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1" i="0" u="none" strike="noStrike" kern="1200" cap="none" spc="0" normalizeH="0" baseline="0" noProof="0">
                  <a:ln>
                    <a:noFill/>
                  </a:ln>
                  <a:gradFill>
                    <a:gsLst>
                      <a:gs pos="83000">
                        <a:prstClr val="black"/>
                      </a:gs>
                      <a:gs pos="100000">
                        <a:prstClr val="black"/>
                      </a:gs>
                    </a:gsLst>
                    <a:lin ang="5400000" scaled="1"/>
                  </a:gradFill>
                  <a:effectLst/>
                  <a:uLnTx/>
                  <a:uFillTx/>
                  <a:latin typeface="Calibri" panose="020F0502020204030204"/>
                  <a:ea typeface="+mn-ea"/>
                  <a:cs typeface="Segoe UI Semibold" panose="020B0702040204020203" pitchFamily="34" charset="0"/>
                </a:endParaRPr>
              </a:p>
            </p:txBody>
          </p:sp>
          <p:sp>
            <p:nvSpPr>
              <p:cNvPr id="39" name="Oval 38">
                <a:extLst>
                  <a:ext uri="{FF2B5EF4-FFF2-40B4-BE49-F238E27FC236}">
                    <a16:creationId xmlns:a16="http://schemas.microsoft.com/office/drawing/2014/main" id="{CD6948B8-BA76-46E8-ADE4-7562E298C406}"/>
                  </a:ext>
                </a:extLst>
              </p:cNvPr>
              <p:cNvSpPr/>
              <p:nvPr/>
            </p:nvSpPr>
            <p:spPr>
              <a:xfrm>
                <a:off x="8381915" y="3654202"/>
                <a:ext cx="324478" cy="324478"/>
              </a:xfrm>
              <a:prstGeom prst="ellipse">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1" i="0" u="none" strike="noStrike" kern="1200" cap="none" spc="0" normalizeH="0" baseline="0" noProof="0">
                  <a:ln>
                    <a:noFill/>
                  </a:ln>
                  <a:gradFill>
                    <a:gsLst>
                      <a:gs pos="83000">
                        <a:prstClr val="black"/>
                      </a:gs>
                      <a:gs pos="100000">
                        <a:prstClr val="black"/>
                      </a:gs>
                    </a:gsLst>
                    <a:lin ang="5400000" scaled="1"/>
                  </a:gradFill>
                  <a:effectLst/>
                  <a:uLnTx/>
                  <a:uFillTx/>
                  <a:latin typeface="Calibri" panose="020F0502020204030204"/>
                  <a:ea typeface="+mn-ea"/>
                  <a:cs typeface="Segoe UI Semibold" panose="020B0702040204020203" pitchFamily="34" charset="0"/>
                </a:endParaRPr>
              </a:p>
            </p:txBody>
          </p:sp>
        </p:grpSp>
        <p:sp>
          <p:nvSpPr>
            <p:cNvPr id="62" name="!! Privilege dot">
              <a:extLst>
                <a:ext uri="{FF2B5EF4-FFF2-40B4-BE49-F238E27FC236}">
                  <a16:creationId xmlns:a16="http://schemas.microsoft.com/office/drawing/2014/main" id="{674315AC-FB31-4A27-83EA-09B4C45F6A7D}"/>
                </a:ext>
              </a:extLst>
            </p:cNvPr>
            <p:cNvSpPr/>
            <p:nvPr/>
          </p:nvSpPr>
          <p:spPr>
            <a:xfrm>
              <a:off x="5565449" y="4126802"/>
              <a:ext cx="91440" cy="91440"/>
            </a:xfrm>
            <a:custGeom>
              <a:avLst/>
              <a:gdLst>
                <a:gd name="connsiteX0" fmla="*/ 169505 w 169505"/>
                <a:gd name="connsiteY0" fmla="*/ 84753 h 169505"/>
                <a:gd name="connsiteX1" fmla="*/ 84753 w 169505"/>
                <a:gd name="connsiteY1" fmla="*/ 169505 h 169505"/>
                <a:gd name="connsiteX2" fmla="*/ 0 w 169505"/>
                <a:gd name="connsiteY2" fmla="*/ 84753 h 169505"/>
                <a:gd name="connsiteX3" fmla="*/ 84753 w 169505"/>
                <a:gd name="connsiteY3" fmla="*/ 0 h 169505"/>
                <a:gd name="connsiteX4" fmla="*/ 169505 w 169505"/>
                <a:gd name="connsiteY4" fmla="*/ 84753 h 1695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9505" h="169505">
                  <a:moveTo>
                    <a:pt x="169505" y="84753"/>
                  </a:moveTo>
                  <a:cubicBezTo>
                    <a:pt x="169505" y="131560"/>
                    <a:pt x="131560" y="169505"/>
                    <a:pt x="84753" y="169505"/>
                  </a:cubicBezTo>
                  <a:cubicBezTo>
                    <a:pt x="37945" y="169505"/>
                    <a:pt x="0" y="131560"/>
                    <a:pt x="0" y="84753"/>
                  </a:cubicBezTo>
                  <a:cubicBezTo>
                    <a:pt x="0" y="37945"/>
                    <a:pt x="37945" y="0"/>
                    <a:pt x="84753" y="0"/>
                  </a:cubicBezTo>
                  <a:cubicBezTo>
                    <a:pt x="131560" y="0"/>
                    <a:pt x="169505" y="37945"/>
                    <a:pt x="169505" y="84753"/>
                  </a:cubicBezTo>
                  <a:close/>
                </a:path>
              </a:pathLst>
            </a:custGeom>
            <a:solidFill>
              <a:schemeClr val="accent1"/>
            </a:solidFill>
            <a:ln w="16585" cap="flat">
              <a:noFill/>
              <a:prstDash val="solid"/>
              <a:miter/>
            </a:ln>
          </p:spPr>
          <p:txBody>
            <a:bodyPr wrap="none"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a:ln>
                  <a:noFill/>
                </a:ln>
                <a:gradFill>
                  <a:gsLst>
                    <a:gs pos="83000">
                      <a:prstClr val="black"/>
                    </a:gs>
                    <a:gs pos="100000">
                      <a:prstClr val="black"/>
                    </a:gs>
                  </a:gsLst>
                  <a:lin ang="5400000" scaled="1"/>
                </a:gradFill>
                <a:effectLst/>
                <a:uLnTx/>
                <a:uFillTx/>
                <a:latin typeface="Calibri" panose="020F0502020204030204"/>
                <a:ea typeface="+mn-ea"/>
                <a:cs typeface="+mn-cs"/>
              </a:endParaRPr>
            </a:p>
          </p:txBody>
        </p:sp>
      </p:grpSp>
      <p:grpSp>
        <p:nvGrpSpPr>
          <p:cNvPr id="131" name="Group 130">
            <a:extLst>
              <a:ext uri="{FF2B5EF4-FFF2-40B4-BE49-F238E27FC236}">
                <a16:creationId xmlns:a16="http://schemas.microsoft.com/office/drawing/2014/main" id="{78B95062-FB2E-4F54-8A02-38281FFCBBA8}"/>
              </a:ext>
            </a:extLst>
          </p:cNvPr>
          <p:cNvGrpSpPr/>
          <p:nvPr/>
        </p:nvGrpSpPr>
        <p:grpSpPr>
          <a:xfrm>
            <a:off x="7504637" y="627864"/>
            <a:ext cx="3546015" cy="798276"/>
            <a:chOff x="8031543" y="956977"/>
            <a:chExt cx="3546015" cy="798276"/>
          </a:xfrm>
        </p:grpSpPr>
        <p:sp>
          <p:nvSpPr>
            <p:cNvPr id="69" name="Rectangle 68">
              <a:extLst>
                <a:ext uri="{FF2B5EF4-FFF2-40B4-BE49-F238E27FC236}">
                  <a16:creationId xmlns:a16="http://schemas.microsoft.com/office/drawing/2014/main" id="{BAF2531C-EC40-4165-80AD-1D0E77BAF1D1}"/>
                </a:ext>
              </a:extLst>
            </p:cNvPr>
            <p:cNvSpPr/>
            <p:nvPr/>
          </p:nvSpPr>
          <p:spPr bwMode="auto">
            <a:xfrm>
              <a:off x="8306879" y="956977"/>
              <a:ext cx="3270679" cy="798276"/>
            </a:xfrm>
            <a:prstGeom prst="rect">
              <a:avLst/>
            </a:prstGeom>
            <a:solidFill>
              <a:schemeClr val="bg1"/>
            </a:solidFill>
            <a:ln>
              <a:noFill/>
              <a:headEnd type="none" w="med" len="med"/>
              <a:tailEnd type="none" w="med" len="med"/>
            </a:ln>
            <a:effectLst>
              <a:outerShdw blurRad="254000" dist="50800" dir="2700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182880" rIns="182880" bIns="18288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600" b="0" i="0" u="none" strike="noStrike" kern="1200" cap="none" spc="0" normalizeH="0" baseline="0" noProof="0" dirty="0">
                  <a:ln>
                    <a:noFill/>
                  </a:ln>
                  <a:solidFill>
                    <a:srgbClr val="FF0000"/>
                  </a:solidFill>
                  <a:effectLst/>
                  <a:uLnTx/>
                  <a:uFillTx/>
                  <a:latin typeface="Calibri Light" panose="020F0302020204030204"/>
                  <a:ea typeface="+mn-ea"/>
                  <a:cs typeface="+mn-cs"/>
                </a:rPr>
                <a:t>46% of compromised systems had no malware on them</a:t>
              </a:r>
            </a:p>
          </p:txBody>
        </p:sp>
        <p:grpSp>
          <p:nvGrpSpPr>
            <p:cNvPr id="70" name="Group 69">
              <a:extLst>
                <a:ext uri="{FF2B5EF4-FFF2-40B4-BE49-F238E27FC236}">
                  <a16:creationId xmlns:a16="http://schemas.microsoft.com/office/drawing/2014/main" id="{9F765579-0FFD-4BE8-B730-5ADD6C8F5B7C}"/>
                </a:ext>
              </a:extLst>
            </p:cNvPr>
            <p:cNvGrpSpPr/>
            <p:nvPr/>
          </p:nvGrpSpPr>
          <p:grpSpPr>
            <a:xfrm>
              <a:off x="8031543" y="1084081"/>
              <a:ext cx="550671" cy="544069"/>
              <a:chOff x="9497161" y="2204679"/>
              <a:chExt cx="262757" cy="239508"/>
            </a:xfrm>
          </p:grpSpPr>
          <p:sp>
            <p:nvSpPr>
              <p:cNvPr id="71" name="Isosceles Triangle 70">
                <a:extLst>
                  <a:ext uri="{FF2B5EF4-FFF2-40B4-BE49-F238E27FC236}">
                    <a16:creationId xmlns:a16="http://schemas.microsoft.com/office/drawing/2014/main" id="{AB016A68-5B03-49BD-B973-7CAD4ADD9BB8}"/>
                  </a:ext>
                </a:extLst>
              </p:cNvPr>
              <p:cNvSpPr/>
              <p:nvPr/>
            </p:nvSpPr>
            <p:spPr bwMode="auto">
              <a:xfrm>
                <a:off x="9497161" y="2204679"/>
                <a:ext cx="260209" cy="239508"/>
              </a:xfrm>
              <a:prstGeom prst="triangl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72" name="Freeform: Shape 71">
                <a:extLst>
                  <a:ext uri="{FF2B5EF4-FFF2-40B4-BE49-F238E27FC236}">
                    <a16:creationId xmlns:a16="http://schemas.microsoft.com/office/drawing/2014/main" id="{7CB66DEB-BCD7-4338-99D0-AADDF3B4583B}"/>
                  </a:ext>
                </a:extLst>
              </p:cNvPr>
              <p:cNvSpPr/>
              <p:nvPr/>
            </p:nvSpPr>
            <p:spPr bwMode="auto">
              <a:xfrm>
                <a:off x="9499709" y="2226219"/>
                <a:ext cx="260209" cy="207343"/>
              </a:xfrm>
              <a:custGeom>
                <a:avLst/>
                <a:gdLst>
                  <a:gd name="connsiteX0" fmla="*/ 194687 w 389369"/>
                  <a:gd name="connsiteY0" fmla="*/ 311743 h 388302"/>
                  <a:gd name="connsiteX1" fmla="*/ 176828 w 389369"/>
                  <a:gd name="connsiteY1" fmla="*/ 330031 h 388302"/>
                  <a:gd name="connsiteX2" fmla="*/ 194687 w 389369"/>
                  <a:gd name="connsiteY2" fmla="*/ 348319 h 388302"/>
                  <a:gd name="connsiteX3" fmla="*/ 212546 w 389369"/>
                  <a:gd name="connsiteY3" fmla="*/ 330031 h 388302"/>
                  <a:gd name="connsiteX4" fmla="*/ 194687 w 389369"/>
                  <a:gd name="connsiteY4" fmla="*/ 311743 h 388302"/>
                  <a:gd name="connsiteX5" fmla="*/ 176822 w 389369"/>
                  <a:gd name="connsiteY5" fmla="*/ 128180 h 388302"/>
                  <a:gd name="connsiteX6" fmla="*/ 183966 w 389369"/>
                  <a:gd name="connsiteY6" fmla="*/ 273406 h 388302"/>
                  <a:gd name="connsiteX7" fmla="*/ 205397 w 389369"/>
                  <a:gd name="connsiteY7" fmla="*/ 273406 h 388302"/>
                  <a:gd name="connsiteX8" fmla="*/ 212540 w 389369"/>
                  <a:gd name="connsiteY8" fmla="*/ 128180 h 388302"/>
                  <a:gd name="connsiteX9" fmla="*/ 194685 w 389369"/>
                  <a:gd name="connsiteY9" fmla="*/ 0 h 388302"/>
                  <a:gd name="connsiteX10" fmla="*/ 389369 w 389369"/>
                  <a:gd name="connsiteY10" fmla="*/ 388302 h 388302"/>
                  <a:gd name="connsiteX11" fmla="*/ 0 w 389369"/>
                  <a:gd name="connsiteY11" fmla="*/ 388302 h 388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9369" h="388302">
                    <a:moveTo>
                      <a:pt x="194687" y="311743"/>
                    </a:moveTo>
                    <a:cubicBezTo>
                      <a:pt x="184824" y="311743"/>
                      <a:pt x="176828" y="319931"/>
                      <a:pt x="176828" y="330031"/>
                    </a:cubicBezTo>
                    <a:cubicBezTo>
                      <a:pt x="176828" y="340131"/>
                      <a:pt x="184824" y="348319"/>
                      <a:pt x="194687" y="348319"/>
                    </a:cubicBezTo>
                    <a:cubicBezTo>
                      <a:pt x="204550" y="348319"/>
                      <a:pt x="212546" y="340131"/>
                      <a:pt x="212546" y="330031"/>
                    </a:cubicBezTo>
                    <a:cubicBezTo>
                      <a:pt x="212546" y="319931"/>
                      <a:pt x="204550" y="311743"/>
                      <a:pt x="194687" y="311743"/>
                    </a:cubicBezTo>
                    <a:close/>
                    <a:moveTo>
                      <a:pt x="176822" y="128180"/>
                    </a:moveTo>
                    <a:lnTo>
                      <a:pt x="183966" y="273406"/>
                    </a:lnTo>
                    <a:lnTo>
                      <a:pt x="205397" y="273406"/>
                    </a:lnTo>
                    <a:lnTo>
                      <a:pt x="212540" y="128180"/>
                    </a:lnTo>
                    <a:close/>
                    <a:moveTo>
                      <a:pt x="194685" y="0"/>
                    </a:moveTo>
                    <a:lnTo>
                      <a:pt x="389369" y="388302"/>
                    </a:lnTo>
                    <a:lnTo>
                      <a:pt x="0" y="388302"/>
                    </a:lnTo>
                    <a:close/>
                  </a:path>
                </a:pathLst>
              </a:custGeom>
              <a:solidFill>
                <a:srgbClr val="D83B0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127" name="Group 126">
            <a:extLst>
              <a:ext uri="{FF2B5EF4-FFF2-40B4-BE49-F238E27FC236}">
                <a16:creationId xmlns:a16="http://schemas.microsoft.com/office/drawing/2014/main" id="{97265F91-967A-4E75-997E-28B4D2F8492C}"/>
              </a:ext>
            </a:extLst>
          </p:cNvPr>
          <p:cNvGrpSpPr/>
          <p:nvPr/>
        </p:nvGrpSpPr>
        <p:grpSpPr>
          <a:xfrm>
            <a:off x="8031543" y="5353636"/>
            <a:ext cx="3546015" cy="798276"/>
            <a:chOff x="8031543" y="5334196"/>
            <a:chExt cx="3546015" cy="798276"/>
          </a:xfrm>
        </p:grpSpPr>
        <p:sp>
          <p:nvSpPr>
            <p:cNvPr id="74" name="Rectangle 73">
              <a:extLst>
                <a:ext uri="{FF2B5EF4-FFF2-40B4-BE49-F238E27FC236}">
                  <a16:creationId xmlns:a16="http://schemas.microsoft.com/office/drawing/2014/main" id="{801F063A-FE33-4AED-AE89-E5306D7180D3}"/>
                </a:ext>
              </a:extLst>
            </p:cNvPr>
            <p:cNvSpPr/>
            <p:nvPr/>
          </p:nvSpPr>
          <p:spPr bwMode="auto">
            <a:xfrm>
              <a:off x="8306879" y="5334196"/>
              <a:ext cx="3270679" cy="798276"/>
            </a:xfrm>
            <a:prstGeom prst="rect">
              <a:avLst/>
            </a:prstGeom>
            <a:solidFill>
              <a:schemeClr val="bg1"/>
            </a:solidFill>
            <a:ln>
              <a:noFill/>
              <a:headEnd type="none" w="med" len="med"/>
              <a:tailEnd type="none" w="med" len="med"/>
            </a:ln>
            <a:effectLst>
              <a:outerShdw blurRad="254000" dist="50800" dir="2700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182880" rIns="182880" bIns="18288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600" b="0" i="0" u="none" strike="noStrike" kern="1200" cap="none" spc="0" normalizeH="0" baseline="0" noProof="0" dirty="0">
                  <a:ln>
                    <a:noFill/>
                  </a:ln>
                  <a:gradFill>
                    <a:gsLst>
                      <a:gs pos="2917">
                        <a:prstClr val="black"/>
                      </a:gs>
                      <a:gs pos="100000">
                        <a:prstClr val="black"/>
                      </a:gs>
                    </a:gsLst>
                    <a:lin ang="5400000" scaled="0"/>
                  </a:gradFill>
                  <a:effectLst/>
                  <a:uLnTx/>
                  <a:uFillTx/>
                  <a:latin typeface="Calibri Light" panose="020F0302020204030204"/>
                  <a:ea typeface="+mn-ea"/>
                  <a:cs typeface="+mn-cs"/>
                </a:rPr>
                <a:t>Living off the land -  Attackers use evasion-techniques</a:t>
              </a:r>
            </a:p>
          </p:txBody>
        </p:sp>
        <p:grpSp>
          <p:nvGrpSpPr>
            <p:cNvPr id="75" name="Group 74">
              <a:extLst>
                <a:ext uri="{FF2B5EF4-FFF2-40B4-BE49-F238E27FC236}">
                  <a16:creationId xmlns:a16="http://schemas.microsoft.com/office/drawing/2014/main" id="{117525A0-6E9B-4C8F-8546-750F5782070F}"/>
                </a:ext>
              </a:extLst>
            </p:cNvPr>
            <p:cNvGrpSpPr/>
            <p:nvPr/>
          </p:nvGrpSpPr>
          <p:grpSpPr>
            <a:xfrm>
              <a:off x="8031543" y="5461300"/>
              <a:ext cx="550671" cy="544069"/>
              <a:chOff x="9497161" y="2204679"/>
              <a:chExt cx="262757" cy="239508"/>
            </a:xfrm>
          </p:grpSpPr>
          <p:sp>
            <p:nvSpPr>
              <p:cNvPr id="76" name="Isosceles Triangle 75">
                <a:extLst>
                  <a:ext uri="{FF2B5EF4-FFF2-40B4-BE49-F238E27FC236}">
                    <a16:creationId xmlns:a16="http://schemas.microsoft.com/office/drawing/2014/main" id="{20B7B953-6503-414B-8453-60DC4AB4F926}"/>
                  </a:ext>
                </a:extLst>
              </p:cNvPr>
              <p:cNvSpPr/>
              <p:nvPr/>
            </p:nvSpPr>
            <p:spPr bwMode="auto">
              <a:xfrm>
                <a:off x="9497161" y="2204679"/>
                <a:ext cx="260209" cy="239508"/>
              </a:xfrm>
              <a:prstGeom prst="triangl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77" name="Freeform: Shape 76">
                <a:extLst>
                  <a:ext uri="{FF2B5EF4-FFF2-40B4-BE49-F238E27FC236}">
                    <a16:creationId xmlns:a16="http://schemas.microsoft.com/office/drawing/2014/main" id="{2C49B952-CB5C-44BD-AEF6-D5BD4486244E}"/>
                  </a:ext>
                </a:extLst>
              </p:cNvPr>
              <p:cNvSpPr/>
              <p:nvPr/>
            </p:nvSpPr>
            <p:spPr bwMode="auto">
              <a:xfrm>
                <a:off x="9499709" y="2226219"/>
                <a:ext cx="260209" cy="207343"/>
              </a:xfrm>
              <a:custGeom>
                <a:avLst/>
                <a:gdLst>
                  <a:gd name="connsiteX0" fmla="*/ 194687 w 389369"/>
                  <a:gd name="connsiteY0" fmla="*/ 311743 h 388302"/>
                  <a:gd name="connsiteX1" fmla="*/ 176828 w 389369"/>
                  <a:gd name="connsiteY1" fmla="*/ 330031 h 388302"/>
                  <a:gd name="connsiteX2" fmla="*/ 194687 w 389369"/>
                  <a:gd name="connsiteY2" fmla="*/ 348319 h 388302"/>
                  <a:gd name="connsiteX3" fmla="*/ 212546 w 389369"/>
                  <a:gd name="connsiteY3" fmla="*/ 330031 h 388302"/>
                  <a:gd name="connsiteX4" fmla="*/ 194687 w 389369"/>
                  <a:gd name="connsiteY4" fmla="*/ 311743 h 388302"/>
                  <a:gd name="connsiteX5" fmla="*/ 176822 w 389369"/>
                  <a:gd name="connsiteY5" fmla="*/ 128180 h 388302"/>
                  <a:gd name="connsiteX6" fmla="*/ 183966 w 389369"/>
                  <a:gd name="connsiteY6" fmla="*/ 273406 h 388302"/>
                  <a:gd name="connsiteX7" fmla="*/ 205397 w 389369"/>
                  <a:gd name="connsiteY7" fmla="*/ 273406 h 388302"/>
                  <a:gd name="connsiteX8" fmla="*/ 212540 w 389369"/>
                  <a:gd name="connsiteY8" fmla="*/ 128180 h 388302"/>
                  <a:gd name="connsiteX9" fmla="*/ 194685 w 389369"/>
                  <a:gd name="connsiteY9" fmla="*/ 0 h 388302"/>
                  <a:gd name="connsiteX10" fmla="*/ 389369 w 389369"/>
                  <a:gd name="connsiteY10" fmla="*/ 388302 h 388302"/>
                  <a:gd name="connsiteX11" fmla="*/ 0 w 389369"/>
                  <a:gd name="connsiteY11" fmla="*/ 388302 h 388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9369" h="388302">
                    <a:moveTo>
                      <a:pt x="194687" y="311743"/>
                    </a:moveTo>
                    <a:cubicBezTo>
                      <a:pt x="184824" y="311743"/>
                      <a:pt x="176828" y="319931"/>
                      <a:pt x="176828" y="330031"/>
                    </a:cubicBezTo>
                    <a:cubicBezTo>
                      <a:pt x="176828" y="340131"/>
                      <a:pt x="184824" y="348319"/>
                      <a:pt x="194687" y="348319"/>
                    </a:cubicBezTo>
                    <a:cubicBezTo>
                      <a:pt x="204550" y="348319"/>
                      <a:pt x="212546" y="340131"/>
                      <a:pt x="212546" y="330031"/>
                    </a:cubicBezTo>
                    <a:cubicBezTo>
                      <a:pt x="212546" y="319931"/>
                      <a:pt x="204550" y="311743"/>
                      <a:pt x="194687" y="311743"/>
                    </a:cubicBezTo>
                    <a:close/>
                    <a:moveTo>
                      <a:pt x="176822" y="128180"/>
                    </a:moveTo>
                    <a:lnTo>
                      <a:pt x="183966" y="273406"/>
                    </a:lnTo>
                    <a:lnTo>
                      <a:pt x="205397" y="273406"/>
                    </a:lnTo>
                    <a:lnTo>
                      <a:pt x="212540" y="128180"/>
                    </a:lnTo>
                    <a:close/>
                    <a:moveTo>
                      <a:pt x="194685" y="0"/>
                    </a:moveTo>
                    <a:lnTo>
                      <a:pt x="389369" y="388302"/>
                    </a:lnTo>
                    <a:lnTo>
                      <a:pt x="0" y="388302"/>
                    </a:lnTo>
                    <a:close/>
                  </a:path>
                </a:pathLst>
              </a:custGeom>
              <a:solidFill>
                <a:srgbClr val="D83B0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104" name="Group 103">
            <a:extLst>
              <a:ext uri="{FF2B5EF4-FFF2-40B4-BE49-F238E27FC236}">
                <a16:creationId xmlns:a16="http://schemas.microsoft.com/office/drawing/2014/main" id="{3E1F970C-99DF-4280-A932-39AC1372BE76}"/>
              </a:ext>
            </a:extLst>
          </p:cNvPr>
          <p:cNvGrpSpPr/>
          <p:nvPr/>
        </p:nvGrpSpPr>
        <p:grpSpPr>
          <a:xfrm>
            <a:off x="470648" y="3394046"/>
            <a:ext cx="1065845" cy="824196"/>
            <a:chOff x="470648" y="3394046"/>
            <a:chExt cx="1065845" cy="824196"/>
          </a:xfrm>
        </p:grpSpPr>
        <p:sp>
          <p:nvSpPr>
            <p:cNvPr id="21" name="!! URL dot">
              <a:extLst>
                <a:ext uri="{FF2B5EF4-FFF2-40B4-BE49-F238E27FC236}">
                  <a16:creationId xmlns:a16="http://schemas.microsoft.com/office/drawing/2014/main" id="{22CC8ECB-D7A2-46D0-93B0-492AAF0FF1B7}"/>
                </a:ext>
              </a:extLst>
            </p:cNvPr>
            <p:cNvSpPr/>
            <p:nvPr/>
          </p:nvSpPr>
          <p:spPr>
            <a:xfrm>
              <a:off x="946084" y="4126802"/>
              <a:ext cx="91440" cy="91440"/>
            </a:xfrm>
            <a:custGeom>
              <a:avLst/>
              <a:gdLst>
                <a:gd name="connsiteX0" fmla="*/ 0 w 169505"/>
                <a:gd name="connsiteY0" fmla="*/ 88076 h 176152"/>
                <a:gd name="connsiteX1" fmla="*/ 84753 w 169505"/>
                <a:gd name="connsiteY1" fmla="*/ 0 h 176152"/>
                <a:gd name="connsiteX2" fmla="*/ 169505 w 169505"/>
                <a:gd name="connsiteY2" fmla="*/ 88076 h 176152"/>
                <a:gd name="connsiteX3" fmla="*/ 84753 w 169505"/>
                <a:gd name="connsiteY3" fmla="*/ 176153 h 176152"/>
                <a:gd name="connsiteX4" fmla="*/ 0 w 169505"/>
                <a:gd name="connsiteY4" fmla="*/ 88076 h 176152"/>
                <a:gd name="connsiteX5" fmla="*/ 0 w 169505"/>
                <a:gd name="connsiteY5" fmla="*/ 88076 h 17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9505" h="176152">
                  <a:moveTo>
                    <a:pt x="0" y="88076"/>
                  </a:moveTo>
                  <a:cubicBezTo>
                    <a:pt x="0" y="39884"/>
                    <a:pt x="38222" y="0"/>
                    <a:pt x="84753" y="0"/>
                  </a:cubicBezTo>
                  <a:cubicBezTo>
                    <a:pt x="131284" y="0"/>
                    <a:pt x="169505" y="39884"/>
                    <a:pt x="169505" y="88076"/>
                  </a:cubicBezTo>
                  <a:cubicBezTo>
                    <a:pt x="169505" y="136269"/>
                    <a:pt x="131284" y="176153"/>
                    <a:pt x="84753" y="176153"/>
                  </a:cubicBezTo>
                  <a:cubicBezTo>
                    <a:pt x="38222" y="176153"/>
                    <a:pt x="0" y="136269"/>
                    <a:pt x="0" y="88076"/>
                  </a:cubicBezTo>
                  <a:lnTo>
                    <a:pt x="0" y="88076"/>
                  </a:lnTo>
                  <a:close/>
                </a:path>
              </a:pathLst>
            </a:custGeom>
            <a:solidFill>
              <a:schemeClr val="accent1"/>
            </a:solidFill>
            <a:ln w="16585" cap="flat">
              <a:noFill/>
              <a:prstDash val="solid"/>
              <a:miter/>
            </a:ln>
          </p:spPr>
          <p:txBody>
            <a:bodyPr wrap="none"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a:ln>
                  <a:noFill/>
                </a:ln>
                <a:gradFill>
                  <a:gsLst>
                    <a:gs pos="83000">
                      <a:prstClr val="black"/>
                    </a:gs>
                    <a:gs pos="100000">
                      <a:prstClr val="black"/>
                    </a:gs>
                  </a:gsLst>
                  <a:lin ang="5400000" scaled="1"/>
                </a:gradFill>
                <a:effectLst/>
                <a:uLnTx/>
                <a:uFillTx/>
                <a:latin typeface="Calibri" panose="020F0502020204030204"/>
                <a:ea typeface="+mn-ea"/>
                <a:cs typeface="+mn-cs"/>
              </a:endParaRPr>
            </a:p>
          </p:txBody>
        </p:sp>
        <p:sp>
          <p:nvSpPr>
            <p:cNvPr id="29" name="TextBox 28">
              <a:extLst>
                <a:ext uri="{FF2B5EF4-FFF2-40B4-BE49-F238E27FC236}">
                  <a16:creationId xmlns:a16="http://schemas.microsoft.com/office/drawing/2014/main" id="{6F4A5733-5BA3-422E-965C-17FCA355224A}"/>
                </a:ext>
              </a:extLst>
            </p:cNvPr>
            <p:cNvSpPr txBox="1"/>
            <p:nvPr/>
          </p:nvSpPr>
          <p:spPr>
            <a:xfrm>
              <a:off x="470648" y="3394046"/>
              <a:ext cx="1065845" cy="400110"/>
            </a:xfrm>
            <a:prstGeom prst="rect">
              <a:avLst/>
            </a:prstGeom>
            <a:noFill/>
            <a:effectLst/>
          </p:spPr>
          <p:txBody>
            <a:bodyPr wrap="none" rtlCol="0">
              <a:noAutofit/>
            </a:bodyPr>
            <a:lstStyle/>
            <a:p>
              <a:pPr marL="0" marR="0" lvl="0" indent="0" algn="ctr" defTabSz="913927" rtl="0" eaLnBrk="1" fontAlgn="base" latinLnBrk="0" hangingPunct="1">
                <a:lnSpc>
                  <a:spcPct val="100000"/>
                </a:lnSpc>
                <a:spcBef>
                  <a:spcPct val="0"/>
                </a:spcBef>
                <a:spcAft>
                  <a:spcPct val="0"/>
                </a:spcAft>
                <a:buClrTx/>
                <a:buSzTx/>
                <a:buFontTx/>
                <a:buNone/>
                <a:tabLst/>
                <a:defRPr/>
              </a:pPr>
              <a:r>
                <a:rPr kumimoji="0" lang="en-US" sz="1400" b="1" i="0" u="none" strike="noStrike" kern="1200" cap="none" spc="0" normalizeH="0" baseline="0" noProof="0">
                  <a:ln>
                    <a:noFill/>
                  </a:ln>
                  <a:gradFill>
                    <a:gsLst>
                      <a:gs pos="83000">
                        <a:prstClr val="black"/>
                      </a:gs>
                      <a:gs pos="100000">
                        <a:prstClr val="black"/>
                      </a:gs>
                    </a:gsLst>
                    <a:lin ang="5400000" scaled="1"/>
                  </a:gradFill>
                  <a:effectLst/>
                  <a:uLnTx/>
                  <a:uFillTx/>
                  <a:latin typeface="Calibri" panose="020F0502020204030204"/>
                  <a:ea typeface="Segoe UI" charset="0"/>
                  <a:cs typeface="Segoe UI Semibold" panose="020B0702040204020203" pitchFamily="34" charset="0"/>
                </a:rPr>
                <a:t>Click on a URL </a:t>
              </a:r>
            </a:p>
          </p:txBody>
        </p:sp>
        <p:grpSp>
          <p:nvGrpSpPr>
            <p:cNvPr id="6" name="Group 4">
              <a:extLst>
                <a:ext uri="{FF2B5EF4-FFF2-40B4-BE49-F238E27FC236}">
                  <a16:creationId xmlns:a16="http://schemas.microsoft.com/office/drawing/2014/main" id="{6A306533-BA5F-4345-BD04-955203B3A7C0}"/>
                </a:ext>
              </a:extLst>
            </p:cNvPr>
            <p:cNvGrpSpPr>
              <a:grpSpLocks noChangeAspect="1"/>
            </p:cNvGrpSpPr>
            <p:nvPr/>
          </p:nvGrpSpPr>
          <p:grpSpPr bwMode="auto">
            <a:xfrm>
              <a:off x="793750" y="3728225"/>
              <a:ext cx="307975" cy="309563"/>
              <a:chOff x="500" y="2372"/>
              <a:chExt cx="194" cy="195"/>
            </a:xfrm>
          </p:grpSpPr>
          <p:sp>
            <p:nvSpPr>
              <p:cNvPr id="7" name="AutoShape 3">
                <a:extLst>
                  <a:ext uri="{FF2B5EF4-FFF2-40B4-BE49-F238E27FC236}">
                    <a16:creationId xmlns:a16="http://schemas.microsoft.com/office/drawing/2014/main" id="{A6EB39B0-9A2B-46DB-BC77-2E75818A4705}"/>
                  </a:ext>
                </a:extLst>
              </p:cNvPr>
              <p:cNvSpPr>
                <a:spLocks noChangeAspect="1" noChangeArrowheads="1" noTextEdit="1"/>
              </p:cNvSpPr>
              <p:nvPr/>
            </p:nvSpPr>
            <p:spPr bwMode="auto">
              <a:xfrm>
                <a:off x="500" y="2372"/>
                <a:ext cx="194" cy="19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Freeform 5">
                <a:extLst>
                  <a:ext uri="{FF2B5EF4-FFF2-40B4-BE49-F238E27FC236}">
                    <a16:creationId xmlns:a16="http://schemas.microsoft.com/office/drawing/2014/main" id="{5A86F49E-D22F-4244-91CC-AD07A3BF74F2}"/>
                  </a:ext>
                </a:extLst>
              </p:cNvPr>
              <p:cNvSpPr>
                <a:spLocks/>
              </p:cNvSpPr>
              <p:nvPr/>
            </p:nvSpPr>
            <p:spPr bwMode="auto">
              <a:xfrm>
                <a:off x="518" y="2383"/>
                <a:ext cx="57" cy="92"/>
              </a:xfrm>
              <a:custGeom>
                <a:avLst/>
                <a:gdLst>
                  <a:gd name="T0" fmla="*/ 89 w 120"/>
                  <a:gd name="T1" fmla="*/ 182 h 193"/>
                  <a:gd name="T2" fmla="*/ 89 w 120"/>
                  <a:gd name="T3" fmla="*/ 182 h 193"/>
                  <a:gd name="T4" fmla="*/ 61 w 120"/>
                  <a:gd name="T5" fmla="*/ 120 h 193"/>
                  <a:gd name="T6" fmla="*/ 120 w 120"/>
                  <a:gd name="T7" fmla="*/ 120 h 193"/>
                  <a:gd name="T8" fmla="*/ 0 w 120"/>
                  <a:gd name="T9" fmla="*/ 0 h 193"/>
                  <a:gd name="T10" fmla="*/ 0 w 120"/>
                  <a:gd name="T11" fmla="*/ 168 h 193"/>
                  <a:gd name="T12" fmla="*/ 37 w 120"/>
                  <a:gd name="T13" fmla="*/ 131 h 193"/>
                  <a:gd name="T14" fmla="*/ 65 w 120"/>
                  <a:gd name="T15" fmla="*/ 193 h 193"/>
                  <a:gd name="T16" fmla="*/ 89 w 120"/>
                  <a:gd name="T17" fmla="*/ 18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 h="193">
                    <a:moveTo>
                      <a:pt x="89" y="182"/>
                    </a:moveTo>
                    <a:lnTo>
                      <a:pt x="89" y="182"/>
                    </a:lnTo>
                    <a:lnTo>
                      <a:pt x="61" y="120"/>
                    </a:lnTo>
                    <a:lnTo>
                      <a:pt x="120" y="120"/>
                    </a:lnTo>
                    <a:lnTo>
                      <a:pt x="0" y="0"/>
                    </a:lnTo>
                    <a:lnTo>
                      <a:pt x="0" y="168"/>
                    </a:lnTo>
                    <a:lnTo>
                      <a:pt x="37" y="131"/>
                    </a:lnTo>
                    <a:lnTo>
                      <a:pt x="65" y="193"/>
                    </a:lnTo>
                    <a:lnTo>
                      <a:pt x="89" y="182"/>
                    </a:lnTo>
                    <a:close/>
                  </a:path>
                </a:pathLst>
              </a:custGeom>
              <a:solidFill>
                <a:srgbClr val="0078D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Freeform 6">
                <a:extLst>
                  <a:ext uri="{FF2B5EF4-FFF2-40B4-BE49-F238E27FC236}">
                    <a16:creationId xmlns:a16="http://schemas.microsoft.com/office/drawing/2014/main" id="{D914E8F0-ED24-4DBD-BE4E-C3C76E299DD6}"/>
                  </a:ext>
                </a:extLst>
              </p:cNvPr>
              <p:cNvSpPr>
                <a:spLocks/>
              </p:cNvSpPr>
              <p:nvPr/>
            </p:nvSpPr>
            <p:spPr bwMode="auto">
              <a:xfrm>
                <a:off x="546" y="2396"/>
                <a:ext cx="137" cy="164"/>
              </a:xfrm>
              <a:custGeom>
                <a:avLst/>
                <a:gdLst>
                  <a:gd name="T0" fmla="*/ 270 w 291"/>
                  <a:gd name="T1" fmla="*/ 105 h 348"/>
                  <a:gd name="T2" fmla="*/ 270 w 291"/>
                  <a:gd name="T3" fmla="*/ 105 h 348"/>
                  <a:gd name="T4" fmla="*/ 250 w 291"/>
                  <a:gd name="T5" fmla="*/ 125 h 348"/>
                  <a:gd name="T6" fmla="*/ 250 w 291"/>
                  <a:gd name="T7" fmla="*/ 162 h 348"/>
                  <a:gd name="T8" fmla="*/ 237 w 291"/>
                  <a:gd name="T9" fmla="*/ 162 h 348"/>
                  <a:gd name="T10" fmla="*/ 237 w 291"/>
                  <a:gd name="T11" fmla="*/ 96 h 348"/>
                  <a:gd name="T12" fmla="*/ 216 w 291"/>
                  <a:gd name="T13" fmla="*/ 76 h 348"/>
                  <a:gd name="T14" fmla="*/ 196 w 291"/>
                  <a:gd name="T15" fmla="*/ 96 h 348"/>
                  <a:gd name="T16" fmla="*/ 196 w 291"/>
                  <a:gd name="T17" fmla="*/ 162 h 348"/>
                  <a:gd name="T18" fmla="*/ 183 w 291"/>
                  <a:gd name="T19" fmla="*/ 162 h 348"/>
                  <a:gd name="T20" fmla="*/ 183 w 291"/>
                  <a:gd name="T21" fmla="*/ 96 h 348"/>
                  <a:gd name="T22" fmla="*/ 163 w 291"/>
                  <a:gd name="T23" fmla="*/ 76 h 348"/>
                  <a:gd name="T24" fmla="*/ 143 w 291"/>
                  <a:gd name="T25" fmla="*/ 96 h 348"/>
                  <a:gd name="T26" fmla="*/ 143 w 291"/>
                  <a:gd name="T27" fmla="*/ 162 h 348"/>
                  <a:gd name="T28" fmla="*/ 130 w 291"/>
                  <a:gd name="T29" fmla="*/ 162 h 348"/>
                  <a:gd name="T30" fmla="*/ 130 w 291"/>
                  <a:gd name="T31" fmla="*/ 20 h 348"/>
                  <a:gd name="T32" fmla="*/ 110 w 291"/>
                  <a:gd name="T33" fmla="*/ 0 h 348"/>
                  <a:gd name="T34" fmla="*/ 90 w 291"/>
                  <a:gd name="T35" fmla="*/ 20 h 348"/>
                  <a:gd name="T36" fmla="*/ 90 w 291"/>
                  <a:gd name="T37" fmla="*/ 162 h 348"/>
                  <a:gd name="T38" fmla="*/ 90 w 291"/>
                  <a:gd name="T39" fmla="*/ 214 h 348"/>
                  <a:gd name="T40" fmla="*/ 44 w 291"/>
                  <a:gd name="T41" fmla="*/ 195 h 348"/>
                  <a:gd name="T42" fmla="*/ 7 w 291"/>
                  <a:gd name="T43" fmla="*/ 197 h 348"/>
                  <a:gd name="T44" fmla="*/ 8 w 291"/>
                  <a:gd name="T45" fmla="*/ 216 h 348"/>
                  <a:gd name="T46" fmla="*/ 118 w 291"/>
                  <a:gd name="T47" fmla="*/ 326 h 348"/>
                  <a:gd name="T48" fmla="*/ 204 w 291"/>
                  <a:gd name="T49" fmla="*/ 342 h 348"/>
                  <a:gd name="T50" fmla="*/ 290 w 291"/>
                  <a:gd name="T51" fmla="*/ 277 h 348"/>
                  <a:gd name="T52" fmla="*/ 290 w 291"/>
                  <a:gd name="T53" fmla="*/ 164 h 348"/>
                  <a:gd name="T54" fmla="*/ 290 w 291"/>
                  <a:gd name="T55" fmla="*/ 162 h 348"/>
                  <a:gd name="T56" fmla="*/ 290 w 291"/>
                  <a:gd name="T57" fmla="*/ 125 h 348"/>
                  <a:gd name="T58" fmla="*/ 270 w 291"/>
                  <a:gd name="T59" fmla="*/ 105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91" h="348">
                    <a:moveTo>
                      <a:pt x="270" y="105"/>
                    </a:moveTo>
                    <a:lnTo>
                      <a:pt x="270" y="105"/>
                    </a:lnTo>
                    <a:cubicBezTo>
                      <a:pt x="259" y="105"/>
                      <a:pt x="250" y="114"/>
                      <a:pt x="250" y="125"/>
                    </a:cubicBezTo>
                    <a:lnTo>
                      <a:pt x="250" y="162"/>
                    </a:lnTo>
                    <a:lnTo>
                      <a:pt x="237" y="162"/>
                    </a:lnTo>
                    <a:lnTo>
                      <a:pt x="237" y="96"/>
                    </a:lnTo>
                    <a:cubicBezTo>
                      <a:pt x="237" y="85"/>
                      <a:pt x="228" y="76"/>
                      <a:pt x="216" y="76"/>
                    </a:cubicBezTo>
                    <a:cubicBezTo>
                      <a:pt x="205" y="76"/>
                      <a:pt x="196" y="85"/>
                      <a:pt x="196" y="96"/>
                    </a:cubicBezTo>
                    <a:lnTo>
                      <a:pt x="196" y="162"/>
                    </a:lnTo>
                    <a:lnTo>
                      <a:pt x="183" y="162"/>
                    </a:lnTo>
                    <a:lnTo>
                      <a:pt x="183" y="96"/>
                    </a:lnTo>
                    <a:cubicBezTo>
                      <a:pt x="183" y="85"/>
                      <a:pt x="174" y="76"/>
                      <a:pt x="163" y="76"/>
                    </a:cubicBezTo>
                    <a:cubicBezTo>
                      <a:pt x="152" y="76"/>
                      <a:pt x="143" y="85"/>
                      <a:pt x="143" y="96"/>
                    </a:cubicBezTo>
                    <a:lnTo>
                      <a:pt x="143" y="162"/>
                    </a:lnTo>
                    <a:lnTo>
                      <a:pt x="130" y="162"/>
                    </a:lnTo>
                    <a:lnTo>
                      <a:pt x="130" y="20"/>
                    </a:lnTo>
                    <a:cubicBezTo>
                      <a:pt x="130" y="9"/>
                      <a:pt x="121" y="0"/>
                      <a:pt x="110" y="0"/>
                    </a:cubicBezTo>
                    <a:cubicBezTo>
                      <a:pt x="98" y="0"/>
                      <a:pt x="90" y="9"/>
                      <a:pt x="90" y="20"/>
                    </a:cubicBezTo>
                    <a:lnTo>
                      <a:pt x="90" y="162"/>
                    </a:lnTo>
                    <a:lnTo>
                      <a:pt x="90" y="214"/>
                    </a:lnTo>
                    <a:lnTo>
                      <a:pt x="44" y="195"/>
                    </a:lnTo>
                    <a:cubicBezTo>
                      <a:pt x="44" y="195"/>
                      <a:pt x="15" y="185"/>
                      <a:pt x="7" y="197"/>
                    </a:cubicBezTo>
                    <a:cubicBezTo>
                      <a:pt x="0" y="209"/>
                      <a:pt x="8" y="216"/>
                      <a:pt x="8" y="216"/>
                    </a:cubicBezTo>
                    <a:lnTo>
                      <a:pt x="118" y="326"/>
                    </a:lnTo>
                    <a:cubicBezTo>
                      <a:pt x="145" y="348"/>
                      <a:pt x="204" y="342"/>
                      <a:pt x="204" y="342"/>
                    </a:cubicBezTo>
                    <a:cubicBezTo>
                      <a:pt x="291" y="333"/>
                      <a:pt x="290" y="277"/>
                      <a:pt x="290" y="277"/>
                    </a:cubicBezTo>
                    <a:lnTo>
                      <a:pt x="290" y="164"/>
                    </a:lnTo>
                    <a:lnTo>
                      <a:pt x="290" y="162"/>
                    </a:lnTo>
                    <a:lnTo>
                      <a:pt x="290" y="125"/>
                    </a:lnTo>
                    <a:cubicBezTo>
                      <a:pt x="290" y="114"/>
                      <a:pt x="281" y="105"/>
                      <a:pt x="270" y="105"/>
                    </a:cubicBezTo>
                    <a:close/>
                  </a:path>
                </a:pathLst>
              </a:custGeom>
              <a:solidFill>
                <a:schemeClr val="accent5"/>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grpSp>
        <p:nvGrpSpPr>
          <p:cNvPr id="106" name="Group 105">
            <a:extLst>
              <a:ext uri="{FF2B5EF4-FFF2-40B4-BE49-F238E27FC236}">
                <a16:creationId xmlns:a16="http://schemas.microsoft.com/office/drawing/2014/main" id="{4731F8B0-021C-43BB-B189-51D91E406318}"/>
              </a:ext>
            </a:extLst>
          </p:cNvPr>
          <p:cNvGrpSpPr/>
          <p:nvPr/>
        </p:nvGrpSpPr>
        <p:grpSpPr>
          <a:xfrm>
            <a:off x="1454260" y="4126802"/>
            <a:ext cx="914400" cy="948206"/>
            <a:chOff x="1454260" y="4126802"/>
            <a:chExt cx="914400" cy="948206"/>
          </a:xfrm>
        </p:grpSpPr>
        <p:sp>
          <p:nvSpPr>
            <p:cNvPr id="20" name="!! Explotation dot">
              <a:extLst>
                <a:ext uri="{FF2B5EF4-FFF2-40B4-BE49-F238E27FC236}">
                  <a16:creationId xmlns:a16="http://schemas.microsoft.com/office/drawing/2014/main" id="{BB87D63C-04A5-494A-9A7E-BDD5AEEC8FD7}"/>
                </a:ext>
              </a:extLst>
            </p:cNvPr>
            <p:cNvSpPr/>
            <p:nvPr/>
          </p:nvSpPr>
          <p:spPr>
            <a:xfrm>
              <a:off x="1869957" y="4126802"/>
              <a:ext cx="91440" cy="91440"/>
            </a:xfrm>
            <a:custGeom>
              <a:avLst/>
              <a:gdLst>
                <a:gd name="connsiteX0" fmla="*/ 169505 w 169505"/>
                <a:gd name="connsiteY0" fmla="*/ 84753 h 169505"/>
                <a:gd name="connsiteX1" fmla="*/ 84753 w 169505"/>
                <a:gd name="connsiteY1" fmla="*/ 169505 h 169505"/>
                <a:gd name="connsiteX2" fmla="*/ 0 w 169505"/>
                <a:gd name="connsiteY2" fmla="*/ 84753 h 169505"/>
                <a:gd name="connsiteX3" fmla="*/ 84753 w 169505"/>
                <a:gd name="connsiteY3" fmla="*/ 0 h 169505"/>
                <a:gd name="connsiteX4" fmla="*/ 169505 w 169505"/>
                <a:gd name="connsiteY4" fmla="*/ 84753 h 1695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9505" h="169505">
                  <a:moveTo>
                    <a:pt x="169505" y="84753"/>
                  </a:moveTo>
                  <a:cubicBezTo>
                    <a:pt x="169505" y="131560"/>
                    <a:pt x="131560" y="169505"/>
                    <a:pt x="84753" y="169505"/>
                  </a:cubicBezTo>
                  <a:cubicBezTo>
                    <a:pt x="37945" y="169505"/>
                    <a:pt x="0" y="131560"/>
                    <a:pt x="0" y="84753"/>
                  </a:cubicBezTo>
                  <a:cubicBezTo>
                    <a:pt x="0" y="37945"/>
                    <a:pt x="37945" y="0"/>
                    <a:pt x="84753" y="0"/>
                  </a:cubicBezTo>
                  <a:cubicBezTo>
                    <a:pt x="131560" y="0"/>
                    <a:pt x="169505" y="37945"/>
                    <a:pt x="169505" y="84753"/>
                  </a:cubicBezTo>
                  <a:close/>
                </a:path>
              </a:pathLst>
            </a:custGeom>
            <a:solidFill>
              <a:schemeClr val="accent1"/>
            </a:solidFill>
            <a:ln w="16585" cap="flat">
              <a:noFill/>
              <a:prstDash val="solid"/>
              <a:miter/>
            </a:ln>
          </p:spPr>
          <p:txBody>
            <a:bodyPr wrap="none"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a:ln>
                  <a:noFill/>
                </a:ln>
                <a:gradFill>
                  <a:gsLst>
                    <a:gs pos="83000">
                      <a:prstClr val="black"/>
                    </a:gs>
                    <a:gs pos="100000">
                      <a:prstClr val="black"/>
                    </a:gs>
                  </a:gsLst>
                  <a:lin ang="5400000" scaled="1"/>
                </a:gradFill>
                <a:effectLst/>
                <a:uLnTx/>
                <a:uFillTx/>
                <a:latin typeface="Calibri" panose="020F0502020204030204"/>
                <a:ea typeface="+mn-ea"/>
                <a:cs typeface="+mn-cs"/>
              </a:endParaRPr>
            </a:p>
          </p:txBody>
        </p:sp>
        <p:sp>
          <p:nvSpPr>
            <p:cNvPr id="44" name="TextBox 43">
              <a:extLst>
                <a:ext uri="{FF2B5EF4-FFF2-40B4-BE49-F238E27FC236}">
                  <a16:creationId xmlns:a16="http://schemas.microsoft.com/office/drawing/2014/main" id="{8C663AFC-914E-4618-A790-67AD81973555}"/>
                </a:ext>
              </a:extLst>
            </p:cNvPr>
            <p:cNvSpPr txBox="1"/>
            <p:nvPr/>
          </p:nvSpPr>
          <p:spPr>
            <a:xfrm>
              <a:off x="1454260" y="4674898"/>
              <a:ext cx="914400" cy="400110"/>
            </a:xfrm>
            <a:prstGeom prst="rect">
              <a:avLst/>
            </a:prstGeom>
            <a:noFill/>
            <a:effectLst/>
          </p:spPr>
          <p:txBody>
            <a:bodyPr wrap="none" rtlCol="0">
              <a:noAutofit/>
            </a:bodyPr>
            <a:lstStyle/>
            <a:p>
              <a:pPr marL="0" marR="0" lvl="0" indent="0" algn="ctr" defTabSz="913927" rtl="0" eaLnBrk="1" fontAlgn="base" latinLnBrk="0" hangingPunct="1">
                <a:lnSpc>
                  <a:spcPct val="100000"/>
                </a:lnSpc>
                <a:spcBef>
                  <a:spcPct val="0"/>
                </a:spcBef>
                <a:spcAft>
                  <a:spcPct val="0"/>
                </a:spcAft>
                <a:buClrTx/>
                <a:buSzTx/>
                <a:buFontTx/>
                <a:buNone/>
                <a:tabLst/>
                <a:defRPr/>
              </a:pPr>
              <a:r>
                <a:rPr kumimoji="0" lang="en-US" sz="1400" b="1" i="0" u="none" strike="noStrike" kern="1200" cap="none" spc="0" normalizeH="0" baseline="0" noProof="0">
                  <a:ln>
                    <a:noFill/>
                  </a:ln>
                  <a:gradFill>
                    <a:gsLst>
                      <a:gs pos="83000">
                        <a:prstClr val="black"/>
                      </a:gs>
                      <a:gs pos="100000">
                        <a:prstClr val="black"/>
                      </a:gs>
                    </a:gsLst>
                    <a:lin ang="5400000" scaled="1"/>
                  </a:gradFill>
                  <a:effectLst/>
                  <a:uLnTx/>
                  <a:uFillTx/>
                  <a:latin typeface="Calibri" panose="020F0502020204030204"/>
                  <a:ea typeface="Segoe UI" charset="0"/>
                  <a:cs typeface="Segoe UI Semibold" panose="020B0702040204020203" pitchFamily="34" charset="0"/>
                </a:rPr>
                <a:t>Exploitation</a:t>
              </a:r>
            </a:p>
          </p:txBody>
        </p:sp>
        <p:grpSp>
          <p:nvGrpSpPr>
            <p:cNvPr id="10" name="Group 9">
              <a:extLst>
                <a:ext uri="{FF2B5EF4-FFF2-40B4-BE49-F238E27FC236}">
                  <a16:creationId xmlns:a16="http://schemas.microsoft.com/office/drawing/2014/main" id="{245AE2BD-C4F6-4815-AF51-AE19EAC105C3}"/>
                </a:ext>
              </a:extLst>
            </p:cNvPr>
            <p:cNvGrpSpPr>
              <a:grpSpLocks noChangeAspect="1"/>
            </p:cNvGrpSpPr>
            <p:nvPr/>
          </p:nvGrpSpPr>
          <p:grpSpPr bwMode="auto">
            <a:xfrm>
              <a:off x="1757305" y="4308974"/>
              <a:ext cx="307975" cy="309562"/>
              <a:chOff x="1139" y="2711"/>
              <a:chExt cx="194" cy="195"/>
            </a:xfrm>
          </p:grpSpPr>
          <p:sp>
            <p:nvSpPr>
              <p:cNvPr id="11" name="AutoShape 8">
                <a:extLst>
                  <a:ext uri="{FF2B5EF4-FFF2-40B4-BE49-F238E27FC236}">
                    <a16:creationId xmlns:a16="http://schemas.microsoft.com/office/drawing/2014/main" id="{8DAC74D3-5C62-49D7-85E0-3B60A69C216A}"/>
                  </a:ext>
                </a:extLst>
              </p:cNvPr>
              <p:cNvSpPr>
                <a:spLocks noChangeAspect="1" noChangeArrowheads="1" noTextEdit="1"/>
              </p:cNvSpPr>
              <p:nvPr/>
            </p:nvSpPr>
            <p:spPr bwMode="auto">
              <a:xfrm>
                <a:off x="1139" y="2711"/>
                <a:ext cx="194" cy="19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5" name="Freeform 10">
                <a:extLst>
                  <a:ext uri="{FF2B5EF4-FFF2-40B4-BE49-F238E27FC236}">
                    <a16:creationId xmlns:a16="http://schemas.microsoft.com/office/drawing/2014/main" id="{91950E46-9D01-4E98-872D-585397D26CC9}"/>
                  </a:ext>
                </a:extLst>
              </p:cNvPr>
              <p:cNvSpPr>
                <a:spLocks/>
              </p:cNvSpPr>
              <p:nvPr/>
            </p:nvSpPr>
            <p:spPr bwMode="auto">
              <a:xfrm>
                <a:off x="1139" y="2731"/>
                <a:ext cx="200" cy="157"/>
              </a:xfrm>
              <a:custGeom>
                <a:avLst/>
                <a:gdLst>
                  <a:gd name="T0" fmla="*/ 0 w 426"/>
                  <a:gd name="T1" fmla="*/ 12 h 333"/>
                  <a:gd name="T2" fmla="*/ 0 w 426"/>
                  <a:gd name="T3" fmla="*/ 12 h 333"/>
                  <a:gd name="T4" fmla="*/ 0 w 426"/>
                  <a:gd name="T5" fmla="*/ 255 h 333"/>
                  <a:gd name="T6" fmla="*/ 12 w 426"/>
                  <a:gd name="T7" fmla="*/ 268 h 333"/>
                  <a:gd name="T8" fmla="*/ 195 w 426"/>
                  <a:gd name="T9" fmla="*/ 268 h 333"/>
                  <a:gd name="T10" fmla="*/ 195 w 426"/>
                  <a:gd name="T11" fmla="*/ 306 h 333"/>
                  <a:gd name="T12" fmla="*/ 130 w 426"/>
                  <a:gd name="T13" fmla="*/ 306 h 333"/>
                  <a:gd name="T14" fmla="*/ 130 w 426"/>
                  <a:gd name="T15" fmla="*/ 333 h 333"/>
                  <a:gd name="T16" fmla="*/ 293 w 426"/>
                  <a:gd name="T17" fmla="*/ 333 h 333"/>
                  <a:gd name="T18" fmla="*/ 293 w 426"/>
                  <a:gd name="T19" fmla="*/ 306 h 333"/>
                  <a:gd name="T20" fmla="*/ 228 w 426"/>
                  <a:gd name="T21" fmla="*/ 306 h 333"/>
                  <a:gd name="T22" fmla="*/ 228 w 426"/>
                  <a:gd name="T23" fmla="*/ 268 h 333"/>
                  <a:gd name="T24" fmla="*/ 413 w 426"/>
                  <a:gd name="T25" fmla="*/ 268 h 333"/>
                  <a:gd name="T26" fmla="*/ 426 w 426"/>
                  <a:gd name="T27" fmla="*/ 255 h 333"/>
                  <a:gd name="T28" fmla="*/ 426 w 426"/>
                  <a:gd name="T29" fmla="*/ 12 h 333"/>
                  <a:gd name="T30" fmla="*/ 413 w 426"/>
                  <a:gd name="T31" fmla="*/ 0 h 333"/>
                  <a:gd name="T32" fmla="*/ 12 w 426"/>
                  <a:gd name="T33" fmla="*/ 0 h 333"/>
                  <a:gd name="T34" fmla="*/ 0 w 426"/>
                  <a:gd name="T35" fmla="*/ 12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26" h="333">
                    <a:moveTo>
                      <a:pt x="0" y="12"/>
                    </a:moveTo>
                    <a:lnTo>
                      <a:pt x="0" y="12"/>
                    </a:lnTo>
                    <a:lnTo>
                      <a:pt x="0" y="255"/>
                    </a:lnTo>
                    <a:cubicBezTo>
                      <a:pt x="0" y="262"/>
                      <a:pt x="5" y="268"/>
                      <a:pt x="12" y="268"/>
                    </a:cubicBezTo>
                    <a:lnTo>
                      <a:pt x="195" y="268"/>
                    </a:lnTo>
                    <a:lnTo>
                      <a:pt x="195" y="306"/>
                    </a:lnTo>
                    <a:lnTo>
                      <a:pt x="130" y="306"/>
                    </a:lnTo>
                    <a:lnTo>
                      <a:pt x="130" y="333"/>
                    </a:lnTo>
                    <a:lnTo>
                      <a:pt x="293" y="333"/>
                    </a:lnTo>
                    <a:lnTo>
                      <a:pt x="293" y="306"/>
                    </a:lnTo>
                    <a:lnTo>
                      <a:pt x="228" y="306"/>
                    </a:lnTo>
                    <a:lnTo>
                      <a:pt x="228" y="268"/>
                    </a:lnTo>
                    <a:lnTo>
                      <a:pt x="413" y="268"/>
                    </a:lnTo>
                    <a:cubicBezTo>
                      <a:pt x="420" y="268"/>
                      <a:pt x="426" y="262"/>
                      <a:pt x="426" y="255"/>
                    </a:cubicBezTo>
                    <a:lnTo>
                      <a:pt x="426" y="12"/>
                    </a:lnTo>
                    <a:cubicBezTo>
                      <a:pt x="426" y="5"/>
                      <a:pt x="420" y="0"/>
                      <a:pt x="413" y="0"/>
                    </a:cubicBezTo>
                    <a:lnTo>
                      <a:pt x="12" y="0"/>
                    </a:lnTo>
                    <a:cubicBezTo>
                      <a:pt x="5" y="0"/>
                      <a:pt x="0" y="5"/>
                      <a:pt x="0" y="12"/>
                    </a:cubicBezTo>
                    <a:close/>
                  </a:path>
                </a:pathLst>
              </a:custGeom>
              <a:solidFill>
                <a:schemeClr val="accent5"/>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grpSp>
        <p:nvGrpSpPr>
          <p:cNvPr id="112" name="Group 111">
            <a:extLst>
              <a:ext uri="{FF2B5EF4-FFF2-40B4-BE49-F238E27FC236}">
                <a16:creationId xmlns:a16="http://schemas.microsoft.com/office/drawing/2014/main" id="{0C907EBC-6971-4540-B028-F323EA0D4A86}"/>
              </a:ext>
            </a:extLst>
          </p:cNvPr>
          <p:cNvGrpSpPr/>
          <p:nvPr/>
        </p:nvGrpSpPr>
        <p:grpSpPr>
          <a:xfrm>
            <a:off x="2385820" y="3394046"/>
            <a:ext cx="914400" cy="824196"/>
            <a:chOff x="2385820" y="3394046"/>
            <a:chExt cx="914400" cy="824196"/>
          </a:xfrm>
        </p:grpSpPr>
        <p:sp>
          <p:nvSpPr>
            <p:cNvPr id="32" name="TextBox 31">
              <a:extLst>
                <a:ext uri="{FF2B5EF4-FFF2-40B4-BE49-F238E27FC236}">
                  <a16:creationId xmlns:a16="http://schemas.microsoft.com/office/drawing/2014/main" id="{AD4581CF-A750-496B-97AA-23B419832A28}"/>
                </a:ext>
              </a:extLst>
            </p:cNvPr>
            <p:cNvSpPr txBox="1"/>
            <p:nvPr/>
          </p:nvSpPr>
          <p:spPr>
            <a:xfrm>
              <a:off x="2385820" y="3394046"/>
              <a:ext cx="914400" cy="400110"/>
            </a:xfrm>
            <a:prstGeom prst="rect">
              <a:avLst/>
            </a:prstGeom>
            <a:noFill/>
            <a:effectLst/>
          </p:spPr>
          <p:txBody>
            <a:bodyPr wrap="none" rtlCol="0">
              <a:noAutofit/>
            </a:bodyPr>
            <a:lstStyle/>
            <a:p>
              <a:pPr marL="0" marR="0" lvl="0" indent="0" algn="ctr" defTabSz="913927" rtl="0" eaLnBrk="1" fontAlgn="base" latinLnBrk="0" hangingPunct="1">
                <a:lnSpc>
                  <a:spcPct val="100000"/>
                </a:lnSpc>
                <a:spcBef>
                  <a:spcPct val="0"/>
                </a:spcBef>
                <a:spcAft>
                  <a:spcPct val="0"/>
                </a:spcAft>
                <a:buClrTx/>
                <a:buSzTx/>
                <a:buFontTx/>
                <a:buNone/>
                <a:tabLst/>
                <a:defRPr/>
              </a:pPr>
              <a:r>
                <a:rPr kumimoji="0" lang="en-US" sz="1400" b="1" i="0" u="none" strike="noStrike" kern="1200" cap="none" spc="0" normalizeH="0" baseline="0" noProof="0">
                  <a:ln>
                    <a:noFill/>
                  </a:ln>
                  <a:gradFill>
                    <a:gsLst>
                      <a:gs pos="83000">
                        <a:prstClr val="black"/>
                      </a:gs>
                      <a:gs pos="100000">
                        <a:prstClr val="black"/>
                      </a:gs>
                    </a:gsLst>
                    <a:lin ang="5400000" scaled="1"/>
                  </a:gradFill>
                  <a:effectLst/>
                  <a:uLnTx/>
                  <a:uFillTx/>
                  <a:latin typeface="Calibri" panose="020F0502020204030204"/>
                  <a:ea typeface="+mn-ea"/>
                  <a:cs typeface="Segoe UI Semibold" panose="020B0702040204020203" pitchFamily="34" charset="0"/>
                </a:rPr>
                <a:t>Installation</a:t>
              </a:r>
            </a:p>
          </p:txBody>
        </p:sp>
        <p:sp>
          <p:nvSpPr>
            <p:cNvPr id="59" name="!! Installation dot">
              <a:extLst>
                <a:ext uri="{FF2B5EF4-FFF2-40B4-BE49-F238E27FC236}">
                  <a16:creationId xmlns:a16="http://schemas.microsoft.com/office/drawing/2014/main" id="{A7792B8E-3039-4311-95B2-42CF6D41B280}"/>
                </a:ext>
              </a:extLst>
            </p:cNvPr>
            <p:cNvSpPr/>
            <p:nvPr/>
          </p:nvSpPr>
          <p:spPr>
            <a:xfrm>
              <a:off x="2793830" y="4126802"/>
              <a:ext cx="91440" cy="91440"/>
            </a:xfrm>
            <a:custGeom>
              <a:avLst/>
              <a:gdLst>
                <a:gd name="connsiteX0" fmla="*/ 0 w 169505"/>
                <a:gd name="connsiteY0" fmla="*/ 88076 h 176152"/>
                <a:gd name="connsiteX1" fmla="*/ 84753 w 169505"/>
                <a:gd name="connsiteY1" fmla="*/ 0 h 176152"/>
                <a:gd name="connsiteX2" fmla="*/ 169505 w 169505"/>
                <a:gd name="connsiteY2" fmla="*/ 88076 h 176152"/>
                <a:gd name="connsiteX3" fmla="*/ 84753 w 169505"/>
                <a:gd name="connsiteY3" fmla="*/ 176153 h 176152"/>
                <a:gd name="connsiteX4" fmla="*/ 0 w 169505"/>
                <a:gd name="connsiteY4" fmla="*/ 88076 h 176152"/>
                <a:gd name="connsiteX5" fmla="*/ 0 w 169505"/>
                <a:gd name="connsiteY5" fmla="*/ 88076 h 17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9505" h="176152">
                  <a:moveTo>
                    <a:pt x="0" y="88076"/>
                  </a:moveTo>
                  <a:cubicBezTo>
                    <a:pt x="0" y="39884"/>
                    <a:pt x="38222" y="0"/>
                    <a:pt x="84753" y="0"/>
                  </a:cubicBezTo>
                  <a:cubicBezTo>
                    <a:pt x="131284" y="0"/>
                    <a:pt x="169505" y="39884"/>
                    <a:pt x="169505" y="88076"/>
                  </a:cubicBezTo>
                  <a:cubicBezTo>
                    <a:pt x="169505" y="136269"/>
                    <a:pt x="131284" y="176153"/>
                    <a:pt x="84753" y="176153"/>
                  </a:cubicBezTo>
                  <a:cubicBezTo>
                    <a:pt x="38222" y="176153"/>
                    <a:pt x="0" y="136269"/>
                    <a:pt x="0" y="88076"/>
                  </a:cubicBezTo>
                  <a:lnTo>
                    <a:pt x="0" y="88076"/>
                  </a:lnTo>
                  <a:close/>
                </a:path>
              </a:pathLst>
            </a:custGeom>
            <a:solidFill>
              <a:schemeClr val="accent1"/>
            </a:solidFill>
            <a:ln w="16585" cap="flat">
              <a:noFill/>
              <a:prstDash val="solid"/>
              <a:miter/>
            </a:ln>
          </p:spPr>
          <p:txBody>
            <a:bodyPr wrap="none"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a:ln>
                  <a:noFill/>
                </a:ln>
                <a:gradFill>
                  <a:gsLst>
                    <a:gs pos="83000">
                      <a:prstClr val="black"/>
                    </a:gs>
                    <a:gs pos="100000">
                      <a:prstClr val="black"/>
                    </a:gs>
                  </a:gsLst>
                  <a:lin ang="5400000" scaled="1"/>
                </a:gradFill>
                <a:effectLst/>
                <a:uLnTx/>
                <a:uFillTx/>
                <a:latin typeface="Calibri" panose="020F0502020204030204"/>
                <a:ea typeface="+mn-ea"/>
                <a:cs typeface="+mn-cs"/>
              </a:endParaRPr>
            </a:p>
          </p:txBody>
        </p:sp>
        <p:grpSp>
          <p:nvGrpSpPr>
            <p:cNvPr id="66" name="Group 13">
              <a:extLst>
                <a:ext uri="{FF2B5EF4-FFF2-40B4-BE49-F238E27FC236}">
                  <a16:creationId xmlns:a16="http://schemas.microsoft.com/office/drawing/2014/main" id="{F96012BD-67FC-4A30-B9AE-84B7E241302D}"/>
                </a:ext>
              </a:extLst>
            </p:cNvPr>
            <p:cNvGrpSpPr>
              <a:grpSpLocks noChangeAspect="1"/>
            </p:cNvGrpSpPr>
            <p:nvPr/>
          </p:nvGrpSpPr>
          <p:grpSpPr bwMode="auto">
            <a:xfrm>
              <a:off x="2682549" y="3728225"/>
              <a:ext cx="309563" cy="309563"/>
              <a:chOff x="1728" y="2372"/>
              <a:chExt cx="195" cy="195"/>
            </a:xfrm>
          </p:grpSpPr>
          <p:sp>
            <p:nvSpPr>
              <p:cNvPr id="87" name="AutoShape 12">
                <a:extLst>
                  <a:ext uri="{FF2B5EF4-FFF2-40B4-BE49-F238E27FC236}">
                    <a16:creationId xmlns:a16="http://schemas.microsoft.com/office/drawing/2014/main" id="{0D567EA5-E7E2-49AB-A5CF-644F8AAC8EC9}"/>
                  </a:ext>
                </a:extLst>
              </p:cNvPr>
              <p:cNvSpPr>
                <a:spLocks noChangeAspect="1" noChangeArrowheads="1" noTextEdit="1"/>
              </p:cNvSpPr>
              <p:nvPr/>
            </p:nvSpPr>
            <p:spPr bwMode="auto">
              <a:xfrm>
                <a:off x="1728" y="2372"/>
                <a:ext cx="195" cy="19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8" name="Freeform 14">
                <a:extLst>
                  <a:ext uri="{FF2B5EF4-FFF2-40B4-BE49-F238E27FC236}">
                    <a16:creationId xmlns:a16="http://schemas.microsoft.com/office/drawing/2014/main" id="{31312E28-2F29-4021-9BF0-A571E40F4840}"/>
                  </a:ext>
                </a:extLst>
              </p:cNvPr>
              <p:cNvSpPr>
                <a:spLocks/>
              </p:cNvSpPr>
              <p:nvPr/>
            </p:nvSpPr>
            <p:spPr bwMode="auto">
              <a:xfrm>
                <a:off x="1734" y="2386"/>
                <a:ext cx="189" cy="118"/>
              </a:xfrm>
              <a:custGeom>
                <a:avLst/>
                <a:gdLst>
                  <a:gd name="T0" fmla="*/ 8 w 400"/>
                  <a:gd name="T1" fmla="*/ 111 h 250"/>
                  <a:gd name="T2" fmla="*/ 8 w 400"/>
                  <a:gd name="T3" fmla="*/ 111 h 250"/>
                  <a:gd name="T4" fmla="*/ 0 w 400"/>
                  <a:gd name="T5" fmla="*/ 150 h 250"/>
                  <a:gd name="T6" fmla="*/ 8 w 400"/>
                  <a:gd name="T7" fmla="*/ 189 h 250"/>
                  <a:gd name="T8" fmla="*/ 29 w 400"/>
                  <a:gd name="T9" fmla="*/ 221 h 250"/>
                  <a:gd name="T10" fmla="*/ 61 w 400"/>
                  <a:gd name="T11" fmla="*/ 242 h 250"/>
                  <a:gd name="T12" fmla="*/ 100 w 400"/>
                  <a:gd name="T13" fmla="*/ 250 h 250"/>
                  <a:gd name="T14" fmla="*/ 160 w 400"/>
                  <a:gd name="T15" fmla="*/ 250 h 250"/>
                  <a:gd name="T16" fmla="*/ 160 w 400"/>
                  <a:gd name="T17" fmla="*/ 193 h 250"/>
                  <a:gd name="T18" fmla="*/ 240 w 400"/>
                  <a:gd name="T19" fmla="*/ 193 h 250"/>
                  <a:gd name="T20" fmla="*/ 240 w 400"/>
                  <a:gd name="T21" fmla="*/ 250 h 250"/>
                  <a:gd name="T22" fmla="*/ 325 w 400"/>
                  <a:gd name="T23" fmla="*/ 250 h 250"/>
                  <a:gd name="T24" fmla="*/ 354 w 400"/>
                  <a:gd name="T25" fmla="*/ 244 h 250"/>
                  <a:gd name="T26" fmla="*/ 378 w 400"/>
                  <a:gd name="T27" fmla="*/ 228 h 250"/>
                  <a:gd name="T28" fmla="*/ 394 w 400"/>
                  <a:gd name="T29" fmla="*/ 204 h 250"/>
                  <a:gd name="T30" fmla="*/ 400 w 400"/>
                  <a:gd name="T31" fmla="*/ 175 h 250"/>
                  <a:gd name="T32" fmla="*/ 394 w 400"/>
                  <a:gd name="T33" fmla="*/ 146 h 250"/>
                  <a:gd name="T34" fmla="*/ 378 w 400"/>
                  <a:gd name="T35" fmla="*/ 122 h 250"/>
                  <a:gd name="T36" fmla="*/ 354 w 400"/>
                  <a:gd name="T37" fmla="*/ 106 h 250"/>
                  <a:gd name="T38" fmla="*/ 324 w 400"/>
                  <a:gd name="T39" fmla="*/ 100 h 250"/>
                  <a:gd name="T40" fmla="*/ 312 w 400"/>
                  <a:gd name="T41" fmla="*/ 60 h 250"/>
                  <a:gd name="T42" fmla="*/ 287 w 400"/>
                  <a:gd name="T43" fmla="*/ 29 h 250"/>
                  <a:gd name="T44" fmla="*/ 253 w 400"/>
                  <a:gd name="T45" fmla="*/ 8 h 250"/>
                  <a:gd name="T46" fmla="*/ 212 w 400"/>
                  <a:gd name="T47" fmla="*/ 0 h 250"/>
                  <a:gd name="T48" fmla="*/ 184 w 400"/>
                  <a:gd name="T49" fmla="*/ 4 h 250"/>
                  <a:gd name="T50" fmla="*/ 158 w 400"/>
                  <a:gd name="T51" fmla="*/ 14 h 250"/>
                  <a:gd name="T52" fmla="*/ 136 w 400"/>
                  <a:gd name="T53" fmla="*/ 30 h 250"/>
                  <a:gd name="T54" fmla="*/ 118 w 400"/>
                  <a:gd name="T55" fmla="*/ 52 h 250"/>
                  <a:gd name="T56" fmla="*/ 100 w 400"/>
                  <a:gd name="T57" fmla="*/ 50 h 250"/>
                  <a:gd name="T58" fmla="*/ 61 w 400"/>
                  <a:gd name="T59" fmla="*/ 58 h 250"/>
                  <a:gd name="T60" fmla="*/ 29 w 400"/>
                  <a:gd name="T61" fmla="*/ 79 h 250"/>
                  <a:gd name="T62" fmla="*/ 8 w 400"/>
                  <a:gd name="T63" fmla="*/ 111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250">
                    <a:moveTo>
                      <a:pt x="8" y="111"/>
                    </a:moveTo>
                    <a:lnTo>
                      <a:pt x="8" y="111"/>
                    </a:lnTo>
                    <a:cubicBezTo>
                      <a:pt x="2" y="123"/>
                      <a:pt x="0" y="136"/>
                      <a:pt x="0" y="150"/>
                    </a:cubicBezTo>
                    <a:cubicBezTo>
                      <a:pt x="0" y="164"/>
                      <a:pt x="2" y="177"/>
                      <a:pt x="8" y="189"/>
                    </a:cubicBezTo>
                    <a:cubicBezTo>
                      <a:pt x="13" y="201"/>
                      <a:pt x="20" y="212"/>
                      <a:pt x="29" y="221"/>
                    </a:cubicBezTo>
                    <a:cubicBezTo>
                      <a:pt x="38" y="230"/>
                      <a:pt x="49" y="237"/>
                      <a:pt x="61" y="242"/>
                    </a:cubicBezTo>
                    <a:cubicBezTo>
                      <a:pt x="73" y="247"/>
                      <a:pt x="86" y="250"/>
                      <a:pt x="100" y="250"/>
                    </a:cubicBezTo>
                    <a:lnTo>
                      <a:pt x="160" y="250"/>
                    </a:lnTo>
                    <a:lnTo>
                      <a:pt x="160" y="193"/>
                    </a:lnTo>
                    <a:lnTo>
                      <a:pt x="240" y="193"/>
                    </a:lnTo>
                    <a:lnTo>
                      <a:pt x="240" y="250"/>
                    </a:lnTo>
                    <a:lnTo>
                      <a:pt x="325" y="250"/>
                    </a:lnTo>
                    <a:cubicBezTo>
                      <a:pt x="335" y="250"/>
                      <a:pt x="345" y="248"/>
                      <a:pt x="354" y="244"/>
                    </a:cubicBezTo>
                    <a:cubicBezTo>
                      <a:pt x="363" y="240"/>
                      <a:pt x="371" y="235"/>
                      <a:pt x="378" y="228"/>
                    </a:cubicBezTo>
                    <a:cubicBezTo>
                      <a:pt x="385" y="221"/>
                      <a:pt x="390" y="213"/>
                      <a:pt x="394" y="204"/>
                    </a:cubicBezTo>
                    <a:cubicBezTo>
                      <a:pt x="398" y="195"/>
                      <a:pt x="400" y="185"/>
                      <a:pt x="400" y="175"/>
                    </a:cubicBezTo>
                    <a:cubicBezTo>
                      <a:pt x="400" y="164"/>
                      <a:pt x="398" y="155"/>
                      <a:pt x="394" y="146"/>
                    </a:cubicBezTo>
                    <a:cubicBezTo>
                      <a:pt x="390" y="136"/>
                      <a:pt x="384" y="129"/>
                      <a:pt x="378" y="122"/>
                    </a:cubicBezTo>
                    <a:cubicBezTo>
                      <a:pt x="371" y="115"/>
                      <a:pt x="363" y="110"/>
                      <a:pt x="354" y="106"/>
                    </a:cubicBezTo>
                    <a:cubicBezTo>
                      <a:pt x="344" y="102"/>
                      <a:pt x="335" y="100"/>
                      <a:pt x="324" y="100"/>
                    </a:cubicBezTo>
                    <a:cubicBezTo>
                      <a:pt x="322" y="86"/>
                      <a:pt x="318" y="73"/>
                      <a:pt x="312" y="60"/>
                    </a:cubicBezTo>
                    <a:cubicBezTo>
                      <a:pt x="305" y="48"/>
                      <a:pt x="297" y="38"/>
                      <a:pt x="287" y="29"/>
                    </a:cubicBezTo>
                    <a:cubicBezTo>
                      <a:pt x="277" y="20"/>
                      <a:pt x="266" y="13"/>
                      <a:pt x="253" y="8"/>
                    </a:cubicBezTo>
                    <a:cubicBezTo>
                      <a:pt x="240" y="3"/>
                      <a:pt x="227" y="0"/>
                      <a:pt x="212" y="0"/>
                    </a:cubicBezTo>
                    <a:cubicBezTo>
                      <a:pt x="203" y="0"/>
                      <a:pt x="193" y="1"/>
                      <a:pt x="184" y="4"/>
                    </a:cubicBezTo>
                    <a:cubicBezTo>
                      <a:pt x="175" y="6"/>
                      <a:pt x="166" y="9"/>
                      <a:pt x="158" y="14"/>
                    </a:cubicBezTo>
                    <a:cubicBezTo>
                      <a:pt x="150" y="18"/>
                      <a:pt x="143" y="24"/>
                      <a:pt x="136" y="30"/>
                    </a:cubicBezTo>
                    <a:cubicBezTo>
                      <a:pt x="129" y="36"/>
                      <a:pt x="123" y="44"/>
                      <a:pt x="118" y="52"/>
                    </a:cubicBezTo>
                    <a:cubicBezTo>
                      <a:pt x="112" y="51"/>
                      <a:pt x="106" y="50"/>
                      <a:pt x="100" y="50"/>
                    </a:cubicBezTo>
                    <a:cubicBezTo>
                      <a:pt x="86" y="50"/>
                      <a:pt x="73" y="53"/>
                      <a:pt x="61" y="58"/>
                    </a:cubicBezTo>
                    <a:cubicBezTo>
                      <a:pt x="49" y="63"/>
                      <a:pt x="38" y="70"/>
                      <a:pt x="29" y="79"/>
                    </a:cubicBezTo>
                    <a:cubicBezTo>
                      <a:pt x="20" y="88"/>
                      <a:pt x="13" y="99"/>
                      <a:pt x="8" y="111"/>
                    </a:cubicBezTo>
                    <a:close/>
                  </a:path>
                </a:pathLst>
              </a:custGeom>
              <a:solidFill>
                <a:schemeClr val="accent5"/>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9" name="Freeform 15">
                <a:extLst>
                  <a:ext uri="{FF2B5EF4-FFF2-40B4-BE49-F238E27FC236}">
                    <a16:creationId xmlns:a16="http://schemas.microsoft.com/office/drawing/2014/main" id="{34E5CDDF-A323-449E-B521-DB876B6AE0B9}"/>
                  </a:ext>
                </a:extLst>
              </p:cNvPr>
              <p:cNvSpPr>
                <a:spLocks/>
              </p:cNvSpPr>
              <p:nvPr/>
            </p:nvSpPr>
            <p:spPr bwMode="auto">
              <a:xfrm>
                <a:off x="1799" y="2490"/>
                <a:ext cx="60" cy="65"/>
              </a:xfrm>
              <a:custGeom>
                <a:avLst/>
                <a:gdLst>
                  <a:gd name="T0" fmla="*/ 126 w 126"/>
                  <a:gd name="T1" fmla="*/ 76 h 138"/>
                  <a:gd name="T2" fmla="*/ 126 w 126"/>
                  <a:gd name="T3" fmla="*/ 76 h 138"/>
                  <a:gd name="T4" fmla="*/ 107 w 126"/>
                  <a:gd name="T5" fmla="*/ 57 h 138"/>
                  <a:gd name="T6" fmla="*/ 76 w 126"/>
                  <a:gd name="T7" fmla="*/ 87 h 138"/>
                  <a:gd name="T8" fmla="*/ 76 w 126"/>
                  <a:gd name="T9" fmla="*/ 30 h 138"/>
                  <a:gd name="T10" fmla="*/ 76 w 126"/>
                  <a:gd name="T11" fmla="*/ 0 h 138"/>
                  <a:gd name="T12" fmla="*/ 50 w 126"/>
                  <a:gd name="T13" fmla="*/ 0 h 138"/>
                  <a:gd name="T14" fmla="*/ 50 w 126"/>
                  <a:gd name="T15" fmla="*/ 30 h 138"/>
                  <a:gd name="T16" fmla="*/ 50 w 126"/>
                  <a:gd name="T17" fmla="*/ 87 h 138"/>
                  <a:gd name="T18" fmla="*/ 19 w 126"/>
                  <a:gd name="T19" fmla="*/ 57 h 138"/>
                  <a:gd name="T20" fmla="*/ 0 w 126"/>
                  <a:gd name="T21" fmla="*/ 76 h 138"/>
                  <a:gd name="T22" fmla="*/ 63 w 126"/>
                  <a:gd name="T23" fmla="*/ 138 h 138"/>
                  <a:gd name="T24" fmla="*/ 126 w 126"/>
                  <a:gd name="T25" fmla="*/ 76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6" h="138">
                    <a:moveTo>
                      <a:pt x="126" y="76"/>
                    </a:moveTo>
                    <a:lnTo>
                      <a:pt x="126" y="76"/>
                    </a:lnTo>
                    <a:lnTo>
                      <a:pt x="107" y="57"/>
                    </a:lnTo>
                    <a:lnTo>
                      <a:pt x="76" y="87"/>
                    </a:lnTo>
                    <a:lnTo>
                      <a:pt x="76" y="30"/>
                    </a:lnTo>
                    <a:lnTo>
                      <a:pt x="76" y="0"/>
                    </a:lnTo>
                    <a:lnTo>
                      <a:pt x="50" y="0"/>
                    </a:lnTo>
                    <a:lnTo>
                      <a:pt x="50" y="30"/>
                    </a:lnTo>
                    <a:lnTo>
                      <a:pt x="50" y="87"/>
                    </a:lnTo>
                    <a:lnTo>
                      <a:pt x="19" y="57"/>
                    </a:lnTo>
                    <a:lnTo>
                      <a:pt x="0" y="76"/>
                    </a:lnTo>
                    <a:lnTo>
                      <a:pt x="63" y="138"/>
                    </a:lnTo>
                    <a:lnTo>
                      <a:pt x="126" y="76"/>
                    </a:lnTo>
                    <a:close/>
                  </a:path>
                </a:pathLst>
              </a:custGeom>
              <a:solidFill>
                <a:srgbClr val="0078D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grpSp>
        <p:nvGrpSpPr>
          <p:cNvPr id="110" name="Group 109">
            <a:extLst>
              <a:ext uri="{FF2B5EF4-FFF2-40B4-BE49-F238E27FC236}">
                <a16:creationId xmlns:a16="http://schemas.microsoft.com/office/drawing/2014/main" id="{288E8A9B-7890-40ED-BAF8-D5B17DC4A7A5}"/>
              </a:ext>
            </a:extLst>
          </p:cNvPr>
          <p:cNvGrpSpPr/>
          <p:nvPr/>
        </p:nvGrpSpPr>
        <p:grpSpPr>
          <a:xfrm>
            <a:off x="5936397" y="3394046"/>
            <a:ext cx="1176214" cy="824196"/>
            <a:chOff x="5936397" y="3394046"/>
            <a:chExt cx="1176214" cy="824196"/>
          </a:xfrm>
        </p:grpSpPr>
        <p:sp>
          <p:nvSpPr>
            <p:cNvPr id="27" name="TextBox 26">
              <a:extLst>
                <a:ext uri="{FF2B5EF4-FFF2-40B4-BE49-F238E27FC236}">
                  <a16:creationId xmlns:a16="http://schemas.microsoft.com/office/drawing/2014/main" id="{D7175421-B80F-4983-8744-0F92706FA9F4}"/>
                </a:ext>
              </a:extLst>
            </p:cNvPr>
            <p:cNvSpPr txBox="1"/>
            <p:nvPr/>
          </p:nvSpPr>
          <p:spPr>
            <a:xfrm>
              <a:off x="5936397" y="3394046"/>
              <a:ext cx="1176214" cy="400110"/>
            </a:xfrm>
            <a:prstGeom prst="rect">
              <a:avLst/>
            </a:prstGeom>
            <a:noFill/>
            <a:effectLst/>
          </p:spPr>
          <p:txBody>
            <a:bodyPr wrap="none" rtlCol="0">
              <a:noAutofit/>
            </a:bodyPr>
            <a:lstStyle/>
            <a:p>
              <a:pPr marL="0" marR="0" lvl="0" indent="0" algn="ctr" defTabSz="913927" rtl="0" eaLnBrk="1" fontAlgn="base" latinLnBrk="0" hangingPunct="1">
                <a:lnSpc>
                  <a:spcPct val="100000"/>
                </a:lnSpc>
                <a:spcBef>
                  <a:spcPct val="0"/>
                </a:spcBef>
                <a:spcAft>
                  <a:spcPct val="0"/>
                </a:spcAft>
                <a:buClrTx/>
                <a:buSzTx/>
                <a:buFontTx/>
                <a:buNone/>
                <a:tabLst/>
                <a:defRPr/>
              </a:pPr>
              <a:r>
                <a:rPr kumimoji="0" lang="en-US" sz="1400" b="1" i="0" u="none" strike="noStrike" kern="1200" cap="none" spc="0" normalizeH="0" baseline="0" noProof="0">
                  <a:ln>
                    <a:noFill/>
                  </a:ln>
                  <a:gradFill>
                    <a:gsLst>
                      <a:gs pos="83000">
                        <a:prstClr val="black"/>
                      </a:gs>
                      <a:gs pos="100000">
                        <a:prstClr val="black"/>
                      </a:gs>
                    </a:gsLst>
                    <a:lin ang="5400000" scaled="1"/>
                  </a:gradFill>
                  <a:effectLst/>
                  <a:uLnTx/>
                  <a:uFillTx/>
                  <a:latin typeface="Calibri" panose="020F0502020204030204"/>
                  <a:ea typeface="Segoe UI" charset="0"/>
                  <a:cs typeface="Segoe UI Semibold" panose="020B0702040204020203" pitchFamily="34" charset="0"/>
                </a:rPr>
                <a:t>Reconnaissance</a:t>
              </a:r>
            </a:p>
          </p:txBody>
        </p:sp>
        <p:sp>
          <p:nvSpPr>
            <p:cNvPr id="63" name="!! Reconnaissance dot">
              <a:extLst>
                <a:ext uri="{FF2B5EF4-FFF2-40B4-BE49-F238E27FC236}">
                  <a16:creationId xmlns:a16="http://schemas.microsoft.com/office/drawing/2014/main" id="{26C80DC8-E9E7-4A5C-A4E9-3E16E9DD77DA}"/>
                </a:ext>
              </a:extLst>
            </p:cNvPr>
            <p:cNvSpPr/>
            <p:nvPr/>
          </p:nvSpPr>
          <p:spPr>
            <a:xfrm>
              <a:off x="6489322" y="4126802"/>
              <a:ext cx="91440" cy="91440"/>
            </a:xfrm>
            <a:custGeom>
              <a:avLst/>
              <a:gdLst>
                <a:gd name="connsiteX0" fmla="*/ 169505 w 169505"/>
                <a:gd name="connsiteY0" fmla="*/ 84753 h 169505"/>
                <a:gd name="connsiteX1" fmla="*/ 84753 w 169505"/>
                <a:gd name="connsiteY1" fmla="*/ 169505 h 169505"/>
                <a:gd name="connsiteX2" fmla="*/ 0 w 169505"/>
                <a:gd name="connsiteY2" fmla="*/ 84753 h 169505"/>
                <a:gd name="connsiteX3" fmla="*/ 84753 w 169505"/>
                <a:gd name="connsiteY3" fmla="*/ 0 h 169505"/>
                <a:gd name="connsiteX4" fmla="*/ 169505 w 169505"/>
                <a:gd name="connsiteY4" fmla="*/ 84753 h 1695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9505" h="169505">
                  <a:moveTo>
                    <a:pt x="169505" y="84753"/>
                  </a:moveTo>
                  <a:cubicBezTo>
                    <a:pt x="169505" y="131560"/>
                    <a:pt x="131560" y="169505"/>
                    <a:pt x="84753" y="169505"/>
                  </a:cubicBezTo>
                  <a:cubicBezTo>
                    <a:pt x="37945" y="169505"/>
                    <a:pt x="0" y="131560"/>
                    <a:pt x="0" y="84753"/>
                  </a:cubicBezTo>
                  <a:cubicBezTo>
                    <a:pt x="0" y="37945"/>
                    <a:pt x="37945" y="0"/>
                    <a:pt x="84753" y="0"/>
                  </a:cubicBezTo>
                  <a:cubicBezTo>
                    <a:pt x="131560" y="0"/>
                    <a:pt x="169505" y="37945"/>
                    <a:pt x="169505" y="84753"/>
                  </a:cubicBezTo>
                  <a:close/>
                </a:path>
              </a:pathLst>
            </a:custGeom>
            <a:solidFill>
              <a:schemeClr val="accent1"/>
            </a:solidFill>
            <a:ln w="16585" cap="flat">
              <a:noFill/>
              <a:prstDash val="solid"/>
              <a:miter/>
            </a:ln>
          </p:spPr>
          <p:txBody>
            <a:bodyPr wrap="none"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a:ln>
                  <a:noFill/>
                </a:ln>
                <a:gradFill>
                  <a:gsLst>
                    <a:gs pos="83000">
                      <a:prstClr val="black"/>
                    </a:gs>
                    <a:gs pos="100000">
                      <a:prstClr val="black"/>
                    </a:gs>
                  </a:gsLst>
                  <a:lin ang="5400000" scaled="1"/>
                </a:gradFill>
                <a:effectLst/>
                <a:uLnTx/>
                <a:uFillTx/>
                <a:latin typeface="Calibri" panose="020F0502020204030204"/>
                <a:ea typeface="+mn-ea"/>
                <a:cs typeface="+mn-cs"/>
              </a:endParaRPr>
            </a:p>
          </p:txBody>
        </p:sp>
        <p:grpSp>
          <p:nvGrpSpPr>
            <p:cNvPr id="90" name="Group 18">
              <a:extLst>
                <a:ext uri="{FF2B5EF4-FFF2-40B4-BE49-F238E27FC236}">
                  <a16:creationId xmlns:a16="http://schemas.microsoft.com/office/drawing/2014/main" id="{529FAAA9-3591-4BB2-ACF3-06B793BAAC3A}"/>
                </a:ext>
              </a:extLst>
            </p:cNvPr>
            <p:cNvGrpSpPr>
              <a:grpSpLocks noChangeAspect="1"/>
            </p:cNvGrpSpPr>
            <p:nvPr/>
          </p:nvGrpSpPr>
          <p:grpSpPr bwMode="auto">
            <a:xfrm>
              <a:off x="6394547" y="3753624"/>
              <a:ext cx="280989" cy="258764"/>
              <a:chOff x="4040" y="2389"/>
              <a:chExt cx="177" cy="163"/>
            </a:xfrm>
            <a:solidFill>
              <a:schemeClr val="accent5"/>
            </a:solidFill>
          </p:grpSpPr>
          <p:sp>
            <p:nvSpPr>
              <p:cNvPr id="92" name="Freeform 19">
                <a:extLst>
                  <a:ext uri="{FF2B5EF4-FFF2-40B4-BE49-F238E27FC236}">
                    <a16:creationId xmlns:a16="http://schemas.microsoft.com/office/drawing/2014/main" id="{EF761A76-EE78-4118-935B-A3B43EFF0688}"/>
                  </a:ext>
                </a:extLst>
              </p:cNvPr>
              <p:cNvSpPr>
                <a:spLocks/>
              </p:cNvSpPr>
              <p:nvPr/>
            </p:nvSpPr>
            <p:spPr bwMode="auto">
              <a:xfrm>
                <a:off x="4040" y="2489"/>
                <a:ext cx="64" cy="63"/>
              </a:xfrm>
              <a:custGeom>
                <a:avLst/>
                <a:gdLst>
                  <a:gd name="T0" fmla="*/ 114 w 134"/>
                  <a:gd name="T1" fmla="*/ 20 h 133"/>
                  <a:gd name="T2" fmla="*/ 114 w 134"/>
                  <a:gd name="T3" fmla="*/ 20 h 133"/>
                  <a:gd name="T4" fmla="*/ 93 w 134"/>
                  <a:gd name="T5" fmla="*/ 5 h 133"/>
                  <a:gd name="T6" fmla="*/ 67 w 134"/>
                  <a:gd name="T7" fmla="*/ 0 h 133"/>
                  <a:gd name="T8" fmla="*/ 41 w 134"/>
                  <a:gd name="T9" fmla="*/ 5 h 133"/>
                  <a:gd name="T10" fmla="*/ 20 w 134"/>
                  <a:gd name="T11" fmla="*/ 20 h 133"/>
                  <a:gd name="T12" fmla="*/ 5 w 134"/>
                  <a:gd name="T13" fmla="*/ 41 h 133"/>
                  <a:gd name="T14" fmla="*/ 0 w 134"/>
                  <a:gd name="T15" fmla="*/ 67 h 133"/>
                  <a:gd name="T16" fmla="*/ 5 w 134"/>
                  <a:gd name="T17" fmla="*/ 93 h 133"/>
                  <a:gd name="T18" fmla="*/ 20 w 134"/>
                  <a:gd name="T19" fmla="*/ 114 h 133"/>
                  <a:gd name="T20" fmla="*/ 41 w 134"/>
                  <a:gd name="T21" fmla="*/ 128 h 133"/>
                  <a:gd name="T22" fmla="*/ 67 w 134"/>
                  <a:gd name="T23" fmla="*/ 133 h 133"/>
                  <a:gd name="T24" fmla="*/ 93 w 134"/>
                  <a:gd name="T25" fmla="*/ 128 h 133"/>
                  <a:gd name="T26" fmla="*/ 114 w 134"/>
                  <a:gd name="T27" fmla="*/ 114 h 133"/>
                  <a:gd name="T28" fmla="*/ 128 w 134"/>
                  <a:gd name="T29" fmla="*/ 93 h 133"/>
                  <a:gd name="T30" fmla="*/ 134 w 134"/>
                  <a:gd name="T31" fmla="*/ 67 h 133"/>
                  <a:gd name="T32" fmla="*/ 128 w 134"/>
                  <a:gd name="T33" fmla="*/ 41 h 133"/>
                  <a:gd name="T34" fmla="*/ 114 w 134"/>
                  <a:gd name="T35" fmla="*/ 20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4" h="133">
                    <a:moveTo>
                      <a:pt x="114" y="20"/>
                    </a:moveTo>
                    <a:lnTo>
                      <a:pt x="114" y="20"/>
                    </a:lnTo>
                    <a:cubicBezTo>
                      <a:pt x="108" y="14"/>
                      <a:pt x="101" y="9"/>
                      <a:pt x="93" y="5"/>
                    </a:cubicBezTo>
                    <a:cubicBezTo>
                      <a:pt x="85" y="2"/>
                      <a:pt x="76" y="0"/>
                      <a:pt x="67" y="0"/>
                    </a:cubicBezTo>
                    <a:cubicBezTo>
                      <a:pt x="58" y="0"/>
                      <a:pt x="49" y="2"/>
                      <a:pt x="41" y="5"/>
                    </a:cubicBezTo>
                    <a:cubicBezTo>
                      <a:pt x="33" y="9"/>
                      <a:pt x="26" y="14"/>
                      <a:pt x="20" y="20"/>
                    </a:cubicBezTo>
                    <a:cubicBezTo>
                      <a:pt x="14" y="26"/>
                      <a:pt x="9" y="33"/>
                      <a:pt x="5" y="41"/>
                    </a:cubicBezTo>
                    <a:cubicBezTo>
                      <a:pt x="2" y="49"/>
                      <a:pt x="0" y="58"/>
                      <a:pt x="0" y="67"/>
                    </a:cubicBezTo>
                    <a:cubicBezTo>
                      <a:pt x="0" y="76"/>
                      <a:pt x="2" y="85"/>
                      <a:pt x="5" y="93"/>
                    </a:cubicBezTo>
                    <a:cubicBezTo>
                      <a:pt x="9" y="101"/>
                      <a:pt x="14" y="108"/>
                      <a:pt x="20" y="114"/>
                    </a:cubicBezTo>
                    <a:cubicBezTo>
                      <a:pt x="26" y="120"/>
                      <a:pt x="33" y="125"/>
                      <a:pt x="41" y="128"/>
                    </a:cubicBezTo>
                    <a:cubicBezTo>
                      <a:pt x="49" y="132"/>
                      <a:pt x="58" y="133"/>
                      <a:pt x="67" y="133"/>
                    </a:cubicBezTo>
                    <a:cubicBezTo>
                      <a:pt x="76" y="133"/>
                      <a:pt x="85" y="132"/>
                      <a:pt x="93" y="128"/>
                    </a:cubicBezTo>
                    <a:cubicBezTo>
                      <a:pt x="101" y="125"/>
                      <a:pt x="108" y="120"/>
                      <a:pt x="114" y="114"/>
                    </a:cubicBezTo>
                    <a:cubicBezTo>
                      <a:pt x="120" y="108"/>
                      <a:pt x="125" y="101"/>
                      <a:pt x="128" y="93"/>
                    </a:cubicBezTo>
                    <a:cubicBezTo>
                      <a:pt x="132" y="85"/>
                      <a:pt x="134" y="76"/>
                      <a:pt x="134" y="67"/>
                    </a:cubicBezTo>
                    <a:cubicBezTo>
                      <a:pt x="134" y="58"/>
                      <a:pt x="132" y="49"/>
                      <a:pt x="128" y="41"/>
                    </a:cubicBezTo>
                    <a:cubicBezTo>
                      <a:pt x="125" y="33"/>
                      <a:pt x="120" y="26"/>
                      <a:pt x="114" y="20"/>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3" name="Freeform 20">
                <a:extLst>
                  <a:ext uri="{FF2B5EF4-FFF2-40B4-BE49-F238E27FC236}">
                    <a16:creationId xmlns:a16="http://schemas.microsoft.com/office/drawing/2014/main" id="{01A2DF1F-0940-4993-8B91-D92799DA4EB9}"/>
                  </a:ext>
                </a:extLst>
              </p:cNvPr>
              <p:cNvSpPr>
                <a:spLocks/>
              </p:cNvSpPr>
              <p:nvPr/>
            </p:nvSpPr>
            <p:spPr bwMode="auto">
              <a:xfrm>
                <a:off x="4050" y="2389"/>
                <a:ext cx="157" cy="101"/>
              </a:xfrm>
              <a:custGeom>
                <a:avLst/>
                <a:gdLst>
                  <a:gd name="T0" fmla="*/ 331 w 331"/>
                  <a:gd name="T1" fmla="*/ 198 h 215"/>
                  <a:gd name="T2" fmla="*/ 331 w 331"/>
                  <a:gd name="T3" fmla="*/ 198 h 215"/>
                  <a:gd name="T4" fmla="*/ 309 w 331"/>
                  <a:gd name="T5" fmla="*/ 190 h 215"/>
                  <a:gd name="T6" fmla="*/ 286 w 331"/>
                  <a:gd name="T7" fmla="*/ 187 h 215"/>
                  <a:gd name="T8" fmla="*/ 269 w 331"/>
                  <a:gd name="T9" fmla="*/ 189 h 215"/>
                  <a:gd name="T10" fmla="*/ 249 w 331"/>
                  <a:gd name="T11" fmla="*/ 194 h 215"/>
                  <a:gd name="T12" fmla="*/ 231 w 331"/>
                  <a:gd name="T13" fmla="*/ 203 h 215"/>
                  <a:gd name="T14" fmla="*/ 219 w 331"/>
                  <a:gd name="T15" fmla="*/ 215 h 215"/>
                  <a:gd name="T16" fmla="*/ 219 w 331"/>
                  <a:gd name="T17" fmla="*/ 160 h 215"/>
                  <a:gd name="T18" fmla="*/ 113 w 331"/>
                  <a:gd name="T19" fmla="*/ 160 h 215"/>
                  <a:gd name="T20" fmla="*/ 113 w 331"/>
                  <a:gd name="T21" fmla="*/ 215 h 215"/>
                  <a:gd name="T22" fmla="*/ 101 w 331"/>
                  <a:gd name="T23" fmla="*/ 203 h 215"/>
                  <a:gd name="T24" fmla="*/ 82 w 331"/>
                  <a:gd name="T25" fmla="*/ 194 h 215"/>
                  <a:gd name="T26" fmla="*/ 63 w 331"/>
                  <a:gd name="T27" fmla="*/ 189 h 215"/>
                  <a:gd name="T28" fmla="*/ 46 w 331"/>
                  <a:gd name="T29" fmla="*/ 187 h 215"/>
                  <a:gd name="T30" fmla="*/ 23 w 331"/>
                  <a:gd name="T31" fmla="*/ 190 h 215"/>
                  <a:gd name="T32" fmla="*/ 0 w 331"/>
                  <a:gd name="T33" fmla="*/ 198 h 215"/>
                  <a:gd name="T34" fmla="*/ 61 w 331"/>
                  <a:gd name="T35" fmla="*/ 18 h 215"/>
                  <a:gd name="T36" fmla="*/ 71 w 331"/>
                  <a:gd name="T37" fmla="*/ 5 h 215"/>
                  <a:gd name="T38" fmla="*/ 86 w 331"/>
                  <a:gd name="T39" fmla="*/ 0 h 215"/>
                  <a:gd name="T40" fmla="*/ 96 w 331"/>
                  <a:gd name="T41" fmla="*/ 2 h 215"/>
                  <a:gd name="T42" fmla="*/ 105 w 331"/>
                  <a:gd name="T43" fmla="*/ 8 h 215"/>
                  <a:gd name="T44" fmla="*/ 110 w 331"/>
                  <a:gd name="T45" fmla="*/ 16 h 215"/>
                  <a:gd name="T46" fmla="*/ 113 w 331"/>
                  <a:gd name="T47" fmla="*/ 27 h 215"/>
                  <a:gd name="T48" fmla="*/ 113 w 331"/>
                  <a:gd name="T49" fmla="*/ 107 h 215"/>
                  <a:gd name="T50" fmla="*/ 219 w 331"/>
                  <a:gd name="T51" fmla="*/ 107 h 215"/>
                  <a:gd name="T52" fmla="*/ 219 w 331"/>
                  <a:gd name="T53" fmla="*/ 27 h 215"/>
                  <a:gd name="T54" fmla="*/ 221 w 331"/>
                  <a:gd name="T55" fmla="*/ 16 h 215"/>
                  <a:gd name="T56" fmla="*/ 227 w 331"/>
                  <a:gd name="T57" fmla="*/ 8 h 215"/>
                  <a:gd name="T58" fmla="*/ 235 w 331"/>
                  <a:gd name="T59" fmla="*/ 2 h 215"/>
                  <a:gd name="T60" fmla="*/ 246 w 331"/>
                  <a:gd name="T61" fmla="*/ 0 h 215"/>
                  <a:gd name="T62" fmla="*/ 261 w 331"/>
                  <a:gd name="T63" fmla="*/ 5 h 215"/>
                  <a:gd name="T64" fmla="*/ 271 w 331"/>
                  <a:gd name="T65" fmla="*/ 18 h 215"/>
                  <a:gd name="T66" fmla="*/ 331 w 331"/>
                  <a:gd name="T67" fmla="*/ 198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31" h="215">
                    <a:moveTo>
                      <a:pt x="331" y="198"/>
                    </a:moveTo>
                    <a:lnTo>
                      <a:pt x="331" y="198"/>
                    </a:lnTo>
                    <a:cubicBezTo>
                      <a:pt x="324" y="194"/>
                      <a:pt x="317" y="192"/>
                      <a:pt x="309" y="190"/>
                    </a:cubicBezTo>
                    <a:cubicBezTo>
                      <a:pt x="302" y="188"/>
                      <a:pt x="294" y="187"/>
                      <a:pt x="286" y="187"/>
                    </a:cubicBezTo>
                    <a:cubicBezTo>
                      <a:pt x="281" y="187"/>
                      <a:pt x="276" y="187"/>
                      <a:pt x="269" y="189"/>
                    </a:cubicBezTo>
                    <a:cubicBezTo>
                      <a:pt x="263" y="190"/>
                      <a:pt x="256" y="192"/>
                      <a:pt x="249" y="194"/>
                    </a:cubicBezTo>
                    <a:cubicBezTo>
                      <a:pt x="243" y="197"/>
                      <a:pt x="237" y="199"/>
                      <a:pt x="231" y="203"/>
                    </a:cubicBezTo>
                    <a:cubicBezTo>
                      <a:pt x="226" y="206"/>
                      <a:pt x="222" y="210"/>
                      <a:pt x="219" y="215"/>
                    </a:cubicBezTo>
                    <a:lnTo>
                      <a:pt x="219" y="160"/>
                    </a:lnTo>
                    <a:lnTo>
                      <a:pt x="113" y="160"/>
                    </a:lnTo>
                    <a:lnTo>
                      <a:pt x="113" y="215"/>
                    </a:lnTo>
                    <a:cubicBezTo>
                      <a:pt x="110" y="210"/>
                      <a:pt x="106" y="206"/>
                      <a:pt x="101" y="203"/>
                    </a:cubicBezTo>
                    <a:cubicBezTo>
                      <a:pt x="95" y="199"/>
                      <a:pt x="89" y="197"/>
                      <a:pt x="82" y="194"/>
                    </a:cubicBezTo>
                    <a:cubicBezTo>
                      <a:pt x="76" y="192"/>
                      <a:pt x="69" y="190"/>
                      <a:pt x="63" y="189"/>
                    </a:cubicBezTo>
                    <a:cubicBezTo>
                      <a:pt x="56" y="187"/>
                      <a:pt x="50" y="187"/>
                      <a:pt x="46" y="187"/>
                    </a:cubicBezTo>
                    <a:cubicBezTo>
                      <a:pt x="38" y="187"/>
                      <a:pt x="30" y="188"/>
                      <a:pt x="23" y="190"/>
                    </a:cubicBezTo>
                    <a:cubicBezTo>
                      <a:pt x="15" y="192"/>
                      <a:pt x="8" y="194"/>
                      <a:pt x="0" y="198"/>
                    </a:cubicBezTo>
                    <a:lnTo>
                      <a:pt x="61" y="18"/>
                    </a:lnTo>
                    <a:cubicBezTo>
                      <a:pt x="63" y="13"/>
                      <a:pt x="66" y="8"/>
                      <a:pt x="71" y="5"/>
                    </a:cubicBezTo>
                    <a:cubicBezTo>
                      <a:pt x="75" y="2"/>
                      <a:pt x="80" y="0"/>
                      <a:pt x="86" y="0"/>
                    </a:cubicBezTo>
                    <a:cubicBezTo>
                      <a:pt x="90" y="0"/>
                      <a:pt x="93" y="1"/>
                      <a:pt x="96" y="2"/>
                    </a:cubicBezTo>
                    <a:cubicBezTo>
                      <a:pt x="99" y="3"/>
                      <a:pt x="102" y="5"/>
                      <a:pt x="105" y="8"/>
                    </a:cubicBezTo>
                    <a:cubicBezTo>
                      <a:pt x="107" y="10"/>
                      <a:pt x="109" y="13"/>
                      <a:pt x="110" y="16"/>
                    </a:cubicBezTo>
                    <a:cubicBezTo>
                      <a:pt x="112" y="19"/>
                      <a:pt x="113" y="23"/>
                      <a:pt x="113" y="27"/>
                    </a:cubicBezTo>
                    <a:lnTo>
                      <a:pt x="113" y="107"/>
                    </a:lnTo>
                    <a:lnTo>
                      <a:pt x="219" y="107"/>
                    </a:lnTo>
                    <a:lnTo>
                      <a:pt x="219" y="27"/>
                    </a:lnTo>
                    <a:cubicBezTo>
                      <a:pt x="219" y="23"/>
                      <a:pt x="220" y="19"/>
                      <a:pt x="221" y="16"/>
                    </a:cubicBezTo>
                    <a:cubicBezTo>
                      <a:pt x="223" y="13"/>
                      <a:pt x="225" y="10"/>
                      <a:pt x="227" y="8"/>
                    </a:cubicBezTo>
                    <a:cubicBezTo>
                      <a:pt x="229" y="5"/>
                      <a:pt x="232" y="3"/>
                      <a:pt x="235" y="2"/>
                    </a:cubicBezTo>
                    <a:cubicBezTo>
                      <a:pt x="239" y="1"/>
                      <a:pt x="242" y="0"/>
                      <a:pt x="246" y="0"/>
                    </a:cubicBezTo>
                    <a:cubicBezTo>
                      <a:pt x="251" y="0"/>
                      <a:pt x="256" y="2"/>
                      <a:pt x="261" y="5"/>
                    </a:cubicBezTo>
                    <a:cubicBezTo>
                      <a:pt x="266" y="8"/>
                      <a:pt x="269" y="13"/>
                      <a:pt x="271" y="18"/>
                    </a:cubicBezTo>
                    <a:lnTo>
                      <a:pt x="331" y="198"/>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4" name="Freeform 21">
                <a:extLst>
                  <a:ext uri="{FF2B5EF4-FFF2-40B4-BE49-F238E27FC236}">
                    <a16:creationId xmlns:a16="http://schemas.microsoft.com/office/drawing/2014/main" id="{18066E4C-D9DC-4BF8-BA3F-111D3A3CB414}"/>
                  </a:ext>
                </a:extLst>
              </p:cNvPr>
              <p:cNvSpPr>
                <a:spLocks/>
              </p:cNvSpPr>
              <p:nvPr/>
            </p:nvSpPr>
            <p:spPr bwMode="auto">
              <a:xfrm>
                <a:off x="4154" y="2489"/>
                <a:ext cx="63" cy="63"/>
              </a:xfrm>
              <a:custGeom>
                <a:avLst/>
                <a:gdLst>
                  <a:gd name="T0" fmla="*/ 128 w 133"/>
                  <a:gd name="T1" fmla="*/ 41 h 133"/>
                  <a:gd name="T2" fmla="*/ 128 w 133"/>
                  <a:gd name="T3" fmla="*/ 41 h 133"/>
                  <a:gd name="T4" fmla="*/ 114 w 133"/>
                  <a:gd name="T5" fmla="*/ 20 h 133"/>
                  <a:gd name="T6" fmla="*/ 93 w 133"/>
                  <a:gd name="T7" fmla="*/ 5 h 133"/>
                  <a:gd name="T8" fmla="*/ 67 w 133"/>
                  <a:gd name="T9" fmla="*/ 0 h 133"/>
                  <a:gd name="T10" fmla="*/ 41 w 133"/>
                  <a:gd name="T11" fmla="*/ 5 h 133"/>
                  <a:gd name="T12" fmla="*/ 20 w 133"/>
                  <a:gd name="T13" fmla="*/ 20 h 133"/>
                  <a:gd name="T14" fmla="*/ 5 w 133"/>
                  <a:gd name="T15" fmla="*/ 41 h 133"/>
                  <a:gd name="T16" fmla="*/ 0 w 133"/>
                  <a:gd name="T17" fmla="*/ 67 h 133"/>
                  <a:gd name="T18" fmla="*/ 5 w 133"/>
                  <a:gd name="T19" fmla="*/ 93 h 133"/>
                  <a:gd name="T20" fmla="*/ 20 w 133"/>
                  <a:gd name="T21" fmla="*/ 114 h 133"/>
                  <a:gd name="T22" fmla="*/ 41 w 133"/>
                  <a:gd name="T23" fmla="*/ 128 h 133"/>
                  <a:gd name="T24" fmla="*/ 67 w 133"/>
                  <a:gd name="T25" fmla="*/ 133 h 133"/>
                  <a:gd name="T26" fmla="*/ 93 w 133"/>
                  <a:gd name="T27" fmla="*/ 128 h 133"/>
                  <a:gd name="T28" fmla="*/ 114 w 133"/>
                  <a:gd name="T29" fmla="*/ 114 h 133"/>
                  <a:gd name="T30" fmla="*/ 128 w 133"/>
                  <a:gd name="T31" fmla="*/ 93 h 133"/>
                  <a:gd name="T32" fmla="*/ 133 w 133"/>
                  <a:gd name="T33" fmla="*/ 67 h 133"/>
                  <a:gd name="T34" fmla="*/ 128 w 133"/>
                  <a:gd name="T35" fmla="*/ 41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3" h="133">
                    <a:moveTo>
                      <a:pt x="128" y="41"/>
                    </a:moveTo>
                    <a:lnTo>
                      <a:pt x="128" y="41"/>
                    </a:lnTo>
                    <a:cubicBezTo>
                      <a:pt x="125" y="33"/>
                      <a:pt x="120" y="26"/>
                      <a:pt x="114" y="20"/>
                    </a:cubicBezTo>
                    <a:cubicBezTo>
                      <a:pt x="108" y="14"/>
                      <a:pt x="101" y="9"/>
                      <a:pt x="93" y="5"/>
                    </a:cubicBezTo>
                    <a:cubicBezTo>
                      <a:pt x="85" y="2"/>
                      <a:pt x="76" y="0"/>
                      <a:pt x="67" y="0"/>
                    </a:cubicBezTo>
                    <a:cubicBezTo>
                      <a:pt x="58" y="0"/>
                      <a:pt x="49" y="2"/>
                      <a:pt x="41" y="5"/>
                    </a:cubicBezTo>
                    <a:cubicBezTo>
                      <a:pt x="33" y="9"/>
                      <a:pt x="26" y="14"/>
                      <a:pt x="20" y="20"/>
                    </a:cubicBezTo>
                    <a:cubicBezTo>
                      <a:pt x="14" y="26"/>
                      <a:pt x="9" y="33"/>
                      <a:pt x="5" y="41"/>
                    </a:cubicBezTo>
                    <a:cubicBezTo>
                      <a:pt x="2" y="49"/>
                      <a:pt x="0" y="58"/>
                      <a:pt x="0" y="67"/>
                    </a:cubicBezTo>
                    <a:cubicBezTo>
                      <a:pt x="0" y="76"/>
                      <a:pt x="2" y="85"/>
                      <a:pt x="5" y="93"/>
                    </a:cubicBezTo>
                    <a:cubicBezTo>
                      <a:pt x="9" y="101"/>
                      <a:pt x="14" y="108"/>
                      <a:pt x="20" y="114"/>
                    </a:cubicBezTo>
                    <a:cubicBezTo>
                      <a:pt x="26" y="120"/>
                      <a:pt x="33" y="125"/>
                      <a:pt x="41" y="128"/>
                    </a:cubicBezTo>
                    <a:cubicBezTo>
                      <a:pt x="49" y="132"/>
                      <a:pt x="58" y="133"/>
                      <a:pt x="67" y="133"/>
                    </a:cubicBezTo>
                    <a:cubicBezTo>
                      <a:pt x="76" y="133"/>
                      <a:pt x="85" y="132"/>
                      <a:pt x="93" y="128"/>
                    </a:cubicBezTo>
                    <a:cubicBezTo>
                      <a:pt x="101" y="125"/>
                      <a:pt x="108" y="120"/>
                      <a:pt x="114" y="114"/>
                    </a:cubicBezTo>
                    <a:cubicBezTo>
                      <a:pt x="120" y="108"/>
                      <a:pt x="125" y="101"/>
                      <a:pt x="128" y="93"/>
                    </a:cubicBezTo>
                    <a:cubicBezTo>
                      <a:pt x="132" y="85"/>
                      <a:pt x="133" y="76"/>
                      <a:pt x="133" y="67"/>
                    </a:cubicBezTo>
                    <a:cubicBezTo>
                      <a:pt x="133" y="58"/>
                      <a:pt x="132" y="49"/>
                      <a:pt x="128" y="41"/>
                    </a:cubicBez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grpSp>
        <p:nvGrpSpPr>
          <p:cNvPr id="111" name="Group 110">
            <a:extLst>
              <a:ext uri="{FF2B5EF4-FFF2-40B4-BE49-F238E27FC236}">
                <a16:creationId xmlns:a16="http://schemas.microsoft.com/office/drawing/2014/main" id="{4FF14BD0-31F1-4B9D-AC36-C5E528219963}"/>
              </a:ext>
            </a:extLst>
          </p:cNvPr>
          <p:cNvGrpSpPr/>
          <p:nvPr/>
        </p:nvGrpSpPr>
        <p:grpSpPr>
          <a:xfrm>
            <a:off x="7007492" y="4126802"/>
            <a:ext cx="914400" cy="948206"/>
            <a:chOff x="7007492" y="4126802"/>
            <a:chExt cx="914400" cy="948206"/>
          </a:xfrm>
        </p:grpSpPr>
        <p:sp>
          <p:nvSpPr>
            <p:cNvPr id="23" name="TextBox 22">
              <a:extLst>
                <a:ext uri="{FF2B5EF4-FFF2-40B4-BE49-F238E27FC236}">
                  <a16:creationId xmlns:a16="http://schemas.microsoft.com/office/drawing/2014/main" id="{4160C600-1676-41DC-B85E-56B6DE96E424}"/>
                </a:ext>
              </a:extLst>
            </p:cNvPr>
            <p:cNvSpPr txBox="1"/>
            <p:nvPr/>
          </p:nvSpPr>
          <p:spPr>
            <a:xfrm>
              <a:off x="7007492" y="4674898"/>
              <a:ext cx="914400" cy="400110"/>
            </a:xfrm>
            <a:prstGeom prst="rect">
              <a:avLst/>
            </a:prstGeom>
            <a:noFill/>
            <a:effectLst/>
          </p:spPr>
          <p:txBody>
            <a:bodyPr wrap="none" rtlCol="0">
              <a:noAutofit/>
            </a:bodyPr>
            <a:lstStyle/>
            <a:p>
              <a:pPr marL="0" marR="0" lvl="0" indent="0" algn="ctr" defTabSz="913927" rtl="0" eaLnBrk="1" fontAlgn="base" latinLnBrk="0" hangingPunct="1">
                <a:lnSpc>
                  <a:spcPct val="100000"/>
                </a:lnSpc>
                <a:spcBef>
                  <a:spcPct val="0"/>
                </a:spcBef>
                <a:spcAft>
                  <a:spcPct val="0"/>
                </a:spcAft>
                <a:buClrTx/>
                <a:buSzTx/>
                <a:buFontTx/>
                <a:buNone/>
                <a:tabLst/>
                <a:defRPr/>
              </a:pPr>
              <a:r>
                <a:rPr kumimoji="0" lang="en-US" sz="1400" b="1" i="0" u="none" strike="noStrike" kern="1200" cap="none" spc="0" normalizeH="0" baseline="0" noProof="0">
                  <a:ln>
                    <a:noFill/>
                  </a:ln>
                  <a:gradFill>
                    <a:gsLst>
                      <a:gs pos="83000">
                        <a:prstClr val="black"/>
                      </a:gs>
                      <a:gs pos="100000">
                        <a:prstClr val="black"/>
                      </a:gs>
                    </a:gsLst>
                    <a:lin ang="5400000" scaled="1"/>
                  </a:gradFill>
                  <a:effectLst/>
                  <a:uLnTx/>
                  <a:uFillTx/>
                  <a:latin typeface="Calibri" panose="020F0502020204030204"/>
                  <a:ea typeface="Segoe UI" charset="0"/>
                  <a:cs typeface="Segoe UI Semibold" panose="020B0702040204020203" pitchFamily="34" charset="0"/>
                </a:rPr>
                <a:t>Lateral movement</a:t>
              </a:r>
            </a:p>
          </p:txBody>
        </p:sp>
        <p:sp>
          <p:nvSpPr>
            <p:cNvPr id="64" name="!! Lateral movement">
              <a:extLst>
                <a:ext uri="{FF2B5EF4-FFF2-40B4-BE49-F238E27FC236}">
                  <a16:creationId xmlns:a16="http://schemas.microsoft.com/office/drawing/2014/main" id="{C59309C5-49D6-418D-8CC9-0C6E9853C6CC}"/>
                </a:ext>
              </a:extLst>
            </p:cNvPr>
            <p:cNvSpPr/>
            <p:nvPr/>
          </p:nvSpPr>
          <p:spPr>
            <a:xfrm>
              <a:off x="7413197" y="4126802"/>
              <a:ext cx="91440" cy="91440"/>
            </a:xfrm>
            <a:custGeom>
              <a:avLst/>
              <a:gdLst>
                <a:gd name="connsiteX0" fmla="*/ 169505 w 169505"/>
                <a:gd name="connsiteY0" fmla="*/ 84753 h 169505"/>
                <a:gd name="connsiteX1" fmla="*/ 84753 w 169505"/>
                <a:gd name="connsiteY1" fmla="*/ 169505 h 169505"/>
                <a:gd name="connsiteX2" fmla="*/ 0 w 169505"/>
                <a:gd name="connsiteY2" fmla="*/ 84753 h 169505"/>
                <a:gd name="connsiteX3" fmla="*/ 84753 w 169505"/>
                <a:gd name="connsiteY3" fmla="*/ 0 h 169505"/>
                <a:gd name="connsiteX4" fmla="*/ 169505 w 169505"/>
                <a:gd name="connsiteY4" fmla="*/ 84753 h 1695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9505" h="169505">
                  <a:moveTo>
                    <a:pt x="169505" y="84753"/>
                  </a:moveTo>
                  <a:cubicBezTo>
                    <a:pt x="169505" y="131560"/>
                    <a:pt x="131560" y="169505"/>
                    <a:pt x="84753" y="169505"/>
                  </a:cubicBezTo>
                  <a:cubicBezTo>
                    <a:pt x="37945" y="169505"/>
                    <a:pt x="0" y="131560"/>
                    <a:pt x="0" y="84753"/>
                  </a:cubicBezTo>
                  <a:cubicBezTo>
                    <a:pt x="0" y="37945"/>
                    <a:pt x="37945" y="0"/>
                    <a:pt x="84753" y="0"/>
                  </a:cubicBezTo>
                  <a:cubicBezTo>
                    <a:pt x="131560" y="0"/>
                    <a:pt x="169505" y="37945"/>
                    <a:pt x="169505" y="84753"/>
                  </a:cubicBezTo>
                  <a:close/>
                </a:path>
              </a:pathLst>
            </a:custGeom>
            <a:solidFill>
              <a:schemeClr val="accent1"/>
            </a:solidFill>
            <a:ln w="16585" cap="flat">
              <a:noFill/>
              <a:prstDash val="solid"/>
              <a:miter/>
            </a:ln>
          </p:spPr>
          <p:txBody>
            <a:bodyPr wrap="none"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a:ln>
                  <a:noFill/>
                </a:ln>
                <a:gradFill>
                  <a:gsLst>
                    <a:gs pos="83000">
                      <a:prstClr val="black"/>
                    </a:gs>
                    <a:gs pos="100000">
                      <a:prstClr val="black"/>
                    </a:gs>
                  </a:gsLst>
                  <a:lin ang="5400000" scaled="1"/>
                </a:gradFill>
                <a:effectLst/>
                <a:uLnTx/>
                <a:uFillTx/>
                <a:latin typeface="Calibri" panose="020F0502020204030204"/>
                <a:ea typeface="+mn-ea"/>
                <a:cs typeface="+mn-cs"/>
              </a:endParaRPr>
            </a:p>
          </p:txBody>
        </p:sp>
        <p:grpSp>
          <p:nvGrpSpPr>
            <p:cNvPr id="95" name="Group 24">
              <a:extLst>
                <a:ext uri="{FF2B5EF4-FFF2-40B4-BE49-F238E27FC236}">
                  <a16:creationId xmlns:a16="http://schemas.microsoft.com/office/drawing/2014/main" id="{A496C4BE-5FB9-4CC7-84B4-F43FC3F95C06}"/>
                </a:ext>
              </a:extLst>
            </p:cNvPr>
            <p:cNvGrpSpPr>
              <a:grpSpLocks noChangeAspect="1"/>
            </p:cNvGrpSpPr>
            <p:nvPr/>
          </p:nvGrpSpPr>
          <p:grpSpPr bwMode="auto">
            <a:xfrm>
              <a:off x="7324992" y="4310070"/>
              <a:ext cx="279400" cy="280988"/>
              <a:chOff x="4620" y="2715"/>
              <a:chExt cx="176" cy="177"/>
            </a:xfrm>
            <a:solidFill>
              <a:schemeClr val="accent5"/>
            </a:solidFill>
          </p:grpSpPr>
          <p:sp>
            <p:nvSpPr>
              <p:cNvPr id="97" name="Freeform 25">
                <a:extLst>
                  <a:ext uri="{FF2B5EF4-FFF2-40B4-BE49-F238E27FC236}">
                    <a16:creationId xmlns:a16="http://schemas.microsoft.com/office/drawing/2014/main" id="{69B757B2-F19C-4F92-BC58-D107591F6A71}"/>
                  </a:ext>
                </a:extLst>
              </p:cNvPr>
              <p:cNvSpPr>
                <a:spLocks/>
              </p:cNvSpPr>
              <p:nvPr/>
            </p:nvSpPr>
            <p:spPr bwMode="auto">
              <a:xfrm>
                <a:off x="4737" y="2770"/>
                <a:ext cx="59" cy="66"/>
              </a:xfrm>
              <a:custGeom>
                <a:avLst/>
                <a:gdLst>
                  <a:gd name="T0" fmla="*/ 0 w 134"/>
                  <a:gd name="T1" fmla="*/ 61 h 148"/>
                  <a:gd name="T2" fmla="*/ 0 w 134"/>
                  <a:gd name="T3" fmla="*/ 61 h 148"/>
                  <a:gd name="T4" fmla="*/ 0 w 134"/>
                  <a:gd name="T5" fmla="*/ 88 h 148"/>
                  <a:gd name="T6" fmla="*/ 83 w 134"/>
                  <a:gd name="T7" fmla="*/ 88 h 148"/>
                  <a:gd name="T8" fmla="*/ 41 w 134"/>
                  <a:gd name="T9" fmla="*/ 130 h 148"/>
                  <a:gd name="T10" fmla="*/ 60 w 134"/>
                  <a:gd name="T11" fmla="*/ 148 h 148"/>
                  <a:gd name="T12" fmla="*/ 134 w 134"/>
                  <a:gd name="T13" fmla="*/ 75 h 148"/>
                  <a:gd name="T14" fmla="*/ 59 w 134"/>
                  <a:gd name="T15" fmla="*/ 0 h 148"/>
                  <a:gd name="T16" fmla="*/ 40 w 134"/>
                  <a:gd name="T17" fmla="*/ 18 h 148"/>
                  <a:gd name="T18" fmla="*/ 83 w 134"/>
                  <a:gd name="T19" fmla="*/ 61 h 148"/>
                  <a:gd name="T20" fmla="*/ 0 w 134"/>
                  <a:gd name="T21"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4" h="148">
                    <a:moveTo>
                      <a:pt x="0" y="61"/>
                    </a:moveTo>
                    <a:lnTo>
                      <a:pt x="0" y="61"/>
                    </a:lnTo>
                    <a:lnTo>
                      <a:pt x="0" y="88"/>
                    </a:lnTo>
                    <a:lnTo>
                      <a:pt x="83" y="88"/>
                    </a:lnTo>
                    <a:lnTo>
                      <a:pt x="41" y="130"/>
                    </a:lnTo>
                    <a:lnTo>
                      <a:pt x="60" y="148"/>
                    </a:lnTo>
                    <a:lnTo>
                      <a:pt x="134" y="75"/>
                    </a:lnTo>
                    <a:lnTo>
                      <a:pt x="59" y="0"/>
                    </a:lnTo>
                    <a:lnTo>
                      <a:pt x="40" y="18"/>
                    </a:lnTo>
                    <a:lnTo>
                      <a:pt x="83" y="61"/>
                    </a:lnTo>
                    <a:lnTo>
                      <a:pt x="0" y="61"/>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8" name="Freeform 26">
                <a:extLst>
                  <a:ext uri="{FF2B5EF4-FFF2-40B4-BE49-F238E27FC236}">
                    <a16:creationId xmlns:a16="http://schemas.microsoft.com/office/drawing/2014/main" id="{C43569B9-697E-4B7C-B7CE-79A3699EC2FA}"/>
                  </a:ext>
                </a:extLst>
              </p:cNvPr>
              <p:cNvSpPr>
                <a:spLocks/>
              </p:cNvSpPr>
              <p:nvPr/>
            </p:nvSpPr>
            <p:spPr bwMode="auto">
              <a:xfrm>
                <a:off x="4675" y="2833"/>
                <a:ext cx="66" cy="59"/>
              </a:xfrm>
              <a:custGeom>
                <a:avLst/>
                <a:gdLst>
                  <a:gd name="T0" fmla="*/ 62 w 150"/>
                  <a:gd name="T1" fmla="*/ 0 h 134"/>
                  <a:gd name="T2" fmla="*/ 62 w 150"/>
                  <a:gd name="T3" fmla="*/ 0 h 134"/>
                  <a:gd name="T4" fmla="*/ 62 w 150"/>
                  <a:gd name="T5" fmla="*/ 82 h 134"/>
                  <a:gd name="T6" fmla="*/ 19 w 150"/>
                  <a:gd name="T7" fmla="*/ 40 h 134"/>
                  <a:gd name="T8" fmla="*/ 0 w 150"/>
                  <a:gd name="T9" fmla="*/ 59 h 134"/>
                  <a:gd name="T10" fmla="*/ 75 w 150"/>
                  <a:gd name="T11" fmla="*/ 134 h 134"/>
                  <a:gd name="T12" fmla="*/ 150 w 150"/>
                  <a:gd name="T13" fmla="*/ 59 h 134"/>
                  <a:gd name="T14" fmla="*/ 131 w 150"/>
                  <a:gd name="T15" fmla="*/ 40 h 134"/>
                  <a:gd name="T16" fmla="*/ 88 w 150"/>
                  <a:gd name="T17" fmla="*/ 82 h 134"/>
                  <a:gd name="T18" fmla="*/ 88 w 150"/>
                  <a:gd name="T19" fmla="*/ 0 h 134"/>
                  <a:gd name="T20" fmla="*/ 62 w 150"/>
                  <a:gd name="T21" fmla="*/ 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0" h="134">
                    <a:moveTo>
                      <a:pt x="62" y="0"/>
                    </a:moveTo>
                    <a:lnTo>
                      <a:pt x="62" y="0"/>
                    </a:lnTo>
                    <a:lnTo>
                      <a:pt x="62" y="82"/>
                    </a:lnTo>
                    <a:lnTo>
                      <a:pt x="19" y="40"/>
                    </a:lnTo>
                    <a:lnTo>
                      <a:pt x="0" y="59"/>
                    </a:lnTo>
                    <a:lnTo>
                      <a:pt x="75" y="134"/>
                    </a:lnTo>
                    <a:lnTo>
                      <a:pt x="150" y="59"/>
                    </a:lnTo>
                    <a:lnTo>
                      <a:pt x="131" y="40"/>
                    </a:lnTo>
                    <a:lnTo>
                      <a:pt x="88" y="82"/>
                    </a:lnTo>
                    <a:lnTo>
                      <a:pt x="88" y="0"/>
                    </a:lnTo>
                    <a:lnTo>
                      <a:pt x="6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9" name="Freeform 27">
                <a:extLst>
                  <a:ext uri="{FF2B5EF4-FFF2-40B4-BE49-F238E27FC236}">
                    <a16:creationId xmlns:a16="http://schemas.microsoft.com/office/drawing/2014/main" id="{3C58B7DF-314E-4541-A555-5E7A9441EE01}"/>
                  </a:ext>
                </a:extLst>
              </p:cNvPr>
              <p:cNvSpPr>
                <a:spLocks/>
              </p:cNvSpPr>
              <p:nvPr/>
            </p:nvSpPr>
            <p:spPr bwMode="auto">
              <a:xfrm>
                <a:off x="4620" y="2770"/>
                <a:ext cx="58" cy="67"/>
              </a:xfrm>
              <a:custGeom>
                <a:avLst/>
                <a:gdLst>
                  <a:gd name="T0" fmla="*/ 94 w 133"/>
                  <a:gd name="T1" fmla="*/ 131 h 150"/>
                  <a:gd name="T2" fmla="*/ 94 w 133"/>
                  <a:gd name="T3" fmla="*/ 131 h 150"/>
                  <a:gd name="T4" fmla="*/ 51 w 133"/>
                  <a:gd name="T5" fmla="*/ 88 h 150"/>
                  <a:gd name="T6" fmla="*/ 133 w 133"/>
                  <a:gd name="T7" fmla="*/ 88 h 150"/>
                  <a:gd name="T8" fmla="*/ 133 w 133"/>
                  <a:gd name="T9" fmla="*/ 61 h 150"/>
                  <a:gd name="T10" fmla="*/ 51 w 133"/>
                  <a:gd name="T11" fmla="*/ 61 h 150"/>
                  <a:gd name="T12" fmla="*/ 94 w 133"/>
                  <a:gd name="T13" fmla="*/ 19 h 150"/>
                  <a:gd name="T14" fmla="*/ 75 w 133"/>
                  <a:gd name="T15" fmla="*/ 0 h 150"/>
                  <a:gd name="T16" fmla="*/ 0 w 133"/>
                  <a:gd name="T17" fmla="*/ 75 h 150"/>
                  <a:gd name="T18" fmla="*/ 75 w 133"/>
                  <a:gd name="T19" fmla="*/ 150 h 150"/>
                  <a:gd name="T20" fmla="*/ 94 w 133"/>
                  <a:gd name="T21" fmla="*/ 131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3" h="150">
                    <a:moveTo>
                      <a:pt x="94" y="131"/>
                    </a:moveTo>
                    <a:lnTo>
                      <a:pt x="94" y="131"/>
                    </a:lnTo>
                    <a:lnTo>
                      <a:pt x="51" y="88"/>
                    </a:lnTo>
                    <a:lnTo>
                      <a:pt x="133" y="88"/>
                    </a:lnTo>
                    <a:lnTo>
                      <a:pt x="133" y="61"/>
                    </a:lnTo>
                    <a:lnTo>
                      <a:pt x="51" y="61"/>
                    </a:lnTo>
                    <a:lnTo>
                      <a:pt x="94" y="19"/>
                    </a:lnTo>
                    <a:lnTo>
                      <a:pt x="75" y="0"/>
                    </a:lnTo>
                    <a:lnTo>
                      <a:pt x="0" y="75"/>
                    </a:lnTo>
                    <a:lnTo>
                      <a:pt x="75" y="150"/>
                    </a:lnTo>
                    <a:lnTo>
                      <a:pt x="94" y="13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00" name="Freeform 28">
                <a:extLst>
                  <a:ext uri="{FF2B5EF4-FFF2-40B4-BE49-F238E27FC236}">
                    <a16:creationId xmlns:a16="http://schemas.microsoft.com/office/drawing/2014/main" id="{229370F8-214F-46C1-B8B4-6199EC406B46}"/>
                  </a:ext>
                </a:extLst>
              </p:cNvPr>
              <p:cNvSpPr>
                <a:spLocks/>
              </p:cNvSpPr>
              <p:nvPr/>
            </p:nvSpPr>
            <p:spPr bwMode="auto">
              <a:xfrm>
                <a:off x="4675" y="2715"/>
                <a:ext cx="66" cy="59"/>
              </a:xfrm>
              <a:custGeom>
                <a:avLst/>
                <a:gdLst>
                  <a:gd name="T0" fmla="*/ 60 w 149"/>
                  <a:gd name="T1" fmla="*/ 51 h 133"/>
                  <a:gd name="T2" fmla="*/ 60 w 149"/>
                  <a:gd name="T3" fmla="*/ 51 h 133"/>
                  <a:gd name="T4" fmla="*/ 60 w 149"/>
                  <a:gd name="T5" fmla="*/ 133 h 133"/>
                  <a:gd name="T6" fmla="*/ 87 w 149"/>
                  <a:gd name="T7" fmla="*/ 133 h 133"/>
                  <a:gd name="T8" fmla="*/ 87 w 149"/>
                  <a:gd name="T9" fmla="*/ 51 h 133"/>
                  <a:gd name="T10" fmla="*/ 130 w 149"/>
                  <a:gd name="T11" fmla="*/ 93 h 133"/>
                  <a:gd name="T12" fmla="*/ 149 w 149"/>
                  <a:gd name="T13" fmla="*/ 75 h 133"/>
                  <a:gd name="T14" fmla="*/ 74 w 149"/>
                  <a:gd name="T15" fmla="*/ 0 h 133"/>
                  <a:gd name="T16" fmla="*/ 0 w 149"/>
                  <a:gd name="T17" fmla="*/ 74 h 133"/>
                  <a:gd name="T18" fmla="*/ 19 w 149"/>
                  <a:gd name="T19" fmla="*/ 92 h 133"/>
                  <a:gd name="T20" fmla="*/ 60 w 149"/>
                  <a:gd name="T21" fmla="*/ 51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9" h="133">
                    <a:moveTo>
                      <a:pt x="60" y="51"/>
                    </a:moveTo>
                    <a:lnTo>
                      <a:pt x="60" y="51"/>
                    </a:lnTo>
                    <a:lnTo>
                      <a:pt x="60" y="133"/>
                    </a:lnTo>
                    <a:lnTo>
                      <a:pt x="87" y="133"/>
                    </a:lnTo>
                    <a:lnTo>
                      <a:pt x="87" y="51"/>
                    </a:lnTo>
                    <a:lnTo>
                      <a:pt x="130" y="93"/>
                    </a:lnTo>
                    <a:lnTo>
                      <a:pt x="149" y="75"/>
                    </a:lnTo>
                    <a:lnTo>
                      <a:pt x="74" y="0"/>
                    </a:lnTo>
                    <a:lnTo>
                      <a:pt x="0" y="74"/>
                    </a:lnTo>
                    <a:lnTo>
                      <a:pt x="19" y="92"/>
                    </a:lnTo>
                    <a:lnTo>
                      <a:pt x="60" y="51"/>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grpSp>
        <p:nvGrpSpPr>
          <p:cNvPr id="130" name="Group 129">
            <a:extLst>
              <a:ext uri="{FF2B5EF4-FFF2-40B4-BE49-F238E27FC236}">
                <a16:creationId xmlns:a16="http://schemas.microsoft.com/office/drawing/2014/main" id="{054CE1D5-30FD-4F10-B95D-1A657185FBED}"/>
              </a:ext>
            </a:extLst>
          </p:cNvPr>
          <p:cNvGrpSpPr/>
          <p:nvPr/>
        </p:nvGrpSpPr>
        <p:grpSpPr>
          <a:xfrm>
            <a:off x="8031543" y="2001391"/>
            <a:ext cx="3546015" cy="1100871"/>
            <a:chOff x="7599301" y="2814122"/>
            <a:chExt cx="3546015" cy="1100871"/>
          </a:xfrm>
        </p:grpSpPr>
        <p:sp>
          <p:nvSpPr>
            <p:cNvPr id="114" name="Rectangle 113">
              <a:extLst>
                <a:ext uri="{FF2B5EF4-FFF2-40B4-BE49-F238E27FC236}">
                  <a16:creationId xmlns:a16="http://schemas.microsoft.com/office/drawing/2014/main" id="{88B88750-5F83-459B-A79B-A4CEE9D79C04}"/>
                </a:ext>
              </a:extLst>
            </p:cNvPr>
            <p:cNvSpPr/>
            <p:nvPr/>
          </p:nvSpPr>
          <p:spPr bwMode="auto">
            <a:xfrm>
              <a:off x="7874637" y="2814122"/>
              <a:ext cx="3270679" cy="1100871"/>
            </a:xfrm>
            <a:prstGeom prst="rect">
              <a:avLst/>
            </a:prstGeom>
            <a:solidFill>
              <a:schemeClr val="bg1"/>
            </a:solidFill>
            <a:ln>
              <a:noFill/>
              <a:headEnd type="none" w="med" len="med"/>
              <a:tailEnd type="none" w="med" len="med"/>
            </a:ln>
            <a:effectLst>
              <a:outerShdw blurRad="254000" dist="50800" dir="2700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182880" rIns="182880" bIns="18288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600" b="0" i="0" u="none" strike="noStrike" kern="1200" cap="none" spc="0" normalizeH="0" baseline="0" noProof="0" dirty="0">
                  <a:ln>
                    <a:noFill/>
                  </a:ln>
                  <a:gradFill>
                    <a:gsLst>
                      <a:gs pos="2917">
                        <a:prstClr val="black"/>
                      </a:gs>
                      <a:gs pos="100000">
                        <a:prstClr val="black"/>
                      </a:gs>
                    </a:gsLst>
                    <a:lin ang="5400000" scaled="0"/>
                  </a:gradFill>
                  <a:effectLst/>
                  <a:uLnTx/>
                  <a:uFillTx/>
                  <a:latin typeface="Calibri Light" panose="020F0302020204030204"/>
                  <a:ea typeface="+mn-ea"/>
                  <a:cs typeface="+mn-cs"/>
                </a:rPr>
                <a:t>Following an advanced </a:t>
              </a:r>
              <a:br>
                <a:rPr kumimoji="0" lang="en-US" sz="1600" b="0" i="0" u="none" strike="noStrike" kern="1200" cap="none" spc="0" normalizeH="0" baseline="0" noProof="0" dirty="0">
                  <a:ln>
                    <a:noFill/>
                  </a:ln>
                  <a:gradFill>
                    <a:gsLst>
                      <a:gs pos="2917">
                        <a:prstClr val="black"/>
                      </a:gs>
                      <a:gs pos="100000">
                        <a:prstClr val="black"/>
                      </a:gs>
                    </a:gsLst>
                    <a:lin ang="5400000" scaled="0"/>
                  </a:gradFill>
                  <a:effectLst/>
                  <a:uLnTx/>
                  <a:uFillTx/>
                  <a:latin typeface="Calibri Light" panose="020F0302020204030204"/>
                  <a:ea typeface="+mn-ea"/>
                  <a:cs typeface="+mn-cs"/>
                </a:rPr>
              </a:br>
              <a:r>
                <a:rPr kumimoji="0" lang="en-US" sz="1600" b="0" i="0" u="none" strike="noStrike" kern="1200" cap="none" spc="0" normalizeH="0" baseline="0" noProof="0" dirty="0">
                  <a:ln>
                    <a:noFill/>
                  </a:ln>
                  <a:gradFill>
                    <a:gsLst>
                      <a:gs pos="2917">
                        <a:prstClr val="black"/>
                      </a:gs>
                      <a:gs pos="100000">
                        <a:prstClr val="black"/>
                      </a:gs>
                    </a:gsLst>
                    <a:lin ang="5400000" scaled="0"/>
                  </a:gradFill>
                  <a:effectLst/>
                  <a:uLnTx/>
                  <a:uFillTx/>
                  <a:latin typeface="Calibri Light" panose="020F0302020204030204"/>
                  <a:ea typeface="+mn-ea"/>
                  <a:cs typeface="+mn-cs"/>
                </a:rPr>
                <a:t>attack across the network </a:t>
              </a:r>
              <a:br>
                <a:rPr kumimoji="0" lang="en-US" sz="1600" b="0" i="0" u="none" strike="noStrike" kern="1200" cap="none" spc="0" normalizeH="0" baseline="0" noProof="0" dirty="0">
                  <a:ln>
                    <a:noFill/>
                  </a:ln>
                  <a:gradFill>
                    <a:gsLst>
                      <a:gs pos="2917">
                        <a:prstClr val="black"/>
                      </a:gs>
                      <a:gs pos="100000">
                        <a:prstClr val="black"/>
                      </a:gs>
                    </a:gsLst>
                    <a:lin ang="5400000" scaled="0"/>
                  </a:gradFill>
                  <a:effectLst/>
                  <a:uLnTx/>
                  <a:uFillTx/>
                  <a:latin typeface="Calibri Light" panose="020F0302020204030204"/>
                  <a:ea typeface="+mn-ea"/>
                  <a:cs typeface="+mn-cs"/>
                </a:rPr>
              </a:br>
              <a:r>
                <a:rPr kumimoji="0" lang="en-US" sz="1600" b="0" i="0" u="none" strike="noStrike" kern="1200" cap="none" spc="0" normalizeH="0" baseline="0" noProof="0" dirty="0">
                  <a:ln>
                    <a:noFill/>
                  </a:ln>
                  <a:gradFill>
                    <a:gsLst>
                      <a:gs pos="2917">
                        <a:prstClr val="black"/>
                      </a:gs>
                      <a:gs pos="100000">
                        <a:prstClr val="black"/>
                      </a:gs>
                    </a:gsLst>
                    <a:lin ang="5400000" scaled="0"/>
                  </a:gradFill>
                  <a:effectLst/>
                  <a:uLnTx/>
                  <a:uFillTx/>
                  <a:latin typeface="Calibri Light" panose="020F0302020204030204"/>
                  <a:ea typeface="+mn-ea"/>
                  <a:cs typeface="+mn-cs"/>
                </a:rPr>
                <a:t>and different sensors can </a:t>
              </a:r>
              <a:br>
                <a:rPr kumimoji="0" lang="en-US" sz="1600" b="0" i="0" u="none" strike="noStrike" kern="1200" cap="none" spc="0" normalizeH="0" baseline="0" noProof="0" dirty="0">
                  <a:ln>
                    <a:noFill/>
                  </a:ln>
                  <a:gradFill>
                    <a:gsLst>
                      <a:gs pos="2917">
                        <a:prstClr val="black"/>
                      </a:gs>
                      <a:gs pos="100000">
                        <a:prstClr val="black"/>
                      </a:gs>
                    </a:gsLst>
                    <a:lin ang="5400000" scaled="0"/>
                  </a:gradFill>
                  <a:effectLst/>
                  <a:uLnTx/>
                  <a:uFillTx/>
                  <a:latin typeface="Calibri Light" panose="020F0302020204030204"/>
                  <a:ea typeface="+mn-ea"/>
                  <a:cs typeface="+mn-cs"/>
                </a:rPr>
              </a:br>
              <a:r>
                <a:rPr kumimoji="0" lang="en-US" sz="1600" b="0" i="0" u="none" strike="noStrike" kern="1200" cap="none" spc="0" normalizeH="0" baseline="0" noProof="0" dirty="0">
                  <a:ln>
                    <a:noFill/>
                  </a:ln>
                  <a:gradFill>
                    <a:gsLst>
                      <a:gs pos="2917">
                        <a:prstClr val="black"/>
                      </a:gs>
                      <a:gs pos="100000">
                        <a:prstClr val="black"/>
                      </a:gs>
                    </a:gsLst>
                    <a:lin ang="5400000" scaled="0"/>
                  </a:gradFill>
                  <a:effectLst/>
                  <a:uLnTx/>
                  <a:uFillTx/>
                  <a:latin typeface="Calibri Light" panose="020F0302020204030204"/>
                  <a:ea typeface="+mn-ea"/>
                  <a:cs typeface="+mn-cs"/>
                </a:rPr>
                <a:t>be challenging</a:t>
              </a:r>
            </a:p>
          </p:txBody>
        </p:sp>
        <p:grpSp>
          <p:nvGrpSpPr>
            <p:cNvPr id="115" name="Group 114">
              <a:extLst>
                <a:ext uri="{FF2B5EF4-FFF2-40B4-BE49-F238E27FC236}">
                  <a16:creationId xmlns:a16="http://schemas.microsoft.com/office/drawing/2014/main" id="{059CAC40-8118-4D7C-8D33-D8011BFF51AB}"/>
                </a:ext>
              </a:extLst>
            </p:cNvPr>
            <p:cNvGrpSpPr/>
            <p:nvPr/>
          </p:nvGrpSpPr>
          <p:grpSpPr>
            <a:xfrm>
              <a:off x="7599301" y="3092521"/>
              <a:ext cx="550671" cy="544069"/>
              <a:chOff x="9497161" y="2271281"/>
              <a:chExt cx="262757" cy="239508"/>
            </a:xfrm>
          </p:grpSpPr>
          <p:sp>
            <p:nvSpPr>
              <p:cNvPr id="116" name="Isosceles Triangle 115">
                <a:extLst>
                  <a:ext uri="{FF2B5EF4-FFF2-40B4-BE49-F238E27FC236}">
                    <a16:creationId xmlns:a16="http://schemas.microsoft.com/office/drawing/2014/main" id="{2E109ABC-6AC6-4C78-8F30-8A2892018FBD}"/>
                  </a:ext>
                </a:extLst>
              </p:cNvPr>
              <p:cNvSpPr/>
              <p:nvPr/>
            </p:nvSpPr>
            <p:spPr bwMode="auto">
              <a:xfrm>
                <a:off x="9497161" y="2271281"/>
                <a:ext cx="260209" cy="239508"/>
              </a:xfrm>
              <a:prstGeom prst="triangl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17" name="Freeform: Shape 116">
                <a:extLst>
                  <a:ext uri="{FF2B5EF4-FFF2-40B4-BE49-F238E27FC236}">
                    <a16:creationId xmlns:a16="http://schemas.microsoft.com/office/drawing/2014/main" id="{A170F86A-0DC9-46F4-BF6D-D9ACE809FF9C}"/>
                  </a:ext>
                </a:extLst>
              </p:cNvPr>
              <p:cNvSpPr/>
              <p:nvPr/>
            </p:nvSpPr>
            <p:spPr bwMode="auto">
              <a:xfrm>
                <a:off x="9499709" y="2287364"/>
                <a:ext cx="260209" cy="207343"/>
              </a:xfrm>
              <a:custGeom>
                <a:avLst/>
                <a:gdLst>
                  <a:gd name="connsiteX0" fmla="*/ 194687 w 389369"/>
                  <a:gd name="connsiteY0" fmla="*/ 311743 h 388302"/>
                  <a:gd name="connsiteX1" fmla="*/ 176828 w 389369"/>
                  <a:gd name="connsiteY1" fmla="*/ 330031 h 388302"/>
                  <a:gd name="connsiteX2" fmla="*/ 194687 w 389369"/>
                  <a:gd name="connsiteY2" fmla="*/ 348319 h 388302"/>
                  <a:gd name="connsiteX3" fmla="*/ 212546 w 389369"/>
                  <a:gd name="connsiteY3" fmla="*/ 330031 h 388302"/>
                  <a:gd name="connsiteX4" fmla="*/ 194687 w 389369"/>
                  <a:gd name="connsiteY4" fmla="*/ 311743 h 388302"/>
                  <a:gd name="connsiteX5" fmla="*/ 176822 w 389369"/>
                  <a:gd name="connsiteY5" fmla="*/ 128180 h 388302"/>
                  <a:gd name="connsiteX6" fmla="*/ 183966 w 389369"/>
                  <a:gd name="connsiteY6" fmla="*/ 273406 h 388302"/>
                  <a:gd name="connsiteX7" fmla="*/ 205397 w 389369"/>
                  <a:gd name="connsiteY7" fmla="*/ 273406 h 388302"/>
                  <a:gd name="connsiteX8" fmla="*/ 212540 w 389369"/>
                  <a:gd name="connsiteY8" fmla="*/ 128180 h 388302"/>
                  <a:gd name="connsiteX9" fmla="*/ 194685 w 389369"/>
                  <a:gd name="connsiteY9" fmla="*/ 0 h 388302"/>
                  <a:gd name="connsiteX10" fmla="*/ 389369 w 389369"/>
                  <a:gd name="connsiteY10" fmla="*/ 388302 h 388302"/>
                  <a:gd name="connsiteX11" fmla="*/ 0 w 389369"/>
                  <a:gd name="connsiteY11" fmla="*/ 388302 h 388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9369" h="388302">
                    <a:moveTo>
                      <a:pt x="194687" y="311743"/>
                    </a:moveTo>
                    <a:cubicBezTo>
                      <a:pt x="184824" y="311743"/>
                      <a:pt x="176828" y="319931"/>
                      <a:pt x="176828" y="330031"/>
                    </a:cubicBezTo>
                    <a:cubicBezTo>
                      <a:pt x="176828" y="340131"/>
                      <a:pt x="184824" y="348319"/>
                      <a:pt x="194687" y="348319"/>
                    </a:cubicBezTo>
                    <a:cubicBezTo>
                      <a:pt x="204550" y="348319"/>
                      <a:pt x="212546" y="340131"/>
                      <a:pt x="212546" y="330031"/>
                    </a:cubicBezTo>
                    <a:cubicBezTo>
                      <a:pt x="212546" y="319931"/>
                      <a:pt x="204550" y="311743"/>
                      <a:pt x="194687" y="311743"/>
                    </a:cubicBezTo>
                    <a:close/>
                    <a:moveTo>
                      <a:pt x="176822" y="128180"/>
                    </a:moveTo>
                    <a:lnTo>
                      <a:pt x="183966" y="273406"/>
                    </a:lnTo>
                    <a:lnTo>
                      <a:pt x="205397" y="273406"/>
                    </a:lnTo>
                    <a:lnTo>
                      <a:pt x="212540" y="128180"/>
                    </a:lnTo>
                    <a:close/>
                    <a:moveTo>
                      <a:pt x="194685" y="0"/>
                    </a:moveTo>
                    <a:lnTo>
                      <a:pt x="389369" y="388302"/>
                    </a:lnTo>
                    <a:lnTo>
                      <a:pt x="0" y="388302"/>
                    </a:lnTo>
                    <a:close/>
                  </a:path>
                </a:pathLst>
              </a:custGeom>
              <a:solidFill>
                <a:srgbClr val="D83B0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129" name="Group 128">
            <a:extLst>
              <a:ext uri="{FF2B5EF4-FFF2-40B4-BE49-F238E27FC236}">
                <a16:creationId xmlns:a16="http://schemas.microsoft.com/office/drawing/2014/main" id="{AEF9158E-7CD1-4B66-A535-F3B8297A7E7B}"/>
              </a:ext>
            </a:extLst>
          </p:cNvPr>
          <p:cNvGrpSpPr/>
          <p:nvPr/>
        </p:nvGrpSpPr>
        <p:grpSpPr>
          <a:xfrm>
            <a:off x="8280654" y="3677513"/>
            <a:ext cx="3546015" cy="1100871"/>
            <a:chOff x="7625162" y="4181739"/>
            <a:chExt cx="3546015" cy="1100871"/>
          </a:xfrm>
        </p:grpSpPr>
        <p:sp>
          <p:nvSpPr>
            <p:cNvPr id="119" name="Rectangle 118">
              <a:extLst>
                <a:ext uri="{FF2B5EF4-FFF2-40B4-BE49-F238E27FC236}">
                  <a16:creationId xmlns:a16="http://schemas.microsoft.com/office/drawing/2014/main" id="{F009EDBB-9D98-4F8E-BC39-08A3983E5979}"/>
                </a:ext>
              </a:extLst>
            </p:cNvPr>
            <p:cNvSpPr/>
            <p:nvPr/>
          </p:nvSpPr>
          <p:spPr bwMode="auto">
            <a:xfrm>
              <a:off x="7900498" y="4181739"/>
              <a:ext cx="3270679" cy="1100871"/>
            </a:xfrm>
            <a:prstGeom prst="rect">
              <a:avLst/>
            </a:prstGeom>
            <a:solidFill>
              <a:schemeClr val="bg1"/>
            </a:solidFill>
            <a:ln>
              <a:noFill/>
              <a:headEnd type="none" w="med" len="med"/>
              <a:tailEnd type="none" w="med" len="med"/>
            </a:ln>
            <a:effectLst>
              <a:outerShdw blurRad="254000" dist="50800" dir="2700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182880" rIns="182880" bIns="18288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600" b="0" i="0" u="none" strike="noStrike" kern="1200" cap="none" spc="0" normalizeH="0" baseline="0" noProof="0" dirty="0">
                  <a:ln>
                    <a:noFill/>
                  </a:ln>
                  <a:gradFill>
                    <a:gsLst>
                      <a:gs pos="2917">
                        <a:prstClr val="black"/>
                      </a:gs>
                      <a:gs pos="100000">
                        <a:prstClr val="black"/>
                      </a:gs>
                    </a:gsLst>
                    <a:lin ang="5400000" scaled="0"/>
                  </a:gradFill>
                  <a:effectLst/>
                  <a:uLnTx/>
                  <a:uFillTx/>
                  <a:latin typeface="Calibri Light" panose="020F0302020204030204"/>
                  <a:ea typeface="+mn-ea"/>
                  <a:cs typeface="+mn-cs"/>
                </a:rPr>
                <a:t>Collecting evidence and </a:t>
              </a:r>
              <a:br>
                <a:rPr kumimoji="0" lang="en-US" sz="1600" b="0" i="0" u="none" strike="noStrike" kern="1200" cap="none" spc="0" normalizeH="0" baseline="0" noProof="0" dirty="0">
                  <a:ln>
                    <a:noFill/>
                  </a:ln>
                  <a:gradFill>
                    <a:gsLst>
                      <a:gs pos="2917">
                        <a:prstClr val="black"/>
                      </a:gs>
                      <a:gs pos="100000">
                        <a:prstClr val="black"/>
                      </a:gs>
                    </a:gsLst>
                    <a:lin ang="5400000" scaled="0"/>
                  </a:gradFill>
                  <a:effectLst/>
                  <a:uLnTx/>
                  <a:uFillTx/>
                  <a:latin typeface="Calibri Light" panose="020F0302020204030204"/>
                  <a:ea typeface="+mn-ea"/>
                  <a:cs typeface="+mn-cs"/>
                </a:rPr>
              </a:br>
              <a:r>
                <a:rPr kumimoji="0" lang="en-US" sz="1600" b="0" i="0" u="none" strike="noStrike" kern="1200" cap="none" spc="0" normalizeH="0" baseline="0" noProof="0" dirty="0">
                  <a:ln>
                    <a:noFill/>
                  </a:ln>
                  <a:gradFill>
                    <a:gsLst>
                      <a:gs pos="2917">
                        <a:prstClr val="black"/>
                      </a:gs>
                      <a:gs pos="100000">
                        <a:prstClr val="black"/>
                      </a:gs>
                    </a:gsLst>
                    <a:lin ang="5400000" scaled="0"/>
                  </a:gradFill>
                  <a:effectLst/>
                  <a:uLnTx/>
                  <a:uFillTx/>
                  <a:latin typeface="Calibri Light" panose="020F0302020204030204"/>
                  <a:ea typeface="+mn-ea"/>
                  <a:cs typeface="+mn-cs"/>
                </a:rPr>
                <a:t>alerts, even from 1 infected device, can be a long </a:t>
              </a:r>
              <a:br>
                <a:rPr kumimoji="0" lang="en-US" sz="1600" b="0" i="0" u="none" strike="noStrike" kern="1200" cap="none" spc="0" normalizeH="0" baseline="0" noProof="0" dirty="0">
                  <a:ln>
                    <a:noFill/>
                  </a:ln>
                  <a:gradFill>
                    <a:gsLst>
                      <a:gs pos="2917">
                        <a:prstClr val="black"/>
                      </a:gs>
                      <a:gs pos="100000">
                        <a:prstClr val="black"/>
                      </a:gs>
                    </a:gsLst>
                    <a:lin ang="5400000" scaled="0"/>
                  </a:gradFill>
                  <a:effectLst/>
                  <a:uLnTx/>
                  <a:uFillTx/>
                  <a:latin typeface="Calibri Light" panose="020F0302020204030204"/>
                  <a:ea typeface="+mn-ea"/>
                  <a:cs typeface="+mn-cs"/>
                </a:rPr>
              </a:br>
              <a:r>
                <a:rPr kumimoji="0" lang="en-US" sz="1600" b="0" i="0" u="none" strike="noStrike" kern="1200" cap="none" spc="0" normalizeH="0" baseline="0" noProof="0" dirty="0">
                  <a:ln>
                    <a:noFill/>
                  </a:ln>
                  <a:gradFill>
                    <a:gsLst>
                      <a:gs pos="2917">
                        <a:prstClr val="black"/>
                      </a:gs>
                      <a:gs pos="100000">
                        <a:prstClr val="black"/>
                      </a:gs>
                    </a:gsLst>
                    <a:lin ang="5400000" scaled="0"/>
                  </a:gradFill>
                  <a:effectLst/>
                  <a:uLnTx/>
                  <a:uFillTx/>
                  <a:latin typeface="Calibri Light" panose="020F0302020204030204"/>
                  <a:ea typeface="+mn-ea"/>
                  <a:cs typeface="+mn-cs"/>
                </a:rPr>
                <a:t>time-consuming process</a:t>
              </a:r>
            </a:p>
          </p:txBody>
        </p:sp>
        <p:grpSp>
          <p:nvGrpSpPr>
            <p:cNvPr id="120" name="Group 119">
              <a:extLst>
                <a:ext uri="{FF2B5EF4-FFF2-40B4-BE49-F238E27FC236}">
                  <a16:creationId xmlns:a16="http://schemas.microsoft.com/office/drawing/2014/main" id="{E7B7CCC3-95E4-4F95-9694-02635F300CCC}"/>
                </a:ext>
              </a:extLst>
            </p:cNvPr>
            <p:cNvGrpSpPr/>
            <p:nvPr/>
          </p:nvGrpSpPr>
          <p:grpSpPr>
            <a:xfrm>
              <a:off x="7625162" y="4460138"/>
              <a:ext cx="550671" cy="544069"/>
              <a:chOff x="9497161" y="2271281"/>
              <a:chExt cx="262757" cy="239508"/>
            </a:xfrm>
          </p:grpSpPr>
          <p:sp>
            <p:nvSpPr>
              <p:cNvPr id="121" name="Isosceles Triangle 120">
                <a:extLst>
                  <a:ext uri="{FF2B5EF4-FFF2-40B4-BE49-F238E27FC236}">
                    <a16:creationId xmlns:a16="http://schemas.microsoft.com/office/drawing/2014/main" id="{8EABF5A3-3235-4390-A8DE-69FB40DC97CB}"/>
                  </a:ext>
                </a:extLst>
              </p:cNvPr>
              <p:cNvSpPr/>
              <p:nvPr/>
            </p:nvSpPr>
            <p:spPr bwMode="auto">
              <a:xfrm>
                <a:off x="9497161" y="2271281"/>
                <a:ext cx="260209" cy="239508"/>
              </a:xfrm>
              <a:prstGeom prst="triangl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22" name="Freeform: Shape 121">
                <a:extLst>
                  <a:ext uri="{FF2B5EF4-FFF2-40B4-BE49-F238E27FC236}">
                    <a16:creationId xmlns:a16="http://schemas.microsoft.com/office/drawing/2014/main" id="{515AA0FD-F086-44E5-B4B7-A7159DB50C0E}"/>
                  </a:ext>
                </a:extLst>
              </p:cNvPr>
              <p:cNvSpPr/>
              <p:nvPr/>
            </p:nvSpPr>
            <p:spPr bwMode="auto">
              <a:xfrm>
                <a:off x="9499709" y="2287364"/>
                <a:ext cx="260209" cy="207343"/>
              </a:xfrm>
              <a:custGeom>
                <a:avLst/>
                <a:gdLst>
                  <a:gd name="connsiteX0" fmla="*/ 194687 w 389369"/>
                  <a:gd name="connsiteY0" fmla="*/ 311743 h 388302"/>
                  <a:gd name="connsiteX1" fmla="*/ 176828 w 389369"/>
                  <a:gd name="connsiteY1" fmla="*/ 330031 h 388302"/>
                  <a:gd name="connsiteX2" fmla="*/ 194687 w 389369"/>
                  <a:gd name="connsiteY2" fmla="*/ 348319 h 388302"/>
                  <a:gd name="connsiteX3" fmla="*/ 212546 w 389369"/>
                  <a:gd name="connsiteY3" fmla="*/ 330031 h 388302"/>
                  <a:gd name="connsiteX4" fmla="*/ 194687 w 389369"/>
                  <a:gd name="connsiteY4" fmla="*/ 311743 h 388302"/>
                  <a:gd name="connsiteX5" fmla="*/ 176822 w 389369"/>
                  <a:gd name="connsiteY5" fmla="*/ 128180 h 388302"/>
                  <a:gd name="connsiteX6" fmla="*/ 183966 w 389369"/>
                  <a:gd name="connsiteY6" fmla="*/ 273406 h 388302"/>
                  <a:gd name="connsiteX7" fmla="*/ 205397 w 389369"/>
                  <a:gd name="connsiteY7" fmla="*/ 273406 h 388302"/>
                  <a:gd name="connsiteX8" fmla="*/ 212540 w 389369"/>
                  <a:gd name="connsiteY8" fmla="*/ 128180 h 388302"/>
                  <a:gd name="connsiteX9" fmla="*/ 194685 w 389369"/>
                  <a:gd name="connsiteY9" fmla="*/ 0 h 388302"/>
                  <a:gd name="connsiteX10" fmla="*/ 389369 w 389369"/>
                  <a:gd name="connsiteY10" fmla="*/ 388302 h 388302"/>
                  <a:gd name="connsiteX11" fmla="*/ 0 w 389369"/>
                  <a:gd name="connsiteY11" fmla="*/ 388302 h 388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9369" h="388302">
                    <a:moveTo>
                      <a:pt x="194687" y="311743"/>
                    </a:moveTo>
                    <a:cubicBezTo>
                      <a:pt x="184824" y="311743"/>
                      <a:pt x="176828" y="319931"/>
                      <a:pt x="176828" y="330031"/>
                    </a:cubicBezTo>
                    <a:cubicBezTo>
                      <a:pt x="176828" y="340131"/>
                      <a:pt x="184824" y="348319"/>
                      <a:pt x="194687" y="348319"/>
                    </a:cubicBezTo>
                    <a:cubicBezTo>
                      <a:pt x="204550" y="348319"/>
                      <a:pt x="212546" y="340131"/>
                      <a:pt x="212546" y="330031"/>
                    </a:cubicBezTo>
                    <a:cubicBezTo>
                      <a:pt x="212546" y="319931"/>
                      <a:pt x="204550" y="311743"/>
                      <a:pt x="194687" y="311743"/>
                    </a:cubicBezTo>
                    <a:close/>
                    <a:moveTo>
                      <a:pt x="176822" y="128180"/>
                    </a:moveTo>
                    <a:lnTo>
                      <a:pt x="183966" y="273406"/>
                    </a:lnTo>
                    <a:lnTo>
                      <a:pt x="205397" y="273406"/>
                    </a:lnTo>
                    <a:lnTo>
                      <a:pt x="212540" y="128180"/>
                    </a:lnTo>
                    <a:close/>
                    <a:moveTo>
                      <a:pt x="194685" y="0"/>
                    </a:moveTo>
                    <a:lnTo>
                      <a:pt x="389369" y="388302"/>
                    </a:lnTo>
                    <a:lnTo>
                      <a:pt x="0" y="388302"/>
                    </a:lnTo>
                    <a:close/>
                  </a:path>
                </a:pathLst>
              </a:custGeom>
              <a:solidFill>
                <a:srgbClr val="D83B0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spTree>
    <p:extLst>
      <p:ext uri="{BB962C8B-B14F-4D97-AF65-F5344CB8AC3E}">
        <p14:creationId xmlns:p14="http://schemas.microsoft.com/office/powerpoint/2010/main" val="410555278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10" presetClass="entr" presetSubtype="0"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104"/>
                                        </p:tgtEl>
                                        <p:attrNameLst>
                                          <p:attrName>style.visibility</p:attrName>
                                        </p:attrNameLst>
                                      </p:cBhvr>
                                      <p:to>
                                        <p:strVal val="visible"/>
                                      </p:to>
                                    </p:set>
                                    <p:animEffect transition="in" filter="fade">
                                      <p:cBhvr>
                                        <p:cTn id="14" dur="500"/>
                                        <p:tgtEl>
                                          <p:spTgt spid="104"/>
                                        </p:tgtEl>
                                      </p:cBhvr>
                                    </p:animEffect>
                                  </p:childTnLst>
                                </p:cTn>
                              </p:par>
                              <p:par>
                                <p:cTn id="15" presetID="10" presetClass="entr" presetSubtype="0" fill="hold" nodeType="withEffect">
                                  <p:stCondLst>
                                    <p:cond delay="100"/>
                                  </p:stCondLst>
                                  <p:childTnLst>
                                    <p:set>
                                      <p:cBhvr>
                                        <p:cTn id="16" dur="1" fill="hold">
                                          <p:stCondLst>
                                            <p:cond delay="0"/>
                                          </p:stCondLst>
                                        </p:cTn>
                                        <p:tgtEl>
                                          <p:spTgt spid="106"/>
                                        </p:tgtEl>
                                        <p:attrNameLst>
                                          <p:attrName>style.visibility</p:attrName>
                                        </p:attrNameLst>
                                      </p:cBhvr>
                                      <p:to>
                                        <p:strVal val="visible"/>
                                      </p:to>
                                    </p:set>
                                    <p:animEffect transition="in" filter="fade">
                                      <p:cBhvr>
                                        <p:cTn id="17" dur="500"/>
                                        <p:tgtEl>
                                          <p:spTgt spid="106"/>
                                        </p:tgtEl>
                                      </p:cBhvr>
                                    </p:animEffect>
                                  </p:childTnLst>
                                </p:cTn>
                              </p:par>
                              <p:par>
                                <p:cTn id="18" presetID="10" presetClass="entr" presetSubtype="0" fill="hold" nodeType="withEffect">
                                  <p:stCondLst>
                                    <p:cond delay="200"/>
                                  </p:stCondLst>
                                  <p:childTnLst>
                                    <p:set>
                                      <p:cBhvr>
                                        <p:cTn id="19" dur="1" fill="hold">
                                          <p:stCondLst>
                                            <p:cond delay="0"/>
                                          </p:stCondLst>
                                        </p:cTn>
                                        <p:tgtEl>
                                          <p:spTgt spid="112"/>
                                        </p:tgtEl>
                                        <p:attrNameLst>
                                          <p:attrName>style.visibility</p:attrName>
                                        </p:attrNameLst>
                                      </p:cBhvr>
                                      <p:to>
                                        <p:strVal val="visible"/>
                                      </p:to>
                                    </p:set>
                                    <p:animEffect transition="in" filter="fade">
                                      <p:cBhvr>
                                        <p:cTn id="20" dur="500"/>
                                        <p:tgtEl>
                                          <p:spTgt spid="112"/>
                                        </p:tgtEl>
                                      </p:cBhvr>
                                    </p:animEffect>
                                  </p:childTnLst>
                                </p:cTn>
                              </p:par>
                              <p:par>
                                <p:cTn id="21" presetID="10" presetClass="entr" presetSubtype="0" fill="hold" nodeType="withEffect">
                                  <p:stCondLst>
                                    <p:cond delay="300"/>
                                  </p:stCondLst>
                                  <p:childTnLst>
                                    <p:set>
                                      <p:cBhvr>
                                        <p:cTn id="22" dur="1" fill="hold">
                                          <p:stCondLst>
                                            <p:cond delay="0"/>
                                          </p:stCondLst>
                                        </p:cTn>
                                        <p:tgtEl>
                                          <p:spTgt spid="107"/>
                                        </p:tgtEl>
                                        <p:attrNameLst>
                                          <p:attrName>style.visibility</p:attrName>
                                        </p:attrNameLst>
                                      </p:cBhvr>
                                      <p:to>
                                        <p:strVal val="visible"/>
                                      </p:to>
                                    </p:set>
                                    <p:animEffect transition="in" filter="fade">
                                      <p:cBhvr>
                                        <p:cTn id="23" dur="500"/>
                                        <p:tgtEl>
                                          <p:spTgt spid="107"/>
                                        </p:tgtEl>
                                      </p:cBhvr>
                                    </p:animEffect>
                                  </p:childTnLst>
                                </p:cTn>
                              </p:par>
                              <p:par>
                                <p:cTn id="24" presetID="10" presetClass="entr" presetSubtype="0" fill="hold" nodeType="withEffect">
                                  <p:stCondLst>
                                    <p:cond delay="400"/>
                                  </p:stCondLst>
                                  <p:childTnLst>
                                    <p:set>
                                      <p:cBhvr>
                                        <p:cTn id="25" dur="1" fill="hold">
                                          <p:stCondLst>
                                            <p:cond delay="0"/>
                                          </p:stCondLst>
                                        </p:cTn>
                                        <p:tgtEl>
                                          <p:spTgt spid="108"/>
                                        </p:tgtEl>
                                        <p:attrNameLst>
                                          <p:attrName>style.visibility</p:attrName>
                                        </p:attrNameLst>
                                      </p:cBhvr>
                                      <p:to>
                                        <p:strVal val="visible"/>
                                      </p:to>
                                    </p:set>
                                    <p:animEffect transition="in" filter="fade">
                                      <p:cBhvr>
                                        <p:cTn id="26" dur="500"/>
                                        <p:tgtEl>
                                          <p:spTgt spid="108"/>
                                        </p:tgtEl>
                                      </p:cBhvr>
                                    </p:animEffect>
                                  </p:childTnLst>
                                </p:cTn>
                              </p:par>
                              <p:par>
                                <p:cTn id="27" presetID="10" presetClass="entr" presetSubtype="0" fill="hold" nodeType="withEffect">
                                  <p:stCondLst>
                                    <p:cond delay="500"/>
                                  </p:stCondLst>
                                  <p:childTnLst>
                                    <p:set>
                                      <p:cBhvr>
                                        <p:cTn id="28" dur="1" fill="hold">
                                          <p:stCondLst>
                                            <p:cond delay="0"/>
                                          </p:stCondLst>
                                        </p:cTn>
                                        <p:tgtEl>
                                          <p:spTgt spid="109"/>
                                        </p:tgtEl>
                                        <p:attrNameLst>
                                          <p:attrName>style.visibility</p:attrName>
                                        </p:attrNameLst>
                                      </p:cBhvr>
                                      <p:to>
                                        <p:strVal val="visible"/>
                                      </p:to>
                                    </p:set>
                                    <p:animEffect transition="in" filter="fade">
                                      <p:cBhvr>
                                        <p:cTn id="29" dur="500"/>
                                        <p:tgtEl>
                                          <p:spTgt spid="109"/>
                                        </p:tgtEl>
                                      </p:cBhvr>
                                    </p:animEffect>
                                  </p:childTnLst>
                                </p:cTn>
                              </p:par>
                              <p:par>
                                <p:cTn id="30" presetID="10" presetClass="entr" presetSubtype="0" fill="hold" nodeType="withEffect">
                                  <p:stCondLst>
                                    <p:cond delay="600"/>
                                  </p:stCondLst>
                                  <p:childTnLst>
                                    <p:set>
                                      <p:cBhvr>
                                        <p:cTn id="31" dur="1" fill="hold">
                                          <p:stCondLst>
                                            <p:cond delay="0"/>
                                          </p:stCondLst>
                                        </p:cTn>
                                        <p:tgtEl>
                                          <p:spTgt spid="110"/>
                                        </p:tgtEl>
                                        <p:attrNameLst>
                                          <p:attrName>style.visibility</p:attrName>
                                        </p:attrNameLst>
                                      </p:cBhvr>
                                      <p:to>
                                        <p:strVal val="visible"/>
                                      </p:to>
                                    </p:set>
                                    <p:animEffect transition="in" filter="fade">
                                      <p:cBhvr>
                                        <p:cTn id="32" dur="500"/>
                                        <p:tgtEl>
                                          <p:spTgt spid="110"/>
                                        </p:tgtEl>
                                      </p:cBhvr>
                                    </p:animEffect>
                                  </p:childTnLst>
                                </p:cTn>
                              </p:par>
                              <p:par>
                                <p:cTn id="33" presetID="10" presetClass="entr" presetSubtype="0" fill="hold" nodeType="withEffect">
                                  <p:stCondLst>
                                    <p:cond delay="700"/>
                                  </p:stCondLst>
                                  <p:childTnLst>
                                    <p:set>
                                      <p:cBhvr>
                                        <p:cTn id="34" dur="1" fill="hold">
                                          <p:stCondLst>
                                            <p:cond delay="0"/>
                                          </p:stCondLst>
                                        </p:cTn>
                                        <p:tgtEl>
                                          <p:spTgt spid="111"/>
                                        </p:tgtEl>
                                        <p:attrNameLst>
                                          <p:attrName>style.visibility</p:attrName>
                                        </p:attrNameLst>
                                      </p:cBhvr>
                                      <p:to>
                                        <p:strVal val="visible"/>
                                      </p:to>
                                    </p:set>
                                    <p:animEffect transition="in" filter="fade">
                                      <p:cBhvr>
                                        <p:cTn id="35" dur="500"/>
                                        <p:tgtEl>
                                          <p:spTgt spid="111"/>
                                        </p:tgtEl>
                                      </p:cBhvr>
                                    </p:animEffect>
                                  </p:childTnLst>
                                </p:cTn>
                              </p:par>
                            </p:childTnLst>
                          </p:cTn>
                        </p:par>
                        <p:par>
                          <p:cTn id="36" fill="hold">
                            <p:stCondLst>
                              <p:cond delay="1700"/>
                            </p:stCondLst>
                            <p:childTnLst>
                              <p:par>
                                <p:cTn id="37" presetID="53" presetClass="entr" presetSubtype="16" fill="hold" nodeType="afterEffect">
                                  <p:stCondLst>
                                    <p:cond delay="0"/>
                                  </p:stCondLst>
                                  <p:childTnLst>
                                    <p:set>
                                      <p:cBhvr>
                                        <p:cTn id="38" dur="1" fill="hold">
                                          <p:stCondLst>
                                            <p:cond delay="0"/>
                                          </p:stCondLst>
                                        </p:cTn>
                                        <p:tgtEl>
                                          <p:spTgt spid="130"/>
                                        </p:tgtEl>
                                        <p:attrNameLst>
                                          <p:attrName>style.visibility</p:attrName>
                                        </p:attrNameLst>
                                      </p:cBhvr>
                                      <p:to>
                                        <p:strVal val="visible"/>
                                      </p:to>
                                    </p:set>
                                    <p:anim calcmode="lin" valueType="num">
                                      <p:cBhvr>
                                        <p:cTn id="39" dur="500" fill="hold"/>
                                        <p:tgtEl>
                                          <p:spTgt spid="130"/>
                                        </p:tgtEl>
                                        <p:attrNameLst>
                                          <p:attrName>ppt_w</p:attrName>
                                        </p:attrNameLst>
                                      </p:cBhvr>
                                      <p:tavLst>
                                        <p:tav tm="0">
                                          <p:val>
                                            <p:fltVal val="0"/>
                                          </p:val>
                                        </p:tav>
                                        <p:tav tm="100000">
                                          <p:val>
                                            <p:strVal val="#ppt_w"/>
                                          </p:val>
                                        </p:tav>
                                      </p:tavLst>
                                    </p:anim>
                                    <p:anim calcmode="lin" valueType="num">
                                      <p:cBhvr>
                                        <p:cTn id="40" dur="500" fill="hold"/>
                                        <p:tgtEl>
                                          <p:spTgt spid="130"/>
                                        </p:tgtEl>
                                        <p:attrNameLst>
                                          <p:attrName>ppt_h</p:attrName>
                                        </p:attrNameLst>
                                      </p:cBhvr>
                                      <p:tavLst>
                                        <p:tav tm="0">
                                          <p:val>
                                            <p:fltVal val="0"/>
                                          </p:val>
                                        </p:tav>
                                        <p:tav tm="100000">
                                          <p:val>
                                            <p:strVal val="#ppt_h"/>
                                          </p:val>
                                        </p:tav>
                                      </p:tavLst>
                                    </p:anim>
                                    <p:animEffect transition="in" filter="fade">
                                      <p:cBhvr>
                                        <p:cTn id="41" dur="500"/>
                                        <p:tgtEl>
                                          <p:spTgt spid="130"/>
                                        </p:tgtEl>
                                      </p:cBhvr>
                                    </p:animEffect>
                                  </p:childTnLst>
                                </p:cTn>
                              </p:par>
                            </p:childTnLst>
                          </p:cTn>
                        </p:par>
                        <p:par>
                          <p:cTn id="42" fill="hold">
                            <p:stCondLst>
                              <p:cond delay="2200"/>
                            </p:stCondLst>
                            <p:childTnLst>
                              <p:par>
                                <p:cTn id="43" presetID="53" presetClass="entr" presetSubtype="16" fill="hold" nodeType="afterEffect">
                                  <p:stCondLst>
                                    <p:cond delay="0"/>
                                  </p:stCondLst>
                                  <p:childTnLst>
                                    <p:set>
                                      <p:cBhvr>
                                        <p:cTn id="44" dur="1" fill="hold">
                                          <p:stCondLst>
                                            <p:cond delay="0"/>
                                          </p:stCondLst>
                                        </p:cTn>
                                        <p:tgtEl>
                                          <p:spTgt spid="129"/>
                                        </p:tgtEl>
                                        <p:attrNameLst>
                                          <p:attrName>style.visibility</p:attrName>
                                        </p:attrNameLst>
                                      </p:cBhvr>
                                      <p:to>
                                        <p:strVal val="visible"/>
                                      </p:to>
                                    </p:set>
                                    <p:anim calcmode="lin" valueType="num">
                                      <p:cBhvr>
                                        <p:cTn id="45" dur="500" fill="hold"/>
                                        <p:tgtEl>
                                          <p:spTgt spid="129"/>
                                        </p:tgtEl>
                                        <p:attrNameLst>
                                          <p:attrName>ppt_w</p:attrName>
                                        </p:attrNameLst>
                                      </p:cBhvr>
                                      <p:tavLst>
                                        <p:tav tm="0">
                                          <p:val>
                                            <p:fltVal val="0"/>
                                          </p:val>
                                        </p:tav>
                                        <p:tav tm="100000">
                                          <p:val>
                                            <p:strVal val="#ppt_w"/>
                                          </p:val>
                                        </p:tav>
                                      </p:tavLst>
                                    </p:anim>
                                    <p:anim calcmode="lin" valueType="num">
                                      <p:cBhvr>
                                        <p:cTn id="46" dur="500" fill="hold"/>
                                        <p:tgtEl>
                                          <p:spTgt spid="129"/>
                                        </p:tgtEl>
                                        <p:attrNameLst>
                                          <p:attrName>ppt_h</p:attrName>
                                        </p:attrNameLst>
                                      </p:cBhvr>
                                      <p:tavLst>
                                        <p:tav tm="0">
                                          <p:val>
                                            <p:fltVal val="0"/>
                                          </p:val>
                                        </p:tav>
                                        <p:tav tm="100000">
                                          <p:val>
                                            <p:strVal val="#ppt_h"/>
                                          </p:val>
                                        </p:tav>
                                      </p:tavLst>
                                    </p:anim>
                                    <p:animEffect transition="in" filter="fade">
                                      <p:cBhvr>
                                        <p:cTn id="47" dur="500"/>
                                        <p:tgtEl>
                                          <p:spTgt spid="129"/>
                                        </p:tgtEl>
                                      </p:cBhvr>
                                    </p:animEffect>
                                  </p:childTnLst>
                                </p:cTn>
                              </p:par>
                            </p:childTnLst>
                          </p:cTn>
                        </p:par>
                        <p:par>
                          <p:cTn id="48" fill="hold">
                            <p:stCondLst>
                              <p:cond delay="2700"/>
                            </p:stCondLst>
                            <p:childTnLst>
                              <p:par>
                                <p:cTn id="49" presetID="53" presetClass="entr" presetSubtype="16" fill="hold" nodeType="afterEffect">
                                  <p:stCondLst>
                                    <p:cond delay="0"/>
                                  </p:stCondLst>
                                  <p:childTnLst>
                                    <p:set>
                                      <p:cBhvr>
                                        <p:cTn id="50" dur="1" fill="hold">
                                          <p:stCondLst>
                                            <p:cond delay="0"/>
                                          </p:stCondLst>
                                        </p:cTn>
                                        <p:tgtEl>
                                          <p:spTgt spid="127"/>
                                        </p:tgtEl>
                                        <p:attrNameLst>
                                          <p:attrName>style.visibility</p:attrName>
                                        </p:attrNameLst>
                                      </p:cBhvr>
                                      <p:to>
                                        <p:strVal val="visible"/>
                                      </p:to>
                                    </p:set>
                                    <p:anim calcmode="lin" valueType="num">
                                      <p:cBhvr>
                                        <p:cTn id="51" dur="500" fill="hold"/>
                                        <p:tgtEl>
                                          <p:spTgt spid="127"/>
                                        </p:tgtEl>
                                        <p:attrNameLst>
                                          <p:attrName>ppt_w</p:attrName>
                                        </p:attrNameLst>
                                      </p:cBhvr>
                                      <p:tavLst>
                                        <p:tav tm="0">
                                          <p:val>
                                            <p:fltVal val="0"/>
                                          </p:val>
                                        </p:tav>
                                        <p:tav tm="100000">
                                          <p:val>
                                            <p:strVal val="#ppt_w"/>
                                          </p:val>
                                        </p:tav>
                                      </p:tavLst>
                                    </p:anim>
                                    <p:anim calcmode="lin" valueType="num">
                                      <p:cBhvr>
                                        <p:cTn id="52" dur="500" fill="hold"/>
                                        <p:tgtEl>
                                          <p:spTgt spid="127"/>
                                        </p:tgtEl>
                                        <p:attrNameLst>
                                          <p:attrName>ppt_h</p:attrName>
                                        </p:attrNameLst>
                                      </p:cBhvr>
                                      <p:tavLst>
                                        <p:tav tm="0">
                                          <p:val>
                                            <p:fltVal val="0"/>
                                          </p:val>
                                        </p:tav>
                                        <p:tav tm="100000">
                                          <p:val>
                                            <p:strVal val="#ppt_h"/>
                                          </p:val>
                                        </p:tav>
                                      </p:tavLst>
                                    </p:anim>
                                    <p:animEffect transition="in" filter="fade">
                                      <p:cBhvr>
                                        <p:cTn id="53" dur="500"/>
                                        <p:tgtEl>
                                          <p:spTgt spid="127"/>
                                        </p:tgtEl>
                                      </p:cBhvr>
                                    </p:animEffect>
                                  </p:childTnLst>
                                </p:cTn>
                              </p:par>
                            </p:childTnLst>
                          </p:cTn>
                        </p:par>
                        <p:par>
                          <p:cTn id="54" fill="hold">
                            <p:stCondLst>
                              <p:cond delay="3200"/>
                            </p:stCondLst>
                            <p:childTnLst>
                              <p:par>
                                <p:cTn id="55" presetID="53" presetClass="entr" presetSubtype="16" fill="hold" nodeType="afterEffect">
                                  <p:stCondLst>
                                    <p:cond delay="0"/>
                                  </p:stCondLst>
                                  <p:childTnLst>
                                    <p:set>
                                      <p:cBhvr>
                                        <p:cTn id="56" dur="1" fill="hold">
                                          <p:stCondLst>
                                            <p:cond delay="0"/>
                                          </p:stCondLst>
                                        </p:cTn>
                                        <p:tgtEl>
                                          <p:spTgt spid="131"/>
                                        </p:tgtEl>
                                        <p:attrNameLst>
                                          <p:attrName>style.visibility</p:attrName>
                                        </p:attrNameLst>
                                      </p:cBhvr>
                                      <p:to>
                                        <p:strVal val="visible"/>
                                      </p:to>
                                    </p:set>
                                    <p:anim calcmode="lin" valueType="num">
                                      <p:cBhvr>
                                        <p:cTn id="57" dur="500" fill="hold"/>
                                        <p:tgtEl>
                                          <p:spTgt spid="131"/>
                                        </p:tgtEl>
                                        <p:attrNameLst>
                                          <p:attrName>ppt_w</p:attrName>
                                        </p:attrNameLst>
                                      </p:cBhvr>
                                      <p:tavLst>
                                        <p:tav tm="0">
                                          <p:val>
                                            <p:fltVal val="0"/>
                                          </p:val>
                                        </p:tav>
                                        <p:tav tm="100000">
                                          <p:val>
                                            <p:strVal val="#ppt_w"/>
                                          </p:val>
                                        </p:tav>
                                      </p:tavLst>
                                    </p:anim>
                                    <p:anim calcmode="lin" valueType="num">
                                      <p:cBhvr>
                                        <p:cTn id="58" dur="500" fill="hold"/>
                                        <p:tgtEl>
                                          <p:spTgt spid="131"/>
                                        </p:tgtEl>
                                        <p:attrNameLst>
                                          <p:attrName>ppt_h</p:attrName>
                                        </p:attrNameLst>
                                      </p:cBhvr>
                                      <p:tavLst>
                                        <p:tav tm="0">
                                          <p:val>
                                            <p:fltVal val="0"/>
                                          </p:val>
                                        </p:tav>
                                        <p:tav tm="100000">
                                          <p:val>
                                            <p:strVal val="#ppt_h"/>
                                          </p:val>
                                        </p:tav>
                                      </p:tavLst>
                                    </p:anim>
                                    <p:animEffect transition="in" filter="fade">
                                      <p:cBhvr>
                                        <p:cTn id="59" dur="500"/>
                                        <p:tgtEl>
                                          <p:spTgt spid="1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54329D-4472-44E5-BD62-0CA81D15B86B}"/>
              </a:ext>
            </a:extLst>
          </p:cNvPr>
          <p:cNvSpPr>
            <a:spLocks noGrp="1"/>
          </p:cNvSpPr>
          <p:nvPr>
            <p:ph type="title"/>
          </p:nvPr>
        </p:nvSpPr>
        <p:spPr>
          <a:xfrm>
            <a:off x="376781" y="223843"/>
            <a:ext cx="10058400" cy="710017"/>
          </a:xfrm>
        </p:spPr>
        <p:txBody>
          <a:bodyPr>
            <a:normAutofit/>
          </a:bodyPr>
          <a:lstStyle/>
          <a:p>
            <a:r>
              <a:rPr lang="en-US" dirty="0"/>
              <a:t>Key admin’s pain points</a:t>
            </a:r>
          </a:p>
        </p:txBody>
      </p:sp>
      <p:sp>
        <p:nvSpPr>
          <p:cNvPr id="4" name="!! Problem statements">
            <a:extLst>
              <a:ext uri="{FF2B5EF4-FFF2-40B4-BE49-F238E27FC236}">
                <a16:creationId xmlns:a16="http://schemas.microsoft.com/office/drawing/2014/main" id="{988811B9-816D-4D87-BA1B-3FCD7403C2F8}"/>
              </a:ext>
            </a:extLst>
          </p:cNvPr>
          <p:cNvSpPr txBox="1"/>
          <p:nvPr/>
        </p:nvSpPr>
        <p:spPr>
          <a:xfrm>
            <a:off x="7137558" y="1992749"/>
            <a:ext cx="4988052" cy="923330"/>
          </a:xfrm>
          <a:prstGeom prst="rect">
            <a:avLst/>
          </a:prstGeom>
          <a:noFill/>
          <a:effectLst/>
        </p:spPr>
        <p:txBody>
          <a:bodyPr wrap="square" lIns="91440" tIns="182880" rIns="91440" bIns="182880" rtlCol="0" anchor="t" anchorCtr="0">
            <a:spAutoFit/>
          </a:bodyPr>
          <a:lstStyle/>
          <a:p>
            <a:pPr marL="0" marR="0" lvl="0" indent="0" algn="ctr" defTabSz="914400" rtl="0" eaLnBrk="1" fontAlgn="auto" latinLnBrk="0" hangingPunct="1">
              <a:lnSpc>
                <a:spcPct val="100000"/>
              </a:lnSpc>
              <a:spcBef>
                <a:spcPts val="0"/>
              </a:spcBef>
              <a:spcAft>
                <a:spcPts val="1200"/>
              </a:spcAft>
              <a:buClrTx/>
              <a:buSzTx/>
              <a:buFontTx/>
              <a:buNone/>
              <a:tabLst/>
              <a:defRPr/>
            </a:pPr>
            <a:r>
              <a:rPr kumimoji="0" lang="en-US" sz="1800" b="0" i="0" u="none" strike="noStrike" kern="1200" cap="none" spc="0" normalizeH="0" baseline="0" noProof="0">
                <a:ln>
                  <a:noFill/>
                </a:ln>
                <a:solidFill>
                  <a:prstClr val="black"/>
                </a:solidFill>
                <a:effectLst/>
                <a:uLnTx/>
                <a:uFillTx/>
                <a:latin typeface="Segoe UI Semibold"/>
                <a:ea typeface="+mn-ea"/>
                <a:cs typeface="+mn-cs"/>
              </a:rPr>
              <a:t>Analysts overwhelmed by manual alert investigation &amp; remediation</a:t>
            </a:r>
          </a:p>
        </p:txBody>
      </p:sp>
      <p:grpSp>
        <p:nvGrpSpPr>
          <p:cNvPr id="5" name="!! AIR blueicon details">
            <a:extLst>
              <a:ext uri="{FF2B5EF4-FFF2-40B4-BE49-F238E27FC236}">
                <a16:creationId xmlns:a16="http://schemas.microsoft.com/office/drawing/2014/main" id="{E3AF1220-78B6-4E54-A903-B2DFC3F75411}"/>
              </a:ext>
            </a:extLst>
          </p:cNvPr>
          <p:cNvGrpSpPr/>
          <p:nvPr/>
        </p:nvGrpSpPr>
        <p:grpSpPr>
          <a:xfrm>
            <a:off x="9228097" y="1128437"/>
            <a:ext cx="822960" cy="822960"/>
            <a:chOff x="7349918" y="4426402"/>
            <a:chExt cx="365760" cy="365760"/>
          </a:xfrm>
        </p:grpSpPr>
        <p:sp>
          <p:nvSpPr>
            <p:cNvPr id="6" name="Oval 5">
              <a:extLst>
                <a:ext uri="{FF2B5EF4-FFF2-40B4-BE49-F238E27FC236}">
                  <a16:creationId xmlns:a16="http://schemas.microsoft.com/office/drawing/2014/main" id="{2C375B29-DE0E-4DB6-ADC3-AE08DD088596}"/>
                </a:ext>
              </a:extLst>
            </p:cNvPr>
            <p:cNvSpPr/>
            <p:nvPr/>
          </p:nvSpPr>
          <p:spPr>
            <a:xfrm>
              <a:off x="7349918" y="4426402"/>
              <a:ext cx="365760" cy="365760"/>
            </a:xfrm>
            <a:prstGeom prst="ellipse">
              <a:avLst/>
            </a:prstGeom>
            <a:solidFill>
              <a:srgbClr val="0078D4"/>
            </a:solidFill>
            <a:ln w="15875" cap="flat">
              <a:noFill/>
              <a:prstDash val="solid"/>
              <a:miter/>
            </a:ln>
            <a:effectLst>
              <a:outerShdw blurRad="190500" dist="50800" dir="2400000" algn="ctr" rotWithShape="0">
                <a:prstClr val="black">
                  <a:alpha val="40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50" b="1" i="0" u="none" strike="noStrike" kern="0" cap="none" spc="0" normalizeH="0" baseline="0" noProof="0">
                <a:ln>
                  <a:noFill/>
                </a:ln>
                <a:solidFill>
                  <a:prstClr val="black"/>
                </a:solidFill>
                <a:effectLst/>
                <a:uLnTx/>
                <a:uFillTx/>
                <a:latin typeface="Calibri" panose="020F0502020204030204"/>
                <a:ea typeface="+mn-ea"/>
                <a:cs typeface="+mn-cs"/>
              </a:endParaRPr>
            </a:p>
          </p:txBody>
        </p:sp>
        <p:grpSp>
          <p:nvGrpSpPr>
            <p:cNvPr id="7" name="!! AIR white">
              <a:extLst>
                <a:ext uri="{FF2B5EF4-FFF2-40B4-BE49-F238E27FC236}">
                  <a16:creationId xmlns:a16="http://schemas.microsoft.com/office/drawing/2014/main" id="{8EF7961F-6C9F-42E4-A7D9-EBD2AF545BD4}"/>
                </a:ext>
              </a:extLst>
            </p:cNvPr>
            <p:cNvGrpSpPr/>
            <p:nvPr/>
          </p:nvGrpSpPr>
          <p:grpSpPr>
            <a:xfrm>
              <a:off x="7426204" y="4484922"/>
              <a:ext cx="213189" cy="248721"/>
              <a:chOff x="8710947" y="4594397"/>
              <a:chExt cx="548112" cy="639464"/>
            </a:xfrm>
            <a:solidFill>
              <a:srgbClr val="FFFFFF"/>
            </a:solidFill>
          </p:grpSpPr>
          <p:sp>
            <p:nvSpPr>
              <p:cNvPr id="8" name="Freeform: Shape 7">
                <a:extLst>
                  <a:ext uri="{FF2B5EF4-FFF2-40B4-BE49-F238E27FC236}">
                    <a16:creationId xmlns:a16="http://schemas.microsoft.com/office/drawing/2014/main" id="{3BB94A4F-C079-48E7-99E4-BF40D881D712}"/>
                  </a:ext>
                </a:extLst>
              </p:cNvPr>
              <p:cNvSpPr/>
              <p:nvPr/>
            </p:nvSpPr>
            <p:spPr>
              <a:xfrm>
                <a:off x="8710947" y="4594397"/>
                <a:ext cx="548112" cy="639464"/>
              </a:xfrm>
              <a:custGeom>
                <a:avLst/>
                <a:gdLst>
                  <a:gd name="connsiteX0" fmla="*/ 555420 w 548112"/>
                  <a:gd name="connsiteY0" fmla="*/ 160780 h 639464"/>
                  <a:gd name="connsiteX1" fmla="*/ 277710 w 548112"/>
                  <a:gd name="connsiteY1" fmla="*/ 0 h 639464"/>
                  <a:gd name="connsiteX2" fmla="*/ 0 w 548112"/>
                  <a:gd name="connsiteY2" fmla="*/ 160780 h 639464"/>
                  <a:gd name="connsiteX3" fmla="*/ 0 w 548112"/>
                  <a:gd name="connsiteY3" fmla="*/ 484166 h 639464"/>
                  <a:gd name="connsiteX4" fmla="*/ 279537 w 548112"/>
                  <a:gd name="connsiteY4" fmla="*/ 646772 h 639464"/>
                  <a:gd name="connsiteX5" fmla="*/ 378197 w 548112"/>
                  <a:gd name="connsiteY5" fmla="*/ 590134 h 639464"/>
                  <a:gd name="connsiteX6" fmla="*/ 317905 w 548112"/>
                  <a:gd name="connsiteY6" fmla="*/ 485993 h 639464"/>
                  <a:gd name="connsiteX7" fmla="*/ 279537 w 548112"/>
                  <a:gd name="connsiteY7" fmla="*/ 491474 h 639464"/>
                  <a:gd name="connsiteX8" fmla="*/ 116931 w 548112"/>
                  <a:gd name="connsiteY8" fmla="*/ 332521 h 639464"/>
                  <a:gd name="connsiteX9" fmla="*/ 279537 w 548112"/>
                  <a:gd name="connsiteY9" fmla="*/ 173569 h 639464"/>
                  <a:gd name="connsiteX10" fmla="*/ 442144 w 548112"/>
                  <a:gd name="connsiteY10" fmla="*/ 332521 h 639464"/>
                  <a:gd name="connsiteX11" fmla="*/ 409257 w 548112"/>
                  <a:gd name="connsiteY11" fmla="*/ 427527 h 639464"/>
                  <a:gd name="connsiteX12" fmla="*/ 471376 w 548112"/>
                  <a:gd name="connsiteY12" fmla="*/ 537150 h 639464"/>
                  <a:gd name="connsiteX13" fmla="*/ 557247 w 548112"/>
                  <a:gd name="connsiteY13" fmla="*/ 485993 h 639464"/>
                  <a:gd name="connsiteX14" fmla="*/ 557247 w 548112"/>
                  <a:gd name="connsiteY14" fmla="*/ 160780 h 639464"/>
                  <a:gd name="connsiteX15" fmla="*/ 555420 w 548112"/>
                  <a:gd name="connsiteY15" fmla="*/ 160780 h 639464"/>
                  <a:gd name="connsiteX16" fmla="*/ 555420 w 548112"/>
                  <a:gd name="connsiteY16" fmla="*/ 160780 h 6394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48112" h="639464">
                    <a:moveTo>
                      <a:pt x="555420" y="160780"/>
                    </a:moveTo>
                    <a:lnTo>
                      <a:pt x="277710" y="0"/>
                    </a:lnTo>
                    <a:lnTo>
                      <a:pt x="0" y="160780"/>
                    </a:lnTo>
                    <a:lnTo>
                      <a:pt x="0" y="484166"/>
                    </a:lnTo>
                    <a:lnTo>
                      <a:pt x="279537" y="646772"/>
                    </a:lnTo>
                    <a:lnTo>
                      <a:pt x="378197" y="590134"/>
                    </a:lnTo>
                    <a:lnTo>
                      <a:pt x="317905" y="485993"/>
                    </a:lnTo>
                    <a:cubicBezTo>
                      <a:pt x="305116" y="487820"/>
                      <a:pt x="292326" y="491474"/>
                      <a:pt x="279537" y="491474"/>
                    </a:cubicBezTo>
                    <a:cubicBezTo>
                      <a:pt x="190012" y="491474"/>
                      <a:pt x="116931" y="420219"/>
                      <a:pt x="116931" y="332521"/>
                    </a:cubicBezTo>
                    <a:cubicBezTo>
                      <a:pt x="116931" y="244823"/>
                      <a:pt x="190012" y="173569"/>
                      <a:pt x="279537" y="173569"/>
                    </a:cubicBezTo>
                    <a:cubicBezTo>
                      <a:pt x="369062" y="173569"/>
                      <a:pt x="442144" y="244823"/>
                      <a:pt x="442144" y="332521"/>
                    </a:cubicBezTo>
                    <a:cubicBezTo>
                      <a:pt x="442144" y="367235"/>
                      <a:pt x="429354" y="400122"/>
                      <a:pt x="409257" y="427527"/>
                    </a:cubicBezTo>
                    <a:lnTo>
                      <a:pt x="471376" y="537150"/>
                    </a:lnTo>
                    <a:lnTo>
                      <a:pt x="557247" y="485993"/>
                    </a:lnTo>
                    <a:lnTo>
                      <a:pt x="557247" y="160780"/>
                    </a:lnTo>
                    <a:lnTo>
                      <a:pt x="555420" y="160780"/>
                    </a:lnTo>
                    <a:lnTo>
                      <a:pt x="555420" y="160780"/>
                    </a:lnTo>
                    <a:close/>
                  </a:path>
                </a:pathLst>
              </a:custGeom>
              <a:grpFill/>
              <a:ln w="1721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14F794AA-7DAE-4E95-94AF-3B06433BEAEB}"/>
                  </a:ext>
                </a:extLst>
              </p:cNvPr>
              <p:cNvSpPr/>
              <p:nvPr/>
            </p:nvSpPr>
            <p:spPr>
              <a:xfrm>
                <a:off x="8884516" y="4859318"/>
                <a:ext cx="182704" cy="146163"/>
              </a:xfrm>
              <a:custGeom>
                <a:avLst/>
                <a:gdLst>
                  <a:gd name="connsiteX0" fmla="*/ 63946 w 182704"/>
                  <a:gd name="connsiteY0" fmla="*/ 155298 h 146163"/>
                  <a:gd name="connsiteX1" fmla="*/ 0 w 182704"/>
                  <a:gd name="connsiteY1" fmla="*/ 93179 h 146163"/>
                  <a:gd name="connsiteX2" fmla="*/ 25579 w 182704"/>
                  <a:gd name="connsiteY2" fmla="*/ 65773 h 146163"/>
                  <a:gd name="connsiteX3" fmla="*/ 62119 w 182704"/>
                  <a:gd name="connsiteY3" fmla="*/ 104141 h 146163"/>
                  <a:gd name="connsiteX4" fmla="*/ 164434 w 182704"/>
                  <a:gd name="connsiteY4" fmla="*/ 0 h 146163"/>
                  <a:gd name="connsiteX5" fmla="*/ 191839 w 182704"/>
                  <a:gd name="connsiteY5" fmla="*/ 25579 h 146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2704" h="146163">
                    <a:moveTo>
                      <a:pt x="63946" y="155298"/>
                    </a:moveTo>
                    <a:lnTo>
                      <a:pt x="0" y="93179"/>
                    </a:lnTo>
                    <a:lnTo>
                      <a:pt x="25579" y="65773"/>
                    </a:lnTo>
                    <a:lnTo>
                      <a:pt x="62119" y="104141"/>
                    </a:lnTo>
                    <a:lnTo>
                      <a:pt x="164434" y="0"/>
                    </a:lnTo>
                    <a:lnTo>
                      <a:pt x="191839" y="25579"/>
                    </a:lnTo>
                    <a:close/>
                  </a:path>
                </a:pathLst>
              </a:custGeom>
              <a:grpFill/>
              <a:ln w="18098"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grpSp>
      </p:grpSp>
      <p:grpSp>
        <p:nvGrpSpPr>
          <p:cNvPr id="10" name="!! Analyst 2">
            <a:extLst>
              <a:ext uri="{FF2B5EF4-FFF2-40B4-BE49-F238E27FC236}">
                <a16:creationId xmlns:a16="http://schemas.microsoft.com/office/drawing/2014/main" id="{FC536EEA-B3EA-4C64-A6A5-4230FB96519E}"/>
              </a:ext>
            </a:extLst>
          </p:cNvPr>
          <p:cNvGrpSpPr/>
          <p:nvPr/>
        </p:nvGrpSpPr>
        <p:grpSpPr>
          <a:xfrm>
            <a:off x="10322833" y="3337346"/>
            <a:ext cx="1050764" cy="1221058"/>
            <a:chOff x="9877119" y="3337346"/>
            <a:chExt cx="1050764" cy="1221058"/>
          </a:xfrm>
        </p:grpSpPr>
        <p:sp>
          <p:nvSpPr>
            <p:cNvPr id="11" name="Freeform: Shape 10">
              <a:extLst>
                <a:ext uri="{FF2B5EF4-FFF2-40B4-BE49-F238E27FC236}">
                  <a16:creationId xmlns:a16="http://schemas.microsoft.com/office/drawing/2014/main" id="{08FFF914-128A-4AB8-9EB1-0A784E050D25}"/>
                </a:ext>
              </a:extLst>
            </p:cNvPr>
            <p:cNvSpPr/>
            <p:nvPr/>
          </p:nvSpPr>
          <p:spPr>
            <a:xfrm>
              <a:off x="9877119" y="3337346"/>
              <a:ext cx="1050764" cy="1220740"/>
            </a:xfrm>
            <a:custGeom>
              <a:avLst/>
              <a:gdLst>
                <a:gd name="connsiteX0" fmla="*/ 1247775 w 2494597"/>
                <a:gd name="connsiteY0" fmla="*/ 0 h 2879407"/>
                <a:gd name="connsiteX1" fmla="*/ 953 w 2494597"/>
                <a:gd name="connsiteY1" fmla="*/ 719138 h 2879407"/>
                <a:gd name="connsiteX2" fmla="*/ 0 w 2494597"/>
                <a:gd name="connsiteY2" fmla="*/ 2159318 h 2879407"/>
                <a:gd name="connsiteX3" fmla="*/ 1246823 w 2494597"/>
                <a:gd name="connsiteY3" fmla="*/ 2879408 h 2879407"/>
                <a:gd name="connsiteX4" fmla="*/ 2493645 w 2494597"/>
                <a:gd name="connsiteY4" fmla="*/ 2160270 h 2879407"/>
                <a:gd name="connsiteX5" fmla="*/ 2494598 w 2494597"/>
                <a:gd name="connsiteY5" fmla="*/ 720090 h 28794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94597" h="2879407">
                  <a:moveTo>
                    <a:pt x="1247775" y="0"/>
                  </a:moveTo>
                  <a:lnTo>
                    <a:pt x="953" y="719138"/>
                  </a:lnTo>
                  <a:lnTo>
                    <a:pt x="0" y="2159318"/>
                  </a:lnTo>
                  <a:lnTo>
                    <a:pt x="1246823" y="2879408"/>
                  </a:lnTo>
                  <a:lnTo>
                    <a:pt x="2493645" y="2160270"/>
                  </a:lnTo>
                  <a:lnTo>
                    <a:pt x="2494598" y="720090"/>
                  </a:lnTo>
                  <a:close/>
                </a:path>
              </a:pathLst>
            </a:custGeom>
            <a:solidFill>
              <a:srgbClr val="0078D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grpSp>
          <p:nvGrpSpPr>
            <p:cNvPr id="12" name="Graphic 28">
              <a:extLst>
                <a:ext uri="{FF2B5EF4-FFF2-40B4-BE49-F238E27FC236}">
                  <a16:creationId xmlns:a16="http://schemas.microsoft.com/office/drawing/2014/main" id="{E72362B2-84C1-4E29-9159-AE9200CF4EA9}"/>
                </a:ext>
              </a:extLst>
            </p:cNvPr>
            <p:cNvGrpSpPr/>
            <p:nvPr/>
          </p:nvGrpSpPr>
          <p:grpSpPr>
            <a:xfrm>
              <a:off x="10123461" y="3542081"/>
              <a:ext cx="514758" cy="946347"/>
              <a:chOff x="5433060" y="2473642"/>
              <a:chExt cx="1222078" cy="2232184"/>
            </a:xfrm>
            <a:solidFill>
              <a:srgbClr val="0078D4"/>
            </a:solidFill>
          </p:grpSpPr>
          <p:sp>
            <p:nvSpPr>
              <p:cNvPr id="15" name="Freeform: Shape 14">
                <a:extLst>
                  <a:ext uri="{FF2B5EF4-FFF2-40B4-BE49-F238E27FC236}">
                    <a16:creationId xmlns:a16="http://schemas.microsoft.com/office/drawing/2014/main" id="{2D28447F-3FE6-4B6D-A380-324F75FA020D}"/>
                  </a:ext>
                </a:extLst>
              </p:cNvPr>
              <p:cNvSpPr/>
              <p:nvPr/>
            </p:nvSpPr>
            <p:spPr>
              <a:xfrm>
                <a:off x="6516052" y="3507104"/>
                <a:ext cx="121919" cy="121943"/>
              </a:xfrm>
              <a:custGeom>
                <a:avLst/>
                <a:gdLst>
                  <a:gd name="connsiteX0" fmla="*/ 0 w 121919"/>
                  <a:gd name="connsiteY0" fmla="*/ 60960 h 121943"/>
                  <a:gd name="connsiteX1" fmla="*/ 60960 w 121919"/>
                  <a:gd name="connsiteY1" fmla="*/ 0 h 121943"/>
                  <a:gd name="connsiteX2" fmla="*/ 121920 w 121919"/>
                  <a:gd name="connsiteY2" fmla="*/ 60960 h 121943"/>
                  <a:gd name="connsiteX3" fmla="*/ 60960 w 121919"/>
                  <a:gd name="connsiteY3" fmla="*/ 121920 h 121943"/>
                  <a:gd name="connsiteX4" fmla="*/ 0 w 121919"/>
                  <a:gd name="connsiteY4" fmla="*/ 60960 h 121943"/>
                  <a:gd name="connsiteX5" fmla="*/ 0 w 121919"/>
                  <a:gd name="connsiteY5" fmla="*/ 60960 h 121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1919" h="121943">
                    <a:moveTo>
                      <a:pt x="0" y="60960"/>
                    </a:moveTo>
                    <a:cubicBezTo>
                      <a:pt x="0" y="27623"/>
                      <a:pt x="27622" y="0"/>
                      <a:pt x="60960" y="0"/>
                    </a:cubicBezTo>
                    <a:cubicBezTo>
                      <a:pt x="95250" y="0"/>
                      <a:pt x="121920" y="27623"/>
                      <a:pt x="121920" y="60960"/>
                    </a:cubicBezTo>
                    <a:cubicBezTo>
                      <a:pt x="121920" y="94298"/>
                      <a:pt x="94297" y="121920"/>
                      <a:pt x="60960" y="121920"/>
                    </a:cubicBezTo>
                    <a:cubicBezTo>
                      <a:pt x="27622" y="122873"/>
                      <a:pt x="0" y="95250"/>
                      <a:pt x="0" y="60960"/>
                    </a:cubicBezTo>
                    <a:lnTo>
                      <a:pt x="0" y="60960"/>
                    </a:lnTo>
                    <a:close/>
                  </a:path>
                </a:pathLst>
              </a:custGeom>
              <a:solidFill>
                <a:srgbClr val="E6E6E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16" name="Freeform: Shape 15">
                <a:extLst>
                  <a:ext uri="{FF2B5EF4-FFF2-40B4-BE49-F238E27FC236}">
                    <a16:creationId xmlns:a16="http://schemas.microsoft.com/office/drawing/2014/main" id="{C8628B8C-7A99-451C-B228-ED375E3183C8}"/>
                  </a:ext>
                </a:extLst>
              </p:cNvPr>
              <p:cNvSpPr/>
              <p:nvPr/>
            </p:nvSpPr>
            <p:spPr>
              <a:xfrm>
                <a:off x="5494972" y="2710814"/>
                <a:ext cx="1160166" cy="1995011"/>
              </a:xfrm>
              <a:custGeom>
                <a:avLst/>
                <a:gdLst>
                  <a:gd name="connsiteX0" fmla="*/ 571500 w 1160166"/>
                  <a:gd name="connsiteY0" fmla="*/ 0 h 1995011"/>
                  <a:gd name="connsiteX1" fmla="*/ 507682 w 1160166"/>
                  <a:gd name="connsiteY1" fmla="*/ 0 h 1995011"/>
                  <a:gd name="connsiteX2" fmla="*/ 45720 w 1160166"/>
                  <a:gd name="connsiteY2" fmla="*/ 459105 h 1995011"/>
                  <a:gd name="connsiteX3" fmla="*/ 45720 w 1160166"/>
                  <a:gd name="connsiteY3" fmla="*/ 751523 h 1995011"/>
                  <a:gd name="connsiteX4" fmla="*/ 358140 w 1160166"/>
                  <a:gd name="connsiteY4" fmla="*/ 1182053 h 1995011"/>
                  <a:gd name="connsiteX5" fmla="*/ 352425 w 1160166"/>
                  <a:gd name="connsiteY5" fmla="*/ 1360170 h 1995011"/>
                  <a:gd name="connsiteX6" fmla="*/ 0 w 1160166"/>
                  <a:gd name="connsiteY6" fmla="*/ 1509713 h 1995011"/>
                  <a:gd name="connsiteX7" fmla="*/ 225742 w 1160166"/>
                  <a:gd name="connsiteY7" fmla="*/ 1824990 h 1995011"/>
                  <a:gd name="connsiteX8" fmla="*/ 896303 w 1160166"/>
                  <a:gd name="connsiteY8" fmla="*/ 1830705 h 1995011"/>
                  <a:gd name="connsiteX9" fmla="*/ 1160145 w 1160166"/>
                  <a:gd name="connsiteY9" fmla="*/ 1491615 h 1995011"/>
                  <a:gd name="connsiteX10" fmla="*/ 781050 w 1160166"/>
                  <a:gd name="connsiteY10" fmla="*/ 1336358 h 1995011"/>
                  <a:gd name="connsiteX11" fmla="*/ 758190 w 1160166"/>
                  <a:gd name="connsiteY11" fmla="*/ 1169670 h 1995011"/>
                  <a:gd name="connsiteX12" fmla="*/ 1029653 w 1160166"/>
                  <a:gd name="connsiteY12" fmla="*/ 750570 h 1995011"/>
                  <a:gd name="connsiteX13" fmla="*/ 1029653 w 1160166"/>
                  <a:gd name="connsiteY13" fmla="*/ 458153 h 1995011"/>
                  <a:gd name="connsiteX14" fmla="*/ 571500 w 1160166"/>
                  <a:gd name="connsiteY14" fmla="*/ 0 h 19950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160166" h="1995011">
                    <a:moveTo>
                      <a:pt x="571500" y="0"/>
                    </a:moveTo>
                    <a:cubicBezTo>
                      <a:pt x="507682" y="0"/>
                      <a:pt x="507682" y="0"/>
                      <a:pt x="507682" y="0"/>
                    </a:cubicBezTo>
                    <a:cubicBezTo>
                      <a:pt x="253365" y="0"/>
                      <a:pt x="45720" y="206693"/>
                      <a:pt x="45720" y="459105"/>
                    </a:cubicBezTo>
                    <a:cubicBezTo>
                      <a:pt x="45720" y="751523"/>
                      <a:pt x="45720" y="751523"/>
                      <a:pt x="45720" y="751523"/>
                    </a:cubicBezTo>
                    <a:cubicBezTo>
                      <a:pt x="45720" y="946785"/>
                      <a:pt x="179070" y="1119188"/>
                      <a:pt x="358140" y="1182053"/>
                    </a:cubicBezTo>
                    <a:cubicBezTo>
                      <a:pt x="352425" y="1360170"/>
                      <a:pt x="352425" y="1360170"/>
                      <a:pt x="352425" y="1360170"/>
                    </a:cubicBezTo>
                    <a:cubicBezTo>
                      <a:pt x="0" y="1509713"/>
                      <a:pt x="0" y="1509713"/>
                      <a:pt x="0" y="1509713"/>
                    </a:cubicBezTo>
                    <a:cubicBezTo>
                      <a:pt x="225742" y="1824990"/>
                      <a:pt x="225742" y="1824990"/>
                      <a:pt x="225742" y="1824990"/>
                    </a:cubicBezTo>
                    <a:cubicBezTo>
                      <a:pt x="387667" y="2054542"/>
                      <a:pt x="717232" y="2046923"/>
                      <a:pt x="896303" y="1830705"/>
                    </a:cubicBezTo>
                    <a:cubicBezTo>
                      <a:pt x="1167765" y="1503045"/>
                      <a:pt x="1160145" y="1491615"/>
                      <a:pt x="1160145" y="1491615"/>
                    </a:cubicBezTo>
                    <a:cubicBezTo>
                      <a:pt x="796290" y="1342073"/>
                      <a:pt x="781050" y="1336358"/>
                      <a:pt x="781050" y="1336358"/>
                    </a:cubicBezTo>
                    <a:cubicBezTo>
                      <a:pt x="758190" y="1169670"/>
                      <a:pt x="758190" y="1169670"/>
                      <a:pt x="758190" y="1169670"/>
                    </a:cubicBezTo>
                    <a:cubicBezTo>
                      <a:pt x="920115" y="1095375"/>
                      <a:pt x="1029653" y="934403"/>
                      <a:pt x="1029653" y="750570"/>
                    </a:cubicBezTo>
                    <a:cubicBezTo>
                      <a:pt x="1029653" y="458153"/>
                      <a:pt x="1029653" y="458153"/>
                      <a:pt x="1029653" y="458153"/>
                    </a:cubicBezTo>
                    <a:cubicBezTo>
                      <a:pt x="1028700" y="206693"/>
                      <a:pt x="820103" y="0"/>
                      <a:pt x="571500" y="0"/>
                    </a:cubicBezTo>
                  </a:path>
                </a:pathLst>
              </a:custGeom>
              <a:solidFill>
                <a:srgbClr val="BB9167"/>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17" name="Freeform: Shape 16">
                <a:extLst>
                  <a:ext uri="{FF2B5EF4-FFF2-40B4-BE49-F238E27FC236}">
                    <a16:creationId xmlns:a16="http://schemas.microsoft.com/office/drawing/2014/main" id="{D2F0EE31-7B58-4167-8F02-DCF2B4F52FAF}"/>
                  </a:ext>
                </a:extLst>
              </p:cNvPr>
              <p:cNvSpPr/>
              <p:nvPr/>
            </p:nvSpPr>
            <p:spPr>
              <a:xfrm>
                <a:off x="5860732" y="3180397"/>
                <a:ext cx="776377" cy="1142999"/>
              </a:xfrm>
              <a:custGeom>
                <a:avLst/>
                <a:gdLst>
                  <a:gd name="connsiteX0" fmla="*/ 715327 w 776377"/>
                  <a:gd name="connsiteY0" fmla="*/ 0 h 1142999"/>
                  <a:gd name="connsiteX1" fmla="*/ 653415 w 776377"/>
                  <a:gd name="connsiteY1" fmla="*/ 63818 h 1142999"/>
                  <a:gd name="connsiteX2" fmla="*/ 653415 w 776377"/>
                  <a:gd name="connsiteY2" fmla="*/ 139065 h 1142999"/>
                  <a:gd name="connsiteX3" fmla="*/ 461010 w 776377"/>
                  <a:gd name="connsiteY3" fmla="*/ 17145 h 1142999"/>
                  <a:gd name="connsiteX4" fmla="*/ 341947 w 776377"/>
                  <a:gd name="connsiteY4" fmla="*/ 45720 h 1142999"/>
                  <a:gd name="connsiteX5" fmla="*/ 324802 w 776377"/>
                  <a:gd name="connsiteY5" fmla="*/ 51435 h 1142999"/>
                  <a:gd name="connsiteX6" fmla="*/ 273367 w 776377"/>
                  <a:gd name="connsiteY6" fmla="*/ 120968 h 1142999"/>
                  <a:gd name="connsiteX7" fmla="*/ 284797 w 776377"/>
                  <a:gd name="connsiteY7" fmla="*/ 306705 h 1142999"/>
                  <a:gd name="connsiteX8" fmla="*/ 233363 w 776377"/>
                  <a:gd name="connsiteY8" fmla="*/ 347662 h 1142999"/>
                  <a:gd name="connsiteX9" fmla="*/ 204788 w 776377"/>
                  <a:gd name="connsiteY9" fmla="*/ 388620 h 1142999"/>
                  <a:gd name="connsiteX10" fmla="*/ 227647 w 776377"/>
                  <a:gd name="connsiteY10" fmla="*/ 499110 h 1142999"/>
                  <a:gd name="connsiteX11" fmla="*/ 199072 w 776377"/>
                  <a:gd name="connsiteY11" fmla="*/ 534353 h 1142999"/>
                  <a:gd name="connsiteX12" fmla="*/ 153352 w 776377"/>
                  <a:gd name="connsiteY12" fmla="*/ 737235 h 1142999"/>
                  <a:gd name="connsiteX13" fmla="*/ 153352 w 776377"/>
                  <a:gd name="connsiteY13" fmla="*/ 737235 h 1142999"/>
                  <a:gd name="connsiteX14" fmla="*/ 153352 w 776377"/>
                  <a:gd name="connsiteY14" fmla="*/ 737235 h 1142999"/>
                  <a:gd name="connsiteX15" fmla="*/ 5715 w 776377"/>
                  <a:gd name="connsiteY15" fmla="*/ 714375 h 1142999"/>
                  <a:gd name="connsiteX16" fmla="*/ 0 w 776377"/>
                  <a:gd name="connsiteY16" fmla="*/ 795337 h 1142999"/>
                  <a:gd name="connsiteX17" fmla="*/ 305752 w 776377"/>
                  <a:gd name="connsiteY17" fmla="*/ 1143000 h 1142999"/>
                  <a:gd name="connsiteX18" fmla="*/ 419100 w 776377"/>
                  <a:gd name="connsiteY18" fmla="*/ 870585 h 1142999"/>
                  <a:gd name="connsiteX19" fmla="*/ 396240 w 776377"/>
                  <a:gd name="connsiteY19" fmla="*/ 701993 h 1142999"/>
                  <a:gd name="connsiteX20" fmla="*/ 662940 w 776377"/>
                  <a:gd name="connsiteY20" fmla="*/ 284798 h 1142999"/>
                  <a:gd name="connsiteX21" fmla="*/ 668655 w 776377"/>
                  <a:gd name="connsiteY21" fmla="*/ 284798 h 1142999"/>
                  <a:gd name="connsiteX22" fmla="*/ 776288 w 776377"/>
                  <a:gd name="connsiteY22" fmla="*/ 174307 h 1142999"/>
                  <a:gd name="connsiteX23" fmla="*/ 776288 w 776377"/>
                  <a:gd name="connsiteY23" fmla="*/ 63818 h 1142999"/>
                  <a:gd name="connsiteX24" fmla="*/ 715327 w 776377"/>
                  <a:gd name="connsiteY24" fmla="*/ 0 h 1142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76377" h="1142999">
                    <a:moveTo>
                      <a:pt x="715327" y="0"/>
                    </a:moveTo>
                    <a:cubicBezTo>
                      <a:pt x="681038" y="0"/>
                      <a:pt x="653415" y="28575"/>
                      <a:pt x="653415" y="63818"/>
                    </a:cubicBezTo>
                    <a:cubicBezTo>
                      <a:pt x="653415" y="139065"/>
                      <a:pt x="653415" y="139065"/>
                      <a:pt x="653415" y="139065"/>
                    </a:cubicBezTo>
                    <a:cubicBezTo>
                      <a:pt x="591502" y="63818"/>
                      <a:pt x="461010" y="17145"/>
                      <a:pt x="461010" y="17145"/>
                    </a:cubicBezTo>
                    <a:cubicBezTo>
                      <a:pt x="461010" y="17145"/>
                      <a:pt x="370522" y="34290"/>
                      <a:pt x="341947" y="45720"/>
                    </a:cubicBezTo>
                    <a:cubicBezTo>
                      <a:pt x="324802" y="51435"/>
                      <a:pt x="324802" y="51435"/>
                      <a:pt x="324802" y="51435"/>
                    </a:cubicBezTo>
                    <a:cubicBezTo>
                      <a:pt x="290513" y="62865"/>
                      <a:pt x="273367" y="92393"/>
                      <a:pt x="273367" y="120968"/>
                    </a:cubicBezTo>
                    <a:cubicBezTo>
                      <a:pt x="284797" y="306705"/>
                      <a:pt x="284797" y="306705"/>
                      <a:pt x="284797" y="306705"/>
                    </a:cubicBezTo>
                    <a:cubicBezTo>
                      <a:pt x="284797" y="341948"/>
                      <a:pt x="261938" y="347662"/>
                      <a:pt x="233363" y="347662"/>
                    </a:cubicBezTo>
                    <a:cubicBezTo>
                      <a:pt x="216217" y="347662"/>
                      <a:pt x="199072" y="364807"/>
                      <a:pt x="204788" y="388620"/>
                    </a:cubicBezTo>
                    <a:cubicBezTo>
                      <a:pt x="227647" y="499110"/>
                      <a:pt x="227647" y="499110"/>
                      <a:pt x="227647" y="499110"/>
                    </a:cubicBezTo>
                    <a:cubicBezTo>
                      <a:pt x="199072" y="534353"/>
                      <a:pt x="199072" y="534353"/>
                      <a:pt x="199072" y="534353"/>
                    </a:cubicBezTo>
                    <a:cubicBezTo>
                      <a:pt x="147638" y="586740"/>
                      <a:pt x="131445" y="667703"/>
                      <a:pt x="153352" y="737235"/>
                    </a:cubicBezTo>
                    <a:lnTo>
                      <a:pt x="153352" y="737235"/>
                    </a:lnTo>
                    <a:lnTo>
                      <a:pt x="153352" y="737235"/>
                    </a:lnTo>
                    <a:cubicBezTo>
                      <a:pt x="101917" y="737235"/>
                      <a:pt x="51435" y="731520"/>
                      <a:pt x="5715" y="714375"/>
                    </a:cubicBezTo>
                    <a:cubicBezTo>
                      <a:pt x="0" y="795337"/>
                      <a:pt x="0" y="795337"/>
                      <a:pt x="0" y="795337"/>
                    </a:cubicBezTo>
                    <a:cubicBezTo>
                      <a:pt x="28575" y="900112"/>
                      <a:pt x="96202" y="1067753"/>
                      <a:pt x="305752" y="1143000"/>
                    </a:cubicBezTo>
                    <a:cubicBezTo>
                      <a:pt x="362902" y="1067753"/>
                      <a:pt x="390525" y="974407"/>
                      <a:pt x="419100" y="870585"/>
                    </a:cubicBezTo>
                    <a:cubicBezTo>
                      <a:pt x="396240" y="701993"/>
                      <a:pt x="396240" y="701993"/>
                      <a:pt x="396240" y="701993"/>
                    </a:cubicBezTo>
                    <a:cubicBezTo>
                      <a:pt x="549593" y="626745"/>
                      <a:pt x="662940" y="469582"/>
                      <a:pt x="662940" y="284798"/>
                    </a:cubicBezTo>
                    <a:cubicBezTo>
                      <a:pt x="668655" y="284798"/>
                      <a:pt x="668655" y="284798"/>
                      <a:pt x="668655" y="284798"/>
                    </a:cubicBezTo>
                    <a:cubicBezTo>
                      <a:pt x="730568" y="284798"/>
                      <a:pt x="776288" y="238125"/>
                      <a:pt x="776288" y="174307"/>
                    </a:cubicBezTo>
                    <a:cubicBezTo>
                      <a:pt x="776288" y="63818"/>
                      <a:pt x="776288" y="63818"/>
                      <a:pt x="776288" y="63818"/>
                    </a:cubicBezTo>
                    <a:cubicBezTo>
                      <a:pt x="778193" y="29527"/>
                      <a:pt x="749618" y="0"/>
                      <a:pt x="715327" y="0"/>
                    </a:cubicBezTo>
                  </a:path>
                </a:pathLst>
              </a:custGeom>
              <a:solidFill>
                <a:srgbClr val="AB845F"/>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18" name="Freeform: Shape 17">
                <a:extLst>
                  <a:ext uri="{FF2B5EF4-FFF2-40B4-BE49-F238E27FC236}">
                    <a16:creationId xmlns:a16="http://schemas.microsoft.com/office/drawing/2014/main" id="{0AE78ACE-234F-4AE6-A8CF-F44CC4358178}"/>
                  </a:ext>
                </a:extLst>
              </p:cNvPr>
              <p:cNvSpPr/>
              <p:nvPr/>
            </p:nvSpPr>
            <p:spPr>
              <a:xfrm>
                <a:off x="5698807" y="3282315"/>
                <a:ext cx="102869" cy="102869"/>
              </a:xfrm>
              <a:custGeom>
                <a:avLst/>
                <a:gdLst>
                  <a:gd name="connsiteX0" fmla="*/ 0 w 102869"/>
                  <a:gd name="connsiteY0" fmla="*/ 51435 h 102869"/>
                  <a:gd name="connsiteX1" fmla="*/ 51435 w 102869"/>
                  <a:gd name="connsiteY1" fmla="*/ 0 h 102869"/>
                  <a:gd name="connsiteX2" fmla="*/ 102870 w 102869"/>
                  <a:gd name="connsiteY2" fmla="*/ 51435 h 102869"/>
                  <a:gd name="connsiteX3" fmla="*/ 51435 w 102869"/>
                  <a:gd name="connsiteY3" fmla="*/ 102870 h 102869"/>
                  <a:gd name="connsiteX4" fmla="*/ 0 w 102869"/>
                  <a:gd name="connsiteY4" fmla="*/ 51435 h 102869"/>
                  <a:gd name="connsiteX5" fmla="*/ 0 w 102869"/>
                  <a:gd name="connsiteY5" fmla="*/ 51435 h 102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2869" h="102869">
                    <a:moveTo>
                      <a:pt x="0" y="51435"/>
                    </a:moveTo>
                    <a:cubicBezTo>
                      <a:pt x="0" y="22860"/>
                      <a:pt x="22860" y="0"/>
                      <a:pt x="51435" y="0"/>
                    </a:cubicBezTo>
                    <a:cubicBezTo>
                      <a:pt x="80010" y="0"/>
                      <a:pt x="102870" y="22860"/>
                      <a:pt x="102870" y="51435"/>
                    </a:cubicBezTo>
                    <a:cubicBezTo>
                      <a:pt x="102870" y="80010"/>
                      <a:pt x="80010" y="102870"/>
                      <a:pt x="51435" y="102870"/>
                    </a:cubicBezTo>
                    <a:cubicBezTo>
                      <a:pt x="22860" y="101917"/>
                      <a:pt x="0" y="79057"/>
                      <a:pt x="0" y="51435"/>
                    </a:cubicBezTo>
                    <a:lnTo>
                      <a:pt x="0" y="51435"/>
                    </a:lnTo>
                    <a:close/>
                  </a:path>
                </a:pathLst>
              </a:custGeom>
              <a:solidFill>
                <a:srgbClr val="000000"/>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19" name="Freeform: Shape 18">
                <a:extLst>
                  <a:ext uri="{FF2B5EF4-FFF2-40B4-BE49-F238E27FC236}">
                    <a16:creationId xmlns:a16="http://schemas.microsoft.com/office/drawing/2014/main" id="{6FDD6148-4801-4D4F-9643-8AEFCF4E95B0}"/>
                  </a:ext>
                </a:extLst>
              </p:cNvPr>
              <p:cNvSpPr/>
              <p:nvPr/>
            </p:nvSpPr>
            <p:spPr>
              <a:xfrm>
                <a:off x="6280784" y="3282315"/>
                <a:ext cx="102870" cy="102869"/>
              </a:xfrm>
              <a:custGeom>
                <a:avLst/>
                <a:gdLst>
                  <a:gd name="connsiteX0" fmla="*/ 0 w 102870"/>
                  <a:gd name="connsiteY0" fmla="*/ 51435 h 102869"/>
                  <a:gd name="connsiteX1" fmla="*/ 51435 w 102870"/>
                  <a:gd name="connsiteY1" fmla="*/ 0 h 102869"/>
                  <a:gd name="connsiteX2" fmla="*/ 102870 w 102870"/>
                  <a:gd name="connsiteY2" fmla="*/ 51435 h 102869"/>
                  <a:gd name="connsiteX3" fmla="*/ 51435 w 102870"/>
                  <a:gd name="connsiteY3" fmla="*/ 102870 h 102869"/>
                  <a:gd name="connsiteX4" fmla="*/ 0 w 102870"/>
                  <a:gd name="connsiteY4" fmla="*/ 51435 h 102869"/>
                  <a:gd name="connsiteX5" fmla="*/ 0 w 102870"/>
                  <a:gd name="connsiteY5" fmla="*/ 51435 h 102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2870" h="102869">
                    <a:moveTo>
                      <a:pt x="0" y="51435"/>
                    </a:moveTo>
                    <a:cubicBezTo>
                      <a:pt x="0" y="22860"/>
                      <a:pt x="22860" y="0"/>
                      <a:pt x="51435" y="0"/>
                    </a:cubicBezTo>
                    <a:cubicBezTo>
                      <a:pt x="80010" y="0"/>
                      <a:pt x="102870" y="22860"/>
                      <a:pt x="102870" y="51435"/>
                    </a:cubicBezTo>
                    <a:cubicBezTo>
                      <a:pt x="102870" y="80010"/>
                      <a:pt x="80010" y="102870"/>
                      <a:pt x="51435" y="102870"/>
                    </a:cubicBezTo>
                    <a:cubicBezTo>
                      <a:pt x="22860" y="102870"/>
                      <a:pt x="0" y="79057"/>
                      <a:pt x="0" y="51435"/>
                    </a:cubicBezTo>
                    <a:lnTo>
                      <a:pt x="0" y="51435"/>
                    </a:lnTo>
                    <a:close/>
                  </a:path>
                </a:pathLst>
              </a:custGeom>
              <a:solidFill>
                <a:srgbClr val="000000"/>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20" name="Freeform: Shape 19">
                <a:extLst>
                  <a:ext uri="{FF2B5EF4-FFF2-40B4-BE49-F238E27FC236}">
                    <a16:creationId xmlns:a16="http://schemas.microsoft.com/office/drawing/2014/main" id="{D4DAA64A-C596-4766-B83B-D41B0BD20A68}"/>
                  </a:ext>
                </a:extLst>
              </p:cNvPr>
              <p:cNvSpPr/>
              <p:nvPr/>
            </p:nvSpPr>
            <p:spPr>
              <a:xfrm>
                <a:off x="5433060" y="3180397"/>
                <a:ext cx="122872" cy="284797"/>
              </a:xfrm>
              <a:custGeom>
                <a:avLst/>
                <a:gdLst>
                  <a:gd name="connsiteX0" fmla="*/ 63817 w 122872"/>
                  <a:gd name="connsiteY0" fmla="*/ 0 h 284797"/>
                  <a:gd name="connsiteX1" fmla="*/ 63817 w 122872"/>
                  <a:gd name="connsiteY1" fmla="*/ 0 h 284797"/>
                  <a:gd name="connsiteX2" fmla="*/ 0 w 122872"/>
                  <a:gd name="connsiteY2" fmla="*/ 63818 h 284797"/>
                  <a:gd name="connsiteX3" fmla="*/ 0 w 122872"/>
                  <a:gd name="connsiteY3" fmla="*/ 174307 h 284797"/>
                  <a:gd name="connsiteX4" fmla="*/ 106680 w 122872"/>
                  <a:gd name="connsiteY4" fmla="*/ 284798 h 284797"/>
                  <a:gd name="connsiteX5" fmla="*/ 122873 w 122872"/>
                  <a:gd name="connsiteY5" fmla="*/ 284798 h 284797"/>
                  <a:gd name="connsiteX6" fmla="*/ 122873 w 122872"/>
                  <a:gd name="connsiteY6" fmla="*/ 62865 h 284797"/>
                  <a:gd name="connsiteX7" fmla="*/ 63817 w 122872"/>
                  <a:gd name="connsiteY7" fmla="*/ 0 h 284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2872" h="284797">
                    <a:moveTo>
                      <a:pt x="63817" y="0"/>
                    </a:moveTo>
                    <a:lnTo>
                      <a:pt x="63817" y="0"/>
                    </a:lnTo>
                    <a:cubicBezTo>
                      <a:pt x="26670" y="0"/>
                      <a:pt x="0" y="29527"/>
                      <a:pt x="0" y="63818"/>
                    </a:cubicBezTo>
                    <a:cubicBezTo>
                      <a:pt x="0" y="174307"/>
                      <a:pt x="0" y="174307"/>
                      <a:pt x="0" y="174307"/>
                    </a:cubicBezTo>
                    <a:cubicBezTo>
                      <a:pt x="0" y="238125"/>
                      <a:pt x="47625" y="284798"/>
                      <a:pt x="106680" y="284798"/>
                    </a:cubicBezTo>
                    <a:cubicBezTo>
                      <a:pt x="122873" y="284798"/>
                      <a:pt x="122873" y="284798"/>
                      <a:pt x="122873" y="284798"/>
                    </a:cubicBezTo>
                    <a:cubicBezTo>
                      <a:pt x="122873" y="62865"/>
                      <a:pt x="122873" y="62865"/>
                      <a:pt x="122873" y="62865"/>
                    </a:cubicBezTo>
                    <a:cubicBezTo>
                      <a:pt x="122873" y="29527"/>
                      <a:pt x="96202" y="0"/>
                      <a:pt x="63817" y="0"/>
                    </a:cubicBezTo>
                  </a:path>
                </a:pathLst>
              </a:custGeom>
              <a:solidFill>
                <a:srgbClr val="AB845F"/>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21" name="Freeform: Shape 20">
                <a:extLst>
                  <a:ext uri="{FF2B5EF4-FFF2-40B4-BE49-F238E27FC236}">
                    <a16:creationId xmlns:a16="http://schemas.microsoft.com/office/drawing/2014/main" id="{7A58567F-FB01-4DAB-8822-F277992834D0}"/>
                  </a:ext>
                </a:extLst>
              </p:cNvPr>
              <p:cNvSpPr/>
              <p:nvPr/>
            </p:nvSpPr>
            <p:spPr>
              <a:xfrm>
                <a:off x="5453062" y="2473642"/>
                <a:ext cx="1148715" cy="849629"/>
              </a:xfrm>
              <a:custGeom>
                <a:avLst/>
                <a:gdLst>
                  <a:gd name="connsiteX0" fmla="*/ 571500 w 1148715"/>
                  <a:gd name="connsiteY0" fmla="*/ 0 h 849629"/>
                  <a:gd name="connsiteX1" fmla="*/ 0 w 1148715"/>
                  <a:gd name="connsiteY1" fmla="*/ 570548 h 849629"/>
                  <a:gd name="connsiteX2" fmla="*/ 0 w 1148715"/>
                  <a:gd name="connsiteY2" fmla="*/ 648653 h 849629"/>
                  <a:gd name="connsiteX3" fmla="*/ 90488 w 1148715"/>
                  <a:gd name="connsiteY3" fmla="*/ 849630 h 849629"/>
                  <a:gd name="connsiteX4" fmla="*/ 90488 w 1148715"/>
                  <a:gd name="connsiteY4" fmla="*/ 693420 h 849629"/>
                  <a:gd name="connsiteX5" fmla="*/ 180975 w 1148715"/>
                  <a:gd name="connsiteY5" fmla="*/ 424815 h 849629"/>
                  <a:gd name="connsiteX6" fmla="*/ 571500 w 1148715"/>
                  <a:gd name="connsiteY6" fmla="*/ 581025 h 849629"/>
                  <a:gd name="connsiteX7" fmla="*/ 962025 w 1148715"/>
                  <a:gd name="connsiteY7" fmla="*/ 424815 h 849629"/>
                  <a:gd name="connsiteX8" fmla="*/ 1052513 w 1148715"/>
                  <a:gd name="connsiteY8" fmla="*/ 693420 h 849629"/>
                  <a:gd name="connsiteX9" fmla="*/ 1052513 w 1148715"/>
                  <a:gd name="connsiteY9" fmla="*/ 849630 h 849629"/>
                  <a:gd name="connsiteX10" fmla="*/ 1148715 w 1148715"/>
                  <a:gd name="connsiteY10" fmla="*/ 648653 h 849629"/>
                  <a:gd name="connsiteX11" fmla="*/ 1148715 w 1148715"/>
                  <a:gd name="connsiteY11" fmla="*/ 570548 h 849629"/>
                  <a:gd name="connsiteX12" fmla="*/ 571500 w 1148715"/>
                  <a:gd name="connsiteY12" fmla="*/ 0 h 849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48715" h="849629">
                    <a:moveTo>
                      <a:pt x="571500" y="0"/>
                    </a:moveTo>
                    <a:cubicBezTo>
                      <a:pt x="254317" y="0"/>
                      <a:pt x="0" y="257175"/>
                      <a:pt x="0" y="570548"/>
                    </a:cubicBezTo>
                    <a:cubicBezTo>
                      <a:pt x="0" y="648653"/>
                      <a:pt x="0" y="648653"/>
                      <a:pt x="0" y="648653"/>
                    </a:cubicBezTo>
                    <a:cubicBezTo>
                      <a:pt x="0" y="732473"/>
                      <a:pt x="34290" y="800100"/>
                      <a:pt x="90488" y="849630"/>
                    </a:cubicBezTo>
                    <a:cubicBezTo>
                      <a:pt x="90488" y="693420"/>
                      <a:pt x="90488" y="693420"/>
                      <a:pt x="90488" y="693420"/>
                    </a:cubicBezTo>
                    <a:cubicBezTo>
                      <a:pt x="90488" y="592455"/>
                      <a:pt x="124777" y="497205"/>
                      <a:pt x="180975" y="424815"/>
                    </a:cubicBezTo>
                    <a:cubicBezTo>
                      <a:pt x="265748" y="520065"/>
                      <a:pt x="407670" y="581025"/>
                      <a:pt x="571500" y="581025"/>
                    </a:cubicBezTo>
                    <a:cubicBezTo>
                      <a:pt x="735330" y="581025"/>
                      <a:pt x="882968" y="519112"/>
                      <a:pt x="962025" y="424815"/>
                    </a:cubicBezTo>
                    <a:cubicBezTo>
                      <a:pt x="1018222" y="497205"/>
                      <a:pt x="1052513" y="592455"/>
                      <a:pt x="1052513" y="693420"/>
                    </a:cubicBezTo>
                    <a:cubicBezTo>
                      <a:pt x="1052513" y="849630"/>
                      <a:pt x="1052513" y="849630"/>
                      <a:pt x="1052513" y="849630"/>
                    </a:cubicBezTo>
                    <a:cubicBezTo>
                      <a:pt x="1108710" y="799148"/>
                      <a:pt x="1148715" y="732473"/>
                      <a:pt x="1148715" y="648653"/>
                    </a:cubicBezTo>
                    <a:cubicBezTo>
                      <a:pt x="1148715" y="570548"/>
                      <a:pt x="1148715" y="570548"/>
                      <a:pt x="1148715" y="570548"/>
                    </a:cubicBezTo>
                    <a:cubicBezTo>
                      <a:pt x="1148715" y="257175"/>
                      <a:pt x="888683" y="0"/>
                      <a:pt x="571500" y="0"/>
                    </a:cubicBezTo>
                  </a:path>
                </a:pathLst>
              </a:custGeom>
              <a:solidFill>
                <a:srgbClr val="282828"/>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22" name="Freeform: Shape 21">
                <a:extLst>
                  <a:ext uri="{FF2B5EF4-FFF2-40B4-BE49-F238E27FC236}">
                    <a16:creationId xmlns:a16="http://schemas.microsoft.com/office/drawing/2014/main" id="{87E6273E-7992-4012-A1C4-211E7BA94779}"/>
                  </a:ext>
                </a:extLst>
              </p:cNvPr>
              <p:cNvSpPr/>
              <p:nvPr/>
            </p:nvSpPr>
            <p:spPr>
              <a:xfrm>
                <a:off x="5454014" y="3507104"/>
                <a:ext cx="102870" cy="121943"/>
              </a:xfrm>
              <a:custGeom>
                <a:avLst/>
                <a:gdLst>
                  <a:gd name="connsiteX0" fmla="*/ 0 w 102870"/>
                  <a:gd name="connsiteY0" fmla="*/ 60960 h 121943"/>
                  <a:gd name="connsiteX1" fmla="*/ 51435 w 102870"/>
                  <a:gd name="connsiteY1" fmla="*/ 0 h 121943"/>
                  <a:gd name="connsiteX2" fmla="*/ 102870 w 102870"/>
                  <a:gd name="connsiteY2" fmla="*/ 60960 h 121943"/>
                  <a:gd name="connsiteX3" fmla="*/ 51435 w 102870"/>
                  <a:gd name="connsiteY3" fmla="*/ 121920 h 121943"/>
                  <a:gd name="connsiteX4" fmla="*/ 0 w 102870"/>
                  <a:gd name="connsiteY4" fmla="*/ 60960 h 121943"/>
                  <a:gd name="connsiteX5" fmla="*/ 0 w 102870"/>
                  <a:gd name="connsiteY5" fmla="*/ 60960 h 121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2870" h="121943">
                    <a:moveTo>
                      <a:pt x="0" y="60960"/>
                    </a:moveTo>
                    <a:cubicBezTo>
                      <a:pt x="0" y="27623"/>
                      <a:pt x="22860" y="0"/>
                      <a:pt x="51435" y="0"/>
                    </a:cubicBezTo>
                    <a:cubicBezTo>
                      <a:pt x="80010" y="0"/>
                      <a:pt x="102870" y="27623"/>
                      <a:pt x="102870" y="60960"/>
                    </a:cubicBezTo>
                    <a:cubicBezTo>
                      <a:pt x="102870" y="94298"/>
                      <a:pt x="80010" y="121920"/>
                      <a:pt x="51435" y="121920"/>
                    </a:cubicBezTo>
                    <a:cubicBezTo>
                      <a:pt x="22860" y="122873"/>
                      <a:pt x="0" y="95250"/>
                      <a:pt x="0" y="60960"/>
                    </a:cubicBezTo>
                    <a:lnTo>
                      <a:pt x="0" y="60960"/>
                    </a:lnTo>
                    <a:close/>
                  </a:path>
                </a:pathLst>
              </a:custGeom>
              <a:solidFill>
                <a:srgbClr val="E6E6E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grpSp>
        <p:sp>
          <p:nvSpPr>
            <p:cNvPr id="13" name="Freeform: Shape 12">
              <a:extLst>
                <a:ext uri="{FF2B5EF4-FFF2-40B4-BE49-F238E27FC236}">
                  <a16:creationId xmlns:a16="http://schemas.microsoft.com/office/drawing/2014/main" id="{A945E2FC-7766-4366-B533-EB6FB2E6EA03}"/>
                </a:ext>
              </a:extLst>
            </p:cNvPr>
            <p:cNvSpPr/>
            <p:nvPr/>
          </p:nvSpPr>
          <p:spPr>
            <a:xfrm>
              <a:off x="10047581" y="4272630"/>
              <a:ext cx="688474" cy="250770"/>
            </a:xfrm>
            <a:custGeom>
              <a:avLst/>
              <a:gdLst>
                <a:gd name="connsiteX0" fmla="*/ 1391603 w 1634489"/>
                <a:gd name="connsiteY0" fmla="*/ 0 h 591502"/>
                <a:gd name="connsiteX1" fmla="*/ 1344930 w 1634489"/>
                <a:gd name="connsiteY1" fmla="*/ 40005 h 591502"/>
                <a:gd name="connsiteX2" fmla="*/ 281940 w 1634489"/>
                <a:gd name="connsiteY2" fmla="*/ 51435 h 591502"/>
                <a:gd name="connsiteX3" fmla="*/ 247650 w 1634489"/>
                <a:gd name="connsiteY3" fmla="*/ 22860 h 591502"/>
                <a:gd name="connsiteX4" fmla="*/ 236220 w 1634489"/>
                <a:gd name="connsiteY4" fmla="*/ 22860 h 591502"/>
                <a:gd name="connsiteX5" fmla="*/ 0 w 1634489"/>
                <a:gd name="connsiteY5" fmla="*/ 184785 h 591502"/>
                <a:gd name="connsiteX6" fmla="*/ 702945 w 1634489"/>
                <a:gd name="connsiteY6" fmla="*/ 591503 h 591502"/>
                <a:gd name="connsiteX7" fmla="*/ 972503 w 1634489"/>
                <a:gd name="connsiteY7" fmla="*/ 591503 h 591502"/>
                <a:gd name="connsiteX8" fmla="*/ 1634490 w 1634489"/>
                <a:gd name="connsiteY8" fmla="*/ 209550 h 591502"/>
                <a:gd name="connsiteX9" fmla="*/ 1391603 w 1634489"/>
                <a:gd name="connsiteY9" fmla="*/ 0 h 591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34489" h="591502">
                  <a:moveTo>
                    <a:pt x="1391603" y="0"/>
                  </a:moveTo>
                  <a:cubicBezTo>
                    <a:pt x="1344930" y="40005"/>
                    <a:pt x="1344930" y="40005"/>
                    <a:pt x="1344930" y="40005"/>
                  </a:cubicBezTo>
                  <a:cubicBezTo>
                    <a:pt x="1044893" y="316230"/>
                    <a:pt x="588645" y="321945"/>
                    <a:pt x="281940" y="51435"/>
                  </a:cubicBezTo>
                  <a:cubicBezTo>
                    <a:pt x="247650" y="22860"/>
                    <a:pt x="247650" y="22860"/>
                    <a:pt x="247650" y="22860"/>
                  </a:cubicBezTo>
                  <a:cubicBezTo>
                    <a:pt x="236220" y="22860"/>
                    <a:pt x="236220" y="22860"/>
                    <a:pt x="236220" y="22860"/>
                  </a:cubicBezTo>
                  <a:cubicBezTo>
                    <a:pt x="140970" y="52388"/>
                    <a:pt x="60007" y="110490"/>
                    <a:pt x="0" y="184785"/>
                  </a:cubicBezTo>
                  <a:lnTo>
                    <a:pt x="702945" y="591503"/>
                  </a:lnTo>
                  <a:lnTo>
                    <a:pt x="972503" y="591503"/>
                  </a:lnTo>
                  <a:lnTo>
                    <a:pt x="1634490" y="209550"/>
                  </a:lnTo>
                  <a:cubicBezTo>
                    <a:pt x="1579245" y="115253"/>
                    <a:pt x="1495425" y="40005"/>
                    <a:pt x="1391603" y="0"/>
                  </a:cubicBezTo>
                  <a:close/>
                </a:path>
              </a:pathLst>
            </a:custGeom>
            <a:solidFill>
              <a:srgbClr val="E6E6E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14" name="Freeform: Shape 13">
              <a:extLst>
                <a:ext uri="{FF2B5EF4-FFF2-40B4-BE49-F238E27FC236}">
                  <a16:creationId xmlns:a16="http://schemas.microsoft.com/office/drawing/2014/main" id="{25C5BE27-F070-4EDA-BBE2-9B2169F32351}"/>
                </a:ext>
              </a:extLst>
            </p:cNvPr>
            <p:cNvSpPr/>
            <p:nvPr/>
          </p:nvSpPr>
          <p:spPr>
            <a:xfrm>
              <a:off x="10115297" y="4317730"/>
              <a:ext cx="542032" cy="240674"/>
            </a:xfrm>
            <a:custGeom>
              <a:avLst/>
              <a:gdLst>
                <a:gd name="connsiteX0" fmla="*/ 681037 w 1286827"/>
                <a:gd name="connsiteY0" fmla="*/ 567690 h 567689"/>
                <a:gd name="connsiteX1" fmla="*/ 1286828 w 1286827"/>
                <a:gd name="connsiteY1" fmla="*/ 218123 h 567689"/>
                <a:gd name="connsiteX2" fmla="*/ 1084898 w 1286827"/>
                <a:gd name="connsiteY2" fmla="*/ 18098 h 567689"/>
                <a:gd name="connsiteX3" fmla="*/ 187642 w 1286827"/>
                <a:gd name="connsiteY3" fmla="*/ 0 h 567689"/>
                <a:gd name="connsiteX4" fmla="*/ 0 w 1286827"/>
                <a:gd name="connsiteY4" fmla="*/ 174308 h 567689"/>
                <a:gd name="connsiteX5" fmla="*/ 681037 w 1286827"/>
                <a:gd name="connsiteY5" fmla="*/ 567690 h 567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86827" h="567689">
                  <a:moveTo>
                    <a:pt x="681037" y="567690"/>
                  </a:moveTo>
                  <a:lnTo>
                    <a:pt x="1286828" y="218123"/>
                  </a:lnTo>
                  <a:cubicBezTo>
                    <a:pt x="1232535" y="148590"/>
                    <a:pt x="1165860" y="78105"/>
                    <a:pt x="1084898" y="18098"/>
                  </a:cubicBezTo>
                  <a:cubicBezTo>
                    <a:pt x="813435" y="199073"/>
                    <a:pt x="453390" y="186690"/>
                    <a:pt x="187642" y="0"/>
                  </a:cubicBezTo>
                  <a:cubicBezTo>
                    <a:pt x="110490" y="52388"/>
                    <a:pt x="48577" y="113348"/>
                    <a:pt x="0" y="174308"/>
                  </a:cubicBezTo>
                  <a:lnTo>
                    <a:pt x="681037" y="567690"/>
                  </a:lnTo>
                  <a:close/>
                </a:path>
              </a:pathLst>
            </a:custGeom>
            <a:solidFill>
              <a:srgbClr val="D2D2D2"/>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grpSp>
      <p:grpSp>
        <p:nvGrpSpPr>
          <p:cNvPr id="23" name="!! Analyst 2 smiling">
            <a:extLst>
              <a:ext uri="{FF2B5EF4-FFF2-40B4-BE49-F238E27FC236}">
                <a16:creationId xmlns:a16="http://schemas.microsoft.com/office/drawing/2014/main" id="{81A31E76-74E1-4CBF-9485-7F065E8698DB}"/>
              </a:ext>
            </a:extLst>
          </p:cNvPr>
          <p:cNvGrpSpPr/>
          <p:nvPr/>
        </p:nvGrpSpPr>
        <p:grpSpPr>
          <a:xfrm>
            <a:off x="10635632" y="3841687"/>
            <a:ext cx="366014" cy="226036"/>
            <a:chOff x="5601720" y="3177775"/>
            <a:chExt cx="868947" cy="533164"/>
          </a:xfrm>
          <a:solidFill>
            <a:srgbClr val="0078D4"/>
          </a:solidFill>
        </p:grpSpPr>
        <p:sp>
          <p:nvSpPr>
            <p:cNvPr id="24" name="Freeform: Shape 23">
              <a:extLst>
                <a:ext uri="{FF2B5EF4-FFF2-40B4-BE49-F238E27FC236}">
                  <a16:creationId xmlns:a16="http://schemas.microsoft.com/office/drawing/2014/main" id="{F8F78F93-8AAA-495B-888C-5442AA00E860}"/>
                </a:ext>
              </a:extLst>
            </p:cNvPr>
            <p:cNvSpPr/>
            <p:nvPr/>
          </p:nvSpPr>
          <p:spPr>
            <a:xfrm>
              <a:off x="5862637" y="3609022"/>
              <a:ext cx="346709" cy="101917"/>
            </a:xfrm>
            <a:custGeom>
              <a:avLst/>
              <a:gdLst>
                <a:gd name="connsiteX0" fmla="*/ 0 w 346709"/>
                <a:gd name="connsiteY0" fmla="*/ 0 h 101917"/>
                <a:gd name="connsiteX1" fmla="*/ 173355 w 346709"/>
                <a:gd name="connsiteY1" fmla="*/ 101918 h 101917"/>
                <a:gd name="connsiteX2" fmla="*/ 346710 w 346709"/>
                <a:gd name="connsiteY2" fmla="*/ 0 h 101917"/>
                <a:gd name="connsiteX3" fmla="*/ 0 w 346709"/>
                <a:gd name="connsiteY3" fmla="*/ 0 h 101917"/>
                <a:gd name="connsiteX4" fmla="*/ 0 w 346709"/>
                <a:gd name="connsiteY4" fmla="*/ 0 h 101917"/>
                <a:gd name="connsiteX5" fmla="*/ 0 w 346709"/>
                <a:gd name="connsiteY5" fmla="*/ 0 h 1019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6709" h="101917">
                  <a:moveTo>
                    <a:pt x="0" y="0"/>
                  </a:moveTo>
                  <a:cubicBezTo>
                    <a:pt x="28575" y="60960"/>
                    <a:pt x="98108" y="101918"/>
                    <a:pt x="173355" y="101918"/>
                  </a:cubicBezTo>
                  <a:cubicBezTo>
                    <a:pt x="248603" y="101918"/>
                    <a:pt x="318135" y="60960"/>
                    <a:pt x="346710" y="0"/>
                  </a:cubicBezTo>
                  <a:lnTo>
                    <a:pt x="0" y="0"/>
                  </a:lnTo>
                  <a:lnTo>
                    <a:pt x="0" y="0"/>
                  </a:lnTo>
                  <a:lnTo>
                    <a:pt x="0" y="0"/>
                  </a:lnTo>
                  <a:close/>
                </a:path>
              </a:pathLst>
            </a:custGeom>
            <a:solidFill>
              <a:srgbClr val="FFFFFF"/>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25" name="Freeform: Shape 24">
              <a:extLst>
                <a:ext uri="{FF2B5EF4-FFF2-40B4-BE49-F238E27FC236}">
                  <a16:creationId xmlns:a16="http://schemas.microsoft.com/office/drawing/2014/main" id="{69272F26-FD36-4846-9E93-35E4517A0AC9}"/>
                </a:ext>
              </a:extLst>
            </p:cNvPr>
            <p:cNvSpPr/>
            <p:nvPr/>
          </p:nvSpPr>
          <p:spPr>
            <a:xfrm>
              <a:off x="5601720" y="3179570"/>
              <a:ext cx="275719" cy="102744"/>
            </a:xfrm>
            <a:custGeom>
              <a:avLst/>
              <a:gdLst>
                <a:gd name="connsiteX0" fmla="*/ 23744 w 275719"/>
                <a:gd name="connsiteY0" fmla="*/ 102745 h 102744"/>
                <a:gd name="connsiteX1" fmla="*/ 6599 w 275719"/>
                <a:gd name="connsiteY1" fmla="*/ 102745 h 102744"/>
                <a:gd name="connsiteX2" fmla="*/ 6599 w 275719"/>
                <a:gd name="connsiteY2" fmla="*/ 66550 h 102744"/>
                <a:gd name="connsiteX3" fmla="*/ 263774 w 275719"/>
                <a:gd name="connsiteY3" fmla="*/ 36070 h 102744"/>
                <a:gd name="connsiteX4" fmla="*/ 269489 w 275719"/>
                <a:gd name="connsiteY4" fmla="*/ 66550 h 102744"/>
                <a:gd name="connsiteX5" fmla="*/ 240914 w 275719"/>
                <a:gd name="connsiteY5" fmla="*/ 72265 h 102744"/>
                <a:gd name="connsiteX6" fmla="*/ 40889 w 275719"/>
                <a:gd name="connsiteY6" fmla="*/ 96077 h 102744"/>
                <a:gd name="connsiteX7" fmla="*/ 23744 w 275719"/>
                <a:gd name="connsiteY7" fmla="*/ 102745 h 102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75719" h="102744">
                  <a:moveTo>
                    <a:pt x="23744" y="102745"/>
                  </a:moveTo>
                  <a:cubicBezTo>
                    <a:pt x="18029" y="102745"/>
                    <a:pt x="12314" y="102745"/>
                    <a:pt x="6599" y="102745"/>
                  </a:cubicBezTo>
                  <a:cubicBezTo>
                    <a:pt x="884" y="90362"/>
                    <a:pt x="-4831" y="78932"/>
                    <a:pt x="6599" y="66550"/>
                  </a:cubicBezTo>
                  <a:cubicBezTo>
                    <a:pt x="6599" y="66550"/>
                    <a:pt x="109469" y="-60133"/>
                    <a:pt x="263774" y="36070"/>
                  </a:cubicBezTo>
                  <a:cubicBezTo>
                    <a:pt x="275204" y="41785"/>
                    <a:pt x="280919" y="54167"/>
                    <a:pt x="269489" y="66550"/>
                  </a:cubicBezTo>
                  <a:cubicBezTo>
                    <a:pt x="263774" y="78932"/>
                    <a:pt x="252344" y="84647"/>
                    <a:pt x="240914" y="72265"/>
                  </a:cubicBezTo>
                  <a:cubicBezTo>
                    <a:pt x="120899" y="-125"/>
                    <a:pt x="40889" y="90362"/>
                    <a:pt x="40889" y="96077"/>
                  </a:cubicBezTo>
                  <a:cubicBezTo>
                    <a:pt x="35174" y="102745"/>
                    <a:pt x="29459" y="102745"/>
                    <a:pt x="23744" y="102745"/>
                  </a:cubicBezTo>
                </a:path>
              </a:pathLst>
            </a:custGeom>
            <a:solidFill>
              <a:srgbClr val="282828"/>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26" name="Freeform: Shape 25">
              <a:extLst>
                <a:ext uri="{FF2B5EF4-FFF2-40B4-BE49-F238E27FC236}">
                  <a16:creationId xmlns:a16="http://schemas.microsoft.com/office/drawing/2014/main" id="{09042FD1-CC7F-4104-8C33-8BA80C21D49F}"/>
                </a:ext>
              </a:extLst>
            </p:cNvPr>
            <p:cNvSpPr/>
            <p:nvPr/>
          </p:nvSpPr>
          <p:spPr>
            <a:xfrm>
              <a:off x="6172833" y="3177775"/>
              <a:ext cx="297834" cy="104539"/>
            </a:xfrm>
            <a:custGeom>
              <a:avLst/>
              <a:gdLst>
                <a:gd name="connsiteX0" fmla="*/ 271782 w 297834"/>
                <a:gd name="connsiteY0" fmla="*/ 104540 h 104539"/>
                <a:gd name="connsiteX1" fmla="*/ 253684 w 297834"/>
                <a:gd name="connsiteY1" fmla="*/ 93110 h 104539"/>
                <a:gd name="connsiteX2" fmla="*/ 39372 w 297834"/>
                <a:gd name="connsiteY2" fmla="*/ 70250 h 104539"/>
                <a:gd name="connsiteX3" fmla="*/ 2224 w 297834"/>
                <a:gd name="connsiteY3" fmla="*/ 64535 h 104539"/>
                <a:gd name="connsiteX4" fmla="*/ 14607 w 297834"/>
                <a:gd name="connsiteY4" fmla="*/ 35007 h 104539"/>
                <a:gd name="connsiteX5" fmla="*/ 290832 w 297834"/>
                <a:gd name="connsiteY5" fmla="*/ 64535 h 104539"/>
                <a:gd name="connsiteX6" fmla="*/ 290832 w 297834"/>
                <a:gd name="connsiteY6" fmla="*/ 99777 h 104539"/>
                <a:gd name="connsiteX7" fmla="*/ 271782 w 297834"/>
                <a:gd name="connsiteY7" fmla="*/ 104540 h 1045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834" h="104539">
                  <a:moveTo>
                    <a:pt x="271782" y="104540"/>
                  </a:moveTo>
                  <a:cubicBezTo>
                    <a:pt x="266067" y="104540"/>
                    <a:pt x="259399" y="98825"/>
                    <a:pt x="253684" y="93110"/>
                  </a:cubicBezTo>
                  <a:cubicBezTo>
                    <a:pt x="253684" y="87395"/>
                    <a:pt x="167959" y="-235"/>
                    <a:pt x="39372" y="70250"/>
                  </a:cubicBezTo>
                  <a:cubicBezTo>
                    <a:pt x="26989" y="81680"/>
                    <a:pt x="14607" y="75965"/>
                    <a:pt x="2224" y="64535"/>
                  </a:cubicBezTo>
                  <a:cubicBezTo>
                    <a:pt x="-3491" y="53105"/>
                    <a:pt x="2224" y="41675"/>
                    <a:pt x="14607" y="35007"/>
                  </a:cubicBezTo>
                  <a:cubicBezTo>
                    <a:pt x="180342" y="-58338"/>
                    <a:pt x="290832" y="64535"/>
                    <a:pt x="290832" y="64535"/>
                  </a:cubicBezTo>
                  <a:cubicBezTo>
                    <a:pt x="303214" y="75965"/>
                    <a:pt x="296547" y="87395"/>
                    <a:pt x="290832" y="99777"/>
                  </a:cubicBezTo>
                  <a:cubicBezTo>
                    <a:pt x="284164" y="98825"/>
                    <a:pt x="278449" y="104540"/>
                    <a:pt x="271782" y="104540"/>
                  </a:cubicBezTo>
                </a:path>
              </a:pathLst>
            </a:custGeom>
            <a:solidFill>
              <a:srgbClr val="282828"/>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grpSp>
      <p:grpSp>
        <p:nvGrpSpPr>
          <p:cNvPr id="27" name="!! Analyst 2 frowning">
            <a:extLst>
              <a:ext uri="{FF2B5EF4-FFF2-40B4-BE49-F238E27FC236}">
                <a16:creationId xmlns:a16="http://schemas.microsoft.com/office/drawing/2014/main" id="{34009363-E46C-4771-A03B-0B80A7C3558A}"/>
              </a:ext>
            </a:extLst>
          </p:cNvPr>
          <p:cNvGrpSpPr/>
          <p:nvPr/>
        </p:nvGrpSpPr>
        <p:grpSpPr>
          <a:xfrm>
            <a:off x="10634013" y="3837066"/>
            <a:ext cx="375132" cy="242526"/>
            <a:chOff x="5596797" y="3165554"/>
            <a:chExt cx="890591" cy="572055"/>
          </a:xfrm>
          <a:solidFill>
            <a:srgbClr val="0078D4"/>
          </a:solidFill>
        </p:grpSpPr>
        <p:sp>
          <p:nvSpPr>
            <p:cNvPr id="28" name="Freeform: Shape 27">
              <a:extLst>
                <a:ext uri="{FF2B5EF4-FFF2-40B4-BE49-F238E27FC236}">
                  <a16:creationId xmlns:a16="http://schemas.microsoft.com/office/drawing/2014/main" id="{43DAF380-82C1-4491-8A07-69DB663B882E}"/>
                </a:ext>
              </a:extLst>
            </p:cNvPr>
            <p:cNvSpPr/>
            <p:nvPr/>
          </p:nvSpPr>
          <p:spPr>
            <a:xfrm>
              <a:off x="5596797" y="3172124"/>
              <a:ext cx="259192" cy="143528"/>
            </a:xfrm>
            <a:custGeom>
              <a:avLst/>
              <a:gdLst>
                <a:gd name="connsiteX0" fmla="*/ 28667 w 259192"/>
                <a:gd name="connsiteY0" fmla="*/ 138766 h 143528"/>
                <a:gd name="connsiteX1" fmla="*/ 12475 w 259192"/>
                <a:gd name="connsiteY1" fmla="*/ 143528 h 143528"/>
                <a:gd name="connsiteX2" fmla="*/ 2950 w 259192"/>
                <a:gd name="connsiteY2" fmla="*/ 108286 h 143528"/>
                <a:gd name="connsiteX3" fmla="*/ 242980 w 259192"/>
                <a:gd name="connsiteY3" fmla="*/ 11131 h 143528"/>
                <a:gd name="connsiteX4" fmla="*/ 256315 w 259192"/>
                <a:gd name="connsiteY4" fmla="*/ 38753 h 143528"/>
                <a:gd name="connsiteX5" fmla="*/ 230597 w 259192"/>
                <a:gd name="connsiteY5" fmla="*/ 52088 h 143528"/>
                <a:gd name="connsiteX6" fmla="*/ 43907 w 259192"/>
                <a:gd name="connsiteY6" fmla="*/ 128288 h 143528"/>
                <a:gd name="connsiteX7" fmla="*/ 28667 w 259192"/>
                <a:gd name="connsiteY7" fmla="*/ 138766 h 1435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9192" h="143528">
                  <a:moveTo>
                    <a:pt x="28667" y="138766"/>
                  </a:moveTo>
                  <a:cubicBezTo>
                    <a:pt x="22952" y="140671"/>
                    <a:pt x="17237" y="141623"/>
                    <a:pt x="12475" y="143528"/>
                  </a:cubicBezTo>
                  <a:cubicBezTo>
                    <a:pt x="3902" y="133051"/>
                    <a:pt x="-4670" y="123526"/>
                    <a:pt x="2950" y="108286"/>
                  </a:cubicBezTo>
                  <a:cubicBezTo>
                    <a:pt x="2950" y="108286"/>
                    <a:pt x="68672" y="-41257"/>
                    <a:pt x="242980" y="11131"/>
                  </a:cubicBezTo>
                  <a:cubicBezTo>
                    <a:pt x="255362" y="13988"/>
                    <a:pt x="263935" y="24466"/>
                    <a:pt x="256315" y="38753"/>
                  </a:cubicBezTo>
                  <a:cubicBezTo>
                    <a:pt x="254410" y="52088"/>
                    <a:pt x="244885" y="60661"/>
                    <a:pt x="230597" y="52088"/>
                  </a:cubicBezTo>
                  <a:cubicBezTo>
                    <a:pt x="95342" y="13988"/>
                    <a:pt x="42002" y="122573"/>
                    <a:pt x="43907" y="128288"/>
                  </a:cubicBezTo>
                  <a:cubicBezTo>
                    <a:pt x="39145" y="135908"/>
                    <a:pt x="34382" y="137813"/>
                    <a:pt x="28667" y="138766"/>
                  </a:cubicBezTo>
                </a:path>
              </a:pathLst>
            </a:custGeom>
            <a:solidFill>
              <a:srgbClr val="282828"/>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29" name="Freeform: Shape 28">
              <a:extLst>
                <a:ext uri="{FF2B5EF4-FFF2-40B4-BE49-F238E27FC236}">
                  <a16:creationId xmlns:a16="http://schemas.microsoft.com/office/drawing/2014/main" id="{4E4057B5-67B7-4D4F-A96E-A0C60D407E17}"/>
                </a:ext>
              </a:extLst>
            </p:cNvPr>
            <p:cNvSpPr/>
            <p:nvPr/>
          </p:nvSpPr>
          <p:spPr>
            <a:xfrm>
              <a:off x="6211009" y="3165554"/>
              <a:ext cx="276379" cy="154860"/>
            </a:xfrm>
            <a:custGeom>
              <a:avLst/>
              <a:gdLst>
                <a:gd name="connsiteX0" fmla="*/ 243130 w 276379"/>
                <a:gd name="connsiteY0" fmla="*/ 153908 h 154860"/>
                <a:gd name="connsiteX1" fmla="*/ 229795 w 276379"/>
                <a:gd name="connsiteY1" fmla="*/ 136763 h 154860"/>
                <a:gd name="connsiteX2" fmla="*/ 33580 w 276379"/>
                <a:gd name="connsiteY2" fmla="*/ 46276 h 154860"/>
                <a:gd name="connsiteX3" fmla="*/ 243 w 276379"/>
                <a:gd name="connsiteY3" fmla="*/ 29131 h 154860"/>
                <a:gd name="connsiteX4" fmla="*/ 21198 w 276379"/>
                <a:gd name="connsiteY4" fmla="*/ 5318 h 154860"/>
                <a:gd name="connsiteX5" fmla="*/ 273610 w 276379"/>
                <a:gd name="connsiteY5" fmla="*/ 121523 h 154860"/>
                <a:gd name="connsiteX6" fmla="*/ 262180 w 276379"/>
                <a:gd name="connsiteY6" fmla="*/ 154861 h 154860"/>
                <a:gd name="connsiteX7" fmla="*/ 243130 w 276379"/>
                <a:gd name="connsiteY7" fmla="*/ 153908 h 154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76379" h="154860">
                  <a:moveTo>
                    <a:pt x="243130" y="153908"/>
                  </a:moveTo>
                  <a:cubicBezTo>
                    <a:pt x="237415" y="152003"/>
                    <a:pt x="233605" y="144383"/>
                    <a:pt x="229795" y="136763"/>
                  </a:cubicBezTo>
                  <a:cubicBezTo>
                    <a:pt x="231700" y="131048"/>
                    <a:pt x="178360" y="20558"/>
                    <a:pt x="33580" y="46276"/>
                  </a:cubicBezTo>
                  <a:cubicBezTo>
                    <a:pt x="18340" y="52943"/>
                    <a:pt x="8815" y="44371"/>
                    <a:pt x="243" y="29131"/>
                  </a:cubicBezTo>
                  <a:cubicBezTo>
                    <a:pt x="-1662" y="15796"/>
                    <a:pt x="7863" y="7223"/>
                    <a:pt x="21198" y="5318"/>
                  </a:cubicBezTo>
                  <a:cubicBezTo>
                    <a:pt x="207888" y="-29924"/>
                    <a:pt x="273610" y="121523"/>
                    <a:pt x="273610" y="121523"/>
                  </a:cubicBezTo>
                  <a:cubicBezTo>
                    <a:pt x="281230" y="136763"/>
                    <a:pt x="271705" y="145336"/>
                    <a:pt x="262180" y="154861"/>
                  </a:cubicBezTo>
                  <a:cubicBezTo>
                    <a:pt x="256465" y="152003"/>
                    <a:pt x="248845" y="155813"/>
                    <a:pt x="243130" y="153908"/>
                  </a:cubicBezTo>
                </a:path>
              </a:pathLst>
            </a:custGeom>
            <a:solidFill>
              <a:srgbClr val="282828"/>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0" name="Freeform: Shape 29">
              <a:extLst>
                <a:ext uri="{FF2B5EF4-FFF2-40B4-BE49-F238E27FC236}">
                  <a16:creationId xmlns:a16="http://schemas.microsoft.com/office/drawing/2014/main" id="{58404EDC-9BA6-4031-B25C-4DA7F37BF7A1}"/>
                </a:ext>
              </a:extLst>
            </p:cNvPr>
            <p:cNvSpPr/>
            <p:nvPr/>
          </p:nvSpPr>
          <p:spPr>
            <a:xfrm>
              <a:off x="5942647" y="3693795"/>
              <a:ext cx="227647" cy="43814"/>
            </a:xfrm>
            <a:custGeom>
              <a:avLst/>
              <a:gdLst>
                <a:gd name="connsiteX0" fmla="*/ 19050 w 227647"/>
                <a:gd name="connsiteY0" fmla="*/ 43815 h 43814"/>
                <a:gd name="connsiteX1" fmla="*/ 0 w 227647"/>
                <a:gd name="connsiteY1" fmla="*/ 25717 h 43814"/>
                <a:gd name="connsiteX2" fmla="*/ 18098 w 227647"/>
                <a:gd name="connsiteY2" fmla="*/ 5715 h 43814"/>
                <a:gd name="connsiteX3" fmla="*/ 207645 w 227647"/>
                <a:gd name="connsiteY3" fmla="*/ 0 h 43814"/>
                <a:gd name="connsiteX4" fmla="*/ 227648 w 227647"/>
                <a:gd name="connsiteY4" fmla="*/ 18097 h 43814"/>
                <a:gd name="connsiteX5" fmla="*/ 209550 w 227647"/>
                <a:gd name="connsiteY5" fmla="*/ 38100 h 43814"/>
                <a:gd name="connsiteX6" fmla="*/ 19050 w 227647"/>
                <a:gd name="connsiteY6" fmla="*/ 43815 h 43814"/>
                <a:gd name="connsiteX7" fmla="*/ 19050 w 227647"/>
                <a:gd name="connsiteY7" fmla="*/ 43815 h 43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7647" h="43814">
                  <a:moveTo>
                    <a:pt x="19050" y="43815"/>
                  </a:moveTo>
                  <a:cubicBezTo>
                    <a:pt x="8573" y="43815"/>
                    <a:pt x="0" y="35242"/>
                    <a:pt x="0" y="25717"/>
                  </a:cubicBezTo>
                  <a:cubicBezTo>
                    <a:pt x="0" y="15240"/>
                    <a:pt x="7620" y="6667"/>
                    <a:pt x="18098" y="5715"/>
                  </a:cubicBezTo>
                  <a:lnTo>
                    <a:pt x="207645" y="0"/>
                  </a:lnTo>
                  <a:cubicBezTo>
                    <a:pt x="218123" y="0"/>
                    <a:pt x="226695" y="7620"/>
                    <a:pt x="227648" y="18097"/>
                  </a:cubicBezTo>
                  <a:cubicBezTo>
                    <a:pt x="227648" y="28575"/>
                    <a:pt x="220027" y="37147"/>
                    <a:pt x="209550" y="38100"/>
                  </a:cubicBezTo>
                  <a:lnTo>
                    <a:pt x="19050" y="43815"/>
                  </a:lnTo>
                  <a:cubicBezTo>
                    <a:pt x="19050" y="43815"/>
                    <a:pt x="19050" y="43815"/>
                    <a:pt x="19050" y="43815"/>
                  </a:cubicBezTo>
                  <a:close/>
                </a:path>
              </a:pathLst>
            </a:custGeom>
            <a:solidFill>
              <a:srgbClr val="301D19"/>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grpSp>
      <p:grpSp>
        <p:nvGrpSpPr>
          <p:cNvPr id="31" name="!! Analyst 1">
            <a:extLst>
              <a:ext uri="{FF2B5EF4-FFF2-40B4-BE49-F238E27FC236}">
                <a16:creationId xmlns:a16="http://schemas.microsoft.com/office/drawing/2014/main" id="{1CB0B709-6EC3-40B2-A37C-00AC9EB53C50}"/>
              </a:ext>
            </a:extLst>
          </p:cNvPr>
          <p:cNvGrpSpPr/>
          <p:nvPr/>
        </p:nvGrpSpPr>
        <p:grpSpPr>
          <a:xfrm>
            <a:off x="8328560" y="3391892"/>
            <a:ext cx="1053970" cy="1218326"/>
            <a:chOff x="7941995" y="3504355"/>
            <a:chExt cx="1434030" cy="1657652"/>
          </a:xfrm>
        </p:grpSpPr>
        <p:sp>
          <p:nvSpPr>
            <p:cNvPr id="32" name="Freeform: Shape 31">
              <a:extLst>
                <a:ext uri="{FF2B5EF4-FFF2-40B4-BE49-F238E27FC236}">
                  <a16:creationId xmlns:a16="http://schemas.microsoft.com/office/drawing/2014/main" id="{40E7A28D-2954-47FC-BB6C-DBF71951AD96}"/>
                </a:ext>
              </a:extLst>
            </p:cNvPr>
            <p:cNvSpPr/>
            <p:nvPr/>
          </p:nvSpPr>
          <p:spPr>
            <a:xfrm>
              <a:off x="7941995" y="3504355"/>
              <a:ext cx="1434030" cy="1655240"/>
            </a:xfrm>
            <a:custGeom>
              <a:avLst/>
              <a:gdLst>
                <a:gd name="connsiteX0" fmla="*/ 717289 w 1434030"/>
                <a:gd name="connsiteY0" fmla="*/ 0 h 1655240"/>
                <a:gd name="connsiteX1" fmla="*/ 548 w 1434030"/>
                <a:gd name="connsiteY1" fmla="*/ 413400 h 1655240"/>
                <a:gd name="connsiteX2" fmla="*/ 0 w 1434030"/>
                <a:gd name="connsiteY2" fmla="*/ 1241294 h 1655240"/>
                <a:gd name="connsiteX3" fmla="*/ 716741 w 1434030"/>
                <a:gd name="connsiteY3" fmla="*/ 1655241 h 1655240"/>
                <a:gd name="connsiteX4" fmla="*/ 1433483 w 1434030"/>
                <a:gd name="connsiteY4" fmla="*/ 1241841 h 1655240"/>
                <a:gd name="connsiteX5" fmla="*/ 1434030 w 1434030"/>
                <a:gd name="connsiteY5" fmla="*/ 413947 h 1655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34030" h="1655240">
                  <a:moveTo>
                    <a:pt x="717289" y="0"/>
                  </a:moveTo>
                  <a:lnTo>
                    <a:pt x="548" y="413400"/>
                  </a:lnTo>
                  <a:lnTo>
                    <a:pt x="0" y="1241294"/>
                  </a:lnTo>
                  <a:lnTo>
                    <a:pt x="716741" y="1655241"/>
                  </a:lnTo>
                  <a:lnTo>
                    <a:pt x="1433483" y="1241841"/>
                  </a:lnTo>
                  <a:lnTo>
                    <a:pt x="1434030" y="413947"/>
                  </a:lnTo>
                  <a:close/>
                </a:path>
              </a:pathLst>
            </a:custGeom>
            <a:solidFill>
              <a:srgbClr val="0078D6"/>
            </a:solidFill>
            <a:ln w="545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3" name="Freeform: Shape 32">
              <a:extLst>
                <a:ext uri="{FF2B5EF4-FFF2-40B4-BE49-F238E27FC236}">
                  <a16:creationId xmlns:a16="http://schemas.microsoft.com/office/drawing/2014/main" id="{B3A9400F-315C-4037-90AA-2452719DA3EC}"/>
                </a:ext>
              </a:extLst>
            </p:cNvPr>
            <p:cNvSpPr/>
            <p:nvPr/>
          </p:nvSpPr>
          <p:spPr>
            <a:xfrm>
              <a:off x="8573866" y="4136995"/>
              <a:ext cx="647632" cy="833369"/>
            </a:xfrm>
            <a:custGeom>
              <a:avLst/>
              <a:gdLst>
                <a:gd name="connsiteX0" fmla="*/ 633514 w 647632"/>
                <a:gd name="connsiteY0" fmla="*/ 550287 h 833369"/>
                <a:gd name="connsiteX1" fmla="*/ 525647 w 647632"/>
                <a:gd name="connsiteY1" fmla="*/ 406281 h 833369"/>
                <a:gd name="connsiteX2" fmla="*/ 417780 w 647632"/>
                <a:gd name="connsiteY2" fmla="*/ 258991 h 833369"/>
                <a:gd name="connsiteX3" fmla="*/ 392593 w 647632"/>
                <a:gd name="connsiteY3" fmla="*/ 0 h 833369"/>
                <a:gd name="connsiteX4" fmla="*/ 21354 w 647632"/>
                <a:gd name="connsiteY4" fmla="*/ 39424 h 833369"/>
                <a:gd name="connsiteX5" fmla="*/ 0 w 647632"/>
                <a:gd name="connsiteY5" fmla="*/ 600661 h 833369"/>
                <a:gd name="connsiteX6" fmla="*/ 418875 w 647632"/>
                <a:gd name="connsiteY6" fmla="*/ 833370 h 833369"/>
                <a:gd name="connsiteX7" fmla="*/ 647203 w 647632"/>
                <a:gd name="connsiteY7" fmla="*/ 701958 h 833369"/>
                <a:gd name="connsiteX8" fmla="*/ 645013 w 647632"/>
                <a:gd name="connsiteY8" fmla="*/ 662534 h 833369"/>
                <a:gd name="connsiteX9" fmla="*/ 633514 w 647632"/>
                <a:gd name="connsiteY9" fmla="*/ 550287 h 8333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47632" h="833369">
                  <a:moveTo>
                    <a:pt x="633514" y="550287"/>
                  </a:moveTo>
                  <a:cubicBezTo>
                    <a:pt x="622563" y="488961"/>
                    <a:pt x="583140" y="431469"/>
                    <a:pt x="525647" y="406281"/>
                  </a:cubicBezTo>
                  <a:cubicBezTo>
                    <a:pt x="464321" y="381094"/>
                    <a:pt x="424898" y="323602"/>
                    <a:pt x="417780" y="258991"/>
                  </a:cubicBezTo>
                  <a:cubicBezTo>
                    <a:pt x="417780" y="258991"/>
                    <a:pt x="417780" y="258991"/>
                    <a:pt x="392593" y="0"/>
                  </a:cubicBezTo>
                  <a:lnTo>
                    <a:pt x="21354" y="39424"/>
                  </a:lnTo>
                  <a:cubicBezTo>
                    <a:pt x="21354" y="39424"/>
                    <a:pt x="21354" y="39424"/>
                    <a:pt x="0" y="600661"/>
                  </a:cubicBezTo>
                  <a:cubicBezTo>
                    <a:pt x="0" y="600661"/>
                    <a:pt x="0" y="600661"/>
                    <a:pt x="418875" y="833370"/>
                  </a:cubicBezTo>
                  <a:lnTo>
                    <a:pt x="647203" y="701958"/>
                  </a:lnTo>
                  <a:cubicBezTo>
                    <a:pt x="648298" y="688817"/>
                    <a:pt x="647203" y="675128"/>
                    <a:pt x="645013" y="662534"/>
                  </a:cubicBezTo>
                  <a:cubicBezTo>
                    <a:pt x="644465" y="661987"/>
                    <a:pt x="644465" y="661987"/>
                    <a:pt x="633514" y="550287"/>
                  </a:cubicBezTo>
                  <a:close/>
                </a:path>
              </a:pathLst>
            </a:custGeom>
            <a:solidFill>
              <a:srgbClr val="301D19"/>
            </a:solidFill>
            <a:ln w="545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4" name="Freeform: Shape 33">
              <a:extLst>
                <a:ext uri="{FF2B5EF4-FFF2-40B4-BE49-F238E27FC236}">
                  <a16:creationId xmlns:a16="http://schemas.microsoft.com/office/drawing/2014/main" id="{18EE86E9-141E-4253-BACE-871CDD359FD1}"/>
                </a:ext>
              </a:extLst>
            </p:cNvPr>
            <p:cNvSpPr/>
            <p:nvPr/>
          </p:nvSpPr>
          <p:spPr>
            <a:xfrm>
              <a:off x="8957150" y="4175323"/>
              <a:ext cx="76656" cy="184189"/>
            </a:xfrm>
            <a:custGeom>
              <a:avLst/>
              <a:gdLst>
                <a:gd name="connsiteX0" fmla="*/ 32853 w 76656"/>
                <a:gd name="connsiteY0" fmla="*/ 0 h 184189"/>
                <a:gd name="connsiteX1" fmla="*/ 0 w 76656"/>
                <a:gd name="connsiteY1" fmla="*/ 17522 h 184189"/>
                <a:gd name="connsiteX2" fmla="*/ 0 w 76656"/>
                <a:gd name="connsiteY2" fmla="*/ 183977 h 184189"/>
                <a:gd name="connsiteX3" fmla="*/ 3833 w 76656"/>
                <a:gd name="connsiteY3" fmla="*/ 183977 h 184189"/>
                <a:gd name="connsiteX4" fmla="*/ 76657 w 76656"/>
                <a:gd name="connsiteY4" fmla="*/ 112795 h 184189"/>
                <a:gd name="connsiteX5" fmla="*/ 76657 w 76656"/>
                <a:gd name="connsiteY5" fmla="*/ 41614 h 184189"/>
                <a:gd name="connsiteX6" fmla="*/ 32853 w 76656"/>
                <a:gd name="connsiteY6" fmla="*/ 0 h 1841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6656" h="184189">
                  <a:moveTo>
                    <a:pt x="32853" y="0"/>
                  </a:moveTo>
                  <a:cubicBezTo>
                    <a:pt x="18069" y="0"/>
                    <a:pt x="7118" y="7118"/>
                    <a:pt x="0" y="17522"/>
                  </a:cubicBezTo>
                  <a:cubicBezTo>
                    <a:pt x="0" y="17522"/>
                    <a:pt x="0" y="191095"/>
                    <a:pt x="0" y="183977"/>
                  </a:cubicBezTo>
                  <a:cubicBezTo>
                    <a:pt x="3833" y="183977"/>
                    <a:pt x="3833" y="183977"/>
                    <a:pt x="3833" y="183977"/>
                  </a:cubicBezTo>
                  <a:cubicBezTo>
                    <a:pt x="43804" y="183977"/>
                    <a:pt x="76657" y="152219"/>
                    <a:pt x="76657" y="112795"/>
                  </a:cubicBezTo>
                  <a:cubicBezTo>
                    <a:pt x="76657" y="41614"/>
                    <a:pt x="76657" y="41614"/>
                    <a:pt x="76657" y="41614"/>
                  </a:cubicBezTo>
                  <a:cubicBezTo>
                    <a:pt x="76657" y="21354"/>
                    <a:pt x="58588" y="0"/>
                    <a:pt x="32853" y="0"/>
                  </a:cubicBezTo>
                </a:path>
              </a:pathLst>
            </a:custGeom>
            <a:solidFill>
              <a:srgbClr val="AB845F"/>
            </a:solidFill>
            <a:ln w="545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5" name="Freeform: Shape 34">
              <a:extLst>
                <a:ext uri="{FF2B5EF4-FFF2-40B4-BE49-F238E27FC236}">
                  <a16:creationId xmlns:a16="http://schemas.microsoft.com/office/drawing/2014/main" id="{0A24D1C1-DBBF-48A1-9AC6-F5B1C0C6D148}"/>
                </a:ext>
              </a:extLst>
            </p:cNvPr>
            <p:cNvSpPr/>
            <p:nvPr/>
          </p:nvSpPr>
          <p:spPr>
            <a:xfrm>
              <a:off x="8317613" y="4226245"/>
              <a:ext cx="383831" cy="600113"/>
            </a:xfrm>
            <a:custGeom>
              <a:avLst/>
              <a:gdLst>
                <a:gd name="connsiteX0" fmla="*/ 0 w 383831"/>
                <a:gd name="connsiteY0" fmla="*/ 0 h 600113"/>
                <a:gd name="connsiteX1" fmla="*/ 0 w 383831"/>
                <a:gd name="connsiteY1" fmla="*/ 211901 h 600113"/>
                <a:gd name="connsiteX2" fmla="*/ 165907 w 383831"/>
                <a:gd name="connsiteY2" fmla="*/ 600114 h 600113"/>
                <a:gd name="connsiteX3" fmla="*/ 383832 w 383831"/>
                <a:gd name="connsiteY3" fmla="*/ 600114 h 600113"/>
                <a:gd name="connsiteX4" fmla="*/ 383832 w 383831"/>
                <a:gd name="connsiteY4" fmla="*/ 147291 h 600113"/>
                <a:gd name="connsiteX5" fmla="*/ 0 w 383831"/>
                <a:gd name="connsiteY5" fmla="*/ 0 h 600113"/>
                <a:gd name="connsiteX6" fmla="*/ 0 w 383831"/>
                <a:gd name="connsiteY6" fmla="*/ 0 h 600113"/>
                <a:gd name="connsiteX7" fmla="*/ 0 w 383831"/>
                <a:gd name="connsiteY7" fmla="*/ 0 h 6001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3831" h="600113">
                  <a:moveTo>
                    <a:pt x="0" y="0"/>
                  </a:moveTo>
                  <a:cubicBezTo>
                    <a:pt x="0" y="211901"/>
                    <a:pt x="0" y="211901"/>
                    <a:pt x="0" y="211901"/>
                  </a:cubicBezTo>
                  <a:cubicBezTo>
                    <a:pt x="0" y="359192"/>
                    <a:pt x="59135" y="499365"/>
                    <a:pt x="165907" y="600114"/>
                  </a:cubicBezTo>
                  <a:cubicBezTo>
                    <a:pt x="383832" y="600114"/>
                    <a:pt x="383832" y="600114"/>
                    <a:pt x="383832" y="600114"/>
                  </a:cubicBezTo>
                  <a:cubicBezTo>
                    <a:pt x="383832" y="147291"/>
                    <a:pt x="383832" y="147291"/>
                    <a:pt x="383832" y="147291"/>
                  </a:cubicBezTo>
                  <a:lnTo>
                    <a:pt x="0" y="0"/>
                  </a:lnTo>
                  <a:lnTo>
                    <a:pt x="0" y="0"/>
                  </a:lnTo>
                  <a:lnTo>
                    <a:pt x="0" y="0"/>
                  </a:lnTo>
                  <a:close/>
                </a:path>
              </a:pathLst>
            </a:custGeom>
            <a:solidFill>
              <a:srgbClr val="301D19"/>
            </a:solidFill>
            <a:ln w="545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6" name="Freeform: Shape 35">
              <a:extLst>
                <a:ext uri="{FF2B5EF4-FFF2-40B4-BE49-F238E27FC236}">
                  <a16:creationId xmlns:a16="http://schemas.microsoft.com/office/drawing/2014/main" id="{E15C85A3-E242-46BD-BE03-057D384CF4AA}"/>
                </a:ext>
              </a:extLst>
            </p:cNvPr>
            <p:cNvSpPr/>
            <p:nvPr/>
          </p:nvSpPr>
          <p:spPr>
            <a:xfrm>
              <a:off x="8279285" y="4175323"/>
              <a:ext cx="89250" cy="192189"/>
            </a:xfrm>
            <a:custGeom>
              <a:avLst/>
              <a:gdLst>
                <a:gd name="connsiteX0" fmla="*/ 44899 w 89250"/>
                <a:gd name="connsiteY0" fmla="*/ 0 h 192189"/>
                <a:gd name="connsiteX1" fmla="*/ 44899 w 89250"/>
                <a:gd name="connsiteY1" fmla="*/ 0 h 192189"/>
                <a:gd name="connsiteX2" fmla="*/ 0 w 89250"/>
                <a:gd name="connsiteY2" fmla="*/ 44352 h 192189"/>
                <a:gd name="connsiteX3" fmla="*/ 0 w 89250"/>
                <a:gd name="connsiteY3" fmla="*/ 118271 h 192189"/>
                <a:gd name="connsiteX4" fmla="*/ 74467 w 89250"/>
                <a:gd name="connsiteY4" fmla="*/ 192190 h 192189"/>
                <a:gd name="connsiteX5" fmla="*/ 89250 w 89250"/>
                <a:gd name="connsiteY5" fmla="*/ 192190 h 192189"/>
                <a:gd name="connsiteX6" fmla="*/ 89250 w 89250"/>
                <a:gd name="connsiteY6" fmla="*/ 44899 h 192189"/>
                <a:gd name="connsiteX7" fmla="*/ 44899 w 89250"/>
                <a:gd name="connsiteY7" fmla="*/ 0 h 1921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50" h="192189">
                  <a:moveTo>
                    <a:pt x="44899" y="0"/>
                  </a:moveTo>
                  <a:lnTo>
                    <a:pt x="44899" y="0"/>
                  </a:lnTo>
                  <a:cubicBezTo>
                    <a:pt x="18617" y="0"/>
                    <a:pt x="0" y="21902"/>
                    <a:pt x="0" y="44352"/>
                  </a:cubicBezTo>
                  <a:cubicBezTo>
                    <a:pt x="0" y="118271"/>
                    <a:pt x="0" y="118271"/>
                    <a:pt x="0" y="118271"/>
                  </a:cubicBezTo>
                  <a:cubicBezTo>
                    <a:pt x="0" y="158789"/>
                    <a:pt x="33400" y="192190"/>
                    <a:pt x="74467" y="192190"/>
                  </a:cubicBezTo>
                  <a:cubicBezTo>
                    <a:pt x="89250" y="192190"/>
                    <a:pt x="89250" y="192190"/>
                    <a:pt x="89250" y="192190"/>
                  </a:cubicBezTo>
                  <a:cubicBezTo>
                    <a:pt x="89250" y="44899"/>
                    <a:pt x="89250" y="44899"/>
                    <a:pt x="89250" y="44899"/>
                  </a:cubicBezTo>
                  <a:cubicBezTo>
                    <a:pt x="89250" y="21902"/>
                    <a:pt x="67349" y="0"/>
                    <a:pt x="44899" y="0"/>
                  </a:cubicBezTo>
                </a:path>
              </a:pathLst>
            </a:custGeom>
            <a:solidFill>
              <a:srgbClr val="AB845F"/>
            </a:solidFill>
            <a:ln w="545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7" name="Freeform: Shape 36">
              <a:extLst>
                <a:ext uri="{FF2B5EF4-FFF2-40B4-BE49-F238E27FC236}">
                  <a16:creationId xmlns:a16="http://schemas.microsoft.com/office/drawing/2014/main" id="{2C755C27-B195-4D7E-BFD2-5CC495FBA960}"/>
                </a:ext>
              </a:extLst>
            </p:cNvPr>
            <p:cNvSpPr/>
            <p:nvPr/>
          </p:nvSpPr>
          <p:spPr>
            <a:xfrm>
              <a:off x="8317613" y="3856102"/>
              <a:ext cx="652130" cy="1233382"/>
            </a:xfrm>
            <a:custGeom>
              <a:avLst/>
              <a:gdLst>
                <a:gd name="connsiteX0" fmla="*/ 346051 w 652130"/>
                <a:gd name="connsiteY0" fmla="*/ 0 h 1233382"/>
                <a:gd name="connsiteX1" fmla="*/ 306080 w 652130"/>
                <a:gd name="connsiteY1" fmla="*/ 0 h 1233382"/>
                <a:gd name="connsiteX2" fmla="*/ 0 w 652130"/>
                <a:gd name="connsiteY2" fmla="*/ 302795 h 1233382"/>
                <a:gd name="connsiteX3" fmla="*/ 0 w 652130"/>
                <a:gd name="connsiteY3" fmla="*/ 493889 h 1233382"/>
                <a:gd name="connsiteX4" fmla="*/ 207521 w 652130"/>
                <a:gd name="connsiteY4" fmla="*/ 782448 h 1233382"/>
                <a:gd name="connsiteX5" fmla="*/ 203688 w 652130"/>
                <a:gd name="connsiteY5" fmla="*/ 883197 h 1233382"/>
                <a:gd name="connsiteX6" fmla="*/ 68991 w 652130"/>
                <a:gd name="connsiteY6" fmla="*/ 919335 h 1233382"/>
                <a:gd name="connsiteX7" fmla="*/ 236541 w 652130"/>
                <a:gd name="connsiteY7" fmla="*/ 1193657 h 1233382"/>
                <a:gd name="connsiteX8" fmla="*/ 407924 w 652130"/>
                <a:gd name="connsiteY8" fmla="*/ 1186539 h 1233382"/>
                <a:gd name="connsiteX9" fmla="*/ 579307 w 652130"/>
                <a:gd name="connsiteY9" fmla="*/ 916050 h 1233382"/>
                <a:gd name="connsiteX10" fmla="*/ 473630 w 652130"/>
                <a:gd name="connsiteY10" fmla="*/ 883744 h 1233382"/>
                <a:gd name="connsiteX11" fmla="*/ 469797 w 652130"/>
                <a:gd name="connsiteY11" fmla="*/ 772044 h 1233382"/>
                <a:gd name="connsiteX12" fmla="*/ 652131 w 652130"/>
                <a:gd name="connsiteY12" fmla="*/ 494437 h 1233382"/>
                <a:gd name="connsiteX13" fmla="*/ 652131 w 652130"/>
                <a:gd name="connsiteY13" fmla="*/ 303342 h 1233382"/>
                <a:gd name="connsiteX14" fmla="*/ 346051 w 652130"/>
                <a:gd name="connsiteY14" fmla="*/ 0 h 1233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52130" h="1233382">
                  <a:moveTo>
                    <a:pt x="346051" y="0"/>
                  </a:moveTo>
                  <a:cubicBezTo>
                    <a:pt x="306080" y="0"/>
                    <a:pt x="306080" y="0"/>
                    <a:pt x="306080" y="0"/>
                  </a:cubicBezTo>
                  <a:cubicBezTo>
                    <a:pt x="138530" y="0"/>
                    <a:pt x="0" y="136887"/>
                    <a:pt x="0" y="302795"/>
                  </a:cubicBezTo>
                  <a:cubicBezTo>
                    <a:pt x="0" y="493889"/>
                    <a:pt x="0" y="493889"/>
                    <a:pt x="0" y="493889"/>
                  </a:cubicBezTo>
                  <a:cubicBezTo>
                    <a:pt x="0" y="627491"/>
                    <a:pt x="87608" y="739191"/>
                    <a:pt x="207521" y="782448"/>
                  </a:cubicBezTo>
                  <a:cubicBezTo>
                    <a:pt x="203688" y="883197"/>
                    <a:pt x="203688" y="883197"/>
                    <a:pt x="203688" y="883197"/>
                  </a:cubicBezTo>
                  <a:cubicBezTo>
                    <a:pt x="68991" y="919335"/>
                    <a:pt x="68991" y="919335"/>
                    <a:pt x="68991" y="919335"/>
                  </a:cubicBezTo>
                  <a:cubicBezTo>
                    <a:pt x="236541" y="1193657"/>
                    <a:pt x="236541" y="1193657"/>
                    <a:pt x="236541" y="1193657"/>
                  </a:cubicBezTo>
                  <a:cubicBezTo>
                    <a:pt x="262276" y="1251150"/>
                    <a:pt x="386022" y="1244031"/>
                    <a:pt x="407924" y="1186539"/>
                  </a:cubicBezTo>
                  <a:cubicBezTo>
                    <a:pt x="579307" y="916050"/>
                    <a:pt x="579307" y="916050"/>
                    <a:pt x="579307" y="916050"/>
                  </a:cubicBezTo>
                  <a:cubicBezTo>
                    <a:pt x="473630" y="883744"/>
                    <a:pt x="473630" y="883744"/>
                    <a:pt x="473630" y="883744"/>
                  </a:cubicBezTo>
                  <a:cubicBezTo>
                    <a:pt x="469797" y="772044"/>
                    <a:pt x="469797" y="772044"/>
                    <a:pt x="469797" y="772044"/>
                  </a:cubicBezTo>
                  <a:cubicBezTo>
                    <a:pt x="579307" y="724955"/>
                    <a:pt x="652131" y="620373"/>
                    <a:pt x="652131" y="494437"/>
                  </a:cubicBezTo>
                  <a:cubicBezTo>
                    <a:pt x="652131" y="303342"/>
                    <a:pt x="652131" y="303342"/>
                    <a:pt x="652131" y="303342"/>
                  </a:cubicBezTo>
                  <a:cubicBezTo>
                    <a:pt x="652131" y="136887"/>
                    <a:pt x="517434" y="0"/>
                    <a:pt x="346051" y="0"/>
                  </a:cubicBezTo>
                </a:path>
              </a:pathLst>
            </a:custGeom>
            <a:solidFill>
              <a:srgbClr val="BB9167"/>
            </a:solidFill>
            <a:ln w="545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8" name="Freeform: Shape 37">
              <a:extLst>
                <a:ext uri="{FF2B5EF4-FFF2-40B4-BE49-F238E27FC236}">
                  <a16:creationId xmlns:a16="http://schemas.microsoft.com/office/drawing/2014/main" id="{1788F4B8-5EF4-4EB4-B733-7F93866DB435}"/>
                </a:ext>
              </a:extLst>
            </p:cNvPr>
            <p:cNvSpPr/>
            <p:nvPr/>
          </p:nvSpPr>
          <p:spPr>
            <a:xfrm>
              <a:off x="8521849" y="3932759"/>
              <a:ext cx="447894" cy="1034320"/>
            </a:xfrm>
            <a:custGeom>
              <a:avLst/>
              <a:gdLst>
                <a:gd name="connsiteX0" fmla="*/ 3833 w 447894"/>
                <a:gd name="connsiteY0" fmla="*/ 713456 h 1034320"/>
                <a:gd name="connsiteX1" fmla="*/ 0 w 447894"/>
                <a:gd name="connsiteY1" fmla="*/ 734811 h 1034320"/>
                <a:gd name="connsiteX2" fmla="*/ 0 w 447894"/>
                <a:gd name="connsiteY2" fmla="*/ 734811 h 1034320"/>
                <a:gd name="connsiteX3" fmla="*/ 14236 w 447894"/>
                <a:gd name="connsiteY3" fmla="*/ 807087 h 1034320"/>
                <a:gd name="connsiteX4" fmla="*/ 173025 w 447894"/>
                <a:gd name="connsiteY4" fmla="*/ 980113 h 1034320"/>
                <a:gd name="connsiteX5" fmla="*/ 320864 w 447894"/>
                <a:gd name="connsiteY5" fmla="*/ 1034320 h 1034320"/>
                <a:gd name="connsiteX6" fmla="*/ 422160 w 447894"/>
                <a:gd name="connsiteY6" fmla="*/ 861295 h 1034320"/>
                <a:gd name="connsiteX7" fmla="*/ 267204 w 447894"/>
                <a:gd name="connsiteY7" fmla="*/ 814205 h 1034320"/>
                <a:gd name="connsiteX8" fmla="*/ 263371 w 447894"/>
                <a:gd name="connsiteY8" fmla="*/ 702505 h 1034320"/>
                <a:gd name="connsiteX9" fmla="*/ 263371 w 447894"/>
                <a:gd name="connsiteY9" fmla="*/ 706338 h 1034320"/>
                <a:gd name="connsiteX10" fmla="*/ 444062 w 447894"/>
                <a:gd name="connsiteY10" fmla="*/ 432564 h 1034320"/>
                <a:gd name="connsiteX11" fmla="*/ 447895 w 447894"/>
                <a:gd name="connsiteY11" fmla="*/ 432564 h 1034320"/>
                <a:gd name="connsiteX12" fmla="*/ 444062 w 447894"/>
                <a:gd name="connsiteY12" fmla="*/ 234351 h 1034320"/>
                <a:gd name="connsiteX13" fmla="*/ 444062 w 447894"/>
                <a:gd name="connsiteY13" fmla="*/ 202046 h 1034320"/>
                <a:gd name="connsiteX14" fmla="*/ 436944 w 447894"/>
                <a:gd name="connsiteY14" fmla="*/ 191095 h 1034320"/>
                <a:gd name="connsiteX15" fmla="*/ 184524 w 447894"/>
                <a:gd name="connsiteY15" fmla="*/ 0 h 1034320"/>
                <a:gd name="connsiteX16" fmla="*/ 159337 w 447894"/>
                <a:gd name="connsiteY16" fmla="*/ 86513 h 1034320"/>
                <a:gd name="connsiteX17" fmla="*/ 292939 w 447894"/>
                <a:gd name="connsiteY17" fmla="*/ 263371 h 1034320"/>
                <a:gd name="connsiteX18" fmla="*/ 227780 w 447894"/>
                <a:gd name="connsiteY18" fmla="*/ 274322 h 1034320"/>
                <a:gd name="connsiteX19" fmla="*/ 216829 w 447894"/>
                <a:gd name="connsiteY19" fmla="*/ 278155 h 1034320"/>
                <a:gd name="connsiteX20" fmla="*/ 180691 w 447894"/>
                <a:gd name="connsiteY20" fmla="*/ 328529 h 1034320"/>
                <a:gd name="connsiteX21" fmla="*/ 187809 w 447894"/>
                <a:gd name="connsiteY21" fmla="*/ 447348 h 1034320"/>
                <a:gd name="connsiteX22" fmla="*/ 155504 w 447894"/>
                <a:gd name="connsiteY22" fmla="*/ 476368 h 1034320"/>
                <a:gd name="connsiteX23" fmla="*/ 133602 w 447894"/>
                <a:gd name="connsiteY23" fmla="*/ 501555 h 1034320"/>
                <a:gd name="connsiteX24" fmla="*/ 151671 w 447894"/>
                <a:gd name="connsiteY24" fmla="*/ 573831 h 1034320"/>
                <a:gd name="connsiteX25" fmla="*/ 129769 w 447894"/>
                <a:gd name="connsiteY25" fmla="*/ 595186 h 1034320"/>
                <a:gd name="connsiteX26" fmla="*/ 100749 w 447894"/>
                <a:gd name="connsiteY26" fmla="*/ 732073 h 1034320"/>
                <a:gd name="connsiteX27" fmla="*/ 100749 w 447894"/>
                <a:gd name="connsiteY27" fmla="*/ 732073 h 1034320"/>
                <a:gd name="connsiteX28" fmla="*/ 3833 w 447894"/>
                <a:gd name="connsiteY28" fmla="*/ 713456 h 10343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447894" h="1034320">
                  <a:moveTo>
                    <a:pt x="3833" y="713456"/>
                  </a:moveTo>
                  <a:cubicBezTo>
                    <a:pt x="0" y="734811"/>
                    <a:pt x="0" y="734811"/>
                    <a:pt x="0" y="734811"/>
                  </a:cubicBezTo>
                  <a:lnTo>
                    <a:pt x="0" y="734811"/>
                  </a:lnTo>
                  <a:cubicBezTo>
                    <a:pt x="14236" y="807087"/>
                    <a:pt x="14236" y="807087"/>
                    <a:pt x="14236" y="807087"/>
                  </a:cubicBezTo>
                  <a:cubicBezTo>
                    <a:pt x="36138" y="864580"/>
                    <a:pt x="79395" y="936856"/>
                    <a:pt x="173025" y="980113"/>
                  </a:cubicBezTo>
                  <a:cubicBezTo>
                    <a:pt x="320864" y="1034320"/>
                    <a:pt x="320864" y="1034320"/>
                    <a:pt x="320864" y="1034320"/>
                  </a:cubicBezTo>
                  <a:cubicBezTo>
                    <a:pt x="422160" y="861295"/>
                    <a:pt x="422160" y="861295"/>
                    <a:pt x="422160" y="861295"/>
                  </a:cubicBezTo>
                  <a:cubicBezTo>
                    <a:pt x="267204" y="814205"/>
                    <a:pt x="267204" y="814205"/>
                    <a:pt x="267204" y="814205"/>
                  </a:cubicBezTo>
                  <a:cubicBezTo>
                    <a:pt x="263371" y="702505"/>
                    <a:pt x="263371" y="702505"/>
                    <a:pt x="263371" y="702505"/>
                  </a:cubicBezTo>
                  <a:cubicBezTo>
                    <a:pt x="263371" y="706338"/>
                    <a:pt x="263371" y="706338"/>
                    <a:pt x="263371" y="706338"/>
                  </a:cubicBezTo>
                  <a:cubicBezTo>
                    <a:pt x="367953" y="659249"/>
                    <a:pt x="444062" y="555215"/>
                    <a:pt x="444062" y="432564"/>
                  </a:cubicBezTo>
                  <a:cubicBezTo>
                    <a:pt x="447895" y="432564"/>
                    <a:pt x="447895" y="432564"/>
                    <a:pt x="447895" y="432564"/>
                  </a:cubicBezTo>
                  <a:cubicBezTo>
                    <a:pt x="444062" y="425446"/>
                    <a:pt x="444062" y="234351"/>
                    <a:pt x="444062" y="234351"/>
                  </a:cubicBezTo>
                  <a:cubicBezTo>
                    <a:pt x="444062" y="223400"/>
                    <a:pt x="444062" y="212997"/>
                    <a:pt x="444062" y="202046"/>
                  </a:cubicBezTo>
                  <a:cubicBezTo>
                    <a:pt x="440229" y="194927"/>
                    <a:pt x="436944" y="191095"/>
                    <a:pt x="436944" y="191095"/>
                  </a:cubicBezTo>
                  <a:cubicBezTo>
                    <a:pt x="184524" y="0"/>
                    <a:pt x="184524" y="0"/>
                    <a:pt x="184524" y="0"/>
                  </a:cubicBezTo>
                  <a:cubicBezTo>
                    <a:pt x="159337" y="86513"/>
                    <a:pt x="159337" y="86513"/>
                    <a:pt x="159337" y="86513"/>
                  </a:cubicBezTo>
                  <a:cubicBezTo>
                    <a:pt x="159337" y="86513"/>
                    <a:pt x="191642" y="202046"/>
                    <a:pt x="292939" y="263371"/>
                  </a:cubicBezTo>
                  <a:cubicBezTo>
                    <a:pt x="271037" y="263371"/>
                    <a:pt x="249682" y="267204"/>
                    <a:pt x="227780" y="274322"/>
                  </a:cubicBezTo>
                  <a:cubicBezTo>
                    <a:pt x="216829" y="278155"/>
                    <a:pt x="216829" y="278155"/>
                    <a:pt x="216829" y="278155"/>
                  </a:cubicBezTo>
                  <a:cubicBezTo>
                    <a:pt x="194927" y="285273"/>
                    <a:pt x="180691" y="307175"/>
                    <a:pt x="180691" y="328529"/>
                  </a:cubicBezTo>
                  <a:cubicBezTo>
                    <a:pt x="187809" y="447348"/>
                    <a:pt x="187809" y="447348"/>
                    <a:pt x="187809" y="447348"/>
                  </a:cubicBezTo>
                  <a:cubicBezTo>
                    <a:pt x="191642" y="472535"/>
                    <a:pt x="176858" y="476368"/>
                    <a:pt x="155504" y="476368"/>
                  </a:cubicBezTo>
                  <a:cubicBezTo>
                    <a:pt x="144553" y="476368"/>
                    <a:pt x="133602" y="487319"/>
                    <a:pt x="133602" y="501555"/>
                  </a:cubicBezTo>
                  <a:cubicBezTo>
                    <a:pt x="151671" y="573831"/>
                    <a:pt x="151671" y="573831"/>
                    <a:pt x="151671" y="573831"/>
                  </a:cubicBezTo>
                  <a:cubicBezTo>
                    <a:pt x="129769" y="595186"/>
                    <a:pt x="129769" y="595186"/>
                    <a:pt x="129769" y="595186"/>
                  </a:cubicBezTo>
                  <a:cubicBezTo>
                    <a:pt x="97464" y="631324"/>
                    <a:pt x="86513" y="681699"/>
                    <a:pt x="100749" y="732073"/>
                  </a:cubicBezTo>
                  <a:lnTo>
                    <a:pt x="100749" y="732073"/>
                  </a:lnTo>
                  <a:cubicBezTo>
                    <a:pt x="68991" y="731526"/>
                    <a:pt x="32853" y="724407"/>
                    <a:pt x="3833" y="713456"/>
                  </a:cubicBezTo>
                </a:path>
              </a:pathLst>
            </a:custGeom>
            <a:solidFill>
              <a:srgbClr val="A17955"/>
            </a:solidFill>
            <a:ln w="545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39" name="Freeform: Shape 38">
              <a:extLst>
                <a:ext uri="{FF2B5EF4-FFF2-40B4-BE49-F238E27FC236}">
                  <a16:creationId xmlns:a16="http://schemas.microsoft.com/office/drawing/2014/main" id="{E8EB8DD2-8AF3-4ADD-ACD7-5CE577474FD1}"/>
                </a:ext>
              </a:extLst>
            </p:cNvPr>
            <p:cNvSpPr/>
            <p:nvPr/>
          </p:nvSpPr>
          <p:spPr>
            <a:xfrm>
              <a:off x="8317613" y="3798906"/>
              <a:ext cx="671003" cy="798029"/>
            </a:xfrm>
            <a:custGeom>
              <a:avLst/>
              <a:gdLst>
                <a:gd name="connsiteX0" fmla="*/ 353717 w 671003"/>
                <a:gd name="connsiteY0" fmla="*/ 251 h 798029"/>
                <a:gd name="connsiteX1" fmla="*/ 0 w 671003"/>
                <a:gd name="connsiteY1" fmla="*/ 326590 h 798029"/>
                <a:gd name="connsiteX2" fmla="*/ 0 w 671003"/>
                <a:gd name="connsiteY2" fmla="*/ 366561 h 798029"/>
                <a:gd name="connsiteX3" fmla="*/ 0 w 671003"/>
                <a:gd name="connsiteY3" fmla="*/ 366561 h 798029"/>
                <a:gd name="connsiteX4" fmla="*/ 0 w 671003"/>
                <a:gd name="connsiteY4" fmla="*/ 558751 h 798029"/>
                <a:gd name="connsiteX5" fmla="*/ 54755 w 671003"/>
                <a:gd name="connsiteY5" fmla="*/ 798030 h 798029"/>
                <a:gd name="connsiteX6" fmla="*/ 54755 w 671003"/>
                <a:gd name="connsiteY6" fmla="*/ 507829 h 798029"/>
                <a:gd name="connsiteX7" fmla="*/ 134697 w 671003"/>
                <a:gd name="connsiteY7" fmla="*/ 333708 h 798029"/>
                <a:gd name="connsiteX8" fmla="*/ 277060 w 671003"/>
                <a:gd name="connsiteY8" fmla="*/ 159588 h 798029"/>
                <a:gd name="connsiteX9" fmla="*/ 670747 w 671003"/>
                <a:gd name="connsiteY9" fmla="*/ 612411 h 798029"/>
                <a:gd name="connsiteX10" fmla="*/ 670747 w 671003"/>
                <a:gd name="connsiteY10" fmla="*/ 344112 h 798029"/>
                <a:gd name="connsiteX11" fmla="*/ 353717 w 671003"/>
                <a:gd name="connsiteY11" fmla="*/ 251 h 7980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71003" h="798029">
                  <a:moveTo>
                    <a:pt x="353717" y="251"/>
                  </a:moveTo>
                  <a:cubicBezTo>
                    <a:pt x="163717" y="-6867"/>
                    <a:pt x="3833" y="138233"/>
                    <a:pt x="0" y="326590"/>
                  </a:cubicBezTo>
                  <a:cubicBezTo>
                    <a:pt x="0" y="340827"/>
                    <a:pt x="0" y="351778"/>
                    <a:pt x="0" y="366561"/>
                  </a:cubicBezTo>
                  <a:lnTo>
                    <a:pt x="0" y="366561"/>
                  </a:lnTo>
                  <a:cubicBezTo>
                    <a:pt x="0" y="558751"/>
                    <a:pt x="0" y="558751"/>
                    <a:pt x="0" y="558751"/>
                  </a:cubicBezTo>
                  <a:cubicBezTo>
                    <a:pt x="0" y="725206"/>
                    <a:pt x="54755" y="798030"/>
                    <a:pt x="54755" y="798030"/>
                  </a:cubicBezTo>
                  <a:cubicBezTo>
                    <a:pt x="54755" y="507829"/>
                    <a:pt x="54755" y="507829"/>
                    <a:pt x="54755" y="507829"/>
                  </a:cubicBezTo>
                  <a:cubicBezTo>
                    <a:pt x="54755" y="442671"/>
                    <a:pt x="83775" y="377512"/>
                    <a:pt x="134697" y="333708"/>
                  </a:cubicBezTo>
                  <a:cubicBezTo>
                    <a:pt x="229423" y="243363"/>
                    <a:pt x="277060" y="159588"/>
                    <a:pt x="277060" y="159588"/>
                  </a:cubicBezTo>
                  <a:cubicBezTo>
                    <a:pt x="517434" y="239530"/>
                    <a:pt x="539336" y="518232"/>
                    <a:pt x="670747" y="612411"/>
                  </a:cubicBezTo>
                  <a:cubicBezTo>
                    <a:pt x="670747" y="344112"/>
                    <a:pt x="670747" y="344112"/>
                    <a:pt x="670747" y="344112"/>
                  </a:cubicBezTo>
                  <a:cubicBezTo>
                    <a:pt x="677865" y="163421"/>
                    <a:pt x="535503" y="11202"/>
                    <a:pt x="353717" y="251"/>
                  </a:cubicBezTo>
                </a:path>
              </a:pathLst>
            </a:custGeom>
            <a:solidFill>
              <a:srgbClr val="301D19"/>
            </a:solidFill>
            <a:ln w="545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0" name="Freeform: Shape 39">
              <a:extLst>
                <a:ext uri="{FF2B5EF4-FFF2-40B4-BE49-F238E27FC236}">
                  <a16:creationId xmlns:a16="http://schemas.microsoft.com/office/drawing/2014/main" id="{12757845-9A93-4882-B1F7-69A573AD3E0E}"/>
                </a:ext>
              </a:extLst>
            </p:cNvPr>
            <p:cNvSpPr/>
            <p:nvPr/>
          </p:nvSpPr>
          <p:spPr>
            <a:xfrm>
              <a:off x="8599053" y="3792039"/>
              <a:ext cx="389565" cy="523456"/>
            </a:xfrm>
            <a:custGeom>
              <a:avLst/>
              <a:gdLst>
                <a:gd name="connsiteX0" fmla="*/ 187262 w 389565"/>
                <a:gd name="connsiteY0" fmla="*/ 192737 h 523456"/>
                <a:gd name="connsiteX1" fmla="*/ 389307 w 389565"/>
                <a:gd name="connsiteY1" fmla="*/ 523457 h 523456"/>
                <a:gd name="connsiteX2" fmla="*/ 389307 w 389565"/>
                <a:gd name="connsiteY2" fmla="*/ 345503 h 523456"/>
                <a:gd name="connsiteX3" fmla="*/ 75562 w 389565"/>
                <a:gd name="connsiteY3" fmla="*/ 0 h 523456"/>
                <a:gd name="connsiteX4" fmla="*/ 57493 w 389565"/>
                <a:gd name="connsiteY4" fmla="*/ 0 h 523456"/>
                <a:gd name="connsiteX5" fmla="*/ 0 w 389565"/>
                <a:gd name="connsiteY5" fmla="*/ 159884 h 523456"/>
                <a:gd name="connsiteX6" fmla="*/ 187262 w 389565"/>
                <a:gd name="connsiteY6" fmla="*/ 192737 h 523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9565" h="523456">
                  <a:moveTo>
                    <a:pt x="187262" y="192737"/>
                  </a:moveTo>
                  <a:cubicBezTo>
                    <a:pt x="302795" y="287463"/>
                    <a:pt x="320864" y="443515"/>
                    <a:pt x="389307" y="523457"/>
                  </a:cubicBezTo>
                  <a:cubicBezTo>
                    <a:pt x="389307" y="345503"/>
                    <a:pt x="389307" y="345503"/>
                    <a:pt x="389307" y="345503"/>
                  </a:cubicBezTo>
                  <a:cubicBezTo>
                    <a:pt x="396425" y="163717"/>
                    <a:pt x="255705" y="10951"/>
                    <a:pt x="75562" y="0"/>
                  </a:cubicBezTo>
                  <a:cubicBezTo>
                    <a:pt x="71729" y="0"/>
                    <a:pt x="64611" y="0"/>
                    <a:pt x="57493" y="0"/>
                  </a:cubicBezTo>
                  <a:cubicBezTo>
                    <a:pt x="0" y="159884"/>
                    <a:pt x="0" y="159884"/>
                    <a:pt x="0" y="159884"/>
                  </a:cubicBezTo>
                  <a:cubicBezTo>
                    <a:pt x="0" y="159884"/>
                    <a:pt x="97464" y="112795"/>
                    <a:pt x="187262" y="192737"/>
                  </a:cubicBezTo>
                </a:path>
              </a:pathLst>
            </a:custGeom>
            <a:solidFill>
              <a:srgbClr val="613D30"/>
            </a:solidFill>
            <a:ln w="545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1" name="Freeform: Shape 40">
              <a:extLst>
                <a:ext uri="{FF2B5EF4-FFF2-40B4-BE49-F238E27FC236}">
                  <a16:creationId xmlns:a16="http://schemas.microsoft.com/office/drawing/2014/main" id="{69104A9A-CCE9-4F12-AEE7-2B5E0DFA6E50}"/>
                </a:ext>
              </a:extLst>
            </p:cNvPr>
            <p:cNvSpPr/>
            <p:nvPr/>
          </p:nvSpPr>
          <p:spPr>
            <a:xfrm>
              <a:off x="8599053" y="3865951"/>
              <a:ext cx="268846" cy="130323"/>
            </a:xfrm>
            <a:custGeom>
              <a:avLst/>
              <a:gdLst>
                <a:gd name="connsiteX0" fmla="*/ 0 w 268846"/>
                <a:gd name="connsiteY0" fmla="*/ 30669 h 130323"/>
                <a:gd name="connsiteX1" fmla="*/ 268847 w 268846"/>
                <a:gd name="connsiteY1" fmla="*/ 130323 h 130323"/>
                <a:gd name="connsiteX2" fmla="*/ 0 w 268846"/>
                <a:gd name="connsiteY2" fmla="*/ 30669 h 130323"/>
              </a:gdLst>
              <a:ahLst/>
              <a:cxnLst>
                <a:cxn ang="0">
                  <a:pos x="connsiteX0" y="connsiteY0"/>
                </a:cxn>
                <a:cxn ang="0">
                  <a:pos x="connsiteX1" y="connsiteY1"/>
                </a:cxn>
                <a:cxn ang="0">
                  <a:pos x="connsiteX2" y="connsiteY2"/>
                </a:cxn>
              </a:cxnLst>
              <a:rect l="l" t="t" r="r" b="b"/>
              <a:pathLst>
                <a:path w="268846" h="130323">
                  <a:moveTo>
                    <a:pt x="0" y="30669"/>
                  </a:moveTo>
                  <a:cubicBezTo>
                    <a:pt x="0" y="30669"/>
                    <a:pt x="163170" y="-1636"/>
                    <a:pt x="268847" y="130323"/>
                  </a:cubicBezTo>
                  <a:cubicBezTo>
                    <a:pt x="243112" y="-15872"/>
                    <a:pt x="47089" y="-22990"/>
                    <a:pt x="0" y="30669"/>
                  </a:cubicBezTo>
                </a:path>
              </a:pathLst>
            </a:custGeom>
            <a:solidFill>
              <a:srgbClr val="301D19"/>
            </a:solidFill>
            <a:ln w="545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2" name="Freeform: Shape 41">
              <a:extLst>
                <a:ext uri="{FF2B5EF4-FFF2-40B4-BE49-F238E27FC236}">
                  <a16:creationId xmlns:a16="http://schemas.microsoft.com/office/drawing/2014/main" id="{4072009F-D0AD-49A7-A89C-5F5FB70A93C3}"/>
                </a:ext>
              </a:extLst>
            </p:cNvPr>
            <p:cNvSpPr/>
            <p:nvPr/>
          </p:nvSpPr>
          <p:spPr>
            <a:xfrm>
              <a:off x="8444644" y="4237744"/>
              <a:ext cx="62420" cy="62420"/>
            </a:xfrm>
            <a:custGeom>
              <a:avLst/>
              <a:gdLst>
                <a:gd name="connsiteX0" fmla="*/ 62421 w 62420"/>
                <a:gd name="connsiteY0" fmla="*/ 31210 h 62420"/>
                <a:gd name="connsiteX1" fmla="*/ 31210 w 62420"/>
                <a:gd name="connsiteY1" fmla="*/ 62421 h 62420"/>
                <a:gd name="connsiteX2" fmla="*/ 0 w 62420"/>
                <a:gd name="connsiteY2" fmla="*/ 31210 h 62420"/>
                <a:gd name="connsiteX3" fmla="*/ 31210 w 62420"/>
                <a:gd name="connsiteY3" fmla="*/ 0 h 62420"/>
                <a:gd name="connsiteX4" fmla="*/ 62421 w 62420"/>
                <a:gd name="connsiteY4" fmla="*/ 31210 h 624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20" h="62420">
                  <a:moveTo>
                    <a:pt x="62421" y="31210"/>
                  </a:moveTo>
                  <a:cubicBezTo>
                    <a:pt x="62421" y="48447"/>
                    <a:pt x="48447" y="62421"/>
                    <a:pt x="31210" y="62421"/>
                  </a:cubicBezTo>
                  <a:cubicBezTo>
                    <a:pt x="13973" y="62421"/>
                    <a:pt x="0" y="48447"/>
                    <a:pt x="0" y="31210"/>
                  </a:cubicBezTo>
                  <a:cubicBezTo>
                    <a:pt x="0" y="13973"/>
                    <a:pt x="13973" y="0"/>
                    <a:pt x="31210" y="0"/>
                  </a:cubicBezTo>
                  <a:cubicBezTo>
                    <a:pt x="48447" y="0"/>
                    <a:pt x="62421" y="13973"/>
                    <a:pt x="62421" y="31210"/>
                  </a:cubicBezTo>
                  <a:close/>
                </a:path>
              </a:pathLst>
            </a:custGeom>
            <a:solidFill>
              <a:srgbClr val="282828"/>
            </a:solidFill>
            <a:ln w="545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3" name="Freeform: Shape 42">
              <a:extLst>
                <a:ext uri="{FF2B5EF4-FFF2-40B4-BE49-F238E27FC236}">
                  <a16:creationId xmlns:a16="http://schemas.microsoft.com/office/drawing/2014/main" id="{6A4048C0-4292-4686-B99D-125B7B8EEBB8}"/>
                </a:ext>
              </a:extLst>
            </p:cNvPr>
            <p:cNvSpPr/>
            <p:nvPr/>
          </p:nvSpPr>
          <p:spPr>
            <a:xfrm>
              <a:off x="8778102" y="4237744"/>
              <a:ext cx="62420" cy="62420"/>
            </a:xfrm>
            <a:custGeom>
              <a:avLst/>
              <a:gdLst>
                <a:gd name="connsiteX0" fmla="*/ 62421 w 62420"/>
                <a:gd name="connsiteY0" fmla="*/ 31210 h 62420"/>
                <a:gd name="connsiteX1" fmla="*/ 31210 w 62420"/>
                <a:gd name="connsiteY1" fmla="*/ 62421 h 62420"/>
                <a:gd name="connsiteX2" fmla="*/ 0 w 62420"/>
                <a:gd name="connsiteY2" fmla="*/ 31210 h 62420"/>
                <a:gd name="connsiteX3" fmla="*/ 31210 w 62420"/>
                <a:gd name="connsiteY3" fmla="*/ 0 h 62420"/>
                <a:gd name="connsiteX4" fmla="*/ 62421 w 62420"/>
                <a:gd name="connsiteY4" fmla="*/ 31210 h 624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20" h="62420">
                  <a:moveTo>
                    <a:pt x="62421" y="31210"/>
                  </a:moveTo>
                  <a:cubicBezTo>
                    <a:pt x="62421" y="48447"/>
                    <a:pt x="48447" y="62421"/>
                    <a:pt x="31210" y="62421"/>
                  </a:cubicBezTo>
                  <a:cubicBezTo>
                    <a:pt x="13973" y="62421"/>
                    <a:pt x="0" y="48447"/>
                    <a:pt x="0" y="31210"/>
                  </a:cubicBezTo>
                  <a:cubicBezTo>
                    <a:pt x="0" y="13973"/>
                    <a:pt x="13973" y="0"/>
                    <a:pt x="31210" y="0"/>
                  </a:cubicBezTo>
                  <a:cubicBezTo>
                    <a:pt x="48447" y="0"/>
                    <a:pt x="62421" y="13973"/>
                    <a:pt x="62421" y="31210"/>
                  </a:cubicBezTo>
                  <a:close/>
                </a:path>
              </a:pathLst>
            </a:custGeom>
            <a:solidFill>
              <a:srgbClr val="282828"/>
            </a:solidFill>
            <a:ln w="545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4" name="Freeform: Shape 43">
              <a:extLst>
                <a:ext uri="{FF2B5EF4-FFF2-40B4-BE49-F238E27FC236}">
                  <a16:creationId xmlns:a16="http://schemas.microsoft.com/office/drawing/2014/main" id="{57D6BBC2-21C5-4501-B0C5-896286340070}"/>
                </a:ext>
              </a:extLst>
            </p:cNvPr>
            <p:cNvSpPr/>
            <p:nvPr/>
          </p:nvSpPr>
          <p:spPr>
            <a:xfrm>
              <a:off x="8178536" y="4749155"/>
              <a:ext cx="942879" cy="412852"/>
            </a:xfrm>
            <a:custGeom>
              <a:avLst/>
              <a:gdLst>
                <a:gd name="connsiteX0" fmla="*/ 819133 w 942879"/>
                <a:gd name="connsiteY0" fmla="*/ 50922 h 412852"/>
                <a:gd name="connsiteX1" fmla="*/ 671295 w 942879"/>
                <a:gd name="connsiteY1" fmla="*/ 547 h 412852"/>
                <a:gd name="connsiteX2" fmla="*/ 620920 w 942879"/>
                <a:gd name="connsiteY2" fmla="*/ 90346 h 412852"/>
                <a:gd name="connsiteX3" fmla="*/ 342766 w 942879"/>
                <a:gd name="connsiteY3" fmla="*/ 79395 h 412852"/>
                <a:gd name="connsiteX4" fmla="*/ 306627 w 942879"/>
                <a:gd name="connsiteY4" fmla="*/ 0 h 412852"/>
                <a:gd name="connsiteX5" fmla="*/ 100749 w 942879"/>
                <a:gd name="connsiteY5" fmla="*/ 57493 h 412852"/>
                <a:gd name="connsiteX6" fmla="*/ 0 w 942879"/>
                <a:gd name="connsiteY6" fmla="*/ 135245 h 412852"/>
                <a:gd name="connsiteX7" fmla="*/ 480200 w 942879"/>
                <a:gd name="connsiteY7" fmla="*/ 412852 h 412852"/>
                <a:gd name="connsiteX8" fmla="*/ 942879 w 942879"/>
                <a:gd name="connsiteY8" fmla="*/ 145648 h 412852"/>
                <a:gd name="connsiteX9" fmla="*/ 819133 w 942879"/>
                <a:gd name="connsiteY9" fmla="*/ 50922 h 412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42879" h="412852">
                  <a:moveTo>
                    <a:pt x="819133" y="50922"/>
                  </a:moveTo>
                  <a:cubicBezTo>
                    <a:pt x="671295" y="547"/>
                    <a:pt x="671295" y="547"/>
                    <a:pt x="671295" y="547"/>
                  </a:cubicBezTo>
                  <a:cubicBezTo>
                    <a:pt x="620920" y="90346"/>
                    <a:pt x="620920" y="90346"/>
                    <a:pt x="620920" y="90346"/>
                  </a:cubicBezTo>
                  <a:cubicBezTo>
                    <a:pt x="559595" y="202046"/>
                    <a:pt x="396973" y="194927"/>
                    <a:pt x="342766" y="79395"/>
                  </a:cubicBezTo>
                  <a:cubicBezTo>
                    <a:pt x="306627" y="0"/>
                    <a:pt x="306627" y="0"/>
                    <a:pt x="306627" y="0"/>
                  </a:cubicBezTo>
                  <a:cubicBezTo>
                    <a:pt x="100749" y="57493"/>
                    <a:pt x="100749" y="57493"/>
                    <a:pt x="100749" y="57493"/>
                  </a:cubicBezTo>
                  <a:cubicBezTo>
                    <a:pt x="59683" y="73372"/>
                    <a:pt x="25187" y="100749"/>
                    <a:pt x="0" y="135245"/>
                  </a:cubicBezTo>
                  <a:lnTo>
                    <a:pt x="480200" y="412852"/>
                  </a:lnTo>
                  <a:lnTo>
                    <a:pt x="942879" y="145648"/>
                  </a:lnTo>
                  <a:cubicBezTo>
                    <a:pt x="914407" y="102939"/>
                    <a:pt x="871698" y="68444"/>
                    <a:pt x="819133" y="50922"/>
                  </a:cubicBezTo>
                  <a:close/>
                </a:path>
              </a:pathLst>
            </a:custGeom>
            <a:solidFill>
              <a:srgbClr val="871A1A"/>
            </a:solidFill>
            <a:ln w="545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5" name="Freeform: Shape 44">
              <a:extLst>
                <a:ext uri="{FF2B5EF4-FFF2-40B4-BE49-F238E27FC236}">
                  <a16:creationId xmlns:a16="http://schemas.microsoft.com/office/drawing/2014/main" id="{36654E92-C326-4312-8980-4DFF85A8B943}"/>
                </a:ext>
              </a:extLst>
            </p:cNvPr>
            <p:cNvSpPr/>
            <p:nvPr/>
          </p:nvSpPr>
          <p:spPr>
            <a:xfrm>
              <a:off x="8893087" y="4213652"/>
              <a:ext cx="327981" cy="724954"/>
            </a:xfrm>
            <a:custGeom>
              <a:avLst/>
              <a:gdLst>
                <a:gd name="connsiteX0" fmla="*/ 314293 w 327981"/>
                <a:gd name="connsiteY0" fmla="*/ 480200 h 724954"/>
                <a:gd name="connsiteX1" fmla="*/ 205878 w 327981"/>
                <a:gd name="connsiteY1" fmla="*/ 334552 h 724954"/>
                <a:gd name="connsiteX2" fmla="*/ 97464 w 327981"/>
                <a:gd name="connsiteY2" fmla="*/ 185072 h 724954"/>
                <a:gd name="connsiteX3" fmla="*/ 86513 w 327981"/>
                <a:gd name="connsiteY3" fmla="*/ 61325 h 724954"/>
                <a:gd name="connsiteX4" fmla="*/ 0 w 327981"/>
                <a:gd name="connsiteY4" fmla="*/ 0 h 724954"/>
                <a:gd name="connsiteX5" fmla="*/ 36138 w 327981"/>
                <a:gd name="connsiteY5" fmla="*/ 233256 h 724954"/>
                <a:gd name="connsiteX6" fmla="*/ 36138 w 327981"/>
                <a:gd name="connsiteY6" fmla="*/ 284178 h 724954"/>
                <a:gd name="connsiteX7" fmla="*/ 115533 w 327981"/>
                <a:gd name="connsiteY7" fmla="*/ 436944 h 724954"/>
                <a:gd name="connsiteX8" fmla="*/ 180691 w 327981"/>
                <a:gd name="connsiteY8" fmla="*/ 648298 h 724954"/>
                <a:gd name="connsiteX9" fmla="*/ 155504 w 327981"/>
                <a:gd name="connsiteY9" fmla="*/ 724955 h 724954"/>
                <a:gd name="connsiteX10" fmla="*/ 327982 w 327981"/>
                <a:gd name="connsiteY10" fmla="*/ 625301 h 724954"/>
                <a:gd name="connsiteX11" fmla="*/ 325244 w 327981"/>
                <a:gd name="connsiteY11" fmla="*/ 593543 h 724954"/>
                <a:gd name="connsiteX12" fmla="*/ 314293 w 327981"/>
                <a:gd name="connsiteY12" fmla="*/ 480200 h 724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27981" h="724954">
                  <a:moveTo>
                    <a:pt x="314293" y="480200"/>
                  </a:moveTo>
                  <a:cubicBezTo>
                    <a:pt x="303342" y="418327"/>
                    <a:pt x="263919" y="360287"/>
                    <a:pt x="205878" y="334552"/>
                  </a:cubicBezTo>
                  <a:cubicBezTo>
                    <a:pt x="144553" y="308818"/>
                    <a:pt x="104582" y="250777"/>
                    <a:pt x="97464" y="185072"/>
                  </a:cubicBezTo>
                  <a:cubicBezTo>
                    <a:pt x="86513" y="61325"/>
                    <a:pt x="86513" y="61325"/>
                    <a:pt x="86513" y="61325"/>
                  </a:cubicBezTo>
                  <a:cubicBezTo>
                    <a:pt x="0" y="0"/>
                    <a:pt x="0" y="0"/>
                    <a:pt x="0" y="0"/>
                  </a:cubicBezTo>
                  <a:cubicBezTo>
                    <a:pt x="36138" y="233256"/>
                    <a:pt x="36138" y="233256"/>
                    <a:pt x="36138" y="233256"/>
                  </a:cubicBezTo>
                  <a:cubicBezTo>
                    <a:pt x="36138" y="284178"/>
                    <a:pt x="36138" y="284178"/>
                    <a:pt x="36138" y="284178"/>
                  </a:cubicBezTo>
                  <a:cubicBezTo>
                    <a:pt x="36138" y="342218"/>
                    <a:pt x="65158" y="400806"/>
                    <a:pt x="115533" y="436944"/>
                  </a:cubicBezTo>
                  <a:cubicBezTo>
                    <a:pt x="180691" y="484033"/>
                    <a:pt x="205878" y="571641"/>
                    <a:pt x="180691" y="648298"/>
                  </a:cubicBezTo>
                  <a:cubicBezTo>
                    <a:pt x="157147" y="719479"/>
                    <a:pt x="155504" y="724407"/>
                    <a:pt x="155504" y="724955"/>
                  </a:cubicBezTo>
                  <a:lnTo>
                    <a:pt x="327982" y="625301"/>
                  </a:lnTo>
                  <a:cubicBezTo>
                    <a:pt x="327982" y="614898"/>
                    <a:pt x="327434" y="603947"/>
                    <a:pt x="325244" y="593543"/>
                  </a:cubicBezTo>
                  <a:lnTo>
                    <a:pt x="314293" y="480200"/>
                  </a:lnTo>
                  <a:close/>
                </a:path>
              </a:pathLst>
            </a:custGeom>
            <a:solidFill>
              <a:srgbClr val="613D30"/>
            </a:solidFill>
            <a:ln w="545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grpSp>
      <p:grpSp>
        <p:nvGrpSpPr>
          <p:cNvPr id="46" name="!! Analyst 1 frowning">
            <a:extLst>
              <a:ext uri="{FF2B5EF4-FFF2-40B4-BE49-F238E27FC236}">
                <a16:creationId xmlns:a16="http://schemas.microsoft.com/office/drawing/2014/main" id="{A28A7759-8CD0-4529-B310-31148A3DB46E}"/>
              </a:ext>
            </a:extLst>
          </p:cNvPr>
          <p:cNvGrpSpPr/>
          <p:nvPr/>
        </p:nvGrpSpPr>
        <p:grpSpPr>
          <a:xfrm>
            <a:off x="8647648" y="3878106"/>
            <a:ext cx="378576" cy="265656"/>
            <a:chOff x="8382856" y="4159375"/>
            <a:chExt cx="515090" cy="361451"/>
          </a:xfrm>
          <a:solidFill>
            <a:srgbClr val="301D19"/>
          </a:solidFill>
        </p:grpSpPr>
        <p:sp>
          <p:nvSpPr>
            <p:cNvPr id="47" name="Freeform: Shape 46">
              <a:extLst>
                <a:ext uri="{FF2B5EF4-FFF2-40B4-BE49-F238E27FC236}">
                  <a16:creationId xmlns:a16="http://schemas.microsoft.com/office/drawing/2014/main" id="{28CC7B31-C1AE-41FC-B9F6-4E8460B7CF51}"/>
                </a:ext>
              </a:extLst>
            </p:cNvPr>
            <p:cNvSpPr/>
            <p:nvPr/>
          </p:nvSpPr>
          <p:spPr>
            <a:xfrm>
              <a:off x="8730229" y="4165075"/>
              <a:ext cx="167717" cy="92442"/>
            </a:xfrm>
            <a:custGeom>
              <a:avLst/>
              <a:gdLst>
                <a:gd name="connsiteX0" fmla="*/ 151360 w 167717"/>
                <a:gd name="connsiteY0" fmla="*/ 92381 h 92442"/>
                <a:gd name="connsiteX1" fmla="*/ 139314 w 167717"/>
                <a:gd name="connsiteY1" fmla="*/ 81977 h 92442"/>
                <a:gd name="connsiteX2" fmla="*/ 17758 w 167717"/>
                <a:gd name="connsiteY2" fmla="*/ 40364 h 92442"/>
                <a:gd name="connsiteX3" fmla="*/ 1879 w 167717"/>
                <a:gd name="connsiteY3" fmla="*/ 33246 h 92442"/>
                <a:gd name="connsiteX4" fmla="*/ 10092 w 167717"/>
                <a:gd name="connsiteY4" fmla="*/ 11344 h 92442"/>
                <a:gd name="connsiteX5" fmla="*/ 166691 w 167717"/>
                <a:gd name="connsiteY5" fmla="*/ 68289 h 92442"/>
                <a:gd name="connsiteX6" fmla="*/ 158478 w 167717"/>
                <a:gd name="connsiteY6" fmla="*/ 90191 h 92442"/>
                <a:gd name="connsiteX7" fmla="*/ 151360 w 167717"/>
                <a:gd name="connsiteY7" fmla="*/ 92381 h 92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7717" h="92442">
                  <a:moveTo>
                    <a:pt x="151360" y="92381"/>
                  </a:moveTo>
                  <a:cubicBezTo>
                    <a:pt x="148074" y="91833"/>
                    <a:pt x="142051" y="86358"/>
                    <a:pt x="139314" y="81977"/>
                  </a:cubicBezTo>
                  <a:cubicBezTo>
                    <a:pt x="139861" y="78145"/>
                    <a:pt x="102628" y="7511"/>
                    <a:pt x="17758" y="40364"/>
                  </a:cubicBezTo>
                  <a:cubicBezTo>
                    <a:pt x="10092" y="42554"/>
                    <a:pt x="3522" y="41459"/>
                    <a:pt x="1879" y="33246"/>
                  </a:cubicBezTo>
                  <a:cubicBezTo>
                    <a:pt x="-3049" y="24485"/>
                    <a:pt x="2426" y="13534"/>
                    <a:pt x="10092" y="11344"/>
                  </a:cubicBezTo>
                  <a:cubicBezTo>
                    <a:pt x="117959" y="-32460"/>
                    <a:pt x="167786" y="64456"/>
                    <a:pt x="166691" y="68289"/>
                  </a:cubicBezTo>
                  <a:cubicBezTo>
                    <a:pt x="169429" y="72669"/>
                    <a:pt x="166691" y="84168"/>
                    <a:pt x="158478" y="90191"/>
                  </a:cubicBezTo>
                  <a:cubicBezTo>
                    <a:pt x="159025" y="89643"/>
                    <a:pt x="155193" y="92928"/>
                    <a:pt x="151360" y="92381"/>
                  </a:cubicBezTo>
                </a:path>
              </a:pathLst>
            </a:custGeom>
            <a:solidFill>
              <a:srgbClr val="301D19"/>
            </a:solidFill>
            <a:ln w="545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8" name="Freeform: Shape 47">
              <a:extLst>
                <a:ext uri="{FF2B5EF4-FFF2-40B4-BE49-F238E27FC236}">
                  <a16:creationId xmlns:a16="http://schemas.microsoft.com/office/drawing/2014/main" id="{0E7BABCA-30C2-4B48-87C6-D31465076A1A}"/>
                </a:ext>
              </a:extLst>
            </p:cNvPr>
            <p:cNvSpPr/>
            <p:nvPr/>
          </p:nvSpPr>
          <p:spPr>
            <a:xfrm>
              <a:off x="8382856" y="4159375"/>
              <a:ext cx="180329" cy="96511"/>
            </a:xfrm>
            <a:custGeom>
              <a:avLst/>
              <a:gdLst>
                <a:gd name="connsiteX0" fmla="*/ 21817 w 180329"/>
                <a:gd name="connsiteY0" fmla="*/ 96438 h 96511"/>
                <a:gd name="connsiteX1" fmla="*/ 30578 w 180329"/>
                <a:gd name="connsiteY1" fmla="*/ 86582 h 96511"/>
                <a:gd name="connsiteX2" fmla="*/ 159252 w 180329"/>
                <a:gd name="connsiteY2" fmla="*/ 38945 h 96511"/>
                <a:gd name="connsiteX3" fmla="*/ 180059 w 180329"/>
                <a:gd name="connsiteY3" fmla="*/ 29637 h 96511"/>
                <a:gd name="connsiteX4" fmla="*/ 167465 w 180329"/>
                <a:gd name="connsiteY4" fmla="*/ 8830 h 96511"/>
                <a:gd name="connsiteX5" fmla="*/ 1010 w 180329"/>
                <a:gd name="connsiteY5" fmla="*/ 73989 h 96511"/>
                <a:gd name="connsiteX6" fmla="*/ 10319 w 180329"/>
                <a:gd name="connsiteY6" fmla="*/ 95343 h 96511"/>
                <a:gd name="connsiteX7" fmla="*/ 21817 w 180329"/>
                <a:gd name="connsiteY7" fmla="*/ 96438 h 965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80329" h="96511">
                  <a:moveTo>
                    <a:pt x="21817" y="96438"/>
                  </a:moveTo>
                  <a:cubicBezTo>
                    <a:pt x="25650" y="95343"/>
                    <a:pt x="27840" y="90963"/>
                    <a:pt x="30578" y="86582"/>
                  </a:cubicBezTo>
                  <a:cubicBezTo>
                    <a:pt x="29483" y="82749"/>
                    <a:pt x="68359" y="9925"/>
                    <a:pt x="159252" y="38945"/>
                  </a:cubicBezTo>
                  <a:cubicBezTo>
                    <a:pt x="167465" y="41136"/>
                    <a:pt x="174583" y="38945"/>
                    <a:pt x="180059" y="29637"/>
                  </a:cubicBezTo>
                  <a:cubicBezTo>
                    <a:pt x="181701" y="21424"/>
                    <a:pt x="175678" y="11020"/>
                    <a:pt x="167465" y="8830"/>
                  </a:cubicBezTo>
                  <a:cubicBezTo>
                    <a:pt x="51385" y="-29498"/>
                    <a:pt x="3748" y="69061"/>
                    <a:pt x="1010" y="73989"/>
                  </a:cubicBezTo>
                  <a:cubicBezTo>
                    <a:pt x="-1728" y="78369"/>
                    <a:pt x="1010" y="89868"/>
                    <a:pt x="10319" y="95343"/>
                  </a:cubicBezTo>
                  <a:cubicBezTo>
                    <a:pt x="13604" y="94248"/>
                    <a:pt x="17984" y="96986"/>
                    <a:pt x="21817" y="96438"/>
                  </a:cubicBezTo>
                </a:path>
              </a:pathLst>
            </a:custGeom>
            <a:solidFill>
              <a:srgbClr val="301D19"/>
            </a:solidFill>
            <a:ln w="545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49" name="Freeform: Shape 48">
              <a:extLst>
                <a:ext uri="{FF2B5EF4-FFF2-40B4-BE49-F238E27FC236}">
                  <a16:creationId xmlns:a16="http://schemas.microsoft.com/office/drawing/2014/main" id="{E58A06D0-CF84-44A2-A9D3-B6A83D14F06A}"/>
                </a:ext>
              </a:extLst>
            </p:cNvPr>
            <p:cNvSpPr/>
            <p:nvPr/>
          </p:nvSpPr>
          <p:spPr>
            <a:xfrm>
              <a:off x="8609457" y="4495639"/>
              <a:ext cx="130864" cy="25187"/>
            </a:xfrm>
            <a:custGeom>
              <a:avLst/>
              <a:gdLst>
                <a:gd name="connsiteX0" fmla="*/ 10951 w 130864"/>
                <a:gd name="connsiteY0" fmla="*/ 25187 h 25187"/>
                <a:gd name="connsiteX1" fmla="*/ 0 w 130864"/>
                <a:gd name="connsiteY1" fmla="*/ 14784 h 25187"/>
                <a:gd name="connsiteX2" fmla="*/ 10403 w 130864"/>
                <a:gd name="connsiteY2" fmla="*/ 3285 h 25187"/>
                <a:gd name="connsiteX3" fmla="*/ 119366 w 130864"/>
                <a:gd name="connsiteY3" fmla="*/ 0 h 25187"/>
                <a:gd name="connsiteX4" fmla="*/ 130864 w 130864"/>
                <a:gd name="connsiteY4" fmla="*/ 10403 h 25187"/>
                <a:gd name="connsiteX5" fmla="*/ 120461 w 130864"/>
                <a:gd name="connsiteY5" fmla="*/ 21902 h 25187"/>
                <a:gd name="connsiteX6" fmla="*/ 10951 w 130864"/>
                <a:gd name="connsiteY6" fmla="*/ 25187 h 25187"/>
                <a:gd name="connsiteX7" fmla="*/ 10951 w 130864"/>
                <a:gd name="connsiteY7" fmla="*/ 25187 h 25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0864" h="25187">
                  <a:moveTo>
                    <a:pt x="10951" y="25187"/>
                  </a:moveTo>
                  <a:cubicBezTo>
                    <a:pt x="4928" y="25187"/>
                    <a:pt x="0" y="20259"/>
                    <a:pt x="0" y="14784"/>
                  </a:cubicBezTo>
                  <a:cubicBezTo>
                    <a:pt x="0" y="8761"/>
                    <a:pt x="4380" y="3833"/>
                    <a:pt x="10403" y="3285"/>
                  </a:cubicBezTo>
                  <a:lnTo>
                    <a:pt x="119366" y="0"/>
                  </a:lnTo>
                  <a:cubicBezTo>
                    <a:pt x="125389" y="0"/>
                    <a:pt x="130317" y="4380"/>
                    <a:pt x="130864" y="10403"/>
                  </a:cubicBezTo>
                  <a:cubicBezTo>
                    <a:pt x="130864" y="16426"/>
                    <a:pt x="126484" y="21354"/>
                    <a:pt x="120461" y="21902"/>
                  </a:cubicBezTo>
                  <a:lnTo>
                    <a:pt x="10951" y="25187"/>
                  </a:lnTo>
                  <a:cubicBezTo>
                    <a:pt x="10951" y="25187"/>
                    <a:pt x="10951" y="25187"/>
                    <a:pt x="10951" y="25187"/>
                  </a:cubicBezTo>
                  <a:close/>
                </a:path>
              </a:pathLst>
            </a:custGeom>
            <a:solidFill>
              <a:srgbClr val="301D19"/>
            </a:solidFill>
            <a:ln w="545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grpSp>
      <p:grpSp>
        <p:nvGrpSpPr>
          <p:cNvPr id="50" name="!! Analyst 1 smiling">
            <a:extLst>
              <a:ext uri="{FF2B5EF4-FFF2-40B4-BE49-F238E27FC236}">
                <a16:creationId xmlns:a16="http://schemas.microsoft.com/office/drawing/2014/main" id="{429B293B-BFF4-45DC-A7B1-65BFFE865C83}"/>
              </a:ext>
            </a:extLst>
          </p:cNvPr>
          <p:cNvGrpSpPr/>
          <p:nvPr/>
        </p:nvGrpSpPr>
        <p:grpSpPr>
          <a:xfrm>
            <a:off x="8663219" y="3878058"/>
            <a:ext cx="365980" cy="283094"/>
            <a:chOff x="8381349" y="4157689"/>
            <a:chExt cx="536705" cy="415154"/>
          </a:xfrm>
          <a:solidFill>
            <a:srgbClr val="0078D4"/>
          </a:solidFill>
        </p:grpSpPr>
        <p:sp>
          <p:nvSpPr>
            <p:cNvPr id="51" name="Freeform: Shape 50">
              <a:extLst>
                <a:ext uri="{FF2B5EF4-FFF2-40B4-BE49-F238E27FC236}">
                  <a16:creationId xmlns:a16="http://schemas.microsoft.com/office/drawing/2014/main" id="{756E6EEC-9F0A-467A-A33F-3975D2EB6FC2}"/>
                </a:ext>
              </a:extLst>
            </p:cNvPr>
            <p:cNvSpPr/>
            <p:nvPr/>
          </p:nvSpPr>
          <p:spPr>
            <a:xfrm>
              <a:off x="8541560" y="4464977"/>
              <a:ext cx="229422" cy="107867"/>
            </a:xfrm>
            <a:custGeom>
              <a:avLst/>
              <a:gdLst>
                <a:gd name="connsiteX0" fmla="*/ 90893 w 229422"/>
                <a:gd name="connsiteY0" fmla="*/ 107867 h 107867"/>
                <a:gd name="connsiteX1" fmla="*/ 134697 w 229422"/>
                <a:gd name="connsiteY1" fmla="*/ 107867 h 107867"/>
                <a:gd name="connsiteX2" fmla="*/ 196570 w 229422"/>
                <a:gd name="connsiteY2" fmla="*/ 71729 h 107867"/>
                <a:gd name="connsiteX3" fmla="*/ 229423 w 229422"/>
                <a:gd name="connsiteY3" fmla="*/ 0 h 107867"/>
                <a:gd name="connsiteX4" fmla="*/ 116628 w 229422"/>
                <a:gd name="connsiteY4" fmla="*/ 52017 h 107867"/>
                <a:gd name="connsiteX5" fmla="*/ 0 w 229422"/>
                <a:gd name="connsiteY5" fmla="*/ 0 h 107867"/>
                <a:gd name="connsiteX6" fmla="*/ 29020 w 229422"/>
                <a:gd name="connsiteY6" fmla="*/ 71729 h 107867"/>
                <a:gd name="connsiteX7" fmla="*/ 90893 w 229422"/>
                <a:gd name="connsiteY7" fmla="*/ 107867 h 1078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9422" h="107867">
                  <a:moveTo>
                    <a:pt x="90893" y="107867"/>
                  </a:moveTo>
                  <a:cubicBezTo>
                    <a:pt x="134697" y="107867"/>
                    <a:pt x="134697" y="107867"/>
                    <a:pt x="134697" y="107867"/>
                  </a:cubicBezTo>
                  <a:cubicBezTo>
                    <a:pt x="160432" y="107867"/>
                    <a:pt x="181786" y="91988"/>
                    <a:pt x="196570" y="71729"/>
                  </a:cubicBezTo>
                  <a:cubicBezTo>
                    <a:pt x="211354" y="47637"/>
                    <a:pt x="225590" y="19712"/>
                    <a:pt x="229423" y="0"/>
                  </a:cubicBezTo>
                  <a:cubicBezTo>
                    <a:pt x="116628" y="52017"/>
                    <a:pt x="116628" y="52017"/>
                    <a:pt x="116628" y="52017"/>
                  </a:cubicBezTo>
                  <a:cubicBezTo>
                    <a:pt x="0" y="0"/>
                    <a:pt x="0" y="0"/>
                    <a:pt x="0" y="0"/>
                  </a:cubicBezTo>
                  <a:cubicBezTo>
                    <a:pt x="0" y="19712"/>
                    <a:pt x="18069" y="47637"/>
                    <a:pt x="29020" y="71729"/>
                  </a:cubicBezTo>
                  <a:cubicBezTo>
                    <a:pt x="43804" y="91988"/>
                    <a:pt x="65706" y="107867"/>
                    <a:pt x="90893" y="107867"/>
                  </a:cubicBezTo>
                </a:path>
              </a:pathLst>
            </a:custGeom>
            <a:solidFill>
              <a:srgbClr val="D83B01"/>
            </a:solidFill>
            <a:ln w="545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52" name="Freeform: Shape 51">
              <a:extLst>
                <a:ext uri="{FF2B5EF4-FFF2-40B4-BE49-F238E27FC236}">
                  <a16:creationId xmlns:a16="http://schemas.microsoft.com/office/drawing/2014/main" id="{902312D5-306B-4D79-A82E-C934B056AF43}"/>
                </a:ext>
              </a:extLst>
            </p:cNvPr>
            <p:cNvSpPr/>
            <p:nvPr/>
          </p:nvSpPr>
          <p:spPr>
            <a:xfrm>
              <a:off x="8541560" y="4464977"/>
              <a:ext cx="229422" cy="81037"/>
            </a:xfrm>
            <a:custGeom>
              <a:avLst/>
              <a:gdLst>
                <a:gd name="connsiteX0" fmla="*/ 0 w 229422"/>
                <a:gd name="connsiteY0" fmla="*/ 0 h 81037"/>
                <a:gd name="connsiteX1" fmla="*/ 112795 w 229422"/>
                <a:gd name="connsiteY1" fmla="*/ 81037 h 81037"/>
                <a:gd name="connsiteX2" fmla="*/ 229423 w 229422"/>
                <a:gd name="connsiteY2" fmla="*/ 0 h 81037"/>
                <a:gd name="connsiteX3" fmla="*/ 0 w 229422"/>
                <a:gd name="connsiteY3" fmla="*/ 0 h 81037"/>
                <a:gd name="connsiteX4" fmla="*/ 0 w 229422"/>
                <a:gd name="connsiteY4" fmla="*/ 0 h 81037"/>
                <a:gd name="connsiteX5" fmla="*/ 0 w 229422"/>
                <a:gd name="connsiteY5" fmla="*/ 0 h 810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9422" h="81037">
                  <a:moveTo>
                    <a:pt x="0" y="0"/>
                  </a:moveTo>
                  <a:cubicBezTo>
                    <a:pt x="18069" y="45994"/>
                    <a:pt x="61873" y="81037"/>
                    <a:pt x="112795" y="81037"/>
                  </a:cubicBezTo>
                  <a:cubicBezTo>
                    <a:pt x="163717" y="81037"/>
                    <a:pt x="207521" y="46542"/>
                    <a:pt x="229423" y="0"/>
                  </a:cubicBezTo>
                  <a:lnTo>
                    <a:pt x="0" y="0"/>
                  </a:lnTo>
                  <a:lnTo>
                    <a:pt x="0" y="0"/>
                  </a:lnTo>
                  <a:lnTo>
                    <a:pt x="0" y="0"/>
                  </a:lnTo>
                  <a:close/>
                </a:path>
              </a:pathLst>
            </a:custGeom>
            <a:solidFill>
              <a:srgbClr val="FFFFFF"/>
            </a:solidFill>
            <a:ln w="545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53" name="Freeform: Shape 52">
              <a:extLst>
                <a:ext uri="{FF2B5EF4-FFF2-40B4-BE49-F238E27FC236}">
                  <a16:creationId xmlns:a16="http://schemas.microsoft.com/office/drawing/2014/main" id="{C1D30705-03C0-4909-B2EF-26691E8BF537}"/>
                </a:ext>
              </a:extLst>
            </p:cNvPr>
            <p:cNvSpPr/>
            <p:nvPr/>
          </p:nvSpPr>
          <p:spPr>
            <a:xfrm>
              <a:off x="8733644" y="4157689"/>
              <a:ext cx="184410" cy="78412"/>
            </a:xfrm>
            <a:custGeom>
              <a:avLst/>
              <a:gdLst>
                <a:gd name="connsiteX0" fmla="*/ 170941 w 184410"/>
                <a:gd name="connsiteY0" fmla="*/ 78412 h 78412"/>
                <a:gd name="connsiteX1" fmla="*/ 156158 w 184410"/>
                <a:gd name="connsiteY1" fmla="*/ 70199 h 78412"/>
                <a:gd name="connsiteX2" fmla="*/ 22008 w 184410"/>
                <a:gd name="connsiteY2" fmla="*/ 53772 h 78412"/>
                <a:gd name="connsiteX3" fmla="*/ 3939 w 184410"/>
                <a:gd name="connsiteY3" fmla="*/ 49940 h 78412"/>
                <a:gd name="connsiteX4" fmla="*/ 7772 w 184410"/>
                <a:gd name="connsiteY4" fmla="*/ 25847 h 78412"/>
                <a:gd name="connsiteX5" fmla="*/ 181892 w 184410"/>
                <a:gd name="connsiteY5" fmla="*/ 49940 h 78412"/>
                <a:gd name="connsiteX6" fmla="*/ 178060 w 184410"/>
                <a:gd name="connsiteY6" fmla="*/ 74032 h 78412"/>
                <a:gd name="connsiteX7" fmla="*/ 170941 w 184410"/>
                <a:gd name="connsiteY7" fmla="*/ 78412 h 784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84410" h="78412">
                  <a:moveTo>
                    <a:pt x="170941" y="78412"/>
                  </a:moveTo>
                  <a:cubicBezTo>
                    <a:pt x="167109" y="78412"/>
                    <a:pt x="159990" y="74579"/>
                    <a:pt x="156158" y="70199"/>
                  </a:cubicBezTo>
                  <a:cubicBezTo>
                    <a:pt x="156158" y="66366"/>
                    <a:pt x="101950" y="1755"/>
                    <a:pt x="22008" y="53772"/>
                  </a:cubicBezTo>
                  <a:cubicBezTo>
                    <a:pt x="14890" y="57605"/>
                    <a:pt x="7224" y="57605"/>
                    <a:pt x="3939" y="49940"/>
                  </a:cubicBezTo>
                  <a:cubicBezTo>
                    <a:pt x="-3179" y="41726"/>
                    <a:pt x="106" y="29680"/>
                    <a:pt x="7772" y="25847"/>
                  </a:cubicBezTo>
                  <a:cubicBezTo>
                    <a:pt x="109616" y="-42596"/>
                    <a:pt x="181892" y="46107"/>
                    <a:pt x="181892" y="49940"/>
                  </a:cubicBezTo>
                  <a:cubicBezTo>
                    <a:pt x="185725" y="53772"/>
                    <a:pt x="185725" y="66366"/>
                    <a:pt x="178060" y="74032"/>
                  </a:cubicBezTo>
                  <a:cubicBezTo>
                    <a:pt x="178607" y="74032"/>
                    <a:pt x="174774" y="78412"/>
                    <a:pt x="170941" y="78412"/>
                  </a:cubicBezTo>
                </a:path>
              </a:pathLst>
            </a:custGeom>
            <a:solidFill>
              <a:srgbClr val="301D19"/>
            </a:solidFill>
            <a:ln w="545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54" name="Freeform: Shape 53">
              <a:extLst>
                <a:ext uri="{FF2B5EF4-FFF2-40B4-BE49-F238E27FC236}">
                  <a16:creationId xmlns:a16="http://schemas.microsoft.com/office/drawing/2014/main" id="{3D0ECE2B-31ED-4DB3-803B-E99D42332CE5}"/>
                </a:ext>
              </a:extLst>
            </p:cNvPr>
            <p:cNvSpPr/>
            <p:nvPr/>
          </p:nvSpPr>
          <p:spPr>
            <a:xfrm>
              <a:off x="8381349" y="4157689"/>
              <a:ext cx="198401" cy="78412"/>
            </a:xfrm>
            <a:custGeom>
              <a:avLst/>
              <a:gdLst>
                <a:gd name="connsiteX0" fmla="*/ 17849 w 198401"/>
                <a:gd name="connsiteY0" fmla="*/ 78412 h 78412"/>
                <a:gd name="connsiteX1" fmla="*/ 29348 w 198401"/>
                <a:gd name="connsiteY1" fmla="*/ 70199 h 78412"/>
                <a:gd name="connsiteX2" fmla="*/ 173353 w 198401"/>
                <a:gd name="connsiteY2" fmla="*/ 53772 h 78412"/>
                <a:gd name="connsiteX3" fmla="*/ 196897 w 198401"/>
                <a:gd name="connsiteY3" fmla="*/ 49940 h 78412"/>
                <a:gd name="connsiteX4" fmla="*/ 189232 w 198401"/>
                <a:gd name="connsiteY4" fmla="*/ 25847 h 78412"/>
                <a:gd name="connsiteX5" fmla="*/ 2518 w 198401"/>
                <a:gd name="connsiteY5" fmla="*/ 49940 h 78412"/>
                <a:gd name="connsiteX6" fmla="*/ 6350 w 198401"/>
                <a:gd name="connsiteY6" fmla="*/ 74032 h 78412"/>
                <a:gd name="connsiteX7" fmla="*/ 17849 w 198401"/>
                <a:gd name="connsiteY7" fmla="*/ 78412 h 784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98401" h="78412">
                  <a:moveTo>
                    <a:pt x="17849" y="78412"/>
                  </a:moveTo>
                  <a:cubicBezTo>
                    <a:pt x="21682" y="78412"/>
                    <a:pt x="25515" y="74579"/>
                    <a:pt x="29348" y="70199"/>
                  </a:cubicBezTo>
                  <a:cubicBezTo>
                    <a:pt x="29348" y="66366"/>
                    <a:pt x="87935" y="1755"/>
                    <a:pt x="173353" y="53772"/>
                  </a:cubicBezTo>
                  <a:cubicBezTo>
                    <a:pt x="181019" y="57605"/>
                    <a:pt x="188684" y="57605"/>
                    <a:pt x="196897" y="49940"/>
                  </a:cubicBezTo>
                  <a:cubicBezTo>
                    <a:pt x="200730" y="41726"/>
                    <a:pt x="196897" y="29680"/>
                    <a:pt x="189232" y="25847"/>
                  </a:cubicBezTo>
                  <a:cubicBezTo>
                    <a:pt x="80270" y="-42596"/>
                    <a:pt x="6350" y="46107"/>
                    <a:pt x="2518" y="49940"/>
                  </a:cubicBezTo>
                  <a:cubicBezTo>
                    <a:pt x="-1315" y="53772"/>
                    <a:pt x="-1315" y="66366"/>
                    <a:pt x="6350" y="74032"/>
                  </a:cubicBezTo>
                  <a:cubicBezTo>
                    <a:pt x="10183" y="74032"/>
                    <a:pt x="14016" y="78412"/>
                    <a:pt x="17849" y="78412"/>
                  </a:cubicBezTo>
                </a:path>
              </a:pathLst>
            </a:custGeom>
            <a:solidFill>
              <a:srgbClr val="301D19"/>
            </a:solidFill>
            <a:ln w="545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grpSp>
      <p:grpSp>
        <p:nvGrpSpPr>
          <p:cNvPr id="55" name="!! Alert 8">
            <a:extLst>
              <a:ext uri="{FF2B5EF4-FFF2-40B4-BE49-F238E27FC236}">
                <a16:creationId xmlns:a16="http://schemas.microsoft.com/office/drawing/2014/main" id="{9337E39E-CD2C-4F5F-8FE7-24055D776E3A}"/>
              </a:ext>
            </a:extLst>
          </p:cNvPr>
          <p:cNvGrpSpPr/>
          <p:nvPr/>
        </p:nvGrpSpPr>
        <p:grpSpPr>
          <a:xfrm>
            <a:off x="7142867" y="3017183"/>
            <a:ext cx="315217" cy="263220"/>
            <a:chOff x="8509495" y="4728866"/>
            <a:chExt cx="797983" cy="666353"/>
          </a:xfrm>
          <a:solidFill>
            <a:srgbClr val="FFB900"/>
          </a:solidFill>
        </p:grpSpPr>
        <p:sp>
          <p:nvSpPr>
            <p:cNvPr id="56" name="Freeform: Shape 55">
              <a:extLst>
                <a:ext uri="{FF2B5EF4-FFF2-40B4-BE49-F238E27FC236}">
                  <a16:creationId xmlns:a16="http://schemas.microsoft.com/office/drawing/2014/main" id="{615DDDCF-2B6C-414F-8426-244E28985E05}"/>
                </a:ext>
              </a:extLst>
            </p:cNvPr>
            <p:cNvSpPr/>
            <p:nvPr/>
          </p:nvSpPr>
          <p:spPr>
            <a:xfrm>
              <a:off x="8509495" y="4728866"/>
              <a:ext cx="797983" cy="666353"/>
            </a:xfrm>
            <a:custGeom>
              <a:avLst/>
              <a:gdLst>
                <a:gd name="connsiteX0" fmla="*/ 397620 w 797983"/>
                <a:gd name="connsiteY0" fmla="*/ 0 h 666353"/>
                <a:gd name="connsiteX1" fmla="*/ 797983 w 797983"/>
                <a:gd name="connsiteY1" fmla="*/ 666354 h 666353"/>
                <a:gd name="connsiteX2" fmla="*/ 0 w 797983"/>
                <a:gd name="connsiteY2" fmla="*/ 666354 h 666353"/>
              </a:gdLst>
              <a:ahLst/>
              <a:cxnLst>
                <a:cxn ang="0">
                  <a:pos x="connsiteX0" y="connsiteY0"/>
                </a:cxn>
                <a:cxn ang="0">
                  <a:pos x="connsiteX1" y="connsiteY1"/>
                </a:cxn>
                <a:cxn ang="0">
                  <a:pos x="connsiteX2" y="connsiteY2"/>
                </a:cxn>
              </a:cxnLst>
              <a:rect l="l" t="t" r="r" b="b"/>
              <a:pathLst>
                <a:path w="797983" h="666353">
                  <a:moveTo>
                    <a:pt x="397620" y="0"/>
                  </a:moveTo>
                  <a:lnTo>
                    <a:pt x="797983" y="666354"/>
                  </a:lnTo>
                  <a:lnTo>
                    <a:pt x="0" y="666354"/>
                  </a:lnTo>
                  <a:close/>
                </a:path>
              </a:pathLst>
            </a:custGeom>
            <a:solidFill>
              <a:srgbClr val="FFFFFF"/>
            </a:solidFill>
            <a:ln w="22225" cap="flat">
              <a:solidFill>
                <a:srgbClr val="000000"/>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57" name="Freeform: Shape 56">
              <a:extLst>
                <a:ext uri="{FF2B5EF4-FFF2-40B4-BE49-F238E27FC236}">
                  <a16:creationId xmlns:a16="http://schemas.microsoft.com/office/drawing/2014/main" id="{6D9BFF36-C014-477B-B3DE-0986A19EAA30}"/>
                </a:ext>
              </a:extLst>
            </p:cNvPr>
            <p:cNvSpPr/>
            <p:nvPr/>
          </p:nvSpPr>
          <p:spPr>
            <a:xfrm>
              <a:off x="8907115" y="4923562"/>
              <a:ext cx="27422" cy="249539"/>
            </a:xfrm>
            <a:custGeom>
              <a:avLst/>
              <a:gdLst>
                <a:gd name="connsiteX0" fmla="*/ 0 w 27422"/>
                <a:gd name="connsiteY0" fmla="*/ 0 h 249539"/>
                <a:gd name="connsiteX1" fmla="*/ 0 w 27422"/>
                <a:gd name="connsiteY1" fmla="*/ 249540 h 249539"/>
              </a:gdLst>
              <a:ahLst/>
              <a:cxnLst>
                <a:cxn ang="0">
                  <a:pos x="connsiteX0" y="connsiteY0"/>
                </a:cxn>
                <a:cxn ang="0">
                  <a:pos x="connsiteX1" y="connsiteY1"/>
                </a:cxn>
              </a:cxnLst>
              <a:rect l="l" t="t" r="r" b="b"/>
              <a:pathLst>
                <a:path w="27422" h="249539">
                  <a:moveTo>
                    <a:pt x="0" y="0"/>
                  </a:moveTo>
                  <a:lnTo>
                    <a:pt x="0" y="249540"/>
                  </a:lnTo>
                </a:path>
              </a:pathLst>
            </a:custGeom>
            <a:grpFill/>
            <a:ln w="22225" cap="flat">
              <a:solidFill>
                <a:srgbClr val="000000"/>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58" name="Freeform: Shape 57">
              <a:extLst>
                <a:ext uri="{FF2B5EF4-FFF2-40B4-BE49-F238E27FC236}">
                  <a16:creationId xmlns:a16="http://schemas.microsoft.com/office/drawing/2014/main" id="{69B66948-E2E2-4661-9FCA-65BDF59C4718}"/>
                </a:ext>
              </a:extLst>
            </p:cNvPr>
            <p:cNvSpPr/>
            <p:nvPr/>
          </p:nvSpPr>
          <p:spPr>
            <a:xfrm>
              <a:off x="8907115" y="5269079"/>
              <a:ext cx="27422" cy="49359"/>
            </a:xfrm>
            <a:custGeom>
              <a:avLst/>
              <a:gdLst>
                <a:gd name="connsiteX0" fmla="*/ 0 w 27422"/>
                <a:gd name="connsiteY0" fmla="*/ 0 h 49359"/>
                <a:gd name="connsiteX1" fmla="*/ 0 w 27422"/>
                <a:gd name="connsiteY1" fmla="*/ 49360 h 49359"/>
              </a:gdLst>
              <a:ahLst/>
              <a:cxnLst>
                <a:cxn ang="0">
                  <a:pos x="connsiteX0" y="connsiteY0"/>
                </a:cxn>
                <a:cxn ang="0">
                  <a:pos x="connsiteX1" y="connsiteY1"/>
                </a:cxn>
              </a:cxnLst>
              <a:rect l="l" t="t" r="r" b="b"/>
              <a:pathLst>
                <a:path w="27422" h="49359">
                  <a:moveTo>
                    <a:pt x="0" y="0"/>
                  </a:moveTo>
                  <a:lnTo>
                    <a:pt x="0" y="49360"/>
                  </a:lnTo>
                </a:path>
              </a:pathLst>
            </a:custGeom>
            <a:grpFill/>
            <a:ln w="22225" cap="flat">
              <a:solidFill>
                <a:srgbClr val="000000"/>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grpSp>
      <p:grpSp>
        <p:nvGrpSpPr>
          <p:cNvPr id="59" name="!! Alert 4">
            <a:extLst>
              <a:ext uri="{FF2B5EF4-FFF2-40B4-BE49-F238E27FC236}">
                <a16:creationId xmlns:a16="http://schemas.microsoft.com/office/drawing/2014/main" id="{672F3AA0-DDDB-4F9F-A905-65CF83460F70}"/>
              </a:ext>
            </a:extLst>
          </p:cNvPr>
          <p:cNvGrpSpPr/>
          <p:nvPr/>
        </p:nvGrpSpPr>
        <p:grpSpPr>
          <a:xfrm>
            <a:off x="6792369" y="3017183"/>
            <a:ext cx="315217" cy="263220"/>
            <a:chOff x="8509495" y="4728866"/>
            <a:chExt cx="797983" cy="666353"/>
          </a:xfrm>
          <a:solidFill>
            <a:srgbClr val="FFB900"/>
          </a:solidFill>
        </p:grpSpPr>
        <p:sp>
          <p:nvSpPr>
            <p:cNvPr id="60" name="Freeform: Shape 59">
              <a:extLst>
                <a:ext uri="{FF2B5EF4-FFF2-40B4-BE49-F238E27FC236}">
                  <a16:creationId xmlns:a16="http://schemas.microsoft.com/office/drawing/2014/main" id="{EA1B4FA2-BA17-464C-8142-41A6904C63E1}"/>
                </a:ext>
              </a:extLst>
            </p:cNvPr>
            <p:cNvSpPr/>
            <p:nvPr/>
          </p:nvSpPr>
          <p:spPr>
            <a:xfrm>
              <a:off x="8509495" y="4728866"/>
              <a:ext cx="797983" cy="666353"/>
            </a:xfrm>
            <a:custGeom>
              <a:avLst/>
              <a:gdLst>
                <a:gd name="connsiteX0" fmla="*/ 397620 w 797983"/>
                <a:gd name="connsiteY0" fmla="*/ 0 h 666353"/>
                <a:gd name="connsiteX1" fmla="*/ 797983 w 797983"/>
                <a:gd name="connsiteY1" fmla="*/ 666354 h 666353"/>
                <a:gd name="connsiteX2" fmla="*/ 0 w 797983"/>
                <a:gd name="connsiteY2" fmla="*/ 666354 h 666353"/>
              </a:gdLst>
              <a:ahLst/>
              <a:cxnLst>
                <a:cxn ang="0">
                  <a:pos x="connsiteX0" y="connsiteY0"/>
                </a:cxn>
                <a:cxn ang="0">
                  <a:pos x="connsiteX1" y="connsiteY1"/>
                </a:cxn>
                <a:cxn ang="0">
                  <a:pos x="connsiteX2" y="connsiteY2"/>
                </a:cxn>
              </a:cxnLst>
              <a:rect l="l" t="t" r="r" b="b"/>
              <a:pathLst>
                <a:path w="797983" h="666353">
                  <a:moveTo>
                    <a:pt x="397620" y="0"/>
                  </a:moveTo>
                  <a:lnTo>
                    <a:pt x="797983" y="666354"/>
                  </a:lnTo>
                  <a:lnTo>
                    <a:pt x="0" y="666354"/>
                  </a:lnTo>
                  <a:close/>
                </a:path>
              </a:pathLst>
            </a:custGeom>
            <a:grpFill/>
            <a:ln w="22225" cap="flat">
              <a:solidFill>
                <a:srgbClr val="000000"/>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61" name="Freeform: Shape 60">
              <a:extLst>
                <a:ext uri="{FF2B5EF4-FFF2-40B4-BE49-F238E27FC236}">
                  <a16:creationId xmlns:a16="http://schemas.microsoft.com/office/drawing/2014/main" id="{DFD01988-BA2F-4BE2-AD0C-FDAB25A2EE8B}"/>
                </a:ext>
              </a:extLst>
            </p:cNvPr>
            <p:cNvSpPr/>
            <p:nvPr/>
          </p:nvSpPr>
          <p:spPr>
            <a:xfrm>
              <a:off x="8907115" y="4923562"/>
              <a:ext cx="27422" cy="249539"/>
            </a:xfrm>
            <a:custGeom>
              <a:avLst/>
              <a:gdLst>
                <a:gd name="connsiteX0" fmla="*/ 0 w 27422"/>
                <a:gd name="connsiteY0" fmla="*/ 0 h 249539"/>
                <a:gd name="connsiteX1" fmla="*/ 0 w 27422"/>
                <a:gd name="connsiteY1" fmla="*/ 249540 h 249539"/>
              </a:gdLst>
              <a:ahLst/>
              <a:cxnLst>
                <a:cxn ang="0">
                  <a:pos x="connsiteX0" y="connsiteY0"/>
                </a:cxn>
                <a:cxn ang="0">
                  <a:pos x="connsiteX1" y="connsiteY1"/>
                </a:cxn>
              </a:cxnLst>
              <a:rect l="l" t="t" r="r" b="b"/>
              <a:pathLst>
                <a:path w="27422" h="249539">
                  <a:moveTo>
                    <a:pt x="0" y="0"/>
                  </a:moveTo>
                  <a:lnTo>
                    <a:pt x="0" y="249540"/>
                  </a:lnTo>
                </a:path>
              </a:pathLst>
            </a:custGeom>
            <a:grpFill/>
            <a:ln w="22225" cap="flat">
              <a:solidFill>
                <a:srgbClr val="000000"/>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62" name="Freeform: Shape 61">
              <a:extLst>
                <a:ext uri="{FF2B5EF4-FFF2-40B4-BE49-F238E27FC236}">
                  <a16:creationId xmlns:a16="http://schemas.microsoft.com/office/drawing/2014/main" id="{5273ADBE-3D21-449F-A903-FFDE27586600}"/>
                </a:ext>
              </a:extLst>
            </p:cNvPr>
            <p:cNvSpPr/>
            <p:nvPr/>
          </p:nvSpPr>
          <p:spPr>
            <a:xfrm>
              <a:off x="8907115" y="5269079"/>
              <a:ext cx="27422" cy="49359"/>
            </a:xfrm>
            <a:custGeom>
              <a:avLst/>
              <a:gdLst>
                <a:gd name="connsiteX0" fmla="*/ 0 w 27422"/>
                <a:gd name="connsiteY0" fmla="*/ 0 h 49359"/>
                <a:gd name="connsiteX1" fmla="*/ 0 w 27422"/>
                <a:gd name="connsiteY1" fmla="*/ 49360 h 49359"/>
              </a:gdLst>
              <a:ahLst/>
              <a:cxnLst>
                <a:cxn ang="0">
                  <a:pos x="connsiteX0" y="connsiteY0"/>
                </a:cxn>
                <a:cxn ang="0">
                  <a:pos x="connsiteX1" y="connsiteY1"/>
                </a:cxn>
              </a:cxnLst>
              <a:rect l="l" t="t" r="r" b="b"/>
              <a:pathLst>
                <a:path w="27422" h="49359">
                  <a:moveTo>
                    <a:pt x="0" y="0"/>
                  </a:moveTo>
                  <a:lnTo>
                    <a:pt x="0" y="49360"/>
                  </a:lnTo>
                </a:path>
              </a:pathLst>
            </a:custGeom>
            <a:grpFill/>
            <a:ln w="22225" cap="flat">
              <a:solidFill>
                <a:srgbClr val="000000"/>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grpSp>
      <p:sp>
        <p:nvSpPr>
          <p:cNvPr id="63" name="!! Analyst 1">
            <a:extLst>
              <a:ext uri="{FF2B5EF4-FFF2-40B4-BE49-F238E27FC236}">
                <a16:creationId xmlns:a16="http://schemas.microsoft.com/office/drawing/2014/main" id="{E75C3FE6-2367-4DF7-B9E7-647A6CB1038E}"/>
              </a:ext>
            </a:extLst>
          </p:cNvPr>
          <p:cNvSpPr txBox="1"/>
          <p:nvPr/>
        </p:nvSpPr>
        <p:spPr>
          <a:xfrm>
            <a:off x="8525845" y="4679398"/>
            <a:ext cx="617157" cy="184666"/>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Segoe UI Semibold"/>
                <a:ea typeface="+mn-ea"/>
                <a:cs typeface="+mn-cs"/>
              </a:rPr>
              <a:t>Analyst 1</a:t>
            </a:r>
          </a:p>
        </p:txBody>
      </p:sp>
      <p:sp>
        <p:nvSpPr>
          <p:cNvPr id="64" name="!! Analyst 2">
            <a:extLst>
              <a:ext uri="{FF2B5EF4-FFF2-40B4-BE49-F238E27FC236}">
                <a16:creationId xmlns:a16="http://schemas.microsoft.com/office/drawing/2014/main" id="{69A9EC0D-26D7-484A-A053-A7E35EC626C7}"/>
              </a:ext>
            </a:extLst>
          </p:cNvPr>
          <p:cNvSpPr txBox="1"/>
          <p:nvPr/>
        </p:nvSpPr>
        <p:spPr>
          <a:xfrm>
            <a:off x="10500012" y="4679398"/>
            <a:ext cx="639599" cy="184666"/>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Segoe UI Semibold"/>
                <a:ea typeface="+mn-ea"/>
                <a:cs typeface="+mn-cs"/>
              </a:rPr>
              <a:t>Analyst 2</a:t>
            </a:r>
          </a:p>
        </p:txBody>
      </p:sp>
      <p:sp>
        <p:nvSpPr>
          <p:cNvPr id="65" name="!! Alert queue box">
            <a:extLst>
              <a:ext uri="{FF2B5EF4-FFF2-40B4-BE49-F238E27FC236}">
                <a16:creationId xmlns:a16="http://schemas.microsoft.com/office/drawing/2014/main" id="{FB2082B8-080B-4161-BD74-E6C5EC541626}"/>
              </a:ext>
            </a:extLst>
          </p:cNvPr>
          <p:cNvSpPr/>
          <p:nvPr/>
        </p:nvSpPr>
        <p:spPr bwMode="auto">
          <a:xfrm>
            <a:off x="6315156" y="2942839"/>
            <a:ext cx="1276428" cy="1679040"/>
          </a:xfrm>
          <a:prstGeom prst="rect">
            <a:avLst/>
          </a:prstGeom>
          <a:noFill/>
          <a:ln w="12700" cap="flat" cmpd="sng" algn="ctr">
            <a:solidFill>
              <a:schemeClr val="accent4"/>
            </a:solidFill>
            <a:prstDash val="sysDash"/>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solidFill>
                <a:prstClr val="black"/>
              </a:solidFill>
              <a:effectLst/>
              <a:uLnTx/>
              <a:uFillTx/>
              <a:latin typeface="Segoe UI"/>
              <a:ea typeface="Segoe UI" pitchFamily="34" charset="0"/>
              <a:cs typeface="Segoe UI" pitchFamily="34" charset="0"/>
            </a:endParaRPr>
          </a:p>
        </p:txBody>
      </p:sp>
      <p:grpSp>
        <p:nvGrpSpPr>
          <p:cNvPr id="66" name="!! Alert 16">
            <a:extLst>
              <a:ext uri="{FF2B5EF4-FFF2-40B4-BE49-F238E27FC236}">
                <a16:creationId xmlns:a16="http://schemas.microsoft.com/office/drawing/2014/main" id="{C91E8A86-0E0F-4B56-8602-B5F871070A72}"/>
              </a:ext>
            </a:extLst>
          </p:cNvPr>
          <p:cNvGrpSpPr/>
          <p:nvPr/>
        </p:nvGrpSpPr>
        <p:grpSpPr>
          <a:xfrm>
            <a:off x="6441870" y="3017183"/>
            <a:ext cx="315217" cy="263220"/>
            <a:chOff x="8509495" y="4728866"/>
            <a:chExt cx="797983" cy="666353"/>
          </a:xfrm>
          <a:solidFill>
            <a:srgbClr val="FFB900"/>
          </a:solidFill>
        </p:grpSpPr>
        <p:sp>
          <p:nvSpPr>
            <p:cNvPr id="67" name="Freeform: Shape 66">
              <a:extLst>
                <a:ext uri="{FF2B5EF4-FFF2-40B4-BE49-F238E27FC236}">
                  <a16:creationId xmlns:a16="http://schemas.microsoft.com/office/drawing/2014/main" id="{4F81093B-E9FF-4043-92BF-40EA0F67437C}"/>
                </a:ext>
              </a:extLst>
            </p:cNvPr>
            <p:cNvSpPr/>
            <p:nvPr/>
          </p:nvSpPr>
          <p:spPr>
            <a:xfrm>
              <a:off x="8509495" y="4728866"/>
              <a:ext cx="797983" cy="666353"/>
            </a:xfrm>
            <a:custGeom>
              <a:avLst/>
              <a:gdLst>
                <a:gd name="connsiteX0" fmla="*/ 397620 w 797983"/>
                <a:gd name="connsiteY0" fmla="*/ 0 h 666353"/>
                <a:gd name="connsiteX1" fmla="*/ 797983 w 797983"/>
                <a:gd name="connsiteY1" fmla="*/ 666354 h 666353"/>
                <a:gd name="connsiteX2" fmla="*/ 0 w 797983"/>
                <a:gd name="connsiteY2" fmla="*/ 666354 h 666353"/>
              </a:gdLst>
              <a:ahLst/>
              <a:cxnLst>
                <a:cxn ang="0">
                  <a:pos x="connsiteX0" y="connsiteY0"/>
                </a:cxn>
                <a:cxn ang="0">
                  <a:pos x="connsiteX1" y="connsiteY1"/>
                </a:cxn>
                <a:cxn ang="0">
                  <a:pos x="connsiteX2" y="connsiteY2"/>
                </a:cxn>
              </a:cxnLst>
              <a:rect l="l" t="t" r="r" b="b"/>
              <a:pathLst>
                <a:path w="797983" h="666353">
                  <a:moveTo>
                    <a:pt x="397620" y="0"/>
                  </a:moveTo>
                  <a:lnTo>
                    <a:pt x="797983" y="666354"/>
                  </a:lnTo>
                  <a:lnTo>
                    <a:pt x="0" y="666354"/>
                  </a:lnTo>
                  <a:close/>
                </a:path>
              </a:pathLst>
            </a:custGeom>
            <a:solidFill>
              <a:srgbClr val="D83B01"/>
            </a:solidFill>
            <a:ln w="22225" cap="flat">
              <a:solidFill>
                <a:srgbClr val="000000"/>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68" name="Freeform: Shape 67">
              <a:extLst>
                <a:ext uri="{FF2B5EF4-FFF2-40B4-BE49-F238E27FC236}">
                  <a16:creationId xmlns:a16="http://schemas.microsoft.com/office/drawing/2014/main" id="{09CA16A5-1FA0-4BC4-B7E0-4B3F820D9494}"/>
                </a:ext>
              </a:extLst>
            </p:cNvPr>
            <p:cNvSpPr/>
            <p:nvPr/>
          </p:nvSpPr>
          <p:spPr>
            <a:xfrm>
              <a:off x="8907115" y="4923562"/>
              <a:ext cx="27422" cy="249539"/>
            </a:xfrm>
            <a:custGeom>
              <a:avLst/>
              <a:gdLst>
                <a:gd name="connsiteX0" fmla="*/ 0 w 27422"/>
                <a:gd name="connsiteY0" fmla="*/ 0 h 249539"/>
                <a:gd name="connsiteX1" fmla="*/ 0 w 27422"/>
                <a:gd name="connsiteY1" fmla="*/ 249540 h 249539"/>
              </a:gdLst>
              <a:ahLst/>
              <a:cxnLst>
                <a:cxn ang="0">
                  <a:pos x="connsiteX0" y="connsiteY0"/>
                </a:cxn>
                <a:cxn ang="0">
                  <a:pos x="connsiteX1" y="connsiteY1"/>
                </a:cxn>
              </a:cxnLst>
              <a:rect l="l" t="t" r="r" b="b"/>
              <a:pathLst>
                <a:path w="27422" h="249539">
                  <a:moveTo>
                    <a:pt x="0" y="0"/>
                  </a:moveTo>
                  <a:lnTo>
                    <a:pt x="0" y="249540"/>
                  </a:lnTo>
                </a:path>
              </a:pathLst>
            </a:custGeom>
            <a:solidFill>
              <a:srgbClr val="D83B01"/>
            </a:solidFill>
            <a:ln w="22225" cap="flat">
              <a:solidFill>
                <a:srgbClr val="000000"/>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69" name="Freeform: Shape 68">
              <a:extLst>
                <a:ext uri="{FF2B5EF4-FFF2-40B4-BE49-F238E27FC236}">
                  <a16:creationId xmlns:a16="http://schemas.microsoft.com/office/drawing/2014/main" id="{C04B12E3-34A4-4C8B-B389-D644E0E26C92}"/>
                </a:ext>
              </a:extLst>
            </p:cNvPr>
            <p:cNvSpPr/>
            <p:nvPr/>
          </p:nvSpPr>
          <p:spPr>
            <a:xfrm>
              <a:off x="8907115" y="5269079"/>
              <a:ext cx="27422" cy="49359"/>
            </a:xfrm>
            <a:custGeom>
              <a:avLst/>
              <a:gdLst>
                <a:gd name="connsiteX0" fmla="*/ 0 w 27422"/>
                <a:gd name="connsiteY0" fmla="*/ 0 h 49359"/>
                <a:gd name="connsiteX1" fmla="*/ 0 w 27422"/>
                <a:gd name="connsiteY1" fmla="*/ 49360 h 49359"/>
              </a:gdLst>
              <a:ahLst/>
              <a:cxnLst>
                <a:cxn ang="0">
                  <a:pos x="connsiteX0" y="connsiteY0"/>
                </a:cxn>
                <a:cxn ang="0">
                  <a:pos x="connsiteX1" y="connsiteY1"/>
                </a:cxn>
              </a:cxnLst>
              <a:rect l="l" t="t" r="r" b="b"/>
              <a:pathLst>
                <a:path w="27422" h="49359">
                  <a:moveTo>
                    <a:pt x="0" y="0"/>
                  </a:moveTo>
                  <a:lnTo>
                    <a:pt x="0" y="49360"/>
                  </a:lnTo>
                </a:path>
              </a:pathLst>
            </a:custGeom>
            <a:solidFill>
              <a:srgbClr val="D83B01"/>
            </a:solidFill>
            <a:ln w="22225" cap="flat">
              <a:solidFill>
                <a:srgbClr val="000000"/>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grpSp>
      <p:grpSp>
        <p:nvGrpSpPr>
          <p:cNvPr id="70" name="!! Alert 15">
            <a:extLst>
              <a:ext uri="{FF2B5EF4-FFF2-40B4-BE49-F238E27FC236}">
                <a16:creationId xmlns:a16="http://schemas.microsoft.com/office/drawing/2014/main" id="{6B99DA0C-00C7-4F30-AFAE-A1274B3AC0AD}"/>
              </a:ext>
            </a:extLst>
          </p:cNvPr>
          <p:cNvGrpSpPr/>
          <p:nvPr/>
        </p:nvGrpSpPr>
        <p:grpSpPr>
          <a:xfrm>
            <a:off x="7142867" y="3331511"/>
            <a:ext cx="315217" cy="263220"/>
            <a:chOff x="8509495" y="4728866"/>
            <a:chExt cx="797983" cy="666353"/>
          </a:xfrm>
          <a:solidFill>
            <a:srgbClr val="FFB900"/>
          </a:solidFill>
        </p:grpSpPr>
        <p:sp>
          <p:nvSpPr>
            <p:cNvPr id="71" name="Freeform: Shape 70">
              <a:extLst>
                <a:ext uri="{FF2B5EF4-FFF2-40B4-BE49-F238E27FC236}">
                  <a16:creationId xmlns:a16="http://schemas.microsoft.com/office/drawing/2014/main" id="{949E440E-911C-4D01-8BD9-4417F11C5EFA}"/>
                </a:ext>
              </a:extLst>
            </p:cNvPr>
            <p:cNvSpPr/>
            <p:nvPr/>
          </p:nvSpPr>
          <p:spPr>
            <a:xfrm>
              <a:off x="8509495" y="4728866"/>
              <a:ext cx="797983" cy="666353"/>
            </a:xfrm>
            <a:custGeom>
              <a:avLst/>
              <a:gdLst>
                <a:gd name="connsiteX0" fmla="*/ 397620 w 797983"/>
                <a:gd name="connsiteY0" fmla="*/ 0 h 666353"/>
                <a:gd name="connsiteX1" fmla="*/ 797983 w 797983"/>
                <a:gd name="connsiteY1" fmla="*/ 666354 h 666353"/>
                <a:gd name="connsiteX2" fmla="*/ 0 w 797983"/>
                <a:gd name="connsiteY2" fmla="*/ 666354 h 666353"/>
              </a:gdLst>
              <a:ahLst/>
              <a:cxnLst>
                <a:cxn ang="0">
                  <a:pos x="connsiteX0" y="connsiteY0"/>
                </a:cxn>
                <a:cxn ang="0">
                  <a:pos x="connsiteX1" y="connsiteY1"/>
                </a:cxn>
                <a:cxn ang="0">
                  <a:pos x="connsiteX2" y="connsiteY2"/>
                </a:cxn>
              </a:cxnLst>
              <a:rect l="l" t="t" r="r" b="b"/>
              <a:pathLst>
                <a:path w="797983" h="666353">
                  <a:moveTo>
                    <a:pt x="397620" y="0"/>
                  </a:moveTo>
                  <a:lnTo>
                    <a:pt x="797983" y="666354"/>
                  </a:lnTo>
                  <a:lnTo>
                    <a:pt x="0" y="666354"/>
                  </a:lnTo>
                  <a:close/>
                </a:path>
              </a:pathLst>
            </a:custGeom>
            <a:solidFill>
              <a:srgbClr val="FFFFFF"/>
            </a:solidFill>
            <a:ln w="22225" cap="flat">
              <a:solidFill>
                <a:srgbClr val="000000"/>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72" name="Freeform: Shape 71">
              <a:extLst>
                <a:ext uri="{FF2B5EF4-FFF2-40B4-BE49-F238E27FC236}">
                  <a16:creationId xmlns:a16="http://schemas.microsoft.com/office/drawing/2014/main" id="{8380D491-4728-4500-8FEF-90E8F063F2E5}"/>
                </a:ext>
              </a:extLst>
            </p:cNvPr>
            <p:cNvSpPr/>
            <p:nvPr/>
          </p:nvSpPr>
          <p:spPr>
            <a:xfrm>
              <a:off x="8907115" y="4923562"/>
              <a:ext cx="27422" cy="249539"/>
            </a:xfrm>
            <a:custGeom>
              <a:avLst/>
              <a:gdLst>
                <a:gd name="connsiteX0" fmla="*/ 0 w 27422"/>
                <a:gd name="connsiteY0" fmla="*/ 0 h 249539"/>
                <a:gd name="connsiteX1" fmla="*/ 0 w 27422"/>
                <a:gd name="connsiteY1" fmla="*/ 249540 h 249539"/>
              </a:gdLst>
              <a:ahLst/>
              <a:cxnLst>
                <a:cxn ang="0">
                  <a:pos x="connsiteX0" y="connsiteY0"/>
                </a:cxn>
                <a:cxn ang="0">
                  <a:pos x="connsiteX1" y="connsiteY1"/>
                </a:cxn>
              </a:cxnLst>
              <a:rect l="l" t="t" r="r" b="b"/>
              <a:pathLst>
                <a:path w="27422" h="249539">
                  <a:moveTo>
                    <a:pt x="0" y="0"/>
                  </a:moveTo>
                  <a:lnTo>
                    <a:pt x="0" y="249540"/>
                  </a:lnTo>
                </a:path>
              </a:pathLst>
            </a:custGeom>
            <a:grpFill/>
            <a:ln w="22225" cap="flat">
              <a:solidFill>
                <a:srgbClr val="000000"/>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73" name="Freeform: Shape 72">
              <a:extLst>
                <a:ext uri="{FF2B5EF4-FFF2-40B4-BE49-F238E27FC236}">
                  <a16:creationId xmlns:a16="http://schemas.microsoft.com/office/drawing/2014/main" id="{E21B92B3-461E-4D72-AF75-9312BD2A0D23}"/>
                </a:ext>
              </a:extLst>
            </p:cNvPr>
            <p:cNvSpPr/>
            <p:nvPr/>
          </p:nvSpPr>
          <p:spPr>
            <a:xfrm>
              <a:off x="8907115" y="5269079"/>
              <a:ext cx="27422" cy="49359"/>
            </a:xfrm>
            <a:custGeom>
              <a:avLst/>
              <a:gdLst>
                <a:gd name="connsiteX0" fmla="*/ 0 w 27422"/>
                <a:gd name="connsiteY0" fmla="*/ 0 h 49359"/>
                <a:gd name="connsiteX1" fmla="*/ 0 w 27422"/>
                <a:gd name="connsiteY1" fmla="*/ 49360 h 49359"/>
              </a:gdLst>
              <a:ahLst/>
              <a:cxnLst>
                <a:cxn ang="0">
                  <a:pos x="connsiteX0" y="connsiteY0"/>
                </a:cxn>
                <a:cxn ang="0">
                  <a:pos x="connsiteX1" y="connsiteY1"/>
                </a:cxn>
              </a:cxnLst>
              <a:rect l="l" t="t" r="r" b="b"/>
              <a:pathLst>
                <a:path w="27422" h="49359">
                  <a:moveTo>
                    <a:pt x="0" y="0"/>
                  </a:moveTo>
                  <a:lnTo>
                    <a:pt x="0" y="49360"/>
                  </a:lnTo>
                </a:path>
              </a:pathLst>
            </a:custGeom>
            <a:grpFill/>
            <a:ln w="22225" cap="flat">
              <a:solidFill>
                <a:srgbClr val="000000"/>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grpSp>
      <p:grpSp>
        <p:nvGrpSpPr>
          <p:cNvPr id="74" name="!! Alert 14">
            <a:extLst>
              <a:ext uri="{FF2B5EF4-FFF2-40B4-BE49-F238E27FC236}">
                <a16:creationId xmlns:a16="http://schemas.microsoft.com/office/drawing/2014/main" id="{DA70F8A3-C7AF-4967-BFB9-64BF29D7E93D}"/>
              </a:ext>
            </a:extLst>
          </p:cNvPr>
          <p:cNvGrpSpPr/>
          <p:nvPr/>
        </p:nvGrpSpPr>
        <p:grpSpPr>
          <a:xfrm>
            <a:off x="6792369" y="3331511"/>
            <a:ext cx="315217" cy="263220"/>
            <a:chOff x="8509495" y="4728866"/>
            <a:chExt cx="797983" cy="666353"/>
          </a:xfrm>
          <a:solidFill>
            <a:srgbClr val="FFB900"/>
          </a:solidFill>
        </p:grpSpPr>
        <p:sp>
          <p:nvSpPr>
            <p:cNvPr id="75" name="Freeform: Shape 74">
              <a:extLst>
                <a:ext uri="{FF2B5EF4-FFF2-40B4-BE49-F238E27FC236}">
                  <a16:creationId xmlns:a16="http://schemas.microsoft.com/office/drawing/2014/main" id="{F91961DD-66A8-49F0-AE50-8FCCB6E41E5C}"/>
                </a:ext>
              </a:extLst>
            </p:cNvPr>
            <p:cNvSpPr/>
            <p:nvPr/>
          </p:nvSpPr>
          <p:spPr>
            <a:xfrm>
              <a:off x="8509495" y="4728866"/>
              <a:ext cx="797983" cy="666353"/>
            </a:xfrm>
            <a:custGeom>
              <a:avLst/>
              <a:gdLst>
                <a:gd name="connsiteX0" fmla="*/ 397620 w 797983"/>
                <a:gd name="connsiteY0" fmla="*/ 0 h 666353"/>
                <a:gd name="connsiteX1" fmla="*/ 797983 w 797983"/>
                <a:gd name="connsiteY1" fmla="*/ 666354 h 666353"/>
                <a:gd name="connsiteX2" fmla="*/ 0 w 797983"/>
                <a:gd name="connsiteY2" fmla="*/ 666354 h 666353"/>
              </a:gdLst>
              <a:ahLst/>
              <a:cxnLst>
                <a:cxn ang="0">
                  <a:pos x="connsiteX0" y="connsiteY0"/>
                </a:cxn>
                <a:cxn ang="0">
                  <a:pos x="connsiteX1" y="connsiteY1"/>
                </a:cxn>
                <a:cxn ang="0">
                  <a:pos x="connsiteX2" y="connsiteY2"/>
                </a:cxn>
              </a:cxnLst>
              <a:rect l="l" t="t" r="r" b="b"/>
              <a:pathLst>
                <a:path w="797983" h="666353">
                  <a:moveTo>
                    <a:pt x="397620" y="0"/>
                  </a:moveTo>
                  <a:lnTo>
                    <a:pt x="797983" y="666354"/>
                  </a:lnTo>
                  <a:lnTo>
                    <a:pt x="0" y="666354"/>
                  </a:lnTo>
                  <a:close/>
                </a:path>
              </a:pathLst>
            </a:custGeom>
            <a:grpFill/>
            <a:ln w="22225" cap="flat">
              <a:solidFill>
                <a:srgbClr val="000000"/>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76" name="Freeform: Shape 75">
              <a:extLst>
                <a:ext uri="{FF2B5EF4-FFF2-40B4-BE49-F238E27FC236}">
                  <a16:creationId xmlns:a16="http://schemas.microsoft.com/office/drawing/2014/main" id="{D4FFC288-4EEC-443A-B549-C5C64A9AD0C8}"/>
                </a:ext>
              </a:extLst>
            </p:cNvPr>
            <p:cNvSpPr/>
            <p:nvPr/>
          </p:nvSpPr>
          <p:spPr>
            <a:xfrm>
              <a:off x="8907115" y="4923562"/>
              <a:ext cx="27422" cy="249539"/>
            </a:xfrm>
            <a:custGeom>
              <a:avLst/>
              <a:gdLst>
                <a:gd name="connsiteX0" fmla="*/ 0 w 27422"/>
                <a:gd name="connsiteY0" fmla="*/ 0 h 249539"/>
                <a:gd name="connsiteX1" fmla="*/ 0 w 27422"/>
                <a:gd name="connsiteY1" fmla="*/ 249540 h 249539"/>
              </a:gdLst>
              <a:ahLst/>
              <a:cxnLst>
                <a:cxn ang="0">
                  <a:pos x="connsiteX0" y="connsiteY0"/>
                </a:cxn>
                <a:cxn ang="0">
                  <a:pos x="connsiteX1" y="connsiteY1"/>
                </a:cxn>
              </a:cxnLst>
              <a:rect l="l" t="t" r="r" b="b"/>
              <a:pathLst>
                <a:path w="27422" h="249539">
                  <a:moveTo>
                    <a:pt x="0" y="0"/>
                  </a:moveTo>
                  <a:lnTo>
                    <a:pt x="0" y="249540"/>
                  </a:lnTo>
                </a:path>
              </a:pathLst>
            </a:custGeom>
            <a:grpFill/>
            <a:ln w="22225" cap="flat">
              <a:solidFill>
                <a:srgbClr val="000000"/>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77" name="Freeform: Shape 76">
              <a:extLst>
                <a:ext uri="{FF2B5EF4-FFF2-40B4-BE49-F238E27FC236}">
                  <a16:creationId xmlns:a16="http://schemas.microsoft.com/office/drawing/2014/main" id="{47E31561-A675-465C-9DE8-DF4222539FE9}"/>
                </a:ext>
              </a:extLst>
            </p:cNvPr>
            <p:cNvSpPr/>
            <p:nvPr/>
          </p:nvSpPr>
          <p:spPr>
            <a:xfrm>
              <a:off x="8907115" y="5269079"/>
              <a:ext cx="27422" cy="49359"/>
            </a:xfrm>
            <a:custGeom>
              <a:avLst/>
              <a:gdLst>
                <a:gd name="connsiteX0" fmla="*/ 0 w 27422"/>
                <a:gd name="connsiteY0" fmla="*/ 0 h 49359"/>
                <a:gd name="connsiteX1" fmla="*/ 0 w 27422"/>
                <a:gd name="connsiteY1" fmla="*/ 49360 h 49359"/>
              </a:gdLst>
              <a:ahLst/>
              <a:cxnLst>
                <a:cxn ang="0">
                  <a:pos x="connsiteX0" y="connsiteY0"/>
                </a:cxn>
                <a:cxn ang="0">
                  <a:pos x="connsiteX1" y="connsiteY1"/>
                </a:cxn>
              </a:cxnLst>
              <a:rect l="l" t="t" r="r" b="b"/>
              <a:pathLst>
                <a:path w="27422" h="49359">
                  <a:moveTo>
                    <a:pt x="0" y="0"/>
                  </a:moveTo>
                  <a:lnTo>
                    <a:pt x="0" y="49360"/>
                  </a:lnTo>
                </a:path>
              </a:pathLst>
            </a:custGeom>
            <a:grpFill/>
            <a:ln w="22225" cap="flat">
              <a:solidFill>
                <a:srgbClr val="000000"/>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grpSp>
      <p:grpSp>
        <p:nvGrpSpPr>
          <p:cNvPr id="78" name="!! Alert 13">
            <a:extLst>
              <a:ext uri="{FF2B5EF4-FFF2-40B4-BE49-F238E27FC236}">
                <a16:creationId xmlns:a16="http://schemas.microsoft.com/office/drawing/2014/main" id="{D768A711-6F6F-4C45-BC93-84C275BDCBA8}"/>
              </a:ext>
            </a:extLst>
          </p:cNvPr>
          <p:cNvGrpSpPr/>
          <p:nvPr/>
        </p:nvGrpSpPr>
        <p:grpSpPr>
          <a:xfrm>
            <a:off x="6441870" y="3331511"/>
            <a:ext cx="315217" cy="263220"/>
            <a:chOff x="8509495" y="4728866"/>
            <a:chExt cx="797983" cy="666353"/>
          </a:xfrm>
          <a:solidFill>
            <a:srgbClr val="FFB900"/>
          </a:solidFill>
        </p:grpSpPr>
        <p:sp>
          <p:nvSpPr>
            <p:cNvPr id="79" name="Freeform: Shape 78">
              <a:extLst>
                <a:ext uri="{FF2B5EF4-FFF2-40B4-BE49-F238E27FC236}">
                  <a16:creationId xmlns:a16="http://schemas.microsoft.com/office/drawing/2014/main" id="{B965BCB8-6A3C-4158-A9DA-69FE89DC7A03}"/>
                </a:ext>
              </a:extLst>
            </p:cNvPr>
            <p:cNvSpPr/>
            <p:nvPr/>
          </p:nvSpPr>
          <p:spPr>
            <a:xfrm>
              <a:off x="8509495" y="4728866"/>
              <a:ext cx="797983" cy="666353"/>
            </a:xfrm>
            <a:custGeom>
              <a:avLst/>
              <a:gdLst>
                <a:gd name="connsiteX0" fmla="*/ 397620 w 797983"/>
                <a:gd name="connsiteY0" fmla="*/ 0 h 666353"/>
                <a:gd name="connsiteX1" fmla="*/ 797983 w 797983"/>
                <a:gd name="connsiteY1" fmla="*/ 666354 h 666353"/>
                <a:gd name="connsiteX2" fmla="*/ 0 w 797983"/>
                <a:gd name="connsiteY2" fmla="*/ 666354 h 666353"/>
              </a:gdLst>
              <a:ahLst/>
              <a:cxnLst>
                <a:cxn ang="0">
                  <a:pos x="connsiteX0" y="connsiteY0"/>
                </a:cxn>
                <a:cxn ang="0">
                  <a:pos x="connsiteX1" y="connsiteY1"/>
                </a:cxn>
                <a:cxn ang="0">
                  <a:pos x="connsiteX2" y="connsiteY2"/>
                </a:cxn>
              </a:cxnLst>
              <a:rect l="l" t="t" r="r" b="b"/>
              <a:pathLst>
                <a:path w="797983" h="666353">
                  <a:moveTo>
                    <a:pt x="397620" y="0"/>
                  </a:moveTo>
                  <a:lnTo>
                    <a:pt x="797983" y="666354"/>
                  </a:lnTo>
                  <a:lnTo>
                    <a:pt x="0" y="666354"/>
                  </a:lnTo>
                  <a:close/>
                </a:path>
              </a:pathLst>
            </a:custGeom>
            <a:solidFill>
              <a:srgbClr val="D83B01"/>
            </a:solidFill>
            <a:ln w="22225" cap="flat">
              <a:solidFill>
                <a:srgbClr val="000000"/>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80" name="Freeform: Shape 79">
              <a:extLst>
                <a:ext uri="{FF2B5EF4-FFF2-40B4-BE49-F238E27FC236}">
                  <a16:creationId xmlns:a16="http://schemas.microsoft.com/office/drawing/2014/main" id="{E031ADF0-2DFF-4411-A5AE-49F95C888CB5}"/>
                </a:ext>
              </a:extLst>
            </p:cNvPr>
            <p:cNvSpPr/>
            <p:nvPr/>
          </p:nvSpPr>
          <p:spPr>
            <a:xfrm>
              <a:off x="8907115" y="4923562"/>
              <a:ext cx="27422" cy="249539"/>
            </a:xfrm>
            <a:custGeom>
              <a:avLst/>
              <a:gdLst>
                <a:gd name="connsiteX0" fmla="*/ 0 w 27422"/>
                <a:gd name="connsiteY0" fmla="*/ 0 h 249539"/>
                <a:gd name="connsiteX1" fmla="*/ 0 w 27422"/>
                <a:gd name="connsiteY1" fmla="*/ 249540 h 249539"/>
              </a:gdLst>
              <a:ahLst/>
              <a:cxnLst>
                <a:cxn ang="0">
                  <a:pos x="connsiteX0" y="connsiteY0"/>
                </a:cxn>
                <a:cxn ang="0">
                  <a:pos x="connsiteX1" y="connsiteY1"/>
                </a:cxn>
              </a:cxnLst>
              <a:rect l="l" t="t" r="r" b="b"/>
              <a:pathLst>
                <a:path w="27422" h="249539">
                  <a:moveTo>
                    <a:pt x="0" y="0"/>
                  </a:moveTo>
                  <a:lnTo>
                    <a:pt x="0" y="249540"/>
                  </a:lnTo>
                </a:path>
              </a:pathLst>
            </a:custGeom>
            <a:solidFill>
              <a:srgbClr val="D83B01"/>
            </a:solidFill>
            <a:ln w="22225" cap="flat">
              <a:solidFill>
                <a:srgbClr val="000000"/>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81" name="Freeform: Shape 80">
              <a:extLst>
                <a:ext uri="{FF2B5EF4-FFF2-40B4-BE49-F238E27FC236}">
                  <a16:creationId xmlns:a16="http://schemas.microsoft.com/office/drawing/2014/main" id="{CB13DD4A-5548-4BD8-A113-75C6A165D6C6}"/>
                </a:ext>
              </a:extLst>
            </p:cNvPr>
            <p:cNvSpPr/>
            <p:nvPr/>
          </p:nvSpPr>
          <p:spPr>
            <a:xfrm>
              <a:off x="8907115" y="5269079"/>
              <a:ext cx="27422" cy="49359"/>
            </a:xfrm>
            <a:custGeom>
              <a:avLst/>
              <a:gdLst>
                <a:gd name="connsiteX0" fmla="*/ 0 w 27422"/>
                <a:gd name="connsiteY0" fmla="*/ 0 h 49359"/>
                <a:gd name="connsiteX1" fmla="*/ 0 w 27422"/>
                <a:gd name="connsiteY1" fmla="*/ 49360 h 49359"/>
              </a:gdLst>
              <a:ahLst/>
              <a:cxnLst>
                <a:cxn ang="0">
                  <a:pos x="connsiteX0" y="connsiteY0"/>
                </a:cxn>
                <a:cxn ang="0">
                  <a:pos x="connsiteX1" y="connsiteY1"/>
                </a:cxn>
              </a:cxnLst>
              <a:rect l="l" t="t" r="r" b="b"/>
              <a:pathLst>
                <a:path w="27422" h="49359">
                  <a:moveTo>
                    <a:pt x="0" y="0"/>
                  </a:moveTo>
                  <a:lnTo>
                    <a:pt x="0" y="49360"/>
                  </a:lnTo>
                </a:path>
              </a:pathLst>
            </a:custGeom>
            <a:solidFill>
              <a:srgbClr val="D83B01"/>
            </a:solidFill>
            <a:ln w="22225" cap="flat">
              <a:solidFill>
                <a:srgbClr val="000000"/>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grpSp>
      <p:grpSp>
        <p:nvGrpSpPr>
          <p:cNvPr id="82" name="!! Alert 12">
            <a:extLst>
              <a:ext uri="{FF2B5EF4-FFF2-40B4-BE49-F238E27FC236}">
                <a16:creationId xmlns:a16="http://schemas.microsoft.com/office/drawing/2014/main" id="{314016C7-5FFF-467C-9437-B859A0589E0B}"/>
              </a:ext>
            </a:extLst>
          </p:cNvPr>
          <p:cNvGrpSpPr/>
          <p:nvPr/>
        </p:nvGrpSpPr>
        <p:grpSpPr>
          <a:xfrm>
            <a:off x="7142867" y="3635243"/>
            <a:ext cx="315217" cy="263220"/>
            <a:chOff x="8509495" y="4728866"/>
            <a:chExt cx="797983" cy="666353"/>
          </a:xfrm>
          <a:solidFill>
            <a:srgbClr val="FFB900"/>
          </a:solidFill>
        </p:grpSpPr>
        <p:sp>
          <p:nvSpPr>
            <p:cNvPr id="83" name="Freeform: Shape 82">
              <a:extLst>
                <a:ext uri="{FF2B5EF4-FFF2-40B4-BE49-F238E27FC236}">
                  <a16:creationId xmlns:a16="http://schemas.microsoft.com/office/drawing/2014/main" id="{BAE60F97-0511-43F3-98AF-80D144BFEEE8}"/>
                </a:ext>
              </a:extLst>
            </p:cNvPr>
            <p:cNvSpPr/>
            <p:nvPr/>
          </p:nvSpPr>
          <p:spPr>
            <a:xfrm>
              <a:off x="8509495" y="4728866"/>
              <a:ext cx="797983" cy="666353"/>
            </a:xfrm>
            <a:custGeom>
              <a:avLst/>
              <a:gdLst>
                <a:gd name="connsiteX0" fmla="*/ 397620 w 797983"/>
                <a:gd name="connsiteY0" fmla="*/ 0 h 666353"/>
                <a:gd name="connsiteX1" fmla="*/ 797983 w 797983"/>
                <a:gd name="connsiteY1" fmla="*/ 666354 h 666353"/>
                <a:gd name="connsiteX2" fmla="*/ 0 w 797983"/>
                <a:gd name="connsiteY2" fmla="*/ 666354 h 666353"/>
              </a:gdLst>
              <a:ahLst/>
              <a:cxnLst>
                <a:cxn ang="0">
                  <a:pos x="connsiteX0" y="connsiteY0"/>
                </a:cxn>
                <a:cxn ang="0">
                  <a:pos x="connsiteX1" y="connsiteY1"/>
                </a:cxn>
                <a:cxn ang="0">
                  <a:pos x="connsiteX2" y="connsiteY2"/>
                </a:cxn>
              </a:cxnLst>
              <a:rect l="l" t="t" r="r" b="b"/>
              <a:pathLst>
                <a:path w="797983" h="666353">
                  <a:moveTo>
                    <a:pt x="397620" y="0"/>
                  </a:moveTo>
                  <a:lnTo>
                    <a:pt x="797983" y="666354"/>
                  </a:lnTo>
                  <a:lnTo>
                    <a:pt x="0" y="666354"/>
                  </a:lnTo>
                  <a:close/>
                </a:path>
              </a:pathLst>
            </a:custGeom>
            <a:solidFill>
              <a:srgbClr val="FFFFFF"/>
            </a:solidFill>
            <a:ln w="22225" cap="flat">
              <a:solidFill>
                <a:srgbClr val="000000"/>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84" name="Freeform: Shape 83">
              <a:extLst>
                <a:ext uri="{FF2B5EF4-FFF2-40B4-BE49-F238E27FC236}">
                  <a16:creationId xmlns:a16="http://schemas.microsoft.com/office/drawing/2014/main" id="{CC88BBBF-6E3B-4E6B-AB80-EC6C5BC389CA}"/>
                </a:ext>
              </a:extLst>
            </p:cNvPr>
            <p:cNvSpPr/>
            <p:nvPr/>
          </p:nvSpPr>
          <p:spPr>
            <a:xfrm>
              <a:off x="8907115" y="4923562"/>
              <a:ext cx="27422" cy="249539"/>
            </a:xfrm>
            <a:custGeom>
              <a:avLst/>
              <a:gdLst>
                <a:gd name="connsiteX0" fmla="*/ 0 w 27422"/>
                <a:gd name="connsiteY0" fmla="*/ 0 h 249539"/>
                <a:gd name="connsiteX1" fmla="*/ 0 w 27422"/>
                <a:gd name="connsiteY1" fmla="*/ 249540 h 249539"/>
              </a:gdLst>
              <a:ahLst/>
              <a:cxnLst>
                <a:cxn ang="0">
                  <a:pos x="connsiteX0" y="connsiteY0"/>
                </a:cxn>
                <a:cxn ang="0">
                  <a:pos x="connsiteX1" y="connsiteY1"/>
                </a:cxn>
              </a:cxnLst>
              <a:rect l="l" t="t" r="r" b="b"/>
              <a:pathLst>
                <a:path w="27422" h="249539">
                  <a:moveTo>
                    <a:pt x="0" y="0"/>
                  </a:moveTo>
                  <a:lnTo>
                    <a:pt x="0" y="249540"/>
                  </a:lnTo>
                </a:path>
              </a:pathLst>
            </a:custGeom>
            <a:grpFill/>
            <a:ln w="22225" cap="flat">
              <a:solidFill>
                <a:srgbClr val="000000"/>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85" name="Freeform: Shape 84">
              <a:extLst>
                <a:ext uri="{FF2B5EF4-FFF2-40B4-BE49-F238E27FC236}">
                  <a16:creationId xmlns:a16="http://schemas.microsoft.com/office/drawing/2014/main" id="{D2F486E9-A54A-4567-B8EE-FA440D766000}"/>
                </a:ext>
              </a:extLst>
            </p:cNvPr>
            <p:cNvSpPr/>
            <p:nvPr/>
          </p:nvSpPr>
          <p:spPr>
            <a:xfrm>
              <a:off x="8907115" y="5269079"/>
              <a:ext cx="27422" cy="49359"/>
            </a:xfrm>
            <a:custGeom>
              <a:avLst/>
              <a:gdLst>
                <a:gd name="connsiteX0" fmla="*/ 0 w 27422"/>
                <a:gd name="connsiteY0" fmla="*/ 0 h 49359"/>
                <a:gd name="connsiteX1" fmla="*/ 0 w 27422"/>
                <a:gd name="connsiteY1" fmla="*/ 49360 h 49359"/>
              </a:gdLst>
              <a:ahLst/>
              <a:cxnLst>
                <a:cxn ang="0">
                  <a:pos x="connsiteX0" y="connsiteY0"/>
                </a:cxn>
                <a:cxn ang="0">
                  <a:pos x="connsiteX1" y="connsiteY1"/>
                </a:cxn>
              </a:cxnLst>
              <a:rect l="l" t="t" r="r" b="b"/>
              <a:pathLst>
                <a:path w="27422" h="49359">
                  <a:moveTo>
                    <a:pt x="0" y="0"/>
                  </a:moveTo>
                  <a:lnTo>
                    <a:pt x="0" y="49360"/>
                  </a:lnTo>
                </a:path>
              </a:pathLst>
            </a:custGeom>
            <a:grpFill/>
            <a:ln w="22225" cap="flat">
              <a:solidFill>
                <a:srgbClr val="000000"/>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grpSp>
      <p:grpSp>
        <p:nvGrpSpPr>
          <p:cNvPr id="86" name="!! Alert 11">
            <a:extLst>
              <a:ext uri="{FF2B5EF4-FFF2-40B4-BE49-F238E27FC236}">
                <a16:creationId xmlns:a16="http://schemas.microsoft.com/office/drawing/2014/main" id="{3DFF5283-8853-4BAD-B1AD-D7D8B2199CED}"/>
              </a:ext>
            </a:extLst>
          </p:cNvPr>
          <p:cNvGrpSpPr/>
          <p:nvPr/>
        </p:nvGrpSpPr>
        <p:grpSpPr>
          <a:xfrm>
            <a:off x="6792369" y="3635243"/>
            <a:ext cx="315217" cy="263220"/>
            <a:chOff x="8509495" y="4728866"/>
            <a:chExt cx="797983" cy="666353"/>
          </a:xfrm>
          <a:solidFill>
            <a:srgbClr val="FFB900"/>
          </a:solidFill>
        </p:grpSpPr>
        <p:sp>
          <p:nvSpPr>
            <p:cNvPr id="87" name="Freeform: Shape 86">
              <a:extLst>
                <a:ext uri="{FF2B5EF4-FFF2-40B4-BE49-F238E27FC236}">
                  <a16:creationId xmlns:a16="http://schemas.microsoft.com/office/drawing/2014/main" id="{FAD41DA3-E5AF-4EDC-BB21-4B8A50B94041}"/>
                </a:ext>
              </a:extLst>
            </p:cNvPr>
            <p:cNvSpPr/>
            <p:nvPr/>
          </p:nvSpPr>
          <p:spPr>
            <a:xfrm>
              <a:off x="8509495" y="4728866"/>
              <a:ext cx="797983" cy="666353"/>
            </a:xfrm>
            <a:custGeom>
              <a:avLst/>
              <a:gdLst>
                <a:gd name="connsiteX0" fmla="*/ 397620 w 797983"/>
                <a:gd name="connsiteY0" fmla="*/ 0 h 666353"/>
                <a:gd name="connsiteX1" fmla="*/ 797983 w 797983"/>
                <a:gd name="connsiteY1" fmla="*/ 666354 h 666353"/>
                <a:gd name="connsiteX2" fmla="*/ 0 w 797983"/>
                <a:gd name="connsiteY2" fmla="*/ 666354 h 666353"/>
              </a:gdLst>
              <a:ahLst/>
              <a:cxnLst>
                <a:cxn ang="0">
                  <a:pos x="connsiteX0" y="connsiteY0"/>
                </a:cxn>
                <a:cxn ang="0">
                  <a:pos x="connsiteX1" y="connsiteY1"/>
                </a:cxn>
                <a:cxn ang="0">
                  <a:pos x="connsiteX2" y="connsiteY2"/>
                </a:cxn>
              </a:cxnLst>
              <a:rect l="l" t="t" r="r" b="b"/>
              <a:pathLst>
                <a:path w="797983" h="666353">
                  <a:moveTo>
                    <a:pt x="397620" y="0"/>
                  </a:moveTo>
                  <a:lnTo>
                    <a:pt x="797983" y="666354"/>
                  </a:lnTo>
                  <a:lnTo>
                    <a:pt x="0" y="666354"/>
                  </a:lnTo>
                  <a:close/>
                </a:path>
              </a:pathLst>
            </a:custGeom>
            <a:grpFill/>
            <a:ln w="22225" cap="flat">
              <a:solidFill>
                <a:srgbClr val="000000"/>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88" name="Freeform: Shape 87">
              <a:extLst>
                <a:ext uri="{FF2B5EF4-FFF2-40B4-BE49-F238E27FC236}">
                  <a16:creationId xmlns:a16="http://schemas.microsoft.com/office/drawing/2014/main" id="{1987C5E2-07EC-4ECA-9B1B-20D5ED987ACF}"/>
                </a:ext>
              </a:extLst>
            </p:cNvPr>
            <p:cNvSpPr/>
            <p:nvPr/>
          </p:nvSpPr>
          <p:spPr>
            <a:xfrm>
              <a:off x="8907115" y="4923562"/>
              <a:ext cx="27422" cy="249539"/>
            </a:xfrm>
            <a:custGeom>
              <a:avLst/>
              <a:gdLst>
                <a:gd name="connsiteX0" fmla="*/ 0 w 27422"/>
                <a:gd name="connsiteY0" fmla="*/ 0 h 249539"/>
                <a:gd name="connsiteX1" fmla="*/ 0 w 27422"/>
                <a:gd name="connsiteY1" fmla="*/ 249540 h 249539"/>
              </a:gdLst>
              <a:ahLst/>
              <a:cxnLst>
                <a:cxn ang="0">
                  <a:pos x="connsiteX0" y="connsiteY0"/>
                </a:cxn>
                <a:cxn ang="0">
                  <a:pos x="connsiteX1" y="connsiteY1"/>
                </a:cxn>
              </a:cxnLst>
              <a:rect l="l" t="t" r="r" b="b"/>
              <a:pathLst>
                <a:path w="27422" h="249539">
                  <a:moveTo>
                    <a:pt x="0" y="0"/>
                  </a:moveTo>
                  <a:lnTo>
                    <a:pt x="0" y="249540"/>
                  </a:lnTo>
                </a:path>
              </a:pathLst>
            </a:custGeom>
            <a:grpFill/>
            <a:ln w="22225" cap="flat">
              <a:solidFill>
                <a:srgbClr val="000000"/>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89" name="Freeform: Shape 88">
              <a:extLst>
                <a:ext uri="{FF2B5EF4-FFF2-40B4-BE49-F238E27FC236}">
                  <a16:creationId xmlns:a16="http://schemas.microsoft.com/office/drawing/2014/main" id="{CD3370F2-2A3D-4968-9DC4-FE14C41A88DE}"/>
                </a:ext>
              </a:extLst>
            </p:cNvPr>
            <p:cNvSpPr/>
            <p:nvPr/>
          </p:nvSpPr>
          <p:spPr>
            <a:xfrm>
              <a:off x="8907115" y="5269079"/>
              <a:ext cx="27422" cy="49359"/>
            </a:xfrm>
            <a:custGeom>
              <a:avLst/>
              <a:gdLst>
                <a:gd name="connsiteX0" fmla="*/ 0 w 27422"/>
                <a:gd name="connsiteY0" fmla="*/ 0 h 49359"/>
                <a:gd name="connsiteX1" fmla="*/ 0 w 27422"/>
                <a:gd name="connsiteY1" fmla="*/ 49360 h 49359"/>
              </a:gdLst>
              <a:ahLst/>
              <a:cxnLst>
                <a:cxn ang="0">
                  <a:pos x="connsiteX0" y="connsiteY0"/>
                </a:cxn>
                <a:cxn ang="0">
                  <a:pos x="connsiteX1" y="connsiteY1"/>
                </a:cxn>
              </a:cxnLst>
              <a:rect l="l" t="t" r="r" b="b"/>
              <a:pathLst>
                <a:path w="27422" h="49359">
                  <a:moveTo>
                    <a:pt x="0" y="0"/>
                  </a:moveTo>
                  <a:lnTo>
                    <a:pt x="0" y="49360"/>
                  </a:lnTo>
                </a:path>
              </a:pathLst>
            </a:custGeom>
            <a:grpFill/>
            <a:ln w="22225" cap="flat">
              <a:solidFill>
                <a:srgbClr val="000000"/>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grpSp>
      <p:grpSp>
        <p:nvGrpSpPr>
          <p:cNvPr id="90" name="!! Alert 10">
            <a:extLst>
              <a:ext uri="{FF2B5EF4-FFF2-40B4-BE49-F238E27FC236}">
                <a16:creationId xmlns:a16="http://schemas.microsoft.com/office/drawing/2014/main" id="{1D5D29FE-D045-4ACA-8AD8-4E75CDD921AC}"/>
              </a:ext>
            </a:extLst>
          </p:cNvPr>
          <p:cNvGrpSpPr/>
          <p:nvPr/>
        </p:nvGrpSpPr>
        <p:grpSpPr>
          <a:xfrm>
            <a:off x="6441870" y="3635243"/>
            <a:ext cx="315217" cy="263220"/>
            <a:chOff x="8509495" y="4728866"/>
            <a:chExt cx="797983" cy="666353"/>
          </a:xfrm>
          <a:solidFill>
            <a:srgbClr val="FFB900"/>
          </a:solidFill>
        </p:grpSpPr>
        <p:sp>
          <p:nvSpPr>
            <p:cNvPr id="91" name="Freeform: Shape 90">
              <a:extLst>
                <a:ext uri="{FF2B5EF4-FFF2-40B4-BE49-F238E27FC236}">
                  <a16:creationId xmlns:a16="http://schemas.microsoft.com/office/drawing/2014/main" id="{0210A844-E540-4491-A0A2-71365F738334}"/>
                </a:ext>
              </a:extLst>
            </p:cNvPr>
            <p:cNvSpPr/>
            <p:nvPr/>
          </p:nvSpPr>
          <p:spPr>
            <a:xfrm>
              <a:off x="8509495" y="4728866"/>
              <a:ext cx="797983" cy="666353"/>
            </a:xfrm>
            <a:custGeom>
              <a:avLst/>
              <a:gdLst>
                <a:gd name="connsiteX0" fmla="*/ 397620 w 797983"/>
                <a:gd name="connsiteY0" fmla="*/ 0 h 666353"/>
                <a:gd name="connsiteX1" fmla="*/ 797983 w 797983"/>
                <a:gd name="connsiteY1" fmla="*/ 666354 h 666353"/>
                <a:gd name="connsiteX2" fmla="*/ 0 w 797983"/>
                <a:gd name="connsiteY2" fmla="*/ 666354 h 666353"/>
              </a:gdLst>
              <a:ahLst/>
              <a:cxnLst>
                <a:cxn ang="0">
                  <a:pos x="connsiteX0" y="connsiteY0"/>
                </a:cxn>
                <a:cxn ang="0">
                  <a:pos x="connsiteX1" y="connsiteY1"/>
                </a:cxn>
                <a:cxn ang="0">
                  <a:pos x="connsiteX2" y="connsiteY2"/>
                </a:cxn>
              </a:cxnLst>
              <a:rect l="l" t="t" r="r" b="b"/>
              <a:pathLst>
                <a:path w="797983" h="666353">
                  <a:moveTo>
                    <a:pt x="397620" y="0"/>
                  </a:moveTo>
                  <a:lnTo>
                    <a:pt x="797983" y="666354"/>
                  </a:lnTo>
                  <a:lnTo>
                    <a:pt x="0" y="666354"/>
                  </a:lnTo>
                  <a:close/>
                </a:path>
              </a:pathLst>
            </a:custGeom>
            <a:solidFill>
              <a:srgbClr val="D83B01"/>
            </a:solidFill>
            <a:ln w="22225" cap="flat">
              <a:solidFill>
                <a:srgbClr val="000000"/>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92" name="Freeform: Shape 91">
              <a:extLst>
                <a:ext uri="{FF2B5EF4-FFF2-40B4-BE49-F238E27FC236}">
                  <a16:creationId xmlns:a16="http://schemas.microsoft.com/office/drawing/2014/main" id="{AA8251EE-8289-4244-969A-660476670E86}"/>
                </a:ext>
              </a:extLst>
            </p:cNvPr>
            <p:cNvSpPr/>
            <p:nvPr/>
          </p:nvSpPr>
          <p:spPr>
            <a:xfrm>
              <a:off x="8907115" y="4923562"/>
              <a:ext cx="27422" cy="249539"/>
            </a:xfrm>
            <a:custGeom>
              <a:avLst/>
              <a:gdLst>
                <a:gd name="connsiteX0" fmla="*/ 0 w 27422"/>
                <a:gd name="connsiteY0" fmla="*/ 0 h 249539"/>
                <a:gd name="connsiteX1" fmla="*/ 0 w 27422"/>
                <a:gd name="connsiteY1" fmla="*/ 249540 h 249539"/>
              </a:gdLst>
              <a:ahLst/>
              <a:cxnLst>
                <a:cxn ang="0">
                  <a:pos x="connsiteX0" y="connsiteY0"/>
                </a:cxn>
                <a:cxn ang="0">
                  <a:pos x="connsiteX1" y="connsiteY1"/>
                </a:cxn>
              </a:cxnLst>
              <a:rect l="l" t="t" r="r" b="b"/>
              <a:pathLst>
                <a:path w="27422" h="249539">
                  <a:moveTo>
                    <a:pt x="0" y="0"/>
                  </a:moveTo>
                  <a:lnTo>
                    <a:pt x="0" y="249540"/>
                  </a:lnTo>
                </a:path>
              </a:pathLst>
            </a:custGeom>
            <a:solidFill>
              <a:srgbClr val="D83B01"/>
            </a:solidFill>
            <a:ln w="22225" cap="flat">
              <a:solidFill>
                <a:srgbClr val="000000"/>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93" name="Freeform: Shape 92">
              <a:extLst>
                <a:ext uri="{FF2B5EF4-FFF2-40B4-BE49-F238E27FC236}">
                  <a16:creationId xmlns:a16="http://schemas.microsoft.com/office/drawing/2014/main" id="{EBE4BDF2-98C9-49B5-BD12-B8A368AEAB07}"/>
                </a:ext>
              </a:extLst>
            </p:cNvPr>
            <p:cNvSpPr/>
            <p:nvPr/>
          </p:nvSpPr>
          <p:spPr>
            <a:xfrm>
              <a:off x="8907115" y="5269079"/>
              <a:ext cx="27422" cy="49359"/>
            </a:xfrm>
            <a:custGeom>
              <a:avLst/>
              <a:gdLst>
                <a:gd name="connsiteX0" fmla="*/ 0 w 27422"/>
                <a:gd name="connsiteY0" fmla="*/ 0 h 49359"/>
                <a:gd name="connsiteX1" fmla="*/ 0 w 27422"/>
                <a:gd name="connsiteY1" fmla="*/ 49360 h 49359"/>
              </a:gdLst>
              <a:ahLst/>
              <a:cxnLst>
                <a:cxn ang="0">
                  <a:pos x="connsiteX0" y="connsiteY0"/>
                </a:cxn>
                <a:cxn ang="0">
                  <a:pos x="connsiteX1" y="connsiteY1"/>
                </a:cxn>
              </a:cxnLst>
              <a:rect l="l" t="t" r="r" b="b"/>
              <a:pathLst>
                <a:path w="27422" h="49359">
                  <a:moveTo>
                    <a:pt x="0" y="0"/>
                  </a:moveTo>
                  <a:lnTo>
                    <a:pt x="0" y="49360"/>
                  </a:lnTo>
                </a:path>
              </a:pathLst>
            </a:custGeom>
            <a:solidFill>
              <a:srgbClr val="D83B01"/>
            </a:solidFill>
            <a:ln w="22225" cap="flat">
              <a:solidFill>
                <a:srgbClr val="000000"/>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grpSp>
      <p:grpSp>
        <p:nvGrpSpPr>
          <p:cNvPr id="94" name="!! Alert 8">
            <a:extLst>
              <a:ext uri="{FF2B5EF4-FFF2-40B4-BE49-F238E27FC236}">
                <a16:creationId xmlns:a16="http://schemas.microsoft.com/office/drawing/2014/main" id="{3979C3A3-3344-47E3-8391-4791634D401C}"/>
              </a:ext>
            </a:extLst>
          </p:cNvPr>
          <p:cNvGrpSpPr/>
          <p:nvPr/>
        </p:nvGrpSpPr>
        <p:grpSpPr>
          <a:xfrm>
            <a:off x="7142867" y="3927745"/>
            <a:ext cx="315217" cy="263220"/>
            <a:chOff x="8509495" y="4728866"/>
            <a:chExt cx="797983" cy="666353"/>
          </a:xfrm>
          <a:solidFill>
            <a:srgbClr val="FFB900"/>
          </a:solidFill>
        </p:grpSpPr>
        <p:sp>
          <p:nvSpPr>
            <p:cNvPr id="95" name="Freeform: Shape 94">
              <a:extLst>
                <a:ext uri="{FF2B5EF4-FFF2-40B4-BE49-F238E27FC236}">
                  <a16:creationId xmlns:a16="http://schemas.microsoft.com/office/drawing/2014/main" id="{6E619D29-5AF6-409D-B21D-70E2BCB02BD6}"/>
                </a:ext>
              </a:extLst>
            </p:cNvPr>
            <p:cNvSpPr/>
            <p:nvPr/>
          </p:nvSpPr>
          <p:spPr>
            <a:xfrm>
              <a:off x="8509495" y="4728866"/>
              <a:ext cx="797983" cy="666353"/>
            </a:xfrm>
            <a:custGeom>
              <a:avLst/>
              <a:gdLst>
                <a:gd name="connsiteX0" fmla="*/ 397620 w 797983"/>
                <a:gd name="connsiteY0" fmla="*/ 0 h 666353"/>
                <a:gd name="connsiteX1" fmla="*/ 797983 w 797983"/>
                <a:gd name="connsiteY1" fmla="*/ 666354 h 666353"/>
                <a:gd name="connsiteX2" fmla="*/ 0 w 797983"/>
                <a:gd name="connsiteY2" fmla="*/ 666354 h 666353"/>
              </a:gdLst>
              <a:ahLst/>
              <a:cxnLst>
                <a:cxn ang="0">
                  <a:pos x="connsiteX0" y="connsiteY0"/>
                </a:cxn>
                <a:cxn ang="0">
                  <a:pos x="connsiteX1" y="connsiteY1"/>
                </a:cxn>
                <a:cxn ang="0">
                  <a:pos x="connsiteX2" y="connsiteY2"/>
                </a:cxn>
              </a:cxnLst>
              <a:rect l="l" t="t" r="r" b="b"/>
              <a:pathLst>
                <a:path w="797983" h="666353">
                  <a:moveTo>
                    <a:pt x="397620" y="0"/>
                  </a:moveTo>
                  <a:lnTo>
                    <a:pt x="797983" y="666354"/>
                  </a:lnTo>
                  <a:lnTo>
                    <a:pt x="0" y="666354"/>
                  </a:lnTo>
                  <a:close/>
                </a:path>
              </a:pathLst>
            </a:custGeom>
            <a:solidFill>
              <a:srgbClr val="FFFFFF"/>
            </a:solidFill>
            <a:ln w="22225" cap="flat">
              <a:solidFill>
                <a:srgbClr val="000000"/>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96" name="Freeform: Shape 95">
              <a:extLst>
                <a:ext uri="{FF2B5EF4-FFF2-40B4-BE49-F238E27FC236}">
                  <a16:creationId xmlns:a16="http://schemas.microsoft.com/office/drawing/2014/main" id="{AAF51699-D04E-4B1E-984B-B5E420A33E42}"/>
                </a:ext>
              </a:extLst>
            </p:cNvPr>
            <p:cNvSpPr/>
            <p:nvPr/>
          </p:nvSpPr>
          <p:spPr>
            <a:xfrm>
              <a:off x="8907115" y="4923562"/>
              <a:ext cx="27422" cy="249539"/>
            </a:xfrm>
            <a:custGeom>
              <a:avLst/>
              <a:gdLst>
                <a:gd name="connsiteX0" fmla="*/ 0 w 27422"/>
                <a:gd name="connsiteY0" fmla="*/ 0 h 249539"/>
                <a:gd name="connsiteX1" fmla="*/ 0 w 27422"/>
                <a:gd name="connsiteY1" fmla="*/ 249540 h 249539"/>
              </a:gdLst>
              <a:ahLst/>
              <a:cxnLst>
                <a:cxn ang="0">
                  <a:pos x="connsiteX0" y="connsiteY0"/>
                </a:cxn>
                <a:cxn ang="0">
                  <a:pos x="connsiteX1" y="connsiteY1"/>
                </a:cxn>
              </a:cxnLst>
              <a:rect l="l" t="t" r="r" b="b"/>
              <a:pathLst>
                <a:path w="27422" h="249539">
                  <a:moveTo>
                    <a:pt x="0" y="0"/>
                  </a:moveTo>
                  <a:lnTo>
                    <a:pt x="0" y="249540"/>
                  </a:lnTo>
                </a:path>
              </a:pathLst>
            </a:custGeom>
            <a:grpFill/>
            <a:ln w="22225" cap="flat">
              <a:solidFill>
                <a:srgbClr val="000000"/>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97" name="Freeform: Shape 96">
              <a:extLst>
                <a:ext uri="{FF2B5EF4-FFF2-40B4-BE49-F238E27FC236}">
                  <a16:creationId xmlns:a16="http://schemas.microsoft.com/office/drawing/2014/main" id="{44E1BC78-D799-4AFE-85DB-E99C80F7C8F8}"/>
                </a:ext>
              </a:extLst>
            </p:cNvPr>
            <p:cNvSpPr/>
            <p:nvPr/>
          </p:nvSpPr>
          <p:spPr>
            <a:xfrm>
              <a:off x="8907115" y="5269079"/>
              <a:ext cx="27422" cy="49359"/>
            </a:xfrm>
            <a:custGeom>
              <a:avLst/>
              <a:gdLst>
                <a:gd name="connsiteX0" fmla="*/ 0 w 27422"/>
                <a:gd name="connsiteY0" fmla="*/ 0 h 49359"/>
                <a:gd name="connsiteX1" fmla="*/ 0 w 27422"/>
                <a:gd name="connsiteY1" fmla="*/ 49360 h 49359"/>
              </a:gdLst>
              <a:ahLst/>
              <a:cxnLst>
                <a:cxn ang="0">
                  <a:pos x="connsiteX0" y="connsiteY0"/>
                </a:cxn>
                <a:cxn ang="0">
                  <a:pos x="connsiteX1" y="connsiteY1"/>
                </a:cxn>
              </a:cxnLst>
              <a:rect l="l" t="t" r="r" b="b"/>
              <a:pathLst>
                <a:path w="27422" h="49359">
                  <a:moveTo>
                    <a:pt x="0" y="0"/>
                  </a:moveTo>
                  <a:lnTo>
                    <a:pt x="0" y="49360"/>
                  </a:lnTo>
                </a:path>
              </a:pathLst>
            </a:custGeom>
            <a:grpFill/>
            <a:ln w="22225" cap="flat">
              <a:solidFill>
                <a:srgbClr val="000000"/>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grpSp>
      <p:grpSp>
        <p:nvGrpSpPr>
          <p:cNvPr id="98" name="!! Alert 9">
            <a:extLst>
              <a:ext uri="{FF2B5EF4-FFF2-40B4-BE49-F238E27FC236}">
                <a16:creationId xmlns:a16="http://schemas.microsoft.com/office/drawing/2014/main" id="{84CDE726-262D-4F95-9033-EE4382BE91A2}"/>
              </a:ext>
            </a:extLst>
          </p:cNvPr>
          <p:cNvGrpSpPr/>
          <p:nvPr/>
        </p:nvGrpSpPr>
        <p:grpSpPr>
          <a:xfrm>
            <a:off x="6792369" y="3927745"/>
            <a:ext cx="315217" cy="263220"/>
            <a:chOff x="8509495" y="4728866"/>
            <a:chExt cx="797983" cy="666353"/>
          </a:xfrm>
          <a:solidFill>
            <a:srgbClr val="FFB900"/>
          </a:solidFill>
        </p:grpSpPr>
        <p:sp>
          <p:nvSpPr>
            <p:cNvPr id="99" name="Freeform: Shape 98">
              <a:extLst>
                <a:ext uri="{FF2B5EF4-FFF2-40B4-BE49-F238E27FC236}">
                  <a16:creationId xmlns:a16="http://schemas.microsoft.com/office/drawing/2014/main" id="{70802F44-B1DC-4AC7-8BA6-1A1210D4C41B}"/>
                </a:ext>
              </a:extLst>
            </p:cNvPr>
            <p:cNvSpPr/>
            <p:nvPr/>
          </p:nvSpPr>
          <p:spPr>
            <a:xfrm>
              <a:off x="8509495" y="4728866"/>
              <a:ext cx="797983" cy="666353"/>
            </a:xfrm>
            <a:custGeom>
              <a:avLst/>
              <a:gdLst>
                <a:gd name="connsiteX0" fmla="*/ 397620 w 797983"/>
                <a:gd name="connsiteY0" fmla="*/ 0 h 666353"/>
                <a:gd name="connsiteX1" fmla="*/ 797983 w 797983"/>
                <a:gd name="connsiteY1" fmla="*/ 666354 h 666353"/>
                <a:gd name="connsiteX2" fmla="*/ 0 w 797983"/>
                <a:gd name="connsiteY2" fmla="*/ 666354 h 666353"/>
              </a:gdLst>
              <a:ahLst/>
              <a:cxnLst>
                <a:cxn ang="0">
                  <a:pos x="connsiteX0" y="connsiteY0"/>
                </a:cxn>
                <a:cxn ang="0">
                  <a:pos x="connsiteX1" y="connsiteY1"/>
                </a:cxn>
                <a:cxn ang="0">
                  <a:pos x="connsiteX2" y="connsiteY2"/>
                </a:cxn>
              </a:cxnLst>
              <a:rect l="l" t="t" r="r" b="b"/>
              <a:pathLst>
                <a:path w="797983" h="666353">
                  <a:moveTo>
                    <a:pt x="397620" y="0"/>
                  </a:moveTo>
                  <a:lnTo>
                    <a:pt x="797983" y="666354"/>
                  </a:lnTo>
                  <a:lnTo>
                    <a:pt x="0" y="666354"/>
                  </a:lnTo>
                  <a:close/>
                </a:path>
              </a:pathLst>
            </a:custGeom>
            <a:grpFill/>
            <a:ln w="22225" cap="flat">
              <a:solidFill>
                <a:srgbClr val="000000"/>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100" name="Freeform: Shape 99">
              <a:extLst>
                <a:ext uri="{FF2B5EF4-FFF2-40B4-BE49-F238E27FC236}">
                  <a16:creationId xmlns:a16="http://schemas.microsoft.com/office/drawing/2014/main" id="{880C22BF-E17D-4CEE-BE4E-7BB165D5A94E}"/>
                </a:ext>
              </a:extLst>
            </p:cNvPr>
            <p:cNvSpPr/>
            <p:nvPr/>
          </p:nvSpPr>
          <p:spPr>
            <a:xfrm>
              <a:off x="8907115" y="4923562"/>
              <a:ext cx="27422" cy="249539"/>
            </a:xfrm>
            <a:custGeom>
              <a:avLst/>
              <a:gdLst>
                <a:gd name="connsiteX0" fmla="*/ 0 w 27422"/>
                <a:gd name="connsiteY0" fmla="*/ 0 h 249539"/>
                <a:gd name="connsiteX1" fmla="*/ 0 w 27422"/>
                <a:gd name="connsiteY1" fmla="*/ 249540 h 249539"/>
              </a:gdLst>
              <a:ahLst/>
              <a:cxnLst>
                <a:cxn ang="0">
                  <a:pos x="connsiteX0" y="connsiteY0"/>
                </a:cxn>
                <a:cxn ang="0">
                  <a:pos x="connsiteX1" y="connsiteY1"/>
                </a:cxn>
              </a:cxnLst>
              <a:rect l="l" t="t" r="r" b="b"/>
              <a:pathLst>
                <a:path w="27422" h="249539">
                  <a:moveTo>
                    <a:pt x="0" y="0"/>
                  </a:moveTo>
                  <a:lnTo>
                    <a:pt x="0" y="249540"/>
                  </a:lnTo>
                </a:path>
              </a:pathLst>
            </a:custGeom>
            <a:grpFill/>
            <a:ln w="22225" cap="flat">
              <a:solidFill>
                <a:srgbClr val="000000"/>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101" name="Freeform: Shape 100">
              <a:extLst>
                <a:ext uri="{FF2B5EF4-FFF2-40B4-BE49-F238E27FC236}">
                  <a16:creationId xmlns:a16="http://schemas.microsoft.com/office/drawing/2014/main" id="{DC950D10-00CF-41AA-BB2B-C625FADFE267}"/>
                </a:ext>
              </a:extLst>
            </p:cNvPr>
            <p:cNvSpPr/>
            <p:nvPr/>
          </p:nvSpPr>
          <p:spPr>
            <a:xfrm>
              <a:off x="8907115" y="5269079"/>
              <a:ext cx="27422" cy="49359"/>
            </a:xfrm>
            <a:custGeom>
              <a:avLst/>
              <a:gdLst>
                <a:gd name="connsiteX0" fmla="*/ 0 w 27422"/>
                <a:gd name="connsiteY0" fmla="*/ 0 h 49359"/>
                <a:gd name="connsiteX1" fmla="*/ 0 w 27422"/>
                <a:gd name="connsiteY1" fmla="*/ 49360 h 49359"/>
              </a:gdLst>
              <a:ahLst/>
              <a:cxnLst>
                <a:cxn ang="0">
                  <a:pos x="connsiteX0" y="connsiteY0"/>
                </a:cxn>
                <a:cxn ang="0">
                  <a:pos x="connsiteX1" y="connsiteY1"/>
                </a:cxn>
              </a:cxnLst>
              <a:rect l="l" t="t" r="r" b="b"/>
              <a:pathLst>
                <a:path w="27422" h="49359">
                  <a:moveTo>
                    <a:pt x="0" y="0"/>
                  </a:moveTo>
                  <a:lnTo>
                    <a:pt x="0" y="49360"/>
                  </a:lnTo>
                </a:path>
              </a:pathLst>
            </a:custGeom>
            <a:grpFill/>
            <a:ln w="22225" cap="flat">
              <a:solidFill>
                <a:srgbClr val="000000"/>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grpSp>
      <p:grpSp>
        <p:nvGrpSpPr>
          <p:cNvPr id="102" name="!! Alert 7">
            <a:extLst>
              <a:ext uri="{FF2B5EF4-FFF2-40B4-BE49-F238E27FC236}">
                <a16:creationId xmlns:a16="http://schemas.microsoft.com/office/drawing/2014/main" id="{6CD3227D-5236-4459-8CAD-8F2607E8190B}"/>
              </a:ext>
            </a:extLst>
          </p:cNvPr>
          <p:cNvGrpSpPr/>
          <p:nvPr/>
        </p:nvGrpSpPr>
        <p:grpSpPr>
          <a:xfrm>
            <a:off x="6441870" y="3927745"/>
            <a:ext cx="315217" cy="263220"/>
            <a:chOff x="8509495" y="4728866"/>
            <a:chExt cx="797983" cy="666353"/>
          </a:xfrm>
          <a:solidFill>
            <a:srgbClr val="FFB900"/>
          </a:solidFill>
        </p:grpSpPr>
        <p:sp>
          <p:nvSpPr>
            <p:cNvPr id="103" name="Freeform: Shape 102">
              <a:extLst>
                <a:ext uri="{FF2B5EF4-FFF2-40B4-BE49-F238E27FC236}">
                  <a16:creationId xmlns:a16="http://schemas.microsoft.com/office/drawing/2014/main" id="{7B265381-EC8A-42A5-BB5B-2A4B627BC384}"/>
                </a:ext>
              </a:extLst>
            </p:cNvPr>
            <p:cNvSpPr/>
            <p:nvPr/>
          </p:nvSpPr>
          <p:spPr>
            <a:xfrm>
              <a:off x="8509495" y="4728866"/>
              <a:ext cx="797983" cy="666353"/>
            </a:xfrm>
            <a:custGeom>
              <a:avLst/>
              <a:gdLst>
                <a:gd name="connsiteX0" fmla="*/ 397620 w 797983"/>
                <a:gd name="connsiteY0" fmla="*/ 0 h 666353"/>
                <a:gd name="connsiteX1" fmla="*/ 797983 w 797983"/>
                <a:gd name="connsiteY1" fmla="*/ 666354 h 666353"/>
                <a:gd name="connsiteX2" fmla="*/ 0 w 797983"/>
                <a:gd name="connsiteY2" fmla="*/ 666354 h 666353"/>
              </a:gdLst>
              <a:ahLst/>
              <a:cxnLst>
                <a:cxn ang="0">
                  <a:pos x="connsiteX0" y="connsiteY0"/>
                </a:cxn>
                <a:cxn ang="0">
                  <a:pos x="connsiteX1" y="connsiteY1"/>
                </a:cxn>
                <a:cxn ang="0">
                  <a:pos x="connsiteX2" y="connsiteY2"/>
                </a:cxn>
              </a:cxnLst>
              <a:rect l="l" t="t" r="r" b="b"/>
              <a:pathLst>
                <a:path w="797983" h="666353">
                  <a:moveTo>
                    <a:pt x="397620" y="0"/>
                  </a:moveTo>
                  <a:lnTo>
                    <a:pt x="797983" y="666354"/>
                  </a:lnTo>
                  <a:lnTo>
                    <a:pt x="0" y="666354"/>
                  </a:lnTo>
                  <a:close/>
                </a:path>
              </a:pathLst>
            </a:custGeom>
            <a:solidFill>
              <a:srgbClr val="D83B01"/>
            </a:solidFill>
            <a:ln w="22225" cap="flat">
              <a:solidFill>
                <a:srgbClr val="000000"/>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104" name="Freeform: Shape 103">
              <a:extLst>
                <a:ext uri="{FF2B5EF4-FFF2-40B4-BE49-F238E27FC236}">
                  <a16:creationId xmlns:a16="http://schemas.microsoft.com/office/drawing/2014/main" id="{9D41EC7A-651D-48D9-A24D-77FEE1496E30}"/>
                </a:ext>
              </a:extLst>
            </p:cNvPr>
            <p:cNvSpPr/>
            <p:nvPr/>
          </p:nvSpPr>
          <p:spPr>
            <a:xfrm>
              <a:off x="8907115" y="4923562"/>
              <a:ext cx="27422" cy="249539"/>
            </a:xfrm>
            <a:custGeom>
              <a:avLst/>
              <a:gdLst>
                <a:gd name="connsiteX0" fmla="*/ 0 w 27422"/>
                <a:gd name="connsiteY0" fmla="*/ 0 h 249539"/>
                <a:gd name="connsiteX1" fmla="*/ 0 w 27422"/>
                <a:gd name="connsiteY1" fmla="*/ 249540 h 249539"/>
              </a:gdLst>
              <a:ahLst/>
              <a:cxnLst>
                <a:cxn ang="0">
                  <a:pos x="connsiteX0" y="connsiteY0"/>
                </a:cxn>
                <a:cxn ang="0">
                  <a:pos x="connsiteX1" y="connsiteY1"/>
                </a:cxn>
              </a:cxnLst>
              <a:rect l="l" t="t" r="r" b="b"/>
              <a:pathLst>
                <a:path w="27422" h="249539">
                  <a:moveTo>
                    <a:pt x="0" y="0"/>
                  </a:moveTo>
                  <a:lnTo>
                    <a:pt x="0" y="249540"/>
                  </a:lnTo>
                </a:path>
              </a:pathLst>
            </a:custGeom>
            <a:solidFill>
              <a:srgbClr val="D83B01"/>
            </a:solidFill>
            <a:ln w="22225" cap="flat">
              <a:solidFill>
                <a:srgbClr val="000000"/>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105" name="Freeform: Shape 104">
              <a:extLst>
                <a:ext uri="{FF2B5EF4-FFF2-40B4-BE49-F238E27FC236}">
                  <a16:creationId xmlns:a16="http://schemas.microsoft.com/office/drawing/2014/main" id="{4B6475CB-A279-4548-AACB-E374FA1C0F3E}"/>
                </a:ext>
              </a:extLst>
            </p:cNvPr>
            <p:cNvSpPr/>
            <p:nvPr/>
          </p:nvSpPr>
          <p:spPr>
            <a:xfrm>
              <a:off x="8907115" y="5269079"/>
              <a:ext cx="27422" cy="49359"/>
            </a:xfrm>
            <a:custGeom>
              <a:avLst/>
              <a:gdLst>
                <a:gd name="connsiteX0" fmla="*/ 0 w 27422"/>
                <a:gd name="connsiteY0" fmla="*/ 0 h 49359"/>
                <a:gd name="connsiteX1" fmla="*/ 0 w 27422"/>
                <a:gd name="connsiteY1" fmla="*/ 49360 h 49359"/>
              </a:gdLst>
              <a:ahLst/>
              <a:cxnLst>
                <a:cxn ang="0">
                  <a:pos x="connsiteX0" y="connsiteY0"/>
                </a:cxn>
                <a:cxn ang="0">
                  <a:pos x="connsiteX1" y="connsiteY1"/>
                </a:cxn>
              </a:cxnLst>
              <a:rect l="l" t="t" r="r" b="b"/>
              <a:pathLst>
                <a:path w="27422" h="49359">
                  <a:moveTo>
                    <a:pt x="0" y="0"/>
                  </a:moveTo>
                  <a:lnTo>
                    <a:pt x="0" y="49360"/>
                  </a:lnTo>
                </a:path>
              </a:pathLst>
            </a:custGeom>
            <a:solidFill>
              <a:srgbClr val="D83B01"/>
            </a:solidFill>
            <a:ln w="22225" cap="flat">
              <a:solidFill>
                <a:srgbClr val="000000"/>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grpSp>
      <p:grpSp>
        <p:nvGrpSpPr>
          <p:cNvPr id="106" name="!! Alert 6">
            <a:extLst>
              <a:ext uri="{FF2B5EF4-FFF2-40B4-BE49-F238E27FC236}">
                <a16:creationId xmlns:a16="http://schemas.microsoft.com/office/drawing/2014/main" id="{560EDA69-9393-4AE6-B1F5-2950EA54C822}"/>
              </a:ext>
            </a:extLst>
          </p:cNvPr>
          <p:cNvGrpSpPr/>
          <p:nvPr/>
        </p:nvGrpSpPr>
        <p:grpSpPr>
          <a:xfrm>
            <a:off x="7142867" y="4263108"/>
            <a:ext cx="315217" cy="263220"/>
            <a:chOff x="8509495" y="4728866"/>
            <a:chExt cx="797983" cy="666353"/>
          </a:xfrm>
          <a:solidFill>
            <a:srgbClr val="FFB900"/>
          </a:solidFill>
        </p:grpSpPr>
        <p:sp>
          <p:nvSpPr>
            <p:cNvPr id="107" name="Freeform: Shape 106">
              <a:extLst>
                <a:ext uri="{FF2B5EF4-FFF2-40B4-BE49-F238E27FC236}">
                  <a16:creationId xmlns:a16="http://schemas.microsoft.com/office/drawing/2014/main" id="{0CBD11AC-2E3A-4D5A-870B-A3E8274954FC}"/>
                </a:ext>
              </a:extLst>
            </p:cNvPr>
            <p:cNvSpPr/>
            <p:nvPr/>
          </p:nvSpPr>
          <p:spPr>
            <a:xfrm>
              <a:off x="8509495" y="4728866"/>
              <a:ext cx="797983" cy="666353"/>
            </a:xfrm>
            <a:custGeom>
              <a:avLst/>
              <a:gdLst>
                <a:gd name="connsiteX0" fmla="*/ 397620 w 797983"/>
                <a:gd name="connsiteY0" fmla="*/ 0 h 666353"/>
                <a:gd name="connsiteX1" fmla="*/ 797983 w 797983"/>
                <a:gd name="connsiteY1" fmla="*/ 666354 h 666353"/>
                <a:gd name="connsiteX2" fmla="*/ 0 w 797983"/>
                <a:gd name="connsiteY2" fmla="*/ 666354 h 666353"/>
              </a:gdLst>
              <a:ahLst/>
              <a:cxnLst>
                <a:cxn ang="0">
                  <a:pos x="connsiteX0" y="connsiteY0"/>
                </a:cxn>
                <a:cxn ang="0">
                  <a:pos x="connsiteX1" y="connsiteY1"/>
                </a:cxn>
                <a:cxn ang="0">
                  <a:pos x="connsiteX2" y="connsiteY2"/>
                </a:cxn>
              </a:cxnLst>
              <a:rect l="l" t="t" r="r" b="b"/>
              <a:pathLst>
                <a:path w="797983" h="666353">
                  <a:moveTo>
                    <a:pt x="397620" y="0"/>
                  </a:moveTo>
                  <a:lnTo>
                    <a:pt x="797983" y="666354"/>
                  </a:lnTo>
                  <a:lnTo>
                    <a:pt x="0" y="666354"/>
                  </a:lnTo>
                  <a:close/>
                </a:path>
              </a:pathLst>
            </a:custGeom>
            <a:solidFill>
              <a:srgbClr val="FFFFFF"/>
            </a:solidFill>
            <a:ln w="22225" cap="flat">
              <a:solidFill>
                <a:srgbClr val="000000"/>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108" name="Freeform: Shape 107">
              <a:extLst>
                <a:ext uri="{FF2B5EF4-FFF2-40B4-BE49-F238E27FC236}">
                  <a16:creationId xmlns:a16="http://schemas.microsoft.com/office/drawing/2014/main" id="{1193B9D8-D24A-487B-A7EA-1A62ACAF3B31}"/>
                </a:ext>
              </a:extLst>
            </p:cNvPr>
            <p:cNvSpPr/>
            <p:nvPr/>
          </p:nvSpPr>
          <p:spPr>
            <a:xfrm>
              <a:off x="8907115" y="4923562"/>
              <a:ext cx="27422" cy="249539"/>
            </a:xfrm>
            <a:custGeom>
              <a:avLst/>
              <a:gdLst>
                <a:gd name="connsiteX0" fmla="*/ 0 w 27422"/>
                <a:gd name="connsiteY0" fmla="*/ 0 h 249539"/>
                <a:gd name="connsiteX1" fmla="*/ 0 w 27422"/>
                <a:gd name="connsiteY1" fmla="*/ 249540 h 249539"/>
              </a:gdLst>
              <a:ahLst/>
              <a:cxnLst>
                <a:cxn ang="0">
                  <a:pos x="connsiteX0" y="connsiteY0"/>
                </a:cxn>
                <a:cxn ang="0">
                  <a:pos x="connsiteX1" y="connsiteY1"/>
                </a:cxn>
              </a:cxnLst>
              <a:rect l="l" t="t" r="r" b="b"/>
              <a:pathLst>
                <a:path w="27422" h="249539">
                  <a:moveTo>
                    <a:pt x="0" y="0"/>
                  </a:moveTo>
                  <a:lnTo>
                    <a:pt x="0" y="249540"/>
                  </a:lnTo>
                </a:path>
              </a:pathLst>
            </a:custGeom>
            <a:grpFill/>
            <a:ln w="22225" cap="flat">
              <a:solidFill>
                <a:srgbClr val="000000"/>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109" name="Freeform: Shape 108">
              <a:extLst>
                <a:ext uri="{FF2B5EF4-FFF2-40B4-BE49-F238E27FC236}">
                  <a16:creationId xmlns:a16="http://schemas.microsoft.com/office/drawing/2014/main" id="{730CC165-C911-4342-94EA-B6C5CC40D04A}"/>
                </a:ext>
              </a:extLst>
            </p:cNvPr>
            <p:cNvSpPr/>
            <p:nvPr/>
          </p:nvSpPr>
          <p:spPr>
            <a:xfrm>
              <a:off x="8907115" y="5269079"/>
              <a:ext cx="27422" cy="49359"/>
            </a:xfrm>
            <a:custGeom>
              <a:avLst/>
              <a:gdLst>
                <a:gd name="connsiteX0" fmla="*/ 0 w 27422"/>
                <a:gd name="connsiteY0" fmla="*/ 0 h 49359"/>
                <a:gd name="connsiteX1" fmla="*/ 0 w 27422"/>
                <a:gd name="connsiteY1" fmla="*/ 49360 h 49359"/>
              </a:gdLst>
              <a:ahLst/>
              <a:cxnLst>
                <a:cxn ang="0">
                  <a:pos x="connsiteX0" y="connsiteY0"/>
                </a:cxn>
                <a:cxn ang="0">
                  <a:pos x="connsiteX1" y="connsiteY1"/>
                </a:cxn>
              </a:cxnLst>
              <a:rect l="l" t="t" r="r" b="b"/>
              <a:pathLst>
                <a:path w="27422" h="49359">
                  <a:moveTo>
                    <a:pt x="0" y="0"/>
                  </a:moveTo>
                  <a:lnTo>
                    <a:pt x="0" y="49360"/>
                  </a:lnTo>
                </a:path>
              </a:pathLst>
            </a:custGeom>
            <a:grpFill/>
            <a:ln w="22225" cap="flat">
              <a:solidFill>
                <a:srgbClr val="000000"/>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grpSp>
      <p:grpSp>
        <p:nvGrpSpPr>
          <p:cNvPr id="110" name="!! Alert 5">
            <a:extLst>
              <a:ext uri="{FF2B5EF4-FFF2-40B4-BE49-F238E27FC236}">
                <a16:creationId xmlns:a16="http://schemas.microsoft.com/office/drawing/2014/main" id="{A7F59044-8BA5-4897-AC70-1A9757865729}"/>
              </a:ext>
            </a:extLst>
          </p:cNvPr>
          <p:cNvGrpSpPr/>
          <p:nvPr/>
        </p:nvGrpSpPr>
        <p:grpSpPr>
          <a:xfrm>
            <a:off x="6792369" y="4263108"/>
            <a:ext cx="315217" cy="263220"/>
            <a:chOff x="8509495" y="4728866"/>
            <a:chExt cx="797983" cy="666353"/>
          </a:xfrm>
          <a:solidFill>
            <a:srgbClr val="FFB900"/>
          </a:solidFill>
        </p:grpSpPr>
        <p:sp>
          <p:nvSpPr>
            <p:cNvPr id="111" name="Freeform: Shape 110">
              <a:extLst>
                <a:ext uri="{FF2B5EF4-FFF2-40B4-BE49-F238E27FC236}">
                  <a16:creationId xmlns:a16="http://schemas.microsoft.com/office/drawing/2014/main" id="{D37AE8BA-51E5-48D3-BE6D-1A44DDF0C4A1}"/>
                </a:ext>
              </a:extLst>
            </p:cNvPr>
            <p:cNvSpPr/>
            <p:nvPr/>
          </p:nvSpPr>
          <p:spPr>
            <a:xfrm>
              <a:off x="8509495" y="4728866"/>
              <a:ext cx="797983" cy="666353"/>
            </a:xfrm>
            <a:custGeom>
              <a:avLst/>
              <a:gdLst>
                <a:gd name="connsiteX0" fmla="*/ 397620 w 797983"/>
                <a:gd name="connsiteY0" fmla="*/ 0 h 666353"/>
                <a:gd name="connsiteX1" fmla="*/ 797983 w 797983"/>
                <a:gd name="connsiteY1" fmla="*/ 666354 h 666353"/>
                <a:gd name="connsiteX2" fmla="*/ 0 w 797983"/>
                <a:gd name="connsiteY2" fmla="*/ 666354 h 666353"/>
              </a:gdLst>
              <a:ahLst/>
              <a:cxnLst>
                <a:cxn ang="0">
                  <a:pos x="connsiteX0" y="connsiteY0"/>
                </a:cxn>
                <a:cxn ang="0">
                  <a:pos x="connsiteX1" y="connsiteY1"/>
                </a:cxn>
                <a:cxn ang="0">
                  <a:pos x="connsiteX2" y="connsiteY2"/>
                </a:cxn>
              </a:cxnLst>
              <a:rect l="l" t="t" r="r" b="b"/>
              <a:pathLst>
                <a:path w="797983" h="666353">
                  <a:moveTo>
                    <a:pt x="397620" y="0"/>
                  </a:moveTo>
                  <a:lnTo>
                    <a:pt x="797983" y="666354"/>
                  </a:lnTo>
                  <a:lnTo>
                    <a:pt x="0" y="666354"/>
                  </a:lnTo>
                  <a:close/>
                </a:path>
              </a:pathLst>
            </a:custGeom>
            <a:grpFill/>
            <a:ln w="22225" cap="flat">
              <a:solidFill>
                <a:srgbClr val="000000"/>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112" name="Freeform: Shape 111">
              <a:extLst>
                <a:ext uri="{FF2B5EF4-FFF2-40B4-BE49-F238E27FC236}">
                  <a16:creationId xmlns:a16="http://schemas.microsoft.com/office/drawing/2014/main" id="{6674BB0D-C854-48EF-8547-36FF1BEEA420}"/>
                </a:ext>
              </a:extLst>
            </p:cNvPr>
            <p:cNvSpPr/>
            <p:nvPr/>
          </p:nvSpPr>
          <p:spPr>
            <a:xfrm>
              <a:off x="8907115" y="4923562"/>
              <a:ext cx="27422" cy="249539"/>
            </a:xfrm>
            <a:custGeom>
              <a:avLst/>
              <a:gdLst>
                <a:gd name="connsiteX0" fmla="*/ 0 w 27422"/>
                <a:gd name="connsiteY0" fmla="*/ 0 h 249539"/>
                <a:gd name="connsiteX1" fmla="*/ 0 w 27422"/>
                <a:gd name="connsiteY1" fmla="*/ 249540 h 249539"/>
              </a:gdLst>
              <a:ahLst/>
              <a:cxnLst>
                <a:cxn ang="0">
                  <a:pos x="connsiteX0" y="connsiteY0"/>
                </a:cxn>
                <a:cxn ang="0">
                  <a:pos x="connsiteX1" y="connsiteY1"/>
                </a:cxn>
              </a:cxnLst>
              <a:rect l="l" t="t" r="r" b="b"/>
              <a:pathLst>
                <a:path w="27422" h="249539">
                  <a:moveTo>
                    <a:pt x="0" y="0"/>
                  </a:moveTo>
                  <a:lnTo>
                    <a:pt x="0" y="249540"/>
                  </a:lnTo>
                </a:path>
              </a:pathLst>
            </a:custGeom>
            <a:grpFill/>
            <a:ln w="22225" cap="flat">
              <a:solidFill>
                <a:srgbClr val="000000"/>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113" name="Freeform: Shape 112">
              <a:extLst>
                <a:ext uri="{FF2B5EF4-FFF2-40B4-BE49-F238E27FC236}">
                  <a16:creationId xmlns:a16="http://schemas.microsoft.com/office/drawing/2014/main" id="{3D8C3E63-B36E-4900-80E9-D67BA8E4D376}"/>
                </a:ext>
              </a:extLst>
            </p:cNvPr>
            <p:cNvSpPr/>
            <p:nvPr/>
          </p:nvSpPr>
          <p:spPr>
            <a:xfrm>
              <a:off x="8907115" y="5269079"/>
              <a:ext cx="27422" cy="49359"/>
            </a:xfrm>
            <a:custGeom>
              <a:avLst/>
              <a:gdLst>
                <a:gd name="connsiteX0" fmla="*/ 0 w 27422"/>
                <a:gd name="connsiteY0" fmla="*/ 0 h 49359"/>
                <a:gd name="connsiteX1" fmla="*/ 0 w 27422"/>
                <a:gd name="connsiteY1" fmla="*/ 49360 h 49359"/>
              </a:gdLst>
              <a:ahLst/>
              <a:cxnLst>
                <a:cxn ang="0">
                  <a:pos x="connsiteX0" y="connsiteY0"/>
                </a:cxn>
                <a:cxn ang="0">
                  <a:pos x="connsiteX1" y="connsiteY1"/>
                </a:cxn>
              </a:cxnLst>
              <a:rect l="l" t="t" r="r" b="b"/>
              <a:pathLst>
                <a:path w="27422" h="49359">
                  <a:moveTo>
                    <a:pt x="0" y="0"/>
                  </a:moveTo>
                  <a:lnTo>
                    <a:pt x="0" y="49360"/>
                  </a:lnTo>
                </a:path>
              </a:pathLst>
            </a:custGeom>
            <a:grpFill/>
            <a:ln w="22225" cap="flat">
              <a:solidFill>
                <a:srgbClr val="000000"/>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grpSp>
      <p:grpSp>
        <p:nvGrpSpPr>
          <p:cNvPr id="114" name="!! Alert 3">
            <a:extLst>
              <a:ext uri="{FF2B5EF4-FFF2-40B4-BE49-F238E27FC236}">
                <a16:creationId xmlns:a16="http://schemas.microsoft.com/office/drawing/2014/main" id="{F90D4FE7-7DF8-4BDB-ADF5-DDD224AD08A4}"/>
              </a:ext>
            </a:extLst>
          </p:cNvPr>
          <p:cNvGrpSpPr/>
          <p:nvPr/>
        </p:nvGrpSpPr>
        <p:grpSpPr>
          <a:xfrm>
            <a:off x="6441870" y="4263108"/>
            <a:ext cx="315217" cy="263220"/>
            <a:chOff x="8509495" y="4728866"/>
            <a:chExt cx="797983" cy="666353"/>
          </a:xfrm>
          <a:solidFill>
            <a:srgbClr val="FFB900"/>
          </a:solidFill>
        </p:grpSpPr>
        <p:sp>
          <p:nvSpPr>
            <p:cNvPr id="115" name="Freeform: Shape 114">
              <a:extLst>
                <a:ext uri="{FF2B5EF4-FFF2-40B4-BE49-F238E27FC236}">
                  <a16:creationId xmlns:a16="http://schemas.microsoft.com/office/drawing/2014/main" id="{6225DA12-A12A-445B-A9A0-795C3B113F8A}"/>
                </a:ext>
              </a:extLst>
            </p:cNvPr>
            <p:cNvSpPr/>
            <p:nvPr/>
          </p:nvSpPr>
          <p:spPr>
            <a:xfrm>
              <a:off x="8509495" y="4728866"/>
              <a:ext cx="797983" cy="666353"/>
            </a:xfrm>
            <a:custGeom>
              <a:avLst/>
              <a:gdLst>
                <a:gd name="connsiteX0" fmla="*/ 397620 w 797983"/>
                <a:gd name="connsiteY0" fmla="*/ 0 h 666353"/>
                <a:gd name="connsiteX1" fmla="*/ 797983 w 797983"/>
                <a:gd name="connsiteY1" fmla="*/ 666354 h 666353"/>
                <a:gd name="connsiteX2" fmla="*/ 0 w 797983"/>
                <a:gd name="connsiteY2" fmla="*/ 666354 h 666353"/>
              </a:gdLst>
              <a:ahLst/>
              <a:cxnLst>
                <a:cxn ang="0">
                  <a:pos x="connsiteX0" y="connsiteY0"/>
                </a:cxn>
                <a:cxn ang="0">
                  <a:pos x="connsiteX1" y="connsiteY1"/>
                </a:cxn>
                <a:cxn ang="0">
                  <a:pos x="connsiteX2" y="connsiteY2"/>
                </a:cxn>
              </a:cxnLst>
              <a:rect l="l" t="t" r="r" b="b"/>
              <a:pathLst>
                <a:path w="797983" h="666353">
                  <a:moveTo>
                    <a:pt x="397620" y="0"/>
                  </a:moveTo>
                  <a:lnTo>
                    <a:pt x="797983" y="666354"/>
                  </a:lnTo>
                  <a:lnTo>
                    <a:pt x="0" y="666354"/>
                  </a:lnTo>
                  <a:close/>
                </a:path>
              </a:pathLst>
            </a:custGeom>
            <a:solidFill>
              <a:srgbClr val="D83B01"/>
            </a:solidFill>
            <a:ln w="22225" cap="flat">
              <a:solidFill>
                <a:srgbClr val="000000"/>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116" name="Freeform: Shape 115">
              <a:extLst>
                <a:ext uri="{FF2B5EF4-FFF2-40B4-BE49-F238E27FC236}">
                  <a16:creationId xmlns:a16="http://schemas.microsoft.com/office/drawing/2014/main" id="{5D921099-8FAA-475A-9D0B-EA4158E1032B}"/>
                </a:ext>
              </a:extLst>
            </p:cNvPr>
            <p:cNvSpPr/>
            <p:nvPr/>
          </p:nvSpPr>
          <p:spPr>
            <a:xfrm>
              <a:off x="8907115" y="4923562"/>
              <a:ext cx="27422" cy="249539"/>
            </a:xfrm>
            <a:custGeom>
              <a:avLst/>
              <a:gdLst>
                <a:gd name="connsiteX0" fmla="*/ 0 w 27422"/>
                <a:gd name="connsiteY0" fmla="*/ 0 h 249539"/>
                <a:gd name="connsiteX1" fmla="*/ 0 w 27422"/>
                <a:gd name="connsiteY1" fmla="*/ 249540 h 249539"/>
              </a:gdLst>
              <a:ahLst/>
              <a:cxnLst>
                <a:cxn ang="0">
                  <a:pos x="connsiteX0" y="connsiteY0"/>
                </a:cxn>
                <a:cxn ang="0">
                  <a:pos x="connsiteX1" y="connsiteY1"/>
                </a:cxn>
              </a:cxnLst>
              <a:rect l="l" t="t" r="r" b="b"/>
              <a:pathLst>
                <a:path w="27422" h="249539">
                  <a:moveTo>
                    <a:pt x="0" y="0"/>
                  </a:moveTo>
                  <a:lnTo>
                    <a:pt x="0" y="249540"/>
                  </a:lnTo>
                </a:path>
              </a:pathLst>
            </a:custGeom>
            <a:solidFill>
              <a:srgbClr val="D83B01"/>
            </a:solidFill>
            <a:ln w="22225" cap="flat">
              <a:solidFill>
                <a:srgbClr val="000000"/>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117" name="Freeform: Shape 116">
              <a:extLst>
                <a:ext uri="{FF2B5EF4-FFF2-40B4-BE49-F238E27FC236}">
                  <a16:creationId xmlns:a16="http://schemas.microsoft.com/office/drawing/2014/main" id="{780D9E05-BB1F-4C15-A521-2A12009C5A36}"/>
                </a:ext>
              </a:extLst>
            </p:cNvPr>
            <p:cNvSpPr/>
            <p:nvPr/>
          </p:nvSpPr>
          <p:spPr>
            <a:xfrm>
              <a:off x="8907115" y="5269079"/>
              <a:ext cx="27422" cy="49359"/>
            </a:xfrm>
            <a:custGeom>
              <a:avLst/>
              <a:gdLst>
                <a:gd name="connsiteX0" fmla="*/ 0 w 27422"/>
                <a:gd name="connsiteY0" fmla="*/ 0 h 49359"/>
                <a:gd name="connsiteX1" fmla="*/ 0 w 27422"/>
                <a:gd name="connsiteY1" fmla="*/ 49360 h 49359"/>
              </a:gdLst>
              <a:ahLst/>
              <a:cxnLst>
                <a:cxn ang="0">
                  <a:pos x="connsiteX0" y="connsiteY0"/>
                </a:cxn>
                <a:cxn ang="0">
                  <a:pos x="connsiteX1" y="connsiteY1"/>
                </a:cxn>
              </a:cxnLst>
              <a:rect l="l" t="t" r="r" b="b"/>
              <a:pathLst>
                <a:path w="27422" h="49359">
                  <a:moveTo>
                    <a:pt x="0" y="0"/>
                  </a:moveTo>
                  <a:lnTo>
                    <a:pt x="0" y="49360"/>
                  </a:lnTo>
                </a:path>
              </a:pathLst>
            </a:custGeom>
            <a:solidFill>
              <a:srgbClr val="D83B01"/>
            </a:solidFill>
            <a:ln w="22225" cap="flat">
              <a:solidFill>
                <a:srgbClr val="000000"/>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grpSp>
      <p:sp>
        <p:nvSpPr>
          <p:cNvPr id="118" name="!! Alert queue">
            <a:extLst>
              <a:ext uri="{FF2B5EF4-FFF2-40B4-BE49-F238E27FC236}">
                <a16:creationId xmlns:a16="http://schemas.microsoft.com/office/drawing/2014/main" id="{D933B42C-706A-4E6F-9977-7689712F13C9}"/>
              </a:ext>
            </a:extLst>
          </p:cNvPr>
          <p:cNvSpPr txBox="1"/>
          <p:nvPr/>
        </p:nvSpPr>
        <p:spPr>
          <a:xfrm>
            <a:off x="6332730" y="2712042"/>
            <a:ext cx="820353" cy="184666"/>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Segoe UI Semibold"/>
                <a:ea typeface="+mn-ea"/>
                <a:cs typeface="+mn-cs"/>
              </a:rPr>
              <a:t>Alert queue</a:t>
            </a:r>
          </a:p>
        </p:txBody>
      </p:sp>
      <p:grpSp>
        <p:nvGrpSpPr>
          <p:cNvPr id="138" name="Group 137">
            <a:extLst>
              <a:ext uri="{FF2B5EF4-FFF2-40B4-BE49-F238E27FC236}">
                <a16:creationId xmlns:a16="http://schemas.microsoft.com/office/drawing/2014/main" id="{DFD394AA-30E1-4FED-96B8-2E02736DE751}"/>
              </a:ext>
            </a:extLst>
          </p:cNvPr>
          <p:cNvGrpSpPr/>
          <p:nvPr/>
        </p:nvGrpSpPr>
        <p:grpSpPr>
          <a:xfrm>
            <a:off x="376781" y="1282996"/>
            <a:ext cx="3037031" cy="798276"/>
            <a:chOff x="9096975" y="5889127"/>
            <a:chExt cx="3037031" cy="798276"/>
          </a:xfrm>
        </p:grpSpPr>
        <p:sp>
          <p:nvSpPr>
            <p:cNvPr id="139" name="Rectangle 138">
              <a:extLst>
                <a:ext uri="{FF2B5EF4-FFF2-40B4-BE49-F238E27FC236}">
                  <a16:creationId xmlns:a16="http://schemas.microsoft.com/office/drawing/2014/main" id="{871F4FBC-AE58-4E40-B346-3AF0123D16D1}"/>
                </a:ext>
              </a:extLst>
            </p:cNvPr>
            <p:cNvSpPr/>
            <p:nvPr/>
          </p:nvSpPr>
          <p:spPr bwMode="auto">
            <a:xfrm>
              <a:off x="9372311" y="5889127"/>
              <a:ext cx="2761695" cy="798276"/>
            </a:xfrm>
            <a:prstGeom prst="rect">
              <a:avLst/>
            </a:prstGeom>
            <a:solidFill>
              <a:schemeClr val="bg1"/>
            </a:solidFill>
            <a:ln>
              <a:noFill/>
              <a:headEnd type="none" w="med" len="med"/>
              <a:tailEnd type="none" w="med" len="med"/>
            </a:ln>
            <a:effectLst>
              <a:outerShdw blurRad="254000" dist="50800" dir="2700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182880" rIns="182880" bIns="18288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b="0" i="0" u="none" strike="noStrike" kern="1200" cap="none" spc="0" normalizeH="0" baseline="0" noProof="0" dirty="0">
                  <a:ln>
                    <a:noFill/>
                  </a:ln>
                  <a:gradFill>
                    <a:gsLst>
                      <a:gs pos="2917">
                        <a:prstClr val="black"/>
                      </a:gs>
                      <a:gs pos="100000">
                        <a:prstClr val="black"/>
                      </a:gs>
                    </a:gsLst>
                    <a:lin ang="5400000" scaled="0"/>
                  </a:gradFill>
                  <a:effectLst/>
                  <a:uLnTx/>
                  <a:uFillTx/>
                  <a:latin typeface="Calibri Light" panose="020F0302020204030204"/>
                  <a:ea typeface="+mn-ea"/>
                  <a:cs typeface="+mn-cs"/>
                </a:rPr>
                <a:t>More threats, more alerts leads to analyst fatigue</a:t>
              </a:r>
            </a:p>
          </p:txBody>
        </p:sp>
        <p:grpSp>
          <p:nvGrpSpPr>
            <p:cNvPr id="140" name="Group 139">
              <a:extLst>
                <a:ext uri="{FF2B5EF4-FFF2-40B4-BE49-F238E27FC236}">
                  <a16:creationId xmlns:a16="http://schemas.microsoft.com/office/drawing/2014/main" id="{55B52030-B5F3-4DD2-9FB1-99627074985A}"/>
                </a:ext>
              </a:extLst>
            </p:cNvPr>
            <p:cNvGrpSpPr/>
            <p:nvPr/>
          </p:nvGrpSpPr>
          <p:grpSpPr>
            <a:xfrm>
              <a:off x="9096975" y="6016230"/>
              <a:ext cx="550671" cy="544069"/>
              <a:chOff x="9497161" y="2204679"/>
              <a:chExt cx="262757" cy="239508"/>
            </a:xfrm>
          </p:grpSpPr>
          <p:sp>
            <p:nvSpPr>
              <p:cNvPr id="141" name="Isosceles Triangle 140">
                <a:extLst>
                  <a:ext uri="{FF2B5EF4-FFF2-40B4-BE49-F238E27FC236}">
                    <a16:creationId xmlns:a16="http://schemas.microsoft.com/office/drawing/2014/main" id="{BBAE1C00-7156-4316-8FAB-B9CA206B6B3A}"/>
                  </a:ext>
                </a:extLst>
              </p:cNvPr>
              <p:cNvSpPr/>
              <p:nvPr/>
            </p:nvSpPr>
            <p:spPr bwMode="auto">
              <a:xfrm>
                <a:off x="9497161" y="2204679"/>
                <a:ext cx="260209" cy="239508"/>
              </a:xfrm>
              <a:prstGeom prst="triangl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32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42" name="Freeform: Shape 141">
                <a:extLst>
                  <a:ext uri="{FF2B5EF4-FFF2-40B4-BE49-F238E27FC236}">
                    <a16:creationId xmlns:a16="http://schemas.microsoft.com/office/drawing/2014/main" id="{48BCC05E-7410-4104-A6AF-FAB608BD39D6}"/>
                  </a:ext>
                </a:extLst>
              </p:cNvPr>
              <p:cNvSpPr/>
              <p:nvPr/>
            </p:nvSpPr>
            <p:spPr bwMode="auto">
              <a:xfrm>
                <a:off x="9499709" y="2226219"/>
                <a:ext cx="260209" cy="207343"/>
              </a:xfrm>
              <a:custGeom>
                <a:avLst/>
                <a:gdLst>
                  <a:gd name="connsiteX0" fmla="*/ 194687 w 389369"/>
                  <a:gd name="connsiteY0" fmla="*/ 311743 h 388302"/>
                  <a:gd name="connsiteX1" fmla="*/ 176828 w 389369"/>
                  <a:gd name="connsiteY1" fmla="*/ 330031 h 388302"/>
                  <a:gd name="connsiteX2" fmla="*/ 194687 w 389369"/>
                  <a:gd name="connsiteY2" fmla="*/ 348319 h 388302"/>
                  <a:gd name="connsiteX3" fmla="*/ 212546 w 389369"/>
                  <a:gd name="connsiteY3" fmla="*/ 330031 h 388302"/>
                  <a:gd name="connsiteX4" fmla="*/ 194687 w 389369"/>
                  <a:gd name="connsiteY4" fmla="*/ 311743 h 388302"/>
                  <a:gd name="connsiteX5" fmla="*/ 176822 w 389369"/>
                  <a:gd name="connsiteY5" fmla="*/ 128180 h 388302"/>
                  <a:gd name="connsiteX6" fmla="*/ 183966 w 389369"/>
                  <a:gd name="connsiteY6" fmla="*/ 273406 h 388302"/>
                  <a:gd name="connsiteX7" fmla="*/ 205397 w 389369"/>
                  <a:gd name="connsiteY7" fmla="*/ 273406 h 388302"/>
                  <a:gd name="connsiteX8" fmla="*/ 212540 w 389369"/>
                  <a:gd name="connsiteY8" fmla="*/ 128180 h 388302"/>
                  <a:gd name="connsiteX9" fmla="*/ 194685 w 389369"/>
                  <a:gd name="connsiteY9" fmla="*/ 0 h 388302"/>
                  <a:gd name="connsiteX10" fmla="*/ 389369 w 389369"/>
                  <a:gd name="connsiteY10" fmla="*/ 388302 h 388302"/>
                  <a:gd name="connsiteX11" fmla="*/ 0 w 389369"/>
                  <a:gd name="connsiteY11" fmla="*/ 388302 h 388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9369" h="388302">
                    <a:moveTo>
                      <a:pt x="194687" y="311743"/>
                    </a:moveTo>
                    <a:cubicBezTo>
                      <a:pt x="184824" y="311743"/>
                      <a:pt x="176828" y="319931"/>
                      <a:pt x="176828" y="330031"/>
                    </a:cubicBezTo>
                    <a:cubicBezTo>
                      <a:pt x="176828" y="340131"/>
                      <a:pt x="184824" y="348319"/>
                      <a:pt x="194687" y="348319"/>
                    </a:cubicBezTo>
                    <a:cubicBezTo>
                      <a:pt x="204550" y="348319"/>
                      <a:pt x="212546" y="340131"/>
                      <a:pt x="212546" y="330031"/>
                    </a:cubicBezTo>
                    <a:cubicBezTo>
                      <a:pt x="212546" y="319931"/>
                      <a:pt x="204550" y="311743"/>
                      <a:pt x="194687" y="311743"/>
                    </a:cubicBezTo>
                    <a:close/>
                    <a:moveTo>
                      <a:pt x="176822" y="128180"/>
                    </a:moveTo>
                    <a:lnTo>
                      <a:pt x="183966" y="273406"/>
                    </a:lnTo>
                    <a:lnTo>
                      <a:pt x="205397" y="273406"/>
                    </a:lnTo>
                    <a:lnTo>
                      <a:pt x="212540" y="128180"/>
                    </a:lnTo>
                    <a:close/>
                    <a:moveTo>
                      <a:pt x="194685" y="0"/>
                    </a:moveTo>
                    <a:lnTo>
                      <a:pt x="389369" y="388302"/>
                    </a:lnTo>
                    <a:lnTo>
                      <a:pt x="0" y="388302"/>
                    </a:lnTo>
                    <a:close/>
                  </a:path>
                </a:pathLst>
              </a:custGeom>
              <a:solidFill>
                <a:srgbClr val="D83B0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32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143" name="Group 142">
            <a:extLst>
              <a:ext uri="{FF2B5EF4-FFF2-40B4-BE49-F238E27FC236}">
                <a16:creationId xmlns:a16="http://schemas.microsoft.com/office/drawing/2014/main" id="{ABC46FFC-0EAC-4B27-BDB2-6802A75A0A32}"/>
              </a:ext>
            </a:extLst>
          </p:cNvPr>
          <p:cNvGrpSpPr/>
          <p:nvPr/>
        </p:nvGrpSpPr>
        <p:grpSpPr>
          <a:xfrm>
            <a:off x="1686489" y="2336198"/>
            <a:ext cx="3147263" cy="798276"/>
            <a:chOff x="9096975" y="5889127"/>
            <a:chExt cx="3147263" cy="798276"/>
          </a:xfrm>
        </p:grpSpPr>
        <p:sp>
          <p:nvSpPr>
            <p:cNvPr id="144" name="Rectangle 143">
              <a:extLst>
                <a:ext uri="{FF2B5EF4-FFF2-40B4-BE49-F238E27FC236}">
                  <a16:creationId xmlns:a16="http://schemas.microsoft.com/office/drawing/2014/main" id="{FD7D391E-8128-46EC-88D7-5BF921D4F39D}"/>
                </a:ext>
              </a:extLst>
            </p:cNvPr>
            <p:cNvSpPr/>
            <p:nvPr/>
          </p:nvSpPr>
          <p:spPr bwMode="auto">
            <a:xfrm>
              <a:off x="9372311" y="5889127"/>
              <a:ext cx="2871927" cy="798276"/>
            </a:xfrm>
            <a:prstGeom prst="rect">
              <a:avLst/>
            </a:prstGeom>
            <a:solidFill>
              <a:schemeClr val="bg1"/>
            </a:solidFill>
            <a:ln>
              <a:noFill/>
              <a:headEnd type="none" w="med" len="med"/>
              <a:tailEnd type="none" w="med" len="med"/>
            </a:ln>
            <a:effectLst>
              <a:outerShdw blurRad="254000" dist="50800" dir="2700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182880" rIns="182880" bIns="18288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2000" b="0" i="0" u="none" strike="noStrike" kern="1200" cap="none" spc="0" normalizeH="0" baseline="0" noProof="0">
                  <a:ln>
                    <a:noFill/>
                  </a:ln>
                  <a:gradFill>
                    <a:gsLst>
                      <a:gs pos="2917">
                        <a:prstClr val="black"/>
                      </a:gs>
                      <a:gs pos="100000">
                        <a:prstClr val="black"/>
                      </a:gs>
                    </a:gsLst>
                    <a:lin ang="5400000" scaled="0"/>
                  </a:gradFill>
                  <a:effectLst/>
                  <a:uLnTx/>
                  <a:uFillTx/>
                  <a:latin typeface="Calibri Light" panose="020F0302020204030204"/>
                  <a:ea typeface="+mn-ea"/>
                  <a:cs typeface="+mn-cs"/>
                </a:rPr>
                <a:t>Alert investigation </a:t>
              </a:r>
              <a:br>
                <a:rPr kumimoji="0" lang="en-US" sz="2000" b="0" i="0" u="none" strike="noStrike" kern="1200" cap="none" spc="0" normalizeH="0" baseline="0" noProof="0">
                  <a:ln>
                    <a:noFill/>
                  </a:ln>
                  <a:gradFill>
                    <a:gsLst>
                      <a:gs pos="2917">
                        <a:prstClr val="black"/>
                      </a:gs>
                      <a:gs pos="100000">
                        <a:prstClr val="black"/>
                      </a:gs>
                    </a:gsLst>
                    <a:lin ang="5400000" scaled="0"/>
                  </a:gradFill>
                  <a:effectLst/>
                  <a:uLnTx/>
                  <a:uFillTx/>
                  <a:latin typeface="Calibri Light" panose="020F0302020204030204"/>
                  <a:ea typeface="+mn-ea"/>
                  <a:cs typeface="+mn-cs"/>
                </a:rPr>
              </a:br>
              <a:r>
                <a:rPr kumimoji="0" lang="en-US" sz="2000" b="0" i="0" u="none" strike="noStrike" kern="1200" cap="none" spc="0" normalizeH="0" baseline="0" noProof="0">
                  <a:ln>
                    <a:noFill/>
                  </a:ln>
                  <a:gradFill>
                    <a:gsLst>
                      <a:gs pos="2917">
                        <a:prstClr val="black"/>
                      </a:gs>
                      <a:gs pos="100000">
                        <a:prstClr val="black"/>
                      </a:gs>
                    </a:gsLst>
                    <a:lin ang="5400000" scaled="0"/>
                  </a:gradFill>
                  <a:effectLst/>
                  <a:uLnTx/>
                  <a:uFillTx/>
                  <a:latin typeface="Calibri Light" panose="020F0302020204030204"/>
                  <a:ea typeface="+mn-ea"/>
                  <a:cs typeface="+mn-cs"/>
                </a:rPr>
                <a:t>is time-consuming</a:t>
              </a:r>
            </a:p>
          </p:txBody>
        </p:sp>
        <p:grpSp>
          <p:nvGrpSpPr>
            <p:cNvPr id="145" name="Group 144">
              <a:extLst>
                <a:ext uri="{FF2B5EF4-FFF2-40B4-BE49-F238E27FC236}">
                  <a16:creationId xmlns:a16="http://schemas.microsoft.com/office/drawing/2014/main" id="{E1AA4364-C1BB-4D91-A6B6-AA08A8E49495}"/>
                </a:ext>
              </a:extLst>
            </p:cNvPr>
            <p:cNvGrpSpPr/>
            <p:nvPr/>
          </p:nvGrpSpPr>
          <p:grpSpPr>
            <a:xfrm>
              <a:off x="9096975" y="6016230"/>
              <a:ext cx="550671" cy="544069"/>
              <a:chOff x="9497161" y="2204679"/>
              <a:chExt cx="262757" cy="239508"/>
            </a:xfrm>
          </p:grpSpPr>
          <p:sp>
            <p:nvSpPr>
              <p:cNvPr id="146" name="Isosceles Triangle 145">
                <a:extLst>
                  <a:ext uri="{FF2B5EF4-FFF2-40B4-BE49-F238E27FC236}">
                    <a16:creationId xmlns:a16="http://schemas.microsoft.com/office/drawing/2014/main" id="{11ABF29A-498B-48A6-8ADB-A7E478B6B1F8}"/>
                  </a:ext>
                </a:extLst>
              </p:cNvPr>
              <p:cNvSpPr/>
              <p:nvPr/>
            </p:nvSpPr>
            <p:spPr bwMode="auto">
              <a:xfrm>
                <a:off x="9497161" y="2204679"/>
                <a:ext cx="260209" cy="239508"/>
              </a:xfrm>
              <a:prstGeom prst="triangl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36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47" name="Freeform: Shape 146">
                <a:extLst>
                  <a:ext uri="{FF2B5EF4-FFF2-40B4-BE49-F238E27FC236}">
                    <a16:creationId xmlns:a16="http://schemas.microsoft.com/office/drawing/2014/main" id="{C81AA538-9B1E-4574-9D01-D794B4498BCC}"/>
                  </a:ext>
                </a:extLst>
              </p:cNvPr>
              <p:cNvSpPr/>
              <p:nvPr/>
            </p:nvSpPr>
            <p:spPr bwMode="auto">
              <a:xfrm>
                <a:off x="9499709" y="2226219"/>
                <a:ext cx="260209" cy="207343"/>
              </a:xfrm>
              <a:custGeom>
                <a:avLst/>
                <a:gdLst>
                  <a:gd name="connsiteX0" fmla="*/ 194687 w 389369"/>
                  <a:gd name="connsiteY0" fmla="*/ 311743 h 388302"/>
                  <a:gd name="connsiteX1" fmla="*/ 176828 w 389369"/>
                  <a:gd name="connsiteY1" fmla="*/ 330031 h 388302"/>
                  <a:gd name="connsiteX2" fmla="*/ 194687 w 389369"/>
                  <a:gd name="connsiteY2" fmla="*/ 348319 h 388302"/>
                  <a:gd name="connsiteX3" fmla="*/ 212546 w 389369"/>
                  <a:gd name="connsiteY3" fmla="*/ 330031 h 388302"/>
                  <a:gd name="connsiteX4" fmla="*/ 194687 w 389369"/>
                  <a:gd name="connsiteY4" fmla="*/ 311743 h 388302"/>
                  <a:gd name="connsiteX5" fmla="*/ 176822 w 389369"/>
                  <a:gd name="connsiteY5" fmla="*/ 128180 h 388302"/>
                  <a:gd name="connsiteX6" fmla="*/ 183966 w 389369"/>
                  <a:gd name="connsiteY6" fmla="*/ 273406 h 388302"/>
                  <a:gd name="connsiteX7" fmla="*/ 205397 w 389369"/>
                  <a:gd name="connsiteY7" fmla="*/ 273406 h 388302"/>
                  <a:gd name="connsiteX8" fmla="*/ 212540 w 389369"/>
                  <a:gd name="connsiteY8" fmla="*/ 128180 h 388302"/>
                  <a:gd name="connsiteX9" fmla="*/ 194685 w 389369"/>
                  <a:gd name="connsiteY9" fmla="*/ 0 h 388302"/>
                  <a:gd name="connsiteX10" fmla="*/ 389369 w 389369"/>
                  <a:gd name="connsiteY10" fmla="*/ 388302 h 388302"/>
                  <a:gd name="connsiteX11" fmla="*/ 0 w 389369"/>
                  <a:gd name="connsiteY11" fmla="*/ 388302 h 388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9369" h="388302">
                    <a:moveTo>
                      <a:pt x="194687" y="311743"/>
                    </a:moveTo>
                    <a:cubicBezTo>
                      <a:pt x="184824" y="311743"/>
                      <a:pt x="176828" y="319931"/>
                      <a:pt x="176828" y="330031"/>
                    </a:cubicBezTo>
                    <a:cubicBezTo>
                      <a:pt x="176828" y="340131"/>
                      <a:pt x="184824" y="348319"/>
                      <a:pt x="194687" y="348319"/>
                    </a:cubicBezTo>
                    <a:cubicBezTo>
                      <a:pt x="204550" y="348319"/>
                      <a:pt x="212546" y="340131"/>
                      <a:pt x="212546" y="330031"/>
                    </a:cubicBezTo>
                    <a:cubicBezTo>
                      <a:pt x="212546" y="319931"/>
                      <a:pt x="204550" y="311743"/>
                      <a:pt x="194687" y="311743"/>
                    </a:cubicBezTo>
                    <a:close/>
                    <a:moveTo>
                      <a:pt x="176822" y="128180"/>
                    </a:moveTo>
                    <a:lnTo>
                      <a:pt x="183966" y="273406"/>
                    </a:lnTo>
                    <a:lnTo>
                      <a:pt x="205397" y="273406"/>
                    </a:lnTo>
                    <a:lnTo>
                      <a:pt x="212540" y="128180"/>
                    </a:lnTo>
                    <a:close/>
                    <a:moveTo>
                      <a:pt x="194685" y="0"/>
                    </a:moveTo>
                    <a:lnTo>
                      <a:pt x="389369" y="388302"/>
                    </a:lnTo>
                    <a:lnTo>
                      <a:pt x="0" y="388302"/>
                    </a:lnTo>
                    <a:close/>
                  </a:path>
                </a:pathLst>
              </a:custGeom>
              <a:solidFill>
                <a:srgbClr val="D83B0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36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148" name="Group 147">
            <a:extLst>
              <a:ext uri="{FF2B5EF4-FFF2-40B4-BE49-F238E27FC236}">
                <a16:creationId xmlns:a16="http://schemas.microsoft.com/office/drawing/2014/main" id="{A59B383B-0202-4344-A801-0EB3304001D6}"/>
              </a:ext>
            </a:extLst>
          </p:cNvPr>
          <p:cNvGrpSpPr/>
          <p:nvPr/>
        </p:nvGrpSpPr>
        <p:grpSpPr>
          <a:xfrm>
            <a:off x="761866" y="3389400"/>
            <a:ext cx="3147263" cy="798276"/>
            <a:chOff x="9096975" y="5889127"/>
            <a:chExt cx="3147263" cy="798276"/>
          </a:xfrm>
        </p:grpSpPr>
        <p:sp>
          <p:nvSpPr>
            <p:cNvPr id="149" name="Rectangle 148">
              <a:extLst>
                <a:ext uri="{FF2B5EF4-FFF2-40B4-BE49-F238E27FC236}">
                  <a16:creationId xmlns:a16="http://schemas.microsoft.com/office/drawing/2014/main" id="{42FFB4AD-8EBF-4635-88D4-AE0D3AD0F725}"/>
                </a:ext>
              </a:extLst>
            </p:cNvPr>
            <p:cNvSpPr/>
            <p:nvPr/>
          </p:nvSpPr>
          <p:spPr bwMode="auto">
            <a:xfrm>
              <a:off x="9372311" y="5889127"/>
              <a:ext cx="2871927" cy="798276"/>
            </a:xfrm>
            <a:prstGeom prst="rect">
              <a:avLst/>
            </a:prstGeom>
            <a:solidFill>
              <a:schemeClr val="bg1"/>
            </a:solidFill>
            <a:ln>
              <a:noFill/>
              <a:headEnd type="none" w="med" len="med"/>
              <a:tailEnd type="none" w="med" len="med"/>
            </a:ln>
            <a:effectLst>
              <a:outerShdw blurRad="254000" dist="50800" dir="2700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182880" rIns="182880" bIns="18288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2000" b="0" i="0" u="none" strike="noStrike" kern="1200" cap="none" spc="0" normalizeH="0" baseline="0" noProof="0">
                  <a:ln>
                    <a:noFill/>
                  </a:ln>
                  <a:gradFill>
                    <a:gsLst>
                      <a:gs pos="2917">
                        <a:prstClr val="black"/>
                      </a:gs>
                      <a:gs pos="100000">
                        <a:prstClr val="black"/>
                      </a:gs>
                    </a:gsLst>
                    <a:lin ang="5400000" scaled="0"/>
                  </a:gradFill>
                  <a:effectLst/>
                  <a:uLnTx/>
                  <a:uFillTx/>
                  <a:latin typeface="Calibri Light" panose="020F0302020204030204"/>
                  <a:ea typeface="+mn-ea"/>
                  <a:cs typeface="+mn-cs"/>
                </a:rPr>
                <a:t>Expertise is expensive</a:t>
              </a:r>
            </a:p>
          </p:txBody>
        </p:sp>
        <p:grpSp>
          <p:nvGrpSpPr>
            <p:cNvPr id="150" name="Group 149">
              <a:extLst>
                <a:ext uri="{FF2B5EF4-FFF2-40B4-BE49-F238E27FC236}">
                  <a16:creationId xmlns:a16="http://schemas.microsoft.com/office/drawing/2014/main" id="{50AA2A6D-CA22-40CD-B396-9BD5F2BAD570}"/>
                </a:ext>
              </a:extLst>
            </p:cNvPr>
            <p:cNvGrpSpPr/>
            <p:nvPr/>
          </p:nvGrpSpPr>
          <p:grpSpPr>
            <a:xfrm>
              <a:off x="9096975" y="6016230"/>
              <a:ext cx="550671" cy="544069"/>
              <a:chOff x="9497161" y="2204679"/>
              <a:chExt cx="262757" cy="239508"/>
            </a:xfrm>
          </p:grpSpPr>
          <p:sp>
            <p:nvSpPr>
              <p:cNvPr id="151" name="Isosceles Triangle 150">
                <a:extLst>
                  <a:ext uri="{FF2B5EF4-FFF2-40B4-BE49-F238E27FC236}">
                    <a16:creationId xmlns:a16="http://schemas.microsoft.com/office/drawing/2014/main" id="{9F5C10CD-F466-4393-BFB9-D0BB909E75E8}"/>
                  </a:ext>
                </a:extLst>
              </p:cNvPr>
              <p:cNvSpPr/>
              <p:nvPr/>
            </p:nvSpPr>
            <p:spPr bwMode="auto">
              <a:xfrm>
                <a:off x="9497161" y="2204679"/>
                <a:ext cx="260209" cy="239508"/>
              </a:xfrm>
              <a:prstGeom prst="triangl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36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52" name="Freeform: Shape 151">
                <a:extLst>
                  <a:ext uri="{FF2B5EF4-FFF2-40B4-BE49-F238E27FC236}">
                    <a16:creationId xmlns:a16="http://schemas.microsoft.com/office/drawing/2014/main" id="{9A7FB405-AAC7-422F-8863-A04289769D03}"/>
                  </a:ext>
                </a:extLst>
              </p:cNvPr>
              <p:cNvSpPr/>
              <p:nvPr/>
            </p:nvSpPr>
            <p:spPr bwMode="auto">
              <a:xfrm>
                <a:off x="9499709" y="2226219"/>
                <a:ext cx="260209" cy="207343"/>
              </a:xfrm>
              <a:custGeom>
                <a:avLst/>
                <a:gdLst>
                  <a:gd name="connsiteX0" fmla="*/ 194687 w 389369"/>
                  <a:gd name="connsiteY0" fmla="*/ 311743 h 388302"/>
                  <a:gd name="connsiteX1" fmla="*/ 176828 w 389369"/>
                  <a:gd name="connsiteY1" fmla="*/ 330031 h 388302"/>
                  <a:gd name="connsiteX2" fmla="*/ 194687 w 389369"/>
                  <a:gd name="connsiteY2" fmla="*/ 348319 h 388302"/>
                  <a:gd name="connsiteX3" fmla="*/ 212546 w 389369"/>
                  <a:gd name="connsiteY3" fmla="*/ 330031 h 388302"/>
                  <a:gd name="connsiteX4" fmla="*/ 194687 w 389369"/>
                  <a:gd name="connsiteY4" fmla="*/ 311743 h 388302"/>
                  <a:gd name="connsiteX5" fmla="*/ 176822 w 389369"/>
                  <a:gd name="connsiteY5" fmla="*/ 128180 h 388302"/>
                  <a:gd name="connsiteX6" fmla="*/ 183966 w 389369"/>
                  <a:gd name="connsiteY6" fmla="*/ 273406 h 388302"/>
                  <a:gd name="connsiteX7" fmla="*/ 205397 w 389369"/>
                  <a:gd name="connsiteY7" fmla="*/ 273406 h 388302"/>
                  <a:gd name="connsiteX8" fmla="*/ 212540 w 389369"/>
                  <a:gd name="connsiteY8" fmla="*/ 128180 h 388302"/>
                  <a:gd name="connsiteX9" fmla="*/ 194685 w 389369"/>
                  <a:gd name="connsiteY9" fmla="*/ 0 h 388302"/>
                  <a:gd name="connsiteX10" fmla="*/ 389369 w 389369"/>
                  <a:gd name="connsiteY10" fmla="*/ 388302 h 388302"/>
                  <a:gd name="connsiteX11" fmla="*/ 0 w 389369"/>
                  <a:gd name="connsiteY11" fmla="*/ 388302 h 388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9369" h="388302">
                    <a:moveTo>
                      <a:pt x="194687" y="311743"/>
                    </a:moveTo>
                    <a:cubicBezTo>
                      <a:pt x="184824" y="311743"/>
                      <a:pt x="176828" y="319931"/>
                      <a:pt x="176828" y="330031"/>
                    </a:cubicBezTo>
                    <a:cubicBezTo>
                      <a:pt x="176828" y="340131"/>
                      <a:pt x="184824" y="348319"/>
                      <a:pt x="194687" y="348319"/>
                    </a:cubicBezTo>
                    <a:cubicBezTo>
                      <a:pt x="204550" y="348319"/>
                      <a:pt x="212546" y="340131"/>
                      <a:pt x="212546" y="330031"/>
                    </a:cubicBezTo>
                    <a:cubicBezTo>
                      <a:pt x="212546" y="319931"/>
                      <a:pt x="204550" y="311743"/>
                      <a:pt x="194687" y="311743"/>
                    </a:cubicBezTo>
                    <a:close/>
                    <a:moveTo>
                      <a:pt x="176822" y="128180"/>
                    </a:moveTo>
                    <a:lnTo>
                      <a:pt x="183966" y="273406"/>
                    </a:lnTo>
                    <a:lnTo>
                      <a:pt x="205397" y="273406"/>
                    </a:lnTo>
                    <a:lnTo>
                      <a:pt x="212540" y="128180"/>
                    </a:lnTo>
                    <a:close/>
                    <a:moveTo>
                      <a:pt x="194685" y="0"/>
                    </a:moveTo>
                    <a:lnTo>
                      <a:pt x="389369" y="388302"/>
                    </a:lnTo>
                    <a:lnTo>
                      <a:pt x="0" y="388302"/>
                    </a:lnTo>
                    <a:close/>
                  </a:path>
                </a:pathLst>
              </a:custGeom>
              <a:solidFill>
                <a:srgbClr val="D83B0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36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153" name="Group 152">
            <a:extLst>
              <a:ext uri="{FF2B5EF4-FFF2-40B4-BE49-F238E27FC236}">
                <a16:creationId xmlns:a16="http://schemas.microsoft.com/office/drawing/2014/main" id="{D7CC7E13-DFC8-4C15-9B2C-F6134EE1D956}"/>
              </a:ext>
            </a:extLst>
          </p:cNvPr>
          <p:cNvGrpSpPr/>
          <p:nvPr/>
        </p:nvGrpSpPr>
        <p:grpSpPr>
          <a:xfrm>
            <a:off x="1686489" y="4442602"/>
            <a:ext cx="3147263" cy="798276"/>
            <a:chOff x="9096975" y="5889127"/>
            <a:chExt cx="3147263" cy="798276"/>
          </a:xfrm>
        </p:grpSpPr>
        <p:sp>
          <p:nvSpPr>
            <p:cNvPr id="154" name="Rectangle 153">
              <a:extLst>
                <a:ext uri="{FF2B5EF4-FFF2-40B4-BE49-F238E27FC236}">
                  <a16:creationId xmlns:a16="http://schemas.microsoft.com/office/drawing/2014/main" id="{7A6B1FB5-5544-48E4-9EAD-F67BAB81182F}"/>
                </a:ext>
              </a:extLst>
            </p:cNvPr>
            <p:cNvSpPr/>
            <p:nvPr/>
          </p:nvSpPr>
          <p:spPr bwMode="auto">
            <a:xfrm>
              <a:off x="9372311" y="5889127"/>
              <a:ext cx="2871927" cy="798276"/>
            </a:xfrm>
            <a:prstGeom prst="rect">
              <a:avLst/>
            </a:prstGeom>
            <a:solidFill>
              <a:schemeClr val="bg1"/>
            </a:solidFill>
            <a:ln>
              <a:noFill/>
              <a:headEnd type="none" w="med" len="med"/>
              <a:tailEnd type="none" w="med" len="med"/>
            </a:ln>
            <a:effectLst>
              <a:outerShdw blurRad="254000" dist="50800" dir="2700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182880" rIns="182880" bIns="18288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2000" b="0" i="0" u="none" strike="noStrike" kern="1200" cap="none" spc="0" normalizeH="0" baseline="0" noProof="0">
                  <a:ln>
                    <a:noFill/>
                  </a:ln>
                  <a:gradFill>
                    <a:gsLst>
                      <a:gs pos="2917">
                        <a:prstClr val="black"/>
                      </a:gs>
                      <a:gs pos="100000">
                        <a:prstClr val="black"/>
                      </a:gs>
                    </a:gsLst>
                    <a:lin ang="5400000" scaled="0"/>
                  </a:gradFill>
                  <a:effectLst/>
                  <a:uLnTx/>
                  <a:uFillTx/>
                  <a:latin typeface="Calibri Light" panose="020F0302020204030204"/>
                  <a:ea typeface="+mn-ea"/>
                  <a:cs typeface="+mn-cs"/>
                </a:rPr>
                <a:t>Manual remediation requires time</a:t>
              </a:r>
            </a:p>
          </p:txBody>
        </p:sp>
        <p:grpSp>
          <p:nvGrpSpPr>
            <p:cNvPr id="155" name="Group 154">
              <a:extLst>
                <a:ext uri="{FF2B5EF4-FFF2-40B4-BE49-F238E27FC236}">
                  <a16:creationId xmlns:a16="http://schemas.microsoft.com/office/drawing/2014/main" id="{BFFF7A6F-7C3A-4E73-8253-FA53BBE8E3D3}"/>
                </a:ext>
              </a:extLst>
            </p:cNvPr>
            <p:cNvGrpSpPr/>
            <p:nvPr/>
          </p:nvGrpSpPr>
          <p:grpSpPr>
            <a:xfrm>
              <a:off x="9096975" y="6016230"/>
              <a:ext cx="550671" cy="544069"/>
              <a:chOff x="9497161" y="2204679"/>
              <a:chExt cx="262757" cy="239508"/>
            </a:xfrm>
          </p:grpSpPr>
          <p:sp>
            <p:nvSpPr>
              <p:cNvPr id="156" name="Isosceles Triangle 155">
                <a:extLst>
                  <a:ext uri="{FF2B5EF4-FFF2-40B4-BE49-F238E27FC236}">
                    <a16:creationId xmlns:a16="http://schemas.microsoft.com/office/drawing/2014/main" id="{C5C55DC1-404F-4B8B-81DC-2983BAA396F8}"/>
                  </a:ext>
                </a:extLst>
              </p:cNvPr>
              <p:cNvSpPr/>
              <p:nvPr/>
            </p:nvSpPr>
            <p:spPr bwMode="auto">
              <a:xfrm>
                <a:off x="9497161" y="2204679"/>
                <a:ext cx="260209" cy="239508"/>
              </a:xfrm>
              <a:prstGeom prst="triangl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36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57" name="Freeform: Shape 156">
                <a:extLst>
                  <a:ext uri="{FF2B5EF4-FFF2-40B4-BE49-F238E27FC236}">
                    <a16:creationId xmlns:a16="http://schemas.microsoft.com/office/drawing/2014/main" id="{735CE2A0-12CA-4A77-ABCE-1321BFA67C6D}"/>
                  </a:ext>
                </a:extLst>
              </p:cNvPr>
              <p:cNvSpPr/>
              <p:nvPr/>
            </p:nvSpPr>
            <p:spPr bwMode="auto">
              <a:xfrm>
                <a:off x="9499709" y="2226219"/>
                <a:ext cx="260209" cy="207343"/>
              </a:xfrm>
              <a:custGeom>
                <a:avLst/>
                <a:gdLst>
                  <a:gd name="connsiteX0" fmla="*/ 194687 w 389369"/>
                  <a:gd name="connsiteY0" fmla="*/ 311743 h 388302"/>
                  <a:gd name="connsiteX1" fmla="*/ 176828 w 389369"/>
                  <a:gd name="connsiteY1" fmla="*/ 330031 h 388302"/>
                  <a:gd name="connsiteX2" fmla="*/ 194687 w 389369"/>
                  <a:gd name="connsiteY2" fmla="*/ 348319 h 388302"/>
                  <a:gd name="connsiteX3" fmla="*/ 212546 w 389369"/>
                  <a:gd name="connsiteY3" fmla="*/ 330031 h 388302"/>
                  <a:gd name="connsiteX4" fmla="*/ 194687 w 389369"/>
                  <a:gd name="connsiteY4" fmla="*/ 311743 h 388302"/>
                  <a:gd name="connsiteX5" fmla="*/ 176822 w 389369"/>
                  <a:gd name="connsiteY5" fmla="*/ 128180 h 388302"/>
                  <a:gd name="connsiteX6" fmla="*/ 183966 w 389369"/>
                  <a:gd name="connsiteY6" fmla="*/ 273406 h 388302"/>
                  <a:gd name="connsiteX7" fmla="*/ 205397 w 389369"/>
                  <a:gd name="connsiteY7" fmla="*/ 273406 h 388302"/>
                  <a:gd name="connsiteX8" fmla="*/ 212540 w 389369"/>
                  <a:gd name="connsiteY8" fmla="*/ 128180 h 388302"/>
                  <a:gd name="connsiteX9" fmla="*/ 194685 w 389369"/>
                  <a:gd name="connsiteY9" fmla="*/ 0 h 388302"/>
                  <a:gd name="connsiteX10" fmla="*/ 389369 w 389369"/>
                  <a:gd name="connsiteY10" fmla="*/ 388302 h 388302"/>
                  <a:gd name="connsiteX11" fmla="*/ 0 w 389369"/>
                  <a:gd name="connsiteY11" fmla="*/ 388302 h 388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9369" h="388302">
                    <a:moveTo>
                      <a:pt x="194687" y="311743"/>
                    </a:moveTo>
                    <a:cubicBezTo>
                      <a:pt x="184824" y="311743"/>
                      <a:pt x="176828" y="319931"/>
                      <a:pt x="176828" y="330031"/>
                    </a:cubicBezTo>
                    <a:cubicBezTo>
                      <a:pt x="176828" y="340131"/>
                      <a:pt x="184824" y="348319"/>
                      <a:pt x="194687" y="348319"/>
                    </a:cubicBezTo>
                    <a:cubicBezTo>
                      <a:pt x="204550" y="348319"/>
                      <a:pt x="212546" y="340131"/>
                      <a:pt x="212546" y="330031"/>
                    </a:cubicBezTo>
                    <a:cubicBezTo>
                      <a:pt x="212546" y="319931"/>
                      <a:pt x="204550" y="311743"/>
                      <a:pt x="194687" y="311743"/>
                    </a:cubicBezTo>
                    <a:close/>
                    <a:moveTo>
                      <a:pt x="176822" y="128180"/>
                    </a:moveTo>
                    <a:lnTo>
                      <a:pt x="183966" y="273406"/>
                    </a:lnTo>
                    <a:lnTo>
                      <a:pt x="205397" y="273406"/>
                    </a:lnTo>
                    <a:lnTo>
                      <a:pt x="212540" y="128180"/>
                    </a:lnTo>
                    <a:close/>
                    <a:moveTo>
                      <a:pt x="194685" y="0"/>
                    </a:moveTo>
                    <a:lnTo>
                      <a:pt x="389369" y="388302"/>
                    </a:lnTo>
                    <a:lnTo>
                      <a:pt x="0" y="388302"/>
                    </a:lnTo>
                    <a:close/>
                  </a:path>
                </a:pathLst>
              </a:custGeom>
              <a:solidFill>
                <a:srgbClr val="D83B0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36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158" name="Group 157">
            <a:extLst>
              <a:ext uri="{FF2B5EF4-FFF2-40B4-BE49-F238E27FC236}">
                <a16:creationId xmlns:a16="http://schemas.microsoft.com/office/drawing/2014/main" id="{4DAD390E-3CCB-458F-8544-CA8C6BDD4103}"/>
              </a:ext>
            </a:extLst>
          </p:cNvPr>
          <p:cNvGrpSpPr/>
          <p:nvPr/>
        </p:nvGrpSpPr>
        <p:grpSpPr>
          <a:xfrm>
            <a:off x="582809" y="5495803"/>
            <a:ext cx="3147263" cy="798276"/>
            <a:chOff x="9096975" y="5889127"/>
            <a:chExt cx="3147263" cy="798276"/>
          </a:xfrm>
        </p:grpSpPr>
        <p:sp>
          <p:nvSpPr>
            <p:cNvPr id="159" name="Rectangle 158">
              <a:extLst>
                <a:ext uri="{FF2B5EF4-FFF2-40B4-BE49-F238E27FC236}">
                  <a16:creationId xmlns:a16="http://schemas.microsoft.com/office/drawing/2014/main" id="{281F50C9-970A-4712-99AA-38CB29671583}"/>
                </a:ext>
              </a:extLst>
            </p:cNvPr>
            <p:cNvSpPr/>
            <p:nvPr/>
          </p:nvSpPr>
          <p:spPr bwMode="auto">
            <a:xfrm>
              <a:off x="9372311" y="5889127"/>
              <a:ext cx="2871927" cy="798276"/>
            </a:xfrm>
            <a:prstGeom prst="rect">
              <a:avLst/>
            </a:prstGeom>
            <a:solidFill>
              <a:schemeClr val="bg1"/>
            </a:solidFill>
            <a:ln>
              <a:noFill/>
              <a:headEnd type="none" w="med" len="med"/>
              <a:tailEnd type="none" w="med" len="med"/>
            </a:ln>
            <a:effectLst>
              <a:outerShdw blurRad="254000" dist="50800" dir="2700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182880" rIns="182880" bIns="18288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2000" b="0" i="0" u="none" strike="noStrike" kern="1200" cap="none" spc="0" normalizeH="0" baseline="0" noProof="0" dirty="0">
                  <a:ln>
                    <a:noFill/>
                  </a:ln>
                  <a:gradFill>
                    <a:gsLst>
                      <a:gs pos="2917">
                        <a:prstClr val="black"/>
                      </a:gs>
                      <a:gs pos="100000">
                        <a:prstClr val="black"/>
                      </a:gs>
                    </a:gsLst>
                    <a:lin ang="5400000" scaled="0"/>
                  </a:gradFill>
                  <a:effectLst/>
                  <a:uLnTx/>
                  <a:uFillTx/>
                  <a:latin typeface="Calibri Light" panose="020F0302020204030204"/>
                  <a:ea typeface="+mn-ea"/>
                  <a:cs typeface="+mn-cs"/>
                </a:rPr>
                <a:t>Talent shortage in cybersecurity</a:t>
              </a:r>
            </a:p>
          </p:txBody>
        </p:sp>
        <p:grpSp>
          <p:nvGrpSpPr>
            <p:cNvPr id="160" name="Group 159">
              <a:extLst>
                <a:ext uri="{FF2B5EF4-FFF2-40B4-BE49-F238E27FC236}">
                  <a16:creationId xmlns:a16="http://schemas.microsoft.com/office/drawing/2014/main" id="{5B6ADEC3-7084-446C-9CD4-E9F8D516BAB8}"/>
                </a:ext>
              </a:extLst>
            </p:cNvPr>
            <p:cNvGrpSpPr/>
            <p:nvPr/>
          </p:nvGrpSpPr>
          <p:grpSpPr>
            <a:xfrm>
              <a:off x="9096975" y="6016230"/>
              <a:ext cx="550671" cy="544069"/>
              <a:chOff x="9497161" y="2204679"/>
              <a:chExt cx="262757" cy="239508"/>
            </a:xfrm>
          </p:grpSpPr>
          <p:sp>
            <p:nvSpPr>
              <p:cNvPr id="161" name="Isosceles Triangle 160">
                <a:extLst>
                  <a:ext uri="{FF2B5EF4-FFF2-40B4-BE49-F238E27FC236}">
                    <a16:creationId xmlns:a16="http://schemas.microsoft.com/office/drawing/2014/main" id="{CFE9D93B-0C06-430E-B2D6-51D306DE9C5B}"/>
                  </a:ext>
                </a:extLst>
              </p:cNvPr>
              <p:cNvSpPr/>
              <p:nvPr/>
            </p:nvSpPr>
            <p:spPr bwMode="auto">
              <a:xfrm>
                <a:off x="9497161" y="2204679"/>
                <a:ext cx="260209" cy="239508"/>
              </a:xfrm>
              <a:prstGeom prst="triangl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8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62" name="Freeform: Shape 161">
                <a:extLst>
                  <a:ext uri="{FF2B5EF4-FFF2-40B4-BE49-F238E27FC236}">
                    <a16:creationId xmlns:a16="http://schemas.microsoft.com/office/drawing/2014/main" id="{7A34518B-8B59-4394-B7E7-EB191EA9A5CF}"/>
                  </a:ext>
                </a:extLst>
              </p:cNvPr>
              <p:cNvSpPr/>
              <p:nvPr/>
            </p:nvSpPr>
            <p:spPr bwMode="auto">
              <a:xfrm>
                <a:off x="9499709" y="2226219"/>
                <a:ext cx="260209" cy="207343"/>
              </a:xfrm>
              <a:custGeom>
                <a:avLst/>
                <a:gdLst>
                  <a:gd name="connsiteX0" fmla="*/ 194687 w 389369"/>
                  <a:gd name="connsiteY0" fmla="*/ 311743 h 388302"/>
                  <a:gd name="connsiteX1" fmla="*/ 176828 w 389369"/>
                  <a:gd name="connsiteY1" fmla="*/ 330031 h 388302"/>
                  <a:gd name="connsiteX2" fmla="*/ 194687 w 389369"/>
                  <a:gd name="connsiteY2" fmla="*/ 348319 h 388302"/>
                  <a:gd name="connsiteX3" fmla="*/ 212546 w 389369"/>
                  <a:gd name="connsiteY3" fmla="*/ 330031 h 388302"/>
                  <a:gd name="connsiteX4" fmla="*/ 194687 w 389369"/>
                  <a:gd name="connsiteY4" fmla="*/ 311743 h 388302"/>
                  <a:gd name="connsiteX5" fmla="*/ 176822 w 389369"/>
                  <a:gd name="connsiteY5" fmla="*/ 128180 h 388302"/>
                  <a:gd name="connsiteX6" fmla="*/ 183966 w 389369"/>
                  <a:gd name="connsiteY6" fmla="*/ 273406 h 388302"/>
                  <a:gd name="connsiteX7" fmla="*/ 205397 w 389369"/>
                  <a:gd name="connsiteY7" fmla="*/ 273406 h 388302"/>
                  <a:gd name="connsiteX8" fmla="*/ 212540 w 389369"/>
                  <a:gd name="connsiteY8" fmla="*/ 128180 h 388302"/>
                  <a:gd name="connsiteX9" fmla="*/ 194685 w 389369"/>
                  <a:gd name="connsiteY9" fmla="*/ 0 h 388302"/>
                  <a:gd name="connsiteX10" fmla="*/ 389369 w 389369"/>
                  <a:gd name="connsiteY10" fmla="*/ 388302 h 388302"/>
                  <a:gd name="connsiteX11" fmla="*/ 0 w 389369"/>
                  <a:gd name="connsiteY11" fmla="*/ 388302 h 388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9369" h="388302">
                    <a:moveTo>
                      <a:pt x="194687" y="311743"/>
                    </a:moveTo>
                    <a:cubicBezTo>
                      <a:pt x="184824" y="311743"/>
                      <a:pt x="176828" y="319931"/>
                      <a:pt x="176828" y="330031"/>
                    </a:cubicBezTo>
                    <a:cubicBezTo>
                      <a:pt x="176828" y="340131"/>
                      <a:pt x="184824" y="348319"/>
                      <a:pt x="194687" y="348319"/>
                    </a:cubicBezTo>
                    <a:cubicBezTo>
                      <a:pt x="204550" y="348319"/>
                      <a:pt x="212546" y="340131"/>
                      <a:pt x="212546" y="330031"/>
                    </a:cubicBezTo>
                    <a:cubicBezTo>
                      <a:pt x="212546" y="319931"/>
                      <a:pt x="204550" y="311743"/>
                      <a:pt x="194687" y="311743"/>
                    </a:cubicBezTo>
                    <a:close/>
                    <a:moveTo>
                      <a:pt x="176822" y="128180"/>
                    </a:moveTo>
                    <a:lnTo>
                      <a:pt x="183966" y="273406"/>
                    </a:lnTo>
                    <a:lnTo>
                      <a:pt x="205397" y="273406"/>
                    </a:lnTo>
                    <a:lnTo>
                      <a:pt x="212540" y="128180"/>
                    </a:lnTo>
                    <a:close/>
                    <a:moveTo>
                      <a:pt x="194685" y="0"/>
                    </a:moveTo>
                    <a:lnTo>
                      <a:pt x="389369" y="388302"/>
                    </a:lnTo>
                    <a:lnTo>
                      <a:pt x="0" y="388302"/>
                    </a:lnTo>
                    <a:close/>
                  </a:path>
                </a:pathLst>
              </a:custGeom>
              <a:solidFill>
                <a:srgbClr val="D83B0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8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spTree>
    <p:extLst>
      <p:ext uri="{BB962C8B-B14F-4D97-AF65-F5344CB8AC3E}">
        <p14:creationId xmlns:p14="http://schemas.microsoft.com/office/powerpoint/2010/main" val="140805943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55"/>
                                        </p:tgtEl>
                                        <p:attrNameLst>
                                          <p:attrName>style.visibility</p:attrName>
                                        </p:attrNameLst>
                                      </p:cBhvr>
                                      <p:to>
                                        <p:strVal val="visible"/>
                                      </p:to>
                                    </p:set>
                                    <p:animEffect transition="in" filter="fade">
                                      <p:cBhvr>
                                        <p:cTn id="14" dur="500"/>
                                        <p:tgtEl>
                                          <p:spTgt spid="55"/>
                                        </p:tgtEl>
                                      </p:cBhvr>
                                    </p:animEffect>
                                  </p:childTnLst>
                                </p:cTn>
                              </p:par>
                              <p:par>
                                <p:cTn id="15" presetID="10" presetClass="entr" presetSubtype="0" fill="hold" nodeType="withEffect">
                                  <p:stCondLst>
                                    <p:cond delay="0"/>
                                  </p:stCondLst>
                                  <p:childTnLst>
                                    <p:set>
                                      <p:cBhvr>
                                        <p:cTn id="16" dur="1" fill="hold">
                                          <p:stCondLst>
                                            <p:cond delay="0"/>
                                          </p:stCondLst>
                                        </p:cTn>
                                        <p:tgtEl>
                                          <p:spTgt spid="59"/>
                                        </p:tgtEl>
                                        <p:attrNameLst>
                                          <p:attrName>style.visibility</p:attrName>
                                        </p:attrNameLst>
                                      </p:cBhvr>
                                      <p:to>
                                        <p:strVal val="visible"/>
                                      </p:to>
                                    </p:set>
                                    <p:animEffect transition="in" filter="fade">
                                      <p:cBhvr>
                                        <p:cTn id="17" dur="500"/>
                                        <p:tgtEl>
                                          <p:spTgt spid="59"/>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65"/>
                                        </p:tgtEl>
                                        <p:attrNameLst>
                                          <p:attrName>style.visibility</p:attrName>
                                        </p:attrNameLst>
                                      </p:cBhvr>
                                      <p:to>
                                        <p:strVal val="visible"/>
                                      </p:to>
                                    </p:set>
                                    <p:animEffect transition="in" filter="fade">
                                      <p:cBhvr>
                                        <p:cTn id="20" dur="500"/>
                                        <p:tgtEl>
                                          <p:spTgt spid="65"/>
                                        </p:tgtEl>
                                      </p:cBhvr>
                                    </p:animEffect>
                                  </p:childTnLst>
                                </p:cTn>
                              </p:par>
                              <p:par>
                                <p:cTn id="21" presetID="10" presetClass="entr" presetSubtype="0" fill="hold" nodeType="withEffect">
                                  <p:stCondLst>
                                    <p:cond delay="0"/>
                                  </p:stCondLst>
                                  <p:childTnLst>
                                    <p:set>
                                      <p:cBhvr>
                                        <p:cTn id="22" dur="1" fill="hold">
                                          <p:stCondLst>
                                            <p:cond delay="0"/>
                                          </p:stCondLst>
                                        </p:cTn>
                                        <p:tgtEl>
                                          <p:spTgt spid="66"/>
                                        </p:tgtEl>
                                        <p:attrNameLst>
                                          <p:attrName>style.visibility</p:attrName>
                                        </p:attrNameLst>
                                      </p:cBhvr>
                                      <p:to>
                                        <p:strVal val="visible"/>
                                      </p:to>
                                    </p:set>
                                    <p:animEffect transition="in" filter="fade">
                                      <p:cBhvr>
                                        <p:cTn id="23" dur="500"/>
                                        <p:tgtEl>
                                          <p:spTgt spid="66"/>
                                        </p:tgtEl>
                                      </p:cBhvr>
                                    </p:animEffect>
                                  </p:childTnLst>
                                </p:cTn>
                              </p:par>
                              <p:par>
                                <p:cTn id="24" presetID="10" presetClass="entr" presetSubtype="0" fill="hold" nodeType="withEffect">
                                  <p:stCondLst>
                                    <p:cond delay="0"/>
                                  </p:stCondLst>
                                  <p:childTnLst>
                                    <p:set>
                                      <p:cBhvr>
                                        <p:cTn id="25" dur="1" fill="hold">
                                          <p:stCondLst>
                                            <p:cond delay="0"/>
                                          </p:stCondLst>
                                        </p:cTn>
                                        <p:tgtEl>
                                          <p:spTgt spid="70"/>
                                        </p:tgtEl>
                                        <p:attrNameLst>
                                          <p:attrName>style.visibility</p:attrName>
                                        </p:attrNameLst>
                                      </p:cBhvr>
                                      <p:to>
                                        <p:strVal val="visible"/>
                                      </p:to>
                                    </p:set>
                                    <p:animEffect transition="in" filter="fade">
                                      <p:cBhvr>
                                        <p:cTn id="26" dur="500"/>
                                        <p:tgtEl>
                                          <p:spTgt spid="70"/>
                                        </p:tgtEl>
                                      </p:cBhvr>
                                    </p:animEffect>
                                  </p:childTnLst>
                                </p:cTn>
                              </p:par>
                              <p:par>
                                <p:cTn id="27" presetID="10" presetClass="entr" presetSubtype="0" fill="hold" nodeType="withEffect">
                                  <p:stCondLst>
                                    <p:cond delay="0"/>
                                  </p:stCondLst>
                                  <p:childTnLst>
                                    <p:set>
                                      <p:cBhvr>
                                        <p:cTn id="28" dur="1" fill="hold">
                                          <p:stCondLst>
                                            <p:cond delay="0"/>
                                          </p:stCondLst>
                                        </p:cTn>
                                        <p:tgtEl>
                                          <p:spTgt spid="74"/>
                                        </p:tgtEl>
                                        <p:attrNameLst>
                                          <p:attrName>style.visibility</p:attrName>
                                        </p:attrNameLst>
                                      </p:cBhvr>
                                      <p:to>
                                        <p:strVal val="visible"/>
                                      </p:to>
                                    </p:set>
                                    <p:animEffect transition="in" filter="fade">
                                      <p:cBhvr>
                                        <p:cTn id="29" dur="500"/>
                                        <p:tgtEl>
                                          <p:spTgt spid="74"/>
                                        </p:tgtEl>
                                      </p:cBhvr>
                                    </p:animEffect>
                                  </p:childTnLst>
                                </p:cTn>
                              </p:par>
                              <p:par>
                                <p:cTn id="30" presetID="10" presetClass="entr" presetSubtype="0" fill="hold" nodeType="withEffect">
                                  <p:stCondLst>
                                    <p:cond delay="0"/>
                                  </p:stCondLst>
                                  <p:childTnLst>
                                    <p:set>
                                      <p:cBhvr>
                                        <p:cTn id="31" dur="1" fill="hold">
                                          <p:stCondLst>
                                            <p:cond delay="0"/>
                                          </p:stCondLst>
                                        </p:cTn>
                                        <p:tgtEl>
                                          <p:spTgt spid="78"/>
                                        </p:tgtEl>
                                        <p:attrNameLst>
                                          <p:attrName>style.visibility</p:attrName>
                                        </p:attrNameLst>
                                      </p:cBhvr>
                                      <p:to>
                                        <p:strVal val="visible"/>
                                      </p:to>
                                    </p:set>
                                    <p:animEffect transition="in" filter="fade">
                                      <p:cBhvr>
                                        <p:cTn id="32" dur="500"/>
                                        <p:tgtEl>
                                          <p:spTgt spid="78"/>
                                        </p:tgtEl>
                                      </p:cBhvr>
                                    </p:animEffect>
                                  </p:childTnLst>
                                </p:cTn>
                              </p:par>
                              <p:par>
                                <p:cTn id="33" presetID="10" presetClass="entr" presetSubtype="0" fill="hold" nodeType="withEffect">
                                  <p:stCondLst>
                                    <p:cond delay="0"/>
                                  </p:stCondLst>
                                  <p:childTnLst>
                                    <p:set>
                                      <p:cBhvr>
                                        <p:cTn id="34" dur="1" fill="hold">
                                          <p:stCondLst>
                                            <p:cond delay="0"/>
                                          </p:stCondLst>
                                        </p:cTn>
                                        <p:tgtEl>
                                          <p:spTgt spid="82"/>
                                        </p:tgtEl>
                                        <p:attrNameLst>
                                          <p:attrName>style.visibility</p:attrName>
                                        </p:attrNameLst>
                                      </p:cBhvr>
                                      <p:to>
                                        <p:strVal val="visible"/>
                                      </p:to>
                                    </p:set>
                                    <p:animEffect transition="in" filter="fade">
                                      <p:cBhvr>
                                        <p:cTn id="35" dur="500"/>
                                        <p:tgtEl>
                                          <p:spTgt spid="82"/>
                                        </p:tgtEl>
                                      </p:cBhvr>
                                    </p:animEffect>
                                  </p:childTnLst>
                                </p:cTn>
                              </p:par>
                              <p:par>
                                <p:cTn id="36" presetID="10" presetClass="entr" presetSubtype="0" fill="hold" nodeType="withEffect">
                                  <p:stCondLst>
                                    <p:cond delay="0"/>
                                  </p:stCondLst>
                                  <p:childTnLst>
                                    <p:set>
                                      <p:cBhvr>
                                        <p:cTn id="37" dur="1" fill="hold">
                                          <p:stCondLst>
                                            <p:cond delay="0"/>
                                          </p:stCondLst>
                                        </p:cTn>
                                        <p:tgtEl>
                                          <p:spTgt spid="86"/>
                                        </p:tgtEl>
                                        <p:attrNameLst>
                                          <p:attrName>style.visibility</p:attrName>
                                        </p:attrNameLst>
                                      </p:cBhvr>
                                      <p:to>
                                        <p:strVal val="visible"/>
                                      </p:to>
                                    </p:set>
                                    <p:animEffect transition="in" filter="fade">
                                      <p:cBhvr>
                                        <p:cTn id="38" dur="500"/>
                                        <p:tgtEl>
                                          <p:spTgt spid="86"/>
                                        </p:tgtEl>
                                      </p:cBhvr>
                                    </p:animEffect>
                                  </p:childTnLst>
                                </p:cTn>
                              </p:par>
                              <p:par>
                                <p:cTn id="39" presetID="10" presetClass="entr" presetSubtype="0" fill="hold" nodeType="withEffect">
                                  <p:stCondLst>
                                    <p:cond delay="0"/>
                                  </p:stCondLst>
                                  <p:childTnLst>
                                    <p:set>
                                      <p:cBhvr>
                                        <p:cTn id="40" dur="1" fill="hold">
                                          <p:stCondLst>
                                            <p:cond delay="0"/>
                                          </p:stCondLst>
                                        </p:cTn>
                                        <p:tgtEl>
                                          <p:spTgt spid="90"/>
                                        </p:tgtEl>
                                        <p:attrNameLst>
                                          <p:attrName>style.visibility</p:attrName>
                                        </p:attrNameLst>
                                      </p:cBhvr>
                                      <p:to>
                                        <p:strVal val="visible"/>
                                      </p:to>
                                    </p:set>
                                    <p:animEffect transition="in" filter="fade">
                                      <p:cBhvr>
                                        <p:cTn id="41" dur="500"/>
                                        <p:tgtEl>
                                          <p:spTgt spid="90"/>
                                        </p:tgtEl>
                                      </p:cBhvr>
                                    </p:animEffect>
                                  </p:childTnLst>
                                </p:cTn>
                              </p:par>
                              <p:par>
                                <p:cTn id="42" presetID="10" presetClass="entr" presetSubtype="0" fill="hold" nodeType="withEffect">
                                  <p:stCondLst>
                                    <p:cond delay="0"/>
                                  </p:stCondLst>
                                  <p:childTnLst>
                                    <p:set>
                                      <p:cBhvr>
                                        <p:cTn id="43" dur="1" fill="hold">
                                          <p:stCondLst>
                                            <p:cond delay="0"/>
                                          </p:stCondLst>
                                        </p:cTn>
                                        <p:tgtEl>
                                          <p:spTgt spid="94"/>
                                        </p:tgtEl>
                                        <p:attrNameLst>
                                          <p:attrName>style.visibility</p:attrName>
                                        </p:attrNameLst>
                                      </p:cBhvr>
                                      <p:to>
                                        <p:strVal val="visible"/>
                                      </p:to>
                                    </p:set>
                                    <p:animEffect transition="in" filter="fade">
                                      <p:cBhvr>
                                        <p:cTn id="44" dur="500"/>
                                        <p:tgtEl>
                                          <p:spTgt spid="94"/>
                                        </p:tgtEl>
                                      </p:cBhvr>
                                    </p:animEffect>
                                  </p:childTnLst>
                                </p:cTn>
                              </p:par>
                              <p:par>
                                <p:cTn id="45" presetID="10" presetClass="entr" presetSubtype="0" fill="hold" nodeType="withEffect">
                                  <p:stCondLst>
                                    <p:cond delay="0"/>
                                  </p:stCondLst>
                                  <p:childTnLst>
                                    <p:set>
                                      <p:cBhvr>
                                        <p:cTn id="46" dur="1" fill="hold">
                                          <p:stCondLst>
                                            <p:cond delay="0"/>
                                          </p:stCondLst>
                                        </p:cTn>
                                        <p:tgtEl>
                                          <p:spTgt spid="98"/>
                                        </p:tgtEl>
                                        <p:attrNameLst>
                                          <p:attrName>style.visibility</p:attrName>
                                        </p:attrNameLst>
                                      </p:cBhvr>
                                      <p:to>
                                        <p:strVal val="visible"/>
                                      </p:to>
                                    </p:set>
                                    <p:animEffect transition="in" filter="fade">
                                      <p:cBhvr>
                                        <p:cTn id="47" dur="500"/>
                                        <p:tgtEl>
                                          <p:spTgt spid="98"/>
                                        </p:tgtEl>
                                      </p:cBhvr>
                                    </p:animEffect>
                                  </p:childTnLst>
                                </p:cTn>
                              </p:par>
                              <p:par>
                                <p:cTn id="48" presetID="10" presetClass="entr" presetSubtype="0" fill="hold" nodeType="withEffect">
                                  <p:stCondLst>
                                    <p:cond delay="0"/>
                                  </p:stCondLst>
                                  <p:childTnLst>
                                    <p:set>
                                      <p:cBhvr>
                                        <p:cTn id="49" dur="1" fill="hold">
                                          <p:stCondLst>
                                            <p:cond delay="0"/>
                                          </p:stCondLst>
                                        </p:cTn>
                                        <p:tgtEl>
                                          <p:spTgt spid="102"/>
                                        </p:tgtEl>
                                        <p:attrNameLst>
                                          <p:attrName>style.visibility</p:attrName>
                                        </p:attrNameLst>
                                      </p:cBhvr>
                                      <p:to>
                                        <p:strVal val="visible"/>
                                      </p:to>
                                    </p:set>
                                    <p:animEffect transition="in" filter="fade">
                                      <p:cBhvr>
                                        <p:cTn id="50" dur="500"/>
                                        <p:tgtEl>
                                          <p:spTgt spid="102"/>
                                        </p:tgtEl>
                                      </p:cBhvr>
                                    </p:animEffect>
                                  </p:childTnLst>
                                </p:cTn>
                              </p:par>
                              <p:par>
                                <p:cTn id="51" presetID="10" presetClass="entr" presetSubtype="0" fill="hold" nodeType="withEffect">
                                  <p:stCondLst>
                                    <p:cond delay="0"/>
                                  </p:stCondLst>
                                  <p:childTnLst>
                                    <p:set>
                                      <p:cBhvr>
                                        <p:cTn id="52" dur="1" fill="hold">
                                          <p:stCondLst>
                                            <p:cond delay="0"/>
                                          </p:stCondLst>
                                        </p:cTn>
                                        <p:tgtEl>
                                          <p:spTgt spid="106"/>
                                        </p:tgtEl>
                                        <p:attrNameLst>
                                          <p:attrName>style.visibility</p:attrName>
                                        </p:attrNameLst>
                                      </p:cBhvr>
                                      <p:to>
                                        <p:strVal val="visible"/>
                                      </p:to>
                                    </p:set>
                                    <p:animEffect transition="in" filter="fade">
                                      <p:cBhvr>
                                        <p:cTn id="53" dur="500"/>
                                        <p:tgtEl>
                                          <p:spTgt spid="106"/>
                                        </p:tgtEl>
                                      </p:cBhvr>
                                    </p:animEffect>
                                  </p:childTnLst>
                                </p:cTn>
                              </p:par>
                              <p:par>
                                <p:cTn id="54" presetID="10" presetClass="entr" presetSubtype="0" fill="hold" nodeType="withEffect">
                                  <p:stCondLst>
                                    <p:cond delay="0"/>
                                  </p:stCondLst>
                                  <p:childTnLst>
                                    <p:set>
                                      <p:cBhvr>
                                        <p:cTn id="55" dur="1" fill="hold">
                                          <p:stCondLst>
                                            <p:cond delay="0"/>
                                          </p:stCondLst>
                                        </p:cTn>
                                        <p:tgtEl>
                                          <p:spTgt spid="110"/>
                                        </p:tgtEl>
                                        <p:attrNameLst>
                                          <p:attrName>style.visibility</p:attrName>
                                        </p:attrNameLst>
                                      </p:cBhvr>
                                      <p:to>
                                        <p:strVal val="visible"/>
                                      </p:to>
                                    </p:set>
                                    <p:animEffect transition="in" filter="fade">
                                      <p:cBhvr>
                                        <p:cTn id="56" dur="500"/>
                                        <p:tgtEl>
                                          <p:spTgt spid="110"/>
                                        </p:tgtEl>
                                      </p:cBhvr>
                                    </p:animEffect>
                                  </p:childTnLst>
                                </p:cTn>
                              </p:par>
                              <p:par>
                                <p:cTn id="57" presetID="10" presetClass="entr" presetSubtype="0" fill="hold" nodeType="withEffect">
                                  <p:stCondLst>
                                    <p:cond delay="0"/>
                                  </p:stCondLst>
                                  <p:childTnLst>
                                    <p:set>
                                      <p:cBhvr>
                                        <p:cTn id="58" dur="1" fill="hold">
                                          <p:stCondLst>
                                            <p:cond delay="0"/>
                                          </p:stCondLst>
                                        </p:cTn>
                                        <p:tgtEl>
                                          <p:spTgt spid="114"/>
                                        </p:tgtEl>
                                        <p:attrNameLst>
                                          <p:attrName>style.visibility</p:attrName>
                                        </p:attrNameLst>
                                      </p:cBhvr>
                                      <p:to>
                                        <p:strVal val="visible"/>
                                      </p:to>
                                    </p:set>
                                    <p:animEffect transition="in" filter="fade">
                                      <p:cBhvr>
                                        <p:cTn id="59" dur="500"/>
                                        <p:tgtEl>
                                          <p:spTgt spid="114"/>
                                        </p:tgtEl>
                                      </p:cBhvr>
                                    </p:animEffect>
                                  </p:childTnLst>
                                </p:cTn>
                              </p:par>
                              <p:par>
                                <p:cTn id="60" presetID="10" presetClass="entr" presetSubtype="0" fill="hold"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fade">
                                      <p:cBhvr>
                                        <p:cTn id="62" dur="500"/>
                                        <p:tgtEl>
                                          <p:spTgt spid="10"/>
                                        </p:tgtEl>
                                      </p:cBhvr>
                                    </p:animEffect>
                                  </p:childTnLst>
                                </p:cTn>
                              </p:par>
                              <p:par>
                                <p:cTn id="63" presetID="10" presetClass="entr" presetSubtype="0" fill="hold" nodeType="withEffect">
                                  <p:stCondLst>
                                    <p:cond delay="0"/>
                                  </p:stCondLst>
                                  <p:childTnLst>
                                    <p:set>
                                      <p:cBhvr>
                                        <p:cTn id="64" dur="1" fill="hold">
                                          <p:stCondLst>
                                            <p:cond delay="0"/>
                                          </p:stCondLst>
                                        </p:cTn>
                                        <p:tgtEl>
                                          <p:spTgt spid="31"/>
                                        </p:tgtEl>
                                        <p:attrNameLst>
                                          <p:attrName>style.visibility</p:attrName>
                                        </p:attrNameLst>
                                      </p:cBhvr>
                                      <p:to>
                                        <p:strVal val="visible"/>
                                      </p:to>
                                    </p:set>
                                    <p:animEffect transition="in" filter="fade">
                                      <p:cBhvr>
                                        <p:cTn id="65" dur="500"/>
                                        <p:tgtEl>
                                          <p:spTgt spid="31"/>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63"/>
                                        </p:tgtEl>
                                        <p:attrNameLst>
                                          <p:attrName>style.visibility</p:attrName>
                                        </p:attrNameLst>
                                      </p:cBhvr>
                                      <p:to>
                                        <p:strVal val="visible"/>
                                      </p:to>
                                    </p:set>
                                    <p:animEffect transition="in" filter="fade">
                                      <p:cBhvr>
                                        <p:cTn id="68" dur="500"/>
                                        <p:tgtEl>
                                          <p:spTgt spid="63"/>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64"/>
                                        </p:tgtEl>
                                        <p:attrNameLst>
                                          <p:attrName>style.visibility</p:attrName>
                                        </p:attrNameLst>
                                      </p:cBhvr>
                                      <p:to>
                                        <p:strVal val="visible"/>
                                      </p:to>
                                    </p:set>
                                    <p:animEffect transition="in" filter="fade">
                                      <p:cBhvr>
                                        <p:cTn id="71" dur="500"/>
                                        <p:tgtEl>
                                          <p:spTgt spid="64"/>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118"/>
                                        </p:tgtEl>
                                        <p:attrNameLst>
                                          <p:attrName>style.visibility</p:attrName>
                                        </p:attrNameLst>
                                      </p:cBhvr>
                                      <p:to>
                                        <p:strVal val="visible"/>
                                      </p:to>
                                    </p:set>
                                    <p:animEffect transition="in" filter="fade">
                                      <p:cBhvr>
                                        <p:cTn id="74" dur="500"/>
                                        <p:tgtEl>
                                          <p:spTgt spid="118"/>
                                        </p:tgtEl>
                                      </p:cBhvr>
                                    </p:animEffect>
                                  </p:childTnLst>
                                </p:cTn>
                              </p:par>
                              <p:par>
                                <p:cTn id="75" presetID="10" presetClass="entr" presetSubtype="0" fill="hold" nodeType="withEffect">
                                  <p:stCondLst>
                                    <p:cond delay="0"/>
                                  </p:stCondLst>
                                  <p:childTnLst>
                                    <p:set>
                                      <p:cBhvr>
                                        <p:cTn id="76" dur="1" fill="hold">
                                          <p:stCondLst>
                                            <p:cond delay="0"/>
                                          </p:stCondLst>
                                        </p:cTn>
                                        <p:tgtEl>
                                          <p:spTgt spid="50"/>
                                        </p:tgtEl>
                                        <p:attrNameLst>
                                          <p:attrName>style.visibility</p:attrName>
                                        </p:attrNameLst>
                                      </p:cBhvr>
                                      <p:to>
                                        <p:strVal val="visible"/>
                                      </p:to>
                                    </p:set>
                                    <p:animEffect transition="in" filter="fade">
                                      <p:cBhvr>
                                        <p:cTn id="77" dur="500"/>
                                        <p:tgtEl>
                                          <p:spTgt spid="50"/>
                                        </p:tgtEl>
                                      </p:cBhvr>
                                    </p:animEffect>
                                  </p:childTnLst>
                                </p:cTn>
                              </p:par>
                              <p:par>
                                <p:cTn id="78" presetID="10" presetClass="entr" presetSubtype="0" fill="hold" nodeType="withEffect">
                                  <p:stCondLst>
                                    <p:cond delay="0"/>
                                  </p:stCondLst>
                                  <p:childTnLst>
                                    <p:set>
                                      <p:cBhvr>
                                        <p:cTn id="79" dur="1" fill="hold">
                                          <p:stCondLst>
                                            <p:cond delay="0"/>
                                          </p:stCondLst>
                                        </p:cTn>
                                        <p:tgtEl>
                                          <p:spTgt spid="23"/>
                                        </p:tgtEl>
                                        <p:attrNameLst>
                                          <p:attrName>style.visibility</p:attrName>
                                        </p:attrNameLst>
                                      </p:cBhvr>
                                      <p:to>
                                        <p:strVal val="visible"/>
                                      </p:to>
                                    </p:set>
                                    <p:animEffect transition="in" filter="fade">
                                      <p:cBhvr>
                                        <p:cTn id="80" dur="500"/>
                                        <p:tgtEl>
                                          <p:spTgt spid="23"/>
                                        </p:tgtEl>
                                      </p:cBhvr>
                                    </p:animEffect>
                                  </p:childTnLst>
                                </p:cTn>
                              </p:par>
                            </p:childTnLst>
                          </p:cTn>
                        </p:par>
                        <p:par>
                          <p:cTn id="81" fill="hold">
                            <p:stCondLst>
                              <p:cond delay="1000"/>
                            </p:stCondLst>
                            <p:childTnLst>
                              <p:par>
                                <p:cTn id="82" presetID="63" presetClass="path" presetSubtype="0" accel="50000" decel="50000" fill="hold" nodeType="afterEffect">
                                  <p:stCondLst>
                                    <p:cond delay="200"/>
                                  </p:stCondLst>
                                  <p:childTnLst>
                                    <p:animMotion origin="layout" path="M 1.66667E-6 2.22222E-6 L 0.15612 0.01435 " pathEditMode="relative" rAng="0" ptsTypes="AA">
                                      <p:cBhvr>
                                        <p:cTn id="83" dur="500" fill="hold"/>
                                        <p:tgtEl>
                                          <p:spTgt spid="66"/>
                                        </p:tgtEl>
                                        <p:attrNameLst>
                                          <p:attrName>ppt_x</p:attrName>
                                          <p:attrName>ppt_y</p:attrName>
                                        </p:attrNameLst>
                                      </p:cBhvr>
                                      <p:rCtr x="7799" y="718"/>
                                    </p:animMotion>
                                  </p:childTnLst>
                                </p:cTn>
                              </p:par>
                              <p:par>
                                <p:cTn id="84" presetID="63" presetClass="path" presetSubtype="0" accel="50000" decel="50000" fill="hold" nodeType="withEffect">
                                  <p:stCondLst>
                                    <p:cond delay="200"/>
                                  </p:stCondLst>
                                  <p:childTnLst>
                                    <p:animMotion origin="layout" path="M -4.375E-6 2.22222E-6 L 0.27839 0.03449 " pathEditMode="relative" rAng="0" ptsTypes="AA">
                                      <p:cBhvr>
                                        <p:cTn id="85" dur="500" fill="hold"/>
                                        <p:tgtEl>
                                          <p:spTgt spid="59"/>
                                        </p:tgtEl>
                                        <p:attrNameLst>
                                          <p:attrName>ppt_x</p:attrName>
                                          <p:attrName>ppt_y</p:attrName>
                                        </p:attrNameLst>
                                      </p:cBhvr>
                                      <p:rCtr x="13919" y="1713"/>
                                    </p:animMotion>
                                  </p:childTnLst>
                                </p:cTn>
                              </p:par>
                              <p:par>
                                <p:cTn id="86" presetID="63" presetClass="path" presetSubtype="0" accel="50000" decel="50000" fill="hold" nodeType="withEffect">
                                  <p:stCondLst>
                                    <p:cond delay="400"/>
                                  </p:stCondLst>
                                  <p:childTnLst>
                                    <p:animMotion origin="layout" path="M -4.16667E-7 2.22222E-6 L 0.07031 0.06944 " pathEditMode="relative" rAng="0" ptsTypes="AA">
                                      <p:cBhvr>
                                        <p:cTn id="87" dur="500" fill="hold"/>
                                        <p:tgtEl>
                                          <p:spTgt spid="55"/>
                                        </p:tgtEl>
                                        <p:attrNameLst>
                                          <p:attrName>ppt_x</p:attrName>
                                          <p:attrName>ppt_y</p:attrName>
                                        </p:attrNameLst>
                                      </p:cBhvr>
                                      <p:rCtr x="3516" y="3472"/>
                                    </p:animMotion>
                                  </p:childTnLst>
                                </p:cTn>
                              </p:par>
                              <p:par>
                                <p:cTn id="88" presetID="63" presetClass="path" presetSubtype="0" accel="50000" decel="50000" fill="hold" nodeType="withEffect">
                                  <p:stCondLst>
                                    <p:cond delay="400"/>
                                  </p:stCondLst>
                                  <p:childTnLst>
                                    <p:animMotion origin="layout" path="M 1.66667E-6 -1.11111E-6 L 0.28984 0.04421 " pathEditMode="relative" rAng="0" ptsTypes="AA">
                                      <p:cBhvr>
                                        <p:cTn id="89" dur="500" fill="hold"/>
                                        <p:tgtEl>
                                          <p:spTgt spid="78"/>
                                        </p:tgtEl>
                                        <p:attrNameLst>
                                          <p:attrName>ppt_x</p:attrName>
                                          <p:attrName>ppt_y</p:attrName>
                                        </p:attrNameLst>
                                      </p:cBhvr>
                                      <p:rCtr x="14492" y="2199"/>
                                    </p:animMotion>
                                  </p:childTnLst>
                                </p:cTn>
                              </p:par>
                              <p:par>
                                <p:cTn id="90" presetID="63" presetClass="path" presetSubtype="0" accel="50000" decel="50000" fill="hold" nodeType="withEffect">
                                  <p:stCondLst>
                                    <p:cond delay="600"/>
                                  </p:stCondLst>
                                  <p:childTnLst>
                                    <p:animMotion origin="layout" path="M -4.375E-6 -1.11111E-6 L 0.1 0.09352 " pathEditMode="relative" rAng="0" ptsTypes="AA">
                                      <p:cBhvr>
                                        <p:cTn id="91" dur="500" fill="hold"/>
                                        <p:tgtEl>
                                          <p:spTgt spid="74"/>
                                        </p:tgtEl>
                                        <p:attrNameLst>
                                          <p:attrName>ppt_x</p:attrName>
                                          <p:attrName>ppt_y</p:attrName>
                                        </p:attrNameLst>
                                      </p:cBhvr>
                                      <p:rCtr x="5000" y="4676"/>
                                    </p:animMotion>
                                  </p:childTnLst>
                                </p:cTn>
                              </p:par>
                              <p:par>
                                <p:cTn id="92" presetID="63" presetClass="path" presetSubtype="0" accel="50000" decel="50000" fill="hold" nodeType="withEffect">
                                  <p:stCondLst>
                                    <p:cond delay="600"/>
                                  </p:stCondLst>
                                  <p:childTnLst>
                                    <p:animMotion origin="layout" path="M -4.16667E-7 -1.11111E-6 L 0.23359 0.11528 " pathEditMode="relative" rAng="0" ptsTypes="AA">
                                      <p:cBhvr>
                                        <p:cTn id="93" dur="500" fill="hold"/>
                                        <p:tgtEl>
                                          <p:spTgt spid="70"/>
                                        </p:tgtEl>
                                        <p:attrNameLst>
                                          <p:attrName>ppt_x</p:attrName>
                                          <p:attrName>ppt_y</p:attrName>
                                        </p:attrNameLst>
                                      </p:cBhvr>
                                      <p:rCtr x="11680" y="5764"/>
                                    </p:animMotion>
                                  </p:childTnLst>
                                </p:cTn>
                              </p:par>
                              <p:par>
                                <p:cTn id="94" presetID="10" presetClass="exit" presetSubtype="0" fill="hold" nodeType="withEffect">
                                  <p:stCondLst>
                                    <p:cond delay="600"/>
                                  </p:stCondLst>
                                  <p:childTnLst>
                                    <p:animEffect transition="out" filter="fade">
                                      <p:cBhvr>
                                        <p:cTn id="95" dur="500"/>
                                        <p:tgtEl>
                                          <p:spTgt spid="50"/>
                                        </p:tgtEl>
                                      </p:cBhvr>
                                    </p:animEffect>
                                    <p:set>
                                      <p:cBhvr>
                                        <p:cTn id="96" dur="1" fill="hold">
                                          <p:stCondLst>
                                            <p:cond delay="499"/>
                                          </p:stCondLst>
                                        </p:cTn>
                                        <p:tgtEl>
                                          <p:spTgt spid="50"/>
                                        </p:tgtEl>
                                        <p:attrNameLst>
                                          <p:attrName>style.visibility</p:attrName>
                                        </p:attrNameLst>
                                      </p:cBhvr>
                                      <p:to>
                                        <p:strVal val="hidden"/>
                                      </p:to>
                                    </p:set>
                                  </p:childTnLst>
                                </p:cTn>
                              </p:par>
                              <p:par>
                                <p:cTn id="97" presetID="10" presetClass="entr" presetSubtype="0" fill="hold" nodeType="withEffect">
                                  <p:stCondLst>
                                    <p:cond delay="600"/>
                                  </p:stCondLst>
                                  <p:childTnLst>
                                    <p:set>
                                      <p:cBhvr>
                                        <p:cTn id="98" dur="1" fill="hold">
                                          <p:stCondLst>
                                            <p:cond delay="0"/>
                                          </p:stCondLst>
                                        </p:cTn>
                                        <p:tgtEl>
                                          <p:spTgt spid="46"/>
                                        </p:tgtEl>
                                        <p:attrNameLst>
                                          <p:attrName>style.visibility</p:attrName>
                                        </p:attrNameLst>
                                      </p:cBhvr>
                                      <p:to>
                                        <p:strVal val="visible"/>
                                      </p:to>
                                    </p:set>
                                    <p:animEffect transition="in" filter="fade">
                                      <p:cBhvr>
                                        <p:cTn id="99" dur="500"/>
                                        <p:tgtEl>
                                          <p:spTgt spid="46"/>
                                        </p:tgtEl>
                                      </p:cBhvr>
                                    </p:animEffect>
                                  </p:childTnLst>
                                </p:cTn>
                              </p:par>
                              <p:par>
                                <p:cTn id="100" presetID="63" presetClass="path" presetSubtype="0" accel="50000" decel="50000" fill="hold" nodeType="withEffect">
                                  <p:stCondLst>
                                    <p:cond delay="800"/>
                                  </p:stCondLst>
                                  <p:childTnLst>
                                    <p:animMotion origin="layout" path="M 1.66667E-6 4.44444E-6 L 0.15703 0.10324 " pathEditMode="relative" rAng="0" ptsTypes="AA">
                                      <p:cBhvr>
                                        <p:cTn id="101" dur="500" fill="hold"/>
                                        <p:tgtEl>
                                          <p:spTgt spid="90"/>
                                        </p:tgtEl>
                                        <p:attrNameLst>
                                          <p:attrName>ppt_x</p:attrName>
                                          <p:attrName>ppt_y</p:attrName>
                                        </p:attrNameLst>
                                      </p:cBhvr>
                                      <p:rCtr x="7852" y="5162"/>
                                    </p:animMotion>
                                  </p:childTnLst>
                                </p:cTn>
                              </p:par>
                              <p:par>
                                <p:cTn id="102" presetID="63" presetClass="path" presetSubtype="0" accel="50000" decel="50000" fill="hold" nodeType="withEffect">
                                  <p:stCondLst>
                                    <p:cond delay="800"/>
                                  </p:stCondLst>
                                  <p:childTnLst>
                                    <p:animMotion origin="layout" path="M -4.375E-6 4.44444E-6 L 0.30235 0.10185 " pathEditMode="relative" rAng="0" ptsTypes="AA">
                                      <p:cBhvr>
                                        <p:cTn id="103" dur="500" fill="hold"/>
                                        <p:tgtEl>
                                          <p:spTgt spid="86"/>
                                        </p:tgtEl>
                                        <p:attrNameLst>
                                          <p:attrName>ppt_x</p:attrName>
                                          <p:attrName>ppt_y</p:attrName>
                                        </p:attrNameLst>
                                      </p:cBhvr>
                                      <p:rCtr x="15117" y="5093"/>
                                    </p:animMotion>
                                  </p:childTnLst>
                                </p:cTn>
                              </p:par>
                              <p:par>
                                <p:cTn id="104" presetID="63" presetClass="path" presetSubtype="0" accel="50000" decel="50000" fill="hold" nodeType="withEffect">
                                  <p:stCondLst>
                                    <p:cond delay="1000"/>
                                  </p:stCondLst>
                                  <p:childTnLst>
                                    <p:animMotion origin="layout" path="M -4.16667E-7 4.44444E-6 L 0.14727 0.10763 " pathEditMode="relative" rAng="0" ptsTypes="AA">
                                      <p:cBhvr>
                                        <p:cTn id="105" dur="500" fill="hold"/>
                                        <p:tgtEl>
                                          <p:spTgt spid="82"/>
                                        </p:tgtEl>
                                        <p:attrNameLst>
                                          <p:attrName>ppt_x</p:attrName>
                                          <p:attrName>ppt_y</p:attrName>
                                        </p:attrNameLst>
                                      </p:cBhvr>
                                      <p:rCtr x="7357" y="5370"/>
                                    </p:animMotion>
                                  </p:childTnLst>
                                </p:cTn>
                              </p:par>
                              <p:par>
                                <p:cTn id="106" presetID="63" presetClass="path" presetSubtype="0" accel="50000" decel="50000" fill="hold" nodeType="withEffect">
                                  <p:stCondLst>
                                    <p:cond delay="1000"/>
                                  </p:stCondLst>
                                  <p:childTnLst>
                                    <p:animMotion origin="layout" path="M 1.66667E-6 1.85185E-6 L 0.3763 0.05579 " pathEditMode="relative" rAng="0" ptsTypes="AA">
                                      <p:cBhvr>
                                        <p:cTn id="107" dur="500" fill="hold"/>
                                        <p:tgtEl>
                                          <p:spTgt spid="102"/>
                                        </p:tgtEl>
                                        <p:attrNameLst>
                                          <p:attrName>ppt_x</p:attrName>
                                          <p:attrName>ppt_y</p:attrName>
                                        </p:attrNameLst>
                                      </p:cBhvr>
                                      <p:rCtr x="18815" y="2778"/>
                                    </p:animMotion>
                                  </p:childTnLst>
                                </p:cTn>
                              </p:par>
                              <p:par>
                                <p:cTn id="108" presetID="63" presetClass="path" presetSubtype="0" accel="50000" decel="50000" fill="hold" nodeType="withEffect">
                                  <p:stCondLst>
                                    <p:cond delay="1200"/>
                                  </p:stCondLst>
                                  <p:childTnLst>
                                    <p:animMotion origin="layout" path="M -4.375E-6 1.85185E-6 L 0.2112 0.04583 " pathEditMode="relative" rAng="0" ptsTypes="AA">
                                      <p:cBhvr>
                                        <p:cTn id="109" dur="500" fill="hold"/>
                                        <p:tgtEl>
                                          <p:spTgt spid="98"/>
                                        </p:tgtEl>
                                        <p:attrNameLst>
                                          <p:attrName>ppt_x</p:attrName>
                                          <p:attrName>ppt_y</p:attrName>
                                        </p:attrNameLst>
                                      </p:cBhvr>
                                      <p:rCtr x="10560" y="2292"/>
                                    </p:animMotion>
                                  </p:childTnLst>
                                </p:cTn>
                              </p:par>
                              <p:par>
                                <p:cTn id="110" presetID="63" presetClass="path" presetSubtype="0" accel="50000" decel="50000" fill="hold" nodeType="withEffect">
                                  <p:stCondLst>
                                    <p:cond delay="1200"/>
                                  </p:stCondLst>
                                  <p:childTnLst>
                                    <p:animMotion origin="layout" path="M -4.16667E-7 1.85185E-6 L 0.35221 0.01111 " pathEditMode="relative" rAng="0" ptsTypes="AA">
                                      <p:cBhvr>
                                        <p:cTn id="111" dur="500" fill="hold"/>
                                        <p:tgtEl>
                                          <p:spTgt spid="94"/>
                                        </p:tgtEl>
                                        <p:attrNameLst>
                                          <p:attrName>ppt_x</p:attrName>
                                          <p:attrName>ppt_y</p:attrName>
                                        </p:attrNameLst>
                                      </p:cBhvr>
                                      <p:rCtr x="17604" y="556"/>
                                    </p:animMotion>
                                  </p:childTnLst>
                                </p:cTn>
                              </p:par>
                              <p:par>
                                <p:cTn id="112" presetID="10" presetClass="exit" presetSubtype="0" fill="hold" nodeType="withEffect">
                                  <p:stCondLst>
                                    <p:cond delay="1200"/>
                                  </p:stCondLst>
                                  <p:childTnLst>
                                    <p:animEffect transition="out" filter="fade">
                                      <p:cBhvr>
                                        <p:cTn id="113" dur="500"/>
                                        <p:tgtEl>
                                          <p:spTgt spid="23"/>
                                        </p:tgtEl>
                                      </p:cBhvr>
                                    </p:animEffect>
                                    <p:set>
                                      <p:cBhvr>
                                        <p:cTn id="114" dur="1" fill="hold">
                                          <p:stCondLst>
                                            <p:cond delay="499"/>
                                          </p:stCondLst>
                                        </p:cTn>
                                        <p:tgtEl>
                                          <p:spTgt spid="23"/>
                                        </p:tgtEl>
                                        <p:attrNameLst>
                                          <p:attrName>style.visibility</p:attrName>
                                        </p:attrNameLst>
                                      </p:cBhvr>
                                      <p:to>
                                        <p:strVal val="hidden"/>
                                      </p:to>
                                    </p:set>
                                  </p:childTnLst>
                                </p:cTn>
                              </p:par>
                              <p:par>
                                <p:cTn id="115" presetID="10" presetClass="entr" presetSubtype="0" fill="hold" nodeType="withEffect">
                                  <p:stCondLst>
                                    <p:cond delay="1200"/>
                                  </p:stCondLst>
                                  <p:childTnLst>
                                    <p:set>
                                      <p:cBhvr>
                                        <p:cTn id="116" dur="1" fill="hold">
                                          <p:stCondLst>
                                            <p:cond delay="0"/>
                                          </p:stCondLst>
                                        </p:cTn>
                                        <p:tgtEl>
                                          <p:spTgt spid="27"/>
                                        </p:tgtEl>
                                        <p:attrNameLst>
                                          <p:attrName>style.visibility</p:attrName>
                                        </p:attrNameLst>
                                      </p:cBhvr>
                                      <p:to>
                                        <p:strVal val="visible"/>
                                      </p:to>
                                    </p:set>
                                    <p:animEffect transition="in" filter="fade">
                                      <p:cBhvr>
                                        <p:cTn id="117" dur="500"/>
                                        <p:tgtEl>
                                          <p:spTgt spid="27"/>
                                        </p:tgtEl>
                                      </p:cBhvr>
                                    </p:animEffect>
                                  </p:childTnLst>
                                </p:cTn>
                              </p:par>
                              <p:par>
                                <p:cTn id="118" presetID="63" presetClass="path" presetSubtype="0" accel="50000" decel="50000" fill="hold" nodeType="withEffect">
                                  <p:stCondLst>
                                    <p:cond delay="1400"/>
                                  </p:stCondLst>
                                  <p:childTnLst>
                                    <p:animMotion origin="layout" path="M 1.66667E-6 -7.40741E-7 L 0.23997 -0.08287 " pathEditMode="relative" rAng="0" ptsTypes="AA">
                                      <p:cBhvr>
                                        <p:cTn id="119" dur="500" fill="hold"/>
                                        <p:tgtEl>
                                          <p:spTgt spid="114"/>
                                        </p:tgtEl>
                                        <p:attrNameLst>
                                          <p:attrName>ppt_x</p:attrName>
                                          <p:attrName>ppt_y</p:attrName>
                                        </p:attrNameLst>
                                      </p:cBhvr>
                                      <p:rCtr x="11992" y="-4144"/>
                                    </p:animMotion>
                                  </p:childTnLst>
                                </p:cTn>
                              </p:par>
                              <p:par>
                                <p:cTn id="120" presetID="63" presetClass="path" presetSubtype="0" accel="50000" decel="50000" fill="hold" nodeType="withEffect">
                                  <p:stCondLst>
                                    <p:cond delay="1400"/>
                                  </p:stCondLst>
                                  <p:childTnLst>
                                    <p:animMotion origin="layout" path="M -4.375E-6 -7.40741E-7 L 0.37579 -0.11852 " pathEditMode="relative" rAng="0" ptsTypes="AA">
                                      <p:cBhvr>
                                        <p:cTn id="121" dur="500" fill="hold"/>
                                        <p:tgtEl>
                                          <p:spTgt spid="110"/>
                                        </p:tgtEl>
                                        <p:attrNameLst>
                                          <p:attrName>ppt_x</p:attrName>
                                          <p:attrName>ppt_y</p:attrName>
                                        </p:attrNameLst>
                                      </p:cBhvr>
                                      <p:rCtr x="18789" y="-5926"/>
                                    </p:animMotion>
                                  </p:childTnLst>
                                </p:cTn>
                              </p:par>
                              <p:par>
                                <p:cTn id="122" presetID="63" presetClass="path" presetSubtype="0" accel="50000" decel="50000" fill="hold" nodeType="withEffect">
                                  <p:stCondLst>
                                    <p:cond delay="1250"/>
                                  </p:stCondLst>
                                  <p:childTnLst>
                                    <p:animMotion origin="layout" path="M -4.16667E-7 -7.40741E-7 L 0.15964 -0.15532 " pathEditMode="relative" rAng="0" ptsTypes="AA">
                                      <p:cBhvr>
                                        <p:cTn id="123" dur="500" fill="hold"/>
                                        <p:tgtEl>
                                          <p:spTgt spid="106"/>
                                        </p:tgtEl>
                                        <p:attrNameLst>
                                          <p:attrName>ppt_x</p:attrName>
                                          <p:attrName>ppt_y</p:attrName>
                                        </p:attrNameLst>
                                      </p:cBhvr>
                                      <p:rCtr x="7982" y="-7778"/>
                                    </p:animMotion>
                                  </p:childTnLst>
                                </p:cTn>
                              </p:par>
                            </p:childTnLst>
                          </p:cTn>
                        </p:par>
                        <p:par>
                          <p:cTn id="124" fill="hold">
                            <p:stCondLst>
                              <p:cond delay="2900"/>
                            </p:stCondLst>
                            <p:childTnLst>
                              <p:par>
                                <p:cTn id="125" presetID="53" presetClass="entr" presetSubtype="16" fill="hold" nodeType="afterEffect">
                                  <p:stCondLst>
                                    <p:cond delay="0"/>
                                  </p:stCondLst>
                                  <p:childTnLst>
                                    <p:set>
                                      <p:cBhvr>
                                        <p:cTn id="126" dur="1" fill="hold">
                                          <p:stCondLst>
                                            <p:cond delay="0"/>
                                          </p:stCondLst>
                                        </p:cTn>
                                        <p:tgtEl>
                                          <p:spTgt spid="138"/>
                                        </p:tgtEl>
                                        <p:attrNameLst>
                                          <p:attrName>style.visibility</p:attrName>
                                        </p:attrNameLst>
                                      </p:cBhvr>
                                      <p:to>
                                        <p:strVal val="visible"/>
                                      </p:to>
                                    </p:set>
                                    <p:anim calcmode="lin" valueType="num">
                                      <p:cBhvr>
                                        <p:cTn id="127" dur="500" fill="hold"/>
                                        <p:tgtEl>
                                          <p:spTgt spid="138"/>
                                        </p:tgtEl>
                                        <p:attrNameLst>
                                          <p:attrName>ppt_w</p:attrName>
                                        </p:attrNameLst>
                                      </p:cBhvr>
                                      <p:tavLst>
                                        <p:tav tm="0">
                                          <p:val>
                                            <p:fltVal val="0"/>
                                          </p:val>
                                        </p:tav>
                                        <p:tav tm="100000">
                                          <p:val>
                                            <p:strVal val="#ppt_w"/>
                                          </p:val>
                                        </p:tav>
                                      </p:tavLst>
                                    </p:anim>
                                    <p:anim calcmode="lin" valueType="num">
                                      <p:cBhvr>
                                        <p:cTn id="128" dur="500" fill="hold"/>
                                        <p:tgtEl>
                                          <p:spTgt spid="138"/>
                                        </p:tgtEl>
                                        <p:attrNameLst>
                                          <p:attrName>ppt_h</p:attrName>
                                        </p:attrNameLst>
                                      </p:cBhvr>
                                      <p:tavLst>
                                        <p:tav tm="0">
                                          <p:val>
                                            <p:fltVal val="0"/>
                                          </p:val>
                                        </p:tav>
                                        <p:tav tm="100000">
                                          <p:val>
                                            <p:strVal val="#ppt_h"/>
                                          </p:val>
                                        </p:tav>
                                      </p:tavLst>
                                    </p:anim>
                                    <p:animEffect transition="in" filter="fade">
                                      <p:cBhvr>
                                        <p:cTn id="129" dur="500"/>
                                        <p:tgtEl>
                                          <p:spTgt spid="138"/>
                                        </p:tgtEl>
                                      </p:cBhvr>
                                    </p:animEffect>
                                  </p:childTnLst>
                                </p:cTn>
                              </p:par>
                              <p:par>
                                <p:cTn id="130" presetID="53" presetClass="entr" presetSubtype="16" fill="hold" nodeType="withEffect">
                                  <p:stCondLst>
                                    <p:cond delay="500"/>
                                  </p:stCondLst>
                                  <p:childTnLst>
                                    <p:set>
                                      <p:cBhvr>
                                        <p:cTn id="131" dur="1" fill="hold">
                                          <p:stCondLst>
                                            <p:cond delay="0"/>
                                          </p:stCondLst>
                                        </p:cTn>
                                        <p:tgtEl>
                                          <p:spTgt spid="143"/>
                                        </p:tgtEl>
                                        <p:attrNameLst>
                                          <p:attrName>style.visibility</p:attrName>
                                        </p:attrNameLst>
                                      </p:cBhvr>
                                      <p:to>
                                        <p:strVal val="visible"/>
                                      </p:to>
                                    </p:set>
                                    <p:anim calcmode="lin" valueType="num">
                                      <p:cBhvr>
                                        <p:cTn id="132" dur="500" fill="hold"/>
                                        <p:tgtEl>
                                          <p:spTgt spid="143"/>
                                        </p:tgtEl>
                                        <p:attrNameLst>
                                          <p:attrName>ppt_w</p:attrName>
                                        </p:attrNameLst>
                                      </p:cBhvr>
                                      <p:tavLst>
                                        <p:tav tm="0">
                                          <p:val>
                                            <p:fltVal val="0"/>
                                          </p:val>
                                        </p:tav>
                                        <p:tav tm="100000">
                                          <p:val>
                                            <p:strVal val="#ppt_w"/>
                                          </p:val>
                                        </p:tav>
                                      </p:tavLst>
                                    </p:anim>
                                    <p:anim calcmode="lin" valueType="num">
                                      <p:cBhvr>
                                        <p:cTn id="133" dur="500" fill="hold"/>
                                        <p:tgtEl>
                                          <p:spTgt spid="143"/>
                                        </p:tgtEl>
                                        <p:attrNameLst>
                                          <p:attrName>ppt_h</p:attrName>
                                        </p:attrNameLst>
                                      </p:cBhvr>
                                      <p:tavLst>
                                        <p:tav tm="0">
                                          <p:val>
                                            <p:fltVal val="0"/>
                                          </p:val>
                                        </p:tav>
                                        <p:tav tm="100000">
                                          <p:val>
                                            <p:strVal val="#ppt_h"/>
                                          </p:val>
                                        </p:tav>
                                      </p:tavLst>
                                    </p:anim>
                                    <p:animEffect transition="in" filter="fade">
                                      <p:cBhvr>
                                        <p:cTn id="134" dur="500"/>
                                        <p:tgtEl>
                                          <p:spTgt spid="143"/>
                                        </p:tgtEl>
                                      </p:cBhvr>
                                    </p:animEffect>
                                  </p:childTnLst>
                                </p:cTn>
                              </p:par>
                              <p:par>
                                <p:cTn id="135" presetID="53" presetClass="entr" presetSubtype="16" fill="hold" nodeType="withEffect">
                                  <p:stCondLst>
                                    <p:cond delay="250"/>
                                  </p:stCondLst>
                                  <p:childTnLst>
                                    <p:set>
                                      <p:cBhvr>
                                        <p:cTn id="136" dur="1" fill="hold">
                                          <p:stCondLst>
                                            <p:cond delay="0"/>
                                          </p:stCondLst>
                                        </p:cTn>
                                        <p:tgtEl>
                                          <p:spTgt spid="148"/>
                                        </p:tgtEl>
                                        <p:attrNameLst>
                                          <p:attrName>style.visibility</p:attrName>
                                        </p:attrNameLst>
                                      </p:cBhvr>
                                      <p:to>
                                        <p:strVal val="visible"/>
                                      </p:to>
                                    </p:set>
                                    <p:anim calcmode="lin" valueType="num">
                                      <p:cBhvr>
                                        <p:cTn id="137" dur="500" fill="hold"/>
                                        <p:tgtEl>
                                          <p:spTgt spid="148"/>
                                        </p:tgtEl>
                                        <p:attrNameLst>
                                          <p:attrName>ppt_w</p:attrName>
                                        </p:attrNameLst>
                                      </p:cBhvr>
                                      <p:tavLst>
                                        <p:tav tm="0">
                                          <p:val>
                                            <p:fltVal val="0"/>
                                          </p:val>
                                        </p:tav>
                                        <p:tav tm="100000">
                                          <p:val>
                                            <p:strVal val="#ppt_w"/>
                                          </p:val>
                                        </p:tav>
                                      </p:tavLst>
                                    </p:anim>
                                    <p:anim calcmode="lin" valueType="num">
                                      <p:cBhvr>
                                        <p:cTn id="138" dur="500" fill="hold"/>
                                        <p:tgtEl>
                                          <p:spTgt spid="148"/>
                                        </p:tgtEl>
                                        <p:attrNameLst>
                                          <p:attrName>ppt_h</p:attrName>
                                        </p:attrNameLst>
                                      </p:cBhvr>
                                      <p:tavLst>
                                        <p:tav tm="0">
                                          <p:val>
                                            <p:fltVal val="0"/>
                                          </p:val>
                                        </p:tav>
                                        <p:tav tm="100000">
                                          <p:val>
                                            <p:strVal val="#ppt_h"/>
                                          </p:val>
                                        </p:tav>
                                      </p:tavLst>
                                    </p:anim>
                                    <p:animEffect transition="in" filter="fade">
                                      <p:cBhvr>
                                        <p:cTn id="139" dur="500"/>
                                        <p:tgtEl>
                                          <p:spTgt spid="148"/>
                                        </p:tgtEl>
                                      </p:cBhvr>
                                    </p:animEffect>
                                  </p:childTnLst>
                                </p:cTn>
                              </p:par>
                              <p:par>
                                <p:cTn id="140" presetID="53" presetClass="entr" presetSubtype="16" fill="hold" nodeType="withEffect">
                                  <p:stCondLst>
                                    <p:cond delay="250"/>
                                  </p:stCondLst>
                                  <p:childTnLst>
                                    <p:set>
                                      <p:cBhvr>
                                        <p:cTn id="141" dur="1" fill="hold">
                                          <p:stCondLst>
                                            <p:cond delay="0"/>
                                          </p:stCondLst>
                                        </p:cTn>
                                        <p:tgtEl>
                                          <p:spTgt spid="153"/>
                                        </p:tgtEl>
                                        <p:attrNameLst>
                                          <p:attrName>style.visibility</p:attrName>
                                        </p:attrNameLst>
                                      </p:cBhvr>
                                      <p:to>
                                        <p:strVal val="visible"/>
                                      </p:to>
                                    </p:set>
                                    <p:anim calcmode="lin" valueType="num">
                                      <p:cBhvr>
                                        <p:cTn id="142" dur="500" fill="hold"/>
                                        <p:tgtEl>
                                          <p:spTgt spid="153"/>
                                        </p:tgtEl>
                                        <p:attrNameLst>
                                          <p:attrName>ppt_w</p:attrName>
                                        </p:attrNameLst>
                                      </p:cBhvr>
                                      <p:tavLst>
                                        <p:tav tm="0">
                                          <p:val>
                                            <p:fltVal val="0"/>
                                          </p:val>
                                        </p:tav>
                                        <p:tav tm="100000">
                                          <p:val>
                                            <p:strVal val="#ppt_w"/>
                                          </p:val>
                                        </p:tav>
                                      </p:tavLst>
                                    </p:anim>
                                    <p:anim calcmode="lin" valueType="num">
                                      <p:cBhvr>
                                        <p:cTn id="143" dur="500" fill="hold"/>
                                        <p:tgtEl>
                                          <p:spTgt spid="153"/>
                                        </p:tgtEl>
                                        <p:attrNameLst>
                                          <p:attrName>ppt_h</p:attrName>
                                        </p:attrNameLst>
                                      </p:cBhvr>
                                      <p:tavLst>
                                        <p:tav tm="0">
                                          <p:val>
                                            <p:fltVal val="0"/>
                                          </p:val>
                                        </p:tav>
                                        <p:tav tm="100000">
                                          <p:val>
                                            <p:strVal val="#ppt_h"/>
                                          </p:val>
                                        </p:tav>
                                      </p:tavLst>
                                    </p:anim>
                                    <p:animEffect transition="in" filter="fade">
                                      <p:cBhvr>
                                        <p:cTn id="144" dur="500"/>
                                        <p:tgtEl>
                                          <p:spTgt spid="153"/>
                                        </p:tgtEl>
                                      </p:cBhvr>
                                    </p:animEffect>
                                  </p:childTnLst>
                                </p:cTn>
                              </p:par>
                              <p:par>
                                <p:cTn id="145" presetID="53" presetClass="entr" presetSubtype="16" fill="hold" nodeType="withEffect">
                                  <p:stCondLst>
                                    <p:cond delay="750"/>
                                  </p:stCondLst>
                                  <p:childTnLst>
                                    <p:set>
                                      <p:cBhvr>
                                        <p:cTn id="146" dur="1" fill="hold">
                                          <p:stCondLst>
                                            <p:cond delay="0"/>
                                          </p:stCondLst>
                                        </p:cTn>
                                        <p:tgtEl>
                                          <p:spTgt spid="158"/>
                                        </p:tgtEl>
                                        <p:attrNameLst>
                                          <p:attrName>style.visibility</p:attrName>
                                        </p:attrNameLst>
                                      </p:cBhvr>
                                      <p:to>
                                        <p:strVal val="visible"/>
                                      </p:to>
                                    </p:set>
                                    <p:anim calcmode="lin" valueType="num">
                                      <p:cBhvr>
                                        <p:cTn id="147" dur="500" fill="hold"/>
                                        <p:tgtEl>
                                          <p:spTgt spid="158"/>
                                        </p:tgtEl>
                                        <p:attrNameLst>
                                          <p:attrName>ppt_w</p:attrName>
                                        </p:attrNameLst>
                                      </p:cBhvr>
                                      <p:tavLst>
                                        <p:tav tm="0">
                                          <p:val>
                                            <p:fltVal val="0"/>
                                          </p:val>
                                        </p:tav>
                                        <p:tav tm="100000">
                                          <p:val>
                                            <p:strVal val="#ppt_w"/>
                                          </p:val>
                                        </p:tav>
                                      </p:tavLst>
                                    </p:anim>
                                    <p:anim calcmode="lin" valueType="num">
                                      <p:cBhvr>
                                        <p:cTn id="148" dur="500" fill="hold"/>
                                        <p:tgtEl>
                                          <p:spTgt spid="158"/>
                                        </p:tgtEl>
                                        <p:attrNameLst>
                                          <p:attrName>ppt_h</p:attrName>
                                        </p:attrNameLst>
                                      </p:cBhvr>
                                      <p:tavLst>
                                        <p:tav tm="0">
                                          <p:val>
                                            <p:fltVal val="0"/>
                                          </p:val>
                                        </p:tav>
                                        <p:tav tm="100000">
                                          <p:val>
                                            <p:strVal val="#ppt_h"/>
                                          </p:val>
                                        </p:tav>
                                      </p:tavLst>
                                    </p:anim>
                                    <p:animEffect transition="in" filter="fade">
                                      <p:cBhvr>
                                        <p:cTn id="149" dur="500"/>
                                        <p:tgtEl>
                                          <p:spTgt spid="1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3" grpId="0"/>
      <p:bldP spid="64" grpId="0"/>
      <p:bldP spid="65" grpId="0" animBg="1"/>
      <p:bldP spid="11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 Lateral movement puzzle">
            <a:extLst>
              <a:ext uri="{FF2B5EF4-FFF2-40B4-BE49-F238E27FC236}">
                <a16:creationId xmlns:a16="http://schemas.microsoft.com/office/drawing/2014/main" id="{BEFF7FE4-FB12-4A06-AF41-708625EE3460}"/>
              </a:ext>
            </a:extLst>
          </p:cNvPr>
          <p:cNvGrpSpPr/>
          <p:nvPr/>
        </p:nvGrpSpPr>
        <p:grpSpPr>
          <a:xfrm>
            <a:off x="7139526" y="4047262"/>
            <a:ext cx="1003061" cy="1281690"/>
            <a:chOff x="9662003" y="4082737"/>
            <a:chExt cx="1003061" cy="1281690"/>
          </a:xfrm>
        </p:grpSpPr>
        <p:sp>
          <p:nvSpPr>
            <p:cNvPr id="38" name="Freeform: Shape 37">
              <a:extLst>
                <a:ext uri="{FF2B5EF4-FFF2-40B4-BE49-F238E27FC236}">
                  <a16:creationId xmlns:a16="http://schemas.microsoft.com/office/drawing/2014/main" id="{B2B63AC4-35C2-41AD-9AF4-9D52A726DF82}"/>
                </a:ext>
              </a:extLst>
            </p:cNvPr>
            <p:cNvSpPr/>
            <p:nvPr/>
          </p:nvSpPr>
          <p:spPr>
            <a:xfrm>
              <a:off x="9665446" y="4082737"/>
              <a:ext cx="999618" cy="1281690"/>
            </a:xfrm>
            <a:custGeom>
              <a:avLst/>
              <a:gdLst>
                <a:gd name="connsiteX0" fmla="*/ 940270 w 999618"/>
                <a:gd name="connsiteY0" fmla="*/ 847552 h 1281690"/>
                <a:gd name="connsiteX1" fmla="*/ 892275 w 999618"/>
                <a:gd name="connsiteY1" fmla="*/ 871550 h 1281690"/>
                <a:gd name="connsiteX2" fmla="*/ 853006 w 999618"/>
                <a:gd name="connsiteY2" fmla="*/ 875913 h 1281690"/>
                <a:gd name="connsiteX3" fmla="*/ 827918 w 999618"/>
                <a:gd name="connsiteY3" fmla="*/ 869368 h 1281690"/>
                <a:gd name="connsiteX4" fmla="*/ 827918 w 999618"/>
                <a:gd name="connsiteY4" fmla="*/ 107989 h 1281690"/>
                <a:gd name="connsiteX5" fmla="*/ 719929 w 999618"/>
                <a:gd name="connsiteY5" fmla="*/ 0 h 1281690"/>
                <a:gd name="connsiteX6" fmla="*/ 107990 w 999618"/>
                <a:gd name="connsiteY6" fmla="*/ 0 h 1281690"/>
                <a:gd name="connsiteX7" fmla="*/ 0 w 999618"/>
                <a:gd name="connsiteY7" fmla="*/ 107989 h 1281690"/>
                <a:gd name="connsiteX8" fmla="*/ 0 w 999618"/>
                <a:gd name="connsiteY8" fmla="*/ 235613 h 1281690"/>
                <a:gd name="connsiteX9" fmla="*/ 0 w 999618"/>
                <a:gd name="connsiteY9" fmla="*/ 307606 h 1281690"/>
                <a:gd name="connsiteX10" fmla="*/ 0 w 999618"/>
                <a:gd name="connsiteY10" fmla="*/ 846461 h 1281690"/>
                <a:gd name="connsiteX11" fmla="*/ 0 w 999618"/>
                <a:gd name="connsiteY11" fmla="*/ 846461 h 1281690"/>
                <a:gd name="connsiteX12" fmla="*/ 21816 w 999618"/>
                <a:gd name="connsiteY12" fmla="*/ 865005 h 1281690"/>
                <a:gd name="connsiteX13" fmla="*/ 38178 w 999618"/>
                <a:gd name="connsiteY13" fmla="*/ 865005 h 1281690"/>
                <a:gd name="connsiteX14" fmla="*/ 49086 w 999618"/>
                <a:gd name="connsiteY14" fmla="*/ 861733 h 1281690"/>
                <a:gd name="connsiteX15" fmla="*/ 140714 w 999618"/>
                <a:gd name="connsiteY15" fmla="*/ 846461 h 1281690"/>
                <a:gd name="connsiteX16" fmla="*/ 172347 w 999618"/>
                <a:gd name="connsiteY16" fmla="*/ 893366 h 1281690"/>
                <a:gd name="connsiteX17" fmla="*/ 103626 w 999618"/>
                <a:gd name="connsiteY17" fmla="*/ 976267 h 1281690"/>
                <a:gd name="connsiteX18" fmla="*/ 49086 w 999618"/>
                <a:gd name="connsiteY18" fmla="*/ 950088 h 1281690"/>
                <a:gd name="connsiteX19" fmla="*/ 38178 w 999618"/>
                <a:gd name="connsiteY19" fmla="*/ 946815 h 1281690"/>
                <a:gd name="connsiteX20" fmla="*/ 23998 w 999618"/>
                <a:gd name="connsiteY20" fmla="*/ 947906 h 1281690"/>
                <a:gd name="connsiteX21" fmla="*/ 0 w 999618"/>
                <a:gd name="connsiteY21" fmla="*/ 964268 h 1281690"/>
                <a:gd name="connsiteX22" fmla="*/ 0 w 999618"/>
                <a:gd name="connsiteY22" fmla="*/ 964268 h 1281690"/>
                <a:gd name="connsiteX23" fmla="*/ 0 w 999618"/>
                <a:gd name="connsiteY23" fmla="*/ 1024262 h 1281690"/>
                <a:gd name="connsiteX24" fmla="*/ 107990 w 999618"/>
                <a:gd name="connsiteY24" fmla="*/ 1132251 h 1281690"/>
                <a:gd name="connsiteX25" fmla="*/ 402506 w 999618"/>
                <a:gd name="connsiteY25" fmla="*/ 1132251 h 1281690"/>
                <a:gd name="connsiteX26" fmla="*/ 409050 w 999618"/>
                <a:gd name="connsiteY26" fmla="*/ 1157340 h 1281690"/>
                <a:gd name="connsiteX27" fmla="*/ 404688 w 999618"/>
                <a:gd name="connsiteY27" fmla="*/ 1174792 h 1281690"/>
                <a:gd name="connsiteX28" fmla="*/ 380690 w 999618"/>
                <a:gd name="connsiteY28" fmla="*/ 1222788 h 1281690"/>
                <a:gd name="connsiteX29" fmla="*/ 439593 w 999618"/>
                <a:gd name="connsiteY29" fmla="*/ 1281691 h 1281690"/>
                <a:gd name="connsiteX30" fmla="*/ 498496 w 999618"/>
                <a:gd name="connsiteY30" fmla="*/ 1222788 h 1281690"/>
                <a:gd name="connsiteX31" fmla="*/ 474498 w 999618"/>
                <a:gd name="connsiteY31" fmla="*/ 1174792 h 1281690"/>
                <a:gd name="connsiteX32" fmla="*/ 470136 w 999618"/>
                <a:gd name="connsiteY32" fmla="*/ 1157340 h 1281690"/>
                <a:gd name="connsiteX33" fmla="*/ 476680 w 999618"/>
                <a:gd name="connsiteY33" fmla="*/ 1132251 h 1281690"/>
                <a:gd name="connsiteX34" fmla="*/ 721020 w 999618"/>
                <a:gd name="connsiteY34" fmla="*/ 1132251 h 1281690"/>
                <a:gd name="connsiteX35" fmla="*/ 829009 w 999618"/>
                <a:gd name="connsiteY35" fmla="*/ 1024262 h 1281690"/>
                <a:gd name="connsiteX36" fmla="*/ 829009 w 999618"/>
                <a:gd name="connsiteY36" fmla="*/ 941361 h 1281690"/>
                <a:gd name="connsiteX37" fmla="*/ 854097 w 999618"/>
                <a:gd name="connsiteY37" fmla="*/ 934816 h 1281690"/>
                <a:gd name="connsiteX38" fmla="*/ 893366 w 999618"/>
                <a:gd name="connsiteY38" fmla="*/ 939180 h 1281690"/>
                <a:gd name="connsiteX39" fmla="*/ 948997 w 999618"/>
                <a:gd name="connsiteY39" fmla="*/ 963177 h 1281690"/>
                <a:gd name="connsiteX40" fmla="*/ 999174 w 999618"/>
                <a:gd name="connsiteY40" fmla="*/ 911909 h 1281690"/>
                <a:gd name="connsiteX41" fmla="*/ 940270 w 999618"/>
                <a:gd name="connsiteY41" fmla="*/ 847552 h 1281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999618" h="1281690">
                  <a:moveTo>
                    <a:pt x="940270" y="847552"/>
                  </a:moveTo>
                  <a:cubicBezTo>
                    <a:pt x="920636" y="847552"/>
                    <a:pt x="903183" y="857369"/>
                    <a:pt x="892275" y="871550"/>
                  </a:cubicBezTo>
                  <a:cubicBezTo>
                    <a:pt x="885730" y="873731"/>
                    <a:pt x="857370" y="875913"/>
                    <a:pt x="853006" y="875913"/>
                  </a:cubicBezTo>
                  <a:cubicBezTo>
                    <a:pt x="842098" y="875913"/>
                    <a:pt x="833372" y="872641"/>
                    <a:pt x="827918" y="869368"/>
                  </a:cubicBezTo>
                  <a:lnTo>
                    <a:pt x="827918" y="107989"/>
                  </a:lnTo>
                  <a:cubicBezTo>
                    <a:pt x="827918" y="47995"/>
                    <a:pt x="778832" y="0"/>
                    <a:pt x="719929" y="0"/>
                  </a:cubicBezTo>
                  <a:lnTo>
                    <a:pt x="107990" y="0"/>
                  </a:lnTo>
                  <a:cubicBezTo>
                    <a:pt x="47996" y="0"/>
                    <a:pt x="0" y="49086"/>
                    <a:pt x="0" y="107989"/>
                  </a:cubicBezTo>
                  <a:lnTo>
                    <a:pt x="0" y="235613"/>
                  </a:lnTo>
                  <a:lnTo>
                    <a:pt x="0" y="307606"/>
                  </a:lnTo>
                  <a:lnTo>
                    <a:pt x="0" y="846461"/>
                  </a:lnTo>
                  <a:lnTo>
                    <a:pt x="0" y="846461"/>
                  </a:lnTo>
                  <a:cubicBezTo>
                    <a:pt x="2182" y="857369"/>
                    <a:pt x="10908" y="865005"/>
                    <a:pt x="21816" y="865005"/>
                  </a:cubicBezTo>
                  <a:cubicBezTo>
                    <a:pt x="27270" y="865005"/>
                    <a:pt x="32724" y="865005"/>
                    <a:pt x="38178" y="865005"/>
                  </a:cubicBezTo>
                  <a:cubicBezTo>
                    <a:pt x="38178" y="865005"/>
                    <a:pt x="40360" y="865005"/>
                    <a:pt x="49086" y="861733"/>
                  </a:cubicBezTo>
                  <a:cubicBezTo>
                    <a:pt x="69812" y="835553"/>
                    <a:pt x="109080" y="826827"/>
                    <a:pt x="140714" y="846461"/>
                  </a:cubicBezTo>
                  <a:cubicBezTo>
                    <a:pt x="157076" y="856279"/>
                    <a:pt x="169074" y="873731"/>
                    <a:pt x="172347" y="893366"/>
                  </a:cubicBezTo>
                  <a:cubicBezTo>
                    <a:pt x="179982" y="938089"/>
                    <a:pt x="146168" y="976267"/>
                    <a:pt x="103626" y="976267"/>
                  </a:cubicBezTo>
                  <a:cubicBezTo>
                    <a:pt x="82901" y="976267"/>
                    <a:pt x="62176" y="966450"/>
                    <a:pt x="49086" y="950088"/>
                  </a:cubicBezTo>
                  <a:cubicBezTo>
                    <a:pt x="41451" y="946815"/>
                    <a:pt x="38178" y="946815"/>
                    <a:pt x="38178" y="946815"/>
                  </a:cubicBezTo>
                  <a:cubicBezTo>
                    <a:pt x="33815" y="946815"/>
                    <a:pt x="28361" y="946815"/>
                    <a:pt x="23998" y="947906"/>
                  </a:cubicBezTo>
                  <a:cubicBezTo>
                    <a:pt x="13090" y="948997"/>
                    <a:pt x="4363" y="955542"/>
                    <a:pt x="0" y="964268"/>
                  </a:cubicBezTo>
                  <a:lnTo>
                    <a:pt x="0" y="964268"/>
                  </a:lnTo>
                  <a:lnTo>
                    <a:pt x="0" y="1024262"/>
                  </a:lnTo>
                  <a:cubicBezTo>
                    <a:pt x="0" y="1084256"/>
                    <a:pt x="49086" y="1132251"/>
                    <a:pt x="107990" y="1132251"/>
                  </a:cubicBezTo>
                  <a:lnTo>
                    <a:pt x="402506" y="1132251"/>
                  </a:lnTo>
                  <a:cubicBezTo>
                    <a:pt x="404688" y="1137705"/>
                    <a:pt x="409050" y="1146432"/>
                    <a:pt x="409050" y="1157340"/>
                  </a:cubicBezTo>
                  <a:cubicBezTo>
                    <a:pt x="409050" y="1160612"/>
                    <a:pt x="406869" y="1168248"/>
                    <a:pt x="404688" y="1174792"/>
                  </a:cubicBezTo>
                  <a:cubicBezTo>
                    <a:pt x="390507" y="1185701"/>
                    <a:pt x="380690" y="1203153"/>
                    <a:pt x="380690" y="1222788"/>
                  </a:cubicBezTo>
                  <a:cubicBezTo>
                    <a:pt x="380690" y="1255512"/>
                    <a:pt x="406869" y="1281691"/>
                    <a:pt x="439593" y="1281691"/>
                  </a:cubicBezTo>
                  <a:cubicBezTo>
                    <a:pt x="472317" y="1281691"/>
                    <a:pt x="498496" y="1255512"/>
                    <a:pt x="498496" y="1222788"/>
                  </a:cubicBezTo>
                  <a:cubicBezTo>
                    <a:pt x="498496" y="1203153"/>
                    <a:pt x="488679" y="1185701"/>
                    <a:pt x="474498" y="1174792"/>
                  </a:cubicBezTo>
                  <a:cubicBezTo>
                    <a:pt x="472317" y="1168248"/>
                    <a:pt x="470136" y="1161703"/>
                    <a:pt x="470136" y="1157340"/>
                  </a:cubicBezTo>
                  <a:cubicBezTo>
                    <a:pt x="470136" y="1146432"/>
                    <a:pt x="473408" y="1136614"/>
                    <a:pt x="476680" y="1132251"/>
                  </a:cubicBezTo>
                  <a:lnTo>
                    <a:pt x="721020" y="1132251"/>
                  </a:lnTo>
                  <a:cubicBezTo>
                    <a:pt x="781014" y="1132251"/>
                    <a:pt x="829009" y="1083165"/>
                    <a:pt x="829009" y="1024262"/>
                  </a:cubicBezTo>
                  <a:lnTo>
                    <a:pt x="829009" y="941361"/>
                  </a:lnTo>
                  <a:cubicBezTo>
                    <a:pt x="834463" y="939180"/>
                    <a:pt x="843189" y="934816"/>
                    <a:pt x="854097" y="934816"/>
                  </a:cubicBezTo>
                  <a:cubicBezTo>
                    <a:pt x="857370" y="934816"/>
                    <a:pt x="886821" y="936998"/>
                    <a:pt x="893366" y="939180"/>
                  </a:cubicBezTo>
                  <a:cubicBezTo>
                    <a:pt x="905365" y="955542"/>
                    <a:pt x="926090" y="966450"/>
                    <a:pt x="948997" y="963177"/>
                  </a:cubicBezTo>
                  <a:cubicBezTo>
                    <a:pt x="975176" y="959905"/>
                    <a:pt x="996992" y="938089"/>
                    <a:pt x="999174" y="911909"/>
                  </a:cubicBezTo>
                  <a:cubicBezTo>
                    <a:pt x="1003537" y="878095"/>
                    <a:pt x="975176" y="847552"/>
                    <a:pt x="940270" y="847552"/>
                  </a:cubicBezTo>
                  <a:close/>
                </a:path>
              </a:pathLst>
            </a:custGeom>
            <a:solidFill>
              <a:schemeClr val="bg1"/>
            </a:solidFill>
            <a:ln>
              <a:noFill/>
              <a:headEnd type="none" w="med" len="med"/>
              <a:tailEnd type="none" w="med" len="med"/>
            </a:ln>
            <a:effectLst>
              <a:outerShdw blurRad="254000" dist="50800" dir="2700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182880" rIns="182880" bIns="18288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sz="1400" b="0" i="0" u="none" strike="noStrike" kern="1200" cap="none" spc="0" normalizeH="0" baseline="0" noProof="0">
                <a:ln>
                  <a:noFill/>
                </a:ln>
                <a:gradFill>
                  <a:gsLst>
                    <a:gs pos="2917">
                      <a:prstClr val="black"/>
                    </a:gs>
                    <a:gs pos="100000">
                      <a:prstClr val="black"/>
                    </a:gs>
                  </a:gsLst>
                  <a:lin ang="5400000" scaled="0"/>
                </a:gradFill>
                <a:effectLst/>
                <a:uLnTx/>
                <a:uFillTx/>
                <a:latin typeface="Calibri Light" panose="020F0302020204030204"/>
                <a:ea typeface="+mn-ea"/>
                <a:cs typeface="+mn-cs"/>
              </a:endParaRPr>
            </a:p>
          </p:txBody>
        </p:sp>
        <p:grpSp>
          <p:nvGrpSpPr>
            <p:cNvPr id="37" name="!! Lateral movement">
              <a:extLst>
                <a:ext uri="{FF2B5EF4-FFF2-40B4-BE49-F238E27FC236}">
                  <a16:creationId xmlns:a16="http://schemas.microsoft.com/office/drawing/2014/main" id="{830CB4CF-F184-4365-AF49-ECBA589E3E6B}"/>
                </a:ext>
              </a:extLst>
            </p:cNvPr>
            <p:cNvGrpSpPr/>
            <p:nvPr/>
          </p:nvGrpSpPr>
          <p:grpSpPr>
            <a:xfrm>
              <a:off x="9662003" y="4206412"/>
              <a:ext cx="914400" cy="677421"/>
              <a:chOff x="10302161" y="3810599"/>
              <a:chExt cx="914400" cy="677421"/>
            </a:xfrm>
          </p:grpSpPr>
          <p:sp>
            <p:nvSpPr>
              <p:cNvPr id="39" name="TextBox 38">
                <a:extLst>
                  <a:ext uri="{FF2B5EF4-FFF2-40B4-BE49-F238E27FC236}">
                    <a16:creationId xmlns:a16="http://schemas.microsoft.com/office/drawing/2014/main" id="{9B04B166-468C-444A-83BE-82435D496C1F}"/>
                  </a:ext>
                </a:extLst>
              </p:cNvPr>
              <p:cNvSpPr txBox="1"/>
              <p:nvPr/>
            </p:nvSpPr>
            <p:spPr>
              <a:xfrm>
                <a:off x="10302161" y="3810599"/>
                <a:ext cx="914400" cy="400110"/>
              </a:xfrm>
              <a:prstGeom prst="rect">
                <a:avLst/>
              </a:prstGeom>
              <a:noFill/>
              <a:effectLst/>
            </p:spPr>
            <p:txBody>
              <a:bodyPr wrap="square" rtlCol="0">
                <a:noAutofit/>
              </a:bodyPr>
              <a:lstStyle/>
              <a:p>
                <a:pPr marL="0" marR="0" lvl="0" indent="0" algn="ctr" defTabSz="913927" rtl="0" eaLnBrk="1" fontAlgn="base" latinLnBrk="0" hangingPunct="1">
                  <a:lnSpc>
                    <a:spcPct val="100000"/>
                  </a:lnSpc>
                  <a:spcBef>
                    <a:spcPct val="0"/>
                  </a:spcBef>
                  <a:spcAft>
                    <a:spcPct val="0"/>
                  </a:spcAft>
                  <a:buClrTx/>
                  <a:buSzTx/>
                  <a:buFontTx/>
                  <a:buNone/>
                  <a:tabLst/>
                  <a:defRPr/>
                </a:pPr>
                <a:r>
                  <a:rPr kumimoji="0" lang="en-US" sz="900" b="0" i="0" u="none" strike="noStrike" kern="0" cap="none" spc="0" normalizeH="0" baseline="0" noProof="0">
                    <a:ln>
                      <a:noFill/>
                    </a:ln>
                    <a:gradFill>
                      <a:gsLst>
                        <a:gs pos="2917">
                          <a:prstClr val="black"/>
                        </a:gs>
                        <a:gs pos="100000">
                          <a:prstClr val="black"/>
                        </a:gs>
                      </a:gsLst>
                      <a:lin ang="5400000" scaled="0"/>
                    </a:gradFill>
                    <a:effectLst/>
                    <a:uLnTx/>
                    <a:uFillTx/>
                    <a:latin typeface="Segoe UI Semibold" panose="020B0702040204020203" pitchFamily="34" charset="0"/>
                    <a:ea typeface="Segoe UI" charset="0"/>
                    <a:cs typeface="Segoe UI Semibold" panose="020B0702040204020203" pitchFamily="34" charset="0"/>
                  </a:rPr>
                  <a:t>Lateral movement</a:t>
                </a:r>
              </a:p>
            </p:txBody>
          </p:sp>
          <p:pic>
            <p:nvPicPr>
              <p:cNvPr id="40" name="Picture 39">
                <a:extLst>
                  <a:ext uri="{FF2B5EF4-FFF2-40B4-BE49-F238E27FC236}">
                    <a16:creationId xmlns:a16="http://schemas.microsoft.com/office/drawing/2014/main" id="{12CE973C-151A-44F3-8B4A-1BC8A3BA5D7B}"/>
                  </a:ext>
                </a:extLst>
              </p:cNvPr>
              <p:cNvPicPr>
                <a:picLocks noChangeAspect="1"/>
              </p:cNvPicPr>
              <p:nvPr/>
            </p:nvPicPr>
            <p:blipFill>
              <a:blip r:embed="rId2"/>
              <a:stretch>
                <a:fillRect/>
              </a:stretch>
            </p:blipFill>
            <p:spPr>
              <a:xfrm rot="5400000">
                <a:off x="10609683" y="4199556"/>
                <a:ext cx="288464" cy="288464"/>
              </a:xfrm>
              <a:prstGeom prst="rect">
                <a:avLst/>
              </a:prstGeom>
              <a:effectLst/>
            </p:spPr>
          </p:pic>
        </p:grpSp>
      </p:grpSp>
      <p:grpSp>
        <p:nvGrpSpPr>
          <p:cNvPr id="31" name="!! Persistency puzzle">
            <a:extLst>
              <a:ext uri="{FF2B5EF4-FFF2-40B4-BE49-F238E27FC236}">
                <a16:creationId xmlns:a16="http://schemas.microsoft.com/office/drawing/2014/main" id="{59341CE5-ADD7-4734-BFEC-6CBF24352E87}"/>
              </a:ext>
            </a:extLst>
          </p:cNvPr>
          <p:cNvGrpSpPr/>
          <p:nvPr/>
        </p:nvGrpSpPr>
        <p:grpSpPr>
          <a:xfrm>
            <a:off x="4034666" y="4037467"/>
            <a:ext cx="1040139" cy="1133341"/>
            <a:chOff x="8347219" y="4216489"/>
            <a:chExt cx="1040139" cy="1133341"/>
          </a:xfrm>
        </p:grpSpPr>
        <p:sp>
          <p:nvSpPr>
            <p:cNvPr id="33" name="Freeform: Shape 32">
              <a:extLst>
                <a:ext uri="{FF2B5EF4-FFF2-40B4-BE49-F238E27FC236}">
                  <a16:creationId xmlns:a16="http://schemas.microsoft.com/office/drawing/2014/main" id="{E17DC4B4-90DB-4442-9B8E-544EEFC19001}"/>
                </a:ext>
              </a:extLst>
            </p:cNvPr>
            <p:cNvSpPr/>
            <p:nvPr/>
          </p:nvSpPr>
          <p:spPr>
            <a:xfrm>
              <a:off x="8387741" y="4216489"/>
              <a:ext cx="999617" cy="1133341"/>
            </a:xfrm>
            <a:custGeom>
              <a:avLst/>
              <a:gdLst>
                <a:gd name="connsiteX0" fmla="*/ 1091 w 999617"/>
                <a:gd name="connsiteY0" fmla="*/ 308697 h 1133341"/>
                <a:gd name="connsiteX1" fmla="*/ 1091 w 999617"/>
                <a:gd name="connsiteY1" fmla="*/ 847552 h 1133341"/>
                <a:gd name="connsiteX2" fmla="*/ 1091 w 999617"/>
                <a:gd name="connsiteY2" fmla="*/ 847552 h 1133341"/>
                <a:gd name="connsiteX3" fmla="*/ 22907 w 999617"/>
                <a:gd name="connsiteY3" fmla="*/ 866096 h 1133341"/>
                <a:gd name="connsiteX4" fmla="*/ 39269 w 999617"/>
                <a:gd name="connsiteY4" fmla="*/ 866096 h 1133341"/>
                <a:gd name="connsiteX5" fmla="*/ 50177 w 999617"/>
                <a:gd name="connsiteY5" fmla="*/ 862823 h 1133341"/>
                <a:gd name="connsiteX6" fmla="*/ 141804 w 999617"/>
                <a:gd name="connsiteY6" fmla="*/ 847552 h 1133341"/>
                <a:gd name="connsiteX7" fmla="*/ 173437 w 999617"/>
                <a:gd name="connsiteY7" fmla="*/ 894457 h 1133341"/>
                <a:gd name="connsiteX8" fmla="*/ 104717 w 999617"/>
                <a:gd name="connsiteY8" fmla="*/ 977358 h 1133341"/>
                <a:gd name="connsiteX9" fmla="*/ 50177 w 999617"/>
                <a:gd name="connsiteY9" fmla="*/ 951178 h 1133341"/>
                <a:gd name="connsiteX10" fmla="*/ 39269 w 999617"/>
                <a:gd name="connsiteY10" fmla="*/ 947906 h 1133341"/>
                <a:gd name="connsiteX11" fmla="*/ 25089 w 999617"/>
                <a:gd name="connsiteY11" fmla="*/ 948997 h 1133341"/>
                <a:gd name="connsiteX12" fmla="*/ 1091 w 999617"/>
                <a:gd name="connsiteY12" fmla="*/ 965359 h 1133341"/>
                <a:gd name="connsiteX13" fmla="*/ 1091 w 999617"/>
                <a:gd name="connsiteY13" fmla="*/ 965359 h 1133341"/>
                <a:gd name="connsiteX14" fmla="*/ 1091 w 999617"/>
                <a:gd name="connsiteY14" fmla="*/ 1025353 h 1133341"/>
                <a:gd name="connsiteX15" fmla="*/ 109080 w 999617"/>
                <a:gd name="connsiteY15" fmla="*/ 1133342 h 1133341"/>
                <a:gd name="connsiteX16" fmla="*/ 721019 w 999617"/>
                <a:gd name="connsiteY16" fmla="*/ 1133342 h 1133341"/>
                <a:gd name="connsiteX17" fmla="*/ 829009 w 999617"/>
                <a:gd name="connsiteY17" fmla="*/ 1025353 h 1133341"/>
                <a:gd name="connsiteX18" fmla="*/ 829009 w 999617"/>
                <a:gd name="connsiteY18" fmla="*/ 942452 h 1133341"/>
                <a:gd name="connsiteX19" fmla="*/ 854097 w 999617"/>
                <a:gd name="connsiteY19" fmla="*/ 935907 h 1133341"/>
                <a:gd name="connsiteX20" fmla="*/ 893366 w 999617"/>
                <a:gd name="connsiteY20" fmla="*/ 940270 h 1133341"/>
                <a:gd name="connsiteX21" fmla="*/ 948997 w 999617"/>
                <a:gd name="connsiteY21" fmla="*/ 964268 h 1133341"/>
                <a:gd name="connsiteX22" fmla="*/ 999174 w 999617"/>
                <a:gd name="connsiteY22" fmla="*/ 913000 h 1133341"/>
                <a:gd name="connsiteX23" fmla="*/ 940270 w 999617"/>
                <a:gd name="connsiteY23" fmla="*/ 846461 h 1133341"/>
                <a:gd name="connsiteX24" fmla="*/ 892275 w 999617"/>
                <a:gd name="connsiteY24" fmla="*/ 870459 h 1133341"/>
                <a:gd name="connsiteX25" fmla="*/ 853006 w 999617"/>
                <a:gd name="connsiteY25" fmla="*/ 874822 h 1133341"/>
                <a:gd name="connsiteX26" fmla="*/ 827918 w 999617"/>
                <a:gd name="connsiteY26" fmla="*/ 868277 h 1133341"/>
                <a:gd name="connsiteX27" fmla="*/ 827918 w 999617"/>
                <a:gd name="connsiteY27" fmla="*/ 107989 h 1133341"/>
                <a:gd name="connsiteX28" fmla="*/ 719929 w 999617"/>
                <a:gd name="connsiteY28" fmla="*/ 0 h 1133341"/>
                <a:gd name="connsiteX29" fmla="*/ 107989 w 999617"/>
                <a:gd name="connsiteY29" fmla="*/ 0 h 1133341"/>
                <a:gd name="connsiteX30" fmla="*/ 0 w 999617"/>
                <a:gd name="connsiteY30" fmla="*/ 107989 h 1133341"/>
                <a:gd name="connsiteX31" fmla="*/ 0 w 999617"/>
                <a:gd name="connsiteY31" fmla="*/ 235613 h 1133341"/>
                <a:gd name="connsiteX32" fmla="*/ 0 w 999617"/>
                <a:gd name="connsiteY32" fmla="*/ 308697 h 1133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999617" h="1133341">
                  <a:moveTo>
                    <a:pt x="1091" y="308697"/>
                  </a:moveTo>
                  <a:lnTo>
                    <a:pt x="1091" y="847552"/>
                  </a:lnTo>
                  <a:lnTo>
                    <a:pt x="1091" y="847552"/>
                  </a:lnTo>
                  <a:cubicBezTo>
                    <a:pt x="3273" y="858460"/>
                    <a:pt x="11999" y="866096"/>
                    <a:pt x="22907" y="866096"/>
                  </a:cubicBezTo>
                  <a:cubicBezTo>
                    <a:pt x="28361" y="866096"/>
                    <a:pt x="33815" y="866096"/>
                    <a:pt x="39269" y="866096"/>
                  </a:cubicBezTo>
                  <a:cubicBezTo>
                    <a:pt x="39269" y="866096"/>
                    <a:pt x="41451" y="866096"/>
                    <a:pt x="50177" y="862823"/>
                  </a:cubicBezTo>
                  <a:cubicBezTo>
                    <a:pt x="70902" y="836644"/>
                    <a:pt x="110171" y="827918"/>
                    <a:pt x="141804" y="847552"/>
                  </a:cubicBezTo>
                  <a:cubicBezTo>
                    <a:pt x="158166" y="857369"/>
                    <a:pt x="170165" y="874822"/>
                    <a:pt x="173437" y="894457"/>
                  </a:cubicBezTo>
                  <a:cubicBezTo>
                    <a:pt x="181073" y="939180"/>
                    <a:pt x="147258" y="977358"/>
                    <a:pt x="104717" y="977358"/>
                  </a:cubicBezTo>
                  <a:cubicBezTo>
                    <a:pt x="83992" y="977358"/>
                    <a:pt x="63267" y="967540"/>
                    <a:pt x="50177" y="951178"/>
                  </a:cubicBezTo>
                  <a:cubicBezTo>
                    <a:pt x="42541" y="947906"/>
                    <a:pt x="39269" y="947906"/>
                    <a:pt x="39269" y="947906"/>
                  </a:cubicBezTo>
                  <a:cubicBezTo>
                    <a:pt x="34906" y="947906"/>
                    <a:pt x="29452" y="947906"/>
                    <a:pt x="25089" y="948997"/>
                  </a:cubicBezTo>
                  <a:cubicBezTo>
                    <a:pt x="14181" y="950088"/>
                    <a:pt x="5454" y="956632"/>
                    <a:pt x="1091" y="965359"/>
                  </a:cubicBezTo>
                  <a:lnTo>
                    <a:pt x="1091" y="965359"/>
                  </a:lnTo>
                  <a:lnTo>
                    <a:pt x="1091" y="1025353"/>
                  </a:lnTo>
                  <a:cubicBezTo>
                    <a:pt x="1091" y="1085347"/>
                    <a:pt x="50177" y="1133342"/>
                    <a:pt x="109080" y="1133342"/>
                  </a:cubicBezTo>
                  <a:lnTo>
                    <a:pt x="721019" y="1133342"/>
                  </a:lnTo>
                  <a:cubicBezTo>
                    <a:pt x="781013" y="1133342"/>
                    <a:pt x="829009" y="1084256"/>
                    <a:pt x="829009" y="1025353"/>
                  </a:cubicBezTo>
                  <a:lnTo>
                    <a:pt x="829009" y="942452"/>
                  </a:lnTo>
                  <a:cubicBezTo>
                    <a:pt x="834463" y="940270"/>
                    <a:pt x="843189" y="935907"/>
                    <a:pt x="854097" y="935907"/>
                  </a:cubicBezTo>
                  <a:cubicBezTo>
                    <a:pt x="857370" y="935907"/>
                    <a:pt x="886821" y="938089"/>
                    <a:pt x="893366" y="940270"/>
                  </a:cubicBezTo>
                  <a:cubicBezTo>
                    <a:pt x="905365" y="956632"/>
                    <a:pt x="926090" y="967540"/>
                    <a:pt x="948997" y="964268"/>
                  </a:cubicBezTo>
                  <a:cubicBezTo>
                    <a:pt x="975176" y="960996"/>
                    <a:pt x="996992" y="939180"/>
                    <a:pt x="999174" y="913000"/>
                  </a:cubicBezTo>
                  <a:cubicBezTo>
                    <a:pt x="1003537" y="877004"/>
                    <a:pt x="975176" y="846461"/>
                    <a:pt x="940270" y="846461"/>
                  </a:cubicBezTo>
                  <a:cubicBezTo>
                    <a:pt x="920636" y="846461"/>
                    <a:pt x="903183" y="856279"/>
                    <a:pt x="892275" y="870459"/>
                  </a:cubicBezTo>
                  <a:cubicBezTo>
                    <a:pt x="885730" y="872641"/>
                    <a:pt x="857370" y="874822"/>
                    <a:pt x="853006" y="874822"/>
                  </a:cubicBezTo>
                  <a:cubicBezTo>
                    <a:pt x="842098" y="874822"/>
                    <a:pt x="833372" y="871550"/>
                    <a:pt x="827918" y="868277"/>
                  </a:cubicBezTo>
                  <a:lnTo>
                    <a:pt x="827918" y="107989"/>
                  </a:lnTo>
                  <a:cubicBezTo>
                    <a:pt x="827918" y="47995"/>
                    <a:pt x="778832" y="0"/>
                    <a:pt x="719929" y="0"/>
                  </a:cubicBezTo>
                  <a:lnTo>
                    <a:pt x="107989" y="0"/>
                  </a:lnTo>
                  <a:cubicBezTo>
                    <a:pt x="47995" y="0"/>
                    <a:pt x="0" y="49086"/>
                    <a:pt x="0" y="107989"/>
                  </a:cubicBezTo>
                  <a:lnTo>
                    <a:pt x="0" y="235613"/>
                  </a:lnTo>
                  <a:lnTo>
                    <a:pt x="0" y="308697"/>
                  </a:lnTo>
                  <a:close/>
                </a:path>
              </a:pathLst>
            </a:custGeom>
            <a:solidFill>
              <a:schemeClr val="bg1"/>
            </a:solidFill>
            <a:ln>
              <a:noFill/>
              <a:headEnd type="none" w="med" len="med"/>
              <a:tailEnd type="none" w="med" len="med"/>
            </a:ln>
            <a:effectLst>
              <a:outerShdw blurRad="254000" dist="50800" dir="2700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182880" rIns="182880" bIns="18288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sz="1400" b="0" i="0" u="none" strike="noStrike" kern="1200" cap="none" spc="0" normalizeH="0" baseline="0" noProof="0">
                <a:ln>
                  <a:noFill/>
                </a:ln>
                <a:gradFill>
                  <a:gsLst>
                    <a:gs pos="2917">
                      <a:prstClr val="black"/>
                    </a:gs>
                    <a:gs pos="100000">
                      <a:prstClr val="black"/>
                    </a:gs>
                  </a:gsLst>
                  <a:lin ang="5400000" scaled="0"/>
                </a:gradFill>
                <a:effectLst/>
                <a:uLnTx/>
                <a:uFillTx/>
                <a:latin typeface="Calibri Light" panose="020F0302020204030204"/>
                <a:ea typeface="+mn-ea"/>
                <a:cs typeface="+mn-cs"/>
              </a:endParaRPr>
            </a:p>
          </p:txBody>
        </p:sp>
        <p:grpSp>
          <p:nvGrpSpPr>
            <p:cNvPr id="32" name="!! Persistency">
              <a:extLst>
                <a:ext uri="{FF2B5EF4-FFF2-40B4-BE49-F238E27FC236}">
                  <a16:creationId xmlns:a16="http://schemas.microsoft.com/office/drawing/2014/main" id="{9517BF79-A141-43FF-B696-442FBEB570C3}"/>
                </a:ext>
              </a:extLst>
            </p:cNvPr>
            <p:cNvGrpSpPr/>
            <p:nvPr/>
          </p:nvGrpSpPr>
          <p:grpSpPr>
            <a:xfrm>
              <a:off x="8347219" y="4442065"/>
              <a:ext cx="914400" cy="517020"/>
              <a:chOff x="7530239" y="3077829"/>
              <a:chExt cx="914400" cy="517020"/>
            </a:xfrm>
          </p:grpSpPr>
          <p:sp>
            <p:nvSpPr>
              <p:cNvPr id="34" name="TextBox 33">
                <a:extLst>
                  <a:ext uri="{FF2B5EF4-FFF2-40B4-BE49-F238E27FC236}">
                    <a16:creationId xmlns:a16="http://schemas.microsoft.com/office/drawing/2014/main" id="{54CFA58A-20B3-4662-8328-D2D0E9C5C624}"/>
                  </a:ext>
                </a:extLst>
              </p:cNvPr>
              <p:cNvSpPr txBox="1"/>
              <p:nvPr/>
            </p:nvSpPr>
            <p:spPr>
              <a:xfrm>
                <a:off x="7530239" y="3077829"/>
                <a:ext cx="914400" cy="400110"/>
              </a:xfrm>
              <a:prstGeom prst="rect">
                <a:avLst/>
              </a:prstGeom>
              <a:noFill/>
              <a:effectLst/>
            </p:spPr>
            <p:txBody>
              <a:bodyPr wrap="square" rtlCol="0">
                <a:noAutofit/>
              </a:bodyPr>
              <a:lstStyle/>
              <a:p>
                <a:pPr marL="0" marR="0" lvl="0" indent="0" algn="ctr" defTabSz="913927" rtl="0" eaLnBrk="1" fontAlgn="base" latinLnBrk="0" hangingPunct="1">
                  <a:lnSpc>
                    <a:spcPct val="100000"/>
                  </a:lnSpc>
                  <a:spcBef>
                    <a:spcPct val="0"/>
                  </a:spcBef>
                  <a:spcAft>
                    <a:spcPct val="0"/>
                  </a:spcAft>
                  <a:buClrTx/>
                  <a:buSzTx/>
                  <a:buFontTx/>
                  <a:buNone/>
                  <a:tabLst/>
                  <a:defRPr/>
                </a:pPr>
                <a:r>
                  <a:rPr kumimoji="0" lang="en-US" sz="900" b="0" i="0" u="none" strike="noStrike" kern="0" cap="none" spc="0" normalizeH="0" baseline="0" noProof="0">
                    <a:ln>
                      <a:noFill/>
                    </a:ln>
                    <a:gradFill>
                      <a:gsLst>
                        <a:gs pos="2917">
                          <a:prstClr val="black"/>
                        </a:gs>
                        <a:gs pos="100000">
                          <a:prstClr val="black"/>
                        </a:gs>
                      </a:gsLst>
                      <a:lin ang="5400000" scaled="0"/>
                    </a:gradFill>
                    <a:effectLst/>
                    <a:uLnTx/>
                    <a:uFillTx/>
                    <a:latin typeface="Segoe UI Semibold" panose="020B0702040204020203" pitchFamily="34" charset="0"/>
                    <a:ea typeface="Segoe UI" charset="0"/>
                    <a:cs typeface="Segoe UI Semibold" panose="020B0702040204020203" pitchFamily="34" charset="0"/>
                  </a:rPr>
                  <a:t>Persistency</a:t>
                </a:r>
              </a:p>
            </p:txBody>
          </p:sp>
          <p:sp>
            <p:nvSpPr>
              <p:cNvPr id="35" name="Arc 34">
                <a:extLst>
                  <a:ext uri="{FF2B5EF4-FFF2-40B4-BE49-F238E27FC236}">
                    <a16:creationId xmlns:a16="http://schemas.microsoft.com/office/drawing/2014/main" id="{BA8FEA19-8EF6-446E-9BB9-D58962591F26}"/>
                  </a:ext>
                </a:extLst>
              </p:cNvPr>
              <p:cNvSpPr/>
              <p:nvPr/>
            </p:nvSpPr>
            <p:spPr>
              <a:xfrm rot="1759381">
                <a:off x="7871524" y="3363019"/>
                <a:ext cx="231830" cy="231830"/>
              </a:xfrm>
              <a:prstGeom prst="arc">
                <a:avLst>
                  <a:gd name="adj1" fmla="val 16200000"/>
                  <a:gd name="adj2" fmla="val 13803658"/>
                </a:avLst>
              </a:prstGeom>
              <a:noFill/>
              <a:ln w="10795" cap="flat" cmpd="sng" algn="ctr">
                <a:solidFill>
                  <a:srgbClr val="D1D1D1"/>
                </a:solidFill>
                <a:prstDash val="sysDash"/>
                <a:tailEnd type="arrow" w="med" len="sm"/>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a:ln>
                    <a:noFill/>
                  </a:ln>
                  <a:gradFill>
                    <a:gsLst>
                      <a:gs pos="2917">
                        <a:prstClr val="black"/>
                      </a:gs>
                      <a:gs pos="100000">
                        <a:prstClr val="black"/>
                      </a:gs>
                    </a:gsLst>
                    <a:lin ang="5400000" scaled="0"/>
                  </a:gradFill>
                  <a:effectLst/>
                  <a:uLnTx/>
                  <a:uFillTx/>
                  <a:latin typeface="Segoe UI Semibold" panose="020B0702040204020203" pitchFamily="34" charset="0"/>
                  <a:ea typeface="+mn-ea"/>
                  <a:cs typeface="Segoe UI Semibold" panose="020B0702040204020203" pitchFamily="34" charset="0"/>
                </a:endParaRPr>
              </a:p>
            </p:txBody>
          </p:sp>
        </p:grpSp>
      </p:grpSp>
      <p:grpSp>
        <p:nvGrpSpPr>
          <p:cNvPr id="41" name="!! C&amp;C puzzle">
            <a:extLst>
              <a:ext uri="{FF2B5EF4-FFF2-40B4-BE49-F238E27FC236}">
                <a16:creationId xmlns:a16="http://schemas.microsoft.com/office/drawing/2014/main" id="{D28623EF-FC0D-4015-8AC1-9CD5BEAF2EA0}"/>
              </a:ext>
            </a:extLst>
          </p:cNvPr>
          <p:cNvGrpSpPr/>
          <p:nvPr/>
        </p:nvGrpSpPr>
        <p:grpSpPr>
          <a:xfrm>
            <a:off x="3224017" y="3885366"/>
            <a:ext cx="1014693" cy="1281690"/>
            <a:chOff x="7526747" y="2920209"/>
            <a:chExt cx="1014693" cy="1281690"/>
          </a:xfrm>
        </p:grpSpPr>
        <p:sp>
          <p:nvSpPr>
            <p:cNvPr id="43" name="Freeform: Shape 42">
              <a:extLst>
                <a:ext uri="{FF2B5EF4-FFF2-40B4-BE49-F238E27FC236}">
                  <a16:creationId xmlns:a16="http://schemas.microsoft.com/office/drawing/2014/main" id="{0B7E8941-D841-42EE-B141-31D7C3649DA1}"/>
                </a:ext>
              </a:extLst>
            </p:cNvPr>
            <p:cNvSpPr/>
            <p:nvPr/>
          </p:nvSpPr>
          <p:spPr>
            <a:xfrm>
              <a:off x="7542413" y="2920209"/>
              <a:ext cx="999027" cy="1281690"/>
            </a:xfrm>
            <a:custGeom>
              <a:avLst/>
              <a:gdLst>
                <a:gd name="connsiteX0" fmla="*/ 941361 w 999027"/>
                <a:gd name="connsiteY0" fmla="*/ 996992 h 1281690"/>
                <a:gd name="connsiteX1" fmla="*/ 893366 w 999027"/>
                <a:gd name="connsiteY1" fmla="*/ 1020990 h 1281690"/>
                <a:gd name="connsiteX2" fmla="*/ 854097 w 999027"/>
                <a:gd name="connsiteY2" fmla="*/ 1025353 h 1281690"/>
                <a:gd name="connsiteX3" fmla="*/ 829009 w 999027"/>
                <a:gd name="connsiteY3" fmla="*/ 1018808 h 1281690"/>
                <a:gd name="connsiteX4" fmla="*/ 829009 w 999027"/>
                <a:gd name="connsiteY4" fmla="*/ 257429 h 1281690"/>
                <a:gd name="connsiteX5" fmla="*/ 721019 w 999027"/>
                <a:gd name="connsiteY5" fmla="*/ 149440 h 1281690"/>
                <a:gd name="connsiteX6" fmla="*/ 547582 w 999027"/>
                <a:gd name="connsiteY6" fmla="*/ 149440 h 1281690"/>
                <a:gd name="connsiteX7" fmla="*/ 541037 w 999027"/>
                <a:gd name="connsiteY7" fmla="*/ 124351 h 1281690"/>
                <a:gd name="connsiteX8" fmla="*/ 545401 w 999027"/>
                <a:gd name="connsiteY8" fmla="*/ 106898 h 1281690"/>
                <a:gd name="connsiteX9" fmla="*/ 569398 w 999027"/>
                <a:gd name="connsiteY9" fmla="*/ 58903 h 1281690"/>
                <a:gd name="connsiteX10" fmla="*/ 510495 w 999027"/>
                <a:gd name="connsiteY10" fmla="*/ 0 h 1281690"/>
                <a:gd name="connsiteX11" fmla="*/ 451592 w 999027"/>
                <a:gd name="connsiteY11" fmla="*/ 58903 h 1281690"/>
                <a:gd name="connsiteX12" fmla="*/ 475589 w 999027"/>
                <a:gd name="connsiteY12" fmla="*/ 106898 h 1281690"/>
                <a:gd name="connsiteX13" fmla="*/ 479953 w 999027"/>
                <a:gd name="connsiteY13" fmla="*/ 124351 h 1281690"/>
                <a:gd name="connsiteX14" fmla="*/ 473408 w 999027"/>
                <a:gd name="connsiteY14" fmla="*/ 149440 h 1281690"/>
                <a:gd name="connsiteX15" fmla="*/ 107989 w 999027"/>
                <a:gd name="connsiteY15" fmla="*/ 149440 h 1281690"/>
                <a:gd name="connsiteX16" fmla="*/ 0 w 999027"/>
                <a:gd name="connsiteY16" fmla="*/ 257429 h 1281690"/>
                <a:gd name="connsiteX17" fmla="*/ 0 w 999027"/>
                <a:gd name="connsiteY17" fmla="*/ 385053 h 1281690"/>
                <a:gd name="connsiteX18" fmla="*/ 0 w 999027"/>
                <a:gd name="connsiteY18" fmla="*/ 457046 h 1281690"/>
                <a:gd name="connsiteX19" fmla="*/ 0 w 999027"/>
                <a:gd name="connsiteY19" fmla="*/ 995901 h 1281690"/>
                <a:gd name="connsiteX20" fmla="*/ 0 w 999027"/>
                <a:gd name="connsiteY20" fmla="*/ 995901 h 1281690"/>
                <a:gd name="connsiteX21" fmla="*/ 21816 w 999027"/>
                <a:gd name="connsiteY21" fmla="*/ 1014445 h 1281690"/>
                <a:gd name="connsiteX22" fmla="*/ 38178 w 999027"/>
                <a:gd name="connsiteY22" fmla="*/ 1014445 h 1281690"/>
                <a:gd name="connsiteX23" fmla="*/ 49086 w 999027"/>
                <a:gd name="connsiteY23" fmla="*/ 1011172 h 1281690"/>
                <a:gd name="connsiteX24" fmla="*/ 140713 w 999027"/>
                <a:gd name="connsiteY24" fmla="*/ 995901 h 1281690"/>
                <a:gd name="connsiteX25" fmla="*/ 172347 w 999027"/>
                <a:gd name="connsiteY25" fmla="*/ 1042806 h 1281690"/>
                <a:gd name="connsiteX26" fmla="*/ 103626 w 999027"/>
                <a:gd name="connsiteY26" fmla="*/ 1125706 h 1281690"/>
                <a:gd name="connsiteX27" fmla="*/ 49086 w 999027"/>
                <a:gd name="connsiteY27" fmla="*/ 1099527 h 1281690"/>
                <a:gd name="connsiteX28" fmla="*/ 38178 w 999027"/>
                <a:gd name="connsiteY28" fmla="*/ 1096255 h 1281690"/>
                <a:gd name="connsiteX29" fmla="*/ 23998 w 999027"/>
                <a:gd name="connsiteY29" fmla="*/ 1097346 h 1281690"/>
                <a:gd name="connsiteX30" fmla="*/ 0 w 999027"/>
                <a:gd name="connsiteY30" fmla="*/ 1113708 h 1281690"/>
                <a:gd name="connsiteX31" fmla="*/ 0 w 999027"/>
                <a:gd name="connsiteY31" fmla="*/ 1113708 h 1281690"/>
                <a:gd name="connsiteX32" fmla="*/ 0 w 999027"/>
                <a:gd name="connsiteY32" fmla="*/ 1173702 h 1281690"/>
                <a:gd name="connsiteX33" fmla="*/ 107989 w 999027"/>
                <a:gd name="connsiteY33" fmla="*/ 1281691 h 1281690"/>
                <a:gd name="connsiteX34" fmla="*/ 719929 w 999027"/>
                <a:gd name="connsiteY34" fmla="*/ 1281691 h 1281690"/>
                <a:gd name="connsiteX35" fmla="*/ 827918 w 999027"/>
                <a:gd name="connsiteY35" fmla="*/ 1173702 h 1281690"/>
                <a:gd name="connsiteX36" fmla="*/ 827918 w 999027"/>
                <a:gd name="connsiteY36" fmla="*/ 1090801 h 1281690"/>
                <a:gd name="connsiteX37" fmla="*/ 853006 w 999027"/>
                <a:gd name="connsiteY37" fmla="*/ 1084256 h 1281690"/>
                <a:gd name="connsiteX38" fmla="*/ 892275 w 999027"/>
                <a:gd name="connsiteY38" fmla="*/ 1088619 h 1281690"/>
                <a:gd name="connsiteX39" fmla="*/ 947906 w 999027"/>
                <a:gd name="connsiteY39" fmla="*/ 1112617 h 1281690"/>
                <a:gd name="connsiteX40" fmla="*/ 998083 w 999027"/>
                <a:gd name="connsiteY40" fmla="*/ 1061349 h 1281690"/>
                <a:gd name="connsiteX41" fmla="*/ 941361 w 999027"/>
                <a:gd name="connsiteY41" fmla="*/ 996992 h 1281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999027" h="1281690">
                  <a:moveTo>
                    <a:pt x="941361" y="996992"/>
                  </a:moveTo>
                  <a:cubicBezTo>
                    <a:pt x="921727" y="996992"/>
                    <a:pt x="904274" y="1006809"/>
                    <a:pt x="893366" y="1020990"/>
                  </a:cubicBezTo>
                  <a:cubicBezTo>
                    <a:pt x="886821" y="1023171"/>
                    <a:pt x="858460" y="1025353"/>
                    <a:pt x="854097" y="1025353"/>
                  </a:cubicBezTo>
                  <a:cubicBezTo>
                    <a:pt x="843189" y="1025353"/>
                    <a:pt x="834463" y="1022080"/>
                    <a:pt x="829009" y="1018808"/>
                  </a:cubicBezTo>
                  <a:lnTo>
                    <a:pt x="829009" y="257429"/>
                  </a:lnTo>
                  <a:cubicBezTo>
                    <a:pt x="829009" y="197435"/>
                    <a:pt x="779923" y="149440"/>
                    <a:pt x="721019" y="149440"/>
                  </a:cubicBezTo>
                  <a:lnTo>
                    <a:pt x="547582" y="149440"/>
                  </a:lnTo>
                  <a:cubicBezTo>
                    <a:pt x="545401" y="143986"/>
                    <a:pt x="541037" y="135259"/>
                    <a:pt x="541037" y="124351"/>
                  </a:cubicBezTo>
                  <a:cubicBezTo>
                    <a:pt x="541037" y="121079"/>
                    <a:pt x="543219" y="113443"/>
                    <a:pt x="545401" y="106898"/>
                  </a:cubicBezTo>
                  <a:cubicBezTo>
                    <a:pt x="559581" y="95990"/>
                    <a:pt x="569398" y="78538"/>
                    <a:pt x="569398" y="58903"/>
                  </a:cubicBezTo>
                  <a:cubicBezTo>
                    <a:pt x="569398" y="26179"/>
                    <a:pt x="543219" y="0"/>
                    <a:pt x="510495" y="0"/>
                  </a:cubicBezTo>
                  <a:cubicBezTo>
                    <a:pt x="477771" y="0"/>
                    <a:pt x="451592" y="26179"/>
                    <a:pt x="451592" y="58903"/>
                  </a:cubicBezTo>
                  <a:cubicBezTo>
                    <a:pt x="451592" y="78538"/>
                    <a:pt x="461409" y="95990"/>
                    <a:pt x="475589" y="106898"/>
                  </a:cubicBezTo>
                  <a:cubicBezTo>
                    <a:pt x="477771" y="113443"/>
                    <a:pt x="479953" y="119988"/>
                    <a:pt x="479953" y="124351"/>
                  </a:cubicBezTo>
                  <a:cubicBezTo>
                    <a:pt x="479953" y="135259"/>
                    <a:pt x="476680" y="143986"/>
                    <a:pt x="473408" y="149440"/>
                  </a:cubicBezTo>
                  <a:lnTo>
                    <a:pt x="107989" y="149440"/>
                  </a:lnTo>
                  <a:cubicBezTo>
                    <a:pt x="47995" y="149440"/>
                    <a:pt x="0" y="198526"/>
                    <a:pt x="0" y="257429"/>
                  </a:cubicBezTo>
                  <a:lnTo>
                    <a:pt x="0" y="385053"/>
                  </a:lnTo>
                  <a:lnTo>
                    <a:pt x="0" y="457046"/>
                  </a:lnTo>
                  <a:lnTo>
                    <a:pt x="0" y="995901"/>
                  </a:lnTo>
                  <a:lnTo>
                    <a:pt x="0" y="995901"/>
                  </a:lnTo>
                  <a:cubicBezTo>
                    <a:pt x="2182" y="1006809"/>
                    <a:pt x="10908" y="1014445"/>
                    <a:pt x="21816" y="1014445"/>
                  </a:cubicBezTo>
                  <a:cubicBezTo>
                    <a:pt x="27270" y="1014445"/>
                    <a:pt x="32724" y="1014445"/>
                    <a:pt x="38178" y="1014445"/>
                  </a:cubicBezTo>
                  <a:cubicBezTo>
                    <a:pt x="38178" y="1014445"/>
                    <a:pt x="40360" y="1014445"/>
                    <a:pt x="49086" y="1011172"/>
                  </a:cubicBezTo>
                  <a:cubicBezTo>
                    <a:pt x="69811" y="984993"/>
                    <a:pt x="109080" y="976267"/>
                    <a:pt x="140713" y="995901"/>
                  </a:cubicBezTo>
                  <a:cubicBezTo>
                    <a:pt x="157075" y="1005718"/>
                    <a:pt x="169074" y="1023171"/>
                    <a:pt x="172347" y="1042806"/>
                  </a:cubicBezTo>
                  <a:cubicBezTo>
                    <a:pt x="179982" y="1087528"/>
                    <a:pt x="146167" y="1125706"/>
                    <a:pt x="103626" y="1125706"/>
                  </a:cubicBezTo>
                  <a:cubicBezTo>
                    <a:pt x="82901" y="1125706"/>
                    <a:pt x="62176" y="1115889"/>
                    <a:pt x="49086" y="1099527"/>
                  </a:cubicBezTo>
                  <a:cubicBezTo>
                    <a:pt x="41450" y="1096255"/>
                    <a:pt x="38178" y="1096255"/>
                    <a:pt x="38178" y="1096255"/>
                  </a:cubicBezTo>
                  <a:cubicBezTo>
                    <a:pt x="33815" y="1096255"/>
                    <a:pt x="28361" y="1096255"/>
                    <a:pt x="23998" y="1097346"/>
                  </a:cubicBezTo>
                  <a:cubicBezTo>
                    <a:pt x="13090" y="1098436"/>
                    <a:pt x="4363" y="1104981"/>
                    <a:pt x="0" y="1113708"/>
                  </a:cubicBezTo>
                  <a:lnTo>
                    <a:pt x="0" y="1113708"/>
                  </a:lnTo>
                  <a:lnTo>
                    <a:pt x="0" y="1173702"/>
                  </a:lnTo>
                  <a:cubicBezTo>
                    <a:pt x="0" y="1233696"/>
                    <a:pt x="49086" y="1281691"/>
                    <a:pt x="107989" y="1281691"/>
                  </a:cubicBezTo>
                  <a:lnTo>
                    <a:pt x="719929" y="1281691"/>
                  </a:lnTo>
                  <a:cubicBezTo>
                    <a:pt x="779923" y="1281691"/>
                    <a:pt x="827918" y="1232605"/>
                    <a:pt x="827918" y="1173702"/>
                  </a:cubicBezTo>
                  <a:lnTo>
                    <a:pt x="827918" y="1090801"/>
                  </a:lnTo>
                  <a:cubicBezTo>
                    <a:pt x="833372" y="1088619"/>
                    <a:pt x="842098" y="1084256"/>
                    <a:pt x="853006" y="1084256"/>
                  </a:cubicBezTo>
                  <a:cubicBezTo>
                    <a:pt x="856279" y="1084256"/>
                    <a:pt x="885730" y="1086438"/>
                    <a:pt x="892275" y="1088619"/>
                  </a:cubicBezTo>
                  <a:cubicBezTo>
                    <a:pt x="904274" y="1104981"/>
                    <a:pt x="924999" y="1115889"/>
                    <a:pt x="947906" y="1112617"/>
                  </a:cubicBezTo>
                  <a:cubicBezTo>
                    <a:pt x="974085" y="1109344"/>
                    <a:pt x="995901" y="1087528"/>
                    <a:pt x="998083" y="1061349"/>
                  </a:cubicBezTo>
                  <a:cubicBezTo>
                    <a:pt x="1004627" y="1027534"/>
                    <a:pt x="976267" y="996992"/>
                    <a:pt x="941361" y="996992"/>
                  </a:cubicBezTo>
                  <a:close/>
                </a:path>
              </a:pathLst>
            </a:custGeom>
            <a:solidFill>
              <a:schemeClr val="bg1"/>
            </a:solidFill>
            <a:ln>
              <a:noFill/>
              <a:headEnd type="none" w="med" len="med"/>
              <a:tailEnd type="none" w="med" len="med"/>
            </a:ln>
            <a:effectLst>
              <a:outerShdw blurRad="254000" dist="50800" dir="2700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182880" rIns="182880" bIns="18288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sz="1400" b="0" i="0" u="none" strike="noStrike" kern="1200" cap="none" spc="0" normalizeH="0" baseline="0" noProof="0">
                <a:ln>
                  <a:noFill/>
                </a:ln>
                <a:gradFill>
                  <a:gsLst>
                    <a:gs pos="2917">
                      <a:prstClr val="black"/>
                    </a:gs>
                    <a:gs pos="100000">
                      <a:prstClr val="black"/>
                    </a:gs>
                  </a:gsLst>
                  <a:lin ang="5400000" scaled="0"/>
                </a:gradFill>
                <a:effectLst/>
                <a:uLnTx/>
                <a:uFillTx/>
                <a:latin typeface="Calibri Light" panose="020F0302020204030204"/>
                <a:ea typeface="+mn-ea"/>
                <a:cs typeface="+mn-cs"/>
              </a:endParaRPr>
            </a:p>
          </p:txBody>
        </p:sp>
        <p:grpSp>
          <p:nvGrpSpPr>
            <p:cNvPr id="42" name="!! C&amp;C">
              <a:extLst>
                <a:ext uri="{FF2B5EF4-FFF2-40B4-BE49-F238E27FC236}">
                  <a16:creationId xmlns:a16="http://schemas.microsoft.com/office/drawing/2014/main" id="{FB9CB984-8E53-4BED-8498-F4BA24F527EE}"/>
                </a:ext>
              </a:extLst>
            </p:cNvPr>
            <p:cNvGrpSpPr/>
            <p:nvPr/>
          </p:nvGrpSpPr>
          <p:grpSpPr>
            <a:xfrm>
              <a:off x="7526747" y="3299973"/>
              <a:ext cx="914400" cy="619938"/>
              <a:chOff x="6672535" y="3888335"/>
              <a:chExt cx="914400" cy="619938"/>
            </a:xfrm>
          </p:grpSpPr>
          <p:sp>
            <p:nvSpPr>
              <p:cNvPr id="44" name="TextBox 43">
                <a:extLst>
                  <a:ext uri="{FF2B5EF4-FFF2-40B4-BE49-F238E27FC236}">
                    <a16:creationId xmlns:a16="http://schemas.microsoft.com/office/drawing/2014/main" id="{28B7D41D-134E-4686-93E5-C393D96B8638}"/>
                  </a:ext>
                </a:extLst>
              </p:cNvPr>
              <p:cNvSpPr txBox="1"/>
              <p:nvPr/>
            </p:nvSpPr>
            <p:spPr>
              <a:xfrm>
                <a:off x="6672535" y="3888335"/>
                <a:ext cx="914400" cy="400110"/>
              </a:xfrm>
              <a:prstGeom prst="rect">
                <a:avLst/>
              </a:prstGeom>
              <a:noFill/>
              <a:effectLst/>
            </p:spPr>
            <p:txBody>
              <a:bodyPr wrap="square" rtlCol="0">
                <a:noAutofit/>
              </a:bodyPr>
              <a:lstStyle/>
              <a:p>
                <a:pPr marL="0" marR="0" lvl="0" indent="0" algn="ctr" defTabSz="913927" rtl="0" eaLnBrk="1" fontAlgn="base" latinLnBrk="0" hangingPunct="1">
                  <a:lnSpc>
                    <a:spcPct val="100000"/>
                  </a:lnSpc>
                  <a:spcBef>
                    <a:spcPct val="0"/>
                  </a:spcBef>
                  <a:spcAft>
                    <a:spcPct val="0"/>
                  </a:spcAft>
                  <a:buClrTx/>
                  <a:buSzTx/>
                  <a:buFontTx/>
                  <a:buNone/>
                  <a:tabLst/>
                  <a:defRPr/>
                </a:pPr>
                <a:r>
                  <a:rPr kumimoji="0" lang="en-US" sz="900" b="0" i="0" u="none" strike="noStrike" kern="0" cap="none" spc="0" normalizeH="0" baseline="0" noProof="0">
                    <a:ln>
                      <a:noFill/>
                    </a:ln>
                    <a:gradFill>
                      <a:gsLst>
                        <a:gs pos="2917">
                          <a:prstClr val="black"/>
                        </a:gs>
                        <a:gs pos="100000">
                          <a:prstClr val="black"/>
                        </a:gs>
                      </a:gsLst>
                      <a:lin ang="5400000" scaled="0"/>
                    </a:gradFill>
                    <a:effectLst/>
                    <a:uLnTx/>
                    <a:uFillTx/>
                    <a:latin typeface="Segoe UI Semibold" panose="020B0702040204020203" pitchFamily="34" charset="0"/>
                    <a:ea typeface="Segoe UI" charset="0"/>
                    <a:cs typeface="Segoe UI Semibold" panose="020B0702040204020203" pitchFamily="34" charset="0"/>
                  </a:rPr>
                  <a:t>C&amp;C channel</a:t>
                </a:r>
              </a:p>
            </p:txBody>
          </p:sp>
          <p:grpSp>
            <p:nvGrpSpPr>
              <p:cNvPr id="45" name="Group 44">
                <a:extLst>
                  <a:ext uri="{FF2B5EF4-FFF2-40B4-BE49-F238E27FC236}">
                    <a16:creationId xmlns:a16="http://schemas.microsoft.com/office/drawing/2014/main" id="{150203D3-663E-470B-BDC5-C9FCB9D1D6FC}"/>
                  </a:ext>
                </a:extLst>
              </p:cNvPr>
              <p:cNvGrpSpPr/>
              <p:nvPr/>
            </p:nvGrpSpPr>
            <p:grpSpPr>
              <a:xfrm>
                <a:off x="7014966" y="4164477"/>
                <a:ext cx="229538" cy="343796"/>
                <a:chOff x="8228718" y="2771326"/>
                <a:chExt cx="407298" cy="610038"/>
              </a:xfrm>
              <a:effectLst/>
            </p:grpSpPr>
            <p:cxnSp>
              <p:nvCxnSpPr>
                <p:cNvPr id="46" name="Straight Connector 45">
                  <a:extLst>
                    <a:ext uri="{FF2B5EF4-FFF2-40B4-BE49-F238E27FC236}">
                      <a16:creationId xmlns:a16="http://schemas.microsoft.com/office/drawing/2014/main" id="{CE779BFA-8EBB-4E3F-91D9-8B5691144E14}"/>
                    </a:ext>
                  </a:extLst>
                </p:cNvPr>
                <p:cNvCxnSpPr/>
                <p:nvPr/>
              </p:nvCxnSpPr>
              <p:spPr>
                <a:xfrm flipH="1">
                  <a:off x="8291242" y="2969946"/>
                  <a:ext cx="110169" cy="411418"/>
                </a:xfrm>
                <a:prstGeom prst="line">
                  <a:avLst/>
                </a:prstGeom>
                <a:noFill/>
                <a:ln w="25400" cap="rnd" cmpd="sng" algn="ctr">
                  <a:solidFill>
                    <a:srgbClr val="D1D1D1"/>
                  </a:solidFill>
                  <a:prstDash val="solid"/>
                </a:ln>
                <a:effectLst/>
              </p:spPr>
            </p:cxnSp>
            <p:cxnSp>
              <p:nvCxnSpPr>
                <p:cNvPr id="47" name="Straight Connector 46">
                  <a:extLst>
                    <a:ext uri="{FF2B5EF4-FFF2-40B4-BE49-F238E27FC236}">
                      <a16:creationId xmlns:a16="http://schemas.microsoft.com/office/drawing/2014/main" id="{896E6BF9-5E87-46FD-B932-1BF6CDF86F58}"/>
                    </a:ext>
                  </a:extLst>
                </p:cNvPr>
                <p:cNvCxnSpPr>
                  <a:cxnSpLocks/>
                </p:cNvCxnSpPr>
                <p:nvPr/>
              </p:nvCxnSpPr>
              <p:spPr>
                <a:xfrm>
                  <a:off x="8459557" y="2969946"/>
                  <a:ext cx="110169" cy="411418"/>
                </a:xfrm>
                <a:prstGeom prst="line">
                  <a:avLst/>
                </a:prstGeom>
                <a:noFill/>
                <a:ln w="25400" cap="rnd" cmpd="sng" algn="ctr">
                  <a:solidFill>
                    <a:srgbClr val="D1D1D1"/>
                  </a:solidFill>
                  <a:prstDash val="solid"/>
                </a:ln>
                <a:effectLst/>
              </p:spPr>
            </p:cxnSp>
            <p:cxnSp>
              <p:nvCxnSpPr>
                <p:cNvPr id="48" name="Straight Connector 47">
                  <a:extLst>
                    <a:ext uri="{FF2B5EF4-FFF2-40B4-BE49-F238E27FC236}">
                      <a16:creationId xmlns:a16="http://schemas.microsoft.com/office/drawing/2014/main" id="{2CDA87E9-3B41-438F-B15D-F19A4BD69A68}"/>
                    </a:ext>
                  </a:extLst>
                </p:cNvPr>
                <p:cNvCxnSpPr>
                  <a:cxnSpLocks/>
                </p:cNvCxnSpPr>
                <p:nvPr/>
              </p:nvCxnSpPr>
              <p:spPr>
                <a:xfrm>
                  <a:off x="8364573" y="3133057"/>
                  <a:ext cx="136767" cy="0"/>
                </a:xfrm>
                <a:prstGeom prst="line">
                  <a:avLst/>
                </a:prstGeom>
                <a:noFill/>
                <a:ln w="25400" cap="rnd" cmpd="sng" algn="ctr">
                  <a:solidFill>
                    <a:srgbClr val="D1D1D1"/>
                  </a:solidFill>
                  <a:prstDash val="solid"/>
                </a:ln>
                <a:effectLst/>
              </p:spPr>
            </p:cxnSp>
            <p:cxnSp>
              <p:nvCxnSpPr>
                <p:cNvPr id="49" name="Straight Connector 48">
                  <a:extLst>
                    <a:ext uri="{FF2B5EF4-FFF2-40B4-BE49-F238E27FC236}">
                      <a16:creationId xmlns:a16="http://schemas.microsoft.com/office/drawing/2014/main" id="{FAE23095-34F8-412B-A65D-7DA1DB986050}"/>
                    </a:ext>
                  </a:extLst>
                </p:cNvPr>
                <p:cNvCxnSpPr>
                  <a:cxnSpLocks/>
                </p:cNvCxnSpPr>
                <p:nvPr/>
              </p:nvCxnSpPr>
              <p:spPr>
                <a:xfrm>
                  <a:off x="8337648" y="3254234"/>
                  <a:ext cx="190616" cy="0"/>
                </a:xfrm>
                <a:prstGeom prst="line">
                  <a:avLst/>
                </a:prstGeom>
                <a:noFill/>
                <a:ln w="25400" cap="rnd" cmpd="sng" algn="ctr">
                  <a:solidFill>
                    <a:srgbClr val="D1D1D1"/>
                  </a:solidFill>
                  <a:prstDash val="solid"/>
                </a:ln>
                <a:effectLst/>
              </p:spPr>
            </p:cxnSp>
            <p:sp>
              <p:nvSpPr>
                <p:cNvPr id="50" name="Oval 49">
                  <a:extLst>
                    <a:ext uri="{FF2B5EF4-FFF2-40B4-BE49-F238E27FC236}">
                      <a16:creationId xmlns:a16="http://schemas.microsoft.com/office/drawing/2014/main" id="{FF779175-9D8A-498C-8BF4-EBB3C00E0832}"/>
                    </a:ext>
                  </a:extLst>
                </p:cNvPr>
                <p:cNvSpPr/>
                <p:nvPr/>
              </p:nvSpPr>
              <p:spPr>
                <a:xfrm>
                  <a:off x="8377873" y="2865928"/>
                  <a:ext cx="110169" cy="110168"/>
                </a:xfrm>
                <a:prstGeom prst="ellipse">
                  <a:avLst/>
                </a:prstGeom>
                <a:noFill/>
                <a:ln w="25400" cap="flat" cmpd="sng" algn="ctr">
                  <a:solidFill>
                    <a:srgbClr val="D1D1D1"/>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a:ln>
                      <a:noFill/>
                    </a:ln>
                    <a:gradFill>
                      <a:gsLst>
                        <a:gs pos="2917">
                          <a:prstClr val="black"/>
                        </a:gs>
                        <a:gs pos="100000">
                          <a:prstClr val="black"/>
                        </a:gs>
                      </a:gsLst>
                      <a:lin ang="5400000" scaled="0"/>
                    </a:gradFill>
                    <a:effectLst/>
                    <a:uLnTx/>
                    <a:uFillTx/>
                    <a:latin typeface="Segoe UI Semibold" panose="020B0702040204020203" pitchFamily="34" charset="0"/>
                    <a:ea typeface="+mn-ea"/>
                    <a:cs typeface="Segoe UI Semibold" panose="020B0702040204020203" pitchFamily="34" charset="0"/>
                  </a:endParaRPr>
                </a:p>
              </p:txBody>
            </p:sp>
            <p:sp>
              <p:nvSpPr>
                <p:cNvPr id="51" name="Arc 50">
                  <a:extLst>
                    <a:ext uri="{FF2B5EF4-FFF2-40B4-BE49-F238E27FC236}">
                      <a16:creationId xmlns:a16="http://schemas.microsoft.com/office/drawing/2014/main" id="{0674789C-5AA4-4893-B6E3-0D067E112A02}"/>
                    </a:ext>
                  </a:extLst>
                </p:cNvPr>
                <p:cNvSpPr/>
                <p:nvPr/>
              </p:nvSpPr>
              <p:spPr>
                <a:xfrm rot="2147270">
                  <a:off x="8375195" y="2821690"/>
                  <a:ext cx="189640" cy="189641"/>
                </a:xfrm>
                <a:prstGeom prst="arc">
                  <a:avLst/>
                </a:prstGeom>
                <a:noFill/>
                <a:ln w="25400" cap="flat" cmpd="sng" algn="ctr">
                  <a:solidFill>
                    <a:srgbClr val="0078D7"/>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a:ln>
                      <a:noFill/>
                    </a:ln>
                    <a:gradFill>
                      <a:gsLst>
                        <a:gs pos="2917">
                          <a:prstClr val="black"/>
                        </a:gs>
                        <a:gs pos="100000">
                          <a:prstClr val="black"/>
                        </a:gs>
                      </a:gsLst>
                      <a:lin ang="5400000" scaled="0"/>
                    </a:gradFill>
                    <a:effectLst/>
                    <a:uLnTx/>
                    <a:uFillTx/>
                    <a:latin typeface="Segoe UI Semibold" panose="020B0702040204020203" pitchFamily="34" charset="0"/>
                    <a:ea typeface="+mn-ea"/>
                    <a:cs typeface="Segoe UI Semibold" panose="020B0702040204020203" pitchFamily="34" charset="0"/>
                  </a:endParaRPr>
                </a:p>
              </p:txBody>
            </p:sp>
            <p:sp>
              <p:nvSpPr>
                <p:cNvPr id="52" name="Arc 51">
                  <a:extLst>
                    <a:ext uri="{FF2B5EF4-FFF2-40B4-BE49-F238E27FC236}">
                      <a16:creationId xmlns:a16="http://schemas.microsoft.com/office/drawing/2014/main" id="{2F8D4A45-E498-4B06-9429-951F570CF19B}"/>
                    </a:ext>
                  </a:extLst>
                </p:cNvPr>
                <p:cNvSpPr/>
                <p:nvPr/>
              </p:nvSpPr>
              <p:spPr>
                <a:xfrm rot="2147270">
                  <a:off x="8361919" y="2771326"/>
                  <a:ext cx="274097" cy="274098"/>
                </a:xfrm>
                <a:prstGeom prst="arc">
                  <a:avLst/>
                </a:prstGeom>
                <a:noFill/>
                <a:ln w="25400" cap="flat" cmpd="sng" algn="ctr">
                  <a:solidFill>
                    <a:srgbClr val="0078D7"/>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a:ln>
                      <a:noFill/>
                    </a:ln>
                    <a:gradFill>
                      <a:gsLst>
                        <a:gs pos="2917">
                          <a:prstClr val="black"/>
                        </a:gs>
                        <a:gs pos="100000">
                          <a:prstClr val="black"/>
                        </a:gs>
                      </a:gsLst>
                      <a:lin ang="5400000" scaled="0"/>
                    </a:gradFill>
                    <a:effectLst/>
                    <a:uLnTx/>
                    <a:uFillTx/>
                    <a:latin typeface="Segoe UI Semibold" panose="020B0702040204020203" pitchFamily="34" charset="0"/>
                    <a:ea typeface="+mn-ea"/>
                    <a:cs typeface="Segoe UI Semibold" panose="020B0702040204020203" pitchFamily="34" charset="0"/>
                  </a:endParaRPr>
                </a:p>
              </p:txBody>
            </p:sp>
            <p:grpSp>
              <p:nvGrpSpPr>
                <p:cNvPr id="53" name="Group 52">
                  <a:extLst>
                    <a:ext uri="{FF2B5EF4-FFF2-40B4-BE49-F238E27FC236}">
                      <a16:creationId xmlns:a16="http://schemas.microsoft.com/office/drawing/2014/main" id="{C0442391-9F82-4F66-8202-502105D92673}"/>
                    </a:ext>
                  </a:extLst>
                </p:cNvPr>
                <p:cNvGrpSpPr/>
                <p:nvPr/>
              </p:nvGrpSpPr>
              <p:grpSpPr>
                <a:xfrm flipH="1">
                  <a:off x="8228718" y="2778041"/>
                  <a:ext cx="274098" cy="274098"/>
                  <a:chOff x="8514318" y="2923727"/>
                  <a:chExt cx="274098" cy="274098"/>
                </a:xfrm>
              </p:grpSpPr>
              <p:sp>
                <p:nvSpPr>
                  <p:cNvPr id="54" name="Arc 53">
                    <a:extLst>
                      <a:ext uri="{FF2B5EF4-FFF2-40B4-BE49-F238E27FC236}">
                        <a16:creationId xmlns:a16="http://schemas.microsoft.com/office/drawing/2014/main" id="{AC5F2826-8E54-47A0-B673-C4DF6962333F}"/>
                      </a:ext>
                    </a:extLst>
                  </p:cNvPr>
                  <p:cNvSpPr/>
                  <p:nvPr/>
                </p:nvSpPr>
                <p:spPr>
                  <a:xfrm rot="2147270">
                    <a:off x="8527594" y="2974090"/>
                    <a:ext cx="189640" cy="189639"/>
                  </a:xfrm>
                  <a:prstGeom prst="arc">
                    <a:avLst/>
                  </a:prstGeom>
                  <a:noFill/>
                  <a:ln w="25400" cap="flat" cmpd="sng" algn="ctr">
                    <a:solidFill>
                      <a:srgbClr val="0078D7"/>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a:ln>
                        <a:noFill/>
                      </a:ln>
                      <a:gradFill>
                        <a:gsLst>
                          <a:gs pos="2917">
                            <a:prstClr val="black"/>
                          </a:gs>
                          <a:gs pos="100000">
                            <a:prstClr val="black"/>
                          </a:gs>
                        </a:gsLst>
                        <a:lin ang="5400000" scaled="0"/>
                      </a:gradFill>
                      <a:effectLst/>
                      <a:uLnTx/>
                      <a:uFillTx/>
                      <a:latin typeface="Segoe UI Semibold" panose="020B0702040204020203" pitchFamily="34" charset="0"/>
                      <a:ea typeface="+mn-ea"/>
                      <a:cs typeface="Segoe UI Semibold" panose="020B0702040204020203" pitchFamily="34" charset="0"/>
                    </a:endParaRPr>
                  </a:p>
                </p:txBody>
              </p:sp>
              <p:sp>
                <p:nvSpPr>
                  <p:cNvPr id="55" name="Arc 54">
                    <a:extLst>
                      <a:ext uri="{FF2B5EF4-FFF2-40B4-BE49-F238E27FC236}">
                        <a16:creationId xmlns:a16="http://schemas.microsoft.com/office/drawing/2014/main" id="{B97E6199-DB8F-41F6-865B-A43C011FFB24}"/>
                      </a:ext>
                    </a:extLst>
                  </p:cNvPr>
                  <p:cNvSpPr/>
                  <p:nvPr/>
                </p:nvSpPr>
                <p:spPr>
                  <a:xfrm rot="2147270">
                    <a:off x="8514318" y="2923727"/>
                    <a:ext cx="274098" cy="274098"/>
                  </a:xfrm>
                  <a:prstGeom prst="arc">
                    <a:avLst/>
                  </a:prstGeom>
                  <a:noFill/>
                  <a:ln w="25400" cap="flat" cmpd="sng" algn="ctr">
                    <a:solidFill>
                      <a:srgbClr val="0078D7"/>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a:ln>
                        <a:noFill/>
                      </a:ln>
                      <a:gradFill>
                        <a:gsLst>
                          <a:gs pos="2917">
                            <a:prstClr val="black"/>
                          </a:gs>
                          <a:gs pos="100000">
                            <a:prstClr val="black"/>
                          </a:gs>
                        </a:gsLst>
                        <a:lin ang="5400000" scaled="0"/>
                      </a:gradFill>
                      <a:effectLst/>
                      <a:uLnTx/>
                      <a:uFillTx/>
                      <a:latin typeface="Segoe UI Semibold" panose="020B0702040204020203" pitchFamily="34" charset="0"/>
                      <a:ea typeface="+mn-ea"/>
                      <a:cs typeface="Segoe UI Semibold" panose="020B0702040204020203" pitchFamily="34" charset="0"/>
                    </a:endParaRPr>
                  </a:p>
                </p:txBody>
              </p:sp>
            </p:grpSp>
          </p:grpSp>
        </p:grpSp>
      </p:grpSp>
      <p:grpSp>
        <p:nvGrpSpPr>
          <p:cNvPr id="56" name="!! Exploitation puzzle">
            <a:extLst>
              <a:ext uri="{FF2B5EF4-FFF2-40B4-BE49-F238E27FC236}">
                <a16:creationId xmlns:a16="http://schemas.microsoft.com/office/drawing/2014/main" id="{F9DE14C7-69FD-41BA-A858-FAA673289B2C}"/>
              </a:ext>
            </a:extLst>
          </p:cNvPr>
          <p:cNvGrpSpPr/>
          <p:nvPr/>
        </p:nvGrpSpPr>
        <p:grpSpPr>
          <a:xfrm>
            <a:off x="2381834" y="4031503"/>
            <a:ext cx="1018441" cy="1281690"/>
            <a:chOff x="6610982" y="4019087"/>
            <a:chExt cx="1018441" cy="1281690"/>
          </a:xfrm>
        </p:grpSpPr>
        <p:sp>
          <p:nvSpPr>
            <p:cNvPr id="58" name="Freeform: Shape 57">
              <a:extLst>
                <a:ext uri="{FF2B5EF4-FFF2-40B4-BE49-F238E27FC236}">
                  <a16:creationId xmlns:a16="http://schemas.microsoft.com/office/drawing/2014/main" id="{25E60D2C-51A8-40CA-B267-C7A4A9A9E30E}"/>
                </a:ext>
              </a:extLst>
            </p:cNvPr>
            <p:cNvSpPr/>
            <p:nvPr/>
          </p:nvSpPr>
          <p:spPr>
            <a:xfrm>
              <a:off x="6629806" y="4019087"/>
              <a:ext cx="999617" cy="1281690"/>
            </a:xfrm>
            <a:custGeom>
              <a:avLst/>
              <a:gdLst>
                <a:gd name="connsiteX0" fmla="*/ 940270 w 999617"/>
                <a:gd name="connsiteY0" fmla="*/ 847552 h 1281690"/>
                <a:gd name="connsiteX1" fmla="*/ 892275 w 999617"/>
                <a:gd name="connsiteY1" fmla="*/ 871550 h 1281690"/>
                <a:gd name="connsiteX2" fmla="*/ 853006 w 999617"/>
                <a:gd name="connsiteY2" fmla="*/ 875913 h 1281690"/>
                <a:gd name="connsiteX3" fmla="*/ 827918 w 999617"/>
                <a:gd name="connsiteY3" fmla="*/ 869368 h 1281690"/>
                <a:gd name="connsiteX4" fmla="*/ 827918 w 999617"/>
                <a:gd name="connsiteY4" fmla="*/ 107989 h 1281690"/>
                <a:gd name="connsiteX5" fmla="*/ 719929 w 999617"/>
                <a:gd name="connsiteY5" fmla="*/ 0 h 1281690"/>
                <a:gd name="connsiteX6" fmla="*/ 107989 w 999617"/>
                <a:gd name="connsiteY6" fmla="*/ 0 h 1281690"/>
                <a:gd name="connsiteX7" fmla="*/ 0 w 999617"/>
                <a:gd name="connsiteY7" fmla="*/ 107989 h 1281690"/>
                <a:gd name="connsiteX8" fmla="*/ 0 w 999617"/>
                <a:gd name="connsiteY8" fmla="*/ 235613 h 1281690"/>
                <a:gd name="connsiteX9" fmla="*/ 0 w 999617"/>
                <a:gd name="connsiteY9" fmla="*/ 307606 h 1281690"/>
                <a:gd name="connsiteX10" fmla="*/ 0 w 999617"/>
                <a:gd name="connsiteY10" fmla="*/ 846461 h 1281690"/>
                <a:gd name="connsiteX11" fmla="*/ 0 w 999617"/>
                <a:gd name="connsiteY11" fmla="*/ 846461 h 1281690"/>
                <a:gd name="connsiteX12" fmla="*/ 21816 w 999617"/>
                <a:gd name="connsiteY12" fmla="*/ 865005 h 1281690"/>
                <a:gd name="connsiteX13" fmla="*/ 38178 w 999617"/>
                <a:gd name="connsiteY13" fmla="*/ 865005 h 1281690"/>
                <a:gd name="connsiteX14" fmla="*/ 49086 w 999617"/>
                <a:gd name="connsiteY14" fmla="*/ 861733 h 1281690"/>
                <a:gd name="connsiteX15" fmla="*/ 140713 w 999617"/>
                <a:gd name="connsiteY15" fmla="*/ 846461 h 1281690"/>
                <a:gd name="connsiteX16" fmla="*/ 172347 w 999617"/>
                <a:gd name="connsiteY16" fmla="*/ 893366 h 1281690"/>
                <a:gd name="connsiteX17" fmla="*/ 103626 w 999617"/>
                <a:gd name="connsiteY17" fmla="*/ 976267 h 1281690"/>
                <a:gd name="connsiteX18" fmla="*/ 49086 w 999617"/>
                <a:gd name="connsiteY18" fmla="*/ 950088 h 1281690"/>
                <a:gd name="connsiteX19" fmla="*/ 38178 w 999617"/>
                <a:gd name="connsiteY19" fmla="*/ 946815 h 1281690"/>
                <a:gd name="connsiteX20" fmla="*/ 23998 w 999617"/>
                <a:gd name="connsiteY20" fmla="*/ 947906 h 1281690"/>
                <a:gd name="connsiteX21" fmla="*/ 0 w 999617"/>
                <a:gd name="connsiteY21" fmla="*/ 964268 h 1281690"/>
                <a:gd name="connsiteX22" fmla="*/ 0 w 999617"/>
                <a:gd name="connsiteY22" fmla="*/ 964268 h 1281690"/>
                <a:gd name="connsiteX23" fmla="*/ 0 w 999617"/>
                <a:gd name="connsiteY23" fmla="*/ 1024262 h 1281690"/>
                <a:gd name="connsiteX24" fmla="*/ 107989 w 999617"/>
                <a:gd name="connsiteY24" fmla="*/ 1132251 h 1281690"/>
                <a:gd name="connsiteX25" fmla="*/ 402505 w 999617"/>
                <a:gd name="connsiteY25" fmla="*/ 1132251 h 1281690"/>
                <a:gd name="connsiteX26" fmla="*/ 409050 w 999617"/>
                <a:gd name="connsiteY26" fmla="*/ 1157340 h 1281690"/>
                <a:gd name="connsiteX27" fmla="*/ 404687 w 999617"/>
                <a:gd name="connsiteY27" fmla="*/ 1174792 h 1281690"/>
                <a:gd name="connsiteX28" fmla="*/ 380689 w 999617"/>
                <a:gd name="connsiteY28" fmla="*/ 1222788 h 1281690"/>
                <a:gd name="connsiteX29" fmla="*/ 439593 w 999617"/>
                <a:gd name="connsiteY29" fmla="*/ 1281691 h 1281690"/>
                <a:gd name="connsiteX30" fmla="*/ 498496 w 999617"/>
                <a:gd name="connsiteY30" fmla="*/ 1222788 h 1281690"/>
                <a:gd name="connsiteX31" fmla="*/ 474498 w 999617"/>
                <a:gd name="connsiteY31" fmla="*/ 1174792 h 1281690"/>
                <a:gd name="connsiteX32" fmla="*/ 470135 w 999617"/>
                <a:gd name="connsiteY32" fmla="*/ 1157340 h 1281690"/>
                <a:gd name="connsiteX33" fmla="*/ 476680 w 999617"/>
                <a:gd name="connsiteY33" fmla="*/ 1132251 h 1281690"/>
                <a:gd name="connsiteX34" fmla="*/ 721019 w 999617"/>
                <a:gd name="connsiteY34" fmla="*/ 1132251 h 1281690"/>
                <a:gd name="connsiteX35" fmla="*/ 829009 w 999617"/>
                <a:gd name="connsiteY35" fmla="*/ 1024262 h 1281690"/>
                <a:gd name="connsiteX36" fmla="*/ 829009 w 999617"/>
                <a:gd name="connsiteY36" fmla="*/ 941361 h 1281690"/>
                <a:gd name="connsiteX37" fmla="*/ 854097 w 999617"/>
                <a:gd name="connsiteY37" fmla="*/ 934816 h 1281690"/>
                <a:gd name="connsiteX38" fmla="*/ 893366 w 999617"/>
                <a:gd name="connsiteY38" fmla="*/ 939180 h 1281690"/>
                <a:gd name="connsiteX39" fmla="*/ 948997 w 999617"/>
                <a:gd name="connsiteY39" fmla="*/ 963177 h 1281690"/>
                <a:gd name="connsiteX40" fmla="*/ 999173 w 999617"/>
                <a:gd name="connsiteY40" fmla="*/ 911909 h 1281690"/>
                <a:gd name="connsiteX41" fmla="*/ 940270 w 999617"/>
                <a:gd name="connsiteY41" fmla="*/ 847552 h 1281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999617" h="1281690">
                  <a:moveTo>
                    <a:pt x="940270" y="847552"/>
                  </a:moveTo>
                  <a:cubicBezTo>
                    <a:pt x="920636" y="847552"/>
                    <a:pt x="903183" y="857369"/>
                    <a:pt x="892275" y="871550"/>
                  </a:cubicBezTo>
                  <a:cubicBezTo>
                    <a:pt x="885730" y="873731"/>
                    <a:pt x="857369" y="875913"/>
                    <a:pt x="853006" y="875913"/>
                  </a:cubicBezTo>
                  <a:cubicBezTo>
                    <a:pt x="842098" y="875913"/>
                    <a:pt x="833372" y="872641"/>
                    <a:pt x="827918" y="869368"/>
                  </a:cubicBezTo>
                  <a:lnTo>
                    <a:pt x="827918" y="107989"/>
                  </a:lnTo>
                  <a:cubicBezTo>
                    <a:pt x="827918" y="47995"/>
                    <a:pt x="778832" y="0"/>
                    <a:pt x="719929" y="0"/>
                  </a:cubicBezTo>
                  <a:lnTo>
                    <a:pt x="107989" y="0"/>
                  </a:lnTo>
                  <a:cubicBezTo>
                    <a:pt x="47995" y="0"/>
                    <a:pt x="0" y="49086"/>
                    <a:pt x="0" y="107989"/>
                  </a:cubicBezTo>
                  <a:lnTo>
                    <a:pt x="0" y="235613"/>
                  </a:lnTo>
                  <a:lnTo>
                    <a:pt x="0" y="307606"/>
                  </a:lnTo>
                  <a:lnTo>
                    <a:pt x="0" y="846461"/>
                  </a:lnTo>
                  <a:lnTo>
                    <a:pt x="0" y="846461"/>
                  </a:lnTo>
                  <a:cubicBezTo>
                    <a:pt x="2182" y="857369"/>
                    <a:pt x="10908" y="865005"/>
                    <a:pt x="21816" y="865005"/>
                  </a:cubicBezTo>
                  <a:cubicBezTo>
                    <a:pt x="27270" y="865005"/>
                    <a:pt x="32724" y="865005"/>
                    <a:pt x="38178" y="865005"/>
                  </a:cubicBezTo>
                  <a:cubicBezTo>
                    <a:pt x="38178" y="865005"/>
                    <a:pt x="40360" y="865005"/>
                    <a:pt x="49086" y="861733"/>
                  </a:cubicBezTo>
                  <a:cubicBezTo>
                    <a:pt x="69811" y="835553"/>
                    <a:pt x="109080" y="826827"/>
                    <a:pt x="140713" y="846461"/>
                  </a:cubicBezTo>
                  <a:cubicBezTo>
                    <a:pt x="157075" y="856279"/>
                    <a:pt x="169074" y="873731"/>
                    <a:pt x="172347" y="893366"/>
                  </a:cubicBezTo>
                  <a:cubicBezTo>
                    <a:pt x="179982" y="938089"/>
                    <a:pt x="146167" y="976267"/>
                    <a:pt x="103626" y="976267"/>
                  </a:cubicBezTo>
                  <a:cubicBezTo>
                    <a:pt x="82901" y="976267"/>
                    <a:pt x="62176" y="966450"/>
                    <a:pt x="49086" y="950088"/>
                  </a:cubicBezTo>
                  <a:cubicBezTo>
                    <a:pt x="41450" y="946815"/>
                    <a:pt x="38178" y="946815"/>
                    <a:pt x="38178" y="946815"/>
                  </a:cubicBezTo>
                  <a:cubicBezTo>
                    <a:pt x="33815" y="946815"/>
                    <a:pt x="28361" y="946815"/>
                    <a:pt x="23998" y="947906"/>
                  </a:cubicBezTo>
                  <a:cubicBezTo>
                    <a:pt x="13090" y="948997"/>
                    <a:pt x="4363" y="955542"/>
                    <a:pt x="0" y="964268"/>
                  </a:cubicBezTo>
                  <a:lnTo>
                    <a:pt x="0" y="964268"/>
                  </a:lnTo>
                  <a:lnTo>
                    <a:pt x="0" y="1024262"/>
                  </a:lnTo>
                  <a:cubicBezTo>
                    <a:pt x="0" y="1084256"/>
                    <a:pt x="49086" y="1132251"/>
                    <a:pt x="107989" y="1132251"/>
                  </a:cubicBezTo>
                  <a:lnTo>
                    <a:pt x="402505" y="1132251"/>
                  </a:lnTo>
                  <a:cubicBezTo>
                    <a:pt x="404687" y="1137705"/>
                    <a:pt x="409050" y="1146432"/>
                    <a:pt x="409050" y="1157340"/>
                  </a:cubicBezTo>
                  <a:cubicBezTo>
                    <a:pt x="409050" y="1160612"/>
                    <a:pt x="406869" y="1168248"/>
                    <a:pt x="404687" y="1174792"/>
                  </a:cubicBezTo>
                  <a:cubicBezTo>
                    <a:pt x="390507" y="1185701"/>
                    <a:pt x="380689" y="1203153"/>
                    <a:pt x="380689" y="1222788"/>
                  </a:cubicBezTo>
                  <a:cubicBezTo>
                    <a:pt x="380689" y="1255512"/>
                    <a:pt x="406869" y="1281691"/>
                    <a:pt x="439593" y="1281691"/>
                  </a:cubicBezTo>
                  <a:cubicBezTo>
                    <a:pt x="472317" y="1281691"/>
                    <a:pt x="498496" y="1255512"/>
                    <a:pt x="498496" y="1222788"/>
                  </a:cubicBezTo>
                  <a:cubicBezTo>
                    <a:pt x="498496" y="1203153"/>
                    <a:pt x="488679" y="1185701"/>
                    <a:pt x="474498" y="1174792"/>
                  </a:cubicBezTo>
                  <a:cubicBezTo>
                    <a:pt x="472317" y="1168248"/>
                    <a:pt x="470135" y="1161703"/>
                    <a:pt x="470135" y="1157340"/>
                  </a:cubicBezTo>
                  <a:cubicBezTo>
                    <a:pt x="470135" y="1146432"/>
                    <a:pt x="473407" y="1136614"/>
                    <a:pt x="476680" y="1132251"/>
                  </a:cubicBezTo>
                  <a:lnTo>
                    <a:pt x="721019" y="1132251"/>
                  </a:lnTo>
                  <a:cubicBezTo>
                    <a:pt x="781013" y="1132251"/>
                    <a:pt x="829009" y="1083165"/>
                    <a:pt x="829009" y="1024262"/>
                  </a:cubicBezTo>
                  <a:lnTo>
                    <a:pt x="829009" y="941361"/>
                  </a:lnTo>
                  <a:cubicBezTo>
                    <a:pt x="834463" y="939180"/>
                    <a:pt x="843189" y="934816"/>
                    <a:pt x="854097" y="934816"/>
                  </a:cubicBezTo>
                  <a:cubicBezTo>
                    <a:pt x="857369" y="934816"/>
                    <a:pt x="886821" y="936998"/>
                    <a:pt x="893366" y="939180"/>
                  </a:cubicBezTo>
                  <a:cubicBezTo>
                    <a:pt x="905365" y="955542"/>
                    <a:pt x="926090" y="966450"/>
                    <a:pt x="948997" y="963177"/>
                  </a:cubicBezTo>
                  <a:cubicBezTo>
                    <a:pt x="975176" y="959905"/>
                    <a:pt x="996992" y="938089"/>
                    <a:pt x="999173" y="911909"/>
                  </a:cubicBezTo>
                  <a:cubicBezTo>
                    <a:pt x="1003537" y="878095"/>
                    <a:pt x="975176" y="847552"/>
                    <a:pt x="940270" y="847552"/>
                  </a:cubicBezTo>
                  <a:close/>
                </a:path>
              </a:pathLst>
            </a:custGeom>
            <a:solidFill>
              <a:schemeClr val="bg1"/>
            </a:solidFill>
            <a:ln>
              <a:noFill/>
              <a:headEnd type="none" w="med" len="med"/>
              <a:tailEnd type="none" w="med" len="med"/>
            </a:ln>
            <a:effectLst>
              <a:outerShdw blurRad="254000" dist="50800" dir="2700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182880" rIns="182880" bIns="18288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sz="1400" b="0" i="0" u="none" strike="noStrike" kern="1200" cap="none" spc="0" normalizeH="0" baseline="0" noProof="0">
                <a:ln>
                  <a:noFill/>
                </a:ln>
                <a:gradFill>
                  <a:gsLst>
                    <a:gs pos="2917">
                      <a:prstClr val="black"/>
                    </a:gs>
                    <a:gs pos="100000">
                      <a:prstClr val="black"/>
                    </a:gs>
                  </a:gsLst>
                  <a:lin ang="5400000" scaled="0"/>
                </a:gradFill>
                <a:effectLst/>
                <a:uLnTx/>
                <a:uFillTx/>
                <a:latin typeface="Calibri Light" panose="020F0302020204030204"/>
                <a:ea typeface="+mn-ea"/>
                <a:cs typeface="+mn-cs"/>
              </a:endParaRPr>
            </a:p>
          </p:txBody>
        </p:sp>
        <p:grpSp>
          <p:nvGrpSpPr>
            <p:cNvPr id="57" name="!! Exploitation">
              <a:extLst>
                <a:ext uri="{FF2B5EF4-FFF2-40B4-BE49-F238E27FC236}">
                  <a16:creationId xmlns:a16="http://schemas.microsoft.com/office/drawing/2014/main" id="{3FA87219-AD7E-49B3-BBCE-F3EC8845C410}"/>
                </a:ext>
              </a:extLst>
            </p:cNvPr>
            <p:cNvGrpSpPr/>
            <p:nvPr/>
          </p:nvGrpSpPr>
          <p:grpSpPr>
            <a:xfrm>
              <a:off x="6610982" y="4256244"/>
              <a:ext cx="914400" cy="634975"/>
              <a:chOff x="4789739" y="3807252"/>
              <a:chExt cx="914400" cy="634975"/>
            </a:xfrm>
          </p:grpSpPr>
          <p:sp>
            <p:nvSpPr>
              <p:cNvPr id="59" name="TextBox 58">
                <a:extLst>
                  <a:ext uri="{FF2B5EF4-FFF2-40B4-BE49-F238E27FC236}">
                    <a16:creationId xmlns:a16="http://schemas.microsoft.com/office/drawing/2014/main" id="{04E8A738-C651-4DAD-84EF-ED4FDB7F6D68}"/>
                  </a:ext>
                </a:extLst>
              </p:cNvPr>
              <p:cNvSpPr txBox="1"/>
              <p:nvPr/>
            </p:nvSpPr>
            <p:spPr>
              <a:xfrm>
                <a:off x="4789739" y="3807252"/>
                <a:ext cx="914400" cy="400110"/>
              </a:xfrm>
              <a:prstGeom prst="rect">
                <a:avLst/>
              </a:prstGeom>
              <a:noFill/>
              <a:effectLst/>
            </p:spPr>
            <p:txBody>
              <a:bodyPr wrap="square" rtlCol="0">
                <a:noAutofit/>
              </a:bodyPr>
              <a:lstStyle/>
              <a:p>
                <a:pPr marL="0" marR="0" lvl="0" indent="0" algn="ctr" defTabSz="913927" rtl="0" eaLnBrk="1" fontAlgn="base" latinLnBrk="0" hangingPunct="1">
                  <a:lnSpc>
                    <a:spcPct val="100000"/>
                  </a:lnSpc>
                  <a:spcBef>
                    <a:spcPct val="0"/>
                  </a:spcBef>
                  <a:spcAft>
                    <a:spcPct val="0"/>
                  </a:spcAft>
                  <a:buClrTx/>
                  <a:buSzTx/>
                  <a:buFontTx/>
                  <a:buNone/>
                  <a:tabLst/>
                  <a:defRPr/>
                </a:pPr>
                <a:r>
                  <a:rPr kumimoji="0" lang="en-US" sz="900" b="0" i="0" u="none" strike="noStrike" kern="0" cap="none" spc="0" normalizeH="0" baseline="0" noProof="0">
                    <a:ln>
                      <a:noFill/>
                    </a:ln>
                    <a:gradFill>
                      <a:gsLst>
                        <a:gs pos="2917">
                          <a:prstClr val="black"/>
                        </a:gs>
                        <a:gs pos="100000">
                          <a:prstClr val="black"/>
                        </a:gs>
                      </a:gsLst>
                      <a:lin ang="5400000" scaled="0"/>
                    </a:gradFill>
                    <a:effectLst/>
                    <a:uLnTx/>
                    <a:uFillTx/>
                    <a:latin typeface="Segoe UI Semibold" panose="020B0702040204020203" pitchFamily="34" charset="0"/>
                    <a:ea typeface="Segoe UI" charset="0"/>
                    <a:cs typeface="Segoe UI Semibold" panose="020B0702040204020203" pitchFamily="34" charset="0"/>
                  </a:rPr>
                  <a:t>Exploitation</a:t>
                </a:r>
              </a:p>
            </p:txBody>
          </p:sp>
          <p:pic>
            <p:nvPicPr>
              <p:cNvPr id="60" name="Picture 59">
                <a:extLst>
                  <a:ext uri="{FF2B5EF4-FFF2-40B4-BE49-F238E27FC236}">
                    <a16:creationId xmlns:a16="http://schemas.microsoft.com/office/drawing/2014/main" id="{C8D5D45A-3D39-453B-AB68-8E15396BF5BF}"/>
                  </a:ext>
                </a:extLst>
              </p:cNvPr>
              <p:cNvPicPr>
                <a:picLocks noChangeAspect="1"/>
              </p:cNvPicPr>
              <p:nvPr/>
            </p:nvPicPr>
            <p:blipFill>
              <a:blip r:embed="rId3"/>
              <a:stretch>
                <a:fillRect/>
              </a:stretch>
            </p:blipFill>
            <p:spPr>
              <a:xfrm>
                <a:off x="5092593" y="4133535"/>
                <a:ext cx="308692" cy="308692"/>
              </a:xfrm>
              <a:prstGeom prst="rect">
                <a:avLst/>
              </a:prstGeom>
              <a:effectLst/>
            </p:spPr>
          </p:pic>
        </p:grpSp>
      </p:grpSp>
      <p:grpSp>
        <p:nvGrpSpPr>
          <p:cNvPr id="20" name="!! MTE blueicon details">
            <a:extLst>
              <a:ext uri="{FF2B5EF4-FFF2-40B4-BE49-F238E27FC236}">
                <a16:creationId xmlns:a16="http://schemas.microsoft.com/office/drawing/2014/main" id="{D9575914-3A3C-4808-A193-B977F0ABB10C}"/>
              </a:ext>
            </a:extLst>
          </p:cNvPr>
          <p:cNvGrpSpPr/>
          <p:nvPr/>
        </p:nvGrpSpPr>
        <p:grpSpPr>
          <a:xfrm>
            <a:off x="3965372" y="1688615"/>
            <a:ext cx="822960" cy="822960"/>
            <a:chOff x="8797015" y="5057366"/>
            <a:chExt cx="365760" cy="365760"/>
          </a:xfrm>
        </p:grpSpPr>
        <p:sp>
          <p:nvSpPr>
            <p:cNvPr id="21" name="Oval 20">
              <a:extLst>
                <a:ext uri="{FF2B5EF4-FFF2-40B4-BE49-F238E27FC236}">
                  <a16:creationId xmlns:a16="http://schemas.microsoft.com/office/drawing/2014/main" id="{9FB8B581-294E-4C51-AFFB-43D72A7E686E}"/>
                </a:ext>
              </a:extLst>
            </p:cNvPr>
            <p:cNvSpPr/>
            <p:nvPr/>
          </p:nvSpPr>
          <p:spPr>
            <a:xfrm>
              <a:off x="8797015" y="5057366"/>
              <a:ext cx="365760" cy="365760"/>
            </a:xfrm>
            <a:prstGeom prst="ellipse">
              <a:avLst/>
            </a:prstGeom>
            <a:solidFill>
              <a:srgbClr val="0078D4"/>
            </a:solidFill>
            <a:ln w="15875" cap="flat">
              <a:noFill/>
              <a:prstDash val="solid"/>
              <a:miter/>
            </a:ln>
            <a:effectLst>
              <a:outerShdw blurRad="190500" dist="50800" dir="2400000" algn="ctr" rotWithShape="0">
                <a:prstClr val="black">
                  <a:alpha val="40000"/>
                </a:prstClr>
              </a:outerShdw>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50" b="1" i="0" u="none" strike="noStrike" kern="0" cap="none" spc="0" normalizeH="0" baseline="0" noProof="0">
                <a:ln>
                  <a:noFill/>
                </a:ln>
                <a:solidFill>
                  <a:prstClr val="black"/>
                </a:solidFill>
                <a:effectLst/>
                <a:uLnTx/>
                <a:uFillTx/>
                <a:latin typeface="Calibri" panose="020F0502020204030204"/>
                <a:ea typeface="+mn-ea"/>
                <a:cs typeface="+mn-cs"/>
              </a:endParaRPr>
            </a:p>
          </p:txBody>
        </p:sp>
        <p:grpSp>
          <p:nvGrpSpPr>
            <p:cNvPr id="22" name="!! MTE powerup">
              <a:extLst>
                <a:ext uri="{FF2B5EF4-FFF2-40B4-BE49-F238E27FC236}">
                  <a16:creationId xmlns:a16="http://schemas.microsoft.com/office/drawing/2014/main" id="{24E3B1DA-62DA-497B-8544-18C976EF2FE8}"/>
                </a:ext>
              </a:extLst>
            </p:cNvPr>
            <p:cNvGrpSpPr/>
            <p:nvPr/>
          </p:nvGrpSpPr>
          <p:grpSpPr>
            <a:xfrm>
              <a:off x="8874646" y="5117078"/>
              <a:ext cx="218965" cy="246336"/>
              <a:chOff x="5943599" y="2914066"/>
              <a:chExt cx="610119" cy="686384"/>
            </a:xfrm>
            <a:solidFill>
              <a:srgbClr val="FFFFFF"/>
            </a:solidFill>
          </p:grpSpPr>
          <p:sp>
            <p:nvSpPr>
              <p:cNvPr id="23" name="Freeform: Shape 22">
                <a:extLst>
                  <a:ext uri="{FF2B5EF4-FFF2-40B4-BE49-F238E27FC236}">
                    <a16:creationId xmlns:a16="http://schemas.microsoft.com/office/drawing/2014/main" id="{9B51BF38-35AA-446C-92B7-9D952EEF5EE2}"/>
                  </a:ext>
                </a:extLst>
              </p:cNvPr>
              <p:cNvSpPr/>
              <p:nvPr/>
            </p:nvSpPr>
            <p:spPr>
              <a:xfrm>
                <a:off x="6019864" y="2914066"/>
                <a:ext cx="305060" cy="285993"/>
              </a:xfrm>
              <a:custGeom>
                <a:avLst/>
                <a:gdLst>
                  <a:gd name="connsiteX0" fmla="*/ 152530 w 305059"/>
                  <a:gd name="connsiteY0" fmla="*/ 303153 h 285993"/>
                  <a:gd name="connsiteX1" fmla="*/ 152530 w 305059"/>
                  <a:gd name="connsiteY1" fmla="*/ 303153 h 285993"/>
                  <a:gd name="connsiteX2" fmla="*/ 305060 w 305059"/>
                  <a:gd name="connsiteY2" fmla="*/ 152530 h 285993"/>
                  <a:gd name="connsiteX3" fmla="*/ 215448 w 305059"/>
                  <a:gd name="connsiteY3" fmla="*/ 13346 h 285993"/>
                  <a:gd name="connsiteX4" fmla="*/ 152530 w 305059"/>
                  <a:gd name="connsiteY4" fmla="*/ 0 h 285993"/>
                  <a:gd name="connsiteX5" fmla="*/ 89611 w 305059"/>
                  <a:gd name="connsiteY5" fmla="*/ 13346 h 285993"/>
                  <a:gd name="connsiteX6" fmla="*/ 0 w 305059"/>
                  <a:gd name="connsiteY6" fmla="*/ 150623 h 285993"/>
                  <a:gd name="connsiteX7" fmla="*/ 152530 w 305059"/>
                  <a:gd name="connsiteY7" fmla="*/ 303153 h 285993"/>
                  <a:gd name="connsiteX8" fmla="*/ 152530 w 305059"/>
                  <a:gd name="connsiteY8" fmla="*/ 303153 h 2859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5059" h="285993">
                    <a:moveTo>
                      <a:pt x="152530" y="303153"/>
                    </a:moveTo>
                    <a:lnTo>
                      <a:pt x="152530" y="303153"/>
                    </a:lnTo>
                    <a:cubicBezTo>
                      <a:pt x="236421" y="303153"/>
                      <a:pt x="305060" y="234515"/>
                      <a:pt x="305060" y="152530"/>
                    </a:cubicBezTo>
                    <a:cubicBezTo>
                      <a:pt x="305060" y="89611"/>
                      <a:pt x="268834" y="38132"/>
                      <a:pt x="215448" y="13346"/>
                    </a:cubicBezTo>
                    <a:cubicBezTo>
                      <a:pt x="196382" y="3813"/>
                      <a:pt x="175409" y="0"/>
                      <a:pt x="152530" y="0"/>
                    </a:cubicBezTo>
                    <a:cubicBezTo>
                      <a:pt x="129650" y="0"/>
                      <a:pt x="106771" y="3813"/>
                      <a:pt x="89611" y="13346"/>
                    </a:cubicBezTo>
                    <a:cubicBezTo>
                      <a:pt x="36226" y="38132"/>
                      <a:pt x="0" y="89611"/>
                      <a:pt x="0" y="150623"/>
                    </a:cubicBezTo>
                    <a:cubicBezTo>
                      <a:pt x="0" y="234515"/>
                      <a:pt x="68638" y="303153"/>
                      <a:pt x="152530" y="303153"/>
                    </a:cubicBezTo>
                    <a:lnTo>
                      <a:pt x="152530" y="303153"/>
                    </a:lnTo>
                    <a:close/>
                  </a:path>
                </a:pathLst>
              </a:custGeom>
              <a:grpFill/>
              <a:ln w="1721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24" name="Freeform: Shape 23">
                <a:extLst>
                  <a:ext uri="{FF2B5EF4-FFF2-40B4-BE49-F238E27FC236}">
                    <a16:creationId xmlns:a16="http://schemas.microsoft.com/office/drawing/2014/main" id="{8CBCE015-C4B4-4FB0-8E39-50D2A38A1681}"/>
                  </a:ext>
                </a:extLst>
              </p:cNvPr>
              <p:cNvSpPr/>
              <p:nvPr/>
            </p:nvSpPr>
            <p:spPr>
              <a:xfrm>
                <a:off x="5943599" y="3255351"/>
                <a:ext cx="343192" cy="228795"/>
              </a:xfrm>
              <a:custGeom>
                <a:avLst/>
                <a:gdLst>
                  <a:gd name="connsiteX0" fmla="*/ 291713 w 343191"/>
                  <a:gd name="connsiteY0" fmla="*/ 202102 h 228794"/>
                  <a:gd name="connsiteX1" fmla="*/ 276460 w 343191"/>
                  <a:gd name="connsiteY1" fmla="*/ 122024 h 228794"/>
                  <a:gd name="connsiteX2" fmla="*/ 276460 w 343191"/>
                  <a:gd name="connsiteY2" fmla="*/ 51479 h 228794"/>
                  <a:gd name="connsiteX3" fmla="*/ 287900 w 343191"/>
                  <a:gd name="connsiteY3" fmla="*/ 49572 h 228794"/>
                  <a:gd name="connsiteX4" fmla="*/ 348912 w 343191"/>
                  <a:gd name="connsiteY4" fmla="*/ 34319 h 228794"/>
                  <a:gd name="connsiteX5" fmla="*/ 228795 w 343191"/>
                  <a:gd name="connsiteY5" fmla="*/ 0 h 228794"/>
                  <a:gd name="connsiteX6" fmla="*/ 0 w 343191"/>
                  <a:gd name="connsiteY6" fmla="*/ 228795 h 228794"/>
                  <a:gd name="connsiteX7" fmla="*/ 303153 w 343191"/>
                  <a:gd name="connsiteY7" fmla="*/ 228795 h 228794"/>
                  <a:gd name="connsiteX8" fmla="*/ 291713 w 343191"/>
                  <a:gd name="connsiteY8" fmla="*/ 202102 h 2287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3191" h="228794">
                    <a:moveTo>
                      <a:pt x="291713" y="202102"/>
                    </a:moveTo>
                    <a:cubicBezTo>
                      <a:pt x="282180" y="175409"/>
                      <a:pt x="276460" y="146810"/>
                      <a:pt x="276460" y="122024"/>
                    </a:cubicBezTo>
                    <a:lnTo>
                      <a:pt x="276460" y="51479"/>
                    </a:lnTo>
                    <a:lnTo>
                      <a:pt x="287900" y="49572"/>
                    </a:lnTo>
                    <a:cubicBezTo>
                      <a:pt x="305060" y="45759"/>
                      <a:pt x="324126" y="41946"/>
                      <a:pt x="348912" y="34319"/>
                    </a:cubicBezTo>
                    <a:cubicBezTo>
                      <a:pt x="314593" y="13346"/>
                      <a:pt x="272647" y="0"/>
                      <a:pt x="228795" y="0"/>
                    </a:cubicBezTo>
                    <a:cubicBezTo>
                      <a:pt x="102958" y="0"/>
                      <a:pt x="0" y="101051"/>
                      <a:pt x="0" y="228795"/>
                    </a:cubicBezTo>
                    <a:lnTo>
                      <a:pt x="303153" y="228795"/>
                    </a:lnTo>
                    <a:cubicBezTo>
                      <a:pt x="299340" y="219262"/>
                      <a:pt x="295526" y="209728"/>
                      <a:pt x="291713" y="202102"/>
                    </a:cubicBezTo>
                    <a:close/>
                  </a:path>
                </a:pathLst>
              </a:custGeom>
              <a:grpFill/>
              <a:ln w="1721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sp>
            <p:nvSpPr>
              <p:cNvPr id="25" name="Freeform: Shape 24">
                <a:extLst>
                  <a:ext uri="{FF2B5EF4-FFF2-40B4-BE49-F238E27FC236}">
                    <a16:creationId xmlns:a16="http://schemas.microsoft.com/office/drawing/2014/main" id="{070B2778-9FBF-48D1-85E7-2074CE082741}"/>
                  </a:ext>
                </a:extLst>
              </p:cNvPr>
              <p:cNvSpPr/>
              <p:nvPr/>
            </p:nvSpPr>
            <p:spPr>
              <a:xfrm>
                <a:off x="6248659" y="3270604"/>
                <a:ext cx="305060" cy="305060"/>
              </a:xfrm>
              <a:custGeom>
                <a:avLst/>
                <a:gdLst>
                  <a:gd name="connsiteX0" fmla="*/ 200195 w 305059"/>
                  <a:gd name="connsiteY0" fmla="*/ 13346 h 305059"/>
                  <a:gd name="connsiteX1" fmla="*/ 200195 w 305059"/>
                  <a:gd name="connsiteY1" fmla="*/ 13346 h 305059"/>
                  <a:gd name="connsiteX2" fmla="*/ 156343 w 305059"/>
                  <a:gd name="connsiteY2" fmla="*/ 0 h 305059"/>
                  <a:gd name="connsiteX3" fmla="*/ 112491 w 305059"/>
                  <a:gd name="connsiteY3" fmla="*/ 11440 h 305059"/>
                  <a:gd name="connsiteX4" fmla="*/ 53385 w 305059"/>
                  <a:gd name="connsiteY4" fmla="*/ 41946 h 305059"/>
                  <a:gd name="connsiteX5" fmla="*/ 0 w 305059"/>
                  <a:gd name="connsiteY5" fmla="*/ 55292 h 305059"/>
                  <a:gd name="connsiteX6" fmla="*/ 0 w 305059"/>
                  <a:gd name="connsiteY6" fmla="*/ 102958 h 305059"/>
                  <a:gd name="connsiteX7" fmla="*/ 13346 w 305059"/>
                  <a:gd name="connsiteY7" fmla="*/ 173503 h 305059"/>
                  <a:gd name="connsiteX8" fmla="*/ 49572 w 305059"/>
                  <a:gd name="connsiteY8" fmla="*/ 236421 h 305059"/>
                  <a:gd name="connsiteX9" fmla="*/ 102958 w 305059"/>
                  <a:gd name="connsiteY9" fmla="*/ 289807 h 305059"/>
                  <a:gd name="connsiteX10" fmla="*/ 139183 w 305059"/>
                  <a:gd name="connsiteY10" fmla="*/ 312686 h 305059"/>
                  <a:gd name="connsiteX11" fmla="*/ 156343 w 305059"/>
                  <a:gd name="connsiteY11" fmla="*/ 322219 h 305059"/>
                  <a:gd name="connsiteX12" fmla="*/ 167783 w 305059"/>
                  <a:gd name="connsiteY12" fmla="*/ 316499 h 305059"/>
                  <a:gd name="connsiteX13" fmla="*/ 207822 w 305059"/>
                  <a:gd name="connsiteY13" fmla="*/ 289807 h 305059"/>
                  <a:gd name="connsiteX14" fmla="*/ 261207 w 305059"/>
                  <a:gd name="connsiteY14" fmla="*/ 236421 h 305059"/>
                  <a:gd name="connsiteX15" fmla="*/ 297433 w 305059"/>
                  <a:gd name="connsiteY15" fmla="*/ 173503 h 305059"/>
                  <a:gd name="connsiteX16" fmla="*/ 310779 w 305059"/>
                  <a:gd name="connsiteY16" fmla="*/ 102958 h 305059"/>
                  <a:gd name="connsiteX17" fmla="*/ 310779 w 305059"/>
                  <a:gd name="connsiteY17" fmla="*/ 55292 h 305059"/>
                  <a:gd name="connsiteX18" fmla="*/ 272647 w 305059"/>
                  <a:gd name="connsiteY18" fmla="*/ 45759 h 305059"/>
                  <a:gd name="connsiteX19" fmla="*/ 259301 w 305059"/>
                  <a:gd name="connsiteY19" fmla="*/ 41946 h 305059"/>
                  <a:gd name="connsiteX20" fmla="*/ 200195 w 305059"/>
                  <a:gd name="connsiteY20" fmla="*/ 13346 h 305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05059" h="305059">
                    <a:moveTo>
                      <a:pt x="200195" y="13346"/>
                    </a:moveTo>
                    <a:lnTo>
                      <a:pt x="200195" y="13346"/>
                    </a:lnTo>
                    <a:cubicBezTo>
                      <a:pt x="188756" y="3813"/>
                      <a:pt x="173503" y="0"/>
                      <a:pt x="156343" y="0"/>
                    </a:cubicBezTo>
                    <a:cubicBezTo>
                      <a:pt x="139183" y="0"/>
                      <a:pt x="125837" y="3813"/>
                      <a:pt x="112491" y="11440"/>
                    </a:cubicBezTo>
                    <a:cubicBezTo>
                      <a:pt x="93424" y="24786"/>
                      <a:pt x="72452" y="36226"/>
                      <a:pt x="53385" y="41946"/>
                    </a:cubicBezTo>
                    <a:cubicBezTo>
                      <a:pt x="32413" y="47666"/>
                      <a:pt x="15253" y="51479"/>
                      <a:pt x="0" y="55292"/>
                    </a:cubicBezTo>
                    <a:lnTo>
                      <a:pt x="0" y="102958"/>
                    </a:lnTo>
                    <a:cubicBezTo>
                      <a:pt x="0" y="125837"/>
                      <a:pt x="3813" y="150623"/>
                      <a:pt x="13346" y="173503"/>
                    </a:cubicBezTo>
                    <a:cubicBezTo>
                      <a:pt x="22879" y="196382"/>
                      <a:pt x="34319" y="217355"/>
                      <a:pt x="49572" y="236421"/>
                    </a:cubicBezTo>
                    <a:cubicBezTo>
                      <a:pt x="64825" y="255487"/>
                      <a:pt x="83891" y="274554"/>
                      <a:pt x="102958" y="289807"/>
                    </a:cubicBezTo>
                    <a:cubicBezTo>
                      <a:pt x="114397" y="299340"/>
                      <a:pt x="127744" y="306966"/>
                      <a:pt x="139183" y="312686"/>
                    </a:cubicBezTo>
                    <a:cubicBezTo>
                      <a:pt x="144903" y="316499"/>
                      <a:pt x="150623" y="318406"/>
                      <a:pt x="156343" y="322219"/>
                    </a:cubicBezTo>
                    <a:cubicBezTo>
                      <a:pt x="160156" y="320313"/>
                      <a:pt x="163969" y="318406"/>
                      <a:pt x="167783" y="316499"/>
                    </a:cubicBezTo>
                    <a:cubicBezTo>
                      <a:pt x="181129" y="308873"/>
                      <a:pt x="196382" y="301246"/>
                      <a:pt x="207822" y="289807"/>
                    </a:cubicBezTo>
                    <a:cubicBezTo>
                      <a:pt x="226888" y="274554"/>
                      <a:pt x="245954" y="255487"/>
                      <a:pt x="261207" y="236421"/>
                    </a:cubicBezTo>
                    <a:cubicBezTo>
                      <a:pt x="276460" y="217355"/>
                      <a:pt x="289807" y="196382"/>
                      <a:pt x="297433" y="173503"/>
                    </a:cubicBezTo>
                    <a:cubicBezTo>
                      <a:pt x="306966" y="152530"/>
                      <a:pt x="310779" y="129650"/>
                      <a:pt x="310779" y="102958"/>
                    </a:cubicBezTo>
                    <a:lnTo>
                      <a:pt x="310779" y="55292"/>
                    </a:lnTo>
                    <a:cubicBezTo>
                      <a:pt x="297433" y="53385"/>
                      <a:pt x="285993" y="49572"/>
                      <a:pt x="272647" y="45759"/>
                    </a:cubicBezTo>
                    <a:lnTo>
                      <a:pt x="259301" y="41946"/>
                    </a:lnTo>
                    <a:cubicBezTo>
                      <a:pt x="238328" y="36226"/>
                      <a:pt x="217355" y="24786"/>
                      <a:pt x="200195" y="13346"/>
                    </a:cubicBezTo>
                    <a:close/>
                  </a:path>
                </a:pathLst>
              </a:custGeom>
              <a:grpFill/>
              <a:ln w="1905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panose="020F0502020204030204"/>
                  <a:ea typeface="+mn-ea"/>
                  <a:cs typeface="+mn-cs"/>
                </a:endParaRPr>
              </a:p>
            </p:txBody>
          </p:sp>
        </p:grpSp>
      </p:grpSp>
      <p:sp>
        <p:nvSpPr>
          <p:cNvPr id="2" name="Title 1">
            <a:extLst>
              <a:ext uri="{FF2B5EF4-FFF2-40B4-BE49-F238E27FC236}">
                <a16:creationId xmlns:a16="http://schemas.microsoft.com/office/drawing/2014/main" id="{8054329D-4472-44E5-BD62-0CA81D15B86B}"/>
              </a:ext>
            </a:extLst>
          </p:cNvPr>
          <p:cNvSpPr>
            <a:spLocks noGrp="1"/>
          </p:cNvSpPr>
          <p:nvPr>
            <p:ph type="title"/>
          </p:nvPr>
        </p:nvSpPr>
        <p:spPr>
          <a:xfrm>
            <a:off x="287153" y="166420"/>
            <a:ext cx="10058400" cy="644107"/>
          </a:xfrm>
        </p:spPr>
        <p:txBody>
          <a:bodyPr>
            <a:normAutofit/>
          </a:bodyPr>
          <a:lstStyle/>
          <a:p>
            <a:r>
              <a:rPr lang="en-US" dirty="0"/>
              <a:t>Key admin’s pain points</a:t>
            </a:r>
          </a:p>
        </p:txBody>
      </p:sp>
      <p:sp>
        <p:nvSpPr>
          <p:cNvPr id="19" name="!! Problem statements">
            <a:extLst>
              <a:ext uri="{FF2B5EF4-FFF2-40B4-BE49-F238E27FC236}">
                <a16:creationId xmlns:a16="http://schemas.microsoft.com/office/drawing/2014/main" id="{68F67B7C-7B6C-487D-9855-5B5B49B31AC8}"/>
              </a:ext>
            </a:extLst>
          </p:cNvPr>
          <p:cNvSpPr txBox="1"/>
          <p:nvPr/>
        </p:nvSpPr>
        <p:spPr>
          <a:xfrm>
            <a:off x="1874833" y="2552927"/>
            <a:ext cx="4988052" cy="1200329"/>
          </a:xfrm>
          <a:prstGeom prst="rect">
            <a:avLst/>
          </a:prstGeom>
          <a:noFill/>
          <a:effectLst/>
        </p:spPr>
        <p:txBody>
          <a:bodyPr wrap="square" lIns="91440" tIns="182880" rIns="91440" bIns="182880" rtlCol="0" anchor="t" anchorCtr="0">
            <a:spAutoFit/>
          </a:bodyPr>
          <a:lstStyle/>
          <a:p>
            <a:pPr marL="0" marR="0" lvl="0" indent="0" algn="ctr" defTabSz="914400" rtl="0" eaLnBrk="1" fontAlgn="auto" latinLnBrk="0" hangingPunct="1">
              <a:lnSpc>
                <a:spcPct val="100000"/>
              </a:lnSpc>
              <a:spcBef>
                <a:spcPts val="0"/>
              </a:spcBef>
              <a:spcAft>
                <a:spcPts val="1200"/>
              </a:spcAft>
              <a:buClrTx/>
              <a:buSzTx/>
              <a:buFontTx/>
              <a:buNone/>
              <a:tabLst/>
              <a:defRPr/>
            </a:pPr>
            <a:r>
              <a:rPr kumimoji="0" lang="en-US" sz="1800" b="0" i="0" u="none" strike="noStrike" kern="1200" cap="none" spc="0" normalizeH="0" baseline="0" noProof="0">
                <a:ln>
                  <a:noFill/>
                </a:ln>
                <a:gradFill>
                  <a:gsLst>
                    <a:gs pos="2917">
                      <a:prstClr val="black"/>
                    </a:gs>
                    <a:gs pos="100000">
                      <a:prstClr val="black"/>
                    </a:gs>
                  </a:gsLst>
                  <a:lin ang="5400000" scaled="0"/>
                </a:gradFill>
                <a:effectLst/>
                <a:uLnTx/>
                <a:uFillTx/>
                <a:latin typeface="Segoe UI Semibold"/>
                <a:ea typeface="+mn-ea"/>
                <a:cs typeface="+mn-cs"/>
              </a:rPr>
              <a:t>As threats are becoming complex, </a:t>
            </a:r>
            <a:br>
              <a:rPr kumimoji="0" lang="en-US" sz="1800" b="0" i="0" u="none" strike="noStrike" kern="1200" cap="none" spc="0" normalizeH="0" baseline="0" noProof="0">
                <a:ln>
                  <a:noFill/>
                </a:ln>
                <a:gradFill>
                  <a:gsLst>
                    <a:gs pos="2917">
                      <a:prstClr val="black"/>
                    </a:gs>
                    <a:gs pos="100000">
                      <a:prstClr val="black"/>
                    </a:gs>
                  </a:gsLst>
                  <a:lin ang="5400000" scaled="0"/>
                </a:gradFill>
                <a:effectLst/>
                <a:uLnTx/>
                <a:uFillTx/>
                <a:latin typeface="Segoe UI Semibold"/>
                <a:ea typeface="+mn-ea"/>
                <a:cs typeface="+mn-cs"/>
              </a:rPr>
            </a:br>
            <a:r>
              <a:rPr kumimoji="0" lang="en-US" sz="1800" b="0" i="0" u="none" strike="noStrike" kern="1200" cap="none" spc="0" normalizeH="0" baseline="0" noProof="0">
                <a:ln>
                  <a:noFill/>
                </a:ln>
                <a:gradFill>
                  <a:gsLst>
                    <a:gs pos="2917">
                      <a:prstClr val="black"/>
                    </a:gs>
                    <a:gs pos="100000">
                      <a:prstClr val="black"/>
                    </a:gs>
                  </a:gsLst>
                  <a:lin ang="5400000" scaled="0"/>
                </a:gradFill>
                <a:effectLst/>
                <a:uLnTx/>
                <a:uFillTx/>
                <a:latin typeface="Segoe UI Semibold"/>
                <a:ea typeface="+mn-ea"/>
                <a:cs typeface="+mn-cs"/>
              </a:rPr>
              <a:t>I could need additional context and </a:t>
            </a:r>
            <a:br>
              <a:rPr kumimoji="0" lang="en-US" sz="1800" b="0" i="0" u="none" strike="noStrike" kern="1200" cap="none" spc="0" normalizeH="0" baseline="0" noProof="0">
                <a:ln>
                  <a:noFill/>
                </a:ln>
                <a:gradFill>
                  <a:gsLst>
                    <a:gs pos="2917">
                      <a:prstClr val="black"/>
                    </a:gs>
                    <a:gs pos="100000">
                      <a:prstClr val="black"/>
                    </a:gs>
                  </a:gsLst>
                  <a:lin ang="5400000" scaled="0"/>
                </a:gradFill>
                <a:effectLst/>
                <a:uLnTx/>
                <a:uFillTx/>
                <a:latin typeface="Segoe UI Semibold"/>
                <a:ea typeface="+mn-ea"/>
                <a:cs typeface="+mn-cs"/>
              </a:rPr>
            </a:br>
            <a:r>
              <a:rPr kumimoji="0" lang="en-US" sz="1800" b="0" i="0" u="none" strike="noStrike" kern="1200" cap="none" spc="0" normalizeH="0" baseline="0" noProof="0">
                <a:ln>
                  <a:noFill/>
                </a:ln>
                <a:gradFill>
                  <a:gsLst>
                    <a:gs pos="2917">
                      <a:prstClr val="black"/>
                    </a:gs>
                    <a:gs pos="100000">
                      <a:prstClr val="black"/>
                    </a:gs>
                  </a:gsLst>
                  <a:lin ang="5400000" scaled="0"/>
                </a:gradFill>
                <a:effectLst/>
                <a:uLnTx/>
                <a:uFillTx/>
                <a:latin typeface="Segoe UI Semibold"/>
                <a:ea typeface="+mn-ea"/>
                <a:cs typeface="+mn-cs"/>
              </a:rPr>
              <a:t>guidance on alert handling</a:t>
            </a:r>
          </a:p>
        </p:txBody>
      </p:sp>
      <p:grpSp>
        <p:nvGrpSpPr>
          <p:cNvPr id="26" name="!! Reconnaissance puzzle">
            <a:extLst>
              <a:ext uri="{FF2B5EF4-FFF2-40B4-BE49-F238E27FC236}">
                <a16:creationId xmlns:a16="http://schemas.microsoft.com/office/drawing/2014/main" id="{1DCCB559-7A29-40D3-B8A2-B7D2A191CC91}"/>
              </a:ext>
            </a:extLst>
          </p:cNvPr>
          <p:cNvGrpSpPr/>
          <p:nvPr/>
        </p:nvGrpSpPr>
        <p:grpSpPr>
          <a:xfrm>
            <a:off x="6078524" y="3894250"/>
            <a:ext cx="1241849" cy="1281690"/>
            <a:chOff x="10330740" y="2764185"/>
            <a:chExt cx="1241849" cy="1281690"/>
          </a:xfrm>
        </p:grpSpPr>
        <p:sp>
          <p:nvSpPr>
            <p:cNvPr id="28" name="Freeform: Shape 27">
              <a:extLst>
                <a:ext uri="{FF2B5EF4-FFF2-40B4-BE49-F238E27FC236}">
                  <a16:creationId xmlns:a16="http://schemas.microsoft.com/office/drawing/2014/main" id="{DC90C59F-9C7B-4423-AAE7-4BF2324721E3}"/>
                </a:ext>
              </a:extLst>
            </p:cNvPr>
            <p:cNvSpPr/>
            <p:nvPr/>
          </p:nvSpPr>
          <p:spPr>
            <a:xfrm>
              <a:off x="10466361" y="2764185"/>
              <a:ext cx="1106228" cy="1281690"/>
            </a:xfrm>
            <a:custGeom>
              <a:avLst/>
              <a:gdLst>
                <a:gd name="connsiteX0" fmla="*/ 941361 w 999027"/>
                <a:gd name="connsiteY0" fmla="*/ 996992 h 1281690"/>
                <a:gd name="connsiteX1" fmla="*/ 893365 w 999027"/>
                <a:gd name="connsiteY1" fmla="*/ 1020990 h 1281690"/>
                <a:gd name="connsiteX2" fmla="*/ 854097 w 999027"/>
                <a:gd name="connsiteY2" fmla="*/ 1025353 h 1281690"/>
                <a:gd name="connsiteX3" fmla="*/ 829009 w 999027"/>
                <a:gd name="connsiteY3" fmla="*/ 1018808 h 1281690"/>
                <a:gd name="connsiteX4" fmla="*/ 829009 w 999027"/>
                <a:gd name="connsiteY4" fmla="*/ 257429 h 1281690"/>
                <a:gd name="connsiteX5" fmla="*/ 721019 w 999027"/>
                <a:gd name="connsiteY5" fmla="*/ 149440 h 1281690"/>
                <a:gd name="connsiteX6" fmla="*/ 547582 w 999027"/>
                <a:gd name="connsiteY6" fmla="*/ 149440 h 1281690"/>
                <a:gd name="connsiteX7" fmla="*/ 541037 w 999027"/>
                <a:gd name="connsiteY7" fmla="*/ 124351 h 1281690"/>
                <a:gd name="connsiteX8" fmla="*/ 545400 w 999027"/>
                <a:gd name="connsiteY8" fmla="*/ 106898 h 1281690"/>
                <a:gd name="connsiteX9" fmla="*/ 569398 w 999027"/>
                <a:gd name="connsiteY9" fmla="*/ 58903 h 1281690"/>
                <a:gd name="connsiteX10" fmla="*/ 510495 w 999027"/>
                <a:gd name="connsiteY10" fmla="*/ 0 h 1281690"/>
                <a:gd name="connsiteX11" fmla="*/ 451591 w 999027"/>
                <a:gd name="connsiteY11" fmla="*/ 58903 h 1281690"/>
                <a:gd name="connsiteX12" fmla="*/ 475589 w 999027"/>
                <a:gd name="connsiteY12" fmla="*/ 106898 h 1281690"/>
                <a:gd name="connsiteX13" fmla="*/ 479952 w 999027"/>
                <a:gd name="connsiteY13" fmla="*/ 124351 h 1281690"/>
                <a:gd name="connsiteX14" fmla="*/ 473407 w 999027"/>
                <a:gd name="connsiteY14" fmla="*/ 149440 h 1281690"/>
                <a:gd name="connsiteX15" fmla="*/ 107989 w 999027"/>
                <a:gd name="connsiteY15" fmla="*/ 149440 h 1281690"/>
                <a:gd name="connsiteX16" fmla="*/ 0 w 999027"/>
                <a:gd name="connsiteY16" fmla="*/ 257429 h 1281690"/>
                <a:gd name="connsiteX17" fmla="*/ 0 w 999027"/>
                <a:gd name="connsiteY17" fmla="*/ 385053 h 1281690"/>
                <a:gd name="connsiteX18" fmla="*/ 0 w 999027"/>
                <a:gd name="connsiteY18" fmla="*/ 457046 h 1281690"/>
                <a:gd name="connsiteX19" fmla="*/ 0 w 999027"/>
                <a:gd name="connsiteY19" fmla="*/ 995901 h 1281690"/>
                <a:gd name="connsiteX20" fmla="*/ 0 w 999027"/>
                <a:gd name="connsiteY20" fmla="*/ 995901 h 1281690"/>
                <a:gd name="connsiteX21" fmla="*/ 21816 w 999027"/>
                <a:gd name="connsiteY21" fmla="*/ 1014445 h 1281690"/>
                <a:gd name="connsiteX22" fmla="*/ 38178 w 999027"/>
                <a:gd name="connsiteY22" fmla="*/ 1014445 h 1281690"/>
                <a:gd name="connsiteX23" fmla="*/ 49086 w 999027"/>
                <a:gd name="connsiteY23" fmla="*/ 1011172 h 1281690"/>
                <a:gd name="connsiteX24" fmla="*/ 140713 w 999027"/>
                <a:gd name="connsiteY24" fmla="*/ 995901 h 1281690"/>
                <a:gd name="connsiteX25" fmla="*/ 172346 w 999027"/>
                <a:gd name="connsiteY25" fmla="*/ 1042806 h 1281690"/>
                <a:gd name="connsiteX26" fmla="*/ 103626 w 999027"/>
                <a:gd name="connsiteY26" fmla="*/ 1125706 h 1281690"/>
                <a:gd name="connsiteX27" fmla="*/ 49086 w 999027"/>
                <a:gd name="connsiteY27" fmla="*/ 1099527 h 1281690"/>
                <a:gd name="connsiteX28" fmla="*/ 38178 w 999027"/>
                <a:gd name="connsiteY28" fmla="*/ 1096255 h 1281690"/>
                <a:gd name="connsiteX29" fmla="*/ 23998 w 999027"/>
                <a:gd name="connsiteY29" fmla="*/ 1097346 h 1281690"/>
                <a:gd name="connsiteX30" fmla="*/ 0 w 999027"/>
                <a:gd name="connsiteY30" fmla="*/ 1113708 h 1281690"/>
                <a:gd name="connsiteX31" fmla="*/ 0 w 999027"/>
                <a:gd name="connsiteY31" fmla="*/ 1113708 h 1281690"/>
                <a:gd name="connsiteX32" fmla="*/ 0 w 999027"/>
                <a:gd name="connsiteY32" fmla="*/ 1173702 h 1281690"/>
                <a:gd name="connsiteX33" fmla="*/ 107989 w 999027"/>
                <a:gd name="connsiteY33" fmla="*/ 1281691 h 1281690"/>
                <a:gd name="connsiteX34" fmla="*/ 719929 w 999027"/>
                <a:gd name="connsiteY34" fmla="*/ 1281691 h 1281690"/>
                <a:gd name="connsiteX35" fmla="*/ 827917 w 999027"/>
                <a:gd name="connsiteY35" fmla="*/ 1173702 h 1281690"/>
                <a:gd name="connsiteX36" fmla="*/ 827917 w 999027"/>
                <a:gd name="connsiteY36" fmla="*/ 1090801 h 1281690"/>
                <a:gd name="connsiteX37" fmla="*/ 853006 w 999027"/>
                <a:gd name="connsiteY37" fmla="*/ 1084256 h 1281690"/>
                <a:gd name="connsiteX38" fmla="*/ 892275 w 999027"/>
                <a:gd name="connsiteY38" fmla="*/ 1088619 h 1281690"/>
                <a:gd name="connsiteX39" fmla="*/ 947906 w 999027"/>
                <a:gd name="connsiteY39" fmla="*/ 1112617 h 1281690"/>
                <a:gd name="connsiteX40" fmla="*/ 998083 w 999027"/>
                <a:gd name="connsiteY40" fmla="*/ 1061349 h 1281690"/>
                <a:gd name="connsiteX41" fmla="*/ 941361 w 999027"/>
                <a:gd name="connsiteY41" fmla="*/ 996992 h 1281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999027" h="1281690">
                  <a:moveTo>
                    <a:pt x="941361" y="996992"/>
                  </a:moveTo>
                  <a:cubicBezTo>
                    <a:pt x="921727" y="996992"/>
                    <a:pt x="904273" y="1006809"/>
                    <a:pt x="893365" y="1020990"/>
                  </a:cubicBezTo>
                  <a:cubicBezTo>
                    <a:pt x="886821" y="1023171"/>
                    <a:pt x="858460" y="1025353"/>
                    <a:pt x="854097" y="1025353"/>
                  </a:cubicBezTo>
                  <a:cubicBezTo>
                    <a:pt x="843189" y="1025353"/>
                    <a:pt x="834463" y="1022080"/>
                    <a:pt x="829009" y="1018808"/>
                  </a:cubicBezTo>
                  <a:lnTo>
                    <a:pt x="829009" y="257429"/>
                  </a:lnTo>
                  <a:cubicBezTo>
                    <a:pt x="829009" y="197435"/>
                    <a:pt x="779923" y="149440"/>
                    <a:pt x="721019" y="149440"/>
                  </a:cubicBezTo>
                  <a:lnTo>
                    <a:pt x="547582" y="149440"/>
                  </a:lnTo>
                  <a:cubicBezTo>
                    <a:pt x="545400" y="143986"/>
                    <a:pt x="541037" y="135259"/>
                    <a:pt x="541037" y="124351"/>
                  </a:cubicBezTo>
                  <a:cubicBezTo>
                    <a:pt x="541037" y="121079"/>
                    <a:pt x="543219" y="113443"/>
                    <a:pt x="545400" y="106898"/>
                  </a:cubicBezTo>
                  <a:cubicBezTo>
                    <a:pt x="559581" y="95990"/>
                    <a:pt x="569398" y="78538"/>
                    <a:pt x="569398" y="58903"/>
                  </a:cubicBezTo>
                  <a:cubicBezTo>
                    <a:pt x="569398" y="26179"/>
                    <a:pt x="543219" y="0"/>
                    <a:pt x="510495" y="0"/>
                  </a:cubicBezTo>
                  <a:cubicBezTo>
                    <a:pt x="477771" y="0"/>
                    <a:pt x="451591" y="26179"/>
                    <a:pt x="451591" y="58903"/>
                  </a:cubicBezTo>
                  <a:cubicBezTo>
                    <a:pt x="451591" y="78538"/>
                    <a:pt x="461409" y="95990"/>
                    <a:pt x="475589" y="106898"/>
                  </a:cubicBezTo>
                  <a:cubicBezTo>
                    <a:pt x="477771" y="113443"/>
                    <a:pt x="479952" y="119988"/>
                    <a:pt x="479952" y="124351"/>
                  </a:cubicBezTo>
                  <a:cubicBezTo>
                    <a:pt x="479952" y="135259"/>
                    <a:pt x="476680" y="143986"/>
                    <a:pt x="473407" y="149440"/>
                  </a:cubicBezTo>
                  <a:lnTo>
                    <a:pt x="107989" y="149440"/>
                  </a:lnTo>
                  <a:cubicBezTo>
                    <a:pt x="47995" y="149440"/>
                    <a:pt x="0" y="198526"/>
                    <a:pt x="0" y="257429"/>
                  </a:cubicBezTo>
                  <a:lnTo>
                    <a:pt x="0" y="385053"/>
                  </a:lnTo>
                  <a:lnTo>
                    <a:pt x="0" y="457046"/>
                  </a:lnTo>
                  <a:lnTo>
                    <a:pt x="0" y="995901"/>
                  </a:lnTo>
                  <a:lnTo>
                    <a:pt x="0" y="995901"/>
                  </a:lnTo>
                  <a:cubicBezTo>
                    <a:pt x="2182" y="1006809"/>
                    <a:pt x="10908" y="1014445"/>
                    <a:pt x="21816" y="1014445"/>
                  </a:cubicBezTo>
                  <a:cubicBezTo>
                    <a:pt x="27270" y="1014445"/>
                    <a:pt x="32724" y="1014445"/>
                    <a:pt x="38178" y="1014445"/>
                  </a:cubicBezTo>
                  <a:cubicBezTo>
                    <a:pt x="38178" y="1014445"/>
                    <a:pt x="40360" y="1014445"/>
                    <a:pt x="49086" y="1011172"/>
                  </a:cubicBezTo>
                  <a:cubicBezTo>
                    <a:pt x="69811" y="984993"/>
                    <a:pt x="109080" y="976267"/>
                    <a:pt x="140713" y="995901"/>
                  </a:cubicBezTo>
                  <a:cubicBezTo>
                    <a:pt x="157075" y="1005718"/>
                    <a:pt x="169074" y="1023171"/>
                    <a:pt x="172346" y="1042806"/>
                  </a:cubicBezTo>
                  <a:cubicBezTo>
                    <a:pt x="179982" y="1087528"/>
                    <a:pt x="146167" y="1125706"/>
                    <a:pt x="103626" y="1125706"/>
                  </a:cubicBezTo>
                  <a:cubicBezTo>
                    <a:pt x="82901" y="1125706"/>
                    <a:pt x="62176" y="1115889"/>
                    <a:pt x="49086" y="1099527"/>
                  </a:cubicBezTo>
                  <a:cubicBezTo>
                    <a:pt x="41450" y="1096255"/>
                    <a:pt x="38178" y="1096255"/>
                    <a:pt x="38178" y="1096255"/>
                  </a:cubicBezTo>
                  <a:cubicBezTo>
                    <a:pt x="33815" y="1096255"/>
                    <a:pt x="28361" y="1096255"/>
                    <a:pt x="23998" y="1097346"/>
                  </a:cubicBezTo>
                  <a:cubicBezTo>
                    <a:pt x="13090" y="1098436"/>
                    <a:pt x="4363" y="1104981"/>
                    <a:pt x="0" y="1113708"/>
                  </a:cubicBezTo>
                  <a:lnTo>
                    <a:pt x="0" y="1113708"/>
                  </a:lnTo>
                  <a:lnTo>
                    <a:pt x="0" y="1173702"/>
                  </a:lnTo>
                  <a:cubicBezTo>
                    <a:pt x="0" y="1233696"/>
                    <a:pt x="49086" y="1281691"/>
                    <a:pt x="107989" y="1281691"/>
                  </a:cubicBezTo>
                  <a:lnTo>
                    <a:pt x="719929" y="1281691"/>
                  </a:lnTo>
                  <a:cubicBezTo>
                    <a:pt x="779923" y="1281691"/>
                    <a:pt x="827917" y="1232605"/>
                    <a:pt x="827917" y="1173702"/>
                  </a:cubicBezTo>
                  <a:lnTo>
                    <a:pt x="827917" y="1090801"/>
                  </a:lnTo>
                  <a:cubicBezTo>
                    <a:pt x="833371" y="1088619"/>
                    <a:pt x="842098" y="1084256"/>
                    <a:pt x="853006" y="1084256"/>
                  </a:cubicBezTo>
                  <a:cubicBezTo>
                    <a:pt x="856279" y="1084256"/>
                    <a:pt x="885730" y="1086438"/>
                    <a:pt x="892275" y="1088619"/>
                  </a:cubicBezTo>
                  <a:cubicBezTo>
                    <a:pt x="904273" y="1104981"/>
                    <a:pt x="924999" y="1115889"/>
                    <a:pt x="947906" y="1112617"/>
                  </a:cubicBezTo>
                  <a:cubicBezTo>
                    <a:pt x="974085" y="1109344"/>
                    <a:pt x="995901" y="1087528"/>
                    <a:pt x="998083" y="1061349"/>
                  </a:cubicBezTo>
                  <a:cubicBezTo>
                    <a:pt x="1004627" y="1027534"/>
                    <a:pt x="976267" y="996992"/>
                    <a:pt x="941361" y="996992"/>
                  </a:cubicBezTo>
                  <a:close/>
                </a:path>
              </a:pathLst>
            </a:custGeom>
            <a:solidFill>
              <a:schemeClr val="bg1"/>
            </a:solidFill>
            <a:ln>
              <a:noFill/>
              <a:headEnd type="none" w="med" len="med"/>
              <a:tailEnd type="none" w="med" len="med"/>
            </a:ln>
            <a:effectLst>
              <a:outerShdw blurRad="254000" dist="50800" dir="2700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182880" rIns="182880" bIns="18288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sz="1400" b="0" i="0" u="none" strike="noStrike" kern="1200" cap="none" spc="0" normalizeH="0" baseline="0" noProof="0">
                <a:ln>
                  <a:noFill/>
                </a:ln>
                <a:gradFill>
                  <a:gsLst>
                    <a:gs pos="2917">
                      <a:prstClr val="black"/>
                    </a:gs>
                    <a:gs pos="100000">
                      <a:prstClr val="black"/>
                    </a:gs>
                  </a:gsLst>
                  <a:lin ang="5400000" scaled="0"/>
                </a:gradFill>
                <a:effectLst/>
                <a:uLnTx/>
                <a:uFillTx/>
                <a:latin typeface="Calibri Light" panose="020F0302020204030204"/>
                <a:ea typeface="+mn-ea"/>
                <a:cs typeface="+mn-cs"/>
              </a:endParaRPr>
            </a:p>
          </p:txBody>
        </p:sp>
        <p:grpSp>
          <p:nvGrpSpPr>
            <p:cNvPr id="27" name="!! Reconnaissance">
              <a:extLst>
                <a:ext uri="{FF2B5EF4-FFF2-40B4-BE49-F238E27FC236}">
                  <a16:creationId xmlns:a16="http://schemas.microsoft.com/office/drawing/2014/main" id="{F65A6547-02E3-45D6-AC4F-48DAE7272494}"/>
                </a:ext>
              </a:extLst>
            </p:cNvPr>
            <p:cNvGrpSpPr/>
            <p:nvPr/>
          </p:nvGrpSpPr>
          <p:grpSpPr>
            <a:xfrm>
              <a:off x="10330740" y="3128764"/>
              <a:ext cx="1176214" cy="564335"/>
              <a:chOff x="9245607" y="2995398"/>
              <a:chExt cx="1176214" cy="564335"/>
            </a:xfrm>
          </p:grpSpPr>
          <p:pic>
            <p:nvPicPr>
              <p:cNvPr id="29" name="Picture 28">
                <a:extLst>
                  <a:ext uri="{FF2B5EF4-FFF2-40B4-BE49-F238E27FC236}">
                    <a16:creationId xmlns:a16="http://schemas.microsoft.com/office/drawing/2014/main" id="{55299B91-F397-4E9E-9358-5B8046056D30}"/>
                  </a:ext>
                </a:extLst>
              </p:cNvPr>
              <p:cNvPicPr>
                <a:picLocks noChangeAspect="1"/>
              </p:cNvPicPr>
              <p:nvPr/>
            </p:nvPicPr>
            <p:blipFill>
              <a:blip r:embed="rId4"/>
              <a:stretch>
                <a:fillRect/>
              </a:stretch>
            </p:blipFill>
            <p:spPr>
              <a:xfrm>
                <a:off x="9679368" y="3251041"/>
                <a:ext cx="308692" cy="308692"/>
              </a:xfrm>
              <a:prstGeom prst="rect">
                <a:avLst/>
              </a:prstGeom>
              <a:effectLst/>
            </p:spPr>
          </p:pic>
          <p:sp>
            <p:nvSpPr>
              <p:cNvPr id="30" name="TextBox 29">
                <a:extLst>
                  <a:ext uri="{FF2B5EF4-FFF2-40B4-BE49-F238E27FC236}">
                    <a16:creationId xmlns:a16="http://schemas.microsoft.com/office/drawing/2014/main" id="{3D92C18B-A39F-4B65-9690-AA53B5633445}"/>
                  </a:ext>
                </a:extLst>
              </p:cNvPr>
              <p:cNvSpPr txBox="1"/>
              <p:nvPr/>
            </p:nvSpPr>
            <p:spPr>
              <a:xfrm>
                <a:off x="9245607" y="2995398"/>
                <a:ext cx="1176214" cy="400110"/>
              </a:xfrm>
              <a:prstGeom prst="rect">
                <a:avLst/>
              </a:prstGeom>
              <a:noFill/>
              <a:effectLst/>
            </p:spPr>
            <p:txBody>
              <a:bodyPr wrap="square" rtlCol="0">
                <a:noAutofit/>
              </a:bodyPr>
              <a:lstStyle/>
              <a:p>
                <a:pPr marL="0" marR="0" lvl="0" indent="0" algn="ctr" defTabSz="913927" rtl="0" eaLnBrk="1" fontAlgn="base" latinLnBrk="0" hangingPunct="1">
                  <a:lnSpc>
                    <a:spcPct val="100000"/>
                  </a:lnSpc>
                  <a:spcBef>
                    <a:spcPct val="0"/>
                  </a:spcBef>
                  <a:spcAft>
                    <a:spcPct val="0"/>
                  </a:spcAft>
                  <a:buClrTx/>
                  <a:buSzTx/>
                  <a:buFontTx/>
                  <a:buNone/>
                  <a:tabLst/>
                  <a:defRPr/>
                </a:pPr>
                <a:r>
                  <a:rPr kumimoji="0" lang="en-US" sz="900" b="0" i="0" u="none" strike="noStrike" kern="0" cap="none" spc="0" normalizeH="0" baseline="0" noProof="0">
                    <a:ln>
                      <a:noFill/>
                    </a:ln>
                    <a:gradFill>
                      <a:gsLst>
                        <a:gs pos="2917">
                          <a:prstClr val="black"/>
                        </a:gs>
                        <a:gs pos="100000">
                          <a:prstClr val="black"/>
                        </a:gs>
                      </a:gsLst>
                      <a:lin ang="5400000" scaled="0"/>
                    </a:gradFill>
                    <a:effectLst/>
                    <a:uLnTx/>
                    <a:uFillTx/>
                    <a:latin typeface="Segoe UI Semibold" panose="020B0702040204020203" pitchFamily="34" charset="0"/>
                    <a:ea typeface="Segoe UI" charset="0"/>
                    <a:cs typeface="Segoe UI Semibold" panose="020B0702040204020203" pitchFamily="34" charset="0"/>
                  </a:rPr>
                  <a:t>Reconnaissance</a:t>
                </a:r>
              </a:p>
            </p:txBody>
          </p:sp>
        </p:grpSp>
      </p:grpSp>
      <p:grpSp>
        <p:nvGrpSpPr>
          <p:cNvPr id="66" name="!! Installation puzzle">
            <a:extLst>
              <a:ext uri="{FF2B5EF4-FFF2-40B4-BE49-F238E27FC236}">
                <a16:creationId xmlns:a16="http://schemas.microsoft.com/office/drawing/2014/main" id="{3A9EA8BB-130F-4895-8FAF-A2B0DBEE5C22}"/>
              </a:ext>
            </a:extLst>
          </p:cNvPr>
          <p:cNvGrpSpPr/>
          <p:nvPr/>
        </p:nvGrpSpPr>
        <p:grpSpPr>
          <a:xfrm>
            <a:off x="1537033" y="3896736"/>
            <a:ext cx="1025746" cy="1421638"/>
            <a:chOff x="5609368" y="2369219"/>
            <a:chExt cx="1025746" cy="1421638"/>
          </a:xfrm>
        </p:grpSpPr>
        <p:sp>
          <p:nvSpPr>
            <p:cNvPr id="68" name="Freeform: Shape 67">
              <a:extLst>
                <a:ext uri="{FF2B5EF4-FFF2-40B4-BE49-F238E27FC236}">
                  <a16:creationId xmlns:a16="http://schemas.microsoft.com/office/drawing/2014/main" id="{D989E4FC-D47E-42F7-858F-C27F5D2150DC}"/>
                </a:ext>
              </a:extLst>
            </p:cNvPr>
            <p:cNvSpPr/>
            <p:nvPr/>
          </p:nvSpPr>
          <p:spPr>
            <a:xfrm>
              <a:off x="5636572" y="2369219"/>
              <a:ext cx="998542" cy="1421638"/>
            </a:xfrm>
            <a:custGeom>
              <a:avLst/>
              <a:gdLst>
                <a:gd name="connsiteX0" fmla="*/ 243248 w 998542"/>
                <a:gd name="connsiteY0" fmla="*/ 0 h 1421638"/>
                <a:gd name="connsiteX1" fmla="*/ 302152 w 998542"/>
                <a:gd name="connsiteY1" fmla="*/ 58903 h 1421638"/>
                <a:gd name="connsiteX2" fmla="*/ 278154 w 998542"/>
                <a:gd name="connsiteY2" fmla="*/ 106898 h 1421638"/>
                <a:gd name="connsiteX3" fmla="*/ 273791 w 998542"/>
                <a:gd name="connsiteY3" fmla="*/ 124351 h 1421638"/>
                <a:gd name="connsiteX4" fmla="*/ 277214 w 998542"/>
                <a:gd name="connsiteY4" fmla="*/ 141038 h 1421638"/>
                <a:gd name="connsiteX5" fmla="*/ 719929 w 998542"/>
                <a:gd name="connsiteY5" fmla="*/ 141038 h 1421638"/>
                <a:gd name="connsiteX6" fmla="*/ 827918 w 998542"/>
                <a:gd name="connsiteY6" fmla="*/ 249027 h 1421638"/>
                <a:gd name="connsiteX7" fmla="*/ 827918 w 998542"/>
                <a:gd name="connsiteY7" fmla="*/ 1010406 h 1421638"/>
                <a:gd name="connsiteX8" fmla="*/ 853006 w 998542"/>
                <a:gd name="connsiteY8" fmla="*/ 1016951 h 1421638"/>
                <a:gd name="connsiteX9" fmla="*/ 892275 w 998542"/>
                <a:gd name="connsiteY9" fmla="*/ 1012588 h 1421638"/>
                <a:gd name="connsiteX10" fmla="*/ 940270 w 998542"/>
                <a:gd name="connsiteY10" fmla="*/ 988590 h 1421638"/>
                <a:gd name="connsiteX11" fmla="*/ 998083 w 998542"/>
                <a:gd name="connsiteY11" fmla="*/ 1052947 h 1421638"/>
                <a:gd name="connsiteX12" fmla="*/ 947906 w 998542"/>
                <a:gd name="connsiteY12" fmla="*/ 1104215 h 1421638"/>
                <a:gd name="connsiteX13" fmla="*/ 892275 w 998542"/>
                <a:gd name="connsiteY13" fmla="*/ 1080218 h 1421638"/>
                <a:gd name="connsiteX14" fmla="*/ 853006 w 998542"/>
                <a:gd name="connsiteY14" fmla="*/ 1075854 h 1421638"/>
                <a:gd name="connsiteX15" fmla="*/ 827918 w 998542"/>
                <a:gd name="connsiteY15" fmla="*/ 1082399 h 1421638"/>
                <a:gd name="connsiteX16" fmla="*/ 827918 w 998542"/>
                <a:gd name="connsiteY16" fmla="*/ 1165300 h 1421638"/>
                <a:gd name="connsiteX17" fmla="*/ 719929 w 998542"/>
                <a:gd name="connsiteY17" fmla="*/ 1273289 h 1421638"/>
                <a:gd name="connsiteX18" fmla="*/ 628301 w 998542"/>
                <a:gd name="connsiteY18" fmla="*/ 1273289 h 1421638"/>
                <a:gd name="connsiteX19" fmla="*/ 622847 w 998542"/>
                <a:gd name="connsiteY19" fmla="*/ 1297287 h 1421638"/>
                <a:gd name="connsiteX20" fmla="*/ 627211 w 998542"/>
                <a:gd name="connsiteY20" fmla="*/ 1314740 h 1421638"/>
                <a:gd name="connsiteX21" fmla="*/ 651208 w 998542"/>
                <a:gd name="connsiteY21" fmla="*/ 1362735 h 1421638"/>
                <a:gd name="connsiteX22" fmla="*/ 592305 w 998542"/>
                <a:gd name="connsiteY22" fmla="*/ 1421638 h 1421638"/>
                <a:gd name="connsiteX23" fmla="*/ 533402 w 998542"/>
                <a:gd name="connsiteY23" fmla="*/ 1362735 h 1421638"/>
                <a:gd name="connsiteX24" fmla="*/ 557399 w 998542"/>
                <a:gd name="connsiteY24" fmla="*/ 1314740 h 1421638"/>
                <a:gd name="connsiteX25" fmla="*/ 561763 w 998542"/>
                <a:gd name="connsiteY25" fmla="*/ 1297287 h 1421638"/>
                <a:gd name="connsiteX26" fmla="*/ 556309 w 998542"/>
                <a:gd name="connsiteY26" fmla="*/ 1273289 h 1421638"/>
                <a:gd name="connsiteX27" fmla="*/ 107989 w 998542"/>
                <a:gd name="connsiteY27" fmla="*/ 1273289 h 1421638"/>
                <a:gd name="connsiteX28" fmla="*/ 0 w 998542"/>
                <a:gd name="connsiteY28" fmla="*/ 1165300 h 1421638"/>
                <a:gd name="connsiteX29" fmla="*/ 0 w 998542"/>
                <a:gd name="connsiteY29" fmla="*/ 1105306 h 1421638"/>
                <a:gd name="connsiteX30" fmla="*/ 23998 w 998542"/>
                <a:gd name="connsiteY30" fmla="*/ 1088944 h 1421638"/>
                <a:gd name="connsiteX31" fmla="*/ 38178 w 998542"/>
                <a:gd name="connsiteY31" fmla="*/ 1087853 h 1421638"/>
                <a:gd name="connsiteX32" fmla="*/ 49086 w 998542"/>
                <a:gd name="connsiteY32" fmla="*/ 1091126 h 1421638"/>
                <a:gd name="connsiteX33" fmla="*/ 103626 w 998542"/>
                <a:gd name="connsiteY33" fmla="*/ 1117305 h 1421638"/>
                <a:gd name="connsiteX34" fmla="*/ 172347 w 998542"/>
                <a:gd name="connsiteY34" fmla="*/ 1034404 h 1421638"/>
                <a:gd name="connsiteX35" fmla="*/ 140713 w 998542"/>
                <a:gd name="connsiteY35" fmla="*/ 987499 h 1421638"/>
                <a:gd name="connsiteX36" fmla="*/ 49086 w 998542"/>
                <a:gd name="connsiteY36" fmla="*/ 1002771 h 1421638"/>
                <a:gd name="connsiteX37" fmla="*/ 38178 w 998542"/>
                <a:gd name="connsiteY37" fmla="*/ 1006043 h 1421638"/>
                <a:gd name="connsiteX38" fmla="*/ 21816 w 998542"/>
                <a:gd name="connsiteY38" fmla="*/ 1006043 h 1421638"/>
                <a:gd name="connsiteX39" fmla="*/ 0 w 998542"/>
                <a:gd name="connsiteY39" fmla="*/ 987499 h 1421638"/>
                <a:gd name="connsiteX40" fmla="*/ 0 w 998542"/>
                <a:gd name="connsiteY40" fmla="*/ 448644 h 1421638"/>
                <a:gd name="connsiteX41" fmla="*/ 0 w 998542"/>
                <a:gd name="connsiteY41" fmla="*/ 376651 h 1421638"/>
                <a:gd name="connsiteX42" fmla="*/ 0 w 998542"/>
                <a:gd name="connsiteY42" fmla="*/ 249027 h 1421638"/>
                <a:gd name="connsiteX43" fmla="*/ 107989 w 998542"/>
                <a:gd name="connsiteY43" fmla="*/ 141038 h 1421638"/>
                <a:gd name="connsiteX44" fmla="*/ 209283 w 998542"/>
                <a:gd name="connsiteY44" fmla="*/ 141038 h 1421638"/>
                <a:gd name="connsiteX45" fmla="*/ 212706 w 998542"/>
                <a:gd name="connsiteY45" fmla="*/ 124351 h 1421638"/>
                <a:gd name="connsiteX46" fmla="*/ 208343 w 998542"/>
                <a:gd name="connsiteY46" fmla="*/ 106898 h 1421638"/>
                <a:gd name="connsiteX47" fmla="*/ 184345 w 998542"/>
                <a:gd name="connsiteY47" fmla="*/ 58903 h 1421638"/>
                <a:gd name="connsiteX48" fmla="*/ 243248 w 998542"/>
                <a:gd name="connsiteY48" fmla="*/ 0 h 14216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998542" h="1421638">
                  <a:moveTo>
                    <a:pt x="243248" y="0"/>
                  </a:moveTo>
                  <a:cubicBezTo>
                    <a:pt x="275972" y="0"/>
                    <a:pt x="302152" y="26179"/>
                    <a:pt x="302152" y="58903"/>
                  </a:cubicBezTo>
                  <a:cubicBezTo>
                    <a:pt x="302152" y="78538"/>
                    <a:pt x="292334" y="95990"/>
                    <a:pt x="278154" y="106898"/>
                  </a:cubicBezTo>
                  <a:cubicBezTo>
                    <a:pt x="275972" y="113443"/>
                    <a:pt x="273791" y="121079"/>
                    <a:pt x="273791" y="124351"/>
                  </a:cubicBezTo>
                  <a:lnTo>
                    <a:pt x="277214" y="141038"/>
                  </a:lnTo>
                  <a:lnTo>
                    <a:pt x="719929" y="141038"/>
                  </a:lnTo>
                  <a:cubicBezTo>
                    <a:pt x="778832" y="141038"/>
                    <a:pt x="827918" y="189033"/>
                    <a:pt x="827918" y="249027"/>
                  </a:cubicBezTo>
                  <a:lnTo>
                    <a:pt x="827918" y="1010406"/>
                  </a:lnTo>
                  <a:cubicBezTo>
                    <a:pt x="833372" y="1013679"/>
                    <a:pt x="842098" y="1016951"/>
                    <a:pt x="853006" y="1016951"/>
                  </a:cubicBezTo>
                  <a:cubicBezTo>
                    <a:pt x="857369" y="1016951"/>
                    <a:pt x="885730" y="1014769"/>
                    <a:pt x="892275" y="1012588"/>
                  </a:cubicBezTo>
                  <a:cubicBezTo>
                    <a:pt x="903183" y="998407"/>
                    <a:pt x="920636" y="988590"/>
                    <a:pt x="940270" y="988590"/>
                  </a:cubicBezTo>
                  <a:cubicBezTo>
                    <a:pt x="975176" y="988590"/>
                    <a:pt x="1002446" y="1019133"/>
                    <a:pt x="998083" y="1052947"/>
                  </a:cubicBezTo>
                  <a:cubicBezTo>
                    <a:pt x="995901" y="1079127"/>
                    <a:pt x="974085" y="1100943"/>
                    <a:pt x="947906" y="1104215"/>
                  </a:cubicBezTo>
                  <a:cubicBezTo>
                    <a:pt x="924999" y="1107488"/>
                    <a:pt x="904274" y="1096580"/>
                    <a:pt x="892275" y="1080218"/>
                  </a:cubicBezTo>
                  <a:cubicBezTo>
                    <a:pt x="885730" y="1078036"/>
                    <a:pt x="856279" y="1075854"/>
                    <a:pt x="853006" y="1075854"/>
                  </a:cubicBezTo>
                  <a:cubicBezTo>
                    <a:pt x="842098" y="1075854"/>
                    <a:pt x="833372" y="1080218"/>
                    <a:pt x="827918" y="1082399"/>
                  </a:cubicBezTo>
                  <a:lnTo>
                    <a:pt x="827918" y="1165300"/>
                  </a:lnTo>
                  <a:cubicBezTo>
                    <a:pt x="827918" y="1224203"/>
                    <a:pt x="779923" y="1273289"/>
                    <a:pt x="719929" y="1273289"/>
                  </a:cubicBezTo>
                  <a:lnTo>
                    <a:pt x="628301" y="1273289"/>
                  </a:lnTo>
                  <a:cubicBezTo>
                    <a:pt x="626120" y="1277652"/>
                    <a:pt x="622847" y="1286379"/>
                    <a:pt x="622847" y="1297287"/>
                  </a:cubicBezTo>
                  <a:cubicBezTo>
                    <a:pt x="622847" y="1301650"/>
                    <a:pt x="625029" y="1308195"/>
                    <a:pt x="627211" y="1314740"/>
                  </a:cubicBezTo>
                  <a:cubicBezTo>
                    <a:pt x="641391" y="1325648"/>
                    <a:pt x="651208" y="1343101"/>
                    <a:pt x="651208" y="1362735"/>
                  </a:cubicBezTo>
                  <a:cubicBezTo>
                    <a:pt x="651208" y="1395459"/>
                    <a:pt x="625029" y="1421638"/>
                    <a:pt x="592305" y="1421638"/>
                  </a:cubicBezTo>
                  <a:cubicBezTo>
                    <a:pt x="559581" y="1421638"/>
                    <a:pt x="533402" y="1395459"/>
                    <a:pt x="533402" y="1362735"/>
                  </a:cubicBezTo>
                  <a:cubicBezTo>
                    <a:pt x="533402" y="1343101"/>
                    <a:pt x="543219" y="1325648"/>
                    <a:pt x="557399" y="1314740"/>
                  </a:cubicBezTo>
                  <a:cubicBezTo>
                    <a:pt x="559581" y="1308195"/>
                    <a:pt x="561763" y="1300559"/>
                    <a:pt x="561763" y="1297287"/>
                  </a:cubicBezTo>
                  <a:cubicBezTo>
                    <a:pt x="561763" y="1287470"/>
                    <a:pt x="558490" y="1278743"/>
                    <a:pt x="556309" y="1273289"/>
                  </a:cubicBezTo>
                  <a:lnTo>
                    <a:pt x="107989" y="1273289"/>
                  </a:lnTo>
                  <a:cubicBezTo>
                    <a:pt x="49086" y="1273289"/>
                    <a:pt x="0" y="1225294"/>
                    <a:pt x="0" y="1165300"/>
                  </a:cubicBezTo>
                  <a:lnTo>
                    <a:pt x="0" y="1105306"/>
                  </a:lnTo>
                  <a:cubicBezTo>
                    <a:pt x="4363" y="1096580"/>
                    <a:pt x="13090" y="1090035"/>
                    <a:pt x="23998" y="1088944"/>
                  </a:cubicBezTo>
                  <a:cubicBezTo>
                    <a:pt x="28361" y="1087853"/>
                    <a:pt x="33815" y="1087853"/>
                    <a:pt x="38178" y="1087853"/>
                  </a:cubicBezTo>
                  <a:cubicBezTo>
                    <a:pt x="38178" y="1087853"/>
                    <a:pt x="41450" y="1087853"/>
                    <a:pt x="49086" y="1091126"/>
                  </a:cubicBezTo>
                  <a:cubicBezTo>
                    <a:pt x="62176" y="1107488"/>
                    <a:pt x="82901" y="1117305"/>
                    <a:pt x="103626" y="1117305"/>
                  </a:cubicBezTo>
                  <a:cubicBezTo>
                    <a:pt x="146167" y="1117305"/>
                    <a:pt x="179982" y="1079127"/>
                    <a:pt x="172347" y="1034404"/>
                  </a:cubicBezTo>
                  <a:cubicBezTo>
                    <a:pt x="169074" y="1014769"/>
                    <a:pt x="157075" y="997317"/>
                    <a:pt x="140713" y="987499"/>
                  </a:cubicBezTo>
                  <a:cubicBezTo>
                    <a:pt x="109080" y="967865"/>
                    <a:pt x="69811" y="976591"/>
                    <a:pt x="49086" y="1002771"/>
                  </a:cubicBezTo>
                  <a:cubicBezTo>
                    <a:pt x="40360" y="1006043"/>
                    <a:pt x="38178" y="1006043"/>
                    <a:pt x="38178" y="1006043"/>
                  </a:cubicBezTo>
                  <a:cubicBezTo>
                    <a:pt x="32724" y="1006043"/>
                    <a:pt x="27270" y="1006043"/>
                    <a:pt x="21816" y="1006043"/>
                  </a:cubicBezTo>
                  <a:cubicBezTo>
                    <a:pt x="10908" y="1006043"/>
                    <a:pt x="2182" y="998407"/>
                    <a:pt x="0" y="987499"/>
                  </a:cubicBezTo>
                  <a:lnTo>
                    <a:pt x="0" y="448644"/>
                  </a:lnTo>
                  <a:lnTo>
                    <a:pt x="0" y="376651"/>
                  </a:lnTo>
                  <a:lnTo>
                    <a:pt x="0" y="249027"/>
                  </a:lnTo>
                  <a:cubicBezTo>
                    <a:pt x="0" y="190124"/>
                    <a:pt x="47995" y="141038"/>
                    <a:pt x="107989" y="141038"/>
                  </a:cubicBezTo>
                  <a:lnTo>
                    <a:pt x="209283" y="141038"/>
                  </a:lnTo>
                  <a:lnTo>
                    <a:pt x="212706" y="124351"/>
                  </a:lnTo>
                  <a:cubicBezTo>
                    <a:pt x="212706" y="119988"/>
                    <a:pt x="210524" y="113443"/>
                    <a:pt x="208343" y="106898"/>
                  </a:cubicBezTo>
                  <a:cubicBezTo>
                    <a:pt x="193071" y="95990"/>
                    <a:pt x="184345" y="78538"/>
                    <a:pt x="184345" y="58903"/>
                  </a:cubicBezTo>
                  <a:cubicBezTo>
                    <a:pt x="184345" y="26179"/>
                    <a:pt x="210524" y="0"/>
                    <a:pt x="243248" y="0"/>
                  </a:cubicBezTo>
                  <a:close/>
                </a:path>
              </a:pathLst>
            </a:custGeom>
            <a:solidFill>
              <a:schemeClr val="bg1"/>
            </a:solidFill>
            <a:ln>
              <a:noFill/>
              <a:headEnd type="none" w="med" len="med"/>
              <a:tailEnd type="none" w="med" len="med"/>
            </a:ln>
            <a:effectLst>
              <a:outerShdw blurRad="254000" dist="50800" dir="2700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182880" rIns="182880" bIns="18288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sz="1400" b="0" i="0" u="none" strike="noStrike" kern="1200" cap="none" spc="0" normalizeH="0" baseline="0" noProof="0">
                <a:ln>
                  <a:noFill/>
                </a:ln>
                <a:gradFill>
                  <a:gsLst>
                    <a:gs pos="2917">
                      <a:prstClr val="black"/>
                    </a:gs>
                    <a:gs pos="100000">
                      <a:prstClr val="black"/>
                    </a:gs>
                  </a:gsLst>
                  <a:lin ang="5400000" scaled="0"/>
                </a:gradFill>
                <a:effectLst/>
                <a:uLnTx/>
                <a:uFillTx/>
                <a:latin typeface="Calibri Light" panose="020F0302020204030204"/>
                <a:ea typeface="+mn-ea"/>
                <a:cs typeface="+mn-cs"/>
              </a:endParaRPr>
            </a:p>
          </p:txBody>
        </p:sp>
        <p:grpSp>
          <p:nvGrpSpPr>
            <p:cNvPr id="67" name="!! Installation">
              <a:extLst>
                <a:ext uri="{FF2B5EF4-FFF2-40B4-BE49-F238E27FC236}">
                  <a16:creationId xmlns:a16="http://schemas.microsoft.com/office/drawing/2014/main" id="{88424999-5871-47B1-8A6E-EC49B3B7FDD1}"/>
                </a:ext>
              </a:extLst>
            </p:cNvPr>
            <p:cNvGrpSpPr/>
            <p:nvPr/>
          </p:nvGrpSpPr>
          <p:grpSpPr>
            <a:xfrm>
              <a:off x="5609368" y="2741143"/>
              <a:ext cx="914400" cy="620850"/>
              <a:chOff x="5725594" y="3012430"/>
              <a:chExt cx="914400" cy="620850"/>
            </a:xfrm>
          </p:grpSpPr>
          <p:sp>
            <p:nvSpPr>
              <p:cNvPr id="69" name="TextBox 68">
                <a:extLst>
                  <a:ext uri="{FF2B5EF4-FFF2-40B4-BE49-F238E27FC236}">
                    <a16:creationId xmlns:a16="http://schemas.microsoft.com/office/drawing/2014/main" id="{BE3B6CC1-5270-4E9E-A15D-61F3343E60D9}"/>
                  </a:ext>
                </a:extLst>
              </p:cNvPr>
              <p:cNvSpPr txBox="1"/>
              <p:nvPr/>
            </p:nvSpPr>
            <p:spPr>
              <a:xfrm>
                <a:off x="5725594" y="3012430"/>
                <a:ext cx="914400" cy="400110"/>
              </a:xfrm>
              <a:prstGeom prst="rect">
                <a:avLst/>
              </a:prstGeom>
              <a:noFill/>
              <a:effectLst/>
            </p:spPr>
            <p:txBody>
              <a:bodyPr wrap="square" rtlCol="0">
                <a:noAutofit/>
              </a:bodyPr>
              <a:lstStyle/>
              <a:p>
                <a:pPr marL="0" marR="0" lvl="0" indent="0" algn="ctr" defTabSz="913927" rtl="0" eaLnBrk="1" fontAlgn="base" latinLnBrk="0" hangingPunct="1">
                  <a:lnSpc>
                    <a:spcPct val="100000"/>
                  </a:lnSpc>
                  <a:spcBef>
                    <a:spcPct val="0"/>
                  </a:spcBef>
                  <a:spcAft>
                    <a:spcPct val="0"/>
                  </a:spcAft>
                  <a:buClrTx/>
                  <a:buSzTx/>
                  <a:buFontTx/>
                  <a:buNone/>
                  <a:tabLst/>
                  <a:defRPr/>
                </a:pPr>
                <a:r>
                  <a:rPr kumimoji="0" lang="en-US" sz="900" b="0" i="0" u="none" strike="noStrike" kern="0" cap="none" spc="0" normalizeH="0" baseline="0" noProof="0">
                    <a:ln>
                      <a:noFill/>
                    </a:ln>
                    <a:gradFill>
                      <a:gsLst>
                        <a:gs pos="2917">
                          <a:prstClr val="black"/>
                        </a:gs>
                        <a:gs pos="100000">
                          <a:prstClr val="black"/>
                        </a:gs>
                      </a:gsLst>
                      <a:lin ang="5400000" scaled="0"/>
                    </a:gradFill>
                    <a:effectLst/>
                    <a:uLnTx/>
                    <a:uFillTx/>
                    <a:latin typeface="Segoe UI Semibold" panose="020B0702040204020203" pitchFamily="34" charset="0"/>
                    <a:ea typeface="+mn-ea"/>
                    <a:cs typeface="Segoe UI Semibold" panose="020B0702040204020203" pitchFamily="34" charset="0"/>
                  </a:rPr>
                  <a:t>Installation</a:t>
                </a:r>
              </a:p>
            </p:txBody>
          </p:sp>
          <p:pic>
            <p:nvPicPr>
              <p:cNvPr id="70" name="Picture 69">
                <a:extLst>
                  <a:ext uri="{FF2B5EF4-FFF2-40B4-BE49-F238E27FC236}">
                    <a16:creationId xmlns:a16="http://schemas.microsoft.com/office/drawing/2014/main" id="{2F0D67CC-BF2E-48B0-B301-D1A26CF793DC}"/>
                  </a:ext>
                </a:extLst>
              </p:cNvPr>
              <p:cNvPicPr>
                <a:picLocks noChangeAspect="1"/>
              </p:cNvPicPr>
              <p:nvPr/>
            </p:nvPicPr>
            <p:blipFill>
              <a:blip r:embed="rId5"/>
              <a:stretch>
                <a:fillRect/>
              </a:stretch>
            </p:blipFill>
            <p:spPr>
              <a:xfrm>
                <a:off x="6028448" y="3324588"/>
                <a:ext cx="308692" cy="308692"/>
              </a:xfrm>
              <a:prstGeom prst="rect">
                <a:avLst/>
              </a:prstGeom>
              <a:effectLst/>
            </p:spPr>
          </p:pic>
        </p:grpSp>
      </p:grpSp>
      <p:grpSp>
        <p:nvGrpSpPr>
          <p:cNvPr id="71" name="Group 70">
            <a:extLst>
              <a:ext uri="{FF2B5EF4-FFF2-40B4-BE49-F238E27FC236}">
                <a16:creationId xmlns:a16="http://schemas.microsoft.com/office/drawing/2014/main" id="{2FF58BCE-EACC-4A8D-82B8-2400433D6C10}"/>
              </a:ext>
            </a:extLst>
          </p:cNvPr>
          <p:cNvGrpSpPr/>
          <p:nvPr/>
        </p:nvGrpSpPr>
        <p:grpSpPr>
          <a:xfrm>
            <a:off x="5150057" y="4038566"/>
            <a:ext cx="999617" cy="1133341"/>
            <a:chOff x="8688564" y="3283655"/>
            <a:chExt cx="999617" cy="1133341"/>
          </a:xfrm>
        </p:grpSpPr>
        <p:sp>
          <p:nvSpPr>
            <p:cNvPr id="72" name="Freeform: Shape 71">
              <a:extLst>
                <a:ext uri="{FF2B5EF4-FFF2-40B4-BE49-F238E27FC236}">
                  <a16:creationId xmlns:a16="http://schemas.microsoft.com/office/drawing/2014/main" id="{571E195B-3BF2-41DD-825A-0BBD76AE96DC}"/>
                </a:ext>
              </a:extLst>
            </p:cNvPr>
            <p:cNvSpPr/>
            <p:nvPr/>
          </p:nvSpPr>
          <p:spPr>
            <a:xfrm>
              <a:off x="8688564" y="3283655"/>
              <a:ext cx="999617" cy="1133341"/>
            </a:xfrm>
            <a:custGeom>
              <a:avLst/>
              <a:gdLst>
                <a:gd name="connsiteX0" fmla="*/ 1091 w 999617"/>
                <a:gd name="connsiteY0" fmla="*/ 308697 h 1133341"/>
                <a:gd name="connsiteX1" fmla="*/ 1091 w 999617"/>
                <a:gd name="connsiteY1" fmla="*/ 847552 h 1133341"/>
                <a:gd name="connsiteX2" fmla="*/ 1091 w 999617"/>
                <a:gd name="connsiteY2" fmla="*/ 847552 h 1133341"/>
                <a:gd name="connsiteX3" fmla="*/ 22907 w 999617"/>
                <a:gd name="connsiteY3" fmla="*/ 866096 h 1133341"/>
                <a:gd name="connsiteX4" fmla="*/ 39269 w 999617"/>
                <a:gd name="connsiteY4" fmla="*/ 866096 h 1133341"/>
                <a:gd name="connsiteX5" fmla="*/ 50177 w 999617"/>
                <a:gd name="connsiteY5" fmla="*/ 862823 h 1133341"/>
                <a:gd name="connsiteX6" fmla="*/ 141804 w 999617"/>
                <a:gd name="connsiteY6" fmla="*/ 847552 h 1133341"/>
                <a:gd name="connsiteX7" fmla="*/ 173437 w 999617"/>
                <a:gd name="connsiteY7" fmla="*/ 894457 h 1133341"/>
                <a:gd name="connsiteX8" fmla="*/ 104717 w 999617"/>
                <a:gd name="connsiteY8" fmla="*/ 977358 h 1133341"/>
                <a:gd name="connsiteX9" fmla="*/ 50177 w 999617"/>
                <a:gd name="connsiteY9" fmla="*/ 951178 h 1133341"/>
                <a:gd name="connsiteX10" fmla="*/ 39269 w 999617"/>
                <a:gd name="connsiteY10" fmla="*/ 947906 h 1133341"/>
                <a:gd name="connsiteX11" fmla="*/ 25089 w 999617"/>
                <a:gd name="connsiteY11" fmla="*/ 948997 h 1133341"/>
                <a:gd name="connsiteX12" fmla="*/ 1091 w 999617"/>
                <a:gd name="connsiteY12" fmla="*/ 965359 h 1133341"/>
                <a:gd name="connsiteX13" fmla="*/ 1091 w 999617"/>
                <a:gd name="connsiteY13" fmla="*/ 965359 h 1133341"/>
                <a:gd name="connsiteX14" fmla="*/ 1091 w 999617"/>
                <a:gd name="connsiteY14" fmla="*/ 1025353 h 1133341"/>
                <a:gd name="connsiteX15" fmla="*/ 109080 w 999617"/>
                <a:gd name="connsiteY15" fmla="*/ 1133342 h 1133341"/>
                <a:gd name="connsiteX16" fmla="*/ 721019 w 999617"/>
                <a:gd name="connsiteY16" fmla="*/ 1133342 h 1133341"/>
                <a:gd name="connsiteX17" fmla="*/ 829009 w 999617"/>
                <a:gd name="connsiteY17" fmla="*/ 1025353 h 1133341"/>
                <a:gd name="connsiteX18" fmla="*/ 829009 w 999617"/>
                <a:gd name="connsiteY18" fmla="*/ 942452 h 1133341"/>
                <a:gd name="connsiteX19" fmla="*/ 854097 w 999617"/>
                <a:gd name="connsiteY19" fmla="*/ 935907 h 1133341"/>
                <a:gd name="connsiteX20" fmla="*/ 893366 w 999617"/>
                <a:gd name="connsiteY20" fmla="*/ 940270 h 1133341"/>
                <a:gd name="connsiteX21" fmla="*/ 948997 w 999617"/>
                <a:gd name="connsiteY21" fmla="*/ 964268 h 1133341"/>
                <a:gd name="connsiteX22" fmla="*/ 999174 w 999617"/>
                <a:gd name="connsiteY22" fmla="*/ 913000 h 1133341"/>
                <a:gd name="connsiteX23" fmla="*/ 940270 w 999617"/>
                <a:gd name="connsiteY23" fmla="*/ 846461 h 1133341"/>
                <a:gd name="connsiteX24" fmla="*/ 892275 w 999617"/>
                <a:gd name="connsiteY24" fmla="*/ 870459 h 1133341"/>
                <a:gd name="connsiteX25" fmla="*/ 853006 w 999617"/>
                <a:gd name="connsiteY25" fmla="*/ 874822 h 1133341"/>
                <a:gd name="connsiteX26" fmla="*/ 827918 w 999617"/>
                <a:gd name="connsiteY26" fmla="*/ 868277 h 1133341"/>
                <a:gd name="connsiteX27" fmla="*/ 827918 w 999617"/>
                <a:gd name="connsiteY27" fmla="*/ 107989 h 1133341"/>
                <a:gd name="connsiteX28" fmla="*/ 719929 w 999617"/>
                <a:gd name="connsiteY28" fmla="*/ 0 h 1133341"/>
                <a:gd name="connsiteX29" fmla="*/ 107989 w 999617"/>
                <a:gd name="connsiteY29" fmla="*/ 0 h 1133341"/>
                <a:gd name="connsiteX30" fmla="*/ 0 w 999617"/>
                <a:gd name="connsiteY30" fmla="*/ 107989 h 1133341"/>
                <a:gd name="connsiteX31" fmla="*/ 0 w 999617"/>
                <a:gd name="connsiteY31" fmla="*/ 235613 h 1133341"/>
                <a:gd name="connsiteX32" fmla="*/ 0 w 999617"/>
                <a:gd name="connsiteY32" fmla="*/ 308697 h 1133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999617" h="1133341">
                  <a:moveTo>
                    <a:pt x="1091" y="308697"/>
                  </a:moveTo>
                  <a:lnTo>
                    <a:pt x="1091" y="847552"/>
                  </a:lnTo>
                  <a:lnTo>
                    <a:pt x="1091" y="847552"/>
                  </a:lnTo>
                  <a:cubicBezTo>
                    <a:pt x="3273" y="858460"/>
                    <a:pt x="11999" y="866096"/>
                    <a:pt x="22907" y="866096"/>
                  </a:cubicBezTo>
                  <a:cubicBezTo>
                    <a:pt x="28361" y="866096"/>
                    <a:pt x="33815" y="866096"/>
                    <a:pt x="39269" y="866096"/>
                  </a:cubicBezTo>
                  <a:cubicBezTo>
                    <a:pt x="39269" y="866096"/>
                    <a:pt x="41451" y="866096"/>
                    <a:pt x="50177" y="862823"/>
                  </a:cubicBezTo>
                  <a:cubicBezTo>
                    <a:pt x="70902" y="836644"/>
                    <a:pt x="110171" y="827918"/>
                    <a:pt x="141804" y="847552"/>
                  </a:cubicBezTo>
                  <a:cubicBezTo>
                    <a:pt x="158166" y="857369"/>
                    <a:pt x="170165" y="874822"/>
                    <a:pt x="173437" y="894457"/>
                  </a:cubicBezTo>
                  <a:cubicBezTo>
                    <a:pt x="181073" y="939180"/>
                    <a:pt x="147258" y="977358"/>
                    <a:pt x="104717" y="977358"/>
                  </a:cubicBezTo>
                  <a:cubicBezTo>
                    <a:pt x="83992" y="977358"/>
                    <a:pt x="63267" y="967540"/>
                    <a:pt x="50177" y="951178"/>
                  </a:cubicBezTo>
                  <a:cubicBezTo>
                    <a:pt x="42541" y="947906"/>
                    <a:pt x="39269" y="947906"/>
                    <a:pt x="39269" y="947906"/>
                  </a:cubicBezTo>
                  <a:cubicBezTo>
                    <a:pt x="34906" y="947906"/>
                    <a:pt x="29452" y="947906"/>
                    <a:pt x="25089" y="948997"/>
                  </a:cubicBezTo>
                  <a:cubicBezTo>
                    <a:pt x="14181" y="950088"/>
                    <a:pt x="5454" y="956632"/>
                    <a:pt x="1091" y="965359"/>
                  </a:cubicBezTo>
                  <a:lnTo>
                    <a:pt x="1091" y="965359"/>
                  </a:lnTo>
                  <a:lnTo>
                    <a:pt x="1091" y="1025353"/>
                  </a:lnTo>
                  <a:cubicBezTo>
                    <a:pt x="1091" y="1085347"/>
                    <a:pt x="50177" y="1133342"/>
                    <a:pt x="109080" y="1133342"/>
                  </a:cubicBezTo>
                  <a:lnTo>
                    <a:pt x="721019" y="1133342"/>
                  </a:lnTo>
                  <a:cubicBezTo>
                    <a:pt x="781013" y="1133342"/>
                    <a:pt x="829009" y="1084256"/>
                    <a:pt x="829009" y="1025353"/>
                  </a:cubicBezTo>
                  <a:lnTo>
                    <a:pt x="829009" y="942452"/>
                  </a:lnTo>
                  <a:cubicBezTo>
                    <a:pt x="834463" y="940270"/>
                    <a:pt x="843189" y="935907"/>
                    <a:pt x="854097" y="935907"/>
                  </a:cubicBezTo>
                  <a:cubicBezTo>
                    <a:pt x="857370" y="935907"/>
                    <a:pt x="886821" y="938089"/>
                    <a:pt x="893366" y="940270"/>
                  </a:cubicBezTo>
                  <a:cubicBezTo>
                    <a:pt x="905365" y="956632"/>
                    <a:pt x="926090" y="967540"/>
                    <a:pt x="948997" y="964268"/>
                  </a:cubicBezTo>
                  <a:cubicBezTo>
                    <a:pt x="975176" y="960996"/>
                    <a:pt x="996992" y="939180"/>
                    <a:pt x="999174" y="913000"/>
                  </a:cubicBezTo>
                  <a:cubicBezTo>
                    <a:pt x="1003537" y="877004"/>
                    <a:pt x="975176" y="846461"/>
                    <a:pt x="940270" y="846461"/>
                  </a:cubicBezTo>
                  <a:cubicBezTo>
                    <a:pt x="920636" y="846461"/>
                    <a:pt x="903183" y="856279"/>
                    <a:pt x="892275" y="870459"/>
                  </a:cubicBezTo>
                  <a:cubicBezTo>
                    <a:pt x="885730" y="872641"/>
                    <a:pt x="857370" y="874822"/>
                    <a:pt x="853006" y="874822"/>
                  </a:cubicBezTo>
                  <a:cubicBezTo>
                    <a:pt x="842098" y="874822"/>
                    <a:pt x="833372" y="871550"/>
                    <a:pt x="827918" y="868277"/>
                  </a:cubicBezTo>
                  <a:lnTo>
                    <a:pt x="827918" y="107989"/>
                  </a:lnTo>
                  <a:cubicBezTo>
                    <a:pt x="827918" y="47995"/>
                    <a:pt x="778832" y="0"/>
                    <a:pt x="719929" y="0"/>
                  </a:cubicBezTo>
                  <a:lnTo>
                    <a:pt x="107989" y="0"/>
                  </a:lnTo>
                  <a:cubicBezTo>
                    <a:pt x="47995" y="0"/>
                    <a:pt x="0" y="49086"/>
                    <a:pt x="0" y="107989"/>
                  </a:cubicBezTo>
                  <a:lnTo>
                    <a:pt x="0" y="235613"/>
                  </a:lnTo>
                  <a:lnTo>
                    <a:pt x="0" y="308697"/>
                  </a:lnTo>
                  <a:close/>
                </a:path>
              </a:pathLst>
            </a:custGeom>
            <a:noFill/>
            <a:ln w="10901" cap="flat">
              <a:solidFill>
                <a:srgbClr val="E81123"/>
              </a:solidFill>
              <a:prstDash val="sysDash"/>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gradFill>
                  <a:gsLst>
                    <a:gs pos="2917">
                      <a:prstClr val="black"/>
                    </a:gs>
                    <a:gs pos="100000">
                      <a:prstClr val="black"/>
                    </a:gs>
                  </a:gsLst>
                  <a:lin ang="5400000" scaled="0"/>
                </a:gradFill>
                <a:effectLst/>
                <a:uLnTx/>
                <a:uFillTx/>
                <a:latin typeface="Calibri" panose="020F0502020204030204"/>
                <a:ea typeface="+mn-ea"/>
                <a:cs typeface="+mn-cs"/>
              </a:endParaRPr>
            </a:p>
          </p:txBody>
        </p:sp>
        <p:sp>
          <p:nvSpPr>
            <p:cNvPr id="73" name="TextBox 72">
              <a:extLst>
                <a:ext uri="{FF2B5EF4-FFF2-40B4-BE49-F238E27FC236}">
                  <a16:creationId xmlns:a16="http://schemas.microsoft.com/office/drawing/2014/main" id="{D559B5DE-FC8D-4A39-AF76-207C84D131C8}"/>
                </a:ext>
              </a:extLst>
            </p:cNvPr>
            <p:cNvSpPr txBox="1"/>
            <p:nvPr/>
          </p:nvSpPr>
          <p:spPr>
            <a:xfrm>
              <a:off x="8996157" y="3517324"/>
              <a:ext cx="206788" cy="553998"/>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0" cap="none" spc="0" normalizeH="0" baseline="0" noProof="0">
                  <a:ln>
                    <a:noFill/>
                  </a:ln>
                  <a:solidFill>
                    <a:srgbClr val="FF0000"/>
                  </a:solidFill>
                  <a:effectLst/>
                  <a:uLnTx/>
                  <a:uFillTx/>
                  <a:latin typeface="Calibri" panose="020F0502020204030204"/>
                  <a:ea typeface="+mn-ea"/>
                  <a:cs typeface="+mn-cs"/>
                </a:rPr>
                <a:t>?</a:t>
              </a:r>
            </a:p>
          </p:txBody>
        </p:sp>
      </p:grpSp>
      <p:grpSp>
        <p:nvGrpSpPr>
          <p:cNvPr id="93" name="Group 92">
            <a:extLst>
              <a:ext uri="{FF2B5EF4-FFF2-40B4-BE49-F238E27FC236}">
                <a16:creationId xmlns:a16="http://schemas.microsoft.com/office/drawing/2014/main" id="{E3B0BB77-02BA-4AC1-92EC-E37324A25822}"/>
              </a:ext>
            </a:extLst>
          </p:cNvPr>
          <p:cNvGrpSpPr/>
          <p:nvPr/>
        </p:nvGrpSpPr>
        <p:grpSpPr>
          <a:xfrm>
            <a:off x="8861980" y="1731803"/>
            <a:ext cx="2855531" cy="798276"/>
            <a:chOff x="8264787" y="1076110"/>
            <a:chExt cx="2855531" cy="798276"/>
          </a:xfrm>
        </p:grpSpPr>
        <p:sp>
          <p:nvSpPr>
            <p:cNvPr id="4" name="Rectangle 3">
              <a:extLst>
                <a:ext uri="{FF2B5EF4-FFF2-40B4-BE49-F238E27FC236}">
                  <a16:creationId xmlns:a16="http://schemas.microsoft.com/office/drawing/2014/main" id="{25868467-09D5-4627-94AD-5E52DAE87D5A}"/>
                </a:ext>
              </a:extLst>
            </p:cNvPr>
            <p:cNvSpPr/>
            <p:nvPr/>
          </p:nvSpPr>
          <p:spPr bwMode="auto">
            <a:xfrm>
              <a:off x="8540123" y="1076110"/>
              <a:ext cx="2580195" cy="798276"/>
            </a:xfrm>
            <a:prstGeom prst="rect">
              <a:avLst/>
            </a:prstGeom>
            <a:solidFill>
              <a:schemeClr val="bg1"/>
            </a:solidFill>
            <a:ln>
              <a:noFill/>
              <a:headEnd type="none" w="med" len="med"/>
              <a:tailEnd type="none" w="med" len="med"/>
            </a:ln>
            <a:effectLst>
              <a:outerShdw blurRad="254000" dist="50800" dir="2700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182880" rIns="182880" bIns="18288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600" b="0" i="0" u="none" strike="noStrike" kern="1200" cap="none" spc="0" normalizeH="0" baseline="0" noProof="0">
                  <a:ln>
                    <a:noFill/>
                  </a:ln>
                  <a:gradFill>
                    <a:gsLst>
                      <a:gs pos="2917">
                        <a:prstClr val="black"/>
                      </a:gs>
                      <a:gs pos="100000">
                        <a:prstClr val="black"/>
                      </a:gs>
                    </a:gsLst>
                    <a:lin ang="5400000" scaled="0"/>
                  </a:gradFill>
                  <a:effectLst/>
                  <a:uLnTx/>
                  <a:uFillTx/>
                  <a:latin typeface="Calibri Light" panose="020F0302020204030204"/>
                  <a:ea typeface="+mn-ea"/>
                  <a:cs typeface="+mn-cs"/>
                </a:rPr>
                <a:t>No threat expert to </a:t>
              </a:r>
              <a:br>
                <a:rPr kumimoji="0" lang="en-US" sz="1600" b="0" i="0" u="none" strike="noStrike" kern="1200" cap="none" spc="0" normalizeH="0" baseline="0" noProof="0">
                  <a:ln>
                    <a:noFill/>
                  </a:ln>
                  <a:gradFill>
                    <a:gsLst>
                      <a:gs pos="2917">
                        <a:prstClr val="black"/>
                      </a:gs>
                      <a:gs pos="100000">
                        <a:prstClr val="black"/>
                      </a:gs>
                    </a:gsLst>
                    <a:lin ang="5400000" scaled="0"/>
                  </a:gradFill>
                  <a:effectLst/>
                  <a:uLnTx/>
                  <a:uFillTx/>
                  <a:latin typeface="Calibri Light" panose="020F0302020204030204"/>
                  <a:ea typeface="+mn-ea"/>
                  <a:cs typeface="+mn-cs"/>
                </a:rPr>
              </a:br>
              <a:r>
                <a:rPr kumimoji="0" lang="en-US" sz="1600" b="0" i="0" u="none" strike="noStrike" kern="1200" cap="none" spc="0" normalizeH="0" baseline="0" noProof="0">
                  <a:ln>
                    <a:noFill/>
                  </a:ln>
                  <a:gradFill>
                    <a:gsLst>
                      <a:gs pos="2917">
                        <a:prstClr val="black"/>
                      </a:gs>
                      <a:gs pos="100000">
                        <a:prstClr val="black"/>
                      </a:gs>
                    </a:gsLst>
                    <a:lin ang="5400000" scaled="0"/>
                  </a:gradFill>
                  <a:effectLst/>
                  <a:uLnTx/>
                  <a:uFillTx/>
                  <a:latin typeface="Calibri Light" panose="020F0302020204030204"/>
                  <a:ea typeface="+mn-ea"/>
                  <a:cs typeface="+mn-cs"/>
                </a:rPr>
                <a:t>contact when needed </a:t>
              </a:r>
            </a:p>
          </p:txBody>
        </p:sp>
        <p:grpSp>
          <p:nvGrpSpPr>
            <p:cNvPr id="75" name="Group 74">
              <a:extLst>
                <a:ext uri="{FF2B5EF4-FFF2-40B4-BE49-F238E27FC236}">
                  <a16:creationId xmlns:a16="http://schemas.microsoft.com/office/drawing/2014/main" id="{B30EFA8E-FED5-4866-8FAB-20F1A3A48B93}"/>
                </a:ext>
              </a:extLst>
            </p:cNvPr>
            <p:cNvGrpSpPr/>
            <p:nvPr/>
          </p:nvGrpSpPr>
          <p:grpSpPr>
            <a:xfrm>
              <a:off x="8264787" y="1203214"/>
              <a:ext cx="550671" cy="544069"/>
              <a:chOff x="9497161" y="2204679"/>
              <a:chExt cx="262757" cy="239508"/>
            </a:xfrm>
          </p:grpSpPr>
          <p:sp>
            <p:nvSpPr>
              <p:cNvPr id="76" name="Isosceles Triangle 75">
                <a:extLst>
                  <a:ext uri="{FF2B5EF4-FFF2-40B4-BE49-F238E27FC236}">
                    <a16:creationId xmlns:a16="http://schemas.microsoft.com/office/drawing/2014/main" id="{E58C4112-8E22-4634-9BD1-CDF6B0BF96E6}"/>
                  </a:ext>
                </a:extLst>
              </p:cNvPr>
              <p:cNvSpPr/>
              <p:nvPr/>
            </p:nvSpPr>
            <p:spPr bwMode="auto">
              <a:xfrm>
                <a:off x="9497161" y="2204679"/>
                <a:ext cx="260209" cy="239508"/>
              </a:xfrm>
              <a:prstGeom prst="triangl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8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77" name="Freeform: Shape 76">
                <a:extLst>
                  <a:ext uri="{FF2B5EF4-FFF2-40B4-BE49-F238E27FC236}">
                    <a16:creationId xmlns:a16="http://schemas.microsoft.com/office/drawing/2014/main" id="{608DBA07-490F-46DE-A728-B37F921B31F7}"/>
                  </a:ext>
                </a:extLst>
              </p:cNvPr>
              <p:cNvSpPr/>
              <p:nvPr/>
            </p:nvSpPr>
            <p:spPr bwMode="auto">
              <a:xfrm>
                <a:off x="9499709" y="2226219"/>
                <a:ext cx="260209" cy="207343"/>
              </a:xfrm>
              <a:custGeom>
                <a:avLst/>
                <a:gdLst>
                  <a:gd name="connsiteX0" fmla="*/ 194687 w 389369"/>
                  <a:gd name="connsiteY0" fmla="*/ 311743 h 388302"/>
                  <a:gd name="connsiteX1" fmla="*/ 176828 w 389369"/>
                  <a:gd name="connsiteY1" fmla="*/ 330031 h 388302"/>
                  <a:gd name="connsiteX2" fmla="*/ 194687 w 389369"/>
                  <a:gd name="connsiteY2" fmla="*/ 348319 h 388302"/>
                  <a:gd name="connsiteX3" fmla="*/ 212546 w 389369"/>
                  <a:gd name="connsiteY3" fmla="*/ 330031 h 388302"/>
                  <a:gd name="connsiteX4" fmla="*/ 194687 w 389369"/>
                  <a:gd name="connsiteY4" fmla="*/ 311743 h 388302"/>
                  <a:gd name="connsiteX5" fmla="*/ 176822 w 389369"/>
                  <a:gd name="connsiteY5" fmla="*/ 128180 h 388302"/>
                  <a:gd name="connsiteX6" fmla="*/ 183966 w 389369"/>
                  <a:gd name="connsiteY6" fmla="*/ 273406 h 388302"/>
                  <a:gd name="connsiteX7" fmla="*/ 205397 w 389369"/>
                  <a:gd name="connsiteY7" fmla="*/ 273406 h 388302"/>
                  <a:gd name="connsiteX8" fmla="*/ 212540 w 389369"/>
                  <a:gd name="connsiteY8" fmla="*/ 128180 h 388302"/>
                  <a:gd name="connsiteX9" fmla="*/ 194685 w 389369"/>
                  <a:gd name="connsiteY9" fmla="*/ 0 h 388302"/>
                  <a:gd name="connsiteX10" fmla="*/ 389369 w 389369"/>
                  <a:gd name="connsiteY10" fmla="*/ 388302 h 388302"/>
                  <a:gd name="connsiteX11" fmla="*/ 0 w 389369"/>
                  <a:gd name="connsiteY11" fmla="*/ 388302 h 388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9369" h="388302">
                    <a:moveTo>
                      <a:pt x="194687" y="311743"/>
                    </a:moveTo>
                    <a:cubicBezTo>
                      <a:pt x="184824" y="311743"/>
                      <a:pt x="176828" y="319931"/>
                      <a:pt x="176828" y="330031"/>
                    </a:cubicBezTo>
                    <a:cubicBezTo>
                      <a:pt x="176828" y="340131"/>
                      <a:pt x="184824" y="348319"/>
                      <a:pt x="194687" y="348319"/>
                    </a:cubicBezTo>
                    <a:cubicBezTo>
                      <a:pt x="204550" y="348319"/>
                      <a:pt x="212546" y="340131"/>
                      <a:pt x="212546" y="330031"/>
                    </a:cubicBezTo>
                    <a:cubicBezTo>
                      <a:pt x="212546" y="319931"/>
                      <a:pt x="204550" y="311743"/>
                      <a:pt x="194687" y="311743"/>
                    </a:cubicBezTo>
                    <a:close/>
                    <a:moveTo>
                      <a:pt x="176822" y="128180"/>
                    </a:moveTo>
                    <a:lnTo>
                      <a:pt x="183966" y="273406"/>
                    </a:lnTo>
                    <a:lnTo>
                      <a:pt x="205397" y="273406"/>
                    </a:lnTo>
                    <a:lnTo>
                      <a:pt x="212540" y="128180"/>
                    </a:lnTo>
                    <a:close/>
                    <a:moveTo>
                      <a:pt x="194685" y="0"/>
                    </a:moveTo>
                    <a:lnTo>
                      <a:pt x="389369" y="388302"/>
                    </a:lnTo>
                    <a:lnTo>
                      <a:pt x="0" y="388302"/>
                    </a:lnTo>
                    <a:close/>
                  </a:path>
                </a:pathLst>
              </a:custGeom>
              <a:solidFill>
                <a:srgbClr val="D83B0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8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92" name="Group 91">
            <a:extLst>
              <a:ext uri="{FF2B5EF4-FFF2-40B4-BE49-F238E27FC236}">
                <a16:creationId xmlns:a16="http://schemas.microsoft.com/office/drawing/2014/main" id="{F3D0AC3E-C0D9-4870-9AD8-F94D8B1DFC1F}"/>
              </a:ext>
            </a:extLst>
          </p:cNvPr>
          <p:cNvGrpSpPr/>
          <p:nvPr/>
        </p:nvGrpSpPr>
        <p:grpSpPr>
          <a:xfrm>
            <a:off x="8451648" y="2998740"/>
            <a:ext cx="2855531" cy="798276"/>
            <a:chOff x="9336469" y="2653759"/>
            <a:chExt cx="2855531" cy="798276"/>
          </a:xfrm>
        </p:grpSpPr>
        <p:sp>
          <p:nvSpPr>
            <p:cNvPr id="7" name="Rectangle 6">
              <a:extLst>
                <a:ext uri="{FF2B5EF4-FFF2-40B4-BE49-F238E27FC236}">
                  <a16:creationId xmlns:a16="http://schemas.microsoft.com/office/drawing/2014/main" id="{96E8DD06-BD04-436C-9915-081CC997EDCC}"/>
                </a:ext>
              </a:extLst>
            </p:cNvPr>
            <p:cNvSpPr/>
            <p:nvPr/>
          </p:nvSpPr>
          <p:spPr bwMode="auto">
            <a:xfrm>
              <a:off x="9611805" y="2653759"/>
              <a:ext cx="2580195" cy="798276"/>
            </a:xfrm>
            <a:prstGeom prst="rect">
              <a:avLst/>
            </a:prstGeom>
            <a:solidFill>
              <a:schemeClr val="bg1"/>
            </a:solidFill>
            <a:ln>
              <a:noFill/>
              <a:headEnd type="none" w="med" len="med"/>
              <a:tailEnd type="none" w="med" len="med"/>
            </a:ln>
            <a:effectLst>
              <a:outerShdw blurRad="254000" dist="50800" dir="2700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182880" rIns="182880" bIns="18288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600" b="0" i="0" u="none" strike="noStrike" kern="1200" cap="none" spc="0" normalizeH="0" baseline="0" noProof="0">
                  <a:ln>
                    <a:noFill/>
                  </a:ln>
                  <a:gradFill>
                    <a:gsLst>
                      <a:gs pos="2917">
                        <a:prstClr val="black"/>
                      </a:gs>
                      <a:gs pos="100000">
                        <a:prstClr val="black"/>
                      </a:gs>
                    </a:gsLst>
                    <a:lin ang="5400000" scaled="0"/>
                  </a:gradFill>
                  <a:effectLst/>
                  <a:uLnTx/>
                  <a:uFillTx/>
                  <a:latin typeface="Calibri Light" panose="020F0302020204030204"/>
                  <a:ea typeface="+mn-ea"/>
                  <a:cs typeface="+mn-cs"/>
                </a:rPr>
                <a:t>Missing guidance </a:t>
              </a:r>
              <a:br>
                <a:rPr kumimoji="0" lang="en-US" sz="1600" b="0" i="0" u="none" strike="noStrike" kern="1200" cap="none" spc="0" normalizeH="0" baseline="0" noProof="0">
                  <a:ln>
                    <a:noFill/>
                  </a:ln>
                  <a:gradFill>
                    <a:gsLst>
                      <a:gs pos="2917">
                        <a:prstClr val="black"/>
                      </a:gs>
                      <a:gs pos="100000">
                        <a:prstClr val="black"/>
                      </a:gs>
                    </a:gsLst>
                    <a:lin ang="5400000" scaled="0"/>
                  </a:gradFill>
                  <a:effectLst/>
                  <a:uLnTx/>
                  <a:uFillTx/>
                  <a:latin typeface="Calibri Light" panose="020F0302020204030204"/>
                  <a:ea typeface="+mn-ea"/>
                  <a:cs typeface="+mn-cs"/>
                </a:rPr>
              </a:br>
              <a:r>
                <a:rPr kumimoji="0" lang="en-US" sz="1600" b="0" i="0" u="none" strike="noStrike" kern="1200" cap="none" spc="0" normalizeH="0" baseline="0" noProof="0">
                  <a:ln>
                    <a:noFill/>
                  </a:ln>
                  <a:gradFill>
                    <a:gsLst>
                      <a:gs pos="2917">
                        <a:prstClr val="black"/>
                      </a:gs>
                      <a:gs pos="100000">
                        <a:prstClr val="black"/>
                      </a:gs>
                    </a:gsLst>
                    <a:lin ang="5400000" scaled="0"/>
                  </a:gradFill>
                  <a:effectLst/>
                  <a:uLnTx/>
                  <a:uFillTx/>
                  <a:latin typeface="Calibri Light" panose="020F0302020204030204"/>
                  <a:ea typeface="+mn-ea"/>
                  <a:cs typeface="+mn-cs"/>
                </a:rPr>
                <a:t>on alert handling</a:t>
              </a:r>
            </a:p>
          </p:txBody>
        </p:sp>
        <p:grpSp>
          <p:nvGrpSpPr>
            <p:cNvPr id="78" name="Group 77">
              <a:extLst>
                <a:ext uri="{FF2B5EF4-FFF2-40B4-BE49-F238E27FC236}">
                  <a16:creationId xmlns:a16="http://schemas.microsoft.com/office/drawing/2014/main" id="{1315AF9D-E623-4A79-8EE6-5DFF1802636D}"/>
                </a:ext>
              </a:extLst>
            </p:cNvPr>
            <p:cNvGrpSpPr/>
            <p:nvPr/>
          </p:nvGrpSpPr>
          <p:grpSpPr>
            <a:xfrm>
              <a:off x="9336469" y="2776105"/>
              <a:ext cx="550671" cy="544069"/>
              <a:chOff x="9497161" y="2204679"/>
              <a:chExt cx="262757" cy="239508"/>
            </a:xfrm>
          </p:grpSpPr>
          <p:sp>
            <p:nvSpPr>
              <p:cNvPr id="79" name="Isosceles Triangle 78">
                <a:extLst>
                  <a:ext uri="{FF2B5EF4-FFF2-40B4-BE49-F238E27FC236}">
                    <a16:creationId xmlns:a16="http://schemas.microsoft.com/office/drawing/2014/main" id="{E3D75454-59F2-4C46-BBCF-9DB4A6A7E50F}"/>
                  </a:ext>
                </a:extLst>
              </p:cNvPr>
              <p:cNvSpPr/>
              <p:nvPr/>
            </p:nvSpPr>
            <p:spPr bwMode="auto">
              <a:xfrm>
                <a:off x="9497161" y="2204679"/>
                <a:ext cx="260209" cy="239508"/>
              </a:xfrm>
              <a:prstGeom prst="triangl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8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80" name="Freeform: Shape 79">
                <a:extLst>
                  <a:ext uri="{FF2B5EF4-FFF2-40B4-BE49-F238E27FC236}">
                    <a16:creationId xmlns:a16="http://schemas.microsoft.com/office/drawing/2014/main" id="{887A2569-0B0E-4CB6-BEFC-91F1D4F18CBA}"/>
                  </a:ext>
                </a:extLst>
              </p:cNvPr>
              <p:cNvSpPr/>
              <p:nvPr/>
            </p:nvSpPr>
            <p:spPr bwMode="auto">
              <a:xfrm>
                <a:off x="9499709" y="2226219"/>
                <a:ext cx="260209" cy="207343"/>
              </a:xfrm>
              <a:custGeom>
                <a:avLst/>
                <a:gdLst>
                  <a:gd name="connsiteX0" fmla="*/ 194687 w 389369"/>
                  <a:gd name="connsiteY0" fmla="*/ 311743 h 388302"/>
                  <a:gd name="connsiteX1" fmla="*/ 176828 w 389369"/>
                  <a:gd name="connsiteY1" fmla="*/ 330031 h 388302"/>
                  <a:gd name="connsiteX2" fmla="*/ 194687 w 389369"/>
                  <a:gd name="connsiteY2" fmla="*/ 348319 h 388302"/>
                  <a:gd name="connsiteX3" fmla="*/ 212546 w 389369"/>
                  <a:gd name="connsiteY3" fmla="*/ 330031 h 388302"/>
                  <a:gd name="connsiteX4" fmla="*/ 194687 w 389369"/>
                  <a:gd name="connsiteY4" fmla="*/ 311743 h 388302"/>
                  <a:gd name="connsiteX5" fmla="*/ 176822 w 389369"/>
                  <a:gd name="connsiteY5" fmla="*/ 128180 h 388302"/>
                  <a:gd name="connsiteX6" fmla="*/ 183966 w 389369"/>
                  <a:gd name="connsiteY6" fmla="*/ 273406 h 388302"/>
                  <a:gd name="connsiteX7" fmla="*/ 205397 w 389369"/>
                  <a:gd name="connsiteY7" fmla="*/ 273406 h 388302"/>
                  <a:gd name="connsiteX8" fmla="*/ 212540 w 389369"/>
                  <a:gd name="connsiteY8" fmla="*/ 128180 h 388302"/>
                  <a:gd name="connsiteX9" fmla="*/ 194685 w 389369"/>
                  <a:gd name="connsiteY9" fmla="*/ 0 h 388302"/>
                  <a:gd name="connsiteX10" fmla="*/ 389369 w 389369"/>
                  <a:gd name="connsiteY10" fmla="*/ 388302 h 388302"/>
                  <a:gd name="connsiteX11" fmla="*/ 0 w 389369"/>
                  <a:gd name="connsiteY11" fmla="*/ 388302 h 388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9369" h="388302">
                    <a:moveTo>
                      <a:pt x="194687" y="311743"/>
                    </a:moveTo>
                    <a:cubicBezTo>
                      <a:pt x="184824" y="311743"/>
                      <a:pt x="176828" y="319931"/>
                      <a:pt x="176828" y="330031"/>
                    </a:cubicBezTo>
                    <a:cubicBezTo>
                      <a:pt x="176828" y="340131"/>
                      <a:pt x="184824" y="348319"/>
                      <a:pt x="194687" y="348319"/>
                    </a:cubicBezTo>
                    <a:cubicBezTo>
                      <a:pt x="204550" y="348319"/>
                      <a:pt x="212546" y="340131"/>
                      <a:pt x="212546" y="330031"/>
                    </a:cubicBezTo>
                    <a:cubicBezTo>
                      <a:pt x="212546" y="319931"/>
                      <a:pt x="204550" y="311743"/>
                      <a:pt x="194687" y="311743"/>
                    </a:cubicBezTo>
                    <a:close/>
                    <a:moveTo>
                      <a:pt x="176822" y="128180"/>
                    </a:moveTo>
                    <a:lnTo>
                      <a:pt x="183966" y="273406"/>
                    </a:lnTo>
                    <a:lnTo>
                      <a:pt x="205397" y="273406"/>
                    </a:lnTo>
                    <a:lnTo>
                      <a:pt x="212540" y="128180"/>
                    </a:lnTo>
                    <a:close/>
                    <a:moveTo>
                      <a:pt x="194685" y="0"/>
                    </a:moveTo>
                    <a:lnTo>
                      <a:pt x="389369" y="388302"/>
                    </a:lnTo>
                    <a:lnTo>
                      <a:pt x="0" y="388302"/>
                    </a:lnTo>
                    <a:close/>
                  </a:path>
                </a:pathLst>
              </a:custGeom>
              <a:solidFill>
                <a:srgbClr val="D83B0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8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91" name="Group 90">
            <a:extLst>
              <a:ext uri="{FF2B5EF4-FFF2-40B4-BE49-F238E27FC236}">
                <a16:creationId xmlns:a16="http://schemas.microsoft.com/office/drawing/2014/main" id="{29E4339E-7B4D-492E-A0B5-B8C0B58A5B37}"/>
              </a:ext>
            </a:extLst>
          </p:cNvPr>
          <p:cNvGrpSpPr/>
          <p:nvPr/>
        </p:nvGrpSpPr>
        <p:grpSpPr>
          <a:xfrm>
            <a:off x="8861980" y="4265677"/>
            <a:ext cx="2855531" cy="798276"/>
            <a:chOff x="8451648" y="4349936"/>
            <a:chExt cx="2855531" cy="798276"/>
          </a:xfrm>
        </p:grpSpPr>
        <p:sp>
          <p:nvSpPr>
            <p:cNvPr id="10" name="Rectangle 9">
              <a:extLst>
                <a:ext uri="{FF2B5EF4-FFF2-40B4-BE49-F238E27FC236}">
                  <a16:creationId xmlns:a16="http://schemas.microsoft.com/office/drawing/2014/main" id="{1406BA4B-23A6-412E-B37A-2586C41E08F6}"/>
                </a:ext>
              </a:extLst>
            </p:cNvPr>
            <p:cNvSpPr/>
            <p:nvPr/>
          </p:nvSpPr>
          <p:spPr bwMode="auto">
            <a:xfrm>
              <a:off x="8726984" y="4349936"/>
              <a:ext cx="2580195" cy="798276"/>
            </a:xfrm>
            <a:prstGeom prst="rect">
              <a:avLst/>
            </a:prstGeom>
            <a:solidFill>
              <a:schemeClr val="bg1"/>
            </a:solidFill>
            <a:ln>
              <a:noFill/>
              <a:headEnd type="none" w="med" len="med"/>
              <a:tailEnd type="none" w="med" len="med"/>
            </a:ln>
            <a:effectLst>
              <a:outerShdw blurRad="254000" dist="50800" dir="2700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182880" rIns="182880" bIns="18288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600" b="0" i="0" u="none" strike="noStrike" kern="1200" cap="none" spc="0" normalizeH="0" baseline="0" noProof="0" dirty="0">
                  <a:ln>
                    <a:noFill/>
                  </a:ln>
                  <a:solidFill>
                    <a:srgbClr val="FF0000"/>
                  </a:solidFill>
                  <a:effectLst/>
                  <a:uLnTx/>
                  <a:uFillTx/>
                  <a:latin typeface="Calibri Light" panose="020F0302020204030204"/>
                  <a:ea typeface="+mn-ea"/>
                  <a:cs typeface="+mn-cs"/>
                </a:rPr>
                <a:t>Important alerts </a:t>
              </a:r>
              <a:br>
                <a:rPr kumimoji="0" lang="en-US" sz="1600" b="0" i="0" u="none" strike="noStrike" kern="1200" cap="none" spc="0" normalizeH="0" baseline="0" noProof="0" dirty="0">
                  <a:ln>
                    <a:noFill/>
                  </a:ln>
                  <a:solidFill>
                    <a:srgbClr val="FF0000"/>
                  </a:solidFill>
                  <a:effectLst/>
                  <a:uLnTx/>
                  <a:uFillTx/>
                  <a:latin typeface="Calibri Light" panose="020F0302020204030204"/>
                  <a:ea typeface="+mn-ea"/>
                  <a:cs typeface="+mn-cs"/>
                </a:rPr>
              </a:br>
              <a:r>
                <a:rPr kumimoji="0" lang="en-US" sz="1600" b="0" i="0" u="none" strike="noStrike" kern="1200" cap="none" spc="0" normalizeH="0" baseline="0" noProof="0" dirty="0">
                  <a:ln>
                    <a:noFill/>
                  </a:ln>
                  <a:solidFill>
                    <a:srgbClr val="FF0000"/>
                  </a:solidFill>
                  <a:effectLst/>
                  <a:uLnTx/>
                  <a:uFillTx/>
                  <a:latin typeface="Calibri Light" panose="020F0302020204030204"/>
                  <a:ea typeface="+mn-ea"/>
                  <a:cs typeface="+mn-cs"/>
                </a:rPr>
                <a:t>might get missed</a:t>
              </a:r>
            </a:p>
          </p:txBody>
        </p:sp>
        <p:grpSp>
          <p:nvGrpSpPr>
            <p:cNvPr id="81" name="Group 80">
              <a:extLst>
                <a:ext uri="{FF2B5EF4-FFF2-40B4-BE49-F238E27FC236}">
                  <a16:creationId xmlns:a16="http://schemas.microsoft.com/office/drawing/2014/main" id="{3FC67C34-5CEC-4878-8010-255A7FB12910}"/>
                </a:ext>
              </a:extLst>
            </p:cNvPr>
            <p:cNvGrpSpPr/>
            <p:nvPr/>
          </p:nvGrpSpPr>
          <p:grpSpPr>
            <a:xfrm>
              <a:off x="8451648" y="4473096"/>
              <a:ext cx="550671" cy="544069"/>
              <a:chOff x="9497161" y="2204679"/>
              <a:chExt cx="262757" cy="239508"/>
            </a:xfrm>
          </p:grpSpPr>
          <p:sp>
            <p:nvSpPr>
              <p:cNvPr id="82" name="Isosceles Triangle 81">
                <a:extLst>
                  <a:ext uri="{FF2B5EF4-FFF2-40B4-BE49-F238E27FC236}">
                    <a16:creationId xmlns:a16="http://schemas.microsoft.com/office/drawing/2014/main" id="{F0E7B801-9A5A-44DC-BF3F-23503A784BDF}"/>
                  </a:ext>
                </a:extLst>
              </p:cNvPr>
              <p:cNvSpPr/>
              <p:nvPr/>
            </p:nvSpPr>
            <p:spPr bwMode="auto">
              <a:xfrm>
                <a:off x="9497161" y="2204679"/>
                <a:ext cx="260209" cy="239508"/>
              </a:xfrm>
              <a:prstGeom prst="triangl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8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83" name="Freeform: Shape 82">
                <a:extLst>
                  <a:ext uri="{FF2B5EF4-FFF2-40B4-BE49-F238E27FC236}">
                    <a16:creationId xmlns:a16="http://schemas.microsoft.com/office/drawing/2014/main" id="{143C60C7-029B-48AC-8423-A90B7BDA8308}"/>
                  </a:ext>
                </a:extLst>
              </p:cNvPr>
              <p:cNvSpPr/>
              <p:nvPr/>
            </p:nvSpPr>
            <p:spPr bwMode="auto">
              <a:xfrm>
                <a:off x="9499709" y="2226219"/>
                <a:ext cx="260209" cy="207343"/>
              </a:xfrm>
              <a:custGeom>
                <a:avLst/>
                <a:gdLst>
                  <a:gd name="connsiteX0" fmla="*/ 194687 w 389369"/>
                  <a:gd name="connsiteY0" fmla="*/ 311743 h 388302"/>
                  <a:gd name="connsiteX1" fmla="*/ 176828 w 389369"/>
                  <a:gd name="connsiteY1" fmla="*/ 330031 h 388302"/>
                  <a:gd name="connsiteX2" fmla="*/ 194687 w 389369"/>
                  <a:gd name="connsiteY2" fmla="*/ 348319 h 388302"/>
                  <a:gd name="connsiteX3" fmla="*/ 212546 w 389369"/>
                  <a:gd name="connsiteY3" fmla="*/ 330031 h 388302"/>
                  <a:gd name="connsiteX4" fmla="*/ 194687 w 389369"/>
                  <a:gd name="connsiteY4" fmla="*/ 311743 h 388302"/>
                  <a:gd name="connsiteX5" fmla="*/ 176822 w 389369"/>
                  <a:gd name="connsiteY5" fmla="*/ 128180 h 388302"/>
                  <a:gd name="connsiteX6" fmla="*/ 183966 w 389369"/>
                  <a:gd name="connsiteY6" fmla="*/ 273406 h 388302"/>
                  <a:gd name="connsiteX7" fmla="*/ 205397 w 389369"/>
                  <a:gd name="connsiteY7" fmla="*/ 273406 h 388302"/>
                  <a:gd name="connsiteX8" fmla="*/ 212540 w 389369"/>
                  <a:gd name="connsiteY8" fmla="*/ 128180 h 388302"/>
                  <a:gd name="connsiteX9" fmla="*/ 194685 w 389369"/>
                  <a:gd name="connsiteY9" fmla="*/ 0 h 388302"/>
                  <a:gd name="connsiteX10" fmla="*/ 389369 w 389369"/>
                  <a:gd name="connsiteY10" fmla="*/ 388302 h 388302"/>
                  <a:gd name="connsiteX11" fmla="*/ 0 w 389369"/>
                  <a:gd name="connsiteY11" fmla="*/ 388302 h 388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9369" h="388302">
                    <a:moveTo>
                      <a:pt x="194687" y="311743"/>
                    </a:moveTo>
                    <a:cubicBezTo>
                      <a:pt x="184824" y="311743"/>
                      <a:pt x="176828" y="319931"/>
                      <a:pt x="176828" y="330031"/>
                    </a:cubicBezTo>
                    <a:cubicBezTo>
                      <a:pt x="176828" y="340131"/>
                      <a:pt x="184824" y="348319"/>
                      <a:pt x="194687" y="348319"/>
                    </a:cubicBezTo>
                    <a:cubicBezTo>
                      <a:pt x="204550" y="348319"/>
                      <a:pt x="212546" y="340131"/>
                      <a:pt x="212546" y="330031"/>
                    </a:cubicBezTo>
                    <a:cubicBezTo>
                      <a:pt x="212546" y="319931"/>
                      <a:pt x="204550" y="311743"/>
                      <a:pt x="194687" y="311743"/>
                    </a:cubicBezTo>
                    <a:close/>
                    <a:moveTo>
                      <a:pt x="176822" y="128180"/>
                    </a:moveTo>
                    <a:lnTo>
                      <a:pt x="183966" y="273406"/>
                    </a:lnTo>
                    <a:lnTo>
                      <a:pt x="205397" y="273406"/>
                    </a:lnTo>
                    <a:lnTo>
                      <a:pt x="212540" y="128180"/>
                    </a:lnTo>
                    <a:close/>
                    <a:moveTo>
                      <a:pt x="194685" y="0"/>
                    </a:moveTo>
                    <a:lnTo>
                      <a:pt x="389369" y="388302"/>
                    </a:lnTo>
                    <a:lnTo>
                      <a:pt x="0" y="388302"/>
                    </a:lnTo>
                    <a:close/>
                  </a:path>
                </a:pathLst>
              </a:custGeom>
              <a:solidFill>
                <a:srgbClr val="D83B0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8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90" name="Group 89">
            <a:extLst>
              <a:ext uri="{FF2B5EF4-FFF2-40B4-BE49-F238E27FC236}">
                <a16:creationId xmlns:a16="http://schemas.microsoft.com/office/drawing/2014/main" id="{6EA1DEC4-E51E-43D6-973B-2EA83C3D17F6}"/>
              </a:ext>
            </a:extLst>
          </p:cNvPr>
          <p:cNvGrpSpPr/>
          <p:nvPr/>
        </p:nvGrpSpPr>
        <p:grpSpPr>
          <a:xfrm>
            <a:off x="8487205" y="5532614"/>
            <a:ext cx="2855531" cy="798276"/>
            <a:chOff x="9096975" y="5889127"/>
            <a:chExt cx="2855531" cy="798276"/>
          </a:xfrm>
        </p:grpSpPr>
        <p:sp>
          <p:nvSpPr>
            <p:cNvPr id="13" name="Rectangle 12">
              <a:extLst>
                <a:ext uri="{FF2B5EF4-FFF2-40B4-BE49-F238E27FC236}">
                  <a16:creationId xmlns:a16="http://schemas.microsoft.com/office/drawing/2014/main" id="{80A680D8-C306-47E5-9632-DBFC8BA61CE2}"/>
                </a:ext>
              </a:extLst>
            </p:cNvPr>
            <p:cNvSpPr/>
            <p:nvPr/>
          </p:nvSpPr>
          <p:spPr bwMode="auto">
            <a:xfrm>
              <a:off x="9372311" y="5889127"/>
              <a:ext cx="2580195" cy="798276"/>
            </a:xfrm>
            <a:prstGeom prst="rect">
              <a:avLst/>
            </a:prstGeom>
            <a:solidFill>
              <a:schemeClr val="bg1"/>
            </a:solidFill>
            <a:ln>
              <a:noFill/>
              <a:headEnd type="none" w="med" len="med"/>
              <a:tailEnd type="none" w="med" len="med"/>
            </a:ln>
            <a:effectLst>
              <a:outerShdw blurRad="254000" dist="50800" dir="2700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182880" rIns="182880" bIns="18288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fr-FR" sz="1600" b="0" i="0" u="none" strike="noStrike" kern="1200" cap="none" spc="0" normalizeH="0" baseline="0" noProof="0" dirty="0" err="1">
                  <a:ln>
                    <a:noFill/>
                  </a:ln>
                  <a:solidFill>
                    <a:srgbClr val="FF0000"/>
                  </a:solidFill>
                  <a:effectLst/>
                  <a:uLnTx/>
                  <a:uFillTx/>
                  <a:latin typeface="Calibri Light" panose="020F0302020204030204"/>
                  <a:ea typeface="+mn-ea"/>
                  <a:cs typeface="+mn-cs"/>
                </a:rPr>
                <a:t>Does</a:t>
              </a:r>
              <a:r>
                <a:rPr kumimoji="0" lang="fr-FR" sz="1600" b="0" i="0" u="none" strike="noStrike" kern="1200" cap="none" spc="0" normalizeH="0" baseline="0" noProof="0" dirty="0">
                  <a:ln>
                    <a:noFill/>
                  </a:ln>
                  <a:solidFill>
                    <a:srgbClr val="FF0000"/>
                  </a:solidFill>
                  <a:effectLst/>
                  <a:uLnTx/>
                  <a:uFillTx/>
                  <a:latin typeface="Calibri Light" panose="020F0302020204030204"/>
                  <a:ea typeface="+mn-ea"/>
                  <a:cs typeface="+mn-cs"/>
                </a:rPr>
                <a:t> </a:t>
              </a:r>
              <a:r>
                <a:rPr kumimoji="0" lang="en-US" sz="1600" b="0" i="0" u="none" strike="noStrike" kern="1200" cap="none" spc="0" normalizeH="0" baseline="0" noProof="0" dirty="0">
                  <a:ln>
                    <a:noFill/>
                  </a:ln>
                  <a:solidFill>
                    <a:srgbClr val="FF0000"/>
                  </a:solidFill>
                  <a:effectLst/>
                  <a:uLnTx/>
                  <a:uFillTx/>
                  <a:latin typeface="Calibri Light" panose="020F0302020204030204"/>
                  <a:ea typeface="+mn-ea"/>
                  <a:cs typeface="+mn-cs"/>
                </a:rPr>
                <a:t>this</a:t>
              </a:r>
              <a:r>
                <a:rPr kumimoji="0" lang="fr-FR" sz="1600" b="0" i="0" u="none" strike="noStrike" kern="1200" cap="none" spc="0" normalizeH="0" baseline="0" noProof="0" dirty="0">
                  <a:ln>
                    <a:noFill/>
                  </a:ln>
                  <a:solidFill>
                    <a:srgbClr val="FF0000"/>
                  </a:solidFill>
                  <a:effectLst/>
                  <a:uLnTx/>
                  <a:uFillTx/>
                  <a:latin typeface="Calibri Light" panose="020F0302020204030204"/>
                  <a:ea typeface="+mn-ea"/>
                  <a:cs typeface="+mn-cs"/>
                </a:rPr>
                <a:t> </a:t>
              </a:r>
              <a:r>
                <a:rPr kumimoji="0" lang="fr-FR" sz="1600" b="0" i="0" u="none" strike="noStrike" kern="1200" cap="none" spc="0" normalizeH="0" baseline="0" noProof="0" dirty="0" err="1">
                  <a:ln>
                    <a:noFill/>
                  </a:ln>
                  <a:solidFill>
                    <a:srgbClr val="FF0000"/>
                  </a:solidFill>
                  <a:effectLst/>
                  <a:uLnTx/>
                  <a:uFillTx/>
                  <a:latin typeface="Calibri Light" panose="020F0302020204030204"/>
                  <a:ea typeface="+mn-ea"/>
                  <a:cs typeface="+mn-cs"/>
                </a:rPr>
                <a:t>alert</a:t>
              </a:r>
              <a:r>
                <a:rPr kumimoji="0" lang="fr-FR" sz="1600" b="0" i="0" u="none" strike="noStrike" kern="1200" cap="none" spc="0" normalizeH="0" baseline="0" noProof="0" dirty="0">
                  <a:ln>
                    <a:noFill/>
                  </a:ln>
                  <a:solidFill>
                    <a:srgbClr val="FF0000"/>
                  </a:solidFill>
                  <a:effectLst/>
                  <a:uLnTx/>
                  <a:uFillTx/>
                  <a:latin typeface="Calibri Light" panose="020F0302020204030204"/>
                  <a:ea typeface="+mn-ea"/>
                  <a:cs typeface="+mn-cs"/>
                </a:rPr>
                <a:t> or </a:t>
              </a:r>
              <a:r>
                <a:rPr kumimoji="0" lang="fr-FR" sz="1600" b="0" i="0" u="none" strike="noStrike" kern="1200" cap="none" spc="0" normalizeH="0" baseline="0" noProof="0" dirty="0" err="1">
                  <a:ln>
                    <a:noFill/>
                  </a:ln>
                  <a:solidFill>
                    <a:srgbClr val="FF0000"/>
                  </a:solidFill>
                  <a:effectLst/>
                  <a:uLnTx/>
                  <a:uFillTx/>
                  <a:latin typeface="Calibri Light" panose="020F0302020204030204"/>
                  <a:ea typeface="+mn-ea"/>
                  <a:cs typeface="+mn-cs"/>
                </a:rPr>
                <a:t>event</a:t>
              </a:r>
              <a:r>
                <a:rPr kumimoji="0" lang="fr-FR" sz="1600" b="0" i="0" u="none" strike="noStrike" kern="1200" cap="none" spc="0" normalizeH="0" baseline="0" noProof="0" dirty="0">
                  <a:ln>
                    <a:noFill/>
                  </a:ln>
                  <a:solidFill>
                    <a:srgbClr val="FF0000"/>
                  </a:solidFill>
                  <a:effectLst/>
                  <a:uLnTx/>
                  <a:uFillTx/>
                  <a:latin typeface="Calibri Light" panose="020F0302020204030204"/>
                  <a:ea typeface="+mn-ea"/>
                  <a:cs typeface="+mn-cs"/>
                </a:rPr>
                <a:t> </a:t>
              </a:r>
              <a:r>
                <a:rPr kumimoji="0" lang="fr-FR" sz="1600" b="0" i="0" u="none" strike="noStrike" kern="1200" cap="none" spc="0" normalizeH="0" baseline="0" noProof="0" dirty="0" err="1">
                  <a:ln>
                    <a:noFill/>
                  </a:ln>
                  <a:solidFill>
                    <a:srgbClr val="FF0000"/>
                  </a:solidFill>
                  <a:effectLst/>
                  <a:uLnTx/>
                  <a:uFillTx/>
                  <a:latin typeface="Calibri Light" panose="020F0302020204030204"/>
                  <a:ea typeface="+mn-ea"/>
                  <a:cs typeface="+mn-cs"/>
                </a:rPr>
                <a:t>really</a:t>
              </a:r>
              <a:r>
                <a:rPr kumimoji="0" lang="fr-FR" sz="1600" b="0" i="0" u="none" strike="noStrike" kern="1200" cap="none" spc="0" normalizeH="0" baseline="0" noProof="0" dirty="0">
                  <a:ln>
                    <a:noFill/>
                  </a:ln>
                  <a:solidFill>
                    <a:srgbClr val="FF0000"/>
                  </a:solidFill>
                  <a:effectLst/>
                  <a:uLnTx/>
                  <a:uFillTx/>
                  <a:latin typeface="Calibri Light" panose="020F0302020204030204"/>
                  <a:ea typeface="+mn-ea"/>
                  <a:cs typeface="+mn-cs"/>
                </a:rPr>
                <a:t> </a:t>
              </a:r>
              <a:r>
                <a:rPr kumimoji="0" lang="fr-FR" sz="1600" b="0" i="0" u="none" strike="noStrike" kern="1200" cap="none" spc="0" normalizeH="0" baseline="0" noProof="0" dirty="0" err="1">
                  <a:ln>
                    <a:noFill/>
                  </a:ln>
                  <a:solidFill>
                    <a:srgbClr val="FF0000"/>
                  </a:solidFill>
                  <a:effectLst/>
                  <a:uLnTx/>
                  <a:uFillTx/>
                  <a:latin typeface="Calibri Light" panose="020F0302020204030204"/>
                  <a:ea typeface="+mn-ea"/>
                  <a:cs typeface="+mn-cs"/>
                </a:rPr>
                <a:t>matter</a:t>
              </a:r>
              <a:r>
                <a:rPr kumimoji="0" lang="fr-FR" sz="1600" b="0" i="0" u="none" strike="noStrike" kern="1200" cap="none" spc="0" normalizeH="0" baseline="0" noProof="0" dirty="0">
                  <a:ln>
                    <a:noFill/>
                  </a:ln>
                  <a:solidFill>
                    <a:srgbClr val="FF0000"/>
                  </a:solidFill>
                  <a:effectLst/>
                  <a:uLnTx/>
                  <a:uFillTx/>
                  <a:latin typeface="Calibri Light" panose="020F0302020204030204"/>
                  <a:ea typeface="+mn-ea"/>
                  <a:cs typeface="+mn-cs"/>
                </a:rPr>
                <a:t> to </a:t>
              </a:r>
              <a:r>
                <a:rPr kumimoji="0" lang="fr-FR" sz="1600" b="0" i="0" u="none" strike="noStrike" kern="1200" cap="none" spc="0" normalizeH="0" baseline="0" noProof="0" dirty="0" err="1">
                  <a:ln>
                    <a:noFill/>
                  </a:ln>
                  <a:solidFill>
                    <a:srgbClr val="FF0000"/>
                  </a:solidFill>
                  <a:effectLst/>
                  <a:uLnTx/>
                  <a:uFillTx/>
                  <a:latin typeface="Calibri Light" panose="020F0302020204030204"/>
                  <a:ea typeface="+mn-ea"/>
                  <a:cs typeface="+mn-cs"/>
                </a:rPr>
                <a:t>my</a:t>
              </a:r>
              <a:r>
                <a:rPr kumimoji="0" lang="fr-FR" sz="1600" b="0" i="0" u="none" strike="noStrike" kern="1200" cap="none" spc="0" normalizeH="0" baseline="0" noProof="0" dirty="0">
                  <a:ln>
                    <a:noFill/>
                  </a:ln>
                  <a:solidFill>
                    <a:srgbClr val="FF0000"/>
                  </a:solidFill>
                  <a:effectLst/>
                  <a:uLnTx/>
                  <a:uFillTx/>
                  <a:latin typeface="Calibri Light" panose="020F0302020204030204"/>
                  <a:ea typeface="+mn-ea"/>
                  <a:cs typeface="+mn-cs"/>
                </a:rPr>
                <a:t> </a:t>
              </a:r>
              <a:r>
                <a:rPr kumimoji="0" lang="fr-FR" sz="1600" b="0" i="0" u="none" strike="noStrike" kern="1200" cap="none" spc="0" normalizeH="0" baseline="0" noProof="0" dirty="0" err="1">
                  <a:ln>
                    <a:noFill/>
                  </a:ln>
                  <a:solidFill>
                    <a:srgbClr val="FF0000"/>
                  </a:solidFill>
                  <a:effectLst/>
                  <a:uLnTx/>
                  <a:uFillTx/>
                  <a:latin typeface="Calibri Light" panose="020F0302020204030204"/>
                  <a:ea typeface="+mn-ea"/>
                  <a:cs typeface="+mn-cs"/>
                </a:rPr>
                <a:t>org</a:t>
              </a:r>
              <a:r>
                <a:rPr kumimoji="0" lang="fr-FR" sz="1600" b="0" i="0" u="none" strike="noStrike" kern="1200" cap="none" spc="0" normalizeH="0" baseline="0" noProof="0" dirty="0">
                  <a:ln>
                    <a:noFill/>
                  </a:ln>
                  <a:solidFill>
                    <a:srgbClr val="FF0000"/>
                  </a:solidFill>
                  <a:effectLst/>
                  <a:uLnTx/>
                  <a:uFillTx/>
                  <a:latin typeface="Calibri Light" panose="020F0302020204030204"/>
                  <a:ea typeface="+mn-ea"/>
                  <a:cs typeface="+mn-cs"/>
                </a:rPr>
                <a:t>?</a:t>
              </a:r>
              <a:endParaRPr kumimoji="0" lang="en-US" sz="1600" b="0" i="0" u="none" strike="noStrike" kern="1200" cap="none" spc="0" normalizeH="0" baseline="0" noProof="0" dirty="0">
                <a:ln>
                  <a:noFill/>
                </a:ln>
                <a:solidFill>
                  <a:srgbClr val="FF0000"/>
                </a:solidFill>
                <a:effectLst/>
                <a:uLnTx/>
                <a:uFillTx/>
                <a:latin typeface="Calibri Light" panose="020F0302020204030204"/>
                <a:ea typeface="+mn-ea"/>
                <a:cs typeface="+mn-cs"/>
              </a:endParaRPr>
            </a:p>
          </p:txBody>
        </p:sp>
        <p:grpSp>
          <p:nvGrpSpPr>
            <p:cNvPr id="84" name="Group 83">
              <a:extLst>
                <a:ext uri="{FF2B5EF4-FFF2-40B4-BE49-F238E27FC236}">
                  <a16:creationId xmlns:a16="http://schemas.microsoft.com/office/drawing/2014/main" id="{505167AF-6D0C-49DD-A170-6D9F7B630A9E}"/>
                </a:ext>
              </a:extLst>
            </p:cNvPr>
            <p:cNvGrpSpPr/>
            <p:nvPr/>
          </p:nvGrpSpPr>
          <p:grpSpPr>
            <a:xfrm>
              <a:off x="9096975" y="6016230"/>
              <a:ext cx="550671" cy="544069"/>
              <a:chOff x="9497161" y="2204679"/>
              <a:chExt cx="262757" cy="239508"/>
            </a:xfrm>
          </p:grpSpPr>
          <p:sp>
            <p:nvSpPr>
              <p:cNvPr id="85" name="Isosceles Triangle 84">
                <a:extLst>
                  <a:ext uri="{FF2B5EF4-FFF2-40B4-BE49-F238E27FC236}">
                    <a16:creationId xmlns:a16="http://schemas.microsoft.com/office/drawing/2014/main" id="{52E1A413-92D6-4955-95C4-1BBA43FADD02}"/>
                  </a:ext>
                </a:extLst>
              </p:cNvPr>
              <p:cNvSpPr/>
              <p:nvPr/>
            </p:nvSpPr>
            <p:spPr bwMode="auto">
              <a:xfrm>
                <a:off x="9497161" y="2204679"/>
                <a:ext cx="260209" cy="239508"/>
              </a:xfrm>
              <a:prstGeom prst="triangl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8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86" name="Freeform: Shape 85">
                <a:extLst>
                  <a:ext uri="{FF2B5EF4-FFF2-40B4-BE49-F238E27FC236}">
                    <a16:creationId xmlns:a16="http://schemas.microsoft.com/office/drawing/2014/main" id="{697725B5-DBB2-4AA3-B03D-E11EEA27722C}"/>
                  </a:ext>
                </a:extLst>
              </p:cNvPr>
              <p:cNvSpPr/>
              <p:nvPr/>
            </p:nvSpPr>
            <p:spPr bwMode="auto">
              <a:xfrm>
                <a:off x="9499709" y="2226219"/>
                <a:ext cx="260209" cy="207343"/>
              </a:xfrm>
              <a:custGeom>
                <a:avLst/>
                <a:gdLst>
                  <a:gd name="connsiteX0" fmla="*/ 194687 w 389369"/>
                  <a:gd name="connsiteY0" fmla="*/ 311743 h 388302"/>
                  <a:gd name="connsiteX1" fmla="*/ 176828 w 389369"/>
                  <a:gd name="connsiteY1" fmla="*/ 330031 h 388302"/>
                  <a:gd name="connsiteX2" fmla="*/ 194687 w 389369"/>
                  <a:gd name="connsiteY2" fmla="*/ 348319 h 388302"/>
                  <a:gd name="connsiteX3" fmla="*/ 212546 w 389369"/>
                  <a:gd name="connsiteY3" fmla="*/ 330031 h 388302"/>
                  <a:gd name="connsiteX4" fmla="*/ 194687 w 389369"/>
                  <a:gd name="connsiteY4" fmla="*/ 311743 h 388302"/>
                  <a:gd name="connsiteX5" fmla="*/ 176822 w 389369"/>
                  <a:gd name="connsiteY5" fmla="*/ 128180 h 388302"/>
                  <a:gd name="connsiteX6" fmla="*/ 183966 w 389369"/>
                  <a:gd name="connsiteY6" fmla="*/ 273406 h 388302"/>
                  <a:gd name="connsiteX7" fmla="*/ 205397 w 389369"/>
                  <a:gd name="connsiteY7" fmla="*/ 273406 h 388302"/>
                  <a:gd name="connsiteX8" fmla="*/ 212540 w 389369"/>
                  <a:gd name="connsiteY8" fmla="*/ 128180 h 388302"/>
                  <a:gd name="connsiteX9" fmla="*/ 194685 w 389369"/>
                  <a:gd name="connsiteY9" fmla="*/ 0 h 388302"/>
                  <a:gd name="connsiteX10" fmla="*/ 389369 w 389369"/>
                  <a:gd name="connsiteY10" fmla="*/ 388302 h 388302"/>
                  <a:gd name="connsiteX11" fmla="*/ 0 w 389369"/>
                  <a:gd name="connsiteY11" fmla="*/ 388302 h 388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9369" h="388302">
                    <a:moveTo>
                      <a:pt x="194687" y="311743"/>
                    </a:moveTo>
                    <a:cubicBezTo>
                      <a:pt x="184824" y="311743"/>
                      <a:pt x="176828" y="319931"/>
                      <a:pt x="176828" y="330031"/>
                    </a:cubicBezTo>
                    <a:cubicBezTo>
                      <a:pt x="176828" y="340131"/>
                      <a:pt x="184824" y="348319"/>
                      <a:pt x="194687" y="348319"/>
                    </a:cubicBezTo>
                    <a:cubicBezTo>
                      <a:pt x="204550" y="348319"/>
                      <a:pt x="212546" y="340131"/>
                      <a:pt x="212546" y="330031"/>
                    </a:cubicBezTo>
                    <a:cubicBezTo>
                      <a:pt x="212546" y="319931"/>
                      <a:pt x="204550" y="311743"/>
                      <a:pt x="194687" y="311743"/>
                    </a:cubicBezTo>
                    <a:close/>
                    <a:moveTo>
                      <a:pt x="176822" y="128180"/>
                    </a:moveTo>
                    <a:lnTo>
                      <a:pt x="183966" y="273406"/>
                    </a:lnTo>
                    <a:lnTo>
                      <a:pt x="205397" y="273406"/>
                    </a:lnTo>
                    <a:lnTo>
                      <a:pt x="212540" y="128180"/>
                    </a:lnTo>
                    <a:close/>
                    <a:moveTo>
                      <a:pt x="194685" y="0"/>
                    </a:moveTo>
                    <a:lnTo>
                      <a:pt x="389369" y="388302"/>
                    </a:lnTo>
                    <a:lnTo>
                      <a:pt x="0" y="388302"/>
                    </a:lnTo>
                    <a:close/>
                  </a:path>
                </a:pathLst>
              </a:custGeom>
              <a:solidFill>
                <a:srgbClr val="D83B0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8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94" name="Group 93">
            <a:extLst>
              <a:ext uri="{FF2B5EF4-FFF2-40B4-BE49-F238E27FC236}">
                <a16:creationId xmlns:a16="http://schemas.microsoft.com/office/drawing/2014/main" id="{B9F5F986-B37C-4906-BE6C-CB7D59242D27}"/>
              </a:ext>
            </a:extLst>
          </p:cNvPr>
          <p:cNvGrpSpPr/>
          <p:nvPr/>
        </p:nvGrpSpPr>
        <p:grpSpPr>
          <a:xfrm>
            <a:off x="7941874" y="464866"/>
            <a:ext cx="2855531" cy="798276"/>
            <a:chOff x="8922515" y="-189510"/>
            <a:chExt cx="2855531" cy="798276"/>
          </a:xfrm>
        </p:grpSpPr>
        <p:sp>
          <p:nvSpPr>
            <p:cNvPr id="16" name="Rectangle 15">
              <a:extLst>
                <a:ext uri="{FF2B5EF4-FFF2-40B4-BE49-F238E27FC236}">
                  <a16:creationId xmlns:a16="http://schemas.microsoft.com/office/drawing/2014/main" id="{B6305A87-AEA2-4452-BA86-5A8F5B0FE6D7}"/>
                </a:ext>
              </a:extLst>
            </p:cNvPr>
            <p:cNvSpPr/>
            <p:nvPr/>
          </p:nvSpPr>
          <p:spPr bwMode="auto">
            <a:xfrm>
              <a:off x="9197851" y="-189510"/>
              <a:ext cx="2580195" cy="798276"/>
            </a:xfrm>
            <a:prstGeom prst="rect">
              <a:avLst/>
            </a:prstGeom>
            <a:solidFill>
              <a:schemeClr val="bg1"/>
            </a:solidFill>
            <a:ln>
              <a:noFill/>
              <a:headEnd type="none" w="med" len="med"/>
              <a:tailEnd type="none" w="med" len="med"/>
            </a:ln>
            <a:effectLst>
              <a:outerShdw blurRad="254000" dist="50800" dir="2700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182880" rIns="182880" bIns="18288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600" b="0" i="0" u="none" strike="noStrike" kern="1200" cap="none" spc="0" normalizeH="0" baseline="0" noProof="0" dirty="0">
                  <a:ln>
                    <a:noFill/>
                  </a:ln>
                  <a:solidFill>
                    <a:srgbClr val="FF0000"/>
                  </a:solidFill>
                  <a:effectLst/>
                  <a:uLnTx/>
                  <a:uFillTx/>
                  <a:latin typeface="Calibri Light" panose="020F0302020204030204"/>
                  <a:ea typeface="+mn-ea"/>
                  <a:cs typeface="+mn-cs"/>
                </a:rPr>
                <a:t>Need for additional threat context </a:t>
              </a:r>
            </a:p>
          </p:txBody>
        </p:sp>
        <p:grpSp>
          <p:nvGrpSpPr>
            <p:cNvPr id="87" name="Group 86">
              <a:extLst>
                <a:ext uri="{FF2B5EF4-FFF2-40B4-BE49-F238E27FC236}">
                  <a16:creationId xmlns:a16="http://schemas.microsoft.com/office/drawing/2014/main" id="{EF8EE999-823B-4E79-8808-35E5AEFF0255}"/>
                </a:ext>
              </a:extLst>
            </p:cNvPr>
            <p:cNvGrpSpPr/>
            <p:nvPr/>
          </p:nvGrpSpPr>
          <p:grpSpPr>
            <a:xfrm>
              <a:off x="8922515" y="-62406"/>
              <a:ext cx="550671" cy="544069"/>
              <a:chOff x="9497161" y="2204679"/>
              <a:chExt cx="262757" cy="239508"/>
            </a:xfrm>
          </p:grpSpPr>
          <p:sp>
            <p:nvSpPr>
              <p:cNvPr id="88" name="Isosceles Triangle 87">
                <a:extLst>
                  <a:ext uri="{FF2B5EF4-FFF2-40B4-BE49-F238E27FC236}">
                    <a16:creationId xmlns:a16="http://schemas.microsoft.com/office/drawing/2014/main" id="{B52F13C1-875C-4EC9-8B5B-1E4B20167A47}"/>
                  </a:ext>
                </a:extLst>
              </p:cNvPr>
              <p:cNvSpPr/>
              <p:nvPr/>
            </p:nvSpPr>
            <p:spPr bwMode="auto">
              <a:xfrm>
                <a:off x="9497161" y="2204679"/>
                <a:ext cx="260209" cy="239508"/>
              </a:xfrm>
              <a:prstGeom prst="triangle">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8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89" name="Freeform: Shape 88">
                <a:extLst>
                  <a:ext uri="{FF2B5EF4-FFF2-40B4-BE49-F238E27FC236}">
                    <a16:creationId xmlns:a16="http://schemas.microsoft.com/office/drawing/2014/main" id="{77D27CB6-4FDE-47A8-B22A-FF2ED5842117}"/>
                  </a:ext>
                </a:extLst>
              </p:cNvPr>
              <p:cNvSpPr/>
              <p:nvPr/>
            </p:nvSpPr>
            <p:spPr bwMode="auto">
              <a:xfrm>
                <a:off x="9499709" y="2226219"/>
                <a:ext cx="260209" cy="207343"/>
              </a:xfrm>
              <a:custGeom>
                <a:avLst/>
                <a:gdLst>
                  <a:gd name="connsiteX0" fmla="*/ 194687 w 389369"/>
                  <a:gd name="connsiteY0" fmla="*/ 311743 h 388302"/>
                  <a:gd name="connsiteX1" fmla="*/ 176828 w 389369"/>
                  <a:gd name="connsiteY1" fmla="*/ 330031 h 388302"/>
                  <a:gd name="connsiteX2" fmla="*/ 194687 w 389369"/>
                  <a:gd name="connsiteY2" fmla="*/ 348319 h 388302"/>
                  <a:gd name="connsiteX3" fmla="*/ 212546 w 389369"/>
                  <a:gd name="connsiteY3" fmla="*/ 330031 h 388302"/>
                  <a:gd name="connsiteX4" fmla="*/ 194687 w 389369"/>
                  <a:gd name="connsiteY4" fmla="*/ 311743 h 388302"/>
                  <a:gd name="connsiteX5" fmla="*/ 176822 w 389369"/>
                  <a:gd name="connsiteY5" fmla="*/ 128180 h 388302"/>
                  <a:gd name="connsiteX6" fmla="*/ 183966 w 389369"/>
                  <a:gd name="connsiteY6" fmla="*/ 273406 h 388302"/>
                  <a:gd name="connsiteX7" fmla="*/ 205397 w 389369"/>
                  <a:gd name="connsiteY7" fmla="*/ 273406 h 388302"/>
                  <a:gd name="connsiteX8" fmla="*/ 212540 w 389369"/>
                  <a:gd name="connsiteY8" fmla="*/ 128180 h 388302"/>
                  <a:gd name="connsiteX9" fmla="*/ 194685 w 389369"/>
                  <a:gd name="connsiteY9" fmla="*/ 0 h 388302"/>
                  <a:gd name="connsiteX10" fmla="*/ 389369 w 389369"/>
                  <a:gd name="connsiteY10" fmla="*/ 388302 h 388302"/>
                  <a:gd name="connsiteX11" fmla="*/ 0 w 389369"/>
                  <a:gd name="connsiteY11" fmla="*/ 388302 h 388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9369" h="388302">
                    <a:moveTo>
                      <a:pt x="194687" y="311743"/>
                    </a:moveTo>
                    <a:cubicBezTo>
                      <a:pt x="184824" y="311743"/>
                      <a:pt x="176828" y="319931"/>
                      <a:pt x="176828" y="330031"/>
                    </a:cubicBezTo>
                    <a:cubicBezTo>
                      <a:pt x="176828" y="340131"/>
                      <a:pt x="184824" y="348319"/>
                      <a:pt x="194687" y="348319"/>
                    </a:cubicBezTo>
                    <a:cubicBezTo>
                      <a:pt x="204550" y="348319"/>
                      <a:pt x="212546" y="340131"/>
                      <a:pt x="212546" y="330031"/>
                    </a:cubicBezTo>
                    <a:cubicBezTo>
                      <a:pt x="212546" y="319931"/>
                      <a:pt x="204550" y="311743"/>
                      <a:pt x="194687" y="311743"/>
                    </a:cubicBezTo>
                    <a:close/>
                    <a:moveTo>
                      <a:pt x="176822" y="128180"/>
                    </a:moveTo>
                    <a:lnTo>
                      <a:pt x="183966" y="273406"/>
                    </a:lnTo>
                    <a:lnTo>
                      <a:pt x="205397" y="273406"/>
                    </a:lnTo>
                    <a:lnTo>
                      <a:pt x="212540" y="128180"/>
                    </a:lnTo>
                    <a:close/>
                    <a:moveTo>
                      <a:pt x="194685" y="0"/>
                    </a:moveTo>
                    <a:lnTo>
                      <a:pt x="389369" y="388302"/>
                    </a:lnTo>
                    <a:lnTo>
                      <a:pt x="0" y="388302"/>
                    </a:lnTo>
                    <a:close/>
                  </a:path>
                </a:pathLst>
              </a:custGeom>
              <a:solidFill>
                <a:srgbClr val="D83B0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8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grpSp>
      <p:grpSp>
        <p:nvGrpSpPr>
          <p:cNvPr id="61" name="!! URL puzzle">
            <a:extLst>
              <a:ext uri="{FF2B5EF4-FFF2-40B4-BE49-F238E27FC236}">
                <a16:creationId xmlns:a16="http://schemas.microsoft.com/office/drawing/2014/main" id="{C05822D7-4FB8-4EA5-918A-6E23D2C5F671}"/>
              </a:ext>
            </a:extLst>
          </p:cNvPr>
          <p:cNvGrpSpPr/>
          <p:nvPr/>
        </p:nvGrpSpPr>
        <p:grpSpPr>
          <a:xfrm>
            <a:off x="588263" y="4037222"/>
            <a:ext cx="1139207" cy="1133342"/>
            <a:chOff x="4633724" y="3379804"/>
            <a:chExt cx="1139207" cy="1133342"/>
          </a:xfrm>
        </p:grpSpPr>
        <p:sp>
          <p:nvSpPr>
            <p:cNvPr id="63" name="Freeform: Shape 62">
              <a:extLst>
                <a:ext uri="{FF2B5EF4-FFF2-40B4-BE49-F238E27FC236}">
                  <a16:creationId xmlns:a16="http://schemas.microsoft.com/office/drawing/2014/main" id="{F9CCAFC0-9403-49B2-96DA-FACFC9471084}"/>
                </a:ext>
              </a:extLst>
            </p:cNvPr>
            <p:cNvSpPr/>
            <p:nvPr/>
          </p:nvSpPr>
          <p:spPr>
            <a:xfrm>
              <a:off x="4633724" y="3379804"/>
              <a:ext cx="1139207" cy="1133342"/>
            </a:xfrm>
            <a:custGeom>
              <a:avLst/>
              <a:gdLst>
                <a:gd name="connsiteX0" fmla="*/ 249760 w 1139207"/>
                <a:gd name="connsiteY0" fmla="*/ 0 h 1133342"/>
                <a:gd name="connsiteX1" fmla="*/ 859518 w 1139207"/>
                <a:gd name="connsiteY1" fmla="*/ 0 h 1133342"/>
                <a:gd name="connsiteX2" fmla="*/ 967507 w 1139207"/>
                <a:gd name="connsiteY2" fmla="*/ 107989 h 1133342"/>
                <a:gd name="connsiteX3" fmla="*/ 967507 w 1139207"/>
                <a:gd name="connsiteY3" fmla="*/ 868277 h 1133342"/>
                <a:gd name="connsiteX4" fmla="*/ 992595 w 1139207"/>
                <a:gd name="connsiteY4" fmla="*/ 874822 h 1133342"/>
                <a:gd name="connsiteX5" fmla="*/ 1031864 w 1139207"/>
                <a:gd name="connsiteY5" fmla="*/ 870459 h 1133342"/>
                <a:gd name="connsiteX6" fmla="*/ 1079859 w 1139207"/>
                <a:gd name="connsiteY6" fmla="*/ 846461 h 1133342"/>
                <a:gd name="connsiteX7" fmla="*/ 1138763 w 1139207"/>
                <a:gd name="connsiteY7" fmla="*/ 913000 h 1133342"/>
                <a:gd name="connsiteX8" fmla="*/ 1088586 w 1139207"/>
                <a:gd name="connsiteY8" fmla="*/ 964268 h 1133342"/>
                <a:gd name="connsiteX9" fmla="*/ 1032955 w 1139207"/>
                <a:gd name="connsiteY9" fmla="*/ 940270 h 1133342"/>
                <a:gd name="connsiteX10" fmla="*/ 993686 w 1139207"/>
                <a:gd name="connsiteY10" fmla="*/ 935907 h 1133342"/>
                <a:gd name="connsiteX11" fmla="*/ 968598 w 1139207"/>
                <a:gd name="connsiteY11" fmla="*/ 942452 h 1133342"/>
                <a:gd name="connsiteX12" fmla="*/ 968598 w 1139207"/>
                <a:gd name="connsiteY12" fmla="*/ 1025353 h 1133342"/>
                <a:gd name="connsiteX13" fmla="*/ 860609 w 1139207"/>
                <a:gd name="connsiteY13" fmla="*/ 1133342 h 1133342"/>
                <a:gd name="connsiteX14" fmla="*/ 248669 w 1139207"/>
                <a:gd name="connsiteY14" fmla="*/ 1133342 h 1133342"/>
                <a:gd name="connsiteX15" fmla="*/ 140680 w 1139207"/>
                <a:gd name="connsiteY15" fmla="*/ 1025353 h 1133342"/>
                <a:gd name="connsiteX16" fmla="*/ 140680 w 1139207"/>
                <a:gd name="connsiteY16" fmla="*/ 965359 h 1133342"/>
                <a:gd name="connsiteX17" fmla="*/ 164678 w 1139207"/>
                <a:gd name="connsiteY17" fmla="*/ 948997 h 1133342"/>
                <a:gd name="connsiteX18" fmla="*/ 178858 w 1139207"/>
                <a:gd name="connsiteY18" fmla="*/ 947906 h 1133342"/>
                <a:gd name="connsiteX19" fmla="*/ 189766 w 1139207"/>
                <a:gd name="connsiteY19" fmla="*/ 951178 h 1133342"/>
                <a:gd name="connsiteX20" fmla="*/ 244306 w 1139207"/>
                <a:gd name="connsiteY20" fmla="*/ 977358 h 1133342"/>
                <a:gd name="connsiteX21" fmla="*/ 313027 w 1139207"/>
                <a:gd name="connsiteY21" fmla="*/ 894457 h 1133342"/>
                <a:gd name="connsiteX22" fmla="*/ 281393 w 1139207"/>
                <a:gd name="connsiteY22" fmla="*/ 847552 h 1133342"/>
                <a:gd name="connsiteX23" fmla="*/ 189766 w 1139207"/>
                <a:gd name="connsiteY23" fmla="*/ 862823 h 1133342"/>
                <a:gd name="connsiteX24" fmla="*/ 178858 w 1139207"/>
                <a:gd name="connsiteY24" fmla="*/ 866096 h 1133342"/>
                <a:gd name="connsiteX25" fmla="*/ 162496 w 1139207"/>
                <a:gd name="connsiteY25" fmla="*/ 866096 h 1133342"/>
                <a:gd name="connsiteX26" fmla="*/ 140680 w 1139207"/>
                <a:gd name="connsiteY26" fmla="*/ 847552 h 1133342"/>
                <a:gd name="connsiteX27" fmla="*/ 140680 w 1139207"/>
                <a:gd name="connsiteY27" fmla="*/ 511663 h 1133342"/>
                <a:gd name="connsiteX28" fmla="*/ 124351 w 1139207"/>
                <a:gd name="connsiteY28" fmla="*/ 508314 h 1133342"/>
                <a:gd name="connsiteX29" fmla="*/ 106898 w 1139207"/>
                <a:gd name="connsiteY29" fmla="*/ 512677 h 1133342"/>
                <a:gd name="connsiteX30" fmla="*/ 58903 w 1139207"/>
                <a:gd name="connsiteY30" fmla="*/ 536675 h 1133342"/>
                <a:gd name="connsiteX31" fmla="*/ 0 w 1139207"/>
                <a:gd name="connsiteY31" fmla="*/ 477771 h 1133342"/>
                <a:gd name="connsiteX32" fmla="*/ 58903 w 1139207"/>
                <a:gd name="connsiteY32" fmla="*/ 418868 h 1133342"/>
                <a:gd name="connsiteX33" fmla="*/ 106898 w 1139207"/>
                <a:gd name="connsiteY33" fmla="*/ 442866 h 1133342"/>
                <a:gd name="connsiteX34" fmla="*/ 124351 w 1139207"/>
                <a:gd name="connsiteY34" fmla="*/ 447229 h 1133342"/>
                <a:gd name="connsiteX35" fmla="*/ 140680 w 1139207"/>
                <a:gd name="connsiteY35" fmla="*/ 443879 h 1133342"/>
                <a:gd name="connsiteX36" fmla="*/ 140680 w 1139207"/>
                <a:gd name="connsiteY36" fmla="*/ 308697 h 1133342"/>
                <a:gd name="connsiteX37" fmla="*/ 141771 w 1139207"/>
                <a:gd name="connsiteY37" fmla="*/ 308697 h 1133342"/>
                <a:gd name="connsiteX38" fmla="*/ 141771 w 1139207"/>
                <a:gd name="connsiteY38" fmla="*/ 235613 h 1133342"/>
                <a:gd name="connsiteX39" fmla="*/ 141771 w 1139207"/>
                <a:gd name="connsiteY39" fmla="*/ 107989 h 1133342"/>
                <a:gd name="connsiteX40" fmla="*/ 249760 w 1139207"/>
                <a:gd name="connsiteY40" fmla="*/ 0 h 11333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1139207" h="1133342">
                  <a:moveTo>
                    <a:pt x="249760" y="0"/>
                  </a:moveTo>
                  <a:lnTo>
                    <a:pt x="859518" y="0"/>
                  </a:lnTo>
                  <a:cubicBezTo>
                    <a:pt x="918421" y="0"/>
                    <a:pt x="967507" y="47995"/>
                    <a:pt x="967507" y="107989"/>
                  </a:cubicBezTo>
                  <a:lnTo>
                    <a:pt x="967507" y="868277"/>
                  </a:lnTo>
                  <a:cubicBezTo>
                    <a:pt x="972961" y="871550"/>
                    <a:pt x="981687" y="874822"/>
                    <a:pt x="992595" y="874822"/>
                  </a:cubicBezTo>
                  <a:cubicBezTo>
                    <a:pt x="996959" y="874822"/>
                    <a:pt x="1025319" y="872641"/>
                    <a:pt x="1031864" y="870459"/>
                  </a:cubicBezTo>
                  <a:cubicBezTo>
                    <a:pt x="1042772" y="856279"/>
                    <a:pt x="1060225" y="846461"/>
                    <a:pt x="1079859" y="846461"/>
                  </a:cubicBezTo>
                  <a:cubicBezTo>
                    <a:pt x="1114765" y="846461"/>
                    <a:pt x="1143126" y="877004"/>
                    <a:pt x="1138763" y="913000"/>
                  </a:cubicBezTo>
                  <a:cubicBezTo>
                    <a:pt x="1136581" y="939180"/>
                    <a:pt x="1114765" y="960996"/>
                    <a:pt x="1088586" y="964268"/>
                  </a:cubicBezTo>
                  <a:cubicBezTo>
                    <a:pt x="1065679" y="967540"/>
                    <a:pt x="1044954" y="956632"/>
                    <a:pt x="1032955" y="940270"/>
                  </a:cubicBezTo>
                  <a:cubicBezTo>
                    <a:pt x="1026410" y="938089"/>
                    <a:pt x="996959" y="935907"/>
                    <a:pt x="993686" y="935907"/>
                  </a:cubicBezTo>
                  <a:cubicBezTo>
                    <a:pt x="982778" y="935907"/>
                    <a:pt x="974052" y="940270"/>
                    <a:pt x="968598" y="942452"/>
                  </a:cubicBezTo>
                  <a:lnTo>
                    <a:pt x="968598" y="1025353"/>
                  </a:lnTo>
                  <a:cubicBezTo>
                    <a:pt x="968598" y="1084256"/>
                    <a:pt x="920603" y="1133342"/>
                    <a:pt x="860609" y="1133342"/>
                  </a:cubicBezTo>
                  <a:lnTo>
                    <a:pt x="248669" y="1133342"/>
                  </a:lnTo>
                  <a:cubicBezTo>
                    <a:pt x="189766" y="1133342"/>
                    <a:pt x="140680" y="1085347"/>
                    <a:pt x="140680" y="1025353"/>
                  </a:cubicBezTo>
                  <a:lnTo>
                    <a:pt x="140680" y="965359"/>
                  </a:lnTo>
                  <a:cubicBezTo>
                    <a:pt x="145043" y="956632"/>
                    <a:pt x="153770" y="950088"/>
                    <a:pt x="164678" y="948997"/>
                  </a:cubicBezTo>
                  <a:cubicBezTo>
                    <a:pt x="169041" y="947906"/>
                    <a:pt x="174495" y="947906"/>
                    <a:pt x="178858" y="947906"/>
                  </a:cubicBezTo>
                  <a:cubicBezTo>
                    <a:pt x="178858" y="947906"/>
                    <a:pt x="182130" y="947906"/>
                    <a:pt x="189766" y="951178"/>
                  </a:cubicBezTo>
                  <a:cubicBezTo>
                    <a:pt x="202856" y="967540"/>
                    <a:pt x="223581" y="977358"/>
                    <a:pt x="244306" y="977358"/>
                  </a:cubicBezTo>
                  <a:cubicBezTo>
                    <a:pt x="286847" y="977358"/>
                    <a:pt x="320662" y="939180"/>
                    <a:pt x="313027" y="894457"/>
                  </a:cubicBezTo>
                  <a:cubicBezTo>
                    <a:pt x="309754" y="874822"/>
                    <a:pt x="297755" y="857369"/>
                    <a:pt x="281393" y="847552"/>
                  </a:cubicBezTo>
                  <a:cubicBezTo>
                    <a:pt x="249760" y="827918"/>
                    <a:pt x="210491" y="836644"/>
                    <a:pt x="189766" y="862823"/>
                  </a:cubicBezTo>
                  <a:cubicBezTo>
                    <a:pt x="181040" y="866096"/>
                    <a:pt x="178858" y="866096"/>
                    <a:pt x="178858" y="866096"/>
                  </a:cubicBezTo>
                  <a:cubicBezTo>
                    <a:pt x="173404" y="866096"/>
                    <a:pt x="167950" y="866096"/>
                    <a:pt x="162496" y="866096"/>
                  </a:cubicBezTo>
                  <a:cubicBezTo>
                    <a:pt x="151588" y="866096"/>
                    <a:pt x="142862" y="858460"/>
                    <a:pt x="140680" y="847552"/>
                  </a:cubicBezTo>
                  <a:lnTo>
                    <a:pt x="140680" y="511663"/>
                  </a:lnTo>
                  <a:lnTo>
                    <a:pt x="124351" y="508314"/>
                  </a:lnTo>
                  <a:cubicBezTo>
                    <a:pt x="119988" y="508314"/>
                    <a:pt x="113443" y="510495"/>
                    <a:pt x="106898" y="512677"/>
                  </a:cubicBezTo>
                  <a:cubicBezTo>
                    <a:pt x="95990" y="526857"/>
                    <a:pt x="78538" y="536675"/>
                    <a:pt x="58903" y="536675"/>
                  </a:cubicBezTo>
                  <a:cubicBezTo>
                    <a:pt x="26179" y="536675"/>
                    <a:pt x="0" y="510495"/>
                    <a:pt x="0" y="477771"/>
                  </a:cubicBezTo>
                  <a:cubicBezTo>
                    <a:pt x="0" y="445047"/>
                    <a:pt x="26179" y="418868"/>
                    <a:pt x="58903" y="418868"/>
                  </a:cubicBezTo>
                  <a:cubicBezTo>
                    <a:pt x="78538" y="418868"/>
                    <a:pt x="95990" y="428685"/>
                    <a:pt x="106898" y="442866"/>
                  </a:cubicBezTo>
                  <a:cubicBezTo>
                    <a:pt x="113443" y="445047"/>
                    <a:pt x="121079" y="447229"/>
                    <a:pt x="124351" y="447229"/>
                  </a:cubicBezTo>
                  <a:lnTo>
                    <a:pt x="140680" y="443879"/>
                  </a:lnTo>
                  <a:lnTo>
                    <a:pt x="140680" y="308697"/>
                  </a:lnTo>
                  <a:lnTo>
                    <a:pt x="141771" y="308697"/>
                  </a:lnTo>
                  <a:lnTo>
                    <a:pt x="141771" y="235613"/>
                  </a:lnTo>
                  <a:lnTo>
                    <a:pt x="141771" y="107989"/>
                  </a:lnTo>
                  <a:cubicBezTo>
                    <a:pt x="141771" y="49086"/>
                    <a:pt x="189766" y="0"/>
                    <a:pt x="249760" y="0"/>
                  </a:cubicBezTo>
                  <a:close/>
                </a:path>
              </a:pathLst>
            </a:custGeom>
            <a:solidFill>
              <a:schemeClr val="bg1"/>
            </a:solidFill>
            <a:ln>
              <a:noFill/>
              <a:headEnd type="none" w="med" len="med"/>
              <a:tailEnd type="none" w="med" len="med"/>
            </a:ln>
            <a:effectLst>
              <a:outerShdw blurRad="254000" dist="50800" dir="2700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457200" tIns="182880" rIns="182880" bIns="18288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US" sz="1400" b="0" i="0" u="none" strike="noStrike" kern="1200" cap="none" spc="0" normalizeH="0" baseline="0" noProof="0">
                <a:ln>
                  <a:noFill/>
                </a:ln>
                <a:gradFill>
                  <a:gsLst>
                    <a:gs pos="2917">
                      <a:prstClr val="black"/>
                    </a:gs>
                    <a:gs pos="100000">
                      <a:prstClr val="black"/>
                    </a:gs>
                  </a:gsLst>
                  <a:lin ang="5400000" scaled="0"/>
                </a:gradFill>
                <a:effectLst/>
                <a:uLnTx/>
                <a:uFillTx/>
                <a:latin typeface="Calibri Light" panose="020F0302020204030204"/>
                <a:ea typeface="+mn-ea"/>
                <a:cs typeface="+mn-cs"/>
              </a:endParaRPr>
            </a:p>
          </p:txBody>
        </p:sp>
        <p:grpSp>
          <p:nvGrpSpPr>
            <p:cNvPr id="62" name="!! URL">
              <a:extLst>
                <a:ext uri="{FF2B5EF4-FFF2-40B4-BE49-F238E27FC236}">
                  <a16:creationId xmlns:a16="http://schemas.microsoft.com/office/drawing/2014/main" id="{ED4CF673-352A-4A46-AB04-39F3670636CB}"/>
                </a:ext>
              </a:extLst>
            </p:cNvPr>
            <p:cNvGrpSpPr/>
            <p:nvPr/>
          </p:nvGrpSpPr>
          <p:grpSpPr>
            <a:xfrm>
              <a:off x="4670405" y="3551214"/>
              <a:ext cx="1065845" cy="683267"/>
              <a:chOff x="3755269" y="2950013"/>
              <a:chExt cx="1065845" cy="683267"/>
            </a:xfrm>
          </p:grpSpPr>
          <p:sp>
            <p:nvSpPr>
              <p:cNvPr id="64" name="TextBox 63">
                <a:extLst>
                  <a:ext uri="{FF2B5EF4-FFF2-40B4-BE49-F238E27FC236}">
                    <a16:creationId xmlns:a16="http://schemas.microsoft.com/office/drawing/2014/main" id="{F0F3CDDE-B427-4950-B001-6D2DFDE20938}"/>
                  </a:ext>
                </a:extLst>
              </p:cNvPr>
              <p:cNvSpPr txBox="1"/>
              <p:nvPr/>
            </p:nvSpPr>
            <p:spPr>
              <a:xfrm>
                <a:off x="3755269" y="2950013"/>
                <a:ext cx="1065845" cy="400110"/>
              </a:xfrm>
              <a:prstGeom prst="rect">
                <a:avLst/>
              </a:prstGeom>
              <a:noFill/>
              <a:effectLst/>
            </p:spPr>
            <p:txBody>
              <a:bodyPr wrap="square" rtlCol="0">
                <a:noAutofit/>
              </a:bodyPr>
              <a:lstStyle/>
              <a:p>
                <a:pPr marL="0" marR="0" lvl="0" indent="0" algn="ctr" defTabSz="913927" rtl="0" eaLnBrk="1" fontAlgn="base" latinLnBrk="0" hangingPunct="1">
                  <a:lnSpc>
                    <a:spcPct val="100000"/>
                  </a:lnSpc>
                  <a:spcBef>
                    <a:spcPct val="0"/>
                  </a:spcBef>
                  <a:spcAft>
                    <a:spcPct val="0"/>
                  </a:spcAft>
                  <a:buClrTx/>
                  <a:buSzTx/>
                  <a:buFontTx/>
                  <a:buNone/>
                  <a:tabLst/>
                  <a:defRPr/>
                </a:pPr>
                <a:r>
                  <a:rPr kumimoji="0" lang="en-US" sz="900" b="0" i="0" u="none" strike="noStrike" kern="0" cap="none" spc="0" normalizeH="0" baseline="0" noProof="0">
                    <a:ln>
                      <a:noFill/>
                    </a:ln>
                    <a:gradFill>
                      <a:gsLst>
                        <a:gs pos="2917">
                          <a:prstClr val="black"/>
                        </a:gs>
                        <a:gs pos="100000">
                          <a:prstClr val="black"/>
                        </a:gs>
                      </a:gsLst>
                      <a:lin ang="5400000" scaled="0"/>
                    </a:gradFill>
                    <a:effectLst/>
                    <a:uLnTx/>
                    <a:uFillTx/>
                    <a:latin typeface="Segoe UI Semibold" panose="020B0702040204020203" pitchFamily="34" charset="0"/>
                    <a:ea typeface="Segoe UI" charset="0"/>
                    <a:cs typeface="Segoe UI Semibold" panose="020B0702040204020203" pitchFamily="34" charset="0"/>
                  </a:rPr>
                  <a:t>Click on </a:t>
                </a:r>
                <a:br>
                  <a:rPr kumimoji="0" lang="en-US" sz="900" b="0" i="0" u="none" strike="noStrike" kern="0" cap="none" spc="0" normalizeH="0" baseline="0" noProof="0">
                    <a:ln>
                      <a:noFill/>
                    </a:ln>
                    <a:gradFill>
                      <a:gsLst>
                        <a:gs pos="2917">
                          <a:prstClr val="black"/>
                        </a:gs>
                        <a:gs pos="100000">
                          <a:prstClr val="black"/>
                        </a:gs>
                      </a:gsLst>
                      <a:lin ang="5400000" scaled="0"/>
                    </a:gradFill>
                    <a:effectLst/>
                    <a:uLnTx/>
                    <a:uFillTx/>
                    <a:latin typeface="Segoe UI Semibold" panose="020B0702040204020203" pitchFamily="34" charset="0"/>
                    <a:ea typeface="Segoe UI" charset="0"/>
                    <a:cs typeface="Segoe UI Semibold" panose="020B0702040204020203" pitchFamily="34" charset="0"/>
                  </a:rPr>
                </a:br>
                <a:r>
                  <a:rPr kumimoji="0" lang="en-US" sz="900" b="0" i="0" u="none" strike="noStrike" kern="0" cap="none" spc="0" normalizeH="0" baseline="0" noProof="0">
                    <a:ln>
                      <a:noFill/>
                    </a:ln>
                    <a:gradFill>
                      <a:gsLst>
                        <a:gs pos="2917">
                          <a:prstClr val="black"/>
                        </a:gs>
                        <a:gs pos="100000">
                          <a:prstClr val="black"/>
                        </a:gs>
                      </a:gsLst>
                      <a:lin ang="5400000" scaled="0"/>
                    </a:gradFill>
                    <a:effectLst/>
                    <a:uLnTx/>
                    <a:uFillTx/>
                    <a:latin typeface="Segoe UI Semibold" panose="020B0702040204020203" pitchFamily="34" charset="0"/>
                    <a:ea typeface="Segoe UI" charset="0"/>
                    <a:cs typeface="Segoe UI Semibold" panose="020B0702040204020203" pitchFamily="34" charset="0"/>
                  </a:rPr>
                  <a:t>a URL </a:t>
                </a:r>
              </a:p>
            </p:txBody>
          </p:sp>
          <p:pic>
            <p:nvPicPr>
              <p:cNvPr id="65" name="Picture 64">
                <a:extLst>
                  <a:ext uri="{FF2B5EF4-FFF2-40B4-BE49-F238E27FC236}">
                    <a16:creationId xmlns:a16="http://schemas.microsoft.com/office/drawing/2014/main" id="{5D527575-AC67-4240-B213-5CFC47039E0E}"/>
                  </a:ext>
                </a:extLst>
              </p:cNvPr>
              <p:cNvPicPr>
                <a:picLocks noChangeAspect="1"/>
              </p:cNvPicPr>
              <p:nvPr/>
            </p:nvPicPr>
            <p:blipFill>
              <a:blip r:embed="rId6"/>
              <a:stretch>
                <a:fillRect/>
              </a:stretch>
            </p:blipFill>
            <p:spPr>
              <a:xfrm>
                <a:off x="4078132" y="3324588"/>
                <a:ext cx="308692" cy="308692"/>
              </a:xfrm>
              <a:prstGeom prst="rect">
                <a:avLst/>
              </a:prstGeom>
              <a:effectLst/>
            </p:spPr>
          </p:pic>
        </p:grpSp>
      </p:grpSp>
    </p:spTree>
    <p:extLst>
      <p:ext uri="{BB962C8B-B14F-4D97-AF65-F5344CB8AC3E}">
        <p14:creationId xmlns:p14="http://schemas.microsoft.com/office/powerpoint/2010/main" val="234157913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10" presetClass="entr" presetSubtype="0" fill="hold" nodeType="withEffect">
                                  <p:stCondLst>
                                    <p:cond delay="10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500"/>
                                        <p:tgtEl>
                                          <p:spTgt spid="20"/>
                                        </p:tgtEl>
                                      </p:cBhvr>
                                    </p:animEffect>
                                  </p:childTnLst>
                                </p:cTn>
                              </p:par>
                            </p:childTnLst>
                          </p:cTn>
                        </p:par>
                        <p:par>
                          <p:cTn id="11" fill="hold">
                            <p:stCondLst>
                              <p:cond delay="600"/>
                            </p:stCondLst>
                            <p:childTnLst>
                              <p:par>
                                <p:cTn id="12" presetID="10" presetClass="entr" presetSubtype="0" fill="hold" nodeType="afterEffect">
                                  <p:stCondLst>
                                    <p:cond delay="0"/>
                                  </p:stCondLst>
                                  <p:childTnLst>
                                    <p:set>
                                      <p:cBhvr>
                                        <p:cTn id="13" dur="1" fill="hold">
                                          <p:stCondLst>
                                            <p:cond delay="0"/>
                                          </p:stCondLst>
                                        </p:cTn>
                                        <p:tgtEl>
                                          <p:spTgt spid="61"/>
                                        </p:tgtEl>
                                        <p:attrNameLst>
                                          <p:attrName>style.visibility</p:attrName>
                                        </p:attrNameLst>
                                      </p:cBhvr>
                                      <p:to>
                                        <p:strVal val="visible"/>
                                      </p:to>
                                    </p:set>
                                    <p:animEffect transition="in" filter="fade">
                                      <p:cBhvr>
                                        <p:cTn id="14" dur="500"/>
                                        <p:tgtEl>
                                          <p:spTgt spid="61"/>
                                        </p:tgtEl>
                                      </p:cBhvr>
                                    </p:animEffect>
                                  </p:childTnLst>
                                </p:cTn>
                              </p:par>
                              <p:par>
                                <p:cTn id="15" presetID="10" presetClass="entr" presetSubtype="0" fill="hold" nodeType="withEffect">
                                  <p:stCondLst>
                                    <p:cond delay="750"/>
                                  </p:stCondLst>
                                  <p:childTnLst>
                                    <p:set>
                                      <p:cBhvr>
                                        <p:cTn id="16" dur="1" fill="hold">
                                          <p:stCondLst>
                                            <p:cond delay="0"/>
                                          </p:stCondLst>
                                        </p:cTn>
                                        <p:tgtEl>
                                          <p:spTgt spid="66"/>
                                        </p:tgtEl>
                                        <p:attrNameLst>
                                          <p:attrName>style.visibility</p:attrName>
                                        </p:attrNameLst>
                                      </p:cBhvr>
                                      <p:to>
                                        <p:strVal val="visible"/>
                                      </p:to>
                                    </p:set>
                                    <p:animEffect transition="in" filter="fade">
                                      <p:cBhvr>
                                        <p:cTn id="17" dur="500"/>
                                        <p:tgtEl>
                                          <p:spTgt spid="66"/>
                                        </p:tgtEl>
                                      </p:cBhvr>
                                    </p:animEffect>
                                  </p:childTnLst>
                                </p:cTn>
                              </p:par>
                              <p:par>
                                <p:cTn id="18" presetID="10" presetClass="entr" presetSubtype="0" fill="hold" nodeType="withEffect">
                                  <p:stCondLst>
                                    <p:cond delay="200"/>
                                  </p:stCondLst>
                                  <p:childTnLst>
                                    <p:set>
                                      <p:cBhvr>
                                        <p:cTn id="19" dur="1" fill="hold">
                                          <p:stCondLst>
                                            <p:cond delay="0"/>
                                          </p:stCondLst>
                                        </p:cTn>
                                        <p:tgtEl>
                                          <p:spTgt spid="56"/>
                                        </p:tgtEl>
                                        <p:attrNameLst>
                                          <p:attrName>style.visibility</p:attrName>
                                        </p:attrNameLst>
                                      </p:cBhvr>
                                      <p:to>
                                        <p:strVal val="visible"/>
                                      </p:to>
                                    </p:set>
                                    <p:animEffect transition="in" filter="fade">
                                      <p:cBhvr>
                                        <p:cTn id="20" dur="500"/>
                                        <p:tgtEl>
                                          <p:spTgt spid="56"/>
                                        </p:tgtEl>
                                      </p:cBhvr>
                                    </p:animEffect>
                                  </p:childTnLst>
                                </p:cTn>
                              </p:par>
                              <p:par>
                                <p:cTn id="21" presetID="10" presetClass="entr" presetSubtype="0" fill="hold" nodeType="withEffect">
                                  <p:stCondLst>
                                    <p:cond delay="500"/>
                                  </p:stCondLst>
                                  <p:childTnLst>
                                    <p:set>
                                      <p:cBhvr>
                                        <p:cTn id="22" dur="1" fill="hold">
                                          <p:stCondLst>
                                            <p:cond delay="0"/>
                                          </p:stCondLst>
                                        </p:cTn>
                                        <p:tgtEl>
                                          <p:spTgt spid="41"/>
                                        </p:tgtEl>
                                        <p:attrNameLst>
                                          <p:attrName>style.visibility</p:attrName>
                                        </p:attrNameLst>
                                      </p:cBhvr>
                                      <p:to>
                                        <p:strVal val="visible"/>
                                      </p:to>
                                    </p:set>
                                    <p:animEffect transition="in" filter="fade">
                                      <p:cBhvr>
                                        <p:cTn id="23" dur="500"/>
                                        <p:tgtEl>
                                          <p:spTgt spid="41"/>
                                        </p:tgtEl>
                                      </p:cBhvr>
                                    </p:animEffect>
                                  </p:childTnLst>
                                </p:cTn>
                              </p:par>
                              <p:par>
                                <p:cTn id="24" presetID="10" presetClass="entr" presetSubtype="0" fill="hold" nodeType="withEffect">
                                  <p:stCondLst>
                                    <p:cond delay="250"/>
                                  </p:stCondLst>
                                  <p:childTnLst>
                                    <p:set>
                                      <p:cBhvr>
                                        <p:cTn id="25" dur="1" fill="hold">
                                          <p:stCondLst>
                                            <p:cond delay="0"/>
                                          </p:stCondLst>
                                        </p:cTn>
                                        <p:tgtEl>
                                          <p:spTgt spid="71"/>
                                        </p:tgtEl>
                                        <p:attrNameLst>
                                          <p:attrName>style.visibility</p:attrName>
                                        </p:attrNameLst>
                                      </p:cBhvr>
                                      <p:to>
                                        <p:strVal val="visible"/>
                                      </p:to>
                                    </p:set>
                                    <p:animEffect transition="in" filter="fade">
                                      <p:cBhvr>
                                        <p:cTn id="26" dur="500"/>
                                        <p:tgtEl>
                                          <p:spTgt spid="71"/>
                                        </p:tgtEl>
                                      </p:cBhvr>
                                    </p:animEffect>
                                  </p:childTnLst>
                                </p:cTn>
                              </p:par>
                              <p:par>
                                <p:cTn id="27" presetID="10" presetClass="entr" presetSubtype="0" fill="hold" nodeType="withEffect">
                                  <p:stCondLst>
                                    <p:cond delay="1000"/>
                                  </p:stCondLst>
                                  <p:childTnLst>
                                    <p:set>
                                      <p:cBhvr>
                                        <p:cTn id="28" dur="1" fill="hold">
                                          <p:stCondLst>
                                            <p:cond delay="0"/>
                                          </p:stCondLst>
                                        </p:cTn>
                                        <p:tgtEl>
                                          <p:spTgt spid="31"/>
                                        </p:tgtEl>
                                        <p:attrNameLst>
                                          <p:attrName>style.visibility</p:attrName>
                                        </p:attrNameLst>
                                      </p:cBhvr>
                                      <p:to>
                                        <p:strVal val="visible"/>
                                      </p:to>
                                    </p:set>
                                    <p:animEffect transition="in" filter="fade">
                                      <p:cBhvr>
                                        <p:cTn id="29" dur="500"/>
                                        <p:tgtEl>
                                          <p:spTgt spid="31"/>
                                        </p:tgtEl>
                                      </p:cBhvr>
                                    </p:animEffect>
                                  </p:childTnLst>
                                </p:cTn>
                              </p:par>
                              <p:par>
                                <p:cTn id="30" presetID="10" presetClass="entr" presetSubtype="0" fill="hold" nodeType="withEffect">
                                  <p:stCondLst>
                                    <p:cond delay="1000"/>
                                  </p:stCondLst>
                                  <p:childTnLst>
                                    <p:set>
                                      <p:cBhvr>
                                        <p:cTn id="31" dur="1" fill="hold">
                                          <p:stCondLst>
                                            <p:cond delay="0"/>
                                          </p:stCondLst>
                                        </p:cTn>
                                        <p:tgtEl>
                                          <p:spTgt spid="36"/>
                                        </p:tgtEl>
                                        <p:attrNameLst>
                                          <p:attrName>style.visibility</p:attrName>
                                        </p:attrNameLst>
                                      </p:cBhvr>
                                      <p:to>
                                        <p:strVal val="visible"/>
                                      </p:to>
                                    </p:set>
                                    <p:animEffect transition="in" filter="fade">
                                      <p:cBhvr>
                                        <p:cTn id="32" dur="500"/>
                                        <p:tgtEl>
                                          <p:spTgt spid="36"/>
                                        </p:tgtEl>
                                      </p:cBhvr>
                                    </p:animEffect>
                                  </p:childTnLst>
                                </p:cTn>
                              </p:par>
                              <p:par>
                                <p:cTn id="33" presetID="10" presetClass="entr" presetSubtype="0" fill="hold" nodeType="withEffect">
                                  <p:stCondLst>
                                    <p:cond delay="300"/>
                                  </p:stCondLst>
                                  <p:childTnLst>
                                    <p:set>
                                      <p:cBhvr>
                                        <p:cTn id="34" dur="1" fill="hold">
                                          <p:stCondLst>
                                            <p:cond delay="0"/>
                                          </p:stCondLst>
                                        </p:cTn>
                                        <p:tgtEl>
                                          <p:spTgt spid="26"/>
                                        </p:tgtEl>
                                        <p:attrNameLst>
                                          <p:attrName>style.visibility</p:attrName>
                                        </p:attrNameLst>
                                      </p:cBhvr>
                                      <p:to>
                                        <p:strVal val="visible"/>
                                      </p:to>
                                    </p:set>
                                    <p:animEffect transition="in" filter="fade">
                                      <p:cBhvr>
                                        <p:cTn id="35" dur="500"/>
                                        <p:tgtEl>
                                          <p:spTgt spid="26"/>
                                        </p:tgtEl>
                                      </p:cBhvr>
                                    </p:animEffect>
                                  </p:childTnLst>
                                </p:cTn>
                              </p:par>
                            </p:childTnLst>
                          </p:cTn>
                        </p:par>
                        <p:par>
                          <p:cTn id="36" fill="hold">
                            <p:stCondLst>
                              <p:cond delay="2100"/>
                            </p:stCondLst>
                            <p:childTnLst>
                              <p:par>
                                <p:cTn id="37" presetID="53" presetClass="entr" presetSubtype="16" fill="hold" nodeType="afterEffect">
                                  <p:stCondLst>
                                    <p:cond delay="500"/>
                                  </p:stCondLst>
                                  <p:childTnLst>
                                    <p:set>
                                      <p:cBhvr>
                                        <p:cTn id="38" dur="1" fill="hold">
                                          <p:stCondLst>
                                            <p:cond delay="0"/>
                                          </p:stCondLst>
                                        </p:cTn>
                                        <p:tgtEl>
                                          <p:spTgt spid="94"/>
                                        </p:tgtEl>
                                        <p:attrNameLst>
                                          <p:attrName>style.visibility</p:attrName>
                                        </p:attrNameLst>
                                      </p:cBhvr>
                                      <p:to>
                                        <p:strVal val="visible"/>
                                      </p:to>
                                    </p:set>
                                    <p:anim calcmode="lin" valueType="num">
                                      <p:cBhvr>
                                        <p:cTn id="39" dur="500" fill="hold"/>
                                        <p:tgtEl>
                                          <p:spTgt spid="94"/>
                                        </p:tgtEl>
                                        <p:attrNameLst>
                                          <p:attrName>ppt_w</p:attrName>
                                        </p:attrNameLst>
                                      </p:cBhvr>
                                      <p:tavLst>
                                        <p:tav tm="0">
                                          <p:val>
                                            <p:fltVal val="0"/>
                                          </p:val>
                                        </p:tav>
                                        <p:tav tm="100000">
                                          <p:val>
                                            <p:strVal val="#ppt_w"/>
                                          </p:val>
                                        </p:tav>
                                      </p:tavLst>
                                    </p:anim>
                                    <p:anim calcmode="lin" valueType="num">
                                      <p:cBhvr>
                                        <p:cTn id="40" dur="500" fill="hold"/>
                                        <p:tgtEl>
                                          <p:spTgt spid="94"/>
                                        </p:tgtEl>
                                        <p:attrNameLst>
                                          <p:attrName>ppt_h</p:attrName>
                                        </p:attrNameLst>
                                      </p:cBhvr>
                                      <p:tavLst>
                                        <p:tav tm="0">
                                          <p:val>
                                            <p:fltVal val="0"/>
                                          </p:val>
                                        </p:tav>
                                        <p:tav tm="100000">
                                          <p:val>
                                            <p:strVal val="#ppt_h"/>
                                          </p:val>
                                        </p:tav>
                                      </p:tavLst>
                                    </p:anim>
                                    <p:animEffect transition="in" filter="fade">
                                      <p:cBhvr>
                                        <p:cTn id="41" dur="500"/>
                                        <p:tgtEl>
                                          <p:spTgt spid="94"/>
                                        </p:tgtEl>
                                      </p:cBhvr>
                                    </p:animEffect>
                                  </p:childTnLst>
                                </p:cTn>
                              </p:par>
                              <p:par>
                                <p:cTn id="42" presetID="53" presetClass="entr" presetSubtype="16" fill="hold" nodeType="withEffect">
                                  <p:stCondLst>
                                    <p:cond delay="0"/>
                                  </p:stCondLst>
                                  <p:childTnLst>
                                    <p:set>
                                      <p:cBhvr>
                                        <p:cTn id="43" dur="1" fill="hold">
                                          <p:stCondLst>
                                            <p:cond delay="0"/>
                                          </p:stCondLst>
                                        </p:cTn>
                                        <p:tgtEl>
                                          <p:spTgt spid="93"/>
                                        </p:tgtEl>
                                        <p:attrNameLst>
                                          <p:attrName>style.visibility</p:attrName>
                                        </p:attrNameLst>
                                      </p:cBhvr>
                                      <p:to>
                                        <p:strVal val="visible"/>
                                      </p:to>
                                    </p:set>
                                    <p:anim calcmode="lin" valueType="num">
                                      <p:cBhvr>
                                        <p:cTn id="44" dur="500" fill="hold"/>
                                        <p:tgtEl>
                                          <p:spTgt spid="93"/>
                                        </p:tgtEl>
                                        <p:attrNameLst>
                                          <p:attrName>ppt_w</p:attrName>
                                        </p:attrNameLst>
                                      </p:cBhvr>
                                      <p:tavLst>
                                        <p:tav tm="0">
                                          <p:val>
                                            <p:fltVal val="0"/>
                                          </p:val>
                                        </p:tav>
                                        <p:tav tm="100000">
                                          <p:val>
                                            <p:strVal val="#ppt_w"/>
                                          </p:val>
                                        </p:tav>
                                      </p:tavLst>
                                    </p:anim>
                                    <p:anim calcmode="lin" valueType="num">
                                      <p:cBhvr>
                                        <p:cTn id="45" dur="500" fill="hold"/>
                                        <p:tgtEl>
                                          <p:spTgt spid="93"/>
                                        </p:tgtEl>
                                        <p:attrNameLst>
                                          <p:attrName>ppt_h</p:attrName>
                                        </p:attrNameLst>
                                      </p:cBhvr>
                                      <p:tavLst>
                                        <p:tav tm="0">
                                          <p:val>
                                            <p:fltVal val="0"/>
                                          </p:val>
                                        </p:tav>
                                        <p:tav tm="100000">
                                          <p:val>
                                            <p:strVal val="#ppt_h"/>
                                          </p:val>
                                        </p:tav>
                                      </p:tavLst>
                                    </p:anim>
                                    <p:animEffect transition="in" filter="fade">
                                      <p:cBhvr>
                                        <p:cTn id="46" dur="500"/>
                                        <p:tgtEl>
                                          <p:spTgt spid="93"/>
                                        </p:tgtEl>
                                      </p:cBhvr>
                                    </p:animEffect>
                                  </p:childTnLst>
                                </p:cTn>
                              </p:par>
                              <p:par>
                                <p:cTn id="47" presetID="53" presetClass="entr" presetSubtype="16" fill="hold" nodeType="withEffect">
                                  <p:stCondLst>
                                    <p:cond delay="500"/>
                                  </p:stCondLst>
                                  <p:childTnLst>
                                    <p:set>
                                      <p:cBhvr>
                                        <p:cTn id="48" dur="1" fill="hold">
                                          <p:stCondLst>
                                            <p:cond delay="0"/>
                                          </p:stCondLst>
                                        </p:cTn>
                                        <p:tgtEl>
                                          <p:spTgt spid="92"/>
                                        </p:tgtEl>
                                        <p:attrNameLst>
                                          <p:attrName>style.visibility</p:attrName>
                                        </p:attrNameLst>
                                      </p:cBhvr>
                                      <p:to>
                                        <p:strVal val="visible"/>
                                      </p:to>
                                    </p:set>
                                    <p:anim calcmode="lin" valueType="num">
                                      <p:cBhvr>
                                        <p:cTn id="49" dur="500" fill="hold"/>
                                        <p:tgtEl>
                                          <p:spTgt spid="92"/>
                                        </p:tgtEl>
                                        <p:attrNameLst>
                                          <p:attrName>ppt_w</p:attrName>
                                        </p:attrNameLst>
                                      </p:cBhvr>
                                      <p:tavLst>
                                        <p:tav tm="0">
                                          <p:val>
                                            <p:fltVal val="0"/>
                                          </p:val>
                                        </p:tav>
                                        <p:tav tm="100000">
                                          <p:val>
                                            <p:strVal val="#ppt_w"/>
                                          </p:val>
                                        </p:tav>
                                      </p:tavLst>
                                    </p:anim>
                                    <p:anim calcmode="lin" valueType="num">
                                      <p:cBhvr>
                                        <p:cTn id="50" dur="500" fill="hold"/>
                                        <p:tgtEl>
                                          <p:spTgt spid="92"/>
                                        </p:tgtEl>
                                        <p:attrNameLst>
                                          <p:attrName>ppt_h</p:attrName>
                                        </p:attrNameLst>
                                      </p:cBhvr>
                                      <p:tavLst>
                                        <p:tav tm="0">
                                          <p:val>
                                            <p:fltVal val="0"/>
                                          </p:val>
                                        </p:tav>
                                        <p:tav tm="100000">
                                          <p:val>
                                            <p:strVal val="#ppt_h"/>
                                          </p:val>
                                        </p:tav>
                                      </p:tavLst>
                                    </p:anim>
                                    <p:animEffect transition="in" filter="fade">
                                      <p:cBhvr>
                                        <p:cTn id="51" dur="500"/>
                                        <p:tgtEl>
                                          <p:spTgt spid="92"/>
                                        </p:tgtEl>
                                      </p:cBhvr>
                                    </p:animEffect>
                                  </p:childTnLst>
                                </p:cTn>
                              </p:par>
                              <p:par>
                                <p:cTn id="52" presetID="53" presetClass="entr" presetSubtype="16" fill="hold" nodeType="withEffect">
                                  <p:stCondLst>
                                    <p:cond delay="1000"/>
                                  </p:stCondLst>
                                  <p:childTnLst>
                                    <p:set>
                                      <p:cBhvr>
                                        <p:cTn id="53" dur="1" fill="hold">
                                          <p:stCondLst>
                                            <p:cond delay="0"/>
                                          </p:stCondLst>
                                        </p:cTn>
                                        <p:tgtEl>
                                          <p:spTgt spid="91"/>
                                        </p:tgtEl>
                                        <p:attrNameLst>
                                          <p:attrName>style.visibility</p:attrName>
                                        </p:attrNameLst>
                                      </p:cBhvr>
                                      <p:to>
                                        <p:strVal val="visible"/>
                                      </p:to>
                                    </p:set>
                                    <p:anim calcmode="lin" valueType="num">
                                      <p:cBhvr>
                                        <p:cTn id="54" dur="500" fill="hold"/>
                                        <p:tgtEl>
                                          <p:spTgt spid="91"/>
                                        </p:tgtEl>
                                        <p:attrNameLst>
                                          <p:attrName>ppt_w</p:attrName>
                                        </p:attrNameLst>
                                      </p:cBhvr>
                                      <p:tavLst>
                                        <p:tav tm="0">
                                          <p:val>
                                            <p:fltVal val="0"/>
                                          </p:val>
                                        </p:tav>
                                        <p:tav tm="100000">
                                          <p:val>
                                            <p:strVal val="#ppt_w"/>
                                          </p:val>
                                        </p:tav>
                                      </p:tavLst>
                                    </p:anim>
                                    <p:anim calcmode="lin" valueType="num">
                                      <p:cBhvr>
                                        <p:cTn id="55" dur="500" fill="hold"/>
                                        <p:tgtEl>
                                          <p:spTgt spid="91"/>
                                        </p:tgtEl>
                                        <p:attrNameLst>
                                          <p:attrName>ppt_h</p:attrName>
                                        </p:attrNameLst>
                                      </p:cBhvr>
                                      <p:tavLst>
                                        <p:tav tm="0">
                                          <p:val>
                                            <p:fltVal val="0"/>
                                          </p:val>
                                        </p:tav>
                                        <p:tav tm="100000">
                                          <p:val>
                                            <p:strVal val="#ppt_h"/>
                                          </p:val>
                                        </p:tav>
                                      </p:tavLst>
                                    </p:anim>
                                    <p:animEffect transition="in" filter="fade">
                                      <p:cBhvr>
                                        <p:cTn id="56" dur="500"/>
                                        <p:tgtEl>
                                          <p:spTgt spid="91"/>
                                        </p:tgtEl>
                                      </p:cBhvr>
                                    </p:animEffect>
                                  </p:childTnLst>
                                </p:cTn>
                              </p:par>
                              <p:par>
                                <p:cTn id="57" presetID="53" presetClass="entr" presetSubtype="16" fill="hold" nodeType="withEffect">
                                  <p:stCondLst>
                                    <p:cond delay="1250"/>
                                  </p:stCondLst>
                                  <p:childTnLst>
                                    <p:set>
                                      <p:cBhvr>
                                        <p:cTn id="58" dur="1" fill="hold">
                                          <p:stCondLst>
                                            <p:cond delay="0"/>
                                          </p:stCondLst>
                                        </p:cTn>
                                        <p:tgtEl>
                                          <p:spTgt spid="90"/>
                                        </p:tgtEl>
                                        <p:attrNameLst>
                                          <p:attrName>style.visibility</p:attrName>
                                        </p:attrNameLst>
                                      </p:cBhvr>
                                      <p:to>
                                        <p:strVal val="visible"/>
                                      </p:to>
                                    </p:set>
                                    <p:anim calcmode="lin" valueType="num">
                                      <p:cBhvr>
                                        <p:cTn id="59" dur="500" fill="hold"/>
                                        <p:tgtEl>
                                          <p:spTgt spid="90"/>
                                        </p:tgtEl>
                                        <p:attrNameLst>
                                          <p:attrName>ppt_w</p:attrName>
                                        </p:attrNameLst>
                                      </p:cBhvr>
                                      <p:tavLst>
                                        <p:tav tm="0">
                                          <p:val>
                                            <p:fltVal val="0"/>
                                          </p:val>
                                        </p:tav>
                                        <p:tav tm="100000">
                                          <p:val>
                                            <p:strVal val="#ppt_w"/>
                                          </p:val>
                                        </p:tav>
                                      </p:tavLst>
                                    </p:anim>
                                    <p:anim calcmode="lin" valueType="num">
                                      <p:cBhvr>
                                        <p:cTn id="60" dur="500" fill="hold"/>
                                        <p:tgtEl>
                                          <p:spTgt spid="90"/>
                                        </p:tgtEl>
                                        <p:attrNameLst>
                                          <p:attrName>ppt_h</p:attrName>
                                        </p:attrNameLst>
                                      </p:cBhvr>
                                      <p:tavLst>
                                        <p:tav tm="0">
                                          <p:val>
                                            <p:fltVal val="0"/>
                                          </p:val>
                                        </p:tav>
                                        <p:tav tm="100000">
                                          <p:val>
                                            <p:strVal val="#ppt_h"/>
                                          </p:val>
                                        </p:tav>
                                      </p:tavLst>
                                    </p:anim>
                                    <p:animEffect transition="in" filter="fade">
                                      <p:cBhvr>
                                        <p:cTn id="61" dur="50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F38C138-93E6-4A78-9A03-39E4B8E6CE79}"/>
              </a:ext>
            </a:extLst>
          </p:cNvPr>
          <p:cNvSpPr>
            <a:spLocks noGrp="1"/>
          </p:cNvSpPr>
          <p:nvPr>
            <p:ph type="title"/>
          </p:nvPr>
        </p:nvSpPr>
        <p:spPr>
          <a:xfrm>
            <a:off x="147727" y="128525"/>
            <a:ext cx="5599194" cy="764261"/>
          </a:xfrm>
        </p:spPr>
        <p:txBody>
          <a:bodyPr>
            <a:normAutofit/>
          </a:bodyPr>
          <a:lstStyle/>
          <a:p>
            <a:r>
              <a:rPr lang="en-US" dirty="0"/>
              <a:t>Historical roles &amp; friction</a:t>
            </a:r>
          </a:p>
        </p:txBody>
      </p:sp>
      <p:sp>
        <p:nvSpPr>
          <p:cNvPr id="14" name="Freeform 5">
            <a:extLst>
              <a:ext uri="{FF2B5EF4-FFF2-40B4-BE49-F238E27FC236}">
                <a16:creationId xmlns:a16="http://schemas.microsoft.com/office/drawing/2014/main" id="{54E45E59-C943-4696-AAE6-AFB8FB2B82B2}"/>
              </a:ext>
            </a:extLst>
          </p:cNvPr>
          <p:cNvSpPr>
            <a:spLocks/>
          </p:cNvSpPr>
          <p:nvPr/>
        </p:nvSpPr>
        <p:spPr bwMode="auto">
          <a:xfrm>
            <a:off x="2207529" y="1674994"/>
            <a:ext cx="923276" cy="525914"/>
          </a:xfrm>
          <a:custGeom>
            <a:avLst/>
            <a:gdLst>
              <a:gd name="T0" fmla="*/ 165 w 374"/>
              <a:gd name="T1" fmla="*/ 166 h 213"/>
              <a:gd name="T2" fmla="*/ 165 w 374"/>
              <a:gd name="T3" fmla="*/ 166 h 213"/>
              <a:gd name="T4" fmla="*/ 160 w 374"/>
              <a:gd name="T5" fmla="*/ 131 h 213"/>
              <a:gd name="T6" fmla="*/ 160 w 374"/>
              <a:gd name="T7" fmla="*/ 74 h 213"/>
              <a:gd name="T8" fmla="*/ 200 w 374"/>
              <a:gd name="T9" fmla="*/ 69 h 213"/>
              <a:gd name="T10" fmla="*/ 237 w 374"/>
              <a:gd name="T11" fmla="*/ 53 h 213"/>
              <a:gd name="T12" fmla="*/ 258 w 374"/>
              <a:gd name="T13" fmla="*/ 43 h 213"/>
              <a:gd name="T14" fmla="*/ 280 w 374"/>
              <a:gd name="T15" fmla="*/ 40 h 213"/>
              <a:gd name="T16" fmla="*/ 303 w 374"/>
              <a:gd name="T17" fmla="*/ 43 h 213"/>
              <a:gd name="T18" fmla="*/ 323 w 374"/>
              <a:gd name="T19" fmla="*/ 53 h 213"/>
              <a:gd name="T20" fmla="*/ 360 w 374"/>
              <a:gd name="T21" fmla="*/ 69 h 213"/>
              <a:gd name="T22" fmla="*/ 374 w 374"/>
              <a:gd name="T23" fmla="*/ 72 h 213"/>
              <a:gd name="T24" fmla="*/ 374 w 374"/>
              <a:gd name="T25" fmla="*/ 0 h 213"/>
              <a:gd name="T26" fmla="*/ 0 w 374"/>
              <a:gd name="T27" fmla="*/ 0 h 213"/>
              <a:gd name="T28" fmla="*/ 0 w 374"/>
              <a:gd name="T29" fmla="*/ 213 h 213"/>
              <a:gd name="T30" fmla="*/ 187 w 374"/>
              <a:gd name="T31" fmla="*/ 213 h 213"/>
              <a:gd name="T32" fmla="*/ 178 w 374"/>
              <a:gd name="T33" fmla="*/ 198 h 213"/>
              <a:gd name="T34" fmla="*/ 165 w 374"/>
              <a:gd name="T35" fmla="*/ 166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4" h="213">
                <a:moveTo>
                  <a:pt x="165" y="166"/>
                </a:moveTo>
                <a:lnTo>
                  <a:pt x="165" y="166"/>
                </a:lnTo>
                <a:cubicBezTo>
                  <a:pt x="162" y="155"/>
                  <a:pt x="160" y="143"/>
                  <a:pt x="160" y="131"/>
                </a:cubicBezTo>
                <a:lnTo>
                  <a:pt x="160" y="74"/>
                </a:lnTo>
                <a:cubicBezTo>
                  <a:pt x="174" y="74"/>
                  <a:pt x="187" y="72"/>
                  <a:pt x="200" y="69"/>
                </a:cubicBezTo>
                <a:cubicBezTo>
                  <a:pt x="213" y="66"/>
                  <a:pt x="225" y="60"/>
                  <a:pt x="237" y="53"/>
                </a:cubicBezTo>
                <a:cubicBezTo>
                  <a:pt x="244" y="48"/>
                  <a:pt x="251" y="45"/>
                  <a:pt x="258" y="43"/>
                </a:cubicBezTo>
                <a:cubicBezTo>
                  <a:pt x="264" y="41"/>
                  <a:pt x="272" y="40"/>
                  <a:pt x="280" y="40"/>
                </a:cubicBezTo>
                <a:cubicBezTo>
                  <a:pt x="289" y="40"/>
                  <a:pt x="296" y="41"/>
                  <a:pt x="303" y="43"/>
                </a:cubicBezTo>
                <a:cubicBezTo>
                  <a:pt x="309" y="45"/>
                  <a:pt x="316" y="48"/>
                  <a:pt x="323" y="53"/>
                </a:cubicBezTo>
                <a:cubicBezTo>
                  <a:pt x="335" y="60"/>
                  <a:pt x="347" y="66"/>
                  <a:pt x="360" y="69"/>
                </a:cubicBezTo>
                <a:cubicBezTo>
                  <a:pt x="364" y="70"/>
                  <a:pt x="369" y="71"/>
                  <a:pt x="374" y="72"/>
                </a:cubicBezTo>
                <a:lnTo>
                  <a:pt x="374" y="0"/>
                </a:lnTo>
                <a:lnTo>
                  <a:pt x="0" y="0"/>
                </a:lnTo>
                <a:lnTo>
                  <a:pt x="0" y="213"/>
                </a:lnTo>
                <a:lnTo>
                  <a:pt x="187" y="213"/>
                </a:lnTo>
                <a:cubicBezTo>
                  <a:pt x="184" y="208"/>
                  <a:pt x="181" y="203"/>
                  <a:pt x="178" y="198"/>
                </a:cubicBezTo>
                <a:cubicBezTo>
                  <a:pt x="173" y="188"/>
                  <a:pt x="168" y="177"/>
                  <a:pt x="165" y="166"/>
                </a:cubicBezTo>
                <a:close/>
              </a:path>
            </a:pathLst>
          </a:custGeom>
          <a:solidFill>
            <a:schemeClr val="accent5"/>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A1A1A"/>
              </a:solidFill>
              <a:effectLst/>
              <a:uLnTx/>
              <a:uFillTx/>
              <a:latin typeface="Segoe UI"/>
              <a:ea typeface="+mn-ea"/>
              <a:cs typeface="+mn-cs"/>
            </a:endParaRPr>
          </a:p>
        </p:txBody>
      </p:sp>
      <p:sp>
        <p:nvSpPr>
          <p:cNvPr id="15" name="Freeform 6">
            <a:extLst>
              <a:ext uri="{FF2B5EF4-FFF2-40B4-BE49-F238E27FC236}">
                <a16:creationId xmlns:a16="http://schemas.microsoft.com/office/drawing/2014/main" id="{EFF202FB-68FB-4067-B6BF-F710B83A5242}"/>
              </a:ext>
            </a:extLst>
          </p:cNvPr>
          <p:cNvSpPr>
            <a:spLocks/>
          </p:cNvSpPr>
          <p:nvPr/>
        </p:nvSpPr>
        <p:spPr bwMode="auto">
          <a:xfrm>
            <a:off x="2207529" y="1476315"/>
            <a:ext cx="920939" cy="130894"/>
          </a:xfrm>
          <a:custGeom>
            <a:avLst/>
            <a:gdLst>
              <a:gd name="T0" fmla="*/ 373 w 373"/>
              <a:gd name="T1" fmla="*/ 0 h 53"/>
              <a:gd name="T2" fmla="*/ 373 w 373"/>
              <a:gd name="T3" fmla="*/ 0 h 53"/>
              <a:gd name="T4" fmla="*/ 0 w 373"/>
              <a:gd name="T5" fmla="*/ 0 h 53"/>
              <a:gd name="T6" fmla="*/ 0 w 373"/>
              <a:gd name="T7" fmla="*/ 53 h 53"/>
              <a:gd name="T8" fmla="*/ 373 w 373"/>
              <a:gd name="T9" fmla="*/ 53 h 53"/>
              <a:gd name="T10" fmla="*/ 373 w 373"/>
              <a:gd name="T11" fmla="*/ 0 h 53"/>
            </a:gdLst>
            <a:ahLst/>
            <a:cxnLst>
              <a:cxn ang="0">
                <a:pos x="T0" y="T1"/>
              </a:cxn>
              <a:cxn ang="0">
                <a:pos x="T2" y="T3"/>
              </a:cxn>
              <a:cxn ang="0">
                <a:pos x="T4" y="T5"/>
              </a:cxn>
              <a:cxn ang="0">
                <a:pos x="T6" y="T7"/>
              </a:cxn>
              <a:cxn ang="0">
                <a:pos x="T8" y="T9"/>
              </a:cxn>
              <a:cxn ang="0">
                <a:pos x="T10" y="T11"/>
              </a:cxn>
            </a:cxnLst>
            <a:rect l="0" t="0" r="r" b="b"/>
            <a:pathLst>
              <a:path w="373" h="53">
                <a:moveTo>
                  <a:pt x="373" y="0"/>
                </a:moveTo>
                <a:lnTo>
                  <a:pt x="373" y="0"/>
                </a:lnTo>
                <a:lnTo>
                  <a:pt x="0" y="0"/>
                </a:lnTo>
                <a:lnTo>
                  <a:pt x="0" y="53"/>
                </a:lnTo>
                <a:lnTo>
                  <a:pt x="373" y="53"/>
                </a:lnTo>
                <a:lnTo>
                  <a:pt x="373" y="0"/>
                </a:lnTo>
                <a:close/>
              </a:path>
            </a:pathLst>
          </a:custGeom>
          <a:solidFill>
            <a:srgbClr val="2F2F2F"/>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A1A1A"/>
              </a:solidFill>
              <a:effectLst/>
              <a:uLnTx/>
              <a:uFillTx/>
              <a:latin typeface="Segoe UI"/>
              <a:ea typeface="+mn-ea"/>
              <a:cs typeface="+mn-cs"/>
            </a:endParaRPr>
          </a:p>
        </p:txBody>
      </p:sp>
      <p:sp>
        <p:nvSpPr>
          <p:cNvPr id="16" name="Freeform 7">
            <a:extLst>
              <a:ext uri="{FF2B5EF4-FFF2-40B4-BE49-F238E27FC236}">
                <a16:creationId xmlns:a16="http://schemas.microsoft.com/office/drawing/2014/main" id="{97617ABC-DEA5-4AA4-B6E5-306AE3ACC488}"/>
              </a:ext>
            </a:extLst>
          </p:cNvPr>
          <p:cNvSpPr>
            <a:spLocks/>
          </p:cNvSpPr>
          <p:nvPr/>
        </p:nvSpPr>
        <p:spPr bwMode="auto">
          <a:xfrm>
            <a:off x="2667998" y="1840949"/>
            <a:ext cx="460469" cy="481503"/>
          </a:xfrm>
          <a:custGeom>
            <a:avLst/>
            <a:gdLst>
              <a:gd name="T0" fmla="*/ 121 w 186"/>
              <a:gd name="T1" fmla="*/ 8 h 195"/>
              <a:gd name="T2" fmla="*/ 121 w 186"/>
              <a:gd name="T3" fmla="*/ 8 h 195"/>
              <a:gd name="T4" fmla="*/ 93 w 186"/>
              <a:gd name="T5" fmla="*/ 0 h 195"/>
              <a:gd name="T6" fmla="*/ 65 w 186"/>
              <a:gd name="T7" fmla="*/ 8 h 195"/>
              <a:gd name="T8" fmla="*/ 34 w 186"/>
              <a:gd name="T9" fmla="*/ 24 h 195"/>
              <a:gd name="T10" fmla="*/ 0 w 186"/>
              <a:gd name="T11" fmla="*/ 32 h 195"/>
              <a:gd name="T12" fmla="*/ 0 w 186"/>
              <a:gd name="T13" fmla="*/ 64 h 195"/>
              <a:gd name="T14" fmla="*/ 8 w 186"/>
              <a:gd name="T15" fmla="*/ 105 h 195"/>
              <a:gd name="T16" fmla="*/ 29 w 186"/>
              <a:gd name="T17" fmla="*/ 141 h 195"/>
              <a:gd name="T18" fmla="*/ 59 w 186"/>
              <a:gd name="T19" fmla="*/ 171 h 195"/>
              <a:gd name="T20" fmla="*/ 93 w 186"/>
              <a:gd name="T21" fmla="*/ 195 h 195"/>
              <a:gd name="T22" fmla="*/ 127 w 186"/>
              <a:gd name="T23" fmla="*/ 171 h 195"/>
              <a:gd name="T24" fmla="*/ 157 w 186"/>
              <a:gd name="T25" fmla="*/ 141 h 195"/>
              <a:gd name="T26" fmla="*/ 178 w 186"/>
              <a:gd name="T27" fmla="*/ 105 h 195"/>
              <a:gd name="T28" fmla="*/ 186 w 186"/>
              <a:gd name="T29" fmla="*/ 64 h 195"/>
              <a:gd name="T30" fmla="*/ 186 w 186"/>
              <a:gd name="T31" fmla="*/ 32 h 195"/>
              <a:gd name="T32" fmla="*/ 152 w 186"/>
              <a:gd name="T33" fmla="*/ 24 h 195"/>
              <a:gd name="T34" fmla="*/ 121 w 186"/>
              <a:gd name="T35" fmla="*/ 8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86" h="195">
                <a:moveTo>
                  <a:pt x="121" y="8"/>
                </a:moveTo>
                <a:lnTo>
                  <a:pt x="121" y="8"/>
                </a:lnTo>
                <a:cubicBezTo>
                  <a:pt x="113" y="2"/>
                  <a:pt x="103" y="0"/>
                  <a:pt x="93" y="0"/>
                </a:cubicBezTo>
                <a:cubicBezTo>
                  <a:pt x="83" y="0"/>
                  <a:pt x="74" y="2"/>
                  <a:pt x="65" y="8"/>
                </a:cubicBezTo>
                <a:cubicBezTo>
                  <a:pt x="56" y="14"/>
                  <a:pt x="45" y="20"/>
                  <a:pt x="34" y="24"/>
                </a:cubicBezTo>
                <a:cubicBezTo>
                  <a:pt x="23" y="27"/>
                  <a:pt x="11" y="30"/>
                  <a:pt x="0" y="32"/>
                </a:cubicBezTo>
                <a:lnTo>
                  <a:pt x="0" y="64"/>
                </a:lnTo>
                <a:cubicBezTo>
                  <a:pt x="0" y="78"/>
                  <a:pt x="3" y="92"/>
                  <a:pt x="8" y="105"/>
                </a:cubicBezTo>
                <a:cubicBezTo>
                  <a:pt x="13" y="118"/>
                  <a:pt x="20" y="130"/>
                  <a:pt x="29" y="141"/>
                </a:cubicBezTo>
                <a:cubicBezTo>
                  <a:pt x="38" y="152"/>
                  <a:pt x="48" y="162"/>
                  <a:pt x="59" y="171"/>
                </a:cubicBezTo>
                <a:cubicBezTo>
                  <a:pt x="70" y="180"/>
                  <a:pt x="82" y="188"/>
                  <a:pt x="93" y="195"/>
                </a:cubicBezTo>
                <a:cubicBezTo>
                  <a:pt x="105" y="188"/>
                  <a:pt x="116" y="180"/>
                  <a:pt x="127" y="171"/>
                </a:cubicBezTo>
                <a:cubicBezTo>
                  <a:pt x="138" y="162"/>
                  <a:pt x="148" y="152"/>
                  <a:pt x="157" y="141"/>
                </a:cubicBezTo>
                <a:cubicBezTo>
                  <a:pt x="166" y="130"/>
                  <a:pt x="173" y="118"/>
                  <a:pt x="178" y="105"/>
                </a:cubicBezTo>
                <a:cubicBezTo>
                  <a:pt x="184" y="92"/>
                  <a:pt x="186" y="78"/>
                  <a:pt x="186" y="64"/>
                </a:cubicBezTo>
                <a:lnTo>
                  <a:pt x="186" y="32"/>
                </a:lnTo>
                <a:cubicBezTo>
                  <a:pt x="175" y="30"/>
                  <a:pt x="164" y="27"/>
                  <a:pt x="152" y="24"/>
                </a:cubicBezTo>
                <a:cubicBezTo>
                  <a:pt x="141" y="20"/>
                  <a:pt x="131" y="14"/>
                  <a:pt x="121" y="8"/>
                </a:cubicBezTo>
                <a:close/>
              </a:path>
            </a:pathLst>
          </a:custGeom>
          <a:solidFill>
            <a:srgbClr val="0078D4"/>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A1A1A"/>
              </a:solidFill>
              <a:effectLst/>
              <a:uLnTx/>
              <a:uFillTx/>
              <a:latin typeface="Segoe UI"/>
              <a:ea typeface="+mn-ea"/>
              <a:cs typeface="+mn-cs"/>
            </a:endParaRPr>
          </a:p>
        </p:txBody>
      </p:sp>
      <p:sp>
        <p:nvSpPr>
          <p:cNvPr id="18" name="AutoShape 9">
            <a:extLst>
              <a:ext uri="{FF2B5EF4-FFF2-40B4-BE49-F238E27FC236}">
                <a16:creationId xmlns:a16="http://schemas.microsoft.com/office/drawing/2014/main" id="{04043844-C098-4135-8E36-4EC8ED332E88}"/>
              </a:ext>
            </a:extLst>
          </p:cNvPr>
          <p:cNvSpPr>
            <a:spLocks noChangeAspect="1" noChangeArrowheads="1" noTextEdit="1"/>
          </p:cNvSpPr>
          <p:nvPr/>
        </p:nvSpPr>
        <p:spPr bwMode="auto">
          <a:xfrm>
            <a:off x="8919609" y="1466674"/>
            <a:ext cx="943863" cy="8557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A1A1A"/>
              </a:solidFill>
              <a:effectLst/>
              <a:uLnTx/>
              <a:uFillTx/>
              <a:latin typeface="Segoe UI"/>
              <a:ea typeface="+mn-ea"/>
              <a:cs typeface="+mn-cs"/>
            </a:endParaRPr>
          </a:p>
        </p:txBody>
      </p:sp>
      <p:sp>
        <p:nvSpPr>
          <p:cNvPr id="19" name="Freeform 11">
            <a:extLst>
              <a:ext uri="{FF2B5EF4-FFF2-40B4-BE49-F238E27FC236}">
                <a16:creationId xmlns:a16="http://schemas.microsoft.com/office/drawing/2014/main" id="{A1CD23D2-1058-4E5E-A347-15CEFC7B009A}"/>
              </a:ext>
            </a:extLst>
          </p:cNvPr>
          <p:cNvSpPr>
            <a:spLocks/>
          </p:cNvSpPr>
          <p:nvPr/>
        </p:nvSpPr>
        <p:spPr bwMode="auto">
          <a:xfrm>
            <a:off x="8919609" y="1466674"/>
            <a:ext cx="943863" cy="764260"/>
          </a:xfrm>
          <a:custGeom>
            <a:avLst/>
            <a:gdLst>
              <a:gd name="T0" fmla="*/ 10 w 341"/>
              <a:gd name="T1" fmla="*/ 215 h 267"/>
              <a:gd name="T2" fmla="*/ 160 w 341"/>
              <a:gd name="T3" fmla="*/ 215 h 267"/>
              <a:gd name="T4" fmla="*/ 160 w 341"/>
              <a:gd name="T5" fmla="*/ 245 h 267"/>
              <a:gd name="T6" fmla="*/ 107 w 341"/>
              <a:gd name="T7" fmla="*/ 245 h 267"/>
              <a:gd name="T8" fmla="*/ 107 w 341"/>
              <a:gd name="T9" fmla="*/ 267 h 267"/>
              <a:gd name="T10" fmla="*/ 234 w 341"/>
              <a:gd name="T11" fmla="*/ 267 h 267"/>
              <a:gd name="T12" fmla="*/ 234 w 341"/>
              <a:gd name="T13" fmla="*/ 245 h 267"/>
              <a:gd name="T14" fmla="*/ 182 w 341"/>
              <a:gd name="T15" fmla="*/ 245 h 267"/>
              <a:gd name="T16" fmla="*/ 182 w 341"/>
              <a:gd name="T17" fmla="*/ 215 h 267"/>
              <a:gd name="T18" fmla="*/ 331 w 341"/>
              <a:gd name="T19" fmla="*/ 215 h 267"/>
              <a:gd name="T20" fmla="*/ 341 w 341"/>
              <a:gd name="T21" fmla="*/ 204 h 267"/>
              <a:gd name="T22" fmla="*/ 341 w 341"/>
              <a:gd name="T23" fmla="*/ 11 h 267"/>
              <a:gd name="T24" fmla="*/ 331 w 341"/>
              <a:gd name="T25" fmla="*/ 0 h 267"/>
              <a:gd name="T26" fmla="*/ 10 w 341"/>
              <a:gd name="T27" fmla="*/ 0 h 267"/>
              <a:gd name="T28" fmla="*/ 0 w 341"/>
              <a:gd name="T29" fmla="*/ 11 h 267"/>
              <a:gd name="T30" fmla="*/ 0 w 341"/>
              <a:gd name="T31" fmla="*/ 204 h 267"/>
              <a:gd name="T32" fmla="*/ 10 w 341"/>
              <a:gd name="T33" fmla="*/ 215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1" h="267">
                <a:moveTo>
                  <a:pt x="10" y="215"/>
                </a:moveTo>
                <a:cubicBezTo>
                  <a:pt x="160" y="215"/>
                  <a:pt x="160" y="215"/>
                  <a:pt x="160" y="215"/>
                </a:cubicBezTo>
                <a:cubicBezTo>
                  <a:pt x="160" y="245"/>
                  <a:pt x="160" y="245"/>
                  <a:pt x="160" y="245"/>
                </a:cubicBezTo>
                <a:cubicBezTo>
                  <a:pt x="107" y="245"/>
                  <a:pt x="107" y="245"/>
                  <a:pt x="107" y="245"/>
                </a:cubicBezTo>
                <a:cubicBezTo>
                  <a:pt x="107" y="267"/>
                  <a:pt x="107" y="267"/>
                  <a:pt x="107" y="267"/>
                </a:cubicBezTo>
                <a:cubicBezTo>
                  <a:pt x="234" y="267"/>
                  <a:pt x="234" y="267"/>
                  <a:pt x="234" y="267"/>
                </a:cubicBezTo>
                <a:cubicBezTo>
                  <a:pt x="234" y="245"/>
                  <a:pt x="234" y="245"/>
                  <a:pt x="234" y="245"/>
                </a:cubicBezTo>
                <a:cubicBezTo>
                  <a:pt x="182" y="245"/>
                  <a:pt x="182" y="245"/>
                  <a:pt x="182" y="245"/>
                </a:cubicBezTo>
                <a:cubicBezTo>
                  <a:pt x="182" y="215"/>
                  <a:pt x="182" y="215"/>
                  <a:pt x="182" y="215"/>
                </a:cubicBezTo>
                <a:cubicBezTo>
                  <a:pt x="331" y="215"/>
                  <a:pt x="331" y="215"/>
                  <a:pt x="331" y="215"/>
                </a:cubicBezTo>
                <a:cubicBezTo>
                  <a:pt x="337" y="215"/>
                  <a:pt x="341" y="210"/>
                  <a:pt x="341" y="204"/>
                </a:cubicBezTo>
                <a:cubicBezTo>
                  <a:pt x="341" y="11"/>
                  <a:pt x="341" y="11"/>
                  <a:pt x="341" y="11"/>
                </a:cubicBezTo>
                <a:cubicBezTo>
                  <a:pt x="341" y="5"/>
                  <a:pt x="337" y="0"/>
                  <a:pt x="331" y="0"/>
                </a:cubicBezTo>
                <a:cubicBezTo>
                  <a:pt x="10" y="0"/>
                  <a:pt x="10" y="0"/>
                  <a:pt x="10" y="0"/>
                </a:cubicBezTo>
                <a:cubicBezTo>
                  <a:pt x="5" y="0"/>
                  <a:pt x="0" y="5"/>
                  <a:pt x="0" y="11"/>
                </a:cubicBezTo>
                <a:cubicBezTo>
                  <a:pt x="0" y="204"/>
                  <a:pt x="0" y="204"/>
                  <a:pt x="0" y="204"/>
                </a:cubicBezTo>
                <a:cubicBezTo>
                  <a:pt x="0" y="210"/>
                  <a:pt x="5" y="215"/>
                  <a:pt x="10" y="215"/>
                </a:cubicBezTo>
              </a:path>
            </a:pathLst>
          </a:custGeom>
          <a:solidFill>
            <a:schemeClr val="accent5"/>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A1A1A"/>
              </a:solidFill>
              <a:effectLst/>
              <a:uLnTx/>
              <a:uFillTx/>
              <a:latin typeface="Segoe UI"/>
              <a:ea typeface="+mn-ea"/>
              <a:cs typeface="+mn-cs"/>
            </a:endParaRPr>
          </a:p>
        </p:txBody>
      </p:sp>
      <p:sp>
        <p:nvSpPr>
          <p:cNvPr id="20" name="Oval 12">
            <a:extLst>
              <a:ext uri="{FF2B5EF4-FFF2-40B4-BE49-F238E27FC236}">
                <a16:creationId xmlns:a16="http://schemas.microsoft.com/office/drawing/2014/main" id="{8A543FF6-469E-4A71-99CB-421C9A9D1977}"/>
              </a:ext>
            </a:extLst>
          </p:cNvPr>
          <p:cNvSpPr>
            <a:spLocks noChangeArrowheads="1"/>
          </p:cNvSpPr>
          <p:nvPr/>
        </p:nvSpPr>
        <p:spPr bwMode="auto">
          <a:xfrm>
            <a:off x="9528703" y="1646500"/>
            <a:ext cx="162735" cy="170192"/>
          </a:xfrm>
          <a:prstGeom prst="ellipse">
            <a:avLst/>
          </a:prstGeom>
          <a:solidFill>
            <a:schemeClr val="accent5"/>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A1A1A"/>
              </a:solidFill>
              <a:effectLst/>
              <a:uLnTx/>
              <a:uFillTx/>
              <a:latin typeface="Segoe UI"/>
              <a:ea typeface="+mn-ea"/>
              <a:cs typeface="+mn-cs"/>
            </a:endParaRPr>
          </a:p>
        </p:txBody>
      </p:sp>
      <p:sp>
        <p:nvSpPr>
          <p:cNvPr id="21" name="Freeform 13">
            <a:extLst>
              <a:ext uri="{FF2B5EF4-FFF2-40B4-BE49-F238E27FC236}">
                <a16:creationId xmlns:a16="http://schemas.microsoft.com/office/drawing/2014/main" id="{406203E3-F6B7-447D-A79A-A05007671A8D}"/>
              </a:ext>
            </a:extLst>
          </p:cNvPr>
          <p:cNvSpPr>
            <a:spLocks noEditPoints="1"/>
          </p:cNvSpPr>
          <p:nvPr/>
        </p:nvSpPr>
        <p:spPr bwMode="auto">
          <a:xfrm>
            <a:off x="9415563" y="1529291"/>
            <a:ext cx="390564" cy="404608"/>
          </a:xfrm>
          <a:custGeom>
            <a:avLst/>
            <a:gdLst>
              <a:gd name="T0" fmla="*/ 108 w 141"/>
              <a:gd name="T1" fmla="*/ 34 h 141"/>
              <a:gd name="T2" fmla="*/ 107 w 141"/>
              <a:gd name="T3" fmla="*/ 33 h 141"/>
              <a:gd name="T4" fmla="*/ 110 w 141"/>
              <a:gd name="T5" fmla="*/ 13 h 141"/>
              <a:gd name="T6" fmla="*/ 110 w 141"/>
              <a:gd name="T7" fmla="*/ 13 h 141"/>
              <a:gd name="T8" fmla="*/ 109 w 141"/>
              <a:gd name="T9" fmla="*/ 11 h 141"/>
              <a:gd name="T10" fmla="*/ 84 w 141"/>
              <a:gd name="T11" fmla="*/ 0 h 141"/>
              <a:gd name="T12" fmla="*/ 73 w 141"/>
              <a:gd name="T13" fmla="*/ 18 h 141"/>
              <a:gd name="T14" fmla="*/ 57 w 141"/>
              <a:gd name="T15" fmla="*/ 0 h 141"/>
              <a:gd name="T16" fmla="*/ 35 w 141"/>
              <a:gd name="T17" fmla="*/ 32 h 141"/>
              <a:gd name="T18" fmla="*/ 33 w 141"/>
              <a:gd name="T19" fmla="*/ 34 h 141"/>
              <a:gd name="T20" fmla="*/ 32 w 141"/>
              <a:gd name="T21" fmla="*/ 35 h 141"/>
              <a:gd name="T22" fmla="*/ 0 w 141"/>
              <a:gd name="T23" fmla="*/ 57 h 141"/>
              <a:gd name="T24" fmla="*/ 18 w 141"/>
              <a:gd name="T25" fmla="*/ 68 h 141"/>
              <a:gd name="T26" fmla="*/ 6 w 141"/>
              <a:gd name="T27" fmla="*/ 81 h 141"/>
              <a:gd name="T28" fmla="*/ 3 w 141"/>
              <a:gd name="T29" fmla="*/ 90 h 141"/>
              <a:gd name="T30" fmla="*/ 11 w 141"/>
              <a:gd name="T31" fmla="*/ 111 h 141"/>
              <a:gd name="T32" fmla="*/ 33 w 141"/>
              <a:gd name="T33" fmla="*/ 107 h 141"/>
              <a:gd name="T34" fmla="*/ 34 w 141"/>
              <a:gd name="T35" fmla="*/ 108 h 141"/>
              <a:gd name="T36" fmla="*/ 35 w 141"/>
              <a:gd name="T37" fmla="*/ 109 h 141"/>
              <a:gd name="T38" fmla="*/ 57 w 141"/>
              <a:gd name="T39" fmla="*/ 141 h 141"/>
              <a:gd name="T40" fmla="*/ 73 w 141"/>
              <a:gd name="T41" fmla="*/ 123 h 141"/>
              <a:gd name="T42" fmla="*/ 110 w 141"/>
              <a:gd name="T43" fmla="*/ 130 h 141"/>
              <a:gd name="T44" fmla="*/ 107 w 141"/>
              <a:gd name="T45" fmla="*/ 108 h 141"/>
              <a:gd name="T46" fmla="*/ 108 w 141"/>
              <a:gd name="T47" fmla="*/ 107 h 141"/>
              <a:gd name="T48" fmla="*/ 130 w 141"/>
              <a:gd name="T49" fmla="*/ 111 h 141"/>
              <a:gd name="T50" fmla="*/ 123 w 141"/>
              <a:gd name="T51" fmla="*/ 73 h 141"/>
              <a:gd name="T52" fmla="*/ 141 w 141"/>
              <a:gd name="T53" fmla="*/ 57 h 141"/>
              <a:gd name="T54" fmla="*/ 109 w 141"/>
              <a:gd name="T55" fmla="*/ 35 h 141"/>
              <a:gd name="T56" fmla="*/ 89 w 141"/>
              <a:gd name="T57" fmla="*/ 53 h 141"/>
              <a:gd name="T58" fmla="*/ 96 w 141"/>
              <a:gd name="T59" fmla="*/ 71 h 141"/>
              <a:gd name="T60" fmla="*/ 89 w 141"/>
              <a:gd name="T61" fmla="*/ 89 h 141"/>
              <a:gd name="T62" fmla="*/ 70 w 141"/>
              <a:gd name="T63" fmla="*/ 97 h 141"/>
              <a:gd name="T64" fmla="*/ 53 w 141"/>
              <a:gd name="T65" fmla="*/ 89 h 141"/>
              <a:gd name="T66" fmla="*/ 46 w 141"/>
              <a:gd name="T67" fmla="*/ 80 h 141"/>
              <a:gd name="T68" fmla="*/ 45 w 141"/>
              <a:gd name="T69" fmla="*/ 71 h 141"/>
              <a:gd name="T70" fmla="*/ 52 w 141"/>
              <a:gd name="T71" fmla="*/ 52 h 141"/>
              <a:gd name="T72" fmla="*/ 70 w 141"/>
              <a:gd name="T73" fmla="*/ 45 h 141"/>
              <a:gd name="T74" fmla="*/ 80 w 141"/>
              <a:gd name="T75" fmla="*/ 47 h 141"/>
              <a:gd name="T76" fmla="*/ 89 w 141"/>
              <a:gd name="T77" fmla="*/ 5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41" h="141">
                <a:moveTo>
                  <a:pt x="108" y="34"/>
                </a:moveTo>
                <a:cubicBezTo>
                  <a:pt x="108" y="34"/>
                  <a:pt x="108" y="34"/>
                  <a:pt x="108" y="34"/>
                </a:cubicBezTo>
                <a:cubicBezTo>
                  <a:pt x="108" y="34"/>
                  <a:pt x="108" y="34"/>
                  <a:pt x="107" y="34"/>
                </a:cubicBezTo>
                <a:cubicBezTo>
                  <a:pt x="107" y="33"/>
                  <a:pt x="107" y="33"/>
                  <a:pt x="107" y="33"/>
                </a:cubicBezTo>
                <a:cubicBezTo>
                  <a:pt x="106" y="32"/>
                  <a:pt x="106" y="32"/>
                  <a:pt x="106" y="32"/>
                </a:cubicBezTo>
                <a:cubicBezTo>
                  <a:pt x="110" y="13"/>
                  <a:pt x="110" y="13"/>
                  <a:pt x="110" y="13"/>
                </a:cubicBezTo>
                <a:cubicBezTo>
                  <a:pt x="110" y="13"/>
                  <a:pt x="110" y="13"/>
                  <a:pt x="110" y="13"/>
                </a:cubicBezTo>
                <a:cubicBezTo>
                  <a:pt x="110" y="13"/>
                  <a:pt x="110" y="13"/>
                  <a:pt x="110" y="13"/>
                </a:cubicBezTo>
                <a:cubicBezTo>
                  <a:pt x="110" y="12"/>
                  <a:pt x="109" y="12"/>
                  <a:pt x="109" y="11"/>
                </a:cubicBezTo>
                <a:cubicBezTo>
                  <a:pt x="109" y="11"/>
                  <a:pt x="109" y="11"/>
                  <a:pt x="109" y="11"/>
                </a:cubicBezTo>
                <a:cubicBezTo>
                  <a:pt x="109" y="11"/>
                  <a:pt x="109" y="11"/>
                  <a:pt x="109" y="11"/>
                </a:cubicBezTo>
                <a:cubicBezTo>
                  <a:pt x="84" y="0"/>
                  <a:pt x="84" y="0"/>
                  <a:pt x="84" y="0"/>
                </a:cubicBezTo>
                <a:cubicBezTo>
                  <a:pt x="80" y="6"/>
                  <a:pt x="80" y="6"/>
                  <a:pt x="80" y="6"/>
                </a:cubicBezTo>
                <a:cubicBezTo>
                  <a:pt x="73" y="18"/>
                  <a:pt x="73" y="18"/>
                  <a:pt x="73" y="18"/>
                </a:cubicBezTo>
                <a:cubicBezTo>
                  <a:pt x="71" y="18"/>
                  <a:pt x="70" y="18"/>
                  <a:pt x="68" y="18"/>
                </a:cubicBezTo>
                <a:cubicBezTo>
                  <a:pt x="57" y="0"/>
                  <a:pt x="57" y="0"/>
                  <a:pt x="57" y="0"/>
                </a:cubicBezTo>
                <a:cubicBezTo>
                  <a:pt x="30" y="11"/>
                  <a:pt x="30" y="11"/>
                  <a:pt x="30" y="11"/>
                </a:cubicBezTo>
                <a:cubicBezTo>
                  <a:pt x="35" y="32"/>
                  <a:pt x="35" y="32"/>
                  <a:pt x="35" y="32"/>
                </a:cubicBezTo>
                <a:cubicBezTo>
                  <a:pt x="35" y="32"/>
                  <a:pt x="35" y="32"/>
                  <a:pt x="34" y="33"/>
                </a:cubicBezTo>
                <a:cubicBezTo>
                  <a:pt x="34" y="33"/>
                  <a:pt x="34" y="33"/>
                  <a:pt x="33" y="34"/>
                </a:cubicBezTo>
                <a:cubicBezTo>
                  <a:pt x="33" y="34"/>
                  <a:pt x="33" y="34"/>
                  <a:pt x="33" y="34"/>
                </a:cubicBezTo>
                <a:cubicBezTo>
                  <a:pt x="32" y="35"/>
                  <a:pt x="32" y="35"/>
                  <a:pt x="32" y="35"/>
                </a:cubicBezTo>
                <a:cubicBezTo>
                  <a:pt x="11" y="31"/>
                  <a:pt x="11" y="31"/>
                  <a:pt x="11" y="31"/>
                </a:cubicBezTo>
                <a:cubicBezTo>
                  <a:pt x="0" y="57"/>
                  <a:pt x="0" y="57"/>
                  <a:pt x="0" y="57"/>
                </a:cubicBezTo>
                <a:cubicBezTo>
                  <a:pt x="7" y="61"/>
                  <a:pt x="7" y="61"/>
                  <a:pt x="7" y="61"/>
                </a:cubicBezTo>
                <a:cubicBezTo>
                  <a:pt x="18" y="68"/>
                  <a:pt x="18" y="68"/>
                  <a:pt x="18" y="68"/>
                </a:cubicBezTo>
                <a:cubicBezTo>
                  <a:pt x="18" y="70"/>
                  <a:pt x="18" y="71"/>
                  <a:pt x="18" y="73"/>
                </a:cubicBezTo>
                <a:cubicBezTo>
                  <a:pt x="6" y="81"/>
                  <a:pt x="6" y="81"/>
                  <a:pt x="6" y="81"/>
                </a:cubicBezTo>
                <a:cubicBezTo>
                  <a:pt x="0" y="84"/>
                  <a:pt x="0" y="84"/>
                  <a:pt x="0" y="84"/>
                </a:cubicBezTo>
                <a:cubicBezTo>
                  <a:pt x="3" y="90"/>
                  <a:pt x="3" y="90"/>
                  <a:pt x="3" y="90"/>
                </a:cubicBezTo>
                <a:cubicBezTo>
                  <a:pt x="10" y="108"/>
                  <a:pt x="10" y="108"/>
                  <a:pt x="10" y="108"/>
                </a:cubicBezTo>
                <a:cubicBezTo>
                  <a:pt x="11" y="111"/>
                  <a:pt x="11" y="111"/>
                  <a:pt x="11" y="111"/>
                </a:cubicBezTo>
                <a:cubicBezTo>
                  <a:pt x="32" y="106"/>
                  <a:pt x="32" y="106"/>
                  <a:pt x="32" y="106"/>
                </a:cubicBezTo>
                <a:cubicBezTo>
                  <a:pt x="32" y="106"/>
                  <a:pt x="32" y="106"/>
                  <a:pt x="33" y="107"/>
                </a:cubicBezTo>
                <a:cubicBezTo>
                  <a:pt x="33" y="107"/>
                  <a:pt x="33" y="107"/>
                  <a:pt x="33" y="108"/>
                </a:cubicBezTo>
                <a:cubicBezTo>
                  <a:pt x="34" y="108"/>
                  <a:pt x="34" y="108"/>
                  <a:pt x="34" y="108"/>
                </a:cubicBezTo>
                <a:cubicBezTo>
                  <a:pt x="34" y="108"/>
                  <a:pt x="34" y="108"/>
                  <a:pt x="34" y="108"/>
                </a:cubicBezTo>
                <a:cubicBezTo>
                  <a:pt x="35" y="109"/>
                  <a:pt x="35" y="109"/>
                  <a:pt x="35" y="109"/>
                </a:cubicBezTo>
                <a:cubicBezTo>
                  <a:pt x="30" y="130"/>
                  <a:pt x="30" y="130"/>
                  <a:pt x="30" y="130"/>
                </a:cubicBezTo>
                <a:cubicBezTo>
                  <a:pt x="57" y="141"/>
                  <a:pt x="57" y="141"/>
                  <a:pt x="57" y="141"/>
                </a:cubicBezTo>
                <a:cubicBezTo>
                  <a:pt x="68" y="123"/>
                  <a:pt x="68" y="123"/>
                  <a:pt x="68" y="123"/>
                </a:cubicBezTo>
                <a:cubicBezTo>
                  <a:pt x="70" y="123"/>
                  <a:pt x="71" y="123"/>
                  <a:pt x="73" y="123"/>
                </a:cubicBezTo>
                <a:cubicBezTo>
                  <a:pt x="84" y="141"/>
                  <a:pt x="84" y="141"/>
                  <a:pt x="84" y="141"/>
                </a:cubicBezTo>
                <a:cubicBezTo>
                  <a:pt x="110" y="130"/>
                  <a:pt x="110" y="130"/>
                  <a:pt x="110" y="130"/>
                </a:cubicBezTo>
                <a:cubicBezTo>
                  <a:pt x="106" y="109"/>
                  <a:pt x="106" y="109"/>
                  <a:pt x="106" y="109"/>
                </a:cubicBezTo>
                <a:cubicBezTo>
                  <a:pt x="106" y="109"/>
                  <a:pt x="106" y="109"/>
                  <a:pt x="107" y="108"/>
                </a:cubicBezTo>
                <a:cubicBezTo>
                  <a:pt x="107" y="108"/>
                  <a:pt x="107" y="108"/>
                  <a:pt x="107" y="108"/>
                </a:cubicBezTo>
                <a:cubicBezTo>
                  <a:pt x="108" y="107"/>
                  <a:pt x="108" y="107"/>
                  <a:pt x="108" y="107"/>
                </a:cubicBezTo>
                <a:cubicBezTo>
                  <a:pt x="109" y="106"/>
                  <a:pt x="109" y="106"/>
                  <a:pt x="109" y="106"/>
                </a:cubicBezTo>
                <a:cubicBezTo>
                  <a:pt x="130" y="111"/>
                  <a:pt x="130" y="111"/>
                  <a:pt x="130" y="111"/>
                </a:cubicBezTo>
                <a:cubicBezTo>
                  <a:pt x="141" y="84"/>
                  <a:pt x="141" y="84"/>
                  <a:pt x="141" y="84"/>
                </a:cubicBezTo>
                <a:cubicBezTo>
                  <a:pt x="123" y="73"/>
                  <a:pt x="123" y="73"/>
                  <a:pt x="123" y="73"/>
                </a:cubicBezTo>
                <a:cubicBezTo>
                  <a:pt x="123" y="71"/>
                  <a:pt x="123" y="70"/>
                  <a:pt x="123" y="68"/>
                </a:cubicBezTo>
                <a:cubicBezTo>
                  <a:pt x="141" y="57"/>
                  <a:pt x="141" y="57"/>
                  <a:pt x="141" y="57"/>
                </a:cubicBezTo>
                <a:cubicBezTo>
                  <a:pt x="130" y="31"/>
                  <a:pt x="130" y="31"/>
                  <a:pt x="130" y="31"/>
                </a:cubicBezTo>
                <a:cubicBezTo>
                  <a:pt x="109" y="35"/>
                  <a:pt x="109" y="35"/>
                  <a:pt x="109" y="35"/>
                </a:cubicBezTo>
                <a:cubicBezTo>
                  <a:pt x="109" y="35"/>
                  <a:pt x="109" y="35"/>
                  <a:pt x="108" y="34"/>
                </a:cubicBezTo>
                <a:moveTo>
                  <a:pt x="89" y="53"/>
                </a:moveTo>
                <a:cubicBezTo>
                  <a:pt x="92" y="55"/>
                  <a:pt x="93" y="58"/>
                  <a:pt x="94" y="61"/>
                </a:cubicBezTo>
                <a:cubicBezTo>
                  <a:pt x="96" y="64"/>
                  <a:pt x="96" y="67"/>
                  <a:pt x="96" y="71"/>
                </a:cubicBezTo>
                <a:cubicBezTo>
                  <a:pt x="96" y="74"/>
                  <a:pt x="96" y="77"/>
                  <a:pt x="94" y="80"/>
                </a:cubicBezTo>
                <a:cubicBezTo>
                  <a:pt x="93" y="84"/>
                  <a:pt x="91" y="86"/>
                  <a:pt x="89" y="89"/>
                </a:cubicBezTo>
                <a:cubicBezTo>
                  <a:pt x="86" y="91"/>
                  <a:pt x="83" y="93"/>
                  <a:pt x="80" y="95"/>
                </a:cubicBezTo>
                <a:cubicBezTo>
                  <a:pt x="77" y="96"/>
                  <a:pt x="74" y="97"/>
                  <a:pt x="70" y="97"/>
                </a:cubicBezTo>
                <a:cubicBezTo>
                  <a:pt x="67" y="97"/>
                  <a:pt x="64" y="96"/>
                  <a:pt x="61" y="95"/>
                </a:cubicBezTo>
                <a:cubicBezTo>
                  <a:pt x="58" y="93"/>
                  <a:pt x="55" y="92"/>
                  <a:pt x="53" y="89"/>
                </a:cubicBezTo>
                <a:cubicBezTo>
                  <a:pt x="53" y="89"/>
                  <a:pt x="52" y="89"/>
                  <a:pt x="52" y="89"/>
                </a:cubicBezTo>
                <a:cubicBezTo>
                  <a:pt x="50" y="86"/>
                  <a:pt x="48" y="84"/>
                  <a:pt x="46" y="80"/>
                </a:cubicBezTo>
                <a:cubicBezTo>
                  <a:pt x="45" y="78"/>
                  <a:pt x="45" y="75"/>
                  <a:pt x="45" y="73"/>
                </a:cubicBezTo>
                <a:cubicBezTo>
                  <a:pt x="45" y="72"/>
                  <a:pt x="45" y="71"/>
                  <a:pt x="45" y="71"/>
                </a:cubicBezTo>
                <a:cubicBezTo>
                  <a:pt x="45" y="67"/>
                  <a:pt x="45" y="64"/>
                  <a:pt x="46" y="61"/>
                </a:cubicBezTo>
                <a:cubicBezTo>
                  <a:pt x="48" y="58"/>
                  <a:pt x="50" y="55"/>
                  <a:pt x="52" y="52"/>
                </a:cubicBezTo>
                <a:cubicBezTo>
                  <a:pt x="55" y="50"/>
                  <a:pt x="58" y="48"/>
                  <a:pt x="61" y="47"/>
                </a:cubicBezTo>
                <a:cubicBezTo>
                  <a:pt x="64" y="45"/>
                  <a:pt x="67" y="45"/>
                  <a:pt x="70" y="45"/>
                </a:cubicBezTo>
                <a:cubicBezTo>
                  <a:pt x="71" y="45"/>
                  <a:pt x="72" y="45"/>
                  <a:pt x="73" y="45"/>
                </a:cubicBezTo>
                <a:cubicBezTo>
                  <a:pt x="75" y="45"/>
                  <a:pt x="78" y="46"/>
                  <a:pt x="80" y="47"/>
                </a:cubicBezTo>
                <a:cubicBezTo>
                  <a:pt x="83" y="48"/>
                  <a:pt x="86" y="50"/>
                  <a:pt x="89" y="52"/>
                </a:cubicBezTo>
                <a:cubicBezTo>
                  <a:pt x="89" y="53"/>
                  <a:pt x="89" y="53"/>
                  <a:pt x="89" y="53"/>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A1A1A"/>
              </a:solidFill>
              <a:effectLst/>
              <a:uLnTx/>
              <a:uFillTx/>
              <a:latin typeface="Segoe UI"/>
              <a:ea typeface="+mn-ea"/>
              <a:cs typeface="+mn-cs"/>
            </a:endParaRPr>
          </a:p>
        </p:txBody>
      </p:sp>
      <p:sp>
        <p:nvSpPr>
          <p:cNvPr id="22" name="Freeform 14">
            <a:extLst>
              <a:ext uri="{FF2B5EF4-FFF2-40B4-BE49-F238E27FC236}">
                <a16:creationId xmlns:a16="http://schemas.microsoft.com/office/drawing/2014/main" id="{F30ADAEF-2762-4D56-84A9-AD51BC42454A}"/>
              </a:ext>
            </a:extLst>
          </p:cNvPr>
          <p:cNvSpPr>
            <a:spLocks noEditPoints="1"/>
          </p:cNvSpPr>
          <p:nvPr/>
        </p:nvSpPr>
        <p:spPr bwMode="auto">
          <a:xfrm>
            <a:off x="8994002" y="1558192"/>
            <a:ext cx="235578" cy="245654"/>
          </a:xfrm>
          <a:custGeom>
            <a:avLst/>
            <a:gdLst>
              <a:gd name="T0" fmla="*/ 74 w 85"/>
              <a:gd name="T1" fmla="*/ 43 h 86"/>
              <a:gd name="T2" fmla="*/ 74 w 85"/>
              <a:gd name="T3" fmla="*/ 42 h 86"/>
              <a:gd name="T4" fmla="*/ 84 w 85"/>
              <a:gd name="T5" fmla="*/ 35 h 86"/>
              <a:gd name="T6" fmla="*/ 84 w 85"/>
              <a:gd name="T7" fmla="*/ 35 h 86"/>
              <a:gd name="T8" fmla="*/ 85 w 85"/>
              <a:gd name="T9" fmla="*/ 34 h 86"/>
              <a:gd name="T10" fmla="*/ 78 w 85"/>
              <a:gd name="T11" fmla="*/ 19 h 86"/>
              <a:gd name="T12" fmla="*/ 66 w 85"/>
              <a:gd name="T13" fmla="*/ 22 h 86"/>
              <a:gd name="T14" fmla="*/ 67 w 85"/>
              <a:gd name="T15" fmla="*/ 7 h 86"/>
              <a:gd name="T16" fmla="*/ 44 w 85"/>
              <a:gd name="T17" fmla="*/ 11 h 86"/>
              <a:gd name="T18" fmla="*/ 42 w 85"/>
              <a:gd name="T19" fmla="*/ 11 h 86"/>
              <a:gd name="T20" fmla="*/ 41 w 85"/>
              <a:gd name="T21" fmla="*/ 11 h 86"/>
              <a:gd name="T22" fmla="*/ 18 w 85"/>
              <a:gd name="T23" fmla="*/ 7 h 86"/>
              <a:gd name="T24" fmla="*/ 21 w 85"/>
              <a:gd name="T25" fmla="*/ 19 h 86"/>
              <a:gd name="T26" fmla="*/ 10 w 85"/>
              <a:gd name="T27" fmla="*/ 20 h 86"/>
              <a:gd name="T28" fmla="*/ 5 w 85"/>
              <a:gd name="T29" fmla="*/ 22 h 86"/>
              <a:gd name="T30" fmla="*/ 0 w 85"/>
              <a:gd name="T31" fmla="*/ 35 h 86"/>
              <a:gd name="T32" fmla="*/ 11 w 85"/>
              <a:gd name="T33" fmla="*/ 42 h 86"/>
              <a:gd name="T34" fmla="*/ 11 w 85"/>
              <a:gd name="T35" fmla="*/ 44 h 86"/>
              <a:gd name="T36" fmla="*/ 11 w 85"/>
              <a:gd name="T37" fmla="*/ 45 h 86"/>
              <a:gd name="T38" fmla="*/ 6 w 85"/>
              <a:gd name="T39" fmla="*/ 67 h 86"/>
              <a:gd name="T40" fmla="*/ 21 w 85"/>
              <a:gd name="T41" fmla="*/ 67 h 86"/>
              <a:gd name="T42" fmla="*/ 34 w 85"/>
              <a:gd name="T43" fmla="*/ 86 h 86"/>
              <a:gd name="T44" fmla="*/ 42 w 85"/>
              <a:gd name="T45" fmla="*/ 75 h 86"/>
              <a:gd name="T46" fmla="*/ 43 w 85"/>
              <a:gd name="T47" fmla="*/ 75 h 86"/>
              <a:gd name="T48" fmla="*/ 51 w 85"/>
              <a:gd name="T49" fmla="*/ 86 h 86"/>
              <a:gd name="T50" fmla="*/ 64 w 85"/>
              <a:gd name="T51" fmla="*/ 67 h 86"/>
              <a:gd name="T52" fmla="*/ 78 w 85"/>
              <a:gd name="T53" fmla="*/ 67 h 86"/>
              <a:gd name="T54" fmla="*/ 74 w 85"/>
              <a:gd name="T55" fmla="*/ 45 h 86"/>
              <a:gd name="T56" fmla="*/ 58 w 85"/>
              <a:gd name="T57" fmla="*/ 44 h 86"/>
              <a:gd name="T58" fmla="*/ 54 w 85"/>
              <a:gd name="T59" fmla="*/ 54 h 86"/>
              <a:gd name="T60" fmla="*/ 42 w 85"/>
              <a:gd name="T61" fmla="*/ 59 h 86"/>
              <a:gd name="T62" fmla="*/ 31 w 85"/>
              <a:gd name="T63" fmla="*/ 54 h 86"/>
              <a:gd name="T64" fmla="*/ 27 w 85"/>
              <a:gd name="T65" fmla="*/ 44 h 86"/>
              <a:gd name="T66" fmla="*/ 28 w 85"/>
              <a:gd name="T67" fmla="*/ 37 h 86"/>
              <a:gd name="T68" fmla="*/ 31 w 85"/>
              <a:gd name="T69" fmla="*/ 32 h 86"/>
              <a:gd name="T70" fmla="*/ 42 w 85"/>
              <a:gd name="T71" fmla="*/ 27 h 86"/>
              <a:gd name="T72" fmla="*/ 54 w 85"/>
              <a:gd name="T73" fmla="*/ 32 h 86"/>
              <a:gd name="T74" fmla="*/ 57 w 85"/>
              <a:gd name="T75" fmla="*/ 37 h 86"/>
              <a:gd name="T76" fmla="*/ 58 w 85"/>
              <a:gd name="T77" fmla="*/ 44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5" h="86">
                <a:moveTo>
                  <a:pt x="74" y="44"/>
                </a:moveTo>
                <a:cubicBezTo>
                  <a:pt x="74" y="44"/>
                  <a:pt x="74" y="43"/>
                  <a:pt x="74" y="43"/>
                </a:cubicBezTo>
                <a:cubicBezTo>
                  <a:pt x="74" y="43"/>
                  <a:pt x="74" y="43"/>
                  <a:pt x="74" y="43"/>
                </a:cubicBezTo>
                <a:cubicBezTo>
                  <a:pt x="74" y="43"/>
                  <a:pt x="74" y="42"/>
                  <a:pt x="74" y="42"/>
                </a:cubicBezTo>
                <a:cubicBezTo>
                  <a:pt x="74" y="42"/>
                  <a:pt x="74" y="42"/>
                  <a:pt x="74" y="41"/>
                </a:cubicBezTo>
                <a:cubicBezTo>
                  <a:pt x="84" y="35"/>
                  <a:pt x="84" y="35"/>
                  <a:pt x="84" y="35"/>
                </a:cubicBezTo>
                <a:cubicBezTo>
                  <a:pt x="84" y="35"/>
                  <a:pt x="84" y="35"/>
                  <a:pt x="84" y="35"/>
                </a:cubicBezTo>
                <a:cubicBezTo>
                  <a:pt x="84" y="35"/>
                  <a:pt x="84" y="35"/>
                  <a:pt x="84" y="35"/>
                </a:cubicBezTo>
                <a:cubicBezTo>
                  <a:pt x="84" y="35"/>
                  <a:pt x="84" y="34"/>
                  <a:pt x="85" y="34"/>
                </a:cubicBezTo>
                <a:cubicBezTo>
                  <a:pt x="85" y="34"/>
                  <a:pt x="85" y="34"/>
                  <a:pt x="85" y="34"/>
                </a:cubicBezTo>
                <a:cubicBezTo>
                  <a:pt x="85" y="34"/>
                  <a:pt x="85" y="34"/>
                  <a:pt x="85" y="34"/>
                </a:cubicBezTo>
                <a:cubicBezTo>
                  <a:pt x="78" y="19"/>
                  <a:pt x="78" y="19"/>
                  <a:pt x="78" y="19"/>
                </a:cubicBezTo>
                <a:cubicBezTo>
                  <a:pt x="74" y="20"/>
                  <a:pt x="74" y="20"/>
                  <a:pt x="74" y="20"/>
                </a:cubicBezTo>
                <a:cubicBezTo>
                  <a:pt x="66" y="22"/>
                  <a:pt x="66" y="22"/>
                  <a:pt x="66" y="22"/>
                </a:cubicBezTo>
                <a:cubicBezTo>
                  <a:pt x="65" y="21"/>
                  <a:pt x="65" y="20"/>
                  <a:pt x="64" y="19"/>
                </a:cubicBezTo>
                <a:cubicBezTo>
                  <a:pt x="67" y="7"/>
                  <a:pt x="67" y="7"/>
                  <a:pt x="67" y="7"/>
                </a:cubicBezTo>
                <a:cubicBezTo>
                  <a:pt x="51" y="0"/>
                  <a:pt x="51" y="0"/>
                  <a:pt x="51" y="0"/>
                </a:cubicBezTo>
                <a:cubicBezTo>
                  <a:pt x="44" y="11"/>
                  <a:pt x="44" y="11"/>
                  <a:pt x="44" y="11"/>
                </a:cubicBezTo>
                <a:cubicBezTo>
                  <a:pt x="44" y="11"/>
                  <a:pt x="43" y="11"/>
                  <a:pt x="43" y="11"/>
                </a:cubicBezTo>
                <a:cubicBezTo>
                  <a:pt x="43" y="11"/>
                  <a:pt x="43" y="11"/>
                  <a:pt x="42" y="11"/>
                </a:cubicBezTo>
                <a:cubicBezTo>
                  <a:pt x="42" y="11"/>
                  <a:pt x="42" y="11"/>
                  <a:pt x="42" y="11"/>
                </a:cubicBezTo>
                <a:cubicBezTo>
                  <a:pt x="41" y="11"/>
                  <a:pt x="41" y="11"/>
                  <a:pt x="41" y="11"/>
                </a:cubicBezTo>
                <a:cubicBezTo>
                  <a:pt x="34" y="0"/>
                  <a:pt x="34" y="0"/>
                  <a:pt x="34" y="0"/>
                </a:cubicBezTo>
                <a:cubicBezTo>
                  <a:pt x="18" y="7"/>
                  <a:pt x="18" y="7"/>
                  <a:pt x="18" y="7"/>
                </a:cubicBezTo>
                <a:cubicBezTo>
                  <a:pt x="19" y="12"/>
                  <a:pt x="19" y="12"/>
                  <a:pt x="19" y="12"/>
                </a:cubicBezTo>
                <a:cubicBezTo>
                  <a:pt x="21" y="19"/>
                  <a:pt x="21" y="19"/>
                  <a:pt x="21" y="19"/>
                </a:cubicBezTo>
                <a:cubicBezTo>
                  <a:pt x="20" y="20"/>
                  <a:pt x="19" y="21"/>
                  <a:pt x="19" y="22"/>
                </a:cubicBezTo>
                <a:cubicBezTo>
                  <a:pt x="10" y="20"/>
                  <a:pt x="10" y="20"/>
                  <a:pt x="10" y="20"/>
                </a:cubicBezTo>
                <a:cubicBezTo>
                  <a:pt x="6" y="19"/>
                  <a:pt x="6" y="19"/>
                  <a:pt x="6" y="19"/>
                </a:cubicBezTo>
                <a:cubicBezTo>
                  <a:pt x="5" y="22"/>
                  <a:pt x="5" y="22"/>
                  <a:pt x="5" y="22"/>
                </a:cubicBezTo>
                <a:cubicBezTo>
                  <a:pt x="0" y="33"/>
                  <a:pt x="0" y="33"/>
                  <a:pt x="0" y="33"/>
                </a:cubicBezTo>
                <a:cubicBezTo>
                  <a:pt x="0" y="35"/>
                  <a:pt x="0" y="35"/>
                  <a:pt x="0" y="35"/>
                </a:cubicBezTo>
                <a:cubicBezTo>
                  <a:pt x="11" y="41"/>
                  <a:pt x="11" y="41"/>
                  <a:pt x="11" y="41"/>
                </a:cubicBezTo>
                <a:cubicBezTo>
                  <a:pt x="11" y="42"/>
                  <a:pt x="11" y="42"/>
                  <a:pt x="11" y="42"/>
                </a:cubicBezTo>
                <a:cubicBezTo>
                  <a:pt x="11" y="42"/>
                  <a:pt x="11" y="43"/>
                  <a:pt x="11" y="43"/>
                </a:cubicBezTo>
                <a:cubicBezTo>
                  <a:pt x="11" y="43"/>
                  <a:pt x="11" y="43"/>
                  <a:pt x="11" y="44"/>
                </a:cubicBezTo>
                <a:cubicBezTo>
                  <a:pt x="11" y="44"/>
                  <a:pt x="11" y="44"/>
                  <a:pt x="11" y="44"/>
                </a:cubicBezTo>
                <a:cubicBezTo>
                  <a:pt x="11" y="44"/>
                  <a:pt x="11" y="44"/>
                  <a:pt x="11" y="45"/>
                </a:cubicBezTo>
                <a:cubicBezTo>
                  <a:pt x="0" y="51"/>
                  <a:pt x="0" y="51"/>
                  <a:pt x="0" y="51"/>
                </a:cubicBezTo>
                <a:cubicBezTo>
                  <a:pt x="6" y="67"/>
                  <a:pt x="6" y="67"/>
                  <a:pt x="6" y="67"/>
                </a:cubicBezTo>
                <a:cubicBezTo>
                  <a:pt x="19" y="64"/>
                  <a:pt x="19" y="64"/>
                  <a:pt x="19" y="64"/>
                </a:cubicBezTo>
                <a:cubicBezTo>
                  <a:pt x="19" y="65"/>
                  <a:pt x="20" y="66"/>
                  <a:pt x="21" y="67"/>
                </a:cubicBezTo>
                <a:cubicBezTo>
                  <a:pt x="18" y="79"/>
                  <a:pt x="18" y="79"/>
                  <a:pt x="18" y="79"/>
                </a:cubicBezTo>
                <a:cubicBezTo>
                  <a:pt x="34" y="86"/>
                  <a:pt x="34" y="86"/>
                  <a:pt x="34" y="86"/>
                </a:cubicBezTo>
                <a:cubicBezTo>
                  <a:pt x="41" y="75"/>
                  <a:pt x="41" y="75"/>
                  <a:pt x="41" y="75"/>
                </a:cubicBezTo>
                <a:cubicBezTo>
                  <a:pt x="41" y="75"/>
                  <a:pt x="41" y="75"/>
                  <a:pt x="42" y="75"/>
                </a:cubicBezTo>
                <a:cubicBezTo>
                  <a:pt x="42" y="75"/>
                  <a:pt x="42" y="75"/>
                  <a:pt x="42" y="75"/>
                </a:cubicBezTo>
                <a:cubicBezTo>
                  <a:pt x="43" y="75"/>
                  <a:pt x="43" y="75"/>
                  <a:pt x="43" y="75"/>
                </a:cubicBezTo>
                <a:cubicBezTo>
                  <a:pt x="43" y="75"/>
                  <a:pt x="44" y="75"/>
                  <a:pt x="44" y="75"/>
                </a:cubicBezTo>
                <a:cubicBezTo>
                  <a:pt x="51" y="86"/>
                  <a:pt x="51" y="86"/>
                  <a:pt x="51" y="86"/>
                </a:cubicBezTo>
                <a:cubicBezTo>
                  <a:pt x="67" y="79"/>
                  <a:pt x="67" y="79"/>
                  <a:pt x="67" y="79"/>
                </a:cubicBezTo>
                <a:cubicBezTo>
                  <a:pt x="64" y="67"/>
                  <a:pt x="64" y="67"/>
                  <a:pt x="64" y="67"/>
                </a:cubicBezTo>
                <a:cubicBezTo>
                  <a:pt x="65" y="66"/>
                  <a:pt x="65" y="65"/>
                  <a:pt x="66" y="64"/>
                </a:cubicBezTo>
                <a:cubicBezTo>
                  <a:pt x="78" y="67"/>
                  <a:pt x="78" y="67"/>
                  <a:pt x="78" y="67"/>
                </a:cubicBezTo>
                <a:cubicBezTo>
                  <a:pt x="85" y="51"/>
                  <a:pt x="85" y="51"/>
                  <a:pt x="85" y="51"/>
                </a:cubicBezTo>
                <a:cubicBezTo>
                  <a:pt x="74" y="45"/>
                  <a:pt x="74" y="45"/>
                  <a:pt x="74" y="45"/>
                </a:cubicBezTo>
                <a:cubicBezTo>
                  <a:pt x="74" y="44"/>
                  <a:pt x="74" y="44"/>
                  <a:pt x="74" y="44"/>
                </a:cubicBezTo>
                <a:moveTo>
                  <a:pt x="58" y="44"/>
                </a:moveTo>
                <a:cubicBezTo>
                  <a:pt x="58" y="46"/>
                  <a:pt x="58" y="47"/>
                  <a:pt x="57" y="49"/>
                </a:cubicBezTo>
                <a:cubicBezTo>
                  <a:pt x="56" y="51"/>
                  <a:pt x="55" y="53"/>
                  <a:pt x="54" y="54"/>
                </a:cubicBezTo>
                <a:cubicBezTo>
                  <a:pt x="52" y="56"/>
                  <a:pt x="50" y="57"/>
                  <a:pt x="48" y="58"/>
                </a:cubicBezTo>
                <a:cubicBezTo>
                  <a:pt x="47" y="58"/>
                  <a:pt x="45" y="59"/>
                  <a:pt x="42" y="59"/>
                </a:cubicBezTo>
                <a:cubicBezTo>
                  <a:pt x="40" y="59"/>
                  <a:pt x="38" y="58"/>
                  <a:pt x="36" y="58"/>
                </a:cubicBezTo>
                <a:cubicBezTo>
                  <a:pt x="34" y="57"/>
                  <a:pt x="33" y="56"/>
                  <a:pt x="31" y="54"/>
                </a:cubicBezTo>
                <a:cubicBezTo>
                  <a:pt x="30" y="53"/>
                  <a:pt x="29" y="51"/>
                  <a:pt x="28" y="49"/>
                </a:cubicBezTo>
                <a:cubicBezTo>
                  <a:pt x="27" y="47"/>
                  <a:pt x="27" y="46"/>
                  <a:pt x="27" y="44"/>
                </a:cubicBezTo>
                <a:cubicBezTo>
                  <a:pt x="27" y="43"/>
                  <a:pt x="27" y="43"/>
                  <a:pt x="27" y="43"/>
                </a:cubicBezTo>
                <a:cubicBezTo>
                  <a:pt x="27" y="41"/>
                  <a:pt x="27" y="39"/>
                  <a:pt x="28" y="37"/>
                </a:cubicBezTo>
                <a:cubicBezTo>
                  <a:pt x="28" y="35"/>
                  <a:pt x="29" y="34"/>
                  <a:pt x="30" y="33"/>
                </a:cubicBezTo>
                <a:cubicBezTo>
                  <a:pt x="31" y="33"/>
                  <a:pt x="31" y="32"/>
                  <a:pt x="31" y="32"/>
                </a:cubicBezTo>
                <a:cubicBezTo>
                  <a:pt x="33" y="30"/>
                  <a:pt x="34" y="29"/>
                  <a:pt x="36" y="28"/>
                </a:cubicBezTo>
                <a:cubicBezTo>
                  <a:pt x="38" y="28"/>
                  <a:pt x="40" y="27"/>
                  <a:pt x="42" y="27"/>
                </a:cubicBezTo>
                <a:cubicBezTo>
                  <a:pt x="45" y="27"/>
                  <a:pt x="47" y="28"/>
                  <a:pt x="48" y="28"/>
                </a:cubicBezTo>
                <a:cubicBezTo>
                  <a:pt x="50" y="29"/>
                  <a:pt x="52" y="30"/>
                  <a:pt x="54" y="32"/>
                </a:cubicBezTo>
                <a:cubicBezTo>
                  <a:pt x="54" y="32"/>
                  <a:pt x="54" y="33"/>
                  <a:pt x="54" y="33"/>
                </a:cubicBezTo>
                <a:cubicBezTo>
                  <a:pt x="55" y="34"/>
                  <a:pt x="56" y="35"/>
                  <a:pt x="57" y="37"/>
                </a:cubicBezTo>
                <a:cubicBezTo>
                  <a:pt x="58" y="39"/>
                  <a:pt x="58" y="41"/>
                  <a:pt x="58" y="43"/>
                </a:cubicBezTo>
                <a:cubicBezTo>
                  <a:pt x="58" y="43"/>
                  <a:pt x="58" y="43"/>
                  <a:pt x="58" y="44"/>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A1A1A"/>
              </a:solidFill>
              <a:effectLst/>
              <a:uLnTx/>
              <a:uFillTx/>
              <a:latin typeface="Segoe UI"/>
              <a:ea typeface="+mn-ea"/>
              <a:cs typeface="+mn-cs"/>
            </a:endParaRPr>
          </a:p>
        </p:txBody>
      </p:sp>
      <p:sp>
        <p:nvSpPr>
          <p:cNvPr id="23" name="Freeform 15">
            <a:extLst>
              <a:ext uri="{FF2B5EF4-FFF2-40B4-BE49-F238E27FC236}">
                <a16:creationId xmlns:a16="http://schemas.microsoft.com/office/drawing/2014/main" id="{02CAD0A0-E298-4B00-89D7-C2483A46AFEF}"/>
              </a:ext>
            </a:extLst>
          </p:cNvPr>
          <p:cNvSpPr>
            <a:spLocks/>
          </p:cNvSpPr>
          <p:nvPr/>
        </p:nvSpPr>
        <p:spPr bwMode="auto">
          <a:xfrm>
            <a:off x="8919609" y="1803848"/>
            <a:ext cx="503704" cy="518604"/>
          </a:xfrm>
          <a:custGeom>
            <a:avLst/>
            <a:gdLst>
              <a:gd name="T0" fmla="*/ 179 w 182"/>
              <a:gd name="T1" fmla="*/ 27 h 181"/>
              <a:gd name="T2" fmla="*/ 147 w 182"/>
              <a:gd name="T3" fmla="*/ 59 h 181"/>
              <a:gd name="T4" fmla="*/ 122 w 182"/>
              <a:gd name="T5" fmla="*/ 34 h 181"/>
              <a:gd name="T6" fmla="*/ 154 w 182"/>
              <a:gd name="T7" fmla="*/ 2 h 181"/>
              <a:gd name="T8" fmla="*/ 142 w 182"/>
              <a:gd name="T9" fmla="*/ 0 h 181"/>
              <a:gd name="T10" fmla="*/ 126 w 182"/>
              <a:gd name="T11" fmla="*/ 3 h 181"/>
              <a:gd name="T12" fmla="*/ 113 w 182"/>
              <a:gd name="T13" fmla="*/ 11 h 181"/>
              <a:gd name="T14" fmla="*/ 105 w 182"/>
              <a:gd name="T15" fmla="*/ 24 h 181"/>
              <a:gd name="T16" fmla="*/ 102 w 182"/>
              <a:gd name="T17" fmla="*/ 40 h 181"/>
              <a:gd name="T18" fmla="*/ 102 w 182"/>
              <a:gd name="T19" fmla="*/ 46 h 181"/>
              <a:gd name="T20" fmla="*/ 103 w 182"/>
              <a:gd name="T21" fmla="*/ 52 h 181"/>
              <a:gd name="T22" fmla="*/ 6 w 182"/>
              <a:gd name="T23" fmla="*/ 149 h 181"/>
              <a:gd name="T24" fmla="*/ 2 w 182"/>
              <a:gd name="T25" fmla="*/ 155 h 181"/>
              <a:gd name="T26" fmla="*/ 0 w 182"/>
              <a:gd name="T27" fmla="*/ 163 h 181"/>
              <a:gd name="T28" fmla="*/ 2 w 182"/>
              <a:gd name="T29" fmla="*/ 170 h 181"/>
              <a:gd name="T30" fmla="*/ 6 w 182"/>
              <a:gd name="T31" fmla="*/ 176 h 181"/>
              <a:gd name="T32" fmla="*/ 12 w 182"/>
              <a:gd name="T33" fmla="*/ 180 h 181"/>
              <a:gd name="T34" fmla="*/ 19 w 182"/>
              <a:gd name="T35" fmla="*/ 181 h 181"/>
              <a:gd name="T36" fmla="*/ 26 w 182"/>
              <a:gd name="T37" fmla="*/ 180 h 181"/>
              <a:gd name="T38" fmla="*/ 32 w 182"/>
              <a:gd name="T39" fmla="*/ 176 h 181"/>
              <a:gd name="T40" fmla="*/ 130 w 182"/>
              <a:gd name="T41" fmla="*/ 78 h 181"/>
              <a:gd name="T42" fmla="*/ 135 w 182"/>
              <a:gd name="T43" fmla="*/ 79 h 181"/>
              <a:gd name="T44" fmla="*/ 142 w 182"/>
              <a:gd name="T45" fmla="*/ 80 h 181"/>
              <a:gd name="T46" fmla="*/ 157 w 182"/>
              <a:gd name="T47" fmla="*/ 76 h 181"/>
              <a:gd name="T48" fmla="*/ 170 w 182"/>
              <a:gd name="T49" fmla="*/ 68 h 181"/>
              <a:gd name="T50" fmla="*/ 178 w 182"/>
              <a:gd name="T51" fmla="*/ 55 h 181"/>
              <a:gd name="T52" fmla="*/ 182 w 182"/>
              <a:gd name="T53" fmla="*/ 40 h 181"/>
              <a:gd name="T54" fmla="*/ 179 w 182"/>
              <a:gd name="T55" fmla="*/ 27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82" h="181">
                <a:moveTo>
                  <a:pt x="179" y="27"/>
                </a:moveTo>
                <a:cubicBezTo>
                  <a:pt x="147" y="59"/>
                  <a:pt x="147" y="59"/>
                  <a:pt x="147" y="59"/>
                </a:cubicBezTo>
                <a:cubicBezTo>
                  <a:pt x="122" y="34"/>
                  <a:pt x="122" y="34"/>
                  <a:pt x="122" y="34"/>
                </a:cubicBezTo>
                <a:cubicBezTo>
                  <a:pt x="154" y="2"/>
                  <a:pt x="154" y="2"/>
                  <a:pt x="154" y="2"/>
                </a:cubicBezTo>
                <a:cubicBezTo>
                  <a:pt x="150" y="0"/>
                  <a:pt x="146" y="0"/>
                  <a:pt x="142" y="0"/>
                </a:cubicBezTo>
                <a:cubicBezTo>
                  <a:pt x="136" y="0"/>
                  <a:pt x="131" y="1"/>
                  <a:pt x="126" y="3"/>
                </a:cubicBezTo>
                <a:cubicBezTo>
                  <a:pt x="121" y="5"/>
                  <a:pt x="117" y="8"/>
                  <a:pt x="113" y="11"/>
                </a:cubicBezTo>
                <a:cubicBezTo>
                  <a:pt x="110" y="15"/>
                  <a:pt x="107" y="19"/>
                  <a:pt x="105" y="24"/>
                </a:cubicBezTo>
                <a:cubicBezTo>
                  <a:pt x="103" y="29"/>
                  <a:pt x="102" y="34"/>
                  <a:pt x="102" y="40"/>
                </a:cubicBezTo>
                <a:cubicBezTo>
                  <a:pt x="102" y="42"/>
                  <a:pt x="102" y="44"/>
                  <a:pt x="102" y="46"/>
                </a:cubicBezTo>
                <a:cubicBezTo>
                  <a:pt x="102" y="48"/>
                  <a:pt x="103" y="50"/>
                  <a:pt x="103" y="52"/>
                </a:cubicBezTo>
                <a:cubicBezTo>
                  <a:pt x="6" y="149"/>
                  <a:pt x="6" y="149"/>
                  <a:pt x="6" y="149"/>
                </a:cubicBezTo>
                <a:cubicBezTo>
                  <a:pt x="4" y="151"/>
                  <a:pt x="3" y="153"/>
                  <a:pt x="2" y="155"/>
                </a:cubicBezTo>
                <a:cubicBezTo>
                  <a:pt x="1" y="158"/>
                  <a:pt x="0" y="160"/>
                  <a:pt x="0" y="163"/>
                </a:cubicBezTo>
                <a:cubicBezTo>
                  <a:pt x="0" y="165"/>
                  <a:pt x="1" y="167"/>
                  <a:pt x="2" y="170"/>
                </a:cubicBezTo>
                <a:cubicBezTo>
                  <a:pt x="3" y="172"/>
                  <a:pt x="4" y="174"/>
                  <a:pt x="6" y="176"/>
                </a:cubicBezTo>
                <a:cubicBezTo>
                  <a:pt x="7" y="177"/>
                  <a:pt x="9" y="179"/>
                  <a:pt x="12" y="180"/>
                </a:cubicBezTo>
                <a:cubicBezTo>
                  <a:pt x="14" y="181"/>
                  <a:pt x="16" y="181"/>
                  <a:pt x="19" y="181"/>
                </a:cubicBezTo>
                <a:cubicBezTo>
                  <a:pt x="21" y="181"/>
                  <a:pt x="24" y="181"/>
                  <a:pt x="26" y="180"/>
                </a:cubicBezTo>
                <a:cubicBezTo>
                  <a:pt x="28" y="179"/>
                  <a:pt x="30" y="177"/>
                  <a:pt x="32" y="176"/>
                </a:cubicBezTo>
                <a:cubicBezTo>
                  <a:pt x="130" y="78"/>
                  <a:pt x="130" y="78"/>
                  <a:pt x="130" y="78"/>
                </a:cubicBezTo>
                <a:cubicBezTo>
                  <a:pt x="132" y="78"/>
                  <a:pt x="133" y="79"/>
                  <a:pt x="135" y="79"/>
                </a:cubicBezTo>
                <a:cubicBezTo>
                  <a:pt x="137" y="79"/>
                  <a:pt x="139" y="80"/>
                  <a:pt x="142" y="80"/>
                </a:cubicBezTo>
                <a:cubicBezTo>
                  <a:pt x="147" y="80"/>
                  <a:pt x="152" y="79"/>
                  <a:pt x="157" y="76"/>
                </a:cubicBezTo>
                <a:cubicBezTo>
                  <a:pt x="162" y="74"/>
                  <a:pt x="166" y="72"/>
                  <a:pt x="170" y="68"/>
                </a:cubicBezTo>
                <a:cubicBezTo>
                  <a:pt x="173" y="64"/>
                  <a:pt x="176" y="60"/>
                  <a:pt x="178" y="55"/>
                </a:cubicBezTo>
                <a:cubicBezTo>
                  <a:pt x="180" y="50"/>
                  <a:pt x="182" y="45"/>
                  <a:pt x="182" y="40"/>
                </a:cubicBezTo>
                <a:cubicBezTo>
                  <a:pt x="182" y="35"/>
                  <a:pt x="181" y="31"/>
                  <a:pt x="179" y="27"/>
                </a:cubicBezTo>
              </a:path>
            </a:pathLst>
          </a:custGeom>
          <a:solidFill>
            <a:schemeClr val="accent1"/>
          </a:solidFill>
          <a:ln w="28575">
            <a:solidFill>
              <a:srgbClr val="F2F2F2"/>
            </a:solid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A1A1A"/>
              </a:solidFill>
              <a:effectLst/>
              <a:uLnTx/>
              <a:uFillTx/>
              <a:latin typeface="Segoe UI"/>
              <a:ea typeface="+mn-ea"/>
              <a:cs typeface="+mn-cs"/>
            </a:endParaRPr>
          </a:p>
        </p:txBody>
      </p:sp>
      <p:sp>
        <p:nvSpPr>
          <p:cNvPr id="24" name="Rectangle 23">
            <a:extLst>
              <a:ext uri="{FF2B5EF4-FFF2-40B4-BE49-F238E27FC236}">
                <a16:creationId xmlns:a16="http://schemas.microsoft.com/office/drawing/2014/main" id="{D09CD8B8-DC78-47A3-9205-1033B97E4496}"/>
              </a:ext>
            </a:extLst>
          </p:cNvPr>
          <p:cNvSpPr/>
          <p:nvPr/>
        </p:nvSpPr>
        <p:spPr>
          <a:xfrm>
            <a:off x="8309596" y="2611061"/>
            <a:ext cx="2163889" cy="461665"/>
          </a:xfrm>
          <a:prstGeom prst="rect">
            <a:avLst/>
          </a:prstGeom>
          <a:ln>
            <a:noFill/>
          </a:ln>
        </p:spPr>
        <p:txBody>
          <a:bodyPr wrap="square">
            <a:spAutoFit/>
          </a:bodyPr>
          <a:lstStyle/>
          <a:p>
            <a:pPr marL="0" marR="0" lvl="0" indent="0" algn="ctr" defTabSz="914302" rtl="0" eaLnBrk="1" fontAlgn="auto" latinLnBrk="0" hangingPunct="1">
              <a:lnSpc>
                <a:spcPct val="100000"/>
              </a:lnSpc>
              <a:spcBef>
                <a:spcPts val="600"/>
              </a:spcBef>
              <a:spcAft>
                <a:spcPts val="0"/>
              </a:spcAft>
              <a:buClrTx/>
              <a:buSzTx/>
              <a:buFontTx/>
              <a:buNone/>
              <a:tabLst/>
              <a:defRPr/>
            </a:pPr>
            <a:r>
              <a:rPr kumimoji="0" lang="en-US" sz="2400" b="0" i="0" u="none" strike="noStrike" kern="1200" cap="none" spc="-49" normalizeH="0" baseline="0" noProof="0">
                <a:ln>
                  <a:noFill/>
                </a:ln>
                <a:gradFill>
                  <a:gsLst>
                    <a:gs pos="0">
                      <a:srgbClr val="0078D4"/>
                    </a:gs>
                    <a:gs pos="100000">
                      <a:srgbClr val="0078D4"/>
                    </a:gs>
                  </a:gsLst>
                  <a:lin ang="5400000" scaled="0"/>
                </a:gradFill>
                <a:effectLst/>
                <a:uLnTx/>
                <a:uFillTx/>
                <a:latin typeface="Segoe UI Semibold" panose="020B0702040204020203" pitchFamily="34" charset="0"/>
                <a:ea typeface="+mn-ea"/>
                <a:cs typeface="Segoe UI Semibold" panose="020B0702040204020203" pitchFamily="34" charset="0"/>
              </a:rPr>
              <a:t>IT Team</a:t>
            </a:r>
          </a:p>
        </p:txBody>
      </p:sp>
      <p:sp>
        <p:nvSpPr>
          <p:cNvPr id="26" name="TextBox 25">
            <a:extLst>
              <a:ext uri="{FF2B5EF4-FFF2-40B4-BE49-F238E27FC236}">
                <a16:creationId xmlns:a16="http://schemas.microsoft.com/office/drawing/2014/main" id="{7FFB917A-9994-47F3-BBF2-A072A7EF99C2}"/>
              </a:ext>
            </a:extLst>
          </p:cNvPr>
          <p:cNvSpPr txBox="1"/>
          <p:nvPr/>
        </p:nvSpPr>
        <p:spPr>
          <a:xfrm>
            <a:off x="7511298" y="3148811"/>
            <a:ext cx="3760484" cy="2616101"/>
          </a:xfrm>
          <a:prstGeom prst="rect">
            <a:avLst/>
          </a:prstGeom>
          <a:noFill/>
        </p:spPr>
        <p:txBody>
          <a:bodyPr wrap="square" rtlCol="0">
            <a:spAutoFit/>
          </a:bodyPr>
          <a:lstStyle/>
          <a:p>
            <a:pPr marL="288925" marR="0" lvl="0" indent="-288925" algn="l" defTabSz="914400" rtl="0" eaLnBrk="1" fontAlgn="auto" latinLnBrk="0" hangingPunct="1">
              <a:lnSpc>
                <a:spcPct val="100000"/>
              </a:lnSpc>
              <a:spcBef>
                <a:spcPts val="0"/>
              </a:spcBef>
              <a:spcAft>
                <a:spcPts val="1200"/>
              </a:spcAft>
              <a:buClrTx/>
              <a:buSzTx/>
              <a:buFontTx/>
              <a:buBlip>
                <a:blip r:embed="rId3"/>
              </a:buBlip>
              <a:tabLst/>
              <a:defRPr/>
            </a:pPr>
            <a:r>
              <a:rPr kumimoji="0" lang="en-US" sz="1600" b="0" i="0" u="none" strike="noStrike" kern="1200" cap="none" spc="0" normalizeH="0" baseline="0" noProof="0">
                <a:ln>
                  <a:noFill/>
                </a:ln>
                <a:gradFill>
                  <a:gsLst>
                    <a:gs pos="0">
                      <a:srgbClr val="282828"/>
                    </a:gs>
                    <a:gs pos="100000">
                      <a:srgbClr val="282828"/>
                    </a:gs>
                  </a:gsLst>
                  <a:lin ang="5400000" scaled="0"/>
                </a:gradFill>
                <a:effectLst/>
                <a:uLnTx/>
                <a:uFillTx/>
                <a:latin typeface="Segoe UI Semibold" panose="020B0702040204020203" pitchFamily="34" charset="0"/>
                <a:ea typeface="+mn-ea"/>
                <a:cs typeface="Segoe UI Semibold" panose="020B0702040204020203" pitchFamily="34" charset="0"/>
              </a:rPr>
              <a:t>Responsible for policy configuration including security policies</a:t>
            </a:r>
          </a:p>
          <a:p>
            <a:pPr marL="288925" marR="0" lvl="0" indent="-288925" algn="l" defTabSz="914400" rtl="0" eaLnBrk="1" fontAlgn="auto" latinLnBrk="0" hangingPunct="1">
              <a:lnSpc>
                <a:spcPct val="100000"/>
              </a:lnSpc>
              <a:spcBef>
                <a:spcPts val="0"/>
              </a:spcBef>
              <a:spcAft>
                <a:spcPts val="1200"/>
              </a:spcAft>
              <a:buClrTx/>
              <a:buSzTx/>
              <a:buFontTx/>
              <a:buBlip>
                <a:blip r:embed="rId3"/>
              </a:buBlip>
              <a:tabLst/>
              <a:defRPr/>
            </a:pPr>
            <a:r>
              <a:rPr kumimoji="0" lang="en-US" sz="1600" b="0" i="0" u="none" strike="noStrike" kern="1200" cap="none" spc="0" normalizeH="0" baseline="0" noProof="0">
                <a:ln>
                  <a:noFill/>
                </a:ln>
                <a:gradFill>
                  <a:gsLst>
                    <a:gs pos="0">
                      <a:srgbClr val="282828"/>
                    </a:gs>
                    <a:gs pos="100000">
                      <a:srgbClr val="282828"/>
                    </a:gs>
                  </a:gsLst>
                  <a:lin ang="5400000" scaled="0"/>
                </a:gradFill>
                <a:effectLst/>
                <a:uLnTx/>
                <a:uFillTx/>
                <a:latin typeface="Segoe UI Semibold" panose="020B0702040204020203" pitchFamily="34" charset="0"/>
                <a:ea typeface="+mn-ea"/>
                <a:cs typeface="Segoe UI Semibold" panose="020B0702040204020203" pitchFamily="34" charset="0"/>
              </a:rPr>
              <a:t>Analyzes change impact and stages rollout of global policies</a:t>
            </a:r>
          </a:p>
          <a:p>
            <a:pPr marL="288925" marR="0" lvl="0" indent="-288925" algn="l" defTabSz="914400" rtl="0" eaLnBrk="1" fontAlgn="auto" latinLnBrk="0" hangingPunct="1">
              <a:lnSpc>
                <a:spcPct val="100000"/>
              </a:lnSpc>
              <a:spcBef>
                <a:spcPts val="0"/>
              </a:spcBef>
              <a:spcAft>
                <a:spcPts val="1200"/>
              </a:spcAft>
              <a:buClrTx/>
              <a:buSzTx/>
              <a:buFontTx/>
              <a:buBlip>
                <a:blip r:embed="rId3"/>
              </a:buBlip>
              <a:tabLst/>
              <a:defRPr/>
            </a:pPr>
            <a:r>
              <a:rPr kumimoji="0" lang="en-US" sz="1600" b="0" i="0" u="none" strike="noStrike" kern="1200" cap="none" spc="0" normalizeH="0" baseline="0" noProof="0">
                <a:ln>
                  <a:noFill/>
                </a:ln>
                <a:gradFill>
                  <a:gsLst>
                    <a:gs pos="0">
                      <a:srgbClr val="282828"/>
                    </a:gs>
                    <a:gs pos="100000">
                      <a:srgbClr val="282828"/>
                    </a:gs>
                  </a:gsLst>
                  <a:lin ang="5400000" scaled="0"/>
                </a:gradFill>
                <a:effectLst/>
                <a:uLnTx/>
                <a:uFillTx/>
                <a:latin typeface="Segoe UI Semibold" panose="020B0702040204020203" pitchFamily="34" charset="0"/>
                <a:ea typeface="+mn-ea"/>
                <a:cs typeface="Segoe UI Semibold" panose="020B0702040204020203" pitchFamily="34" charset="0"/>
              </a:rPr>
              <a:t>Priority is a stable IT environment and low costs</a:t>
            </a:r>
          </a:p>
          <a:p>
            <a:pPr marL="288925" marR="0" lvl="0" indent="-288925" algn="l" defTabSz="914400" rtl="0" eaLnBrk="1" fontAlgn="auto" latinLnBrk="0" hangingPunct="1">
              <a:lnSpc>
                <a:spcPct val="100000"/>
              </a:lnSpc>
              <a:spcBef>
                <a:spcPts val="0"/>
              </a:spcBef>
              <a:spcAft>
                <a:spcPts val="1200"/>
              </a:spcAft>
              <a:buClrTx/>
              <a:buSzTx/>
              <a:buFontTx/>
              <a:buBlip>
                <a:blip r:embed="rId3"/>
              </a:buBlip>
              <a:tabLst/>
              <a:defRPr/>
            </a:pPr>
            <a:endParaRPr kumimoji="0" lang="en-US" sz="1600" b="0" i="0" u="none" strike="noStrike" kern="1200" cap="none" spc="0" normalizeH="0" baseline="0" noProof="0">
              <a:ln>
                <a:noFill/>
              </a:ln>
              <a:gradFill>
                <a:gsLst>
                  <a:gs pos="0">
                    <a:srgbClr val="282828"/>
                  </a:gs>
                  <a:gs pos="100000">
                    <a:srgbClr val="282828"/>
                  </a:gs>
                </a:gsLst>
                <a:lin ang="5400000" scaled="0"/>
              </a:gradFill>
              <a:effectLst/>
              <a:uLnTx/>
              <a:uFillTx/>
              <a:latin typeface="Segoe UI Semibold" panose="020B0702040204020203" pitchFamily="34" charset="0"/>
              <a:ea typeface="+mn-ea"/>
              <a:cs typeface="Segoe UI Semibold" panose="020B0702040204020203" pitchFamily="34" charset="0"/>
            </a:endParaRPr>
          </a:p>
        </p:txBody>
      </p:sp>
      <p:sp>
        <p:nvSpPr>
          <p:cNvPr id="41" name="Rectangle 40">
            <a:extLst>
              <a:ext uri="{FF2B5EF4-FFF2-40B4-BE49-F238E27FC236}">
                <a16:creationId xmlns:a16="http://schemas.microsoft.com/office/drawing/2014/main" id="{8284F760-9D84-4ABA-9B05-2B30934CD29F}"/>
              </a:ext>
            </a:extLst>
          </p:cNvPr>
          <p:cNvSpPr/>
          <p:nvPr/>
        </p:nvSpPr>
        <p:spPr>
          <a:xfrm>
            <a:off x="1587223" y="2611061"/>
            <a:ext cx="2163889" cy="461665"/>
          </a:xfrm>
          <a:prstGeom prst="rect">
            <a:avLst/>
          </a:prstGeom>
          <a:ln>
            <a:noFill/>
          </a:ln>
        </p:spPr>
        <p:txBody>
          <a:bodyPr wrap="square">
            <a:spAutoFit/>
          </a:bodyPr>
          <a:lstStyle/>
          <a:p>
            <a:pPr marL="0" marR="0" lvl="0" indent="0" algn="ctr" defTabSz="914302" rtl="0" eaLnBrk="1" fontAlgn="auto" latinLnBrk="0" hangingPunct="1">
              <a:lnSpc>
                <a:spcPct val="100000"/>
              </a:lnSpc>
              <a:spcBef>
                <a:spcPts val="600"/>
              </a:spcBef>
              <a:spcAft>
                <a:spcPts val="0"/>
              </a:spcAft>
              <a:buClrTx/>
              <a:buSzTx/>
              <a:buFontTx/>
              <a:buNone/>
              <a:tabLst/>
              <a:defRPr/>
            </a:pPr>
            <a:r>
              <a:rPr kumimoji="0" lang="en-US" sz="2400" b="0" i="0" u="none" strike="noStrike" kern="1200" cap="none" spc="-49" normalizeH="0" baseline="0" noProof="0">
                <a:ln>
                  <a:noFill/>
                </a:ln>
                <a:gradFill>
                  <a:gsLst>
                    <a:gs pos="0">
                      <a:srgbClr val="0078D4"/>
                    </a:gs>
                    <a:gs pos="100000">
                      <a:srgbClr val="0078D4"/>
                    </a:gs>
                  </a:gsLst>
                  <a:lin ang="5400000" scaled="0"/>
                </a:gradFill>
                <a:effectLst/>
                <a:uLnTx/>
                <a:uFillTx/>
                <a:latin typeface="Segoe UI Semibold" panose="020B0702040204020203" pitchFamily="34" charset="0"/>
                <a:ea typeface="+mn-ea"/>
                <a:cs typeface="Segoe UI Semibold" panose="020B0702040204020203" pitchFamily="34" charset="0"/>
              </a:rPr>
              <a:t>Security Team</a:t>
            </a:r>
          </a:p>
        </p:txBody>
      </p:sp>
      <p:sp>
        <p:nvSpPr>
          <p:cNvPr id="42" name="TextBox 41">
            <a:extLst>
              <a:ext uri="{FF2B5EF4-FFF2-40B4-BE49-F238E27FC236}">
                <a16:creationId xmlns:a16="http://schemas.microsoft.com/office/drawing/2014/main" id="{3B83F1F3-012F-4E59-95B4-0A3A163379BD}"/>
              </a:ext>
            </a:extLst>
          </p:cNvPr>
          <p:cNvSpPr txBox="1"/>
          <p:nvPr/>
        </p:nvSpPr>
        <p:spPr>
          <a:xfrm>
            <a:off x="905836" y="3148811"/>
            <a:ext cx="3526663" cy="2954655"/>
          </a:xfrm>
          <a:prstGeom prst="rect">
            <a:avLst/>
          </a:prstGeom>
          <a:noFill/>
        </p:spPr>
        <p:txBody>
          <a:bodyPr wrap="square" rtlCol="0">
            <a:spAutoFit/>
          </a:bodyPr>
          <a:lstStyle/>
          <a:p>
            <a:pPr marL="288925" marR="0" lvl="0" indent="-288925" algn="l" defTabSz="914400" rtl="0" eaLnBrk="1" fontAlgn="auto" latinLnBrk="0" hangingPunct="1">
              <a:lnSpc>
                <a:spcPct val="100000"/>
              </a:lnSpc>
              <a:spcBef>
                <a:spcPts val="0"/>
              </a:spcBef>
              <a:spcAft>
                <a:spcPts val="1200"/>
              </a:spcAft>
              <a:buClrTx/>
              <a:buSzTx/>
              <a:buFontTx/>
              <a:buBlip>
                <a:blip r:embed="rId3"/>
              </a:buBlip>
              <a:tabLst/>
              <a:defRPr/>
            </a:pPr>
            <a:r>
              <a:rPr kumimoji="0" lang="en-US" sz="1600" b="0" i="0" u="none" strike="noStrike" kern="1200" cap="none" spc="0" normalizeH="0" baseline="0" noProof="0">
                <a:ln>
                  <a:noFill/>
                </a:ln>
                <a:gradFill>
                  <a:gsLst>
                    <a:gs pos="0">
                      <a:srgbClr val="282828"/>
                    </a:gs>
                    <a:gs pos="100000">
                      <a:srgbClr val="282828"/>
                    </a:gs>
                  </a:gsLst>
                  <a:lin ang="5400000" scaled="0"/>
                </a:gradFill>
                <a:effectLst/>
                <a:uLnTx/>
                <a:uFillTx/>
                <a:latin typeface="Segoe UI Semibold" panose="020B0702040204020203" pitchFamily="34" charset="0"/>
                <a:ea typeface="+mn-ea"/>
                <a:cs typeface="Segoe UI Semibold" panose="020B0702040204020203" pitchFamily="34" charset="0"/>
              </a:rPr>
              <a:t>Responsible for security monitoring and reducing risk</a:t>
            </a:r>
          </a:p>
          <a:p>
            <a:pPr marL="288925" marR="0" lvl="0" indent="-288925" algn="l" defTabSz="914400" rtl="0" eaLnBrk="1" fontAlgn="auto" latinLnBrk="0" hangingPunct="1">
              <a:lnSpc>
                <a:spcPct val="100000"/>
              </a:lnSpc>
              <a:spcBef>
                <a:spcPts val="0"/>
              </a:spcBef>
              <a:spcAft>
                <a:spcPts val="1200"/>
              </a:spcAft>
              <a:buClrTx/>
              <a:buSzTx/>
              <a:buFontTx/>
              <a:buBlip>
                <a:blip r:embed="rId3"/>
              </a:buBlip>
              <a:tabLst/>
              <a:defRPr/>
            </a:pPr>
            <a:r>
              <a:rPr kumimoji="0" lang="en-US" sz="1600" b="0" i="0" u="none" strike="noStrike" kern="1200" cap="none" spc="0" normalizeH="0" baseline="0" noProof="0">
                <a:ln>
                  <a:noFill/>
                </a:ln>
                <a:gradFill>
                  <a:gsLst>
                    <a:gs pos="0">
                      <a:srgbClr val="282828"/>
                    </a:gs>
                    <a:gs pos="100000">
                      <a:srgbClr val="282828"/>
                    </a:gs>
                  </a:gsLst>
                  <a:lin ang="5400000" scaled="0"/>
                </a:gradFill>
                <a:effectLst/>
                <a:uLnTx/>
                <a:uFillTx/>
                <a:latin typeface="Segoe UI Semibold" panose="020B0702040204020203" pitchFamily="34" charset="0"/>
                <a:ea typeface="+mn-ea"/>
                <a:cs typeface="Segoe UI Semibold" panose="020B0702040204020203" pitchFamily="34" charset="0"/>
              </a:rPr>
              <a:t>Analyze threats, security incidents, exposure and identify mitigations</a:t>
            </a:r>
          </a:p>
          <a:p>
            <a:pPr marL="288925" marR="0" lvl="0" indent="-288925" algn="l" defTabSz="914400" rtl="0" eaLnBrk="1" fontAlgn="auto" latinLnBrk="0" hangingPunct="1">
              <a:lnSpc>
                <a:spcPct val="100000"/>
              </a:lnSpc>
              <a:spcBef>
                <a:spcPts val="0"/>
              </a:spcBef>
              <a:spcAft>
                <a:spcPts val="1200"/>
              </a:spcAft>
              <a:buClrTx/>
              <a:buSzTx/>
              <a:buFontTx/>
              <a:buBlip>
                <a:blip r:embed="rId3"/>
              </a:buBlip>
              <a:tabLst/>
              <a:defRPr/>
            </a:pPr>
            <a:r>
              <a:rPr kumimoji="0" lang="en-US" sz="1600" b="0" i="0" u="none" strike="noStrike" kern="1200" cap="none" spc="0" normalizeH="0" baseline="0" noProof="0">
                <a:ln>
                  <a:noFill/>
                </a:ln>
                <a:gradFill>
                  <a:gsLst>
                    <a:gs pos="0">
                      <a:srgbClr val="282828"/>
                    </a:gs>
                    <a:gs pos="100000">
                      <a:srgbClr val="282828"/>
                    </a:gs>
                  </a:gsLst>
                  <a:lin ang="5400000" scaled="0"/>
                </a:gradFill>
                <a:effectLst/>
                <a:uLnTx/>
                <a:uFillTx/>
                <a:latin typeface="Segoe UI Semibold" panose="020B0702040204020203" pitchFamily="34" charset="0"/>
                <a:ea typeface="+mn-ea"/>
                <a:cs typeface="Segoe UI Semibold" panose="020B0702040204020203" pitchFamily="34" charset="0"/>
              </a:rPr>
              <a:t>Define security policies</a:t>
            </a:r>
          </a:p>
          <a:p>
            <a:pPr marL="288925" marR="0" lvl="0" indent="-288925" algn="l" defTabSz="914400" rtl="0" eaLnBrk="1" fontAlgn="auto" latinLnBrk="0" hangingPunct="1">
              <a:lnSpc>
                <a:spcPct val="100000"/>
              </a:lnSpc>
              <a:spcBef>
                <a:spcPts val="0"/>
              </a:spcBef>
              <a:spcAft>
                <a:spcPts val="1200"/>
              </a:spcAft>
              <a:buClrTx/>
              <a:buSzTx/>
              <a:buFontTx/>
              <a:buBlip>
                <a:blip r:embed="rId3"/>
              </a:buBlip>
              <a:tabLst/>
              <a:defRPr/>
            </a:pPr>
            <a:r>
              <a:rPr kumimoji="0" lang="en-US" sz="1600" b="0" i="0" u="none" strike="noStrike" kern="1200" cap="none" spc="0" normalizeH="0" baseline="0" noProof="0">
                <a:ln>
                  <a:noFill/>
                </a:ln>
                <a:gradFill>
                  <a:gsLst>
                    <a:gs pos="0">
                      <a:srgbClr val="282828"/>
                    </a:gs>
                    <a:gs pos="100000">
                      <a:srgbClr val="282828"/>
                    </a:gs>
                  </a:gsLst>
                  <a:lin ang="5400000" scaled="0"/>
                </a:gradFill>
                <a:effectLst/>
                <a:uLnTx/>
                <a:uFillTx/>
                <a:latin typeface="Segoe UI Semibold" panose="020B0702040204020203" pitchFamily="34" charset="0"/>
                <a:ea typeface="+mn-ea"/>
                <a:cs typeface="Segoe UI Semibold" panose="020B0702040204020203" pitchFamily="34" charset="0"/>
              </a:rPr>
              <a:t>Priority is on quick remediation </a:t>
            </a:r>
            <a:br>
              <a:rPr kumimoji="0" lang="en-US" sz="1600" b="0" i="0" u="none" strike="noStrike" kern="1200" cap="none" spc="0" normalizeH="0" baseline="0" noProof="0">
                <a:ln>
                  <a:noFill/>
                </a:ln>
                <a:gradFill>
                  <a:gsLst>
                    <a:gs pos="0">
                      <a:srgbClr val="282828"/>
                    </a:gs>
                    <a:gs pos="100000">
                      <a:srgbClr val="282828"/>
                    </a:gs>
                  </a:gsLst>
                  <a:lin ang="5400000" scaled="0"/>
                </a:gradFill>
                <a:effectLst/>
                <a:uLnTx/>
                <a:uFillTx/>
                <a:latin typeface="Segoe UI Semibold" panose="020B0702040204020203" pitchFamily="34" charset="0"/>
                <a:ea typeface="+mn-ea"/>
                <a:cs typeface="Segoe UI Semibold" panose="020B0702040204020203" pitchFamily="34" charset="0"/>
              </a:rPr>
            </a:br>
            <a:r>
              <a:rPr kumimoji="0" lang="en-US" sz="1600" b="0" i="0" u="none" strike="noStrike" kern="1200" cap="none" spc="0" normalizeH="0" baseline="0" noProof="0">
                <a:ln>
                  <a:noFill/>
                </a:ln>
                <a:gradFill>
                  <a:gsLst>
                    <a:gs pos="0">
                      <a:srgbClr val="282828"/>
                    </a:gs>
                    <a:gs pos="100000">
                      <a:srgbClr val="282828"/>
                    </a:gs>
                  </a:gsLst>
                  <a:lin ang="5400000" scaled="0"/>
                </a:gradFill>
                <a:effectLst/>
                <a:uLnTx/>
                <a:uFillTx/>
                <a:latin typeface="Segoe UI Semibold" panose="020B0702040204020203" pitchFamily="34" charset="0"/>
                <a:ea typeface="+mn-ea"/>
                <a:cs typeface="Segoe UI Semibold" panose="020B0702040204020203" pitchFamily="34" charset="0"/>
              </a:rPr>
              <a:t>on impacted devices/users</a:t>
            </a:r>
          </a:p>
          <a:p>
            <a:pPr marL="288925" marR="0" lvl="0" indent="-288925" algn="l" defTabSz="914400" rtl="0" eaLnBrk="1" fontAlgn="auto" latinLnBrk="0" hangingPunct="1">
              <a:lnSpc>
                <a:spcPct val="100000"/>
              </a:lnSpc>
              <a:spcBef>
                <a:spcPts val="0"/>
              </a:spcBef>
              <a:spcAft>
                <a:spcPts val="1200"/>
              </a:spcAft>
              <a:buClrTx/>
              <a:buSzTx/>
              <a:buFontTx/>
              <a:buBlip>
                <a:blip r:embed="rId3"/>
              </a:buBlip>
              <a:tabLst/>
              <a:defRPr/>
            </a:pPr>
            <a:endParaRPr kumimoji="0" lang="en-US" sz="1600" b="0" i="0" u="none" strike="noStrike" kern="1200" cap="none" spc="0" normalizeH="0" baseline="0" noProof="0">
              <a:ln>
                <a:noFill/>
              </a:ln>
              <a:gradFill>
                <a:gsLst>
                  <a:gs pos="0">
                    <a:srgbClr val="282828"/>
                  </a:gs>
                  <a:gs pos="100000">
                    <a:srgbClr val="282828"/>
                  </a:gs>
                </a:gsLst>
                <a:lin ang="5400000" scaled="0"/>
              </a:gradFill>
              <a:effectLst/>
              <a:uLnTx/>
              <a:uFillTx/>
              <a:latin typeface="Segoe UI Semibold" panose="020B0702040204020203" pitchFamily="34" charset="0"/>
              <a:ea typeface="+mn-ea"/>
              <a:cs typeface="Segoe UI Semibold" panose="020B0702040204020203" pitchFamily="34" charset="0"/>
            </a:endParaRPr>
          </a:p>
        </p:txBody>
      </p:sp>
      <p:grpSp>
        <p:nvGrpSpPr>
          <p:cNvPr id="87" name="Group 86">
            <a:extLst>
              <a:ext uri="{FF2B5EF4-FFF2-40B4-BE49-F238E27FC236}">
                <a16:creationId xmlns:a16="http://schemas.microsoft.com/office/drawing/2014/main" id="{28EC7687-CDD7-4742-A517-5F544E99E83F}"/>
              </a:ext>
            </a:extLst>
          </p:cNvPr>
          <p:cNvGrpSpPr/>
          <p:nvPr/>
        </p:nvGrpSpPr>
        <p:grpSpPr>
          <a:xfrm>
            <a:off x="5592415" y="0"/>
            <a:ext cx="1007171" cy="6871144"/>
            <a:chOff x="5366483" y="9522"/>
            <a:chExt cx="1007171" cy="6837327"/>
          </a:xfrm>
          <a:solidFill>
            <a:schemeClr val="accent5"/>
          </a:solidFill>
        </p:grpSpPr>
        <p:sp>
          <p:nvSpPr>
            <p:cNvPr id="44" name="Rectangle 43">
              <a:extLst>
                <a:ext uri="{FF2B5EF4-FFF2-40B4-BE49-F238E27FC236}">
                  <a16:creationId xmlns:a16="http://schemas.microsoft.com/office/drawing/2014/main" id="{332047BF-81C9-4DF9-A44D-49EA57F2E8B6}"/>
                </a:ext>
              </a:extLst>
            </p:cNvPr>
            <p:cNvSpPr/>
            <p:nvPr/>
          </p:nvSpPr>
          <p:spPr bwMode="auto">
            <a:xfrm>
              <a:off x="5712485" y="2608181"/>
              <a:ext cx="661169" cy="29265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5" name="Rectangle 44">
              <a:extLst>
                <a:ext uri="{FF2B5EF4-FFF2-40B4-BE49-F238E27FC236}">
                  <a16:creationId xmlns:a16="http://schemas.microsoft.com/office/drawing/2014/main" id="{ADCE535F-085C-43B3-969C-CA4BED347C13}"/>
                </a:ext>
              </a:extLst>
            </p:cNvPr>
            <p:cNvSpPr/>
            <p:nvPr/>
          </p:nvSpPr>
          <p:spPr bwMode="auto">
            <a:xfrm>
              <a:off x="5369874" y="2928475"/>
              <a:ext cx="661169" cy="29265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6" name="Rectangle 45">
              <a:extLst>
                <a:ext uri="{FF2B5EF4-FFF2-40B4-BE49-F238E27FC236}">
                  <a16:creationId xmlns:a16="http://schemas.microsoft.com/office/drawing/2014/main" id="{DA3F05C2-96EB-42DD-AFDA-1926AA48A012}"/>
                </a:ext>
              </a:extLst>
            </p:cNvPr>
            <p:cNvSpPr/>
            <p:nvPr/>
          </p:nvSpPr>
          <p:spPr bwMode="auto">
            <a:xfrm>
              <a:off x="6075152" y="2928475"/>
              <a:ext cx="298502" cy="29265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7" name="Rectangle 46">
              <a:extLst>
                <a:ext uri="{FF2B5EF4-FFF2-40B4-BE49-F238E27FC236}">
                  <a16:creationId xmlns:a16="http://schemas.microsoft.com/office/drawing/2014/main" id="{2662D9E6-B4BB-4263-900B-328D2E432ADC}"/>
                </a:ext>
              </a:extLst>
            </p:cNvPr>
            <p:cNvSpPr/>
            <p:nvPr/>
          </p:nvSpPr>
          <p:spPr bwMode="auto">
            <a:xfrm>
              <a:off x="5377472" y="2287889"/>
              <a:ext cx="996182" cy="29265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8" name="Rectangle 47">
              <a:extLst>
                <a:ext uri="{FF2B5EF4-FFF2-40B4-BE49-F238E27FC236}">
                  <a16:creationId xmlns:a16="http://schemas.microsoft.com/office/drawing/2014/main" id="{734CAEBC-CF69-4B75-9D44-39AD9F9742C7}"/>
                </a:ext>
              </a:extLst>
            </p:cNvPr>
            <p:cNvSpPr/>
            <p:nvPr/>
          </p:nvSpPr>
          <p:spPr bwMode="auto">
            <a:xfrm>
              <a:off x="5369873" y="2608181"/>
              <a:ext cx="309013" cy="29265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9" name="Rectangle 48">
              <a:extLst>
                <a:ext uri="{FF2B5EF4-FFF2-40B4-BE49-F238E27FC236}">
                  <a16:creationId xmlns:a16="http://schemas.microsoft.com/office/drawing/2014/main" id="{5EB9ED88-5661-4453-9308-DB7EA4EA0345}"/>
                </a:ext>
              </a:extLst>
            </p:cNvPr>
            <p:cNvSpPr/>
            <p:nvPr/>
          </p:nvSpPr>
          <p:spPr bwMode="auto">
            <a:xfrm>
              <a:off x="5369874" y="3259918"/>
              <a:ext cx="762254" cy="29265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0" name="Rectangle 49">
              <a:extLst>
                <a:ext uri="{FF2B5EF4-FFF2-40B4-BE49-F238E27FC236}">
                  <a16:creationId xmlns:a16="http://schemas.microsoft.com/office/drawing/2014/main" id="{E19F1666-73A1-4FC6-A8A5-486EF4ED9564}"/>
                </a:ext>
              </a:extLst>
            </p:cNvPr>
            <p:cNvSpPr/>
            <p:nvPr/>
          </p:nvSpPr>
          <p:spPr bwMode="auto">
            <a:xfrm>
              <a:off x="6165583" y="3259918"/>
              <a:ext cx="208071" cy="29265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1" name="Rectangle 50">
              <a:extLst>
                <a:ext uri="{FF2B5EF4-FFF2-40B4-BE49-F238E27FC236}">
                  <a16:creationId xmlns:a16="http://schemas.microsoft.com/office/drawing/2014/main" id="{9CE673EB-7203-411A-97B5-6BB328F1FA0F}"/>
                </a:ext>
              </a:extLst>
            </p:cNvPr>
            <p:cNvSpPr/>
            <p:nvPr/>
          </p:nvSpPr>
          <p:spPr bwMode="auto">
            <a:xfrm>
              <a:off x="5369874" y="3591361"/>
              <a:ext cx="538510" cy="29265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2" name="Rectangle 51">
              <a:extLst>
                <a:ext uri="{FF2B5EF4-FFF2-40B4-BE49-F238E27FC236}">
                  <a16:creationId xmlns:a16="http://schemas.microsoft.com/office/drawing/2014/main" id="{1EEF5116-424D-410A-8DE0-98BF7A32F57A}"/>
                </a:ext>
              </a:extLst>
            </p:cNvPr>
            <p:cNvSpPr/>
            <p:nvPr/>
          </p:nvSpPr>
          <p:spPr bwMode="auto">
            <a:xfrm>
              <a:off x="5947587" y="3591361"/>
              <a:ext cx="426067" cy="29265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3" name="Rectangle 52">
              <a:extLst>
                <a:ext uri="{FF2B5EF4-FFF2-40B4-BE49-F238E27FC236}">
                  <a16:creationId xmlns:a16="http://schemas.microsoft.com/office/drawing/2014/main" id="{7548120E-95D1-43CE-BC9E-78B04D76E43E}"/>
                </a:ext>
              </a:extLst>
            </p:cNvPr>
            <p:cNvSpPr/>
            <p:nvPr/>
          </p:nvSpPr>
          <p:spPr bwMode="auto">
            <a:xfrm>
              <a:off x="5369873" y="3922806"/>
              <a:ext cx="668768" cy="29265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4" name="Rectangle 53">
              <a:extLst>
                <a:ext uri="{FF2B5EF4-FFF2-40B4-BE49-F238E27FC236}">
                  <a16:creationId xmlns:a16="http://schemas.microsoft.com/office/drawing/2014/main" id="{F17C0FB9-AA63-4B0F-AB78-18E019CE9CAA}"/>
                </a:ext>
              </a:extLst>
            </p:cNvPr>
            <p:cNvSpPr/>
            <p:nvPr/>
          </p:nvSpPr>
          <p:spPr bwMode="auto">
            <a:xfrm>
              <a:off x="6071372" y="3922806"/>
              <a:ext cx="302282" cy="29265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5" name="Rectangle 54">
              <a:extLst>
                <a:ext uri="{FF2B5EF4-FFF2-40B4-BE49-F238E27FC236}">
                  <a16:creationId xmlns:a16="http://schemas.microsoft.com/office/drawing/2014/main" id="{1117F5D9-319F-4E01-B5ED-50AF0EC68435}"/>
                </a:ext>
              </a:extLst>
            </p:cNvPr>
            <p:cNvSpPr/>
            <p:nvPr/>
          </p:nvSpPr>
          <p:spPr bwMode="auto">
            <a:xfrm>
              <a:off x="5373262" y="4243484"/>
              <a:ext cx="458286" cy="29265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6" name="Rectangle 55">
              <a:extLst>
                <a:ext uri="{FF2B5EF4-FFF2-40B4-BE49-F238E27FC236}">
                  <a16:creationId xmlns:a16="http://schemas.microsoft.com/office/drawing/2014/main" id="{E821AA90-9DF7-4926-97F6-913017148143}"/>
                </a:ext>
              </a:extLst>
            </p:cNvPr>
            <p:cNvSpPr/>
            <p:nvPr/>
          </p:nvSpPr>
          <p:spPr bwMode="auto">
            <a:xfrm>
              <a:off x="5861512" y="4243484"/>
              <a:ext cx="512142" cy="29265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9" name="Rectangle 58">
              <a:extLst>
                <a:ext uri="{FF2B5EF4-FFF2-40B4-BE49-F238E27FC236}">
                  <a16:creationId xmlns:a16="http://schemas.microsoft.com/office/drawing/2014/main" id="{7855F4EF-B27F-416F-9E60-AAB29BCBF019}"/>
                </a:ext>
              </a:extLst>
            </p:cNvPr>
            <p:cNvSpPr/>
            <p:nvPr/>
          </p:nvSpPr>
          <p:spPr bwMode="auto">
            <a:xfrm>
              <a:off x="5669744" y="4907736"/>
              <a:ext cx="703910" cy="29265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0" name="Rectangle 59">
              <a:extLst>
                <a:ext uri="{FF2B5EF4-FFF2-40B4-BE49-F238E27FC236}">
                  <a16:creationId xmlns:a16="http://schemas.microsoft.com/office/drawing/2014/main" id="{EE6B2082-24E9-4739-ACF0-2BFB9737F3F9}"/>
                </a:ext>
              </a:extLst>
            </p:cNvPr>
            <p:cNvSpPr/>
            <p:nvPr/>
          </p:nvSpPr>
          <p:spPr bwMode="auto">
            <a:xfrm>
              <a:off x="5369873" y="5239180"/>
              <a:ext cx="618428" cy="29265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1" name="Rectangle 60">
              <a:extLst>
                <a:ext uri="{FF2B5EF4-FFF2-40B4-BE49-F238E27FC236}">
                  <a16:creationId xmlns:a16="http://schemas.microsoft.com/office/drawing/2014/main" id="{62BD5A46-607A-4161-84EA-14389F3342C3}"/>
                </a:ext>
              </a:extLst>
            </p:cNvPr>
            <p:cNvSpPr/>
            <p:nvPr/>
          </p:nvSpPr>
          <p:spPr bwMode="auto">
            <a:xfrm>
              <a:off x="6032410" y="5239180"/>
              <a:ext cx="341244" cy="29265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2" name="Rectangle 61">
              <a:extLst>
                <a:ext uri="{FF2B5EF4-FFF2-40B4-BE49-F238E27FC236}">
                  <a16:creationId xmlns:a16="http://schemas.microsoft.com/office/drawing/2014/main" id="{13753D8B-4945-40FF-86FE-449675BC6A81}"/>
                </a:ext>
              </a:extLst>
            </p:cNvPr>
            <p:cNvSpPr/>
            <p:nvPr/>
          </p:nvSpPr>
          <p:spPr bwMode="auto">
            <a:xfrm>
              <a:off x="5369873" y="4576292"/>
              <a:ext cx="1003780" cy="29265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3" name="Rectangle 62">
              <a:extLst>
                <a:ext uri="{FF2B5EF4-FFF2-40B4-BE49-F238E27FC236}">
                  <a16:creationId xmlns:a16="http://schemas.microsoft.com/office/drawing/2014/main" id="{CBE1C6FB-F5DE-48C1-B4F2-9E0813CDE0D6}"/>
                </a:ext>
              </a:extLst>
            </p:cNvPr>
            <p:cNvSpPr/>
            <p:nvPr/>
          </p:nvSpPr>
          <p:spPr bwMode="auto">
            <a:xfrm>
              <a:off x="5369873" y="4907736"/>
              <a:ext cx="266272" cy="29265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4" name="Rectangle 63">
              <a:extLst>
                <a:ext uri="{FF2B5EF4-FFF2-40B4-BE49-F238E27FC236}">
                  <a16:creationId xmlns:a16="http://schemas.microsoft.com/office/drawing/2014/main" id="{D31F339F-C0A8-4D2B-B2E2-F0FC2241E4FF}"/>
                </a:ext>
              </a:extLst>
            </p:cNvPr>
            <p:cNvSpPr/>
            <p:nvPr/>
          </p:nvSpPr>
          <p:spPr bwMode="auto">
            <a:xfrm>
              <a:off x="5369873" y="5570623"/>
              <a:ext cx="719513" cy="29265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5" name="Rectangle 64">
              <a:extLst>
                <a:ext uri="{FF2B5EF4-FFF2-40B4-BE49-F238E27FC236}">
                  <a16:creationId xmlns:a16="http://schemas.microsoft.com/office/drawing/2014/main" id="{467CD10F-CEA6-4513-9E89-6B9A777B3074}"/>
                </a:ext>
              </a:extLst>
            </p:cNvPr>
            <p:cNvSpPr/>
            <p:nvPr/>
          </p:nvSpPr>
          <p:spPr bwMode="auto">
            <a:xfrm>
              <a:off x="6135700" y="5570623"/>
              <a:ext cx="237954" cy="29265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6" name="Rectangle 65">
              <a:extLst>
                <a:ext uri="{FF2B5EF4-FFF2-40B4-BE49-F238E27FC236}">
                  <a16:creationId xmlns:a16="http://schemas.microsoft.com/office/drawing/2014/main" id="{BD55DE14-23FC-4C4E-8415-589F5A49C4D3}"/>
                </a:ext>
              </a:extLst>
            </p:cNvPr>
            <p:cNvSpPr/>
            <p:nvPr/>
          </p:nvSpPr>
          <p:spPr bwMode="auto">
            <a:xfrm>
              <a:off x="5369872" y="5902068"/>
              <a:ext cx="495769" cy="29265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7" name="Rectangle 66">
              <a:extLst>
                <a:ext uri="{FF2B5EF4-FFF2-40B4-BE49-F238E27FC236}">
                  <a16:creationId xmlns:a16="http://schemas.microsoft.com/office/drawing/2014/main" id="{06AC0B0A-6A28-43C5-96C2-692AC5C64A97}"/>
                </a:ext>
              </a:extLst>
            </p:cNvPr>
            <p:cNvSpPr/>
            <p:nvPr/>
          </p:nvSpPr>
          <p:spPr bwMode="auto">
            <a:xfrm>
              <a:off x="5905751" y="5902068"/>
              <a:ext cx="467903" cy="29265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8" name="Rectangle 67">
              <a:extLst>
                <a:ext uri="{FF2B5EF4-FFF2-40B4-BE49-F238E27FC236}">
                  <a16:creationId xmlns:a16="http://schemas.microsoft.com/office/drawing/2014/main" id="{8D2D8134-D0F9-4827-A286-58EFAF02C937}"/>
                </a:ext>
              </a:extLst>
            </p:cNvPr>
            <p:cNvSpPr/>
            <p:nvPr/>
          </p:nvSpPr>
          <p:spPr bwMode="auto">
            <a:xfrm>
              <a:off x="5369872" y="6233511"/>
              <a:ext cx="762300" cy="29265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9" name="Rectangle 68">
              <a:extLst>
                <a:ext uri="{FF2B5EF4-FFF2-40B4-BE49-F238E27FC236}">
                  <a16:creationId xmlns:a16="http://schemas.microsoft.com/office/drawing/2014/main" id="{43B4D1A0-EC08-4ECC-944C-FA4C946F4E72}"/>
                </a:ext>
              </a:extLst>
            </p:cNvPr>
            <p:cNvSpPr/>
            <p:nvPr/>
          </p:nvSpPr>
          <p:spPr bwMode="auto">
            <a:xfrm>
              <a:off x="6161522" y="6233511"/>
              <a:ext cx="212131" cy="29265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70" name="Rectangle 69">
              <a:extLst>
                <a:ext uri="{FF2B5EF4-FFF2-40B4-BE49-F238E27FC236}">
                  <a16:creationId xmlns:a16="http://schemas.microsoft.com/office/drawing/2014/main" id="{9711A251-4B06-40B8-90AE-F21BAF9602FB}"/>
                </a:ext>
              </a:extLst>
            </p:cNvPr>
            <p:cNvSpPr/>
            <p:nvPr/>
          </p:nvSpPr>
          <p:spPr bwMode="auto">
            <a:xfrm>
              <a:off x="5369872" y="6554190"/>
              <a:ext cx="410362" cy="29265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71" name="Rectangle 70">
              <a:extLst>
                <a:ext uri="{FF2B5EF4-FFF2-40B4-BE49-F238E27FC236}">
                  <a16:creationId xmlns:a16="http://schemas.microsoft.com/office/drawing/2014/main" id="{8515B5CD-6AE9-4707-8A03-664F1EB61473}"/>
                </a:ext>
              </a:extLst>
            </p:cNvPr>
            <p:cNvSpPr/>
            <p:nvPr/>
          </p:nvSpPr>
          <p:spPr bwMode="auto">
            <a:xfrm>
              <a:off x="5818771" y="6554190"/>
              <a:ext cx="554882" cy="29265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74" name="Rectangle 73">
              <a:extLst>
                <a:ext uri="{FF2B5EF4-FFF2-40B4-BE49-F238E27FC236}">
                  <a16:creationId xmlns:a16="http://schemas.microsoft.com/office/drawing/2014/main" id="{29F18BA6-28D1-40E1-8932-D5610A182F09}"/>
                </a:ext>
              </a:extLst>
            </p:cNvPr>
            <p:cNvSpPr/>
            <p:nvPr/>
          </p:nvSpPr>
          <p:spPr bwMode="auto">
            <a:xfrm>
              <a:off x="5709095" y="329814"/>
              <a:ext cx="661169" cy="29265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75" name="Rectangle 74">
              <a:extLst>
                <a:ext uri="{FF2B5EF4-FFF2-40B4-BE49-F238E27FC236}">
                  <a16:creationId xmlns:a16="http://schemas.microsoft.com/office/drawing/2014/main" id="{61744D12-46B5-47CA-A913-2E8B64E38873}"/>
                </a:ext>
              </a:extLst>
            </p:cNvPr>
            <p:cNvSpPr/>
            <p:nvPr/>
          </p:nvSpPr>
          <p:spPr bwMode="auto">
            <a:xfrm>
              <a:off x="5366484" y="661259"/>
              <a:ext cx="661169" cy="29265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76" name="Rectangle 75">
              <a:extLst>
                <a:ext uri="{FF2B5EF4-FFF2-40B4-BE49-F238E27FC236}">
                  <a16:creationId xmlns:a16="http://schemas.microsoft.com/office/drawing/2014/main" id="{2A46C38A-D80D-413F-9C8B-333CB97C2EAA}"/>
                </a:ext>
              </a:extLst>
            </p:cNvPr>
            <p:cNvSpPr/>
            <p:nvPr/>
          </p:nvSpPr>
          <p:spPr bwMode="auto">
            <a:xfrm>
              <a:off x="6071762" y="661259"/>
              <a:ext cx="298502" cy="29265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77" name="Rectangle 76">
              <a:extLst>
                <a:ext uri="{FF2B5EF4-FFF2-40B4-BE49-F238E27FC236}">
                  <a16:creationId xmlns:a16="http://schemas.microsoft.com/office/drawing/2014/main" id="{B3AE6A9F-C84A-464C-9400-2D5B62B073A3}"/>
                </a:ext>
              </a:extLst>
            </p:cNvPr>
            <p:cNvSpPr/>
            <p:nvPr/>
          </p:nvSpPr>
          <p:spPr bwMode="auto">
            <a:xfrm>
              <a:off x="5374082" y="9522"/>
              <a:ext cx="996182" cy="29265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78" name="Rectangle 77">
              <a:extLst>
                <a:ext uri="{FF2B5EF4-FFF2-40B4-BE49-F238E27FC236}">
                  <a16:creationId xmlns:a16="http://schemas.microsoft.com/office/drawing/2014/main" id="{5F0F7647-4F60-4148-B5CC-E098EF3C8B1F}"/>
                </a:ext>
              </a:extLst>
            </p:cNvPr>
            <p:cNvSpPr/>
            <p:nvPr/>
          </p:nvSpPr>
          <p:spPr bwMode="auto">
            <a:xfrm>
              <a:off x="5366483" y="329814"/>
              <a:ext cx="309013" cy="29265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79" name="Rectangle 78">
              <a:extLst>
                <a:ext uri="{FF2B5EF4-FFF2-40B4-BE49-F238E27FC236}">
                  <a16:creationId xmlns:a16="http://schemas.microsoft.com/office/drawing/2014/main" id="{B4FD4B66-AED8-4E96-912C-CE1976502BD6}"/>
                </a:ext>
              </a:extLst>
            </p:cNvPr>
            <p:cNvSpPr/>
            <p:nvPr/>
          </p:nvSpPr>
          <p:spPr bwMode="auto">
            <a:xfrm>
              <a:off x="5366484" y="992702"/>
              <a:ext cx="762254" cy="29265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80" name="Rectangle 79">
              <a:extLst>
                <a:ext uri="{FF2B5EF4-FFF2-40B4-BE49-F238E27FC236}">
                  <a16:creationId xmlns:a16="http://schemas.microsoft.com/office/drawing/2014/main" id="{3C970A53-717E-49A0-A26A-9F22A0CC0C4C}"/>
                </a:ext>
              </a:extLst>
            </p:cNvPr>
            <p:cNvSpPr/>
            <p:nvPr/>
          </p:nvSpPr>
          <p:spPr bwMode="auto">
            <a:xfrm>
              <a:off x="6162193" y="992702"/>
              <a:ext cx="208071" cy="29265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81" name="Rectangle 80">
              <a:extLst>
                <a:ext uri="{FF2B5EF4-FFF2-40B4-BE49-F238E27FC236}">
                  <a16:creationId xmlns:a16="http://schemas.microsoft.com/office/drawing/2014/main" id="{53199480-9C4E-489A-8017-B6785CECA5E2}"/>
                </a:ext>
              </a:extLst>
            </p:cNvPr>
            <p:cNvSpPr/>
            <p:nvPr/>
          </p:nvSpPr>
          <p:spPr bwMode="auto">
            <a:xfrm>
              <a:off x="5366484" y="1312994"/>
              <a:ext cx="538510" cy="29265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82" name="Rectangle 81">
              <a:extLst>
                <a:ext uri="{FF2B5EF4-FFF2-40B4-BE49-F238E27FC236}">
                  <a16:creationId xmlns:a16="http://schemas.microsoft.com/office/drawing/2014/main" id="{6D756ACA-7689-4087-8AFD-65CF73D06103}"/>
                </a:ext>
              </a:extLst>
            </p:cNvPr>
            <p:cNvSpPr/>
            <p:nvPr/>
          </p:nvSpPr>
          <p:spPr bwMode="auto">
            <a:xfrm>
              <a:off x="5944197" y="1312994"/>
              <a:ext cx="426067" cy="29265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83" name="Rectangle 82">
              <a:extLst>
                <a:ext uri="{FF2B5EF4-FFF2-40B4-BE49-F238E27FC236}">
                  <a16:creationId xmlns:a16="http://schemas.microsoft.com/office/drawing/2014/main" id="{53277CF6-1B56-465F-BE43-2BE47977C248}"/>
                </a:ext>
              </a:extLst>
            </p:cNvPr>
            <p:cNvSpPr/>
            <p:nvPr/>
          </p:nvSpPr>
          <p:spPr bwMode="auto">
            <a:xfrm>
              <a:off x="5366483" y="1644439"/>
              <a:ext cx="668768" cy="29265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84" name="Rectangle 83">
              <a:extLst>
                <a:ext uri="{FF2B5EF4-FFF2-40B4-BE49-F238E27FC236}">
                  <a16:creationId xmlns:a16="http://schemas.microsoft.com/office/drawing/2014/main" id="{9941803B-0ED0-47B5-A870-55A1A7984235}"/>
                </a:ext>
              </a:extLst>
            </p:cNvPr>
            <p:cNvSpPr/>
            <p:nvPr/>
          </p:nvSpPr>
          <p:spPr bwMode="auto">
            <a:xfrm>
              <a:off x="6067982" y="1644439"/>
              <a:ext cx="302282" cy="29265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85" name="Rectangle 84">
              <a:extLst>
                <a:ext uri="{FF2B5EF4-FFF2-40B4-BE49-F238E27FC236}">
                  <a16:creationId xmlns:a16="http://schemas.microsoft.com/office/drawing/2014/main" id="{027DE488-417A-43C9-B11A-F56AF1F96F87}"/>
                </a:ext>
              </a:extLst>
            </p:cNvPr>
            <p:cNvSpPr/>
            <p:nvPr/>
          </p:nvSpPr>
          <p:spPr bwMode="auto">
            <a:xfrm>
              <a:off x="5369872" y="1965117"/>
              <a:ext cx="458286" cy="29265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86" name="Rectangle 85">
              <a:extLst>
                <a:ext uri="{FF2B5EF4-FFF2-40B4-BE49-F238E27FC236}">
                  <a16:creationId xmlns:a16="http://schemas.microsoft.com/office/drawing/2014/main" id="{B54B1D2A-B609-4D80-988E-1F38FC4863BC}"/>
                </a:ext>
              </a:extLst>
            </p:cNvPr>
            <p:cNvSpPr/>
            <p:nvPr/>
          </p:nvSpPr>
          <p:spPr bwMode="auto">
            <a:xfrm>
              <a:off x="5858122" y="1965117"/>
              <a:ext cx="512142" cy="292659"/>
            </a:xfrm>
            <a:prstGeom prst="rect">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Tree>
    <p:extLst>
      <p:ext uri="{BB962C8B-B14F-4D97-AF65-F5344CB8AC3E}">
        <p14:creationId xmlns:p14="http://schemas.microsoft.com/office/powerpoint/2010/main" val="228410611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7"/>
                                        </p:tgtEl>
                                        <p:attrNameLst>
                                          <p:attrName>style.visibility</p:attrName>
                                        </p:attrNameLst>
                                      </p:cBhvr>
                                      <p:to>
                                        <p:strVal val="visible"/>
                                      </p:to>
                                    </p:set>
                                    <p:animEffect transition="in" filter="fade">
                                      <p:cBhvr>
                                        <p:cTn id="7" dur="750"/>
                                        <p:tgtEl>
                                          <p:spTgt spid="87"/>
                                        </p:tgtEl>
                                      </p:cBhvr>
                                    </p:animEffect>
                                  </p:childTnLst>
                                </p:cTn>
                              </p:par>
                              <p:par>
                                <p:cTn id="8" presetID="42" presetClass="path" presetSubtype="0" decel="100000" fill="hold" nodeType="withEffect">
                                  <p:stCondLst>
                                    <p:cond delay="0"/>
                                  </p:stCondLst>
                                  <p:childTnLst>
                                    <p:animMotion origin="layout" path="M -3.33333E-6 4.07407E-6 L -3.33333E-6 0.25 " pathEditMode="relative" rAng="0" ptsTypes="AA">
                                      <p:cBhvr>
                                        <p:cTn id="9" dur="750" spd="-100000" fill="hold"/>
                                        <p:tgtEl>
                                          <p:spTgt spid="87"/>
                                        </p:tgtEl>
                                        <p:attrNameLst>
                                          <p:attrName>ppt_x</p:attrName>
                                          <p:attrName>ppt_y</p:attrName>
                                        </p:attrNameLst>
                                      </p:cBhvr>
                                      <p:rCtr x="0" y="125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1" name="Straight Connector 70">
            <a:extLst>
              <a:ext uri="{FF2B5EF4-FFF2-40B4-BE49-F238E27FC236}">
                <a16:creationId xmlns:a16="http://schemas.microsoft.com/office/drawing/2014/main" id="{5266D1B9-69E7-44D5-9649-A27F89E1523A}"/>
              </a:ext>
              <a:ext uri="{C183D7F6-B498-43B3-948B-1728B52AA6E4}">
                <adec:decorative xmlns:adec="http://schemas.microsoft.com/office/drawing/2017/decorative" val="1"/>
              </a:ext>
            </a:extLst>
          </p:cNvPr>
          <p:cNvCxnSpPr>
            <a:cxnSpLocks/>
            <a:stCxn id="128" idx="2"/>
            <a:endCxn id="111" idx="6"/>
          </p:cNvCxnSpPr>
          <p:nvPr/>
        </p:nvCxnSpPr>
        <p:spPr>
          <a:xfrm flipH="1">
            <a:off x="1882203" y="3713384"/>
            <a:ext cx="1501794" cy="0"/>
          </a:xfrm>
          <a:prstGeom prst="line">
            <a:avLst/>
          </a:prstGeom>
          <a:ln w="28575">
            <a:solidFill>
              <a:srgbClr val="737373"/>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id="{7154188E-7F6D-4C12-8177-FB2D37FF7E1A}"/>
              </a:ext>
              <a:ext uri="{C183D7F6-B498-43B3-948B-1728B52AA6E4}">
                <adec:decorative xmlns:adec="http://schemas.microsoft.com/office/drawing/2017/decorative" val="1"/>
              </a:ext>
            </a:extLst>
          </p:cNvPr>
          <p:cNvCxnSpPr>
            <a:cxnSpLocks/>
            <a:stCxn id="126" idx="2"/>
          </p:cNvCxnSpPr>
          <p:nvPr/>
        </p:nvCxnSpPr>
        <p:spPr>
          <a:xfrm flipH="1">
            <a:off x="3997057" y="3086181"/>
            <a:ext cx="1936389" cy="510747"/>
          </a:xfrm>
          <a:prstGeom prst="line">
            <a:avLst/>
          </a:prstGeom>
          <a:ln w="28575">
            <a:solidFill>
              <a:srgbClr val="737373"/>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id="{7D3E68F1-695E-4760-8EBF-99B397637F2C}"/>
              </a:ext>
              <a:ext uri="{C183D7F6-B498-43B3-948B-1728B52AA6E4}">
                <adec:decorative xmlns:adec="http://schemas.microsoft.com/office/drawing/2017/decorative" val="1"/>
              </a:ext>
            </a:extLst>
          </p:cNvPr>
          <p:cNvCxnSpPr>
            <a:cxnSpLocks/>
          </p:cNvCxnSpPr>
          <p:nvPr/>
        </p:nvCxnSpPr>
        <p:spPr>
          <a:xfrm flipH="1" flipV="1">
            <a:off x="4055877" y="3875961"/>
            <a:ext cx="1336797" cy="906476"/>
          </a:xfrm>
          <a:prstGeom prst="line">
            <a:avLst/>
          </a:prstGeom>
          <a:ln w="28575">
            <a:solidFill>
              <a:srgbClr val="737373"/>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101" name="Straight Connector 100">
            <a:extLst>
              <a:ext uri="{FF2B5EF4-FFF2-40B4-BE49-F238E27FC236}">
                <a16:creationId xmlns:a16="http://schemas.microsoft.com/office/drawing/2014/main" id="{28BCC7BC-0A5D-417E-9B5C-7520C5ED724C}"/>
              </a:ext>
              <a:ext uri="{C183D7F6-B498-43B3-948B-1728B52AA6E4}">
                <adec:decorative xmlns:adec="http://schemas.microsoft.com/office/drawing/2017/decorative" val="1"/>
              </a:ext>
            </a:extLst>
          </p:cNvPr>
          <p:cNvCxnSpPr>
            <a:cxnSpLocks/>
            <a:endCxn id="102" idx="1"/>
          </p:cNvCxnSpPr>
          <p:nvPr/>
        </p:nvCxnSpPr>
        <p:spPr>
          <a:xfrm flipH="1">
            <a:off x="6071159" y="5130597"/>
            <a:ext cx="3002993" cy="185067"/>
          </a:xfrm>
          <a:prstGeom prst="line">
            <a:avLst/>
          </a:prstGeom>
          <a:ln w="28575">
            <a:solidFill>
              <a:srgbClr val="737373"/>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D0CDEC79-A300-4C51-9764-DC3B23DBC21F}"/>
              </a:ext>
            </a:extLst>
          </p:cNvPr>
          <p:cNvSpPr>
            <a:spLocks noGrp="1"/>
          </p:cNvSpPr>
          <p:nvPr>
            <p:ph type="title"/>
          </p:nvPr>
        </p:nvSpPr>
        <p:spPr>
          <a:xfrm>
            <a:off x="205662" y="297358"/>
            <a:ext cx="11018520" cy="452590"/>
          </a:xfrm>
        </p:spPr>
        <p:txBody>
          <a:bodyPr>
            <a:normAutofit/>
          </a:bodyPr>
          <a:lstStyle/>
          <a:p>
            <a:r>
              <a:rPr lang="en-US" sz="2941" spc="-49" dirty="0"/>
              <a:t>Anatomy of an on-premises and cloud environment attack</a:t>
            </a:r>
          </a:p>
        </p:txBody>
      </p:sp>
      <p:sp>
        <p:nvSpPr>
          <p:cNvPr id="161" name="Title 3">
            <a:extLst>
              <a:ext uri="{FF2B5EF4-FFF2-40B4-BE49-F238E27FC236}">
                <a16:creationId xmlns:a16="http://schemas.microsoft.com/office/drawing/2014/main" id="{53C3ED8D-72B1-472C-8738-E8EDFABC7BD2}"/>
              </a:ext>
            </a:extLst>
          </p:cNvPr>
          <p:cNvSpPr txBox="1">
            <a:spLocks/>
          </p:cNvSpPr>
          <p:nvPr/>
        </p:nvSpPr>
        <p:spPr>
          <a:xfrm>
            <a:off x="588264" y="1006127"/>
            <a:ext cx="10800674" cy="365089"/>
          </a:xfrm>
          <a:prstGeom prst="rect">
            <a:avLst/>
          </a:prstGeom>
        </p:spPr>
        <p:txBody>
          <a:bodyPr vert="horz" wrap="square" lIns="0" tIns="62750" rIns="0" bIns="0" rtlCol="0" anchor="t">
            <a:spAutoFit/>
          </a:bodyPr>
          <a:lstStyle>
            <a:lvl1pPr defTabSz="932754">
              <a:lnSpc>
                <a:spcPct val="100000"/>
              </a:lnSpc>
              <a:spcBef>
                <a:spcPct val="0"/>
              </a:spcBef>
              <a:buNone/>
              <a:defRPr lang="en-US" sz="2000" b="0" cap="none" spc="0" baseline="0" dirty="0" smtClean="0">
                <a:ln w="3175">
                  <a:noFill/>
                </a:ln>
                <a:effectLst/>
                <a:latin typeface="+mj-lt"/>
                <a:cs typeface="Segoe UI" panose="020B0502040204020203" pitchFamily="34" charset="0"/>
              </a:defRPr>
            </a:lvl1pPr>
          </a:lstStyle>
          <a:p>
            <a:pPr marL="0" marR="0" lvl="0" indent="0" algn="l" defTabSz="914379" rtl="0" eaLnBrk="1" fontAlgn="auto" latinLnBrk="0" hangingPunct="1">
              <a:lnSpc>
                <a:spcPct val="100000"/>
              </a:lnSpc>
              <a:spcBef>
                <a:spcPct val="0"/>
              </a:spcBef>
              <a:spcAft>
                <a:spcPts val="0"/>
              </a:spcAft>
              <a:buClrTx/>
              <a:buSzTx/>
              <a:buFontTx/>
              <a:buNone/>
              <a:tabLst/>
              <a:defRPr/>
            </a:pPr>
            <a:r>
              <a:rPr kumimoji="0" lang="en-US" sz="1961" b="0" i="0" u="none" strike="noStrike" kern="1200" cap="none" spc="0" normalizeH="0" baseline="0" noProof="0">
                <a:ln w="3175">
                  <a:noFill/>
                </a:ln>
                <a:solidFill>
                  <a:srgbClr val="000000"/>
                </a:solidFill>
                <a:effectLst/>
                <a:uLnTx/>
                <a:uFillTx/>
                <a:latin typeface="Segoe UI Semibold"/>
                <a:ea typeface="+mn-ea"/>
                <a:cs typeface="Segoe UI" panose="020B0502040204020203" pitchFamily="34" charset="0"/>
              </a:rPr>
              <a:t>One example of how an attack happens and compromises an entire organization</a:t>
            </a:r>
          </a:p>
        </p:txBody>
      </p:sp>
      <p:sp>
        <p:nvSpPr>
          <p:cNvPr id="70" name="TextBox 69">
            <a:extLst>
              <a:ext uri="{FF2B5EF4-FFF2-40B4-BE49-F238E27FC236}">
                <a16:creationId xmlns:a16="http://schemas.microsoft.com/office/drawing/2014/main" id="{C870D1CB-9FCE-4D72-A90D-0E0CDC13FE61}"/>
              </a:ext>
            </a:extLst>
          </p:cNvPr>
          <p:cNvSpPr txBox="1"/>
          <p:nvPr/>
        </p:nvSpPr>
        <p:spPr>
          <a:xfrm>
            <a:off x="813837" y="4216393"/>
            <a:ext cx="1590007" cy="969496"/>
          </a:xfrm>
          <a:prstGeom prst="rect">
            <a:avLst/>
          </a:prstGeom>
          <a:noFill/>
        </p:spPr>
        <p:txBody>
          <a:bodyPr wrap="square" tIns="0" bIns="0" rtlCol="0">
            <a:spAutoFit/>
          </a:bodyPr>
          <a:lstStyle/>
          <a:p>
            <a:pPr marL="0" marR="0" lvl="0" indent="0" algn="ctr" defTabSz="896215" rtl="0" eaLnBrk="1" fontAlgn="auto" latinLnBrk="0" hangingPunct="1">
              <a:lnSpc>
                <a:spcPct val="100000"/>
              </a:lnSpc>
              <a:spcBef>
                <a:spcPts val="0"/>
              </a:spcBef>
              <a:spcAft>
                <a:spcPts val="588"/>
              </a:spcAft>
              <a:buClrTx/>
              <a:buSzTx/>
              <a:buFontTx/>
              <a:buNone/>
              <a:tabLst/>
              <a:defRPr/>
            </a:pPr>
            <a:r>
              <a:rPr kumimoji="0" lang="en-US" sz="1400" b="1" i="0" u="none" strike="noStrike" kern="0" cap="none" spc="0" normalizeH="0" baseline="0" noProof="0">
                <a:ln>
                  <a:noFill/>
                </a:ln>
                <a:solidFill>
                  <a:srgbClr val="000000"/>
                </a:solidFill>
                <a:effectLst/>
                <a:uLnTx/>
                <a:uFillTx/>
                <a:latin typeface="Segoe UI Semibold"/>
                <a:ea typeface="+mn-ea"/>
                <a:cs typeface="+mn-cs"/>
              </a:rPr>
              <a:t>Day 1–11: </a:t>
            </a:r>
          </a:p>
          <a:p>
            <a:pPr marL="0" marR="0" lvl="0" indent="0" algn="ctr" defTabSz="896215" rtl="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gradFill>
                  <a:gsLst>
                    <a:gs pos="0">
                      <a:srgbClr val="1A1A1A"/>
                    </a:gs>
                    <a:gs pos="100000">
                      <a:srgbClr val="1A1A1A"/>
                    </a:gs>
                  </a:gsLst>
                  <a:lin ang="5400000" scaled="1"/>
                </a:gradFill>
                <a:effectLst/>
                <a:uLnTx/>
                <a:uFillTx/>
                <a:latin typeface="Segoe UI Semibold"/>
                <a:ea typeface="+mn-ea"/>
                <a:cs typeface="+mn-cs"/>
              </a:rPr>
              <a:t>Attacker </a:t>
            </a:r>
            <a:r>
              <a:rPr kumimoji="0" lang="en-GB" sz="1100" b="0" i="0" u="none" strike="noStrike" kern="0" cap="none" spc="0" normalizeH="0" baseline="0" noProof="0">
                <a:ln>
                  <a:noFill/>
                </a:ln>
                <a:gradFill>
                  <a:gsLst>
                    <a:gs pos="0">
                      <a:srgbClr val="1A1A1A"/>
                    </a:gs>
                    <a:gs pos="100000">
                      <a:srgbClr val="1A1A1A"/>
                    </a:gs>
                  </a:gsLst>
                  <a:lin ang="5400000" scaled="1"/>
                </a:gradFill>
                <a:effectLst/>
                <a:uLnTx/>
                <a:uFillTx/>
                <a:latin typeface="Segoe UI Semibold"/>
                <a:ea typeface="+mn-ea"/>
                <a:cs typeface="+mn-cs"/>
              </a:rPr>
              <a:t>compromises </a:t>
            </a:r>
            <a:br>
              <a:rPr kumimoji="0" lang="en-GB" sz="1100" b="0" i="0" u="none" strike="noStrike" kern="0" cap="none" spc="0" normalizeH="0" baseline="0" noProof="0">
                <a:ln>
                  <a:noFill/>
                </a:ln>
                <a:gradFill>
                  <a:gsLst>
                    <a:gs pos="0">
                      <a:srgbClr val="1A1A1A"/>
                    </a:gs>
                    <a:gs pos="100000">
                      <a:srgbClr val="1A1A1A"/>
                    </a:gs>
                  </a:gsLst>
                  <a:lin ang="5400000" scaled="1"/>
                </a:gradFill>
                <a:effectLst/>
                <a:uLnTx/>
                <a:uFillTx/>
                <a:latin typeface="Segoe UI Semibold"/>
                <a:ea typeface="+mn-ea"/>
                <a:cs typeface="+mn-cs"/>
              </a:rPr>
            </a:br>
            <a:r>
              <a:rPr kumimoji="0" lang="en-GB" sz="1100" b="0" i="0" u="none" strike="noStrike" kern="0" cap="none" spc="0" normalizeH="0" baseline="0" noProof="0">
                <a:ln>
                  <a:noFill/>
                </a:ln>
                <a:gradFill>
                  <a:gsLst>
                    <a:gs pos="0">
                      <a:srgbClr val="1A1A1A"/>
                    </a:gs>
                    <a:gs pos="100000">
                      <a:srgbClr val="1A1A1A"/>
                    </a:gs>
                  </a:gsLst>
                  <a:lin ang="5400000" scaled="1"/>
                </a:gradFill>
                <a:effectLst/>
                <a:uLnTx/>
                <a:uFillTx/>
                <a:latin typeface="Segoe UI Semibold"/>
                <a:ea typeface="+mn-ea"/>
                <a:cs typeface="+mn-cs"/>
              </a:rPr>
              <a:t>privileged user’s non-</a:t>
            </a:r>
            <a:br>
              <a:rPr kumimoji="0" lang="en-GB" sz="1100" b="0" i="0" u="none" strike="noStrike" kern="0" cap="none" spc="0" normalizeH="0" baseline="0" noProof="0">
                <a:ln>
                  <a:noFill/>
                </a:ln>
                <a:gradFill>
                  <a:gsLst>
                    <a:gs pos="0">
                      <a:srgbClr val="1A1A1A"/>
                    </a:gs>
                    <a:gs pos="100000">
                      <a:srgbClr val="1A1A1A"/>
                    </a:gs>
                  </a:gsLst>
                  <a:lin ang="5400000" scaled="1"/>
                </a:gradFill>
                <a:effectLst/>
                <a:uLnTx/>
                <a:uFillTx/>
                <a:latin typeface="Segoe UI Semibold"/>
                <a:ea typeface="+mn-ea"/>
                <a:cs typeface="+mn-cs"/>
              </a:rPr>
            </a:br>
            <a:r>
              <a:rPr kumimoji="0" lang="en-GB" sz="1100" b="0" i="0" u="none" strike="noStrike" kern="0" cap="none" spc="0" normalizeH="0" baseline="0" noProof="0">
                <a:ln>
                  <a:noFill/>
                </a:ln>
                <a:gradFill>
                  <a:gsLst>
                    <a:gs pos="0">
                      <a:srgbClr val="1A1A1A"/>
                    </a:gs>
                    <a:gs pos="100000">
                      <a:srgbClr val="1A1A1A"/>
                    </a:gs>
                  </a:gsLst>
                  <a:lin ang="5400000" scaled="1"/>
                </a:gradFill>
                <a:effectLst/>
                <a:uLnTx/>
                <a:uFillTx/>
                <a:latin typeface="Segoe UI Semibold"/>
                <a:ea typeface="+mn-ea"/>
                <a:cs typeface="+mn-cs"/>
              </a:rPr>
              <a:t>MFA-enabled account</a:t>
            </a:r>
          </a:p>
        </p:txBody>
      </p:sp>
      <p:sp>
        <p:nvSpPr>
          <p:cNvPr id="80" name="Rectangle 79">
            <a:extLst>
              <a:ext uri="{FF2B5EF4-FFF2-40B4-BE49-F238E27FC236}">
                <a16:creationId xmlns:a16="http://schemas.microsoft.com/office/drawing/2014/main" id="{5E716BCD-4E5C-44E6-AC09-B76EF024D12B}"/>
              </a:ext>
            </a:extLst>
          </p:cNvPr>
          <p:cNvSpPr/>
          <p:nvPr/>
        </p:nvSpPr>
        <p:spPr>
          <a:xfrm>
            <a:off x="2007856" y="3552288"/>
            <a:ext cx="1197764" cy="461665"/>
          </a:xfrm>
          <a:prstGeom prst="rect">
            <a:avLst/>
          </a:prstGeom>
          <a:solidFill>
            <a:srgbClr val="FFFFFF"/>
          </a:solidFill>
        </p:spPr>
        <p:txBody>
          <a:bodyPr wrap="none">
            <a:spAutoFit/>
          </a:bodyPr>
          <a:lstStyle/>
          <a:p>
            <a:pPr marL="0" marR="0" lvl="0" indent="0" algn="ctr" defTabSz="896182" rtl="0" eaLnBrk="1" fontAlgn="b"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a:ln>
                  <a:noFill/>
                </a:ln>
                <a:solidFill>
                  <a:srgbClr val="505050"/>
                </a:solidFill>
                <a:effectLst/>
                <a:uLnTx/>
                <a:uFillTx/>
                <a:latin typeface="Segoe UI"/>
                <a:ea typeface="+mn-ea"/>
                <a:cs typeface="+mn-cs"/>
              </a:rPr>
              <a:t>Compromised</a:t>
            </a:r>
          </a:p>
          <a:p>
            <a:pPr marL="0" marR="0" lvl="0" indent="0" algn="ctr" defTabSz="896182" rtl="0" eaLnBrk="1" fontAlgn="b"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a:ln>
                  <a:noFill/>
                </a:ln>
                <a:solidFill>
                  <a:srgbClr val="505050"/>
                </a:solidFill>
                <a:effectLst/>
                <a:uLnTx/>
                <a:uFillTx/>
                <a:latin typeface="Segoe UI"/>
                <a:ea typeface="+mn-ea"/>
                <a:cs typeface="+mn-cs"/>
              </a:rPr>
              <a:t>credential</a:t>
            </a:r>
          </a:p>
        </p:txBody>
      </p:sp>
      <p:sp>
        <p:nvSpPr>
          <p:cNvPr id="97" name="TextBox 96">
            <a:extLst>
              <a:ext uri="{FF2B5EF4-FFF2-40B4-BE49-F238E27FC236}">
                <a16:creationId xmlns:a16="http://schemas.microsoft.com/office/drawing/2014/main" id="{8A017966-F45E-48B2-A788-F16CD75D8067}"/>
              </a:ext>
            </a:extLst>
          </p:cNvPr>
          <p:cNvSpPr txBox="1"/>
          <p:nvPr/>
        </p:nvSpPr>
        <p:spPr>
          <a:xfrm>
            <a:off x="2966329" y="4177291"/>
            <a:ext cx="1472713" cy="877163"/>
          </a:xfrm>
          <a:prstGeom prst="rect">
            <a:avLst/>
          </a:prstGeom>
          <a:noFill/>
        </p:spPr>
        <p:txBody>
          <a:bodyPr wrap="square" tIns="0" bIns="0" rtlCol="0">
            <a:spAutoFit/>
          </a:bodyPr>
          <a:lstStyle/>
          <a:p>
            <a:pPr marL="0" marR="0" lvl="0" indent="0" algn="ctr" defTabSz="896215" rtl="0" eaLnBrk="1" fontAlgn="auto" latinLnBrk="0" hangingPunct="1">
              <a:lnSpc>
                <a:spcPct val="100000"/>
              </a:lnSpc>
              <a:spcBef>
                <a:spcPts val="0"/>
              </a:spcBef>
              <a:spcAft>
                <a:spcPts val="588"/>
              </a:spcAft>
              <a:buClrTx/>
              <a:buSzTx/>
              <a:buFontTx/>
              <a:buNone/>
              <a:tabLst/>
              <a:defRPr/>
            </a:pPr>
            <a:r>
              <a:rPr kumimoji="0" lang="en-US" sz="1600" b="1" i="0" u="none" strike="noStrike" kern="0" cap="none" spc="0" normalizeH="0" baseline="0" noProof="0">
                <a:ln>
                  <a:noFill/>
                </a:ln>
                <a:solidFill>
                  <a:srgbClr val="000000"/>
                </a:solidFill>
                <a:effectLst/>
                <a:uLnTx/>
                <a:uFillTx/>
                <a:latin typeface="Segoe UI Semibold"/>
                <a:ea typeface="+mn-ea"/>
                <a:cs typeface="+mn-cs"/>
              </a:rPr>
              <a:t>Day 16–218:</a:t>
            </a:r>
          </a:p>
          <a:p>
            <a:pPr marL="0" marR="0" lvl="0" indent="0" algn="ctr" defTabSz="896215"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gradFill>
                  <a:gsLst>
                    <a:gs pos="0">
                      <a:srgbClr val="1A1A1A"/>
                    </a:gs>
                    <a:gs pos="100000">
                      <a:srgbClr val="1A1A1A"/>
                    </a:gs>
                  </a:gsLst>
                  <a:lin ang="5400000" scaled="1"/>
                </a:gradFill>
                <a:effectLst/>
                <a:uLnTx/>
                <a:uFillTx/>
                <a:latin typeface="Segoe UI Semibold"/>
                <a:ea typeface="+mn-ea"/>
                <a:cs typeface="+mn-cs"/>
              </a:rPr>
              <a:t>Attackers perform mailbox searches across Office 365 </a:t>
            </a:r>
          </a:p>
        </p:txBody>
      </p:sp>
      <p:sp>
        <p:nvSpPr>
          <p:cNvPr id="105" name="Rectangle 104">
            <a:extLst>
              <a:ext uri="{FF2B5EF4-FFF2-40B4-BE49-F238E27FC236}">
                <a16:creationId xmlns:a16="http://schemas.microsoft.com/office/drawing/2014/main" id="{EC2083FA-6DEA-4EB8-B612-E6D6FAEBA497}"/>
              </a:ext>
            </a:extLst>
          </p:cNvPr>
          <p:cNvSpPr/>
          <p:nvPr/>
        </p:nvSpPr>
        <p:spPr>
          <a:xfrm>
            <a:off x="4547671" y="3155457"/>
            <a:ext cx="912600" cy="461665"/>
          </a:xfrm>
          <a:prstGeom prst="rect">
            <a:avLst/>
          </a:prstGeom>
          <a:solidFill>
            <a:srgbClr val="FFFFFF"/>
          </a:solidFill>
        </p:spPr>
        <p:txBody>
          <a:bodyPr wrap="square">
            <a:spAutoFit/>
          </a:bodyPr>
          <a:lstStyle/>
          <a:p>
            <a:pPr marL="0" marR="0" lvl="0" indent="0" algn="ctr" defTabSz="896215" rtl="0" eaLnBrk="1" fontAlgn="b"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a:ln>
                  <a:noFill/>
                </a:ln>
                <a:solidFill>
                  <a:srgbClr val="505050"/>
                </a:solidFill>
                <a:effectLst/>
                <a:uLnTx/>
                <a:uFillTx/>
                <a:latin typeface="Segoe UI"/>
                <a:ea typeface="+mn-ea"/>
                <a:cs typeface="+mn-cs"/>
              </a:rPr>
              <a:t>Exfiltrate </a:t>
            </a:r>
            <a:br>
              <a:rPr kumimoji="0" lang="en-US" sz="1200" b="1" i="0" u="none" strike="noStrike" kern="0" cap="none" spc="0" normalizeH="0" baseline="0" noProof="0">
                <a:ln>
                  <a:noFill/>
                </a:ln>
                <a:solidFill>
                  <a:srgbClr val="505050"/>
                </a:solidFill>
                <a:effectLst/>
                <a:uLnTx/>
                <a:uFillTx/>
                <a:latin typeface="Segoe UI"/>
                <a:ea typeface="+mn-ea"/>
                <a:cs typeface="+mn-cs"/>
              </a:rPr>
            </a:br>
            <a:r>
              <a:rPr kumimoji="0" lang="en-US" sz="1200" b="1" i="0" u="none" strike="noStrike" kern="0" cap="none" spc="0" normalizeH="0" baseline="0" noProof="0">
                <a:ln>
                  <a:noFill/>
                </a:ln>
                <a:solidFill>
                  <a:srgbClr val="505050"/>
                </a:solidFill>
                <a:effectLst/>
                <a:uLnTx/>
                <a:uFillTx/>
                <a:latin typeface="Segoe UI"/>
                <a:ea typeface="+mn-ea"/>
                <a:cs typeface="+mn-cs"/>
              </a:rPr>
              <a:t>data</a:t>
            </a:r>
          </a:p>
        </p:txBody>
      </p:sp>
      <p:sp>
        <p:nvSpPr>
          <p:cNvPr id="106" name="TextBox 527">
            <a:extLst>
              <a:ext uri="{FF2B5EF4-FFF2-40B4-BE49-F238E27FC236}">
                <a16:creationId xmlns:a16="http://schemas.microsoft.com/office/drawing/2014/main" id="{B845A289-7A1B-4EEE-96C7-A382E1F17F4B}"/>
              </a:ext>
            </a:extLst>
          </p:cNvPr>
          <p:cNvSpPr txBox="1"/>
          <p:nvPr/>
        </p:nvSpPr>
        <p:spPr>
          <a:xfrm>
            <a:off x="6666793" y="2580790"/>
            <a:ext cx="2563516" cy="1154162"/>
          </a:xfrm>
          <a:prstGeom prst="rect">
            <a:avLst/>
          </a:prstGeom>
          <a:solidFill>
            <a:srgbClr val="FFFFFF"/>
          </a:solid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896215" rtl="0" eaLnBrk="1" fontAlgn="auto" latinLnBrk="0" hangingPunct="1">
              <a:lnSpc>
                <a:spcPct val="100000"/>
              </a:lnSpc>
              <a:spcBef>
                <a:spcPts val="0"/>
              </a:spcBef>
              <a:spcAft>
                <a:spcPts val="588"/>
              </a:spcAft>
              <a:buClrTx/>
              <a:buSzTx/>
              <a:buFontTx/>
              <a:buNone/>
              <a:tabLst/>
              <a:defRPr/>
            </a:pPr>
            <a:r>
              <a:rPr kumimoji="0" lang="en-US" sz="1600" b="1" i="0" u="none" strike="noStrike" kern="0" cap="none" spc="0" normalizeH="0" baseline="0" noProof="0">
                <a:ln>
                  <a:noFill/>
                </a:ln>
                <a:solidFill>
                  <a:srgbClr val="000000"/>
                </a:solidFill>
                <a:effectLst/>
                <a:uLnTx/>
                <a:uFillTx/>
                <a:latin typeface="Segoe UI Semibold"/>
                <a:ea typeface="+mn-ea"/>
                <a:cs typeface="+mn-cs"/>
              </a:rPr>
              <a:t>Day 137–143:</a:t>
            </a:r>
          </a:p>
          <a:p>
            <a:pPr marL="0" marR="0" lvl="0" indent="0" algn="l" defTabSz="896215"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gradFill>
                  <a:gsLst>
                    <a:gs pos="0">
                      <a:srgbClr val="1A1A1A"/>
                    </a:gs>
                    <a:gs pos="100000">
                      <a:srgbClr val="1A1A1A"/>
                    </a:gs>
                  </a:gsLst>
                  <a:lin ang="5400000" scaled="1"/>
                </a:gradFill>
                <a:effectLst/>
                <a:uLnTx/>
                <a:uFillTx/>
                <a:latin typeface="Segoe UI Semibold"/>
                <a:ea typeface="+mn-ea"/>
                <a:cs typeface="+mn-cs"/>
              </a:rPr>
              <a:t>Attackers create rules on Contoso’s SharePoint and email to automate data exfiltration to a cloud storage solution</a:t>
            </a:r>
          </a:p>
        </p:txBody>
      </p:sp>
      <p:sp>
        <p:nvSpPr>
          <p:cNvPr id="100" name="Rectangle 99">
            <a:extLst>
              <a:ext uri="{FF2B5EF4-FFF2-40B4-BE49-F238E27FC236}">
                <a16:creationId xmlns:a16="http://schemas.microsoft.com/office/drawing/2014/main" id="{5B039AC7-B526-4D87-A8FC-771FB38BE949}"/>
              </a:ext>
            </a:extLst>
          </p:cNvPr>
          <p:cNvSpPr/>
          <p:nvPr/>
        </p:nvSpPr>
        <p:spPr>
          <a:xfrm>
            <a:off x="4404320" y="4231373"/>
            <a:ext cx="1011815" cy="461665"/>
          </a:xfrm>
          <a:prstGeom prst="rect">
            <a:avLst/>
          </a:prstGeom>
          <a:solidFill>
            <a:srgbClr val="FFFFFF"/>
          </a:solidFill>
        </p:spPr>
        <p:txBody>
          <a:bodyPr wrap="none">
            <a:spAutoFit/>
          </a:bodyPr>
          <a:lstStyle/>
          <a:p>
            <a:pPr marL="0" marR="0" lvl="0" indent="0" algn="ctr" defTabSz="896182" rtl="0" eaLnBrk="1" fontAlgn="b"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a:ln>
                  <a:noFill/>
                </a:ln>
                <a:solidFill>
                  <a:srgbClr val="505050"/>
                </a:solidFill>
                <a:effectLst/>
                <a:uLnTx/>
                <a:uFillTx/>
                <a:latin typeface="Segoe UI"/>
                <a:ea typeface="+mn-ea"/>
                <a:cs typeface="+mn-cs"/>
              </a:rPr>
              <a:t>Pivot</a:t>
            </a:r>
            <a:br>
              <a:rPr kumimoji="0" lang="en-US" sz="1200" b="1" i="0" u="none" strike="noStrike" kern="0" cap="none" spc="0" normalizeH="0" baseline="0" noProof="0">
                <a:ln>
                  <a:noFill/>
                </a:ln>
                <a:solidFill>
                  <a:srgbClr val="505050"/>
                </a:solidFill>
                <a:effectLst/>
                <a:uLnTx/>
                <a:uFillTx/>
                <a:latin typeface="Segoe UI"/>
                <a:ea typeface="+mn-ea"/>
                <a:cs typeface="+mn-cs"/>
              </a:rPr>
            </a:br>
            <a:r>
              <a:rPr kumimoji="0" lang="en-US" sz="1200" b="1" i="0" u="none" strike="noStrike" kern="0" cap="none" spc="0" normalizeH="0" baseline="0" noProof="0">
                <a:ln>
                  <a:noFill/>
                </a:ln>
                <a:solidFill>
                  <a:srgbClr val="505050"/>
                </a:solidFill>
                <a:effectLst/>
                <a:uLnTx/>
                <a:uFillTx/>
                <a:latin typeface="Segoe UI"/>
                <a:ea typeface="+mn-ea"/>
                <a:cs typeface="+mn-cs"/>
              </a:rPr>
              <a:t>to on-prem</a:t>
            </a:r>
          </a:p>
        </p:txBody>
      </p:sp>
      <p:sp>
        <p:nvSpPr>
          <p:cNvPr id="102" name="TextBox 101">
            <a:extLst>
              <a:ext uri="{FF2B5EF4-FFF2-40B4-BE49-F238E27FC236}">
                <a16:creationId xmlns:a16="http://schemas.microsoft.com/office/drawing/2014/main" id="{3BBF2EB4-BE78-478D-BB9C-5151036ACC73}"/>
              </a:ext>
            </a:extLst>
          </p:cNvPr>
          <p:cNvSpPr txBox="1"/>
          <p:nvPr/>
        </p:nvSpPr>
        <p:spPr>
          <a:xfrm>
            <a:off x="6071159" y="4615472"/>
            <a:ext cx="1541381" cy="1400383"/>
          </a:xfrm>
          <a:prstGeom prst="rect">
            <a:avLst/>
          </a:prstGeom>
          <a:solidFill>
            <a:srgbClr val="FFFFFF"/>
          </a:solidFill>
        </p:spPr>
        <p:txBody>
          <a:bodyPr wrap="square" rIns="0" rtlCol="0">
            <a:spAutoFit/>
          </a:bodyPr>
          <a:lstStyle/>
          <a:p>
            <a:pPr marL="0" marR="0" lvl="0" indent="0" algn="l" defTabSz="896215" rtl="0" eaLnBrk="1" fontAlgn="auto" latinLnBrk="0" hangingPunct="1">
              <a:lnSpc>
                <a:spcPct val="100000"/>
              </a:lnSpc>
              <a:spcBef>
                <a:spcPts val="0"/>
              </a:spcBef>
              <a:spcAft>
                <a:spcPts val="588"/>
              </a:spcAft>
              <a:buClrTx/>
              <a:buSzTx/>
              <a:buFontTx/>
              <a:buNone/>
              <a:tabLst/>
              <a:defRPr/>
            </a:pPr>
            <a:r>
              <a:rPr kumimoji="0" lang="en-US" sz="1600" b="1" i="0" u="none" strike="noStrike" kern="0" cap="none" spc="0" normalizeH="0" baseline="0" noProof="0">
                <a:ln>
                  <a:noFill/>
                </a:ln>
                <a:solidFill>
                  <a:srgbClr val="000000"/>
                </a:solidFill>
                <a:effectLst/>
                <a:uLnTx/>
                <a:uFillTx/>
                <a:latin typeface="Segoe UI Semibold"/>
                <a:ea typeface="+mn-ea"/>
                <a:cs typeface="+mn-cs"/>
              </a:rPr>
              <a:t>Day 16–163 </a:t>
            </a:r>
            <a:br>
              <a:rPr kumimoji="0" lang="en-US" sz="1600" b="1" i="0" u="none" strike="noStrike" kern="0" cap="none" spc="0" normalizeH="0" baseline="0" noProof="0">
                <a:ln>
                  <a:noFill/>
                </a:ln>
                <a:solidFill>
                  <a:srgbClr val="000000"/>
                </a:solidFill>
                <a:effectLst/>
                <a:uLnTx/>
                <a:uFillTx/>
                <a:latin typeface="Segoe UI Semibold"/>
                <a:ea typeface="+mn-ea"/>
                <a:cs typeface="+mn-cs"/>
              </a:rPr>
            </a:br>
            <a:r>
              <a:rPr kumimoji="0" lang="en-US" sz="1600" b="1" i="0" u="none" strike="noStrike" kern="0" cap="none" spc="0" normalizeH="0" baseline="0" noProof="0">
                <a:ln>
                  <a:noFill/>
                </a:ln>
                <a:solidFill>
                  <a:srgbClr val="000000"/>
                </a:solidFill>
                <a:effectLst/>
                <a:uLnTx/>
                <a:uFillTx/>
                <a:latin typeface="Segoe UI Semibold"/>
                <a:ea typeface="+mn-ea"/>
                <a:cs typeface="+mn-cs"/>
              </a:rPr>
              <a:t>(on-premises):</a:t>
            </a:r>
          </a:p>
          <a:p>
            <a:pPr marL="0" marR="0" lvl="0" indent="0" algn="l" defTabSz="896215" rtl="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gradFill>
                  <a:gsLst>
                    <a:gs pos="0">
                      <a:srgbClr val="1A1A1A"/>
                    </a:gs>
                    <a:gs pos="100000">
                      <a:srgbClr val="1A1A1A"/>
                    </a:gs>
                  </a:gsLst>
                  <a:lin ang="5400000" scaled="1"/>
                </a:gradFill>
                <a:effectLst/>
                <a:uLnTx/>
                <a:uFillTx/>
                <a:latin typeface="Segoe UI Semibold"/>
                <a:ea typeface="+mn-ea"/>
                <a:cs typeface="+mn-cs"/>
              </a:rPr>
              <a:t>Attacker uses stolen </a:t>
            </a:r>
            <a:br>
              <a:rPr kumimoji="0" lang="en-US" sz="1200" b="0" i="0" u="none" strike="noStrike" kern="0" cap="none" spc="0" normalizeH="0" baseline="0" noProof="0">
                <a:ln>
                  <a:noFill/>
                </a:ln>
                <a:gradFill>
                  <a:gsLst>
                    <a:gs pos="0">
                      <a:srgbClr val="1A1A1A"/>
                    </a:gs>
                    <a:gs pos="100000">
                      <a:srgbClr val="1A1A1A"/>
                    </a:gs>
                  </a:gsLst>
                  <a:lin ang="5400000" scaled="1"/>
                </a:gradFill>
                <a:effectLst/>
                <a:uLnTx/>
                <a:uFillTx/>
                <a:latin typeface="Segoe UI Semibold"/>
                <a:ea typeface="+mn-ea"/>
                <a:cs typeface="+mn-cs"/>
              </a:rPr>
            </a:br>
            <a:r>
              <a:rPr kumimoji="0" lang="en-US" sz="1200" b="0" i="0" u="none" strike="noStrike" kern="0" cap="none" spc="0" normalizeH="0" baseline="0" noProof="0">
                <a:ln>
                  <a:noFill/>
                </a:ln>
                <a:gradFill>
                  <a:gsLst>
                    <a:gs pos="0">
                      <a:srgbClr val="1A1A1A"/>
                    </a:gs>
                    <a:gs pos="100000">
                      <a:srgbClr val="1A1A1A"/>
                    </a:gs>
                  </a:gsLst>
                  <a:lin ang="5400000" scaled="1"/>
                </a:gradFill>
                <a:effectLst/>
                <a:uLnTx/>
                <a:uFillTx/>
                <a:latin typeface="Segoe UI Semibold"/>
                <a:ea typeface="+mn-ea"/>
                <a:cs typeface="+mn-cs"/>
              </a:rPr>
              <a:t>credentials to VPN into corporate network</a:t>
            </a:r>
          </a:p>
        </p:txBody>
      </p:sp>
      <p:sp>
        <p:nvSpPr>
          <p:cNvPr id="103" name="Rectangle 102">
            <a:extLst>
              <a:ext uri="{FF2B5EF4-FFF2-40B4-BE49-F238E27FC236}">
                <a16:creationId xmlns:a16="http://schemas.microsoft.com/office/drawing/2014/main" id="{9ECF7456-5E83-4B33-8D89-7A68B29D4505}"/>
              </a:ext>
            </a:extLst>
          </p:cNvPr>
          <p:cNvSpPr/>
          <p:nvPr/>
        </p:nvSpPr>
        <p:spPr>
          <a:xfrm>
            <a:off x="7824002" y="4922882"/>
            <a:ext cx="806782" cy="461665"/>
          </a:xfrm>
          <a:prstGeom prst="rect">
            <a:avLst/>
          </a:prstGeom>
          <a:solidFill>
            <a:srgbClr val="FFFFFF"/>
          </a:solidFill>
        </p:spPr>
        <p:txBody>
          <a:bodyPr wrap="square">
            <a:spAutoFit/>
          </a:bodyPr>
          <a:lstStyle/>
          <a:p>
            <a:pPr marL="0" marR="0" lvl="0" indent="0" algn="ctr" defTabSz="896182" rtl="0" eaLnBrk="1" fontAlgn="b"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a:ln>
                  <a:noFill/>
                </a:ln>
                <a:solidFill>
                  <a:srgbClr val="505050"/>
                </a:solidFill>
                <a:effectLst/>
                <a:uLnTx/>
                <a:uFillTx/>
                <a:latin typeface="Segoe UI"/>
                <a:ea typeface="+mn-ea"/>
                <a:cs typeface="+mn-cs"/>
              </a:rPr>
              <a:t>Move </a:t>
            </a:r>
            <a:br>
              <a:rPr kumimoji="0" lang="en-US" sz="1200" b="1" i="0" u="none" strike="noStrike" kern="0" cap="none" spc="0" normalizeH="0" baseline="0" noProof="0">
                <a:ln>
                  <a:noFill/>
                </a:ln>
                <a:solidFill>
                  <a:srgbClr val="505050"/>
                </a:solidFill>
                <a:effectLst/>
                <a:uLnTx/>
                <a:uFillTx/>
                <a:latin typeface="Segoe UI"/>
                <a:ea typeface="+mn-ea"/>
                <a:cs typeface="+mn-cs"/>
              </a:rPr>
            </a:br>
            <a:r>
              <a:rPr kumimoji="0" lang="en-US" sz="1200" b="1" i="0" u="none" strike="noStrike" kern="0" cap="none" spc="0" normalizeH="0" baseline="0" noProof="0">
                <a:ln>
                  <a:noFill/>
                </a:ln>
                <a:solidFill>
                  <a:srgbClr val="505050"/>
                </a:solidFill>
                <a:effectLst/>
                <a:uLnTx/>
                <a:uFillTx/>
                <a:latin typeface="Segoe UI"/>
                <a:ea typeface="+mn-ea"/>
                <a:cs typeface="+mn-cs"/>
              </a:rPr>
              <a:t>laterally</a:t>
            </a:r>
          </a:p>
        </p:txBody>
      </p:sp>
      <p:sp>
        <p:nvSpPr>
          <p:cNvPr id="104" name="Rectangle 103">
            <a:extLst>
              <a:ext uri="{FF2B5EF4-FFF2-40B4-BE49-F238E27FC236}">
                <a16:creationId xmlns:a16="http://schemas.microsoft.com/office/drawing/2014/main" id="{9E634503-9164-45A4-9561-8B289E480D6A}"/>
              </a:ext>
            </a:extLst>
          </p:cNvPr>
          <p:cNvSpPr/>
          <p:nvPr/>
        </p:nvSpPr>
        <p:spPr>
          <a:xfrm>
            <a:off x="9612949" y="4615472"/>
            <a:ext cx="1835882" cy="1585049"/>
          </a:xfrm>
          <a:prstGeom prst="rect">
            <a:avLst/>
          </a:prstGeom>
        </p:spPr>
        <p:txBody>
          <a:bodyPr wrap="square">
            <a:spAutoFit/>
          </a:bodyPr>
          <a:lstStyle/>
          <a:p>
            <a:pPr marL="0" marR="0" lvl="0" indent="0" algn="l" defTabSz="896215" rtl="0" eaLnBrk="1" fontAlgn="auto" latinLnBrk="0" hangingPunct="1">
              <a:lnSpc>
                <a:spcPct val="100000"/>
              </a:lnSpc>
              <a:spcBef>
                <a:spcPts val="0"/>
              </a:spcBef>
              <a:spcAft>
                <a:spcPts val="588"/>
              </a:spcAft>
              <a:buClrTx/>
              <a:buSzTx/>
              <a:buFontTx/>
              <a:buNone/>
              <a:tabLst/>
              <a:defRPr/>
            </a:pPr>
            <a:r>
              <a:rPr kumimoji="0" lang="en-US" sz="1600" b="1" i="0" u="none" strike="noStrike" kern="0" cap="none" spc="0" normalizeH="0" baseline="0" noProof="0">
                <a:ln>
                  <a:noFill/>
                </a:ln>
                <a:solidFill>
                  <a:srgbClr val="000000"/>
                </a:solidFill>
                <a:effectLst/>
                <a:uLnTx/>
                <a:uFillTx/>
                <a:latin typeface="Segoe UI Semibold"/>
                <a:ea typeface="+mn-ea"/>
                <a:cs typeface="+mn-cs"/>
              </a:rPr>
              <a:t>Day 163–243 </a:t>
            </a:r>
            <a:br>
              <a:rPr kumimoji="0" lang="en-US" sz="1600" b="1" i="0" u="none" strike="noStrike" kern="0" cap="none" spc="0" normalizeH="0" baseline="0" noProof="0">
                <a:ln>
                  <a:noFill/>
                </a:ln>
                <a:solidFill>
                  <a:srgbClr val="000000"/>
                </a:solidFill>
                <a:effectLst/>
                <a:uLnTx/>
                <a:uFillTx/>
                <a:latin typeface="Segoe UI Semibold"/>
                <a:ea typeface="+mn-ea"/>
                <a:cs typeface="+mn-cs"/>
              </a:rPr>
            </a:br>
            <a:r>
              <a:rPr kumimoji="0" lang="en-US" sz="1600" b="1" i="0" u="none" strike="noStrike" kern="0" cap="none" spc="0" normalizeH="0" baseline="0" noProof="0">
                <a:ln>
                  <a:noFill/>
                </a:ln>
                <a:solidFill>
                  <a:srgbClr val="000000"/>
                </a:solidFill>
                <a:effectLst/>
                <a:uLnTx/>
                <a:uFillTx/>
                <a:latin typeface="Segoe UI Semibold"/>
                <a:ea typeface="+mn-ea"/>
                <a:cs typeface="+mn-cs"/>
              </a:rPr>
              <a:t>(on-premises):</a:t>
            </a:r>
          </a:p>
          <a:p>
            <a:pPr marL="0" marR="0" lvl="0" indent="0" algn="l" defTabSz="896182" rtl="0" eaLnBrk="1" fontAlgn="auto" latinLnBrk="0" hangingPunct="1">
              <a:lnSpc>
                <a:spcPct val="100000"/>
              </a:lnSpc>
              <a:spcBef>
                <a:spcPts val="0"/>
              </a:spcBef>
              <a:spcAft>
                <a:spcPts val="0"/>
              </a:spcAft>
              <a:buClrTx/>
              <a:buSzTx/>
              <a:buFontTx/>
              <a:buNone/>
              <a:tabLst/>
              <a:defRPr/>
            </a:pPr>
            <a:r>
              <a:rPr kumimoji="0" lang="en-GB" sz="1200" b="0" i="0" u="none" strike="noStrike" kern="0" cap="none" spc="0" normalizeH="0" baseline="0" noProof="0">
                <a:ln>
                  <a:noFill/>
                </a:ln>
                <a:gradFill>
                  <a:gsLst>
                    <a:gs pos="0">
                      <a:srgbClr val="1A1A1A"/>
                    </a:gs>
                    <a:gs pos="100000">
                      <a:srgbClr val="1A1A1A"/>
                    </a:gs>
                  </a:gsLst>
                  <a:lin ang="5400000" scaled="1"/>
                </a:gradFill>
                <a:effectLst/>
                <a:uLnTx/>
                <a:uFillTx/>
                <a:latin typeface="Segoe UI Semibold"/>
                <a:ea typeface="+mn-ea"/>
                <a:cs typeface="+mn-cs"/>
              </a:rPr>
              <a:t>Attacker moves laterally throughout organization’s network, compromising privileged credentials</a:t>
            </a:r>
          </a:p>
        </p:txBody>
      </p:sp>
      <p:grpSp>
        <p:nvGrpSpPr>
          <p:cNvPr id="12" name="Group 11">
            <a:extLst>
              <a:ext uri="{FF2B5EF4-FFF2-40B4-BE49-F238E27FC236}">
                <a16:creationId xmlns:a16="http://schemas.microsoft.com/office/drawing/2014/main" id="{18406D06-7D0E-4B24-9A18-C39F1C2AF963}"/>
              </a:ext>
              <a:ext uri="{C183D7F6-B498-43B3-948B-1728B52AA6E4}">
                <adec:decorative xmlns:adec="http://schemas.microsoft.com/office/drawing/2017/decorative" val="1"/>
              </a:ext>
            </a:extLst>
          </p:cNvPr>
          <p:cNvGrpSpPr/>
          <p:nvPr/>
        </p:nvGrpSpPr>
        <p:grpSpPr>
          <a:xfrm>
            <a:off x="5933446" y="2731918"/>
            <a:ext cx="708525" cy="708525"/>
            <a:chOff x="6079318" y="2484645"/>
            <a:chExt cx="722732" cy="722732"/>
          </a:xfrm>
          <a:solidFill>
            <a:schemeClr val="accent1"/>
          </a:solidFill>
        </p:grpSpPr>
        <p:sp>
          <p:nvSpPr>
            <p:cNvPr id="126" name="Oval 125">
              <a:extLst>
                <a:ext uri="{FF2B5EF4-FFF2-40B4-BE49-F238E27FC236}">
                  <a16:creationId xmlns:a16="http://schemas.microsoft.com/office/drawing/2014/main" id="{9F3049B7-9CFC-4660-8EFD-004A26412702}"/>
                </a:ext>
                <a:ext uri="{C183D7F6-B498-43B3-948B-1728B52AA6E4}">
                  <adec:decorative xmlns:adec="http://schemas.microsoft.com/office/drawing/2017/decorative" val="1"/>
                </a:ext>
              </a:extLst>
            </p:cNvPr>
            <p:cNvSpPr/>
            <p:nvPr/>
          </p:nvSpPr>
          <p:spPr bwMode="auto">
            <a:xfrm>
              <a:off x="6079318" y="2484645"/>
              <a:ext cx="722732" cy="722732"/>
            </a:xfrm>
            <a:prstGeom prst="ellipse">
              <a:avLst/>
            </a:prstGeom>
            <a:grpFill/>
            <a:ln w="31750" cap="flat" cmpd="sng" algn="ctr">
              <a:solidFill>
                <a:schemeClr val="bg1"/>
              </a:solidFill>
              <a:prstDash val="solid"/>
              <a:headEnd type="none" w="med" len="med"/>
              <a:tailEnd type="none" w="med" len="med"/>
            </a:ln>
            <a:effectLst/>
          </p:spPr>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32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sp>
          <p:nvSpPr>
            <p:cNvPr id="163" name="cloud">
              <a:extLst>
                <a:ext uri="{FF2B5EF4-FFF2-40B4-BE49-F238E27FC236}">
                  <a16:creationId xmlns:a16="http://schemas.microsoft.com/office/drawing/2014/main" id="{08DAC87D-1391-4A77-8749-0D37B49F5BF1}"/>
                </a:ext>
              </a:extLst>
            </p:cNvPr>
            <p:cNvSpPr>
              <a:spLocks noChangeAspect="1"/>
            </p:cNvSpPr>
            <p:nvPr/>
          </p:nvSpPr>
          <p:spPr bwMode="auto">
            <a:xfrm>
              <a:off x="6195571" y="2689851"/>
              <a:ext cx="490227" cy="312321"/>
            </a:xfrm>
            <a:custGeom>
              <a:avLst/>
              <a:gdLst>
                <a:gd name="T0" fmla="*/ 281 w 344"/>
                <a:gd name="T1" fmla="*/ 216 h 217"/>
                <a:gd name="T2" fmla="*/ 281 w 344"/>
                <a:gd name="T3" fmla="*/ 217 h 217"/>
                <a:gd name="T4" fmla="*/ 88 w 344"/>
                <a:gd name="T5" fmla="*/ 217 h 217"/>
                <a:gd name="T6" fmla="*/ 88 w 344"/>
                <a:gd name="T7" fmla="*/ 217 h 217"/>
                <a:gd name="T8" fmla="*/ 86 w 344"/>
                <a:gd name="T9" fmla="*/ 217 h 217"/>
                <a:gd name="T10" fmla="*/ 0 w 344"/>
                <a:gd name="T11" fmla="*/ 130 h 217"/>
                <a:gd name="T12" fmla="*/ 86 w 344"/>
                <a:gd name="T13" fmla="*/ 44 h 217"/>
                <a:gd name="T14" fmla="*/ 104 w 344"/>
                <a:gd name="T15" fmla="*/ 45 h 217"/>
                <a:gd name="T16" fmla="*/ 184 w 344"/>
                <a:gd name="T17" fmla="*/ 0 h 217"/>
                <a:gd name="T18" fmla="*/ 278 w 344"/>
                <a:gd name="T19" fmla="*/ 85 h 217"/>
                <a:gd name="T20" fmla="*/ 278 w 344"/>
                <a:gd name="T21" fmla="*/ 85 h 217"/>
                <a:gd name="T22" fmla="*/ 344 w 344"/>
                <a:gd name="T23" fmla="*/ 151 h 217"/>
                <a:gd name="T24" fmla="*/ 281 w 344"/>
                <a:gd name="T25" fmla="*/ 216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4" h="217">
                  <a:moveTo>
                    <a:pt x="281" y="216"/>
                  </a:moveTo>
                  <a:cubicBezTo>
                    <a:pt x="281" y="217"/>
                    <a:pt x="281" y="217"/>
                    <a:pt x="281" y="217"/>
                  </a:cubicBezTo>
                  <a:cubicBezTo>
                    <a:pt x="88" y="217"/>
                    <a:pt x="88" y="217"/>
                    <a:pt x="88" y="217"/>
                  </a:cubicBezTo>
                  <a:cubicBezTo>
                    <a:pt x="88" y="217"/>
                    <a:pt x="88" y="217"/>
                    <a:pt x="88" y="217"/>
                  </a:cubicBezTo>
                  <a:cubicBezTo>
                    <a:pt x="87" y="217"/>
                    <a:pt x="87" y="217"/>
                    <a:pt x="86" y="217"/>
                  </a:cubicBezTo>
                  <a:cubicBezTo>
                    <a:pt x="39" y="217"/>
                    <a:pt x="0" y="178"/>
                    <a:pt x="0" y="130"/>
                  </a:cubicBezTo>
                  <a:cubicBezTo>
                    <a:pt x="0" y="82"/>
                    <a:pt x="39" y="44"/>
                    <a:pt x="86" y="44"/>
                  </a:cubicBezTo>
                  <a:cubicBezTo>
                    <a:pt x="92" y="44"/>
                    <a:pt x="98" y="44"/>
                    <a:pt x="104" y="45"/>
                  </a:cubicBezTo>
                  <a:cubicBezTo>
                    <a:pt x="121" y="18"/>
                    <a:pt x="150" y="0"/>
                    <a:pt x="184" y="0"/>
                  </a:cubicBezTo>
                  <a:cubicBezTo>
                    <a:pt x="233" y="0"/>
                    <a:pt x="273" y="37"/>
                    <a:pt x="278" y="85"/>
                  </a:cubicBezTo>
                  <a:cubicBezTo>
                    <a:pt x="278" y="85"/>
                    <a:pt x="278" y="85"/>
                    <a:pt x="278" y="85"/>
                  </a:cubicBezTo>
                  <a:cubicBezTo>
                    <a:pt x="315" y="85"/>
                    <a:pt x="344" y="114"/>
                    <a:pt x="344" y="151"/>
                  </a:cubicBezTo>
                  <a:cubicBezTo>
                    <a:pt x="344" y="186"/>
                    <a:pt x="316" y="215"/>
                    <a:pt x="281" y="216"/>
                  </a:cubicBezTo>
                  <a:close/>
                </a:path>
              </a:pathLst>
            </a:custGeom>
            <a:grpFill/>
            <a:ln w="15875"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050" b="0" i="0" u="none" strike="noStrike" kern="0" cap="none" spc="0" normalizeH="0" baseline="0" noProof="0">
                <a:ln>
                  <a:noFill/>
                </a:ln>
                <a:gradFill>
                  <a:gsLst>
                    <a:gs pos="0">
                      <a:srgbClr val="505050"/>
                    </a:gs>
                    <a:gs pos="100000">
                      <a:srgbClr val="505050"/>
                    </a:gs>
                  </a:gsLst>
                </a:gradFill>
                <a:effectLst/>
                <a:uLnTx/>
                <a:uFillTx/>
                <a:latin typeface="Segoe UI"/>
                <a:ea typeface="+mn-ea"/>
                <a:cs typeface="+mn-cs"/>
              </a:endParaRPr>
            </a:p>
          </p:txBody>
        </p:sp>
      </p:grpSp>
      <p:grpSp>
        <p:nvGrpSpPr>
          <p:cNvPr id="16" name="Group 15">
            <a:extLst>
              <a:ext uri="{FF2B5EF4-FFF2-40B4-BE49-F238E27FC236}">
                <a16:creationId xmlns:a16="http://schemas.microsoft.com/office/drawing/2014/main" id="{819A4D0D-9C84-4732-A7C2-45BC0BD86C19}"/>
              </a:ext>
              <a:ext uri="{C183D7F6-B498-43B3-948B-1728B52AA6E4}">
                <adec:decorative xmlns:adec="http://schemas.microsoft.com/office/drawing/2017/decorative" val="1"/>
              </a:ext>
            </a:extLst>
          </p:cNvPr>
          <p:cNvGrpSpPr/>
          <p:nvPr/>
        </p:nvGrpSpPr>
        <p:grpSpPr>
          <a:xfrm>
            <a:off x="8876411" y="4766600"/>
            <a:ext cx="708525" cy="708525"/>
            <a:chOff x="9283000" y="4560127"/>
            <a:chExt cx="722732" cy="722732"/>
          </a:xfrm>
          <a:solidFill>
            <a:schemeClr val="accent1"/>
          </a:solidFill>
        </p:grpSpPr>
        <p:sp>
          <p:nvSpPr>
            <p:cNvPr id="140" name="Oval 139">
              <a:extLst>
                <a:ext uri="{FF2B5EF4-FFF2-40B4-BE49-F238E27FC236}">
                  <a16:creationId xmlns:a16="http://schemas.microsoft.com/office/drawing/2014/main" id="{17EDFB32-4CB0-496A-A65E-C771D316F22F}"/>
                </a:ext>
              </a:extLst>
            </p:cNvPr>
            <p:cNvSpPr/>
            <p:nvPr/>
          </p:nvSpPr>
          <p:spPr bwMode="auto">
            <a:xfrm>
              <a:off x="9283000" y="4560127"/>
              <a:ext cx="722732" cy="722732"/>
            </a:xfrm>
            <a:prstGeom prst="ellipse">
              <a:avLst/>
            </a:prstGeom>
            <a:grpFill/>
            <a:ln w="31750" cap="flat" cmpd="sng" algn="ctr">
              <a:solidFill>
                <a:schemeClr val="bg1"/>
              </a:solidFill>
              <a:prstDash val="solid"/>
              <a:headEnd type="none" w="med" len="med"/>
              <a:tailEnd type="none" w="med" len="med"/>
            </a:ln>
            <a:effectLst/>
          </p:spPr>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32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sp>
          <p:nvSpPr>
            <p:cNvPr id="164" name="Org_ECA6">
              <a:extLst>
                <a:ext uri="{FF2B5EF4-FFF2-40B4-BE49-F238E27FC236}">
                  <a16:creationId xmlns:a16="http://schemas.microsoft.com/office/drawing/2014/main" id="{461D43A7-7C83-4236-903A-6F51D5FDEF24}"/>
                </a:ext>
              </a:extLst>
            </p:cNvPr>
            <p:cNvSpPr>
              <a:spLocks noChangeAspect="1" noEditPoints="1"/>
            </p:cNvSpPr>
            <p:nvPr/>
          </p:nvSpPr>
          <p:spPr bwMode="auto">
            <a:xfrm>
              <a:off x="9465169" y="4742208"/>
              <a:ext cx="358395" cy="358570"/>
            </a:xfrm>
            <a:custGeom>
              <a:avLst/>
              <a:gdLst>
                <a:gd name="T0" fmla="*/ 1177 w 4117"/>
                <a:gd name="T1" fmla="*/ 4119 h 4119"/>
                <a:gd name="T2" fmla="*/ 0 w 4117"/>
                <a:gd name="T3" fmla="*/ 4119 h 4119"/>
                <a:gd name="T4" fmla="*/ 0 w 4117"/>
                <a:gd name="T5" fmla="*/ 2942 h 4119"/>
                <a:gd name="T6" fmla="*/ 1177 w 4117"/>
                <a:gd name="T7" fmla="*/ 2942 h 4119"/>
                <a:gd name="T8" fmla="*/ 1177 w 4117"/>
                <a:gd name="T9" fmla="*/ 4119 h 4119"/>
                <a:gd name="T10" fmla="*/ 4117 w 4117"/>
                <a:gd name="T11" fmla="*/ 2942 h 4119"/>
                <a:gd name="T12" fmla="*/ 2941 w 4117"/>
                <a:gd name="T13" fmla="*/ 2942 h 4119"/>
                <a:gd name="T14" fmla="*/ 2941 w 4117"/>
                <a:gd name="T15" fmla="*/ 4119 h 4119"/>
                <a:gd name="T16" fmla="*/ 4117 w 4117"/>
                <a:gd name="T17" fmla="*/ 4119 h 4119"/>
                <a:gd name="T18" fmla="*/ 4117 w 4117"/>
                <a:gd name="T19" fmla="*/ 2942 h 4119"/>
                <a:gd name="T20" fmla="*/ 2647 w 4117"/>
                <a:gd name="T21" fmla="*/ 0 h 4119"/>
                <a:gd name="T22" fmla="*/ 1471 w 4117"/>
                <a:gd name="T23" fmla="*/ 0 h 4119"/>
                <a:gd name="T24" fmla="*/ 1471 w 4117"/>
                <a:gd name="T25" fmla="*/ 1177 h 4119"/>
                <a:gd name="T26" fmla="*/ 2647 w 4117"/>
                <a:gd name="T27" fmla="*/ 1177 h 4119"/>
                <a:gd name="T28" fmla="*/ 2647 w 4117"/>
                <a:gd name="T29" fmla="*/ 0 h 4119"/>
                <a:gd name="T30" fmla="*/ 2059 w 4117"/>
                <a:gd name="T31" fmla="*/ 1177 h 4119"/>
                <a:gd name="T32" fmla="*/ 2059 w 4117"/>
                <a:gd name="T33" fmla="*/ 2060 h 4119"/>
                <a:gd name="T34" fmla="*/ 3529 w 4117"/>
                <a:gd name="T35" fmla="*/ 2942 h 4119"/>
                <a:gd name="T36" fmla="*/ 3529 w 4117"/>
                <a:gd name="T37" fmla="*/ 2060 h 4119"/>
                <a:gd name="T38" fmla="*/ 588 w 4117"/>
                <a:gd name="T39" fmla="*/ 2060 h 4119"/>
                <a:gd name="T40" fmla="*/ 588 w 4117"/>
                <a:gd name="T41" fmla="*/ 2942 h 4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117" h="4119">
                  <a:moveTo>
                    <a:pt x="1177" y="4119"/>
                  </a:moveTo>
                  <a:lnTo>
                    <a:pt x="0" y="4119"/>
                  </a:lnTo>
                  <a:lnTo>
                    <a:pt x="0" y="2942"/>
                  </a:lnTo>
                  <a:lnTo>
                    <a:pt x="1177" y="2942"/>
                  </a:lnTo>
                  <a:lnTo>
                    <a:pt x="1177" y="4119"/>
                  </a:lnTo>
                  <a:moveTo>
                    <a:pt x="4117" y="2942"/>
                  </a:moveTo>
                  <a:lnTo>
                    <a:pt x="2941" y="2942"/>
                  </a:lnTo>
                  <a:lnTo>
                    <a:pt x="2941" y="4119"/>
                  </a:lnTo>
                  <a:lnTo>
                    <a:pt x="4117" y="4119"/>
                  </a:lnTo>
                  <a:lnTo>
                    <a:pt x="4117" y="2942"/>
                  </a:lnTo>
                  <a:moveTo>
                    <a:pt x="2647" y="0"/>
                  </a:moveTo>
                  <a:lnTo>
                    <a:pt x="1471" y="0"/>
                  </a:lnTo>
                  <a:lnTo>
                    <a:pt x="1471" y="1177"/>
                  </a:lnTo>
                  <a:lnTo>
                    <a:pt x="2647" y="1177"/>
                  </a:lnTo>
                  <a:lnTo>
                    <a:pt x="2647" y="0"/>
                  </a:lnTo>
                  <a:moveTo>
                    <a:pt x="2059" y="1177"/>
                  </a:moveTo>
                  <a:lnTo>
                    <a:pt x="2059" y="2060"/>
                  </a:lnTo>
                  <a:moveTo>
                    <a:pt x="3529" y="2942"/>
                  </a:moveTo>
                  <a:lnTo>
                    <a:pt x="3529" y="2060"/>
                  </a:lnTo>
                  <a:lnTo>
                    <a:pt x="588" y="2060"/>
                  </a:lnTo>
                  <a:lnTo>
                    <a:pt x="588" y="2942"/>
                  </a:lnTo>
                </a:path>
              </a:pathLst>
            </a:custGeom>
            <a:grp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050" b="0" i="0" u="none" strike="noStrike" kern="0" cap="none" spc="0" normalizeH="0" baseline="0" noProof="0">
                <a:ln>
                  <a:noFill/>
                </a:ln>
                <a:gradFill>
                  <a:gsLst>
                    <a:gs pos="0">
                      <a:srgbClr val="505050"/>
                    </a:gs>
                    <a:gs pos="100000">
                      <a:srgbClr val="505050"/>
                    </a:gs>
                  </a:gsLst>
                  <a:lin ang="5400000" scaled="1"/>
                </a:gradFill>
                <a:effectLst/>
                <a:uLnTx/>
                <a:uFillTx/>
                <a:latin typeface="Segoe UI"/>
                <a:ea typeface="+mn-ea"/>
                <a:cs typeface="+mn-cs"/>
              </a:endParaRPr>
            </a:p>
          </p:txBody>
        </p:sp>
      </p:grpSp>
      <p:grpSp>
        <p:nvGrpSpPr>
          <p:cNvPr id="23" name="Group 22">
            <a:extLst>
              <a:ext uri="{FF2B5EF4-FFF2-40B4-BE49-F238E27FC236}">
                <a16:creationId xmlns:a16="http://schemas.microsoft.com/office/drawing/2014/main" id="{340BB98B-9AC3-4C79-B8AD-818B95F27269}"/>
              </a:ext>
              <a:ext uri="{C183D7F6-B498-43B3-948B-1728B52AA6E4}">
                <adec:decorative xmlns:adec="http://schemas.microsoft.com/office/drawing/2017/decorative" val="1"/>
              </a:ext>
            </a:extLst>
          </p:cNvPr>
          <p:cNvGrpSpPr/>
          <p:nvPr/>
        </p:nvGrpSpPr>
        <p:grpSpPr>
          <a:xfrm>
            <a:off x="1173679" y="3359122"/>
            <a:ext cx="708525" cy="708525"/>
            <a:chOff x="972698" y="3124426"/>
            <a:chExt cx="722732" cy="722732"/>
          </a:xfrm>
          <a:solidFill>
            <a:schemeClr val="accent1"/>
          </a:solidFill>
        </p:grpSpPr>
        <p:sp>
          <p:nvSpPr>
            <p:cNvPr id="111" name="Oval 110">
              <a:extLst>
                <a:ext uri="{FF2B5EF4-FFF2-40B4-BE49-F238E27FC236}">
                  <a16:creationId xmlns:a16="http://schemas.microsoft.com/office/drawing/2014/main" id="{90044AD4-951B-44B0-9C47-41E72F1F0EE2}"/>
                </a:ext>
              </a:extLst>
            </p:cNvPr>
            <p:cNvSpPr/>
            <p:nvPr/>
          </p:nvSpPr>
          <p:spPr bwMode="auto">
            <a:xfrm>
              <a:off x="972698" y="3124426"/>
              <a:ext cx="722732" cy="722732"/>
            </a:xfrm>
            <a:prstGeom prst="ellipse">
              <a:avLst/>
            </a:prstGeom>
            <a:grpFill/>
            <a:ln w="190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l" defTabSz="914102"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a:ln>
                  <a:noFill/>
                </a:ln>
                <a:solidFill>
                  <a:srgbClr val="FFFFFF"/>
                </a:solidFill>
                <a:effectLst/>
                <a:uLnTx/>
                <a:uFillTx/>
                <a:latin typeface="Segoe UI"/>
                <a:ea typeface="+mn-ea"/>
                <a:cs typeface="Segoe UI" pitchFamily="34" charset="0"/>
              </a:endParaRPr>
            </a:p>
          </p:txBody>
        </p:sp>
        <p:grpSp>
          <p:nvGrpSpPr>
            <p:cNvPr id="22" name="Group 21">
              <a:extLst>
                <a:ext uri="{FF2B5EF4-FFF2-40B4-BE49-F238E27FC236}">
                  <a16:creationId xmlns:a16="http://schemas.microsoft.com/office/drawing/2014/main" id="{B1C95FD9-2936-4A79-A914-D393C9422BE2}"/>
                </a:ext>
              </a:extLst>
            </p:cNvPr>
            <p:cNvGrpSpPr/>
            <p:nvPr/>
          </p:nvGrpSpPr>
          <p:grpSpPr>
            <a:xfrm>
              <a:off x="1128389" y="3294769"/>
              <a:ext cx="411351" cy="382047"/>
              <a:chOff x="1170566" y="3309209"/>
              <a:chExt cx="411351" cy="382047"/>
            </a:xfrm>
            <a:grpFill/>
          </p:grpSpPr>
          <p:sp>
            <p:nvSpPr>
              <p:cNvPr id="178" name="people_4">
                <a:extLst>
                  <a:ext uri="{FF2B5EF4-FFF2-40B4-BE49-F238E27FC236}">
                    <a16:creationId xmlns:a16="http://schemas.microsoft.com/office/drawing/2014/main" id="{2698A327-1CF8-4E2E-930D-25F12CDA861F}"/>
                  </a:ext>
                </a:extLst>
              </p:cNvPr>
              <p:cNvSpPr>
                <a:spLocks noChangeAspect="1" noEditPoints="1"/>
              </p:cNvSpPr>
              <p:nvPr/>
            </p:nvSpPr>
            <p:spPr bwMode="auto">
              <a:xfrm>
                <a:off x="1170566" y="3309209"/>
                <a:ext cx="283078" cy="316476"/>
              </a:xfrm>
              <a:custGeom>
                <a:avLst/>
                <a:gdLst>
                  <a:gd name="T0" fmla="*/ 48 w 246"/>
                  <a:gd name="T1" fmla="*/ 76 h 275"/>
                  <a:gd name="T2" fmla="*/ 124 w 246"/>
                  <a:gd name="T3" fmla="*/ 0 h 275"/>
                  <a:gd name="T4" fmla="*/ 201 w 246"/>
                  <a:gd name="T5" fmla="*/ 76 h 275"/>
                  <a:gd name="T6" fmla="*/ 124 w 246"/>
                  <a:gd name="T7" fmla="*/ 152 h 275"/>
                  <a:gd name="T8" fmla="*/ 48 w 246"/>
                  <a:gd name="T9" fmla="*/ 76 h 275"/>
                  <a:gd name="T10" fmla="*/ 246 w 246"/>
                  <a:gd name="T11" fmla="*/ 275 h 275"/>
                  <a:gd name="T12" fmla="*/ 123 w 246"/>
                  <a:gd name="T13" fmla="*/ 152 h 275"/>
                  <a:gd name="T14" fmla="*/ 0 w 246"/>
                  <a:gd name="T15" fmla="*/ 275 h 2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275">
                    <a:moveTo>
                      <a:pt x="48" y="76"/>
                    </a:moveTo>
                    <a:cubicBezTo>
                      <a:pt x="48" y="34"/>
                      <a:pt x="82" y="0"/>
                      <a:pt x="124" y="0"/>
                    </a:cubicBezTo>
                    <a:cubicBezTo>
                      <a:pt x="166" y="0"/>
                      <a:pt x="201" y="34"/>
                      <a:pt x="201" y="76"/>
                    </a:cubicBezTo>
                    <a:cubicBezTo>
                      <a:pt x="201" y="118"/>
                      <a:pt x="166" y="152"/>
                      <a:pt x="124" y="152"/>
                    </a:cubicBezTo>
                    <a:cubicBezTo>
                      <a:pt x="82" y="152"/>
                      <a:pt x="48" y="118"/>
                      <a:pt x="48" y="76"/>
                    </a:cubicBezTo>
                    <a:close/>
                    <a:moveTo>
                      <a:pt x="246" y="275"/>
                    </a:moveTo>
                    <a:cubicBezTo>
                      <a:pt x="246" y="207"/>
                      <a:pt x="191" y="152"/>
                      <a:pt x="123" y="152"/>
                    </a:cubicBezTo>
                    <a:cubicBezTo>
                      <a:pt x="55" y="152"/>
                      <a:pt x="0" y="207"/>
                      <a:pt x="0" y="275"/>
                    </a:cubicBezTo>
                  </a:path>
                </a:pathLst>
              </a:custGeom>
              <a:grp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000000"/>
                  </a:solidFill>
                  <a:effectLst/>
                  <a:uLnTx/>
                  <a:uFillTx/>
                  <a:latin typeface="Segoe UI"/>
                  <a:ea typeface="+mn-ea"/>
                  <a:cs typeface="+mn-cs"/>
                </a:endParaRPr>
              </a:p>
            </p:txBody>
          </p:sp>
          <p:sp>
            <p:nvSpPr>
              <p:cNvPr id="179" name="Warning_E7BA">
                <a:extLst>
                  <a:ext uri="{FF2B5EF4-FFF2-40B4-BE49-F238E27FC236}">
                    <a16:creationId xmlns:a16="http://schemas.microsoft.com/office/drawing/2014/main" id="{8B4E4AE3-884C-4102-A8A3-10D7A4F82ABF}"/>
                  </a:ext>
                </a:extLst>
              </p:cNvPr>
              <p:cNvSpPr>
                <a:spLocks noChangeAspect="1" noEditPoints="1"/>
              </p:cNvSpPr>
              <p:nvPr/>
            </p:nvSpPr>
            <p:spPr bwMode="auto">
              <a:xfrm>
                <a:off x="1352741" y="3461964"/>
                <a:ext cx="229176" cy="229292"/>
              </a:xfrm>
              <a:custGeom>
                <a:avLst/>
                <a:gdLst>
                  <a:gd name="T0" fmla="*/ 0 w 3939"/>
                  <a:gd name="T1" fmla="*/ 3941 h 3941"/>
                  <a:gd name="T2" fmla="*/ 1970 w 3939"/>
                  <a:gd name="T3" fmla="*/ 0 h 3941"/>
                  <a:gd name="T4" fmla="*/ 3939 w 3939"/>
                  <a:gd name="T5" fmla="*/ 3941 h 3941"/>
                  <a:gd name="T6" fmla="*/ 0 w 3939"/>
                  <a:gd name="T7" fmla="*/ 3941 h 3941"/>
                  <a:gd name="T8" fmla="*/ 1970 w 3939"/>
                  <a:gd name="T9" fmla="*/ 1144 h 3941"/>
                  <a:gd name="T10" fmla="*/ 1970 w 3939"/>
                  <a:gd name="T11" fmla="*/ 2911 h 3941"/>
                  <a:gd name="T12" fmla="*/ 1970 w 3939"/>
                  <a:gd name="T13" fmla="*/ 3205 h 3941"/>
                  <a:gd name="T14" fmla="*/ 1970 w 3939"/>
                  <a:gd name="T15" fmla="*/ 3500 h 39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39" h="3941">
                    <a:moveTo>
                      <a:pt x="0" y="3941"/>
                    </a:moveTo>
                    <a:lnTo>
                      <a:pt x="1970" y="0"/>
                    </a:lnTo>
                    <a:lnTo>
                      <a:pt x="3939" y="3941"/>
                    </a:lnTo>
                    <a:lnTo>
                      <a:pt x="0" y="3941"/>
                    </a:lnTo>
                    <a:moveTo>
                      <a:pt x="1970" y="1144"/>
                    </a:moveTo>
                    <a:lnTo>
                      <a:pt x="1970" y="2911"/>
                    </a:lnTo>
                    <a:moveTo>
                      <a:pt x="1970" y="3205"/>
                    </a:moveTo>
                    <a:lnTo>
                      <a:pt x="1970" y="3500"/>
                    </a:lnTo>
                  </a:path>
                </a:pathLst>
              </a:custGeom>
              <a:grpFill/>
              <a:ln w="15875" cap="sq">
                <a:solidFill>
                  <a:schemeClr val="tx1"/>
                </a:solidFill>
                <a:prstDash val="solid"/>
                <a:miter lim="800000"/>
                <a:headEnd/>
                <a:tailEnd/>
              </a:ln>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gradFill>
                    <a:gsLst>
                      <a:gs pos="0">
                        <a:srgbClr val="505050"/>
                      </a:gs>
                      <a:gs pos="100000">
                        <a:srgbClr val="505050"/>
                      </a:gs>
                    </a:gsLst>
                    <a:lin ang="5400000" scaled="1"/>
                  </a:gradFill>
                  <a:effectLst/>
                  <a:uLnTx/>
                  <a:uFillTx/>
                  <a:latin typeface="Segoe UI"/>
                  <a:ea typeface="+mn-ea"/>
                  <a:cs typeface="+mn-cs"/>
                </a:endParaRPr>
              </a:p>
            </p:txBody>
          </p:sp>
        </p:grpSp>
      </p:grpSp>
      <p:grpSp>
        <p:nvGrpSpPr>
          <p:cNvPr id="26" name="Group 25">
            <a:extLst>
              <a:ext uri="{FF2B5EF4-FFF2-40B4-BE49-F238E27FC236}">
                <a16:creationId xmlns:a16="http://schemas.microsoft.com/office/drawing/2014/main" id="{B3C62BB8-BB44-4BFC-A010-D2E948335879}"/>
              </a:ext>
              <a:ext uri="{C183D7F6-B498-43B3-948B-1728B52AA6E4}">
                <adec:decorative xmlns:adec="http://schemas.microsoft.com/office/drawing/2017/decorative" val="1"/>
              </a:ext>
            </a:extLst>
          </p:cNvPr>
          <p:cNvGrpSpPr/>
          <p:nvPr/>
        </p:nvGrpSpPr>
        <p:grpSpPr>
          <a:xfrm>
            <a:off x="3383997" y="3359122"/>
            <a:ext cx="708525" cy="708525"/>
            <a:chOff x="3478747" y="3124426"/>
            <a:chExt cx="722732" cy="722732"/>
          </a:xfrm>
          <a:solidFill>
            <a:schemeClr val="accent1"/>
          </a:solidFill>
        </p:grpSpPr>
        <p:sp>
          <p:nvSpPr>
            <p:cNvPr id="128" name="Oval 127">
              <a:extLst>
                <a:ext uri="{FF2B5EF4-FFF2-40B4-BE49-F238E27FC236}">
                  <a16:creationId xmlns:a16="http://schemas.microsoft.com/office/drawing/2014/main" id="{FFE230A4-3E78-418A-BF56-0701608D9042}"/>
                </a:ext>
              </a:extLst>
            </p:cNvPr>
            <p:cNvSpPr/>
            <p:nvPr/>
          </p:nvSpPr>
          <p:spPr bwMode="auto">
            <a:xfrm>
              <a:off x="3478747" y="3124426"/>
              <a:ext cx="722732" cy="722732"/>
            </a:xfrm>
            <a:prstGeom prst="ellipse">
              <a:avLst/>
            </a:prstGeom>
            <a:grpFill/>
            <a:ln w="31750" cap="flat" cmpd="sng" algn="ctr">
              <a:solidFill>
                <a:schemeClr val="bg1"/>
              </a:solidFill>
              <a:prstDash val="solid"/>
              <a:headEnd type="none" w="med" len="med"/>
              <a:tailEnd type="none" w="med" len="med"/>
            </a:ln>
            <a:effectLst/>
          </p:spPr>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3200"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nvGrpSpPr>
            <p:cNvPr id="25" name="Group 24">
              <a:extLst>
                <a:ext uri="{FF2B5EF4-FFF2-40B4-BE49-F238E27FC236}">
                  <a16:creationId xmlns:a16="http://schemas.microsoft.com/office/drawing/2014/main" id="{B4CB7AAB-6858-4D48-8467-26760559E693}"/>
                </a:ext>
              </a:extLst>
            </p:cNvPr>
            <p:cNvGrpSpPr/>
            <p:nvPr/>
          </p:nvGrpSpPr>
          <p:grpSpPr>
            <a:xfrm>
              <a:off x="3619944" y="3318260"/>
              <a:ext cx="440338" cy="368725"/>
              <a:chOff x="3622521" y="3353672"/>
              <a:chExt cx="440338" cy="368725"/>
            </a:xfrm>
            <a:grpFill/>
          </p:grpSpPr>
          <p:sp>
            <p:nvSpPr>
              <p:cNvPr id="180" name="mail">
                <a:extLst>
                  <a:ext uri="{FF2B5EF4-FFF2-40B4-BE49-F238E27FC236}">
                    <a16:creationId xmlns:a16="http://schemas.microsoft.com/office/drawing/2014/main" id="{287C8319-3C60-483F-A0FD-38DC368E80D1}"/>
                  </a:ext>
                </a:extLst>
              </p:cNvPr>
              <p:cNvSpPr>
                <a:spLocks noChangeAspect="1" noEditPoints="1"/>
              </p:cNvSpPr>
              <p:nvPr/>
            </p:nvSpPr>
            <p:spPr bwMode="auto">
              <a:xfrm>
                <a:off x="3622521" y="3353672"/>
                <a:ext cx="306403" cy="183842"/>
              </a:xfrm>
              <a:custGeom>
                <a:avLst/>
                <a:gdLst>
                  <a:gd name="T0" fmla="*/ 245 w 245"/>
                  <a:gd name="T1" fmla="*/ 75 h 147"/>
                  <a:gd name="T2" fmla="*/ 245 w 245"/>
                  <a:gd name="T3" fmla="*/ 147 h 147"/>
                  <a:gd name="T4" fmla="*/ 0 w 245"/>
                  <a:gd name="T5" fmla="*/ 147 h 147"/>
                  <a:gd name="T6" fmla="*/ 0 w 245"/>
                  <a:gd name="T7" fmla="*/ 0 h 147"/>
                  <a:gd name="T8" fmla="*/ 245 w 245"/>
                  <a:gd name="T9" fmla="*/ 0 h 147"/>
                  <a:gd name="T10" fmla="*/ 245 w 245"/>
                  <a:gd name="T11" fmla="*/ 75 h 147"/>
                  <a:gd name="T12" fmla="*/ 0 w 245"/>
                  <a:gd name="T13" fmla="*/ 0 h 147"/>
                  <a:gd name="T14" fmla="*/ 123 w 245"/>
                  <a:gd name="T15" fmla="*/ 73 h 147"/>
                  <a:gd name="T16" fmla="*/ 245 w 245"/>
                  <a:gd name="T1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5" h="147">
                    <a:moveTo>
                      <a:pt x="245" y="75"/>
                    </a:moveTo>
                    <a:lnTo>
                      <a:pt x="245" y="147"/>
                    </a:lnTo>
                    <a:lnTo>
                      <a:pt x="0" y="147"/>
                    </a:lnTo>
                    <a:lnTo>
                      <a:pt x="0" y="0"/>
                    </a:lnTo>
                    <a:lnTo>
                      <a:pt x="245" y="0"/>
                    </a:lnTo>
                    <a:lnTo>
                      <a:pt x="245" y="75"/>
                    </a:lnTo>
                    <a:moveTo>
                      <a:pt x="0" y="0"/>
                    </a:moveTo>
                    <a:lnTo>
                      <a:pt x="123" y="73"/>
                    </a:lnTo>
                    <a:lnTo>
                      <a:pt x="245" y="0"/>
                    </a:lnTo>
                  </a:path>
                </a:pathLst>
              </a:custGeom>
              <a:grp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gradFill>
                    <a:gsLst>
                      <a:gs pos="0">
                        <a:srgbClr val="505050"/>
                      </a:gs>
                      <a:gs pos="100000">
                        <a:srgbClr val="505050"/>
                      </a:gs>
                    </a:gsLst>
                  </a:gradFill>
                  <a:effectLst/>
                  <a:uLnTx/>
                  <a:uFillTx/>
                  <a:latin typeface="Segoe UI"/>
                  <a:ea typeface="+mn-ea"/>
                  <a:cs typeface="+mn-cs"/>
                </a:endParaRPr>
              </a:p>
            </p:txBody>
          </p:sp>
          <p:sp>
            <p:nvSpPr>
              <p:cNvPr id="24" name="Oval 23">
                <a:extLst>
                  <a:ext uri="{FF2B5EF4-FFF2-40B4-BE49-F238E27FC236}">
                    <a16:creationId xmlns:a16="http://schemas.microsoft.com/office/drawing/2014/main" id="{40821B2C-0C2A-47AB-965D-E76D85188D33}"/>
                  </a:ext>
                </a:extLst>
              </p:cNvPr>
              <p:cNvSpPr/>
              <p:nvPr/>
            </p:nvSpPr>
            <p:spPr bwMode="auto">
              <a:xfrm>
                <a:off x="3840113" y="3412394"/>
                <a:ext cx="222746" cy="222746"/>
              </a:xfrm>
              <a:prstGeom prst="ellipse">
                <a:avLst/>
              </a:prstGeom>
              <a:gr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l" defTabSz="914102" rtl="0" eaLnBrk="1" fontAlgn="base" latinLnBrk="0" hangingPunct="1">
                  <a:lnSpc>
                    <a:spcPct val="100000"/>
                  </a:lnSpc>
                  <a:spcBef>
                    <a:spcPct val="0"/>
                  </a:spcBef>
                  <a:spcAft>
                    <a:spcPct val="0"/>
                  </a:spcAft>
                  <a:buClrTx/>
                  <a:buSzTx/>
                  <a:buFontTx/>
                  <a:buNone/>
                  <a:tabLst/>
                  <a:defRPr/>
                </a:pPr>
                <a:endParaRPr kumimoji="0" lang="en-US" sz="2800"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sp>
            <p:nvSpPr>
              <p:cNvPr id="181" name="magnify">
                <a:extLst>
                  <a:ext uri="{FF2B5EF4-FFF2-40B4-BE49-F238E27FC236}">
                    <a16:creationId xmlns:a16="http://schemas.microsoft.com/office/drawing/2014/main" id="{E7E9C080-A48D-4788-A6AF-1B901A5EDE29}"/>
                  </a:ext>
                </a:extLst>
              </p:cNvPr>
              <p:cNvSpPr>
                <a:spLocks noChangeAspect="1" noEditPoints="1"/>
              </p:cNvSpPr>
              <p:nvPr/>
            </p:nvSpPr>
            <p:spPr bwMode="auto">
              <a:xfrm flipH="1">
                <a:off x="3788110" y="3452899"/>
                <a:ext cx="274749" cy="269498"/>
              </a:xfrm>
              <a:custGeom>
                <a:avLst/>
                <a:gdLst>
                  <a:gd name="T0" fmla="*/ 112 w 343"/>
                  <a:gd name="T1" fmla="*/ 223 h 338"/>
                  <a:gd name="T2" fmla="*/ 0 w 343"/>
                  <a:gd name="T3" fmla="*/ 111 h 338"/>
                  <a:gd name="T4" fmla="*/ 112 w 343"/>
                  <a:gd name="T5" fmla="*/ 0 h 338"/>
                  <a:gd name="T6" fmla="*/ 223 w 343"/>
                  <a:gd name="T7" fmla="*/ 111 h 338"/>
                  <a:gd name="T8" fmla="*/ 112 w 343"/>
                  <a:gd name="T9" fmla="*/ 223 h 338"/>
                  <a:gd name="T10" fmla="*/ 343 w 343"/>
                  <a:gd name="T11" fmla="*/ 338 h 338"/>
                  <a:gd name="T12" fmla="*/ 191 w 343"/>
                  <a:gd name="T13" fmla="*/ 189 h 338"/>
                </a:gdLst>
                <a:ahLst/>
                <a:cxnLst>
                  <a:cxn ang="0">
                    <a:pos x="T0" y="T1"/>
                  </a:cxn>
                  <a:cxn ang="0">
                    <a:pos x="T2" y="T3"/>
                  </a:cxn>
                  <a:cxn ang="0">
                    <a:pos x="T4" y="T5"/>
                  </a:cxn>
                  <a:cxn ang="0">
                    <a:pos x="T6" y="T7"/>
                  </a:cxn>
                  <a:cxn ang="0">
                    <a:pos x="T8" y="T9"/>
                  </a:cxn>
                  <a:cxn ang="0">
                    <a:pos x="T10" y="T11"/>
                  </a:cxn>
                  <a:cxn ang="0">
                    <a:pos x="T12" y="T13"/>
                  </a:cxn>
                </a:cxnLst>
                <a:rect l="0" t="0" r="r" b="b"/>
                <a:pathLst>
                  <a:path w="343" h="338">
                    <a:moveTo>
                      <a:pt x="112" y="223"/>
                    </a:moveTo>
                    <a:cubicBezTo>
                      <a:pt x="50" y="223"/>
                      <a:pt x="0" y="173"/>
                      <a:pt x="0" y="111"/>
                    </a:cubicBezTo>
                    <a:cubicBezTo>
                      <a:pt x="0" y="50"/>
                      <a:pt x="50" y="0"/>
                      <a:pt x="112" y="0"/>
                    </a:cubicBezTo>
                    <a:cubicBezTo>
                      <a:pt x="173" y="0"/>
                      <a:pt x="223" y="50"/>
                      <a:pt x="223" y="111"/>
                    </a:cubicBezTo>
                    <a:cubicBezTo>
                      <a:pt x="223" y="173"/>
                      <a:pt x="173" y="223"/>
                      <a:pt x="112" y="223"/>
                    </a:cubicBezTo>
                    <a:close/>
                    <a:moveTo>
                      <a:pt x="343" y="338"/>
                    </a:moveTo>
                    <a:cubicBezTo>
                      <a:pt x="191" y="189"/>
                      <a:pt x="191" y="189"/>
                      <a:pt x="191" y="189"/>
                    </a:cubicBezTo>
                  </a:path>
                </a:pathLst>
              </a:custGeom>
              <a:grp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000000"/>
                  </a:solidFill>
                  <a:effectLst/>
                  <a:uLnTx/>
                  <a:uFillTx/>
                  <a:latin typeface="Segoe UI"/>
                  <a:ea typeface="+mn-ea"/>
                  <a:cs typeface="+mn-cs"/>
                </a:endParaRPr>
              </a:p>
            </p:txBody>
          </p:sp>
        </p:grpSp>
      </p:grpSp>
      <p:grpSp>
        <p:nvGrpSpPr>
          <p:cNvPr id="30" name="Group 29">
            <a:extLst>
              <a:ext uri="{FF2B5EF4-FFF2-40B4-BE49-F238E27FC236}">
                <a16:creationId xmlns:a16="http://schemas.microsoft.com/office/drawing/2014/main" id="{EBED0B82-97FC-4D36-99A4-3D67EE787D96}"/>
              </a:ext>
              <a:ext uri="{C183D7F6-B498-43B3-948B-1728B52AA6E4}">
                <adec:decorative xmlns:adec="http://schemas.microsoft.com/office/drawing/2017/decorative" val="1"/>
              </a:ext>
            </a:extLst>
          </p:cNvPr>
          <p:cNvGrpSpPr/>
          <p:nvPr/>
        </p:nvGrpSpPr>
        <p:grpSpPr>
          <a:xfrm>
            <a:off x="5319472" y="4766600"/>
            <a:ext cx="708525" cy="708525"/>
            <a:chOff x="5453032" y="4560127"/>
            <a:chExt cx="722732" cy="722732"/>
          </a:xfrm>
          <a:solidFill>
            <a:schemeClr val="accent1"/>
          </a:solidFill>
        </p:grpSpPr>
        <p:sp>
          <p:nvSpPr>
            <p:cNvPr id="123" name="Oval 122">
              <a:extLst>
                <a:ext uri="{FF2B5EF4-FFF2-40B4-BE49-F238E27FC236}">
                  <a16:creationId xmlns:a16="http://schemas.microsoft.com/office/drawing/2014/main" id="{B8F82B73-6F5B-4D63-A75D-CECF2E5489BB}"/>
                </a:ext>
              </a:extLst>
            </p:cNvPr>
            <p:cNvSpPr/>
            <p:nvPr/>
          </p:nvSpPr>
          <p:spPr bwMode="auto">
            <a:xfrm>
              <a:off x="5453032" y="4560127"/>
              <a:ext cx="722732" cy="722732"/>
            </a:xfrm>
            <a:prstGeom prst="ellipse">
              <a:avLst/>
            </a:prstGeom>
            <a:grpFill/>
            <a:ln w="31750" cap="flat" cmpd="sng" algn="ctr">
              <a:solidFill>
                <a:schemeClr val="bg1"/>
              </a:solidFill>
              <a:prstDash val="solid"/>
              <a:headEnd type="none" w="med" len="med"/>
              <a:tailEnd type="none" w="med" len="med"/>
            </a:ln>
            <a:effectLst/>
          </p:spPr>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32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nvGrpSpPr>
            <p:cNvPr id="29" name="Group 28">
              <a:extLst>
                <a:ext uri="{FF2B5EF4-FFF2-40B4-BE49-F238E27FC236}">
                  <a16:creationId xmlns:a16="http://schemas.microsoft.com/office/drawing/2014/main" id="{ABD5F9DA-2581-4351-A331-07C938F90A30}"/>
                </a:ext>
              </a:extLst>
            </p:cNvPr>
            <p:cNvGrpSpPr/>
            <p:nvPr/>
          </p:nvGrpSpPr>
          <p:grpSpPr>
            <a:xfrm>
              <a:off x="5627669" y="4717480"/>
              <a:ext cx="373458" cy="408027"/>
              <a:chOff x="5607898" y="4728441"/>
              <a:chExt cx="373458" cy="408027"/>
            </a:xfrm>
            <a:grpFill/>
          </p:grpSpPr>
          <p:sp>
            <p:nvSpPr>
              <p:cNvPr id="182" name="door">
                <a:extLst>
                  <a:ext uri="{FF2B5EF4-FFF2-40B4-BE49-F238E27FC236}">
                    <a16:creationId xmlns:a16="http://schemas.microsoft.com/office/drawing/2014/main" id="{E98EE25B-5E05-4DC7-B5D6-3E99C15D99C9}"/>
                  </a:ext>
                </a:extLst>
              </p:cNvPr>
              <p:cNvSpPr>
                <a:spLocks noChangeAspect="1" noEditPoints="1"/>
              </p:cNvSpPr>
              <p:nvPr/>
            </p:nvSpPr>
            <p:spPr bwMode="auto">
              <a:xfrm>
                <a:off x="5727433" y="4728441"/>
                <a:ext cx="253923" cy="358570"/>
              </a:xfrm>
              <a:custGeom>
                <a:avLst/>
                <a:gdLst>
                  <a:gd name="T0" fmla="*/ 165 w 165"/>
                  <a:gd name="T1" fmla="*/ 233 h 233"/>
                  <a:gd name="T2" fmla="*/ 0 w 165"/>
                  <a:gd name="T3" fmla="*/ 233 h 233"/>
                  <a:gd name="T4" fmla="*/ 0 w 165"/>
                  <a:gd name="T5" fmla="*/ 0 h 233"/>
                  <a:gd name="T6" fmla="*/ 165 w 165"/>
                  <a:gd name="T7" fmla="*/ 0 h 233"/>
                  <a:gd name="T8" fmla="*/ 165 w 165"/>
                  <a:gd name="T9" fmla="*/ 6 h 233"/>
                  <a:gd name="T10" fmla="*/ 165 w 165"/>
                  <a:gd name="T11" fmla="*/ 233 h 233"/>
                  <a:gd name="T12" fmla="*/ 165 w 165"/>
                  <a:gd name="T13" fmla="*/ 233 h 233"/>
                  <a:gd name="T14" fmla="*/ 165 w 165"/>
                  <a:gd name="T15" fmla="*/ 233 h 233"/>
                  <a:gd name="T16" fmla="*/ 165 w 165"/>
                  <a:gd name="T17" fmla="*/ 0 h 233"/>
                  <a:gd name="T18" fmla="*/ 79 w 165"/>
                  <a:gd name="T19" fmla="*/ 50 h 233"/>
                  <a:gd name="T20" fmla="*/ 79 w 165"/>
                  <a:gd name="T21" fmla="*/ 183 h 233"/>
                  <a:gd name="T22" fmla="*/ 165 w 165"/>
                  <a:gd name="T23" fmla="*/ 233 h 233"/>
                  <a:gd name="T24" fmla="*/ 91 w 165"/>
                  <a:gd name="T25" fmla="*/ 120 h 233"/>
                  <a:gd name="T26" fmla="*/ 108 w 165"/>
                  <a:gd name="T27" fmla="*/ 12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5" h="233">
                    <a:moveTo>
                      <a:pt x="165" y="233"/>
                    </a:moveTo>
                    <a:lnTo>
                      <a:pt x="0" y="233"/>
                    </a:lnTo>
                    <a:lnTo>
                      <a:pt x="0" y="0"/>
                    </a:lnTo>
                    <a:lnTo>
                      <a:pt x="165" y="0"/>
                    </a:lnTo>
                    <a:lnTo>
                      <a:pt x="165" y="6"/>
                    </a:lnTo>
                    <a:lnTo>
                      <a:pt x="165" y="233"/>
                    </a:lnTo>
                    <a:lnTo>
                      <a:pt x="165" y="233"/>
                    </a:lnTo>
                    <a:lnTo>
                      <a:pt x="165" y="233"/>
                    </a:lnTo>
                    <a:moveTo>
                      <a:pt x="165" y="0"/>
                    </a:moveTo>
                    <a:lnTo>
                      <a:pt x="79" y="50"/>
                    </a:lnTo>
                    <a:lnTo>
                      <a:pt x="79" y="183"/>
                    </a:lnTo>
                    <a:lnTo>
                      <a:pt x="165" y="233"/>
                    </a:lnTo>
                    <a:moveTo>
                      <a:pt x="91" y="120"/>
                    </a:moveTo>
                    <a:lnTo>
                      <a:pt x="108" y="120"/>
                    </a:lnTo>
                  </a:path>
                </a:pathLst>
              </a:custGeom>
              <a:grpFill/>
              <a:ln w="15875"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gradFill>
                    <a:gsLst>
                      <a:gs pos="0">
                        <a:srgbClr val="505050"/>
                      </a:gs>
                      <a:gs pos="100000">
                        <a:srgbClr val="505050"/>
                      </a:gs>
                    </a:gsLst>
                  </a:gradFill>
                  <a:effectLst/>
                  <a:uLnTx/>
                  <a:uFillTx/>
                  <a:latin typeface="Segoe UI"/>
                  <a:ea typeface="+mn-ea"/>
                  <a:cs typeface="+mn-cs"/>
                </a:endParaRPr>
              </a:p>
            </p:txBody>
          </p:sp>
          <p:sp>
            <p:nvSpPr>
              <p:cNvPr id="183" name="Graphic 13">
                <a:extLst>
                  <a:ext uri="{FF2B5EF4-FFF2-40B4-BE49-F238E27FC236}">
                    <a16:creationId xmlns:a16="http://schemas.microsoft.com/office/drawing/2014/main" id="{ED5CAF52-BEE6-4012-BF15-FD02C2623D9C}"/>
                  </a:ext>
                </a:extLst>
              </p:cNvPr>
              <p:cNvSpPr/>
              <p:nvPr/>
            </p:nvSpPr>
            <p:spPr>
              <a:xfrm>
                <a:off x="5607898" y="4907726"/>
                <a:ext cx="228742" cy="228742"/>
              </a:xfrm>
              <a:custGeom>
                <a:avLst/>
                <a:gdLst>
                  <a:gd name="connsiteX0" fmla="*/ 184146 w 347331"/>
                  <a:gd name="connsiteY0" fmla="*/ 209609 h 347331"/>
                  <a:gd name="connsiteX1" fmla="*/ 114652 w 347331"/>
                  <a:gd name="connsiteY1" fmla="*/ 232961 h 347331"/>
                  <a:gd name="connsiteX2" fmla="*/ 0 w 347331"/>
                  <a:gd name="connsiteY2" fmla="*/ 116480 h 347331"/>
                  <a:gd name="connsiteX3" fmla="*/ 114652 w 347331"/>
                  <a:gd name="connsiteY3" fmla="*/ 0 h 347331"/>
                  <a:gd name="connsiteX4" fmla="*/ 230429 w 347331"/>
                  <a:gd name="connsiteY4" fmla="*/ 116480 h 347331"/>
                  <a:gd name="connsiteX5" fmla="*/ 225224 w 347331"/>
                  <a:gd name="connsiteY5" fmla="*/ 151368 h 347331"/>
                  <a:gd name="connsiteX6" fmla="*/ 347331 w 347331"/>
                  <a:gd name="connsiteY6" fmla="*/ 273195 h 347331"/>
                  <a:gd name="connsiteX7" fmla="*/ 347331 w 347331"/>
                  <a:gd name="connsiteY7" fmla="*/ 347331 h 347331"/>
                  <a:gd name="connsiteX8" fmla="*/ 277837 w 347331"/>
                  <a:gd name="connsiteY8" fmla="*/ 347331 h 347331"/>
                  <a:gd name="connsiteX9" fmla="*/ 277837 w 347331"/>
                  <a:gd name="connsiteY9" fmla="*/ 299642 h 347331"/>
                  <a:gd name="connsiteX10" fmla="*/ 232539 w 347331"/>
                  <a:gd name="connsiteY10" fmla="*/ 299642 h 347331"/>
                  <a:gd name="connsiteX11" fmla="*/ 232539 w 347331"/>
                  <a:gd name="connsiteY11" fmla="*/ 253078 h 347331"/>
                  <a:gd name="connsiteX12" fmla="*/ 184146 w 347331"/>
                  <a:gd name="connsiteY12" fmla="*/ 253078 h 347331"/>
                  <a:gd name="connsiteX13" fmla="*/ 184146 w 347331"/>
                  <a:gd name="connsiteY13" fmla="*/ 209609 h 347331"/>
                  <a:gd name="connsiteX14" fmla="*/ 184146 w 347331"/>
                  <a:gd name="connsiteY14" fmla="*/ 209609 h 347331"/>
                  <a:gd name="connsiteX15" fmla="*/ 184146 w 347331"/>
                  <a:gd name="connsiteY15" fmla="*/ 209609 h 347331"/>
                  <a:gd name="connsiteX16" fmla="*/ 79904 w 347331"/>
                  <a:gd name="connsiteY16" fmla="*/ 96223 h 347331"/>
                  <a:gd name="connsiteX17" fmla="*/ 95660 w 347331"/>
                  <a:gd name="connsiteY17" fmla="*/ 80327 h 347331"/>
                  <a:gd name="connsiteX18" fmla="*/ 79904 w 347331"/>
                  <a:gd name="connsiteY18" fmla="*/ 63445 h 347331"/>
                  <a:gd name="connsiteX19" fmla="*/ 63023 w 347331"/>
                  <a:gd name="connsiteY19" fmla="*/ 80327 h 347331"/>
                  <a:gd name="connsiteX20" fmla="*/ 79904 w 347331"/>
                  <a:gd name="connsiteY20" fmla="*/ 96223 h 347331"/>
                  <a:gd name="connsiteX21" fmla="*/ 79904 w 347331"/>
                  <a:gd name="connsiteY21" fmla="*/ 96223 h 347331"/>
                  <a:gd name="connsiteX0" fmla="*/ 184146 w 347331"/>
                  <a:gd name="connsiteY0" fmla="*/ 209609 h 347331"/>
                  <a:gd name="connsiteX1" fmla="*/ 114652 w 347331"/>
                  <a:gd name="connsiteY1" fmla="*/ 232961 h 347331"/>
                  <a:gd name="connsiteX2" fmla="*/ 0 w 347331"/>
                  <a:gd name="connsiteY2" fmla="*/ 116480 h 347331"/>
                  <a:gd name="connsiteX3" fmla="*/ 114652 w 347331"/>
                  <a:gd name="connsiteY3" fmla="*/ 0 h 347331"/>
                  <a:gd name="connsiteX4" fmla="*/ 230429 w 347331"/>
                  <a:gd name="connsiteY4" fmla="*/ 116480 h 347331"/>
                  <a:gd name="connsiteX5" fmla="*/ 225224 w 347331"/>
                  <a:gd name="connsiteY5" fmla="*/ 151368 h 347331"/>
                  <a:gd name="connsiteX6" fmla="*/ 347331 w 347331"/>
                  <a:gd name="connsiteY6" fmla="*/ 273195 h 347331"/>
                  <a:gd name="connsiteX7" fmla="*/ 347331 w 347331"/>
                  <a:gd name="connsiteY7" fmla="*/ 347331 h 347331"/>
                  <a:gd name="connsiteX8" fmla="*/ 277837 w 347331"/>
                  <a:gd name="connsiteY8" fmla="*/ 347331 h 347331"/>
                  <a:gd name="connsiteX9" fmla="*/ 277837 w 347331"/>
                  <a:gd name="connsiteY9" fmla="*/ 299642 h 347331"/>
                  <a:gd name="connsiteX10" fmla="*/ 232539 w 347331"/>
                  <a:gd name="connsiteY10" fmla="*/ 299642 h 347331"/>
                  <a:gd name="connsiteX11" fmla="*/ 232539 w 347331"/>
                  <a:gd name="connsiteY11" fmla="*/ 253078 h 347331"/>
                  <a:gd name="connsiteX12" fmla="*/ 184146 w 347331"/>
                  <a:gd name="connsiteY12" fmla="*/ 253078 h 347331"/>
                  <a:gd name="connsiteX13" fmla="*/ 184146 w 347331"/>
                  <a:gd name="connsiteY13" fmla="*/ 209609 h 347331"/>
                  <a:gd name="connsiteX14" fmla="*/ 184146 w 347331"/>
                  <a:gd name="connsiteY14" fmla="*/ 209609 h 347331"/>
                  <a:gd name="connsiteX15" fmla="*/ 184146 w 347331"/>
                  <a:gd name="connsiteY15" fmla="*/ 209609 h 347331"/>
                  <a:gd name="connsiteX16" fmla="*/ 79904 w 347331"/>
                  <a:gd name="connsiteY16" fmla="*/ 96223 h 347331"/>
                  <a:gd name="connsiteX17" fmla="*/ 95660 w 347331"/>
                  <a:gd name="connsiteY17" fmla="*/ 80327 h 347331"/>
                  <a:gd name="connsiteX18" fmla="*/ 79904 w 347331"/>
                  <a:gd name="connsiteY18" fmla="*/ 63445 h 347331"/>
                  <a:gd name="connsiteX19" fmla="*/ 63023 w 347331"/>
                  <a:gd name="connsiteY19" fmla="*/ 80327 h 347331"/>
                  <a:gd name="connsiteX20" fmla="*/ 79904 w 347331"/>
                  <a:gd name="connsiteY20" fmla="*/ 96223 h 347331"/>
                  <a:gd name="connsiteX21" fmla="*/ 79904 w 347331"/>
                  <a:gd name="connsiteY21" fmla="*/ 96223 h 347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47331" h="347331">
                    <a:moveTo>
                      <a:pt x="184146" y="209609"/>
                    </a:moveTo>
                    <a:cubicBezTo>
                      <a:pt x="165155" y="224380"/>
                      <a:pt x="140958" y="232961"/>
                      <a:pt x="114652" y="232961"/>
                    </a:cubicBezTo>
                    <a:cubicBezTo>
                      <a:pt x="51488" y="232961"/>
                      <a:pt x="0" y="181051"/>
                      <a:pt x="0" y="116480"/>
                    </a:cubicBezTo>
                    <a:cubicBezTo>
                      <a:pt x="0" y="51910"/>
                      <a:pt x="51628" y="0"/>
                      <a:pt x="114652" y="0"/>
                    </a:cubicBezTo>
                    <a:cubicBezTo>
                      <a:pt x="178800" y="0"/>
                      <a:pt x="230429" y="51910"/>
                      <a:pt x="230429" y="116480"/>
                    </a:cubicBezTo>
                    <a:cubicBezTo>
                      <a:pt x="230429" y="129141"/>
                      <a:pt x="228319" y="140818"/>
                      <a:pt x="225224" y="151368"/>
                    </a:cubicBezTo>
                    <a:lnTo>
                      <a:pt x="347331" y="273195"/>
                    </a:lnTo>
                    <a:lnTo>
                      <a:pt x="347331" y="347331"/>
                    </a:lnTo>
                    <a:lnTo>
                      <a:pt x="277837" y="347331"/>
                    </a:lnTo>
                    <a:lnTo>
                      <a:pt x="277837" y="299642"/>
                    </a:lnTo>
                    <a:lnTo>
                      <a:pt x="232539" y="299642"/>
                    </a:lnTo>
                    <a:lnTo>
                      <a:pt x="232539" y="253078"/>
                    </a:lnTo>
                    <a:lnTo>
                      <a:pt x="184146" y="253078"/>
                    </a:lnTo>
                    <a:lnTo>
                      <a:pt x="184146" y="209609"/>
                    </a:lnTo>
                    <a:lnTo>
                      <a:pt x="184146" y="209609"/>
                    </a:lnTo>
                    <a:lnTo>
                      <a:pt x="184146" y="209609"/>
                    </a:lnTo>
                    <a:close/>
                    <a:moveTo>
                      <a:pt x="79904" y="96223"/>
                    </a:moveTo>
                    <a:cubicBezTo>
                      <a:pt x="88345" y="96223"/>
                      <a:pt x="95660" y="88767"/>
                      <a:pt x="95660" y="80327"/>
                    </a:cubicBezTo>
                    <a:cubicBezTo>
                      <a:pt x="95660" y="70760"/>
                      <a:pt x="88345" y="63445"/>
                      <a:pt x="79904" y="63445"/>
                    </a:cubicBezTo>
                    <a:cubicBezTo>
                      <a:pt x="70479" y="63445"/>
                      <a:pt x="63023" y="70901"/>
                      <a:pt x="63023" y="80327"/>
                    </a:cubicBezTo>
                    <a:cubicBezTo>
                      <a:pt x="63023" y="88908"/>
                      <a:pt x="70479" y="96223"/>
                      <a:pt x="79904" y="96223"/>
                    </a:cubicBezTo>
                    <a:lnTo>
                      <a:pt x="79904" y="96223"/>
                    </a:lnTo>
                    <a:close/>
                  </a:path>
                </a:pathLst>
              </a:custGeom>
              <a:grpFill/>
              <a:ln w="15875" cap="flat">
                <a:solidFill>
                  <a:schemeClr val="tx1"/>
                </a:solidFill>
                <a:prstDash val="solid"/>
                <a:miter lim="800000"/>
                <a:headEnd/>
                <a:tailEnd/>
              </a:ln>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gradFill>
                    <a:gsLst>
                      <a:gs pos="0">
                        <a:srgbClr val="505050"/>
                      </a:gs>
                      <a:gs pos="100000">
                        <a:srgbClr val="505050"/>
                      </a:gs>
                    </a:gsLst>
                  </a:gradFill>
                  <a:effectLst/>
                  <a:uLnTx/>
                  <a:uFillTx/>
                  <a:latin typeface="Segoe UI"/>
                  <a:ea typeface="+mn-ea"/>
                  <a:cs typeface="+mn-cs"/>
                </a:endParaRPr>
              </a:p>
            </p:txBody>
          </p:sp>
        </p:grpSp>
      </p:grpSp>
      <p:grpSp>
        <p:nvGrpSpPr>
          <p:cNvPr id="20" name="Group 19">
            <a:extLst>
              <a:ext uri="{FF2B5EF4-FFF2-40B4-BE49-F238E27FC236}">
                <a16:creationId xmlns:a16="http://schemas.microsoft.com/office/drawing/2014/main" id="{1336862A-71FA-436C-8EBF-D15A22800178}"/>
              </a:ext>
              <a:ext uri="{C183D7F6-B498-43B3-948B-1728B52AA6E4}">
                <adec:decorative xmlns:adec="http://schemas.microsoft.com/office/drawing/2017/decorative" val="1"/>
              </a:ext>
            </a:extLst>
          </p:cNvPr>
          <p:cNvGrpSpPr/>
          <p:nvPr/>
        </p:nvGrpSpPr>
        <p:grpSpPr>
          <a:xfrm>
            <a:off x="9087990" y="4595190"/>
            <a:ext cx="285367" cy="285367"/>
            <a:chOff x="9498821" y="4385279"/>
            <a:chExt cx="291089" cy="291089"/>
          </a:xfrm>
        </p:grpSpPr>
        <p:sp>
          <p:nvSpPr>
            <p:cNvPr id="151" name="Oval 150">
              <a:extLst>
                <a:ext uri="{FF2B5EF4-FFF2-40B4-BE49-F238E27FC236}">
                  <a16:creationId xmlns:a16="http://schemas.microsoft.com/office/drawing/2014/main" id="{557F4123-3160-4233-B23D-B35DF536FA42}"/>
                </a:ext>
              </a:extLst>
            </p:cNvPr>
            <p:cNvSpPr/>
            <p:nvPr/>
          </p:nvSpPr>
          <p:spPr bwMode="auto">
            <a:xfrm>
              <a:off x="9498821" y="4385279"/>
              <a:ext cx="291089" cy="291089"/>
            </a:xfrm>
            <a:prstGeom prst="ellipse">
              <a:avLst/>
            </a:prstGeom>
            <a:solidFill>
              <a:schemeClr val="accent4"/>
            </a:solidFill>
            <a:ln w="34925" cap="flat" cmpd="sng" algn="ctr">
              <a:noFill/>
              <a:prstDash val="solid"/>
              <a:headEnd type="none" w="med" len="med"/>
              <a:tailEnd type="none" w="med" len="med"/>
            </a:ln>
            <a:effectLst/>
          </p:spPr>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32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nvGrpSpPr>
            <p:cNvPr id="17" name="Group 16">
              <a:extLst>
                <a:ext uri="{FF2B5EF4-FFF2-40B4-BE49-F238E27FC236}">
                  <a16:creationId xmlns:a16="http://schemas.microsoft.com/office/drawing/2014/main" id="{39C5BDC3-5FE9-430B-8B9C-7A34BEA283DB}"/>
                </a:ext>
              </a:extLst>
            </p:cNvPr>
            <p:cNvGrpSpPr/>
            <p:nvPr/>
          </p:nvGrpSpPr>
          <p:grpSpPr>
            <a:xfrm>
              <a:off x="9562112" y="4458447"/>
              <a:ext cx="164506" cy="144753"/>
              <a:chOff x="9569637" y="4456471"/>
              <a:chExt cx="164506" cy="144753"/>
            </a:xfrm>
          </p:grpSpPr>
          <p:sp>
            <p:nvSpPr>
              <p:cNvPr id="166" name="server">
                <a:extLst>
                  <a:ext uri="{FF2B5EF4-FFF2-40B4-BE49-F238E27FC236}">
                    <a16:creationId xmlns:a16="http://schemas.microsoft.com/office/drawing/2014/main" id="{3E10B130-8D86-403E-B2F4-86D085E58F7C}"/>
                  </a:ext>
                </a:extLst>
              </p:cNvPr>
              <p:cNvSpPr>
                <a:spLocks noChangeAspect="1" noEditPoints="1"/>
              </p:cNvSpPr>
              <p:nvPr/>
            </p:nvSpPr>
            <p:spPr bwMode="auto">
              <a:xfrm>
                <a:off x="9569637" y="4456471"/>
                <a:ext cx="76211" cy="144753"/>
              </a:xfrm>
              <a:custGeom>
                <a:avLst/>
                <a:gdLst>
                  <a:gd name="T0" fmla="*/ 318 w 318"/>
                  <a:gd name="T1" fmla="*/ 283 h 604"/>
                  <a:gd name="T2" fmla="*/ 318 w 318"/>
                  <a:gd name="T3" fmla="*/ 604 h 604"/>
                  <a:gd name="T4" fmla="*/ 0 w 318"/>
                  <a:gd name="T5" fmla="*/ 604 h 604"/>
                  <a:gd name="T6" fmla="*/ 0 w 318"/>
                  <a:gd name="T7" fmla="*/ 0 h 604"/>
                  <a:gd name="T8" fmla="*/ 318 w 318"/>
                  <a:gd name="T9" fmla="*/ 0 h 604"/>
                  <a:gd name="T10" fmla="*/ 318 w 318"/>
                  <a:gd name="T11" fmla="*/ 283 h 604"/>
                  <a:gd name="T12" fmla="*/ 67 w 318"/>
                  <a:gd name="T13" fmla="*/ 97 h 604"/>
                  <a:gd name="T14" fmla="*/ 249 w 318"/>
                  <a:gd name="T15" fmla="*/ 97 h 604"/>
                  <a:gd name="T16" fmla="*/ 67 w 318"/>
                  <a:gd name="T17" fmla="*/ 414 h 604"/>
                  <a:gd name="T18" fmla="*/ 249 w 318"/>
                  <a:gd name="T19" fmla="*/ 414 h 604"/>
                  <a:gd name="T20" fmla="*/ 67 w 318"/>
                  <a:gd name="T21" fmla="*/ 504 h 604"/>
                  <a:gd name="T22" fmla="*/ 249 w 318"/>
                  <a:gd name="T23" fmla="*/ 504 h 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8" h="604">
                    <a:moveTo>
                      <a:pt x="318" y="283"/>
                    </a:moveTo>
                    <a:lnTo>
                      <a:pt x="318" y="604"/>
                    </a:lnTo>
                    <a:lnTo>
                      <a:pt x="0" y="604"/>
                    </a:lnTo>
                    <a:lnTo>
                      <a:pt x="0" y="0"/>
                    </a:lnTo>
                    <a:lnTo>
                      <a:pt x="318" y="0"/>
                    </a:lnTo>
                    <a:lnTo>
                      <a:pt x="318" y="283"/>
                    </a:lnTo>
                    <a:moveTo>
                      <a:pt x="67" y="97"/>
                    </a:moveTo>
                    <a:lnTo>
                      <a:pt x="249" y="97"/>
                    </a:lnTo>
                    <a:moveTo>
                      <a:pt x="67" y="414"/>
                    </a:moveTo>
                    <a:lnTo>
                      <a:pt x="249" y="414"/>
                    </a:lnTo>
                    <a:moveTo>
                      <a:pt x="67" y="504"/>
                    </a:moveTo>
                    <a:lnTo>
                      <a:pt x="249" y="504"/>
                    </a:lnTo>
                  </a:path>
                </a:pathLst>
              </a:custGeom>
              <a:noFill/>
              <a:ln w="952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050" b="0" i="0" u="none" strike="noStrike" kern="0" cap="none" spc="0" normalizeH="0" baseline="0" noProof="0">
                  <a:ln>
                    <a:noFill/>
                  </a:ln>
                  <a:gradFill>
                    <a:gsLst>
                      <a:gs pos="0">
                        <a:srgbClr val="505050"/>
                      </a:gs>
                      <a:gs pos="100000">
                        <a:srgbClr val="505050"/>
                      </a:gs>
                    </a:gsLst>
                    <a:lin ang="5400000" scaled="1"/>
                  </a:gradFill>
                  <a:effectLst/>
                  <a:uLnTx/>
                  <a:uFillTx/>
                  <a:latin typeface="Segoe UI"/>
                  <a:ea typeface="+mn-ea"/>
                  <a:cs typeface="+mn-cs"/>
                </a:endParaRPr>
              </a:p>
            </p:txBody>
          </p:sp>
          <p:sp>
            <p:nvSpPr>
              <p:cNvPr id="167" name="server">
                <a:extLst>
                  <a:ext uri="{FF2B5EF4-FFF2-40B4-BE49-F238E27FC236}">
                    <a16:creationId xmlns:a16="http://schemas.microsoft.com/office/drawing/2014/main" id="{63BF7AE3-25F8-4C33-AE26-3618C6D248C4}"/>
                  </a:ext>
                </a:extLst>
              </p:cNvPr>
              <p:cNvSpPr>
                <a:spLocks noChangeAspect="1" noEditPoints="1"/>
              </p:cNvSpPr>
              <p:nvPr/>
            </p:nvSpPr>
            <p:spPr bwMode="auto">
              <a:xfrm>
                <a:off x="9675595" y="4490019"/>
                <a:ext cx="58548" cy="111205"/>
              </a:xfrm>
              <a:custGeom>
                <a:avLst/>
                <a:gdLst>
                  <a:gd name="T0" fmla="*/ 318 w 318"/>
                  <a:gd name="T1" fmla="*/ 283 h 604"/>
                  <a:gd name="T2" fmla="*/ 318 w 318"/>
                  <a:gd name="T3" fmla="*/ 604 h 604"/>
                  <a:gd name="T4" fmla="*/ 0 w 318"/>
                  <a:gd name="T5" fmla="*/ 604 h 604"/>
                  <a:gd name="T6" fmla="*/ 0 w 318"/>
                  <a:gd name="T7" fmla="*/ 0 h 604"/>
                  <a:gd name="T8" fmla="*/ 318 w 318"/>
                  <a:gd name="T9" fmla="*/ 0 h 604"/>
                  <a:gd name="T10" fmla="*/ 318 w 318"/>
                  <a:gd name="T11" fmla="*/ 283 h 604"/>
                  <a:gd name="T12" fmla="*/ 67 w 318"/>
                  <a:gd name="T13" fmla="*/ 97 h 604"/>
                  <a:gd name="T14" fmla="*/ 249 w 318"/>
                  <a:gd name="T15" fmla="*/ 97 h 604"/>
                  <a:gd name="T16" fmla="*/ 67 w 318"/>
                  <a:gd name="T17" fmla="*/ 414 h 604"/>
                  <a:gd name="T18" fmla="*/ 249 w 318"/>
                  <a:gd name="T19" fmla="*/ 414 h 604"/>
                  <a:gd name="T20" fmla="*/ 67 w 318"/>
                  <a:gd name="T21" fmla="*/ 504 h 604"/>
                  <a:gd name="T22" fmla="*/ 249 w 318"/>
                  <a:gd name="T23" fmla="*/ 504 h 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8" h="604">
                    <a:moveTo>
                      <a:pt x="318" y="283"/>
                    </a:moveTo>
                    <a:lnTo>
                      <a:pt x="318" y="604"/>
                    </a:lnTo>
                    <a:lnTo>
                      <a:pt x="0" y="604"/>
                    </a:lnTo>
                    <a:lnTo>
                      <a:pt x="0" y="0"/>
                    </a:lnTo>
                    <a:lnTo>
                      <a:pt x="318" y="0"/>
                    </a:lnTo>
                    <a:lnTo>
                      <a:pt x="318" y="283"/>
                    </a:lnTo>
                    <a:moveTo>
                      <a:pt x="67" y="97"/>
                    </a:moveTo>
                    <a:lnTo>
                      <a:pt x="249" y="97"/>
                    </a:lnTo>
                    <a:moveTo>
                      <a:pt x="67" y="414"/>
                    </a:moveTo>
                    <a:lnTo>
                      <a:pt x="249" y="414"/>
                    </a:lnTo>
                    <a:moveTo>
                      <a:pt x="67" y="504"/>
                    </a:moveTo>
                    <a:lnTo>
                      <a:pt x="249" y="504"/>
                    </a:lnTo>
                  </a:path>
                </a:pathLst>
              </a:custGeom>
              <a:noFill/>
              <a:ln w="952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050" b="0" i="0" u="none" strike="noStrike" kern="0" cap="none" spc="0" normalizeH="0" baseline="0" noProof="0">
                  <a:ln>
                    <a:noFill/>
                  </a:ln>
                  <a:gradFill>
                    <a:gsLst>
                      <a:gs pos="0">
                        <a:srgbClr val="505050"/>
                      </a:gs>
                      <a:gs pos="100000">
                        <a:srgbClr val="505050"/>
                      </a:gs>
                    </a:gsLst>
                    <a:lin ang="5400000" scaled="1"/>
                  </a:gradFill>
                  <a:effectLst/>
                  <a:uLnTx/>
                  <a:uFillTx/>
                  <a:latin typeface="Segoe UI"/>
                  <a:ea typeface="+mn-ea"/>
                  <a:cs typeface="+mn-cs"/>
                </a:endParaRPr>
              </a:p>
            </p:txBody>
          </p:sp>
        </p:grpSp>
      </p:grpSp>
      <p:grpSp>
        <p:nvGrpSpPr>
          <p:cNvPr id="173" name="Group 172">
            <a:extLst>
              <a:ext uri="{FF2B5EF4-FFF2-40B4-BE49-F238E27FC236}">
                <a16:creationId xmlns:a16="http://schemas.microsoft.com/office/drawing/2014/main" id="{C57AC0B3-E910-4A21-B372-1879F11694BF}"/>
              </a:ext>
              <a:ext uri="{C183D7F6-B498-43B3-948B-1728B52AA6E4}">
                <adec:decorative xmlns:adec="http://schemas.microsoft.com/office/drawing/2017/decorative" val="1"/>
              </a:ext>
            </a:extLst>
          </p:cNvPr>
          <p:cNvGrpSpPr/>
          <p:nvPr/>
        </p:nvGrpSpPr>
        <p:grpSpPr>
          <a:xfrm>
            <a:off x="4777808" y="3942116"/>
            <a:ext cx="285367" cy="285367"/>
            <a:chOff x="9498821" y="4385279"/>
            <a:chExt cx="291089" cy="291089"/>
          </a:xfrm>
        </p:grpSpPr>
        <p:sp>
          <p:nvSpPr>
            <p:cNvPr id="174" name="Oval 173">
              <a:extLst>
                <a:ext uri="{FF2B5EF4-FFF2-40B4-BE49-F238E27FC236}">
                  <a16:creationId xmlns:a16="http://schemas.microsoft.com/office/drawing/2014/main" id="{B6B1F64C-860F-448B-9086-8D49B742C894}"/>
                </a:ext>
              </a:extLst>
            </p:cNvPr>
            <p:cNvSpPr/>
            <p:nvPr/>
          </p:nvSpPr>
          <p:spPr bwMode="auto">
            <a:xfrm>
              <a:off x="9498821" y="4385279"/>
              <a:ext cx="291089" cy="291089"/>
            </a:xfrm>
            <a:prstGeom prst="ellipse">
              <a:avLst/>
            </a:prstGeom>
            <a:solidFill>
              <a:schemeClr val="accent4"/>
            </a:solidFill>
            <a:ln w="34925" cap="flat" cmpd="sng" algn="ctr">
              <a:noFill/>
              <a:prstDash val="solid"/>
              <a:headEnd type="none" w="med" len="med"/>
              <a:tailEnd type="none" w="med" len="med"/>
            </a:ln>
            <a:effectLst/>
          </p:spPr>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32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nvGrpSpPr>
            <p:cNvPr id="175" name="Group 174">
              <a:extLst>
                <a:ext uri="{FF2B5EF4-FFF2-40B4-BE49-F238E27FC236}">
                  <a16:creationId xmlns:a16="http://schemas.microsoft.com/office/drawing/2014/main" id="{9A65DBCD-617B-44CD-AB9A-85DCFDB4F63B}"/>
                </a:ext>
              </a:extLst>
            </p:cNvPr>
            <p:cNvGrpSpPr/>
            <p:nvPr/>
          </p:nvGrpSpPr>
          <p:grpSpPr>
            <a:xfrm>
              <a:off x="9562112" y="4458447"/>
              <a:ext cx="164506" cy="144753"/>
              <a:chOff x="9569637" y="4456471"/>
              <a:chExt cx="164506" cy="144753"/>
            </a:xfrm>
          </p:grpSpPr>
          <p:sp>
            <p:nvSpPr>
              <p:cNvPr id="176" name="server">
                <a:extLst>
                  <a:ext uri="{FF2B5EF4-FFF2-40B4-BE49-F238E27FC236}">
                    <a16:creationId xmlns:a16="http://schemas.microsoft.com/office/drawing/2014/main" id="{7DE95107-C0B9-4280-9A3C-5DCCE8D4318F}"/>
                  </a:ext>
                </a:extLst>
              </p:cNvPr>
              <p:cNvSpPr>
                <a:spLocks noChangeAspect="1" noEditPoints="1"/>
              </p:cNvSpPr>
              <p:nvPr/>
            </p:nvSpPr>
            <p:spPr bwMode="auto">
              <a:xfrm>
                <a:off x="9569637" y="4456471"/>
                <a:ext cx="76211" cy="144753"/>
              </a:xfrm>
              <a:custGeom>
                <a:avLst/>
                <a:gdLst>
                  <a:gd name="T0" fmla="*/ 318 w 318"/>
                  <a:gd name="T1" fmla="*/ 283 h 604"/>
                  <a:gd name="T2" fmla="*/ 318 w 318"/>
                  <a:gd name="T3" fmla="*/ 604 h 604"/>
                  <a:gd name="T4" fmla="*/ 0 w 318"/>
                  <a:gd name="T5" fmla="*/ 604 h 604"/>
                  <a:gd name="T6" fmla="*/ 0 w 318"/>
                  <a:gd name="T7" fmla="*/ 0 h 604"/>
                  <a:gd name="T8" fmla="*/ 318 w 318"/>
                  <a:gd name="T9" fmla="*/ 0 h 604"/>
                  <a:gd name="T10" fmla="*/ 318 w 318"/>
                  <a:gd name="T11" fmla="*/ 283 h 604"/>
                  <a:gd name="T12" fmla="*/ 67 w 318"/>
                  <a:gd name="T13" fmla="*/ 97 h 604"/>
                  <a:gd name="T14" fmla="*/ 249 w 318"/>
                  <a:gd name="T15" fmla="*/ 97 h 604"/>
                  <a:gd name="T16" fmla="*/ 67 w 318"/>
                  <a:gd name="T17" fmla="*/ 414 h 604"/>
                  <a:gd name="T18" fmla="*/ 249 w 318"/>
                  <a:gd name="T19" fmla="*/ 414 h 604"/>
                  <a:gd name="T20" fmla="*/ 67 w 318"/>
                  <a:gd name="T21" fmla="*/ 504 h 604"/>
                  <a:gd name="T22" fmla="*/ 249 w 318"/>
                  <a:gd name="T23" fmla="*/ 504 h 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8" h="604">
                    <a:moveTo>
                      <a:pt x="318" y="283"/>
                    </a:moveTo>
                    <a:lnTo>
                      <a:pt x="318" y="604"/>
                    </a:lnTo>
                    <a:lnTo>
                      <a:pt x="0" y="604"/>
                    </a:lnTo>
                    <a:lnTo>
                      <a:pt x="0" y="0"/>
                    </a:lnTo>
                    <a:lnTo>
                      <a:pt x="318" y="0"/>
                    </a:lnTo>
                    <a:lnTo>
                      <a:pt x="318" y="283"/>
                    </a:lnTo>
                    <a:moveTo>
                      <a:pt x="67" y="97"/>
                    </a:moveTo>
                    <a:lnTo>
                      <a:pt x="249" y="97"/>
                    </a:lnTo>
                    <a:moveTo>
                      <a:pt x="67" y="414"/>
                    </a:moveTo>
                    <a:lnTo>
                      <a:pt x="249" y="414"/>
                    </a:lnTo>
                    <a:moveTo>
                      <a:pt x="67" y="504"/>
                    </a:moveTo>
                    <a:lnTo>
                      <a:pt x="249" y="504"/>
                    </a:lnTo>
                  </a:path>
                </a:pathLst>
              </a:custGeom>
              <a:noFill/>
              <a:ln w="952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050" b="0" i="0" u="none" strike="noStrike" kern="0" cap="none" spc="0" normalizeH="0" baseline="0" noProof="0">
                  <a:ln>
                    <a:noFill/>
                  </a:ln>
                  <a:gradFill>
                    <a:gsLst>
                      <a:gs pos="0">
                        <a:srgbClr val="505050"/>
                      </a:gs>
                      <a:gs pos="100000">
                        <a:srgbClr val="505050"/>
                      </a:gs>
                    </a:gsLst>
                    <a:lin ang="5400000" scaled="1"/>
                  </a:gradFill>
                  <a:effectLst/>
                  <a:uLnTx/>
                  <a:uFillTx/>
                  <a:latin typeface="Segoe UI"/>
                  <a:ea typeface="+mn-ea"/>
                  <a:cs typeface="+mn-cs"/>
                </a:endParaRPr>
              </a:p>
            </p:txBody>
          </p:sp>
          <p:sp>
            <p:nvSpPr>
              <p:cNvPr id="177" name="server">
                <a:extLst>
                  <a:ext uri="{FF2B5EF4-FFF2-40B4-BE49-F238E27FC236}">
                    <a16:creationId xmlns:a16="http://schemas.microsoft.com/office/drawing/2014/main" id="{26E49AA0-CC69-4F5F-81D2-D17F24528A77}"/>
                  </a:ext>
                </a:extLst>
              </p:cNvPr>
              <p:cNvSpPr>
                <a:spLocks noChangeAspect="1" noEditPoints="1"/>
              </p:cNvSpPr>
              <p:nvPr/>
            </p:nvSpPr>
            <p:spPr bwMode="auto">
              <a:xfrm>
                <a:off x="9675595" y="4490019"/>
                <a:ext cx="58548" cy="111205"/>
              </a:xfrm>
              <a:custGeom>
                <a:avLst/>
                <a:gdLst>
                  <a:gd name="T0" fmla="*/ 318 w 318"/>
                  <a:gd name="T1" fmla="*/ 283 h 604"/>
                  <a:gd name="T2" fmla="*/ 318 w 318"/>
                  <a:gd name="T3" fmla="*/ 604 h 604"/>
                  <a:gd name="T4" fmla="*/ 0 w 318"/>
                  <a:gd name="T5" fmla="*/ 604 h 604"/>
                  <a:gd name="T6" fmla="*/ 0 w 318"/>
                  <a:gd name="T7" fmla="*/ 0 h 604"/>
                  <a:gd name="T8" fmla="*/ 318 w 318"/>
                  <a:gd name="T9" fmla="*/ 0 h 604"/>
                  <a:gd name="T10" fmla="*/ 318 w 318"/>
                  <a:gd name="T11" fmla="*/ 283 h 604"/>
                  <a:gd name="T12" fmla="*/ 67 w 318"/>
                  <a:gd name="T13" fmla="*/ 97 h 604"/>
                  <a:gd name="T14" fmla="*/ 249 w 318"/>
                  <a:gd name="T15" fmla="*/ 97 h 604"/>
                  <a:gd name="T16" fmla="*/ 67 w 318"/>
                  <a:gd name="T17" fmla="*/ 414 h 604"/>
                  <a:gd name="T18" fmla="*/ 249 w 318"/>
                  <a:gd name="T19" fmla="*/ 414 h 604"/>
                  <a:gd name="T20" fmla="*/ 67 w 318"/>
                  <a:gd name="T21" fmla="*/ 504 h 604"/>
                  <a:gd name="T22" fmla="*/ 249 w 318"/>
                  <a:gd name="T23" fmla="*/ 504 h 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8" h="604">
                    <a:moveTo>
                      <a:pt x="318" y="283"/>
                    </a:moveTo>
                    <a:lnTo>
                      <a:pt x="318" y="604"/>
                    </a:lnTo>
                    <a:lnTo>
                      <a:pt x="0" y="604"/>
                    </a:lnTo>
                    <a:lnTo>
                      <a:pt x="0" y="0"/>
                    </a:lnTo>
                    <a:lnTo>
                      <a:pt x="318" y="0"/>
                    </a:lnTo>
                    <a:lnTo>
                      <a:pt x="318" y="283"/>
                    </a:lnTo>
                    <a:moveTo>
                      <a:pt x="67" y="97"/>
                    </a:moveTo>
                    <a:lnTo>
                      <a:pt x="249" y="97"/>
                    </a:lnTo>
                    <a:moveTo>
                      <a:pt x="67" y="414"/>
                    </a:moveTo>
                    <a:lnTo>
                      <a:pt x="249" y="414"/>
                    </a:lnTo>
                    <a:moveTo>
                      <a:pt x="67" y="504"/>
                    </a:moveTo>
                    <a:lnTo>
                      <a:pt x="249" y="504"/>
                    </a:lnTo>
                  </a:path>
                </a:pathLst>
              </a:custGeom>
              <a:noFill/>
              <a:ln w="952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050" b="0" i="0" u="none" strike="noStrike" kern="0" cap="none" spc="0" normalizeH="0" baseline="0" noProof="0">
                  <a:ln>
                    <a:noFill/>
                  </a:ln>
                  <a:gradFill>
                    <a:gsLst>
                      <a:gs pos="0">
                        <a:srgbClr val="505050"/>
                      </a:gs>
                      <a:gs pos="100000">
                        <a:srgbClr val="505050"/>
                      </a:gs>
                    </a:gsLst>
                    <a:lin ang="5400000" scaled="1"/>
                  </a:gradFill>
                  <a:effectLst/>
                  <a:uLnTx/>
                  <a:uFillTx/>
                  <a:latin typeface="Segoe UI"/>
                  <a:ea typeface="+mn-ea"/>
                  <a:cs typeface="+mn-cs"/>
                </a:endParaRPr>
              </a:p>
            </p:txBody>
          </p:sp>
        </p:grpSp>
      </p:grpSp>
      <p:grpSp>
        <p:nvGrpSpPr>
          <p:cNvPr id="28" name="Group 27">
            <a:extLst>
              <a:ext uri="{FF2B5EF4-FFF2-40B4-BE49-F238E27FC236}">
                <a16:creationId xmlns:a16="http://schemas.microsoft.com/office/drawing/2014/main" id="{B4392BF9-DD90-4B00-B7DF-2A568FF6334E}"/>
              </a:ext>
              <a:ext uri="{C183D7F6-B498-43B3-948B-1728B52AA6E4}">
                <adec:decorative xmlns:adec="http://schemas.microsoft.com/office/drawing/2017/decorative" val="1"/>
              </a:ext>
            </a:extLst>
          </p:cNvPr>
          <p:cNvGrpSpPr/>
          <p:nvPr/>
        </p:nvGrpSpPr>
        <p:grpSpPr>
          <a:xfrm>
            <a:off x="4854808" y="2875260"/>
            <a:ext cx="285367" cy="285367"/>
            <a:chOff x="4979050" y="2630861"/>
            <a:chExt cx="291089" cy="291089"/>
          </a:xfrm>
        </p:grpSpPr>
        <p:sp>
          <p:nvSpPr>
            <p:cNvPr id="155" name="Oval 154">
              <a:extLst>
                <a:ext uri="{FF2B5EF4-FFF2-40B4-BE49-F238E27FC236}">
                  <a16:creationId xmlns:a16="http://schemas.microsoft.com/office/drawing/2014/main" id="{145790D3-8E66-47C6-A23E-4DE81C94FB77}"/>
                </a:ext>
              </a:extLst>
            </p:cNvPr>
            <p:cNvSpPr/>
            <p:nvPr/>
          </p:nvSpPr>
          <p:spPr bwMode="auto">
            <a:xfrm rot="10800000">
              <a:off x="4979050" y="2630861"/>
              <a:ext cx="291089" cy="291089"/>
            </a:xfrm>
            <a:prstGeom prst="ellipse">
              <a:avLst/>
            </a:prstGeom>
            <a:solidFill>
              <a:schemeClr val="accent4"/>
            </a:solidFill>
            <a:ln w="34925" cap="flat" cmpd="sng" algn="ctr">
              <a:noFill/>
              <a:prstDash val="solid"/>
              <a:headEnd type="none" w="med" len="med"/>
              <a:tailEnd type="none" w="med" len="med"/>
            </a:ln>
            <a:effectLst/>
          </p:spPr>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3200"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sp>
          <p:nvSpPr>
            <p:cNvPr id="184" name="arrow_3">
              <a:extLst>
                <a:ext uri="{FF2B5EF4-FFF2-40B4-BE49-F238E27FC236}">
                  <a16:creationId xmlns:a16="http://schemas.microsoft.com/office/drawing/2014/main" id="{787212AB-32EB-4271-8AEE-5CA8DD76D27E}"/>
                </a:ext>
              </a:extLst>
            </p:cNvPr>
            <p:cNvSpPr>
              <a:spLocks noChangeAspect="1" noEditPoints="1"/>
            </p:cNvSpPr>
            <p:nvPr/>
          </p:nvSpPr>
          <p:spPr bwMode="auto">
            <a:xfrm>
              <a:off x="5082333" y="2703623"/>
              <a:ext cx="84522" cy="145566"/>
            </a:xfrm>
            <a:custGeom>
              <a:avLst/>
              <a:gdLst>
                <a:gd name="T0" fmla="*/ 144 w 144"/>
                <a:gd name="T1" fmla="*/ 132 h 248"/>
                <a:gd name="T2" fmla="*/ 72 w 144"/>
                <a:gd name="T3" fmla="*/ 203 h 248"/>
                <a:gd name="T4" fmla="*/ 0 w 144"/>
                <a:gd name="T5" fmla="*/ 132 h 248"/>
                <a:gd name="T6" fmla="*/ 72 w 144"/>
                <a:gd name="T7" fmla="*/ 203 h 248"/>
                <a:gd name="T8" fmla="*/ 72 w 144"/>
                <a:gd name="T9" fmla="*/ 0 h 248"/>
                <a:gd name="T10" fmla="*/ 0 w 144"/>
                <a:gd name="T11" fmla="*/ 248 h 248"/>
                <a:gd name="T12" fmla="*/ 144 w 144"/>
                <a:gd name="T13" fmla="*/ 248 h 248"/>
              </a:gdLst>
              <a:ahLst/>
              <a:cxnLst>
                <a:cxn ang="0">
                  <a:pos x="T0" y="T1"/>
                </a:cxn>
                <a:cxn ang="0">
                  <a:pos x="T2" y="T3"/>
                </a:cxn>
                <a:cxn ang="0">
                  <a:pos x="T4" y="T5"/>
                </a:cxn>
                <a:cxn ang="0">
                  <a:pos x="T6" y="T7"/>
                </a:cxn>
                <a:cxn ang="0">
                  <a:pos x="T8" y="T9"/>
                </a:cxn>
                <a:cxn ang="0">
                  <a:pos x="T10" y="T11"/>
                </a:cxn>
                <a:cxn ang="0">
                  <a:pos x="T12" y="T13"/>
                </a:cxn>
              </a:cxnLst>
              <a:rect l="0" t="0" r="r" b="b"/>
              <a:pathLst>
                <a:path w="144" h="248">
                  <a:moveTo>
                    <a:pt x="144" y="132"/>
                  </a:moveTo>
                  <a:lnTo>
                    <a:pt x="72" y="203"/>
                  </a:lnTo>
                  <a:lnTo>
                    <a:pt x="0" y="132"/>
                  </a:lnTo>
                  <a:moveTo>
                    <a:pt x="72" y="203"/>
                  </a:moveTo>
                  <a:lnTo>
                    <a:pt x="72" y="0"/>
                  </a:lnTo>
                  <a:moveTo>
                    <a:pt x="0" y="248"/>
                  </a:moveTo>
                  <a:lnTo>
                    <a:pt x="144" y="248"/>
                  </a:lnTo>
                </a:path>
              </a:pathLst>
            </a:custGeom>
            <a:noFill/>
            <a:ln w="15875" cap="sq">
              <a:solidFill>
                <a:schemeClr val="bg1"/>
              </a:solidFill>
              <a:prstDash val="solid"/>
              <a:miter lim="800000"/>
              <a:headEnd/>
              <a:tailEnd/>
            </a:ln>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050" b="0" i="0" u="none" strike="noStrike" kern="0" cap="none" spc="0" normalizeH="0" baseline="0" noProof="0">
                <a:ln>
                  <a:noFill/>
                </a:ln>
                <a:gradFill>
                  <a:gsLst>
                    <a:gs pos="0">
                      <a:srgbClr val="505050"/>
                    </a:gs>
                    <a:gs pos="100000">
                      <a:srgbClr val="505050"/>
                    </a:gs>
                  </a:gsLst>
                  <a:lin ang="5400000" scaled="1"/>
                </a:gradFill>
                <a:effectLst/>
                <a:uLnTx/>
                <a:uFillTx/>
                <a:latin typeface="Segoe UI"/>
                <a:ea typeface="+mn-ea"/>
                <a:cs typeface="+mn-cs"/>
              </a:endParaRPr>
            </a:p>
          </p:txBody>
        </p:sp>
      </p:grpSp>
      <p:grpSp>
        <p:nvGrpSpPr>
          <p:cNvPr id="27" name="Group 26">
            <a:extLst>
              <a:ext uri="{FF2B5EF4-FFF2-40B4-BE49-F238E27FC236}">
                <a16:creationId xmlns:a16="http://schemas.microsoft.com/office/drawing/2014/main" id="{50FB7AF3-9AD8-4AB2-B103-34E2878112AC}"/>
              </a:ext>
              <a:ext uri="{C183D7F6-B498-43B3-948B-1728B52AA6E4}">
                <adec:decorative xmlns:adec="http://schemas.microsoft.com/office/drawing/2017/decorative" val="1"/>
              </a:ext>
            </a:extLst>
          </p:cNvPr>
          <p:cNvGrpSpPr/>
          <p:nvPr/>
        </p:nvGrpSpPr>
        <p:grpSpPr>
          <a:xfrm>
            <a:off x="6145026" y="2587954"/>
            <a:ext cx="285367" cy="285367"/>
            <a:chOff x="6295140" y="2337794"/>
            <a:chExt cx="291089" cy="291089"/>
          </a:xfrm>
        </p:grpSpPr>
        <p:sp>
          <p:nvSpPr>
            <p:cNvPr id="158" name="Oval 157">
              <a:extLst>
                <a:ext uri="{FF2B5EF4-FFF2-40B4-BE49-F238E27FC236}">
                  <a16:creationId xmlns:a16="http://schemas.microsoft.com/office/drawing/2014/main" id="{3C872057-80ED-4AEA-B5D2-56AF6119E793}"/>
                </a:ext>
              </a:extLst>
            </p:cNvPr>
            <p:cNvSpPr/>
            <p:nvPr/>
          </p:nvSpPr>
          <p:spPr bwMode="auto">
            <a:xfrm rot="10800000">
              <a:off x="6295140" y="2337794"/>
              <a:ext cx="291089" cy="291089"/>
            </a:xfrm>
            <a:prstGeom prst="ellipse">
              <a:avLst/>
            </a:prstGeom>
            <a:solidFill>
              <a:schemeClr val="accent4"/>
            </a:solidFill>
            <a:ln w="34925" cap="flat" cmpd="sng" algn="ctr">
              <a:noFill/>
              <a:prstDash val="solid"/>
              <a:headEnd type="none" w="med" len="med"/>
              <a:tailEnd type="none" w="med" len="med"/>
            </a:ln>
            <a:effectLst/>
          </p:spPr>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32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sp>
          <p:nvSpPr>
            <p:cNvPr id="185" name="arrow_3">
              <a:extLst>
                <a:ext uri="{FF2B5EF4-FFF2-40B4-BE49-F238E27FC236}">
                  <a16:creationId xmlns:a16="http://schemas.microsoft.com/office/drawing/2014/main" id="{5DE4236C-E0E5-4EC2-B329-C0AA756CFFD2}"/>
                </a:ext>
              </a:extLst>
            </p:cNvPr>
            <p:cNvSpPr>
              <a:spLocks noChangeAspect="1" noEditPoints="1"/>
            </p:cNvSpPr>
            <p:nvPr/>
          </p:nvSpPr>
          <p:spPr bwMode="auto">
            <a:xfrm>
              <a:off x="6398423" y="2410555"/>
              <a:ext cx="84522" cy="145566"/>
            </a:xfrm>
            <a:custGeom>
              <a:avLst/>
              <a:gdLst>
                <a:gd name="T0" fmla="*/ 144 w 144"/>
                <a:gd name="T1" fmla="*/ 132 h 248"/>
                <a:gd name="T2" fmla="*/ 72 w 144"/>
                <a:gd name="T3" fmla="*/ 203 h 248"/>
                <a:gd name="T4" fmla="*/ 0 w 144"/>
                <a:gd name="T5" fmla="*/ 132 h 248"/>
                <a:gd name="T6" fmla="*/ 72 w 144"/>
                <a:gd name="T7" fmla="*/ 203 h 248"/>
                <a:gd name="T8" fmla="*/ 72 w 144"/>
                <a:gd name="T9" fmla="*/ 0 h 248"/>
                <a:gd name="T10" fmla="*/ 0 w 144"/>
                <a:gd name="T11" fmla="*/ 248 h 248"/>
                <a:gd name="T12" fmla="*/ 144 w 144"/>
                <a:gd name="T13" fmla="*/ 248 h 248"/>
              </a:gdLst>
              <a:ahLst/>
              <a:cxnLst>
                <a:cxn ang="0">
                  <a:pos x="T0" y="T1"/>
                </a:cxn>
                <a:cxn ang="0">
                  <a:pos x="T2" y="T3"/>
                </a:cxn>
                <a:cxn ang="0">
                  <a:pos x="T4" y="T5"/>
                </a:cxn>
                <a:cxn ang="0">
                  <a:pos x="T6" y="T7"/>
                </a:cxn>
                <a:cxn ang="0">
                  <a:pos x="T8" y="T9"/>
                </a:cxn>
                <a:cxn ang="0">
                  <a:pos x="T10" y="T11"/>
                </a:cxn>
                <a:cxn ang="0">
                  <a:pos x="T12" y="T13"/>
                </a:cxn>
              </a:cxnLst>
              <a:rect l="0" t="0" r="r" b="b"/>
              <a:pathLst>
                <a:path w="144" h="248">
                  <a:moveTo>
                    <a:pt x="144" y="132"/>
                  </a:moveTo>
                  <a:lnTo>
                    <a:pt x="72" y="203"/>
                  </a:lnTo>
                  <a:lnTo>
                    <a:pt x="0" y="132"/>
                  </a:lnTo>
                  <a:moveTo>
                    <a:pt x="72" y="203"/>
                  </a:moveTo>
                  <a:lnTo>
                    <a:pt x="72" y="0"/>
                  </a:lnTo>
                  <a:moveTo>
                    <a:pt x="0" y="248"/>
                  </a:moveTo>
                  <a:lnTo>
                    <a:pt x="144" y="248"/>
                  </a:lnTo>
                </a:path>
              </a:pathLst>
            </a:custGeom>
            <a:noFill/>
            <a:ln w="15875" cap="sq">
              <a:solidFill>
                <a:schemeClr val="bg1"/>
              </a:solidFill>
              <a:prstDash val="solid"/>
              <a:miter lim="800000"/>
              <a:headEnd/>
              <a:tailEnd/>
            </a:ln>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050" b="0" i="0" u="none" strike="noStrike" kern="0" cap="none" spc="0" normalizeH="0" baseline="0" noProof="0">
                <a:ln>
                  <a:noFill/>
                </a:ln>
                <a:gradFill>
                  <a:gsLst>
                    <a:gs pos="0">
                      <a:srgbClr val="505050"/>
                    </a:gs>
                    <a:gs pos="100000">
                      <a:srgbClr val="505050"/>
                    </a:gs>
                  </a:gsLst>
                  <a:lin ang="5400000" scaled="1"/>
                </a:gradFill>
                <a:effectLst/>
                <a:uLnTx/>
                <a:uFillTx/>
                <a:latin typeface="Segoe UI"/>
                <a:ea typeface="+mn-ea"/>
                <a:cs typeface="+mn-cs"/>
              </a:endParaRPr>
            </a:p>
          </p:txBody>
        </p:sp>
      </p:grpSp>
      <p:grpSp>
        <p:nvGrpSpPr>
          <p:cNvPr id="168" name="Group 167">
            <a:extLst>
              <a:ext uri="{FF2B5EF4-FFF2-40B4-BE49-F238E27FC236}">
                <a16:creationId xmlns:a16="http://schemas.microsoft.com/office/drawing/2014/main" id="{F0712370-A4C7-4B39-96F3-2C5BD782FBA6}"/>
              </a:ext>
              <a:ext uri="{C183D7F6-B498-43B3-948B-1728B52AA6E4}">
                <adec:decorative xmlns:adec="http://schemas.microsoft.com/office/drawing/2017/decorative" val="1"/>
              </a:ext>
            </a:extLst>
          </p:cNvPr>
          <p:cNvGrpSpPr/>
          <p:nvPr/>
        </p:nvGrpSpPr>
        <p:grpSpPr>
          <a:xfrm>
            <a:off x="5531052" y="4595190"/>
            <a:ext cx="285367" cy="285367"/>
            <a:chOff x="9498821" y="4385279"/>
            <a:chExt cx="291089" cy="291089"/>
          </a:xfrm>
        </p:grpSpPr>
        <p:sp>
          <p:nvSpPr>
            <p:cNvPr id="169" name="Oval 168">
              <a:extLst>
                <a:ext uri="{FF2B5EF4-FFF2-40B4-BE49-F238E27FC236}">
                  <a16:creationId xmlns:a16="http://schemas.microsoft.com/office/drawing/2014/main" id="{8F1DF2A5-F57D-479E-B081-2DCF41FF9B42}"/>
                </a:ext>
              </a:extLst>
            </p:cNvPr>
            <p:cNvSpPr/>
            <p:nvPr/>
          </p:nvSpPr>
          <p:spPr bwMode="auto">
            <a:xfrm>
              <a:off x="9498821" y="4385279"/>
              <a:ext cx="291089" cy="291089"/>
            </a:xfrm>
            <a:prstGeom prst="ellipse">
              <a:avLst/>
            </a:prstGeom>
            <a:solidFill>
              <a:schemeClr val="accent4"/>
            </a:solidFill>
            <a:ln w="34925" cap="flat" cmpd="sng" algn="ctr">
              <a:noFill/>
              <a:prstDash val="solid"/>
              <a:headEnd type="none" w="med" len="med"/>
              <a:tailEnd type="none" w="med" len="med"/>
            </a:ln>
            <a:effectLst/>
          </p:spPr>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32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nvGrpSpPr>
            <p:cNvPr id="170" name="Group 169">
              <a:extLst>
                <a:ext uri="{FF2B5EF4-FFF2-40B4-BE49-F238E27FC236}">
                  <a16:creationId xmlns:a16="http://schemas.microsoft.com/office/drawing/2014/main" id="{CC3F2810-582A-4B77-B3F9-AB599A995800}"/>
                </a:ext>
              </a:extLst>
            </p:cNvPr>
            <p:cNvGrpSpPr/>
            <p:nvPr/>
          </p:nvGrpSpPr>
          <p:grpSpPr>
            <a:xfrm>
              <a:off x="9562112" y="4458447"/>
              <a:ext cx="164506" cy="144753"/>
              <a:chOff x="9569637" y="4456471"/>
              <a:chExt cx="164506" cy="144753"/>
            </a:xfrm>
          </p:grpSpPr>
          <p:sp>
            <p:nvSpPr>
              <p:cNvPr id="171" name="server">
                <a:extLst>
                  <a:ext uri="{FF2B5EF4-FFF2-40B4-BE49-F238E27FC236}">
                    <a16:creationId xmlns:a16="http://schemas.microsoft.com/office/drawing/2014/main" id="{6759857F-CA0A-4DE9-8A95-6D723700BB91}"/>
                  </a:ext>
                </a:extLst>
              </p:cNvPr>
              <p:cNvSpPr>
                <a:spLocks noChangeAspect="1" noEditPoints="1"/>
              </p:cNvSpPr>
              <p:nvPr/>
            </p:nvSpPr>
            <p:spPr bwMode="auto">
              <a:xfrm>
                <a:off x="9569637" y="4456471"/>
                <a:ext cx="76211" cy="144753"/>
              </a:xfrm>
              <a:custGeom>
                <a:avLst/>
                <a:gdLst>
                  <a:gd name="T0" fmla="*/ 318 w 318"/>
                  <a:gd name="T1" fmla="*/ 283 h 604"/>
                  <a:gd name="T2" fmla="*/ 318 w 318"/>
                  <a:gd name="T3" fmla="*/ 604 h 604"/>
                  <a:gd name="T4" fmla="*/ 0 w 318"/>
                  <a:gd name="T5" fmla="*/ 604 h 604"/>
                  <a:gd name="T6" fmla="*/ 0 w 318"/>
                  <a:gd name="T7" fmla="*/ 0 h 604"/>
                  <a:gd name="T8" fmla="*/ 318 w 318"/>
                  <a:gd name="T9" fmla="*/ 0 h 604"/>
                  <a:gd name="T10" fmla="*/ 318 w 318"/>
                  <a:gd name="T11" fmla="*/ 283 h 604"/>
                  <a:gd name="T12" fmla="*/ 67 w 318"/>
                  <a:gd name="T13" fmla="*/ 97 h 604"/>
                  <a:gd name="T14" fmla="*/ 249 w 318"/>
                  <a:gd name="T15" fmla="*/ 97 h 604"/>
                  <a:gd name="T16" fmla="*/ 67 w 318"/>
                  <a:gd name="T17" fmla="*/ 414 h 604"/>
                  <a:gd name="T18" fmla="*/ 249 w 318"/>
                  <a:gd name="T19" fmla="*/ 414 h 604"/>
                  <a:gd name="T20" fmla="*/ 67 w 318"/>
                  <a:gd name="T21" fmla="*/ 504 h 604"/>
                  <a:gd name="T22" fmla="*/ 249 w 318"/>
                  <a:gd name="T23" fmla="*/ 504 h 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8" h="604">
                    <a:moveTo>
                      <a:pt x="318" y="283"/>
                    </a:moveTo>
                    <a:lnTo>
                      <a:pt x="318" y="604"/>
                    </a:lnTo>
                    <a:lnTo>
                      <a:pt x="0" y="604"/>
                    </a:lnTo>
                    <a:lnTo>
                      <a:pt x="0" y="0"/>
                    </a:lnTo>
                    <a:lnTo>
                      <a:pt x="318" y="0"/>
                    </a:lnTo>
                    <a:lnTo>
                      <a:pt x="318" y="283"/>
                    </a:lnTo>
                    <a:moveTo>
                      <a:pt x="67" y="97"/>
                    </a:moveTo>
                    <a:lnTo>
                      <a:pt x="249" y="97"/>
                    </a:lnTo>
                    <a:moveTo>
                      <a:pt x="67" y="414"/>
                    </a:moveTo>
                    <a:lnTo>
                      <a:pt x="249" y="414"/>
                    </a:lnTo>
                    <a:moveTo>
                      <a:pt x="67" y="504"/>
                    </a:moveTo>
                    <a:lnTo>
                      <a:pt x="249" y="504"/>
                    </a:lnTo>
                  </a:path>
                </a:pathLst>
              </a:custGeom>
              <a:noFill/>
              <a:ln w="952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050" b="0" i="0" u="none" strike="noStrike" kern="0" cap="none" spc="0" normalizeH="0" baseline="0" noProof="0">
                  <a:ln>
                    <a:noFill/>
                  </a:ln>
                  <a:gradFill>
                    <a:gsLst>
                      <a:gs pos="0">
                        <a:srgbClr val="505050"/>
                      </a:gs>
                      <a:gs pos="100000">
                        <a:srgbClr val="505050"/>
                      </a:gs>
                    </a:gsLst>
                    <a:lin ang="5400000" scaled="1"/>
                  </a:gradFill>
                  <a:effectLst/>
                  <a:uLnTx/>
                  <a:uFillTx/>
                  <a:latin typeface="Segoe UI"/>
                  <a:ea typeface="+mn-ea"/>
                  <a:cs typeface="+mn-cs"/>
                </a:endParaRPr>
              </a:p>
            </p:txBody>
          </p:sp>
          <p:sp>
            <p:nvSpPr>
              <p:cNvPr id="172" name="server">
                <a:extLst>
                  <a:ext uri="{FF2B5EF4-FFF2-40B4-BE49-F238E27FC236}">
                    <a16:creationId xmlns:a16="http://schemas.microsoft.com/office/drawing/2014/main" id="{A06620CA-987E-4398-B476-24FFD3FC26B9}"/>
                  </a:ext>
                </a:extLst>
              </p:cNvPr>
              <p:cNvSpPr>
                <a:spLocks noChangeAspect="1" noEditPoints="1"/>
              </p:cNvSpPr>
              <p:nvPr/>
            </p:nvSpPr>
            <p:spPr bwMode="auto">
              <a:xfrm>
                <a:off x="9675595" y="4490019"/>
                <a:ext cx="58548" cy="111205"/>
              </a:xfrm>
              <a:custGeom>
                <a:avLst/>
                <a:gdLst>
                  <a:gd name="T0" fmla="*/ 318 w 318"/>
                  <a:gd name="T1" fmla="*/ 283 h 604"/>
                  <a:gd name="T2" fmla="*/ 318 w 318"/>
                  <a:gd name="T3" fmla="*/ 604 h 604"/>
                  <a:gd name="T4" fmla="*/ 0 w 318"/>
                  <a:gd name="T5" fmla="*/ 604 h 604"/>
                  <a:gd name="T6" fmla="*/ 0 w 318"/>
                  <a:gd name="T7" fmla="*/ 0 h 604"/>
                  <a:gd name="T8" fmla="*/ 318 w 318"/>
                  <a:gd name="T9" fmla="*/ 0 h 604"/>
                  <a:gd name="T10" fmla="*/ 318 w 318"/>
                  <a:gd name="T11" fmla="*/ 283 h 604"/>
                  <a:gd name="T12" fmla="*/ 67 w 318"/>
                  <a:gd name="T13" fmla="*/ 97 h 604"/>
                  <a:gd name="T14" fmla="*/ 249 w 318"/>
                  <a:gd name="T15" fmla="*/ 97 h 604"/>
                  <a:gd name="T16" fmla="*/ 67 w 318"/>
                  <a:gd name="T17" fmla="*/ 414 h 604"/>
                  <a:gd name="T18" fmla="*/ 249 w 318"/>
                  <a:gd name="T19" fmla="*/ 414 h 604"/>
                  <a:gd name="T20" fmla="*/ 67 w 318"/>
                  <a:gd name="T21" fmla="*/ 504 h 604"/>
                  <a:gd name="T22" fmla="*/ 249 w 318"/>
                  <a:gd name="T23" fmla="*/ 504 h 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8" h="604">
                    <a:moveTo>
                      <a:pt x="318" y="283"/>
                    </a:moveTo>
                    <a:lnTo>
                      <a:pt x="318" y="604"/>
                    </a:lnTo>
                    <a:lnTo>
                      <a:pt x="0" y="604"/>
                    </a:lnTo>
                    <a:lnTo>
                      <a:pt x="0" y="0"/>
                    </a:lnTo>
                    <a:lnTo>
                      <a:pt x="318" y="0"/>
                    </a:lnTo>
                    <a:lnTo>
                      <a:pt x="318" y="283"/>
                    </a:lnTo>
                    <a:moveTo>
                      <a:pt x="67" y="97"/>
                    </a:moveTo>
                    <a:lnTo>
                      <a:pt x="249" y="97"/>
                    </a:lnTo>
                    <a:moveTo>
                      <a:pt x="67" y="414"/>
                    </a:moveTo>
                    <a:lnTo>
                      <a:pt x="249" y="414"/>
                    </a:lnTo>
                    <a:moveTo>
                      <a:pt x="67" y="504"/>
                    </a:moveTo>
                    <a:lnTo>
                      <a:pt x="249" y="504"/>
                    </a:lnTo>
                  </a:path>
                </a:pathLst>
              </a:custGeom>
              <a:noFill/>
              <a:ln w="952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050" b="0" i="0" u="none" strike="noStrike" kern="0" cap="none" spc="0" normalizeH="0" baseline="0" noProof="0">
                  <a:ln>
                    <a:noFill/>
                  </a:ln>
                  <a:gradFill>
                    <a:gsLst>
                      <a:gs pos="0">
                        <a:srgbClr val="505050"/>
                      </a:gs>
                      <a:gs pos="100000">
                        <a:srgbClr val="505050"/>
                      </a:gs>
                    </a:gsLst>
                    <a:lin ang="5400000" scaled="1"/>
                  </a:gradFill>
                  <a:effectLst/>
                  <a:uLnTx/>
                  <a:uFillTx/>
                  <a:latin typeface="Segoe UI"/>
                  <a:ea typeface="+mn-ea"/>
                  <a:cs typeface="+mn-cs"/>
                </a:endParaRPr>
              </a:p>
            </p:txBody>
          </p:sp>
        </p:grpSp>
      </p:grpSp>
      <p:sp>
        <p:nvSpPr>
          <p:cNvPr id="187" name="Rectangle: Rounded Corners 186">
            <a:extLst>
              <a:ext uri="{FF2B5EF4-FFF2-40B4-BE49-F238E27FC236}">
                <a16:creationId xmlns:a16="http://schemas.microsoft.com/office/drawing/2014/main" id="{66DC095C-A0C5-49F8-A9DA-FFA85D051E5F}"/>
              </a:ext>
              <a:ext uri="{C183D7F6-B498-43B3-948B-1728B52AA6E4}">
                <adec:decorative xmlns:adec="http://schemas.microsoft.com/office/drawing/2017/decorative" val="1"/>
              </a:ext>
            </a:extLst>
          </p:cNvPr>
          <p:cNvSpPr/>
          <p:nvPr/>
        </p:nvSpPr>
        <p:spPr bwMode="auto">
          <a:xfrm rot="10800000">
            <a:off x="562627" y="1805689"/>
            <a:ext cx="11017061" cy="4416313"/>
          </a:xfrm>
          <a:prstGeom prst="roundRect">
            <a:avLst>
              <a:gd name="adj" fmla="val 10182"/>
            </a:avLst>
          </a:prstGeom>
          <a:noFill/>
          <a:ln w="88900" cap="rnd" cmpd="sng" algn="ctr">
            <a:solidFill>
              <a:srgbClr val="E6E6E6"/>
            </a:solid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800" b="0" i="0" u="none" strike="noStrike" kern="0" cap="none" spc="0" normalizeH="0" baseline="0" noProof="0" err="1">
              <a:ln>
                <a:noFill/>
              </a:ln>
              <a:solidFill>
                <a:srgbClr val="000000"/>
              </a:solidFill>
              <a:effectLst/>
              <a:uLnTx/>
              <a:uFillTx/>
              <a:latin typeface="Segoe UI"/>
              <a:ea typeface="+mn-ea"/>
              <a:cs typeface="Segoe UI" pitchFamily="34" charset="0"/>
            </a:endParaRPr>
          </a:p>
        </p:txBody>
      </p:sp>
    </p:spTree>
    <p:extLst>
      <p:ext uri="{BB962C8B-B14F-4D97-AF65-F5344CB8AC3E}">
        <p14:creationId xmlns:p14="http://schemas.microsoft.com/office/powerpoint/2010/main" val="2996087689"/>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111D4D-CB69-4680-AA3E-D6D2B745A251}"/>
              </a:ext>
            </a:extLst>
          </p:cNvPr>
          <p:cNvSpPr>
            <a:spLocks noGrp="1"/>
          </p:cNvSpPr>
          <p:nvPr>
            <p:ph type="title"/>
          </p:nvPr>
        </p:nvSpPr>
        <p:spPr>
          <a:xfrm>
            <a:off x="382802" y="282764"/>
            <a:ext cx="11018520" cy="452590"/>
          </a:xfrm>
        </p:spPr>
        <p:txBody>
          <a:bodyPr>
            <a:normAutofit/>
          </a:bodyPr>
          <a:lstStyle/>
          <a:p>
            <a:r>
              <a:rPr lang="en-US" sz="2941" dirty="0"/>
              <a:t>Broad introduction to response before the detail</a:t>
            </a:r>
          </a:p>
        </p:txBody>
      </p:sp>
      <p:sp>
        <p:nvSpPr>
          <p:cNvPr id="18" name="Text Placeholder 2">
            <a:extLst>
              <a:ext uri="{FF2B5EF4-FFF2-40B4-BE49-F238E27FC236}">
                <a16:creationId xmlns:a16="http://schemas.microsoft.com/office/drawing/2014/main" id="{A5CA99B1-A9FD-4352-9706-D2641CE39825}"/>
              </a:ext>
            </a:extLst>
          </p:cNvPr>
          <p:cNvSpPr txBox="1">
            <a:spLocks/>
          </p:cNvSpPr>
          <p:nvPr/>
        </p:nvSpPr>
        <p:spPr>
          <a:xfrm>
            <a:off x="588264" y="4632978"/>
            <a:ext cx="3406414" cy="806782"/>
          </a:xfrm>
          <a:prstGeom prst="rect">
            <a:avLst/>
          </a:prstGeom>
        </p:spPr>
        <p:txBody>
          <a:bodyPr lIns="0" tIns="0" rIns="0" bIns="0"/>
          <a:lstStyle>
            <a:lvl1pPr marL="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2600" kern="1200" spc="0" baseline="0">
                <a:gradFill>
                  <a:gsLst>
                    <a:gs pos="0">
                      <a:schemeClr val="tx1"/>
                    </a:gs>
                    <a:gs pos="100000">
                      <a:schemeClr val="tx1"/>
                    </a:gs>
                  </a:gsLst>
                  <a:lin ang="5400000" scaled="1"/>
                </a:gradFill>
                <a:latin typeface="+mn-lt"/>
                <a:ea typeface="+mn-ea"/>
                <a:cs typeface="+mn-cs"/>
              </a:defRPr>
            </a:lvl1pPr>
            <a:lvl2pPr marL="2286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2000" kern="1200" spc="0" baseline="0">
                <a:gradFill>
                  <a:gsLst>
                    <a:gs pos="0">
                      <a:schemeClr val="tx1"/>
                    </a:gs>
                    <a:gs pos="100000">
                      <a:schemeClr val="tx1"/>
                    </a:gs>
                  </a:gsLst>
                  <a:lin ang="5400000" scaled="1"/>
                </a:gradFill>
                <a:latin typeface="+mn-lt"/>
                <a:ea typeface="+mn-ea"/>
                <a:cs typeface="+mn-cs"/>
              </a:defRPr>
            </a:lvl2pPr>
            <a:lvl3pPr marL="4572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600" kern="1200" spc="0" baseline="0">
                <a:gradFill>
                  <a:gsLst>
                    <a:gs pos="0">
                      <a:schemeClr val="tx1"/>
                    </a:gs>
                    <a:gs pos="100000">
                      <a:schemeClr val="tx1"/>
                    </a:gs>
                  </a:gsLst>
                  <a:lin ang="5400000" scaled="1"/>
                </a:gradFill>
                <a:latin typeface="+mn-lt"/>
                <a:ea typeface="+mn-ea"/>
                <a:cs typeface="+mn-cs"/>
              </a:defRPr>
            </a:lvl3pPr>
            <a:lvl4pPr marL="6858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600" kern="1200" spc="0" baseline="0">
                <a:gradFill>
                  <a:gsLst>
                    <a:gs pos="0">
                      <a:schemeClr val="tx1"/>
                    </a:gs>
                    <a:gs pos="100000">
                      <a:schemeClr val="tx1"/>
                    </a:gs>
                  </a:gsLst>
                  <a:lin ang="5400000" scaled="1"/>
                </a:gra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600" kern="1200" spc="0" baseline="0">
                <a:gradFill>
                  <a:gsLst>
                    <a:gs pos="0">
                      <a:schemeClr val="tx1"/>
                    </a:gs>
                    <a:gs pos="100000">
                      <a:schemeClr val="tx1"/>
                    </a:gs>
                  </a:gsLst>
                  <a:lin ang="5400000" scaled="1"/>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367" rtl="0" eaLnBrk="1" fontAlgn="auto" latinLnBrk="0" hangingPunct="1">
              <a:lnSpc>
                <a:spcPct val="100000"/>
              </a:lnSpc>
              <a:spcBef>
                <a:spcPts val="0"/>
              </a:spcBef>
              <a:spcAft>
                <a:spcPts val="588"/>
              </a:spcAft>
              <a:buClrTx/>
              <a:buSzPct val="90000"/>
              <a:buFont typeface="Wingdings" panose="05000000000000000000" pitchFamily="2" charset="2"/>
              <a:buNone/>
              <a:tabLst/>
              <a:defRPr/>
            </a:pPr>
            <a:r>
              <a:rPr kumimoji="0" lang="en-US" sz="1961" b="0" i="0" u="none" strike="noStrike" kern="1200" cap="none" spc="0" normalizeH="0" baseline="0" noProof="0">
                <a:ln>
                  <a:noFill/>
                </a:ln>
                <a:gradFill>
                  <a:gsLst>
                    <a:gs pos="0">
                      <a:srgbClr val="000000"/>
                    </a:gs>
                    <a:gs pos="100000">
                      <a:srgbClr val="000000"/>
                    </a:gs>
                  </a:gsLst>
                  <a:lin ang="5400000" scaled="1"/>
                </a:gradFill>
                <a:effectLst/>
                <a:uLnTx/>
                <a:uFillTx/>
                <a:latin typeface="Segoe UI Semibold"/>
                <a:ea typeface="+mn-ea"/>
                <a:cs typeface="+mn-cs"/>
              </a:rPr>
              <a:t>It’s easy to miss risky configurations…</a:t>
            </a:r>
          </a:p>
        </p:txBody>
      </p:sp>
      <p:sp>
        <p:nvSpPr>
          <p:cNvPr id="24" name="Text Placeholder 2">
            <a:extLst>
              <a:ext uri="{FF2B5EF4-FFF2-40B4-BE49-F238E27FC236}">
                <a16:creationId xmlns:a16="http://schemas.microsoft.com/office/drawing/2014/main" id="{0B0D64E3-B70A-4878-B174-435C2DABCB2E}"/>
              </a:ext>
            </a:extLst>
          </p:cNvPr>
          <p:cNvSpPr txBox="1">
            <a:spLocks/>
          </p:cNvSpPr>
          <p:nvPr/>
        </p:nvSpPr>
        <p:spPr>
          <a:xfrm>
            <a:off x="4394316" y="4632978"/>
            <a:ext cx="3406414" cy="806782"/>
          </a:xfrm>
          <a:prstGeom prst="rect">
            <a:avLst/>
          </a:prstGeom>
        </p:spPr>
        <p:txBody>
          <a:bodyPr lIns="0" tIns="0" rIns="0" bIns="0"/>
          <a:lstStyle>
            <a:lvl1pPr marL="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2600" kern="1200" spc="0" baseline="0">
                <a:gradFill>
                  <a:gsLst>
                    <a:gs pos="0">
                      <a:schemeClr val="tx1"/>
                    </a:gs>
                    <a:gs pos="100000">
                      <a:schemeClr val="tx1"/>
                    </a:gs>
                  </a:gsLst>
                  <a:lin ang="5400000" scaled="1"/>
                </a:gradFill>
                <a:latin typeface="+mn-lt"/>
                <a:ea typeface="+mn-ea"/>
                <a:cs typeface="+mn-cs"/>
              </a:defRPr>
            </a:lvl1pPr>
            <a:lvl2pPr marL="2286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2000" kern="1200" spc="0" baseline="0">
                <a:gradFill>
                  <a:gsLst>
                    <a:gs pos="0">
                      <a:schemeClr val="tx1"/>
                    </a:gs>
                    <a:gs pos="100000">
                      <a:schemeClr val="tx1"/>
                    </a:gs>
                  </a:gsLst>
                  <a:lin ang="5400000" scaled="1"/>
                </a:gradFill>
                <a:latin typeface="+mn-lt"/>
                <a:ea typeface="+mn-ea"/>
                <a:cs typeface="+mn-cs"/>
              </a:defRPr>
            </a:lvl2pPr>
            <a:lvl3pPr marL="4572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600" kern="1200" spc="0" baseline="0">
                <a:gradFill>
                  <a:gsLst>
                    <a:gs pos="0">
                      <a:schemeClr val="tx1"/>
                    </a:gs>
                    <a:gs pos="100000">
                      <a:schemeClr val="tx1"/>
                    </a:gs>
                  </a:gsLst>
                  <a:lin ang="5400000" scaled="1"/>
                </a:gradFill>
                <a:latin typeface="+mn-lt"/>
                <a:ea typeface="+mn-ea"/>
                <a:cs typeface="+mn-cs"/>
              </a:defRPr>
            </a:lvl3pPr>
            <a:lvl4pPr marL="6858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600" kern="1200" spc="0" baseline="0">
                <a:gradFill>
                  <a:gsLst>
                    <a:gs pos="0">
                      <a:schemeClr val="tx1"/>
                    </a:gs>
                    <a:gs pos="100000">
                      <a:schemeClr val="tx1"/>
                    </a:gs>
                  </a:gsLst>
                  <a:lin ang="5400000" scaled="1"/>
                </a:gra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600" kern="1200" spc="0" baseline="0">
                <a:gradFill>
                  <a:gsLst>
                    <a:gs pos="0">
                      <a:schemeClr val="tx1"/>
                    </a:gs>
                    <a:gs pos="100000">
                      <a:schemeClr val="tx1"/>
                    </a:gs>
                  </a:gsLst>
                  <a:lin ang="5400000" scaled="1"/>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367" rtl="0" eaLnBrk="1" fontAlgn="auto" latinLnBrk="0" hangingPunct="1">
              <a:lnSpc>
                <a:spcPct val="100000"/>
              </a:lnSpc>
              <a:spcBef>
                <a:spcPts val="0"/>
              </a:spcBef>
              <a:spcAft>
                <a:spcPts val="588"/>
              </a:spcAft>
              <a:buClrTx/>
              <a:buSzPct val="90000"/>
              <a:buFont typeface="Wingdings" panose="05000000000000000000" pitchFamily="2" charset="2"/>
              <a:buNone/>
              <a:tabLst/>
              <a:defRPr/>
            </a:pPr>
            <a:r>
              <a:rPr kumimoji="0" lang="en-US" sz="1961" b="0" i="0" u="none" strike="noStrike" kern="1200" cap="none" spc="0" normalizeH="0" baseline="0" noProof="0">
                <a:ln>
                  <a:noFill/>
                </a:ln>
                <a:gradFill>
                  <a:gsLst>
                    <a:gs pos="0">
                      <a:srgbClr val="000000"/>
                    </a:gs>
                    <a:gs pos="100000">
                      <a:srgbClr val="000000"/>
                    </a:gs>
                  </a:gsLst>
                  <a:lin ang="5400000" scaled="1"/>
                </a:gradFill>
                <a:effectLst/>
                <a:uLnTx/>
                <a:uFillTx/>
                <a:latin typeface="Segoe UI Semibold"/>
                <a:ea typeface="+mn-ea"/>
                <a:cs typeface="+mn-cs"/>
              </a:rPr>
              <a:t>Threats can originate anywhere… </a:t>
            </a:r>
          </a:p>
          <a:p>
            <a:pPr marL="0" marR="0" lvl="1" indent="0" algn="l" defTabSz="914367" rtl="0" eaLnBrk="1" fontAlgn="auto" latinLnBrk="0" hangingPunct="1">
              <a:lnSpc>
                <a:spcPct val="100000"/>
              </a:lnSpc>
              <a:spcBef>
                <a:spcPts val="0"/>
              </a:spcBef>
              <a:spcAft>
                <a:spcPts val="0"/>
              </a:spcAft>
              <a:buClrTx/>
              <a:buSzPct val="90000"/>
              <a:buFont typeface="Wingdings" panose="05000000000000000000" pitchFamily="2" charset="2"/>
              <a:buNone/>
              <a:tabLst/>
              <a:defRPr/>
            </a:pPr>
            <a:endParaRPr kumimoji="0" lang="en-US" sz="1568" b="0" i="0" u="none" strike="noStrike" kern="1200" cap="none" spc="0" normalizeH="0" baseline="0" noProof="0">
              <a:ln>
                <a:noFill/>
              </a:ln>
              <a:gradFill>
                <a:gsLst>
                  <a:gs pos="0">
                    <a:srgbClr val="000000"/>
                  </a:gs>
                  <a:gs pos="100000">
                    <a:srgbClr val="000000"/>
                  </a:gs>
                </a:gsLst>
                <a:lin ang="5400000" scaled="1"/>
              </a:gradFill>
              <a:effectLst/>
              <a:uLnTx/>
              <a:uFillTx/>
              <a:latin typeface="Segoe UI Semibold"/>
              <a:ea typeface="+mn-ea"/>
              <a:cs typeface="+mn-cs"/>
            </a:endParaRPr>
          </a:p>
        </p:txBody>
      </p:sp>
      <p:sp>
        <p:nvSpPr>
          <p:cNvPr id="25" name="Text Placeholder 2">
            <a:extLst>
              <a:ext uri="{FF2B5EF4-FFF2-40B4-BE49-F238E27FC236}">
                <a16:creationId xmlns:a16="http://schemas.microsoft.com/office/drawing/2014/main" id="{DE146A6B-E928-47CD-9BA2-2F72D878B208}"/>
              </a:ext>
            </a:extLst>
          </p:cNvPr>
          <p:cNvSpPr txBox="1">
            <a:spLocks/>
          </p:cNvSpPr>
          <p:nvPr/>
        </p:nvSpPr>
        <p:spPr>
          <a:xfrm>
            <a:off x="8200369" y="4632978"/>
            <a:ext cx="3406414" cy="806782"/>
          </a:xfrm>
          <a:prstGeom prst="rect">
            <a:avLst/>
          </a:prstGeom>
        </p:spPr>
        <p:txBody>
          <a:bodyPr lIns="0" tIns="0" rIns="0" bIns="0"/>
          <a:lstStyle>
            <a:lvl1pPr marL="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2600" kern="1200" spc="0" baseline="0">
                <a:gradFill>
                  <a:gsLst>
                    <a:gs pos="0">
                      <a:schemeClr val="tx1"/>
                    </a:gs>
                    <a:gs pos="100000">
                      <a:schemeClr val="tx1"/>
                    </a:gs>
                  </a:gsLst>
                  <a:lin ang="5400000" scaled="1"/>
                </a:gradFill>
                <a:latin typeface="+mn-lt"/>
                <a:ea typeface="+mn-ea"/>
                <a:cs typeface="+mn-cs"/>
              </a:defRPr>
            </a:lvl1pPr>
            <a:lvl2pPr marL="2286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2000" kern="1200" spc="0" baseline="0">
                <a:gradFill>
                  <a:gsLst>
                    <a:gs pos="0">
                      <a:schemeClr val="tx1"/>
                    </a:gs>
                    <a:gs pos="100000">
                      <a:schemeClr val="tx1"/>
                    </a:gs>
                  </a:gsLst>
                  <a:lin ang="5400000" scaled="1"/>
                </a:gradFill>
                <a:latin typeface="+mn-lt"/>
                <a:ea typeface="+mn-ea"/>
                <a:cs typeface="+mn-cs"/>
              </a:defRPr>
            </a:lvl2pPr>
            <a:lvl3pPr marL="4572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600" kern="1200" spc="0" baseline="0">
                <a:gradFill>
                  <a:gsLst>
                    <a:gs pos="0">
                      <a:schemeClr val="tx1"/>
                    </a:gs>
                    <a:gs pos="100000">
                      <a:schemeClr val="tx1"/>
                    </a:gs>
                  </a:gsLst>
                  <a:lin ang="5400000" scaled="1"/>
                </a:gradFill>
                <a:latin typeface="+mn-lt"/>
                <a:ea typeface="+mn-ea"/>
                <a:cs typeface="+mn-cs"/>
              </a:defRPr>
            </a:lvl3pPr>
            <a:lvl4pPr marL="6858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600" kern="1200" spc="0" baseline="0">
                <a:gradFill>
                  <a:gsLst>
                    <a:gs pos="0">
                      <a:schemeClr val="tx1"/>
                    </a:gs>
                    <a:gs pos="100000">
                      <a:schemeClr val="tx1"/>
                    </a:gs>
                  </a:gsLst>
                  <a:lin ang="5400000" scaled="1"/>
                </a:gra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600" kern="1200" spc="0" baseline="0">
                <a:gradFill>
                  <a:gsLst>
                    <a:gs pos="0">
                      <a:schemeClr val="tx1"/>
                    </a:gs>
                    <a:gs pos="100000">
                      <a:schemeClr val="tx1"/>
                    </a:gs>
                  </a:gsLst>
                  <a:lin ang="5400000" scaled="1"/>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367" rtl="0" eaLnBrk="1" fontAlgn="auto" latinLnBrk="0" hangingPunct="1">
              <a:lnSpc>
                <a:spcPct val="100000"/>
              </a:lnSpc>
              <a:spcBef>
                <a:spcPts val="0"/>
              </a:spcBef>
              <a:spcAft>
                <a:spcPts val="588"/>
              </a:spcAft>
              <a:buClrTx/>
              <a:buSzPct val="90000"/>
              <a:buFont typeface="Wingdings" panose="05000000000000000000" pitchFamily="2" charset="2"/>
              <a:buNone/>
              <a:tabLst/>
              <a:defRPr/>
            </a:pPr>
            <a:r>
              <a:rPr kumimoji="0" lang="en-US" sz="1961" b="0" i="0" u="none" strike="noStrike" kern="1200" cap="none" spc="0" normalizeH="0" baseline="0" noProof="0">
                <a:ln>
                  <a:noFill/>
                </a:ln>
                <a:gradFill>
                  <a:gsLst>
                    <a:gs pos="0">
                      <a:srgbClr val="000000"/>
                    </a:gs>
                    <a:gs pos="100000">
                      <a:srgbClr val="000000"/>
                    </a:gs>
                  </a:gsLst>
                  <a:lin ang="5400000" scaled="1"/>
                </a:gradFill>
                <a:effectLst/>
                <a:uLnTx/>
                <a:uFillTx/>
                <a:latin typeface="Segoe UI Semibold"/>
                <a:ea typeface="+mn-ea"/>
                <a:cs typeface="+mn-cs"/>
              </a:rPr>
              <a:t>Activity volume makes prioritization difficult…</a:t>
            </a:r>
            <a:endParaRPr kumimoji="0" lang="en-US" sz="1961" b="0" i="0" u="none" strike="noStrike" kern="1200" cap="none" spc="0" normalizeH="0" baseline="0" noProof="0">
              <a:ln>
                <a:noFill/>
              </a:ln>
              <a:gradFill>
                <a:gsLst>
                  <a:gs pos="0">
                    <a:srgbClr val="000000"/>
                  </a:gs>
                  <a:gs pos="100000">
                    <a:srgbClr val="000000"/>
                  </a:gs>
                </a:gsLst>
                <a:lin ang="5400000" scaled="1"/>
              </a:gradFill>
              <a:effectLst/>
              <a:highlight>
                <a:srgbClr val="FFFF00"/>
              </a:highlight>
              <a:uLnTx/>
              <a:uFillTx/>
              <a:latin typeface="Segoe UI Semibold"/>
              <a:ea typeface="+mn-ea"/>
              <a:cs typeface="+mn-cs"/>
            </a:endParaRPr>
          </a:p>
        </p:txBody>
      </p:sp>
      <p:grpSp>
        <p:nvGrpSpPr>
          <p:cNvPr id="445" name="Group 444">
            <a:extLst>
              <a:ext uri="{FF2B5EF4-FFF2-40B4-BE49-F238E27FC236}">
                <a16:creationId xmlns:a16="http://schemas.microsoft.com/office/drawing/2014/main" id="{9FD6CF55-08D5-45F9-9E15-979E44263AF7}"/>
              </a:ext>
              <a:ext uri="{C183D7F6-B498-43B3-948B-1728B52AA6E4}">
                <adec:decorative xmlns:adec="http://schemas.microsoft.com/office/drawing/2017/decorative" val="1"/>
              </a:ext>
            </a:extLst>
          </p:cNvPr>
          <p:cNvGrpSpPr/>
          <p:nvPr/>
        </p:nvGrpSpPr>
        <p:grpSpPr>
          <a:xfrm>
            <a:off x="8706987" y="2285469"/>
            <a:ext cx="2393181" cy="1785974"/>
            <a:chOff x="8953857" y="2364161"/>
            <a:chExt cx="2180902" cy="1627556"/>
          </a:xfrm>
        </p:grpSpPr>
        <p:grpSp>
          <p:nvGrpSpPr>
            <p:cNvPr id="446" name="Graphic 3">
              <a:extLst>
                <a:ext uri="{FF2B5EF4-FFF2-40B4-BE49-F238E27FC236}">
                  <a16:creationId xmlns:a16="http://schemas.microsoft.com/office/drawing/2014/main" id="{27E0219B-6EF3-4EC1-8FA4-592CE9E509CE}"/>
                </a:ext>
              </a:extLst>
            </p:cNvPr>
            <p:cNvGrpSpPr/>
            <p:nvPr/>
          </p:nvGrpSpPr>
          <p:grpSpPr>
            <a:xfrm>
              <a:off x="9038952" y="2372203"/>
              <a:ext cx="689508" cy="591520"/>
              <a:chOff x="844290" y="4204539"/>
              <a:chExt cx="400203" cy="343328"/>
            </a:xfrm>
            <a:solidFill>
              <a:srgbClr val="0078D4"/>
            </a:solidFill>
          </p:grpSpPr>
          <p:sp>
            <p:nvSpPr>
              <p:cNvPr id="527" name="Freeform: Shape 526">
                <a:extLst>
                  <a:ext uri="{FF2B5EF4-FFF2-40B4-BE49-F238E27FC236}">
                    <a16:creationId xmlns:a16="http://schemas.microsoft.com/office/drawing/2014/main" id="{D251FE92-F256-4521-9E71-660A01B033CA}"/>
                  </a:ext>
                </a:extLst>
              </p:cNvPr>
              <p:cNvSpPr/>
              <p:nvPr/>
            </p:nvSpPr>
            <p:spPr>
              <a:xfrm>
                <a:off x="844290" y="4204539"/>
                <a:ext cx="400203" cy="343328"/>
              </a:xfrm>
              <a:custGeom>
                <a:avLst/>
                <a:gdLst>
                  <a:gd name="connsiteX0" fmla="*/ 387228 w 400203"/>
                  <a:gd name="connsiteY0" fmla="*/ 343328 h 343328"/>
                  <a:gd name="connsiteX1" fmla="*/ 13136 w 400203"/>
                  <a:gd name="connsiteY1" fmla="*/ 343328 h 343328"/>
                  <a:gd name="connsiteX2" fmla="*/ 1747 w 400203"/>
                  <a:gd name="connsiteY2" fmla="*/ 336753 h 343328"/>
                  <a:gd name="connsiteX3" fmla="*/ 1864 w 400203"/>
                  <a:gd name="connsiteY3" fmla="*/ 323602 h 343328"/>
                  <a:gd name="connsiteX4" fmla="*/ 188206 w 400203"/>
                  <a:gd name="connsiteY4" fmla="*/ 6458 h 343328"/>
                  <a:gd name="connsiteX5" fmla="*/ 199478 w 400203"/>
                  <a:gd name="connsiteY5" fmla="*/ 0 h 343328"/>
                  <a:gd name="connsiteX6" fmla="*/ 199478 w 400203"/>
                  <a:gd name="connsiteY6" fmla="*/ 0 h 343328"/>
                  <a:gd name="connsiteX7" fmla="*/ 210750 w 400203"/>
                  <a:gd name="connsiteY7" fmla="*/ 6458 h 343328"/>
                  <a:gd name="connsiteX8" fmla="*/ 398383 w 400203"/>
                  <a:gd name="connsiteY8" fmla="*/ 323602 h 343328"/>
                  <a:gd name="connsiteX9" fmla="*/ 398500 w 400203"/>
                  <a:gd name="connsiteY9" fmla="*/ 336753 h 343328"/>
                  <a:gd name="connsiteX10" fmla="*/ 387228 w 400203"/>
                  <a:gd name="connsiteY10" fmla="*/ 343328 h 343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0203" h="343328">
                    <a:moveTo>
                      <a:pt x="387228" y="343328"/>
                    </a:moveTo>
                    <a:lnTo>
                      <a:pt x="13136" y="343328"/>
                    </a:lnTo>
                    <a:cubicBezTo>
                      <a:pt x="8440" y="343328"/>
                      <a:pt x="4095" y="340862"/>
                      <a:pt x="1747" y="336753"/>
                    </a:cubicBezTo>
                    <a:cubicBezTo>
                      <a:pt x="-601" y="332643"/>
                      <a:pt x="-601" y="327594"/>
                      <a:pt x="1864" y="323602"/>
                    </a:cubicBezTo>
                    <a:lnTo>
                      <a:pt x="188206" y="6458"/>
                    </a:lnTo>
                    <a:cubicBezTo>
                      <a:pt x="190554" y="2466"/>
                      <a:pt x="194898" y="0"/>
                      <a:pt x="199478" y="0"/>
                    </a:cubicBezTo>
                    <a:cubicBezTo>
                      <a:pt x="199478" y="0"/>
                      <a:pt x="199478" y="0"/>
                      <a:pt x="199478" y="0"/>
                    </a:cubicBezTo>
                    <a:cubicBezTo>
                      <a:pt x="204174" y="0"/>
                      <a:pt x="208401" y="2466"/>
                      <a:pt x="210750" y="6458"/>
                    </a:cubicBezTo>
                    <a:lnTo>
                      <a:pt x="398383" y="323602"/>
                    </a:lnTo>
                    <a:cubicBezTo>
                      <a:pt x="400731" y="327712"/>
                      <a:pt x="400848" y="332643"/>
                      <a:pt x="398500" y="336753"/>
                    </a:cubicBezTo>
                    <a:cubicBezTo>
                      <a:pt x="396269" y="340862"/>
                      <a:pt x="391925" y="343328"/>
                      <a:pt x="387228" y="343328"/>
                    </a:cubicBezTo>
                    <a:close/>
                  </a:path>
                </a:pathLst>
              </a:custGeom>
              <a:solidFill>
                <a:srgbClr val="D83B01"/>
              </a:solidFill>
              <a:ln w="26670"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528" name="Freeform: Shape 527">
                <a:extLst>
                  <a:ext uri="{FF2B5EF4-FFF2-40B4-BE49-F238E27FC236}">
                    <a16:creationId xmlns:a16="http://schemas.microsoft.com/office/drawing/2014/main" id="{74A474B5-FE47-41E5-934E-703A2500BF44}"/>
                  </a:ext>
                </a:extLst>
              </p:cNvPr>
              <p:cNvSpPr/>
              <p:nvPr/>
            </p:nvSpPr>
            <p:spPr>
              <a:xfrm>
                <a:off x="1030617" y="4310333"/>
                <a:ext cx="26301" cy="118708"/>
              </a:xfrm>
              <a:custGeom>
                <a:avLst/>
                <a:gdLst>
                  <a:gd name="connsiteX0" fmla="*/ 0 w 26301"/>
                  <a:gd name="connsiteY0" fmla="*/ 0 h 118708"/>
                  <a:gd name="connsiteX1" fmla="*/ 26301 w 26301"/>
                  <a:gd name="connsiteY1" fmla="*/ 0 h 118708"/>
                  <a:gd name="connsiteX2" fmla="*/ 26301 w 26301"/>
                  <a:gd name="connsiteY2" fmla="*/ 118709 h 118708"/>
                  <a:gd name="connsiteX3" fmla="*/ 0 w 26301"/>
                  <a:gd name="connsiteY3" fmla="*/ 118709 h 118708"/>
                </a:gdLst>
                <a:ahLst/>
                <a:cxnLst>
                  <a:cxn ang="0">
                    <a:pos x="connsiteX0" y="connsiteY0"/>
                  </a:cxn>
                  <a:cxn ang="0">
                    <a:pos x="connsiteX1" y="connsiteY1"/>
                  </a:cxn>
                  <a:cxn ang="0">
                    <a:pos x="connsiteX2" y="connsiteY2"/>
                  </a:cxn>
                  <a:cxn ang="0">
                    <a:pos x="connsiteX3" y="connsiteY3"/>
                  </a:cxn>
                </a:cxnLst>
                <a:rect l="l" t="t" r="r" b="b"/>
                <a:pathLst>
                  <a:path w="26301" h="118708">
                    <a:moveTo>
                      <a:pt x="0" y="0"/>
                    </a:moveTo>
                    <a:lnTo>
                      <a:pt x="26301" y="0"/>
                    </a:lnTo>
                    <a:lnTo>
                      <a:pt x="26301" y="118709"/>
                    </a:lnTo>
                    <a:lnTo>
                      <a:pt x="0" y="118709"/>
                    </a:lnTo>
                    <a:close/>
                  </a:path>
                </a:pathLst>
              </a:custGeom>
              <a:solidFill>
                <a:srgbClr val="FFFFFF"/>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529" name="Freeform: Shape 528">
                <a:extLst>
                  <a:ext uri="{FF2B5EF4-FFF2-40B4-BE49-F238E27FC236}">
                    <a16:creationId xmlns:a16="http://schemas.microsoft.com/office/drawing/2014/main" id="{37AAB74A-2B3B-455B-8863-463E4898F76F}"/>
                  </a:ext>
                </a:extLst>
              </p:cNvPr>
              <p:cNvSpPr/>
              <p:nvPr/>
            </p:nvSpPr>
            <p:spPr>
              <a:xfrm>
                <a:off x="1030617" y="4474718"/>
                <a:ext cx="26301" cy="23483"/>
              </a:xfrm>
              <a:custGeom>
                <a:avLst/>
                <a:gdLst>
                  <a:gd name="connsiteX0" fmla="*/ 0 w 26301"/>
                  <a:gd name="connsiteY0" fmla="*/ 0 h 23483"/>
                  <a:gd name="connsiteX1" fmla="*/ 26301 w 26301"/>
                  <a:gd name="connsiteY1" fmla="*/ 0 h 23483"/>
                  <a:gd name="connsiteX2" fmla="*/ 26301 w 26301"/>
                  <a:gd name="connsiteY2" fmla="*/ 23483 h 23483"/>
                  <a:gd name="connsiteX3" fmla="*/ 0 w 26301"/>
                  <a:gd name="connsiteY3" fmla="*/ 23483 h 23483"/>
                </a:gdLst>
                <a:ahLst/>
                <a:cxnLst>
                  <a:cxn ang="0">
                    <a:pos x="connsiteX0" y="connsiteY0"/>
                  </a:cxn>
                  <a:cxn ang="0">
                    <a:pos x="connsiteX1" y="connsiteY1"/>
                  </a:cxn>
                  <a:cxn ang="0">
                    <a:pos x="connsiteX2" y="connsiteY2"/>
                  </a:cxn>
                  <a:cxn ang="0">
                    <a:pos x="connsiteX3" y="connsiteY3"/>
                  </a:cxn>
                </a:cxnLst>
                <a:rect l="l" t="t" r="r" b="b"/>
                <a:pathLst>
                  <a:path w="26301" h="23483">
                    <a:moveTo>
                      <a:pt x="0" y="0"/>
                    </a:moveTo>
                    <a:lnTo>
                      <a:pt x="26301" y="0"/>
                    </a:lnTo>
                    <a:lnTo>
                      <a:pt x="26301" y="23483"/>
                    </a:lnTo>
                    <a:lnTo>
                      <a:pt x="0" y="23483"/>
                    </a:lnTo>
                    <a:close/>
                  </a:path>
                </a:pathLst>
              </a:custGeom>
              <a:solidFill>
                <a:srgbClr val="FFFFFF"/>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grpSp>
        <p:grpSp>
          <p:nvGrpSpPr>
            <p:cNvPr id="447" name="Graphic 3">
              <a:extLst>
                <a:ext uri="{FF2B5EF4-FFF2-40B4-BE49-F238E27FC236}">
                  <a16:creationId xmlns:a16="http://schemas.microsoft.com/office/drawing/2014/main" id="{BDE51AA9-A296-4D11-AF7F-9C9121FCF7D6}"/>
                </a:ext>
              </a:extLst>
            </p:cNvPr>
            <p:cNvGrpSpPr/>
            <p:nvPr/>
          </p:nvGrpSpPr>
          <p:grpSpPr>
            <a:xfrm>
              <a:off x="9578828" y="2509579"/>
              <a:ext cx="400846" cy="343880"/>
              <a:chOff x="844290" y="4204541"/>
              <a:chExt cx="400203" cy="343328"/>
            </a:xfrm>
            <a:solidFill>
              <a:srgbClr val="0078D4"/>
            </a:solidFill>
          </p:grpSpPr>
          <p:sp>
            <p:nvSpPr>
              <p:cNvPr id="524" name="Freeform: Shape 523">
                <a:extLst>
                  <a:ext uri="{FF2B5EF4-FFF2-40B4-BE49-F238E27FC236}">
                    <a16:creationId xmlns:a16="http://schemas.microsoft.com/office/drawing/2014/main" id="{215ED9FB-2CBC-4668-9B83-02E763E52353}"/>
                  </a:ext>
                </a:extLst>
              </p:cNvPr>
              <p:cNvSpPr/>
              <p:nvPr/>
            </p:nvSpPr>
            <p:spPr>
              <a:xfrm>
                <a:off x="844290" y="4204541"/>
                <a:ext cx="400203" cy="343328"/>
              </a:xfrm>
              <a:custGeom>
                <a:avLst/>
                <a:gdLst>
                  <a:gd name="connsiteX0" fmla="*/ 387228 w 400203"/>
                  <a:gd name="connsiteY0" fmla="*/ 343328 h 343328"/>
                  <a:gd name="connsiteX1" fmla="*/ 13136 w 400203"/>
                  <a:gd name="connsiteY1" fmla="*/ 343328 h 343328"/>
                  <a:gd name="connsiteX2" fmla="*/ 1747 w 400203"/>
                  <a:gd name="connsiteY2" fmla="*/ 336753 h 343328"/>
                  <a:gd name="connsiteX3" fmla="*/ 1864 w 400203"/>
                  <a:gd name="connsiteY3" fmla="*/ 323602 h 343328"/>
                  <a:gd name="connsiteX4" fmla="*/ 188206 w 400203"/>
                  <a:gd name="connsiteY4" fmla="*/ 6458 h 343328"/>
                  <a:gd name="connsiteX5" fmla="*/ 199478 w 400203"/>
                  <a:gd name="connsiteY5" fmla="*/ 0 h 343328"/>
                  <a:gd name="connsiteX6" fmla="*/ 199478 w 400203"/>
                  <a:gd name="connsiteY6" fmla="*/ 0 h 343328"/>
                  <a:gd name="connsiteX7" fmla="*/ 210750 w 400203"/>
                  <a:gd name="connsiteY7" fmla="*/ 6458 h 343328"/>
                  <a:gd name="connsiteX8" fmla="*/ 398383 w 400203"/>
                  <a:gd name="connsiteY8" fmla="*/ 323602 h 343328"/>
                  <a:gd name="connsiteX9" fmla="*/ 398500 w 400203"/>
                  <a:gd name="connsiteY9" fmla="*/ 336753 h 343328"/>
                  <a:gd name="connsiteX10" fmla="*/ 387228 w 400203"/>
                  <a:gd name="connsiteY10" fmla="*/ 343328 h 343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0203" h="343328">
                    <a:moveTo>
                      <a:pt x="387228" y="343328"/>
                    </a:moveTo>
                    <a:lnTo>
                      <a:pt x="13136" y="343328"/>
                    </a:lnTo>
                    <a:cubicBezTo>
                      <a:pt x="8440" y="343328"/>
                      <a:pt x="4095" y="340862"/>
                      <a:pt x="1747" y="336753"/>
                    </a:cubicBezTo>
                    <a:cubicBezTo>
                      <a:pt x="-601" y="332643"/>
                      <a:pt x="-601" y="327594"/>
                      <a:pt x="1864" y="323602"/>
                    </a:cubicBezTo>
                    <a:lnTo>
                      <a:pt x="188206" y="6458"/>
                    </a:lnTo>
                    <a:cubicBezTo>
                      <a:pt x="190554" y="2466"/>
                      <a:pt x="194898" y="0"/>
                      <a:pt x="199478" y="0"/>
                    </a:cubicBezTo>
                    <a:cubicBezTo>
                      <a:pt x="199478" y="0"/>
                      <a:pt x="199478" y="0"/>
                      <a:pt x="199478" y="0"/>
                    </a:cubicBezTo>
                    <a:cubicBezTo>
                      <a:pt x="204174" y="0"/>
                      <a:pt x="208401" y="2466"/>
                      <a:pt x="210750" y="6458"/>
                    </a:cubicBezTo>
                    <a:lnTo>
                      <a:pt x="398383" y="323602"/>
                    </a:lnTo>
                    <a:cubicBezTo>
                      <a:pt x="400731" y="327712"/>
                      <a:pt x="400848" y="332643"/>
                      <a:pt x="398500" y="336753"/>
                    </a:cubicBezTo>
                    <a:cubicBezTo>
                      <a:pt x="396269" y="340862"/>
                      <a:pt x="391925" y="343328"/>
                      <a:pt x="387228" y="343328"/>
                    </a:cubicBezTo>
                    <a:close/>
                  </a:path>
                </a:pathLst>
              </a:custGeom>
              <a:solidFill>
                <a:schemeClr val="accent2"/>
              </a:solidFill>
              <a:ln w="26670"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525" name="Freeform: Shape 524">
                <a:extLst>
                  <a:ext uri="{FF2B5EF4-FFF2-40B4-BE49-F238E27FC236}">
                    <a16:creationId xmlns:a16="http://schemas.microsoft.com/office/drawing/2014/main" id="{283DCFF3-DCBB-4DEE-B947-6EF80E76616E}"/>
                  </a:ext>
                </a:extLst>
              </p:cNvPr>
              <p:cNvSpPr/>
              <p:nvPr/>
            </p:nvSpPr>
            <p:spPr>
              <a:xfrm>
                <a:off x="1030617" y="4310333"/>
                <a:ext cx="26301" cy="118708"/>
              </a:xfrm>
              <a:custGeom>
                <a:avLst/>
                <a:gdLst>
                  <a:gd name="connsiteX0" fmla="*/ 0 w 26301"/>
                  <a:gd name="connsiteY0" fmla="*/ 0 h 118708"/>
                  <a:gd name="connsiteX1" fmla="*/ 26301 w 26301"/>
                  <a:gd name="connsiteY1" fmla="*/ 0 h 118708"/>
                  <a:gd name="connsiteX2" fmla="*/ 26301 w 26301"/>
                  <a:gd name="connsiteY2" fmla="*/ 118709 h 118708"/>
                  <a:gd name="connsiteX3" fmla="*/ 0 w 26301"/>
                  <a:gd name="connsiteY3" fmla="*/ 118709 h 118708"/>
                </a:gdLst>
                <a:ahLst/>
                <a:cxnLst>
                  <a:cxn ang="0">
                    <a:pos x="connsiteX0" y="connsiteY0"/>
                  </a:cxn>
                  <a:cxn ang="0">
                    <a:pos x="connsiteX1" y="connsiteY1"/>
                  </a:cxn>
                  <a:cxn ang="0">
                    <a:pos x="connsiteX2" y="connsiteY2"/>
                  </a:cxn>
                  <a:cxn ang="0">
                    <a:pos x="connsiteX3" y="connsiteY3"/>
                  </a:cxn>
                </a:cxnLst>
                <a:rect l="l" t="t" r="r" b="b"/>
                <a:pathLst>
                  <a:path w="26301" h="118708">
                    <a:moveTo>
                      <a:pt x="0" y="0"/>
                    </a:moveTo>
                    <a:lnTo>
                      <a:pt x="26301" y="0"/>
                    </a:lnTo>
                    <a:lnTo>
                      <a:pt x="26301" y="118709"/>
                    </a:lnTo>
                    <a:lnTo>
                      <a:pt x="0" y="118709"/>
                    </a:lnTo>
                    <a:close/>
                  </a:path>
                </a:pathLst>
              </a:custGeom>
              <a:solidFill>
                <a:srgbClr val="000000"/>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526" name="Freeform: Shape 525">
                <a:extLst>
                  <a:ext uri="{FF2B5EF4-FFF2-40B4-BE49-F238E27FC236}">
                    <a16:creationId xmlns:a16="http://schemas.microsoft.com/office/drawing/2014/main" id="{C2F4147C-BC72-426E-9217-4CA111261465}"/>
                  </a:ext>
                </a:extLst>
              </p:cNvPr>
              <p:cNvSpPr/>
              <p:nvPr/>
            </p:nvSpPr>
            <p:spPr>
              <a:xfrm>
                <a:off x="1030617" y="4474718"/>
                <a:ext cx="26301" cy="23483"/>
              </a:xfrm>
              <a:custGeom>
                <a:avLst/>
                <a:gdLst>
                  <a:gd name="connsiteX0" fmla="*/ 0 w 26301"/>
                  <a:gd name="connsiteY0" fmla="*/ 0 h 23483"/>
                  <a:gd name="connsiteX1" fmla="*/ 26301 w 26301"/>
                  <a:gd name="connsiteY1" fmla="*/ 0 h 23483"/>
                  <a:gd name="connsiteX2" fmla="*/ 26301 w 26301"/>
                  <a:gd name="connsiteY2" fmla="*/ 23483 h 23483"/>
                  <a:gd name="connsiteX3" fmla="*/ 0 w 26301"/>
                  <a:gd name="connsiteY3" fmla="*/ 23483 h 23483"/>
                </a:gdLst>
                <a:ahLst/>
                <a:cxnLst>
                  <a:cxn ang="0">
                    <a:pos x="connsiteX0" y="connsiteY0"/>
                  </a:cxn>
                  <a:cxn ang="0">
                    <a:pos x="connsiteX1" y="connsiteY1"/>
                  </a:cxn>
                  <a:cxn ang="0">
                    <a:pos x="connsiteX2" y="connsiteY2"/>
                  </a:cxn>
                  <a:cxn ang="0">
                    <a:pos x="connsiteX3" y="connsiteY3"/>
                  </a:cxn>
                </a:cxnLst>
                <a:rect l="l" t="t" r="r" b="b"/>
                <a:pathLst>
                  <a:path w="26301" h="23483">
                    <a:moveTo>
                      <a:pt x="0" y="0"/>
                    </a:moveTo>
                    <a:lnTo>
                      <a:pt x="26301" y="0"/>
                    </a:lnTo>
                    <a:lnTo>
                      <a:pt x="26301" y="23483"/>
                    </a:lnTo>
                    <a:lnTo>
                      <a:pt x="0" y="23483"/>
                    </a:lnTo>
                    <a:close/>
                  </a:path>
                </a:pathLst>
              </a:custGeom>
              <a:solidFill>
                <a:srgbClr val="000000"/>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grpSp>
        <p:grpSp>
          <p:nvGrpSpPr>
            <p:cNvPr id="448" name="Graphic 3">
              <a:extLst>
                <a:ext uri="{FF2B5EF4-FFF2-40B4-BE49-F238E27FC236}">
                  <a16:creationId xmlns:a16="http://schemas.microsoft.com/office/drawing/2014/main" id="{D0536D6D-9882-433C-A687-86406BEAB636}"/>
                </a:ext>
              </a:extLst>
            </p:cNvPr>
            <p:cNvGrpSpPr/>
            <p:nvPr/>
          </p:nvGrpSpPr>
          <p:grpSpPr>
            <a:xfrm>
              <a:off x="10035118" y="2364161"/>
              <a:ext cx="689508" cy="591520"/>
              <a:chOff x="844290" y="4204541"/>
              <a:chExt cx="400203" cy="343328"/>
            </a:xfrm>
            <a:solidFill>
              <a:srgbClr val="0078D4"/>
            </a:solidFill>
          </p:grpSpPr>
          <p:sp>
            <p:nvSpPr>
              <p:cNvPr id="521" name="Freeform: Shape 520">
                <a:extLst>
                  <a:ext uri="{FF2B5EF4-FFF2-40B4-BE49-F238E27FC236}">
                    <a16:creationId xmlns:a16="http://schemas.microsoft.com/office/drawing/2014/main" id="{107959F7-B9DC-4275-9F02-FB780B7A786A}"/>
                  </a:ext>
                </a:extLst>
              </p:cNvPr>
              <p:cNvSpPr/>
              <p:nvPr/>
            </p:nvSpPr>
            <p:spPr>
              <a:xfrm>
                <a:off x="844290" y="4204541"/>
                <a:ext cx="400203" cy="343328"/>
              </a:xfrm>
              <a:custGeom>
                <a:avLst/>
                <a:gdLst>
                  <a:gd name="connsiteX0" fmla="*/ 387228 w 400203"/>
                  <a:gd name="connsiteY0" fmla="*/ 343328 h 343328"/>
                  <a:gd name="connsiteX1" fmla="*/ 13136 w 400203"/>
                  <a:gd name="connsiteY1" fmla="*/ 343328 h 343328"/>
                  <a:gd name="connsiteX2" fmla="*/ 1747 w 400203"/>
                  <a:gd name="connsiteY2" fmla="*/ 336753 h 343328"/>
                  <a:gd name="connsiteX3" fmla="*/ 1864 w 400203"/>
                  <a:gd name="connsiteY3" fmla="*/ 323602 h 343328"/>
                  <a:gd name="connsiteX4" fmla="*/ 188206 w 400203"/>
                  <a:gd name="connsiteY4" fmla="*/ 6458 h 343328"/>
                  <a:gd name="connsiteX5" fmla="*/ 199478 w 400203"/>
                  <a:gd name="connsiteY5" fmla="*/ 0 h 343328"/>
                  <a:gd name="connsiteX6" fmla="*/ 199478 w 400203"/>
                  <a:gd name="connsiteY6" fmla="*/ 0 h 343328"/>
                  <a:gd name="connsiteX7" fmla="*/ 210750 w 400203"/>
                  <a:gd name="connsiteY7" fmla="*/ 6458 h 343328"/>
                  <a:gd name="connsiteX8" fmla="*/ 398383 w 400203"/>
                  <a:gd name="connsiteY8" fmla="*/ 323602 h 343328"/>
                  <a:gd name="connsiteX9" fmla="*/ 398500 w 400203"/>
                  <a:gd name="connsiteY9" fmla="*/ 336753 h 343328"/>
                  <a:gd name="connsiteX10" fmla="*/ 387228 w 400203"/>
                  <a:gd name="connsiteY10" fmla="*/ 343328 h 343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0203" h="343328">
                    <a:moveTo>
                      <a:pt x="387228" y="343328"/>
                    </a:moveTo>
                    <a:lnTo>
                      <a:pt x="13136" y="343328"/>
                    </a:lnTo>
                    <a:cubicBezTo>
                      <a:pt x="8440" y="343328"/>
                      <a:pt x="4095" y="340862"/>
                      <a:pt x="1747" y="336753"/>
                    </a:cubicBezTo>
                    <a:cubicBezTo>
                      <a:pt x="-601" y="332643"/>
                      <a:pt x="-601" y="327594"/>
                      <a:pt x="1864" y="323602"/>
                    </a:cubicBezTo>
                    <a:lnTo>
                      <a:pt x="188206" y="6458"/>
                    </a:lnTo>
                    <a:cubicBezTo>
                      <a:pt x="190554" y="2466"/>
                      <a:pt x="194898" y="0"/>
                      <a:pt x="199478" y="0"/>
                    </a:cubicBezTo>
                    <a:cubicBezTo>
                      <a:pt x="199478" y="0"/>
                      <a:pt x="199478" y="0"/>
                      <a:pt x="199478" y="0"/>
                    </a:cubicBezTo>
                    <a:cubicBezTo>
                      <a:pt x="204174" y="0"/>
                      <a:pt x="208401" y="2466"/>
                      <a:pt x="210750" y="6458"/>
                    </a:cubicBezTo>
                    <a:lnTo>
                      <a:pt x="398383" y="323602"/>
                    </a:lnTo>
                    <a:cubicBezTo>
                      <a:pt x="400731" y="327712"/>
                      <a:pt x="400848" y="332643"/>
                      <a:pt x="398500" y="336753"/>
                    </a:cubicBezTo>
                    <a:cubicBezTo>
                      <a:pt x="396269" y="340862"/>
                      <a:pt x="391925" y="343328"/>
                      <a:pt x="387228" y="343328"/>
                    </a:cubicBezTo>
                    <a:close/>
                  </a:path>
                </a:pathLst>
              </a:custGeom>
              <a:solidFill>
                <a:srgbClr val="D83B01"/>
              </a:solidFill>
              <a:ln w="26670"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522" name="Freeform: Shape 521">
                <a:extLst>
                  <a:ext uri="{FF2B5EF4-FFF2-40B4-BE49-F238E27FC236}">
                    <a16:creationId xmlns:a16="http://schemas.microsoft.com/office/drawing/2014/main" id="{4B84002D-6354-4571-A55F-0CC1D3B1CB58}"/>
                  </a:ext>
                </a:extLst>
              </p:cNvPr>
              <p:cNvSpPr/>
              <p:nvPr/>
            </p:nvSpPr>
            <p:spPr>
              <a:xfrm>
                <a:off x="1030617" y="4310333"/>
                <a:ext cx="26301" cy="118708"/>
              </a:xfrm>
              <a:custGeom>
                <a:avLst/>
                <a:gdLst>
                  <a:gd name="connsiteX0" fmla="*/ 0 w 26301"/>
                  <a:gd name="connsiteY0" fmla="*/ 0 h 118708"/>
                  <a:gd name="connsiteX1" fmla="*/ 26301 w 26301"/>
                  <a:gd name="connsiteY1" fmla="*/ 0 h 118708"/>
                  <a:gd name="connsiteX2" fmla="*/ 26301 w 26301"/>
                  <a:gd name="connsiteY2" fmla="*/ 118709 h 118708"/>
                  <a:gd name="connsiteX3" fmla="*/ 0 w 26301"/>
                  <a:gd name="connsiteY3" fmla="*/ 118709 h 118708"/>
                </a:gdLst>
                <a:ahLst/>
                <a:cxnLst>
                  <a:cxn ang="0">
                    <a:pos x="connsiteX0" y="connsiteY0"/>
                  </a:cxn>
                  <a:cxn ang="0">
                    <a:pos x="connsiteX1" y="connsiteY1"/>
                  </a:cxn>
                  <a:cxn ang="0">
                    <a:pos x="connsiteX2" y="connsiteY2"/>
                  </a:cxn>
                  <a:cxn ang="0">
                    <a:pos x="connsiteX3" y="connsiteY3"/>
                  </a:cxn>
                </a:cxnLst>
                <a:rect l="l" t="t" r="r" b="b"/>
                <a:pathLst>
                  <a:path w="26301" h="118708">
                    <a:moveTo>
                      <a:pt x="0" y="0"/>
                    </a:moveTo>
                    <a:lnTo>
                      <a:pt x="26301" y="0"/>
                    </a:lnTo>
                    <a:lnTo>
                      <a:pt x="26301" y="118709"/>
                    </a:lnTo>
                    <a:lnTo>
                      <a:pt x="0" y="118709"/>
                    </a:lnTo>
                    <a:close/>
                  </a:path>
                </a:pathLst>
              </a:custGeom>
              <a:solidFill>
                <a:srgbClr val="FFFFFF"/>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523" name="Freeform: Shape 522">
                <a:extLst>
                  <a:ext uri="{FF2B5EF4-FFF2-40B4-BE49-F238E27FC236}">
                    <a16:creationId xmlns:a16="http://schemas.microsoft.com/office/drawing/2014/main" id="{4F1446D2-2032-49BF-B1BC-C69DCCD147F5}"/>
                  </a:ext>
                </a:extLst>
              </p:cNvPr>
              <p:cNvSpPr/>
              <p:nvPr/>
            </p:nvSpPr>
            <p:spPr>
              <a:xfrm>
                <a:off x="1030617" y="4474718"/>
                <a:ext cx="26301" cy="23483"/>
              </a:xfrm>
              <a:custGeom>
                <a:avLst/>
                <a:gdLst>
                  <a:gd name="connsiteX0" fmla="*/ 0 w 26301"/>
                  <a:gd name="connsiteY0" fmla="*/ 0 h 23483"/>
                  <a:gd name="connsiteX1" fmla="*/ 26301 w 26301"/>
                  <a:gd name="connsiteY1" fmla="*/ 0 h 23483"/>
                  <a:gd name="connsiteX2" fmla="*/ 26301 w 26301"/>
                  <a:gd name="connsiteY2" fmla="*/ 23483 h 23483"/>
                  <a:gd name="connsiteX3" fmla="*/ 0 w 26301"/>
                  <a:gd name="connsiteY3" fmla="*/ 23483 h 23483"/>
                </a:gdLst>
                <a:ahLst/>
                <a:cxnLst>
                  <a:cxn ang="0">
                    <a:pos x="connsiteX0" y="connsiteY0"/>
                  </a:cxn>
                  <a:cxn ang="0">
                    <a:pos x="connsiteX1" y="connsiteY1"/>
                  </a:cxn>
                  <a:cxn ang="0">
                    <a:pos x="connsiteX2" y="connsiteY2"/>
                  </a:cxn>
                  <a:cxn ang="0">
                    <a:pos x="connsiteX3" y="connsiteY3"/>
                  </a:cxn>
                </a:cxnLst>
                <a:rect l="l" t="t" r="r" b="b"/>
                <a:pathLst>
                  <a:path w="26301" h="23483">
                    <a:moveTo>
                      <a:pt x="0" y="0"/>
                    </a:moveTo>
                    <a:lnTo>
                      <a:pt x="26301" y="0"/>
                    </a:lnTo>
                    <a:lnTo>
                      <a:pt x="26301" y="23483"/>
                    </a:lnTo>
                    <a:lnTo>
                      <a:pt x="0" y="23483"/>
                    </a:lnTo>
                    <a:close/>
                  </a:path>
                </a:pathLst>
              </a:custGeom>
              <a:solidFill>
                <a:srgbClr val="FFFFFF"/>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grpSp>
        <p:grpSp>
          <p:nvGrpSpPr>
            <p:cNvPr id="449" name="Graphic 3">
              <a:extLst>
                <a:ext uri="{FF2B5EF4-FFF2-40B4-BE49-F238E27FC236}">
                  <a16:creationId xmlns:a16="http://schemas.microsoft.com/office/drawing/2014/main" id="{59DDFD78-323A-4853-89EB-1F10C9E7F5BE}"/>
                </a:ext>
              </a:extLst>
            </p:cNvPr>
            <p:cNvGrpSpPr/>
            <p:nvPr/>
          </p:nvGrpSpPr>
          <p:grpSpPr>
            <a:xfrm>
              <a:off x="9523384" y="2781469"/>
              <a:ext cx="689508" cy="591520"/>
              <a:chOff x="844290" y="4204541"/>
              <a:chExt cx="400203" cy="343328"/>
            </a:xfrm>
            <a:solidFill>
              <a:srgbClr val="0078D4"/>
            </a:solidFill>
          </p:grpSpPr>
          <p:sp>
            <p:nvSpPr>
              <p:cNvPr id="518" name="Freeform: Shape 517">
                <a:extLst>
                  <a:ext uri="{FF2B5EF4-FFF2-40B4-BE49-F238E27FC236}">
                    <a16:creationId xmlns:a16="http://schemas.microsoft.com/office/drawing/2014/main" id="{D799B0D1-88E0-4BC8-84A2-EA120046D711}"/>
                  </a:ext>
                </a:extLst>
              </p:cNvPr>
              <p:cNvSpPr/>
              <p:nvPr/>
            </p:nvSpPr>
            <p:spPr>
              <a:xfrm>
                <a:off x="844290" y="4204541"/>
                <a:ext cx="400203" cy="343328"/>
              </a:xfrm>
              <a:custGeom>
                <a:avLst/>
                <a:gdLst>
                  <a:gd name="connsiteX0" fmla="*/ 387228 w 400203"/>
                  <a:gd name="connsiteY0" fmla="*/ 343328 h 343328"/>
                  <a:gd name="connsiteX1" fmla="*/ 13136 w 400203"/>
                  <a:gd name="connsiteY1" fmla="*/ 343328 h 343328"/>
                  <a:gd name="connsiteX2" fmla="*/ 1747 w 400203"/>
                  <a:gd name="connsiteY2" fmla="*/ 336753 h 343328"/>
                  <a:gd name="connsiteX3" fmla="*/ 1864 w 400203"/>
                  <a:gd name="connsiteY3" fmla="*/ 323602 h 343328"/>
                  <a:gd name="connsiteX4" fmla="*/ 188206 w 400203"/>
                  <a:gd name="connsiteY4" fmla="*/ 6458 h 343328"/>
                  <a:gd name="connsiteX5" fmla="*/ 199478 w 400203"/>
                  <a:gd name="connsiteY5" fmla="*/ 0 h 343328"/>
                  <a:gd name="connsiteX6" fmla="*/ 199478 w 400203"/>
                  <a:gd name="connsiteY6" fmla="*/ 0 h 343328"/>
                  <a:gd name="connsiteX7" fmla="*/ 210750 w 400203"/>
                  <a:gd name="connsiteY7" fmla="*/ 6458 h 343328"/>
                  <a:gd name="connsiteX8" fmla="*/ 398383 w 400203"/>
                  <a:gd name="connsiteY8" fmla="*/ 323602 h 343328"/>
                  <a:gd name="connsiteX9" fmla="*/ 398500 w 400203"/>
                  <a:gd name="connsiteY9" fmla="*/ 336753 h 343328"/>
                  <a:gd name="connsiteX10" fmla="*/ 387228 w 400203"/>
                  <a:gd name="connsiteY10" fmla="*/ 343328 h 343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0203" h="343328">
                    <a:moveTo>
                      <a:pt x="387228" y="343328"/>
                    </a:moveTo>
                    <a:lnTo>
                      <a:pt x="13136" y="343328"/>
                    </a:lnTo>
                    <a:cubicBezTo>
                      <a:pt x="8440" y="343328"/>
                      <a:pt x="4095" y="340862"/>
                      <a:pt x="1747" y="336753"/>
                    </a:cubicBezTo>
                    <a:cubicBezTo>
                      <a:pt x="-601" y="332643"/>
                      <a:pt x="-601" y="327594"/>
                      <a:pt x="1864" y="323602"/>
                    </a:cubicBezTo>
                    <a:lnTo>
                      <a:pt x="188206" y="6458"/>
                    </a:lnTo>
                    <a:cubicBezTo>
                      <a:pt x="190554" y="2466"/>
                      <a:pt x="194898" y="0"/>
                      <a:pt x="199478" y="0"/>
                    </a:cubicBezTo>
                    <a:cubicBezTo>
                      <a:pt x="199478" y="0"/>
                      <a:pt x="199478" y="0"/>
                      <a:pt x="199478" y="0"/>
                    </a:cubicBezTo>
                    <a:cubicBezTo>
                      <a:pt x="204174" y="0"/>
                      <a:pt x="208401" y="2466"/>
                      <a:pt x="210750" y="6458"/>
                    </a:cubicBezTo>
                    <a:lnTo>
                      <a:pt x="398383" y="323602"/>
                    </a:lnTo>
                    <a:cubicBezTo>
                      <a:pt x="400731" y="327712"/>
                      <a:pt x="400848" y="332643"/>
                      <a:pt x="398500" y="336753"/>
                    </a:cubicBezTo>
                    <a:cubicBezTo>
                      <a:pt x="396269" y="340862"/>
                      <a:pt x="391925" y="343328"/>
                      <a:pt x="387228" y="343328"/>
                    </a:cubicBezTo>
                    <a:close/>
                  </a:path>
                </a:pathLst>
              </a:custGeom>
              <a:solidFill>
                <a:srgbClr val="D83B01"/>
              </a:solidFill>
              <a:ln w="26670"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519" name="Freeform: Shape 518">
                <a:extLst>
                  <a:ext uri="{FF2B5EF4-FFF2-40B4-BE49-F238E27FC236}">
                    <a16:creationId xmlns:a16="http://schemas.microsoft.com/office/drawing/2014/main" id="{5EAB6EA7-A762-4901-99F7-F156A2F7D68F}"/>
                  </a:ext>
                </a:extLst>
              </p:cNvPr>
              <p:cNvSpPr/>
              <p:nvPr/>
            </p:nvSpPr>
            <p:spPr>
              <a:xfrm>
                <a:off x="1030617" y="4310333"/>
                <a:ext cx="26301" cy="118708"/>
              </a:xfrm>
              <a:custGeom>
                <a:avLst/>
                <a:gdLst>
                  <a:gd name="connsiteX0" fmla="*/ 0 w 26301"/>
                  <a:gd name="connsiteY0" fmla="*/ 0 h 118708"/>
                  <a:gd name="connsiteX1" fmla="*/ 26301 w 26301"/>
                  <a:gd name="connsiteY1" fmla="*/ 0 h 118708"/>
                  <a:gd name="connsiteX2" fmla="*/ 26301 w 26301"/>
                  <a:gd name="connsiteY2" fmla="*/ 118709 h 118708"/>
                  <a:gd name="connsiteX3" fmla="*/ 0 w 26301"/>
                  <a:gd name="connsiteY3" fmla="*/ 118709 h 118708"/>
                </a:gdLst>
                <a:ahLst/>
                <a:cxnLst>
                  <a:cxn ang="0">
                    <a:pos x="connsiteX0" y="connsiteY0"/>
                  </a:cxn>
                  <a:cxn ang="0">
                    <a:pos x="connsiteX1" y="connsiteY1"/>
                  </a:cxn>
                  <a:cxn ang="0">
                    <a:pos x="connsiteX2" y="connsiteY2"/>
                  </a:cxn>
                  <a:cxn ang="0">
                    <a:pos x="connsiteX3" y="connsiteY3"/>
                  </a:cxn>
                </a:cxnLst>
                <a:rect l="l" t="t" r="r" b="b"/>
                <a:pathLst>
                  <a:path w="26301" h="118708">
                    <a:moveTo>
                      <a:pt x="0" y="0"/>
                    </a:moveTo>
                    <a:lnTo>
                      <a:pt x="26301" y="0"/>
                    </a:lnTo>
                    <a:lnTo>
                      <a:pt x="26301" y="118709"/>
                    </a:lnTo>
                    <a:lnTo>
                      <a:pt x="0" y="118709"/>
                    </a:lnTo>
                    <a:close/>
                  </a:path>
                </a:pathLst>
              </a:custGeom>
              <a:solidFill>
                <a:srgbClr val="FFFFFF"/>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520" name="Freeform: Shape 519">
                <a:extLst>
                  <a:ext uri="{FF2B5EF4-FFF2-40B4-BE49-F238E27FC236}">
                    <a16:creationId xmlns:a16="http://schemas.microsoft.com/office/drawing/2014/main" id="{FAFDA999-1ADB-4B5D-8842-CBCEEA130D00}"/>
                  </a:ext>
                </a:extLst>
              </p:cNvPr>
              <p:cNvSpPr/>
              <p:nvPr/>
            </p:nvSpPr>
            <p:spPr>
              <a:xfrm>
                <a:off x="1030617" y="4474718"/>
                <a:ext cx="26301" cy="23483"/>
              </a:xfrm>
              <a:custGeom>
                <a:avLst/>
                <a:gdLst>
                  <a:gd name="connsiteX0" fmla="*/ 0 w 26301"/>
                  <a:gd name="connsiteY0" fmla="*/ 0 h 23483"/>
                  <a:gd name="connsiteX1" fmla="*/ 26301 w 26301"/>
                  <a:gd name="connsiteY1" fmla="*/ 0 h 23483"/>
                  <a:gd name="connsiteX2" fmla="*/ 26301 w 26301"/>
                  <a:gd name="connsiteY2" fmla="*/ 23483 h 23483"/>
                  <a:gd name="connsiteX3" fmla="*/ 0 w 26301"/>
                  <a:gd name="connsiteY3" fmla="*/ 23483 h 23483"/>
                </a:gdLst>
                <a:ahLst/>
                <a:cxnLst>
                  <a:cxn ang="0">
                    <a:pos x="connsiteX0" y="connsiteY0"/>
                  </a:cxn>
                  <a:cxn ang="0">
                    <a:pos x="connsiteX1" y="connsiteY1"/>
                  </a:cxn>
                  <a:cxn ang="0">
                    <a:pos x="connsiteX2" y="connsiteY2"/>
                  </a:cxn>
                  <a:cxn ang="0">
                    <a:pos x="connsiteX3" y="connsiteY3"/>
                  </a:cxn>
                </a:cxnLst>
                <a:rect l="l" t="t" r="r" b="b"/>
                <a:pathLst>
                  <a:path w="26301" h="23483">
                    <a:moveTo>
                      <a:pt x="0" y="0"/>
                    </a:moveTo>
                    <a:lnTo>
                      <a:pt x="26301" y="0"/>
                    </a:lnTo>
                    <a:lnTo>
                      <a:pt x="26301" y="23483"/>
                    </a:lnTo>
                    <a:lnTo>
                      <a:pt x="0" y="23483"/>
                    </a:lnTo>
                    <a:close/>
                  </a:path>
                </a:pathLst>
              </a:custGeom>
              <a:solidFill>
                <a:srgbClr val="FFFFFF"/>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grpSp>
        <p:grpSp>
          <p:nvGrpSpPr>
            <p:cNvPr id="450" name="Graphic 3">
              <a:extLst>
                <a:ext uri="{FF2B5EF4-FFF2-40B4-BE49-F238E27FC236}">
                  <a16:creationId xmlns:a16="http://schemas.microsoft.com/office/drawing/2014/main" id="{67EFF26F-701F-4FF8-A544-9A7BAF53EBD8}"/>
                </a:ext>
              </a:extLst>
            </p:cNvPr>
            <p:cNvGrpSpPr/>
            <p:nvPr/>
          </p:nvGrpSpPr>
          <p:grpSpPr>
            <a:xfrm>
              <a:off x="9104679" y="2865484"/>
              <a:ext cx="400846" cy="343880"/>
              <a:chOff x="844290" y="4204541"/>
              <a:chExt cx="400203" cy="343328"/>
            </a:xfrm>
            <a:solidFill>
              <a:srgbClr val="0078D4"/>
            </a:solidFill>
          </p:grpSpPr>
          <p:sp>
            <p:nvSpPr>
              <p:cNvPr id="515" name="Freeform: Shape 514">
                <a:extLst>
                  <a:ext uri="{FF2B5EF4-FFF2-40B4-BE49-F238E27FC236}">
                    <a16:creationId xmlns:a16="http://schemas.microsoft.com/office/drawing/2014/main" id="{EB294CE6-D3C2-4BFD-B5C0-A86C1DD74B9B}"/>
                  </a:ext>
                </a:extLst>
              </p:cNvPr>
              <p:cNvSpPr/>
              <p:nvPr/>
            </p:nvSpPr>
            <p:spPr>
              <a:xfrm>
                <a:off x="844290" y="4204541"/>
                <a:ext cx="400203" cy="343328"/>
              </a:xfrm>
              <a:custGeom>
                <a:avLst/>
                <a:gdLst>
                  <a:gd name="connsiteX0" fmla="*/ 387228 w 400203"/>
                  <a:gd name="connsiteY0" fmla="*/ 343328 h 343328"/>
                  <a:gd name="connsiteX1" fmla="*/ 13136 w 400203"/>
                  <a:gd name="connsiteY1" fmla="*/ 343328 h 343328"/>
                  <a:gd name="connsiteX2" fmla="*/ 1747 w 400203"/>
                  <a:gd name="connsiteY2" fmla="*/ 336753 h 343328"/>
                  <a:gd name="connsiteX3" fmla="*/ 1864 w 400203"/>
                  <a:gd name="connsiteY3" fmla="*/ 323602 h 343328"/>
                  <a:gd name="connsiteX4" fmla="*/ 188206 w 400203"/>
                  <a:gd name="connsiteY4" fmla="*/ 6458 h 343328"/>
                  <a:gd name="connsiteX5" fmla="*/ 199478 w 400203"/>
                  <a:gd name="connsiteY5" fmla="*/ 0 h 343328"/>
                  <a:gd name="connsiteX6" fmla="*/ 199478 w 400203"/>
                  <a:gd name="connsiteY6" fmla="*/ 0 h 343328"/>
                  <a:gd name="connsiteX7" fmla="*/ 210750 w 400203"/>
                  <a:gd name="connsiteY7" fmla="*/ 6458 h 343328"/>
                  <a:gd name="connsiteX8" fmla="*/ 398383 w 400203"/>
                  <a:gd name="connsiteY8" fmla="*/ 323602 h 343328"/>
                  <a:gd name="connsiteX9" fmla="*/ 398500 w 400203"/>
                  <a:gd name="connsiteY9" fmla="*/ 336753 h 343328"/>
                  <a:gd name="connsiteX10" fmla="*/ 387228 w 400203"/>
                  <a:gd name="connsiteY10" fmla="*/ 343328 h 343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0203" h="343328">
                    <a:moveTo>
                      <a:pt x="387228" y="343328"/>
                    </a:moveTo>
                    <a:lnTo>
                      <a:pt x="13136" y="343328"/>
                    </a:lnTo>
                    <a:cubicBezTo>
                      <a:pt x="8440" y="343328"/>
                      <a:pt x="4095" y="340862"/>
                      <a:pt x="1747" y="336753"/>
                    </a:cubicBezTo>
                    <a:cubicBezTo>
                      <a:pt x="-601" y="332643"/>
                      <a:pt x="-601" y="327594"/>
                      <a:pt x="1864" y="323602"/>
                    </a:cubicBezTo>
                    <a:lnTo>
                      <a:pt x="188206" y="6458"/>
                    </a:lnTo>
                    <a:cubicBezTo>
                      <a:pt x="190554" y="2466"/>
                      <a:pt x="194898" y="0"/>
                      <a:pt x="199478" y="0"/>
                    </a:cubicBezTo>
                    <a:cubicBezTo>
                      <a:pt x="199478" y="0"/>
                      <a:pt x="199478" y="0"/>
                      <a:pt x="199478" y="0"/>
                    </a:cubicBezTo>
                    <a:cubicBezTo>
                      <a:pt x="204174" y="0"/>
                      <a:pt x="208401" y="2466"/>
                      <a:pt x="210750" y="6458"/>
                    </a:cubicBezTo>
                    <a:lnTo>
                      <a:pt x="398383" y="323602"/>
                    </a:lnTo>
                    <a:cubicBezTo>
                      <a:pt x="400731" y="327712"/>
                      <a:pt x="400848" y="332643"/>
                      <a:pt x="398500" y="336753"/>
                    </a:cubicBezTo>
                    <a:cubicBezTo>
                      <a:pt x="396269" y="340862"/>
                      <a:pt x="391925" y="343328"/>
                      <a:pt x="387228" y="343328"/>
                    </a:cubicBezTo>
                    <a:close/>
                  </a:path>
                </a:pathLst>
              </a:custGeom>
              <a:solidFill>
                <a:schemeClr val="accent2"/>
              </a:solidFill>
              <a:ln w="26670"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516" name="Freeform: Shape 515">
                <a:extLst>
                  <a:ext uri="{FF2B5EF4-FFF2-40B4-BE49-F238E27FC236}">
                    <a16:creationId xmlns:a16="http://schemas.microsoft.com/office/drawing/2014/main" id="{36039B87-7AB7-49E0-8E65-23FB544C763E}"/>
                  </a:ext>
                </a:extLst>
              </p:cNvPr>
              <p:cNvSpPr/>
              <p:nvPr/>
            </p:nvSpPr>
            <p:spPr>
              <a:xfrm>
                <a:off x="1030617" y="4310333"/>
                <a:ext cx="26301" cy="118708"/>
              </a:xfrm>
              <a:custGeom>
                <a:avLst/>
                <a:gdLst>
                  <a:gd name="connsiteX0" fmla="*/ 0 w 26301"/>
                  <a:gd name="connsiteY0" fmla="*/ 0 h 118708"/>
                  <a:gd name="connsiteX1" fmla="*/ 26301 w 26301"/>
                  <a:gd name="connsiteY1" fmla="*/ 0 h 118708"/>
                  <a:gd name="connsiteX2" fmla="*/ 26301 w 26301"/>
                  <a:gd name="connsiteY2" fmla="*/ 118709 h 118708"/>
                  <a:gd name="connsiteX3" fmla="*/ 0 w 26301"/>
                  <a:gd name="connsiteY3" fmla="*/ 118709 h 118708"/>
                </a:gdLst>
                <a:ahLst/>
                <a:cxnLst>
                  <a:cxn ang="0">
                    <a:pos x="connsiteX0" y="connsiteY0"/>
                  </a:cxn>
                  <a:cxn ang="0">
                    <a:pos x="connsiteX1" y="connsiteY1"/>
                  </a:cxn>
                  <a:cxn ang="0">
                    <a:pos x="connsiteX2" y="connsiteY2"/>
                  </a:cxn>
                  <a:cxn ang="0">
                    <a:pos x="connsiteX3" y="connsiteY3"/>
                  </a:cxn>
                </a:cxnLst>
                <a:rect l="l" t="t" r="r" b="b"/>
                <a:pathLst>
                  <a:path w="26301" h="118708">
                    <a:moveTo>
                      <a:pt x="0" y="0"/>
                    </a:moveTo>
                    <a:lnTo>
                      <a:pt x="26301" y="0"/>
                    </a:lnTo>
                    <a:lnTo>
                      <a:pt x="26301" y="118709"/>
                    </a:lnTo>
                    <a:lnTo>
                      <a:pt x="0" y="118709"/>
                    </a:lnTo>
                    <a:close/>
                  </a:path>
                </a:pathLst>
              </a:custGeom>
              <a:solidFill>
                <a:srgbClr val="000000"/>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517" name="Freeform: Shape 516">
                <a:extLst>
                  <a:ext uri="{FF2B5EF4-FFF2-40B4-BE49-F238E27FC236}">
                    <a16:creationId xmlns:a16="http://schemas.microsoft.com/office/drawing/2014/main" id="{AA03A129-77D5-4E21-BC9B-90F71CB32C09}"/>
                  </a:ext>
                </a:extLst>
              </p:cNvPr>
              <p:cNvSpPr/>
              <p:nvPr/>
            </p:nvSpPr>
            <p:spPr>
              <a:xfrm>
                <a:off x="1030617" y="4474718"/>
                <a:ext cx="26301" cy="23483"/>
              </a:xfrm>
              <a:custGeom>
                <a:avLst/>
                <a:gdLst>
                  <a:gd name="connsiteX0" fmla="*/ 0 w 26301"/>
                  <a:gd name="connsiteY0" fmla="*/ 0 h 23483"/>
                  <a:gd name="connsiteX1" fmla="*/ 26301 w 26301"/>
                  <a:gd name="connsiteY1" fmla="*/ 0 h 23483"/>
                  <a:gd name="connsiteX2" fmla="*/ 26301 w 26301"/>
                  <a:gd name="connsiteY2" fmla="*/ 23483 h 23483"/>
                  <a:gd name="connsiteX3" fmla="*/ 0 w 26301"/>
                  <a:gd name="connsiteY3" fmla="*/ 23483 h 23483"/>
                </a:gdLst>
                <a:ahLst/>
                <a:cxnLst>
                  <a:cxn ang="0">
                    <a:pos x="connsiteX0" y="connsiteY0"/>
                  </a:cxn>
                  <a:cxn ang="0">
                    <a:pos x="connsiteX1" y="connsiteY1"/>
                  </a:cxn>
                  <a:cxn ang="0">
                    <a:pos x="connsiteX2" y="connsiteY2"/>
                  </a:cxn>
                  <a:cxn ang="0">
                    <a:pos x="connsiteX3" y="connsiteY3"/>
                  </a:cxn>
                </a:cxnLst>
                <a:rect l="l" t="t" r="r" b="b"/>
                <a:pathLst>
                  <a:path w="26301" h="23483">
                    <a:moveTo>
                      <a:pt x="0" y="0"/>
                    </a:moveTo>
                    <a:lnTo>
                      <a:pt x="26301" y="0"/>
                    </a:lnTo>
                    <a:lnTo>
                      <a:pt x="26301" y="23483"/>
                    </a:lnTo>
                    <a:lnTo>
                      <a:pt x="0" y="23483"/>
                    </a:lnTo>
                    <a:close/>
                  </a:path>
                </a:pathLst>
              </a:custGeom>
              <a:solidFill>
                <a:srgbClr val="000000"/>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grpSp>
        <p:grpSp>
          <p:nvGrpSpPr>
            <p:cNvPr id="451" name="Graphic 3">
              <a:extLst>
                <a:ext uri="{FF2B5EF4-FFF2-40B4-BE49-F238E27FC236}">
                  <a16:creationId xmlns:a16="http://schemas.microsoft.com/office/drawing/2014/main" id="{C7FBBB84-CACD-4B7E-92BC-2DEA14C37CB9}"/>
                </a:ext>
              </a:extLst>
            </p:cNvPr>
            <p:cNvGrpSpPr/>
            <p:nvPr/>
          </p:nvGrpSpPr>
          <p:grpSpPr>
            <a:xfrm>
              <a:off x="9382152" y="2870139"/>
              <a:ext cx="265823" cy="228046"/>
              <a:chOff x="844290" y="4204541"/>
              <a:chExt cx="400203" cy="343328"/>
            </a:xfrm>
            <a:solidFill>
              <a:srgbClr val="0078D4"/>
            </a:solidFill>
          </p:grpSpPr>
          <p:sp>
            <p:nvSpPr>
              <p:cNvPr id="512" name="Freeform: Shape 511">
                <a:extLst>
                  <a:ext uri="{FF2B5EF4-FFF2-40B4-BE49-F238E27FC236}">
                    <a16:creationId xmlns:a16="http://schemas.microsoft.com/office/drawing/2014/main" id="{13783AE2-54A6-484F-B1CF-2479F824A5FA}"/>
                  </a:ext>
                </a:extLst>
              </p:cNvPr>
              <p:cNvSpPr/>
              <p:nvPr/>
            </p:nvSpPr>
            <p:spPr>
              <a:xfrm>
                <a:off x="844290" y="4204541"/>
                <a:ext cx="400203" cy="343328"/>
              </a:xfrm>
              <a:custGeom>
                <a:avLst/>
                <a:gdLst>
                  <a:gd name="connsiteX0" fmla="*/ 387228 w 400203"/>
                  <a:gd name="connsiteY0" fmla="*/ 343328 h 343328"/>
                  <a:gd name="connsiteX1" fmla="*/ 13136 w 400203"/>
                  <a:gd name="connsiteY1" fmla="*/ 343328 h 343328"/>
                  <a:gd name="connsiteX2" fmla="*/ 1747 w 400203"/>
                  <a:gd name="connsiteY2" fmla="*/ 336753 h 343328"/>
                  <a:gd name="connsiteX3" fmla="*/ 1864 w 400203"/>
                  <a:gd name="connsiteY3" fmla="*/ 323602 h 343328"/>
                  <a:gd name="connsiteX4" fmla="*/ 188206 w 400203"/>
                  <a:gd name="connsiteY4" fmla="*/ 6458 h 343328"/>
                  <a:gd name="connsiteX5" fmla="*/ 199478 w 400203"/>
                  <a:gd name="connsiteY5" fmla="*/ 0 h 343328"/>
                  <a:gd name="connsiteX6" fmla="*/ 199478 w 400203"/>
                  <a:gd name="connsiteY6" fmla="*/ 0 h 343328"/>
                  <a:gd name="connsiteX7" fmla="*/ 210750 w 400203"/>
                  <a:gd name="connsiteY7" fmla="*/ 6458 h 343328"/>
                  <a:gd name="connsiteX8" fmla="*/ 398383 w 400203"/>
                  <a:gd name="connsiteY8" fmla="*/ 323602 h 343328"/>
                  <a:gd name="connsiteX9" fmla="*/ 398500 w 400203"/>
                  <a:gd name="connsiteY9" fmla="*/ 336753 h 343328"/>
                  <a:gd name="connsiteX10" fmla="*/ 387228 w 400203"/>
                  <a:gd name="connsiteY10" fmla="*/ 343328 h 343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0203" h="343328">
                    <a:moveTo>
                      <a:pt x="387228" y="343328"/>
                    </a:moveTo>
                    <a:lnTo>
                      <a:pt x="13136" y="343328"/>
                    </a:lnTo>
                    <a:cubicBezTo>
                      <a:pt x="8440" y="343328"/>
                      <a:pt x="4095" y="340862"/>
                      <a:pt x="1747" y="336753"/>
                    </a:cubicBezTo>
                    <a:cubicBezTo>
                      <a:pt x="-601" y="332643"/>
                      <a:pt x="-601" y="327594"/>
                      <a:pt x="1864" y="323602"/>
                    </a:cubicBezTo>
                    <a:lnTo>
                      <a:pt x="188206" y="6458"/>
                    </a:lnTo>
                    <a:cubicBezTo>
                      <a:pt x="190554" y="2466"/>
                      <a:pt x="194898" y="0"/>
                      <a:pt x="199478" y="0"/>
                    </a:cubicBezTo>
                    <a:cubicBezTo>
                      <a:pt x="199478" y="0"/>
                      <a:pt x="199478" y="0"/>
                      <a:pt x="199478" y="0"/>
                    </a:cubicBezTo>
                    <a:cubicBezTo>
                      <a:pt x="204174" y="0"/>
                      <a:pt x="208401" y="2466"/>
                      <a:pt x="210750" y="6458"/>
                    </a:cubicBezTo>
                    <a:lnTo>
                      <a:pt x="398383" y="323602"/>
                    </a:lnTo>
                    <a:cubicBezTo>
                      <a:pt x="400731" y="327712"/>
                      <a:pt x="400848" y="332643"/>
                      <a:pt x="398500" y="336753"/>
                    </a:cubicBezTo>
                    <a:cubicBezTo>
                      <a:pt x="396269" y="340862"/>
                      <a:pt x="391925" y="343328"/>
                      <a:pt x="387228" y="343328"/>
                    </a:cubicBezTo>
                    <a:close/>
                  </a:path>
                </a:pathLst>
              </a:custGeom>
              <a:solidFill>
                <a:schemeClr val="accent4"/>
              </a:solidFill>
              <a:ln w="26670"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513" name="Freeform: Shape 512">
                <a:extLst>
                  <a:ext uri="{FF2B5EF4-FFF2-40B4-BE49-F238E27FC236}">
                    <a16:creationId xmlns:a16="http://schemas.microsoft.com/office/drawing/2014/main" id="{50F3E326-1776-4F48-908A-37059F527F48}"/>
                  </a:ext>
                </a:extLst>
              </p:cNvPr>
              <p:cNvSpPr/>
              <p:nvPr/>
            </p:nvSpPr>
            <p:spPr>
              <a:xfrm>
                <a:off x="1030617" y="4310333"/>
                <a:ext cx="26301" cy="118708"/>
              </a:xfrm>
              <a:custGeom>
                <a:avLst/>
                <a:gdLst>
                  <a:gd name="connsiteX0" fmla="*/ 0 w 26301"/>
                  <a:gd name="connsiteY0" fmla="*/ 0 h 118708"/>
                  <a:gd name="connsiteX1" fmla="*/ 26301 w 26301"/>
                  <a:gd name="connsiteY1" fmla="*/ 0 h 118708"/>
                  <a:gd name="connsiteX2" fmla="*/ 26301 w 26301"/>
                  <a:gd name="connsiteY2" fmla="*/ 118709 h 118708"/>
                  <a:gd name="connsiteX3" fmla="*/ 0 w 26301"/>
                  <a:gd name="connsiteY3" fmla="*/ 118709 h 118708"/>
                </a:gdLst>
                <a:ahLst/>
                <a:cxnLst>
                  <a:cxn ang="0">
                    <a:pos x="connsiteX0" y="connsiteY0"/>
                  </a:cxn>
                  <a:cxn ang="0">
                    <a:pos x="connsiteX1" y="connsiteY1"/>
                  </a:cxn>
                  <a:cxn ang="0">
                    <a:pos x="connsiteX2" y="connsiteY2"/>
                  </a:cxn>
                  <a:cxn ang="0">
                    <a:pos x="connsiteX3" y="connsiteY3"/>
                  </a:cxn>
                </a:cxnLst>
                <a:rect l="l" t="t" r="r" b="b"/>
                <a:pathLst>
                  <a:path w="26301" h="118708">
                    <a:moveTo>
                      <a:pt x="0" y="0"/>
                    </a:moveTo>
                    <a:lnTo>
                      <a:pt x="26301" y="0"/>
                    </a:lnTo>
                    <a:lnTo>
                      <a:pt x="26301" y="118709"/>
                    </a:lnTo>
                    <a:lnTo>
                      <a:pt x="0" y="118709"/>
                    </a:lnTo>
                    <a:close/>
                  </a:path>
                </a:pathLst>
              </a:custGeom>
              <a:solidFill>
                <a:srgbClr val="FFFFFF"/>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514" name="Freeform: Shape 513">
                <a:extLst>
                  <a:ext uri="{FF2B5EF4-FFF2-40B4-BE49-F238E27FC236}">
                    <a16:creationId xmlns:a16="http://schemas.microsoft.com/office/drawing/2014/main" id="{F2E1097A-69F9-4D01-B2C1-52438CC8486A}"/>
                  </a:ext>
                </a:extLst>
              </p:cNvPr>
              <p:cNvSpPr/>
              <p:nvPr/>
            </p:nvSpPr>
            <p:spPr>
              <a:xfrm>
                <a:off x="1030617" y="4474718"/>
                <a:ext cx="26301" cy="23483"/>
              </a:xfrm>
              <a:custGeom>
                <a:avLst/>
                <a:gdLst>
                  <a:gd name="connsiteX0" fmla="*/ 0 w 26301"/>
                  <a:gd name="connsiteY0" fmla="*/ 0 h 23483"/>
                  <a:gd name="connsiteX1" fmla="*/ 26301 w 26301"/>
                  <a:gd name="connsiteY1" fmla="*/ 0 h 23483"/>
                  <a:gd name="connsiteX2" fmla="*/ 26301 w 26301"/>
                  <a:gd name="connsiteY2" fmla="*/ 23483 h 23483"/>
                  <a:gd name="connsiteX3" fmla="*/ 0 w 26301"/>
                  <a:gd name="connsiteY3" fmla="*/ 23483 h 23483"/>
                </a:gdLst>
                <a:ahLst/>
                <a:cxnLst>
                  <a:cxn ang="0">
                    <a:pos x="connsiteX0" y="connsiteY0"/>
                  </a:cxn>
                  <a:cxn ang="0">
                    <a:pos x="connsiteX1" y="connsiteY1"/>
                  </a:cxn>
                  <a:cxn ang="0">
                    <a:pos x="connsiteX2" y="connsiteY2"/>
                  </a:cxn>
                  <a:cxn ang="0">
                    <a:pos x="connsiteX3" y="connsiteY3"/>
                  </a:cxn>
                </a:cxnLst>
                <a:rect l="l" t="t" r="r" b="b"/>
                <a:pathLst>
                  <a:path w="26301" h="23483">
                    <a:moveTo>
                      <a:pt x="0" y="0"/>
                    </a:moveTo>
                    <a:lnTo>
                      <a:pt x="26301" y="0"/>
                    </a:lnTo>
                    <a:lnTo>
                      <a:pt x="26301" y="23483"/>
                    </a:lnTo>
                    <a:lnTo>
                      <a:pt x="0" y="23483"/>
                    </a:lnTo>
                    <a:close/>
                  </a:path>
                </a:pathLst>
              </a:custGeom>
              <a:solidFill>
                <a:srgbClr val="FFFFFF"/>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grpSp>
        <p:grpSp>
          <p:nvGrpSpPr>
            <p:cNvPr id="452" name="Graphic 3">
              <a:extLst>
                <a:ext uri="{FF2B5EF4-FFF2-40B4-BE49-F238E27FC236}">
                  <a16:creationId xmlns:a16="http://schemas.microsoft.com/office/drawing/2014/main" id="{8D7A1B12-5BE2-41A3-A4DB-A8EB6FCCE8B7}"/>
                </a:ext>
              </a:extLst>
            </p:cNvPr>
            <p:cNvGrpSpPr/>
            <p:nvPr/>
          </p:nvGrpSpPr>
          <p:grpSpPr>
            <a:xfrm>
              <a:off x="9862174" y="2663656"/>
              <a:ext cx="265823" cy="228046"/>
              <a:chOff x="844290" y="4204541"/>
              <a:chExt cx="400203" cy="343328"/>
            </a:xfrm>
            <a:solidFill>
              <a:srgbClr val="0078D4"/>
            </a:solidFill>
          </p:grpSpPr>
          <p:sp>
            <p:nvSpPr>
              <p:cNvPr id="509" name="Freeform: Shape 508">
                <a:extLst>
                  <a:ext uri="{FF2B5EF4-FFF2-40B4-BE49-F238E27FC236}">
                    <a16:creationId xmlns:a16="http://schemas.microsoft.com/office/drawing/2014/main" id="{5D60670C-D3EB-410D-99FA-27F8125CEEF2}"/>
                  </a:ext>
                </a:extLst>
              </p:cNvPr>
              <p:cNvSpPr/>
              <p:nvPr/>
            </p:nvSpPr>
            <p:spPr>
              <a:xfrm>
                <a:off x="844290" y="4204541"/>
                <a:ext cx="400203" cy="343328"/>
              </a:xfrm>
              <a:custGeom>
                <a:avLst/>
                <a:gdLst>
                  <a:gd name="connsiteX0" fmla="*/ 387228 w 400203"/>
                  <a:gd name="connsiteY0" fmla="*/ 343328 h 343328"/>
                  <a:gd name="connsiteX1" fmla="*/ 13136 w 400203"/>
                  <a:gd name="connsiteY1" fmla="*/ 343328 h 343328"/>
                  <a:gd name="connsiteX2" fmla="*/ 1747 w 400203"/>
                  <a:gd name="connsiteY2" fmla="*/ 336753 h 343328"/>
                  <a:gd name="connsiteX3" fmla="*/ 1864 w 400203"/>
                  <a:gd name="connsiteY3" fmla="*/ 323602 h 343328"/>
                  <a:gd name="connsiteX4" fmla="*/ 188206 w 400203"/>
                  <a:gd name="connsiteY4" fmla="*/ 6458 h 343328"/>
                  <a:gd name="connsiteX5" fmla="*/ 199478 w 400203"/>
                  <a:gd name="connsiteY5" fmla="*/ 0 h 343328"/>
                  <a:gd name="connsiteX6" fmla="*/ 199478 w 400203"/>
                  <a:gd name="connsiteY6" fmla="*/ 0 h 343328"/>
                  <a:gd name="connsiteX7" fmla="*/ 210750 w 400203"/>
                  <a:gd name="connsiteY7" fmla="*/ 6458 h 343328"/>
                  <a:gd name="connsiteX8" fmla="*/ 398383 w 400203"/>
                  <a:gd name="connsiteY8" fmla="*/ 323602 h 343328"/>
                  <a:gd name="connsiteX9" fmla="*/ 398500 w 400203"/>
                  <a:gd name="connsiteY9" fmla="*/ 336753 h 343328"/>
                  <a:gd name="connsiteX10" fmla="*/ 387228 w 400203"/>
                  <a:gd name="connsiteY10" fmla="*/ 343328 h 343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0203" h="343328">
                    <a:moveTo>
                      <a:pt x="387228" y="343328"/>
                    </a:moveTo>
                    <a:lnTo>
                      <a:pt x="13136" y="343328"/>
                    </a:lnTo>
                    <a:cubicBezTo>
                      <a:pt x="8440" y="343328"/>
                      <a:pt x="4095" y="340862"/>
                      <a:pt x="1747" y="336753"/>
                    </a:cubicBezTo>
                    <a:cubicBezTo>
                      <a:pt x="-601" y="332643"/>
                      <a:pt x="-601" y="327594"/>
                      <a:pt x="1864" y="323602"/>
                    </a:cubicBezTo>
                    <a:lnTo>
                      <a:pt x="188206" y="6458"/>
                    </a:lnTo>
                    <a:cubicBezTo>
                      <a:pt x="190554" y="2466"/>
                      <a:pt x="194898" y="0"/>
                      <a:pt x="199478" y="0"/>
                    </a:cubicBezTo>
                    <a:cubicBezTo>
                      <a:pt x="199478" y="0"/>
                      <a:pt x="199478" y="0"/>
                      <a:pt x="199478" y="0"/>
                    </a:cubicBezTo>
                    <a:cubicBezTo>
                      <a:pt x="204174" y="0"/>
                      <a:pt x="208401" y="2466"/>
                      <a:pt x="210750" y="6458"/>
                    </a:cubicBezTo>
                    <a:lnTo>
                      <a:pt x="398383" y="323602"/>
                    </a:lnTo>
                    <a:cubicBezTo>
                      <a:pt x="400731" y="327712"/>
                      <a:pt x="400848" y="332643"/>
                      <a:pt x="398500" y="336753"/>
                    </a:cubicBezTo>
                    <a:cubicBezTo>
                      <a:pt x="396269" y="340862"/>
                      <a:pt x="391925" y="343328"/>
                      <a:pt x="387228" y="343328"/>
                    </a:cubicBezTo>
                    <a:close/>
                  </a:path>
                </a:pathLst>
              </a:custGeom>
              <a:solidFill>
                <a:schemeClr val="accent4"/>
              </a:solidFill>
              <a:ln w="26670"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510" name="Freeform: Shape 509">
                <a:extLst>
                  <a:ext uri="{FF2B5EF4-FFF2-40B4-BE49-F238E27FC236}">
                    <a16:creationId xmlns:a16="http://schemas.microsoft.com/office/drawing/2014/main" id="{9325A59E-937F-4660-8525-B78CB7FE871C}"/>
                  </a:ext>
                </a:extLst>
              </p:cNvPr>
              <p:cNvSpPr/>
              <p:nvPr/>
            </p:nvSpPr>
            <p:spPr>
              <a:xfrm>
                <a:off x="1030617" y="4310333"/>
                <a:ext cx="26301" cy="118708"/>
              </a:xfrm>
              <a:custGeom>
                <a:avLst/>
                <a:gdLst>
                  <a:gd name="connsiteX0" fmla="*/ 0 w 26301"/>
                  <a:gd name="connsiteY0" fmla="*/ 0 h 118708"/>
                  <a:gd name="connsiteX1" fmla="*/ 26301 w 26301"/>
                  <a:gd name="connsiteY1" fmla="*/ 0 h 118708"/>
                  <a:gd name="connsiteX2" fmla="*/ 26301 w 26301"/>
                  <a:gd name="connsiteY2" fmla="*/ 118709 h 118708"/>
                  <a:gd name="connsiteX3" fmla="*/ 0 w 26301"/>
                  <a:gd name="connsiteY3" fmla="*/ 118709 h 118708"/>
                </a:gdLst>
                <a:ahLst/>
                <a:cxnLst>
                  <a:cxn ang="0">
                    <a:pos x="connsiteX0" y="connsiteY0"/>
                  </a:cxn>
                  <a:cxn ang="0">
                    <a:pos x="connsiteX1" y="connsiteY1"/>
                  </a:cxn>
                  <a:cxn ang="0">
                    <a:pos x="connsiteX2" y="connsiteY2"/>
                  </a:cxn>
                  <a:cxn ang="0">
                    <a:pos x="connsiteX3" y="connsiteY3"/>
                  </a:cxn>
                </a:cxnLst>
                <a:rect l="l" t="t" r="r" b="b"/>
                <a:pathLst>
                  <a:path w="26301" h="118708">
                    <a:moveTo>
                      <a:pt x="0" y="0"/>
                    </a:moveTo>
                    <a:lnTo>
                      <a:pt x="26301" y="0"/>
                    </a:lnTo>
                    <a:lnTo>
                      <a:pt x="26301" y="118709"/>
                    </a:lnTo>
                    <a:lnTo>
                      <a:pt x="0" y="118709"/>
                    </a:lnTo>
                    <a:close/>
                  </a:path>
                </a:pathLst>
              </a:custGeom>
              <a:solidFill>
                <a:srgbClr val="FFFFFF"/>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511" name="Freeform: Shape 510">
                <a:extLst>
                  <a:ext uri="{FF2B5EF4-FFF2-40B4-BE49-F238E27FC236}">
                    <a16:creationId xmlns:a16="http://schemas.microsoft.com/office/drawing/2014/main" id="{4FF81463-830A-4D3D-BBD4-9512D3DEBEA7}"/>
                  </a:ext>
                </a:extLst>
              </p:cNvPr>
              <p:cNvSpPr/>
              <p:nvPr/>
            </p:nvSpPr>
            <p:spPr>
              <a:xfrm>
                <a:off x="1030617" y="4474718"/>
                <a:ext cx="26301" cy="23483"/>
              </a:xfrm>
              <a:custGeom>
                <a:avLst/>
                <a:gdLst>
                  <a:gd name="connsiteX0" fmla="*/ 0 w 26301"/>
                  <a:gd name="connsiteY0" fmla="*/ 0 h 23483"/>
                  <a:gd name="connsiteX1" fmla="*/ 26301 w 26301"/>
                  <a:gd name="connsiteY1" fmla="*/ 0 h 23483"/>
                  <a:gd name="connsiteX2" fmla="*/ 26301 w 26301"/>
                  <a:gd name="connsiteY2" fmla="*/ 23483 h 23483"/>
                  <a:gd name="connsiteX3" fmla="*/ 0 w 26301"/>
                  <a:gd name="connsiteY3" fmla="*/ 23483 h 23483"/>
                </a:gdLst>
                <a:ahLst/>
                <a:cxnLst>
                  <a:cxn ang="0">
                    <a:pos x="connsiteX0" y="connsiteY0"/>
                  </a:cxn>
                  <a:cxn ang="0">
                    <a:pos x="connsiteX1" y="connsiteY1"/>
                  </a:cxn>
                  <a:cxn ang="0">
                    <a:pos x="connsiteX2" y="connsiteY2"/>
                  </a:cxn>
                  <a:cxn ang="0">
                    <a:pos x="connsiteX3" y="connsiteY3"/>
                  </a:cxn>
                </a:cxnLst>
                <a:rect l="l" t="t" r="r" b="b"/>
                <a:pathLst>
                  <a:path w="26301" h="23483">
                    <a:moveTo>
                      <a:pt x="0" y="0"/>
                    </a:moveTo>
                    <a:lnTo>
                      <a:pt x="26301" y="0"/>
                    </a:lnTo>
                    <a:lnTo>
                      <a:pt x="26301" y="23483"/>
                    </a:lnTo>
                    <a:lnTo>
                      <a:pt x="0" y="23483"/>
                    </a:lnTo>
                    <a:close/>
                  </a:path>
                </a:pathLst>
              </a:custGeom>
              <a:solidFill>
                <a:srgbClr val="FFFFFF"/>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grpSp>
        <p:grpSp>
          <p:nvGrpSpPr>
            <p:cNvPr id="453" name="Graphic 3">
              <a:extLst>
                <a:ext uri="{FF2B5EF4-FFF2-40B4-BE49-F238E27FC236}">
                  <a16:creationId xmlns:a16="http://schemas.microsoft.com/office/drawing/2014/main" id="{0E36BF48-F0A7-4990-B015-BED5531DF493}"/>
                </a:ext>
              </a:extLst>
            </p:cNvPr>
            <p:cNvGrpSpPr/>
            <p:nvPr/>
          </p:nvGrpSpPr>
          <p:grpSpPr>
            <a:xfrm>
              <a:off x="9973721" y="3135937"/>
              <a:ext cx="400846" cy="343880"/>
              <a:chOff x="844290" y="4204541"/>
              <a:chExt cx="400203" cy="343328"/>
            </a:xfrm>
            <a:solidFill>
              <a:srgbClr val="0078D4"/>
            </a:solidFill>
          </p:grpSpPr>
          <p:sp>
            <p:nvSpPr>
              <p:cNvPr id="506" name="Freeform: Shape 505">
                <a:extLst>
                  <a:ext uri="{FF2B5EF4-FFF2-40B4-BE49-F238E27FC236}">
                    <a16:creationId xmlns:a16="http://schemas.microsoft.com/office/drawing/2014/main" id="{36E51A47-E64E-4F60-90C4-8647D43EFDA4}"/>
                  </a:ext>
                </a:extLst>
              </p:cNvPr>
              <p:cNvSpPr/>
              <p:nvPr/>
            </p:nvSpPr>
            <p:spPr>
              <a:xfrm>
                <a:off x="844290" y="4204541"/>
                <a:ext cx="400203" cy="343328"/>
              </a:xfrm>
              <a:custGeom>
                <a:avLst/>
                <a:gdLst>
                  <a:gd name="connsiteX0" fmla="*/ 387228 w 400203"/>
                  <a:gd name="connsiteY0" fmla="*/ 343328 h 343328"/>
                  <a:gd name="connsiteX1" fmla="*/ 13136 w 400203"/>
                  <a:gd name="connsiteY1" fmla="*/ 343328 h 343328"/>
                  <a:gd name="connsiteX2" fmla="*/ 1747 w 400203"/>
                  <a:gd name="connsiteY2" fmla="*/ 336753 h 343328"/>
                  <a:gd name="connsiteX3" fmla="*/ 1864 w 400203"/>
                  <a:gd name="connsiteY3" fmla="*/ 323602 h 343328"/>
                  <a:gd name="connsiteX4" fmla="*/ 188206 w 400203"/>
                  <a:gd name="connsiteY4" fmla="*/ 6458 h 343328"/>
                  <a:gd name="connsiteX5" fmla="*/ 199478 w 400203"/>
                  <a:gd name="connsiteY5" fmla="*/ 0 h 343328"/>
                  <a:gd name="connsiteX6" fmla="*/ 199478 w 400203"/>
                  <a:gd name="connsiteY6" fmla="*/ 0 h 343328"/>
                  <a:gd name="connsiteX7" fmla="*/ 210750 w 400203"/>
                  <a:gd name="connsiteY7" fmla="*/ 6458 h 343328"/>
                  <a:gd name="connsiteX8" fmla="*/ 398383 w 400203"/>
                  <a:gd name="connsiteY8" fmla="*/ 323602 h 343328"/>
                  <a:gd name="connsiteX9" fmla="*/ 398500 w 400203"/>
                  <a:gd name="connsiteY9" fmla="*/ 336753 h 343328"/>
                  <a:gd name="connsiteX10" fmla="*/ 387228 w 400203"/>
                  <a:gd name="connsiteY10" fmla="*/ 343328 h 343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0203" h="343328">
                    <a:moveTo>
                      <a:pt x="387228" y="343328"/>
                    </a:moveTo>
                    <a:lnTo>
                      <a:pt x="13136" y="343328"/>
                    </a:lnTo>
                    <a:cubicBezTo>
                      <a:pt x="8440" y="343328"/>
                      <a:pt x="4095" y="340862"/>
                      <a:pt x="1747" y="336753"/>
                    </a:cubicBezTo>
                    <a:cubicBezTo>
                      <a:pt x="-601" y="332643"/>
                      <a:pt x="-601" y="327594"/>
                      <a:pt x="1864" y="323602"/>
                    </a:cubicBezTo>
                    <a:lnTo>
                      <a:pt x="188206" y="6458"/>
                    </a:lnTo>
                    <a:cubicBezTo>
                      <a:pt x="190554" y="2466"/>
                      <a:pt x="194898" y="0"/>
                      <a:pt x="199478" y="0"/>
                    </a:cubicBezTo>
                    <a:cubicBezTo>
                      <a:pt x="199478" y="0"/>
                      <a:pt x="199478" y="0"/>
                      <a:pt x="199478" y="0"/>
                    </a:cubicBezTo>
                    <a:cubicBezTo>
                      <a:pt x="204174" y="0"/>
                      <a:pt x="208401" y="2466"/>
                      <a:pt x="210750" y="6458"/>
                    </a:cubicBezTo>
                    <a:lnTo>
                      <a:pt x="398383" y="323602"/>
                    </a:lnTo>
                    <a:cubicBezTo>
                      <a:pt x="400731" y="327712"/>
                      <a:pt x="400848" y="332643"/>
                      <a:pt x="398500" y="336753"/>
                    </a:cubicBezTo>
                    <a:cubicBezTo>
                      <a:pt x="396269" y="340862"/>
                      <a:pt x="391925" y="343328"/>
                      <a:pt x="387228" y="343328"/>
                    </a:cubicBezTo>
                    <a:close/>
                  </a:path>
                </a:pathLst>
              </a:custGeom>
              <a:solidFill>
                <a:schemeClr val="accent2"/>
              </a:solidFill>
              <a:ln w="26670"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507" name="Freeform: Shape 506">
                <a:extLst>
                  <a:ext uri="{FF2B5EF4-FFF2-40B4-BE49-F238E27FC236}">
                    <a16:creationId xmlns:a16="http://schemas.microsoft.com/office/drawing/2014/main" id="{5A3F8C65-0DFD-46DA-90B4-73C6DBF0A83E}"/>
                  </a:ext>
                </a:extLst>
              </p:cNvPr>
              <p:cNvSpPr/>
              <p:nvPr/>
            </p:nvSpPr>
            <p:spPr>
              <a:xfrm>
                <a:off x="1030617" y="4310333"/>
                <a:ext cx="26301" cy="118708"/>
              </a:xfrm>
              <a:custGeom>
                <a:avLst/>
                <a:gdLst>
                  <a:gd name="connsiteX0" fmla="*/ 0 w 26301"/>
                  <a:gd name="connsiteY0" fmla="*/ 0 h 118708"/>
                  <a:gd name="connsiteX1" fmla="*/ 26301 w 26301"/>
                  <a:gd name="connsiteY1" fmla="*/ 0 h 118708"/>
                  <a:gd name="connsiteX2" fmla="*/ 26301 w 26301"/>
                  <a:gd name="connsiteY2" fmla="*/ 118709 h 118708"/>
                  <a:gd name="connsiteX3" fmla="*/ 0 w 26301"/>
                  <a:gd name="connsiteY3" fmla="*/ 118709 h 118708"/>
                </a:gdLst>
                <a:ahLst/>
                <a:cxnLst>
                  <a:cxn ang="0">
                    <a:pos x="connsiteX0" y="connsiteY0"/>
                  </a:cxn>
                  <a:cxn ang="0">
                    <a:pos x="connsiteX1" y="connsiteY1"/>
                  </a:cxn>
                  <a:cxn ang="0">
                    <a:pos x="connsiteX2" y="connsiteY2"/>
                  </a:cxn>
                  <a:cxn ang="0">
                    <a:pos x="connsiteX3" y="connsiteY3"/>
                  </a:cxn>
                </a:cxnLst>
                <a:rect l="l" t="t" r="r" b="b"/>
                <a:pathLst>
                  <a:path w="26301" h="118708">
                    <a:moveTo>
                      <a:pt x="0" y="0"/>
                    </a:moveTo>
                    <a:lnTo>
                      <a:pt x="26301" y="0"/>
                    </a:lnTo>
                    <a:lnTo>
                      <a:pt x="26301" y="118709"/>
                    </a:lnTo>
                    <a:lnTo>
                      <a:pt x="0" y="118709"/>
                    </a:lnTo>
                    <a:close/>
                  </a:path>
                </a:pathLst>
              </a:custGeom>
              <a:solidFill>
                <a:srgbClr val="000000"/>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508" name="Freeform: Shape 507">
                <a:extLst>
                  <a:ext uri="{FF2B5EF4-FFF2-40B4-BE49-F238E27FC236}">
                    <a16:creationId xmlns:a16="http://schemas.microsoft.com/office/drawing/2014/main" id="{22CD2C42-5BC5-4283-B26C-FC2617AF5B17}"/>
                  </a:ext>
                </a:extLst>
              </p:cNvPr>
              <p:cNvSpPr/>
              <p:nvPr/>
            </p:nvSpPr>
            <p:spPr>
              <a:xfrm>
                <a:off x="1030617" y="4474718"/>
                <a:ext cx="26301" cy="23483"/>
              </a:xfrm>
              <a:custGeom>
                <a:avLst/>
                <a:gdLst>
                  <a:gd name="connsiteX0" fmla="*/ 0 w 26301"/>
                  <a:gd name="connsiteY0" fmla="*/ 0 h 23483"/>
                  <a:gd name="connsiteX1" fmla="*/ 26301 w 26301"/>
                  <a:gd name="connsiteY1" fmla="*/ 0 h 23483"/>
                  <a:gd name="connsiteX2" fmla="*/ 26301 w 26301"/>
                  <a:gd name="connsiteY2" fmla="*/ 23483 h 23483"/>
                  <a:gd name="connsiteX3" fmla="*/ 0 w 26301"/>
                  <a:gd name="connsiteY3" fmla="*/ 23483 h 23483"/>
                </a:gdLst>
                <a:ahLst/>
                <a:cxnLst>
                  <a:cxn ang="0">
                    <a:pos x="connsiteX0" y="connsiteY0"/>
                  </a:cxn>
                  <a:cxn ang="0">
                    <a:pos x="connsiteX1" y="connsiteY1"/>
                  </a:cxn>
                  <a:cxn ang="0">
                    <a:pos x="connsiteX2" y="connsiteY2"/>
                  </a:cxn>
                  <a:cxn ang="0">
                    <a:pos x="connsiteX3" y="connsiteY3"/>
                  </a:cxn>
                </a:cxnLst>
                <a:rect l="l" t="t" r="r" b="b"/>
                <a:pathLst>
                  <a:path w="26301" h="23483">
                    <a:moveTo>
                      <a:pt x="0" y="0"/>
                    </a:moveTo>
                    <a:lnTo>
                      <a:pt x="26301" y="0"/>
                    </a:lnTo>
                    <a:lnTo>
                      <a:pt x="26301" y="23483"/>
                    </a:lnTo>
                    <a:lnTo>
                      <a:pt x="0" y="23483"/>
                    </a:lnTo>
                    <a:close/>
                  </a:path>
                </a:pathLst>
              </a:custGeom>
              <a:solidFill>
                <a:srgbClr val="000000"/>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grpSp>
        <p:grpSp>
          <p:nvGrpSpPr>
            <p:cNvPr id="454" name="Graphic 3">
              <a:extLst>
                <a:ext uri="{FF2B5EF4-FFF2-40B4-BE49-F238E27FC236}">
                  <a16:creationId xmlns:a16="http://schemas.microsoft.com/office/drawing/2014/main" id="{31A82620-5EFC-4E2D-82E5-58A84F5FF428}"/>
                </a:ext>
              </a:extLst>
            </p:cNvPr>
            <p:cNvGrpSpPr/>
            <p:nvPr/>
          </p:nvGrpSpPr>
          <p:grpSpPr>
            <a:xfrm>
              <a:off x="9389340" y="3206055"/>
              <a:ext cx="265823" cy="228046"/>
              <a:chOff x="844290" y="4204541"/>
              <a:chExt cx="400203" cy="343328"/>
            </a:xfrm>
            <a:solidFill>
              <a:srgbClr val="0078D4"/>
            </a:solidFill>
          </p:grpSpPr>
          <p:sp>
            <p:nvSpPr>
              <p:cNvPr id="503" name="Freeform: Shape 502">
                <a:extLst>
                  <a:ext uri="{FF2B5EF4-FFF2-40B4-BE49-F238E27FC236}">
                    <a16:creationId xmlns:a16="http://schemas.microsoft.com/office/drawing/2014/main" id="{CF8A69BA-6642-46A3-A9A8-B009C6E0285D}"/>
                  </a:ext>
                </a:extLst>
              </p:cNvPr>
              <p:cNvSpPr/>
              <p:nvPr/>
            </p:nvSpPr>
            <p:spPr>
              <a:xfrm>
                <a:off x="844290" y="4204541"/>
                <a:ext cx="400203" cy="343328"/>
              </a:xfrm>
              <a:custGeom>
                <a:avLst/>
                <a:gdLst>
                  <a:gd name="connsiteX0" fmla="*/ 387228 w 400203"/>
                  <a:gd name="connsiteY0" fmla="*/ 343328 h 343328"/>
                  <a:gd name="connsiteX1" fmla="*/ 13136 w 400203"/>
                  <a:gd name="connsiteY1" fmla="*/ 343328 h 343328"/>
                  <a:gd name="connsiteX2" fmla="*/ 1747 w 400203"/>
                  <a:gd name="connsiteY2" fmla="*/ 336753 h 343328"/>
                  <a:gd name="connsiteX3" fmla="*/ 1864 w 400203"/>
                  <a:gd name="connsiteY3" fmla="*/ 323602 h 343328"/>
                  <a:gd name="connsiteX4" fmla="*/ 188206 w 400203"/>
                  <a:gd name="connsiteY4" fmla="*/ 6458 h 343328"/>
                  <a:gd name="connsiteX5" fmla="*/ 199478 w 400203"/>
                  <a:gd name="connsiteY5" fmla="*/ 0 h 343328"/>
                  <a:gd name="connsiteX6" fmla="*/ 199478 w 400203"/>
                  <a:gd name="connsiteY6" fmla="*/ 0 h 343328"/>
                  <a:gd name="connsiteX7" fmla="*/ 210750 w 400203"/>
                  <a:gd name="connsiteY7" fmla="*/ 6458 h 343328"/>
                  <a:gd name="connsiteX8" fmla="*/ 398383 w 400203"/>
                  <a:gd name="connsiteY8" fmla="*/ 323602 h 343328"/>
                  <a:gd name="connsiteX9" fmla="*/ 398500 w 400203"/>
                  <a:gd name="connsiteY9" fmla="*/ 336753 h 343328"/>
                  <a:gd name="connsiteX10" fmla="*/ 387228 w 400203"/>
                  <a:gd name="connsiteY10" fmla="*/ 343328 h 343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0203" h="343328">
                    <a:moveTo>
                      <a:pt x="387228" y="343328"/>
                    </a:moveTo>
                    <a:lnTo>
                      <a:pt x="13136" y="343328"/>
                    </a:lnTo>
                    <a:cubicBezTo>
                      <a:pt x="8440" y="343328"/>
                      <a:pt x="4095" y="340862"/>
                      <a:pt x="1747" y="336753"/>
                    </a:cubicBezTo>
                    <a:cubicBezTo>
                      <a:pt x="-601" y="332643"/>
                      <a:pt x="-601" y="327594"/>
                      <a:pt x="1864" y="323602"/>
                    </a:cubicBezTo>
                    <a:lnTo>
                      <a:pt x="188206" y="6458"/>
                    </a:lnTo>
                    <a:cubicBezTo>
                      <a:pt x="190554" y="2466"/>
                      <a:pt x="194898" y="0"/>
                      <a:pt x="199478" y="0"/>
                    </a:cubicBezTo>
                    <a:cubicBezTo>
                      <a:pt x="199478" y="0"/>
                      <a:pt x="199478" y="0"/>
                      <a:pt x="199478" y="0"/>
                    </a:cubicBezTo>
                    <a:cubicBezTo>
                      <a:pt x="204174" y="0"/>
                      <a:pt x="208401" y="2466"/>
                      <a:pt x="210750" y="6458"/>
                    </a:cubicBezTo>
                    <a:lnTo>
                      <a:pt x="398383" y="323602"/>
                    </a:lnTo>
                    <a:cubicBezTo>
                      <a:pt x="400731" y="327712"/>
                      <a:pt x="400848" y="332643"/>
                      <a:pt x="398500" y="336753"/>
                    </a:cubicBezTo>
                    <a:cubicBezTo>
                      <a:pt x="396269" y="340862"/>
                      <a:pt x="391925" y="343328"/>
                      <a:pt x="387228" y="343328"/>
                    </a:cubicBezTo>
                    <a:close/>
                  </a:path>
                </a:pathLst>
              </a:custGeom>
              <a:solidFill>
                <a:schemeClr val="accent4"/>
              </a:solidFill>
              <a:ln w="26670"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504" name="Freeform: Shape 503">
                <a:extLst>
                  <a:ext uri="{FF2B5EF4-FFF2-40B4-BE49-F238E27FC236}">
                    <a16:creationId xmlns:a16="http://schemas.microsoft.com/office/drawing/2014/main" id="{B85E9840-B725-490D-9B97-8079CE302208}"/>
                  </a:ext>
                </a:extLst>
              </p:cNvPr>
              <p:cNvSpPr/>
              <p:nvPr/>
            </p:nvSpPr>
            <p:spPr>
              <a:xfrm>
                <a:off x="1030617" y="4310333"/>
                <a:ext cx="26301" cy="118708"/>
              </a:xfrm>
              <a:custGeom>
                <a:avLst/>
                <a:gdLst>
                  <a:gd name="connsiteX0" fmla="*/ 0 w 26301"/>
                  <a:gd name="connsiteY0" fmla="*/ 0 h 118708"/>
                  <a:gd name="connsiteX1" fmla="*/ 26301 w 26301"/>
                  <a:gd name="connsiteY1" fmla="*/ 0 h 118708"/>
                  <a:gd name="connsiteX2" fmla="*/ 26301 w 26301"/>
                  <a:gd name="connsiteY2" fmla="*/ 118709 h 118708"/>
                  <a:gd name="connsiteX3" fmla="*/ 0 w 26301"/>
                  <a:gd name="connsiteY3" fmla="*/ 118709 h 118708"/>
                </a:gdLst>
                <a:ahLst/>
                <a:cxnLst>
                  <a:cxn ang="0">
                    <a:pos x="connsiteX0" y="connsiteY0"/>
                  </a:cxn>
                  <a:cxn ang="0">
                    <a:pos x="connsiteX1" y="connsiteY1"/>
                  </a:cxn>
                  <a:cxn ang="0">
                    <a:pos x="connsiteX2" y="connsiteY2"/>
                  </a:cxn>
                  <a:cxn ang="0">
                    <a:pos x="connsiteX3" y="connsiteY3"/>
                  </a:cxn>
                </a:cxnLst>
                <a:rect l="l" t="t" r="r" b="b"/>
                <a:pathLst>
                  <a:path w="26301" h="118708">
                    <a:moveTo>
                      <a:pt x="0" y="0"/>
                    </a:moveTo>
                    <a:lnTo>
                      <a:pt x="26301" y="0"/>
                    </a:lnTo>
                    <a:lnTo>
                      <a:pt x="26301" y="118709"/>
                    </a:lnTo>
                    <a:lnTo>
                      <a:pt x="0" y="118709"/>
                    </a:lnTo>
                    <a:close/>
                  </a:path>
                </a:pathLst>
              </a:custGeom>
              <a:solidFill>
                <a:srgbClr val="FFFFFF"/>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505" name="Freeform: Shape 504">
                <a:extLst>
                  <a:ext uri="{FF2B5EF4-FFF2-40B4-BE49-F238E27FC236}">
                    <a16:creationId xmlns:a16="http://schemas.microsoft.com/office/drawing/2014/main" id="{46C72935-1AE6-4557-A7B6-5273B0B77B43}"/>
                  </a:ext>
                </a:extLst>
              </p:cNvPr>
              <p:cNvSpPr/>
              <p:nvPr/>
            </p:nvSpPr>
            <p:spPr>
              <a:xfrm>
                <a:off x="1030617" y="4474718"/>
                <a:ext cx="26301" cy="23483"/>
              </a:xfrm>
              <a:custGeom>
                <a:avLst/>
                <a:gdLst>
                  <a:gd name="connsiteX0" fmla="*/ 0 w 26301"/>
                  <a:gd name="connsiteY0" fmla="*/ 0 h 23483"/>
                  <a:gd name="connsiteX1" fmla="*/ 26301 w 26301"/>
                  <a:gd name="connsiteY1" fmla="*/ 0 h 23483"/>
                  <a:gd name="connsiteX2" fmla="*/ 26301 w 26301"/>
                  <a:gd name="connsiteY2" fmla="*/ 23483 h 23483"/>
                  <a:gd name="connsiteX3" fmla="*/ 0 w 26301"/>
                  <a:gd name="connsiteY3" fmla="*/ 23483 h 23483"/>
                </a:gdLst>
                <a:ahLst/>
                <a:cxnLst>
                  <a:cxn ang="0">
                    <a:pos x="connsiteX0" y="connsiteY0"/>
                  </a:cxn>
                  <a:cxn ang="0">
                    <a:pos x="connsiteX1" y="connsiteY1"/>
                  </a:cxn>
                  <a:cxn ang="0">
                    <a:pos x="connsiteX2" y="connsiteY2"/>
                  </a:cxn>
                  <a:cxn ang="0">
                    <a:pos x="connsiteX3" y="connsiteY3"/>
                  </a:cxn>
                </a:cxnLst>
                <a:rect l="l" t="t" r="r" b="b"/>
                <a:pathLst>
                  <a:path w="26301" h="23483">
                    <a:moveTo>
                      <a:pt x="0" y="0"/>
                    </a:moveTo>
                    <a:lnTo>
                      <a:pt x="26301" y="0"/>
                    </a:lnTo>
                    <a:lnTo>
                      <a:pt x="26301" y="23483"/>
                    </a:lnTo>
                    <a:lnTo>
                      <a:pt x="0" y="23483"/>
                    </a:lnTo>
                    <a:close/>
                  </a:path>
                </a:pathLst>
              </a:custGeom>
              <a:solidFill>
                <a:srgbClr val="FFFFFF"/>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grpSp>
        <p:grpSp>
          <p:nvGrpSpPr>
            <p:cNvPr id="455" name="Graphic 3">
              <a:extLst>
                <a:ext uri="{FF2B5EF4-FFF2-40B4-BE49-F238E27FC236}">
                  <a16:creationId xmlns:a16="http://schemas.microsoft.com/office/drawing/2014/main" id="{9EFC1FB6-B65E-492F-B5A9-1B7C4F72182C}"/>
                </a:ext>
              </a:extLst>
            </p:cNvPr>
            <p:cNvGrpSpPr/>
            <p:nvPr/>
          </p:nvGrpSpPr>
          <p:grpSpPr>
            <a:xfrm>
              <a:off x="10519309" y="2659525"/>
              <a:ext cx="400846" cy="343880"/>
              <a:chOff x="844290" y="4204541"/>
              <a:chExt cx="400203" cy="343328"/>
            </a:xfrm>
            <a:solidFill>
              <a:srgbClr val="0078D4"/>
            </a:solidFill>
          </p:grpSpPr>
          <p:sp>
            <p:nvSpPr>
              <p:cNvPr id="500" name="Freeform: Shape 499">
                <a:extLst>
                  <a:ext uri="{FF2B5EF4-FFF2-40B4-BE49-F238E27FC236}">
                    <a16:creationId xmlns:a16="http://schemas.microsoft.com/office/drawing/2014/main" id="{D82D988A-9EC5-4B26-9244-702494F63902}"/>
                  </a:ext>
                </a:extLst>
              </p:cNvPr>
              <p:cNvSpPr/>
              <p:nvPr/>
            </p:nvSpPr>
            <p:spPr>
              <a:xfrm>
                <a:off x="844290" y="4204541"/>
                <a:ext cx="400203" cy="343328"/>
              </a:xfrm>
              <a:custGeom>
                <a:avLst/>
                <a:gdLst>
                  <a:gd name="connsiteX0" fmla="*/ 387228 w 400203"/>
                  <a:gd name="connsiteY0" fmla="*/ 343328 h 343328"/>
                  <a:gd name="connsiteX1" fmla="*/ 13136 w 400203"/>
                  <a:gd name="connsiteY1" fmla="*/ 343328 h 343328"/>
                  <a:gd name="connsiteX2" fmla="*/ 1747 w 400203"/>
                  <a:gd name="connsiteY2" fmla="*/ 336753 h 343328"/>
                  <a:gd name="connsiteX3" fmla="*/ 1864 w 400203"/>
                  <a:gd name="connsiteY3" fmla="*/ 323602 h 343328"/>
                  <a:gd name="connsiteX4" fmla="*/ 188206 w 400203"/>
                  <a:gd name="connsiteY4" fmla="*/ 6458 h 343328"/>
                  <a:gd name="connsiteX5" fmla="*/ 199478 w 400203"/>
                  <a:gd name="connsiteY5" fmla="*/ 0 h 343328"/>
                  <a:gd name="connsiteX6" fmla="*/ 199478 w 400203"/>
                  <a:gd name="connsiteY6" fmla="*/ 0 h 343328"/>
                  <a:gd name="connsiteX7" fmla="*/ 210750 w 400203"/>
                  <a:gd name="connsiteY7" fmla="*/ 6458 h 343328"/>
                  <a:gd name="connsiteX8" fmla="*/ 398383 w 400203"/>
                  <a:gd name="connsiteY8" fmla="*/ 323602 h 343328"/>
                  <a:gd name="connsiteX9" fmla="*/ 398500 w 400203"/>
                  <a:gd name="connsiteY9" fmla="*/ 336753 h 343328"/>
                  <a:gd name="connsiteX10" fmla="*/ 387228 w 400203"/>
                  <a:gd name="connsiteY10" fmla="*/ 343328 h 343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0203" h="343328">
                    <a:moveTo>
                      <a:pt x="387228" y="343328"/>
                    </a:moveTo>
                    <a:lnTo>
                      <a:pt x="13136" y="343328"/>
                    </a:lnTo>
                    <a:cubicBezTo>
                      <a:pt x="8440" y="343328"/>
                      <a:pt x="4095" y="340862"/>
                      <a:pt x="1747" y="336753"/>
                    </a:cubicBezTo>
                    <a:cubicBezTo>
                      <a:pt x="-601" y="332643"/>
                      <a:pt x="-601" y="327594"/>
                      <a:pt x="1864" y="323602"/>
                    </a:cubicBezTo>
                    <a:lnTo>
                      <a:pt x="188206" y="6458"/>
                    </a:lnTo>
                    <a:cubicBezTo>
                      <a:pt x="190554" y="2466"/>
                      <a:pt x="194898" y="0"/>
                      <a:pt x="199478" y="0"/>
                    </a:cubicBezTo>
                    <a:cubicBezTo>
                      <a:pt x="199478" y="0"/>
                      <a:pt x="199478" y="0"/>
                      <a:pt x="199478" y="0"/>
                    </a:cubicBezTo>
                    <a:cubicBezTo>
                      <a:pt x="204174" y="0"/>
                      <a:pt x="208401" y="2466"/>
                      <a:pt x="210750" y="6458"/>
                    </a:cubicBezTo>
                    <a:lnTo>
                      <a:pt x="398383" y="323602"/>
                    </a:lnTo>
                    <a:cubicBezTo>
                      <a:pt x="400731" y="327712"/>
                      <a:pt x="400848" y="332643"/>
                      <a:pt x="398500" y="336753"/>
                    </a:cubicBezTo>
                    <a:cubicBezTo>
                      <a:pt x="396269" y="340862"/>
                      <a:pt x="391925" y="343328"/>
                      <a:pt x="387228" y="343328"/>
                    </a:cubicBezTo>
                    <a:close/>
                  </a:path>
                </a:pathLst>
              </a:custGeom>
              <a:solidFill>
                <a:schemeClr val="accent2"/>
              </a:solidFill>
              <a:ln w="26670"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501" name="Freeform: Shape 500">
                <a:extLst>
                  <a:ext uri="{FF2B5EF4-FFF2-40B4-BE49-F238E27FC236}">
                    <a16:creationId xmlns:a16="http://schemas.microsoft.com/office/drawing/2014/main" id="{26B20DAC-2C45-4A72-8ECF-A3BC8A2A0E2B}"/>
                  </a:ext>
                </a:extLst>
              </p:cNvPr>
              <p:cNvSpPr/>
              <p:nvPr/>
            </p:nvSpPr>
            <p:spPr>
              <a:xfrm>
                <a:off x="1030617" y="4310333"/>
                <a:ext cx="26301" cy="118708"/>
              </a:xfrm>
              <a:custGeom>
                <a:avLst/>
                <a:gdLst>
                  <a:gd name="connsiteX0" fmla="*/ 0 w 26301"/>
                  <a:gd name="connsiteY0" fmla="*/ 0 h 118708"/>
                  <a:gd name="connsiteX1" fmla="*/ 26301 w 26301"/>
                  <a:gd name="connsiteY1" fmla="*/ 0 h 118708"/>
                  <a:gd name="connsiteX2" fmla="*/ 26301 w 26301"/>
                  <a:gd name="connsiteY2" fmla="*/ 118709 h 118708"/>
                  <a:gd name="connsiteX3" fmla="*/ 0 w 26301"/>
                  <a:gd name="connsiteY3" fmla="*/ 118709 h 118708"/>
                </a:gdLst>
                <a:ahLst/>
                <a:cxnLst>
                  <a:cxn ang="0">
                    <a:pos x="connsiteX0" y="connsiteY0"/>
                  </a:cxn>
                  <a:cxn ang="0">
                    <a:pos x="connsiteX1" y="connsiteY1"/>
                  </a:cxn>
                  <a:cxn ang="0">
                    <a:pos x="connsiteX2" y="connsiteY2"/>
                  </a:cxn>
                  <a:cxn ang="0">
                    <a:pos x="connsiteX3" y="connsiteY3"/>
                  </a:cxn>
                </a:cxnLst>
                <a:rect l="l" t="t" r="r" b="b"/>
                <a:pathLst>
                  <a:path w="26301" h="118708">
                    <a:moveTo>
                      <a:pt x="0" y="0"/>
                    </a:moveTo>
                    <a:lnTo>
                      <a:pt x="26301" y="0"/>
                    </a:lnTo>
                    <a:lnTo>
                      <a:pt x="26301" y="118709"/>
                    </a:lnTo>
                    <a:lnTo>
                      <a:pt x="0" y="118709"/>
                    </a:lnTo>
                    <a:close/>
                  </a:path>
                </a:pathLst>
              </a:custGeom>
              <a:solidFill>
                <a:srgbClr val="000000"/>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502" name="Freeform: Shape 501">
                <a:extLst>
                  <a:ext uri="{FF2B5EF4-FFF2-40B4-BE49-F238E27FC236}">
                    <a16:creationId xmlns:a16="http://schemas.microsoft.com/office/drawing/2014/main" id="{E2E23C69-F804-49A7-8911-FE6F7C30442F}"/>
                  </a:ext>
                </a:extLst>
              </p:cNvPr>
              <p:cNvSpPr/>
              <p:nvPr/>
            </p:nvSpPr>
            <p:spPr>
              <a:xfrm>
                <a:off x="1030617" y="4474718"/>
                <a:ext cx="26301" cy="23483"/>
              </a:xfrm>
              <a:custGeom>
                <a:avLst/>
                <a:gdLst>
                  <a:gd name="connsiteX0" fmla="*/ 0 w 26301"/>
                  <a:gd name="connsiteY0" fmla="*/ 0 h 23483"/>
                  <a:gd name="connsiteX1" fmla="*/ 26301 w 26301"/>
                  <a:gd name="connsiteY1" fmla="*/ 0 h 23483"/>
                  <a:gd name="connsiteX2" fmla="*/ 26301 w 26301"/>
                  <a:gd name="connsiteY2" fmla="*/ 23483 h 23483"/>
                  <a:gd name="connsiteX3" fmla="*/ 0 w 26301"/>
                  <a:gd name="connsiteY3" fmla="*/ 23483 h 23483"/>
                </a:gdLst>
                <a:ahLst/>
                <a:cxnLst>
                  <a:cxn ang="0">
                    <a:pos x="connsiteX0" y="connsiteY0"/>
                  </a:cxn>
                  <a:cxn ang="0">
                    <a:pos x="connsiteX1" y="connsiteY1"/>
                  </a:cxn>
                  <a:cxn ang="0">
                    <a:pos x="connsiteX2" y="connsiteY2"/>
                  </a:cxn>
                  <a:cxn ang="0">
                    <a:pos x="connsiteX3" y="connsiteY3"/>
                  </a:cxn>
                </a:cxnLst>
                <a:rect l="l" t="t" r="r" b="b"/>
                <a:pathLst>
                  <a:path w="26301" h="23483">
                    <a:moveTo>
                      <a:pt x="0" y="0"/>
                    </a:moveTo>
                    <a:lnTo>
                      <a:pt x="26301" y="0"/>
                    </a:lnTo>
                    <a:lnTo>
                      <a:pt x="26301" y="23483"/>
                    </a:lnTo>
                    <a:lnTo>
                      <a:pt x="0" y="23483"/>
                    </a:lnTo>
                    <a:close/>
                  </a:path>
                </a:pathLst>
              </a:custGeom>
              <a:solidFill>
                <a:srgbClr val="000000"/>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grpSp>
        <p:grpSp>
          <p:nvGrpSpPr>
            <p:cNvPr id="456" name="Graphic 3">
              <a:extLst>
                <a:ext uri="{FF2B5EF4-FFF2-40B4-BE49-F238E27FC236}">
                  <a16:creationId xmlns:a16="http://schemas.microsoft.com/office/drawing/2014/main" id="{6C33D024-54D1-46F5-88E7-7B871B47121E}"/>
                </a:ext>
              </a:extLst>
            </p:cNvPr>
            <p:cNvGrpSpPr/>
            <p:nvPr/>
          </p:nvGrpSpPr>
          <p:grpSpPr>
            <a:xfrm>
              <a:off x="10328015" y="3077229"/>
              <a:ext cx="689508" cy="591520"/>
              <a:chOff x="844290" y="4204541"/>
              <a:chExt cx="400203" cy="343328"/>
            </a:xfrm>
            <a:solidFill>
              <a:srgbClr val="0078D4"/>
            </a:solidFill>
          </p:grpSpPr>
          <p:sp>
            <p:nvSpPr>
              <p:cNvPr id="497" name="Freeform: Shape 496">
                <a:extLst>
                  <a:ext uri="{FF2B5EF4-FFF2-40B4-BE49-F238E27FC236}">
                    <a16:creationId xmlns:a16="http://schemas.microsoft.com/office/drawing/2014/main" id="{1AEC463A-FA19-46F3-B3B4-766437014549}"/>
                  </a:ext>
                </a:extLst>
              </p:cNvPr>
              <p:cNvSpPr/>
              <p:nvPr/>
            </p:nvSpPr>
            <p:spPr>
              <a:xfrm>
                <a:off x="844290" y="4204541"/>
                <a:ext cx="400203" cy="343328"/>
              </a:xfrm>
              <a:custGeom>
                <a:avLst/>
                <a:gdLst>
                  <a:gd name="connsiteX0" fmla="*/ 387228 w 400203"/>
                  <a:gd name="connsiteY0" fmla="*/ 343328 h 343328"/>
                  <a:gd name="connsiteX1" fmla="*/ 13136 w 400203"/>
                  <a:gd name="connsiteY1" fmla="*/ 343328 h 343328"/>
                  <a:gd name="connsiteX2" fmla="*/ 1747 w 400203"/>
                  <a:gd name="connsiteY2" fmla="*/ 336753 h 343328"/>
                  <a:gd name="connsiteX3" fmla="*/ 1864 w 400203"/>
                  <a:gd name="connsiteY3" fmla="*/ 323602 h 343328"/>
                  <a:gd name="connsiteX4" fmla="*/ 188206 w 400203"/>
                  <a:gd name="connsiteY4" fmla="*/ 6458 h 343328"/>
                  <a:gd name="connsiteX5" fmla="*/ 199478 w 400203"/>
                  <a:gd name="connsiteY5" fmla="*/ 0 h 343328"/>
                  <a:gd name="connsiteX6" fmla="*/ 199478 w 400203"/>
                  <a:gd name="connsiteY6" fmla="*/ 0 h 343328"/>
                  <a:gd name="connsiteX7" fmla="*/ 210750 w 400203"/>
                  <a:gd name="connsiteY7" fmla="*/ 6458 h 343328"/>
                  <a:gd name="connsiteX8" fmla="*/ 398383 w 400203"/>
                  <a:gd name="connsiteY8" fmla="*/ 323602 h 343328"/>
                  <a:gd name="connsiteX9" fmla="*/ 398500 w 400203"/>
                  <a:gd name="connsiteY9" fmla="*/ 336753 h 343328"/>
                  <a:gd name="connsiteX10" fmla="*/ 387228 w 400203"/>
                  <a:gd name="connsiteY10" fmla="*/ 343328 h 343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0203" h="343328">
                    <a:moveTo>
                      <a:pt x="387228" y="343328"/>
                    </a:moveTo>
                    <a:lnTo>
                      <a:pt x="13136" y="343328"/>
                    </a:lnTo>
                    <a:cubicBezTo>
                      <a:pt x="8440" y="343328"/>
                      <a:pt x="4095" y="340862"/>
                      <a:pt x="1747" y="336753"/>
                    </a:cubicBezTo>
                    <a:cubicBezTo>
                      <a:pt x="-601" y="332643"/>
                      <a:pt x="-601" y="327594"/>
                      <a:pt x="1864" y="323602"/>
                    </a:cubicBezTo>
                    <a:lnTo>
                      <a:pt x="188206" y="6458"/>
                    </a:lnTo>
                    <a:cubicBezTo>
                      <a:pt x="190554" y="2466"/>
                      <a:pt x="194898" y="0"/>
                      <a:pt x="199478" y="0"/>
                    </a:cubicBezTo>
                    <a:cubicBezTo>
                      <a:pt x="199478" y="0"/>
                      <a:pt x="199478" y="0"/>
                      <a:pt x="199478" y="0"/>
                    </a:cubicBezTo>
                    <a:cubicBezTo>
                      <a:pt x="204174" y="0"/>
                      <a:pt x="208401" y="2466"/>
                      <a:pt x="210750" y="6458"/>
                    </a:cubicBezTo>
                    <a:lnTo>
                      <a:pt x="398383" y="323602"/>
                    </a:lnTo>
                    <a:cubicBezTo>
                      <a:pt x="400731" y="327712"/>
                      <a:pt x="400848" y="332643"/>
                      <a:pt x="398500" y="336753"/>
                    </a:cubicBezTo>
                    <a:cubicBezTo>
                      <a:pt x="396269" y="340862"/>
                      <a:pt x="391925" y="343328"/>
                      <a:pt x="387228" y="343328"/>
                    </a:cubicBezTo>
                    <a:close/>
                  </a:path>
                </a:pathLst>
              </a:custGeom>
              <a:solidFill>
                <a:srgbClr val="D83B01"/>
              </a:solidFill>
              <a:ln w="26670"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498" name="Freeform: Shape 497">
                <a:extLst>
                  <a:ext uri="{FF2B5EF4-FFF2-40B4-BE49-F238E27FC236}">
                    <a16:creationId xmlns:a16="http://schemas.microsoft.com/office/drawing/2014/main" id="{EEB0B0B4-4BB8-4850-81BF-9B4E058E0507}"/>
                  </a:ext>
                </a:extLst>
              </p:cNvPr>
              <p:cNvSpPr/>
              <p:nvPr/>
            </p:nvSpPr>
            <p:spPr>
              <a:xfrm>
                <a:off x="1030617" y="4310333"/>
                <a:ext cx="26301" cy="118708"/>
              </a:xfrm>
              <a:custGeom>
                <a:avLst/>
                <a:gdLst>
                  <a:gd name="connsiteX0" fmla="*/ 0 w 26301"/>
                  <a:gd name="connsiteY0" fmla="*/ 0 h 118708"/>
                  <a:gd name="connsiteX1" fmla="*/ 26301 w 26301"/>
                  <a:gd name="connsiteY1" fmla="*/ 0 h 118708"/>
                  <a:gd name="connsiteX2" fmla="*/ 26301 w 26301"/>
                  <a:gd name="connsiteY2" fmla="*/ 118709 h 118708"/>
                  <a:gd name="connsiteX3" fmla="*/ 0 w 26301"/>
                  <a:gd name="connsiteY3" fmla="*/ 118709 h 118708"/>
                </a:gdLst>
                <a:ahLst/>
                <a:cxnLst>
                  <a:cxn ang="0">
                    <a:pos x="connsiteX0" y="connsiteY0"/>
                  </a:cxn>
                  <a:cxn ang="0">
                    <a:pos x="connsiteX1" y="connsiteY1"/>
                  </a:cxn>
                  <a:cxn ang="0">
                    <a:pos x="connsiteX2" y="connsiteY2"/>
                  </a:cxn>
                  <a:cxn ang="0">
                    <a:pos x="connsiteX3" y="connsiteY3"/>
                  </a:cxn>
                </a:cxnLst>
                <a:rect l="l" t="t" r="r" b="b"/>
                <a:pathLst>
                  <a:path w="26301" h="118708">
                    <a:moveTo>
                      <a:pt x="0" y="0"/>
                    </a:moveTo>
                    <a:lnTo>
                      <a:pt x="26301" y="0"/>
                    </a:lnTo>
                    <a:lnTo>
                      <a:pt x="26301" y="118709"/>
                    </a:lnTo>
                    <a:lnTo>
                      <a:pt x="0" y="118709"/>
                    </a:lnTo>
                    <a:close/>
                  </a:path>
                </a:pathLst>
              </a:custGeom>
              <a:solidFill>
                <a:srgbClr val="FFFFFF"/>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499" name="Freeform: Shape 498">
                <a:extLst>
                  <a:ext uri="{FF2B5EF4-FFF2-40B4-BE49-F238E27FC236}">
                    <a16:creationId xmlns:a16="http://schemas.microsoft.com/office/drawing/2014/main" id="{BA806609-BB9B-43C7-B6C4-020F4E4D39FE}"/>
                  </a:ext>
                </a:extLst>
              </p:cNvPr>
              <p:cNvSpPr/>
              <p:nvPr/>
            </p:nvSpPr>
            <p:spPr>
              <a:xfrm>
                <a:off x="1030617" y="4474718"/>
                <a:ext cx="26301" cy="23483"/>
              </a:xfrm>
              <a:custGeom>
                <a:avLst/>
                <a:gdLst>
                  <a:gd name="connsiteX0" fmla="*/ 0 w 26301"/>
                  <a:gd name="connsiteY0" fmla="*/ 0 h 23483"/>
                  <a:gd name="connsiteX1" fmla="*/ 26301 w 26301"/>
                  <a:gd name="connsiteY1" fmla="*/ 0 h 23483"/>
                  <a:gd name="connsiteX2" fmla="*/ 26301 w 26301"/>
                  <a:gd name="connsiteY2" fmla="*/ 23483 h 23483"/>
                  <a:gd name="connsiteX3" fmla="*/ 0 w 26301"/>
                  <a:gd name="connsiteY3" fmla="*/ 23483 h 23483"/>
                </a:gdLst>
                <a:ahLst/>
                <a:cxnLst>
                  <a:cxn ang="0">
                    <a:pos x="connsiteX0" y="connsiteY0"/>
                  </a:cxn>
                  <a:cxn ang="0">
                    <a:pos x="connsiteX1" y="connsiteY1"/>
                  </a:cxn>
                  <a:cxn ang="0">
                    <a:pos x="connsiteX2" y="connsiteY2"/>
                  </a:cxn>
                  <a:cxn ang="0">
                    <a:pos x="connsiteX3" y="connsiteY3"/>
                  </a:cxn>
                </a:cxnLst>
                <a:rect l="l" t="t" r="r" b="b"/>
                <a:pathLst>
                  <a:path w="26301" h="23483">
                    <a:moveTo>
                      <a:pt x="0" y="0"/>
                    </a:moveTo>
                    <a:lnTo>
                      <a:pt x="26301" y="0"/>
                    </a:lnTo>
                    <a:lnTo>
                      <a:pt x="26301" y="23483"/>
                    </a:lnTo>
                    <a:lnTo>
                      <a:pt x="0" y="23483"/>
                    </a:lnTo>
                    <a:close/>
                  </a:path>
                </a:pathLst>
              </a:custGeom>
              <a:solidFill>
                <a:srgbClr val="FFFFFF"/>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grpSp>
        <p:grpSp>
          <p:nvGrpSpPr>
            <p:cNvPr id="457" name="Graphic 3">
              <a:extLst>
                <a:ext uri="{FF2B5EF4-FFF2-40B4-BE49-F238E27FC236}">
                  <a16:creationId xmlns:a16="http://schemas.microsoft.com/office/drawing/2014/main" id="{2EAAD2AC-DC61-4F62-8980-2E9873C8E6D7}"/>
                </a:ext>
              </a:extLst>
            </p:cNvPr>
            <p:cNvGrpSpPr/>
            <p:nvPr/>
          </p:nvGrpSpPr>
          <p:grpSpPr>
            <a:xfrm>
              <a:off x="10190514" y="2853913"/>
              <a:ext cx="265823" cy="228046"/>
              <a:chOff x="844290" y="4204541"/>
              <a:chExt cx="400203" cy="343328"/>
            </a:xfrm>
            <a:solidFill>
              <a:srgbClr val="0078D4"/>
            </a:solidFill>
          </p:grpSpPr>
          <p:sp>
            <p:nvSpPr>
              <p:cNvPr id="494" name="Freeform: Shape 493">
                <a:extLst>
                  <a:ext uri="{FF2B5EF4-FFF2-40B4-BE49-F238E27FC236}">
                    <a16:creationId xmlns:a16="http://schemas.microsoft.com/office/drawing/2014/main" id="{58D7DB4A-BA0B-4300-9609-293C4D8F4487}"/>
                  </a:ext>
                </a:extLst>
              </p:cNvPr>
              <p:cNvSpPr/>
              <p:nvPr/>
            </p:nvSpPr>
            <p:spPr>
              <a:xfrm>
                <a:off x="844290" y="4204541"/>
                <a:ext cx="400203" cy="343328"/>
              </a:xfrm>
              <a:custGeom>
                <a:avLst/>
                <a:gdLst>
                  <a:gd name="connsiteX0" fmla="*/ 387228 w 400203"/>
                  <a:gd name="connsiteY0" fmla="*/ 343328 h 343328"/>
                  <a:gd name="connsiteX1" fmla="*/ 13136 w 400203"/>
                  <a:gd name="connsiteY1" fmla="*/ 343328 h 343328"/>
                  <a:gd name="connsiteX2" fmla="*/ 1747 w 400203"/>
                  <a:gd name="connsiteY2" fmla="*/ 336753 h 343328"/>
                  <a:gd name="connsiteX3" fmla="*/ 1864 w 400203"/>
                  <a:gd name="connsiteY3" fmla="*/ 323602 h 343328"/>
                  <a:gd name="connsiteX4" fmla="*/ 188206 w 400203"/>
                  <a:gd name="connsiteY4" fmla="*/ 6458 h 343328"/>
                  <a:gd name="connsiteX5" fmla="*/ 199478 w 400203"/>
                  <a:gd name="connsiteY5" fmla="*/ 0 h 343328"/>
                  <a:gd name="connsiteX6" fmla="*/ 199478 w 400203"/>
                  <a:gd name="connsiteY6" fmla="*/ 0 h 343328"/>
                  <a:gd name="connsiteX7" fmla="*/ 210750 w 400203"/>
                  <a:gd name="connsiteY7" fmla="*/ 6458 h 343328"/>
                  <a:gd name="connsiteX8" fmla="*/ 398383 w 400203"/>
                  <a:gd name="connsiteY8" fmla="*/ 323602 h 343328"/>
                  <a:gd name="connsiteX9" fmla="*/ 398500 w 400203"/>
                  <a:gd name="connsiteY9" fmla="*/ 336753 h 343328"/>
                  <a:gd name="connsiteX10" fmla="*/ 387228 w 400203"/>
                  <a:gd name="connsiteY10" fmla="*/ 343328 h 343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0203" h="343328">
                    <a:moveTo>
                      <a:pt x="387228" y="343328"/>
                    </a:moveTo>
                    <a:lnTo>
                      <a:pt x="13136" y="343328"/>
                    </a:lnTo>
                    <a:cubicBezTo>
                      <a:pt x="8440" y="343328"/>
                      <a:pt x="4095" y="340862"/>
                      <a:pt x="1747" y="336753"/>
                    </a:cubicBezTo>
                    <a:cubicBezTo>
                      <a:pt x="-601" y="332643"/>
                      <a:pt x="-601" y="327594"/>
                      <a:pt x="1864" y="323602"/>
                    </a:cubicBezTo>
                    <a:lnTo>
                      <a:pt x="188206" y="6458"/>
                    </a:lnTo>
                    <a:cubicBezTo>
                      <a:pt x="190554" y="2466"/>
                      <a:pt x="194898" y="0"/>
                      <a:pt x="199478" y="0"/>
                    </a:cubicBezTo>
                    <a:cubicBezTo>
                      <a:pt x="199478" y="0"/>
                      <a:pt x="199478" y="0"/>
                      <a:pt x="199478" y="0"/>
                    </a:cubicBezTo>
                    <a:cubicBezTo>
                      <a:pt x="204174" y="0"/>
                      <a:pt x="208401" y="2466"/>
                      <a:pt x="210750" y="6458"/>
                    </a:cubicBezTo>
                    <a:lnTo>
                      <a:pt x="398383" y="323602"/>
                    </a:lnTo>
                    <a:cubicBezTo>
                      <a:pt x="400731" y="327712"/>
                      <a:pt x="400848" y="332643"/>
                      <a:pt x="398500" y="336753"/>
                    </a:cubicBezTo>
                    <a:cubicBezTo>
                      <a:pt x="396269" y="340862"/>
                      <a:pt x="391925" y="343328"/>
                      <a:pt x="387228" y="343328"/>
                    </a:cubicBezTo>
                    <a:close/>
                  </a:path>
                </a:pathLst>
              </a:custGeom>
              <a:solidFill>
                <a:schemeClr val="accent4"/>
              </a:solidFill>
              <a:ln w="26670"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495" name="Freeform: Shape 494">
                <a:extLst>
                  <a:ext uri="{FF2B5EF4-FFF2-40B4-BE49-F238E27FC236}">
                    <a16:creationId xmlns:a16="http://schemas.microsoft.com/office/drawing/2014/main" id="{1BDF9ECE-BFB8-4370-AABE-EAEC1E58BB19}"/>
                  </a:ext>
                </a:extLst>
              </p:cNvPr>
              <p:cNvSpPr/>
              <p:nvPr/>
            </p:nvSpPr>
            <p:spPr>
              <a:xfrm>
                <a:off x="1030617" y="4310333"/>
                <a:ext cx="26301" cy="118708"/>
              </a:xfrm>
              <a:custGeom>
                <a:avLst/>
                <a:gdLst>
                  <a:gd name="connsiteX0" fmla="*/ 0 w 26301"/>
                  <a:gd name="connsiteY0" fmla="*/ 0 h 118708"/>
                  <a:gd name="connsiteX1" fmla="*/ 26301 w 26301"/>
                  <a:gd name="connsiteY1" fmla="*/ 0 h 118708"/>
                  <a:gd name="connsiteX2" fmla="*/ 26301 w 26301"/>
                  <a:gd name="connsiteY2" fmla="*/ 118709 h 118708"/>
                  <a:gd name="connsiteX3" fmla="*/ 0 w 26301"/>
                  <a:gd name="connsiteY3" fmla="*/ 118709 h 118708"/>
                </a:gdLst>
                <a:ahLst/>
                <a:cxnLst>
                  <a:cxn ang="0">
                    <a:pos x="connsiteX0" y="connsiteY0"/>
                  </a:cxn>
                  <a:cxn ang="0">
                    <a:pos x="connsiteX1" y="connsiteY1"/>
                  </a:cxn>
                  <a:cxn ang="0">
                    <a:pos x="connsiteX2" y="connsiteY2"/>
                  </a:cxn>
                  <a:cxn ang="0">
                    <a:pos x="connsiteX3" y="connsiteY3"/>
                  </a:cxn>
                </a:cxnLst>
                <a:rect l="l" t="t" r="r" b="b"/>
                <a:pathLst>
                  <a:path w="26301" h="118708">
                    <a:moveTo>
                      <a:pt x="0" y="0"/>
                    </a:moveTo>
                    <a:lnTo>
                      <a:pt x="26301" y="0"/>
                    </a:lnTo>
                    <a:lnTo>
                      <a:pt x="26301" y="118709"/>
                    </a:lnTo>
                    <a:lnTo>
                      <a:pt x="0" y="118709"/>
                    </a:lnTo>
                    <a:close/>
                  </a:path>
                </a:pathLst>
              </a:custGeom>
              <a:solidFill>
                <a:srgbClr val="FFFFFF"/>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496" name="Freeform: Shape 495">
                <a:extLst>
                  <a:ext uri="{FF2B5EF4-FFF2-40B4-BE49-F238E27FC236}">
                    <a16:creationId xmlns:a16="http://schemas.microsoft.com/office/drawing/2014/main" id="{D9729F89-4FFB-4263-80C8-4C5ED7D47973}"/>
                  </a:ext>
                </a:extLst>
              </p:cNvPr>
              <p:cNvSpPr/>
              <p:nvPr/>
            </p:nvSpPr>
            <p:spPr>
              <a:xfrm>
                <a:off x="1030617" y="4474718"/>
                <a:ext cx="26301" cy="23483"/>
              </a:xfrm>
              <a:custGeom>
                <a:avLst/>
                <a:gdLst>
                  <a:gd name="connsiteX0" fmla="*/ 0 w 26301"/>
                  <a:gd name="connsiteY0" fmla="*/ 0 h 23483"/>
                  <a:gd name="connsiteX1" fmla="*/ 26301 w 26301"/>
                  <a:gd name="connsiteY1" fmla="*/ 0 h 23483"/>
                  <a:gd name="connsiteX2" fmla="*/ 26301 w 26301"/>
                  <a:gd name="connsiteY2" fmla="*/ 23483 h 23483"/>
                  <a:gd name="connsiteX3" fmla="*/ 0 w 26301"/>
                  <a:gd name="connsiteY3" fmla="*/ 23483 h 23483"/>
                </a:gdLst>
                <a:ahLst/>
                <a:cxnLst>
                  <a:cxn ang="0">
                    <a:pos x="connsiteX0" y="connsiteY0"/>
                  </a:cxn>
                  <a:cxn ang="0">
                    <a:pos x="connsiteX1" y="connsiteY1"/>
                  </a:cxn>
                  <a:cxn ang="0">
                    <a:pos x="connsiteX2" y="connsiteY2"/>
                  </a:cxn>
                  <a:cxn ang="0">
                    <a:pos x="connsiteX3" y="connsiteY3"/>
                  </a:cxn>
                </a:cxnLst>
                <a:rect l="l" t="t" r="r" b="b"/>
                <a:pathLst>
                  <a:path w="26301" h="23483">
                    <a:moveTo>
                      <a:pt x="0" y="0"/>
                    </a:moveTo>
                    <a:lnTo>
                      <a:pt x="26301" y="0"/>
                    </a:lnTo>
                    <a:lnTo>
                      <a:pt x="26301" y="23483"/>
                    </a:lnTo>
                    <a:lnTo>
                      <a:pt x="0" y="23483"/>
                    </a:lnTo>
                    <a:close/>
                  </a:path>
                </a:pathLst>
              </a:custGeom>
              <a:solidFill>
                <a:srgbClr val="FFFFFF"/>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grpSp>
        <p:grpSp>
          <p:nvGrpSpPr>
            <p:cNvPr id="458" name="Graphic 3">
              <a:extLst>
                <a:ext uri="{FF2B5EF4-FFF2-40B4-BE49-F238E27FC236}">
                  <a16:creationId xmlns:a16="http://schemas.microsoft.com/office/drawing/2014/main" id="{52420607-3F6B-4529-9320-E51AA846ED45}"/>
                </a:ext>
              </a:extLst>
            </p:cNvPr>
            <p:cNvGrpSpPr/>
            <p:nvPr/>
          </p:nvGrpSpPr>
          <p:grpSpPr>
            <a:xfrm>
              <a:off x="10244014" y="3055590"/>
              <a:ext cx="400846" cy="343880"/>
              <a:chOff x="844290" y="4204541"/>
              <a:chExt cx="400203" cy="343328"/>
            </a:xfrm>
            <a:solidFill>
              <a:srgbClr val="0078D4"/>
            </a:solidFill>
          </p:grpSpPr>
          <p:sp>
            <p:nvSpPr>
              <p:cNvPr id="491" name="Freeform: Shape 490">
                <a:extLst>
                  <a:ext uri="{FF2B5EF4-FFF2-40B4-BE49-F238E27FC236}">
                    <a16:creationId xmlns:a16="http://schemas.microsoft.com/office/drawing/2014/main" id="{EF055194-EC1B-40FD-A5BF-277363402975}"/>
                  </a:ext>
                </a:extLst>
              </p:cNvPr>
              <p:cNvSpPr/>
              <p:nvPr/>
            </p:nvSpPr>
            <p:spPr>
              <a:xfrm>
                <a:off x="844290" y="4204541"/>
                <a:ext cx="400203" cy="343328"/>
              </a:xfrm>
              <a:custGeom>
                <a:avLst/>
                <a:gdLst>
                  <a:gd name="connsiteX0" fmla="*/ 387228 w 400203"/>
                  <a:gd name="connsiteY0" fmla="*/ 343328 h 343328"/>
                  <a:gd name="connsiteX1" fmla="*/ 13136 w 400203"/>
                  <a:gd name="connsiteY1" fmla="*/ 343328 h 343328"/>
                  <a:gd name="connsiteX2" fmla="*/ 1747 w 400203"/>
                  <a:gd name="connsiteY2" fmla="*/ 336753 h 343328"/>
                  <a:gd name="connsiteX3" fmla="*/ 1864 w 400203"/>
                  <a:gd name="connsiteY3" fmla="*/ 323602 h 343328"/>
                  <a:gd name="connsiteX4" fmla="*/ 188206 w 400203"/>
                  <a:gd name="connsiteY4" fmla="*/ 6458 h 343328"/>
                  <a:gd name="connsiteX5" fmla="*/ 199478 w 400203"/>
                  <a:gd name="connsiteY5" fmla="*/ 0 h 343328"/>
                  <a:gd name="connsiteX6" fmla="*/ 199478 w 400203"/>
                  <a:gd name="connsiteY6" fmla="*/ 0 h 343328"/>
                  <a:gd name="connsiteX7" fmla="*/ 210750 w 400203"/>
                  <a:gd name="connsiteY7" fmla="*/ 6458 h 343328"/>
                  <a:gd name="connsiteX8" fmla="*/ 398383 w 400203"/>
                  <a:gd name="connsiteY8" fmla="*/ 323602 h 343328"/>
                  <a:gd name="connsiteX9" fmla="*/ 398500 w 400203"/>
                  <a:gd name="connsiteY9" fmla="*/ 336753 h 343328"/>
                  <a:gd name="connsiteX10" fmla="*/ 387228 w 400203"/>
                  <a:gd name="connsiteY10" fmla="*/ 343328 h 343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0203" h="343328">
                    <a:moveTo>
                      <a:pt x="387228" y="343328"/>
                    </a:moveTo>
                    <a:lnTo>
                      <a:pt x="13136" y="343328"/>
                    </a:lnTo>
                    <a:cubicBezTo>
                      <a:pt x="8440" y="343328"/>
                      <a:pt x="4095" y="340862"/>
                      <a:pt x="1747" y="336753"/>
                    </a:cubicBezTo>
                    <a:cubicBezTo>
                      <a:pt x="-601" y="332643"/>
                      <a:pt x="-601" y="327594"/>
                      <a:pt x="1864" y="323602"/>
                    </a:cubicBezTo>
                    <a:lnTo>
                      <a:pt x="188206" y="6458"/>
                    </a:lnTo>
                    <a:cubicBezTo>
                      <a:pt x="190554" y="2466"/>
                      <a:pt x="194898" y="0"/>
                      <a:pt x="199478" y="0"/>
                    </a:cubicBezTo>
                    <a:cubicBezTo>
                      <a:pt x="199478" y="0"/>
                      <a:pt x="199478" y="0"/>
                      <a:pt x="199478" y="0"/>
                    </a:cubicBezTo>
                    <a:cubicBezTo>
                      <a:pt x="204174" y="0"/>
                      <a:pt x="208401" y="2466"/>
                      <a:pt x="210750" y="6458"/>
                    </a:cubicBezTo>
                    <a:lnTo>
                      <a:pt x="398383" y="323602"/>
                    </a:lnTo>
                    <a:cubicBezTo>
                      <a:pt x="400731" y="327712"/>
                      <a:pt x="400848" y="332643"/>
                      <a:pt x="398500" y="336753"/>
                    </a:cubicBezTo>
                    <a:cubicBezTo>
                      <a:pt x="396269" y="340862"/>
                      <a:pt x="391925" y="343328"/>
                      <a:pt x="387228" y="343328"/>
                    </a:cubicBezTo>
                    <a:close/>
                  </a:path>
                </a:pathLst>
              </a:custGeom>
              <a:solidFill>
                <a:schemeClr val="accent2"/>
              </a:solidFill>
              <a:ln w="26670"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492" name="Freeform: Shape 491">
                <a:extLst>
                  <a:ext uri="{FF2B5EF4-FFF2-40B4-BE49-F238E27FC236}">
                    <a16:creationId xmlns:a16="http://schemas.microsoft.com/office/drawing/2014/main" id="{CF31CBDD-23B5-4094-BF9D-3C96757254E7}"/>
                  </a:ext>
                </a:extLst>
              </p:cNvPr>
              <p:cNvSpPr/>
              <p:nvPr/>
            </p:nvSpPr>
            <p:spPr>
              <a:xfrm>
                <a:off x="1030617" y="4310333"/>
                <a:ext cx="26301" cy="118708"/>
              </a:xfrm>
              <a:custGeom>
                <a:avLst/>
                <a:gdLst>
                  <a:gd name="connsiteX0" fmla="*/ 0 w 26301"/>
                  <a:gd name="connsiteY0" fmla="*/ 0 h 118708"/>
                  <a:gd name="connsiteX1" fmla="*/ 26301 w 26301"/>
                  <a:gd name="connsiteY1" fmla="*/ 0 h 118708"/>
                  <a:gd name="connsiteX2" fmla="*/ 26301 w 26301"/>
                  <a:gd name="connsiteY2" fmla="*/ 118709 h 118708"/>
                  <a:gd name="connsiteX3" fmla="*/ 0 w 26301"/>
                  <a:gd name="connsiteY3" fmla="*/ 118709 h 118708"/>
                </a:gdLst>
                <a:ahLst/>
                <a:cxnLst>
                  <a:cxn ang="0">
                    <a:pos x="connsiteX0" y="connsiteY0"/>
                  </a:cxn>
                  <a:cxn ang="0">
                    <a:pos x="connsiteX1" y="connsiteY1"/>
                  </a:cxn>
                  <a:cxn ang="0">
                    <a:pos x="connsiteX2" y="connsiteY2"/>
                  </a:cxn>
                  <a:cxn ang="0">
                    <a:pos x="connsiteX3" y="connsiteY3"/>
                  </a:cxn>
                </a:cxnLst>
                <a:rect l="l" t="t" r="r" b="b"/>
                <a:pathLst>
                  <a:path w="26301" h="118708">
                    <a:moveTo>
                      <a:pt x="0" y="0"/>
                    </a:moveTo>
                    <a:lnTo>
                      <a:pt x="26301" y="0"/>
                    </a:lnTo>
                    <a:lnTo>
                      <a:pt x="26301" y="118709"/>
                    </a:lnTo>
                    <a:lnTo>
                      <a:pt x="0" y="118709"/>
                    </a:lnTo>
                    <a:close/>
                  </a:path>
                </a:pathLst>
              </a:custGeom>
              <a:solidFill>
                <a:srgbClr val="000000"/>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493" name="Freeform: Shape 492">
                <a:extLst>
                  <a:ext uri="{FF2B5EF4-FFF2-40B4-BE49-F238E27FC236}">
                    <a16:creationId xmlns:a16="http://schemas.microsoft.com/office/drawing/2014/main" id="{4AF786C1-9C06-4D35-8F10-EF3FA923B993}"/>
                  </a:ext>
                </a:extLst>
              </p:cNvPr>
              <p:cNvSpPr/>
              <p:nvPr/>
            </p:nvSpPr>
            <p:spPr>
              <a:xfrm>
                <a:off x="1030617" y="4474718"/>
                <a:ext cx="26301" cy="23483"/>
              </a:xfrm>
              <a:custGeom>
                <a:avLst/>
                <a:gdLst>
                  <a:gd name="connsiteX0" fmla="*/ 0 w 26301"/>
                  <a:gd name="connsiteY0" fmla="*/ 0 h 23483"/>
                  <a:gd name="connsiteX1" fmla="*/ 26301 w 26301"/>
                  <a:gd name="connsiteY1" fmla="*/ 0 h 23483"/>
                  <a:gd name="connsiteX2" fmla="*/ 26301 w 26301"/>
                  <a:gd name="connsiteY2" fmla="*/ 23483 h 23483"/>
                  <a:gd name="connsiteX3" fmla="*/ 0 w 26301"/>
                  <a:gd name="connsiteY3" fmla="*/ 23483 h 23483"/>
                </a:gdLst>
                <a:ahLst/>
                <a:cxnLst>
                  <a:cxn ang="0">
                    <a:pos x="connsiteX0" y="connsiteY0"/>
                  </a:cxn>
                  <a:cxn ang="0">
                    <a:pos x="connsiteX1" y="connsiteY1"/>
                  </a:cxn>
                  <a:cxn ang="0">
                    <a:pos x="connsiteX2" y="connsiteY2"/>
                  </a:cxn>
                  <a:cxn ang="0">
                    <a:pos x="connsiteX3" y="connsiteY3"/>
                  </a:cxn>
                </a:cxnLst>
                <a:rect l="l" t="t" r="r" b="b"/>
                <a:pathLst>
                  <a:path w="26301" h="23483">
                    <a:moveTo>
                      <a:pt x="0" y="0"/>
                    </a:moveTo>
                    <a:lnTo>
                      <a:pt x="26301" y="0"/>
                    </a:lnTo>
                    <a:lnTo>
                      <a:pt x="26301" y="23483"/>
                    </a:lnTo>
                    <a:lnTo>
                      <a:pt x="0" y="23483"/>
                    </a:lnTo>
                    <a:close/>
                  </a:path>
                </a:pathLst>
              </a:custGeom>
              <a:solidFill>
                <a:srgbClr val="000000"/>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grpSp>
        <p:grpSp>
          <p:nvGrpSpPr>
            <p:cNvPr id="459" name="Graphic 3">
              <a:extLst>
                <a:ext uri="{FF2B5EF4-FFF2-40B4-BE49-F238E27FC236}">
                  <a16:creationId xmlns:a16="http://schemas.microsoft.com/office/drawing/2014/main" id="{04E8A736-939F-49EF-891F-6CD3A1B12148}"/>
                </a:ext>
              </a:extLst>
            </p:cNvPr>
            <p:cNvGrpSpPr/>
            <p:nvPr/>
          </p:nvGrpSpPr>
          <p:grpSpPr>
            <a:xfrm>
              <a:off x="10237893" y="3318499"/>
              <a:ext cx="265823" cy="228046"/>
              <a:chOff x="844290" y="4204541"/>
              <a:chExt cx="400203" cy="343328"/>
            </a:xfrm>
            <a:solidFill>
              <a:srgbClr val="0078D4"/>
            </a:solidFill>
          </p:grpSpPr>
          <p:sp>
            <p:nvSpPr>
              <p:cNvPr id="488" name="Freeform: Shape 487">
                <a:extLst>
                  <a:ext uri="{FF2B5EF4-FFF2-40B4-BE49-F238E27FC236}">
                    <a16:creationId xmlns:a16="http://schemas.microsoft.com/office/drawing/2014/main" id="{80B3A697-2CF4-4CCB-9834-C79B4881707F}"/>
                  </a:ext>
                </a:extLst>
              </p:cNvPr>
              <p:cNvSpPr/>
              <p:nvPr/>
            </p:nvSpPr>
            <p:spPr>
              <a:xfrm>
                <a:off x="844290" y="4204541"/>
                <a:ext cx="400203" cy="343328"/>
              </a:xfrm>
              <a:custGeom>
                <a:avLst/>
                <a:gdLst>
                  <a:gd name="connsiteX0" fmla="*/ 387228 w 400203"/>
                  <a:gd name="connsiteY0" fmla="*/ 343328 h 343328"/>
                  <a:gd name="connsiteX1" fmla="*/ 13136 w 400203"/>
                  <a:gd name="connsiteY1" fmla="*/ 343328 h 343328"/>
                  <a:gd name="connsiteX2" fmla="*/ 1747 w 400203"/>
                  <a:gd name="connsiteY2" fmla="*/ 336753 h 343328"/>
                  <a:gd name="connsiteX3" fmla="*/ 1864 w 400203"/>
                  <a:gd name="connsiteY3" fmla="*/ 323602 h 343328"/>
                  <a:gd name="connsiteX4" fmla="*/ 188206 w 400203"/>
                  <a:gd name="connsiteY4" fmla="*/ 6458 h 343328"/>
                  <a:gd name="connsiteX5" fmla="*/ 199478 w 400203"/>
                  <a:gd name="connsiteY5" fmla="*/ 0 h 343328"/>
                  <a:gd name="connsiteX6" fmla="*/ 199478 w 400203"/>
                  <a:gd name="connsiteY6" fmla="*/ 0 h 343328"/>
                  <a:gd name="connsiteX7" fmla="*/ 210750 w 400203"/>
                  <a:gd name="connsiteY7" fmla="*/ 6458 h 343328"/>
                  <a:gd name="connsiteX8" fmla="*/ 398383 w 400203"/>
                  <a:gd name="connsiteY8" fmla="*/ 323602 h 343328"/>
                  <a:gd name="connsiteX9" fmla="*/ 398500 w 400203"/>
                  <a:gd name="connsiteY9" fmla="*/ 336753 h 343328"/>
                  <a:gd name="connsiteX10" fmla="*/ 387228 w 400203"/>
                  <a:gd name="connsiteY10" fmla="*/ 343328 h 343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0203" h="343328">
                    <a:moveTo>
                      <a:pt x="387228" y="343328"/>
                    </a:moveTo>
                    <a:lnTo>
                      <a:pt x="13136" y="343328"/>
                    </a:lnTo>
                    <a:cubicBezTo>
                      <a:pt x="8440" y="343328"/>
                      <a:pt x="4095" y="340862"/>
                      <a:pt x="1747" y="336753"/>
                    </a:cubicBezTo>
                    <a:cubicBezTo>
                      <a:pt x="-601" y="332643"/>
                      <a:pt x="-601" y="327594"/>
                      <a:pt x="1864" y="323602"/>
                    </a:cubicBezTo>
                    <a:lnTo>
                      <a:pt x="188206" y="6458"/>
                    </a:lnTo>
                    <a:cubicBezTo>
                      <a:pt x="190554" y="2466"/>
                      <a:pt x="194898" y="0"/>
                      <a:pt x="199478" y="0"/>
                    </a:cubicBezTo>
                    <a:cubicBezTo>
                      <a:pt x="199478" y="0"/>
                      <a:pt x="199478" y="0"/>
                      <a:pt x="199478" y="0"/>
                    </a:cubicBezTo>
                    <a:cubicBezTo>
                      <a:pt x="204174" y="0"/>
                      <a:pt x="208401" y="2466"/>
                      <a:pt x="210750" y="6458"/>
                    </a:cubicBezTo>
                    <a:lnTo>
                      <a:pt x="398383" y="323602"/>
                    </a:lnTo>
                    <a:cubicBezTo>
                      <a:pt x="400731" y="327712"/>
                      <a:pt x="400848" y="332643"/>
                      <a:pt x="398500" y="336753"/>
                    </a:cubicBezTo>
                    <a:cubicBezTo>
                      <a:pt x="396269" y="340862"/>
                      <a:pt x="391925" y="343328"/>
                      <a:pt x="387228" y="343328"/>
                    </a:cubicBezTo>
                    <a:close/>
                  </a:path>
                </a:pathLst>
              </a:custGeom>
              <a:solidFill>
                <a:schemeClr val="accent4"/>
              </a:solidFill>
              <a:ln w="26670"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489" name="Freeform: Shape 488">
                <a:extLst>
                  <a:ext uri="{FF2B5EF4-FFF2-40B4-BE49-F238E27FC236}">
                    <a16:creationId xmlns:a16="http://schemas.microsoft.com/office/drawing/2014/main" id="{5A723F16-7CC0-4D6F-ABC8-C318879075EA}"/>
                  </a:ext>
                </a:extLst>
              </p:cNvPr>
              <p:cNvSpPr/>
              <p:nvPr/>
            </p:nvSpPr>
            <p:spPr>
              <a:xfrm>
                <a:off x="1030617" y="4310333"/>
                <a:ext cx="26301" cy="118708"/>
              </a:xfrm>
              <a:custGeom>
                <a:avLst/>
                <a:gdLst>
                  <a:gd name="connsiteX0" fmla="*/ 0 w 26301"/>
                  <a:gd name="connsiteY0" fmla="*/ 0 h 118708"/>
                  <a:gd name="connsiteX1" fmla="*/ 26301 w 26301"/>
                  <a:gd name="connsiteY1" fmla="*/ 0 h 118708"/>
                  <a:gd name="connsiteX2" fmla="*/ 26301 w 26301"/>
                  <a:gd name="connsiteY2" fmla="*/ 118709 h 118708"/>
                  <a:gd name="connsiteX3" fmla="*/ 0 w 26301"/>
                  <a:gd name="connsiteY3" fmla="*/ 118709 h 118708"/>
                </a:gdLst>
                <a:ahLst/>
                <a:cxnLst>
                  <a:cxn ang="0">
                    <a:pos x="connsiteX0" y="connsiteY0"/>
                  </a:cxn>
                  <a:cxn ang="0">
                    <a:pos x="connsiteX1" y="connsiteY1"/>
                  </a:cxn>
                  <a:cxn ang="0">
                    <a:pos x="connsiteX2" y="connsiteY2"/>
                  </a:cxn>
                  <a:cxn ang="0">
                    <a:pos x="connsiteX3" y="connsiteY3"/>
                  </a:cxn>
                </a:cxnLst>
                <a:rect l="l" t="t" r="r" b="b"/>
                <a:pathLst>
                  <a:path w="26301" h="118708">
                    <a:moveTo>
                      <a:pt x="0" y="0"/>
                    </a:moveTo>
                    <a:lnTo>
                      <a:pt x="26301" y="0"/>
                    </a:lnTo>
                    <a:lnTo>
                      <a:pt x="26301" y="118709"/>
                    </a:lnTo>
                    <a:lnTo>
                      <a:pt x="0" y="118709"/>
                    </a:lnTo>
                    <a:close/>
                  </a:path>
                </a:pathLst>
              </a:custGeom>
              <a:solidFill>
                <a:srgbClr val="FFFFFF"/>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490" name="Freeform: Shape 489">
                <a:extLst>
                  <a:ext uri="{FF2B5EF4-FFF2-40B4-BE49-F238E27FC236}">
                    <a16:creationId xmlns:a16="http://schemas.microsoft.com/office/drawing/2014/main" id="{EFD8280A-A84D-4BBD-B6A2-5E20389DFBE3}"/>
                  </a:ext>
                </a:extLst>
              </p:cNvPr>
              <p:cNvSpPr/>
              <p:nvPr/>
            </p:nvSpPr>
            <p:spPr>
              <a:xfrm>
                <a:off x="1030617" y="4474718"/>
                <a:ext cx="26301" cy="23483"/>
              </a:xfrm>
              <a:custGeom>
                <a:avLst/>
                <a:gdLst>
                  <a:gd name="connsiteX0" fmla="*/ 0 w 26301"/>
                  <a:gd name="connsiteY0" fmla="*/ 0 h 23483"/>
                  <a:gd name="connsiteX1" fmla="*/ 26301 w 26301"/>
                  <a:gd name="connsiteY1" fmla="*/ 0 h 23483"/>
                  <a:gd name="connsiteX2" fmla="*/ 26301 w 26301"/>
                  <a:gd name="connsiteY2" fmla="*/ 23483 h 23483"/>
                  <a:gd name="connsiteX3" fmla="*/ 0 w 26301"/>
                  <a:gd name="connsiteY3" fmla="*/ 23483 h 23483"/>
                </a:gdLst>
                <a:ahLst/>
                <a:cxnLst>
                  <a:cxn ang="0">
                    <a:pos x="connsiteX0" y="connsiteY0"/>
                  </a:cxn>
                  <a:cxn ang="0">
                    <a:pos x="connsiteX1" y="connsiteY1"/>
                  </a:cxn>
                  <a:cxn ang="0">
                    <a:pos x="connsiteX2" y="connsiteY2"/>
                  </a:cxn>
                  <a:cxn ang="0">
                    <a:pos x="connsiteX3" y="connsiteY3"/>
                  </a:cxn>
                </a:cxnLst>
                <a:rect l="l" t="t" r="r" b="b"/>
                <a:pathLst>
                  <a:path w="26301" h="23483">
                    <a:moveTo>
                      <a:pt x="0" y="0"/>
                    </a:moveTo>
                    <a:lnTo>
                      <a:pt x="26301" y="0"/>
                    </a:lnTo>
                    <a:lnTo>
                      <a:pt x="26301" y="23483"/>
                    </a:lnTo>
                    <a:lnTo>
                      <a:pt x="0" y="23483"/>
                    </a:lnTo>
                    <a:close/>
                  </a:path>
                </a:pathLst>
              </a:custGeom>
              <a:solidFill>
                <a:srgbClr val="FFFFFF"/>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grpSp>
        <p:grpSp>
          <p:nvGrpSpPr>
            <p:cNvPr id="460" name="Graphic 3">
              <a:extLst>
                <a:ext uri="{FF2B5EF4-FFF2-40B4-BE49-F238E27FC236}">
                  <a16:creationId xmlns:a16="http://schemas.microsoft.com/office/drawing/2014/main" id="{0861DBE2-66DD-4D8C-BFF4-64401B832331}"/>
                </a:ext>
              </a:extLst>
            </p:cNvPr>
            <p:cNvGrpSpPr/>
            <p:nvPr/>
          </p:nvGrpSpPr>
          <p:grpSpPr>
            <a:xfrm>
              <a:off x="9729471" y="3400197"/>
              <a:ext cx="689508" cy="591520"/>
              <a:chOff x="844290" y="4204541"/>
              <a:chExt cx="400203" cy="343328"/>
            </a:xfrm>
            <a:solidFill>
              <a:srgbClr val="0078D4"/>
            </a:solidFill>
          </p:grpSpPr>
          <p:sp>
            <p:nvSpPr>
              <p:cNvPr id="485" name="Freeform: Shape 484">
                <a:extLst>
                  <a:ext uri="{FF2B5EF4-FFF2-40B4-BE49-F238E27FC236}">
                    <a16:creationId xmlns:a16="http://schemas.microsoft.com/office/drawing/2014/main" id="{C2C68F69-0AEC-4406-8BBD-0DFF36132299}"/>
                  </a:ext>
                </a:extLst>
              </p:cNvPr>
              <p:cNvSpPr/>
              <p:nvPr/>
            </p:nvSpPr>
            <p:spPr>
              <a:xfrm>
                <a:off x="844290" y="4204541"/>
                <a:ext cx="400203" cy="343328"/>
              </a:xfrm>
              <a:custGeom>
                <a:avLst/>
                <a:gdLst>
                  <a:gd name="connsiteX0" fmla="*/ 387228 w 400203"/>
                  <a:gd name="connsiteY0" fmla="*/ 343328 h 343328"/>
                  <a:gd name="connsiteX1" fmla="*/ 13136 w 400203"/>
                  <a:gd name="connsiteY1" fmla="*/ 343328 h 343328"/>
                  <a:gd name="connsiteX2" fmla="*/ 1747 w 400203"/>
                  <a:gd name="connsiteY2" fmla="*/ 336753 h 343328"/>
                  <a:gd name="connsiteX3" fmla="*/ 1864 w 400203"/>
                  <a:gd name="connsiteY3" fmla="*/ 323602 h 343328"/>
                  <a:gd name="connsiteX4" fmla="*/ 188206 w 400203"/>
                  <a:gd name="connsiteY4" fmla="*/ 6458 h 343328"/>
                  <a:gd name="connsiteX5" fmla="*/ 199478 w 400203"/>
                  <a:gd name="connsiteY5" fmla="*/ 0 h 343328"/>
                  <a:gd name="connsiteX6" fmla="*/ 199478 w 400203"/>
                  <a:gd name="connsiteY6" fmla="*/ 0 h 343328"/>
                  <a:gd name="connsiteX7" fmla="*/ 210750 w 400203"/>
                  <a:gd name="connsiteY7" fmla="*/ 6458 h 343328"/>
                  <a:gd name="connsiteX8" fmla="*/ 398383 w 400203"/>
                  <a:gd name="connsiteY8" fmla="*/ 323602 h 343328"/>
                  <a:gd name="connsiteX9" fmla="*/ 398500 w 400203"/>
                  <a:gd name="connsiteY9" fmla="*/ 336753 h 343328"/>
                  <a:gd name="connsiteX10" fmla="*/ 387228 w 400203"/>
                  <a:gd name="connsiteY10" fmla="*/ 343328 h 343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0203" h="343328">
                    <a:moveTo>
                      <a:pt x="387228" y="343328"/>
                    </a:moveTo>
                    <a:lnTo>
                      <a:pt x="13136" y="343328"/>
                    </a:lnTo>
                    <a:cubicBezTo>
                      <a:pt x="8440" y="343328"/>
                      <a:pt x="4095" y="340862"/>
                      <a:pt x="1747" y="336753"/>
                    </a:cubicBezTo>
                    <a:cubicBezTo>
                      <a:pt x="-601" y="332643"/>
                      <a:pt x="-601" y="327594"/>
                      <a:pt x="1864" y="323602"/>
                    </a:cubicBezTo>
                    <a:lnTo>
                      <a:pt x="188206" y="6458"/>
                    </a:lnTo>
                    <a:cubicBezTo>
                      <a:pt x="190554" y="2466"/>
                      <a:pt x="194898" y="0"/>
                      <a:pt x="199478" y="0"/>
                    </a:cubicBezTo>
                    <a:cubicBezTo>
                      <a:pt x="199478" y="0"/>
                      <a:pt x="199478" y="0"/>
                      <a:pt x="199478" y="0"/>
                    </a:cubicBezTo>
                    <a:cubicBezTo>
                      <a:pt x="204174" y="0"/>
                      <a:pt x="208401" y="2466"/>
                      <a:pt x="210750" y="6458"/>
                    </a:cubicBezTo>
                    <a:lnTo>
                      <a:pt x="398383" y="323602"/>
                    </a:lnTo>
                    <a:cubicBezTo>
                      <a:pt x="400731" y="327712"/>
                      <a:pt x="400848" y="332643"/>
                      <a:pt x="398500" y="336753"/>
                    </a:cubicBezTo>
                    <a:cubicBezTo>
                      <a:pt x="396269" y="340862"/>
                      <a:pt x="391925" y="343328"/>
                      <a:pt x="387228" y="343328"/>
                    </a:cubicBezTo>
                    <a:close/>
                  </a:path>
                </a:pathLst>
              </a:custGeom>
              <a:solidFill>
                <a:srgbClr val="D83B01"/>
              </a:solidFill>
              <a:ln w="26670"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486" name="Freeform: Shape 485">
                <a:extLst>
                  <a:ext uri="{FF2B5EF4-FFF2-40B4-BE49-F238E27FC236}">
                    <a16:creationId xmlns:a16="http://schemas.microsoft.com/office/drawing/2014/main" id="{6D2EC703-9C35-477F-ADC0-6CC7FF641238}"/>
                  </a:ext>
                </a:extLst>
              </p:cNvPr>
              <p:cNvSpPr/>
              <p:nvPr/>
            </p:nvSpPr>
            <p:spPr>
              <a:xfrm>
                <a:off x="1030617" y="4310333"/>
                <a:ext cx="26301" cy="118708"/>
              </a:xfrm>
              <a:custGeom>
                <a:avLst/>
                <a:gdLst>
                  <a:gd name="connsiteX0" fmla="*/ 0 w 26301"/>
                  <a:gd name="connsiteY0" fmla="*/ 0 h 118708"/>
                  <a:gd name="connsiteX1" fmla="*/ 26301 w 26301"/>
                  <a:gd name="connsiteY1" fmla="*/ 0 h 118708"/>
                  <a:gd name="connsiteX2" fmla="*/ 26301 w 26301"/>
                  <a:gd name="connsiteY2" fmla="*/ 118709 h 118708"/>
                  <a:gd name="connsiteX3" fmla="*/ 0 w 26301"/>
                  <a:gd name="connsiteY3" fmla="*/ 118709 h 118708"/>
                </a:gdLst>
                <a:ahLst/>
                <a:cxnLst>
                  <a:cxn ang="0">
                    <a:pos x="connsiteX0" y="connsiteY0"/>
                  </a:cxn>
                  <a:cxn ang="0">
                    <a:pos x="connsiteX1" y="connsiteY1"/>
                  </a:cxn>
                  <a:cxn ang="0">
                    <a:pos x="connsiteX2" y="connsiteY2"/>
                  </a:cxn>
                  <a:cxn ang="0">
                    <a:pos x="connsiteX3" y="connsiteY3"/>
                  </a:cxn>
                </a:cxnLst>
                <a:rect l="l" t="t" r="r" b="b"/>
                <a:pathLst>
                  <a:path w="26301" h="118708">
                    <a:moveTo>
                      <a:pt x="0" y="0"/>
                    </a:moveTo>
                    <a:lnTo>
                      <a:pt x="26301" y="0"/>
                    </a:lnTo>
                    <a:lnTo>
                      <a:pt x="26301" y="118709"/>
                    </a:lnTo>
                    <a:lnTo>
                      <a:pt x="0" y="118709"/>
                    </a:lnTo>
                    <a:close/>
                  </a:path>
                </a:pathLst>
              </a:custGeom>
              <a:solidFill>
                <a:srgbClr val="FFFFFF"/>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487" name="Freeform: Shape 486">
                <a:extLst>
                  <a:ext uri="{FF2B5EF4-FFF2-40B4-BE49-F238E27FC236}">
                    <a16:creationId xmlns:a16="http://schemas.microsoft.com/office/drawing/2014/main" id="{7C441DD6-ACDE-4751-B6F2-7C42342F50E8}"/>
                  </a:ext>
                </a:extLst>
              </p:cNvPr>
              <p:cNvSpPr/>
              <p:nvPr/>
            </p:nvSpPr>
            <p:spPr>
              <a:xfrm>
                <a:off x="1030617" y="4474718"/>
                <a:ext cx="26301" cy="23483"/>
              </a:xfrm>
              <a:custGeom>
                <a:avLst/>
                <a:gdLst>
                  <a:gd name="connsiteX0" fmla="*/ 0 w 26301"/>
                  <a:gd name="connsiteY0" fmla="*/ 0 h 23483"/>
                  <a:gd name="connsiteX1" fmla="*/ 26301 w 26301"/>
                  <a:gd name="connsiteY1" fmla="*/ 0 h 23483"/>
                  <a:gd name="connsiteX2" fmla="*/ 26301 w 26301"/>
                  <a:gd name="connsiteY2" fmla="*/ 23483 h 23483"/>
                  <a:gd name="connsiteX3" fmla="*/ 0 w 26301"/>
                  <a:gd name="connsiteY3" fmla="*/ 23483 h 23483"/>
                </a:gdLst>
                <a:ahLst/>
                <a:cxnLst>
                  <a:cxn ang="0">
                    <a:pos x="connsiteX0" y="connsiteY0"/>
                  </a:cxn>
                  <a:cxn ang="0">
                    <a:pos x="connsiteX1" y="connsiteY1"/>
                  </a:cxn>
                  <a:cxn ang="0">
                    <a:pos x="connsiteX2" y="connsiteY2"/>
                  </a:cxn>
                  <a:cxn ang="0">
                    <a:pos x="connsiteX3" y="connsiteY3"/>
                  </a:cxn>
                </a:cxnLst>
                <a:rect l="l" t="t" r="r" b="b"/>
                <a:pathLst>
                  <a:path w="26301" h="23483">
                    <a:moveTo>
                      <a:pt x="0" y="0"/>
                    </a:moveTo>
                    <a:lnTo>
                      <a:pt x="26301" y="0"/>
                    </a:lnTo>
                    <a:lnTo>
                      <a:pt x="26301" y="23483"/>
                    </a:lnTo>
                    <a:lnTo>
                      <a:pt x="0" y="23483"/>
                    </a:lnTo>
                    <a:close/>
                  </a:path>
                </a:pathLst>
              </a:custGeom>
              <a:solidFill>
                <a:srgbClr val="FFFFFF"/>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grpSp>
        <p:grpSp>
          <p:nvGrpSpPr>
            <p:cNvPr id="461" name="Graphic 3">
              <a:extLst>
                <a:ext uri="{FF2B5EF4-FFF2-40B4-BE49-F238E27FC236}">
                  <a16:creationId xmlns:a16="http://schemas.microsoft.com/office/drawing/2014/main" id="{424A79C6-973A-474E-B851-68E8D1F21B24}"/>
                </a:ext>
              </a:extLst>
            </p:cNvPr>
            <p:cNvGrpSpPr/>
            <p:nvPr/>
          </p:nvGrpSpPr>
          <p:grpSpPr>
            <a:xfrm>
              <a:off x="9604880" y="3322380"/>
              <a:ext cx="400846" cy="343880"/>
              <a:chOff x="844290" y="4204541"/>
              <a:chExt cx="400203" cy="343328"/>
            </a:xfrm>
            <a:solidFill>
              <a:srgbClr val="0078D4"/>
            </a:solidFill>
          </p:grpSpPr>
          <p:sp>
            <p:nvSpPr>
              <p:cNvPr id="482" name="Freeform: Shape 481">
                <a:extLst>
                  <a:ext uri="{FF2B5EF4-FFF2-40B4-BE49-F238E27FC236}">
                    <a16:creationId xmlns:a16="http://schemas.microsoft.com/office/drawing/2014/main" id="{C5E35521-3F9E-46A1-B030-74D7E2E2992A}"/>
                  </a:ext>
                </a:extLst>
              </p:cNvPr>
              <p:cNvSpPr/>
              <p:nvPr/>
            </p:nvSpPr>
            <p:spPr>
              <a:xfrm>
                <a:off x="844290" y="4204541"/>
                <a:ext cx="400203" cy="343328"/>
              </a:xfrm>
              <a:custGeom>
                <a:avLst/>
                <a:gdLst>
                  <a:gd name="connsiteX0" fmla="*/ 387228 w 400203"/>
                  <a:gd name="connsiteY0" fmla="*/ 343328 h 343328"/>
                  <a:gd name="connsiteX1" fmla="*/ 13136 w 400203"/>
                  <a:gd name="connsiteY1" fmla="*/ 343328 h 343328"/>
                  <a:gd name="connsiteX2" fmla="*/ 1747 w 400203"/>
                  <a:gd name="connsiteY2" fmla="*/ 336753 h 343328"/>
                  <a:gd name="connsiteX3" fmla="*/ 1864 w 400203"/>
                  <a:gd name="connsiteY3" fmla="*/ 323602 h 343328"/>
                  <a:gd name="connsiteX4" fmla="*/ 188206 w 400203"/>
                  <a:gd name="connsiteY4" fmla="*/ 6458 h 343328"/>
                  <a:gd name="connsiteX5" fmla="*/ 199478 w 400203"/>
                  <a:gd name="connsiteY5" fmla="*/ 0 h 343328"/>
                  <a:gd name="connsiteX6" fmla="*/ 199478 w 400203"/>
                  <a:gd name="connsiteY6" fmla="*/ 0 h 343328"/>
                  <a:gd name="connsiteX7" fmla="*/ 210750 w 400203"/>
                  <a:gd name="connsiteY7" fmla="*/ 6458 h 343328"/>
                  <a:gd name="connsiteX8" fmla="*/ 398383 w 400203"/>
                  <a:gd name="connsiteY8" fmla="*/ 323602 h 343328"/>
                  <a:gd name="connsiteX9" fmla="*/ 398500 w 400203"/>
                  <a:gd name="connsiteY9" fmla="*/ 336753 h 343328"/>
                  <a:gd name="connsiteX10" fmla="*/ 387228 w 400203"/>
                  <a:gd name="connsiteY10" fmla="*/ 343328 h 343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0203" h="343328">
                    <a:moveTo>
                      <a:pt x="387228" y="343328"/>
                    </a:moveTo>
                    <a:lnTo>
                      <a:pt x="13136" y="343328"/>
                    </a:lnTo>
                    <a:cubicBezTo>
                      <a:pt x="8440" y="343328"/>
                      <a:pt x="4095" y="340862"/>
                      <a:pt x="1747" y="336753"/>
                    </a:cubicBezTo>
                    <a:cubicBezTo>
                      <a:pt x="-601" y="332643"/>
                      <a:pt x="-601" y="327594"/>
                      <a:pt x="1864" y="323602"/>
                    </a:cubicBezTo>
                    <a:lnTo>
                      <a:pt x="188206" y="6458"/>
                    </a:lnTo>
                    <a:cubicBezTo>
                      <a:pt x="190554" y="2466"/>
                      <a:pt x="194898" y="0"/>
                      <a:pt x="199478" y="0"/>
                    </a:cubicBezTo>
                    <a:cubicBezTo>
                      <a:pt x="199478" y="0"/>
                      <a:pt x="199478" y="0"/>
                      <a:pt x="199478" y="0"/>
                    </a:cubicBezTo>
                    <a:cubicBezTo>
                      <a:pt x="204174" y="0"/>
                      <a:pt x="208401" y="2466"/>
                      <a:pt x="210750" y="6458"/>
                    </a:cubicBezTo>
                    <a:lnTo>
                      <a:pt x="398383" y="323602"/>
                    </a:lnTo>
                    <a:cubicBezTo>
                      <a:pt x="400731" y="327712"/>
                      <a:pt x="400848" y="332643"/>
                      <a:pt x="398500" y="336753"/>
                    </a:cubicBezTo>
                    <a:cubicBezTo>
                      <a:pt x="396269" y="340862"/>
                      <a:pt x="391925" y="343328"/>
                      <a:pt x="387228" y="343328"/>
                    </a:cubicBezTo>
                    <a:close/>
                  </a:path>
                </a:pathLst>
              </a:custGeom>
              <a:solidFill>
                <a:schemeClr val="accent2"/>
              </a:solidFill>
              <a:ln w="26670"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483" name="Freeform: Shape 482">
                <a:extLst>
                  <a:ext uri="{FF2B5EF4-FFF2-40B4-BE49-F238E27FC236}">
                    <a16:creationId xmlns:a16="http://schemas.microsoft.com/office/drawing/2014/main" id="{A53F86A0-8837-4AD2-B83E-B9571934A4E2}"/>
                  </a:ext>
                </a:extLst>
              </p:cNvPr>
              <p:cNvSpPr/>
              <p:nvPr/>
            </p:nvSpPr>
            <p:spPr>
              <a:xfrm>
                <a:off x="1030617" y="4310333"/>
                <a:ext cx="26301" cy="118708"/>
              </a:xfrm>
              <a:custGeom>
                <a:avLst/>
                <a:gdLst>
                  <a:gd name="connsiteX0" fmla="*/ 0 w 26301"/>
                  <a:gd name="connsiteY0" fmla="*/ 0 h 118708"/>
                  <a:gd name="connsiteX1" fmla="*/ 26301 w 26301"/>
                  <a:gd name="connsiteY1" fmla="*/ 0 h 118708"/>
                  <a:gd name="connsiteX2" fmla="*/ 26301 w 26301"/>
                  <a:gd name="connsiteY2" fmla="*/ 118709 h 118708"/>
                  <a:gd name="connsiteX3" fmla="*/ 0 w 26301"/>
                  <a:gd name="connsiteY3" fmla="*/ 118709 h 118708"/>
                </a:gdLst>
                <a:ahLst/>
                <a:cxnLst>
                  <a:cxn ang="0">
                    <a:pos x="connsiteX0" y="connsiteY0"/>
                  </a:cxn>
                  <a:cxn ang="0">
                    <a:pos x="connsiteX1" y="connsiteY1"/>
                  </a:cxn>
                  <a:cxn ang="0">
                    <a:pos x="connsiteX2" y="connsiteY2"/>
                  </a:cxn>
                  <a:cxn ang="0">
                    <a:pos x="connsiteX3" y="connsiteY3"/>
                  </a:cxn>
                </a:cxnLst>
                <a:rect l="l" t="t" r="r" b="b"/>
                <a:pathLst>
                  <a:path w="26301" h="118708">
                    <a:moveTo>
                      <a:pt x="0" y="0"/>
                    </a:moveTo>
                    <a:lnTo>
                      <a:pt x="26301" y="0"/>
                    </a:lnTo>
                    <a:lnTo>
                      <a:pt x="26301" y="118709"/>
                    </a:lnTo>
                    <a:lnTo>
                      <a:pt x="0" y="118709"/>
                    </a:lnTo>
                    <a:close/>
                  </a:path>
                </a:pathLst>
              </a:custGeom>
              <a:solidFill>
                <a:srgbClr val="000000"/>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484" name="Freeform: Shape 483">
                <a:extLst>
                  <a:ext uri="{FF2B5EF4-FFF2-40B4-BE49-F238E27FC236}">
                    <a16:creationId xmlns:a16="http://schemas.microsoft.com/office/drawing/2014/main" id="{95258B83-503B-4173-AAB3-BD0B17E57EEF}"/>
                  </a:ext>
                </a:extLst>
              </p:cNvPr>
              <p:cNvSpPr/>
              <p:nvPr/>
            </p:nvSpPr>
            <p:spPr>
              <a:xfrm>
                <a:off x="1030617" y="4474718"/>
                <a:ext cx="26301" cy="23483"/>
              </a:xfrm>
              <a:custGeom>
                <a:avLst/>
                <a:gdLst>
                  <a:gd name="connsiteX0" fmla="*/ 0 w 26301"/>
                  <a:gd name="connsiteY0" fmla="*/ 0 h 23483"/>
                  <a:gd name="connsiteX1" fmla="*/ 26301 w 26301"/>
                  <a:gd name="connsiteY1" fmla="*/ 0 h 23483"/>
                  <a:gd name="connsiteX2" fmla="*/ 26301 w 26301"/>
                  <a:gd name="connsiteY2" fmla="*/ 23483 h 23483"/>
                  <a:gd name="connsiteX3" fmla="*/ 0 w 26301"/>
                  <a:gd name="connsiteY3" fmla="*/ 23483 h 23483"/>
                </a:gdLst>
                <a:ahLst/>
                <a:cxnLst>
                  <a:cxn ang="0">
                    <a:pos x="connsiteX0" y="connsiteY0"/>
                  </a:cxn>
                  <a:cxn ang="0">
                    <a:pos x="connsiteX1" y="connsiteY1"/>
                  </a:cxn>
                  <a:cxn ang="0">
                    <a:pos x="connsiteX2" y="connsiteY2"/>
                  </a:cxn>
                  <a:cxn ang="0">
                    <a:pos x="connsiteX3" y="connsiteY3"/>
                  </a:cxn>
                </a:cxnLst>
                <a:rect l="l" t="t" r="r" b="b"/>
                <a:pathLst>
                  <a:path w="26301" h="23483">
                    <a:moveTo>
                      <a:pt x="0" y="0"/>
                    </a:moveTo>
                    <a:lnTo>
                      <a:pt x="26301" y="0"/>
                    </a:lnTo>
                    <a:lnTo>
                      <a:pt x="26301" y="23483"/>
                    </a:lnTo>
                    <a:lnTo>
                      <a:pt x="0" y="23483"/>
                    </a:lnTo>
                    <a:close/>
                  </a:path>
                </a:pathLst>
              </a:custGeom>
              <a:solidFill>
                <a:srgbClr val="000000"/>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grpSp>
        <p:grpSp>
          <p:nvGrpSpPr>
            <p:cNvPr id="462" name="Graphic 3">
              <a:extLst>
                <a:ext uri="{FF2B5EF4-FFF2-40B4-BE49-F238E27FC236}">
                  <a16:creationId xmlns:a16="http://schemas.microsoft.com/office/drawing/2014/main" id="{E414CB8A-E859-44C0-9FD0-8C998245E76C}"/>
                </a:ext>
              </a:extLst>
            </p:cNvPr>
            <p:cNvGrpSpPr/>
            <p:nvPr/>
          </p:nvGrpSpPr>
          <p:grpSpPr>
            <a:xfrm>
              <a:off x="9445155" y="3515243"/>
              <a:ext cx="265823" cy="228046"/>
              <a:chOff x="844290" y="4204541"/>
              <a:chExt cx="400203" cy="343328"/>
            </a:xfrm>
            <a:solidFill>
              <a:srgbClr val="0078D4"/>
            </a:solidFill>
          </p:grpSpPr>
          <p:sp>
            <p:nvSpPr>
              <p:cNvPr id="479" name="Freeform: Shape 478">
                <a:extLst>
                  <a:ext uri="{FF2B5EF4-FFF2-40B4-BE49-F238E27FC236}">
                    <a16:creationId xmlns:a16="http://schemas.microsoft.com/office/drawing/2014/main" id="{ECA3CF22-0A0D-4D11-BAF3-517286C682AB}"/>
                  </a:ext>
                </a:extLst>
              </p:cNvPr>
              <p:cNvSpPr/>
              <p:nvPr/>
            </p:nvSpPr>
            <p:spPr>
              <a:xfrm>
                <a:off x="844290" y="4204541"/>
                <a:ext cx="400203" cy="343328"/>
              </a:xfrm>
              <a:custGeom>
                <a:avLst/>
                <a:gdLst>
                  <a:gd name="connsiteX0" fmla="*/ 387228 w 400203"/>
                  <a:gd name="connsiteY0" fmla="*/ 343328 h 343328"/>
                  <a:gd name="connsiteX1" fmla="*/ 13136 w 400203"/>
                  <a:gd name="connsiteY1" fmla="*/ 343328 h 343328"/>
                  <a:gd name="connsiteX2" fmla="*/ 1747 w 400203"/>
                  <a:gd name="connsiteY2" fmla="*/ 336753 h 343328"/>
                  <a:gd name="connsiteX3" fmla="*/ 1864 w 400203"/>
                  <a:gd name="connsiteY3" fmla="*/ 323602 h 343328"/>
                  <a:gd name="connsiteX4" fmla="*/ 188206 w 400203"/>
                  <a:gd name="connsiteY4" fmla="*/ 6458 h 343328"/>
                  <a:gd name="connsiteX5" fmla="*/ 199478 w 400203"/>
                  <a:gd name="connsiteY5" fmla="*/ 0 h 343328"/>
                  <a:gd name="connsiteX6" fmla="*/ 199478 w 400203"/>
                  <a:gd name="connsiteY6" fmla="*/ 0 h 343328"/>
                  <a:gd name="connsiteX7" fmla="*/ 210750 w 400203"/>
                  <a:gd name="connsiteY7" fmla="*/ 6458 h 343328"/>
                  <a:gd name="connsiteX8" fmla="*/ 398383 w 400203"/>
                  <a:gd name="connsiteY8" fmla="*/ 323602 h 343328"/>
                  <a:gd name="connsiteX9" fmla="*/ 398500 w 400203"/>
                  <a:gd name="connsiteY9" fmla="*/ 336753 h 343328"/>
                  <a:gd name="connsiteX10" fmla="*/ 387228 w 400203"/>
                  <a:gd name="connsiteY10" fmla="*/ 343328 h 343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0203" h="343328">
                    <a:moveTo>
                      <a:pt x="387228" y="343328"/>
                    </a:moveTo>
                    <a:lnTo>
                      <a:pt x="13136" y="343328"/>
                    </a:lnTo>
                    <a:cubicBezTo>
                      <a:pt x="8440" y="343328"/>
                      <a:pt x="4095" y="340862"/>
                      <a:pt x="1747" y="336753"/>
                    </a:cubicBezTo>
                    <a:cubicBezTo>
                      <a:pt x="-601" y="332643"/>
                      <a:pt x="-601" y="327594"/>
                      <a:pt x="1864" y="323602"/>
                    </a:cubicBezTo>
                    <a:lnTo>
                      <a:pt x="188206" y="6458"/>
                    </a:lnTo>
                    <a:cubicBezTo>
                      <a:pt x="190554" y="2466"/>
                      <a:pt x="194898" y="0"/>
                      <a:pt x="199478" y="0"/>
                    </a:cubicBezTo>
                    <a:cubicBezTo>
                      <a:pt x="199478" y="0"/>
                      <a:pt x="199478" y="0"/>
                      <a:pt x="199478" y="0"/>
                    </a:cubicBezTo>
                    <a:cubicBezTo>
                      <a:pt x="204174" y="0"/>
                      <a:pt x="208401" y="2466"/>
                      <a:pt x="210750" y="6458"/>
                    </a:cubicBezTo>
                    <a:lnTo>
                      <a:pt x="398383" y="323602"/>
                    </a:lnTo>
                    <a:cubicBezTo>
                      <a:pt x="400731" y="327712"/>
                      <a:pt x="400848" y="332643"/>
                      <a:pt x="398500" y="336753"/>
                    </a:cubicBezTo>
                    <a:cubicBezTo>
                      <a:pt x="396269" y="340862"/>
                      <a:pt x="391925" y="343328"/>
                      <a:pt x="387228" y="343328"/>
                    </a:cubicBezTo>
                    <a:close/>
                  </a:path>
                </a:pathLst>
              </a:custGeom>
              <a:solidFill>
                <a:schemeClr val="accent2"/>
              </a:solidFill>
              <a:ln w="26670"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480" name="Freeform: Shape 479">
                <a:extLst>
                  <a:ext uri="{FF2B5EF4-FFF2-40B4-BE49-F238E27FC236}">
                    <a16:creationId xmlns:a16="http://schemas.microsoft.com/office/drawing/2014/main" id="{AF384BF6-1BD8-454F-B84C-1B49DDB5D281}"/>
                  </a:ext>
                </a:extLst>
              </p:cNvPr>
              <p:cNvSpPr/>
              <p:nvPr/>
            </p:nvSpPr>
            <p:spPr>
              <a:xfrm>
                <a:off x="1030617" y="4310333"/>
                <a:ext cx="26301" cy="118708"/>
              </a:xfrm>
              <a:custGeom>
                <a:avLst/>
                <a:gdLst>
                  <a:gd name="connsiteX0" fmla="*/ 0 w 26301"/>
                  <a:gd name="connsiteY0" fmla="*/ 0 h 118708"/>
                  <a:gd name="connsiteX1" fmla="*/ 26301 w 26301"/>
                  <a:gd name="connsiteY1" fmla="*/ 0 h 118708"/>
                  <a:gd name="connsiteX2" fmla="*/ 26301 w 26301"/>
                  <a:gd name="connsiteY2" fmla="*/ 118709 h 118708"/>
                  <a:gd name="connsiteX3" fmla="*/ 0 w 26301"/>
                  <a:gd name="connsiteY3" fmla="*/ 118709 h 118708"/>
                </a:gdLst>
                <a:ahLst/>
                <a:cxnLst>
                  <a:cxn ang="0">
                    <a:pos x="connsiteX0" y="connsiteY0"/>
                  </a:cxn>
                  <a:cxn ang="0">
                    <a:pos x="connsiteX1" y="connsiteY1"/>
                  </a:cxn>
                  <a:cxn ang="0">
                    <a:pos x="connsiteX2" y="connsiteY2"/>
                  </a:cxn>
                  <a:cxn ang="0">
                    <a:pos x="connsiteX3" y="connsiteY3"/>
                  </a:cxn>
                </a:cxnLst>
                <a:rect l="l" t="t" r="r" b="b"/>
                <a:pathLst>
                  <a:path w="26301" h="118708">
                    <a:moveTo>
                      <a:pt x="0" y="0"/>
                    </a:moveTo>
                    <a:lnTo>
                      <a:pt x="26301" y="0"/>
                    </a:lnTo>
                    <a:lnTo>
                      <a:pt x="26301" y="118709"/>
                    </a:lnTo>
                    <a:lnTo>
                      <a:pt x="0" y="118709"/>
                    </a:lnTo>
                    <a:close/>
                  </a:path>
                </a:pathLst>
              </a:custGeom>
              <a:solidFill>
                <a:srgbClr val="000000"/>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481" name="Freeform: Shape 480">
                <a:extLst>
                  <a:ext uri="{FF2B5EF4-FFF2-40B4-BE49-F238E27FC236}">
                    <a16:creationId xmlns:a16="http://schemas.microsoft.com/office/drawing/2014/main" id="{CC6A5574-AAAB-4211-9510-4581191E5497}"/>
                  </a:ext>
                </a:extLst>
              </p:cNvPr>
              <p:cNvSpPr/>
              <p:nvPr/>
            </p:nvSpPr>
            <p:spPr>
              <a:xfrm>
                <a:off x="1030617" y="4474718"/>
                <a:ext cx="26301" cy="23483"/>
              </a:xfrm>
              <a:custGeom>
                <a:avLst/>
                <a:gdLst>
                  <a:gd name="connsiteX0" fmla="*/ 0 w 26301"/>
                  <a:gd name="connsiteY0" fmla="*/ 0 h 23483"/>
                  <a:gd name="connsiteX1" fmla="*/ 26301 w 26301"/>
                  <a:gd name="connsiteY1" fmla="*/ 0 h 23483"/>
                  <a:gd name="connsiteX2" fmla="*/ 26301 w 26301"/>
                  <a:gd name="connsiteY2" fmla="*/ 23483 h 23483"/>
                  <a:gd name="connsiteX3" fmla="*/ 0 w 26301"/>
                  <a:gd name="connsiteY3" fmla="*/ 23483 h 23483"/>
                </a:gdLst>
                <a:ahLst/>
                <a:cxnLst>
                  <a:cxn ang="0">
                    <a:pos x="connsiteX0" y="connsiteY0"/>
                  </a:cxn>
                  <a:cxn ang="0">
                    <a:pos x="connsiteX1" y="connsiteY1"/>
                  </a:cxn>
                  <a:cxn ang="0">
                    <a:pos x="connsiteX2" y="connsiteY2"/>
                  </a:cxn>
                  <a:cxn ang="0">
                    <a:pos x="connsiteX3" y="connsiteY3"/>
                  </a:cxn>
                </a:cxnLst>
                <a:rect l="l" t="t" r="r" b="b"/>
                <a:pathLst>
                  <a:path w="26301" h="23483">
                    <a:moveTo>
                      <a:pt x="0" y="0"/>
                    </a:moveTo>
                    <a:lnTo>
                      <a:pt x="26301" y="0"/>
                    </a:lnTo>
                    <a:lnTo>
                      <a:pt x="26301" y="23483"/>
                    </a:lnTo>
                    <a:lnTo>
                      <a:pt x="0" y="23483"/>
                    </a:lnTo>
                    <a:close/>
                  </a:path>
                </a:pathLst>
              </a:custGeom>
              <a:solidFill>
                <a:srgbClr val="000000"/>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grpSp>
        <p:grpSp>
          <p:nvGrpSpPr>
            <p:cNvPr id="463" name="Graphic 3">
              <a:extLst>
                <a:ext uri="{FF2B5EF4-FFF2-40B4-BE49-F238E27FC236}">
                  <a16:creationId xmlns:a16="http://schemas.microsoft.com/office/drawing/2014/main" id="{DF8936D2-4A3F-4738-995A-ECFF6700B044}"/>
                </a:ext>
              </a:extLst>
            </p:cNvPr>
            <p:cNvGrpSpPr/>
            <p:nvPr/>
          </p:nvGrpSpPr>
          <p:grpSpPr>
            <a:xfrm>
              <a:off x="10868936" y="3494836"/>
              <a:ext cx="265823" cy="228046"/>
              <a:chOff x="844290" y="4204541"/>
              <a:chExt cx="400203" cy="343328"/>
            </a:xfrm>
            <a:solidFill>
              <a:srgbClr val="0078D4"/>
            </a:solidFill>
          </p:grpSpPr>
          <p:sp>
            <p:nvSpPr>
              <p:cNvPr id="476" name="Freeform: Shape 475">
                <a:extLst>
                  <a:ext uri="{FF2B5EF4-FFF2-40B4-BE49-F238E27FC236}">
                    <a16:creationId xmlns:a16="http://schemas.microsoft.com/office/drawing/2014/main" id="{5CAF6087-51A7-4496-9D27-F897865D8B4E}"/>
                  </a:ext>
                </a:extLst>
              </p:cNvPr>
              <p:cNvSpPr/>
              <p:nvPr/>
            </p:nvSpPr>
            <p:spPr>
              <a:xfrm>
                <a:off x="844290" y="4204541"/>
                <a:ext cx="400203" cy="343328"/>
              </a:xfrm>
              <a:custGeom>
                <a:avLst/>
                <a:gdLst>
                  <a:gd name="connsiteX0" fmla="*/ 387228 w 400203"/>
                  <a:gd name="connsiteY0" fmla="*/ 343328 h 343328"/>
                  <a:gd name="connsiteX1" fmla="*/ 13136 w 400203"/>
                  <a:gd name="connsiteY1" fmla="*/ 343328 h 343328"/>
                  <a:gd name="connsiteX2" fmla="*/ 1747 w 400203"/>
                  <a:gd name="connsiteY2" fmla="*/ 336753 h 343328"/>
                  <a:gd name="connsiteX3" fmla="*/ 1864 w 400203"/>
                  <a:gd name="connsiteY3" fmla="*/ 323602 h 343328"/>
                  <a:gd name="connsiteX4" fmla="*/ 188206 w 400203"/>
                  <a:gd name="connsiteY4" fmla="*/ 6458 h 343328"/>
                  <a:gd name="connsiteX5" fmla="*/ 199478 w 400203"/>
                  <a:gd name="connsiteY5" fmla="*/ 0 h 343328"/>
                  <a:gd name="connsiteX6" fmla="*/ 199478 w 400203"/>
                  <a:gd name="connsiteY6" fmla="*/ 0 h 343328"/>
                  <a:gd name="connsiteX7" fmla="*/ 210750 w 400203"/>
                  <a:gd name="connsiteY7" fmla="*/ 6458 h 343328"/>
                  <a:gd name="connsiteX8" fmla="*/ 398383 w 400203"/>
                  <a:gd name="connsiteY8" fmla="*/ 323602 h 343328"/>
                  <a:gd name="connsiteX9" fmla="*/ 398500 w 400203"/>
                  <a:gd name="connsiteY9" fmla="*/ 336753 h 343328"/>
                  <a:gd name="connsiteX10" fmla="*/ 387228 w 400203"/>
                  <a:gd name="connsiteY10" fmla="*/ 343328 h 343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0203" h="343328">
                    <a:moveTo>
                      <a:pt x="387228" y="343328"/>
                    </a:moveTo>
                    <a:lnTo>
                      <a:pt x="13136" y="343328"/>
                    </a:lnTo>
                    <a:cubicBezTo>
                      <a:pt x="8440" y="343328"/>
                      <a:pt x="4095" y="340862"/>
                      <a:pt x="1747" y="336753"/>
                    </a:cubicBezTo>
                    <a:cubicBezTo>
                      <a:pt x="-601" y="332643"/>
                      <a:pt x="-601" y="327594"/>
                      <a:pt x="1864" y="323602"/>
                    </a:cubicBezTo>
                    <a:lnTo>
                      <a:pt x="188206" y="6458"/>
                    </a:lnTo>
                    <a:cubicBezTo>
                      <a:pt x="190554" y="2466"/>
                      <a:pt x="194898" y="0"/>
                      <a:pt x="199478" y="0"/>
                    </a:cubicBezTo>
                    <a:cubicBezTo>
                      <a:pt x="199478" y="0"/>
                      <a:pt x="199478" y="0"/>
                      <a:pt x="199478" y="0"/>
                    </a:cubicBezTo>
                    <a:cubicBezTo>
                      <a:pt x="204174" y="0"/>
                      <a:pt x="208401" y="2466"/>
                      <a:pt x="210750" y="6458"/>
                    </a:cubicBezTo>
                    <a:lnTo>
                      <a:pt x="398383" y="323602"/>
                    </a:lnTo>
                    <a:cubicBezTo>
                      <a:pt x="400731" y="327712"/>
                      <a:pt x="400848" y="332643"/>
                      <a:pt x="398500" y="336753"/>
                    </a:cubicBezTo>
                    <a:cubicBezTo>
                      <a:pt x="396269" y="340862"/>
                      <a:pt x="391925" y="343328"/>
                      <a:pt x="387228" y="343328"/>
                    </a:cubicBezTo>
                    <a:close/>
                  </a:path>
                </a:pathLst>
              </a:custGeom>
              <a:solidFill>
                <a:schemeClr val="accent4"/>
              </a:solidFill>
              <a:ln w="26670"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477" name="Freeform: Shape 476">
                <a:extLst>
                  <a:ext uri="{FF2B5EF4-FFF2-40B4-BE49-F238E27FC236}">
                    <a16:creationId xmlns:a16="http://schemas.microsoft.com/office/drawing/2014/main" id="{1020CD33-9FC1-43F7-865E-4F7855CCDA1A}"/>
                  </a:ext>
                </a:extLst>
              </p:cNvPr>
              <p:cNvSpPr/>
              <p:nvPr/>
            </p:nvSpPr>
            <p:spPr>
              <a:xfrm>
                <a:off x="1030617" y="4310333"/>
                <a:ext cx="26301" cy="118708"/>
              </a:xfrm>
              <a:custGeom>
                <a:avLst/>
                <a:gdLst>
                  <a:gd name="connsiteX0" fmla="*/ 0 w 26301"/>
                  <a:gd name="connsiteY0" fmla="*/ 0 h 118708"/>
                  <a:gd name="connsiteX1" fmla="*/ 26301 w 26301"/>
                  <a:gd name="connsiteY1" fmla="*/ 0 h 118708"/>
                  <a:gd name="connsiteX2" fmla="*/ 26301 w 26301"/>
                  <a:gd name="connsiteY2" fmla="*/ 118709 h 118708"/>
                  <a:gd name="connsiteX3" fmla="*/ 0 w 26301"/>
                  <a:gd name="connsiteY3" fmla="*/ 118709 h 118708"/>
                </a:gdLst>
                <a:ahLst/>
                <a:cxnLst>
                  <a:cxn ang="0">
                    <a:pos x="connsiteX0" y="connsiteY0"/>
                  </a:cxn>
                  <a:cxn ang="0">
                    <a:pos x="connsiteX1" y="connsiteY1"/>
                  </a:cxn>
                  <a:cxn ang="0">
                    <a:pos x="connsiteX2" y="connsiteY2"/>
                  </a:cxn>
                  <a:cxn ang="0">
                    <a:pos x="connsiteX3" y="connsiteY3"/>
                  </a:cxn>
                </a:cxnLst>
                <a:rect l="l" t="t" r="r" b="b"/>
                <a:pathLst>
                  <a:path w="26301" h="118708">
                    <a:moveTo>
                      <a:pt x="0" y="0"/>
                    </a:moveTo>
                    <a:lnTo>
                      <a:pt x="26301" y="0"/>
                    </a:lnTo>
                    <a:lnTo>
                      <a:pt x="26301" y="118709"/>
                    </a:lnTo>
                    <a:lnTo>
                      <a:pt x="0" y="118709"/>
                    </a:lnTo>
                    <a:close/>
                  </a:path>
                </a:pathLst>
              </a:custGeom>
              <a:solidFill>
                <a:srgbClr val="FFFFFF"/>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478" name="Freeform: Shape 477">
                <a:extLst>
                  <a:ext uri="{FF2B5EF4-FFF2-40B4-BE49-F238E27FC236}">
                    <a16:creationId xmlns:a16="http://schemas.microsoft.com/office/drawing/2014/main" id="{DD672FCB-47AB-4C58-866F-F9B6C78B7F7D}"/>
                  </a:ext>
                </a:extLst>
              </p:cNvPr>
              <p:cNvSpPr/>
              <p:nvPr/>
            </p:nvSpPr>
            <p:spPr>
              <a:xfrm>
                <a:off x="1030617" y="4474718"/>
                <a:ext cx="26301" cy="23483"/>
              </a:xfrm>
              <a:custGeom>
                <a:avLst/>
                <a:gdLst>
                  <a:gd name="connsiteX0" fmla="*/ 0 w 26301"/>
                  <a:gd name="connsiteY0" fmla="*/ 0 h 23483"/>
                  <a:gd name="connsiteX1" fmla="*/ 26301 w 26301"/>
                  <a:gd name="connsiteY1" fmla="*/ 0 h 23483"/>
                  <a:gd name="connsiteX2" fmla="*/ 26301 w 26301"/>
                  <a:gd name="connsiteY2" fmla="*/ 23483 h 23483"/>
                  <a:gd name="connsiteX3" fmla="*/ 0 w 26301"/>
                  <a:gd name="connsiteY3" fmla="*/ 23483 h 23483"/>
                </a:gdLst>
                <a:ahLst/>
                <a:cxnLst>
                  <a:cxn ang="0">
                    <a:pos x="connsiteX0" y="connsiteY0"/>
                  </a:cxn>
                  <a:cxn ang="0">
                    <a:pos x="connsiteX1" y="connsiteY1"/>
                  </a:cxn>
                  <a:cxn ang="0">
                    <a:pos x="connsiteX2" y="connsiteY2"/>
                  </a:cxn>
                  <a:cxn ang="0">
                    <a:pos x="connsiteX3" y="connsiteY3"/>
                  </a:cxn>
                </a:cxnLst>
                <a:rect l="l" t="t" r="r" b="b"/>
                <a:pathLst>
                  <a:path w="26301" h="23483">
                    <a:moveTo>
                      <a:pt x="0" y="0"/>
                    </a:moveTo>
                    <a:lnTo>
                      <a:pt x="26301" y="0"/>
                    </a:lnTo>
                    <a:lnTo>
                      <a:pt x="26301" y="23483"/>
                    </a:lnTo>
                    <a:lnTo>
                      <a:pt x="0" y="23483"/>
                    </a:lnTo>
                    <a:close/>
                  </a:path>
                </a:pathLst>
              </a:custGeom>
              <a:solidFill>
                <a:srgbClr val="FFFFFF"/>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grpSp>
        <p:grpSp>
          <p:nvGrpSpPr>
            <p:cNvPr id="464" name="Graphic 3">
              <a:extLst>
                <a:ext uri="{FF2B5EF4-FFF2-40B4-BE49-F238E27FC236}">
                  <a16:creationId xmlns:a16="http://schemas.microsoft.com/office/drawing/2014/main" id="{1F167809-AD53-4386-A913-A6494B503C34}"/>
                </a:ext>
              </a:extLst>
            </p:cNvPr>
            <p:cNvGrpSpPr/>
            <p:nvPr/>
          </p:nvGrpSpPr>
          <p:grpSpPr>
            <a:xfrm>
              <a:off x="10820252" y="2813932"/>
              <a:ext cx="265823" cy="228046"/>
              <a:chOff x="844290" y="4204541"/>
              <a:chExt cx="400203" cy="343328"/>
            </a:xfrm>
            <a:solidFill>
              <a:srgbClr val="0078D4"/>
            </a:solidFill>
          </p:grpSpPr>
          <p:sp>
            <p:nvSpPr>
              <p:cNvPr id="473" name="Freeform: Shape 472">
                <a:extLst>
                  <a:ext uri="{FF2B5EF4-FFF2-40B4-BE49-F238E27FC236}">
                    <a16:creationId xmlns:a16="http://schemas.microsoft.com/office/drawing/2014/main" id="{6C3C6EDA-A9F4-46FF-A7D1-AE6A59A62CD9}"/>
                  </a:ext>
                </a:extLst>
              </p:cNvPr>
              <p:cNvSpPr/>
              <p:nvPr/>
            </p:nvSpPr>
            <p:spPr>
              <a:xfrm>
                <a:off x="844290" y="4204541"/>
                <a:ext cx="400203" cy="343328"/>
              </a:xfrm>
              <a:custGeom>
                <a:avLst/>
                <a:gdLst>
                  <a:gd name="connsiteX0" fmla="*/ 387228 w 400203"/>
                  <a:gd name="connsiteY0" fmla="*/ 343328 h 343328"/>
                  <a:gd name="connsiteX1" fmla="*/ 13136 w 400203"/>
                  <a:gd name="connsiteY1" fmla="*/ 343328 h 343328"/>
                  <a:gd name="connsiteX2" fmla="*/ 1747 w 400203"/>
                  <a:gd name="connsiteY2" fmla="*/ 336753 h 343328"/>
                  <a:gd name="connsiteX3" fmla="*/ 1864 w 400203"/>
                  <a:gd name="connsiteY3" fmla="*/ 323602 h 343328"/>
                  <a:gd name="connsiteX4" fmla="*/ 188206 w 400203"/>
                  <a:gd name="connsiteY4" fmla="*/ 6458 h 343328"/>
                  <a:gd name="connsiteX5" fmla="*/ 199478 w 400203"/>
                  <a:gd name="connsiteY5" fmla="*/ 0 h 343328"/>
                  <a:gd name="connsiteX6" fmla="*/ 199478 w 400203"/>
                  <a:gd name="connsiteY6" fmla="*/ 0 h 343328"/>
                  <a:gd name="connsiteX7" fmla="*/ 210750 w 400203"/>
                  <a:gd name="connsiteY7" fmla="*/ 6458 h 343328"/>
                  <a:gd name="connsiteX8" fmla="*/ 398383 w 400203"/>
                  <a:gd name="connsiteY8" fmla="*/ 323602 h 343328"/>
                  <a:gd name="connsiteX9" fmla="*/ 398500 w 400203"/>
                  <a:gd name="connsiteY9" fmla="*/ 336753 h 343328"/>
                  <a:gd name="connsiteX10" fmla="*/ 387228 w 400203"/>
                  <a:gd name="connsiteY10" fmla="*/ 343328 h 343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0203" h="343328">
                    <a:moveTo>
                      <a:pt x="387228" y="343328"/>
                    </a:moveTo>
                    <a:lnTo>
                      <a:pt x="13136" y="343328"/>
                    </a:lnTo>
                    <a:cubicBezTo>
                      <a:pt x="8440" y="343328"/>
                      <a:pt x="4095" y="340862"/>
                      <a:pt x="1747" y="336753"/>
                    </a:cubicBezTo>
                    <a:cubicBezTo>
                      <a:pt x="-601" y="332643"/>
                      <a:pt x="-601" y="327594"/>
                      <a:pt x="1864" y="323602"/>
                    </a:cubicBezTo>
                    <a:lnTo>
                      <a:pt x="188206" y="6458"/>
                    </a:lnTo>
                    <a:cubicBezTo>
                      <a:pt x="190554" y="2466"/>
                      <a:pt x="194898" y="0"/>
                      <a:pt x="199478" y="0"/>
                    </a:cubicBezTo>
                    <a:cubicBezTo>
                      <a:pt x="199478" y="0"/>
                      <a:pt x="199478" y="0"/>
                      <a:pt x="199478" y="0"/>
                    </a:cubicBezTo>
                    <a:cubicBezTo>
                      <a:pt x="204174" y="0"/>
                      <a:pt x="208401" y="2466"/>
                      <a:pt x="210750" y="6458"/>
                    </a:cubicBezTo>
                    <a:lnTo>
                      <a:pt x="398383" y="323602"/>
                    </a:lnTo>
                    <a:cubicBezTo>
                      <a:pt x="400731" y="327712"/>
                      <a:pt x="400848" y="332643"/>
                      <a:pt x="398500" y="336753"/>
                    </a:cubicBezTo>
                    <a:cubicBezTo>
                      <a:pt x="396269" y="340862"/>
                      <a:pt x="391925" y="343328"/>
                      <a:pt x="387228" y="343328"/>
                    </a:cubicBezTo>
                    <a:close/>
                  </a:path>
                </a:pathLst>
              </a:custGeom>
              <a:solidFill>
                <a:schemeClr val="accent4"/>
              </a:solidFill>
              <a:ln w="26670"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474" name="Freeform: Shape 473">
                <a:extLst>
                  <a:ext uri="{FF2B5EF4-FFF2-40B4-BE49-F238E27FC236}">
                    <a16:creationId xmlns:a16="http://schemas.microsoft.com/office/drawing/2014/main" id="{19B41635-24DF-450B-9D5D-EC7ED025B2B3}"/>
                  </a:ext>
                </a:extLst>
              </p:cNvPr>
              <p:cNvSpPr/>
              <p:nvPr/>
            </p:nvSpPr>
            <p:spPr>
              <a:xfrm>
                <a:off x="1030617" y="4310333"/>
                <a:ext cx="26301" cy="118708"/>
              </a:xfrm>
              <a:custGeom>
                <a:avLst/>
                <a:gdLst>
                  <a:gd name="connsiteX0" fmla="*/ 0 w 26301"/>
                  <a:gd name="connsiteY0" fmla="*/ 0 h 118708"/>
                  <a:gd name="connsiteX1" fmla="*/ 26301 w 26301"/>
                  <a:gd name="connsiteY1" fmla="*/ 0 h 118708"/>
                  <a:gd name="connsiteX2" fmla="*/ 26301 w 26301"/>
                  <a:gd name="connsiteY2" fmla="*/ 118709 h 118708"/>
                  <a:gd name="connsiteX3" fmla="*/ 0 w 26301"/>
                  <a:gd name="connsiteY3" fmla="*/ 118709 h 118708"/>
                </a:gdLst>
                <a:ahLst/>
                <a:cxnLst>
                  <a:cxn ang="0">
                    <a:pos x="connsiteX0" y="connsiteY0"/>
                  </a:cxn>
                  <a:cxn ang="0">
                    <a:pos x="connsiteX1" y="connsiteY1"/>
                  </a:cxn>
                  <a:cxn ang="0">
                    <a:pos x="connsiteX2" y="connsiteY2"/>
                  </a:cxn>
                  <a:cxn ang="0">
                    <a:pos x="connsiteX3" y="connsiteY3"/>
                  </a:cxn>
                </a:cxnLst>
                <a:rect l="l" t="t" r="r" b="b"/>
                <a:pathLst>
                  <a:path w="26301" h="118708">
                    <a:moveTo>
                      <a:pt x="0" y="0"/>
                    </a:moveTo>
                    <a:lnTo>
                      <a:pt x="26301" y="0"/>
                    </a:lnTo>
                    <a:lnTo>
                      <a:pt x="26301" y="118709"/>
                    </a:lnTo>
                    <a:lnTo>
                      <a:pt x="0" y="118709"/>
                    </a:lnTo>
                    <a:close/>
                  </a:path>
                </a:pathLst>
              </a:custGeom>
              <a:solidFill>
                <a:srgbClr val="FFFFFF"/>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475" name="Freeform: Shape 474">
                <a:extLst>
                  <a:ext uri="{FF2B5EF4-FFF2-40B4-BE49-F238E27FC236}">
                    <a16:creationId xmlns:a16="http://schemas.microsoft.com/office/drawing/2014/main" id="{A9A6DF27-1D3A-46DA-8B34-FDD303C1CF4C}"/>
                  </a:ext>
                </a:extLst>
              </p:cNvPr>
              <p:cNvSpPr/>
              <p:nvPr/>
            </p:nvSpPr>
            <p:spPr>
              <a:xfrm>
                <a:off x="1030617" y="4474718"/>
                <a:ext cx="26301" cy="23483"/>
              </a:xfrm>
              <a:custGeom>
                <a:avLst/>
                <a:gdLst>
                  <a:gd name="connsiteX0" fmla="*/ 0 w 26301"/>
                  <a:gd name="connsiteY0" fmla="*/ 0 h 23483"/>
                  <a:gd name="connsiteX1" fmla="*/ 26301 w 26301"/>
                  <a:gd name="connsiteY1" fmla="*/ 0 h 23483"/>
                  <a:gd name="connsiteX2" fmla="*/ 26301 w 26301"/>
                  <a:gd name="connsiteY2" fmla="*/ 23483 h 23483"/>
                  <a:gd name="connsiteX3" fmla="*/ 0 w 26301"/>
                  <a:gd name="connsiteY3" fmla="*/ 23483 h 23483"/>
                </a:gdLst>
                <a:ahLst/>
                <a:cxnLst>
                  <a:cxn ang="0">
                    <a:pos x="connsiteX0" y="connsiteY0"/>
                  </a:cxn>
                  <a:cxn ang="0">
                    <a:pos x="connsiteX1" y="connsiteY1"/>
                  </a:cxn>
                  <a:cxn ang="0">
                    <a:pos x="connsiteX2" y="connsiteY2"/>
                  </a:cxn>
                  <a:cxn ang="0">
                    <a:pos x="connsiteX3" y="connsiteY3"/>
                  </a:cxn>
                </a:cxnLst>
                <a:rect l="l" t="t" r="r" b="b"/>
                <a:pathLst>
                  <a:path w="26301" h="23483">
                    <a:moveTo>
                      <a:pt x="0" y="0"/>
                    </a:moveTo>
                    <a:lnTo>
                      <a:pt x="26301" y="0"/>
                    </a:lnTo>
                    <a:lnTo>
                      <a:pt x="26301" y="23483"/>
                    </a:lnTo>
                    <a:lnTo>
                      <a:pt x="0" y="23483"/>
                    </a:lnTo>
                    <a:close/>
                  </a:path>
                </a:pathLst>
              </a:custGeom>
              <a:solidFill>
                <a:srgbClr val="FFFFFF"/>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grpSp>
        <p:grpSp>
          <p:nvGrpSpPr>
            <p:cNvPr id="465" name="Graphic 3">
              <a:extLst>
                <a:ext uri="{FF2B5EF4-FFF2-40B4-BE49-F238E27FC236}">
                  <a16:creationId xmlns:a16="http://schemas.microsoft.com/office/drawing/2014/main" id="{CF992B6B-8431-4A63-B8A0-87AC99BA6EAD}"/>
                </a:ext>
              </a:extLst>
            </p:cNvPr>
            <p:cNvGrpSpPr/>
            <p:nvPr/>
          </p:nvGrpSpPr>
          <p:grpSpPr>
            <a:xfrm>
              <a:off x="8953857" y="3057696"/>
              <a:ext cx="265823" cy="228046"/>
              <a:chOff x="844290" y="4204541"/>
              <a:chExt cx="400203" cy="343328"/>
            </a:xfrm>
            <a:solidFill>
              <a:srgbClr val="0078D4"/>
            </a:solidFill>
          </p:grpSpPr>
          <p:sp>
            <p:nvSpPr>
              <p:cNvPr id="470" name="Freeform: Shape 469">
                <a:extLst>
                  <a:ext uri="{FF2B5EF4-FFF2-40B4-BE49-F238E27FC236}">
                    <a16:creationId xmlns:a16="http://schemas.microsoft.com/office/drawing/2014/main" id="{18FC11A4-9A02-4090-AEB3-CC792B209E2D}"/>
                  </a:ext>
                </a:extLst>
              </p:cNvPr>
              <p:cNvSpPr/>
              <p:nvPr/>
            </p:nvSpPr>
            <p:spPr>
              <a:xfrm>
                <a:off x="844290" y="4204541"/>
                <a:ext cx="400203" cy="343328"/>
              </a:xfrm>
              <a:custGeom>
                <a:avLst/>
                <a:gdLst>
                  <a:gd name="connsiteX0" fmla="*/ 387228 w 400203"/>
                  <a:gd name="connsiteY0" fmla="*/ 343328 h 343328"/>
                  <a:gd name="connsiteX1" fmla="*/ 13136 w 400203"/>
                  <a:gd name="connsiteY1" fmla="*/ 343328 h 343328"/>
                  <a:gd name="connsiteX2" fmla="*/ 1747 w 400203"/>
                  <a:gd name="connsiteY2" fmla="*/ 336753 h 343328"/>
                  <a:gd name="connsiteX3" fmla="*/ 1864 w 400203"/>
                  <a:gd name="connsiteY3" fmla="*/ 323602 h 343328"/>
                  <a:gd name="connsiteX4" fmla="*/ 188206 w 400203"/>
                  <a:gd name="connsiteY4" fmla="*/ 6458 h 343328"/>
                  <a:gd name="connsiteX5" fmla="*/ 199478 w 400203"/>
                  <a:gd name="connsiteY5" fmla="*/ 0 h 343328"/>
                  <a:gd name="connsiteX6" fmla="*/ 199478 w 400203"/>
                  <a:gd name="connsiteY6" fmla="*/ 0 h 343328"/>
                  <a:gd name="connsiteX7" fmla="*/ 210750 w 400203"/>
                  <a:gd name="connsiteY7" fmla="*/ 6458 h 343328"/>
                  <a:gd name="connsiteX8" fmla="*/ 398383 w 400203"/>
                  <a:gd name="connsiteY8" fmla="*/ 323602 h 343328"/>
                  <a:gd name="connsiteX9" fmla="*/ 398500 w 400203"/>
                  <a:gd name="connsiteY9" fmla="*/ 336753 h 343328"/>
                  <a:gd name="connsiteX10" fmla="*/ 387228 w 400203"/>
                  <a:gd name="connsiteY10" fmla="*/ 343328 h 343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0203" h="343328">
                    <a:moveTo>
                      <a:pt x="387228" y="343328"/>
                    </a:moveTo>
                    <a:lnTo>
                      <a:pt x="13136" y="343328"/>
                    </a:lnTo>
                    <a:cubicBezTo>
                      <a:pt x="8440" y="343328"/>
                      <a:pt x="4095" y="340862"/>
                      <a:pt x="1747" y="336753"/>
                    </a:cubicBezTo>
                    <a:cubicBezTo>
                      <a:pt x="-601" y="332643"/>
                      <a:pt x="-601" y="327594"/>
                      <a:pt x="1864" y="323602"/>
                    </a:cubicBezTo>
                    <a:lnTo>
                      <a:pt x="188206" y="6458"/>
                    </a:lnTo>
                    <a:cubicBezTo>
                      <a:pt x="190554" y="2466"/>
                      <a:pt x="194898" y="0"/>
                      <a:pt x="199478" y="0"/>
                    </a:cubicBezTo>
                    <a:cubicBezTo>
                      <a:pt x="199478" y="0"/>
                      <a:pt x="199478" y="0"/>
                      <a:pt x="199478" y="0"/>
                    </a:cubicBezTo>
                    <a:cubicBezTo>
                      <a:pt x="204174" y="0"/>
                      <a:pt x="208401" y="2466"/>
                      <a:pt x="210750" y="6458"/>
                    </a:cubicBezTo>
                    <a:lnTo>
                      <a:pt x="398383" y="323602"/>
                    </a:lnTo>
                    <a:cubicBezTo>
                      <a:pt x="400731" y="327712"/>
                      <a:pt x="400848" y="332643"/>
                      <a:pt x="398500" y="336753"/>
                    </a:cubicBezTo>
                    <a:cubicBezTo>
                      <a:pt x="396269" y="340862"/>
                      <a:pt x="391925" y="343328"/>
                      <a:pt x="387228" y="343328"/>
                    </a:cubicBezTo>
                    <a:close/>
                  </a:path>
                </a:pathLst>
              </a:custGeom>
              <a:solidFill>
                <a:schemeClr val="accent4"/>
              </a:solidFill>
              <a:ln w="26670"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471" name="Freeform: Shape 470">
                <a:extLst>
                  <a:ext uri="{FF2B5EF4-FFF2-40B4-BE49-F238E27FC236}">
                    <a16:creationId xmlns:a16="http://schemas.microsoft.com/office/drawing/2014/main" id="{ADA6581A-C8E8-46ED-A383-347EB28A57C8}"/>
                  </a:ext>
                </a:extLst>
              </p:cNvPr>
              <p:cNvSpPr/>
              <p:nvPr/>
            </p:nvSpPr>
            <p:spPr>
              <a:xfrm>
                <a:off x="1030617" y="4310333"/>
                <a:ext cx="26301" cy="118708"/>
              </a:xfrm>
              <a:custGeom>
                <a:avLst/>
                <a:gdLst>
                  <a:gd name="connsiteX0" fmla="*/ 0 w 26301"/>
                  <a:gd name="connsiteY0" fmla="*/ 0 h 118708"/>
                  <a:gd name="connsiteX1" fmla="*/ 26301 w 26301"/>
                  <a:gd name="connsiteY1" fmla="*/ 0 h 118708"/>
                  <a:gd name="connsiteX2" fmla="*/ 26301 w 26301"/>
                  <a:gd name="connsiteY2" fmla="*/ 118709 h 118708"/>
                  <a:gd name="connsiteX3" fmla="*/ 0 w 26301"/>
                  <a:gd name="connsiteY3" fmla="*/ 118709 h 118708"/>
                </a:gdLst>
                <a:ahLst/>
                <a:cxnLst>
                  <a:cxn ang="0">
                    <a:pos x="connsiteX0" y="connsiteY0"/>
                  </a:cxn>
                  <a:cxn ang="0">
                    <a:pos x="connsiteX1" y="connsiteY1"/>
                  </a:cxn>
                  <a:cxn ang="0">
                    <a:pos x="connsiteX2" y="connsiteY2"/>
                  </a:cxn>
                  <a:cxn ang="0">
                    <a:pos x="connsiteX3" y="connsiteY3"/>
                  </a:cxn>
                </a:cxnLst>
                <a:rect l="l" t="t" r="r" b="b"/>
                <a:pathLst>
                  <a:path w="26301" h="118708">
                    <a:moveTo>
                      <a:pt x="0" y="0"/>
                    </a:moveTo>
                    <a:lnTo>
                      <a:pt x="26301" y="0"/>
                    </a:lnTo>
                    <a:lnTo>
                      <a:pt x="26301" y="118709"/>
                    </a:lnTo>
                    <a:lnTo>
                      <a:pt x="0" y="118709"/>
                    </a:lnTo>
                    <a:close/>
                  </a:path>
                </a:pathLst>
              </a:custGeom>
              <a:solidFill>
                <a:srgbClr val="FFFFFF"/>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472" name="Freeform: Shape 471">
                <a:extLst>
                  <a:ext uri="{FF2B5EF4-FFF2-40B4-BE49-F238E27FC236}">
                    <a16:creationId xmlns:a16="http://schemas.microsoft.com/office/drawing/2014/main" id="{D35E0A06-77AB-4952-BE28-821C4871C57B}"/>
                  </a:ext>
                </a:extLst>
              </p:cNvPr>
              <p:cNvSpPr/>
              <p:nvPr/>
            </p:nvSpPr>
            <p:spPr>
              <a:xfrm>
                <a:off x="1030617" y="4474718"/>
                <a:ext cx="26301" cy="23483"/>
              </a:xfrm>
              <a:custGeom>
                <a:avLst/>
                <a:gdLst>
                  <a:gd name="connsiteX0" fmla="*/ 0 w 26301"/>
                  <a:gd name="connsiteY0" fmla="*/ 0 h 23483"/>
                  <a:gd name="connsiteX1" fmla="*/ 26301 w 26301"/>
                  <a:gd name="connsiteY1" fmla="*/ 0 h 23483"/>
                  <a:gd name="connsiteX2" fmla="*/ 26301 w 26301"/>
                  <a:gd name="connsiteY2" fmla="*/ 23483 h 23483"/>
                  <a:gd name="connsiteX3" fmla="*/ 0 w 26301"/>
                  <a:gd name="connsiteY3" fmla="*/ 23483 h 23483"/>
                </a:gdLst>
                <a:ahLst/>
                <a:cxnLst>
                  <a:cxn ang="0">
                    <a:pos x="connsiteX0" y="connsiteY0"/>
                  </a:cxn>
                  <a:cxn ang="0">
                    <a:pos x="connsiteX1" y="connsiteY1"/>
                  </a:cxn>
                  <a:cxn ang="0">
                    <a:pos x="connsiteX2" y="connsiteY2"/>
                  </a:cxn>
                  <a:cxn ang="0">
                    <a:pos x="connsiteX3" y="connsiteY3"/>
                  </a:cxn>
                </a:cxnLst>
                <a:rect l="l" t="t" r="r" b="b"/>
                <a:pathLst>
                  <a:path w="26301" h="23483">
                    <a:moveTo>
                      <a:pt x="0" y="0"/>
                    </a:moveTo>
                    <a:lnTo>
                      <a:pt x="26301" y="0"/>
                    </a:lnTo>
                    <a:lnTo>
                      <a:pt x="26301" y="23483"/>
                    </a:lnTo>
                    <a:lnTo>
                      <a:pt x="0" y="23483"/>
                    </a:lnTo>
                    <a:close/>
                  </a:path>
                </a:pathLst>
              </a:custGeom>
              <a:solidFill>
                <a:srgbClr val="FFFFFF"/>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grpSp>
        <p:grpSp>
          <p:nvGrpSpPr>
            <p:cNvPr id="466" name="Graphic 3">
              <a:extLst>
                <a:ext uri="{FF2B5EF4-FFF2-40B4-BE49-F238E27FC236}">
                  <a16:creationId xmlns:a16="http://schemas.microsoft.com/office/drawing/2014/main" id="{A1663EE6-BE9A-4E83-A399-B78843245735}"/>
                </a:ext>
              </a:extLst>
            </p:cNvPr>
            <p:cNvGrpSpPr/>
            <p:nvPr/>
          </p:nvGrpSpPr>
          <p:grpSpPr>
            <a:xfrm>
              <a:off x="9178339" y="3525655"/>
              <a:ext cx="400846" cy="343880"/>
              <a:chOff x="844290" y="4204541"/>
              <a:chExt cx="400203" cy="343328"/>
            </a:xfrm>
            <a:solidFill>
              <a:srgbClr val="0078D4"/>
            </a:solidFill>
          </p:grpSpPr>
          <p:sp>
            <p:nvSpPr>
              <p:cNvPr id="467" name="Freeform: Shape 466">
                <a:extLst>
                  <a:ext uri="{FF2B5EF4-FFF2-40B4-BE49-F238E27FC236}">
                    <a16:creationId xmlns:a16="http://schemas.microsoft.com/office/drawing/2014/main" id="{305F56D4-426B-4DE7-80CD-DDB9F4196ACF}"/>
                  </a:ext>
                </a:extLst>
              </p:cNvPr>
              <p:cNvSpPr/>
              <p:nvPr/>
            </p:nvSpPr>
            <p:spPr>
              <a:xfrm>
                <a:off x="844290" y="4204541"/>
                <a:ext cx="400203" cy="343328"/>
              </a:xfrm>
              <a:custGeom>
                <a:avLst/>
                <a:gdLst>
                  <a:gd name="connsiteX0" fmla="*/ 387228 w 400203"/>
                  <a:gd name="connsiteY0" fmla="*/ 343328 h 343328"/>
                  <a:gd name="connsiteX1" fmla="*/ 13136 w 400203"/>
                  <a:gd name="connsiteY1" fmla="*/ 343328 h 343328"/>
                  <a:gd name="connsiteX2" fmla="*/ 1747 w 400203"/>
                  <a:gd name="connsiteY2" fmla="*/ 336753 h 343328"/>
                  <a:gd name="connsiteX3" fmla="*/ 1864 w 400203"/>
                  <a:gd name="connsiteY3" fmla="*/ 323602 h 343328"/>
                  <a:gd name="connsiteX4" fmla="*/ 188206 w 400203"/>
                  <a:gd name="connsiteY4" fmla="*/ 6458 h 343328"/>
                  <a:gd name="connsiteX5" fmla="*/ 199478 w 400203"/>
                  <a:gd name="connsiteY5" fmla="*/ 0 h 343328"/>
                  <a:gd name="connsiteX6" fmla="*/ 199478 w 400203"/>
                  <a:gd name="connsiteY6" fmla="*/ 0 h 343328"/>
                  <a:gd name="connsiteX7" fmla="*/ 210750 w 400203"/>
                  <a:gd name="connsiteY7" fmla="*/ 6458 h 343328"/>
                  <a:gd name="connsiteX8" fmla="*/ 398383 w 400203"/>
                  <a:gd name="connsiteY8" fmla="*/ 323602 h 343328"/>
                  <a:gd name="connsiteX9" fmla="*/ 398500 w 400203"/>
                  <a:gd name="connsiteY9" fmla="*/ 336753 h 343328"/>
                  <a:gd name="connsiteX10" fmla="*/ 387228 w 400203"/>
                  <a:gd name="connsiteY10" fmla="*/ 343328 h 343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0203" h="343328">
                    <a:moveTo>
                      <a:pt x="387228" y="343328"/>
                    </a:moveTo>
                    <a:lnTo>
                      <a:pt x="13136" y="343328"/>
                    </a:lnTo>
                    <a:cubicBezTo>
                      <a:pt x="8440" y="343328"/>
                      <a:pt x="4095" y="340862"/>
                      <a:pt x="1747" y="336753"/>
                    </a:cubicBezTo>
                    <a:cubicBezTo>
                      <a:pt x="-601" y="332643"/>
                      <a:pt x="-601" y="327594"/>
                      <a:pt x="1864" y="323602"/>
                    </a:cubicBezTo>
                    <a:lnTo>
                      <a:pt x="188206" y="6458"/>
                    </a:lnTo>
                    <a:cubicBezTo>
                      <a:pt x="190554" y="2466"/>
                      <a:pt x="194898" y="0"/>
                      <a:pt x="199478" y="0"/>
                    </a:cubicBezTo>
                    <a:cubicBezTo>
                      <a:pt x="199478" y="0"/>
                      <a:pt x="199478" y="0"/>
                      <a:pt x="199478" y="0"/>
                    </a:cubicBezTo>
                    <a:cubicBezTo>
                      <a:pt x="204174" y="0"/>
                      <a:pt x="208401" y="2466"/>
                      <a:pt x="210750" y="6458"/>
                    </a:cubicBezTo>
                    <a:lnTo>
                      <a:pt x="398383" y="323602"/>
                    </a:lnTo>
                    <a:cubicBezTo>
                      <a:pt x="400731" y="327712"/>
                      <a:pt x="400848" y="332643"/>
                      <a:pt x="398500" y="336753"/>
                    </a:cubicBezTo>
                    <a:cubicBezTo>
                      <a:pt x="396269" y="340862"/>
                      <a:pt x="391925" y="343328"/>
                      <a:pt x="387228" y="343328"/>
                    </a:cubicBezTo>
                    <a:close/>
                  </a:path>
                </a:pathLst>
              </a:custGeom>
              <a:solidFill>
                <a:schemeClr val="accent2"/>
              </a:solidFill>
              <a:ln w="26670"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468" name="Freeform: Shape 467">
                <a:extLst>
                  <a:ext uri="{FF2B5EF4-FFF2-40B4-BE49-F238E27FC236}">
                    <a16:creationId xmlns:a16="http://schemas.microsoft.com/office/drawing/2014/main" id="{08946DF5-D92A-4769-9825-A94224CC220A}"/>
                  </a:ext>
                </a:extLst>
              </p:cNvPr>
              <p:cNvSpPr/>
              <p:nvPr/>
            </p:nvSpPr>
            <p:spPr>
              <a:xfrm>
                <a:off x="1030617" y="4310333"/>
                <a:ext cx="26301" cy="118708"/>
              </a:xfrm>
              <a:custGeom>
                <a:avLst/>
                <a:gdLst>
                  <a:gd name="connsiteX0" fmla="*/ 0 w 26301"/>
                  <a:gd name="connsiteY0" fmla="*/ 0 h 118708"/>
                  <a:gd name="connsiteX1" fmla="*/ 26301 w 26301"/>
                  <a:gd name="connsiteY1" fmla="*/ 0 h 118708"/>
                  <a:gd name="connsiteX2" fmla="*/ 26301 w 26301"/>
                  <a:gd name="connsiteY2" fmla="*/ 118709 h 118708"/>
                  <a:gd name="connsiteX3" fmla="*/ 0 w 26301"/>
                  <a:gd name="connsiteY3" fmla="*/ 118709 h 118708"/>
                </a:gdLst>
                <a:ahLst/>
                <a:cxnLst>
                  <a:cxn ang="0">
                    <a:pos x="connsiteX0" y="connsiteY0"/>
                  </a:cxn>
                  <a:cxn ang="0">
                    <a:pos x="connsiteX1" y="connsiteY1"/>
                  </a:cxn>
                  <a:cxn ang="0">
                    <a:pos x="connsiteX2" y="connsiteY2"/>
                  </a:cxn>
                  <a:cxn ang="0">
                    <a:pos x="connsiteX3" y="connsiteY3"/>
                  </a:cxn>
                </a:cxnLst>
                <a:rect l="l" t="t" r="r" b="b"/>
                <a:pathLst>
                  <a:path w="26301" h="118708">
                    <a:moveTo>
                      <a:pt x="0" y="0"/>
                    </a:moveTo>
                    <a:lnTo>
                      <a:pt x="26301" y="0"/>
                    </a:lnTo>
                    <a:lnTo>
                      <a:pt x="26301" y="118709"/>
                    </a:lnTo>
                    <a:lnTo>
                      <a:pt x="0" y="118709"/>
                    </a:lnTo>
                    <a:close/>
                  </a:path>
                </a:pathLst>
              </a:custGeom>
              <a:solidFill>
                <a:srgbClr val="000000"/>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469" name="Freeform: Shape 468">
                <a:extLst>
                  <a:ext uri="{FF2B5EF4-FFF2-40B4-BE49-F238E27FC236}">
                    <a16:creationId xmlns:a16="http://schemas.microsoft.com/office/drawing/2014/main" id="{F189B5AC-D45A-4B1D-8936-6091D41AD445}"/>
                  </a:ext>
                </a:extLst>
              </p:cNvPr>
              <p:cNvSpPr/>
              <p:nvPr/>
            </p:nvSpPr>
            <p:spPr>
              <a:xfrm>
                <a:off x="1030617" y="4474718"/>
                <a:ext cx="26301" cy="23483"/>
              </a:xfrm>
              <a:custGeom>
                <a:avLst/>
                <a:gdLst>
                  <a:gd name="connsiteX0" fmla="*/ 0 w 26301"/>
                  <a:gd name="connsiteY0" fmla="*/ 0 h 23483"/>
                  <a:gd name="connsiteX1" fmla="*/ 26301 w 26301"/>
                  <a:gd name="connsiteY1" fmla="*/ 0 h 23483"/>
                  <a:gd name="connsiteX2" fmla="*/ 26301 w 26301"/>
                  <a:gd name="connsiteY2" fmla="*/ 23483 h 23483"/>
                  <a:gd name="connsiteX3" fmla="*/ 0 w 26301"/>
                  <a:gd name="connsiteY3" fmla="*/ 23483 h 23483"/>
                </a:gdLst>
                <a:ahLst/>
                <a:cxnLst>
                  <a:cxn ang="0">
                    <a:pos x="connsiteX0" y="connsiteY0"/>
                  </a:cxn>
                  <a:cxn ang="0">
                    <a:pos x="connsiteX1" y="connsiteY1"/>
                  </a:cxn>
                  <a:cxn ang="0">
                    <a:pos x="connsiteX2" y="connsiteY2"/>
                  </a:cxn>
                  <a:cxn ang="0">
                    <a:pos x="connsiteX3" y="connsiteY3"/>
                  </a:cxn>
                </a:cxnLst>
                <a:rect l="l" t="t" r="r" b="b"/>
                <a:pathLst>
                  <a:path w="26301" h="23483">
                    <a:moveTo>
                      <a:pt x="0" y="0"/>
                    </a:moveTo>
                    <a:lnTo>
                      <a:pt x="26301" y="0"/>
                    </a:lnTo>
                    <a:lnTo>
                      <a:pt x="26301" y="23483"/>
                    </a:lnTo>
                    <a:lnTo>
                      <a:pt x="0" y="23483"/>
                    </a:lnTo>
                    <a:close/>
                  </a:path>
                </a:pathLst>
              </a:custGeom>
              <a:solidFill>
                <a:srgbClr val="000000"/>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grpSp>
      </p:grpSp>
      <p:cxnSp>
        <p:nvCxnSpPr>
          <p:cNvPr id="722" name="Straight Connector 721">
            <a:extLst>
              <a:ext uri="{FF2B5EF4-FFF2-40B4-BE49-F238E27FC236}">
                <a16:creationId xmlns:a16="http://schemas.microsoft.com/office/drawing/2014/main" id="{EA329744-D0B5-4C47-8FE3-5873315C36C2}"/>
              </a:ext>
              <a:ext uri="{C183D7F6-B498-43B3-948B-1728B52AA6E4}">
                <adec:decorative xmlns:adec="http://schemas.microsoft.com/office/drawing/2017/decorative" val="1"/>
              </a:ext>
            </a:extLst>
          </p:cNvPr>
          <p:cNvCxnSpPr>
            <a:cxnSpLocks/>
          </p:cNvCxnSpPr>
          <p:nvPr/>
        </p:nvCxnSpPr>
        <p:spPr>
          <a:xfrm rot="5400000">
            <a:off x="2307287" y="3644877"/>
            <a:ext cx="3585699" cy="0"/>
          </a:xfrm>
          <a:prstGeom prst="line">
            <a:avLst/>
          </a:prstGeom>
          <a:noFill/>
          <a:ln w="31750" cap="rnd" cmpd="sng" algn="ctr">
            <a:solidFill>
              <a:srgbClr val="E6E6E6"/>
            </a:solidFill>
            <a:prstDash val="solid"/>
            <a:headEnd type="none" w="med" len="med"/>
            <a:tailEnd type="none" w="med" len="med"/>
          </a:ln>
          <a:effectLst/>
        </p:spPr>
      </p:cxnSp>
      <p:cxnSp>
        <p:nvCxnSpPr>
          <p:cNvPr id="723" name="Straight Connector 722">
            <a:extLst>
              <a:ext uri="{FF2B5EF4-FFF2-40B4-BE49-F238E27FC236}">
                <a16:creationId xmlns:a16="http://schemas.microsoft.com/office/drawing/2014/main" id="{378583CB-F9FB-43C4-B860-B4442BC0FD9D}"/>
              </a:ext>
              <a:ext uri="{C183D7F6-B498-43B3-948B-1728B52AA6E4}">
                <adec:decorative xmlns:adec="http://schemas.microsoft.com/office/drawing/2017/decorative" val="1"/>
              </a:ext>
            </a:extLst>
          </p:cNvPr>
          <p:cNvCxnSpPr>
            <a:cxnSpLocks/>
          </p:cNvCxnSpPr>
          <p:nvPr/>
        </p:nvCxnSpPr>
        <p:spPr>
          <a:xfrm rot="5400000">
            <a:off x="6113339" y="3644877"/>
            <a:ext cx="3585699" cy="0"/>
          </a:xfrm>
          <a:prstGeom prst="line">
            <a:avLst/>
          </a:prstGeom>
          <a:noFill/>
          <a:ln w="31750" cap="rnd" cmpd="sng" algn="ctr">
            <a:solidFill>
              <a:srgbClr val="E6E6E6"/>
            </a:solidFill>
            <a:prstDash val="solid"/>
            <a:headEnd type="none" w="med" len="med"/>
            <a:tailEnd type="none" w="med" len="med"/>
          </a:ln>
          <a:effectLst/>
        </p:spPr>
      </p:cxnSp>
      <p:grpSp>
        <p:nvGrpSpPr>
          <p:cNvPr id="9" name="Group 8">
            <a:extLst>
              <a:ext uri="{FF2B5EF4-FFF2-40B4-BE49-F238E27FC236}">
                <a16:creationId xmlns:a16="http://schemas.microsoft.com/office/drawing/2014/main" id="{8532D9DD-222B-44CA-B1A1-AF563E61BC7A}"/>
              </a:ext>
              <a:ext uri="{C183D7F6-B498-43B3-948B-1728B52AA6E4}">
                <adec:decorative xmlns:adec="http://schemas.microsoft.com/office/drawing/2017/decorative" val="1"/>
              </a:ext>
            </a:extLst>
          </p:cNvPr>
          <p:cNvGrpSpPr/>
          <p:nvPr/>
        </p:nvGrpSpPr>
        <p:grpSpPr>
          <a:xfrm>
            <a:off x="989558" y="2347475"/>
            <a:ext cx="2603826" cy="1661961"/>
            <a:chOff x="1117799" y="2364225"/>
            <a:chExt cx="2446867" cy="1561778"/>
          </a:xfrm>
        </p:grpSpPr>
        <p:grpSp>
          <p:nvGrpSpPr>
            <p:cNvPr id="332" name="Graphic 3">
              <a:extLst>
                <a:ext uri="{FF2B5EF4-FFF2-40B4-BE49-F238E27FC236}">
                  <a16:creationId xmlns:a16="http://schemas.microsoft.com/office/drawing/2014/main" id="{A1306BB2-ECFF-42FB-8AD9-71EB2D83E665}"/>
                </a:ext>
              </a:extLst>
            </p:cNvPr>
            <p:cNvGrpSpPr/>
            <p:nvPr/>
          </p:nvGrpSpPr>
          <p:grpSpPr>
            <a:xfrm>
              <a:off x="1133137" y="2762478"/>
              <a:ext cx="195582" cy="167787"/>
              <a:chOff x="844279" y="4204582"/>
              <a:chExt cx="400199" cy="343332"/>
            </a:xfrm>
            <a:solidFill>
              <a:srgbClr val="0078D4"/>
            </a:solidFill>
          </p:grpSpPr>
          <p:sp>
            <p:nvSpPr>
              <p:cNvPr id="440" name="Freeform: Shape 439">
                <a:extLst>
                  <a:ext uri="{FF2B5EF4-FFF2-40B4-BE49-F238E27FC236}">
                    <a16:creationId xmlns:a16="http://schemas.microsoft.com/office/drawing/2014/main" id="{9422201F-284B-44FD-8E36-8B959369E9C9}"/>
                  </a:ext>
                </a:extLst>
              </p:cNvPr>
              <p:cNvSpPr/>
              <p:nvPr/>
            </p:nvSpPr>
            <p:spPr>
              <a:xfrm>
                <a:off x="844279" y="4204582"/>
                <a:ext cx="400199" cy="343332"/>
              </a:xfrm>
              <a:custGeom>
                <a:avLst/>
                <a:gdLst>
                  <a:gd name="connsiteX0" fmla="*/ 387228 w 400203"/>
                  <a:gd name="connsiteY0" fmla="*/ 343328 h 343328"/>
                  <a:gd name="connsiteX1" fmla="*/ 13136 w 400203"/>
                  <a:gd name="connsiteY1" fmla="*/ 343328 h 343328"/>
                  <a:gd name="connsiteX2" fmla="*/ 1747 w 400203"/>
                  <a:gd name="connsiteY2" fmla="*/ 336753 h 343328"/>
                  <a:gd name="connsiteX3" fmla="*/ 1864 w 400203"/>
                  <a:gd name="connsiteY3" fmla="*/ 323602 h 343328"/>
                  <a:gd name="connsiteX4" fmla="*/ 188206 w 400203"/>
                  <a:gd name="connsiteY4" fmla="*/ 6458 h 343328"/>
                  <a:gd name="connsiteX5" fmla="*/ 199478 w 400203"/>
                  <a:gd name="connsiteY5" fmla="*/ 0 h 343328"/>
                  <a:gd name="connsiteX6" fmla="*/ 199478 w 400203"/>
                  <a:gd name="connsiteY6" fmla="*/ 0 h 343328"/>
                  <a:gd name="connsiteX7" fmla="*/ 210750 w 400203"/>
                  <a:gd name="connsiteY7" fmla="*/ 6458 h 343328"/>
                  <a:gd name="connsiteX8" fmla="*/ 398383 w 400203"/>
                  <a:gd name="connsiteY8" fmla="*/ 323602 h 343328"/>
                  <a:gd name="connsiteX9" fmla="*/ 398500 w 400203"/>
                  <a:gd name="connsiteY9" fmla="*/ 336753 h 343328"/>
                  <a:gd name="connsiteX10" fmla="*/ 387228 w 400203"/>
                  <a:gd name="connsiteY10" fmla="*/ 343328 h 343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0203" h="343328">
                    <a:moveTo>
                      <a:pt x="387228" y="343328"/>
                    </a:moveTo>
                    <a:lnTo>
                      <a:pt x="13136" y="343328"/>
                    </a:lnTo>
                    <a:cubicBezTo>
                      <a:pt x="8440" y="343328"/>
                      <a:pt x="4095" y="340862"/>
                      <a:pt x="1747" y="336753"/>
                    </a:cubicBezTo>
                    <a:cubicBezTo>
                      <a:pt x="-601" y="332643"/>
                      <a:pt x="-601" y="327594"/>
                      <a:pt x="1864" y="323602"/>
                    </a:cubicBezTo>
                    <a:lnTo>
                      <a:pt x="188206" y="6458"/>
                    </a:lnTo>
                    <a:cubicBezTo>
                      <a:pt x="190554" y="2466"/>
                      <a:pt x="194898" y="0"/>
                      <a:pt x="199478" y="0"/>
                    </a:cubicBezTo>
                    <a:cubicBezTo>
                      <a:pt x="199478" y="0"/>
                      <a:pt x="199478" y="0"/>
                      <a:pt x="199478" y="0"/>
                    </a:cubicBezTo>
                    <a:cubicBezTo>
                      <a:pt x="204174" y="0"/>
                      <a:pt x="208401" y="2466"/>
                      <a:pt x="210750" y="6458"/>
                    </a:cubicBezTo>
                    <a:lnTo>
                      <a:pt x="398383" y="323602"/>
                    </a:lnTo>
                    <a:cubicBezTo>
                      <a:pt x="400731" y="327712"/>
                      <a:pt x="400848" y="332643"/>
                      <a:pt x="398500" y="336753"/>
                    </a:cubicBezTo>
                    <a:cubicBezTo>
                      <a:pt x="396269" y="340862"/>
                      <a:pt x="391925" y="343328"/>
                      <a:pt x="387228" y="343328"/>
                    </a:cubicBezTo>
                    <a:close/>
                  </a:path>
                </a:pathLst>
              </a:custGeom>
              <a:solidFill>
                <a:schemeClr val="accent4"/>
              </a:solidFill>
              <a:ln w="19050"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441" name="Freeform: Shape 440">
                <a:extLst>
                  <a:ext uri="{FF2B5EF4-FFF2-40B4-BE49-F238E27FC236}">
                    <a16:creationId xmlns:a16="http://schemas.microsoft.com/office/drawing/2014/main" id="{09873658-2035-4C7E-BDCB-1B0135B7E1CC}"/>
                  </a:ext>
                </a:extLst>
              </p:cNvPr>
              <p:cNvSpPr/>
              <p:nvPr/>
            </p:nvSpPr>
            <p:spPr>
              <a:xfrm>
                <a:off x="1030614" y="4310368"/>
                <a:ext cx="26302" cy="118708"/>
              </a:xfrm>
              <a:custGeom>
                <a:avLst/>
                <a:gdLst>
                  <a:gd name="connsiteX0" fmla="*/ 0 w 26301"/>
                  <a:gd name="connsiteY0" fmla="*/ 0 h 118708"/>
                  <a:gd name="connsiteX1" fmla="*/ 26301 w 26301"/>
                  <a:gd name="connsiteY1" fmla="*/ 0 h 118708"/>
                  <a:gd name="connsiteX2" fmla="*/ 26301 w 26301"/>
                  <a:gd name="connsiteY2" fmla="*/ 118709 h 118708"/>
                  <a:gd name="connsiteX3" fmla="*/ 0 w 26301"/>
                  <a:gd name="connsiteY3" fmla="*/ 118709 h 118708"/>
                </a:gdLst>
                <a:ahLst/>
                <a:cxnLst>
                  <a:cxn ang="0">
                    <a:pos x="connsiteX0" y="connsiteY0"/>
                  </a:cxn>
                  <a:cxn ang="0">
                    <a:pos x="connsiteX1" y="connsiteY1"/>
                  </a:cxn>
                  <a:cxn ang="0">
                    <a:pos x="connsiteX2" y="connsiteY2"/>
                  </a:cxn>
                  <a:cxn ang="0">
                    <a:pos x="connsiteX3" y="connsiteY3"/>
                  </a:cxn>
                </a:cxnLst>
                <a:rect l="l" t="t" r="r" b="b"/>
                <a:pathLst>
                  <a:path w="26301" h="118708">
                    <a:moveTo>
                      <a:pt x="0" y="0"/>
                    </a:moveTo>
                    <a:lnTo>
                      <a:pt x="26301" y="0"/>
                    </a:lnTo>
                    <a:lnTo>
                      <a:pt x="26301" y="118709"/>
                    </a:lnTo>
                    <a:lnTo>
                      <a:pt x="0" y="118709"/>
                    </a:lnTo>
                    <a:close/>
                  </a:path>
                </a:pathLst>
              </a:custGeom>
              <a:solidFill>
                <a:srgbClr val="FFFFFF"/>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442" name="Freeform: Shape 441">
                <a:extLst>
                  <a:ext uri="{FF2B5EF4-FFF2-40B4-BE49-F238E27FC236}">
                    <a16:creationId xmlns:a16="http://schemas.microsoft.com/office/drawing/2014/main" id="{E640A6E3-3C49-4E36-9498-6CBCA3BA775C}"/>
                  </a:ext>
                </a:extLst>
              </p:cNvPr>
              <p:cNvSpPr/>
              <p:nvPr/>
            </p:nvSpPr>
            <p:spPr>
              <a:xfrm>
                <a:off x="1030618" y="4474718"/>
                <a:ext cx="26302" cy="23483"/>
              </a:xfrm>
              <a:custGeom>
                <a:avLst/>
                <a:gdLst>
                  <a:gd name="connsiteX0" fmla="*/ 0 w 26301"/>
                  <a:gd name="connsiteY0" fmla="*/ 0 h 23483"/>
                  <a:gd name="connsiteX1" fmla="*/ 26301 w 26301"/>
                  <a:gd name="connsiteY1" fmla="*/ 0 h 23483"/>
                  <a:gd name="connsiteX2" fmla="*/ 26301 w 26301"/>
                  <a:gd name="connsiteY2" fmla="*/ 23483 h 23483"/>
                  <a:gd name="connsiteX3" fmla="*/ 0 w 26301"/>
                  <a:gd name="connsiteY3" fmla="*/ 23483 h 23483"/>
                </a:gdLst>
                <a:ahLst/>
                <a:cxnLst>
                  <a:cxn ang="0">
                    <a:pos x="connsiteX0" y="connsiteY0"/>
                  </a:cxn>
                  <a:cxn ang="0">
                    <a:pos x="connsiteX1" y="connsiteY1"/>
                  </a:cxn>
                  <a:cxn ang="0">
                    <a:pos x="connsiteX2" y="connsiteY2"/>
                  </a:cxn>
                  <a:cxn ang="0">
                    <a:pos x="connsiteX3" y="connsiteY3"/>
                  </a:cxn>
                </a:cxnLst>
                <a:rect l="l" t="t" r="r" b="b"/>
                <a:pathLst>
                  <a:path w="26301" h="23483">
                    <a:moveTo>
                      <a:pt x="0" y="0"/>
                    </a:moveTo>
                    <a:lnTo>
                      <a:pt x="26301" y="0"/>
                    </a:lnTo>
                    <a:lnTo>
                      <a:pt x="26301" y="23483"/>
                    </a:lnTo>
                    <a:lnTo>
                      <a:pt x="0" y="23483"/>
                    </a:lnTo>
                    <a:close/>
                  </a:path>
                </a:pathLst>
              </a:custGeom>
              <a:solidFill>
                <a:srgbClr val="FFFFFF"/>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grpSp>
        <p:sp>
          <p:nvSpPr>
            <p:cNvPr id="401" name="Rectangle 400">
              <a:extLst>
                <a:ext uri="{FF2B5EF4-FFF2-40B4-BE49-F238E27FC236}">
                  <a16:creationId xmlns:a16="http://schemas.microsoft.com/office/drawing/2014/main" id="{5AF25A32-3D80-4E72-92CD-6331947AAC11}"/>
                </a:ext>
              </a:extLst>
            </p:cNvPr>
            <p:cNvSpPr/>
            <p:nvPr/>
          </p:nvSpPr>
          <p:spPr bwMode="auto">
            <a:xfrm>
              <a:off x="1561852" y="2364225"/>
              <a:ext cx="1771331" cy="1561778"/>
            </a:xfrm>
            <a:prstGeom prst="rect">
              <a:avLst/>
            </a:prstGeom>
            <a:solidFill>
              <a:srgbClr val="FFFFFF"/>
            </a:solidFill>
            <a:ln w="44450" cap="flat" cmpd="sng" algn="ctr">
              <a:solidFill>
                <a:srgbClr val="0078D4"/>
              </a:solidFill>
              <a:prstDash val="solid"/>
              <a:headEnd type="none" w="med" len="med"/>
              <a:tailEnd type="none" w="med" len="med"/>
            </a:ln>
            <a:effectLst/>
          </p:spPr>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cxnSp>
          <p:nvCxnSpPr>
            <p:cNvPr id="402" name="Straight Connector 401">
              <a:extLst>
                <a:ext uri="{FF2B5EF4-FFF2-40B4-BE49-F238E27FC236}">
                  <a16:creationId xmlns:a16="http://schemas.microsoft.com/office/drawing/2014/main" id="{9C8F4F61-50BF-4BF6-949A-1131DC25139F}"/>
                </a:ext>
              </a:extLst>
            </p:cNvPr>
            <p:cNvCxnSpPr>
              <a:cxnSpLocks/>
            </p:cNvCxnSpPr>
            <p:nvPr/>
          </p:nvCxnSpPr>
          <p:spPr>
            <a:xfrm>
              <a:off x="3333183" y="3098568"/>
              <a:ext cx="0" cy="108709"/>
            </a:xfrm>
            <a:prstGeom prst="line">
              <a:avLst/>
            </a:prstGeom>
            <a:noFill/>
            <a:ln w="47625" cap="flat" cmpd="sng" algn="ctr">
              <a:solidFill>
                <a:srgbClr val="FFFFFF"/>
              </a:solidFill>
              <a:prstDash val="solid"/>
              <a:headEnd type="none"/>
              <a:tailEnd type="none"/>
            </a:ln>
            <a:effectLst/>
          </p:spPr>
        </p:cxnSp>
        <p:grpSp>
          <p:nvGrpSpPr>
            <p:cNvPr id="403" name="Graphic 3">
              <a:extLst>
                <a:ext uri="{FF2B5EF4-FFF2-40B4-BE49-F238E27FC236}">
                  <a16:creationId xmlns:a16="http://schemas.microsoft.com/office/drawing/2014/main" id="{A12E4EFE-0A37-4425-A1A9-696B02689B6C}"/>
                </a:ext>
              </a:extLst>
            </p:cNvPr>
            <p:cNvGrpSpPr/>
            <p:nvPr/>
          </p:nvGrpSpPr>
          <p:grpSpPr>
            <a:xfrm>
              <a:off x="3385789" y="2995741"/>
              <a:ext cx="178877" cy="153456"/>
              <a:chOff x="844279" y="4204582"/>
              <a:chExt cx="400199" cy="343332"/>
            </a:xfrm>
            <a:solidFill>
              <a:srgbClr val="0078D4"/>
            </a:solidFill>
          </p:grpSpPr>
          <p:sp>
            <p:nvSpPr>
              <p:cNvPr id="437" name="Freeform: Shape 436">
                <a:extLst>
                  <a:ext uri="{FF2B5EF4-FFF2-40B4-BE49-F238E27FC236}">
                    <a16:creationId xmlns:a16="http://schemas.microsoft.com/office/drawing/2014/main" id="{AAE2E2A4-525C-4DAE-BA0B-9ED865A219F9}"/>
                  </a:ext>
                </a:extLst>
              </p:cNvPr>
              <p:cNvSpPr/>
              <p:nvPr/>
            </p:nvSpPr>
            <p:spPr>
              <a:xfrm>
                <a:off x="844279" y="4204582"/>
                <a:ext cx="400199" cy="343332"/>
              </a:xfrm>
              <a:custGeom>
                <a:avLst/>
                <a:gdLst>
                  <a:gd name="connsiteX0" fmla="*/ 387228 w 400203"/>
                  <a:gd name="connsiteY0" fmla="*/ 343328 h 343328"/>
                  <a:gd name="connsiteX1" fmla="*/ 13136 w 400203"/>
                  <a:gd name="connsiteY1" fmla="*/ 343328 h 343328"/>
                  <a:gd name="connsiteX2" fmla="*/ 1747 w 400203"/>
                  <a:gd name="connsiteY2" fmla="*/ 336753 h 343328"/>
                  <a:gd name="connsiteX3" fmla="*/ 1864 w 400203"/>
                  <a:gd name="connsiteY3" fmla="*/ 323602 h 343328"/>
                  <a:gd name="connsiteX4" fmla="*/ 188206 w 400203"/>
                  <a:gd name="connsiteY4" fmla="*/ 6458 h 343328"/>
                  <a:gd name="connsiteX5" fmla="*/ 199478 w 400203"/>
                  <a:gd name="connsiteY5" fmla="*/ 0 h 343328"/>
                  <a:gd name="connsiteX6" fmla="*/ 199478 w 400203"/>
                  <a:gd name="connsiteY6" fmla="*/ 0 h 343328"/>
                  <a:gd name="connsiteX7" fmla="*/ 210750 w 400203"/>
                  <a:gd name="connsiteY7" fmla="*/ 6458 h 343328"/>
                  <a:gd name="connsiteX8" fmla="*/ 398383 w 400203"/>
                  <a:gd name="connsiteY8" fmla="*/ 323602 h 343328"/>
                  <a:gd name="connsiteX9" fmla="*/ 398500 w 400203"/>
                  <a:gd name="connsiteY9" fmla="*/ 336753 h 343328"/>
                  <a:gd name="connsiteX10" fmla="*/ 387228 w 400203"/>
                  <a:gd name="connsiteY10" fmla="*/ 343328 h 343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0203" h="343328">
                    <a:moveTo>
                      <a:pt x="387228" y="343328"/>
                    </a:moveTo>
                    <a:lnTo>
                      <a:pt x="13136" y="343328"/>
                    </a:lnTo>
                    <a:cubicBezTo>
                      <a:pt x="8440" y="343328"/>
                      <a:pt x="4095" y="340862"/>
                      <a:pt x="1747" y="336753"/>
                    </a:cubicBezTo>
                    <a:cubicBezTo>
                      <a:pt x="-601" y="332643"/>
                      <a:pt x="-601" y="327594"/>
                      <a:pt x="1864" y="323602"/>
                    </a:cubicBezTo>
                    <a:lnTo>
                      <a:pt x="188206" y="6458"/>
                    </a:lnTo>
                    <a:cubicBezTo>
                      <a:pt x="190554" y="2466"/>
                      <a:pt x="194898" y="0"/>
                      <a:pt x="199478" y="0"/>
                    </a:cubicBezTo>
                    <a:cubicBezTo>
                      <a:pt x="199478" y="0"/>
                      <a:pt x="199478" y="0"/>
                      <a:pt x="199478" y="0"/>
                    </a:cubicBezTo>
                    <a:cubicBezTo>
                      <a:pt x="204174" y="0"/>
                      <a:pt x="208401" y="2466"/>
                      <a:pt x="210750" y="6458"/>
                    </a:cubicBezTo>
                    <a:lnTo>
                      <a:pt x="398383" y="323602"/>
                    </a:lnTo>
                    <a:cubicBezTo>
                      <a:pt x="400731" y="327712"/>
                      <a:pt x="400848" y="332643"/>
                      <a:pt x="398500" y="336753"/>
                    </a:cubicBezTo>
                    <a:cubicBezTo>
                      <a:pt x="396269" y="340862"/>
                      <a:pt x="391925" y="343328"/>
                      <a:pt x="387228" y="343328"/>
                    </a:cubicBezTo>
                    <a:close/>
                  </a:path>
                </a:pathLst>
              </a:custGeom>
              <a:solidFill>
                <a:schemeClr val="accent4"/>
              </a:solidFill>
              <a:ln w="26670"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438" name="Freeform: Shape 437">
                <a:extLst>
                  <a:ext uri="{FF2B5EF4-FFF2-40B4-BE49-F238E27FC236}">
                    <a16:creationId xmlns:a16="http://schemas.microsoft.com/office/drawing/2014/main" id="{9408BEB9-4F1E-4F9A-B9E7-13A33DCA6C17}"/>
                  </a:ext>
                </a:extLst>
              </p:cNvPr>
              <p:cNvSpPr/>
              <p:nvPr/>
            </p:nvSpPr>
            <p:spPr>
              <a:xfrm>
                <a:off x="1030614" y="4310368"/>
                <a:ext cx="26302" cy="118708"/>
              </a:xfrm>
              <a:custGeom>
                <a:avLst/>
                <a:gdLst>
                  <a:gd name="connsiteX0" fmla="*/ 0 w 26301"/>
                  <a:gd name="connsiteY0" fmla="*/ 0 h 118708"/>
                  <a:gd name="connsiteX1" fmla="*/ 26301 w 26301"/>
                  <a:gd name="connsiteY1" fmla="*/ 0 h 118708"/>
                  <a:gd name="connsiteX2" fmla="*/ 26301 w 26301"/>
                  <a:gd name="connsiteY2" fmla="*/ 118709 h 118708"/>
                  <a:gd name="connsiteX3" fmla="*/ 0 w 26301"/>
                  <a:gd name="connsiteY3" fmla="*/ 118709 h 118708"/>
                </a:gdLst>
                <a:ahLst/>
                <a:cxnLst>
                  <a:cxn ang="0">
                    <a:pos x="connsiteX0" y="connsiteY0"/>
                  </a:cxn>
                  <a:cxn ang="0">
                    <a:pos x="connsiteX1" y="connsiteY1"/>
                  </a:cxn>
                  <a:cxn ang="0">
                    <a:pos x="connsiteX2" y="connsiteY2"/>
                  </a:cxn>
                  <a:cxn ang="0">
                    <a:pos x="connsiteX3" y="connsiteY3"/>
                  </a:cxn>
                </a:cxnLst>
                <a:rect l="l" t="t" r="r" b="b"/>
                <a:pathLst>
                  <a:path w="26301" h="118708">
                    <a:moveTo>
                      <a:pt x="0" y="0"/>
                    </a:moveTo>
                    <a:lnTo>
                      <a:pt x="26301" y="0"/>
                    </a:lnTo>
                    <a:lnTo>
                      <a:pt x="26301" y="118709"/>
                    </a:lnTo>
                    <a:lnTo>
                      <a:pt x="0" y="118709"/>
                    </a:lnTo>
                    <a:close/>
                  </a:path>
                </a:pathLst>
              </a:custGeom>
              <a:solidFill>
                <a:srgbClr val="FFFFFF"/>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439" name="Freeform: Shape 438">
                <a:extLst>
                  <a:ext uri="{FF2B5EF4-FFF2-40B4-BE49-F238E27FC236}">
                    <a16:creationId xmlns:a16="http://schemas.microsoft.com/office/drawing/2014/main" id="{F919B2BC-E47B-46AD-AB49-56A403100292}"/>
                  </a:ext>
                </a:extLst>
              </p:cNvPr>
              <p:cNvSpPr/>
              <p:nvPr/>
            </p:nvSpPr>
            <p:spPr>
              <a:xfrm>
                <a:off x="1030618" y="4474718"/>
                <a:ext cx="26302" cy="23483"/>
              </a:xfrm>
              <a:custGeom>
                <a:avLst/>
                <a:gdLst>
                  <a:gd name="connsiteX0" fmla="*/ 0 w 26301"/>
                  <a:gd name="connsiteY0" fmla="*/ 0 h 23483"/>
                  <a:gd name="connsiteX1" fmla="*/ 26301 w 26301"/>
                  <a:gd name="connsiteY1" fmla="*/ 0 h 23483"/>
                  <a:gd name="connsiteX2" fmla="*/ 26301 w 26301"/>
                  <a:gd name="connsiteY2" fmla="*/ 23483 h 23483"/>
                  <a:gd name="connsiteX3" fmla="*/ 0 w 26301"/>
                  <a:gd name="connsiteY3" fmla="*/ 23483 h 23483"/>
                </a:gdLst>
                <a:ahLst/>
                <a:cxnLst>
                  <a:cxn ang="0">
                    <a:pos x="connsiteX0" y="connsiteY0"/>
                  </a:cxn>
                  <a:cxn ang="0">
                    <a:pos x="connsiteX1" y="connsiteY1"/>
                  </a:cxn>
                  <a:cxn ang="0">
                    <a:pos x="connsiteX2" y="connsiteY2"/>
                  </a:cxn>
                  <a:cxn ang="0">
                    <a:pos x="connsiteX3" y="connsiteY3"/>
                  </a:cxn>
                </a:cxnLst>
                <a:rect l="l" t="t" r="r" b="b"/>
                <a:pathLst>
                  <a:path w="26301" h="23483">
                    <a:moveTo>
                      <a:pt x="0" y="0"/>
                    </a:moveTo>
                    <a:lnTo>
                      <a:pt x="26301" y="0"/>
                    </a:lnTo>
                    <a:lnTo>
                      <a:pt x="26301" y="23483"/>
                    </a:lnTo>
                    <a:lnTo>
                      <a:pt x="0" y="23483"/>
                    </a:lnTo>
                    <a:close/>
                  </a:path>
                </a:pathLst>
              </a:custGeom>
              <a:solidFill>
                <a:srgbClr val="FFFFFF"/>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grpSp>
        <p:cxnSp>
          <p:nvCxnSpPr>
            <p:cNvPr id="404" name="Straight Connector 403">
              <a:extLst>
                <a:ext uri="{FF2B5EF4-FFF2-40B4-BE49-F238E27FC236}">
                  <a16:creationId xmlns:a16="http://schemas.microsoft.com/office/drawing/2014/main" id="{5CE2C363-CB69-42D8-B4AE-5E8C9BCD4A13}"/>
                </a:ext>
              </a:extLst>
            </p:cNvPr>
            <p:cNvCxnSpPr>
              <a:cxnSpLocks/>
            </p:cNvCxnSpPr>
            <p:nvPr/>
          </p:nvCxnSpPr>
          <p:spPr>
            <a:xfrm>
              <a:off x="1561852" y="2671886"/>
              <a:ext cx="0" cy="743293"/>
            </a:xfrm>
            <a:prstGeom prst="line">
              <a:avLst/>
            </a:prstGeom>
            <a:noFill/>
            <a:ln w="47625" cap="flat" cmpd="sng" algn="ctr">
              <a:solidFill>
                <a:srgbClr val="FFFFFF"/>
              </a:solidFill>
              <a:prstDash val="solid"/>
              <a:headEnd type="none"/>
              <a:tailEnd type="none"/>
            </a:ln>
            <a:effectLst/>
          </p:spPr>
        </p:cxnSp>
        <p:grpSp>
          <p:nvGrpSpPr>
            <p:cNvPr id="405" name="Graphic 3">
              <a:extLst>
                <a:ext uri="{FF2B5EF4-FFF2-40B4-BE49-F238E27FC236}">
                  <a16:creationId xmlns:a16="http://schemas.microsoft.com/office/drawing/2014/main" id="{FC36744C-86BE-4187-BF88-20BCDE9F46A1}"/>
                </a:ext>
              </a:extLst>
            </p:cNvPr>
            <p:cNvGrpSpPr/>
            <p:nvPr/>
          </p:nvGrpSpPr>
          <p:grpSpPr>
            <a:xfrm>
              <a:off x="1129588" y="2742785"/>
              <a:ext cx="565669" cy="485279"/>
              <a:chOff x="844305" y="4204583"/>
              <a:chExt cx="400210" cy="343332"/>
            </a:xfrm>
            <a:solidFill>
              <a:srgbClr val="0078D4"/>
            </a:solidFill>
          </p:grpSpPr>
          <p:sp>
            <p:nvSpPr>
              <p:cNvPr id="434" name="Freeform: Shape 433">
                <a:extLst>
                  <a:ext uri="{FF2B5EF4-FFF2-40B4-BE49-F238E27FC236}">
                    <a16:creationId xmlns:a16="http://schemas.microsoft.com/office/drawing/2014/main" id="{3A54404B-2844-4B83-93D7-89039963FD48}"/>
                  </a:ext>
                </a:extLst>
              </p:cNvPr>
              <p:cNvSpPr/>
              <p:nvPr/>
            </p:nvSpPr>
            <p:spPr>
              <a:xfrm>
                <a:off x="844305" y="4204583"/>
                <a:ext cx="400210" cy="343332"/>
              </a:xfrm>
              <a:custGeom>
                <a:avLst/>
                <a:gdLst>
                  <a:gd name="connsiteX0" fmla="*/ 387228 w 400203"/>
                  <a:gd name="connsiteY0" fmla="*/ 343328 h 343328"/>
                  <a:gd name="connsiteX1" fmla="*/ 13136 w 400203"/>
                  <a:gd name="connsiteY1" fmla="*/ 343328 h 343328"/>
                  <a:gd name="connsiteX2" fmla="*/ 1747 w 400203"/>
                  <a:gd name="connsiteY2" fmla="*/ 336753 h 343328"/>
                  <a:gd name="connsiteX3" fmla="*/ 1864 w 400203"/>
                  <a:gd name="connsiteY3" fmla="*/ 323602 h 343328"/>
                  <a:gd name="connsiteX4" fmla="*/ 188206 w 400203"/>
                  <a:gd name="connsiteY4" fmla="*/ 6458 h 343328"/>
                  <a:gd name="connsiteX5" fmla="*/ 199478 w 400203"/>
                  <a:gd name="connsiteY5" fmla="*/ 0 h 343328"/>
                  <a:gd name="connsiteX6" fmla="*/ 199478 w 400203"/>
                  <a:gd name="connsiteY6" fmla="*/ 0 h 343328"/>
                  <a:gd name="connsiteX7" fmla="*/ 210750 w 400203"/>
                  <a:gd name="connsiteY7" fmla="*/ 6458 h 343328"/>
                  <a:gd name="connsiteX8" fmla="*/ 398383 w 400203"/>
                  <a:gd name="connsiteY8" fmla="*/ 323602 h 343328"/>
                  <a:gd name="connsiteX9" fmla="*/ 398500 w 400203"/>
                  <a:gd name="connsiteY9" fmla="*/ 336753 h 343328"/>
                  <a:gd name="connsiteX10" fmla="*/ 387228 w 400203"/>
                  <a:gd name="connsiteY10" fmla="*/ 343328 h 343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0203" h="343328">
                    <a:moveTo>
                      <a:pt x="387228" y="343328"/>
                    </a:moveTo>
                    <a:lnTo>
                      <a:pt x="13136" y="343328"/>
                    </a:lnTo>
                    <a:cubicBezTo>
                      <a:pt x="8440" y="343328"/>
                      <a:pt x="4095" y="340862"/>
                      <a:pt x="1747" y="336753"/>
                    </a:cubicBezTo>
                    <a:cubicBezTo>
                      <a:pt x="-601" y="332643"/>
                      <a:pt x="-601" y="327594"/>
                      <a:pt x="1864" y="323602"/>
                    </a:cubicBezTo>
                    <a:lnTo>
                      <a:pt x="188206" y="6458"/>
                    </a:lnTo>
                    <a:cubicBezTo>
                      <a:pt x="190554" y="2466"/>
                      <a:pt x="194898" y="0"/>
                      <a:pt x="199478" y="0"/>
                    </a:cubicBezTo>
                    <a:cubicBezTo>
                      <a:pt x="199478" y="0"/>
                      <a:pt x="199478" y="0"/>
                      <a:pt x="199478" y="0"/>
                    </a:cubicBezTo>
                    <a:cubicBezTo>
                      <a:pt x="204174" y="0"/>
                      <a:pt x="208401" y="2466"/>
                      <a:pt x="210750" y="6458"/>
                    </a:cubicBezTo>
                    <a:lnTo>
                      <a:pt x="398383" y="323602"/>
                    </a:lnTo>
                    <a:cubicBezTo>
                      <a:pt x="400731" y="327712"/>
                      <a:pt x="400848" y="332643"/>
                      <a:pt x="398500" y="336753"/>
                    </a:cubicBezTo>
                    <a:cubicBezTo>
                      <a:pt x="396269" y="340862"/>
                      <a:pt x="391925" y="343328"/>
                      <a:pt x="387228" y="343328"/>
                    </a:cubicBezTo>
                    <a:close/>
                  </a:path>
                </a:pathLst>
              </a:custGeom>
              <a:solidFill>
                <a:srgbClr val="D83B01"/>
              </a:solidFill>
              <a:ln w="28575" cap="flat">
                <a:solidFill>
                  <a:srgbClr val="FFFFFF"/>
                </a:solid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435" name="Freeform: Shape 434">
                <a:extLst>
                  <a:ext uri="{FF2B5EF4-FFF2-40B4-BE49-F238E27FC236}">
                    <a16:creationId xmlns:a16="http://schemas.microsoft.com/office/drawing/2014/main" id="{9A41B67B-1226-4F60-A5C0-16A4E6345E58}"/>
                  </a:ext>
                </a:extLst>
              </p:cNvPr>
              <p:cNvSpPr/>
              <p:nvPr/>
            </p:nvSpPr>
            <p:spPr>
              <a:xfrm>
                <a:off x="1030625" y="4310375"/>
                <a:ext cx="26302" cy="118708"/>
              </a:xfrm>
              <a:custGeom>
                <a:avLst/>
                <a:gdLst>
                  <a:gd name="connsiteX0" fmla="*/ 0 w 26301"/>
                  <a:gd name="connsiteY0" fmla="*/ 0 h 118708"/>
                  <a:gd name="connsiteX1" fmla="*/ 26301 w 26301"/>
                  <a:gd name="connsiteY1" fmla="*/ 0 h 118708"/>
                  <a:gd name="connsiteX2" fmla="*/ 26301 w 26301"/>
                  <a:gd name="connsiteY2" fmla="*/ 118709 h 118708"/>
                  <a:gd name="connsiteX3" fmla="*/ 0 w 26301"/>
                  <a:gd name="connsiteY3" fmla="*/ 118709 h 118708"/>
                </a:gdLst>
                <a:ahLst/>
                <a:cxnLst>
                  <a:cxn ang="0">
                    <a:pos x="connsiteX0" y="connsiteY0"/>
                  </a:cxn>
                  <a:cxn ang="0">
                    <a:pos x="connsiteX1" y="connsiteY1"/>
                  </a:cxn>
                  <a:cxn ang="0">
                    <a:pos x="connsiteX2" y="connsiteY2"/>
                  </a:cxn>
                  <a:cxn ang="0">
                    <a:pos x="connsiteX3" y="connsiteY3"/>
                  </a:cxn>
                </a:cxnLst>
                <a:rect l="l" t="t" r="r" b="b"/>
                <a:pathLst>
                  <a:path w="26301" h="118708">
                    <a:moveTo>
                      <a:pt x="0" y="0"/>
                    </a:moveTo>
                    <a:lnTo>
                      <a:pt x="26301" y="0"/>
                    </a:lnTo>
                    <a:lnTo>
                      <a:pt x="26301" y="118709"/>
                    </a:lnTo>
                    <a:lnTo>
                      <a:pt x="0" y="118709"/>
                    </a:lnTo>
                    <a:close/>
                  </a:path>
                </a:pathLst>
              </a:custGeom>
              <a:solidFill>
                <a:srgbClr val="FFFFFF"/>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436" name="Freeform: Shape 435">
                <a:extLst>
                  <a:ext uri="{FF2B5EF4-FFF2-40B4-BE49-F238E27FC236}">
                    <a16:creationId xmlns:a16="http://schemas.microsoft.com/office/drawing/2014/main" id="{859851EE-3AFB-4992-AC3D-F443B68A969E}"/>
                  </a:ext>
                </a:extLst>
              </p:cNvPr>
              <p:cNvSpPr/>
              <p:nvPr/>
            </p:nvSpPr>
            <p:spPr>
              <a:xfrm>
                <a:off x="1030618" y="4474718"/>
                <a:ext cx="26302" cy="23483"/>
              </a:xfrm>
              <a:custGeom>
                <a:avLst/>
                <a:gdLst>
                  <a:gd name="connsiteX0" fmla="*/ 0 w 26301"/>
                  <a:gd name="connsiteY0" fmla="*/ 0 h 23483"/>
                  <a:gd name="connsiteX1" fmla="*/ 26301 w 26301"/>
                  <a:gd name="connsiteY1" fmla="*/ 0 h 23483"/>
                  <a:gd name="connsiteX2" fmla="*/ 26301 w 26301"/>
                  <a:gd name="connsiteY2" fmla="*/ 23483 h 23483"/>
                  <a:gd name="connsiteX3" fmla="*/ 0 w 26301"/>
                  <a:gd name="connsiteY3" fmla="*/ 23483 h 23483"/>
                </a:gdLst>
                <a:ahLst/>
                <a:cxnLst>
                  <a:cxn ang="0">
                    <a:pos x="connsiteX0" y="connsiteY0"/>
                  </a:cxn>
                  <a:cxn ang="0">
                    <a:pos x="connsiteX1" y="connsiteY1"/>
                  </a:cxn>
                  <a:cxn ang="0">
                    <a:pos x="connsiteX2" y="connsiteY2"/>
                  </a:cxn>
                  <a:cxn ang="0">
                    <a:pos x="connsiteX3" y="connsiteY3"/>
                  </a:cxn>
                </a:cxnLst>
                <a:rect l="l" t="t" r="r" b="b"/>
                <a:pathLst>
                  <a:path w="26301" h="23483">
                    <a:moveTo>
                      <a:pt x="0" y="0"/>
                    </a:moveTo>
                    <a:lnTo>
                      <a:pt x="26301" y="0"/>
                    </a:lnTo>
                    <a:lnTo>
                      <a:pt x="26301" y="23483"/>
                    </a:lnTo>
                    <a:lnTo>
                      <a:pt x="0" y="23483"/>
                    </a:lnTo>
                    <a:close/>
                  </a:path>
                </a:pathLst>
              </a:custGeom>
              <a:solidFill>
                <a:srgbClr val="FFFFFF"/>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grpSp>
        <p:grpSp>
          <p:nvGrpSpPr>
            <p:cNvPr id="406" name="Graphic 3">
              <a:extLst>
                <a:ext uri="{FF2B5EF4-FFF2-40B4-BE49-F238E27FC236}">
                  <a16:creationId xmlns:a16="http://schemas.microsoft.com/office/drawing/2014/main" id="{FADA531B-D5F5-414C-A33F-D01D8A66E2E8}"/>
                </a:ext>
              </a:extLst>
            </p:cNvPr>
            <p:cNvGrpSpPr/>
            <p:nvPr/>
          </p:nvGrpSpPr>
          <p:grpSpPr>
            <a:xfrm>
              <a:off x="1269603" y="3493301"/>
              <a:ext cx="257862" cy="221216"/>
              <a:chOff x="844279" y="4204582"/>
              <a:chExt cx="400199" cy="343332"/>
            </a:xfrm>
            <a:solidFill>
              <a:srgbClr val="0078D4"/>
            </a:solidFill>
          </p:grpSpPr>
          <p:sp>
            <p:nvSpPr>
              <p:cNvPr id="431" name="Freeform: Shape 430">
                <a:extLst>
                  <a:ext uri="{FF2B5EF4-FFF2-40B4-BE49-F238E27FC236}">
                    <a16:creationId xmlns:a16="http://schemas.microsoft.com/office/drawing/2014/main" id="{65A5FF9C-4D9D-4F04-904F-8BD4606E4F7B}"/>
                  </a:ext>
                </a:extLst>
              </p:cNvPr>
              <p:cNvSpPr/>
              <p:nvPr/>
            </p:nvSpPr>
            <p:spPr>
              <a:xfrm>
                <a:off x="844279" y="4204582"/>
                <a:ext cx="400199" cy="343332"/>
              </a:xfrm>
              <a:custGeom>
                <a:avLst/>
                <a:gdLst>
                  <a:gd name="connsiteX0" fmla="*/ 387228 w 400203"/>
                  <a:gd name="connsiteY0" fmla="*/ 343328 h 343328"/>
                  <a:gd name="connsiteX1" fmla="*/ 13136 w 400203"/>
                  <a:gd name="connsiteY1" fmla="*/ 343328 h 343328"/>
                  <a:gd name="connsiteX2" fmla="*/ 1747 w 400203"/>
                  <a:gd name="connsiteY2" fmla="*/ 336753 h 343328"/>
                  <a:gd name="connsiteX3" fmla="*/ 1864 w 400203"/>
                  <a:gd name="connsiteY3" fmla="*/ 323602 h 343328"/>
                  <a:gd name="connsiteX4" fmla="*/ 188206 w 400203"/>
                  <a:gd name="connsiteY4" fmla="*/ 6458 h 343328"/>
                  <a:gd name="connsiteX5" fmla="*/ 199478 w 400203"/>
                  <a:gd name="connsiteY5" fmla="*/ 0 h 343328"/>
                  <a:gd name="connsiteX6" fmla="*/ 199478 w 400203"/>
                  <a:gd name="connsiteY6" fmla="*/ 0 h 343328"/>
                  <a:gd name="connsiteX7" fmla="*/ 210750 w 400203"/>
                  <a:gd name="connsiteY7" fmla="*/ 6458 h 343328"/>
                  <a:gd name="connsiteX8" fmla="*/ 398383 w 400203"/>
                  <a:gd name="connsiteY8" fmla="*/ 323602 h 343328"/>
                  <a:gd name="connsiteX9" fmla="*/ 398500 w 400203"/>
                  <a:gd name="connsiteY9" fmla="*/ 336753 h 343328"/>
                  <a:gd name="connsiteX10" fmla="*/ 387228 w 400203"/>
                  <a:gd name="connsiteY10" fmla="*/ 343328 h 343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0203" h="343328">
                    <a:moveTo>
                      <a:pt x="387228" y="343328"/>
                    </a:moveTo>
                    <a:lnTo>
                      <a:pt x="13136" y="343328"/>
                    </a:lnTo>
                    <a:cubicBezTo>
                      <a:pt x="8440" y="343328"/>
                      <a:pt x="4095" y="340862"/>
                      <a:pt x="1747" y="336753"/>
                    </a:cubicBezTo>
                    <a:cubicBezTo>
                      <a:pt x="-601" y="332643"/>
                      <a:pt x="-601" y="327594"/>
                      <a:pt x="1864" y="323602"/>
                    </a:cubicBezTo>
                    <a:lnTo>
                      <a:pt x="188206" y="6458"/>
                    </a:lnTo>
                    <a:cubicBezTo>
                      <a:pt x="190554" y="2466"/>
                      <a:pt x="194898" y="0"/>
                      <a:pt x="199478" y="0"/>
                    </a:cubicBezTo>
                    <a:cubicBezTo>
                      <a:pt x="199478" y="0"/>
                      <a:pt x="199478" y="0"/>
                      <a:pt x="199478" y="0"/>
                    </a:cubicBezTo>
                    <a:cubicBezTo>
                      <a:pt x="204174" y="0"/>
                      <a:pt x="208401" y="2466"/>
                      <a:pt x="210750" y="6458"/>
                    </a:cubicBezTo>
                    <a:lnTo>
                      <a:pt x="398383" y="323602"/>
                    </a:lnTo>
                    <a:cubicBezTo>
                      <a:pt x="400731" y="327712"/>
                      <a:pt x="400848" y="332643"/>
                      <a:pt x="398500" y="336753"/>
                    </a:cubicBezTo>
                    <a:cubicBezTo>
                      <a:pt x="396269" y="340862"/>
                      <a:pt x="391925" y="343328"/>
                      <a:pt x="387228" y="343328"/>
                    </a:cubicBezTo>
                    <a:close/>
                  </a:path>
                </a:pathLst>
              </a:custGeom>
              <a:solidFill>
                <a:schemeClr val="accent4"/>
              </a:solidFill>
              <a:ln w="26670"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432" name="Freeform: Shape 431">
                <a:extLst>
                  <a:ext uri="{FF2B5EF4-FFF2-40B4-BE49-F238E27FC236}">
                    <a16:creationId xmlns:a16="http://schemas.microsoft.com/office/drawing/2014/main" id="{B1B9FA77-29E9-48AD-AF26-1FA08DAB0A6A}"/>
                  </a:ext>
                </a:extLst>
              </p:cNvPr>
              <p:cNvSpPr/>
              <p:nvPr/>
            </p:nvSpPr>
            <p:spPr>
              <a:xfrm>
                <a:off x="1030614" y="4310368"/>
                <a:ext cx="26302" cy="118708"/>
              </a:xfrm>
              <a:custGeom>
                <a:avLst/>
                <a:gdLst>
                  <a:gd name="connsiteX0" fmla="*/ 0 w 26301"/>
                  <a:gd name="connsiteY0" fmla="*/ 0 h 118708"/>
                  <a:gd name="connsiteX1" fmla="*/ 26301 w 26301"/>
                  <a:gd name="connsiteY1" fmla="*/ 0 h 118708"/>
                  <a:gd name="connsiteX2" fmla="*/ 26301 w 26301"/>
                  <a:gd name="connsiteY2" fmla="*/ 118709 h 118708"/>
                  <a:gd name="connsiteX3" fmla="*/ 0 w 26301"/>
                  <a:gd name="connsiteY3" fmla="*/ 118709 h 118708"/>
                </a:gdLst>
                <a:ahLst/>
                <a:cxnLst>
                  <a:cxn ang="0">
                    <a:pos x="connsiteX0" y="connsiteY0"/>
                  </a:cxn>
                  <a:cxn ang="0">
                    <a:pos x="connsiteX1" y="connsiteY1"/>
                  </a:cxn>
                  <a:cxn ang="0">
                    <a:pos x="connsiteX2" y="connsiteY2"/>
                  </a:cxn>
                  <a:cxn ang="0">
                    <a:pos x="connsiteX3" y="connsiteY3"/>
                  </a:cxn>
                </a:cxnLst>
                <a:rect l="l" t="t" r="r" b="b"/>
                <a:pathLst>
                  <a:path w="26301" h="118708">
                    <a:moveTo>
                      <a:pt x="0" y="0"/>
                    </a:moveTo>
                    <a:lnTo>
                      <a:pt x="26301" y="0"/>
                    </a:lnTo>
                    <a:lnTo>
                      <a:pt x="26301" y="118709"/>
                    </a:lnTo>
                    <a:lnTo>
                      <a:pt x="0" y="118709"/>
                    </a:lnTo>
                    <a:close/>
                  </a:path>
                </a:pathLst>
              </a:custGeom>
              <a:solidFill>
                <a:srgbClr val="FFFFFF"/>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433" name="Freeform: Shape 432">
                <a:extLst>
                  <a:ext uri="{FF2B5EF4-FFF2-40B4-BE49-F238E27FC236}">
                    <a16:creationId xmlns:a16="http://schemas.microsoft.com/office/drawing/2014/main" id="{BFF06788-9512-47ED-9AB5-8EF2481489D7}"/>
                  </a:ext>
                </a:extLst>
              </p:cNvPr>
              <p:cNvSpPr/>
              <p:nvPr/>
            </p:nvSpPr>
            <p:spPr>
              <a:xfrm>
                <a:off x="1030618" y="4474718"/>
                <a:ext cx="26302" cy="23483"/>
              </a:xfrm>
              <a:custGeom>
                <a:avLst/>
                <a:gdLst>
                  <a:gd name="connsiteX0" fmla="*/ 0 w 26301"/>
                  <a:gd name="connsiteY0" fmla="*/ 0 h 23483"/>
                  <a:gd name="connsiteX1" fmla="*/ 26301 w 26301"/>
                  <a:gd name="connsiteY1" fmla="*/ 0 h 23483"/>
                  <a:gd name="connsiteX2" fmla="*/ 26301 w 26301"/>
                  <a:gd name="connsiteY2" fmla="*/ 23483 h 23483"/>
                  <a:gd name="connsiteX3" fmla="*/ 0 w 26301"/>
                  <a:gd name="connsiteY3" fmla="*/ 23483 h 23483"/>
                </a:gdLst>
                <a:ahLst/>
                <a:cxnLst>
                  <a:cxn ang="0">
                    <a:pos x="connsiteX0" y="connsiteY0"/>
                  </a:cxn>
                  <a:cxn ang="0">
                    <a:pos x="connsiteX1" y="connsiteY1"/>
                  </a:cxn>
                  <a:cxn ang="0">
                    <a:pos x="connsiteX2" y="connsiteY2"/>
                  </a:cxn>
                  <a:cxn ang="0">
                    <a:pos x="connsiteX3" y="connsiteY3"/>
                  </a:cxn>
                </a:cxnLst>
                <a:rect l="l" t="t" r="r" b="b"/>
                <a:pathLst>
                  <a:path w="26301" h="23483">
                    <a:moveTo>
                      <a:pt x="0" y="0"/>
                    </a:moveTo>
                    <a:lnTo>
                      <a:pt x="26301" y="0"/>
                    </a:lnTo>
                    <a:lnTo>
                      <a:pt x="26301" y="23483"/>
                    </a:lnTo>
                    <a:lnTo>
                      <a:pt x="0" y="23483"/>
                    </a:lnTo>
                    <a:close/>
                  </a:path>
                </a:pathLst>
              </a:custGeom>
              <a:solidFill>
                <a:srgbClr val="FFFFFF"/>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grpSp>
        <p:cxnSp>
          <p:nvCxnSpPr>
            <p:cNvPr id="407" name="Straight Connector 406">
              <a:extLst>
                <a:ext uri="{FF2B5EF4-FFF2-40B4-BE49-F238E27FC236}">
                  <a16:creationId xmlns:a16="http://schemas.microsoft.com/office/drawing/2014/main" id="{130B857A-89F2-4AAD-AA19-D508D3FC1FD8}"/>
                </a:ext>
              </a:extLst>
            </p:cNvPr>
            <p:cNvCxnSpPr>
              <a:cxnSpLocks/>
            </p:cNvCxnSpPr>
            <p:nvPr/>
          </p:nvCxnSpPr>
          <p:spPr>
            <a:xfrm>
              <a:off x="1561852" y="3636480"/>
              <a:ext cx="0" cy="154916"/>
            </a:xfrm>
            <a:prstGeom prst="line">
              <a:avLst/>
            </a:prstGeom>
            <a:noFill/>
            <a:ln w="47625" cap="flat" cmpd="sng" algn="ctr">
              <a:solidFill>
                <a:srgbClr val="FFFFFF"/>
              </a:solidFill>
              <a:prstDash val="solid"/>
              <a:headEnd type="none"/>
              <a:tailEnd type="none"/>
            </a:ln>
            <a:effectLst/>
          </p:spPr>
        </p:cxnSp>
        <p:grpSp>
          <p:nvGrpSpPr>
            <p:cNvPr id="408" name="Graphic 3">
              <a:extLst>
                <a:ext uri="{FF2B5EF4-FFF2-40B4-BE49-F238E27FC236}">
                  <a16:creationId xmlns:a16="http://schemas.microsoft.com/office/drawing/2014/main" id="{63A54CA9-308F-410C-B646-D51ACA6459FC}"/>
                </a:ext>
              </a:extLst>
            </p:cNvPr>
            <p:cNvGrpSpPr/>
            <p:nvPr/>
          </p:nvGrpSpPr>
          <p:grpSpPr>
            <a:xfrm>
              <a:off x="1185550" y="3595751"/>
              <a:ext cx="207545" cy="178050"/>
              <a:chOff x="844279" y="4204582"/>
              <a:chExt cx="400199" cy="343332"/>
            </a:xfrm>
            <a:solidFill>
              <a:srgbClr val="0078D4"/>
            </a:solidFill>
          </p:grpSpPr>
          <p:sp>
            <p:nvSpPr>
              <p:cNvPr id="428" name="Freeform: Shape 427">
                <a:extLst>
                  <a:ext uri="{FF2B5EF4-FFF2-40B4-BE49-F238E27FC236}">
                    <a16:creationId xmlns:a16="http://schemas.microsoft.com/office/drawing/2014/main" id="{AECB117E-03A6-432A-AD3F-4AAF9905E749}"/>
                  </a:ext>
                </a:extLst>
              </p:cNvPr>
              <p:cNvSpPr/>
              <p:nvPr/>
            </p:nvSpPr>
            <p:spPr>
              <a:xfrm>
                <a:off x="844279" y="4204582"/>
                <a:ext cx="400199" cy="343332"/>
              </a:xfrm>
              <a:custGeom>
                <a:avLst/>
                <a:gdLst>
                  <a:gd name="connsiteX0" fmla="*/ 387228 w 400203"/>
                  <a:gd name="connsiteY0" fmla="*/ 343328 h 343328"/>
                  <a:gd name="connsiteX1" fmla="*/ 13136 w 400203"/>
                  <a:gd name="connsiteY1" fmla="*/ 343328 h 343328"/>
                  <a:gd name="connsiteX2" fmla="*/ 1747 w 400203"/>
                  <a:gd name="connsiteY2" fmla="*/ 336753 h 343328"/>
                  <a:gd name="connsiteX3" fmla="*/ 1864 w 400203"/>
                  <a:gd name="connsiteY3" fmla="*/ 323602 h 343328"/>
                  <a:gd name="connsiteX4" fmla="*/ 188206 w 400203"/>
                  <a:gd name="connsiteY4" fmla="*/ 6458 h 343328"/>
                  <a:gd name="connsiteX5" fmla="*/ 199478 w 400203"/>
                  <a:gd name="connsiteY5" fmla="*/ 0 h 343328"/>
                  <a:gd name="connsiteX6" fmla="*/ 199478 w 400203"/>
                  <a:gd name="connsiteY6" fmla="*/ 0 h 343328"/>
                  <a:gd name="connsiteX7" fmla="*/ 210750 w 400203"/>
                  <a:gd name="connsiteY7" fmla="*/ 6458 h 343328"/>
                  <a:gd name="connsiteX8" fmla="*/ 398383 w 400203"/>
                  <a:gd name="connsiteY8" fmla="*/ 323602 h 343328"/>
                  <a:gd name="connsiteX9" fmla="*/ 398500 w 400203"/>
                  <a:gd name="connsiteY9" fmla="*/ 336753 h 343328"/>
                  <a:gd name="connsiteX10" fmla="*/ 387228 w 400203"/>
                  <a:gd name="connsiteY10" fmla="*/ 343328 h 343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0203" h="343328">
                    <a:moveTo>
                      <a:pt x="387228" y="343328"/>
                    </a:moveTo>
                    <a:lnTo>
                      <a:pt x="13136" y="343328"/>
                    </a:lnTo>
                    <a:cubicBezTo>
                      <a:pt x="8440" y="343328"/>
                      <a:pt x="4095" y="340862"/>
                      <a:pt x="1747" y="336753"/>
                    </a:cubicBezTo>
                    <a:cubicBezTo>
                      <a:pt x="-601" y="332643"/>
                      <a:pt x="-601" y="327594"/>
                      <a:pt x="1864" y="323602"/>
                    </a:cubicBezTo>
                    <a:lnTo>
                      <a:pt x="188206" y="6458"/>
                    </a:lnTo>
                    <a:cubicBezTo>
                      <a:pt x="190554" y="2466"/>
                      <a:pt x="194898" y="0"/>
                      <a:pt x="199478" y="0"/>
                    </a:cubicBezTo>
                    <a:cubicBezTo>
                      <a:pt x="199478" y="0"/>
                      <a:pt x="199478" y="0"/>
                      <a:pt x="199478" y="0"/>
                    </a:cubicBezTo>
                    <a:cubicBezTo>
                      <a:pt x="204174" y="0"/>
                      <a:pt x="208401" y="2466"/>
                      <a:pt x="210750" y="6458"/>
                    </a:cubicBezTo>
                    <a:lnTo>
                      <a:pt x="398383" y="323602"/>
                    </a:lnTo>
                    <a:cubicBezTo>
                      <a:pt x="400731" y="327712"/>
                      <a:pt x="400848" y="332643"/>
                      <a:pt x="398500" y="336753"/>
                    </a:cubicBezTo>
                    <a:cubicBezTo>
                      <a:pt x="396269" y="340862"/>
                      <a:pt x="391925" y="343328"/>
                      <a:pt x="387228" y="343328"/>
                    </a:cubicBezTo>
                    <a:close/>
                  </a:path>
                </a:pathLst>
              </a:custGeom>
              <a:solidFill>
                <a:schemeClr val="accent2"/>
              </a:solidFill>
              <a:ln w="19050" cap="flat">
                <a:solidFill>
                  <a:srgbClr val="FFFFFF"/>
                </a:solid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429" name="Freeform: Shape 428">
                <a:extLst>
                  <a:ext uri="{FF2B5EF4-FFF2-40B4-BE49-F238E27FC236}">
                    <a16:creationId xmlns:a16="http://schemas.microsoft.com/office/drawing/2014/main" id="{E817942F-5754-485E-B6CE-2B9CEDED00AC}"/>
                  </a:ext>
                </a:extLst>
              </p:cNvPr>
              <p:cNvSpPr/>
              <p:nvPr/>
            </p:nvSpPr>
            <p:spPr>
              <a:xfrm>
                <a:off x="1030614" y="4310368"/>
                <a:ext cx="26302" cy="118708"/>
              </a:xfrm>
              <a:custGeom>
                <a:avLst/>
                <a:gdLst>
                  <a:gd name="connsiteX0" fmla="*/ 0 w 26301"/>
                  <a:gd name="connsiteY0" fmla="*/ 0 h 118708"/>
                  <a:gd name="connsiteX1" fmla="*/ 26301 w 26301"/>
                  <a:gd name="connsiteY1" fmla="*/ 0 h 118708"/>
                  <a:gd name="connsiteX2" fmla="*/ 26301 w 26301"/>
                  <a:gd name="connsiteY2" fmla="*/ 118709 h 118708"/>
                  <a:gd name="connsiteX3" fmla="*/ 0 w 26301"/>
                  <a:gd name="connsiteY3" fmla="*/ 118709 h 118708"/>
                </a:gdLst>
                <a:ahLst/>
                <a:cxnLst>
                  <a:cxn ang="0">
                    <a:pos x="connsiteX0" y="connsiteY0"/>
                  </a:cxn>
                  <a:cxn ang="0">
                    <a:pos x="connsiteX1" y="connsiteY1"/>
                  </a:cxn>
                  <a:cxn ang="0">
                    <a:pos x="connsiteX2" y="connsiteY2"/>
                  </a:cxn>
                  <a:cxn ang="0">
                    <a:pos x="connsiteX3" y="connsiteY3"/>
                  </a:cxn>
                </a:cxnLst>
                <a:rect l="l" t="t" r="r" b="b"/>
                <a:pathLst>
                  <a:path w="26301" h="118708">
                    <a:moveTo>
                      <a:pt x="0" y="0"/>
                    </a:moveTo>
                    <a:lnTo>
                      <a:pt x="26301" y="0"/>
                    </a:lnTo>
                    <a:lnTo>
                      <a:pt x="26301" y="118709"/>
                    </a:lnTo>
                    <a:lnTo>
                      <a:pt x="0" y="118709"/>
                    </a:lnTo>
                    <a:close/>
                  </a:path>
                </a:pathLst>
              </a:custGeom>
              <a:solidFill>
                <a:srgbClr val="000000"/>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430" name="Freeform: Shape 429">
                <a:extLst>
                  <a:ext uri="{FF2B5EF4-FFF2-40B4-BE49-F238E27FC236}">
                    <a16:creationId xmlns:a16="http://schemas.microsoft.com/office/drawing/2014/main" id="{C346AC09-537A-49D2-9B3C-1E05923BA513}"/>
                  </a:ext>
                </a:extLst>
              </p:cNvPr>
              <p:cNvSpPr/>
              <p:nvPr/>
            </p:nvSpPr>
            <p:spPr>
              <a:xfrm>
                <a:off x="1030618" y="4474718"/>
                <a:ext cx="26302" cy="23483"/>
              </a:xfrm>
              <a:custGeom>
                <a:avLst/>
                <a:gdLst>
                  <a:gd name="connsiteX0" fmla="*/ 0 w 26301"/>
                  <a:gd name="connsiteY0" fmla="*/ 0 h 23483"/>
                  <a:gd name="connsiteX1" fmla="*/ 26301 w 26301"/>
                  <a:gd name="connsiteY1" fmla="*/ 0 h 23483"/>
                  <a:gd name="connsiteX2" fmla="*/ 26301 w 26301"/>
                  <a:gd name="connsiteY2" fmla="*/ 23483 h 23483"/>
                  <a:gd name="connsiteX3" fmla="*/ 0 w 26301"/>
                  <a:gd name="connsiteY3" fmla="*/ 23483 h 23483"/>
                </a:gdLst>
                <a:ahLst/>
                <a:cxnLst>
                  <a:cxn ang="0">
                    <a:pos x="connsiteX0" y="connsiteY0"/>
                  </a:cxn>
                  <a:cxn ang="0">
                    <a:pos x="connsiteX1" y="connsiteY1"/>
                  </a:cxn>
                  <a:cxn ang="0">
                    <a:pos x="connsiteX2" y="connsiteY2"/>
                  </a:cxn>
                  <a:cxn ang="0">
                    <a:pos x="connsiteX3" y="connsiteY3"/>
                  </a:cxn>
                </a:cxnLst>
                <a:rect l="l" t="t" r="r" b="b"/>
                <a:pathLst>
                  <a:path w="26301" h="23483">
                    <a:moveTo>
                      <a:pt x="0" y="0"/>
                    </a:moveTo>
                    <a:lnTo>
                      <a:pt x="26301" y="0"/>
                    </a:lnTo>
                    <a:lnTo>
                      <a:pt x="26301" y="23483"/>
                    </a:lnTo>
                    <a:lnTo>
                      <a:pt x="0" y="23483"/>
                    </a:lnTo>
                    <a:close/>
                  </a:path>
                </a:pathLst>
              </a:custGeom>
              <a:solidFill>
                <a:srgbClr val="000000"/>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grpSp>
        <p:grpSp>
          <p:nvGrpSpPr>
            <p:cNvPr id="409" name="Graphic 3">
              <a:extLst>
                <a:ext uri="{FF2B5EF4-FFF2-40B4-BE49-F238E27FC236}">
                  <a16:creationId xmlns:a16="http://schemas.microsoft.com/office/drawing/2014/main" id="{A38DE9B4-9AF3-4379-81CE-B648C6198B51}"/>
                </a:ext>
              </a:extLst>
            </p:cNvPr>
            <p:cNvGrpSpPr/>
            <p:nvPr/>
          </p:nvGrpSpPr>
          <p:grpSpPr>
            <a:xfrm>
              <a:off x="1188129" y="3144759"/>
              <a:ext cx="237359" cy="203627"/>
              <a:chOff x="844279" y="4204582"/>
              <a:chExt cx="400199" cy="343332"/>
            </a:xfrm>
            <a:solidFill>
              <a:srgbClr val="0078D4"/>
            </a:solidFill>
          </p:grpSpPr>
          <p:sp>
            <p:nvSpPr>
              <p:cNvPr id="425" name="Freeform: Shape 424">
                <a:extLst>
                  <a:ext uri="{FF2B5EF4-FFF2-40B4-BE49-F238E27FC236}">
                    <a16:creationId xmlns:a16="http://schemas.microsoft.com/office/drawing/2014/main" id="{5C7A71C5-E2AD-43CE-9D07-BC5CC6325E97}"/>
                  </a:ext>
                </a:extLst>
              </p:cNvPr>
              <p:cNvSpPr/>
              <p:nvPr/>
            </p:nvSpPr>
            <p:spPr>
              <a:xfrm>
                <a:off x="844279" y="4204582"/>
                <a:ext cx="400199" cy="343332"/>
              </a:xfrm>
              <a:custGeom>
                <a:avLst/>
                <a:gdLst>
                  <a:gd name="connsiteX0" fmla="*/ 387228 w 400203"/>
                  <a:gd name="connsiteY0" fmla="*/ 343328 h 343328"/>
                  <a:gd name="connsiteX1" fmla="*/ 13136 w 400203"/>
                  <a:gd name="connsiteY1" fmla="*/ 343328 h 343328"/>
                  <a:gd name="connsiteX2" fmla="*/ 1747 w 400203"/>
                  <a:gd name="connsiteY2" fmla="*/ 336753 h 343328"/>
                  <a:gd name="connsiteX3" fmla="*/ 1864 w 400203"/>
                  <a:gd name="connsiteY3" fmla="*/ 323602 h 343328"/>
                  <a:gd name="connsiteX4" fmla="*/ 188206 w 400203"/>
                  <a:gd name="connsiteY4" fmla="*/ 6458 h 343328"/>
                  <a:gd name="connsiteX5" fmla="*/ 199478 w 400203"/>
                  <a:gd name="connsiteY5" fmla="*/ 0 h 343328"/>
                  <a:gd name="connsiteX6" fmla="*/ 199478 w 400203"/>
                  <a:gd name="connsiteY6" fmla="*/ 0 h 343328"/>
                  <a:gd name="connsiteX7" fmla="*/ 210750 w 400203"/>
                  <a:gd name="connsiteY7" fmla="*/ 6458 h 343328"/>
                  <a:gd name="connsiteX8" fmla="*/ 398383 w 400203"/>
                  <a:gd name="connsiteY8" fmla="*/ 323602 h 343328"/>
                  <a:gd name="connsiteX9" fmla="*/ 398500 w 400203"/>
                  <a:gd name="connsiteY9" fmla="*/ 336753 h 343328"/>
                  <a:gd name="connsiteX10" fmla="*/ 387228 w 400203"/>
                  <a:gd name="connsiteY10" fmla="*/ 343328 h 343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0203" h="343328">
                    <a:moveTo>
                      <a:pt x="387228" y="343328"/>
                    </a:moveTo>
                    <a:lnTo>
                      <a:pt x="13136" y="343328"/>
                    </a:lnTo>
                    <a:cubicBezTo>
                      <a:pt x="8440" y="343328"/>
                      <a:pt x="4095" y="340862"/>
                      <a:pt x="1747" y="336753"/>
                    </a:cubicBezTo>
                    <a:cubicBezTo>
                      <a:pt x="-601" y="332643"/>
                      <a:pt x="-601" y="327594"/>
                      <a:pt x="1864" y="323602"/>
                    </a:cubicBezTo>
                    <a:lnTo>
                      <a:pt x="188206" y="6458"/>
                    </a:lnTo>
                    <a:cubicBezTo>
                      <a:pt x="190554" y="2466"/>
                      <a:pt x="194898" y="0"/>
                      <a:pt x="199478" y="0"/>
                    </a:cubicBezTo>
                    <a:cubicBezTo>
                      <a:pt x="199478" y="0"/>
                      <a:pt x="199478" y="0"/>
                      <a:pt x="199478" y="0"/>
                    </a:cubicBezTo>
                    <a:cubicBezTo>
                      <a:pt x="204174" y="0"/>
                      <a:pt x="208401" y="2466"/>
                      <a:pt x="210750" y="6458"/>
                    </a:cubicBezTo>
                    <a:lnTo>
                      <a:pt x="398383" y="323602"/>
                    </a:lnTo>
                    <a:cubicBezTo>
                      <a:pt x="400731" y="327712"/>
                      <a:pt x="400848" y="332643"/>
                      <a:pt x="398500" y="336753"/>
                    </a:cubicBezTo>
                    <a:cubicBezTo>
                      <a:pt x="396269" y="340862"/>
                      <a:pt x="391925" y="343328"/>
                      <a:pt x="387228" y="343328"/>
                    </a:cubicBezTo>
                    <a:close/>
                  </a:path>
                </a:pathLst>
              </a:custGeom>
              <a:solidFill>
                <a:schemeClr val="accent2"/>
              </a:solidFill>
              <a:ln w="19050" cap="flat">
                <a:solidFill>
                  <a:srgbClr val="FFFFFF"/>
                </a:solid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426" name="Freeform: Shape 425">
                <a:extLst>
                  <a:ext uri="{FF2B5EF4-FFF2-40B4-BE49-F238E27FC236}">
                    <a16:creationId xmlns:a16="http://schemas.microsoft.com/office/drawing/2014/main" id="{ECBED229-2B94-48A7-A61C-498726919077}"/>
                  </a:ext>
                </a:extLst>
              </p:cNvPr>
              <p:cNvSpPr/>
              <p:nvPr/>
            </p:nvSpPr>
            <p:spPr>
              <a:xfrm>
                <a:off x="1030614" y="4310368"/>
                <a:ext cx="26302" cy="118708"/>
              </a:xfrm>
              <a:custGeom>
                <a:avLst/>
                <a:gdLst>
                  <a:gd name="connsiteX0" fmla="*/ 0 w 26301"/>
                  <a:gd name="connsiteY0" fmla="*/ 0 h 118708"/>
                  <a:gd name="connsiteX1" fmla="*/ 26301 w 26301"/>
                  <a:gd name="connsiteY1" fmla="*/ 0 h 118708"/>
                  <a:gd name="connsiteX2" fmla="*/ 26301 w 26301"/>
                  <a:gd name="connsiteY2" fmla="*/ 118709 h 118708"/>
                  <a:gd name="connsiteX3" fmla="*/ 0 w 26301"/>
                  <a:gd name="connsiteY3" fmla="*/ 118709 h 118708"/>
                </a:gdLst>
                <a:ahLst/>
                <a:cxnLst>
                  <a:cxn ang="0">
                    <a:pos x="connsiteX0" y="connsiteY0"/>
                  </a:cxn>
                  <a:cxn ang="0">
                    <a:pos x="connsiteX1" y="connsiteY1"/>
                  </a:cxn>
                  <a:cxn ang="0">
                    <a:pos x="connsiteX2" y="connsiteY2"/>
                  </a:cxn>
                  <a:cxn ang="0">
                    <a:pos x="connsiteX3" y="connsiteY3"/>
                  </a:cxn>
                </a:cxnLst>
                <a:rect l="l" t="t" r="r" b="b"/>
                <a:pathLst>
                  <a:path w="26301" h="118708">
                    <a:moveTo>
                      <a:pt x="0" y="0"/>
                    </a:moveTo>
                    <a:lnTo>
                      <a:pt x="26301" y="0"/>
                    </a:lnTo>
                    <a:lnTo>
                      <a:pt x="26301" y="118709"/>
                    </a:lnTo>
                    <a:lnTo>
                      <a:pt x="0" y="118709"/>
                    </a:lnTo>
                    <a:close/>
                  </a:path>
                </a:pathLst>
              </a:custGeom>
              <a:solidFill>
                <a:srgbClr val="000000"/>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427" name="Freeform: Shape 426">
                <a:extLst>
                  <a:ext uri="{FF2B5EF4-FFF2-40B4-BE49-F238E27FC236}">
                    <a16:creationId xmlns:a16="http://schemas.microsoft.com/office/drawing/2014/main" id="{78284DD7-98F7-42FD-B1D5-46BE46F04F38}"/>
                  </a:ext>
                </a:extLst>
              </p:cNvPr>
              <p:cNvSpPr/>
              <p:nvPr/>
            </p:nvSpPr>
            <p:spPr>
              <a:xfrm>
                <a:off x="1030618" y="4474718"/>
                <a:ext cx="26302" cy="23483"/>
              </a:xfrm>
              <a:custGeom>
                <a:avLst/>
                <a:gdLst>
                  <a:gd name="connsiteX0" fmla="*/ 0 w 26301"/>
                  <a:gd name="connsiteY0" fmla="*/ 0 h 23483"/>
                  <a:gd name="connsiteX1" fmla="*/ 26301 w 26301"/>
                  <a:gd name="connsiteY1" fmla="*/ 0 h 23483"/>
                  <a:gd name="connsiteX2" fmla="*/ 26301 w 26301"/>
                  <a:gd name="connsiteY2" fmla="*/ 23483 h 23483"/>
                  <a:gd name="connsiteX3" fmla="*/ 0 w 26301"/>
                  <a:gd name="connsiteY3" fmla="*/ 23483 h 23483"/>
                </a:gdLst>
                <a:ahLst/>
                <a:cxnLst>
                  <a:cxn ang="0">
                    <a:pos x="connsiteX0" y="connsiteY0"/>
                  </a:cxn>
                  <a:cxn ang="0">
                    <a:pos x="connsiteX1" y="connsiteY1"/>
                  </a:cxn>
                  <a:cxn ang="0">
                    <a:pos x="connsiteX2" y="connsiteY2"/>
                  </a:cxn>
                  <a:cxn ang="0">
                    <a:pos x="connsiteX3" y="connsiteY3"/>
                  </a:cxn>
                </a:cxnLst>
                <a:rect l="l" t="t" r="r" b="b"/>
                <a:pathLst>
                  <a:path w="26301" h="23483">
                    <a:moveTo>
                      <a:pt x="0" y="0"/>
                    </a:moveTo>
                    <a:lnTo>
                      <a:pt x="26301" y="0"/>
                    </a:lnTo>
                    <a:lnTo>
                      <a:pt x="26301" y="23483"/>
                    </a:lnTo>
                    <a:lnTo>
                      <a:pt x="0" y="23483"/>
                    </a:lnTo>
                    <a:close/>
                  </a:path>
                </a:pathLst>
              </a:custGeom>
              <a:solidFill>
                <a:srgbClr val="000000"/>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grpSp>
        <p:cxnSp>
          <p:nvCxnSpPr>
            <p:cNvPr id="410" name="Straight Connector 409">
              <a:extLst>
                <a:ext uri="{FF2B5EF4-FFF2-40B4-BE49-F238E27FC236}">
                  <a16:creationId xmlns:a16="http://schemas.microsoft.com/office/drawing/2014/main" id="{4D6A01D8-9C82-48CB-A6BA-62D2910B5E74}"/>
                </a:ext>
              </a:extLst>
            </p:cNvPr>
            <p:cNvCxnSpPr>
              <a:cxnSpLocks/>
            </p:cNvCxnSpPr>
            <p:nvPr/>
          </p:nvCxnSpPr>
          <p:spPr>
            <a:xfrm>
              <a:off x="1561851" y="2450274"/>
              <a:ext cx="0" cy="154916"/>
            </a:xfrm>
            <a:prstGeom prst="line">
              <a:avLst/>
            </a:prstGeom>
            <a:noFill/>
            <a:ln w="47625" cap="flat" cmpd="sng" algn="ctr">
              <a:solidFill>
                <a:srgbClr val="FFFFFF"/>
              </a:solidFill>
              <a:prstDash val="solid"/>
              <a:headEnd type="none"/>
              <a:tailEnd type="none"/>
            </a:ln>
            <a:effectLst/>
          </p:spPr>
        </p:cxnSp>
        <p:grpSp>
          <p:nvGrpSpPr>
            <p:cNvPr id="411" name="Graphic 3">
              <a:extLst>
                <a:ext uri="{FF2B5EF4-FFF2-40B4-BE49-F238E27FC236}">
                  <a16:creationId xmlns:a16="http://schemas.microsoft.com/office/drawing/2014/main" id="{2DB3E1DF-F0FF-4710-9AE6-98E9FBEDD798}"/>
                </a:ext>
              </a:extLst>
            </p:cNvPr>
            <p:cNvGrpSpPr/>
            <p:nvPr/>
          </p:nvGrpSpPr>
          <p:grpSpPr>
            <a:xfrm>
              <a:off x="1402802" y="2436307"/>
              <a:ext cx="145496" cy="124819"/>
              <a:chOff x="844279" y="4204582"/>
              <a:chExt cx="400199" cy="343332"/>
            </a:xfrm>
            <a:solidFill>
              <a:srgbClr val="0078D4"/>
            </a:solidFill>
          </p:grpSpPr>
          <p:sp>
            <p:nvSpPr>
              <p:cNvPr id="422" name="Freeform: Shape 421">
                <a:extLst>
                  <a:ext uri="{FF2B5EF4-FFF2-40B4-BE49-F238E27FC236}">
                    <a16:creationId xmlns:a16="http://schemas.microsoft.com/office/drawing/2014/main" id="{9D47D1BD-F5E9-4E28-BC80-23CE22DF1CC4}"/>
                  </a:ext>
                </a:extLst>
              </p:cNvPr>
              <p:cNvSpPr/>
              <p:nvPr/>
            </p:nvSpPr>
            <p:spPr>
              <a:xfrm>
                <a:off x="844279" y="4204582"/>
                <a:ext cx="400199" cy="343332"/>
              </a:xfrm>
              <a:custGeom>
                <a:avLst/>
                <a:gdLst>
                  <a:gd name="connsiteX0" fmla="*/ 387228 w 400203"/>
                  <a:gd name="connsiteY0" fmla="*/ 343328 h 343328"/>
                  <a:gd name="connsiteX1" fmla="*/ 13136 w 400203"/>
                  <a:gd name="connsiteY1" fmla="*/ 343328 h 343328"/>
                  <a:gd name="connsiteX2" fmla="*/ 1747 w 400203"/>
                  <a:gd name="connsiteY2" fmla="*/ 336753 h 343328"/>
                  <a:gd name="connsiteX3" fmla="*/ 1864 w 400203"/>
                  <a:gd name="connsiteY3" fmla="*/ 323602 h 343328"/>
                  <a:gd name="connsiteX4" fmla="*/ 188206 w 400203"/>
                  <a:gd name="connsiteY4" fmla="*/ 6458 h 343328"/>
                  <a:gd name="connsiteX5" fmla="*/ 199478 w 400203"/>
                  <a:gd name="connsiteY5" fmla="*/ 0 h 343328"/>
                  <a:gd name="connsiteX6" fmla="*/ 199478 w 400203"/>
                  <a:gd name="connsiteY6" fmla="*/ 0 h 343328"/>
                  <a:gd name="connsiteX7" fmla="*/ 210750 w 400203"/>
                  <a:gd name="connsiteY7" fmla="*/ 6458 h 343328"/>
                  <a:gd name="connsiteX8" fmla="*/ 398383 w 400203"/>
                  <a:gd name="connsiteY8" fmla="*/ 323602 h 343328"/>
                  <a:gd name="connsiteX9" fmla="*/ 398500 w 400203"/>
                  <a:gd name="connsiteY9" fmla="*/ 336753 h 343328"/>
                  <a:gd name="connsiteX10" fmla="*/ 387228 w 400203"/>
                  <a:gd name="connsiteY10" fmla="*/ 343328 h 343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0203" h="343328">
                    <a:moveTo>
                      <a:pt x="387228" y="343328"/>
                    </a:moveTo>
                    <a:lnTo>
                      <a:pt x="13136" y="343328"/>
                    </a:lnTo>
                    <a:cubicBezTo>
                      <a:pt x="8440" y="343328"/>
                      <a:pt x="4095" y="340862"/>
                      <a:pt x="1747" y="336753"/>
                    </a:cubicBezTo>
                    <a:cubicBezTo>
                      <a:pt x="-601" y="332643"/>
                      <a:pt x="-601" y="327594"/>
                      <a:pt x="1864" y="323602"/>
                    </a:cubicBezTo>
                    <a:lnTo>
                      <a:pt x="188206" y="6458"/>
                    </a:lnTo>
                    <a:cubicBezTo>
                      <a:pt x="190554" y="2466"/>
                      <a:pt x="194898" y="0"/>
                      <a:pt x="199478" y="0"/>
                    </a:cubicBezTo>
                    <a:cubicBezTo>
                      <a:pt x="199478" y="0"/>
                      <a:pt x="199478" y="0"/>
                      <a:pt x="199478" y="0"/>
                    </a:cubicBezTo>
                    <a:cubicBezTo>
                      <a:pt x="204174" y="0"/>
                      <a:pt x="208401" y="2466"/>
                      <a:pt x="210750" y="6458"/>
                    </a:cubicBezTo>
                    <a:lnTo>
                      <a:pt x="398383" y="323602"/>
                    </a:lnTo>
                    <a:cubicBezTo>
                      <a:pt x="400731" y="327712"/>
                      <a:pt x="400848" y="332643"/>
                      <a:pt x="398500" y="336753"/>
                    </a:cubicBezTo>
                    <a:cubicBezTo>
                      <a:pt x="396269" y="340862"/>
                      <a:pt x="391925" y="343328"/>
                      <a:pt x="387228" y="343328"/>
                    </a:cubicBezTo>
                    <a:close/>
                  </a:path>
                </a:pathLst>
              </a:custGeom>
              <a:solidFill>
                <a:schemeClr val="accent4"/>
              </a:solidFill>
              <a:ln w="26670"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423" name="Freeform: Shape 422">
                <a:extLst>
                  <a:ext uri="{FF2B5EF4-FFF2-40B4-BE49-F238E27FC236}">
                    <a16:creationId xmlns:a16="http://schemas.microsoft.com/office/drawing/2014/main" id="{17490757-7DC8-4F36-A94F-014410CC32C1}"/>
                  </a:ext>
                </a:extLst>
              </p:cNvPr>
              <p:cNvSpPr/>
              <p:nvPr/>
            </p:nvSpPr>
            <p:spPr>
              <a:xfrm>
                <a:off x="1030614" y="4310368"/>
                <a:ext cx="26302" cy="118708"/>
              </a:xfrm>
              <a:custGeom>
                <a:avLst/>
                <a:gdLst>
                  <a:gd name="connsiteX0" fmla="*/ 0 w 26301"/>
                  <a:gd name="connsiteY0" fmla="*/ 0 h 118708"/>
                  <a:gd name="connsiteX1" fmla="*/ 26301 w 26301"/>
                  <a:gd name="connsiteY1" fmla="*/ 0 h 118708"/>
                  <a:gd name="connsiteX2" fmla="*/ 26301 w 26301"/>
                  <a:gd name="connsiteY2" fmla="*/ 118709 h 118708"/>
                  <a:gd name="connsiteX3" fmla="*/ 0 w 26301"/>
                  <a:gd name="connsiteY3" fmla="*/ 118709 h 118708"/>
                </a:gdLst>
                <a:ahLst/>
                <a:cxnLst>
                  <a:cxn ang="0">
                    <a:pos x="connsiteX0" y="connsiteY0"/>
                  </a:cxn>
                  <a:cxn ang="0">
                    <a:pos x="connsiteX1" y="connsiteY1"/>
                  </a:cxn>
                  <a:cxn ang="0">
                    <a:pos x="connsiteX2" y="connsiteY2"/>
                  </a:cxn>
                  <a:cxn ang="0">
                    <a:pos x="connsiteX3" y="connsiteY3"/>
                  </a:cxn>
                </a:cxnLst>
                <a:rect l="l" t="t" r="r" b="b"/>
                <a:pathLst>
                  <a:path w="26301" h="118708">
                    <a:moveTo>
                      <a:pt x="0" y="0"/>
                    </a:moveTo>
                    <a:lnTo>
                      <a:pt x="26301" y="0"/>
                    </a:lnTo>
                    <a:lnTo>
                      <a:pt x="26301" y="118709"/>
                    </a:lnTo>
                    <a:lnTo>
                      <a:pt x="0" y="118709"/>
                    </a:lnTo>
                    <a:close/>
                  </a:path>
                </a:pathLst>
              </a:custGeom>
              <a:solidFill>
                <a:srgbClr val="FFFFFF"/>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424" name="Freeform: Shape 423">
                <a:extLst>
                  <a:ext uri="{FF2B5EF4-FFF2-40B4-BE49-F238E27FC236}">
                    <a16:creationId xmlns:a16="http://schemas.microsoft.com/office/drawing/2014/main" id="{727B5801-B897-4C48-ACE1-96C599CC02CE}"/>
                  </a:ext>
                </a:extLst>
              </p:cNvPr>
              <p:cNvSpPr/>
              <p:nvPr/>
            </p:nvSpPr>
            <p:spPr>
              <a:xfrm>
                <a:off x="1030618" y="4474718"/>
                <a:ext cx="26302" cy="23483"/>
              </a:xfrm>
              <a:custGeom>
                <a:avLst/>
                <a:gdLst>
                  <a:gd name="connsiteX0" fmla="*/ 0 w 26301"/>
                  <a:gd name="connsiteY0" fmla="*/ 0 h 23483"/>
                  <a:gd name="connsiteX1" fmla="*/ 26301 w 26301"/>
                  <a:gd name="connsiteY1" fmla="*/ 0 h 23483"/>
                  <a:gd name="connsiteX2" fmla="*/ 26301 w 26301"/>
                  <a:gd name="connsiteY2" fmla="*/ 23483 h 23483"/>
                  <a:gd name="connsiteX3" fmla="*/ 0 w 26301"/>
                  <a:gd name="connsiteY3" fmla="*/ 23483 h 23483"/>
                </a:gdLst>
                <a:ahLst/>
                <a:cxnLst>
                  <a:cxn ang="0">
                    <a:pos x="connsiteX0" y="connsiteY0"/>
                  </a:cxn>
                  <a:cxn ang="0">
                    <a:pos x="connsiteX1" y="connsiteY1"/>
                  </a:cxn>
                  <a:cxn ang="0">
                    <a:pos x="connsiteX2" y="connsiteY2"/>
                  </a:cxn>
                  <a:cxn ang="0">
                    <a:pos x="connsiteX3" y="connsiteY3"/>
                  </a:cxn>
                </a:cxnLst>
                <a:rect l="l" t="t" r="r" b="b"/>
                <a:pathLst>
                  <a:path w="26301" h="23483">
                    <a:moveTo>
                      <a:pt x="0" y="0"/>
                    </a:moveTo>
                    <a:lnTo>
                      <a:pt x="26301" y="0"/>
                    </a:lnTo>
                    <a:lnTo>
                      <a:pt x="26301" y="23483"/>
                    </a:lnTo>
                    <a:lnTo>
                      <a:pt x="0" y="23483"/>
                    </a:lnTo>
                    <a:close/>
                  </a:path>
                </a:pathLst>
              </a:custGeom>
              <a:solidFill>
                <a:srgbClr val="FFFFFF"/>
              </a:solidFill>
              <a:ln w="11486" cap="flat">
                <a:no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grpSp>
        <p:sp>
          <p:nvSpPr>
            <p:cNvPr id="412" name="Oval 411">
              <a:extLst>
                <a:ext uri="{FF2B5EF4-FFF2-40B4-BE49-F238E27FC236}">
                  <a16:creationId xmlns:a16="http://schemas.microsoft.com/office/drawing/2014/main" id="{D6E3A457-7CED-4354-BD6F-F974FBD6E04E}"/>
                </a:ext>
              </a:extLst>
            </p:cNvPr>
            <p:cNvSpPr/>
            <p:nvPr/>
          </p:nvSpPr>
          <p:spPr bwMode="auto">
            <a:xfrm>
              <a:off x="1124814" y="2719353"/>
              <a:ext cx="551210" cy="540712"/>
            </a:xfrm>
            <a:prstGeom prst="ellipse">
              <a:avLst/>
            </a:prstGeom>
            <a:solidFill>
              <a:srgbClr val="FFFFFF">
                <a:alpha val="54000"/>
              </a:srgbClr>
            </a:solidFill>
            <a:ln w="9525" cap="flat" cmpd="sng" algn="ctr">
              <a:noFill/>
              <a:prstDash val="solid"/>
              <a:headEnd type="none" w="med" len="med"/>
              <a:tailEnd type="none" w="med" len="med"/>
            </a:ln>
            <a:effectLst/>
          </p:spPr>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732" name="magnify">
              <a:extLst>
                <a:ext uri="{FF2B5EF4-FFF2-40B4-BE49-F238E27FC236}">
                  <a16:creationId xmlns:a16="http://schemas.microsoft.com/office/drawing/2014/main" id="{742CB7B2-03BA-4700-84FF-9EEAABBAC595}"/>
                </a:ext>
              </a:extLst>
            </p:cNvPr>
            <p:cNvSpPr>
              <a:spLocks noChangeAspect="1" noEditPoints="1"/>
            </p:cNvSpPr>
            <p:nvPr/>
          </p:nvSpPr>
          <p:spPr bwMode="auto">
            <a:xfrm>
              <a:off x="1117799" y="2717237"/>
              <a:ext cx="847980" cy="831775"/>
            </a:xfrm>
            <a:custGeom>
              <a:avLst/>
              <a:gdLst>
                <a:gd name="T0" fmla="*/ 112 w 343"/>
                <a:gd name="T1" fmla="*/ 223 h 338"/>
                <a:gd name="T2" fmla="*/ 0 w 343"/>
                <a:gd name="T3" fmla="*/ 111 h 338"/>
                <a:gd name="T4" fmla="*/ 112 w 343"/>
                <a:gd name="T5" fmla="*/ 0 h 338"/>
                <a:gd name="T6" fmla="*/ 223 w 343"/>
                <a:gd name="T7" fmla="*/ 111 h 338"/>
                <a:gd name="T8" fmla="*/ 112 w 343"/>
                <a:gd name="T9" fmla="*/ 223 h 338"/>
                <a:gd name="T10" fmla="*/ 343 w 343"/>
                <a:gd name="T11" fmla="*/ 338 h 338"/>
                <a:gd name="T12" fmla="*/ 191 w 343"/>
                <a:gd name="T13" fmla="*/ 189 h 338"/>
              </a:gdLst>
              <a:ahLst/>
              <a:cxnLst>
                <a:cxn ang="0">
                  <a:pos x="T0" y="T1"/>
                </a:cxn>
                <a:cxn ang="0">
                  <a:pos x="T2" y="T3"/>
                </a:cxn>
                <a:cxn ang="0">
                  <a:pos x="T4" y="T5"/>
                </a:cxn>
                <a:cxn ang="0">
                  <a:pos x="T6" y="T7"/>
                </a:cxn>
                <a:cxn ang="0">
                  <a:pos x="T8" y="T9"/>
                </a:cxn>
                <a:cxn ang="0">
                  <a:pos x="T10" y="T11"/>
                </a:cxn>
                <a:cxn ang="0">
                  <a:pos x="T12" y="T13"/>
                </a:cxn>
              </a:cxnLst>
              <a:rect l="0" t="0" r="r" b="b"/>
              <a:pathLst>
                <a:path w="343" h="338">
                  <a:moveTo>
                    <a:pt x="112" y="223"/>
                  </a:moveTo>
                  <a:cubicBezTo>
                    <a:pt x="50" y="223"/>
                    <a:pt x="0" y="173"/>
                    <a:pt x="0" y="111"/>
                  </a:cubicBezTo>
                  <a:cubicBezTo>
                    <a:pt x="0" y="50"/>
                    <a:pt x="50" y="0"/>
                    <a:pt x="112" y="0"/>
                  </a:cubicBezTo>
                  <a:cubicBezTo>
                    <a:pt x="173" y="0"/>
                    <a:pt x="223" y="50"/>
                    <a:pt x="223" y="111"/>
                  </a:cubicBezTo>
                  <a:cubicBezTo>
                    <a:pt x="223" y="173"/>
                    <a:pt x="173" y="223"/>
                    <a:pt x="112" y="223"/>
                  </a:cubicBezTo>
                  <a:close/>
                  <a:moveTo>
                    <a:pt x="343" y="338"/>
                  </a:moveTo>
                  <a:cubicBezTo>
                    <a:pt x="191" y="189"/>
                    <a:pt x="191" y="189"/>
                    <a:pt x="191" y="189"/>
                  </a:cubicBezTo>
                </a:path>
              </a:pathLst>
            </a:custGeom>
            <a:noFill/>
            <a:ln w="22225">
              <a:solidFill>
                <a:schemeClr val="tx1"/>
              </a:solidFill>
              <a:prstDash val="solid"/>
              <a:round/>
              <a:headEnd/>
              <a:tailEnd/>
            </a:ln>
          </p:spPr>
          <p:txBody>
            <a:bodyPr vert="horz" wrap="square" lIns="91427" tIns="45713" rIns="91427" bIns="45713" numCol="1" anchor="t" anchorCtr="0" compatLnSpc="1">
              <a:prstTxWarp prst="textNoShape">
                <a:avLst/>
              </a:prstTxWarp>
            </a:bodyPr>
            <a:lstStyle/>
            <a:p>
              <a:pPr marL="0" marR="0" lvl="0" indent="0" algn="l" defTabSz="914225"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42" name="Group 41">
            <a:extLst>
              <a:ext uri="{FF2B5EF4-FFF2-40B4-BE49-F238E27FC236}">
                <a16:creationId xmlns:a16="http://schemas.microsoft.com/office/drawing/2014/main" id="{FDF61192-77EF-465E-BFDC-AFF4521AD4F0}"/>
              </a:ext>
              <a:ext uri="{C183D7F6-B498-43B3-948B-1728B52AA6E4}">
                <adec:decorative xmlns:adec="http://schemas.microsoft.com/office/drawing/2017/decorative" val="1"/>
              </a:ext>
            </a:extLst>
          </p:cNvPr>
          <p:cNvGrpSpPr/>
          <p:nvPr/>
        </p:nvGrpSpPr>
        <p:grpSpPr>
          <a:xfrm>
            <a:off x="4690325" y="2188006"/>
            <a:ext cx="2814398" cy="1980897"/>
            <a:chOff x="4970336" y="2324121"/>
            <a:chExt cx="2870833" cy="2020618"/>
          </a:xfrm>
        </p:grpSpPr>
        <p:grpSp>
          <p:nvGrpSpPr>
            <p:cNvPr id="36" name="Group 35">
              <a:extLst>
                <a:ext uri="{FF2B5EF4-FFF2-40B4-BE49-F238E27FC236}">
                  <a16:creationId xmlns:a16="http://schemas.microsoft.com/office/drawing/2014/main" id="{1B7273E8-1A5C-46CB-8511-7D289E64CB49}"/>
                </a:ext>
              </a:extLst>
            </p:cNvPr>
            <p:cNvGrpSpPr/>
            <p:nvPr/>
          </p:nvGrpSpPr>
          <p:grpSpPr>
            <a:xfrm>
              <a:off x="5683150" y="2324121"/>
              <a:ext cx="1113601" cy="1018381"/>
              <a:chOff x="5683150" y="2324121"/>
              <a:chExt cx="1113601" cy="1018381"/>
            </a:xfrm>
          </p:grpSpPr>
          <p:grpSp>
            <p:nvGrpSpPr>
              <p:cNvPr id="35" name="Group 34">
                <a:extLst>
                  <a:ext uri="{FF2B5EF4-FFF2-40B4-BE49-F238E27FC236}">
                    <a16:creationId xmlns:a16="http://schemas.microsoft.com/office/drawing/2014/main" id="{F0A0C702-F1AF-4F79-B0F7-0A0F3F150341}"/>
                  </a:ext>
                </a:extLst>
              </p:cNvPr>
              <p:cNvGrpSpPr/>
              <p:nvPr/>
            </p:nvGrpSpPr>
            <p:grpSpPr>
              <a:xfrm>
                <a:off x="5810395" y="2356150"/>
                <a:ext cx="986356" cy="986352"/>
                <a:chOff x="5810395" y="2356150"/>
                <a:chExt cx="986356" cy="986352"/>
              </a:xfrm>
            </p:grpSpPr>
            <p:sp>
              <p:nvSpPr>
                <p:cNvPr id="206" name="Oval 205">
                  <a:extLst>
                    <a:ext uri="{FF2B5EF4-FFF2-40B4-BE49-F238E27FC236}">
                      <a16:creationId xmlns:a16="http://schemas.microsoft.com/office/drawing/2014/main" id="{F52530AC-5486-4083-AB76-660F7E1F442D}"/>
                    </a:ext>
                  </a:extLst>
                </p:cNvPr>
                <p:cNvSpPr/>
                <p:nvPr/>
              </p:nvSpPr>
              <p:spPr bwMode="auto">
                <a:xfrm>
                  <a:off x="5810395" y="2356150"/>
                  <a:ext cx="986356" cy="986352"/>
                </a:xfrm>
                <a:prstGeom prst="ellipse">
                  <a:avLst/>
                </a:prstGeom>
                <a:solidFill>
                  <a:srgbClr val="0078D4"/>
                </a:solidFill>
                <a:ln w="12700" cap="flat" cmpd="sng" algn="ctr">
                  <a:noFill/>
                  <a:prstDash val="solid"/>
                  <a:headEnd type="none" w="med" len="med"/>
                  <a:tailEnd type="none" w="med" len="med"/>
                </a:ln>
                <a:effectLst/>
              </p:spPr>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nvGrpSpPr>
                <p:cNvPr id="21" name="Group 20">
                  <a:extLst>
                    <a:ext uri="{FF2B5EF4-FFF2-40B4-BE49-F238E27FC236}">
                      <a16:creationId xmlns:a16="http://schemas.microsoft.com/office/drawing/2014/main" id="{B7E48302-46B3-4CB6-93D9-98B2E94CE46E}"/>
                    </a:ext>
                  </a:extLst>
                </p:cNvPr>
                <p:cNvGrpSpPr/>
                <p:nvPr/>
              </p:nvGrpSpPr>
              <p:grpSpPr>
                <a:xfrm>
                  <a:off x="5975013" y="2633023"/>
                  <a:ext cx="657121" cy="432607"/>
                  <a:chOff x="5936784" y="2644122"/>
                  <a:chExt cx="657121" cy="432607"/>
                </a:xfrm>
              </p:grpSpPr>
              <p:sp>
                <p:nvSpPr>
                  <p:cNvPr id="735" name="Graphic 3">
                    <a:extLst>
                      <a:ext uri="{FF2B5EF4-FFF2-40B4-BE49-F238E27FC236}">
                        <a16:creationId xmlns:a16="http://schemas.microsoft.com/office/drawing/2014/main" id="{9FED699C-432C-483D-9CB3-4F1F75D2B252}"/>
                      </a:ext>
                    </a:extLst>
                  </p:cNvPr>
                  <p:cNvSpPr/>
                  <p:nvPr/>
                </p:nvSpPr>
                <p:spPr>
                  <a:xfrm>
                    <a:off x="5936784" y="2740842"/>
                    <a:ext cx="452821" cy="307154"/>
                  </a:xfrm>
                  <a:custGeom>
                    <a:avLst/>
                    <a:gdLst>
                      <a:gd name="connsiteX0" fmla="*/ 392524 w 452820"/>
                      <a:gd name="connsiteY0" fmla="*/ 214918 h 307153"/>
                      <a:gd name="connsiteX1" fmla="*/ 60446 w 452820"/>
                      <a:gd name="connsiteY1" fmla="*/ 214918 h 307153"/>
                      <a:gd name="connsiteX2" fmla="*/ 60446 w 452820"/>
                      <a:gd name="connsiteY2" fmla="*/ 0 h 307153"/>
                      <a:gd name="connsiteX3" fmla="*/ 392524 w 452820"/>
                      <a:gd name="connsiteY3" fmla="*/ 0 h 307153"/>
                      <a:gd name="connsiteX4" fmla="*/ 392524 w 452820"/>
                      <a:gd name="connsiteY4" fmla="*/ 214918 h 307153"/>
                      <a:gd name="connsiteX5" fmla="*/ 392524 w 452820"/>
                      <a:gd name="connsiteY5" fmla="*/ 214918 h 307153"/>
                      <a:gd name="connsiteX6" fmla="*/ 392524 w 452820"/>
                      <a:gd name="connsiteY6" fmla="*/ 214918 h 307153"/>
                      <a:gd name="connsiteX7" fmla="*/ 0 w 452820"/>
                      <a:gd name="connsiteY7" fmla="*/ 291781 h 307153"/>
                      <a:gd name="connsiteX8" fmla="*/ 15074 w 452820"/>
                      <a:gd name="connsiteY8" fmla="*/ 307154 h 307153"/>
                      <a:gd name="connsiteX9" fmla="*/ 437746 w 452820"/>
                      <a:gd name="connsiteY9" fmla="*/ 307154 h 307153"/>
                      <a:gd name="connsiteX10" fmla="*/ 452821 w 452820"/>
                      <a:gd name="connsiteY10" fmla="*/ 291781 h 307153"/>
                      <a:gd name="connsiteX11" fmla="*/ 445358 w 452820"/>
                      <a:gd name="connsiteY11" fmla="*/ 268648 h 307153"/>
                      <a:gd name="connsiteX12" fmla="*/ 392524 w 452820"/>
                      <a:gd name="connsiteY12" fmla="*/ 214918 h 307153"/>
                      <a:gd name="connsiteX13" fmla="*/ 60446 w 452820"/>
                      <a:gd name="connsiteY13" fmla="*/ 214918 h 307153"/>
                      <a:gd name="connsiteX14" fmla="*/ 7612 w 452820"/>
                      <a:gd name="connsiteY14" fmla="*/ 268648 h 307153"/>
                      <a:gd name="connsiteX15" fmla="*/ 0 w 452820"/>
                      <a:gd name="connsiteY15" fmla="*/ 291781 h 307153"/>
                      <a:gd name="connsiteX16" fmla="*/ 0 w 452820"/>
                      <a:gd name="connsiteY16" fmla="*/ 291781 h 307153"/>
                      <a:gd name="connsiteX0" fmla="*/ 392524 w 452821"/>
                      <a:gd name="connsiteY0" fmla="*/ 214918 h 307154"/>
                      <a:gd name="connsiteX1" fmla="*/ 60446 w 452821"/>
                      <a:gd name="connsiteY1" fmla="*/ 214918 h 307154"/>
                      <a:gd name="connsiteX2" fmla="*/ 60446 w 452821"/>
                      <a:gd name="connsiteY2" fmla="*/ 0 h 307154"/>
                      <a:gd name="connsiteX3" fmla="*/ 392524 w 452821"/>
                      <a:gd name="connsiteY3" fmla="*/ 0 h 307154"/>
                      <a:gd name="connsiteX4" fmla="*/ 392524 w 452821"/>
                      <a:gd name="connsiteY4" fmla="*/ 214918 h 307154"/>
                      <a:gd name="connsiteX5" fmla="*/ 392524 w 452821"/>
                      <a:gd name="connsiteY5" fmla="*/ 214918 h 307154"/>
                      <a:gd name="connsiteX6" fmla="*/ 392524 w 452821"/>
                      <a:gd name="connsiteY6" fmla="*/ 214918 h 307154"/>
                      <a:gd name="connsiteX7" fmla="*/ 0 w 452821"/>
                      <a:gd name="connsiteY7" fmla="*/ 291781 h 307154"/>
                      <a:gd name="connsiteX8" fmla="*/ 15074 w 452821"/>
                      <a:gd name="connsiteY8" fmla="*/ 307154 h 307154"/>
                      <a:gd name="connsiteX9" fmla="*/ 437746 w 452821"/>
                      <a:gd name="connsiteY9" fmla="*/ 307154 h 307154"/>
                      <a:gd name="connsiteX10" fmla="*/ 452821 w 452821"/>
                      <a:gd name="connsiteY10" fmla="*/ 291781 h 307154"/>
                      <a:gd name="connsiteX11" fmla="*/ 445358 w 452821"/>
                      <a:gd name="connsiteY11" fmla="*/ 268648 h 307154"/>
                      <a:gd name="connsiteX12" fmla="*/ 392524 w 452821"/>
                      <a:gd name="connsiteY12" fmla="*/ 214918 h 307154"/>
                      <a:gd name="connsiteX13" fmla="*/ 60446 w 452821"/>
                      <a:gd name="connsiteY13" fmla="*/ 214918 h 307154"/>
                      <a:gd name="connsiteX14" fmla="*/ 7612 w 452821"/>
                      <a:gd name="connsiteY14" fmla="*/ 268648 h 307154"/>
                      <a:gd name="connsiteX15" fmla="*/ 0 w 452821"/>
                      <a:gd name="connsiteY15" fmla="*/ 291781 h 307154"/>
                      <a:gd name="connsiteX16" fmla="*/ 0 w 452821"/>
                      <a:gd name="connsiteY16" fmla="*/ 291781 h 307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2821" h="307154">
                        <a:moveTo>
                          <a:pt x="392524" y="214918"/>
                        </a:moveTo>
                        <a:lnTo>
                          <a:pt x="60446" y="214918"/>
                        </a:lnTo>
                        <a:lnTo>
                          <a:pt x="60446" y="0"/>
                        </a:lnTo>
                        <a:lnTo>
                          <a:pt x="392524" y="0"/>
                        </a:lnTo>
                        <a:lnTo>
                          <a:pt x="392524" y="214918"/>
                        </a:lnTo>
                        <a:lnTo>
                          <a:pt x="392524" y="214918"/>
                        </a:lnTo>
                        <a:lnTo>
                          <a:pt x="392524" y="214918"/>
                        </a:lnTo>
                        <a:close/>
                        <a:moveTo>
                          <a:pt x="0" y="291781"/>
                        </a:moveTo>
                        <a:cubicBezTo>
                          <a:pt x="0" y="300288"/>
                          <a:pt x="6716" y="307154"/>
                          <a:pt x="15074" y="307154"/>
                        </a:cubicBezTo>
                        <a:lnTo>
                          <a:pt x="437746" y="307154"/>
                        </a:lnTo>
                        <a:cubicBezTo>
                          <a:pt x="446104" y="307154"/>
                          <a:pt x="452821" y="300288"/>
                          <a:pt x="452821" y="291781"/>
                        </a:cubicBezTo>
                        <a:cubicBezTo>
                          <a:pt x="452821" y="282826"/>
                          <a:pt x="449985" y="274618"/>
                          <a:pt x="445358" y="268648"/>
                        </a:cubicBezTo>
                        <a:lnTo>
                          <a:pt x="392524" y="214918"/>
                        </a:lnTo>
                        <a:lnTo>
                          <a:pt x="60446" y="214918"/>
                        </a:lnTo>
                        <a:lnTo>
                          <a:pt x="7612" y="268648"/>
                        </a:lnTo>
                        <a:cubicBezTo>
                          <a:pt x="2985" y="274618"/>
                          <a:pt x="0" y="282826"/>
                          <a:pt x="0" y="291781"/>
                        </a:cubicBezTo>
                        <a:lnTo>
                          <a:pt x="0" y="291781"/>
                        </a:lnTo>
                        <a:close/>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865" b="0" i="0" u="none" strike="noStrike" kern="0" cap="none" spc="0" normalizeH="0" baseline="0" noProof="0">
                      <a:ln>
                        <a:noFill/>
                      </a:ln>
                      <a:gradFill>
                        <a:gsLst>
                          <a:gs pos="0">
                            <a:srgbClr val="505050"/>
                          </a:gs>
                          <a:gs pos="100000">
                            <a:srgbClr val="505050"/>
                          </a:gs>
                        </a:gsLst>
                      </a:gradFill>
                      <a:effectLst/>
                      <a:uLnTx/>
                      <a:uFillTx/>
                      <a:latin typeface="Segoe UI"/>
                      <a:ea typeface="+mn-ea"/>
                      <a:cs typeface="+mn-cs"/>
                    </a:endParaRPr>
                  </a:p>
                </p:txBody>
              </p:sp>
              <p:sp>
                <p:nvSpPr>
                  <p:cNvPr id="734" name="people_4">
                    <a:extLst>
                      <a:ext uri="{FF2B5EF4-FFF2-40B4-BE49-F238E27FC236}">
                        <a16:creationId xmlns:a16="http://schemas.microsoft.com/office/drawing/2014/main" id="{466A8765-7955-4190-92D9-0FF1C260980B}"/>
                      </a:ext>
                    </a:extLst>
                  </p:cNvPr>
                  <p:cNvSpPr>
                    <a:spLocks noChangeAspect="1" noEditPoints="1"/>
                  </p:cNvSpPr>
                  <p:nvPr/>
                </p:nvSpPr>
                <p:spPr bwMode="auto">
                  <a:xfrm>
                    <a:off x="6206951" y="2644122"/>
                    <a:ext cx="386954" cy="432607"/>
                  </a:xfrm>
                  <a:custGeom>
                    <a:avLst/>
                    <a:gdLst>
                      <a:gd name="T0" fmla="*/ 48 w 246"/>
                      <a:gd name="T1" fmla="*/ 76 h 275"/>
                      <a:gd name="T2" fmla="*/ 124 w 246"/>
                      <a:gd name="T3" fmla="*/ 0 h 275"/>
                      <a:gd name="T4" fmla="*/ 201 w 246"/>
                      <a:gd name="T5" fmla="*/ 76 h 275"/>
                      <a:gd name="T6" fmla="*/ 124 w 246"/>
                      <a:gd name="T7" fmla="*/ 152 h 275"/>
                      <a:gd name="T8" fmla="*/ 48 w 246"/>
                      <a:gd name="T9" fmla="*/ 76 h 275"/>
                      <a:gd name="T10" fmla="*/ 246 w 246"/>
                      <a:gd name="T11" fmla="*/ 275 h 275"/>
                      <a:gd name="T12" fmla="*/ 123 w 246"/>
                      <a:gd name="T13" fmla="*/ 152 h 275"/>
                      <a:gd name="T14" fmla="*/ 0 w 246"/>
                      <a:gd name="T15" fmla="*/ 275 h 2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275">
                        <a:moveTo>
                          <a:pt x="48" y="76"/>
                        </a:moveTo>
                        <a:cubicBezTo>
                          <a:pt x="48" y="34"/>
                          <a:pt x="82" y="0"/>
                          <a:pt x="124" y="0"/>
                        </a:cubicBezTo>
                        <a:cubicBezTo>
                          <a:pt x="166" y="0"/>
                          <a:pt x="201" y="34"/>
                          <a:pt x="201" y="76"/>
                        </a:cubicBezTo>
                        <a:cubicBezTo>
                          <a:pt x="201" y="118"/>
                          <a:pt x="166" y="152"/>
                          <a:pt x="124" y="152"/>
                        </a:cubicBezTo>
                        <a:cubicBezTo>
                          <a:pt x="82" y="152"/>
                          <a:pt x="48" y="118"/>
                          <a:pt x="48" y="76"/>
                        </a:cubicBezTo>
                        <a:close/>
                        <a:moveTo>
                          <a:pt x="246" y="275"/>
                        </a:moveTo>
                        <a:cubicBezTo>
                          <a:pt x="246" y="207"/>
                          <a:pt x="191" y="152"/>
                          <a:pt x="123" y="152"/>
                        </a:cubicBezTo>
                        <a:cubicBezTo>
                          <a:pt x="55" y="152"/>
                          <a:pt x="0" y="207"/>
                          <a:pt x="0" y="275"/>
                        </a:cubicBezTo>
                      </a:path>
                    </a:pathLst>
                  </a:custGeom>
                  <a:solidFill>
                    <a:srgbClr val="0078D4"/>
                  </a:solidFill>
                  <a:ln w="15875" cap="sq">
                    <a:solidFill>
                      <a:schemeClr val="bg1"/>
                    </a:solidFill>
                    <a:prstDash val="solid"/>
                    <a:miter lim="800000"/>
                    <a:headEnd/>
                    <a:tailEnd/>
                  </a:ln>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696" b="0" i="0" u="none" strike="noStrike" kern="0" cap="none" spc="0" normalizeH="0" baseline="0" noProof="0">
                      <a:ln>
                        <a:noFill/>
                      </a:ln>
                      <a:solidFill>
                        <a:srgbClr val="000000"/>
                      </a:solidFill>
                      <a:effectLst/>
                      <a:uLnTx/>
                      <a:uFillTx/>
                      <a:latin typeface="Segoe UI"/>
                      <a:ea typeface="+mn-ea"/>
                      <a:cs typeface="+mn-cs"/>
                    </a:endParaRPr>
                  </a:p>
                </p:txBody>
              </p:sp>
            </p:grpSp>
          </p:grpSp>
          <p:grpSp>
            <p:nvGrpSpPr>
              <p:cNvPr id="29" name="Group 28">
                <a:extLst>
                  <a:ext uri="{FF2B5EF4-FFF2-40B4-BE49-F238E27FC236}">
                    <a16:creationId xmlns:a16="http://schemas.microsoft.com/office/drawing/2014/main" id="{3F447C6A-0D05-4DF3-A7DF-4BDC029BCA16}"/>
                  </a:ext>
                </a:extLst>
              </p:cNvPr>
              <p:cNvGrpSpPr/>
              <p:nvPr/>
            </p:nvGrpSpPr>
            <p:grpSpPr>
              <a:xfrm>
                <a:off x="5683150" y="2324121"/>
                <a:ext cx="447453" cy="447453"/>
                <a:chOff x="5683150" y="2324121"/>
                <a:chExt cx="447453" cy="447453"/>
              </a:xfrm>
            </p:grpSpPr>
            <p:grpSp>
              <p:nvGrpSpPr>
                <p:cNvPr id="211" name="Group 210">
                  <a:extLst>
                    <a:ext uri="{FF2B5EF4-FFF2-40B4-BE49-F238E27FC236}">
                      <a16:creationId xmlns:a16="http://schemas.microsoft.com/office/drawing/2014/main" id="{67C00957-4F34-4B74-AA7C-5B003D4CB177}"/>
                    </a:ext>
                  </a:extLst>
                </p:cNvPr>
                <p:cNvGrpSpPr/>
                <p:nvPr/>
              </p:nvGrpSpPr>
              <p:grpSpPr>
                <a:xfrm>
                  <a:off x="5702313" y="2343286"/>
                  <a:ext cx="409127" cy="409123"/>
                  <a:chOff x="5929087" y="2352827"/>
                  <a:chExt cx="549157" cy="549156"/>
                </a:xfrm>
              </p:grpSpPr>
              <p:sp>
                <p:nvSpPr>
                  <p:cNvPr id="284" name="Rectangle 283">
                    <a:extLst>
                      <a:ext uri="{FF2B5EF4-FFF2-40B4-BE49-F238E27FC236}">
                        <a16:creationId xmlns:a16="http://schemas.microsoft.com/office/drawing/2014/main" id="{3A434D8C-F72D-48E4-BEFC-1C7D0262E050}"/>
                      </a:ext>
                    </a:extLst>
                  </p:cNvPr>
                  <p:cNvSpPr/>
                  <p:nvPr/>
                </p:nvSpPr>
                <p:spPr bwMode="auto">
                  <a:xfrm rot="2700000">
                    <a:off x="5929088" y="2352826"/>
                    <a:ext cx="549156" cy="549157"/>
                  </a:xfrm>
                  <a:prstGeom prst="rect">
                    <a:avLst/>
                  </a:prstGeom>
                  <a:solidFill>
                    <a:srgbClr val="FFFFFF"/>
                  </a:solidFill>
                  <a:ln w="9525" cap="flat" cmpd="sng" algn="ctr">
                    <a:noFill/>
                    <a:prstDash val="solid"/>
                    <a:headEnd type="none" w="med" len="med"/>
                    <a:tailEnd type="none" w="med" len="med"/>
                  </a:ln>
                  <a:effectLst/>
                </p:spPr>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90" name="Freeform 9">
                    <a:extLst>
                      <a:ext uri="{FF2B5EF4-FFF2-40B4-BE49-F238E27FC236}">
                        <a16:creationId xmlns:a16="http://schemas.microsoft.com/office/drawing/2014/main" id="{726DF8C2-646B-46E0-AF29-735B9BFCB2CD}"/>
                      </a:ext>
                    </a:extLst>
                  </p:cNvPr>
                  <p:cNvSpPr>
                    <a:spLocks/>
                  </p:cNvSpPr>
                  <p:nvPr/>
                </p:nvSpPr>
                <p:spPr bwMode="auto">
                  <a:xfrm>
                    <a:off x="6126164" y="2559057"/>
                    <a:ext cx="155575" cy="157163"/>
                  </a:xfrm>
                  <a:custGeom>
                    <a:avLst/>
                    <a:gdLst>
                      <a:gd name="T0" fmla="*/ 80 w 85"/>
                      <a:gd name="T1" fmla="*/ 86 h 86"/>
                      <a:gd name="T2" fmla="*/ 5 w 85"/>
                      <a:gd name="T3" fmla="*/ 86 h 86"/>
                      <a:gd name="T4" fmla="*/ 0 w 85"/>
                      <a:gd name="T5" fmla="*/ 80 h 86"/>
                      <a:gd name="T6" fmla="*/ 0 w 85"/>
                      <a:gd name="T7" fmla="*/ 6 h 86"/>
                      <a:gd name="T8" fmla="*/ 5 w 85"/>
                      <a:gd name="T9" fmla="*/ 0 h 86"/>
                      <a:gd name="T10" fmla="*/ 80 w 85"/>
                      <a:gd name="T11" fmla="*/ 0 h 86"/>
                      <a:gd name="T12" fmla="*/ 85 w 85"/>
                      <a:gd name="T13" fmla="*/ 6 h 86"/>
                      <a:gd name="T14" fmla="*/ 85 w 85"/>
                      <a:gd name="T15" fmla="*/ 80 h 86"/>
                      <a:gd name="T16" fmla="*/ 80 w 85"/>
                      <a:gd name="T17"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5" h="86">
                        <a:moveTo>
                          <a:pt x="80" y="86"/>
                        </a:moveTo>
                        <a:cubicBezTo>
                          <a:pt x="5" y="86"/>
                          <a:pt x="5" y="86"/>
                          <a:pt x="5" y="86"/>
                        </a:cubicBezTo>
                        <a:cubicBezTo>
                          <a:pt x="2" y="86"/>
                          <a:pt x="0" y="83"/>
                          <a:pt x="0" y="80"/>
                        </a:cubicBezTo>
                        <a:cubicBezTo>
                          <a:pt x="0" y="6"/>
                          <a:pt x="0" y="6"/>
                          <a:pt x="0" y="6"/>
                        </a:cubicBezTo>
                        <a:cubicBezTo>
                          <a:pt x="0" y="3"/>
                          <a:pt x="2" y="0"/>
                          <a:pt x="5" y="0"/>
                        </a:cubicBezTo>
                        <a:cubicBezTo>
                          <a:pt x="80" y="0"/>
                          <a:pt x="80" y="0"/>
                          <a:pt x="80" y="0"/>
                        </a:cubicBezTo>
                        <a:cubicBezTo>
                          <a:pt x="83" y="0"/>
                          <a:pt x="85" y="3"/>
                          <a:pt x="85" y="6"/>
                        </a:cubicBezTo>
                        <a:cubicBezTo>
                          <a:pt x="85" y="80"/>
                          <a:pt x="85" y="80"/>
                          <a:pt x="85" y="80"/>
                        </a:cubicBezTo>
                        <a:cubicBezTo>
                          <a:pt x="85" y="83"/>
                          <a:pt x="83" y="86"/>
                          <a:pt x="80" y="86"/>
                        </a:cubicBezTo>
                        <a:close/>
                      </a:path>
                    </a:pathLst>
                  </a:custGeom>
                  <a:solidFill>
                    <a:schemeClr val="bg1"/>
                  </a:solidFill>
                  <a:ln w="15875">
                    <a:solidFill>
                      <a:srgbClr val="000000"/>
                    </a:solidFill>
                    <a:round/>
                    <a:headEnd/>
                    <a:tailEnd/>
                  </a:ln>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grpSp>
            <p:grpSp>
              <p:nvGrpSpPr>
                <p:cNvPr id="28" name="Group 27">
                  <a:extLst>
                    <a:ext uri="{FF2B5EF4-FFF2-40B4-BE49-F238E27FC236}">
                      <a16:creationId xmlns:a16="http://schemas.microsoft.com/office/drawing/2014/main" id="{406E9A7D-FE5B-4FA6-8810-6B9807926B84}"/>
                    </a:ext>
                  </a:extLst>
                </p:cNvPr>
                <p:cNvGrpSpPr/>
                <p:nvPr/>
              </p:nvGrpSpPr>
              <p:grpSpPr>
                <a:xfrm>
                  <a:off x="5683150" y="2324121"/>
                  <a:ext cx="447453" cy="447453"/>
                  <a:chOff x="6564380" y="1744540"/>
                  <a:chExt cx="447453" cy="447453"/>
                </a:xfrm>
              </p:grpSpPr>
              <p:grpSp>
                <p:nvGrpSpPr>
                  <p:cNvPr id="27" name="Group 26">
                    <a:extLst>
                      <a:ext uri="{FF2B5EF4-FFF2-40B4-BE49-F238E27FC236}">
                        <a16:creationId xmlns:a16="http://schemas.microsoft.com/office/drawing/2014/main" id="{49DCBBF4-7BF7-405F-9038-7C5E7CFB2F55}"/>
                      </a:ext>
                    </a:extLst>
                  </p:cNvPr>
                  <p:cNvGrpSpPr/>
                  <p:nvPr/>
                </p:nvGrpSpPr>
                <p:grpSpPr>
                  <a:xfrm>
                    <a:off x="6701285" y="1744540"/>
                    <a:ext cx="173643" cy="447453"/>
                    <a:chOff x="6705904" y="1744540"/>
                    <a:chExt cx="173643" cy="447453"/>
                  </a:xfrm>
                </p:grpSpPr>
                <p:grpSp>
                  <p:nvGrpSpPr>
                    <p:cNvPr id="26" name="Group 25">
                      <a:extLst>
                        <a:ext uri="{FF2B5EF4-FFF2-40B4-BE49-F238E27FC236}">
                          <a16:creationId xmlns:a16="http://schemas.microsoft.com/office/drawing/2014/main" id="{1E1E36C2-6E50-464C-A29A-E6A098225112}"/>
                        </a:ext>
                      </a:extLst>
                    </p:cNvPr>
                    <p:cNvGrpSpPr/>
                    <p:nvPr/>
                  </p:nvGrpSpPr>
                  <p:grpSpPr>
                    <a:xfrm>
                      <a:off x="6705904" y="1744540"/>
                      <a:ext cx="173643" cy="91440"/>
                      <a:chOff x="6543773" y="1967604"/>
                      <a:chExt cx="173643" cy="91440"/>
                    </a:xfrm>
                  </p:grpSpPr>
                  <p:cxnSp>
                    <p:nvCxnSpPr>
                      <p:cNvPr id="23" name="Straight Connector 22">
                        <a:extLst>
                          <a:ext uri="{FF2B5EF4-FFF2-40B4-BE49-F238E27FC236}">
                            <a16:creationId xmlns:a16="http://schemas.microsoft.com/office/drawing/2014/main" id="{7F4A1DAB-D229-463D-BE6B-63BB13161F9A}"/>
                          </a:ext>
                        </a:extLst>
                      </p:cNvPr>
                      <p:cNvCxnSpPr>
                        <a:cxnSpLocks/>
                      </p:cNvCxnSpPr>
                      <p:nvPr/>
                    </p:nvCxnSpPr>
                    <p:spPr>
                      <a:xfrm>
                        <a:off x="6625976" y="1967604"/>
                        <a:ext cx="91440" cy="91440"/>
                      </a:xfrm>
                      <a:prstGeom prst="line">
                        <a:avLst/>
                      </a:prstGeom>
                      <a:ln w="15875">
                        <a:solidFill>
                          <a:schemeClr val="tx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736" name="Straight Connector 735">
                        <a:extLst>
                          <a:ext uri="{FF2B5EF4-FFF2-40B4-BE49-F238E27FC236}">
                            <a16:creationId xmlns:a16="http://schemas.microsoft.com/office/drawing/2014/main" id="{EC443DF6-62BD-412C-9AC0-C8A926299359}"/>
                          </a:ext>
                        </a:extLst>
                      </p:cNvPr>
                      <p:cNvCxnSpPr>
                        <a:cxnSpLocks/>
                      </p:cNvCxnSpPr>
                      <p:nvPr/>
                    </p:nvCxnSpPr>
                    <p:spPr>
                      <a:xfrm flipH="1">
                        <a:off x="6543773" y="1967604"/>
                        <a:ext cx="91440" cy="91440"/>
                      </a:xfrm>
                      <a:prstGeom prst="line">
                        <a:avLst/>
                      </a:prstGeom>
                      <a:ln w="15875">
                        <a:solidFill>
                          <a:schemeClr val="tx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grpSp>
                  <p:nvGrpSpPr>
                    <p:cNvPr id="737" name="Group 736">
                      <a:extLst>
                        <a:ext uri="{FF2B5EF4-FFF2-40B4-BE49-F238E27FC236}">
                          <a16:creationId xmlns:a16="http://schemas.microsoft.com/office/drawing/2014/main" id="{38D82773-F0C5-4CC7-8C4D-F7B0759E5F3B}"/>
                        </a:ext>
                      </a:extLst>
                    </p:cNvPr>
                    <p:cNvGrpSpPr/>
                    <p:nvPr/>
                  </p:nvGrpSpPr>
                  <p:grpSpPr>
                    <a:xfrm flipV="1">
                      <a:off x="6705904" y="2100553"/>
                      <a:ext cx="173643" cy="91440"/>
                      <a:chOff x="6543773" y="1967604"/>
                      <a:chExt cx="173643" cy="91440"/>
                    </a:xfrm>
                  </p:grpSpPr>
                  <p:cxnSp>
                    <p:nvCxnSpPr>
                      <p:cNvPr id="738" name="Straight Connector 737">
                        <a:extLst>
                          <a:ext uri="{FF2B5EF4-FFF2-40B4-BE49-F238E27FC236}">
                            <a16:creationId xmlns:a16="http://schemas.microsoft.com/office/drawing/2014/main" id="{567A5D67-FE18-4AB5-93A2-9FAF4B5758E1}"/>
                          </a:ext>
                        </a:extLst>
                      </p:cNvPr>
                      <p:cNvCxnSpPr>
                        <a:cxnSpLocks/>
                      </p:cNvCxnSpPr>
                      <p:nvPr/>
                    </p:nvCxnSpPr>
                    <p:spPr>
                      <a:xfrm>
                        <a:off x="6625976" y="1967604"/>
                        <a:ext cx="91440" cy="91440"/>
                      </a:xfrm>
                      <a:prstGeom prst="line">
                        <a:avLst/>
                      </a:prstGeom>
                      <a:ln w="15875">
                        <a:solidFill>
                          <a:schemeClr val="tx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739" name="Straight Connector 738">
                        <a:extLst>
                          <a:ext uri="{FF2B5EF4-FFF2-40B4-BE49-F238E27FC236}">
                            <a16:creationId xmlns:a16="http://schemas.microsoft.com/office/drawing/2014/main" id="{99E1C950-3177-4266-B022-D34E8A840EDC}"/>
                          </a:ext>
                        </a:extLst>
                      </p:cNvPr>
                      <p:cNvCxnSpPr>
                        <a:cxnSpLocks/>
                      </p:cNvCxnSpPr>
                      <p:nvPr/>
                    </p:nvCxnSpPr>
                    <p:spPr>
                      <a:xfrm flipH="1">
                        <a:off x="6543773" y="1967604"/>
                        <a:ext cx="91440" cy="91440"/>
                      </a:xfrm>
                      <a:prstGeom prst="line">
                        <a:avLst/>
                      </a:prstGeom>
                      <a:ln w="15875">
                        <a:solidFill>
                          <a:schemeClr val="tx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grpSp>
              <p:grpSp>
                <p:nvGrpSpPr>
                  <p:cNvPr id="740" name="Group 739">
                    <a:extLst>
                      <a:ext uri="{FF2B5EF4-FFF2-40B4-BE49-F238E27FC236}">
                        <a16:creationId xmlns:a16="http://schemas.microsoft.com/office/drawing/2014/main" id="{DFDB8F8A-B4A4-4690-8707-F76EEBEDD82F}"/>
                      </a:ext>
                    </a:extLst>
                  </p:cNvPr>
                  <p:cNvGrpSpPr/>
                  <p:nvPr/>
                </p:nvGrpSpPr>
                <p:grpSpPr>
                  <a:xfrm rot="5400000">
                    <a:off x="6701285" y="1744540"/>
                    <a:ext cx="173643" cy="447453"/>
                    <a:chOff x="6705904" y="1744540"/>
                    <a:chExt cx="173643" cy="447453"/>
                  </a:xfrm>
                </p:grpSpPr>
                <p:grpSp>
                  <p:nvGrpSpPr>
                    <p:cNvPr id="741" name="Group 740">
                      <a:extLst>
                        <a:ext uri="{FF2B5EF4-FFF2-40B4-BE49-F238E27FC236}">
                          <a16:creationId xmlns:a16="http://schemas.microsoft.com/office/drawing/2014/main" id="{BFCD288D-809D-4BD3-80E2-76D6D173AF38}"/>
                        </a:ext>
                      </a:extLst>
                    </p:cNvPr>
                    <p:cNvGrpSpPr/>
                    <p:nvPr/>
                  </p:nvGrpSpPr>
                  <p:grpSpPr>
                    <a:xfrm>
                      <a:off x="6705904" y="1744540"/>
                      <a:ext cx="173643" cy="91440"/>
                      <a:chOff x="6543773" y="1967604"/>
                      <a:chExt cx="173643" cy="91440"/>
                    </a:xfrm>
                  </p:grpSpPr>
                  <p:cxnSp>
                    <p:nvCxnSpPr>
                      <p:cNvPr id="745" name="Straight Connector 744">
                        <a:extLst>
                          <a:ext uri="{FF2B5EF4-FFF2-40B4-BE49-F238E27FC236}">
                            <a16:creationId xmlns:a16="http://schemas.microsoft.com/office/drawing/2014/main" id="{F4A6A7E1-5F2C-432C-8226-92FD0E11B252}"/>
                          </a:ext>
                        </a:extLst>
                      </p:cNvPr>
                      <p:cNvCxnSpPr>
                        <a:cxnSpLocks/>
                      </p:cNvCxnSpPr>
                      <p:nvPr/>
                    </p:nvCxnSpPr>
                    <p:spPr>
                      <a:xfrm>
                        <a:off x="6625976" y="1967604"/>
                        <a:ext cx="91440" cy="91440"/>
                      </a:xfrm>
                      <a:prstGeom prst="line">
                        <a:avLst/>
                      </a:prstGeom>
                      <a:ln w="15875">
                        <a:solidFill>
                          <a:schemeClr val="tx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746" name="Straight Connector 745">
                        <a:extLst>
                          <a:ext uri="{FF2B5EF4-FFF2-40B4-BE49-F238E27FC236}">
                            <a16:creationId xmlns:a16="http://schemas.microsoft.com/office/drawing/2014/main" id="{E72B4E23-9682-4A86-B49E-AB84E305C92D}"/>
                          </a:ext>
                        </a:extLst>
                      </p:cNvPr>
                      <p:cNvCxnSpPr>
                        <a:cxnSpLocks/>
                      </p:cNvCxnSpPr>
                      <p:nvPr/>
                    </p:nvCxnSpPr>
                    <p:spPr>
                      <a:xfrm flipH="1">
                        <a:off x="6543773" y="1967604"/>
                        <a:ext cx="91440" cy="91440"/>
                      </a:xfrm>
                      <a:prstGeom prst="line">
                        <a:avLst/>
                      </a:prstGeom>
                      <a:ln w="15875">
                        <a:solidFill>
                          <a:schemeClr val="tx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grpSp>
                  <p:nvGrpSpPr>
                    <p:cNvPr id="742" name="Group 741">
                      <a:extLst>
                        <a:ext uri="{FF2B5EF4-FFF2-40B4-BE49-F238E27FC236}">
                          <a16:creationId xmlns:a16="http://schemas.microsoft.com/office/drawing/2014/main" id="{557456CA-CB6D-4086-997A-0705F5A59BD4}"/>
                        </a:ext>
                      </a:extLst>
                    </p:cNvPr>
                    <p:cNvGrpSpPr/>
                    <p:nvPr/>
                  </p:nvGrpSpPr>
                  <p:grpSpPr>
                    <a:xfrm flipV="1">
                      <a:off x="6705904" y="2100553"/>
                      <a:ext cx="173643" cy="91440"/>
                      <a:chOff x="6543773" y="1967604"/>
                      <a:chExt cx="173643" cy="91440"/>
                    </a:xfrm>
                  </p:grpSpPr>
                  <p:cxnSp>
                    <p:nvCxnSpPr>
                      <p:cNvPr id="743" name="Straight Connector 742">
                        <a:extLst>
                          <a:ext uri="{FF2B5EF4-FFF2-40B4-BE49-F238E27FC236}">
                            <a16:creationId xmlns:a16="http://schemas.microsoft.com/office/drawing/2014/main" id="{A5544914-D696-4A8C-AAD5-DD935F4490E1}"/>
                          </a:ext>
                        </a:extLst>
                      </p:cNvPr>
                      <p:cNvCxnSpPr>
                        <a:cxnSpLocks/>
                      </p:cNvCxnSpPr>
                      <p:nvPr/>
                    </p:nvCxnSpPr>
                    <p:spPr>
                      <a:xfrm>
                        <a:off x="6625976" y="1967604"/>
                        <a:ext cx="91440" cy="91440"/>
                      </a:xfrm>
                      <a:prstGeom prst="line">
                        <a:avLst/>
                      </a:prstGeom>
                      <a:ln w="15875">
                        <a:solidFill>
                          <a:schemeClr val="tx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744" name="Straight Connector 743">
                        <a:extLst>
                          <a:ext uri="{FF2B5EF4-FFF2-40B4-BE49-F238E27FC236}">
                            <a16:creationId xmlns:a16="http://schemas.microsoft.com/office/drawing/2014/main" id="{791D40ED-B5BC-4C3D-A3A9-F8F557084BC3}"/>
                          </a:ext>
                        </a:extLst>
                      </p:cNvPr>
                      <p:cNvCxnSpPr>
                        <a:cxnSpLocks/>
                      </p:cNvCxnSpPr>
                      <p:nvPr/>
                    </p:nvCxnSpPr>
                    <p:spPr>
                      <a:xfrm flipH="1">
                        <a:off x="6543773" y="1967604"/>
                        <a:ext cx="91440" cy="91440"/>
                      </a:xfrm>
                      <a:prstGeom prst="line">
                        <a:avLst/>
                      </a:prstGeom>
                      <a:ln w="15875">
                        <a:solidFill>
                          <a:schemeClr val="tx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grpSp>
            </p:grpSp>
          </p:grpSp>
        </p:grpSp>
        <p:grpSp>
          <p:nvGrpSpPr>
            <p:cNvPr id="34" name="Group 33">
              <a:extLst>
                <a:ext uri="{FF2B5EF4-FFF2-40B4-BE49-F238E27FC236}">
                  <a16:creationId xmlns:a16="http://schemas.microsoft.com/office/drawing/2014/main" id="{39611A86-9851-4178-8BFC-7564CE01A8B8}"/>
                </a:ext>
              </a:extLst>
            </p:cNvPr>
            <p:cNvGrpSpPr/>
            <p:nvPr/>
          </p:nvGrpSpPr>
          <p:grpSpPr>
            <a:xfrm>
              <a:off x="6931415" y="3124716"/>
              <a:ext cx="909754" cy="963534"/>
              <a:chOff x="6931415" y="3124716"/>
              <a:chExt cx="909754" cy="963534"/>
            </a:xfrm>
          </p:grpSpPr>
          <p:grpSp>
            <p:nvGrpSpPr>
              <p:cNvPr id="32" name="Group 31">
                <a:extLst>
                  <a:ext uri="{FF2B5EF4-FFF2-40B4-BE49-F238E27FC236}">
                    <a16:creationId xmlns:a16="http://schemas.microsoft.com/office/drawing/2014/main" id="{D4925005-140F-4023-B7FC-1F0004F67944}"/>
                  </a:ext>
                </a:extLst>
              </p:cNvPr>
              <p:cNvGrpSpPr/>
              <p:nvPr/>
            </p:nvGrpSpPr>
            <p:grpSpPr>
              <a:xfrm>
                <a:off x="6931415" y="3250778"/>
                <a:ext cx="837474" cy="837472"/>
                <a:chOff x="6931415" y="3250778"/>
                <a:chExt cx="837474" cy="837472"/>
              </a:xfrm>
            </p:grpSpPr>
            <p:sp>
              <p:nvSpPr>
                <p:cNvPr id="205" name="Oval 204">
                  <a:extLst>
                    <a:ext uri="{FF2B5EF4-FFF2-40B4-BE49-F238E27FC236}">
                      <a16:creationId xmlns:a16="http://schemas.microsoft.com/office/drawing/2014/main" id="{C56E747D-93B3-4228-9E65-E206ABA3F624}"/>
                    </a:ext>
                  </a:extLst>
                </p:cNvPr>
                <p:cNvSpPr/>
                <p:nvPr/>
              </p:nvSpPr>
              <p:spPr bwMode="auto">
                <a:xfrm>
                  <a:off x="6931415" y="3250778"/>
                  <a:ext cx="837474" cy="837472"/>
                </a:xfrm>
                <a:prstGeom prst="ellipse">
                  <a:avLst/>
                </a:prstGeom>
                <a:solidFill>
                  <a:srgbClr val="505050"/>
                </a:solidFill>
                <a:ln w="12700" cap="flat" cmpd="sng" algn="ctr">
                  <a:noFill/>
                  <a:prstDash val="solid"/>
                  <a:headEnd type="none" w="med" len="med"/>
                  <a:tailEnd type="none" w="med" len="med"/>
                </a:ln>
                <a:effectLst/>
              </p:spPr>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nvGrpSpPr>
                <p:cNvPr id="31" name="Group 30">
                  <a:extLst>
                    <a:ext uri="{FF2B5EF4-FFF2-40B4-BE49-F238E27FC236}">
                      <a16:creationId xmlns:a16="http://schemas.microsoft.com/office/drawing/2014/main" id="{7C536961-6C4B-4021-8D4F-1F2217A89388}"/>
                    </a:ext>
                  </a:extLst>
                </p:cNvPr>
                <p:cNvGrpSpPr/>
                <p:nvPr/>
              </p:nvGrpSpPr>
              <p:grpSpPr>
                <a:xfrm>
                  <a:off x="7095184" y="3457500"/>
                  <a:ext cx="509937" cy="424029"/>
                  <a:chOff x="7109776" y="3495249"/>
                  <a:chExt cx="509937" cy="424029"/>
                </a:xfrm>
              </p:grpSpPr>
              <p:sp>
                <p:nvSpPr>
                  <p:cNvPr id="785" name="desktop">
                    <a:extLst>
                      <a:ext uri="{FF2B5EF4-FFF2-40B4-BE49-F238E27FC236}">
                        <a16:creationId xmlns:a16="http://schemas.microsoft.com/office/drawing/2014/main" id="{5174019F-9001-4357-BDD8-EC441136C379}"/>
                      </a:ext>
                    </a:extLst>
                  </p:cNvPr>
                  <p:cNvSpPr>
                    <a:spLocks noChangeAspect="1" noEditPoints="1"/>
                  </p:cNvSpPr>
                  <p:nvPr/>
                </p:nvSpPr>
                <p:spPr bwMode="auto">
                  <a:xfrm>
                    <a:off x="7255191" y="3495249"/>
                    <a:ext cx="364522" cy="358570"/>
                  </a:xfrm>
                  <a:custGeom>
                    <a:avLst/>
                    <a:gdLst>
                      <a:gd name="T0" fmla="*/ 245 w 245"/>
                      <a:gd name="T1" fmla="*/ 67 h 241"/>
                      <a:gd name="T2" fmla="*/ 245 w 245"/>
                      <a:gd name="T3" fmla="*/ 138 h 241"/>
                      <a:gd name="T4" fmla="*/ 0 w 245"/>
                      <a:gd name="T5" fmla="*/ 138 h 241"/>
                      <a:gd name="T6" fmla="*/ 0 w 245"/>
                      <a:gd name="T7" fmla="*/ 0 h 241"/>
                      <a:gd name="T8" fmla="*/ 245 w 245"/>
                      <a:gd name="T9" fmla="*/ 0 h 241"/>
                      <a:gd name="T10" fmla="*/ 245 w 245"/>
                      <a:gd name="T11" fmla="*/ 67 h 241"/>
                      <a:gd name="T12" fmla="*/ 224 w 245"/>
                      <a:gd name="T13" fmla="*/ 222 h 241"/>
                      <a:gd name="T14" fmla="*/ 212 w 245"/>
                      <a:gd name="T15" fmla="*/ 204 h 241"/>
                      <a:gd name="T16" fmla="*/ 33 w 245"/>
                      <a:gd name="T17" fmla="*/ 204 h 241"/>
                      <a:gd name="T18" fmla="*/ 7 w 245"/>
                      <a:gd name="T19" fmla="*/ 241 h 241"/>
                      <a:gd name="T20" fmla="*/ 238 w 245"/>
                      <a:gd name="T21" fmla="*/ 241 h 241"/>
                      <a:gd name="T22" fmla="*/ 224 w 245"/>
                      <a:gd name="T23" fmla="*/ 222 h 241"/>
                      <a:gd name="T24" fmla="*/ 79 w 245"/>
                      <a:gd name="T25" fmla="*/ 172 h 241"/>
                      <a:gd name="T26" fmla="*/ 165 w 245"/>
                      <a:gd name="T27" fmla="*/ 172 h 241"/>
                      <a:gd name="T28" fmla="*/ 123 w 245"/>
                      <a:gd name="T29" fmla="*/ 139 h 241"/>
                      <a:gd name="T30" fmla="*/ 123 w 245"/>
                      <a:gd name="T31" fmla="*/ 171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5" h="241">
                        <a:moveTo>
                          <a:pt x="245" y="67"/>
                        </a:moveTo>
                        <a:lnTo>
                          <a:pt x="245" y="138"/>
                        </a:lnTo>
                        <a:lnTo>
                          <a:pt x="0" y="138"/>
                        </a:lnTo>
                        <a:lnTo>
                          <a:pt x="0" y="0"/>
                        </a:lnTo>
                        <a:lnTo>
                          <a:pt x="245" y="0"/>
                        </a:lnTo>
                        <a:lnTo>
                          <a:pt x="245" y="67"/>
                        </a:lnTo>
                        <a:moveTo>
                          <a:pt x="224" y="222"/>
                        </a:moveTo>
                        <a:lnTo>
                          <a:pt x="212" y="204"/>
                        </a:lnTo>
                        <a:lnTo>
                          <a:pt x="33" y="204"/>
                        </a:lnTo>
                        <a:lnTo>
                          <a:pt x="7" y="241"/>
                        </a:lnTo>
                        <a:lnTo>
                          <a:pt x="238" y="241"/>
                        </a:lnTo>
                        <a:lnTo>
                          <a:pt x="224" y="222"/>
                        </a:lnTo>
                        <a:moveTo>
                          <a:pt x="79" y="172"/>
                        </a:moveTo>
                        <a:lnTo>
                          <a:pt x="165" y="172"/>
                        </a:lnTo>
                        <a:moveTo>
                          <a:pt x="123" y="139"/>
                        </a:moveTo>
                        <a:lnTo>
                          <a:pt x="123" y="171"/>
                        </a:lnTo>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696" b="0" i="0" u="none" strike="noStrike" kern="0" cap="none" spc="0" normalizeH="0" baseline="0" noProof="0">
                      <a:ln>
                        <a:noFill/>
                      </a:ln>
                      <a:gradFill>
                        <a:gsLst>
                          <a:gs pos="0">
                            <a:srgbClr val="505050"/>
                          </a:gs>
                          <a:gs pos="100000">
                            <a:srgbClr val="505050"/>
                          </a:gs>
                        </a:gsLst>
                      </a:gradFill>
                      <a:effectLst/>
                      <a:uLnTx/>
                      <a:uFillTx/>
                      <a:latin typeface="Segoe UI"/>
                      <a:ea typeface="+mn-ea"/>
                      <a:cs typeface="+mn-cs"/>
                    </a:endParaRPr>
                  </a:p>
                </p:txBody>
              </p:sp>
              <p:sp>
                <p:nvSpPr>
                  <p:cNvPr id="786" name="people_4">
                    <a:extLst>
                      <a:ext uri="{FF2B5EF4-FFF2-40B4-BE49-F238E27FC236}">
                        <a16:creationId xmlns:a16="http://schemas.microsoft.com/office/drawing/2014/main" id="{15683DBD-370E-4D44-B51E-4FE57AD327EE}"/>
                      </a:ext>
                    </a:extLst>
                  </p:cNvPr>
                  <p:cNvSpPr>
                    <a:spLocks noChangeAspect="1" noEditPoints="1"/>
                  </p:cNvSpPr>
                  <p:nvPr/>
                </p:nvSpPr>
                <p:spPr bwMode="auto">
                  <a:xfrm>
                    <a:off x="7109776" y="3603545"/>
                    <a:ext cx="282414" cy="315733"/>
                  </a:xfrm>
                  <a:custGeom>
                    <a:avLst/>
                    <a:gdLst>
                      <a:gd name="T0" fmla="*/ 48 w 246"/>
                      <a:gd name="T1" fmla="*/ 76 h 275"/>
                      <a:gd name="T2" fmla="*/ 124 w 246"/>
                      <a:gd name="T3" fmla="*/ 0 h 275"/>
                      <a:gd name="T4" fmla="*/ 201 w 246"/>
                      <a:gd name="T5" fmla="*/ 76 h 275"/>
                      <a:gd name="T6" fmla="*/ 124 w 246"/>
                      <a:gd name="T7" fmla="*/ 152 h 275"/>
                      <a:gd name="T8" fmla="*/ 48 w 246"/>
                      <a:gd name="T9" fmla="*/ 76 h 275"/>
                      <a:gd name="T10" fmla="*/ 246 w 246"/>
                      <a:gd name="T11" fmla="*/ 275 h 275"/>
                      <a:gd name="T12" fmla="*/ 123 w 246"/>
                      <a:gd name="T13" fmla="*/ 152 h 275"/>
                      <a:gd name="T14" fmla="*/ 0 w 246"/>
                      <a:gd name="T15" fmla="*/ 275 h 2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275">
                        <a:moveTo>
                          <a:pt x="48" y="76"/>
                        </a:moveTo>
                        <a:cubicBezTo>
                          <a:pt x="48" y="34"/>
                          <a:pt x="82" y="0"/>
                          <a:pt x="124" y="0"/>
                        </a:cubicBezTo>
                        <a:cubicBezTo>
                          <a:pt x="166" y="0"/>
                          <a:pt x="201" y="34"/>
                          <a:pt x="201" y="76"/>
                        </a:cubicBezTo>
                        <a:cubicBezTo>
                          <a:pt x="201" y="118"/>
                          <a:pt x="166" y="152"/>
                          <a:pt x="124" y="152"/>
                        </a:cubicBezTo>
                        <a:cubicBezTo>
                          <a:pt x="82" y="152"/>
                          <a:pt x="48" y="118"/>
                          <a:pt x="48" y="76"/>
                        </a:cubicBezTo>
                        <a:close/>
                        <a:moveTo>
                          <a:pt x="246" y="275"/>
                        </a:moveTo>
                        <a:cubicBezTo>
                          <a:pt x="246" y="207"/>
                          <a:pt x="191" y="152"/>
                          <a:pt x="123" y="152"/>
                        </a:cubicBezTo>
                        <a:cubicBezTo>
                          <a:pt x="55" y="152"/>
                          <a:pt x="0" y="207"/>
                          <a:pt x="0" y="275"/>
                        </a:cubicBezTo>
                      </a:path>
                    </a:pathLst>
                  </a:custGeom>
                  <a:solidFill>
                    <a:srgbClr val="505050"/>
                  </a:solidFill>
                  <a:ln w="15875" cap="sq">
                    <a:solidFill>
                      <a:schemeClr val="bg1"/>
                    </a:solidFill>
                    <a:prstDash val="solid"/>
                    <a:miter lim="800000"/>
                    <a:headEnd/>
                    <a:tailEnd/>
                  </a:ln>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696" b="0" i="0" u="none" strike="noStrike" kern="0" cap="none" spc="0" normalizeH="0" baseline="0" noProof="0">
                      <a:ln>
                        <a:noFill/>
                      </a:ln>
                      <a:solidFill>
                        <a:srgbClr val="000000"/>
                      </a:solidFill>
                      <a:effectLst/>
                      <a:uLnTx/>
                      <a:uFillTx/>
                      <a:latin typeface="Segoe UI"/>
                      <a:ea typeface="+mn-ea"/>
                      <a:cs typeface="+mn-cs"/>
                    </a:endParaRPr>
                  </a:p>
                </p:txBody>
              </p:sp>
            </p:grpSp>
          </p:grpSp>
          <p:grpSp>
            <p:nvGrpSpPr>
              <p:cNvPr id="747" name="Group 746">
                <a:extLst>
                  <a:ext uri="{FF2B5EF4-FFF2-40B4-BE49-F238E27FC236}">
                    <a16:creationId xmlns:a16="http://schemas.microsoft.com/office/drawing/2014/main" id="{A1E191C0-164E-4BF0-8EB9-8A2D02DD2509}"/>
                  </a:ext>
                </a:extLst>
              </p:cNvPr>
              <p:cNvGrpSpPr/>
              <p:nvPr/>
            </p:nvGrpSpPr>
            <p:grpSpPr>
              <a:xfrm>
                <a:off x="7393716" y="3124716"/>
                <a:ext cx="447453" cy="447453"/>
                <a:chOff x="5683150" y="2324121"/>
                <a:chExt cx="447453" cy="447453"/>
              </a:xfrm>
            </p:grpSpPr>
            <p:grpSp>
              <p:nvGrpSpPr>
                <p:cNvPr id="748" name="Group 747">
                  <a:extLst>
                    <a:ext uri="{FF2B5EF4-FFF2-40B4-BE49-F238E27FC236}">
                      <a16:creationId xmlns:a16="http://schemas.microsoft.com/office/drawing/2014/main" id="{99850E10-2F1F-43A4-B600-FA3C28CEDA98}"/>
                    </a:ext>
                  </a:extLst>
                </p:cNvPr>
                <p:cNvGrpSpPr/>
                <p:nvPr/>
              </p:nvGrpSpPr>
              <p:grpSpPr>
                <a:xfrm>
                  <a:off x="5702313" y="2343286"/>
                  <a:ext cx="409127" cy="409123"/>
                  <a:chOff x="5929087" y="2352827"/>
                  <a:chExt cx="549157" cy="549156"/>
                </a:xfrm>
              </p:grpSpPr>
              <p:sp>
                <p:nvSpPr>
                  <p:cNvPr id="764" name="Rectangle 763">
                    <a:extLst>
                      <a:ext uri="{FF2B5EF4-FFF2-40B4-BE49-F238E27FC236}">
                        <a16:creationId xmlns:a16="http://schemas.microsoft.com/office/drawing/2014/main" id="{D9E56C85-96C5-4955-AFEE-F6C308A0A994}"/>
                      </a:ext>
                    </a:extLst>
                  </p:cNvPr>
                  <p:cNvSpPr/>
                  <p:nvPr/>
                </p:nvSpPr>
                <p:spPr bwMode="auto">
                  <a:xfrm rot="2700000">
                    <a:off x="5929088" y="2352826"/>
                    <a:ext cx="549156" cy="549157"/>
                  </a:xfrm>
                  <a:prstGeom prst="rect">
                    <a:avLst/>
                  </a:prstGeom>
                  <a:solidFill>
                    <a:srgbClr val="FFFFFF"/>
                  </a:solidFill>
                  <a:ln w="9525" cap="flat" cmpd="sng" algn="ctr">
                    <a:noFill/>
                    <a:prstDash val="solid"/>
                    <a:headEnd type="none" w="med" len="med"/>
                    <a:tailEnd type="none" w="med" len="med"/>
                  </a:ln>
                  <a:effectLst/>
                </p:spPr>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765" name="Freeform 9">
                    <a:extLst>
                      <a:ext uri="{FF2B5EF4-FFF2-40B4-BE49-F238E27FC236}">
                        <a16:creationId xmlns:a16="http://schemas.microsoft.com/office/drawing/2014/main" id="{DC7A2335-7DF2-4605-9CA6-C5C5443973EA}"/>
                      </a:ext>
                    </a:extLst>
                  </p:cNvPr>
                  <p:cNvSpPr>
                    <a:spLocks/>
                  </p:cNvSpPr>
                  <p:nvPr/>
                </p:nvSpPr>
                <p:spPr bwMode="auto">
                  <a:xfrm>
                    <a:off x="6126164" y="2559057"/>
                    <a:ext cx="155575" cy="157163"/>
                  </a:xfrm>
                  <a:custGeom>
                    <a:avLst/>
                    <a:gdLst>
                      <a:gd name="T0" fmla="*/ 80 w 85"/>
                      <a:gd name="T1" fmla="*/ 86 h 86"/>
                      <a:gd name="T2" fmla="*/ 5 w 85"/>
                      <a:gd name="T3" fmla="*/ 86 h 86"/>
                      <a:gd name="T4" fmla="*/ 0 w 85"/>
                      <a:gd name="T5" fmla="*/ 80 h 86"/>
                      <a:gd name="T6" fmla="*/ 0 w 85"/>
                      <a:gd name="T7" fmla="*/ 6 h 86"/>
                      <a:gd name="T8" fmla="*/ 5 w 85"/>
                      <a:gd name="T9" fmla="*/ 0 h 86"/>
                      <a:gd name="T10" fmla="*/ 80 w 85"/>
                      <a:gd name="T11" fmla="*/ 0 h 86"/>
                      <a:gd name="T12" fmla="*/ 85 w 85"/>
                      <a:gd name="T13" fmla="*/ 6 h 86"/>
                      <a:gd name="T14" fmla="*/ 85 w 85"/>
                      <a:gd name="T15" fmla="*/ 80 h 86"/>
                      <a:gd name="T16" fmla="*/ 80 w 85"/>
                      <a:gd name="T17"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5" h="86">
                        <a:moveTo>
                          <a:pt x="80" y="86"/>
                        </a:moveTo>
                        <a:cubicBezTo>
                          <a:pt x="5" y="86"/>
                          <a:pt x="5" y="86"/>
                          <a:pt x="5" y="86"/>
                        </a:cubicBezTo>
                        <a:cubicBezTo>
                          <a:pt x="2" y="86"/>
                          <a:pt x="0" y="83"/>
                          <a:pt x="0" y="80"/>
                        </a:cubicBezTo>
                        <a:cubicBezTo>
                          <a:pt x="0" y="6"/>
                          <a:pt x="0" y="6"/>
                          <a:pt x="0" y="6"/>
                        </a:cubicBezTo>
                        <a:cubicBezTo>
                          <a:pt x="0" y="3"/>
                          <a:pt x="2" y="0"/>
                          <a:pt x="5" y="0"/>
                        </a:cubicBezTo>
                        <a:cubicBezTo>
                          <a:pt x="80" y="0"/>
                          <a:pt x="80" y="0"/>
                          <a:pt x="80" y="0"/>
                        </a:cubicBezTo>
                        <a:cubicBezTo>
                          <a:pt x="83" y="0"/>
                          <a:pt x="85" y="3"/>
                          <a:pt x="85" y="6"/>
                        </a:cubicBezTo>
                        <a:cubicBezTo>
                          <a:pt x="85" y="80"/>
                          <a:pt x="85" y="80"/>
                          <a:pt x="85" y="80"/>
                        </a:cubicBezTo>
                        <a:cubicBezTo>
                          <a:pt x="85" y="83"/>
                          <a:pt x="83" y="86"/>
                          <a:pt x="80" y="86"/>
                        </a:cubicBezTo>
                        <a:close/>
                      </a:path>
                    </a:pathLst>
                  </a:custGeom>
                  <a:solidFill>
                    <a:schemeClr val="bg1"/>
                  </a:solidFill>
                  <a:ln w="15875">
                    <a:solidFill>
                      <a:srgbClr val="000000"/>
                    </a:solidFill>
                    <a:round/>
                    <a:headEnd/>
                    <a:tailEnd/>
                  </a:ln>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grpSp>
            <p:grpSp>
              <p:nvGrpSpPr>
                <p:cNvPr id="749" name="Group 748">
                  <a:extLst>
                    <a:ext uri="{FF2B5EF4-FFF2-40B4-BE49-F238E27FC236}">
                      <a16:creationId xmlns:a16="http://schemas.microsoft.com/office/drawing/2014/main" id="{F3E18FE6-5416-4B64-91EA-87DAA2690890}"/>
                    </a:ext>
                  </a:extLst>
                </p:cNvPr>
                <p:cNvGrpSpPr/>
                <p:nvPr/>
              </p:nvGrpSpPr>
              <p:grpSpPr>
                <a:xfrm>
                  <a:off x="5683150" y="2324121"/>
                  <a:ext cx="447453" cy="447453"/>
                  <a:chOff x="6564380" y="1744540"/>
                  <a:chExt cx="447453" cy="447453"/>
                </a:xfrm>
              </p:grpSpPr>
              <p:grpSp>
                <p:nvGrpSpPr>
                  <p:cNvPr id="750" name="Group 749">
                    <a:extLst>
                      <a:ext uri="{FF2B5EF4-FFF2-40B4-BE49-F238E27FC236}">
                        <a16:creationId xmlns:a16="http://schemas.microsoft.com/office/drawing/2014/main" id="{71372976-66FF-4033-92C5-09A83289D8D0}"/>
                      </a:ext>
                    </a:extLst>
                  </p:cNvPr>
                  <p:cNvGrpSpPr/>
                  <p:nvPr/>
                </p:nvGrpSpPr>
                <p:grpSpPr>
                  <a:xfrm>
                    <a:off x="6701285" y="1744540"/>
                    <a:ext cx="173643" cy="447453"/>
                    <a:chOff x="6705904" y="1744540"/>
                    <a:chExt cx="173643" cy="447453"/>
                  </a:xfrm>
                </p:grpSpPr>
                <p:grpSp>
                  <p:nvGrpSpPr>
                    <p:cNvPr id="758" name="Group 757">
                      <a:extLst>
                        <a:ext uri="{FF2B5EF4-FFF2-40B4-BE49-F238E27FC236}">
                          <a16:creationId xmlns:a16="http://schemas.microsoft.com/office/drawing/2014/main" id="{2C26BAD6-AFA8-4740-BB47-A2D366C9D7FC}"/>
                        </a:ext>
                      </a:extLst>
                    </p:cNvPr>
                    <p:cNvGrpSpPr/>
                    <p:nvPr/>
                  </p:nvGrpSpPr>
                  <p:grpSpPr>
                    <a:xfrm>
                      <a:off x="6705904" y="1744540"/>
                      <a:ext cx="173643" cy="91440"/>
                      <a:chOff x="6543773" y="1967604"/>
                      <a:chExt cx="173643" cy="91440"/>
                    </a:xfrm>
                  </p:grpSpPr>
                  <p:cxnSp>
                    <p:nvCxnSpPr>
                      <p:cNvPr id="762" name="Straight Connector 761">
                        <a:extLst>
                          <a:ext uri="{FF2B5EF4-FFF2-40B4-BE49-F238E27FC236}">
                            <a16:creationId xmlns:a16="http://schemas.microsoft.com/office/drawing/2014/main" id="{268B4179-62A3-4D48-B90E-B4054FF7819E}"/>
                          </a:ext>
                        </a:extLst>
                      </p:cNvPr>
                      <p:cNvCxnSpPr>
                        <a:cxnSpLocks/>
                      </p:cNvCxnSpPr>
                      <p:nvPr/>
                    </p:nvCxnSpPr>
                    <p:spPr>
                      <a:xfrm>
                        <a:off x="6625976" y="1967604"/>
                        <a:ext cx="91440" cy="91440"/>
                      </a:xfrm>
                      <a:prstGeom prst="line">
                        <a:avLst/>
                      </a:prstGeom>
                      <a:ln w="15875">
                        <a:solidFill>
                          <a:schemeClr val="tx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763" name="Straight Connector 762">
                        <a:extLst>
                          <a:ext uri="{FF2B5EF4-FFF2-40B4-BE49-F238E27FC236}">
                            <a16:creationId xmlns:a16="http://schemas.microsoft.com/office/drawing/2014/main" id="{733CCEC3-D262-4C58-B753-F4403790E75E}"/>
                          </a:ext>
                        </a:extLst>
                      </p:cNvPr>
                      <p:cNvCxnSpPr>
                        <a:cxnSpLocks/>
                      </p:cNvCxnSpPr>
                      <p:nvPr/>
                    </p:nvCxnSpPr>
                    <p:spPr>
                      <a:xfrm flipH="1">
                        <a:off x="6543773" y="1967604"/>
                        <a:ext cx="91440" cy="91440"/>
                      </a:xfrm>
                      <a:prstGeom prst="line">
                        <a:avLst/>
                      </a:prstGeom>
                      <a:ln w="15875">
                        <a:solidFill>
                          <a:schemeClr val="tx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grpSp>
                  <p:nvGrpSpPr>
                    <p:cNvPr id="759" name="Group 758">
                      <a:extLst>
                        <a:ext uri="{FF2B5EF4-FFF2-40B4-BE49-F238E27FC236}">
                          <a16:creationId xmlns:a16="http://schemas.microsoft.com/office/drawing/2014/main" id="{26148D3A-EF52-40C8-9085-D77B3190DB64}"/>
                        </a:ext>
                      </a:extLst>
                    </p:cNvPr>
                    <p:cNvGrpSpPr/>
                    <p:nvPr/>
                  </p:nvGrpSpPr>
                  <p:grpSpPr>
                    <a:xfrm flipV="1">
                      <a:off x="6705904" y="2100553"/>
                      <a:ext cx="173643" cy="91440"/>
                      <a:chOff x="6543773" y="1967604"/>
                      <a:chExt cx="173643" cy="91440"/>
                    </a:xfrm>
                  </p:grpSpPr>
                  <p:cxnSp>
                    <p:nvCxnSpPr>
                      <p:cNvPr id="760" name="Straight Connector 759">
                        <a:extLst>
                          <a:ext uri="{FF2B5EF4-FFF2-40B4-BE49-F238E27FC236}">
                            <a16:creationId xmlns:a16="http://schemas.microsoft.com/office/drawing/2014/main" id="{274D0A72-D186-4354-A1B1-2E4A09FC5B06}"/>
                          </a:ext>
                        </a:extLst>
                      </p:cNvPr>
                      <p:cNvCxnSpPr>
                        <a:cxnSpLocks/>
                      </p:cNvCxnSpPr>
                      <p:nvPr/>
                    </p:nvCxnSpPr>
                    <p:spPr>
                      <a:xfrm>
                        <a:off x="6625976" y="1967604"/>
                        <a:ext cx="91440" cy="91440"/>
                      </a:xfrm>
                      <a:prstGeom prst="line">
                        <a:avLst/>
                      </a:prstGeom>
                      <a:ln w="15875">
                        <a:solidFill>
                          <a:schemeClr val="tx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761" name="Straight Connector 760">
                        <a:extLst>
                          <a:ext uri="{FF2B5EF4-FFF2-40B4-BE49-F238E27FC236}">
                            <a16:creationId xmlns:a16="http://schemas.microsoft.com/office/drawing/2014/main" id="{E31CFA9E-5BB7-49BF-B60B-9B0FE549C293}"/>
                          </a:ext>
                        </a:extLst>
                      </p:cNvPr>
                      <p:cNvCxnSpPr>
                        <a:cxnSpLocks/>
                      </p:cNvCxnSpPr>
                      <p:nvPr/>
                    </p:nvCxnSpPr>
                    <p:spPr>
                      <a:xfrm flipH="1">
                        <a:off x="6543773" y="1967604"/>
                        <a:ext cx="91440" cy="91440"/>
                      </a:xfrm>
                      <a:prstGeom prst="line">
                        <a:avLst/>
                      </a:prstGeom>
                      <a:ln w="15875">
                        <a:solidFill>
                          <a:schemeClr val="tx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grpSp>
              <p:grpSp>
                <p:nvGrpSpPr>
                  <p:cNvPr id="751" name="Group 750">
                    <a:extLst>
                      <a:ext uri="{FF2B5EF4-FFF2-40B4-BE49-F238E27FC236}">
                        <a16:creationId xmlns:a16="http://schemas.microsoft.com/office/drawing/2014/main" id="{F34A5F0C-0B7A-46D7-881A-E3D0E56B93E8}"/>
                      </a:ext>
                    </a:extLst>
                  </p:cNvPr>
                  <p:cNvGrpSpPr/>
                  <p:nvPr/>
                </p:nvGrpSpPr>
                <p:grpSpPr>
                  <a:xfrm rot="5400000">
                    <a:off x="6701285" y="1744540"/>
                    <a:ext cx="173643" cy="447453"/>
                    <a:chOff x="6705904" y="1744540"/>
                    <a:chExt cx="173643" cy="447453"/>
                  </a:xfrm>
                </p:grpSpPr>
                <p:grpSp>
                  <p:nvGrpSpPr>
                    <p:cNvPr id="752" name="Group 751">
                      <a:extLst>
                        <a:ext uri="{FF2B5EF4-FFF2-40B4-BE49-F238E27FC236}">
                          <a16:creationId xmlns:a16="http://schemas.microsoft.com/office/drawing/2014/main" id="{B8C2FE4A-A336-48E8-8BEA-BAE46661649A}"/>
                        </a:ext>
                      </a:extLst>
                    </p:cNvPr>
                    <p:cNvGrpSpPr/>
                    <p:nvPr/>
                  </p:nvGrpSpPr>
                  <p:grpSpPr>
                    <a:xfrm>
                      <a:off x="6705904" y="1744540"/>
                      <a:ext cx="173643" cy="91440"/>
                      <a:chOff x="6543773" y="1967604"/>
                      <a:chExt cx="173643" cy="91440"/>
                    </a:xfrm>
                  </p:grpSpPr>
                  <p:cxnSp>
                    <p:nvCxnSpPr>
                      <p:cNvPr id="756" name="Straight Connector 755">
                        <a:extLst>
                          <a:ext uri="{FF2B5EF4-FFF2-40B4-BE49-F238E27FC236}">
                            <a16:creationId xmlns:a16="http://schemas.microsoft.com/office/drawing/2014/main" id="{8F9769DE-F972-4EE7-B2B7-7BF4AFC50E0B}"/>
                          </a:ext>
                        </a:extLst>
                      </p:cNvPr>
                      <p:cNvCxnSpPr>
                        <a:cxnSpLocks/>
                      </p:cNvCxnSpPr>
                      <p:nvPr/>
                    </p:nvCxnSpPr>
                    <p:spPr>
                      <a:xfrm>
                        <a:off x="6625976" y="1967604"/>
                        <a:ext cx="91440" cy="91440"/>
                      </a:xfrm>
                      <a:prstGeom prst="line">
                        <a:avLst/>
                      </a:prstGeom>
                      <a:ln w="15875">
                        <a:solidFill>
                          <a:schemeClr val="tx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757" name="Straight Connector 756">
                        <a:extLst>
                          <a:ext uri="{FF2B5EF4-FFF2-40B4-BE49-F238E27FC236}">
                            <a16:creationId xmlns:a16="http://schemas.microsoft.com/office/drawing/2014/main" id="{97C73E06-4716-4641-9139-F30E140D3C75}"/>
                          </a:ext>
                        </a:extLst>
                      </p:cNvPr>
                      <p:cNvCxnSpPr>
                        <a:cxnSpLocks/>
                      </p:cNvCxnSpPr>
                      <p:nvPr/>
                    </p:nvCxnSpPr>
                    <p:spPr>
                      <a:xfrm flipH="1">
                        <a:off x="6543773" y="1967604"/>
                        <a:ext cx="91440" cy="91440"/>
                      </a:xfrm>
                      <a:prstGeom prst="line">
                        <a:avLst/>
                      </a:prstGeom>
                      <a:ln w="15875">
                        <a:solidFill>
                          <a:schemeClr val="tx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grpSp>
                  <p:nvGrpSpPr>
                    <p:cNvPr id="753" name="Group 752">
                      <a:extLst>
                        <a:ext uri="{FF2B5EF4-FFF2-40B4-BE49-F238E27FC236}">
                          <a16:creationId xmlns:a16="http://schemas.microsoft.com/office/drawing/2014/main" id="{EDE771A4-F6F5-4F9B-9EAF-BF492159224E}"/>
                        </a:ext>
                      </a:extLst>
                    </p:cNvPr>
                    <p:cNvGrpSpPr/>
                    <p:nvPr/>
                  </p:nvGrpSpPr>
                  <p:grpSpPr>
                    <a:xfrm flipV="1">
                      <a:off x="6705904" y="2100553"/>
                      <a:ext cx="173643" cy="91440"/>
                      <a:chOff x="6543773" y="1967604"/>
                      <a:chExt cx="173643" cy="91440"/>
                    </a:xfrm>
                  </p:grpSpPr>
                  <p:cxnSp>
                    <p:nvCxnSpPr>
                      <p:cNvPr id="754" name="Straight Connector 753">
                        <a:extLst>
                          <a:ext uri="{FF2B5EF4-FFF2-40B4-BE49-F238E27FC236}">
                            <a16:creationId xmlns:a16="http://schemas.microsoft.com/office/drawing/2014/main" id="{AA50A666-1D2F-4194-B988-81573F607B90}"/>
                          </a:ext>
                        </a:extLst>
                      </p:cNvPr>
                      <p:cNvCxnSpPr>
                        <a:cxnSpLocks/>
                      </p:cNvCxnSpPr>
                      <p:nvPr/>
                    </p:nvCxnSpPr>
                    <p:spPr>
                      <a:xfrm>
                        <a:off x="6625976" y="1967604"/>
                        <a:ext cx="91440" cy="91440"/>
                      </a:xfrm>
                      <a:prstGeom prst="line">
                        <a:avLst/>
                      </a:prstGeom>
                      <a:ln w="15875">
                        <a:solidFill>
                          <a:schemeClr val="tx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755" name="Straight Connector 754">
                        <a:extLst>
                          <a:ext uri="{FF2B5EF4-FFF2-40B4-BE49-F238E27FC236}">
                            <a16:creationId xmlns:a16="http://schemas.microsoft.com/office/drawing/2014/main" id="{07B47F1C-FEB2-461D-9E8F-FA01D2E3E2EA}"/>
                          </a:ext>
                        </a:extLst>
                      </p:cNvPr>
                      <p:cNvCxnSpPr>
                        <a:cxnSpLocks/>
                      </p:cNvCxnSpPr>
                      <p:nvPr/>
                    </p:nvCxnSpPr>
                    <p:spPr>
                      <a:xfrm flipH="1">
                        <a:off x="6543773" y="1967604"/>
                        <a:ext cx="91440" cy="91440"/>
                      </a:xfrm>
                      <a:prstGeom prst="line">
                        <a:avLst/>
                      </a:prstGeom>
                      <a:ln w="15875">
                        <a:solidFill>
                          <a:schemeClr val="tx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grpSp>
            </p:grpSp>
          </p:grpSp>
        </p:grpSp>
        <p:grpSp>
          <p:nvGrpSpPr>
            <p:cNvPr id="41" name="Group 40">
              <a:extLst>
                <a:ext uri="{FF2B5EF4-FFF2-40B4-BE49-F238E27FC236}">
                  <a16:creationId xmlns:a16="http://schemas.microsoft.com/office/drawing/2014/main" id="{7F5D405A-8FE5-4FD9-A116-5481643626C1}"/>
                </a:ext>
              </a:extLst>
            </p:cNvPr>
            <p:cNvGrpSpPr/>
            <p:nvPr/>
          </p:nvGrpSpPr>
          <p:grpSpPr>
            <a:xfrm>
              <a:off x="4970336" y="3507267"/>
              <a:ext cx="987965" cy="837472"/>
              <a:chOff x="4970336" y="3507267"/>
              <a:chExt cx="987965" cy="837472"/>
            </a:xfrm>
          </p:grpSpPr>
          <p:grpSp>
            <p:nvGrpSpPr>
              <p:cNvPr id="40" name="Group 39">
                <a:extLst>
                  <a:ext uri="{FF2B5EF4-FFF2-40B4-BE49-F238E27FC236}">
                    <a16:creationId xmlns:a16="http://schemas.microsoft.com/office/drawing/2014/main" id="{DA84C8E0-B03A-47B2-8217-4D00089BDBBC}"/>
                  </a:ext>
                </a:extLst>
              </p:cNvPr>
              <p:cNvGrpSpPr/>
              <p:nvPr/>
            </p:nvGrpSpPr>
            <p:grpSpPr>
              <a:xfrm>
                <a:off x="5120827" y="3507267"/>
                <a:ext cx="837474" cy="837472"/>
                <a:chOff x="5120827" y="3507267"/>
                <a:chExt cx="837474" cy="837472"/>
              </a:xfrm>
            </p:grpSpPr>
            <p:sp>
              <p:nvSpPr>
                <p:cNvPr id="202" name="Oval 201">
                  <a:extLst>
                    <a:ext uri="{FF2B5EF4-FFF2-40B4-BE49-F238E27FC236}">
                      <a16:creationId xmlns:a16="http://schemas.microsoft.com/office/drawing/2014/main" id="{59522226-5643-4346-A928-F09ADC34F652}"/>
                    </a:ext>
                  </a:extLst>
                </p:cNvPr>
                <p:cNvSpPr/>
                <p:nvPr/>
              </p:nvSpPr>
              <p:spPr bwMode="auto">
                <a:xfrm>
                  <a:off x="5120827" y="3507267"/>
                  <a:ext cx="837474" cy="837472"/>
                </a:xfrm>
                <a:prstGeom prst="ellipse">
                  <a:avLst/>
                </a:prstGeom>
                <a:solidFill>
                  <a:schemeClr val="accent3"/>
                </a:solidFill>
                <a:ln w="12700" cap="flat" cmpd="sng" algn="ctr">
                  <a:noFill/>
                  <a:prstDash val="solid"/>
                  <a:headEnd type="none" w="med" len="med"/>
                  <a:tailEnd type="none" w="med" len="med"/>
                </a:ln>
                <a:effectLst/>
              </p:spPr>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nvGrpSpPr>
                <p:cNvPr id="39" name="Group 38">
                  <a:extLst>
                    <a:ext uri="{FF2B5EF4-FFF2-40B4-BE49-F238E27FC236}">
                      <a16:creationId xmlns:a16="http://schemas.microsoft.com/office/drawing/2014/main" id="{C3064BB5-21DA-44C0-AB4F-8C747711CB08}"/>
                    </a:ext>
                  </a:extLst>
                </p:cNvPr>
                <p:cNvGrpSpPr/>
                <p:nvPr/>
              </p:nvGrpSpPr>
              <p:grpSpPr>
                <a:xfrm>
                  <a:off x="5278998" y="3684684"/>
                  <a:ext cx="521133" cy="482639"/>
                  <a:chOff x="5288745" y="3655713"/>
                  <a:chExt cx="521133" cy="482639"/>
                </a:xfrm>
              </p:grpSpPr>
              <p:grpSp>
                <p:nvGrpSpPr>
                  <p:cNvPr id="38" name="Group 37">
                    <a:extLst>
                      <a:ext uri="{FF2B5EF4-FFF2-40B4-BE49-F238E27FC236}">
                        <a16:creationId xmlns:a16="http://schemas.microsoft.com/office/drawing/2014/main" id="{EC1EEE96-2580-4C06-BD45-203BFD51687F}"/>
                      </a:ext>
                    </a:extLst>
                  </p:cNvPr>
                  <p:cNvGrpSpPr/>
                  <p:nvPr/>
                </p:nvGrpSpPr>
                <p:grpSpPr>
                  <a:xfrm>
                    <a:off x="5288745" y="3655713"/>
                    <a:ext cx="386954" cy="482639"/>
                    <a:chOff x="6111207" y="3665670"/>
                    <a:chExt cx="386954" cy="482639"/>
                  </a:xfrm>
                </p:grpSpPr>
                <p:sp>
                  <p:nvSpPr>
                    <p:cNvPr id="787" name="people_4">
                      <a:extLst>
                        <a:ext uri="{FF2B5EF4-FFF2-40B4-BE49-F238E27FC236}">
                          <a16:creationId xmlns:a16="http://schemas.microsoft.com/office/drawing/2014/main" id="{A1D5CC36-8599-4BBE-96A8-DBA77DADC574}"/>
                        </a:ext>
                      </a:extLst>
                    </p:cNvPr>
                    <p:cNvSpPr>
                      <a:spLocks noChangeAspect="1" noEditPoints="1"/>
                    </p:cNvSpPr>
                    <p:nvPr/>
                  </p:nvSpPr>
                  <p:spPr bwMode="auto">
                    <a:xfrm>
                      <a:off x="6111207" y="3715702"/>
                      <a:ext cx="386954" cy="432607"/>
                    </a:xfrm>
                    <a:custGeom>
                      <a:avLst/>
                      <a:gdLst>
                        <a:gd name="T0" fmla="*/ 48 w 246"/>
                        <a:gd name="T1" fmla="*/ 76 h 275"/>
                        <a:gd name="T2" fmla="*/ 124 w 246"/>
                        <a:gd name="T3" fmla="*/ 0 h 275"/>
                        <a:gd name="T4" fmla="*/ 201 w 246"/>
                        <a:gd name="T5" fmla="*/ 76 h 275"/>
                        <a:gd name="T6" fmla="*/ 124 w 246"/>
                        <a:gd name="T7" fmla="*/ 152 h 275"/>
                        <a:gd name="T8" fmla="*/ 48 w 246"/>
                        <a:gd name="T9" fmla="*/ 76 h 275"/>
                        <a:gd name="T10" fmla="*/ 246 w 246"/>
                        <a:gd name="T11" fmla="*/ 275 h 275"/>
                        <a:gd name="T12" fmla="*/ 123 w 246"/>
                        <a:gd name="T13" fmla="*/ 152 h 275"/>
                        <a:gd name="T14" fmla="*/ 0 w 246"/>
                        <a:gd name="T15" fmla="*/ 275 h 2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275">
                          <a:moveTo>
                            <a:pt x="48" y="76"/>
                          </a:moveTo>
                          <a:cubicBezTo>
                            <a:pt x="48" y="34"/>
                            <a:pt x="82" y="0"/>
                            <a:pt x="124" y="0"/>
                          </a:cubicBezTo>
                          <a:cubicBezTo>
                            <a:pt x="166" y="0"/>
                            <a:pt x="201" y="34"/>
                            <a:pt x="201" y="76"/>
                          </a:cubicBezTo>
                          <a:cubicBezTo>
                            <a:pt x="201" y="118"/>
                            <a:pt x="166" y="152"/>
                            <a:pt x="124" y="152"/>
                          </a:cubicBezTo>
                          <a:cubicBezTo>
                            <a:pt x="82" y="152"/>
                            <a:pt x="48" y="118"/>
                            <a:pt x="48" y="76"/>
                          </a:cubicBezTo>
                          <a:close/>
                          <a:moveTo>
                            <a:pt x="246" y="275"/>
                          </a:moveTo>
                          <a:cubicBezTo>
                            <a:pt x="246" y="207"/>
                            <a:pt x="191" y="152"/>
                            <a:pt x="123" y="152"/>
                          </a:cubicBezTo>
                          <a:cubicBezTo>
                            <a:pt x="55" y="152"/>
                            <a:pt x="0" y="207"/>
                            <a:pt x="0" y="275"/>
                          </a:cubicBezTo>
                        </a:path>
                      </a:pathLst>
                    </a:custGeom>
                    <a:solidFill>
                      <a:schemeClr val="accent3"/>
                    </a:solidFill>
                    <a:ln w="15875" cap="sq">
                      <a:solidFill>
                        <a:schemeClr val="bg1"/>
                      </a:solidFill>
                      <a:prstDash val="solid"/>
                      <a:miter lim="800000"/>
                      <a:headEnd/>
                      <a:tailEnd/>
                    </a:ln>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696" b="0" i="0" u="none" strike="noStrike" kern="0" cap="none" spc="0" normalizeH="0" baseline="0" noProof="0">
                        <a:ln>
                          <a:noFill/>
                        </a:ln>
                        <a:solidFill>
                          <a:srgbClr val="000000"/>
                        </a:solidFill>
                        <a:effectLst/>
                        <a:uLnTx/>
                        <a:uFillTx/>
                        <a:latin typeface="Segoe UI"/>
                        <a:ea typeface="+mn-ea"/>
                        <a:cs typeface="+mn-cs"/>
                      </a:endParaRPr>
                    </a:p>
                  </p:txBody>
                </p:sp>
                <p:grpSp>
                  <p:nvGrpSpPr>
                    <p:cNvPr id="37" name="Group 36">
                      <a:extLst>
                        <a:ext uri="{FF2B5EF4-FFF2-40B4-BE49-F238E27FC236}">
                          <a16:creationId xmlns:a16="http://schemas.microsoft.com/office/drawing/2014/main" id="{A8822355-7E90-4F7E-B9DC-83B694F6DA09}"/>
                        </a:ext>
                      </a:extLst>
                    </p:cNvPr>
                    <p:cNvGrpSpPr/>
                    <p:nvPr/>
                  </p:nvGrpSpPr>
                  <p:grpSpPr>
                    <a:xfrm>
                      <a:off x="6172076" y="3665670"/>
                      <a:ext cx="271375" cy="177944"/>
                      <a:chOff x="5535282" y="3814734"/>
                      <a:chExt cx="271375" cy="177944"/>
                    </a:xfrm>
                    <a:solidFill>
                      <a:schemeClr val="accent3"/>
                    </a:solidFill>
                  </p:grpSpPr>
                  <p:sp>
                    <p:nvSpPr>
                      <p:cNvPr id="788" name="Freeform: Shape 787">
                        <a:extLst>
                          <a:ext uri="{FF2B5EF4-FFF2-40B4-BE49-F238E27FC236}">
                            <a16:creationId xmlns:a16="http://schemas.microsoft.com/office/drawing/2014/main" id="{E86B5A68-25CE-4790-AE6B-8C5C32D43416}"/>
                          </a:ext>
                        </a:extLst>
                      </p:cNvPr>
                      <p:cNvSpPr/>
                      <p:nvPr/>
                    </p:nvSpPr>
                    <p:spPr>
                      <a:xfrm>
                        <a:off x="5535282" y="3960461"/>
                        <a:ext cx="271375" cy="32217"/>
                      </a:xfrm>
                      <a:custGeom>
                        <a:avLst/>
                        <a:gdLst>
                          <a:gd name="connsiteX0" fmla="*/ 0 w 434571"/>
                          <a:gd name="connsiteY0" fmla="*/ 0 h 51591"/>
                          <a:gd name="connsiteX1" fmla="*/ 434571 w 434571"/>
                          <a:gd name="connsiteY1" fmla="*/ 0 h 51591"/>
                          <a:gd name="connsiteX2" fmla="*/ 434571 w 434571"/>
                          <a:gd name="connsiteY2" fmla="*/ 51591 h 51591"/>
                          <a:gd name="connsiteX3" fmla="*/ 0 w 434571"/>
                          <a:gd name="connsiteY3" fmla="*/ 51591 h 51591"/>
                        </a:gdLst>
                        <a:ahLst/>
                        <a:cxnLst>
                          <a:cxn ang="0">
                            <a:pos x="connsiteX0" y="connsiteY0"/>
                          </a:cxn>
                          <a:cxn ang="0">
                            <a:pos x="connsiteX1" y="connsiteY1"/>
                          </a:cxn>
                          <a:cxn ang="0">
                            <a:pos x="connsiteX2" y="connsiteY2"/>
                          </a:cxn>
                          <a:cxn ang="0">
                            <a:pos x="connsiteX3" y="connsiteY3"/>
                          </a:cxn>
                        </a:cxnLst>
                        <a:rect l="l" t="t" r="r" b="b"/>
                        <a:pathLst>
                          <a:path w="434571" h="51591">
                            <a:moveTo>
                              <a:pt x="0" y="0"/>
                            </a:moveTo>
                            <a:lnTo>
                              <a:pt x="434571" y="0"/>
                            </a:lnTo>
                            <a:lnTo>
                              <a:pt x="434571" y="51591"/>
                            </a:lnTo>
                            <a:lnTo>
                              <a:pt x="0" y="51591"/>
                            </a:lnTo>
                            <a:close/>
                          </a:path>
                        </a:pathLst>
                      </a:custGeom>
                      <a:grpFill/>
                      <a:ln w="17145" cap="flat">
                        <a:solidFill>
                          <a:schemeClr val="bg1"/>
                        </a:solid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sp>
                    <p:nvSpPr>
                      <p:cNvPr id="789" name="Freeform: Shape 788">
                        <a:extLst>
                          <a:ext uri="{FF2B5EF4-FFF2-40B4-BE49-F238E27FC236}">
                            <a16:creationId xmlns:a16="http://schemas.microsoft.com/office/drawing/2014/main" id="{9F163838-390C-444D-B912-78CE55ABB55A}"/>
                          </a:ext>
                        </a:extLst>
                      </p:cNvPr>
                      <p:cNvSpPr/>
                      <p:nvPr/>
                    </p:nvSpPr>
                    <p:spPr>
                      <a:xfrm>
                        <a:off x="5552679" y="3814734"/>
                        <a:ext cx="235936" cy="137351"/>
                      </a:xfrm>
                      <a:custGeom>
                        <a:avLst/>
                        <a:gdLst>
                          <a:gd name="connsiteX0" fmla="*/ 250734 w 377820"/>
                          <a:gd name="connsiteY0" fmla="*/ 48496 h 219950"/>
                          <a:gd name="connsiteX1" fmla="*/ 250734 w 377820"/>
                          <a:gd name="connsiteY1" fmla="*/ 0 h 219950"/>
                          <a:gd name="connsiteX2" fmla="*/ 130182 w 377820"/>
                          <a:gd name="connsiteY2" fmla="*/ 0 h 219950"/>
                          <a:gd name="connsiteX3" fmla="*/ 130182 w 377820"/>
                          <a:gd name="connsiteY3" fmla="*/ 47292 h 219950"/>
                          <a:gd name="connsiteX4" fmla="*/ 0 w 377820"/>
                          <a:gd name="connsiteY4" fmla="*/ 219950 h 219950"/>
                          <a:gd name="connsiteX5" fmla="*/ 377821 w 377820"/>
                          <a:gd name="connsiteY5" fmla="*/ 219950 h 219950"/>
                          <a:gd name="connsiteX6" fmla="*/ 250734 w 377820"/>
                          <a:gd name="connsiteY6" fmla="*/ 48496 h 219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7820" h="219950">
                            <a:moveTo>
                              <a:pt x="250734" y="48496"/>
                            </a:moveTo>
                            <a:lnTo>
                              <a:pt x="250734" y="0"/>
                            </a:lnTo>
                            <a:lnTo>
                              <a:pt x="130182" y="0"/>
                            </a:lnTo>
                            <a:lnTo>
                              <a:pt x="130182" y="47292"/>
                            </a:lnTo>
                            <a:cubicBezTo>
                              <a:pt x="56750" y="71368"/>
                              <a:pt x="2924" y="139124"/>
                              <a:pt x="0" y="219950"/>
                            </a:cubicBezTo>
                            <a:lnTo>
                              <a:pt x="377821" y="219950"/>
                            </a:lnTo>
                            <a:cubicBezTo>
                              <a:pt x="374725" y="140328"/>
                              <a:pt x="322446" y="73431"/>
                              <a:pt x="250734" y="48496"/>
                            </a:cubicBezTo>
                            <a:close/>
                          </a:path>
                        </a:pathLst>
                      </a:custGeom>
                      <a:grpFill/>
                      <a:ln w="17145" cap="flat">
                        <a:solidFill>
                          <a:schemeClr val="bg1"/>
                        </a:solidFill>
                        <a:prstDash val="solid"/>
                        <a:miter/>
                      </a:ln>
                    </p:spPr>
                    <p:txBody>
                      <a:bodyPr rtlCol="0" anchor="ct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grpSp>
              </p:grpSp>
              <p:sp>
                <p:nvSpPr>
                  <p:cNvPr id="790" name="CellPhone_E8EA">
                    <a:extLst>
                      <a:ext uri="{FF2B5EF4-FFF2-40B4-BE49-F238E27FC236}">
                        <a16:creationId xmlns:a16="http://schemas.microsoft.com/office/drawing/2014/main" id="{53A46669-5044-4283-B4CA-10C818717FC3}"/>
                      </a:ext>
                    </a:extLst>
                  </p:cNvPr>
                  <p:cNvSpPr>
                    <a:spLocks noChangeAspect="1" noEditPoints="1"/>
                  </p:cNvSpPr>
                  <p:nvPr/>
                </p:nvSpPr>
                <p:spPr bwMode="auto">
                  <a:xfrm>
                    <a:off x="5691164" y="3798120"/>
                    <a:ext cx="118714" cy="197825"/>
                  </a:xfrm>
                  <a:custGeom>
                    <a:avLst/>
                    <a:gdLst>
                      <a:gd name="T0" fmla="*/ 2125 w 2250"/>
                      <a:gd name="T1" fmla="*/ 3750 h 3750"/>
                      <a:gd name="T2" fmla="*/ 125 w 2250"/>
                      <a:gd name="T3" fmla="*/ 3750 h 3750"/>
                      <a:gd name="T4" fmla="*/ 0 w 2250"/>
                      <a:gd name="T5" fmla="*/ 3625 h 3750"/>
                      <a:gd name="T6" fmla="*/ 0 w 2250"/>
                      <a:gd name="T7" fmla="*/ 125 h 3750"/>
                      <a:gd name="T8" fmla="*/ 125 w 2250"/>
                      <a:gd name="T9" fmla="*/ 0 h 3750"/>
                      <a:gd name="T10" fmla="*/ 2125 w 2250"/>
                      <a:gd name="T11" fmla="*/ 0 h 3750"/>
                      <a:gd name="T12" fmla="*/ 2250 w 2250"/>
                      <a:gd name="T13" fmla="*/ 125 h 3750"/>
                      <a:gd name="T14" fmla="*/ 2250 w 2250"/>
                      <a:gd name="T15" fmla="*/ 3625 h 3750"/>
                      <a:gd name="T16" fmla="*/ 2125 w 2250"/>
                      <a:gd name="T17" fmla="*/ 3750 h 3750"/>
                      <a:gd name="T18" fmla="*/ 875 w 2250"/>
                      <a:gd name="T19" fmla="*/ 3250 h 3750"/>
                      <a:gd name="T20" fmla="*/ 1375 w 2250"/>
                      <a:gd name="T21" fmla="*/ 3250 h 37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50" h="3750">
                        <a:moveTo>
                          <a:pt x="2125" y="3750"/>
                        </a:moveTo>
                        <a:cubicBezTo>
                          <a:pt x="125" y="3750"/>
                          <a:pt x="125" y="3750"/>
                          <a:pt x="125" y="3750"/>
                        </a:cubicBezTo>
                        <a:cubicBezTo>
                          <a:pt x="56" y="3750"/>
                          <a:pt x="0" y="3694"/>
                          <a:pt x="0" y="3625"/>
                        </a:cubicBezTo>
                        <a:cubicBezTo>
                          <a:pt x="0" y="125"/>
                          <a:pt x="0" y="125"/>
                          <a:pt x="0" y="125"/>
                        </a:cubicBezTo>
                        <a:cubicBezTo>
                          <a:pt x="0" y="56"/>
                          <a:pt x="56" y="0"/>
                          <a:pt x="125" y="0"/>
                        </a:cubicBezTo>
                        <a:cubicBezTo>
                          <a:pt x="2125" y="0"/>
                          <a:pt x="2125" y="0"/>
                          <a:pt x="2125" y="0"/>
                        </a:cubicBezTo>
                        <a:cubicBezTo>
                          <a:pt x="2194" y="0"/>
                          <a:pt x="2250" y="56"/>
                          <a:pt x="2250" y="125"/>
                        </a:cubicBezTo>
                        <a:cubicBezTo>
                          <a:pt x="2250" y="3625"/>
                          <a:pt x="2250" y="3625"/>
                          <a:pt x="2250" y="3625"/>
                        </a:cubicBezTo>
                        <a:cubicBezTo>
                          <a:pt x="2250" y="3694"/>
                          <a:pt x="2194" y="3750"/>
                          <a:pt x="2125" y="3750"/>
                        </a:cubicBezTo>
                        <a:close/>
                        <a:moveTo>
                          <a:pt x="875" y="3250"/>
                        </a:moveTo>
                        <a:cubicBezTo>
                          <a:pt x="1375" y="3250"/>
                          <a:pt x="1375" y="3250"/>
                          <a:pt x="1375" y="3250"/>
                        </a:cubicBezTo>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865" b="0" i="0" u="none" strike="noStrike" kern="0" cap="none" spc="0" normalizeH="0" baseline="0" noProof="0">
                      <a:ln>
                        <a:noFill/>
                      </a:ln>
                      <a:gradFill>
                        <a:gsLst>
                          <a:gs pos="0">
                            <a:srgbClr val="505050"/>
                          </a:gs>
                          <a:gs pos="100000">
                            <a:srgbClr val="505050"/>
                          </a:gs>
                        </a:gsLst>
                      </a:gradFill>
                      <a:effectLst/>
                      <a:uLnTx/>
                      <a:uFillTx/>
                      <a:latin typeface="Segoe UI"/>
                      <a:ea typeface="+mn-ea"/>
                      <a:cs typeface="+mn-cs"/>
                    </a:endParaRPr>
                  </a:p>
                </p:txBody>
              </p:sp>
            </p:grpSp>
          </p:grpSp>
          <p:grpSp>
            <p:nvGrpSpPr>
              <p:cNvPr id="766" name="Group 765">
                <a:extLst>
                  <a:ext uri="{FF2B5EF4-FFF2-40B4-BE49-F238E27FC236}">
                    <a16:creationId xmlns:a16="http://schemas.microsoft.com/office/drawing/2014/main" id="{D8D361BF-67B8-4FB3-8DE5-0E1AE3F9A80A}"/>
                  </a:ext>
                </a:extLst>
              </p:cNvPr>
              <p:cNvGrpSpPr/>
              <p:nvPr/>
            </p:nvGrpSpPr>
            <p:grpSpPr>
              <a:xfrm>
                <a:off x="4970336" y="3862447"/>
                <a:ext cx="447453" cy="447453"/>
                <a:chOff x="5683150" y="2324121"/>
                <a:chExt cx="447453" cy="447453"/>
              </a:xfrm>
            </p:grpSpPr>
            <p:grpSp>
              <p:nvGrpSpPr>
                <p:cNvPr id="767" name="Group 766">
                  <a:extLst>
                    <a:ext uri="{FF2B5EF4-FFF2-40B4-BE49-F238E27FC236}">
                      <a16:creationId xmlns:a16="http://schemas.microsoft.com/office/drawing/2014/main" id="{8C18FCDE-A5C0-4948-B962-DDAD1CCE6D7B}"/>
                    </a:ext>
                  </a:extLst>
                </p:cNvPr>
                <p:cNvGrpSpPr/>
                <p:nvPr/>
              </p:nvGrpSpPr>
              <p:grpSpPr>
                <a:xfrm>
                  <a:off x="5702313" y="2343286"/>
                  <a:ext cx="409127" cy="409123"/>
                  <a:chOff x="5929087" y="2352827"/>
                  <a:chExt cx="549157" cy="549156"/>
                </a:xfrm>
              </p:grpSpPr>
              <p:sp>
                <p:nvSpPr>
                  <p:cNvPr id="783" name="Rectangle 782">
                    <a:extLst>
                      <a:ext uri="{FF2B5EF4-FFF2-40B4-BE49-F238E27FC236}">
                        <a16:creationId xmlns:a16="http://schemas.microsoft.com/office/drawing/2014/main" id="{6A3E7CB4-32ED-451D-AA73-B5893DAEE3B6}"/>
                      </a:ext>
                    </a:extLst>
                  </p:cNvPr>
                  <p:cNvSpPr/>
                  <p:nvPr/>
                </p:nvSpPr>
                <p:spPr bwMode="auto">
                  <a:xfrm rot="2700000">
                    <a:off x="5929088" y="2352826"/>
                    <a:ext cx="549156" cy="549157"/>
                  </a:xfrm>
                  <a:prstGeom prst="rect">
                    <a:avLst/>
                  </a:prstGeom>
                  <a:solidFill>
                    <a:srgbClr val="FFFFFF"/>
                  </a:solidFill>
                  <a:ln w="9525" cap="flat" cmpd="sng" algn="ctr">
                    <a:noFill/>
                    <a:prstDash val="solid"/>
                    <a:headEnd type="none" w="med" len="med"/>
                    <a:tailEnd type="none" w="med" len="med"/>
                  </a:ln>
                  <a:effectLst/>
                </p:spPr>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784" name="Freeform 9">
                    <a:extLst>
                      <a:ext uri="{FF2B5EF4-FFF2-40B4-BE49-F238E27FC236}">
                        <a16:creationId xmlns:a16="http://schemas.microsoft.com/office/drawing/2014/main" id="{27C6BC85-88E3-4776-AC02-49072F2D4280}"/>
                      </a:ext>
                    </a:extLst>
                  </p:cNvPr>
                  <p:cNvSpPr>
                    <a:spLocks/>
                  </p:cNvSpPr>
                  <p:nvPr/>
                </p:nvSpPr>
                <p:spPr bwMode="auto">
                  <a:xfrm>
                    <a:off x="6126164" y="2559057"/>
                    <a:ext cx="155575" cy="157163"/>
                  </a:xfrm>
                  <a:custGeom>
                    <a:avLst/>
                    <a:gdLst>
                      <a:gd name="T0" fmla="*/ 80 w 85"/>
                      <a:gd name="T1" fmla="*/ 86 h 86"/>
                      <a:gd name="T2" fmla="*/ 5 w 85"/>
                      <a:gd name="T3" fmla="*/ 86 h 86"/>
                      <a:gd name="T4" fmla="*/ 0 w 85"/>
                      <a:gd name="T5" fmla="*/ 80 h 86"/>
                      <a:gd name="T6" fmla="*/ 0 w 85"/>
                      <a:gd name="T7" fmla="*/ 6 h 86"/>
                      <a:gd name="T8" fmla="*/ 5 w 85"/>
                      <a:gd name="T9" fmla="*/ 0 h 86"/>
                      <a:gd name="T10" fmla="*/ 80 w 85"/>
                      <a:gd name="T11" fmla="*/ 0 h 86"/>
                      <a:gd name="T12" fmla="*/ 85 w 85"/>
                      <a:gd name="T13" fmla="*/ 6 h 86"/>
                      <a:gd name="T14" fmla="*/ 85 w 85"/>
                      <a:gd name="T15" fmla="*/ 80 h 86"/>
                      <a:gd name="T16" fmla="*/ 80 w 85"/>
                      <a:gd name="T17"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5" h="86">
                        <a:moveTo>
                          <a:pt x="80" y="86"/>
                        </a:moveTo>
                        <a:cubicBezTo>
                          <a:pt x="5" y="86"/>
                          <a:pt x="5" y="86"/>
                          <a:pt x="5" y="86"/>
                        </a:cubicBezTo>
                        <a:cubicBezTo>
                          <a:pt x="2" y="86"/>
                          <a:pt x="0" y="83"/>
                          <a:pt x="0" y="80"/>
                        </a:cubicBezTo>
                        <a:cubicBezTo>
                          <a:pt x="0" y="6"/>
                          <a:pt x="0" y="6"/>
                          <a:pt x="0" y="6"/>
                        </a:cubicBezTo>
                        <a:cubicBezTo>
                          <a:pt x="0" y="3"/>
                          <a:pt x="2" y="0"/>
                          <a:pt x="5" y="0"/>
                        </a:cubicBezTo>
                        <a:cubicBezTo>
                          <a:pt x="80" y="0"/>
                          <a:pt x="80" y="0"/>
                          <a:pt x="80" y="0"/>
                        </a:cubicBezTo>
                        <a:cubicBezTo>
                          <a:pt x="83" y="0"/>
                          <a:pt x="85" y="3"/>
                          <a:pt x="85" y="6"/>
                        </a:cubicBezTo>
                        <a:cubicBezTo>
                          <a:pt x="85" y="80"/>
                          <a:pt x="85" y="80"/>
                          <a:pt x="85" y="80"/>
                        </a:cubicBezTo>
                        <a:cubicBezTo>
                          <a:pt x="85" y="83"/>
                          <a:pt x="83" y="86"/>
                          <a:pt x="80" y="86"/>
                        </a:cubicBezTo>
                        <a:close/>
                      </a:path>
                    </a:pathLst>
                  </a:custGeom>
                  <a:solidFill>
                    <a:schemeClr val="bg1"/>
                  </a:solidFill>
                  <a:ln w="15875">
                    <a:solidFill>
                      <a:srgbClr val="000000"/>
                    </a:solidFill>
                    <a:round/>
                    <a:headEnd/>
                    <a:tailEnd/>
                  </a:ln>
                </p:spPr>
                <p:txBody>
                  <a:bodyPr vert="horz" wrap="square" lIns="89642" tIns="44821" rIns="89642" bIns="44821" numCol="1" anchor="t" anchorCtr="0" compatLnSpc="1">
                    <a:prstTxWarp prst="textNoShape">
                      <a:avLst/>
                    </a:prstTxWarp>
                  </a:bodyPr>
                  <a:lstStyle/>
                  <a:p>
                    <a:pPr marL="0" marR="0" lvl="0" indent="0" algn="l" defTabSz="896386"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rgbClr val="1A1A1A"/>
                      </a:solidFill>
                      <a:effectLst/>
                      <a:uLnTx/>
                      <a:uFillTx/>
                      <a:latin typeface="Segoe UI"/>
                      <a:ea typeface="+mn-ea"/>
                      <a:cs typeface="+mn-cs"/>
                    </a:endParaRPr>
                  </a:p>
                </p:txBody>
              </p:sp>
            </p:grpSp>
            <p:grpSp>
              <p:nvGrpSpPr>
                <p:cNvPr id="768" name="Group 767">
                  <a:extLst>
                    <a:ext uri="{FF2B5EF4-FFF2-40B4-BE49-F238E27FC236}">
                      <a16:creationId xmlns:a16="http://schemas.microsoft.com/office/drawing/2014/main" id="{6F38D308-499A-4E37-9AEF-FDBD0E366159}"/>
                    </a:ext>
                  </a:extLst>
                </p:cNvPr>
                <p:cNvGrpSpPr/>
                <p:nvPr/>
              </p:nvGrpSpPr>
              <p:grpSpPr>
                <a:xfrm>
                  <a:off x="5683150" y="2324121"/>
                  <a:ext cx="447453" cy="447453"/>
                  <a:chOff x="6564380" y="1744540"/>
                  <a:chExt cx="447453" cy="447453"/>
                </a:xfrm>
              </p:grpSpPr>
              <p:grpSp>
                <p:nvGrpSpPr>
                  <p:cNvPr id="769" name="Group 768">
                    <a:extLst>
                      <a:ext uri="{FF2B5EF4-FFF2-40B4-BE49-F238E27FC236}">
                        <a16:creationId xmlns:a16="http://schemas.microsoft.com/office/drawing/2014/main" id="{98C5D0BF-0713-4746-BEE8-D9907A355F58}"/>
                      </a:ext>
                    </a:extLst>
                  </p:cNvPr>
                  <p:cNvGrpSpPr/>
                  <p:nvPr/>
                </p:nvGrpSpPr>
                <p:grpSpPr>
                  <a:xfrm>
                    <a:off x="6701285" y="1744540"/>
                    <a:ext cx="173643" cy="447453"/>
                    <a:chOff x="6705904" y="1744540"/>
                    <a:chExt cx="173643" cy="447453"/>
                  </a:xfrm>
                </p:grpSpPr>
                <p:grpSp>
                  <p:nvGrpSpPr>
                    <p:cNvPr id="777" name="Group 776">
                      <a:extLst>
                        <a:ext uri="{FF2B5EF4-FFF2-40B4-BE49-F238E27FC236}">
                          <a16:creationId xmlns:a16="http://schemas.microsoft.com/office/drawing/2014/main" id="{D2F14DD2-D55C-46FD-B6D0-3CD01F8FE72B}"/>
                        </a:ext>
                      </a:extLst>
                    </p:cNvPr>
                    <p:cNvGrpSpPr/>
                    <p:nvPr/>
                  </p:nvGrpSpPr>
                  <p:grpSpPr>
                    <a:xfrm>
                      <a:off x="6705904" y="1744540"/>
                      <a:ext cx="173643" cy="91440"/>
                      <a:chOff x="6543773" y="1967604"/>
                      <a:chExt cx="173643" cy="91440"/>
                    </a:xfrm>
                  </p:grpSpPr>
                  <p:cxnSp>
                    <p:nvCxnSpPr>
                      <p:cNvPr id="781" name="Straight Connector 780">
                        <a:extLst>
                          <a:ext uri="{FF2B5EF4-FFF2-40B4-BE49-F238E27FC236}">
                            <a16:creationId xmlns:a16="http://schemas.microsoft.com/office/drawing/2014/main" id="{EA92BF97-3026-4C9B-95F3-961179444C48}"/>
                          </a:ext>
                        </a:extLst>
                      </p:cNvPr>
                      <p:cNvCxnSpPr>
                        <a:cxnSpLocks/>
                      </p:cNvCxnSpPr>
                      <p:nvPr/>
                    </p:nvCxnSpPr>
                    <p:spPr>
                      <a:xfrm>
                        <a:off x="6625976" y="1967604"/>
                        <a:ext cx="91440" cy="91440"/>
                      </a:xfrm>
                      <a:prstGeom prst="line">
                        <a:avLst/>
                      </a:prstGeom>
                      <a:ln w="15875">
                        <a:solidFill>
                          <a:schemeClr val="tx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782" name="Straight Connector 781">
                        <a:extLst>
                          <a:ext uri="{FF2B5EF4-FFF2-40B4-BE49-F238E27FC236}">
                            <a16:creationId xmlns:a16="http://schemas.microsoft.com/office/drawing/2014/main" id="{B2A165B4-A91F-4352-B9BD-E7E0BB6EAE99}"/>
                          </a:ext>
                        </a:extLst>
                      </p:cNvPr>
                      <p:cNvCxnSpPr>
                        <a:cxnSpLocks/>
                      </p:cNvCxnSpPr>
                      <p:nvPr/>
                    </p:nvCxnSpPr>
                    <p:spPr>
                      <a:xfrm flipH="1">
                        <a:off x="6543773" y="1967604"/>
                        <a:ext cx="91440" cy="91440"/>
                      </a:xfrm>
                      <a:prstGeom prst="line">
                        <a:avLst/>
                      </a:prstGeom>
                      <a:ln w="15875">
                        <a:solidFill>
                          <a:schemeClr val="tx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grpSp>
                  <p:nvGrpSpPr>
                    <p:cNvPr id="778" name="Group 777">
                      <a:extLst>
                        <a:ext uri="{FF2B5EF4-FFF2-40B4-BE49-F238E27FC236}">
                          <a16:creationId xmlns:a16="http://schemas.microsoft.com/office/drawing/2014/main" id="{C846B40A-F41E-4224-B370-EFA3F4774DD4}"/>
                        </a:ext>
                      </a:extLst>
                    </p:cNvPr>
                    <p:cNvGrpSpPr/>
                    <p:nvPr/>
                  </p:nvGrpSpPr>
                  <p:grpSpPr>
                    <a:xfrm flipV="1">
                      <a:off x="6705904" y="2100553"/>
                      <a:ext cx="173643" cy="91440"/>
                      <a:chOff x="6543773" y="1967604"/>
                      <a:chExt cx="173643" cy="91440"/>
                    </a:xfrm>
                  </p:grpSpPr>
                  <p:cxnSp>
                    <p:nvCxnSpPr>
                      <p:cNvPr id="779" name="Straight Connector 778">
                        <a:extLst>
                          <a:ext uri="{FF2B5EF4-FFF2-40B4-BE49-F238E27FC236}">
                            <a16:creationId xmlns:a16="http://schemas.microsoft.com/office/drawing/2014/main" id="{7B790CDA-B9B3-4E3E-BEBC-616D948D5D35}"/>
                          </a:ext>
                        </a:extLst>
                      </p:cNvPr>
                      <p:cNvCxnSpPr>
                        <a:cxnSpLocks/>
                      </p:cNvCxnSpPr>
                      <p:nvPr/>
                    </p:nvCxnSpPr>
                    <p:spPr>
                      <a:xfrm>
                        <a:off x="6625976" y="1967604"/>
                        <a:ext cx="91440" cy="91440"/>
                      </a:xfrm>
                      <a:prstGeom prst="line">
                        <a:avLst/>
                      </a:prstGeom>
                      <a:ln w="15875">
                        <a:solidFill>
                          <a:schemeClr val="tx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780" name="Straight Connector 779">
                        <a:extLst>
                          <a:ext uri="{FF2B5EF4-FFF2-40B4-BE49-F238E27FC236}">
                            <a16:creationId xmlns:a16="http://schemas.microsoft.com/office/drawing/2014/main" id="{D9E926C6-5EEB-4927-B47F-61B1EF186E2D}"/>
                          </a:ext>
                        </a:extLst>
                      </p:cNvPr>
                      <p:cNvCxnSpPr>
                        <a:cxnSpLocks/>
                      </p:cNvCxnSpPr>
                      <p:nvPr/>
                    </p:nvCxnSpPr>
                    <p:spPr>
                      <a:xfrm flipH="1">
                        <a:off x="6543773" y="1967604"/>
                        <a:ext cx="91440" cy="91440"/>
                      </a:xfrm>
                      <a:prstGeom prst="line">
                        <a:avLst/>
                      </a:prstGeom>
                      <a:ln w="15875">
                        <a:solidFill>
                          <a:schemeClr val="tx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grpSp>
              <p:grpSp>
                <p:nvGrpSpPr>
                  <p:cNvPr id="770" name="Group 769">
                    <a:extLst>
                      <a:ext uri="{FF2B5EF4-FFF2-40B4-BE49-F238E27FC236}">
                        <a16:creationId xmlns:a16="http://schemas.microsoft.com/office/drawing/2014/main" id="{FB6D4C87-FAFB-4152-B31B-02074E667A8C}"/>
                      </a:ext>
                    </a:extLst>
                  </p:cNvPr>
                  <p:cNvGrpSpPr/>
                  <p:nvPr/>
                </p:nvGrpSpPr>
                <p:grpSpPr>
                  <a:xfrm rot="5400000">
                    <a:off x="6701285" y="1744540"/>
                    <a:ext cx="173643" cy="447453"/>
                    <a:chOff x="6705904" y="1744540"/>
                    <a:chExt cx="173643" cy="447453"/>
                  </a:xfrm>
                </p:grpSpPr>
                <p:grpSp>
                  <p:nvGrpSpPr>
                    <p:cNvPr id="771" name="Group 770">
                      <a:extLst>
                        <a:ext uri="{FF2B5EF4-FFF2-40B4-BE49-F238E27FC236}">
                          <a16:creationId xmlns:a16="http://schemas.microsoft.com/office/drawing/2014/main" id="{D71D30B6-4778-4622-A747-E741656BE348}"/>
                        </a:ext>
                      </a:extLst>
                    </p:cNvPr>
                    <p:cNvGrpSpPr/>
                    <p:nvPr/>
                  </p:nvGrpSpPr>
                  <p:grpSpPr>
                    <a:xfrm>
                      <a:off x="6705904" y="1744540"/>
                      <a:ext cx="173643" cy="91440"/>
                      <a:chOff x="6543773" y="1967604"/>
                      <a:chExt cx="173643" cy="91440"/>
                    </a:xfrm>
                  </p:grpSpPr>
                  <p:cxnSp>
                    <p:nvCxnSpPr>
                      <p:cNvPr id="775" name="Straight Connector 774">
                        <a:extLst>
                          <a:ext uri="{FF2B5EF4-FFF2-40B4-BE49-F238E27FC236}">
                            <a16:creationId xmlns:a16="http://schemas.microsoft.com/office/drawing/2014/main" id="{3E035FCF-7B34-4F7F-815D-010BFED4261A}"/>
                          </a:ext>
                        </a:extLst>
                      </p:cNvPr>
                      <p:cNvCxnSpPr>
                        <a:cxnSpLocks/>
                      </p:cNvCxnSpPr>
                      <p:nvPr/>
                    </p:nvCxnSpPr>
                    <p:spPr>
                      <a:xfrm>
                        <a:off x="6625976" y="1967604"/>
                        <a:ext cx="91440" cy="91440"/>
                      </a:xfrm>
                      <a:prstGeom prst="line">
                        <a:avLst/>
                      </a:prstGeom>
                      <a:ln w="15875">
                        <a:solidFill>
                          <a:schemeClr val="tx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776" name="Straight Connector 775">
                        <a:extLst>
                          <a:ext uri="{FF2B5EF4-FFF2-40B4-BE49-F238E27FC236}">
                            <a16:creationId xmlns:a16="http://schemas.microsoft.com/office/drawing/2014/main" id="{812F1556-A039-40FA-80E2-EB6EEA1FA16D}"/>
                          </a:ext>
                        </a:extLst>
                      </p:cNvPr>
                      <p:cNvCxnSpPr>
                        <a:cxnSpLocks/>
                      </p:cNvCxnSpPr>
                      <p:nvPr/>
                    </p:nvCxnSpPr>
                    <p:spPr>
                      <a:xfrm flipH="1">
                        <a:off x="6543773" y="1967604"/>
                        <a:ext cx="91440" cy="91440"/>
                      </a:xfrm>
                      <a:prstGeom prst="line">
                        <a:avLst/>
                      </a:prstGeom>
                      <a:ln w="15875">
                        <a:solidFill>
                          <a:schemeClr val="tx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grpSp>
                  <p:nvGrpSpPr>
                    <p:cNvPr id="772" name="Group 771">
                      <a:extLst>
                        <a:ext uri="{FF2B5EF4-FFF2-40B4-BE49-F238E27FC236}">
                          <a16:creationId xmlns:a16="http://schemas.microsoft.com/office/drawing/2014/main" id="{C22672C1-E9CB-4727-BC84-133D341B7277}"/>
                        </a:ext>
                      </a:extLst>
                    </p:cNvPr>
                    <p:cNvGrpSpPr/>
                    <p:nvPr/>
                  </p:nvGrpSpPr>
                  <p:grpSpPr>
                    <a:xfrm flipV="1">
                      <a:off x="6705904" y="2100553"/>
                      <a:ext cx="173643" cy="91440"/>
                      <a:chOff x="6543773" y="1967604"/>
                      <a:chExt cx="173643" cy="91440"/>
                    </a:xfrm>
                  </p:grpSpPr>
                  <p:cxnSp>
                    <p:nvCxnSpPr>
                      <p:cNvPr id="773" name="Straight Connector 772">
                        <a:extLst>
                          <a:ext uri="{FF2B5EF4-FFF2-40B4-BE49-F238E27FC236}">
                            <a16:creationId xmlns:a16="http://schemas.microsoft.com/office/drawing/2014/main" id="{E58AA611-5DA7-4202-B26A-580A08723E9A}"/>
                          </a:ext>
                        </a:extLst>
                      </p:cNvPr>
                      <p:cNvCxnSpPr>
                        <a:cxnSpLocks/>
                      </p:cNvCxnSpPr>
                      <p:nvPr/>
                    </p:nvCxnSpPr>
                    <p:spPr>
                      <a:xfrm>
                        <a:off x="6625976" y="1967604"/>
                        <a:ext cx="91440" cy="91440"/>
                      </a:xfrm>
                      <a:prstGeom prst="line">
                        <a:avLst/>
                      </a:prstGeom>
                      <a:ln w="15875">
                        <a:solidFill>
                          <a:schemeClr val="tx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774" name="Straight Connector 773">
                        <a:extLst>
                          <a:ext uri="{FF2B5EF4-FFF2-40B4-BE49-F238E27FC236}">
                            <a16:creationId xmlns:a16="http://schemas.microsoft.com/office/drawing/2014/main" id="{85173F9D-3244-4CE3-B7A4-95C8B189F1E9}"/>
                          </a:ext>
                        </a:extLst>
                      </p:cNvPr>
                      <p:cNvCxnSpPr>
                        <a:cxnSpLocks/>
                      </p:cNvCxnSpPr>
                      <p:nvPr/>
                    </p:nvCxnSpPr>
                    <p:spPr>
                      <a:xfrm flipH="1">
                        <a:off x="6543773" y="1967604"/>
                        <a:ext cx="91440" cy="91440"/>
                      </a:xfrm>
                      <a:prstGeom prst="line">
                        <a:avLst/>
                      </a:prstGeom>
                      <a:ln w="15875">
                        <a:solidFill>
                          <a:schemeClr val="tx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grpSp>
            </p:grpSp>
          </p:grpSp>
        </p:grpSp>
      </p:grpSp>
    </p:spTree>
    <p:extLst>
      <p:ext uri="{BB962C8B-B14F-4D97-AF65-F5344CB8AC3E}">
        <p14:creationId xmlns:p14="http://schemas.microsoft.com/office/powerpoint/2010/main" val="1455374220"/>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E4227ED-77D1-4B26-A7DA-1A138FC40801}"/>
              </a:ext>
            </a:extLst>
          </p:cNvPr>
          <p:cNvSpPr>
            <a:spLocks noGrp="1"/>
          </p:cNvSpPr>
          <p:nvPr>
            <p:ph type="title"/>
          </p:nvPr>
        </p:nvSpPr>
        <p:spPr>
          <a:xfrm>
            <a:off x="588263" y="457622"/>
            <a:ext cx="11018520" cy="452590"/>
          </a:xfrm>
        </p:spPr>
        <p:txBody>
          <a:bodyPr>
            <a:normAutofit/>
          </a:bodyPr>
          <a:lstStyle/>
          <a:p>
            <a:r>
              <a:rPr lang="en-US" sz="2941" spc="-49"/>
              <a:t>Attacks go across perimeter defense stack boundaries</a:t>
            </a:r>
          </a:p>
        </p:txBody>
      </p:sp>
      <p:sp>
        <p:nvSpPr>
          <p:cNvPr id="148" name="TextBox 147">
            <a:extLst>
              <a:ext uri="{FF2B5EF4-FFF2-40B4-BE49-F238E27FC236}">
                <a16:creationId xmlns:a16="http://schemas.microsoft.com/office/drawing/2014/main" id="{688F0F73-DDBB-411A-9CD6-211CBAAF91EC}"/>
              </a:ext>
            </a:extLst>
          </p:cNvPr>
          <p:cNvSpPr txBox="1"/>
          <p:nvPr/>
        </p:nvSpPr>
        <p:spPr>
          <a:xfrm>
            <a:off x="1282603" y="1105721"/>
            <a:ext cx="2299431" cy="512935"/>
          </a:xfrm>
          <a:prstGeom prst="rect">
            <a:avLst/>
          </a:prstGeom>
          <a:noFill/>
          <a:effectLst/>
        </p:spPr>
        <p:txBody>
          <a:bodyPr wrap="square" rtlCol="0">
            <a:spAutoFit/>
          </a:bodyPr>
          <a:lstStyle/>
          <a:p>
            <a:pPr marL="0" marR="0" lvl="0" indent="0" algn="ctr" defTabSz="914049" rtl="0" eaLnBrk="1" fontAlgn="auto" latinLnBrk="0" hangingPunct="1">
              <a:lnSpc>
                <a:spcPct val="100000"/>
              </a:lnSpc>
              <a:spcBef>
                <a:spcPts val="0"/>
              </a:spcBef>
              <a:spcAft>
                <a:spcPts val="0"/>
              </a:spcAft>
              <a:buClrTx/>
              <a:buSzTx/>
              <a:buFontTx/>
              <a:buNone/>
              <a:tabLst/>
              <a:defRPr/>
            </a:pPr>
            <a:r>
              <a:rPr kumimoji="0" lang="en-US" sz="1568" b="1" i="0" u="none" strike="noStrike" kern="0" cap="none" spc="0" normalizeH="0" baseline="0" noProof="0">
                <a:ln>
                  <a:noFill/>
                </a:ln>
                <a:gradFill>
                  <a:gsLst>
                    <a:gs pos="2917">
                      <a:srgbClr val="0078D4"/>
                    </a:gs>
                    <a:gs pos="95000">
                      <a:srgbClr val="0078D4"/>
                    </a:gs>
                  </a:gsLst>
                  <a:lin ang="5400000" scaled="0"/>
                </a:gradFill>
                <a:effectLst/>
                <a:uLnTx/>
                <a:uFillTx/>
                <a:latin typeface="Segoe UI Semibold"/>
                <a:ea typeface="+mn-ea"/>
                <a:cs typeface="+mn-cs"/>
              </a:rPr>
              <a:t>Applications</a:t>
            </a:r>
          </a:p>
          <a:p>
            <a:pPr marL="0" marR="0" lvl="0" indent="0" algn="ctr" defTabSz="914049" rtl="0" eaLnBrk="1" fontAlgn="auto" latinLnBrk="0" hangingPunct="1">
              <a:lnSpc>
                <a:spcPct val="100000"/>
              </a:lnSpc>
              <a:spcBef>
                <a:spcPts val="0"/>
              </a:spcBef>
              <a:spcAft>
                <a:spcPts val="0"/>
              </a:spcAft>
              <a:buClrTx/>
              <a:buSzTx/>
              <a:buFontTx/>
              <a:buNone/>
              <a:tabLst/>
              <a:defRPr/>
            </a:pPr>
            <a:r>
              <a:rPr kumimoji="0" lang="en-US" sz="1176" b="0" i="0" u="none" strike="noStrike" kern="0" cap="none" spc="0" normalizeH="0" baseline="0" noProof="0">
                <a:ln>
                  <a:noFill/>
                </a:ln>
                <a:gradFill>
                  <a:gsLst>
                    <a:gs pos="2917">
                      <a:srgbClr val="1A1A1A"/>
                    </a:gs>
                    <a:gs pos="95000">
                      <a:srgbClr val="1A1A1A"/>
                    </a:gs>
                  </a:gsLst>
                  <a:lin ang="5400000" scaled="0"/>
                </a:gradFill>
                <a:effectLst/>
                <a:uLnTx/>
                <a:uFillTx/>
                <a:latin typeface="Segoe UI"/>
                <a:ea typeface="+mn-ea"/>
                <a:cs typeface="+mn-cs"/>
              </a:rPr>
              <a:t>Application protection</a:t>
            </a:r>
          </a:p>
        </p:txBody>
      </p:sp>
      <p:sp>
        <p:nvSpPr>
          <p:cNvPr id="183" name="TextBox 182">
            <a:extLst>
              <a:ext uri="{FF2B5EF4-FFF2-40B4-BE49-F238E27FC236}">
                <a16:creationId xmlns:a16="http://schemas.microsoft.com/office/drawing/2014/main" id="{45350D6B-4E60-426A-B69F-8A9CF391C2C7}"/>
              </a:ext>
            </a:extLst>
          </p:cNvPr>
          <p:cNvSpPr txBox="1"/>
          <p:nvPr/>
        </p:nvSpPr>
        <p:spPr>
          <a:xfrm>
            <a:off x="3775352" y="1105721"/>
            <a:ext cx="2063235" cy="512935"/>
          </a:xfrm>
          <a:prstGeom prst="rect">
            <a:avLst/>
          </a:prstGeom>
          <a:noFill/>
          <a:effectLst/>
        </p:spPr>
        <p:txBody>
          <a:bodyPr wrap="square" rtlCol="0" anchor="t">
            <a:spAutoFit/>
          </a:bodyPr>
          <a:lstStyle/>
          <a:p>
            <a:pPr marL="0" marR="0" lvl="0" indent="0" algn="ctr" defTabSz="914049" rtl="0" eaLnBrk="1" fontAlgn="auto" latinLnBrk="0" hangingPunct="1">
              <a:lnSpc>
                <a:spcPct val="100000"/>
              </a:lnSpc>
              <a:spcBef>
                <a:spcPts val="0"/>
              </a:spcBef>
              <a:spcAft>
                <a:spcPts val="0"/>
              </a:spcAft>
              <a:buClrTx/>
              <a:buSzTx/>
              <a:buFontTx/>
              <a:buNone/>
              <a:tabLst/>
              <a:defRPr/>
            </a:pPr>
            <a:r>
              <a:rPr kumimoji="0" lang="en-US" sz="1568" b="1" i="0" u="none" strike="noStrike" kern="0" cap="none" spc="0" normalizeH="0" baseline="0" noProof="0">
                <a:ln>
                  <a:noFill/>
                </a:ln>
                <a:gradFill>
                  <a:gsLst>
                    <a:gs pos="2917">
                      <a:srgbClr val="0078D4"/>
                    </a:gs>
                    <a:gs pos="95000">
                      <a:srgbClr val="0078D4"/>
                    </a:gs>
                  </a:gsLst>
                  <a:lin ang="5400000" scaled="0"/>
                </a:gradFill>
                <a:effectLst/>
                <a:uLnTx/>
                <a:uFillTx/>
                <a:latin typeface="Segoe UI Semibold"/>
                <a:ea typeface="+mn-ea"/>
                <a:cs typeface="+mn-cs"/>
              </a:rPr>
              <a:t>Endpoints</a:t>
            </a:r>
          </a:p>
          <a:p>
            <a:pPr marL="0" marR="0" lvl="0" indent="0" algn="ctr" defTabSz="914049" rtl="0" eaLnBrk="1" fontAlgn="auto" latinLnBrk="0" hangingPunct="1">
              <a:lnSpc>
                <a:spcPct val="100000"/>
              </a:lnSpc>
              <a:spcBef>
                <a:spcPts val="0"/>
              </a:spcBef>
              <a:spcAft>
                <a:spcPts val="0"/>
              </a:spcAft>
              <a:buClrTx/>
              <a:buSzTx/>
              <a:buFontTx/>
              <a:buNone/>
              <a:tabLst/>
              <a:defRPr/>
            </a:pPr>
            <a:r>
              <a:rPr kumimoji="0" lang="en-US" sz="1176" b="0" i="0" u="none" strike="noStrike" kern="0" cap="none" spc="0" normalizeH="0" baseline="0" noProof="0">
                <a:ln>
                  <a:noFill/>
                </a:ln>
                <a:gradFill>
                  <a:gsLst>
                    <a:gs pos="2917">
                      <a:srgbClr val="1A1A1A"/>
                    </a:gs>
                    <a:gs pos="95000">
                      <a:srgbClr val="1A1A1A"/>
                    </a:gs>
                  </a:gsLst>
                  <a:lin ang="5400000" scaled="0"/>
                </a:gradFill>
                <a:effectLst/>
                <a:uLnTx/>
                <a:uFillTx/>
                <a:latin typeface="Segoe UI"/>
                <a:ea typeface="+mn-ea"/>
                <a:cs typeface="+mn-cs"/>
              </a:rPr>
              <a:t>Endpoint protection</a:t>
            </a:r>
          </a:p>
        </p:txBody>
      </p:sp>
      <p:sp>
        <p:nvSpPr>
          <p:cNvPr id="185" name="TextBox 184">
            <a:extLst>
              <a:ext uri="{FF2B5EF4-FFF2-40B4-BE49-F238E27FC236}">
                <a16:creationId xmlns:a16="http://schemas.microsoft.com/office/drawing/2014/main" id="{25A76554-60A4-4FD1-8ABF-44933B72D180}"/>
              </a:ext>
            </a:extLst>
          </p:cNvPr>
          <p:cNvSpPr txBox="1"/>
          <p:nvPr/>
        </p:nvSpPr>
        <p:spPr>
          <a:xfrm>
            <a:off x="6150004" y="1105721"/>
            <a:ext cx="2063235" cy="512935"/>
          </a:xfrm>
          <a:prstGeom prst="rect">
            <a:avLst/>
          </a:prstGeom>
          <a:noFill/>
          <a:effectLst/>
        </p:spPr>
        <p:txBody>
          <a:bodyPr wrap="square" rtlCol="0">
            <a:spAutoFit/>
          </a:bodyPr>
          <a:lstStyle/>
          <a:p>
            <a:pPr marL="0" marR="0" lvl="0" indent="0" algn="ctr" defTabSz="914049" rtl="0" eaLnBrk="1" fontAlgn="auto" latinLnBrk="0" hangingPunct="1">
              <a:lnSpc>
                <a:spcPct val="100000"/>
              </a:lnSpc>
              <a:spcBef>
                <a:spcPts val="0"/>
              </a:spcBef>
              <a:spcAft>
                <a:spcPts val="0"/>
              </a:spcAft>
              <a:buClrTx/>
              <a:buSzTx/>
              <a:buFontTx/>
              <a:buNone/>
              <a:tabLst/>
              <a:defRPr/>
            </a:pPr>
            <a:r>
              <a:rPr kumimoji="0" lang="en-US" sz="1568" b="1" i="0" u="none" strike="noStrike" kern="0" cap="none" spc="0" normalizeH="0" baseline="0" noProof="0">
                <a:ln>
                  <a:noFill/>
                </a:ln>
                <a:gradFill>
                  <a:gsLst>
                    <a:gs pos="2917">
                      <a:srgbClr val="0078D4"/>
                    </a:gs>
                    <a:gs pos="95000">
                      <a:srgbClr val="0078D4"/>
                    </a:gs>
                  </a:gsLst>
                  <a:lin ang="5400000" scaled="0"/>
                </a:gradFill>
                <a:effectLst/>
                <a:uLnTx/>
                <a:uFillTx/>
                <a:latin typeface="Segoe UI Semibold"/>
                <a:ea typeface="+mn-ea"/>
                <a:cs typeface="+mn-cs"/>
              </a:rPr>
              <a:t>Identity</a:t>
            </a:r>
          </a:p>
          <a:p>
            <a:pPr marL="0" marR="0" lvl="0" indent="0" algn="ctr" defTabSz="914049" rtl="0" eaLnBrk="1" fontAlgn="auto" latinLnBrk="0" hangingPunct="1">
              <a:lnSpc>
                <a:spcPct val="100000"/>
              </a:lnSpc>
              <a:spcBef>
                <a:spcPts val="0"/>
              </a:spcBef>
              <a:spcAft>
                <a:spcPts val="0"/>
              </a:spcAft>
              <a:buClrTx/>
              <a:buSzTx/>
              <a:buFontTx/>
              <a:buNone/>
              <a:tabLst/>
              <a:defRPr/>
            </a:pPr>
            <a:r>
              <a:rPr kumimoji="0" lang="en-US" sz="1176" b="0" i="0" u="none" strike="noStrike" kern="0" cap="none" spc="0" normalizeH="0" baseline="0" noProof="0">
                <a:ln>
                  <a:noFill/>
                </a:ln>
                <a:gradFill>
                  <a:gsLst>
                    <a:gs pos="2917">
                      <a:srgbClr val="1A1A1A"/>
                    </a:gs>
                    <a:gs pos="95000">
                      <a:srgbClr val="1A1A1A"/>
                    </a:gs>
                  </a:gsLst>
                  <a:lin ang="5400000" scaled="0"/>
                </a:gradFill>
                <a:effectLst/>
                <a:uLnTx/>
                <a:uFillTx/>
                <a:latin typeface="Segoe UI"/>
                <a:ea typeface="+mn-ea"/>
                <a:cs typeface="+mn-cs"/>
              </a:rPr>
              <a:t>Identity protection</a:t>
            </a:r>
          </a:p>
        </p:txBody>
      </p:sp>
      <p:sp>
        <p:nvSpPr>
          <p:cNvPr id="187" name="TextBox 186">
            <a:extLst>
              <a:ext uri="{FF2B5EF4-FFF2-40B4-BE49-F238E27FC236}">
                <a16:creationId xmlns:a16="http://schemas.microsoft.com/office/drawing/2014/main" id="{D8A7B323-68D3-4C6B-A33D-B509BE6505F0}"/>
              </a:ext>
            </a:extLst>
          </p:cNvPr>
          <p:cNvSpPr txBox="1"/>
          <p:nvPr/>
        </p:nvSpPr>
        <p:spPr>
          <a:xfrm>
            <a:off x="8341545" y="1105721"/>
            <a:ext cx="2429453" cy="512935"/>
          </a:xfrm>
          <a:prstGeom prst="rect">
            <a:avLst/>
          </a:prstGeom>
          <a:noFill/>
          <a:effectLst/>
        </p:spPr>
        <p:txBody>
          <a:bodyPr wrap="square" rtlCol="0">
            <a:spAutoFit/>
          </a:bodyPr>
          <a:lstStyle/>
          <a:p>
            <a:pPr marL="0" marR="0" lvl="0" indent="0" algn="ctr" defTabSz="914049" rtl="0" eaLnBrk="1" fontAlgn="auto" latinLnBrk="0" hangingPunct="1">
              <a:lnSpc>
                <a:spcPct val="100000"/>
              </a:lnSpc>
              <a:spcBef>
                <a:spcPts val="0"/>
              </a:spcBef>
              <a:spcAft>
                <a:spcPts val="0"/>
              </a:spcAft>
              <a:buClrTx/>
              <a:buSzTx/>
              <a:buFontTx/>
              <a:buNone/>
              <a:tabLst/>
              <a:defRPr/>
            </a:pPr>
            <a:r>
              <a:rPr kumimoji="0" lang="en-US" sz="1568" b="1" i="0" u="none" strike="noStrike" kern="0" cap="none" spc="0" normalizeH="0" baseline="0" noProof="0">
                <a:ln>
                  <a:noFill/>
                </a:ln>
                <a:gradFill>
                  <a:gsLst>
                    <a:gs pos="2917">
                      <a:srgbClr val="0078D4"/>
                    </a:gs>
                    <a:gs pos="95000">
                      <a:srgbClr val="0078D4"/>
                    </a:gs>
                  </a:gsLst>
                  <a:lin ang="5400000" scaled="0"/>
                </a:gradFill>
                <a:effectLst/>
                <a:uLnTx/>
                <a:uFillTx/>
                <a:latin typeface="Segoe UI Semibold"/>
                <a:ea typeface="+mn-ea"/>
                <a:cs typeface="+mn-cs"/>
              </a:rPr>
              <a:t>Data</a:t>
            </a:r>
          </a:p>
          <a:p>
            <a:pPr marL="0" marR="0" lvl="0" indent="0" algn="ctr" defTabSz="914049" rtl="0" eaLnBrk="1" fontAlgn="auto" latinLnBrk="0" hangingPunct="1">
              <a:lnSpc>
                <a:spcPct val="100000"/>
              </a:lnSpc>
              <a:spcBef>
                <a:spcPts val="0"/>
              </a:spcBef>
              <a:spcAft>
                <a:spcPts val="0"/>
              </a:spcAft>
              <a:buClrTx/>
              <a:buSzTx/>
              <a:buFontTx/>
              <a:buNone/>
              <a:tabLst/>
              <a:defRPr/>
            </a:pPr>
            <a:r>
              <a:rPr kumimoji="0" lang="en-US" sz="1176" b="0" i="0" u="none" strike="noStrike" kern="0" cap="none" spc="0" normalizeH="0" baseline="0" noProof="0">
                <a:ln>
                  <a:noFill/>
                </a:ln>
                <a:gradFill>
                  <a:gsLst>
                    <a:gs pos="2917">
                      <a:srgbClr val="1A1A1A"/>
                    </a:gs>
                    <a:gs pos="95000">
                      <a:srgbClr val="1A1A1A"/>
                    </a:gs>
                  </a:gsLst>
                  <a:lin ang="5400000" scaled="0"/>
                </a:gradFill>
                <a:effectLst/>
                <a:uLnTx/>
                <a:uFillTx/>
                <a:latin typeface="Segoe UI"/>
                <a:ea typeface="+mn-ea"/>
                <a:cs typeface="+mn-cs"/>
              </a:rPr>
              <a:t>Email and data protection</a:t>
            </a:r>
          </a:p>
        </p:txBody>
      </p:sp>
      <p:sp>
        <p:nvSpPr>
          <p:cNvPr id="189" name="Oval 188">
            <a:extLst>
              <a:ext uri="{FF2B5EF4-FFF2-40B4-BE49-F238E27FC236}">
                <a16:creationId xmlns:a16="http://schemas.microsoft.com/office/drawing/2014/main" id="{75680B7A-E515-442C-A378-3AC8F20EF97E}"/>
              </a:ext>
              <a:ext uri="{C183D7F6-B498-43B3-948B-1728B52AA6E4}">
                <adec:decorative xmlns:adec="http://schemas.microsoft.com/office/drawing/2017/decorative" val="1"/>
              </a:ext>
            </a:extLst>
          </p:cNvPr>
          <p:cNvSpPr/>
          <p:nvPr/>
        </p:nvSpPr>
        <p:spPr>
          <a:xfrm>
            <a:off x="7658145" y="1697885"/>
            <a:ext cx="3796251" cy="3785645"/>
          </a:xfrm>
          <a:prstGeom prst="ellipse">
            <a:avLst/>
          </a:prstGeom>
          <a:solidFill>
            <a:schemeClr val="bg1">
              <a:lumMod val="85000"/>
              <a:alpha val="40000"/>
            </a:schemeClr>
          </a:solidFill>
          <a:ln w="10795" cap="flat" cmpd="sng" algn="ctr">
            <a:noFill/>
            <a:prstDash val="solid"/>
          </a:ln>
          <a:effectLst/>
        </p:spPr>
        <p:txBody>
          <a:bodyPr rtlCol="0" anchor="ctr"/>
          <a:lstStyle/>
          <a:p>
            <a:pPr marL="0" marR="0" lvl="0" indent="0" algn="ctr" defTabSz="914225" rtl="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a:ln>
                <a:noFill/>
              </a:ln>
              <a:solidFill>
                <a:srgbClr val="FFFFFF"/>
              </a:solidFill>
              <a:effectLst/>
              <a:uLnTx/>
              <a:uFillTx/>
              <a:latin typeface="Segoe UI"/>
              <a:ea typeface="+mn-ea"/>
              <a:cs typeface="+mn-cs"/>
            </a:endParaRPr>
          </a:p>
        </p:txBody>
      </p:sp>
      <p:sp>
        <p:nvSpPr>
          <p:cNvPr id="190" name="Oval 189">
            <a:extLst>
              <a:ext uri="{FF2B5EF4-FFF2-40B4-BE49-F238E27FC236}">
                <a16:creationId xmlns:a16="http://schemas.microsoft.com/office/drawing/2014/main" id="{39F8408C-1D42-4302-B6AE-86822AAC256F}"/>
              </a:ext>
              <a:ext uri="{C183D7F6-B498-43B3-948B-1728B52AA6E4}">
                <adec:decorative xmlns:adec="http://schemas.microsoft.com/office/drawing/2017/decorative" val="1"/>
              </a:ext>
            </a:extLst>
          </p:cNvPr>
          <p:cNvSpPr/>
          <p:nvPr/>
        </p:nvSpPr>
        <p:spPr>
          <a:xfrm>
            <a:off x="5283495" y="1697885"/>
            <a:ext cx="3796251" cy="3785645"/>
          </a:xfrm>
          <a:prstGeom prst="ellipse">
            <a:avLst/>
          </a:prstGeom>
          <a:solidFill>
            <a:schemeClr val="bg1">
              <a:lumMod val="85000"/>
              <a:alpha val="40000"/>
            </a:schemeClr>
          </a:solidFill>
          <a:ln w="10795" cap="flat" cmpd="sng" algn="ctr">
            <a:noFill/>
            <a:prstDash val="solid"/>
          </a:ln>
          <a:effectLst/>
        </p:spPr>
        <p:txBody>
          <a:bodyPr rtlCol="0" anchor="ctr"/>
          <a:lstStyle/>
          <a:p>
            <a:pPr marL="0" marR="0" lvl="0" indent="0" algn="ctr" defTabSz="914225" rtl="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a:ln>
                <a:noFill/>
              </a:ln>
              <a:solidFill>
                <a:srgbClr val="FFFFFF"/>
              </a:solidFill>
              <a:effectLst/>
              <a:uLnTx/>
              <a:uFillTx/>
              <a:latin typeface="Segoe UI"/>
              <a:ea typeface="+mn-ea"/>
              <a:cs typeface="+mn-cs"/>
            </a:endParaRPr>
          </a:p>
        </p:txBody>
      </p:sp>
      <p:sp>
        <p:nvSpPr>
          <p:cNvPr id="191" name="Oval 190">
            <a:extLst>
              <a:ext uri="{FF2B5EF4-FFF2-40B4-BE49-F238E27FC236}">
                <a16:creationId xmlns:a16="http://schemas.microsoft.com/office/drawing/2014/main" id="{4D45013F-8E0A-4555-82FD-7507609A74C8}"/>
              </a:ext>
              <a:ext uri="{C183D7F6-B498-43B3-948B-1728B52AA6E4}">
                <adec:decorative xmlns:adec="http://schemas.microsoft.com/office/drawing/2017/decorative" val="1"/>
              </a:ext>
            </a:extLst>
          </p:cNvPr>
          <p:cNvSpPr/>
          <p:nvPr/>
        </p:nvSpPr>
        <p:spPr>
          <a:xfrm>
            <a:off x="2908843" y="1697885"/>
            <a:ext cx="3796251" cy="3785645"/>
          </a:xfrm>
          <a:prstGeom prst="ellipse">
            <a:avLst/>
          </a:prstGeom>
          <a:solidFill>
            <a:schemeClr val="bg1">
              <a:lumMod val="85000"/>
              <a:alpha val="40000"/>
            </a:schemeClr>
          </a:solidFill>
          <a:ln w="10795" cap="flat" cmpd="sng" algn="ctr">
            <a:noFill/>
            <a:prstDash val="solid"/>
          </a:ln>
          <a:effectLst/>
        </p:spPr>
        <p:txBody>
          <a:bodyPr rtlCol="0" anchor="ctr"/>
          <a:lstStyle/>
          <a:p>
            <a:pPr marL="0" marR="0" lvl="0" indent="0" algn="ctr" defTabSz="914225" rtl="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a:ln>
                <a:noFill/>
              </a:ln>
              <a:solidFill>
                <a:srgbClr val="FFFFFF"/>
              </a:solidFill>
              <a:effectLst/>
              <a:uLnTx/>
              <a:uFillTx/>
              <a:latin typeface="Segoe UI"/>
              <a:ea typeface="+mn-ea"/>
              <a:cs typeface="+mn-cs"/>
            </a:endParaRPr>
          </a:p>
        </p:txBody>
      </p:sp>
      <p:sp>
        <p:nvSpPr>
          <p:cNvPr id="193" name="Oval 192">
            <a:extLst>
              <a:ext uri="{FF2B5EF4-FFF2-40B4-BE49-F238E27FC236}">
                <a16:creationId xmlns:a16="http://schemas.microsoft.com/office/drawing/2014/main" id="{F089B75D-770C-4F1A-9404-2974398C9375}"/>
              </a:ext>
              <a:ext uri="{C183D7F6-B498-43B3-948B-1728B52AA6E4}">
                <adec:decorative xmlns:adec="http://schemas.microsoft.com/office/drawing/2017/decorative" val="1"/>
              </a:ext>
            </a:extLst>
          </p:cNvPr>
          <p:cNvSpPr/>
          <p:nvPr/>
        </p:nvSpPr>
        <p:spPr>
          <a:xfrm>
            <a:off x="534192" y="1697885"/>
            <a:ext cx="3796251" cy="3785645"/>
          </a:xfrm>
          <a:prstGeom prst="ellipse">
            <a:avLst/>
          </a:prstGeom>
          <a:solidFill>
            <a:schemeClr val="bg1">
              <a:lumMod val="85000"/>
              <a:alpha val="40000"/>
            </a:schemeClr>
          </a:solidFill>
          <a:ln w="10795" cap="flat" cmpd="sng" algn="ctr">
            <a:noFill/>
            <a:prstDash val="solid"/>
          </a:ln>
          <a:effectLst/>
        </p:spPr>
        <p:txBody>
          <a:bodyPr rtlCol="0" anchor="ctr"/>
          <a:lstStyle/>
          <a:p>
            <a:pPr marL="0" marR="0" lvl="0" indent="0" algn="ctr" defTabSz="914225" rtl="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a:ln>
                <a:noFill/>
              </a:ln>
              <a:solidFill>
                <a:srgbClr val="FFFFFF"/>
              </a:solidFill>
              <a:effectLst/>
              <a:uLnTx/>
              <a:uFillTx/>
              <a:latin typeface="Segoe UI"/>
              <a:ea typeface="+mn-ea"/>
              <a:cs typeface="+mn-cs"/>
            </a:endParaRPr>
          </a:p>
        </p:txBody>
      </p:sp>
      <p:grpSp>
        <p:nvGrpSpPr>
          <p:cNvPr id="14" name="Group 13">
            <a:extLst>
              <a:ext uri="{FF2B5EF4-FFF2-40B4-BE49-F238E27FC236}">
                <a16:creationId xmlns:a16="http://schemas.microsoft.com/office/drawing/2014/main" id="{214AD323-9FC1-4C9A-BE7B-068FBB9D1B3F}"/>
              </a:ext>
              <a:ext uri="{C183D7F6-B498-43B3-948B-1728B52AA6E4}">
                <adec:decorative xmlns:adec="http://schemas.microsoft.com/office/drawing/2017/decorative" val="1"/>
              </a:ext>
            </a:extLst>
          </p:cNvPr>
          <p:cNvGrpSpPr/>
          <p:nvPr/>
        </p:nvGrpSpPr>
        <p:grpSpPr>
          <a:xfrm>
            <a:off x="1662289" y="1987158"/>
            <a:ext cx="8812769" cy="2959417"/>
            <a:chOff x="1695621" y="2026508"/>
            <a:chExt cx="8989483" cy="3018759"/>
          </a:xfrm>
        </p:grpSpPr>
        <p:sp>
          <p:nvSpPr>
            <p:cNvPr id="194" name="TextBox 193">
              <a:extLst>
                <a:ext uri="{FF2B5EF4-FFF2-40B4-BE49-F238E27FC236}">
                  <a16:creationId xmlns:a16="http://schemas.microsoft.com/office/drawing/2014/main" id="{0C479391-8F0F-4B0B-9F13-4194C04545A8}"/>
                </a:ext>
              </a:extLst>
            </p:cNvPr>
            <p:cNvSpPr txBox="1"/>
            <p:nvPr/>
          </p:nvSpPr>
          <p:spPr>
            <a:xfrm>
              <a:off x="1805505" y="2205083"/>
              <a:ext cx="952234" cy="369332"/>
            </a:xfrm>
            <a:prstGeom prst="rect">
              <a:avLst/>
            </a:prstGeom>
            <a:noFill/>
            <a:effectLst/>
          </p:spPr>
          <p:txBody>
            <a:bodyPr wrap="square" rtlCol="0">
              <a:spAutoFit/>
            </a:bodyPr>
            <a:lstStyle/>
            <a:p>
              <a:pPr marL="0" marR="0" lvl="0" indent="0" algn="ctr" defTabSz="913751" rtl="0" eaLnBrk="1" fontAlgn="base" latinLnBrk="0" hangingPunct="1">
                <a:lnSpc>
                  <a:spcPct val="100000"/>
                </a:lnSpc>
                <a:spcBef>
                  <a:spcPct val="0"/>
                </a:spcBef>
                <a:spcAft>
                  <a:spcPct val="0"/>
                </a:spcAft>
                <a:buClrTx/>
                <a:buSzTx/>
                <a:buFontTx/>
                <a:buNone/>
                <a:tabLst/>
                <a:defRPr/>
              </a:pPr>
              <a:r>
                <a:rPr kumimoji="0" lang="en-US" sz="882" b="0" i="0" u="none" strike="noStrike" kern="1200" cap="none" spc="0" normalizeH="0" baseline="0" noProof="0">
                  <a:ln>
                    <a:noFill/>
                  </a:ln>
                  <a:solidFill>
                    <a:srgbClr val="000000"/>
                  </a:solidFill>
                  <a:effectLst/>
                  <a:uLnTx/>
                  <a:uFillTx/>
                  <a:latin typeface="Segoe UI Semibold" panose="020B0702040204020203" pitchFamily="34" charset="0"/>
                  <a:ea typeface="+mn-ea"/>
                  <a:cs typeface="Segoe UI Semibold" panose="020B0702040204020203" pitchFamily="34" charset="0"/>
                </a:rPr>
                <a:t>User receives an email</a:t>
              </a:r>
            </a:p>
          </p:txBody>
        </p:sp>
        <p:sp>
          <p:nvSpPr>
            <p:cNvPr id="195" name="TextBox 194">
              <a:extLst>
                <a:ext uri="{FF2B5EF4-FFF2-40B4-BE49-F238E27FC236}">
                  <a16:creationId xmlns:a16="http://schemas.microsoft.com/office/drawing/2014/main" id="{03D44C5B-4EFE-4DF5-B95C-3E74428A7F30}"/>
                </a:ext>
              </a:extLst>
            </p:cNvPr>
            <p:cNvSpPr txBox="1"/>
            <p:nvPr/>
          </p:nvSpPr>
          <p:spPr>
            <a:xfrm>
              <a:off x="2470038" y="2213254"/>
              <a:ext cx="934868" cy="369332"/>
            </a:xfrm>
            <a:prstGeom prst="rect">
              <a:avLst/>
            </a:prstGeom>
            <a:noFill/>
            <a:effectLst/>
          </p:spPr>
          <p:txBody>
            <a:bodyPr wrap="square" rtlCol="0">
              <a:spAutoFit/>
            </a:bodyPr>
            <a:lstStyle/>
            <a:p>
              <a:pPr marL="0" marR="0" lvl="0" indent="0" algn="ctr" defTabSz="913751" rtl="0" eaLnBrk="1" fontAlgn="base" latinLnBrk="0" hangingPunct="1">
                <a:lnSpc>
                  <a:spcPct val="100000"/>
                </a:lnSpc>
                <a:spcBef>
                  <a:spcPct val="0"/>
                </a:spcBef>
                <a:spcAft>
                  <a:spcPct val="0"/>
                </a:spcAft>
                <a:buClrTx/>
                <a:buSzTx/>
                <a:buFontTx/>
                <a:buNone/>
                <a:tabLst/>
                <a:defRPr/>
              </a:pPr>
              <a:r>
                <a:rPr kumimoji="0" lang="en-US" sz="882" b="0" i="0" u="none" strike="noStrike" kern="1200" cap="none" spc="0" normalizeH="0" baseline="0" noProof="0">
                  <a:ln>
                    <a:noFill/>
                  </a:ln>
                  <a:solidFill>
                    <a:srgbClr val="000000"/>
                  </a:solidFill>
                  <a:effectLst/>
                  <a:uLnTx/>
                  <a:uFillTx/>
                  <a:latin typeface="Segoe UI Semibold" panose="020B0702040204020203" pitchFamily="34" charset="0"/>
                  <a:ea typeface="+mn-ea"/>
                  <a:cs typeface="Segoe UI Semibold" panose="020B0702040204020203" pitchFamily="34" charset="0"/>
                </a:rPr>
                <a:t>Open an attachment</a:t>
              </a:r>
            </a:p>
          </p:txBody>
        </p:sp>
        <p:sp>
          <p:nvSpPr>
            <p:cNvPr id="196" name="TextBox 195">
              <a:extLst>
                <a:ext uri="{FF2B5EF4-FFF2-40B4-BE49-F238E27FC236}">
                  <a16:creationId xmlns:a16="http://schemas.microsoft.com/office/drawing/2014/main" id="{16555F04-303E-48A0-8772-FCB918C7C025}"/>
                </a:ext>
              </a:extLst>
            </p:cNvPr>
            <p:cNvSpPr txBox="1"/>
            <p:nvPr/>
          </p:nvSpPr>
          <p:spPr>
            <a:xfrm>
              <a:off x="1902958" y="3019959"/>
              <a:ext cx="1040080" cy="246221"/>
            </a:xfrm>
            <a:prstGeom prst="rect">
              <a:avLst/>
            </a:prstGeom>
            <a:noFill/>
            <a:effectLst/>
          </p:spPr>
          <p:txBody>
            <a:bodyPr wrap="square" rtlCol="0">
              <a:spAutoFit/>
            </a:bodyPr>
            <a:lstStyle/>
            <a:p>
              <a:pPr marL="0" marR="0" lvl="0" indent="0" algn="ctr" defTabSz="913751" rtl="0" eaLnBrk="1" fontAlgn="base" latinLnBrk="0" hangingPunct="1">
                <a:lnSpc>
                  <a:spcPct val="100000"/>
                </a:lnSpc>
                <a:spcBef>
                  <a:spcPct val="0"/>
                </a:spcBef>
                <a:spcAft>
                  <a:spcPct val="0"/>
                </a:spcAft>
                <a:buClrTx/>
                <a:buSzTx/>
                <a:buFontTx/>
                <a:buNone/>
                <a:tabLst/>
                <a:defRPr/>
              </a:pPr>
              <a:r>
                <a:rPr kumimoji="0" lang="en-US" sz="980" b="0" i="0" u="none" strike="noStrike" kern="1200" cap="none" spc="0" normalizeH="0" baseline="0" noProof="0">
                  <a:ln>
                    <a:noFill/>
                  </a:ln>
                  <a:solidFill>
                    <a:srgbClr val="000000"/>
                  </a:solidFill>
                  <a:effectLst/>
                  <a:uLnTx/>
                  <a:uFillTx/>
                  <a:latin typeface="Segoe UI Semibold" panose="020B0702040204020203" pitchFamily="34" charset="0"/>
                  <a:ea typeface="Segoe UI" charset="0"/>
                  <a:cs typeface="Segoe UI Semibold" panose="020B0702040204020203" pitchFamily="34" charset="0"/>
                </a:rPr>
                <a:t>Click on a URL </a:t>
              </a:r>
            </a:p>
          </p:txBody>
        </p:sp>
        <p:sp>
          <p:nvSpPr>
            <p:cNvPr id="197" name="TextBox 196">
              <a:extLst>
                <a:ext uri="{FF2B5EF4-FFF2-40B4-BE49-F238E27FC236}">
                  <a16:creationId xmlns:a16="http://schemas.microsoft.com/office/drawing/2014/main" id="{11B0D9B9-B6B0-48DF-8DA2-F36A2D3EB33D}"/>
                </a:ext>
              </a:extLst>
            </p:cNvPr>
            <p:cNvSpPr txBox="1"/>
            <p:nvPr/>
          </p:nvSpPr>
          <p:spPr>
            <a:xfrm>
              <a:off x="2995730" y="3014424"/>
              <a:ext cx="917708" cy="246221"/>
            </a:xfrm>
            <a:prstGeom prst="rect">
              <a:avLst/>
            </a:prstGeom>
            <a:noFill/>
            <a:effectLst/>
          </p:spPr>
          <p:txBody>
            <a:bodyPr wrap="square" rtlCol="0">
              <a:spAutoFit/>
            </a:bodyPr>
            <a:lstStyle/>
            <a:p>
              <a:pPr marL="0" marR="0" lvl="0" indent="0" algn="ctr" defTabSz="913751" rtl="0" eaLnBrk="1" fontAlgn="base" latinLnBrk="0" hangingPunct="1">
                <a:lnSpc>
                  <a:spcPct val="100000"/>
                </a:lnSpc>
                <a:spcBef>
                  <a:spcPct val="0"/>
                </a:spcBef>
                <a:spcAft>
                  <a:spcPct val="0"/>
                </a:spcAft>
                <a:buClrTx/>
                <a:buSzTx/>
                <a:buFontTx/>
                <a:buNone/>
                <a:tabLst/>
                <a:defRPr/>
              </a:pPr>
              <a:r>
                <a:rPr kumimoji="0" lang="en-US" sz="980" b="0" i="0" u="none" strike="noStrike" kern="1200" cap="none" spc="0" normalizeH="0" baseline="0" noProof="0">
                  <a:ln>
                    <a:noFill/>
                  </a:ln>
                  <a:solidFill>
                    <a:srgbClr val="000000"/>
                  </a:solidFill>
                  <a:effectLst/>
                  <a:uLnTx/>
                  <a:uFillTx/>
                  <a:latin typeface="Segoe UI Semibold" panose="020B0702040204020203" pitchFamily="34" charset="0"/>
                  <a:ea typeface="Segoe UI" charset="0"/>
                  <a:cs typeface="Segoe UI Semibold" panose="020B0702040204020203" pitchFamily="34" charset="0"/>
                </a:rPr>
                <a:t>Exploitation</a:t>
              </a:r>
            </a:p>
          </p:txBody>
        </p:sp>
        <p:sp>
          <p:nvSpPr>
            <p:cNvPr id="198" name="TextBox 197">
              <a:extLst>
                <a:ext uri="{FF2B5EF4-FFF2-40B4-BE49-F238E27FC236}">
                  <a16:creationId xmlns:a16="http://schemas.microsoft.com/office/drawing/2014/main" id="{3551C4D6-81A8-469A-B823-D263941D244F}"/>
                </a:ext>
              </a:extLst>
            </p:cNvPr>
            <p:cNvSpPr txBox="1"/>
            <p:nvPr/>
          </p:nvSpPr>
          <p:spPr>
            <a:xfrm>
              <a:off x="3948195" y="3011862"/>
              <a:ext cx="830246" cy="246221"/>
            </a:xfrm>
            <a:prstGeom prst="rect">
              <a:avLst/>
            </a:prstGeom>
            <a:noFill/>
            <a:effectLst/>
          </p:spPr>
          <p:txBody>
            <a:bodyPr wrap="square" rtlCol="0">
              <a:spAutoFit/>
            </a:bodyPr>
            <a:lstStyle/>
            <a:p>
              <a:pPr marL="0" marR="0" lvl="0" indent="0" algn="ctr" defTabSz="913751" rtl="0" eaLnBrk="1" fontAlgn="base" latinLnBrk="0" hangingPunct="1">
                <a:lnSpc>
                  <a:spcPct val="100000"/>
                </a:lnSpc>
                <a:spcBef>
                  <a:spcPct val="0"/>
                </a:spcBef>
                <a:spcAft>
                  <a:spcPct val="0"/>
                </a:spcAft>
                <a:buClrTx/>
                <a:buSzTx/>
                <a:buFontTx/>
                <a:buNone/>
                <a:tabLst/>
                <a:defRPr/>
              </a:pPr>
              <a:r>
                <a:rPr kumimoji="0" lang="en-US" sz="980" b="0" i="0" u="none" strike="noStrike" kern="1200" cap="none" spc="0" normalizeH="0" baseline="0" noProof="0">
                  <a:ln>
                    <a:noFill/>
                  </a:ln>
                  <a:solidFill>
                    <a:srgbClr val="000000"/>
                  </a:solidFill>
                  <a:effectLst/>
                  <a:uLnTx/>
                  <a:uFillTx/>
                  <a:latin typeface="Segoe UI Semibold" panose="020B0702040204020203" pitchFamily="34" charset="0"/>
                  <a:ea typeface="+mn-ea"/>
                  <a:cs typeface="Segoe UI Semibold" panose="020B0702040204020203" pitchFamily="34" charset="0"/>
                </a:rPr>
                <a:t>Installation</a:t>
              </a:r>
            </a:p>
          </p:txBody>
        </p:sp>
        <p:sp>
          <p:nvSpPr>
            <p:cNvPr id="199" name="TextBox 198">
              <a:extLst>
                <a:ext uri="{FF2B5EF4-FFF2-40B4-BE49-F238E27FC236}">
                  <a16:creationId xmlns:a16="http://schemas.microsoft.com/office/drawing/2014/main" id="{B9D1D5CA-8032-4101-BC12-FACCF3B1B5B9}"/>
                </a:ext>
              </a:extLst>
            </p:cNvPr>
            <p:cNvSpPr txBox="1"/>
            <p:nvPr/>
          </p:nvSpPr>
          <p:spPr>
            <a:xfrm>
              <a:off x="4907268" y="2885767"/>
              <a:ext cx="675658" cy="400110"/>
            </a:xfrm>
            <a:prstGeom prst="rect">
              <a:avLst/>
            </a:prstGeom>
            <a:noFill/>
            <a:effectLst/>
          </p:spPr>
          <p:txBody>
            <a:bodyPr wrap="square" rtlCol="0">
              <a:spAutoFit/>
            </a:bodyPr>
            <a:lstStyle/>
            <a:p>
              <a:pPr marL="0" marR="0" lvl="0" indent="0" algn="ctr" defTabSz="913751" rtl="0" eaLnBrk="1" fontAlgn="base" latinLnBrk="0" hangingPunct="1">
                <a:lnSpc>
                  <a:spcPct val="100000"/>
                </a:lnSpc>
                <a:spcBef>
                  <a:spcPct val="0"/>
                </a:spcBef>
                <a:spcAft>
                  <a:spcPct val="0"/>
                </a:spcAft>
                <a:buClrTx/>
                <a:buSzTx/>
                <a:buFontTx/>
                <a:buNone/>
                <a:tabLst/>
                <a:defRPr/>
              </a:pPr>
              <a:r>
                <a:rPr kumimoji="0" lang="en-US" sz="980" b="0" i="0" u="none" strike="noStrike" kern="1200" cap="none" spc="0" normalizeH="0" baseline="0" noProof="0">
                  <a:ln>
                    <a:noFill/>
                  </a:ln>
                  <a:solidFill>
                    <a:srgbClr val="000000"/>
                  </a:solidFill>
                  <a:effectLst/>
                  <a:uLnTx/>
                  <a:uFillTx/>
                  <a:latin typeface="Segoe UI Semibold" panose="020B0702040204020203" pitchFamily="34" charset="0"/>
                  <a:ea typeface="Segoe UI" charset="0"/>
                  <a:cs typeface="Segoe UI Semibold" panose="020B0702040204020203" pitchFamily="34" charset="0"/>
                </a:rPr>
                <a:t>C&amp;C channel</a:t>
              </a:r>
            </a:p>
          </p:txBody>
        </p:sp>
        <p:sp>
          <p:nvSpPr>
            <p:cNvPr id="200" name="TextBox 199">
              <a:extLst>
                <a:ext uri="{FF2B5EF4-FFF2-40B4-BE49-F238E27FC236}">
                  <a16:creationId xmlns:a16="http://schemas.microsoft.com/office/drawing/2014/main" id="{737300DC-0C9A-4916-A15E-10E08CCBA9E8}"/>
                </a:ext>
              </a:extLst>
            </p:cNvPr>
            <p:cNvSpPr txBox="1"/>
            <p:nvPr/>
          </p:nvSpPr>
          <p:spPr>
            <a:xfrm>
              <a:off x="5767009" y="3014425"/>
              <a:ext cx="873375" cy="246221"/>
            </a:xfrm>
            <a:prstGeom prst="rect">
              <a:avLst/>
            </a:prstGeom>
            <a:noFill/>
            <a:effectLst/>
          </p:spPr>
          <p:txBody>
            <a:bodyPr wrap="square" rtlCol="0" anchor="t">
              <a:spAutoFit/>
            </a:bodyPr>
            <a:lstStyle/>
            <a:p>
              <a:pPr marL="0" marR="0" lvl="0" indent="0" algn="ctr" defTabSz="913751" rtl="0" eaLnBrk="1" fontAlgn="base" latinLnBrk="0" hangingPunct="1">
                <a:lnSpc>
                  <a:spcPct val="100000"/>
                </a:lnSpc>
                <a:spcBef>
                  <a:spcPct val="0"/>
                </a:spcBef>
                <a:spcAft>
                  <a:spcPct val="0"/>
                </a:spcAft>
                <a:buClrTx/>
                <a:buSzTx/>
                <a:buFontTx/>
                <a:buNone/>
                <a:tabLst/>
                <a:defRPr/>
              </a:pPr>
              <a:r>
                <a:rPr kumimoji="0" lang="en-US" sz="980" b="0" i="0" u="none" strike="noStrike" kern="1200" cap="none" spc="0" normalizeH="0" baseline="0" noProof="0">
                  <a:ln>
                    <a:noFill/>
                  </a:ln>
                  <a:solidFill>
                    <a:srgbClr val="000000"/>
                  </a:solidFill>
                  <a:effectLst/>
                  <a:uLnTx/>
                  <a:uFillTx/>
                  <a:latin typeface="Segoe UI Semibold"/>
                  <a:ea typeface="Segoe UI" charset="0"/>
                  <a:cs typeface="Segoe UI Semibold"/>
                </a:rPr>
                <a:t>Persistence</a:t>
              </a:r>
              <a:endParaRPr kumimoji="0" lang="en-US" sz="980" b="0" i="0" u="none" strike="noStrike" kern="1200" cap="none" spc="0" normalizeH="0" baseline="0" noProof="0">
                <a:ln>
                  <a:noFill/>
                </a:ln>
                <a:solidFill>
                  <a:srgbClr val="000000"/>
                </a:solidFill>
                <a:effectLst/>
                <a:uLnTx/>
                <a:uFillTx/>
                <a:latin typeface="Segoe UI Semibold" panose="020B0702040204020203" pitchFamily="34" charset="0"/>
                <a:ea typeface="Segoe UI" charset="0"/>
                <a:cs typeface="Segoe UI Semibold" panose="020B0702040204020203" pitchFamily="34" charset="0"/>
              </a:endParaRPr>
            </a:p>
          </p:txBody>
        </p:sp>
        <p:sp>
          <p:nvSpPr>
            <p:cNvPr id="201" name="TextBox 200">
              <a:extLst>
                <a:ext uri="{FF2B5EF4-FFF2-40B4-BE49-F238E27FC236}">
                  <a16:creationId xmlns:a16="http://schemas.microsoft.com/office/drawing/2014/main" id="{60DF41CA-5D25-47A2-A0A0-927BBC0976A7}"/>
                </a:ext>
              </a:extLst>
            </p:cNvPr>
            <p:cNvSpPr txBox="1"/>
            <p:nvPr/>
          </p:nvSpPr>
          <p:spPr>
            <a:xfrm>
              <a:off x="6621261" y="2885767"/>
              <a:ext cx="878849" cy="400110"/>
            </a:xfrm>
            <a:prstGeom prst="rect">
              <a:avLst/>
            </a:prstGeom>
            <a:noFill/>
            <a:effectLst/>
          </p:spPr>
          <p:txBody>
            <a:bodyPr wrap="square" rtlCol="0">
              <a:spAutoFit/>
            </a:bodyPr>
            <a:lstStyle/>
            <a:p>
              <a:pPr marL="0" marR="0" lvl="0" indent="0" algn="ctr" defTabSz="913751" rtl="0" eaLnBrk="1" fontAlgn="base" latinLnBrk="0" hangingPunct="1">
                <a:lnSpc>
                  <a:spcPct val="100000"/>
                </a:lnSpc>
                <a:spcBef>
                  <a:spcPct val="0"/>
                </a:spcBef>
                <a:spcAft>
                  <a:spcPct val="0"/>
                </a:spcAft>
                <a:buClrTx/>
                <a:buSzTx/>
                <a:buFontTx/>
                <a:buNone/>
                <a:tabLst/>
                <a:defRPr/>
              </a:pPr>
              <a:r>
                <a:rPr kumimoji="0" lang="en-US" sz="980" b="0" i="0" u="none" strike="noStrike" kern="1200" cap="none" spc="0" normalizeH="0" baseline="0" noProof="0">
                  <a:ln>
                    <a:noFill/>
                  </a:ln>
                  <a:solidFill>
                    <a:srgbClr val="000000"/>
                  </a:solidFill>
                  <a:effectLst/>
                  <a:uLnTx/>
                  <a:uFillTx/>
                  <a:latin typeface="Segoe UI Semibold" panose="020B0702040204020203" pitchFamily="34" charset="0"/>
                  <a:ea typeface="Segoe UI" charset="0"/>
                  <a:cs typeface="Segoe UI Semibold" panose="020B0702040204020203" pitchFamily="34" charset="0"/>
                </a:rPr>
                <a:t>Privilege escalation</a:t>
              </a:r>
            </a:p>
          </p:txBody>
        </p:sp>
        <p:sp>
          <p:nvSpPr>
            <p:cNvPr id="202" name="TextBox 201">
              <a:extLst>
                <a:ext uri="{FF2B5EF4-FFF2-40B4-BE49-F238E27FC236}">
                  <a16:creationId xmlns:a16="http://schemas.microsoft.com/office/drawing/2014/main" id="{CE189934-8D1C-4EBB-ADFC-7FEEDBCC020C}"/>
                </a:ext>
              </a:extLst>
            </p:cNvPr>
            <p:cNvSpPr txBox="1"/>
            <p:nvPr/>
          </p:nvSpPr>
          <p:spPr>
            <a:xfrm>
              <a:off x="7365651" y="3014424"/>
              <a:ext cx="1105855" cy="246221"/>
            </a:xfrm>
            <a:prstGeom prst="rect">
              <a:avLst/>
            </a:prstGeom>
            <a:noFill/>
            <a:effectLst/>
          </p:spPr>
          <p:txBody>
            <a:bodyPr wrap="square" rtlCol="0">
              <a:spAutoFit/>
            </a:bodyPr>
            <a:lstStyle/>
            <a:p>
              <a:pPr marL="0" marR="0" lvl="0" indent="0" algn="ctr" defTabSz="913751" rtl="0" eaLnBrk="1" fontAlgn="base" latinLnBrk="0" hangingPunct="1">
                <a:lnSpc>
                  <a:spcPct val="100000"/>
                </a:lnSpc>
                <a:spcBef>
                  <a:spcPct val="0"/>
                </a:spcBef>
                <a:spcAft>
                  <a:spcPct val="0"/>
                </a:spcAft>
                <a:buClrTx/>
                <a:buSzTx/>
                <a:buFontTx/>
                <a:buNone/>
                <a:tabLst/>
                <a:defRPr/>
              </a:pPr>
              <a:r>
                <a:rPr kumimoji="0" lang="en-US" sz="980" b="0" i="0" u="none" strike="noStrike" kern="1200" cap="none" spc="0" normalizeH="0" baseline="0" noProof="0">
                  <a:ln>
                    <a:noFill/>
                  </a:ln>
                  <a:solidFill>
                    <a:srgbClr val="000000"/>
                  </a:solidFill>
                  <a:effectLst/>
                  <a:uLnTx/>
                  <a:uFillTx/>
                  <a:latin typeface="Segoe UI Semibold" panose="020B0702040204020203" pitchFamily="34" charset="0"/>
                  <a:ea typeface="Segoe UI" charset="0"/>
                  <a:cs typeface="Segoe UI Semibold" panose="020B0702040204020203" pitchFamily="34" charset="0"/>
                </a:rPr>
                <a:t>Reconnaissance</a:t>
              </a:r>
            </a:p>
          </p:txBody>
        </p:sp>
        <p:sp>
          <p:nvSpPr>
            <p:cNvPr id="203" name="TextBox 202">
              <a:extLst>
                <a:ext uri="{FF2B5EF4-FFF2-40B4-BE49-F238E27FC236}">
                  <a16:creationId xmlns:a16="http://schemas.microsoft.com/office/drawing/2014/main" id="{F6B50D3C-50C9-4681-BCAC-9FDD01D707CD}"/>
                </a:ext>
              </a:extLst>
            </p:cNvPr>
            <p:cNvSpPr txBox="1"/>
            <p:nvPr/>
          </p:nvSpPr>
          <p:spPr>
            <a:xfrm>
              <a:off x="8395677" y="2880632"/>
              <a:ext cx="901477" cy="400110"/>
            </a:xfrm>
            <a:prstGeom prst="rect">
              <a:avLst/>
            </a:prstGeom>
            <a:noFill/>
            <a:effectLst/>
          </p:spPr>
          <p:txBody>
            <a:bodyPr wrap="square" rtlCol="0">
              <a:spAutoFit/>
            </a:bodyPr>
            <a:lstStyle/>
            <a:p>
              <a:pPr marL="0" marR="0" lvl="0" indent="0" algn="ctr" defTabSz="913751" rtl="0" eaLnBrk="1" fontAlgn="base" latinLnBrk="0" hangingPunct="1">
                <a:lnSpc>
                  <a:spcPct val="100000"/>
                </a:lnSpc>
                <a:spcBef>
                  <a:spcPct val="0"/>
                </a:spcBef>
                <a:spcAft>
                  <a:spcPct val="0"/>
                </a:spcAft>
                <a:buClrTx/>
                <a:buSzTx/>
                <a:buFontTx/>
                <a:buNone/>
                <a:tabLst/>
                <a:defRPr/>
              </a:pPr>
              <a:r>
                <a:rPr kumimoji="0" lang="en-US" sz="980" b="0" i="0" u="none" strike="noStrike" kern="1200" cap="none" spc="0" normalizeH="0" baseline="0" noProof="0">
                  <a:ln>
                    <a:noFill/>
                  </a:ln>
                  <a:solidFill>
                    <a:srgbClr val="000000"/>
                  </a:solidFill>
                  <a:effectLst/>
                  <a:uLnTx/>
                  <a:uFillTx/>
                  <a:latin typeface="Segoe UI Semibold" panose="020B0702040204020203" pitchFamily="34" charset="0"/>
                  <a:ea typeface="Segoe UI" charset="0"/>
                  <a:cs typeface="Segoe UI Semibold" panose="020B0702040204020203" pitchFamily="34" charset="0"/>
                </a:rPr>
                <a:t>Lateral movement</a:t>
              </a:r>
            </a:p>
          </p:txBody>
        </p:sp>
        <p:sp>
          <p:nvSpPr>
            <p:cNvPr id="204" name="TextBox 203">
              <a:extLst>
                <a:ext uri="{FF2B5EF4-FFF2-40B4-BE49-F238E27FC236}">
                  <a16:creationId xmlns:a16="http://schemas.microsoft.com/office/drawing/2014/main" id="{EA1C07F8-C031-483C-B8C9-76C8B8DFCC53}"/>
                </a:ext>
              </a:extLst>
            </p:cNvPr>
            <p:cNvSpPr txBox="1"/>
            <p:nvPr/>
          </p:nvSpPr>
          <p:spPr>
            <a:xfrm>
              <a:off x="9492869" y="2885767"/>
              <a:ext cx="1192235" cy="400110"/>
            </a:xfrm>
            <a:prstGeom prst="rect">
              <a:avLst/>
            </a:prstGeom>
            <a:noFill/>
            <a:effectLst/>
          </p:spPr>
          <p:txBody>
            <a:bodyPr wrap="square" rtlCol="0">
              <a:spAutoFit/>
            </a:bodyPr>
            <a:lstStyle/>
            <a:p>
              <a:pPr marL="0" marR="0" lvl="0" indent="0" algn="ctr" defTabSz="913751" rtl="0" eaLnBrk="1" fontAlgn="base" latinLnBrk="0" hangingPunct="1">
                <a:lnSpc>
                  <a:spcPct val="100000"/>
                </a:lnSpc>
                <a:spcBef>
                  <a:spcPct val="0"/>
                </a:spcBef>
                <a:spcAft>
                  <a:spcPct val="0"/>
                </a:spcAft>
                <a:buClrTx/>
                <a:buSzTx/>
                <a:buFontTx/>
                <a:buNone/>
                <a:tabLst/>
                <a:defRPr/>
              </a:pPr>
              <a:r>
                <a:rPr kumimoji="0" lang="en-US" sz="980" b="0" i="0" u="none" strike="noStrike" kern="1200" cap="none" spc="0" normalizeH="0" baseline="0" noProof="0">
                  <a:ln>
                    <a:noFill/>
                  </a:ln>
                  <a:solidFill>
                    <a:srgbClr val="000000"/>
                  </a:solidFill>
                  <a:effectLst/>
                  <a:uLnTx/>
                  <a:uFillTx/>
                  <a:latin typeface="Segoe UI Semibold" panose="020B0702040204020203" pitchFamily="34" charset="0"/>
                  <a:ea typeface="Segoe UI" charset="0"/>
                  <a:cs typeface="Segoe UI Semibold" panose="020B0702040204020203" pitchFamily="34" charset="0"/>
                </a:rPr>
                <a:t>Access to </a:t>
              </a:r>
              <a:br>
                <a:rPr kumimoji="0" lang="en-US" sz="980" b="0" i="0" u="none" strike="noStrike" kern="1200" cap="none" spc="0" normalizeH="0" baseline="0" noProof="0">
                  <a:ln>
                    <a:noFill/>
                  </a:ln>
                  <a:solidFill>
                    <a:srgbClr val="000000"/>
                  </a:solidFill>
                  <a:effectLst/>
                  <a:uLnTx/>
                  <a:uFillTx/>
                  <a:latin typeface="Segoe UI Semibold" panose="020B0702040204020203" pitchFamily="34" charset="0"/>
                  <a:ea typeface="Segoe UI" charset="0"/>
                  <a:cs typeface="Segoe UI Semibold" panose="020B0702040204020203" pitchFamily="34" charset="0"/>
                </a:rPr>
              </a:br>
              <a:r>
                <a:rPr kumimoji="0" lang="en-US" sz="980" b="0" i="0" u="none" strike="noStrike" kern="1200" cap="none" spc="0" normalizeH="0" baseline="0" noProof="0">
                  <a:ln>
                    <a:noFill/>
                  </a:ln>
                  <a:solidFill>
                    <a:srgbClr val="000000"/>
                  </a:solidFill>
                  <a:effectLst/>
                  <a:uLnTx/>
                  <a:uFillTx/>
                  <a:latin typeface="Segoe UI Semibold" panose="020B0702040204020203" pitchFamily="34" charset="0"/>
                  <a:ea typeface="Segoe UI" charset="0"/>
                  <a:cs typeface="Segoe UI Semibold" panose="020B0702040204020203" pitchFamily="34" charset="0"/>
                </a:rPr>
                <a:t>shared resources</a:t>
              </a:r>
            </a:p>
          </p:txBody>
        </p:sp>
        <p:sp>
          <p:nvSpPr>
            <p:cNvPr id="206" name="TextBox 205">
              <a:extLst>
                <a:ext uri="{FF2B5EF4-FFF2-40B4-BE49-F238E27FC236}">
                  <a16:creationId xmlns:a16="http://schemas.microsoft.com/office/drawing/2014/main" id="{4D800F3B-C3D4-4C60-8643-C4BAD74D5359}"/>
                </a:ext>
              </a:extLst>
            </p:cNvPr>
            <p:cNvSpPr txBox="1"/>
            <p:nvPr/>
          </p:nvSpPr>
          <p:spPr>
            <a:xfrm>
              <a:off x="4371081" y="4015372"/>
              <a:ext cx="1654782" cy="369332"/>
            </a:xfrm>
            <a:prstGeom prst="rect">
              <a:avLst/>
            </a:prstGeom>
            <a:noFill/>
          </p:spPr>
          <p:txBody>
            <a:bodyPr wrap="square" rtlCol="0">
              <a:spAutoFit/>
            </a:bodyPr>
            <a:lstStyle/>
            <a:p>
              <a:pPr marL="0" marR="0" lvl="0" indent="0" algn="l" defTabSz="913751" rtl="0" eaLnBrk="1" fontAlgn="base" latinLnBrk="0" hangingPunct="1">
                <a:lnSpc>
                  <a:spcPct val="100000"/>
                </a:lnSpc>
                <a:spcBef>
                  <a:spcPct val="0"/>
                </a:spcBef>
                <a:spcAft>
                  <a:spcPct val="0"/>
                </a:spcAft>
                <a:buClrTx/>
                <a:buSzTx/>
                <a:buFontTx/>
                <a:buNone/>
                <a:tabLst/>
                <a:defRPr/>
              </a:pPr>
              <a:r>
                <a:rPr kumimoji="0" lang="en-US" sz="882" b="0" i="0" u="none" strike="noStrike" kern="1200" cap="none" spc="0" normalizeH="0" baseline="0" noProof="0">
                  <a:ln>
                    <a:noFill/>
                  </a:ln>
                  <a:solidFill>
                    <a:srgbClr val="000000"/>
                  </a:solidFill>
                  <a:effectLst/>
                  <a:uLnTx/>
                  <a:uFillTx/>
                  <a:latin typeface="Segoe UI Semibold" panose="020B0702040204020203" pitchFamily="34" charset="0"/>
                  <a:ea typeface="Segoe UI" charset="0"/>
                  <a:cs typeface="Segoe UI Semibold" panose="020B0702040204020203" pitchFamily="34" charset="0"/>
                </a:rPr>
                <a:t>User browses </a:t>
              </a:r>
              <a:br>
                <a:rPr kumimoji="0" lang="en-US" sz="882" b="0" i="0" u="none" strike="noStrike" kern="1200" cap="none" spc="0" normalizeH="0" baseline="0" noProof="0">
                  <a:ln>
                    <a:noFill/>
                  </a:ln>
                  <a:solidFill>
                    <a:srgbClr val="000000"/>
                  </a:solidFill>
                  <a:effectLst/>
                  <a:uLnTx/>
                  <a:uFillTx/>
                  <a:latin typeface="Segoe UI Semibold" panose="020B0702040204020203" pitchFamily="34" charset="0"/>
                  <a:ea typeface="Segoe UI" charset="0"/>
                  <a:cs typeface="Segoe UI Semibold" panose="020B0702040204020203" pitchFamily="34" charset="0"/>
                </a:rPr>
              </a:br>
              <a:r>
                <a:rPr kumimoji="0" lang="en-US" sz="882" b="0" i="0" u="none" strike="noStrike" kern="1200" cap="none" spc="0" normalizeH="0" baseline="0" noProof="0">
                  <a:ln>
                    <a:noFill/>
                  </a:ln>
                  <a:solidFill>
                    <a:srgbClr val="000000"/>
                  </a:solidFill>
                  <a:effectLst/>
                  <a:uLnTx/>
                  <a:uFillTx/>
                  <a:latin typeface="Segoe UI Semibold" panose="020B0702040204020203" pitchFamily="34" charset="0"/>
                  <a:ea typeface="Segoe UI" charset="0"/>
                  <a:cs typeface="Segoe UI Semibold" panose="020B0702040204020203" pitchFamily="34" charset="0"/>
                </a:rPr>
                <a:t>to a website</a:t>
              </a:r>
            </a:p>
          </p:txBody>
        </p:sp>
        <p:sp>
          <p:nvSpPr>
            <p:cNvPr id="208" name="TextBox 207">
              <a:extLst>
                <a:ext uri="{FF2B5EF4-FFF2-40B4-BE49-F238E27FC236}">
                  <a16:creationId xmlns:a16="http://schemas.microsoft.com/office/drawing/2014/main" id="{AF422F75-7094-4CA2-B666-AA8082B832FE}"/>
                </a:ext>
              </a:extLst>
            </p:cNvPr>
            <p:cNvSpPr txBox="1"/>
            <p:nvPr/>
          </p:nvSpPr>
          <p:spPr>
            <a:xfrm>
              <a:off x="4314898" y="4675935"/>
              <a:ext cx="1168114" cy="369332"/>
            </a:xfrm>
            <a:prstGeom prst="rect">
              <a:avLst/>
            </a:prstGeom>
            <a:noFill/>
            <a:effectLst/>
          </p:spPr>
          <p:txBody>
            <a:bodyPr wrap="square" rtlCol="0">
              <a:spAutoFit/>
            </a:bodyPr>
            <a:lstStyle/>
            <a:p>
              <a:pPr marL="0" marR="0" lvl="0" indent="0" algn="l" defTabSz="913751" rtl="0" eaLnBrk="1" fontAlgn="base" latinLnBrk="0" hangingPunct="1">
                <a:lnSpc>
                  <a:spcPct val="100000"/>
                </a:lnSpc>
                <a:spcBef>
                  <a:spcPct val="0"/>
                </a:spcBef>
                <a:spcAft>
                  <a:spcPct val="0"/>
                </a:spcAft>
                <a:buClrTx/>
                <a:buSzTx/>
                <a:buFontTx/>
                <a:buNone/>
                <a:tabLst/>
                <a:defRPr/>
              </a:pPr>
              <a:r>
                <a:rPr kumimoji="0" lang="en-US" sz="882" b="0" i="0" u="none" strike="noStrike" kern="1200" cap="none" spc="0" normalizeH="0" baseline="0" noProof="0">
                  <a:ln>
                    <a:noFill/>
                  </a:ln>
                  <a:solidFill>
                    <a:srgbClr val="000000"/>
                  </a:solidFill>
                  <a:effectLst/>
                  <a:uLnTx/>
                  <a:uFillTx/>
                  <a:latin typeface="Segoe UI Semibold" panose="020B0702040204020203" pitchFamily="34" charset="0"/>
                  <a:ea typeface="Segoe UI" charset="0"/>
                  <a:cs typeface="Segoe UI Semibold" panose="020B0702040204020203" pitchFamily="34" charset="0"/>
                </a:rPr>
                <a:t>User runs</a:t>
              </a:r>
              <a:br>
                <a:rPr kumimoji="0" lang="en-US" sz="882" b="0" i="0" u="none" strike="noStrike" kern="1200" cap="none" spc="0" normalizeH="0" baseline="0" noProof="0">
                  <a:ln>
                    <a:noFill/>
                  </a:ln>
                  <a:solidFill>
                    <a:srgbClr val="000000"/>
                  </a:solidFill>
                  <a:effectLst/>
                  <a:uLnTx/>
                  <a:uFillTx/>
                  <a:latin typeface="Segoe UI Semibold" panose="020B0702040204020203" pitchFamily="34" charset="0"/>
                  <a:ea typeface="Segoe UI" charset="0"/>
                  <a:cs typeface="Segoe UI Semibold" panose="020B0702040204020203" pitchFamily="34" charset="0"/>
                </a:rPr>
              </a:br>
              <a:r>
                <a:rPr kumimoji="0" lang="en-US" sz="882" b="0" i="0" u="none" strike="noStrike" kern="1200" cap="none" spc="0" normalizeH="0" baseline="0" noProof="0">
                  <a:ln>
                    <a:noFill/>
                  </a:ln>
                  <a:solidFill>
                    <a:srgbClr val="000000"/>
                  </a:solidFill>
                  <a:effectLst/>
                  <a:uLnTx/>
                  <a:uFillTx/>
                  <a:latin typeface="Segoe UI Semibold" panose="020B0702040204020203" pitchFamily="34" charset="0"/>
                  <a:ea typeface="Segoe UI" charset="0"/>
                  <a:cs typeface="Segoe UI Semibold" panose="020B0702040204020203" pitchFamily="34" charset="0"/>
                </a:rPr>
                <a:t>a program</a:t>
              </a:r>
            </a:p>
          </p:txBody>
        </p:sp>
        <p:sp>
          <p:nvSpPr>
            <p:cNvPr id="209" name="TextBox 208">
              <a:extLst>
                <a:ext uri="{FF2B5EF4-FFF2-40B4-BE49-F238E27FC236}">
                  <a16:creationId xmlns:a16="http://schemas.microsoft.com/office/drawing/2014/main" id="{088A8143-012B-440A-98E8-2135D589ED60}"/>
                </a:ext>
              </a:extLst>
            </p:cNvPr>
            <p:cNvSpPr txBox="1"/>
            <p:nvPr/>
          </p:nvSpPr>
          <p:spPr>
            <a:xfrm>
              <a:off x="6799178" y="2044540"/>
              <a:ext cx="1836420" cy="502246"/>
            </a:xfrm>
            <a:prstGeom prst="rect">
              <a:avLst/>
            </a:prstGeom>
            <a:noFill/>
          </p:spPr>
          <p:txBody>
            <a:bodyPr wrap="square" rtlCol="0">
              <a:noAutofit/>
            </a:bodyPr>
            <a:lstStyle>
              <a:defPPr>
                <a:defRPr lang="en-US"/>
              </a:defPPr>
              <a:lvl1pPr marR="0" lvl="0" indent="0" algn="ctr" defTabSz="931756" fontAlgn="base">
                <a:lnSpc>
                  <a:spcPct val="100000"/>
                </a:lnSpc>
                <a:spcBef>
                  <a:spcPct val="0"/>
                </a:spcBef>
                <a:spcAft>
                  <a:spcPct val="0"/>
                </a:spcAft>
                <a:buClrTx/>
                <a:buSzTx/>
                <a:buFontTx/>
                <a:buNone/>
                <a:tabLst/>
                <a:defRPr kumimoji="0" sz="1224" b="1" i="0" u="none" strike="noStrike" kern="0" cap="none" spc="0" normalizeH="0" baseline="0">
                  <a:ln>
                    <a:noFill/>
                  </a:ln>
                  <a:solidFill>
                    <a:srgbClr val="FFFFFF"/>
                  </a:solidFill>
                  <a:effectLst/>
                  <a:uLnTx/>
                  <a:uFillTx/>
                  <a:latin typeface="Segoe UI" charset="0"/>
                  <a:ea typeface="Segoe UI" charset="0"/>
                  <a:cs typeface="Segoe UI" charset="0"/>
                </a:defRPr>
              </a:lvl1pPr>
            </a:lstStyle>
            <a:p>
              <a:pPr marL="0" marR="0" lvl="0" indent="0" algn="l" defTabSz="913225" rtl="0" eaLnBrk="1" fontAlgn="base" latinLnBrk="0" hangingPunct="1">
                <a:lnSpc>
                  <a:spcPct val="100000"/>
                </a:lnSpc>
                <a:spcBef>
                  <a:spcPct val="0"/>
                </a:spcBef>
                <a:spcAft>
                  <a:spcPct val="0"/>
                </a:spcAft>
                <a:buClrTx/>
                <a:buSzTx/>
                <a:buFontTx/>
                <a:buNone/>
                <a:tabLst/>
                <a:defRPr/>
              </a:pPr>
              <a:r>
                <a:rPr kumimoji="0" lang="en-US" sz="980" b="1" i="0" u="none" strike="noStrike" kern="1200" cap="none" spc="0" normalizeH="0" baseline="0" noProof="0">
                  <a:ln>
                    <a:noFill/>
                  </a:ln>
                  <a:solidFill>
                    <a:srgbClr val="000000"/>
                  </a:solidFill>
                  <a:effectLst/>
                  <a:uLnTx/>
                  <a:uFillTx/>
                  <a:latin typeface="Segoe UI Semibold" panose="020B0702040204020203" pitchFamily="34" charset="0"/>
                  <a:cs typeface="Segoe UI Semibold" panose="020B0702040204020203" pitchFamily="34" charset="0"/>
                </a:rPr>
                <a:t>Brute force account,</a:t>
              </a:r>
              <a:br>
                <a:rPr kumimoji="0" lang="en-US" sz="980" b="1" i="0" u="none" strike="noStrike" kern="1200" cap="none" spc="0" normalizeH="0" baseline="0" noProof="0">
                  <a:ln>
                    <a:noFill/>
                  </a:ln>
                  <a:solidFill>
                    <a:srgbClr val="000000"/>
                  </a:solidFill>
                  <a:effectLst/>
                  <a:uLnTx/>
                  <a:uFillTx/>
                  <a:latin typeface="Segoe UI Semibold" panose="020B0702040204020203" pitchFamily="34" charset="0"/>
                  <a:cs typeface="Segoe UI Semibold" panose="020B0702040204020203" pitchFamily="34" charset="0"/>
                </a:rPr>
              </a:br>
              <a:r>
                <a:rPr kumimoji="0" lang="en-US" sz="980" b="1" i="0" u="none" strike="noStrike" kern="1200" cap="none" spc="0" normalizeH="0" baseline="0" noProof="0">
                  <a:ln>
                    <a:noFill/>
                  </a:ln>
                  <a:solidFill>
                    <a:srgbClr val="000000"/>
                  </a:solidFill>
                  <a:effectLst/>
                  <a:uLnTx/>
                  <a:uFillTx/>
                  <a:latin typeface="Segoe UI Semibold" panose="020B0702040204020203" pitchFamily="34" charset="0"/>
                  <a:cs typeface="Segoe UI Semibold" panose="020B0702040204020203" pitchFamily="34" charset="0"/>
                </a:rPr>
                <a:t>use stolen account</a:t>
              </a:r>
            </a:p>
          </p:txBody>
        </p:sp>
        <p:grpSp>
          <p:nvGrpSpPr>
            <p:cNvPr id="210" name="Group 209">
              <a:extLst>
                <a:ext uri="{FF2B5EF4-FFF2-40B4-BE49-F238E27FC236}">
                  <a16:creationId xmlns:a16="http://schemas.microsoft.com/office/drawing/2014/main" id="{2ACE547C-B89F-45B5-985D-1208FED77C49}"/>
                </a:ext>
                <a:ext uri="{C183D7F6-B498-43B3-948B-1728B52AA6E4}">
                  <adec:decorative xmlns:adec="http://schemas.microsoft.com/office/drawing/2017/decorative" val="1"/>
                </a:ext>
              </a:extLst>
            </p:cNvPr>
            <p:cNvGrpSpPr/>
            <p:nvPr/>
          </p:nvGrpSpPr>
          <p:grpSpPr>
            <a:xfrm>
              <a:off x="6909567" y="3317904"/>
              <a:ext cx="353129" cy="352143"/>
              <a:chOff x="8381915" y="3654202"/>
              <a:chExt cx="324478" cy="324478"/>
            </a:xfrm>
            <a:effectLst/>
          </p:grpSpPr>
          <p:sp>
            <p:nvSpPr>
              <p:cNvPr id="211" name="Oval 210">
                <a:extLst>
                  <a:ext uri="{FF2B5EF4-FFF2-40B4-BE49-F238E27FC236}">
                    <a16:creationId xmlns:a16="http://schemas.microsoft.com/office/drawing/2014/main" id="{1C25C3EA-A816-4D78-8A9A-F336ACC34A77}"/>
                  </a:ext>
                </a:extLst>
              </p:cNvPr>
              <p:cNvSpPr/>
              <p:nvPr/>
            </p:nvSpPr>
            <p:spPr>
              <a:xfrm>
                <a:off x="8431048" y="3703335"/>
                <a:ext cx="226213" cy="226213"/>
              </a:xfrm>
              <a:prstGeom prst="ellipse">
                <a:avLst/>
              </a:prstGeom>
              <a:noFill/>
              <a:ln w="15875" cap="flat" cmpd="sng" algn="ctr">
                <a:solidFill>
                  <a:schemeClr val="tx1"/>
                </a:solidFill>
                <a:prstDash val="solid"/>
              </a:ln>
              <a:effectLst/>
            </p:spPr>
            <p:txBody>
              <a:bodyPr rtlCol="0" anchor="ctr"/>
              <a:lstStyle/>
              <a:p>
                <a:pPr marL="0" marR="0" lvl="0" indent="0" algn="ctr" defTabSz="914225" rtl="0"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a:ln>
                    <a:noFill/>
                  </a:ln>
                  <a:solidFill>
                    <a:srgbClr val="FFFFFF"/>
                  </a:solidFill>
                  <a:effectLst/>
                  <a:uLnTx/>
                  <a:uFillTx/>
                  <a:latin typeface="Segoe UI Semibold" panose="020B0702040204020203" pitchFamily="34" charset="0"/>
                  <a:ea typeface="+mn-ea"/>
                  <a:cs typeface="Segoe UI Semibold" panose="020B0702040204020203" pitchFamily="34" charset="0"/>
                </a:endParaRPr>
              </a:p>
            </p:txBody>
          </p:sp>
          <p:sp>
            <p:nvSpPr>
              <p:cNvPr id="212" name="Oval 211">
                <a:extLst>
                  <a:ext uri="{FF2B5EF4-FFF2-40B4-BE49-F238E27FC236}">
                    <a16:creationId xmlns:a16="http://schemas.microsoft.com/office/drawing/2014/main" id="{D3B8D63C-00D6-4A07-A9B5-87413CCB33B7}"/>
                  </a:ext>
                </a:extLst>
              </p:cNvPr>
              <p:cNvSpPr/>
              <p:nvPr/>
            </p:nvSpPr>
            <p:spPr>
              <a:xfrm>
                <a:off x="8487880" y="3760167"/>
                <a:ext cx="112548" cy="112548"/>
              </a:xfrm>
              <a:prstGeom prst="ellipse">
                <a:avLst/>
              </a:prstGeom>
              <a:noFill/>
              <a:ln w="15875" cap="flat" cmpd="sng" algn="ctr">
                <a:solidFill>
                  <a:schemeClr val="tx1"/>
                </a:solidFill>
                <a:prstDash val="solid"/>
              </a:ln>
              <a:effectLst/>
            </p:spPr>
            <p:txBody>
              <a:bodyPr rtlCol="0" anchor="ctr"/>
              <a:lstStyle/>
              <a:p>
                <a:pPr marL="0" marR="0" lvl="0" indent="0" algn="ctr" defTabSz="914225" rtl="0"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a:ln>
                    <a:noFill/>
                  </a:ln>
                  <a:solidFill>
                    <a:srgbClr val="FFFFFF"/>
                  </a:solidFill>
                  <a:effectLst/>
                  <a:uLnTx/>
                  <a:uFillTx/>
                  <a:latin typeface="Segoe UI Semibold" panose="020B0702040204020203" pitchFamily="34" charset="0"/>
                  <a:ea typeface="+mn-ea"/>
                  <a:cs typeface="Segoe UI Semibold" panose="020B0702040204020203" pitchFamily="34" charset="0"/>
                </a:endParaRPr>
              </a:p>
            </p:txBody>
          </p:sp>
          <p:sp>
            <p:nvSpPr>
              <p:cNvPr id="213" name="Oval 212">
                <a:extLst>
                  <a:ext uri="{FF2B5EF4-FFF2-40B4-BE49-F238E27FC236}">
                    <a16:creationId xmlns:a16="http://schemas.microsoft.com/office/drawing/2014/main" id="{A494F3CD-72C2-4DE3-9672-53C5DFE733D3}"/>
                  </a:ext>
                </a:extLst>
              </p:cNvPr>
              <p:cNvSpPr/>
              <p:nvPr/>
            </p:nvSpPr>
            <p:spPr>
              <a:xfrm>
                <a:off x="8381915" y="3654202"/>
                <a:ext cx="324478" cy="324478"/>
              </a:xfrm>
              <a:prstGeom prst="ellipse">
                <a:avLst/>
              </a:prstGeom>
              <a:noFill/>
              <a:ln w="15875" cap="flat" cmpd="sng" algn="ctr">
                <a:solidFill>
                  <a:schemeClr val="tx1"/>
                </a:solidFill>
                <a:prstDash val="solid"/>
              </a:ln>
              <a:effectLst/>
            </p:spPr>
            <p:txBody>
              <a:bodyPr rtlCol="0" anchor="ctr"/>
              <a:lstStyle/>
              <a:p>
                <a:pPr marL="0" marR="0" lvl="0" indent="0" algn="ctr" defTabSz="914225" rtl="0"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a:ln>
                    <a:noFill/>
                  </a:ln>
                  <a:solidFill>
                    <a:srgbClr val="FFFFFF"/>
                  </a:solidFill>
                  <a:effectLst/>
                  <a:uLnTx/>
                  <a:uFillTx/>
                  <a:latin typeface="Segoe UI Semibold" panose="020B0702040204020203" pitchFamily="34" charset="0"/>
                  <a:ea typeface="+mn-ea"/>
                  <a:cs typeface="Segoe UI Semibold" panose="020B0702040204020203" pitchFamily="34" charset="0"/>
                </a:endParaRPr>
              </a:p>
            </p:txBody>
          </p:sp>
        </p:grpSp>
        <p:sp>
          <p:nvSpPr>
            <p:cNvPr id="214" name="Arc 213">
              <a:extLst>
                <a:ext uri="{FF2B5EF4-FFF2-40B4-BE49-F238E27FC236}">
                  <a16:creationId xmlns:a16="http://schemas.microsoft.com/office/drawing/2014/main" id="{0590FB22-CA72-4F70-8A3E-A774A2630955}"/>
                </a:ext>
                <a:ext uri="{C183D7F6-B498-43B3-948B-1728B52AA6E4}">
                  <adec:decorative xmlns:adec="http://schemas.microsoft.com/office/drawing/2017/decorative" val="1"/>
                </a:ext>
              </a:extLst>
            </p:cNvPr>
            <p:cNvSpPr/>
            <p:nvPr/>
          </p:nvSpPr>
          <p:spPr>
            <a:xfrm rot="1759381">
              <a:off x="6037617" y="3338519"/>
              <a:ext cx="332158" cy="331231"/>
            </a:xfrm>
            <a:prstGeom prst="arc">
              <a:avLst>
                <a:gd name="adj1" fmla="val 16200000"/>
                <a:gd name="adj2" fmla="val 13803658"/>
              </a:avLst>
            </a:prstGeom>
            <a:ln w="15875">
              <a:solidFill>
                <a:schemeClr val="tx1"/>
              </a:solidFill>
              <a:headEnd type="none" w="med" len="sm"/>
              <a:tailEnd type="arrow" w="med" len="sm"/>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91427" tIns="45713" rIns="91427" bIns="45713" numCol="1" spcCol="0" rtlCol="0" fromWordArt="0" anchor="ctr" anchorCtr="0" forceAA="0" compatLnSpc="1">
              <a:prstTxWarp prst="textNoShape">
                <a:avLst/>
              </a:prstTxWarp>
              <a:noAutofit/>
            </a:bodyPr>
            <a:lstStyle/>
            <a:p>
              <a:pPr marL="0" marR="0" lvl="0" indent="0" algn="ctr" defTabSz="914225" rtl="0"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a:ln>
                  <a:noFill/>
                </a:ln>
                <a:solidFill>
                  <a:srgbClr val="FFFFFF"/>
                </a:solidFill>
                <a:effectLst/>
                <a:uLnTx/>
                <a:uFillTx/>
                <a:latin typeface="Segoe UI Semibold" panose="020B0702040204020203" pitchFamily="34" charset="0"/>
                <a:ea typeface="+mn-ea"/>
                <a:cs typeface="Segoe UI Semibold" panose="020B0702040204020203" pitchFamily="34" charset="0"/>
              </a:endParaRPr>
            </a:p>
          </p:txBody>
        </p:sp>
        <p:grpSp>
          <p:nvGrpSpPr>
            <p:cNvPr id="279" name="Group 278">
              <a:extLst>
                <a:ext uri="{FF2B5EF4-FFF2-40B4-BE49-F238E27FC236}">
                  <a16:creationId xmlns:a16="http://schemas.microsoft.com/office/drawing/2014/main" id="{A7ED1CF5-BBF8-4433-BC2B-7FB6B7FC4CEE}"/>
                </a:ext>
                <a:ext uri="{C183D7F6-B498-43B3-948B-1728B52AA6E4}">
                  <adec:decorative xmlns:adec="http://schemas.microsoft.com/office/drawing/2017/decorative" val="1"/>
                </a:ext>
              </a:extLst>
            </p:cNvPr>
            <p:cNvGrpSpPr/>
            <p:nvPr/>
          </p:nvGrpSpPr>
          <p:grpSpPr>
            <a:xfrm>
              <a:off x="1695621" y="2305763"/>
              <a:ext cx="8141573" cy="2646909"/>
              <a:chOff x="1695621" y="2305763"/>
              <a:chExt cx="8141573" cy="2646909"/>
            </a:xfrm>
          </p:grpSpPr>
          <p:sp>
            <p:nvSpPr>
              <p:cNvPr id="280" name="Arc 279">
                <a:extLst>
                  <a:ext uri="{FF2B5EF4-FFF2-40B4-BE49-F238E27FC236}">
                    <a16:creationId xmlns:a16="http://schemas.microsoft.com/office/drawing/2014/main" id="{50BF6B03-EF5C-4434-92A7-AC5D9A9BA709}"/>
                  </a:ext>
                </a:extLst>
              </p:cNvPr>
              <p:cNvSpPr/>
              <p:nvPr/>
            </p:nvSpPr>
            <p:spPr>
              <a:xfrm rot="5137650" flipV="1">
                <a:off x="1600574" y="2400810"/>
                <a:ext cx="1134601" cy="944507"/>
              </a:xfrm>
              <a:prstGeom prst="arc">
                <a:avLst>
                  <a:gd name="adj1" fmla="val 12328443"/>
                  <a:gd name="adj2" fmla="val 21278517"/>
                </a:avLst>
              </a:prstGeom>
              <a:ln w="19050">
                <a:solidFill>
                  <a:srgbClr val="737373"/>
                </a:solidFill>
                <a:headEnd type="none" w="med" len="sm"/>
                <a:tailEnd type="arrow" w="med" len="sm"/>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049" rtl="0"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a:ln>
                    <a:noFill/>
                  </a:ln>
                  <a:solidFill>
                    <a:prstClr val="black"/>
                  </a:solidFill>
                  <a:effectLst/>
                  <a:uLnTx/>
                  <a:uFillTx/>
                  <a:latin typeface="Segoe UI Semibold" panose="020B0702040204020203" pitchFamily="34" charset="0"/>
                  <a:ea typeface="+mn-ea"/>
                  <a:cs typeface="Segoe UI Semibold" panose="020B0702040204020203" pitchFamily="34" charset="0"/>
                </a:endParaRPr>
              </a:p>
            </p:txBody>
          </p:sp>
          <p:grpSp>
            <p:nvGrpSpPr>
              <p:cNvPr id="281" name="Group 280">
                <a:extLst>
                  <a:ext uri="{FF2B5EF4-FFF2-40B4-BE49-F238E27FC236}">
                    <a16:creationId xmlns:a16="http://schemas.microsoft.com/office/drawing/2014/main" id="{7E6FCB23-A53F-40A0-9E10-B6B5E51221CA}"/>
                  </a:ext>
                </a:extLst>
              </p:cNvPr>
              <p:cNvGrpSpPr/>
              <p:nvPr/>
            </p:nvGrpSpPr>
            <p:grpSpPr>
              <a:xfrm flipH="1">
                <a:off x="3304768" y="2545355"/>
                <a:ext cx="1115963" cy="2407317"/>
                <a:chOff x="1404432" y="2280801"/>
                <a:chExt cx="2352123" cy="3455281"/>
              </a:xfrm>
              <a:effectLst/>
            </p:grpSpPr>
            <p:sp>
              <p:nvSpPr>
                <p:cNvPr id="292" name="Arc 291">
                  <a:extLst>
                    <a:ext uri="{FF2B5EF4-FFF2-40B4-BE49-F238E27FC236}">
                      <a16:creationId xmlns:a16="http://schemas.microsoft.com/office/drawing/2014/main" id="{2FE89BF3-1C90-474B-9F82-F0261F6B0929}"/>
                    </a:ext>
                  </a:extLst>
                </p:cNvPr>
                <p:cNvSpPr/>
                <p:nvPr/>
              </p:nvSpPr>
              <p:spPr>
                <a:xfrm rot="6512293">
                  <a:off x="2041004" y="2955832"/>
                  <a:ext cx="1446065" cy="1985036"/>
                </a:xfrm>
                <a:prstGeom prst="arc">
                  <a:avLst>
                    <a:gd name="adj1" fmla="val 17701787"/>
                    <a:gd name="adj2" fmla="val 20655161"/>
                  </a:avLst>
                </a:prstGeom>
                <a:ln w="19050">
                  <a:solidFill>
                    <a:srgbClr val="737373"/>
                  </a:solidFill>
                  <a:headEnd type="none" w="med" len="sm"/>
                  <a:tailEnd type="none" w="med" len="sm"/>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049" rtl="0"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a:ln>
                      <a:noFill/>
                    </a:ln>
                    <a:gradFill>
                      <a:gsLst>
                        <a:gs pos="83000">
                          <a:srgbClr val="FFFFFF"/>
                        </a:gs>
                        <a:gs pos="100000">
                          <a:srgbClr val="FFFFFF"/>
                        </a:gs>
                      </a:gsLst>
                      <a:lin ang="5400000" scaled="1"/>
                    </a:gradFill>
                    <a:effectLst/>
                    <a:uLnTx/>
                    <a:uFillTx/>
                    <a:latin typeface="Segoe UI Semibold" panose="020B0702040204020203" pitchFamily="34" charset="0"/>
                    <a:ea typeface="+mn-ea"/>
                    <a:cs typeface="Segoe UI Semibold" panose="020B0702040204020203" pitchFamily="34" charset="0"/>
                  </a:endParaRPr>
                </a:p>
              </p:txBody>
            </p:sp>
            <p:sp>
              <p:nvSpPr>
                <p:cNvPr id="293" name="Arc 292">
                  <a:extLst>
                    <a:ext uri="{FF2B5EF4-FFF2-40B4-BE49-F238E27FC236}">
                      <a16:creationId xmlns:a16="http://schemas.microsoft.com/office/drawing/2014/main" id="{E3A7D172-2A6E-4D26-BAAF-0161595D77CA}"/>
                    </a:ext>
                  </a:extLst>
                </p:cNvPr>
                <p:cNvSpPr/>
                <p:nvPr/>
              </p:nvSpPr>
              <p:spPr>
                <a:xfrm rot="5400000">
                  <a:off x="736029" y="2949204"/>
                  <a:ext cx="3455281" cy="2118475"/>
                </a:xfrm>
                <a:prstGeom prst="arc">
                  <a:avLst>
                    <a:gd name="adj1" fmla="val 16427674"/>
                    <a:gd name="adj2" fmla="val 21013826"/>
                  </a:avLst>
                </a:prstGeom>
                <a:ln w="19050">
                  <a:solidFill>
                    <a:srgbClr val="737373"/>
                  </a:solidFill>
                  <a:headEnd type="arrow" w="med" len="sm"/>
                  <a:tailEnd type="none" w="med" len="sm"/>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049" rtl="0"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a:ln>
                      <a:noFill/>
                    </a:ln>
                    <a:solidFill>
                      <a:prstClr val="black"/>
                    </a:solidFill>
                    <a:effectLst/>
                    <a:uLnTx/>
                    <a:uFillTx/>
                    <a:latin typeface="Segoe UI Semibold" panose="020B0702040204020203" pitchFamily="34" charset="0"/>
                    <a:ea typeface="+mn-ea"/>
                    <a:cs typeface="Segoe UI Semibold" panose="020B0702040204020203" pitchFamily="34" charset="0"/>
                  </a:endParaRPr>
                </a:p>
              </p:txBody>
            </p:sp>
          </p:grpSp>
          <p:sp>
            <p:nvSpPr>
              <p:cNvPr id="282" name="Arc 281">
                <a:extLst>
                  <a:ext uri="{FF2B5EF4-FFF2-40B4-BE49-F238E27FC236}">
                    <a16:creationId xmlns:a16="http://schemas.microsoft.com/office/drawing/2014/main" id="{76727786-AE18-427F-965E-381D54EFE7D3}"/>
                  </a:ext>
                </a:extLst>
              </p:cNvPr>
              <p:cNvSpPr/>
              <p:nvPr/>
            </p:nvSpPr>
            <p:spPr>
              <a:xfrm rot="16026416" flipV="1">
                <a:off x="2648311" y="2419676"/>
                <a:ext cx="578323" cy="1236194"/>
              </a:xfrm>
              <a:prstGeom prst="arc">
                <a:avLst>
                  <a:gd name="adj1" fmla="val 16528510"/>
                  <a:gd name="adj2" fmla="val 19969605"/>
                </a:avLst>
              </a:prstGeom>
              <a:ln w="19050">
                <a:solidFill>
                  <a:srgbClr val="737373"/>
                </a:solidFill>
                <a:headEnd type="arrow" w="med" len="sm"/>
                <a:tailEnd type="none" w="med" len="sm"/>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049" rtl="0"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a:ln>
                    <a:noFill/>
                  </a:ln>
                  <a:gradFill>
                    <a:gsLst>
                      <a:gs pos="83000">
                        <a:srgbClr val="FFFFFF"/>
                      </a:gs>
                      <a:gs pos="100000">
                        <a:srgbClr val="FFFFFF"/>
                      </a:gs>
                    </a:gsLst>
                    <a:lin ang="5400000" scaled="1"/>
                  </a:gradFill>
                  <a:effectLst/>
                  <a:uLnTx/>
                  <a:uFillTx/>
                  <a:latin typeface="Segoe UI Semibold" panose="020B0702040204020203" pitchFamily="34" charset="0"/>
                  <a:ea typeface="+mn-ea"/>
                  <a:cs typeface="Segoe UI Semibold" panose="020B0702040204020203" pitchFamily="34" charset="0"/>
                </a:endParaRPr>
              </a:p>
            </p:txBody>
          </p:sp>
          <p:cxnSp>
            <p:nvCxnSpPr>
              <p:cNvPr id="283" name="Straight Arrow Connector 282">
                <a:extLst>
                  <a:ext uri="{FF2B5EF4-FFF2-40B4-BE49-F238E27FC236}">
                    <a16:creationId xmlns:a16="http://schemas.microsoft.com/office/drawing/2014/main" id="{BB9D8A40-0EAC-4E34-86C8-513947FA8435}"/>
                  </a:ext>
                </a:extLst>
              </p:cNvPr>
              <p:cNvCxnSpPr>
                <a:cxnSpLocks/>
              </p:cNvCxnSpPr>
              <p:nvPr/>
            </p:nvCxnSpPr>
            <p:spPr>
              <a:xfrm>
                <a:off x="2552700" y="3507137"/>
                <a:ext cx="595594" cy="0"/>
              </a:xfrm>
              <a:prstGeom prst="straightConnector1">
                <a:avLst/>
              </a:prstGeom>
              <a:ln w="19050">
                <a:solidFill>
                  <a:srgbClr val="737373"/>
                </a:solidFill>
                <a:headEnd type="none" w="med" len="sm"/>
                <a:tailEnd type="arrow" w="med" len="sm"/>
              </a:ln>
            </p:spPr>
            <p:style>
              <a:lnRef idx="1">
                <a:schemeClr val="accent1"/>
              </a:lnRef>
              <a:fillRef idx="0">
                <a:schemeClr val="accent1"/>
              </a:fillRef>
              <a:effectRef idx="0">
                <a:schemeClr val="accent1"/>
              </a:effectRef>
              <a:fontRef idx="minor">
                <a:schemeClr val="tx1"/>
              </a:fontRef>
            </p:style>
          </p:cxnSp>
          <p:cxnSp>
            <p:nvCxnSpPr>
              <p:cNvPr id="284" name="Straight Arrow Connector 283">
                <a:extLst>
                  <a:ext uri="{FF2B5EF4-FFF2-40B4-BE49-F238E27FC236}">
                    <a16:creationId xmlns:a16="http://schemas.microsoft.com/office/drawing/2014/main" id="{4E0A6C0E-F5E7-44A9-96F9-16907B575272}"/>
                  </a:ext>
                </a:extLst>
              </p:cNvPr>
              <p:cNvCxnSpPr>
                <a:cxnSpLocks/>
              </p:cNvCxnSpPr>
              <p:nvPr/>
            </p:nvCxnSpPr>
            <p:spPr>
              <a:xfrm>
                <a:off x="2476119" y="2763942"/>
                <a:ext cx="318254" cy="0"/>
              </a:xfrm>
              <a:prstGeom prst="straightConnector1">
                <a:avLst/>
              </a:prstGeom>
              <a:ln w="19050">
                <a:solidFill>
                  <a:srgbClr val="737373"/>
                </a:solidFill>
                <a:headEnd type="none" w="med" len="sm"/>
                <a:tailEnd type="arrow" w="med" len="sm"/>
              </a:ln>
            </p:spPr>
            <p:style>
              <a:lnRef idx="1">
                <a:schemeClr val="accent1"/>
              </a:lnRef>
              <a:fillRef idx="0">
                <a:schemeClr val="accent1"/>
              </a:fillRef>
              <a:effectRef idx="0">
                <a:schemeClr val="accent1"/>
              </a:effectRef>
              <a:fontRef idx="minor">
                <a:schemeClr val="tx1"/>
              </a:fontRef>
            </p:style>
          </p:cxnSp>
          <p:cxnSp>
            <p:nvCxnSpPr>
              <p:cNvPr id="285" name="Straight Arrow Connector 284">
                <a:extLst>
                  <a:ext uri="{FF2B5EF4-FFF2-40B4-BE49-F238E27FC236}">
                    <a16:creationId xmlns:a16="http://schemas.microsoft.com/office/drawing/2014/main" id="{EFEE3375-732E-4F82-B8E1-E2501E1D86AD}"/>
                  </a:ext>
                </a:extLst>
              </p:cNvPr>
              <p:cNvCxnSpPr>
                <a:cxnSpLocks/>
              </p:cNvCxnSpPr>
              <p:nvPr/>
            </p:nvCxnSpPr>
            <p:spPr>
              <a:xfrm>
                <a:off x="3695700" y="3507137"/>
                <a:ext cx="358140" cy="0"/>
              </a:xfrm>
              <a:prstGeom prst="straightConnector1">
                <a:avLst/>
              </a:prstGeom>
              <a:ln w="19050">
                <a:solidFill>
                  <a:srgbClr val="737373"/>
                </a:solidFill>
                <a:headEnd type="none" w="med" len="sm"/>
                <a:tailEnd type="arrow" w="med" len="sm"/>
              </a:ln>
            </p:spPr>
            <p:style>
              <a:lnRef idx="1">
                <a:schemeClr val="accent1"/>
              </a:lnRef>
              <a:fillRef idx="0">
                <a:schemeClr val="accent1"/>
              </a:fillRef>
              <a:effectRef idx="0">
                <a:schemeClr val="accent1"/>
              </a:effectRef>
              <a:fontRef idx="minor">
                <a:schemeClr val="tx1"/>
              </a:fontRef>
            </p:style>
          </p:cxnSp>
          <p:cxnSp>
            <p:nvCxnSpPr>
              <p:cNvPr id="286" name="Straight Arrow Connector 285">
                <a:extLst>
                  <a:ext uri="{FF2B5EF4-FFF2-40B4-BE49-F238E27FC236}">
                    <a16:creationId xmlns:a16="http://schemas.microsoft.com/office/drawing/2014/main" id="{F0ED78EF-57FC-4F83-AD34-FC5FE9FCDF17}"/>
                  </a:ext>
                </a:extLst>
              </p:cNvPr>
              <p:cNvCxnSpPr>
                <a:cxnSpLocks/>
              </p:cNvCxnSpPr>
              <p:nvPr/>
            </p:nvCxnSpPr>
            <p:spPr>
              <a:xfrm>
                <a:off x="4711149" y="3507137"/>
                <a:ext cx="358140" cy="0"/>
              </a:xfrm>
              <a:prstGeom prst="straightConnector1">
                <a:avLst/>
              </a:prstGeom>
              <a:ln w="19050">
                <a:solidFill>
                  <a:srgbClr val="737373"/>
                </a:solidFill>
                <a:headEnd type="none" w="med" len="sm"/>
                <a:tailEnd type="arrow" w="med" len="sm"/>
              </a:ln>
            </p:spPr>
            <p:style>
              <a:lnRef idx="1">
                <a:schemeClr val="accent1"/>
              </a:lnRef>
              <a:fillRef idx="0">
                <a:schemeClr val="accent1"/>
              </a:fillRef>
              <a:effectRef idx="0">
                <a:schemeClr val="accent1"/>
              </a:effectRef>
              <a:fontRef idx="minor">
                <a:schemeClr val="tx1"/>
              </a:fontRef>
            </p:style>
          </p:cxnSp>
          <p:cxnSp>
            <p:nvCxnSpPr>
              <p:cNvPr id="287" name="Straight Arrow Connector 286">
                <a:extLst>
                  <a:ext uri="{FF2B5EF4-FFF2-40B4-BE49-F238E27FC236}">
                    <a16:creationId xmlns:a16="http://schemas.microsoft.com/office/drawing/2014/main" id="{C13BE518-1884-4FA0-B7CF-7275BCD56962}"/>
                  </a:ext>
                </a:extLst>
              </p:cNvPr>
              <p:cNvCxnSpPr>
                <a:cxnSpLocks/>
              </p:cNvCxnSpPr>
              <p:nvPr/>
            </p:nvCxnSpPr>
            <p:spPr>
              <a:xfrm>
                <a:off x="5474276" y="3507137"/>
                <a:ext cx="457200" cy="0"/>
              </a:xfrm>
              <a:prstGeom prst="straightConnector1">
                <a:avLst/>
              </a:prstGeom>
              <a:ln w="19050">
                <a:solidFill>
                  <a:srgbClr val="737373"/>
                </a:solidFill>
                <a:headEnd type="none" w="med" len="sm"/>
                <a:tailEnd type="arrow" w="med" len="sm"/>
              </a:ln>
            </p:spPr>
            <p:style>
              <a:lnRef idx="1">
                <a:schemeClr val="accent1"/>
              </a:lnRef>
              <a:fillRef idx="0">
                <a:schemeClr val="accent1"/>
              </a:fillRef>
              <a:effectRef idx="0">
                <a:schemeClr val="accent1"/>
              </a:effectRef>
              <a:fontRef idx="minor">
                <a:schemeClr val="tx1"/>
              </a:fontRef>
            </p:style>
          </p:cxnSp>
          <p:cxnSp>
            <p:nvCxnSpPr>
              <p:cNvPr id="288" name="Straight Arrow Connector 287">
                <a:extLst>
                  <a:ext uri="{FF2B5EF4-FFF2-40B4-BE49-F238E27FC236}">
                    <a16:creationId xmlns:a16="http://schemas.microsoft.com/office/drawing/2014/main" id="{313E37B5-1B87-4CA8-AE18-86654020001D}"/>
                  </a:ext>
                </a:extLst>
              </p:cNvPr>
              <p:cNvCxnSpPr>
                <a:cxnSpLocks/>
              </p:cNvCxnSpPr>
              <p:nvPr/>
            </p:nvCxnSpPr>
            <p:spPr>
              <a:xfrm>
                <a:off x="6471977" y="3507137"/>
                <a:ext cx="358140" cy="0"/>
              </a:xfrm>
              <a:prstGeom prst="straightConnector1">
                <a:avLst/>
              </a:prstGeom>
              <a:ln w="19050">
                <a:solidFill>
                  <a:srgbClr val="737373"/>
                </a:solidFill>
                <a:headEnd type="none" w="med" len="sm"/>
                <a:tailEnd type="arrow" w="med" len="sm"/>
              </a:ln>
            </p:spPr>
            <p:style>
              <a:lnRef idx="1">
                <a:schemeClr val="accent1"/>
              </a:lnRef>
              <a:fillRef idx="0">
                <a:schemeClr val="accent1"/>
              </a:fillRef>
              <a:effectRef idx="0">
                <a:schemeClr val="accent1"/>
              </a:effectRef>
              <a:fontRef idx="minor">
                <a:schemeClr val="tx1"/>
              </a:fontRef>
            </p:style>
          </p:cxnSp>
          <p:cxnSp>
            <p:nvCxnSpPr>
              <p:cNvPr id="289" name="Straight Arrow Connector 288">
                <a:extLst>
                  <a:ext uri="{FF2B5EF4-FFF2-40B4-BE49-F238E27FC236}">
                    <a16:creationId xmlns:a16="http://schemas.microsoft.com/office/drawing/2014/main" id="{9F37E2CF-4474-40AC-B536-1624665D586E}"/>
                  </a:ext>
                </a:extLst>
              </p:cNvPr>
              <p:cNvCxnSpPr>
                <a:cxnSpLocks/>
              </p:cNvCxnSpPr>
              <p:nvPr/>
            </p:nvCxnSpPr>
            <p:spPr>
              <a:xfrm>
                <a:off x="7365651" y="3507137"/>
                <a:ext cx="358140" cy="0"/>
              </a:xfrm>
              <a:prstGeom prst="straightConnector1">
                <a:avLst/>
              </a:prstGeom>
              <a:ln w="19050">
                <a:solidFill>
                  <a:srgbClr val="737373"/>
                </a:solidFill>
                <a:headEnd type="none" w="med" len="sm"/>
                <a:tailEnd type="arrow" w="med" len="sm"/>
              </a:ln>
            </p:spPr>
            <p:style>
              <a:lnRef idx="1">
                <a:schemeClr val="accent1"/>
              </a:lnRef>
              <a:fillRef idx="0">
                <a:schemeClr val="accent1"/>
              </a:fillRef>
              <a:effectRef idx="0">
                <a:schemeClr val="accent1"/>
              </a:effectRef>
              <a:fontRef idx="minor">
                <a:schemeClr val="tx1"/>
              </a:fontRef>
            </p:style>
          </p:cxnSp>
          <p:cxnSp>
            <p:nvCxnSpPr>
              <p:cNvPr id="290" name="Straight Arrow Connector 289">
                <a:extLst>
                  <a:ext uri="{FF2B5EF4-FFF2-40B4-BE49-F238E27FC236}">
                    <a16:creationId xmlns:a16="http://schemas.microsoft.com/office/drawing/2014/main" id="{3818608A-69CA-4809-91A1-3E7B48011833}"/>
                  </a:ext>
                </a:extLst>
              </p:cNvPr>
              <p:cNvCxnSpPr>
                <a:cxnSpLocks/>
              </p:cNvCxnSpPr>
              <p:nvPr/>
            </p:nvCxnSpPr>
            <p:spPr>
              <a:xfrm>
                <a:off x="8223658" y="3507137"/>
                <a:ext cx="358140" cy="0"/>
              </a:xfrm>
              <a:prstGeom prst="straightConnector1">
                <a:avLst/>
              </a:prstGeom>
              <a:ln w="19050">
                <a:solidFill>
                  <a:srgbClr val="737373"/>
                </a:solidFill>
                <a:headEnd type="none" w="med" len="sm"/>
                <a:tailEnd type="arrow" w="med" len="sm"/>
              </a:ln>
            </p:spPr>
            <p:style>
              <a:lnRef idx="1">
                <a:schemeClr val="accent1"/>
              </a:lnRef>
              <a:fillRef idx="0">
                <a:schemeClr val="accent1"/>
              </a:fillRef>
              <a:effectRef idx="0">
                <a:schemeClr val="accent1"/>
              </a:effectRef>
              <a:fontRef idx="minor">
                <a:schemeClr val="tx1"/>
              </a:fontRef>
            </p:style>
          </p:cxnSp>
          <p:cxnSp>
            <p:nvCxnSpPr>
              <p:cNvPr id="291" name="Straight Arrow Connector 290">
                <a:extLst>
                  <a:ext uri="{FF2B5EF4-FFF2-40B4-BE49-F238E27FC236}">
                    <a16:creationId xmlns:a16="http://schemas.microsoft.com/office/drawing/2014/main" id="{93C8A74B-D41F-4286-B65E-32A889FF42CC}"/>
                  </a:ext>
                </a:extLst>
              </p:cNvPr>
              <p:cNvCxnSpPr>
                <a:cxnSpLocks/>
              </p:cNvCxnSpPr>
              <p:nvPr/>
            </p:nvCxnSpPr>
            <p:spPr>
              <a:xfrm>
                <a:off x="9137933" y="3507137"/>
                <a:ext cx="699261" cy="0"/>
              </a:xfrm>
              <a:prstGeom prst="straightConnector1">
                <a:avLst/>
              </a:prstGeom>
              <a:ln w="19050">
                <a:solidFill>
                  <a:srgbClr val="737373"/>
                </a:solidFill>
                <a:headEnd type="none" w="med" len="sm"/>
                <a:tailEnd type="arrow" w="med" len="sm"/>
              </a:ln>
            </p:spPr>
            <p:style>
              <a:lnRef idx="1">
                <a:schemeClr val="accent1"/>
              </a:lnRef>
              <a:fillRef idx="0">
                <a:schemeClr val="accent1"/>
              </a:fillRef>
              <a:effectRef idx="0">
                <a:schemeClr val="accent1"/>
              </a:effectRef>
              <a:fontRef idx="minor">
                <a:schemeClr val="tx1"/>
              </a:fontRef>
            </p:style>
          </p:cxnSp>
        </p:grpSp>
        <p:cxnSp>
          <p:nvCxnSpPr>
            <p:cNvPr id="294" name="Straight Arrow Connector 293">
              <a:extLst>
                <a:ext uri="{FF2B5EF4-FFF2-40B4-BE49-F238E27FC236}">
                  <a16:creationId xmlns:a16="http://schemas.microsoft.com/office/drawing/2014/main" id="{4892FF0E-9649-4AA2-A2FB-016FC7914499}"/>
                </a:ext>
                <a:ext uri="{C183D7F6-B498-43B3-948B-1728B52AA6E4}">
                  <adec:decorative xmlns:adec="http://schemas.microsoft.com/office/drawing/2017/decorative" val="1"/>
                </a:ext>
              </a:extLst>
            </p:cNvPr>
            <p:cNvCxnSpPr>
              <a:cxnSpLocks/>
            </p:cNvCxnSpPr>
            <p:nvPr/>
          </p:nvCxnSpPr>
          <p:spPr>
            <a:xfrm flipH="1">
              <a:off x="6218237" y="2552700"/>
              <a:ext cx="207963" cy="482630"/>
            </a:xfrm>
            <a:prstGeom prst="straightConnector1">
              <a:avLst/>
            </a:prstGeom>
            <a:ln w="19050">
              <a:solidFill>
                <a:srgbClr val="737373"/>
              </a:solidFill>
              <a:headEnd type="none" w="med" len="sm"/>
              <a:tailEnd type="arrow" w="med" len="sm"/>
            </a:ln>
          </p:spPr>
          <p:style>
            <a:lnRef idx="1">
              <a:schemeClr val="accent1"/>
            </a:lnRef>
            <a:fillRef idx="0">
              <a:schemeClr val="accent1"/>
            </a:fillRef>
            <a:effectRef idx="0">
              <a:schemeClr val="accent1"/>
            </a:effectRef>
            <a:fontRef idx="minor">
              <a:schemeClr val="tx1"/>
            </a:fontRef>
          </p:style>
        </p:cxnSp>
        <p:grpSp>
          <p:nvGrpSpPr>
            <p:cNvPr id="295" name="Group 294">
              <a:extLst>
                <a:ext uri="{FF2B5EF4-FFF2-40B4-BE49-F238E27FC236}">
                  <a16:creationId xmlns:a16="http://schemas.microsoft.com/office/drawing/2014/main" id="{1B34EC99-699C-455C-A9FE-A761B6FED052}"/>
                </a:ext>
                <a:ext uri="{C183D7F6-B498-43B3-948B-1728B52AA6E4}">
                  <adec:decorative xmlns:adec="http://schemas.microsoft.com/office/drawing/2017/decorative" val="1"/>
                </a:ext>
              </a:extLst>
            </p:cNvPr>
            <p:cNvGrpSpPr/>
            <p:nvPr/>
          </p:nvGrpSpPr>
          <p:grpSpPr>
            <a:xfrm>
              <a:off x="6316302" y="2026508"/>
              <a:ext cx="464058" cy="464058"/>
              <a:chOff x="6316302" y="2026508"/>
              <a:chExt cx="464058" cy="464058"/>
            </a:xfrm>
          </p:grpSpPr>
          <p:sp>
            <p:nvSpPr>
              <p:cNvPr id="296" name="Oval 295">
                <a:extLst>
                  <a:ext uri="{FF2B5EF4-FFF2-40B4-BE49-F238E27FC236}">
                    <a16:creationId xmlns:a16="http://schemas.microsoft.com/office/drawing/2014/main" id="{3B63C77F-F3A1-453A-9866-0BC1EC43B0BC}"/>
                  </a:ext>
                </a:extLst>
              </p:cNvPr>
              <p:cNvSpPr/>
              <p:nvPr/>
            </p:nvSpPr>
            <p:spPr bwMode="auto">
              <a:xfrm>
                <a:off x="6316302" y="2026508"/>
                <a:ext cx="464058" cy="464058"/>
              </a:xfrm>
              <a:prstGeom prst="ellipse">
                <a:avLst/>
              </a:prstGeom>
              <a:noFill/>
              <a:ln w="15875" cap="flat" cmpd="sng" algn="ctr">
                <a:solidFill>
                  <a:schemeClr val="tx1"/>
                </a:solidFill>
                <a:prstDash val="solid"/>
                <a:headEnd type="none" w="med" len="med"/>
                <a:tailEnd type="none" w="med" len="med"/>
              </a:ln>
              <a:effectLst/>
            </p:spPr>
            <p:txBody>
              <a:bodyPr vert="horz" wrap="square" lIns="0" tIns="46630" rIns="0" bIns="46630" numCol="1" rtlCol="0" anchor="ctr" anchorCtr="0" compatLnSpc="1">
                <a:prstTxWarp prst="textNoShape">
                  <a:avLst/>
                </a:prstTxWarp>
              </a:bodyPr>
              <a:lstStyle/>
              <a:p>
                <a:pPr marL="0" marR="0" lvl="0" indent="0" algn="ctr"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a:ln>
                    <a:noFill/>
                  </a:ln>
                  <a:gradFill>
                    <a:gsLst>
                      <a:gs pos="0">
                        <a:srgbClr val="FFFFFF"/>
                      </a:gs>
                      <a:gs pos="100000">
                        <a:srgbClr val="FFFFFF"/>
                      </a:gs>
                    </a:gsLst>
                    <a:lin ang="5400000" scaled="0"/>
                  </a:gradFill>
                  <a:effectLst/>
                  <a:uLnTx/>
                  <a:uFillTx/>
                  <a:latin typeface="Segoe UI Semilight"/>
                  <a:ea typeface="+mn-ea"/>
                  <a:cs typeface="+mn-cs"/>
                </a:endParaRPr>
              </a:p>
            </p:txBody>
          </p:sp>
          <p:grpSp>
            <p:nvGrpSpPr>
              <p:cNvPr id="298" name="Group 297">
                <a:extLst>
                  <a:ext uri="{FF2B5EF4-FFF2-40B4-BE49-F238E27FC236}">
                    <a16:creationId xmlns:a16="http://schemas.microsoft.com/office/drawing/2014/main" id="{985C7E9E-2B88-4660-AFA2-6E2985F8D173}"/>
                  </a:ext>
                  <a:ext uri="{C183D7F6-B498-43B3-948B-1728B52AA6E4}">
                    <adec:decorative xmlns:adec="http://schemas.microsoft.com/office/drawing/2017/decorative" val="1"/>
                  </a:ext>
                </a:extLst>
              </p:cNvPr>
              <p:cNvGrpSpPr/>
              <p:nvPr/>
            </p:nvGrpSpPr>
            <p:grpSpPr>
              <a:xfrm>
                <a:off x="6423363" y="2117108"/>
                <a:ext cx="238460" cy="242756"/>
                <a:chOff x="722859" y="2715897"/>
                <a:chExt cx="940037" cy="956972"/>
              </a:xfrm>
            </p:grpSpPr>
            <p:grpSp>
              <p:nvGrpSpPr>
                <p:cNvPr id="299" name="Group 298">
                  <a:extLst>
                    <a:ext uri="{FF2B5EF4-FFF2-40B4-BE49-F238E27FC236}">
                      <a16:creationId xmlns:a16="http://schemas.microsoft.com/office/drawing/2014/main" id="{8DAD70D8-2719-43BC-9048-56D68E8F39F2}"/>
                    </a:ext>
                  </a:extLst>
                </p:cNvPr>
                <p:cNvGrpSpPr/>
                <p:nvPr/>
              </p:nvGrpSpPr>
              <p:grpSpPr>
                <a:xfrm>
                  <a:off x="722859" y="2715897"/>
                  <a:ext cx="940037" cy="956972"/>
                  <a:chOff x="1536972" y="2654430"/>
                  <a:chExt cx="1566354" cy="1594572"/>
                </a:xfrm>
              </p:grpSpPr>
              <p:grpSp>
                <p:nvGrpSpPr>
                  <p:cNvPr id="301" name="Group 89">
                    <a:extLst>
                      <a:ext uri="{FF2B5EF4-FFF2-40B4-BE49-F238E27FC236}">
                        <a16:creationId xmlns:a16="http://schemas.microsoft.com/office/drawing/2014/main" id="{DF625850-F52B-42F1-8503-59B8DE2C6CDA}"/>
                      </a:ext>
                    </a:extLst>
                  </p:cNvPr>
                  <p:cNvGrpSpPr>
                    <a:grpSpLocks noChangeAspect="1"/>
                  </p:cNvGrpSpPr>
                  <p:nvPr/>
                </p:nvGrpSpPr>
                <p:grpSpPr bwMode="auto">
                  <a:xfrm>
                    <a:off x="1992148" y="2654430"/>
                    <a:ext cx="1111178" cy="1402760"/>
                    <a:chOff x="1614" y="1499"/>
                    <a:chExt cx="141" cy="178"/>
                  </a:xfrm>
                  <a:solidFill>
                    <a:srgbClr val="FFFFFF"/>
                  </a:solidFill>
                </p:grpSpPr>
                <p:sp>
                  <p:nvSpPr>
                    <p:cNvPr id="305" name="Freeform 90">
                      <a:extLst>
                        <a:ext uri="{FF2B5EF4-FFF2-40B4-BE49-F238E27FC236}">
                          <a16:creationId xmlns:a16="http://schemas.microsoft.com/office/drawing/2014/main" id="{E2B6C397-99EF-4307-98B8-A710F759EEFD}"/>
                        </a:ext>
                      </a:extLst>
                    </p:cNvPr>
                    <p:cNvSpPr>
                      <a:spLocks/>
                    </p:cNvSpPr>
                    <p:nvPr/>
                  </p:nvSpPr>
                  <p:spPr bwMode="auto">
                    <a:xfrm>
                      <a:off x="1634" y="1499"/>
                      <a:ext cx="94" cy="94"/>
                    </a:xfrm>
                    <a:custGeom>
                      <a:avLst/>
                      <a:gdLst>
                        <a:gd name="T0" fmla="*/ 85 w 170"/>
                        <a:gd name="T1" fmla="*/ 170 h 170"/>
                        <a:gd name="T2" fmla="*/ 85 w 170"/>
                        <a:gd name="T3" fmla="*/ 170 h 170"/>
                        <a:gd name="T4" fmla="*/ 170 w 170"/>
                        <a:gd name="T5" fmla="*/ 85 h 170"/>
                        <a:gd name="T6" fmla="*/ 120 w 170"/>
                        <a:gd name="T7" fmla="*/ 7 h 170"/>
                        <a:gd name="T8" fmla="*/ 85 w 170"/>
                        <a:gd name="T9" fmla="*/ 0 h 170"/>
                        <a:gd name="T10" fmla="*/ 50 w 170"/>
                        <a:gd name="T11" fmla="*/ 7 h 170"/>
                        <a:gd name="T12" fmla="*/ 0 w 170"/>
                        <a:gd name="T13" fmla="*/ 85 h 170"/>
                        <a:gd name="T14" fmla="*/ 85 w 170"/>
                        <a:gd name="T15" fmla="*/ 170 h 1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0" h="170">
                          <a:moveTo>
                            <a:pt x="85" y="170"/>
                          </a:moveTo>
                          <a:lnTo>
                            <a:pt x="85" y="170"/>
                          </a:lnTo>
                          <a:cubicBezTo>
                            <a:pt x="132" y="170"/>
                            <a:pt x="170" y="132"/>
                            <a:pt x="170" y="85"/>
                          </a:cubicBezTo>
                          <a:cubicBezTo>
                            <a:pt x="170" y="50"/>
                            <a:pt x="150" y="21"/>
                            <a:pt x="120" y="7"/>
                          </a:cubicBezTo>
                          <a:cubicBezTo>
                            <a:pt x="110" y="2"/>
                            <a:pt x="98" y="0"/>
                            <a:pt x="85" y="0"/>
                          </a:cubicBezTo>
                          <a:cubicBezTo>
                            <a:pt x="72" y="0"/>
                            <a:pt x="60" y="2"/>
                            <a:pt x="50" y="7"/>
                          </a:cubicBezTo>
                          <a:cubicBezTo>
                            <a:pt x="20" y="21"/>
                            <a:pt x="0" y="50"/>
                            <a:pt x="0" y="85"/>
                          </a:cubicBezTo>
                          <a:cubicBezTo>
                            <a:pt x="0" y="132"/>
                            <a:pt x="38" y="170"/>
                            <a:pt x="85" y="170"/>
                          </a:cubicBezTo>
                          <a:close/>
                        </a:path>
                      </a:pathLst>
                    </a:custGeom>
                    <a:solidFill>
                      <a:srgbClr val="F0F0F0"/>
                    </a:solidFill>
                    <a:ln w="9525">
                      <a:solidFill>
                        <a:schemeClr val="tx1"/>
                      </a:solidFill>
                      <a:prstDash val="solid"/>
                      <a:round/>
                      <a:headEnd/>
                      <a:tailEnd/>
                    </a:ln>
                  </p:spPr>
                  <p:txBody>
                    <a:bodyPr vert="horz" wrap="square" lIns="107571" tIns="53785" rIns="107571" bIns="53785"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0" cap="none" spc="0" normalizeH="0" baseline="0" noProof="0">
                        <a:ln>
                          <a:noFill/>
                        </a:ln>
                        <a:solidFill>
                          <a:srgbClr val="3C3C41"/>
                        </a:solidFill>
                        <a:effectLst/>
                        <a:uLnTx/>
                        <a:uFillTx/>
                        <a:latin typeface="Segoe UI"/>
                        <a:ea typeface="+mn-ea"/>
                        <a:cs typeface="+mn-cs"/>
                      </a:endParaRPr>
                    </a:p>
                  </p:txBody>
                </p:sp>
                <p:sp>
                  <p:nvSpPr>
                    <p:cNvPr id="306" name="Freeform 91">
                      <a:extLst>
                        <a:ext uri="{FF2B5EF4-FFF2-40B4-BE49-F238E27FC236}">
                          <a16:creationId xmlns:a16="http://schemas.microsoft.com/office/drawing/2014/main" id="{878CA675-645A-4E7A-A74F-5000E7B62A53}"/>
                        </a:ext>
                      </a:extLst>
                    </p:cNvPr>
                    <p:cNvSpPr>
                      <a:spLocks/>
                    </p:cNvSpPr>
                    <p:nvPr/>
                  </p:nvSpPr>
                  <p:spPr bwMode="auto">
                    <a:xfrm>
                      <a:off x="1614" y="1607"/>
                      <a:ext cx="141" cy="70"/>
                    </a:xfrm>
                    <a:custGeom>
                      <a:avLst/>
                      <a:gdLst>
                        <a:gd name="T0" fmla="*/ 128 w 256"/>
                        <a:gd name="T1" fmla="*/ 0 h 128"/>
                        <a:gd name="T2" fmla="*/ 128 w 256"/>
                        <a:gd name="T3" fmla="*/ 0 h 128"/>
                        <a:gd name="T4" fmla="*/ 0 w 256"/>
                        <a:gd name="T5" fmla="*/ 128 h 128"/>
                        <a:gd name="T6" fmla="*/ 256 w 256"/>
                        <a:gd name="T7" fmla="*/ 128 h 128"/>
                        <a:gd name="T8" fmla="*/ 128 w 256"/>
                        <a:gd name="T9" fmla="*/ 0 h 128"/>
                      </a:gdLst>
                      <a:ahLst/>
                      <a:cxnLst>
                        <a:cxn ang="0">
                          <a:pos x="T0" y="T1"/>
                        </a:cxn>
                        <a:cxn ang="0">
                          <a:pos x="T2" y="T3"/>
                        </a:cxn>
                        <a:cxn ang="0">
                          <a:pos x="T4" y="T5"/>
                        </a:cxn>
                        <a:cxn ang="0">
                          <a:pos x="T6" y="T7"/>
                        </a:cxn>
                        <a:cxn ang="0">
                          <a:pos x="T8" y="T9"/>
                        </a:cxn>
                      </a:cxnLst>
                      <a:rect l="0" t="0" r="r" b="b"/>
                      <a:pathLst>
                        <a:path w="256" h="128">
                          <a:moveTo>
                            <a:pt x="128" y="0"/>
                          </a:moveTo>
                          <a:lnTo>
                            <a:pt x="128" y="0"/>
                          </a:lnTo>
                          <a:cubicBezTo>
                            <a:pt x="57" y="0"/>
                            <a:pt x="0" y="57"/>
                            <a:pt x="0" y="128"/>
                          </a:cubicBezTo>
                          <a:lnTo>
                            <a:pt x="256" y="128"/>
                          </a:lnTo>
                          <a:cubicBezTo>
                            <a:pt x="256" y="57"/>
                            <a:pt x="199" y="0"/>
                            <a:pt x="128" y="0"/>
                          </a:cubicBezTo>
                          <a:close/>
                        </a:path>
                      </a:pathLst>
                    </a:custGeom>
                    <a:solidFill>
                      <a:srgbClr val="F0F0F0"/>
                    </a:solidFill>
                    <a:ln w="9525">
                      <a:solidFill>
                        <a:schemeClr val="tx1"/>
                      </a:solidFill>
                      <a:prstDash val="solid"/>
                      <a:round/>
                      <a:headEnd/>
                      <a:tailEnd/>
                    </a:ln>
                  </p:spPr>
                  <p:txBody>
                    <a:bodyPr vert="horz" wrap="square" lIns="107571" tIns="53785" rIns="107571" bIns="53785"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0" cap="none" spc="0" normalizeH="0" baseline="0" noProof="0">
                        <a:ln>
                          <a:noFill/>
                        </a:ln>
                        <a:solidFill>
                          <a:srgbClr val="3C3C41"/>
                        </a:solidFill>
                        <a:effectLst/>
                        <a:uLnTx/>
                        <a:uFillTx/>
                        <a:latin typeface="Segoe UI"/>
                        <a:ea typeface="+mn-ea"/>
                        <a:cs typeface="+mn-cs"/>
                      </a:endParaRPr>
                    </a:p>
                  </p:txBody>
                </p:sp>
              </p:grpSp>
              <p:grpSp>
                <p:nvGrpSpPr>
                  <p:cNvPr id="302" name="Graphic 45">
                    <a:extLst>
                      <a:ext uri="{FF2B5EF4-FFF2-40B4-BE49-F238E27FC236}">
                        <a16:creationId xmlns:a16="http://schemas.microsoft.com/office/drawing/2014/main" id="{E93364C0-CD47-448E-BBB8-D493C1FC4BA9}"/>
                      </a:ext>
                    </a:extLst>
                  </p:cNvPr>
                  <p:cNvGrpSpPr/>
                  <p:nvPr/>
                </p:nvGrpSpPr>
                <p:grpSpPr>
                  <a:xfrm>
                    <a:off x="1536972" y="3506774"/>
                    <a:ext cx="1264672" cy="742228"/>
                    <a:chOff x="1536972" y="3506774"/>
                    <a:chExt cx="1264672" cy="742228"/>
                  </a:xfrm>
                  <a:solidFill>
                    <a:srgbClr val="515251"/>
                  </a:solidFill>
                </p:grpSpPr>
                <p:sp>
                  <p:nvSpPr>
                    <p:cNvPr id="303" name="Freeform: Shape 302">
                      <a:extLst>
                        <a:ext uri="{FF2B5EF4-FFF2-40B4-BE49-F238E27FC236}">
                          <a16:creationId xmlns:a16="http://schemas.microsoft.com/office/drawing/2014/main" id="{FF4C69C2-586A-415E-B9A7-43BA1DC2303F}"/>
                        </a:ext>
                      </a:extLst>
                    </p:cNvPr>
                    <p:cNvSpPr/>
                    <p:nvPr/>
                  </p:nvSpPr>
                  <p:spPr>
                    <a:xfrm>
                      <a:off x="1869102" y="4020624"/>
                      <a:ext cx="932542" cy="228378"/>
                    </a:xfrm>
                    <a:custGeom>
                      <a:avLst/>
                      <a:gdLst>
                        <a:gd name="connsiteX0" fmla="*/ 666101 w 932541"/>
                        <a:gd name="connsiteY0" fmla="*/ 237893 h 228377"/>
                        <a:gd name="connsiteX1" fmla="*/ 64707 w 932541"/>
                        <a:gd name="connsiteY1" fmla="*/ 237893 h 228377"/>
                        <a:gd name="connsiteX2" fmla="*/ 0 w 932541"/>
                        <a:gd name="connsiteY2" fmla="*/ 188412 h 228377"/>
                        <a:gd name="connsiteX3" fmla="*/ 0 w 932541"/>
                        <a:gd name="connsiteY3" fmla="*/ 49482 h 228377"/>
                        <a:gd name="connsiteX4" fmla="*/ 64707 w 932541"/>
                        <a:gd name="connsiteY4" fmla="*/ 0 h 228377"/>
                        <a:gd name="connsiteX5" fmla="*/ 873544 w 932541"/>
                        <a:gd name="connsiteY5" fmla="*/ 0 h 228377"/>
                        <a:gd name="connsiteX6" fmla="*/ 938251 w 932541"/>
                        <a:gd name="connsiteY6" fmla="*/ 49482 h 228377"/>
                        <a:gd name="connsiteX7" fmla="*/ 666101 w 932541"/>
                        <a:gd name="connsiteY7" fmla="*/ 237893 h 228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32541" h="228377">
                          <a:moveTo>
                            <a:pt x="666101" y="237893"/>
                          </a:moveTo>
                          <a:lnTo>
                            <a:pt x="64707" y="237893"/>
                          </a:lnTo>
                          <a:cubicBezTo>
                            <a:pt x="28547" y="237893"/>
                            <a:pt x="0" y="215056"/>
                            <a:pt x="0" y="188412"/>
                          </a:cubicBezTo>
                          <a:lnTo>
                            <a:pt x="0" y="49482"/>
                          </a:lnTo>
                          <a:cubicBezTo>
                            <a:pt x="0" y="22838"/>
                            <a:pt x="28547" y="0"/>
                            <a:pt x="64707" y="0"/>
                          </a:cubicBezTo>
                          <a:lnTo>
                            <a:pt x="873544" y="0"/>
                          </a:lnTo>
                          <a:cubicBezTo>
                            <a:pt x="909704" y="0"/>
                            <a:pt x="959186" y="32354"/>
                            <a:pt x="938251" y="49482"/>
                          </a:cubicBezTo>
                          <a:cubicBezTo>
                            <a:pt x="707970" y="235990"/>
                            <a:pt x="696551" y="237893"/>
                            <a:pt x="666101" y="237893"/>
                          </a:cubicBezTo>
                          <a:close/>
                        </a:path>
                      </a:pathLst>
                    </a:custGeom>
                    <a:solidFill>
                      <a:srgbClr val="F0F0F0"/>
                    </a:solidFill>
                    <a:ln w="9525" cap="flat">
                      <a:solidFill>
                        <a:schemeClr val="tx1"/>
                      </a:solidFill>
                      <a:prstDash val="solid"/>
                      <a:miter/>
                    </a:ln>
                  </p:spPr>
                  <p:txBody>
                    <a:bodyPr rtlCol="0" anchor="ct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0" cap="none" spc="0" normalizeH="0" baseline="0" noProof="0">
                        <a:ln>
                          <a:noFill/>
                        </a:ln>
                        <a:solidFill>
                          <a:srgbClr val="FFFFFF"/>
                        </a:solidFill>
                        <a:effectLst/>
                        <a:uLnTx/>
                        <a:uFillTx/>
                        <a:latin typeface="Segoe UI"/>
                        <a:ea typeface="+mn-ea"/>
                        <a:cs typeface="+mn-cs"/>
                      </a:endParaRPr>
                    </a:p>
                  </p:txBody>
                </p:sp>
                <p:sp>
                  <p:nvSpPr>
                    <p:cNvPr id="304" name="Freeform: Shape 303">
                      <a:extLst>
                        <a:ext uri="{FF2B5EF4-FFF2-40B4-BE49-F238E27FC236}">
                          <a16:creationId xmlns:a16="http://schemas.microsoft.com/office/drawing/2014/main" id="{2E3D7C84-B585-4118-A6A3-1E8C9040C8CF}"/>
                        </a:ext>
                      </a:extLst>
                    </p:cNvPr>
                    <p:cNvSpPr/>
                    <p:nvPr/>
                  </p:nvSpPr>
                  <p:spPr>
                    <a:xfrm>
                      <a:off x="1536972" y="3506774"/>
                      <a:ext cx="1047717" cy="742228"/>
                    </a:xfrm>
                    <a:custGeom>
                      <a:avLst/>
                      <a:gdLst>
                        <a:gd name="connsiteX0" fmla="*/ 867835 w 932541"/>
                        <a:gd name="connsiteY0" fmla="*/ 751743 h 742227"/>
                        <a:gd name="connsiteX1" fmla="*/ 64707 w 932541"/>
                        <a:gd name="connsiteY1" fmla="*/ 751743 h 742227"/>
                        <a:gd name="connsiteX2" fmla="*/ 0 w 932541"/>
                        <a:gd name="connsiteY2" fmla="*/ 687036 h 742227"/>
                        <a:gd name="connsiteX3" fmla="*/ 0 w 932541"/>
                        <a:gd name="connsiteY3" fmla="*/ 64707 h 742227"/>
                        <a:gd name="connsiteX4" fmla="*/ 64707 w 932541"/>
                        <a:gd name="connsiteY4" fmla="*/ 0 h 742227"/>
                        <a:gd name="connsiteX5" fmla="*/ 867835 w 932541"/>
                        <a:gd name="connsiteY5" fmla="*/ 0 h 742227"/>
                        <a:gd name="connsiteX6" fmla="*/ 932542 w 932541"/>
                        <a:gd name="connsiteY6" fmla="*/ 64707 h 742227"/>
                        <a:gd name="connsiteX7" fmla="*/ 932542 w 932541"/>
                        <a:gd name="connsiteY7" fmla="*/ 687036 h 742227"/>
                        <a:gd name="connsiteX8" fmla="*/ 867835 w 932541"/>
                        <a:gd name="connsiteY8" fmla="*/ 751743 h 742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32541" h="742227">
                          <a:moveTo>
                            <a:pt x="867835" y="751743"/>
                          </a:moveTo>
                          <a:lnTo>
                            <a:pt x="64707" y="751743"/>
                          </a:lnTo>
                          <a:cubicBezTo>
                            <a:pt x="28547" y="751743"/>
                            <a:pt x="0" y="723196"/>
                            <a:pt x="0" y="687036"/>
                          </a:cubicBezTo>
                          <a:lnTo>
                            <a:pt x="0" y="64707"/>
                          </a:lnTo>
                          <a:cubicBezTo>
                            <a:pt x="0" y="28547"/>
                            <a:pt x="28547" y="0"/>
                            <a:pt x="64707" y="0"/>
                          </a:cubicBezTo>
                          <a:lnTo>
                            <a:pt x="867835" y="0"/>
                          </a:lnTo>
                          <a:cubicBezTo>
                            <a:pt x="903994" y="0"/>
                            <a:pt x="932542" y="28547"/>
                            <a:pt x="932542" y="64707"/>
                          </a:cubicBezTo>
                          <a:lnTo>
                            <a:pt x="932542" y="687036"/>
                          </a:lnTo>
                          <a:cubicBezTo>
                            <a:pt x="932542" y="723196"/>
                            <a:pt x="903994" y="751743"/>
                            <a:pt x="867835" y="751743"/>
                          </a:cubicBezTo>
                          <a:close/>
                        </a:path>
                      </a:pathLst>
                    </a:custGeom>
                    <a:solidFill>
                      <a:srgbClr val="F0F0F0"/>
                    </a:solidFill>
                    <a:ln w="9525" cap="flat">
                      <a:solidFill>
                        <a:schemeClr val="tx1"/>
                      </a:solidFill>
                      <a:prstDash val="solid"/>
                      <a:miter/>
                    </a:ln>
                  </p:spPr>
                  <p:txBody>
                    <a:bodyPr rtlCol="0" anchor="ct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0" cap="none" spc="0" normalizeH="0" baseline="0" noProof="0">
                        <a:ln>
                          <a:noFill/>
                        </a:ln>
                        <a:solidFill>
                          <a:srgbClr val="FFFFFF"/>
                        </a:solidFill>
                        <a:effectLst/>
                        <a:uLnTx/>
                        <a:uFillTx/>
                        <a:latin typeface="Segoe UI"/>
                        <a:ea typeface="+mn-ea"/>
                        <a:cs typeface="+mn-cs"/>
                      </a:endParaRPr>
                    </a:p>
                  </p:txBody>
                </p:sp>
              </p:grpSp>
            </p:grpSp>
            <p:sp>
              <p:nvSpPr>
                <p:cNvPr id="300" name="!! glasses">
                  <a:extLst>
                    <a:ext uri="{FF2B5EF4-FFF2-40B4-BE49-F238E27FC236}">
                      <a16:creationId xmlns:a16="http://schemas.microsoft.com/office/drawing/2014/main" id="{AB90E7EA-63B0-4E51-A9C7-ACB29E10D955}"/>
                    </a:ext>
                  </a:extLst>
                </p:cNvPr>
                <p:cNvSpPr/>
                <p:nvPr/>
              </p:nvSpPr>
              <p:spPr>
                <a:xfrm>
                  <a:off x="1108601" y="2906856"/>
                  <a:ext cx="344718" cy="112275"/>
                </a:xfrm>
                <a:custGeom>
                  <a:avLst/>
                  <a:gdLst>
                    <a:gd name="connsiteX0" fmla="*/ 401235 w 1071607"/>
                    <a:gd name="connsiteY0" fmla="*/ 0 h 346211"/>
                    <a:gd name="connsiteX1" fmla="*/ 674907 w 1071607"/>
                    <a:gd name="connsiteY1" fmla="*/ 0 h 346211"/>
                    <a:gd name="connsiteX2" fmla="*/ 674907 w 1071607"/>
                    <a:gd name="connsiteY2" fmla="*/ 18135 h 346211"/>
                    <a:gd name="connsiteX3" fmla="*/ 754041 w 1071607"/>
                    <a:gd name="connsiteY3" fmla="*/ 9892 h 346211"/>
                    <a:gd name="connsiteX4" fmla="*/ 1063983 w 1071607"/>
                    <a:gd name="connsiteY4" fmla="*/ 29675 h 346211"/>
                    <a:gd name="connsiteX5" fmla="*/ 1044199 w 1071607"/>
                    <a:gd name="connsiteY5" fmla="*/ 204430 h 346211"/>
                    <a:gd name="connsiteX6" fmla="*/ 831526 w 1071607"/>
                    <a:gd name="connsiteY6" fmla="*/ 359401 h 346211"/>
                    <a:gd name="connsiteX7" fmla="*/ 618853 w 1071607"/>
                    <a:gd name="connsiteY7" fmla="*/ 184646 h 346211"/>
                    <a:gd name="connsiteX8" fmla="*/ 607313 w 1071607"/>
                    <a:gd name="connsiteY8" fmla="*/ 133539 h 346211"/>
                    <a:gd name="connsiteX9" fmla="*/ 473774 w 1071607"/>
                    <a:gd name="connsiteY9" fmla="*/ 133539 h 346211"/>
                    <a:gd name="connsiteX10" fmla="*/ 462234 w 1071607"/>
                    <a:gd name="connsiteY10" fmla="*/ 184646 h 346211"/>
                    <a:gd name="connsiteX11" fmla="*/ 249561 w 1071607"/>
                    <a:gd name="connsiteY11" fmla="*/ 359401 h 346211"/>
                    <a:gd name="connsiteX12" fmla="*/ 36888 w 1071607"/>
                    <a:gd name="connsiteY12" fmla="*/ 204430 h 346211"/>
                    <a:gd name="connsiteX13" fmla="*/ 17105 w 1071607"/>
                    <a:gd name="connsiteY13" fmla="*/ 29675 h 346211"/>
                    <a:gd name="connsiteX14" fmla="*/ 327047 w 1071607"/>
                    <a:gd name="connsiteY14" fmla="*/ 9892 h 346211"/>
                    <a:gd name="connsiteX15" fmla="*/ 401235 w 1071607"/>
                    <a:gd name="connsiteY15" fmla="*/ 19783 h 346211"/>
                    <a:gd name="connsiteX16" fmla="*/ 401235 w 1071607"/>
                    <a:gd name="connsiteY16" fmla="*/ 0 h 346211"/>
                    <a:gd name="connsiteX17" fmla="*/ 401235 w 1071607"/>
                    <a:gd name="connsiteY17" fmla="*/ 0 h 346211"/>
                    <a:gd name="connsiteX0" fmla="*/ 401235 w 1081088"/>
                    <a:gd name="connsiteY0" fmla="*/ 0 h 359402"/>
                    <a:gd name="connsiteX1" fmla="*/ 674907 w 1081088"/>
                    <a:gd name="connsiteY1" fmla="*/ 0 h 359402"/>
                    <a:gd name="connsiteX2" fmla="*/ 754041 w 1081088"/>
                    <a:gd name="connsiteY2" fmla="*/ 9892 h 359402"/>
                    <a:gd name="connsiteX3" fmla="*/ 1063983 w 1081088"/>
                    <a:gd name="connsiteY3" fmla="*/ 29675 h 359402"/>
                    <a:gd name="connsiteX4" fmla="*/ 1044199 w 1081088"/>
                    <a:gd name="connsiteY4" fmla="*/ 204430 h 359402"/>
                    <a:gd name="connsiteX5" fmla="*/ 831526 w 1081088"/>
                    <a:gd name="connsiteY5" fmla="*/ 359401 h 359402"/>
                    <a:gd name="connsiteX6" fmla="*/ 618853 w 1081088"/>
                    <a:gd name="connsiteY6" fmla="*/ 184646 h 359402"/>
                    <a:gd name="connsiteX7" fmla="*/ 607313 w 1081088"/>
                    <a:gd name="connsiteY7" fmla="*/ 133539 h 359402"/>
                    <a:gd name="connsiteX8" fmla="*/ 473774 w 1081088"/>
                    <a:gd name="connsiteY8" fmla="*/ 133539 h 359402"/>
                    <a:gd name="connsiteX9" fmla="*/ 462234 w 1081088"/>
                    <a:gd name="connsiteY9" fmla="*/ 184646 h 359402"/>
                    <a:gd name="connsiteX10" fmla="*/ 249561 w 1081088"/>
                    <a:gd name="connsiteY10" fmla="*/ 359401 h 359402"/>
                    <a:gd name="connsiteX11" fmla="*/ 36888 w 1081088"/>
                    <a:gd name="connsiteY11" fmla="*/ 204430 h 359402"/>
                    <a:gd name="connsiteX12" fmla="*/ 17105 w 1081088"/>
                    <a:gd name="connsiteY12" fmla="*/ 29675 h 359402"/>
                    <a:gd name="connsiteX13" fmla="*/ 327047 w 1081088"/>
                    <a:gd name="connsiteY13" fmla="*/ 9892 h 359402"/>
                    <a:gd name="connsiteX14" fmla="*/ 401235 w 1081088"/>
                    <a:gd name="connsiteY14" fmla="*/ 19783 h 359402"/>
                    <a:gd name="connsiteX15" fmla="*/ 401235 w 1081088"/>
                    <a:gd name="connsiteY15" fmla="*/ 0 h 359402"/>
                    <a:gd name="connsiteX16" fmla="*/ 401235 w 1081088"/>
                    <a:gd name="connsiteY16" fmla="*/ 0 h 359402"/>
                    <a:gd name="connsiteX0" fmla="*/ 401235 w 1081088"/>
                    <a:gd name="connsiteY0" fmla="*/ 0 h 359402"/>
                    <a:gd name="connsiteX1" fmla="*/ 754041 w 1081088"/>
                    <a:gd name="connsiteY1" fmla="*/ 9892 h 359402"/>
                    <a:gd name="connsiteX2" fmla="*/ 1063983 w 1081088"/>
                    <a:gd name="connsiteY2" fmla="*/ 29675 h 359402"/>
                    <a:gd name="connsiteX3" fmla="*/ 1044199 w 1081088"/>
                    <a:gd name="connsiteY3" fmla="*/ 204430 h 359402"/>
                    <a:gd name="connsiteX4" fmla="*/ 831526 w 1081088"/>
                    <a:gd name="connsiteY4" fmla="*/ 359401 h 359402"/>
                    <a:gd name="connsiteX5" fmla="*/ 618853 w 1081088"/>
                    <a:gd name="connsiteY5" fmla="*/ 184646 h 359402"/>
                    <a:gd name="connsiteX6" fmla="*/ 607313 w 1081088"/>
                    <a:gd name="connsiteY6" fmla="*/ 133539 h 359402"/>
                    <a:gd name="connsiteX7" fmla="*/ 473774 w 1081088"/>
                    <a:gd name="connsiteY7" fmla="*/ 133539 h 359402"/>
                    <a:gd name="connsiteX8" fmla="*/ 462234 w 1081088"/>
                    <a:gd name="connsiteY8" fmla="*/ 184646 h 359402"/>
                    <a:gd name="connsiteX9" fmla="*/ 249561 w 1081088"/>
                    <a:gd name="connsiteY9" fmla="*/ 359401 h 359402"/>
                    <a:gd name="connsiteX10" fmla="*/ 36888 w 1081088"/>
                    <a:gd name="connsiteY10" fmla="*/ 204430 h 359402"/>
                    <a:gd name="connsiteX11" fmla="*/ 17105 w 1081088"/>
                    <a:gd name="connsiteY11" fmla="*/ 29675 h 359402"/>
                    <a:gd name="connsiteX12" fmla="*/ 327047 w 1081088"/>
                    <a:gd name="connsiteY12" fmla="*/ 9892 h 359402"/>
                    <a:gd name="connsiteX13" fmla="*/ 401235 w 1081088"/>
                    <a:gd name="connsiteY13" fmla="*/ 19783 h 359402"/>
                    <a:gd name="connsiteX14" fmla="*/ 401235 w 1081088"/>
                    <a:gd name="connsiteY14" fmla="*/ 0 h 359402"/>
                    <a:gd name="connsiteX15" fmla="*/ 401235 w 1081088"/>
                    <a:gd name="connsiteY15" fmla="*/ 0 h 359402"/>
                    <a:gd name="connsiteX0" fmla="*/ 401235 w 1081088"/>
                    <a:gd name="connsiteY0" fmla="*/ 0 h 359402"/>
                    <a:gd name="connsiteX1" fmla="*/ 754041 w 1081088"/>
                    <a:gd name="connsiteY1" fmla="*/ 9892 h 359402"/>
                    <a:gd name="connsiteX2" fmla="*/ 1063983 w 1081088"/>
                    <a:gd name="connsiteY2" fmla="*/ 29675 h 359402"/>
                    <a:gd name="connsiteX3" fmla="*/ 1044199 w 1081088"/>
                    <a:gd name="connsiteY3" fmla="*/ 204430 h 359402"/>
                    <a:gd name="connsiteX4" fmla="*/ 831526 w 1081088"/>
                    <a:gd name="connsiteY4" fmla="*/ 359401 h 359402"/>
                    <a:gd name="connsiteX5" fmla="*/ 618853 w 1081088"/>
                    <a:gd name="connsiteY5" fmla="*/ 184646 h 359402"/>
                    <a:gd name="connsiteX6" fmla="*/ 607313 w 1081088"/>
                    <a:gd name="connsiteY6" fmla="*/ 133539 h 359402"/>
                    <a:gd name="connsiteX7" fmla="*/ 473774 w 1081088"/>
                    <a:gd name="connsiteY7" fmla="*/ 133539 h 359402"/>
                    <a:gd name="connsiteX8" fmla="*/ 462234 w 1081088"/>
                    <a:gd name="connsiteY8" fmla="*/ 184646 h 359402"/>
                    <a:gd name="connsiteX9" fmla="*/ 249561 w 1081088"/>
                    <a:gd name="connsiteY9" fmla="*/ 359401 h 359402"/>
                    <a:gd name="connsiteX10" fmla="*/ 36888 w 1081088"/>
                    <a:gd name="connsiteY10" fmla="*/ 204430 h 359402"/>
                    <a:gd name="connsiteX11" fmla="*/ 17105 w 1081088"/>
                    <a:gd name="connsiteY11" fmla="*/ 29675 h 359402"/>
                    <a:gd name="connsiteX12" fmla="*/ 327047 w 1081088"/>
                    <a:gd name="connsiteY12" fmla="*/ 9892 h 359402"/>
                    <a:gd name="connsiteX13" fmla="*/ 401235 w 1081088"/>
                    <a:gd name="connsiteY13" fmla="*/ 19783 h 359402"/>
                    <a:gd name="connsiteX14" fmla="*/ 401235 w 1081088"/>
                    <a:gd name="connsiteY14" fmla="*/ 0 h 359402"/>
                    <a:gd name="connsiteX0" fmla="*/ 401235 w 1081088"/>
                    <a:gd name="connsiteY0" fmla="*/ 12498 h 352117"/>
                    <a:gd name="connsiteX1" fmla="*/ 754041 w 1081088"/>
                    <a:gd name="connsiteY1" fmla="*/ 2607 h 352117"/>
                    <a:gd name="connsiteX2" fmla="*/ 1063983 w 1081088"/>
                    <a:gd name="connsiteY2" fmla="*/ 22390 h 352117"/>
                    <a:gd name="connsiteX3" fmla="*/ 1044199 w 1081088"/>
                    <a:gd name="connsiteY3" fmla="*/ 197145 h 352117"/>
                    <a:gd name="connsiteX4" fmla="*/ 831526 w 1081088"/>
                    <a:gd name="connsiteY4" fmla="*/ 352116 h 352117"/>
                    <a:gd name="connsiteX5" fmla="*/ 618853 w 1081088"/>
                    <a:gd name="connsiteY5" fmla="*/ 177361 h 352117"/>
                    <a:gd name="connsiteX6" fmla="*/ 607313 w 1081088"/>
                    <a:gd name="connsiteY6" fmla="*/ 126254 h 352117"/>
                    <a:gd name="connsiteX7" fmla="*/ 473774 w 1081088"/>
                    <a:gd name="connsiteY7" fmla="*/ 126254 h 352117"/>
                    <a:gd name="connsiteX8" fmla="*/ 462234 w 1081088"/>
                    <a:gd name="connsiteY8" fmla="*/ 177361 h 352117"/>
                    <a:gd name="connsiteX9" fmla="*/ 249561 w 1081088"/>
                    <a:gd name="connsiteY9" fmla="*/ 352116 h 352117"/>
                    <a:gd name="connsiteX10" fmla="*/ 36888 w 1081088"/>
                    <a:gd name="connsiteY10" fmla="*/ 197145 h 352117"/>
                    <a:gd name="connsiteX11" fmla="*/ 17105 w 1081088"/>
                    <a:gd name="connsiteY11" fmla="*/ 22390 h 352117"/>
                    <a:gd name="connsiteX12" fmla="*/ 327047 w 1081088"/>
                    <a:gd name="connsiteY12" fmla="*/ 2607 h 352117"/>
                    <a:gd name="connsiteX13" fmla="*/ 401235 w 1081088"/>
                    <a:gd name="connsiteY13" fmla="*/ 12498 h 352117"/>
                    <a:gd name="connsiteX0" fmla="*/ 327047 w 1081088"/>
                    <a:gd name="connsiteY0" fmla="*/ 2607 h 352117"/>
                    <a:gd name="connsiteX1" fmla="*/ 754041 w 1081088"/>
                    <a:gd name="connsiteY1" fmla="*/ 2607 h 352117"/>
                    <a:gd name="connsiteX2" fmla="*/ 1063983 w 1081088"/>
                    <a:gd name="connsiteY2" fmla="*/ 22390 h 352117"/>
                    <a:gd name="connsiteX3" fmla="*/ 1044199 w 1081088"/>
                    <a:gd name="connsiteY3" fmla="*/ 197145 h 352117"/>
                    <a:gd name="connsiteX4" fmla="*/ 831526 w 1081088"/>
                    <a:gd name="connsiteY4" fmla="*/ 352116 h 352117"/>
                    <a:gd name="connsiteX5" fmla="*/ 618853 w 1081088"/>
                    <a:gd name="connsiteY5" fmla="*/ 177361 h 352117"/>
                    <a:gd name="connsiteX6" fmla="*/ 607313 w 1081088"/>
                    <a:gd name="connsiteY6" fmla="*/ 126254 h 352117"/>
                    <a:gd name="connsiteX7" fmla="*/ 473774 w 1081088"/>
                    <a:gd name="connsiteY7" fmla="*/ 126254 h 352117"/>
                    <a:gd name="connsiteX8" fmla="*/ 462234 w 1081088"/>
                    <a:gd name="connsiteY8" fmla="*/ 177361 h 352117"/>
                    <a:gd name="connsiteX9" fmla="*/ 249561 w 1081088"/>
                    <a:gd name="connsiteY9" fmla="*/ 352116 h 352117"/>
                    <a:gd name="connsiteX10" fmla="*/ 36888 w 1081088"/>
                    <a:gd name="connsiteY10" fmla="*/ 197145 h 352117"/>
                    <a:gd name="connsiteX11" fmla="*/ 17105 w 1081088"/>
                    <a:gd name="connsiteY11" fmla="*/ 22390 h 352117"/>
                    <a:gd name="connsiteX12" fmla="*/ 327047 w 1081088"/>
                    <a:gd name="connsiteY12" fmla="*/ 2607 h 3521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81088" h="352117">
                      <a:moveTo>
                        <a:pt x="327047" y="2607"/>
                      </a:moveTo>
                      <a:lnTo>
                        <a:pt x="754041" y="2607"/>
                      </a:lnTo>
                      <a:cubicBezTo>
                        <a:pt x="828229" y="2607"/>
                        <a:pt x="1014524" y="-10582"/>
                        <a:pt x="1063983" y="22390"/>
                      </a:cubicBezTo>
                      <a:cubicBezTo>
                        <a:pt x="1111793" y="55363"/>
                        <a:pt x="1044199" y="197145"/>
                        <a:pt x="1044199" y="197145"/>
                      </a:cubicBezTo>
                      <a:cubicBezTo>
                        <a:pt x="1006281" y="294414"/>
                        <a:pt x="928795" y="352116"/>
                        <a:pt x="831526" y="352116"/>
                      </a:cubicBezTo>
                      <a:cubicBezTo>
                        <a:pt x="734257" y="332332"/>
                        <a:pt x="656772" y="274630"/>
                        <a:pt x="618853" y="177361"/>
                      </a:cubicBezTo>
                      <a:lnTo>
                        <a:pt x="607313" y="126254"/>
                      </a:lnTo>
                      <a:lnTo>
                        <a:pt x="473774" y="126254"/>
                      </a:lnTo>
                      <a:lnTo>
                        <a:pt x="462234" y="177361"/>
                      </a:lnTo>
                      <a:cubicBezTo>
                        <a:pt x="424316" y="274630"/>
                        <a:pt x="346830" y="332332"/>
                        <a:pt x="249561" y="352116"/>
                      </a:cubicBezTo>
                      <a:cubicBezTo>
                        <a:pt x="152292" y="352116"/>
                        <a:pt x="74807" y="294414"/>
                        <a:pt x="36888" y="197145"/>
                      </a:cubicBezTo>
                      <a:cubicBezTo>
                        <a:pt x="36888" y="197145"/>
                        <a:pt x="-30705" y="53714"/>
                        <a:pt x="17105" y="22390"/>
                      </a:cubicBezTo>
                      <a:cubicBezTo>
                        <a:pt x="64915" y="-10582"/>
                        <a:pt x="252858" y="2607"/>
                        <a:pt x="327047" y="2607"/>
                      </a:cubicBezTo>
                      <a:close/>
                    </a:path>
                  </a:pathLst>
                </a:custGeom>
                <a:solidFill>
                  <a:srgbClr val="1A1A1A"/>
                </a:solidFill>
                <a:ln w="16404" cap="flat">
                  <a:noFill/>
                  <a:prstDash val="solid"/>
                  <a:miter/>
                </a:ln>
              </p:spPr>
              <p:txBody>
                <a:bodyPr rtlCol="0" anchor="ct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0" cap="none" spc="0" normalizeH="0" baseline="0" noProof="0">
                    <a:ln>
                      <a:noFill/>
                    </a:ln>
                    <a:solidFill>
                      <a:srgbClr val="FFFFFF"/>
                    </a:solidFill>
                    <a:effectLst/>
                    <a:uLnTx/>
                    <a:uFillTx/>
                    <a:latin typeface="Segoe UI"/>
                    <a:ea typeface="+mn-ea"/>
                    <a:cs typeface="+mn-cs"/>
                  </a:endParaRPr>
                </a:p>
              </p:txBody>
            </p:sp>
          </p:grpSp>
        </p:grpSp>
        <p:sp>
          <p:nvSpPr>
            <p:cNvPr id="308" name="attach">
              <a:extLst>
                <a:ext uri="{FF2B5EF4-FFF2-40B4-BE49-F238E27FC236}">
                  <a16:creationId xmlns:a16="http://schemas.microsoft.com/office/drawing/2014/main" id="{31F6F874-9C2A-46F4-B7EE-F1ECD53C355B}"/>
                </a:ext>
              </a:extLst>
            </p:cNvPr>
            <p:cNvSpPr>
              <a:spLocks noChangeAspect="1"/>
            </p:cNvSpPr>
            <p:nvPr/>
          </p:nvSpPr>
          <p:spPr bwMode="auto">
            <a:xfrm>
              <a:off x="2857056" y="2575175"/>
              <a:ext cx="137911" cy="358570"/>
            </a:xfrm>
            <a:custGeom>
              <a:avLst/>
              <a:gdLst>
                <a:gd name="T0" fmla="*/ 129 w 129"/>
                <a:gd name="T1" fmla="*/ 58 h 342"/>
                <a:gd name="T2" fmla="*/ 129 w 129"/>
                <a:gd name="T3" fmla="*/ 277 h 342"/>
                <a:gd name="T4" fmla="*/ 64 w 129"/>
                <a:gd name="T5" fmla="*/ 342 h 342"/>
                <a:gd name="T6" fmla="*/ 0 w 129"/>
                <a:gd name="T7" fmla="*/ 277 h 342"/>
                <a:gd name="T8" fmla="*/ 0 w 129"/>
                <a:gd name="T9" fmla="*/ 44 h 342"/>
                <a:gd name="T10" fmla="*/ 44 w 129"/>
                <a:gd name="T11" fmla="*/ 0 h 342"/>
                <a:gd name="T12" fmla="*/ 89 w 129"/>
                <a:gd name="T13" fmla="*/ 44 h 342"/>
                <a:gd name="T14" fmla="*/ 89 w 129"/>
                <a:gd name="T15" fmla="*/ 270 h 342"/>
                <a:gd name="T16" fmla="*/ 64 w 129"/>
                <a:gd name="T17" fmla="*/ 295 h 342"/>
                <a:gd name="T18" fmla="*/ 40 w 129"/>
                <a:gd name="T19" fmla="*/ 270 h 342"/>
                <a:gd name="T20" fmla="*/ 40 w 129"/>
                <a:gd name="T21" fmla="*/ 80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9" h="342">
                  <a:moveTo>
                    <a:pt x="129" y="58"/>
                  </a:moveTo>
                  <a:cubicBezTo>
                    <a:pt x="129" y="277"/>
                    <a:pt x="129" y="277"/>
                    <a:pt x="129" y="277"/>
                  </a:cubicBezTo>
                  <a:cubicBezTo>
                    <a:pt x="129" y="313"/>
                    <a:pt x="100" y="342"/>
                    <a:pt x="64" y="342"/>
                  </a:cubicBezTo>
                  <a:cubicBezTo>
                    <a:pt x="29" y="342"/>
                    <a:pt x="0" y="313"/>
                    <a:pt x="0" y="277"/>
                  </a:cubicBezTo>
                  <a:cubicBezTo>
                    <a:pt x="0" y="44"/>
                    <a:pt x="0" y="44"/>
                    <a:pt x="0" y="44"/>
                  </a:cubicBezTo>
                  <a:cubicBezTo>
                    <a:pt x="0" y="19"/>
                    <a:pt x="20" y="0"/>
                    <a:pt x="44" y="0"/>
                  </a:cubicBezTo>
                  <a:cubicBezTo>
                    <a:pt x="69" y="0"/>
                    <a:pt x="89" y="19"/>
                    <a:pt x="89" y="44"/>
                  </a:cubicBezTo>
                  <a:cubicBezTo>
                    <a:pt x="89" y="270"/>
                    <a:pt x="89" y="270"/>
                    <a:pt x="89" y="270"/>
                  </a:cubicBezTo>
                  <a:cubicBezTo>
                    <a:pt x="89" y="284"/>
                    <a:pt x="78" y="295"/>
                    <a:pt x="64" y="295"/>
                  </a:cubicBezTo>
                  <a:cubicBezTo>
                    <a:pt x="51" y="295"/>
                    <a:pt x="40" y="284"/>
                    <a:pt x="40" y="270"/>
                  </a:cubicBezTo>
                  <a:cubicBezTo>
                    <a:pt x="40" y="80"/>
                    <a:pt x="40" y="80"/>
                    <a:pt x="40" y="80"/>
                  </a:cubicBezTo>
                </a:path>
              </a:pathLst>
            </a:custGeom>
            <a:noFill/>
            <a:ln w="15875"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865" b="0" i="0" u="none" strike="noStrike" kern="0" cap="none" spc="0" normalizeH="0" baseline="0" noProof="0">
                <a:ln>
                  <a:noFill/>
                </a:ln>
                <a:gradFill>
                  <a:gsLst>
                    <a:gs pos="0">
                      <a:srgbClr val="505050"/>
                    </a:gs>
                    <a:gs pos="100000">
                      <a:srgbClr val="505050"/>
                    </a:gs>
                  </a:gsLst>
                </a:gradFill>
                <a:effectLst/>
                <a:uLnTx/>
                <a:uFillTx/>
                <a:latin typeface="Segoe UI"/>
                <a:ea typeface="+mn-ea"/>
                <a:cs typeface="+mn-cs"/>
              </a:endParaRPr>
            </a:p>
          </p:txBody>
        </p:sp>
        <p:sp>
          <p:nvSpPr>
            <p:cNvPr id="309" name="mail">
              <a:extLst>
                <a:ext uri="{FF2B5EF4-FFF2-40B4-BE49-F238E27FC236}">
                  <a16:creationId xmlns:a16="http://schemas.microsoft.com/office/drawing/2014/main" id="{0FB06F27-FB8E-4640-8C74-00EEA73483E2}"/>
                </a:ext>
              </a:extLst>
            </p:cNvPr>
            <p:cNvSpPr>
              <a:spLocks noChangeAspect="1" noEditPoints="1"/>
            </p:cNvSpPr>
            <p:nvPr/>
          </p:nvSpPr>
          <p:spPr bwMode="auto">
            <a:xfrm>
              <a:off x="2053381" y="2664727"/>
              <a:ext cx="347004" cy="208203"/>
            </a:xfrm>
            <a:custGeom>
              <a:avLst/>
              <a:gdLst>
                <a:gd name="T0" fmla="*/ 245 w 245"/>
                <a:gd name="T1" fmla="*/ 75 h 147"/>
                <a:gd name="T2" fmla="*/ 245 w 245"/>
                <a:gd name="T3" fmla="*/ 147 h 147"/>
                <a:gd name="T4" fmla="*/ 0 w 245"/>
                <a:gd name="T5" fmla="*/ 147 h 147"/>
                <a:gd name="T6" fmla="*/ 0 w 245"/>
                <a:gd name="T7" fmla="*/ 0 h 147"/>
                <a:gd name="T8" fmla="*/ 245 w 245"/>
                <a:gd name="T9" fmla="*/ 0 h 147"/>
                <a:gd name="T10" fmla="*/ 245 w 245"/>
                <a:gd name="T11" fmla="*/ 75 h 147"/>
                <a:gd name="T12" fmla="*/ 0 w 245"/>
                <a:gd name="T13" fmla="*/ 0 h 147"/>
                <a:gd name="T14" fmla="*/ 123 w 245"/>
                <a:gd name="T15" fmla="*/ 73 h 147"/>
                <a:gd name="T16" fmla="*/ 245 w 245"/>
                <a:gd name="T1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5" h="147">
                  <a:moveTo>
                    <a:pt x="245" y="75"/>
                  </a:moveTo>
                  <a:lnTo>
                    <a:pt x="245" y="147"/>
                  </a:lnTo>
                  <a:lnTo>
                    <a:pt x="0" y="147"/>
                  </a:lnTo>
                  <a:lnTo>
                    <a:pt x="0" y="0"/>
                  </a:lnTo>
                  <a:lnTo>
                    <a:pt x="245" y="0"/>
                  </a:lnTo>
                  <a:lnTo>
                    <a:pt x="245" y="75"/>
                  </a:lnTo>
                  <a:moveTo>
                    <a:pt x="0" y="0"/>
                  </a:moveTo>
                  <a:lnTo>
                    <a:pt x="123" y="73"/>
                  </a:lnTo>
                  <a:lnTo>
                    <a:pt x="245" y="0"/>
                  </a:lnTo>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696" b="0" i="0" u="none" strike="noStrike" kern="0" cap="none" spc="0" normalizeH="0" baseline="0" noProof="0">
                <a:ln>
                  <a:noFill/>
                </a:ln>
                <a:gradFill>
                  <a:gsLst>
                    <a:gs pos="0">
                      <a:srgbClr val="505050"/>
                    </a:gs>
                    <a:gs pos="100000">
                      <a:srgbClr val="505050"/>
                    </a:gs>
                  </a:gsLst>
                </a:gradFill>
                <a:effectLst/>
                <a:uLnTx/>
                <a:uFillTx/>
                <a:latin typeface="Segoe UI"/>
                <a:ea typeface="+mn-ea"/>
                <a:cs typeface="+mn-cs"/>
              </a:endParaRPr>
            </a:p>
          </p:txBody>
        </p:sp>
        <p:sp>
          <p:nvSpPr>
            <p:cNvPr id="310" name="Touch_E815">
              <a:extLst>
                <a:ext uri="{FF2B5EF4-FFF2-40B4-BE49-F238E27FC236}">
                  <a16:creationId xmlns:a16="http://schemas.microsoft.com/office/drawing/2014/main" id="{CAA7BD39-B333-4CD9-9B37-7D8D6584913E}"/>
                </a:ext>
              </a:extLst>
            </p:cNvPr>
            <p:cNvSpPr>
              <a:spLocks noChangeAspect="1" noEditPoints="1"/>
            </p:cNvSpPr>
            <p:nvPr/>
          </p:nvSpPr>
          <p:spPr bwMode="auto">
            <a:xfrm>
              <a:off x="2198471" y="3258083"/>
              <a:ext cx="270910" cy="395931"/>
            </a:xfrm>
            <a:custGeom>
              <a:avLst/>
              <a:gdLst>
                <a:gd name="T0" fmla="*/ 1238 w 2563"/>
                <a:gd name="T1" fmla="*/ 1510 h 3746"/>
                <a:gd name="T2" fmla="*/ 1238 w 2563"/>
                <a:gd name="T3" fmla="*/ 1758 h 3746"/>
                <a:gd name="T4" fmla="*/ 1238 w 2563"/>
                <a:gd name="T5" fmla="*/ 654 h 3746"/>
                <a:gd name="T6" fmla="*/ 1017 w 2563"/>
                <a:gd name="T7" fmla="*/ 433 h 3746"/>
                <a:gd name="T8" fmla="*/ 796 w 2563"/>
                <a:gd name="T9" fmla="*/ 654 h 3746"/>
                <a:gd name="T10" fmla="*/ 796 w 2563"/>
                <a:gd name="T11" fmla="*/ 669 h 3746"/>
                <a:gd name="T12" fmla="*/ 796 w 2563"/>
                <a:gd name="T13" fmla="*/ 2453 h 3746"/>
                <a:gd name="T14" fmla="*/ 662 w 2563"/>
                <a:gd name="T15" fmla="*/ 2508 h 3746"/>
                <a:gd name="T16" fmla="*/ 423 w 2563"/>
                <a:gd name="T17" fmla="*/ 2269 h 3746"/>
                <a:gd name="T18" fmla="*/ 92 w 2563"/>
                <a:gd name="T19" fmla="*/ 2269 h 3746"/>
                <a:gd name="T20" fmla="*/ 92 w 2563"/>
                <a:gd name="T21" fmla="*/ 2600 h 3746"/>
                <a:gd name="T22" fmla="*/ 906 w 2563"/>
                <a:gd name="T23" fmla="*/ 3415 h 3746"/>
                <a:gd name="T24" fmla="*/ 1680 w 2563"/>
                <a:gd name="T25" fmla="*/ 3746 h 3746"/>
                <a:gd name="T26" fmla="*/ 2563 w 2563"/>
                <a:gd name="T27" fmla="*/ 2863 h 3746"/>
                <a:gd name="T28" fmla="*/ 2563 w 2563"/>
                <a:gd name="T29" fmla="*/ 2013 h 3746"/>
                <a:gd name="T30" fmla="*/ 2396 w 2563"/>
                <a:gd name="T31" fmla="*/ 1799 h 3746"/>
                <a:gd name="T32" fmla="*/ 1238 w 2563"/>
                <a:gd name="T33" fmla="*/ 1510 h 3746"/>
                <a:gd name="T34" fmla="*/ 1238 w 2563"/>
                <a:gd name="T35" fmla="*/ 654 h 3746"/>
                <a:gd name="T36" fmla="*/ 1238 w 2563"/>
                <a:gd name="T37" fmla="*/ 1268 h 3746"/>
                <a:gd name="T38" fmla="*/ 1669 w 2563"/>
                <a:gd name="T39" fmla="*/ 654 h 3746"/>
                <a:gd name="T40" fmla="*/ 1016 w 2563"/>
                <a:gd name="T41" fmla="*/ 0 h 3746"/>
                <a:gd name="T42" fmla="*/ 363 w 2563"/>
                <a:gd name="T43" fmla="*/ 654 h 3746"/>
                <a:gd name="T44" fmla="*/ 796 w 2563"/>
                <a:gd name="T45" fmla="*/ 1269 h 37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563" h="3746">
                  <a:moveTo>
                    <a:pt x="1238" y="1510"/>
                  </a:moveTo>
                  <a:cubicBezTo>
                    <a:pt x="1238" y="1758"/>
                    <a:pt x="1238" y="1758"/>
                    <a:pt x="1238" y="1758"/>
                  </a:cubicBezTo>
                  <a:moveTo>
                    <a:pt x="1238" y="654"/>
                  </a:moveTo>
                  <a:cubicBezTo>
                    <a:pt x="1238" y="532"/>
                    <a:pt x="1139" y="433"/>
                    <a:pt x="1017" y="433"/>
                  </a:cubicBezTo>
                  <a:cubicBezTo>
                    <a:pt x="895" y="433"/>
                    <a:pt x="796" y="532"/>
                    <a:pt x="796" y="654"/>
                  </a:cubicBezTo>
                  <a:cubicBezTo>
                    <a:pt x="796" y="654"/>
                    <a:pt x="796" y="659"/>
                    <a:pt x="796" y="669"/>
                  </a:cubicBezTo>
                  <a:cubicBezTo>
                    <a:pt x="796" y="818"/>
                    <a:pt x="796" y="2026"/>
                    <a:pt x="796" y="2453"/>
                  </a:cubicBezTo>
                  <a:cubicBezTo>
                    <a:pt x="796" y="2523"/>
                    <a:pt x="712" y="2557"/>
                    <a:pt x="662" y="2508"/>
                  </a:cubicBezTo>
                  <a:cubicBezTo>
                    <a:pt x="423" y="2269"/>
                    <a:pt x="423" y="2269"/>
                    <a:pt x="423" y="2269"/>
                  </a:cubicBezTo>
                  <a:cubicBezTo>
                    <a:pt x="331" y="2177"/>
                    <a:pt x="183" y="2177"/>
                    <a:pt x="92" y="2269"/>
                  </a:cubicBezTo>
                  <a:cubicBezTo>
                    <a:pt x="0" y="2360"/>
                    <a:pt x="0" y="2508"/>
                    <a:pt x="92" y="2600"/>
                  </a:cubicBezTo>
                  <a:cubicBezTo>
                    <a:pt x="906" y="3415"/>
                    <a:pt x="906" y="3415"/>
                    <a:pt x="906" y="3415"/>
                  </a:cubicBezTo>
                  <a:cubicBezTo>
                    <a:pt x="1104" y="3619"/>
                    <a:pt x="1377" y="3746"/>
                    <a:pt x="1680" y="3746"/>
                  </a:cubicBezTo>
                  <a:cubicBezTo>
                    <a:pt x="2168" y="3746"/>
                    <a:pt x="2563" y="3351"/>
                    <a:pt x="2563" y="2863"/>
                  </a:cubicBezTo>
                  <a:cubicBezTo>
                    <a:pt x="2563" y="2013"/>
                    <a:pt x="2563" y="2013"/>
                    <a:pt x="2563" y="2013"/>
                  </a:cubicBezTo>
                  <a:cubicBezTo>
                    <a:pt x="2563" y="1912"/>
                    <a:pt x="2494" y="1824"/>
                    <a:pt x="2396" y="1799"/>
                  </a:cubicBezTo>
                  <a:cubicBezTo>
                    <a:pt x="1238" y="1510"/>
                    <a:pt x="1238" y="1510"/>
                    <a:pt x="1238" y="1510"/>
                  </a:cubicBezTo>
                  <a:lnTo>
                    <a:pt x="1238" y="654"/>
                  </a:lnTo>
                  <a:close/>
                  <a:moveTo>
                    <a:pt x="1238" y="1268"/>
                  </a:moveTo>
                  <a:cubicBezTo>
                    <a:pt x="1489" y="1177"/>
                    <a:pt x="1669" y="936"/>
                    <a:pt x="1669" y="654"/>
                  </a:cubicBezTo>
                  <a:cubicBezTo>
                    <a:pt x="1669" y="293"/>
                    <a:pt x="1377" y="0"/>
                    <a:pt x="1016" y="0"/>
                  </a:cubicBezTo>
                  <a:cubicBezTo>
                    <a:pt x="655" y="0"/>
                    <a:pt x="363" y="293"/>
                    <a:pt x="363" y="654"/>
                  </a:cubicBezTo>
                  <a:cubicBezTo>
                    <a:pt x="363" y="937"/>
                    <a:pt x="544" y="1178"/>
                    <a:pt x="796" y="1269"/>
                  </a:cubicBezTo>
                </a:path>
              </a:pathLst>
            </a:custGeom>
            <a:noFill/>
            <a:ln w="15875"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696" b="0" i="0" u="none" strike="noStrike" kern="0" cap="none" spc="0" normalizeH="0" baseline="0" noProof="0">
                <a:ln>
                  <a:noFill/>
                </a:ln>
                <a:gradFill>
                  <a:gsLst>
                    <a:gs pos="0">
                      <a:srgbClr val="505050"/>
                    </a:gs>
                    <a:gs pos="100000">
                      <a:srgbClr val="505050"/>
                    </a:gs>
                  </a:gsLst>
                  <a:lin ang="5400000" scaled="1"/>
                </a:gradFill>
                <a:effectLst/>
                <a:uLnTx/>
                <a:uFillTx/>
                <a:latin typeface="Segoe UI"/>
                <a:ea typeface="+mn-ea"/>
                <a:cs typeface="+mn-cs"/>
              </a:endParaRPr>
            </a:p>
          </p:txBody>
        </p:sp>
        <p:sp>
          <p:nvSpPr>
            <p:cNvPr id="311" name="Move_E7C2">
              <a:extLst>
                <a:ext uri="{FF2B5EF4-FFF2-40B4-BE49-F238E27FC236}">
                  <a16:creationId xmlns:a16="http://schemas.microsoft.com/office/drawing/2014/main" id="{02672E51-CBC0-4977-B276-70A7E03FDAED}"/>
                </a:ext>
              </a:extLst>
            </p:cNvPr>
            <p:cNvSpPr>
              <a:spLocks noChangeAspect="1" noEditPoints="1"/>
            </p:cNvSpPr>
            <p:nvPr/>
          </p:nvSpPr>
          <p:spPr bwMode="auto">
            <a:xfrm rot="2700000">
              <a:off x="8659024" y="3319697"/>
              <a:ext cx="374783" cy="374876"/>
            </a:xfrm>
            <a:custGeom>
              <a:avLst/>
              <a:gdLst>
                <a:gd name="T0" fmla="*/ 736 w 3999"/>
                <a:gd name="T1" fmla="*/ 2737 h 4000"/>
                <a:gd name="T2" fmla="*/ 0 w 3999"/>
                <a:gd name="T3" fmla="*/ 2001 h 4000"/>
                <a:gd name="T4" fmla="*/ 736 w 3999"/>
                <a:gd name="T5" fmla="*/ 1264 h 4000"/>
                <a:gd name="T6" fmla="*/ 86 w 3999"/>
                <a:gd name="T7" fmla="*/ 2001 h 4000"/>
                <a:gd name="T8" fmla="*/ 1264 w 3999"/>
                <a:gd name="T9" fmla="*/ 2001 h 4000"/>
                <a:gd name="T10" fmla="*/ 1264 w 3999"/>
                <a:gd name="T11" fmla="*/ 3265 h 4000"/>
                <a:gd name="T12" fmla="*/ 2000 w 3999"/>
                <a:gd name="T13" fmla="*/ 4000 h 4000"/>
                <a:gd name="T14" fmla="*/ 2735 w 3999"/>
                <a:gd name="T15" fmla="*/ 3265 h 4000"/>
                <a:gd name="T16" fmla="*/ 2000 w 3999"/>
                <a:gd name="T17" fmla="*/ 3915 h 4000"/>
                <a:gd name="T18" fmla="*/ 2000 w 3999"/>
                <a:gd name="T19" fmla="*/ 2737 h 4000"/>
                <a:gd name="T20" fmla="*/ 3264 w 3999"/>
                <a:gd name="T21" fmla="*/ 2737 h 4000"/>
                <a:gd name="T22" fmla="*/ 3999 w 3999"/>
                <a:gd name="T23" fmla="*/ 2001 h 4000"/>
                <a:gd name="T24" fmla="*/ 3264 w 3999"/>
                <a:gd name="T25" fmla="*/ 1264 h 4000"/>
                <a:gd name="T26" fmla="*/ 3913 w 3999"/>
                <a:gd name="T27" fmla="*/ 2001 h 4000"/>
                <a:gd name="T28" fmla="*/ 2735 w 3999"/>
                <a:gd name="T29" fmla="*/ 2001 h 4000"/>
                <a:gd name="T30" fmla="*/ 2735 w 3999"/>
                <a:gd name="T31" fmla="*/ 736 h 4000"/>
                <a:gd name="T32" fmla="*/ 2000 w 3999"/>
                <a:gd name="T33" fmla="*/ 0 h 4000"/>
                <a:gd name="T34" fmla="*/ 1264 w 3999"/>
                <a:gd name="T35" fmla="*/ 736 h 4000"/>
                <a:gd name="T36" fmla="*/ 2000 w 3999"/>
                <a:gd name="T37" fmla="*/ 86 h 4000"/>
                <a:gd name="T38" fmla="*/ 2000 w 3999"/>
                <a:gd name="T39" fmla="*/ 1264 h 4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999" h="4000">
                  <a:moveTo>
                    <a:pt x="736" y="2737"/>
                  </a:moveTo>
                  <a:lnTo>
                    <a:pt x="0" y="2001"/>
                  </a:lnTo>
                  <a:lnTo>
                    <a:pt x="736" y="1264"/>
                  </a:lnTo>
                  <a:moveTo>
                    <a:pt x="86" y="2001"/>
                  </a:moveTo>
                  <a:lnTo>
                    <a:pt x="1264" y="2001"/>
                  </a:lnTo>
                  <a:moveTo>
                    <a:pt x="1264" y="3265"/>
                  </a:moveTo>
                  <a:lnTo>
                    <a:pt x="2000" y="4000"/>
                  </a:lnTo>
                  <a:lnTo>
                    <a:pt x="2735" y="3265"/>
                  </a:lnTo>
                  <a:moveTo>
                    <a:pt x="2000" y="3915"/>
                  </a:moveTo>
                  <a:lnTo>
                    <a:pt x="2000" y="2737"/>
                  </a:lnTo>
                  <a:moveTo>
                    <a:pt x="3264" y="2737"/>
                  </a:moveTo>
                  <a:lnTo>
                    <a:pt x="3999" y="2001"/>
                  </a:lnTo>
                  <a:lnTo>
                    <a:pt x="3264" y="1264"/>
                  </a:lnTo>
                  <a:moveTo>
                    <a:pt x="3913" y="2001"/>
                  </a:moveTo>
                  <a:lnTo>
                    <a:pt x="2735" y="2001"/>
                  </a:lnTo>
                  <a:moveTo>
                    <a:pt x="2735" y="736"/>
                  </a:moveTo>
                  <a:lnTo>
                    <a:pt x="2000" y="0"/>
                  </a:lnTo>
                  <a:lnTo>
                    <a:pt x="1264" y="736"/>
                  </a:lnTo>
                  <a:moveTo>
                    <a:pt x="2000" y="86"/>
                  </a:moveTo>
                  <a:lnTo>
                    <a:pt x="2000" y="1264"/>
                  </a:lnTo>
                </a:path>
              </a:pathLst>
            </a:custGeom>
            <a:noFill/>
            <a:ln w="15875" cap="sq">
              <a:solidFill>
                <a:srgbClr val="000000"/>
              </a:solidFill>
              <a:prstDash val="solid"/>
              <a:miter lim="800000"/>
              <a:headEnd/>
              <a:tailEnd/>
            </a:ln>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865" b="0" i="0" u="none" strike="noStrike" kern="0" cap="none" spc="0" normalizeH="0" baseline="0" noProof="0">
                <a:ln>
                  <a:noFill/>
                </a:ln>
                <a:gradFill>
                  <a:gsLst>
                    <a:gs pos="0">
                      <a:srgbClr val="505050"/>
                    </a:gs>
                    <a:gs pos="100000">
                      <a:srgbClr val="505050"/>
                    </a:gs>
                  </a:gsLst>
                  <a:lin ang="5400000" scaled="1"/>
                </a:gradFill>
                <a:effectLst/>
                <a:uLnTx/>
                <a:uFillTx/>
                <a:latin typeface="Segoe UI"/>
                <a:ea typeface="+mn-ea"/>
                <a:cs typeface="+mn-cs"/>
              </a:endParaRPr>
            </a:p>
          </p:txBody>
        </p:sp>
        <p:grpSp>
          <p:nvGrpSpPr>
            <p:cNvPr id="10" name="Group 9">
              <a:extLst>
                <a:ext uri="{FF2B5EF4-FFF2-40B4-BE49-F238E27FC236}">
                  <a16:creationId xmlns:a16="http://schemas.microsoft.com/office/drawing/2014/main" id="{D9E450C3-7725-45EF-8FA2-676D5A21CC64}"/>
                </a:ext>
              </a:extLst>
            </p:cNvPr>
            <p:cNvGrpSpPr/>
            <p:nvPr/>
          </p:nvGrpSpPr>
          <p:grpSpPr>
            <a:xfrm>
              <a:off x="3924906" y="4025049"/>
              <a:ext cx="437439" cy="349979"/>
              <a:chOff x="3975783" y="4025049"/>
              <a:chExt cx="437439" cy="349979"/>
            </a:xfrm>
          </p:grpSpPr>
          <p:sp>
            <p:nvSpPr>
              <p:cNvPr id="217" name="Freeform: Shape 216">
                <a:extLst>
                  <a:ext uri="{FF2B5EF4-FFF2-40B4-BE49-F238E27FC236}">
                    <a16:creationId xmlns:a16="http://schemas.microsoft.com/office/drawing/2014/main" id="{0B15B06B-1AC0-438C-9DAC-389000FAEF71}"/>
                  </a:ext>
                </a:extLst>
              </p:cNvPr>
              <p:cNvSpPr/>
              <p:nvPr/>
            </p:nvSpPr>
            <p:spPr>
              <a:xfrm>
                <a:off x="4038764" y="4184139"/>
                <a:ext cx="311476" cy="97259"/>
              </a:xfrm>
              <a:custGeom>
                <a:avLst/>
                <a:gdLst/>
                <a:ahLst/>
                <a:cxnLst/>
                <a:rect l="l" t="t" r="r" b="b"/>
                <a:pathLst>
                  <a:path w="708310" h="221791">
                    <a:moveTo>
                      <a:pt x="463971" y="135173"/>
                    </a:moveTo>
                    <a:cubicBezTo>
                      <a:pt x="469999" y="135173"/>
                      <a:pt x="474929" y="136903"/>
                      <a:pt x="478761" y="140363"/>
                    </a:cubicBezTo>
                    <a:cubicBezTo>
                      <a:pt x="482594" y="143823"/>
                      <a:pt x="484510" y="148195"/>
                      <a:pt x="484510" y="153479"/>
                    </a:cubicBezTo>
                    <a:cubicBezTo>
                      <a:pt x="484510" y="158911"/>
                      <a:pt x="482556" y="163357"/>
                      <a:pt x="478650" y="166817"/>
                    </a:cubicBezTo>
                    <a:cubicBezTo>
                      <a:pt x="474743" y="170278"/>
                      <a:pt x="469664" y="172008"/>
                      <a:pt x="463413" y="172008"/>
                    </a:cubicBezTo>
                    <a:cubicBezTo>
                      <a:pt x="457609" y="172008"/>
                      <a:pt x="452772" y="170222"/>
                      <a:pt x="448903" y="166650"/>
                    </a:cubicBezTo>
                    <a:cubicBezTo>
                      <a:pt x="445033" y="163078"/>
                      <a:pt x="443098" y="158688"/>
                      <a:pt x="443098" y="153479"/>
                    </a:cubicBezTo>
                    <a:cubicBezTo>
                      <a:pt x="443098" y="148121"/>
                      <a:pt x="445089" y="143730"/>
                      <a:pt x="449070" y="140307"/>
                    </a:cubicBezTo>
                    <a:cubicBezTo>
                      <a:pt x="453051" y="136884"/>
                      <a:pt x="458018" y="135173"/>
                      <a:pt x="463971" y="135173"/>
                    </a:cubicBezTo>
                    <a:close/>
                    <a:moveTo>
                      <a:pt x="364071" y="79139"/>
                    </a:moveTo>
                    <a:cubicBezTo>
                      <a:pt x="356852" y="79139"/>
                      <a:pt x="350955" y="81874"/>
                      <a:pt x="346379" y="87343"/>
                    </a:cubicBezTo>
                    <a:cubicBezTo>
                      <a:pt x="341802" y="92813"/>
                      <a:pt x="339514" y="100049"/>
                      <a:pt x="339514" y="109053"/>
                    </a:cubicBezTo>
                    <a:lnTo>
                      <a:pt x="339514" y="118206"/>
                    </a:lnTo>
                    <a:cubicBezTo>
                      <a:pt x="339514" y="126094"/>
                      <a:pt x="341598" y="132531"/>
                      <a:pt x="345765" y="137517"/>
                    </a:cubicBezTo>
                    <a:cubicBezTo>
                      <a:pt x="349932" y="142503"/>
                      <a:pt x="355401" y="144995"/>
                      <a:pt x="362173" y="144995"/>
                    </a:cubicBezTo>
                    <a:cubicBezTo>
                      <a:pt x="370210" y="144995"/>
                      <a:pt x="376442" y="141889"/>
                      <a:pt x="380870" y="135675"/>
                    </a:cubicBezTo>
                    <a:cubicBezTo>
                      <a:pt x="385297" y="129462"/>
                      <a:pt x="387511" y="120662"/>
                      <a:pt x="387511" y="109277"/>
                    </a:cubicBezTo>
                    <a:cubicBezTo>
                      <a:pt x="387511" y="89185"/>
                      <a:pt x="379698" y="79139"/>
                      <a:pt x="364071" y="79139"/>
                    </a:cubicBezTo>
                    <a:close/>
                    <a:moveTo>
                      <a:pt x="463971" y="53578"/>
                    </a:moveTo>
                    <a:cubicBezTo>
                      <a:pt x="469999" y="53578"/>
                      <a:pt x="474929" y="55308"/>
                      <a:pt x="478761" y="58768"/>
                    </a:cubicBezTo>
                    <a:cubicBezTo>
                      <a:pt x="482594" y="62228"/>
                      <a:pt x="484510" y="66600"/>
                      <a:pt x="484510" y="71884"/>
                    </a:cubicBezTo>
                    <a:cubicBezTo>
                      <a:pt x="484510" y="77316"/>
                      <a:pt x="482556" y="81744"/>
                      <a:pt x="478650" y="85167"/>
                    </a:cubicBezTo>
                    <a:cubicBezTo>
                      <a:pt x="474743" y="88590"/>
                      <a:pt x="469664" y="90301"/>
                      <a:pt x="463413" y="90301"/>
                    </a:cubicBezTo>
                    <a:cubicBezTo>
                      <a:pt x="457609" y="90301"/>
                      <a:pt x="452772" y="88534"/>
                      <a:pt x="448903" y="84999"/>
                    </a:cubicBezTo>
                    <a:cubicBezTo>
                      <a:pt x="445033" y="81464"/>
                      <a:pt x="443098" y="77093"/>
                      <a:pt x="443098" y="71884"/>
                    </a:cubicBezTo>
                    <a:cubicBezTo>
                      <a:pt x="443098" y="66526"/>
                      <a:pt x="445089" y="62135"/>
                      <a:pt x="449070" y="58712"/>
                    </a:cubicBezTo>
                    <a:cubicBezTo>
                      <a:pt x="453051" y="55289"/>
                      <a:pt x="458018" y="53578"/>
                      <a:pt x="463971" y="53578"/>
                    </a:cubicBezTo>
                    <a:close/>
                    <a:moveTo>
                      <a:pt x="377242" y="52127"/>
                    </a:moveTo>
                    <a:cubicBezTo>
                      <a:pt x="392050" y="52127"/>
                      <a:pt x="403491" y="57205"/>
                      <a:pt x="411565" y="67363"/>
                    </a:cubicBezTo>
                    <a:cubicBezTo>
                      <a:pt x="419639" y="77521"/>
                      <a:pt x="423676" y="91343"/>
                      <a:pt x="423676" y="108830"/>
                    </a:cubicBezTo>
                    <a:cubicBezTo>
                      <a:pt x="423676" y="127880"/>
                      <a:pt x="418970" y="143172"/>
                      <a:pt x="409556" y="154706"/>
                    </a:cubicBezTo>
                    <a:cubicBezTo>
                      <a:pt x="400143" y="166241"/>
                      <a:pt x="387623" y="172008"/>
                      <a:pt x="371996" y="172008"/>
                    </a:cubicBezTo>
                    <a:cubicBezTo>
                      <a:pt x="358229" y="172008"/>
                      <a:pt x="347737" y="166650"/>
                      <a:pt x="340519" y="155934"/>
                    </a:cubicBezTo>
                    <a:lnTo>
                      <a:pt x="340072" y="155934"/>
                    </a:lnTo>
                    <a:lnTo>
                      <a:pt x="340072" y="221791"/>
                    </a:lnTo>
                    <a:lnTo>
                      <a:pt x="304800" y="221791"/>
                    </a:lnTo>
                    <a:lnTo>
                      <a:pt x="304800" y="54917"/>
                    </a:lnTo>
                    <a:lnTo>
                      <a:pt x="340072" y="54917"/>
                    </a:lnTo>
                    <a:lnTo>
                      <a:pt x="340072" y="72107"/>
                    </a:lnTo>
                    <a:lnTo>
                      <a:pt x="340519" y="72107"/>
                    </a:lnTo>
                    <a:cubicBezTo>
                      <a:pt x="349225" y="58787"/>
                      <a:pt x="361466" y="52127"/>
                      <a:pt x="377242" y="52127"/>
                    </a:cubicBezTo>
                    <a:close/>
                    <a:moveTo>
                      <a:pt x="262495" y="20203"/>
                    </a:moveTo>
                    <a:lnTo>
                      <a:pt x="262495" y="54917"/>
                    </a:lnTo>
                    <a:lnTo>
                      <a:pt x="288168" y="54917"/>
                    </a:lnTo>
                    <a:lnTo>
                      <a:pt x="288168" y="80925"/>
                    </a:lnTo>
                    <a:lnTo>
                      <a:pt x="262495" y="80925"/>
                    </a:lnTo>
                    <a:lnTo>
                      <a:pt x="262495" y="127136"/>
                    </a:lnTo>
                    <a:cubicBezTo>
                      <a:pt x="262495" y="139042"/>
                      <a:pt x="267221" y="144995"/>
                      <a:pt x="276671" y="144995"/>
                    </a:cubicBezTo>
                    <a:cubicBezTo>
                      <a:pt x="280392" y="144995"/>
                      <a:pt x="284224" y="143916"/>
                      <a:pt x="288168" y="141758"/>
                    </a:cubicBezTo>
                    <a:lnTo>
                      <a:pt x="288168" y="167878"/>
                    </a:lnTo>
                    <a:cubicBezTo>
                      <a:pt x="282959" y="170631"/>
                      <a:pt x="275109" y="172008"/>
                      <a:pt x="264616" y="172008"/>
                    </a:cubicBezTo>
                    <a:cubicBezTo>
                      <a:pt x="239762" y="172008"/>
                      <a:pt x="227335" y="159097"/>
                      <a:pt x="227335" y="133275"/>
                    </a:cubicBezTo>
                    <a:lnTo>
                      <a:pt x="227335" y="80925"/>
                    </a:lnTo>
                    <a:lnTo>
                      <a:pt x="208806" y="80925"/>
                    </a:lnTo>
                    <a:lnTo>
                      <a:pt x="208806" y="54917"/>
                    </a:lnTo>
                    <a:lnTo>
                      <a:pt x="227335" y="54917"/>
                    </a:lnTo>
                    <a:lnTo>
                      <a:pt x="227335" y="30249"/>
                    </a:lnTo>
                    <a:close/>
                    <a:moveTo>
                      <a:pt x="176770" y="20203"/>
                    </a:moveTo>
                    <a:lnTo>
                      <a:pt x="176770" y="54917"/>
                    </a:lnTo>
                    <a:lnTo>
                      <a:pt x="202443" y="54917"/>
                    </a:lnTo>
                    <a:lnTo>
                      <a:pt x="202443" y="80925"/>
                    </a:lnTo>
                    <a:lnTo>
                      <a:pt x="176770" y="80925"/>
                    </a:lnTo>
                    <a:lnTo>
                      <a:pt x="176770" y="127136"/>
                    </a:lnTo>
                    <a:cubicBezTo>
                      <a:pt x="176770" y="139042"/>
                      <a:pt x="181496" y="144995"/>
                      <a:pt x="190946" y="144995"/>
                    </a:cubicBezTo>
                    <a:cubicBezTo>
                      <a:pt x="194667" y="144995"/>
                      <a:pt x="198499" y="143916"/>
                      <a:pt x="202443" y="141758"/>
                    </a:cubicBezTo>
                    <a:lnTo>
                      <a:pt x="202443" y="167878"/>
                    </a:lnTo>
                    <a:cubicBezTo>
                      <a:pt x="197234" y="170631"/>
                      <a:pt x="189384" y="172008"/>
                      <a:pt x="178891" y="172008"/>
                    </a:cubicBezTo>
                    <a:cubicBezTo>
                      <a:pt x="154037" y="172008"/>
                      <a:pt x="141610" y="159097"/>
                      <a:pt x="141610" y="133275"/>
                    </a:cubicBezTo>
                    <a:lnTo>
                      <a:pt x="141610" y="80925"/>
                    </a:lnTo>
                    <a:lnTo>
                      <a:pt x="123081" y="80925"/>
                    </a:lnTo>
                    <a:lnTo>
                      <a:pt x="123081" y="54917"/>
                    </a:lnTo>
                    <a:lnTo>
                      <a:pt x="141610" y="54917"/>
                    </a:lnTo>
                    <a:lnTo>
                      <a:pt x="141610" y="30249"/>
                    </a:lnTo>
                    <a:close/>
                    <a:moveTo>
                      <a:pt x="676498" y="9153"/>
                    </a:moveTo>
                    <a:lnTo>
                      <a:pt x="708310" y="9153"/>
                    </a:lnTo>
                    <a:lnTo>
                      <a:pt x="630287" y="195783"/>
                    </a:lnTo>
                    <a:lnTo>
                      <a:pt x="598810" y="195783"/>
                    </a:lnTo>
                    <a:close/>
                    <a:moveTo>
                      <a:pt x="571723" y="9153"/>
                    </a:moveTo>
                    <a:lnTo>
                      <a:pt x="603535" y="9153"/>
                    </a:lnTo>
                    <a:lnTo>
                      <a:pt x="525512" y="195783"/>
                    </a:lnTo>
                    <a:lnTo>
                      <a:pt x="494035" y="195783"/>
                    </a:lnTo>
                    <a:close/>
                    <a:moveTo>
                      <a:pt x="0" y="0"/>
                    </a:moveTo>
                    <a:lnTo>
                      <a:pt x="35272" y="0"/>
                    </a:lnTo>
                    <a:lnTo>
                      <a:pt x="35272" y="71884"/>
                    </a:lnTo>
                    <a:lnTo>
                      <a:pt x="35719" y="71884"/>
                    </a:lnTo>
                    <a:cubicBezTo>
                      <a:pt x="44351" y="58712"/>
                      <a:pt x="56071" y="52127"/>
                      <a:pt x="70879" y="52127"/>
                    </a:cubicBezTo>
                    <a:cubicBezTo>
                      <a:pt x="96775" y="52127"/>
                      <a:pt x="109723" y="67754"/>
                      <a:pt x="109723" y="99008"/>
                    </a:cubicBezTo>
                    <a:lnTo>
                      <a:pt x="109723" y="169217"/>
                    </a:lnTo>
                    <a:lnTo>
                      <a:pt x="74563" y="169217"/>
                    </a:lnTo>
                    <a:lnTo>
                      <a:pt x="74563" y="104254"/>
                    </a:lnTo>
                    <a:cubicBezTo>
                      <a:pt x="74563" y="87511"/>
                      <a:pt x="68461" y="79139"/>
                      <a:pt x="56257" y="79139"/>
                    </a:cubicBezTo>
                    <a:cubicBezTo>
                      <a:pt x="50006" y="79139"/>
                      <a:pt x="44946" y="81483"/>
                      <a:pt x="41076" y="86171"/>
                    </a:cubicBezTo>
                    <a:cubicBezTo>
                      <a:pt x="37207" y="90859"/>
                      <a:pt x="35272" y="96812"/>
                      <a:pt x="35272" y="104031"/>
                    </a:cubicBezTo>
                    <a:lnTo>
                      <a:pt x="35272" y="169217"/>
                    </a:lnTo>
                    <a:lnTo>
                      <a:pt x="0" y="169217"/>
                    </a:lnTo>
                    <a:close/>
                  </a:path>
                </a:pathLst>
              </a:custGeom>
              <a:solidFill>
                <a:schemeClr val="tx1"/>
              </a:solidFill>
              <a:ln w="10795" cap="flat" cmpd="sng" algn="ctr">
                <a:noFill/>
                <a:prstDash val="solid"/>
              </a:ln>
              <a:effectLst/>
            </p:spPr>
            <p:txBody>
              <a:bodyPr rtlCol="0" anchor="ctr"/>
              <a:lstStyle/>
              <a:p>
                <a:pPr marL="0" marR="0" lvl="0" indent="0" algn="ctr" defTabSz="914225" rtl="0"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a:ln>
                    <a:noFill/>
                  </a:ln>
                  <a:solidFill>
                    <a:srgbClr val="FFFFFF"/>
                  </a:solidFill>
                  <a:effectLst/>
                  <a:uLnTx/>
                  <a:uFillTx/>
                  <a:latin typeface="Segoe UI Semibold" panose="020B0702040204020203" pitchFamily="34" charset="0"/>
                  <a:ea typeface="+mn-ea"/>
                  <a:cs typeface="Segoe UI Semibold" panose="020B0702040204020203" pitchFamily="34" charset="0"/>
                </a:endParaRPr>
              </a:p>
            </p:txBody>
          </p:sp>
          <p:sp>
            <p:nvSpPr>
              <p:cNvPr id="314" name="Graphic 25">
                <a:extLst>
                  <a:ext uri="{FF2B5EF4-FFF2-40B4-BE49-F238E27FC236}">
                    <a16:creationId xmlns:a16="http://schemas.microsoft.com/office/drawing/2014/main" id="{6997819F-F801-488B-AB1A-482C29478DE3}"/>
                  </a:ext>
                </a:extLst>
              </p:cNvPr>
              <p:cNvSpPr/>
              <p:nvPr/>
            </p:nvSpPr>
            <p:spPr>
              <a:xfrm>
                <a:off x="3975783" y="4025049"/>
                <a:ext cx="437439" cy="349979"/>
              </a:xfrm>
              <a:custGeom>
                <a:avLst/>
                <a:gdLst>
                  <a:gd name="connsiteX0" fmla="*/ 446211 w 446210"/>
                  <a:gd name="connsiteY0" fmla="*/ 356997 h 356997"/>
                  <a:gd name="connsiteX1" fmla="*/ 0 w 446210"/>
                  <a:gd name="connsiteY1" fmla="*/ 356997 h 356997"/>
                  <a:gd name="connsiteX2" fmla="*/ 0 w 446210"/>
                  <a:gd name="connsiteY2" fmla="*/ 0 h 356997"/>
                  <a:gd name="connsiteX3" fmla="*/ 446211 w 446210"/>
                  <a:gd name="connsiteY3" fmla="*/ 0 h 356997"/>
                  <a:gd name="connsiteX4" fmla="*/ 446211 w 446210"/>
                  <a:gd name="connsiteY4" fmla="*/ 356997 h 356997"/>
                  <a:gd name="connsiteX5" fmla="*/ 446211 w 446210"/>
                  <a:gd name="connsiteY5" fmla="*/ 356997 h 356997"/>
                  <a:gd name="connsiteX6" fmla="*/ 446211 w 446210"/>
                  <a:gd name="connsiteY6" fmla="*/ 356997 h 356997"/>
                  <a:gd name="connsiteX7" fmla="*/ 0 w 446210"/>
                  <a:gd name="connsiteY7" fmla="*/ 89358 h 356997"/>
                  <a:gd name="connsiteX8" fmla="*/ 446211 w 446210"/>
                  <a:gd name="connsiteY8" fmla="*/ 89358 h 356997"/>
                  <a:gd name="connsiteX9" fmla="*/ 396905 w 446210"/>
                  <a:gd name="connsiteY9" fmla="*/ 44679 h 356997"/>
                  <a:gd name="connsiteX10" fmla="*/ 401676 w 446210"/>
                  <a:gd name="connsiteY10" fmla="*/ 49450 h 356997"/>
                  <a:gd name="connsiteX11" fmla="*/ 406303 w 446210"/>
                  <a:gd name="connsiteY11" fmla="*/ 44679 h 356997"/>
                  <a:gd name="connsiteX12" fmla="*/ 401676 w 446210"/>
                  <a:gd name="connsiteY12" fmla="*/ 40052 h 356997"/>
                  <a:gd name="connsiteX13" fmla="*/ 396905 w 446210"/>
                  <a:gd name="connsiteY13" fmla="*/ 44679 h 356997"/>
                  <a:gd name="connsiteX14" fmla="*/ 396905 w 446210"/>
                  <a:gd name="connsiteY14" fmla="*/ 44679 h 356997"/>
                  <a:gd name="connsiteX15" fmla="*/ 343406 w 446210"/>
                  <a:gd name="connsiteY15" fmla="*/ 44679 h 356997"/>
                  <a:gd name="connsiteX16" fmla="*/ 348033 w 446210"/>
                  <a:gd name="connsiteY16" fmla="*/ 49450 h 356997"/>
                  <a:gd name="connsiteX17" fmla="*/ 352804 w 446210"/>
                  <a:gd name="connsiteY17" fmla="*/ 44679 h 356997"/>
                  <a:gd name="connsiteX18" fmla="*/ 348033 w 446210"/>
                  <a:gd name="connsiteY18" fmla="*/ 40052 h 356997"/>
                  <a:gd name="connsiteX19" fmla="*/ 343406 w 446210"/>
                  <a:gd name="connsiteY19" fmla="*/ 44679 h 356997"/>
                  <a:gd name="connsiteX20" fmla="*/ 343406 w 446210"/>
                  <a:gd name="connsiteY20" fmla="*/ 44679 h 356997"/>
                  <a:gd name="connsiteX21" fmla="*/ 290051 w 446210"/>
                  <a:gd name="connsiteY21" fmla="*/ 44679 h 356997"/>
                  <a:gd name="connsiteX22" fmla="*/ 294678 w 446210"/>
                  <a:gd name="connsiteY22" fmla="*/ 49450 h 356997"/>
                  <a:gd name="connsiteX23" fmla="*/ 299450 w 446210"/>
                  <a:gd name="connsiteY23" fmla="*/ 44679 h 356997"/>
                  <a:gd name="connsiteX24" fmla="*/ 294678 w 446210"/>
                  <a:gd name="connsiteY24" fmla="*/ 40052 h 356997"/>
                  <a:gd name="connsiteX25" fmla="*/ 290051 w 446210"/>
                  <a:gd name="connsiteY25" fmla="*/ 44679 h 356997"/>
                  <a:gd name="connsiteX26" fmla="*/ 290051 w 446210"/>
                  <a:gd name="connsiteY26" fmla="*/ 44679 h 356997"/>
                  <a:gd name="connsiteX0" fmla="*/ 446211 w 446211"/>
                  <a:gd name="connsiteY0" fmla="*/ 356997 h 356997"/>
                  <a:gd name="connsiteX1" fmla="*/ 0 w 446211"/>
                  <a:gd name="connsiteY1" fmla="*/ 356997 h 356997"/>
                  <a:gd name="connsiteX2" fmla="*/ 0 w 446211"/>
                  <a:gd name="connsiteY2" fmla="*/ 0 h 356997"/>
                  <a:gd name="connsiteX3" fmla="*/ 446211 w 446211"/>
                  <a:gd name="connsiteY3" fmla="*/ 0 h 356997"/>
                  <a:gd name="connsiteX4" fmla="*/ 446211 w 446211"/>
                  <a:gd name="connsiteY4" fmla="*/ 356997 h 356997"/>
                  <a:gd name="connsiteX5" fmla="*/ 446211 w 446211"/>
                  <a:gd name="connsiteY5" fmla="*/ 356997 h 356997"/>
                  <a:gd name="connsiteX6" fmla="*/ 446211 w 446211"/>
                  <a:gd name="connsiteY6" fmla="*/ 356997 h 356997"/>
                  <a:gd name="connsiteX7" fmla="*/ 0 w 446211"/>
                  <a:gd name="connsiteY7" fmla="*/ 89358 h 356997"/>
                  <a:gd name="connsiteX8" fmla="*/ 446211 w 446211"/>
                  <a:gd name="connsiteY8" fmla="*/ 89358 h 356997"/>
                  <a:gd name="connsiteX9" fmla="*/ 396905 w 446211"/>
                  <a:gd name="connsiteY9" fmla="*/ 44679 h 356997"/>
                  <a:gd name="connsiteX10" fmla="*/ 401676 w 446211"/>
                  <a:gd name="connsiteY10" fmla="*/ 49450 h 356997"/>
                  <a:gd name="connsiteX11" fmla="*/ 406303 w 446211"/>
                  <a:gd name="connsiteY11" fmla="*/ 44679 h 356997"/>
                  <a:gd name="connsiteX12" fmla="*/ 401676 w 446211"/>
                  <a:gd name="connsiteY12" fmla="*/ 40052 h 356997"/>
                  <a:gd name="connsiteX13" fmla="*/ 396905 w 446211"/>
                  <a:gd name="connsiteY13" fmla="*/ 44679 h 356997"/>
                  <a:gd name="connsiteX14" fmla="*/ 396905 w 446211"/>
                  <a:gd name="connsiteY14" fmla="*/ 44679 h 356997"/>
                  <a:gd name="connsiteX15" fmla="*/ 343406 w 446211"/>
                  <a:gd name="connsiteY15" fmla="*/ 44679 h 356997"/>
                  <a:gd name="connsiteX16" fmla="*/ 348033 w 446211"/>
                  <a:gd name="connsiteY16" fmla="*/ 49450 h 356997"/>
                  <a:gd name="connsiteX17" fmla="*/ 352804 w 446211"/>
                  <a:gd name="connsiteY17" fmla="*/ 44679 h 356997"/>
                  <a:gd name="connsiteX18" fmla="*/ 348033 w 446211"/>
                  <a:gd name="connsiteY18" fmla="*/ 40052 h 356997"/>
                  <a:gd name="connsiteX19" fmla="*/ 343406 w 446211"/>
                  <a:gd name="connsiteY19" fmla="*/ 44679 h 356997"/>
                  <a:gd name="connsiteX20" fmla="*/ 343406 w 446211"/>
                  <a:gd name="connsiteY20" fmla="*/ 44679 h 356997"/>
                  <a:gd name="connsiteX21" fmla="*/ 290051 w 446211"/>
                  <a:gd name="connsiteY21" fmla="*/ 44679 h 356997"/>
                  <a:gd name="connsiteX22" fmla="*/ 294678 w 446211"/>
                  <a:gd name="connsiteY22" fmla="*/ 49450 h 356997"/>
                  <a:gd name="connsiteX23" fmla="*/ 299450 w 446211"/>
                  <a:gd name="connsiteY23" fmla="*/ 44679 h 356997"/>
                  <a:gd name="connsiteX24" fmla="*/ 294678 w 446211"/>
                  <a:gd name="connsiteY24" fmla="*/ 40052 h 356997"/>
                  <a:gd name="connsiteX25" fmla="*/ 290051 w 446211"/>
                  <a:gd name="connsiteY25" fmla="*/ 44679 h 356997"/>
                  <a:gd name="connsiteX26" fmla="*/ 290051 w 446211"/>
                  <a:gd name="connsiteY26" fmla="*/ 44679 h 356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46211" h="356997">
                    <a:moveTo>
                      <a:pt x="446211" y="356997"/>
                    </a:moveTo>
                    <a:lnTo>
                      <a:pt x="0" y="356997"/>
                    </a:lnTo>
                    <a:lnTo>
                      <a:pt x="0" y="0"/>
                    </a:lnTo>
                    <a:lnTo>
                      <a:pt x="446211" y="0"/>
                    </a:lnTo>
                    <a:lnTo>
                      <a:pt x="446211" y="356997"/>
                    </a:lnTo>
                    <a:lnTo>
                      <a:pt x="446211" y="356997"/>
                    </a:lnTo>
                    <a:lnTo>
                      <a:pt x="446211" y="356997"/>
                    </a:lnTo>
                    <a:close/>
                    <a:moveTo>
                      <a:pt x="0" y="89358"/>
                    </a:moveTo>
                    <a:lnTo>
                      <a:pt x="446211" y="89358"/>
                    </a:lnTo>
                    <a:moveTo>
                      <a:pt x="396905" y="44679"/>
                    </a:moveTo>
                    <a:cubicBezTo>
                      <a:pt x="396905" y="47282"/>
                      <a:pt x="399074" y="49450"/>
                      <a:pt x="401676" y="49450"/>
                    </a:cubicBezTo>
                    <a:cubicBezTo>
                      <a:pt x="404279" y="49450"/>
                      <a:pt x="406303" y="47282"/>
                      <a:pt x="406303" y="44679"/>
                    </a:cubicBezTo>
                    <a:cubicBezTo>
                      <a:pt x="406303" y="42076"/>
                      <a:pt x="404279" y="40052"/>
                      <a:pt x="401676" y="40052"/>
                    </a:cubicBezTo>
                    <a:cubicBezTo>
                      <a:pt x="398929" y="40052"/>
                      <a:pt x="396905" y="42076"/>
                      <a:pt x="396905" y="44679"/>
                    </a:cubicBezTo>
                    <a:lnTo>
                      <a:pt x="396905" y="44679"/>
                    </a:lnTo>
                    <a:close/>
                    <a:moveTo>
                      <a:pt x="343406" y="44679"/>
                    </a:moveTo>
                    <a:cubicBezTo>
                      <a:pt x="343406" y="47282"/>
                      <a:pt x="345575" y="49450"/>
                      <a:pt x="348033" y="49450"/>
                    </a:cubicBezTo>
                    <a:cubicBezTo>
                      <a:pt x="350635" y="49450"/>
                      <a:pt x="352804" y="47282"/>
                      <a:pt x="352804" y="44679"/>
                    </a:cubicBezTo>
                    <a:cubicBezTo>
                      <a:pt x="352804" y="42076"/>
                      <a:pt x="350635" y="40052"/>
                      <a:pt x="348033" y="40052"/>
                    </a:cubicBezTo>
                    <a:cubicBezTo>
                      <a:pt x="345575" y="40052"/>
                      <a:pt x="343406" y="42076"/>
                      <a:pt x="343406" y="44679"/>
                    </a:cubicBezTo>
                    <a:lnTo>
                      <a:pt x="343406" y="44679"/>
                    </a:lnTo>
                    <a:close/>
                    <a:moveTo>
                      <a:pt x="290051" y="44679"/>
                    </a:moveTo>
                    <a:cubicBezTo>
                      <a:pt x="290051" y="47282"/>
                      <a:pt x="292076" y="49450"/>
                      <a:pt x="294678" y="49450"/>
                    </a:cubicBezTo>
                    <a:cubicBezTo>
                      <a:pt x="297281" y="49450"/>
                      <a:pt x="299450" y="47282"/>
                      <a:pt x="299450" y="44679"/>
                    </a:cubicBezTo>
                    <a:cubicBezTo>
                      <a:pt x="299450" y="42076"/>
                      <a:pt x="297281" y="40052"/>
                      <a:pt x="294678" y="40052"/>
                    </a:cubicBezTo>
                    <a:cubicBezTo>
                      <a:pt x="292076" y="40052"/>
                      <a:pt x="290051" y="42076"/>
                      <a:pt x="290051" y="44679"/>
                    </a:cubicBezTo>
                    <a:lnTo>
                      <a:pt x="290051" y="44679"/>
                    </a:lnTo>
                    <a:close/>
                  </a:path>
                </a:pathLst>
              </a:custGeom>
              <a:noFill/>
              <a:ln w="15875" cap="flat">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696" b="0" i="0" u="none" strike="noStrike" kern="0" cap="none" spc="0" normalizeH="0" baseline="0" noProof="0">
                  <a:ln>
                    <a:noFill/>
                  </a:ln>
                  <a:gradFill>
                    <a:gsLst>
                      <a:gs pos="0">
                        <a:srgbClr val="505050"/>
                      </a:gs>
                      <a:gs pos="100000">
                        <a:srgbClr val="505050"/>
                      </a:gs>
                    </a:gsLst>
                  </a:gradFill>
                  <a:effectLst/>
                  <a:uLnTx/>
                  <a:uFillTx/>
                  <a:latin typeface="Segoe UI"/>
                  <a:ea typeface="+mn-ea"/>
                  <a:cs typeface="+mn-cs"/>
                </a:endParaRPr>
              </a:p>
            </p:txBody>
          </p:sp>
        </p:grpSp>
        <p:grpSp>
          <p:nvGrpSpPr>
            <p:cNvPr id="7" name="Group 6">
              <a:extLst>
                <a:ext uri="{FF2B5EF4-FFF2-40B4-BE49-F238E27FC236}">
                  <a16:creationId xmlns:a16="http://schemas.microsoft.com/office/drawing/2014/main" id="{7DAEB15F-D2D1-40F8-B2CA-E9C063B4F875}"/>
                </a:ext>
              </a:extLst>
            </p:cNvPr>
            <p:cNvGrpSpPr/>
            <p:nvPr/>
          </p:nvGrpSpPr>
          <p:grpSpPr>
            <a:xfrm>
              <a:off x="3213255" y="3383294"/>
              <a:ext cx="448212" cy="343507"/>
              <a:chOff x="3213255" y="3383294"/>
              <a:chExt cx="448212" cy="343507"/>
            </a:xfrm>
          </p:grpSpPr>
          <p:grpSp>
            <p:nvGrpSpPr>
              <p:cNvPr id="246" name="Group 245">
                <a:extLst>
                  <a:ext uri="{FF2B5EF4-FFF2-40B4-BE49-F238E27FC236}">
                    <a16:creationId xmlns:a16="http://schemas.microsoft.com/office/drawing/2014/main" id="{D98EB9B5-0002-46BD-AB24-65C5156716F9}"/>
                  </a:ext>
                </a:extLst>
              </p:cNvPr>
              <p:cNvGrpSpPr/>
              <p:nvPr/>
            </p:nvGrpSpPr>
            <p:grpSpPr>
              <a:xfrm>
                <a:off x="3368795" y="3451200"/>
                <a:ext cx="137133" cy="136231"/>
                <a:chOff x="7940675" y="2295528"/>
                <a:chExt cx="419101" cy="417513"/>
              </a:xfrm>
              <a:solidFill>
                <a:schemeClr val="tx1"/>
              </a:solidFill>
              <a:effectLst/>
            </p:grpSpPr>
            <p:sp>
              <p:nvSpPr>
                <p:cNvPr id="247" name="Freeform 5">
                  <a:extLst>
                    <a:ext uri="{FF2B5EF4-FFF2-40B4-BE49-F238E27FC236}">
                      <a16:creationId xmlns:a16="http://schemas.microsoft.com/office/drawing/2014/main" id="{610335B0-AC01-4258-8994-FAF4B1D91D63}"/>
                    </a:ext>
                  </a:extLst>
                </p:cNvPr>
                <p:cNvSpPr>
                  <a:spLocks/>
                </p:cNvSpPr>
                <p:nvPr/>
              </p:nvSpPr>
              <p:spPr bwMode="auto">
                <a:xfrm>
                  <a:off x="7940675" y="2295528"/>
                  <a:ext cx="104775" cy="103188"/>
                </a:xfrm>
                <a:custGeom>
                  <a:avLst/>
                  <a:gdLst>
                    <a:gd name="T0" fmla="*/ 0 w 106"/>
                    <a:gd name="T1" fmla="*/ 0 h 105"/>
                    <a:gd name="T2" fmla="*/ 0 w 106"/>
                    <a:gd name="T3" fmla="*/ 0 h 105"/>
                    <a:gd name="T4" fmla="*/ 0 w 106"/>
                    <a:gd name="T5" fmla="*/ 105 h 105"/>
                    <a:gd name="T6" fmla="*/ 26 w 106"/>
                    <a:gd name="T7" fmla="*/ 105 h 105"/>
                    <a:gd name="T8" fmla="*/ 26 w 106"/>
                    <a:gd name="T9" fmla="*/ 26 h 105"/>
                    <a:gd name="T10" fmla="*/ 106 w 106"/>
                    <a:gd name="T11" fmla="*/ 26 h 105"/>
                    <a:gd name="T12" fmla="*/ 106 w 106"/>
                    <a:gd name="T13" fmla="*/ 0 h 105"/>
                    <a:gd name="T14" fmla="*/ 0 w 106"/>
                    <a:gd name="T15" fmla="*/ 0 h 1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 h="105">
                      <a:moveTo>
                        <a:pt x="0" y="0"/>
                      </a:moveTo>
                      <a:lnTo>
                        <a:pt x="0" y="0"/>
                      </a:lnTo>
                      <a:lnTo>
                        <a:pt x="0" y="105"/>
                      </a:lnTo>
                      <a:lnTo>
                        <a:pt x="26" y="105"/>
                      </a:lnTo>
                      <a:lnTo>
                        <a:pt x="26" y="26"/>
                      </a:lnTo>
                      <a:lnTo>
                        <a:pt x="106" y="26"/>
                      </a:lnTo>
                      <a:lnTo>
                        <a:pt x="106" y="0"/>
                      </a:lnTo>
                      <a:lnTo>
                        <a:pt x="0" y="0"/>
                      </a:lnTo>
                      <a:close/>
                    </a:path>
                  </a:pathLst>
                </a:custGeom>
                <a:grpFill/>
                <a:ln w="0">
                  <a:solidFill>
                    <a:schemeClr val="tx1"/>
                  </a:solidFill>
                  <a:prstDash val="solid"/>
                  <a:round/>
                  <a:headEnd/>
                  <a:tailEnd/>
                </a:ln>
              </p:spPr>
              <p:txBody>
                <a:bodyPr vert="horz" wrap="square" lIns="91427" tIns="45713" rIns="91427" bIns="45713" numCol="1" anchor="t" anchorCtr="0" compatLnSpc="1">
                  <a:prstTxWarp prst="textNoShape">
                    <a:avLst/>
                  </a:prstTxWarp>
                </a:bodyPr>
                <a:lstStyle/>
                <a:p>
                  <a:pPr marL="0" marR="0" lvl="0" indent="0" algn="l" defTabSz="914225" rtl="0"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a:ln>
                      <a:noFill/>
                    </a:ln>
                    <a:solidFill>
                      <a:srgbClr val="282828"/>
                    </a:solidFill>
                    <a:effectLst/>
                    <a:uLnTx/>
                    <a:uFillTx/>
                    <a:latin typeface="Segoe UI Semibold" panose="020B0702040204020203" pitchFamily="34" charset="0"/>
                    <a:ea typeface="+mn-ea"/>
                    <a:cs typeface="Segoe UI Semibold" panose="020B0702040204020203" pitchFamily="34" charset="0"/>
                  </a:endParaRPr>
                </a:p>
              </p:txBody>
            </p:sp>
            <p:sp>
              <p:nvSpPr>
                <p:cNvPr id="248" name="Freeform 6">
                  <a:extLst>
                    <a:ext uri="{FF2B5EF4-FFF2-40B4-BE49-F238E27FC236}">
                      <a16:creationId xmlns:a16="http://schemas.microsoft.com/office/drawing/2014/main" id="{01EDEC7E-97A5-424D-B3EF-BEE343F09F9A}"/>
                    </a:ext>
                  </a:extLst>
                </p:cNvPr>
                <p:cNvSpPr>
                  <a:spLocks/>
                </p:cNvSpPr>
                <p:nvPr/>
              </p:nvSpPr>
              <p:spPr bwMode="auto">
                <a:xfrm>
                  <a:off x="7940675" y="2609853"/>
                  <a:ext cx="104775" cy="103188"/>
                </a:xfrm>
                <a:custGeom>
                  <a:avLst/>
                  <a:gdLst>
                    <a:gd name="T0" fmla="*/ 0 w 106"/>
                    <a:gd name="T1" fmla="*/ 0 h 106"/>
                    <a:gd name="T2" fmla="*/ 0 w 106"/>
                    <a:gd name="T3" fmla="*/ 0 h 106"/>
                    <a:gd name="T4" fmla="*/ 0 w 106"/>
                    <a:gd name="T5" fmla="*/ 106 h 106"/>
                    <a:gd name="T6" fmla="*/ 106 w 106"/>
                    <a:gd name="T7" fmla="*/ 106 h 106"/>
                    <a:gd name="T8" fmla="*/ 106 w 106"/>
                    <a:gd name="T9" fmla="*/ 80 h 106"/>
                    <a:gd name="T10" fmla="*/ 26 w 106"/>
                    <a:gd name="T11" fmla="*/ 80 h 106"/>
                    <a:gd name="T12" fmla="*/ 26 w 106"/>
                    <a:gd name="T13" fmla="*/ 0 h 106"/>
                    <a:gd name="T14" fmla="*/ 0 w 106"/>
                    <a:gd name="T15" fmla="*/ 0 h 1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 h="106">
                      <a:moveTo>
                        <a:pt x="0" y="0"/>
                      </a:moveTo>
                      <a:lnTo>
                        <a:pt x="0" y="0"/>
                      </a:lnTo>
                      <a:lnTo>
                        <a:pt x="0" y="106"/>
                      </a:lnTo>
                      <a:lnTo>
                        <a:pt x="106" y="106"/>
                      </a:lnTo>
                      <a:lnTo>
                        <a:pt x="106" y="80"/>
                      </a:lnTo>
                      <a:lnTo>
                        <a:pt x="26" y="80"/>
                      </a:lnTo>
                      <a:lnTo>
                        <a:pt x="26" y="0"/>
                      </a:lnTo>
                      <a:lnTo>
                        <a:pt x="0" y="0"/>
                      </a:lnTo>
                      <a:close/>
                    </a:path>
                  </a:pathLst>
                </a:custGeom>
                <a:grpFill/>
                <a:ln w="0">
                  <a:solidFill>
                    <a:schemeClr val="tx1"/>
                  </a:solidFill>
                  <a:prstDash val="solid"/>
                  <a:round/>
                  <a:headEnd/>
                  <a:tailEnd/>
                </a:ln>
              </p:spPr>
              <p:txBody>
                <a:bodyPr vert="horz" wrap="square" lIns="91427" tIns="45713" rIns="91427" bIns="45713" numCol="1" anchor="t" anchorCtr="0" compatLnSpc="1">
                  <a:prstTxWarp prst="textNoShape">
                    <a:avLst/>
                  </a:prstTxWarp>
                </a:bodyPr>
                <a:lstStyle/>
                <a:p>
                  <a:pPr marL="0" marR="0" lvl="0" indent="0" algn="l" defTabSz="914225" rtl="0"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a:ln>
                      <a:noFill/>
                    </a:ln>
                    <a:solidFill>
                      <a:srgbClr val="282828"/>
                    </a:solidFill>
                    <a:effectLst/>
                    <a:uLnTx/>
                    <a:uFillTx/>
                    <a:latin typeface="Segoe UI Semibold" panose="020B0702040204020203" pitchFamily="34" charset="0"/>
                    <a:ea typeface="+mn-ea"/>
                    <a:cs typeface="Segoe UI Semibold" panose="020B0702040204020203" pitchFamily="34" charset="0"/>
                  </a:endParaRPr>
                </a:p>
              </p:txBody>
            </p:sp>
            <p:sp>
              <p:nvSpPr>
                <p:cNvPr id="249" name="Freeform 7">
                  <a:extLst>
                    <a:ext uri="{FF2B5EF4-FFF2-40B4-BE49-F238E27FC236}">
                      <a16:creationId xmlns:a16="http://schemas.microsoft.com/office/drawing/2014/main" id="{E583F5F0-EBBB-4C9B-8F1B-BEFF6496D30A}"/>
                    </a:ext>
                  </a:extLst>
                </p:cNvPr>
                <p:cNvSpPr>
                  <a:spLocks/>
                </p:cNvSpPr>
                <p:nvPr/>
              </p:nvSpPr>
              <p:spPr bwMode="auto">
                <a:xfrm>
                  <a:off x="8256588" y="2295528"/>
                  <a:ext cx="103188" cy="103188"/>
                </a:xfrm>
                <a:custGeom>
                  <a:avLst/>
                  <a:gdLst>
                    <a:gd name="T0" fmla="*/ 0 w 106"/>
                    <a:gd name="T1" fmla="*/ 0 h 105"/>
                    <a:gd name="T2" fmla="*/ 0 w 106"/>
                    <a:gd name="T3" fmla="*/ 0 h 105"/>
                    <a:gd name="T4" fmla="*/ 0 w 106"/>
                    <a:gd name="T5" fmla="*/ 26 h 105"/>
                    <a:gd name="T6" fmla="*/ 79 w 106"/>
                    <a:gd name="T7" fmla="*/ 26 h 105"/>
                    <a:gd name="T8" fmla="*/ 79 w 106"/>
                    <a:gd name="T9" fmla="*/ 105 h 105"/>
                    <a:gd name="T10" fmla="*/ 106 w 106"/>
                    <a:gd name="T11" fmla="*/ 105 h 105"/>
                    <a:gd name="T12" fmla="*/ 106 w 106"/>
                    <a:gd name="T13" fmla="*/ 0 h 105"/>
                    <a:gd name="T14" fmla="*/ 0 w 106"/>
                    <a:gd name="T15" fmla="*/ 0 h 1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 h="105">
                      <a:moveTo>
                        <a:pt x="0" y="0"/>
                      </a:moveTo>
                      <a:lnTo>
                        <a:pt x="0" y="0"/>
                      </a:lnTo>
                      <a:lnTo>
                        <a:pt x="0" y="26"/>
                      </a:lnTo>
                      <a:lnTo>
                        <a:pt x="79" y="26"/>
                      </a:lnTo>
                      <a:lnTo>
                        <a:pt x="79" y="105"/>
                      </a:lnTo>
                      <a:lnTo>
                        <a:pt x="106" y="105"/>
                      </a:lnTo>
                      <a:lnTo>
                        <a:pt x="106" y="0"/>
                      </a:lnTo>
                      <a:lnTo>
                        <a:pt x="0" y="0"/>
                      </a:lnTo>
                      <a:close/>
                    </a:path>
                  </a:pathLst>
                </a:custGeom>
                <a:grpFill/>
                <a:ln w="0">
                  <a:solidFill>
                    <a:schemeClr val="tx1"/>
                  </a:solidFill>
                  <a:prstDash val="solid"/>
                  <a:round/>
                  <a:headEnd/>
                  <a:tailEnd/>
                </a:ln>
              </p:spPr>
              <p:txBody>
                <a:bodyPr vert="horz" wrap="square" lIns="91427" tIns="45713" rIns="91427" bIns="45713" numCol="1" anchor="t" anchorCtr="0" compatLnSpc="1">
                  <a:prstTxWarp prst="textNoShape">
                    <a:avLst/>
                  </a:prstTxWarp>
                </a:bodyPr>
                <a:lstStyle/>
                <a:p>
                  <a:pPr marL="0" marR="0" lvl="0" indent="0" algn="l" defTabSz="914225" rtl="0"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a:ln>
                      <a:noFill/>
                    </a:ln>
                    <a:solidFill>
                      <a:srgbClr val="282828"/>
                    </a:solidFill>
                    <a:effectLst/>
                    <a:uLnTx/>
                    <a:uFillTx/>
                    <a:latin typeface="Segoe UI Semibold" panose="020B0702040204020203" pitchFamily="34" charset="0"/>
                    <a:ea typeface="+mn-ea"/>
                    <a:cs typeface="Segoe UI Semibold" panose="020B0702040204020203" pitchFamily="34" charset="0"/>
                  </a:endParaRPr>
                </a:p>
              </p:txBody>
            </p:sp>
            <p:sp>
              <p:nvSpPr>
                <p:cNvPr id="250" name="Freeform 8">
                  <a:extLst>
                    <a:ext uri="{FF2B5EF4-FFF2-40B4-BE49-F238E27FC236}">
                      <a16:creationId xmlns:a16="http://schemas.microsoft.com/office/drawing/2014/main" id="{AE5B41EB-7503-45BC-B9AF-D350A84462C6}"/>
                    </a:ext>
                  </a:extLst>
                </p:cNvPr>
                <p:cNvSpPr>
                  <a:spLocks/>
                </p:cNvSpPr>
                <p:nvPr/>
              </p:nvSpPr>
              <p:spPr bwMode="auto">
                <a:xfrm>
                  <a:off x="8256588" y="2609853"/>
                  <a:ext cx="103188" cy="103188"/>
                </a:xfrm>
                <a:custGeom>
                  <a:avLst/>
                  <a:gdLst>
                    <a:gd name="T0" fmla="*/ 79 w 106"/>
                    <a:gd name="T1" fmla="*/ 0 h 106"/>
                    <a:gd name="T2" fmla="*/ 79 w 106"/>
                    <a:gd name="T3" fmla="*/ 0 h 106"/>
                    <a:gd name="T4" fmla="*/ 79 w 106"/>
                    <a:gd name="T5" fmla="*/ 80 h 106"/>
                    <a:gd name="T6" fmla="*/ 0 w 106"/>
                    <a:gd name="T7" fmla="*/ 80 h 106"/>
                    <a:gd name="T8" fmla="*/ 0 w 106"/>
                    <a:gd name="T9" fmla="*/ 106 h 106"/>
                    <a:gd name="T10" fmla="*/ 106 w 106"/>
                    <a:gd name="T11" fmla="*/ 106 h 106"/>
                    <a:gd name="T12" fmla="*/ 106 w 106"/>
                    <a:gd name="T13" fmla="*/ 0 h 106"/>
                    <a:gd name="T14" fmla="*/ 79 w 106"/>
                    <a:gd name="T15" fmla="*/ 0 h 1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 h="106">
                      <a:moveTo>
                        <a:pt x="79" y="0"/>
                      </a:moveTo>
                      <a:lnTo>
                        <a:pt x="79" y="0"/>
                      </a:lnTo>
                      <a:lnTo>
                        <a:pt x="79" y="80"/>
                      </a:lnTo>
                      <a:lnTo>
                        <a:pt x="0" y="80"/>
                      </a:lnTo>
                      <a:lnTo>
                        <a:pt x="0" y="106"/>
                      </a:lnTo>
                      <a:lnTo>
                        <a:pt x="106" y="106"/>
                      </a:lnTo>
                      <a:lnTo>
                        <a:pt x="106" y="0"/>
                      </a:lnTo>
                      <a:lnTo>
                        <a:pt x="79" y="0"/>
                      </a:lnTo>
                      <a:close/>
                    </a:path>
                  </a:pathLst>
                </a:custGeom>
                <a:grpFill/>
                <a:ln w="0">
                  <a:solidFill>
                    <a:schemeClr val="tx1"/>
                  </a:solidFill>
                  <a:prstDash val="solid"/>
                  <a:round/>
                  <a:headEnd/>
                  <a:tailEnd/>
                </a:ln>
              </p:spPr>
              <p:txBody>
                <a:bodyPr vert="horz" wrap="square" lIns="91427" tIns="45713" rIns="91427" bIns="45713" numCol="1" anchor="t" anchorCtr="0" compatLnSpc="1">
                  <a:prstTxWarp prst="textNoShape">
                    <a:avLst/>
                  </a:prstTxWarp>
                </a:bodyPr>
                <a:lstStyle/>
                <a:p>
                  <a:pPr marL="0" marR="0" lvl="0" indent="0" algn="l" defTabSz="914225" rtl="0"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a:ln>
                      <a:noFill/>
                    </a:ln>
                    <a:solidFill>
                      <a:srgbClr val="282828"/>
                    </a:solidFill>
                    <a:effectLst/>
                    <a:uLnTx/>
                    <a:uFillTx/>
                    <a:latin typeface="Segoe UI Semibold" panose="020B0702040204020203" pitchFamily="34" charset="0"/>
                    <a:ea typeface="+mn-ea"/>
                    <a:cs typeface="Segoe UI Semibold" panose="020B0702040204020203" pitchFamily="34" charset="0"/>
                  </a:endParaRPr>
                </a:p>
              </p:txBody>
            </p:sp>
          </p:grpSp>
          <p:sp>
            <p:nvSpPr>
              <p:cNvPr id="315" name="monitor">
                <a:extLst>
                  <a:ext uri="{FF2B5EF4-FFF2-40B4-BE49-F238E27FC236}">
                    <a16:creationId xmlns:a16="http://schemas.microsoft.com/office/drawing/2014/main" id="{ACFABD86-CB0F-49DA-9441-4A9954596BCA}"/>
                  </a:ext>
                </a:extLst>
              </p:cNvPr>
              <p:cNvSpPr>
                <a:spLocks noChangeAspect="1" noEditPoints="1"/>
              </p:cNvSpPr>
              <p:nvPr/>
            </p:nvSpPr>
            <p:spPr bwMode="auto">
              <a:xfrm>
                <a:off x="3213255" y="3383294"/>
                <a:ext cx="448212" cy="343507"/>
              </a:xfrm>
              <a:custGeom>
                <a:avLst/>
                <a:gdLst>
                  <a:gd name="T0" fmla="*/ 244 w 244"/>
                  <a:gd name="T1" fmla="*/ 68 h 187"/>
                  <a:gd name="T2" fmla="*/ 244 w 244"/>
                  <a:gd name="T3" fmla="*/ 151 h 187"/>
                  <a:gd name="T4" fmla="*/ 0 w 244"/>
                  <a:gd name="T5" fmla="*/ 151 h 187"/>
                  <a:gd name="T6" fmla="*/ 0 w 244"/>
                  <a:gd name="T7" fmla="*/ 0 h 187"/>
                  <a:gd name="T8" fmla="*/ 244 w 244"/>
                  <a:gd name="T9" fmla="*/ 0 h 187"/>
                  <a:gd name="T10" fmla="*/ 244 w 244"/>
                  <a:gd name="T11" fmla="*/ 68 h 187"/>
                  <a:gd name="T12" fmla="*/ 122 w 244"/>
                  <a:gd name="T13" fmla="*/ 151 h 187"/>
                  <a:gd name="T14" fmla="*/ 122 w 244"/>
                  <a:gd name="T15" fmla="*/ 187 h 187"/>
                  <a:gd name="T16" fmla="*/ 73 w 244"/>
                  <a:gd name="T17" fmla="*/ 187 h 187"/>
                  <a:gd name="T18" fmla="*/ 171 w 244"/>
                  <a:gd name="T19" fmla="*/ 18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187">
                    <a:moveTo>
                      <a:pt x="244" y="68"/>
                    </a:moveTo>
                    <a:lnTo>
                      <a:pt x="244" y="151"/>
                    </a:lnTo>
                    <a:lnTo>
                      <a:pt x="0" y="151"/>
                    </a:lnTo>
                    <a:lnTo>
                      <a:pt x="0" y="0"/>
                    </a:lnTo>
                    <a:lnTo>
                      <a:pt x="244" y="0"/>
                    </a:lnTo>
                    <a:lnTo>
                      <a:pt x="244" y="68"/>
                    </a:lnTo>
                    <a:moveTo>
                      <a:pt x="122" y="151"/>
                    </a:moveTo>
                    <a:lnTo>
                      <a:pt x="122" y="187"/>
                    </a:lnTo>
                    <a:moveTo>
                      <a:pt x="73" y="187"/>
                    </a:moveTo>
                    <a:lnTo>
                      <a:pt x="171" y="187"/>
                    </a:lnTo>
                  </a:path>
                </a:pathLst>
              </a:custGeom>
              <a:noFill/>
              <a:ln w="15875"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696" b="0" i="0" u="none" strike="noStrike" kern="0" cap="none" spc="0" normalizeH="0" baseline="0" noProof="0">
                  <a:ln>
                    <a:noFill/>
                  </a:ln>
                  <a:gradFill>
                    <a:gsLst>
                      <a:gs pos="0">
                        <a:srgbClr val="505050"/>
                      </a:gs>
                      <a:gs pos="100000">
                        <a:srgbClr val="505050"/>
                      </a:gs>
                    </a:gsLst>
                  </a:gradFill>
                  <a:effectLst/>
                  <a:uLnTx/>
                  <a:uFillTx/>
                  <a:latin typeface="Segoe UI"/>
                  <a:ea typeface="+mn-ea"/>
                  <a:cs typeface="+mn-cs"/>
                </a:endParaRPr>
              </a:p>
            </p:txBody>
          </p:sp>
        </p:grpSp>
        <p:sp>
          <p:nvSpPr>
            <p:cNvPr id="316" name="signal_3">
              <a:extLst>
                <a:ext uri="{FF2B5EF4-FFF2-40B4-BE49-F238E27FC236}">
                  <a16:creationId xmlns:a16="http://schemas.microsoft.com/office/drawing/2014/main" id="{3559E014-C3F7-450B-A343-095BCB7159AE}"/>
                </a:ext>
              </a:extLst>
            </p:cNvPr>
            <p:cNvSpPr>
              <a:spLocks noChangeAspect="1" noEditPoints="1"/>
            </p:cNvSpPr>
            <p:nvPr/>
          </p:nvSpPr>
          <p:spPr bwMode="auto">
            <a:xfrm>
              <a:off x="5130043" y="3312965"/>
              <a:ext cx="261427" cy="358570"/>
            </a:xfrm>
            <a:custGeom>
              <a:avLst/>
              <a:gdLst>
                <a:gd name="T0" fmla="*/ 96 w 253"/>
                <a:gd name="T1" fmla="*/ 87 h 347"/>
                <a:gd name="T2" fmla="*/ 126 w 253"/>
                <a:gd name="T3" fmla="*/ 57 h 347"/>
                <a:gd name="T4" fmla="*/ 156 w 253"/>
                <a:gd name="T5" fmla="*/ 87 h 347"/>
                <a:gd name="T6" fmla="*/ 126 w 253"/>
                <a:gd name="T7" fmla="*/ 117 h 347"/>
                <a:gd name="T8" fmla="*/ 96 w 253"/>
                <a:gd name="T9" fmla="*/ 87 h 347"/>
                <a:gd name="T10" fmla="*/ 38 w 253"/>
                <a:gd name="T11" fmla="*/ 347 h 347"/>
                <a:gd name="T12" fmla="*/ 116 w 253"/>
                <a:gd name="T13" fmla="*/ 115 h 347"/>
                <a:gd name="T14" fmla="*/ 213 w 253"/>
                <a:gd name="T15" fmla="*/ 347 h 347"/>
                <a:gd name="T16" fmla="*/ 135 w 253"/>
                <a:gd name="T17" fmla="*/ 116 h 347"/>
                <a:gd name="T18" fmla="*/ 85 w 253"/>
                <a:gd name="T19" fmla="*/ 209 h 347"/>
                <a:gd name="T20" fmla="*/ 167 w 253"/>
                <a:gd name="T21" fmla="*/ 209 h 347"/>
                <a:gd name="T22" fmla="*/ 59 w 253"/>
                <a:gd name="T23" fmla="*/ 283 h 347"/>
                <a:gd name="T24" fmla="*/ 192 w 253"/>
                <a:gd name="T25" fmla="*/ 283 h 347"/>
                <a:gd name="T26" fmla="*/ 35 w 253"/>
                <a:gd name="T27" fmla="*/ 0 h 347"/>
                <a:gd name="T28" fmla="*/ 0 w 253"/>
                <a:gd name="T29" fmla="*/ 86 h 347"/>
                <a:gd name="T30" fmla="*/ 36 w 253"/>
                <a:gd name="T31" fmla="*/ 173 h 347"/>
                <a:gd name="T32" fmla="*/ 72 w 253"/>
                <a:gd name="T33" fmla="*/ 38 h 347"/>
                <a:gd name="T34" fmla="*/ 52 w 253"/>
                <a:gd name="T35" fmla="*/ 87 h 347"/>
                <a:gd name="T36" fmla="*/ 72 w 253"/>
                <a:gd name="T37" fmla="*/ 135 h 347"/>
                <a:gd name="T38" fmla="*/ 216 w 253"/>
                <a:gd name="T39" fmla="*/ 173 h 347"/>
                <a:gd name="T40" fmla="*/ 253 w 253"/>
                <a:gd name="T41" fmla="*/ 86 h 347"/>
                <a:gd name="T42" fmla="*/ 217 w 253"/>
                <a:gd name="T43" fmla="*/ 0 h 347"/>
                <a:gd name="T44" fmla="*/ 180 w 253"/>
                <a:gd name="T45" fmla="*/ 135 h 347"/>
                <a:gd name="T46" fmla="*/ 200 w 253"/>
                <a:gd name="T47" fmla="*/ 87 h 347"/>
                <a:gd name="T48" fmla="*/ 180 w 253"/>
                <a:gd name="T49" fmla="*/ 38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53" h="347">
                  <a:moveTo>
                    <a:pt x="96" y="87"/>
                  </a:moveTo>
                  <a:cubicBezTo>
                    <a:pt x="96" y="70"/>
                    <a:pt x="109" y="57"/>
                    <a:pt x="126" y="57"/>
                  </a:cubicBezTo>
                  <a:cubicBezTo>
                    <a:pt x="143" y="57"/>
                    <a:pt x="156" y="70"/>
                    <a:pt x="156" y="87"/>
                  </a:cubicBezTo>
                  <a:cubicBezTo>
                    <a:pt x="156" y="104"/>
                    <a:pt x="143" y="117"/>
                    <a:pt x="126" y="117"/>
                  </a:cubicBezTo>
                  <a:cubicBezTo>
                    <a:pt x="109" y="117"/>
                    <a:pt x="96" y="104"/>
                    <a:pt x="96" y="87"/>
                  </a:cubicBezTo>
                  <a:close/>
                  <a:moveTo>
                    <a:pt x="38" y="347"/>
                  </a:moveTo>
                  <a:cubicBezTo>
                    <a:pt x="116" y="115"/>
                    <a:pt x="116" y="115"/>
                    <a:pt x="116" y="115"/>
                  </a:cubicBezTo>
                  <a:moveTo>
                    <a:pt x="213" y="347"/>
                  </a:moveTo>
                  <a:cubicBezTo>
                    <a:pt x="135" y="116"/>
                    <a:pt x="135" y="116"/>
                    <a:pt x="135" y="116"/>
                  </a:cubicBezTo>
                  <a:moveTo>
                    <a:pt x="85" y="209"/>
                  </a:moveTo>
                  <a:cubicBezTo>
                    <a:pt x="167" y="209"/>
                    <a:pt x="167" y="209"/>
                    <a:pt x="167" y="209"/>
                  </a:cubicBezTo>
                  <a:moveTo>
                    <a:pt x="59" y="283"/>
                  </a:moveTo>
                  <a:cubicBezTo>
                    <a:pt x="192" y="283"/>
                    <a:pt x="192" y="283"/>
                    <a:pt x="192" y="283"/>
                  </a:cubicBezTo>
                  <a:moveTo>
                    <a:pt x="35" y="0"/>
                  </a:moveTo>
                  <a:cubicBezTo>
                    <a:pt x="13" y="22"/>
                    <a:pt x="0" y="52"/>
                    <a:pt x="0" y="86"/>
                  </a:cubicBezTo>
                  <a:cubicBezTo>
                    <a:pt x="0" y="120"/>
                    <a:pt x="13" y="151"/>
                    <a:pt x="36" y="173"/>
                  </a:cubicBezTo>
                  <a:moveTo>
                    <a:pt x="72" y="38"/>
                  </a:moveTo>
                  <a:cubicBezTo>
                    <a:pt x="60" y="50"/>
                    <a:pt x="52" y="68"/>
                    <a:pt x="52" y="87"/>
                  </a:cubicBezTo>
                  <a:cubicBezTo>
                    <a:pt x="52" y="105"/>
                    <a:pt x="60" y="122"/>
                    <a:pt x="72" y="135"/>
                  </a:cubicBezTo>
                  <a:moveTo>
                    <a:pt x="216" y="173"/>
                  </a:moveTo>
                  <a:cubicBezTo>
                    <a:pt x="239" y="151"/>
                    <a:pt x="253" y="120"/>
                    <a:pt x="253" y="86"/>
                  </a:cubicBezTo>
                  <a:cubicBezTo>
                    <a:pt x="253" y="52"/>
                    <a:pt x="239" y="22"/>
                    <a:pt x="217" y="0"/>
                  </a:cubicBezTo>
                  <a:moveTo>
                    <a:pt x="180" y="135"/>
                  </a:moveTo>
                  <a:cubicBezTo>
                    <a:pt x="192" y="122"/>
                    <a:pt x="200" y="105"/>
                    <a:pt x="200" y="87"/>
                  </a:cubicBezTo>
                  <a:cubicBezTo>
                    <a:pt x="200" y="68"/>
                    <a:pt x="192" y="50"/>
                    <a:pt x="180" y="38"/>
                  </a:cubicBezTo>
                </a:path>
              </a:pathLst>
            </a:custGeom>
            <a:noFill/>
            <a:ln w="15875"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696" b="0" i="0" u="none" strike="noStrike" kern="0" cap="none" spc="0" normalizeH="0" baseline="0" noProof="0">
                <a:ln>
                  <a:noFill/>
                </a:ln>
                <a:solidFill>
                  <a:srgbClr val="000000"/>
                </a:solidFill>
                <a:effectLst/>
                <a:uLnTx/>
                <a:uFillTx/>
                <a:latin typeface="Segoe UI"/>
                <a:ea typeface="+mn-ea"/>
                <a:cs typeface="+mn-cs"/>
              </a:endParaRPr>
            </a:p>
          </p:txBody>
        </p:sp>
        <p:sp>
          <p:nvSpPr>
            <p:cNvPr id="317" name="binoculars">
              <a:extLst>
                <a:ext uri="{FF2B5EF4-FFF2-40B4-BE49-F238E27FC236}">
                  <a16:creationId xmlns:a16="http://schemas.microsoft.com/office/drawing/2014/main" id="{962A30F8-9AA6-4509-86EC-39704663D66E}"/>
                </a:ext>
              </a:extLst>
            </p:cNvPr>
            <p:cNvSpPr>
              <a:spLocks noChangeAspect="1" noEditPoints="1"/>
            </p:cNvSpPr>
            <p:nvPr/>
          </p:nvSpPr>
          <p:spPr bwMode="auto">
            <a:xfrm>
              <a:off x="7798412" y="3341462"/>
              <a:ext cx="333015" cy="306652"/>
            </a:xfrm>
            <a:custGeom>
              <a:avLst/>
              <a:gdLst>
                <a:gd name="T0" fmla="*/ 0 w 331"/>
                <a:gd name="T1" fmla="*/ 239 h 306"/>
                <a:gd name="T2" fmla="*/ 67 w 331"/>
                <a:gd name="T3" fmla="*/ 172 h 306"/>
                <a:gd name="T4" fmla="*/ 134 w 331"/>
                <a:gd name="T5" fmla="*/ 239 h 306"/>
                <a:gd name="T6" fmla="*/ 67 w 331"/>
                <a:gd name="T7" fmla="*/ 306 h 306"/>
                <a:gd name="T8" fmla="*/ 0 w 331"/>
                <a:gd name="T9" fmla="*/ 239 h 306"/>
                <a:gd name="T10" fmla="*/ 264 w 331"/>
                <a:gd name="T11" fmla="*/ 306 h 306"/>
                <a:gd name="T12" fmla="*/ 331 w 331"/>
                <a:gd name="T13" fmla="*/ 239 h 306"/>
                <a:gd name="T14" fmla="*/ 264 w 331"/>
                <a:gd name="T15" fmla="*/ 172 h 306"/>
                <a:gd name="T16" fmla="*/ 197 w 331"/>
                <a:gd name="T17" fmla="*/ 239 h 306"/>
                <a:gd name="T18" fmla="*/ 264 w 331"/>
                <a:gd name="T19" fmla="*/ 306 h 306"/>
                <a:gd name="T20" fmla="*/ 324 w 331"/>
                <a:gd name="T21" fmla="*/ 209 h 306"/>
                <a:gd name="T22" fmla="*/ 264 w 331"/>
                <a:gd name="T23" fmla="*/ 34 h 306"/>
                <a:gd name="T24" fmla="*/ 231 w 331"/>
                <a:gd name="T25" fmla="*/ 0 h 306"/>
                <a:gd name="T26" fmla="*/ 197 w 331"/>
                <a:gd name="T27" fmla="*/ 34 h 306"/>
                <a:gd name="T28" fmla="*/ 197 w 331"/>
                <a:gd name="T29" fmla="*/ 239 h 306"/>
                <a:gd name="T30" fmla="*/ 134 w 331"/>
                <a:gd name="T31" fmla="*/ 239 h 306"/>
                <a:gd name="T32" fmla="*/ 134 w 331"/>
                <a:gd name="T33" fmla="*/ 34 h 306"/>
                <a:gd name="T34" fmla="*/ 100 w 331"/>
                <a:gd name="T35" fmla="*/ 0 h 306"/>
                <a:gd name="T36" fmla="*/ 67 w 331"/>
                <a:gd name="T37" fmla="*/ 34 h 306"/>
                <a:gd name="T38" fmla="*/ 4 w 331"/>
                <a:gd name="T39" fmla="*/ 217 h 306"/>
                <a:gd name="T40" fmla="*/ 134 w 331"/>
                <a:gd name="T41" fmla="*/ 87 h 306"/>
                <a:gd name="T42" fmla="*/ 197 w 331"/>
                <a:gd name="T43" fmla="*/ 87 h 306"/>
                <a:gd name="T44" fmla="*/ 134 w 331"/>
                <a:gd name="T45" fmla="*/ 154 h 306"/>
                <a:gd name="T46" fmla="*/ 197 w 331"/>
                <a:gd name="T47" fmla="*/ 154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31" h="306">
                  <a:moveTo>
                    <a:pt x="0" y="239"/>
                  </a:moveTo>
                  <a:cubicBezTo>
                    <a:pt x="0" y="202"/>
                    <a:pt x="30" y="172"/>
                    <a:pt x="67" y="172"/>
                  </a:cubicBezTo>
                  <a:cubicBezTo>
                    <a:pt x="104" y="172"/>
                    <a:pt x="134" y="202"/>
                    <a:pt x="134" y="239"/>
                  </a:cubicBezTo>
                  <a:cubicBezTo>
                    <a:pt x="134" y="276"/>
                    <a:pt x="104" y="306"/>
                    <a:pt x="67" y="306"/>
                  </a:cubicBezTo>
                  <a:cubicBezTo>
                    <a:pt x="30" y="306"/>
                    <a:pt x="0" y="276"/>
                    <a:pt x="0" y="239"/>
                  </a:cubicBezTo>
                  <a:close/>
                  <a:moveTo>
                    <a:pt x="264" y="306"/>
                  </a:moveTo>
                  <a:cubicBezTo>
                    <a:pt x="301" y="306"/>
                    <a:pt x="331" y="276"/>
                    <a:pt x="331" y="239"/>
                  </a:cubicBezTo>
                  <a:cubicBezTo>
                    <a:pt x="331" y="202"/>
                    <a:pt x="301" y="172"/>
                    <a:pt x="264" y="172"/>
                  </a:cubicBezTo>
                  <a:cubicBezTo>
                    <a:pt x="227" y="172"/>
                    <a:pt x="197" y="202"/>
                    <a:pt x="197" y="239"/>
                  </a:cubicBezTo>
                  <a:cubicBezTo>
                    <a:pt x="197" y="276"/>
                    <a:pt x="227" y="306"/>
                    <a:pt x="264" y="306"/>
                  </a:cubicBezTo>
                  <a:close/>
                  <a:moveTo>
                    <a:pt x="324" y="209"/>
                  </a:moveTo>
                  <a:cubicBezTo>
                    <a:pt x="264" y="34"/>
                    <a:pt x="264" y="34"/>
                    <a:pt x="264" y="34"/>
                  </a:cubicBezTo>
                  <a:cubicBezTo>
                    <a:pt x="258" y="15"/>
                    <a:pt x="249" y="0"/>
                    <a:pt x="231" y="0"/>
                  </a:cubicBezTo>
                  <a:cubicBezTo>
                    <a:pt x="212" y="0"/>
                    <a:pt x="197" y="15"/>
                    <a:pt x="197" y="34"/>
                  </a:cubicBezTo>
                  <a:cubicBezTo>
                    <a:pt x="197" y="239"/>
                    <a:pt x="197" y="239"/>
                    <a:pt x="197" y="239"/>
                  </a:cubicBezTo>
                  <a:moveTo>
                    <a:pt x="134" y="239"/>
                  </a:moveTo>
                  <a:cubicBezTo>
                    <a:pt x="134" y="34"/>
                    <a:pt x="134" y="34"/>
                    <a:pt x="134" y="34"/>
                  </a:cubicBezTo>
                  <a:cubicBezTo>
                    <a:pt x="134" y="15"/>
                    <a:pt x="119" y="0"/>
                    <a:pt x="100" y="0"/>
                  </a:cubicBezTo>
                  <a:cubicBezTo>
                    <a:pt x="82" y="0"/>
                    <a:pt x="72" y="15"/>
                    <a:pt x="67" y="34"/>
                  </a:cubicBezTo>
                  <a:cubicBezTo>
                    <a:pt x="4" y="217"/>
                    <a:pt x="4" y="217"/>
                    <a:pt x="4" y="217"/>
                  </a:cubicBezTo>
                  <a:moveTo>
                    <a:pt x="134" y="87"/>
                  </a:moveTo>
                  <a:cubicBezTo>
                    <a:pt x="197" y="87"/>
                    <a:pt x="197" y="87"/>
                    <a:pt x="197" y="87"/>
                  </a:cubicBezTo>
                  <a:moveTo>
                    <a:pt x="134" y="154"/>
                  </a:moveTo>
                  <a:cubicBezTo>
                    <a:pt x="197" y="154"/>
                    <a:pt x="197" y="154"/>
                    <a:pt x="197" y="154"/>
                  </a:cubicBezTo>
                </a:path>
              </a:pathLst>
            </a:custGeom>
            <a:noFill/>
            <a:ln w="15875"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865" b="0" i="0" u="none" strike="noStrike" kern="0" cap="none" spc="0" normalizeH="0" baseline="0" noProof="0">
                <a:ln>
                  <a:noFill/>
                </a:ln>
                <a:gradFill>
                  <a:gsLst>
                    <a:gs pos="0">
                      <a:srgbClr val="505050"/>
                    </a:gs>
                    <a:gs pos="100000">
                      <a:srgbClr val="505050"/>
                    </a:gs>
                  </a:gsLst>
                </a:gradFill>
                <a:effectLst/>
                <a:uLnTx/>
                <a:uFillTx/>
                <a:latin typeface="Segoe UI"/>
                <a:ea typeface="+mn-ea"/>
                <a:cs typeface="+mn-cs"/>
              </a:endParaRPr>
            </a:p>
          </p:txBody>
        </p:sp>
        <p:grpSp>
          <p:nvGrpSpPr>
            <p:cNvPr id="8" name="Group 7">
              <a:extLst>
                <a:ext uri="{FF2B5EF4-FFF2-40B4-BE49-F238E27FC236}">
                  <a16:creationId xmlns:a16="http://schemas.microsoft.com/office/drawing/2014/main" id="{E1352C0B-37B1-4B08-8A6A-5562D9BFEEF3}"/>
                </a:ext>
              </a:extLst>
            </p:cNvPr>
            <p:cNvGrpSpPr/>
            <p:nvPr/>
          </p:nvGrpSpPr>
          <p:grpSpPr>
            <a:xfrm>
              <a:off x="4146594" y="3362769"/>
              <a:ext cx="453206" cy="288735"/>
              <a:chOff x="4113208" y="3376736"/>
              <a:chExt cx="453206" cy="288735"/>
            </a:xfrm>
          </p:grpSpPr>
          <p:sp>
            <p:nvSpPr>
              <p:cNvPr id="312" name="cloud">
                <a:extLst>
                  <a:ext uri="{FF2B5EF4-FFF2-40B4-BE49-F238E27FC236}">
                    <a16:creationId xmlns:a16="http://schemas.microsoft.com/office/drawing/2014/main" id="{EECD347B-A37E-4BF5-821F-B3924C4F4AA8}"/>
                  </a:ext>
                </a:extLst>
              </p:cNvPr>
              <p:cNvSpPr>
                <a:spLocks noChangeAspect="1"/>
              </p:cNvSpPr>
              <p:nvPr/>
            </p:nvSpPr>
            <p:spPr bwMode="auto">
              <a:xfrm>
                <a:off x="4113208" y="3376736"/>
                <a:ext cx="453206" cy="288735"/>
              </a:xfrm>
              <a:custGeom>
                <a:avLst/>
                <a:gdLst>
                  <a:gd name="T0" fmla="*/ 281 w 344"/>
                  <a:gd name="T1" fmla="*/ 216 h 217"/>
                  <a:gd name="T2" fmla="*/ 281 w 344"/>
                  <a:gd name="T3" fmla="*/ 217 h 217"/>
                  <a:gd name="T4" fmla="*/ 88 w 344"/>
                  <a:gd name="T5" fmla="*/ 217 h 217"/>
                  <a:gd name="T6" fmla="*/ 88 w 344"/>
                  <a:gd name="T7" fmla="*/ 217 h 217"/>
                  <a:gd name="T8" fmla="*/ 86 w 344"/>
                  <a:gd name="T9" fmla="*/ 217 h 217"/>
                  <a:gd name="T10" fmla="*/ 0 w 344"/>
                  <a:gd name="T11" fmla="*/ 130 h 217"/>
                  <a:gd name="T12" fmla="*/ 86 w 344"/>
                  <a:gd name="T13" fmla="*/ 44 h 217"/>
                  <a:gd name="T14" fmla="*/ 104 w 344"/>
                  <a:gd name="T15" fmla="*/ 45 h 217"/>
                  <a:gd name="T16" fmla="*/ 184 w 344"/>
                  <a:gd name="T17" fmla="*/ 0 h 217"/>
                  <a:gd name="T18" fmla="*/ 278 w 344"/>
                  <a:gd name="T19" fmla="*/ 85 h 217"/>
                  <a:gd name="T20" fmla="*/ 278 w 344"/>
                  <a:gd name="T21" fmla="*/ 85 h 217"/>
                  <a:gd name="T22" fmla="*/ 344 w 344"/>
                  <a:gd name="T23" fmla="*/ 151 h 217"/>
                  <a:gd name="T24" fmla="*/ 281 w 344"/>
                  <a:gd name="T25" fmla="*/ 216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4" h="217">
                    <a:moveTo>
                      <a:pt x="281" y="216"/>
                    </a:moveTo>
                    <a:cubicBezTo>
                      <a:pt x="281" y="217"/>
                      <a:pt x="281" y="217"/>
                      <a:pt x="281" y="217"/>
                    </a:cubicBezTo>
                    <a:cubicBezTo>
                      <a:pt x="88" y="217"/>
                      <a:pt x="88" y="217"/>
                      <a:pt x="88" y="217"/>
                    </a:cubicBezTo>
                    <a:cubicBezTo>
                      <a:pt x="88" y="217"/>
                      <a:pt x="88" y="217"/>
                      <a:pt x="88" y="217"/>
                    </a:cubicBezTo>
                    <a:cubicBezTo>
                      <a:pt x="87" y="217"/>
                      <a:pt x="87" y="217"/>
                      <a:pt x="86" y="217"/>
                    </a:cubicBezTo>
                    <a:cubicBezTo>
                      <a:pt x="39" y="217"/>
                      <a:pt x="0" y="178"/>
                      <a:pt x="0" y="130"/>
                    </a:cubicBezTo>
                    <a:cubicBezTo>
                      <a:pt x="0" y="82"/>
                      <a:pt x="39" y="44"/>
                      <a:pt x="86" y="44"/>
                    </a:cubicBezTo>
                    <a:cubicBezTo>
                      <a:pt x="92" y="44"/>
                      <a:pt x="98" y="44"/>
                      <a:pt x="104" y="45"/>
                    </a:cubicBezTo>
                    <a:cubicBezTo>
                      <a:pt x="121" y="18"/>
                      <a:pt x="150" y="0"/>
                      <a:pt x="184" y="0"/>
                    </a:cubicBezTo>
                    <a:cubicBezTo>
                      <a:pt x="233" y="0"/>
                      <a:pt x="273" y="37"/>
                      <a:pt x="278" y="85"/>
                    </a:cubicBezTo>
                    <a:cubicBezTo>
                      <a:pt x="278" y="85"/>
                      <a:pt x="278" y="85"/>
                      <a:pt x="278" y="85"/>
                    </a:cubicBezTo>
                    <a:cubicBezTo>
                      <a:pt x="315" y="85"/>
                      <a:pt x="344" y="114"/>
                      <a:pt x="344" y="151"/>
                    </a:cubicBezTo>
                    <a:cubicBezTo>
                      <a:pt x="344" y="186"/>
                      <a:pt x="316" y="215"/>
                      <a:pt x="281" y="216"/>
                    </a:cubicBezTo>
                    <a:close/>
                  </a:path>
                </a:pathLst>
              </a:custGeom>
              <a:noFill/>
              <a:ln w="15875"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865" b="0" i="0" u="none" strike="noStrike" kern="0" cap="none" spc="0" normalizeH="0" baseline="0" noProof="0">
                  <a:ln>
                    <a:noFill/>
                  </a:ln>
                  <a:gradFill>
                    <a:gsLst>
                      <a:gs pos="0">
                        <a:srgbClr val="505050"/>
                      </a:gs>
                      <a:gs pos="100000">
                        <a:srgbClr val="505050"/>
                      </a:gs>
                    </a:gsLst>
                  </a:gradFill>
                  <a:effectLst/>
                  <a:uLnTx/>
                  <a:uFillTx/>
                  <a:latin typeface="Segoe UI"/>
                  <a:ea typeface="+mn-ea"/>
                  <a:cs typeface="+mn-cs"/>
                </a:endParaRPr>
              </a:p>
            </p:txBody>
          </p:sp>
          <p:sp>
            <p:nvSpPr>
              <p:cNvPr id="327" name="arrow_3">
                <a:extLst>
                  <a:ext uri="{FF2B5EF4-FFF2-40B4-BE49-F238E27FC236}">
                    <a16:creationId xmlns:a16="http://schemas.microsoft.com/office/drawing/2014/main" id="{EC3C7B7A-7200-4BA8-A076-14C2E23FFE6F}"/>
                  </a:ext>
                </a:extLst>
              </p:cNvPr>
              <p:cNvSpPr>
                <a:spLocks noChangeAspect="1" noEditPoints="1"/>
              </p:cNvSpPr>
              <p:nvPr/>
            </p:nvSpPr>
            <p:spPr bwMode="auto">
              <a:xfrm>
                <a:off x="4297550" y="3467662"/>
                <a:ext cx="84522" cy="145566"/>
              </a:xfrm>
              <a:custGeom>
                <a:avLst/>
                <a:gdLst>
                  <a:gd name="T0" fmla="*/ 144 w 144"/>
                  <a:gd name="T1" fmla="*/ 132 h 248"/>
                  <a:gd name="T2" fmla="*/ 72 w 144"/>
                  <a:gd name="T3" fmla="*/ 203 h 248"/>
                  <a:gd name="T4" fmla="*/ 0 w 144"/>
                  <a:gd name="T5" fmla="*/ 132 h 248"/>
                  <a:gd name="T6" fmla="*/ 72 w 144"/>
                  <a:gd name="T7" fmla="*/ 203 h 248"/>
                  <a:gd name="T8" fmla="*/ 72 w 144"/>
                  <a:gd name="T9" fmla="*/ 0 h 248"/>
                  <a:gd name="T10" fmla="*/ 0 w 144"/>
                  <a:gd name="T11" fmla="*/ 248 h 248"/>
                  <a:gd name="T12" fmla="*/ 144 w 144"/>
                  <a:gd name="T13" fmla="*/ 248 h 248"/>
                </a:gdLst>
                <a:ahLst/>
                <a:cxnLst>
                  <a:cxn ang="0">
                    <a:pos x="T0" y="T1"/>
                  </a:cxn>
                  <a:cxn ang="0">
                    <a:pos x="T2" y="T3"/>
                  </a:cxn>
                  <a:cxn ang="0">
                    <a:pos x="T4" y="T5"/>
                  </a:cxn>
                  <a:cxn ang="0">
                    <a:pos x="T6" y="T7"/>
                  </a:cxn>
                  <a:cxn ang="0">
                    <a:pos x="T8" y="T9"/>
                  </a:cxn>
                  <a:cxn ang="0">
                    <a:pos x="T10" y="T11"/>
                  </a:cxn>
                  <a:cxn ang="0">
                    <a:pos x="T12" y="T13"/>
                  </a:cxn>
                </a:cxnLst>
                <a:rect l="0" t="0" r="r" b="b"/>
                <a:pathLst>
                  <a:path w="144" h="248">
                    <a:moveTo>
                      <a:pt x="144" y="132"/>
                    </a:moveTo>
                    <a:lnTo>
                      <a:pt x="72" y="203"/>
                    </a:lnTo>
                    <a:lnTo>
                      <a:pt x="0" y="132"/>
                    </a:lnTo>
                    <a:moveTo>
                      <a:pt x="72" y="203"/>
                    </a:moveTo>
                    <a:lnTo>
                      <a:pt x="72" y="0"/>
                    </a:lnTo>
                    <a:moveTo>
                      <a:pt x="0" y="248"/>
                    </a:moveTo>
                    <a:lnTo>
                      <a:pt x="144" y="248"/>
                    </a:lnTo>
                  </a:path>
                </a:pathLst>
              </a:custGeom>
              <a:noFill/>
              <a:ln w="15875" cap="sq">
                <a:solidFill>
                  <a:schemeClr val="tx1"/>
                </a:solidFill>
                <a:prstDash val="solid"/>
                <a:miter lim="800000"/>
                <a:headEnd/>
                <a:tailEnd/>
              </a:ln>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865" b="0" i="0" u="none" strike="noStrike" kern="0" cap="none" spc="0" normalizeH="0" baseline="0" noProof="0">
                  <a:ln>
                    <a:noFill/>
                  </a:ln>
                  <a:gradFill>
                    <a:gsLst>
                      <a:gs pos="0">
                        <a:srgbClr val="505050"/>
                      </a:gs>
                      <a:gs pos="100000">
                        <a:srgbClr val="505050"/>
                      </a:gs>
                    </a:gsLst>
                    <a:lin ang="5400000" scaled="1"/>
                  </a:gradFill>
                  <a:effectLst/>
                  <a:uLnTx/>
                  <a:uFillTx/>
                  <a:latin typeface="Segoe UI"/>
                  <a:ea typeface="+mn-ea"/>
                  <a:cs typeface="+mn-cs"/>
                </a:endParaRPr>
              </a:p>
            </p:txBody>
          </p:sp>
        </p:grpSp>
        <p:grpSp>
          <p:nvGrpSpPr>
            <p:cNvPr id="3" name="Group 2">
              <a:extLst>
                <a:ext uri="{FF2B5EF4-FFF2-40B4-BE49-F238E27FC236}">
                  <a16:creationId xmlns:a16="http://schemas.microsoft.com/office/drawing/2014/main" id="{E22F2791-CFD0-4F0E-96C9-B30F38AC8F19}"/>
                </a:ext>
              </a:extLst>
            </p:cNvPr>
            <p:cNvGrpSpPr/>
            <p:nvPr/>
          </p:nvGrpSpPr>
          <p:grpSpPr>
            <a:xfrm>
              <a:off x="9935725" y="3317904"/>
              <a:ext cx="586694" cy="379099"/>
              <a:chOff x="10691000" y="3555257"/>
              <a:chExt cx="586694" cy="379099"/>
            </a:xfrm>
          </p:grpSpPr>
          <p:sp>
            <p:nvSpPr>
              <p:cNvPr id="328" name="Graphic 6">
                <a:extLst>
                  <a:ext uri="{FF2B5EF4-FFF2-40B4-BE49-F238E27FC236}">
                    <a16:creationId xmlns:a16="http://schemas.microsoft.com/office/drawing/2014/main" id="{D07C136E-6DF0-4ED5-8B61-61F2010F76C2}"/>
                  </a:ext>
                </a:extLst>
              </p:cNvPr>
              <p:cNvSpPr/>
              <p:nvPr/>
            </p:nvSpPr>
            <p:spPr>
              <a:xfrm>
                <a:off x="10691000" y="3636851"/>
                <a:ext cx="405040" cy="297505"/>
              </a:xfrm>
              <a:custGeom>
                <a:avLst/>
                <a:gdLst>
                  <a:gd name="connsiteX0" fmla="*/ 166949 w 500997"/>
                  <a:gd name="connsiteY0" fmla="*/ 367987 h 367986"/>
                  <a:gd name="connsiteX1" fmla="*/ 0 w 500997"/>
                  <a:gd name="connsiteY1" fmla="*/ 367987 h 367986"/>
                  <a:gd name="connsiteX2" fmla="*/ 0 w 500997"/>
                  <a:gd name="connsiteY2" fmla="*/ 100443 h 367986"/>
                  <a:gd name="connsiteX3" fmla="*/ 166949 w 500997"/>
                  <a:gd name="connsiteY3" fmla="*/ 100443 h 367986"/>
                  <a:gd name="connsiteX4" fmla="*/ 166949 w 500997"/>
                  <a:gd name="connsiteY4" fmla="*/ 367987 h 367986"/>
                  <a:gd name="connsiteX5" fmla="*/ 166949 w 500997"/>
                  <a:gd name="connsiteY5" fmla="*/ 367987 h 367986"/>
                  <a:gd name="connsiteX6" fmla="*/ 166949 w 500997"/>
                  <a:gd name="connsiteY6" fmla="*/ 367987 h 367986"/>
                  <a:gd name="connsiteX7" fmla="*/ 50069 w 500997"/>
                  <a:gd name="connsiteY7" fmla="*/ 301025 h 367986"/>
                  <a:gd name="connsiteX8" fmla="*/ 116879 w 500997"/>
                  <a:gd name="connsiteY8" fmla="*/ 301025 h 367986"/>
                  <a:gd name="connsiteX9" fmla="*/ 250347 w 500997"/>
                  <a:gd name="connsiteY9" fmla="*/ 234215 h 367986"/>
                  <a:gd name="connsiteX10" fmla="*/ 317157 w 500997"/>
                  <a:gd name="connsiteY10" fmla="*/ 234215 h 367986"/>
                  <a:gd name="connsiteX11" fmla="*/ 166949 w 500997"/>
                  <a:gd name="connsiteY11" fmla="*/ 301025 h 367986"/>
                  <a:gd name="connsiteX12" fmla="*/ 484257 w 500997"/>
                  <a:gd name="connsiteY12" fmla="*/ 301025 h 367986"/>
                  <a:gd name="connsiteX13" fmla="*/ 500998 w 500997"/>
                  <a:gd name="connsiteY13" fmla="*/ 284284 h 367986"/>
                  <a:gd name="connsiteX14" fmla="*/ 500998 w 500997"/>
                  <a:gd name="connsiteY14" fmla="*/ 16741 h 367986"/>
                  <a:gd name="connsiteX15" fmla="*/ 484257 w 500997"/>
                  <a:gd name="connsiteY15" fmla="*/ 0 h 367986"/>
                  <a:gd name="connsiteX16" fmla="*/ 83398 w 500997"/>
                  <a:gd name="connsiteY16" fmla="*/ 0 h 367986"/>
                  <a:gd name="connsiteX17" fmla="*/ 66658 w 500997"/>
                  <a:gd name="connsiteY17" fmla="*/ 16741 h 367986"/>
                  <a:gd name="connsiteX18" fmla="*/ 66658 w 500997"/>
                  <a:gd name="connsiteY18" fmla="*/ 100291 h 367986"/>
                  <a:gd name="connsiteX0" fmla="*/ 166949 w 500998"/>
                  <a:gd name="connsiteY0" fmla="*/ 367987 h 367987"/>
                  <a:gd name="connsiteX1" fmla="*/ 0 w 500998"/>
                  <a:gd name="connsiteY1" fmla="*/ 367987 h 367987"/>
                  <a:gd name="connsiteX2" fmla="*/ 0 w 500998"/>
                  <a:gd name="connsiteY2" fmla="*/ 100443 h 367987"/>
                  <a:gd name="connsiteX3" fmla="*/ 166949 w 500998"/>
                  <a:gd name="connsiteY3" fmla="*/ 100443 h 367987"/>
                  <a:gd name="connsiteX4" fmla="*/ 166949 w 500998"/>
                  <a:gd name="connsiteY4" fmla="*/ 367987 h 367987"/>
                  <a:gd name="connsiteX5" fmla="*/ 166949 w 500998"/>
                  <a:gd name="connsiteY5" fmla="*/ 367987 h 367987"/>
                  <a:gd name="connsiteX6" fmla="*/ 166949 w 500998"/>
                  <a:gd name="connsiteY6" fmla="*/ 367987 h 367987"/>
                  <a:gd name="connsiteX7" fmla="*/ 50069 w 500998"/>
                  <a:gd name="connsiteY7" fmla="*/ 301025 h 367987"/>
                  <a:gd name="connsiteX8" fmla="*/ 116879 w 500998"/>
                  <a:gd name="connsiteY8" fmla="*/ 301025 h 367987"/>
                  <a:gd name="connsiteX9" fmla="*/ 250347 w 500998"/>
                  <a:gd name="connsiteY9" fmla="*/ 234215 h 367987"/>
                  <a:gd name="connsiteX10" fmla="*/ 317157 w 500998"/>
                  <a:gd name="connsiteY10" fmla="*/ 234215 h 367987"/>
                  <a:gd name="connsiteX11" fmla="*/ 166949 w 500998"/>
                  <a:gd name="connsiteY11" fmla="*/ 301025 h 367987"/>
                  <a:gd name="connsiteX12" fmla="*/ 484257 w 500998"/>
                  <a:gd name="connsiteY12" fmla="*/ 301025 h 367987"/>
                  <a:gd name="connsiteX13" fmla="*/ 500998 w 500998"/>
                  <a:gd name="connsiteY13" fmla="*/ 284284 h 367987"/>
                  <a:gd name="connsiteX14" fmla="*/ 500998 w 500998"/>
                  <a:gd name="connsiteY14" fmla="*/ 16741 h 367987"/>
                  <a:gd name="connsiteX15" fmla="*/ 484257 w 500998"/>
                  <a:gd name="connsiteY15" fmla="*/ 0 h 367987"/>
                  <a:gd name="connsiteX16" fmla="*/ 83398 w 500998"/>
                  <a:gd name="connsiteY16" fmla="*/ 0 h 367987"/>
                  <a:gd name="connsiteX17" fmla="*/ 66658 w 500998"/>
                  <a:gd name="connsiteY17" fmla="*/ 16741 h 367987"/>
                  <a:gd name="connsiteX18" fmla="*/ 66658 w 500998"/>
                  <a:gd name="connsiteY18" fmla="*/ 100291 h 3679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00998" h="367987">
                    <a:moveTo>
                      <a:pt x="166949" y="367987"/>
                    </a:moveTo>
                    <a:lnTo>
                      <a:pt x="0" y="367987"/>
                    </a:lnTo>
                    <a:lnTo>
                      <a:pt x="0" y="100443"/>
                    </a:lnTo>
                    <a:lnTo>
                      <a:pt x="166949" y="100443"/>
                    </a:lnTo>
                    <a:lnTo>
                      <a:pt x="166949" y="367987"/>
                    </a:lnTo>
                    <a:lnTo>
                      <a:pt x="166949" y="367987"/>
                    </a:lnTo>
                    <a:lnTo>
                      <a:pt x="166949" y="367987"/>
                    </a:lnTo>
                    <a:close/>
                    <a:moveTo>
                      <a:pt x="50069" y="301025"/>
                    </a:moveTo>
                    <a:lnTo>
                      <a:pt x="116879" y="301025"/>
                    </a:lnTo>
                    <a:moveTo>
                      <a:pt x="250347" y="234215"/>
                    </a:moveTo>
                    <a:lnTo>
                      <a:pt x="317157" y="234215"/>
                    </a:lnTo>
                    <a:moveTo>
                      <a:pt x="166949" y="301025"/>
                    </a:moveTo>
                    <a:lnTo>
                      <a:pt x="484257" y="301025"/>
                    </a:lnTo>
                    <a:cubicBezTo>
                      <a:pt x="493541" y="301025"/>
                      <a:pt x="500998" y="293568"/>
                      <a:pt x="500998" y="284284"/>
                    </a:cubicBezTo>
                    <a:lnTo>
                      <a:pt x="500998" y="16741"/>
                    </a:lnTo>
                    <a:cubicBezTo>
                      <a:pt x="500998" y="7457"/>
                      <a:pt x="493541" y="0"/>
                      <a:pt x="484257" y="0"/>
                    </a:cubicBezTo>
                    <a:lnTo>
                      <a:pt x="83398" y="0"/>
                    </a:lnTo>
                    <a:cubicBezTo>
                      <a:pt x="74115" y="0"/>
                      <a:pt x="66658" y="7457"/>
                      <a:pt x="66658" y="16741"/>
                    </a:cubicBezTo>
                    <a:lnTo>
                      <a:pt x="66658" y="100291"/>
                    </a:lnTo>
                  </a:path>
                </a:pathLst>
              </a:custGeom>
              <a:noFill/>
              <a:ln w="158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865" b="0" i="0" u="none" strike="noStrike" kern="0" cap="none" spc="0" normalizeH="0" baseline="0" noProof="0">
                  <a:ln>
                    <a:noFill/>
                  </a:ln>
                  <a:gradFill>
                    <a:gsLst>
                      <a:gs pos="0">
                        <a:srgbClr val="505050"/>
                      </a:gs>
                      <a:gs pos="100000">
                        <a:srgbClr val="505050"/>
                      </a:gs>
                    </a:gsLst>
                  </a:gradFill>
                  <a:effectLst/>
                  <a:uLnTx/>
                  <a:uFillTx/>
                  <a:latin typeface="Segoe UI"/>
                  <a:ea typeface="+mn-ea"/>
                  <a:cs typeface="+mn-cs"/>
                </a:endParaRPr>
              </a:p>
            </p:txBody>
          </p:sp>
          <p:sp>
            <p:nvSpPr>
              <p:cNvPr id="329" name="check 3">
                <a:extLst>
                  <a:ext uri="{FF2B5EF4-FFF2-40B4-BE49-F238E27FC236}">
                    <a16:creationId xmlns:a16="http://schemas.microsoft.com/office/drawing/2014/main" id="{14A5B0BA-BE00-45EF-A540-4EB73AE56D21}"/>
                  </a:ext>
                </a:extLst>
              </p:cNvPr>
              <p:cNvSpPr>
                <a:spLocks noChangeAspect="1" noEditPoints="1"/>
              </p:cNvSpPr>
              <p:nvPr/>
            </p:nvSpPr>
            <p:spPr bwMode="auto">
              <a:xfrm>
                <a:off x="11131026" y="3555257"/>
                <a:ext cx="146668" cy="145817"/>
              </a:xfrm>
              <a:custGeom>
                <a:avLst/>
                <a:gdLst>
                  <a:gd name="T0" fmla="*/ 250 w 250"/>
                  <a:gd name="T1" fmla="*/ 125 h 250"/>
                  <a:gd name="T2" fmla="*/ 125 w 250"/>
                  <a:gd name="T3" fmla="*/ 250 h 250"/>
                  <a:gd name="T4" fmla="*/ 0 w 250"/>
                  <a:gd name="T5" fmla="*/ 125 h 250"/>
                  <a:gd name="T6" fmla="*/ 125 w 250"/>
                  <a:gd name="T7" fmla="*/ 0 h 250"/>
                  <a:gd name="T8" fmla="*/ 250 w 250"/>
                  <a:gd name="T9" fmla="*/ 125 h 250"/>
                  <a:gd name="T10" fmla="*/ 60 w 250"/>
                  <a:gd name="T11" fmla="*/ 125 h 250"/>
                  <a:gd name="T12" fmla="*/ 100 w 250"/>
                  <a:gd name="T13" fmla="*/ 165 h 250"/>
                  <a:gd name="T14" fmla="*/ 190 w 250"/>
                  <a:gd name="T15" fmla="*/ 74 h 2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0" h="250">
                    <a:moveTo>
                      <a:pt x="250" y="125"/>
                    </a:moveTo>
                    <a:cubicBezTo>
                      <a:pt x="250" y="194"/>
                      <a:pt x="194" y="250"/>
                      <a:pt x="125" y="250"/>
                    </a:cubicBezTo>
                    <a:cubicBezTo>
                      <a:pt x="56" y="250"/>
                      <a:pt x="0" y="194"/>
                      <a:pt x="0" y="125"/>
                    </a:cubicBezTo>
                    <a:cubicBezTo>
                      <a:pt x="0" y="56"/>
                      <a:pt x="56" y="0"/>
                      <a:pt x="125" y="0"/>
                    </a:cubicBezTo>
                    <a:cubicBezTo>
                      <a:pt x="194" y="0"/>
                      <a:pt x="250" y="56"/>
                      <a:pt x="250" y="125"/>
                    </a:cubicBezTo>
                    <a:close/>
                    <a:moveTo>
                      <a:pt x="60" y="125"/>
                    </a:moveTo>
                    <a:cubicBezTo>
                      <a:pt x="100" y="165"/>
                      <a:pt x="100" y="165"/>
                      <a:pt x="100" y="165"/>
                    </a:cubicBezTo>
                    <a:cubicBezTo>
                      <a:pt x="190" y="74"/>
                      <a:pt x="190" y="74"/>
                      <a:pt x="190" y="74"/>
                    </a:cubicBezTo>
                  </a:path>
                </a:pathLst>
              </a:custGeom>
              <a:noFill/>
              <a:ln w="15875" cap="sq">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696" b="0" i="0" u="none" strike="noStrike" kern="0" cap="none" spc="0" normalizeH="0" baseline="0" noProof="0">
                  <a:ln>
                    <a:noFill/>
                  </a:ln>
                  <a:solidFill>
                    <a:srgbClr val="000000"/>
                  </a:solidFill>
                  <a:effectLst/>
                  <a:uLnTx/>
                  <a:uFillTx/>
                  <a:latin typeface="Segoe UI"/>
                  <a:ea typeface="+mn-ea"/>
                  <a:cs typeface="+mn-cs"/>
                </a:endParaRPr>
              </a:p>
            </p:txBody>
          </p:sp>
        </p:grpSp>
        <p:grpSp>
          <p:nvGrpSpPr>
            <p:cNvPr id="11" name="Group 10">
              <a:extLst>
                <a:ext uri="{FF2B5EF4-FFF2-40B4-BE49-F238E27FC236}">
                  <a16:creationId xmlns:a16="http://schemas.microsoft.com/office/drawing/2014/main" id="{AAEB1283-B149-4441-80E9-8A36849B8FD1}"/>
                </a:ext>
              </a:extLst>
            </p:cNvPr>
            <p:cNvGrpSpPr/>
            <p:nvPr/>
          </p:nvGrpSpPr>
          <p:grpSpPr>
            <a:xfrm>
              <a:off x="3868723" y="4685612"/>
              <a:ext cx="437439" cy="349979"/>
              <a:chOff x="3868723" y="4685612"/>
              <a:chExt cx="437439" cy="349979"/>
            </a:xfrm>
          </p:grpSpPr>
          <p:sp>
            <p:nvSpPr>
              <p:cNvPr id="222" name="Freeform: Shape 221">
                <a:extLst>
                  <a:ext uri="{FF2B5EF4-FFF2-40B4-BE49-F238E27FC236}">
                    <a16:creationId xmlns:a16="http://schemas.microsoft.com/office/drawing/2014/main" id="{E9319FA9-9924-4EE7-B525-66B5B659F765}"/>
                  </a:ext>
                </a:extLst>
              </p:cNvPr>
              <p:cNvSpPr/>
              <p:nvPr/>
            </p:nvSpPr>
            <p:spPr>
              <a:xfrm>
                <a:off x="3997947" y="4846678"/>
                <a:ext cx="178991" cy="109510"/>
              </a:xfrm>
              <a:custGeom>
                <a:avLst/>
                <a:gdLst/>
                <a:ahLst/>
                <a:cxnLst/>
                <a:rect l="l" t="t" r="r" b="b"/>
                <a:pathLst>
                  <a:path w="308558" h="189309">
                    <a:moveTo>
                      <a:pt x="165758" y="128699"/>
                    </a:moveTo>
                    <a:cubicBezTo>
                      <a:pt x="171785" y="128699"/>
                      <a:pt x="176715" y="130429"/>
                      <a:pt x="180547" y="133889"/>
                    </a:cubicBezTo>
                    <a:cubicBezTo>
                      <a:pt x="184380" y="137349"/>
                      <a:pt x="186296" y="141721"/>
                      <a:pt x="186296" y="147005"/>
                    </a:cubicBezTo>
                    <a:cubicBezTo>
                      <a:pt x="186296" y="152437"/>
                      <a:pt x="184342" y="156883"/>
                      <a:pt x="180436" y="160343"/>
                    </a:cubicBezTo>
                    <a:cubicBezTo>
                      <a:pt x="176529" y="163804"/>
                      <a:pt x="171450" y="165534"/>
                      <a:pt x="165199" y="165534"/>
                    </a:cubicBezTo>
                    <a:cubicBezTo>
                      <a:pt x="159395" y="165534"/>
                      <a:pt x="154558" y="163748"/>
                      <a:pt x="150689" y="160176"/>
                    </a:cubicBezTo>
                    <a:cubicBezTo>
                      <a:pt x="146819" y="156604"/>
                      <a:pt x="144884" y="152214"/>
                      <a:pt x="144884" y="147005"/>
                    </a:cubicBezTo>
                    <a:cubicBezTo>
                      <a:pt x="144884" y="141647"/>
                      <a:pt x="146875" y="137256"/>
                      <a:pt x="150856" y="133833"/>
                    </a:cubicBezTo>
                    <a:cubicBezTo>
                      <a:pt x="154837" y="130410"/>
                      <a:pt x="159804" y="128699"/>
                      <a:pt x="165758" y="128699"/>
                    </a:cubicBezTo>
                    <a:close/>
                    <a:moveTo>
                      <a:pt x="165758" y="47104"/>
                    </a:moveTo>
                    <a:cubicBezTo>
                      <a:pt x="171785" y="47104"/>
                      <a:pt x="176715" y="48834"/>
                      <a:pt x="180547" y="52294"/>
                    </a:cubicBezTo>
                    <a:cubicBezTo>
                      <a:pt x="184380" y="55754"/>
                      <a:pt x="186296" y="60126"/>
                      <a:pt x="186296" y="65410"/>
                    </a:cubicBezTo>
                    <a:cubicBezTo>
                      <a:pt x="186296" y="70842"/>
                      <a:pt x="184342" y="75270"/>
                      <a:pt x="180436" y="78693"/>
                    </a:cubicBezTo>
                    <a:cubicBezTo>
                      <a:pt x="176529" y="82116"/>
                      <a:pt x="171450" y="83827"/>
                      <a:pt x="165199" y="83827"/>
                    </a:cubicBezTo>
                    <a:cubicBezTo>
                      <a:pt x="159395" y="83827"/>
                      <a:pt x="154558" y="82060"/>
                      <a:pt x="150689" y="78525"/>
                    </a:cubicBezTo>
                    <a:cubicBezTo>
                      <a:pt x="146819" y="74990"/>
                      <a:pt x="144884" y="70619"/>
                      <a:pt x="144884" y="65410"/>
                    </a:cubicBezTo>
                    <a:cubicBezTo>
                      <a:pt x="144884" y="60052"/>
                      <a:pt x="146875" y="55661"/>
                      <a:pt x="150856" y="52238"/>
                    </a:cubicBezTo>
                    <a:cubicBezTo>
                      <a:pt x="154837" y="48815"/>
                      <a:pt x="159804" y="47104"/>
                      <a:pt x="165758" y="47104"/>
                    </a:cubicBezTo>
                    <a:close/>
                    <a:moveTo>
                      <a:pt x="201290" y="2679"/>
                    </a:moveTo>
                    <a:lnTo>
                      <a:pt x="232656" y="2679"/>
                    </a:lnTo>
                    <a:lnTo>
                      <a:pt x="308558" y="189309"/>
                    </a:lnTo>
                    <a:lnTo>
                      <a:pt x="277416" y="189309"/>
                    </a:lnTo>
                    <a:close/>
                    <a:moveTo>
                      <a:pt x="85279" y="0"/>
                    </a:moveTo>
                    <a:cubicBezTo>
                      <a:pt x="100906" y="0"/>
                      <a:pt x="114077" y="1972"/>
                      <a:pt x="124793" y="5916"/>
                    </a:cubicBezTo>
                    <a:lnTo>
                      <a:pt x="124793" y="40630"/>
                    </a:lnTo>
                    <a:cubicBezTo>
                      <a:pt x="114077" y="34230"/>
                      <a:pt x="101873" y="31030"/>
                      <a:pt x="88181" y="31030"/>
                    </a:cubicBezTo>
                    <a:cubicBezTo>
                      <a:pt x="73149" y="31030"/>
                      <a:pt x="61020" y="35756"/>
                      <a:pt x="51792" y="45206"/>
                    </a:cubicBezTo>
                    <a:cubicBezTo>
                      <a:pt x="42565" y="54657"/>
                      <a:pt x="37951" y="67456"/>
                      <a:pt x="37951" y="83604"/>
                    </a:cubicBezTo>
                    <a:cubicBezTo>
                      <a:pt x="37951" y="99082"/>
                      <a:pt x="42305" y="111416"/>
                      <a:pt x="51011" y="120606"/>
                    </a:cubicBezTo>
                    <a:cubicBezTo>
                      <a:pt x="59717" y="129796"/>
                      <a:pt x="71438" y="134391"/>
                      <a:pt x="86172" y="134391"/>
                    </a:cubicBezTo>
                    <a:cubicBezTo>
                      <a:pt x="100236" y="134391"/>
                      <a:pt x="113110" y="130968"/>
                      <a:pt x="124793" y="124122"/>
                    </a:cubicBezTo>
                    <a:lnTo>
                      <a:pt x="124793" y="157051"/>
                    </a:lnTo>
                    <a:cubicBezTo>
                      <a:pt x="113110" y="162706"/>
                      <a:pt x="97855" y="165534"/>
                      <a:pt x="79028" y="165534"/>
                    </a:cubicBezTo>
                    <a:cubicBezTo>
                      <a:pt x="54471" y="165534"/>
                      <a:pt x="35161" y="158316"/>
                      <a:pt x="21097" y="143879"/>
                    </a:cubicBezTo>
                    <a:cubicBezTo>
                      <a:pt x="7032" y="129443"/>
                      <a:pt x="0" y="110207"/>
                      <a:pt x="0" y="86171"/>
                    </a:cubicBezTo>
                    <a:cubicBezTo>
                      <a:pt x="0" y="60573"/>
                      <a:pt x="7907" y="39811"/>
                      <a:pt x="23720" y="23887"/>
                    </a:cubicBezTo>
                    <a:cubicBezTo>
                      <a:pt x="39533" y="7962"/>
                      <a:pt x="60052" y="0"/>
                      <a:pt x="85279" y="0"/>
                    </a:cubicBezTo>
                    <a:close/>
                  </a:path>
                </a:pathLst>
              </a:custGeom>
              <a:solidFill>
                <a:schemeClr val="tx1"/>
              </a:solidFill>
              <a:ln w="10795" cap="flat" cmpd="sng" algn="ctr">
                <a:noFill/>
                <a:prstDash val="solid"/>
              </a:ln>
              <a:effectLst/>
            </p:spPr>
            <p:txBody>
              <a:bodyPr rtlCol="0" anchor="ctr"/>
              <a:lstStyle/>
              <a:p>
                <a:pPr marL="0" marR="0" lvl="0" indent="0" algn="ctr" defTabSz="914225" rtl="0"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a:ln>
                    <a:noFill/>
                  </a:ln>
                  <a:solidFill>
                    <a:srgbClr val="FFFFFF"/>
                  </a:solidFill>
                  <a:effectLst/>
                  <a:uLnTx/>
                  <a:uFillTx/>
                  <a:latin typeface="Segoe UI Semibold" panose="020B0702040204020203" pitchFamily="34" charset="0"/>
                  <a:ea typeface="+mn-ea"/>
                  <a:cs typeface="Segoe UI Semibold" panose="020B0702040204020203" pitchFamily="34" charset="0"/>
                </a:endParaRPr>
              </a:p>
            </p:txBody>
          </p:sp>
          <p:sp>
            <p:nvSpPr>
              <p:cNvPr id="330" name="Graphic 25">
                <a:extLst>
                  <a:ext uri="{FF2B5EF4-FFF2-40B4-BE49-F238E27FC236}">
                    <a16:creationId xmlns:a16="http://schemas.microsoft.com/office/drawing/2014/main" id="{2A00BB26-731C-4659-9777-3B3CACD70502}"/>
                  </a:ext>
                </a:extLst>
              </p:cNvPr>
              <p:cNvSpPr/>
              <p:nvPr/>
            </p:nvSpPr>
            <p:spPr>
              <a:xfrm>
                <a:off x="3868723" y="4685612"/>
                <a:ext cx="437439" cy="349979"/>
              </a:xfrm>
              <a:custGeom>
                <a:avLst/>
                <a:gdLst>
                  <a:gd name="connsiteX0" fmla="*/ 446211 w 446210"/>
                  <a:gd name="connsiteY0" fmla="*/ 356997 h 356997"/>
                  <a:gd name="connsiteX1" fmla="*/ 0 w 446210"/>
                  <a:gd name="connsiteY1" fmla="*/ 356997 h 356997"/>
                  <a:gd name="connsiteX2" fmla="*/ 0 w 446210"/>
                  <a:gd name="connsiteY2" fmla="*/ 0 h 356997"/>
                  <a:gd name="connsiteX3" fmla="*/ 446211 w 446210"/>
                  <a:gd name="connsiteY3" fmla="*/ 0 h 356997"/>
                  <a:gd name="connsiteX4" fmla="*/ 446211 w 446210"/>
                  <a:gd name="connsiteY4" fmla="*/ 356997 h 356997"/>
                  <a:gd name="connsiteX5" fmla="*/ 446211 w 446210"/>
                  <a:gd name="connsiteY5" fmla="*/ 356997 h 356997"/>
                  <a:gd name="connsiteX6" fmla="*/ 446211 w 446210"/>
                  <a:gd name="connsiteY6" fmla="*/ 356997 h 356997"/>
                  <a:gd name="connsiteX7" fmla="*/ 0 w 446210"/>
                  <a:gd name="connsiteY7" fmla="*/ 89358 h 356997"/>
                  <a:gd name="connsiteX8" fmla="*/ 446211 w 446210"/>
                  <a:gd name="connsiteY8" fmla="*/ 89358 h 356997"/>
                  <a:gd name="connsiteX9" fmla="*/ 396905 w 446210"/>
                  <a:gd name="connsiteY9" fmla="*/ 44679 h 356997"/>
                  <a:gd name="connsiteX10" fmla="*/ 401676 w 446210"/>
                  <a:gd name="connsiteY10" fmla="*/ 49450 h 356997"/>
                  <a:gd name="connsiteX11" fmla="*/ 406303 w 446210"/>
                  <a:gd name="connsiteY11" fmla="*/ 44679 h 356997"/>
                  <a:gd name="connsiteX12" fmla="*/ 401676 w 446210"/>
                  <a:gd name="connsiteY12" fmla="*/ 40052 h 356997"/>
                  <a:gd name="connsiteX13" fmla="*/ 396905 w 446210"/>
                  <a:gd name="connsiteY13" fmla="*/ 44679 h 356997"/>
                  <a:gd name="connsiteX14" fmla="*/ 396905 w 446210"/>
                  <a:gd name="connsiteY14" fmla="*/ 44679 h 356997"/>
                  <a:gd name="connsiteX15" fmla="*/ 343406 w 446210"/>
                  <a:gd name="connsiteY15" fmla="*/ 44679 h 356997"/>
                  <a:gd name="connsiteX16" fmla="*/ 348033 w 446210"/>
                  <a:gd name="connsiteY16" fmla="*/ 49450 h 356997"/>
                  <a:gd name="connsiteX17" fmla="*/ 352804 w 446210"/>
                  <a:gd name="connsiteY17" fmla="*/ 44679 h 356997"/>
                  <a:gd name="connsiteX18" fmla="*/ 348033 w 446210"/>
                  <a:gd name="connsiteY18" fmla="*/ 40052 h 356997"/>
                  <a:gd name="connsiteX19" fmla="*/ 343406 w 446210"/>
                  <a:gd name="connsiteY19" fmla="*/ 44679 h 356997"/>
                  <a:gd name="connsiteX20" fmla="*/ 343406 w 446210"/>
                  <a:gd name="connsiteY20" fmla="*/ 44679 h 356997"/>
                  <a:gd name="connsiteX21" fmla="*/ 290051 w 446210"/>
                  <a:gd name="connsiteY21" fmla="*/ 44679 h 356997"/>
                  <a:gd name="connsiteX22" fmla="*/ 294678 w 446210"/>
                  <a:gd name="connsiteY22" fmla="*/ 49450 h 356997"/>
                  <a:gd name="connsiteX23" fmla="*/ 299450 w 446210"/>
                  <a:gd name="connsiteY23" fmla="*/ 44679 h 356997"/>
                  <a:gd name="connsiteX24" fmla="*/ 294678 w 446210"/>
                  <a:gd name="connsiteY24" fmla="*/ 40052 h 356997"/>
                  <a:gd name="connsiteX25" fmla="*/ 290051 w 446210"/>
                  <a:gd name="connsiteY25" fmla="*/ 44679 h 356997"/>
                  <a:gd name="connsiteX26" fmla="*/ 290051 w 446210"/>
                  <a:gd name="connsiteY26" fmla="*/ 44679 h 356997"/>
                  <a:gd name="connsiteX0" fmla="*/ 446211 w 446211"/>
                  <a:gd name="connsiteY0" fmla="*/ 356997 h 356997"/>
                  <a:gd name="connsiteX1" fmla="*/ 0 w 446211"/>
                  <a:gd name="connsiteY1" fmla="*/ 356997 h 356997"/>
                  <a:gd name="connsiteX2" fmla="*/ 0 w 446211"/>
                  <a:gd name="connsiteY2" fmla="*/ 0 h 356997"/>
                  <a:gd name="connsiteX3" fmla="*/ 446211 w 446211"/>
                  <a:gd name="connsiteY3" fmla="*/ 0 h 356997"/>
                  <a:gd name="connsiteX4" fmla="*/ 446211 w 446211"/>
                  <a:gd name="connsiteY4" fmla="*/ 356997 h 356997"/>
                  <a:gd name="connsiteX5" fmla="*/ 446211 w 446211"/>
                  <a:gd name="connsiteY5" fmla="*/ 356997 h 356997"/>
                  <a:gd name="connsiteX6" fmla="*/ 446211 w 446211"/>
                  <a:gd name="connsiteY6" fmla="*/ 356997 h 356997"/>
                  <a:gd name="connsiteX7" fmla="*/ 0 w 446211"/>
                  <a:gd name="connsiteY7" fmla="*/ 89358 h 356997"/>
                  <a:gd name="connsiteX8" fmla="*/ 446211 w 446211"/>
                  <a:gd name="connsiteY8" fmla="*/ 89358 h 356997"/>
                  <a:gd name="connsiteX9" fmla="*/ 396905 w 446211"/>
                  <a:gd name="connsiteY9" fmla="*/ 44679 h 356997"/>
                  <a:gd name="connsiteX10" fmla="*/ 401676 w 446211"/>
                  <a:gd name="connsiteY10" fmla="*/ 49450 h 356997"/>
                  <a:gd name="connsiteX11" fmla="*/ 406303 w 446211"/>
                  <a:gd name="connsiteY11" fmla="*/ 44679 h 356997"/>
                  <a:gd name="connsiteX12" fmla="*/ 401676 w 446211"/>
                  <a:gd name="connsiteY12" fmla="*/ 40052 h 356997"/>
                  <a:gd name="connsiteX13" fmla="*/ 396905 w 446211"/>
                  <a:gd name="connsiteY13" fmla="*/ 44679 h 356997"/>
                  <a:gd name="connsiteX14" fmla="*/ 396905 w 446211"/>
                  <a:gd name="connsiteY14" fmla="*/ 44679 h 356997"/>
                  <a:gd name="connsiteX15" fmla="*/ 343406 w 446211"/>
                  <a:gd name="connsiteY15" fmla="*/ 44679 h 356997"/>
                  <a:gd name="connsiteX16" fmla="*/ 348033 w 446211"/>
                  <a:gd name="connsiteY16" fmla="*/ 49450 h 356997"/>
                  <a:gd name="connsiteX17" fmla="*/ 352804 w 446211"/>
                  <a:gd name="connsiteY17" fmla="*/ 44679 h 356997"/>
                  <a:gd name="connsiteX18" fmla="*/ 348033 w 446211"/>
                  <a:gd name="connsiteY18" fmla="*/ 40052 h 356997"/>
                  <a:gd name="connsiteX19" fmla="*/ 343406 w 446211"/>
                  <a:gd name="connsiteY19" fmla="*/ 44679 h 356997"/>
                  <a:gd name="connsiteX20" fmla="*/ 343406 w 446211"/>
                  <a:gd name="connsiteY20" fmla="*/ 44679 h 356997"/>
                  <a:gd name="connsiteX21" fmla="*/ 290051 w 446211"/>
                  <a:gd name="connsiteY21" fmla="*/ 44679 h 356997"/>
                  <a:gd name="connsiteX22" fmla="*/ 294678 w 446211"/>
                  <a:gd name="connsiteY22" fmla="*/ 49450 h 356997"/>
                  <a:gd name="connsiteX23" fmla="*/ 299450 w 446211"/>
                  <a:gd name="connsiteY23" fmla="*/ 44679 h 356997"/>
                  <a:gd name="connsiteX24" fmla="*/ 294678 w 446211"/>
                  <a:gd name="connsiteY24" fmla="*/ 40052 h 356997"/>
                  <a:gd name="connsiteX25" fmla="*/ 290051 w 446211"/>
                  <a:gd name="connsiteY25" fmla="*/ 44679 h 356997"/>
                  <a:gd name="connsiteX26" fmla="*/ 290051 w 446211"/>
                  <a:gd name="connsiteY26" fmla="*/ 44679 h 356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46211" h="356997">
                    <a:moveTo>
                      <a:pt x="446211" y="356997"/>
                    </a:moveTo>
                    <a:lnTo>
                      <a:pt x="0" y="356997"/>
                    </a:lnTo>
                    <a:lnTo>
                      <a:pt x="0" y="0"/>
                    </a:lnTo>
                    <a:lnTo>
                      <a:pt x="446211" y="0"/>
                    </a:lnTo>
                    <a:lnTo>
                      <a:pt x="446211" y="356997"/>
                    </a:lnTo>
                    <a:lnTo>
                      <a:pt x="446211" y="356997"/>
                    </a:lnTo>
                    <a:lnTo>
                      <a:pt x="446211" y="356997"/>
                    </a:lnTo>
                    <a:close/>
                    <a:moveTo>
                      <a:pt x="0" y="89358"/>
                    </a:moveTo>
                    <a:lnTo>
                      <a:pt x="446211" y="89358"/>
                    </a:lnTo>
                    <a:moveTo>
                      <a:pt x="396905" y="44679"/>
                    </a:moveTo>
                    <a:cubicBezTo>
                      <a:pt x="396905" y="47282"/>
                      <a:pt x="399074" y="49450"/>
                      <a:pt x="401676" y="49450"/>
                    </a:cubicBezTo>
                    <a:cubicBezTo>
                      <a:pt x="404279" y="49450"/>
                      <a:pt x="406303" y="47282"/>
                      <a:pt x="406303" y="44679"/>
                    </a:cubicBezTo>
                    <a:cubicBezTo>
                      <a:pt x="406303" y="42076"/>
                      <a:pt x="404279" y="40052"/>
                      <a:pt x="401676" y="40052"/>
                    </a:cubicBezTo>
                    <a:cubicBezTo>
                      <a:pt x="398929" y="40052"/>
                      <a:pt x="396905" y="42076"/>
                      <a:pt x="396905" y="44679"/>
                    </a:cubicBezTo>
                    <a:lnTo>
                      <a:pt x="396905" y="44679"/>
                    </a:lnTo>
                    <a:close/>
                    <a:moveTo>
                      <a:pt x="343406" y="44679"/>
                    </a:moveTo>
                    <a:cubicBezTo>
                      <a:pt x="343406" y="47282"/>
                      <a:pt x="345575" y="49450"/>
                      <a:pt x="348033" y="49450"/>
                    </a:cubicBezTo>
                    <a:cubicBezTo>
                      <a:pt x="350635" y="49450"/>
                      <a:pt x="352804" y="47282"/>
                      <a:pt x="352804" y="44679"/>
                    </a:cubicBezTo>
                    <a:cubicBezTo>
                      <a:pt x="352804" y="42076"/>
                      <a:pt x="350635" y="40052"/>
                      <a:pt x="348033" y="40052"/>
                    </a:cubicBezTo>
                    <a:cubicBezTo>
                      <a:pt x="345575" y="40052"/>
                      <a:pt x="343406" y="42076"/>
                      <a:pt x="343406" y="44679"/>
                    </a:cubicBezTo>
                    <a:lnTo>
                      <a:pt x="343406" y="44679"/>
                    </a:lnTo>
                    <a:close/>
                    <a:moveTo>
                      <a:pt x="290051" y="44679"/>
                    </a:moveTo>
                    <a:cubicBezTo>
                      <a:pt x="290051" y="47282"/>
                      <a:pt x="292076" y="49450"/>
                      <a:pt x="294678" y="49450"/>
                    </a:cubicBezTo>
                    <a:cubicBezTo>
                      <a:pt x="297281" y="49450"/>
                      <a:pt x="299450" y="47282"/>
                      <a:pt x="299450" y="44679"/>
                    </a:cubicBezTo>
                    <a:cubicBezTo>
                      <a:pt x="299450" y="42076"/>
                      <a:pt x="297281" y="40052"/>
                      <a:pt x="294678" y="40052"/>
                    </a:cubicBezTo>
                    <a:cubicBezTo>
                      <a:pt x="292076" y="40052"/>
                      <a:pt x="290051" y="42076"/>
                      <a:pt x="290051" y="44679"/>
                    </a:cubicBezTo>
                    <a:lnTo>
                      <a:pt x="290051" y="44679"/>
                    </a:lnTo>
                    <a:close/>
                  </a:path>
                </a:pathLst>
              </a:custGeom>
              <a:noFill/>
              <a:ln w="15875" cap="flat">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696" b="0" i="0" u="none" strike="noStrike" kern="0" cap="none" spc="0" normalizeH="0" baseline="0" noProof="0">
                  <a:ln>
                    <a:noFill/>
                  </a:ln>
                  <a:gradFill>
                    <a:gsLst>
                      <a:gs pos="0">
                        <a:srgbClr val="505050"/>
                      </a:gs>
                      <a:gs pos="100000">
                        <a:srgbClr val="505050"/>
                      </a:gs>
                    </a:gsLst>
                  </a:gradFill>
                  <a:effectLst/>
                  <a:uLnTx/>
                  <a:uFillTx/>
                  <a:latin typeface="Segoe UI"/>
                  <a:ea typeface="+mn-ea"/>
                  <a:cs typeface="+mn-cs"/>
                </a:endParaRPr>
              </a:p>
            </p:txBody>
          </p:sp>
        </p:grpSp>
      </p:grpSp>
    </p:spTree>
    <p:extLst>
      <p:ext uri="{BB962C8B-B14F-4D97-AF65-F5344CB8AC3E}">
        <p14:creationId xmlns:p14="http://schemas.microsoft.com/office/powerpoint/2010/main" val="4006249163"/>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1" name="object 60">
            <a:extLst>
              <a:ext uri="{FF2B5EF4-FFF2-40B4-BE49-F238E27FC236}">
                <a16:creationId xmlns:a16="http://schemas.microsoft.com/office/drawing/2014/main" id="{CE84B415-82C4-4D06-A750-A5ADC243C92B}"/>
              </a:ext>
              <a:ext uri="{C183D7F6-B498-43B3-948B-1728B52AA6E4}">
                <adec:decorative xmlns:adec="http://schemas.microsoft.com/office/drawing/2017/decorative" val="1"/>
              </a:ext>
            </a:extLst>
          </p:cNvPr>
          <p:cNvSpPr>
            <a:spLocks noChangeAspect="1"/>
          </p:cNvSpPr>
          <p:nvPr/>
        </p:nvSpPr>
        <p:spPr>
          <a:xfrm>
            <a:off x="4702042" y="4190908"/>
            <a:ext cx="832945" cy="834729"/>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w="12700">
            <a:solidFill>
              <a:srgbClr val="E6E6E6"/>
            </a:solidFill>
            <a:prstDash val="solid"/>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0" cap="none" spc="0" normalizeH="0" baseline="0" noProof="0">
              <a:ln>
                <a:noFill/>
              </a:ln>
              <a:solidFill>
                <a:prstClr val="black"/>
              </a:solidFill>
              <a:effectLst/>
              <a:uLnTx/>
              <a:uFillTx/>
              <a:latin typeface="Calibri"/>
              <a:ea typeface="+mn-ea"/>
              <a:cs typeface="+mn-cs"/>
            </a:endParaRPr>
          </a:p>
        </p:txBody>
      </p:sp>
      <p:cxnSp>
        <p:nvCxnSpPr>
          <p:cNvPr id="332" name="Straight Arrow Connector 331">
            <a:extLst>
              <a:ext uri="{FF2B5EF4-FFF2-40B4-BE49-F238E27FC236}">
                <a16:creationId xmlns:a16="http://schemas.microsoft.com/office/drawing/2014/main" id="{F3F2916A-8269-48F2-A69E-D7707AA54682}"/>
              </a:ext>
              <a:ext uri="{C183D7F6-B498-43B3-948B-1728B52AA6E4}">
                <adec:decorative xmlns:adec="http://schemas.microsoft.com/office/drawing/2017/decorative" val="1"/>
              </a:ext>
            </a:extLst>
          </p:cNvPr>
          <p:cNvCxnSpPr>
            <a:cxnSpLocks/>
          </p:cNvCxnSpPr>
          <p:nvPr/>
        </p:nvCxnSpPr>
        <p:spPr>
          <a:xfrm flipV="1">
            <a:off x="9015646" y="4547519"/>
            <a:ext cx="226613" cy="385926"/>
          </a:xfrm>
          <a:prstGeom prst="straightConnector1">
            <a:avLst/>
          </a:prstGeom>
          <a:noFill/>
          <a:ln w="12700" cap="flat" cmpd="sng" algn="ctr">
            <a:solidFill>
              <a:srgbClr val="E6E6E6"/>
            </a:solidFill>
            <a:prstDash val="solid"/>
            <a:tailEnd type="none"/>
          </a:ln>
          <a:effectLst/>
        </p:spPr>
      </p:cxnSp>
      <p:sp>
        <p:nvSpPr>
          <p:cNvPr id="290" name="object 60">
            <a:extLst>
              <a:ext uri="{FF2B5EF4-FFF2-40B4-BE49-F238E27FC236}">
                <a16:creationId xmlns:a16="http://schemas.microsoft.com/office/drawing/2014/main" id="{38D650BD-841A-4071-BBCB-B13947B87A59}"/>
              </a:ext>
              <a:ext uri="{C183D7F6-B498-43B3-948B-1728B52AA6E4}">
                <adec:decorative xmlns:adec="http://schemas.microsoft.com/office/drawing/2017/decorative" val="1"/>
              </a:ext>
            </a:extLst>
          </p:cNvPr>
          <p:cNvSpPr>
            <a:spLocks noChangeAspect="1"/>
          </p:cNvSpPr>
          <p:nvPr/>
        </p:nvSpPr>
        <p:spPr>
          <a:xfrm>
            <a:off x="8624562" y="4903418"/>
            <a:ext cx="618442" cy="619767"/>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chemeClr val="bg1"/>
          </a:solidFill>
          <a:ln w="12700">
            <a:solidFill>
              <a:srgbClr val="E6E6E6"/>
            </a:solidFill>
            <a:prstDash val="solid"/>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0" cap="none" spc="0" normalizeH="0" baseline="0" noProof="0">
              <a:ln>
                <a:noFill/>
              </a:ln>
              <a:solidFill>
                <a:prstClr val="black"/>
              </a:solidFill>
              <a:effectLst/>
              <a:uLnTx/>
              <a:uFillTx/>
              <a:latin typeface="Calibri"/>
              <a:ea typeface="+mn-ea"/>
              <a:cs typeface="+mn-cs"/>
            </a:endParaRPr>
          </a:p>
        </p:txBody>
      </p:sp>
      <p:sp>
        <p:nvSpPr>
          <p:cNvPr id="2" name="Title 1">
            <a:extLst>
              <a:ext uri="{FF2B5EF4-FFF2-40B4-BE49-F238E27FC236}">
                <a16:creationId xmlns:a16="http://schemas.microsoft.com/office/drawing/2014/main" id="{4865B313-328E-4395-88C8-6D893EF297B7}"/>
              </a:ext>
            </a:extLst>
          </p:cNvPr>
          <p:cNvSpPr>
            <a:spLocks noGrp="1"/>
          </p:cNvSpPr>
          <p:nvPr>
            <p:ph type="title"/>
          </p:nvPr>
        </p:nvSpPr>
        <p:spPr>
          <a:xfrm>
            <a:off x="588263" y="457622"/>
            <a:ext cx="11018520" cy="452590"/>
          </a:xfrm>
        </p:spPr>
        <p:txBody>
          <a:bodyPr>
            <a:normAutofit/>
          </a:bodyPr>
          <a:lstStyle/>
          <a:p>
            <a:r>
              <a:rPr lang="en-US" sz="2941" spc="-49"/>
              <a:t>A new security perimeter—user identity</a:t>
            </a:r>
          </a:p>
        </p:txBody>
      </p:sp>
      <p:sp>
        <p:nvSpPr>
          <p:cNvPr id="180" name="object 60">
            <a:extLst>
              <a:ext uri="{FF2B5EF4-FFF2-40B4-BE49-F238E27FC236}">
                <a16:creationId xmlns:a16="http://schemas.microsoft.com/office/drawing/2014/main" id="{29B8ECB0-0AD6-4C80-A77F-CBCC4678A1EA}"/>
              </a:ext>
              <a:ext uri="{C183D7F6-B498-43B3-948B-1728B52AA6E4}">
                <adec:decorative xmlns:adec="http://schemas.microsoft.com/office/drawing/2017/decorative" val="1"/>
              </a:ext>
            </a:extLst>
          </p:cNvPr>
          <p:cNvSpPr>
            <a:spLocks noChangeAspect="1"/>
          </p:cNvSpPr>
          <p:nvPr/>
        </p:nvSpPr>
        <p:spPr>
          <a:xfrm>
            <a:off x="4745514" y="4235366"/>
            <a:ext cx="744217" cy="745810"/>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rgbClr val="D83B01"/>
          </a:solidFill>
          <a:ln w="6350">
            <a:noFill/>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0" cap="none" spc="0" normalizeH="0" baseline="0" noProof="0">
              <a:ln>
                <a:noFill/>
              </a:ln>
              <a:solidFill>
                <a:prstClr val="black"/>
              </a:solidFill>
              <a:effectLst/>
              <a:uLnTx/>
              <a:uFillTx/>
              <a:latin typeface="Calibri"/>
              <a:ea typeface="+mn-ea"/>
              <a:cs typeface="+mn-cs"/>
            </a:endParaRPr>
          </a:p>
        </p:txBody>
      </p:sp>
      <p:sp>
        <p:nvSpPr>
          <p:cNvPr id="187" name="object 60">
            <a:extLst>
              <a:ext uri="{FF2B5EF4-FFF2-40B4-BE49-F238E27FC236}">
                <a16:creationId xmlns:a16="http://schemas.microsoft.com/office/drawing/2014/main" id="{AD47297C-5357-4915-9845-66F7CF4F4116}"/>
              </a:ext>
              <a:ext uri="{C183D7F6-B498-43B3-948B-1728B52AA6E4}">
                <adec:decorative xmlns:adec="http://schemas.microsoft.com/office/drawing/2017/decorative" val="1"/>
              </a:ext>
            </a:extLst>
          </p:cNvPr>
          <p:cNvSpPr>
            <a:spLocks noChangeAspect="1"/>
          </p:cNvSpPr>
          <p:nvPr/>
        </p:nvSpPr>
        <p:spPr>
          <a:xfrm>
            <a:off x="5443086" y="3004505"/>
            <a:ext cx="735461" cy="737038"/>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chemeClr val="tx1"/>
          </a:solidFill>
          <a:ln w="6350">
            <a:noFill/>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0" cap="none" spc="0" normalizeH="0" baseline="0" noProof="0">
              <a:ln>
                <a:noFill/>
              </a:ln>
              <a:solidFill>
                <a:prstClr val="black"/>
              </a:solidFill>
              <a:effectLst/>
              <a:uLnTx/>
              <a:uFillTx/>
              <a:latin typeface="Calibri"/>
              <a:ea typeface="+mn-ea"/>
              <a:cs typeface="+mn-cs"/>
            </a:endParaRPr>
          </a:p>
        </p:txBody>
      </p:sp>
      <p:sp>
        <p:nvSpPr>
          <p:cNvPr id="189" name="object 60">
            <a:extLst>
              <a:ext uri="{FF2B5EF4-FFF2-40B4-BE49-F238E27FC236}">
                <a16:creationId xmlns:a16="http://schemas.microsoft.com/office/drawing/2014/main" id="{DCC63621-32E6-4433-85E8-C828B3B7C40D}"/>
              </a:ext>
              <a:ext uri="{C183D7F6-B498-43B3-948B-1728B52AA6E4}">
                <adec:decorative xmlns:adec="http://schemas.microsoft.com/office/drawing/2017/decorative" val="1"/>
              </a:ext>
            </a:extLst>
          </p:cNvPr>
          <p:cNvSpPr>
            <a:spLocks noChangeAspect="1"/>
          </p:cNvSpPr>
          <p:nvPr/>
        </p:nvSpPr>
        <p:spPr>
          <a:xfrm>
            <a:off x="5399243" y="2960569"/>
            <a:ext cx="823146" cy="824909"/>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w="12700">
            <a:solidFill>
              <a:srgbClr val="E6E6E6"/>
            </a:solidFill>
            <a:prstDash val="solid"/>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0" cap="none" spc="0" normalizeH="0" baseline="0" noProof="0">
              <a:ln>
                <a:noFill/>
              </a:ln>
              <a:solidFill>
                <a:prstClr val="black"/>
              </a:solidFill>
              <a:effectLst/>
              <a:uLnTx/>
              <a:uFillTx/>
              <a:latin typeface="Calibri"/>
              <a:ea typeface="+mn-ea"/>
              <a:cs typeface="+mn-cs"/>
            </a:endParaRPr>
          </a:p>
        </p:txBody>
      </p:sp>
      <p:sp>
        <p:nvSpPr>
          <p:cNvPr id="194" name="object 60">
            <a:extLst>
              <a:ext uri="{FF2B5EF4-FFF2-40B4-BE49-F238E27FC236}">
                <a16:creationId xmlns:a16="http://schemas.microsoft.com/office/drawing/2014/main" id="{7307FCC1-1917-481A-9214-46633291C0E2}"/>
              </a:ext>
              <a:ext uri="{C183D7F6-B498-43B3-948B-1728B52AA6E4}">
                <adec:decorative xmlns:adec="http://schemas.microsoft.com/office/drawing/2017/decorative" val="1"/>
              </a:ext>
            </a:extLst>
          </p:cNvPr>
          <p:cNvSpPr>
            <a:spLocks noChangeAspect="1"/>
          </p:cNvSpPr>
          <p:nvPr/>
        </p:nvSpPr>
        <p:spPr>
          <a:xfrm>
            <a:off x="7514185" y="4204874"/>
            <a:ext cx="735461" cy="737038"/>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chemeClr val="tx1"/>
          </a:solidFill>
          <a:ln w="6350">
            <a:noFill/>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0" cap="none" spc="0" normalizeH="0" baseline="0" noProof="0">
              <a:ln>
                <a:noFill/>
              </a:ln>
              <a:solidFill>
                <a:prstClr val="black"/>
              </a:solidFill>
              <a:effectLst/>
              <a:uLnTx/>
              <a:uFillTx/>
              <a:latin typeface="Calibri"/>
              <a:ea typeface="+mn-ea"/>
              <a:cs typeface="+mn-cs"/>
            </a:endParaRPr>
          </a:p>
        </p:txBody>
      </p:sp>
      <p:sp>
        <p:nvSpPr>
          <p:cNvPr id="196" name="object 60">
            <a:extLst>
              <a:ext uri="{FF2B5EF4-FFF2-40B4-BE49-F238E27FC236}">
                <a16:creationId xmlns:a16="http://schemas.microsoft.com/office/drawing/2014/main" id="{5FFE8631-2A3D-4A4B-BD62-6C919BCEEA67}"/>
              </a:ext>
              <a:ext uri="{C183D7F6-B498-43B3-948B-1728B52AA6E4}">
                <adec:decorative xmlns:adec="http://schemas.microsoft.com/office/drawing/2017/decorative" val="1"/>
              </a:ext>
            </a:extLst>
          </p:cNvPr>
          <p:cNvSpPr>
            <a:spLocks noChangeAspect="1"/>
          </p:cNvSpPr>
          <p:nvPr/>
        </p:nvSpPr>
        <p:spPr>
          <a:xfrm>
            <a:off x="7470342" y="4160938"/>
            <a:ext cx="823146" cy="824909"/>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w="12700">
            <a:solidFill>
              <a:srgbClr val="E6E6E6"/>
            </a:solidFill>
            <a:prstDash val="solid"/>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0" cap="none" spc="0" normalizeH="0" baseline="0" noProof="0">
              <a:ln>
                <a:noFill/>
              </a:ln>
              <a:solidFill>
                <a:prstClr val="black"/>
              </a:solidFill>
              <a:effectLst/>
              <a:uLnTx/>
              <a:uFillTx/>
              <a:latin typeface="Calibri"/>
              <a:ea typeface="+mn-ea"/>
              <a:cs typeface="+mn-cs"/>
            </a:endParaRPr>
          </a:p>
        </p:txBody>
      </p:sp>
      <p:sp>
        <p:nvSpPr>
          <p:cNvPr id="200" name="object 60">
            <a:extLst>
              <a:ext uri="{FF2B5EF4-FFF2-40B4-BE49-F238E27FC236}">
                <a16:creationId xmlns:a16="http://schemas.microsoft.com/office/drawing/2014/main" id="{05B21A17-7B82-4985-8A24-609A991C0F72}"/>
              </a:ext>
              <a:ext uri="{C183D7F6-B498-43B3-948B-1728B52AA6E4}">
                <adec:decorative xmlns:adec="http://schemas.microsoft.com/office/drawing/2017/decorative" val="1"/>
              </a:ext>
            </a:extLst>
          </p:cNvPr>
          <p:cNvSpPr>
            <a:spLocks noChangeAspect="1"/>
          </p:cNvSpPr>
          <p:nvPr/>
        </p:nvSpPr>
        <p:spPr>
          <a:xfrm>
            <a:off x="8845163" y="3060481"/>
            <a:ext cx="735461" cy="737038"/>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chemeClr val="tx1"/>
          </a:solidFill>
          <a:ln w="6350">
            <a:noFill/>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0" cap="none" spc="0" normalizeH="0" baseline="0" noProof="0">
              <a:ln>
                <a:noFill/>
              </a:ln>
              <a:solidFill>
                <a:prstClr val="black"/>
              </a:solidFill>
              <a:effectLst/>
              <a:uLnTx/>
              <a:uFillTx/>
              <a:latin typeface="Calibri"/>
              <a:ea typeface="+mn-ea"/>
              <a:cs typeface="+mn-cs"/>
            </a:endParaRPr>
          </a:p>
        </p:txBody>
      </p:sp>
      <p:sp>
        <p:nvSpPr>
          <p:cNvPr id="204" name="object 60">
            <a:extLst>
              <a:ext uri="{FF2B5EF4-FFF2-40B4-BE49-F238E27FC236}">
                <a16:creationId xmlns:a16="http://schemas.microsoft.com/office/drawing/2014/main" id="{AD20FE05-56BC-403C-ABAF-F2C5F9713D54}"/>
              </a:ext>
              <a:ext uri="{C183D7F6-B498-43B3-948B-1728B52AA6E4}">
                <adec:decorative xmlns:adec="http://schemas.microsoft.com/office/drawing/2017/decorative" val="1"/>
              </a:ext>
            </a:extLst>
          </p:cNvPr>
          <p:cNvSpPr>
            <a:spLocks noChangeAspect="1"/>
          </p:cNvSpPr>
          <p:nvPr/>
        </p:nvSpPr>
        <p:spPr>
          <a:xfrm>
            <a:off x="8801321" y="3016546"/>
            <a:ext cx="823146" cy="824909"/>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w="12700">
            <a:solidFill>
              <a:srgbClr val="E6E6E6"/>
            </a:solidFill>
            <a:prstDash val="solid"/>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0" cap="none" spc="0" normalizeH="0" baseline="0" noProof="0">
              <a:ln>
                <a:noFill/>
              </a:ln>
              <a:solidFill>
                <a:prstClr val="black"/>
              </a:solidFill>
              <a:effectLst/>
              <a:uLnTx/>
              <a:uFillTx/>
              <a:latin typeface="Calibri"/>
              <a:ea typeface="+mn-ea"/>
              <a:cs typeface="+mn-cs"/>
            </a:endParaRPr>
          </a:p>
        </p:txBody>
      </p:sp>
      <p:sp>
        <p:nvSpPr>
          <p:cNvPr id="207" name="object 60">
            <a:extLst>
              <a:ext uri="{FF2B5EF4-FFF2-40B4-BE49-F238E27FC236}">
                <a16:creationId xmlns:a16="http://schemas.microsoft.com/office/drawing/2014/main" id="{B95B30F0-5A72-4176-8B50-C12CFA31F729}"/>
              </a:ext>
              <a:ext uri="{C183D7F6-B498-43B3-948B-1728B52AA6E4}">
                <adec:decorative xmlns:adec="http://schemas.microsoft.com/office/drawing/2017/decorative" val="1"/>
              </a:ext>
            </a:extLst>
          </p:cNvPr>
          <p:cNvSpPr>
            <a:spLocks noChangeAspect="1"/>
          </p:cNvSpPr>
          <p:nvPr/>
        </p:nvSpPr>
        <p:spPr>
          <a:xfrm>
            <a:off x="2364416" y="3620239"/>
            <a:ext cx="735461" cy="737038"/>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chemeClr val="tx1"/>
          </a:solidFill>
          <a:ln w="6350">
            <a:noFill/>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0" cap="none" spc="0" normalizeH="0" baseline="0" noProof="0">
              <a:ln>
                <a:noFill/>
              </a:ln>
              <a:solidFill>
                <a:prstClr val="black"/>
              </a:solidFill>
              <a:effectLst/>
              <a:uLnTx/>
              <a:uFillTx/>
              <a:latin typeface="Calibri"/>
              <a:ea typeface="+mn-ea"/>
              <a:cs typeface="+mn-cs"/>
            </a:endParaRPr>
          </a:p>
        </p:txBody>
      </p:sp>
      <p:sp>
        <p:nvSpPr>
          <p:cNvPr id="208" name="object 60">
            <a:extLst>
              <a:ext uri="{FF2B5EF4-FFF2-40B4-BE49-F238E27FC236}">
                <a16:creationId xmlns:a16="http://schemas.microsoft.com/office/drawing/2014/main" id="{377E6805-7EE8-4642-8BCB-DB49408F76E3}"/>
              </a:ext>
              <a:ext uri="{C183D7F6-B498-43B3-948B-1728B52AA6E4}">
                <adec:decorative xmlns:adec="http://schemas.microsoft.com/office/drawing/2017/decorative" val="1"/>
              </a:ext>
            </a:extLst>
          </p:cNvPr>
          <p:cNvSpPr>
            <a:spLocks noChangeAspect="1"/>
          </p:cNvSpPr>
          <p:nvPr/>
        </p:nvSpPr>
        <p:spPr>
          <a:xfrm>
            <a:off x="2320572" y="3576303"/>
            <a:ext cx="823146" cy="824909"/>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w="12700">
            <a:solidFill>
              <a:srgbClr val="E6E6E6"/>
            </a:solidFill>
            <a:prstDash val="solid"/>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0" cap="none" spc="0" normalizeH="0" baseline="0" noProof="0">
              <a:ln>
                <a:noFill/>
              </a:ln>
              <a:solidFill>
                <a:prstClr val="black"/>
              </a:solidFill>
              <a:effectLst/>
              <a:uLnTx/>
              <a:uFillTx/>
              <a:latin typeface="Calibri"/>
              <a:ea typeface="+mn-ea"/>
              <a:cs typeface="+mn-cs"/>
            </a:endParaRPr>
          </a:p>
        </p:txBody>
      </p:sp>
      <p:sp>
        <p:nvSpPr>
          <p:cNvPr id="210" name="object 60">
            <a:extLst>
              <a:ext uri="{FF2B5EF4-FFF2-40B4-BE49-F238E27FC236}">
                <a16:creationId xmlns:a16="http://schemas.microsoft.com/office/drawing/2014/main" id="{B3873A9A-973C-4EB1-808C-F94AB2170CC5}"/>
              </a:ext>
              <a:ext uri="{C183D7F6-B498-43B3-948B-1728B52AA6E4}">
                <adec:decorative xmlns:adec="http://schemas.microsoft.com/office/drawing/2017/decorative" val="1"/>
              </a:ext>
            </a:extLst>
          </p:cNvPr>
          <p:cNvSpPr>
            <a:spLocks noChangeAspect="1"/>
          </p:cNvSpPr>
          <p:nvPr/>
        </p:nvSpPr>
        <p:spPr>
          <a:xfrm>
            <a:off x="1442850" y="4283377"/>
            <a:ext cx="552564" cy="553747"/>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chemeClr val="tx1"/>
          </a:solidFill>
          <a:ln w="6350">
            <a:noFill/>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0" cap="none" spc="0" normalizeH="0" baseline="0" noProof="0">
              <a:ln>
                <a:noFill/>
              </a:ln>
              <a:solidFill>
                <a:prstClr val="black"/>
              </a:solidFill>
              <a:effectLst/>
              <a:uLnTx/>
              <a:uFillTx/>
              <a:latin typeface="Calibri"/>
              <a:ea typeface="+mn-ea"/>
              <a:cs typeface="+mn-cs"/>
            </a:endParaRPr>
          </a:p>
        </p:txBody>
      </p:sp>
      <p:sp>
        <p:nvSpPr>
          <p:cNvPr id="212" name="object 60">
            <a:extLst>
              <a:ext uri="{FF2B5EF4-FFF2-40B4-BE49-F238E27FC236}">
                <a16:creationId xmlns:a16="http://schemas.microsoft.com/office/drawing/2014/main" id="{13F31302-3047-435F-B636-8AE0AC938C9A}"/>
              </a:ext>
              <a:ext uri="{C183D7F6-B498-43B3-948B-1728B52AA6E4}">
                <adec:decorative xmlns:adec="http://schemas.microsoft.com/office/drawing/2017/decorative" val="1"/>
              </a:ext>
            </a:extLst>
          </p:cNvPr>
          <p:cNvSpPr>
            <a:spLocks noChangeAspect="1"/>
          </p:cNvSpPr>
          <p:nvPr/>
        </p:nvSpPr>
        <p:spPr>
          <a:xfrm>
            <a:off x="1409912" y="4250368"/>
            <a:ext cx="618442" cy="619767"/>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w="12700">
            <a:solidFill>
              <a:srgbClr val="E6E6E6"/>
            </a:solidFill>
            <a:prstDash val="solid"/>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0" cap="none" spc="0" normalizeH="0" baseline="0" noProof="0">
              <a:ln>
                <a:noFill/>
              </a:ln>
              <a:solidFill>
                <a:prstClr val="black"/>
              </a:solidFill>
              <a:effectLst/>
              <a:uLnTx/>
              <a:uFillTx/>
              <a:latin typeface="Calibri"/>
              <a:ea typeface="+mn-ea"/>
              <a:cs typeface="+mn-cs"/>
            </a:endParaRPr>
          </a:p>
        </p:txBody>
      </p:sp>
      <p:sp>
        <p:nvSpPr>
          <p:cNvPr id="215" name="object 60">
            <a:extLst>
              <a:ext uri="{FF2B5EF4-FFF2-40B4-BE49-F238E27FC236}">
                <a16:creationId xmlns:a16="http://schemas.microsoft.com/office/drawing/2014/main" id="{1EC7D660-CCC6-4C22-A269-EAA588D00C86}"/>
              </a:ext>
              <a:ext uri="{C183D7F6-B498-43B3-948B-1728B52AA6E4}">
                <adec:decorative xmlns:adec="http://schemas.microsoft.com/office/drawing/2017/decorative" val="1"/>
              </a:ext>
            </a:extLst>
          </p:cNvPr>
          <p:cNvSpPr>
            <a:spLocks noChangeAspect="1"/>
          </p:cNvSpPr>
          <p:nvPr/>
        </p:nvSpPr>
        <p:spPr>
          <a:xfrm>
            <a:off x="2817364" y="5452647"/>
            <a:ext cx="552564" cy="553747"/>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chemeClr val="tx1"/>
          </a:solidFill>
          <a:ln w="6350">
            <a:noFill/>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0" cap="none" spc="0" normalizeH="0" baseline="0" noProof="0">
              <a:ln>
                <a:noFill/>
              </a:ln>
              <a:solidFill>
                <a:prstClr val="black"/>
              </a:solidFill>
              <a:effectLst/>
              <a:uLnTx/>
              <a:uFillTx/>
              <a:latin typeface="Calibri"/>
              <a:ea typeface="+mn-ea"/>
              <a:cs typeface="+mn-cs"/>
            </a:endParaRPr>
          </a:p>
        </p:txBody>
      </p:sp>
      <p:sp>
        <p:nvSpPr>
          <p:cNvPr id="216" name="object 60">
            <a:extLst>
              <a:ext uri="{FF2B5EF4-FFF2-40B4-BE49-F238E27FC236}">
                <a16:creationId xmlns:a16="http://schemas.microsoft.com/office/drawing/2014/main" id="{7306DBD6-5190-4F48-B98B-8C78F9A61BAB}"/>
              </a:ext>
              <a:ext uri="{C183D7F6-B498-43B3-948B-1728B52AA6E4}">
                <adec:decorative xmlns:adec="http://schemas.microsoft.com/office/drawing/2017/decorative" val="1"/>
              </a:ext>
            </a:extLst>
          </p:cNvPr>
          <p:cNvSpPr>
            <a:spLocks noChangeAspect="1"/>
          </p:cNvSpPr>
          <p:nvPr/>
        </p:nvSpPr>
        <p:spPr>
          <a:xfrm>
            <a:off x="2784426" y="5419637"/>
            <a:ext cx="618442" cy="619767"/>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w="12700">
            <a:solidFill>
              <a:srgbClr val="E6E6E6"/>
            </a:solidFill>
            <a:prstDash val="solid"/>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0" cap="none" spc="0" normalizeH="0" baseline="0" noProof="0">
              <a:ln>
                <a:noFill/>
              </a:ln>
              <a:solidFill>
                <a:prstClr val="black"/>
              </a:solidFill>
              <a:effectLst/>
              <a:uLnTx/>
              <a:uFillTx/>
              <a:latin typeface="Calibri"/>
              <a:ea typeface="+mn-ea"/>
              <a:cs typeface="+mn-cs"/>
            </a:endParaRPr>
          </a:p>
        </p:txBody>
      </p:sp>
      <p:sp>
        <p:nvSpPr>
          <p:cNvPr id="221" name="object 60">
            <a:extLst>
              <a:ext uri="{FF2B5EF4-FFF2-40B4-BE49-F238E27FC236}">
                <a16:creationId xmlns:a16="http://schemas.microsoft.com/office/drawing/2014/main" id="{7ECD1FEE-D4D7-4021-8189-CA9B66F8480B}"/>
              </a:ext>
              <a:ext uri="{C183D7F6-B498-43B3-948B-1728B52AA6E4}">
                <adec:decorative xmlns:adec="http://schemas.microsoft.com/office/drawing/2017/decorative" val="1"/>
              </a:ext>
            </a:extLst>
          </p:cNvPr>
          <p:cNvSpPr>
            <a:spLocks noChangeAspect="1"/>
          </p:cNvSpPr>
          <p:nvPr/>
        </p:nvSpPr>
        <p:spPr>
          <a:xfrm>
            <a:off x="3476635" y="4283377"/>
            <a:ext cx="552564" cy="553747"/>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chemeClr val="tx1"/>
          </a:solidFill>
          <a:ln w="6350">
            <a:noFill/>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0" cap="none" spc="0" normalizeH="0" baseline="0" noProof="0">
              <a:ln>
                <a:noFill/>
              </a:ln>
              <a:solidFill>
                <a:prstClr val="black"/>
              </a:solidFill>
              <a:effectLst/>
              <a:uLnTx/>
              <a:uFillTx/>
              <a:latin typeface="Calibri"/>
              <a:ea typeface="+mn-ea"/>
              <a:cs typeface="+mn-cs"/>
            </a:endParaRPr>
          </a:p>
        </p:txBody>
      </p:sp>
      <p:sp>
        <p:nvSpPr>
          <p:cNvPr id="222" name="object 60">
            <a:extLst>
              <a:ext uri="{FF2B5EF4-FFF2-40B4-BE49-F238E27FC236}">
                <a16:creationId xmlns:a16="http://schemas.microsoft.com/office/drawing/2014/main" id="{0A316A0C-20A8-40D5-AC20-68F34EE621AB}"/>
              </a:ext>
              <a:ext uri="{C183D7F6-B498-43B3-948B-1728B52AA6E4}">
                <adec:decorative xmlns:adec="http://schemas.microsoft.com/office/drawing/2017/decorative" val="1"/>
              </a:ext>
            </a:extLst>
          </p:cNvPr>
          <p:cNvSpPr>
            <a:spLocks noChangeAspect="1"/>
          </p:cNvSpPr>
          <p:nvPr/>
        </p:nvSpPr>
        <p:spPr>
          <a:xfrm>
            <a:off x="3443697" y="4250368"/>
            <a:ext cx="618442" cy="619767"/>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w="12700">
            <a:solidFill>
              <a:srgbClr val="E6E6E6"/>
            </a:solidFill>
            <a:prstDash val="solid"/>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0" cap="none" spc="0" normalizeH="0" baseline="0" noProof="0">
              <a:ln>
                <a:noFill/>
              </a:ln>
              <a:solidFill>
                <a:prstClr val="black"/>
              </a:solidFill>
              <a:effectLst/>
              <a:uLnTx/>
              <a:uFillTx/>
              <a:latin typeface="Calibri"/>
              <a:ea typeface="+mn-ea"/>
              <a:cs typeface="+mn-cs"/>
            </a:endParaRPr>
          </a:p>
        </p:txBody>
      </p:sp>
      <p:sp>
        <p:nvSpPr>
          <p:cNvPr id="249" name="object 60">
            <a:extLst>
              <a:ext uri="{FF2B5EF4-FFF2-40B4-BE49-F238E27FC236}">
                <a16:creationId xmlns:a16="http://schemas.microsoft.com/office/drawing/2014/main" id="{00D33220-FC26-4324-87F5-940A2ED7572D}"/>
              </a:ext>
              <a:ext uri="{C183D7F6-B498-43B3-948B-1728B52AA6E4}">
                <adec:decorative xmlns:adec="http://schemas.microsoft.com/office/drawing/2017/decorative" val="1"/>
              </a:ext>
            </a:extLst>
          </p:cNvPr>
          <p:cNvSpPr>
            <a:spLocks noChangeAspect="1"/>
          </p:cNvSpPr>
          <p:nvPr/>
        </p:nvSpPr>
        <p:spPr>
          <a:xfrm>
            <a:off x="3495294" y="3114105"/>
            <a:ext cx="552564" cy="553747"/>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chemeClr val="tx1"/>
          </a:solidFill>
          <a:ln w="6350">
            <a:noFill/>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0" cap="none" spc="0" normalizeH="0" baseline="0" noProof="0">
              <a:ln>
                <a:noFill/>
              </a:ln>
              <a:solidFill>
                <a:prstClr val="black"/>
              </a:solidFill>
              <a:effectLst/>
              <a:uLnTx/>
              <a:uFillTx/>
              <a:latin typeface="Calibri"/>
              <a:ea typeface="+mn-ea"/>
              <a:cs typeface="+mn-cs"/>
            </a:endParaRPr>
          </a:p>
        </p:txBody>
      </p:sp>
      <p:sp>
        <p:nvSpPr>
          <p:cNvPr id="251" name="object 60">
            <a:extLst>
              <a:ext uri="{FF2B5EF4-FFF2-40B4-BE49-F238E27FC236}">
                <a16:creationId xmlns:a16="http://schemas.microsoft.com/office/drawing/2014/main" id="{908A3D07-C598-4C71-B93B-89E4AEEB9E99}"/>
              </a:ext>
              <a:ext uri="{C183D7F6-B498-43B3-948B-1728B52AA6E4}">
                <adec:decorative xmlns:adec="http://schemas.microsoft.com/office/drawing/2017/decorative" val="1"/>
              </a:ext>
            </a:extLst>
          </p:cNvPr>
          <p:cNvSpPr>
            <a:spLocks noChangeAspect="1"/>
          </p:cNvSpPr>
          <p:nvPr/>
        </p:nvSpPr>
        <p:spPr>
          <a:xfrm>
            <a:off x="3462355" y="3081096"/>
            <a:ext cx="618442" cy="619767"/>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w="12700">
            <a:solidFill>
              <a:srgbClr val="E6E6E6"/>
            </a:solidFill>
            <a:prstDash val="solid"/>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0" cap="none" spc="0" normalizeH="0" baseline="0" noProof="0">
              <a:ln>
                <a:noFill/>
              </a:ln>
              <a:solidFill>
                <a:prstClr val="black"/>
              </a:solidFill>
              <a:effectLst/>
              <a:uLnTx/>
              <a:uFillTx/>
              <a:latin typeface="Calibri"/>
              <a:ea typeface="+mn-ea"/>
              <a:cs typeface="+mn-cs"/>
            </a:endParaRPr>
          </a:p>
        </p:txBody>
      </p:sp>
      <p:sp>
        <p:nvSpPr>
          <p:cNvPr id="255" name="object 60">
            <a:extLst>
              <a:ext uri="{FF2B5EF4-FFF2-40B4-BE49-F238E27FC236}">
                <a16:creationId xmlns:a16="http://schemas.microsoft.com/office/drawing/2014/main" id="{A6641D06-E191-45AE-A82C-BF891C823C82}"/>
              </a:ext>
              <a:ext uri="{C183D7F6-B498-43B3-948B-1728B52AA6E4}">
                <adec:decorative xmlns:adec="http://schemas.microsoft.com/office/drawing/2017/decorative" val="1"/>
              </a:ext>
            </a:extLst>
          </p:cNvPr>
          <p:cNvSpPr>
            <a:spLocks noChangeAspect="1"/>
          </p:cNvSpPr>
          <p:nvPr/>
        </p:nvSpPr>
        <p:spPr>
          <a:xfrm>
            <a:off x="4477979" y="2485933"/>
            <a:ext cx="552564" cy="553747"/>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chemeClr val="tx1"/>
          </a:solidFill>
          <a:ln w="6350">
            <a:noFill/>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0" cap="none" spc="0" normalizeH="0" baseline="0" noProof="0">
              <a:ln>
                <a:noFill/>
              </a:ln>
              <a:solidFill>
                <a:prstClr val="black"/>
              </a:solidFill>
              <a:effectLst/>
              <a:uLnTx/>
              <a:uFillTx/>
              <a:latin typeface="Calibri"/>
              <a:ea typeface="+mn-ea"/>
              <a:cs typeface="+mn-cs"/>
            </a:endParaRPr>
          </a:p>
        </p:txBody>
      </p:sp>
      <p:sp>
        <p:nvSpPr>
          <p:cNvPr id="257" name="object 60">
            <a:extLst>
              <a:ext uri="{FF2B5EF4-FFF2-40B4-BE49-F238E27FC236}">
                <a16:creationId xmlns:a16="http://schemas.microsoft.com/office/drawing/2014/main" id="{7C88E3C1-5EE3-4470-A2DC-EC78CE1F5596}"/>
              </a:ext>
              <a:ext uri="{C183D7F6-B498-43B3-948B-1728B52AA6E4}">
                <adec:decorative xmlns:adec="http://schemas.microsoft.com/office/drawing/2017/decorative" val="1"/>
              </a:ext>
            </a:extLst>
          </p:cNvPr>
          <p:cNvSpPr>
            <a:spLocks noChangeAspect="1"/>
          </p:cNvSpPr>
          <p:nvPr/>
        </p:nvSpPr>
        <p:spPr>
          <a:xfrm>
            <a:off x="4445041" y="2452924"/>
            <a:ext cx="618442" cy="619767"/>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w="12700">
            <a:solidFill>
              <a:srgbClr val="E6E6E6"/>
            </a:solidFill>
            <a:prstDash val="solid"/>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0" cap="none" spc="0" normalizeH="0" baseline="0" noProof="0">
              <a:ln>
                <a:noFill/>
              </a:ln>
              <a:solidFill>
                <a:prstClr val="black"/>
              </a:solidFill>
              <a:effectLst/>
              <a:uLnTx/>
              <a:uFillTx/>
              <a:latin typeface="Calibri"/>
              <a:ea typeface="+mn-ea"/>
              <a:cs typeface="+mn-cs"/>
            </a:endParaRPr>
          </a:p>
        </p:txBody>
      </p:sp>
      <p:sp>
        <p:nvSpPr>
          <p:cNvPr id="268" name="object 60">
            <a:extLst>
              <a:ext uri="{FF2B5EF4-FFF2-40B4-BE49-F238E27FC236}">
                <a16:creationId xmlns:a16="http://schemas.microsoft.com/office/drawing/2014/main" id="{D61DBB1C-6D6E-4DA2-A125-A3A603E6B5E6}"/>
              </a:ext>
              <a:ext uri="{C183D7F6-B498-43B3-948B-1728B52AA6E4}">
                <adec:decorative xmlns:adec="http://schemas.microsoft.com/office/drawing/2017/decorative" val="1"/>
              </a:ext>
            </a:extLst>
          </p:cNvPr>
          <p:cNvSpPr>
            <a:spLocks noChangeAspect="1"/>
          </p:cNvSpPr>
          <p:nvPr/>
        </p:nvSpPr>
        <p:spPr>
          <a:xfrm>
            <a:off x="6530423" y="2517030"/>
            <a:ext cx="552564" cy="553747"/>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chemeClr val="tx1"/>
          </a:solidFill>
          <a:ln w="6350">
            <a:noFill/>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0" cap="none" spc="0" normalizeH="0" baseline="0" noProof="0">
              <a:ln>
                <a:noFill/>
              </a:ln>
              <a:solidFill>
                <a:prstClr val="black"/>
              </a:solidFill>
              <a:effectLst/>
              <a:uLnTx/>
              <a:uFillTx/>
              <a:latin typeface="Calibri"/>
              <a:ea typeface="+mn-ea"/>
              <a:cs typeface="+mn-cs"/>
            </a:endParaRPr>
          </a:p>
        </p:txBody>
      </p:sp>
      <p:sp>
        <p:nvSpPr>
          <p:cNvPr id="272" name="object 60">
            <a:extLst>
              <a:ext uri="{FF2B5EF4-FFF2-40B4-BE49-F238E27FC236}">
                <a16:creationId xmlns:a16="http://schemas.microsoft.com/office/drawing/2014/main" id="{5C1B0701-46A7-4803-9E75-78B610DF900B}"/>
              </a:ext>
              <a:ext uri="{C183D7F6-B498-43B3-948B-1728B52AA6E4}">
                <adec:decorative xmlns:adec="http://schemas.microsoft.com/office/drawing/2017/decorative" val="1"/>
              </a:ext>
            </a:extLst>
          </p:cNvPr>
          <p:cNvSpPr>
            <a:spLocks noChangeAspect="1"/>
          </p:cNvSpPr>
          <p:nvPr/>
        </p:nvSpPr>
        <p:spPr>
          <a:xfrm>
            <a:off x="6497484" y="2484021"/>
            <a:ext cx="618442" cy="619767"/>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w="12700">
            <a:solidFill>
              <a:srgbClr val="E6E6E6"/>
            </a:solidFill>
            <a:prstDash val="solid"/>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0" cap="none" spc="0" normalizeH="0" baseline="0" noProof="0">
              <a:ln>
                <a:noFill/>
              </a:ln>
              <a:solidFill>
                <a:prstClr val="black"/>
              </a:solidFill>
              <a:effectLst/>
              <a:uLnTx/>
              <a:uFillTx/>
              <a:latin typeface="Calibri"/>
              <a:ea typeface="+mn-ea"/>
              <a:cs typeface="+mn-cs"/>
            </a:endParaRPr>
          </a:p>
        </p:txBody>
      </p:sp>
      <p:sp>
        <p:nvSpPr>
          <p:cNvPr id="277" name="object 60">
            <a:extLst>
              <a:ext uri="{FF2B5EF4-FFF2-40B4-BE49-F238E27FC236}">
                <a16:creationId xmlns:a16="http://schemas.microsoft.com/office/drawing/2014/main" id="{CAF44552-73B9-459F-841D-885A245C58F8}"/>
              </a:ext>
              <a:ext uri="{C183D7F6-B498-43B3-948B-1728B52AA6E4}">
                <adec:decorative xmlns:adec="http://schemas.microsoft.com/office/drawing/2017/decorative" val="1"/>
              </a:ext>
            </a:extLst>
          </p:cNvPr>
          <p:cNvSpPr>
            <a:spLocks noChangeAspect="1"/>
          </p:cNvSpPr>
          <p:nvPr/>
        </p:nvSpPr>
        <p:spPr>
          <a:xfrm>
            <a:off x="7625059" y="3076788"/>
            <a:ext cx="552564" cy="553747"/>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chemeClr val="tx1"/>
          </a:solidFill>
          <a:ln w="6350">
            <a:noFill/>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0" cap="none" spc="0" normalizeH="0" baseline="0" noProof="0">
              <a:ln>
                <a:noFill/>
              </a:ln>
              <a:solidFill>
                <a:prstClr val="black"/>
              </a:solidFill>
              <a:effectLst/>
              <a:uLnTx/>
              <a:uFillTx/>
              <a:latin typeface="Calibri"/>
              <a:ea typeface="+mn-ea"/>
              <a:cs typeface="+mn-cs"/>
            </a:endParaRPr>
          </a:p>
        </p:txBody>
      </p:sp>
      <p:sp>
        <p:nvSpPr>
          <p:cNvPr id="278" name="object 60">
            <a:extLst>
              <a:ext uri="{FF2B5EF4-FFF2-40B4-BE49-F238E27FC236}">
                <a16:creationId xmlns:a16="http://schemas.microsoft.com/office/drawing/2014/main" id="{6AE6D33B-6E2F-49B2-94A3-83F8DEE67657}"/>
              </a:ext>
              <a:ext uri="{C183D7F6-B498-43B3-948B-1728B52AA6E4}">
                <adec:decorative xmlns:adec="http://schemas.microsoft.com/office/drawing/2017/decorative" val="1"/>
              </a:ext>
            </a:extLst>
          </p:cNvPr>
          <p:cNvSpPr>
            <a:spLocks noChangeAspect="1"/>
          </p:cNvSpPr>
          <p:nvPr/>
        </p:nvSpPr>
        <p:spPr>
          <a:xfrm>
            <a:off x="7592121" y="3043779"/>
            <a:ext cx="618442" cy="619767"/>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w="12700">
            <a:solidFill>
              <a:srgbClr val="E6E6E6"/>
            </a:solidFill>
            <a:prstDash val="solid"/>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0" cap="none" spc="0" normalizeH="0" baseline="0" noProof="0">
              <a:ln>
                <a:noFill/>
              </a:ln>
              <a:solidFill>
                <a:prstClr val="black"/>
              </a:solidFill>
              <a:effectLst/>
              <a:uLnTx/>
              <a:uFillTx/>
              <a:latin typeface="Calibri"/>
              <a:ea typeface="+mn-ea"/>
              <a:cs typeface="+mn-cs"/>
            </a:endParaRPr>
          </a:p>
        </p:txBody>
      </p:sp>
      <p:sp>
        <p:nvSpPr>
          <p:cNvPr id="280" name="object 60">
            <a:extLst>
              <a:ext uri="{FF2B5EF4-FFF2-40B4-BE49-F238E27FC236}">
                <a16:creationId xmlns:a16="http://schemas.microsoft.com/office/drawing/2014/main" id="{6751ACC5-1CE0-4AEC-B0EA-C59360644AD2}"/>
              </a:ext>
              <a:ext uri="{C183D7F6-B498-43B3-948B-1728B52AA6E4}">
                <adec:decorative xmlns:adec="http://schemas.microsoft.com/office/drawing/2017/decorative" val="1"/>
              </a:ext>
            </a:extLst>
          </p:cNvPr>
          <p:cNvSpPr>
            <a:spLocks noChangeAspect="1"/>
          </p:cNvSpPr>
          <p:nvPr/>
        </p:nvSpPr>
        <p:spPr>
          <a:xfrm>
            <a:off x="6567740" y="3692521"/>
            <a:ext cx="552564" cy="553747"/>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chemeClr val="tx1"/>
          </a:solidFill>
          <a:ln w="6350">
            <a:noFill/>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0" cap="none" spc="0" normalizeH="0" baseline="0" noProof="0">
              <a:ln>
                <a:noFill/>
              </a:ln>
              <a:solidFill>
                <a:prstClr val="black"/>
              </a:solidFill>
              <a:effectLst/>
              <a:uLnTx/>
              <a:uFillTx/>
              <a:latin typeface="Calibri"/>
              <a:ea typeface="+mn-ea"/>
              <a:cs typeface="+mn-cs"/>
            </a:endParaRPr>
          </a:p>
        </p:txBody>
      </p:sp>
      <p:sp>
        <p:nvSpPr>
          <p:cNvPr id="281" name="object 60">
            <a:extLst>
              <a:ext uri="{FF2B5EF4-FFF2-40B4-BE49-F238E27FC236}">
                <a16:creationId xmlns:a16="http://schemas.microsoft.com/office/drawing/2014/main" id="{8834F26C-CCA8-488C-9E87-7BA9E29E5BE8}"/>
              </a:ext>
              <a:ext uri="{C183D7F6-B498-43B3-948B-1728B52AA6E4}">
                <adec:decorative xmlns:adec="http://schemas.microsoft.com/office/drawing/2017/decorative" val="1"/>
              </a:ext>
            </a:extLst>
          </p:cNvPr>
          <p:cNvSpPr>
            <a:spLocks noChangeAspect="1"/>
          </p:cNvSpPr>
          <p:nvPr/>
        </p:nvSpPr>
        <p:spPr>
          <a:xfrm>
            <a:off x="6534801" y="3659512"/>
            <a:ext cx="618442" cy="619767"/>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w="12700">
            <a:solidFill>
              <a:srgbClr val="E6E6E6"/>
            </a:solidFill>
            <a:prstDash val="solid"/>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0" cap="none" spc="0" normalizeH="0" baseline="0" noProof="0">
              <a:ln>
                <a:noFill/>
              </a:ln>
              <a:solidFill>
                <a:prstClr val="black"/>
              </a:solidFill>
              <a:effectLst/>
              <a:uLnTx/>
              <a:uFillTx/>
              <a:latin typeface="Calibri"/>
              <a:ea typeface="+mn-ea"/>
              <a:cs typeface="+mn-cs"/>
            </a:endParaRPr>
          </a:p>
        </p:txBody>
      </p:sp>
      <p:sp>
        <p:nvSpPr>
          <p:cNvPr id="283" name="object 60">
            <a:extLst>
              <a:ext uri="{FF2B5EF4-FFF2-40B4-BE49-F238E27FC236}">
                <a16:creationId xmlns:a16="http://schemas.microsoft.com/office/drawing/2014/main" id="{9A8514C9-A53E-4AB0-A34E-D1008431ED12}"/>
              </a:ext>
              <a:ext uri="{C183D7F6-B498-43B3-948B-1728B52AA6E4}">
                <adec:decorative xmlns:adec="http://schemas.microsoft.com/office/drawing/2017/decorative" val="1"/>
              </a:ext>
            </a:extLst>
          </p:cNvPr>
          <p:cNvSpPr>
            <a:spLocks noChangeAspect="1"/>
          </p:cNvSpPr>
          <p:nvPr/>
        </p:nvSpPr>
        <p:spPr>
          <a:xfrm>
            <a:off x="5864933" y="4880451"/>
            <a:ext cx="552564" cy="553747"/>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chemeClr val="tx1"/>
          </a:solidFill>
          <a:ln w="6350">
            <a:noFill/>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0" cap="none" spc="0" normalizeH="0" baseline="0" noProof="0">
              <a:ln>
                <a:noFill/>
              </a:ln>
              <a:solidFill>
                <a:prstClr val="black"/>
              </a:solidFill>
              <a:effectLst/>
              <a:uLnTx/>
              <a:uFillTx/>
              <a:latin typeface="Calibri"/>
              <a:ea typeface="+mn-ea"/>
              <a:cs typeface="+mn-cs"/>
            </a:endParaRPr>
          </a:p>
        </p:txBody>
      </p:sp>
      <p:sp>
        <p:nvSpPr>
          <p:cNvPr id="284" name="object 60">
            <a:extLst>
              <a:ext uri="{FF2B5EF4-FFF2-40B4-BE49-F238E27FC236}">
                <a16:creationId xmlns:a16="http://schemas.microsoft.com/office/drawing/2014/main" id="{76A506B2-294E-42EC-9B06-623B7187B65B}"/>
              </a:ext>
              <a:ext uri="{C183D7F6-B498-43B3-948B-1728B52AA6E4}">
                <adec:decorative xmlns:adec="http://schemas.microsoft.com/office/drawing/2017/decorative" val="1"/>
              </a:ext>
            </a:extLst>
          </p:cNvPr>
          <p:cNvSpPr>
            <a:spLocks noChangeAspect="1"/>
          </p:cNvSpPr>
          <p:nvPr/>
        </p:nvSpPr>
        <p:spPr>
          <a:xfrm>
            <a:off x="5831994" y="4847442"/>
            <a:ext cx="618442" cy="619767"/>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w="12700">
            <a:solidFill>
              <a:srgbClr val="E6E6E6"/>
            </a:solidFill>
            <a:prstDash val="solid"/>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0" cap="none" spc="0" normalizeH="0" baseline="0" noProof="0">
              <a:ln>
                <a:noFill/>
              </a:ln>
              <a:solidFill>
                <a:prstClr val="black"/>
              </a:solidFill>
              <a:effectLst/>
              <a:uLnTx/>
              <a:uFillTx/>
              <a:latin typeface="Calibri"/>
              <a:ea typeface="+mn-ea"/>
              <a:cs typeface="+mn-cs"/>
            </a:endParaRPr>
          </a:p>
        </p:txBody>
      </p:sp>
      <p:sp>
        <p:nvSpPr>
          <p:cNvPr id="286" name="object 60">
            <a:extLst>
              <a:ext uri="{FF2B5EF4-FFF2-40B4-BE49-F238E27FC236}">
                <a16:creationId xmlns:a16="http://schemas.microsoft.com/office/drawing/2014/main" id="{937ADBBB-2DA0-42B1-AEB7-A891C4E2683A}"/>
              </a:ext>
              <a:ext uri="{C183D7F6-B498-43B3-948B-1728B52AA6E4}">
                <adec:decorative xmlns:adec="http://schemas.microsoft.com/office/drawing/2017/decorative" val="1"/>
              </a:ext>
            </a:extLst>
          </p:cNvPr>
          <p:cNvSpPr>
            <a:spLocks noChangeAspect="1"/>
          </p:cNvSpPr>
          <p:nvPr/>
        </p:nvSpPr>
        <p:spPr>
          <a:xfrm>
            <a:off x="7600181" y="5489964"/>
            <a:ext cx="552564" cy="553747"/>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chemeClr val="tx1"/>
          </a:solidFill>
          <a:ln w="6350">
            <a:noFill/>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0" cap="none" spc="0" normalizeH="0" baseline="0" noProof="0">
              <a:ln>
                <a:noFill/>
              </a:ln>
              <a:solidFill>
                <a:prstClr val="black"/>
              </a:solidFill>
              <a:effectLst/>
              <a:uLnTx/>
              <a:uFillTx/>
              <a:latin typeface="Calibri"/>
              <a:ea typeface="+mn-ea"/>
              <a:cs typeface="+mn-cs"/>
            </a:endParaRPr>
          </a:p>
        </p:txBody>
      </p:sp>
      <p:sp>
        <p:nvSpPr>
          <p:cNvPr id="287" name="object 60">
            <a:extLst>
              <a:ext uri="{FF2B5EF4-FFF2-40B4-BE49-F238E27FC236}">
                <a16:creationId xmlns:a16="http://schemas.microsoft.com/office/drawing/2014/main" id="{70FB8080-F07F-4FC2-9AFA-027B9786A66F}"/>
              </a:ext>
              <a:ext uri="{C183D7F6-B498-43B3-948B-1728B52AA6E4}">
                <adec:decorative xmlns:adec="http://schemas.microsoft.com/office/drawing/2017/decorative" val="1"/>
              </a:ext>
            </a:extLst>
          </p:cNvPr>
          <p:cNvSpPr>
            <a:spLocks noChangeAspect="1"/>
          </p:cNvSpPr>
          <p:nvPr/>
        </p:nvSpPr>
        <p:spPr>
          <a:xfrm>
            <a:off x="7567242" y="5456955"/>
            <a:ext cx="618442" cy="619767"/>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w="12700">
            <a:solidFill>
              <a:srgbClr val="E6E6E6"/>
            </a:solidFill>
            <a:prstDash val="solid"/>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0" cap="none" spc="0" normalizeH="0" baseline="0" noProof="0">
              <a:ln>
                <a:noFill/>
              </a:ln>
              <a:solidFill>
                <a:prstClr val="black"/>
              </a:solidFill>
              <a:effectLst/>
              <a:uLnTx/>
              <a:uFillTx/>
              <a:latin typeface="Calibri"/>
              <a:ea typeface="+mn-ea"/>
              <a:cs typeface="+mn-cs"/>
            </a:endParaRPr>
          </a:p>
        </p:txBody>
      </p:sp>
      <p:sp>
        <p:nvSpPr>
          <p:cNvPr id="289" name="object 60">
            <a:extLst>
              <a:ext uri="{FF2B5EF4-FFF2-40B4-BE49-F238E27FC236}">
                <a16:creationId xmlns:a16="http://schemas.microsoft.com/office/drawing/2014/main" id="{67E324BE-93E4-40CC-9BB8-EB96827CCBC1}"/>
              </a:ext>
              <a:ext uri="{C183D7F6-B498-43B3-948B-1728B52AA6E4}">
                <adec:decorative xmlns:adec="http://schemas.microsoft.com/office/drawing/2017/decorative" val="1"/>
              </a:ext>
            </a:extLst>
          </p:cNvPr>
          <p:cNvSpPr>
            <a:spLocks noChangeAspect="1"/>
          </p:cNvSpPr>
          <p:nvPr/>
        </p:nvSpPr>
        <p:spPr>
          <a:xfrm>
            <a:off x="8657500" y="4936427"/>
            <a:ext cx="552564" cy="553747"/>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chemeClr val="tx1"/>
          </a:solidFill>
          <a:ln w="6350">
            <a:noFill/>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0" cap="none" spc="0" normalizeH="0" baseline="0" noProof="0">
              <a:ln>
                <a:noFill/>
              </a:ln>
              <a:solidFill>
                <a:prstClr val="black"/>
              </a:solidFill>
              <a:effectLst/>
              <a:uLnTx/>
              <a:uFillTx/>
              <a:latin typeface="Calibri"/>
              <a:ea typeface="+mn-ea"/>
              <a:cs typeface="+mn-cs"/>
            </a:endParaRPr>
          </a:p>
        </p:txBody>
      </p:sp>
      <p:sp>
        <p:nvSpPr>
          <p:cNvPr id="292" name="object 60">
            <a:extLst>
              <a:ext uri="{FF2B5EF4-FFF2-40B4-BE49-F238E27FC236}">
                <a16:creationId xmlns:a16="http://schemas.microsoft.com/office/drawing/2014/main" id="{B80FB042-28BD-42D3-922B-A8054859070E}"/>
              </a:ext>
              <a:ext uri="{C183D7F6-B498-43B3-948B-1728B52AA6E4}">
                <adec:decorative xmlns:adec="http://schemas.microsoft.com/office/drawing/2017/decorative" val="1"/>
              </a:ext>
            </a:extLst>
          </p:cNvPr>
          <p:cNvSpPr>
            <a:spLocks noChangeAspect="1"/>
          </p:cNvSpPr>
          <p:nvPr/>
        </p:nvSpPr>
        <p:spPr>
          <a:xfrm>
            <a:off x="10019576" y="4874232"/>
            <a:ext cx="552564" cy="553747"/>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chemeClr val="tx1"/>
          </a:solidFill>
          <a:ln w="6350">
            <a:noFill/>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0" cap="none" spc="0" normalizeH="0" baseline="0" noProof="0">
              <a:ln>
                <a:noFill/>
              </a:ln>
              <a:solidFill>
                <a:prstClr val="black"/>
              </a:solidFill>
              <a:effectLst/>
              <a:uLnTx/>
              <a:uFillTx/>
              <a:latin typeface="Calibri"/>
              <a:ea typeface="+mn-ea"/>
              <a:cs typeface="+mn-cs"/>
            </a:endParaRPr>
          </a:p>
        </p:txBody>
      </p:sp>
      <p:sp>
        <p:nvSpPr>
          <p:cNvPr id="293" name="object 60">
            <a:extLst>
              <a:ext uri="{FF2B5EF4-FFF2-40B4-BE49-F238E27FC236}">
                <a16:creationId xmlns:a16="http://schemas.microsoft.com/office/drawing/2014/main" id="{745B0FFB-1026-441C-9C09-254864378548}"/>
              </a:ext>
              <a:ext uri="{C183D7F6-B498-43B3-948B-1728B52AA6E4}">
                <adec:decorative xmlns:adec="http://schemas.microsoft.com/office/drawing/2017/decorative" val="1"/>
              </a:ext>
            </a:extLst>
          </p:cNvPr>
          <p:cNvSpPr>
            <a:spLocks noChangeAspect="1"/>
          </p:cNvSpPr>
          <p:nvPr/>
        </p:nvSpPr>
        <p:spPr>
          <a:xfrm>
            <a:off x="9986637" y="4841223"/>
            <a:ext cx="618442" cy="619767"/>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noFill/>
          <a:ln w="12700">
            <a:solidFill>
              <a:srgbClr val="E6E6E6"/>
            </a:solidFill>
            <a:prstDash val="solid"/>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0" cap="none" spc="0" normalizeH="0" baseline="0" noProof="0">
              <a:ln>
                <a:noFill/>
              </a:ln>
              <a:solidFill>
                <a:prstClr val="black"/>
              </a:solidFill>
              <a:effectLst/>
              <a:uLnTx/>
              <a:uFillTx/>
              <a:latin typeface="Calibri"/>
              <a:ea typeface="+mn-ea"/>
              <a:cs typeface="+mn-cs"/>
            </a:endParaRPr>
          </a:p>
        </p:txBody>
      </p:sp>
      <p:cxnSp>
        <p:nvCxnSpPr>
          <p:cNvPr id="295" name="Straight Arrow Connector 294">
            <a:extLst>
              <a:ext uri="{FF2B5EF4-FFF2-40B4-BE49-F238E27FC236}">
                <a16:creationId xmlns:a16="http://schemas.microsoft.com/office/drawing/2014/main" id="{4C62B9B8-3699-4415-8EC0-2B35638479D2}"/>
              </a:ext>
              <a:ext uri="{C183D7F6-B498-43B3-948B-1728B52AA6E4}">
                <adec:decorative xmlns:adec="http://schemas.microsoft.com/office/drawing/2017/decorative" val="1"/>
              </a:ext>
            </a:extLst>
          </p:cNvPr>
          <p:cNvCxnSpPr>
            <a:cxnSpLocks/>
          </p:cNvCxnSpPr>
          <p:nvPr/>
        </p:nvCxnSpPr>
        <p:spPr>
          <a:xfrm>
            <a:off x="3125044" y="3373023"/>
            <a:ext cx="337311" cy="0"/>
          </a:xfrm>
          <a:prstGeom prst="straightConnector1">
            <a:avLst/>
          </a:prstGeom>
          <a:noFill/>
          <a:ln w="12700" cap="flat" cmpd="sng" algn="ctr">
            <a:solidFill>
              <a:srgbClr val="E6E6E6"/>
            </a:solidFill>
            <a:prstDash val="solid"/>
            <a:tailEnd type="none"/>
          </a:ln>
          <a:effectLst/>
        </p:spPr>
      </p:cxnSp>
      <p:cxnSp>
        <p:nvCxnSpPr>
          <p:cNvPr id="296" name="Straight Arrow Connector 295">
            <a:extLst>
              <a:ext uri="{FF2B5EF4-FFF2-40B4-BE49-F238E27FC236}">
                <a16:creationId xmlns:a16="http://schemas.microsoft.com/office/drawing/2014/main" id="{737B8A29-D5E2-44E7-95CF-BF9032B9B624}"/>
              </a:ext>
              <a:ext uri="{C183D7F6-B498-43B3-948B-1728B52AA6E4}">
                <adec:decorative xmlns:adec="http://schemas.microsoft.com/office/drawing/2017/decorative" val="1"/>
              </a:ext>
            </a:extLst>
          </p:cNvPr>
          <p:cNvCxnSpPr>
            <a:cxnSpLocks/>
          </p:cNvCxnSpPr>
          <p:nvPr/>
        </p:nvCxnSpPr>
        <p:spPr>
          <a:xfrm>
            <a:off x="4105140" y="2778122"/>
            <a:ext cx="337311" cy="0"/>
          </a:xfrm>
          <a:prstGeom prst="straightConnector1">
            <a:avLst/>
          </a:prstGeom>
          <a:noFill/>
          <a:ln w="12700" cap="flat" cmpd="sng" algn="ctr">
            <a:solidFill>
              <a:srgbClr val="E6E6E6"/>
            </a:solidFill>
            <a:prstDash val="solid"/>
            <a:tailEnd type="none"/>
          </a:ln>
          <a:effectLst/>
        </p:spPr>
      </p:cxnSp>
      <p:cxnSp>
        <p:nvCxnSpPr>
          <p:cNvPr id="297" name="Straight Arrow Connector 296">
            <a:extLst>
              <a:ext uri="{FF2B5EF4-FFF2-40B4-BE49-F238E27FC236}">
                <a16:creationId xmlns:a16="http://schemas.microsoft.com/office/drawing/2014/main" id="{8435535A-D918-4CD6-9297-D14B2C1579DE}"/>
              </a:ext>
              <a:ext uri="{C183D7F6-B498-43B3-948B-1728B52AA6E4}">
                <adec:decorative xmlns:adec="http://schemas.microsoft.com/office/drawing/2017/decorative" val="1"/>
              </a:ext>
            </a:extLst>
          </p:cNvPr>
          <p:cNvCxnSpPr>
            <a:cxnSpLocks/>
          </p:cNvCxnSpPr>
          <p:nvPr/>
        </p:nvCxnSpPr>
        <p:spPr>
          <a:xfrm>
            <a:off x="5103191" y="3363022"/>
            <a:ext cx="294516" cy="0"/>
          </a:xfrm>
          <a:prstGeom prst="straightConnector1">
            <a:avLst/>
          </a:prstGeom>
          <a:noFill/>
          <a:ln w="12700" cap="flat" cmpd="sng" algn="ctr">
            <a:solidFill>
              <a:srgbClr val="E6E6E6"/>
            </a:solidFill>
            <a:prstDash val="solid"/>
            <a:tailEnd type="none"/>
          </a:ln>
          <a:effectLst/>
        </p:spPr>
      </p:cxnSp>
      <p:cxnSp>
        <p:nvCxnSpPr>
          <p:cNvPr id="298" name="Straight Arrow Connector 297">
            <a:extLst>
              <a:ext uri="{FF2B5EF4-FFF2-40B4-BE49-F238E27FC236}">
                <a16:creationId xmlns:a16="http://schemas.microsoft.com/office/drawing/2014/main" id="{D6FB2681-BEFA-4736-B681-270B15C13FB2}"/>
              </a:ext>
              <a:ext uri="{C183D7F6-B498-43B3-948B-1728B52AA6E4}">
                <adec:decorative xmlns:adec="http://schemas.microsoft.com/office/drawing/2017/decorative" val="1"/>
              </a:ext>
            </a:extLst>
          </p:cNvPr>
          <p:cNvCxnSpPr>
            <a:cxnSpLocks/>
          </p:cNvCxnSpPr>
          <p:nvPr/>
        </p:nvCxnSpPr>
        <p:spPr>
          <a:xfrm>
            <a:off x="6197200" y="2761859"/>
            <a:ext cx="294516" cy="0"/>
          </a:xfrm>
          <a:prstGeom prst="straightConnector1">
            <a:avLst/>
          </a:prstGeom>
          <a:noFill/>
          <a:ln w="12700" cap="flat" cmpd="sng" algn="ctr">
            <a:solidFill>
              <a:srgbClr val="E6E6E6"/>
            </a:solidFill>
            <a:prstDash val="solid"/>
            <a:tailEnd type="none"/>
          </a:ln>
          <a:effectLst/>
        </p:spPr>
      </p:cxnSp>
      <p:cxnSp>
        <p:nvCxnSpPr>
          <p:cNvPr id="300" name="Straight Arrow Connector 299">
            <a:extLst>
              <a:ext uri="{FF2B5EF4-FFF2-40B4-BE49-F238E27FC236}">
                <a16:creationId xmlns:a16="http://schemas.microsoft.com/office/drawing/2014/main" id="{710FFB2A-6CA7-4BF3-9CD8-4E13DEDD9A8E}"/>
              </a:ext>
              <a:ext uri="{C183D7F6-B498-43B3-948B-1728B52AA6E4}">
                <adec:decorative xmlns:adec="http://schemas.microsoft.com/office/drawing/2017/decorative" val="1"/>
              </a:ext>
            </a:extLst>
          </p:cNvPr>
          <p:cNvCxnSpPr>
            <a:cxnSpLocks/>
          </p:cNvCxnSpPr>
          <p:nvPr/>
        </p:nvCxnSpPr>
        <p:spPr>
          <a:xfrm>
            <a:off x="7230551" y="3356761"/>
            <a:ext cx="358570" cy="0"/>
          </a:xfrm>
          <a:prstGeom prst="straightConnector1">
            <a:avLst/>
          </a:prstGeom>
          <a:noFill/>
          <a:ln w="12700" cap="flat" cmpd="sng" algn="ctr">
            <a:solidFill>
              <a:srgbClr val="E6E6E6"/>
            </a:solidFill>
            <a:prstDash val="solid"/>
            <a:tailEnd type="none"/>
          </a:ln>
          <a:effectLst/>
        </p:spPr>
      </p:cxnSp>
      <p:cxnSp>
        <p:nvCxnSpPr>
          <p:cNvPr id="301" name="Straight Arrow Connector 300">
            <a:extLst>
              <a:ext uri="{FF2B5EF4-FFF2-40B4-BE49-F238E27FC236}">
                <a16:creationId xmlns:a16="http://schemas.microsoft.com/office/drawing/2014/main" id="{86384FCA-3AB2-4AA0-BA55-487566146204}"/>
              </a:ext>
              <a:ext uri="{C183D7F6-B498-43B3-948B-1728B52AA6E4}">
                <adec:decorative xmlns:adec="http://schemas.microsoft.com/office/drawing/2017/decorative" val="1"/>
              </a:ext>
            </a:extLst>
          </p:cNvPr>
          <p:cNvCxnSpPr>
            <a:cxnSpLocks/>
          </p:cNvCxnSpPr>
          <p:nvPr/>
        </p:nvCxnSpPr>
        <p:spPr>
          <a:xfrm>
            <a:off x="8262882" y="3952122"/>
            <a:ext cx="600147" cy="0"/>
          </a:xfrm>
          <a:prstGeom prst="straightConnector1">
            <a:avLst/>
          </a:prstGeom>
          <a:noFill/>
          <a:ln w="12700" cap="flat" cmpd="sng" algn="ctr">
            <a:solidFill>
              <a:srgbClr val="E6E6E6"/>
            </a:solidFill>
            <a:prstDash val="solid"/>
            <a:tailEnd type="none"/>
          </a:ln>
          <a:effectLst/>
        </p:spPr>
      </p:cxnSp>
      <p:cxnSp>
        <p:nvCxnSpPr>
          <p:cNvPr id="302" name="Straight Arrow Connector 301">
            <a:extLst>
              <a:ext uri="{FF2B5EF4-FFF2-40B4-BE49-F238E27FC236}">
                <a16:creationId xmlns:a16="http://schemas.microsoft.com/office/drawing/2014/main" id="{EAA6B192-8A07-4B2E-A35F-66EFCE08D24B}"/>
              </a:ext>
              <a:ext uri="{C183D7F6-B498-43B3-948B-1728B52AA6E4}">
                <adec:decorative xmlns:adec="http://schemas.microsoft.com/office/drawing/2017/decorative" val="1"/>
              </a:ext>
            </a:extLst>
          </p:cNvPr>
          <p:cNvCxnSpPr>
            <a:cxnSpLocks/>
          </p:cNvCxnSpPr>
          <p:nvPr/>
        </p:nvCxnSpPr>
        <p:spPr>
          <a:xfrm>
            <a:off x="4143324" y="3951662"/>
            <a:ext cx="600147" cy="0"/>
          </a:xfrm>
          <a:prstGeom prst="straightConnector1">
            <a:avLst/>
          </a:prstGeom>
          <a:noFill/>
          <a:ln w="12700" cap="flat" cmpd="sng" algn="ctr">
            <a:solidFill>
              <a:srgbClr val="E6E6E6"/>
            </a:solidFill>
            <a:prstDash val="solid"/>
            <a:tailEnd type="none"/>
          </a:ln>
          <a:effectLst/>
        </p:spPr>
      </p:cxnSp>
      <p:cxnSp>
        <p:nvCxnSpPr>
          <p:cNvPr id="303" name="Straight Arrow Connector 302">
            <a:extLst>
              <a:ext uri="{FF2B5EF4-FFF2-40B4-BE49-F238E27FC236}">
                <a16:creationId xmlns:a16="http://schemas.microsoft.com/office/drawing/2014/main" id="{41EF5EC1-3A4E-43AF-BBD0-07DB46517F0B}"/>
              </a:ext>
              <a:ext uri="{C183D7F6-B498-43B3-948B-1728B52AA6E4}">
                <adec:decorative xmlns:adec="http://schemas.microsoft.com/office/drawing/2017/decorative" val="1"/>
              </a:ext>
            </a:extLst>
          </p:cNvPr>
          <p:cNvCxnSpPr>
            <a:cxnSpLocks/>
          </p:cNvCxnSpPr>
          <p:nvPr/>
        </p:nvCxnSpPr>
        <p:spPr>
          <a:xfrm>
            <a:off x="4143324" y="5141465"/>
            <a:ext cx="600147" cy="0"/>
          </a:xfrm>
          <a:prstGeom prst="straightConnector1">
            <a:avLst/>
          </a:prstGeom>
          <a:noFill/>
          <a:ln w="12700" cap="flat" cmpd="sng" algn="ctr">
            <a:solidFill>
              <a:srgbClr val="E6E6E6"/>
            </a:solidFill>
            <a:prstDash val="solid"/>
            <a:tailEnd type="none"/>
          </a:ln>
          <a:effectLst/>
        </p:spPr>
      </p:cxnSp>
      <p:cxnSp>
        <p:nvCxnSpPr>
          <p:cNvPr id="304" name="Straight Arrow Connector 303">
            <a:extLst>
              <a:ext uri="{FF2B5EF4-FFF2-40B4-BE49-F238E27FC236}">
                <a16:creationId xmlns:a16="http://schemas.microsoft.com/office/drawing/2014/main" id="{EBE7219D-DD0A-460C-8D79-7EAB9E1853FC}"/>
              </a:ext>
              <a:ext uri="{C183D7F6-B498-43B3-948B-1728B52AA6E4}">
                <adec:decorative xmlns:adec="http://schemas.microsoft.com/office/drawing/2017/decorative" val="1"/>
              </a:ext>
            </a:extLst>
          </p:cNvPr>
          <p:cNvCxnSpPr>
            <a:cxnSpLocks/>
          </p:cNvCxnSpPr>
          <p:nvPr/>
        </p:nvCxnSpPr>
        <p:spPr>
          <a:xfrm>
            <a:off x="2101870" y="5141465"/>
            <a:ext cx="600147" cy="0"/>
          </a:xfrm>
          <a:prstGeom prst="straightConnector1">
            <a:avLst/>
          </a:prstGeom>
          <a:noFill/>
          <a:ln w="12700" cap="flat" cmpd="sng" algn="ctr">
            <a:solidFill>
              <a:srgbClr val="E6E6E6"/>
            </a:solidFill>
            <a:prstDash val="solid"/>
            <a:tailEnd type="none"/>
          </a:ln>
          <a:effectLst/>
        </p:spPr>
      </p:cxnSp>
      <p:cxnSp>
        <p:nvCxnSpPr>
          <p:cNvPr id="305" name="Straight Arrow Connector 304">
            <a:extLst>
              <a:ext uri="{FF2B5EF4-FFF2-40B4-BE49-F238E27FC236}">
                <a16:creationId xmlns:a16="http://schemas.microsoft.com/office/drawing/2014/main" id="{08B8C55F-57A6-436D-893A-509D8894EA66}"/>
              </a:ext>
              <a:ext uri="{C183D7F6-B498-43B3-948B-1728B52AA6E4}">
                <adec:decorative xmlns:adec="http://schemas.microsoft.com/office/drawing/2017/decorative" val="1"/>
              </a:ext>
            </a:extLst>
          </p:cNvPr>
          <p:cNvCxnSpPr>
            <a:cxnSpLocks/>
          </p:cNvCxnSpPr>
          <p:nvPr/>
        </p:nvCxnSpPr>
        <p:spPr>
          <a:xfrm flipH="1">
            <a:off x="3894137" y="2815695"/>
            <a:ext cx="182749" cy="288093"/>
          </a:xfrm>
          <a:prstGeom prst="straightConnector1">
            <a:avLst/>
          </a:prstGeom>
          <a:noFill/>
          <a:ln w="12700" cap="flat" cmpd="sng" algn="ctr">
            <a:solidFill>
              <a:srgbClr val="E6E6E6"/>
            </a:solidFill>
            <a:prstDash val="solid"/>
            <a:tailEnd type="none"/>
          </a:ln>
          <a:effectLst/>
        </p:spPr>
      </p:cxnSp>
      <p:cxnSp>
        <p:nvCxnSpPr>
          <p:cNvPr id="306" name="Straight Arrow Connector 305">
            <a:extLst>
              <a:ext uri="{FF2B5EF4-FFF2-40B4-BE49-F238E27FC236}">
                <a16:creationId xmlns:a16="http://schemas.microsoft.com/office/drawing/2014/main" id="{26EE9CD7-8F75-4B84-87FF-B21CD9700080}"/>
              </a:ext>
              <a:ext uri="{C183D7F6-B498-43B3-948B-1728B52AA6E4}">
                <adec:decorative xmlns:adec="http://schemas.microsoft.com/office/drawing/2017/decorative" val="1"/>
              </a:ext>
            </a:extLst>
          </p:cNvPr>
          <p:cNvCxnSpPr>
            <a:cxnSpLocks/>
            <a:stCxn id="352" idx="7"/>
          </p:cNvCxnSpPr>
          <p:nvPr/>
        </p:nvCxnSpPr>
        <p:spPr>
          <a:xfrm flipH="1">
            <a:off x="2923510" y="3326147"/>
            <a:ext cx="197206" cy="297398"/>
          </a:xfrm>
          <a:prstGeom prst="straightConnector1">
            <a:avLst/>
          </a:prstGeom>
          <a:noFill/>
          <a:ln w="12700" cap="flat" cmpd="sng" algn="ctr">
            <a:solidFill>
              <a:srgbClr val="E6E6E6"/>
            </a:solidFill>
            <a:prstDash val="solid"/>
            <a:tailEnd type="none"/>
          </a:ln>
          <a:effectLst/>
        </p:spPr>
      </p:cxnSp>
      <p:cxnSp>
        <p:nvCxnSpPr>
          <p:cNvPr id="307" name="Straight Arrow Connector 306">
            <a:extLst>
              <a:ext uri="{FF2B5EF4-FFF2-40B4-BE49-F238E27FC236}">
                <a16:creationId xmlns:a16="http://schemas.microsoft.com/office/drawing/2014/main" id="{CC5A7FA6-739C-4ED1-BFB1-1E2AE2CE9057}"/>
              </a:ext>
              <a:ext uri="{C183D7F6-B498-43B3-948B-1728B52AA6E4}">
                <adec:decorative xmlns:adec="http://schemas.microsoft.com/office/drawing/2017/decorative" val="1"/>
              </a:ext>
            </a:extLst>
          </p:cNvPr>
          <p:cNvCxnSpPr>
            <a:cxnSpLocks/>
            <a:endCxn id="355" idx="7"/>
          </p:cNvCxnSpPr>
          <p:nvPr/>
        </p:nvCxnSpPr>
        <p:spPr>
          <a:xfrm flipH="1">
            <a:off x="2742379" y="4566049"/>
            <a:ext cx="309454" cy="537828"/>
          </a:xfrm>
          <a:prstGeom prst="straightConnector1">
            <a:avLst/>
          </a:prstGeom>
          <a:noFill/>
          <a:ln w="12700" cap="flat" cmpd="sng" algn="ctr">
            <a:solidFill>
              <a:srgbClr val="E6E6E6"/>
            </a:solidFill>
            <a:prstDash val="solid"/>
            <a:tailEnd type="none"/>
          </a:ln>
          <a:effectLst/>
        </p:spPr>
      </p:cxnSp>
      <p:cxnSp>
        <p:nvCxnSpPr>
          <p:cNvPr id="308" name="Straight Arrow Connector 307">
            <a:extLst>
              <a:ext uri="{FF2B5EF4-FFF2-40B4-BE49-F238E27FC236}">
                <a16:creationId xmlns:a16="http://schemas.microsoft.com/office/drawing/2014/main" id="{68576EDF-BFC7-4D31-B09E-FBE6EF4382CD}"/>
              </a:ext>
              <a:ext uri="{C183D7F6-B498-43B3-948B-1728B52AA6E4}">
                <adec:decorative xmlns:adec="http://schemas.microsoft.com/office/drawing/2017/decorative" val="1"/>
              </a:ext>
            </a:extLst>
          </p:cNvPr>
          <p:cNvCxnSpPr>
            <a:cxnSpLocks/>
          </p:cNvCxnSpPr>
          <p:nvPr/>
        </p:nvCxnSpPr>
        <p:spPr>
          <a:xfrm flipH="1">
            <a:off x="3894138" y="3958622"/>
            <a:ext cx="197209" cy="320656"/>
          </a:xfrm>
          <a:prstGeom prst="straightConnector1">
            <a:avLst/>
          </a:prstGeom>
          <a:noFill/>
          <a:ln w="12700" cap="flat" cmpd="sng" algn="ctr">
            <a:solidFill>
              <a:srgbClr val="E6E6E6"/>
            </a:solidFill>
            <a:prstDash val="solid"/>
            <a:tailEnd type="none"/>
          </a:ln>
          <a:effectLst/>
        </p:spPr>
      </p:cxnSp>
      <p:cxnSp>
        <p:nvCxnSpPr>
          <p:cNvPr id="309" name="Straight Arrow Connector 308">
            <a:extLst>
              <a:ext uri="{FF2B5EF4-FFF2-40B4-BE49-F238E27FC236}">
                <a16:creationId xmlns:a16="http://schemas.microsoft.com/office/drawing/2014/main" id="{46023690-4892-442E-9D84-2F67D2EE13CA}"/>
              </a:ext>
              <a:ext uri="{C183D7F6-B498-43B3-948B-1728B52AA6E4}">
                <adec:decorative xmlns:adec="http://schemas.microsoft.com/office/drawing/2017/decorative" val="1"/>
              </a:ext>
            </a:extLst>
          </p:cNvPr>
          <p:cNvCxnSpPr>
            <a:cxnSpLocks/>
            <a:endCxn id="358" idx="0"/>
          </p:cNvCxnSpPr>
          <p:nvPr/>
        </p:nvCxnSpPr>
        <p:spPr>
          <a:xfrm flipH="1">
            <a:off x="4781772" y="3369983"/>
            <a:ext cx="355350" cy="530252"/>
          </a:xfrm>
          <a:prstGeom prst="straightConnector1">
            <a:avLst/>
          </a:prstGeom>
          <a:noFill/>
          <a:ln w="12700" cap="flat" cmpd="sng" algn="ctr">
            <a:solidFill>
              <a:srgbClr val="E6E6E6"/>
            </a:solidFill>
            <a:prstDash val="solid"/>
            <a:tailEnd type="none"/>
          </a:ln>
          <a:effectLst/>
        </p:spPr>
      </p:cxnSp>
      <p:cxnSp>
        <p:nvCxnSpPr>
          <p:cNvPr id="310" name="Straight Arrow Connector 309">
            <a:extLst>
              <a:ext uri="{FF2B5EF4-FFF2-40B4-BE49-F238E27FC236}">
                <a16:creationId xmlns:a16="http://schemas.microsoft.com/office/drawing/2014/main" id="{85092CCC-5C1B-4037-B8DC-41FD52179CF7}"/>
              </a:ext>
              <a:ext uri="{C183D7F6-B498-43B3-948B-1728B52AA6E4}">
                <adec:decorative xmlns:adec="http://schemas.microsoft.com/office/drawing/2017/decorative" val="1"/>
              </a:ext>
            </a:extLst>
          </p:cNvPr>
          <p:cNvCxnSpPr>
            <a:cxnSpLocks/>
          </p:cNvCxnSpPr>
          <p:nvPr/>
        </p:nvCxnSpPr>
        <p:spPr>
          <a:xfrm flipH="1">
            <a:off x="6030141" y="2775080"/>
            <a:ext cx="146494" cy="249440"/>
          </a:xfrm>
          <a:prstGeom prst="straightConnector1">
            <a:avLst/>
          </a:prstGeom>
          <a:noFill/>
          <a:ln w="12700" cap="flat" cmpd="sng" algn="ctr">
            <a:solidFill>
              <a:srgbClr val="E6E6E6"/>
            </a:solidFill>
            <a:prstDash val="solid"/>
            <a:tailEnd type="none"/>
          </a:ln>
          <a:effectLst/>
        </p:spPr>
      </p:cxnSp>
      <p:cxnSp>
        <p:nvCxnSpPr>
          <p:cNvPr id="311" name="Straight Arrow Connector 310">
            <a:extLst>
              <a:ext uri="{FF2B5EF4-FFF2-40B4-BE49-F238E27FC236}">
                <a16:creationId xmlns:a16="http://schemas.microsoft.com/office/drawing/2014/main" id="{2199407D-1268-4B83-AAFB-68029BFFCDDC}"/>
              </a:ext>
              <a:ext uri="{C183D7F6-B498-43B3-948B-1728B52AA6E4}">
                <adec:decorative xmlns:adec="http://schemas.microsoft.com/office/drawing/2017/decorative" val="1"/>
              </a:ext>
            </a:extLst>
          </p:cNvPr>
          <p:cNvCxnSpPr>
            <a:cxnSpLocks/>
          </p:cNvCxnSpPr>
          <p:nvPr/>
        </p:nvCxnSpPr>
        <p:spPr>
          <a:xfrm flipH="1">
            <a:off x="8071593" y="2812652"/>
            <a:ext cx="146494" cy="249440"/>
          </a:xfrm>
          <a:prstGeom prst="straightConnector1">
            <a:avLst/>
          </a:prstGeom>
          <a:noFill/>
          <a:ln w="12700" cap="flat" cmpd="sng" algn="ctr">
            <a:solidFill>
              <a:srgbClr val="E6E6E6"/>
            </a:solidFill>
            <a:prstDash val="solid"/>
            <a:tailEnd type="none"/>
          </a:ln>
          <a:effectLst/>
        </p:spPr>
      </p:cxnSp>
      <p:cxnSp>
        <p:nvCxnSpPr>
          <p:cNvPr id="313" name="Straight Arrow Connector 312">
            <a:extLst>
              <a:ext uri="{FF2B5EF4-FFF2-40B4-BE49-F238E27FC236}">
                <a16:creationId xmlns:a16="http://schemas.microsoft.com/office/drawing/2014/main" id="{2373A8CB-F28A-4072-B562-267B05D6F3E8}"/>
              </a:ext>
              <a:ext uri="{C183D7F6-B498-43B3-948B-1728B52AA6E4}">
                <adec:decorative xmlns:adec="http://schemas.microsoft.com/office/drawing/2017/decorative" val="1"/>
              </a:ext>
            </a:extLst>
          </p:cNvPr>
          <p:cNvCxnSpPr>
            <a:cxnSpLocks/>
            <a:stCxn id="350" idx="3"/>
          </p:cNvCxnSpPr>
          <p:nvPr/>
        </p:nvCxnSpPr>
        <p:spPr>
          <a:xfrm flipH="1">
            <a:off x="6850480" y="4588884"/>
            <a:ext cx="306538" cy="545973"/>
          </a:xfrm>
          <a:prstGeom prst="straightConnector1">
            <a:avLst/>
          </a:prstGeom>
          <a:noFill/>
          <a:ln w="12700" cap="flat" cmpd="sng" algn="ctr">
            <a:solidFill>
              <a:srgbClr val="E6E6E6"/>
            </a:solidFill>
            <a:prstDash val="solid"/>
            <a:tailEnd type="none"/>
          </a:ln>
          <a:effectLst/>
        </p:spPr>
      </p:cxnSp>
      <p:cxnSp>
        <p:nvCxnSpPr>
          <p:cNvPr id="314" name="Straight Arrow Connector 313">
            <a:extLst>
              <a:ext uri="{FF2B5EF4-FFF2-40B4-BE49-F238E27FC236}">
                <a16:creationId xmlns:a16="http://schemas.microsoft.com/office/drawing/2014/main" id="{409BBDC5-49B2-4811-9517-965CB66FCA68}"/>
              </a:ext>
              <a:ext uri="{C183D7F6-B498-43B3-948B-1728B52AA6E4}">
                <adec:decorative xmlns:adec="http://schemas.microsoft.com/office/drawing/2017/decorative" val="1"/>
              </a:ext>
            </a:extLst>
          </p:cNvPr>
          <p:cNvCxnSpPr>
            <a:cxnSpLocks/>
          </p:cNvCxnSpPr>
          <p:nvPr/>
        </p:nvCxnSpPr>
        <p:spPr>
          <a:xfrm>
            <a:off x="3929665" y="3653371"/>
            <a:ext cx="171742" cy="304208"/>
          </a:xfrm>
          <a:prstGeom prst="straightConnector1">
            <a:avLst/>
          </a:prstGeom>
          <a:noFill/>
          <a:ln w="12700" cap="flat" cmpd="sng" algn="ctr">
            <a:solidFill>
              <a:srgbClr val="E6E6E6"/>
            </a:solidFill>
            <a:prstDash val="solid"/>
            <a:tailEnd type="none"/>
          </a:ln>
          <a:effectLst/>
        </p:spPr>
      </p:cxnSp>
      <p:cxnSp>
        <p:nvCxnSpPr>
          <p:cNvPr id="315" name="Straight Arrow Connector 314">
            <a:extLst>
              <a:ext uri="{FF2B5EF4-FFF2-40B4-BE49-F238E27FC236}">
                <a16:creationId xmlns:a16="http://schemas.microsoft.com/office/drawing/2014/main" id="{10459222-7013-4785-B64E-12A2CD847555}"/>
              </a:ext>
              <a:ext uri="{C183D7F6-B498-43B3-948B-1728B52AA6E4}">
                <adec:decorative xmlns:adec="http://schemas.microsoft.com/office/drawing/2017/decorative" val="1"/>
              </a:ext>
            </a:extLst>
          </p:cNvPr>
          <p:cNvCxnSpPr>
            <a:cxnSpLocks/>
          </p:cNvCxnSpPr>
          <p:nvPr/>
        </p:nvCxnSpPr>
        <p:spPr>
          <a:xfrm>
            <a:off x="3917141" y="4830752"/>
            <a:ext cx="171742" cy="304208"/>
          </a:xfrm>
          <a:prstGeom prst="straightConnector1">
            <a:avLst/>
          </a:prstGeom>
          <a:noFill/>
          <a:ln w="12700" cap="flat" cmpd="sng" algn="ctr">
            <a:solidFill>
              <a:srgbClr val="E6E6E6"/>
            </a:solidFill>
            <a:prstDash val="solid"/>
            <a:tailEnd type="none"/>
          </a:ln>
          <a:effectLst/>
        </p:spPr>
      </p:cxnSp>
      <p:cxnSp>
        <p:nvCxnSpPr>
          <p:cNvPr id="316" name="Straight Arrow Connector 315">
            <a:extLst>
              <a:ext uri="{FF2B5EF4-FFF2-40B4-BE49-F238E27FC236}">
                <a16:creationId xmlns:a16="http://schemas.microsoft.com/office/drawing/2014/main" id="{0CA46D47-AF69-4924-9611-BEA05C4AF9AB}"/>
              </a:ext>
              <a:ext uri="{C183D7F6-B498-43B3-948B-1728B52AA6E4}">
                <adec:decorative xmlns:adec="http://schemas.microsoft.com/office/drawing/2017/decorative" val="1"/>
              </a:ext>
            </a:extLst>
          </p:cNvPr>
          <p:cNvCxnSpPr>
            <a:cxnSpLocks/>
          </p:cNvCxnSpPr>
          <p:nvPr/>
        </p:nvCxnSpPr>
        <p:spPr>
          <a:xfrm>
            <a:off x="5832890" y="4569620"/>
            <a:ext cx="171742" cy="304208"/>
          </a:xfrm>
          <a:prstGeom prst="straightConnector1">
            <a:avLst/>
          </a:prstGeom>
          <a:noFill/>
          <a:ln w="12700" cap="flat" cmpd="sng" algn="ctr">
            <a:solidFill>
              <a:srgbClr val="E6E6E6"/>
            </a:solidFill>
            <a:prstDash val="solid"/>
            <a:tailEnd type="none"/>
          </a:ln>
          <a:effectLst/>
        </p:spPr>
      </p:cxnSp>
      <p:cxnSp>
        <p:nvCxnSpPr>
          <p:cNvPr id="317" name="Straight Arrow Connector 316">
            <a:extLst>
              <a:ext uri="{FF2B5EF4-FFF2-40B4-BE49-F238E27FC236}">
                <a16:creationId xmlns:a16="http://schemas.microsoft.com/office/drawing/2014/main" id="{23829E49-C547-45AD-8681-E86706D04A4B}"/>
              </a:ext>
              <a:ext uri="{C183D7F6-B498-43B3-948B-1728B52AA6E4}">
                <adec:decorative xmlns:adec="http://schemas.microsoft.com/office/drawing/2017/decorative" val="1"/>
              </a:ext>
            </a:extLst>
          </p:cNvPr>
          <p:cNvCxnSpPr>
            <a:cxnSpLocks/>
            <a:endCxn id="364" idx="5"/>
          </p:cNvCxnSpPr>
          <p:nvPr/>
        </p:nvCxnSpPr>
        <p:spPr>
          <a:xfrm>
            <a:off x="6027477" y="3715992"/>
            <a:ext cx="172961" cy="275816"/>
          </a:xfrm>
          <a:prstGeom prst="straightConnector1">
            <a:avLst/>
          </a:prstGeom>
          <a:noFill/>
          <a:ln w="12700" cap="flat" cmpd="sng" algn="ctr">
            <a:solidFill>
              <a:srgbClr val="E6E6E6"/>
            </a:solidFill>
            <a:prstDash val="solid"/>
            <a:tailEnd type="none"/>
          </a:ln>
          <a:effectLst/>
        </p:spPr>
      </p:cxnSp>
      <p:cxnSp>
        <p:nvCxnSpPr>
          <p:cNvPr id="318" name="Straight Arrow Connector 317">
            <a:extLst>
              <a:ext uri="{FF2B5EF4-FFF2-40B4-BE49-F238E27FC236}">
                <a16:creationId xmlns:a16="http://schemas.microsoft.com/office/drawing/2014/main" id="{C4E9D668-ED4C-4442-B1DD-D680BC175EE7}"/>
              </a:ext>
              <a:ext uri="{C183D7F6-B498-43B3-948B-1728B52AA6E4}">
                <adec:decorative xmlns:adec="http://schemas.microsoft.com/office/drawing/2017/decorative" val="1"/>
              </a:ext>
            </a:extLst>
          </p:cNvPr>
          <p:cNvCxnSpPr>
            <a:cxnSpLocks/>
          </p:cNvCxnSpPr>
          <p:nvPr/>
        </p:nvCxnSpPr>
        <p:spPr>
          <a:xfrm>
            <a:off x="7010630" y="4235952"/>
            <a:ext cx="172961" cy="275816"/>
          </a:xfrm>
          <a:prstGeom prst="straightConnector1">
            <a:avLst/>
          </a:prstGeom>
          <a:noFill/>
          <a:ln w="12700" cap="flat" cmpd="sng" algn="ctr">
            <a:solidFill>
              <a:srgbClr val="E6E6E6"/>
            </a:solidFill>
            <a:prstDash val="solid"/>
            <a:tailEnd type="none"/>
          </a:ln>
          <a:effectLst/>
        </p:spPr>
      </p:cxnSp>
      <p:cxnSp>
        <p:nvCxnSpPr>
          <p:cNvPr id="319" name="Straight Arrow Connector 318">
            <a:extLst>
              <a:ext uri="{FF2B5EF4-FFF2-40B4-BE49-F238E27FC236}">
                <a16:creationId xmlns:a16="http://schemas.microsoft.com/office/drawing/2014/main" id="{62275D86-7F01-4185-A04C-9AF44CD3D2E2}"/>
              </a:ext>
              <a:ext uri="{C183D7F6-B498-43B3-948B-1728B52AA6E4}">
                <adec:decorative xmlns:adec="http://schemas.microsoft.com/office/drawing/2017/decorative" val="1"/>
              </a:ext>
            </a:extLst>
          </p:cNvPr>
          <p:cNvCxnSpPr>
            <a:cxnSpLocks/>
          </p:cNvCxnSpPr>
          <p:nvPr/>
        </p:nvCxnSpPr>
        <p:spPr>
          <a:xfrm>
            <a:off x="8037619" y="3634584"/>
            <a:ext cx="172961" cy="275816"/>
          </a:xfrm>
          <a:prstGeom prst="straightConnector1">
            <a:avLst/>
          </a:prstGeom>
          <a:noFill/>
          <a:ln w="12700" cap="flat" cmpd="sng" algn="ctr">
            <a:solidFill>
              <a:srgbClr val="E6E6E6"/>
            </a:solidFill>
            <a:prstDash val="solid"/>
            <a:tailEnd type="none"/>
          </a:ln>
          <a:effectLst/>
        </p:spPr>
      </p:cxnSp>
      <p:cxnSp>
        <p:nvCxnSpPr>
          <p:cNvPr id="320" name="Straight Arrow Connector 319">
            <a:extLst>
              <a:ext uri="{FF2B5EF4-FFF2-40B4-BE49-F238E27FC236}">
                <a16:creationId xmlns:a16="http://schemas.microsoft.com/office/drawing/2014/main" id="{5749C289-9F3C-4AEA-A808-D5AE6E9443C7}"/>
              </a:ext>
              <a:ext uri="{C183D7F6-B498-43B3-948B-1728B52AA6E4}">
                <adec:decorative xmlns:adec="http://schemas.microsoft.com/office/drawing/2017/decorative" val="1"/>
              </a:ext>
            </a:extLst>
          </p:cNvPr>
          <p:cNvCxnSpPr>
            <a:cxnSpLocks/>
          </p:cNvCxnSpPr>
          <p:nvPr/>
        </p:nvCxnSpPr>
        <p:spPr>
          <a:xfrm>
            <a:off x="8933102" y="2801722"/>
            <a:ext cx="165088" cy="237959"/>
          </a:xfrm>
          <a:prstGeom prst="straightConnector1">
            <a:avLst/>
          </a:prstGeom>
          <a:noFill/>
          <a:ln w="12700" cap="flat" cmpd="sng" algn="ctr">
            <a:solidFill>
              <a:srgbClr val="E6E6E6"/>
            </a:solidFill>
            <a:prstDash val="solid"/>
            <a:tailEnd type="none"/>
          </a:ln>
          <a:effectLst/>
        </p:spPr>
      </p:cxnSp>
      <p:cxnSp>
        <p:nvCxnSpPr>
          <p:cNvPr id="321" name="Straight Arrow Connector 320">
            <a:extLst>
              <a:ext uri="{FF2B5EF4-FFF2-40B4-BE49-F238E27FC236}">
                <a16:creationId xmlns:a16="http://schemas.microsoft.com/office/drawing/2014/main" id="{63EF9280-8C1A-436B-A285-DF9900119B08}"/>
              </a:ext>
              <a:ext uri="{C183D7F6-B498-43B3-948B-1728B52AA6E4}">
                <adec:decorative xmlns:adec="http://schemas.microsoft.com/office/drawing/2017/decorative" val="1"/>
              </a:ext>
            </a:extLst>
          </p:cNvPr>
          <p:cNvCxnSpPr>
            <a:cxnSpLocks/>
          </p:cNvCxnSpPr>
          <p:nvPr/>
        </p:nvCxnSpPr>
        <p:spPr>
          <a:xfrm>
            <a:off x="6992251" y="3045945"/>
            <a:ext cx="178057" cy="263438"/>
          </a:xfrm>
          <a:prstGeom prst="straightConnector1">
            <a:avLst/>
          </a:prstGeom>
          <a:noFill/>
          <a:ln w="12700" cap="flat" cmpd="sng" algn="ctr">
            <a:solidFill>
              <a:srgbClr val="E6E6E6"/>
            </a:solidFill>
            <a:prstDash val="solid"/>
            <a:tailEnd type="none"/>
          </a:ln>
          <a:effectLst/>
        </p:spPr>
      </p:cxnSp>
      <p:cxnSp>
        <p:nvCxnSpPr>
          <p:cNvPr id="322" name="Straight Arrow Connector 321">
            <a:extLst>
              <a:ext uri="{FF2B5EF4-FFF2-40B4-BE49-F238E27FC236}">
                <a16:creationId xmlns:a16="http://schemas.microsoft.com/office/drawing/2014/main" id="{6A62831A-639A-470F-AEBD-8380C0740369}"/>
              </a:ext>
              <a:ext uri="{C183D7F6-B498-43B3-948B-1728B52AA6E4}">
                <adec:decorative xmlns:adec="http://schemas.microsoft.com/office/drawing/2017/decorative" val="1"/>
              </a:ext>
            </a:extLst>
          </p:cNvPr>
          <p:cNvCxnSpPr>
            <a:cxnSpLocks/>
          </p:cNvCxnSpPr>
          <p:nvPr/>
        </p:nvCxnSpPr>
        <p:spPr>
          <a:xfrm flipV="1">
            <a:off x="6991753" y="3371901"/>
            <a:ext cx="197035" cy="321435"/>
          </a:xfrm>
          <a:prstGeom prst="straightConnector1">
            <a:avLst/>
          </a:prstGeom>
          <a:noFill/>
          <a:ln w="12700" cap="flat" cmpd="sng" algn="ctr">
            <a:solidFill>
              <a:srgbClr val="E6E6E6"/>
            </a:solidFill>
            <a:prstDash val="solid"/>
            <a:tailEnd type="none"/>
          </a:ln>
          <a:effectLst/>
        </p:spPr>
      </p:cxnSp>
      <p:cxnSp>
        <p:nvCxnSpPr>
          <p:cNvPr id="323" name="Straight Arrow Connector 322">
            <a:extLst>
              <a:ext uri="{FF2B5EF4-FFF2-40B4-BE49-F238E27FC236}">
                <a16:creationId xmlns:a16="http://schemas.microsoft.com/office/drawing/2014/main" id="{A5F0BF74-5D7F-4289-9230-CC9DF2B925A9}"/>
              </a:ext>
              <a:ext uri="{C183D7F6-B498-43B3-948B-1728B52AA6E4}">
                <adec:decorative xmlns:adec="http://schemas.microsoft.com/office/drawing/2017/decorative" val="1"/>
              </a:ext>
            </a:extLst>
          </p:cNvPr>
          <p:cNvCxnSpPr>
            <a:cxnSpLocks/>
          </p:cNvCxnSpPr>
          <p:nvPr/>
        </p:nvCxnSpPr>
        <p:spPr>
          <a:xfrm flipV="1">
            <a:off x="5816137" y="3972696"/>
            <a:ext cx="347926" cy="590664"/>
          </a:xfrm>
          <a:prstGeom prst="straightConnector1">
            <a:avLst/>
          </a:prstGeom>
          <a:noFill/>
          <a:ln w="12700" cap="flat" cmpd="sng" algn="ctr">
            <a:solidFill>
              <a:srgbClr val="E6E6E6"/>
            </a:solidFill>
            <a:prstDash val="solid"/>
            <a:tailEnd type="none"/>
          </a:ln>
          <a:effectLst/>
        </p:spPr>
      </p:cxnSp>
      <p:cxnSp>
        <p:nvCxnSpPr>
          <p:cNvPr id="324" name="Straight Arrow Connector 323">
            <a:extLst>
              <a:ext uri="{FF2B5EF4-FFF2-40B4-BE49-F238E27FC236}">
                <a16:creationId xmlns:a16="http://schemas.microsoft.com/office/drawing/2014/main" id="{0E9D4719-8F81-4435-A2A9-D21D44314430}"/>
              </a:ext>
              <a:ext uri="{C183D7F6-B498-43B3-948B-1728B52AA6E4}">
                <adec:decorative xmlns:adec="http://schemas.microsoft.com/office/drawing/2017/decorative" val="1"/>
              </a:ext>
            </a:extLst>
          </p:cNvPr>
          <p:cNvCxnSpPr>
            <a:cxnSpLocks/>
          </p:cNvCxnSpPr>
          <p:nvPr/>
        </p:nvCxnSpPr>
        <p:spPr>
          <a:xfrm>
            <a:off x="5536780" y="4546565"/>
            <a:ext cx="266204" cy="0"/>
          </a:xfrm>
          <a:prstGeom prst="straightConnector1">
            <a:avLst/>
          </a:prstGeom>
          <a:noFill/>
          <a:ln w="12700" cap="flat" cmpd="sng" algn="ctr">
            <a:solidFill>
              <a:srgbClr val="E6E6E6"/>
            </a:solidFill>
            <a:prstDash val="solid"/>
            <a:tailEnd type="none"/>
          </a:ln>
          <a:effectLst/>
        </p:spPr>
      </p:cxnSp>
      <p:cxnSp>
        <p:nvCxnSpPr>
          <p:cNvPr id="325" name="Straight Arrow Connector 324">
            <a:extLst>
              <a:ext uri="{FF2B5EF4-FFF2-40B4-BE49-F238E27FC236}">
                <a16:creationId xmlns:a16="http://schemas.microsoft.com/office/drawing/2014/main" id="{7E65CF54-3A0E-46B1-9BED-F450D7B081B7}"/>
              </a:ext>
              <a:ext uri="{C183D7F6-B498-43B3-948B-1728B52AA6E4}">
                <adec:decorative xmlns:adec="http://schemas.microsoft.com/office/drawing/2017/decorative" val="1"/>
              </a:ext>
            </a:extLst>
          </p:cNvPr>
          <p:cNvCxnSpPr>
            <a:cxnSpLocks/>
          </p:cNvCxnSpPr>
          <p:nvPr/>
        </p:nvCxnSpPr>
        <p:spPr>
          <a:xfrm>
            <a:off x="6452689" y="5141467"/>
            <a:ext cx="358570" cy="6562"/>
          </a:xfrm>
          <a:prstGeom prst="straightConnector1">
            <a:avLst/>
          </a:prstGeom>
          <a:noFill/>
          <a:ln w="12700" cap="flat" cmpd="sng" algn="ctr">
            <a:solidFill>
              <a:srgbClr val="E6E6E6"/>
            </a:solidFill>
            <a:prstDash val="solid"/>
            <a:tailEnd type="none"/>
          </a:ln>
          <a:effectLst/>
        </p:spPr>
      </p:cxnSp>
      <p:cxnSp>
        <p:nvCxnSpPr>
          <p:cNvPr id="326" name="Straight Arrow Connector 325">
            <a:extLst>
              <a:ext uri="{FF2B5EF4-FFF2-40B4-BE49-F238E27FC236}">
                <a16:creationId xmlns:a16="http://schemas.microsoft.com/office/drawing/2014/main" id="{6F5FEF17-D6A1-4294-872E-25393B3E0BB6}"/>
              </a:ext>
              <a:ext uri="{C183D7F6-B498-43B3-948B-1728B52AA6E4}">
                <adec:decorative xmlns:adec="http://schemas.microsoft.com/office/drawing/2017/decorative" val="1"/>
              </a:ext>
            </a:extLst>
          </p:cNvPr>
          <p:cNvCxnSpPr>
            <a:cxnSpLocks/>
          </p:cNvCxnSpPr>
          <p:nvPr/>
        </p:nvCxnSpPr>
        <p:spPr>
          <a:xfrm>
            <a:off x="7169244" y="4546565"/>
            <a:ext cx="306382" cy="6562"/>
          </a:xfrm>
          <a:prstGeom prst="straightConnector1">
            <a:avLst/>
          </a:prstGeom>
          <a:noFill/>
          <a:ln w="12700" cap="flat" cmpd="sng" algn="ctr">
            <a:solidFill>
              <a:srgbClr val="E6E6E6"/>
            </a:solidFill>
            <a:prstDash val="solid"/>
            <a:tailEnd type="none"/>
          </a:ln>
          <a:effectLst/>
        </p:spPr>
      </p:cxnSp>
      <p:cxnSp>
        <p:nvCxnSpPr>
          <p:cNvPr id="327" name="Straight Arrow Connector 326">
            <a:extLst>
              <a:ext uri="{FF2B5EF4-FFF2-40B4-BE49-F238E27FC236}">
                <a16:creationId xmlns:a16="http://schemas.microsoft.com/office/drawing/2014/main" id="{C4B632A5-8DE7-4BF0-95D0-B6FA3FEF9F80}"/>
              </a:ext>
              <a:ext uri="{C183D7F6-B498-43B3-948B-1728B52AA6E4}">
                <adec:decorative xmlns:adec="http://schemas.microsoft.com/office/drawing/2017/decorative" val="1"/>
              </a:ext>
            </a:extLst>
          </p:cNvPr>
          <p:cNvCxnSpPr>
            <a:cxnSpLocks/>
          </p:cNvCxnSpPr>
          <p:nvPr/>
        </p:nvCxnSpPr>
        <p:spPr>
          <a:xfrm>
            <a:off x="8246331" y="5147728"/>
            <a:ext cx="378231" cy="0"/>
          </a:xfrm>
          <a:prstGeom prst="straightConnector1">
            <a:avLst/>
          </a:prstGeom>
          <a:noFill/>
          <a:ln w="12700" cap="flat" cmpd="sng" algn="ctr">
            <a:solidFill>
              <a:srgbClr val="E6E6E6"/>
            </a:solidFill>
            <a:prstDash val="solid"/>
            <a:tailEnd type="none"/>
          </a:ln>
          <a:effectLst/>
        </p:spPr>
      </p:cxnSp>
      <p:cxnSp>
        <p:nvCxnSpPr>
          <p:cNvPr id="328" name="Straight Arrow Connector 327">
            <a:extLst>
              <a:ext uri="{FF2B5EF4-FFF2-40B4-BE49-F238E27FC236}">
                <a16:creationId xmlns:a16="http://schemas.microsoft.com/office/drawing/2014/main" id="{1DC7461E-483F-4018-827B-AE6A84AE0D08}"/>
              </a:ext>
              <a:ext uri="{C183D7F6-B498-43B3-948B-1728B52AA6E4}">
                <adec:decorative xmlns:adec="http://schemas.microsoft.com/office/drawing/2017/decorative" val="1"/>
              </a:ext>
            </a:extLst>
          </p:cNvPr>
          <p:cNvCxnSpPr>
            <a:cxnSpLocks/>
            <a:stCxn id="364" idx="6"/>
          </p:cNvCxnSpPr>
          <p:nvPr/>
        </p:nvCxnSpPr>
        <p:spPr>
          <a:xfrm flipV="1">
            <a:off x="6216149" y="3951661"/>
            <a:ext cx="323969" cy="2216"/>
          </a:xfrm>
          <a:prstGeom prst="straightConnector1">
            <a:avLst/>
          </a:prstGeom>
          <a:noFill/>
          <a:ln w="12700" cap="flat" cmpd="sng" algn="ctr">
            <a:solidFill>
              <a:srgbClr val="E6E6E6"/>
            </a:solidFill>
            <a:prstDash val="solid"/>
            <a:tailEnd type="none"/>
          </a:ln>
          <a:effectLst/>
        </p:spPr>
      </p:cxnSp>
      <p:cxnSp>
        <p:nvCxnSpPr>
          <p:cNvPr id="329" name="Straight Arrow Connector 328">
            <a:extLst>
              <a:ext uri="{FF2B5EF4-FFF2-40B4-BE49-F238E27FC236}">
                <a16:creationId xmlns:a16="http://schemas.microsoft.com/office/drawing/2014/main" id="{1CA8B4B0-EE17-46CC-97D7-59F7DF0B439F}"/>
              </a:ext>
              <a:ext uri="{C183D7F6-B498-43B3-948B-1728B52AA6E4}">
                <adec:decorative xmlns:adec="http://schemas.microsoft.com/office/drawing/2017/decorative" val="1"/>
              </a:ext>
            </a:extLst>
          </p:cNvPr>
          <p:cNvCxnSpPr>
            <a:cxnSpLocks/>
          </p:cNvCxnSpPr>
          <p:nvPr/>
        </p:nvCxnSpPr>
        <p:spPr>
          <a:xfrm flipV="1">
            <a:off x="8080112" y="3966396"/>
            <a:ext cx="130102" cy="244137"/>
          </a:xfrm>
          <a:prstGeom prst="straightConnector1">
            <a:avLst/>
          </a:prstGeom>
          <a:noFill/>
          <a:ln w="12700" cap="flat" cmpd="sng" algn="ctr">
            <a:solidFill>
              <a:srgbClr val="E6E6E6"/>
            </a:solidFill>
            <a:prstDash val="solid"/>
            <a:tailEnd type="none"/>
          </a:ln>
          <a:effectLst/>
        </p:spPr>
      </p:cxnSp>
      <p:cxnSp>
        <p:nvCxnSpPr>
          <p:cNvPr id="330" name="Straight Arrow Connector 329">
            <a:extLst>
              <a:ext uri="{FF2B5EF4-FFF2-40B4-BE49-F238E27FC236}">
                <a16:creationId xmlns:a16="http://schemas.microsoft.com/office/drawing/2014/main" id="{9FEE0873-3CA5-4724-9028-6D35A50327E6}"/>
              </a:ext>
              <a:ext uri="{C183D7F6-B498-43B3-948B-1728B52AA6E4}">
                <adec:decorative xmlns:adec="http://schemas.microsoft.com/office/drawing/2017/decorative" val="1"/>
              </a:ext>
            </a:extLst>
          </p:cNvPr>
          <p:cNvCxnSpPr>
            <a:cxnSpLocks/>
            <a:endCxn id="349" idx="5"/>
          </p:cNvCxnSpPr>
          <p:nvPr/>
        </p:nvCxnSpPr>
        <p:spPr>
          <a:xfrm>
            <a:off x="8096059" y="4933445"/>
            <a:ext cx="163042" cy="264950"/>
          </a:xfrm>
          <a:prstGeom prst="straightConnector1">
            <a:avLst/>
          </a:prstGeom>
          <a:noFill/>
          <a:ln w="12700" cap="flat" cmpd="sng" algn="ctr">
            <a:solidFill>
              <a:srgbClr val="E6E6E6"/>
            </a:solidFill>
            <a:prstDash val="solid"/>
            <a:tailEnd type="none"/>
          </a:ln>
          <a:effectLst/>
        </p:spPr>
      </p:cxnSp>
      <p:cxnSp>
        <p:nvCxnSpPr>
          <p:cNvPr id="331" name="Straight Arrow Connector 330">
            <a:extLst>
              <a:ext uri="{FF2B5EF4-FFF2-40B4-BE49-F238E27FC236}">
                <a16:creationId xmlns:a16="http://schemas.microsoft.com/office/drawing/2014/main" id="{743C3C77-00BB-4EDB-B880-6166DF29583B}"/>
              </a:ext>
              <a:ext uri="{C183D7F6-B498-43B3-948B-1728B52AA6E4}">
                <adec:decorative xmlns:adec="http://schemas.microsoft.com/office/drawing/2017/decorative" val="1"/>
              </a:ext>
            </a:extLst>
          </p:cNvPr>
          <p:cNvCxnSpPr>
            <a:cxnSpLocks/>
            <a:endCxn id="347" idx="1"/>
          </p:cNvCxnSpPr>
          <p:nvPr/>
        </p:nvCxnSpPr>
        <p:spPr>
          <a:xfrm>
            <a:off x="8919965" y="3966020"/>
            <a:ext cx="295717" cy="528343"/>
          </a:xfrm>
          <a:prstGeom prst="straightConnector1">
            <a:avLst/>
          </a:prstGeom>
          <a:noFill/>
          <a:ln w="12700" cap="flat" cmpd="sng" algn="ctr">
            <a:solidFill>
              <a:srgbClr val="E6E6E6"/>
            </a:solidFill>
            <a:prstDash val="solid"/>
            <a:tailEnd type="none"/>
          </a:ln>
          <a:effectLst/>
        </p:spPr>
      </p:cxnSp>
      <p:cxnSp>
        <p:nvCxnSpPr>
          <p:cNvPr id="333" name="Straight Arrow Connector 332">
            <a:extLst>
              <a:ext uri="{FF2B5EF4-FFF2-40B4-BE49-F238E27FC236}">
                <a16:creationId xmlns:a16="http://schemas.microsoft.com/office/drawing/2014/main" id="{8FFDAD87-53A7-4C3A-AB93-E86DE0CEE5E4}"/>
              </a:ext>
              <a:ext uri="{C183D7F6-B498-43B3-948B-1728B52AA6E4}">
                <adec:decorative xmlns:adec="http://schemas.microsoft.com/office/drawing/2017/decorative" val="1"/>
              </a:ext>
            </a:extLst>
          </p:cNvPr>
          <p:cNvCxnSpPr>
            <a:cxnSpLocks/>
          </p:cNvCxnSpPr>
          <p:nvPr/>
        </p:nvCxnSpPr>
        <p:spPr>
          <a:xfrm flipV="1">
            <a:off x="8018488" y="5164122"/>
            <a:ext cx="187244" cy="325843"/>
          </a:xfrm>
          <a:prstGeom prst="straightConnector1">
            <a:avLst/>
          </a:prstGeom>
          <a:noFill/>
          <a:ln w="12700" cap="flat" cmpd="sng" algn="ctr">
            <a:solidFill>
              <a:srgbClr val="E6E6E6"/>
            </a:solidFill>
            <a:prstDash val="solid"/>
            <a:tailEnd type="none"/>
          </a:ln>
          <a:effectLst/>
        </p:spPr>
      </p:cxnSp>
      <p:cxnSp>
        <p:nvCxnSpPr>
          <p:cNvPr id="334" name="Straight Arrow Connector 333">
            <a:extLst>
              <a:ext uri="{FF2B5EF4-FFF2-40B4-BE49-F238E27FC236}">
                <a16:creationId xmlns:a16="http://schemas.microsoft.com/office/drawing/2014/main" id="{486DE158-D738-410E-AD6A-F86BB8DBE7B3}"/>
              </a:ext>
              <a:ext uri="{C183D7F6-B498-43B3-948B-1728B52AA6E4}">
                <adec:decorative xmlns:adec="http://schemas.microsoft.com/office/drawing/2017/decorative" val="1"/>
              </a:ext>
            </a:extLst>
          </p:cNvPr>
          <p:cNvCxnSpPr>
            <a:cxnSpLocks/>
          </p:cNvCxnSpPr>
          <p:nvPr/>
        </p:nvCxnSpPr>
        <p:spPr>
          <a:xfrm flipV="1">
            <a:off x="4789801" y="4961483"/>
            <a:ext cx="102416" cy="189898"/>
          </a:xfrm>
          <a:prstGeom prst="straightConnector1">
            <a:avLst/>
          </a:prstGeom>
          <a:noFill/>
          <a:ln w="12700" cap="flat" cmpd="sng" algn="ctr">
            <a:solidFill>
              <a:srgbClr val="E6E6E6"/>
            </a:solidFill>
            <a:prstDash val="solid"/>
            <a:tailEnd type="none"/>
          </a:ln>
          <a:effectLst/>
        </p:spPr>
      </p:cxnSp>
      <p:cxnSp>
        <p:nvCxnSpPr>
          <p:cNvPr id="335" name="Straight Arrow Connector 334">
            <a:extLst>
              <a:ext uri="{FF2B5EF4-FFF2-40B4-BE49-F238E27FC236}">
                <a16:creationId xmlns:a16="http://schemas.microsoft.com/office/drawing/2014/main" id="{1203BA5B-ED6C-4ADD-B440-2462CE8C237F}"/>
              </a:ext>
              <a:ext uri="{C183D7F6-B498-43B3-948B-1728B52AA6E4}">
                <adec:decorative xmlns:adec="http://schemas.microsoft.com/office/drawing/2017/decorative" val="1"/>
              </a:ext>
            </a:extLst>
          </p:cNvPr>
          <p:cNvCxnSpPr>
            <a:cxnSpLocks/>
          </p:cNvCxnSpPr>
          <p:nvPr/>
        </p:nvCxnSpPr>
        <p:spPr>
          <a:xfrm>
            <a:off x="2700801" y="5140750"/>
            <a:ext cx="222709" cy="326458"/>
          </a:xfrm>
          <a:prstGeom prst="straightConnector1">
            <a:avLst/>
          </a:prstGeom>
          <a:noFill/>
          <a:ln w="12700" cap="flat" cmpd="sng" algn="ctr">
            <a:solidFill>
              <a:srgbClr val="E6E6E6"/>
            </a:solidFill>
            <a:prstDash val="solid"/>
            <a:tailEnd type="none"/>
          </a:ln>
          <a:effectLst/>
        </p:spPr>
      </p:cxnSp>
      <p:cxnSp>
        <p:nvCxnSpPr>
          <p:cNvPr id="336" name="Straight Arrow Connector 335">
            <a:extLst>
              <a:ext uri="{FF2B5EF4-FFF2-40B4-BE49-F238E27FC236}">
                <a16:creationId xmlns:a16="http://schemas.microsoft.com/office/drawing/2014/main" id="{A058E2ED-E1BF-4DC5-B1F1-BC97AAD03245}"/>
              </a:ext>
              <a:ext uri="{C183D7F6-B498-43B3-948B-1728B52AA6E4}">
                <adec:decorative xmlns:adec="http://schemas.microsoft.com/office/drawing/2017/decorative" val="1"/>
              </a:ext>
            </a:extLst>
          </p:cNvPr>
          <p:cNvCxnSpPr>
            <a:cxnSpLocks/>
          </p:cNvCxnSpPr>
          <p:nvPr/>
        </p:nvCxnSpPr>
        <p:spPr>
          <a:xfrm>
            <a:off x="3402869" y="5736806"/>
            <a:ext cx="346307" cy="0"/>
          </a:xfrm>
          <a:prstGeom prst="straightConnector1">
            <a:avLst/>
          </a:prstGeom>
          <a:noFill/>
          <a:ln w="12700" cap="flat" cmpd="sng" algn="ctr">
            <a:solidFill>
              <a:srgbClr val="E6E6E6"/>
            </a:solidFill>
            <a:prstDash val="solid"/>
            <a:tailEnd type="none"/>
          </a:ln>
          <a:effectLst/>
        </p:spPr>
      </p:cxnSp>
      <p:cxnSp>
        <p:nvCxnSpPr>
          <p:cNvPr id="337" name="Straight Arrow Connector 336">
            <a:extLst>
              <a:ext uri="{FF2B5EF4-FFF2-40B4-BE49-F238E27FC236}">
                <a16:creationId xmlns:a16="http://schemas.microsoft.com/office/drawing/2014/main" id="{496D9DBB-7830-479C-BE08-2C342E616D14}"/>
              </a:ext>
              <a:ext uri="{C183D7F6-B498-43B3-948B-1728B52AA6E4}">
                <adec:decorative xmlns:adec="http://schemas.microsoft.com/office/drawing/2017/decorative" val="1"/>
              </a:ext>
            </a:extLst>
          </p:cNvPr>
          <p:cNvCxnSpPr>
            <a:cxnSpLocks/>
          </p:cNvCxnSpPr>
          <p:nvPr/>
        </p:nvCxnSpPr>
        <p:spPr>
          <a:xfrm flipH="1">
            <a:off x="3768276" y="5182649"/>
            <a:ext cx="309454" cy="537828"/>
          </a:xfrm>
          <a:prstGeom prst="straightConnector1">
            <a:avLst/>
          </a:prstGeom>
          <a:noFill/>
          <a:ln w="12700" cap="flat" cmpd="sng" algn="ctr">
            <a:solidFill>
              <a:srgbClr val="E6E6E6"/>
            </a:solidFill>
            <a:prstDash val="solid"/>
            <a:tailEnd type="none"/>
          </a:ln>
          <a:effectLst/>
        </p:spPr>
      </p:cxnSp>
      <p:cxnSp>
        <p:nvCxnSpPr>
          <p:cNvPr id="338" name="Straight Arrow Connector 337">
            <a:extLst>
              <a:ext uri="{FF2B5EF4-FFF2-40B4-BE49-F238E27FC236}">
                <a16:creationId xmlns:a16="http://schemas.microsoft.com/office/drawing/2014/main" id="{458396C4-C7D7-4D69-9B34-650B07AA5BAF}"/>
              </a:ext>
              <a:ext uri="{C183D7F6-B498-43B3-948B-1728B52AA6E4}">
                <adec:decorative xmlns:adec="http://schemas.microsoft.com/office/drawing/2017/decorative" val="1"/>
              </a:ext>
            </a:extLst>
          </p:cNvPr>
          <p:cNvCxnSpPr>
            <a:cxnSpLocks/>
          </p:cNvCxnSpPr>
          <p:nvPr/>
        </p:nvCxnSpPr>
        <p:spPr>
          <a:xfrm>
            <a:off x="3073879" y="4547755"/>
            <a:ext cx="362874" cy="0"/>
          </a:xfrm>
          <a:prstGeom prst="straightConnector1">
            <a:avLst/>
          </a:prstGeom>
          <a:noFill/>
          <a:ln w="12700" cap="flat" cmpd="sng" algn="ctr">
            <a:solidFill>
              <a:srgbClr val="E6E6E6"/>
            </a:solidFill>
            <a:prstDash val="solid"/>
            <a:tailEnd type="none"/>
          </a:ln>
          <a:effectLst/>
        </p:spPr>
      </p:cxnSp>
      <p:cxnSp>
        <p:nvCxnSpPr>
          <p:cNvPr id="339" name="Straight Arrow Connector 338">
            <a:extLst>
              <a:ext uri="{FF2B5EF4-FFF2-40B4-BE49-F238E27FC236}">
                <a16:creationId xmlns:a16="http://schemas.microsoft.com/office/drawing/2014/main" id="{20993AD9-76F9-4360-9C64-FD6ACEC964A1}"/>
              </a:ext>
              <a:ext uri="{C183D7F6-B498-43B3-948B-1728B52AA6E4}">
                <adec:decorative xmlns:adec="http://schemas.microsoft.com/office/drawing/2017/decorative" val="1"/>
              </a:ext>
            </a:extLst>
          </p:cNvPr>
          <p:cNvCxnSpPr>
            <a:cxnSpLocks/>
            <a:endCxn id="356" idx="1"/>
          </p:cNvCxnSpPr>
          <p:nvPr/>
        </p:nvCxnSpPr>
        <p:spPr>
          <a:xfrm>
            <a:off x="2951608" y="4344389"/>
            <a:ext cx="81863" cy="162414"/>
          </a:xfrm>
          <a:prstGeom prst="straightConnector1">
            <a:avLst/>
          </a:prstGeom>
          <a:noFill/>
          <a:ln w="12700" cap="flat" cmpd="sng" algn="ctr">
            <a:solidFill>
              <a:srgbClr val="E6E6E6"/>
            </a:solidFill>
            <a:prstDash val="solid"/>
            <a:tailEnd type="none"/>
          </a:ln>
          <a:effectLst/>
        </p:spPr>
      </p:cxnSp>
      <p:cxnSp>
        <p:nvCxnSpPr>
          <p:cNvPr id="340" name="Straight Arrow Connector 339">
            <a:extLst>
              <a:ext uri="{FF2B5EF4-FFF2-40B4-BE49-F238E27FC236}">
                <a16:creationId xmlns:a16="http://schemas.microsoft.com/office/drawing/2014/main" id="{E56B3D30-EDCF-452C-84A7-22E8160316F4}"/>
              </a:ext>
              <a:ext uri="{C183D7F6-B498-43B3-948B-1728B52AA6E4}">
                <adec:decorative xmlns:adec="http://schemas.microsoft.com/office/drawing/2017/decorative" val="1"/>
              </a:ext>
            </a:extLst>
          </p:cNvPr>
          <p:cNvCxnSpPr>
            <a:cxnSpLocks/>
          </p:cNvCxnSpPr>
          <p:nvPr/>
        </p:nvCxnSpPr>
        <p:spPr>
          <a:xfrm>
            <a:off x="1874383" y="4834962"/>
            <a:ext cx="181157" cy="301626"/>
          </a:xfrm>
          <a:prstGeom prst="straightConnector1">
            <a:avLst/>
          </a:prstGeom>
          <a:noFill/>
          <a:ln w="12700" cap="flat" cmpd="sng" algn="ctr">
            <a:solidFill>
              <a:srgbClr val="E6E6E6"/>
            </a:solidFill>
            <a:prstDash val="solid"/>
            <a:tailEnd type="none"/>
          </a:ln>
          <a:effectLst/>
        </p:spPr>
      </p:cxnSp>
      <p:cxnSp>
        <p:nvCxnSpPr>
          <p:cNvPr id="341" name="Straight Arrow Connector 340">
            <a:extLst>
              <a:ext uri="{FF2B5EF4-FFF2-40B4-BE49-F238E27FC236}">
                <a16:creationId xmlns:a16="http://schemas.microsoft.com/office/drawing/2014/main" id="{12CD4985-E7C8-493F-9A10-66AA7FA320DE}"/>
              </a:ext>
              <a:ext uri="{C183D7F6-B498-43B3-948B-1728B52AA6E4}">
                <adec:decorative xmlns:adec="http://schemas.microsoft.com/office/drawing/2017/decorative" val="1"/>
              </a:ext>
            </a:extLst>
          </p:cNvPr>
          <p:cNvCxnSpPr>
            <a:cxnSpLocks/>
          </p:cNvCxnSpPr>
          <p:nvPr/>
        </p:nvCxnSpPr>
        <p:spPr>
          <a:xfrm>
            <a:off x="9929926" y="4524153"/>
            <a:ext cx="203760" cy="354720"/>
          </a:xfrm>
          <a:prstGeom prst="straightConnector1">
            <a:avLst/>
          </a:prstGeom>
          <a:noFill/>
          <a:ln w="12700" cap="flat" cmpd="sng" algn="ctr">
            <a:solidFill>
              <a:srgbClr val="E6E6E6"/>
            </a:solidFill>
            <a:prstDash val="solid"/>
            <a:tailEnd type="none"/>
          </a:ln>
          <a:effectLst/>
        </p:spPr>
      </p:cxnSp>
      <p:cxnSp>
        <p:nvCxnSpPr>
          <p:cNvPr id="342" name="Straight Arrow Connector 341">
            <a:extLst>
              <a:ext uri="{FF2B5EF4-FFF2-40B4-BE49-F238E27FC236}">
                <a16:creationId xmlns:a16="http://schemas.microsoft.com/office/drawing/2014/main" id="{D908DD6A-CFD2-497E-A6A4-7E3CD282DF79}"/>
              </a:ext>
              <a:ext uri="{C183D7F6-B498-43B3-948B-1728B52AA6E4}">
                <adec:decorative xmlns:adec="http://schemas.microsoft.com/office/drawing/2017/decorative" val="1"/>
              </a:ext>
            </a:extLst>
          </p:cNvPr>
          <p:cNvCxnSpPr>
            <a:cxnSpLocks/>
          </p:cNvCxnSpPr>
          <p:nvPr/>
        </p:nvCxnSpPr>
        <p:spPr>
          <a:xfrm>
            <a:off x="9278266" y="4540302"/>
            <a:ext cx="600147" cy="0"/>
          </a:xfrm>
          <a:prstGeom prst="straightConnector1">
            <a:avLst/>
          </a:prstGeom>
          <a:noFill/>
          <a:ln w="12700" cap="flat" cmpd="sng" algn="ctr">
            <a:solidFill>
              <a:srgbClr val="E6E6E6"/>
            </a:solidFill>
            <a:prstDash val="solid"/>
            <a:tailEnd type="none"/>
          </a:ln>
          <a:effectLst/>
        </p:spPr>
      </p:cxnSp>
      <p:cxnSp>
        <p:nvCxnSpPr>
          <p:cNvPr id="343" name="Straight Arrow Connector 342">
            <a:extLst>
              <a:ext uri="{FF2B5EF4-FFF2-40B4-BE49-F238E27FC236}">
                <a16:creationId xmlns:a16="http://schemas.microsoft.com/office/drawing/2014/main" id="{0FFECD35-3688-4E4B-907E-0479BD4E349C}"/>
              </a:ext>
              <a:ext uri="{C183D7F6-B498-43B3-948B-1728B52AA6E4}">
                <adec:decorative xmlns:adec="http://schemas.microsoft.com/office/drawing/2017/decorative" val="1"/>
              </a:ext>
            </a:extLst>
          </p:cNvPr>
          <p:cNvCxnSpPr>
            <a:cxnSpLocks/>
          </p:cNvCxnSpPr>
          <p:nvPr/>
        </p:nvCxnSpPr>
        <p:spPr>
          <a:xfrm>
            <a:off x="8257540" y="2761859"/>
            <a:ext cx="600147" cy="0"/>
          </a:xfrm>
          <a:prstGeom prst="straightConnector1">
            <a:avLst/>
          </a:prstGeom>
          <a:noFill/>
          <a:ln w="12700" cap="flat" cmpd="sng" algn="ctr">
            <a:solidFill>
              <a:srgbClr val="E6E6E6"/>
            </a:solidFill>
            <a:prstDash val="solid"/>
            <a:tailEnd type="none"/>
          </a:ln>
          <a:effectLst/>
        </p:spPr>
      </p:cxnSp>
      <p:grpSp>
        <p:nvGrpSpPr>
          <p:cNvPr id="344" name="Group 343">
            <a:extLst>
              <a:ext uri="{FF2B5EF4-FFF2-40B4-BE49-F238E27FC236}">
                <a16:creationId xmlns:a16="http://schemas.microsoft.com/office/drawing/2014/main" id="{BDB99D81-24DE-4816-80A4-DA7523069C64}"/>
              </a:ext>
              <a:ext uri="{C183D7F6-B498-43B3-948B-1728B52AA6E4}">
                <adec:decorative xmlns:adec="http://schemas.microsoft.com/office/drawing/2017/decorative" val="1"/>
              </a:ext>
            </a:extLst>
          </p:cNvPr>
          <p:cNvGrpSpPr/>
          <p:nvPr/>
        </p:nvGrpSpPr>
        <p:grpSpPr>
          <a:xfrm>
            <a:off x="1972862" y="2699850"/>
            <a:ext cx="8006100" cy="3074016"/>
            <a:chOff x="2086781" y="2122012"/>
            <a:chExt cx="8007236" cy="3074451"/>
          </a:xfrm>
          <a:solidFill>
            <a:schemeClr val="accent4"/>
          </a:solidFill>
        </p:grpSpPr>
        <p:sp>
          <p:nvSpPr>
            <p:cNvPr id="345" name="Oval 344">
              <a:extLst>
                <a:ext uri="{FF2B5EF4-FFF2-40B4-BE49-F238E27FC236}">
                  <a16:creationId xmlns:a16="http://schemas.microsoft.com/office/drawing/2014/main" id="{22178B05-86DA-4F55-B680-C35505974F57}"/>
                </a:ext>
              </a:extLst>
            </p:cNvPr>
            <p:cNvSpPr/>
            <p:nvPr/>
          </p:nvSpPr>
          <p:spPr bwMode="auto">
            <a:xfrm>
              <a:off x="8282326" y="3322568"/>
              <a:ext cx="107299" cy="107299"/>
            </a:xfrm>
            <a:prstGeom prst="ellipse">
              <a:avLst/>
            </a:prstGeom>
            <a:grp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46" name="Oval 345">
              <a:extLst>
                <a:ext uri="{FF2B5EF4-FFF2-40B4-BE49-F238E27FC236}">
                  <a16:creationId xmlns:a16="http://schemas.microsoft.com/office/drawing/2014/main" id="{90E379C9-D3D5-4560-A564-2517A669C31F}"/>
                </a:ext>
              </a:extLst>
            </p:cNvPr>
            <p:cNvSpPr/>
            <p:nvPr/>
          </p:nvSpPr>
          <p:spPr bwMode="auto">
            <a:xfrm>
              <a:off x="8979012" y="3322568"/>
              <a:ext cx="107299" cy="107299"/>
            </a:xfrm>
            <a:prstGeom prst="ellipse">
              <a:avLst/>
            </a:prstGeom>
            <a:grp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47" name="Oval 346">
              <a:extLst>
                <a:ext uri="{FF2B5EF4-FFF2-40B4-BE49-F238E27FC236}">
                  <a16:creationId xmlns:a16="http://schemas.microsoft.com/office/drawing/2014/main" id="{B7171973-097C-495A-85B6-55A1F276EC41}"/>
                </a:ext>
              </a:extLst>
            </p:cNvPr>
            <p:cNvSpPr/>
            <p:nvPr/>
          </p:nvSpPr>
          <p:spPr bwMode="auto">
            <a:xfrm>
              <a:off x="9314914" y="3901066"/>
              <a:ext cx="107299" cy="107299"/>
            </a:xfrm>
            <a:prstGeom prst="ellipse">
              <a:avLst/>
            </a:prstGeom>
            <a:grp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48" name="Oval 347">
              <a:extLst>
                <a:ext uri="{FF2B5EF4-FFF2-40B4-BE49-F238E27FC236}">
                  <a16:creationId xmlns:a16="http://schemas.microsoft.com/office/drawing/2014/main" id="{4DF4941B-A5C9-47AF-AC2F-6D5A7D04916E}"/>
                </a:ext>
              </a:extLst>
            </p:cNvPr>
            <p:cNvSpPr/>
            <p:nvPr/>
          </p:nvSpPr>
          <p:spPr bwMode="auto">
            <a:xfrm>
              <a:off x="9986718" y="3901066"/>
              <a:ext cx="107299" cy="107299"/>
            </a:xfrm>
            <a:prstGeom prst="ellipse">
              <a:avLst/>
            </a:prstGeom>
            <a:grp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49" name="Oval 348">
              <a:extLst>
                <a:ext uri="{FF2B5EF4-FFF2-40B4-BE49-F238E27FC236}">
                  <a16:creationId xmlns:a16="http://schemas.microsoft.com/office/drawing/2014/main" id="{4B545AC5-C711-416C-A412-C5B9578AE335}"/>
                </a:ext>
              </a:extLst>
            </p:cNvPr>
            <p:cNvSpPr/>
            <p:nvPr/>
          </p:nvSpPr>
          <p:spPr bwMode="auto">
            <a:xfrm>
              <a:off x="8282326" y="4529327"/>
              <a:ext cx="107299" cy="107299"/>
            </a:xfrm>
            <a:prstGeom prst="ellipse">
              <a:avLst/>
            </a:prstGeom>
            <a:grp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50" name="Oval 349">
              <a:extLst>
                <a:ext uri="{FF2B5EF4-FFF2-40B4-BE49-F238E27FC236}">
                  <a16:creationId xmlns:a16="http://schemas.microsoft.com/office/drawing/2014/main" id="{8B40BE2E-8207-4403-A19E-40481F605348}"/>
                </a:ext>
              </a:extLst>
            </p:cNvPr>
            <p:cNvSpPr/>
            <p:nvPr/>
          </p:nvSpPr>
          <p:spPr bwMode="auto">
            <a:xfrm>
              <a:off x="7255959" y="3919729"/>
              <a:ext cx="107299" cy="107299"/>
            </a:xfrm>
            <a:prstGeom prst="ellipse">
              <a:avLst/>
            </a:prstGeom>
            <a:grp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51" name="Oval 350">
              <a:extLst>
                <a:ext uri="{FF2B5EF4-FFF2-40B4-BE49-F238E27FC236}">
                  <a16:creationId xmlns:a16="http://schemas.microsoft.com/office/drawing/2014/main" id="{A362A281-B367-4B95-8354-585DAC09C6D2}"/>
                </a:ext>
              </a:extLst>
            </p:cNvPr>
            <p:cNvSpPr/>
            <p:nvPr/>
          </p:nvSpPr>
          <p:spPr bwMode="auto">
            <a:xfrm>
              <a:off x="6901396" y="4516888"/>
              <a:ext cx="107299" cy="107299"/>
            </a:xfrm>
            <a:prstGeom prst="ellipse">
              <a:avLst/>
            </a:prstGeom>
            <a:grp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52" name="Oval 351">
              <a:extLst>
                <a:ext uri="{FF2B5EF4-FFF2-40B4-BE49-F238E27FC236}">
                  <a16:creationId xmlns:a16="http://schemas.microsoft.com/office/drawing/2014/main" id="{3B3E4C74-ECF8-486A-9F1F-078260F7D98D}"/>
                </a:ext>
              </a:extLst>
            </p:cNvPr>
            <p:cNvSpPr/>
            <p:nvPr/>
          </p:nvSpPr>
          <p:spPr bwMode="auto">
            <a:xfrm>
              <a:off x="3100708" y="2725392"/>
              <a:ext cx="157096" cy="157096"/>
            </a:xfrm>
            <a:prstGeom prst="ellipse">
              <a:avLst/>
            </a:prstGeom>
            <a:grp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53" name="Oval 352">
              <a:extLst>
                <a:ext uri="{FF2B5EF4-FFF2-40B4-BE49-F238E27FC236}">
                  <a16:creationId xmlns:a16="http://schemas.microsoft.com/office/drawing/2014/main" id="{A5D079A2-4C95-43A8-A9EA-59A3B6CF16A5}"/>
                </a:ext>
              </a:extLst>
            </p:cNvPr>
            <p:cNvSpPr/>
            <p:nvPr/>
          </p:nvSpPr>
          <p:spPr bwMode="auto">
            <a:xfrm>
              <a:off x="4127075" y="2122012"/>
              <a:ext cx="157096" cy="157096"/>
            </a:xfrm>
            <a:prstGeom prst="ellipse">
              <a:avLst/>
            </a:prstGeom>
            <a:grp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54" name="Oval 353">
              <a:extLst>
                <a:ext uri="{FF2B5EF4-FFF2-40B4-BE49-F238E27FC236}">
                  <a16:creationId xmlns:a16="http://schemas.microsoft.com/office/drawing/2014/main" id="{14CE7D1B-A8D1-4629-821C-8931C380126E}"/>
                </a:ext>
              </a:extLst>
            </p:cNvPr>
            <p:cNvSpPr/>
            <p:nvPr/>
          </p:nvSpPr>
          <p:spPr bwMode="auto">
            <a:xfrm>
              <a:off x="2086781" y="4485767"/>
              <a:ext cx="157096" cy="157096"/>
            </a:xfrm>
            <a:prstGeom prst="ellipse">
              <a:avLst/>
            </a:prstGeom>
            <a:grp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55" name="Oval 354">
              <a:extLst>
                <a:ext uri="{FF2B5EF4-FFF2-40B4-BE49-F238E27FC236}">
                  <a16:creationId xmlns:a16="http://schemas.microsoft.com/office/drawing/2014/main" id="{F2F27E48-CB96-4E66-AFA4-2D11BA1A13D1}"/>
                </a:ext>
              </a:extLst>
            </p:cNvPr>
            <p:cNvSpPr/>
            <p:nvPr/>
          </p:nvSpPr>
          <p:spPr bwMode="auto">
            <a:xfrm>
              <a:off x="2764823" y="4510666"/>
              <a:ext cx="107299" cy="107299"/>
            </a:xfrm>
            <a:prstGeom prst="ellipse">
              <a:avLst/>
            </a:prstGeom>
            <a:grp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56" name="Oval 355">
              <a:extLst>
                <a:ext uri="{FF2B5EF4-FFF2-40B4-BE49-F238E27FC236}">
                  <a16:creationId xmlns:a16="http://schemas.microsoft.com/office/drawing/2014/main" id="{812937DF-7AE8-44EA-9F59-FCD2B5148472}"/>
                </a:ext>
              </a:extLst>
            </p:cNvPr>
            <p:cNvSpPr/>
            <p:nvPr/>
          </p:nvSpPr>
          <p:spPr bwMode="auto">
            <a:xfrm>
              <a:off x="3131827" y="3913507"/>
              <a:ext cx="107299" cy="107299"/>
            </a:xfrm>
            <a:prstGeom prst="ellipse">
              <a:avLst/>
            </a:prstGeom>
            <a:grp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57" name="Oval 356">
              <a:extLst>
                <a:ext uri="{FF2B5EF4-FFF2-40B4-BE49-F238E27FC236}">
                  <a16:creationId xmlns:a16="http://schemas.microsoft.com/office/drawing/2014/main" id="{FDE814DC-7623-4565-B993-6BC6F756F062}"/>
                </a:ext>
              </a:extLst>
            </p:cNvPr>
            <p:cNvSpPr/>
            <p:nvPr/>
          </p:nvSpPr>
          <p:spPr bwMode="auto">
            <a:xfrm>
              <a:off x="4158195" y="3322568"/>
              <a:ext cx="107299" cy="107299"/>
            </a:xfrm>
            <a:prstGeom prst="ellipse">
              <a:avLst/>
            </a:prstGeom>
            <a:grp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58" name="Oval 357">
              <a:extLst>
                <a:ext uri="{FF2B5EF4-FFF2-40B4-BE49-F238E27FC236}">
                  <a16:creationId xmlns:a16="http://schemas.microsoft.com/office/drawing/2014/main" id="{FEE1BFDE-6F58-4D7F-97D2-4CB6776F359C}"/>
                </a:ext>
              </a:extLst>
            </p:cNvPr>
            <p:cNvSpPr/>
            <p:nvPr/>
          </p:nvSpPr>
          <p:spPr bwMode="auto">
            <a:xfrm>
              <a:off x="4842440" y="3322568"/>
              <a:ext cx="107299" cy="107299"/>
            </a:xfrm>
            <a:prstGeom prst="ellipse">
              <a:avLst/>
            </a:prstGeom>
            <a:grp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59" name="Oval 358">
              <a:extLst>
                <a:ext uri="{FF2B5EF4-FFF2-40B4-BE49-F238E27FC236}">
                  <a16:creationId xmlns:a16="http://schemas.microsoft.com/office/drawing/2014/main" id="{873C0F19-7688-45A2-A3BE-CB93A69B0336}"/>
                </a:ext>
              </a:extLst>
            </p:cNvPr>
            <p:cNvSpPr/>
            <p:nvPr/>
          </p:nvSpPr>
          <p:spPr bwMode="auto">
            <a:xfrm>
              <a:off x="5197004" y="2731629"/>
              <a:ext cx="107299" cy="107299"/>
            </a:xfrm>
            <a:prstGeom prst="ellipse">
              <a:avLst/>
            </a:prstGeom>
            <a:grp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60" name="Oval 359">
              <a:extLst>
                <a:ext uri="{FF2B5EF4-FFF2-40B4-BE49-F238E27FC236}">
                  <a16:creationId xmlns:a16="http://schemas.microsoft.com/office/drawing/2014/main" id="{D7B0EE89-D92E-411B-A806-8F0AAA5DB3EA}"/>
                </a:ext>
              </a:extLst>
            </p:cNvPr>
            <p:cNvSpPr/>
            <p:nvPr/>
          </p:nvSpPr>
          <p:spPr bwMode="auto">
            <a:xfrm>
              <a:off x="4170636" y="4516886"/>
              <a:ext cx="107299" cy="107299"/>
            </a:xfrm>
            <a:prstGeom prst="ellipse">
              <a:avLst/>
            </a:prstGeom>
            <a:grp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61" name="Oval 360">
              <a:extLst>
                <a:ext uri="{FF2B5EF4-FFF2-40B4-BE49-F238E27FC236}">
                  <a16:creationId xmlns:a16="http://schemas.microsoft.com/office/drawing/2014/main" id="{9AEB0523-4C40-4385-975A-E34F2FBBF98C}"/>
                </a:ext>
              </a:extLst>
            </p:cNvPr>
            <p:cNvSpPr/>
            <p:nvPr/>
          </p:nvSpPr>
          <p:spPr bwMode="auto">
            <a:xfrm>
              <a:off x="4854881" y="4516886"/>
              <a:ext cx="107299" cy="107299"/>
            </a:xfrm>
            <a:prstGeom prst="ellipse">
              <a:avLst/>
            </a:prstGeom>
            <a:grp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62" name="Oval 361">
              <a:extLst>
                <a:ext uri="{FF2B5EF4-FFF2-40B4-BE49-F238E27FC236}">
                  <a16:creationId xmlns:a16="http://schemas.microsoft.com/office/drawing/2014/main" id="{D8F46078-D45A-4BEC-B4EC-45C2CD918518}"/>
                </a:ext>
              </a:extLst>
            </p:cNvPr>
            <p:cNvSpPr/>
            <p:nvPr/>
          </p:nvSpPr>
          <p:spPr bwMode="auto">
            <a:xfrm>
              <a:off x="3822292" y="5089164"/>
              <a:ext cx="107299" cy="107299"/>
            </a:xfrm>
            <a:prstGeom prst="ellipse">
              <a:avLst/>
            </a:prstGeom>
            <a:grp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63" name="Oval 362">
              <a:extLst>
                <a:ext uri="{FF2B5EF4-FFF2-40B4-BE49-F238E27FC236}">
                  <a16:creationId xmlns:a16="http://schemas.microsoft.com/office/drawing/2014/main" id="{882CEB93-F99C-442B-8443-16506D7D4166}"/>
                </a:ext>
              </a:extLst>
            </p:cNvPr>
            <p:cNvSpPr/>
            <p:nvPr/>
          </p:nvSpPr>
          <p:spPr bwMode="auto">
            <a:xfrm>
              <a:off x="5887469" y="3919727"/>
              <a:ext cx="107299" cy="107299"/>
            </a:xfrm>
            <a:prstGeom prst="ellipse">
              <a:avLst/>
            </a:prstGeom>
            <a:grp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64" name="Oval 363">
              <a:extLst>
                <a:ext uri="{FF2B5EF4-FFF2-40B4-BE49-F238E27FC236}">
                  <a16:creationId xmlns:a16="http://schemas.microsoft.com/office/drawing/2014/main" id="{2784F695-EDF6-4C9A-AA53-252CE65D2298}"/>
                </a:ext>
              </a:extLst>
            </p:cNvPr>
            <p:cNvSpPr/>
            <p:nvPr/>
          </p:nvSpPr>
          <p:spPr bwMode="auto">
            <a:xfrm>
              <a:off x="6223371" y="3322568"/>
              <a:ext cx="107299" cy="107299"/>
            </a:xfrm>
            <a:prstGeom prst="ellipse">
              <a:avLst/>
            </a:prstGeom>
            <a:grp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66" name="Oval 365">
              <a:extLst>
                <a:ext uri="{FF2B5EF4-FFF2-40B4-BE49-F238E27FC236}">
                  <a16:creationId xmlns:a16="http://schemas.microsoft.com/office/drawing/2014/main" id="{ABAF2619-5FA1-4D28-B723-900137114834}"/>
                </a:ext>
              </a:extLst>
            </p:cNvPr>
            <p:cNvSpPr/>
            <p:nvPr/>
          </p:nvSpPr>
          <p:spPr bwMode="auto">
            <a:xfrm>
              <a:off x="6223371" y="2140692"/>
              <a:ext cx="107299" cy="107299"/>
            </a:xfrm>
            <a:prstGeom prst="ellipse">
              <a:avLst/>
            </a:prstGeom>
            <a:grp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67" name="Oval 366">
              <a:extLst>
                <a:ext uri="{FF2B5EF4-FFF2-40B4-BE49-F238E27FC236}">
                  <a16:creationId xmlns:a16="http://schemas.microsoft.com/office/drawing/2014/main" id="{49D48D79-C9A3-44A5-B1C1-4FC2BEF87DC8}"/>
                </a:ext>
              </a:extLst>
            </p:cNvPr>
            <p:cNvSpPr/>
            <p:nvPr/>
          </p:nvSpPr>
          <p:spPr bwMode="auto">
            <a:xfrm>
              <a:off x="7255959" y="2731631"/>
              <a:ext cx="107299" cy="107299"/>
            </a:xfrm>
            <a:prstGeom prst="ellipse">
              <a:avLst/>
            </a:prstGeom>
            <a:grp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68" name="Oval 367">
              <a:extLst>
                <a:ext uri="{FF2B5EF4-FFF2-40B4-BE49-F238E27FC236}">
                  <a16:creationId xmlns:a16="http://schemas.microsoft.com/office/drawing/2014/main" id="{BDA8D402-488D-4530-B82B-E16CF65C878D}"/>
                </a:ext>
              </a:extLst>
            </p:cNvPr>
            <p:cNvSpPr/>
            <p:nvPr/>
          </p:nvSpPr>
          <p:spPr bwMode="auto">
            <a:xfrm>
              <a:off x="8282326" y="2140691"/>
              <a:ext cx="107299" cy="107299"/>
            </a:xfrm>
            <a:prstGeom prst="ellipse">
              <a:avLst/>
            </a:prstGeom>
            <a:grp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69" name="Oval 368">
              <a:extLst>
                <a:ext uri="{FF2B5EF4-FFF2-40B4-BE49-F238E27FC236}">
                  <a16:creationId xmlns:a16="http://schemas.microsoft.com/office/drawing/2014/main" id="{492DCA70-1F9C-4445-982F-FDC4CA4F7373}"/>
                </a:ext>
              </a:extLst>
            </p:cNvPr>
            <p:cNvSpPr/>
            <p:nvPr/>
          </p:nvSpPr>
          <p:spPr bwMode="auto">
            <a:xfrm>
              <a:off x="8979012" y="2140691"/>
              <a:ext cx="107299" cy="107299"/>
            </a:xfrm>
            <a:prstGeom prst="ellipse">
              <a:avLst/>
            </a:prstGeom>
            <a:grp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373" name="Oval 372">
            <a:extLst>
              <a:ext uri="{FF2B5EF4-FFF2-40B4-BE49-F238E27FC236}">
                <a16:creationId xmlns:a16="http://schemas.microsoft.com/office/drawing/2014/main" id="{09421A68-0EDD-409A-9606-DC836795F90B}"/>
              </a:ext>
              <a:ext uri="{C183D7F6-B498-43B3-948B-1728B52AA6E4}">
                <adec:decorative xmlns:adec="http://schemas.microsoft.com/office/drawing/2017/decorative" val="1"/>
              </a:ext>
            </a:extLst>
          </p:cNvPr>
          <p:cNvSpPr/>
          <p:nvPr/>
        </p:nvSpPr>
        <p:spPr bwMode="auto">
          <a:xfrm>
            <a:off x="8167529" y="3903927"/>
            <a:ext cx="107284" cy="107284"/>
          </a:xfrm>
          <a:prstGeom prst="ellipse">
            <a:avLst/>
          </a:prstGeom>
          <a:solidFill>
            <a:schemeClr val="tx1"/>
          </a:solid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74" name="Oval 373">
            <a:extLst>
              <a:ext uri="{FF2B5EF4-FFF2-40B4-BE49-F238E27FC236}">
                <a16:creationId xmlns:a16="http://schemas.microsoft.com/office/drawing/2014/main" id="{97D48665-176D-47AE-9893-B5FF1CFE09E8}"/>
              </a:ext>
              <a:ext uri="{C183D7F6-B498-43B3-948B-1728B52AA6E4}">
                <adec:decorative xmlns:adec="http://schemas.microsoft.com/office/drawing/2017/decorative" val="1"/>
              </a:ext>
            </a:extLst>
          </p:cNvPr>
          <p:cNvSpPr/>
          <p:nvPr/>
        </p:nvSpPr>
        <p:spPr bwMode="auto">
          <a:xfrm>
            <a:off x="8864116" y="3903927"/>
            <a:ext cx="107284" cy="107284"/>
          </a:xfrm>
          <a:prstGeom prst="ellipse">
            <a:avLst/>
          </a:prstGeom>
          <a:solidFill>
            <a:schemeClr val="tx1"/>
          </a:solid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75" name="Oval 374">
            <a:extLst>
              <a:ext uri="{FF2B5EF4-FFF2-40B4-BE49-F238E27FC236}">
                <a16:creationId xmlns:a16="http://schemas.microsoft.com/office/drawing/2014/main" id="{FAF40A2E-A82A-4935-A597-BFC28D9CF830}"/>
              </a:ext>
              <a:ext uri="{C183D7F6-B498-43B3-948B-1728B52AA6E4}">
                <adec:decorative xmlns:adec="http://schemas.microsoft.com/office/drawing/2017/decorative" val="1"/>
              </a:ext>
            </a:extLst>
          </p:cNvPr>
          <p:cNvSpPr/>
          <p:nvPr/>
        </p:nvSpPr>
        <p:spPr bwMode="auto">
          <a:xfrm>
            <a:off x="9199970" y="4479262"/>
            <a:ext cx="107284" cy="107284"/>
          </a:xfrm>
          <a:prstGeom prst="ellipse">
            <a:avLst/>
          </a:prstGeom>
          <a:solidFill>
            <a:schemeClr val="tx1"/>
          </a:solid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76" name="Oval 375">
            <a:extLst>
              <a:ext uri="{FF2B5EF4-FFF2-40B4-BE49-F238E27FC236}">
                <a16:creationId xmlns:a16="http://schemas.microsoft.com/office/drawing/2014/main" id="{753DB57F-08D5-4420-A2E2-14210AAA3728}"/>
              </a:ext>
              <a:ext uri="{C183D7F6-B498-43B3-948B-1728B52AA6E4}">
                <adec:decorative xmlns:adec="http://schemas.microsoft.com/office/drawing/2017/decorative" val="1"/>
              </a:ext>
            </a:extLst>
          </p:cNvPr>
          <p:cNvSpPr/>
          <p:nvPr/>
        </p:nvSpPr>
        <p:spPr bwMode="auto">
          <a:xfrm>
            <a:off x="9871679" y="4479262"/>
            <a:ext cx="107284" cy="107284"/>
          </a:xfrm>
          <a:prstGeom prst="ellipse">
            <a:avLst/>
          </a:prstGeom>
          <a:solidFill>
            <a:schemeClr val="tx1"/>
          </a:solid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77" name="Oval 376">
            <a:extLst>
              <a:ext uri="{FF2B5EF4-FFF2-40B4-BE49-F238E27FC236}">
                <a16:creationId xmlns:a16="http://schemas.microsoft.com/office/drawing/2014/main" id="{1FFA176E-DA08-407A-9163-E300A76D1EC5}"/>
              </a:ext>
              <a:ext uri="{C183D7F6-B498-43B3-948B-1728B52AA6E4}">
                <adec:decorative xmlns:adec="http://schemas.microsoft.com/office/drawing/2017/decorative" val="1"/>
              </a:ext>
            </a:extLst>
          </p:cNvPr>
          <p:cNvSpPr/>
          <p:nvPr/>
        </p:nvSpPr>
        <p:spPr bwMode="auto">
          <a:xfrm>
            <a:off x="8167529" y="5107434"/>
            <a:ext cx="107284" cy="107284"/>
          </a:xfrm>
          <a:prstGeom prst="ellipse">
            <a:avLst/>
          </a:prstGeom>
          <a:solidFill>
            <a:schemeClr val="tx1"/>
          </a:solid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78" name="Oval 377">
            <a:extLst>
              <a:ext uri="{FF2B5EF4-FFF2-40B4-BE49-F238E27FC236}">
                <a16:creationId xmlns:a16="http://schemas.microsoft.com/office/drawing/2014/main" id="{DB5B32ED-EBE7-452E-9621-8FCF54077AE7}"/>
              </a:ext>
              <a:ext uri="{C183D7F6-B498-43B3-948B-1728B52AA6E4}">
                <adec:decorative xmlns:adec="http://schemas.microsoft.com/office/drawing/2017/decorative" val="1"/>
              </a:ext>
            </a:extLst>
          </p:cNvPr>
          <p:cNvSpPr/>
          <p:nvPr/>
        </p:nvSpPr>
        <p:spPr bwMode="auto">
          <a:xfrm>
            <a:off x="7141307" y="4497923"/>
            <a:ext cx="107284" cy="107284"/>
          </a:xfrm>
          <a:prstGeom prst="ellipse">
            <a:avLst/>
          </a:prstGeom>
          <a:solidFill>
            <a:schemeClr val="tx1"/>
          </a:solid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79" name="Oval 378">
            <a:extLst>
              <a:ext uri="{FF2B5EF4-FFF2-40B4-BE49-F238E27FC236}">
                <a16:creationId xmlns:a16="http://schemas.microsoft.com/office/drawing/2014/main" id="{78594A7E-F9BA-4595-9241-9F8436CFDB27}"/>
              </a:ext>
              <a:ext uri="{C183D7F6-B498-43B3-948B-1728B52AA6E4}">
                <adec:decorative xmlns:adec="http://schemas.microsoft.com/office/drawing/2017/decorative" val="1"/>
              </a:ext>
            </a:extLst>
          </p:cNvPr>
          <p:cNvSpPr/>
          <p:nvPr/>
        </p:nvSpPr>
        <p:spPr bwMode="auto">
          <a:xfrm>
            <a:off x="6786794" y="5098078"/>
            <a:ext cx="107284" cy="107284"/>
          </a:xfrm>
          <a:prstGeom prst="ellipse">
            <a:avLst/>
          </a:prstGeom>
          <a:solidFill>
            <a:schemeClr val="tx1"/>
          </a:solid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80" name="Oval 379">
            <a:extLst>
              <a:ext uri="{FF2B5EF4-FFF2-40B4-BE49-F238E27FC236}">
                <a16:creationId xmlns:a16="http://schemas.microsoft.com/office/drawing/2014/main" id="{07166E34-A925-4793-895C-B716592D7810}"/>
              </a:ext>
              <a:ext uri="{C183D7F6-B498-43B3-948B-1728B52AA6E4}">
                <adec:decorative xmlns:adec="http://schemas.microsoft.com/office/drawing/2017/decorative" val="1"/>
              </a:ext>
            </a:extLst>
          </p:cNvPr>
          <p:cNvSpPr/>
          <p:nvPr/>
        </p:nvSpPr>
        <p:spPr bwMode="auto">
          <a:xfrm>
            <a:off x="2986646" y="3304932"/>
            <a:ext cx="157073" cy="157073"/>
          </a:xfrm>
          <a:prstGeom prst="ellipse">
            <a:avLst/>
          </a:prstGeom>
          <a:solidFill>
            <a:schemeClr val="tx1"/>
          </a:solid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82" name="Oval 381">
            <a:extLst>
              <a:ext uri="{FF2B5EF4-FFF2-40B4-BE49-F238E27FC236}">
                <a16:creationId xmlns:a16="http://schemas.microsoft.com/office/drawing/2014/main" id="{821CC1BC-70E3-400E-A6D2-C390290E7091}"/>
              </a:ext>
              <a:ext uri="{C183D7F6-B498-43B3-948B-1728B52AA6E4}">
                <adec:decorative xmlns:adec="http://schemas.microsoft.com/office/drawing/2017/decorative" val="1"/>
              </a:ext>
            </a:extLst>
          </p:cNvPr>
          <p:cNvSpPr/>
          <p:nvPr/>
        </p:nvSpPr>
        <p:spPr bwMode="auto">
          <a:xfrm>
            <a:off x="1972862" y="5059828"/>
            <a:ext cx="157073" cy="157073"/>
          </a:xfrm>
          <a:prstGeom prst="ellipse">
            <a:avLst/>
          </a:prstGeom>
          <a:solidFill>
            <a:schemeClr val="tx1"/>
          </a:solid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83" name="Oval 382">
            <a:extLst>
              <a:ext uri="{FF2B5EF4-FFF2-40B4-BE49-F238E27FC236}">
                <a16:creationId xmlns:a16="http://schemas.microsoft.com/office/drawing/2014/main" id="{338120C7-3A22-4613-BBC3-C68414631707}"/>
              </a:ext>
              <a:ext uri="{C183D7F6-B498-43B3-948B-1728B52AA6E4}">
                <adec:decorative xmlns:adec="http://schemas.microsoft.com/office/drawing/2017/decorative" val="1"/>
              </a:ext>
            </a:extLst>
          </p:cNvPr>
          <p:cNvSpPr/>
          <p:nvPr/>
        </p:nvSpPr>
        <p:spPr bwMode="auto">
          <a:xfrm>
            <a:off x="2650808" y="5090960"/>
            <a:ext cx="107284" cy="107284"/>
          </a:xfrm>
          <a:prstGeom prst="ellipse">
            <a:avLst/>
          </a:prstGeom>
          <a:solidFill>
            <a:schemeClr val="tx1"/>
          </a:solid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84" name="Oval 383">
            <a:extLst>
              <a:ext uri="{FF2B5EF4-FFF2-40B4-BE49-F238E27FC236}">
                <a16:creationId xmlns:a16="http://schemas.microsoft.com/office/drawing/2014/main" id="{C00460FC-A85C-42EF-9C40-D966EEBA00CC}"/>
              </a:ext>
              <a:ext uri="{C183D7F6-B498-43B3-948B-1728B52AA6E4}">
                <adec:decorative xmlns:adec="http://schemas.microsoft.com/office/drawing/2017/decorative" val="1"/>
              </a:ext>
            </a:extLst>
          </p:cNvPr>
          <p:cNvSpPr/>
          <p:nvPr/>
        </p:nvSpPr>
        <p:spPr bwMode="auto">
          <a:xfrm>
            <a:off x="3017760" y="4490504"/>
            <a:ext cx="107284" cy="107284"/>
          </a:xfrm>
          <a:prstGeom prst="ellipse">
            <a:avLst/>
          </a:prstGeom>
          <a:solidFill>
            <a:schemeClr val="tx1"/>
          </a:solid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85" name="Oval 384">
            <a:extLst>
              <a:ext uri="{FF2B5EF4-FFF2-40B4-BE49-F238E27FC236}">
                <a16:creationId xmlns:a16="http://schemas.microsoft.com/office/drawing/2014/main" id="{5E751E13-0D98-4194-A3F1-EB9B41610A44}"/>
              </a:ext>
              <a:ext uri="{C183D7F6-B498-43B3-948B-1728B52AA6E4}">
                <adec:decorative xmlns:adec="http://schemas.microsoft.com/office/drawing/2017/decorative" val="1"/>
              </a:ext>
            </a:extLst>
          </p:cNvPr>
          <p:cNvSpPr/>
          <p:nvPr/>
        </p:nvSpPr>
        <p:spPr bwMode="auto">
          <a:xfrm>
            <a:off x="4043983" y="3897963"/>
            <a:ext cx="107284" cy="107284"/>
          </a:xfrm>
          <a:prstGeom prst="ellipse">
            <a:avLst/>
          </a:prstGeom>
          <a:solidFill>
            <a:schemeClr val="tx1"/>
          </a:solid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86" name="Oval 385">
            <a:extLst>
              <a:ext uri="{FF2B5EF4-FFF2-40B4-BE49-F238E27FC236}">
                <a16:creationId xmlns:a16="http://schemas.microsoft.com/office/drawing/2014/main" id="{DFD54B87-1540-4879-898C-DBE3F46E6EF8}"/>
              </a:ext>
              <a:ext uri="{C183D7F6-B498-43B3-948B-1728B52AA6E4}">
                <adec:decorative xmlns:adec="http://schemas.microsoft.com/office/drawing/2017/decorative" val="1"/>
              </a:ext>
            </a:extLst>
          </p:cNvPr>
          <p:cNvSpPr/>
          <p:nvPr/>
        </p:nvSpPr>
        <p:spPr bwMode="auto">
          <a:xfrm>
            <a:off x="4728130" y="3897963"/>
            <a:ext cx="107284" cy="107284"/>
          </a:xfrm>
          <a:prstGeom prst="ellipse">
            <a:avLst/>
          </a:prstGeom>
          <a:solidFill>
            <a:schemeClr val="tx1"/>
          </a:solid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87" name="Oval 386">
            <a:extLst>
              <a:ext uri="{FF2B5EF4-FFF2-40B4-BE49-F238E27FC236}">
                <a16:creationId xmlns:a16="http://schemas.microsoft.com/office/drawing/2014/main" id="{1B10EF43-9463-499B-BE42-3B22F7D58975}"/>
              </a:ext>
              <a:ext uri="{C183D7F6-B498-43B3-948B-1728B52AA6E4}">
                <adec:decorative xmlns:adec="http://schemas.microsoft.com/office/drawing/2017/decorative" val="1"/>
              </a:ext>
            </a:extLst>
          </p:cNvPr>
          <p:cNvSpPr/>
          <p:nvPr/>
        </p:nvSpPr>
        <p:spPr bwMode="auto">
          <a:xfrm>
            <a:off x="5082644" y="3307586"/>
            <a:ext cx="107284" cy="107284"/>
          </a:xfrm>
          <a:prstGeom prst="ellipse">
            <a:avLst/>
          </a:prstGeom>
          <a:solidFill>
            <a:schemeClr val="tx1"/>
          </a:solid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88" name="Oval 387">
            <a:extLst>
              <a:ext uri="{FF2B5EF4-FFF2-40B4-BE49-F238E27FC236}">
                <a16:creationId xmlns:a16="http://schemas.microsoft.com/office/drawing/2014/main" id="{9EE333D9-51DE-458C-87FB-1A81DC0C6902}"/>
              </a:ext>
              <a:ext uri="{C183D7F6-B498-43B3-948B-1728B52AA6E4}">
                <adec:decorative xmlns:adec="http://schemas.microsoft.com/office/drawing/2017/decorative" val="1"/>
              </a:ext>
            </a:extLst>
          </p:cNvPr>
          <p:cNvSpPr/>
          <p:nvPr/>
        </p:nvSpPr>
        <p:spPr bwMode="auto">
          <a:xfrm>
            <a:off x="4056422" y="5090960"/>
            <a:ext cx="107284" cy="107284"/>
          </a:xfrm>
          <a:prstGeom prst="ellipse">
            <a:avLst/>
          </a:prstGeom>
          <a:solidFill>
            <a:schemeClr val="tx1"/>
          </a:solid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89" name="Oval 388">
            <a:extLst>
              <a:ext uri="{FF2B5EF4-FFF2-40B4-BE49-F238E27FC236}">
                <a16:creationId xmlns:a16="http://schemas.microsoft.com/office/drawing/2014/main" id="{BF73FF41-D05F-40EB-ABCC-E5F40BD83ECD}"/>
              </a:ext>
              <a:ext uri="{C183D7F6-B498-43B3-948B-1728B52AA6E4}">
                <adec:decorative xmlns:adec="http://schemas.microsoft.com/office/drawing/2017/decorative" val="1"/>
              </a:ext>
            </a:extLst>
          </p:cNvPr>
          <p:cNvSpPr/>
          <p:nvPr/>
        </p:nvSpPr>
        <p:spPr bwMode="auto">
          <a:xfrm>
            <a:off x="4740570" y="5097924"/>
            <a:ext cx="107284" cy="107284"/>
          </a:xfrm>
          <a:prstGeom prst="ellipse">
            <a:avLst/>
          </a:prstGeom>
          <a:solidFill>
            <a:schemeClr val="tx1"/>
          </a:solid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90" name="Oval 389">
            <a:extLst>
              <a:ext uri="{FF2B5EF4-FFF2-40B4-BE49-F238E27FC236}">
                <a16:creationId xmlns:a16="http://schemas.microsoft.com/office/drawing/2014/main" id="{B9283936-411E-4A4F-9315-858ACB9356A2}"/>
              </a:ext>
              <a:ext uri="{C183D7F6-B498-43B3-948B-1728B52AA6E4}">
                <adec:decorative xmlns:adec="http://schemas.microsoft.com/office/drawing/2017/decorative" val="1"/>
              </a:ext>
            </a:extLst>
          </p:cNvPr>
          <p:cNvSpPr/>
          <p:nvPr/>
        </p:nvSpPr>
        <p:spPr bwMode="auto">
          <a:xfrm>
            <a:off x="3708127" y="5668029"/>
            <a:ext cx="107284" cy="107284"/>
          </a:xfrm>
          <a:prstGeom prst="ellipse">
            <a:avLst/>
          </a:prstGeom>
          <a:solidFill>
            <a:schemeClr val="tx1"/>
          </a:solid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91" name="Oval 390">
            <a:extLst>
              <a:ext uri="{FF2B5EF4-FFF2-40B4-BE49-F238E27FC236}">
                <a16:creationId xmlns:a16="http://schemas.microsoft.com/office/drawing/2014/main" id="{561D0919-D600-45C1-8C3C-71EC77DAC827}"/>
              </a:ext>
              <a:ext uri="{C183D7F6-B498-43B3-948B-1728B52AA6E4}">
                <adec:decorative xmlns:adec="http://schemas.microsoft.com/office/drawing/2017/decorative" val="1"/>
              </a:ext>
            </a:extLst>
          </p:cNvPr>
          <p:cNvSpPr/>
          <p:nvPr/>
        </p:nvSpPr>
        <p:spPr bwMode="auto">
          <a:xfrm>
            <a:off x="5773011" y="4498101"/>
            <a:ext cx="107284" cy="107284"/>
          </a:xfrm>
          <a:prstGeom prst="ellipse">
            <a:avLst/>
          </a:prstGeom>
          <a:solidFill>
            <a:schemeClr val="tx1"/>
          </a:solid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92" name="Oval 391">
            <a:extLst>
              <a:ext uri="{FF2B5EF4-FFF2-40B4-BE49-F238E27FC236}">
                <a16:creationId xmlns:a16="http://schemas.microsoft.com/office/drawing/2014/main" id="{DB3099A0-66A4-45C1-B2C7-0FCDCC9B355E}"/>
              </a:ext>
              <a:ext uri="{C183D7F6-B498-43B3-948B-1728B52AA6E4}">
                <adec:decorative xmlns:adec="http://schemas.microsoft.com/office/drawing/2017/decorative" val="1"/>
              </a:ext>
            </a:extLst>
          </p:cNvPr>
          <p:cNvSpPr/>
          <p:nvPr/>
        </p:nvSpPr>
        <p:spPr bwMode="auto">
          <a:xfrm>
            <a:off x="6108865" y="3904264"/>
            <a:ext cx="107284" cy="107284"/>
          </a:xfrm>
          <a:prstGeom prst="ellipse">
            <a:avLst/>
          </a:prstGeom>
          <a:solidFill>
            <a:schemeClr val="tx1"/>
          </a:solid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94" name="Oval 393">
            <a:extLst>
              <a:ext uri="{FF2B5EF4-FFF2-40B4-BE49-F238E27FC236}">
                <a16:creationId xmlns:a16="http://schemas.microsoft.com/office/drawing/2014/main" id="{0582C8F3-7C2A-4E4C-9A8B-A0A4AAD3EAEA}"/>
              </a:ext>
              <a:ext uri="{C183D7F6-B498-43B3-948B-1728B52AA6E4}">
                <adec:decorative xmlns:adec="http://schemas.microsoft.com/office/drawing/2017/decorative" val="1"/>
              </a:ext>
            </a:extLst>
          </p:cNvPr>
          <p:cNvSpPr/>
          <p:nvPr/>
        </p:nvSpPr>
        <p:spPr bwMode="auto">
          <a:xfrm>
            <a:off x="6108865" y="2715144"/>
            <a:ext cx="107284" cy="107284"/>
          </a:xfrm>
          <a:prstGeom prst="ellipse">
            <a:avLst/>
          </a:prstGeom>
          <a:solidFill>
            <a:schemeClr val="tx1"/>
          </a:solid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95" name="Oval 394">
            <a:extLst>
              <a:ext uri="{FF2B5EF4-FFF2-40B4-BE49-F238E27FC236}">
                <a16:creationId xmlns:a16="http://schemas.microsoft.com/office/drawing/2014/main" id="{9D310B06-D200-478E-B29F-67F8E5B9391F}"/>
              </a:ext>
              <a:ext uri="{C183D7F6-B498-43B3-948B-1728B52AA6E4}">
                <adec:decorative xmlns:adec="http://schemas.microsoft.com/office/drawing/2017/decorative" val="1"/>
              </a:ext>
            </a:extLst>
          </p:cNvPr>
          <p:cNvSpPr/>
          <p:nvPr/>
        </p:nvSpPr>
        <p:spPr bwMode="auto">
          <a:xfrm>
            <a:off x="7141307" y="3307107"/>
            <a:ext cx="107284" cy="107284"/>
          </a:xfrm>
          <a:prstGeom prst="ellipse">
            <a:avLst/>
          </a:prstGeom>
          <a:solidFill>
            <a:schemeClr val="tx1"/>
          </a:solid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96" name="Oval 395">
            <a:extLst>
              <a:ext uri="{FF2B5EF4-FFF2-40B4-BE49-F238E27FC236}">
                <a16:creationId xmlns:a16="http://schemas.microsoft.com/office/drawing/2014/main" id="{85488E56-C85C-4D39-A505-291A626D2AFE}"/>
              </a:ext>
              <a:ext uri="{C183D7F6-B498-43B3-948B-1728B52AA6E4}">
                <adec:decorative xmlns:adec="http://schemas.microsoft.com/office/drawing/2017/decorative" val="1"/>
              </a:ext>
            </a:extLst>
          </p:cNvPr>
          <p:cNvSpPr/>
          <p:nvPr/>
        </p:nvSpPr>
        <p:spPr bwMode="auto">
          <a:xfrm>
            <a:off x="8167529" y="2719138"/>
            <a:ext cx="107284" cy="107284"/>
          </a:xfrm>
          <a:prstGeom prst="ellipse">
            <a:avLst/>
          </a:prstGeom>
          <a:solidFill>
            <a:schemeClr val="tx1"/>
          </a:solid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97" name="Oval 396">
            <a:extLst>
              <a:ext uri="{FF2B5EF4-FFF2-40B4-BE49-F238E27FC236}">
                <a16:creationId xmlns:a16="http://schemas.microsoft.com/office/drawing/2014/main" id="{9F431A13-84FC-48F1-8FFD-ED6BF56796B7}"/>
              </a:ext>
              <a:ext uri="{C183D7F6-B498-43B3-948B-1728B52AA6E4}">
                <adec:decorative xmlns:adec="http://schemas.microsoft.com/office/drawing/2017/decorative" val="1"/>
              </a:ext>
            </a:extLst>
          </p:cNvPr>
          <p:cNvSpPr/>
          <p:nvPr/>
        </p:nvSpPr>
        <p:spPr bwMode="auto">
          <a:xfrm>
            <a:off x="8864116" y="2719138"/>
            <a:ext cx="107284" cy="107284"/>
          </a:xfrm>
          <a:prstGeom prst="ellipse">
            <a:avLst/>
          </a:prstGeom>
          <a:solidFill>
            <a:schemeClr val="tx1"/>
          </a:solid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14" name="Title 3">
            <a:extLst>
              <a:ext uri="{FF2B5EF4-FFF2-40B4-BE49-F238E27FC236}">
                <a16:creationId xmlns:a16="http://schemas.microsoft.com/office/drawing/2014/main" id="{D733BF41-4538-4664-96CD-B2D5B98CCEA5}"/>
              </a:ext>
            </a:extLst>
          </p:cNvPr>
          <p:cNvSpPr txBox="1">
            <a:spLocks/>
          </p:cNvSpPr>
          <p:nvPr/>
        </p:nvSpPr>
        <p:spPr>
          <a:xfrm>
            <a:off x="588264" y="1006127"/>
            <a:ext cx="10800674" cy="365089"/>
          </a:xfrm>
          <a:prstGeom prst="rect">
            <a:avLst/>
          </a:prstGeom>
        </p:spPr>
        <p:txBody>
          <a:bodyPr vert="horz" wrap="square" lIns="0" tIns="62750" rIns="0" bIns="0" rtlCol="0" anchor="t">
            <a:spAutoFit/>
          </a:bodyPr>
          <a:lstStyle>
            <a:lvl1pPr defTabSz="932754">
              <a:lnSpc>
                <a:spcPct val="100000"/>
              </a:lnSpc>
              <a:spcBef>
                <a:spcPct val="0"/>
              </a:spcBef>
              <a:buNone/>
              <a:defRPr lang="en-US" sz="2000" b="0" cap="none" spc="0" baseline="0" dirty="0" smtClean="0">
                <a:ln w="3175">
                  <a:noFill/>
                </a:ln>
                <a:effectLst/>
                <a:latin typeface="+mj-lt"/>
                <a:cs typeface="Segoe UI" panose="020B0502040204020203" pitchFamily="34" charset="0"/>
              </a:defRPr>
            </a:lvl1pPr>
          </a:lstStyle>
          <a:p>
            <a:pPr marL="0" marR="0" lvl="0" indent="0" algn="l" defTabSz="932754" rtl="0" eaLnBrk="1" fontAlgn="auto" latinLnBrk="0" hangingPunct="1">
              <a:lnSpc>
                <a:spcPct val="100000"/>
              </a:lnSpc>
              <a:spcBef>
                <a:spcPct val="0"/>
              </a:spcBef>
              <a:spcAft>
                <a:spcPts val="0"/>
              </a:spcAft>
              <a:buClrTx/>
              <a:buSzTx/>
              <a:buFontTx/>
              <a:buNone/>
              <a:tabLst/>
              <a:defRPr/>
            </a:pPr>
            <a:r>
              <a:rPr kumimoji="0" lang="en-US" sz="1961" b="0" i="0" u="none" strike="noStrike" kern="1200" cap="none" spc="0" normalizeH="0" baseline="0" noProof="0">
                <a:ln w="3175">
                  <a:noFill/>
                </a:ln>
                <a:solidFill>
                  <a:srgbClr val="000000"/>
                </a:solidFill>
                <a:effectLst/>
                <a:uLnTx/>
                <a:uFillTx/>
                <a:latin typeface="Segoe UI Semibold"/>
                <a:ea typeface="+mn-ea"/>
                <a:cs typeface="Segoe UI" panose="020B0502040204020203" pitchFamily="34" charset="0"/>
              </a:rPr>
              <a:t>Users are the new perimeter, and a single compromised user can lead to a business shutdown</a:t>
            </a:r>
          </a:p>
        </p:txBody>
      </p:sp>
      <p:sp>
        <p:nvSpPr>
          <p:cNvPr id="419" name="people_4">
            <a:extLst>
              <a:ext uri="{FF2B5EF4-FFF2-40B4-BE49-F238E27FC236}">
                <a16:creationId xmlns:a16="http://schemas.microsoft.com/office/drawing/2014/main" id="{077935A1-6CEE-485D-8216-702DF2868C7A}"/>
              </a:ext>
              <a:ext uri="{C183D7F6-B498-43B3-948B-1728B52AA6E4}">
                <adec:decorative xmlns:adec="http://schemas.microsoft.com/office/drawing/2017/decorative" val="1"/>
              </a:ext>
            </a:extLst>
          </p:cNvPr>
          <p:cNvSpPr>
            <a:spLocks noChangeAspect="1" noEditPoints="1"/>
          </p:cNvSpPr>
          <p:nvPr/>
        </p:nvSpPr>
        <p:spPr bwMode="auto">
          <a:xfrm>
            <a:off x="1599671" y="4426695"/>
            <a:ext cx="238923" cy="267111"/>
          </a:xfrm>
          <a:custGeom>
            <a:avLst/>
            <a:gdLst>
              <a:gd name="T0" fmla="*/ 48 w 246"/>
              <a:gd name="T1" fmla="*/ 76 h 275"/>
              <a:gd name="T2" fmla="*/ 124 w 246"/>
              <a:gd name="T3" fmla="*/ 0 h 275"/>
              <a:gd name="T4" fmla="*/ 201 w 246"/>
              <a:gd name="T5" fmla="*/ 76 h 275"/>
              <a:gd name="T6" fmla="*/ 124 w 246"/>
              <a:gd name="T7" fmla="*/ 152 h 275"/>
              <a:gd name="T8" fmla="*/ 48 w 246"/>
              <a:gd name="T9" fmla="*/ 76 h 275"/>
              <a:gd name="T10" fmla="*/ 246 w 246"/>
              <a:gd name="T11" fmla="*/ 275 h 275"/>
              <a:gd name="T12" fmla="*/ 123 w 246"/>
              <a:gd name="T13" fmla="*/ 152 h 275"/>
              <a:gd name="T14" fmla="*/ 0 w 246"/>
              <a:gd name="T15" fmla="*/ 275 h 2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275">
                <a:moveTo>
                  <a:pt x="48" y="76"/>
                </a:moveTo>
                <a:cubicBezTo>
                  <a:pt x="48" y="34"/>
                  <a:pt x="82" y="0"/>
                  <a:pt x="124" y="0"/>
                </a:cubicBezTo>
                <a:cubicBezTo>
                  <a:pt x="166" y="0"/>
                  <a:pt x="201" y="34"/>
                  <a:pt x="201" y="76"/>
                </a:cubicBezTo>
                <a:cubicBezTo>
                  <a:pt x="201" y="118"/>
                  <a:pt x="166" y="152"/>
                  <a:pt x="124" y="152"/>
                </a:cubicBezTo>
                <a:cubicBezTo>
                  <a:pt x="82" y="152"/>
                  <a:pt x="48" y="118"/>
                  <a:pt x="48" y="76"/>
                </a:cubicBezTo>
                <a:close/>
                <a:moveTo>
                  <a:pt x="246" y="275"/>
                </a:moveTo>
                <a:cubicBezTo>
                  <a:pt x="246" y="207"/>
                  <a:pt x="191" y="152"/>
                  <a:pt x="123" y="152"/>
                </a:cubicBezTo>
                <a:cubicBezTo>
                  <a:pt x="55" y="152"/>
                  <a:pt x="0" y="207"/>
                  <a:pt x="0" y="275"/>
                </a:cubicBezTo>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696" b="0" i="0" u="none" strike="noStrike" kern="0" cap="none" spc="0" normalizeH="0" baseline="0" noProof="0">
              <a:ln>
                <a:noFill/>
              </a:ln>
              <a:solidFill>
                <a:srgbClr val="000000"/>
              </a:solidFill>
              <a:effectLst/>
              <a:uLnTx/>
              <a:uFillTx/>
              <a:latin typeface="Segoe UI"/>
              <a:ea typeface="+mn-ea"/>
              <a:cs typeface="+mn-cs"/>
            </a:endParaRPr>
          </a:p>
        </p:txBody>
      </p:sp>
      <p:sp>
        <p:nvSpPr>
          <p:cNvPr id="381" name="Oval 380">
            <a:extLst>
              <a:ext uri="{FF2B5EF4-FFF2-40B4-BE49-F238E27FC236}">
                <a16:creationId xmlns:a16="http://schemas.microsoft.com/office/drawing/2014/main" id="{2D8542CD-FD82-4CF8-B6F7-0DE8BFCBF710}"/>
              </a:ext>
              <a:ext uri="{C183D7F6-B498-43B3-948B-1728B52AA6E4}">
                <adec:decorative xmlns:adec="http://schemas.microsoft.com/office/drawing/2017/decorative" val="1"/>
              </a:ext>
            </a:extLst>
          </p:cNvPr>
          <p:cNvSpPr/>
          <p:nvPr/>
        </p:nvSpPr>
        <p:spPr bwMode="auto">
          <a:xfrm>
            <a:off x="4012867" y="2699865"/>
            <a:ext cx="157073" cy="157073"/>
          </a:xfrm>
          <a:prstGeom prst="ellipse">
            <a:avLst/>
          </a:prstGeom>
          <a:solidFill>
            <a:schemeClr val="tx1"/>
          </a:solidFill>
          <a:ln w="9525" cap="flat" cmpd="sng" algn="ctr">
            <a:no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78" name="people_4">
            <a:extLst>
              <a:ext uri="{FF2B5EF4-FFF2-40B4-BE49-F238E27FC236}">
                <a16:creationId xmlns:a16="http://schemas.microsoft.com/office/drawing/2014/main" id="{1FEC19C2-7849-42EC-BF0F-F1D8ADE57160}"/>
              </a:ext>
              <a:ext uri="{C183D7F6-B498-43B3-948B-1728B52AA6E4}">
                <adec:decorative xmlns:adec="http://schemas.microsoft.com/office/drawing/2017/decorative" val="1"/>
              </a:ext>
            </a:extLst>
          </p:cNvPr>
          <p:cNvSpPr>
            <a:spLocks noChangeAspect="1" noEditPoints="1"/>
          </p:cNvSpPr>
          <p:nvPr/>
        </p:nvSpPr>
        <p:spPr bwMode="auto">
          <a:xfrm>
            <a:off x="2974185" y="5595965"/>
            <a:ext cx="238923" cy="267111"/>
          </a:xfrm>
          <a:custGeom>
            <a:avLst/>
            <a:gdLst>
              <a:gd name="T0" fmla="*/ 48 w 246"/>
              <a:gd name="T1" fmla="*/ 76 h 275"/>
              <a:gd name="T2" fmla="*/ 124 w 246"/>
              <a:gd name="T3" fmla="*/ 0 h 275"/>
              <a:gd name="T4" fmla="*/ 201 w 246"/>
              <a:gd name="T5" fmla="*/ 76 h 275"/>
              <a:gd name="T6" fmla="*/ 124 w 246"/>
              <a:gd name="T7" fmla="*/ 152 h 275"/>
              <a:gd name="T8" fmla="*/ 48 w 246"/>
              <a:gd name="T9" fmla="*/ 76 h 275"/>
              <a:gd name="T10" fmla="*/ 246 w 246"/>
              <a:gd name="T11" fmla="*/ 275 h 275"/>
              <a:gd name="T12" fmla="*/ 123 w 246"/>
              <a:gd name="T13" fmla="*/ 152 h 275"/>
              <a:gd name="T14" fmla="*/ 0 w 246"/>
              <a:gd name="T15" fmla="*/ 275 h 2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275">
                <a:moveTo>
                  <a:pt x="48" y="76"/>
                </a:moveTo>
                <a:cubicBezTo>
                  <a:pt x="48" y="34"/>
                  <a:pt x="82" y="0"/>
                  <a:pt x="124" y="0"/>
                </a:cubicBezTo>
                <a:cubicBezTo>
                  <a:pt x="166" y="0"/>
                  <a:pt x="201" y="34"/>
                  <a:pt x="201" y="76"/>
                </a:cubicBezTo>
                <a:cubicBezTo>
                  <a:pt x="201" y="118"/>
                  <a:pt x="166" y="152"/>
                  <a:pt x="124" y="152"/>
                </a:cubicBezTo>
                <a:cubicBezTo>
                  <a:pt x="82" y="152"/>
                  <a:pt x="48" y="118"/>
                  <a:pt x="48" y="76"/>
                </a:cubicBezTo>
                <a:close/>
                <a:moveTo>
                  <a:pt x="246" y="275"/>
                </a:moveTo>
                <a:cubicBezTo>
                  <a:pt x="246" y="207"/>
                  <a:pt x="191" y="152"/>
                  <a:pt x="123" y="152"/>
                </a:cubicBezTo>
                <a:cubicBezTo>
                  <a:pt x="55" y="152"/>
                  <a:pt x="0" y="207"/>
                  <a:pt x="0" y="275"/>
                </a:cubicBezTo>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696" b="0" i="0" u="none" strike="noStrike" kern="0" cap="none" spc="0" normalizeH="0" baseline="0" noProof="0">
              <a:ln>
                <a:noFill/>
              </a:ln>
              <a:solidFill>
                <a:srgbClr val="000000"/>
              </a:solidFill>
              <a:effectLst/>
              <a:uLnTx/>
              <a:uFillTx/>
              <a:latin typeface="Segoe UI"/>
              <a:ea typeface="+mn-ea"/>
              <a:cs typeface="+mn-cs"/>
            </a:endParaRPr>
          </a:p>
        </p:txBody>
      </p:sp>
      <p:sp>
        <p:nvSpPr>
          <p:cNvPr id="179" name="people_4">
            <a:extLst>
              <a:ext uri="{FF2B5EF4-FFF2-40B4-BE49-F238E27FC236}">
                <a16:creationId xmlns:a16="http://schemas.microsoft.com/office/drawing/2014/main" id="{24FB2413-76A0-42B6-86E3-810E04FD2E3B}"/>
              </a:ext>
              <a:ext uri="{C183D7F6-B498-43B3-948B-1728B52AA6E4}">
                <adec:decorative xmlns:adec="http://schemas.microsoft.com/office/drawing/2017/decorative" val="1"/>
              </a:ext>
            </a:extLst>
          </p:cNvPr>
          <p:cNvSpPr>
            <a:spLocks noChangeAspect="1" noEditPoints="1"/>
          </p:cNvSpPr>
          <p:nvPr/>
        </p:nvSpPr>
        <p:spPr bwMode="auto">
          <a:xfrm>
            <a:off x="3633455" y="4426695"/>
            <a:ext cx="238923" cy="267111"/>
          </a:xfrm>
          <a:custGeom>
            <a:avLst/>
            <a:gdLst>
              <a:gd name="T0" fmla="*/ 48 w 246"/>
              <a:gd name="T1" fmla="*/ 76 h 275"/>
              <a:gd name="T2" fmla="*/ 124 w 246"/>
              <a:gd name="T3" fmla="*/ 0 h 275"/>
              <a:gd name="T4" fmla="*/ 201 w 246"/>
              <a:gd name="T5" fmla="*/ 76 h 275"/>
              <a:gd name="T6" fmla="*/ 124 w 246"/>
              <a:gd name="T7" fmla="*/ 152 h 275"/>
              <a:gd name="T8" fmla="*/ 48 w 246"/>
              <a:gd name="T9" fmla="*/ 76 h 275"/>
              <a:gd name="T10" fmla="*/ 246 w 246"/>
              <a:gd name="T11" fmla="*/ 275 h 275"/>
              <a:gd name="T12" fmla="*/ 123 w 246"/>
              <a:gd name="T13" fmla="*/ 152 h 275"/>
              <a:gd name="T14" fmla="*/ 0 w 246"/>
              <a:gd name="T15" fmla="*/ 275 h 2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275">
                <a:moveTo>
                  <a:pt x="48" y="76"/>
                </a:moveTo>
                <a:cubicBezTo>
                  <a:pt x="48" y="34"/>
                  <a:pt x="82" y="0"/>
                  <a:pt x="124" y="0"/>
                </a:cubicBezTo>
                <a:cubicBezTo>
                  <a:pt x="166" y="0"/>
                  <a:pt x="201" y="34"/>
                  <a:pt x="201" y="76"/>
                </a:cubicBezTo>
                <a:cubicBezTo>
                  <a:pt x="201" y="118"/>
                  <a:pt x="166" y="152"/>
                  <a:pt x="124" y="152"/>
                </a:cubicBezTo>
                <a:cubicBezTo>
                  <a:pt x="82" y="152"/>
                  <a:pt x="48" y="118"/>
                  <a:pt x="48" y="76"/>
                </a:cubicBezTo>
                <a:close/>
                <a:moveTo>
                  <a:pt x="246" y="275"/>
                </a:moveTo>
                <a:cubicBezTo>
                  <a:pt x="246" y="207"/>
                  <a:pt x="191" y="152"/>
                  <a:pt x="123" y="152"/>
                </a:cubicBezTo>
                <a:cubicBezTo>
                  <a:pt x="55" y="152"/>
                  <a:pt x="0" y="207"/>
                  <a:pt x="0" y="275"/>
                </a:cubicBezTo>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696" b="0" i="0" u="none" strike="noStrike" kern="0" cap="none" spc="0" normalizeH="0" baseline="0" noProof="0">
              <a:ln>
                <a:noFill/>
              </a:ln>
              <a:solidFill>
                <a:srgbClr val="000000"/>
              </a:solidFill>
              <a:effectLst/>
              <a:uLnTx/>
              <a:uFillTx/>
              <a:latin typeface="Segoe UI"/>
              <a:ea typeface="+mn-ea"/>
              <a:cs typeface="+mn-cs"/>
            </a:endParaRPr>
          </a:p>
        </p:txBody>
      </p:sp>
      <p:sp>
        <p:nvSpPr>
          <p:cNvPr id="181" name="people_4">
            <a:extLst>
              <a:ext uri="{FF2B5EF4-FFF2-40B4-BE49-F238E27FC236}">
                <a16:creationId xmlns:a16="http://schemas.microsoft.com/office/drawing/2014/main" id="{F7AF8224-9018-425C-8E32-33DC8D7CEC04}"/>
              </a:ext>
              <a:ext uri="{C183D7F6-B498-43B3-948B-1728B52AA6E4}">
                <adec:decorative xmlns:adec="http://schemas.microsoft.com/office/drawing/2017/decorative" val="1"/>
              </a:ext>
            </a:extLst>
          </p:cNvPr>
          <p:cNvSpPr>
            <a:spLocks noChangeAspect="1" noEditPoints="1"/>
          </p:cNvSpPr>
          <p:nvPr/>
        </p:nvSpPr>
        <p:spPr bwMode="auto">
          <a:xfrm>
            <a:off x="3652114" y="3257423"/>
            <a:ext cx="238923" cy="267111"/>
          </a:xfrm>
          <a:custGeom>
            <a:avLst/>
            <a:gdLst>
              <a:gd name="T0" fmla="*/ 48 w 246"/>
              <a:gd name="T1" fmla="*/ 76 h 275"/>
              <a:gd name="T2" fmla="*/ 124 w 246"/>
              <a:gd name="T3" fmla="*/ 0 h 275"/>
              <a:gd name="T4" fmla="*/ 201 w 246"/>
              <a:gd name="T5" fmla="*/ 76 h 275"/>
              <a:gd name="T6" fmla="*/ 124 w 246"/>
              <a:gd name="T7" fmla="*/ 152 h 275"/>
              <a:gd name="T8" fmla="*/ 48 w 246"/>
              <a:gd name="T9" fmla="*/ 76 h 275"/>
              <a:gd name="T10" fmla="*/ 246 w 246"/>
              <a:gd name="T11" fmla="*/ 275 h 275"/>
              <a:gd name="T12" fmla="*/ 123 w 246"/>
              <a:gd name="T13" fmla="*/ 152 h 275"/>
              <a:gd name="T14" fmla="*/ 0 w 246"/>
              <a:gd name="T15" fmla="*/ 275 h 2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275">
                <a:moveTo>
                  <a:pt x="48" y="76"/>
                </a:moveTo>
                <a:cubicBezTo>
                  <a:pt x="48" y="34"/>
                  <a:pt x="82" y="0"/>
                  <a:pt x="124" y="0"/>
                </a:cubicBezTo>
                <a:cubicBezTo>
                  <a:pt x="166" y="0"/>
                  <a:pt x="201" y="34"/>
                  <a:pt x="201" y="76"/>
                </a:cubicBezTo>
                <a:cubicBezTo>
                  <a:pt x="201" y="118"/>
                  <a:pt x="166" y="152"/>
                  <a:pt x="124" y="152"/>
                </a:cubicBezTo>
                <a:cubicBezTo>
                  <a:pt x="82" y="152"/>
                  <a:pt x="48" y="118"/>
                  <a:pt x="48" y="76"/>
                </a:cubicBezTo>
                <a:close/>
                <a:moveTo>
                  <a:pt x="246" y="275"/>
                </a:moveTo>
                <a:cubicBezTo>
                  <a:pt x="246" y="207"/>
                  <a:pt x="191" y="152"/>
                  <a:pt x="123" y="152"/>
                </a:cubicBezTo>
                <a:cubicBezTo>
                  <a:pt x="55" y="152"/>
                  <a:pt x="0" y="207"/>
                  <a:pt x="0" y="275"/>
                </a:cubicBezTo>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696" b="0" i="0" u="none" strike="noStrike" kern="0" cap="none" spc="0" normalizeH="0" baseline="0" noProof="0">
              <a:ln>
                <a:noFill/>
              </a:ln>
              <a:solidFill>
                <a:srgbClr val="000000"/>
              </a:solidFill>
              <a:effectLst/>
              <a:uLnTx/>
              <a:uFillTx/>
              <a:latin typeface="Segoe UI"/>
              <a:ea typeface="+mn-ea"/>
              <a:cs typeface="+mn-cs"/>
            </a:endParaRPr>
          </a:p>
        </p:txBody>
      </p:sp>
      <p:sp>
        <p:nvSpPr>
          <p:cNvPr id="182" name="people_4">
            <a:extLst>
              <a:ext uri="{FF2B5EF4-FFF2-40B4-BE49-F238E27FC236}">
                <a16:creationId xmlns:a16="http://schemas.microsoft.com/office/drawing/2014/main" id="{6D58113F-43CE-4280-B428-E29D5A09AC9B}"/>
              </a:ext>
              <a:ext uri="{C183D7F6-B498-43B3-948B-1728B52AA6E4}">
                <adec:decorative xmlns:adec="http://schemas.microsoft.com/office/drawing/2017/decorative" val="1"/>
              </a:ext>
            </a:extLst>
          </p:cNvPr>
          <p:cNvSpPr>
            <a:spLocks noChangeAspect="1" noEditPoints="1"/>
          </p:cNvSpPr>
          <p:nvPr/>
        </p:nvSpPr>
        <p:spPr bwMode="auto">
          <a:xfrm>
            <a:off x="4634799" y="2629251"/>
            <a:ext cx="238923" cy="267111"/>
          </a:xfrm>
          <a:custGeom>
            <a:avLst/>
            <a:gdLst>
              <a:gd name="T0" fmla="*/ 48 w 246"/>
              <a:gd name="T1" fmla="*/ 76 h 275"/>
              <a:gd name="T2" fmla="*/ 124 w 246"/>
              <a:gd name="T3" fmla="*/ 0 h 275"/>
              <a:gd name="T4" fmla="*/ 201 w 246"/>
              <a:gd name="T5" fmla="*/ 76 h 275"/>
              <a:gd name="T6" fmla="*/ 124 w 246"/>
              <a:gd name="T7" fmla="*/ 152 h 275"/>
              <a:gd name="T8" fmla="*/ 48 w 246"/>
              <a:gd name="T9" fmla="*/ 76 h 275"/>
              <a:gd name="T10" fmla="*/ 246 w 246"/>
              <a:gd name="T11" fmla="*/ 275 h 275"/>
              <a:gd name="T12" fmla="*/ 123 w 246"/>
              <a:gd name="T13" fmla="*/ 152 h 275"/>
              <a:gd name="T14" fmla="*/ 0 w 246"/>
              <a:gd name="T15" fmla="*/ 275 h 2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275">
                <a:moveTo>
                  <a:pt x="48" y="76"/>
                </a:moveTo>
                <a:cubicBezTo>
                  <a:pt x="48" y="34"/>
                  <a:pt x="82" y="0"/>
                  <a:pt x="124" y="0"/>
                </a:cubicBezTo>
                <a:cubicBezTo>
                  <a:pt x="166" y="0"/>
                  <a:pt x="201" y="34"/>
                  <a:pt x="201" y="76"/>
                </a:cubicBezTo>
                <a:cubicBezTo>
                  <a:pt x="201" y="118"/>
                  <a:pt x="166" y="152"/>
                  <a:pt x="124" y="152"/>
                </a:cubicBezTo>
                <a:cubicBezTo>
                  <a:pt x="82" y="152"/>
                  <a:pt x="48" y="118"/>
                  <a:pt x="48" y="76"/>
                </a:cubicBezTo>
                <a:close/>
                <a:moveTo>
                  <a:pt x="246" y="275"/>
                </a:moveTo>
                <a:cubicBezTo>
                  <a:pt x="246" y="207"/>
                  <a:pt x="191" y="152"/>
                  <a:pt x="123" y="152"/>
                </a:cubicBezTo>
                <a:cubicBezTo>
                  <a:pt x="55" y="152"/>
                  <a:pt x="0" y="207"/>
                  <a:pt x="0" y="275"/>
                </a:cubicBezTo>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696" b="0" i="0" u="none" strike="noStrike" kern="0" cap="none" spc="0" normalizeH="0" baseline="0" noProof="0">
              <a:ln>
                <a:noFill/>
              </a:ln>
              <a:solidFill>
                <a:srgbClr val="000000"/>
              </a:solidFill>
              <a:effectLst/>
              <a:uLnTx/>
              <a:uFillTx/>
              <a:latin typeface="Segoe UI"/>
              <a:ea typeface="+mn-ea"/>
              <a:cs typeface="+mn-cs"/>
            </a:endParaRPr>
          </a:p>
        </p:txBody>
      </p:sp>
      <p:sp>
        <p:nvSpPr>
          <p:cNvPr id="184" name="people_4">
            <a:extLst>
              <a:ext uri="{FF2B5EF4-FFF2-40B4-BE49-F238E27FC236}">
                <a16:creationId xmlns:a16="http://schemas.microsoft.com/office/drawing/2014/main" id="{4B5FD0BC-7C7D-46BB-9633-946E564C972B}"/>
              </a:ext>
              <a:ext uri="{C183D7F6-B498-43B3-948B-1728B52AA6E4}">
                <adec:decorative xmlns:adec="http://schemas.microsoft.com/office/drawing/2017/decorative" val="1"/>
              </a:ext>
            </a:extLst>
          </p:cNvPr>
          <p:cNvSpPr>
            <a:spLocks noChangeAspect="1" noEditPoints="1"/>
          </p:cNvSpPr>
          <p:nvPr/>
        </p:nvSpPr>
        <p:spPr bwMode="auto">
          <a:xfrm>
            <a:off x="6687243" y="2660348"/>
            <a:ext cx="238923" cy="267111"/>
          </a:xfrm>
          <a:custGeom>
            <a:avLst/>
            <a:gdLst>
              <a:gd name="T0" fmla="*/ 48 w 246"/>
              <a:gd name="T1" fmla="*/ 76 h 275"/>
              <a:gd name="T2" fmla="*/ 124 w 246"/>
              <a:gd name="T3" fmla="*/ 0 h 275"/>
              <a:gd name="T4" fmla="*/ 201 w 246"/>
              <a:gd name="T5" fmla="*/ 76 h 275"/>
              <a:gd name="T6" fmla="*/ 124 w 246"/>
              <a:gd name="T7" fmla="*/ 152 h 275"/>
              <a:gd name="T8" fmla="*/ 48 w 246"/>
              <a:gd name="T9" fmla="*/ 76 h 275"/>
              <a:gd name="T10" fmla="*/ 246 w 246"/>
              <a:gd name="T11" fmla="*/ 275 h 275"/>
              <a:gd name="T12" fmla="*/ 123 w 246"/>
              <a:gd name="T13" fmla="*/ 152 h 275"/>
              <a:gd name="T14" fmla="*/ 0 w 246"/>
              <a:gd name="T15" fmla="*/ 275 h 2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275">
                <a:moveTo>
                  <a:pt x="48" y="76"/>
                </a:moveTo>
                <a:cubicBezTo>
                  <a:pt x="48" y="34"/>
                  <a:pt x="82" y="0"/>
                  <a:pt x="124" y="0"/>
                </a:cubicBezTo>
                <a:cubicBezTo>
                  <a:pt x="166" y="0"/>
                  <a:pt x="201" y="34"/>
                  <a:pt x="201" y="76"/>
                </a:cubicBezTo>
                <a:cubicBezTo>
                  <a:pt x="201" y="118"/>
                  <a:pt x="166" y="152"/>
                  <a:pt x="124" y="152"/>
                </a:cubicBezTo>
                <a:cubicBezTo>
                  <a:pt x="82" y="152"/>
                  <a:pt x="48" y="118"/>
                  <a:pt x="48" y="76"/>
                </a:cubicBezTo>
                <a:close/>
                <a:moveTo>
                  <a:pt x="246" y="275"/>
                </a:moveTo>
                <a:cubicBezTo>
                  <a:pt x="246" y="207"/>
                  <a:pt x="191" y="152"/>
                  <a:pt x="123" y="152"/>
                </a:cubicBezTo>
                <a:cubicBezTo>
                  <a:pt x="55" y="152"/>
                  <a:pt x="0" y="207"/>
                  <a:pt x="0" y="275"/>
                </a:cubicBezTo>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696" b="0" i="0" u="none" strike="noStrike" kern="0" cap="none" spc="0" normalizeH="0" baseline="0" noProof="0">
              <a:ln>
                <a:noFill/>
              </a:ln>
              <a:solidFill>
                <a:srgbClr val="000000"/>
              </a:solidFill>
              <a:effectLst/>
              <a:uLnTx/>
              <a:uFillTx/>
              <a:latin typeface="Segoe UI"/>
              <a:ea typeface="+mn-ea"/>
              <a:cs typeface="+mn-cs"/>
            </a:endParaRPr>
          </a:p>
        </p:txBody>
      </p:sp>
      <p:sp>
        <p:nvSpPr>
          <p:cNvPr id="188" name="people_4">
            <a:extLst>
              <a:ext uri="{FF2B5EF4-FFF2-40B4-BE49-F238E27FC236}">
                <a16:creationId xmlns:a16="http://schemas.microsoft.com/office/drawing/2014/main" id="{4FEA506E-80DE-4C9C-B55A-0DD800626040}"/>
              </a:ext>
              <a:ext uri="{C183D7F6-B498-43B3-948B-1728B52AA6E4}">
                <adec:decorative xmlns:adec="http://schemas.microsoft.com/office/drawing/2017/decorative" val="1"/>
              </a:ext>
            </a:extLst>
          </p:cNvPr>
          <p:cNvSpPr>
            <a:spLocks noChangeAspect="1" noEditPoints="1"/>
          </p:cNvSpPr>
          <p:nvPr/>
        </p:nvSpPr>
        <p:spPr bwMode="auto">
          <a:xfrm>
            <a:off x="7781880" y="3220106"/>
            <a:ext cx="238923" cy="267111"/>
          </a:xfrm>
          <a:custGeom>
            <a:avLst/>
            <a:gdLst>
              <a:gd name="T0" fmla="*/ 48 w 246"/>
              <a:gd name="T1" fmla="*/ 76 h 275"/>
              <a:gd name="T2" fmla="*/ 124 w 246"/>
              <a:gd name="T3" fmla="*/ 0 h 275"/>
              <a:gd name="T4" fmla="*/ 201 w 246"/>
              <a:gd name="T5" fmla="*/ 76 h 275"/>
              <a:gd name="T6" fmla="*/ 124 w 246"/>
              <a:gd name="T7" fmla="*/ 152 h 275"/>
              <a:gd name="T8" fmla="*/ 48 w 246"/>
              <a:gd name="T9" fmla="*/ 76 h 275"/>
              <a:gd name="T10" fmla="*/ 246 w 246"/>
              <a:gd name="T11" fmla="*/ 275 h 275"/>
              <a:gd name="T12" fmla="*/ 123 w 246"/>
              <a:gd name="T13" fmla="*/ 152 h 275"/>
              <a:gd name="T14" fmla="*/ 0 w 246"/>
              <a:gd name="T15" fmla="*/ 275 h 2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275">
                <a:moveTo>
                  <a:pt x="48" y="76"/>
                </a:moveTo>
                <a:cubicBezTo>
                  <a:pt x="48" y="34"/>
                  <a:pt x="82" y="0"/>
                  <a:pt x="124" y="0"/>
                </a:cubicBezTo>
                <a:cubicBezTo>
                  <a:pt x="166" y="0"/>
                  <a:pt x="201" y="34"/>
                  <a:pt x="201" y="76"/>
                </a:cubicBezTo>
                <a:cubicBezTo>
                  <a:pt x="201" y="118"/>
                  <a:pt x="166" y="152"/>
                  <a:pt x="124" y="152"/>
                </a:cubicBezTo>
                <a:cubicBezTo>
                  <a:pt x="82" y="152"/>
                  <a:pt x="48" y="118"/>
                  <a:pt x="48" y="76"/>
                </a:cubicBezTo>
                <a:close/>
                <a:moveTo>
                  <a:pt x="246" y="275"/>
                </a:moveTo>
                <a:cubicBezTo>
                  <a:pt x="246" y="207"/>
                  <a:pt x="191" y="152"/>
                  <a:pt x="123" y="152"/>
                </a:cubicBezTo>
                <a:cubicBezTo>
                  <a:pt x="55" y="152"/>
                  <a:pt x="0" y="207"/>
                  <a:pt x="0" y="275"/>
                </a:cubicBezTo>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696" b="0" i="0" u="none" strike="noStrike" kern="0" cap="none" spc="0" normalizeH="0" baseline="0" noProof="0">
              <a:ln>
                <a:noFill/>
              </a:ln>
              <a:solidFill>
                <a:srgbClr val="000000"/>
              </a:solidFill>
              <a:effectLst/>
              <a:uLnTx/>
              <a:uFillTx/>
              <a:latin typeface="Segoe UI"/>
              <a:ea typeface="+mn-ea"/>
              <a:cs typeface="+mn-cs"/>
            </a:endParaRPr>
          </a:p>
        </p:txBody>
      </p:sp>
      <p:sp>
        <p:nvSpPr>
          <p:cNvPr id="190" name="people_4">
            <a:extLst>
              <a:ext uri="{FF2B5EF4-FFF2-40B4-BE49-F238E27FC236}">
                <a16:creationId xmlns:a16="http://schemas.microsoft.com/office/drawing/2014/main" id="{7754F701-4598-465F-9EEC-C1C19FCFCEA5}"/>
              </a:ext>
              <a:ext uri="{C183D7F6-B498-43B3-948B-1728B52AA6E4}">
                <adec:decorative xmlns:adec="http://schemas.microsoft.com/office/drawing/2017/decorative" val="1"/>
              </a:ext>
            </a:extLst>
          </p:cNvPr>
          <p:cNvSpPr>
            <a:spLocks noChangeAspect="1" noEditPoints="1"/>
          </p:cNvSpPr>
          <p:nvPr/>
        </p:nvSpPr>
        <p:spPr bwMode="auto">
          <a:xfrm>
            <a:off x="8814320" y="5079745"/>
            <a:ext cx="238923" cy="267111"/>
          </a:xfrm>
          <a:custGeom>
            <a:avLst/>
            <a:gdLst>
              <a:gd name="T0" fmla="*/ 48 w 246"/>
              <a:gd name="T1" fmla="*/ 76 h 275"/>
              <a:gd name="T2" fmla="*/ 124 w 246"/>
              <a:gd name="T3" fmla="*/ 0 h 275"/>
              <a:gd name="T4" fmla="*/ 201 w 246"/>
              <a:gd name="T5" fmla="*/ 76 h 275"/>
              <a:gd name="T6" fmla="*/ 124 w 246"/>
              <a:gd name="T7" fmla="*/ 152 h 275"/>
              <a:gd name="T8" fmla="*/ 48 w 246"/>
              <a:gd name="T9" fmla="*/ 76 h 275"/>
              <a:gd name="T10" fmla="*/ 246 w 246"/>
              <a:gd name="T11" fmla="*/ 275 h 275"/>
              <a:gd name="T12" fmla="*/ 123 w 246"/>
              <a:gd name="T13" fmla="*/ 152 h 275"/>
              <a:gd name="T14" fmla="*/ 0 w 246"/>
              <a:gd name="T15" fmla="*/ 275 h 2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275">
                <a:moveTo>
                  <a:pt x="48" y="76"/>
                </a:moveTo>
                <a:cubicBezTo>
                  <a:pt x="48" y="34"/>
                  <a:pt x="82" y="0"/>
                  <a:pt x="124" y="0"/>
                </a:cubicBezTo>
                <a:cubicBezTo>
                  <a:pt x="166" y="0"/>
                  <a:pt x="201" y="34"/>
                  <a:pt x="201" y="76"/>
                </a:cubicBezTo>
                <a:cubicBezTo>
                  <a:pt x="201" y="118"/>
                  <a:pt x="166" y="152"/>
                  <a:pt x="124" y="152"/>
                </a:cubicBezTo>
                <a:cubicBezTo>
                  <a:pt x="82" y="152"/>
                  <a:pt x="48" y="118"/>
                  <a:pt x="48" y="76"/>
                </a:cubicBezTo>
                <a:close/>
                <a:moveTo>
                  <a:pt x="246" y="275"/>
                </a:moveTo>
                <a:cubicBezTo>
                  <a:pt x="246" y="207"/>
                  <a:pt x="191" y="152"/>
                  <a:pt x="123" y="152"/>
                </a:cubicBezTo>
                <a:cubicBezTo>
                  <a:pt x="55" y="152"/>
                  <a:pt x="0" y="207"/>
                  <a:pt x="0" y="275"/>
                </a:cubicBezTo>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696" b="0" i="0" u="none" strike="noStrike" kern="0" cap="none" spc="0" normalizeH="0" baseline="0" noProof="0">
              <a:ln>
                <a:noFill/>
              </a:ln>
              <a:solidFill>
                <a:srgbClr val="000000"/>
              </a:solidFill>
              <a:effectLst/>
              <a:uLnTx/>
              <a:uFillTx/>
              <a:latin typeface="Segoe UI"/>
              <a:ea typeface="+mn-ea"/>
              <a:cs typeface="+mn-cs"/>
            </a:endParaRPr>
          </a:p>
        </p:txBody>
      </p:sp>
      <p:sp>
        <p:nvSpPr>
          <p:cNvPr id="191" name="people_4">
            <a:extLst>
              <a:ext uri="{FF2B5EF4-FFF2-40B4-BE49-F238E27FC236}">
                <a16:creationId xmlns:a16="http://schemas.microsoft.com/office/drawing/2014/main" id="{7644289A-CEB9-4175-BD38-5B224EB80852}"/>
              </a:ext>
              <a:ext uri="{C183D7F6-B498-43B3-948B-1728B52AA6E4}">
                <adec:decorative xmlns:adec="http://schemas.microsoft.com/office/drawing/2017/decorative" val="1"/>
              </a:ext>
            </a:extLst>
          </p:cNvPr>
          <p:cNvSpPr>
            <a:spLocks noChangeAspect="1" noEditPoints="1"/>
          </p:cNvSpPr>
          <p:nvPr/>
        </p:nvSpPr>
        <p:spPr bwMode="auto">
          <a:xfrm>
            <a:off x="7757002" y="5633282"/>
            <a:ext cx="238923" cy="267111"/>
          </a:xfrm>
          <a:custGeom>
            <a:avLst/>
            <a:gdLst>
              <a:gd name="T0" fmla="*/ 48 w 246"/>
              <a:gd name="T1" fmla="*/ 76 h 275"/>
              <a:gd name="T2" fmla="*/ 124 w 246"/>
              <a:gd name="T3" fmla="*/ 0 h 275"/>
              <a:gd name="T4" fmla="*/ 201 w 246"/>
              <a:gd name="T5" fmla="*/ 76 h 275"/>
              <a:gd name="T6" fmla="*/ 124 w 246"/>
              <a:gd name="T7" fmla="*/ 152 h 275"/>
              <a:gd name="T8" fmla="*/ 48 w 246"/>
              <a:gd name="T9" fmla="*/ 76 h 275"/>
              <a:gd name="T10" fmla="*/ 246 w 246"/>
              <a:gd name="T11" fmla="*/ 275 h 275"/>
              <a:gd name="T12" fmla="*/ 123 w 246"/>
              <a:gd name="T13" fmla="*/ 152 h 275"/>
              <a:gd name="T14" fmla="*/ 0 w 246"/>
              <a:gd name="T15" fmla="*/ 275 h 2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275">
                <a:moveTo>
                  <a:pt x="48" y="76"/>
                </a:moveTo>
                <a:cubicBezTo>
                  <a:pt x="48" y="34"/>
                  <a:pt x="82" y="0"/>
                  <a:pt x="124" y="0"/>
                </a:cubicBezTo>
                <a:cubicBezTo>
                  <a:pt x="166" y="0"/>
                  <a:pt x="201" y="34"/>
                  <a:pt x="201" y="76"/>
                </a:cubicBezTo>
                <a:cubicBezTo>
                  <a:pt x="201" y="118"/>
                  <a:pt x="166" y="152"/>
                  <a:pt x="124" y="152"/>
                </a:cubicBezTo>
                <a:cubicBezTo>
                  <a:pt x="82" y="152"/>
                  <a:pt x="48" y="118"/>
                  <a:pt x="48" y="76"/>
                </a:cubicBezTo>
                <a:close/>
                <a:moveTo>
                  <a:pt x="246" y="275"/>
                </a:moveTo>
                <a:cubicBezTo>
                  <a:pt x="246" y="207"/>
                  <a:pt x="191" y="152"/>
                  <a:pt x="123" y="152"/>
                </a:cubicBezTo>
                <a:cubicBezTo>
                  <a:pt x="55" y="152"/>
                  <a:pt x="0" y="207"/>
                  <a:pt x="0" y="275"/>
                </a:cubicBezTo>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696" b="0" i="0" u="none" strike="noStrike" kern="0" cap="none" spc="0" normalizeH="0" baseline="0" noProof="0">
              <a:ln>
                <a:noFill/>
              </a:ln>
              <a:solidFill>
                <a:srgbClr val="000000"/>
              </a:solidFill>
              <a:effectLst/>
              <a:uLnTx/>
              <a:uFillTx/>
              <a:latin typeface="Segoe UI"/>
              <a:ea typeface="+mn-ea"/>
              <a:cs typeface="+mn-cs"/>
            </a:endParaRPr>
          </a:p>
        </p:txBody>
      </p:sp>
      <p:sp>
        <p:nvSpPr>
          <p:cNvPr id="192" name="people_4">
            <a:extLst>
              <a:ext uri="{FF2B5EF4-FFF2-40B4-BE49-F238E27FC236}">
                <a16:creationId xmlns:a16="http://schemas.microsoft.com/office/drawing/2014/main" id="{FD855F69-DC18-4124-AB65-A6D0BCBC0A61}"/>
              </a:ext>
              <a:ext uri="{C183D7F6-B498-43B3-948B-1728B52AA6E4}">
                <adec:decorative xmlns:adec="http://schemas.microsoft.com/office/drawing/2017/decorative" val="1"/>
              </a:ext>
            </a:extLst>
          </p:cNvPr>
          <p:cNvSpPr>
            <a:spLocks noChangeAspect="1" noEditPoints="1"/>
          </p:cNvSpPr>
          <p:nvPr/>
        </p:nvSpPr>
        <p:spPr bwMode="auto">
          <a:xfrm>
            <a:off x="10176397" y="5017550"/>
            <a:ext cx="238923" cy="267111"/>
          </a:xfrm>
          <a:custGeom>
            <a:avLst/>
            <a:gdLst>
              <a:gd name="T0" fmla="*/ 48 w 246"/>
              <a:gd name="T1" fmla="*/ 76 h 275"/>
              <a:gd name="T2" fmla="*/ 124 w 246"/>
              <a:gd name="T3" fmla="*/ 0 h 275"/>
              <a:gd name="T4" fmla="*/ 201 w 246"/>
              <a:gd name="T5" fmla="*/ 76 h 275"/>
              <a:gd name="T6" fmla="*/ 124 w 246"/>
              <a:gd name="T7" fmla="*/ 152 h 275"/>
              <a:gd name="T8" fmla="*/ 48 w 246"/>
              <a:gd name="T9" fmla="*/ 76 h 275"/>
              <a:gd name="T10" fmla="*/ 246 w 246"/>
              <a:gd name="T11" fmla="*/ 275 h 275"/>
              <a:gd name="T12" fmla="*/ 123 w 246"/>
              <a:gd name="T13" fmla="*/ 152 h 275"/>
              <a:gd name="T14" fmla="*/ 0 w 246"/>
              <a:gd name="T15" fmla="*/ 275 h 2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275">
                <a:moveTo>
                  <a:pt x="48" y="76"/>
                </a:moveTo>
                <a:cubicBezTo>
                  <a:pt x="48" y="34"/>
                  <a:pt x="82" y="0"/>
                  <a:pt x="124" y="0"/>
                </a:cubicBezTo>
                <a:cubicBezTo>
                  <a:pt x="166" y="0"/>
                  <a:pt x="201" y="34"/>
                  <a:pt x="201" y="76"/>
                </a:cubicBezTo>
                <a:cubicBezTo>
                  <a:pt x="201" y="118"/>
                  <a:pt x="166" y="152"/>
                  <a:pt x="124" y="152"/>
                </a:cubicBezTo>
                <a:cubicBezTo>
                  <a:pt x="82" y="152"/>
                  <a:pt x="48" y="118"/>
                  <a:pt x="48" y="76"/>
                </a:cubicBezTo>
                <a:close/>
                <a:moveTo>
                  <a:pt x="246" y="275"/>
                </a:moveTo>
                <a:cubicBezTo>
                  <a:pt x="246" y="207"/>
                  <a:pt x="191" y="152"/>
                  <a:pt x="123" y="152"/>
                </a:cubicBezTo>
                <a:cubicBezTo>
                  <a:pt x="55" y="152"/>
                  <a:pt x="0" y="207"/>
                  <a:pt x="0" y="275"/>
                </a:cubicBezTo>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696" b="0" i="0" u="none" strike="noStrike" kern="0" cap="none" spc="0" normalizeH="0" baseline="0" noProof="0">
              <a:ln>
                <a:noFill/>
              </a:ln>
              <a:solidFill>
                <a:srgbClr val="000000"/>
              </a:solidFill>
              <a:effectLst/>
              <a:uLnTx/>
              <a:uFillTx/>
              <a:latin typeface="Segoe UI"/>
              <a:ea typeface="+mn-ea"/>
              <a:cs typeface="+mn-cs"/>
            </a:endParaRPr>
          </a:p>
        </p:txBody>
      </p:sp>
      <p:sp>
        <p:nvSpPr>
          <p:cNvPr id="195" name="people_4">
            <a:extLst>
              <a:ext uri="{FF2B5EF4-FFF2-40B4-BE49-F238E27FC236}">
                <a16:creationId xmlns:a16="http://schemas.microsoft.com/office/drawing/2014/main" id="{746BDC4B-2A78-412B-93CE-294CEB132E88}"/>
              </a:ext>
              <a:ext uri="{C183D7F6-B498-43B3-948B-1728B52AA6E4}">
                <adec:decorative xmlns:adec="http://schemas.microsoft.com/office/drawing/2017/decorative" val="1"/>
              </a:ext>
            </a:extLst>
          </p:cNvPr>
          <p:cNvSpPr>
            <a:spLocks noChangeAspect="1" noEditPoints="1"/>
          </p:cNvSpPr>
          <p:nvPr/>
        </p:nvSpPr>
        <p:spPr bwMode="auto">
          <a:xfrm>
            <a:off x="6021754" y="5023769"/>
            <a:ext cx="238923" cy="267111"/>
          </a:xfrm>
          <a:custGeom>
            <a:avLst/>
            <a:gdLst>
              <a:gd name="T0" fmla="*/ 48 w 246"/>
              <a:gd name="T1" fmla="*/ 76 h 275"/>
              <a:gd name="T2" fmla="*/ 124 w 246"/>
              <a:gd name="T3" fmla="*/ 0 h 275"/>
              <a:gd name="T4" fmla="*/ 201 w 246"/>
              <a:gd name="T5" fmla="*/ 76 h 275"/>
              <a:gd name="T6" fmla="*/ 124 w 246"/>
              <a:gd name="T7" fmla="*/ 152 h 275"/>
              <a:gd name="T8" fmla="*/ 48 w 246"/>
              <a:gd name="T9" fmla="*/ 76 h 275"/>
              <a:gd name="T10" fmla="*/ 246 w 246"/>
              <a:gd name="T11" fmla="*/ 275 h 275"/>
              <a:gd name="T12" fmla="*/ 123 w 246"/>
              <a:gd name="T13" fmla="*/ 152 h 275"/>
              <a:gd name="T14" fmla="*/ 0 w 246"/>
              <a:gd name="T15" fmla="*/ 275 h 2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275">
                <a:moveTo>
                  <a:pt x="48" y="76"/>
                </a:moveTo>
                <a:cubicBezTo>
                  <a:pt x="48" y="34"/>
                  <a:pt x="82" y="0"/>
                  <a:pt x="124" y="0"/>
                </a:cubicBezTo>
                <a:cubicBezTo>
                  <a:pt x="166" y="0"/>
                  <a:pt x="201" y="34"/>
                  <a:pt x="201" y="76"/>
                </a:cubicBezTo>
                <a:cubicBezTo>
                  <a:pt x="201" y="118"/>
                  <a:pt x="166" y="152"/>
                  <a:pt x="124" y="152"/>
                </a:cubicBezTo>
                <a:cubicBezTo>
                  <a:pt x="82" y="152"/>
                  <a:pt x="48" y="118"/>
                  <a:pt x="48" y="76"/>
                </a:cubicBezTo>
                <a:close/>
                <a:moveTo>
                  <a:pt x="246" y="275"/>
                </a:moveTo>
                <a:cubicBezTo>
                  <a:pt x="246" y="207"/>
                  <a:pt x="191" y="152"/>
                  <a:pt x="123" y="152"/>
                </a:cubicBezTo>
                <a:cubicBezTo>
                  <a:pt x="55" y="152"/>
                  <a:pt x="0" y="207"/>
                  <a:pt x="0" y="275"/>
                </a:cubicBezTo>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696" b="0" i="0" u="none" strike="noStrike" kern="0" cap="none" spc="0" normalizeH="0" baseline="0" noProof="0">
              <a:ln>
                <a:noFill/>
              </a:ln>
              <a:solidFill>
                <a:srgbClr val="000000"/>
              </a:solidFill>
              <a:effectLst/>
              <a:uLnTx/>
              <a:uFillTx/>
              <a:latin typeface="Segoe UI"/>
              <a:ea typeface="+mn-ea"/>
              <a:cs typeface="+mn-cs"/>
            </a:endParaRPr>
          </a:p>
        </p:txBody>
      </p:sp>
      <p:sp>
        <p:nvSpPr>
          <p:cNvPr id="197" name="people_4">
            <a:extLst>
              <a:ext uri="{FF2B5EF4-FFF2-40B4-BE49-F238E27FC236}">
                <a16:creationId xmlns:a16="http://schemas.microsoft.com/office/drawing/2014/main" id="{41CE4453-281D-4A04-A2B8-AC30B218846F}"/>
              </a:ext>
              <a:ext uri="{C183D7F6-B498-43B3-948B-1728B52AA6E4}">
                <adec:decorative xmlns:adec="http://schemas.microsoft.com/office/drawing/2017/decorative" val="1"/>
              </a:ext>
            </a:extLst>
          </p:cNvPr>
          <p:cNvSpPr>
            <a:spLocks noChangeAspect="1" noEditPoints="1"/>
          </p:cNvSpPr>
          <p:nvPr/>
        </p:nvSpPr>
        <p:spPr bwMode="auto">
          <a:xfrm>
            <a:off x="6724560" y="3835839"/>
            <a:ext cx="238923" cy="267111"/>
          </a:xfrm>
          <a:custGeom>
            <a:avLst/>
            <a:gdLst>
              <a:gd name="T0" fmla="*/ 48 w 246"/>
              <a:gd name="T1" fmla="*/ 76 h 275"/>
              <a:gd name="T2" fmla="*/ 124 w 246"/>
              <a:gd name="T3" fmla="*/ 0 h 275"/>
              <a:gd name="T4" fmla="*/ 201 w 246"/>
              <a:gd name="T5" fmla="*/ 76 h 275"/>
              <a:gd name="T6" fmla="*/ 124 w 246"/>
              <a:gd name="T7" fmla="*/ 152 h 275"/>
              <a:gd name="T8" fmla="*/ 48 w 246"/>
              <a:gd name="T9" fmla="*/ 76 h 275"/>
              <a:gd name="T10" fmla="*/ 246 w 246"/>
              <a:gd name="T11" fmla="*/ 275 h 275"/>
              <a:gd name="T12" fmla="*/ 123 w 246"/>
              <a:gd name="T13" fmla="*/ 152 h 275"/>
              <a:gd name="T14" fmla="*/ 0 w 246"/>
              <a:gd name="T15" fmla="*/ 275 h 2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275">
                <a:moveTo>
                  <a:pt x="48" y="76"/>
                </a:moveTo>
                <a:cubicBezTo>
                  <a:pt x="48" y="34"/>
                  <a:pt x="82" y="0"/>
                  <a:pt x="124" y="0"/>
                </a:cubicBezTo>
                <a:cubicBezTo>
                  <a:pt x="166" y="0"/>
                  <a:pt x="201" y="34"/>
                  <a:pt x="201" y="76"/>
                </a:cubicBezTo>
                <a:cubicBezTo>
                  <a:pt x="201" y="118"/>
                  <a:pt x="166" y="152"/>
                  <a:pt x="124" y="152"/>
                </a:cubicBezTo>
                <a:cubicBezTo>
                  <a:pt x="82" y="152"/>
                  <a:pt x="48" y="118"/>
                  <a:pt x="48" y="76"/>
                </a:cubicBezTo>
                <a:close/>
                <a:moveTo>
                  <a:pt x="246" y="275"/>
                </a:moveTo>
                <a:cubicBezTo>
                  <a:pt x="246" y="207"/>
                  <a:pt x="191" y="152"/>
                  <a:pt x="123" y="152"/>
                </a:cubicBezTo>
                <a:cubicBezTo>
                  <a:pt x="55" y="152"/>
                  <a:pt x="0" y="207"/>
                  <a:pt x="0" y="275"/>
                </a:cubicBezTo>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696" b="0" i="0" u="none" strike="noStrike" kern="0" cap="none" spc="0" normalizeH="0" baseline="0" noProof="0">
              <a:ln>
                <a:noFill/>
              </a:ln>
              <a:solidFill>
                <a:srgbClr val="000000"/>
              </a:solidFill>
              <a:effectLst/>
              <a:uLnTx/>
              <a:uFillTx/>
              <a:latin typeface="Segoe UI"/>
              <a:ea typeface="+mn-ea"/>
              <a:cs typeface="+mn-cs"/>
            </a:endParaRPr>
          </a:p>
        </p:txBody>
      </p:sp>
      <p:sp>
        <p:nvSpPr>
          <p:cNvPr id="199" name="people_4">
            <a:extLst>
              <a:ext uri="{FF2B5EF4-FFF2-40B4-BE49-F238E27FC236}">
                <a16:creationId xmlns:a16="http://schemas.microsoft.com/office/drawing/2014/main" id="{0F329893-B1C7-4A37-9D3C-4E9B53580043}"/>
              </a:ext>
              <a:ext uri="{C183D7F6-B498-43B3-948B-1728B52AA6E4}">
                <adec:decorative xmlns:adec="http://schemas.microsoft.com/office/drawing/2017/decorative" val="1"/>
              </a:ext>
            </a:extLst>
          </p:cNvPr>
          <p:cNvSpPr>
            <a:spLocks noChangeAspect="1" noEditPoints="1"/>
          </p:cNvSpPr>
          <p:nvPr/>
        </p:nvSpPr>
        <p:spPr bwMode="auto">
          <a:xfrm>
            <a:off x="7719918" y="4392284"/>
            <a:ext cx="323993" cy="362218"/>
          </a:xfrm>
          <a:custGeom>
            <a:avLst/>
            <a:gdLst>
              <a:gd name="T0" fmla="*/ 48 w 246"/>
              <a:gd name="T1" fmla="*/ 76 h 275"/>
              <a:gd name="T2" fmla="*/ 124 w 246"/>
              <a:gd name="T3" fmla="*/ 0 h 275"/>
              <a:gd name="T4" fmla="*/ 201 w 246"/>
              <a:gd name="T5" fmla="*/ 76 h 275"/>
              <a:gd name="T6" fmla="*/ 124 w 246"/>
              <a:gd name="T7" fmla="*/ 152 h 275"/>
              <a:gd name="T8" fmla="*/ 48 w 246"/>
              <a:gd name="T9" fmla="*/ 76 h 275"/>
              <a:gd name="T10" fmla="*/ 246 w 246"/>
              <a:gd name="T11" fmla="*/ 275 h 275"/>
              <a:gd name="T12" fmla="*/ 123 w 246"/>
              <a:gd name="T13" fmla="*/ 152 h 275"/>
              <a:gd name="T14" fmla="*/ 0 w 246"/>
              <a:gd name="T15" fmla="*/ 275 h 2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275">
                <a:moveTo>
                  <a:pt x="48" y="76"/>
                </a:moveTo>
                <a:cubicBezTo>
                  <a:pt x="48" y="34"/>
                  <a:pt x="82" y="0"/>
                  <a:pt x="124" y="0"/>
                </a:cubicBezTo>
                <a:cubicBezTo>
                  <a:pt x="166" y="0"/>
                  <a:pt x="201" y="34"/>
                  <a:pt x="201" y="76"/>
                </a:cubicBezTo>
                <a:cubicBezTo>
                  <a:pt x="201" y="118"/>
                  <a:pt x="166" y="152"/>
                  <a:pt x="124" y="152"/>
                </a:cubicBezTo>
                <a:cubicBezTo>
                  <a:pt x="82" y="152"/>
                  <a:pt x="48" y="118"/>
                  <a:pt x="48" y="76"/>
                </a:cubicBezTo>
                <a:close/>
                <a:moveTo>
                  <a:pt x="246" y="275"/>
                </a:moveTo>
                <a:cubicBezTo>
                  <a:pt x="246" y="207"/>
                  <a:pt x="191" y="152"/>
                  <a:pt x="123" y="152"/>
                </a:cubicBezTo>
                <a:cubicBezTo>
                  <a:pt x="55" y="152"/>
                  <a:pt x="0" y="207"/>
                  <a:pt x="0" y="275"/>
                </a:cubicBezTo>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696" b="0" i="0" u="none" strike="noStrike" kern="0" cap="none" spc="0" normalizeH="0" baseline="0" noProof="0">
              <a:ln>
                <a:noFill/>
              </a:ln>
              <a:solidFill>
                <a:srgbClr val="000000"/>
              </a:solidFill>
              <a:effectLst/>
              <a:uLnTx/>
              <a:uFillTx/>
              <a:latin typeface="Segoe UI"/>
              <a:ea typeface="+mn-ea"/>
              <a:cs typeface="+mn-cs"/>
            </a:endParaRPr>
          </a:p>
        </p:txBody>
      </p:sp>
      <p:sp>
        <p:nvSpPr>
          <p:cNvPr id="201" name="people_4">
            <a:extLst>
              <a:ext uri="{FF2B5EF4-FFF2-40B4-BE49-F238E27FC236}">
                <a16:creationId xmlns:a16="http://schemas.microsoft.com/office/drawing/2014/main" id="{0175EB24-E663-4D38-AACD-4E76C1CFD758}"/>
              </a:ext>
              <a:ext uri="{C183D7F6-B498-43B3-948B-1728B52AA6E4}">
                <adec:decorative xmlns:adec="http://schemas.microsoft.com/office/drawing/2017/decorative" val="1"/>
              </a:ext>
            </a:extLst>
          </p:cNvPr>
          <p:cNvSpPr>
            <a:spLocks noChangeAspect="1" noEditPoints="1"/>
          </p:cNvSpPr>
          <p:nvPr/>
        </p:nvSpPr>
        <p:spPr bwMode="auto">
          <a:xfrm>
            <a:off x="9050896" y="3247891"/>
            <a:ext cx="323993" cy="362218"/>
          </a:xfrm>
          <a:custGeom>
            <a:avLst/>
            <a:gdLst>
              <a:gd name="T0" fmla="*/ 48 w 246"/>
              <a:gd name="T1" fmla="*/ 76 h 275"/>
              <a:gd name="T2" fmla="*/ 124 w 246"/>
              <a:gd name="T3" fmla="*/ 0 h 275"/>
              <a:gd name="T4" fmla="*/ 201 w 246"/>
              <a:gd name="T5" fmla="*/ 76 h 275"/>
              <a:gd name="T6" fmla="*/ 124 w 246"/>
              <a:gd name="T7" fmla="*/ 152 h 275"/>
              <a:gd name="T8" fmla="*/ 48 w 246"/>
              <a:gd name="T9" fmla="*/ 76 h 275"/>
              <a:gd name="T10" fmla="*/ 246 w 246"/>
              <a:gd name="T11" fmla="*/ 275 h 275"/>
              <a:gd name="T12" fmla="*/ 123 w 246"/>
              <a:gd name="T13" fmla="*/ 152 h 275"/>
              <a:gd name="T14" fmla="*/ 0 w 246"/>
              <a:gd name="T15" fmla="*/ 275 h 2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275">
                <a:moveTo>
                  <a:pt x="48" y="76"/>
                </a:moveTo>
                <a:cubicBezTo>
                  <a:pt x="48" y="34"/>
                  <a:pt x="82" y="0"/>
                  <a:pt x="124" y="0"/>
                </a:cubicBezTo>
                <a:cubicBezTo>
                  <a:pt x="166" y="0"/>
                  <a:pt x="201" y="34"/>
                  <a:pt x="201" y="76"/>
                </a:cubicBezTo>
                <a:cubicBezTo>
                  <a:pt x="201" y="118"/>
                  <a:pt x="166" y="152"/>
                  <a:pt x="124" y="152"/>
                </a:cubicBezTo>
                <a:cubicBezTo>
                  <a:pt x="82" y="152"/>
                  <a:pt x="48" y="118"/>
                  <a:pt x="48" y="76"/>
                </a:cubicBezTo>
                <a:close/>
                <a:moveTo>
                  <a:pt x="246" y="275"/>
                </a:moveTo>
                <a:cubicBezTo>
                  <a:pt x="246" y="207"/>
                  <a:pt x="191" y="152"/>
                  <a:pt x="123" y="152"/>
                </a:cubicBezTo>
                <a:cubicBezTo>
                  <a:pt x="55" y="152"/>
                  <a:pt x="0" y="207"/>
                  <a:pt x="0" y="275"/>
                </a:cubicBezTo>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696" b="0" i="0" u="none" strike="noStrike" kern="0" cap="none" spc="0" normalizeH="0" baseline="0" noProof="0">
              <a:ln>
                <a:noFill/>
              </a:ln>
              <a:solidFill>
                <a:srgbClr val="000000"/>
              </a:solidFill>
              <a:effectLst/>
              <a:uLnTx/>
              <a:uFillTx/>
              <a:latin typeface="Segoe UI"/>
              <a:ea typeface="+mn-ea"/>
              <a:cs typeface="+mn-cs"/>
            </a:endParaRPr>
          </a:p>
        </p:txBody>
      </p:sp>
      <p:sp>
        <p:nvSpPr>
          <p:cNvPr id="202" name="people_4">
            <a:extLst>
              <a:ext uri="{FF2B5EF4-FFF2-40B4-BE49-F238E27FC236}">
                <a16:creationId xmlns:a16="http://schemas.microsoft.com/office/drawing/2014/main" id="{9A439F33-F6DD-4F84-8A70-53D62286F694}"/>
              </a:ext>
              <a:ext uri="{C183D7F6-B498-43B3-948B-1728B52AA6E4}">
                <adec:decorative xmlns:adec="http://schemas.microsoft.com/office/drawing/2017/decorative" val="1"/>
              </a:ext>
            </a:extLst>
          </p:cNvPr>
          <p:cNvSpPr>
            <a:spLocks noChangeAspect="1" noEditPoints="1"/>
          </p:cNvSpPr>
          <p:nvPr/>
        </p:nvSpPr>
        <p:spPr bwMode="auto">
          <a:xfrm>
            <a:off x="5648819" y="3191915"/>
            <a:ext cx="323993" cy="362218"/>
          </a:xfrm>
          <a:custGeom>
            <a:avLst/>
            <a:gdLst>
              <a:gd name="T0" fmla="*/ 48 w 246"/>
              <a:gd name="T1" fmla="*/ 76 h 275"/>
              <a:gd name="T2" fmla="*/ 124 w 246"/>
              <a:gd name="T3" fmla="*/ 0 h 275"/>
              <a:gd name="T4" fmla="*/ 201 w 246"/>
              <a:gd name="T5" fmla="*/ 76 h 275"/>
              <a:gd name="T6" fmla="*/ 124 w 246"/>
              <a:gd name="T7" fmla="*/ 152 h 275"/>
              <a:gd name="T8" fmla="*/ 48 w 246"/>
              <a:gd name="T9" fmla="*/ 76 h 275"/>
              <a:gd name="T10" fmla="*/ 246 w 246"/>
              <a:gd name="T11" fmla="*/ 275 h 275"/>
              <a:gd name="T12" fmla="*/ 123 w 246"/>
              <a:gd name="T13" fmla="*/ 152 h 275"/>
              <a:gd name="T14" fmla="*/ 0 w 246"/>
              <a:gd name="T15" fmla="*/ 275 h 2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275">
                <a:moveTo>
                  <a:pt x="48" y="76"/>
                </a:moveTo>
                <a:cubicBezTo>
                  <a:pt x="48" y="34"/>
                  <a:pt x="82" y="0"/>
                  <a:pt x="124" y="0"/>
                </a:cubicBezTo>
                <a:cubicBezTo>
                  <a:pt x="166" y="0"/>
                  <a:pt x="201" y="34"/>
                  <a:pt x="201" y="76"/>
                </a:cubicBezTo>
                <a:cubicBezTo>
                  <a:pt x="201" y="118"/>
                  <a:pt x="166" y="152"/>
                  <a:pt x="124" y="152"/>
                </a:cubicBezTo>
                <a:cubicBezTo>
                  <a:pt x="82" y="152"/>
                  <a:pt x="48" y="118"/>
                  <a:pt x="48" y="76"/>
                </a:cubicBezTo>
                <a:close/>
                <a:moveTo>
                  <a:pt x="246" y="275"/>
                </a:moveTo>
                <a:cubicBezTo>
                  <a:pt x="246" y="207"/>
                  <a:pt x="191" y="152"/>
                  <a:pt x="123" y="152"/>
                </a:cubicBezTo>
                <a:cubicBezTo>
                  <a:pt x="55" y="152"/>
                  <a:pt x="0" y="207"/>
                  <a:pt x="0" y="275"/>
                </a:cubicBezTo>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696" b="0" i="0" u="none" strike="noStrike" kern="0" cap="none" spc="0" normalizeH="0" baseline="0" noProof="0">
              <a:ln>
                <a:noFill/>
              </a:ln>
              <a:solidFill>
                <a:srgbClr val="000000"/>
              </a:solidFill>
              <a:effectLst/>
              <a:uLnTx/>
              <a:uFillTx/>
              <a:latin typeface="Segoe UI"/>
              <a:ea typeface="+mn-ea"/>
              <a:cs typeface="+mn-cs"/>
            </a:endParaRPr>
          </a:p>
        </p:txBody>
      </p:sp>
      <p:sp>
        <p:nvSpPr>
          <p:cNvPr id="203" name="people_4">
            <a:extLst>
              <a:ext uri="{FF2B5EF4-FFF2-40B4-BE49-F238E27FC236}">
                <a16:creationId xmlns:a16="http://schemas.microsoft.com/office/drawing/2014/main" id="{EE8D8A8B-C87F-491D-9CE2-5CBF6F7B1AFC}"/>
              </a:ext>
              <a:ext uri="{C183D7F6-B498-43B3-948B-1728B52AA6E4}">
                <adec:decorative xmlns:adec="http://schemas.microsoft.com/office/drawing/2017/decorative" val="1"/>
              </a:ext>
            </a:extLst>
          </p:cNvPr>
          <p:cNvSpPr>
            <a:spLocks noChangeAspect="1" noEditPoints="1"/>
          </p:cNvSpPr>
          <p:nvPr/>
        </p:nvSpPr>
        <p:spPr bwMode="auto">
          <a:xfrm>
            <a:off x="4955626" y="4427162"/>
            <a:ext cx="323993" cy="362218"/>
          </a:xfrm>
          <a:custGeom>
            <a:avLst/>
            <a:gdLst>
              <a:gd name="T0" fmla="*/ 48 w 246"/>
              <a:gd name="T1" fmla="*/ 76 h 275"/>
              <a:gd name="T2" fmla="*/ 124 w 246"/>
              <a:gd name="T3" fmla="*/ 0 h 275"/>
              <a:gd name="T4" fmla="*/ 201 w 246"/>
              <a:gd name="T5" fmla="*/ 76 h 275"/>
              <a:gd name="T6" fmla="*/ 124 w 246"/>
              <a:gd name="T7" fmla="*/ 152 h 275"/>
              <a:gd name="T8" fmla="*/ 48 w 246"/>
              <a:gd name="T9" fmla="*/ 76 h 275"/>
              <a:gd name="T10" fmla="*/ 246 w 246"/>
              <a:gd name="T11" fmla="*/ 275 h 275"/>
              <a:gd name="T12" fmla="*/ 123 w 246"/>
              <a:gd name="T13" fmla="*/ 152 h 275"/>
              <a:gd name="T14" fmla="*/ 0 w 246"/>
              <a:gd name="T15" fmla="*/ 275 h 2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275">
                <a:moveTo>
                  <a:pt x="48" y="76"/>
                </a:moveTo>
                <a:cubicBezTo>
                  <a:pt x="48" y="34"/>
                  <a:pt x="82" y="0"/>
                  <a:pt x="124" y="0"/>
                </a:cubicBezTo>
                <a:cubicBezTo>
                  <a:pt x="166" y="0"/>
                  <a:pt x="201" y="34"/>
                  <a:pt x="201" y="76"/>
                </a:cubicBezTo>
                <a:cubicBezTo>
                  <a:pt x="201" y="118"/>
                  <a:pt x="166" y="152"/>
                  <a:pt x="124" y="152"/>
                </a:cubicBezTo>
                <a:cubicBezTo>
                  <a:pt x="82" y="152"/>
                  <a:pt x="48" y="118"/>
                  <a:pt x="48" y="76"/>
                </a:cubicBezTo>
                <a:close/>
                <a:moveTo>
                  <a:pt x="246" y="275"/>
                </a:moveTo>
                <a:cubicBezTo>
                  <a:pt x="246" y="207"/>
                  <a:pt x="191" y="152"/>
                  <a:pt x="123" y="152"/>
                </a:cubicBezTo>
                <a:cubicBezTo>
                  <a:pt x="55" y="152"/>
                  <a:pt x="0" y="207"/>
                  <a:pt x="0" y="275"/>
                </a:cubicBezTo>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696" b="0" i="0" u="none" strike="noStrike" kern="0" cap="none" spc="0" normalizeH="0" baseline="0" noProof="0">
              <a:ln>
                <a:noFill/>
              </a:ln>
              <a:solidFill>
                <a:srgbClr val="000000"/>
              </a:solidFill>
              <a:effectLst/>
              <a:uLnTx/>
              <a:uFillTx/>
              <a:latin typeface="Segoe UI"/>
              <a:ea typeface="+mn-ea"/>
              <a:cs typeface="+mn-cs"/>
            </a:endParaRPr>
          </a:p>
        </p:txBody>
      </p:sp>
      <p:sp>
        <p:nvSpPr>
          <p:cNvPr id="206" name="people_4">
            <a:extLst>
              <a:ext uri="{FF2B5EF4-FFF2-40B4-BE49-F238E27FC236}">
                <a16:creationId xmlns:a16="http://schemas.microsoft.com/office/drawing/2014/main" id="{65E347A4-B435-4F56-8A3A-032F36B1F303}"/>
              </a:ext>
              <a:ext uri="{C183D7F6-B498-43B3-948B-1728B52AA6E4}">
                <adec:decorative xmlns:adec="http://schemas.microsoft.com/office/drawing/2017/decorative" val="1"/>
              </a:ext>
            </a:extLst>
          </p:cNvPr>
          <p:cNvSpPr>
            <a:spLocks noChangeAspect="1" noEditPoints="1"/>
          </p:cNvSpPr>
          <p:nvPr/>
        </p:nvSpPr>
        <p:spPr bwMode="auto">
          <a:xfrm>
            <a:off x="2570149" y="3807649"/>
            <a:ext cx="323993" cy="362218"/>
          </a:xfrm>
          <a:custGeom>
            <a:avLst/>
            <a:gdLst>
              <a:gd name="T0" fmla="*/ 48 w 246"/>
              <a:gd name="T1" fmla="*/ 76 h 275"/>
              <a:gd name="T2" fmla="*/ 124 w 246"/>
              <a:gd name="T3" fmla="*/ 0 h 275"/>
              <a:gd name="T4" fmla="*/ 201 w 246"/>
              <a:gd name="T5" fmla="*/ 76 h 275"/>
              <a:gd name="T6" fmla="*/ 124 w 246"/>
              <a:gd name="T7" fmla="*/ 152 h 275"/>
              <a:gd name="T8" fmla="*/ 48 w 246"/>
              <a:gd name="T9" fmla="*/ 76 h 275"/>
              <a:gd name="T10" fmla="*/ 246 w 246"/>
              <a:gd name="T11" fmla="*/ 275 h 275"/>
              <a:gd name="T12" fmla="*/ 123 w 246"/>
              <a:gd name="T13" fmla="*/ 152 h 275"/>
              <a:gd name="T14" fmla="*/ 0 w 246"/>
              <a:gd name="T15" fmla="*/ 275 h 2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275">
                <a:moveTo>
                  <a:pt x="48" y="76"/>
                </a:moveTo>
                <a:cubicBezTo>
                  <a:pt x="48" y="34"/>
                  <a:pt x="82" y="0"/>
                  <a:pt x="124" y="0"/>
                </a:cubicBezTo>
                <a:cubicBezTo>
                  <a:pt x="166" y="0"/>
                  <a:pt x="201" y="34"/>
                  <a:pt x="201" y="76"/>
                </a:cubicBezTo>
                <a:cubicBezTo>
                  <a:pt x="201" y="118"/>
                  <a:pt x="166" y="152"/>
                  <a:pt x="124" y="152"/>
                </a:cubicBezTo>
                <a:cubicBezTo>
                  <a:pt x="82" y="152"/>
                  <a:pt x="48" y="118"/>
                  <a:pt x="48" y="76"/>
                </a:cubicBezTo>
                <a:close/>
                <a:moveTo>
                  <a:pt x="246" y="275"/>
                </a:moveTo>
                <a:cubicBezTo>
                  <a:pt x="246" y="207"/>
                  <a:pt x="191" y="152"/>
                  <a:pt x="123" y="152"/>
                </a:cubicBezTo>
                <a:cubicBezTo>
                  <a:pt x="55" y="152"/>
                  <a:pt x="0" y="207"/>
                  <a:pt x="0" y="275"/>
                </a:cubicBezTo>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696" b="0" i="0" u="none" strike="noStrike" kern="0" cap="none" spc="0" normalizeH="0" baseline="0" noProof="0">
              <a:ln>
                <a:noFill/>
              </a:ln>
              <a:solidFill>
                <a:srgbClr val="000000"/>
              </a:solidFill>
              <a:effectLst/>
              <a:uLnTx/>
              <a:uFillTx/>
              <a:latin typeface="Segoe UI"/>
              <a:ea typeface="+mn-ea"/>
              <a:cs typeface="+mn-cs"/>
            </a:endParaRPr>
          </a:p>
        </p:txBody>
      </p:sp>
      <p:sp>
        <p:nvSpPr>
          <p:cNvPr id="160" name="Rectangle: Rounded Corners 159">
            <a:extLst>
              <a:ext uri="{FF2B5EF4-FFF2-40B4-BE49-F238E27FC236}">
                <a16:creationId xmlns:a16="http://schemas.microsoft.com/office/drawing/2014/main" id="{F3850C69-BFAB-41E2-A37D-DC66082D6F81}"/>
              </a:ext>
              <a:ext uri="{C183D7F6-B498-43B3-948B-1728B52AA6E4}">
                <adec:decorative xmlns:adec="http://schemas.microsoft.com/office/drawing/2017/decorative" val="1"/>
              </a:ext>
            </a:extLst>
          </p:cNvPr>
          <p:cNvSpPr/>
          <p:nvPr/>
        </p:nvSpPr>
        <p:spPr bwMode="auto">
          <a:xfrm rot="10800000">
            <a:off x="588263" y="1780600"/>
            <a:ext cx="11017061" cy="4416313"/>
          </a:xfrm>
          <a:prstGeom prst="roundRect">
            <a:avLst>
              <a:gd name="adj" fmla="val 10182"/>
            </a:avLst>
          </a:prstGeom>
          <a:noFill/>
          <a:ln w="88900" cap="rnd" cmpd="sng" algn="ctr">
            <a:solidFill>
              <a:srgbClr val="E6E6E6"/>
            </a:solid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353" b="0" i="0" u="none" strike="noStrike" kern="0" cap="none" spc="0" normalizeH="0" baseline="0" noProof="0" err="1">
              <a:ln>
                <a:noFill/>
              </a:ln>
              <a:solidFill>
                <a:srgbClr val="000000"/>
              </a:solidFill>
              <a:effectLst/>
              <a:uLnTx/>
              <a:uFillTx/>
              <a:latin typeface="Segoe UI"/>
              <a:ea typeface="+mn-ea"/>
              <a:cs typeface="Segoe UI" pitchFamily="34" charset="0"/>
            </a:endParaRPr>
          </a:p>
        </p:txBody>
      </p:sp>
    </p:spTree>
    <p:extLst>
      <p:ext uri="{BB962C8B-B14F-4D97-AF65-F5344CB8AC3E}">
        <p14:creationId xmlns:p14="http://schemas.microsoft.com/office/powerpoint/2010/main" val="167841121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mph" presetSubtype="2" fill="hold" nodeType="afterEffect">
                                  <p:stCondLst>
                                    <p:cond delay="0"/>
                                  </p:stCondLst>
                                  <p:childTnLst>
                                    <p:animClr clrSpc="rgb" dir="cw">
                                      <p:cBhvr>
                                        <p:cTn id="6" dur="500" fill="hold"/>
                                        <p:tgtEl>
                                          <p:spTgt spid="389"/>
                                        </p:tgtEl>
                                        <p:attrNameLst>
                                          <p:attrName>fillcolor</p:attrName>
                                        </p:attrNameLst>
                                      </p:cBhvr>
                                      <p:to>
                                        <a:srgbClr val="D83B01"/>
                                      </p:to>
                                    </p:animClr>
                                    <p:set>
                                      <p:cBhvr>
                                        <p:cTn id="7" dur="500" fill="hold"/>
                                        <p:tgtEl>
                                          <p:spTgt spid="389"/>
                                        </p:tgtEl>
                                        <p:attrNameLst>
                                          <p:attrName>fill.type</p:attrName>
                                        </p:attrNameLst>
                                      </p:cBhvr>
                                      <p:to>
                                        <p:strVal val="solid"/>
                                      </p:to>
                                    </p:set>
                                    <p:set>
                                      <p:cBhvr>
                                        <p:cTn id="8" dur="500" fill="hold"/>
                                        <p:tgtEl>
                                          <p:spTgt spid="389"/>
                                        </p:tgtEl>
                                        <p:attrNameLst>
                                          <p:attrName>fill.on</p:attrName>
                                        </p:attrNameLst>
                                      </p:cBhvr>
                                      <p:to>
                                        <p:strVal val="true"/>
                                      </p:to>
                                    </p:set>
                                  </p:childTnLst>
                                </p:cTn>
                              </p:par>
                              <p:par>
                                <p:cTn id="9" presetID="1" presetClass="emph" presetSubtype="2" fill="hold" nodeType="withEffect">
                                  <p:stCondLst>
                                    <p:cond delay="0"/>
                                  </p:stCondLst>
                                  <p:childTnLst>
                                    <p:animClr clrSpc="rgb" dir="cw">
                                      <p:cBhvr>
                                        <p:cTn id="10" dur="500" fill="hold"/>
                                        <p:tgtEl>
                                          <p:spTgt spid="388"/>
                                        </p:tgtEl>
                                        <p:attrNameLst>
                                          <p:attrName>fillcolor</p:attrName>
                                        </p:attrNameLst>
                                      </p:cBhvr>
                                      <p:to>
                                        <a:srgbClr val="D83B01"/>
                                      </p:to>
                                    </p:animClr>
                                    <p:set>
                                      <p:cBhvr>
                                        <p:cTn id="11" dur="500" fill="hold"/>
                                        <p:tgtEl>
                                          <p:spTgt spid="388"/>
                                        </p:tgtEl>
                                        <p:attrNameLst>
                                          <p:attrName>fill.type</p:attrName>
                                        </p:attrNameLst>
                                      </p:cBhvr>
                                      <p:to>
                                        <p:strVal val="solid"/>
                                      </p:to>
                                    </p:set>
                                    <p:set>
                                      <p:cBhvr>
                                        <p:cTn id="12" dur="500" fill="hold"/>
                                        <p:tgtEl>
                                          <p:spTgt spid="388"/>
                                        </p:tgtEl>
                                        <p:attrNameLst>
                                          <p:attrName>fill.on</p:attrName>
                                        </p:attrNameLst>
                                      </p:cBhvr>
                                      <p:to>
                                        <p:strVal val="true"/>
                                      </p:to>
                                    </p:set>
                                  </p:childTnLst>
                                </p:cTn>
                              </p:par>
                              <p:par>
                                <p:cTn id="13" presetID="1" presetClass="emph" presetSubtype="2" fill="hold" nodeType="withEffect">
                                  <p:stCondLst>
                                    <p:cond delay="0"/>
                                  </p:stCondLst>
                                  <p:childTnLst>
                                    <p:animClr clrSpc="rgb" dir="cw">
                                      <p:cBhvr>
                                        <p:cTn id="14" dur="500" fill="hold"/>
                                        <p:tgtEl>
                                          <p:spTgt spid="221"/>
                                        </p:tgtEl>
                                        <p:attrNameLst>
                                          <p:attrName>fillcolor</p:attrName>
                                        </p:attrNameLst>
                                      </p:cBhvr>
                                      <p:to>
                                        <a:srgbClr val="D83B01"/>
                                      </p:to>
                                    </p:animClr>
                                    <p:set>
                                      <p:cBhvr>
                                        <p:cTn id="15" dur="500" fill="hold"/>
                                        <p:tgtEl>
                                          <p:spTgt spid="221"/>
                                        </p:tgtEl>
                                        <p:attrNameLst>
                                          <p:attrName>fill.type</p:attrName>
                                        </p:attrNameLst>
                                      </p:cBhvr>
                                      <p:to>
                                        <p:strVal val="solid"/>
                                      </p:to>
                                    </p:set>
                                    <p:set>
                                      <p:cBhvr>
                                        <p:cTn id="16" dur="500" fill="hold"/>
                                        <p:tgtEl>
                                          <p:spTgt spid="221"/>
                                        </p:tgtEl>
                                        <p:attrNameLst>
                                          <p:attrName>fill.on</p:attrName>
                                        </p:attrNameLst>
                                      </p:cBhvr>
                                      <p:to>
                                        <p:strVal val="true"/>
                                      </p:to>
                                    </p:set>
                                  </p:childTnLst>
                                </p:cTn>
                              </p:par>
                              <p:par>
                                <p:cTn id="17" presetID="1" presetClass="emph" presetSubtype="2" fill="hold" nodeType="withEffect">
                                  <p:stCondLst>
                                    <p:cond delay="0"/>
                                  </p:stCondLst>
                                  <p:childTnLst>
                                    <p:animClr clrSpc="rgb" dir="cw">
                                      <p:cBhvr>
                                        <p:cTn id="18" dur="500" fill="hold"/>
                                        <p:tgtEl>
                                          <p:spTgt spid="215"/>
                                        </p:tgtEl>
                                        <p:attrNameLst>
                                          <p:attrName>fillcolor</p:attrName>
                                        </p:attrNameLst>
                                      </p:cBhvr>
                                      <p:to>
                                        <a:srgbClr val="D83B01"/>
                                      </p:to>
                                    </p:animClr>
                                    <p:set>
                                      <p:cBhvr>
                                        <p:cTn id="19" dur="500" fill="hold"/>
                                        <p:tgtEl>
                                          <p:spTgt spid="215"/>
                                        </p:tgtEl>
                                        <p:attrNameLst>
                                          <p:attrName>fill.type</p:attrName>
                                        </p:attrNameLst>
                                      </p:cBhvr>
                                      <p:to>
                                        <p:strVal val="solid"/>
                                      </p:to>
                                    </p:set>
                                    <p:set>
                                      <p:cBhvr>
                                        <p:cTn id="20" dur="500" fill="hold"/>
                                        <p:tgtEl>
                                          <p:spTgt spid="215"/>
                                        </p:tgtEl>
                                        <p:attrNameLst>
                                          <p:attrName>fill.on</p:attrName>
                                        </p:attrNameLst>
                                      </p:cBhvr>
                                      <p:to>
                                        <p:strVal val="true"/>
                                      </p:to>
                                    </p:set>
                                  </p:childTnLst>
                                </p:cTn>
                              </p:par>
                              <p:par>
                                <p:cTn id="21" presetID="1" presetClass="emph" presetSubtype="2" fill="hold" nodeType="withEffect">
                                  <p:stCondLst>
                                    <p:cond delay="0"/>
                                  </p:stCondLst>
                                  <p:childTnLst>
                                    <p:animClr clrSpc="rgb" dir="cw">
                                      <p:cBhvr>
                                        <p:cTn id="22" dur="500" fill="hold"/>
                                        <p:tgtEl>
                                          <p:spTgt spid="390"/>
                                        </p:tgtEl>
                                        <p:attrNameLst>
                                          <p:attrName>fillcolor</p:attrName>
                                        </p:attrNameLst>
                                      </p:cBhvr>
                                      <p:to>
                                        <a:srgbClr val="D83B01"/>
                                      </p:to>
                                    </p:animClr>
                                    <p:set>
                                      <p:cBhvr>
                                        <p:cTn id="23" dur="500" fill="hold"/>
                                        <p:tgtEl>
                                          <p:spTgt spid="390"/>
                                        </p:tgtEl>
                                        <p:attrNameLst>
                                          <p:attrName>fill.type</p:attrName>
                                        </p:attrNameLst>
                                      </p:cBhvr>
                                      <p:to>
                                        <p:strVal val="solid"/>
                                      </p:to>
                                    </p:set>
                                    <p:set>
                                      <p:cBhvr>
                                        <p:cTn id="24" dur="500" fill="hold"/>
                                        <p:tgtEl>
                                          <p:spTgt spid="390"/>
                                        </p:tgtEl>
                                        <p:attrNameLst>
                                          <p:attrName>fill.on</p:attrName>
                                        </p:attrNameLst>
                                      </p:cBhvr>
                                      <p:to>
                                        <p:strVal val="true"/>
                                      </p:to>
                                    </p:set>
                                  </p:childTnLst>
                                </p:cTn>
                              </p:par>
                              <p:par>
                                <p:cTn id="25" presetID="1" presetClass="emph" presetSubtype="2" fill="hold" nodeType="withEffect">
                                  <p:stCondLst>
                                    <p:cond delay="0"/>
                                  </p:stCondLst>
                                  <p:childTnLst>
                                    <p:animClr clrSpc="rgb" dir="cw">
                                      <p:cBhvr>
                                        <p:cTn id="26" dur="500" fill="hold"/>
                                        <p:tgtEl>
                                          <p:spTgt spid="383"/>
                                        </p:tgtEl>
                                        <p:attrNameLst>
                                          <p:attrName>fillcolor</p:attrName>
                                        </p:attrNameLst>
                                      </p:cBhvr>
                                      <p:to>
                                        <a:srgbClr val="D83B01"/>
                                      </p:to>
                                    </p:animClr>
                                    <p:set>
                                      <p:cBhvr>
                                        <p:cTn id="27" dur="500" fill="hold"/>
                                        <p:tgtEl>
                                          <p:spTgt spid="383"/>
                                        </p:tgtEl>
                                        <p:attrNameLst>
                                          <p:attrName>fill.type</p:attrName>
                                        </p:attrNameLst>
                                      </p:cBhvr>
                                      <p:to>
                                        <p:strVal val="solid"/>
                                      </p:to>
                                    </p:set>
                                    <p:set>
                                      <p:cBhvr>
                                        <p:cTn id="28" dur="500" fill="hold"/>
                                        <p:tgtEl>
                                          <p:spTgt spid="383"/>
                                        </p:tgtEl>
                                        <p:attrNameLst>
                                          <p:attrName>fill.on</p:attrName>
                                        </p:attrNameLst>
                                      </p:cBhvr>
                                      <p:to>
                                        <p:strVal val="true"/>
                                      </p:to>
                                    </p:set>
                                  </p:childTnLst>
                                </p:cTn>
                              </p:par>
                            </p:childTnLst>
                          </p:cTn>
                        </p:par>
                        <p:par>
                          <p:cTn id="29" fill="hold">
                            <p:stCondLst>
                              <p:cond delay="500"/>
                            </p:stCondLst>
                            <p:childTnLst>
                              <p:par>
                                <p:cTn id="30" presetID="1" presetClass="emph" presetSubtype="2" fill="hold" nodeType="afterEffect">
                                  <p:stCondLst>
                                    <p:cond delay="0"/>
                                  </p:stCondLst>
                                  <p:childTnLst>
                                    <p:animClr clrSpc="rgb" dir="cw">
                                      <p:cBhvr>
                                        <p:cTn id="31" dur="500" fill="hold"/>
                                        <p:tgtEl>
                                          <p:spTgt spid="384"/>
                                        </p:tgtEl>
                                        <p:attrNameLst>
                                          <p:attrName>fillcolor</p:attrName>
                                        </p:attrNameLst>
                                      </p:cBhvr>
                                      <p:to>
                                        <a:srgbClr val="D83B01"/>
                                      </p:to>
                                    </p:animClr>
                                    <p:set>
                                      <p:cBhvr>
                                        <p:cTn id="32" dur="500" fill="hold"/>
                                        <p:tgtEl>
                                          <p:spTgt spid="384"/>
                                        </p:tgtEl>
                                        <p:attrNameLst>
                                          <p:attrName>fill.type</p:attrName>
                                        </p:attrNameLst>
                                      </p:cBhvr>
                                      <p:to>
                                        <p:strVal val="solid"/>
                                      </p:to>
                                    </p:set>
                                    <p:set>
                                      <p:cBhvr>
                                        <p:cTn id="33" dur="500" fill="hold"/>
                                        <p:tgtEl>
                                          <p:spTgt spid="384"/>
                                        </p:tgtEl>
                                        <p:attrNameLst>
                                          <p:attrName>fill.on</p:attrName>
                                        </p:attrNameLst>
                                      </p:cBhvr>
                                      <p:to>
                                        <p:strVal val="true"/>
                                      </p:to>
                                    </p:set>
                                  </p:childTnLst>
                                </p:cTn>
                              </p:par>
                              <p:par>
                                <p:cTn id="34" presetID="1" presetClass="emph" presetSubtype="2" fill="hold" nodeType="withEffect">
                                  <p:stCondLst>
                                    <p:cond delay="0"/>
                                  </p:stCondLst>
                                  <p:childTnLst>
                                    <p:animClr clrSpc="rgb" dir="cw">
                                      <p:cBhvr>
                                        <p:cTn id="35" dur="500" fill="hold"/>
                                        <p:tgtEl>
                                          <p:spTgt spid="385"/>
                                        </p:tgtEl>
                                        <p:attrNameLst>
                                          <p:attrName>fillcolor</p:attrName>
                                        </p:attrNameLst>
                                      </p:cBhvr>
                                      <p:to>
                                        <a:srgbClr val="D83B01"/>
                                      </p:to>
                                    </p:animClr>
                                    <p:set>
                                      <p:cBhvr>
                                        <p:cTn id="36" dur="500" fill="hold"/>
                                        <p:tgtEl>
                                          <p:spTgt spid="385"/>
                                        </p:tgtEl>
                                        <p:attrNameLst>
                                          <p:attrName>fill.type</p:attrName>
                                        </p:attrNameLst>
                                      </p:cBhvr>
                                      <p:to>
                                        <p:strVal val="solid"/>
                                      </p:to>
                                    </p:set>
                                    <p:set>
                                      <p:cBhvr>
                                        <p:cTn id="37" dur="500" fill="hold"/>
                                        <p:tgtEl>
                                          <p:spTgt spid="385"/>
                                        </p:tgtEl>
                                        <p:attrNameLst>
                                          <p:attrName>fill.on</p:attrName>
                                        </p:attrNameLst>
                                      </p:cBhvr>
                                      <p:to>
                                        <p:strVal val="true"/>
                                      </p:to>
                                    </p:set>
                                  </p:childTnLst>
                                </p:cTn>
                              </p:par>
                              <p:par>
                                <p:cTn id="38" presetID="1" presetClass="emph" presetSubtype="2" fill="hold" nodeType="withEffect">
                                  <p:stCondLst>
                                    <p:cond delay="0"/>
                                  </p:stCondLst>
                                  <p:childTnLst>
                                    <p:animClr clrSpc="rgb" dir="cw">
                                      <p:cBhvr>
                                        <p:cTn id="39" dur="500" fill="hold"/>
                                        <p:tgtEl>
                                          <p:spTgt spid="386"/>
                                        </p:tgtEl>
                                        <p:attrNameLst>
                                          <p:attrName>fillcolor</p:attrName>
                                        </p:attrNameLst>
                                      </p:cBhvr>
                                      <p:to>
                                        <a:srgbClr val="D83B01"/>
                                      </p:to>
                                    </p:animClr>
                                    <p:set>
                                      <p:cBhvr>
                                        <p:cTn id="40" dur="500" fill="hold"/>
                                        <p:tgtEl>
                                          <p:spTgt spid="386"/>
                                        </p:tgtEl>
                                        <p:attrNameLst>
                                          <p:attrName>fill.type</p:attrName>
                                        </p:attrNameLst>
                                      </p:cBhvr>
                                      <p:to>
                                        <p:strVal val="solid"/>
                                      </p:to>
                                    </p:set>
                                    <p:set>
                                      <p:cBhvr>
                                        <p:cTn id="41" dur="500" fill="hold"/>
                                        <p:tgtEl>
                                          <p:spTgt spid="386"/>
                                        </p:tgtEl>
                                        <p:attrNameLst>
                                          <p:attrName>fill.on</p:attrName>
                                        </p:attrNameLst>
                                      </p:cBhvr>
                                      <p:to>
                                        <p:strVal val="true"/>
                                      </p:to>
                                    </p:set>
                                  </p:childTnLst>
                                </p:cTn>
                              </p:par>
                              <p:par>
                                <p:cTn id="42" presetID="1" presetClass="emph" presetSubtype="2" fill="hold" nodeType="withEffect">
                                  <p:stCondLst>
                                    <p:cond delay="0"/>
                                  </p:stCondLst>
                                  <p:childTnLst>
                                    <p:animClr clrSpc="rgb" dir="cw">
                                      <p:cBhvr>
                                        <p:cTn id="43" dur="500" fill="hold"/>
                                        <p:tgtEl>
                                          <p:spTgt spid="249"/>
                                        </p:tgtEl>
                                        <p:attrNameLst>
                                          <p:attrName>fillcolor</p:attrName>
                                        </p:attrNameLst>
                                      </p:cBhvr>
                                      <p:to>
                                        <a:srgbClr val="D83B01"/>
                                      </p:to>
                                    </p:animClr>
                                    <p:set>
                                      <p:cBhvr>
                                        <p:cTn id="44" dur="500" fill="hold"/>
                                        <p:tgtEl>
                                          <p:spTgt spid="249"/>
                                        </p:tgtEl>
                                        <p:attrNameLst>
                                          <p:attrName>fill.type</p:attrName>
                                        </p:attrNameLst>
                                      </p:cBhvr>
                                      <p:to>
                                        <p:strVal val="solid"/>
                                      </p:to>
                                    </p:set>
                                    <p:set>
                                      <p:cBhvr>
                                        <p:cTn id="45" dur="500" fill="hold"/>
                                        <p:tgtEl>
                                          <p:spTgt spid="249"/>
                                        </p:tgtEl>
                                        <p:attrNameLst>
                                          <p:attrName>fill.on</p:attrName>
                                        </p:attrNameLst>
                                      </p:cBhvr>
                                      <p:to>
                                        <p:strVal val="true"/>
                                      </p:to>
                                    </p:set>
                                  </p:childTnLst>
                                </p:cTn>
                              </p:par>
                              <p:par>
                                <p:cTn id="46" presetID="1" presetClass="emph" presetSubtype="2" fill="hold" nodeType="withEffect">
                                  <p:stCondLst>
                                    <p:cond delay="0"/>
                                  </p:stCondLst>
                                  <p:childTnLst>
                                    <p:animClr clrSpc="rgb" dir="cw">
                                      <p:cBhvr>
                                        <p:cTn id="47" dur="500" fill="hold"/>
                                        <p:tgtEl>
                                          <p:spTgt spid="382"/>
                                        </p:tgtEl>
                                        <p:attrNameLst>
                                          <p:attrName>fillcolor</p:attrName>
                                        </p:attrNameLst>
                                      </p:cBhvr>
                                      <p:to>
                                        <a:srgbClr val="D83B01"/>
                                      </p:to>
                                    </p:animClr>
                                    <p:set>
                                      <p:cBhvr>
                                        <p:cTn id="48" dur="500" fill="hold"/>
                                        <p:tgtEl>
                                          <p:spTgt spid="382"/>
                                        </p:tgtEl>
                                        <p:attrNameLst>
                                          <p:attrName>fill.type</p:attrName>
                                        </p:attrNameLst>
                                      </p:cBhvr>
                                      <p:to>
                                        <p:strVal val="solid"/>
                                      </p:to>
                                    </p:set>
                                    <p:set>
                                      <p:cBhvr>
                                        <p:cTn id="49" dur="500" fill="hold"/>
                                        <p:tgtEl>
                                          <p:spTgt spid="382"/>
                                        </p:tgtEl>
                                        <p:attrNameLst>
                                          <p:attrName>fill.on</p:attrName>
                                        </p:attrNameLst>
                                      </p:cBhvr>
                                      <p:to>
                                        <p:strVal val="true"/>
                                      </p:to>
                                    </p:set>
                                  </p:childTnLst>
                                </p:cTn>
                              </p:par>
                              <p:par>
                                <p:cTn id="50" presetID="1" presetClass="emph" presetSubtype="2" fill="hold" nodeType="withEffect">
                                  <p:stCondLst>
                                    <p:cond delay="0"/>
                                  </p:stCondLst>
                                  <p:childTnLst>
                                    <p:animClr clrSpc="rgb" dir="cw">
                                      <p:cBhvr>
                                        <p:cTn id="51" dur="500" fill="hold"/>
                                        <p:tgtEl>
                                          <p:spTgt spid="210"/>
                                        </p:tgtEl>
                                        <p:attrNameLst>
                                          <p:attrName>fillcolor</p:attrName>
                                        </p:attrNameLst>
                                      </p:cBhvr>
                                      <p:to>
                                        <a:srgbClr val="D83B01"/>
                                      </p:to>
                                    </p:animClr>
                                    <p:set>
                                      <p:cBhvr>
                                        <p:cTn id="52" dur="500" fill="hold"/>
                                        <p:tgtEl>
                                          <p:spTgt spid="210"/>
                                        </p:tgtEl>
                                        <p:attrNameLst>
                                          <p:attrName>fill.type</p:attrName>
                                        </p:attrNameLst>
                                      </p:cBhvr>
                                      <p:to>
                                        <p:strVal val="solid"/>
                                      </p:to>
                                    </p:set>
                                    <p:set>
                                      <p:cBhvr>
                                        <p:cTn id="53" dur="500" fill="hold"/>
                                        <p:tgtEl>
                                          <p:spTgt spid="210"/>
                                        </p:tgtEl>
                                        <p:attrNameLst>
                                          <p:attrName>fill.on</p:attrName>
                                        </p:attrNameLst>
                                      </p:cBhvr>
                                      <p:to>
                                        <p:strVal val="true"/>
                                      </p:to>
                                    </p:set>
                                  </p:childTnLst>
                                </p:cTn>
                              </p:par>
                              <p:par>
                                <p:cTn id="54" presetID="1" presetClass="emph" presetSubtype="2" fill="hold" nodeType="withEffect">
                                  <p:stCondLst>
                                    <p:cond delay="0"/>
                                  </p:stCondLst>
                                  <p:childTnLst>
                                    <p:animClr clrSpc="rgb" dir="cw">
                                      <p:cBhvr>
                                        <p:cTn id="55" dur="500" fill="hold"/>
                                        <p:tgtEl>
                                          <p:spTgt spid="207"/>
                                        </p:tgtEl>
                                        <p:attrNameLst>
                                          <p:attrName>fillcolor</p:attrName>
                                        </p:attrNameLst>
                                      </p:cBhvr>
                                      <p:to>
                                        <a:srgbClr val="D83B01"/>
                                      </p:to>
                                    </p:animClr>
                                    <p:set>
                                      <p:cBhvr>
                                        <p:cTn id="56" dur="500" fill="hold"/>
                                        <p:tgtEl>
                                          <p:spTgt spid="207"/>
                                        </p:tgtEl>
                                        <p:attrNameLst>
                                          <p:attrName>fill.type</p:attrName>
                                        </p:attrNameLst>
                                      </p:cBhvr>
                                      <p:to>
                                        <p:strVal val="solid"/>
                                      </p:to>
                                    </p:set>
                                    <p:set>
                                      <p:cBhvr>
                                        <p:cTn id="57" dur="500" fill="hold"/>
                                        <p:tgtEl>
                                          <p:spTgt spid="207"/>
                                        </p:tgtEl>
                                        <p:attrNameLst>
                                          <p:attrName>fill.on</p:attrName>
                                        </p:attrNameLst>
                                      </p:cBhvr>
                                      <p:to>
                                        <p:strVal val="true"/>
                                      </p:to>
                                    </p:set>
                                  </p:childTnLst>
                                </p:cTn>
                              </p:par>
                              <p:par>
                                <p:cTn id="58" presetID="1" presetClass="emph" presetSubtype="2" fill="hold" nodeType="withEffect">
                                  <p:stCondLst>
                                    <p:cond delay="0"/>
                                  </p:stCondLst>
                                  <p:childTnLst>
                                    <p:animClr clrSpc="rgb" dir="cw">
                                      <p:cBhvr>
                                        <p:cTn id="59" dur="500" fill="hold"/>
                                        <p:tgtEl>
                                          <p:spTgt spid="380"/>
                                        </p:tgtEl>
                                        <p:attrNameLst>
                                          <p:attrName>fillcolor</p:attrName>
                                        </p:attrNameLst>
                                      </p:cBhvr>
                                      <p:to>
                                        <a:srgbClr val="D83B01"/>
                                      </p:to>
                                    </p:animClr>
                                    <p:set>
                                      <p:cBhvr>
                                        <p:cTn id="60" dur="500" fill="hold"/>
                                        <p:tgtEl>
                                          <p:spTgt spid="380"/>
                                        </p:tgtEl>
                                        <p:attrNameLst>
                                          <p:attrName>fill.type</p:attrName>
                                        </p:attrNameLst>
                                      </p:cBhvr>
                                      <p:to>
                                        <p:strVal val="solid"/>
                                      </p:to>
                                    </p:set>
                                    <p:set>
                                      <p:cBhvr>
                                        <p:cTn id="61" dur="500" fill="hold"/>
                                        <p:tgtEl>
                                          <p:spTgt spid="380"/>
                                        </p:tgtEl>
                                        <p:attrNameLst>
                                          <p:attrName>fill.on</p:attrName>
                                        </p:attrNameLst>
                                      </p:cBhvr>
                                      <p:to>
                                        <p:strVal val="true"/>
                                      </p:to>
                                    </p:set>
                                  </p:childTnLst>
                                </p:cTn>
                              </p:par>
                              <p:par>
                                <p:cTn id="62" presetID="1" presetClass="emph" presetSubtype="2" fill="hold" nodeType="withEffect">
                                  <p:stCondLst>
                                    <p:cond delay="0"/>
                                  </p:stCondLst>
                                  <p:childTnLst>
                                    <p:animClr clrSpc="rgb" dir="cw">
                                      <p:cBhvr>
                                        <p:cTn id="63" dur="500" fill="hold"/>
                                        <p:tgtEl>
                                          <p:spTgt spid="381"/>
                                        </p:tgtEl>
                                        <p:attrNameLst>
                                          <p:attrName>fillcolor</p:attrName>
                                        </p:attrNameLst>
                                      </p:cBhvr>
                                      <p:to>
                                        <a:srgbClr val="D83B01"/>
                                      </p:to>
                                    </p:animClr>
                                    <p:set>
                                      <p:cBhvr>
                                        <p:cTn id="64" dur="500" fill="hold"/>
                                        <p:tgtEl>
                                          <p:spTgt spid="381"/>
                                        </p:tgtEl>
                                        <p:attrNameLst>
                                          <p:attrName>fill.type</p:attrName>
                                        </p:attrNameLst>
                                      </p:cBhvr>
                                      <p:to>
                                        <p:strVal val="solid"/>
                                      </p:to>
                                    </p:set>
                                    <p:set>
                                      <p:cBhvr>
                                        <p:cTn id="65" dur="500" fill="hold"/>
                                        <p:tgtEl>
                                          <p:spTgt spid="381"/>
                                        </p:tgtEl>
                                        <p:attrNameLst>
                                          <p:attrName>fill.on</p:attrName>
                                        </p:attrNameLst>
                                      </p:cBhvr>
                                      <p:to>
                                        <p:strVal val="true"/>
                                      </p:to>
                                    </p:set>
                                  </p:childTnLst>
                                </p:cTn>
                              </p:par>
                            </p:childTnLst>
                          </p:cTn>
                        </p:par>
                        <p:par>
                          <p:cTn id="66" fill="hold">
                            <p:stCondLst>
                              <p:cond delay="1000"/>
                            </p:stCondLst>
                            <p:childTnLst>
                              <p:par>
                                <p:cTn id="67" presetID="1" presetClass="emph" presetSubtype="2" fill="hold" nodeType="afterEffect">
                                  <p:stCondLst>
                                    <p:cond delay="0"/>
                                  </p:stCondLst>
                                  <p:childTnLst>
                                    <p:animClr clrSpc="rgb" dir="cw">
                                      <p:cBhvr>
                                        <p:cTn id="68" dur="500" fill="hold"/>
                                        <p:tgtEl>
                                          <p:spTgt spid="255"/>
                                        </p:tgtEl>
                                        <p:attrNameLst>
                                          <p:attrName>fillcolor</p:attrName>
                                        </p:attrNameLst>
                                      </p:cBhvr>
                                      <p:to>
                                        <a:srgbClr val="D83B01"/>
                                      </p:to>
                                    </p:animClr>
                                    <p:set>
                                      <p:cBhvr>
                                        <p:cTn id="69" dur="500" fill="hold"/>
                                        <p:tgtEl>
                                          <p:spTgt spid="255"/>
                                        </p:tgtEl>
                                        <p:attrNameLst>
                                          <p:attrName>fill.type</p:attrName>
                                        </p:attrNameLst>
                                      </p:cBhvr>
                                      <p:to>
                                        <p:strVal val="solid"/>
                                      </p:to>
                                    </p:set>
                                    <p:set>
                                      <p:cBhvr>
                                        <p:cTn id="70" dur="500" fill="hold"/>
                                        <p:tgtEl>
                                          <p:spTgt spid="255"/>
                                        </p:tgtEl>
                                        <p:attrNameLst>
                                          <p:attrName>fill.on</p:attrName>
                                        </p:attrNameLst>
                                      </p:cBhvr>
                                      <p:to>
                                        <p:strVal val="true"/>
                                      </p:to>
                                    </p:set>
                                  </p:childTnLst>
                                </p:cTn>
                              </p:par>
                              <p:par>
                                <p:cTn id="71" presetID="1" presetClass="emph" presetSubtype="2" fill="hold" nodeType="withEffect">
                                  <p:stCondLst>
                                    <p:cond delay="0"/>
                                  </p:stCondLst>
                                  <p:childTnLst>
                                    <p:animClr clrSpc="rgb" dir="cw">
                                      <p:cBhvr>
                                        <p:cTn id="72" dur="500" fill="hold"/>
                                        <p:tgtEl>
                                          <p:spTgt spid="387"/>
                                        </p:tgtEl>
                                        <p:attrNameLst>
                                          <p:attrName>fillcolor</p:attrName>
                                        </p:attrNameLst>
                                      </p:cBhvr>
                                      <p:to>
                                        <a:srgbClr val="D83B01"/>
                                      </p:to>
                                    </p:animClr>
                                    <p:set>
                                      <p:cBhvr>
                                        <p:cTn id="73" dur="500" fill="hold"/>
                                        <p:tgtEl>
                                          <p:spTgt spid="387"/>
                                        </p:tgtEl>
                                        <p:attrNameLst>
                                          <p:attrName>fill.type</p:attrName>
                                        </p:attrNameLst>
                                      </p:cBhvr>
                                      <p:to>
                                        <p:strVal val="solid"/>
                                      </p:to>
                                    </p:set>
                                    <p:set>
                                      <p:cBhvr>
                                        <p:cTn id="74" dur="500" fill="hold"/>
                                        <p:tgtEl>
                                          <p:spTgt spid="387"/>
                                        </p:tgtEl>
                                        <p:attrNameLst>
                                          <p:attrName>fill.on</p:attrName>
                                        </p:attrNameLst>
                                      </p:cBhvr>
                                      <p:to>
                                        <p:strVal val="true"/>
                                      </p:to>
                                    </p:set>
                                  </p:childTnLst>
                                </p:cTn>
                              </p:par>
                              <p:par>
                                <p:cTn id="75" presetID="1" presetClass="emph" presetSubtype="2" fill="hold" nodeType="withEffect">
                                  <p:stCondLst>
                                    <p:cond delay="0"/>
                                  </p:stCondLst>
                                  <p:childTnLst>
                                    <p:animClr clrSpc="rgb" dir="cw">
                                      <p:cBhvr>
                                        <p:cTn id="76" dur="500" fill="hold"/>
                                        <p:tgtEl>
                                          <p:spTgt spid="187"/>
                                        </p:tgtEl>
                                        <p:attrNameLst>
                                          <p:attrName>fillcolor</p:attrName>
                                        </p:attrNameLst>
                                      </p:cBhvr>
                                      <p:to>
                                        <a:srgbClr val="D83B01"/>
                                      </p:to>
                                    </p:animClr>
                                    <p:set>
                                      <p:cBhvr>
                                        <p:cTn id="77" dur="500" fill="hold"/>
                                        <p:tgtEl>
                                          <p:spTgt spid="187"/>
                                        </p:tgtEl>
                                        <p:attrNameLst>
                                          <p:attrName>fill.type</p:attrName>
                                        </p:attrNameLst>
                                      </p:cBhvr>
                                      <p:to>
                                        <p:strVal val="solid"/>
                                      </p:to>
                                    </p:set>
                                    <p:set>
                                      <p:cBhvr>
                                        <p:cTn id="78" dur="500" fill="hold"/>
                                        <p:tgtEl>
                                          <p:spTgt spid="187"/>
                                        </p:tgtEl>
                                        <p:attrNameLst>
                                          <p:attrName>fill.on</p:attrName>
                                        </p:attrNameLst>
                                      </p:cBhvr>
                                      <p:to>
                                        <p:strVal val="true"/>
                                      </p:to>
                                    </p:set>
                                  </p:childTnLst>
                                </p:cTn>
                              </p:par>
                              <p:par>
                                <p:cTn id="79" presetID="1" presetClass="emph" presetSubtype="2" fill="hold" nodeType="withEffect">
                                  <p:stCondLst>
                                    <p:cond delay="0"/>
                                  </p:stCondLst>
                                  <p:childTnLst>
                                    <p:animClr clrSpc="rgb" dir="cw">
                                      <p:cBhvr>
                                        <p:cTn id="80" dur="500" fill="hold"/>
                                        <p:tgtEl>
                                          <p:spTgt spid="391"/>
                                        </p:tgtEl>
                                        <p:attrNameLst>
                                          <p:attrName>fillcolor</p:attrName>
                                        </p:attrNameLst>
                                      </p:cBhvr>
                                      <p:to>
                                        <a:srgbClr val="D83B01"/>
                                      </p:to>
                                    </p:animClr>
                                    <p:set>
                                      <p:cBhvr>
                                        <p:cTn id="81" dur="500" fill="hold"/>
                                        <p:tgtEl>
                                          <p:spTgt spid="391"/>
                                        </p:tgtEl>
                                        <p:attrNameLst>
                                          <p:attrName>fill.type</p:attrName>
                                        </p:attrNameLst>
                                      </p:cBhvr>
                                      <p:to>
                                        <p:strVal val="solid"/>
                                      </p:to>
                                    </p:set>
                                    <p:set>
                                      <p:cBhvr>
                                        <p:cTn id="82" dur="500" fill="hold"/>
                                        <p:tgtEl>
                                          <p:spTgt spid="391"/>
                                        </p:tgtEl>
                                        <p:attrNameLst>
                                          <p:attrName>fill.on</p:attrName>
                                        </p:attrNameLst>
                                      </p:cBhvr>
                                      <p:to>
                                        <p:strVal val="true"/>
                                      </p:to>
                                    </p:set>
                                  </p:childTnLst>
                                </p:cTn>
                              </p:par>
                              <p:par>
                                <p:cTn id="83" presetID="1" presetClass="emph" presetSubtype="2" fill="hold" nodeType="withEffect">
                                  <p:stCondLst>
                                    <p:cond delay="0"/>
                                  </p:stCondLst>
                                  <p:childTnLst>
                                    <p:animClr clrSpc="rgb" dir="cw">
                                      <p:cBhvr>
                                        <p:cTn id="84" dur="500" fill="hold"/>
                                        <p:tgtEl>
                                          <p:spTgt spid="392"/>
                                        </p:tgtEl>
                                        <p:attrNameLst>
                                          <p:attrName>fillcolor</p:attrName>
                                        </p:attrNameLst>
                                      </p:cBhvr>
                                      <p:to>
                                        <a:srgbClr val="D83B01"/>
                                      </p:to>
                                    </p:animClr>
                                    <p:set>
                                      <p:cBhvr>
                                        <p:cTn id="85" dur="500" fill="hold"/>
                                        <p:tgtEl>
                                          <p:spTgt spid="392"/>
                                        </p:tgtEl>
                                        <p:attrNameLst>
                                          <p:attrName>fill.type</p:attrName>
                                        </p:attrNameLst>
                                      </p:cBhvr>
                                      <p:to>
                                        <p:strVal val="solid"/>
                                      </p:to>
                                    </p:set>
                                    <p:set>
                                      <p:cBhvr>
                                        <p:cTn id="86" dur="500" fill="hold"/>
                                        <p:tgtEl>
                                          <p:spTgt spid="392"/>
                                        </p:tgtEl>
                                        <p:attrNameLst>
                                          <p:attrName>fill.on</p:attrName>
                                        </p:attrNameLst>
                                      </p:cBhvr>
                                      <p:to>
                                        <p:strVal val="true"/>
                                      </p:to>
                                    </p:set>
                                  </p:childTnLst>
                                </p:cTn>
                              </p:par>
                              <p:par>
                                <p:cTn id="87" presetID="1" presetClass="emph" presetSubtype="2" fill="hold" nodeType="withEffect">
                                  <p:stCondLst>
                                    <p:cond delay="0"/>
                                  </p:stCondLst>
                                  <p:childTnLst>
                                    <p:animClr clrSpc="rgb" dir="cw">
                                      <p:cBhvr>
                                        <p:cTn id="88" dur="500" fill="hold"/>
                                        <p:tgtEl>
                                          <p:spTgt spid="283"/>
                                        </p:tgtEl>
                                        <p:attrNameLst>
                                          <p:attrName>fillcolor</p:attrName>
                                        </p:attrNameLst>
                                      </p:cBhvr>
                                      <p:to>
                                        <a:srgbClr val="D83B01"/>
                                      </p:to>
                                    </p:animClr>
                                    <p:set>
                                      <p:cBhvr>
                                        <p:cTn id="89" dur="500" fill="hold"/>
                                        <p:tgtEl>
                                          <p:spTgt spid="283"/>
                                        </p:tgtEl>
                                        <p:attrNameLst>
                                          <p:attrName>fill.type</p:attrName>
                                        </p:attrNameLst>
                                      </p:cBhvr>
                                      <p:to>
                                        <p:strVal val="solid"/>
                                      </p:to>
                                    </p:set>
                                    <p:set>
                                      <p:cBhvr>
                                        <p:cTn id="90" dur="500" fill="hold"/>
                                        <p:tgtEl>
                                          <p:spTgt spid="283"/>
                                        </p:tgtEl>
                                        <p:attrNameLst>
                                          <p:attrName>fill.on</p:attrName>
                                        </p:attrNameLst>
                                      </p:cBhvr>
                                      <p:to>
                                        <p:strVal val="true"/>
                                      </p:to>
                                    </p:set>
                                  </p:childTnLst>
                                </p:cTn>
                              </p:par>
                              <p:par>
                                <p:cTn id="91" presetID="1" presetClass="emph" presetSubtype="2" fill="hold" nodeType="withEffect">
                                  <p:stCondLst>
                                    <p:cond delay="0"/>
                                  </p:stCondLst>
                                  <p:childTnLst>
                                    <p:animClr clrSpc="rgb" dir="cw">
                                      <p:cBhvr>
                                        <p:cTn id="92" dur="500" fill="hold"/>
                                        <p:tgtEl>
                                          <p:spTgt spid="379"/>
                                        </p:tgtEl>
                                        <p:attrNameLst>
                                          <p:attrName>fillcolor</p:attrName>
                                        </p:attrNameLst>
                                      </p:cBhvr>
                                      <p:to>
                                        <a:srgbClr val="D83B01"/>
                                      </p:to>
                                    </p:animClr>
                                    <p:set>
                                      <p:cBhvr>
                                        <p:cTn id="93" dur="500" fill="hold"/>
                                        <p:tgtEl>
                                          <p:spTgt spid="379"/>
                                        </p:tgtEl>
                                        <p:attrNameLst>
                                          <p:attrName>fill.type</p:attrName>
                                        </p:attrNameLst>
                                      </p:cBhvr>
                                      <p:to>
                                        <p:strVal val="solid"/>
                                      </p:to>
                                    </p:set>
                                    <p:set>
                                      <p:cBhvr>
                                        <p:cTn id="94" dur="500" fill="hold"/>
                                        <p:tgtEl>
                                          <p:spTgt spid="379"/>
                                        </p:tgtEl>
                                        <p:attrNameLst>
                                          <p:attrName>fill.on</p:attrName>
                                        </p:attrNameLst>
                                      </p:cBhvr>
                                      <p:to>
                                        <p:strVal val="true"/>
                                      </p:to>
                                    </p:set>
                                  </p:childTnLst>
                                </p:cTn>
                              </p:par>
                              <p:par>
                                <p:cTn id="95" presetID="1" presetClass="emph" presetSubtype="2" fill="hold" nodeType="withEffect">
                                  <p:stCondLst>
                                    <p:cond delay="0"/>
                                  </p:stCondLst>
                                  <p:childTnLst>
                                    <p:animClr clrSpc="rgb" dir="cw">
                                      <p:cBhvr>
                                        <p:cTn id="96" dur="500" fill="hold"/>
                                        <p:tgtEl>
                                          <p:spTgt spid="378"/>
                                        </p:tgtEl>
                                        <p:attrNameLst>
                                          <p:attrName>fillcolor</p:attrName>
                                        </p:attrNameLst>
                                      </p:cBhvr>
                                      <p:to>
                                        <a:srgbClr val="D83B01"/>
                                      </p:to>
                                    </p:animClr>
                                    <p:set>
                                      <p:cBhvr>
                                        <p:cTn id="97" dur="500" fill="hold"/>
                                        <p:tgtEl>
                                          <p:spTgt spid="378"/>
                                        </p:tgtEl>
                                        <p:attrNameLst>
                                          <p:attrName>fill.type</p:attrName>
                                        </p:attrNameLst>
                                      </p:cBhvr>
                                      <p:to>
                                        <p:strVal val="solid"/>
                                      </p:to>
                                    </p:set>
                                    <p:set>
                                      <p:cBhvr>
                                        <p:cTn id="98" dur="500" fill="hold"/>
                                        <p:tgtEl>
                                          <p:spTgt spid="378"/>
                                        </p:tgtEl>
                                        <p:attrNameLst>
                                          <p:attrName>fill.on</p:attrName>
                                        </p:attrNameLst>
                                      </p:cBhvr>
                                      <p:to>
                                        <p:strVal val="true"/>
                                      </p:to>
                                    </p:set>
                                  </p:childTnLst>
                                </p:cTn>
                              </p:par>
                            </p:childTnLst>
                          </p:cTn>
                        </p:par>
                        <p:par>
                          <p:cTn id="99" fill="hold">
                            <p:stCondLst>
                              <p:cond delay="1500"/>
                            </p:stCondLst>
                            <p:childTnLst>
                              <p:par>
                                <p:cTn id="100" presetID="1" presetClass="emph" presetSubtype="2" fill="hold" nodeType="afterEffect">
                                  <p:stCondLst>
                                    <p:cond delay="0"/>
                                  </p:stCondLst>
                                  <p:childTnLst>
                                    <p:animClr clrSpc="rgb" dir="cw">
                                      <p:cBhvr>
                                        <p:cTn id="101" dur="500" fill="hold"/>
                                        <p:tgtEl>
                                          <p:spTgt spid="280"/>
                                        </p:tgtEl>
                                        <p:attrNameLst>
                                          <p:attrName>fillcolor</p:attrName>
                                        </p:attrNameLst>
                                      </p:cBhvr>
                                      <p:to>
                                        <a:srgbClr val="D83B01"/>
                                      </p:to>
                                    </p:animClr>
                                    <p:set>
                                      <p:cBhvr>
                                        <p:cTn id="102" dur="500" fill="hold"/>
                                        <p:tgtEl>
                                          <p:spTgt spid="280"/>
                                        </p:tgtEl>
                                        <p:attrNameLst>
                                          <p:attrName>fill.type</p:attrName>
                                        </p:attrNameLst>
                                      </p:cBhvr>
                                      <p:to>
                                        <p:strVal val="solid"/>
                                      </p:to>
                                    </p:set>
                                    <p:set>
                                      <p:cBhvr>
                                        <p:cTn id="103" dur="500" fill="hold"/>
                                        <p:tgtEl>
                                          <p:spTgt spid="280"/>
                                        </p:tgtEl>
                                        <p:attrNameLst>
                                          <p:attrName>fill.on</p:attrName>
                                        </p:attrNameLst>
                                      </p:cBhvr>
                                      <p:to>
                                        <p:strVal val="true"/>
                                      </p:to>
                                    </p:set>
                                  </p:childTnLst>
                                </p:cTn>
                              </p:par>
                              <p:par>
                                <p:cTn id="104" presetID="1" presetClass="emph" presetSubtype="2" fill="hold" nodeType="withEffect">
                                  <p:stCondLst>
                                    <p:cond delay="0"/>
                                  </p:stCondLst>
                                  <p:childTnLst>
                                    <p:animClr clrSpc="rgb" dir="cw">
                                      <p:cBhvr>
                                        <p:cTn id="105" dur="500" fill="hold"/>
                                        <p:tgtEl>
                                          <p:spTgt spid="394"/>
                                        </p:tgtEl>
                                        <p:attrNameLst>
                                          <p:attrName>fillcolor</p:attrName>
                                        </p:attrNameLst>
                                      </p:cBhvr>
                                      <p:to>
                                        <a:srgbClr val="D83B01"/>
                                      </p:to>
                                    </p:animClr>
                                    <p:set>
                                      <p:cBhvr>
                                        <p:cTn id="106" dur="500" fill="hold"/>
                                        <p:tgtEl>
                                          <p:spTgt spid="394"/>
                                        </p:tgtEl>
                                        <p:attrNameLst>
                                          <p:attrName>fill.type</p:attrName>
                                        </p:attrNameLst>
                                      </p:cBhvr>
                                      <p:to>
                                        <p:strVal val="solid"/>
                                      </p:to>
                                    </p:set>
                                    <p:set>
                                      <p:cBhvr>
                                        <p:cTn id="107" dur="500" fill="hold"/>
                                        <p:tgtEl>
                                          <p:spTgt spid="394"/>
                                        </p:tgtEl>
                                        <p:attrNameLst>
                                          <p:attrName>fill.on</p:attrName>
                                        </p:attrNameLst>
                                      </p:cBhvr>
                                      <p:to>
                                        <p:strVal val="true"/>
                                      </p:to>
                                    </p:set>
                                  </p:childTnLst>
                                </p:cTn>
                              </p:par>
                              <p:par>
                                <p:cTn id="108" presetID="1" presetClass="emph" presetSubtype="2" fill="hold" nodeType="withEffect">
                                  <p:stCondLst>
                                    <p:cond delay="0"/>
                                  </p:stCondLst>
                                  <p:childTnLst>
                                    <p:animClr clrSpc="rgb" dir="cw">
                                      <p:cBhvr>
                                        <p:cTn id="109" dur="500" fill="hold"/>
                                        <p:tgtEl>
                                          <p:spTgt spid="268"/>
                                        </p:tgtEl>
                                        <p:attrNameLst>
                                          <p:attrName>fillcolor</p:attrName>
                                        </p:attrNameLst>
                                      </p:cBhvr>
                                      <p:to>
                                        <a:srgbClr val="D83B01"/>
                                      </p:to>
                                    </p:animClr>
                                    <p:set>
                                      <p:cBhvr>
                                        <p:cTn id="110" dur="500" fill="hold"/>
                                        <p:tgtEl>
                                          <p:spTgt spid="268"/>
                                        </p:tgtEl>
                                        <p:attrNameLst>
                                          <p:attrName>fill.type</p:attrName>
                                        </p:attrNameLst>
                                      </p:cBhvr>
                                      <p:to>
                                        <p:strVal val="solid"/>
                                      </p:to>
                                    </p:set>
                                    <p:set>
                                      <p:cBhvr>
                                        <p:cTn id="111" dur="500" fill="hold"/>
                                        <p:tgtEl>
                                          <p:spTgt spid="268"/>
                                        </p:tgtEl>
                                        <p:attrNameLst>
                                          <p:attrName>fill.on</p:attrName>
                                        </p:attrNameLst>
                                      </p:cBhvr>
                                      <p:to>
                                        <p:strVal val="true"/>
                                      </p:to>
                                    </p:set>
                                  </p:childTnLst>
                                </p:cTn>
                              </p:par>
                              <p:par>
                                <p:cTn id="112" presetID="1" presetClass="emph" presetSubtype="2" fill="hold" nodeType="withEffect">
                                  <p:stCondLst>
                                    <p:cond delay="0"/>
                                  </p:stCondLst>
                                  <p:childTnLst>
                                    <p:animClr clrSpc="rgb" dir="cw">
                                      <p:cBhvr>
                                        <p:cTn id="113" dur="500" fill="hold"/>
                                        <p:tgtEl>
                                          <p:spTgt spid="395"/>
                                        </p:tgtEl>
                                        <p:attrNameLst>
                                          <p:attrName>fillcolor</p:attrName>
                                        </p:attrNameLst>
                                      </p:cBhvr>
                                      <p:to>
                                        <a:srgbClr val="D83B01"/>
                                      </p:to>
                                    </p:animClr>
                                    <p:set>
                                      <p:cBhvr>
                                        <p:cTn id="114" dur="500" fill="hold"/>
                                        <p:tgtEl>
                                          <p:spTgt spid="395"/>
                                        </p:tgtEl>
                                        <p:attrNameLst>
                                          <p:attrName>fill.type</p:attrName>
                                        </p:attrNameLst>
                                      </p:cBhvr>
                                      <p:to>
                                        <p:strVal val="solid"/>
                                      </p:to>
                                    </p:set>
                                    <p:set>
                                      <p:cBhvr>
                                        <p:cTn id="115" dur="500" fill="hold"/>
                                        <p:tgtEl>
                                          <p:spTgt spid="395"/>
                                        </p:tgtEl>
                                        <p:attrNameLst>
                                          <p:attrName>fill.on</p:attrName>
                                        </p:attrNameLst>
                                      </p:cBhvr>
                                      <p:to>
                                        <p:strVal val="true"/>
                                      </p:to>
                                    </p:set>
                                  </p:childTnLst>
                                </p:cTn>
                              </p:par>
                              <p:par>
                                <p:cTn id="116" presetID="1" presetClass="emph" presetSubtype="2" fill="hold" nodeType="withEffect">
                                  <p:stCondLst>
                                    <p:cond delay="0"/>
                                  </p:stCondLst>
                                  <p:childTnLst>
                                    <p:animClr clrSpc="rgb" dir="cw">
                                      <p:cBhvr>
                                        <p:cTn id="117" dur="500" fill="hold"/>
                                        <p:tgtEl>
                                          <p:spTgt spid="277"/>
                                        </p:tgtEl>
                                        <p:attrNameLst>
                                          <p:attrName>fillcolor</p:attrName>
                                        </p:attrNameLst>
                                      </p:cBhvr>
                                      <p:to>
                                        <a:srgbClr val="D83B01"/>
                                      </p:to>
                                    </p:animClr>
                                    <p:set>
                                      <p:cBhvr>
                                        <p:cTn id="118" dur="500" fill="hold"/>
                                        <p:tgtEl>
                                          <p:spTgt spid="277"/>
                                        </p:tgtEl>
                                        <p:attrNameLst>
                                          <p:attrName>fill.type</p:attrName>
                                        </p:attrNameLst>
                                      </p:cBhvr>
                                      <p:to>
                                        <p:strVal val="solid"/>
                                      </p:to>
                                    </p:set>
                                    <p:set>
                                      <p:cBhvr>
                                        <p:cTn id="119" dur="500" fill="hold"/>
                                        <p:tgtEl>
                                          <p:spTgt spid="277"/>
                                        </p:tgtEl>
                                        <p:attrNameLst>
                                          <p:attrName>fill.on</p:attrName>
                                        </p:attrNameLst>
                                      </p:cBhvr>
                                      <p:to>
                                        <p:strVal val="true"/>
                                      </p:to>
                                    </p:set>
                                  </p:childTnLst>
                                </p:cTn>
                              </p:par>
                              <p:par>
                                <p:cTn id="120" presetID="1" presetClass="emph" presetSubtype="2" fill="hold" nodeType="withEffect">
                                  <p:stCondLst>
                                    <p:cond delay="0"/>
                                  </p:stCondLst>
                                  <p:childTnLst>
                                    <p:animClr clrSpc="rgb" dir="cw">
                                      <p:cBhvr>
                                        <p:cTn id="121" dur="500" fill="hold"/>
                                        <p:tgtEl>
                                          <p:spTgt spid="396"/>
                                        </p:tgtEl>
                                        <p:attrNameLst>
                                          <p:attrName>fillcolor</p:attrName>
                                        </p:attrNameLst>
                                      </p:cBhvr>
                                      <p:to>
                                        <a:srgbClr val="D83B01"/>
                                      </p:to>
                                    </p:animClr>
                                    <p:set>
                                      <p:cBhvr>
                                        <p:cTn id="122" dur="500" fill="hold"/>
                                        <p:tgtEl>
                                          <p:spTgt spid="396"/>
                                        </p:tgtEl>
                                        <p:attrNameLst>
                                          <p:attrName>fill.type</p:attrName>
                                        </p:attrNameLst>
                                      </p:cBhvr>
                                      <p:to>
                                        <p:strVal val="solid"/>
                                      </p:to>
                                    </p:set>
                                    <p:set>
                                      <p:cBhvr>
                                        <p:cTn id="123" dur="500" fill="hold"/>
                                        <p:tgtEl>
                                          <p:spTgt spid="396"/>
                                        </p:tgtEl>
                                        <p:attrNameLst>
                                          <p:attrName>fill.on</p:attrName>
                                        </p:attrNameLst>
                                      </p:cBhvr>
                                      <p:to>
                                        <p:strVal val="true"/>
                                      </p:to>
                                    </p:set>
                                  </p:childTnLst>
                                </p:cTn>
                              </p:par>
                              <p:par>
                                <p:cTn id="124" presetID="1" presetClass="emph" presetSubtype="2" fill="hold" nodeType="withEffect">
                                  <p:stCondLst>
                                    <p:cond delay="0"/>
                                  </p:stCondLst>
                                  <p:childTnLst>
                                    <p:animClr clrSpc="rgb" dir="cw">
                                      <p:cBhvr>
                                        <p:cTn id="125" dur="500" fill="hold"/>
                                        <p:tgtEl>
                                          <p:spTgt spid="194"/>
                                        </p:tgtEl>
                                        <p:attrNameLst>
                                          <p:attrName>fillcolor</p:attrName>
                                        </p:attrNameLst>
                                      </p:cBhvr>
                                      <p:to>
                                        <a:srgbClr val="D83B01"/>
                                      </p:to>
                                    </p:animClr>
                                    <p:set>
                                      <p:cBhvr>
                                        <p:cTn id="126" dur="500" fill="hold"/>
                                        <p:tgtEl>
                                          <p:spTgt spid="194"/>
                                        </p:tgtEl>
                                        <p:attrNameLst>
                                          <p:attrName>fill.type</p:attrName>
                                        </p:attrNameLst>
                                      </p:cBhvr>
                                      <p:to>
                                        <p:strVal val="solid"/>
                                      </p:to>
                                    </p:set>
                                    <p:set>
                                      <p:cBhvr>
                                        <p:cTn id="127" dur="500" fill="hold"/>
                                        <p:tgtEl>
                                          <p:spTgt spid="194"/>
                                        </p:tgtEl>
                                        <p:attrNameLst>
                                          <p:attrName>fill.on</p:attrName>
                                        </p:attrNameLst>
                                      </p:cBhvr>
                                      <p:to>
                                        <p:strVal val="true"/>
                                      </p:to>
                                    </p:set>
                                  </p:childTnLst>
                                </p:cTn>
                              </p:par>
                              <p:par>
                                <p:cTn id="128" presetID="1" presetClass="emph" presetSubtype="2" fill="hold" nodeType="withEffect">
                                  <p:stCondLst>
                                    <p:cond delay="0"/>
                                  </p:stCondLst>
                                  <p:childTnLst>
                                    <p:animClr clrSpc="rgb" dir="cw">
                                      <p:cBhvr>
                                        <p:cTn id="129" dur="500" fill="hold"/>
                                        <p:tgtEl>
                                          <p:spTgt spid="373"/>
                                        </p:tgtEl>
                                        <p:attrNameLst>
                                          <p:attrName>fillcolor</p:attrName>
                                        </p:attrNameLst>
                                      </p:cBhvr>
                                      <p:to>
                                        <a:srgbClr val="D83B01"/>
                                      </p:to>
                                    </p:animClr>
                                    <p:set>
                                      <p:cBhvr>
                                        <p:cTn id="130" dur="500" fill="hold"/>
                                        <p:tgtEl>
                                          <p:spTgt spid="373"/>
                                        </p:tgtEl>
                                        <p:attrNameLst>
                                          <p:attrName>fill.type</p:attrName>
                                        </p:attrNameLst>
                                      </p:cBhvr>
                                      <p:to>
                                        <p:strVal val="solid"/>
                                      </p:to>
                                    </p:set>
                                    <p:set>
                                      <p:cBhvr>
                                        <p:cTn id="131" dur="500" fill="hold"/>
                                        <p:tgtEl>
                                          <p:spTgt spid="373"/>
                                        </p:tgtEl>
                                        <p:attrNameLst>
                                          <p:attrName>fill.on</p:attrName>
                                        </p:attrNameLst>
                                      </p:cBhvr>
                                      <p:to>
                                        <p:strVal val="true"/>
                                      </p:to>
                                    </p:set>
                                  </p:childTnLst>
                                </p:cTn>
                              </p:par>
                            </p:childTnLst>
                          </p:cTn>
                        </p:par>
                        <p:par>
                          <p:cTn id="132" fill="hold">
                            <p:stCondLst>
                              <p:cond delay="2000"/>
                            </p:stCondLst>
                            <p:childTnLst>
                              <p:par>
                                <p:cTn id="133" presetID="1" presetClass="emph" presetSubtype="2" fill="hold" nodeType="afterEffect">
                                  <p:stCondLst>
                                    <p:cond delay="0"/>
                                  </p:stCondLst>
                                  <p:childTnLst>
                                    <p:animClr clrSpc="rgb" dir="cw">
                                      <p:cBhvr>
                                        <p:cTn id="134" dur="500" fill="hold"/>
                                        <p:tgtEl>
                                          <p:spTgt spid="286"/>
                                        </p:tgtEl>
                                        <p:attrNameLst>
                                          <p:attrName>fillcolor</p:attrName>
                                        </p:attrNameLst>
                                      </p:cBhvr>
                                      <p:to>
                                        <a:srgbClr val="D83B01"/>
                                      </p:to>
                                    </p:animClr>
                                    <p:set>
                                      <p:cBhvr>
                                        <p:cTn id="135" dur="500" fill="hold"/>
                                        <p:tgtEl>
                                          <p:spTgt spid="286"/>
                                        </p:tgtEl>
                                        <p:attrNameLst>
                                          <p:attrName>fill.type</p:attrName>
                                        </p:attrNameLst>
                                      </p:cBhvr>
                                      <p:to>
                                        <p:strVal val="solid"/>
                                      </p:to>
                                    </p:set>
                                    <p:set>
                                      <p:cBhvr>
                                        <p:cTn id="136" dur="500" fill="hold"/>
                                        <p:tgtEl>
                                          <p:spTgt spid="286"/>
                                        </p:tgtEl>
                                        <p:attrNameLst>
                                          <p:attrName>fill.on</p:attrName>
                                        </p:attrNameLst>
                                      </p:cBhvr>
                                      <p:to>
                                        <p:strVal val="true"/>
                                      </p:to>
                                    </p:set>
                                  </p:childTnLst>
                                </p:cTn>
                              </p:par>
                              <p:par>
                                <p:cTn id="137" presetID="1" presetClass="emph" presetSubtype="2" fill="hold" nodeType="withEffect">
                                  <p:stCondLst>
                                    <p:cond delay="0"/>
                                  </p:stCondLst>
                                  <p:childTnLst>
                                    <p:animClr clrSpc="rgb" dir="cw">
                                      <p:cBhvr>
                                        <p:cTn id="138" dur="500" fill="hold"/>
                                        <p:tgtEl>
                                          <p:spTgt spid="377"/>
                                        </p:tgtEl>
                                        <p:attrNameLst>
                                          <p:attrName>fillcolor</p:attrName>
                                        </p:attrNameLst>
                                      </p:cBhvr>
                                      <p:to>
                                        <a:srgbClr val="D83B01"/>
                                      </p:to>
                                    </p:animClr>
                                    <p:set>
                                      <p:cBhvr>
                                        <p:cTn id="139" dur="500" fill="hold"/>
                                        <p:tgtEl>
                                          <p:spTgt spid="377"/>
                                        </p:tgtEl>
                                        <p:attrNameLst>
                                          <p:attrName>fill.type</p:attrName>
                                        </p:attrNameLst>
                                      </p:cBhvr>
                                      <p:to>
                                        <p:strVal val="solid"/>
                                      </p:to>
                                    </p:set>
                                    <p:set>
                                      <p:cBhvr>
                                        <p:cTn id="140" dur="500" fill="hold"/>
                                        <p:tgtEl>
                                          <p:spTgt spid="377"/>
                                        </p:tgtEl>
                                        <p:attrNameLst>
                                          <p:attrName>fill.on</p:attrName>
                                        </p:attrNameLst>
                                      </p:cBhvr>
                                      <p:to>
                                        <p:strVal val="true"/>
                                      </p:to>
                                    </p:set>
                                  </p:childTnLst>
                                </p:cTn>
                              </p:par>
                              <p:par>
                                <p:cTn id="141" presetID="1" presetClass="emph" presetSubtype="2" fill="hold" nodeType="withEffect">
                                  <p:stCondLst>
                                    <p:cond delay="0"/>
                                  </p:stCondLst>
                                  <p:childTnLst>
                                    <p:animClr clrSpc="rgb" dir="cw">
                                      <p:cBhvr>
                                        <p:cTn id="142" dur="500" fill="hold"/>
                                        <p:tgtEl>
                                          <p:spTgt spid="289"/>
                                        </p:tgtEl>
                                        <p:attrNameLst>
                                          <p:attrName>fillcolor</p:attrName>
                                        </p:attrNameLst>
                                      </p:cBhvr>
                                      <p:to>
                                        <a:srgbClr val="D83B01"/>
                                      </p:to>
                                    </p:animClr>
                                    <p:set>
                                      <p:cBhvr>
                                        <p:cTn id="143" dur="500" fill="hold"/>
                                        <p:tgtEl>
                                          <p:spTgt spid="289"/>
                                        </p:tgtEl>
                                        <p:attrNameLst>
                                          <p:attrName>fill.type</p:attrName>
                                        </p:attrNameLst>
                                      </p:cBhvr>
                                      <p:to>
                                        <p:strVal val="solid"/>
                                      </p:to>
                                    </p:set>
                                    <p:set>
                                      <p:cBhvr>
                                        <p:cTn id="144" dur="500" fill="hold"/>
                                        <p:tgtEl>
                                          <p:spTgt spid="289"/>
                                        </p:tgtEl>
                                        <p:attrNameLst>
                                          <p:attrName>fill.on</p:attrName>
                                        </p:attrNameLst>
                                      </p:cBhvr>
                                      <p:to>
                                        <p:strVal val="true"/>
                                      </p:to>
                                    </p:set>
                                  </p:childTnLst>
                                </p:cTn>
                              </p:par>
                              <p:par>
                                <p:cTn id="145" presetID="1" presetClass="emph" presetSubtype="2" fill="hold" nodeType="withEffect">
                                  <p:stCondLst>
                                    <p:cond delay="0"/>
                                  </p:stCondLst>
                                  <p:childTnLst>
                                    <p:animClr clrSpc="rgb" dir="cw">
                                      <p:cBhvr>
                                        <p:cTn id="146" dur="500" fill="hold"/>
                                        <p:tgtEl>
                                          <p:spTgt spid="374"/>
                                        </p:tgtEl>
                                        <p:attrNameLst>
                                          <p:attrName>fillcolor</p:attrName>
                                        </p:attrNameLst>
                                      </p:cBhvr>
                                      <p:to>
                                        <a:srgbClr val="D83B01"/>
                                      </p:to>
                                    </p:animClr>
                                    <p:set>
                                      <p:cBhvr>
                                        <p:cTn id="147" dur="500" fill="hold"/>
                                        <p:tgtEl>
                                          <p:spTgt spid="374"/>
                                        </p:tgtEl>
                                        <p:attrNameLst>
                                          <p:attrName>fill.type</p:attrName>
                                        </p:attrNameLst>
                                      </p:cBhvr>
                                      <p:to>
                                        <p:strVal val="solid"/>
                                      </p:to>
                                    </p:set>
                                    <p:set>
                                      <p:cBhvr>
                                        <p:cTn id="148" dur="500" fill="hold"/>
                                        <p:tgtEl>
                                          <p:spTgt spid="374"/>
                                        </p:tgtEl>
                                        <p:attrNameLst>
                                          <p:attrName>fill.on</p:attrName>
                                        </p:attrNameLst>
                                      </p:cBhvr>
                                      <p:to>
                                        <p:strVal val="true"/>
                                      </p:to>
                                    </p:set>
                                  </p:childTnLst>
                                </p:cTn>
                              </p:par>
                              <p:par>
                                <p:cTn id="149" presetID="1" presetClass="emph" presetSubtype="2" fill="hold" nodeType="withEffect">
                                  <p:stCondLst>
                                    <p:cond delay="0"/>
                                  </p:stCondLst>
                                  <p:childTnLst>
                                    <p:animClr clrSpc="rgb" dir="cw">
                                      <p:cBhvr>
                                        <p:cTn id="150" dur="500" fill="hold"/>
                                        <p:tgtEl>
                                          <p:spTgt spid="397"/>
                                        </p:tgtEl>
                                        <p:attrNameLst>
                                          <p:attrName>fillcolor</p:attrName>
                                        </p:attrNameLst>
                                      </p:cBhvr>
                                      <p:to>
                                        <a:srgbClr val="D83B01"/>
                                      </p:to>
                                    </p:animClr>
                                    <p:set>
                                      <p:cBhvr>
                                        <p:cTn id="151" dur="500" fill="hold"/>
                                        <p:tgtEl>
                                          <p:spTgt spid="397"/>
                                        </p:tgtEl>
                                        <p:attrNameLst>
                                          <p:attrName>fill.type</p:attrName>
                                        </p:attrNameLst>
                                      </p:cBhvr>
                                      <p:to>
                                        <p:strVal val="solid"/>
                                      </p:to>
                                    </p:set>
                                    <p:set>
                                      <p:cBhvr>
                                        <p:cTn id="152" dur="500" fill="hold"/>
                                        <p:tgtEl>
                                          <p:spTgt spid="397"/>
                                        </p:tgtEl>
                                        <p:attrNameLst>
                                          <p:attrName>fill.on</p:attrName>
                                        </p:attrNameLst>
                                      </p:cBhvr>
                                      <p:to>
                                        <p:strVal val="true"/>
                                      </p:to>
                                    </p:set>
                                  </p:childTnLst>
                                </p:cTn>
                              </p:par>
                              <p:par>
                                <p:cTn id="153" presetID="1" presetClass="emph" presetSubtype="2" fill="hold" nodeType="withEffect">
                                  <p:stCondLst>
                                    <p:cond delay="0"/>
                                  </p:stCondLst>
                                  <p:childTnLst>
                                    <p:animClr clrSpc="rgb" dir="cw">
                                      <p:cBhvr>
                                        <p:cTn id="154" dur="500" fill="hold"/>
                                        <p:tgtEl>
                                          <p:spTgt spid="200"/>
                                        </p:tgtEl>
                                        <p:attrNameLst>
                                          <p:attrName>fillcolor</p:attrName>
                                        </p:attrNameLst>
                                      </p:cBhvr>
                                      <p:to>
                                        <a:srgbClr val="D83B01"/>
                                      </p:to>
                                    </p:animClr>
                                    <p:set>
                                      <p:cBhvr>
                                        <p:cTn id="155" dur="500" fill="hold"/>
                                        <p:tgtEl>
                                          <p:spTgt spid="200"/>
                                        </p:tgtEl>
                                        <p:attrNameLst>
                                          <p:attrName>fill.type</p:attrName>
                                        </p:attrNameLst>
                                      </p:cBhvr>
                                      <p:to>
                                        <p:strVal val="solid"/>
                                      </p:to>
                                    </p:set>
                                    <p:set>
                                      <p:cBhvr>
                                        <p:cTn id="156" dur="500" fill="hold"/>
                                        <p:tgtEl>
                                          <p:spTgt spid="200"/>
                                        </p:tgtEl>
                                        <p:attrNameLst>
                                          <p:attrName>fill.on</p:attrName>
                                        </p:attrNameLst>
                                      </p:cBhvr>
                                      <p:to>
                                        <p:strVal val="true"/>
                                      </p:to>
                                    </p:set>
                                  </p:childTnLst>
                                </p:cTn>
                              </p:par>
                              <p:par>
                                <p:cTn id="157" presetID="1" presetClass="emph" presetSubtype="2" fill="hold" nodeType="withEffect">
                                  <p:stCondLst>
                                    <p:cond delay="0"/>
                                  </p:stCondLst>
                                  <p:childTnLst>
                                    <p:animClr clrSpc="rgb" dir="cw">
                                      <p:cBhvr>
                                        <p:cTn id="158" dur="500" fill="hold"/>
                                        <p:tgtEl>
                                          <p:spTgt spid="375"/>
                                        </p:tgtEl>
                                        <p:attrNameLst>
                                          <p:attrName>fillcolor</p:attrName>
                                        </p:attrNameLst>
                                      </p:cBhvr>
                                      <p:to>
                                        <a:srgbClr val="D83B01"/>
                                      </p:to>
                                    </p:animClr>
                                    <p:set>
                                      <p:cBhvr>
                                        <p:cTn id="159" dur="500" fill="hold"/>
                                        <p:tgtEl>
                                          <p:spTgt spid="375"/>
                                        </p:tgtEl>
                                        <p:attrNameLst>
                                          <p:attrName>fill.type</p:attrName>
                                        </p:attrNameLst>
                                      </p:cBhvr>
                                      <p:to>
                                        <p:strVal val="solid"/>
                                      </p:to>
                                    </p:set>
                                    <p:set>
                                      <p:cBhvr>
                                        <p:cTn id="160" dur="500" fill="hold"/>
                                        <p:tgtEl>
                                          <p:spTgt spid="375"/>
                                        </p:tgtEl>
                                        <p:attrNameLst>
                                          <p:attrName>fill.on</p:attrName>
                                        </p:attrNameLst>
                                      </p:cBhvr>
                                      <p:to>
                                        <p:strVal val="true"/>
                                      </p:to>
                                    </p:set>
                                  </p:childTnLst>
                                </p:cTn>
                              </p:par>
                              <p:par>
                                <p:cTn id="161" presetID="1" presetClass="emph" presetSubtype="2" fill="hold" nodeType="withEffect">
                                  <p:stCondLst>
                                    <p:cond delay="0"/>
                                  </p:stCondLst>
                                  <p:childTnLst>
                                    <p:animClr clrSpc="rgb" dir="cw">
                                      <p:cBhvr>
                                        <p:cTn id="162" dur="500" fill="hold"/>
                                        <p:tgtEl>
                                          <p:spTgt spid="376"/>
                                        </p:tgtEl>
                                        <p:attrNameLst>
                                          <p:attrName>fillcolor</p:attrName>
                                        </p:attrNameLst>
                                      </p:cBhvr>
                                      <p:to>
                                        <a:srgbClr val="D83B01"/>
                                      </p:to>
                                    </p:animClr>
                                    <p:set>
                                      <p:cBhvr>
                                        <p:cTn id="163" dur="500" fill="hold"/>
                                        <p:tgtEl>
                                          <p:spTgt spid="376"/>
                                        </p:tgtEl>
                                        <p:attrNameLst>
                                          <p:attrName>fill.type</p:attrName>
                                        </p:attrNameLst>
                                      </p:cBhvr>
                                      <p:to>
                                        <p:strVal val="solid"/>
                                      </p:to>
                                    </p:set>
                                    <p:set>
                                      <p:cBhvr>
                                        <p:cTn id="164" dur="500" fill="hold"/>
                                        <p:tgtEl>
                                          <p:spTgt spid="376"/>
                                        </p:tgtEl>
                                        <p:attrNameLst>
                                          <p:attrName>fill.on</p:attrName>
                                        </p:attrNameLst>
                                      </p:cBhvr>
                                      <p:to>
                                        <p:strVal val="true"/>
                                      </p:to>
                                    </p:set>
                                  </p:childTnLst>
                                </p:cTn>
                              </p:par>
                              <p:par>
                                <p:cTn id="165" presetID="1" presetClass="emph" presetSubtype="2" fill="hold" nodeType="withEffect">
                                  <p:stCondLst>
                                    <p:cond delay="0"/>
                                  </p:stCondLst>
                                  <p:childTnLst>
                                    <p:animClr clrSpc="rgb" dir="cw">
                                      <p:cBhvr>
                                        <p:cTn id="166" dur="500" fill="hold"/>
                                        <p:tgtEl>
                                          <p:spTgt spid="292"/>
                                        </p:tgtEl>
                                        <p:attrNameLst>
                                          <p:attrName>fillcolor</p:attrName>
                                        </p:attrNameLst>
                                      </p:cBhvr>
                                      <p:to>
                                        <a:srgbClr val="D83B01"/>
                                      </p:to>
                                    </p:animClr>
                                    <p:set>
                                      <p:cBhvr>
                                        <p:cTn id="167" dur="500" fill="hold"/>
                                        <p:tgtEl>
                                          <p:spTgt spid="292"/>
                                        </p:tgtEl>
                                        <p:attrNameLst>
                                          <p:attrName>fill.type</p:attrName>
                                        </p:attrNameLst>
                                      </p:cBhvr>
                                      <p:to>
                                        <p:strVal val="solid"/>
                                      </p:to>
                                    </p:set>
                                    <p:set>
                                      <p:cBhvr>
                                        <p:cTn id="168" dur="500" fill="hold"/>
                                        <p:tgtEl>
                                          <p:spTgt spid="29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7161E2-6BA9-F664-4E99-DC7D87A06560}"/>
              </a:ext>
            </a:extLst>
          </p:cNvPr>
          <p:cNvSpPr>
            <a:spLocks noGrp="1"/>
          </p:cNvSpPr>
          <p:nvPr>
            <p:ph type="title"/>
          </p:nvPr>
        </p:nvSpPr>
        <p:spPr>
          <a:xfrm>
            <a:off x="1225617" y="2299886"/>
            <a:ext cx="10058400" cy="1450757"/>
          </a:xfrm>
        </p:spPr>
        <p:txBody>
          <a:bodyPr/>
          <a:lstStyle/>
          <a:p>
            <a:r>
              <a:rPr lang="bs-Latn-BA" dirty="0"/>
              <a:t>A cyber attack – real-life example</a:t>
            </a:r>
          </a:p>
        </p:txBody>
      </p:sp>
    </p:spTree>
    <p:extLst>
      <p:ext uri="{BB962C8B-B14F-4D97-AF65-F5344CB8AC3E}">
        <p14:creationId xmlns:p14="http://schemas.microsoft.com/office/powerpoint/2010/main" val="3912749907"/>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6BFFC4-92B5-C61A-838F-A94F0D9D51C4}"/>
              </a:ext>
            </a:extLst>
          </p:cNvPr>
          <p:cNvSpPr>
            <a:spLocks noGrp="1"/>
          </p:cNvSpPr>
          <p:nvPr>
            <p:ph type="title"/>
          </p:nvPr>
        </p:nvSpPr>
        <p:spPr/>
        <p:txBody>
          <a:bodyPr/>
          <a:lstStyle/>
          <a:p>
            <a:r>
              <a:rPr lang="en-BA" dirty="0"/>
              <a:t>A real-life example of cyber attack</a:t>
            </a:r>
          </a:p>
        </p:txBody>
      </p:sp>
      <p:sp>
        <p:nvSpPr>
          <p:cNvPr id="3" name="Text Placeholder 2">
            <a:extLst>
              <a:ext uri="{FF2B5EF4-FFF2-40B4-BE49-F238E27FC236}">
                <a16:creationId xmlns:a16="http://schemas.microsoft.com/office/drawing/2014/main" id="{5A50C1DA-CB92-6FCC-B68C-78D96C0DACD6}"/>
              </a:ext>
            </a:extLst>
          </p:cNvPr>
          <p:cNvSpPr>
            <a:spLocks noGrp="1"/>
          </p:cNvSpPr>
          <p:nvPr>
            <p:ph type="body" sz="quarter" idx="10"/>
          </p:nvPr>
        </p:nvSpPr>
        <p:spPr>
          <a:xfrm>
            <a:off x="584200" y="1435497"/>
            <a:ext cx="11018520" cy="3016210"/>
          </a:xfrm>
        </p:spPr>
        <p:txBody>
          <a:bodyPr/>
          <a:lstStyle/>
          <a:p>
            <a:pPr marL="514350" indent="-514350">
              <a:buFont typeface="+mj-lt"/>
              <a:buAutoNum type="arabicPeriod"/>
            </a:pPr>
            <a:r>
              <a:rPr lang="en-BA" dirty="0"/>
              <a:t>(most likely) a click on malicious link in an email</a:t>
            </a:r>
          </a:p>
          <a:p>
            <a:pPr marL="514350" indent="-514350">
              <a:buFont typeface="+mj-lt"/>
              <a:buAutoNum type="arabicPeriod"/>
            </a:pPr>
            <a:r>
              <a:rPr lang="en-BA" dirty="0"/>
              <a:t>Installing a malware on the workstation</a:t>
            </a:r>
          </a:p>
          <a:p>
            <a:pPr marL="514350" indent="-514350">
              <a:buFont typeface="+mj-lt"/>
              <a:buAutoNum type="arabicPeriod"/>
            </a:pPr>
            <a:r>
              <a:rPr lang="en-BA" dirty="0"/>
              <a:t>Extracting the hash of admin password</a:t>
            </a:r>
          </a:p>
          <a:p>
            <a:pPr marL="514350" indent="-514350">
              <a:buFont typeface="+mj-lt"/>
              <a:buAutoNum type="arabicPeriod"/>
            </a:pPr>
            <a:r>
              <a:rPr lang="en-BA" dirty="0"/>
              <a:t>Creating a new admin account</a:t>
            </a:r>
          </a:p>
          <a:p>
            <a:pPr marL="514350" indent="-514350">
              <a:buFont typeface="+mj-lt"/>
              <a:buAutoNum type="arabicPeriod"/>
            </a:pPr>
            <a:r>
              <a:rPr lang="en-BA" dirty="0"/>
              <a:t>Preparing the field for attack (mostly by using Group Policy)</a:t>
            </a:r>
          </a:p>
          <a:p>
            <a:pPr marL="514350" indent="-514350">
              <a:buFont typeface="+mj-lt"/>
              <a:buAutoNum type="arabicPeriod"/>
            </a:pPr>
            <a:r>
              <a:rPr lang="en-BA" dirty="0"/>
              <a:t>Actual attack</a:t>
            </a:r>
          </a:p>
        </p:txBody>
      </p:sp>
    </p:spTree>
    <p:extLst>
      <p:ext uri="{BB962C8B-B14F-4D97-AF65-F5344CB8AC3E}">
        <p14:creationId xmlns:p14="http://schemas.microsoft.com/office/powerpoint/2010/main" val="936862051"/>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itle 6">
            <a:extLst>
              <a:ext uri="{FF2B5EF4-FFF2-40B4-BE49-F238E27FC236}">
                <a16:creationId xmlns:a16="http://schemas.microsoft.com/office/drawing/2014/main" id="{F794A575-18ED-43AC-A0AA-8406DB19E4F0}"/>
              </a:ext>
            </a:extLst>
          </p:cNvPr>
          <p:cNvSpPr txBox="1">
            <a:spLocks/>
          </p:cNvSpPr>
          <p:nvPr/>
        </p:nvSpPr>
        <p:spPr>
          <a:xfrm>
            <a:off x="372194" y="334234"/>
            <a:ext cx="7308000" cy="576000"/>
          </a:xfrm>
          <a:prstGeom prst="rect">
            <a:avLst/>
          </a:prstGeom>
        </p:spPr>
        <p:txBody>
          <a:bodyPr>
            <a:noAutofit/>
          </a:bodyPr>
          <a:lstStyle>
            <a:lvl1pPr algn="l" defTabSz="932742" rtl="0" eaLnBrk="1" latinLnBrk="0" hangingPunct="1">
              <a:lnSpc>
                <a:spcPct val="100000"/>
              </a:lnSpc>
              <a:spcBef>
                <a:spcPct val="0"/>
              </a:spcBef>
              <a:buNone/>
              <a:defRPr lang="en-US" sz="2800" b="0" kern="1200" cap="none" spc="-50" baseline="0" dirty="0" smtClean="0">
                <a:ln w="3175">
                  <a:noFill/>
                </a:ln>
                <a:gradFill>
                  <a:gsLst>
                    <a:gs pos="2917">
                      <a:schemeClr val="tx1"/>
                    </a:gs>
                    <a:gs pos="100000">
                      <a:schemeClr val="tx1"/>
                    </a:gs>
                  </a:gsLst>
                  <a:lin ang="5400000" scaled="0"/>
                </a:gradFill>
                <a:effectLst/>
                <a:latin typeface="+mj-lt"/>
                <a:ea typeface="+mn-ea"/>
                <a:cs typeface="Segoe UI" pitchFamily="34" charset="0"/>
              </a:defRPr>
            </a:lvl1pPr>
          </a:lstStyle>
          <a:p>
            <a:r>
              <a:rPr lang="bs-Latn-BA" dirty="0">
                <a:latin typeface="Segoe UI Light" panose="020B0502040204020203" pitchFamily="34" charset="0"/>
                <a:cs typeface="Segoe UI Light" panose="020B0502040204020203" pitchFamily="34" charset="0"/>
              </a:rPr>
              <a:t>Task Scheduler – a great place to hide</a:t>
            </a:r>
          </a:p>
          <a:p>
            <a:br>
              <a:rPr lang="en-US" dirty="0">
                <a:latin typeface="Segoe UI Light" panose="020B0502040204020203" pitchFamily="34" charset="0"/>
                <a:cs typeface="Segoe UI Light" panose="020B0502040204020203" pitchFamily="34" charset="0"/>
              </a:rPr>
            </a:br>
            <a:endParaRPr lang="bs-Latn-BA" dirty="0">
              <a:latin typeface="Segoe UI Light" panose="020B0502040204020203" pitchFamily="34" charset="0"/>
              <a:cs typeface="Segoe UI Light" panose="020B0502040204020203" pitchFamily="34" charset="0"/>
            </a:endParaRPr>
          </a:p>
          <a:p>
            <a:endParaRPr lang="en-US" dirty="0">
              <a:latin typeface="Segoe UI Light" panose="020B0502040204020203" pitchFamily="34" charset="0"/>
              <a:cs typeface="Segoe UI Light" panose="020B0502040204020203" pitchFamily="34" charset="0"/>
            </a:endParaRPr>
          </a:p>
        </p:txBody>
      </p:sp>
      <p:sp>
        <p:nvSpPr>
          <p:cNvPr id="32" name="Oval 31">
            <a:extLst>
              <a:ext uri="{FF2B5EF4-FFF2-40B4-BE49-F238E27FC236}">
                <a16:creationId xmlns:a16="http://schemas.microsoft.com/office/drawing/2014/main" id="{7748EC77-0B55-400E-9AB9-DE66E8F99CD7}"/>
              </a:ext>
            </a:extLst>
          </p:cNvPr>
          <p:cNvSpPr/>
          <p:nvPr/>
        </p:nvSpPr>
        <p:spPr bwMode="auto">
          <a:xfrm>
            <a:off x="16467594" y="6153769"/>
            <a:ext cx="108143" cy="108143"/>
          </a:xfrm>
          <a:prstGeom prst="ellipse">
            <a:avLst/>
          </a:prstGeom>
          <a:solidFill>
            <a:srgbClr val="E6E6E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5" name="Picture 4" descr="Graphical user interface, text, application, email&#10;&#10;Description automatically generated">
            <a:extLst>
              <a:ext uri="{FF2B5EF4-FFF2-40B4-BE49-F238E27FC236}">
                <a16:creationId xmlns:a16="http://schemas.microsoft.com/office/drawing/2014/main" id="{27A7F7EF-2C1E-5FF5-0BB1-83290C0EC9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0137" y="1230901"/>
            <a:ext cx="9991725" cy="4675027"/>
          </a:xfrm>
          <a:prstGeom prst="rect">
            <a:avLst/>
          </a:prstGeom>
        </p:spPr>
      </p:pic>
      <mc:AlternateContent xmlns:mc="http://schemas.openxmlformats.org/markup-compatibility/2006">
        <mc:Choice xmlns:p14="http://schemas.microsoft.com/office/powerpoint/2010/main" Requires="p14">
          <p:contentPart p14:bwMode="auto" r:id="rId4">
            <p14:nvContentPartPr>
              <p14:cNvPr id="3" name="Ink 2">
                <a:extLst>
                  <a:ext uri="{FF2B5EF4-FFF2-40B4-BE49-F238E27FC236}">
                    <a16:creationId xmlns:a16="http://schemas.microsoft.com/office/drawing/2014/main" id="{7628E890-B6C7-BB6F-ED48-89E7E57BE422}"/>
                  </a:ext>
                </a:extLst>
              </p14:cNvPr>
              <p14:cNvContentPartPr/>
              <p14:nvPr/>
            </p14:nvContentPartPr>
            <p14:xfrm>
              <a:off x="1727698" y="4156092"/>
              <a:ext cx="2074680" cy="38520"/>
            </p14:xfrm>
          </p:contentPart>
        </mc:Choice>
        <mc:Fallback>
          <p:pic>
            <p:nvPicPr>
              <p:cNvPr id="3" name="Ink 2">
                <a:extLst>
                  <a:ext uri="{FF2B5EF4-FFF2-40B4-BE49-F238E27FC236}">
                    <a16:creationId xmlns:a16="http://schemas.microsoft.com/office/drawing/2014/main" id="{7628E890-B6C7-BB6F-ED48-89E7E57BE422}"/>
                  </a:ext>
                </a:extLst>
              </p:cNvPr>
              <p:cNvPicPr/>
              <p:nvPr/>
            </p:nvPicPr>
            <p:blipFill>
              <a:blip r:embed="rId5"/>
              <a:stretch>
                <a:fillRect/>
              </a:stretch>
            </p:blipFill>
            <p:spPr>
              <a:xfrm>
                <a:off x="1721578" y="4149972"/>
                <a:ext cx="2086920" cy="50760"/>
              </a:xfrm>
              <a:prstGeom prst="rect">
                <a:avLst/>
              </a:prstGeom>
            </p:spPr>
          </p:pic>
        </mc:Fallback>
      </mc:AlternateContent>
      <p:sp>
        <p:nvSpPr>
          <p:cNvPr id="6" name="Frame 5">
            <a:extLst>
              <a:ext uri="{FF2B5EF4-FFF2-40B4-BE49-F238E27FC236}">
                <a16:creationId xmlns:a16="http://schemas.microsoft.com/office/drawing/2014/main" id="{83037FD3-DE17-AB3E-27BC-64FE5AF9C202}"/>
              </a:ext>
            </a:extLst>
          </p:cNvPr>
          <p:cNvSpPr/>
          <p:nvPr/>
        </p:nvSpPr>
        <p:spPr bwMode="auto">
          <a:xfrm>
            <a:off x="8650014" y="1965434"/>
            <a:ext cx="1597572" cy="315311"/>
          </a:xfrm>
          <a:prstGeom prst="frame">
            <a:avLst/>
          </a:prstGeom>
          <a:solidFill>
            <a:schemeClr val="accent1"/>
          </a:solidFill>
          <a:ln>
            <a:solidFill>
              <a:srgbClr val="FF0000"/>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BA" sz="2000" dirty="0" err="1">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30015055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Oval 31">
            <a:extLst>
              <a:ext uri="{FF2B5EF4-FFF2-40B4-BE49-F238E27FC236}">
                <a16:creationId xmlns:a16="http://schemas.microsoft.com/office/drawing/2014/main" id="{7748EC77-0B55-400E-9AB9-DE66E8F99CD7}"/>
              </a:ext>
            </a:extLst>
          </p:cNvPr>
          <p:cNvSpPr/>
          <p:nvPr/>
        </p:nvSpPr>
        <p:spPr bwMode="auto">
          <a:xfrm>
            <a:off x="16467594" y="6153769"/>
            <a:ext cx="108143" cy="108143"/>
          </a:xfrm>
          <a:prstGeom prst="ellipse">
            <a:avLst/>
          </a:prstGeom>
          <a:solidFill>
            <a:srgbClr val="E6E6E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3" name="Picture 2" descr="Graphical user interface, text, application&#10;&#10;Description automatically generated">
            <a:extLst>
              <a:ext uri="{FF2B5EF4-FFF2-40B4-BE49-F238E27FC236}">
                <a16:creationId xmlns:a16="http://schemas.microsoft.com/office/drawing/2014/main" id="{12A91BB1-7ADE-3989-ACB7-393141045F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3497" y="920674"/>
            <a:ext cx="10999413" cy="5887398"/>
          </a:xfrm>
          <a:prstGeom prst="rect">
            <a:avLst/>
          </a:prstGeom>
        </p:spPr>
      </p:pic>
      <p:sp>
        <p:nvSpPr>
          <p:cNvPr id="8" name="Title 6">
            <a:extLst>
              <a:ext uri="{FF2B5EF4-FFF2-40B4-BE49-F238E27FC236}">
                <a16:creationId xmlns:a16="http://schemas.microsoft.com/office/drawing/2014/main" id="{5076269A-1873-A8EF-DC90-F7696EB73F19}"/>
              </a:ext>
            </a:extLst>
          </p:cNvPr>
          <p:cNvSpPr txBox="1">
            <a:spLocks/>
          </p:cNvSpPr>
          <p:nvPr/>
        </p:nvSpPr>
        <p:spPr>
          <a:xfrm>
            <a:off x="339425" y="324445"/>
            <a:ext cx="7308000" cy="576000"/>
          </a:xfrm>
          <a:prstGeom prst="rect">
            <a:avLst/>
          </a:prstGeom>
        </p:spPr>
        <p:txBody>
          <a:bodyPr>
            <a:noAutofit/>
          </a:bodyPr>
          <a:lstStyle>
            <a:lvl1pPr algn="l" defTabSz="932742" rtl="0" eaLnBrk="1" latinLnBrk="0" hangingPunct="1">
              <a:lnSpc>
                <a:spcPct val="100000"/>
              </a:lnSpc>
              <a:spcBef>
                <a:spcPct val="0"/>
              </a:spcBef>
              <a:buNone/>
              <a:defRPr lang="en-US" sz="2800" b="0" kern="1200" cap="none" spc="-50" baseline="0" dirty="0" smtClean="0">
                <a:ln w="3175">
                  <a:noFill/>
                </a:ln>
                <a:gradFill>
                  <a:gsLst>
                    <a:gs pos="2917">
                      <a:schemeClr val="tx1"/>
                    </a:gs>
                    <a:gs pos="100000">
                      <a:schemeClr val="tx1"/>
                    </a:gs>
                  </a:gsLst>
                  <a:lin ang="5400000" scaled="0"/>
                </a:gradFill>
                <a:effectLst/>
                <a:latin typeface="+mj-lt"/>
                <a:ea typeface="+mn-ea"/>
                <a:cs typeface="Segoe UI" pitchFamily="34" charset="0"/>
              </a:defRPr>
            </a:lvl1pPr>
          </a:lstStyle>
          <a:p>
            <a:r>
              <a:rPr lang="bs-Latn-BA" dirty="0">
                <a:latin typeface="Segoe UI Light" panose="020B0502040204020203" pitchFamily="34" charset="0"/>
                <a:cs typeface="Segoe UI Light" panose="020B0502040204020203" pitchFamily="34" charset="0"/>
              </a:rPr>
              <a:t>Sysinternals – it can greatly help</a:t>
            </a:r>
          </a:p>
          <a:p>
            <a:br>
              <a:rPr lang="en-US" dirty="0">
                <a:latin typeface="Segoe UI Light" panose="020B0502040204020203" pitchFamily="34" charset="0"/>
                <a:cs typeface="Segoe UI Light" panose="020B0502040204020203" pitchFamily="34" charset="0"/>
              </a:rPr>
            </a:br>
            <a:endParaRPr lang="bs-Latn-BA" dirty="0">
              <a:latin typeface="Segoe UI Light" panose="020B0502040204020203" pitchFamily="34" charset="0"/>
              <a:cs typeface="Segoe UI Light" panose="020B0502040204020203" pitchFamily="34" charset="0"/>
            </a:endParaRPr>
          </a:p>
          <a:p>
            <a:endParaRPr lang="en-US" dirty="0">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143742888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Oval 31">
            <a:extLst>
              <a:ext uri="{FF2B5EF4-FFF2-40B4-BE49-F238E27FC236}">
                <a16:creationId xmlns:a16="http://schemas.microsoft.com/office/drawing/2014/main" id="{7748EC77-0B55-400E-9AB9-DE66E8F99CD7}"/>
              </a:ext>
            </a:extLst>
          </p:cNvPr>
          <p:cNvSpPr/>
          <p:nvPr/>
        </p:nvSpPr>
        <p:spPr bwMode="auto">
          <a:xfrm>
            <a:off x="16467594" y="6153769"/>
            <a:ext cx="108143" cy="108143"/>
          </a:xfrm>
          <a:prstGeom prst="ellipse">
            <a:avLst/>
          </a:prstGeom>
          <a:solidFill>
            <a:srgbClr val="E6E6E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3" name="Picture 2" descr="Graphical user interface, text, application, email&#10;&#10;Description automatically generated">
            <a:extLst>
              <a:ext uri="{FF2B5EF4-FFF2-40B4-BE49-F238E27FC236}">
                <a16:creationId xmlns:a16="http://schemas.microsoft.com/office/drawing/2014/main" id="{86ACEC6C-FC82-AFBE-92E7-3E9928BDD2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9994" y="1203004"/>
            <a:ext cx="4636406" cy="5312157"/>
          </a:xfrm>
          <a:prstGeom prst="rect">
            <a:avLst/>
          </a:prstGeom>
        </p:spPr>
      </p:pic>
      <p:pic>
        <p:nvPicPr>
          <p:cNvPr id="7" name="Picture 6" descr="Graphical user interface, text, application&#10;&#10;Description automatically generated">
            <a:extLst>
              <a:ext uri="{FF2B5EF4-FFF2-40B4-BE49-F238E27FC236}">
                <a16:creationId xmlns:a16="http://schemas.microsoft.com/office/drawing/2014/main" id="{06505F92-9891-590B-AE01-743A6C51548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6000" y="1419239"/>
            <a:ext cx="4498428" cy="5116394"/>
          </a:xfrm>
          <a:prstGeom prst="rect">
            <a:avLst/>
          </a:prstGeom>
        </p:spPr>
      </p:pic>
      <p:pic>
        <p:nvPicPr>
          <p:cNvPr id="6" name="Picture 5">
            <a:extLst>
              <a:ext uri="{FF2B5EF4-FFF2-40B4-BE49-F238E27FC236}">
                <a16:creationId xmlns:a16="http://schemas.microsoft.com/office/drawing/2014/main" id="{10ED5F71-EEEC-C84F-0C8E-DD824470906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735917" y="6377621"/>
            <a:ext cx="1115260" cy="199748"/>
          </a:xfrm>
          <a:prstGeom prst="rect">
            <a:avLst/>
          </a:prstGeom>
        </p:spPr>
      </p:pic>
      <p:sp>
        <p:nvSpPr>
          <p:cNvPr id="9" name="Title 6">
            <a:extLst>
              <a:ext uri="{FF2B5EF4-FFF2-40B4-BE49-F238E27FC236}">
                <a16:creationId xmlns:a16="http://schemas.microsoft.com/office/drawing/2014/main" id="{D48FF3F6-C22A-5A3F-BE75-5340F9F1AD5E}"/>
              </a:ext>
            </a:extLst>
          </p:cNvPr>
          <p:cNvSpPr txBox="1">
            <a:spLocks/>
          </p:cNvSpPr>
          <p:nvPr/>
        </p:nvSpPr>
        <p:spPr>
          <a:xfrm>
            <a:off x="339243" y="369405"/>
            <a:ext cx="7308000" cy="576000"/>
          </a:xfrm>
          <a:prstGeom prst="rect">
            <a:avLst/>
          </a:prstGeom>
        </p:spPr>
        <p:txBody>
          <a:bodyPr>
            <a:noAutofit/>
          </a:bodyPr>
          <a:lstStyle>
            <a:lvl1pPr algn="l" defTabSz="932742" rtl="0" eaLnBrk="1" latinLnBrk="0" hangingPunct="1">
              <a:lnSpc>
                <a:spcPct val="100000"/>
              </a:lnSpc>
              <a:spcBef>
                <a:spcPct val="0"/>
              </a:spcBef>
              <a:buNone/>
              <a:defRPr lang="en-US" sz="2800" b="0" kern="1200" cap="none" spc="-50" baseline="0" dirty="0" smtClean="0">
                <a:ln w="3175">
                  <a:noFill/>
                </a:ln>
                <a:gradFill>
                  <a:gsLst>
                    <a:gs pos="2917">
                      <a:schemeClr val="tx1"/>
                    </a:gs>
                    <a:gs pos="100000">
                      <a:schemeClr val="tx1"/>
                    </a:gs>
                  </a:gsLst>
                  <a:lin ang="5400000" scaled="0"/>
                </a:gradFill>
                <a:effectLst/>
                <a:latin typeface="+mj-lt"/>
                <a:ea typeface="+mn-ea"/>
                <a:cs typeface="Segoe UI" pitchFamily="34" charset="0"/>
              </a:defRPr>
            </a:lvl1pPr>
          </a:lstStyle>
          <a:p>
            <a:r>
              <a:rPr lang="bs-Latn-BA" dirty="0">
                <a:latin typeface="Segoe UI Light" panose="020B0502040204020203" pitchFamily="34" charset="0"/>
                <a:cs typeface="Segoe UI Light" panose="020B0502040204020203" pitchFamily="34" charset="0"/>
              </a:rPr>
              <a:t>Additional admin account creation</a:t>
            </a:r>
          </a:p>
          <a:p>
            <a:br>
              <a:rPr lang="en-US" dirty="0">
                <a:latin typeface="Segoe UI Light" panose="020B0502040204020203" pitchFamily="34" charset="0"/>
                <a:cs typeface="Segoe UI Light" panose="020B0502040204020203" pitchFamily="34" charset="0"/>
              </a:rPr>
            </a:br>
            <a:endParaRPr lang="bs-Latn-BA" dirty="0">
              <a:latin typeface="Segoe UI Light" panose="020B0502040204020203" pitchFamily="34" charset="0"/>
              <a:cs typeface="Segoe UI Light" panose="020B0502040204020203" pitchFamily="34" charset="0"/>
            </a:endParaRPr>
          </a:p>
          <a:p>
            <a:endParaRPr lang="en-US" dirty="0">
              <a:latin typeface="Segoe UI Light" panose="020B0502040204020203" pitchFamily="34" charset="0"/>
              <a:cs typeface="Segoe UI Light" panose="020B0502040204020203" pitchFamily="34" charset="0"/>
            </a:endParaRPr>
          </a:p>
        </p:txBody>
      </p:sp>
      <p:sp>
        <p:nvSpPr>
          <p:cNvPr id="2" name="Frame 1">
            <a:extLst>
              <a:ext uri="{FF2B5EF4-FFF2-40B4-BE49-F238E27FC236}">
                <a16:creationId xmlns:a16="http://schemas.microsoft.com/office/drawing/2014/main" id="{70EB6B71-0994-5F69-96B5-C5531D90F74E}"/>
              </a:ext>
            </a:extLst>
          </p:cNvPr>
          <p:cNvSpPr/>
          <p:nvPr/>
        </p:nvSpPr>
        <p:spPr bwMode="auto">
          <a:xfrm>
            <a:off x="6369269" y="3037490"/>
            <a:ext cx="1145628" cy="273269"/>
          </a:xfrm>
          <a:prstGeom prst="fram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BA" sz="2000" dirty="0" err="1">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393360851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Oval 31">
            <a:extLst>
              <a:ext uri="{FF2B5EF4-FFF2-40B4-BE49-F238E27FC236}">
                <a16:creationId xmlns:a16="http://schemas.microsoft.com/office/drawing/2014/main" id="{7748EC77-0B55-400E-9AB9-DE66E8F99CD7}"/>
              </a:ext>
            </a:extLst>
          </p:cNvPr>
          <p:cNvSpPr/>
          <p:nvPr/>
        </p:nvSpPr>
        <p:spPr bwMode="auto">
          <a:xfrm>
            <a:off x="16467594" y="6153769"/>
            <a:ext cx="108143" cy="108143"/>
          </a:xfrm>
          <a:prstGeom prst="ellipse">
            <a:avLst/>
          </a:prstGeom>
          <a:solidFill>
            <a:srgbClr val="E6E6E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3" name="Picture 2" descr="Graphical user interface, application, email&#10;&#10;Description automatically generated">
            <a:extLst>
              <a:ext uri="{FF2B5EF4-FFF2-40B4-BE49-F238E27FC236}">
                <a16:creationId xmlns:a16="http://schemas.microsoft.com/office/drawing/2014/main" id="{F7E2F7F1-1FA9-F7C6-DB18-169EC20BA3A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4073" y="1747336"/>
            <a:ext cx="10529474" cy="4533912"/>
          </a:xfrm>
          <a:prstGeom prst="rect">
            <a:avLst/>
          </a:prstGeom>
        </p:spPr>
      </p:pic>
      <p:sp>
        <p:nvSpPr>
          <p:cNvPr id="8" name="Title 6">
            <a:extLst>
              <a:ext uri="{FF2B5EF4-FFF2-40B4-BE49-F238E27FC236}">
                <a16:creationId xmlns:a16="http://schemas.microsoft.com/office/drawing/2014/main" id="{47F228B5-4A23-105B-28F8-011813BEEDC4}"/>
              </a:ext>
            </a:extLst>
          </p:cNvPr>
          <p:cNvSpPr txBox="1">
            <a:spLocks/>
          </p:cNvSpPr>
          <p:nvPr/>
        </p:nvSpPr>
        <p:spPr>
          <a:xfrm>
            <a:off x="306292" y="410594"/>
            <a:ext cx="7308000" cy="576000"/>
          </a:xfrm>
          <a:prstGeom prst="rect">
            <a:avLst/>
          </a:prstGeom>
        </p:spPr>
        <p:txBody>
          <a:bodyPr>
            <a:noAutofit/>
          </a:bodyPr>
          <a:lstStyle>
            <a:lvl1pPr algn="l" defTabSz="932742" rtl="0" eaLnBrk="1" latinLnBrk="0" hangingPunct="1">
              <a:lnSpc>
                <a:spcPct val="100000"/>
              </a:lnSpc>
              <a:spcBef>
                <a:spcPct val="0"/>
              </a:spcBef>
              <a:buNone/>
              <a:defRPr lang="en-US" sz="2800" b="0" kern="1200" cap="none" spc="-50" baseline="0" dirty="0" smtClean="0">
                <a:ln w="3175">
                  <a:noFill/>
                </a:ln>
                <a:gradFill>
                  <a:gsLst>
                    <a:gs pos="2917">
                      <a:schemeClr val="tx1"/>
                    </a:gs>
                    <a:gs pos="100000">
                      <a:schemeClr val="tx1"/>
                    </a:gs>
                  </a:gsLst>
                  <a:lin ang="5400000" scaled="0"/>
                </a:gradFill>
                <a:effectLst/>
                <a:latin typeface="+mj-lt"/>
                <a:ea typeface="+mn-ea"/>
                <a:cs typeface="Segoe UI" pitchFamily="34" charset="0"/>
              </a:defRPr>
            </a:lvl1pPr>
          </a:lstStyle>
          <a:p>
            <a:r>
              <a:rPr lang="bs-Latn-BA" dirty="0">
                <a:latin typeface="Segoe UI Light" panose="020B0502040204020203" pitchFamily="34" charset="0"/>
                <a:cs typeface="Segoe UI Light" panose="020B0502040204020203" pitchFamily="34" charset="0"/>
              </a:rPr>
              <a:t>Group Policy – Preparation and defence disabling</a:t>
            </a:r>
          </a:p>
          <a:p>
            <a:br>
              <a:rPr lang="en-US" dirty="0">
                <a:latin typeface="Segoe UI Light" panose="020B0502040204020203" pitchFamily="34" charset="0"/>
                <a:cs typeface="Segoe UI Light" panose="020B0502040204020203" pitchFamily="34" charset="0"/>
              </a:rPr>
            </a:br>
            <a:endParaRPr lang="bs-Latn-BA" dirty="0">
              <a:latin typeface="Segoe UI Light" panose="020B0502040204020203" pitchFamily="34" charset="0"/>
              <a:cs typeface="Segoe UI Light" panose="020B0502040204020203" pitchFamily="34" charset="0"/>
            </a:endParaRPr>
          </a:p>
          <a:p>
            <a:endParaRPr lang="en-US" dirty="0">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121819203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Oval 31">
            <a:extLst>
              <a:ext uri="{FF2B5EF4-FFF2-40B4-BE49-F238E27FC236}">
                <a16:creationId xmlns:a16="http://schemas.microsoft.com/office/drawing/2014/main" id="{7748EC77-0B55-400E-9AB9-DE66E8F99CD7}"/>
              </a:ext>
            </a:extLst>
          </p:cNvPr>
          <p:cNvSpPr/>
          <p:nvPr/>
        </p:nvSpPr>
        <p:spPr bwMode="auto">
          <a:xfrm>
            <a:off x="16467594" y="6153769"/>
            <a:ext cx="108143" cy="108143"/>
          </a:xfrm>
          <a:prstGeom prst="ellipse">
            <a:avLst/>
          </a:prstGeom>
          <a:solidFill>
            <a:srgbClr val="E6E6E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5" name="Picture 4" descr="Graphical user interface, application&#10;&#10;Description automatically generated">
            <a:extLst>
              <a:ext uri="{FF2B5EF4-FFF2-40B4-BE49-F238E27FC236}">
                <a16:creationId xmlns:a16="http://schemas.microsoft.com/office/drawing/2014/main" id="{04A1D88F-9112-47A8-131D-5775B2EAD0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4000" y="1868300"/>
            <a:ext cx="11166237" cy="3979841"/>
          </a:xfrm>
          <a:prstGeom prst="rect">
            <a:avLst/>
          </a:prstGeom>
        </p:spPr>
      </p:pic>
      <p:sp>
        <p:nvSpPr>
          <p:cNvPr id="8" name="Title 6">
            <a:extLst>
              <a:ext uri="{FF2B5EF4-FFF2-40B4-BE49-F238E27FC236}">
                <a16:creationId xmlns:a16="http://schemas.microsoft.com/office/drawing/2014/main" id="{D45790D8-C980-FBCE-8AB4-D993A8AA9B33}"/>
              </a:ext>
            </a:extLst>
          </p:cNvPr>
          <p:cNvSpPr txBox="1">
            <a:spLocks/>
          </p:cNvSpPr>
          <p:nvPr/>
        </p:nvSpPr>
        <p:spPr>
          <a:xfrm>
            <a:off x="339244" y="433859"/>
            <a:ext cx="7308000" cy="576000"/>
          </a:xfrm>
          <a:prstGeom prst="rect">
            <a:avLst/>
          </a:prstGeom>
        </p:spPr>
        <p:txBody>
          <a:bodyPr>
            <a:noAutofit/>
          </a:bodyPr>
          <a:lstStyle>
            <a:lvl1pPr algn="l" defTabSz="932742" rtl="0" eaLnBrk="1" latinLnBrk="0" hangingPunct="1">
              <a:lnSpc>
                <a:spcPct val="100000"/>
              </a:lnSpc>
              <a:spcBef>
                <a:spcPct val="0"/>
              </a:spcBef>
              <a:buNone/>
              <a:defRPr lang="en-US" sz="2800" b="0" kern="1200" cap="none" spc="-50" baseline="0" dirty="0" smtClean="0">
                <a:ln w="3175">
                  <a:noFill/>
                </a:ln>
                <a:gradFill>
                  <a:gsLst>
                    <a:gs pos="2917">
                      <a:schemeClr val="tx1"/>
                    </a:gs>
                    <a:gs pos="100000">
                      <a:schemeClr val="tx1"/>
                    </a:gs>
                  </a:gsLst>
                  <a:lin ang="5400000" scaled="0"/>
                </a:gradFill>
                <a:effectLst/>
                <a:latin typeface="+mj-lt"/>
                <a:ea typeface="+mn-ea"/>
                <a:cs typeface="Segoe UI" pitchFamily="34" charset="0"/>
              </a:defRPr>
            </a:lvl1pPr>
          </a:lstStyle>
          <a:p>
            <a:r>
              <a:rPr lang="bs-Latn-BA" dirty="0">
                <a:latin typeface="Segoe UI Light" panose="020B0502040204020203" pitchFamily="34" charset="0"/>
                <a:cs typeface="Segoe UI Light" panose="020B0502040204020203" pitchFamily="34" charset="0"/>
              </a:rPr>
              <a:t>Group Policy – Preparation and defence disabling</a:t>
            </a:r>
          </a:p>
          <a:p>
            <a:br>
              <a:rPr lang="en-US" dirty="0">
                <a:latin typeface="Segoe UI Light" panose="020B0502040204020203" pitchFamily="34" charset="0"/>
                <a:cs typeface="Segoe UI Light" panose="020B0502040204020203" pitchFamily="34" charset="0"/>
              </a:rPr>
            </a:br>
            <a:endParaRPr lang="bs-Latn-BA" dirty="0">
              <a:latin typeface="Segoe UI Light" panose="020B0502040204020203" pitchFamily="34" charset="0"/>
              <a:cs typeface="Segoe UI Light" panose="020B0502040204020203" pitchFamily="34" charset="0"/>
            </a:endParaRPr>
          </a:p>
          <a:p>
            <a:endParaRPr lang="en-US" dirty="0">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50016732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Oval 31">
            <a:extLst>
              <a:ext uri="{FF2B5EF4-FFF2-40B4-BE49-F238E27FC236}">
                <a16:creationId xmlns:a16="http://schemas.microsoft.com/office/drawing/2014/main" id="{7748EC77-0B55-400E-9AB9-DE66E8F99CD7}"/>
              </a:ext>
            </a:extLst>
          </p:cNvPr>
          <p:cNvSpPr/>
          <p:nvPr/>
        </p:nvSpPr>
        <p:spPr bwMode="auto">
          <a:xfrm>
            <a:off x="16467594" y="6153769"/>
            <a:ext cx="108143" cy="108143"/>
          </a:xfrm>
          <a:prstGeom prst="ellipse">
            <a:avLst/>
          </a:prstGeom>
          <a:solidFill>
            <a:srgbClr val="E6E6E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3" name="Picture 2" descr="Graphical user interface, text, application&#10;&#10;Description automatically generated">
            <a:extLst>
              <a:ext uri="{FF2B5EF4-FFF2-40B4-BE49-F238E27FC236}">
                <a16:creationId xmlns:a16="http://schemas.microsoft.com/office/drawing/2014/main" id="{69C0C7D6-3793-C299-07A6-D601A38F0F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57754" y="1670879"/>
            <a:ext cx="6676492" cy="5030747"/>
          </a:xfrm>
          <a:prstGeom prst="rect">
            <a:avLst/>
          </a:prstGeom>
        </p:spPr>
      </p:pic>
      <p:sp>
        <p:nvSpPr>
          <p:cNvPr id="8" name="Title 6">
            <a:extLst>
              <a:ext uri="{FF2B5EF4-FFF2-40B4-BE49-F238E27FC236}">
                <a16:creationId xmlns:a16="http://schemas.microsoft.com/office/drawing/2014/main" id="{A68B804A-311F-0A8B-D6E9-14A7FBC2CA3A}"/>
              </a:ext>
            </a:extLst>
          </p:cNvPr>
          <p:cNvSpPr txBox="1">
            <a:spLocks/>
          </p:cNvSpPr>
          <p:nvPr/>
        </p:nvSpPr>
        <p:spPr>
          <a:xfrm>
            <a:off x="190963" y="295265"/>
            <a:ext cx="7308000" cy="576000"/>
          </a:xfrm>
          <a:prstGeom prst="rect">
            <a:avLst/>
          </a:prstGeom>
        </p:spPr>
        <p:txBody>
          <a:bodyPr>
            <a:noAutofit/>
          </a:bodyPr>
          <a:lstStyle>
            <a:lvl1pPr algn="l" defTabSz="932742" rtl="0" eaLnBrk="1" latinLnBrk="0" hangingPunct="1">
              <a:lnSpc>
                <a:spcPct val="100000"/>
              </a:lnSpc>
              <a:spcBef>
                <a:spcPct val="0"/>
              </a:spcBef>
              <a:buNone/>
              <a:defRPr lang="en-US" sz="2800" b="0" kern="1200" cap="none" spc="-50" baseline="0" dirty="0" smtClean="0">
                <a:ln w="3175">
                  <a:noFill/>
                </a:ln>
                <a:gradFill>
                  <a:gsLst>
                    <a:gs pos="2917">
                      <a:schemeClr val="tx1"/>
                    </a:gs>
                    <a:gs pos="100000">
                      <a:schemeClr val="tx1"/>
                    </a:gs>
                  </a:gsLst>
                  <a:lin ang="5400000" scaled="0"/>
                </a:gradFill>
                <a:effectLst/>
                <a:latin typeface="+mj-lt"/>
                <a:ea typeface="+mn-ea"/>
                <a:cs typeface="Segoe UI" pitchFamily="34" charset="0"/>
              </a:defRPr>
            </a:lvl1pPr>
          </a:lstStyle>
          <a:p>
            <a:r>
              <a:rPr lang="bs-Latn-BA" dirty="0">
                <a:latin typeface="Segoe UI Light" panose="020B0502040204020203" pitchFamily="34" charset="0"/>
                <a:cs typeface="Segoe UI Light" panose="020B0502040204020203" pitchFamily="34" charset="0"/>
              </a:rPr>
              <a:t>Group Policy – Preparation and defence disabling</a:t>
            </a:r>
          </a:p>
          <a:p>
            <a:br>
              <a:rPr lang="en-US" dirty="0">
                <a:latin typeface="Segoe UI Light" panose="020B0502040204020203" pitchFamily="34" charset="0"/>
                <a:cs typeface="Segoe UI Light" panose="020B0502040204020203" pitchFamily="34" charset="0"/>
              </a:rPr>
            </a:br>
            <a:endParaRPr lang="bs-Latn-BA" dirty="0">
              <a:latin typeface="Segoe UI Light" panose="020B0502040204020203" pitchFamily="34" charset="0"/>
              <a:cs typeface="Segoe UI Light" panose="020B0502040204020203" pitchFamily="34" charset="0"/>
            </a:endParaRPr>
          </a:p>
          <a:p>
            <a:endParaRPr lang="en-US" dirty="0">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276343597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Oval 31">
            <a:extLst>
              <a:ext uri="{FF2B5EF4-FFF2-40B4-BE49-F238E27FC236}">
                <a16:creationId xmlns:a16="http://schemas.microsoft.com/office/drawing/2014/main" id="{7748EC77-0B55-400E-9AB9-DE66E8F99CD7}"/>
              </a:ext>
            </a:extLst>
          </p:cNvPr>
          <p:cNvSpPr/>
          <p:nvPr/>
        </p:nvSpPr>
        <p:spPr bwMode="auto">
          <a:xfrm>
            <a:off x="16467594" y="6153769"/>
            <a:ext cx="108143" cy="108143"/>
          </a:xfrm>
          <a:prstGeom prst="ellipse">
            <a:avLst/>
          </a:prstGeom>
          <a:solidFill>
            <a:srgbClr val="E6E6E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5" name="Picture 4" descr="Graphical user interface&#10;&#10;Description automatically generated with medium confidence">
            <a:extLst>
              <a:ext uri="{FF2B5EF4-FFF2-40B4-BE49-F238E27FC236}">
                <a16:creationId xmlns:a16="http://schemas.microsoft.com/office/drawing/2014/main" id="{1E262BEF-79F3-BF63-4368-1456B8DD1F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83093" y="883128"/>
            <a:ext cx="9174700" cy="5798928"/>
          </a:xfrm>
          <a:prstGeom prst="rect">
            <a:avLst/>
          </a:prstGeom>
        </p:spPr>
      </p:pic>
      <p:sp>
        <p:nvSpPr>
          <p:cNvPr id="8" name="Title 6">
            <a:extLst>
              <a:ext uri="{FF2B5EF4-FFF2-40B4-BE49-F238E27FC236}">
                <a16:creationId xmlns:a16="http://schemas.microsoft.com/office/drawing/2014/main" id="{459319D7-9EC6-65B0-6C43-571544E7C0C0}"/>
              </a:ext>
            </a:extLst>
          </p:cNvPr>
          <p:cNvSpPr txBox="1">
            <a:spLocks/>
          </p:cNvSpPr>
          <p:nvPr/>
        </p:nvSpPr>
        <p:spPr>
          <a:xfrm>
            <a:off x="156303" y="307128"/>
            <a:ext cx="7308000" cy="576000"/>
          </a:xfrm>
          <a:prstGeom prst="rect">
            <a:avLst/>
          </a:prstGeom>
        </p:spPr>
        <p:txBody>
          <a:bodyPr>
            <a:noAutofit/>
          </a:bodyPr>
          <a:lstStyle>
            <a:lvl1pPr algn="l" defTabSz="932742" rtl="0" eaLnBrk="1" latinLnBrk="0" hangingPunct="1">
              <a:lnSpc>
                <a:spcPct val="100000"/>
              </a:lnSpc>
              <a:spcBef>
                <a:spcPct val="0"/>
              </a:spcBef>
              <a:buNone/>
              <a:defRPr lang="en-US" sz="2800" b="0" kern="1200" cap="none" spc="-50" baseline="0" dirty="0" smtClean="0">
                <a:ln w="3175">
                  <a:noFill/>
                </a:ln>
                <a:gradFill>
                  <a:gsLst>
                    <a:gs pos="2917">
                      <a:schemeClr val="tx1"/>
                    </a:gs>
                    <a:gs pos="100000">
                      <a:schemeClr val="tx1"/>
                    </a:gs>
                  </a:gsLst>
                  <a:lin ang="5400000" scaled="0"/>
                </a:gradFill>
                <a:effectLst/>
                <a:latin typeface="+mj-lt"/>
                <a:ea typeface="+mn-ea"/>
                <a:cs typeface="Segoe UI" pitchFamily="34" charset="0"/>
              </a:defRPr>
            </a:lvl1pPr>
          </a:lstStyle>
          <a:p>
            <a:r>
              <a:rPr lang="bs-Latn-BA" dirty="0">
                <a:latin typeface="Segoe UI Light" panose="020B0502040204020203" pitchFamily="34" charset="0"/>
                <a:cs typeface="Segoe UI Light" panose="020B0502040204020203" pitchFamily="34" charset="0"/>
              </a:rPr>
              <a:t>Group Policy – Preparation and defence disabling</a:t>
            </a:r>
          </a:p>
        </p:txBody>
      </p:sp>
    </p:spTree>
    <p:extLst>
      <p:ext uri="{BB962C8B-B14F-4D97-AF65-F5344CB8AC3E}">
        <p14:creationId xmlns:p14="http://schemas.microsoft.com/office/powerpoint/2010/main" val="196225679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Oval 31">
            <a:extLst>
              <a:ext uri="{FF2B5EF4-FFF2-40B4-BE49-F238E27FC236}">
                <a16:creationId xmlns:a16="http://schemas.microsoft.com/office/drawing/2014/main" id="{7748EC77-0B55-400E-9AB9-DE66E8F99CD7}"/>
              </a:ext>
            </a:extLst>
          </p:cNvPr>
          <p:cNvSpPr/>
          <p:nvPr/>
        </p:nvSpPr>
        <p:spPr bwMode="auto">
          <a:xfrm>
            <a:off x="16467594" y="6153769"/>
            <a:ext cx="108143" cy="108143"/>
          </a:xfrm>
          <a:prstGeom prst="ellipse">
            <a:avLst/>
          </a:prstGeom>
          <a:solidFill>
            <a:srgbClr val="E6E6E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3" name="Picture 2" descr="Graphical user interface, text, application, email&#10;&#10;Description automatically generated">
            <a:extLst>
              <a:ext uri="{FF2B5EF4-FFF2-40B4-BE49-F238E27FC236}">
                <a16:creationId xmlns:a16="http://schemas.microsoft.com/office/drawing/2014/main" id="{7887AF8F-0C4D-FCB9-F881-1C96F4BC70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6618" y="1111761"/>
            <a:ext cx="11090192" cy="5520267"/>
          </a:xfrm>
          <a:prstGeom prst="rect">
            <a:avLst/>
          </a:prstGeom>
        </p:spPr>
      </p:pic>
      <p:sp>
        <p:nvSpPr>
          <p:cNvPr id="8" name="Title 6">
            <a:extLst>
              <a:ext uri="{FF2B5EF4-FFF2-40B4-BE49-F238E27FC236}">
                <a16:creationId xmlns:a16="http://schemas.microsoft.com/office/drawing/2014/main" id="{202E7D63-8F54-36B4-E3F1-787DF52C1DF5}"/>
              </a:ext>
            </a:extLst>
          </p:cNvPr>
          <p:cNvSpPr txBox="1">
            <a:spLocks/>
          </p:cNvSpPr>
          <p:nvPr/>
        </p:nvSpPr>
        <p:spPr>
          <a:xfrm>
            <a:off x="286618" y="370720"/>
            <a:ext cx="7308000" cy="576000"/>
          </a:xfrm>
          <a:prstGeom prst="rect">
            <a:avLst/>
          </a:prstGeom>
        </p:spPr>
        <p:txBody>
          <a:bodyPr>
            <a:noAutofit/>
          </a:bodyPr>
          <a:lstStyle>
            <a:lvl1pPr algn="l" defTabSz="932742" rtl="0" eaLnBrk="1" latinLnBrk="0" hangingPunct="1">
              <a:lnSpc>
                <a:spcPct val="100000"/>
              </a:lnSpc>
              <a:spcBef>
                <a:spcPct val="0"/>
              </a:spcBef>
              <a:buNone/>
              <a:defRPr lang="en-US" sz="2800" b="0" kern="1200" cap="none" spc="-50" baseline="0" dirty="0" smtClean="0">
                <a:ln w="3175">
                  <a:noFill/>
                </a:ln>
                <a:gradFill>
                  <a:gsLst>
                    <a:gs pos="2917">
                      <a:schemeClr val="tx1"/>
                    </a:gs>
                    <a:gs pos="100000">
                      <a:schemeClr val="tx1"/>
                    </a:gs>
                  </a:gsLst>
                  <a:lin ang="5400000" scaled="0"/>
                </a:gradFill>
                <a:effectLst/>
                <a:latin typeface="+mj-lt"/>
                <a:ea typeface="+mn-ea"/>
                <a:cs typeface="Segoe UI" pitchFamily="34" charset="0"/>
              </a:defRPr>
            </a:lvl1pPr>
          </a:lstStyle>
          <a:p>
            <a:r>
              <a:rPr lang="bs-Latn-BA" dirty="0">
                <a:latin typeface="Segoe UI Light" panose="020B0502040204020203" pitchFamily="34" charset="0"/>
                <a:cs typeface="Segoe UI Light" panose="020B0502040204020203" pitchFamily="34" charset="0"/>
              </a:rPr>
              <a:t>Group Policy – Preparation and defence disabling</a:t>
            </a:r>
          </a:p>
          <a:p>
            <a:endParaRPr lang="en-US" dirty="0">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214154126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Oval 31">
            <a:extLst>
              <a:ext uri="{FF2B5EF4-FFF2-40B4-BE49-F238E27FC236}">
                <a16:creationId xmlns:a16="http://schemas.microsoft.com/office/drawing/2014/main" id="{7748EC77-0B55-400E-9AB9-DE66E8F99CD7}"/>
              </a:ext>
            </a:extLst>
          </p:cNvPr>
          <p:cNvSpPr/>
          <p:nvPr/>
        </p:nvSpPr>
        <p:spPr bwMode="auto">
          <a:xfrm>
            <a:off x="16467594" y="6153769"/>
            <a:ext cx="108143" cy="108143"/>
          </a:xfrm>
          <a:prstGeom prst="ellipse">
            <a:avLst/>
          </a:prstGeom>
          <a:solidFill>
            <a:srgbClr val="E6E6E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5" name="Picture 4" descr="Graphical user interface, application&#10;&#10;Description automatically generated">
            <a:extLst>
              <a:ext uri="{FF2B5EF4-FFF2-40B4-BE49-F238E27FC236}">
                <a16:creationId xmlns:a16="http://schemas.microsoft.com/office/drawing/2014/main" id="{BADA2B84-C8E6-3438-2A3C-81BB69F07E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3059" y="1117176"/>
            <a:ext cx="9350118" cy="5404369"/>
          </a:xfrm>
          <a:prstGeom prst="rect">
            <a:avLst/>
          </a:prstGeom>
        </p:spPr>
      </p:pic>
      <p:sp>
        <p:nvSpPr>
          <p:cNvPr id="8" name="Title 6">
            <a:extLst>
              <a:ext uri="{FF2B5EF4-FFF2-40B4-BE49-F238E27FC236}">
                <a16:creationId xmlns:a16="http://schemas.microsoft.com/office/drawing/2014/main" id="{38C95735-789A-B5B7-94D6-4AEED7104838}"/>
              </a:ext>
            </a:extLst>
          </p:cNvPr>
          <p:cNvSpPr txBox="1">
            <a:spLocks/>
          </p:cNvSpPr>
          <p:nvPr/>
        </p:nvSpPr>
        <p:spPr>
          <a:xfrm>
            <a:off x="248627" y="336454"/>
            <a:ext cx="7308000" cy="576000"/>
          </a:xfrm>
          <a:prstGeom prst="rect">
            <a:avLst/>
          </a:prstGeom>
        </p:spPr>
        <p:txBody>
          <a:bodyPr>
            <a:noAutofit/>
          </a:bodyPr>
          <a:lstStyle>
            <a:lvl1pPr algn="l" defTabSz="932742" rtl="0" eaLnBrk="1" latinLnBrk="0" hangingPunct="1">
              <a:lnSpc>
                <a:spcPct val="100000"/>
              </a:lnSpc>
              <a:spcBef>
                <a:spcPct val="0"/>
              </a:spcBef>
              <a:buNone/>
              <a:defRPr lang="en-US" sz="2800" b="0" kern="1200" cap="none" spc="-50" baseline="0" dirty="0" smtClean="0">
                <a:ln w="3175">
                  <a:noFill/>
                </a:ln>
                <a:gradFill>
                  <a:gsLst>
                    <a:gs pos="2917">
                      <a:schemeClr val="tx1"/>
                    </a:gs>
                    <a:gs pos="100000">
                      <a:schemeClr val="tx1"/>
                    </a:gs>
                  </a:gsLst>
                  <a:lin ang="5400000" scaled="0"/>
                </a:gradFill>
                <a:effectLst/>
                <a:latin typeface="+mj-lt"/>
                <a:ea typeface="+mn-ea"/>
                <a:cs typeface="Segoe UI" pitchFamily="34" charset="0"/>
              </a:defRPr>
            </a:lvl1pPr>
          </a:lstStyle>
          <a:p>
            <a:r>
              <a:rPr lang="bs-Latn-BA" dirty="0">
                <a:latin typeface="Segoe UI Light" panose="020B0502040204020203" pitchFamily="34" charset="0"/>
                <a:cs typeface="Segoe UI Light" panose="020B0502040204020203" pitchFamily="34" charset="0"/>
              </a:rPr>
              <a:t>Making things harder to fix</a:t>
            </a:r>
          </a:p>
          <a:p>
            <a:br>
              <a:rPr lang="en-US" dirty="0">
                <a:latin typeface="Segoe UI Light" panose="020B0502040204020203" pitchFamily="34" charset="0"/>
                <a:cs typeface="Segoe UI Light" panose="020B0502040204020203" pitchFamily="34" charset="0"/>
              </a:rPr>
            </a:br>
            <a:endParaRPr lang="bs-Latn-BA" dirty="0">
              <a:latin typeface="Segoe UI Light" panose="020B0502040204020203" pitchFamily="34" charset="0"/>
              <a:cs typeface="Segoe UI Light" panose="020B0502040204020203" pitchFamily="34" charset="0"/>
            </a:endParaRPr>
          </a:p>
          <a:p>
            <a:endParaRPr lang="en-US" dirty="0">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297748617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809D7B-DD50-53CB-4216-866B3F38C36F}"/>
              </a:ext>
            </a:extLst>
          </p:cNvPr>
          <p:cNvSpPr>
            <a:spLocks noGrp="1"/>
          </p:cNvSpPr>
          <p:nvPr>
            <p:ph type="title"/>
          </p:nvPr>
        </p:nvSpPr>
        <p:spPr/>
        <p:txBody>
          <a:bodyPr/>
          <a:lstStyle/>
          <a:p>
            <a:r>
              <a:rPr lang="en-BA" dirty="0"/>
              <a:t>What do we need today?</a:t>
            </a:r>
          </a:p>
        </p:txBody>
      </p:sp>
      <p:sp>
        <p:nvSpPr>
          <p:cNvPr id="3" name="Content Placeholder 2">
            <a:extLst>
              <a:ext uri="{FF2B5EF4-FFF2-40B4-BE49-F238E27FC236}">
                <a16:creationId xmlns:a16="http://schemas.microsoft.com/office/drawing/2014/main" id="{C42BA6CB-6C2A-2684-364F-6F61A041C3EF}"/>
              </a:ext>
            </a:extLst>
          </p:cNvPr>
          <p:cNvSpPr>
            <a:spLocks noGrp="1"/>
          </p:cNvSpPr>
          <p:nvPr>
            <p:ph idx="1"/>
          </p:nvPr>
        </p:nvSpPr>
        <p:spPr>
          <a:xfrm>
            <a:off x="584200" y="1435503"/>
            <a:ext cx="11018520" cy="2930033"/>
          </a:xfrm>
        </p:spPr>
        <p:txBody>
          <a:bodyPr/>
          <a:lstStyle/>
          <a:p>
            <a:r>
              <a:rPr lang="bs-Latn-BA" dirty="0" err="1">
                <a:solidFill>
                  <a:schemeClr val="tx1"/>
                </a:solidFill>
                <a:cs typeface="Segoe UI"/>
              </a:rPr>
              <a:t>We</a:t>
            </a:r>
            <a:r>
              <a:rPr lang="bs-Latn-BA" dirty="0">
                <a:solidFill>
                  <a:schemeClr val="tx1"/>
                </a:solidFill>
                <a:cs typeface="Segoe UI"/>
              </a:rPr>
              <a:t> </a:t>
            </a:r>
            <a:r>
              <a:rPr lang="bs-Latn-BA" dirty="0" err="1">
                <a:solidFill>
                  <a:schemeClr val="tx1"/>
                </a:solidFill>
                <a:cs typeface="Segoe UI"/>
              </a:rPr>
              <a:t>need</a:t>
            </a:r>
            <a:r>
              <a:rPr lang="bs-Latn-BA" dirty="0">
                <a:solidFill>
                  <a:schemeClr val="tx1"/>
                </a:solidFill>
                <a:cs typeface="Segoe UI"/>
              </a:rPr>
              <a:t> a </a:t>
            </a:r>
            <a:r>
              <a:rPr lang="bs-Latn-BA" dirty="0" err="1">
                <a:solidFill>
                  <a:schemeClr val="tx1"/>
                </a:solidFill>
                <a:cs typeface="Segoe UI"/>
              </a:rPr>
              <a:t>solution</a:t>
            </a:r>
            <a:r>
              <a:rPr lang="bs-Latn-BA" dirty="0">
                <a:solidFill>
                  <a:schemeClr val="tx1"/>
                </a:solidFill>
                <a:cs typeface="Segoe UI"/>
              </a:rPr>
              <a:t> to </a:t>
            </a:r>
            <a:r>
              <a:rPr lang="bs-Latn-BA" dirty="0" err="1">
                <a:solidFill>
                  <a:schemeClr val="tx1"/>
                </a:solidFill>
                <a:cs typeface="Segoe UI"/>
              </a:rPr>
              <a:t>detect</a:t>
            </a:r>
            <a:r>
              <a:rPr lang="bs-Latn-BA" dirty="0">
                <a:solidFill>
                  <a:schemeClr val="tx1"/>
                </a:solidFill>
                <a:cs typeface="Segoe UI"/>
              </a:rPr>
              <a:t> </a:t>
            </a:r>
            <a:r>
              <a:rPr lang="bs-Latn-BA" dirty="0" err="1">
                <a:solidFill>
                  <a:schemeClr val="tx1"/>
                </a:solidFill>
                <a:cs typeface="Segoe UI"/>
              </a:rPr>
              <a:t>suspicious</a:t>
            </a:r>
            <a:r>
              <a:rPr lang="bs-Latn-BA" dirty="0">
                <a:solidFill>
                  <a:schemeClr val="tx1"/>
                </a:solidFill>
                <a:cs typeface="Segoe UI"/>
              </a:rPr>
              <a:t> </a:t>
            </a:r>
            <a:r>
              <a:rPr lang="bs-Latn-BA" dirty="0" err="1">
                <a:solidFill>
                  <a:schemeClr val="tx1"/>
                </a:solidFill>
                <a:cs typeface="Segoe UI"/>
              </a:rPr>
              <a:t>activities</a:t>
            </a:r>
            <a:r>
              <a:rPr lang="bs-Latn-BA" dirty="0">
                <a:solidFill>
                  <a:schemeClr val="tx1"/>
                </a:solidFill>
                <a:cs typeface="Segoe UI"/>
              </a:rPr>
              <a:t> </a:t>
            </a:r>
            <a:r>
              <a:rPr lang="bs-Latn-BA" dirty="0" err="1">
                <a:solidFill>
                  <a:schemeClr val="tx1"/>
                </a:solidFill>
                <a:cs typeface="Segoe UI"/>
              </a:rPr>
              <a:t>not</a:t>
            </a:r>
            <a:r>
              <a:rPr lang="bs-Latn-BA" dirty="0">
                <a:solidFill>
                  <a:schemeClr val="tx1"/>
                </a:solidFill>
                <a:cs typeface="Segoe UI"/>
              </a:rPr>
              <a:t> </a:t>
            </a:r>
            <a:r>
              <a:rPr lang="bs-Latn-BA" dirty="0" err="1">
                <a:solidFill>
                  <a:schemeClr val="tx1"/>
                </a:solidFill>
                <a:cs typeface="Segoe UI"/>
              </a:rPr>
              <a:t>just</a:t>
            </a:r>
            <a:r>
              <a:rPr lang="bs-Latn-BA" dirty="0">
                <a:solidFill>
                  <a:schemeClr val="tx1"/>
                </a:solidFill>
                <a:cs typeface="Segoe UI"/>
              </a:rPr>
              <a:t> </a:t>
            </a:r>
            <a:r>
              <a:rPr lang="bs-Latn-BA" dirty="0" err="1">
                <a:solidFill>
                  <a:schemeClr val="tx1"/>
                </a:solidFill>
                <a:cs typeface="Segoe UI"/>
              </a:rPr>
              <a:t>files</a:t>
            </a:r>
            <a:endParaRPr lang="bs-Latn-BA" dirty="0">
              <a:solidFill>
                <a:schemeClr val="tx1"/>
              </a:solidFill>
              <a:cs typeface="Segoe UI"/>
            </a:endParaRPr>
          </a:p>
          <a:p>
            <a:r>
              <a:rPr lang="bs-Latn-BA" dirty="0" err="1">
                <a:solidFill>
                  <a:schemeClr val="tx1"/>
                </a:solidFill>
                <a:cs typeface="Segoe UI"/>
              </a:rPr>
              <a:t>We</a:t>
            </a:r>
            <a:r>
              <a:rPr lang="bs-Latn-BA" dirty="0">
                <a:solidFill>
                  <a:schemeClr val="tx1"/>
                </a:solidFill>
                <a:cs typeface="Segoe UI"/>
              </a:rPr>
              <a:t> </a:t>
            </a:r>
            <a:r>
              <a:rPr lang="bs-Latn-BA" dirty="0" err="1">
                <a:solidFill>
                  <a:schemeClr val="tx1"/>
                </a:solidFill>
                <a:cs typeface="Segoe UI"/>
              </a:rPr>
              <a:t>need</a:t>
            </a:r>
            <a:r>
              <a:rPr lang="bs-Latn-BA" dirty="0">
                <a:solidFill>
                  <a:schemeClr val="tx1"/>
                </a:solidFill>
                <a:cs typeface="Segoe UI"/>
              </a:rPr>
              <a:t> a </a:t>
            </a:r>
            <a:r>
              <a:rPr lang="bs-Latn-BA" dirty="0" err="1">
                <a:solidFill>
                  <a:schemeClr val="tx1"/>
                </a:solidFill>
                <a:cs typeface="Segoe UI"/>
              </a:rPr>
              <a:t>solution</a:t>
            </a:r>
            <a:r>
              <a:rPr lang="bs-Latn-BA" dirty="0">
                <a:solidFill>
                  <a:schemeClr val="tx1"/>
                </a:solidFill>
                <a:cs typeface="Segoe UI"/>
              </a:rPr>
              <a:t> to </a:t>
            </a:r>
            <a:r>
              <a:rPr lang="bs-Latn-BA" dirty="0" err="1">
                <a:solidFill>
                  <a:schemeClr val="tx1"/>
                </a:solidFill>
                <a:cs typeface="Segoe UI"/>
              </a:rPr>
              <a:t>detect</a:t>
            </a:r>
            <a:r>
              <a:rPr lang="bs-Latn-BA" dirty="0">
                <a:solidFill>
                  <a:schemeClr val="tx1"/>
                </a:solidFill>
                <a:cs typeface="Segoe UI"/>
              </a:rPr>
              <a:t> </a:t>
            </a:r>
            <a:r>
              <a:rPr lang="bs-Latn-BA" dirty="0" err="1">
                <a:solidFill>
                  <a:schemeClr val="tx1"/>
                </a:solidFill>
                <a:cs typeface="Segoe UI"/>
              </a:rPr>
              <a:t>exposed</a:t>
            </a:r>
            <a:r>
              <a:rPr lang="bs-Latn-BA" dirty="0">
                <a:solidFill>
                  <a:schemeClr val="tx1"/>
                </a:solidFill>
                <a:cs typeface="Segoe UI"/>
              </a:rPr>
              <a:t> </a:t>
            </a:r>
            <a:r>
              <a:rPr lang="bs-Latn-BA" dirty="0" err="1">
                <a:solidFill>
                  <a:schemeClr val="tx1"/>
                </a:solidFill>
                <a:cs typeface="Segoe UI"/>
              </a:rPr>
              <a:t>identites</a:t>
            </a:r>
            <a:r>
              <a:rPr lang="bs-Latn-BA" dirty="0">
                <a:solidFill>
                  <a:schemeClr val="tx1"/>
                </a:solidFill>
                <a:cs typeface="Segoe UI"/>
              </a:rPr>
              <a:t> </a:t>
            </a:r>
            <a:r>
              <a:rPr lang="bs-Latn-BA" dirty="0" err="1">
                <a:solidFill>
                  <a:schemeClr val="tx1"/>
                </a:solidFill>
                <a:cs typeface="Segoe UI"/>
              </a:rPr>
              <a:t>and</a:t>
            </a:r>
            <a:r>
              <a:rPr lang="bs-Latn-BA" dirty="0">
                <a:solidFill>
                  <a:schemeClr val="tx1"/>
                </a:solidFill>
                <a:cs typeface="Segoe UI"/>
              </a:rPr>
              <a:t> </a:t>
            </a:r>
            <a:r>
              <a:rPr lang="bs-Latn-BA" dirty="0" err="1">
                <a:solidFill>
                  <a:schemeClr val="tx1"/>
                </a:solidFill>
                <a:cs typeface="Segoe UI"/>
              </a:rPr>
              <a:t>devices</a:t>
            </a:r>
            <a:r>
              <a:rPr lang="bs-Latn-BA" dirty="0">
                <a:solidFill>
                  <a:schemeClr val="tx1"/>
                </a:solidFill>
                <a:cs typeface="Segoe UI"/>
              </a:rPr>
              <a:t> </a:t>
            </a:r>
            <a:r>
              <a:rPr lang="bs-Latn-BA" dirty="0" err="1">
                <a:solidFill>
                  <a:schemeClr val="tx1"/>
                </a:solidFill>
                <a:cs typeface="Segoe UI"/>
              </a:rPr>
              <a:t>against</a:t>
            </a:r>
            <a:r>
              <a:rPr lang="bs-Latn-BA" dirty="0">
                <a:solidFill>
                  <a:schemeClr val="tx1"/>
                </a:solidFill>
                <a:cs typeface="Segoe UI"/>
              </a:rPr>
              <a:t> </a:t>
            </a:r>
            <a:r>
              <a:rPr lang="bs-Latn-BA" dirty="0" err="1">
                <a:solidFill>
                  <a:schemeClr val="tx1"/>
                </a:solidFill>
                <a:cs typeface="Segoe UI"/>
              </a:rPr>
              <a:t>current</a:t>
            </a:r>
            <a:r>
              <a:rPr lang="bs-Latn-BA" dirty="0">
                <a:solidFill>
                  <a:schemeClr val="tx1"/>
                </a:solidFill>
                <a:cs typeface="Segoe UI"/>
              </a:rPr>
              <a:t> </a:t>
            </a:r>
            <a:r>
              <a:rPr lang="bs-Latn-BA" dirty="0" err="1">
                <a:solidFill>
                  <a:schemeClr val="tx1"/>
                </a:solidFill>
                <a:cs typeface="Segoe UI"/>
              </a:rPr>
              <a:t>situation</a:t>
            </a:r>
            <a:endParaRPr lang="bs-Latn-BA" dirty="0">
              <a:solidFill>
                <a:schemeClr val="tx1"/>
              </a:solidFill>
              <a:cs typeface="Segoe UI"/>
            </a:endParaRPr>
          </a:p>
          <a:p>
            <a:r>
              <a:rPr lang="bs-Latn-BA" dirty="0" err="1">
                <a:solidFill>
                  <a:schemeClr val="tx1"/>
                </a:solidFill>
                <a:cs typeface="Segoe UI"/>
              </a:rPr>
              <a:t>We</a:t>
            </a:r>
            <a:r>
              <a:rPr lang="bs-Latn-BA" dirty="0">
                <a:solidFill>
                  <a:schemeClr val="tx1"/>
                </a:solidFill>
                <a:cs typeface="Segoe UI"/>
              </a:rPr>
              <a:t> </a:t>
            </a:r>
            <a:r>
              <a:rPr lang="bs-Latn-BA" dirty="0" err="1">
                <a:solidFill>
                  <a:schemeClr val="tx1"/>
                </a:solidFill>
                <a:cs typeface="Segoe UI"/>
              </a:rPr>
              <a:t>need</a:t>
            </a:r>
            <a:r>
              <a:rPr lang="bs-Latn-BA" dirty="0">
                <a:solidFill>
                  <a:schemeClr val="tx1"/>
                </a:solidFill>
                <a:cs typeface="Segoe UI"/>
              </a:rPr>
              <a:t> a </a:t>
            </a:r>
            <a:r>
              <a:rPr lang="bs-Latn-BA" dirty="0" err="1">
                <a:solidFill>
                  <a:schemeClr val="tx1"/>
                </a:solidFill>
                <a:cs typeface="Segoe UI"/>
              </a:rPr>
              <a:t>solution</a:t>
            </a:r>
            <a:r>
              <a:rPr lang="bs-Latn-BA" dirty="0">
                <a:solidFill>
                  <a:schemeClr val="tx1"/>
                </a:solidFill>
                <a:cs typeface="Segoe UI"/>
              </a:rPr>
              <a:t> to </a:t>
            </a:r>
            <a:r>
              <a:rPr lang="bs-Latn-BA" dirty="0" err="1">
                <a:solidFill>
                  <a:schemeClr val="tx1"/>
                </a:solidFill>
                <a:cs typeface="Segoe UI"/>
              </a:rPr>
              <a:t>automatically</a:t>
            </a:r>
            <a:r>
              <a:rPr lang="bs-Latn-BA" dirty="0">
                <a:solidFill>
                  <a:schemeClr val="tx1"/>
                </a:solidFill>
                <a:cs typeface="Segoe UI"/>
              </a:rPr>
              <a:t> </a:t>
            </a:r>
            <a:r>
              <a:rPr lang="bs-Latn-BA" dirty="0" err="1">
                <a:solidFill>
                  <a:schemeClr val="tx1"/>
                </a:solidFill>
                <a:cs typeface="Segoe UI"/>
              </a:rPr>
              <a:t>remediate</a:t>
            </a:r>
            <a:r>
              <a:rPr lang="bs-Latn-BA" dirty="0">
                <a:solidFill>
                  <a:schemeClr val="tx1"/>
                </a:solidFill>
                <a:cs typeface="Segoe UI"/>
              </a:rPr>
              <a:t> </a:t>
            </a:r>
            <a:r>
              <a:rPr lang="bs-Latn-BA" dirty="0" err="1">
                <a:solidFill>
                  <a:schemeClr val="tx1"/>
                </a:solidFill>
                <a:cs typeface="Segoe UI"/>
              </a:rPr>
              <a:t>threats</a:t>
            </a:r>
            <a:endParaRPr lang="bs-Latn-BA" dirty="0">
              <a:solidFill>
                <a:schemeClr val="tx1"/>
              </a:solidFill>
              <a:cs typeface="Segoe UI"/>
            </a:endParaRPr>
          </a:p>
          <a:p>
            <a:r>
              <a:rPr lang="bs-Latn-BA" dirty="0" err="1">
                <a:solidFill>
                  <a:schemeClr val="tx1"/>
                </a:solidFill>
                <a:cs typeface="Segoe UI"/>
              </a:rPr>
              <a:t>We</a:t>
            </a:r>
            <a:r>
              <a:rPr lang="bs-Latn-BA" dirty="0">
                <a:solidFill>
                  <a:schemeClr val="tx1"/>
                </a:solidFill>
                <a:cs typeface="Segoe UI"/>
              </a:rPr>
              <a:t> </a:t>
            </a:r>
            <a:r>
              <a:rPr lang="bs-Latn-BA" dirty="0" err="1">
                <a:solidFill>
                  <a:schemeClr val="tx1"/>
                </a:solidFill>
                <a:cs typeface="Segoe UI"/>
              </a:rPr>
              <a:t>need</a:t>
            </a:r>
            <a:r>
              <a:rPr lang="bs-Latn-BA" dirty="0">
                <a:solidFill>
                  <a:schemeClr val="tx1"/>
                </a:solidFill>
                <a:cs typeface="Segoe UI"/>
              </a:rPr>
              <a:t> a </a:t>
            </a:r>
            <a:r>
              <a:rPr lang="bs-Latn-BA" dirty="0" err="1">
                <a:solidFill>
                  <a:schemeClr val="tx1"/>
                </a:solidFill>
                <a:cs typeface="Segoe UI"/>
              </a:rPr>
              <a:t>solution</a:t>
            </a:r>
            <a:r>
              <a:rPr lang="bs-Latn-BA" dirty="0">
                <a:solidFill>
                  <a:schemeClr val="tx1"/>
                </a:solidFill>
                <a:cs typeface="Segoe UI"/>
              </a:rPr>
              <a:t> to provide </a:t>
            </a:r>
            <a:r>
              <a:rPr lang="bs-Latn-BA" dirty="0" err="1">
                <a:solidFill>
                  <a:schemeClr val="tx1"/>
                </a:solidFill>
                <a:cs typeface="Segoe UI"/>
              </a:rPr>
              <a:t>meaningful</a:t>
            </a:r>
            <a:r>
              <a:rPr lang="bs-Latn-BA" dirty="0">
                <a:solidFill>
                  <a:schemeClr val="tx1"/>
                </a:solidFill>
                <a:cs typeface="Segoe UI"/>
              </a:rPr>
              <a:t> </a:t>
            </a:r>
            <a:r>
              <a:rPr lang="bs-Latn-BA" dirty="0" err="1">
                <a:solidFill>
                  <a:schemeClr val="tx1"/>
                </a:solidFill>
                <a:cs typeface="Segoe UI"/>
              </a:rPr>
              <a:t>information</a:t>
            </a:r>
            <a:r>
              <a:rPr lang="bs-Latn-BA" dirty="0">
                <a:solidFill>
                  <a:schemeClr val="tx1"/>
                </a:solidFill>
                <a:cs typeface="Segoe UI"/>
              </a:rPr>
              <a:t> to </a:t>
            </a:r>
            <a:r>
              <a:rPr lang="bs-Latn-BA" dirty="0" err="1">
                <a:solidFill>
                  <a:schemeClr val="tx1"/>
                </a:solidFill>
                <a:cs typeface="Segoe UI"/>
              </a:rPr>
              <a:t>admins</a:t>
            </a:r>
            <a:endParaRPr lang="bs-Latn-BA" dirty="0">
              <a:solidFill>
                <a:schemeClr val="tx1"/>
              </a:solidFill>
            </a:endParaRPr>
          </a:p>
          <a:p>
            <a:endParaRPr lang="en-BA" dirty="0"/>
          </a:p>
        </p:txBody>
      </p:sp>
    </p:spTree>
    <p:extLst>
      <p:ext uri="{BB962C8B-B14F-4D97-AF65-F5344CB8AC3E}">
        <p14:creationId xmlns:p14="http://schemas.microsoft.com/office/powerpoint/2010/main" val="12406292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B35EB7-675F-5F46-ACAC-CF1B47867263}"/>
              </a:ext>
            </a:extLst>
          </p:cNvPr>
          <p:cNvSpPr>
            <a:spLocks noGrp="1"/>
          </p:cNvSpPr>
          <p:nvPr>
            <p:ph type="title"/>
          </p:nvPr>
        </p:nvSpPr>
        <p:spPr>
          <a:xfrm>
            <a:off x="572716" y="457622"/>
            <a:ext cx="11018520" cy="452590"/>
          </a:xfrm>
        </p:spPr>
        <p:txBody>
          <a:bodyPr>
            <a:normAutofit/>
          </a:bodyPr>
          <a:lstStyle/>
          <a:p>
            <a:r>
              <a:rPr lang="en-US" sz="2941" spc="-49"/>
              <a:t>Detection breadth: suspicious activities and behavior analysis</a:t>
            </a:r>
          </a:p>
        </p:txBody>
      </p:sp>
      <p:sp>
        <p:nvSpPr>
          <p:cNvPr id="40" name="Rectangle 39">
            <a:extLst>
              <a:ext uri="{FF2B5EF4-FFF2-40B4-BE49-F238E27FC236}">
                <a16:creationId xmlns:a16="http://schemas.microsoft.com/office/drawing/2014/main" id="{20E37A42-E8E8-462A-B121-49987C0445B2}"/>
              </a:ext>
            </a:extLst>
          </p:cNvPr>
          <p:cNvSpPr/>
          <p:nvPr/>
        </p:nvSpPr>
        <p:spPr bwMode="auto">
          <a:xfrm>
            <a:off x="850419" y="1691445"/>
            <a:ext cx="4051869" cy="358570"/>
          </a:xfrm>
          <a:prstGeom prst="rect">
            <a:avLst/>
          </a:prstGeom>
          <a:noFill/>
          <a:ln w="19050" cap="sq" cmpd="sng" algn="ctr">
            <a:noFill/>
            <a:prstDash val="solid"/>
            <a:miter lim="800000"/>
            <a:headEnd type="none" w="med" len="med"/>
            <a:tailEnd type="none" w="med" len="med"/>
          </a:ln>
          <a:effectLst/>
        </p:spPr>
        <p:txBody>
          <a:bodyPr rot="0" spcFirstLastPara="0" vertOverflow="overflow" horzOverflow="overflow" vert="horz" wrap="square" lIns="179259" tIns="143407" rIns="179259" bIns="143407" numCol="1" spcCol="0" rtlCol="0" fromWordArt="0" anchor="ctr" anchorCtr="0" forceAA="0" compatLnSpc="1">
            <a:prstTxWarp prst="textNoShape">
              <a:avLst/>
            </a:prstTxWarp>
            <a:noAutofit/>
          </a:bodyPr>
          <a:lstStyle/>
          <a:p>
            <a:pPr marL="0" marR="0" lvl="0" indent="0" algn="ctr" defTabSz="913927" rtl="0" eaLnBrk="1" fontAlgn="base" latinLnBrk="0" hangingPunct="1">
              <a:lnSpc>
                <a:spcPct val="90000"/>
              </a:lnSpc>
              <a:spcBef>
                <a:spcPct val="0"/>
              </a:spcBef>
              <a:spcAft>
                <a:spcPct val="0"/>
              </a:spcAft>
              <a:buClrTx/>
              <a:buSzTx/>
              <a:buFontTx/>
              <a:buNone/>
              <a:tabLst/>
              <a:defRPr/>
            </a:pPr>
            <a:r>
              <a:rPr kumimoji="0" lang="en-US" sz="2353" b="1" i="0" u="none" strike="noStrike" kern="0" cap="none" spc="0" normalizeH="0" baseline="0" noProof="0">
                <a:ln>
                  <a:noFill/>
                </a:ln>
                <a:solidFill>
                  <a:srgbClr val="000000"/>
                </a:solidFill>
                <a:effectLst/>
                <a:uLnTx/>
                <a:uFillTx/>
                <a:latin typeface="Segoe UI Semibold" panose="020B0702040204020203" pitchFamily="34" charset="0"/>
                <a:ea typeface="+mn-ea"/>
                <a:cs typeface="Segoe UI Semibold" panose="020B0702040204020203" pitchFamily="34" charset="0"/>
              </a:rPr>
              <a:t>Alerts</a:t>
            </a:r>
          </a:p>
        </p:txBody>
      </p:sp>
      <p:sp>
        <p:nvSpPr>
          <p:cNvPr id="41" name="Freeform: Shape 26">
            <a:extLst>
              <a:ext uri="{FF2B5EF4-FFF2-40B4-BE49-F238E27FC236}">
                <a16:creationId xmlns:a16="http://schemas.microsoft.com/office/drawing/2014/main" id="{3978E1FD-7A54-46BC-8DD6-9193F111158F}"/>
              </a:ext>
            </a:extLst>
          </p:cNvPr>
          <p:cNvSpPr/>
          <p:nvPr/>
        </p:nvSpPr>
        <p:spPr bwMode="auto">
          <a:xfrm>
            <a:off x="904218" y="4029232"/>
            <a:ext cx="3944269" cy="717140"/>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ctr" defTabSz="914049" rtl="0" eaLnBrk="1" fontAlgn="auto" latinLnBrk="0" hangingPunct="1">
              <a:lnSpc>
                <a:spcPct val="100000"/>
              </a:lnSpc>
              <a:spcBef>
                <a:spcPts val="0"/>
              </a:spcBef>
              <a:spcAft>
                <a:spcPts val="300"/>
              </a:spcAft>
              <a:buClrTx/>
              <a:buSzTx/>
              <a:buFontTx/>
              <a:buNone/>
              <a:tabLst/>
              <a:defRPr/>
            </a:pPr>
            <a:r>
              <a:rPr kumimoji="0" lang="en-US" sz="1961" b="0" i="0" u="none" strike="noStrike" kern="0" cap="none" spc="0" normalizeH="0" baseline="0" noProof="0">
                <a:ln>
                  <a:noFill/>
                </a:ln>
                <a:gradFill>
                  <a:gsLst>
                    <a:gs pos="0">
                      <a:srgbClr val="000000"/>
                    </a:gs>
                    <a:gs pos="100000">
                      <a:srgbClr val="000000"/>
                    </a:gs>
                  </a:gsLst>
                  <a:lin ang="5400000" scaled="0"/>
                </a:gradFill>
                <a:effectLst/>
                <a:uLnTx/>
                <a:uFillTx/>
                <a:latin typeface="Segoe UI Semibold"/>
                <a:ea typeface="+mn-ea"/>
                <a:cs typeface="+mn-cs"/>
              </a:rPr>
              <a:t>High confidence suspicious </a:t>
            </a:r>
            <a:br>
              <a:rPr kumimoji="0" lang="en-US" sz="1961" b="0" i="0" u="none" strike="noStrike" kern="0" cap="none" spc="0" normalizeH="0" baseline="0" noProof="0">
                <a:ln>
                  <a:noFill/>
                </a:ln>
                <a:gradFill>
                  <a:gsLst>
                    <a:gs pos="0">
                      <a:srgbClr val="000000"/>
                    </a:gs>
                    <a:gs pos="100000">
                      <a:srgbClr val="000000"/>
                    </a:gs>
                  </a:gsLst>
                  <a:lin ang="5400000" scaled="0"/>
                </a:gradFill>
                <a:effectLst/>
                <a:uLnTx/>
                <a:uFillTx/>
                <a:latin typeface="Segoe UI Semibold"/>
                <a:ea typeface="+mn-ea"/>
                <a:cs typeface="+mn-cs"/>
              </a:rPr>
            </a:br>
            <a:r>
              <a:rPr kumimoji="0" lang="en-US" sz="1961" b="0" i="0" u="none" strike="noStrike" kern="0" cap="none" spc="0" normalizeH="0" baseline="0" noProof="0">
                <a:ln>
                  <a:noFill/>
                </a:ln>
                <a:gradFill>
                  <a:gsLst>
                    <a:gs pos="0">
                      <a:srgbClr val="000000"/>
                    </a:gs>
                    <a:gs pos="100000">
                      <a:srgbClr val="000000"/>
                    </a:gs>
                  </a:gsLst>
                  <a:lin ang="5400000" scaled="0"/>
                </a:gradFill>
                <a:effectLst/>
                <a:uLnTx/>
                <a:uFillTx/>
                <a:latin typeface="Segoe UI Semibold"/>
                <a:ea typeface="+mn-ea"/>
                <a:cs typeface="+mn-cs"/>
              </a:rPr>
              <a:t>activities representing attacks</a:t>
            </a:r>
          </a:p>
        </p:txBody>
      </p:sp>
      <p:grpSp>
        <p:nvGrpSpPr>
          <p:cNvPr id="58" name="Group 57">
            <a:extLst>
              <a:ext uri="{FF2B5EF4-FFF2-40B4-BE49-F238E27FC236}">
                <a16:creationId xmlns:a16="http://schemas.microsoft.com/office/drawing/2014/main" id="{F5415669-FEF3-47F6-B0BC-C745B49B66CF}"/>
              </a:ext>
              <a:ext uri="{C183D7F6-B498-43B3-948B-1728B52AA6E4}">
                <adec:decorative xmlns:adec="http://schemas.microsoft.com/office/drawing/2017/decorative" val="1"/>
              </a:ext>
            </a:extLst>
          </p:cNvPr>
          <p:cNvGrpSpPr/>
          <p:nvPr/>
        </p:nvGrpSpPr>
        <p:grpSpPr>
          <a:xfrm>
            <a:off x="5787165" y="2890026"/>
            <a:ext cx="617670" cy="610067"/>
            <a:chOff x="5932579" y="3378240"/>
            <a:chExt cx="630056" cy="622300"/>
          </a:xfrm>
        </p:grpSpPr>
        <p:cxnSp>
          <p:nvCxnSpPr>
            <p:cNvPr id="59" name="Straight Connector 58">
              <a:extLst>
                <a:ext uri="{FF2B5EF4-FFF2-40B4-BE49-F238E27FC236}">
                  <a16:creationId xmlns:a16="http://schemas.microsoft.com/office/drawing/2014/main" id="{CB235559-9221-42AE-90A6-047A8A6D18F9}"/>
                </a:ext>
              </a:extLst>
            </p:cNvPr>
            <p:cNvCxnSpPr/>
            <p:nvPr/>
          </p:nvCxnSpPr>
          <p:spPr>
            <a:xfrm>
              <a:off x="6247607" y="3378240"/>
              <a:ext cx="0" cy="622300"/>
            </a:xfrm>
            <a:prstGeom prst="line">
              <a:avLst/>
            </a:prstGeom>
            <a:solidFill>
              <a:schemeClr val="bg1"/>
            </a:solidFill>
            <a:ln w="142875" cap="rnd">
              <a:solidFill>
                <a:schemeClr val="bg1">
                  <a:lumMod val="85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C919E797-40CD-4C5D-8D71-78042F13F30B}"/>
                </a:ext>
              </a:extLst>
            </p:cNvPr>
            <p:cNvCxnSpPr>
              <a:cxnSpLocks/>
            </p:cNvCxnSpPr>
            <p:nvPr/>
          </p:nvCxnSpPr>
          <p:spPr>
            <a:xfrm>
              <a:off x="5932579" y="3689390"/>
              <a:ext cx="630056" cy="0"/>
            </a:xfrm>
            <a:prstGeom prst="line">
              <a:avLst/>
            </a:prstGeom>
            <a:solidFill>
              <a:schemeClr val="bg1"/>
            </a:solidFill>
            <a:ln w="142875" cap="rnd">
              <a:solidFill>
                <a:schemeClr val="bg1">
                  <a:lumMod val="85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66" name="Rectangle 65">
            <a:extLst>
              <a:ext uri="{FF2B5EF4-FFF2-40B4-BE49-F238E27FC236}">
                <a16:creationId xmlns:a16="http://schemas.microsoft.com/office/drawing/2014/main" id="{7DEAB606-E8DF-4DE4-96F7-D2B37AE33CCC}"/>
              </a:ext>
            </a:extLst>
          </p:cNvPr>
          <p:cNvSpPr/>
          <p:nvPr/>
        </p:nvSpPr>
        <p:spPr bwMode="auto">
          <a:xfrm>
            <a:off x="7049236" y="1691444"/>
            <a:ext cx="4274401" cy="358570"/>
          </a:xfrm>
          <a:prstGeom prst="rect">
            <a:avLst/>
          </a:prstGeom>
          <a:noFill/>
          <a:ln w="19050" cap="sq" cmpd="sng" algn="ctr">
            <a:noFill/>
            <a:prstDash val="solid"/>
            <a:miter lim="800000"/>
            <a:headEnd type="none" w="med" len="med"/>
            <a:tailEnd type="none" w="med" len="med"/>
          </a:ln>
          <a:effectLst/>
        </p:spPr>
        <p:txBody>
          <a:bodyPr rot="0" spcFirstLastPara="0" vertOverflow="overflow" horzOverflow="overflow" vert="horz" wrap="square" lIns="179259" tIns="143407" rIns="179259" bIns="143407" numCol="1" spcCol="0" rtlCol="0" fromWordArt="0" anchor="ctr" anchorCtr="0" forceAA="0" compatLnSpc="1">
            <a:prstTxWarp prst="textNoShape">
              <a:avLst/>
            </a:prstTxWarp>
            <a:noAutofit/>
          </a:bodyPr>
          <a:lstStyle/>
          <a:p>
            <a:pPr marL="0" marR="0" lvl="0" indent="0" algn="ctr" defTabSz="913927" rtl="0" eaLnBrk="1" fontAlgn="base" latinLnBrk="0" hangingPunct="1">
              <a:lnSpc>
                <a:spcPct val="90000"/>
              </a:lnSpc>
              <a:spcBef>
                <a:spcPct val="0"/>
              </a:spcBef>
              <a:spcAft>
                <a:spcPct val="0"/>
              </a:spcAft>
              <a:buClrTx/>
              <a:buSzTx/>
              <a:buFontTx/>
              <a:buNone/>
              <a:tabLst/>
              <a:defRPr/>
            </a:pPr>
            <a:r>
              <a:rPr kumimoji="0" lang="en-US" sz="2353" b="1" i="0" u="none" strike="noStrike" kern="0" cap="none" spc="0" normalizeH="0" baseline="0" noProof="0">
                <a:ln>
                  <a:noFill/>
                </a:ln>
                <a:solidFill>
                  <a:srgbClr val="000000"/>
                </a:solidFill>
                <a:effectLst/>
                <a:uLnTx/>
                <a:uFillTx/>
                <a:latin typeface="Segoe UI Semibold" panose="020B0702040204020203" pitchFamily="34" charset="0"/>
                <a:ea typeface="+mn-ea"/>
                <a:cs typeface="Segoe UI Semibold" panose="020B0702040204020203" pitchFamily="34" charset="0"/>
              </a:rPr>
              <a:t>Suspicious activities</a:t>
            </a:r>
          </a:p>
        </p:txBody>
      </p:sp>
      <p:sp>
        <p:nvSpPr>
          <p:cNvPr id="64" name="Freeform: Shape 26">
            <a:extLst>
              <a:ext uri="{FF2B5EF4-FFF2-40B4-BE49-F238E27FC236}">
                <a16:creationId xmlns:a16="http://schemas.microsoft.com/office/drawing/2014/main" id="{4692383B-BEC7-4C59-A34F-6C273621DE6A}"/>
              </a:ext>
            </a:extLst>
          </p:cNvPr>
          <p:cNvSpPr/>
          <p:nvPr/>
        </p:nvSpPr>
        <p:spPr bwMode="auto">
          <a:xfrm>
            <a:off x="7214302" y="4029232"/>
            <a:ext cx="3944269" cy="717140"/>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ctr" defTabSz="914049" rtl="0" eaLnBrk="1" fontAlgn="auto" latinLnBrk="0" hangingPunct="1">
              <a:lnSpc>
                <a:spcPct val="100000"/>
              </a:lnSpc>
              <a:spcBef>
                <a:spcPts val="0"/>
              </a:spcBef>
              <a:spcAft>
                <a:spcPts val="300"/>
              </a:spcAft>
              <a:buClrTx/>
              <a:buSzTx/>
              <a:buFontTx/>
              <a:buNone/>
              <a:tabLst/>
              <a:defRPr/>
            </a:pPr>
            <a:r>
              <a:rPr kumimoji="0" lang="en-US" sz="1961" b="0" i="0" u="none" strike="noStrike" kern="0" cap="none" spc="0" normalizeH="0" baseline="0" noProof="0">
                <a:ln>
                  <a:noFill/>
                </a:ln>
                <a:gradFill>
                  <a:gsLst>
                    <a:gs pos="0">
                      <a:srgbClr val="000000"/>
                    </a:gs>
                    <a:gs pos="100000">
                      <a:srgbClr val="000000"/>
                    </a:gs>
                  </a:gsLst>
                  <a:lin ang="5400000" scaled="0"/>
                </a:gradFill>
                <a:effectLst/>
                <a:uLnTx/>
                <a:uFillTx/>
                <a:latin typeface="Segoe UI Semibold"/>
                <a:ea typeface="+mn-ea"/>
                <a:cs typeface="+mn-cs"/>
              </a:rPr>
              <a:t>User behavior anomalies, </a:t>
            </a:r>
            <a:br>
              <a:rPr kumimoji="0" lang="en-US" sz="1961" b="0" i="0" u="none" strike="noStrike" kern="0" cap="none" spc="0" normalizeH="0" baseline="0" noProof="0">
                <a:ln>
                  <a:noFill/>
                </a:ln>
                <a:gradFill>
                  <a:gsLst>
                    <a:gs pos="0">
                      <a:srgbClr val="000000"/>
                    </a:gs>
                    <a:gs pos="100000">
                      <a:srgbClr val="000000"/>
                    </a:gs>
                  </a:gsLst>
                  <a:lin ang="5400000" scaled="0"/>
                </a:gradFill>
                <a:effectLst/>
                <a:uLnTx/>
                <a:uFillTx/>
                <a:latin typeface="Segoe UI Semibold"/>
                <a:ea typeface="+mn-ea"/>
                <a:cs typeface="+mn-cs"/>
              </a:rPr>
            </a:br>
            <a:r>
              <a:rPr kumimoji="0" lang="en-US" sz="1961" b="0" i="0" u="none" strike="noStrike" kern="0" cap="none" spc="0" normalizeH="0" baseline="0" noProof="0">
                <a:ln>
                  <a:noFill/>
                </a:ln>
                <a:gradFill>
                  <a:gsLst>
                    <a:gs pos="0">
                      <a:srgbClr val="000000"/>
                    </a:gs>
                    <a:gs pos="100000">
                      <a:srgbClr val="000000"/>
                    </a:gs>
                  </a:gsLst>
                  <a:lin ang="5400000" scaled="0"/>
                </a:gradFill>
                <a:effectLst/>
                <a:uLnTx/>
                <a:uFillTx/>
                <a:latin typeface="Segoe UI Semibold"/>
                <a:ea typeface="+mn-ea"/>
                <a:cs typeface="+mn-cs"/>
              </a:rPr>
              <a:t>represent low fidelity signals</a:t>
            </a:r>
          </a:p>
        </p:txBody>
      </p:sp>
      <p:sp>
        <p:nvSpPr>
          <p:cNvPr id="78" name="Rectangle 77">
            <a:extLst>
              <a:ext uri="{FF2B5EF4-FFF2-40B4-BE49-F238E27FC236}">
                <a16:creationId xmlns:a16="http://schemas.microsoft.com/office/drawing/2014/main" id="{B72AD474-0F72-433F-90A4-C2306589F7A8}"/>
              </a:ext>
            </a:extLst>
          </p:cNvPr>
          <p:cNvSpPr/>
          <p:nvPr/>
        </p:nvSpPr>
        <p:spPr>
          <a:xfrm>
            <a:off x="4686514" y="5742546"/>
            <a:ext cx="2818972" cy="363084"/>
          </a:xfrm>
          <a:prstGeom prst="rect">
            <a:avLst/>
          </a:prstGeom>
          <a:noFill/>
        </p:spPr>
        <p:txBody>
          <a:bodyPr wrap="none" anchor="t">
            <a:noAutofit/>
          </a:bodyPr>
          <a:lstStyle/>
          <a:p>
            <a:pPr marL="0" marR="0" lvl="0" indent="0" algn="ctr" defTabSz="914049" rtl="0" eaLnBrk="1" fontAlgn="auto" latinLnBrk="0" hangingPunct="1">
              <a:lnSpc>
                <a:spcPct val="100000"/>
              </a:lnSpc>
              <a:spcBef>
                <a:spcPts val="0"/>
              </a:spcBef>
              <a:spcAft>
                <a:spcPts val="300"/>
              </a:spcAft>
              <a:buClrTx/>
              <a:buSzTx/>
              <a:buFontTx/>
              <a:buNone/>
              <a:tabLst/>
              <a:defRPr/>
            </a:pPr>
            <a:r>
              <a:rPr kumimoji="0" lang="en-US" sz="1814" b="0" i="0" u="none" strike="noStrike" kern="1200" cap="none" spc="0" normalizeH="0" baseline="0" noProof="0">
                <a:ln>
                  <a:noFill/>
                </a:ln>
                <a:solidFill>
                  <a:srgbClr val="1A1A1A"/>
                </a:solidFill>
                <a:effectLst/>
                <a:uLnTx/>
                <a:uFillTx/>
                <a:latin typeface="Segoe UI Semibold"/>
                <a:ea typeface="+mn-ea"/>
                <a:cs typeface="+mn-cs"/>
              </a:rPr>
              <a:t>Greater visibility</a:t>
            </a:r>
            <a:endParaRPr kumimoji="0" lang="en-US" sz="1836" b="0" i="0" u="none" strike="noStrike" kern="1200" cap="none" spc="0" normalizeH="0" baseline="0" noProof="0">
              <a:ln>
                <a:noFill/>
              </a:ln>
              <a:solidFill>
                <a:srgbClr val="1A1A1A"/>
              </a:solidFill>
              <a:effectLst/>
              <a:uLnTx/>
              <a:uFillTx/>
              <a:latin typeface="Segoe UI Semibold"/>
              <a:ea typeface="+mn-ea"/>
              <a:cs typeface="+mn-cs"/>
            </a:endParaRPr>
          </a:p>
        </p:txBody>
      </p:sp>
      <p:cxnSp>
        <p:nvCxnSpPr>
          <p:cNvPr id="79" name="Straight Arrow Connector 78">
            <a:extLst>
              <a:ext uri="{FF2B5EF4-FFF2-40B4-BE49-F238E27FC236}">
                <a16:creationId xmlns:a16="http://schemas.microsoft.com/office/drawing/2014/main" id="{AE0B3EBC-3380-444C-A996-A998078073C9}"/>
              </a:ext>
              <a:ext uri="{C183D7F6-B498-43B3-948B-1728B52AA6E4}">
                <adec:decorative xmlns:adec="http://schemas.microsoft.com/office/drawing/2017/decorative" val="1"/>
              </a:ext>
            </a:extLst>
          </p:cNvPr>
          <p:cNvCxnSpPr>
            <a:cxnSpLocks/>
          </p:cNvCxnSpPr>
          <p:nvPr/>
        </p:nvCxnSpPr>
        <p:spPr>
          <a:xfrm flipH="1">
            <a:off x="572717" y="5927290"/>
            <a:ext cx="4531925" cy="0"/>
          </a:xfrm>
          <a:prstGeom prst="straightConnector1">
            <a:avLst/>
          </a:prstGeom>
          <a:ln w="28575">
            <a:solidFill>
              <a:srgbClr val="737373"/>
            </a:solidFill>
            <a:headEnd type="none" w="lg" len="med"/>
            <a:tailEnd type="arrow" w="lg" len="med"/>
          </a:ln>
        </p:spPr>
        <p:style>
          <a:lnRef idx="1">
            <a:schemeClr val="accent1"/>
          </a:lnRef>
          <a:fillRef idx="0">
            <a:schemeClr val="accent1"/>
          </a:fillRef>
          <a:effectRef idx="0">
            <a:schemeClr val="accent1"/>
          </a:effectRef>
          <a:fontRef idx="minor">
            <a:schemeClr val="tx1"/>
          </a:fontRef>
        </p:style>
      </p:cxnSp>
      <p:cxnSp>
        <p:nvCxnSpPr>
          <p:cNvPr id="80" name="Straight Arrow Connector 79">
            <a:extLst>
              <a:ext uri="{FF2B5EF4-FFF2-40B4-BE49-F238E27FC236}">
                <a16:creationId xmlns:a16="http://schemas.microsoft.com/office/drawing/2014/main" id="{46B5E3FC-820C-46C3-883B-ADC4D5252AED}"/>
              </a:ext>
              <a:ext uri="{C183D7F6-B498-43B3-948B-1728B52AA6E4}">
                <adec:decorative xmlns:adec="http://schemas.microsoft.com/office/drawing/2017/decorative" val="1"/>
              </a:ext>
            </a:extLst>
          </p:cNvPr>
          <p:cNvCxnSpPr>
            <a:cxnSpLocks/>
          </p:cNvCxnSpPr>
          <p:nvPr/>
        </p:nvCxnSpPr>
        <p:spPr>
          <a:xfrm>
            <a:off x="7060867" y="5927290"/>
            <a:ext cx="4530370" cy="0"/>
          </a:xfrm>
          <a:prstGeom prst="straightConnector1">
            <a:avLst/>
          </a:prstGeom>
          <a:ln w="28575">
            <a:solidFill>
              <a:srgbClr val="737373"/>
            </a:solidFill>
            <a:headEnd type="none" w="lg" len="med"/>
            <a:tailEnd type="arrow" w="lg" len="med"/>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3F0AF370-DF05-4F2D-9AA4-5B79C4ABEB86}"/>
              </a:ext>
              <a:ext uri="{C183D7F6-B498-43B3-948B-1728B52AA6E4}">
                <adec:decorative xmlns:adec="http://schemas.microsoft.com/office/drawing/2017/decorative" val="1"/>
              </a:ext>
            </a:extLst>
          </p:cNvPr>
          <p:cNvGrpSpPr/>
          <p:nvPr/>
        </p:nvGrpSpPr>
        <p:grpSpPr>
          <a:xfrm>
            <a:off x="8468988" y="2325818"/>
            <a:ext cx="1434897" cy="1427609"/>
            <a:chOff x="8646071" y="3093058"/>
            <a:chExt cx="507941" cy="505361"/>
          </a:xfrm>
        </p:grpSpPr>
        <p:sp>
          <p:nvSpPr>
            <p:cNvPr id="77" name="object 60">
              <a:extLst>
                <a:ext uri="{FF2B5EF4-FFF2-40B4-BE49-F238E27FC236}">
                  <a16:creationId xmlns:a16="http://schemas.microsoft.com/office/drawing/2014/main" id="{018D27D7-355B-4C05-9183-7C9D9263092B}"/>
                </a:ext>
              </a:extLst>
            </p:cNvPr>
            <p:cNvSpPr/>
            <p:nvPr/>
          </p:nvSpPr>
          <p:spPr>
            <a:xfrm>
              <a:off x="8646071" y="3093058"/>
              <a:ext cx="507941" cy="505361"/>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rgbClr val="D83B01"/>
            </a:solidFill>
            <a:ln>
              <a:noFill/>
              <a:prstDash val="dash"/>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0" cap="none" spc="0" normalizeH="0" baseline="0" noProof="0">
                <a:ln>
                  <a:noFill/>
                </a:ln>
                <a:solidFill>
                  <a:prstClr val="black"/>
                </a:solidFill>
                <a:effectLst/>
                <a:uLnTx/>
                <a:uFillTx/>
                <a:latin typeface="Calibri"/>
                <a:ea typeface="+mn-ea"/>
                <a:cs typeface="+mn-cs"/>
              </a:endParaRPr>
            </a:p>
          </p:txBody>
        </p:sp>
        <p:grpSp>
          <p:nvGrpSpPr>
            <p:cNvPr id="111" name="Group 110">
              <a:extLst>
                <a:ext uri="{FF2B5EF4-FFF2-40B4-BE49-F238E27FC236}">
                  <a16:creationId xmlns:a16="http://schemas.microsoft.com/office/drawing/2014/main" id="{C6BDCEE7-E2A7-4FFF-8D74-91B541DEFAE6}"/>
                </a:ext>
              </a:extLst>
            </p:cNvPr>
            <p:cNvGrpSpPr/>
            <p:nvPr/>
          </p:nvGrpSpPr>
          <p:grpSpPr>
            <a:xfrm>
              <a:off x="8780811" y="3224360"/>
              <a:ext cx="238460" cy="242756"/>
              <a:chOff x="6575763" y="2269508"/>
              <a:chExt cx="238460" cy="242756"/>
            </a:xfrm>
          </p:grpSpPr>
          <p:sp>
            <p:nvSpPr>
              <p:cNvPr id="112" name="Freeform 90">
                <a:extLst>
                  <a:ext uri="{FF2B5EF4-FFF2-40B4-BE49-F238E27FC236}">
                    <a16:creationId xmlns:a16="http://schemas.microsoft.com/office/drawing/2014/main" id="{DBF74E4A-3EA0-45FC-B5D8-9518B8CECEF8}"/>
                  </a:ext>
                </a:extLst>
              </p:cNvPr>
              <p:cNvSpPr>
                <a:spLocks/>
              </p:cNvSpPr>
              <p:nvPr/>
            </p:nvSpPr>
            <p:spPr bwMode="auto">
              <a:xfrm>
                <a:off x="6669053" y="2269508"/>
                <a:ext cx="112777" cy="112776"/>
              </a:xfrm>
              <a:custGeom>
                <a:avLst/>
                <a:gdLst>
                  <a:gd name="T0" fmla="*/ 85 w 170"/>
                  <a:gd name="T1" fmla="*/ 170 h 170"/>
                  <a:gd name="T2" fmla="*/ 85 w 170"/>
                  <a:gd name="T3" fmla="*/ 170 h 170"/>
                  <a:gd name="T4" fmla="*/ 170 w 170"/>
                  <a:gd name="T5" fmla="*/ 85 h 170"/>
                  <a:gd name="T6" fmla="*/ 120 w 170"/>
                  <a:gd name="T7" fmla="*/ 7 h 170"/>
                  <a:gd name="T8" fmla="*/ 85 w 170"/>
                  <a:gd name="T9" fmla="*/ 0 h 170"/>
                  <a:gd name="T10" fmla="*/ 50 w 170"/>
                  <a:gd name="T11" fmla="*/ 7 h 170"/>
                  <a:gd name="T12" fmla="*/ 0 w 170"/>
                  <a:gd name="T13" fmla="*/ 85 h 170"/>
                  <a:gd name="T14" fmla="*/ 85 w 170"/>
                  <a:gd name="T15" fmla="*/ 170 h 1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0" h="170">
                    <a:moveTo>
                      <a:pt x="85" y="170"/>
                    </a:moveTo>
                    <a:lnTo>
                      <a:pt x="85" y="170"/>
                    </a:lnTo>
                    <a:cubicBezTo>
                      <a:pt x="132" y="170"/>
                      <a:pt x="170" y="132"/>
                      <a:pt x="170" y="85"/>
                    </a:cubicBezTo>
                    <a:cubicBezTo>
                      <a:pt x="170" y="50"/>
                      <a:pt x="150" y="21"/>
                      <a:pt x="120" y="7"/>
                    </a:cubicBezTo>
                    <a:cubicBezTo>
                      <a:pt x="110" y="2"/>
                      <a:pt x="98" y="0"/>
                      <a:pt x="85" y="0"/>
                    </a:cubicBezTo>
                    <a:cubicBezTo>
                      <a:pt x="72" y="0"/>
                      <a:pt x="60" y="2"/>
                      <a:pt x="50" y="7"/>
                    </a:cubicBezTo>
                    <a:cubicBezTo>
                      <a:pt x="20" y="21"/>
                      <a:pt x="0" y="50"/>
                      <a:pt x="0" y="85"/>
                    </a:cubicBezTo>
                    <a:cubicBezTo>
                      <a:pt x="0" y="132"/>
                      <a:pt x="38" y="170"/>
                      <a:pt x="85" y="170"/>
                    </a:cubicBezTo>
                    <a:close/>
                  </a:path>
                </a:pathLst>
              </a:custGeom>
              <a:noFill/>
              <a:ln w="31750" cap="rnd">
                <a:solidFill>
                  <a:srgbClr val="E6E6E6"/>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107571" tIns="53785" rIns="107571" bIns="53785"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0" cap="none" spc="0" normalizeH="0" baseline="0" noProof="0">
                  <a:ln>
                    <a:noFill/>
                  </a:ln>
                  <a:solidFill>
                    <a:srgbClr val="3C3C41"/>
                  </a:solidFill>
                  <a:effectLst/>
                  <a:uLnTx/>
                  <a:uFillTx/>
                  <a:latin typeface="Segoe UI"/>
                  <a:ea typeface="+mn-ea"/>
                  <a:cs typeface="+mn-cs"/>
                </a:endParaRPr>
              </a:p>
            </p:txBody>
          </p:sp>
          <p:sp>
            <p:nvSpPr>
              <p:cNvPr id="113" name="Freeform 91">
                <a:extLst>
                  <a:ext uri="{FF2B5EF4-FFF2-40B4-BE49-F238E27FC236}">
                    <a16:creationId xmlns:a16="http://schemas.microsoft.com/office/drawing/2014/main" id="{C30989CB-09F4-4720-8DB4-CFBC53BC4A1A}"/>
                  </a:ext>
                </a:extLst>
              </p:cNvPr>
              <p:cNvSpPr>
                <a:spLocks/>
              </p:cNvSpPr>
              <p:nvPr/>
            </p:nvSpPr>
            <p:spPr bwMode="auto">
              <a:xfrm>
                <a:off x="6645058" y="2399081"/>
                <a:ext cx="169165" cy="83982"/>
              </a:xfrm>
              <a:custGeom>
                <a:avLst/>
                <a:gdLst>
                  <a:gd name="T0" fmla="*/ 128 w 256"/>
                  <a:gd name="T1" fmla="*/ 0 h 128"/>
                  <a:gd name="T2" fmla="*/ 128 w 256"/>
                  <a:gd name="T3" fmla="*/ 0 h 128"/>
                  <a:gd name="T4" fmla="*/ 0 w 256"/>
                  <a:gd name="T5" fmla="*/ 128 h 128"/>
                  <a:gd name="T6" fmla="*/ 256 w 256"/>
                  <a:gd name="T7" fmla="*/ 128 h 128"/>
                  <a:gd name="T8" fmla="*/ 128 w 256"/>
                  <a:gd name="T9" fmla="*/ 0 h 128"/>
                </a:gdLst>
                <a:ahLst/>
                <a:cxnLst>
                  <a:cxn ang="0">
                    <a:pos x="T0" y="T1"/>
                  </a:cxn>
                  <a:cxn ang="0">
                    <a:pos x="T2" y="T3"/>
                  </a:cxn>
                  <a:cxn ang="0">
                    <a:pos x="T4" y="T5"/>
                  </a:cxn>
                  <a:cxn ang="0">
                    <a:pos x="T6" y="T7"/>
                  </a:cxn>
                  <a:cxn ang="0">
                    <a:pos x="T8" y="T9"/>
                  </a:cxn>
                </a:cxnLst>
                <a:rect l="0" t="0" r="r" b="b"/>
                <a:pathLst>
                  <a:path w="256" h="128">
                    <a:moveTo>
                      <a:pt x="128" y="0"/>
                    </a:moveTo>
                    <a:lnTo>
                      <a:pt x="128" y="0"/>
                    </a:lnTo>
                    <a:cubicBezTo>
                      <a:pt x="57" y="0"/>
                      <a:pt x="0" y="57"/>
                      <a:pt x="0" y="128"/>
                    </a:cubicBezTo>
                    <a:lnTo>
                      <a:pt x="256" y="128"/>
                    </a:lnTo>
                    <a:cubicBezTo>
                      <a:pt x="256" y="57"/>
                      <a:pt x="199" y="0"/>
                      <a:pt x="128" y="0"/>
                    </a:cubicBezTo>
                    <a:close/>
                  </a:path>
                </a:pathLst>
              </a:custGeom>
              <a:noFill/>
              <a:ln w="31750" cap="rnd">
                <a:solidFill>
                  <a:srgbClr val="E6E6E6"/>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107571" tIns="53785" rIns="107571" bIns="53785"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0" cap="none" spc="0" normalizeH="0" baseline="0" noProof="0">
                  <a:ln>
                    <a:noFill/>
                  </a:ln>
                  <a:solidFill>
                    <a:srgbClr val="3C3C41"/>
                  </a:solidFill>
                  <a:effectLst/>
                  <a:uLnTx/>
                  <a:uFillTx/>
                  <a:latin typeface="Segoe UI"/>
                  <a:ea typeface="+mn-ea"/>
                  <a:cs typeface="+mn-cs"/>
                </a:endParaRPr>
              </a:p>
            </p:txBody>
          </p:sp>
          <p:sp>
            <p:nvSpPr>
              <p:cNvPr id="114" name="Freeform: Shape 113">
                <a:extLst>
                  <a:ext uri="{FF2B5EF4-FFF2-40B4-BE49-F238E27FC236}">
                    <a16:creationId xmlns:a16="http://schemas.microsoft.com/office/drawing/2014/main" id="{B7677565-B5B1-4294-9249-FA2E83B7B401}"/>
                  </a:ext>
                </a:extLst>
              </p:cNvPr>
              <p:cNvSpPr/>
              <p:nvPr/>
            </p:nvSpPr>
            <p:spPr>
              <a:xfrm>
                <a:off x="6626326" y="2477496"/>
                <a:ext cx="141969" cy="34768"/>
              </a:xfrm>
              <a:custGeom>
                <a:avLst/>
                <a:gdLst>
                  <a:gd name="connsiteX0" fmla="*/ 666101 w 932541"/>
                  <a:gd name="connsiteY0" fmla="*/ 237893 h 228377"/>
                  <a:gd name="connsiteX1" fmla="*/ 64707 w 932541"/>
                  <a:gd name="connsiteY1" fmla="*/ 237893 h 228377"/>
                  <a:gd name="connsiteX2" fmla="*/ 0 w 932541"/>
                  <a:gd name="connsiteY2" fmla="*/ 188412 h 228377"/>
                  <a:gd name="connsiteX3" fmla="*/ 0 w 932541"/>
                  <a:gd name="connsiteY3" fmla="*/ 49482 h 228377"/>
                  <a:gd name="connsiteX4" fmla="*/ 64707 w 932541"/>
                  <a:gd name="connsiteY4" fmla="*/ 0 h 228377"/>
                  <a:gd name="connsiteX5" fmla="*/ 873544 w 932541"/>
                  <a:gd name="connsiteY5" fmla="*/ 0 h 228377"/>
                  <a:gd name="connsiteX6" fmla="*/ 938251 w 932541"/>
                  <a:gd name="connsiteY6" fmla="*/ 49482 h 228377"/>
                  <a:gd name="connsiteX7" fmla="*/ 666101 w 932541"/>
                  <a:gd name="connsiteY7" fmla="*/ 237893 h 228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32541" h="228377">
                    <a:moveTo>
                      <a:pt x="666101" y="237893"/>
                    </a:moveTo>
                    <a:lnTo>
                      <a:pt x="64707" y="237893"/>
                    </a:lnTo>
                    <a:cubicBezTo>
                      <a:pt x="28547" y="237893"/>
                      <a:pt x="0" y="215056"/>
                      <a:pt x="0" y="188412"/>
                    </a:cubicBezTo>
                    <a:lnTo>
                      <a:pt x="0" y="49482"/>
                    </a:lnTo>
                    <a:cubicBezTo>
                      <a:pt x="0" y="22838"/>
                      <a:pt x="28547" y="0"/>
                      <a:pt x="64707" y="0"/>
                    </a:cubicBezTo>
                    <a:lnTo>
                      <a:pt x="873544" y="0"/>
                    </a:lnTo>
                    <a:cubicBezTo>
                      <a:pt x="909704" y="0"/>
                      <a:pt x="959186" y="32354"/>
                      <a:pt x="938251" y="49482"/>
                    </a:cubicBezTo>
                    <a:cubicBezTo>
                      <a:pt x="707970" y="235990"/>
                      <a:pt x="696551" y="237893"/>
                      <a:pt x="666101" y="237893"/>
                    </a:cubicBezTo>
                    <a:close/>
                  </a:path>
                </a:pathLst>
              </a:custGeom>
              <a:noFill/>
              <a:ln w="31750" cap="rnd">
                <a:solidFill>
                  <a:srgbClr val="E6E6E6"/>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tlCol="0" anchor="ct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0" cap="none" spc="0" normalizeH="0" baseline="0" noProof="0">
                  <a:ln>
                    <a:noFill/>
                  </a:ln>
                  <a:solidFill>
                    <a:srgbClr val="FFFFFF"/>
                  </a:solidFill>
                  <a:effectLst/>
                  <a:uLnTx/>
                  <a:uFillTx/>
                  <a:latin typeface="Segoe UI"/>
                  <a:ea typeface="+mn-ea"/>
                  <a:cs typeface="+mn-cs"/>
                </a:endParaRPr>
              </a:p>
            </p:txBody>
          </p:sp>
          <p:sp>
            <p:nvSpPr>
              <p:cNvPr id="115" name="Freeform: Shape 114">
                <a:extLst>
                  <a:ext uri="{FF2B5EF4-FFF2-40B4-BE49-F238E27FC236}">
                    <a16:creationId xmlns:a16="http://schemas.microsoft.com/office/drawing/2014/main" id="{15719405-478B-4941-8C0C-1FDBE8A85936}"/>
                  </a:ext>
                </a:extLst>
              </p:cNvPr>
              <p:cNvSpPr/>
              <p:nvPr/>
            </p:nvSpPr>
            <p:spPr>
              <a:xfrm>
                <a:off x="6575763" y="2399268"/>
                <a:ext cx="159503" cy="112996"/>
              </a:xfrm>
              <a:custGeom>
                <a:avLst/>
                <a:gdLst>
                  <a:gd name="connsiteX0" fmla="*/ 867835 w 932541"/>
                  <a:gd name="connsiteY0" fmla="*/ 751743 h 742227"/>
                  <a:gd name="connsiteX1" fmla="*/ 64707 w 932541"/>
                  <a:gd name="connsiteY1" fmla="*/ 751743 h 742227"/>
                  <a:gd name="connsiteX2" fmla="*/ 0 w 932541"/>
                  <a:gd name="connsiteY2" fmla="*/ 687036 h 742227"/>
                  <a:gd name="connsiteX3" fmla="*/ 0 w 932541"/>
                  <a:gd name="connsiteY3" fmla="*/ 64707 h 742227"/>
                  <a:gd name="connsiteX4" fmla="*/ 64707 w 932541"/>
                  <a:gd name="connsiteY4" fmla="*/ 0 h 742227"/>
                  <a:gd name="connsiteX5" fmla="*/ 867835 w 932541"/>
                  <a:gd name="connsiteY5" fmla="*/ 0 h 742227"/>
                  <a:gd name="connsiteX6" fmla="*/ 932542 w 932541"/>
                  <a:gd name="connsiteY6" fmla="*/ 64707 h 742227"/>
                  <a:gd name="connsiteX7" fmla="*/ 932542 w 932541"/>
                  <a:gd name="connsiteY7" fmla="*/ 687036 h 742227"/>
                  <a:gd name="connsiteX8" fmla="*/ 867835 w 932541"/>
                  <a:gd name="connsiteY8" fmla="*/ 751743 h 742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32541" h="742227">
                    <a:moveTo>
                      <a:pt x="867835" y="751743"/>
                    </a:moveTo>
                    <a:lnTo>
                      <a:pt x="64707" y="751743"/>
                    </a:lnTo>
                    <a:cubicBezTo>
                      <a:pt x="28547" y="751743"/>
                      <a:pt x="0" y="723196"/>
                      <a:pt x="0" y="687036"/>
                    </a:cubicBezTo>
                    <a:lnTo>
                      <a:pt x="0" y="64707"/>
                    </a:lnTo>
                    <a:cubicBezTo>
                      <a:pt x="0" y="28547"/>
                      <a:pt x="28547" y="0"/>
                      <a:pt x="64707" y="0"/>
                    </a:cubicBezTo>
                    <a:lnTo>
                      <a:pt x="867835" y="0"/>
                    </a:lnTo>
                    <a:cubicBezTo>
                      <a:pt x="903994" y="0"/>
                      <a:pt x="932542" y="28547"/>
                      <a:pt x="932542" y="64707"/>
                    </a:cubicBezTo>
                    <a:lnTo>
                      <a:pt x="932542" y="687036"/>
                    </a:lnTo>
                    <a:cubicBezTo>
                      <a:pt x="932542" y="723196"/>
                      <a:pt x="903994" y="751743"/>
                      <a:pt x="867835" y="751743"/>
                    </a:cubicBezTo>
                    <a:close/>
                  </a:path>
                </a:pathLst>
              </a:custGeom>
              <a:solidFill>
                <a:srgbClr val="D83B01"/>
              </a:solidFill>
              <a:ln w="22225" cap="flat">
                <a:solidFill>
                  <a:srgbClr val="FFFFFF"/>
                </a:solidFill>
                <a:prstDash val="solid"/>
                <a:miter/>
              </a:ln>
            </p:spPr>
            <p:txBody>
              <a:bodyPr rtlCol="0" anchor="ct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0" cap="none" spc="0" normalizeH="0" baseline="0" noProof="0">
                  <a:ln>
                    <a:noFill/>
                  </a:ln>
                  <a:solidFill>
                    <a:srgbClr val="FFFFFF"/>
                  </a:solidFill>
                  <a:effectLst/>
                  <a:uLnTx/>
                  <a:uFillTx/>
                  <a:latin typeface="Segoe UI"/>
                  <a:ea typeface="+mn-ea"/>
                  <a:cs typeface="+mn-cs"/>
                </a:endParaRPr>
              </a:p>
            </p:txBody>
          </p:sp>
          <p:sp>
            <p:nvSpPr>
              <p:cNvPr id="116" name="!! glasses">
                <a:extLst>
                  <a:ext uri="{FF2B5EF4-FFF2-40B4-BE49-F238E27FC236}">
                    <a16:creationId xmlns:a16="http://schemas.microsoft.com/office/drawing/2014/main" id="{C927AD76-C2DA-4609-B657-01734834E657}"/>
                  </a:ext>
                </a:extLst>
              </p:cNvPr>
              <p:cNvSpPr/>
              <p:nvPr/>
            </p:nvSpPr>
            <p:spPr>
              <a:xfrm>
                <a:off x="6673615" y="2317949"/>
                <a:ext cx="87445" cy="28481"/>
              </a:xfrm>
              <a:custGeom>
                <a:avLst/>
                <a:gdLst>
                  <a:gd name="connsiteX0" fmla="*/ 401235 w 1071607"/>
                  <a:gd name="connsiteY0" fmla="*/ 0 h 346211"/>
                  <a:gd name="connsiteX1" fmla="*/ 674907 w 1071607"/>
                  <a:gd name="connsiteY1" fmla="*/ 0 h 346211"/>
                  <a:gd name="connsiteX2" fmla="*/ 674907 w 1071607"/>
                  <a:gd name="connsiteY2" fmla="*/ 18135 h 346211"/>
                  <a:gd name="connsiteX3" fmla="*/ 754041 w 1071607"/>
                  <a:gd name="connsiteY3" fmla="*/ 9892 h 346211"/>
                  <a:gd name="connsiteX4" fmla="*/ 1063983 w 1071607"/>
                  <a:gd name="connsiteY4" fmla="*/ 29675 h 346211"/>
                  <a:gd name="connsiteX5" fmla="*/ 1044199 w 1071607"/>
                  <a:gd name="connsiteY5" fmla="*/ 204430 h 346211"/>
                  <a:gd name="connsiteX6" fmla="*/ 831526 w 1071607"/>
                  <a:gd name="connsiteY6" fmla="*/ 359401 h 346211"/>
                  <a:gd name="connsiteX7" fmla="*/ 618853 w 1071607"/>
                  <a:gd name="connsiteY7" fmla="*/ 184646 h 346211"/>
                  <a:gd name="connsiteX8" fmla="*/ 607313 w 1071607"/>
                  <a:gd name="connsiteY8" fmla="*/ 133539 h 346211"/>
                  <a:gd name="connsiteX9" fmla="*/ 473774 w 1071607"/>
                  <a:gd name="connsiteY9" fmla="*/ 133539 h 346211"/>
                  <a:gd name="connsiteX10" fmla="*/ 462234 w 1071607"/>
                  <a:gd name="connsiteY10" fmla="*/ 184646 h 346211"/>
                  <a:gd name="connsiteX11" fmla="*/ 249561 w 1071607"/>
                  <a:gd name="connsiteY11" fmla="*/ 359401 h 346211"/>
                  <a:gd name="connsiteX12" fmla="*/ 36888 w 1071607"/>
                  <a:gd name="connsiteY12" fmla="*/ 204430 h 346211"/>
                  <a:gd name="connsiteX13" fmla="*/ 17105 w 1071607"/>
                  <a:gd name="connsiteY13" fmla="*/ 29675 h 346211"/>
                  <a:gd name="connsiteX14" fmla="*/ 327047 w 1071607"/>
                  <a:gd name="connsiteY14" fmla="*/ 9892 h 346211"/>
                  <a:gd name="connsiteX15" fmla="*/ 401235 w 1071607"/>
                  <a:gd name="connsiteY15" fmla="*/ 19783 h 346211"/>
                  <a:gd name="connsiteX16" fmla="*/ 401235 w 1071607"/>
                  <a:gd name="connsiteY16" fmla="*/ 0 h 346211"/>
                  <a:gd name="connsiteX17" fmla="*/ 401235 w 1071607"/>
                  <a:gd name="connsiteY17" fmla="*/ 0 h 346211"/>
                  <a:gd name="connsiteX0" fmla="*/ 401235 w 1081088"/>
                  <a:gd name="connsiteY0" fmla="*/ 0 h 359402"/>
                  <a:gd name="connsiteX1" fmla="*/ 674907 w 1081088"/>
                  <a:gd name="connsiteY1" fmla="*/ 0 h 359402"/>
                  <a:gd name="connsiteX2" fmla="*/ 754041 w 1081088"/>
                  <a:gd name="connsiteY2" fmla="*/ 9892 h 359402"/>
                  <a:gd name="connsiteX3" fmla="*/ 1063983 w 1081088"/>
                  <a:gd name="connsiteY3" fmla="*/ 29675 h 359402"/>
                  <a:gd name="connsiteX4" fmla="*/ 1044199 w 1081088"/>
                  <a:gd name="connsiteY4" fmla="*/ 204430 h 359402"/>
                  <a:gd name="connsiteX5" fmla="*/ 831526 w 1081088"/>
                  <a:gd name="connsiteY5" fmla="*/ 359401 h 359402"/>
                  <a:gd name="connsiteX6" fmla="*/ 618853 w 1081088"/>
                  <a:gd name="connsiteY6" fmla="*/ 184646 h 359402"/>
                  <a:gd name="connsiteX7" fmla="*/ 607313 w 1081088"/>
                  <a:gd name="connsiteY7" fmla="*/ 133539 h 359402"/>
                  <a:gd name="connsiteX8" fmla="*/ 473774 w 1081088"/>
                  <a:gd name="connsiteY8" fmla="*/ 133539 h 359402"/>
                  <a:gd name="connsiteX9" fmla="*/ 462234 w 1081088"/>
                  <a:gd name="connsiteY9" fmla="*/ 184646 h 359402"/>
                  <a:gd name="connsiteX10" fmla="*/ 249561 w 1081088"/>
                  <a:gd name="connsiteY10" fmla="*/ 359401 h 359402"/>
                  <a:gd name="connsiteX11" fmla="*/ 36888 w 1081088"/>
                  <a:gd name="connsiteY11" fmla="*/ 204430 h 359402"/>
                  <a:gd name="connsiteX12" fmla="*/ 17105 w 1081088"/>
                  <a:gd name="connsiteY12" fmla="*/ 29675 h 359402"/>
                  <a:gd name="connsiteX13" fmla="*/ 327047 w 1081088"/>
                  <a:gd name="connsiteY13" fmla="*/ 9892 h 359402"/>
                  <a:gd name="connsiteX14" fmla="*/ 401235 w 1081088"/>
                  <a:gd name="connsiteY14" fmla="*/ 19783 h 359402"/>
                  <a:gd name="connsiteX15" fmla="*/ 401235 w 1081088"/>
                  <a:gd name="connsiteY15" fmla="*/ 0 h 359402"/>
                  <a:gd name="connsiteX16" fmla="*/ 401235 w 1081088"/>
                  <a:gd name="connsiteY16" fmla="*/ 0 h 359402"/>
                  <a:gd name="connsiteX0" fmla="*/ 401235 w 1081088"/>
                  <a:gd name="connsiteY0" fmla="*/ 0 h 359402"/>
                  <a:gd name="connsiteX1" fmla="*/ 754041 w 1081088"/>
                  <a:gd name="connsiteY1" fmla="*/ 9892 h 359402"/>
                  <a:gd name="connsiteX2" fmla="*/ 1063983 w 1081088"/>
                  <a:gd name="connsiteY2" fmla="*/ 29675 h 359402"/>
                  <a:gd name="connsiteX3" fmla="*/ 1044199 w 1081088"/>
                  <a:gd name="connsiteY3" fmla="*/ 204430 h 359402"/>
                  <a:gd name="connsiteX4" fmla="*/ 831526 w 1081088"/>
                  <a:gd name="connsiteY4" fmla="*/ 359401 h 359402"/>
                  <a:gd name="connsiteX5" fmla="*/ 618853 w 1081088"/>
                  <a:gd name="connsiteY5" fmla="*/ 184646 h 359402"/>
                  <a:gd name="connsiteX6" fmla="*/ 607313 w 1081088"/>
                  <a:gd name="connsiteY6" fmla="*/ 133539 h 359402"/>
                  <a:gd name="connsiteX7" fmla="*/ 473774 w 1081088"/>
                  <a:gd name="connsiteY7" fmla="*/ 133539 h 359402"/>
                  <a:gd name="connsiteX8" fmla="*/ 462234 w 1081088"/>
                  <a:gd name="connsiteY8" fmla="*/ 184646 h 359402"/>
                  <a:gd name="connsiteX9" fmla="*/ 249561 w 1081088"/>
                  <a:gd name="connsiteY9" fmla="*/ 359401 h 359402"/>
                  <a:gd name="connsiteX10" fmla="*/ 36888 w 1081088"/>
                  <a:gd name="connsiteY10" fmla="*/ 204430 h 359402"/>
                  <a:gd name="connsiteX11" fmla="*/ 17105 w 1081088"/>
                  <a:gd name="connsiteY11" fmla="*/ 29675 h 359402"/>
                  <a:gd name="connsiteX12" fmla="*/ 327047 w 1081088"/>
                  <a:gd name="connsiteY12" fmla="*/ 9892 h 359402"/>
                  <a:gd name="connsiteX13" fmla="*/ 401235 w 1081088"/>
                  <a:gd name="connsiteY13" fmla="*/ 19783 h 359402"/>
                  <a:gd name="connsiteX14" fmla="*/ 401235 w 1081088"/>
                  <a:gd name="connsiteY14" fmla="*/ 0 h 359402"/>
                  <a:gd name="connsiteX15" fmla="*/ 401235 w 1081088"/>
                  <a:gd name="connsiteY15" fmla="*/ 0 h 359402"/>
                  <a:gd name="connsiteX0" fmla="*/ 401235 w 1081088"/>
                  <a:gd name="connsiteY0" fmla="*/ 0 h 359402"/>
                  <a:gd name="connsiteX1" fmla="*/ 754041 w 1081088"/>
                  <a:gd name="connsiteY1" fmla="*/ 9892 h 359402"/>
                  <a:gd name="connsiteX2" fmla="*/ 1063983 w 1081088"/>
                  <a:gd name="connsiteY2" fmla="*/ 29675 h 359402"/>
                  <a:gd name="connsiteX3" fmla="*/ 1044199 w 1081088"/>
                  <a:gd name="connsiteY3" fmla="*/ 204430 h 359402"/>
                  <a:gd name="connsiteX4" fmla="*/ 831526 w 1081088"/>
                  <a:gd name="connsiteY4" fmla="*/ 359401 h 359402"/>
                  <a:gd name="connsiteX5" fmla="*/ 618853 w 1081088"/>
                  <a:gd name="connsiteY5" fmla="*/ 184646 h 359402"/>
                  <a:gd name="connsiteX6" fmla="*/ 607313 w 1081088"/>
                  <a:gd name="connsiteY6" fmla="*/ 133539 h 359402"/>
                  <a:gd name="connsiteX7" fmla="*/ 473774 w 1081088"/>
                  <a:gd name="connsiteY7" fmla="*/ 133539 h 359402"/>
                  <a:gd name="connsiteX8" fmla="*/ 462234 w 1081088"/>
                  <a:gd name="connsiteY8" fmla="*/ 184646 h 359402"/>
                  <a:gd name="connsiteX9" fmla="*/ 249561 w 1081088"/>
                  <a:gd name="connsiteY9" fmla="*/ 359401 h 359402"/>
                  <a:gd name="connsiteX10" fmla="*/ 36888 w 1081088"/>
                  <a:gd name="connsiteY10" fmla="*/ 204430 h 359402"/>
                  <a:gd name="connsiteX11" fmla="*/ 17105 w 1081088"/>
                  <a:gd name="connsiteY11" fmla="*/ 29675 h 359402"/>
                  <a:gd name="connsiteX12" fmla="*/ 327047 w 1081088"/>
                  <a:gd name="connsiteY12" fmla="*/ 9892 h 359402"/>
                  <a:gd name="connsiteX13" fmla="*/ 401235 w 1081088"/>
                  <a:gd name="connsiteY13" fmla="*/ 19783 h 359402"/>
                  <a:gd name="connsiteX14" fmla="*/ 401235 w 1081088"/>
                  <a:gd name="connsiteY14" fmla="*/ 0 h 359402"/>
                  <a:gd name="connsiteX0" fmla="*/ 401235 w 1081088"/>
                  <a:gd name="connsiteY0" fmla="*/ 12498 h 352117"/>
                  <a:gd name="connsiteX1" fmla="*/ 754041 w 1081088"/>
                  <a:gd name="connsiteY1" fmla="*/ 2607 h 352117"/>
                  <a:gd name="connsiteX2" fmla="*/ 1063983 w 1081088"/>
                  <a:gd name="connsiteY2" fmla="*/ 22390 h 352117"/>
                  <a:gd name="connsiteX3" fmla="*/ 1044199 w 1081088"/>
                  <a:gd name="connsiteY3" fmla="*/ 197145 h 352117"/>
                  <a:gd name="connsiteX4" fmla="*/ 831526 w 1081088"/>
                  <a:gd name="connsiteY4" fmla="*/ 352116 h 352117"/>
                  <a:gd name="connsiteX5" fmla="*/ 618853 w 1081088"/>
                  <a:gd name="connsiteY5" fmla="*/ 177361 h 352117"/>
                  <a:gd name="connsiteX6" fmla="*/ 607313 w 1081088"/>
                  <a:gd name="connsiteY6" fmla="*/ 126254 h 352117"/>
                  <a:gd name="connsiteX7" fmla="*/ 473774 w 1081088"/>
                  <a:gd name="connsiteY7" fmla="*/ 126254 h 352117"/>
                  <a:gd name="connsiteX8" fmla="*/ 462234 w 1081088"/>
                  <a:gd name="connsiteY8" fmla="*/ 177361 h 352117"/>
                  <a:gd name="connsiteX9" fmla="*/ 249561 w 1081088"/>
                  <a:gd name="connsiteY9" fmla="*/ 352116 h 352117"/>
                  <a:gd name="connsiteX10" fmla="*/ 36888 w 1081088"/>
                  <a:gd name="connsiteY10" fmla="*/ 197145 h 352117"/>
                  <a:gd name="connsiteX11" fmla="*/ 17105 w 1081088"/>
                  <a:gd name="connsiteY11" fmla="*/ 22390 h 352117"/>
                  <a:gd name="connsiteX12" fmla="*/ 327047 w 1081088"/>
                  <a:gd name="connsiteY12" fmla="*/ 2607 h 352117"/>
                  <a:gd name="connsiteX13" fmla="*/ 401235 w 1081088"/>
                  <a:gd name="connsiteY13" fmla="*/ 12498 h 352117"/>
                  <a:gd name="connsiteX0" fmla="*/ 327047 w 1081088"/>
                  <a:gd name="connsiteY0" fmla="*/ 2607 h 352117"/>
                  <a:gd name="connsiteX1" fmla="*/ 754041 w 1081088"/>
                  <a:gd name="connsiteY1" fmla="*/ 2607 h 352117"/>
                  <a:gd name="connsiteX2" fmla="*/ 1063983 w 1081088"/>
                  <a:gd name="connsiteY2" fmla="*/ 22390 h 352117"/>
                  <a:gd name="connsiteX3" fmla="*/ 1044199 w 1081088"/>
                  <a:gd name="connsiteY3" fmla="*/ 197145 h 352117"/>
                  <a:gd name="connsiteX4" fmla="*/ 831526 w 1081088"/>
                  <a:gd name="connsiteY4" fmla="*/ 352116 h 352117"/>
                  <a:gd name="connsiteX5" fmla="*/ 618853 w 1081088"/>
                  <a:gd name="connsiteY5" fmla="*/ 177361 h 352117"/>
                  <a:gd name="connsiteX6" fmla="*/ 607313 w 1081088"/>
                  <a:gd name="connsiteY6" fmla="*/ 126254 h 352117"/>
                  <a:gd name="connsiteX7" fmla="*/ 473774 w 1081088"/>
                  <a:gd name="connsiteY7" fmla="*/ 126254 h 352117"/>
                  <a:gd name="connsiteX8" fmla="*/ 462234 w 1081088"/>
                  <a:gd name="connsiteY8" fmla="*/ 177361 h 352117"/>
                  <a:gd name="connsiteX9" fmla="*/ 249561 w 1081088"/>
                  <a:gd name="connsiteY9" fmla="*/ 352116 h 352117"/>
                  <a:gd name="connsiteX10" fmla="*/ 36888 w 1081088"/>
                  <a:gd name="connsiteY10" fmla="*/ 197145 h 352117"/>
                  <a:gd name="connsiteX11" fmla="*/ 17105 w 1081088"/>
                  <a:gd name="connsiteY11" fmla="*/ 22390 h 352117"/>
                  <a:gd name="connsiteX12" fmla="*/ 327047 w 1081088"/>
                  <a:gd name="connsiteY12" fmla="*/ 2607 h 3521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81088" h="352117">
                    <a:moveTo>
                      <a:pt x="327047" y="2607"/>
                    </a:moveTo>
                    <a:lnTo>
                      <a:pt x="754041" y="2607"/>
                    </a:lnTo>
                    <a:cubicBezTo>
                      <a:pt x="828229" y="2607"/>
                      <a:pt x="1014524" y="-10582"/>
                      <a:pt x="1063983" y="22390"/>
                    </a:cubicBezTo>
                    <a:cubicBezTo>
                      <a:pt x="1111793" y="55363"/>
                      <a:pt x="1044199" y="197145"/>
                      <a:pt x="1044199" y="197145"/>
                    </a:cubicBezTo>
                    <a:cubicBezTo>
                      <a:pt x="1006281" y="294414"/>
                      <a:pt x="928795" y="352116"/>
                      <a:pt x="831526" y="352116"/>
                    </a:cubicBezTo>
                    <a:cubicBezTo>
                      <a:pt x="734257" y="332332"/>
                      <a:pt x="656772" y="274630"/>
                      <a:pt x="618853" y="177361"/>
                    </a:cubicBezTo>
                    <a:lnTo>
                      <a:pt x="607313" y="126254"/>
                    </a:lnTo>
                    <a:lnTo>
                      <a:pt x="473774" y="126254"/>
                    </a:lnTo>
                    <a:lnTo>
                      <a:pt x="462234" y="177361"/>
                    </a:lnTo>
                    <a:cubicBezTo>
                      <a:pt x="424316" y="274630"/>
                      <a:pt x="346830" y="332332"/>
                      <a:pt x="249561" y="352116"/>
                    </a:cubicBezTo>
                    <a:cubicBezTo>
                      <a:pt x="152292" y="352116"/>
                      <a:pt x="74807" y="294414"/>
                      <a:pt x="36888" y="197145"/>
                    </a:cubicBezTo>
                    <a:cubicBezTo>
                      <a:pt x="36888" y="197145"/>
                      <a:pt x="-30705" y="53714"/>
                      <a:pt x="17105" y="22390"/>
                    </a:cubicBezTo>
                    <a:cubicBezTo>
                      <a:pt x="64915" y="-10582"/>
                      <a:pt x="252858" y="2607"/>
                      <a:pt x="327047" y="2607"/>
                    </a:cubicBezTo>
                    <a:close/>
                  </a:path>
                </a:pathLst>
              </a:custGeom>
              <a:solidFill>
                <a:srgbClr val="FFFFFF"/>
              </a:solidFill>
              <a:ln w="16404" cap="flat">
                <a:noFill/>
                <a:prstDash val="solid"/>
                <a:miter/>
              </a:ln>
            </p:spPr>
            <p:txBody>
              <a:bodyPr rtlCol="0" anchor="ct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730" b="0" i="0" u="none" strike="noStrike" kern="0" cap="none" spc="0" normalizeH="0" baseline="0" noProof="0">
                  <a:ln>
                    <a:noFill/>
                  </a:ln>
                  <a:solidFill>
                    <a:srgbClr val="FFFFFF"/>
                  </a:solidFill>
                  <a:effectLst/>
                  <a:uLnTx/>
                  <a:uFillTx/>
                  <a:latin typeface="Segoe UI"/>
                  <a:ea typeface="+mn-ea"/>
                  <a:cs typeface="+mn-cs"/>
                </a:endParaRPr>
              </a:p>
            </p:txBody>
          </p:sp>
        </p:grpSp>
      </p:grpSp>
      <p:grpSp>
        <p:nvGrpSpPr>
          <p:cNvPr id="10" name="Group 9">
            <a:extLst>
              <a:ext uri="{FF2B5EF4-FFF2-40B4-BE49-F238E27FC236}">
                <a16:creationId xmlns:a16="http://schemas.microsoft.com/office/drawing/2014/main" id="{7135582C-D080-49FA-A394-C67C852D1FFA}"/>
              </a:ext>
              <a:ext uri="{C183D7F6-B498-43B3-948B-1728B52AA6E4}">
                <adec:decorative xmlns:adec="http://schemas.microsoft.com/office/drawing/2017/decorative" val="1"/>
              </a:ext>
            </a:extLst>
          </p:cNvPr>
          <p:cNvGrpSpPr/>
          <p:nvPr/>
        </p:nvGrpSpPr>
        <p:grpSpPr>
          <a:xfrm>
            <a:off x="5755877" y="5031125"/>
            <a:ext cx="680247" cy="680247"/>
            <a:chOff x="5871294" y="5089948"/>
            <a:chExt cx="693887" cy="693887"/>
          </a:xfrm>
        </p:grpSpPr>
        <p:sp>
          <p:nvSpPr>
            <p:cNvPr id="9" name="Oval 8">
              <a:extLst>
                <a:ext uri="{FF2B5EF4-FFF2-40B4-BE49-F238E27FC236}">
                  <a16:creationId xmlns:a16="http://schemas.microsoft.com/office/drawing/2014/main" id="{F71956F5-4F42-478C-8300-C292D5257116}"/>
                </a:ext>
              </a:extLst>
            </p:cNvPr>
            <p:cNvSpPr/>
            <p:nvPr/>
          </p:nvSpPr>
          <p:spPr bwMode="auto">
            <a:xfrm>
              <a:off x="5871294" y="5089948"/>
              <a:ext cx="693887" cy="693887"/>
            </a:xfrm>
            <a:prstGeom prst="ellipse">
              <a:avLst/>
            </a:prstGeom>
            <a:solidFill>
              <a:schemeClr val="accent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l"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sp>
          <p:nvSpPr>
            <p:cNvPr id="118" name="Eye">
              <a:extLst>
                <a:ext uri="{FF2B5EF4-FFF2-40B4-BE49-F238E27FC236}">
                  <a16:creationId xmlns:a16="http://schemas.microsoft.com/office/drawing/2014/main" id="{693C5683-C166-4D25-8594-0DD441C87B30}"/>
                </a:ext>
              </a:extLst>
            </p:cNvPr>
            <p:cNvSpPr>
              <a:spLocks noChangeAspect="1" noEditPoints="1"/>
            </p:cNvSpPr>
            <p:nvPr/>
          </p:nvSpPr>
          <p:spPr bwMode="auto">
            <a:xfrm>
              <a:off x="5958892" y="5293702"/>
              <a:ext cx="518690" cy="286379"/>
            </a:xfrm>
            <a:custGeom>
              <a:avLst/>
              <a:gdLst>
                <a:gd name="T0" fmla="*/ 3 w 346"/>
                <a:gd name="T1" fmla="*/ 91 h 190"/>
                <a:gd name="T2" fmla="*/ 173 w 346"/>
                <a:gd name="T3" fmla="*/ 0 h 190"/>
                <a:gd name="T4" fmla="*/ 346 w 346"/>
                <a:gd name="T5" fmla="*/ 95 h 190"/>
                <a:gd name="T6" fmla="*/ 173 w 346"/>
                <a:gd name="T7" fmla="*/ 190 h 190"/>
                <a:gd name="T8" fmla="*/ 6 w 346"/>
                <a:gd name="T9" fmla="*/ 102 h 190"/>
                <a:gd name="T10" fmla="*/ 0 w 346"/>
                <a:gd name="T11" fmla="*/ 95 h 190"/>
                <a:gd name="T12" fmla="*/ 3 w 346"/>
                <a:gd name="T13" fmla="*/ 91 h 190"/>
                <a:gd name="T14" fmla="*/ 173 w 346"/>
                <a:gd name="T15" fmla="*/ 0 h 190"/>
                <a:gd name="T16" fmla="*/ 73 w 346"/>
                <a:gd name="T17" fmla="*/ 95 h 190"/>
                <a:gd name="T18" fmla="*/ 173 w 346"/>
                <a:gd name="T19" fmla="*/ 190 h 190"/>
                <a:gd name="T20" fmla="*/ 273 w 346"/>
                <a:gd name="T21" fmla="*/ 95 h 190"/>
                <a:gd name="T22" fmla="*/ 173 w 346"/>
                <a:gd name="T23" fmla="*/ 0 h 190"/>
                <a:gd name="T24" fmla="*/ 173 w 346"/>
                <a:gd name="T25" fmla="*/ 56 h 190"/>
                <a:gd name="T26" fmla="*/ 134 w 346"/>
                <a:gd name="T27" fmla="*/ 95 h 190"/>
                <a:gd name="T28" fmla="*/ 173 w 346"/>
                <a:gd name="T29" fmla="*/ 135 h 190"/>
                <a:gd name="T30" fmla="*/ 213 w 346"/>
                <a:gd name="T31" fmla="*/ 95 h 190"/>
                <a:gd name="T32" fmla="*/ 173 w 346"/>
                <a:gd name="T33" fmla="*/ 56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6" h="190">
                  <a:moveTo>
                    <a:pt x="3" y="91"/>
                  </a:moveTo>
                  <a:cubicBezTo>
                    <a:pt x="17" y="73"/>
                    <a:pt x="77" y="0"/>
                    <a:pt x="173" y="0"/>
                  </a:cubicBezTo>
                  <a:cubicBezTo>
                    <a:pt x="283" y="0"/>
                    <a:pt x="346" y="95"/>
                    <a:pt x="346" y="95"/>
                  </a:cubicBezTo>
                  <a:cubicBezTo>
                    <a:pt x="346" y="95"/>
                    <a:pt x="283" y="190"/>
                    <a:pt x="173" y="190"/>
                  </a:cubicBezTo>
                  <a:cubicBezTo>
                    <a:pt x="82" y="190"/>
                    <a:pt x="23" y="125"/>
                    <a:pt x="6" y="102"/>
                  </a:cubicBezTo>
                  <a:cubicBezTo>
                    <a:pt x="2" y="98"/>
                    <a:pt x="0" y="95"/>
                    <a:pt x="0" y="95"/>
                  </a:cubicBezTo>
                  <a:cubicBezTo>
                    <a:pt x="0" y="95"/>
                    <a:pt x="1" y="94"/>
                    <a:pt x="3" y="91"/>
                  </a:cubicBezTo>
                  <a:close/>
                  <a:moveTo>
                    <a:pt x="173" y="0"/>
                  </a:moveTo>
                  <a:cubicBezTo>
                    <a:pt x="118" y="0"/>
                    <a:pt x="73" y="42"/>
                    <a:pt x="73" y="95"/>
                  </a:cubicBezTo>
                  <a:cubicBezTo>
                    <a:pt x="73" y="148"/>
                    <a:pt x="118" y="190"/>
                    <a:pt x="173" y="190"/>
                  </a:cubicBezTo>
                  <a:cubicBezTo>
                    <a:pt x="228" y="190"/>
                    <a:pt x="273" y="148"/>
                    <a:pt x="273" y="95"/>
                  </a:cubicBezTo>
                  <a:cubicBezTo>
                    <a:pt x="273" y="42"/>
                    <a:pt x="228" y="0"/>
                    <a:pt x="173" y="0"/>
                  </a:cubicBezTo>
                  <a:close/>
                  <a:moveTo>
                    <a:pt x="173" y="56"/>
                  </a:moveTo>
                  <a:cubicBezTo>
                    <a:pt x="151" y="56"/>
                    <a:pt x="134" y="73"/>
                    <a:pt x="134" y="95"/>
                  </a:cubicBezTo>
                  <a:cubicBezTo>
                    <a:pt x="134" y="117"/>
                    <a:pt x="151" y="135"/>
                    <a:pt x="173" y="135"/>
                  </a:cubicBezTo>
                  <a:cubicBezTo>
                    <a:pt x="195" y="135"/>
                    <a:pt x="213" y="117"/>
                    <a:pt x="213" y="95"/>
                  </a:cubicBezTo>
                  <a:cubicBezTo>
                    <a:pt x="213" y="73"/>
                    <a:pt x="195" y="56"/>
                    <a:pt x="173" y="56"/>
                  </a:cubicBezTo>
                  <a:close/>
                </a:path>
              </a:pathLst>
            </a:custGeom>
            <a:noFill/>
            <a:ln w="158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7880" tIns="43940" rIns="87880" bIns="43940" numCol="1" anchor="t" anchorCtr="0" compatLnSpc="1">
              <a:prstTxWarp prst="textNoShape">
                <a:avLst/>
              </a:prstTxWarp>
            </a:bodyPr>
            <a:lstStyle/>
            <a:p>
              <a:pPr marL="0" marR="0" lvl="0" indent="0" algn="l" defTabSz="896354" rtl="0" eaLnBrk="1" fontAlgn="auto" latinLnBrk="0" hangingPunct="1">
                <a:lnSpc>
                  <a:spcPct val="100000"/>
                </a:lnSpc>
                <a:spcBef>
                  <a:spcPts val="0"/>
                </a:spcBef>
                <a:spcAft>
                  <a:spcPts val="0"/>
                </a:spcAft>
                <a:buClrTx/>
                <a:buSzTx/>
                <a:buFontTx/>
                <a:buNone/>
                <a:tabLst/>
                <a:defRPr/>
              </a:pPr>
              <a:endParaRPr kumimoji="0" lang="en-US" sz="1696" b="0" i="0" u="none" strike="noStrike" kern="0" cap="none" spc="0" normalizeH="0" baseline="0" noProof="0">
                <a:ln>
                  <a:noFill/>
                </a:ln>
                <a:gradFill>
                  <a:gsLst>
                    <a:gs pos="0">
                      <a:srgbClr val="505050"/>
                    </a:gs>
                    <a:gs pos="100000">
                      <a:srgbClr val="505050"/>
                    </a:gs>
                  </a:gsLst>
                </a:gradFill>
                <a:effectLst/>
                <a:uLnTx/>
                <a:uFillTx/>
                <a:latin typeface="Segoe UI"/>
                <a:ea typeface="+mn-ea"/>
                <a:cs typeface="+mn-cs"/>
              </a:endParaRPr>
            </a:p>
          </p:txBody>
        </p:sp>
      </p:grpSp>
      <p:grpSp>
        <p:nvGrpSpPr>
          <p:cNvPr id="3" name="Group 2">
            <a:extLst>
              <a:ext uri="{FF2B5EF4-FFF2-40B4-BE49-F238E27FC236}">
                <a16:creationId xmlns:a16="http://schemas.microsoft.com/office/drawing/2014/main" id="{BE6C8F7B-AA76-4C53-A17D-B631EE1336C3}"/>
              </a:ext>
              <a:ext uri="{C183D7F6-B498-43B3-948B-1728B52AA6E4}">
                <adec:decorative xmlns:adec="http://schemas.microsoft.com/office/drawing/2017/decorative" val="1"/>
              </a:ext>
            </a:extLst>
          </p:cNvPr>
          <p:cNvGrpSpPr/>
          <p:nvPr/>
        </p:nvGrpSpPr>
        <p:grpSpPr>
          <a:xfrm>
            <a:off x="2158904" y="2325818"/>
            <a:ext cx="1434897" cy="1427609"/>
            <a:chOff x="2337104" y="2371959"/>
            <a:chExt cx="1463670" cy="1456236"/>
          </a:xfrm>
        </p:grpSpPr>
        <p:sp>
          <p:nvSpPr>
            <p:cNvPr id="120" name="object 60">
              <a:extLst>
                <a:ext uri="{FF2B5EF4-FFF2-40B4-BE49-F238E27FC236}">
                  <a16:creationId xmlns:a16="http://schemas.microsoft.com/office/drawing/2014/main" id="{7F515560-D23F-4C37-B0CF-F6D277C12AC3}"/>
                </a:ext>
              </a:extLst>
            </p:cNvPr>
            <p:cNvSpPr/>
            <p:nvPr/>
          </p:nvSpPr>
          <p:spPr>
            <a:xfrm>
              <a:off x="2337104" y="2371959"/>
              <a:ext cx="1463670" cy="1456236"/>
            </a:xfrm>
            <a:custGeom>
              <a:avLst/>
              <a:gdLst/>
              <a:ahLst/>
              <a:cxnLst/>
              <a:rect l="l" t="t" r="r" b="b"/>
              <a:pathLst>
                <a:path w="1778000" h="1781810">
                  <a:moveTo>
                    <a:pt x="889000" y="0"/>
                  </a:moveTo>
                  <a:lnTo>
                    <a:pt x="816088" y="2953"/>
                  </a:lnTo>
                  <a:lnTo>
                    <a:pt x="744799" y="11659"/>
                  </a:lnTo>
                  <a:lnTo>
                    <a:pt x="675362" y="25890"/>
                  </a:lnTo>
                  <a:lnTo>
                    <a:pt x="608006" y="45415"/>
                  </a:lnTo>
                  <a:lnTo>
                    <a:pt x="542960" y="70006"/>
                  </a:lnTo>
                  <a:lnTo>
                    <a:pt x="480452" y="99433"/>
                  </a:lnTo>
                  <a:lnTo>
                    <a:pt x="420712" y="133468"/>
                  </a:lnTo>
                  <a:lnTo>
                    <a:pt x="363967" y="171879"/>
                  </a:lnTo>
                  <a:lnTo>
                    <a:pt x="310447" y="214440"/>
                  </a:lnTo>
                  <a:lnTo>
                    <a:pt x="260381" y="260919"/>
                  </a:lnTo>
                  <a:lnTo>
                    <a:pt x="213997" y="311089"/>
                  </a:lnTo>
                  <a:lnTo>
                    <a:pt x="171525" y="364719"/>
                  </a:lnTo>
                  <a:lnTo>
                    <a:pt x="133192" y="421580"/>
                  </a:lnTo>
                  <a:lnTo>
                    <a:pt x="99228" y="481444"/>
                  </a:lnTo>
                  <a:lnTo>
                    <a:pt x="69861" y="544080"/>
                  </a:lnTo>
                  <a:lnTo>
                    <a:pt x="45321" y="609260"/>
                  </a:lnTo>
                  <a:lnTo>
                    <a:pt x="25836" y="676754"/>
                  </a:lnTo>
                  <a:lnTo>
                    <a:pt x="11635" y="746333"/>
                  </a:lnTo>
                  <a:lnTo>
                    <a:pt x="2947" y="817767"/>
                  </a:lnTo>
                  <a:lnTo>
                    <a:pt x="0" y="890828"/>
                  </a:lnTo>
                  <a:lnTo>
                    <a:pt x="2947" y="963888"/>
                  </a:lnTo>
                  <a:lnTo>
                    <a:pt x="11635" y="1035321"/>
                  </a:lnTo>
                  <a:lnTo>
                    <a:pt x="25836" y="1104899"/>
                  </a:lnTo>
                  <a:lnTo>
                    <a:pt x="45321" y="1172392"/>
                  </a:lnTo>
                  <a:lnTo>
                    <a:pt x="69861" y="1237571"/>
                  </a:lnTo>
                  <a:lnTo>
                    <a:pt x="99228" y="1300207"/>
                  </a:lnTo>
                  <a:lnTo>
                    <a:pt x="133192" y="1360071"/>
                  </a:lnTo>
                  <a:lnTo>
                    <a:pt x="171525" y="1416932"/>
                  </a:lnTo>
                  <a:lnTo>
                    <a:pt x="213997" y="1470563"/>
                  </a:lnTo>
                  <a:lnTo>
                    <a:pt x="260381" y="1520732"/>
                  </a:lnTo>
                  <a:lnTo>
                    <a:pt x="310447" y="1567212"/>
                  </a:lnTo>
                  <a:lnTo>
                    <a:pt x="363967" y="1609773"/>
                  </a:lnTo>
                  <a:lnTo>
                    <a:pt x="420712" y="1648186"/>
                  </a:lnTo>
                  <a:lnTo>
                    <a:pt x="480452" y="1682221"/>
                  </a:lnTo>
                  <a:lnTo>
                    <a:pt x="542960" y="1711649"/>
                  </a:lnTo>
                  <a:lnTo>
                    <a:pt x="608006" y="1736240"/>
                  </a:lnTo>
                  <a:lnTo>
                    <a:pt x="675362" y="1755766"/>
                  </a:lnTo>
                  <a:lnTo>
                    <a:pt x="744799" y="1769997"/>
                  </a:lnTo>
                  <a:lnTo>
                    <a:pt x="816088" y="1778704"/>
                  </a:lnTo>
                  <a:lnTo>
                    <a:pt x="889000" y="1781657"/>
                  </a:lnTo>
                  <a:lnTo>
                    <a:pt x="961911" y="1778704"/>
                  </a:lnTo>
                  <a:lnTo>
                    <a:pt x="1033200" y="1769997"/>
                  </a:lnTo>
                  <a:lnTo>
                    <a:pt x="1102637" y="1755766"/>
                  </a:lnTo>
                  <a:lnTo>
                    <a:pt x="1169993" y="1736240"/>
                  </a:lnTo>
                  <a:lnTo>
                    <a:pt x="1235039" y="1711649"/>
                  </a:lnTo>
                  <a:lnTo>
                    <a:pt x="1297547" y="1682221"/>
                  </a:lnTo>
                  <a:lnTo>
                    <a:pt x="1357287" y="1648186"/>
                  </a:lnTo>
                  <a:lnTo>
                    <a:pt x="1414032" y="1609773"/>
                  </a:lnTo>
                  <a:lnTo>
                    <a:pt x="1467552" y="1567212"/>
                  </a:lnTo>
                  <a:lnTo>
                    <a:pt x="1517618" y="1520732"/>
                  </a:lnTo>
                  <a:lnTo>
                    <a:pt x="1564002" y="1470563"/>
                  </a:lnTo>
                  <a:lnTo>
                    <a:pt x="1606474" y="1416932"/>
                  </a:lnTo>
                  <a:lnTo>
                    <a:pt x="1644807" y="1360071"/>
                  </a:lnTo>
                  <a:lnTo>
                    <a:pt x="1678771" y="1300207"/>
                  </a:lnTo>
                  <a:lnTo>
                    <a:pt x="1708138" y="1237571"/>
                  </a:lnTo>
                  <a:lnTo>
                    <a:pt x="1732678" y="1172392"/>
                  </a:lnTo>
                  <a:lnTo>
                    <a:pt x="1752163" y="1104899"/>
                  </a:lnTo>
                  <a:lnTo>
                    <a:pt x="1766364" y="1035321"/>
                  </a:lnTo>
                  <a:lnTo>
                    <a:pt x="1775052" y="963888"/>
                  </a:lnTo>
                  <a:lnTo>
                    <a:pt x="1778000" y="890828"/>
                  </a:lnTo>
                  <a:lnTo>
                    <a:pt x="1775052" y="817767"/>
                  </a:lnTo>
                  <a:lnTo>
                    <a:pt x="1766364" y="746333"/>
                  </a:lnTo>
                  <a:lnTo>
                    <a:pt x="1752163" y="676754"/>
                  </a:lnTo>
                  <a:lnTo>
                    <a:pt x="1732678" y="609260"/>
                  </a:lnTo>
                  <a:lnTo>
                    <a:pt x="1708138" y="544080"/>
                  </a:lnTo>
                  <a:lnTo>
                    <a:pt x="1678771" y="481444"/>
                  </a:lnTo>
                  <a:lnTo>
                    <a:pt x="1644807" y="421580"/>
                  </a:lnTo>
                  <a:lnTo>
                    <a:pt x="1606474" y="364719"/>
                  </a:lnTo>
                  <a:lnTo>
                    <a:pt x="1564002" y="311089"/>
                  </a:lnTo>
                  <a:lnTo>
                    <a:pt x="1517618" y="260919"/>
                  </a:lnTo>
                  <a:lnTo>
                    <a:pt x="1467552" y="214440"/>
                  </a:lnTo>
                  <a:lnTo>
                    <a:pt x="1414032" y="171879"/>
                  </a:lnTo>
                  <a:lnTo>
                    <a:pt x="1357287" y="133468"/>
                  </a:lnTo>
                  <a:lnTo>
                    <a:pt x="1297547" y="99433"/>
                  </a:lnTo>
                  <a:lnTo>
                    <a:pt x="1235039" y="70006"/>
                  </a:lnTo>
                  <a:lnTo>
                    <a:pt x="1169993" y="45415"/>
                  </a:lnTo>
                  <a:lnTo>
                    <a:pt x="1102637" y="25890"/>
                  </a:lnTo>
                  <a:lnTo>
                    <a:pt x="1033200" y="11659"/>
                  </a:lnTo>
                  <a:lnTo>
                    <a:pt x="961911" y="2953"/>
                  </a:lnTo>
                  <a:lnTo>
                    <a:pt x="889000" y="0"/>
                  </a:lnTo>
                  <a:close/>
                </a:path>
              </a:pathLst>
            </a:custGeom>
            <a:solidFill>
              <a:srgbClr val="FFB900"/>
            </a:solidFill>
            <a:ln>
              <a:noFill/>
              <a:prstDash val="dash"/>
            </a:ln>
          </p:spPr>
          <p:txBody>
            <a:bodyPr wrap="square" lIns="0" tIns="0" rIns="0" bIns="0" rtlCol="0"/>
            <a:lstStyle/>
            <a:p>
              <a:pPr marL="0" marR="0" lvl="0" indent="0" algn="l" defTabSz="623318" rtl="0" eaLnBrk="1" fontAlgn="auto" latinLnBrk="0" hangingPunct="1">
                <a:lnSpc>
                  <a:spcPct val="100000"/>
                </a:lnSpc>
                <a:spcBef>
                  <a:spcPts val="0"/>
                </a:spcBef>
                <a:spcAft>
                  <a:spcPts val="0"/>
                </a:spcAft>
                <a:buClrTx/>
                <a:buSzTx/>
                <a:buFontTx/>
                <a:buNone/>
                <a:tabLst/>
                <a:defRPr/>
              </a:pPr>
              <a:endParaRPr kumimoji="0" sz="1226" b="0" i="0" u="none" strike="noStrike" kern="0" cap="none" spc="0" normalizeH="0" baseline="0" noProof="0">
                <a:ln>
                  <a:noFill/>
                </a:ln>
                <a:solidFill>
                  <a:prstClr val="black"/>
                </a:solidFill>
                <a:effectLst/>
                <a:uLnTx/>
                <a:uFillTx/>
                <a:latin typeface="Calibri"/>
                <a:ea typeface="+mn-ea"/>
                <a:cs typeface="+mn-cs"/>
              </a:endParaRPr>
            </a:p>
          </p:txBody>
        </p:sp>
        <p:pic>
          <p:nvPicPr>
            <p:cNvPr id="4" name="Graphic 3">
              <a:extLst>
                <a:ext uri="{FF2B5EF4-FFF2-40B4-BE49-F238E27FC236}">
                  <a16:creationId xmlns:a16="http://schemas.microsoft.com/office/drawing/2014/main" id="{6AA54460-30F5-4E18-90A0-DF7A34B7043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648638" y="2621920"/>
              <a:ext cx="840602" cy="875627"/>
            </a:xfrm>
            <a:prstGeom prst="rect">
              <a:avLst/>
            </a:prstGeom>
          </p:spPr>
        </p:pic>
      </p:grpSp>
    </p:spTree>
    <p:extLst>
      <p:ext uri="{BB962C8B-B14F-4D97-AF65-F5344CB8AC3E}">
        <p14:creationId xmlns:p14="http://schemas.microsoft.com/office/powerpoint/2010/main" val="1249181217"/>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AAF028-0D47-954C-BAAB-76EADF9A8FCB}"/>
              </a:ext>
            </a:extLst>
          </p:cNvPr>
          <p:cNvSpPr>
            <a:spLocks noGrp="1"/>
          </p:cNvSpPr>
          <p:nvPr>
            <p:ph type="title"/>
          </p:nvPr>
        </p:nvSpPr>
        <p:spPr>
          <a:xfrm>
            <a:off x="588263" y="457622"/>
            <a:ext cx="11018520" cy="452590"/>
          </a:xfrm>
        </p:spPr>
        <p:txBody>
          <a:bodyPr>
            <a:normAutofit/>
          </a:bodyPr>
          <a:lstStyle/>
          <a:p>
            <a:r>
              <a:rPr lang="en-US" sz="2941" spc="-49"/>
              <a:t>Suspicious activity analysis process</a:t>
            </a:r>
          </a:p>
        </p:txBody>
      </p:sp>
      <p:sp>
        <p:nvSpPr>
          <p:cNvPr id="16" name="Rectangle 15">
            <a:extLst>
              <a:ext uri="{FF2B5EF4-FFF2-40B4-BE49-F238E27FC236}">
                <a16:creationId xmlns:a16="http://schemas.microsoft.com/office/drawing/2014/main" id="{98411667-A507-4CE9-AD98-EC9793FF827A}"/>
              </a:ext>
            </a:extLst>
          </p:cNvPr>
          <p:cNvSpPr/>
          <p:nvPr/>
        </p:nvSpPr>
        <p:spPr>
          <a:xfrm>
            <a:off x="585218" y="6017102"/>
            <a:ext cx="1606125" cy="400053"/>
          </a:xfrm>
          <a:prstGeom prst="rect">
            <a:avLst/>
          </a:prstGeom>
          <a:noFill/>
          <a:ln w="38100" cap="sq">
            <a:solidFill>
              <a:srgbClr val="107C10"/>
            </a:solidFill>
            <a:miter lim="800000"/>
          </a:ln>
        </p:spPr>
        <p:txBody>
          <a:bodyPr wrap="none" anchor="ctr" anchorCtr="0">
            <a:noAutofit/>
          </a:bodyPr>
          <a:lstStyle/>
          <a:p>
            <a:pPr marL="0" marR="0" lvl="0" indent="0" algn="ctr" defTabSz="914192" rtl="0" eaLnBrk="1" fontAlgn="auto" latinLnBrk="0" hangingPunct="1">
              <a:lnSpc>
                <a:spcPct val="100000"/>
              </a:lnSpc>
              <a:spcBef>
                <a:spcPts val="0"/>
              </a:spcBef>
              <a:spcAft>
                <a:spcPts val="0"/>
              </a:spcAft>
              <a:buClrTx/>
              <a:buSzTx/>
              <a:buFontTx/>
              <a:buNone/>
              <a:tabLst/>
              <a:defRPr/>
            </a:pPr>
            <a:r>
              <a:rPr kumimoji="0" lang="en-US" sz="1961" b="0" i="0" u="none" strike="noStrike" kern="0" cap="none" spc="0" normalizeH="0" baseline="0" noProof="0">
                <a:ln w="3175">
                  <a:noFill/>
                </a:ln>
                <a:gradFill>
                  <a:gsLst>
                    <a:gs pos="0">
                      <a:srgbClr val="107C10"/>
                    </a:gs>
                    <a:gs pos="100000">
                      <a:srgbClr val="107C10"/>
                    </a:gs>
                  </a:gsLst>
                  <a:lin ang="0" scaled="1"/>
                </a:gradFill>
                <a:effectLst/>
                <a:uLnTx/>
                <a:uFillTx/>
                <a:latin typeface="Segoe UI"/>
                <a:ea typeface="+mn-ea"/>
                <a:cs typeface="Segoe UI Semibold" panose="020B0702040204020203" pitchFamily="34" charset="0"/>
              </a:rPr>
              <a:t>Normal </a:t>
            </a:r>
            <a:endParaRPr kumimoji="0" lang="en-US" sz="1765" b="0" i="0" u="none" strike="noStrike" kern="0" cap="none" spc="0" normalizeH="0" baseline="0" noProof="0">
              <a:ln>
                <a:noFill/>
              </a:ln>
              <a:gradFill>
                <a:gsLst>
                  <a:gs pos="0">
                    <a:srgbClr val="107C10"/>
                  </a:gs>
                  <a:gs pos="100000">
                    <a:srgbClr val="107C10"/>
                  </a:gs>
                </a:gsLst>
                <a:lin ang="0" scaled="1"/>
              </a:gradFill>
              <a:effectLst/>
              <a:uLnTx/>
              <a:uFillTx/>
              <a:latin typeface="Segoe UI"/>
              <a:ea typeface="+mn-ea"/>
              <a:cs typeface="+mn-cs"/>
            </a:endParaRPr>
          </a:p>
        </p:txBody>
      </p:sp>
      <p:sp>
        <p:nvSpPr>
          <p:cNvPr id="17" name="Rectangle 16">
            <a:extLst>
              <a:ext uri="{FF2B5EF4-FFF2-40B4-BE49-F238E27FC236}">
                <a16:creationId xmlns:a16="http://schemas.microsoft.com/office/drawing/2014/main" id="{8EB27E0F-51B6-4F59-A4B2-D1A2B6E296A1}"/>
              </a:ext>
            </a:extLst>
          </p:cNvPr>
          <p:cNvSpPr/>
          <p:nvPr/>
        </p:nvSpPr>
        <p:spPr>
          <a:xfrm>
            <a:off x="10058290" y="6023164"/>
            <a:ext cx="1606128" cy="394082"/>
          </a:xfrm>
          <a:prstGeom prst="rect">
            <a:avLst/>
          </a:prstGeom>
          <a:noFill/>
          <a:ln w="38100" cap="sq">
            <a:solidFill>
              <a:srgbClr val="D83B01"/>
            </a:solidFill>
            <a:miter lim="800000"/>
          </a:ln>
        </p:spPr>
        <p:txBody>
          <a:bodyPr wrap="square" anchor="ctr" anchorCtr="0">
            <a:spAutoFit/>
          </a:bodyPr>
          <a:lstStyle/>
          <a:p>
            <a:pPr marL="0" marR="0" lvl="0" indent="0" algn="ctr" defTabSz="914192" rtl="0" eaLnBrk="1" fontAlgn="auto" latinLnBrk="0" hangingPunct="1">
              <a:lnSpc>
                <a:spcPct val="100000"/>
              </a:lnSpc>
              <a:spcBef>
                <a:spcPts val="0"/>
              </a:spcBef>
              <a:spcAft>
                <a:spcPts val="0"/>
              </a:spcAft>
              <a:buClrTx/>
              <a:buSzTx/>
              <a:buFontTx/>
              <a:buNone/>
              <a:tabLst/>
              <a:defRPr/>
            </a:pPr>
            <a:r>
              <a:rPr kumimoji="0" lang="en-US" sz="1961" b="0" i="0" u="none" strike="noStrike" kern="0" cap="none" spc="0" normalizeH="0" baseline="0" noProof="0">
                <a:ln w="3175">
                  <a:noFill/>
                </a:ln>
                <a:gradFill>
                  <a:gsLst>
                    <a:gs pos="0">
                      <a:srgbClr val="D83B01"/>
                    </a:gs>
                    <a:gs pos="100000">
                      <a:srgbClr val="D83B01"/>
                    </a:gs>
                  </a:gsLst>
                  <a:lin ang="0" scaled="1"/>
                </a:gradFill>
                <a:effectLst/>
                <a:uLnTx/>
                <a:uFillTx/>
                <a:latin typeface="Segoe UI"/>
                <a:ea typeface="+mn-ea"/>
                <a:cs typeface="Segoe UI Semibold" panose="020B0702040204020203" pitchFamily="34" charset="0"/>
              </a:rPr>
              <a:t>Suspicious </a:t>
            </a:r>
            <a:endParaRPr kumimoji="0" lang="en-US" sz="1765" b="0" i="0" u="none" strike="noStrike" kern="0" cap="none" spc="0" normalizeH="0" baseline="0" noProof="0">
              <a:ln>
                <a:noFill/>
              </a:ln>
              <a:gradFill>
                <a:gsLst>
                  <a:gs pos="0">
                    <a:srgbClr val="D83B01"/>
                  </a:gs>
                  <a:gs pos="100000">
                    <a:srgbClr val="D83B01"/>
                  </a:gs>
                </a:gsLst>
                <a:lin ang="0" scaled="1"/>
              </a:gradFill>
              <a:effectLst/>
              <a:uLnTx/>
              <a:uFillTx/>
              <a:latin typeface="Segoe UI"/>
              <a:ea typeface="+mn-ea"/>
              <a:cs typeface="+mn-cs"/>
            </a:endParaRPr>
          </a:p>
        </p:txBody>
      </p:sp>
      <p:sp>
        <p:nvSpPr>
          <p:cNvPr id="18" name="Rectangle: Rounded Corners 17">
            <a:extLst>
              <a:ext uri="{FF2B5EF4-FFF2-40B4-BE49-F238E27FC236}">
                <a16:creationId xmlns:a16="http://schemas.microsoft.com/office/drawing/2014/main" id="{13D94493-F452-4A87-9271-FEB1EAC06B98}"/>
              </a:ext>
            </a:extLst>
          </p:cNvPr>
          <p:cNvSpPr/>
          <p:nvPr/>
        </p:nvSpPr>
        <p:spPr bwMode="auto">
          <a:xfrm>
            <a:off x="1256823" y="1660536"/>
            <a:ext cx="2881812" cy="977108"/>
          </a:xfrm>
          <a:prstGeom prst="roundRect">
            <a:avLst>
              <a:gd name="adj" fmla="val 0"/>
            </a:avLst>
          </a:prstGeom>
          <a:solidFill>
            <a:schemeClr val="accent4"/>
          </a:solidFill>
          <a:ln w="9525" cap="flat" cmpd="sng" algn="ctr">
            <a:noFill/>
            <a:prstDash val="solid"/>
            <a:headEnd type="none" w="med" len="med"/>
            <a:tailEnd type="none" w="med" len="med"/>
          </a:ln>
          <a:effectLst/>
        </p:spPr>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marL="0" marR="0" lvl="0" indent="0" algn="l" defTabSz="932293" rtl="0" eaLnBrk="1" fontAlgn="base" latinLnBrk="0" hangingPunct="1">
              <a:lnSpc>
                <a:spcPct val="90000"/>
              </a:lnSpc>
              <a:spcBef>
                <a:spcPct val="0"/>
              </a:spcBef>
              <a:spcAft>
                <a:spcPct val="0"/>
              </a:spcAft>
              <a:buClrTx/>
              <a:buSzTx/>
              <a:buFontTx/>
              <a:buNone/>
              <a:tabLst/>
              <a:defRPr/>
            </a:pPr>
            <a:r>
              <a:rPr kumimoji="0" lang="en-US" sz="1765" b="0" i="0" u="none" strike="noStrike" kern="0" cap="none" spc="0" normalizeH="0" baseline="0" noProof="0">
                <a:ln>
                  <a:noFill/>
                </a:ln>
                <a:solidFill>
                  <a:srgbClr val="FFFFFF"/>
                </a:solidFill>
                <a:effectLst/>
                <a:uLnTx/>
                <a:uFillTx/>
                <a:latin typeface="Segoe UI Semibold"/>
                <a:ea typeface="+mn-ea"/>
                <a:cs typeface="+mn-cs"/>
              </a:rPr>
              <a:t>Is the ‘finance server’ accessed by many users in the organization?</a:t>
            </a:r>
          </a:p>
        </p:txBody>
      </p:sp>
      <p:sp>
        <p:nvSpPr>
          <p:cNvPr id="19" name="Rectangle: Rounded Corners 18">
            <a:extLst>
              <a:ext uri="{FF2B5EF4-FFF2-40B4-BE49-F238E27FC236}">
                <a16:creationId xmlns:a16="http://schemas.microsoft.com/office/drawing/2014/main" id="{E2017A7B-46CB-4325-91B3-4243B40F84B9}"/>
              </a:ext>
            </a:extLst>
          </p:cNvPr>
          <p:cNvSpPr/>
          <p:nvPr/>
        </p:nvSpPr>
        <p:spPr bwMode="auto">
          <a:xfrm>
            <a:off x="3557903" y="2718597"/>
            <a:ext cx="2881812" cy="977108"/>
          </a:xfrm>
          <a:prstGeom prst="roundRect">
            <a:avLst>
              <a:gd name="adj" fmla="val 0"/>
            </a:avLst>
          </a:prstGeom>
          <a:solidFill>
            <a:schemeClr val="accent4"/>
          </a:solidFill>
          <a:ln w="9525" cap="flat" cmpd="sng" algn="ctr">
            <a:noFill/>
            <a:prstDash val="solid"/>
            <a:headEnd type="none" w="med" len="med"/>
            <a:tailEnd type="none" w="med" len="med"/>
          </a:ln>
          <a:effectLst/>
        </p:spPr>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marL="0" marR="0" lvl="0" indent="0" algn="l" defTabSz="932293" rtl="0" eaLnBrk="1" fontAlgn="base" latinLnBrk="0" hangingPunct="1">
              <a:lnSpc>
                <a:spcPct val="90000"/>
              </a:lnSpc>
              <a:spcBef>
                <a:spcPct val="0"/>
              </a:spcBef>
              <a:spcAft>
                <a:spcPct val="0"/>
              </a:spcAft>
              <a:buClrTx/>
              <a:buSzTx/>
              <a:buFontTx/>
              <a:buNone/>
              <a:tabLst/>
              <a:defRPr/>
            </a:pPr>
            <a:r>
              <a:rPr kumimoji="0" lang="en-US" sz="1765" b="0" i="0" u="none" strike="noStrike" kern="0" cap="none" spc="0" normalizeH="0" baseline="0" noProof="0">
                <a:ln>
                  <a:noFill/>
                </a:ln>
                <a:solidFill>
                  <a:srgbClr val="FFFFFF"/>
                </a:solidFill>
                <a:effectLst/>
                <a:uLnTx/>
                <a:uFillTx/>
                <a:latin typeface="Segoe UI Semibold"/>
                <a:ea typeface="+mn-ea"/>
                <a:cs typeface="+mn-cs"/>
              </a:rPr>
              <a:t>Has this user accessed this server before?</a:t>
            </a:r>
          </a:p>
        </p:txBody>
      </p:sp>
      <p:sp>
        <p:nvSpPr>
          <p:cNvPr id="22" name="Rectangle: Rounded Corners 21">
            <a:extLst>
              <a:ext uri="{FF2B5EF4-FFF2-40B4-BE49-F238E27FC236}">
                <a16:creationId xmlns:a16="http://schemas.microsoft.com/office/drawing/2014/main" id="{ADF6FD2F-E4DF-4F55-A9B7-106E0195AA20}"/>
              </a:ext>
            </a:extLst>
          </p:cNvPr>
          <p:cNvSpPr/>
          <p:nvPr/>
        </p:nvSpPr>
        <p:spPr bwMode="auto">
          <a:xfrm>
            <a:off x="5858983" y="3776657"/>
            <a:ext cx="2881812" cy="977108"/>
          </a:xfrm>
          <a:prstGeom prst="roundRect">
            <a:avLst>
              <a:gd name="adj" fmla="val 0"/>
            </a:avLst>
          </a:prstGeom>
          <a:solidFill>
            <a:schemeClr val="accent4"/>
          </a:solidFill>
          <a:ln w="9525" cap="flat" cmpd="sng" algn="ctr">
            <a:noFill/>
            <a:prstDash val="solid"/>
            <a:headEnd type="none" w="med" len="med"/>
            <a:tailEnd type="none" w="med" len="med"/>
          </a:ln>
          <a:effectLst/>
        </p:spPr>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marL="0" marR="0" lvl="0" indent="0" algn="l" defTabSz="932293" rtl="0" eaLnBrk="1" fontAlgn="base" latinLnBrk="0" hangingPunct="1">
              <a:lnSpc>
                <a:spcPct val="90000"/>
              </a:lnSpc>
              <a:spcBef>
                <a:spcPct val="0"/>
              </a:spcBef>
              <a:spcAft>
                <a:spcPct val="0"/>
              </a:spcAft>
              <a:buClrTx/>
              <a:buSzTx/>
              <a:buFontTx/>
              <a:buNone/>
              <a:tabLst/>
              <a:defRPr/>
            </a:pPr>
            <a:r>
              <a:rPr kumimoji="0" lang="en-US" sz="1765" b="0" i="0" u="none" strike="noStrike" kern="0" cap="none" spc="0" normalizeH="0" baseline="0" noProof="0">
                <a:ln>
                  <a:noFill/>
                </a:ln>
                <a:solidFill>
                  <a:srgbClr val="FFFFFF"/>
                </a:solidFill>
                <a:effectLst/>
                <a:uLnTx/>
                <a:uFillTx/>
                <a:latin typeface="Segoe UI Semibold"/>
                <a:ea typeface="+mn-ea"/>
                <a:cs typeface="+mn-cs"/>
              </a:rPr>
              <a:t>Does this user have a usual pattern of logons to servers?</a:t>
            </a:r>
          </a:p>
        </p:txBody>
      </p:sp>
      <p:sp>
        <p:nvSpPr>
          <p:cNvPr id="23" name="Rectangle: Rounded Corners 22">
            <a:extLst>
              <a:ext uri="{FF2B5EF4-FFF2-40B4-BE49-F238E27FC236}">
                <a16:creationId xmlns:a16="http://schemas.microsoft.com/office/drawing/2014/main" id="{535D403D-DE60-465C-B0AE-6F8496EFE1CF}"/>
              </a:ext>
            </a:extLst>
          </p:cNvPr>
          <p:cNvSpPr/>
          <p:nvPr/>
        </p:nvSpPr>
        <p:spPr bwMode="auto">
          <a:xfrm>
            <a:off x="8160061" y="4834719"/>
            <a:ext cx="2881812" cy="977108"/>
          </a:xfrm>
          <a:prstGeom prst="roundRect">
            <a:avLst>
              <a:gd name="adj" fmla="val 0"/>
            </a:avLst>
          </a:prstGeom>
          <a:solidFill>
            <a:schemeClr val="accent4"/>
          </a:solidFill>
          <a:ln w="9525" cap="flat" cmpd="sng" algn="ctr">
            <a:noFill/>
            <a:prstDash val="solid"/>
            <a:headEnd type="none" w="med" len="med"/>
            <a:tailEnd type="none" w="med" len="med"/>
          </a:ln>
          <a:effectLst/>
        </p:spPr>
        <p:txBody>
          <a:bodyPr rot="0" spcFirstLastPara="0" vertOverflow="overflow" horzOverflow="overflow" vert="horz" wrap="square" lIns="179285" tIns="143428" rIns="179285" bIns="143428" numCol="1" spcCol="0" rtlCol="0" fromWordArt="0" anchor="ctr" anchorCtr="0" forceAA="0" compatLnSpc="1">
            <a:prstTxWarp prst="textNoShape">
              <a:avLst/>
            </a:prstTxWarp>
            <a:noAutofit/>
          </a:bodyPr>
          <a:lstStyle/>
          <a:p>
            <a:pPr marL="0" marR="0" lvl="0" indent="0" algn="l" defTabSz="932293" rtl="0" eaLnBrk="1" fontAlgn="base" latinLnBrk="0" hangingPunct="1">
              <a:lnSpc>
                <a:spcPct val="90000"/>
              </a:lnSpc>
              <a:spcBef>
                <a:spcPct val="0"/>
              </a:spcBef>
              <a:spcAft>
                <a:spcPct val="0"/>
              </a:spcAft>
              <a:buClrTx/>
              <a:buSzTx/>
              <a:buFontTx/>
              <a:buNone/>
              <a:tabLst/>
              <a:defRPr/>
            </a:pPr>
            <a:r>
              <a:rPr kumimoji="0" lang="en-US" sz="1765" b="0" i="0" u="none" strike="noStrike" kern="0" cap="none" spc="0" normalizeH="0" baseline="0" noProof="0">
                <a:ln>
                  <a:noFill/>
                </a:ln>
                <a:solidFill>
                  <a:srgbClr val="FFFFFF"/>
                </a:solidFill>
                <a:effectLst/>
                <a:uLnTx/>
                <a:uFillTx/>
                <a:latin typeface="Segoe UI Semibold"/>
                <a:ea typeface="+mn-ea"/>
                <a:cs typeface="+mn-cs"/>
              </a:rPr>
              <a:t>Do the peers of this user login to this server? </a:t>
            </a:r>
          </a:p>
        </p:txBody>
      </p:sp>
      <p:cxnSp>
        <p:nvCxnSpPr>
          <p:cNvPr id="26" name="Straight Arrow Connector 25">
            <a:extLst>
              <a:ext uri="{FF2B5EF4-FFF2-40B4-BE49-F238E27FC236}">
                <a16:creationId xmlns:a16="http://schemas.microsoft.com/office/drawing/2014/main" id="{E9C07E9B-2475-44D2-8194-F9633DCF17A9}"/>
              </a:ext>
              <a:ext uri="{C183D7F6-B498-43B3-948B-1728B52AA6E4}">
                <adec:decorative xmlns:adec="http://schemas.microsoft.com/office/drawing/2017/decorative" val="1"/>
              </a:ext>
            </a:extLst>
          </p:cNvPr>
          <p:cNvCxnSpPr>
            <a:cxnSpLocks/>
          </p:cNvCxnSpPr>
          <p:nvPr/>
        </p:nvCxnSpPr>
        <p:spPr>
          <a:xfrm>
            <a:off x="2191343" y="6215403"/>
            <a:ext cx="7866947" cy="0"/>
          </a:xfrm>
          <a:prstGeom prst="straightConnector1">
            <a:avLst/>
          </a:prstGeom>
          <a:noFill/>
          <a:ln w="38100" cap="flat" cmpd="sng" algn="ctr">
            <a:gradFill flip="none" rotWithShape="1">
              <a:gsLst>
                <a:gs pos="0">
                  <a:srgbClr val="107C10"/>
                </a:gs>
                <a:gs pos="100000">
                  <a:srgbClr val="D83B01"/>
                </a:gs>
              </a:gsLst>
              <a:lin ang="0" scaled="1"/>
              <a:tileRect/>
            </a:gradFill>
            <a:prstDash val="solid"/>
            <a:headEnd type="none" w="lg" len="med"/>
            <a:tailEnd type="triangle"/>
          </a:ln>
          <a:effectLst/>
        </p:spPr>
      </p:cxnSp>
      <p:cxnSp>
        <p:nvCxnSpPr>
          <p:cNvPr id="29" name="Straight Arrow Connector 28">
            <a:extLst>
              <a:ext uri="{FF2B5EF4-FFF2-40B4-BE49-F238E27FC236}">
                <a16:creationId xmlns:a16="http://schemas.microsoft.com/office/drawing/2014/main" id="{D0E714C1-D816-474E-805E-4E20434ADC39}"/>
              </a:ext>
              <a:ext uri="{C183D7F6-B498-43B3-948B-1728B52AA6E4}">
                <adec:decorative xmlns:adec="http://schemas.microsoft.com/office/drawing/2017/decorative" val="1"/>
              </a:ext>
            </a:extLst>
          </p:cNvPr>
          <p:cNvCxnSpPr>
            <a:cxnSpLocks/>
          </p:cNvCxnSpPr>
          <p:nvPr/>
        </p:nvCxnSpPr>
        <p:spPr>
          <a:xfrm>
            <a:off x="2697729" y="2843184"/>
            <a:ext cx="0" cy="3372219"/>
          </a:xfrm>
          <a:prstGeom prst="straightConnector1">
            <a:avLst/>
          </a:prstGeom>
          <a:ln w="19050">
            <a:solidFill>
              <a:srgbClr val="737373"/>
            </a:solidFill>
            <a:headEnd type="oval" w="med" len="med"/>
            <a:tailEnd type="none" w="lg" len="med"/>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0B35AC79-4E8A-4BA7-9E81-1B5F83ACA699}"/>
              </a:ext>
              <a:ext uri="{C183D7F6-B498-43B3-948B-1728B52AA6E4}">
                <adec:decorative xmlns:adec="http://schemas.microsoft.com/office/drawing/2017/decorative" val="1"/>
              </a:ext>
            </a:extLst>
          </p:cNvPr>
          <p:cNvCxnSpPr>
            <a:cxnSpLocks/>
          </p:cNvCxnSpPr>
          <p:nvPr/>
        </p:nvCxnSpPr>
        <p:spPr>
          <a:xfrm>
            <a:off x="4998809" y="3916810"/>
            <a:ext cx="0" cy="2298593"/>
          </a:xfrm>
          <a:prstGeom prst="straightConnector1">
            <a:avLst/>
          </a:prstGeom>
          <a:ln w="19050">
            <a:solidFill>
              <a:srgbClr val="737373"/>
            </a:solidFill>
            <a:headEnd type="oval" w="med" len="med"/>
            <a:tailEnd type="none" w="lg" len="med"/>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812C1F14-4FE5-4CA8-A7AA-8FB6CEBBB499}"/>
              </a:ext>
              <a:ext uri="{C183D7F6-B498-43B3-948B-1728B52AA6E4}">
                <adec:decorative xmlns:adec="http://schemas.microsoft.com/office/drawing/2017/decorative" val="1"/>
              </a:ext>
            </a:extLst>
          </p:cNvPr>
          <p:cNvCxnSpPr>
            <a:cxnSpLocks/>
          </p:cNvCxnSpPr>
          <p:nvPr/>
        </p:nvCxnSpPr>
        <p:spPr>
          <a:xfrm>
            <a:off x="7299889" y="4917469"/>
            <a:ext cx="0" cy="1297934"/>
          </a:xfrm>
          <a:prstGeom prst="straightConnector1">
            <a:avLst/>
          </a:prstGeom>
          <a:ln w="19050">
            <a:solidFill>
              <a:srgbClr val="737373"/>
            </a:solidFill>
            <a:headEnd type="oval" w="med" len="med"/>
            <a:tailEnd type="none" w="lg" len="med"/>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69E7FC7B-61AB-496B-B3DC-C9741D90A840}"/>
              </a:ext>
              <a:ext uri="{C183D7F6-B498-43B3-948B-1728B52AA6E4}">
                <adec:decorative xmlns:adec="http://schemas.microsoft.com/office/drawing/2017/decorative" val="1"/>
              </a:ext>
            </a:extLst>
          </p:cNvPr>
          <p:cNvCxnSpPr>
            <a:cxnSpLocks/>
          </p:cNvCxnSpPr>
          <p:nvPr/>
        </p:nvCxnSpPr>
        <p:spPr>
          <a:xfrm>
            <a:off x="9600967" y="5970248"/>
            <a:ext cx="0" cy="245155"/>
          </a:xfrm>
          <a:prstGeom prst="straightConnector1">
            <a:avLst/>
          </a:prstGeom>
          <a:ln w="19050">
            <a:solidFill>
              <a:srgbClr val="737373"/>
            </a:solidFill>
            <a:headEnd type="oval" w="med" len="med"/>
            <a:tailEnd type="none" w="lg" len="med"/>
          </a:ln>
        </p:spPr>
        <p:style>
          <a:lnRef idx="1">
            <a:schemeClr val="accent1"/>
          </a:lnRef>
          <a:fillRef idx="0">
            <a:schemeClr val="accent1"/>
          </a:fillRef>
          <a:effectRef idx="0">
            <a:schemeClr val="accent1"/>
          </a:effectRef>
          <a:fontRef idx="minor">
            <a:schemeClr val="tx1"/>
          </a:fontRef>
        </p:style>
      </p:cxnSp>
      <p:sp>
        <p:nvSpPr>
          <p:cNvPr id="35" name="Title 3">
            <a:extLst>
              <a:ext uri="{FF2B5EF4-FFF2-40B4-BE49-F238E27FC236}">
                <a16:creationId xmlns:a16="http://schemas.microsoft.com/office/drawing/2014/main" id="{BCB7904B-DC90-4DDF-A7F0-BD6A536F5811}"/>
              </a:ext>
            </a:extLst>
          </p:cNvPr>
          <p:cNvSpPr txBox="1">
            <a:spLocks/>
          </p:cNvSpPr>
          <p:nvPr/>
        </p:nvSpPr>
        <p:spPr>
          <a:xfrm>
            <a:off x="588264" y="1006127"/>
            <a:ext cx="10800674" cy="365089"/>
          </a:xfrm>
          <a:prstGeom prst="rect">
            <a:avLst/>
          </a:prstGeom>
        </p:spPr>
        <p:txBody>
          <a:bodyPr vert="horz" wrap="square" lIns="0" tIns="62750" rIns="0" bIns="0" rtlCol="0" anchor="t">
            <a:spAutoFit/>
          </a:bodyPr>
          <a:lstStyle>
            <a:lvl1pPr defTabSz="932754">
              <a:lnSpc>
                <a:spcPct val="100000"/>
              </a:lnSpc>
              <a:spcBef>
                <a:spcPct val="0"/>
              </a:spcBef>
              <a:buNone/>
              <a:defRPr lang="en-US" sz="2000" b="0" cap="none" spc="0" baseline="0" dirty="0" smtClean="0">
                <a:ln w="3175">
                  <a:noFill/>
                </a:ln>
                <a:effectLst/>
                <a:latin typeface="+mj-lt"/>
                <a:cs typeface="Segoe UI" panose="020B0502040204020203" pitchFamily="34" charset="0"/>
              </a:defRPr>
            </a:lvl1pPr>
          </a:lstStyle>
          <a:p>
            <a:pPr marL="0" marR="0" lvl="0" indent="0" algn="l" defTabSz="932754" rtl="0" eaLnBrk="1" fontAlgn="auto" latinLnBrk="0" hangingPunct="1">
              <a:lnSpc>
                <a:spcPct val="100000"/>
              </a:lnSpc>
              <a:spcBef>
                <a:spcPct val="0"/>
              </a:spcBef>
              <a:spcAft>
                <a:spcPts val="0"/>
              </a:spcAft>
              <a:buClrTx/>
              <a:buSzTx/>
              <a:buFontTx/>
              <a:buNone/>
              <a:tabLst/>
              <a:defRPr/>
            </a:pPr>
            <a:r>
              <a:rPr kumimoji="0" lang="en-US" sz="1961" b="0" i="0" u="none" strike="noStrike" kern="1200" cap="none" spc="0" normalizeH="0" baseline="0" noProof="0">
                <a:ln w="3175">
                  <a:noFill/>
                </a:ln>
                <a:solidFill>
                  <a:srgbClr val="000000"/>
                </a:solidFill>
                <a:effectLst/>
                <a:uLnTx/>
                <a:uFillTx/>
                <a:latin typeface="Segoe UI Semibold"/>
                <a:ea typeface="+mn-ea"/>
                <a:cs typeface="Segoe UI" panose="020B0502040204020203" pitchFamily="34" charset="0"/>
              </a:rPr>
              <a:t>Example: User accesses the ‘finance’ server</a:t>
            </a:r>
          </a:p>
        </p:txBody>
      </p:sp>
    </p:spTree>
    <p:extLst>
      <p:ext uri="{BB962C8B-B14F-4D97-AF65-F5344CB8AC3E}">
        <p14:creationId xmlns:p14="http://schemas.microsoft.com/office/powerpoint/2010/main" val="359831794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down)">
                                      <p:cBhvr>
                                        <p:cTn id="7" dur="500"/>
                                        <p:tgtEl>
                                          <p:spTgt spid="29"/>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4" fill="hold" nodeType="clickEffect">
                                  <p:stCondLst>
                                    <p:cond delay="0"/>
                                  </p:stCondLst>
                                  <p:childTnLst>
                                    <p:set>
                                      <p:cBhvr>
                                        <p:cTn id="15" dur="1" fill="hold">
                                          <p:stCondLst>
                                            <p:cond delay="0"/>
                                          </p:stCondLst>
                                        </p:cTn>
                                        <p:tgtEl>
                                          <p:spTgt spid="30"/>
                                        </p:tgtEl>
                                        <p:attrNameLst>
                                          <p:attrName>style.visibility</p:attrName>
                                        </p:attrNameLst>
                                      </p:cBhvr>
                                      <p:to>
                                        <p:strVal val="visible"/>
                                      </p:to>
                                    </p:set>
                                    <p:animEffect transition="in" filter="wipe(down)">
                                      <p:cBhvr>
                                        <p:cTn id="16" dur="500"/>
                                        <p:tgtEl>
                                          <p:spTgt spid="30"/>
                                        </p:tgtEl>
                                      </p:cBhvr>
                                    </p:animEffect>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fade">
                                      <p:cBhvr>
                                        <p:cTn id="20" dur="500"/>
                                        <p:tgtEl>
                                          <p:spTgt spid="19"/>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wipe(down)">
                                      <p:cBhvr>
                                        <p:cTn id="25" dur="400"/>
                                        <p:tgtEl>
                                          <p:spTgt spid="32"/>
                                        </p:tgtEl>
                                      </p:cBhvr>
                                    </p:animEffect>
                                  </p:childTnLst>
                                </p:cTn>
                              </p:par>
                            </p:childTnLst>
                          </p:cTn>
                        </p:par>
                        <p:par>
                          <p:cTn id="26" fill="hold">
                            <p:stCondLst>
                              <p:cond delay="400"/>
                            </p:stCondLst>
                            <p:childTnLst>
                              <p:par>
                                <p:cTn id="27" presetID="10" presetClass="entr" presetSubtype="0" fill="hold" grpId="0" nodeType="after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fade">
                                      <p:cBhvr>
                                        <p:cTn id="29" dur="500"/>
                                        <p:tgtEl>
                                          <p:spTgt spid="22"/>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nodeType="clickEffect">
                                  <p:stCondLst>
                                    <p:cond delay="0"/>
                                  </p:stCondLst>
                                  <p:childTnLst>
                                    <p:set>
                                      <p:cBhvr>
                                        <p:cTn id="33" dur="1" fill="hold">
                                          <p:stCondLst>
                                            <p:cond delay="0"/>
                                          </p:stCondLst>
                                        </p:cTn>
                                        <p:tgtEl>
                                          <p:spTgt spid="33"/>
                                        </p:tgtEl>
                                        <p:attrNameLst>
                                          <p:attrName>style.visibility</p:attrName>
                                        </p:attrNameLst>
                                      </p:cBhvr>
                                      <p:to>
                                        <p:strVal val="visible"/>
                                      </p:to>
                                    </p:set>
                                    <p:animEffect transition="in" filter="wipe(down)">
                                      <p:cBhvr>
                                        <p:cTn id="34" dur="250"/>
                                        <p:tgtEl>
                                          <p:spTgt spid="33"/>
                                        </p:tgtEl>
                                      </p:cBhvr>
                                    </p:animEffect>
                                  </p:childTnLst>
                                </p:cTn>
                              </p:par>
                            </p:childTnLst>
                          </p:cTn>
                        </p:par>
                        <p:par>
                          <p:cTn id="35" fill="hold">
                            <p:stCondLst>
                              <p:cond delay="250"/>
                            </p:stCondLst>
                            <p:childTnLst>
                              <p:par>
                                <p:cTn id="36" presetID="10" presetClass="entr" presetSubtype="0" fill="hold" grpId="0" nodeType="after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fade">
                                      <p:cBhvr>
                                        <p:cTn id="3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2" grpId="0" animBg="1"/>
      <p:bldP spid="2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99B7C32-602A-4BFC-BFA6-EB232C3E3CB9}"/>
              </a:ext>
            </a:extLst>
          </p:cNvPr>
          <p:cNvSpPr>
            <a:spLocks noGrp="1"/>
          </p:cNvSpPr>
          <p:nvPr>
            <p:ph type="title"/>
          </p:nvPr>
        </p:nvSpPr>
        <p:spPr>
          <a:xfrm>
            <a:off x="426424" y="440495"/>
            <a:ext cx="11336039" cy="758022"/>
          </a:xfrm>
        </p:spPr>
        <p:txBody>
          <a:bodyPr/>
          <a:lstStyle/>
          <a:p>
            <a:r>
              <a:rPr lang="bs-Latn-BA" dirty="0"/>
              <a:t>Microsoft Defender – multiplatform approach</a:t>
            </a:r>
            <a:endParaRPr lang="en-US" dirty="0"/>
          </a:p>
        </p:txBody>
      </p:sp>
      <p:sp>
        <p:nvSpPr>
          <p:cNvPr id="38" name="Arc 37">
            <a:extLst>
              <a:ext uri="{FF2B5EF4-FFF2-40B4-BE49-F238E27FC236}">
                <a16:creationId xmlns:a16="http://schemas.microsoft.com/office/drawing/2014/main" id="{3B9604B7-BEE8-449E-B50A-4D7E119E057F}"/>
              </a:ext>
              <a:ext uri="{C183D7F6-B498-43B3-948B-1728B52AA6E4}">
                <adec:decorative xmlns:adec="http://schemas.microsoft.com/office/drawing/2017/decorative" val="1"/>
              </a:ext>
            </a:extLst>
          </p:cNvPr>
          <p:cNvSpPr/>
          <p:nvPr/>
        </p:nvSpPr>
        <p:spPr>
          <a:xfrm>
            <a:off x="98323" y="2311530"/>
            <a:ext cx="11995354" cy="3606454"/>
          </a:xfrm>
          <a:prstGeom prst="arc">
            <a:avLst>
              <a:gd name="adj1" fmla="val 10721875"/>
              <a:gd name="adj2" fmla="val 21589682"/>
            </a:avLst>
          </a:prstGeom>
          <a:solidFill>
            <a:schemeClr val="bg1"/>
          </a:solidFill>
          <a:ln w="9525" cap="flat" cmpd="sng" algn="ctr">
            <a:noFill/>
            <a:prstDash val="solid"/>
            <a:headEnd type="none" w="med" len="med"/>
            <a:tailEnd type="none" w="med" len="med"/>
          </a:ln>
          <a:effectLst>
            <a:outerShdw blurRad="571500" algn="tl" rotWithShape="0">
              <a:srgbClr val="00BCF2"/>
            </a:outerShdw>
          </a:effectLst>
        </p:spPr>
        <p:txBody>
          <a:bodyPr rot="0" spcFirstLastPara="0" vertOverflow="overflow" horzOverflow="overflow" vert="horz" wrap="square" lIns="0" tIns="146304" rIns="0" bIns="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ts val="600"/>
              </a:spcAft>
              <a:buClrTx/>
              <a:buSzTx/>
              <a:buFontTx/>
              <a:buNone/>
              <a:tabLst/>
              <a:defRPr/>
            </a:pPr>
            <a:endParaRPr kumimoji="0" lang="en-US" sz="1800" b="1" i="0" u="none" strike="noStrike" kern="1200" cap="none" spc="0" normalizeH="0" baseline="0" noProof="0">
              <a:ln>
                <a:noFill/>
              </a:ln>
              <a:solidFill>
                <a:srgbClr val="50E6FF"/>
              </a:solidFill>
              <a:effectLst/>
              <a:uLnTx/>
              <a:uFillTx/>
              <a:latin typeface="Segoe UI Semibold"/>
              <a:ea typeface="+mn-ea"/>
              <a:cs typeface="+mn-cs"/>
            </a:endParaRPr>
          </a:p>
        </p:txBody>
      </p:sp>
      <p:sp>
        <p:nvSpPr>
          <p:cNvPr id="42" name="Rectangle: Rounded Corners 41">
            <a:extLst>
              <a:ext uri="{FF2B5EF4-FFF2-40B4-BE49-F238E27FC236}">
                <a16:creationId xmlns:a16="http://schemas.microsoft.com/office/drawing/2014/main" id="{1A3C443C-3863-473A-9125-5353EE07C6A9}"/>
              </a:ext>
              <a:ext uri="{C183D7F6-B498-43B3-948B-1728B52AA6E4}">
                <adec:decorative xmlns:adec="http://schemas.microsoft.com/office/drawing/2017/decorative" val="1"/>
              </a:ext>
            </a:extLst>
          </p:cNvPr>
          <p:cNvSpPr/>
          <p:nvPr/>
        </p:nvSpPr>
        <p:spPr bwMode="auto">
          <a:xfrm>
            <a:off x="0" y="2615485"/>
            <a:ext cx="12192000" cy="4242515"/>
          </a:xfrm>
          <a:prstGeom prst="roundRect">
            <a:avLst>
              <a:gd name="adj" fmla="val 0"/>
            </a:avLst>
          </a:prstGeom>
          <a:gradFill>
            <a:gsLst>
              <a:gs pos="0">
                <a:schemeClr val="bg1">
                  <a:alpha val="0"/>
                </a:schemeClr>
              </a:gs>
              <a:gs pos="14000">
                <a:schemeClr val="bg1"/>
              </a:gs>
            </a:gsLst>
            <a:lin ang="5400000" scaled="0"/>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27" name="Group 26">
            <a:extLst>
              <a:ext uri="{FF2B5EF4-FFF2-40B4-BE49-F238E27FC236}">
                <a16:creationId xmlns:a16="http://schemas.microsoft.com/office/drawing/2014/main" id="{8B9CDBE0-7220-4EBC-827D-DE1FD104408F}"/>
              </a:ext>
              <a:ext uri="{C183D7F6-B498-43B3-948B-1728B52AA6E4}">
                <adec:decorative xmlns:adec="http://schemas.microsoft.com/office/drawing/2017/decorative" val="1"/>
              </a:ext>
            </a:extLst>
          </p:cNvPr>
          <p:cNvGrpSpPr/>
          <p:nvPr/>
        </p:nvGrpSpPr>
        <p:grpSpPr>
          <a:xfrm>
            <a:off x="5528340" y="1673598"/>
            <a:ext cx="1135320" cy="1187238"/>
            <a:chOff x="3226416" y="3620972"/>
            <a:chExt cx="1263128" cy="1320891"/>
          </a:xfrm>
        </p:grpSpPr>
        <p:sp>
          <p:nvSpPr>
            <p:cNvPr id="28" name="Freeform: Shape 27">
              <a:extLst>
                <a:ext uri="{FF2B5EF4-FFF2-40B4-BE49-F238E27FC236}">
                  <a16:creationId xmlns:a16="http://schemas.microsoft.com/office/drawing/2014/main" id="{E31E563C-8A72-4FC9-ABE6-4F7E27DFD955}"/>
                </a:ext>
              </a:extLst>
            </p:cNvPr>
            <p:cNvSpPr/>
            <p:nvPr/>
          </p:nvSpPr>
          <p:spPr>
            <a:xfrm>
              <a:off x="3226416" y="3620972"/>
              <a:ext cx="1263128" cy="1320891"/>
            </a:xfrm>
            <a:custGeom>
              <a:avLst/>
              <a:gdLst>
                <a:gd name="connsiteX0" fmla="*/ 178594 w 266700"/>
                <a:gd name="connsiteY0" fmla="*/ 20479 h 276225"/>
                <a:gd name="connsiteX1" fmla="*/ 133826 w 266700"/>
                <a:gd name="connsiteY1" fmla="*/ 7144 h 276225"/>
                <a:gd name="connsiteX2" fmla="*/ 133826 w 266700"/>
                <a:gd name="connsiteY2" fmla="*/ 8096 h 276225"/>
                <a:gd name="connsiteX3" fmla="*/ 89059 w 266700"/>
                <a:gd name="connsiteY3" fmla="*/ 21431 h 276225"/>
                <a:gd name="connsiteX4" fmla="*/ 7144 w 266700"/>
                <a:gd name="connsiteY4" fmla="*/ 44291 h 276225"/>
                <a:gd name="connsiteX5" fmla="*/ 7144 w 266700"/>
                <a:gd name="connsiteY5" fmla="*/ 108109 h 276225"/>
                <a:gd name="connsiteX6" fmla="*/ 11906 w 266700"/>
                <a:gd name="connsiteY6" fmla="*/ 143351 h 276225"/>
                <a:gd name="connsiteX7" fmla="*/ 11906 w 266700"/>
                <a:gd name="connsiteY7" fmla="*/ 143351 h 276225"/>
                <a:gd name="connsiteX8" fmla="*/ 133826 w 266700"/>
                <a:gd name="connsiteY8" fmla="*/ 278606 h 276225"/>
                <a:gd name="connsiteX9" fmla="*/ 255746 w 266700"/>
                <a:gd name="connsiteY9" fmla="*/ 143351 h 276225"/>
                <a:gd name="connsiteX10" fmla="*/ 255746 w 266700"/>
                <a:gd name="connsiteY10" fmla="*/ 142399 h 276225"/>
                <a:gd name="connsiteX11" fmla="*/ 255746 w 266700"/>
                <a:gd name="connsiteY11" fmla="*/ 142399 h 276225"/>
                <a:gd name="connsiteX12" fmla="*/ 260509 w 266700"/>
                <a:gd name="connsiteY12" fmla="*/ 107156 h 276225"/>
                <a:gd name="connsiteX13" fmla="*/ 260509 w 266700"/>
                <a:gd name="connsiteY13" fmla="*/ 43339 h 276225"/>
                <a:gd name="connsiteX14" fmla="*/ 178594 w 266700"/>
                <a:gd name="connsiteY14" fmla="*/ 20479 h 276225"/>
                <a:gd name="connsiteX0" fmla="*/ 171450 w 253365"/>
                <a:gd name="connsiteY0" fmla="*/ 13335 h 271462"/>
                <a:gd name="connsiteX1" fmla="*/ 126682 w 253365"/>
                <a:gd name="connsiteY1" fmla="*/ 0 h 271462"/>
                <a:gd name="connsiteX2" fmla="*/ 126682 w 253365"/>
                <a:gd name="connsiteY2" fmla="*/ 952 h 271462"/>
                <a:gd name="connsiteX3" fmla="*/ 81915 w 253365"/>
                <a:gd name="connsiteY3" fmla="*/ 14287 h 271462"/>
                <a:gd name="connsiteX4" fmla="*/ 0 w 253365"/>
                <a:gd name="connsiteY4" fmla="*/ 37147 h 271462"/>
                <a:gd name="connsiteX5" fmla="*/ 0 w 253365"/>
                <a:gd name="connsiteY5" fmla="*/ 100965 h 271462"/>
                <a:gd name="connsiteX6" fmla="*/ 4762 w 253365"/>
                <a:gd name="connsiteY6" fmla="*/ 136207 h 271462"/>
                <a:gd name="connsiteX7" fmla="*/ 4762 w 253365"/>
                <a:gd name="connsiteY7" fmla="*/ 136207 h 271462"/>
                <a:gd name="connsiteX8" fmla="*/ 126682 w 253365"/>
                <a:gd name="connsiteY8" fmla="*/ 271462 h 271462"/>
                <a:gd name="connsiteX9" fmla="*/ 248602 w 253365"/>
                <a:gd name="connsiteY9" fmla="*/ 136207 h 271462"/>
                <a:gd name="connsiteX10" fmla="*/ 248602 w 253365"/>
                <a:gd name="connsiteY10" fmla="*/ 135255 h 271462"/>
                <a:gd name="connsiteX11" fmla="*/ 248602 w 253365"/>
                <a:gd name="connsiteY11" fmla="*/ 135255 h 271462"/>
                <a:gd name="connsiteX12" fmla="*/ 253365 w 253365"/>
                <a:gd name="connsiteY12" fmla="*/ 100012 h 271462"/>
                <a:gd name="connsiteX13" fmla="*/ 253365 w 253365"/>
                <a:gd name="connsiteY13" fmla="*/ 36195 h 271462"/>
                <a:gd name="connsiteX14" fmla="*/ 171450 w 253365"/>
                <a:gd name="connsiteY14" fmla="*/ 13335 h 271462"/>
                <a:gd name="connsiteX0" fmla="*/ 171450 w 253365"/>
                <a:gd name="connsiteY0" fmla="*/ 13335 h 271462"/>
                <a:gd name="connsiteX1" fmla="*/ 126682 w 253365"/>
                <a:gd name="connsiteY1" fmla="*/ 0 h 271462"/>
                <a:gd name="connsiteX2" fmla="*/ 81915 w 253365"/>
                <a:gd name="connsiteY2" fmla="*/ 14287 h 271462"/>
                <a:gd name="connsiteX3" fmla="*/ 0 w 253365"/>
                <a:gd name="connsiteY3" fmla="*/ 37147 h 271462"/>
                <a:gd name="connsiteX4" fmla="*/ 0 w 253365"/>
                <a:gd name="connsiteY4" fmla="*/ 100965 h 271462"/>
                <a:gd name="connsiteX5" fmla="*/ 4762 w 253365"/>
                <a:gd name="connsiteY5" fmla="*/ 136207 h 271462"/>
                <a:gd name="connsiteX6" fmla="*/ 4762 w 253365"/>
                <a:gd name="connsiteY6" fmla="*/ 136207 h 271462"/>
                <a:gd name="connsiteX7" fmla="*/ 126682 w 253365"/>
                <a:gd name="connsiteY7" fmla="*/ 271462 h 271462"/>
                <a:gd name="connsiteX8" fmla="*/ 248602 w 253365"/>
                <a:gd name="connsiteY8" fmla="*/ 136207 h 271462"/>
                <a:gd name="connsiteX9" fmla="*/ 248602 w 253365"/>
                <a:gd name="connsiteY9" fmla="*/ 135255 h 271462"/>
                <a:gd name="connsiteX10" fmla="*/ 248602 w 253365"/>
                <a:gd name="connsiteY10" fmla="*/ 135255 h 271462"/>
                <a:gd name="connsiteX11" fmla="*/ 253365 w 253365"/>
                <a:gd name="connsiteY11" fmla="*/ 100012 h 271462"/>
                <a:gd name="connsiteX12" fmla="*/ 253365 w 253365"/>
                <a:gd name="connsiteY12" fmla="*/ 36195 h 271462"/>
                <a:gd name="connsiteX13" fmla="*/ 171450 w 253365"/>
                <a:gd name="connsiteY13" fmla="*/ 13335 h 271462"/>
                <a:gd name="connsiteX0" fmla="*/ 171450 w 253365"/>
                <a:gd name="connsiteY0" fmla="*/ 13335 h 271462"/>
                <a:gd name="connsiteX1" fmla="*/ 126682 w 253365"/>
                <a:gd name="connsiteY1" fmla="*/ 0 h 271462"/>
                <a:gd name="connsiteX2" fmla="*/ 81915 w 253365"/>
                <a:gd name="connsiteY2" fmla="*/ 14287 h 271462"/>
                <a:gd name="connsiteX3" fmla="*/ 0 w 253365"/>
                <a:gd name="connsiteY3" fmla="*/ 37147 h 271462"/>
                <a:gd name="connsiteX4" fmla="*/ 0 w 253365"/>
                <a:gd name="connsiteY4" fmla="*/ 100965 h 271462"/>
                <a:gd name="connsiteX5" fmla="*/ 4762 w 253365"/>
                <a:gd name="connsiteY5" fmla="*/ 136207 h 271462"/>
                <a:gd name="connsiteX6" fmla="*/ 4762 w 253365"/>
                <a:gd name="connsiteY6" fmla="*/ 136207 h 271462"/>
                <a:gd name="connsiteX7" fmla="*/ 126682 w 253365"/>
                <a:gd name="connsiteY7" fmla="*/ 271462 h 271462"/>
                <a:gd name="connsiteX8" fmla="*/ 248602 w 253365"/>
                <a:gd name="connsiteY8" fmla="*/ 136207 h 271462"/>
                <a:gd name="connsiteX9" fmla="*/ 248602 w 253365"/>
                <a:gd name="connsiteY9" fmla="*/ 135255 h 271462"/>
                <a:gd name="connsiteX10" fmla="*/ 248602 w 253365"/>
                <a:gd name="connsiteY10" fmla="*/ 135255 h 271462"/>
                <a:gd name="connsiteX11" fmla="*/ 253365 w 253365"/>
                <a:gd name="connsiteY11" fmla="*/ 100012 h 271462"/>
                <a:gd name="connsiteX12" fmla="*/ 253365 w 253365"/>
                <a:gd name="connsiteY12" fmla="*/ 36195 h 271462"/>
                <a:gd name="connsiteX13" fmla="*/ 171450 w 253365"/>
                <a:gd name="connsiteY13" fmla="*/ 13335 h 271462"/>
                <a:gd name="connsiteX0" fmla="*/ 171450 w 253365"/>
                <a:gd name="connsiteY0" fmla="*/ 13335 h 271462"/>
                <a:gd name="connsiteX1" fmla="*/ 126682 w 253365"/>
                <a:gd name="connsiteY1" fmla="*/ 0 h 271462"/>
                <a:gd name="connsiteX2" fmla="*/ 81915 w 253365"/>
                <a:gd name="connsiteY2" fmla="*/ 14287 h 271462"/>
                <a:gd name="connsiteX3" fmla="*/ 0 w 253365"/>
                <a:gd name="connsiteY3" fmla="*/ 37147 h 271462"/>
                <a:gd name="connsiteX4" fmla="*/ 0 w 253365"/>
                <a:gd name="connsiteY4" fmla="*/ 100965 h 271462"/>
                <a:gd name="connsiteX5" fmla="*/ 4762 w 253365"/>
                <a:gd name="connsiteY5" fmla="*/ 136207 h 271462"/>
                <a:gd name="connsiteX6" fmla="*/ 4762 w 253365"/>
                <a:gd name="connsiteY6" fmla="*/ 136207 h 271462"/>
                <a:gd name="connsiteX7" fmla="*/ 126682 w 253365"/>
                <a:gd name="connsiteY7" fmla="*/ 271462 h 271462"/>
                <a:gd name="connsiteX8" fmla="*/ 248602 w 253365"/>
                <a:gd name="connsiteY8" fmla="*/ 136207 h 271462"/>
                <a:gd name="connsiteX9" fmla="*/ 248602 w 253365"/>
                <a:gd name="connsiteY9" fmla="*/ 135255 h 271462"/>
                <a:gd name="connsiteX10" fmla="*/ 248602 w 253365"/>
                <a:gd name="connsiteY10" fmla="*/ 135255 h 271462"/>
                <a:gd name="connsiteX11" fmla="*/ 253365 w 253365"/>
                <a:gd name="connsiteY11" fmla="*/ 100012 h 271462"/>
                <a:gd name="connsiteX12" fmla="*/ 253365 w 253365"/>
                <a:gd name="connsiteY12" fmla="*/ 36195 h 271462"/>
                <a:gd name="connsiteX13" fmla="*/ 171450 w 253365"/>
                <a:gd name="connsiteY13" fmla="*/ 13335 h 271462"/>
                <a:gd name="connsiteX0" fmla="*/ 171450 w 253365"/>
                <a:gd name="connsiteY0" fmla="*/ 13335 h 271462"/>
                <a:gd name="connsiteX1" fmla="*/ 126682 w 253365"/>
                <a:gd name="connsiteY1" fmla="*/ 0 h 271462"/>
                <a:gd name="connsiteX2" fmla="*/ 81915 w 253365"/>
                <a:gd name="connsiteY2" fmla="*/ 14287 h 271462"/>
                <a:gd name="connsiteX3" fmla="*/ 0 w 253365"/>
                <a:gd name="connsiteY3" fmla="*/ 37147 h 271462"/>
                <a:gd name="connsiteX4" fmla="*/ 0 w 253365"/>
                <a:gd name="connsiteY4" fmla="*/ 100965 h 271462"/>
                <a:gd name="connsiteX5" fmla="*/ 4762 w 253365"/>
                <a:gd name="connsiteY5" fmla="*/ 136207 h 271462"/>
                <a:gd name="connsiteX6" fmla="*/ 4762 w 253365"/>
                <a:gd name="connsiteY6" fmla="*/ 136207 h 271462"/>
                <a:gd name="connsiteX7" fmla="*/ 126682 w 253365"/>
                <a:gd name="connsiteY7" fmla="*/ 271462 h 271462"/>
                <a:gd name="connsiteX8" fmla="*/ 248602 w 253365"/>
                <a:gd name="connsiteY8" fmla="*/ 136207 h 271462"/>
                <a:gd name="connsiteX9" fmla="*/ 248602 w 253365"/>
                <a:gd name="connsiteY9" fmla="*/ 135255 h 271462"/>
                <a:gd name="connsiteX10" fmla="*/ 248602 w 253365"/>
                <a:gd name="connsiteY10" fmla="*/ 135255 h 271462"/>
                <a:gd name="connsiteX11" fmla="*/ 253365 w 253365"/>
                <a:gd name="connsiteY11" fmla="*/ 100012 h 271462"/>
                <a:gd name="connsiteX12" fmla="*/ 253365 w 253365"/>
                <a:gd name="connsiteY12" fmla="*/ 36195 h 271462"/>
                <a:gd name="connsiteX13" fmla="*/ 171450 w 253365"/>
                <a:gd name="connsiteY13" fmla="*/ 13335 h 271462"/>
                <a:gd name="connsiteX0" fmla="*/ 171450 w 253365"/>
                <a:gd name="connsiteY0" fmla="*/ 13399 h 271526"/>
                <a:gd name="connsiteX1" fmla="*/ 126682 w 253365"/>
                <a:gd name="connsiteY1" fmla="*/ 64 h 271526"/>
                <a:gd name="connsiteX2" fmla="*/ 81915 w 253365"/>
                <a:gd name="connsiteY2" fmla="*/ 14351 h 271526"/>
                <a:gd name="connsiteX3" fmla="*/ 0 w 253365"/>
                <a:gd name="connsiteY3" fmla="*/ 37211 h 271526"/>
                <a:gd name="connsiteX4" fmla="*/ 0 w 253365"/>
                <a:gd name="connsiteY4" fmla="*/ 101029 h 271526"/>
                <a:gd name="connsiteX5" fmla="*/ 4762 w 253365"/>
                <a:gd name="connsiteY5" fmla="*/ 136271 h 271526"/>
                <a:gd name="connsiteX6" fmla="*/ 4762 w 253365"/>
                <a:gd name="connsiteY6" fmla="*/ 136271 h 271526"/>
                <a:gd name="connsiteX7" fmla="*/ 126682 w 253365"/>
                <a:gd name="connsiteY7" fmla="*/ 271526 h 271526"/>
                <a:gd name="connsiteX8" fmla="*/ 248602 w 253365"/>
                <a:gd name="connsiteY8" fmla="*/ 136271 h 271526"/>
                <a:gd name="connsiteX9" fmla="*/ 248602 w 253365"/>
                <a:gd name="connsiteY9" fmla="*/ 135319 h 271526"/>
                <a:gd name="connsiteX10" fmla="*/ 248602 w 253365"/>
                <a:gd name="connsiteY10" fmla="*/ 135319 h 271526"/>
                <a:gd name="connsiteX11" fmla="*/ 253365 w 253365"/>
                <a:gd name="connsiteY11" fmla="*/ 100076 h 271526"/>
                <a:gd name="connsiteX12" fmla="*/ 253365 w 253365"/>
                <a:gd name="connsiteY12" fmla="*/ 36259 h 271526"/>
                <a:gd name="connsiteX13" fmla="*/ 171450 w 253365"/>
                <a:gd name="connsiteY13" fmla="*/ 13399 h 271526"/>
                <a:gd name="connsiteX0" fmla="*/ 171450 w 253365"/>
                <a:gd name="connsiteY0" fmla="*/ 13399 h 271526"/>
                <a:gd name="connsiteX1" fmla="*/ 126682 w 253365"/>
                <a:gd name="connsiteY1" fmla="*/ 64 h 271526"/>
                <a:gd name="connsiteX2" fmla="*/ 81915 w 253365"/>
                <a:gd name="connsiteY2" fmla="*/ 14351 h 271526"/>
                <a:gd name="connsiteX3" fmla="*/ 0 w 253365"/>
                <a:gd name="connsiteY3" fmla="*/ 37211 h 271526"/>
                <a:gd name="connsiteX4" fmla="*/ 0 w 253365"/>
                <a:gd name="connsiteY4" fmla="*/ 101029 h 271526"/>
                <a:gd name="connsiteX5" fmla="*/ 4762 w 253365"/>
                <a:gd name="connsiteY5" fmla="*/ 136271 h 271526"/>
                <a:gd name="connsiteX6" fmla="*/ 4762 w 253365"/>
                <a:gd name="connsiteY6" fmla="*/ 136271 h 271526"/>
                <a:gd name="connsiteX7" fmla="*/ 126682 w 253365"/>
                <a:gd name="connsiteY7" fmla="*/ 271526 h 271526"/>
                <a:gd name="connsiteX8" fmla="*/ 248602 w 253365"/>
                <a:gd name="connsiteY8" fmla="*/ 136271 h 271526"/>
                <a:gd name="connsiteX9" fmla="*/ 248602 w 253365"/>
                <a:gd name="connsiteY9" fmla="*/ 135319 h 271526"/>
                <a:gd name="connsiteX10" fmla="*/ 248602 w 253365"/>
                <a:gd name="connsiteY10" fmla="*/ 135319 h 271526"/>
                <a:gd name="connsiteX11" fmla="*/ 253365 w 253365"/>
                <a:gd name="connsiteY11" fmla="*/ 100076 h 271526"/>
                <a:gd name="connsiteX12" fmla="*/ 253365 w 253365"/>
                <a:gd name="connsiteY12" fmla="*/ 36259 h 271526"/>
                <a:gd name="connsiteX13" fmla="*/ 171450 w 253365"/>
                <a:gd name="connsiteY13" fmla="*/ 13399 h 2715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3365" h="271526">
                  <a:moveTo>
                    <a:pt x="171450" y="13399"/>
                  </a:moveTo>
                  <a:cubicBezTo>
                    <a:pt x="160020" y="4826"/>
                    <a:pt x="143827" y="64"/>
                    <a:pt x="126682" y="64"/>
                  </a:cubicBezTo>
                  <a:cubicBezTo>
                    <a:pt x="109824" y="-745"/>
                    <a:pt x="99157" y="6224"/>
                    <a:pt x="81915" y="14351"/>
                  </a:cubicBezTo>
                  <a:cubicBezTo>
                    <a:pt x="56120" y="23814"/>
                    <a:pt x="32385" y="37211"/>
                    <a:pt x="0" y="37211"/>
                  </a:cubicBezTo>
                  <a:lnTo>
                    <a:pt x="0" y="101029"/>
                  </a:lnTo>
                  <a:cubicBezTo>
                    <a:pt x="0" y="113411"/>
                    <a:pt x="1905" y="124841"/>
                    <a:pt x="4762" y="136271"/>
                  </a:cubicBezTo>
                  <a:lnTo>
                    <a:pt x="4762" y="136271"/>
                  </a:lnTo>
                  <a:cubicBezTo>
                    <a:pt x="19050" y="188659"/>
                    <a:pt x="62865" y="235331"/>
                    <a:pt x="126682" y="271526"/>
                  </a:cubicBezTo>
                  <a:cubicBezTo>
                    <a:pt x="191452" y="235331"/>
                    <a:pt x="235267" y="188659"/>
                    <a:pt x="248602" y="136271"/>
                  </a:cubicBezTo>
                  <a:lnTo>
                    <a:pt x="248602" y="135319"/>
                  </a:lnTo>
                  <a:lnTo>
                    <a:pt x="248602" y="135319"/>
                  </a:lnTo>
                  <a:cubicBezTo>
                    <a:pt x="251460" y="123889"/>
                    <a:pt x="253365" y="111506"/>
                    <a:pt x="253365" y="100076"/>
                  </a:cubicBezTo>
                  <a:lnTo>
                    <a:pt x="253365" y="36259"/>
                  </a:lnTo>
                  <a:cubicBezTo>
                    <a:pt x="220980" y="36259"/>
                    <a:pt x="192405" y="27686"/>
                    <a:pt x="171450" y="13399"/>
                  </a:cubicBezTo>
                  <a:close/>
                </a:path>
              </a:pathLst>
            </a:custGeom>
            <a:solidFill>
              <a:schemeClr val="bg1"/>
            </a:solidFill>
            <a:ln w="222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00" b="0" i="0" u="none" strike="noStrike" kern="0" cap="none" spc="0" normalizeH="0" baseline="0" noProof="0">
                <a:ln>
                  <a:noFill/>
                </a:ln>
                <a:gradFill>
                  <a:gsLst>
                    <a:gs pos="83000">
                      <a:srgbClr val="FFFFFF"/>
                    </a:gs>
                    <a:gs pos="100000">
                      <a:srgbClr val="FFFFFF"/>
                    </a:gs>
                  </a:gsLst>
                  <a:lin ang="5400000" scaled="1"/>
                </a:gradFill>
                <a:effectLst/>
                <a:uLnTx/>
                <a:uFillTx/>
                <a:latin typeface="Segoe UI"/>
                <a:ea typeface="+mn-ea"/>
                <a:cs typeface="+mn-cs"/>
              </a:endParaRPr>
            </a:p>
          </p:txBody>
        </p:sp>
        <p:pic>
          <p:nvPicPr>
            <p:cNvPr id="29" name="Graphic 28">
              <a:extLst>
                <a:ext uri="{FF2B5EF4-FFF2-40B4-BE49-F238E27FC236}">
                  <a16:creationId xmlns:a16="http://schemas.microsoft.com/office/drawing/2014/main" id="{8F587DEB-1F18-402F-9906-F7D44F3EFE7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383939" y="3784603"/>
              <a:ext cx="948084" cy="1000243"/>
            </a:xfrm>
            <a:prstGeom prst="rect">
              <a:avLst/>
            </a:prstGeom>
          </p:spPr>
        </p:pic>
      </p:grpSp>
      <p:grpSp>
        <p:nvGrpSpPr>
          <p:cNvPr id="9" name="Group 8">
            <a:extLst>
              <a:ext uri="{FF2B5EF4-FFF2-40B4-BE49-F238E27FC236}">
                <a16:creationId xmlns:a16="http://schemas.microsoft.com/office/drawing/2014/main" id="{2FF8D93E-9ACF-4CC6-843B-732AA98F261C}"/>
              </a:ext>
            </a:extLst>
          </p:cNvPr>
          <p:cNvGrpSpPr/>
          <p:nvPr/>
        </p:nvGrpSpPr>
        <p:grpSpPr>
          <a:xfrm>
            <a:off x="356335" y="3552850"/>
            <a:ext cx="3055312" cy="1232779"/>
            <a:chOff x="256880" y="3552850"/>
            <a:chExt cx="3055312" cy="1232779"/>
          </a:xfrm>
        </p:grpSpPr>
        <p:pic>
          <p:nvPicPr>
            <p:cNvPr id="30" name="Picture 29" descr="Windows">
              <a:extLst>
                <a:ext uri="{FF2B5EF4-FFF2-40B4-BE49-F238E27FC236}">
                  <a16:creationId xmlns:a16="http://schemas.microsoft.com/office/drawing/2014/main" id="{C02C19A1-82D7-44A1-B349-84D22E101AFD}"/>
                </a:ext>
                <a:ext uri="{C183D7F6-B498-43B3-948B-1728B52AA6E4}">
                  <adec:decorative xmlns:adec="http://schemas.microsoft.com/office/drawing/2017/decorative" val="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4674" y="3621765"/>
              <a:ext cx="1005840" cy="226208"/>
            </a:xfrm>
            <a:prstGeom prst="rect">
              <a:avLst/>
            </a:prstGeom>
          </p:spPr>
        </p:pic>
        <p:pic>
          <p:nvPicPr>
            <p:cNvPr id="33" name="Graphic 32" descr="Linux">
              <a:extLst>
                <a:ext uri="{FF2B5EF4-FFF2-40B4-BE49-F238E27FC236}">
                  <a16:creationId xmlns:a16="http://schemas.microsoft.com/office/drawing/2014/main" id="{04B9B89B-F100-452E-B69A-520C6331255F}"/>
                </a:ext>
                <a:ext uri="{C183D7F6-B498-43B3-948B-1728B52AA6E4}">
                  <adec:decorative xmlns:adec="http://schemas.microsoft.com/office/drawing/2017/decorative" val="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681760" y="3552850"/>
              <a:ext cx="310615" cy="365760"/>
            </a:xfrm>
            <a:prstGeom prst="rect">
              <a:avLst/>
            </a:prstGeom>
          </p:spPr>
        </p:pic>
        <p:pic>
          <p:nvPicPr>
            <p:cNvPr id="31" name="Picture 30" descr="macOS">
              <a:extLst>
                <a:ext uri="{FF2B5EF4-FFF2-40B4-BE49-F238E27FC236}">
                  <a16:creationId xmlns:a16="http://schemas.microsoft.com/office/drawing/2014/main" id="{5DB0CCFB-BCBB-43AE-82FD-8F04C39D10FB}"/>
                </a:ext>
                <a:ext uri="{C183D7F6-B498-43B3-948B-1728B52AA6E4}">
                  <adec:decorative xmlns:adec="http://schemas.microsoft.com/office/drawing/2017/decorative" val="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210196" y="3676007"/>
              <a:ext cx="640080" cy="151020"/>
            </a:xfrm>
            <a:prstGeom prst="rect">
              <a:avLst/>
            </a:prstGeom>
          </p:spPr>
        </p:pic>
        <p:sp>
          <p:nvSpPr>
            <p:cNvPr id="70" name="TextBox 69">
              <a:extLst>
                <a:ext uri="{FF2B5EF4-FFF2-40B4-BE49-F238E27FC236}">
                  <a16:creationId xmlns:a16="http://schemas.microsoft.com/office/drawing/2014/main" id="{B4C6F7C3-10AF-4F91-8B70-EA6A683AA276}"/>
                </a:ext>
              </a:extLst>
            </p:cNvPr>
            <p:cNvSpPr txBox="1"/>
            <p:nvPr/>
          </p:nvSpPr>
          <p:spPr>
            <a:xfrm>
              <a:off x="256880" y="4471697"/>
              <a:ext cx="3055312" cy="313932"/>
            </a:xfrm>
            <a:prstGeom prst="rect">
              <a:avLst/>
            </a:prstGeom>
            <a:noFill/>
          </p:spPr>
          <p:txBody>
            <a:bodyPr wrap="square" lIns="91440" tIns="45720" rIns="91440" bIns="45720" anchor="t">
              <a:spAutoFit/>
            </a:bodyPr>
            <a:lstStyle/>
            <a:p>
              <a:pPr marL="0" marR="0" lvl="0" indent="0" algn="ctr" defTabSz="914400" rtl="0" eaLnBrk="1" fontAlgn="auto" latinLnBrk="0" hangingPunct="1">
                <a:lnSpc>
                  <a:spcPct val="90000"/>
                </a:lnSpc>
                <a:spcBef>
                  <a:spcPts val="0"/>
                </a:spcBef>
                <a:spcAft>
                  <a:spcPts val="600"/>
                </a:spcAft>
                <a:buClrTx/>
                <a:buSzTx/>
                <a:buFontTx/>
                <a:buNone/>
                <a:tabLst/>
                <a:defRPr/>
              </a:pPr>
              <a:r>
                <a:rPr kumimoji="0" lang="en-US" sz="1600" b="0" i="0" u="none" strike="noStrike" kern="1200" cap="none" spc="0" normalizeH="0" baseline="0" noProof="0">
                  <a:ln>
                    <a:noFill/>
                  </a:ln>
                  <a:gradFill>
                    <a:gsLst>
                      <a:gs pos="2917">
                        <a:srgbClr val="0078D4"/>
                      </a:gs>
                      <a:gs pos="30000">
                        <a:srgbClr val="0078D4"/>
                      </a:gs>
                    </a:gsLst>
                    <a:lin ang="5400000" scaled="0"/>
                  </a:gradFill>
                  <a:effectLst/>
                  <a:uLnTx/>
                  <a:uFillTx/>
                  <a:latin typeface="Segoe UI Semibold"/>
                  <a:ea typeface="+mn-ea"/>
                  <a:cs typeface="+mn-cs"/>
                </a:rPr>
                <a:t>Endpoints and servers</a:t>
              </a:r>
            </a:p>
          </p:txBody>
        </p:sp>
        <p:cxnSp>
          <p:nvCxnSpPr>
            <p:cNvPr id="5" name="Straight Connector 4">
              <a:extLst>
                <a:ext uri="{FF2B5EF4-FFF2-40B4-BE49-F238E27FC236}">
                  <a16:creationId xmlns:a16="http://schemas.microsoft.com/office/drawing/2014/main" id="{F46C8BB9-8B6A-4097-B1FF-5DE2F907A450}"/>
                </a:ext>
                <a:ext uri="{C183D7F6-B498-43B3-948B-1728B52AA6E4}">
                  <adec:decorative xmlns:adec="http://schemas.microsoft.com/office/drawing/2017/decorative" val="1"/>
                </a:ext>
              </a:extLst>
            </p:cNvPr>
            <p:cNvCxnSpPr>
              <a:cxnSpLocks/>
            </p:cNvCxnSpPr>
            <p:nvPr/>
          </p:nvCxnSpPr>
          <p:spPr>
            <a:xfrm>
              <a:off x="458098" y="4220693"/>
              <a:ext cx="2560320" cy="0"/>
            </a:xfrm>
            <a:prstGeom prst="line">
              <a:avLst/>
            </a:prstGeom>
            <a:ln w="19050" cap="rnd">
              <a:solidFill>
                <a:srgbClr val="C2C2C2"/>
              </a:solidFill>
              <a:headEnd type="none"/>
              <a:tailEnd type="none"/>
            </a:ln>
          </p:spPr>
          <p:style>
            <a:lnRef idx="1">
              <a:schemeClr val="accent1"/>
            </a:lnRef>
            <a:fillRef idx="0">
              <a:schemeClr val="accent1"/>
            </a:fillRef>
            <a:effectRef idx="0">
              <a:schemeClr val="accent1"/>
            </a:effectRef>
            <a:fontRef idx="minor">
              <a:schemeClr val="tx1"/>
            </a:fontRef>
          </p:style>
        </p:cxnSp>
      </p:grpSp>
      <p:grpSp>
        <p:nvGrpSpPr>
          <p:cNvPr id="14" name="Group 13">
            <a:extLst>
              <a:ext uri="{FF2B5EF4-FFF2-40B4-BE49-F238E27FC236}">
                <a16:creationId xmlns:a16="http://schemas.microsoft.com/office/drawing/2014/main" id="{5BBAE77A-131A-4BD3-8E8E-7A1F207B0F66}"/>
              </a:ext>
            </a:extLst>
          </p:cNvPr>
          <p:cNvGrpSpPr/>
          <p:nvPr/>
        </p:nvGrpSpPr>
        <p:grpSpPr>
          <a:xfrm>
            <a:off x="3414004" y="3543356"/>
            <a:ext cx="2560320" cy="1242273"/>
            <a:chOff x="6171059" y="3543356"/>
            <a:chExt cx="2560320" cy="1242273"/>
          </a:xfrm>
        </p:grpSpPr>
        <p:grpSp>
          <p:nvGrpSpPr>
            <p:cNvPr id="13" name="Group 12">
              <a:extLst>
                <a:ext uri="{FF2B5EF4-FFF2-40B4-BE49-F238E27FC236}">
                  <a16:creationId xmlns:a16="http://schemas.microsoft.com/office/drawing/2014/main" id="{DDB2F485-76E0-46E6-B226-5AFE3F2DBD1B}"/>
                </a:ext>
              </a:extLst>
            </p:cNvPr>
            <p:cNvGrpSpPr/>
            <p:nvPr/>
          </p:nvGrpSpPr>
          <p:grpSpPr>
            <a:xfrm>
              <a:off x="6819975" y="3543356"/>
              <a:ext cx="1262488" cy="365760"/>
              <a:chOff x="6903440" y="3543356"/>
              <a:chExt cx="1262488" cy="365760"/>
            </a:xfrm>
          </p:grpSpPr>
          <p:sp>
            <p:nvSpPr>
              <p:cNvPr id="35" name="Freeform 11" descr="Android">
                <a:extLst>
                  <a:ext uri="{FF2B5EF4-FFF2-40B4-BE49-F238E27FC236}">
                    <a16:creationId xmlns:a16="http://schemas.microsoft.com/office/drawing/2014/main" id="{05E2CE12-8EAF-4631-9129-BC888CA0EFA3}"/>
                  </a:ext>
                  <a:ext uri="{C183D7F6-B498-43B3-948B-1728B52AA6E4}">
                    <adec:decorative xmlns:adec="http://schemas.microsoft.com/office/drawing/2017/decorative" val="0"/>
                  </a:ext>
                </a:extLst>
              </p:cNvPr>
              <p:cNvSpPr>
                <a:spLocks noChangeAspect="1" noEditPoints="1"/>
              </p:cNvSpPr>
              <p:nvPr/>
            </p:nvSpPr>
            <p:spPr bwMode="black">
              <a:xfrm>
                <a:off x="6903440" y="3543356"/>
                <a:ext cx="297084" cy="365760"/>
              </a:xfrm>
              <a:custGeom>
                <a:avLst/>
                <a:gdLst>
                  <a:gd name="T0" fmla="*/ 574 w 618"/>
                  <a:gd name="T1" fmla="*/ 227 h 723"/>
                  <a:gd name="T2" fmla="*/ 530 w 618"/>
                  <a:gd name="T3" fmla="*/ 272 h 723"/>
                  <a:gd name="T4" fmla="*/ 530 w 618"/>
                  <a:gd name="T5" fmla="*/ 446 h 723"/>
                  <a:gd name="T6" fmla="*/ 574 w 618"/>
                  <a:gd name="T7" fmla="*/ 491 h 723"/>
                  <a:gd name="T8" fmla="*/ 618 w 618"/>
                  <a:gd name="T9" fmla="*/ 446 h 723"/>
                  <a:gd name="T10" fmla="*/ 618 w 618"/>
                  <a:gd name="T11" fmla="*/ 272 h 723"/>
                  <a:gd name="T12" fmla="*/ 574 w 618"/>
                  <a:gd name="T13" fmla="*/ 227 h 723"/>
                  <a:gd name="T14" fmla="*/ 44 w 618"/>
                  <a:gd name="T15" fmla="*/ 227 h 723"/>
                  <a:gd name="T16" fmla="*/ 0 w 618"/>
                  <a:gd name="T17" fmla="*/ 272 h 723"/>
                  <a:gd name="T18" fmla="*/ 0 w 618"/>
                  <a:gd name="T19" fmla="*/ 446 h 723"/>
                  <a:gd name="T20" fmla="*/ 44 w 618"/>
                  <a:gd name="T21" fmla="*/ 491 h 723"/>
                  <a:gd name="T22" fmla="*/ 88 w 618"/>
                  <a:gd name="T23" fmla="*/ 446 h 723"/>
                  <a:gd name="T24" fmla="*/ 88 w 618"/>
                  <a:gd name="T25" fmla="*/ 272 h 723"/>
                  <a:gd name="T26" fmla="*/ 44 w 618"/>
                  <a:gd name="T27" fmla="*/ 227 h 723"/>
                  <a:gd name="T28" fmla="*/ 505 w 618"/>
                  <a:gd name="T29" fmla="*/ 228 h 723"/>
                  <a:gd name="T30" fmla="*/ 505 w 618"/>
                  <a:gd name="T31" fmla="*/ 547 h 723"/>
                  <a:gd name="T32" fmla="*/ 471 w 618"/>
                  <a:gd name="T33" fmla="*/ 581 h 723"/>
                  <a:gd name="T34" fmla="*/ 432 w 618"/>
                  <a:gd name="T35" fmla="*/ 581 h 723"/>
                  <a:gd name="T36" fmla="*/ 432 w 618"/>
                  <a:gd name="T37" fmla="*/ 678 h 723"/>
                  <a:gd name="T38" fmla="*/ 388 w 618"/>
                  <a:gd name="T39" fmla="*/ 723 h 723"/>
                  <a:gd name="T40" fmla="*/ 344 w 618"/>
                  <a:gd name="T41" fmla="*/ 678 h 723"/>
                  <a:gd name="T42" fmla="*/ 344 w 618"/>
                  <a:gd name="T43" fmla="*/ 581 h 723"/>
                  <a:gd name="T44" fmla="*/ 276 w 618"/>
                  <a:gd name="T45" fmla="*/ 581 h 723"/>
                  <a:gd name="T46" fmla="*/ 276 w 618"/>
                  <a:gd name="T47" fmla="*/ 678 h 723"/>
                  <a:gd name="T48" fmla="*/ 232 w 618"/>
                  <a:gd name="T49" fmla="*/ 723 h 723"/>
                  <a:gd name="T50" fmla="*/ 188 w 618"/>
                  <a:gd name="T51" fmla="*/ 678 h 723"/>
                  <a:gd name="T52" fmla="*/ 188 w 618"/>
                  <a:gd name="T53" fmla="*/ 581 h 723"/>
                  <a:gd name="T54" fmla="*/ 149 w 618"/>
                  <a:gd name="T55" fmla="*/ 581 h 723"/>
                  <a:gd name="T56" fmla="*/ 115 w 618"/>
                  <a:gd name="T57" fmla="*/ 547 h 723"/>
                  <a:gd name="T58" fmla="*/ 115 w 618"/>
                  <a:gd name="T59" fmla="*/ 228 h 723"/>
                  <a:gd name="T60" fmla="*/ 505 w 618"/>
                  <a:gd name="T61" fmla="*/ 228 h 723"/>
                  <a:gd name="T62" fmla="*/ 402 w 618"/>
                  <a:gd name="T63" fmla="*/ 63 h 723"/>
                  <a:gd name="T64" fmla="*/ 438 w 618"/>
                  <a:gd name="T65" fmla="*/ 11 h 723"/>
                  <a:gd name="T66" fmla="*/ 437 w 618"/>
                  <a:gd name="T67" fmla="*/ 2 h 723"/>
                  <a:gd name="T68" fmla="*/ 428 w 618"/>
                  <a:gd name="T69" fmla="*/ 4 h 723"/>
                  <a:gd name="T70" fmla="*/ 390 w 618"/>
                  <a:gd name="T71" fmla="*/ 59 h 723"/>
                  <a:gd name="T72" fmla="*/ 309 w 618"/>
                  <a:gd name="T73" fmla="*/ 43 h 723"/>
                  <a:gd name="T74" fmla="*/ 228 w 618"/>
                  <a:gd name="T75" fmla="*/ 59 h 723"/>
                  <a:gd name="T76" fmla="*/ 190 w 618"/>
                  <a:gd name="T77" fmla="*/ 4 h 723"/>
                  <a:gd name="T78" fmla="*/ 181 w 618"/>
                  <a:gd name="T79" fmla="*/ 2 h 723"/>
                  <a:gd name="T80" fmla="*/ 180 w 618"/>
                  <a:gd name="T81" fmla="*/ 11 h 723"/>
                  <a:gd name="T82" fmla="*/ 216 w 618"/>
                  <a:gd name="T83" fmla="*/ 63 h 723"/>
                  <a:gd name="T84" fmla="*/ 114 w 618"/>
                  <a:gd name="T85" fmla="*/ 200 h 723"/>
                  <a:gd name="T86" fmla="*/ 504 w 618"/>
                  <a:gd name="T87" fmla="*/ 200 h 723"/>
                  <a:gd name="T88" fmla="*/ 402 w 618"/>
                  <a:gd name="T89" fmla="*/ 63 h 723"/>
                  <a:gd name="T90" fmla="*/ 227 w 618"/>
                  <a:gd name="T91" fmla="*/ 146 h 723"/>
                  <a:gd name="T92" fmla="*/ 205 w 618"/>
                  <a:gd name="T93" fmla="*/ 124 h 723"/>
                  <a:gd name="T94" fmla="*/ 227 w 618"/>
                  <a:gd name="T95" fmla="*/ 103 h 723"/>
                  <a:gd name="T96" fmla="*/ 248 w 618"/>
                  <a:gd name="T97" fmla="*/ 124 h 723"/>
                  <a:gd name="T98" fmla="*/ 227 w 618"/>
                  <a:gd name="T99" fmla="*/ 146 h 723"/>
                  <a:gd name="T100" fmla="*/ 394 w 618"/>
                  <a:gd name="T101" fmla="*/ 146 h 723"/>
                  <a:gd name="T102" fmla="*/ 373 w 618"/>
                  <a:gd name="T103" fmla="*/ 124 h 723"/>
                  <a:gd name="T104" fmla="*/ 394 w 618"/>
                  <a:gd name="T105" fmla="*/ 103 h 723"/>
                  <a:gd name="T106" fmla="*/ 416 w 618"/>
                  <a:gd name="T107" fmla="*/ 124 h 723"/>
                  <a:gd name="T108" fmla="*/ 394 w 618"/>
                  <a:gd name="T109" fmla="*/ 146 h 7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18" h="723">
                    <a:moveTo>
                      <a:pt x="574" y="227"/>
                    </a:moveTo>
                    <a:cubicBezTo>
                      <a:pt x="550" y="227"/>
                      <a:pt x="530" y="247"/>
                      <a:pt x="530" y="272"/>
                    </a:cubicBezTo>
                    <a:cubicBezTo>
                      <a:pt x="530" y="446"/>
                      <a:pt x="530" y="446"/>
                      <a:pt x="530" y="446"/>
                    </a:cubicBezTo>
                    <a:cubicBezTo>
                      <a:pt x="530" y="471"/>
                      <a:pt x="550" y="491"/>
                      <a:pt x="574" y="491"/>
                    </a:cubicBezTo>
                    <a:cubicBezTo>
                      <a:pt x="598" y="491"/>
                      <a:pt x="618" y="471"/>
                      <a:pt x="618" y="446"/>
                    </a:cubicBezTo>
                    <a:cubicBezTo>
                      <a:pt x="618" y="272"/>
                      <a:pt x="618" y="272"/>
                      <a:pt x="618" y="272"/>
                    </a:cubicBezTo>
                    <a:cubicBezTo>
                      <a:pt x="618" y="247"/>
                      <a:pt x="598" y="227"/>
                      <a:pt x="574" y="227"/>
                    </a:cubicBezTo>
                    <a:close/>
                    <a:moveTo>
                      <a:pt x="44" y="227"/>
                    </a:moveTo>
                    <a:cubicBezTo>
                      <a:pt x="20" y="227"/>
                      <a:pt x="0" y="247"/>
                      <a:pt x="0" y="272"/>
                    </a:cubicBezTo>
                    <a:cubicBezTo>
                      <a:pt x="0" y="446"/>
                      <a:pt x="0" y="446"/>
                      <a:pt x="0" y="446"/>
                    </a:cubicBezTo>
                    <a:cubicBezTo>
                      <a:pt x="0" y="471"/>
                      <a:pt x="20" y="491"/>
                      <a:pt x="44" y="491"/>
                    </a:cubicBezTo>
                    <a:cubicBezTo>
                      <a:pt x="68" y="491"/>
                      <a:pt x="88" y="471"/>
                      <a:pt x="88" y="446"/>
                    </a:cubicBezTo>
                    <a:cubicBezTo>
                      <a:pt x="88" y="272"/>
                      <a:pt x="88" y="272"/>
                      <a:pt x="88" y="272"/>
                    </a:cubicBezTo>
                    <a:cubicBezTo>
                      <a:pt x="88" y="247"/>
                      <a:pt x="68" y="227"/>
                      <a:pt x="44" y="227"/>
                    </a:cubicBezTo>
                    <a:close/>
                    <a:moveTo>
                      <a:pt x="505" y="228"/>
                    </a:moveTo>
                    <a:cubicBezTo>
                      <a:pt x="505" y="547"/>
                      <a:pt x="505" y="547"/>
                      <a:pt x="505" y="547"/>
                    </a:cubicBezTo>
                    <a:cubicBezTo>
                      <a:pt x="505" y="566"/>
                      <a:pt x="490" y="581"/>
                      <a:pt x="471" y="581"/>
                    </a:cubicBezTo>
                    <a:cubicBezTo>
                      <a:pt x="432" y="581"/>
                      <a:pt x="432" y="581"/>
                      <a:pt x="432" y="581"/>
                    </a:cubicBezTo>
                    <a:cubicBezTo>
                      <a:pt x="432" y="678"/>
                      <a:pt x="432" y="678"/>
                      <a:pt x="432" y="678"/>
                    </a:cubicBezTo>
                    <a:cubicBezTo>
                      <a:pt x="432" y="703"/>
                      <a:pt x="412" y="723"/>
                      <a:pt x="388" y="723"/>
                    </a:cubicBezTo>
                    <a:cubicBezTo>
                      <a:pt x="364" y="723"/>
                      <a:pt x="344" y="703"/>
                      <a:pt x="344" y="678"/>
                    </a:cubicBezTo>
                    <a:cubicBezTo>
                      <a:pt x="344" y="581"/>
                      <a:pt x="344" y="581"/>
                      <a:pt x="344" y="581"/>
                    </a:cubicBezTo>
                    <a:cubicBezTo>
                      <a:pt x="276" y="581"/>
                      <a:pt x="276" y="581"/>
                      <a:pt x="276" y="581"/>
                    </a:cubicBezTo>
                    <a:cubicBezTo>
                      <a:pt x="276" y="678"/>
                      <a:pt x="276" y="678"/>
                      <a:pt x="276" y="678"/>
                    </a:cubicBezTo>
                    <a:cubicBezTo>
                      <a:pt x="276" y="703"/>
                      <a:pt x="256" y="723"/>
                      <a:pt x="232" y="723"/>
                    </a:cubicBezTo>
                    <a:cubicBezTo>
                      <a:pt x="208" y="723"/>
                      <a:pt x="188" y="703"/>
                      <a:pt x="188" y="678"/>
                    </a:cubicBezTo>
                    <a:cubicBezTo>
                      <a:pt x="188" y="581"/>
                      <a:pt x="188" y="581"/>
                      <a:pt x="188" y="581"/>
                    </a:cubicBezTo>
                    <a:cubicBezTo>
                      <a:pt x="149" y="581"/>
                      <a:pt x="149" y="581"/>
                      <a:pt x="149" y="581"/>
                    </a:cubicBezTo>
                    <a:cubicBezTo>
                      <a:pt x="130" y="581"/>
                      <a:pt x="115" y="566"/>
                      <a:pt x="115" y="547"/>
                    </a:cubicBezTo>
                    <a:cubicBezTo>
                      <a:pt x="115" y="228"/>
                      <a:pt x="115" y="228"/>
                      <a:pt x="115" y="228"/>
                    </a:cubicBezTo>
                    <a:lnTo>
                      <a:pt x="505" y="228"/>
                    </a:lnTo>
                    <a:close/>
                    <a:moveTo>
                      <a:pt x="402" y="63"/>
                    </a:moveTo>
                    <a:cubicBezTo>
                      <a:pt x="438" y="11"/>
                      <a:pt x="438" y="11"/>
                      <a:pt x="438" y="11"/>
                    </a:cubicBezTo>
                    <a:cubicBezTo>
                      <a:pt x="440" y="8"/>
                      <a:pt x="439" y="4"/>
                      <a:pt x="437" y="2"/>
                    </a:cubicBezTo>
                    <a:cubicBezTo>
                      <a:pt x="434" y="0"/>
                      <a:pt x="430" y="1"/>
                      <a:pt x="428" y="4"/>
                    </a:cubicBezTo>
                    <a:cubicBezTo>
                      <a:pt x="390" y="59"/>
                      <a:pt x="390" y="59"/>
                      <a:pt x="390" y="59"/>
                    </a:cubicBezTo>
                    <a:cubicBezTo>
                      <a:pt x="365" y="49"/>
                      <a:pt x="338" y="43"/>
                      <a:pt x="309" y="43"/>
                    </a:cubicBezTo>
                    <a:cubicBezTo>
                      <a:pt x="280" y="43"/>
                      <a:pt x="253" y="49"/>
                      <a:pt x="228" y="59"/>
                    </a:cubicBezTo>
                    <a:cubicBezTo>
                      <a:pt x="190" y="4"/>
                      <a:pt x="190" y="4"/>
                      <a:pt x="190" y="4"/>
                    </a:cubicBezTo>
                    <a:cubicBezTo>
                      <a:pt x="188" y="1"/>
                      <a:pt x="184" y="0"/>
                      <a:pt x="181" y="2"/>
                    </a:cubicBezTo>
                    <a:cubicBezTo>
                      <a:pt x="179" y="4"/>
                      <a:pt x="178" y="8"/>
                      <a:pt x="180" y="11"/>
                    </a:cubicBezTo>
                    <a:cubicBezTo>
                      <a:pt x="216" y="63"/>
                      <a:pt x="216" y="63"/>
                      <a:pt x="216" y="63"/>
                    </a:cubicBezTo>
                    <a:cubicBezTo>
                      <a:pt x="159" y="90"/>
                      <a:pt x="119" y="141"/>
                      <a:pt x="114" y="200"/>
                    </a:cubicBezTo>
                    <a:cubicBezTo>
                      <a:pt x="504" y="200"/>
                      <a:pt x="504" y="200"/>
                      <a:pt x="504" y="200"/>
                    </a:cubicBezTo>
                    <a:cubicBezTo>
                      <a:pt x="499" y="141"/>
                      <a:pt x="459" y="90"/>
                      <a:pt x="402" y="63"/>
                    </a:cubicBezTo>
                    <a:close/>
                    <a:moveTo>
                      <a:pt x="227" y="146"/>
                    </a:moveTo>
                    <a:cubicBezTo>
                      <a:pt x="215" y="146"/>
                      <a:pt x="205" y="136"/>
                      <a:pt x="205" y="124"/>
                    </a:cubicBezTo>
                    <a:cubicBezTo>
                      <a:pt x="205" y="113"/>
                      <a:pt x="215" y="103"/>
                      <a:pt x="227" y="103"/>
                    </a:cubicBezTo>
                    <a:cubicBezTo>
                      <a:pt x="239" y="103"/>
                      <a:pt x="248" y="113"/>
                      <a:pt x="248" y="124"/>
                    </a:cubicBezTo>
                    <a:cubicBezTo>
                      <a:pt x="248" y="136"/>
                      <a:pt x="239" y="146"/>
                      <a:pt x="227" y="146"/>
                    </a:cubicBezTo>
                    <a:close/>
                    <a:moveTo>
                      <a:pt x="394" y="146"/>
                    </a:moveTo>
                    <a:cubicBezTo>
                      <a:pt x="382" y="146"/>
                      <a:pt x="373" y="136"/>
                      <a:pt x="373" y="124"/>
                    </a:cubicBezTo>
                    <a:cubicBezTo>
                      <a:pt x="373" y="113"/>
                      <a:pt x="382" y="103"/>
                      <a:pt x="394" y="103"/>
                    </a:cubicBezTo>
                    <a:cubicBezTo>
                      <a:pt x="406" y="103"/>
                      <a:pt x="416" y="113"/>
                      <a:pt x="416" y="124"/>
                    </a:cubicBezTo>
                    <a:cubicBezTo>
                      <a:pt x="416" y="136"/>
                      <a:pt x="406" y="146"/>
                      <a:pt x="394" y="146"/>
                    </a:cubicBezTo>
                    <a:close/>
                  </a:path>
                </a:pathLst>
              </a:custGeom>
              <a:solidFill>
                <a:srgbClr val="97C03D"/>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Segoe UI"/>
                  <a:ea typeface="+mn-ea"/>
                  <a:cs typeface="+mn-cs"/>
                </a:endParaRPr>
              </a:p>
            </p:txBody>
          </p:sp>
          <p:pic>
            <p:nvPicPr>
              <p:cNvPr id="34" name="Picture 33" descr="iOS">
                <a:extLst>
                  <a:ext uri="{FF2B5EF4-FFF2-40B4-BE49-F238E27FC236}">
                    <a16:creationId xmlns:a16="http://schemas.microsoft.com/office/drawing/2014/main" id="{4447D478-5B4F-432C-89A8-095B69C5D337}"/>
                  </a:ext>
                  <a:ext uri="{C183D7F6-B498-43B3-948B-1728B52AA6E4}">
                    <adec:decorative xmlns:adec="http://schemas.microsoft.com/office/drawing/2017/decorative" val="0"/>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797287" y="3673462"/>
                <a:ext cx="368641" cy="182880"/>
              </a:xfrm>
              <a:prstGeom prst="rect">
                <a:avLst/>
              </a:prstGeom>
            </p:spPr>
          </p:pic>
        </p:grpSp>
        <p:sp>
          <p:nvSpPr>
            <p:cNvPr id="25" name="TextBox 24">
              <a:extLst>
                <a:ext uri="{FF2B5EF4-FFF2-40B4-BE49-F238E27FC236}">
                  <a16:creationId xmlns:a16="http://schemas.microsoft.com/office/drawing/2014/main" id="{1FB082AB-845E-4626-B102-066815B22A7F}"/>
                </a:ext>
              </a:extLst>
            </p:cNvPr>
            <p:cNvSpPr txBox="1"/>
            <p:nvPr/>
          </p:nvSpPr>
          <p:spPr>
            <a:xfrm>
              <a:off x="6268347" y="4471697"/>
              <a:ext cx="2365744" cy="313932"/>
            </a:xfrm>
            <a:prstGeom prst="rect">
              <a:avLst/>
            </a:prstGeom>
            <a:noFill/>
          </p:spPr>
          <p:txBody>
            <a:bodyPr wrap="square" lIns="91440" tIns="45720" rIns="91440" bIns="45720" anchor="t">
              <a:spAutoFit/>
            </a:bodyPr>
            <a:lstStyle/>
            <a:p>
              <a:pPr marL="0" marR="0" lvl="0" indent="0" algn="ctr" defTabSz="914400" rtl="0" eaLnBrk="1" fontAlgn="auto" latinLnBrk="0" hangingPunct="1">
                <a:lnSpc>
                  <a:spcPct val="90000"/>
                </a:lnSpc>
                <a:spcBef>
                  <a:spcPts val="0"/>
                </a:spcBef>
                <a:spcAft>
                  <a:spcPts val="600"/>
                </a:spcAft>
                <a:buClrTx/>
                <a:buSzTx/>
                <a:buFontTx/>
                <a:buNone/>
                <a:tabLst/>
                <a:defRPr/>
              </a:pPr>
              <a:r>
                <a:rPr kumimoji="0" lang="en-US" sz="1600" b="0" i="0" u="none" strike="noStrike" kern="1200" cap="none" spc="0" normalizeH="0" baseline="0" noProof="0">
                  <a:ln>
                    <a:noFill/>
                  </a:ln>
                  <a:gradFill>
                    <a:gsLst>
                      <a:gs pos="2917">
                        <a:srgbClr val="0078D4"/>
                      </a:gs>
                      <a:gs pos="30000">
                        <a:srgbClr val="0078D4"/>
                      </a:gs>
                    </a:gsLst>
                    <a:lin ang="5400000" scaled="0"/>
                  </a:gradFill>
                  <a:effectLst/>
                  <a:uLnTx/>
                  <a:uFillTx/>
                  <a:latin typeface="Segoe UI Semibold"/>
                  <a:ea typeface="+mn-ea"/>
                  <a:cs typeface="+mn-cs"/>
                </a:rPr>
                <a:t>Mobile device OS</a:t>
              </a:r>
            </a:p>
          </p:txBody>
        </p:sp>
        <p:cxnSp>
          <p:nvCxnSpPr>
            <p:cNvPr id="43" name="Straight Connector 42">
              <a:extLst>
                <a:ext uri="{FF2B5EF4-FFF2-40B4-BE49-F238E27FC236}">
                  <a16:creationId xmlns:a16="http://schemas.microsoft.com/office/drawing/2014/main" id="{89623D12-0A81-4775-8B40-848C232C7006}"/>
                </a:ext>
                <a:ext uri="{C183D7F6-B498-43B3-948B-1728B52AA6E4}">
                  <adec:decorative xmlns:adec="http://schemas.microsoft.com/office/drawing/2017/decorative" val="1"/>
                </a:ext>
              </a:extLst>
            </p:cNvPr>
            <p:cNvCxnSpPr>
              <a:cxnSpLocks/>
            </p:cNvCxnSpPr>
            <p:nvPr/>
          </p:nvCxnSpPr>
          <p:spPr>
            <a:xfrm>
              <a:off x="6171059" y="4220693"/>
              <a:ext cx="2560320" cy="0"/>
            </a:xfrm>
            <a:prstGeom prst="line">
              <a:avLst/>
            </a:prstGeom>
            <a:ln w="19050" cap="rnd">
              <a:solidFill>
                <a:srgbClr val="C2C2C2"/>
              </a:solidFill>
              <a:headEnd type="none"/>
              <a:tailEnd type="none"/>
            </a:ln>
          </p:spPr>
          <p:style>
            <a:lnRef idx="1">
              <a:schemeClr val="accent1"/>
            </a:lnRef>
            <a:fillRef idx="0">
              <a:schemeClr val="accent1"/>
            </a:fillRef>
            <a:effectRef idx="0">
              <a:schemeClr val="accent1"/>
            </a:effectRef>
            <a:fontRef idx="minor">
              <a:schemeClr val="tx1"/>
            </a:fontRef>
          </p:style>
        </p:cxnSp>
      </p:grpSp>
      <p:grpSp>
        <p:nvGrpSpPr>
          <p:cNvPr id="15" name="Group 14">
            <a:extLst>
              <a:ext uri="{FF2B5EF4-FFF2-40B4-BE49-F238E27FC236}">
                <a16:creationId xmlns:a16="http://schemas.microsoft.com/office/drawing/2014/main" id="{633501DF-B9CF-40E6-9158-5F75CA43F79C}"/>
              </a:ext>
            </a:extLst>
          </p:cNvPr>
          <p:cNvGrpSpPr/>
          <p:nvPr/>
        </p:nvGrpSpPr>
        <p:grpSpPr>
          <a:xfrm>
            <a:off x="8939337" y="3477184"/>
            <a:ext cx="3296307" cy="1308445"/>
            <a:chOff x="9004054" y="3477184"/>
            <a:chExt cx="3296307" cy="1308445"/>
          </a:xfrm>
        </p:grpSpPr>
        <p:sp>
          <p:nvSpPr>
            <p:cNvPr id="32" name="TextBox 31">
              <a:extLst>
                <a:ext uri="{FF2B5EF4-FFF2-40B4-BE49-F238E27FC236}">
                  <a16:creationId xmlns:a16="http://schemas.microsoft.com/office/drawing/2014/main" id="{98C926F6-0EDE-4456-8E05-5F16B7065188}"/>
                </a:ext>
              </a:extLst>
            </p:cNvPr>
            <p:cNvSpPr txBox="1"/>
            <p:nvPr/>
          </p:nvSpPr>
          <p:spPr>
            <a:xfrm>
              <a:off x="9285179" y="4471697"/>
              <a:ext cx="2697480" cy="313932"/>
            </a:xfrm>
            <a:prstGeom prst="rect">
              <a:avLst/>
            </a:prstGeom>
            <a:noFill/>
          </p:spPr>
          <p:txBody>
            <a:bodyPr wrap="square" lIns="91440" tIns="45720" rIns="91440" bIns="45720" anchor="t">
              <a:spAutoFit/>
            </a:bodyPr>
            <a:lstStyle/>
            <a:p>
              <a:pPr marL="0" marR="0" lvl="0" indent="0" algn="ctr" defTabSz="914400" rtl="0" eaLnBrk="1" fontAlgn="auto" latinLnBrk="0" hangingPunct="1">
                <a:lnSpc>
                  <a:spcPct val="90000"/>
                </a:lnSpc>
                <a:spcBef>
                  <a:spcPts val="0"/>
                </a:spcBef>
                <a:spcAft>
                  <a:spcPts val="600"/>
                </a:spcAft>
                <a:buClrTx/>
                <a:buSzTx/>
                <a:buFontTx/>
                <a:buNone/>
                <a:tabLst/>
                <a:defRPr/>
              </a:pPr>
              <a:r>
                <a:rPr kumimoji="0" lang="en-US" sz="1600" b="0" i="0" u="none" strike="noStrike" kern="1200" cap="none" spc="0" normalizeH="0" baseline="0" noProof="0">
                  <a:ln>
                    <a:noFill/>
                  </a:ln>
                  <a:gradFill>
                    <a:gsLst>
                      <a:gs pos="2917">
                        <a:srgbClr val="0078D4"/>
                      </a:gs>
                      <a:gs pos="30000">
                        <a:srgbClr val="0078D4"/>
                      </a:gs>
                    </a:gsLst>
                    <a:lin ang="5400000" scaled="0"/>
                  </a:gradFill>
                  <a:effectLst/>
                  <a:uLnTx/>
                  <a:uFillTx/>
                  <a:latin typeface="Segoe UI Semibold"/>
                  <a:ea typeface="+mn-ea"/>
                  <a:cs typeface="+mn-cs"/>
                </a:rPr>
                <a:t>Network devices</a:t>
              </a:r>
            </a:p>
          </p:txBody>
        </p:sp>
        <p:cxnSp>
          <p:nvCxnSpPr>
            <p:cNvPr id="47" name="Straight Connector 46">
              <a:extLst>
                <a:ext uri="{FF2B5EF4-FFF2-40B4-BE49-F238E27FC236}">
                  <a16:creationId xmlns:a16="http://schemas.microsoft.com/office/drawing/2014/main" id="{C64DDACB-2C5B-490F-91B3-C8C1019CBF19}"/>
                </a:ext>
                <a:ext uri="{C183D7F6-B498-43B3-948B-1728B52AA6E4}">
                  <adec:decorative xmlns:adec="http://schemas.microsoft.com/office/drawing/2017/decorative" val="1"/>
                </a:ext>
              </a:extLst>
            </p:cNvPr>
            <p:cNvCxnSpPr>
              <a:cxnSpLocks/>
            </p:cNvCxnSpPr>
            <p:nvPr/>
          </p:nvCxnSpPr>
          <p:spPr>
            <a:xfrm>
              <a:off x="9285179" y="4220693"/>
              <a:ext cx="2560320" cy="0"/>
            </a:xfrm>
            <a:prstGeom prst="line">
              <a:avLst/>
            </a:prstGeom>
            <a:ln w="19050" cap="rnd">
              <a:solidFill>
                <a:srgbClr val="C2C2C2"/>
              </a:solidFill>
              <a:headEnd type="none"/>
              <a:tailEnd type="none"/>
            </a:ln>
          </p:spPr>
          <p:style>
            <a:lnRef idx="1">
              <a:schemeClr val="accent1"/>
            </a:lnRef>
            <a:fillRef idx="0">
              <a:schemeClr val="accent1"/>
            </a:fillRef>
            <a:effectRef idx="0">
              <a:schemeClr val="accent1"/>
            </a:effectRef>
            <a:fontRef idx="minor">
              <a:schemeClr val="tx1"/>
            </a:fontRef>
          </p:style>
        </p:cxnSp>
        <p:grpSp>
          <p:nvGrpSpPr>
            <p:cNvPr id="12" name="Group 11">
              <a:extLst>
                <a:ext uri="{FF2B5EF4-FFF2-40B4-BE49-F238E27FC236}">
                  <a16:creationId xmlns:a16="http://schemas.microsoft.com/office/drawing/2014/main" id="{13013615-97FB-44F6-A3D2-9ED22B05A1EE}"/>
                </a:ext>
              </a:extLst>
            </p:cNvPr>
            <p:cNvGrpSpPr/>
            <p:nvPr/>
          </p:nvGrpSpPr>
          <p:grpSpPr>
            <a:xfrm>
              <a:off x="9004054" y="3477184"/>
              <a:ext cx="3296307" cy="1125052"/>
              <a:chOff x="9841567" y="3471376"/>
              <a:chExt cx="3296307" cy="1125052"/>
            </a:xfrm>
          </p:grpSpPr>
          <p:sp>
            <p:nvSpPr>
              <p:cNvPr id="37" name="TextBox 36">
                <a:extLst>
                  <a:ext uri="{FF2B5EF4-FFF2-40B4-BE49-F238E27FC236}">
                    <a16:creationId xmlns:a16="http://schemas.microsoft.com/office/drawing/2014/main" id="{BDA5AF7D-060D-4C0C-91D9-5314457E6B5F}"/>
                  </a:ext>
                </a:extLst>
              </p:cNvPr>
              <p:cNvSpPr txBox="1"/>
              <p:nvPr/>
            </p:nvSpPr>
            <p:spPr>
              <a:xfrm>
                <a:off x="10185124" y="3471376"/>
                <a:ext cx="2952750" cy="1125052"/>
              </a:xfrm>
              <a:prstGeom prst="rect">
                <a:avLst/>
              </a:prstGeom>
              <a:noFill/>
            </p:spPr>
            <p:txBody>
              <a:bodyPr wrap="square" lIns="182880" tIns="146304" rIns="182880" bIns="146304" numCol="2"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1050" b="0" i="0" u="none" strike="noStrike" kern="1200" cap="none" spc="0" normalizeH="0" baseline="0" noProof="0">
                    <a:ln>
                      <a:noFill/>
                    </a:ln>
                    <a:gradFill>
                      <a:gsLst>
                        <a:gs pos="2917">
                          <a:srgbClr val="282828"/>
                        </a:gs>
                        <a:gs pos="30000">
                          <a:srgbClr val="282828"/>
                        </a:gs>
                      </a:gsLst>
                      <a:lin ang="5400000" scaled="0"/>
                    </a:gradFill>
                    <a:effectLst/>
                    <a:uLnTx/>
                    <a:uFillTx/>
                    <a:latin typeface="Segoe UI Semibold"/>
                    <a:ea typeface="+mn-ea"/>
                    <a:cs typeface="+mn-cs"/>
                  </a:rPr>
                  <a:t>Cisco</a:t>
                </a:r>
              </a:p>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1050" b="0" i="0" u="none" strike="noStrike" kern="1200" cap="none" spc="0" normalizeH="0" baseline="0" noProof="0">
                    <a:ln>
                      <a:noFill/>
                    </a:ln>
                    <a:gradFill>
                      <a:gsLst>
                        <a:gs pos="2917">
                          <a:srgbClr val="282828"/>
                        </a:gs>
                        <a:gs pos="30000">
                          <a:srgbClr val="282828"/>
                        </a:gs>
                      </a:gsLst>
                      <a:lin ang="5400000" scaled="0"/>
                    </a:gradFill>
                    <a:effectLst/>
                    <a:uLnTx/>
                    <a:uFillTx/>
                    <a:latin typeface="Segoe UI Semibold"/>
                    <a:ea typeface="+mn-ea"/>
                    <a:cs typeface="+mn-cs"/>
                  </a:rPr>
                  <a:t>Juniper Networks</a:t>
                </a:r>
              </a:p>
              <a:p>
                <a:pPr marL="0" marR="0" lvl="0" indent="0" algn="l" defTabSz="914400" rtl="0" eaLnBrk="1" fontAlgn="auto" latinLnBrk="0" hangingPunct="1">
                  <a:lnSpc>
                    <a:spcPct val="90000"/>
                  </a:lnSpc>
                  <a:spcBef>
                    <a:spcPts val="0"/>
                  </a:spcBef>
                  <a:spcAft>
                    <a:spcPts val="600"/>
                  </a:spcAft>
                  <a:buClrTx/>
                  <a:buSzTx/>
                  <a:buFontTx/>
                  <a:buNone/>
                  <a:tabLst/>
                  <a:defRPr/>
                </a:pPr>
                <a:endParaRPr kumimoji="0" lang="en-US" sz="1050" b="0" i="0" u="none" strike="noStrike" kern="1200" cap="none" spc="0" normalizeH="0" baseline="0" noProof="0">
                  <a:ln>
                    <a:noFill/>
                  </a:ln>
                  <a:gradFill>
                    <a:gsLst>
                      <a:gs pos="2917">
                        <a:srgbClr val="282828"/>
                      </a:gs>
                      <a:gs pos="30000">
                        <a:srgbClr val="282828"/>
                      </a:gs>
                    </a:gsLst>
                    <a:lin ang="5400000" scaled="0"/>
                  </a:gradFill>
                  <a:effectLst/>
                  <a:uLnTx/>
                  <a:uFillTx/>
                  <a:latin typeface="Segoe UI Semibold"/>
                  <a:ea typeface="+mn-ea"/>
                  <a:cs typeface="+mn-cs"/>
                </a:endParaRPr>
              </a:p>
              <a:p>
                <a:pPr marL="0" marR="0" lvl="0" indent="0" algn="l" defTabSz="914400" rtl="0" eaLnBrk="1" fontAlgn="auto" latinLnBrk="0" hangingPunct="1">
                  <a:lnSpc>
                    <a:spcPct val="90000"/>
                  </a:lnSpc>
                  <a:spcBef>
                    <a:spcPts val="0"/>
                  </a:spcBef>
                  <a:spcAft>
                    <a:spcPts val="600"/>
                  </a:spcAft>
                  <a:buClrTx/>
                  <a:buSzTx/>
                  <a:buFontTx/>
                  <a:buNone/>
                  <a:tabLst/>
                  <a:defRPr/>
                </a:pPr>
                <a:endParaRPr kumimoji="0" lang="en-US" sz="1050" b="0" i="0" u="none" strike="noStrike" kern="1200" cap="none" spc="0" normalizeH="0" baseline="0" noProof="0">
                  <a:ln>
                    <a:noFill/>
                  </a:ln>
                  <a:gradFill>
                    <a:gsLst>
                      <a:gs pos="2917">
                        <a:srgbClr val="282828"/>
                      </a:gs>
                      <a:gs pos="30000">
                        <a:srgbClr val="282828"/>
                      </a:gs>
                    </a:gsLst>
                    <a:lin ang="5400000" scaled="0"/>
                  </a:gradFill>
                  <a:effectLst/>
                  <a:uLnTx/>
                  <a:uFillTx/>
                  <a:latin typeface="Segoe UI Semibold"/>
                  <a:ea typeface="+mn-ea"/>
                  <a:cs typeface="+mn-cs"/>
                </a:endParaRPr>
              </a:p>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1050" b="0" i="0" u="none" strike="noStrike" kern="1200" cap="none" spc="0" normalizeH="0" baseline="0" noProof="0">
                    <a:ln>
                      <a:noFill/>
                    </a:ln>
                    <a:gradFill>
                      <a:gsLst>
                        <a:gs pos="2917">
                          <a:srgbClr val="282828"/>
                        </a:gs>
                        <a:gs pos="30000">
                          <a:srgbClr val="282828"/>
                        </a:gs>
                      </a:gsLst>
                      <a:lin ang="5400000" scaled="0"/>
                    </a:gradFill>
                    <a:effectLst/>
                    <a:uLnTx/>
                    <a:uFillTx/>
                    <a:latin typeface="Segoe UI Semibold"/>
                    <a:ea typeface="+mn-ea"/>
                    <a:cs typeface="+mn-cs"/>
                  </a:rPr>
                  <a:t>HP Enterprise</a:t>
                </a:r>
              </a:p>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1050" b="0" i="0" u="none" strike="noStrike" kern="1200" cap="none" spc="0" normalizeH="0" baseline="0" noProof="0">
                    <a:ln>
                      <a:noFill/>
                    </a:ln>
                    <a:gradFill>
                      <a:gsLst>
                        <a:gs pos="2917">
                          <a:srgbClr val="282828"/>
                        </a:gs>
                        <a:gs pos="30000">
                          <a:srgbClr val="282828"/>
                        </a:gs>
                      </a:gsLst>
                      <a:lin ang="5400000" scaled="0"/>
                    </a:gradFill>
                    <a:effectLst/>
                    <a:uLnTx/>
                    <a:uFillTx/>
                    <a:latin typeface="Segoe UI Semibold"/>
                    <a:ea typeface="+mn-ea"/>
                    <a:cs typeface="+mn-cs"/>
                  </a:rPr>
                  <a:t>Palo Alto Networks</a:t>
                </a:r>
                <a:endParaRPr kumimoji="0" lang="en-US" sz="1100" b="0" i="0" u="none" strike="noStrike" kern="1200" cap="none" spc="0" normalizeH="0" baseline="0" noProof="0">
                  <a:ln>
                    <a:noFill/>
                  </a:ln>
                  <a:gradFill>
                    <a:gsLst>
                      <a:gs pos="2917">
                        <a:srgbClr val="282828"/>
                      </a:gs>
                      <a:gs pos="30000">
                        <a:srgbClr val="282828"/>
                      </a:gs>
                    </a:gsLst>
                    <a:lin ang="5400000" scaled="0"/>
                  </a:gradFill>
                  <a:effectLst/>
                  <a:uLnTx/>
                  <a:uFillTx/>
                  <a:latin typeface="Segoe UI Semibold"/>
                  <a:ea typeface="+mn-ea"/>
                  <a:cs typeface="+mn-cs"/>
                </a:endParaRPr>
              </a:p>
            </p:txBody>
          </p:sp>
          <p:pic>
            <p:nvPicPr>
              <p:cNvPr id="7" name="Graphic 6" descr="Stream with solid fill">
                <a:extLst>
                  <a:ext uri="{FF2B5EF4-FFF2-40B4-BE49-F238E27FC236}">
                    <a16:creationId xmlns:a16="http://schemas.microsoft.com/office/drawing/2014/main" id="{2103CC4C-D9B9-478F-9CEB-695875337323}"/>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9841567" y="3615069"/>
                <a:ext cx="457200" cy="457200"/>
              </a:xfrm>
              <a:prstGeom prst="rect">
                <a:avLst/>
              </a:prstGeom>
            </p:spPr>
          </p:pic>
        </p:grpSp>
      </p:grpSp>
      <p:grpSp>
        <p:nvGrpSpPr>
          <p:cNvPr id="16" name="Group 15">
            <a:extLst>
              <a:ext uri="{FF2B5EF4-FFF2-40B4-BE49-F238E27FC236}">
                <a16:creationId xmlns:a16="http://schemas.microsoft.com/office/drawing/2014/main" id="{420EC92E-AB84-4188-9A85-68F0CB3A7943}"/>
              </a:ext>
            </a:extLst>
          </p:cNvPr>
          <p:cNvGrpSpPr/>
          <p:nvPr/>
        </p:nvGrpSpPr>
        <p:grpSpPr>
          <a:xfrm>
            <a:off x="6301686" y="3278908"/>
            <a:ext cx="2560320" cy="1505878"/>
            <a:chOff x="3493816" y="3281076"/>
            <a:chExt cx="2560320" cy="1505878"/>
          </a:xfrm>
        </p:grpSpPr>
        <p:sp>
          <p:nvSpPr>
            <p:cNvPr id="57" name="TextBox 56">
              <a:extLst>
                <a:ext uri="{FF2B5EF4-FFF2-40B4-BE49-F238E27FC236}">
                  <a16:creationId xmlns:a16="http://schemas.microsoft.com/office/drawing/2014/main" id="{45C34438-155C-48A1-B150-2B654D8DA17E}"/>
                </a:ext>
              </a:extLst>
            </p:cNvPr>
            <p:cNvSpPr txBox="1"/>
            <p:nvPr/>
          </p:nvSpPr>
          <p:spPr>
            <a:xfrm>
              <a:off x="3591104" y="4473022"/>
              <a:ext cx="2365744" cy="313932"/>
            </a:xfrm>
            <a:prstGeom prst="rect">
              <a:avLst/>
            </a:prstGeom>
            <a:noFill/>
          </p:spPr>
          <p:txBody>
            <a:bodyPr wrap="square" lIns="91440" tIns="45720" rIns="91440" bIns="45720" anchor="t">
              <a:spAutoFit/>
            </a:bodyPr>
            <a:lstStyle/>
            <a:p>
              <a:pPr marL="0" marR="0" lvl="0" indent="0" algn="ctr" defTabSz="914400" rtl="0" eaLnBrk="1" fontAlgn="auto" latinLnBrk="0" hangingPunct="1">
                <a:lnSpc>
                  <a:spcPct val="90000"/>
                </a:lnSpc>
                <a:spcBef>
                  <a:spcPts val="0"/>
                </a:spcBef>
                <a:spcAft>
                  <a:spcPts val="600"/>
                </a:spcAft>
                <a:buClrTx/>
                <a:buSzTx/>
                <a:buFontTx/>
                <a:buNone/>
                <a:tabLst/>
                <a:defRPr/>
              </a:pPr>
              <a:r>
                <a:rPr kumimoji="0" lang="en-US" sz="1600" b="0" i="0" u="none" strike="noStrike" kern="1200" cap="none" spc="0" normalizeH="0" baseline="0" noProof="0">
                  <a:ln>
                    <a:noFill/>
                  </a:ln>
                  <a:gradFill>
                    <a:gsLst>
                      <a:gs pos="2917">
                        <a:srgbClr val="0078D4"/>
                      </a:gs>
                      <a:gs pos="30000">
                        <a:srgbClr val="0078D4"/>
                      </a:gs>
                    </a:gsLst>
                    <a:lin ang="5400000" scaled="0"/>
                  </a:gradFill>
                  <a:effectLst/>
                  <a:uLnTx/>
                  <a:uFillTx/>
                  <a:latin typeface="Segoe UI Semibold"/>
                  <a:ea typeface="+mn-ea"/>
                  <a:cs typeface="+mn-cs"/>
                </a:rPr>
                <a:t>Virtual desktops</a:t>
              </a:r>
            </a:p>
          </p:txBody>
        </p:sp>
        <p:cxnSp>
          <p:nvCxnSpPr>
            <p:cNvPr id="58" name="Straight Connector 57">
              <a:extLst>
                <a:ext uri="{FF2B5EF4-FFF2-40B4-BE49-F238E27FC236}">
                  <a16:creationId xmlns:a16="http://schemas.microsoft.com/office/drawing/2014/main" id="{9D288F65-EB4B-40DC-A974-F3925A41F190}"/>
                </a:ext>
                <a:ext uri="{C183D7F6-B498-43B3-948B-1728B52AA6E4}">
                  <adec:decorative xmlns:adec="http://schemas.microsoft.com/office/drawing/2017/decorative" val="1"/>
                </a:ext>
              </a:extLst>
            </p:cNvPr>
            <p:cNvCxnSpPr>
              <a:cxnSpLocks/>
            </p:cNvCxnSpPr>
            <p:nvPr/>
          </p:nvCxnSpPr>
          <p:spPr>
            <a:xfrm>
              <a:off x="3493816" y="4222018"/>
              <a:ext cx="2560320" cy="0"/>
            </a:xfrm>
            <a:prstGeom prst="line">
              <a:avLst/>
            </a:prstGeom>
            <a:ln w="19050" cap="rnd">
              <a:solidFill>
                <a:srgbClr val="C2C2C2"/>
              </a:solidFill>
              <a:headEnd type="none"/>
              <a:tailEnd type="none"/>
            </a:ln>
          </p:spPr>
          <p:style>
            <a:lnRef idx="1">
              <a:schemeClr val="accent1"/>
            </a:lnRef>
            <a:fillRef idx="0">
              <a:schemeClr val="accent1"/>
            </a:fillRef>
            <a:effectRef idx="0">
              <a:schemeClr val="accent1"/>
            </a:effectRef>
            <a:fontRef idx="minor">
              <a:schemeClr val="tx1"/>
            </a:fontRef>
          </p:style>
        </p:cxnSp>
        <p:pic>
          <p:nvPicPr>
            <p:cNvPr id="59" name="Picture 58" descr="Shape&#10;&#10;Description automatically generated with medium confidence">
              <a:extLst>
                <a:ext uri="{FF2B5EF4-FFF2-40B4-BE49-F238E27FC236}">
                  <a16:creationId xmlns:a16="http://schemas.microsoft.com/office/drawing/2014/main" id="{36D71566-EC43-446C-9DAE-0873F91C8EF9}"/>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3996065" y="3281076"/>
              <a:ext cx="1423632" cy="521208"/>
            </a:xfrm>
            <a:prstGeom prst="rect">
              <a:avLst/>
            </a:prstGeom>
          </p:spPr>
        </p:pic>
        <p:grpSp>
          <p:nvGrpSpPr>
            <p:cNvPr id="60" name="Group 59">
              <a:extLst>
                <a:ext uri="{FF2B5EF4-FFF2-40B4-BE49-F238E27FC236}">
                  <a16:creationId xmlns:a16="http://schemas.microsoft.com/office/drawing/2014/main" id="{3A7D8F90-F988-45A5-80F2-F42AFD10EFB8}"/>
                </a:ext>
              </a:extLst>
            </p:cNvPr>
            <p:cNvGrpSpPr/>
            <p:nvPr/>
          </p:nvGrpSpPr>
          <p:grpSpPr>
            <a:xfrm>
              <a:off x="3813218" y="3658497"/>
              <a:ext cx="1921517" cy="440890"/>
              <a:chOff x="5705475" y="3070784"/>
              <a:chExt cx="1921517" cy="440890"/>
            </a:xfrm>
          </p:grpSpPr>
          <p:sp>
            <p:nvSpPr>
              <p:cNvPr id="61" name="TextBox 60">
                <a:extLst>
                  <a:ext uri="{FF2B5EF4-FFF2-40B4-BE49-F238E27FC236}">
                    <a16:creationId xmlns:a16="http://schemas.microsoft.com/office/drawing/2014/main" id="{7A8B83D8-4A5F-4278-AEA8-1E967EFE8EF5}"/>
                  </a:ext>
                </a:extLst>
              </p:cNvPr>
              <p:cNvSpPr txBox="1"/>
              <p:nvPr/>
            </p:nvSpPr>
            <p:spPr>
              <a:xfrm>
                <a:off x="5935547" y="3070784"/>
                <a:ext cx="1691445" cy="440890"/>
              </a:xfrm>
              <a:prstGeom prst="rect">
                <a:avLst/>
              </a:prstGeom>
              <a:noFill/>
            </p:spPr>
            <p:txBody>
              <a:bodyPr wrap="square" lIns="182880" tIns="146304" rIns="182880" bIns="146304" numCol="1"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1050" b="0" i="0" u="none" strike="noStrike" kern="1200" cap="none" spc="0" normalizeH="0" baseline="0" noProof="0">
                    <a:ln>
                      <a:noFill/>
                    </a:ln>
                    <a:solidFill>
                      <a:srgbClr val="1A1A1A"/>
                    </a:solidFill>
                    <a:effectLst/>
                    <a:uLnTx/>
                    <a:uFillTx/>
                    <a:latin typeface="Segoe UI Semibold"/>
                    <a:ea typeface="+mn-ea"/>
                    <a:cs typeface="+mn-cs"/>
                  </a:rPr>
                  <a:t>Azure Virtual Desktop</a:t>
                </a:r>
                <a:endParaRPr kumimoji="0" lang="en-US" sz="1100" b="0" i="0" u="none" strike="noStrike" kern="1200" cap="none" spc="0" normalizeH="0" baseline="0" noProof="0">
                  <a:ln>
                    <a:noFill/>
                  </a:ln>
                  <a:solidFill>
                    <a:srgbClr val="1A1A1A"/>
                  </a:solidFill>
                  <a:effectLst/>
                  <a:uLnTx/>
                  <a:uFillTx/>
                  <a:latin typeface="Segoe UI Semibold"/>
                  <a:ea typeface="+mn-ea"/>
                  <a:cs typeface="+mn-cs"/>
                </a:endParaRPr>
              </a:p>
            </p:txBody>
          </p:sp>
          <p:grpSp>
            <p:nvGrpSpPr>
              <p:cNvPr id="62" name="Group 61">
                <a:extLst>
                  <a:ext uri="{FF2B5EF4-FFF2-40B4-BE49-F238E27FC236}">
                    <a16:creationId xmlns:a16="http://schemas.microsoft.com/office/drawing/2014/main" id="{19D4C654-A8AF-4F64-90EE-1AEEABF6C8A3}"/>
                  </a:ext>
                </a:extLst>
              </p:cNvPr>
              <p:cNvGrpSpPr/>
              <p:nvPr/>
            </p:nvGrpSpPr>
            <p:grpSpPr>
              <a:xfrm>
                <a:off x="5705475" y="3118569"/>
                <a:ext cx="337705" cy="276860"/>
                <a:chOff x="5705475" y="3120708"/>
                <a:chExt cx="337705" cy="276860"/>
              </a:xfrm>
            </p:grpSpPr>
            <p:sp>
              <p:nvSpPr>
                <p:cNvPr id="63" name="Freeform: Shape 62">
                  <a:extLst>
                    <a:ext uri="{FF2B5EF4-FFF2-40B4-BE49-F238E27FC236}">
                      <a16:creationId xmlns:a16="http://schemas.microsoft.com/office/drawing/2014/main" id="{0B4038E7-5560-448B-824C-81AA5C6D9D6C}"/>
                    </a:ext>
                  </a:extLst>
                </p:cNvPr>
                <p:cNvSpPr/>
                <p:nvPr/>
              </p:nvSpPr>
              <p:spPr>
                <a:xfrm>
                  <a:off x="5812757" y="3120708"/>
                  <a:ext cx="230423" cy="149046"/>
                </a:xfrm>
                <a:custGeom>
                  <a:avLst/>
                  <a:gdLst>
                    <a:gd name="connsiteX0" fmla="*/ 422910 w 496252"/>
                    <a:gd name="connsiteY0" fmla="*/ 124777 h 320992"/>
                    <a:gd name="connsiteX1" fmla="*/ 328613 w 496252"/>
                    <a:gd name="connsiteY1" fmla="*/ 45720 h 320992"/>
                    <a:gd name="connsiteX2" fmla="*/ 313373 w 496252"/>
                    <a:gd name="connsiteY2" fmla="*/ 46672 h 320992"/>
                    <a:gd name="connsiteX3" fmla="*/ 215265 w 496252"/>
                    <a:gd name="connsiteY3" fmla="*/ 0 h 320992"/>
                    <a:gd name="connsiteX4" fmla="*/ 93345 w 496252"/>
                    <a:gd name="connsiteY4" fmla="*/ 92393 h 320992"/>
                    <a:gd name="connsiteX5" fmla="*/ 0 w 496252"/>
                    <a:gd name="connsiteY5" fmla="*/ 205740 h 320992"/>
                    <a:gd name="connsiteX6" fmla="*/ 114300 w 496252"/>
                    <a:gd name="connsiteY6" fmla="*/ 320993 h 320992"/>
                    <a:gd name="connsiteX7" fmla="*/ 114300 w 496252"/>
                    <a:gd name="connsiteY7" fmla="*/ 320993 h 320992"/>
                    <a:gd name="connsiteX8" fmla="*/ 400050 w 496252"/>
                    <a:gd name="connsiteY8" fmla="*/ 320993 h 320992"/>
                    <a:gd name="connsiteX9" fmla="*/ 496253 w 496252"/>
                    <a:gd name="connsiteY9" fmla="*/ 220980 h 320992"/>
                    <a:gd name="connsiteX10" fmla="*/ 422910 w 496252"/>
                    <a:gd name="connsiteY10" fmla="*/ 124777 h 320992"/>
                    <a:gd name="connsiteX11" fmla="*/ 394335 w 496252"/>
                    <a:gd name="connsiteY11" fmla="*/ 263843 h 320992"/>
                    <a:gd name="connsiteX12" fmla="*/ 112395 w 496252"/>
                    <a:gd name="connsiteY12" fmla="*/ 263843 h 320992"/>
                    <a:gd name="connsiteX13" fmla="*/ 61913 w 496252"/>
                    <a:gd name="connsiteY13" fmla="*/ 230505 h 320992"/>
                    <a:gd name="connsiteX14" fmla="*/ 68580 w 496252"/>
                    <a:gd name="connsiteY14" fmla="*/ 169545 h 320992"/>
                    <a:gd name="connsiteX15" fmla="*/ 115252 w 496252"/>
                    <a:gd name="connsiteY15" fmla="*/ 145733 h 320992"/>
                    <a:gd name="connsiteX16" fmla="*/ 124777 w 496252"/>
                    <a:gd name="connsiteY16" fmla="*/ 146685 h 320992"/>
                    <a:gd name="connsiteX17" fmla="*/ 141923 w 496252"/>
                    <a:gd name="connsiteY17" fmla="*/ 149543 h 320992"/>
                    <a:gd name="connsiteX18" fmla="*/ 141923 w 496252"/>
                    <a:gd name="connsiteY18" fmla="*/ 130493 h 320992"/>
                    <a:gd name="connsiteX19" fmla="*/ 198120 w 496252"/>
                    <a:gd name="connsiteY19" fmla="*/ 59055 h 320992"/>
                    <a:gd name="connsiteX20" fmla="*/ 215265 w 496252"/>
                    <a:gd name="connsiteY20" fmla="*/ 57150 h 320992"/>
                    <a:gd name="connsiteX21" fmla="*/ 215265 w 496252"/>
                    <a:gd name="connsiteY21" fmla="*/ 57150 h 320992"/>
                    <a:gd name="connsiteX22" fmla="*/ 215265 w 496252"/>
                    <a:gd name="connsiteY22" fmla="*/ 57150 h 320992"/>
                    <a:gd name="connsiteX23" fmla="*/ 215265 w 496252"/>
                    <a:gd name="connsiteY23" fmla="*/ 57150 h 320992"/>
                    <a:gd name="connsiteX24" fmla="*/ 280035 w 496252"/>
                    <a:gd name="connsiteY24" fmla="*/ 97155 h 320992"/>
                    <a:gd name="connsiteX25" fmla="*/ 285750 w 496252"/>
                    <a:gd name="connsiteY25" fmla="*/ 108585 h 320992"/>
                    <a:gd name="connsiteX26" fmla="*/ 298133 w 496252"/>
                    <a:gd name="connsiteY26" fmla="*/ 103823 h 320992"/>
                    <a:gd name="connsiteX27" fmla="*/ 317183 w 496252"/>
                    <a:gd name="connsiteY27" fmla="*/ 100965 h 320992"/>
                    <a:gd name="connsiteX28" fmla="*/ 351473 w 496252"/>
                    <a:gd name="connsiteY28" fmla="*/ 111443 h 320992"/>
                    <a:gd name="connsiteX29" fmla="*/ 376238 w 496252"/>
                    <a:gd name="connsiteY29" fmla="*/ 160020 h 320992"/>
                    <a:gd name="connsiteX30" fmla="*/ 376238 w 496252"/>
                    <a:gd name="connsiteY30" fmla="*/ 175260 h 320992"/>
                    <a:gd name="connsiteX31" fmla="*/ 395288 w 496252"/>
                    <a:gd name="connsiteY31" fmla="*/ 175260 h 320992"/>
                    <a:gd name="connsiteX32" fmla="*/ 440055 w 496252"/>
                    <a:gd name="connsiteY32" fmla="*/ 220028 h 320992"/>
                    <a:gd name="connsiteX33" fmla="*/ 394335 w 496252"/>
                    <a:gd name="connsiteY33" fmla="*/ 263843 h 32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496252" h="320992">
                      <a:moveTo>
                        <a:pt x="422910" y="124777"/>
                      </a:moveTo>
                      <a:cubicBezTo>
                        <a:pt x="415290" y="80010"/>
                        <a:pt x="375285" y="45720"/>
                        <a:pt x="328613" y="45720"/>
                      </a:cubicBezTo>
                      <a:cubicBezTo>
                        <a:pt x="323850" y="45720"/>
                        <a:pt x="318135" y="46672"/>
                        <a:pt x="313373" y="46672"/>
                      </a:cubicBezTo>
                      <a:cubicBezTo>
                        <a:pt x="290513" y="18097"/>
                        <a:pt x="255270" y="0"/>
                        <a:pt x="215265" y="0"/>
                      </a:cubicBezTo>
                      <a:cubicBezTo>
                        <a:pt x="157163" y="0"/>
                        <a:pt x="108585" y="39052"/>
                        <a:pt x="93345" y="92393"/>
                      </a:cubicBezTo>
                      <a:cubicBezTo>
                        <a:pt x="40005" y="102870"/>
                        <a:pt x="0" y="149543"/>
                        <a:pt x="0" y="205740"/>
                      </a:cubicBezTo>
                      <a:cubicBezTo>
                        <a:pt x="0" y="269557"/>
                        <a:pt x="51435" y="320993"/>
                        <a:pt x="114300" y="320993"/>
                      </a:cubicBezTo>
                      <a:lnTo>
                        <a:pt x="114300" y="320993"/>
                      </a:lnTo>
                      <a:cubicBezTo>
                        <a:pt x="114300" y="320993"/>
                        <a:pt x="396240" y="320993"/>
                        <a:pt x="400050" y="320993"/>
                      </a:cubicBezTo>
                      <a:cubicBezTo>
                        <a:pt x="455295" y="320993"/>
                        <a:pt x="496253" y="276225"/>
                        <a:pt x="496253" y="220980"/>
                      </a:cubicBezTo>
                      <a:cubicBezTo>
                        <a:pt x="496253" y="175260"/>
                        <a:pt x="464820" y="137160"/>
                        <a:pt x="422910" y="124777"/>
                      </a:cubicBezTo>
                      <a:close/>
                      <a:moveTo>
                        <a:pt x="394335" y="263843"/>
                      </a:moveTo>
                      <a:lnTo>
                        <a:pt x="112395" y="263843"/>
                      </a:lnTo>
                      <a:cubicBezTo>
                        <a:pt x="90488" y="261937"/>
                        <a:pt x="71438" y="249555"/>
                        <a:pt x="61913" y="230505"/>
                      </a:cubicBezTo>
                      <a:cubicBezTo>
                        <a:pt x="53340" y="210503"/>
                        <a:pt x="55245" y="187643"/>
                        <a:pt x="68580" y="169545"/>
                      </a:cubicBezTo>
                      <a:cubicBezTo>
                        <a:pt x="80010" y="154305"/>
                        <a:pt x="97155" y="145733"/>
                        <a:pt x="115252" y="145733"/>
                      </a:cubicBezTo>
                      <a:cubicBezTo>
                        <a:pt x="118110" y="145733"/>
                        <a:pt x="121920" y="145733"/>
                        <a:pt x="124777" y="146685"/>
                      </a:cubicBezTo>
                      <a:lnTo>
                        <a:pt x="141923" y="149543"/>
                      </a:lnTo>
                      <a:lnTo>
                        <a:pt x="141923" y="130493"/>
                      </a:lnTo>
                      <a:cubicBezTo>
                        <a:pt x="141923" y="96202"/>
                        <a:pt x="164783" y="66675"/>
                        <a:pt x="198120" y="59055"/>
                      </a:cubicBezTo>
                      <a:cubicBezTo>
                        <a:pt x="203835" y="58102"/>
                        <a:pt x="209550" y="57150"/>
                        <a:pt x="215265" y="57150"/>
                      </a:cubicBezTo>
                      <a:cubicBezTo>
                        <a:pt x="215265" y="57150"/>
                        <a:pt x="215265" y="57150"/>
                        <a:pt x="215265" y="57150"/>
                      </a:cubicBezTo>
                      <a:lnTo>
                        <a:pt x="215265" y="57150"/>
                      </a:lnTo>
                      <a:cubicBezTo>
                        <a:pt x="215265" y="57150"/>
                        <a:pt x="215265" y="57150"/>
                        <a:pt x="215265" y="57150"/>
                      </a:cubicBezTo>
                      <a:cubicBezTo>
                        <a:pt x="242888" y="57150"/>
                        <a:pt x="267653" y="72390"/>
                        <a:pt x="280035" y="97155"/>
                      </a:cubicBezTo>
                      <a:lnTo>
                        <a:pt x="285750" y="108585"/>
                      </a:lnTo>
                      <a:lnTo>
                        <a:pt x="298133" y="103823"/>
                      </a:lnTo>
                      <a:cubicBezTo>
                        <a:pt x="303848" y="101918"/>
                        <a:pt x="310515" y="100965"/>
                        <a:pt x="317183" y="100965"/>
                      </a:cubicBezTo>
                      <a:cubicBezTo>
                        <a:pt x="329565" y="100965"/>
                        <a:pt x="340995" y="104775"/>
                        <a:pt x="351473" y="111443"/>
                      </a:cubicBezTo>
                      <a:cubicBezTo>
                        <a:pt x="366713" y="122873"/>
                        <a:pt x="376238" y="140970"/>
                        <a:pt x="376238" y="160020"/>
                      </a:cubicBezTo>
                      <a:lnTo>
                        <a:pt x="376238" y="175260"/>
                      </a:lnTo>
                      <a:lnTo>
                        <a:pt x="395288" y="175260"/>
                      </a:lnTo>
                      <a:cubicBezTo>
                        <a:pt x="420053" y="175260"/>
                        <a:pt x="440055" y="195262"/>
                        <a:pt x="440055" y="220028"/>
                      </a:cubicBezTo>
                      <a:cubicBezTo>
                        <a:pt x="439103" y="243840"/>
                        <a:pt x="419100" y="263843"/>
                        <a:pt x="394335" y="263843"/>
                      </a:cubicBezTo>
                      <a:close/>
                    </a:path>
                  </a:pathLst>
                </a:custGeom>
                <a:solidFill>
                  <a:srgbClr val="000000"/>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A1A1A"/>
                    </a:solidFill>
                    <a:effectLst/>
                    <a:uLnTx/>
                    <a:uFillTx/>
                    <a:latin typeface="Segoe UI"/>
                    <a:ea typeface="+mn-ea"/>
                    <a:cs typeface="+mn-cs"/>
                  </a:endParaRPr>
                </a:p>
              </p:txBody>
            </p:sp>
            <p:grpSp>
              <p:nvGrpSpPr>
                <p:cNvPr id="64" name="Group 63">
                  <a:extLst>
                    <a:ext uri="{FF2B5EF4-FFF2-40B4-BE49-F238E27FC236}">
                      <a16:creationId xmlns:a16="http://schemas.microsoft.com/office/drawing/2014/main" id="{B3CF0163-88C1-48BC-BF71-D77B139F89AD}"/>
                    </a:ext>
                  </a:extLst>
                </p:cNvPr>
                <p:cNvGrpSpPr/>
                <p:nvPr/>
              </p:nvGrpSpPr>
              <p:grpSpPr>
                <a:xfrm>
                  <a:off x="5705475" y="3198545"/>
                  <a:ext cx="212291" cy="199023"/>
                  <a:chOff x="5705475" y="3198545"/>
                  <a:chExt cx="212291" cy="199023"/>
                </a:xfrm>
              </p:grpSpPr>
              <p:sp>
                <p:nvSpPr>
                  <p:cNvPr id="65" name="Freeform: Shape 64">
                    <a:extLst>
                      <a:ext uri="{FF2B5EF4-FFF2-40B4-BE49-F238E27FC236}">
                        <a16:creationId xmlns:a16="http://schemas.microsoft.com/office/drawing/2014/main" id="{78497B77-5D82-4285-90C2-F7820D81D82A}"/>
                      </a:ext>
                    </a:extLst>
                  </p:cNvPr>
                  <p:cNvSpPr/>
                  <p:nvPr/>
                </p:nvSpPr>
                <p:spPr>
                  <a:xfrm>
                    <a:off x="5705475" y="3198545"/>
                    <a:ext cx="212291" cy="199023"/>
                  </a:xfrm>
                  <a:custGeom>
                    <a:avLst/>
                    <a:gdLst>
                      <a:gd name="connsiteX0" fmla="*/ 426720 w 457200"/>
                      <a:gd name="connsiteY0" fmla="*/ 0 h 428625"/>
                      <a:gd name="connsiteX1" fmla="*/ 30480 w 457200"/>
                      <a:gd name="connsiteY1" fmla="*/ 0 h 428625"/>
                      <a:gd name="connsiteX2" fmla="*/ 0 w 457200"/>
                      <a:gd name="connsiteY2" fmla="*/ 30480 h 428625"/>
                      <a:gd name="connsiteX3" fmla="*/ 0 w 457200"/>
                      <a:gd name="connsiteY3" fmla="*/ 302895 h 428625"/>
                      <a:gd name="connsiteX4" fmla="*/ 30480 w 457200"/>
                      <a:gd name="connsiteY4" fmla="*/ 333375 h 428625"/>
                      <a:gd name="connsiteX5" fmla="*/ 30480 w 457200"/>
                      <a:gd name="connsiteY5" fmla="*/ 333375 h 428625"/>
                      <a:gd name="connsiteX6" fmla="*/ 180975 w 457200"/>
                      <a:gd name="connsiteY6" fmla="*/ 333375 h 428625"/>
                      <a:gd name="connsiteX7" fmla="*/ 180975 w 457200"/>
                      <a:gd name="connsiteY7" fmla="*/ 371475 h 428625"/>
                      <a:gd name="connsiteX8" fmla="*/ 114300 w 457200"/>
                      <a:gd name="connsiteY8" fmla="*/ 371475 h 428625"/>
                      <a:gd name="connsiteX9" fmla="*/ 114300 w 457200"/>
                      <a:gd name="connsiteY9" fmla="*/ 428625 h 428625"/>
                      <a:gd name="connsiteX10" fmla="*/ 342900 w 457200"/>
                      <a:gd name="connsiteY10" fmla="*/ 428625 h 428625"/>
                      <a:gd name="connsiteX11" fmla="*/ 342900 w 457200"/>
                      <a:gd name="connsiteY11" fmla="*/ 371475 h 428625"/>
                      <a:gd name="connsiteX12" fmla="*/ 276225 w 457200"/>
                      <a:gd name="connsiteY12" fmla="*/ 371475 h 428625"/>
                      <a:gd name="connsiteX13" fmla="*/ 276225 w 457200"/>
                      <a:gd name="connsiteY13" fmla="*/ 333375 h 428625"/>
                      <a:gd name="connsiteX14" fmla="*/ 426720 w 457200"/>
                      <a:gd name="connsiteY14" fmla="*/ 333375 h 428625"/>
                      <a:gd name="connsiteX15" fmla="*/ 457200 w 457200"/>
                      <a:gd name="connsiteY15" fmla="*/ 302895 h 428625"/>
                      <a:gd name="connsiteX16" fmla="*/ 457200 w 457200"/>
                      <a:gd name="connsiteY16" fmla="*/ 302895 h 428625"/>
                      <a:gd name="connsiteX17" fmla="*/ 457200 w 457200"/>
                      <a:gd name="connsiteY17" fmla="*/ 30480 h 428625"/>
                      <a:gd name="connsiteX18" fmla="*/ 426720 w 457200"/>
                      <a:gd name="connsiteY18" fmla="*/ 0 h 428625"/>
                      <a:gd name="connsiteX19" fmla="*/ 400050 w 457200"/>
                      <a:gd name="connsiteY19" fmla="*/ 276225 h 428625"/>
                      <a:gd name="connsiteX20" fmla="*/ 57150 w 457200"/>
                      <a:gd name="connsiteY20" fmla="*/ 276225 h 428625"/>
                      <a:gd name="connsiteX21" fmla="*/ 57150 w 457200"/>
                      <a:gd name="connsiteY21" fmla="*/ 57150 h 428625"/>
                      <a:gd name="connsiteX22" fmla="*/ 400050 w 457200"/>
                      <a:gd name="connsiteY22" fmla="*/ 57150 h 428625"/>
                      <a:gd name="connsiteX23" fmla="*/ 400050 w 457200"/>
                      <a:gd name="connsiteY23" fmla="*/ 276225 h 42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57200" h="428625">
                        <a:moveTo>
                          <a:pt x="426720" y="0"/>
                        </a:moveTo>
                        <a:lnTo>
                          <a:pt x="30480" y="0"/>
                        </a:lnTo>
                        <a:cubicBezTo>
                          <a:pt x="13335" y="0"/>
                          <a:pt x="0" y="13335"/>
                          <a:pt x="0" y="30480"/>
                        </a:cubicBezTo>
                        <a:lnTo>
                          <a:pt x="0" y="302895"/>
                        </a:lnTo>
                        <a:cubicBezTo>
                          <a:pt x="0" y="320040"/>
                          <a:pt x="13335" y="333375"/>
                          <a:pt x="30480" y="333375"/>
                        </a:cubicBezTo>
                        <a:cubicBezTo>
                          <a:pt x="30480" y="333375"/>
                          <a:pt x="30480" y="333375"/>
                          <a:pt x="30480" y="333375"/>
                        </a:cubicBezTo>
                        <a:lnTo>
                          <a:pt x="180975" y="333375"/>
                        </a:lnTo>
                        <a:lnTo>
                          <a:pt x="180975" y="371475"/>
                        </a:lnTo>
                        <a:lnTo>
                          <a:pt x="114300" y="371475"/>
                        </a:lnTo>
                        <a:lnTo>
                          <a:pt x="114300" y="428625"/>
                        </a:lnTo>
                        <a:lnTo>
                          <a:pt x="342900" y="428625"/>
                        </a:lnTo>
                        <a:lnTo>
                          <a:pt x="342900" y="371475"/>
                        </a:lnTo>
                        <a:lnTo>
                          <a:pt x="276225" y="371475"/>
                        </a:lnTo>
                        <a:lnTo>
                          <a:pt x="276225" y="333375"/>
                        </a:lnTo>
                        <a:lnTo>
                          <a:pt x="426720" y="333375"/>
                        </a:lnTo>
                        <a:cubicBezTo>
                          <a:pt x="443865" y="333375"/>
                          <a:pt x="457200" y="320040"/>
                          <a:pt x="457200" y="302895"/>
                        </a:cubicBezTo>
                        <a:lnTo>
                          <a:pt x="457200" y="302895"/>
                        </a:lnTo>
                        <a:lnTo>
                          <a:pt x="457200" y="30480"/>
                        </a:lnTo>
                        <a:cubicBezTo>
                          <a:pt x="457200" y="13335"/>
                          <a:pt x="443865" y="0"/>
                          <a:pt x="426720" y="0"/>
                        </a:cubicBezTo>
                        <a:close/>
                        <a:moveTo>
                          <a:pt x="400050" y="276225"/>
                        </a:moveTo>
                        <a:lnTo>
                          <a:pt x="57150" y="276225"/>
                        </a:lnTo>
                        <a:lnTo>
                          <a:pt x="57150" y="57150"/>
                        </a:lnTo>
                        <a:lnTo>
                          <a:pt x="400050" y="57150"/>
                        </a:lnTo>
                        <a:lnTo>
                          <a:pt x="400050" y="276225"/>
                        </a:lnTo>
                        <a:close/>
                      </a:path>
                    </a:pathLst>
                  </a:custGeom>
                  <a:solidFill>
                    <a:srgbClr val="000000"/>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A1A1A"/>
                      </a:solidFill>
                      <a:effectLst/>
                      <a:uLnTx/>
                      <a:uFillTx/>
                      <a:latin typeface="Segoe UI"/>
                      <a:ea typeface="+mn-ea"/>
                      <a:cs typeface="+mn-cs"/>
                    </a:endParaRPr>
                  </a:p>
                </p:txBody>
              </p:sp>
              <p:sp>
                <p:nvSpPr>
                  <p:cNvPr id="66" name="Rectangle 65">
                    <a:extLst>
                      <a:ext uri="{FF2B5EF4-FFF2-40B4-BE49-F238E27FC236}">
                        <a16:creationId xmlns:a16="http://schemas.microsoft.com/office/drawing/2014/main" id="{EAB0ABAA-8421-4AF0-A2F0-86DE2CD17489}"/>
                      </a:ext>
                    </a:extLst>
                  </p:cNvPr>
                  <p:cNvSpPr/>
                  <p:nvPr/>
                </p:nvSpPr>
                <p:spPr>
                  <a:xfrm>
                    <a:off x="5733896" y="3228975"/>
                    <a:ext cx="155448" cy="904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Segoe UI"/>
                      <a:ea typeface="+mn-ea"/>
                      <a:cs typeface="+mn-cs"/>
                    </a:endParaRPr>
                  </a:p>
                </p:txBody>
              </p:sp>
            </p:grpSp>
          </p:grpSp>
        </p:grpSp>
      </p:grpSp>
    </p:spTree>
    <p:extLst>
      <p:ext uri="{BB962C8B-B14F-4D97-AF65-F5344CB8AC3E}">
        <p14:creationId xmlns:p14="http://schemas.microsoft.com/office/powerpoint/2010/main" val="80364974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AEA246-2B17-4677-9FE8-90915F3B7B2F}"/>
              </a:ext>
            </a:extLst>
          </p:cNvPr>
          <p:cNvSpPr>
            <a:spLocks noGrp="1"/>
          </p:cNvSpPr>
          <p:nvPr>
            <p:ph type="title"/>
          </p:nvPr>
        </p:nvSpPr>
        <p:spPr>
          <a:xfrm>
            <a:off x="430427" y="192228"/>
            <a:ext cx="10515600" cy="759169"/>
          </a:xfrm>
        </p:spPr>
        <p:txBody>
          <a:bodyPr/>
          <a:lstStyle/>
          <a:p>
            <a:r>
              <a:rPr lang="en-US" dirty="0"/>
              <a:t>An industry leader in endpoint security</a:t>
            </a:r>
          </a:p>
        </p:txBody>
      </p:sp>
      <p:grpSp>
        <p:nvGrpSpPr>
          <p:cNvPr id="11" name="Group 10">
            <a:extLst>
              <a:ext uri="{FF2B5EF4-FFF2-40B4-BE49-F238E27FC236}">
                <a16:creationId xmlns:a16="http://schemas.microsoft.com/office/drawing/2014/main" id="{94CBBF2B-85FB-4221-B8F9-6A29494A5849}"/>
              </a:ext>
            </a:extLst>
          </p:cNvPr>
          <p:cNvGrpSpPr/>
          <p:nvPr/>
        </p:nvGrpSpPr>
        <p:grpSpPr>
          <a:xfrm>
            <a:off x="544010" y="1311476"/>
            <a:ext cx="5401912" cy="1142665"/>
            <a:chOff x="544010" y="1311476"/>
            <a:chExt cx="5401912" cy="1142665"/>
          </a:xfrm>
        </p:grpSpPr>
        <p:sp>
          <p:nvSpPr>
            <p:cNvPr id="18" name="Rectangle 17">
              <a:extLst>
                <a:ext uri="{FF2B5EF4-FFF2-40B4-BE49-F238E27FC236}">
                  <a16:creationId xmlns:a16="http://schemas.microsoft.com/office/drawing/2014/main" id="{19F8FFE0-9B62-4AA1-93E9-04B40CDF2AC5}"/>
                </a:ext>
              </a:extLst>
            </p:cNvPr>
            <p:cNvSpPr/>
            <p:nvPr/>
          </p:nvSpPr>
          <p:spPr bwMode="auto">
            <a:xfrm>
              <a:off x="544010" y="1311476"/>
              <a:ext cx="5401912" cy="1142665"/>
            </a:xfrm>
            <a:prstGeom prst="rect">
              <a:avLst/>
            </a:prstGeom>
            <a:solidFill>
              <a:schemeClr val="bg1"/>
            </a:solidFill>
            <a:ln>
              <a:noFill/>
              <a:headEnd type="none" w="med" len="med"/>
              <a:tailEnd type="none" w="med" len="med"/>
            </a:ln>
            <a:effectLst>
              <a:outerShdw blurRad="254000" dist="50800" dir="2700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horz" wrap="square" lIns="1463040" tIns="91440" rIns="137160" bIns="91440" numCol="1" rtlCol="0" anchor="ctr" anchorCtr="0" compatLnSpc="1">
              <a:prstTxWarp prst="textNoShape">
                <a:avLst/>
              </a:prstTxWarp>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600" b="0" i="0" u="none" strike="noStrike" kern="1200" cap="none" spc="0" normalizeH="0" baseline="0" noProof="0">
                  <a:ln>
                    <a:noFill/>
                  </a:ln>
                  <a:gradFill>
                    <a:gsLst>
                      <a:gs pos="2917">
                        <a:srgbClr val="1A1A1A"/>
                      </a:gs>
                      <a:gs pos="100000">
                        <a:srgbClr val="1A1A1A"/>
                      </a:gs>
                    </a:gsLst>
                    <a:lin ang="5400000" scaled="0"/>
                  </a:gradFill>
                  <a:effectLst/>
                  <a:uLnTx/>
                  <a:uFillTx/>
                  <a:latin typeface="Segoe UI Semibold"/>
                  <a:ea typeface="+mn-ea"/>
                  <a:cs typeface="+mn-cs"/>
                </a:rPr>
                <a:t>Gartner names Microsoft </a:t>
              </a:r>
              <a:r>
                <a:rPr kumimoji="0" lang="en-US" sz="1600" b="0" i="0" u="none" strike="noStrike" kern="1200" cap="none" spc="0" normalizeH="0" baseline="0" noProof="0">
                  <a:ln>
                    <a:noFill/>
                  </a:ln>
                  <a:gradFill>
                    <a:gsLst>
                      <a:gs pos="2917">
                        <a:srgbClr val="0078D4"/>
                      </a:gs>
                      <a:gs pos="100000">
                        <a:srgbClr val="0078D4"/>
                      </a:gs>
                    </a:gsLst>
                    <a:lin ang="5400000" scaled="0"/>
                  </a:gradFill>
                  <a:effectLst/>
                  <a:uLnTx/>
                  <a:uFillTx/>
                  <a:latin typeface="Segoe UI Semibold"/>
                  <a:ea typeface="+mn-ea"/>
                  <a:cs typeface="+mn-cs"/>
                </a:rPr>
                <a:t>a Leader in 2021 Endpoint Protection Platforms Magic Quadrant</a:t>
              </a:r>
              <a:r>
                <a:rPr kumimoji="0" lang="en-US" sz="1600" b="0" i="0" u="none" strike="noStrike" kern="1200" cap="none" spc="0" normalizeH="0" baseline="0" noProof="0">
                  <a:ln>
                    <a:noFill/>
                  </a:ln>
                  <a:gradFill>
                    <a:gsLst>
                      <a:gs pos="2917">
                        <a:srgbClr val="1A1A1A"/>
                      </a:gs>
                      <a:gs pos="100000">
                        <a:srgbClr val="1A1A1A"/>
                      </a:gs>
                    </a:gsLst>
                    <a:lin ang="5400000" scaled="0"/>
                  </a:gradFill>
                  <a:effectLst/>
                  <a:uLnTx/>
                  <a:uFillTx/>
                  <a:latin typeface="Segoe UI Semibold"/>
                  <a:ea typeface="+mn-ea"/>
                  <a:cs typeface="+mn-cs"/>
                </a:rPr>
                <a:t>.</a:t>
              </a:r>
            </a:p>
          </p:txBody>
        </p:sp>
        <p:pic>
          <p:nvPicPr>
            <p:cNvPr id="2050" name="Picture 2">
              <a:extLst>
                <a:ext uri="{FF2B5EF4-FFF2-40B4-BE49-F238E27FC236}">
                  <a16:creationId xmlns:a16="http://schemas.microsoft.com/office/drawing/2014/main" id="{6A01BEF1-2795-4301-9BB7-6EE3766410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2596" y="1775948"/>
              <a:ext cx="929221" cy="213721"/>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4" name="Group 3">
            <a:extLst>
              <a:ext uri="{FF2B5EF4-FFF2-40B4-BE49-F238E27FC236}">
                <a16:creationId xmlns:a16="http://schemas.microsoft.com/office/drawing/2014/main" id="{28B93FB9-4F2F-43C0-B7F1-E55E84F2F905}"/>
              </a:ext>
            </a:extLst>
          </p:cNvPr>
          <p:cNvGrpSpPr/>
          <p:nvPr/>
        </p:nvGrpSpPr>
        <p:grpSpPr>
          <a:xfrm>
            <a:off x="544009" y="2595109"/>
            <a:ext cx="5401912" cy="1142665"/>
            <a:chOff x="544009" y="2595109"/>
            <a:chExt cx="5401912" cy="1142665"/>
          </a:xfrm>
        </p:grpSpPr>
        <p:sp>
          <p:nvSpPr>
            <p:cNvPr id="24" name="Rectangle 23">
              <a:extLst>
                <a:ext uri="{FF2B5EF4-FFF2-40B4-BE49-F238E27FC236}">
                  <a16:creationId xmlns:a16="http://schemas.microsoft.com/office/drawing/2014/main" id="{60BF7995-F8C3-4632-9332-963F83D26635}"/>
                </a:ext>
              </a:extLst>
            </p:cNvPr>
            <p:cNvSpPr/>
            <p:nvPr/>
          </p:nvSpPr>
          <p:spPr bwMode="auto">
            <a:xfrm>
              <a:off x="544009" y="2595109"/>
              <a:ext cx="5401912" cy="1142665"/>
            </a:xfrm>
            <a:prstGeom prst="rect">
              <a:avLst/>
            </a:prstGeom>
            <a:solidFill>
              <a:schemeClr val="bg1"/>
            </a:solidFill>
            <a:ln>
              <a:noFill/>
              <a:headEnd type="none" w="med" len="med"/>
              <a:tailEnd type="none" w="med" len="med"/>
            </a:ln>
            <a:effectLst>
              <a:outerShdw blurRad="254000" dist="50800" dir="2700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463040" tIns="91440" rIns="137160" bIns="9144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600" b="0" i="0" u="none" strike="noStrike" kern="1200" cap="none" spc="0" normalizeH="0" baseline="0" noProof="0">
                  <a:ln>
                    <a:noFill/>
                  </a:ln>
                  <a:gradFill>
                    <a:gsLst>
                      <a:gs pos="2917">
                        <a:srgbClr val="1A1A1A"/>
                      </a:gs>
                      <a:gs pos="100000">
                        <a:srgbClr val="1A1A1A"/>
                      </a:gs>
                    </a:gsLst>
                    <a:lin ang="5400000" scaled="0"/>
                  </a:gradFill>
                  <a:effectLst/>
                  <a:uLnTx/>
                  <a:uFillTx/>
                  <a:latin typeface="Segoe UI Semibold"/>
                  <a:ea typeface="+mn-ea"/>
                  <a:cs typeface="+mn-cs"/>
                </a:rPr>
                <a:t>Forrester names Microsoft </a:t>
              </a:r>
              <a:r>
                <a:rPr kumimoji="0" lang="en-US" sz="1600" b="0" i="0" u="none" strike="noStrike" kern="1200" cap="none" spc="0" normalizeH="0" baseline="0" noProof="0">
                  <a:ln>
                    <a:noFill/>
                  </a:ln>
                  <a:gradFill>
                    <a:gsLst>
                      <a:gs pos="2917">
                        <a:srgbClr val="0078D4"/>
                      </a:gs>
                      <a:gs pos="100000">
                        <a:srgbClr val="0078D4"/>
                      </a:gs>
                    </a:gsLst>
                    <a:lin ang="5400000" scaled="0"/>
                  </a:gradFill>
                  <a:effectLst/>
                  <a:uLnTx/>
                  <a:uFillTx/>
                  <a:latin typeface="Segoe UI Semibold"/>
                  <a:ea typeface="+mn-ea"/>
                  <a:cs typeface="+mn-cs"/>
                </a:rPr>
                <a:t>a Leader </a:t>
              </a:r>
              <a:br>
                <a:rPr kumimoji="0" lang="en-US" sz="1600" b="0" i="0" u="none" strike="noStrike" kern="1200" cap="none" spc="0" normalizeH="0" baseline="0" noProof="0">
                  <a:ln>
                    <a:noFill/>
                  </a:ln>
                  <a:gradFill>
                    <a:gsLst>
                      <a:gs pos="2917">
                        <a:srgbClr val="0078D4"/>
                      </a:gs>
                      <a:gs pos="100000">
                        <a:srgbClr val="0078D4"/>
                      </a:gs>
                    </a:gsLst>
                    <a:lin ang="5400000" scaled="0"/>
                  </a:gradFill>
                  <a:effectLst/>
                  <a:uLnTx/>
                  <a:uFillTx/>
                  <a:latin typeface="Segoe UI Semibold"/>
                  <a:ea typeface="+mn-ea"/>
                  <a:cs typeface="+mn-cs"/>
                </a:rPr>
              </a:br>
              <a:r>
                <a:rPr kumimoji="0" lang="en-US" sz="1600" b="0" i="0" u="none" strike="noStrike" kern="1200" cap="none" spc="0" normalizeH="0" baseline="0" noProof="0">
                  <a:ln>
                    <a:noFill/>
                  </a:ln>
                  <a:gradFill>
                    <a:gsLst>
                      <a:gs pos="2917">
                        <a:srgbClr val="0078D4"/>
                      </a:gs>
                      <a:gs pos="100000">
                        <a:srgbClr val="0078D4"/>
                      </a:gs>
                    </a:gsLst>
                    <a:lin ang="5400000" scaled="0"/>
                  </a:gradFill>
                  <a:effectLst/>
                  <a:uLnTx/>
                  <a:uFillTx/>
                  <a:latin typeface="Segoe UI Semibold"/>
                  <a:ea typeface="+mn-ea"/>
                  <a:cs typeface="+mn-cs"/>
                </a:rPr>
                <a:t>in 2021 Endpoint Security Software as a Service Wave</a:t>
              </a:r>
              <a:r>
                <a:rPr kumimoji="0" lang="en-US" sz="1600" b="0" i="0" u="none" strike="noStrike" kern="1200" cap="none" spc="0" normalizeH="0" baseline="0" noProof="0">
                  <a:ln>
                    <a:noFill/>
                  </a:ln>
                  <a:gradFill>
                    <a:gsLst>
                      <a:gs pos="2917">
                        <a:srgbClr val="1A1A1A"/>
                      </a:gs>
                      <a:gs pos="100000">
                        <a:srgbClr val="1A1A1A"/>
                      </a:gs>
                    </a:gsLst>
                    <a:lin ang="5400000" scaled="0"/>
                  </a:gradFill>
                  <a:effectLst/>
                  <a:uLnTx/>
                  <a:uFillTx/>
                  <a:latin typeface="Segoe UI Semibold"/>
                  <a:ea typeface="+mn-ea"/>
                  <a:cs typeface="+mn-cs"/>
                </a:rPr>
                <a:t>.</a:t>
              </a:r>
            </a:p>
          </p:txBody>
        </p:sp>
        <p:pic>
          <p:nvPicPr>
            <p:cNvPr id="2052" name="Picture 4">
              <a:extLst>
                <a:ext uri="{FF2B5EF4-FFF2-40B4-BE49-F238E27FC236}">
                  <a16:creationId xmlns:a16="http://schemas.microsoft.com/office/drawing/2014/main" id="{280289EF-5ACE-49DC-9BC0-6D3D79B2EF6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2596" y="3092394"/>
              <a:ext cx="929221" cy="14809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2" name="Group 11">
            <a:extLst>
              <a:ext uri="{FF2B5EF4-FFF2-40B4-BE49-F238E27FC236}">
                <a16:creationId xmlns:a16="http://schemas.microsoft.com/office/drawing/2014/main" id="{71283D6D-88BC-4111-A4CE-BB8CAFC60006}"/>
              </a:ext>
            </a:extLst>
          </p:cNvPr>
          <p:cNvGrpSpPr/>
          <p:nvPr/>
        </p:nvGrpSpPr>
        <p:grpSpPr>
          <a:xfrm>
            <a:off x="6187426" y="1311476"/>
            <a:ext cx="5440680" cy="1143000"/>
            <a:chOff x="6187426" y="1311476"/>
            <a:chExt cx="5440680" cy="1143000"/>
          </a:xfrm>
        </p:grpSpPr>
        <p:sp>
          <p:nvSpPr>
            <p:cNvPr id="25" name="Rectangle 24">
              <a:extLst>
                <a:ext uri="{FF2B5EF4-FFF2-40B4-BE49-F238E27FC236}">
                  <a16:creationId xmlns:a16="http://schemas.microsoft.com/office/drawing/2014/main" id="{C42F57F6-EC90-49F2-85D0-EA5415112DC3}"/>
                </a:ext>
              </a:extLst>
            </p:cNvPr>
            <p:cNvSpPr/>
            <p:nvPr/>
          </p:nvSpPr>
          <p:spPr bwMode="auto">
            <a:xfrm>
              <a:off x="6187426" y="1311476"/>
              <a:ext cx="5440680" cy="1143000"/>
            </a:xfrm>
            <a:prstGeom prst="rect">
              <a:avLst/>
            </a:prstGeom>
            <a:solidFill>
              <a:schemeClr val="bg1"/>
            </a:solidFill>
            <a:ln>
              <a:noFill/>
              <a:headEnd type="none" w="med" len="med"/>
              <a:tailEnd type="none" w="med" len="med"/>
            </a:ln>
            <a:effectLst>
              <a:outerShdw blurRad="254000" dist="50800" dir="2700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463040" tIns="91440" rIns="137160" bIns="9144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600" b="0" i="0" u="none" strike="noStrike" kern="1200" cap="none" spc="0" normalizeH="0" baseline="0" noProof="0">
                  <a:ln>
                    <a:noFill/>
                  </a:ln>
                  <a:gradFill>
                    <a:gsLst>
                      <a:gs pos="2917">
                        <a:srgbClr val="1A1A1A"/>
                      </a:gs>
                      <a:gs pos="100000">
                        <a:srgbClr val="1A1A1A"/>
                      </a:gs>
                    </a:gsLst>
                    <a:lin ang="5400000" scaled="0"/>
                  </a:gradFill>
                  <a:effectLst/>
                  <a:uLnTx/>
                  <a:uFillTx/>
                  <a:latin typeface="Segoe UI Semibold"/>
                  <a:ea typeface="+mn-ea"/>
                  <a:cs typeface="+mn-cs"/>
                </a:rPr>
                <a:t>Microsoft </a:t>
              </a:r>
              <a:r>
                <a:rPr kumimoji="0" lang="en-US" sz="1600" b="0" i="0" u="none" strike="noStrike" kern="1200" cap="none" spc="0" normalizeH="0" baseline="0" noProof="0">
                  <a:ln>
                    <a:noFill/>
                  </a:ln>
                  <a:gradFill>
                    <a:gsLst>
                      <a:gs pos="2917">
                        <a:srgbClr val="0078D4"/>
                      </a:gs>
                      <a:gs pos="100000">
                        <a:srgbClr val="0078D4"/>
                      </a:gs>
                    </a:gsLst>
                    <a:lin ang="5400000" scaled="0"/>
                  </a:gradFill>
                  <a:effectLst/>
                  <a:uLnTx/>
                  <a:uFillTx/>
                  <a:latin typeface="Segoe UI Semibold"/>
                  <a:ea typeface="+mn-ea"/>
                  <a:cs typeface="+mn-cs"/>
                </a:rPr>
                <a:t>leads in real-world detection </a:t>
              </a:r>
              <a:r>
                <a:rPr kumimoji="0" lang="en-US" sz="1600" b="0" i="0" u="none" strike="noStrike" kern="1200" cap="none" spc="0" normalizeH="0" baseline="0" noProof="0">
                  <a:ln>
                    <a:noFill/>
                  </a:ln>
                  <a:gradFill>
                    <a:gsLst>
                      <a:gs pos="2917">
                        <a:srgbClr val="1A1A1A"/>
                      </a:gs>
                      <a:gs pos="100000">
                        <a:srgbClr val="1A1A1A"/>
                      </a:gs>
                    </a:gsLst>
                    <a:lin ang="5400000" scaled="0"/>
                  </a:gradFill>
                  <a:effectLst/>
                  <a:uLnTx/>
                  <a:uFillTx/>
                  <a:latin typeface="Segoe UI Semibold"/>
                  <a:ea typeface="+mn-ea"/>
                  <a:cs typeface="+mn-cs"/>
                </a:rPr>
                <a:t>in </a:t>
              </a:r>
              <a:br>
                <a:rPr kumimoji="0" lang="en-US" sz="1600" b="0" i="0" u="none" strike="noStrike" kern="1200" cap="none" spc="0" normalizeH="0" baseline="0" noProof="0">
                  <a:ln>
                    <a:noFill/>
                  </a:ln>
                  <a:gradFill>
                    <a:gsLst>
                      <a:gs pos="2917">
                        <a:srgbClr val="1A1A1A"/>
                      </a:gs>
                      <a:gs pos="100000">
                        <a:srgbClr val="1A1A1A"/>
                      </a:gs>
                    </a:gsLst>
                    <a:lin ang="5400000" scaled="0"/>
                  </a:gradFill>
                  <a:effectLst/>
                  <a:uLnTx/>
                  <a:uFillTx/>
                  <a:latin typeface="Segoe UI Semibold"/>
                  <a:ea typeface="+mn-ea"/>
                  <a:cs typeface="+mn-cs"/>
                </a:rPr>
              </a:br>
              <a:r>
                <a:rPr kumimoji="0" lang="en-US" sz="1600" b="0" i="0" u="none" strike="noStrike" kern="1200" cap="none" spc="0" normalizeH="0" baseline="0" noProof="0">
                  <a:ln>
                    <a:noFill/>
                  </a:ln>
                  <a:gradFill>
                    <a:gsLst>
                      <a:gs pos="2917">
                        <a:srgbClr val="1A1A1A"/>
                      </a:gs>
                      <a:gs pos="100000">
                        <a:srgbClr val="1A1A1A"/>
                      </a:gs>
                    </a:gsLst>
                    <a:lin ang="5400000" scaled="0"/>
                  </a:gradFill>
                  <a:effectLst/>
                  <a:uLnTx/>
                  <a:uFillTx/>
                  <a:latin typeface="Segoe UI Semibold"/>
                  <a:ea typeface="+mn-ea"/>
                  <a:cs typeface="+mn-cs"/>
                </a:rPr>
                <a:t>MITRE ATT&amp;CK evaluation.</a:t>
              </a:r>
            </a:p>
          </p:txBody>
        </p:sp>
        <p:pic>
          <p:nvPicPr>
            <p:cNvPr id="2054" name="Picture 6" descr="MITRE-ATT&amp;CK Navigator – Adarsh Pandey">
              <a:extLst>
                <a:ext uri="{FF2B5EF4-FFF2-40B4-BE49-F238E27FC236}">
                  <a16:creationId xmlns:a16="http://schemas.microsoft.com/office/drawing/2014/main" id="{31881E80-30EB-4193-B277-99CE3532BF1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49444" y="1708871"/>
              <a:ext cx="1122361" cy="346797"/>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6" name="Group 5">
            <a:extLst>
              <a:ext uri="{FF2B5EF4-FFF2-40B4-BE49-F238E27FC236}">
                <a16:creationId xmlns:a16="http://schemas.microsoft.com/office/drawing/2014/main" id="{1E001C7C-CC7E-43EA-98AB-31BA6612B1C1}"/>
              </a:ext>
            </a:extLst>
          </p:cNvPr>
          <p:cNvGrpSpPr/>
          <p:nvPr/>
        </p:nvGrpSpPr>
        <p:grpSpPr>
          <a:xfrm>
            <a:off x="544007" y="5162373"/>
            <a:ext cx="5401912" cy="1142665"/>
            <a:chOff x="544007" y="5162373"/>
            <a:chExt cx="5401912" cy="1142665"/>
          </a:xfrm>
        </p:grpSpPr>
        <p:sp>
          <p:nvSpPr>
            <p:cNvPr id="31" name="Rectangle 30">
              <a:extLst>
                <a:ext uri="{FF2B5EF4-FFF2-40B4-BE49-F238E27FC236}">
                  <a16:creationId xmlns:a16="http://schemas.microsoft.com/office/drawing/2014/main" id="{780AA5A0-98D4-403C-9442-6B0CA323868C}"/>
                </a:ext>
              </a:extLst>
            </p:cNvPr>
            <p:cNvSpPr/>
            <p:nvPr/>
          </p:nvSpPr>
          <p:spPr bwMode="auto">
            <a:xfrm>
              <a:off x="544007" y="5162373"/>
              <a:ext cx="5401912" cy="1142665"/>
            </a:xfrm>
            <a:prstGeom prst="rect">
              <a:avLst/>
            </a:prstGeom>
            <a:solidFill>
              <a:schemeClr val="bg1"/>
            </a:solidFill>
            <a:ln>
              <a:noFill/>
              <a:headEnd type="none" w="med" len="med"/>
              <a:tailEnd type="none" w="med" len="med"/>
            </a:ln>
            <a:effectLst>
              <a:outerShdw blurRad="254000" dist="50800" dir="2700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463040" tIns="91440" rIns="274320" bIns="9144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600" b="0" i="0" u="none" strike="noStrike" kern="1200" cap="none" spc="0" normalizeH="0" baseline="0" noProof="0">
                  <a:ln>
                    <a:noFill/>
                  </a:ln>
                  <a:gradFill>
                    <a:gsLst>
                      <a:gs pos="2917">
                        <a:srgbClr val="1A1A1A"/>
                      </a:gs>
                      <a:gs pos="100000">
                        <a:srgbClr val="1A1A1A"/>
                      </a:gs>
                    </a:gsLst>
                    <a:lin ang="5400000" scaled="0"/>
                  </a:gradFill>
                  <a:effectLst/>
                  <a:uLnTx/>
                  <a:uFillTx/>
                  <a:latin typeface="Segoe UI Semibold"/>
                  <a:ea typeface="+mn-ea"/>
                  <a:cs typeface="+mn-cs"/>
                </a:rPr>
                <a:t>Our antimalware capabilities consistently achieve </a:t>
              </a:r>
              <a:r>
                <a:rPr kumimoji="0" lang="en-US" sz="1600" b="0" i="0" u="none" strike="noStrike" kern="1200" cap="none" spc="0" normalizeH="0" baseline="0" noProof="0">
                  <a:ln>
                    <a:noFill/>
                  </a:ln>
                  <a:gradFill>
                    <a:gsLst>
                      <a:gs pos="2917">
                        <a:srgbClr val="0078D4"/>
                      </a:gs>
                      <a:gs pos="100000">
                        <a:srgbClr val="0078D4"/>
                      </a:gs>
                    </a:gsLst>
                    <a:lin ang="5400000" scaled="0"/>
                  </a:gradFill>
                  <a:effectLst/>
                  <a:uLnTx/>
                  <a:uFillTx/>
                  <a:latin typeface="Segoe UI Semibold"/>
                  <a:ea typeface="+mn-ea"/>
                  <a:cs typeface="+mn-cs"/>
                </a:rPr>
                <a:t>high scores </a:t>
              </a:r>
              <a:br>
                <a:rPr kumimoji="0" lang="en-US" sz="1600" b="0" i="0" u="none" strike="noStrike" kern="1200" cap="none" spc="0" normalizeH="0" baseline="0" noProof="0">
                  <a:ln>
                    <a:noFill/>
                  </a:ln>
                  <a:gradFill>
                    <a:gsLst>
                      <a:gs pos="2917">
                        <a:srgbClr val="0078D4"/>
                      </a:gs>
                      <a:gs pos="100000">
                        <a:srgbClr val="0078D4"/>
                      </a:gs>
                    </a:gsLst>
                    <a:lin ang="5400000" scaled="0"/>
                  </a:gradFill>
                  <a:effectLst/>
                  <a:uLnTx/>
                  <a:uFillTx/>
                  <a:latin typeface="Segoe UI Semibold"/>
                  <a:ea typeface="+mn-ea"/>
                  <a:cs typeface="+mn-cs"/>
                </a:rPr>
              </a:br>
              <a:r>
                <a:rPr kumimoji="0" lang="en-US" sz="1600" b="0" i="0" u="none" strike="noStrike" kern="1200" cap="none" spc="0" normalizeH="0" baseline="0" noProof="0">
                  <a:ln>
                    <a:noFill/>
                  </a:ln>
                  <a:gradFill>
                    <a:gsLst>
                      <a:gs pos="2917">
                        <a:srgbClr val="0078D4"/>
                      </a:gs>
                      <a:gs pos="100000">
                        <a:srgbClr val="0078D4"/>
                      </a:gs>
                    </a:gsLst>
                    <a:lin ang="5400000" scaled="0"/>
                  </a:gradFill>
                  <a:effectLst/>
                  <a:uLnTx/>
                  <a:uFillTx/>
                  <a:latin typeface="Segoe UI Semibold"/>
                  <a:ea typeface="+mn-ea"/>
                  <a:cs typeface="+mn-cs"/>
                </a:rPr>
                <a:t>in independent tests</a:t>
              </a:r>
              <a:r>
                <a:rPr kumimoji="0" lang="en-US" sz="1600" b="0" i="0" u="none" strike="noStrike" kern="1200" cap="none" spc="0" normalizeH="0" baseline="0" noProof="0">
                  <a:ln>
                    <a:noFill/>
                  </a:ln>
                  <a:gradFill>
                    <a:gsLst>
                      <a:gs pos="2917">
                        <a:srgbClr val="1A1A1A"/>
                      </a:gs>
                      <a:gs pos="100000">
                        <a:srgbClr val="1A1A1A"/>
                      </a:gs>
                    </a:gsLst>
                    <a:lin ang="5400000" scaled="0"/>
                  </a:gradFill>
                  <a:effectLst/>
                  <a:uLnTx/>
                  <a:uFillTx/>
                  <a:latin typeface="Segoe UI Semibold"/>
                  <a:ea typeface="+mn-ea"/>
                  <a:cs typeface="+mn-cs"/>
                </a:rPr>
                <a:t>.</a:t>
              </a:r>
            </a:p>
          </p:txBody>
        </p:sp>
        <p:grpSp>
          <p:nvGrpSpPr>
            <p:cNvPr id="39" name="Group 38">
              <a:extLst>
                <a:ext uri="{FF2B5EF4-FFF2-40B4-BE49-F238E27FC236}">
                  <a16:creationId xmlns:a16="http://schemas.microsoft.com/office/drawing/2014/main" id="{31AD8F52-E6E4-4A2C-87A8-F072C182FC0F}"/>
                </a:ext>
              </a:extLst>
            </p:cNvPr>
            <p:cNvGrpSpPr/>
            <p:nvPr/>
          </p:nvGrpSpPr>
          <p:grpSpPr>
            <a:xfrm>
              <a:off x="1056003" y="5522452"/>
              <a:ext cx="422407" cy="422507"/>
              <a:chOff x="1014829" y="5491103"/>
              <a:chExt cx="422407" cy="422507"/>
            </a:xfrm>
          </p:grpSpPr>
          <p:sp>
            <p:nvSpPr>
              <p:cNvPr id="35" name="BarChartVertical_E9EC" title="Icon of a vertical bar graph">
                <a:extLst>
                  <a:ext uri="{FF2B5EF4-FFF2-40B4-BE49-F238E27FC236}">
                    <a16:creationId xmlns:a16="http://schemas.microsoft.com/office/drawing/2014/main" id="{35FFD691-6485-4F75-B9A6-321941CF1FFA}"/>
                  </a:ext>
                </a:extLst>
              </p:cNvPr>
              <p:cNvSpPr>
                <a:spLocks noChangeAspect="1" noEditPoints="1"/>
              </p:cNvSpPr>
              <p:nvPr/>
            </p:nvSpPr>
            <p:spPr bwMode="auto">
              <a:xfrm>
                <a:off x="1014829" y="5491103"/>
                <a:ext cx="422407" cy="422507"/>
              </a:xfrm>
              <a:custGeom>
                <a:avLst/>
                <a:gdLst>
                  <a:gd name="T0" fmla="*/ 630 w 4250"/>
                  <a:gd name="T1" fmla="*/ 3622 h 4251"/>
                  <a:gd name="T2" fmla="*/ 630 w 4250"/>
                  <a:gd name="T3" fmla="*/ 1102 h 4251"/>
                  <a:gd name="T4" fmla="*/ 1259 w 4250"/>
                  <a:gd name="T5" fmla="*/ 1102 h 4251"/>
                  <a:gd name="T6" fmla="*/ 1259 w 4250"/>
                  <a:gd name="T7" fmla="*/ 3622 h 4251"/>
                  <a:gd name="T8" fmla="*/ 630 w 4250"/>
                  <a:gd name="T9" fmla="*/ 3622 h 4251"/>
                  <a:gd name="T10" fmla="*/ 2519 w 4250"/>
                  <a:gd name="T11" fmla="*/ 3622 h 4251"/>
                  <a:gd name="T12" fmla="*/ 2519 w 4250"/>
                  <a:gd name="T13" fmla="*/ 1732 h 4251"/>
                  <a:gd name="T14" fmla="*/ 1889 w 4250"/>
                  <a:gd name="T15" fmla="*/ 1732 h 4251"/>
                  <a:gd name="T16" fmla="*/ 1889 w 4250"/>
                  <a:gd name="T17" fmla="*/ 3622 h 4251"/>
                  <a:gd name="T18" fmla="*/ 2519 w 4250"/>
                  <a:gd name="T19" fmla="*/ 3622 h 4251"/>
                  <a:gd name="T20" fmla="*/ 3778 w 4250"/>
                  <a:gd name="T21" fmla="*/ 3622 h 4251"/>
                  <a:gd name="T22" fmla="*/ 3778 w 4250"/>
                  <a:gd name="T23" fmla="*/ 472 h 4251"/>
                  <a:gd name="T24" fmla="*/ 3149 w 4250"/>
                  <a:gd name="T25" fmla="*/ 472 h 4251"/>
                  <a:gd name="T26" fmla="*/ 3149 w 4250"/>
                  <a:gd name="T27" fmla="*/ 3622 h 4251"/>
                  <a:gd name="T28" fmla="*/ 3778 w 4250"/>
                  <a:gd name="T29" fmla="*/ 3622 h 4251"/>
                  <a:gd name="T30" fmla="*/ 0 w 4250"/>
                  <a:gd name="T31" fmla="*/ 0 h 4251"/>
                  <a:gd name="T32" fmla="*/ 0 w 4250"/>
                  <a:gd name="T33" fmla="*/ 4251 h 4251"/>
                  <a:gd name="T34" fmla="*/ 4250 w 4250"/>
                  <a:gd name="T35" fmla="*/ 4251 h 4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250" h="4251">
                    <a:moveTo>
                      <a:pt x="630" y="3622"/>
                    </a:moveTo>
                    <a:lnTo>
                      <a:pt x="630" y="1102"/>
                    </a:lnTo>
                    <a:lnTo>
                      <a:pt x="1259" y="1102"/>
                    </a:lnTo>
                    <a:lnTo>
                      <a:pt x="1259" y="3622"/>
                    </a:lnTo>
                    <a:lnTo>
                      <a:pt x="630" y="3622"/>
                    </a:lnTo>
                    <a:moveTo>
                      <a:pt x="2519" y="3622"/>
                    </a:moveTo>
                    <a:lnTo>
                      <a:pt x="2519" y="1732"/>
                    </a:lnTo>
                    <a:lnTo>
                      <a:pt x="1889" y="1732"/>
                    </a:lnTo>
                    <a:lnTo>
                      <a:pt x="1889" y="3622"/>
                    </a:lnTo>
                    <a:lnTo>
                      <a:pt x="2519" y="3622"/>
                    </a:lnTo>
                    <a:moveTo>
                      <a:pt x="3778" y="3622"/>
                    </a:moveTo>
                    <a:lnTo>
                      <a:pt x="3778" y="472"/>
                    </a:lnTo>
                    <a:lnTo>
                      <a:pt x="3149" y="472"/>
                    </a:lnTo>
                    <a:lnTo>
                      <a:pt x="3149" y="3622"/>
                    </a:lnTo>
                    <a:lnTo>
                      <a:pt x="3778" y="3622"/>
                    </a:lnTo>
                    <a:moveTo>
                      <a:pt x="0" y="0"/>
                    </a:moveTo>
                    <a:lnTo>
                      <a:pt x="0" y="4251"/>
                    </a:lnTo>
                    <a:lnTo>
                      <a:pt x="4250" y="4251"/>
                    </a:lnTo>
                  </a:path>
                </a:pathLst>
              </a:custGeom>
              <a:noFill/>
              <a:ln w="285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gradFill>
                    <a:gsLst>
                      <a:gs pos="0">
                        <a:srgbClr val="505050"/>
                      </a:gs>
                      <a:gs pos="100000">
                        <a:srgbClr val="505050"/>
                      </a:gs>
                    </a:gsLst>
                    <a:lin ang="5400000" scaled="1"/>
                  </a:gradFill>
                  <a:effectLst/>
                  <a:uLnTx/>
                  <a:uFillTx/>
                  <a:latin typeface="Segoe UI"/>
                  <a:ea typeface="+mn-ea"/>
                  <a:cs typeface="+mn-cs"/>
                </a:endParaRPr>
              </a:p>
            </p:txBody>
          </p:sp>
          <p:cxnSp>
            <p:nvCxnSpPr>
              <p:cNvPr id="38" name="Straight Connector 37">
                <a:extLst>
                  <a:ext uri="{FF2B5EF4-FFF2-40B4-BE49-F238E27FC236}">
                    <a16:creationId xmlns:a16="http://schemas.microsoft.com/office/drawing/2014/main" id="{6223FD27-C33F-419A-9874-31BF892F6759}"/>
                  </a:ext>
                </a:extLst>
              </p:cNvPr>
              <p:cNvCxnSpPr>
                <a:cxnSpLocks/>
              </p:cNvCxnSpPr>
              <p:nvPr/>
            </p:nvCxnSpPr>
            <p:spPr>
              <a:xfrm>
                <a:off x="1076445" y="5702356"/>
                <a:ext cx="36576" cy="0"/>
              </a:xfrm>
              <a:prstGeom prst="line">
                <a:avLst/>
              </a:prstGeom>
              <a:noFill/>
              <a:ln w="285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43" name="Straight Connector 42">
                <a:extLst>
                  <a:ext uri="{FF2B5EF4-FFF2-40B4-BE49-F238E27FC236}">
                    <a16:creationId xmlns:a16="http://schemas.microsoft.com/office/drawing/2014/main" id="{F5E236EC-32D0-4140-BDDA-CD940CDB66B1}"/>
                  </a:ext>
                </a:extLst>
              </p:cNvPr>
              <p:cNvCxnSpPr>
                <a:cxnSpLocks/>
              </p:cNvCxnSpPr>
              <p:nvPr/>
            </p:nvCxnSpPr>
            <p:spPr>
              <a:xfrm>
                <a:off x="1213191" y="5760085"/>
                <a:ext cx="36576" cy="0"/>
              </a:xfrm>
              <a:prstGeom prst="line">
                <a:avLst/>
              </a:prstGeom>
              <a:noFill/>
              <a:ln w="285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cxnSp>
          <p:cxnSp>
            <p:nvCxnSpPr>
              <p:cNvPr id="44" name="Straight Connector 43">
                <a:extLst>
                  <a:ext uri="{FF2B5EF4-FFF2-40B4-BE49-F238E27FC236}">
                    <a16:creationId xmlns:a16="http://schemas.microsoft.com/office/drawing/2014/main" id="{A07B79DA-E772-4CCB-A7F5-1A82FE538814}"/>
                  </a:ext>
                </a:extLst>
              </p:cNvPr>
              <p:cNvCxnSpPr>
                <a:cxnSpLocks/>
              </p:cNvCxnSpPr>
              <p:nvPr/>
            </p:nvCxnSpPr>
            <p:spPr>
              <a:xfrm>
                <a:off x="1342442" y="5636155"/>
                <a:ext cx="36576" cy="0"/>
              </a:xfrm>
              <a:prstGeom prst="line">
                <a:avLst/>
              </a:prstGeom>
              <a:noFill/>
              <a:ln w="28575"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cxnSp>
        </p:grpSp>
      </p:grpSp>
      <p:grpSp>
        <p:nvGrpSpPr>
          <p:cNvPr id="7" name="Group 6">
            <a:extLst>
              <a:ext uri="{FF2B5EF4-FFF2-40B4-BE49-F238E27FC236}">
                <a16:creationId xmlns:a16="http://schemas.microsoft.com/office/drawing/2014/main" id="{8C88A710-D24D-4ACA-B8D5-5623B9BB1889}"/>
              </a:ext>
            </a:extLst>
          </p:cNvPr>
          <p:cNvGrpSpPr/>
          <p:nvPr/>
        </p:nvGrpSpPr>
        <p:grpSpPr>
          <a:xfrm>
            <a:off x="6187426" y="2595109"/>
            <a:ext cx="5443123" cy="1142665"/>
            <a:chOff x="6204870" y="1311477"/>
            <a:chExt cx="5443123" cy="1142665"/>
          </a:xfrm>
        </p:grpSpPr>
        <p:sp>
          <p:nvSpPr>
            <p:cNvPr id="28" name="Rectangle 27">
              <a:extLst>
                <a:ext uri="{FF2B5EF4-FFF2-40B4-BE49-F238E27FC236}">
                  <a16:creationId xmlns:a16="http://schemas.microsoft.com/office/drawing/2014/main" id="{3C5622D9-591B-4CD7-8F40-5E5E8AD44FE6}"/>
                </a:ext>
              </a:extLst>
            </p:cNvPr>
            <p:cNvSpPr/>
            <p:nvPr/>
          </p:nvSpPr>
          <p:spPr bwMode="auto">
            <a:xfrm>
              <a:off x="6204870" y="1311477"/>
              <a:ext cx="5443123" cy="1142665"/>
            </a:xfrm>
            <a:prstGeom prst="rect">
              <a:avLst/>
            </a:prstGeom>
            <a:solidFill>
              <a:schemeClr val="bg1"/>
            </a:solidFill>
            <a:ln>
              <a:noFill/>
              <a:headEnd type="none" w="med" len="med"/>
              <a:tailEnd type="none" w="med" len="med"/>
            </a:ln>
            <a:effectLst>
              <a:outerShdw blurRad="254000" dist="50800" dir="2700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463040" tIns="91440" rIns="137160" bIns="9144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600" b="0" i="0" u="none" strike="noStrike" kern="1200" cap="none" spc="0" normalizeH="0" baseline="0" noProof="0">
                  <a:ln>
                    <a:noFill/>
                  </a:ln>
                  <a:gradFill>
                    <a:gsLst>
                      <a:gs pos="2917">
                        <a:srgbClr val="1A1A1A"/>
                      </a:gs>
                      <a:gs pos="100000">
                        <a:srgbClr val="1A1A1A"/>
                      </a:gs>
                    </a:gsLst>
                    <a:lin ang="5400000" scaled="0"/>
                  </a:gradFill>
                  <a:effectLst/>
                  <a:uLnTx/>
                  <a:uFillTx/>
                  <a:latin typeface="Segoe UI Semibold"/>
                  <a:ea typeface="+mn-ea"/>
                  <a:cs typeface="+mn-cs"/>
                </a:rPr>
                <a:t>Microsoft Defender for Endpoint  awarded a </a:t>
              </a:r>
              <a:r>
                <a:rPr kumimoji="0" lang="en-US" sz="1600" b="0" i="0" u="none" strike="noStrike" kern="1200" cap="none" spc="0" normalizeH="0" baseline="0" noProof="0">
                  <a:ln>
                    <a:noFill/>
                  </a:ln>
                  <a:gradFill>
                    <a:gsLst>
                      <a:gs pos="2917">
                        <a:srgbClr val="0078D4"/>
                      </a:gs>
                      <a:gs pos="100000">
                        <a:srgbClr val="0078D4"/>
                      </a:gs>
                    </a:gsLst>
                    <a:lin ang="5400000" scaled="0"/>
                  </a:gradFill>
                  <a:effectLst/>
                  <a:uLnTx/>
                  <a:uFillTx/>
                  <a:latin typeface="Segoe UI Semibold"/>
                  <a:ea typeface="+mn-ea"/>
                  <a:cs typeface="+mn-cs"/>
                </a:rPr>
                <a:t>perfect 5-star rating by SC Media </a:t>
              </a:r>
              <a:r>
                <a:rPr kumimoji="0" lang="en-US" sz="1600" b="0" i="0" u="none" strike="noStrike" kern="1200" cap="none" spc="0" normalizeH="0" baseline="0" noProof="0">
                  <a:ln>
                    <a:noFill/>
                  </a:ln>
                  <a:gradFill>
                    <a:gsLst>
                      <a:gs pos="2917">
                        <a:srgbClr val="1A1A1A"/>
                      </a:gs>
                      <a:gs pos="100000">
                        <a:srgbClr val="1A1A1A"/>
                      </a:gs>
                    </a:gsLst>
                    <a:lin ang="5400000" scaled="0"/>
                  </a:gradFill>
                  <a:effectLst/>
                  <a:uLnTx/>
                  <a:uFillTx/>
                  <a:latin typeface="Segoe UI Semibold"/>
                  <a:ea typeface="+mn-ea"/>
                  <a:cs typeface="+mn-cs"/>
                </a:rPr>
                <a:t>in 2020 Endpoint Security Review</a:t>
              </a:r>
            </a:p>
          </p:txBody>
        </p:sp>
        <p:pic>
          <p:nvPicPr>
            <p:cNvPr id="2060" name="Picture 12" descr="SC Media">
              <a:extLst>
                <a:ext uri="{FF2B5EF4-FFF2-40B4-BE49-F238E27FC236}">
                  <a16:creationId xmlns:a16="http://schemas.microsoft.com/office/drawing/2014/main" id="{8349AF91-C8A0-4379-800E-B40C4BDF991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89532" y="1580918"/>
              <a:ext cx="663322" cy="603782"/>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8" name="Group 7">
            <a:extLst>
              <a:ext uri="{FF2B5EF4-FFF2-40B4-BE49-F238E27FC236}">
                <a16:creationId xmlns:a16="http://schemas.microsoft.com/office/drawing/2014/main" id="{3E81DEEC-5A9C-4D03-A72B-8A0095620D50}"/>
              </a:ext>
            </a:extLst>
          </p:cNvPr>
          <p:cNvGrpSpPr/>
          <p:nvPr/>
        </p:nvGrpSpPr>
        <p:grpSpPr>
          <a:xfrm>
            <a:off x="6187426" y="3886199"/>
            <a:ext cx="5443123" cy="2422237"/>
            <a:chOff x="6204869" y="3223491"/>
            <a:chExt cx="5443123" cy="3081546"/>
          </a:xfrm>
        </p:grpSpPr>
        <p:sp>
          <p:nvSpPr>
            <p:cNvPr id="29" name="Rectangle 28">
              <a:extLst>
                <a:ext uri="{FF2B5EF4-FFF2-40B4-BE49-F238E27FC236}">
                  <a16:creationId xmlns:a16="http://schemas.microsoft.com/office/drawing/2014/main" id="{1C865D40-ACF4-413B-A2C5-5597835E8EDB}"/>
                </a:ext>
              </a:extLst>
            </p:cNvPr>
            <p:cNvSpPr/>
            <p:nvPr/>
          </p:nvSpPr>
          <p:spPr bwMode="auto">
            <a:xfrm>
              <a:off x="6204869" y="3223491"/>
              <a:ext cx="5443123" cy="3081546"/>
            </a:xfrm>
            <a:prstGeom prst="rect">
              <a:avLst/>
            </a:prstGeom>
            <a:solidFill>
              <a:schemeClr val="bg1"/>
            </a:solidFill>
            <a:ln>
              <a:noFill/>
              <a:headEnd type="none" w="med" len="med"/>
              <a:tailEnd type="none" w="med" len="med"/>
            </a:ln>
            <a:effectLst>
              <a:outerShdw blurRad="254000" dist="50800" dir="2700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463040" tIns="182880" rIns="137160" bIns="9144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600" b="0" i="0" u="none" strike="noStrike" kern="1200" cap="none" spc="0" normalizeH="0" baseline="0" noProof="0">
                  <a:ln>
                    <a:noFill/>
                  </a:ln>
                  <a:gradFill>
                    <a:gsLst>
                      <a:gs pos="2917">
                        <a:srgbClr val="0078D4"/>
                      </a:gs>
                      <a:gs pos="100000">
                        <a:srgbClr val="0078D4"/>
                      </a:gs>
                    </a:gsLst>
                    <a:lin ang="5400000" scaled="0"/>
                  </a:gradFill>
                  <a:effectLst/>
                  <a:uLnTx/>
                  <a:uFillTx/>
                  <a:latin typeface="Segoe UI Semibold"/>
                  <a:ea typeface="+mn-ea"/>
                  <a:cs typeface="+mn-cs"/>
                </a:rPr>
                <a:t>Microsoft won six security awards with Cyber Defense Magazine </a:t>
              </a:r>
              <a:r>
                <a:rPr kumimoji="0" lang="en-US" sz="1600" b="0" i="0" u="none" strike="noStrike" kern="1200" cap="none" spc="0" normalizeH="0" baseline="0" noProof="0">
                  <a:ln>
                    <a:noFill/>
                  </a:ln>
                  <a:gradFill>
                    <a:gsLst>
                      <a:gs pos="2917">
                        <a:srgbClr val="1A1A1A"/>
                      </a:gs>
                      <a:gs pos="100000">
                        <a:srgbClr val="1A1A1A"/>
                      </a:gs>
                    </a:gsLst>
                    <a:lin ang="5400000" scaled="0"/>
                  </a:gradFill>
                  <a:effectLst/>
                  <a:uLnTx/>
                  <a:uFillTx/>
                  <a:latin typeface="Segoe UI Semibold"/>
                  <a:ea typeface="+mn-ea"/>
                  <a:cs typeface="+mn-cs"/>
                </a:rPr>
                <a:t>at RSAC 2021:</a:t>
              </a:r>
            </a:p>
            <a:p>
              <a:pPr marL="0" marR="0" lvl="0" indent="0" algn="l" defTabSz="914400" rtl="0" eaLnBrk="1" fontAlgn="auto" latinLnBrk="0" hangingPunct="1">
                <a:lnSpc>
                  <a:spcPct val="100000"/>
                </a:lnSpc>
                <a:spcBef>
                  <a:spcPct val="0"/>
                </a:spcBef>
                <a:spcAft>
                  <a:spcPts val="0"/>
                </a:spcAft>
                <a:buClrTx/>
                <a:buSzTx/>
                <a:buFontTx/>
                <a:buNone/>
                <a:tabLst/>
                <a:defRPr/>
              </a:pPr>
              <a:br>
                <a:rPr kumimoji="0" lang="en-US" sz="1600" b="0" i="0" u="none" strike="noStrike" kern="1200" cap="none" spc="0" normalizeH="0" baseline="0" noProof="0">
                  <a:ln>
                    <a:noFill/>
                  </a:ln>
                  <a:gradFill>
                    <a:gsLst>
                      <a:gs pos="2917">
                        <a:srgbClr val="1A1A1A"/>
                      </a:gs>
                      <a:gs pos="100000">
                        <a:srgbClr val="1A1A1A"/>
                      </a:gs>
                    </a:gsLst>
                    <a:lin ang="5400000" scaled="0"/>
                  </a:gradFill>
                  <a:effectLst/>
                  <a:uLnTx/>
                  <a:uFillTx/>
                  <a:latin typeface="Segoe UI Semibold"/>
                  <a:ea typeface="+mn-ea"/>
                  <a:cs typeface="+mn-cs"/>
                </a:rPr>
              </a:br>
              <a:br>
                <a:rPr kumimoji="0" lang="en-US" sz="1600" b="0" i="0" u="none" strike="noStrike" kern="1200" cap="none" spc="0" normalizeH="0" baseline="0" noProof="0">
                  <a:ln>
                    <a:noFill/>
                  </a:ln>
                  <a:gradFill>
                    <a:gsLst>
                      <a:gs pos="2917">
                        <a:srgbClr val="1A1A1A"/>
                      </a:gs>
                      <a:gs pos="100000">
                        <a:srgbClr val="1A1A1A"/>
                      </a:gs>
                    </a:gsLst>
                    <a:lin ang="5400000" scaled="0"/>
                  </a:gradFill>
                  <a:effectLst/>
                  <a:uLnTx/>
                  <a:uFillTx/>
                  <a:latin typeface="Segoe UI Semibold"/>
                  <a:ea typeface="+mn-ea"/>
                  <a:cs typeface="+mn-cs"/>
                </a:rPr>
              </a:br>
              <a:br>
                <a:rPr kumimoji="0" lang="en-US" sz="1600" b="0" i="0" u="none" strike="noStrike" kern="1200" cap="none" spc="0" normalizeH="0" baseline="0" noProof="0">
                  <a:ln>
                    <a:noFill/>
                  </a:ln>
                  <a:gradFill>
                    <a:gsLst>
                      <a:gs pos="2917">
                        <a:srgbClr val="1A1A1A"/>
                      </a:gs>
                      <a:gs pos="100000">
                        <a:srgbClr val="1A1A1A"/>
                      </a:gs>
                    </a:gsLst>
                    <a:lin ang="5400000" scaled="0"/>
                  </a:gradFill>
                  <a:effectLst/>
                  <a:uLnTx/>
                  <a:uFillTx/>
                  <a:latin typeface="Segoe UI Semibold"/>
                  <a:ea typeface="+mn-ea"/>
                  <a:cs typeface="+mn-cs"/>
                </a:rPr>
              </a:br>
              <a:br>
                <a:rPr kumimoji="0" lang="en-US" sz="1600" b="0" i="0" u="none" strike="noStrike" kern="1200" cap="none" spc="0" normalizeH="0" baseline="0" noProof="0">
                  <a:ln>
                    <a:noFill/>
                  </a:ln>
                  <a:gradFill>
                    <a:gsLst>
                      <a:gs pos="2917">
                        <a:srgbClr val="1A1A1A"/>
                      </a:gs>
                      <a:gs pos="100000">
                        <a:srgbClr val="1A1A1A"/>
                      </a:gs>
                    </a:gsLst>
                    <a:lin ang="5400000" scaled="0"/>
                  </a:gradFill>
                  <a:effectLst/>
                  <a:uLnTx/>
                  <a:uFillTx/>
                  <a:latin typeface="Segoe UI Semibold"/>
                  <a:ea typeface="+mn-ea"/>
                  <a:cs typeface="+mn-cs"/>
                </a:rPr>
              </a:br>
              <a:br>
                <a:rPr kumimoji="0" lang="en-US" sz="1600" b="0" i="0" u="none" strike="noStrike" kern="1200" cap="none" spc="0" normalizeH="0" baseline="0" noProof="0">
                  <a:ln>
                    <a:noFill/>
                  </a:ln>
                  <a:gradFill>
                    <a:gsLst>
                      <a:gs pos="2917">
                        <a:srgbClr val="1A1A1A"/>
                      </a:gs>
                      <a:gs pos="100000">
                        <a:srgbClr val="1A1A1A"/>
                      </a:gs>
                    </a:gsLst>
                    <a:lin ang="5400000" scaled="0"/>
                  </a:gradFill>
                  <a:effectLst/>
                  <a:uLnTx/>
                  <a:uFillTx/>
                  <a:latin typeface="Segoe UI Semibold"/>
                  <a:ea typeface="+mn-ea"/>
                  <a:cs typeface="+mn-cs"/>
                </a:rPr>
              </a:br>
              <a:endParaRPr kumimoji="0" lang="en-US" sz="1600" b="0" i="0" u="none" strike="noStrike" kern="1200" cap="none" spc="0" normalizeH="0" baseline="0" noProof="0">
                <a:ln>
                  <a:noFill/>
                </a:ln>
                <a:gradFill>
                  <a:gsLst>
                    <a:gs pos="2917">
                      <a:srgbClr val="1A1A1A"/>
                    </a:gs>
                    <a:gs pos="100000">
                      <a:srgbClr val="1A1A1A"/>
                    </a:gs>
                  </a:gsLst>
                  <a:lin ang="5400000" scaled="0"/>
                </a:gradFill>
                <a:effectLst/>
                <a:uLnTx/>
                <a:uFillTx/>
                <a:latin typeface="Segoe UI Semibold"/>
                <a:ea typeface="+mn-ea"/>
                <a:cs typeface="+mn-cs"/>
              </a:endParaRPr>
            </a:p>
          </p:txBody>
        </p:sp>
        <p:sp>
          <p:nvSpPr>
            <p:cNvPr id="40" name="Rectangle 39">
              <a:extLst>
                <a:ext uri="{FF2B5EF4-FFF2-40B4-BE49-F238E27FC236}">
                  <a16:creationId xmlns:a16="http://schemas.microsoft.com/office/drawing/2014/main" id="{CABD9A6F-2B40-492B-9A26-96053B3F8E36}"/>
                </a:ext>
              </a:extLst>
            </p:cNvPr>
            <p:cNvSpPr/>
            <p:nvPr/>
          </p:nvSpPr>
          <p:spPr>
            <a:xfrm>
              <a:off x="6589532" y="4304852"/>
              <a:ext cx="4896442" cy="1846006"/>
            </a:xfrm>
            <a:prstGeom prst="rect">
              <a:avLst/>
            </a:prstGeom>
          </p:spPr>
          <p:txBody>
            <a:bodyPr wrap="square" lIns="0" rIns="0" numCol="1">
              <a:spAutoFit/>
            </a:bodyPr>
            <a:lstStyle/>
            <a:p>
              <a:pPr marL="285750" marR="0" lvl="0" indent="-285750" algn="l" defTabSz="914400" rtl="0" eaLnBrk="1" fontAlgn="auto" latinLnBrk="0" hangingPunct="1">
                <a:lnSpc>
                  <a:spcPct val="100000"/>
                </a:lnSpc>
                <a:spcBef>
                  <a:spcPts val="0"/>
                </a:spcBef>
                <a:spcAft>
                  <a:spcPts val="600"/>
                </a:spcAft>
                <a:buClrTx/>
                <a:buSzTx/>
                <a:buBlip>
                  <a:blip r:embed="rId6"/>
                </a:buBlip>
                <a:tabLst/>
                <a:defRPr/>
              </a:pPr>
              <a:r>
                <a:rPr kumimoji="0" lang="en-US" sz="1400" b="0" i="0" u="none" strike="noStrike" kern="1200" cap="none" spc="0" normalizeH="0" baseline="0" noProof="0">
                  <a:ln>
                    <a:noFill/>
                  </a:ln>
                  <a:gradFill>
                    <a:gsLst>
                      <a:gs pos="2917">
                        <a:srgbClr val="1A1A1A"/>
                      </a:gs>
                      <a:gs pos="100000">
                        <a:srgbClr val="1A1A1A"/>
                      </a:gs>
                    </a:gsLst>
                    <a:lin ang="5400000" scaled="0"/>
                  </a:gradFill>
                  <a:effectLst/>
                  <a:uLnTx/>
                  <a:uFillTx/>
                  <a:latin typeface="Segoe UI"/>
                  <a:ea typeface="+mn-ea"/>
                  <a:cs typeface="+mn-cs"/>
                </a:rPr>
                <a:t>Best Product Hardware Security</a:t>
              </a:r>
            </a:p>
            <a:p>
              <a:pPr marL="285750" marR="0" lvl="0" indent="-285750" algn="l" defTabSz="914400" rtl="0" eaLnBrk="1" fontAlgn="auto" latinLnBrk="0" hangingPunct="1">
                <a:lnSpc>
                  <a:spcPct val="100000"/>
                </a:lnSpc>
                <a:spcBef>
                  <a:spcPts val="0"/>
                </a:spcBef>
                <a:spcAft>
                  <a:spcPts val="600"/>
                </a:spcAft>
                <a:buClrTx/>
                <a:buSzTx/>
                <a:buBlip>
                  <a:blip r:embed="rId6"/>
                </a:buBlip>
                <a:tabLst/>
                <a:defRPr/>
              </a:pPr>
              <a:r>
                <a:rPr kumimoji="0" lang="en-US" sz="1400" b="0" i="0" u="none" strike="noStrike" kern="1200" cap="none" spc="0" normalizeH="0" baseline="0" noProof="0">
                  <a:ln>
                    <a:noFill/>
                  </a:ln>
                  <a:gradFill>
                    <a:gsLst>
                      <a:gs pos="2917">
                        <a:srgbClr val="1A1A1A"/>
                      </a:gs>
                      <a:gs pos="100000">
                        <a:srgbClr val="1A1A1A"/>
                      </a:gs>
                    </a:gsLst>
                    <a:lin ang="5400000" scaled="0"/>
                  </a:gradFill>
                  <a:effectLst/>
                  <a:uLnTx/>
                  <a:uFillTx/>
                  <a:latin typeface="Segoe UI"/>
                  <a:ea typeface="+mn-ea"/>
                  <a:cs typeface="+mn-cs"/>
                </a:rPr>
                <a:t>Market Leader Endpoint Security</a:t>
              </a:r>
            </a:p>
            <a:p>
              <a:pPr marL="285750" marR="0" lvl="0" indent="-285750" algn="l" defTabSz="914400" rtl="0" eaLnBrk="1" fontAlgn="auto" latinLnBrk="0" hangingPunct="1">
                <a:lnSpc>
                  <a:spcPct val="100000"/>
                </a:lnSpc>
                <a:spcBef>
                  <a:spcPts val="0"/>
                </a:spcBef>
                <a:spcAft>
                  <a:spcPts val="600"/>
                </a:spcAft>
                <a:buClrTx/>
                <a:buSzTx/>
                <a:buBlip>
                  <a:blip r:embed="rId6"/>
                </a:buBlip>
                <a:tabLst/>
                <a:defRPr/>
              </a:pPr>
              <a:r>
                <a:rPr kumimoji="0" lang="en-US" sz="1400" b="0" i="0" u="none" strike="noStrike" kern="1200" cap="none" spc="0" normalizeH="0" baseline="0" noProof="0">
                  <a:ln>
                    <a:noFill/>
                  </a:ln>
                  <a:gradFill>
                    <a:gsLst>
                      <a:gs pos="2917">
                        <a:srgbClr val="1A1A1A"/>
                      </a:gs>
                      <a:gs pos="100000">
                        <a:srgbClr val="1A1A1A"/>
                      </a:gs>
                    </a:gsLst>
                    <a:lin ang="5400000" scaled="0"/>
                  </a:gradFill>
                  <a:effectLst/>
                  <a:uLnTx/>
                  <a:uFillTx/>
                  <a:latin typeface="Segoe UI"/>
                  <a:ea typeface="+mn-ea"/>
                  <a:cs typeface="+mn-cs"/>
                </a:rPr>
                <a:t>Editor's Choice Extended Detection and Response (XDR)</a:t>
              </a:r>
            </a:p>
            <a:p>
              <a:pPr marL="285750" marR="0" lvl="0" indent="-285750" algn="l" defTabSz="914400" rtl="0" eaLnBrk="1" fontAlgn="auto" latinLnBrk="0" hangingPunct="1">
                <a:lnSpc>
                  <a:spcPct val="100000"/>
                </a:lnSpc>
                <a:spcBef>
                  <a:spcPts val="0"/>
                </a:spcBef>
                <a:spcAft>
                  <a:spcPts val="600"/>
                </a:spcAft>
                <a:buClrTx/>
                <a:buSzTx/>
                <a:buBlip>
                  <a:blip r:embed="rId6"/>
                </a:buBlip>
                <a:tabLst/>
                <a:defRPr/>
              </a:pPr>
              <a:r>
                <a:rPr kumimoji="0" lang="en-US" sz="1400" b="0" i="0" u="none" strike="noStrike" kern="1200" cap="none" spc="0" normalizeH="0" baseline="0" noProof="0">
                  <a:ln>
                    <a:noFill/>
                  </a:ln>
                  <a:gradFill>
                    <a:gsLst>
                      <a:gs pos="2917">
                        <a:srgbClr val="1A1A1A"/>
                      </a:gs>
                      <a:gs pos="100000">
                        <a:srgbClr val="1A1A1A"/>
                      </a:gs>
                    </a:gsLst>
                    <a:lin ang="5400000" scaled="0"/>
                  </a:gradFill>
                  <a:effectLst/>
                  <a:uLnTx/>
                  <a:uFillTx/>
                  <a:latin typeface="Segoe UI"/>
                  <a:ea typeface="+mn-ea"/>
                  <a:cs typeface="+mn-cs"/>
                </a:rPr>
                <a:t>Most Innovative Malware Detection</a:t>
              </a:r>
            </a:p>
            <a:p>
              <a:pPr marL="285750" marR="0" lvl="0" indent="-285750" algn="l" defTabSz="914400" rtl="0" eaLnBrk="1" fontAlgn="auto" latinLnBrk="0" hangingPunct="1">
                <a:lnSpc>
                  <a:spcPct val="100000"/>
                </a:lnSpc>
                <a:spcBef>
                  <a:spcPts val="0"/>
                </a:spcBef>
                <a:spcAft>
                  <a:spcPts val="600"/>
                </a:spcAft>
                <a:buClrTx/>
                <a:buSzTx/>
                <a:buBlip>
                  <a:blip r:embed="rId6"/>
                </a:buBlip>
                <a:tabLst/>
                <a:defRPr/>
              </a:pPr>
              <a:r>
                <a:rPr kumimoji="0" lang="en-US" sz="1400" b="0" i="0" u="none" strike="noStrike" kern="1200" cap="none" spc="0" normalizeH="0" baseline="0" noProof="0">
                  <a:ln>
                    <a:noFill/>
                  </a:ln>
                  <a:gradFill>
                    <a:gsLst>
                      <a:gs pos="2917">
                        <a:srgbClr val="1A1A1A"/>
                      </a:gs>
                      <a:gs pos="100000">
                        <a:srgbClr val="1A1A1A"/>
                      </a:gs>
                    </a:gsLst>
                    <a:lin ang="5400000" scaled="0"/>
                  </a:gradFill>
                  <a:effectLst/>
                  <a:uLnTx/>
                  <a:uFillTx/>
                  <a:latin typeface="Segoe UI"/>
                  <a:ea typeface="+mn-ea"/>
                  <a:cs typeface="+mn-cs"/>
                </a:rPr>
                <a:t>Cutting Edge Email Security</a:t>
              </a:r>
            </a:p>
          </p:txBody>
        </p:sp>
      </p:grpSp>
      <p:pic>
        <p:nvPicPr>
          <p:cNvPr id="10" name="Picture 9" descr="Logo&#10;&#10;Description automatically generated">
            <a:extLst>
              <a:ext uri="{FF2B5EF4-FFF2-40B4-BE49-F238E27FC236}">
                <a16:creationId xmlns:a16="http://schemas.microsoft.com/office/drawing/2014/main" id="{ACD1D7E8-1DE5-4AA6-9123-7DA3082F034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589377" y="4036288"/>
            <a:ext cx="659174" cy="531091"/>
          </a:xfrm>
          <a:prstGeom prst="rect">
            <a:avLst/>
          </a:prstGeom>
        </p:spPr>
      </p:pic>
      <p:grpSp>
        <p:nvGrpSpPr>
          <p:cNvPr id="30" name="Group 29">
            <a:extLst>
              <a:ext uri="{FF2B5EF4-FFF2-40B4-BE49-F238E27FC236}">
                <a16:creationId xmlns:a16="http://schemas.microsoft.com/office/drawing/2014/main" id="{0EF170AF-F1BC-475A-9FF0-F279F44A9845}"/>
              </a:ext>
            </a:extLst>
          </p:cNvPr>
          <p:cNvGrpSpPr/>
          <p:nvPr/>
        </p:nvGrpSpPr>
        <p:grpSpPr>
          <a:xfrm>
            <a:off x="544009" y="3878741"/>
            <a:ext cx="5401912" cy="1142665"/>
            <a:chOff x="544009" y="2595109"/>
            <a:chExt cx="5401912" cy="1142665"/>
          </a:xfrm>
        </p:grpSpPr>
        <p:sp>
          <p:nvSpPr>
            <p:cNvPr id="32" name="Rectangle 31">
              <a:extLst>
                <a:ext uri="{FF2B5EF4-FFF2-40B4-BE49-F238E27FC236}">
                  <a16:creationId xmlns:a16="http://schemas.microsoft.com/office/drawing/2014/main" id="{26B2E734-7780-4319-BE4B-9FE44E8972C2}"/>
                </a:ext>
              </a:extLst>
            </p:cNvPr>
            <p:cNvSpPr/>
            <p:nvPr/>
          </p:nvSpPr>
          <p:spPr bwMode="auto">
            <a:xfrm>
              <a:off x="544009" y="2595109"/>
              <a:ext cx="5401912" cy="1142665"/>
            </a:xfrm>
            <a:prstGeom prst="rect">
              <a:avLst/>
            </a:prstGeom>
            <a:solidFill>
              <a:schemeClr val="bg1"/>
            </a:solidFill>
            <a:ln>
              <a:noFill/>
              <a:headEnd type="none" w="med" len="med"/>
              <a:tailEnd type="none" w="med" len="med"/>
            </a:ln>
            <a:effectLst>
              <a:outerShdw blurRad="254000" dist="50800" dir="2700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463040" tIns="91440" rIns="137160" bIns="9144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1600" b="0" i="0" u="none" strike="noStrike" kern="1200" cap="none" spc="0" normalizeH="0" baseline="0" noProof="0">
                  <a:ln>
                    <a:noFill/>
                  </a:ln>
                  <a:gradFill>
                    <a:gsLst>
                      <a:gs pos="2917">
                        <a:srgbClr val="1A1A1A"/>
                      </a:gs>
                      <a:gs pos="100000">
                        <a:srgbClr val="1A1A1A"/>
                      </a:gs>
                    </a:gsLst>
                    <a:lin ang="5400000" scaled="0"/>
                  </a:gradFill>
                  <a:effectLst/>
                  <a:uLnTx/>
                  <a:uFillTx/>
                  <a:latin typeface="Segoe UI Semibold"/>
                  <a:ea typeface="+mn-ea"/>
                  <a:cs typeface="+mn-cs"/>
                </a:rPr>
                <a:t>Forrester names Microsoft </a:t>
              </a:r>
              <a:r>
                <a:rPr kumimoji="0" lang="en-US" sz="1600" b="0" i="0" u="none" strike="noStrike" kern="1200" cap="none" spc="0" normalizeH="0" baseline="0" noProof="0">
                  <a:ln>
                    <a:noFill/>
                  </a:ln>
                  <a:gradFill>
                    <a:gsLst>
                      <a:gs pos="2917">
                        <a:srgbClr val="0078D4"/>
                      </a:gs>
                      <a:gs pos="100000">
                        <a:srgbClr val="0078D4"/>
                      </a:gs>
                    </a:gsLst>
                    <a:lin ang="5400000" scaled="0"/>
                  </a:gradFill>
                  <a:effectLst/>
                  <a:uLnTx/>
                  <a:uFillTx/>
                  <a:latin typeface="Segoe UI Semibold"/>
                  <a:ea typeface="+mn-ea"/>
                  <a:cs typeface="+mn-cs"/>
                </a:rPr>
                <a:t>a Leader </a:t>
              </a:r>
              <a:br>
                <a:rPr kumimoji="0" lang="en-US" sz="1600" b="0" i="0" u="none" strike="noStrike" kern="1200" cap="none" spc="0" normalizeH="0" baseline="0" noProof="0">
                  <a:ln>
                    <a:noFill/>
                  </a:ln>
                  <a:gradFill>
                    <a:gsLst>
                      <a:gs pos="2917">
                        <a:srgbClr val="0078D4"/>
                      </a:gs>
                      <a:gs pos="100000">
                        <a:srgbClr val="0078D4"/>
                      </a:gs>
                    </a:gsLst>
                    <a:lin ang="5400000" scaled="0"/>
                  </a:gradFill>
                  <a:effectLst/>
                  <a:uLnTx/>
                  <a:uFillTx/>
                  <a:latin typeface="Segoe UI Semibold"/>
                  <a:ea typeface="+mn-ea"/>
                  <a:cs typeface="+mn-cs"/>
                </a:rPr>
              </a:br>
              <a:r>
                <a:rPr kumimoji="0" lang="en-US" sz="1600" b="0" i="0" u="none" strike="noStrike" kern="1200" cap="none" spc="0" normalizeH="0" baseline="0" noProof="0">
                  <a:ln>
                    <a:noFill/>
                  </a:ln>
                  <a:gradFill>
                    <a:gsLst>
                      <a:gs pos="2917">
                        <a:srgbClr val="0078D4"/>
                      </a:gs>
                      <a:gs pos="100000">
                        <a:srgbClr val="0078D4"/>
                      </a:gs>
                    </a:gsLst>
                    <a:lin ang="5400000" scaled="0"/>
                  </a:gradFill>
                  <a:effectLst/>
                  <a:uLnTx/>
                  <a:uFillTx/>
                  <a:latin typeface="Segoe UI Semibold"/>
                  <a:ea typeface="+mn-ea"/>
                  <a:cs typeface="+mn-cs"/>
                </a:rPr>
                <a:t>in 2020 Enterprise Detection and Response Wave</a:t>
              </a:r>
              <a:r>
                <a:rPr kumimoji="0" lang="en-US" sz="1600" b="0" i="0" u="none" strike="noStrike" kern="1200" cap="none" spc="0" normalizeH="0" baseline="0" noProof="0">
                  <a:ln>
                    <a:noFill/>
                  </a:ln>
                  <a:gradFill>
                    <a:gsLst>
                      <a:gs pos="2917">
                        <a:srgbClr val="1A1A1A"/>
                      </a:gs>
                      <a:gs pos="100000">
                        <a:srgbClr val="1A1A1A"/>
                      </a:gs>
                    </a:gsLst>
                    <a:lin ang="5400000" scaled="0"/>
                  </a:gradFill>
                  <a:effectLst/>
                  <a:uLnTx/>
                  <a:uFillTx/>
                  <a:latin typeface="Segoe UI Semibold"/>
                  <a:ea typeface="+mn-ea"/>
                  <a:cs typeface="+mn-cs"/>
                </a:rPr>
                <a:t>.</a:t>
              </a:r>
            </a:p>
          </p:txBody>
        </p:sp>
        <p:pic>
          <p:nvPicPr>
            <p:cNvPr id="33" name="Picture 4">
              <a:extLst>
                <a:ext uri="{FF2B5EF4-FFF2-40B4-BE49-F238E27FC236}">
                  <a16:creationId xmlns:a16="http://schemas.microsoft.com/office/drawing/2014/main" id="{FBF3E5D6-4880-48C1-8133-A70107365B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2596" y="3092394"/>
              <a:ext cx="929221" cy="148095"/>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14704664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750" fill="hold"/>
                                        <p:tgtEl>
                                          <p:spTgt spid="7"/>
                                        </p:tgtEl>
                                        <p:attrNameLst>
                                          <p:attrName>ppt_x</p:attrName>
                                        </p:attrNameLst>
                                      </p:cBhvr>
                                      <p:tavLst>
                                        <p:tav tm="0">
                                          <p:val>
                                            <p:strVal val="#ppt_x"/>
                                          </p:val>
                                        </p:tav>
                                        <p:tav tm="100000">
                                          <p:val>
                                            <p:strVal val="#ppt_x"/>
                                          </p:val>
                                        </p:tav>
                                      </p:tavLst>
                                    </p:anim>
                                    <p:anim calcmode="lin" valueType="num">
                                      <p:cBhvr additive="base">
                                        <p:cTn id="8" dur="75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decel="100000" fill="hold" nodeType="withEffect">
                                  <p:stCondLst>
                                    <p:cond delay="25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750" fill="hold"/>
                                        <p:tgtEl>
                                          <p:spTgt spid="8"/>
                                        </p:tgtEl>
                                        <p:attrNameLst>
                                          <p:attrName>ppt_x</p:attrName>
                                        </p:attrNameLst>
                                      </p:cBhvr>
                                      <p:tavLst>
                                        <p:tav tm="0">
                                          <p:val>
                                            <p:strVal val="#ppt_x"/>
                                          </p:val>
                                        </p:tav>
                                        <p:tav tm="100000">
                                          <p:val>
                                            <p:strVal val="#ppt_x"/>
                                          </p:val>
                                        </p:tav>
                                      </p:tavLst>
                                    </p:anim>
                                    <p:anim calcmode="lin" valueType="num">
                                      <p:cBhvr additive="base">
                                        <p:cTn id="12" dur="75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decel="100000" fill="hold" nodeType="withEffect">
                                  <p:stCondLst>
                                    <p:cond delay="25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750" fill="hold"/>
                                        <p:tgtEl>
                                          <p:spTgt spid="4"/>
                                        </p:tgtEl>
                                        <p:attrNameLst>
                                          <p:attrName>ppt_x</p:attrName>
                                        </p:attrNameLst>
                                      </p:cBhvr>
                                      <p:tavLst>
                                        <p:tav tm="0">
                                          <p:val>
                                            <p:strVal val="#ppt_x"/>
                                          </p:val>
                                        </p:tav>
                                        <p:tav tm="100000">
                                          <p:val>
                                            <p:strVal val="#ppt_x"/>
                                          </p:val>
                                        </p:tav>
                                      </p:tavLst>
                                    </p:anim>
                                    <p:anim calcmode="lin" valueType="num">
                                      <p:cBhvr additive="base">
                                        <p:cTn id="16" dur="750" fill="hold"/>
                                        <p:tgtEl>
                                          <p:spTgt spid="4"/>
                                        </p:tgtEl>
                                        <p:attrNameLst>
                                          <p:attrName>ppt_y</p:attrName>
                                        </p:attrNameLst>
                                      </p:cBhvr>
                                      <p:tavLst>
                                        <p:tav tm="0">
                                          <p:val>
                                            <p:strVal val="1+#ppt_h/2"/>
                                          </p:val>
                                        </p:tav>
                                        <p:tav tm="100000">
                                          <p:val>
                                            <p:strVal val="#ppt_y"/>
                                          </p:val>
                                        </p:tav>
                                      </p:tavLst>
                                    </p:anim>
                                  </p:childTnLst>
                                </p:cTn>
                              </p:par>
                              <p:par>
                                <p:cTn id="17" presetID="2" presetClass="entr" presetSubtype="4" decel="100000" fill="hold" nodeType="withEffect">
                                  <p:stCondLst>
                                    <p:cond delay="75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750" fill="hold"/>
                                        <p:tgtEl>
                                          <p:spTgt spid="6"/>
                                        </p:tgtEl>
                                        <p:attrNameLst>
                                          <p:attrName>ppt_x</p:attrName>
                                        </p:attrNameLst>
                                      </p:cBhvr>
                                      <p:tavLst>
                                        <p:tav tm="0">
                                          <p:val>
                                            <p:strVal val="#ppt_x"/>
                                          </p:val>
                                        </p:tav>
                                        <p:tav tm="100000">
                                          <p:val>
                                            <p:strVal val="#ppt_x"/>
                                          </p:val>
                                        </p:tav>
                                      </p:tavLst>
                                    </p:anim>
                                    <p:anim calcmode="lin" valueType="num">
                                      <p:cBhvr additive="base">
                                        <p:cTn id="20" dur="75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4" decel="100000" fill="hold" nodeType="withEffect">
                                  <p:stCondLst>
                                    <p:cond delay="250"/>
                                  </p:stCondLst>
                                  <p:childTnLst>
                                    <p:set>
                                      <p:cBhvr>
                                        <p:cTn id="22" dur="1" fill="hold">
                                          <p:stCondLst>
                                            <p:cond delay="0"/>
                                          </p:stCondLst>
                                        </p:cTn>
                                        <p:tgtEl>
                                          <p:spTgt spid="30"/>
                                        </p:tgtEl>
                                        <p:attrNameLst>
                                          <p:attrName>style.visibility</p:attrName>
                                        </p:attrNameLst>
                                      </p:cBhvr>
                                      <p:to>
                                        <p:strVal val="visible"/>
                                      </p:to>
                                    </p:set>
                                    <p:anim calcmode="lin" valueType="num">
                                      <p:cBhvr additive="base">
                                        <p:cTn id="23" dur="750" fill="hold"/>
                                        <p:tgtEl>
                                          <p:spTgt spid="30"/>
                                        </p:tgtEl>
                                        <p:attrNameLst>
                                          <p:attrName>ppt_x</p:attrName>
                                        </p:attrNameLst>
                                      </p:cBhvr>
                                      <p:tavLst>
                                        <p:tav tm="0">
                                          <p:val>
                                            <p:strVal val="#ppt_x"/>
                                          </p:val>
                                        </p:tav>
                                        <p:tav tm="100000">
                                          <p:val>
                                            <p:strVal val="#ppt_x"/>
                                          </p:val>
                                        </p:tav>
                                      </p:tavLst>
                                    </p:anim>
                                    <p:anim calcmode="lin" valueType="num">
                                      <p:cBhvr additive="base">
                                        <p:cTn id="24" dur="75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itle 6">
            <a:extLst>
              <a:ext uri="{FF2B5EF4-FFF2-40B4-BE49-F238E27FC236}">
                <a16:creationId xmlns:a16="http://schemas.microsoft.com/office/drawing/2014/main" id="{F794A575-18ED-43AC-A0AA-8406DB19E4F0}"/>
              </a:ext>
            </a:extLst>
          </p:cNvPr>
          <p:cNvSpPr txBox="1">
            <a:spLocks/>
          </p:cNvSpPr>
          <p:nvPr/>
        </p:nvSpPr>
        <p:spPr>
          <a:xfrm>
            <a:off x="298054" y="302365"/>
            <a:ext cx="7308000" cy="576000"/>
          </a:xfrm>
          <a:prstGeom prst="rect">
            <a:avLst/>
          </a:prstGeom>
        </p:spPr>
        <p:txBody>
          <a:bodyPr>
            <a:noAutofit/>
          </a:bodyPr>
          <a:lstStyle>
            <a:lvl1pPr algn="l" defTabSz="932742" rtl="0" eaLnBrk="1" latinLnBrk="0" hangingPunct="1">
              <a:lnSpc>
                <a:spcPct val="100000"/>
              </a:lnSpc>
              <a:spcBef>
                <a:spcPct val="0"/>
              </a:spcBef>
              <a:buNone/>
              <a:defRPr lang="en-US" sz="2800" b="0" kern="1200" cap="none" spc="-50" baseline="0" dirty="0" smtClean="0">
                <a:ln w="3175">
                  <a:noFill/>
                </a:ln>
                <a:gradFill>
                  <a:gsLst>
                    <a:gs pos="2917">
                      <a:schemeClr val="tx1"/>
                    </a:gs>
                    <a:gs pos="100000">
                      <a:schemeClr val="tx1"/>
                    </a:gs>
                  </a:gsLst>
                  <a:lin ang="5400000" scaled="0"/>
                </a:gradFill>
                <a:effectLst/>
                <a:latin typeface="+mj-lt"/>
                <a:ea typeface="+mn-ea"/>
                <a:cs typeface="Segoe UI" pitchFamily="34" charset="0"/>
              </a:defRPr>
            </a:lvl1pPr>
          </a:lstStyle>
          <a:p>
            <a:r>
              <a:rPr lang="bs-Latn-BA" dirty="0">
                <a:latin typeface="Segoe UI Light" panose="020B0502040204020203" pitchFamily="34" charset="0"/>
                <a:cs typeface="Segoe UI Light" panose="020B0502040204020203" pitchFamily="34" charset="0"/>
              </a:rPr>
              <a:t>Microsoft </a:t>
            </a:r>
            <a:r>
              <a:rPr lang="bs-Latn-BA" dirty="0" err="1">
                <a:latin typeface="Segoe UI Light" panose="020B0502040204020203" pitchFamily="34" charset="0"/>
                <a:cs typeface="Segoe UI Light" panose="020B0502040204020203" pitchFamily="34" charset="0"/>
              </a:rPr>
              <a:t>Defender</a:t>
            </a:r>
            <a:r>
              <a:rPr lang="bs-Latn-BA" dirty="0">
                <a:latin typeface="Segoe UI Light" panose="020B0502040204020203" pitchFamily="34" charset="0"/>
                <a:cs typeface="Segoe UI Light" panose="020B0502040204020203" pitchFamily="34" charset="0"/>
              </a:rPr>
              <a:t> </a:t>
            </a:r>
            <a:r>
              <a:rPr lang="bs-Latn-BA" dirty="0" err="1">
                <a:latin typeface="Segoe UI Light" panose="020B0502040204020203" pitchFamily="34" charset="0"/>
                <a:cs typeface="Segoe UI Light" panose="020B0502040204020203" pitchFamily="34" charset="0"/>
              </a:rPr>
              <a:t>platform</a:t>
            </a:r>
            <a:r>
              <a:rPr lang="bs-Latn-BA" dirty="0">
                <a:latin typeface="Segoe UI Light" panose="020B0502040204020203" pitchFamily="34" charset="0"/>
                <a:cs typeface="Segoe UI Light" panose="020B0502040204020203" pitchFamily="34" charset="0"/>
              </a:rPr>
              <a:t> – </a:t>
            </a:r>
            <a:r>
              <a:rPr lang="bs-Latn-BA" dirty="0" err="1">
                <a:latin typeface="Segoe UI Light" panose="020B0502040204020203" pitchFamily="34" charset="0"/>
                <a:cs typeface="Segoe UI Light" panose="020B0502040204020203" pitchFamily="34" charset="0"/>
              </a:rPr>
              <a:t>suspicious</a:t>
            </a:r>
            <a:r>
              <a:rPr lang="bs-Latn-BA" dirty="0">
                <a:latin typeface="Segoe UI Light" panose="020B0502040204020203" pitchFamily="34" charset="0"/>
                <a:cs typeface="Segoe UI Light" panose="020B0502040204020203" pitchFamily="34" charset="0"/>
              </a:rPr>
              <a:t> </a:t>
            </a:r>
            <a:r>
              <a:rPr lang="bs-Latn-BA" dirty="0" err="1">
                <a:latin typeface="Segoe UI Light" panose="020B0502040204020203" pitchFamily="34" charset="0"/>
                <a:cs typeface="Segoe UI Light" panose="020B0502040204020203" pitchFamily="34" charset="0"/>
              </a:rPr>
              <a:t>activities</a:t>
            </a:r>
            <a:endParaRPr lang="bs-Latn-BA" dirty="0">
              <a:latin typeface="Segoe UI Light" panose="020B0502040204020203" pitchFamily="34" charset="0"/>
              <a:cs typeface="Segoe UI Light" panose="020B0502040204020203" pitchFamily="34" charset="0"/>
            </a:endParaRPr>
          </a:p>
          <a:p>
            <a:br>
              <a:rPr lang="en-US" dirty="0">
                <a:latin typeface="Segoe UI Light" panose="020B0502040204020203" pitchFamily="34" charset="0"/>
                <a:cs typeface="Segoe UI Light" panose="020B0502040204020203" pitchFamily="34" charset="0"/>
              </a:rPr>
            </a:br>
            <a:endParaRPr lang="en-US" dirty="0">
              <a:latin typeface="Segoe UI Light" panose="020B0502040204020203" pitchFamily="34" charset="0"/>
              <a:cs typeface="Segoe UI Light" panose="020B0502040204020203" pitchFamily="34" charset="0"/>
            </a:endParaRPr>
          </a:p>
        </p:txBody>
      </p:sp>
      <p:sp>
        <p:nvSpPr>
          <p:cNvPr id="32" name="Oval 31">
            <a:extLst>
              <a:ext uri="{FF2B5EF4-FFF2-40B4-BE49-F238E27FC236}">
                <a16:creationId xmlns:a16="http://schemas.microsoft.com/office/drawing/2014/main" id="{7748EC77-0B55-400E-9AB9-DE66E8F99CD7}"/>
              </a:ext>
            </a:extLst>
          </p:cNvPr>
          <p:cNvSpPr/>
          <p:nvPr/>
        </p:nvSpPr>
        <p:spPr bwMode="auto">
          <a:xfrm>
            <a:off x="16467594" y="6153769"/>
            <a:ext cx="108143" cy="108143"/>
          </a:xfrm>
          <a:prstGeom prst="ellipse">
            <a:avLst/>
          </a:prstGeom>
          <a:solidFill>
            <a:srgbClr val="E6E6E6"/>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353"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8" name="Picture 7" descr="Graphical user interface, text, application, email&#10;&#10;Description automatically generated">
            <a:extLst>
              <a:ext uri="{FF2B5EF4-FFF2-40B4-BE49-F238E27FC236}">
                <a16:creationId xmlns:a16="http://schemas.microsoft.com/office/drawing/2014/main" id="{E589C075-2E47-59FE-5FE8-1AE62FA63F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957" y="1555325"/>
            <a:ext cx="11048086" cy="4814730"/>
          </a:xfrm>
          <a:prstGeom prst="rect">
            <a:avLst/>
          </a:prstGeom>
        </p:spPr>
      </p:pic>
    </p:spTree>
    <p:extLst>
      <p:ext uri="{BB962C8B-B14F-4D97-AF65-F5344CB8AC3E}">
        <p14:creationId xmlns:p14="http://schemas.microsoft.com/office/powerpoint/2010/main" val="51435242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Top Corners Rounded 16">
            <a:extLst>
              <a:ext uri="{FF2B5EF4-FFF2-40B4-BE49-F238E27FC236}">
                <a16:creationId xmlns:a16="http://schemas.microsoft.com/office/drawing/2014/main" id="{9B9718FA-995B-4731-B7CE-5E9285BEB210}"/>
              </a:ext>
              <a:ext uri="{C183D7F6-B498-43B3-948B-1728B52AA6E4}">
                <adec:decorative xmlns:adec="http://schemas.microsoft.com/office/drawing/2017/decorative" val="1"/>
              </a:ext>
            </a:extLst>
          </p:cNvPr>
          <p:cNvSpPr/>
          <p:nvPr/>
        </p:nvSpPr>
        <p:spPr bwMode="auto">
          <a:xfrm>
            <a:off x="1" y="3920995"/>
            <a:ext cx="12192000" cy="2936519"/>
          </a:xfrm>
          <a:prstGeom prst="round2SameRect">
            <a:avLst>
              <a:gd name="adj1" fmla="val 50000"/>
              <a:gd name="adj2" fmla="val 0"/>
            </a:avLst>
          </a:prstGeom>
          <a:solidFill>
            <a:srgbClr val="F2F2F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defTabSz="914102" fontAlgn="base">
              <a:spcBef>
                <a:spcPct val="0"/>
              </a:spcBef>
              <a:spcAft>
                <a:spcPct val="0"/>
              </a:spcAft>
            </a:pPr>
            <a:endParaRPr lang="en-US" sz="1961" err="1">
              <a:solidFill>
                <a:srgbClr val="FFFFFF"/>
              </a:solidFill>
              <a:ea typeface="Segoe UI" pitchFamily="34" charset="0"/>
              <a:cs typeface="Segoe UI" pitchFamily="34" charset="0"/>
            </a:endParaRPr>
          </a:p>
        </p:txBody>
      </p:sp>
      <p:sp>
        <p:nvSpPr>
          <p:cNvPr id="18" name="Rectangle: Rounded Corners 17">
            <a:extLst>
              <a:ext uri="{FF2B5EF4-FFF2-40B4-BE49-F238E27FC236}">
                <a16:creationId xmlns:a16="http://schemas.microsoft.com/office/drawing/2014/main" id="{299BBD4E-92FE-4F23-8052-6109419521EF}"/>
              </a:ext>
              <a:ext uri="{C183D7F6-B498-43B3-948B-1728B52AA6E4}">
                <adec:decorative xmlns:adec="http://schemas.microsoft.com/office/drawing/2017/decorative" val="1"/>
              </a:ext>
            </a:extLst>
          </p:cNvPr>
          <p:cNvSpPr/>
          <p:nvPr/>
        </p:nvSpPr>
        <p:spPr bwMode="auto">
          <a:xfrm>
            <a:off x="627809" y="1677314"/>
            <a:ext cx="10936383" cy="4801196"/>
          </a:xfrm>
          <a:prstGeom prst="roundRect">
            <a:avLst>
              <a:gd name="adj" fmla="val 1369"/>
            </a:avLst>
          </a:prstGeom>
          <a:solidFill>
            <a:schemeClr val="bg1"/>
          </a:solidFill>
          <a:ln w="88900" cap="rnd" cmpd="sng" algn="ctr">
            <a:solidFill>
              <a:srgbClr val="E6E6E6"/>
            </a:solid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defTabSz="932293" fontAlgn="base">
              <a:spcBef>
                <a:spcPct val="0"/>
              </a:spcBef>
              <a:spcAft>
                <a:spcPct val="0"/>
              </a:spcAft>
            </a:pPr>
            <a:endParaRPr lang="en-US" sz="2353" kern="0" err="1">
              <a:solidFill>
                <a:srgbClr val="000000"/>
              </a:solidFill>
              <a:latin typeface="Segoe UI"/>
              <a:cs typeface="Segoe UI" pitchFamily="34" charset="0"/>
            </a:endParaRPr>
          </a:p>
        </p:txBody>
      </p:sp>
      <p:sp>
        <p:nvSpPr>
          <p:cNvPr id="7" name="Title 1">
            <a:extLst>
              <a:ext uri="{FF2B5EF4-FFF2-40B4-BE49-F238E27FC236}">
                <a16:creationId xmlns:a16="http://schemas.microsoft.com/office/drawing/2014/main" id="{93C30DD5-6D19-4D03-BD07-053E3DFC08EB}"/>
              </a:ext>
            </a:extLst>
          </p:cNvPr>
          <p:cNvSpPr>
            <a:spLocks noGrp="1"/>
          </p:cNvSpPr>
          <p:nvPr>
            <p:ph type="title"/>
          </p:nvPr>
        </p:nvSpPr>
        <p:spPr>
          <a:xfrm>
            <a:off x="199730" y="94367"/>
            <a:ext cx="11018520" cy="805002"/>
          </a:xfrm>
        </p:spPr>
        <p:txBody>
          <a:bodyPr>
            <a:normAutofit/>
          </a:bodyPr>
          <a:lstStyle/>
          <a:p>
            <a:r>
              <a:rPr lang="en-US" sz="3600" spc="-49" dirty="0"/>
              <a:t>Microsoft Defender - risky lateral movement paths</a:t>
            </a:r>
          </a:p>
        </p:txBody>
      </p:sp>
      <p:sp>
        <p:nvSpPr>
          <p:cNvPr id="13" name="Title 3">
            <a:extLst>
              <a:ext uri="{FF2B5EF4-FFF2-40B4-BE49-F238E27FC236}">
                <a16:creationId xmlns:a16="http://schemas.microsoft.com/office/drawing/2014/main" id="{09923FCC-16EE-47E5-B529-30E0B2499195}"/>
              </a:ext>
            </a:extLst>
          </p:cNvPr>
          <p:cNvSpPr txBox="1">
            <a:spLocks/>
          </p:cNvSpPr>
          <p:nvPr/>
        </p:nvSpPr>
        <p:spPr>
          <a:xfrm>
            <a:off x="588264" y="1006127"/>
            <a:ext cx="10800674" cy="365089"/>
          </a:xfrm>
          <a:prstGeom prst="rect">
            <a:avLst/>
          </a:prstGeom>
        </p:spPr>
        <p:txBody>
          <a:bodyPr vert="horz" wrap="square" lIns="0" tIns="62750" rIns="0" bIns="0" rtlCol="0" anchor="t">
            <a:spAutoFit/>
          </a:bodyPr>
          <a:lstStyle>
            <a:lvl1pPr defTabSz="932754">
              <a:lnSpc>
                <a:spcPct val="100000"/>
              </a:lnSpc>
              <a:spcBef>
                <a:spcPct val="0"/>
              </a:spcBef>
              <a:buNone/>
              <a:defRPr lang="en-US" sz="2000" b="0" cap="none" spc="0" baseline="0" dirty="0" smtClean="0">
                <a:ln w="3175">
                  <a:noFill/>
                </a:ln>
                <a:effectLst/>
                <a:latin typeface="+mj-lt"/>
                <a:cs typeface="Segoe UI" panose="020B0502040204020203" pitchFamily="34" charset="0"/>
              </a:defRPr>
            </a:lvl1pPr>
          </a:lstStyle>
          <a:p>
            <a:r>
              <a:rPr lang="en-US" sz="1961" dirty="0"/>
              <a:t>View top sensitive accounts that carry lateral movement risk</a:t>
            </a:r>
          </a:p>
        </p:txBody>
      </p:sp>
      <p:pic>
        <p:nvPicPr>
          <p:cNvPr id="4" name="Picture 4" descr="Graphical user interface, text, application, email&#10;&#10;Description automatically generated">
            <a:extLst>
              <a:ext uri="{FF2B5EF4-FFF2-40B4-BE49-F238E27FC236}">
                <a16:creationId xmlns:a16="http://schemas.microsoft.com/office/drawing/2014/main" id="{A8044FAD-CC1A-FBF0-A950-AFAAD8C871FD}"/>
              </a:ext>
            </a:extLst>
          </p:cNvPr>
          <p:cNvPicPr>
            <a:picLocks noChangeAspect="1"/>
          </p:cNvPicPr>
          <p:nvPr/>
        </p:nvPicPr>
        <p:blipFill>
          <a:blip r:embed="rId3"/>
          <a:stretch>
            <a:fillRect/>
          </a:stretch>
        </p:blipFill>
        <p:spPr>
          <a:xfrm>
            <a:off x="741369" y="1771757"/>
            <a:ext cx="6405961" cy="4528263"/>
          </a:xfrm>
          <a:prstGeom prst="rect">
            <a:avLst/>
          </a:prstGeom>
        </p:spPr>
      </p:pic>
      <p:pic>
        <p:nvPicPr>
          <p:cNvPr id="6" name="Picture 7" descr="Graphical user interface, application&#10;&#10;Description automatically generated">
            <a:extLst>
              <a:ext uri="{FF2B5EF4-FFF2-40B4-BE49-F238E27FC236}">
                <a16:creationId xmlns:a16="http://schemas.microsoft.com/office/drawing/2014/main" id="{DF32ABFF-9EF7-3737-E404-5F15B21ED13B}"/>
              </a:ext>
            </a:extLst>
          </p:cNvPr>
          <p:cNvPicPr>
            <a:picLocks noChangeAspect="1"/>
          </p:cNvPicPr>
          <p:nvPr/>
        </p:nvPicPr>
        <p:blipFill>
          <a:blip r:embed="rId4"/>
          <a:stretch>
            <a:fillRect/>
          </a:stretch>
        </p:blipFill>
        <p:spPr>
          <a:xfrm>
            <a:off x="5044019" y="2367970"/>
            <a:ext cx="5990561" cy="1526519"/>
          </a:xfrm>
          <a:prstGeom prst="rect">
            <a:avLst/>
          </a:prstGeom>
          <a:ln w="28575">
            <a:solidFill>
              <a:srgbClr val="0078D4"/>
            </a:solidFill>
          </a:ln>
        </p:spPr>
      </p:pic>
      <p:pic>
        <p:nvPicPr>
          <p:cNvPr id="5" name="Picture 5" descr="Text&#10;&#10;Description automatically generated">
            <a:extLst>
              <a:ext uri="{FF2B5EF4-FFF2-40B4-BE49-F238E27FC236}">
                <a16:creationId xmlns:a16="http://schemas.microsoft.com/office/drawing/2014/main" id="{558446CD-6400-C03C-DDF0-7E4D9E8B6224}"/>
              </a:ext>
            </a:extLst>
          </p:cNvPr>
          <p:cNvPicPr>
            <a:picLocks noChangeAspect="1"/>
          </p:cNvPicPr>
          <p:nvPr/>
        </p:nvPicPr>
        <p:blipFill>
          <a:blip r:embed="rId5"/>
          <a:stretch>
            <a:fillRect/>
          </a:stretch>
        </p:blipFill>
        <p:spPr>
          <a:xfrm>
            <a:off x="5044982" y="4004933"/>
            <a:ext cx="4578199" cy="2009756"/>
          </a:xfrm>
          <a:prstGeom prst="rect">
            <a:avLst/>
          </a:prstGeom>
          <a:ln w="28575">
            <a:solidFill>
              <a:srgbClr val="0078D4"/>
            </a:solidFill>
          </a:ln>
        </p:spPr>
      </p:pic>
      <p:sp>
        <p:nvSpPr>
          <p:cNvPr id="8" name="Rectangle 7" descr="highligh domain1.test.local">
            <a:extLst>
              <a:ext uri="{FF2B5EF4-FFF2-40B4-BE49-F238E27FC236}">
                <a16:creationId xmlns:a16="http://schemas.microsoft.com/office/drawing/2014/main" id="{BA94E9E1-A205-3BF7-05F7-AE54AF3B9D5A}"/>
              </a:ext>
              <a:ext uri="{C183D7F6-B498-43B3-948B-1728B52AA6E4}">
                <adec:decorative xmlns:adec="http://schemas.microsoft.com/office/drawing/2017/decorative" val="0"/>
              </a:ext>
            </a:extLst>
          </p:cNvPr>
          <p:cNvSpPr/>
          <p:nvPr/>
        </p:nvSpPr>
        <p:spPr>
          <a:xfrm>
            <a:off x="1333686" y="2980741"/>
            <a:ext cx="965848" cy="302678"/>
          </a:xfrm>
          <a:prstGeom prst="rect">
            <a:avLst/>
          </a:prstGeom>
          <a:noFill/>
          <a:ln w="38100" cap="sq">
            <a:solidFill>
              <a:schemeClr val="accent1"/>
            </a:solidFill>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25"/>
            <a:endParaRPr lang="en-US" sz="1765">
              <a:solidFill>
                <a:prstClr val="white"/>
              </a:solidFill>
              <a:latin typeface="Calibri" panose="020F0502020204030204"/>
            </a:endParaRPr>
          </a:p>
        </p:txBody>
      </p:sp>
    </p:spTree>
    <p:extLst>
      <p:ext uri="{BB962C8B-B14F-4D97-AF65-F5344CB8AC3E}">
        <p14:creationId xmlns:p14="http://schemas.microsoft.com/office/powerpoint/2010/main" val="248577768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Top Corners Rounded 3">
            <a:extLst>
              <a:ext uri="{FF2B5EF4-FFF2-40B4-BE49-F238E27FC236}">
                <a16:creationId xmlns:a16="http://schemas.microsoft.com/office/drawing/2014/main" id="{6D78CBC2-A3BE-46C9-8CC9-F218B8DF8336}"/>
              </a:ext>
              <a:ext uri="{C183D7F6-B498-43B3-948B-1728B52AA6E4}">
                <adec:decorative xmlns:adec="http://schemas.microsoft.com/office/drawing/2017/decorative" val="1"/>
              </a:ext>
            </a:extLst>
          </p:cNvPr>
          <p:cNvSpPr/>
          <p:nvPr/>
        </p:nvSpPr>
        <p:spPr bwMode="auto">
          <a:xfrm>
            <a:off x="1" y="3920995"/>
            <a:ext cx="12192000" cy="2936519"/>
          </a:xfrm>
          <a:prstGeom prst="round2SameRect">
            <a:avLst>
              <a:gd name="adj1" fmla="val 50000"/>
              <a:gd name="adj2" fmla="val 0"/>
            </a:avLst>
          </a:prstGeom>
          <a:solidFill>
            <a:srgbClr val="F2F2F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l"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1200" cap="none" spc="0" normalizeH="0" baseline="0" noProof="0" err="1">
              <a:ln>
                <a:noFill/>
              </a:ln>
              <a:solidFill>
                <a:srgbClr val="FFFFFF"/>
              </a:solidFill>
              <a:effectLst/>
              <a:uLnTx/>
              <a:uFillTx/>
              <a:latin typeface="Segoe UI"/>
              <a:ea typeface="Segoe UI" pitchFamily="34" charset="0"/>
              <a:cs typeface="Segoe UI" pitchFamily="34" charset="0"/>
            </a:endParaRPr>
          </a:p>
        </p:txBody>
      </p:sp>
      <p:sp>
        <p:nvSpPr>
          <p:cNvPr id="3" name="Rectangle: Rounded Corners 2">
            <a:extLst>
              <a:ext uri="{FF2B5EF4-FFF2-40B4-BE49-F238E27FC236}">
                <a16:creationId xmlns:a16="http://schemas.microsoft.com/office/drawing/2014/main" id="{26810C42-7012-4170-A5F0-CB3C01C5C1BC}"/>
              </a:ext>
              <a:ext uri="{C183D7F6-B498-43B3-948B-1728B52AA6E4}">
                <adec:decorative xmlns:adec="http://schemas.microsoft.com/office/drawing/2017/decorative" val="1"/>
              </a:ext>
            </a:extLst>
          </p:cNvPr>
          <p:cNvSpPr/>
          <p:nvPr/>
        </p:nvSpPr>
        <p:spPr bwMode="auto">
          <a:xfrm>
            <a:off x="627809" y="1677314"/>
            <a:ext cx="10936383" cy="4801196"/>
          </a:xfrm>
          <a:prstGeom prst="roundRect">
            <a:avLst>
              <a:gd name="adj" fmla="val 1369"/>
            </a:avLst>
          </a:prstGeom>
          <a:solidFill>
            <a:schemeClr val="bg1"/>
          </a:solidFill>
          <a:ln w="88900" cap="rnd" cmpd="sng" algn="ctr">
            <a:solidFill>
              <a:srgbClr val="E6E6E6"/>
            </a:solidFill>
            <a:prstDash val="solid"/>
            <a:headEnd type="none" w="med" len="med"/>
            <a:tailEnd type="none" w="med" len="med"/>
          </a:ln>
          <a:effectLst/>
        </p:spPr>
        <p:txBody>
          <a:bodyPr rot="0" spcFirstLastPara="0" vertOverflow="overflow" horzOverflow="overflow" vert="horz" wrap="square" lIns="182854" tIns="146284" rIns="182854" bIns="146284"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353" b="0" i="0" u="none" strike="noStrike" kern="0" cap="none" spc="0" normalizeH="0" baseline="0" noProof="0" err="1">
              <a:ln>
                <a:noFill/>
              </a:ln>
              <a:solidFill>
                <a:srgbClr val="000000"/>
              </a:solidFill>
              <a:effectLst/>
              <a:uLnTx/>
              <a:uFillTx/>
              <a:latin typeface="Segoe UI"/>
              <a:ea typeface="+mn-ea"/>
              <a:cs typeface="Segoe UI" pitchFamily="34" charset="0"/>
            </a:endParaRPr>
          </a:p>
        </p:txBody>
      </p:sp>
      <p:sp>
        <p:nvSpPr>
          <p:cNvPr id="7" name="Title 1">
            <a:extLst>
              <a:ext uri="{FF2B5EF4-FFF2-40B4-BE49-F238E27FC236}">
                <a16:creationId xmlns:a16="http://schemas.microsoft.com/office/drawing/2014/main" id="{03F05EB0-7466-414E-B6DE-A11A527B81B3}"/>
              </a:ext>
            </a:extLst>
          </p:cNvPr>
          <p:cNvSpPr>
            <a:spLocks noGrp="1"/>
          </p:cNvSpPr>
          <p:nvPr>
            <p:ph type="title"/>
          </p:nvPr>
        </p:nvSpPr>
        <p:spPr>
          <a:xfrm>
            <a:off x="588263" y="457622"/>
            <a:ext cx="11018520" cy="452590"/>
          </a:xfrm>
        </p:spPr>
        <p:txBody>
          <a:bodyPr>
            <a:normAutofit/>
          </a:bodyPr>
          <a:lstStyle/>
          <a:p>
            <a:r>
              <a:rPr lang="en-US" sz="2941" spc="-49" dirty="0"/>
              <a:t>Microsoft Defender - Exposure of clear-text credentials</a:t>
            </a:r>
          </a:p>
        </p:txBody>
      </p:sp>
      <p:sp>
        <p:nvSpPr>
          <p:cNvPr id="6" name="Title 3">
            <a:extLst>
              <a:ext uri="{FF2B5EF4-FFF2-40B4-BE49-F238E27FC236}">
                <a16:creationId xmlns:a16="http://schemas.microsoft.com/office/drawing/2014/main" id="{A83A6B36-2E83-42D6-901D-D6B34829BC51}"/>
              </a:ext>
            </a:extLst>
          </p:cNvPr>
          <p:cNvSpPr txBox="1">
            <a:spLocks/>
          </p:cNvSpPr>
          <p:nvPr/>
        </p:nvSpPr>
        <p:spPr>
          <a:xfrm>
            <a:off x="588264" y="1006127"/>
            <a:ext cx="10800674" cy="365089"/>
          </a:xfrm>
          <a:prstGeom prst="rect">
            <a:avLst/>
          </a:prstGeom>
        </p:spPr>
        <p:txBody>
          <a:bodyPr vert="horz" wrap="square" lIns="0" tIns="62750" rIns="0" bIns="0" rtlCol="0" anchor="t">
            <a:spAutoFit/>
          </a:bodyPr>
          <a:lstStyle>
            <a:lvl1pPr defTabSz="932754">
              <a:lnSpc>
                <a:spcPct val="100000"/>
              </a:lnSpc>
              <a:spcBef>
                <a:spcPct val="0"/>
              </a:spcBef>
              <a:buNone/>
              <a:defRPr lang="en-US" sz="2000" b="0" cap="none" spc="0" baseline="0" dirty="0" smtClean="0">
                <a:ln w="3175">
                  <a:noFill/>
                </a:ln>
                <a:effectLst/>
                <a:latin typeface="+mj-lt"/>
                <a:cs typeface="Segoe UI" panose="020B0502040204020203" pitchFamily="34" charset="0"/>
              </a:defRPr>
            </a:lvl1pPr>
          </a:lstStyle>
          <a:p>
            <a:pPr marL="0" marR="0" lvl="0" indent="0" algn="l" defTabSz="932754" rtl="0" eaLnBrk="1" fontAlgn="auto" latinLnBrk="0" hangingPunct="1">
              <a:lnSpc>
                <a:spcPct val="100000"/>
              </a:lnSpc>
              <a:spcBef>
                <a:spcPct val="0"/>
              </a:spcBef>
              <a:spcAft>
                <a:spcPts val="0"/>
              </a:spcAft>
              <a:buClrTx/>
              <a:buSzTx/>
              <a:buFontTx/>
              <a:buNone/>
              <a:tabLst/>
              <a:defRPr/>
            </a:pPr>
            <a:r>
              <a:rPr kumimoji="0" lang="en-US" sz="1961" b="0" i="0" u="none" strike="noStrike" kern="1200" cap="none" spc="0" normalizeH="0" baseline="0" noProof="0">
                <a:ln w="3175">
                  <a:noFill/>
                </a:ln>
                <a:solidFill>
                  <a:srgbClr val="000000"/>
                </a:solidFill>
                <a:effectLst/>
                <a:uLnTx/>
                <a:uFillTx/>
                <a:latin typeface="Segoe UI Semibold"/>
                <a:ea typeface="+mn-ea"/>
                <a:cs typeface="Segoe UI" panose="020B0502040204020203" pitchFamily="34" charset="0"/>
              </a:rPr>
              <a:t>View top entities that are exposing credentials in clear text</a:t>
            </a:r>
          </a:p>
        </p:txBody>
      </p:sp>
      <p:pic>
        <p:nvPicPr>
          <p:cNvPr id="2" name="Picture 4">
            <a:extLst>
              <a:ext uri="{FF2B5EF4-FFF2-40B4-BE49-F238E27FC236}">
                <a16:creationId xmlns:a16="http://schemas.microsoft.com/office/drawing/2014/main" id="{85CC34B0-5226-121F-7CF8-5E93216CD80D}"/>
              </a:ext>
            </a:extLst>
          </p:cNvPr>
          <p:cNvPicPr>
            <a:picLocks noChangeAspect="1"/>
          </p:cNvPicPr>
          <p:nvPr/>
        </p:nvPicPr>
        <p:blipFill>
          <a:blip r:embed="rId3"/>
          <a:stretch>
            <a:fillRect/>
          </a:stretch>
        </p:blipFill>
        <p:spPr>
          <a:xfrm>
            <a:off x="909256" y="1898557"/>
            <a:ext cx="7364987" cy="4357512"/>
          </a:xfrm>
          <a:prstGeom prst="rect">
            <a:avLst/>
          </a:prstGeom>
        </p:spPr>
      </p:pic>
    </p:spTree>
    <p:extLst>
      <p:ext uri="{BB962C8B-B14F-4D97-AF65-F5344CB8AC3E}">
        <p14:creationId xmlns:p14="http://schemas.microsoft.com/office/powerpoint/2010/main" val="941475256"/>
      </p:ext>
    </p:extLst>
  </p:cSld>
  <p:clrMapOvr>
    <a:masterClrMapping/>
  </p:clrMapOvr>
  <p:transition>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1066C2D2-2EBB-4DAA-A290-A1996E2C1F07}"/>
              </a:ext>
            </a:extLst>
          </p:cNvPr>
          <p:cNvSpPr/>
          <p:nvPr/>
        </p:nvSpPr>
        <p:spPr bwMode="auto">
          <a:xfrm>
            <a:off x="786516" y="3644284"/>
            <a:ext cx="10588241" cy="2304824"/>
          </a:xfrm>
          <a:prstGeom prst="rect">
            <a:avLst/>
          </a:prstGeom>
          <a:noFill/>
          <a:ln w="19050">
            <a:solidFill>
              <a:srgbClr val="D2D2D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5" name="Rectangle 4">
            <a:extLst>
              <a:ext uri="{FF2B5EF4-FFF2-40B4-BE49-F238E27FC236}">
                <a16:creationId xmlns:a16="http://schemas.microsoft.com/office/drawing/2014/main" id="{88F8E601-7E6F-4219-8BA7-9C0A68236A48}"/>
              </a:ext>
            </a:extLst>
          </p:cNvPr>
          <p:cNvSpPr/>
          <p:nvPr/>
        </p:nvSpPr>
        <p:spPr bwMode="auto">
          <a:xfrm>
            <a:off x="588262" y="1565198"/>
            <a:ext cx="5118475" cy="1200329"/>
          </a:xfrm>
          <a:prstGeom prst="rect">
            <a:avLst/>
          </a:prstGeom>
          <a:solidFill>
            <a:schemeClr val="bg1"/>
          </a:solidFill>
          <a:ln w="15875" cap="flat">
            <a:noFill/>
            <a:prstDash val="solid"/>
            <a:miter/>
          </a:ln>
          <a:effectLst>
            <a:outerShdw blurRad="254000" dist="50800" dir="2700000" algn="ctr" rotWithShape="0">
              <a:prstClr val="black">
                <a:alpha val="25000"/>
              </a:prstClr>
            </a:outerShdw>
          </a:effectLst>
        </p:spPr>
        <p:txBody>
          <a:bodyPr wrap="square" lIns="182880" tIns="182880" rIns="182880" bIns="182880" rtlCol="0" anchor="t" anchorCtr="0">
            <a:spAutoFit/>
          </a:bodyPr>
          <a:lstStyle/>
          <a:p>
            <a:pPr marL="0" marR="0" lvl="0" indent="0" defTabSz="914400" rtl="0" eaLnBrk="1" fontAlgn="auto" latinLnBrk="0" hangingPunct="1">
              <a:lnSpc>
                <a:spcPct val="100000"/>
              </a:lnSpc>
              <a:spcBef>
                <a:spcPts val="1836"/>
              </a:spcBef>
              <a:spcAft>
                <a:spcPts val="1200"/>
              </a:spcAft>
              <a:buClr>
                <a:srgbClr val="0072C6"/>
              </a:buClr>
              <a:buSzPct val="100000"/>
              <a:buFontTx/>
              <a:buNone/>
              <a:tabLst/>
              <a:defRPr/>
            </a:pPr>
            <a:r>
              <a:rPr kumimoji="0" lang="en-US" sz="1800" b="1" i="0" u="none" strike="noStrike" kern="1200" cap="none" spc="0" normalizeH="0" baseline="0" noProof="0">
                <a:ln>
                  <a:noFill/>
                </a:ln>
                <a:gradFill>
                  <a:gsLst>
                    <a:gs pos="0">
                      <a:srgbClr val="282828"/>
                    </a:gs>
                    <a:gs pos="100000">
                      <a:srgbClr val="282828"/>
                    </a:gs>
                  </a:gsLst>
                  <a:lin ang="5400000" scaled="0"/>
                </a:gradFill>
                <a:effectLst/>
                <a:uLnTx/>
                <a:uFillTx/>
                <a:latin typeface="Segoe UI"/>
                <a:ea typeface="+mn-ea"/>
                <a:cs typeface="+mn-cs"/>
              </a:rPr>
              <a:t>Security automation is… </a:t>
            </a:r>
            <a:br>
              <a:rPr kumimoji="0" lang="en-US" sz="1800" b="1" i="0" u="none" strike="noStrike" kern="1200" cap="none" spc="0" normalizeH="0" baseline="0" noProof="0">
                <a:ln>
                  <a:noFill/>
                </a:ln>
                <a:gradFill>
                  <a:gsLst>
                    <a:gs pos="0">
                      <a:srgbClr val="282828"/>
                    </a:gs>
                    <a:gs pos="100000">
                      <a:srgbClr val="282828"/>
                    </a:gs>
                  </a:gsLst>
                  <a:lin ang="5400000" scaled="0"/>
                </a:gradFill>
                <a:effectLst/>
                <a:uLnTx/>
                <a:uFillTx/>
                <a:latin typeface="Segoe UI"/>
                <a:ea typeface="+mn-ea"/>
                <a:cs typeface="+mn-cs"/>
              </a:rPr>
            </a:br>
            <a:r>
              <a:rPr kumimoji="0" lang="en-US" sz="1800" b="0" i="1" u="none" strike="noStrike" kern="1200" cap="none" spc="0" normalizeH="0" baseline="0" noProof="0">
                <a:ln>
                  <a:noFill/>
                </a:ln>
                <a:gradFill>
                  <a:gsLst>
                    <a:gs pos="0">
                      <a:srgbClr val="282828"/>
                    </a:gs>
                    <a:gs pos="100000">
                      <a:srgbClr val="282828"/>
                    </a:gs>
                  </a:gsLst>
                  <a:lin ang="5400000" scaled="0"/>
                </a:gradFill>
                <a:effectLst/>
                <a:uLnTx/>
                <a:uFillTx/>
                <a:latin typeface="Segoe UI"/>
                <a:ea typeface="+mn-ea"/>
                <a:cs typeface="+mn-cs"/>
              </a:rPr>
              <a:t>mimicking</a:t>
            </a:r>
            <a:r>
              <a:rPr kumimoji="0" lang="en-US" sz="1800" b="0" i="0" u="none" strike="noStrike" kern="1200" cap="none" spc="0" normalizeH="0" baseline="0" noProof="0">
                <a:ln>
                  <a:noFill/>
                </a:ln>
                <a:gradFill>
                  <a:gsLst>
                    <a:gs pos="0">
                      <a:srgbClr val="282828"/>
                    </a:gs>
                    <a:gs pos="100000">
                      <a:srgbClr val="282828"/>
                    </a:gs>
                  </a:gsLst>
                  <a:lin ang="5400000" scaled="0"/>
                </a:gradFill>
                <a:effectLst/>
                <a:uLnTx/>
                <a:uFillTx/>
                <a:latin typeface="Segoe UI"/>
                <a:ea typeface="+mn-ea"/>
                <a:cs typeface="+mn-cs"/>
              </a:rPr>
              <a:t> the </a:t>
            </a:r>
            <a:r>
              <a:rPr kumimoji="0" lang="en-US" sz="1800" b="0" i="1" u="none" strike="noStrike" kern="1200" cap="none" spc="0" normalizeH="0" baseline="0" noProof="0">
                <a:ln>
                  <a:noFill/>
                </a:ln>
                <a:gradFill>
                  <a:gsLst>
                    <a:gs pos="0">
                      <a:srgbClr val="282828"/>
                    </a:gs>
                    <a:gs pos="100000">
                      <a:srgbClr val="282828"/>
                    </a:gs>
                  </a:gsLst>
                  <a:lin ang="5400000" scaled="0"/>
                </a:gradFill>
                <a:effectLst/>
                <a:uLnTx/>
                <a:uFillTx/>
                <a:latin typeface="Segoe UI"/>
                <a:ea typeface="+mn-ea"/>
                <a:cs typeface="+mn-cs"/>
              </a:rPr>
              <a:t>ideal steps </a:t>
            </a:r>
            <a:r>
              <a:rPr kumimoji="0" lang="en-US" sz="1800" b="0" i="0" u="none" strike="noStrike" kern="1200" cap="none" spc="0" normalizeH="0" baseline="0" noProof="0">
                <a:ln>
                  <a:noFill/>
                </a:ln>
                <a:gradFill>
                  <a:gsLst>
                    <a:gs pos="0">
                      <a:srgbClr val="282828"/>
                    </a:gs>
                    <a:gs pos="100000">
                      <a:srgbClr val="282828"/>
                    </a:gs>
                  </a:gsLst>
                  <a:lin ang="5400000" scaled="0"/>
                </a:gradFill>
                <a:effectLst/>
                <a:uLnTx/>
                <a:uFillTx/>
                <a:latin typeface="Segoe UI"/>
                <a:ea typeface="+mn-ea"/>
                <a:cs typeface="+mn-cs"/>
              </a:rPr>
              <a:t>a human would take </a:t>
            </a:r>
            <a:br>
              <a:rPr kumimoji="0" lang="en-US" sz="1800" b="0" i="0" u="none" strike="noStrike" kern="1200" cap="none" spc="0" normalizeH="0" baseline="0" noProof="0">
                <a:ln>
                  <a:noFill/>
                </a:ln>
                <a:gradFill>
                  <a:gsLst>
                    <a:gs pos="0">
                      <a:srgbClr val="282828"/>
                    </a:gs>
                    <a:gs pos="100000">
                      <a:srgbClr val="282828"/>
                    </a:gs>
                  </a:gsLst>
                  <a:lin ang="5400000" scaled="0"/>
                </a:gradFill>
                <a:effectLst/>
                <a:uLnTx/>
                <a:uFillTx/>
                <a:latin typeface="Segoe UI"/>
                <a:ea typeface="+mn-ea"/>
                <a:cs typeface="+mn-cs"/>
              </a:rPr>
            </a:br>
            <a:r>
              <a:rPr kumimoji="0" lang="en-US" sz="1800" b="0" i="1" u="none" strike="noStrike" kern="1200" cap="none" spc="0" normalizeH="0" baseline="0" noProof="0">
                <a:ln>
                  <a:noFill/>
                </a:ln>
                <a:gradFill>
                  <a:gsLst>
                    <a:gs pos="0">
                      <a:srgbClr val="282828"/>
                    </a:gs>
                    <a:gs pos="100000">
                      <a:srgbClr val="282828"/>
                    </a:gs>
                  </a:gsLst>
                  <a:lin ang="5400000" scaled="0"/>
                </a:gradFill>
                <a:effectLst/>
                <a:uLnTx/>
                <a:uFillTx/>
                <a:latin typeface="Segoe UI"/>
                <a:ea typeface="+mn-ea"/>
                <a:cs typeface="+mn-cs"/>
              </a:rPr>
              <a:t>to investigate and remediate </a:t>
            </a:r>
            <a:r>
              <a:rPr kumimoji="0" lang="en-US" sz="1800" b="0" i="0" u="none" strike="noStrike" kern="1200" cap="none" spc="0" normalizeH="0" baseline="0" noProof="0">
                <a:ln>
                  <a:noFill/>
                </a:ln>
                <a:gradFill>
                  <a:gsLst>
                    <a:gs pos="0">
                      <a:srgbClr val="282828"/>
                    </a:gs>
                    <a:gs pos="100000">
                      <a:srgbClr val="282828"/>
                    </a:gs>
                  </a:gsLst>
                  <a:lin ang="5400000" scaled="0"/>
                </a:gradFill>
                <a:effectLst/>
                <a:uLnTx/>
                <a:uFillTx/>
                <a:latin typeface="Segoe UI"/>
                <a:ea typeface="+mn-ea"/>
                <a:cs typeface="+mn-cs"/>
              </a:rPr>
              <a:t>a cyber threat</a:t>
            </a:r>
          </a:p>
        </p:txBody>
      </p:sp>
      <p:sp>
        <p:nvSpPr>
          <p:cNvPr id="3" name="Content Placeholder 2">
            <a:extLst>
              <a:ext uri="{FF2B5EF4-FFF2-40B4-BE49-F238E27FC236}">
                <a16:creationId xmlns:a16="http://schemas.microsoft.com/office/drawing/2014/main" id="{B117085E-08E8-4420-93C4-2FF437703F39}"/>
              </a:ext>
            </a:extLst>
          </p:cNvPr>
          <p:cNvSpPr txBox="1">
            <a:spLocks/>
          </p:cNvSpPr>
          <p:nvPr/>
        </p:nvSpPr>
        <p:spPr>
          <a:xfrm>
            <a:off x="2222911" y="3280771"/>
            <a:ext cx="7715450" cy="735033"/>
          </a:xfrm>
          <a:prstGeom prst="rect">
            <a:avLst/>
          </a:prstGeom>
          <a:solidFill>
            <a:srgbClr val="F2F2F2"/>
          </a:solidFill>
        </p:spPr>
        <p:txBody>
          <a:bodyPr vert="horz" wrap="square" lIns="143428" tIns="89642" rIns="143428" bIns="89642" rtlCol="0" anchor="t">
            <a:spAutoFit/>
          </a:bodyPr>
          <a:lstStyle>
            <a:lvl1pPr marL="0" indent="0" algn="l" defTabSz="1109731" rtl="0" eaLnBrk="1" latinLnBrk="0" hangingPunct="1">
              <a:spcBef>
                <a:spcPts val="1836"/>
              </a:spcBef>
              <a:buClr>
                <a:srgbClr val="0072C6"/>
              </a:buClr>
              <a:buSzPct val="100000"/>
              <a:buFont typeface="Wingdings" pitchFamily="2" charset="2"/>
              <a:buNone/>
              <a:defRPr sz="2448" kern="1200">
                <a:solidFill>
                  <a:schemeClr val="tx1"/>
                </a:solidFill>
                <a:latin typeface="Segoe UI" pitchFamily="34" charset="0"/>
                <a:ea typeface="Segoe UI" pitchFamily="34" charset="0"/>
                <a:cs typeface="Segoe UI" pitchFamily="34" charset="0"/>
              </a:defRPr>
            </a:lvl1pPr>
            <a:lvl2pPr marL="485533" indent="-198259" algn="l" defTabSz="1109731" rtl="0" eaLnBrk="1" latinLnBrk="0" hangingPunct="1">
              <a:spcBef>
                <a:spcPct val="20000"/>
              </a:spcBef>
              <a:buFont typeface="Arial" pitchFamily="34" charset="0"/>
              <a:buChar char="•"/>
              <a:defRPr sz="1836" kern="1200">
                <a:solidFill>
                  <a:schemeClr val="tx1"/>
                </a:solidFill>
                <a:latin typeface="Segoe UI" pitchFamily="34" charset="0"/>
                <a:ea typeface="Segoe UI" pitchFamily="34" charset="0"/>
                <a:cs typeface="Segoe UI" pitchFamily="34" charset="0"/>
              </a:defRPr>
            </a:lvl2pPr>
            <a:lvl3pPr marL="776851" indent="-176679" algn="l" defTabSz="1109731" rtl="0" eaLnBrk="1" latinLnBrk="0" hangingPunct="1">
              <a:spcBef>
                <a:spcPct val="20000"/>
              </a:spcBef>
              <a:buFont typeface="Arial" pitchFamily="34" charset="0"/>
              <a:buChar char="•"/>
              <a:defRPr sz="1632" kern="1200">
                <a:solidFill>
                  <a:schemeClr val="tx1"/>
                </a:solidFill>
                <a:latin typeface="Segoe UI" pitchFamily="34" charset="0"/>
                <a:ea typeface="Segoe UI" pitchFamily="34" charset="0"/>
                <a:cs typeface="Segoe UI" pitchFamily="34" charset="0"/>
              </a:defRPr>
            </a:lvl3pPr>
            <a:lvl4pPr marL="1068170" indent="-180726" algn="l" defTabSz="1109731" rtl="0" eaLnBrk="1" latinLnBrk="0" hangingPunct="1">
              <a:spcBef>
                <a:spcPct val="20000"/>
              </a:spcBef>
              <a:buFont typeface="Arial" pitchFamily="34" charset="0"/>
              <a:buChar char="–"/>
              <a:defRPr sz="1428" kern="1200">
                <a:solidFill>
                  <a:schemeClr val="tx1"/>
                </a:solidFill>
                <a:latin typeface="Segoe UI" pitchFamily="34" charset="0"/>
                <a:ea typeface="Segoe UI" pitchFamily="34" charset="0"/>
                <a:cs typeface="Segoe UI" pitchFamily="34" charset="0"/>
              </a:defRPr>
            </a:lvl4pPr>
            <a:lvl5pPr marL="1310936" indent="-183424" algn="l" defTabSz="1109731" rtl="0" eaLnBrk="1" latinLnBrk="0" hangingPunct="1">
              <a:spcBef>
                <a:spcPct val="20000"/>
              </a:spcBef>
              <a:buFont typeface="Arial" pitchFamily="34" charset="0"/>
              <a:buChar char="»"/>
              <a:defRPr sz="1428" kern="1200">
                <a:solidFill>
                  <a:schemeClr val="tx1"/>
                </a:solidFill>
                <a:latin typeface="Segoe UI" pitchFamily="34" charset="0"/>
                <a:ea typeface="Segoe UI" pitchFamily="34" charset="0"/>
                <a:cs typeface="Segoe UI" pitchFamily="34" charset="0"/>
              </a:defRPr>
            </a:lvl5pPr>
            <a:lvl6pPr marL="3051761" indent="-277433" algn="l" defTabSz="1109731" rtl="0" eaLnBrk="1" latinLnBrk="0" hangingPunct="1">
              <a:spcBef>
                <a:spcPct val="20000"/>
              </a:spcBef>
              <a:buFont typeface="Arial" pitchFamily="34" charset="0"/>
              <a:buChar char="•"/>
              <a:defRPr sz="2550" kern="1200">
                <a:solidFill>
                  <a:schemeClr val="tx1"/>
                </a:solidFill>
                <a:latin typeface="+mn-lt"/>
                <a:ea typeface="+mn-ea"/>
                <a:cs typeface="+mn-cs"/>
              </a:defRPr>
            </a:lvl6pPr>
            <a:lvl7pPr marL="3606625" indent="-277433" algn="l" defTabSz="1109731" rtl="0" eaLnBrk="1" latinLnBrk="0" hangingPunct="1">
              <a:spcBef>
                <a:spcPct val="20000"/>
              </a:spcBef>
              <a:buFont typeface="Arial" pitchFamily="34" charset="0"/>
              <a:buChar char="•"/>
              <a:defRPr sz="2550" kern="1200">
                <a:solidFill>
                  <a:schemeClr val="tx1"/>
                </a:solidFill>
                <a:latin typeface="+mn-lt"/>
                <a:ea typeface="+mn-ea"/>
                <a:cs typeface="+mn-cs"/>
              </a:defRPr>
            </a:lvl7pPr>
            <a:lvl8pPr marL="4161492" indent="-277433" algn="l" defTabSz="1109731" rtl="0" eaLnBrk="1" latinLnBrk="0" hangingPunct="1">
              <a:spcBef>
                <a:spcPct val="20000"/>
              </a:spcBef>
              <a:buFont typeface="Arial" pitchFamily="34" charset="0"/>
              <a:buChar char="•"/>
              <a:defRPr sz="2550" kern="1200">
                <a:solidFill>
                  <a:schemeClr val="tx1"/>
                </a:solidFill>
                <a:latin typeface="+mn-lt"/>
                <a:ea typeface="+mn-ea"/>
                <a:cs typeface="+mn-cs"/>
              </a:defRPr>
            </a:lvl8pPr>
            <a:lvl9pPr marL="4716356" indent="-277433" algn="l" defTabSz="1109731" rtl="0" eaLnBrk="1" latinLnBrk="0" hangingPunct="1">
              <a:spcBef>
                <a:spcPct val="20000"/>
              </a:spcBef>
              <a:buFont typeface="Arial" pitchFamily="34" charset="0"/>
              <a:buChar char="•"/>
              <a:defRPr sz="255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1836"/>
              </a:spcBef>
              <a:spcAft>
                <a:spcPts val="1200"/>
              </a:spcAft>
              <a:buClr>
                <a:srgbClr val="0072C6"/>
              </a:buClr>
              <a:buSzPct val="100000"/>
              <a:buFont typeface="Wingdings" pitchFamily="2" charset="2"/>
              <a:buNone/>
              <a:tabLst/>
              <a:defRPr/>
            </a:pPr>
            <a:r>
              <a:rPr kumimoji="0" lang="en-US" sz="1800" b="1" i="0" u="none" strike="noStrike" kern="1200" cap="none" spc="0" normalizeH="0" baseline="0" noProof="0">
                <a:ln>
                  <a:noFill/>
                </a:ln>
                <a:gradFill>
                  <a:gsLst>
                    <a:gs pos="0">
                      <a:srgbClr val="282828"/>
                    </a:gs>
                    <a:gs pos="100000">
                      <a:srgbClr val="282828"/>
                    </a:gs>
                  </a:gsLst>
                  <a:lin ang="5400000" scaled="0"/>
                </a:gradFill>
                <a:effectLst/>
                <a:uLnTx/>
                <a:uFillTx/>
                <a:latin typeface="Segoe UI Semibold"/>
                <a:ea typeface="+mn-ea"/>
                <a:cs typeface="Segoe UI" pitchFamily="34" charset="0"/>
              </a:rPr>
              <a:t>When we look at the steps an analyst is taking as when investigating </a:t>
            </a:r>
            <a:br>
              <a:rPr kumimoji="0" lang="en-US" sz="1800" b="1" i="0" u="none" strike="noStrike" kern="1200" cap="none" spc="0" normalizeH="0" baseline="0" noProof="0">
                <a:ln>
                  <a:noFill/>
                </a:ln>
                <a:gradFill>
                  <a:gsLst>
                    <a:gs pos="0">
                      <a:srgbClr val="282828"/>
                    </a:gs>
                    <a:gs pos="100000">
                      <a:srgbClr val="282828"/>
                    </a:gs>
                  </a:gsLst>
                  <a:lin ang="5400000" scaled="0"/>
                </a:gradFill>
                <a:effectLst/>
                <a:uLnTx/>
                <a:uFillTx/>
                <a:latin typeface="Segoe UI Semibold"/>
                <a:ea typeface="+mn-ea"/>
                <a:cs typeface="Segoe UI" pitchFamily="34" charset="0"/>
              </a:rPr>
            </a:br>
            <a:r>
              <a:rPr kumimoji="0" lang="en-US" sz="1800" b="1" i="0" u="none" strike="noStrike" kern="1200" cap="none" spc="0" normalizeH="0" baseline="0" noProof="0">
                <a:ln>
                  <a:noFill/>
                </a:ln>
                <a:gradFill>
                  <a:gsLst>
                    <a:gs pos="0">
                      <a:srgbClr val="282828"/>
                    </a:gs>
                    <a:gs pos="100000">
                      <a:srgbClr val="282828"/>
                    </a:gs>
                  </a:gsLst>
                  <a:lin ang="5400000" scaled="0"/>
                </a:gradFill>
                <a:effectLst/>
                <a:uLnTx/>
                <a:uFillTx/>
                <a:latin typeface="Segoe UI Semibold"/>
                <a:ea typeface="+mn-ea"/>
                <a:cs typeface="Segoe UI" pitchFamily="34" charset="0"/>
              </a:rPr>
              <a:t>and remediating threats we can identify the following high-level steps:</a:t>
            </a:r>
          </a:p>
        </p:txBody>
      </p:sp>
      <p:sp>
        <p:nvSpPr>
          <p:cNvPr id="9" name="Rectangle 8">
            <a:extLst>
              <a:ext uri="{FF2B5EF4-FFF2-40B4-BE49-F238E27FC236}">
                <a16:creationId xmlns:a16="http://schemas.microsoft.com/office/drawing/2014/main" id="{18BF6EF6-82DE-4811-93B5-F561CF28E901}"/>
              </a:ext>
            </a:extLst>
          </p:cNvPr>
          <p:cNvSpPr/>
          <p:nvPr/>
        </p:nvSpPr>
        <p:spPr bwMode="auto">
          <a:xfrm>
            <a:off x="6256281" y="1565198"/>
            <a:ext cx="5118476" cy="1200329"/>
          </a:xfrm>
          <a:prstGeom prst="rect">
            <a:avLst/>
          </a:prstGeom>
          <a:solidFill>
            <a:schemeClr val="bg1"/>
          </a:solidFill>
          <a:ln w="15875" cap="flat">
            <a:noFill/>
            <a:prstDash val="solid"/>
            <a:miter/>
          </a:ln>
          <a:effectLst>
            <a:outerShdw blurRad="254000" dist="50800" dir="2700000" algn="ctr" rotWithShape="0">
              <a:prstClr val="black">
                <a:alpha val="25000"/>
              </a:prstClr>
            </a:outerShdw>
          </a:effectLst>
        </p:spPr>
        <p:txBody>
          <a:bodyPr wrap="square" lIns="182880" tIns="182880" rIns="182880" bIns="182880" rtlCol="0" anchor="t" anchorCtr="0">
            <a:noAutofit/>
          </a:bodyPr>
          <a:lstStyle/>
          <a:p>
            <a:pPr marL="0" marR="0" lvl="0" indent="0" defTabSz="914400" rtl="0" eaLnBrk="1" fontAlgn="auto" latinLnBrk="0" hangingPunct="1">
              <a:lnSpc>
                <a:spcPct val="100000"/>
              </a:lnSpc>
              <a:spcBef>
                <a:spcPts val="1836"/>
              </a:spcBef>
              <a:spcAft>
                <a:spcPts val="1200"/>
              </a:spcAft>
              <a:buClr>
                <a:srgbClr val="0072C6"/>
              </a:buClr>
              <a:buSzPct val="100000"/>
              <a:buFontTx/>
              <a:buNone/>
              <a:tabLst/>
              <a:defRPr/>
            </a:pPr>
            <a:r>
              <a:rPr kumimoji="0" lang="en-US" sz="1800" b="1" i="0" u="none" strike="noStrike" kern="1200" cap="none" spc="0" normalizeH="0" baseline="0" noProof="0">
                <a:ln>
                  <a:noFill/>
                </a:ln>
                <a:gradFill>
                  <a:gsLst>
                    <a:gs pos="0">
                      <a:srgbClr val="282828"/>
                    </a:gs>
                    <a:gs pos="100000">
                      <a:srgbClr val="282828"/>
                    </a:gs>
                  </a:gsLst>
                  <a:lin ang="5400000" scaled="0"/>
                </a:gradFill>
                <a:effectLst/>
                <a:uLnTx/>
                <a:uFillTx/>
                <a:latin typeface="Segoe UI"/>
                <a:ea typeface="+mn-ea"/>
                <a:cs typeface="+mn-cs"/>
              </a:rPr>
              <a:t>Security automation is not… </a:t>
            </a:r>
            <a:br>
              <a:rPr kumimoji="0" lang="en-US" sz="1800" b="1" i="0" u="none" strike="noStrike" kern="1200" cap="none" spc="0" normalizeH="0" baseline="0" noProof="0">
                <a:ln>
                  <a:noFill/>
                </a:ln>
                <a:gradFill>
                  <a:gsLst>
                    <a:gs pos="0">
                      <a:srgbClr val="282828"/>
                    </a:gs>
                    <a:gs pos="100000">
                      <a:srgbClr val="282828"/>
                    </a:gs>
                  </a:gsLst>
                  <a:lin ang="5400000" scaled="0"/>
                </a:gradFill>
                <a:effectLst/>
                <a:uLnTx/>
                <a:uFillTx/>
                <a:latin typeface="Segoe UI"/>
                <a:ea typeface="+mn-ea"/>
                <a:cs typeface="+mn-cs"/>
              </a:rPr>
            </a:br>
            <a:r>
              <a:rPr kumimoji="0" lang="en-US" sz="1800" b="0" i="0" u="none" strike="noStrike" kern="1200" cap="none" spc="0" normalizeH="0" baseline="0" noProof="0">
                <a:ln>
                  <a:noFill/>
                </a:ln>
                <a:gradFill>
                  <a:gsLst>
                    <a:gs pos="0">
                      <a:srgbClr val="282828"/>
                    </a:gs>
                    <a:gs pos="100000">
                      <a:srgbClr val="282828"/>
                    </a:gs>
                  </a:gsLst>
                  <a:lin ang="5400000" scaled="0"/>
                </a:gradFill>
                <a:effectLst/>
                <a:uLnTx/>
                <a:uFillTx/>
                <a:latin typeface="Segoe UI"/>
                <a:ea typeface="+mn-ea"/>
                <a:cs typeface="+mn-cs"/>
              </a:rPr>
              <a:t>if machine has alert </a:t>
            </a:r>
            <a:r>
              <a:rPr kumimoji="0" lang="en-US" sz="1800" b="0" i="0" u="none" strike="noStrike" kern="1200" cap="none" spc="0" normalizeH="0" baseline="0" noProof="0">
                <a:ln>
                  <a:noFill/>
                </a:ln>
                <a:gradFill>
                  <a:gsLst>
                    <a:gs pos="0">
                      <a:srgbClr val="282828"/>
                    </a:gs>
                    <a:gs pos="100000">
                      <a:srgbClr val="282828"/>
                    </a:gs>
                  </a:gsLst>
                  <a:lin ang="5400000" scaled="0"/>
                </a:gradFill>
                <a:effectLst/>
                <a:uLnTx/>
                <a:uFillTx/>
                <a:latin typeface="Segoe UI"/>
                <a:ea typeface="+mn-ea"/>
                <a:cs typeface="+mn-cs"/>
                <a:sym typeface="Wingdings" panose="05000000000000000000" pitchFamily="2" charset="2"/>
              </a:rPr>
              <a:t> </a:t>
            </a:r>
            <a:r>
              <a:rPr kumimoji="0" lang="en-US" sz="1800" b="0" i="0" u="none" strike="noStrike" kern="1200" cap="none" spc="0" normalizeH="0" baseline="0" noProof="0">
                <a:ln>
                  <a:noFill/>
                </a:ln>
                <a:gradFill>
                  <a:gsLst>
                    <a:gs pos="0">
                      <a:srgbClr val="282828"/>
                    </a:gs>
                    <a:gs pos="100000">
                      <a:srgbClr val="282828"/>
                    </a:gs>
                  </a:gsLst>
                  <a:lin ang="5400000" scaled="0"/>
                </a:gradFill>
                <a:effectLst/>
                <a:uLnTx/>
                <a:uFillTx/>
                <a:latin typeface="Segoe UI"/>
                <a:ea typeface="+mn-ea"/>
                <a:cs typeface="+mn-cs"/>
              </a:rPr>
              <a:t>auto-isolate</a:t>
            </a:r>
          </a:p>
        </p:txBody>
      </p:sp>
      <p:grpSp>
        <p:nvGrpSpPr>
          <p:cNvPr id="13" name="Group 12">
            <a:extLst>
              <a:ext uri="{FF2B5EF4-FFF2-40B4-BE49-F238E27FC236}">
                <a16:creationId xmlns:a16="http://schemas.microsoft.com/office/drawing/2014/main" id="{F869E0D8-7CA0-4B6F-ACC1-4775736F677B}"/>
              </a:ext>
            </a:extLst>
          </p:cNvPr>
          <p:cNvGrpSpPr/>
          <p:nvPr/>
        </p:nvGrpSpPr>
        <p:grpSpPr>
          <a:xfrm>
            <a:off x="5292112" y="1355251"/>
            <a:ext cx="597027" cy="597027"/>
            <a:chOff x="5408224" y="1043260"/>
            <a:chExt cx="597027" cy="597027"/>
          </a:xfrm>
        </p:grpSpPr>
        <p:sp>
          <p:nvSpPr>
            <p:cNvPr id="10" name="Oval 9">
              <a:extLst>
                <a:ext uri="{FF2B5EF4-FFF2-40B4-BE49-F238E27FC236}">
                  <a16:creationId xmlns:a16="http://schemas.microsoft.com/office/drawing/2014/main" id="{71F699D6-B1F9-48DC-B179-226708F8B62C}"/>
                </a:ext>
              </a:extLst>
            </p:cNvPr>
            <p:cNvSpPr/>
            <p:nvPr/>
          </p:nvSpPr>
          <p:spPr bwMode="auto">
            <a:xfrm>
              <a:off x="5408224" y="1043260"/>
              <a:ext cx="597027" cy="597027"/>
            </a:xfrm>
            <a:prstGeom prst="ellipse">
              <a:avLst/>
            </a:prstGeom>
            <a:solidFill>
              <a:srgbClr val="107C0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2" name="Freeform 6">
              <a:extLst>
                <a:ext uri="{FF2B5EF4-FFF2-40B4-BE49-F238E27FC236}">
                  <a16:creationId xmlns:a16="http://schemas.microsoft.com/office/drawing/2014/main" id="{D77FCF2C-000D-4830-B972-A6AC7ED7C442}"/>
                </a:ext>
              </a:extLst>
            </p:cNvPr>
            <p:cNvSpPr>
              <a:spLocks/>
            </p:cNvSpPr>
            <p:nvPr/>
          </p:nvSpPr>
          <p:spPr bwMode="auto">
            <a:xfrm>
              <a:off x="5554960" y="1226886"/>
              <a:ext cx="303555" cy="229775"/>
            </a:xfrm>
            <a:custGeom>
              <a:avLst/>
              <a:gdLst>
                <a:gd name="T0" fmla="*/ 76 w 232"/>
                <a:gd name="T1" fmla="*/ 137 h 175"/>
                <a:gd name="T2" fmla="*/ 76 w 232"/>
                <a:gd name="T3" fmla="*/ 137 h 175"/>
                <a:gd name="T4" fmla="*/ 19 w 232"/>
                <a:gd name="T5" fmla="*/ 80 h 175"/>
                <a:gd name="T6" fmla="*/ 0 w 232"/>
                <a:gd name="T7" fmla="*/ 99 h 175"/>
                <a:gd name="T8" fmla="*/ 76 w 232"/>
                <a:gd name="T9" fmla="*/ 175 h 175"/>
                <a:gd name="T10" fmla="*/ 232 w 232"/>
                <a:gd name="T11" fmla="*/ 19 h 175"/>
                <a:gd name="T12" fmla="*/ 213 w 232"/>
                <a:gd name="T13" fmla="*/ 0 h 175"/>
                <a:gd name="T14" fmla="*/ 76 w 232"/>
                <a:gd name="T15" fmla="*/ 137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2" h="175">
                  <a:moveTo>
                    <a:pt x="76" y="137"/>
                  </a:moveTo>
                  <a:lnTo>
                    <a:pt x="76" y="137"/>
                  </a:lnTo>
                  <a:lnTo>
                    <a:pt x="19" y="80"/>
                  </a:lnTo>
                  <a:lnTo>
                    <a:pt x="0" y="99"/>
                  </a:lnTo>
                  <a:lnTo>
                    <a:pt x="76" y="175"/>
                  </a:lnTo>
                  <a:lnTo>
                    <a:pt x="232" y="19"/>
                  </a:lnTo>
                  <a:lnTo>
                    <a:pt x="213" y="0"/>
                  </a:lnTo>
                  <a:lnTo>
                    <a:pt x="76" y="137"/>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grpSp>
      <p:grpSp>
        <p:nvGrpSpPr>
          <p:cNvPr id="15" name="Group 14">
            <a:extLst>
              <a:ext uri="{FF2B5EF4-FFF2-40B4-BE49-F238E27FC236}">
                <a16:creationId xmlns:a16="http://schemas.microsoft.com/office/drawing/2014/main" id="{C98C6D8F-D14B-42F7-830A-D7B5137D9CBE}"/>
              </a:ext>
            </a:extLst>
          </p:cNvPr>
          <p:cNvGrpSpPr/>
          <p:nvPr/>
        </p:nvGrpSpPr>
        <p:grpSpPr>
          <a:xfrm>
            <a:off x="10938079" y="1355251"/>
            <a:ext cx="597027" cy="597027"/>
            <a:chOff x="11054191" y="1043260"/>
            <a:chExt cx="597027" cy="597027"/>
          </a:xfrm>
        </p:grpSpPr>
        <p:sp>
          <p:nvSpPr>
            <p:cNvPr id="11" name="Oval 10">
              <a:extLst>
                <a:ext uri="{FF2B5EF4-FFF2-40B4-BE49-F238E27FC236}">
                  <a16:creationId xmlns:a16="http://schemas.microsoft.com/office/drawing/2014/main" id="{DAF579AD-FF2A-4235-BCE5-703F7686B51B}"/>
                </a:ext>
              </a:extLst>
            </p:cNvPr>
            <p:cNvSpPr/>
            <p:nvPr/>
          </p:nvSpPr>
          <p:spPr bwMode="auto">
            <a:xfrm>
              <a:off x="11054191" y="1043260"/>
              <a:ext cx="597027" cy="597027"/>
            </a:xfrm>
            <a:prstGeom prst="ellipse">
              <a:avLst/>
            </a:prstGeom>
            <a:solidFill>
              <a:srgbClr val="D83B0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4" name="plus" title="Icon of a plus sign">
              <a:extLst>
                <a:ext uri="{FF2B5EF4-FFF2-40B4-BE49-F238E27FC236}">
                  <a16:creationId xmlns:a16="http://schemas.microsoft.com/office/drawing/2014/main" id="{1F5A6102-C2C4-4832-8FC2-72AF9C489400}"/>
                </a:ext>
              </a:extLst>
            </p:cNvPr>
            <p:cNvSpPr>
              <a:spLocks noChangeAspect="1" noEditPoints="1"/>
            </p:cNvSpPr>
            <p:nvPr/>
          </p:nvSpPr>
          <p:spPr bwMode="auto">
            <a:xfrm rot="18820973">
              <a:off x="11218687" y="1207756"/>
              <a:ext cx="268035" cy="268035"/>
            </a:xfrm>
            <a:custGeom>
              <a:avLst/>
              <a:gdLst>
                <a:gd name="T0" fmla="*/ 0 w 256"/>
                <a:gd name="T1" fmla="*/ 128 h 256"/>
                <a:gd name="T2" fmla="*/ 256 w 256"/>
                <a:gd name="T3" fmla="*/ 128 h 256"/>
                <a:gd name="T4" fmla="*/ 128 w 256"/>
                <a:gd name="T5" fmla="*/ 0 h 256"/>
                <a:gd name="T6" fmla="*/ 128 w 256"/>
                <a:gd name="T7" fmla="*/ 256 h 256"/>
              </a:gdLst>
              <a:ahLst/>
              <a:cxnLst>
                <a:cxn ang="0">
                  <a:pos x="T0" y="T1"/>
                </a:cxn>
                <a:cxn ang="0">
                  <a:pos x="T2" y="T3"/>
                </a:cxn>
                <a:cxn ang="0">
                  <a:pos x="T4" y="T5"/>
                </a:cxn>
                <a:cxn ang="0">
                  <a:pos x="T6" y="T7"/>
                </a:cxn>
              </a:cxnLst>
              <a:rect l="0" t="0" r="r" b="b"/>
              <a:pathLst>
                <a:path w="256" h="256">
                  <a:moveTo>
                    <a:pt x="0" y="128"/>
                  </a:moveTo>
                  <a:lnTo>
                    <a:pt x="256" y="128"/>
                  </a:lnTo>
                  <a:moveTo>
                    <a:pt x="128" y="0"/>
                  </a:moveTo>
                  <a:lnTo>
                    <a:pt x="128" y="256"/>
                  </a:lnTo>
                </a:path>
              </a:pathLst>
            </a:custGeom>
            <a:noFill/>
            <a:ln w="28575"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gradFill>
                  <a:gsLst>
                    <a:gs pos="0">
                      <a:srgbClr val="505050"/>
                    </a:gs>
                    <a:gs pos="100000">
                      <a:srgbClr val="505050"/>
                    </a:gs>
                  </a:gsLst>
                  <a:lin ang="5400000" scaled="1"/>
                </a:gradFill>
                <a:effectLst/>
                <a:uLnTx/>
                <a:uFillTx/>
                <a:latin typeface="Segoe UI"/>
                <a:ea typeface="+mn-ea"/>
                <a:cs typeface="+mn-cs"/>
              </a:endParaRPr>
            </a:p>
          </p:txBody>
        </p:sp>
      </p:grpSp>
      <p:sp>
        <p:nvSpPr>
          <p:cNvPr id="17" name="Rectangle 16">
            <a:extLst>
              <a:ext uri="{FF2B5EF4-FFF2-40B4-BE49-F238E27FC236}">
                <a16:creationId xmlns:a16="http://schemas.microsoft.com/office/drawing/2014/main" id="{3085AE71-DD4A-46BF-BCB1-A81BC7F0D919}"/>
              </a:ext>
            </a:extLst>
          </p:cNvPr>
          <p:cNvSpPr/>
          <p:nvPr/>
        </p:nvSpPr>
        <p:spPr>
          <a:xfrm>
            <a:off x="975922" y="4808537"/>
            <a:ext cx="2010212" cy="830997"/>
          </a:xfrm>
          <a:prstGeom prst="rect">
            <a:avLst/>
          </a:prstGeom>
        </p:spPr>
        <p:txBody>
          <a:bodyPr wrap="square">
            <a:spAutoFit/>
          </a:bodyPr>
          <a:lstStyle/>
          <a:p>
            <a:pPr marL="0" marR="0" lvl="1" indent="0" algn="ctr" defTabSz="1109731" rtl="0" eaLnBrk="1" fontAlgn="auto" latinLnBrk="0" hangingPunct="1">
              <a:lnSpc>
                <a:spcPct val="100000"/>
              </a:lnSpc>
              <a:spcBef>
                <a:spcPct val="20000"/>
              </a:spcBef>
              <a:spcAft>
                <a:spcPts val="0"/>
              </a:spcAft>
              <a:buClrTx/>
              <a:buSzTx/>
              <a:buFontTx/>
              <a:buNone/>
              <a:tabLst/>
              <a:defRPr/>
            </a:pPr>
            <a:r>
              <a:rPr kumimoji="0" lang="en-US" sz="1600" b="0" i="0" u="none" strike="noStrike" kern="1200" cap="none" spc="0" normalizeH="0" baseline="0" noProof="0">
                <a:ln>
                  <a:noFill/>
                </a:ln>
                <a:gradFill>
                  <a:gsLst>
                    <a:gs pos="0">
                      <a:srgbClr val="282828"/>
                    </a:gs>
                    <a:gs pos="100000">
                      <a:srgbClr val="282828"/>
                    </a:gs>
                  </a:gsLst>
                  <a:lin ang="5400000" scaled="0"/>
                </a:gradFill>
                <a:effectLst/>
                <a:uLnTx/>
                <a:uFillTx/>
                <a:latin typeface="Segoe UI" pitchFamily="34" charset="0"/>
                <a:ea typeface="+mn-ea"/>
                <a:cs typeface="Segoe UI" pitchFamily="34" charset="0"/>
              </a:rPr>
              <a:t>Determining whether the threat requires action</a:t>
            </a:r>
            <a:endParaRPr kumimoji="0" lang="en-US" sz="1600" b="0" i="0" u="none" strike="noStrike" kern="1200" cap="none" spc="0" normalizeH="0" baseline="0" noProof="0">
              <a:ln>
                <a:noFill/>
              </a:ln>
              <a:gradFill>
                <a:gsLst>
                  <a:gs pos="0">
                    <a:srgbClr val="282828"/>
                  </a:gs>
                  <a:gs pos="100000">
                    <a:srgbClr val="282828"/>
                  </a:gs>
                </a:gsLst>
                <a:lin ang="5400000" scaled="0"/>
              </a:gradFill>
              <a:effectLst/>
              <a:uLnTx/>
              <a:uFillTx/>
              <a:latin typeface="Segoe UI" pitchFamily="34" charset="0"/>
              <a:ea typeface="+mn-ea"/>
              <a:cs typeface="Segoe UI"/>
            </a:endParaRPr>
          </a:p>
        </p:txBody>
      </p:sp>
      <p:sp>
        <p:nvSpPr>
          <p:cNvPr id="18" name="Rectangle 17">
            <a:extLst>
              <a:ext uri="{FF2B5EF4-FFF2-40B4-BE49-F238E27FC236}">
                <a16:creationId xmlns:a16="http://schemas.microsoft.com/office/drawing/2014/main" id="{29E453B7-5B1C-4CE7-A190-BAC2E5A5902D}"/>
              </a:ext>
            </a:extLst>
          </p:cNvPr>
          <p:cNvSpPr/>
          <p:nvPr/>
        </p:nvSpPr>
        <p:spPr>
          <a:xfrm>
            <a:off x="3341415" y="4808536"/>
            <a:ext cx="2337969" cy="830997"/>
          </a:xfrm>
          <a:prstGeom prst="rect">
            <a:avLst/>
          </a:prstGeom>
        </p:spPr>
        <p:txBody>
          <a:bodyPr wrap="square">
            <a:spAutoFit/>
          </a:bodyPr>
          <a:lstStyle/>
          <a:p>
            <a:pPr marL="0" marR="0" lvl="1" indent="0" algn="ctr" defTabSz="1109731" rtl="0" eaLnBrk="1" fontAlgn="auto" latinLnBrk="0" hangingPunct="1">
              <a:lnSpc>
                <a:spcPct val="100000"/>
              </a:lnSpc>
              <a:spcBef>
                <a:spcPct val="20000"/>
              </a:spcBef>
              <a:spcAft>
                <a:spcPts val="0"/>
              </a:spcAft>
              <a:buClrTx/>
              <a:buSzTx/>
              <a:buFontTx/>
              <a:buNone/>
              <a:tabLst/>
              <a:defRPr/>
            </a:pPr>
            <a:r>
              <a:rPr kumimoji="0" lang="en-US" sz="1600" b="0" i="0" u="none" strike="noStrike" kern="1200" cap="none" spc="0" normalizeH="0" baseline="0" noProof="0">
                <a:ln>
                  <a:noFill/>
                </a:ln>
                <a:gradFill>
                  <a:gsLst>
                    <a:gs pos="0">
                      <a:srgbClr val="282828"/>
                    </a:gs>
                    <a:gs pos="100000">
                      <a:srgbClr val="282828"/>
                    </a:gs>
                  </a:gsLst>
                  <a:lin ang="5400000" scaled="0"/>
                </a:gradFill>
                <a:effectLst/>
                <a:uLnTx/>
                <a:uFillTx/>
                <a:latin typeface="Segoe UI" pitchFamily="34" charset="0"/>
                <a:ea typeface="+mn-ea"/>
                <a:cs typeface="Segoe UI" pitchFamily="34" charset="0"/>
              </a:rPr>
              <a:t>Performing </a:t>
            </a:r>
            <a:br>
              <a:rPr kumimoji="0" lang="en-US" sz="1600" b="0" i="0" u="none" strike="noStrike" kern="1200" cap="none" spc="0" normalizeH="0" baseline="0" noProof="0">
                <a:ln>
                  <a:noFill/>
                </a:ln>
                <a:gradFill>
                  <a:gsLst>
                    <a:gs pos="0">
                      <a:srgbClr val="282828"/>
                    </a:gs>
                    <a:gs pos="100000">
                      <a:srgbClr val="282828"/>
                    </a:gs>
                  </a:gsLst>
                  <a:lin ang="5400000" scaled="0"/>
                </a:gradFill>
                <a:effectLst/>
                <a:uLnTx/>
                <a:uFillTx/>
                <a:latin typeface="Segoe UI" pitchFamily="34" charset="0"/>
                <a:ea typeface="+mn-ea"/>
                <a:cs typeface="Segoe UI" pitchFamily="34" charset="0"/>
              </a:rPr>
            </a:br>
            <a:r>
              <a:rPr kumimoji="0" lang="en-US" sz="1600" b="0" i="0" u="none" strike="noStrike" kern="1200" cap="none" spc="0" normalizeH="0" baseline="0" noProof="0">
                <a:ln>
                  <a:noFill/>
                </a:ln>
                <a:gradFill>
                  <a:gsLst>
                    <a:gs pos="0">
                      <a:srgbClr val="282828"/>
                    </a:gs>
                    <a:gs pos="100000">
                      <a:srgbClr val="282828"/>
                    </a:gs>
                  </a:gsLst>
                  <a:lin ang="5400000" scaled="0"/>
                </a:gradFill>
                <a:effectLst/>
                <a:uLnTx/>
                <a:uFillTx/>
                <a:latin typeface="Segoe UI" pitchFamily="34" charset="0"/>
                <a:ea typeface="+mn-ea"/>
                <a:cs typeface="Segoe UI" pitchFamily="34" charset="0"/>
              </a:rPr>
              <a:t>necessary </a:t>
            </a:r>
            <a:br>
              <a:rPr kumimoji="0" lang="en-US" sz="1600" b="0" i="0" u="none" strike="noStrike" kern="1200" cap="none" spc="0" normalizeH="0" baseline="0" noProof="0">
                <a:ln>
                  <a:noFill/>
                </a:ln>
                <a:gradFill>
                  <a:gsLst>
                    <a:gs pos="0">
                      <a:srgbClr val="282828"/>
                    </a:gs>
                    <a:gs pos="100000">
                      <a:srgbClr val="282828"/>
                    </a:gs>
                  </a:gsLst>
                  <a:lin ang="5400000" scaled="0"/>
                </a:gradFill>
                <a:effectLst/>
                <a:uLnTx/>
                <a:uFillTx/>
                <a:latin typeface="Segoe UI" pitchFamily="34" charset="0"/>
                <a:ea typeface="+mn-ea"/>
                <a:cs typeface="Segoe UI" pitchFamily="34" charset="0"/>
              </a:rPr>
            </a:br>
            <a:r>
              <a:rPr kumimoji="0" lang="en-US" sz="1600" b="0" i="0" u="none" strike="noStrike" kern="1200" cap="none" spc="0" normalizeH="0" baseline="0" noProof="0">
                <a:ln>
                  <a:noFill/>
                </a:ln>
                <a:gradFill>
                  <a:gsLst>
                    <a:gs pos="0">
                      <a:srgbClr val="282828"/>
                    </a:gs>
                    <a:gs pos="100000">
                      <a:srgbClr val="282828"/>
                    </a:gs>
                  </a:gsLst>
                  <a:lin ang="5400000" scaled="0"/>
                </a:gradFill>
                <a:effectLst/>
                <a:uLnTx/>
                <a:uFillTx/>
                <a:latin typeface="Segoe UI" pitchFamily="34" charset="0"/>
                <a:ea typeface="+mn-ea"/>
                <a:cs typeface="Segoe UI" pitchFamily="34" charset="0"/>
              </a:rPr>
              <a:t>remediation actions</a:t>
            </a:r>
          </a:p>
        </p:txBody>
      </p:sp>
      <p:sp>
        <p:nvSpPr>
          <p:cNvPr id="19" name="Rectangle 18">
            <a:extLst>
              <a:ext uri="{FF2B5EF4-FFF2-40B4-BE49-F238E27FC236}">
                <a16:creationId xmlns:a16="http://schemas.microsoft.com/office/drawing/2014/main" id="{16275491-61BC-4098-9625-EC65C115868F}"/>
              </a:ext>
            </a:extLst>
          </p:cNvPr>
          <p:cNvSpPr/>
          <p:nvPr/>
        </p:nvSpPr>
        <p:spPr>
          <a:xfrm>
            <a:off x="6034665" y="4808535"/>
            <a:ext cx="2435310" cy="830997"/>
          </a:xfrm>
          <a:prstGeom prst="rect">
            <a:avLst/>
          </a:prstGeom>
        </p:spPr>
        <p:txBody>
          <a:bodyPr wrap="square">
            <a:spAutoFit/>
          </a:bodyPr>
          <a:lstStyle/>
          <a:p>
            <a:pPr marL="0" marR="0" lvl="1" indent="0" algn="ctr" defTabSz="1109731" rtl="0" eaLnBrk="1" fontAlgn="auto" latinLnBrk="0" hangingPunct="1">
              <a:lnSpc>
                <a:spcPct val="100000"/>
              </a:lnSpc>
              <a:spcBef>
                <a:spcPct val="20000"/>
              </a:spcBef>
              <a:spcAft>
                <a:spcPts val="0"/>
              </a:spcAft>
              <a:buClrTx/>
              <a:buSzTx/>
              <a:buFontTx/>
              <a:buNone/>
              <a:tabLst/>
              <a:defRPr/>
            </a:pPr>
            <a:r>
              <a:rPr kumimoji="0" lang="en-US" sz="1600" b="0" i="0" u="none" strike="noStrike" kern="1200" cap="none" spc="0" normalizeH="0" baseline="0" noProof="0">
                <a:ln>
                  <a:noFill/>
                </a:ln>
                <a:gradFill>
                  <a:gsLst>
                    <a:gs pos="0">
                      <a:srgbClr val="282828"/>
                    </a:gs>
                    <a:gs pos="100000">
                      <a:srgbClr val="282828"/>
                    </a:gs>
                  </a:gsLst>
                  <a:lin ang="5400000" scaled="0"/>
                </a:gradFill>
                <a:effectLst/>
                <a:uLnTx/>
                <a:uFillTx/>
                <a:latin typeface="Segoe UI" pitchFamily="34" charset="0"/>
                <a:ea typeface="+mn-ea"/>
                <a:cs typeface="Segoe UI" pitchFamily="34" charset="0"/>
              </a:rPr>
              <a:t>Deciding what </a:t>
            </a:r>
            <a:br>
              <a:rPr kumimoji="0" lang="en-US" sz="1600" b="0" i="0" u="none" strike="noStrike" kern="1200" cap="none" spc="0" normalizeH="0" baseline="0" noProof="0">
                <a:ln>
                  <a:noFill/>
                </a:ln>
                <a:gradFill>
                  <a:gsLst>
                    <a:gs pos="0">
                      <a:srgbClr val="282828"/>
                    </a:gs>
                    <a:gs pos="100000">
                      <a:srgbClr val="282828"/>
                    </a:gs>
                  </a:gsLst>
                  <a:lin ang="5400000" scaled="0"/>
                </a:gradFill>
                <a:effectLst/>
                <a:uLnTx/>
                <a:uFillTx/>
                <a:latin typeface="Segoe UI" pitchFamily="34" charset="0"/>
                <a:ea typeface="+mn-ea"/>
                <a:cs typeface="Segoe UI" pitchFamily="34" charset="0"/>
              </a:rPr>
            </a:br>
            <a:r>
              <a:rPr kumimoji="0" lang="en-US" sz="1600" b="0" i="0" u="none" strike="noStrike" kern="1200" cap="none" spc="0" normalizeH="0" baseline="0" noProof="0">
                <a:ln>
                  <a:noFill/>
                </a:ln>
                <a:gradFill>
                  <a:gsLst>
                    <a:gs pos="0">
                      <a:srgbClr val="282828"/>
                    </a:gs>
                    <a:gs pos="100000">
                      <a:srgbClr val="282828"/>
                    </a:gs>
                  </a:gsLst>
                  <a:lin ang="5400000" scaled="0"/>
                </a:gradFill>
                <a:effectLst/>
                <a:uLnTx/>
                <a:uFillTx/>
                <a:latin typeface="Segoe UI" pitchFamily="34" charset="0"/>
                <a:ea typeface="+mn-ea"/>
                <a:cs typeface="Segoe UI" pitchFamily="34" charset="0"/>
              </a:rPr>
              <a:t>additional investigations should be next</a:t>
            </a:r>
            <a:endParaRPr kumimoji="0" lang="en-US" sz="1600" b="0" i="0" u="none" strike="noStrike" kern="1200" cap="none" spc="0" normalizeH="0" baseline="0" noProof="0">
              <a:ln>
                <a:noFill/>
              </a:ln>
              <a:gradFill>
                <a:gsLst>
                  <a:gs pos="0">
                    <a:srgbClr val="282828"/>
                  </a:gs>
                  <a:gs pos="100000">
                    <a:srgbClr val="282828"/>
                  </a:gs>
                </a:gsLst>
                <a:lin ang="5400000" scaled="0"/>
              </a:gradFill>
              <a:effectLst/>
              <a:uLnTx/>
              <a:uFillTx/>
              <a:latin typeface="Segoe UI" pitchFamily="34" charset="0"/>
              <a:ea typeface="+mn-ea"/>
              <a:cs typeface="Segoe UI"/>
            </a:endParaRPr>
          </a:p>
        </p:txBody>
      </p:sp>
      <p:sp>
        <p:nvSpPr>
          <p:cNvPr id="20" name="Rectangle 19">
            <a:extLst>
              <a:ext uri="{FF2B5EF4-FFF2-40B4-BE49-F238E27FC236}">
                <a16:creationId xmlns:a16="http://schemas.microsoft.com/office/drawing/2014/main" id="{1D05CACA-F80B-4B86-84EC-51ACCC74E454}"/>
              </a:ext>
            </a:extLst>
          </p:cNvPr>
          <p:cNvSpPr/>
          <p:nvPr/>
        </p:nvSpPr>
        <p:spPr>
          <a:xfrm>
            <a:off x="8825256" y="4808534"/>
            <a:ext cx="2337969" cy="830997"/>
          </a:xfrm>
          <a:prstGeom prst="rect">
            <a:avLst/>
          </a:prstGeom>
        </p:spPr>
        <p:txBody>
          <a:bodyPr wrap="square">
            <a:spAutoFit/>
          </a:bodyPr>
          <a:lstStyle/>
          <a:p>
            <a:pPr marL="0" marR="0" lvl="1" indent="0" algn="ctr" defTabSz="1109731" rtl="0" eaLnBrk="1" fontAlgn="auto" latinLnBrk="0" hangingPunct="1">
              <a:lnSpc>
                <a:spcPct val="100000"/>
              </a:lnSpc>
              <a:spcBef>
                <a:spcPct val="20000"/>
              </a:spcBef>
              <a:spcAft>
                <a:spcPts val="0"/>
              </a:spcAft>
              <a:buClrTx/>
              <a:buSzTx/>
              <a:buFontTx/>
              <a:buNone/>
              <a:tabLst/>
              <a:defRPr/>
            </a:pPr>
            <a:r>
              <a:rPr kumimoji="0" lang="en-US" sz="1600" b="0" i="0" u="none" strike="noStrike" kern="1200" cap="none" spc="0" normalizeH="0" baseline="0" noProof="0">
                <a:ln>
                  <a:noFill/>
                </a:ln>
                <a:gradFill>
                  <a:gsLst>
                    <a:gs pos="0">
                      <a:srgbClr val="282828"/>
                    </a:gs>
                    <a:gs pos="100000">
                      <a:srgbClr val="282828"/>
                    </a:gs>
                  </a:gsLst>
                  <a:lin ang="5400000" scaled="0"/>
                </a:gradFill>
                <a:effectLst/>
                <a:uLnTx/>
                <a:uFillTx/>
                <a:latin typeface="Segoe UI" pitchFamily="34" charset="0"/>
                <a:ea typeface="+mn-ea"/>
                <a:cs typeface="Segoe UI" pitchFamily="34" charset="0"/>
              </a:rPr>
              <a:t>Repeating this as many times as necessary </a:t>
            </a:r>
            <a:br>
              <a:rPr kumimoji="0" lang="en-US" sz="1600" b="0" i="0" u="none" strike="noStrike" kern="1200" cap="none" spc="0" normalizeH="0" baseline="0" noProof="0">
                <a:ln>
                  <a:noFill/>
                </a:ln>
                <a:gradFill>
                  <a:gsLst>
                    <a:gs pos="0">
                      <a:srgbClr val="282828"/>
                    </a:gs>
                    <a:gs pos="100000">
                      <a:srgbClr val="282828"/>
                    </a:gs>
                  </a:gsLst>
                  <a:lin ang="5400000" scaled="0"/>
                </a:gradFill>
                <a:effectLst/>
                <a:uLnTx/>
                <a:uFillTx/>
                <a:latin typeface="Segoe UI" pitchFamily="34" charset="0"/>
                <a:ea typeface="+mn-ea"/>
                <a:cs typeface="Segoe UI" pitchFamily="34" charset="0"/>
              </a:rPr>
            </a:br>
            <a:r>
              <a:rPr kumimoji="0" lang="en-US" sz="1600" b="0" i="0" u="none" strike="noStrike" kern="1200" cap="none" spc="0" normalizeH="0" baseline="0" noProof="0">
                <a:ln>
                  <a:noFill/>
                </a:ln>
                <a:gradFill>
                  <a:gsLst>
                    <a:gs pos="0">
                      <a:srgbClr val="282828"/>
                    </a:gs>
                    <a:gs pos="100000">
                      <a:srgbClr val="282828"/>
                    </a:gs>
                  </a:gsLst>
                  <a:lin ang="5400000" scaled="0"/>
                </a:gradFill>
                <a:effectLst/>
                <a:uLnTx/>
                <a:uFillTx/>
                <a:latin typeface="Segoe UI" pitchFamily="34" charset="0"/>
                <a:ea typeface="+mn-ea"/>
                <a:cs typeface="Segoe UI" pitchFamily="34" charset="0"/>
              </a:rPr>
              <a:t>for every alert </a:t>
            </a:r>
            <a:r>
              <a:rPr kumimoji="0" lang="en-US" sz="1600" b="0" i="0" u="none" strike="noStrike" kern="1200" cap="none" spc="0" normalizeH="0" baseline="0" noProof="0">
                <a:ln>
                  <a:noFill/>
                </a:ln>
                <a:gradFill>
                  <a:gsLst>
                    <a:gs pos="0">
                      <a:srgbClr val="282828"/>
                    </a:gs>
                    <a:gs pos="100000">
                      <a:srgbClr val="282828"/>
                    </a:gs>
                  </a:gsLst>
                  <a:lin ang="5400000" scaled="0"/>
                </a:gradFill>
                <a:effectLst/>
                <a:uLnTx/>
                <a:uFillTx/>
                <a:latin typeface="Segoe UI" pitchFamily="34" charset="0"/>
                <a:ea typeface="+mn-ea"/>
                <a:cs typeface="Segoe UI" pitchFamily="34" charset="0"/>
                <a:sym typeface="Wingdings" panose="05000000000000000000" pitchFamily="2" charset="2"/>
              </a:rPr>
              <a:t></a:t>
            </a:r>
            <a:endParaRPr kumimoji="0" lang="en-US" sz="1600" b="0" i="0" u="none" strike="noStrike" kern="1200" cap="none" spc="0" normalizeH="0" baseline="0" noProof="0">
              <a:ln>
                <a:noFill/>
              </a:ln>
              <a:gradFill>
                <a:gsLst>
                  <a:gs pos="0">
                    <a:srgbClr val="282828"/>
                  </a:gs>
                  <a:gs pos="100000">
                    <a:srgbClr val="282828"/>
                  </a:gs>
                </a:gsLst>
                <a:lin ang="5400000" scaled="0"/>
              </a:gradFill>
              <a:effectLst/>
              <a:uLnTx/>
              <a:uFillTx/>
              <a:latin typeface="Segoe UI" pitchFamily="34" charset="0"/>
              <a:ea typeface="+mn-ea"/>
              <a:cs typeface="Segoe UI" pitchFamily="34" charset="0"/>
            </a:endParaRPr>
          </a:p>
        </p:txBody>
      </p:sp>
      <p:sp>
        <p:nvSpPr>
          <p:cNvPr id="22" name="Oval 21">
            <a:extLst>
              <a:ext uri="{FF2B5EF4-FFF2-40B4-BE49-F238E27FC236}">
                <a16:creationId xmlns:a16="http://schemas.microsoft.com/office/drawing/2014/main" id="{B5C3BED4-3214-43DC-B3BE-B0BE340E6DF7}"/>
              </a:ext>
            </a:extLst>
          </p:cNvPr>
          <p:cNvSpPr/>
          <p:nvPr/>
        </p:nvSpPr>
        <p:spPr bwMode="auto">
          <a:xfrm>
            <a:off x="1773716" y="4260803"/>
            <a:ext cx="473725" cy="473725"/>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1800" b="1"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1</a:t>
            </a:r>
          </a:p>
        </p:txBody>
      </p:sp>
      <p:sp>
        <p:nvSpPr>
          <p:cNvPr id="23" name="Oval 22">
            <a:extLst>
              <a:ext uri="{FF2B5EF4-FFF2-40B4-BE49-F238E27FC236}">
                <a16:creationId xmlns:a16="http://schemas.microsoft.com/office/drawing/2014/main" id="{08D25760-E947-4FD2-9600-626375313F00}"/>
              </a:ext>
            </a:extLst>
          </p:cNvPr>
          <p:cNvSpPr/>
          <p:nvPr/>
        </p:nvSpPr>
        <p:spPr bwMode="auto">
          <a:xfrm>
            <a:off x="4273537" y="4260803"/>
            <a:ext cx="473725" cy="473725"/>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1800" b="1"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2</a:t>
            </a:r>
          </a:p>
        </p:txBody>
      </p:sp>
      <p:sp>
        <p:nvSpPr>
          <p:cNvPr id="24" name="Oval 23">
            <a:extLst>
              <a:ext uri="{FF2B5EF4-FFF2-40B4-BE49-F238E27FC236}">
                <a16:creationId xmlns:a16="http://schemas.microsoft.com/office/drawing/2014/main" id="{EF26D112-906F-404A-B8CF-EEAB53FFD424}"/>
              </a:ext>
            </a:extLst>
          </p:cNvPr>
          <p:cNvSpPr/>
          <p:nvPr/>
        </p:nvSpPr>
        <p:spPr bwMode="auto">
          <a:xfrm>
            <a:off x="7015458" y="4260803"/>
            <a:ext cx="473725" cy="473725"/>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1800" b="1"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3</a:t>
            </a:r>
          </a:p>
        </p:txBody>
      </p:sp>
      <p:sp>
        <p:nvSpPr>
          <p:cNvPr id="25" name="Oval 24">
            <a:extLst>
              <a:ext uri="{FF2B5EF4-FFF2-40B4-BE49-F238E27FC236}">
                <a16:creationId xmlns:a16="http://schemas.microsoft.com/office/drawing/2014/main" id="{EC958F4B-F3A3-4F67-960B-4ABE6B1ED6CF}"/>
              </a:ext>
            </a:extLst>
          </p:cNvPr>
          <p:cNvSpPr/>
          <p:nvPr/>
        </p:nvSpPr>
        <p:spPr bwMode="auto">
          <a:xfrm>
            <a:off x="9716863" y="4260803"/>
            <a:ext cx="473725" cy="473725"/>
          </a:xfrm>
          <a:prstGeom prst="ellipse">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1800" b="1"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4</a:t>
            </a:r>
          </a:p>
        </p:txBody>
      </p:sp>
      <p:sp>
        <p:nvSpPr>
          <p:cNvPr id="6" name="Title 5">
            <a:extLst>
              <a:ext uri="{FF2B5EF4-FFF2-40B4-BE49-F238E27FC236}">
                <a16:creationId xmlns:a16="http://schemas.microsoft.com/office/drawing/2014/main" id="{6DB2BEBE-60C9-4BCF-B2C8-714CD9603D06}"/>
              </a:ext>
            </a:extLst>
          </p:cNvPr>
          <p:cNvSpPr>
            <a:spLocks noGrp="1"/>
          </p:cNvSpPr>
          <p:nvPr>
            <p:ph type="title"/>
          </p:nvPr>
        </p:nvSpPr>
        <p:spPr>
          <a:xfrm>
            <a:off x="332825" y="134661"/>
            <a:ext cx="7648122" cy="774231"/>
          </a:xfrm>
        </p:spPr>
        <p:txBody>
          <a:bodyPr>
            <a:normAutofit fontScale="90000"/>
          </a:bodyPr>
          <a:lstStyle/>
          <a:p>
            <a:r>
              <a:rPr lang="en-US" sz="3600" dirty="0"/>
              <a:t>Microsoft Defender for Endpoint Auto IR</a:t>
            </a:r>
          </a:p>
        </p:txBody>
      </p:sp>
    </p:spTree>
    <p:extLst>
      <p:ext uri="{BB962C8B-B14F-4D97-AF65-F5344CB8AC3E}">
        <p14:creationId xmlns:p14="http://schemas.microsoft.com/office/powerpoint/2010/main" val="74724398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500"/>
                                        <p:tgtEl>
                                          <p:spTgt spid="1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childTnLst>
                          </p:cTn>
                        </p:par>
                        <p:par>
                          <p:cTn id="17" fill="hold">
                            <p:stCondLst>
                              <p:cond delay="500"/>
                            </p:stCondLst>
                            <p:childTnLst>
                              <p:par>
                                <p:cTn id="18" presetID="10" presetClass="entr" presetSubtype="0" fill="hold" nodeType="after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500"/>
                                        <p:tgtEl>
                                          <p:spTgt spid="15"/>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500"/>
                                        <p:tgtEl>
                                          <p:spTgt spid="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fade">
                                      <p:cBhvr>
                                        <p:cTn id="28" dur="500"/>
                                        <p:tgtEl>
                                          <p:spTgt spid="21"/>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500"/>
                                        <p:tgtEl>
                                          <p:spTgt spid="2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fade">
                                      <p:cBhvr>
                                        <p:cTn id="36" dur="500"/>
                                        <p:tgtEl>
                                          <p:spTgt spid="17"/>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fade">
                                      <p:cBhvr>
                                        <p:cTn id="41" dur="500"/>
                                        <p:tgtEl>
                                          <p:spTgt spid="23"/>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500"/>
                                        <p:tgtEl>
                                          <p:spTgt spid="24"/>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fade">
                                      <p:cBhvr>
                                        <p:cTn id="52" dur="500"/>
                                        <p:tgtEl>
                                          <p:spTgt spid="19"/>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25"/>
                                        </p:tgtEl>
                                        <p:attrNameLst>
                                          <p:attrName>style.visibility</p:attrName>
                                        </p:attrNameLst>
                                      </p:cBhvr>
                                      <p:to>
                                        <p:strVal val="visible"/>
                                      </p:to>
                                    </p:set>
                                    <p:animEffect transition="in" filter="fade">
                                      <p:cBhvr>
                                        <p:cTn id="57" dur="500"/>
                                        <p:tgtEl>
                                          <p:spTgt spid="25"/>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fade">
                                      <p:cBhvr>
                                        <p:cTn id="6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5" grpId="0" animBg="1"/>
      <p:bldP spid="3" grpId="0" animBg="1"/>
      <p:bldP spid="9" grpId="0" animBg="1"/>
      <p:bldP spid="17" grpId="0"/>
      <p:bldP spid="18" grpId="0"/>
      <p:bldP spid="19" grpId="0"/>
      <p:bldP spid="20" grpId="0"/>
      <p:bldP spid="22" grpId="0" animBg="1"/>
      <p:bldP spid="23" grpId="0" animBg="1"/>
      <p:bldP spid="24" grpId="0" animBg="1"/>
      <p:bldP spid="2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4">
            <a:extLst>
              <a:ext uri="{FF2B5EF4-FFF2-40B4-BE49-F238E27FC236}">
                <a16:creationId xmlns:a16="http://schemas.microsoft.com/office/drawing/2014/main" id="{5B15B64C-E2AB-BD9D-9533-6122FA033847}"/>
              </a:ext>
            </a:extLst>
          </p:cNvPr>
          <p:cNvSpPr txBox="1">
            <a:spLocks/>
          </p:cNvSpPr>
          <p:nvPr/>
        </p:nvSpPr>
        <p:spPr>
          <a:xfrm rot="903927">
            <a:off x="6807249" y="1892995"/>
            <a:ext cx="4132490" cy="3072010"/>
          </a:xfrm>
          <a:prstGeom prst="rect">
            <a:avLst/>
          </a:prstGeom>
        </p:spPr>
        <p:txBody>
          <a:bodyPr/>
          <a:lst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r>
              <a:rPr lang="en-HR" sz="2800" dirty="0">
                <a:solidFill>
                  <a:schemeClr val="tx1"/>
                </a:solidFill>
              </a:rPr>
              <a:t>This is not school, but we </a:t>
            </a:r>
          </a:p>
          <a:p>
            <a:r>
              <a:rPr lang="en-HR" sz="2800" dirty="0">
                <a:solidFill>
                  <a:srgbClr val="832B8F"/>
                </a:solidFill>
              </a:rPr>
              <a:t>love</a:t>
            </a:r>
            <a:r>
              <a:rPr lang="en-HR" sz="2800" dirty="0">
                <a:solidFill>
                  <a:schemeClr val="tx1"/>
                </a:solidFill>
              </a:rPr>
              <a:t> to get grades.</a:t>
            </a:r>
            <a:br>
              <a:rPr lang="en-HR" sz="2800" dirty="0">
                <a:solidFill>
                  <a:schemeClr val="tx1"/>
                </a:solidFill>
              </a:rPr>
            </a:br>
            <a:r>
              <a:rPr lang="en-HR" sz="2800" dirty="0">
                <a:solidFill>
                  <a:schemeClr val="tx1"/>
                </a:solidFill>
              </a:rPr>
              <a:t>Please fill out our </a:t>
            </a:r>
          </a:p>
          <a:p>
            <a:r>
              <a:rPr lang="en-HR" sz="2800" dirty="0">
                <a:solidFill>
                  <a:schemeClr val="tx1"/>
                </a:solidFill>
              </a:rPr>
              <a:t>questoineers and leave </a:t>
            </a:r>
          </a:p>
          <a:p>
            <a:r>
              <a:rPr lang="en-HR" sz="2800" dirty="0">
                <a:solidFill>
                  <a:schemeClr val="tx1"/>
                </a:solidFill>
              </a:rPr>
              <a:t>us your feedback.</a:t>
            </a:r>
            <a:br>
              <a:rPr lang="en-HR" sz="2800" dirty="0">
                <a:solidFill>
                  <a:schemeClr val="tx1"/>
                </a:solidFill>
              </a:rPr>
            </a:br>
            <a:r>
              <a:rPr lang="en-HR" sz="2800" dirty="0">
                <a:solidFill>
                  <a:schemeClr val="tx1"/>
                </a:solidFill>
              </a:rPr>
              <a:t>You may even </a:t>
            </a:r>
            <a:r>
              <a:rPr lang="en-HR" sz="2800" dirty="0">
                <a:solidFill>
                  <a:srgbClr val="ED2FA0"/>
                </a:solidFill>
              </a:rPr>
              <a:t>win</a:t>
            </a:r>
            <a:r>
              <a:rPr lang="en-HR" sz="2800" dirty="0">
                <a:solidFill>
                  <a:schemeClr val="tx1"/>
                </a:solidFill>
              </a:rPr>
              <a:t> some </a:t>
            </a:r>
          </a:p>
          <a:p>
            <a:r>
              <a:rPr lang="en-HR" sz="2800" dirty="0">
                <a:solidFill>
                  <a:schemeClr val="tx1"/>
                </a:solidFill>
              </a:rPr>
              <a:t>cool rewards.</a:t>
            </a:r>
          </a:p>
        </p:txBody>
      </p:sp>
    </p:spTree>
    <p:extLst>
      <p:ext uri="{BB962C8B-B14F-4D97-AF65-F5344CB8AC3E}">
        <p14:creationId xmlns:p14="http://schemas.microsoft.com/office/powerpoint/2010/main" val="3543427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33339425"/>
      </p:ext>
    </p:extLst>
  </p:cSld>
  <p:clrMapOvr>
    <a:masterClrMapping/>
  </p:clrMapOvr>
  <p:transition>
    <p:fade/>
  </p:transition>
</p:sld>
</file>

<file path=ppt/theme/theme1.xml><?xml version="1.0" encoding="utf-8"?>
<a:theme xmlns:a="http://schemas.openxmlformats.org/drawingml/2006/main" name="WHITE TEMPLATE">
  <a:themeElements>
    <a:clrScheme name="TT for white - NEW 2018">
      <a:dk1>
        <a:srgbClr val="1A1A1A"/>
      </a:dk1>
      <a:lt1>
        <a:srgbClr val="FFFFFF"/>
      </a:lt1>
      <a:dk2>
        <a:srgbClr val="0D0D0D"/>
      </a:dk2>
      <a:lt2>
        <a:srgbClr val="E6E6E6"/>
      </a:lt2>
      <a:accent1>
        <a:srgbClr val="0078D4"/>
      </a:accent1>
      <a:accent2>
        <a:srgbClr val="002050"/>
      </a:accent2>
      <a:accent3>
        <a:srgbClr val="107C10"/>
      </a:accent3>
      <a:accent4>
        <a:srgbClr val="D73B01"/>
      </a:accent4>
      <a:accent5>
        <a:srgbClr val="737373"/>
      </a:accent5>
      <a:accent6>
        <a:srgbClr val="E6E6E6"/>
      </a:accent6>
      <a:hlink>
        <a:srgbClr val="0078D4"/>
      </a:hlink>
      <a:folHlink>
        <a:srgbClr val="0078D4"/>
      </a:folHlink>
    </a:clrScheme>
    <a:fontScheme name="Segoe UI Semibold - Segoe UI">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Presentation1" id="{E63CE9C2-82EA-874C-9BA4-00C33B3FC2E8}" vid="{D9AD0D0C-C573-6442-869B-93F2C6AC17E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2B0BB5962AB3C45A9A1CE1EC4C4F647" ma:contentTypeVersion="3" ma:contentTypeDescription="Create a new document." ma:contentTypeScope="" ma:versionID="f0876370c90de824ab54c09b0bd2a056">
  <xsd:schema xmlns:xsd="http://www.w3.org/2001/XMLSchema" xmlns:xs="http://www.w3.org/2001/XMLSchema" xmlns:p="http://schemas.microsoft.com/office/2006/metadata/properties" xmlns:ns3="630a2e83-186a-4a0f-ab27-bee8a8096abc" targetNamespace="http://schemas.microsoft.com/office/2006/metadata/properties" ma:root="true" ma:fieldsID="a2a3b5ed8b4accd7c8a398d0cb075271" ns3:_="">
    <xsd:import namespace="630a2e83-186a-4a0f-ab27-bee8a8096abc"/>
    <xsd:element name="properties">
      <xsd:complexType>
        <xsd:sequence>
          <xsd:element name="documentManagement">
            <xsd:complexType>
              <xsd:all>
                <xsd:element ref="ns3:SharedWithUsers" minOccurs="0"/>
                <xsd:element ref="ns3:SharedWithDetails" minOccurs="0"/>
                <xsd:element ref="ns3: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30a2e83-186a-4a0f-ab27-bee8a8096abc"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330841A-A209-44E7-824E-9DDB4DE0DC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30a2e83-186a-4a0f-ab27-bee8a8096ab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990F116-B58F-4255-B05B-DA3808E0E5C6}">
  <ds:schemaRefs>
    <ds:schemaRef ds:uri="http://purl.org/dc/terms/"/>
    <ds:schemaRef ds:uri="http://schemas.openxmlformats.org/package/2006/metadata/core-properties"/>
    <ds:schemaRef ds:uri="http://schemas.microsoft.com/office/2006/documentManagement/types"/>
    <ds:schemaRef ds:uri="http://purl.org/dc/dcmitype/"/>
    <ds:schemaRef ds:uri="http://schemas.microsoft.com/office/infopath/2007/PartnerControls"/>
    <ds:schemaRef ds:uri="http://purl.org/dc/elements/1.1/"/>
    <ds:schemaRef ds:uri="http://schemas.microsoft.com/office/2006/metadata/properties"/>
    <ds:schemaRef ds:uri="630a2e83-186a-4a0f-ab27-bee8a8096abc"/>
    <ds:schemaRef ds:uri="http://www.w3.org/XML/1998/namespace"/>
  </ds:schemaRefs>
</ds:datastoreItem>
</file>

<file path=customXml/itemProps3.xml><?xml version="1.0" encoding="utf-8"?>
<ds:datastoreItem xmlns:ds="http://schemas.openxmlformats.org/officeDocument/2006/customXml" ds:itemID="{758FDAC0-319D-4A54-8D8E-1D42CB1F800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NTK23 template</Template>
  <TotalTime>74</TotalTime>
  <Words>2993</Words>
  <Application>Microsoft Macintosh PowerPoint</Application>
  <PresentationFormat>Widescreen</PresentationFormat>
  <Paragraphs>335</Paragraphs>
  <Slides>37</Slides>
  <Notes>26</Notes>
  <HiddenSlides>3</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37</vt:i4>
      </vt:variant>
    </vt:vector>
  </HeadingPairs>
  <TitlesOfParts>
    <vt:vector size="47" baseType="lpstr">
      <vt:lpstr>Arial</vt:lpstr>
      <vt:lpstr>Arial,Sans-Serif</vt:lpstr>
      <vt:lpstr>Calibri</vt:lpstr>
      <vt:lpstr>Calibri Light</vt:lpstr>
      <vt:lpstr>Segoe UI</vt:lpstr>
      <vt:lpstr>Segoe UI Light</vt:lpstr>
      <vt:lpstr>Segoe UI Semibold</vt:lpstr>
      <vt:lpstr>Segoe UI Semilight</vt:lpstr>
      <vt:lpstr>Wingdings</vt:lpstr>
      <vt:lpstr>WHITE TEMPLATE</vt:lpstr>
      <vt:lpstr>PowerPoint Presentation</vt:lpstr>
      <vt:lpstr>Why do we have so many successful cyber attacks?</vt:lpstr>
      <vt:lpstr>PowerPoint Presentation</vt:lpstr>
      <vt:lpstr>PowerPoint Presentation</vt:lpstr>
      <vt:lpstr>Shift from multiple portals….</vt:lpstr>
      <vt:lpstr>Key customer pain points</vt:lpstr>
      <vt:lpstr>Key customer pain points</vt:lpstr>
      <vt:lpstr>Key customer pain points</vt:lpstr>
      <vt:lpstr>Key admin’s pain points</vt:lpstr>
      <vt:lpstr>Key admin’s pain points</vt:lpstr>
      <vt:lpstr>Historical roles &amp; friction</vt:lpstr>
      <vt:lpstr>Anatomy of an on-premises and cloud environment attack</vt:lpstr>
      <vt:lpstr>Broad introduction to response before the detail</vt:lpstr>
      <vt:lpstr>Attacks go across perimeter defense stack boundaries</vt:lpstr>
      <vt:lpstr>A new security perimeter—user identity</vt:lpstr>
      <vt:lpstr>A cyber attack – real-life example</vt:lpstr>
      <vt:lpstr>A real-life example of cyber attack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do we need today?</vt:lpstr>
      <vt:lpstr>Detection breadth: suspicious activities and behavior analysis</vt:lpstr>
      <vt:lpstr>Suspicious activity analysis process</vt:lpstr>
      <vt:lpstr>Microsoft Defender – multiplatform approach</vt:lpstr>
      <vt:lpstr>An industry leader in endpoint security</vt:lpstr>
      <vt:lpstr>PowerPoint Presentation</vt:lpstr>
      <vt:lpstr>Microsoft Defender - risky lateral movement paths</vt:lpstr>
      <vt:lpstr>Microsoft Defender - Exposure of clear-text credentials</vt:lpstr>
      <vt:lpstr>Microsoft Defender for Endpoint Auto IR</vt:lpstr>
      <vt:lpstr>PowerPoint Presentation</vt:lpstr>
      <vt:lpstr>PowerPoint Presentation</vt:lpstr>
    </vt:vector>
  </TitlesOfParts>
  <Manager>&lt;Comms manager name here&gt;</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&lt;Event name&gt;</dc:subject>
  <dc:creator>Damir Dizdarevic</dc:creator>
  <cp:keywords/>
  <dc:description/>
  <cp:lastModifiedBy>Damir Dizdarevic</cp:lastModifiedBy>
  <cp:revision>3</cp:revision>
  <dcterms:created xsi:type="dcterms:W3CDTF">2023-09-19T19:06:12Z</dcterms:created>
  <dcterms:modified xsi:type="dcterms:W3CDTF">2023-09-24T20:24:17Z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0x010100A2B0BB5962AB3C45A9A1CE1EC4C4F647</vt:lpwstr>
  </property>
  <property fmtid="{D5CDD505-2E9C-101B-9397-08002B2CF9AE}" pid="3" name="Product">
    <vt:lpwstr/>
  </property>
  <property fmtid="{D5CDD505-2E9C-101B-9397-08002B2CF9AE}" pid="4" name="Event1">
    <vt:lpwstr>622;#Unassigned|2c8af875-f38a-40b8-a0a9-056aed3fc8c0</vt:lpwstr>
  </property>
  <property fmtid="{D5CDD505-2E9C-101B-9397-08002B2CF9AE}" pid="5" name="Audience">
    <vt:lpwstr/>
  </property>
  <property fmtid="{D5CDD505-2E9C-101B-9397-08002B2CF9AE}" pid="6" name="Event Venue">
    <vt:lpwstr/>
  </property>
  <property fmtid="{D5CDD505-2E9C-101B-9397-08002B2CF9AE}" pid="7" name="Track">
    <vt:lpwstr/>
  </property>
  <property fmtid="{D5CDD505-2E9C-101B-9397-08002B2CF9AE}" pid="8" name="Event Location">
    <vt:lpwstr/>
  </property>
  <property fmtid="{D5CDD505-2E9C-101B-9397-08002B2CF9AE}" pid="9" name="Campaign">
    <vt:lpwstr/>
  </property>
  <property fmtid="{D5CDD505-2E9C-101B-9397-08002B2CF9AE}" pid="10" name="IsMyDocuments">
    <vt:bool>true</vt:bool>
  </property>
  <property fmtid="{D5CDD505-2E9C-101B-9397-08002B2CF9AE}" pid="11" name="MSIP_Label_f42aa342-8706-4288-bd11-ebb85995028c_Enabled">
    <vt:lpwstr>True</vt:lpwstr>
  </property>
  <property fmtid="{D5CDD505-2E9C-101B-9397-08002B2CF9AE}" pid="12" name="MSIP_Label_f42aa342-8706-4288-bd11-ebb85995028c_SiteId">
    <vt:lpwstr>72f988bf-86f1-41af-91ab-2d7cd011db47</vt:lpwstr>
  </property>
  <property fmtid="{D5CDD505-2E9C-101B-9397-08002B2CF9AE}" pid="13" name="MSIP_Label_f42aa342-8706-4288-bd11-ebb85995028c_Ref">
    <vt:lpwstr>https://api.informationprotection.azure.com/api/72f988bf-86f1-41af-91ab-2d7cd011db47</vt:lpwstr>
  </property>
  <property fmtid="{D5CDD505-2E9C-101B-9397-08002B2CF9AE}" pid="14" name="MSIP_Label_f42aa342-8706-4288-bd11-ebb85995028c_Owner">
    <vt:lpwstr>maryfj@microsoft.com</vt:lpwstr>
  </property>
  <property fmtid="{D5CDD505-2E9C-101B-9397-08002B2CF9AE}" pid="15" name="MSIP_Label_f42aa342-8706-4288-bd11-ebb85995028c_SetDate">
    <vt:lpwstr>2017-08-29T14:27:20.8568347-07:00</vt:lpwstr>
  </property>
  <property fmtid="{D5CDD505-2E9C-101B-9397-08002B2CF9AE}" pid="16" name="MSIP_Label_f42aa342-8706-4288-bd11-ebb85995028c_Name">
    <vt:lpwstr>General</vt:lpwstr>
  </property>
  <property fmtid="{D5CDD505-2E9C-101B-9397-08002B2CF9AE}" pid="17" name="MSIP_Label_f42aa342-8706-4288-bd11-ebb85995028c_Application">
    <vt:lpwstr>Microsoft Azure Information Protection</vt:lpwstr>
  </property>
  <property fmtid="{D5CDD505-2E9C-101B-9397-08002B2CF9AE}" pid="18" name="MSIP_Label_f42aa342-8706-4288-bd11-ebb85995028c_Extended_MSFT_Method">
    <vt:lpwstr>Automatic</vt:lpwstr>
  </property>
  <property fmtid="{D5CDD505-2E9C-101B-9397-08002B2CF9AE}" pid="19" name="Sensitivity">
    <vt:lpwstr>General</vt:lpwstr>
  </property>
</Properties>
</file>