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87" r:id="rId5"/>
  </p:sldMasterIdLst>
  <p:notesMasterIdLst>
    <p:notesMasterId r:id="rId27"/>
  </p:notesMasterIdLst>
  <p:handoutMasterIdLst>
    <p:handoutMasterId r:id="rId28"/>
  </p:handoutMasterIdLst>
  <p:sldIdLst>
    <p:sldId id="1841" r:id="rId6"/>
    <p:sldId id="1661" r:id="rId7"/>
    <p:sldId id="2076138065" r:id="rId8"/>
    <p:sldId id="284" r:id="rId9"/>
    <p:sldId id="1994" r:id="rId10"/>
    <p:sldId id="2336" r:id="rId11"/>
    <p:sldId id="2521" r:id="rId12"/>
    <p:sldId id="2076138166" r:id="rId13"/>
    <p:sldId id="2076138152" r:id="rId14"/>
    <p:sldId id="2528" r:id="rId15"/>
    <p:sldId id="2076137772" r:id="rId16"/>
    <p:sldId id="2076138155" r:id="rId17"/>
    <p:sldId id="2387" r:id="rId18"/>
    <p:sldId id="2076138179" r:id="rId19"/>
    <p:sldId id="2076138160" r:id="rId20"/>
    <p:sldId id="2076138183" r:id="rId21"/>
    <p:sldId id="266" r:id="rId22"/>
    <p:sldId id="267" r:id="rId23"/>
    <p:sldId id="2511" r:id="rId24"/>
    <p:sldId id="1851" r:id="rId25"/>
    <p:sldId id="2076138077" r:id="rId26"/>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247923F-6A47-CA40-38C9-D1A02C368B30}" name="Spencer Harbar" initials="SH" userId="S::spence@collabsummit.eu::1da5334f-97c4-437d-af31-00e2ffe17cc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94C945-3004-4D8D-BFBE-69F75B14BADF}" v="5" dt="2023-09-24T21:21:54.4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1" autoAdjust="0"/>
    <p:restoredTop sz="92109" autoAdjust="0"/>
  </p:normalViewPr>
  <p:slideViewPr>
    <p:cSldViewPr snapToGrid="0">
      <p:cViewPr varScale="1">
        <p:scale>
          <a:sx n="114" d="100"/>
          <a:sy n="114" d="100"/>
        </p:scale>
        <p:origin x="414" y="102"/>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handoutMaster" Target="handoutMasters/handoutMaster1.xml"/><Relationship Id="rId36"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stafa Toroman" userId="d31678b0-ede9-4889-82da-08ae6fab0dc2" providerId="ADAL" clId="{BF94C945-3004-4D8D-BFBE-69F75B14BADF}"/>
    <pc:docChg chg="custSel addSld delSld modSld">
      <pc:chgData name="Mustafa Toroman" userId="d31678b0-ede9-4889-82da-08ae6fab0dc2" providerId="ADAL" clId="{BF94C945-3004-4D8D-BFBE-69F75B14BADF}" dt="2023-09-24T21:21:54.360" v="69"/>
      <pc:docMkLst>
        <pc:docMk/>
      </pc:docMkLst>
      <pc:sldChg chg="delSp modSp add del mod setBg delCm">
        <pc:chgData name="Mustafa Toroman" userId="d31678b0-ede9-4889-82da-08ae6fab0dc2" providerId="ADAL" clId="{BF94C945-3004-4D8D-BFBE-69F75B14BADF}" dt="2023-09-24T21:20:30.956" v="58" actId="14100"/>
        <pc:sldMkLst>
          <pc:docMk/>
          <pc:sldMk cId="1083276221" sldId="284"/>
        </pc:sldMkLst>
        <pc:spChg chg="mod">
          <ac:chgData name="Mustafa Toroman" userId="d31678b0-ede9-4889-82da-08ae6fab0dc2" providerId="ADAL" clId="{BF94C945-3004-4D8D-BFBE-69F75B14BADF}" dt="2023-09-24T21:20:30.956" v="58" actId="14100"/>
          <ac:spMkLst>
            <pc:docMk/>
            <pc:sldMk cId="1083276221" sldId="284"/>
            <ac:spMk id="3" creationId="{7E9B05F0-FBD2-6A86-22AC-6027154C58B6}"/>
          </ac:spMkLst>
        </pc:spChg>
        <pc:spChg chg="del mod">
          <ac:chgData name="Mustafa Toroman" userId="d31678b0-ede9-4889-82da-08ae6fab0dc2" providerId="ADAL" clId="{BF94C945-3004-4D8D-BFBE-69F75B14BADF}" dt="2023-09-24T21:19:41.809" v="29" actId="478"/>
          <ac:spMkLst>
            <pc:docMk/>
            <pc:sldMk cId="1083276221" sldId="284"/>
            <ac:spMk id="9" creationId="{AD121D57-CAC2-7986-0264-88187020FACD}"/>
          </ac:spMkLst>
        </pc:spChg>
        <pc:extLst>
          <p:ext xmlns:p="http://schemas.openxmlformats.org/presentationml/2006/main" uri="{D6D511B9-2390-475A-947B-AFAB55BFBCF1}">
            <pc226:cmChg xmlns:pc226="http://schemas.microsoft.com/office/powerpoint/2022/06/main/command" chg="del">
              <pc226:chgData name="Mustafa Toroman" userId="d31678b0-ede9-4889-82da-08ae6fab0dc2" providerId="ADAL" clId="{BF94C945-3004-4D8D-BFBE-69F75B14BADF}" dt="2023-09-24T21:18:48.139" v="6"/>
              <pc2:cmMkLst xmlns:pc2="http://schemas.microsoft.com/office/powerpoint/2019/9/main/command">
                <pc:docMk/>
                <pc:sldMk cId="1083276221" sldId="284"/>
                <pc2:cmMk id="{DC2041A4-CBF8-46BE-A2F3-F919A30C9EF3}"/>
              </pc2:cmMkLst>
            </pc226:cmChg>
          </p:ext>
        </pc:extLst>
      </pc:sldChg>
      <pc:sldChg chg="del">
        <pc:chgData name="Mustafa Toroman" userId="d31678b0-ede9-4889-82da-08ae6fab0dc2" providerId="ADAL" clId="{BF94C945-3004-4D8D-BFBE-69F75B14BADF}" dt="2023-09-24T21:20:55.797" v="59" actId="47"/>
        <pc:sldMkLst>
          <pc:docMk/>
          <pc:sldMk cId="973305598" sldId="2350"/>
        </pc:sldMkLst>
      </pc:sldChg>
      <pc:sldChg chg="del">
        <pc:chgData name="Mustafa Toroman" userId="d31678b0-ede9-4889-82da-08ae6fab0dc2" providerId="ADAL" clId="{BF94C945-3004-4D8D-BFBE-69F75B14BADF}" dt="2023-09-24T21:20:56.777" v="60" actId="47"/>
        <pc:sldMkLst>
          <pc:docMk/>
          <pc:sldMk cId="1646937183" sldId="2370"/>
        </pc:sldMkLst>
      </pc:sldChg>
      <pc:sldChg chg="del">
        <pc:chgData name="Mustafa Toroman" userId="d31678b0-ede9-4889-82da-08ae6fab0dc2" providerId="ADAL" clId="{BF94C945-3004-4D8D-BFBE-69F75B14BADF}" dt="2023-09-24T21:21:10.545" v="65" actId="47"/>
        <pc:sldMkLst>
          <pc:docMk/>
          <pc:sldMk cId="851149815" sldId="2488"/>
        </pc:sldMkLst>
      </pc:sldChg>
      <pc:sldChg chg="del">
        <pc:chgData name="Mustafa Toroman" userId="d31678b0-ede9-4889-82da-08ae6fab0dc2" providerId="ADAL" clId="{BF94C945-3004-4D8D-BFBE-69F75B14BADF}" dt="2023-09-24T21:21:12.696" v="66" actId="47"/>
        <pc:sldMkLst>
          <pc:docMk/>
          <pc:sldMk cId="3716783272" sldId="2519"/>
        </pc:sldMkLst>
      </pc:sldChg>
      <pc:sldChg chg="del">
        <pc:chgData name="Mustafa Toroman" userId="d31678b0-ede9-4889-82da-08ae6fab0dc2" providerId="ADAL" clId="{BF94C945-3004-4D8D-BFBE-69F75B14BADF}" dt="2023-09-24T21:21:07.506" v="62" actId="47"/>
        <pc:sldMkLst>
          <pc:docMk/>
          <pc:sldMk cId="2124511411" sldId="2076137774"/>
        </pc:sldMkLst>
      </pc:sldChg>
      <pc:sldChg chg="del">
        <pc:chgData name="Mustafa Toroman" userId="d31678b0-ede9-4889-82da-08ae6fab0dc2" providerId="ADAL" clId="{BF94C945-3004-4D8D-BFBE-69F75B14BADF}" dt="2023-09-24T21:21:08.464" v="63" actId="47"/>
        <pc:sldMkLst>
          <pc:docMk/>
          <pc:sldMk cId="1310417732" sldId="2076137778"/>
        </pc:sldMkLst>
      </pc:sldChg>
      <pc:sldChg chg="del">
        <pc:chgData name="Mustafa Toroman" userId="d31678b0-ede9-4889-82da-08ae6fab0dc2" providerId="ADAL" clId="{BF94C945-3004-4D8D-BFBE-69F75B14BADF}" dt="2023-09-24T21:21:09.259" v="64" actId="47"/>
        <pc:sldMkLst>
          <pc:docMk/>
          <pc:sldMk cId="982350090" sldId="2076137779"/>
        </pc:sldMkLst>
      </pc:sldChg>
      <pc:sldChg chg="add">
        <pc:chgData name="Mustafa Toroman" userId="d31678b0-ede9-4889-82da-08ae6fab0dc2" providerId="ADAL" clId="{BF94C945-3004-4D8D-BFBE-69F75B14BADF}" dt="2023-09-24T21:21:54.360" v="69"/>
        <pc:sldMkLst>
          <pc:docMk/>
          <pc:sldMk cId="4171665510" sldId="2076138077"/>
        </pc:sldMkLst>
      </pc:sldChg>
      <pc:sldChg chg="del">
        <pc:chgData name="Mustafa Toroman" userId="d31678b0-ede9-4889-82da-08ae6fab0dc2" providerId="ADAL" clId="{BF94C945-3004-4D8D-BFBE-69F75B14BADF}" dt="2023-09-24T21:20:57.930" v="61" actId="47"/>
        <pc:sldMkLst>
          <pc:docMk/>
          <pc:sldMk cId="844751895" sldId="2076138161"/>
        </pc:sldMkLst>
      </pc:sldChg>
      <pc:sldChg chg="del">
        <pc:chgData name="Mustafa Toroman" userId="d31678b0-ede9-4889-82da-08ae6fab0dc2" providerId="ADAL" clId="{BF94C945-3004-4D8D-BFBE-69F75B14BADF}" dt="2023-09-24T21:21:13.775" v="67" actId="47"/>
        <pc:sldMkLst>
          <pc:docMk/>
          <pc:sldMk cId="3701501281" sldId="2076138164"/>
        </pc:sldMkLst>
      </pc:sldChg>
      <pc:sldChg chg="del">
        <pc:chgData name="Mustafa Toroman" userId="d31678b0-ede9-4889-82da-08ae6fab0dc2" providerId="ADAL" clId="{BF94C945-3004-4D8D-BFBE-69F75B14BADF}" dt="2023-09-24T21:21:20.942" v="68" actId="47"/>
        <pc:sldMkLst>
          <pc:docMk/>
          <pc:sldMk cId="3561739526" sldId="2076138182"/>
        </pc:sldMkLst>
      </pc:sldChg>
      <pc:sldMasterChg chg="delSldLayout">
        <pc:chgData name="Mustafa Toroman" userId="d31678b0-ede9-4889-82da-08ae6fab0dc2" providerId="ADAL" clId="{BF94C945-3004-4D8D-BFBE-69F75B14BADF}" dt="2023-09-24T21:18:31.482" v="2" actId="47"/>
        <pc:sldMasterMkLst>
          <pc:docMk/>
          <pc:sldMasterMk cId="3588427678" sldId="2147484229"/>
        </pc:sldMasterMkLst>
        <pc:sldLayoutChg chg="del">
          <pc:chgData name="Mustafa Toroman" userId="d31678b0-ede9-4889-82da-08ae6fab0dc2" providerId="ADAL" clId="{BF94C945-3004-4D8D-BFBE-69F75B14BADF}" dt="2023-09-24T21:18:31.482" v="2" actId="47"/>
          <pc:sldLayoutMkLst>
            <pc:docMk/>
            <pc:sldMasterMk cId="3588427678" sldId="2147484229"/>
            <pc:sldLayoutMk cId="3389351553" sldId="214748468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9/24/2023 10:56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9/24/2023 10:56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docs.microsoft.com/en-us/azure/virtual-network/virtual-networks-udr-overview#:~:text=Azure%20routes%20outbound%20traffic%20from%20a%20subnet%20based,can%20override%20some%20system%20routes%20with%20custom%20route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docs.microsoft.com/en-us/azure/azure-resource-manager/management/azure-subscription-service-limits?toc=/azure/virtual-network/toc.json#azure-resource-manager-virtual-networking-limit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docs.microsoft.com/en-us/azure/network-watcher/connection-monitor-overview" TargetMode="External"/><Relationship Id="rId2" Type="http://schemas.openxmlformats.org/officeDocument/2006/relationships/slide" Target="../slides/slide17.xml"/><Relationship Id="rId1" Type="http://schemas.openxmlformats.org/officeDocument/2006/relationships/notesMaster" Target="../notesMasters/notesMaster1.xml"/><Relationship Id="rId6" Type="http://schemas.openxmlformats.org/officeDocument/2006/relationships/hyperlink" Target="https://docs.microsoft.com/en-us/azure/azure-monitor/insights/network-insights-overview?toc=/azure/networking/toc.json" TargetMode="External"/><Relationship Id="rId5" Type="http://schemas.openxmlformats.org/officeDocument/2006/relationships/hyperlink" Target="https://docs.microsoft.com/en-us/azure/network-watcher/traffic-analytics" TargetMode="External"/><Relationship Id="rId4" Type="http://schemas.openxmlformats.org/officeDocument/2006/relationships/hyperlink" Target="https://docs.microsoft.com/en-us/azure/network-watcher/network-watcher-nsg-flow-logging-overview"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9/24/2023 10:56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1000"/>
              </a:spcBef>
              <a:spcAft>
                <a:spcPts val="0"/>
              </a:spcAft>
            </a:pPr>
            <a:r>
              <a:rPr lang="en-US" sz="1800" b="1" dirty="0">
                <a:solidFill>
                  <a:srgbClr val="4472C4"/>
                </a:solidFill>
                <a:effectLst/>
                <a:latin typeface="Calibri Light" panose="020F0302020204030204" pitchFamily="34" charset="0"/>
                <a:ea typeface="Malgun Gothic" panose="020B0503020000020004" pitchFamily="34" charset="-127"/>
                <a:cs typeface="Times New Roman" panose="02020603050405020304" pitchFamily="18" charset="0"/>
              </a:rPr>
              <a:t>Capabilities of Azure Virtual Networks</a:t>
            </a:r>
          </a:p>
          <a:p>
            <a:pPr marL="0" marR="0">
              <a:spcBef>
                <a:spcPts val="0"/>
              </a:spcBef>
              <a:spcAft>
                <a:spcPts val="10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Azure VNet enables resources in Azure resources to securely communicate with each other, the internet, and on-premises networks. </a:t>
            </a:r>
          </a:p>
          <a:p>
            <a:pPr marL="342900" marR="0" lvl="0" indent="-342900">
              <a:spcBef>
                <a:spcPts val="0"/>
              </a:spcBef>
              <a:spcAft>
                <a:spcPts val="0"/>
              </a:spcAft>
              <a:buFont typeface="Symbol" panose="05050102010706020507" pitchFamily="18" charset="2"/>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Communication with the internet.</a:t>
            </a:r>
            <a:r>
              <a:rPr lang="en-US" sz="1800" dirty="0">
                <a:effectLst/>
                <a:latin typeface="Calibri" panose="020F0502020204030204" pitchFamily="34" charset="0"/>
                <a:ea typeface="Calibri" panose="020F0502020204030204" pitchFamily="34" charset="0"/>
                <a:cs typeface="Times New Roman" panose="02020603050405020304" pitchFamily="18" charset="0"/>
              </a:rPr>
              <a:t> All resources in a VNet can communicate outbound to the internet, by default. You can communicate inbound to a resource by assigning a public IP address or a public Load Balancer. You can also use public IP or public Load Balancer to manage your outbound connections.</a:t>
            </a:r>
          </a:p>
          <a:p>
            <a:pPr marL="342900" marR="0" lvl="0" indent="-342900">
              <a:spcBef>
                <a:spcPts val="0"/>
              </a:spcBef>
              <a:spcAft>
                <a:spcPts val="0"/>
              </a:spcAft>
              <a:buFont typeface="Symbol" panose="05050102010706020507" pitchFamily="18" charset="2"/>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Communication between Azure resources.</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There are three key mechanisms through which Azure resource can communicate: VNets, VNet service endpoints and VNet peering. Virtual Networks can connect not only VMs, but other Azure Resources, such as the App Service Environment, Azure Kubernetes Service, and Azure VM Scale sets. You can use service endpoints to connect to other Azure resource types, such as Azure SQL databases and storage accounts. When you create a VNet, your services and VMs within your VNet can communication directly and securely with each other in the cloud.</a:t>
            </a:r>
          </a:p>
          <a:p>
            <a:pPr marL="342900" marR="0" lvl="0" indent="-342900">
              <a:spcBef>
                <a:spcPts val="0"/>
              </a:spcBef>
              <a:spcAft>
                <a:spcPts val="0"/>
              </a:spcAft>
              <a:buFont typeface="Symbol" panose="05050102010706020507" pitchFamily="18" charset="2"/>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Communication between on-premises resources.</a:t>
            </a:r>
            <a:r>
              <a:rPr lang="en-US" sz="1800" dirty="0">
                <a:effectLst/>
                <a:latin typeface="Calibri" panose="020F0502020204030204" pitchFamily="34" charset="0"/>
                <a:ea typeface="Calibri" panose="020F0502020204030204" pitchFamily="34" charset="0"/>
                <a:cs typeface="Times New Roman" panose="02020603050405020304" pitchFamily="18" charset="0"/>
              </a:rPr>
              <a:t> Securely extend your data center. You can connect your on-premises computers and networks to a virtual network using any of the following options: Point-to-site virtual private network (VPN), Site-to-site VPN, Azure ExpressRoute. </a:t>
            </a:r>
          </a:p>
          <a:p>
            <a:pPr marL="342900" marR="0" lvl="0" indent="-342900">
              <a:spcBef>
                <a:spcPts val="0"/>
              </a:spcBef>
              <a:spcAft>
                <a:spcPts val="0"/>
              </a:spcAft>
              <a:buFont typeface="Symbol" panose="05050102010706020507" pitchFamily="18" charset="2"/>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Filtering network traffic.</a:t>
            </a:r>
            <a:r>
              <a:rPr lang="en-US" sz="1800" dirty="0">
                <a:effectLst/>
                <a:latin typeface="Calibri" panose="020F0502020204030204" pitchFamily="34" charset="0"/>
                <a:ea typeface="Calibri" panose="020F0502020204030204" pitchFamily="34" charset="0"/>
                <a:cs typeface="Times New Roman" panose="02020603050405020304" pitchFamily="18" charset="0"/>
              </a:rPr>
              <a:t> You can filter network traffic between subnets using any combination of network security groups and network virtual appliances like firewalls, gateways, proxies, and Network Address Translation (NAT) services.</a:t>
            </a:r>
          </a:p>
          <a:p>
            <a:pPr marL="342900" marR="0" lvl="0" indent="-342900">
              <a:spcBef>
                <a:spcPts val="0"/>
              </a:spcBef>
              <a:spcAft>
                <a:spcPts val="1000"/>
              </a:spcAft>
              <a:buFont typeface="Symbol" panose="05050102010706020507" pitchFamily="18" charset="2"/>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Routing network traffic.</a:t>
            </a:r>
            <a:r>
              <a:rPr lang="en-US" sz="1800" dirty="0">
                <a:effectLst/>
                <a:latin typeface="Calibri" panose="020F0502020204030204" pitchFamily="34" charset="0"/>
                <a:ea typeface="Calibri" panose="020F0502020204030204" pitchFamily="34" charset="0"/>
                <a:cs typeface="Times New Roman" panose="02020603050405020304" pitchFamily="18" charset="0"/>
              </a:rPr>
              <a:t> Azure routes traffic between subnets, connected virtual networks, on-premises networks, and the Internet, by default. You can implement route tables or border gateway protocol (BGP) routes to override the default routes Azure creates.</a:t>
            </a:r>
          </a:p>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5</a:t>
            </a:fld>
            <a:endParaRPr lang="en-US"/>
          </a:p>
        </p:txBody>
      </p:sp>
    </p:spTree>
    <p:extLst>
      <p:ext uri="{BB962C8B-B14F-4D97-AF65-F5344CB8AC3E}">
        <p14:creationId xmlns:p14="http://schemas.microsoft.com/office/powerpoint/2010/main" val="597945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Azure Virtual Networks - https://azure.microsoft.com/en-us/services/virtual-network/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is Azure Virtual Network? - https://docs.microsoft.com/en-us/azure/virtual-network/virtual-networks-overview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lgn="l">
              <a:buFont typeface="Arial" panose="020B0604020202020204" pitchFamily="34" charset="0"/>
              <a:buChar char="•"/>
            </a:pPr>
            <a:r>
              <a:rPr lang="en-US" sz="2800" b="1" i="0" dirty="0">
                <a:solidFill>
                  <a:srgbClr val="171717"/>
                </a:solidFill>
                <a:effectLst/>
                <a:latin typeface="Segoe UI" panose="020B0502040204020203" pitchFamily="34" charset="0"/>
              </a:rPr>
              <a:t>Address space:</a:t>
            </a:r>
            <a:r>
              <a:rPr lang="en-US" sz="2800" b="0" i="0" dirty="0">
                <a:solidFill>
                  <a:srgbClr val="171717"/>
                </a:solidFill>
                <a:effectLst/>
                <a:latin typeface="Segoe UI" panose="020B0502040204020203" pitchFamily="34" charset="0"/>
              </a:rPr>
              <a:t> When creating a VNet, you must specify a custom private IP address space using public and private (RFC 1918) addresses. Azure assigns resources in a virtual network a private IP address from the address space that you assign. For example, if you deploy a VM in a VNet with address space, 10.0.0.0/16, the VM will be assigned a private IP like 10.0.0.4.</a:t>
            </a:r>
          </a:p>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9/24/2023 10:56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a:p>
        </p:txBody>
      </p:sp>
    </p:spTree>
    <p:extLst>
      <p:ext uri="{BB962C8B-B14F-4D97-AF65-F5344CB8AC3E}">
        <p14:creationId xmlns:p14="http://schemas.microsoft.com/office/powerpoint/2010/main" val="1490994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Virtual network peering - https://docs.microsoft.com/en-us/azure/virtual-network/virtual-network-peering-overview</a:t>
            </a:r>
          </a:p>
          <a:p>
            <a:pPr marL="171450" indent="-171450">
              <a:buFontTx/>
              <a:buChar char="-"/>
            </a:pPr>
            <a:r>
              <a:rPr lang="en-US" dirty="0"/>
              <a:t>Not encrypted traffic </a:t>
            </a:r>
          </a:p>
          <a:p>
            <a:pPr marL="171450" indent="-171450">
              <a:buFontTx/>
              <a:buChar char="-"/>
            </a:pPr>
            <a:r>
              <a:rPr lang="en-US" dirty="0"/>
              <a:t>Egress traffic is billable </a:t>
            </a:r>
          </a:p>
          <a:p>
            <a:pPr marL="171450" indent="-171450">
              <a:buFontTx/>
              <a:buChar char="-"/>
            </a:pPr>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27A7F7-BB1E-479D-AFAA-B52F4D0C99F2}"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9/24/2023 10:56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5675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1000"/>
              </a:spcBef>
              <a:spcAft>
                <a:spcPts val="0"/>
              </a:spcAft>
            </a:pPr>
            <a:r>
              <a:rPr lang="en-US" sz="2800">
                <a:hlinkClick r:id="rId3"/>
              </a:rPr>
              <a:t>Azure virtual network traffic routing | Microsoft Docs</a:t>
            </a:r>
            <a:endParaRPr lang="en-US" sz="2800"/>
          </a:p>
          <a:p>
            <a:pPr marL="0" marR="0">
              <a:spcBef>
                <a:spcPts val="1000"/>
              </a:spcBef>
              <a:spcAft>
                <a:spcPts val="0"/>
              </a:spcAft>
            </a:pPr>
            <a:endParaRPr lang="en-US" sz="1800" b="1">
              <a:solidFill>
                <a:srgbClr val="4472C4"/>
              </a:solidFill>
              <a:effectLst/>
              <a:latin typeface="Calibri Light" panose="020F0302020204030204" pitchFamily="34" charset="0"/>
              <a:ea typeface="Malgun Gothic" panose="020B0503020000020004" pitchFamily="34" charset="-127"/>
              <a:cs typeface="Times New Roman" panose="02020603050405020304" pitchFamily="18" charset="0"/>
            </a:endParaRPr>
          </a:p>
          <a:p>
            <a:pPr marL="0" marR="0">
              <a:spcBef>
                <a:spcPts val="1000"/>
              </a:spcBef>
              <a:spcAft>
                <a:spcPts val="0"/>
              </a:spcAft>
            </a:pPr>
            <a:r>
              <a:rPr lang="en-US" sz="1800" b="1">
                <a:solidFill>
                  <a:srgbClr val="4472C4"/>
                </a:solidFill>
                <a:effectLst/>
                <a:latin typeface="Calibri Light" panose="020F0302020204030204" pitchFamily="34" charset="0"/>
                <a:ea typeface="Malgun Gothic" panose="020B0503020000020004" pitchFamily="34" charset="-127"/>
                <a:cs typeface="Times New Roman" panose="02020603050405020304" pitchFamily="18" charset="0"/>
              </a:rPr>
              <a:t>System routes</a:t>
            </a: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Azure automatically creates system routes and assigns the routes to each subnet in a virtual network. You can't create system or remove routes, but you can override some system routes with custom routes. Azure creates default system routes for each subnet, and adds additional optional default routes to specific subnets, or every subnet, when you use specific Azure capabilities.</a:t>
            </a:r>
          </a:p>
          <a:p>
            <a:pPr marL="0" marR="0">
              <a:spcBef>
                <a:spcPts val="1000"/>
              </a:spcBef>
              <a:spcAft>
                <a:spcPts val="0"/>
              </a:spcAft>
            </a:pPr>
            <a:r>
              <a:rPr lang="en-US" sz="1800" b="1">
                <a:solidFill>
                  <a:srgbClr val="4472C4"/>
                </a:solidFill>
                <a:effectLst/>
                <a:latin typeface="Calibri Light" panose="020F0302020204030204" pitchFamily="34" charset="0"/>
                <a:ea typeface="Malgun Gothic" panose="020B0503020000020004" pitchFamily="34" charset="-127"/>
                <a:cs typeface="Times New Roman" panose="02020603050405020304" pitchFamily="18" charset="0"/>
              </a:rPr>
              <a:t>Default routes</a:t>
            </a: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Each route contains an address prefix and next hop type. When traffic leaving a subnet is sent to an IP address within the address prefix of a route, the route that contains the prefix is the route Azure uses. Whenever a virtual network is created, Azure automatically creates the following default system routes for each subnet within the virtual network:</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In routing terms, a hop is a waypoint on the overall route. Therefore, the next hop is the next waypoint that the traffic is directed to on its journey to its ultimate destination. The next hop types listed in the previous table represent how Azure routes traffic destined for the address prefix listed. The next hop types are defined as follows:</a:t>
            </a:r>
          </a:p>
          <a:p>
            <a:pPr marL="0" marR="0">
              <a:spcBef>
                <a:spcPts val="0"/>
              </a:spcBef>
              <a:spcAft>
                <a:spcPts val="1000"/>
              </a:spcAft>
            </a:pPr>
            <a:r>
              <a:rPr lang="en-US" sz="1800" b="1">
                <a:effectLst/>
                <a:latin typeface="Calibri" panose="020F0502020204030204" pitchFamily="34" charset="0"/>
                <a:ea typeface="Calibri" panose="020F0502020204030204" pitchFamily="34" charset="0"/>
                <a:cs typeface="Times New Roman" panose="02020603050405020304" pitchFamily="18" charset="0"/>
              </a:rPr>
              <a:t>Virtual network:</a:t>
            </a:r>
            <a:r>
              <a:rPr lang="en-US" sz="1800">
                <a:effectLst/>
                <a:latin typeface="Calibri" panose="020F0502020204030204" pitchFamily="34" charset="0"/>
                <a:ea typeface="Calibri" panose="020F0502020204030204" pitchFamily="34" charset="0"/>
                <a:cs typeface="Times New Roman" panose="02020603050405020304" pitchFamily="18" charset="0"/>
              </a:rPr>
              <a:t> Routes traffic between address ranges within the address space of a virtual network. Azure creates a route with an address prefix that corresponds to each address range defined within the address space of a virtual network. Azure automatically routes traffic between subnets using the routes created for each address range.</a:t>
            </a:r>
          </a:p>
          <a:p>
            <a:pPr marL="0" marR="0">
              <a:spcBef>
                <a:spcPts val="0"/>
              </a:spcBef>
              <a:spcAft>
                <a:spcPts val="1000"/>
              </a:spcAft>
            </a:pPr>
            <a:r>
              <a:rPr lang="en-US" sz="1800" b="1">
                <a:effectLst/>
                <a:latin typeface="Calibri" panose="020F0502020204030204" pitchFamily="34" charset="0"/>
                <a:ea typeface="Calibri" panose="020F0502020204030204" pitchFamily="34" charset="0"/>
                <a:cs typeface="Times New Roman" panose="02020603050405020304" pitchFamily="18" charset="0"/>
              </a:rPr>
              <a:t>Internet: </a:t>
            </a:r>
            <a:r>
              <a:rPr lang="en-US" sz="1800">
                <a:effectLst/>
                <a:latin typeface="Calibri" panose="020F0502020204030204" pitchFamily="34" charset="0"/>
                <a:ea typeface="Calibri" panose="020F0502020204030204" pitchFamily="34" charset="0"/>
                <a:cs typeface="Times New Roman" panose="02020603050405020304" pitchFamily="18" charset="0"/>
              </a:rPr>
              <a:t>Routes traffic specified by the address prefix to the Internet. The system default route specifies the 0.0.0.0/0 address prefix. Azure routes traffic for any address not specified by an address range within a virtual network to the Internet, unless the destination address is for an Azure service. Azure routes any traffic destined for its service directly to the service over the backbone network, rather than routing the traffic to the Internet. You can override Azure's default system route for the 0.0.0.0/0 address prefix with a custom route.</a:t>
            </a:r>
          </a:p>
          <a:p>
            <a:pPr marL="0" marR="0">
              <a:spcBef>
                <a:spcPts val="0"/>
              </a:spcBef>
              <a:spcAft>
                <a:spcPts val="1000"/>
              </a:spcAft>
            </a:pPr>
            <a:r>
              <a:rPr lang="en-US" sz="1800" b="1">
                <a:effectLst/>
                <a:latin typeface="Calibri" panose="020F0502020204030204" pitchFamily="34" charset="0"/>
                <a:ea typeface="Calibri" panose="020F0502020204030204" pitchFamily="34" charset="0"/>
                <a:cs typeface="Times New Roman" panose="02020603050405020304" pitchFamily="18" charset="0"/>
              </a:rPr>
              <a:t>None:</a:t>
            </a:r>
            <a:r>
              <a:rPr lang="en-US" sz="1800">
                <a:effectLst/>
                <a:latin typeface="Calibri" panose="020F0502020204030204" pitchFamily="34" charset="0"/>
                <a:ea typeface="Calibri" panose="020F0502020204030204" pitchFamily="34" charset="0"/>
                <a:cs typeface="Times New Roman" panose="02020603050405020304" pitchFamily="18" charset="0"/>
              </a:rPr>
              <a:t> Traffic routed to the </a:t>
            </a:r>
            <a:r>
              <a:rPr lang="en-US" sz="1800" i="1">
                <a:effectLst/>
                <a:latin typeface="Calibri" panose="020F0502020204030204" pitchFamily="34" charset="0"/>
                <a:ea typeface="Calibri" panose="020F0502020204030204" pitchFamily="34" charset="0"/>
                <a:cs typeface="Times New Roman" panose="02020603050405020304" pitchFamily="18" charset="0"/>
              </a:rPr>
              <a:t>None</a:t>
            </a:r>
            <a:r>
              <a:rPr lang="en-US" sz="1800">
                <a:effectLst/>
                <a:latin typeface="Calibri" panose="020F0502020204030204" pitchFamily="34" charset="0"/>
                <a:ea typeface="Calibri" panose="020F0502020204030204" pitchFamily="34" charset="0"/>
                <a:cs typeface="Times New Roman" panose="02020603050405020304" pitchFamily="18" charset="0"/>
              </a:rPr>
              <a:t> next hop type is dropped, rather than routed outside the subnet. Azure automatically creates default routes for the following address prefixes: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10.0.0.0/8 and 192.168.0.0/16: Reserved for private use in RFC 1918.</a:t>
            </a:r>
          </a:p>
          <a:p>
            <a:pPr marL="342900" marR="0" lvl="0" indent="-342900">
              <a:spcBef>
                <a:spcPts val="0"/>
              </a:spcBef>
              <a:spcAft>
                <a:spcPts val="100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100.64.0.0/10: Reserved in RFC 6598.</a:t>
            </a: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If you assign any of the previous address ranges within the address space of a virtual network, Azure automatically changes the next hop type for the route from None to Virtual network. If you assign an address range to the address space of a virtual network that includes, but isn't the same as, one of the four reserved address prefixes, Azure removes the route for the prefix and adds a route for the address prefix you added, with Virtual network as the next hop type.</a:t>
            </a:r>
          </a:p>
          <a:p>
            <a:endParaRPr lang="en-US"/>
          </a:p>
        </p:txBody>
      </p:sp>
      <p:sp>
        <p:nvSpPr>
          <p:cNvPr id="4" name="Slide Number Placeholder 3"/>
          <p:cNvSpPr>
            <a:spLocks noGrp="1"/>
          </p:cNvSpPr>
          <p:nvPr>
            <p:ph type="sldNum" sz="quarter" idx="5"/>
          </p:nvPr>
        </p:nvSpPr>
        <p:spPr/>
        <p:txBody>
          <a:bodyPr/>
          <a:lstStyle/>
          <a:p>
            <a:fld id="{89B9185C-5C72-45C2-88F0-D7DF9039278A}" type="slidenum">
              <a:rPr lang="en-US" smtClean="0"/>
              <a:t>8</a:t>
            </a:fld>
            <a:endParaRPr lang="en-US"/>
          </a:p>
        </p:txBody>
      </p:sp>
    </p:spTree>
    <p:extLst>
      <p:ext uri="{BB962C8B-B14F-4D97-AF65-F5344CB8AC3E}">
        <p14:creationId xmlns:p14="http://schemas.microsoft.com/office/powerpoint/2010/main" val="2968166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What is VPN Gateway? - https://docs.microsoft.com/en-us/azure/vpn-gateway/vpn-gateway-about-vpngateways</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US"/>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When you're planning a VPN gateway, there are three architectures to consider:</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Point to site over the internet</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Site to site over the internet</a:t>
            </a:r>
          </a:p>
          <a:p>
            <a:pPr marL="342900" marR="0" lvl="0" indent="-342900">
              <a:spcBef>
                <a:spcPts val="0"/>
              </a:spcBef>
              <a:spcAft>
                <a:spcPts val="100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Site to site over a dedicated network, such as Azure ExpressRoute</a:t>
            </a:r>
          </a:p>
          <a:p>
            <a:pPr marL="342900" marR="0" lvl="0" indent="-342900">
              <a:spcBef>
                <a:spcPts val="0"/>
              </a:spcBef>
              <a:spcAft>
                <a:spcPts val="1000"/>
              </a:spcAft>
              <a:buFont typeface="Symbol" panose="05050102010706020507" pitchFamily="18" charset="2"/>
              <a:buChar cha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1000"/>
              </a:spcAf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Factors that you need to cover during your planning process include:</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Throughput - Mbps or Gbps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Backbone - Internet or private?</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Availability of a public (static) IP address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VPN device compatibility</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Multiple client connections or a site-to-site link?</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VPN gateway type</a:t>
            </a:r>
          </a:p>
          <a:p>
            <a:pPr marL="342900" marR="0" lvl="0" indent="-342900">
              <a:spcBef>
                <a:spcPts val="0"/>
              </a:spcBef>
              <a:spcAft>
                <a:spcPts val="100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Azure VPN Gateway SKU</a:t>
            </a:r>
          </a:p>
          <a:p>
            <a:pPr marL="342900" marR="0" lvl="0" indent="-342900">
              <a:spcBef>
                <a:spcPts val="0"/>
              </a:spcBef>
              <a:spcAft>
                <a:spcPts val="1000"/>
              </a:spcAft>
              <a:buFont typeface="Symbol" panose="05050102010706020507" pitchFamily="18" charset="2"/>
              <a:buChar cha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32742" rtl="0" eaLnBrk="1" fontAlgn="auto" latinLnBrk="0" hangingPunct="1">
              <a:lnSpc>
                <a:spcPct val="90000"/>
              </a:lnSpc>
              <a:spcBef>
                <a:spcPts val="0"/>
              </a:spcBef>
              <a:spcAft>
                <a:spcPts val="340"/>
              </a:spcAft>
              <a:buClrTx/>
              <a:buSzTx/>
              <a:buFontTx/>
              <a:buNone/>
              <a:tabLst/>
              <a:defRPr/>
            </a:pPr>
            <a:endParaRPr lang="en-US"/>
          </a:p>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9/24/2023 10:56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a:p>
        </p:txBody>
      </p:sp>
    </p:spTree>
    <p:extLst>
      <p:ext uri="{BB962C8B-B14F-4D97-AF65-F5344CB8AC3E}">
        <p14:creationId xmlns:p14="http://schemas.microsoft.com/office/powerpoint/2010/main" val="96121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Azure Virtual WAN - https://docs.microsoft.com/en-us/azure/virtual-wan/virtual-wan-about</a:t>
            </a:r>
          </a:p>
          <a:p>
            <a:endParaRPr lang="en-US"/>
          </a:p>
          <a:p>
            <a:r>
              <a:rPr lang="en-US" b="0" i="0">
                <a:solidFill>
                  <a:srgbClr val="171717"/>
                </a:solidFill>
                <a:effectLst/>
                <a:latin typeface="Segoe UI" panose="020B0502040204020203" pitchFamily="34" charset="0"/>
              </a:rPr>
              <a:t>A virtual network gateway VPN is limited to 30 tunnels. For connections, you should use Virtual WAN for large-scale VPN. You can connect up to 1,000 branch connections per region (virtual hub) with aggregate of 20 Gbps per hub. A connection is an active-active tunnel from the on-premises VPN device to the virtual hub. You can have one hub per region, which means you can connect more than 1,000 branches across hubs.</a:t>
            </a:r>
            <a:endParaRPr lang="en-US"/>
          </a:p>
          <a:p>
            <a:endParaRPr lang="en-US"/>
          </a:p>
          <a:p>
            <a:r>
              <a:rPr lang="en-US"/>
              <a:t>Tutorial: Create a Site-to-Site connection using Azure Virtual WAN - https://docs.microsoft.com/en-us/azure/virtual-wan/virtual-wan-site-to-site-portal</a:t>
            </a:r>
          </a:p>
          <a:p>
            <a:endParaRPr lang="en-US"/>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The following diagram shows an organization with a single Virtual WAN hub connecting  the spokes. VNets, Site-to-site and point-to-site VPNs, SD WANs, and ExpressRoute connectivity are all supported .</a:t>
            </a:r>
          </a:p>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10</a:t>
            </a:fld>
            <a:endParaRPr lang="en-US"/>
          </a:p>
        </p:txBody>
      </p:sp>
    </p:spTree>
    <p:extLst>
      <p:ext uri="{BB962C8B-B14F-4D97-AF65-F5344CB8AC3E}">
        <p14:creationId xmlns:p14="http://schemas.microsoft.com/office/powerpoint/2010/main" val="30125057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a:solidFill>
                  <a:schemeClr val="tx1"/>
                </a:solidFill>
              </a:rPr>
              <a:t>Global vs regional </a:t>
            </a:r>
          </a:p>
          <a:p>
            <a:r>
              <a:rPr lang="en-US" sz="1800" b="1">
                <a:solidFill>
                  <a:schemeClr val="tx1"/>
                </a:solidFill>
              </a:rPr>
              <a:t>Global load-balancing </a:t>
            </a:r>
            <a:r>
              <a:rPr lang="en-US" sz="1800">
                <a:solidFill>
                  <a:schemeClr val="tx1"/>
                </a:solidFill>
              </a:rPr>
              <a:t>services distribute traffic across regional backends, clouds, or hybrid on-premises services. These services route end-user traffic to the closest available backend. They also react to changes in service reliability or performance, in order to maximize availability and performance. </a:t>
            </a:r>
          </a:p>
          <a:p>
            <a:r>
              <a:rPr lang="en-US" sz="1800" b="1">
                <a:solidFill>
                  <a:schemeClr val="tx1"/>
                </a:solidFill>
              </a:rPr>
              <a:t>Regional load-balancing </a:t>
            </a:r>
            <a:r>
              <a:rPr lang="en-US" sz="1800">
                <a:solidFill>
                  <a:schemeClr val="tx1"/>
                </a:solidFill>
              </a:rPr>
              <a:t>services distribute traffic within virtual networks across virtual machines (VMs) or zonal and zone-redundant service endpoints within a region. You can think of them as systems that load balance between VMs, containers, or clusters within a region in a virtual network.</a:t>
            </a:r>
          </a:p>
          <a:p>
            <a:endParaRPr lang="en-US" sz="1800" b="1"/>
          </a:p>
          <a:p>
            <a:r>
              <a:rPr lang="en-US" sz="1800" b="1">
                <a:solidFill>
                  <a:schemeClr val="tx1"/>
                </a:solidFill>
              </a:rPr>
              <a:t>HTTP(S) load-balancing services </a:t>
            </a:r>
            <a:r>
              <a:rPr lang="en-US" sz="1800">
                <a:solidFill>
                  <a:schemeClr val="tx1"/>
                </a:solidFill>
              </a:rPr>
              <a:t>are Layer 7 load balancers that only accept HTTP(S) traffic. They are intended for web applications or other HTTP(S) endpoints. They include features such as SSL offload, web application firewall, path-based load balancing, and session affinity.</a:t>
            </a:r>
          </a:p>
          <a:p>
            <a:endParaRPr lang="en-US" sz="1800">
              <a:solidFill>
                <a:schemeClr val="tx1"/>
              </a:solidFill>
            </a:endParaRPr>
          </a:p>
          <a:p>
            <a:r>
              <a:rPr lang="en-US" sz="1800" b="1">
                <a:solidFill>
                  <a:schemeClr val="tx1"/>
                </a:solidFill>
              </a:rPr>
              <a:t>non-HTTP(S) load-balancing services </a:t>
            </a:r>
            <a:r>
              <a:rPr lang="en-US" sz="1800">
                <a:solidFill>
                  <a:schemeClr val="tx1"/>
                </a:solidFill>
              </a:rPr>
              <a:t>can handle non-HTTP(S) traffic and are recommended for non-web workloads.</a:t>
            </a:r>
          </a:p>
          <a:p>
            <a:pPr marL="0" marR="0">
              <a:spcBef>
                <a:spcPts val="0"/>
              </a:spcBef>
              <a:spcAft>
                <a:spcPts val="10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p>
            <a:pPr marL="0" marR="0">
              <a:spcBef>
                <a:spcPts val="0"/>
              </a:spcBef>
              <a:spcAft>
                <a:spcPts val="10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Arial" panose="020B0604020202020204" pitchFamily="34" charset="0"/>
              </a:rPr>
              <a:t>Azure provides various load balancing services that you can use to distribute your workloads across multiple computing resources, but the following are the main services:</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Arial" panose="020B0604020202020204" pitchFamily="34" charset="0"/>
              </a:rPr>
              <a:t>Azure Load Balancer</a:t>
            </a:r>
            <a:r>
              <a:rPr lang="en-US" sz="1800">
                <a:effectLst/>
                <a:latin typeface="Calibri" panose="020F0502020204030204" pitchFamily="34" charset="0"/>
                <a:ea typeface="Calibri" panose="020F0502020204030204" pitchFamily="34" charset="0"/>
                <a:cs typeface="Arial" panose="020B0604020202020204" pitchFamily="34" charset="0"/>
              </a:rPr>
              <a:t> - this is a high-performance, ultra-low-latency Layer 4 load-balancing service (inbound and outbound) for all UDP and TCP protocols. It is built to handle millions of requests per second while ensuring your solution is highly available. Azure Load Balancer is zone-redundant, ensuring high availability across Availability Zones.</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Arial" panose="020B0604020202020204" pitchFamily="34" charset="0"/>
              </a:rPr>
              <a:t>Traffic Manager</a:t>
            </a:r>
            <a:r>
              <a:rPr lang="en-US" sz="1800">
                <a:effectLst/>
                <a:latin typeface="Calibri" panose="020F0502020204030204" pitchFamily="34" charset="0"/>
                <a:ea typeface="Calibri" panose="020F0502020204030204" pitchFamily="34" charset="0"/>
                <a:cs typeface="Arial" panose="020B0604020202020204" pitchFamily="34" charset="0"/>
              </a:rPr>
              <a:t> - this is a DNS-based traffic load balancer that enables you to distribute traffic optimally to services across global Azure regions, while providing high availability and responsiveness. Because Traffic Manager is a DNS-based load-balancing service, it load-balances only at the domain level. For that reason, it can't fail over as quickly as Front Door, because of common challenges around DNS caching and systems not honoring DNS time-to-live values (TTLs).</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Arial" panose="020B0604020202020204" pitchFamily="34" charset="0"/>
              </a:rPr>
              <a:t>Azure Application Gateway</a:t>
            </a:r>
            <a:r>
              <a:rPr lang="en-US" sz="1800">
                <a:effectLst/>
                <a:latin typeface="Calibri" panose="020F0502020204030204" pitchFamily="34" charset="0"/>
                <a:ea typeface="Calibri" panose="020F0502020204030204" pitchFamily="34" charset="0"/>
                <a:cs typeface="Arial" panose="020B0604020202020204" pitchFamily="34" charset="0"/>
              </a:rPr>
              <a:t> - this provides application delivery controller (ADC) as a service, offering various Layer 7 load-balancing capabilities. Use it to optimize web farm productivity by offloading CPU-intensive SSL termination to the gateway.</a:t>
            </a:r>
          </a:p>
          <a:p>
            <a:pPr marL="342900" marR="0" lvl="0" indent="-342900">
              <a:spcBef>
                <a:spcPts val="0"/>
              </a:spcBef>
              <a:spcAft>
                <a:spcPts val="100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Arial" panose="020B0604020202020204" pitchFamily="34" charset="0"/>
              </a:rPr>
              <a:t>Azure Front Door</a:t>
            </a:r>
            <a:r>
              <a:rPr lang="en-US" sz="1800">
                <a:effectLst/>
                <a:latin typeface="Calibri" panose="020F0502020204030204" pitchFamily="34" charset="0"/>
                <a:ea typeface="Calibri" panose="020F0502020204030204" pitchFamily="34" charset="0"/>
                <a:cs typeface="Arial" panose="020B0604020202020204" pitchFamily="34" charset="0"/>
              </a:rPr>
              <a:t> - this is an application delivery network that provides global load balancing and site acceleration service for web applications. It offers Layer 7 capabilities for your application like SSL offload, path-based routing, fast failover, caching, etc. to improve performance and high-availability of your applications.</a:t>
            </a:r>
          </a:p>
          <a:p>
            <a:endParaRPr lang="en-US"/>
          </a:p>
        </p:txBody>
      </p:sp>
      <p:sp>
        <p:nvSpPr>
          <p:cNvPr id="4" name="Slide Number Placeholder 3"/>
          <p:cNvSpPr>
            <a:spLocks noGrp="1"/>
          </p:cNvSpPr>
          <p:nvPr>
            <p:ph type="sldNum" sz="quarter" idx="5"/>
          </p:nvPr>
        </p:nvSpPr>
        <p:spPr/>
        <p:txBody>
          <a:bodyPr/>
          <a:lstStyle/>
          <a:p>
            <a:fld id="{89B9185C-5C72-45C2-88F0-D7DF9039278A}" type="slidenum">
              <a:rPr lang="en-US" smtClean="0"/>
              <a:t>11</a:t>
            </a:fld>
            <a:endParaRPr lang="en-US"/>
          </a:p>
        </p:txBody>
      </p:sp>
    </p:spTree>
    <p:extLst>
      <p:ext uri="{BB962C8B-B14F-4D97-AF65-F5344CB8AC3E}">
        <p14:creationId xmlns:p14="http://schemas.microsoft.com/office/powerpoint/2010/main" val="3610956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Native platform integration:</a:t>
            </a:r>
            <a:r>
              <a:rPr lang="en-US" sz="1800">
                <a:effectLst/>
                <a:latin typeface="Calibri" panose="020F0502020204030204" pitchFamily="34" charset="0"/>
                <a:ea typeface="Calibri" panose="020F0502020204030204" pitchFamily="34" charset="0"/>
                <a:cs typeface="Times New Roman" panose="02020603050405020304" pitchFamily="18" charset="0"/>
              </a:rPr>
              <a:t> Natively integrated into Azure and configured through portal.</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Turnkey protection:</a:t>
            </a:r>
            <a:r>
              <a:rPr lang="en-US" sz="1800">
                <a:effectLst/>
                <a:latin typeface="Calibri" panose="020F0502020204030204" pitchFamily="34" charset="0"/>
                <a:ea typeface="Calibri" panose="020F0502020204030204" pitchFamily="34" charset="0"/>
                <a:cs typeface="Times New Roman" panose="02020603050405020304" pitchFamily="18" charset="0"/>
              </a:rPr>
              <a:t> Simplified configuration protecting all resources immediately.</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Always-on traffic monitoring:</a:t>
            </a:r>
            <a:r>
              <a:rPr lang="en-US" sz="1800">
                <a:effectLst/>
                <a:latin typeface="Calibri" panose="020F0502020204030204" pitchFamily="34" charset="0"/>
                <a:ea typeface="Calibri" panose="020F0502020204030204" pitchFamily="34" charset="0"/>
                <a:cs typeface="Times New Roman" panose="02020603050405020304" pitchFamily="18" charset="0"/>
              </a:rPr>
              <a:t> Your application traffic patterns are monitored 24 hours a day, 7 days a week, looking for indicators of DDoS attacks.</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Adaptive tuning:</a:t>
            </a:r>
            <a:r>
              <a:rPr lang="en-US" sz="1800">
                <a:effectLst/>
                <a:latin typeface="Calibri" panose="020F0502020204030204" pitchFamily="34" charset="0"/>
                <a:ea typeface="Calibri" panose="020F0502020204030204" pitchFamily="34" charset="0"/>
                <a:cs typeface="Times New Roman" panose="02020603050405020304" pitchFamily="18" charset="0"/>
              </a:rPr>
              <a:t> Profiling and adjusting to your service's traffic.</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Attack analytics:</a:t>
            </a:r>
            <a:r>
              <a:rPr lang="en-US" sz="1800">
                <a:effectLst/>
                <a:latin typeface="Calibri" panose="020F0502020204030204" pitchFamily="34" charset="0"/>
                <a:ea typeface="Calibri" panose="020F0502020204030204" pitchFamily="34" charset="0"/>
                <a:cs typeface="Times New Roman" panose="02020603050405020304" pitchFamily="18" charset="0"/>
              </a:rPr>
              <a:t> Get detailed reports in five-minute increments during an attack, and a complete summary after the attack ends.</a:t>
            </a:r>
          </a:p>
          <a:p>
            <a:pPr marL="342900" marR="0" lvl="0" indent="-342900">
              <a:spcBef>
                <a:spcPts val="0"/>
              </a:spcBef>
              <a:spcAft>
                <a:spcPts val="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Attack metrics and alerts:</a:t>
            </a:r>
            <a:r>
              <a:rPr lang="en-US" sz="1800">
                <a:effectLst/>
                <a:latin typeface="Calibri" panose="020F0502020204030204" pitchFamily="34" charset="0"/>
                <a:ea typeface="Calibri" panose="020F0502020204030204" pitchFamily="34" charset="0"/>
                <a:cs typeface="Times New Roman" panose="02020603050405020304" pitchFamily="18" charset="0"/>
              </a:rPr>
              <a:t> Summarized metrics from each attack are accessible through Azure Monitor. Alerts can be configured at the start and stop of an attack, and over the attack's duration, using built-in attack metrics.</a:t>
            </a:r>
          </a:p>
          <a:p>
            <a:pPr marL="342900" marR="0" lvl="0" indent="-342900">
              <a:spcBef>
                <a:spcPts val="0"/>
              </a:spcBef>
              <a:spcAft>
                <a:spcPts val="1000"/>
              </a:spcAft>
              <a:buFont typeface="Symbol" panose="05050102010706020507" pitchFamily="18" charset="2"/>
              <a:buChar char=""/>
            </a:pPr>
            <a:r>
              <a:rPr lang="en-US" sz="1800" b="1">
                <a:effectLst/>
                <a:latin typeface="Calibri" panose="020F0502020204030204" pitchFamily="34" charset="0"/>
                <a:ea typeface="Calibri" panose="020F0502020204030204" pitchFamily="34" charset="0"/>
                <a:cs typeface="Times New Roman" panose="02020603050405020304" pitchFamily="18" charset="0"/>
              </a:rPr>
              <a:t>Multi-layered protection:</a:t>
            </a:r>
            <a:r>
              <a:rPr lang="en-US" sz="1800">
                <a:effectLst/>
                <a:latin typeface="Calibri" panose="020F0502020204030204" pitchFamily="34" charset="0"/>
                <a:ea typeface="Calibri" panose="020F0502020204030204" pitchFamily="34" charset="0"/>
                <a:cs typeface="Times New Roman" panose="02020603050405020304" pitchFamily="18" charset="0"/>
              </a:rPr>
              <a:t> When deployed with a web application firewall (WAF), DDoS Protection Standard protects both at the network layer (Layer 3 and 4, offered by Azure DDoS Protection Standard) and at the application layer (Layer 7, offered by a WAF). </a:t>
            </a:r>
          </a:p>
          <a:p>
            <a:endParaRPr lang="en-US"/>
          </a:p>
        </p:txBody>
      </p:sp>
      <p:sp>
        <p:nvSpPr>
          <p:cNvPr id="4" name="Slide Number Placeholder 3"/>
          <p:cNvSpPr>
            <a:spLocks noGrp="1"/>
          </p:cNvSpPr>
          <p:nvPr>
            <p:ph type="sldNum" sz="quarter" idx="5"/>
          </p:nvPr>
        </p:nvSpPr>
        <p:spPr/>
        <p:txBody>
          <a:bodyPr/>
          <a:lstStyle/>
          <a:p>
            <a:fld id="{89B9185C-5C72-45C2-88F0-D7DF9039278A}" type="slidenum">
              <a:rPr lang="en-US" smtClean="0"/>
              <a:t>12</a:t>
            </a:fld>
            <a:endParaRPr lang="en-US"/>
          </a:p>
        </p:txBody>
      </p:sp>
    </p:spTree>
    <p:extLst>
      <p:ext uri="{BB962C8B-B14F-4D97-AF65-F5344CB8AC3E}">
        <p14:creationId xmlns:p14="http://schemas.microsoft.com/office/powerpoint/2010/main" val="376812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Network Security Groups - https://docs.microsoft.com/en-us/azure/virtual-network/security-overview#network-security-groups </a:t>
            </a:r>
          </a:p>
          <a:p>
            <a:endParaRPr lang="en-US"/>
          </a:p>
          <a:p>
            <a:r>
              <a:rPr lang="en-US"/>
              <a:t>✔️ To simplify management of security rules, it's recommended that you associate a network security group to individual subnets, rather than individual network interfaces within the subnet.</a:t>
            </a:r>
          </a:p>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9/24/2023 10:56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a:p>
        </p:txBody>
      </p:sp>
    </p:spTree>
    <p:extLst>
      <p:ext uri="{BB962C8B-B14F-4D97-AF65-F5344CB8AC3E}">
        <p14:creationId xmlns:p14="http://schemas.microsoft.com/office/powerpoint/2010/main" val="96121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An Application Security Group (ASG) enables you to configure network security as a natural extension of an application's structure, allowing you to group virtual machines and define network security policies based on those groups. You can reuse your security policy at scale without manual maintenance of explicit IP addresses. The platform handles the complexity of explicit IP addresses and multiple rule sets, allowing you to focus on your business logic.</a:t>
            </a:r>
          </a:p>
          <a:p>
            <a:pPr marL="0" marR="0">
              <a:spcBef>
                <a:spcPts val="0"/>
              </a:spcBef>
              <a:spcAft>
                <a:spcPts val="1000"/>
              </a:spcAft>
            </a:pPr>
            <a:r>
              <a:rPr lang="en-US" sz="1800">
                <a:solidFill>
                  <a:srgbClr val="00B050"/>
                </a:solidFill>
                <a:effectLst/>
                <a:latin typeface="Segoe UI Semibold" panose="020B0702040204020203" pitchFamily="34" charset="0"/>
                <a:ea typeface="Calibri" panose="020F0502020204030204" pitchFamily="34" charset="0"/>
                <a:cs typeface="Times New Roman" panose="02020603050405020304" pitchFamily="18" charset="0"/>
              </a:rPr>
              <a:t>To minimize the number of security rules you need, and the need to change the rules, plan out the application security groups you need and create rules using service tags or application security groups, rather than individual IP addresses, or ranges of IP addresses, whenever possible.</a:t>
            </a:r>
          </a:p>
          <a:p>
            <a:pPr marL="0" marR="0">
              <a:spcBef>
                <a:spcPts val="0"/>
              </a:spcBef>
              <a:spcAft>
                <a:spcPts val="1000"/>
              </a:spcAft>
            </a:pPr>
            <a:endParaRPr lang="en-US" sz="1800">
              <a:solidFill>
                <a:srgbClr val="00B050"/>
              </a:solidFill>
              <a:effectLst/>
              <a:latin typeface="Segoe UI Semibold" panose="020B0702040204020203" pitchFamily="34" charset="0"/>
              <a:ea typeface="Calibri" panose="020F0502020204030204" pitchFamily="34" charset="0"/>
              <a:cs typeface="Times New Roman" panose="02020603050405020304" pitchFamily="18" charset="0"/>
            </a:endParaRPr>
          </a:p>
          <a:p>
            <a:pPr algn="l"/>
            <a:r>
              <a:rPr lang="en-US" sz="2800" b="0" i="0">
                <a:solidFill>
                  <a:srgbClr val="171717"/>
                </a:solidFill>
                <a:effectLst/>
                <a:latin typeface="Segoe UI" panose="020B0502040204020203" pitchFamily="34" charset="0"/>
              </a:rPr>
              <a:t>Application security groups have the following constraints:</a:t>
            </a:r>
          </a:p>
          <a:p>
            <a:pPr algn="l">
              <a:buFont typeface="Arial" panose="020B0604020202020204" pitchFamily="34" charset="0"/>
              <a:buChar char="•"/>
            </a:pPr>
            <a:r>
              <a:rPr lang="en-US" sz="2800" b="0" i="0">
                <a:solidFill>
                  <a:srgbClr val="171717"/>
                </a:solidFill>
                <a:effectLst/>
                <a:latin typeface="Segoe UI" panose="020B0502040204020203" pitchFamily="34" charset="0"/>
              </a:rPr>
              <a:t>There are limits to the number of application security groups you can have in a subscription, as well as other limits related to application security groups. For details, see </a:t>
            </a:r>
            <a:r>
              <a:rPr lang="en-US" sz="2800" b="0" i="0" u="none" strike="noStrike">
                <a:solidFill>
                  <a:srgbClr val="171717"/>
                </a:solidFill>
                <a:effectLst/>
                <a:latin typeface="Segoe UI" panose="020B0502040204020203" pitchFamily="34" charset="0"/>
                <a:hlinkClick r:id="rId3"/>
              </a:rPr>
              <a:t>Azure limits</a:t>
            </a:r>
            <a:r>
              <a:rPr lang="en-US" sz="2800" b="0" i="0">
                <a:solidFill>
                  <a:srgbClr val="171717"/>
                </a:solidFill>
                <a:effectLst/>
                <a:latin typeface="Segoe UI" panose="020B0502040204020203" pitchFamily="34" charset="0"/>
              </a:rPr>
              <a:t>.</a:t>
            </a:r>
          </a:p>
          <a:p>
            <a:pPr algn="l">
              <a:buFont typeface="Arial" panose="020B0604020202020204" pitchFamily="34" charset="0"/>
              <a:buChar char="•"/>
            </a:pPr>
            <a:r>
              <a:rPr lang="en-US" sz="2800" b="0" i="0">
                <a:solidFill>
                  <a:srgbClr val="171717"/>
                </a:solidFill>
                <a:effectLst/>
                <a:latin typeface="Segoe UI" panose="020B0502040204020203" pitchFamily="34" charset="0"/>
              </a:rPr>
              <a:t>In the Azure portal, you can specify only one application security group as the source and destination in a security rule. In the REST API (including PowerShell/Azure CLI), you can specify multiple application security groups in the source or destination.</a:t>
            </a:r>
          </a:p>
          <a:p>
            <a:pPr algn="l">
              <a:buFont typeface="Arial" panose="020B0604020202020204" pitchFamily="34" charset="0"/>
              <a:buChar char="•"/>
            </a:pPr>
            <a:r>
              <a:rPr lang="en-US" sz="2800" b="0" i="0">
                <a:solidFill>
                  <a:srgbClr val="171717"/>
                </a:solidFill>
                <a:effectLst/>
                <a:latin typeface="Segoe UI" panose="020B0502040204020203" pitchFamily="34" charset="0"/>
              </a:rPr>
              <a:t>All network interfaces assigned to an application security group have to exist in the same virtual network that the first network interface assigned to the application security group is in. For example, if the first network interface assigned to an application security group named </a:t>
            </a:r>
            <a:r>
              <a:rPr lang="en-US" sz="2800" b="0" i="1" err="1">
                <a:solidFill>
                  <a:srgbClr val="171717"/>
                </a:solidFill>
                <a:effectLst/>
                <a:latin typeface="Segoe UI" panose="020B0502040204020203" pitchFamily="34" charset="0"/>
              </a:rPr>
              <a:t>AsgWeb</a:t>
            </a:r>
            <a:r>
              <a:rPr lang="en-US" sz="2800" b="0" i="0">
                <a:solidFill>
                  <a:srgbClr val="171717"/>
                </a:solidFill>
                <a:effectLst/>
                <a:latin typeface="Segoe UI" panose="020B0502040204020203" pitchFamily="34" charset="0"/>
              </a:rPr>
              <a:t> is in the virtual network named </a:t>
            </a:r>
            <a:r>
              <a:rPr lang="en-US" sz="2800" b="0" i="1">
                <a:solidFill>
                  <a:srgbClr val="171717"/>
                </a:solidFill>
                <a:effectLst/>
                <a:latin typeface="Segoe UI" panose="020B0502040204020203" pitchFamily="34" charset="0"/>
              </a:rPr>
              <a:t>VNet1</a:t>
            </a:r>
            <a:r>
              <a:rPr lang="en-US" sz="2800" b="0" i="0">
                <a:solidFill>
                  <a:srgbClr val="171717"/>
                </a:solidFill>
                <a:effectLst/>
                <a:latin typeface="Segoe UI" panose="020B0502040204020203" pitchFamily="34" charset="0"/>
              </a:rPr>
              <a:t>, then all subsequent network interfaces assigned to </a:t>
            </a:r>
            <a:r>
              <a:rPr lang="en-US" sz="2800" b="0" i="1" err="1">
                <a:solidFill>
                  <a:srgbClr val="171717"/>
                </a:solidFill>
                <a:effectLst/>
                <a:latin typeface="Segoe UI" panose="020B0502040204020203" pitchFamily="34" charset="0"/>
              </a:rPr>
              <a:t>ASGWeb</a:t>
            </a:r>
            <a:r>
              <a:rPr lang="en-US" sz="2800" b="0" i="0">
                <a:solidFill>
                  <a:srgbClr val="171717"/>
                </a:solidFill>
                <a:effectLst/>
                <a:latin typeface="Segoe UI" panose="020B0502040204020203" pitchFamily="34" charset="0"/>
              </a:rPr>
              <a:t> must exist in </a:t>
            </a:r>
            <a:r>
              <a:rPr lang="en-US" sz="2800" b="0" i="1">
                <a:solidFill>
                  <a:srgbClr val="171717"/>
                </a:solidFill>
                <a:effectLst/>
                <a:latin typeface="Segoe UI" panose="020B0502040204020203" pitchFamily="34" charset="0"/>
              </a:rPr>
              <a:t>VNet1</a:t>
            </a:r>
            <a:r>
              <a:rPr lang="en-US" sz="2800" b="0" i="0">
                <a:solidFill>
                  <a:srgbClr val="171717"/>
                </a:solidFill>
                <a:effectLst/>
                <a:latin typeface="Segoe UI" panose="020B0502040204020203" pitchFamily="34" charset="0"/>
              </a:rPr>
              <a:t>. You cannot add network interfaces from different virtual networks to the same application security group.</a:t>
            </a:r>
          </a:p>
          <a:p>
            <a:pPr algn="l">
              <a:buFont typeface="Arial" panose="020B0604020202020204" pitchFamily="34" charset="0"/>
              <a:buChar char="•"/>
            </a:pPr>
            <a:r>
              <a:rPr lang="en-US" sz="2800" b="0" i="0">
                <a:solidFill>
                  <a:srgbClr val="171717"/>
                </a:solidFill>
                <a:effectLst/>
                <a:latin typeface="Segoe UI" panose="020B0502040204020203" pitchFamily="34" charset="0"/>
              </a:rPr>
              <a:t>If you specify an application security group as the source and destination in a security rule, the network interfaces in both application security groups must exist in the same virtual network. For example, if </a:t>
            </a:r>
            <a:r>
              <a:rPr lang="en-US" sz="2800" b="0" i="1" err="1">
                <a:solidFill>
                  <a:srgbClr val="171717"/>
                </a:solidFill>
                <a:effectLst/>
                <a:latin typeface="Segoe UI" panose="020B0502040204020203" pitchFamily="34" charset="0"/>
              </a:rPr>
              <a:t>AsgLogic</a:t>
            </a:r>
            <a:r>
              <a:rPr lang="en-US" sz="2800" b="0" i="0">
                <a:solidFill>
                  <a:srgbClr val="171717"/>
                </a:solidFill>
                <a:effectLst/>
                <a:latin typeface="Segoe UI" panose="020B0502040204020203" pitchFamily="34" charset="0"/>
              </a:rPr>
              <a:t> contained network interfaces from </a:t>
            </a:r>
            <a:r>
              <a:rPr lang="en-US" sz="2800" b="0" i="1">
                <a:solidFill>
                  <a:srgbClr val="171717"/>
                </a:solidFill>
                <a:effectLst/>
                <a:latin typeface="Segoe UI" panose="020B0502040204020203" pitchFamily="34" charset="0"/>
              </a:rPr>
              <a:t>VNet1</a:t>
            </a:r>
            <a:r>
              <a:rPr lang="en-US" sz="2800" b="0" i="0">
                <a:solidFill>
                  <a:srgbClr val="171717"/>
                </a:solidFill>
                <a:effectLst/>
                <a:latin typeface="Segoe UI" panose="020B0502040204020203" pitchFamily="34" charset="0"/>
              </a:rPr>
              <a:t>, and </a:t>
            </a:r>
            <a:r>
              <a:rPr lang="en-US" sz="2800" b="0" i="1" err="1">
                <a:solidFill>
                  <a:srgbClr val="171717"/>
                </a:solidFill>
                <a:effectLst/>
                <a:latin typeface="Segoe UI" panose="020B0502040204020203" pitchFamily="34" charset="0"/>
              </a:rPr>
              <a:t>AsgDb</a:t>
            </a:r>
            <a:r>
              <a:rPr lang="en-US" sz="2800" b="0" i="0">
                <a:solidFill>
                  <a:srgbClr val="171717"/>
                </a:solidFill>
                <a:effectLst/>
                <a:latin typeface="Segoe UI" panose="020B0502040204020203" pitchFamily="34" charset="0"/>
              </a:rPr>
              <a:t> contained network interfaces from </a:t>
            </a:r>
            <a:r>
              <a:rPr lang="en-US" sz="2800" b="0" i="1">
                <a:solidFill>
                  <a:srgbClr val="171717"/>
                </a:solidFill>
                <a:effectLst/>
                <a:latin typeface="Segoe UI" panose="020B0502040204020203" pitchFamily="34" charset="0"/>
              </a:rPr>
              <a:t>VNet2</a:t>
            </a:r>
            <a:r>
              <a:rPr lang="en-US" sz="2800" b="0" i="0">
                <a:solidFill>
                  <a:srgbClr val="171717"/>
                </a:solidFill>
                <a:effectLst/>
                <a:latin typeface="Segoe UI" panose="020B0502040204020203" pitchFamily="34" charset="0"/>
              </a:rPr>
              <a:t>, you could not assign </a:t>
            </a:r>
            <a:r>
              <a:rPr lang="en-US" sz="2800" b="0" i="1" err="1">
                <a:solidFill>
                  <a:srgbClr val="171717"/>
                </a:solidFill>
                <a:effectLst/>
                <a:latin typeface="Segoe UI" panose="020B0502040204020203" pitchFamily="34" charset="0"/>
              </a:rPr>
              <a:t>AsgLogic</a:t>
            </a:r>
            <a:r>
              <a:rPr lang="en-US" sz="2800" b="0" i="0">
                <a:solidFill>
                  <a:srgbClr val="171717"/>
                </a:solidFill>
                <a:effectLst/>
                <a:latin typeface="Segoe UI" panose="020B0502040204020203" pitchFamily="34" charset="0"/>
              </a:rPr>
              <a:t> as the source and </a:t>
            </a:r>
            <a:r>
              <a:rPr lang="en-US" sz="2800" b="0" i="1" err="1">
                <a:solidFill>
                  <a:srgbClr val="171717"/>
                </a:solidFill>
                <a:effectLst/>
                <a:latin typeface="Segoe UI" panose="020B0502040204020203" pitchFamily="34" charset="0"/>
              </a:rPr>
              <a:t>AsgDb</a:t>
            </a:r>
            <a:r>
              <a:rPr lang="en-US" sz="2800" b="0" i="0">
                <a:solidFill>
                  <a:srgbClr val="171717"/>
                </a:solidFill>
                <a:effectLst/>
                <a:latin typeface="Segoe UI" panose="020B0502040204020203" pitchFamily="34" charset="0"/>
              </a:rPr>
              <a:t> as the destination in a rule. All network interfaces for both the source and destination application security groups need to exist in the same virtual network.</a:t>
            </a:r>
          </a:p>
          <a:p>
            <a:pPr marL="0" marR="0">
              <a:spcBef>
                <a:spcPts val="0"/>
              </a:spcBef>
              <a:spcAft>
                <a:spcPts val="1000"/>
              </a:spcAf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89B9185C-5C72-45C2-88F0-D7DF9039278A}" type="slidenum">
              <a:rPr lang="en-US" smtClean="0"/>
              <a:t>14</a:t>
            </a:fld>
            <a:endParaRPr lang="en-US"/>
          </a:p>
        </p:txBody>
      </p:sp>
    </p:spTree>
    <p:extLst>
      <p:ext uri="{BB962C8B-B14F-4D97-AF65-F5344CB8AC3E}">
        <p14:creationId xmlns:p14="http://schemas.microsoft.com/office/powerpoint/2010/main" val="78179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a:t>Azure Firewall documentation - https://docs.microsoft.com/en-us/azure/firewall/</a:t>
            </a:r>
          </a:p>
          <a:p>
            <a:pPr marL="0" marR="0" lvl="0" indent="0" algn="l" defTabSz="932742" rtl="0" eaLnBrk="1" fontAlgn="auto" latinLnBrk="0" hangingPunct="1">
              <a:lnSpc>
                <a:spcPct val="90000"/>
              </a:lnSpc>
              <a:spcBef>
                <a:spcPts val="0"/>
              </a:spcBef>
              <a:spcAft>
                <a:spcPts val="340"/>
              </a:spcAft>
              <a:buClrTx/>
              <a:buSzTx/>
              <a:buFontTx/>
              <a:buNone/>
              <a:tabLst/>
              <a:defRPr/>
            </a:pPr>
            <a:endParaRPr lang="en-US"/>
          </a:p>
          <a:p>
            <a:pPr marL="0" marR="0" lvl="0" indent="0" algn="l" defTabSz="932742" rtl="0" eaLnBrk="1" fontAlgn="auto" latinLnBrk="0" hangingPunct="1">
              <a:lnSpc>
                <a:spcPct val="90000"/>
              </a:lnSpc>
              <a:spcBef>
                <a:spcPts val="0"/>
              </a:spcBef>
              <a:spcAft>
                <a:spcPts val="340"/>
              </a:spcAft>
              <a:buClrTx/>
              <a:buSzTx/>
              <a:buFontTx/>
              <a:buNone/>
              <a:tabLst/>
              <a:defRPr/>
            </a:pPr>
            <a:endParaRPr lang="en-US"/>
          </a:p>
          <a:p>
            <a:r>
              <a:rPr lang="en-US"/>
              <a:t>Standard and Premium SKUs</a:t>
            </a:r>
          </a:p>
          <a:p>
            <a:endParaRPr lang="en-US"/>
          </a:p>
          <a:p>
            <a:r>
              <a:rPr lang="en-US"/>
              <a:t>Compare NSG and Firewall </a:t>
            </a:r>
          </a:p>
        </p:txBody>
      </p:sp>
      <p:sp>
        <p:nvSpPr>
          <p:cNvPr id="4" name="Slide Number Placeholder 3"/>
          <p:cNvSpPr>
            <a:spLocks noGrp="1"/>
          </p:cNvSpPr>
          <p:nvPr>
            <p:ph type="sldNum" sz="quarter" idx="5"/>
          </p:nvPr>
        </p:nvSpPr>
        <p:spPr/>
        <p:txBody>
          <a:bodyPr/>
          <a:lstStyle/>
          <a:p>
            <a:fld id="{8507DC7E-BC41-4478-BA30-CBCC3A644F0A}" type="slidenum">
              <a:rPr lang="en-US" smtClean="0"/>
              <a:t>15</a:t>
            </a:fld>
            <a:endParaRPr lang="en-US"/>
          </a:p>
        </p:txBody>
      </p:sp>
    </p:spTree>
    <p:extLst>
      <p:ext uri="{BB962C8B-B14F-4D97-AF65-F5344CB8AC3E}">
        <p14:creationId xmlns:p14="http://schemas.microsoft.com/office/powerpoint/2010/main" val="366354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en-US" dirty="0"/>
              <a:t>Private Link Documentation - https://docs.microsoft.com/en-us/azure/private-link/</a:t>
            </a:r>
          </a:p>
          <a:p>
            <a:endParaRPr lang="en-US" dirty="0"/>
          </a:p>
          <a:p>
            <a:pPr algn="l"/>
            <a:r>
              <a:rPr lang="en-US" b="0" i="0" dirty="0">
                <a:solidFill>
                  <a:srgbClr val="171717"/>
                </a:solidFill>
                <a:effectLst/>
                <a:latin typeface="Segoe UI" panose="020B0502040204020203" pitchFamily="34" charset="0"/>
              </a:rPr>
              <a:t>Azure Private Link provides the following benefits:</a:t>
            </a:r>
          </a:p>
          <a:p>
            <a:pPr algn="l">
              <a:buFont typeface="Arial" panose="020B0604020202020204" pitchFamily="34" charset="0"/>
              <a:buChar char="•"/>
            </a:pPr>
            <a:r>
              <a:rPr lang="en-US" b="1" i="0" dirty="0">
                <a:solidFill>
                  <a:srgbClr val="171717"/>
                </a:solidFill>
                <a:effectLst/>
                <a:latin typeface="Segoe UI" panose="020B0502040204020203" pitchFamily="34" charset="0"/>
              </a:rPr>
              <a:t>Privately access services on the Azure platform</a:t>
            </a:r>
            <a:r>
              <a:rPr lang="en-US" b="0" i="0" dirty="0">
                <a:solidFill>
                  <a:srgbClr val="171717"/>
                </a:solidFill>
                <a:effectLst/>
                <a:latin typeface="Segoe UI" panose="020B0502040204020203" pitchFamily="34" charset="0"/>
              </a:rPr>
              <a:t>: Connect your virtual network to services in Azure without a public IP address at the source or destination. Service providers can render their services in their own virtual network and consumers can access those services in their local virtual network. The Private Link platform will handle the connectivity between the consumer and services over the Azure backbone network.</a:t>
            </a:r>
          </a:p>
          <a:p>
            <a:pPr algn="l">
              <a:buFont typeface="Arial" panose="020B0604020202020204" pitchFamily="34" charset="0"/>
              <a:buChar char="•"/>
            </a:pPr>
            <a:r>
              <a:rPr lang="en-US" b="1" i="0" dirty="0">
                <a:solidFill>
                  <a:srgbClr val="171717"/>
                </a:solidFill>
                <a:effectLst/>
                <a:latin typeface="Segoe UI" panose="020B0502040204020203" pitchFamily="34" charset="0"/>
              </a:rPr>
              <a:t>On-premises and peered networks</a:t>
            </a:r>
            <a:r>
              <a:rPr lang="en-US" b="0" i="0" dirty="0">
                <a:solidFill>
                  <a:srgbClr val="171717"/>
                </a:solidFill>
                <a:effectLst/>
                <a:latin typeface="Segoe UI" panose="020B0502040204020203" pitchFamily="34" charset="0"/>
              </a:rPr>
              <a:t>: Access services running in Azure from on-premises over ExpressRoute private peering, VPN tunnels, and peered virtual networks using private endpoints. There's no need to configure ExpressRoute Microsoft peering or traverse the internet to reach the service. Private Link provides a secure way to migrate workloads to Azure.</a:t>
            </a:r>
          </a:p>
          <a:p>
            <a:pPr algn="l">
              <a:buFont typeface="Arial" panose="020B0604020202020204" pitchFamily="34" charset="0"/>
              <a:buChar char="•"/>
            </a:pPr>
            <a:r>
              <a:rPr lang="en-US" b="1" i="0" dirty="0">
                <a:solidFill>
                  <a:srgbClr val="171717"/>
                </a:solidFill>
                <a:effectLst/>
                <a:latin typeface="Segoe UI" panose="020B0502040204020203" pitchFamily="34" charset="0"/>
              </a:rPr>
              <a:t>Protection against data leakage</a:t>
            </a:r>
            <a:r>
              <a:rPr lang="en-US" b="0" i="0" dirty="0">
                <a:solidFill>
                  <a:srgbClr val="171717"/>
                </a:solidFill>
                <a:effectLst/>
                <a:latin typeface="Segoe UI" panose="020B0502040204020203" pitchFamily="34" charset="0"/>
              </a:rPr>
              <a:t>: A private endpoint is mapped to an instance of a PaaS resource instead of the entire service. Consumers can only connect to the specific resource. Access to any other resource in the service is blocked. This mechanism provides protection against data leakage risks.</a:t>
            </a:r>
          </a:p>
          <a:p>
            <a:pPr algn="l">
              <a:buFont typeface="Arial" panose="020B0604020202020204" pitchFamily="34" charset="0"/>
              <a:buChar char="•"/>
            </a:pPr>
            <a:r>
              <a:rPr lang="en-US" b="1" i="0" dirty="0">
                <a:solidFill>
                  <a:srgbClr val="171717"/>
                </a:solidFill>
                <a:effectLst/>
                <a:latin typeface="Segoe UI" panose="020B0502040204020203" pitchFamily="34" charset="0"/>
              </a:rPr>
              <a:t>Global reach</a:t>
            </a:r>
            <a:r>
              <a:rPr lang="en-US" b="0" i="0" dirty="0">
                <a:solidFill>
                  <a:srgbClr val="171717"/>
                </a:solidFill>
                <a:effectLst/>
                <a:latin typeface="Segoe UI" panose="020B0502040204020203" pitchFamily="34" charset="0"/>
              </a:rPr>
              <a:t>: Connect privately to services running in other regions. The consumer's virtual network could be in region A and it can connect to services behind Private Link in region B.</a:t>
            </a:r>
          </a:p>
          <a:p>
            <a:pPr algn="l">
              <a:buFont typeface="Arial" panose="020B0604020202020204" pitchFamily="34" charset="0"/>
              <a:buChar char="•"/>
            </a:pPr>
            <a:r>
              <a:rPr lang="en-US" b="1" i="0" dirty="0">
                <a:solidFill>
                  <a:srgbClr val="171717"/>
                </a:solidFill>
                <a:effectLst/>
                <a:latin typeface="Segoe UI" panose="020B0502040204020203" pitchFamily="34" charset="0"/>
              </a:rPr>
              <a:t>Extend to your own services</a:t>
            </a:r>
            <a:r>
              <a:rPr lang="en-US" b="0" i="0" dirty="0">
                <a:solidFill>
                  <a:srgbClr val="171717"/>
                </a:solidFill>
                <a:effectLst/>
                <a:latin typeface="Segoe UI" panose="020B0502040204020203" pitchFamily="34" charset="0"/>
              </a:rPr>
              <a:t>: Enable the same experience and functionality to render your service privately to consumers in Azure. By placing your service behind a standard Azure Load Balancer, you can enable it for Private Link. The consumer can then connect directly to your service using a private endpoint in their own virtual network. You can manage the connection requests using an approval call flow. Azure Private Link works for consumers and services belonging to different Azure Active Directory tenants.</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576537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1000"/>
              </a:spcAft>
            </a:pPr>
            <a:r>
              <a:rPr lang="en-US" sz="2800" b="0" i="0">
                <a:solidFill>
                  <a:srgbClr val="171717"/>
                </a:solidFill>
                <a:effectLst/>
                <a:latin typeface="Segoe UI" panose="020B0502040204020203" pitchFamily="34" charset="0"/>
              </a:rPr>
              <a:t>Azure Monitor for Networks provides a comprehensive view of health and metrics for all deployed network resources, without requiring any configuration. It also provides access to network monitoring capabilities like </a:t>
            </a:r>
            <a:r>
              <a:rPr lang="en-US" sz="2800" b="0" i="0" u="none" strike="noStrike">
                <a:effectLst/>
                <a:latin typeface="Segoe UI" panose="020B0502040204020203" pitchFamily="34" charset="0"/>
                <a:hlinkClick r:id="rId3"/>
              </a:rPr>
              <a:t>Connection Monitor</a:t>
            </a:r>
            <a:r>
              <a:rPr lang="en-US" sz="2800" b="0" i="0">
                <a:solidFill>
                  <a:srgbClr val="171717"/>
                </a:solidFill>
                <a:effectLst/>
                <a:latin typeface="Segoe UI" panose="020B0502040204020203" pitchFamily="34" charset="0"/>
              </a:rPr>
              <a:t>, </a:t>
            </a:r>
            <a:r>
              <a:rPr lang="en-US" sz="2800" b="0" i="0" u="none" strike="noStrike">
                <a:effectLst/>
                <a:latin typeface="Segoe UI" panose="020B0502040204020203" pitchFamily="34" charset="0"/>
                <a:hlinkClick r:id="rId4"/>
              </a:rPr>
              <a:t>flow logging for network security groups</a:t>
            </a:r>
            <a:r>
              <a:rPr lang="en-US" sz="2800" b="0" i="0">
                <a:solidFill>
                  <a:srgbClr val="171717"/>
                </a:solidFill>
                <a:effectLst/>
                <a:latin typeface="Segoe UI" panose="020B0502040204020203" pitchFamily="34" charset="0"/>
              </a:rPr>
              <a:t>, and </a:t>
            </a:r>
            <a:r>
              <a:rPr lang="en-US" sz="2800" b="0" i="0" u="none" strike="noStrike">
                <a:effectLst/>
                <a:latin typeface="Segoe UI" panose="020B0502040204020203" pitchFamily="34" charset="0"/>
                <a:hlinkClick r:id="rId5"/>
              </a:rPr>
              <a:t>Traffic Analytics</a:t>
            </a:r>
            <a:r>
              <a:rPr lang="en-US" sz="2800" b="0" i="0">
                <a:solidFill>
                  <a:srgbClr val="171717"/>
                </a:solidFill>
                <a:effectLst/>
                <a:latin typeface="Segoe UI" panose="020B0502040204020203" pitchFamily="34" charset="0"/>
              </a:rPr>
              <a:t>. For more information, see </a:t>
            </a:r>
            <a:r>
              <a:rPr lang="en-US" sz="2800" b="0" i="0" u="none" strike="noStrike">
                <a:effectLst/>
                <a:latin typeface="Segoe UI" panose="020B0502040204020203" pitchFamily="34" charset="0"/>
                <a:hlinkClick r:id="rId6"/>
              </a:rPr>
              <a:t>Azure Monitor Network Insights</a:t>
            </a:r>
            <a:r>
              <a:rPr lang="en-US" sz="2800" b="0" i="0">
                <a:solidFill>
                  <a:srgbClr val="171717"/>
                </a:solidFill>
                <a:effectLst/>
                <a:latin typeface="Segoe UI" panose="020B0502040204020203" pitchFamily="34"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1000"/>
              </a:spcAf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Azure Monitor helps you maximize the availability and performance of your applications and services. It delivers a comprehensive solution for collecting, analyzing, and acting on telemetry from your cloud and on-premises environments. This information helps you understand how your applications are performing and proactively identify issues affecting them and the resources they depend on.</a:t>
            </a: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Just a few examples of what you can do with Azure Monitor include:</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Detect and diagnose issues across applications and dependencies with Application Insights.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Correlate infrastructure issues with VM insights and Container insights.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Drill into your monitoring data with Log Analytics for troubleshooting and deep diagnostics.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Support operations at scale with smart alerts and automated actions.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Create visualizations with Azure dashboards and workbooks.</a:t>
            </a:r>
          </a:p>
          <a:p>
            <a:pPr marL="342900" marR="0" lvl="0" indent="-342900">
              <a:spcBef>
                <a:spcPts val="0"/>
              </a:spcBef>
              <a:spcAft>
                <a:spcPts val="100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Collect data from monitored resources using Azure Monitor Metrics.</a:t>
            </a:r>
          </a:p>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The diagram below offers a high-level view of Azure Monitor. At the center of the diagram are the data stores for metrics and logs, which are the two fundamental types of data used by Azure Monitor. On the left are the sources of monitoring data that populate these data stores. On the right are the different functions that Azure Monitor performs with this collected data. This includes such actions as analysis, alerting, and streaming to external systems.</a:t>
            </a:r>
          </a:p>
          <a:p>
            <a:endParaRPr lang="en-US"/>
          </a:p>
        </p:txBody>
      </p:sp>
      <p:sp>
        <p:nvSpPr>
          <p:cNvPr id="4" name="Slide Number Placeholder 3"/>
          <p:cNvSpPr>
            <a:spLocks noGrp="1"/>
          </p:cNvSpPr>
          <p:nvPr>
            <p:ph type="sldNum" sz="quarter" idx="5"/>
          </p:nvPr>
        </p:nvSpPr>
        <p:spPr/>
        <p:txBody>
          <a:bodyPr/>
          <a:lstStyle/>
          <a:p>
            <a:fld id="{47F677A5-4713-44F4-90AD-252DD64AF978}" type="slidenum">
              <a:rPr lang="en-US" smtClean="0"/>
              <a:t>17</a:t>
            </a:fld>
            <a:endParaRPr lang="en-US"/>
          </a:p>
        </p:txBody>
      </p:sp>
    </p:spTree>
    <p:extLst>
      <p:ext uri="{BB962C8B-B14F-4D97-AF65-F5344CB8AC3E}">
        <p14:creationId xmlns:p14="http://schemas.microsoft.com/office/powerpoint/2010/main" val="1173115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Azure Monitor Network Insights is structured around these key components of monitoring:</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Network health and metrics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Connectivity</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Traffic</a:t>
            </a:r>
          </a:p>
          <a:p>
            <a:pPr marL="342900" marR="0" lvl="0" indent="-342900">
              <a:spcBef>
                <a:spcPts val="0"/>
              </a:spcBef>
              <a:spcAft>
                <a:spcPts val="100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Diagnostic Toolkit</a:t>
            </a:r>
          </a:p>
          <a:p>
            <a:endParaRPr lang="en-US"/>
          </a:p>
        </p:txBody>
      </p:sp>
      <p:sp>
        <p:nvSpPr>
          <p:cNvPr id="4" name="Slide Number Placeholder 3"/>
          <p:cNvSpPr>
            <a:spLocks noGrp="1"/>
          </p:cNvSpPr>
          <p:nvPr>
            <p:ph type="sldNum" sz="quarter" idx="5"/>
          </p:nvPr>
        </p:nvSpPr>
        <p:spPr/>
        <p:txBody>
          <a:bodyPr/>
          <a:lstStyle/>
          <a:p>
            <a:fld id="{47F677A5-4713-44F4-90AD-252DD64AF978}" type="slidenum">
              <a:rPr lang="en-US" smtClean="0"/>
              <a:t>18</a:t>
            </a:fld>
            <a:endParaRPr lang="en-US"/>
          </a:p>
        </p:txBody>
      </p:sp>
    </p:spTree>
    <p:extLst>
      <p:ext uri="{BB962C8B-B14F-4D97-AF65-F5344CB8AC3E}">
        <p14:creationId xmlns:p14="http://schemas.microsoft.com/office/powerpoint/2010/main" val="3498991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9/24/2023 10:56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a:p>
        </p:txBody>
      </p:sp>
    </p:spTree>
    <p:extLst>
      <p:ext uri="{BB962C8B-B14F-4D97-AF65-F5344CB8AC3E}">
        <p14:creationId xmlns:p14="http://schemas.microsoft.com/office/powerpoint/2010/main" val="6941873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3165634"/>
            <a:ext cx="6096001" cy="526733"/>
          </a:xfrm>
          <a:prstGeom prst="parallelogram">
            <a:avLst/>
          </a:prstGeom>
          <a:effectLst/>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7C83D428-B974-43F4-9246-0A2EECA11A5B}"/>
              </a:ext>
            </a:extLst>
          </p:cNvPr>
          <p:cNvSpPr>
            <a:spLocks noGrp="1"/>
          </p:cNvSpPr>
          <p:nvPr>
            <p:ph type="title" hasCustomPrompt="1"/>
          </p:nvPr>
        </p:nvSpPr>
        <p:spPr>
          <a:xfrm>
            <a:off x="7068819" y="642929"/>
            <a:ext cx="4846320" cy="1435947"/>
          </a:xfrm>
        </p:spPr>
        <p:txBody>
          <a:bodyPr anchor="t">
            <a:noAutofit/>
          </a:bodyPr>
          <a:lstStyle>
            <a:lvl1pPr algn="l">
              <a:lnSpc>
                <a:spcPct val="150000"/>
              </a:lnSpc>
              <a:spcBef>
                <a:spcPts val="1000"/>
              </a:spcBef>
              <a:defRPr sz="5398" baseline="0"/>
            </a:lvl1pPr>
          </a:lstStyle>
          <a:p>
            <a:r>
              <a:rPr lang="en-US" dirty="0"/>
              <a:t>Title</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a:lstStyle/>
          <a:p>
            <a:r>
              <a:rPr lang="en-US" dirty="0"/>
              <a:t>Add a footer</a:t>
            </a:r>
          </a:p>
        </p:txBody>
      </p:sp>
      <p:sp>
        <p:nvSpPr>
          <p:cNvPr id="13" name="Text Placeholder 12">
            <a:extLst>
              <a:ext uri="{FF2B5EF4-FFF2-40B4-BE49-F238E27FC236}">
                <a16:creationId xmlns:a16="http://schemas.microsoft.com/office/drawing/2014/main" id="{9D00A38D-CFE8-4333-B9D2-D3E7EACA4F0E}"/>
              </a:ext>
            </a:extLst>
          </p:cNvPr>
          <p:cNvSpPr>
            <a:spLocks noGrp="1"/>
          </p:cNvSpPr>
          <p:nvPr>
            <p:ph type="body" sz="quarter" idx="15" hasCustomPrompt="1"/>
          </p:nvPr>
        </p:nvSpPr>
        <p:spPr>
          <a:xfrm>
            <a:off x="7068820" y="2078875"/>
            <a:ext cx="4114800" cy="3798888"/>
          </a:xfrm>
        </p:spPr>
        <p:txBody>
          <a:bodyPr>
            <a:noAutofit/>
          </a:bodyPr>
          <a:lstStyle>
            <a:lvl1pPr marL="0" indent="0">
              <a:buNone/>
              <a:defRPr sz="1799" spc="300"/>
            </a:lvl1pPr>
          </a:lstStyle>
          <a:p>
            <a:pPr lvl="0"/>
            <a:r>
              <a:rPr lang="en-US" dirty="0"/>
              <a:t>CLICK TO EDIT MASTER TEXT STYLES</a:t>
            </a:r>
          </a:p>
        </p:txBody>
      </p:sp>
    </p:spTree>
    <p:extLst>
      <p:ext uri="{BB962C8B-B14F-4D97-AF65-F5344CB8AC3E}">
        <p14:creationId xmlns:p14="http://schemas.microsoft.com/office/powerpoint/2010/main" val="2823861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24090" y="463300"/>
            <a:ext cx="11343820" cy="403137"/>
          </a:xfrm>
          <a:prstGeom prst="rect">
            <a:avLst/>
          </a:prstGeom>
        </p:spPr>
        <p:txBody>
          <a:bodyPr wrap="square" lIns="0" tIns="0" rIns="0" bIns="0">
            <a:spAutoFit/>
          </a:bodyPr>
          <a:lstStyle>
            <a:lvl1pPr>
              <a:lnSpc>
                <a:spcPts val="3137"/>
              </a:lnSpc>
              <a:defRPr sz="2745" strike="noStrike">
                <a:solidFill>
                  <a:srgbClr val="000000"/>
                </a:solidFill>
              </a:defRPr>
            </a:lvl1pPr>
          </a:lstStyle>
          <a:p>
            <a:r>
              <a:rPr lang="en-US"/>
              <a:t>Title</a:t>
            </a:r>
          </a:p>
        </p:txBody>
      </p:sp>
      <p:sp>
        <p:nvSpPr>
          <p:cNvPr id="4" name="Footer Placeholder 1">
            <a:extLst>
              <a:ext uri="{FF2B5EF4-FFF2-40B4-BE49-F238E27FC236}">
                <a16:creationId xmlns:a16="http://schemas.microsoft.com/office/drawing/2014/main" id="{B48AA0CF-DFAD-4DF5-AF33-6EDC3354EC6F}"/>
              </a:ext>
            </a:extLst>
          </p:cNvPr>
          <p:cNvSpPr txBox="1">
            <a:spLocks/>
          </p:cNvSpPr>
          <p:nvPr userDrawn="1"/>
        </p:nvSpPr>
        <p:spPr>
          <a:xfrm>
            <a:off x="8946915" y="6455230"/>
            <a:ext cx="3245085" cy="135796"/>
          </a:xfrm>
          <a:prstGeom prst="rect">
            <a:avLst/>
          </a:prstGeom>
        </p:spPr>
        <p:txBody>
          <a:bodyPr vert="horz" wrap="square"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882"/>
              <a:t>© Copyright Microsoft Corporation. All rights reserved.</a:t>
            </a:r>
          </a:p>
        </p:txBody>
      </p:sp>
    </p:spTree>
    <p:extLst>
      <p:ext uri="{BB962C8B-B14F-4D97-AF65-F5344CB8AC3E}">
        <p14:creationId xmlns:p14="http://schemas.microsoft.com/office/powerpoint/2010/main" val="3251573871"/>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GB"/>
              <a:t>Click to edit Master title style</a:t>
            </a:r>
            <a:endParaRPr lang="en-US"/>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8932558" y="5870575"/>
            <a:ext cx="1600200" cy="377825"/>
          </a:xfrm>
        </p:spPr>
        <p:txBody>
          <a:bodyPr/>
          <a:lstStyle/>
          <a:p>
            <a:fld id="{D589FB08-7259-4363-BC6B-3212D43A9E6E}" type="datetime1">
              <a:rPr lang="hr-HR" smtClean="0"/>
              <a:t>24.9.2023.</a:t>
            </a:fld>
            <a:endParaRPr lang="hr-HR"/>
          </a:p>
        </p:txBody>
      </p:sp>
      <p:sp>
        <p:nvSpPr>
          <p:cNvPr id="5" name="Footer Placeholder 4"/>
          <p:cNvSpPr>
            <a:spLocks noGrp="1"/>
          </p:cNvSpPr>
          <p:nvPr>
            <p:ph type="ftr" sz="quarter" idx="11"/>
          </p:nvPr>
        </p:nvSpPr>
        <p:spPr>
          <a:xfrm>
            <a:off x="3962399" y="5870575"/>
            <a:ext cx="4893958" cy="377825"/>
          </a:xfrm>
        </p:spPr>
        <p:txBody>
          <a:bodyPr/>
          <a:lstStyle/>
          <a:p>
            <a:r>
              <a:rPr lang="hr-HR"/>
              <a:t>www.</a:t>
            </a:r>
            <a:r>
              <a:rPr lang="en-US"/>
              <a:t>collaborationsummit.rocks</a:t>
            </a:r>
            <a:endParaRPr lang="hr-HR"/>
          </a:p>
        </p:txBody>
      </p:sp>
      <p:sp>
        <p:nvSpPr>
          <p:cNvPr id="6" name="Slide Number Placeholder 5"/>
          <p:cNvSpPr>
            <a:spLocks noGrp="1"/>
          </p:cNvSpPr>
          <p:nvPr>
            <p:ph type="sldNum" sz="quarter" idx="12"/>
          </p:nvPr>
        </p:nvSpPr>
        <p:spPr>
          <a:xfrm>
            <a:off x="10608958" y="5870575"/>
            <a:ext cx="551167" cy="377825"/>
          </a:xfrm>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3425548033"/>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4D715B5-81AB-4339-B9DC-224F4C23365C}" type="datetime1">
              <a:rPr lang="hr-HR" smtClean="0"/>
              <a:t>24.9.2023.</a:t>
            </a:fld>
            <a:endParaRPr lang="hr-HR"/>
          </a:p>
        </p:txBody>
      </p:sp>
      <p:sp>
        <p:nvSpPr>
          <p:cNvPr id="5" name="Footer Placeholder 4"/>
          <p:cNvSpPr>
            <a:spLocks noGrp="1"/>
          </p:cNvSpPr>
          <p:nvPr>
            <p:ph type="ftr" sz="quarter" idx="11"/>
          </p:nvPr>
        </p:nvSpPr>
        <p:spPr/>
        <p:txBody>
          <a:bodyPr/>
          <a:lstStyle/>
          <a:p>
            <a:r>
              <a:rPr lang="hr-HR"/>
              <a:t>www</a:t>
            </a:r>
            <a:r>
              <a:rPr lang="en-US"/>
              <a:t>.collaborationsummit.rocks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18785899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GB"/>
              <a:t>Click to edit Master title style</a:t>
            </a:r>
            <a:endParaRPr lang="en-US"/>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7070C6-A8FC-4369-A519-B830AF223F01}" type="datetime1">
              <a:rPr lang="hr-HR" smtClean="0"/>
              <a:t>24.9.2023.</a:t>
            </a:fld>
            <a:endParaRPr lang="hr-HR"/>
          </a:p>
        </p:txBody>
      </p:sp>
      <p:sp>
        <p:nvSpPr>
          <p:cNvPr id="5" name="Footer Placeholder 4"/>
          <p:cNvSpPr>
            <a:spLocks noGrp="1"/>
          </p:cNvSpPr>
          <p:nvPr>
            <p:ph type="ftr" sz="quarter" idx="11"/>
          </p:nvPr>
        </p:nvSpPr>
        <p:spPr/>
        <p:txBody>
          <a:bodyPr/>
          <a:lstStyle/>
          <a:p>
            <a:r>
              <a:rPr lang="hr-HR"/>
              <a:t>www</a:t>
            </a:r>
            <a:r>
              <a:rPr lang="en-US"/>
              <a:t>.collaborationsummit.rocks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19827054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548D31E-DCDA-41A7-9C67-C4B11B94D21D}" type="datetimeFigureOut">
              <a:rPr lang="en-US" smtClean="0"/>
              <a:t>9/24/2023</a:t>
            </a:fld>
            <a:endParaRPr lang="en-US"/>
          </a:p>
        </p:txBody>
      </p:sp>
      <p:sp>
        <p:nvSpPr>
          <p:cNvPr id="6" name="Footer Placeholder 5"/>
          <p:cNvSpPr>
            <a:spLocks noGrp="1"/>
          </p:cNvSpPr>
          <p:nvPr>
            <p:ph type="ftr" sz="quarter" idx="11"/>
          </p:nvPr>
        </p:nvSpPr>
        <p:spPr/>
        <p:txBody>
          <a:bodyPr/>
          <a:lstStyle/>
          <a:p>
            <a:r>
              <a:rPr lang="en-US"/>
              <a:t>www.Collabsummit.eu</a:t>
            </a:r>
            <a:endParaRPr lang="hr-HR"/>
          </a:p>
        </p:txBody>
      </p:sp>
      <p:sp>
        <p:nvSpPr>
          <p:cNvPr id="7" name="Slide Number Placeholder 6"/>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282567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9B3762C0-B258-48F1-ADE6-176B4174CCDD}" type="datetimeFigureOut">
              <a:rPr lang="en-US" smtClean="0"/>
              <a:t>9/24/2023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BE9787-8D27-48FE-ABA3-ECDFFEDA9D48}" type="slidenum">
              <a:rPr lang="hr-HR" smtClean="0"/>
              <a:t>‹#›</a:t>
            </a:fld>
            <a:endParaRPr lang="hr-HR"/>
          </a:p>
        </p:txBody>
      </p:sp>
      <p:sp>
        <p:nvSpPr>
          <p:cNvPr id="10" name="Footer Placeholder 5">
            <a:extLst>
              <a:ext uri="{FF2B5EF4-FFF2-40B4-BE49-F238E27FC236}">
                <a16:creationId xmlns:a16="http://schemas.microsoft.com/office/drawing/2014/main" id="{9DD19718-6CE5-9F79-6BB8-B9F5EDF53B13}"/>
              </a:ext>
            </a:extLst>
          </p:cNvPr>
          <p:cNvSpPr txBox="1">
            <a:spLocks/>
          </p:cNvSpPr>
          <p:nvPr userDrawn="1"/>
        </p:nvSpPr>
        <p:spPr>
          <a:xfrm>
            <a:off x="2946400" y="6335183"/>
            <a:ext cx="5943600" cy="365125"/>
          </a:xfrm>
          <a:prstGeom prst="rect">
            <a:avLst/>
          </a:prstGeom>
        </p:spPr>
        <p:txBody>
          <a:bodyPr vert="horz" lIns="91440" tIns="45720" rIns="91440" bIns="45720" rtlCol="0" anchor="ctr"/>
          <a:lstStyle>
            <a:defPPr>
              <a:defRPr lang="sr-Latn-R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www.Collabsummit.eu</a:t>
            </a:r>
            <a:endParaRPr lang="hr-HR"/>
          </a:p>
        </p:txBody>
      </p:sp>
    </p:spTree>
    <p:extLst>
      <p:ext uri="{BB962C8B-B14F-4D97-AF65-F5344CB8AC3E}">
        <p14:creationId xmlns:p14="http://schemas.microsoft.com/office/powerpoint/2010/main" val="5145541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77919A6-33EB-49BD-A62F-1FA56B9F9712}" type="datetimeFigureOut">
              <a:rPr lang="en-US" smtClean="0"/>
              <a:t>9/24/2023</a:t>
            </a:fld>
            <a:endParaRPr lang="en-US"/>
          </a:p>
        </p:txBody>
      </p:sp>
      <p:sp>
        <p:nvSpPr>
          <p:cNvPr id="4" name="Footer Placeholder 3"/>
          <p:cNvSpPr>
            <a:spLocks noGrp="1"/>
          </p:cNvSpPr>
          <p:nvPr>
            <p:ph type="ftr" sz="quarter" idx="11"/>
          </p:nvPr>
        </p:nvSpPr>
        <p:spPr/>
        <p:txBody>
          <a:bodyPr/>
          <a:lstStyle/>
          <a:p>
            <a:r>
              <a:rPr lang="en-US"/>
              <a:t>www.collabsummit.eu</a:t>
            </a:r>
            <a:endParaRPr lang="hr-HR"/>
          </a:p>
        </p:txBody>
      </p:sp>
      <p:sp>
        <p:nvSpPr>
          <p:cNvPr id="5" name="Slide Number Placeholder 4"/>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6955884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A4E7D1B-D673-4CF6-8672-009D42ABD2A0}" type="datetimeFigureOut">
              <a:rPr lang="en-US" smtClean="0"/>
              <a:t>9/24/2023</a:t>
            </a:fld>
            <a:endParaRPr lang="en-US"/>
          </a:p>
        </p:txBody>
      </p:sp>
      <p:sp>
        <p:nvSpPr>
          <p:cNvPr id="3" name="Footer Placeholder 2"/>
          <p:cNvSpPr>
            <a:spLocks noGrp="1"/>
          </p:cNvSpPr>
          <p:nvPr>
            <p:ph type="ftr" sz="quarter" idx="11"/>
          </p:nvPr>
        </p:nvSpPr>
        <p:spPr/>
        <p:txBody>
          <a:bodyPr/>
          <a:lstStyle/>
          <a:p>
            <a:r>
              <a:rPr lang="en-US"/>
              <a:t>www.collabsummit.eu</a:t>
            </a:r>
            <a:endParaRPr lang="hr-HR"/>
          </a:p>
        </p:txBody>
      </p:sp>
      <p:sp>
        <p:nvSpPr>
          <p:cNvPr id="4" name="Slide Number Placeholder 3"/>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4611078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GB"/>
              <a:t>Click to edit Master title style</a:t>
            </a:r>
            <a:endParaRPr lang="en-US"/>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smtClean="0"/>
              <a:t>9/24/2023</a:t>
            </a:fld>
            <a:endParaRPr lang="en-US"/>
          </a:p>
        </p:txBody>
      </p:sp>
      <p:sp>
        <p:nvSpPr>
          <p:cNvPr id="6" name="Footer Placeholder 5"/>
          <p:cNvSpPr>
            <a:spLocks noGrp="1"/>
          </p:cNvSpPr>
          <p:nvPr>
            <p:ph type="ftr" sz="quarter" idx="11"/>
          </p:nvPr>
        </p:nvSpPr>
        <p:spPr/>
        <p:txBody>
          <a:bodyPr/>
          <a:lstStyle/>
          <a:p>
            <a:r>
              <a:rPr lang="en-US"/>
              <a:t>www.collabsummit.eu</a:t>
            </a:r>
            <a:endParaRPr lang="hr-HR"/>
          </a:p>
        </p:txBody>
      </p:sp>
      <p:sp>
        <p:nvSpPr>
          <p:cNvPr id="7" name="Slide Number Placeholder 6"/>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2865944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GB"/>
              <a:t>Click to edit Master title style</a:t>
            </a:r>
            <a:endParaRPr lang="en-US"/>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9/24/2023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31644046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92AB8BC-3147-47DB-854B-E8AC661D609A}" type="datetime1">
              <a:rPr lang="hr-HR" smtClean="0"/>
              <a:pPr/>
              <a:t>24.9.2023.</a:t>
            </a:fld>
            <a:endParaRPr lang="hr-HR"/>
          </a:p>
        </p:txBody>
      </p:sp>
      <p:sp>
        <p:nvSpPr>
          <p:cNvPr id="6" name="Footer Placeholder 5"/>
          <p:cNvSpPr>
            <a:spLocks noGrp="1"/>
          </p:cNvSpPr>
          <p:nvPr>
            <p:ph type="ftr" sz="quarter" idx="11"/>
          </p:nvPr>
        </p:nvSpPr>
        <p:spPr/>
        <p:txBody>
          <a:bodyPr/>
          <a:lstStyle/>
          <a:p>
            <a:r>
              <a:rPr lang="en-US"/>
              <a:t>www.collaborationsummit.rocks</a:t>
            </a:r>
            <a:endParaRPr lang="hr-HR"/>
          </a:p>
        </p:txBody>
      </p:sp>
      <p:sp>
        <p:nvSpPr>
          <p:cNvPr id="7" name="Slide Number Placeholder 6"/>
          <p:cNvSpPr>
            <a:spLocks noGrp="1"/>
          </p:cNvSpPr>
          <p:nvPr>
            <p:ph type="sldNum" sz="quarter" idx="12"/>
          </p:nvPr>
        </p:nvSpPr>
        <p:spPr/>
        <p:txBody>
          <a:bodyPr/>
          <a:lstStyle/>
          <a:p>
            <a:fld id="{F0BE9787-8D27-48FE-ABA3-ECDFFEDA9D48}" type="slidenum">
              <a:rPr lang="hr-HR" smtClean="0"/>
              <a:pPr/>
              <a:t>‹#›</a:t>
            </a:fld>
            <a:endParaRPr lang="hr-HR"/>
          </a:p>
        </p:txBody>
      </p:sp>
    </p:spTree>
    <p:extLst>
      <p:ext uri="{BB962C8B-B14F-4D97-AF65-F5344CB8AC3E}">
        <p14:creationId xmlns:p14="http://schemas.microsoft.com/office/powerpoint/2010/main" val="1463337588"/>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GB"/>
              <a:t>Click to edit Master title style</a:t>
            </a:r>
            <a:endParaRPr lang="en-US"/>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2AB8BC-3147-47DB-854B-E8AC661D609A}" type="datetime1">
              <a:rPr lang="hr-HR" smtClean="0"/>
              <a:pPr/>
              <a:t>24.9.2023.</a:t>
            </a:fld>
            <a:endParaRPr lang="hr-HR"/>
          </a:p>
        </p:txBody>
      </p:sp>
      <p:sp>
        <p:nvSpPr>
          <p:cNvPr id="5" name="Footer Placeholder 4"/>
          <p:cNvSpPr>
            <a:spLocks noGrp="1"/>
          </p:cNvSpPr>
          <p:nvPr>
            <p:ph type="ftr" sz="quarter" idx="11"/>
          </p:nvPr>
        </p:nvSpPr>
        <p:spPr/>
        <p:txBody>
          <a:bodyPr/>
          <a:lstStyle/>
          <a:p>
            <a:r>
              <a:rPr lang="en-US"/>
              <a:t>www.collaborationsummit.rocks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pPr/>
              <a:t>‹#›</a:t>
            </a:fld>
            <a:endParaRPr lang="hr-HR"/>
          </a:p>
        </p:txBody>
      </p:sp>
    </p:spTree>
    <p:extLst>
      <p:ext uri="{BB962C8B-B14F-4D97-AF65-F5344CB8AC3E}">
        <p14:creationId xmlns:p14="http://schemas.microsoft.com/office/powerpoint/2010/main" val="3864081599"/>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2AB8BC-3147-47DB-854B-E8AC661D609A}" type="datetime1">
              <a:rPr lang="hr-HR" smtClean="0"/>
              <a:pPr/>
              <a:t>24.9.2023.</a:t>
            </a:fld>
            <a:endParaRPr lang="hr-HR"/>
          </a:p>
        </p:txBody>
      </p:sp>
      <p:sp>
        <p:nvSpPr>
          <p:cNvPr id="5" name="Footer Placeholder 4"/>
          <p:cNvSpPr>
            <a:spLocks noGrp="1"/>
          </p:cNvSpPr>
          <p:nvPr>
            <p:ph type="ftr" sz="quarter" idx="11"/>
          </p:nvPr>
        </p:nvSpPr>
        <p:spPr/>
        <p:txBody>
          <a:bodyPr/>
          <a:lstStyle/>
          <a:p>
            <a:r>
              <a:rPr lang="en-US"/>
              <a:t>www.collaborationsummit.rocks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pPr/>
              <a:t>‹#›</a:t>
            </a:fld>
            <a:endParaRPr lang="hr-HR"/>
          </a:p>
        </p:txBody>
      </p:sp>
    </p:spTree>
    <p:extLst>
      <p:ext uri="{BB962C8B-B14F-4D97-AF65-F5344CB8AC3E}">
        <p14:creationId xmlns:p14="http://schemas.microsoft.com/office/powerpoint/2010/main" val="1349194512"/>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GB"/>
              <a:t>Click to edit Master title style</a:t>
            </a:r>
            <a:endParaRPr lang="en-US"/>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2AB8BC-3147-47DB-854B-E8AC661D609A}" type="datetime1">
              <a:rPr lang="hr-HR" smtClean="0"/>
              <a:pPr/>
              <a:t>24.9.2023.</a:t>
            </a:fld>
            <a:endParaRPr lang="hr-HR"/>
          </a:p>
        </p:txBody>
      </p:sp>
      <p:sp>
        <p:nvSpPr>
          <p:cNvPr id="5" name="Footer Placeholder 4"/>
          <p:cNvSpPr>
            <a:spLocks noGrp="1"/>
          </p:cNvSpPr>
          <p:nvPr>
            <p:ph type="ftr" sz="quarter" idx="11"/>
          </p:nvPr>
        </p:nvSpPr>
        <p:spPr/>
        <p:txBody>
          <a:bodyPr/>
          <a:lstStyle/>
          <a:p>
            <a:r>
              <a:rPr lang="en-US"/>
              <a:t>www.collaborationsummit.rocks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pPr/>
              <a:t>‹#›</a:t>
            </a:fld>
            <a:endParaRPr lang="hr-HR"/>
          </a:p>
        </p:txBody>
      </p:sp>
    </p:spTree>
    <p:extLst>
      <p:ext uri="{BB962C8B-B14F-4D97-AF65-F5344CB8AC3E}">
        <p14:creationId xmlns:p14="http://schemas.microsoft.com/office/powerpoint/2010/main" val="1768633810"/>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2AB8BC-3147-47DB-854B-E8AC661D609A}" type="datetime1">
              <a:rPr lang="hr-HR" smtClean="0"/>
              <a:pPr/>
              <a:t>24.9.2023.</a:t>
            </a:fld>
            <a:endParaRPr lang="hr-HR"/>
          </a:p>
        </p:txBody>
      </p:sp>
      <p:sp>
        <p:nvSpPr>
          <p:cNvPr id="5" name="Footer Placeholder 4"/>
          <p:cNvSpPr>
            <a:spLocks noGrp="1"/>
          </p:cNvSpPr>
          <p:nvPr>
            <p:ph type="ftr" sz="quarter" idx="11"/>
          </p:nvPr>
        </p:nvSpPr>
        <p:spPr/>
        <p:txBody>
          <a:bodyPr/>
          <a:lstStyle/>
          <a:p>
            <a:r>
              <a:rPr lang="en-US"/>
              <a:t>www.collaborationsummit.rocks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pPr/>
              <a:t>‹#›</a:t>
            </a:fld>
            <a:endParaRPr lang="hr-HR"/>
          </a:p>
        </p:txBody>
      </p:sp>
    </p:spTree>
    <p:extLst>
      <p:ext uri="{BB962C8B-B14F-4D97-AF65-F5344CB8AC3E}">
        <p14:creationId xmlns:p14="http://schemas.microsoft.com/office/powerpoint/2010/main" val="3436150570"/>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2AB8BC-3147-47DB-854B-E8AC661D609A}" type="datetime1">
              <a:rPr lang="hr-HR" smtClean="0"/>
              <a:pPr/>
              <a:t>24.9.2023.</a:t>
            </a:fld>
            <a:endParaRPr lang="hr-HR"/>
          </a:p>
        </p:txBody>
      </p:sp>
      <p:sp>
        <p:nvSpPr>
          <p:cNvPr id="5" name="Footer Placeholder 4"/>
          <p:cNvSpPr>
            <a:spLocks noGrp="1"/>
          </p:cNvSpPr>
          <p:nvPr>
            <p:ph type="ftr" sz="quarter" idx="11"/>
          </p:nvPr>
        </p:nvSpPr>
        <p:spPr/>
        <p:txBody>
          <a:bodyPr/>
          <a:lstStyle/>
          <a:p>
            <a:r>
              <a:rPr lang="en-US"/>
              <a:t>www.collaborationsummit.rocks</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pPr/>
              <a:t>‹#›</a:t>
            </a:fld>
            <a:endParaRPr lang="hr-HR"/>
          </a:p>
        </p:txBody>
      </p:sp>
    </p:spTree>
    <p:extLst>
      <p:ext uri="{BB962C8B-B14F-4D97-AF65-F5344CB8AC3E}">
        <p14:creationId xmlns:p14="http://schemas.microsoft.com/office/powerpoint/2010/main" val="3372151453"/>
      </p:ext>
    </p:extLst>
  </p:cSld>
  <p:clrMapOvr>
    <a:masterClrMapping/>
  </p:clrMapOvr>
  <p:hf hd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157CC2-0FC8-4686-B024-99790E0F5162}" type="datetimeFigureOut">
              <a:rPr lang="en-US" smtClean="0"/>
              <a:t>9/24/2023</a:t>
            </a:fld>
            <a:endParaRPr lang="en-US"/>
          </a:p>
        </p:txBody>
      </p:sp>
      <p:sp>
        <p:nvSpPr>
          <p:cNvPr id="5" name="Footer Placeholder 4"/>
          <p:cNvSpPr>
            <a:spLocks noGrp="1"/>
          </p:cNvSpPr>
          <p:nvPr>
            <p:ph type="ftr" sz="quarter" idx="11"/>
          </p:nvPr>
        </p:nvSpPr>
        <p:spPr/>
        <p:txBody>
          <a:bodyPr/>
          <a:lstStyle/>
          <a:p>
            <a:r>
              <a:rPr lang="en-US"/>
              <a:t>www.collabsummit.eu</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18286946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6764DA5-CD3D-4590-A511-FCD3BC7A793E}" type="datetimeFigureOut">
              <a:rPr lang="en-US" smtClean="0"/>
              <a:t>9/24/2023</a:t>
            </a:fld>
            <a:endParaRPr lang="en-US"/>
          </a:p>
        </p:txBody>
      </p:sp>
      <p:sp>
        <p:nvSpPr>
          <p:cNvPr id="5" name="Footer Placeholder 4"/>
          <p:cNvSpPr>
            <a:spLocks noGrp="1"/>
          </p:cNvSpPr>
          <p:nvPr>
            <p:ph type="ftr" sz="quarter" idx="11"/>
          </p:nvPr>
        </p:nvSpPr>
        <p:spPr/>
        <p:txBody>
          <a:bodyPr/>
          <a:lstStyle/>
          <a:p>
            <a:r>
              <a:rPr lang="en-US"/>
              <a:t>www.collabsummit.eu</a:t>
            </a:r>
            <a:endParaRPr lang="hr-HR"/>
          </a:p>
        </p:txBody>
      </p:sp>
      <p:sp>
        <p:nvSpPr>
          <p:cNvPr id="6" name="Slide Number Placeholder 5"/>
          <p:cNvSpPr>
            <a:spLocks noGrp="1"/>
          </p:cNvSpPr>
          <p:nvPr>
            <p:ph type="sldNum" sz="quarter" idx="12"/>
          </p:nvPr>
        </p:nvSpPr>
        <p:spPr/>
        <p:txBody>
          <a:bodyPr/>
          <a:lstStyle/>
          <a:p>
            <a:fld id="{F0BE9787-8D27-48FE-ABA3-ECDFFEDA9D48}" type="slidenum">
              <a:rPr lang="hr-HR" smtClean="0"/>
              <a:t>‹#›</a:t>
            </a:fld>
            <a:endParaRPr lang="hr-HR"/>
          </a:p>
        </p:txBody>
      </p:sp>
    </p:spTree>
    <p:extLst>
      <p:ext uri="{BB962C8B-B14F-4D97-AF65-F5344CB8AC3E}">
        <p14:creationId xmlns:p14="http://schemas.microsoft.com/office/powerpoint/2010/main" val="953054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 id="2147484685" r:id="rId19"/>
    <p:sldLayoutId id="2147484686" r:id="rId20"/>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92AB8BC-3147-47DB-854B-E8AC661D609A}" type="datetime1">
              <a:rPr lang="hr-HR" smtClean="0"/>
              <a:pPr/>
              <a:t>24.9.2023.</a:t>
            </a:fld>
            <a:endParaRPr lang="hr-HR"/>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US"/>
              <a:t>www.collaborationsummit.rocks</a:t>
            </a:r>
            <a:endParaRPr lang="hr-HR"/>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BE9787-8D27-48FE-ABA3-ECDFFEDA9D48}" type="slidenum">
              <a:rPr lang="hr-HR" smtClean="0"/>
              <a:pPr/>
              <a:t>‹#›</a:t>
            </a:fld>
            <a:endParaRPr lang="hr-HR"/>
          </a:p>
        </p:txBody>
      </p:sp>
    </p:spTree>
    <p:extLst>
      <p:ext uri="{BB962C8B-B14F-4D97-AF65-F5344CB8AC3E}">
        <p14:creationId xmlns:p14="http://schemas.microsoft.com/office/powerpoint/2010/main" val="3096581354"/>
      </p:ext>
    </p:extLst>
  </p:cSld>
  <p:clrMap bg1="dk1" tx1="lt1" bg2="dk2" tx2="lt2" accent1="accent1" accent2="accent2" accent3="accent3" accent4="accent4" accent5="accent5" accent6="accent6" hlink="hlink" folHlink="folHlink"/>
  <p:sldLayoutIdLst>
    <p:sldLayoutId id="2147484688" r:id="rId1"/>
    <p:sldLayoutId id="2147484689" r:id="rId2"/>
    <p:sldLayoutId id="2147484690" r:id="rId3"/>
    <p:sldLayoutId id="2147484691" r:id="rId4"/>
    <p:sldLayoutId id="2147484692" r:id="rId5"/>
    <p:sldLayoutId id="2147484693" r:id="rId6"/>
    <p:sldLayoutId id="2147484694" r:id="rId7"/>
    <p:sldLayoutId id="2147484695" r:id="rId8"/>
    <p:sldLayoutId id="2147484696" r:id="rId9"/>
    <p:sldLayoutId id="2147484697" r:id="rId10"/>
    <p:sldLayoutId id="2147484698" r:id="rId11"/>
    <p:sldLayoutId id="2147484699" r:id="rId12"/>
    <p:sldLayoutId id="2147484700" r:id="rId13"/>
    <p:sldLayoutId id="2147484701" r:id="rId14"/>
    <p:sldLayoutId id="2147484702" r:id="rId15"/>
    <p:sldLayoutId id="2147484703" r:id="rId16"/>
    <p:sldLayoutId id="2147484704" r:id="rId17"/>
  </p:sldLayoutIdLst>
  <p:hf hd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0.xml"/><Relationship Id="rId5" Type="http://schemas.openxmlformats.org/officeDocument/2006/relationships/image" Target="../media/image26.sv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26.sv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r>
              <a:rPr lang="en-US" dirty="0"/>
              <a:t>Azure Networking Inside and Out</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3800474"/>
            <a:ext cx="9144000" cy="307777"/>
          </a:xfrm>
        </p:spPr>
        <p:txBody>
          <a:bodyPr/>
          <a:lstStyle/>
          <a:p>
            <a:r>
              <a:rPr lang="en-US" sz="2000" spc="200" dirty="0">
                <a:latin typeface="Segoe UI Semibold" panose="020B0702040204020203" pitchFamily="34" charset="0"/>
                <a:cs typeface="Segoe UI Semibold" panose="020B0702040204020203" pitchFamily="34" charset="0"/>
              </a:rPr>
              <a:t>MUSTAFA TOROMAN</a:t>
            </a:r>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BB76F5AB-0940-46E1-85F9-6A870D7D04C9}"/>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567" r="5567"/>
          <a:stretch/>
        </p:blipFill>
        <p:spPr>
          <a:xfrm>
            <a:off x="1589" y="0"/>
            <a:ext cx="6094413" cy="6858000"/>
          </a:xfrm>
        </p:spPr>
      </p:pic>
      <p:sp>
        <p:nvSpPr>
          <p:cNvPr id="6" name="Text Placeholder 5">
            <a:extLst>
              <a:ext uri="{FF2B5EF4-FFF2-40B4-BE49-F238E27FC236}">
                <a16:creationId xmlns:a16="http://schemas.microsoft.com/office/drawing/2014/main" id="{F3C89A40-EEAA-43AB-9A3A-B2CFDE450F1B}"/>
              </a:ext>
            </a:extLst>
          </p:cNvPr>
          <p:cNvSpPr>
            <a:spLocks noGrp="1"/>
          </p:cNvSpPr>
          <p:nvPr>
            <p:ph type="body" sz="quarter" idx="15"/>
          </p:nvPr>
        </p:nvSpPr>
        <p:spPr>
          <a:xfrm>
            <a:off x="7068567" y="1529556"/>
            <a:ext cx="4113728" cy="3798888"/>
          </a:xfrm>
        </p:spPr>
        <p:txBody>
          <a:bodyPr/>
          <a:lstStyle/>
          <a:p>
            <a:r>
              <a:rPr lang="en-US" sz="1800" spc="200" dirty="0">
                <a:latin typeface="Segoe UI Semibold" panose="020B0702040204020203" pitchFamily="34" charset="0"/>
                <a:cs typeface="Segoe UI Semibold" panose="020B0702040204020203" pitchFamily="34" charset="0"/>
              </a:rPr>
              <a:t>MUSTAFA TOROMAN</a:t>
            </a:r>
          </a:p>
          <a:p>
            <a:r>
              <a:rPr lang="en-US" sz="1800" spc="200" dirty="0">
                <a:latin typeface="Segoe UI Semibold" panose="020B0702040204020203" pitchFamily="34" charset="0"/>
                <a:cs typeface="Segoe UI Semibold" panose="020B0702040204020203" pitchFamily="34" charset="0"/>
              </a:rPr>
              <a:t>CTO@ </a:t>
            </a:r>
            <a:r>
              <a:rPr lang="en-US" sz="1800" spc="200" dirty="0" err="1">
                <a:latin typeface="Segoe UI Semibold" panose="020B0702040204020203" pitchFamily="34" charset="0"/>
                <a:cs typeface="Segoe UI Semibold" panose="020B0702040204020203" pitchFamily="34" charset="0"/>
              </a:rPr>
              <a:t>run.events</a:t>
            </a:r>
            <a:endParaRPr lang="en-US" sz="1800" spc="200" dirty="0">
              <a:latin typeface="Segoe UI Semibold" panose="020B0702040204020203" pitchFamily="34" charset="0"/>
              <a:cs typeface="Segoe UI Semibold" panose="020B0702040204020203" pitchFamily="34" charset="0"/>
            </a:endParaRPr>
          </a:p>
          <a:p>
            <a:endParaRPr lang="en-US" sz="1800" spc="200" dirty="0">
              <a:latin typeface="Segoe UI Semibold" panose="020B0702040204020203" pitchFamily="34" charset="0"/>
              <a:cs typeface="Segoe UI Semibold" panose="020B0702040204020203" pitchFamily="34" charset="0"/>
            </a:endParaRPr>
          </a:p>
          <a:p>
            <a:r>
              <a:rPr lang="en-US" sz="1800" spc="200" dirty="0">
                <a:latin typeface="Segoe UI Semibold" panose="020B0702040204020203" pitchFamily="34" charset="0"/>
                <a:cs typeface="Segoe UI Semibold" panose="020B0702040204020203" pitchFamily="34" charset="0"/>
              </a:rPr>
              <a:t>Microsoft Azure MVP</a:t>
            </a:r>
          </a:p>
          <a:p>
            <a:endParaRPr lang="en-US" sz="1800" spc="200" dirty="0">
              <a:latin typeface="Segoe UI Semibold" panose="020B0702040204020203" pitchFamily="34" charset="0"/>
              <a:cs typeface="Segoe UI Semibold" panose="020B0702040204020203" pitchFamily="34" charset="0"/>
            </a:endParaRPr>
          </a:p>
          <a:p>
            <a:r>
              <a:rPr lang="en-US" sz="1800" spc="200" dirty="0">
                <a:latin typeface="Segoe UI Semibold" panose="020B0702040204020203" pitchFamily="34" charset="0"/>
                <a:cs typeface="Segoe UI Semibold" panose="020B0702040204020203" pitchFamily="34" charset="0"/>
              </a:rPr>
              <a:t>MCSE, MCP, MCSA, MCITP, MCSD, MCT, MS v-TSP</a:t>
            </a:r>
          </a:p>
          <a:p>
            <a:endParaRPr lang="en-US" sz="1800" spc="200" dirty="0">
              <a:latin typeface="Segoe UI Semibold" panose="020B0702040204020203" pitchFamily="34" charset="0"/>
              <a:cs typeface="Segoe UI Semibold" panose="020B0702040204020203" pitchFamily="34" charset="0"/>
            </a:endParaRPr>
          </a:p>
        </p:txBody>
      </p:sp>
      <p:pic>
        <p:nvPicPr>
          <p:cNvPr id="2" name="Picture 1" descr="A close up of a sign&#10;&#10;Description automatically generated">
            <a:extLst>
              <a:ext uri="{FF2B5EF4-FFF2-40B4-BE49-F238E27FC236}">
                <a16:creationId xmlns:a16="http://schemas.microsoft.com/office/drawing/2014/main" id="{F7372659-5189-4261-B5A5-D09CED03FB34}"/>
              </a:ext>
            </a:extLst>
          </p:cNvPr>
          <p:cNvPicPr>
            <a:picLocks noChangeAspect="1"/>
          </p:cNvPicPr>
          <p:nvPr/>
        </p:nvPicPr>
        <p:blipFill>
          <a:blip r:embed="rId3"/>
          <a:stretch>
            <a:fillRect/>
          </a:stretch>
        </p:blipFill>
        <p:spPr>
          <a:xfrm>
            <a:off x="9743944" y="118260"/>
            <a:ext cx="2289053" cy="923546"/>
          </a:xfrm>
          <a:prstGeom prst="rect">
            <a:avLst/>
          </a:prstGeom>
        </p:spPr>
      </p:pic>
    </p:spTree>
    <p:extLst>
      <p:ext uri="{BB962C8B-B14F-4D97-AF65-F5344CB8AC3E}">
        <p14:creationId xmlns:p14="http://schemas.microsoft.com/office/powerpoint/2010/main" val="634796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C5F114-BF92-68F1-A6CE-5D9F69F7F7BE}"/>
              </a:ext>
            </a:extLst>
          </p:cNvPr>
          <p:cNvSpPr/>
          <p:nvPr/>
        </p:nvSpPr>
        <p:spPr>
          <a:xfrm>
            <a:off x="151843" y="487876"/>
            <a:ext cx="8708572" cy="18375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Myriad Pro Light Cond" panose="020B0406030403020204" pitchFamily="34" charset="0"/>
                <a:ea typeface="+mn-ea"/>
                <a:cs typeface="+mn-cs"/>
              </a:rPr>
              <a:t>EUROPEAN CLOUD SUMMIT 202</a:t>
            </a:r>
            <a:r>
              <a:rPr kumimoji="0" lang="hr-HR" sz="32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Myriad Pro Light Cond" panose="020B0406030403020204" pitchFamily="34" charset="0"/>
                <a:ea typeface="+mn-ea"/>
                <a:cs typeface="+mn-cs"/>
              </a:rPr>
              <a:t>3</a:t>
            </a:r>
            <a:endParaRPr kumimoji="0" lang="en-US" sz="32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Myriad Pro Light Cond" panose="020B0406030403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Myriad Pro Light Cond" panose="020B0406030403020204" pitchFamily="34" charset="0"/>
                <a:ea typeface="+mn-ea"/>
                <a:cs typeface="+mn-cs"/>
              </a:rPr>
              <a:t>WIESBADEN, GERMANY | 4-6 DECEMBER 2023</a:t>
            </a:r>
            <a:endParaRPr kumimoji="0" lang="en-US"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Myriad Pro Light Cond" panose="020B0406030403020204" pitchFamily="34" charset="0"/>
              <a:ea typeface="+mn-ea"/>
              <a:cs typeface="+mn-cs"/>
            </a:endParaRPr>
          </a:p>
        </p:txBody>
      </p:sp>
      <p:pic>
        <p:nvPicPr>
          <p:cNvPr id="2" name="Picture 1">
            <a:extLst>
              <a:ext uri="{FF2B5EF4-FFF2-40B4-BE49-F238E27FC236}">
                <a16:creationId xmlns:a16="http://schemas.microsoft.com/office/drawing/2014/main" id="{F3FA852D-C1CF-375F-609D-5CD4CC83550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843" y="-6631"/>
            <a:ext cx="1509317" cy="1101393"/>
          </a:xfrm>
          <a:prstGeom prst="rect">
            <a:avLst/>
          </a:prstGeom>
          <a:effectLst>
            <a:outerShdw blurRad="50800" dist="38100" dir="2700000" algn="tl" rotWithShape="0">
              <a:prstClr val="black">
                <a:alpha val="40000"/>
              </a:prstClr>
            </a:outerShdw>
          </a:effectLst>
        </p:spPr>
      </p:pic>
      <p:sp>
        <p:nvSpPr>
          <p:cNvPr id="3" name="Footer Placeholder 3">
            <a:extLst>
              <a:ext uri="{FF2B5EF4-FFF2-40B4-BE49-F238E27FC236}">
                <a16:creationId xmlns:a16="http://schemas.microsoft.com/office/drawing/2014/main" id="{7E9B05F0-FBD2-6A86-22AC-6027154C58B6}"/>
              </a:ext>
            </a:extLst>
          </p:cNvPr>
          <p:cNvSpPr txBox="1">
            <a:spLocks/>
          </p:cNvSpPr>
          <p:nvPr/>
        </p:nvSpPr>
        <p:spPr>
          <a:xfrm>
            <a:off x="7474592" y="2407640"/>
            <a:ext cx="4535306" cy="4309830"/>
          </a:xfrm>
          <a:prstGeom prst="rect">
            <a:avLst/>
          </a:prstGeom>
        </p:spPr>
        <p:txBody>
          <a:bodyPr vert="horz" lIns="91440" tIns="45720" rIns="91440" bIns="45720" rtlCol="0" anchor="ctr">
            <a:normAutofit/>
          </a:bodyPr>
          <a:lstStyle>
            <a:defPPr>
              <a:defRPr lang="en-US"/>
            </a:defPPr>
            <a:lvl1pPr marL="0" algn="l" defTabSz="457200" rtl="0" eaLnBrk="1" latinLnBrk="0" hangingPunct="1">
              <a:defRPr sz="1000" b="0" i="0" kern="1200">
                <a:solidFill>
                  <a:schemeClr val="tx1"/>
                </a:solidFill>
                <a:effectLst/>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US" sz="3200" b="0"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Myriad Pro Cond" panose="020B0506030403020204" pitchFamily="34" charset="0"/>
                <a:ea typeface="+mn-ea"/>
                <a:cs typeface="+mn-cs"/>
              </a:rPr>
              <a:t>NTK20 for 20% discount</a:t>
            </a:r>
            <a:endParaRPr lang="en-US" sz="3200" dirty="0">
              <a:solidFill>
                <a:prstClr val="white"/>
              </a:solidFill>
              <a:effectLst>
                <a:outerShdw blurRad="50800" dist="38100" dir="2700000" algn="tl" rotWithShape="0">
                  <a:prstClr val="black">
                    <a:alpha val="40000"/>
                  </a:prstClr>
                </a:outerShdw>
              </a:effectLst>
              <a:latin typeface="Myriad Pro Cond" panose="020B0506030403020204" pitchFamily="34" charset="0"/>
            </a:endParaRPr>
          </a:p>
          <a:p>
            <a:pPr algn="ctr">
              <a:spcAft>
                <a:spcPts val="600"/>
              </a:spcAft>
            </a:pPr>
            <a:r>
              <a:rPr kumimoji="0" lang="hr-HR" sz="3200" b="0" i="0" u="none" strike="noStrike" kern="1200" cap="none" spc="0" normalizeH="0" baseline="0" noProof="0" dirty="0">
                <a:ln>
                  <a:noFill/>
                </a:ln>
                <a:solidFill>
                  <a:srgbClr val="FFFFFF"/>
                </a:solidFill>
                <a:effectLst/>
                <a:uLnTx/>
                <a:uFillTx/>
                <a:latin typeface="Myriad Pro Cond" panose="020B0506030403020204" pitchFamily="34" charset="0"/>
                <a:ea typeface="+mn-ea"/>
                <a:cs typeface="+mn-cs"/>
              </a:rPr>
              <a:t>www</a:t>
            </a:r>
            <a:r>
              <a:rPr kumimoji="0" lang="en-US" sz="3200" b="0" i="0" u="none" strike="noStrike" kern="1200" cap="none" spc="0" normalizeH="0" baseline="0" noProof="0" dirty="0">
                <a:ln>
                  <a:noFill/>
                </a:ln>
                <a:solidFill>
                  <a:srgbClr val="FFFFFF"/>
                </a:solidFill>
                <a:effectLst/>
                <a:uLnTx/>
                <a:uFillTx/>
                <a:latin typeface="Myriad Pro Cond" panose="020B0506030403020204" pitchFamily="34" charset="0"/>
                <a:ea typeface="+mn-ea"/>
                <a:cs typeface="+mn-cs"/>
              </a:rPr>
              <a:t>.cloud</a:t>
            </a:r>
            <a:r>
              <a:rPr kumimoji="0" lang="hr-HR" sz="3200" b="0" i="0" u="none" strike="noStrike" kern="1200" cap="none" spc="0" normalizeH="0" baseline="0" noProof="0" dirty="0">
                <a:ln>
                  <a:noFill/>
                </a:ln>
                <a:solidFill>
                  <a:srgbClr val="FFFFFF"/>
                </a:solidFill>
                <a:effectLst/>
                <a:uLnTx/>
                <a:uFillTx/>
                <a:latin typeface="Myriad Pro Cond" panose="020B0506030403020204" pitchFamily="34" charset="0"/>
                <a:ea typeface="+mn-ea"/>
                <a:cs typeface="+mn-cs"/>
              </a:rPr>
              <a:t>summit.eu</a:t>
            </a:r>
          </a:p>
          <a:p>
            <a:pPr marL="0" marR="0" lvl="0" indent="0" algn="ctr" defTabSz="457200" rtl="0" eaLnBrk="1" fontAlgn="auto" latinLnBrk="0" hangingPunct="1">
              <a:lnSpc>
                <a:spcPct val="100000"/>
              </a:lnSpc>
              <a:spcBef>
                <a:spcPts val="0"/>
              </a:spcBef>
              <a:spcAft>
                <a:spcPts val="600"/>
              </a:spcAft>
              <a:buClrTx/>
              <a:buSzTx/>
              <a:buFontTx/>
              <a:buNone/>
              <a:tabLst/>
              <a:defRPr/>
            </a:pPr>
            <a:endParaRPr kumimoji="0" lang="hr-HR" sz="3200" b="0"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Myriad Pro Cond" panose="020B0506030403020204" pitchFamily="34" charset="0"/>
              <a:ea typeface="+mn-ea"/>
              <a:cs typeface="+mn-cs"/>
            </a:endParaRPr>
          </a:p>
        </p:txBody>
      </p:sp>
    </p:spTree>
    <p:extLst>
      <p:ext uri="{BB962C8B-B14F-4D97-AF65-F5344CB8AC3E}">
        <p14:creationId xmlns:p14="http://schemas.microsoft.com/office/powerpoint/2010/main" val="1083276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DB204-9C57-4225-ADAF-45E6E88B98D7}"/>
              </a:ext>
            </a:extLst>
          </p:cNvPr>
          <p:cNvSpPr>
            <a:spLocks noGrp="1"/>
          </p:cNvSpPr>
          <p:nvPr>
            <p:ph type="title"/>
          </p:nvPr>
        </p:nvSpPr>
        <p:spPr/>
        <p:txBody>
          <a:bodyPr/>
          <a:lstStyle/>
          <a:p>
            <a:r>
              <a:rPr lang="en-US"/>
              <a:t>Capabilities of Azure Virtual Networks </a:t>
            </a:r>
          </a:p>
        </p:txBody>
      </p:sp>
      <p:sp>
        <p:nvSpPr>
          <p:cNvPr id="5" name="TextBox 1">
            <a:extLst>
              <a:ext uri="{FF2B5EF4-FFF2-40B4-BE49-F238E27FC236}">
                <a16:creationId xmlns:a16="http://schemas.microsoft.com/office/drawing/2014/main" id="{BFEB36CB-76C0-4CFB-B6C6-12BCC00FC0A9}"/>
              </a:ext>
            </a:extLst>
          </p:cNvPr>
          <p:cNvSpPr txBox="1"/>
          <p:nvPr/>
        </p:nvSpPr>
        <p:spPr>
          <a:xfrm>
            <a:off x="418643" y="1435382"/>
            <a:ext cx="5521378" cy="672319"/>
          </a:xfrm>
          <a:prstGeom prst="rect">
            <a:avLst/>
          </a:prstGeom>
          <a:solidFill>
            <a:schemeClr val="bg1">
              <a:lumMod val="95000"/>
            </a:schemeClr>
          </a:solidFill>
        </p:spPr>
        <p:txBody>
          <a:bodyPr wrap="square" lIns="134464" tIns="89642" rIns="134464" bIns="89642"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spcBef>
                <a:spcPts val="1176"/>
              </a:spcBef>
            </a:pPr>
            <a:r>
              <a:rPr lang="en-US" sz="1961"/>
              <a:t>Communication with the Internet </a:t>
            </a:r>
          </a:p>
        </p:txBody>
      </p:sp>
      <p:sp>
        <p:nvSpPr>
          <p:cNvPr id="9" name="TextBox 1">
            <a:extLst>
              <a:ext uri="{FF2B5EF4-FFF2-40B4-BE49-F238E27FC236}">
                <a16:creationId xmlns:a16="http://schemas.microsoft.com/office/drawing/2014/main" id="{58B8175D-ED57-40EE-B612-E4362E901094}"/>
              </a:ext>
            </a:extLst>
          </p:cNvPr>
          <p:cNvSpPr txBox="1"/>
          <p:nvPr/>
        </p:nvSpPr>
        <p:spPr>
          <a:xfrm>
            <a:off x="418643" y="2256093"/>
            <a:ext cx="5521378" cy="891842"/>
          </a:xfrm>
          <a:prstGeom prst="rect">
            <a:avLst/>
          </a:prstGeom>
          <a:solidFill>
            <a:schemeClr val="bg1">
              <a:lumMod val="95000"/>
            </a:schemeClr>
          </a:solidFill>
        </p:spPr>
        <p:txBody>
          <a:bodyPr wrap="square" lIns="134464" tIns="89642" rIns="134464" bIns="89642"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spcBef>
                <a:spcPts val="1176"/>
              </a:spcBef>
            </a:pPr>
            <a:r>
              <a:rPr lang="en-US" sz="1961"/>
              <a:t>Communication between Azure resources </a:t>
            </a:r>
          </a:p>
        </p:txBody>
      </p:sp>
      <p:sp>
        <p:nvSpPr>
          <p:cNvPr id="10" name="TextBox 1">
            <a:extLst>
              <a:ext uri="{FF2B5EF4-FFF2-40B4-BE49-F238E27FC236}">
                <a16:creationId xmlns:a16="http://schemas.microsoft.com/office/drawing/2014/main" id="{524489C5-10E2-4186-BEC6-B952B712FD8B}"/>
              </a:ext>
            </a:extLst>
          </p:cNvPr>
          <p:cNvSpPr txBox="1"/>
          <p:nvPr/>
        </p:nvSpPr>
        <p:spPr>
          <a:xfrm>
            <a:off x="418643" y="3296326"/>
            <a:ext cx="5521378" cy="891842"/>
          </a:xfrm>
          <a:prstGeom prst="rect">
            <a:avLst/>
          </a:prstGeom>
          <a:solidFill>
            <a:schemeClr val="bg1">
              <a:lumMod val="95000"/>
            </a:schemeClr>
          </a:solidFill>
        </p:spPr>
        <p:txBody>
          <a:bodyPr wrap="square" lIns="134464" tIns="89642" rIns="134464" bIns="89642"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spcBef>
                <a:spcPts val="1176"/>
              </a:spcBef>
            </a:pPr>
            <a:r>
              <a:rPr lang="en-US" sz="1961"/>
              <a:t>Communication between on-premises resources</a:t>
            </a:r>
          </a:p>
        </p:txBody>
      </p:sp>
      <p:sp>
        <p:nvSpPr>
          <p:cNvPr id="11" name="TextBox 1">
            <a:extLst>
              <a:ext uri="{FF2B5EF4-FFF2-40B4-BE49-F238E27FC236}">
                <a16:creationId xmlns:a16="http://schemas.microsoft.com/office/drawing/2014/main" id="{42549C1A-B439-4798-8583-0FA5831212F9}"/>
              </a:ext>
            </a:extLst>
          </p:cNvPr>
          <p:cNvSpPr txBox="1"/>
          <p:nvPr/>
        </p:nvSpPr>
        <p:spPr>
          <a:xfrm>
            <a:off x="418643" y="4336559"/>
            <a:ext cx="5521378" cy="891842"/>
          </a:xfrm>
          <a:prstGeom prst="rect">
            <a:avLst/>
          </a:prstGeom>
          <a:solidFill>
            <a:schemeClr val="bg1">
              <a:lumMod val="95000"/>
            </a:schemeClr>
          </a:solidFill>
        </p:spPr>
        <p:txBody>
          <a:bodyPr wrap="square" lIns="134464" tIns="89642" rIns="134464" bIns="89642"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spcBef>
                <a:spcPts val="1176"/>
              </a:spcBef>
            </a:pPr>
            <a:r>
              <a:rPr lang="en-US" sz="1961"/>
              <a:t>Filtering network traffic</a:t>
            </a:r>
          </a:p>
        </p:txBody>
      </p:sp>
      <p:sp>
        <p:nvSpPr>
          <p:cNvPr id="12" name="TextBox 1">
            <a:extLst>
              <a:ext uri="{FF2B5EF4-FFF2-40B4-BE49-F238E27FC236}">
                <a16:creationId xmlns:a16="http://schemas.microsoft.com/office/drawing/2014/main" id="{C19A5929-92B6-4569-A11F-8962B4F66202}"/>
              </a:ext>
            </a:extLst>
          </p:cNvPr>
          <p:cNvSpPr txBox="1"/>
          <p:nvPr/>
        </p:nvSpPr>
        <p:spPr>
          <a:xfrm>
            <a:off x="418643" y="5376792"/>
            <a:ext cx="5521378" cy="860383"/>
          </a:xfrm>
          <a:prstGeom prst="rect">
            <a:avLst/>
          </a:prstGeom>
          <a:solidFill>
            <a:schemeClr val="bg1">
              <a:lumMod val="95000"/>
            </a:schemeClr>
          </a:solidFill>
        </p:spPr>
        <p:txBody>
          <a:bodyPr wrap="square" lIns="134464" tIns="89642" rIns="134464" bIns="89642"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a:spcBef>
                <a:spcPts val="1176"/>
              </a:spcBef>
            </a:pPr>
            <a:r>
              <a:rPr lang="en-US" sz="1961"/>
              <a:t>Routing network traffic </a:t>
            </a:r>
          </a:p>
        </p:txBody>
      </p:sp>
      <p:sp>
        <p:nvSpPr>
          <p:cNvPr id="6" name="Rectangle 5">
            <a:extLst>
              <a:ext uri="{FF2B5EF4-FFF2-40B4-BE49-F238E27FC236}">
                <a16:creationId xmlns:a16="http://schemas.microsoft.com/office/drawing/2014/main" id="{682D4FB2-62C5-4058-8404-A6D746525401}"/>
              </a:ext>
              <a:ext uri="{C183D7F6-B498-43B3-948B-1728B52AA6E4}">
                <adec:decorative xmlns:adec="http://schemas.microsoft.com/office/drawing/2017/decorative" val="1"/>
              </a:ext>
            </a:extLst>
          </p:cNvPr>
          <p:cNvSpPr/>
          <p:nvPr/>
        </p:nvSpPr>
        <p:spPr bwMode="auto">
          <a:xfrm>
            <a:off x="6096001" y="119270"/>
            <a:ext cx="5677357" cy="6117905"/>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defPPr>
              <a:defRPr lang="en-US"/>
            </a:defPPr>
            <a:lvl1pPr marL="0" algn="l" defTabSz="932742" rtl="0" eaLnBrk="1" latinLnBrk="0" hangingPunct="1">
              <a:defRPr sz="1800" kern="1200">
                <a:solidFill>
                  <a:schemeClr val="lt1"/>
                </a:solidFill>
                <a:latin typeface="+mn-lt"/>
                <a:ea typeface="+mn-ea"/>
                <a:cs typeface="+mn-cs"/>
              </a:defRPr>
            </a:lvl1pPr>
            <a:lvl2pPr marL="466371" algn="l" defTabSz="932742" rtl="0" eaLnBrk="1" latinLnBrk="0" hangingPunct="1">
              <a:defRPr sz="1800" kern="1200">
                <a:solidFill>
                  <a:schemeClr val="lt1"/>
                </a:solidFill>
                <a:latin typeface="+mn-lt"/>
                <a:ea typeface="+mn-ea"/>
                <a:cs typeface="+mn-cs"/>
              </a:defRPr>
            </a:lvl2pPr>
            <a:lvl3pPr marL="932742" algn="l" defTabSz="932742" rtl="0" eaLnBrk="1" latinLnBrk="0" hangingPunct="1">
              <a:defRPr sz="1800" kern="1200">
                <a:solidFill>
                  <a:schemeClr val="lt1"/>
                </a:solidFill>
                <a:latin typeface="+mn-lt"/>
                <a:ea typeface="+mn-ea"/>
                <a:cs typeface="+mn-cs"/>
              </a:defRPr>
            </a:lvl3pPr>
            <a:lvl4pPr marL="1399113" algn="l" defTabSz="932742" rtl="0" eaLnBrk="1" latinLnBrk="0" hangingPunct="1">
              <a:defRPr sz="1800" kern="1200">
                <a:solidFill>
                  <a:schemeClr val="lt1"/>
                </a:solidFill>
                <a:latin typeface="+mn-lt"/>
                <a:ea typeface="+mn-ea"/>
                <a:cs typeface="+mn-cs"/>
              </a:defRPr>
            </a:lvl4pPr>
            <a:lvl5pPr marL="1865484" algn="l" defTabSz="932742" rtl="0" eaLnBrk="1" latinLnBrk="0" hangingPunct="1">
              <a:defRPr sz="1800" kern="1200">
                <a:solidFill>
                  <a:schemeClr val="lt1"/>
                </a:solidFill>
                <a:latin typeface="+mn-lt"/>
                <a:ea typeface="+mn-ea"/>
                <a:cs typeface="+mn-cs"/>
              </a:defRPr>
            </a:lvl5pPr>
            <a:lvl6pPr marL="2331856" algn="l" defTabSz="932742" rtl="0" eaLnBrk="1" latinLnBrk="0" hangingPunct="1">
              <a:defRPr sz="1800" kern="1200">
                <a:solidFill>
                  <a:schemeClr val="lt1"/>
                </a:solidFill>
                <a:latin typeface="+mn-lt"/>
                <a:ea typeface="+mn-ea"/>
                <a:cs typeface="+mn-cs"/>
              </a:defRPr>
            </a:lvl6pPr>
            <a:lvl7pPr marL="2798226" algn="l" defTabSz="932742" rtl="0" eaLnBrk="1" latinLnBrk="0" hangingPunct="1">
              <a:defRPr sz="1800" kern="1200">
                <a:solidFill>
                  <a:schemeClr val="lt1"/>
                </a:solidFill>
                <a:latin typeface="+mn-lt"/>
                <a:ea typeface="+mn-ea"/>
                <a:cs typeface="+mn-cs"/>
              </a:defRPr>
            </a:lvl7pPr>
            <a:lvl8pPr marL="3264597" algn="l" defTabSz="932742" rtl="0" eaLnBrk="1" latinLnBrk="0" hangingPunct="1">
              <a:defRPr sz="1800" kern="1200">
                <a:solidFill>
                  <a:schemeClr val="lt1"/>
                </a:solidFill>
                <a:latin typeface="+mn-lt"/>
                <a:ea typeface="+mn-ea"/>
                <a:cs typeface="+mn-cs"/>
              </a:defRPr>
            </a:lvl8pPr>
            <a:lvl9pPr marL="3730969" algn="l" defTabSz="932742" rtl="0" eaLnBrk="1" latinLnBrk="0" hangingPunct="1">
              <a:defRPr sz="1800" kern="1200">
                <a:solidFill>
                  <a:schemeClr val="lt1"/>
                </a:solidFill>
                <a:latin typeface="+mn-lt"/>
                <a:ea typeface="+mn-ea"/>
                <a:cs typeface="+mn-cs"/>
              </a:defRPr>
            </a:lvl9pPr>
          </a:lstStyle>
          <a:p>
            <a:pPr algn="ctr" defTabSz="914102" fontAlgn="base">
              <a:spcBef>
                <a:spcPct val="0"/>
              </a:spcBef>
              <a:spcAft>
                <a:spcPct val="0"/>
              </a:spcAft>
            </a:pPr>
            <a:endParaRPr lang="en-IN" sz="2353" err="1">
              <a:gradFill>
                <a:gsLst>
                  <a:gs pos="0">
                    <a:srgbClr val="FFFFFF"/>
                  </a:gs>
                  <a:gs pos="100000">
                    <a:srgbClr val="FFFFFF"/>
                  </a:gs>
                </a:gsLst>
                <a:lin ang="5400000" scaled="0"/>
              </a:gradFill>
              <a:cs typeface="Segoe UI" pitchFamily="34" charset="0"/>
            </a:endParaRPr>
          </a:p>
        </p:txBody>
      </p:sp>
      <p:pic>
        <p:nvPicPr>
          <p:cNvPr id="7" name="Picture 6" descr="Azure virtual network diagram ">
            <a:extLst>
              <a:ext uri="{FF2B5EF4-FFF2-40B4-BE49-F238E27FC236}">
                <a16:creationId xmlns:a16="http://schemas.microsoft.com/office/drawing/2014/main" id="{7CB38AF7-7E91-4CA3-917A-6507C9EC98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2615" y="314730"/>
            <a:ext cx="3784127" cy="5726984"/>
          </a:xfrm>
          <a:prstGeom prst="rect">
            <a:avLst/>
          </a:prstGeom>
        </p:spPr>
      </p:pic>
      <p:sp>
        <p:nvSpPr>
          <p:cNvPr id="13" name="Rectangle 12">
            <a:extLst>
              <a:ext uri="{FF2B5EF4-FFF2-40B4-BE49-F238E27FC236}">
                <a16:creationId xmlns:a16="http://schemas.microsoft.com/office/drawing/2014/main" id="{F4890618-3072-474D-BF31-E982CD21C42D}"/>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4" name="Rectangle 13">
            <a:extLst>
              <a:ext uri="{FF2B5EF4-FFF2-40B4-BE49-F238E27FC236}">
                <a16:creationId xmlns:a16="http://schemas.microsoft.com/office/drawing/2014/main" id="{26A91512-E929-4D50-8ED5-74241D22CB09}"/>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Slide Number Placeholder 5">
            <a:extLst>
              <a:ext uri="{FF2B5EF4-FFF2-40B4-BE49-F238E27FC236}">
                <a16:creationId xmlns:a16="http://schemas.microsoft.com/office/drawing/2014/main" id="{635C9443-9A6E-429D-A5FF-6DE7BDA214C0}"/>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5</a:t>
            </a:fld>
            <a:endParaRPr lang="en-US" dirty="0"/>
          </a:p>
        </p:txBody>
      </p:sp>
    </p:spTree>
    <p:extLst>
      <p:ext uri="{BB962C8B-B14F-4D97-AF65-F5344CB8AC3E}">
        <p14:creationId xmlns:p14="http://schemas.microsoft.com/office/powerpoint/2010/main" val="406461472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CECF43-A5B3-4EBA-84DE-4A669251E787}"/>
              </a:ext>
              <a:ext uri="{C183D7F6-B498-43B3-948B-1728B52AA6E4}">
                <adec:decorative xmlns:adec="http://schemas.microsoft.com/office/drawing/2017/decorative" val="0"/>
              </a:ext>
            </a:extLst>
          </p:cNvPr>
          <p:cNvSpPr>
            <a:spLocks noGrp="1"/>
          </p:cNvSpPr>
          <p:nvPr>
            <p:ph type="title"/>
          </p:nvPr>
        </p:nvSpPr>
        <p:spPr/>
        <p:txBody>
          <a:bodyPr/>
          <a:lstStyle/>
          <a:p>
            <a:r>
              <a:rPr lang="en-US" dirty="0"/>
              <a:t>Virtual Network address space</a:t>
            </a:r>
          </a:p>
        </p:txBody>
      </p:sp>
      <p:sp>
        <p:nvSpPr>
          <p:cNvPr id="5" name="Rectangle 4">
            <a:extLst>
              <a:ext uri="{FF2B5EF4-FFF2-40B4-BE49-F238E27FC236}">
                <a16:creationId xmlns:a16="http://schemas.microsoft.com/office/drawing/2014/main" id="{34C9F17B-B8C1-4AA3-9263-DAC0478B9F60}"/>
              </a:ext>
              <a:ext uri="{C183D7F6-B498-43B3-948B-1728B52AA6E4}">
                <adec:decorative xmlns:adec="http://schemas.microsoft.com/office/drawing/2017/decorative" val="1"/>
              </a:ext>
            </a:extLst>
          </p:cNvPr>
          <p:cNvSpPr/>
          <p:nvPr/>
        </p:nvSpPr>
        <p:spPr bwMode="auto">
          <a:xfrm>
            <a:off x="418644" y="1169263"/>
            <a:ext cx="11354714" cy="3756579"/>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sp>
        <p:nvSpPr>
          <p:cNvPr id="11" name="TextBox 1">
            <a:extLst>
              <a:ext uri="{FF2B5EF4-FFF2-40B4-BE49-F238E27FC236}">
                <a16:creationId xmlns:a16="http://schemas.microsoft.com/office/drawing/2014/main" id="{0EAF4BE6-957B-448A-AADF-1D0F9A97E2AA}"/>
              </a:ext>
            </a:extLst>
          </p:cNvPr>
          <p:cNvSpPr txBox="1"/>
          <p:nvPr/>
        </p:nvSpPr>
        <p:spPr>
          <a:xfrm>
            <a:off x="646514" y="1272209"/>
            <a:ext cx="5495999" cy="3472069"/>
          </a:xfrm>
          <a:prstGeom prst="rect">
            <a:avLst/>
          </a:prstGeom>
          <a:solidFill>
            <a:schemeClr val="bg1">
              <a:lumMod val="95000"/>
            </a:schemeClr>
          </a:solidFill>
        </p:spPr>
        <p:txBody>
          <a:bodyPr wrap="square" lIns="137160" tIns="91440" rIns="137160" bIns="91440"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R="0" lvl="0">
              <a:spcBef>
                <a:spcPts val="0"/>
              </a:spcBef>
              <a:spcAft>
                <a:spcPts val="0"/>
              </a:spcAft>
            </a:pPr>
            <a:r>
              <a:rPr lang="en-US" sz="1961" b="1"/>
              <a:t>RFC 1918</a:t>
            </a:r>
          </a:p>
          <a:p>
            <a:pPr marR="0" lvl="0">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10.0.0.0 - 10.255.255.255 (10/8 prefix)</a:t>
            </a:r>
          </a:p>
          <a:p>
            <a:pPr marR="0" lvl="0">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172.16.0.0 - 172.31.255.255 (172.16/12 prefix)</a:t>
            </a:r>
          </a:p>
          <a:p>
            <a:pPr marR="0" lvl="0">
              <a:spcBef>
                <a:spcPts val="0"/>
              </a:spcBef>
              <a:spcAft>
                <a:spcPts val="1000"/>
              </a:spcAft>
            </a:pPr>
            <a:r>
              <a:rPr lang="en-US" sz="1800">
                <a:effectLst/>
                <a:latin typeface="Calibri" panose="020F0502020204030204" pitchFamily="34" charset="0"/>
                <a:ea typeface="Calibri" panose="020F0502020204030204" pitchFamily="34" charset="0"/>
                <a:cs typeface="Times New Roman" panose="02020603050405020304" pitchFamily="18" charset="0"/>
              </a:rPr>
              <a:t>192.168.0.0 - 192.168.255.255 (192.168/16 prefix)</a:t>
            </a:r>
          </a:p>
          <a:p>
            <a:pPr marR="0" lvl="0">
              <a:spcBef>
                <a:spcPts val="0"/>
              </a:spcBef>
              <a:spcAft>
                <a:spcPts val="1000"/>
              </a:spcAft>
            </a:pPr>
            <a:r>
              <a:rPr lang="en-US" sz="1800" b="1">
                <a:effectLst/>
                <a:latin typeface="Calibri" panose="020F0502020204030204" pitchFamily="34" charset="0"/>
                <a:ea typeface="Calibri" panose="020F0502020204030204" pitchFamily="34" charset="0"/>
                <a:cs typeface="Times New Roman" panose="02020603050405020304" pitchFamily="18" charset="0"/>
              </a:rPr>
              <a:t>Azure reserves 5 IP addresses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x.x.x.0: Network address</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x.x.x.1: Reserved by Azure for the default gateway</a:t>
            </a:r>
          </a:p>
          <a:p>
            <a:pPr marL="342900" marR="0" lvl="0" indent="-342900">
              <a:spcBef>
                <a:spcPts val="0"/>
              </a:spcBef>
              <a:spcAft>
                <a:spcPts val="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x.x.x.2, x.x.x.3: Reserved by Azure to map the Azure DNS IPs to the VNet space</a:t>
            </a:r>
          </a:p>
          <a:p>
            <a:pPr marL="342900" marR="0" lvl="0" indent="-342900">
              <a:spcBef>
                <a:spcPts val="0"/>
              </a:spcBef>
              <a:spcAft>
                <a:spcPts val="1000"/>
              </a:spcAft>
              <a:buFont typeface="Symbol" panose="05050102010706020507" pitchFamily="18" charset="2"/>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x.x.x.255: Network broadcast address</a:t>
            </a:r>
          </a:p>
          <a:p>
            <a:pPr marR="0" lvl="0">
              <a:spcBef>
                <a:spcPts val="0"/>
              </a:spcBef>
              <a:spcAft>
                <a:spcPts val="1000"/>
              </a:spcAf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
            <a:extLst>
              <a:ext uri="{FF2B5EF4-FFF2-40B4-BE49-F238E27FC236}">
                <a16:creationId xmlns:a16="http://schemas.microsoft.com/office/drawing/2014/main" id="{E5FF261B-978E-44FF-9D47-3DAAE4B7CD4A}"/>
              </a:ext>
            </a:extLst>
          </p:cNvPr>
          <p:cNvSpPr txBox="1"/>
          <p:nvPr/>
        </p:nvSpPr>
        <p:spPr>
          <a:xfrm>
            <a:off x="6311460" y="1272208"/>
            <a:ext cx="5292951" cy="3472069"/>
          </a:xfrm>
          <a:prstGeom prst="rect">
            <a:avLst/>
          </a:prstGeom>
          <a:solidFill>
            <a:schemeClr val="bg1">
              <a:lumMod val="95000"/>
            </a:schemeClr>
          </a:solidFill>
        </p:spPr>
        <p:txBody>
          <a:bodyPr wrap="square" lIns="137160" tIns="91440" rIns="137160" bIns="91440" rtlCol="0" anchor="ctr">
            <a:no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R="0" lvl="0" defTabSz="914400">
              <a:spcBef>
                <a:spcPts val="0"/>
              </a:spcBef>
              <a:spcAft>
                <a:spcPts val="0"/>
              </a:spcAft>
            </a:pPr>
            <a:r>
              <a:rPr lang="en-US" sz="1961" b="1"/>
              <a:t>Unavailable address ranges: </a:t>
            </a:r>
          </a:p>
          <a:p>
            <a:pPr marL="342900" marR="0" lvl="0" indent="-342900">
              <a:spcBef>
                <a:spcPts val="0"/>
              </a:spcBef>
              <a:spcAft>
                <a:spcPts val="0"/>
              </a:spcAft>
              <a:buFont typeface="Symbol" panose="05050102010706020507" pitchFamily="18" charset="2"/>
              <a:buChar char=""/>
            </a:pPr>
            <a:endParaRPr lang="en-US">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961"/>
              <a:t>224.0.0.0/4 (Multicast)</a:t>
            </a:r>
          </a:p>
          <a:p>
            <a:pPr marL="342900" marR="0" lvl="0" indent="-342900">
              <a:spcBef>
                <a:spcPts val="0"/>
              </a:spcBef>
              <a:spcAft>
                <a:spcPts val="0"/>
              </a:spcAft>
              <a:buFont typeface="Symbol" panose="05050102010706020507" pitchFamily="18" charset="2"/>
              <a:buChar char=""/>
            </a:pPr>
            <a:r>
              <a:rPr lang="en-US" sz="1961"/>
              <a:t>255.255.255.255/32 (Broadcast)</a:t>
            </a:r>
          </a:p>
          <a:p>
            <a:pPr marL="342900" marR="0" lvl="0" indent="-342900">
              <a:spcBef>
                <a:spcPts val="0"/>
              </a:spcBef>
              <a:spcAft>
                <a:spcPts val="0"/>
              </a:spcAft>
              <a:buFont typeface="Symbol" panose="05050102010706020507" pitchFamily="18" charset="2"/>
              <a:buChar char=""/>
            </a:pPr>
            <a:r>
              <a:rPr lang="en-US" sz="1961"/>
              <a:t>127.0.0.0/8 (Loopback)</a:t>
            </a:r>
          </a:p>
          <a:p>
            <a:pPr marL="342900" marR="0" lvl="0" indent="-342900">
              <a:spcBef>
                <a:spcPts val="0"/>
              </a:spcBef>
              <a:spcAft>
                <a:spcPts val="0"/>
              </a:spcAft>
              <a:buFont typeface="Symbol" panose="05050102010706020507" pitchFamily="18" charset="2"/>
              <a:buChar char=""/>
            </a:pPr>
            <a:r>
              <a:rPr lang="en-US" sz="1961"/>
              <a:t>169.254.0.0/16 (Link-local)</a:t>
            </a:r>
          </a:p>
          <a:p>
            <a:pPr marL="342900" marR="0" lvl="0" indent="-342900">
              <a:spcBef>
                <a:spcPts val="0"/>
              </a:spcBef>
              <a:spcAft>
                <a:spcPts val="1000"/>
              </a:spcAft>
              <a:buFont typeface="Symbol" panose="05050102010706020507" pitchFamily="18" charset="2"/>
              <a:buChar char=""/>
            </a:pPr>
            <a:r>
              <a:rPr lang="en-US" sz="1961"/>
              <a:t>168.63.129.16/32 (Internal DNS)</a:t>
            </a:r>
          </a:p>
          <a:p>
            <a:pPr>
              <a:spcBef>
                <a:spcPts val="1200"/>
              </a:spcBef>
            </a:pPr>
            <a:endParaRPr lang="en-US" sz="2400"/>
          </a:p>
        </p:txBody>
      </p:sp>
      <p:sp>
        <p:nvSpPr>
          <p:cNvPr id="8" name="Rectangle 7">
            <a:extLst>
              <a:ext uri="{FF2B5EF4-FFF2-40B4-BE49-F238E27FC236}">
                <a16:creationId xmlns:a16="http://schemas.microsoft.com/office/drawing/2014/main" id="{2FE2D89F-3864-4D98-9432-9AA601C6370A}"/>
              </a:ext>
            </a:extLst>
          </p:cNvPr>
          <p:cNvSpPr/>
          <p:nvPr/>
        </p:nvSpPr>
        <p:spPr>
          <a:xfrm>
            <a:off x="418643" y="5065377"/>
            <a:ext cx="2773848" cy="1171798"/>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Logical representation of your own network</a:t>
            </a:r>
          </a:p>
        </p:txBody>
      </p:sp>
      <p:sp>
        <p:nvSpPr>
          <p:cNvPr id="9" name="Rectangle 8">
            <a:extLst>
              <a:ext uri="{FF2B5EF4-FFF2-40B4-BE49-F238E27FC236}">
                <a16:creationId xmlns:a16="http://schemas.microsoft.com/office/drawing/2014/main" id="{A0A3D8C3-FB8D-435F-B975-864FBE05C79C}"/>
              </a:ext>
            </a:extLst>
          </p:cNvPr>
          <p:cNvSpPr/>
          <p:nvPr/>
        </p:nvSpPr>
        <p:spPr>
          <a:xfrm>
            <a:off x="3291382" y="5065377"/>
            <a:ext cx="2773848" cy="1171798"/>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Create a dedicated private cloud-only virtual network</a:t>
            </a:r>
          </a:p>
        </p:txBody>
      </p:sp>
      <p:sp>
        <p:nvSpPr>
          <p:cNvPr id="10" name="Rectangle 9">
            <a:extLst>
              <a:ext uri="{FF2B5EF4-FFF2-40B4-BE49-F238E27FC236}">
                <a16:creationId xmlns:a16="http://schemas.microsoft.com/office/drawing/2014/main" id="{127523E7-5480-4D13-886A-877F5511F3FE}"/>
              </a:ext>
            </a:extLst>
          </p:cNvPr>
          <p:cNvSpPr/>
          <p:nvPr/>
        </p:nvSpPr>
        <p:spPr>
          <a:xfrm>
            <a:off x="6126771" y="5065377"/>
            <a:ext cx="2773848" cy="1171798"/>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Securely extend</a:t>
            </a:r>
            <a:br>
              <a:rPr lang="en-US" sz="1961">
                <a:solidFill>
                  <a:schemeClr val="tx1"/>
                </a:solidFill>
              </a:rPr>
            </a:br>
            <a:r>
              <a:rPr lang="en-US" sz="1961">
                <a:solidFill>
                  <a:schemeClr val="tx1"/>
                </a:solidFill>
              </a:rPr>
              <a:t>your datacenter with virtual networks</a:t>
            </a:r>
          </a:p>
        </p:txBody>
      </p:sp>
      <p:sp>
        <p:nvSpPr>
          <p:cNvPr id="12" name="Rectangle 11">
            <a:extLst>
              <a:ext uri="{FF2B5EF4-FFF2-40B4-BE49-F238E27FC236}">
                <a16:creationId xmlns:a16="http://schemas.microsoft.com/office/drawing/2014/main" id="{A24A0C60-02F3-4501-968C-0E106BDEF086}"/>
              </a:ext>
            </a:extLst>
          </p:cNvPr>
          <p:cNvSpPr/>
          <p:nvPr/>
        </p:nvSpPr>
        <p:spPr>
          <a:xfrm>
            <a:off x="8999510" y="5065377"/>
            <a:ext cx="2773848" cy="1171798"/>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Enable hybrid</a:t>
            </a:r>
            <a:br>
              <a:rPr lang="en-US" sz="1961">
                <a:solidFill>
                  <a:schemeClr val="tx1"/>
                </a:solidFill>
              </a:rPr>
            </a:br>
            <a:r>
              <a:rPr lang="en-US" sz="1961">
                <a:solidFill>
                  <a:schemeClr val="tx1"/>
                </a:solidFill>
              </a:rPr>
              <a:t>cloud scenarios</a:t>
            </a:r>
          </a:p>
        </p:txBody>
      </p:sp>
      <p:sp>
        <p:nvSpPr>
          <p:cNvPr id="14" name="Rectangle 13">
            <a:extLst>
              <a:ext uri="{FF2B5EF4-FFF2-40B4-BE49-F238E27FC236}">
                <a16:creationId xmlns:a16="http://schemas.microsoft.com/office/drawing/2014/main" id="{A8A69AE2-C342-4B74-9938-A6A79A035971}"/>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5" name="Rectangle 14">
            <a:extLst>
              <a:ext uri="{FF2B5EF4-FFF2-40B4-BE49-F238E27FC236}">
                <a16:creationId xmlns:a16="http://schemas.microsoft.com/office/drawing/2014/main" id="{FBFEC498-159B-4CD7-86EB-AA04B53F44AD}"/>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Slide Number Placeholder 5">
            <a:extLst>
              <a:ext uri="{FF2B5EF4-FFF2-40B4-BE49-F238E27FC236}">
                <a16:creationId xmlns:a16="http://schemas.microsoft.com/office/drawing/2014/main" id="{798BD440-63B0-41E3-9ED1-34606F7C9532}"/>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6</a:t>
            </a:fld>
            <a:endParaRPr lang="en-US" dirty="0"/>
          </a:p>
        </p:txBody>
      </p:sp>
    </p:spTree>
    <p:extLst>
      <p:ext uri="{BB962C8B-B14F-4D97-AF65-F5344CB8AC3E}">
        <p14:creationId xmlns:p14="http://schemas.microsoft.com/office/powerpoint/2010/main" val="1264106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VNet Peering</a:t>
            </a:r>
          </a:p>
        </p:txBody>
      </p:sp>
      <p:sp>
        <p:nvSpPr>
          <p:cNvPr id="7" name="Rectangle 6">
            <a:extLst>
              <a:ext uri="{FF2B5EF4-FFF2-40B4-BE49-F238E27FC236}">
                <a16:creationId xmlns:a16="http://schemas.microsoft.com/office/drawing/2014/main" id="{2DD2858B-E0A5-446B-8F75-9679BA896BBA}"/>
              </a:ext>
              <a:ext uri="{C183D7F6-B498-43B3-948B-1728B52AA6E4}">
                <adec:decorative xmlns:adec="http://schemas.microsoft.com/office/drawing/2017/decorative" val="0"/>
              </a:ext>
            </a:extLst>
          </p:cNvPr>
          <p:cNvSpPr/>
          <p:nvPr/>
        </p:nvSpPr>
        <p:spPr bwMode="auto">
          <a:xfrm>
            <a:off x="418644" y="1169264"/>
            <a:ext cx="5164154" cy="813942"/>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VNet peering connects two Azure virtual networks </a:t>
            </a:r>
          </a:p>
        </p:txBody>
      </p:sp>
      <p:sp>
        <p:nvSpPr>
          <p:cNvPr id="8" name="Rectangle 7">
            <a:extLst>
              <a:ext uri="{FF2B5EF4-FFF2-40B4-BE49-F238E27FC236}">
                <a16:creationId xmlns:a16="http://schemas.microsoft.com/office/drawing/2014/main" id="{8C36C860-EBA3-4CED-80B5-0E25FCB0C3C0}"/>
              </a:ext>
              <a:ext uri="{C183D7F6-B498-43B3-948B-1728B52AA6E4}">
                <adec:decorative xmlns:adec="http://schemas.microsoft.com/office/drawing/2017/decorative" val="0"/>
              </a:ext>
            </a:extLst>
          </p:cNvPr>
          <p:cNvSpPr/>
          <p:nvPr/>
        </p:nvSpPr>
        <p:spPr bwMode="auto">
          <a:xfrm>
            <a:off x="418644" y="2137667"/>
            <a:ext cx="5164154" cy="813942"/>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Two types of peering: Regional and Global</a:t>
            </a:r>
          </a:p>
        </p:txBody>
      </p:sp>
      <p:sp>
        <p:nvSpPr>
          <p:cNvPr id="9" name="Rectangle 8">
            <a:extLst>
              <a:ext uri="{FF2B5EF4-FFF2-40B4-BE49-F238E27FC236}">
                <a16:creationId xmlns:a16="http://schemas.microsoft.com/office/drawing/2014/main" id="{3588408A-3766-48DD-A5AE-B83837AA4569}"/>
              </a:ext>
              <a:ext uri="{C183D7F6-B498-43B3-948B-1728B52AA6E4}">
                <adec:decorative xmlns:adec="http://schemas.microsoft.com/office/drawing/2017/decorative" val="0"/>
              </a:ext>
            </a:extLst>
          </p:cNvPr>
          <p:cNvSpPr/>
          <p:nvPr/>
        </p:nvSpPr>
        <p:spPr bwMode="auto">
          <a:xfrm>
            <a:off x="418644" y="3106071"/>
            <a:ext cx="5164154" cy="813942"/>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Peered networks use the Azure backbone</a:t>
            </a:r>
            <a:br>
              <a:rPr lang="en-US" sz="1765">
                <a:solidFill>
                  <a:schemeClr val="tx1"/>
                </a:solidFill>
              </a:rPr>
            </a:br>
            <a:r>
              <a:rPr lang="en-US" sz="1765">
                <a:solidFill>
                  <a:schemeClr val="tx1"/>
                </a:solidFill>
              </a:rPr>
              <a:t>for privacy and isolation</a:t>
            </a:r>
          </a:p>
        </p:txBody>
      </p:sp>
      <p:sp>
        <p:nvSpPr>
          <p:cNvPr id="10" name="Rectangle 9">
            <a:extLst>
              <a:ext uri="{FF2B5EF4-FFF2-40B4-BE49-F238E27FC236}">
                <a16:creationId xmlns:a16="http://schemas.microsoft.com/office/drawing/2014/main" id="{8CFD6B79-0090-4377-A782-3DD159581156}"/>
              </a:ext>
              <a:ext uri="{C183D7F6-B498-43B3-948B-1728B52AA6E4}">
                <adec:decorative xmlns:adec="http://schemas.microsoft.com/office/drawing/2017/decorative" val="0"/>
              </a:ext>
            </a:extLst>
          </p:cNvPr>
          <p:cNvSpPr/>
          <p:nvPr/>
        </p:nvSpPr>
        <p:spPr bwMode="auto">
          <a:xfrm>
            <a:off x="418644" y="4074474"/>
            <a:ext cx="5164154" cy="813942"/>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You can peer across subscriptions and tenants</a:t>
            </a:r>
          </a:p>
        </p:txBody>
      </p:sp>
      <p:sp>
        <p:nvSpPr>
          <p:cNvPr id="11" name="Rectangle 10">
            <a:extLst>
              <a:ext uri="{FF2B5EF4-FFF2-40B4-BE49-F238E27FC236}">
                <a16:creationId xmlns:a16="http://schemas.microsoft.com/office/drawing/2014/main" id="{B1AAAD77-9AEC-4623-8D34-D61366601D92}"/>
              </a:ext>
              <a:ext uri="{C183D7F6-B498-43B3-948B-1728B52AA6E4}">
                <adec:decorative xmlns:adec="http://schemas.microsoft.com/office/drawing/2017/decorative" val="0"/>
              </a:ext>
            </a:extLst>
          </p:cNvPr>
          <p:cNvSpPr/>
          <p:nvPr/>
        </p:nvSpPr>
        <p:spPr bwMode="auto">
          <a:xfrm>
            <a:off x="418644" y="5042877"/>
            <a:ext cx="5164154" cy="813942"/>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VNet peering is not transitive </a:t>
            </a:r>
          </a:p>
        </p:txBody>
      </p:sp>
      <p:sp>
        <p:nvSpPr>
          <p:cNvPr id="6" name="Rectangle 5">
            <a:extLst>
              <a:ext uri="{FF2B5EF4-FFF2-40B4-BE49-F238E27FC236}">
                <a16:creationId xmlns:a16="http://schemas.microsoft.com/office/drawing/2014/main" id="{1CD046A1-E0F3-49B4-B76B-F112208A1D78}"/>
              </a:ext>
              <a:ext uri="{C183D7F6-B498-43B3-948B-1728B52AA6E4}">
                <adec:decorative xmlns:adec="http://schemas.microsoft.com/office/drawing/2017/decorative" val="1"/>
              </a:ext>
            </a:extLst>
          </p:cNvPr>
          <p:cNvSpPr/>
          <p:nvPr/>
        </p:nvSpPr>
        <p:spPr bwMode="auto">
          <a:xfrm>
            <a:off x="5730311" y="1169263"/>
            <a:ext cx="6043047" cy="4687555"/>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ea typeface="Segoe UI" pitchFamily="34" charset="0"/>
              <a:cs typeface="Segoe UI" pitchFamily="34" charset="0"/>
            </a:endParaRPr>
          </a:p>
        </p:txBody>
      </p:sp>
      <p:pic>
        <p:nvPicPr>
          <p:cNvPr id="2" name="Picture 1" descr="Illustration showing VNet1 in Region 1, and VNet2 and VNet3 in Region 2. VNet2 and VNet3 are connected with regional VNet peering. VNet1 and VNet2 are connected with a global VNet peering">
            <a:extLst>
              <a:ext uri="{FF2B5EF4-FFF2-40B4-BE49-F238E27FC236}">
                <a16:creationId xmlns:a16="http://schemas.microsoft.com/office/drawing/2014/main" id="{EE9D4337-6111-4937-BB21-A32D0021C379}"/>
              </a:ext>
            </a:extLst>
          </p:cNvPr>
          <p:cNvPicPr>
            <a:picLocks noChangeAspect="1"/>
          </p:cNvPicPr>
          <p:nvPr/>
        </p:nvPicPr>
        <p:blipFill>
          <a:blip r:embed="rId3"/>
          <a:stretch>
            <a:fillRect/>
          </a:stretch>
        </p:blipFill>
        <p:spPr>
          <a:xfrm>
            <a:off x="5838250" y="2929315"/>
            <a:ext cx="5846871" cy="1167452"/>
          </a:xfrm>
          <a:prstGeom prst="rect">
            <a:avLst/>
          </a:prstGeom>
        </p:spPr>
      </p:pic>
      <p:sp>
        <p:nvSpPr>
          <p:cNvPr id="12" name="Rectangle 11">
            <a:extLst>
              <a:ext uri="{FF2B5EF4-FFF2-40B4-BE49-F238E27FC236}">
                <a16:creationId xmlns:a16="http://schemas.microsoft.com/office/drawing/2014/main" id="{6FFC5A6D-1804-42EE-A296-CAB3A1A10A58}"/>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3" name="Rectangle 12">
            <a:extLst>
              <a:ext uri="{FF2B5EF4-FFF2-40B4-BE49-F238E27FC236}">
                <a16:creationId xmlns:a16="http://schemas.microsoft.com/office/drawing/2014/main" id="{5F757DB5-9E54-4D5F-8668-1774F779A36D}"/>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Slide Number Placeholder 5">
            <a:extLst>
              <a:ext uri="{FF2B5EF4-FFF2-40B4-BE49-F238E27FC236}">
                <a16:creationId xmlns:a16="http://schemas.microsoft.com/office/drawing/2014/main" id="{26C917E3-66CD-47C4-B3BC-FDB43E9F105B}"/>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7</a:t>
            </a:fld>
            <a:endParaRPr lang="en-US" dirty="0"/>
          </a:p>
        </p:txBody>
      </p:sp>
    </p:spTree>
    <p:extLst>
      <p:ext uri="{BB962C8B-B14F-4D97-AF65-F5344CB8AC3E}">
        <p14:creationId xmlns:p14="http://schemas.microsoft.com/office/powerpoint/2010/main" val="2923138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2DCD6D-80D8-493D-8D42-8BD9B7BD8F36}"/>
              </a:ext>
            </a:extLst>
          </p:cNvPr>
          <p:cNvSpPr>
            <a:spLocks noGrp="1"/>
          </p:cNvSpPr>
          <p:nvPr>
            <p:ph type="title"/>
          </p:nvPr>
        </p:nvSpPr>
        <p:spPr/>
        <p:txBody>
          <a:bodyPr/>
          <a:lstStyle/>
          <a:p>
            <a:r>
              <a:rPr lang="en-US" dirty="0"/>
              <a:t>Virtual network traffic routing </a:t>
            </a:r>
          </a:p>
        </p:txBody>
      </p:sp>
      <p:sp>
        <p:nvSpPr>
          <p:cNvPr id="5" name="Rectangle 4">
            <a:extLst>
              <a:ext uri="{FF2B5EF4-FFF2-40B4-BE49-F238E27FC236}">
                <a16:creationId xmlns:a16="http://schemas.microsoft.com/office/drawing/2014/main" id="{747C9A98-B88D-4E2B-8C83-B0BCFACF98F0}"/>
              </a:ext>
            </a:extLst>
          </p:cNvPr>
          <p:cNvSpPr/>
          <p:nvPr/>
        </p:nvSpPr>
        <p:spPr>
          <a:xfrm>
            <a:off x="424090" y="2134345"/>
            <a:ext cx="2572531" cy="76634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0" bIns="89642" numCol="1" spcCol="1270" anchor="ctr" anchorCtr="0">
            <a:noAutofit/>
          </a:bodyPr>
          <a:lstStyle/>
          <a:p>
            <a:r>
              <a:rPr lang="en-US" sz="2353">
                <a:solidFill>
                  <a:schemeClr val="tx1"/>
                </a:solidFill>
                <a:latin typeface="+mj-lt"/>
                <a:ea typeface="+mn-lt"/>
                <a:cs typeface="+mn-lt"/>
              </a:rPr>
              <a:t>System routes</a:t>
            </a:r>
          </a:p>
        </p:txBody>
      </p:sp>
      <p:sp>
        <p:nvSpPr>
          <p:cNvPr id="7" name="Rectangle 6">
            <a:extLst>
              <a:ext uri="{FF2B5EF4-FFF2-40B4-BE49-F238E27FC236}">
                <a16:creationId xmlns:a16="http://schemas.microsoft.com/office/drawing/2014/main" id="{485978CD-0E3A-42D9-B778-A76EF5B22648}"/>
              </a:ext>
            </a:extLst>
          </p:cNvPr>
          <p:cNvSpPr/>
          <p:nvPr/>
        </p:nvSpPr>
        <p:spPr>
          <a:xfrm>
            <a:off x="424090" y="3220069"/>
            <a:ext cx="2572531" cy="76634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0" bIns="89642" numCol="1" spcCol="1270" anchor="ctr" anchorCtr="0">
            <a:noAutofit/>
          </a:bodyPr>
          <a:lstStyle/>
          <a:p>
            <a:r>
              <a:rPr lang="en-US" sz="2353">
                <a:solidFill>
                  <a:schemeClr val="tx1"/>
                </a:solidFill>
                <a:latin typeface="+mj-lt"/>
                <a:cs typeface="Segoe UI Semilight"/>
              </a:rPr>
              <a:t>Default routes</a:t>
            </a:r>
          </a:p>
        </p:txBody>
      </p:sp>
      <p:sp>
        <p:nvSpPr>
          <p:cNvPr id="9" name="Rectangle 8">
            <a:extLst>
              <a:ext uri="{FF2B5EF4-FFF2-40B4-BE49-F238E27FC236}">
                <a16:creationId xmlns:a16="http://schemas.microsoft.com/office/drawing/2014/main" id="{6596AE29-AC8D-4F16-B5BA-E4F06C2DB4D3}"/>
              </a:ext>
            </a:extLst>
          </p:cNvPr>
          <p:cNvSpPr/>
          <p:nvPr/>
        </p:nvSpPr>
        <p:spPr>
          <a:xfrm>
            <a:off x="424090" y="4305793"/>
            <a:ext cx="2572531" cy="76634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0" bIns="89642" numCol="1" spcCol="1270" anchor="ctr" anchorCtr="0">
            <a:noAutofit/>
          </a:bodyPr>
          <a:lstStyle/>
          <a:p>
            <a:r>
              <a:rPr lang="en-US" sz="2353">
                <a:solidFill>
                  <a:schemeClr val="tx1"/>
                </a:solidFill>
                <a:latin typeface="+mj-lt"/>
                <a:ea typeface="+mn-lt"/>
                <a:cs typeface="+mn-lt"/>
              </a:rPr>
              <a:t>Custom routes</a:t>
            </a:r>
            <a:endParaRPr lang="en-US" sz="2157">
              <a:solidFill>
                <a:schemeClr val="tx1"/>
              </a:solidFill>
            </a:endParaRPr>
          </a:p>
        </p:txBody>
      </p:sp>
      <p:pic>
        <p:nvPicPr>
          <p:cNvPr id="4" name="Picture 3" descr="Azure portal screenshot of NIC effective routes ">
            <a:extLst>
              <a:ext uri="{FF2B5EF4-FFF2-40B4-BE49-F238E27FC236}">
                <a16:creationId xmlns:a16="http://schemas.microsoft.com/office/drawing/2014/main" id="{D19AB64E-4284-45E7-B7A0-3258FEC7FA27}"/>
              </a:ext>
            </a:extLst>
          </p:cNvPr>
          <p:cNvPicPr>
            <a:picLocks noChangeAspect="1"/>
          </p:cNvPicPr>
          <p:nvPr/>
        </p:nvPicPr>
        <p:blipFill>
          <a:blip r:embed="rId3"/>
          <a:stretch>
            <a:fillRect/>
          </a:stretch>
        </p:blipFill>
        <p:spPr>
          <a:xfrm>
            <a:off x="3286539" y="1901904"/>
            <a:ext cx="8605990" cy="3902869"/>
          </a:xfrm>
          <a:prstGeom prst="rect">
            <a:avLst/>
          </a:prstGeom>
        </p:spPr>
      </p:pic>
      <p:sp>
        <p:nvSpPr>
          <p:cNvPr id="6" name="Rectangle 5">
            <a:extLst>
              <a:ext uri="{FF2B5EF4-FFF2-40B4-BE49-F238E27FC236}">
                <a16:creationId xmlns:a16="http://schemas.microsoft.com/office/drawing/2014/main" id="{48D75E50-2589-47C0-83C2-9FDAEABAC34D}"/>
              </a:ext>
              <a:ext uri="{C183D7F6-B498-43B3-948B-1728B52AA6E4}">
                <adec:decorative xmlns:adec="http://schemas.microsoft.com/office/drawing/2017/decorative" val="1"/>
              </a:ext>
            </a:extLst>
          </p:cNvPr>
          <p:cNvSpPr/>
          <p:nvPr/>
        </p:nvSpPr>
        <p:spPr bwMode="auto">
          <a:xfrm>
            <a:off x="3167366" y="1169262"/>
            <a:ext cx="8874817" cy="5076555"/>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sp>
        <p:nvSpPr>
          <p:cNvPr id="8" name="Rectangle 7">
            <a:extLst>
              <a:ext uri="{FF2B5EF4-FFF2-40B4-BE49-F238E27FC236}">
                <a16:creationId xmlns:a16="http://schemas.microsoft.com/office/drawing/2014/main" id="{63B108CE-A0BB-4D96-A439-E95C84AB2569}"/>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 name="Rectangle 9">
            <a:extLst>
              <a:ext uri="{FF2B5EF4-FFF2-40B4-BE49-F238E27FC236}">
                <a16:creationId xmlns:a16="http://schemas.microsoft.com/office/drawing/2014/main" id="{1ECECD7E-5620-4798-9C3B-4DF0C6067F47}"/>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Slide Number Placeholder 5">
            <a:extLst>
              <a:ext uri="{FF2B5EF4-FFF2-40B4-BE49-F238E27FC236}">
                <a16:creationId xmlns:a16="http://schemas.microsoft.com/office/drawing/2014/main" id="{88893542-2EAC-4CB8-8692-241880036E1C}"/>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8</a:t>
            </a:fld>
            <a:endParaRPr lang="en-US" dirty="0"/>
          </a:p>
        </p:txBody>
      </p:sp>
    </p:spTree>
    <p:extLst>
      <p:ext uri="{BB962C8B-B14F-4D97-AF65-F5344CB8AC3E}">
        <p14:creationId xmlns:p14="http://schemas.microsoft.com/office/powerpoint/2010/main" val="2390675989"/>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Plan a VPN Gateway</a:t>
            </a:r>
          </a:p>
        </p:txBody>
      </p:sp>
      <p:sp>
        <p:nvSpPr>
          <p:cNvPr id="5" name="Rectangle 4">
            <a:extLst>
              <a:ext uri="{FF2B5EF4-FFF2-40B4-BE49-F238E27FC236}">
                <a16:creationId xmlns:a16="http://schemas.microsoft.com/office/drawing/2014/main" id="{76B7D018-6300-4013-9D3C-C3068AF25DC5}"/>
              </a:ext>
              <a:ext uri="{C183D7F6-B498-43B3-948B-1728B52AA6E4}">
                <adec:decorative xmlns:adec="http://schemas.microsoft.com/office/drawing/2017/decorative" val="1"/>
              </a:ext>
            </a:extLst>
          </p:cNvPr>
          <p:cNvSpPr/>
          <p:nvPr/>
        </p:nvSpPr>
        <p:spPr bwMode="auto">
          <a:xfrm>
            <a:off x="418644" y="1169263"/>
            <a:ext cx="11354714" cy="3330468"/>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sp>
        <p:nvSpPr>
          <p:cNvPr id="8" name="Freeform: Shape 7">
            <a:extLst>
              <a:ext uri="{FF2B5EF4-FFF2-40B4-BE49-F238E27FC236}">
                <a16:creationId xmlns:a16="http://schemas.microsoft.com/office/drawing/2014/main" id="{D8C96F80-31A9-4368-B1B3-CD285D344AC1}"/>
              </a:ext>
            </a:extLst>
          </p:cNvPr>
          <p:cNvSpPr/>
          <p:nvPr/>
        </p:nvSpPr>
        <p:spPr>
          <a:xfrm>
            <a:off x="418643" y="4645087"/>
            <a:ext cx="3683191" cy="1592088"/>
          </a:xfrm>
          <a:custGeom>
            <a:avLst/>
            <a:gdLst>
              <a:gd name="connsiteX0" fmla="*/ 0 w 2377347"/>
              <a:gd name="connsiteY0" fmla="*/ 0 h 1188673"/>
              <a:gd name="connsiteX1" fmla="*/ 2377347 w 2377347"/>
              <a:gd name="connsiteY1" fmla="*/ 0 h 1188673"/>
              <a:gd name="connsiteX2" fmla="*/ 2377347 w 2377347"/>
              <a:gd name="connsiteY2" fmla="*/ 1188673 h 1188673"/>
              <a:gd name="connsiteX3" fmla="*/ 0 w 2377347"/>
              <a:gd name="connsiteY3" fmla="*/ 1188673 h 1188673"/>
              <a:gd name="connsiteX4" fmla="*/ 0 w 2377347"/>
              <a:gd name="connsiteY4" fmla="*/ 0 h 1188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347" h="1188673">
                <a:moveTo>
                  <a:pt x="0" y="0"/>
                </a:moveTo>
                <a:lnTo>
                  <a:pt x="2377347" y="0"/>
                </a:lnTo>
                <a:lnTo>
                  <a:pt x="2377347" y="1188673"/>
                </a:lnTo>
                <a:lnTo>
                  <a:pt x="0" y="1188673"/>
                </a:lnTo>
                <a:lnTo>
                  <a:pt x="0" y="0"/>
                </a:lnTo>
                <a:close/>
              </a:path>
            </a:pathLst>
          </a:cu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spcBef>
                <a:spcPts val="1176"/>
              </a:spcBef>
            </a:pPr>
            <a:r>
              <a:rPr lang="en-US" sz="2157">
                <a:solidFill>
                  <a:schemeClr val="tx1"/>
                </a:solidFill>
                <a:latin typeface="+mj-lt"/>
              </a:rPr>
              <a:t>Site-to-site connections </a:t>
            </a:r>
            <a:r>
              <a:rPr lang="en-US" sz="2157">
                <a:solidFill>
                  <a:schemeClr val="tx1"/>
                </a:solidFill>
              </a:rPr>
              <a:t>connect on-premises datacenters to Azure </a:t>
            </a:r>
            <a:br>
              <a:rPr lang="en-US" sz="2157">
                <a:solidFill>
                  <a:schemeClr val="tx1"/>
                </a:solidFill>
              </a:rPr>
            </a:br>
            <a:r>
              <a:rPr lang="en-US" sz="2157">
                <a:solidFill>
                  <a:schemeClr val="tx1"/>
                </a:solidFill>
              </a:rPr>
              <a:t>virtual networks</a:t>
            </a:r>
          </a:p>
        </p:txBody>
      </p:sp>
      <p:sp>
        <p:nvSpPr>
          <p:cNvPr id="11" name="Freeform: Shape 10">
            <a:extLst>
              <a:ext uri="{FF2B5EF4-FFF2-40B4-BE49-F238E27FC236}">
                <a16:creationId xmlns:a16="http://schemas.microsoft.com/office/drawing/2014/main" id="{79986F28-AA07-40CE-87D6-BC88661A2361}"/>
              </a:ext>
            </a:extLst>
          </p:cNvPr>
          <p:cNvSpPr/>
          <p:nvPr/>
        </p:nvSpPr>
        <p:spPr>
          <a:xfrm>
            <a:off x="4254405" y="4645087"/>
            <a:ext cx="3683191" cy="1592088"/>
          </a:xfrm>
          <a:custGeom>
            <a:avLst/>
            <a:gdLst>
              <a:gd name="connsiteX0" fmla="*/ 0 w 2377347"/>
              <a:gd name="connsiteY0" fmla="*/ 0 h 1188673"/>
              <a:gd name="connsiteX1" fmla="*/ 2377347 w 2377347"/>
              <a:gd name="connsiteY1" fmla="*/ 0 h 1188673"/>
              <a:gd name="connsiteX2" fmla="*/ 2377347 w 2377347"/>
              <a:gd name="connsiteY2" fmla="*/ 1188673 h 1188673"/>
              <a:gd name="connsiteX3" fmla="*/ 0 w 2377347"/>
              <a:gd name="connsiteY3" fmla="*/ 1188673 h 1188673"/>
              <a:gd name="connsiteX4" fmla="*/ 0 w 2377347"/>
              <a:gd name="connsiteY4" fmla="*/ 0 h 1188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347" h="1188673">
                <a:moveTo>
                  <a:pt x="0" y="0"/>
                </a:moveTo>
                <a:lnTo>
                  <a:pt x="2377347" y="0"/>
                </a:lnTo>
                <a:lnTo>
                  <a:pt x="2377347" y="1188673"/>
                </a:lnTo>
                <a:lnTo>
                  <a:pt x="0" y="1188673"/>
                </a:lnTo>
                <a:lnTo>
                  <a:pt x="0" y="0"/>
                </a:lnTo>
                <a:close/>
              </a:path>
            </a:pathLst>
          </a:cu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spcBef>
                <a:spcPts val="1176"/>
              </a:spcBef>
            </a:pPr>
            <a:r>
              <a:rPr lang="en-US" sz="2157">
                <a:solidFill>
                  <a:schemeClr val="tx1"/>
                </a:solidFill>
                <a:latin typeface="+mj-lt"/>
              </a:rPr>
              <a:t>VNet-to-VNet</a:t>
            </a:r>
            <a:r>
              <a:rPr lang="en-US" sz="2157">
                <a:solidFill>
                  <a:schemeClr val="tx1"/>
                </a:solidFill>
              </a:rPr>
              <a:t> connections connect Azure virtual networks (custom) </a:t>
            </a:r>
          </a:p>
        </p:txBody>
      </p:sp>
      <p:sp>
        <p:nvSpPr>
          <p:cNvPr id="12" name="Freeform: Shape 11">
            <a:extLst>
              <a:ext uri="{FF2B5EF4-FFF2-40B4-BE49-F238E27FC236}">
                <a16:creationId xmlns:a16="http://schemas.microsoft.com/office/drawing/2014/main" id="{53055D80-C25A-40B6-B426-946680177531}"/>
              </a:ext>
            </a:extLst>
          </p:cNvPr>
          <p:cNvSpPr/>
          <p:nvPr/>
        </p:nvSpPr>
        <p:spPr>
          <a:xfrm>
            <a:off x="8090167" y="4645087"/>
            <a:ext cx="3683191" cy="1592088"/>
          </a:xfrm>
          <a:custGeom>
            <a:avLst/>
            <a:gdLst>
              <a:gd name="connsiteX0" fmla="*/ 0 w 2377347"/>
              <a:gd name="connsiteY0" fmla="*/ 0 h 1188673"/>
              <a:gd name="connsiteX1" fmla="*/ 2377347 w 2377347"/>
              <a:gd name="connsiteY1" fmla="*/ 0 h 1188673"/>
              <a:gd name="connsiteX2" fmla="*/ 2377347 w 2377347"/>
              <a:gd name="connsiteY2" fmla="*/ 1188673 h 1188673"/>
              <a:gd name="connsiteX3" fmla="*/ 0 w 2377347"/>
              <a:gd name="connsiteY3" fmla="*/ 1188673 h 1188673"/>
              <a:gd name="connsiteX4" fmla="*/ 0 w 2377347"/>
              <a:gd name="connsiteY4" fmla="*/ 0 h 1188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347" h="1188673">
                <a:moveTo>
                  <a:pt x="0" y="0"/>
                </a:moveTo>
                <a:lnTo>
                  <a:pt x="2377347" y="0"/>
                </a:lnTo>
                <a:lnTo>
                  <a:pt x="2377347" y="1188673"/>
                </a:lnTo>
                <a:lnTo>
                  <a:pt x="0" y="1188673"/>
                </a:lnTo>
                <a:lnTo>
                  <a:pt x="0" y="0"/>
                </a:lnTo>
                <a:close/>
              </a:path>
            </a:pathLst>
          </a:cu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spcBef>
                <a:spcPts val="1176"/>
              </a:spcBef>
            </a:pPr>
            <a:r>
              <a:rPr lang="en-US" sz="2157">
                <a:solidFill>
                  <a:schemeClr val="tx1"/>
                </a:solidFill>
                <a:latin typeface="+mj-lt"/>
              </a:rPr>
              <a:t>Point-to-site (User VPN) connections </a:t>
            </a:r>
            <a:r>
              <a:rPr lang="en-US" sz="2157">
                <a:solidFill>
                  <a:schemeClr val="tx1"/>
                </a:solidFill>
              </a:rPr>
              <a:t>connect individual devices to Azure virtual networks</a:t>
            </a:r>
          </a:p>
        </p:txBody>
      </p:sp>
      <p:pic>
        <p:nvPicPr>
          <p:cNvPr id="3" name="Picture 2" descr="Diagram showing a VPN Gateway using and IPsecIKE tunnel to access an on-premises gateway">
            <a:extLst>
              <a:ext uri="{FF2B5EF4-FFF2-40B4-BE49-F238E27FC236}">
                <a16:creationId xmlns:a16="http://schemas.microsoft.com/office/drawing/2014/main" id="{F275919C-565C-4255-A3AA-850EAFA08C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761" y="1610534"/>
            <a:ext cx="10763250" cy="2447925"/>
          </a:xfrm>
          <a:prstGeom prst="rect">
            <a:avLst/>
          </a:prstGeom>
        </p:spPr>
      </p:pic>
      <p:sp>
        <p:nvSpPr>
          <p:cNvPr id="9" name="Rectangle 8">
            <a:extLst>
              <a:ext uri="{FF2B5EF4-FFF2-40B4-BE49-F238E27FC236}">
                <a16:creationId xmlns:a16="http://schemas.microsoft.com/office/drawing/2014/main" id="{64226ADC-EDB1-41E3-A1FE-1B234DDC84B0}"/>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 name="Rectangle 9">
            <a:extLst>
              <a:ext uri="{FF2B5EF4-FFF2-40B4-BE49-F238E27FC236}">
                <a16:creationId xmlns:a16="http://schemas.microsoft.com/office/drawing/2014/main" id="{14A14D79-C3AB-4FE8-8358-A2B435A938BD}"/>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Slide Number Placeholder 5">
            <a:extLst>
              <a:ext uri="{FF2B5EF4-FFF2-40B4-BE49-F238E27FC236}">
                <a16:creationId xmlns:a16="http://schemas.microsoft.com/office/drawing/2014/main" id="{9D20FC8B-AB05-40F5-8CF2-6BDB0651B66F}"/>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9</a:t>
            </a:fld>
            <a:endParaRPr lang="en-US" dirty="0"/>
          </a:p>
        </p:txBody>
      </p:sp>
    </p:spTree>
    <p:extLst>
      <p:ext uri="{BB962C8B-B14F-4D97-AF65-F5344CB8AC3E}">
        <p14:creationId xmlns:p14="http://schemas.microsoft.com/office/powerpoint/2010/main" val="1860545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57814-42E4-4CF8-AFEE-9DDE54BE572B}"/>
              </a:ext>
            </a:extLst>
          </p:cNvPr>
          <p:cNvSpPr>
            <a:spLocks noGrp="1"/>
          </p:cNvSpPr>
          <p:nvPr>
            <p:ph type="title"/>
          </p:nvPr>
        </p:nvSpPr>
        <p:spPr/>
        <p:txBody>
          <a:bodyPr/>
          <a:lstStyle/>
          <a:p>
            <a:pPr defTabSz="435743">
              <a:spcBef>
                <a:spcPct val="0"/>
              </a:spcBef>
              <a:spcAft>
                <a:spcPct val="35000"/>
              </a:spcAft>
            </a:pPr>
            <a:r>
              <a:rPr lang="en-US" sz="2800">
                <a:solidFill>
                  <a:schemeClr val="tx1"/>
                </a:solidFill>
              </a:rPr>
              <a:t>What is Azure Virtual WAN?</a:t>
            </a:r>
          </a:p>
        </p:txBody>
      </p:sp>
      <p:sp>
        <p:nvSpPr>
          <p:cNvPr id="7" name="Rectangle 6">
            <a:extLst>
              <a:ext uri="{FF2B5EF4-FFF2-40B4-BE49-F238E27FC236}">
                <a16:creationId xmlns:a16="http://schemas.microsoft.com/office/drawing/2014/main" id="{C74617C4-A1E9-4D26-9756-9130D2B3381A}"/>
              </a:ext>
              <a:ext uri="{C183D7F6-B498-43B3-948B-1728B52AA6E4}">
                <adec:decorative xmlns:adec="http://schemas.microsoft.com/office/drawing/2017/decorative" val="0"/>
              </a:ext>
            </a:extLst>
          </p:cNvPr>
          <p:cNvSpPr/>
          <p:nvPr/>
        </p:nvSpPr>
        <p:spPr bwMode="auto">
          <a:xfrm>
            <a:off x="424867" y="1169263"/>
            <a:ext cx="4903881" cy="812499"/>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Brings together S2S, P2S, and ExpressRoute</a:t>
            </a:r>
          </a:p>
        </p:txBody>
      </p:sp>
      <p:sp>
        <p:nvSpPr>
          <p:cNvPr id="8" name="Rectangle 7">
            <a:extLst>
              <a:ext uri="{FF2B5EF4-FFF2-40B4-BE49-F238E27FC236}">
                <a16:creationId xmlns:a16="http://schemas.microsoft.com/office/drawing/2014/main" id="{F0803D96-D8F1-4A9E-B1A9-832FC0192406}"/>
              </a:ext>
              <a:ext uri="{C183D7F6-B498-43B3-948B-1728B52AA6E4}">
                <adec:decorative xmlns:adec="http://schemas.microsoft.com/office/drawing/2017/decorative" val="0"/>
              </a:ext>
            </a:extLst>
          </p:cNvPr>
          <p:cNvSpPr/>
          <p:nvPr/>
        </p:nvSpPr>
        <p:spPr bwMode="auto">
          <a:xfrm>
            <a:off x="424867" y="2124496"/>
            <a:ext cx="4903881" cy="1039064"/>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Integrated connectivity using a hub-and-spoke connectivity model</a:t>
            </a:r>
          </a:p>
        </p:txBody>
      </p:sp>
      <p:sp>
        <p:nvSpPr>
          <p:cNvPr id="9" name="Rectangle 8">
            <a:extLst>
              <a:ext uri="{FF2B5EF4-FFF2-40B4-BE49-F238E27FC236}">
                <a16:creationId xmlns:a16="http://schemas.microsoft.com/office/drawing/2014/main" id="{06EB6E4A-82BB-45C8-8367-3AA4E24F25FF}"/>
              </a:ext>
              <a:ext uri="{C183D7F6-B498-43B3-948B-1728B52AA6E4}">
                <adec:decorative xmlns:adec="http://schemas.microsoft.com/office/drawing/2017/decorative" val="0"/>
              </a:ext>
            </a:extLst>
          </p:cNvPr>
          <p:cNvSpPr/>
          <p:nvPr/>
        </p:nvSpPr>
        <p:spPr bwMode="auto">
          <a:xfrm>
            <a:off x="424867" y="3350824"/>
            <a:ext cx="4903881" cy="1039065"/>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Connect virtual networks and workloads to the Azure hub automatically</a:t>
            </a:r>
          </a:p>
        </p:txBody>
      </p:sp>
      <p:sp>
        <p:nvSpPr>
          <p:cNvPr id="10" name="Rectangle 9">
            <a:extLst>
              <a:ext uri="{FF2B5EF4-FFF2-40B4-BE49-F238E27FC236}">
                <a16:creationId xmlns:a16="http://schemas.microsoft.com/office/drawing/2014/main" id="{08FFF58F-3575-4A4F-8856-66998DF3B695}"/>
              </a:ext>
              <a:ext uri="{C183D7F6-B498-43B3-948B-1728B52AA6E4}">
                <adec:decorative xmlns:adec="http://schemas.microsoft.com/office/drawing/2017/decorative" val="0"/>
              </a:ext>
            </a:extLst>
          </p:cNvPr>
          <p:cNvSpPr/>
          <p:nvPr/>
        </p:nvSpPr>
        <p:spPr bwMode="auto">
          <a:xfrm>
            <a:off x="424867" y="4573957"/>
            <a:ext cx="4903881" cy="812499"/>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Visualize the end-to-end flow within Azure</a:t>
            </a:r>
          </a:p>
        </p:txBody>
      </p:sp>
      <p:sp>
        <p:nvSpPr>
          <p:cNvPr id="6" name="Rectangle 5">
            <a:extLst>
              <a:ext uri="{FF2B5EF4-FFF2-40B4-BE49-F238E27FC236}">
                <a16:creationId xmlns:a16="http://schemas.microsoft.com/office/drawing/2014/main" id="{D6D3DC25-2E75-4E74-909F-DBA04DE27933}"/>
              </a:ext>
              <a:ext uri="{C183D7F6-B498-43B3-948B-1728B52AA6E4}">
                <adec:decorative xmlns:adec="http://schemas.microsoft.com/office/drawing/2017/decorative" val="0"/>
              </a:ext>
            </a:extLst>
          </p:cNvPr>
          <p:cNvSpPr/>
          <p:nvPr/>
        </p:nvSpPr>
        <p:spPr bwMode="auto">
          <a:xfrm>
            <a:off x="424867" y="5570522"/>
            <a:ext cx="4903881" cy="666652"/>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rPr>
              <a:t>Two types: Basic and Standard</a:t>
            </a:r>
          </a:p>
        </p:txBody>
      </p:sp>
      <p:sp>
        <p:nvSpPr>
          <p:cNvPr id="11" name="Rectangle 10">
            <a:extLst>
              <a:ext uri="{FF2B5EF4-FFF2-40B4-BE49-F238E27FC236}">
                <a16:creationId xmlns:a16="http://schemas.microsoft.com/office/drawing/2014/main" id="{7D95E6E9-0F97-437D-9C0B-77FA29228CF1}"/>
              </a:ext>
              <a:ext uri="{C183D7F6-B498-43B3-948B-1728B52AA6E4}">
                <adec:decorative xmlns:adec="http://schemas.microsoft.com/office/drawing/2017/decorative" val="1"/>
              </a:ext>
            </a:extLst>
          </p:cNvPr>
          <p:cNvSpPr/>
          <p:nvPr/>
        </p:nvSpPr>
        <p:spPr bwMode="auto">
          <a:xfrm>
            <a:off x="5481141" y="1169263"/>
            <a:ext cx="6292219" cy="5067912"/>
          </a:xfrm>
          <a:prstGeom prst="rect">
            <a:avLst/>
          </a:prstGeom>
          <a:noFill/>
          <a:ln w="190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pic>
        <p:nvPicPr>
          <p:cNvPr id="12" name="Picture 11" descr="Azure Virtual WAN with two regional hubs, several VNets, and multiple remote connections including Site-to-Site VPN, Point-to-Site VPN, and ExpressRoute.">
            <a:extLst>
              <a:ext uri="{FF2B5EF4-FFF2-40B4-BE49-F238E27FC236}">
                <a16:creationId xmlns:a16="http://schemas.microsoft.com/office/drawing/2014/main" id="{972D9A8A-D913-418B-B131-BABCDAF815CC}"/>
              </a:ext>
            </a:extLst>
          </p:cNvPr>
          <p:cNvPicPr/>
          <p:nvPr/>
        </p:nvPicPr>
        <p:blipFill>
          <a:blip r:embed="rId3"/>
          <a:stretch>
            <a:fillRect/>
          </a:stretch>
        </p:blipFill>
        <p:spPr bwMode="auto">
          <a:xfrm>
            <a:off x="5749112" y="2241886"/>
            <a:ext cx="5756275" cy="3444875"/>
          </a:xfrm>
          <a:prstGeom prst="rect">
            <a:avLst/>
          </a:prstGeom>
          <a:noFill/>
          <a:ln>
            <a:noFill/>
          </a:ln>
        </p:spPr>
      </p:pic>
      <p:sp>
        <p:nvSpPr>
          <p:cNvPr id="13" name="Rectangle 12">
            <a:extLst>
              <a:ext uri="{FF2B5EF4-FFF2-40B4-BE49-F238E27FC236}">
                <a16:creationId xmlns:a16="http://schemas.microsoft.com/office/drawing/2014/main" id="{707E8B7A-A719-4E99-A721-552BD5E9CBF8}"/>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4" name="Rectangle 13">
            <a:extLst>
              <a:ext uri="{FF2B5EF4-FFF2-40B4-BE49-F238E27FC236}">
                <a16:creationId xmlns:a16="http://schemas.microsoft.com/office/drawing/2014/main" id="{699F6F86-5E01-4F32-882C-A94BD07B788D}"/>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Footer Placeholder 4">
            <a:extLst>
              <a:ext uri="{FF2B5EF4-FFF2-40B4-BE49-F238E27FC236}">
                <a16:creationId xmlns:a16="http://schemas.microsoft.com/office/drawing/2014/main" id="{DF0397CF-4998-4F6B-8B76-461A26587FBB}"/>
              </a:ext>
            </a:extLst>
          </p:cNvPr>
          <p:cNvSpPr txBox="1">
            <a:spLocks/>
          </p:cNvSpPr>
          <p:nvPr/>
        </p:nvSpPr>
        <p:spPr>
          <a:xfrm>
            <a:off x="3115863" y="6459785"/>
            <a:ext cx="6021233" cy="365125"/>
          </a:xfrm>
          <a:prstGeom prst="rect">
            <a:avLst/>
          </a:prstGeom>
        </p:spPr>
        <p:txBody>
          <a:bodyPr vert="horz" lIns="91440" tIns="45720" rIns="91440" bIns="45720" rtlCol="0" anchor="ctr"/>
          <a:lstStyle>
            <a:defPPr>
              <a:defRPr lang="en-US"/>
            </a:defPPr>
            <a:lvl1pPr marL="0" algn="ctr" defTabSz="457200" rtl="0" eaLnBrk="1" latinLnBrk="0" hangingPunct="1">
              <a:defRPr sz="900" kern="1200" cap="all" baseline="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hr-HR"/>
              <a:t>Kulendayz IT Innovation conference | osijek 03-05.09.2021.</a:t>
            </a:r>
            <a:endParaRPr lang="en-US" dirty="0"/>
          </a:p>
        </p:txBody>
      </p:sp>
      <p:sp>
        <p:nvSpPr>
          <p:cNvPr id="16" name="Slide Number Placeholder 5">
            <a:extLst>
              <a:ext uri="{FF2B5EF4-FFF2-40B4-BE49-F238E27FC236}">
                <a16:creationId xmlns:a16="http://schemas.microsoft.com/office/drawing/2014/main" id="{21F417DA-6F1B-4F1E-AA87-D9BC7442CBD6}"/>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10</a:t>
            </a:fld>
            <a:endParaRPr lang="en-US" dirty="0"/>
          </a:p>
        </p:txBody>
      </p:sp>
      <p:pic>
        <p:nvPicPr>
          <p:cNvPr id="17" name="Graphic 16">
            <a:extLst>
              <a:ext uri="{FF2B5EF4-FFF2-40B4-BE49-F238E27FC236}">
                <a16:creationId xmlns:a16="http://schemas.microsoft.com/office/drawing/2014/main" id="{71B287C3-8492-489F-B989-BA6D1194FF9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97280" y="6416659"/>
            <a:ext cx="1484443" cy="448877"/>
          </a:xfrm>
          <a:prstGeom prst="rect">
            <a:avLst/>
          </a:prstGeom>
        </p:spPr>
      </p:pic>
    </p:spTree>
    <p:extLst>
      <p:ext uri="{BB962C8B-B14F-4D97-AF65-F5344CB8AC3E}">
        <p14:creationId xmlns:p14="http://schemas.microsoft.com/office/powerpoint/2010/main" val="361652602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3CC968-D9E3-44AE-BA30-B3E798079CB6}"/>
              </a:ext>
            </a:extLst>
          </p:cNvPr>
          <p:cNvSpPr>
            <a:spLocks noGrp="1"/>
          </p:cNvSpPr>
          <p:nvPr>
            <p:ph type="title"/>
          </p:nvPr>
        </p:nvSpPr>
        <p:spPr>
          <a:xfrm>
            <a:off x="424090" y="466096"/>
            <a:ext cx="11343820" cy="397545"/>
          </a:xfrm>
        </p:spPr>
        <p:txBody>
          <a:bodyPr/>
          <a:lstStyle/>
          <a:p>
            <a:r>
              <a:rPr lang="en-US" sz="2800">
                <a:solidFill>
                  <a:schemeClr val="tx1"/>
                </a:solidFill>
              </a:rPr>
              <a:t>Load balancing options for Azure </a:t>
            </a:r>
            <a:endParaRPr lang="en-US"/>
          </a:p>
        </p:txBody>
      </p:sp>
      <p:pic>
        <p:nvPicPr>
          <p:cNvPr id="5" name="Picture 4" descr="Application Gateway, Front Door, Load Balancer, and Traffic Manager. ">
            <a:extLst>
              <a:ext uri="{FF2B5EF4-FFF2-40B4-BE49-F238E27FC236}">
                <a16:creationId xmlns:a16="http://schemas.microsoft.com/office/drawing/2014/main" id="{749AE66D-D1DF-497D-A991-CCEB84F09C38}"/>
              </a:ext>
            </a:extLst>
          </p:cNvPr>
          <p:cNvPicPr>
            <a:picLocks noChangeAspect="1"/>
          </p:cNvPicPr>
          <p:nvPr/>
        </p:nvPicPr>
        <p:blipFill rotWithShape="1">
          <a:blip r:embed="rId3">
            <a:extLst>
              <a:ext uri="{28A0092B-C50C-407E-A947-70E740481C1C}">
                <a14:useLocalDpi xmlns:a14="http://schemas.microsoft.com/office/drawing/2010/main" val="0"/>
              </a:ext>
            </a:extLst>
          </a:blip>
          <a:srcRect t="12061"/>
          <a:stretch/>
        </p:blipFill>
        <p:spPr>
          <a:xfrm>
            <a:off x="166687" y="2106385"/>
            <a:ext cx="11858625" cy="3065689"/>
          </a:xfrm>
          <a:prstGeom prst="rect">
            <a:avLst/>
          </a:prstGeom>
        </p:spPr>
      </p:pic>
      <p:sp>
        <p:nvSpPr>
          <p:cNvPr id="4" name="Rectangle 3">
            <a:extLst>
              <a:ext uri="{FF2B5EF4-FFF2-40B4-BE49-F238E27FC236}">
                <a16:creationId xmlns:a16="http://schemas.microsoft.com/office/drawing/2014/main" id="{3A22C91C-AAB2-4CEE-A0A6-BAFBBB4A4580}"/>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6" name="Rectangle 5">
            <a:extLst>
              <a:ext uri="{FF2B5EF4-FFF2-40B4-BE49-F238E27FC236}">
                <a16:creationId xmlns:a16="http://schemas.microsoft.com/office/drawing/2014/main" id="{C8D16618-45B9-438D-984E-19DA7357B17B}"/>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Footer Placeholder 4">
            <a:extLst>
              <a:ext uri="{FF2B5EF4-FFF2-40B4-BE49-F238E27FC236}">
                <a16:creationId xmlns:a16="http://schemas.microsoft.com/office/drawing/2014/main" id="{A6501E77-0842-45ED-9356-08C259FB46E3}"/>
              </a:ext>
            </a:extLst>
          </p:cNvPr>
          <p:cNvSpPr txBox="1">
            <a:spLocks/>
          </p:cNvSpPr>
          <p:nvPr/>
        </p:nvSpPr>
        <p:spPr>
          <a:xfrm>
            <a:off x="3115863" y="6459785"/>
            <a:ext cx="6021233" cy="365125"/>
          </a:xfrm>
          <a:prstGeom prst="rect">
            <a:avLst/>
          </a:prstGeom>
        </p:spPr>
        <p:txBody>
          <a:bodyPr vert="horz" lIns="91440" tIns="45720" rIns="91440" bIns="45720" rtlCol="0" anchor="ctr"/>
          <a:lstStyle>
            <a:defPPr>
              <a:defRPr lang="en-US"/>
            </a:defPPr>
            <a:lvl1pPr marL="0" algn="ctr" defTabSz="457200" rtl="0" eaLnBrk="1" latinLnBrk="0" hangingPunct="1">
              <a:defRPr sz="900" kern="1200" cap="all" baseline="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hr-HR"/>
              <a:t>Kulendayz IT Innovation conference | osijek 03-05.09.2021.</a:t>
            </a:r>
            <a:endParaRPr lang="en-US" dirty="0"/>
          </a:p>
        </p:txBody>
      </p:sp>
      <p:sp>
        <p:nvSpPr>
          <p:cNvPr id="8" name="Slide Number Placeholder 5">
            <a:extLst>
              <a:ext uri="{FF2B5EF4-FFF2-40B4-BE49-F238E27FC236}">
                <a16:creationId xmlns:a16="http://schemas.microsoft.com/office/drawing/2014/main" id="{E85F472F-B93F-4D33-9DC6-2747E0048861}"/>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11</a:t>
            </a:fld>
            <a:endParaRPr lang="en-US" dirty="0"/>
          </a:p>
        </p:txBody>
      </p:sp>
      <p:pic>
        <p:nvPicPr>
          <p:cNvPr id="9" name="Graphic 8">
            <a:extLst>
              <a:ext uri="{FF2B5EF4-FFF2-40B4-BE49-F238E27FC236}">
                <a16:creationId xmlns:a16="http://schemas.microsoft.com/office/drawing/2014/main" id="{46F14206-6F6B-431D-9590-7FEB893171C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97280" y="6416659"/>
            <a:ext cx="1484443" cy="448877"/>
          </a:xfrm>
          <a:prstGeom prst="rect">
            <a:avLst/>
          </a:prstGeom>
        </p:spPr>
      </p:pic>
    </p:spTree>
    <p:extLst>
      <p:ext uri="{BB962C8B-B14F-4D97-AF65-F5344CB8AC3E}">
        <p14:creationId xmlns:p14="http://schemas.microsoft.com/office/powerpoint/2010/main" val="49899657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D89E50-3142-4136-BB49-7241FDE4496D}"/>
              </a:ext>
            </a:extLst>
          </p:cNvPr>
          <p:cNvSpPr>
            <a:spLocks noGrp="1"/>
          </p:cNvSpPr>
          <p:nvPr>
            <p:ph type="title"/>
          </p:nvPr>
        </p:nvSpPr>
        <p:spPr>
          <a:xfrm>
            <a:off x="424090" y="466096"/>
            <a:ext cx="11343820" cy="397545"/>
          </a:xfrm>
        </p:spPr>
        <p:txBody>
          <a:bodyPr/>
          <a:lstStyle/>
          <a:p>
            <a:r>
              <a:rPr lang="en-US" sz="2800">
                <a:cs typeface="Segoe UI Semilight"/>
              </a:rPr>
              <a:t>Azure DDoS protection features </a:t>
            </a:r>
          </a:p>
        </p:txBody>
      </p:sp>
      <p:pic>
        <p:nvPicPr>
          <p:cNvPr id="7" name="Picture 6" descr="DDoS Protection Standard uses policy to create graphs based on IP usage. ">
            <a:extLst>
              <a:ext uri="{FF2B5EF4-FFF2-40B4-BE49-F238E27FC236}">
                <a16:creationId xmlns:a16="http://schemas.microsoft.com/office/drawing/2014/main" id="{B8F0BD81-FEDF-4141-A2B8-8F18B321AA87}"/>
              </a:ext>
            </a:extLst>
          </p:cNvPr>
          <p:cNvPicPr>
            <a:picLocks noChangeAspect="1"/>
          </p:cNvPicPr>
          <p:nvPr/>
        </p:nvPicPr>
        <p:blipFill>
          <a:blip r:embed="rId3"/>
          <a:stretch>
            <a:fillRect/>
          </a:stretch>
        </p:blipFill>
        <p:spPr>
          <a:xfrm>
            <a:off x="1295608" y="1397394"/>
            <a:ext cx="9088594" cy="2303396"/>
          </a:xfrm>
          <a:prstGeom prst="rect">
            <a:avLst/>
          </a:prstGeom>
        </p:spPr>
      </p:pic>
      <p:sp>
        <p:nvSpPr>
          <p:cNvPr id="2" name="Rectangle 1">
            <a:extLst>
              <a:ext uri="{FF2B5EF4-FFF2-40B4-BE49-F238E27FC236}">
                <a16:creationId xmlns:a16="http://schemas.microsoft.com/office/drawing/2014/main" id="{B994B80B-99A8-4883-97EC-44A8C6DB4D75}"/>
              </a:ext>
            </a:extLst>
          </p:cNvPr>
          <p:cNvSpPr/>
          <p:nvPr/>
        </p:nvSpPr>
        <p:spPr>
          <a:xfrm>
            <a:off x="424091" y="4144673"/>
            <a:ext cx="6692392" cy="612419"/>
          </a:xfrm>
          <a:prstGeom prst="rect">
            <a:avLst/>
          </a:prstGeom>
          <a:solidFill>
            <a:schemeClr val="bg1">
              <a:lumMod val="95000"/>
            </a:schemeClr>
          </a:solidFill>
          <a:ln w="6350">
            <a:solidFill>
              <a:schemeClr val="bg1">
                <a:lumMod val="95000"/>
              </a:schemeClr>
            </a:solidFill>
          </a:ln>
          <a:effectLst/>
        </p:spPr>
        <p:style>
          <a:lnRef idx="0">
            <a:scrgbClr r="0" g="0" b="0"/>
          </a:lnRef>
          <a:fillRef idx="0">
            <a:scrgbClr r="0" g="0" b="0"/>
          </a:fillRef>
          <a:effectRef idx="0">
            <a:scrgbClr r="0" g="0" b="0"/>
          </a:effectRef>
          <a:fontRef idx="major"/>
        </p:style>
        <p:txBody>
          <a:bodyPr spcFirstLastPara="0" vert="horz" wrap="square" lIns="182880" tIns="137160" rIns="182880" bIns="137160" numCol="1" spcCol="1270" anchor="ctr" anchorCtr="0">
            <a:noAutofit/>
          </a:bodyPr>
          <a:lstStyle/>
          <a:p>
            <a:pPr marL="0" marR="0" lvl="0" indent="0" defTabSz="1066800" eaLnBrk="1" fontAlgn="auto" latinLnBrk="0" hangingPunct="1">
              <a:lnSpc>
                <a:spcPct val="100000"/>
              </a:lnSpc>
              <a:spcBef>
                <a:spcPct val="0"/>
              </a:spcBef>
              <a:spcAft>
                <a:spcPct val="35000"/>
              </a:spcAft>
              <a:buClrTx/>
              <a:buSzTx/>
              <a:buFontTx/>
              <a:buNone/>
              <a:tabLst/>
              <a:defRPr/>
            </a:pPr>
            <a:r>
              <a:rPr kumimoji="0" lang="en-US" sz="2000" b="0" i="0" u="none" strike="noStrike" kern="0" cap="none" spc="0" normalizeH="0" baseline="0" noProof="0" dirty="0">
                <a:ln>
                  <a:noFill/>
                </a:ln>
                <a:effectLst/>
                <a:uLnTx/>
                <a:uFillTx/>
                <a:latin typeface="Segoe UI"/>
                <a:ea typeface="+mn-ea"/>
                <a:cs typeface="+mn-cs"/>
              </a:rPr>
              <a:t>Basic and Standard (multiple subscriptions) service tiers</a:t>
            </a:r>
          </a:p>
        </p:txBody>
      </p:sp>
      <p:sp>
        <p:nvSpPr>
          <p:cNvPr id="5" name="Rectangle 4">
            <a:extLst>
              <a:ext uri="{FF2B5EF4-FFF2-40B4-BE49-F238E27FC236}">
                <a16:creationId xmlns:a16="http://schemas.microsoft.com/office/drawing/2014/main" id="{38C4FB30-4EF1-402A-88C1-82366B499451}"/>
              </a:ext>
            </a:extLst>
          </p:cNvPr>
          <p:cNvSpPr/>
          <p:nvPr/>
        </p:nvSpPr>
        <p:spPr>
          <a:xfrm>
            <a:off x="424090" y="4957347"/>
            <a:ext cx="6692392" cy="612419"/>
          </a:xfrm>
          <a:prstGeom prst="rect">
            <a:avLst/>
          </a:prstGeom>
          <a:solidFill>
            <a:schemeClr val="bg1">
              <a:lumMod val="95000"/>
            </a:schemeClr>
          </a:solidFill>
          <a:ln w="6350">
            <a:solidFill>
              <a:schemeClr val="bg1">
                <a:lumMod val="95000"/>
              </a:schemeClr>
            </a:solidFill>
          </a:ln>
          <a:effectLst/>
        </p:spPr>
        <p:style>
          <a:lnRef idx="0">
            <a:scrgbClr r="0" g="0" b="0"/>
          </a:lnRef>
          <a:fillRef idx="0">
            <a:scrgbClr r="0" g="0" b="0"/>
          </a:fillRef>
          <a:effectRef idx="0">
            <a:scrgbClr r="0" g="0" b="0"/>
          </a:effectRef>
          <a:fontRef idx="major"/>
        </p:style>
        <p:txBody>
          <a:bodyPr spcFirstLastPara="0" vert="horz" wrap="square" lIns="182880" tIns="137160" rIns="182880" bIns="137160" numCol="1" spcCol="1270" anchor="ctr" anchorCtr="0">
            <a:noAutofit/>
          </a:bodyPr>
          <a:lstStyle/>
          <a:p>
            <a:pPr marL="0" marR="0" lvl="0" indent="0" defTabSz="1066800" eaLnBrk="1" fontAlgn="auto" latinLnBrk="0" hangingPunct="1">
              <a:lnSpc>
                <a:spcPct val="100000"/>
              </a:lnSpc>
              <a:spcBef>
                <a:spcPct val="0"/>
              </a:spcBef>
              <a:spcAft>
                <a:spcPct val="35000"/>
              </a:spcAft>
              <a:buClrTx/>
              <a:buSzTx/>
              <a:buFontTx/>
              <a:buNone/>
              <a:tabLst/>
              <a:defRPr/>
            </a:pPr>
            <a:r>
              <a:rPr kumimoji="0" lang="en-US" sz="2000" b="0" i="0" u="none" strike="noStrike" kern="0" cap="none" spc="0" normalizeH="0" baseline="0" noProof="0" dirty="0">
                <a:ln>
                  <a:noFill/>
                </a:ln>
                <a:effectLst/>
                <a:uLnTx/>
                <a:uFillTx/>
                <a:latin typeface="Segoe UI"/>
                <a:ea typeface="+mn-ea"/>
                <a:cs typeface="+mn-cs"/>
              </a:rPr>
              <a:t>Mitigates volumetric attacks, protocol attacks, and application layer attacks</a:t>
            </a:r>
          </a:p>
        </p:txBody>
      </p:sp>
      <p:sp>
        <p:nvSpPr>
          <p:cNvPr id="9" name="Rectangle 8">
            <a:extLst>
              <a:ext uri="{FF2B5EF4-FFF2-40B4-BE49-F238E27FC236}">
                <a16:creationId xmlns:a16="http://schemas.microsoft.com/office/drawing/2014/main" id="{CA4F5933-A3FD-48D8-B2C2-42D64E6A7428}"/>
              </a:ext>
            </a:extLst>
          </p:cNvPr>
          <p:cNvSpPr/>
          <p:nvPr/>
        </p:nvSpPr>
        <p:spPr>
          <a:xfrm>
            <a:off x="424090" y="5779485"/>
            <a:ext cx="6692392" cy="612419"/>
          </a:xfrm>
          <a:prstGeom prst="rect">
            <a:avLst/>
          </a:prstGeom>
          <a:solidFill>
            <a:schemeClr val="bg1">
              <a:lumMod val="95000"/>
            </a:schemeClr>
          </a:solidFill>
          <a:ln w="6350">
            <a:solidFill>
              <a:schemeClr val="bg1">
                <a:lumMod val="95000"/>
              </a:schemeClr>
            </a:solidFill>
          </a:ln>
          <a:effectLst/>
        </p:spPr>
        <p:style>
          <a:lnRef idx="0">
            <a:scrgbClr r="0" g="0" b="0"/>
          </a:lnRef>
          <a:fillRef idx="0">
            <a:scrgbClr r="0" g="0" b="0"/>
          </a:fillRef>
          <a:effectRef idx="0">
            <a:scrgbClr r="0" g="0" b="0"/>
          </a:effectRef>
          <a:fontRef idx="major"/>
        </p:style>
        <p:txBody>
          <a:bodyPr spcFirstLastPara="0" vert="horz" wrap="square" lIns="182880" tIns="137160" rIns="182880" bIns="137160" numCol="1" spcCol="1270" anchor="ctr" anchorCtr="0">
            <a:noAutofit/>
          </a:bodyPr>
          <a:lstStyle/>
          <a:p>
            <a:pPr marL="0" marR="0" lvl="0" indent="0" defTabSz="1066800" eaLnBrk="1" fontAlgn="auto" latinLnBrk="0" hangingPunct="1">
              <a:lnSpc>
                <a:spcPct val="100000"/>
              </a:lnSpc>
              <a:spcBef>
                <a:spcPct val="0"/>
              </a:spcBef>
              <a:spcAft>
                <a:spcPct val="35000"/>
              </a:spcAft>
              <a:buClrTx/>
              <a:buSzTx/>
              <a:buFontTx/>
              <a:buNone/>
              <a:tabLst/>
              <a:defRPr/>
            </a:pPr>
            <a:r>
              <a:rPr kumimoji="0" lang="en-US" sz="2000" b="0" i="0" u="none" strike="noStrike" kern="0" cap="none" spc="0" normalizeH="0" baseline="0" noProof="0" dirty="0">
                <a:ln>
                  <a:noFill/>
                </a:ln>
                <a:effectLst/>
                <a:uLnTx/>
                <a:uFillTx/>
                <a:latin typeface="Segoe UI"/>
                <a:ea typeface="+mn-ea"/>
                <a:cs typeface="+mn-cs"/>
              </a:rPr>
              <a:t>Checks for malformed packets and spoofing</a:t>
            </a:r>
          </a:p>
        </p:txBody>
      </p:sp>
      <p:sp>
        <p:nvSpPr>
          <p:cNvPr id="4" name="Rectangle 3">
            <a:extLst>
              <a:ext uri="{FF2B5EF4-FFF2-40B4-BE49-F238E27FC236}">
                <a16:creationId xmlns:a16="http://schemas.microsoft.com/office/drawing/2014/main" id="{510C330F-0008-4A8F-B9F0-BF7E3641E22E}"/>
              </a:ext>
              <a:ext uri="{C183D7F6-B498-43B3-948B-1728B52AA6E4}">
                <adec:decorative xmlns:adec="http://schemas.microsoft.com/office/drawing/2017/decorative" val="1"/>
              </a:ext>
            </a:extLst>
          </p:cNvPr>
          <p:cNvSpPr/>
          <p:nvPr/>
        </p:nvSpPr>
        <p:spPr bwMode="auto">
          <a:xfrm>
            <a:off x="424090" y="1073361"/>
            <a:ext cx="11124907" cy="2861594"/>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sp>
        <p:nvSpPr>
          <p:cNvPr id="8" name="Rectangle 7">
            <a:extLst>
              <a:ext uri="{FF2B5EF4-FFF2-40B4-BE49-F238E27FC236}">
                <a16:creationId xmlns:a16="http://schemas.microsoft.com/office/drawing/2014/main" id="{7D1869FF-780B-441D-97B2-BC09CAD82AE1}"/>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 name="Rectangle 9">
            <a:extLst>
              <a:ext uri="{FF2B5EF4-FFF2-40B4-BE49-F238E27FC236}">
                <a16:creationId xmlns:a16="http://schemas.microsoft.com/office/drawing/2014/main" id="{EEABB6D0-A221-442E-A42B-6599BA79E142}"/>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Slide Number Placeholder 5">
            <a:extLst>
              <a:ext uri="{FF2B5EF4-FFF2-40B4-BE49-F238E27FC236}">
                <a16:creationId xmlns:a16="http://schemas.microsoft.com/office/drawing/2014/main" id="{AA2835F8-1E12-4AAC-B3D3-33CA5F3C013D}"/>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12</a:t>
            </a:fld>
            <a:endParaRPr lang="en-US" dirty="0"/>
          </a:p>
        </p:txBody>
      </p:sp>
    </p:spTree>
    <p:extLst>
      <p:ext uri="{BB962C8B-B14F-4D97-AF65-F5344CB8AC3E}">
        <p14:creationId xmlns:p14="http://schemas.microsoft.com/office/powerpoint/2010/main" val="163195531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Network Security Groups</a:t>
            </a:r>
          </a:p>
        </p:txBody>
      </p:sp>
      <p:sp>
        <p:nvSpPr>
          <p:cNvPr id="5" name="Rectangle 4">
            <a:extLst>
              <a:ext uri="{FF2B5EF4-FFF2-40B4-BE49-F238E27FC236}">
                <a16:creationId xmlns:a16="http://schemas.microsoft.com/office/drawing/2014/main" id="{47119705-F607-45C2-AE29-3D7F92C0EF5B}"/>
              </a:ext>
              <a:ext uri="{C183D7F6-B498-43B3-948B-1728B52AA6E4}">
                <adec:decorative xmlns:adec="http://schemas.microsoft.com/office/drawing/2017/decorative" val="1"/>
              </a:ext>
            </a:extLst>
          </p:cNvPr>
          <p:cNvSpPr/>
          <p:nvPr/>
        </p:nvSpPr>
        <p:spPr bwMode="auto">
          <a:xfrm>
            <a:off x="418644" y="1169263"/>
            <a:ext cx="11354714" cy="3259495"/>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pic>
        <p:nvPicPr>
          <p:cNvPr id="12" name="Picture 3" descr="Screenshot of the network security group overview blade. One subnet and one custom security rule are shown.">
            <a:extLst>
              <a:ext uri="{FF2B5EF4-FFF2-40B4-BE49-F238E27FC236}">
                <a16:creationId xmlns:a16="http://schemas.microsoft.com/office/drawing/2014/main" id="{0B3F2393-AC17-4B81-B046-9BE53495409B}"/>
              </a:ext>
            </a:extLst>
          </p:cNvPr>
          <p:cNvPicPr>
            <a:picLocks noChangeAspect="1"/>
          </p:cNvPicPr>
          <p:nvPr/>
        </p:nvPicPr>
        <p:blipFill>
          <a:blip r:embed="rId3"/>
          <a:stretch>
            <a:fillRect/>
          </a:stretch>
        </p:blipFill>
        <p:spPr>
          <a:xfrm>
            <a:off x="613017" y="1580838"/>
            <a:ext cx="10965970" cy="2436344"/>
          </a:xfrm>
          <a:prstGeom prst="rect">
            <a:avLst/>
          </a:prstGeom>
          <a:ln>
            <a:noFill/>
          </a:ln>
        </p:spPr>
      </p:pic>
      <p:sp>
        <p:nvSpPr>
          <p:cNvPr id="6" name="Rectangle 5">
            <a:extLst>
              <a:ext uri="{FF2B5EF4-FFF2-40B4-BE49-F238E27FC236}">
                <a16:creationId xmlns:a16="http://schemas.microsoft.com/office/drawing/2014/main" id="{F5A0D721-822E-4869-80A9-C0BD7205C4AE}"/>
              </a:ext>
            </a:extLst>
          </p:cNvPr>
          <p:cNvSpPr/>
          <p:nvPr/>
        </p:nvSpPr>
        <p:spPr>
          <a:xfrm>
            <a:off x="418642" y="4582215"/>
            <a:ext cx="2775168" cy="165496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Limits network traffic</a:t>
            </a:r>
            <a:br>
              <a:rPr lang="en-US" sz="1961">
                <a:solidFill>
                  <a:schemeClr val="tx1"/>
                </a:solidFill>
              </a:rPr>
            </a:br>
            <a:r>
              <a:rPr lang="en-US" sz="1961">
                <a:solidFill>
                  <a:schemeClr val="tx1"/>
                </a:solidFill>
              </a:rPr>
              <a:t>to resources in a</a:t>
            </a:r>
            <a:br>
              <a:rPr lang="en-US" sz="1961">
                <a:solidFill>
                  <a:schemeClr val="tx1"/>
                </a:solidFill>
              </a:rPr>
            </a:br>
            <a:r>
              <a:rPr lang="en-US" sz="1961">
                <a:solidFill>
                  <a:schemeClr val="tx1"/>
                </a:solidFill>
              </a:rPr>
              <a:t>virtual network</a:t>
            </a:r>
            <a:endParaRPr lang="bs-Latn-BA" sz="1961">
              <a:solidFill>
                <a:schemeClr val="tx1"/>
              </a:solidFill>
            </a:endParaRPr>
          </a:p>
        </p:txBody>
      </p:sp>
      <p:sp>
        <p:nvSpPr>
          <p:cNvPr id="7" name="Rectangle 6">
            <a:extLst>
              <a:ext uri="{FF2B5EF4-FFF2-40B4-BE49-F238E27FC236}">
                <a16:creationId xmlns:a16="http://schemas.microsoft.com/office/drawing/2014/main" id="{91E12727-CB70-4E89-A2F5-5BD1FD70667A}"/>
              </a:ext>
            </a:extLst>
          </p:cNvPr>
          <p:cNvSpPr/>
          <p:nvPr/>
        </p:nvSpPr>
        <p:spPr>
          <a:xfrm>
            <a:off x="3306925" y="4574114"/>
            <a:ext cx="2775168" cy="165496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Lists the security rules that allow or deny inbound or outbound network traffic </a:t>
            </a:r>
          </a:p>
        </p:txBody>
      </p:sp>
      <p:sp>
        <p:nvSpPr>
          <p:cNvPr id="9" name="Rectangle 8">
            <a:extLst>
              <a:ext uri="{FF2B5EF4-FFF2-40B4-BE49-F238E27FC236}">
                <a16:creationId xmlns:a16="http://schemas.microsoft.com/office/drawing/2014/main" id="{E630B86D-632D-4D17-810D-5D831273F4F2}"/>
              </a:ext>
            </a:extLst>
          </p:cNvPr>
          <p:cNvSpPr/>
          <p:nvPr/>
        </p:nvSpPr>
        <p:spPr>
          <a:xfrm>
            <a:off x="6195208" y="4582215"/>
            <a:ext cx="2775168" cy="165496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rPr>
              <a:t>Associated</a:t>
            </a:r>
            <a:br>
              <a:rPr lang="en-US" sz="1961">
                <a:solidFill>
                  <a:schemeClr val="tx1"/>
                </a:solidFill>
              </a:rPr>
            </a:br>
            <a:r>
              <a:rPr lang="en-US" sz="1961">
                <a:solidFill>
                  <a:schemeClr val="tx1"/>
                </a:solidFill>
              </a:rPr>
              <a:t>to a subnet or a</a:t>
            </a:r>
            <a:br>
              <a:rPr lang="en-US" sz="1961">
                <a:solidFill>
                  <a:schemeClr val="tx1"/>
                </a:solidFill>
              </a:rPr>
            </a:br>
            <a:r>
              <a:rPr lang="en-US" sz="1961">
                <a:solidFill>
                  <a:schemeClr val="tx1"/>
                </a:solidFill>
              </a:rPr>
              <a:t>network interface </a:t>
            </a:r>
          </a:p>
        </p:txBody>
      </p:sp>
      <p:sp>
        <p:nvSpPr>
          <p:cNvPr id="2" name="Rectangle 1">
            <a:extLst>
              <a:ext uri="{FF2B5EF4-FFF2-40B4-BE49-F238E27FC236}">
                <a16:creationId xmlns:a16="http://schemas.microsoft.com/office/drawing/2014/main" id="{A1EEB9FA-4900-4D65-8AB4-4132B469E75D}"/>
              </a:ext>
            </a:extLst>
          </p:cNvPr>
          <p:cNvSpPr/>
          <p:nvPr/>
        </p:nvSpPr>
        <p:spPr>
          <a:xfrm>
            <a:off x="9083491" y="4553045"/>
            <a:ext cx="2775168" cy="1654960"/>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a:solidFill>
                  <a:schemeClr val="tx1"/>
                </a:solidFill>
                <a:latin typeface="Segoe UI VSS (Regular)"/>
              </a:rPr>
              <a:t>Can be associated multiple times</a:t>
            </a:r>
            <a:endParaRPr lang="en-US" sz="1961">
              <a:solidFill>
                <a:schemeClr val="tx1"/>
              </a:solidFill>
            </a:endParaRPr>
          </a:p>
        </p:txBody>
      </p:sp>
      <p:sp>
        <p:nvSpPr>
          <p:cNvPr id="10" name="Rectangle 9">
            <a:extLst>
              <a:ext uri="{FF2B5EF4-FFF2-40B4-BE49-F238E27FC236}">
                <a16:creationId xmlns:a16="http://schemas.microsoft.com/office/drawing/2014/main" id="{335DCA8F-DFDD-4595-BAC3-8205FCBFE069}"/>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1" name="Rectangle 10">
            <a:extLst>
              <a:ext uri="{FF2B5EF4-FFF2-40B4-BE49-F238E27FC236}">
                <a16:creationId xmlns:a16="http://schemas.microsoft.com/office/drawing/2014/main" id="{0CBC9411-CC1B-44AD-B464-1786487AD44E}"/>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Slide Number Placeholder 5">
            <a:extLst>
              <a:ext uri="{FF2B5EF4-FFF2-40B4-BE49-F238E27FC236}">
                <a16:creationId xmlns:a16="http://schemas.microsoft.com/office/drawing/2014/main" id="{3FDC207D-F237-42CB-851A-52D4F761CA6B}"/>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13</a:t>
            </a:fld>
            <a:endParaRPr lang="en-US" dirty="0"/>
          </a:p>
        </p:txBody>
      </p:sp>
    </p:spTree>
    <p:extLst>
      <p:ext uri="{BB962C8B-B14F-4D97-AF65-F5344CB8AC3E}">
        <p14:creationId xmlns:p14="http://schemas.microsoft.com/office/powerpoint/2010/main" val="769872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3AC7F-5F15-4EAF-A839-4D725549B456}"/>
              </a:ext>
            </a:extLst>
          </p:cNvPr>
          <p:cNvSpPr>
            <a:spLocks noGrp="1"/>
          </p:cNvSpPr>
          <p:nvPr>
            <p:ph type="title"/>
          </p:nvPr>
        </p:nvSpPr>
        <p:spPr/>
        <p:txBody>
          <a:bodyPr/>
          <a:lstStyle/>
          <a:p>
            <a:r>
              <a:rPr lang="en-US"/>
              <a:t>Application Security Groups (ASG) </a:t>
            </a:r>
          </a:p>
        </p:txBody>
      </p:sp>
      <p:pic>
        <p:nvPicPr>
          <p:cNvPr id="4" name="Picture 3" descr="Application security group diagram ">
            <a:extLst>
              <a:ext uri="{FF2B5EF4-FFF2-40B4-BE49-F238E27FC236}">
                <a16:creationId xmlns:a16="http://schemas.microsoft.com/office/drawing/2014/main" id="{9AD3843D-8D8B-41A6-A7C2-43D1112EC7F6}"/>
              </a:ext>
            </a:extLst>
          </p:cNvPr>
          <p:cNvPicPr>
            <a:picLocks noChangeAspect="1"/>
          </p:cNvPicPr>
          <p:nvPr/>
        </p:nvPicPr>
        <p:blipFill>
          <a:blip r:embed="rId3"/>
          <a:stretch>
            <a:fillRect/>
          </a:stretch>
        </p:blipFill>
        <p:spPr>
          <a:xfrm>
            <a:off x="7784743" y="1414462"/>
            <a:ext cx="3837193" cy="4434789"/>
          </a:xfrm>
          <a:prstGeom prst="rect">
            <a:avLst/>
          </a:prstGeom>
        </p:spPr>
      </p:pic>
      <p:sp>
        <p:nvSpPr>
          <p:cNvPr id="6" name="Rectangle 5">
            <a:extLst>
              <a:ext uri="{FF2B5EF4-FFF2-40B4-BE49-F238E27FC236}">
                <a16:creationId xmlns:a16="http://schemas.microsoft.com/office/drawing/2014/main" id="{45CD1F76-D0DA-4A65-8CFB-B76243C3A334}"/>
              </a:ext>
              <a:ext uri="{C183D7F6-B498-43B3-948B-1728B52AA6E4}">
                <adec:decorative xmlns:adec="http://schemas.microsoft.com/office/drawing/2017/decorative" val="1"/>
              </a:ext>
            </a:extLst>
          </p:cNvPr>
          <p:cNvSpPr/>
          <p:nvPr/>
        </p:nvSpPr>
        <p:spPr bwMode="auto">
          <a:xfrm>
            <a:off x="7327727" y="1169264"/>
            <a:ext cx="4445632" cy="5225436"/>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sp>
        <p:nvSpPr>
          <p:cNvPr id="8" name="Rectangle 7">
            <a:extLst>
              <a:ext uri="{FF2B5EF4-FFF2-40B4-BE49-F238E27FC236}">
                <a16:creationId xmlns:a16="http://schemas.microsoft.com/office/drawing/2014/main" id="{69F95EAA-71FE-4C0D-93BC-1998D753B140}"/>
              </a:ext>
            </a:extLst>
          </p:cNvPr>
          <p:cNvSpPr/>
          <p:nvPr/>
        </p:nvSpPr>
        <p:spPr>
          <a:xfrm>
            <a:off x="418640" y="1261906"/>
            <a:ext cx="6094893" cy="10388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800">
                <a:solidFill>
                  <a:schemeClr val="tx1"/>
                </a:solidFill>
                <a:effectLst/>
                <a:latin typeface="+mj-lt"/>
                <a:ea typeface="Calibri" panose="020F0502020204030204" pitchFamily="34" charset="0"/>
                <a:cs typeface="Times New Roman" panose="02020603050405020304" pitchFamily="18" charset="0"/>
              </a:rPr>
              <a:t>Configure ASG as a natural extension of an application's structure</a:t>
            </a:r>
            <a:endParaRPr lang="en-US">
              <a:solidFill>
                <a:schemeClr val="tx1"/>
              </a:solidFill>
              <a:latin typeface="+mj-lt"/>
              <a:ea typeface="Calibri" panose="020F0502020204030204" pitchFamily="34" charset="0"/>
              <a:cs typeface="Times New Roman" panose="02020603050405020304" pitchFamily="18" charset="0"/>
            </a:endParaRPr>
          </a:p>
        </p:txBody>
      </p:sp>
      <p:sp>
        <p:nvSpPr>
          <p:cNvPr id="12" name="Rectangle 11">
            <a:extLst>
              <a:ext uri="{FF2B5EF4-FFF2-40B4-BE49-F238E27FC236}">
                <a16:creationId xmlns:a16="http://schemas.microsoft.com/office/drawing/2014/main" id="{1F74DED0-2B67-4E65-BF2C-F11A8B556FDD}"/>
              </a:ext>
            </a:extLst>
          </p:cNvPr>
          <p:cNvSpPr/>
          <p:nvPr/>
        </p:nvSpPr>
        <p:spPr>
          <a:xfrm>
            <a:off x="418640" y="2629583"/>
            <a:ext cx="6094890" cy="79941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a:solidFill>
                  <a:schemeClr val="tx1"/>
                </a:solidFill>
                <a:latin typeface="+mj-lt"/>
                <a:cs typeface="Times New Roman" panose="02020603050405020304" pitchFamily="18" charset="0"/>
              </a:rPr>
              <a:t>ASG can be the source and destination in a security rule</a:t>
            </a:r>
          </a:p>
        </p:txBody>
      </p:sp>
      <p:sp>
        <p:nvSpPr>
          <p:cNvPr id="14" name="Rectangle 13">
            <a:extLst>
              <a:ext uri="{FF2B5EF4-FFF2-40B4-BE49-F238E27FC236}">
                <a16:creationId xmlns:a16="http://schemas.microsoft.com/office/drawing/2014/main" id="{09FE3324-F991-44C8-9331-DD749DD06215}"/>
              </a:ext>
            </a:extLst>
          </p:cNvPr>
          <p:cNvSpPr/>
          <p:nvPr/>
        </p:nvSpPr>
        <p:spPr>
          <a:xfrm>
            <a:off x="418640" y="3757810"/>
            <a:ext cx="6094890" cy="10388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a:solidFill>
                  <a:schemeClr val="tx1"/>
                </a:solidFill>
                <a:latin typeface="+mj-lt"/>
                <a:cs typeface="Times New Roman" panose="02020603050405020304" pitchFamily="18" charset="0"/>
              </a:rPr>
              <a:t>All NIC assigned to an ASG must exist in the same virtual network that the first NIC assigned to the ASG is in</a:t>
            </a:r>
          </a:p>
        </p:txBody>
      </p:sp>
      <p:sp>
        <p:nvSpPr>
          <p:cNvPr id="16" name="Rectangle 15">
            <a:extLst>
              <a:ext uri="{FF2B5EF4-FFF2-40B4-BE49-F238E27FC236}">
                <a16:creationId xmlns:a16="http://schemas.microsoft.com/office/drawing/2014/main" id="{CF02B471-580A-4699-9054-300111A3D0DD}"/>
              </a:ext>
            </a:extLst>
          </p:cNvPr>
          <p:cNvSpPr/>
          <p:nvPr/>
        </p:nvSpPr>
        <p:spPr>
          <a:xfrm>
            <a:off x="418640" y="5197081"/>
            <a:ext cx="6094890" cy="10388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a:solidFill>
                  <a:schemeClr val="tx1"/>
                </a:solidFill>
                <a:latin typeface="+mj-lt"/>
                <a:cs typeface="Times New Roman" panose="02020603050405020304" pitchFamily="18" charset="0"/>
              </a:rPr>
              <a:t>If you specify an ASG as the source and destination in a security rule, the NIC in both ASG must exist in the same virtual network</a:t>
            </a:r>
          </a:p>
        </p:txBody>
      </p:sp>
      <p:sp>
        <p:nvSpPr>
          <p:cNvPr id="9" name="Rectangle 8">
            <a:extLst>
              <a:ext uri="{FF2B5EF4-FFF2-40B4-BE49-F238E27FC236}">
                <a16:creationId xmlns:a16="http://schemas.microsoft.com/office/drawing/2014/main" id="{D818D3B2-0E0A-4039-940B-5CC479886E4D}"/>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 name="Rectangle 9">
            <a:extLst>
              <a:ext uri="{FF2B5EF4-FFF2-40B4-BE49-F238E27FC236}">
                <a16:creationId xmlns:a16="http://schemas.microsoft.com/office/drawing/2014/main" id="{001FFE88-EB26-4FCE-A2EB-BA7951732BA2}"/>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Slide Number Placeholder 5">
            <a:extLst>
              <a:ext uri="{FF2B5EF4-FFF2-40B4-BE49-F238E27FC236}">
                <a16:creationId xmlns:a16="http://schemas.microsoft.com/office/drawing/2014/main" id="{DB1B7C06-178C-466E-BB1F-B1C496807742}"/>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14</a:t>
            </a:fld>
            <a:endParaRPr lang="en-US" dirty="0"/>
          </a:p>
        </p:txBody>
      </p:sp>
    </p:spTree>
    <p:extLst>
      <p:ext uri="{BB962C8B-B14F-4D97-AF65-F5344CB8AC3E}">
        <p14:creationId xmlns:p14="http://schemas.microsoft.com/office/powerpoint/2010/main" val="32106303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2E84E-1BED-49C3-9537-ACBBFC4FBDF0}"/>
              </a:ext>
            </a:extLst>
          </p:cNvPr>
          <p:cNvSpPr>
            <a:spLocks noGrp="1"/>
          </p:cNvSpPr>
          <p:nvPr>
            <p:ph type="title"/>
          </p:nvPr>
        </p:nvSpPr>
        <p:spPr/>
        <p:txBody>
          <a:bodyPr/>
          <a:lstStyle/>
          <a:p>
            <a:r>
              <a:rPr lang="en-US" sz="2800">
                <a:cs typeface="Segoe UI Semilight"/>
              </a:rPr>
              <a:t>Azure Firewall features</a:t>
            </a:r>
          </a:p>
        </p:txBody>
      </p:sp>
      <p:sp>
        <p:nvSpPr>
          <p:cNvPr id="5" name="Rectangle 4">
            <a:extLst>
              <a:ext uri="{FF2B5EF4-FFF2-40B4-BE49-F238E27FC236}">
                <a16:creationId xmlns:a16="http://schemas.microsoft.com/office/drawing/2014/main" id="{F92477FF-A0AF-470C-8BA0-354EC1813339}"/>
              </a:ext>
            </a:extLst>
          </p:cNvPr>
          <p:cNvSpPr/>
          <p:nvPr/>
        </p:nvSpPr>
        <p:spPr>
          <a:xfrm>
            <a:off x="418643" y="1212360"/>
            <a:ext cx="5666588" cy="448983"/>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Stateful firewall as a service</a:t>
            </a:r>
          </a:p>
        </p:txBody>
      </p:sp>
      <p:sp>
        <p:nvSpPr>
          <p:cNvPr id="7" name="Rectangle 6">
            <a:extLst>
              <a:ext uri="{FF2B5EF4-FFF2-40B4-BE49-F238E27FC236}">
                <a16:creationId xmlns:a16="http://schemas.microsoft.com/office/drawing/2014/main" id="{E27F5F05-0B0B-441B-A57A-61D4CDCD4B95}"/>
              </a:ext>
            </a:extLst>
          </p:cNvPr>
          <p:cNvSpPr/>
          <p:nvPr/>
        </p:nvSpPr>
        <p:spPr>
          <a:xfrm>
            <a:off x="418643" y="1826897"/>
            <a:ext cx="5666588" cy="6732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Built-in high availability with unrestricted cloud scalability</a:t>
            </a:r>
          </a:p>
        </p:txBody>
      </p:sp>
      <p:sp>
        <p:nvSpPr>
          <p:cNvPr id="8" name="Rectangle 7">
            <a:extLst>
              <a:ext uri="{FF2B5EF4-FFF2-40B4-BE49-F238E27FC236}">
                <a16:creationId xmlns:a16="http://schemas.microsoft.com/office/drawing/2014/main" id="{ED8A30DC-5B17-45D3-BE47-B1DB6CA1A042}"/>
              </a:ext>
            </a:extLst>
          </p:cNvPr>
          <p:cNvSpPr/>
          <p:nvPr/>
        </p:nvSpPr>
        <p:spPr>
          <a:xfrm>
            <a:off x="418641" y="2665718"/>
            <a:ext cx="5666588" cy="6732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Create, enforce, and log application and network connectivity policies </a:t>
            </a:r>
          </a:p>
        </p:txBody>
      </p:sp>
      <p:sp>
        <p:nvSpPr>
          <p:cNvPr id="9" name="Rectangle 8">
            <a:extLst>
              <a:ext uri="{FF2B5EF4-FFF2-40B4-BE49-F238E27FC236}">
                <a16:creationId xmlns:a16="http://schemas.microsoft.com/office/drawing/2014/main" id="{2D0A33A8-6B0D-4D43-9138-45D6795B8AEB}"/>
              </a:ext>
            </a:extLst>
          </p:cNvPr>
          <p:cNvSpPr/>
          <p:nvPr/>
        </p:nvSpPr>
        <p:spPr>
          <a:xfrm>
            <a:off x="418641" y="3504539"/>
            <a:ext cx="5666588" cy="43560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Threat intelligence-based filtering for L3-L7 </a:t>
            </a:r>
          </a:p>
        </p:txBody>
      </p:sp>
      <p:sp>
        <p:nvSpPr>
          <p:cNvPr id="10" name="Rectangle 9">
            <a:extLst>
              <a:ext uri="{FF2B5EF4-FFF2-40B4-BE49-F238E27FC236}">
                <a16:creationId xmlns:a16="http://schemas.microsoft.com/office/drawing/2014/main" id="{81C1142A-2B5A-473F-9B34-24D5EA6EC410}"/>
              </a:ext>
            </a:extLst>
          </p:cNvPr>
          <p:cNvSpPr/>
          <p:nvPr/>
        </p:nvSpPr>
        <p:spPr>
          <a:xfrm>
            <a:off x="418641" y="4105700"/>
            <a:ext cx="5666588" cy="6732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Fully integrated with Azure Monitor for logging and analytics</a:t>
            </a:r>
          </a:p>
        </p:txBody>
      </p:sp>
      <p:sp>
        <p:nvSpPr>
          <p:cNvPr id="11" name="Rectangle 10">
            <a:extLst>
              <a:ext uri="{FF2B5EF4-FFF2-40B4-BE49-F238E27FC236}">
                <a16:creationId xmlns:a16="http://schemas.microsoft.com/office/drawing/2014/main" id="{98EA9014-32B7-4BC8-A703-0390850379EE}"/>
              </a:ext>
            </a:extLst>
          </p:cNvPr>
          <p:cNvSpPr/>
          <p:nvPr/>
        </p:nvSpPr>
        <p:spPr>
          <a:xfrm>
            <a:off x="418641" y="4944521"/>
            <a:ext cx="5666588" cy="6732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Support for hybrid connectivity through deployment behind VPN and ExpressRoute Gateways</a:t>
            </a:r>
          </a:p>
        </p:txBody>
      </p:sp>
      <p:sp>
        <p:nvSpPr>
          <p:cNvPr id="6" name="Rectangle 5">
            <a:extLst>
              <a:ext uri="{FF2B5EF4-FFF2-40B4-BE49-F238E27FC236}">
                <a16:creationId xmlns:a16="http://schemas.microsoft.com/office/drawing/2014/main" id="{C3E2415B-3C39-4095-B66F-AAE06248DAA2}"/>
              </a:ext>
              <a:ext uri="{C183D7F6-B498-43B3-948B-1728B52AA6E4}">
                <adec:decorative xmlns:adec="http://schemas.microsoft.com/office/drawing/2017/decorative" val="1"/>
              </a:ext>
            </a:extLst>
          </p:cNvPr>
          <p:cNvSpPr/>
          <p:nvPr/>
        </p:nvSpPr>
        <p:spPr bwMode="auto">
          <a:xfrm>
            <a:off x="6237624" y="1169264"/>
            <a:ext cx="5535734" cy="5067911"/>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pic>
        <p:nvPicPr>
          <p:cNvPr id="14" name="Picture 13" descr="VNets are using an Azure Firewall and Threat Intelligence to deny or allow traffic">
            <a:extLst>
              <a:ext uri="{FF2B5EF4-FFF2-40B4-BE49-F238E27FC236}">
                <a16:creationId xmlns:a16="http://schemas.microsoft.com/office/drawing/2014/main" id="{F76259CF-6519-4A58-A2A0-E3B346AC2B31}"/>
              </a:ext>
            </a:extLst>
          </p:cNvPr>
          <p:cNvPicPr>
            <a:picLocks noChangeAspect="1"/>
          </p:cNvPicPr>
          <p:nvPr/>
        </p:nvPicPr>
        <p:blipFill>
          <a:blip r:embed="rId3"/>
          <a:stretch>
            <a:fillRect/>
          </a:stretch>
        </p:blipFill>
        <p:spPr>
          <a:xfrm>
            <a:off x="6380801" y="2066279"/>
            <a:ext cx="5249377" cy="3453788"/>
          </a:xfrm>
          <a:prstGeom prst="rect">
            <a:avLst/>
          </a:prstGeom>
        </p:spPr>
      </p:pic>
      <p:sp>
        <p:nvSpPr>
          <p:cNvPr id="3" name="Rectangle 2">
            <a:extLst>
              <a:ext uri="{FF2B5EF4-FFF2-40B4-BE49-F238E27FC236}">
                <a16:creationId xmlns:a16="http://schemas.microsoft.com/office/drawing/2014/main" id="{6F94E675-9C9B-4F8E-91DD-696DA1C7BB7D}"/>
              </a:ext>
            </a:extLst>
          </p:cNvPr>
          <p:cNvSpPr/>
          <p:nvPr/>
        </p:nvSpPr>
        <p:spPr>
          <a:xfrm>
            <a:off x="418641" y="5783342"/>
            <a:ext cx="5666588" cy="673267"/>
          </a:xfrm>
          <a:prstGeom prst="rect">
            <a:avLst/>
          </a:pr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r>
              <a:rPr lang="en-US" sz="1765">
                <a:solidFill>
                  <a:schemeClr val="tx1"/>
                </a:solidFill>
              </a:rPr>
              <a:t>Standard and Premium SKUs </a:t>
            </a:r>
          </a:p>
        </p:txBody>
      </p:sp>
      <p:sp>
        <p:nvSpPr>
          <p:cNvPr id="12" name="Rectangle 11">
            <a:extLst>
              <a:ext uri="{FF2B5EF4-FFF2-40B4-BE49-F238E27FC236}">
                <a16:creationId xmlns:a16="http://schemas.microsoft.com/office/drawing/2014/main" id="{D443222E-433F-4C9F-A8CA-1814DD627B37}"/>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3" name="Rectangle 12">
            <a:extLst>
              <a:ext uri="{FF2B5EF4-FFF2-40B4-BE49-F238E27FC236}">
                <a16:creationId xmlns:a16="http://schemas.microsoft.com/office/drawing/2014/main" id="{DFB2EC2A-BF5B-4ECF-813E-90ACDBC5EDBF}"/>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Slide Number Placeholder 5">
            <a:extLst>
              <a:ext uri="{FF2B5EF4-FFF2-40B4-BE49-F238E27FC236}">
                <a16:creationId xmlns:a16="http://schemas.microsoft.com/office/drawing/2014/main" id="{27E0FB00-5C2D-48F2-90E9-44111735F7CF}"/>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15</a:t>
            </a:fld>
            <a:endParaRPr lang="en-US" dirty="0"/>
          </a:p>
        </p:txBody>
      </p:sp>
    </p:spTree>
    <p:extLst>
      <p:ext uri="{BB962C8B-B14F-4D97-AF65-F5344CB8AC3E}">
        <p14:creationId xmlns:p14="http://schemas.microsoft.com/office/powerpoint/2010/main" val="2635669042"/>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 of azure private link with Azure private link service and private endpoint ">
            <a:extLst>
              <a:ext uri="{FF2B5EF4-FFF2-40B4-BE49-F238E27FC236}">
                <a16:creationId xmlns:a16="http://schemas.microsoft.com/office/drawing/2014/main" id="{698B5B1C-8085-4325-A50A-3C33543169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5145" y="1268284"/>
            <a:ext cx="7574627" cy="4418532"/>
          </a:xfrm>
          <a:prstGeom prst="rect">
            <a:avLst/>
          </a:prstGeom>
        </p:spPr>
      </p:pic>
      <p:sp>
        <p:nvSpPr>
          <p:cNvPr id="2" name="Title 1">
            <a:extLst>
              <a:ext uri="{FF2B5EF4-FFF2-40B4-BE49-F238E27FC236}">
                <a16:creationId xmlns:a16="http://schemas.microsoft.com/office/drawing/2014/main" id="{C798DC09-5266-4087-96CA-B5D189023FEA}"/>
              </a:ext>
            </a:extLst>
          </p:cNvPr>
          <p:cNvSpPr>
            <a:spLocks noGrp="1"/>
          </p:cNvSpPr>
          <p:nvPr>
            <p:ph type="title"/>
          </p:nvPr>
        </p:nvSpPr>
        <p:spPr/>
        <p:txBody>
          <a:bodyPr/>
          <a:lstStyle/>
          <a:p>
            <a:r>
              <a:rPr lang="en-US" dirty="0"/>
              <a:t>What is Azure Private Link ? </a:t>
            </a:r>
          </a:p>
        </p:txBody>
      </p:sp>
      <p:sp>
        <p:nvSpPr>
          <p:cNvPr id="3" name="Rectangle 2">
            <a:extLst>
              <a:ext uri="{FF2B5EF4-FFF2-40B4-BE49-F238E27FC236}">
                <a16:creationId xmlns:a16="http://schemas.microsoft.com/office/drawing/2014/main" id="{BC899DB6-F872-4B75-86CE-F63B1E3B0235}"/>
              </a:ext>
              <a:ext uri="{C183D7F6-B498-43B3-948B-1728B52AA6E4}">
                <adec:decorative xmlns:adec="http://schemas.microsoft.com/office/drawing/2017/decorative" val="1"/>
              </a:ext>
            </a:extLst>
          </p:cNvPr>
          <p:cNvSpPr/>
          <p:nvPr/>
        </p:nvSpPr>
        <p:spPr bwMode="auto">
          <a:xfrm>
            <a:off x="4484318" y="699201"/>
            <a:ext cx="7503090" cy="5537973"/>
          </a:xfrm>
          <a:prstGeom prst="rect">
            <a:avLst/>
          </a:prstGeom>
          <a:noFill/>
          <a:ln w="190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IN" sz="2353" dirty="0">
              <a:gradFill>
                <a:gsLst>
                  <a:gs pos="0">
                    <a:srgbClr val="FFFFFF"/>
                  </a:gs>
                  <a:gs pos="100000">
                    <a:srgbClr val="FFFFFF"/>
                  </a:gs>
                </a:gsLst>
                <a:lin ang="5400000" scaled="0"/>
              </a:gradFill>
              <a:cs typeface="Segoe UI" pitchFamily="34" charset="0"/>
            </a:endParaRPr>
          </a:p>
        </p:txBody>
      </p:sp>
      <p:sp>
        <p:nvSpPr>
          <p:cNvPr id="5" name="Freeform: Shape 4">
            <a:extLst>
              <a:ext uri="{FF2B5EF4-FFF2-40B4-BE49-F238E27FC236}">
                <a16:creationId xmlns:a16="http://schemas.microsoft.com/office/drawing/2014/main" id="{4B1EAF5E-A4C6-414F-8635-53DB5D06089A}"/>
              </a:ext>
            </a:extLst>
          </p:cNvPr>
          <p:cNvSpPr/>
          <p:nvPr/>
        </p:nvSpPr>
        <p:spPr>
          <a:xfrm>
            <a:off x="204592" y="4944885"/>
            <a:ext cx="3675342" cy="1292289"/>
          </a:xfrm>
          <a:custGeom>
            <a:avLst/>
            <a:gdLst>
              <a:gd name="connsiteX0" fmla="*/ 0 w 2377347"/>
              <a:gd name="connsiteY0" fmla="*/ 0 h 1188673"/>
              <a:gd name="connsiteX1" fmla="*/ 2377347 w 2377347"/>
              <a:gd name="connsiteY1" fmla="*/ 0 h 1188673"/>
              <a:gd name="connsiteX2" fmla="*/ 2377347 w 2377347"/>
              <a:gd name="connsiteY2" fmla="*/ 1188673 h 1188673"/>
              <a:gd name="connsiteX3" fmla="*/ 0 w 2377347"/>
              <a:gd name="connsiteY3" fmla="*/ 1188673 h 1188673"/>
              <a:gd name="connsiteX4" fmla="*/ 0 w 2377347"/>
              <a:gd name="connsiteY4" fmla="*/ 0 h 1188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347" h="1188673">
                <a:moveTo>
                  <a:pt x="0" y="0"/>
                </a:moveTo>
                <a:lnTo>
                  <a:pt x="2377347" y="0"/>
                </a:lnTo>
                <a:lnTo>
                  <a:pt x="2377347" y="1188673"/>
                </a:lnTo>
                <a:lnTo>
                  <a:pt x="0" y="1188673"/>
                </a:lnTo>
                <a:lnTo>
                  <a:pt x="0" y="0"/>
                </a:lnTo>
                <a:close/>
              </a:path>
            </a:pathLst>
          </a:cu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dirty="0">
                <a:solidFill>
                  <a:schemeClr val="tx1"/>
                </a:solidFill>
                <a:cs typeface="Segoe UI Semilight"/>
              </a:rPr>
              <a:t>Private connectivity to services on Azure. Traffic remains on the Microsoft network, with</a:t>
            </a:r>
            <a:br>
              <a:rPr lang="en-US" sz="1961" dirty="0">
                <a:solidFill>
                  <a:schemeClr val="tx1"/>
                </a:solidFill>
                <a:cs typeface="Segoe UI Semilight"/>
              </a:rPr>
            </a:br>
            <a:r>
              <a:rPr lang="en-US" sz="1961" dirty="0">
                <a:solidFill>
                  <a:schemeClr val="tx1"/>
                </a:solidFill>
                <a:cs typeface="Segoe UI Semilight"/>
              </a:rPr>
              <a:t>no public internet access</a:t>
            </a:r>
          </a:p>
        </p:txBody>
      </p:sp>
      <p:sp>
        <p:nvSpPr>
          <p:cNvPr id="6" name="Freeform: Shape 5">
            <a:extLst>
              <a:ext uri="{FF2B5EF4-FFF2-40B4-BE49-F238E27FC236}">
                <a16:creationId xmlns:a16="http://schemas.microsoft.com/office/drawing/2014/main" id="{4215F9F2-831F-4D82-A70C-DBBFCFFDE57F}"/>
              </a:ext>
            </a:extLst>
          </p:cNvPr>
          <p:cNvSpPr/>
          <p:nvPr/>
        </p:nvSpPr>
        <p:spPr>
          <a:xfrm>
            <a:off x="204592" y="1102338"/>
            <a:ext cx="3675342" cy="1292289"/>
          </a:xfrm>
          <a:custGeom>
            <a:avLst/>
            <a:gdLst>
              <a:gd name="connsiteX0" fmla="*/ 0 w 2377347"/>
              <a:gd name="connsiteY0" fmla="*/ 0 h 1188673"/>
              <a:gd name="connsiteX1" fmla="*/ 2377347 w 2377347"/>
              <a:gd name="connsiteY1" fmla="*/ 0 h 1188673"/>
              <a:gd name="connsiteX2" fmla="*/ 2377347 w 2377347"/>
              <a:gd name="connsiteY2" fmla="*/ 1188673 h 1188673"/>
              <a:gd name="connsiteX3" fmla="*/ 0 w 2377347"/>
              <a:gd name="connsiteY3" fmla="*/ 1188673 h 1188673"/>
              <a:gd name="connsiteX4" fmla="*/ 0 w 2377347"/>
              <a:gd name="connsiteY4" fmla="*/ 0 h 1188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347" h="1188673">
                <a:moveTo>
                  <a:pt x="0" y="0"/>
                </a:moveTo>
                <a:lnTo>
                  <a:pt x="2377347" y="0"/>
                </a:lnTo>
                <a:lnTo>
                  <a:pt x="2377347" y="1188673"/>
                </a:lnTo>
                <a:lnTo>
                  <a:pt x="0" y="1188673"/>
                </a:lnTo>
                <a:lnTo>
                  <a:pt x="0" y="0"/>
                </a:lnTo>
                <a:close/>
              </a:path>
            </a:pathLst>
          </a:cu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dirty="0">
                <a:solidFill>
                  <a:schemeClr val="tx1"/>
                </a:solidFill>
                <a:cs typeface="Segoe UI Semilight"/>
              </a:rPr>
              <a:t>Integration with on-premises and peered networks</a:t>
            </a:r>
          </a:p>
        </p:txBody>
      </p:sp>
      <p:sp>
        <p:nvSpPr>
          <p:cNvPr id="4" name="Freeform: Shape 3">
            <a:extLst>
              <a:ext uri="{FF2B5EF4-FFF2-40B4-BE49-F238E27FC236}">
                <a16:creationId xmlns:a16="http://schemas.microsoft.com/office/drawing/2014/main" id="{1AB74C13-9E21-4897-8227-D25D4A95FB0E}"/>
              </a:ext>
            </a:extLst>
          </p:cNvPr>
          <p:cNvSpPr/>
          <p:nvPr/>
        </p:nvSpPr>
        <p:spPr>
          <a:xfrm>
            <a:off x="204592" y="3023611"/>
            <a:ext cx="3675342" cy="1292289"/>
          </a:xfrm>
          <a:custGeom>
            <a:avLst/>
            <a:gdLst>
              <a:gd name="connsiteX0" fmla="*/ 0 w 2377347"/>
              <a:gd name="connsiteY0" fmla="*/ 0 h 1188673"/>
              <a:gd name="connsiteX1" fmla="*/ 2377347 w 2377347"/>
              <a:gd name="connsiteY1" fmla="*/ 0 h 1188673"/>
              <a:gd name="connsiteX2" fmla="*/ 2377347 w 2377347"/>
              <a:gd name="connsiteY2" fmla="*/ 1188673 h 1188673"/>
              <a:gd name="connsiteX3" fmla="*/ 0 w 2377347"/>
              <a:gd name="connsiteY3" fmla="*/ 1188673 h 1188673"/>
              <a:gd name="connsiteX4" fmla="*/ 0 w 2377347"/>
              <a:gd name="connsiteY4" fmla="*/ 0 h 1188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347" h="1188673">
                <a:moveTo>
                  <a:pt x="0" y="0"/>
                </a:moveTo>
                <a:lnTo>
                  <a:pt x="2377347" y="0"/>
                </a:lnTo>
                <a:lnTo>
                  <a:pt x="2377347" y="1188673"/>
                </a:lnTo>
                <a:lnTo>
                  <a:pt x="0" y="1188673"/>
                </a:lnTo>
                <a:lnTo>
                  <a:pt x="0" y="0"/>
                </a:lnTo>
                <a:close/>
              </a:path>
            </a:pathLst>
          </a:custGeom>
          <a:solidFill>
            <a:schemeClr val="bg1">
              <a:lumMod val="95000"/>
            </a:schemeClr>
          </a:solidFill>
          <a:ln w="6350">
            <a:noFill/>
          </a:ln>
        </p:spPr>
        <p:style>
          <a:lnRef idx="0">
            <a:scrgbClr r="0" g="0" b="0"/>
          </a:lnRef>
          <a:fillRef idx="0">
            <a:scrgbClr r="0" g="0" b="0"/>
          </a:fillRef>
          <a:effectRef idx="0">
            <a:scrgbClr r="0" g="0" b="0"/>
          </a:effectRef>
          <a:fontRef idx="minor">
            <a:schemeClr val="lt1"/>
          </a:fontRef>
        </p:style>
        <p:txBody>
          <a:bodyPr spcFirstLastPara="0" vert="horz" wrap="square" lIns="134464" tIns="89642" rIns="134464" bIns="89642" numCol="1" spcCol="1270" anchor="ctr" anchorCtr="0">
            <a:noAutofit/>
          </a:bodyPr>
          <a:lstStyle/>
          <a:p>
            <a:pPr algn="ctr"/>
            <a:r>
              <a:rPr lang="en-US" sz="1961" dirty="0">
                <a:solidFill>
                  <a:schemeClr val="tx1"/>
                </a:solidFill>
                <a:cs typeface="Segoe UI Semilight"/>
              </a:rPr>
              <a:t>In the event of a security incident within your network, only the mapped resource would be accessible</a:t>
            </a:r>
          </a:p>
        </p:txBody>
      </p:sp>
      <p:sp>
        <p:nvSpPr>
          <p:cNvPr id="9" name="Rectangle 8">
            <a:extLst>
              <a:ext uri="{FF2B5EF4-FFF2-40B4-BE49-F238E27FC236}">
                <a16:creationId xmlns:a16="http://schemas.microsoft.com/office/drawing/2014/main" id="{1B16E4B1-5377-4750-BFE4-904E74F04CC8}"/>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 name="Rectangle 9">
            <a:extLst>
              <a:ext uri="{FF2B5EF4-FFF2-40B4-BE49-F238E27FC236}">
                <a16:creationId xmlns:a16="http://schemas.microsoft.com/office/drawing/2014/main" id="{D1CB6302-F2BB-4351-A98D-3865C1E7E97A}"/>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Slide Number Placeholder 5">
            <a:extLst>
              <a:ext uri="{FF2B5EF4-FFF2-40B4-BE49-F238E27FC236}">
                <a16:creationId xmlns:a16="http://schemas.microsoft.com/office/drawing/2014/main" id="{17634D90-0983-40A5-8744-710A73A4A9B3}"/>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16</a:t>
            </a:fld>
            <a:endParaRPr lang="en-US" dirty="0"/>
          </a:p>
        </p:txBody>
      </p:sp>
    </p:spTree>
    <p:extLst>
      <p:ext uri="{BB962C8B-B14F-4D97-AF65-F5344CB8AC3E}">
        <p14:creationId xmlns:p14="http://schemas.microsoft.com/office/powerpoint/2010/main" val="2356673596"/>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5E0F2C8-2BB6-4BB3-9F18-5F5FBAC9C105}"/>
              </a:ext>
            </a:extLst>
          </p:cNvPr>
          <p:cNvSpPr>
            <a:spLocks noGrp="1"/>
          </p:cNvSpPr>
          <p:nvPr>
            <p:ph type="title"/>
          </p:nvPr>
        </p:nvSpPr>
        <p:spPr/>
        <p:txBody>
          <a:bodyPr/>
          <a:lstStyle/>
          <a:p>
            <a:r>
              <a:rPr lang="en-US"/>
              <a:t>Azure Monitor </a:t>
            </a:r>
          </a:p>
        </p:txBody>
      </p:sp>
      <p:sp>
        <p:nvSpPr>
          <p:cNvPr id="6" name="Rectangle 5">
            <a:extLst>
              <a:ext uri="{FF2B5EF4-FFF2-40B4-BE49-F238E27FC236}">
                <a16:creationId xmlns:a16="http://schemas.microsoft.com/office/drawing/2014/main" id="{BEBD28DE-4571-485A-941B-5A8F210801C1}"/>
              </a:ext>
              <a:ext uri="{C183D7F6-B498-43B3-948B-1728B52AA6E4}">
                <adec:decorative xmlns:adec="http://schemas.microsoft.com/office/drawing/2017/decorative" val="1"/>
              </a:ext>
            </a:extLst>
          </p:cNvPr>
          <p:cNvSpPr/>
          <p:nvPr/>
        </p:nvSpPr>
        <p:spPr bwMode="auto">
          <a:xfrm>
            <a:off x="5101949" y="2132905"/>
            <a:ext cx="7002915" cy="3549310"/>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spcBef>
                <a:spcPct val="0"/>
              </a:spcBef>
              <a:spcAft>
                <a:spcPct val="0"/>
              </a:spcAft>
            </a:pPr>
            <a:endParaRPr lang="en-IN" sz="2400">
              <a:gradFill>
                <a:gsLst>
                  <a:gs pos="0">
                    <a:srgbClr val="FFFFFF"/>
                  </a:gs>
                  <a:gs pos="100000">
                    <a:srgbClr val="FFFFFF"/>
                  </a:gs>
                </a:gsLst>
                <a:lin ang="5400000" scaled="0"/>
              </a:gradFill>
              <a:cs typeface="Segoe UI" pitchFamily="34" charset="0"/>
            </a:endParaRPr>
          </a:p>
        </p:txBody>
      </p:sp>
      <p:sp>
        <p:nvSpPr>
          <p:cNvPr id="8" name="Rectangle 7">
            <a:extLst>
              <a:ext uri="{FF2B5EF4-FFF2-40B4-BE49-F238E27FC236}">
                <a16:creationId xmlns:a16="http://schemas.microsoft.com/office/drawing/2014/main" id="{8A397835-083D-4444-9D5D-06E549A068BD}"/>
              </a:ext>
              <a:ext uri="{C183D7F6-B498-43B3-948B-1728B52AA6E4}">
                <adec:decorative xmlns:adec="http://schemas.microsoft.com/office/drawing/2017/decorative" val="0"/>
              </a:ext>
            </a:extLst>
          </p:cNvPr>
          <p:cNvSpPr/>
          <p:nvPr/>
        </p:nvSpPr>
        <p:spPr bwMode="auto">
          <a:xfrm>
            <a:off x="249011" y="1192213"/>
            <a:ext cx="4691062" cy="598487"/>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91440" rIns="137160" bIns="91440" numCol="1" spcCol="0" rtlCol="0" fromWordArt="0" anchor="ctr" anchorCtr="0" forceAA="0" compatLnSpc="1">
            <a:prstTxWarp prst="textNoShape">
              <a:avLst/>
            </a:prstTxWarp>
            <a:noAutofit/>
          </a:bodyPr>
          <a:lstStyle/>
          <a:p>
            <a:pPr>
              <a:spcBef>
                <a:spcPts val="1200"/>
              </a:spcBef>
            </a:pPr>
            <a:r>
              <a:rPr lang="en-US" sz="2200">
                <a:solidFill>
                  <a:schemeClr val="tx2">
                    <a:lumMod val="50000"/>
                  </a:schemeClr>
                </a:solidFill>
                <a:latin typeface="+mj-lt"/>
              </a:rPr>
              <a:t>Monitoring data types: </a:t>
            </a:r>
            <a:r>
              <a:rPr lang="en-US" sz="2200" b="1">
                <a:solidFill>
                  <a:schemeClr val="tx2">
                    <a:lumMod val="50000"/>
                  </a:schemeClr>
                </a:solidFill>
                <a:latin typeface="+mj-lt"/>
              </a:rPr>
              <a:t>Metrics &amp; Logs</a:t>
            </a:r>
            <a:endParaRPr lang="en-US" sz="2200" b="1">
              <a:solidFill>
                <a:schemeClr val="tx1"/>
              </a:solidFill>
            </a:endParaRPr>
          </a:p>
        </p:txBody>
      </p:sp>
      <p:sp>
        <p:nvSpPr>
          <p:cNvPr id="14" name="Rectangle 13">
            <a:extLst>
              <a:ext uri="{FF2B5EF4-FFF2-40B4-BE49-F238E27FC236}">
                <a16:creationId xmlns:a16="http://schemas.microsoft.com/office/drawing/2014/main" id="{16604E8A-16FE-40F3-A474-C7159E44C2D4}"/>
              </a:ext>
            </a:extLst>
          </p:cNvPr>
          <p:cNvSpPr/>
          <p:nvPr/>
        </p:nvSpPr>
        <p:spPr>
          <a:xfrm>
            <a:off x="249011" y="1963498"/>
            <a:ext cx="4691062" cy="2151302"/>
          </a:xfrm>
          <a:prstGeom prst="rect">
            <a:avLst/>
          </a:prstGeom>
          <a:solidFill>
            <a:schemeClr val="bg1">
              <a:lumMod val="95000"/>
            </a:schemeClr>
          </a:solidFill>
          <a:ln w="6350">
            <a:solidFill>
              <a:schemeClr val="bg1">
                <a:lumMod val="95000"/>
              </a:schemeClr>
            </a:solidFill>
          </a:ln>
          <a:effectLst/>
        </p:spPr>
        <p:style>
          <a:lnRef idx="0">
            <a:scrgbClr r="0" g="0" b="0"/>
          </a:lnRef>
          <a:fillRef idx="0">
            <a:scrgbClr r="0" g="0" b="0"/>
          </a:fillRef>
          <a:effectRef idx="0">
            <a:scrgbClr r="0" g="0" b="0"/>
          </a:effectRef>
          <a:fontRef idx="major"/>
        </p:style>
        <p:txBody>
          <a:bodyPr spcFirstLastPara="0" vert="horz" wrap="square" lIns="186521" tIns="139891" rIns="186521" bIns="139891" numCol="1" spcCol="1270" anchor="t" anchorCtr="0">
            <a:noAutofit/>
          </a:bodyPr>
          <a:lstStyle/>
          <a:p>
            <a:pPr defTabSz="1088029">
              <a:spcBef>
                <a:spcPct val="0"/>
              </a:spcBef>
              <a:spcAft>
                <a:spcPct val="35000"/>
              </a:spcAft>
              <a:defRPr/>
            </a:pPr>
            <a:r>
              <a:rPr lang="en-US" sz="2040" kern="0">
                <a:solidFill>
                  <a:srgbClr val="1A1A1A"/>
                </a:solidFill>
                <a:latin typeface="Segoe UI"/>
              </a:rPr>
              <a:t>Metrics are numerical values that describe some aspect of a system at a point in time </a:t>
            </a:r>
          </a:p>
          <a:p>
            <a:pPr defTabSz="1088029">
              <a:spcBef>
                <a:spcPct val="0"/>
              </a:spcBef>
              <a:spcAft>
                <a:spcPct val="35000"/>
              </a:spcAft>
              <a:defRPr/>
            </a:pPr>
            <a:r>
              <a:rPr lang="en-US" sz="2040" kern="0">
                <a:solidFill>
                  <a:srgbClr val="1A1A1A"/>
                </a:solidFill>
                <a:latin typeface="Segoe UI"/>
              </a:rPr>
              <a:t>They are lightweight and capable of supporting near real-time scenarios</a:t>
            </a:r>
          </a:p>
        </p:txBody>
      </p:sp>
      <p:sp>
        <p:nvSpPr>
          <p:cNvPr id="16" name="Rectangle 15">
            <a:extLst>
              <a:ext uri="{FF2B5EF4-FFF2-40B4-BE49-F238E27FC236}">
                <a16:creationId xmlns:a16="http://schemas.microsoft.com/office/drawing/2014/main" id="{7FB9BE4A-6266-4BF6-A542-21093A50AEFC}"/>
              </a:ext>
            </a:extLst>
          </p:cNvPr>
          <p:cNvSpPr/>
          <p:nvPr/>
        </p:nvSpPr>
        <p:spPr>
          <a:xfrm>
            <a:off x="249011" y="4245506"/>
            <a:ext cx="4691062" cy="2320394"/>
          </a:xfrm>
          <a:prstGeom prst="rect">
            <a:avLst/>
          </a:prstGeom>
          <a:solidFill>
            <a:schemeClr val="bg1">
              <a:lumMod val="95000"/>
            </a:schemeClr>
          </a:solidFill>
          <a:ln w="6350">
            <a:solidFill>
              <a:schemeClr val="bg1">
                <a:lumMod val="95000"/>
              </a:schemeClr>
            </a:solidFill>
          </a:ln>
          <a:effectLst/>
        </p:spPr>
        <p:style>
          <a:lnRef idx="0">
            <a:scrgbClr r="0" g="0" b="0"/>
          </a:lnRef>
          <a:fillRef idx="0">
            <a:scrgbClr r="0" g="0" b="0"/>
          </a:fillRef>
          <a:effectRef idx="0">
            <a:scrgbClr r="0" g="0" b="0"/>
          </a:effectRef>
          <a:fontRef idx="major"/>
        </p:style>
        <p:txBody>
          <a:bodyPr spcFirstLastPara="0" vert="horz" wrap="square" lIns="186521" tIns="139891" rIns="186521" bIns="139891" numCol="1" spcCol="1270" anchor="ctr" anchorCtr="0">
            <a:noAutofit/>
          </a:bodyPr>
          <a:lstStyle/>
          <a:p>
            <a:pPr defTabSz="1088029">
              <a:spcBef>
                <a:spcPct val="0"/>
              </a:spcBef>
              <a:spcAft>
                <a:spcPct val="35000"/>
              </a:spcAft>
              <a:defRPr/>
            </a:pPr>
            <a:r>
              <a:rPr lang="en-US" sz="2040" kern="0">
                <a:solidFill>
                  <a:srgbClr val="1A1A1A"/>
                </a:solidFill>
                <a:latin typeface="Segoe UI"/>
              </a:rPr>
              <a:t>Logs contain different kinds of data organized into records with different sets of properties for each type</a:t>
            </a:r>
          </a:p>
          <a:p>
            <a:pPr defTabSz="1088029">
              <a:spcBef>
                <a:spcPct val="0"/>
              </a:spcBef>
              <a:spcAft>
                <a:spcPct val="35000"/>
              </a:spcAft>
              <a:defRPr/>
            </a:pPr>
            <a:r>
              <a:rPr lang="en-US" sz="2040" kern="0">
                <a:solidFill>
                  <a:srgbClr val="1A1A1A"/>
                </a:solidFill>
                <a:latin typeface="Segoe UI"/>
              </a:rPr>
              <a:t>Telemetry (events, traces) and performance data can be combined for analysis</a:t>
            </a:r>
          </a:p>
        </p:txBody>
      </p:sp>
      <p:pic>
        <p:nvPicPr>
          <p:cNvPr id="9" name="Picture 8" descr="azure monitor diagram illustrating the data sources as inputs into metrics and logs">
            <a:extLst>
              <a:ext uri="{FF2B5EF4-FFF2-40B4-BE49-F238E27FC236}">
                <a16:creationId xmlns:a16="http://schemas.microsoft.com/office/drawing/2014/main" id="{CD6D064D-F02E-4E7E-86D2-87B6CF7F6C20}"/>
              </a:ext>
            </a:extLst>
          </p:cNvPr>
          <p:cNvPicPr>
            <a:picLocks noChangeAspect="1"/>
          </p:cNvPicPr>
          <p:nvPr/>
        </p:nvPicPr>
        <p:blipFill>
          <a:blip r:embed="rId3"/>
          <a:stretch>
            <a:fillRect/>
          </a:stretch>
        </p:blipFill>
        <p:spPr>
          <a:xfrm>
            <a:off x="5339533" y="2251881"/>
            <a:ext cx="6603456" cy="3225618"/>
          </a:xfrm>
          <a:prstGeom prst="rect">
            <a:avLst/>
          </a:prstGeom>
        </p:spPr>
      </p:pic>
      <p:sp>
        <p:nvSpPr>
          <p:cNvPr id="10" name="Rectangle 9">
            <a:extLst>
              <a:ext uri="{FF2B5EF4-FFF2-40B4-BE49-F238E27FC236}">
                <a16:creationId xmlns:a16="http://schemas.microsoft.com/office/drawing/2014/main" id="{420C4CAE-631D-4B55-BEC0-31B301CD022F}"/>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1" name="Rectangle 10">
            <a:extLst>
              <a:ext uri="{FF2B5EF4-FFF2-40B4-BE49-F238E27FC236}">
                <a16:creationId xmlns:a16="http://schemas.microsoft.com/office/drawing/2014/main" id="{81BBF5E1-6C23-44D9-95AC-AE4404735BED}"/>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Slide Number Placeholder 5">
            <a:extLst>
              <a:ext uri="{FF2B5EF4-FFF2-40B4-BE49-F238E27FC236}">
                <a16:creationId xmlns:a16="http://schemas.microsoft.com/office/drawing/2014/main" id="{DCA0B257-54AA-4C50-BF01-B220845AF0D2}"/>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17</a:t>
            </a:fld>
            <a:endParaRPr lang="en-US" dirty="0"/>
          </a:p>
        </p:txBody>
      </p:sp>
    </p:spTree>
    <p:extLst>
      <p:ext uri="{BB962C8B-B14F-4D97-AF65-F5344CB8AC3E}">
        <p14:creationId xmlns:p14="http://schemas.microsoft.com/office/powerpoint/2010/main" val="386651358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8DBF4-D58C-4AE3-8538-C8FAE8BA0CB2}"/>
              </a:ext>
            </a:extLst>
          </p:cNvPr>
          <p:cNvSpPr>
            <a:spLocks noGrp="1"/>
          </p:cNvSpPr>
          <p:nvPr>
            <p:ph type="title"/>
          </p:nvPr>
        </p:nvSpPr>
        <p:spPr>
          <a:xfrm>
            <a:off x="424090" y="375110"/>
            <a:ext cx="11343820" cy="579518"/>
          </a:xfrm>
        </p:spPr>
        <p:txBody>
          <a:bodyPr/>
          <a:lstStyle/>
          <a:p>
            <a:pPr defTabSz="1002210">
              <a:lnSpc>
                <a:spcPct val="150000"/>
              </a:lnSpc>
              <a:spcBef>
                <a:spcPct val="0"/>
              </a:spcBef>
              <a:spcAft>
                <a:spcPts val="1176"/>
              </a:spcAft>
            </a:pPr>
            <a:r>
              <a:rPr lang="en-US" sz="2800">
                <a:solidFill>
                  <a:schemeClr val="tx1"/>
                </a:solidFill>
              </a:rPr>
              <a:t>Azure Monitor Network Insights </a:t>
            </a:r>
          </a:p>
        </p:txBody>
      </p:sp>
      <p:sp>
        <p:nvSpPr>
          <p:cNvPr id="6" name="Rectangle 5">
            <a:extLst>
              <a:ext uri="{FF2B5EF4-FFF2-40B4-BE49-F238E27FC236}">
                <a16:creationId xmlns:a16="http://schemas.microsoft.com/office/drawing/2014/main" id="{0FBF197F-FCF9-4641-B29A-4C9DD3B25791}"/>
              </a:ext>
              <a:ext uri="{C183D7F6-B498-43B3-948B-1728B52AA6E4}">
                <adec:decorative xmlns:adec="http://schemas.microsoft.com/office/drawing/2017/decorative" val="1"/>
              </a:ext>
            </a:extLst>
          </p:cNvPr>
          <p:cNvSpPr/>
          <p:nvPr/>
        </p:nvSpPr>
        <p:spPr bwMode="auto">
          <a:xfrm>
            <a:off x="5448300" y="866437"/>
            <a:ext cx="6561137" cy="5851863"/>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spcBef>
                <a:spcPct val="0"/>
              </a:spcBef>
              <a:spcAft>
                <a:spcPct val="0"/>
              </a:spcAft>
            </a:pPr>
            <a:endParaRPr lang="en-IN" sz="2400">
              <a:gradFill>
                <a:gsLst>
                  <a:gs pos="0">
                    <a:srgbClr val="FFFFFF"/>
                  </a:gs>
                  <a:gs pos="100000">
                    <a:srgbClr val="FFFFFF"/>
                  </a:gs>
                </a:gsLst>
                <a:lin ang="5400000" scaled="0"/>
              </a:gradFill>
              <a:cs typeface="Segoe UI" pitchFamily="34" charset="0"/>
            </a:endParaRPr>
          </a:p>
        </p:txBody>
      </p:sp>
      <p:pic>
        <p:nvPicPr>
          <p:cNvPr id="7" name="Picture 6" descr="monitoring overview page for Networks">
            <a:extLst>
              <a:ext uri="{FF2B5EF4-FFF2-40B4-BE49-F238E27FC236}">
                <a16:creationId xmlns:a16="http://schemas.microsoft.com/office/drawing/2014/main" id="{6A210F92-D89A-4B27-93E2-3763A2820270}"/>
              </a:ext>
            </a:extLst>
          </p:cNvPr>
          <p:cNvPicPr/>
          <p:nvPr/>
        </p:nvPicPr>
        <p:blipFill>
          <a:blip r:embed="rId3"/>
          <a:stretch>
            <a:fillRect/>
          </a:stretch>
        </p:blipFill>
        <p:spPr bwMode="auto">
          <a:xfrm>
            <a:off x="5817870" y="1012825"/>
            <a:ext cx="6043930" cy="2739817"/>
          </a:xfrm>
          <a:prstGeom prst="rect">
            <a:avLst/>
          </a:prstGeom>
          <a:noFill/>
          <a:ln>
            <a:noFill/>
          </a:ln>
        </p:spPr>
      </p:pic>
      <p:pic>
        <p:nvPicPr>
          <p:cNvPr id="8" name="Picture 7" descr="Network health for ER and VPN connections in the Azure portal ">
            <a:extLst>
              <a:ext uri="{FF2B5EF4-FFF2-40B4-BE49-F238E27FC236}">
                <a16:creationId xmlns:a16="http://schemas.microsoft.com/office/drawing/2014/main" id="{F80B6694-B0BD-4855-A8D0-7744BE83C88B}"/>
              </a:ext>
            </a:extLst>
          </p:cNvPr>
          <p:cNvPicPr/>
          <p:nvPr/>
        </p:nvPicPr>
        <p:blipFill>
          <a:blip r:embed="rId4"/>
          <a:stretch>
            <a:fillRect/>
          </a:stretch>
        </p:blipFill>
        <p:spPr bwMode="auto">
          <a:xfrm>
            <a:off x="5614511" y="3810838"/>
            <a:ext cx="6247289" cy="2739816"/>
          </a:xfrm>
          <a:prstGeom prst="rect">
            <a:avLst/>
          </a:prstGeom>
          <a:noFill/>
          <a:ln>
            <a:noFill/>
          </a:ln>
        </p:spPr>
      </p:pic>
      <p:sp>
        <p:nvSpPr>
          <p:cNvPr id="10" name="Rectangle 9">
            <a:extLst>
              <a:ext uri="{FF2B5EF4-FFF2-40B4-BE49-F238E27FC236}">
                <a16:creationId xmlns:a16="http://schemas.microsoft.com/office/drawing/2014/main" id="{09EB6839-4D39-43BB-9D1B-9F288828A4E6}"/>
              </a:ext>
              <a:ext uri="{C183D7F6-B498-43B3-948B-1728B52AA6E4}">
                <adec:decorative xmlns:adec="http://schemas.microsoft.com/office/drawing/2017/decorative" val="0"/>
              </a:ext>
            </a:extLst>
          </p:cNvPr>
          <p:cNvSpPr/>
          <p:nvPr/>
        </p:nvSpPr>
        <p:spPr bwMode="auto">
          <a:xfrm>
            <a:off x="427037" y="1321653"/>
            <a:ext cx="4613628" cy="1030281"/>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91440" rIns="137160" bIns="91440" numCol="1" spcCol="0" rtlCol="0" fromWordArt="0" anchor="ctr" anchorCtr="0" forceAA="0" compatLnSpc="1">
            <a:prstTxWarp prst="textNoShape">
              <a:avLst/>
            </a:prstTxWarp>
            <a:noAutofit/>
          </a:bodyPr>
          <a:lstStyle/>
          <a:p>
            <a:pPr>
              <a:spcBef>
                <a:spcPts val="1200"/>
              </a:spcBef>
            </a:pPr>
            <a:r>
              <a:rPr lang="en-US" sz="2000">
                <a:solidFill>
                  <a:schemeClr val="tx1"/>
                </a:solidFill>
              </a:rPr>
              <a:t>Network health and metrics</a:t>
            </a:r>
          </a:p>
        </p:txBody>
      </p:sp>
      <p:sp>
        <p:nvSpPr>
          <p:cNvPr id="12" name="Rectangle 11">
            <a:extLst>
              <a:ext uri="{FF2B5EF4-FFF2-40B4-BE49-F238E27FC236}">
                <a16:creationId xmlns:a16="http://schemas.microsoft.com/office/drawing/2014/main" id="{7591533E-C3C6-4D5F-9A94-734A4784C345}"/>
              </a:ext>
              <a:ext uri="{C183D7F6-B498-43B3-948B-1728B52AA6E4}">
                <adec:decorative xmlns:adec="http://schemas.microsoft.com/office/drawing/2017/decorative" val="0"/>
              </a:ext>
            </a:extLst>
          </p:cNvPr>
          <p:cNvSpPr/>
          <p:nvPr/>
        </p:nvSpPr>
        <p:spPr bwMode="auto">
          <a:xfrm>
            <a:off x="427038" y="2571965"/>
            <a:ext cx="4613628" cy="103028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91440" rIns="137160" bIns="91440" numCol="1" spcCol="0" rtlCol="0" fromWordArt="0" anchor="ctr" anchorCtr="0" forceAA="0" compatLnSpc="1">
            <a:prstTxWarp prst="textNoShape">
              <a:avLst/>
            </a:prstTxWarp>
            <a:noAutofit/>
          </a:bodyPr>
          <a:lstStyle/>
          <a:p>
            <a:pPr>
              <a:spcBef>
                <a:spcPts val="1200"/>
              </a:spcBef>
            </a:pPr>
            <a:r>
              <a:rPr lang="en-US" sz="2000">
                <a:solidFill>
                  <a:schemeClr val="tx1"/>
                </a:solidFill>
              </a:rPr>
              <a:t>Connectivity</a:t>
            </a:r>
          </a:p>
        </p:txBody>
      </p:sp>
      <p:sp>
        <p:nvSpPr>
          <p:cNvPr id="14" name="Rectangle 13">
            <a:extLst>
              <a:ext uri="{FF2B5EF4-FFF2-40B4-BE49-F238E27FC236}">
                <a16:creationId xmlns:a16="http://schemas.microsoft.com/office/drawing/2014/main" id="{101EA2B1-31DD-4F66-A808-46A7B8BA5F69}"/>
              </a:ext>
              <a:ext uri="{C183D7F6-B498-43B3-948B-1728B52AA6E4}">
                <adec:decorative xmlns:adec="http://schemas.microsoft.com/office/drawing/2017/decorative" val="0"/>
              </a:ext>
            </a:extLst>
          </p:cNvPr>
          <p:cNvSpPr/>
          <p:nvPr/>
        </p:nvSpPr>
        <p:spPr bwMode="auto">
          <a:xfrm>
            <a:off x="427037" y="3879958"/>
            <a:ext cx="4613628" cy="103028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91440" rIns="137160" bIns="91440" numCol="1" spcCol="0" rtlCol="0" fromWordArt="0" anchor="ctr" anchorCtr="0" forceAA="0" compatLnSpc="1">
            <a:prstTxWarp prst="textNoShape">
              <a:avLst/>
            </a:prstTxWarp>
            <a:noAutofit/>
          </a:bodyPr>
          <a:lstStyle/>
          <a:p>
            <a:pPr>
              <a:spcBef>
                <a:spcPts val="1200"/>
              </a:spcBef>
            </a:pPr>
            <a:r>
              <a:rPr lang="en-US" sz="2000">
                <a:solidFill>
                  <a:schemeClr val="tx1"/>
                </a:solidFill>
              </a:rPr>
              <a:t>Traffic</a:t>
            </a:r>
          </a:p>
        </p:txBody>
      </p:sp>
      <p:sp>
        <p:nvSpPr>
          <p:cNvPr id="16" name="Rectangle 15">
            <a:extLst>
              <a:ext uri="{FF2B5EF4-FFF2-40B4-BE49-F238E27FC236}">
                <a16:creationId xmlns:a16="http://schemas.microsoft.com/office/drawing/2014/main" id="{12F7AC66-AE9D-4D30-A432-07D4CE1E0D13}"/>
              </a:ext>
              <a:ext uri="{C183D7F6-B498-43B3-948B-1728B52AA6E4}">
                <adec:decorative xmlns:adec="http://schemas.microsoft.com/office/drawing/2017/decorative" val="0"/>
              </a:ext>
            </a:extLst>
          </p:cNvPr>
          <p:cNvSpPr/>
          <p:nvPr/>
        </p:nvSpPr>
        <p:spPr bwMode="auto">
          <a:xfrm>
            <a:off x="427037" y="5187951"/>
            <a:ext cx="4613628" cy="103028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91440" rIns="137160" bIns="91440" numCol="1" spcCol="0" rtlCol="0" fromWordArt="0" anchor="ctr" anchorCtr="0" forceAA="0" compatLnSpc="1">
            <a:prstTxWarp prst="textNoShape">
              <a:avLst/>
            </a:prstTxWarp>
            <a:noAutofit/>
          </a:bodyPr>
          <a:lstStyle/>
          <a:p>
            <a:pPr>
              <a:spcBef>
                <a:spcPts val="1200"/>
              </a:spcBef>
            </a:pPr>
            <a:r>
              <a:rPr lang="en-US" sz="2000">
                <a:solidFill>
                  <a:schemeClr val="tx1"/>
                </a:solidFill>
              </a:rPr>
              <a:t>Diagnostic Toolkit</a:t>
            </a:r>
          </a:p>
        </p:txBody>
      </p:sp>
      <p:sp>
        <p:nvSpPr>
          <p:cNvPr id="11" name="Rectangle 10">
            <a:extLst>
              <a:ext uri="{FF2B5EF4-FFF2-40B4-BE49-F238E27FC236}">
                <a16:creationId xmlns:a16="http://schemas.microsoft.com/office/drawing/2014/main" id="{ACCA607D-E087-49B6-A9E0-0C762C6A3A2C}"/>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3" name="Rectangle 12">
            <a:extLst>
              <a:ext uri="{FF2B5EF4-FFF2-40B4-BE49-F238E27FC236}">
                <a16:creationId xmlns:a16="http://schemas.microsoft.com/office/drawing/2014/main" id="{EC27D672-10C5-4EAC-9715-12ECE4B08063}"/>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Footer Placeholder 4">
            <a:extLst>
              <a:ext uri="{FF2B5EF4-FFF2-40B4-BE49-F238E27FC236}">
                <a16:creationId xmlns:a16="http://schemas.microsoft.com/office/drawing/2014/main" id="{DF6FC2EF-692C-4320-8CEC-4113646CCF26}"/>
              </a:ext>
            </a:extLst>
          </p:cNvPr>
          <p:cNvSpPr txBox="1">
            <a:spLocks/>
          </p:cNvSpPr>
          <p:nvPr/>
        </p:nvSpPr>
        <p:spPr>
          <a:xfrm>
            <a:off x="3115863" y="6459785"/>
            <a:ext cx="6021233" cy="365125"/>
          </a:xfrm>
          <a:prstGeom prst="rect">
            <a:avLst/>
          </a:prstGeom>
        </p:spPr>
        <p:txBody>
          <a:bodyPr vert="horz" lIns="91440" tIns="45720" rIns="91440" bIns="45720" rtlCol="0" anchor="ctr"/>
          <a:lstStyle>
            <a:defPPr>
              <a:defRPr lang="en-US"/>
            </a:defPPr>
            <a:lvl1pPr marL="0" algn="ctr" defTabSz="457200" rtl="0" eaLnBrk="1" latinLnBrk="0" hangingPunct="1">
              <a:defRPr sz="900" kern="1200" cap="all" baseline="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hr-HR"/>
              <a:t>Kulendayz IT Innovation conference | osijek 03-05.09.2021.</a:t>
            </a:r>
            <a:endParaRPr lang="en-US" dirty="0"/>
          </a:p>
        </p:txBody>
      </p:sp>
      <p:sp>
        <p:nvSpPr>
          <p:cNvPr id="17" name="Slide Number Placeholder 5">
            <a:extLst>
              <a:ext uri="{FF2B5EF4-FFF2-40B4-BE49-F238E27FC236}">
                <a16:creationId xmlns:a16="http://schemas.microsoft.com/office/drawing/2014/main" id="{DA2F102D-D22A-4CA1-BE97-4CDEE5CCA52B}"/>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18</a:t>
            </a:fld>
            <a:endParaRPr lang="en-US" dirty="0"/>
          </a:p>
        </p:txBody>
      </p:sp>
      <p:pic>
        <p:nvPicPr>
          <p:cNvPr id="18" name="Graphic 17">
            <a:extLst>
              <a:ext uri="{FF2B5EF4-FFF2-40B4-BE49-F238E27FC236}">
                <a16:creationId xmlns:a16="http://schemas.microsoft.com/office/drawing/2014/main" id="{A460C9C7-F4DE-4D59-AE56-D8218AB6E2E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7280" y="6416659"/>
            <a:ext cx="1484443" cy="448877"/>
          </a:xfrm>
          <a:prstGeom prst="rect">
            <a:avLst/>
          </a:prstGeom>
        </p:spPr>
      </p:pic>
    </p:spTree>
    <p:extLst>
      <p:ext uri="{BB962C8B-B14F-4D97-AF65-F5344CB8AC3E}">
        <p14:creationId xmlns:p14="http://schemas.microsoft.com/office/powerpoint/2010/main" val="185696381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solidFill>
                  <a:schemeClr val="tx1"/>
                </a:solidFill>
              </a:rPr>
              <a:t>Network Watcher</a:t>
            </a:r>
          </a:p>
        </p:txBody>
      </p:sp>
      <p:sp>
        <p:nvSpPr>
          <p:cNvPr id="5" name="Rectangle 4">
            <a:extLst>
              <a:ext uri="{FF2B5EF4-FFF2-40B4-BE49-F238E27FC236}">
                <a16:creationId xmlns:a16="http://schemas.microsoft.com/office/drawing/2014/main" id="{D440792F-6DF6-4B61-B4B7-41A0B005648F}"/>
              </a:ext>
              <a:ext uri="{C183D7F6-B498-43B3-948B-1728B52AA6E4}">
                <adec:decorative xmlns:adec="http://schemas.microsoft.com/office/drawing/2017/decorative" val="0"/>
              </a:ext>
            </a:extLst>
          </p:cNvPr>
          <p:cNvSpPr/>
          <p:nvPr/>
        </p:nvSpPr>
        <p:spPr bwMode="auto">
          <a:xfrm>
            <a:off x="488726" y="1187605"/>
            <a:ext cx="5136358" cy="480247"/>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lgn="l" rtl="0" fontAlgn="base"/>
            <a:r>
              <a:rPr lang="en-US" sz="1765">
                <a:solidFill>
                  <a:schemeClr val="tx1"/>
                </a:solidFill>
              </a:rPr>
              <a:t>A </a:t>
            </a:r>
            <a:r>
              <a:rPr lang="en-US" sz="1765" b="1">
                <a:solidFill>
                  <a:schemeClr val="tx1"/>
                </a:solidFill>
              </a:rPr>
              <a:t>regional service </a:t>
            </a:r>
            <a:r>
              <a:rPr lang="en-US" sz="1765">
                <a:solidFill>
                  <a:schemeClr val="tx1"/>
                </a:solidFill>
              </a:rPr>
              <a:t>that provides various network diagnostic and monitoring tools​</a:t>
            </a:r>
          </a:p>
        </p:txBody>
      </p:sp>
      <p:sp>
        <p:nvSpPr>
          <p:cNvPr id="7" name="Rectangle 6">
            <a:extLst>
              <a:ext uri="{FF2B5EF4-FFF2-40B4-BE49-F238E27FC236}">
                <a16:creationId xmlns:a16="http://schemas.microsoft.com/office/drawing/2014/main" id="{B6C16A35-54AE-48C8-87AE-11982C132599}"/>
              </a:ext>
              <a:ext uri="{C183D7F6-B498-43B3-948B-1728B52AA6E4}">
                <adec:decorative xmlns:adec="http://schemas.microsoft.com/office/drawing/2017/decorative" val="0"/>
              </a:ext>
            </a:extLst>
          </p:cNvPr>
          <p:cNvSpPr/>
          <p:nvPr/>
        </p:nvSpPr>
        <p:spPr bwMode="auto">
          <a:xfrm>
            <a:off x="488726" y="1783736"/>
            <a:ext cx="5136358" cy="480247"/>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latin typeface="+mj-lt"/>
              </a:rPr>
              <a:t>IP Flow Verify </a:t>
            </a:r>
            <a:r>
              <a:rPr lang="en-US" sz="1765">
                <a:solidFill>
                  <a:schemeClr val="tx1"/>
                </a:solidFill>
              </a:rPr>
              <a:t>diagnoses connectivity issues</a:t>
            </a:r>
          </a:p>
        </p:txBody>
      </p:sp>
      <p:sp>
        <p:nvSpPr>
          <p:cNvPr id="8" name="Rectangle 7">
            <a:extLst>
              <a:ext uri="{FF2B5EF4-FFF2-40B4-BE49-F238E27FC236}">
                <a16:creationId xmlns:a16="http://schemas.microsoft.com/office/drawing/2014/main" id="{9CF48259-9CCD-41B5-B832-DEFAE8DABB76}"/>
              </a:ext>
              <a:ext uri="{C183D7F6-B498-43B3-948B-1728B52AA6E4}">
                <adec:decorative xmlns:adec="http://schemas.microsoft.com/office/drawing/2017/decorative" val="0"/>
              </a:ext>
            </a:extLst>
          </p:cNvPr>
          <p:cNvSpPr/>
          <p:nvPr/>
        </p:nvSpPr>
        <p:spPr bwMode="auto">
          <a:xfrm>
            <a:off x="482119" y="2379867"/>
            <a:ext cx="5136358" cy="68213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latin typeface="+mj-lt"/>
              </a:rPr>
              <a:t>Next Hop </a:t>
            </a:r>
            <a:r>
              <a:rPr lang="en-US" sz="1765">
                <a:solidFill>
                  <a:schemeClr val="tx1"/>
                </a:solidFill>
              </a:rPr>
              <a:t>determines if traffic is being</a:t>
            </a:r>
            <a:br>
              <a:rPr lang="en-US" sz="1765">
                <a:solidFill>
                  <a:schemeClr val="tx1"/>
                </a:solidFill>
              </a:rPr>
            </a:br>
            <a:r>
              <a:rPr lang="en-US" sz="1765">
                <a:solidFill>
                  <a:schemeClr val="tx1"/>
                </a:solidFill>
              </a:rPr>
              <a:t>correctly routed</a:t>
            </a:r>
          </a:p>
        </p:txBody>
      </p:sp>
      <p:sp>
        <p:nvSpPr>
          <p:cNvPr id="9" name="Rectangle 8">
            <a:extLst>
              <a:ext uri="{FF2B5EF4-FFF2-40B4-BE49-F238E27FC236}">
                <a16:creationId xmlns:a16="http://schemas.microsoft.com/office/drawing/2014/main" id="{023AD182-BBCF-4836-9AB5-2C55FCE5CA74}"/>
              </a:ext>
              <a:ext uri="{C183D7F6-B498-43B3-948B-1728B52AA6E4}">
                <adec:decorative xmlns:adec="http://schemas.microsoft.com/office/drawing/2017/decorative" val="0"/>
              </a:ext>
            </a:extLst>
          </p:cNvPr>
          <p:cNvSpPr/>
          <p:nvPr/>
        </p:nvSpPr>
        <p:spPr bwMode="auto">
          <a:xfrm>
            <a:off x="482119" y="3177881"/>
            <a:ext cx="5136358" cy="68213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latin typeface="+mj-lt"/>
              </a:rPr>
              <a:t>VPN Diagnostics </a:t>
            </a:r>
            <a:r>
              <a:rPr lang="en-US" sz="1765">
                <a:solidFill>
                  <a:schemeClr val="tx1"/>
                </a:solidFill>
              </a:rPr>
              <a:t>troubleshoots gateways and connections</a:t>
            </a:r>
          </a:p>
        </p:txBody>
      </p:sp>
      <p:sp>
        <p:nvSpPr>
          <p:cNvPr id="10" name="Rectangle 9">
            <a:extLst>
              <a:ext uri="{FF2B5EF4-FFF2-40B4-BE49-F238E27FC236}">
                <a16:creationId xmlns:a16="http://schemas.microsoft.com/office/drawing/2014/main" id="{6A971866-B604-4E18-BA31-729D0E8006BC}"/>
              </a:ext>
              <a:ext uri="{C183D7F6-B498-43B3-948B-1728B52AA6E4}">
                <adec:decorative xmlns:adec="http://schemas.microsoft.com/office/drawing/2017/decorative" val="0"/>
              </a:ext>
            </a:extLst>
          </p:cNvPr>
          <p:cNvSpPr/>
          <p:nvPr/>
        </p:nvSpPr>
        <p:spPr bwMode="auto">
          <a:xfrm>
            <a:off x="482119" y="3975896"/>
            <a:ext cx="5136358" cy="68213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latin typeface="+mj-lt"/>
              </a:rPr>
              <a:t>NSG Flow Logs </a:t>
            </a:r>
            <a:r>
              <a:rPr lang="en-US" sz="1765">
                <a:solidFill>
                  <a:schemeClr val="tx1"/>
                </a:solidFill>
              </a:rPr>
              <a:t>maps IP traffic through a network security group</a:t>
            </a:r>
          </a:p>
        </p:txBody>
      </p:sp>
      <p:sp>
        <p:nvSpPr>
          <p:cNvPr id="11" name="Rectangle 10">
            <a:extLst>
              <a:ext uri="{FF2B5EF4-FFF2-40B4-BE49-F238E27FC236}">
                <a16:creationId xmlns:a16="http://schemas.microsoft.com/office/drawing/2014/main" id="{1576D345-B5EF-4760-9217-BCAB06A56A65}"/>
              </a:ext>
              <a:ext uri="{C183D7F6-B498-43B3-948B-1728B52AA6E4}">
                <adec:decorative xmlns:adec="http://schemas.microsoft.com/office/drawing/2017/decorative" val="0"/>
              </a:ext>
            </a:extLst>
          </p:cNvPr>
          <p:cNvSpPr/>
          <p:nvPr/>
        </p:nvSpPr>
        <p:spPr bwMode="auto">
          <a:xfrm>
            <a:off x="482119" y="4773910"/>
            <a:ext cx="5136358" cy="68213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latin typeface="+mj-lt"/>
              </a:rPr>
              <a:t>Connection troubleshoot </a:t>
            </a:r>
            <a:r>
              <a:rPr lang="en-US" sz="1765">
                <a:solidFill>
                  <a:schemeClr val="tx1"/>
                </a:solidFill>
              </a:rPr>
              <a:t>shows connectivity between source VM and destination</a:t>
            </a:r>
          </a:p>
        </p:txBody>
      </p:sp>
      <p:sp>
        <p:nvSpPr>
          <p:cNvPr id="12" name="Rectangle 11">
            <a:extLst>
              <a:ext uri="{FF2B5EF4-FFF2-40B4-BE49-F238E27FC236}">
                <a16:creationId xmlns:a16="http://schemas.microsoft.com/office/drawing/2014/main" id="{3CA94DAC-F7E1-452B-A5FB-B9ECC36CB25E}"/>
              </a:ext>
              <a:ext uri="{C183D7F6-B498-43B3-948B-1728B52AA6E4}">
                <adec:decorative xmlns:adec="http://schemas.microsoft.com/office/drawing/2017/decorative" val="0"/>
              </a:ext>
            </a:extLst>
          </p:cNvPr>
          <p:cNvSpPr/>
          <p:nvPr/>
        </p:nvSpPr>
        <p:spPr bwMode="auto">
          <a:xfrm>
            <a:off x="482118" y="5571921"/>
            <a:ext cx="5136358" cy="682130"/>
          </a:xfrm>
          <a:prstGeom prst="rect">
            <a:avLst/>
          </a:prstGeom>
          <a:solidFill>
            <a:schemeClr val="bg1">
              <a:lumMod val="95000"/>
            </a:scheme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89642" rIns="134464" bIns="89642" numCol="1" spcCol="0" rtlCol="0" fromWordArt="0" anchor="ctr" anchorCtr="0" forceAA="0" compatLnSpc="1">
            <a:prstTxWarp prst="textNoShape">
              <a:avLst/>
            </a:prstTxWarp>
            <a:noAutofit/>
          </a:bodyPr>
          <a:lstStyle/>
          <a:p>
            <a:pPr>
              <a:spcBef>
                <a:spcPts val="1176"/>
              </a:spcBef>
            </a:pPr>
            <a:r>
              <a:rPr lang="en-US" sz="1765">
                <a:solidFill>
                  <a:schemeClr val="tx1"/>
                </a:solidFill>
                <a:latin typeface="+mj-lt"/>
              </a:rPr>
              <a:t>Topology</a:t>
            </a:r>
            <a:r>
              <a:rPr lang="en-US" sz="1765">
                <a:solidFill>
                  <a:schemeClr val="tx1"/>
                </a:solidFill>
              </a:rPr>
              <a:t> generates a visual diagram of resources</a:t>
            </a:r>
          </a:p>
        </p:txBody>
      </p:sp>
      <p:sp>
        <p:nvSpPr>
          <p:cNvPr id="13" name="Rectangle 12">
            <a:extLst>
              <a:ext uri="{FF2B5EF4-FFF2-40B4-BE49-F238E27FC236}">
                <a16:creationId xmlns:a16="http://schemas.microsoft.com/office/drawing/2014/main" id="{A1BB032E-B8ED-45DA-B8D9-D5A79E5BBCBC}"/>
              </a:ext>
              <a:ext uri="{C183D7F6-B498-43B3-948B-1728B52AA6E4}">
                <adec:decorative xmlns:adec="http://schemas.microsoft.com/office/drawing/2017/decorative" val="1"/>
              </a:ext>
            </a:extLst>
          </p:cNvPr>
          <p:cNvSpPr/>
          <p:nvPr/>
        </p:nvSpPr>
        <p:spPr bwMode="auto">
          <a:xfrm>
            <a:off x="5676839" y="1169264"/>
            <a:ext cx="6096519" cy="5067911"/>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spcBef>
                <a:spcPct val="0"/>
              </a:spcBef>
              <a:spcAft>
                <a:spcPct val="0"/>
              </a:spcAft>
            </a:pPr>
            <a:endParaRPr lang="en-IN" sz="2353">
              <a:gradFill>
                <a:gsLst>
                  <a:gs pos="0">
                    <a:srgbClr val="FFFFFF"/>
                  </a:gs>
                  <a:gs pos="100000">
                    <a:srgbClr val="FFFFFF"/>
                  </a:gs>
                </a:gsLst>
                <a:lin ang="5400000" scaled="0"/>
              </a:gradFill>
              <a:cs typeface="Segoe UI" pitchFamily="34" charset="0"/>
            </a:endParaRPr>
          </a:p>
        </p:txBody>
      </p:sp>
      <p:pic>
        <p:nvPicPr>
          <p:cNvPr id="2" name="Picture 2" descr="Screenshot of the Network Watcher page. Four headings are highlighted: Monitoring, Network Diagnostic Tools, Metrics, and Logs&#10;&#10;">
            <a:extLst>
              <a:ext uri="{FF2B5EF4-FFF2-40B4-BE49-F238E27FC236}">
                <a16:creationId xmlns:a16="http://schemas.microsoft.com/office/drawing/2014/main" id="{3ADF79BC-3101-48C2-9429-44DE4E195CBE}"/>
              </a:ext>
            </a:extLst>
          </p:cNvPr>
          <p:cNvPicPr>
            <a:picLocks noChangeAspect="1"/>
          </p:cNvPicPr>
          <p:nvPr/>
        </p:nvPicPr>
        <p:blipFill>
          <a:blip r:embed="rId3"/>
          <a:stretch>
            <a:fillRect/>
          </a:stretch>
        </p:blipFill>
        <p:spPr>
          <a:xfrm>
            <a:off x="5793560" y="1863370"/>
            <a:ext cx="5811321" cy="3859607"/>
          </a:xfrm>
          <a:prstGeom prst="rect">
            <a:avLst/>
          </a:prstGeom>
          <a:ln>
            <a:noFill/>
          </a:ln>
        </p:spPr>
      </p:pic>
      <p:sp>
        <p:nvSpPr>
          <p:cNvPr id="14" name="Rectangle 13">
            <a:extLst>
              <a:ext uri="{FF2B5EF4-FFF2-40B4-BE49-F238E27FC236}">
                <a16:creationId xmlns:a16="http://schemas.microsoft.com/office/drawing/2014/main" id="{67D48AC3-2A7F-4C09-812C-82F97D4A2714}"/>
              </a:ext>
            </a:extLst>
          </p:cNvPr>
          <p:cNvSpPr/>
          <p:nvPr/>
        </p:nvSpPr>
        <p:spPr>
          <a:xfrm>
            <a:off x="1" y="6400800"/>
            <a:ext cx="12192000" cy="457200"/>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5" name="Rectangle 14">
            <a:extLst>
              <a:ext uri="{FF2B5EF4-FFF2-40B4-BE49-F238E27FC236}">
                <a16:creationId xmlns:a16="http://schemas.microsoft.com/office/drawing/2014/main" id="{6B403CCB-085F-4975-BF80-75FE956ABFD4}"/>
              </a:ext>
            </a:extLst>
          </p:cNvPr>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8" name="Slide Number Placeholder 5">
            <a:extLst>
              <a:ext uri="{FF2B5EF4-FFF2-40B4-BE49-F238E27FC236}">
                <a16:creationId xmlns:a16="http://schemas.microsoft.com/office/drawing/2014/main" id="{771E17D8-953C-4A08-B131-DE018CC6C7D5}"/>
              </a:ext>
            </a:extLst>
          </p:cNvPr>
          <p:cNvSpPr txBox="1">
            <a:spLocks/>
          </p:cNvSpPr>
          <p:nvPr/>
        </p:nvSpPr>
        <p:spPr>
          <a:xfrm>
            <a:off x="9843655" y="6459785"/>
            <a:ext cx="1312025"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FAB73BC-B049-4115-A692-8D63A059BFB8}" type="slidenum">
              <a:rPr lang="en-US" smtClean="0"/>
              <a:pPr/>
              <a:t>19</a:t>
            </a:fld>
            <a:endParaRPr lang="en-US" dirty="0"/>
          </a:p>
        </p:txBody>
      </p:sp>
    </p:spTree>
    <p:extLst>
      <p:ext uri="{BB962C8B-B14F-4D97-AF65-F5344CB8AC3E}">
        <p14:creationId xmlns:p14="http://schemas.microsoft.com/office/powerpoint/2010/main" val="3274749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F41C29-95E1-9EED-E0F4-9E25C661CBD2}"/>
              </a:ext>
            </a:extLst>
          </p:cNvPr>
          <p:cNvSpPr>
            <a:spLocks noGrp="1"/>
          </p:cNvSpPr>
          <p:nvPr>
            <p:ph type="title"/>
          </p:nvPr>
        </p:nvSpPr>
        <p:spPr>
          <a:xfrm>
            <a:off x="584200" y="2579648"/>
            <a:ext cx="4161981" cy="553998"/>
          </a:xfrm>
        </p:spPr>
        <p:txBody>
          <a:bodyPr/>
          <a:lstStyle/>
          <a:p>
            <a:r>
              <a:rPr lang="en-US" dirty="0"/>
              <a:t>Thank you!</a:t>
            </a:r>
          </a:p>
        </p:txBody>
      </p:sp>
      <p:pic>
        <p:nvPicPr>
          <p:cNvPr id="3" name="Picture 2">
            <a:extLst>
              <a:ext uri="{FF2B5EF4-FFF2-40B4-BE49-F238E27FC236}">
                <a16:creationId xmlns:a16="http://schemas.microsoft.com/office/drawing/2014/main" id="{D9ECBCA3-F34C-AFC9-C192-CD4D4E4A3BAD}"/>
              </a:ext>
            </a:extLst>
          </p:cNvPr>
          <p:cNvPicPr>
            <a:picLocks noChangeAspect="1"/>
          </p:cNvPicPr>
          <p:nvPr/>
        </p:nvPicPr>
        <p:blipFill rotWithShape="1">
          <a:blip r:embed="rId2"/>
          <a:srcRect l="22060" r="17940"/>
          <a:stretch/>
        </p:blipFill>
        <p:spPr>
          <a:xfrm>
            <a:off x="5334000" y="10"/>
            <a:ext cx="6858000" cy="6857990"/>
          </a:xfrm>
          <a:prstGeom prst="rect">
            <a:avLst/>
          </a:prstGeom>
          <a:noFill/>
        </p:spPr>
      </p:pic>
    </p:spTree>
    <p:extLst>
      <p:ext uri="{BB962C8B-B14F-4D97-AF65-F5344CB8AC3E}">
        <p14:creationId xmlns:p14="http://schemas.microsoft.com/office/powerpoint/2010/main" val="4171665510"/>
      </p:ext>
    </p:extLst>
  </p:cSld>
  <p:clrMapOvr>
    <a:masterClrMapping/>
  </p:clrMapOvr>
  <p:transition>
    <p:fade/>
  </p:transition>
</p:sld>
</file>

<file path=ppt/theme/_rels/theme2.xml.rels><?xml version="1.0" encoding="UTF-8" standalone="yes"?>
<Relationships xmlns="http://schemas.openxmlformats.org/package/2006/relationships"><Relationship Id="rId1" Type="http://schemas.openxmlformats.org/officeDocument/2006/relationships/image" Target="../media/image13.jpeg"/></Relationships>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0F116-B58F-4255-B05B-DA3808E0E5C6}">
  <ds:schemaRefs>
    <ds:schemaRef ds:uri="http://schemas.microsoft.com/office/2006/documentManagement/types"/>
    <ds:schemaRef ds:uri="http://purl.org/dc/elements/1.1/"/>
    <ds:schemaRef ds:uri="630a2e83-186a-4a0f-ab27-bee8a8096abc"/>
    <ds:schemaRef ds:uri="http://www.w3.org/XML/1998/namespace"/>
    <ds:schemaRef ds:uri="http://purl.org/dc/terms/"/>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NTK23 template</Template>
  <TotalTime>29</TotalTime>
  <Words>3941</Words>
  <Application>Microsoft Office PowerPoint</Application>
  <PresentationFormat>Widescreen</PresentationFormat>
  <Paragraphs>275</Paragraphs>
  <Slides>21</Slides>
  <Notes>16</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21</vt:i4>
      </vt:variant>
    </vt:vector>
  </HeadingPairs>
  <TitlesOfParts>
    <vt:vector size="35" baseType="lpstr">
      <vt:lpstr>Arial</vt:lpstr>
      <vt:lpstr>Calibri</vt:lpstr>
      <vt:lpstr>Calibri Light</vt:lpstr>
      <vt:lpstr>Myriad Pro Cond</vt:lpstr>
      <vt:lpstr>Myriad Pro Light Cond</vt:lpstr>
      <vt:lpstr>Segoe UI</vt:lpstr>
      <vt:lpstr>Segoe UI Light</vt:lpstr>
      <vt:lpstr>Segoe UI Semibold</vt:lpstr>
      <vt:lpstr>Segoe UI Semilight</vt:lpstr>
      <vt:lpstr>Segoe UI VSS (Regular)</vt:lpstr>
      <vt:lpstr>Symbol</vt:lpstr>
      <vt:lpstr>Wingdings</vt:lpstr>
      <vt:lpstr>WHITE TEMPLATE</vt:lpstr>
      <vt:lpstr>Celestial</vt:lpstr>
      <vt:lpstr>PowerPoint Presentation</vt:lpstr>
      <vt:lpstr>Azure Networking Inside and Out</vt:lpstr>
      <vt:lpstr>PowerPoint Presentation</vt:lpstr>
      <vt:lpstr>PowerPoint Presentation</vt:lpstr>
      <vt:lpstr>Capabilities of Azure Virtual Networks </vt:lpstr>
      <vt:lpstr>Virtual Network address space</vt:lpstr>
      <vt:lpstr>VNet Peering</vt:lpstr>
      <vt:lpstr>Virtual network traffic routing </vt:lpstr>
      <vt:lpstr>Plan a VPN Gateway</vt:lpstr>
      <vt:lpstr>What is Azure Virtual WAN?</vt:lpstr>
      <vt:lpstr>Load balancing options for Azure </vt:lpstr>
      <vt:lpstr>Azure DDoS protection features </vt:lpstr>
      <vt:lpstr>Network Security Groups</vt:lpstr>
      <vt:lpstr>Application Security Groups (ASG) </vt:lpstr>
      <vt:lpstr>Azure Firewall features</vt:lpstr>
      <vt:lpstr>What is Azure Private Link ? </vt:lpstr>
      <vt:lpstr>Azure Monitor </vt:lpstr>
      <vt:lpstr>Azure Monitor Network Insights </vt:lpstr>
      <vt:lpstr>Network Watcher</vt:lpstr>
      <vt:lpstr>PowerPoint Presentation</vt:lpstr>
      <vt:lpstr>Thank you!</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Mustafa Toroman</dc:creator>
  <cp:keywords/>
  <dc:description/>
  <cp:lastModifiedBy>Mustafa Toroman</cp:lastModifiedBy>
  <cp:revision>2</cp:revision>
  <dcterms:created xsi:type="dcterms:W3CDTF">2023-09-23T20:24:23Z</dcterms:created>
  <dcterms:modified xsi:type="dcterms:W3CDTF">2023-09-24T21:21:58Z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