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37"/>
  </p:notesMasterIdLst>
  <p:handoutMasterIdLst>
    <p:handoutMasterId r:id="rId38"/>
  </p:handoutMasterIdLst>
  <p:sldIdLst>
    <p:sldId id="1554" r:id="rId5"/>
    <p:sldId id="1555" r:id="rId6"/>
    <p:sldId id="1618" r:id="rId7"/>
    <p:sldId id="1642" r:id="rId8"/>
    <p:sldId id="1599" r:id="rId9"/>
    <p:sldId id="1643" r:id="rId10"/>
    <p:sldId id="1619" r:id="rId11"/>
    <p:sldId id="1596" r:id="rId12"/>
    <p:sldId id="1640" r:id="rId13"/>
    <p:sldId id="1604" r:id="rId14"/>
    <p:sldId id="1602" r:id="rId15"/>
    <p:sldId id="1600" r:id="rId16"/>
    <p:sldId id="1620" r:id="rId17"/>
    <p:sldId id="1621" r:id="rId18"/>
    <p:sldId id="1622" r:id="rId19"/>
    <p:sldId id="1623" r:id="rId20"/>
    <p:sldId id="1624" r:id="rId21"/>
    <p:sldId id="1625" r:id="rId22"/>
    <p:sldId id="1626" r:id="rId23"/>
    <p:sldId id="1627" r:id="rId24"/>
    <p:sldId id="1628" r:id="rId25"/>
    <p:sldId id="1629" r:id="rId26"/>
    <p:sldId id="1632" r:id="rId27"/>
    <p:sldId id="1647" r:id="rId28"/>
    <p:sldId id="1597" r:id="rId29"/>
    <p:sldId id="1614" r:id="rId30"/>
    <p:sldId id="1631" r:id="rId31"/>
    <p:sldId id="1644" r:id="rId32"/>
    <p:sldId id="1648" r:id="rId33"/>
    <p:sldId id="1645" r:id="rId34"/>
    <p:sldId id="1615" r:id="rId35"/>
    <p:sldId id="1594" r:id="rId36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Posel" id="{E5F0C148-FA8E-490A-9216-4B388E11F81F}">
          <p14:sldIdLst>
            <p14:sldId id="1555"/>
            <p14:sldId id="1618"/>
            <p14:sldId id="1642"/>
            <p14:sldId id="1599"/>
            <p14:sldId id="1643"/>
            <p14:sldId id="1619"/>
            <p14:sldId id="1596"/>
            <p14:sldId id="1640"/>
            <p14:sldId id="1604"/>
            <p14:sldId id="1602"/>
            <p14:sldId id="1600"/>
            <p14:sldId id="1620"/>
            <p14:sldId id="1621"/>
            <p14:sldId id="1622"/>
            <p14:sldId id="1623"/>
            <p14:sldId id="1624"/>
            <p14:sldId id="1625"/>
            <p14:sldId id="1626"/>
            <p14:sldId id="1627"/>
            <p14:sldId id="1628"/>
            <p14:sldId id="1629"/>
            <p14:sldId id="1632"/>
            <p14:sldId id="1647"/>
            <p14:sldId id="1597"/>
            <p14:sldId id="1614"/>
            <p14:sldId id="1631"/>
            <p14:sldId id="1644"/>
            <p14:sldId id="1648"/>
            <p14:sldId id="1645"/>
            <p14:sldId id="1615"/>
            <p14:sldId id="15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8" autoAdjust="0"/>
    <p:restoredTop sz="83841" autoAdjust="0"/>
  </p:normalViewPr>
  <p:slideViewPr>
    <p:cSldViewPr>
      <p:cViewPr varScale="1">
        <p:scale>
          <a:sx n="94" d="100"/>
          <a:sy n="94" d="100"/>
        </p:scale>
        <p:origin x="1170" y="84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DD6118-A942-452A-8C20-07A7E5DAED88}" type="doc">
      <dgm:prSet loTypeId="urn:microsoft.com/office/officeart/2005/8/layout/cycle5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32353F5-3F32-4F31-A4E1-62A0D5C2C598}">
      <dgm:prSet phldrT="[Text]" custT="1"/>
      <dgm:spPr>
        <a:solidFill>
          <a:srgbClr val="002850"/>
        </a:solidFill>
        <a:ln>
          <a:noFill/>
        </a:ln>
      </dgm:spPr>
      <dgm:t>
        <a:bodyPr/>
        <a:lstStyle/>
        <a:p>
          <a:r>
            <a:rPr lang="sl-SI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Samopostrežni prototip</a:t>
          </a:r>
          <a:endParaRPr lang="en-US" sz="14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6B7047A2-F55F-4B51-8A16-AD7F833654F3}" type="parTrans" cxnId="{E504DAAE-9A88-423C-B96B-85FFF07458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72C0AF-E5AA-44CD-9426-8278690C10DF}" type="sibTrans" cxnId="{E504DAAE-9A88-423C-B96B-85FFF0745883}">
      <dgm:prSet/>
      <dgm:spPr>
        <a:ln w="22225">
          <a:solidFill>
            <a:schemeClr val="tx1"/>
          </a:solidFill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843F75-AAC4-4149-BDBE-DE0E4936FFB6}">
      <dgm:prSet phldrT="[Text]" custT="1"/>
      <dgm:spPr>
        <a:solidFill>
          <a:srgbClr val="002850"/>
        </a:solidFill>
        <a:ln>
          <a:noFill/>
        </a:ln>
      </dgm:spPr>
      <dgm:t>
        <a:bodyPr/>
        <a:lstStyle/>
        <a:p>
          <a:r>
            <a:rPr lang="sl-SI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Uporaba prototipa</a:t>
          </a:r>
          <a:endParaRPr lang="en-US" sz="14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FC92445B-B68A-43BF-B1DE-C8838D1B8270}" type="parTrans" cxnId="{30C74052-FC8B-4ED1-979B-FC1D613DCD0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94AC7E-B4C4-4346-9F8A-7738DA614360}" type="sibTrans" cxnId="{30C74052-FC8B-4ED1-979B-FC1D613DCD0B}">
      <dgm:prSet/>
      <dgm:spPr>
        <a:ln w="22225">
          <a:solidFill>
            <a:schemeClr val="tx1">
              <a:lumMod val="50000"/>
            </a:schemeClr>
          </a:solidFill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8F936E-E051-4D33-AB84-93265F37CCF3}">
      <dgm:prSet phldrT="[Text]" custT="1"/>
      <dgm:spPr>
        <a:solidFill>
          <a:srgbClr val="002850"/>
        </a:solidFill>
        <a:ln>
          <a:noFill/>
        </a:ln>
      </dgm:spPr>
      <dgm:t>
        <a:bodyPr/>
        <a:lstStyle/>
        <a:p>
          <a:r>
            <a:rPr lang="sl-SI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Validacija prototipa</a:t>
          </a:r>
          <a:endParaRPr lang="en-US" sz="14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FE313C6F-28AC-4143-87A3-BA83C75C5790}" type="parTrans" cxnId="{282F9516-7715-4999-A85B-9F5684FBC03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AD6FF0-4360-4E93-979C-F0B447244700}" type="sibTrans" cxnId="{282F9516-7715-4999-A85B-9F5684FBC038}">
      <dgm:prSet/>
      <dgm:spPr>
        <a:ln w="22225">
          <a:solidFill>
            <a:schemeClr val="tx1">
              <a:lumMod val="75000"/>
            </a:schemeClr>
          </a:solidFill>
          <a:prstDash val="dash"/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7F2700-29AA-4E9E-B697-018871E11333}">
      <dgm:prSet phldrT="[Text]" custT="1"/>
      <dgm:spPr>
        <a:solidFill>
          <a:srgbClr val="002850"/>
        </a:solidFill>
        <a:ln>
          <a:noFill/>
        </a:ln>
      </dgm:spPr>
      <dgm:t>
        <a:bodyPr/>
        <a:lstStyle/>
        <a:p>
          <a:r>
            <a:rPr lang="sl-SI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Integracija v sistemski del</a:t>
          </a:r>
          <a:endParaRPr lang="en-US" sz="14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2ED71FA5-05FB-4F8B-BD20-D5ABD53F5DB7}" type="parTrans" cxnId="{B488F9C9-F812-404A-ACB0-2DA5E1E5586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1A7332-6475-4869-BC32-204CF01BC325}" type="sibTrans" cxnId="{B488F9C9-F812-404A-ACB0-2DA5E1E55867}">
      <dgm:prSet/>
      <dgm:spPr>
        <a:ln w="22225">
          <a:solidFill>
            <a:schemeClr val="tx1">
              <a:lumMod val="75000"/>
            </a:schemeClr>
          </a:solidFill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729626-099C-4DD1-A26C-9A9E9363B976}">
      <dgm:prSet phldrT="[Text]" custT="1"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DWH</a:t>
          </a:r>
        </a:p>
      </dgm:t>
    </dgm:pt>
    <dgm:pt modelId="{6231A9F5-231C-4D5B-A78B-03B1103F4F11}" type="parTrans" cxnId="{24915006-6A47-414C-93C3-4AE4B21E9C6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2A2921-DEA1-4597-A77C-509B1C0287E0}" type="sibTrans" cxnId="{24915006-6A47-414C-93C3-4AE4B21E9C61}">
      <dgm:prSet/>
      <dgm:spPr>
        <a:ln w="22225">
          <a:solidFill>
            <a:schemeClr val="tx1">
              <a:lumMod val="75000"/>
            </a:schemeClr>
          </a:solidFill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82521D-36C9-40D7-9982-844622432DC6}">
      <dgm:prSet phldrT="[Text]" custT="1"/>
      <dgm:spPr>
        <a:solidFill>
          <a:srgbClr val="00B050"/>
        </a:solidFill>
        <a:ln>
          <a:noFill/>
        </a:ln>
      </dgm:spPr>
      <dgm:t>
        <a:bodyPr/>
        <a:lstStyle/>
        <a:p>
          <a:r>
            <a:rPr lang="sl-SI" sz="14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Poslovne zahteve</a:t>
          </a:r>
          <a:endParaRPr lang="en-US" sz="14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9B0FB9F5-4919-4486-9E7C-175DD6A8179E}" type="parTrans" cxnId="{8D63BDF1-FEC7-483B-9509-5F9344C5272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F55573-A960-4582-B3F6-187D1595C5E4}" type="sibTrans" cxnId="{8D63BDF1-FEC7-483B-9509-5F9344C5272D}">
      <dgm:prSet/>
      <dgm:spPr>
        <a:ln w="22225">
          <a:solidFill>
            <a:schemeClr val="tx1">
              <a:lumMod val="75000"/>
            </a:schemeClr>
          </a:solidFill>
          <a:prstDash val="dash"/>
        </a:ln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DED8D5-7AF2-4AE3-A1CD-EA918DE81A48}" type="pres">
      <dgm:prSet presAssocID="{07DD6118-A942-452A-8C20-07A7E5DAED88}" presName="cycle" presStyleCnt="0">
        <dgm:presLayoutVars>
          <dgm:dir/>
          <dgm:resizeHandles val="exact"/>
        </dgm:presLayoutVars>
      </dgm:prSet>
      <dgm:spPr/>
    </dgm:pt>
    <dgm:pt modelId="{C5E717BC-4E5A-48EA-857D-7A236DABD4ED}" type="pres">
      <dgm:prSet presAssocID="{E32353F5-3F32-4F31-A4E1-62A0D5C2C598}" presName="node" presStyleLbl="node1" presStyleIdx="0" presStyleCnt="6">
        <dgm:presLayoutVars>
          <dgm:bulletEnabled val="1"/>
        </dgm:presLayoutVars>
      </dgm:prSet>
      <dgm:spPr>
        <a:prstGeom prst="rect">
          <a:avLst/>
        </a:prstGeom>
      </dgm:spPr>
    </dgm:pt>
    <dgm:pt modelId="{FBA2E0C4-DD37-41E6-98FC-AA8E3751E7A6}" type="pres">
      <dgm:prSet presAssocID="{E32353F5-3F32-4F31-A4E1-62A0D5C2C598}" presName="spNode" presStyleCnt="0"/>
      <dgm:spPr/>
    </dgm:pt>
    <dgm:pt modelId="{E6C357BB-AEF9-40F6-9CD3-E47D552A44AA}" type="pres">
      <dgm:prSet presAssocID="{9072C0AF-E5AA-44CD-9426-8278690C10DF}" presName="sibTrans" presStyleLbl="sibTrans1D1" presStyleIdx="0" presStyleCnt="6"/>
      <dgm:spPr/>
    </dgm:pt>
    <dgm:pt modelId="{4C27C98C-36EF-4C0F-972B-48B99CFB4150}" type="pres">
      <dgm:prSet presAssocID="{E9843F75-AAC4-4149-BDBE-DE0E4936FFB6}" presName="node" presStyleLbl="node1" presStyleIdx="1" presStyleCnt="6" custRadScaleRad="100000" custRadScaleInc="0">
        <dgm:presLayoutVars>
          <dgm:bulletEnabled val="1"/>
        </dgm:presLayoutVars>
      </dgm:prSet>
      <dgm:spPr>
        <a:prstGeom prst="rect">
          <a:avLst/>
        </a:prstGeom>
      </dgm:spPr>
    </dgm:pt>
    <dgm:pt modelId="{35366680-16C3-4979-A80F-07AB073E05EA}" type="pres">
      <dgm:prSet presAssocID="{E9843F75-AAC4-4149-BDBE-DE0E4936FFB6}" presName="spNode" presStyleCnt="0"/>
      <dgm:spPr/>
    </dgm:pt>
    <dgm:pt modelId="{3A1D0988-8960-4C07-ABCC-2EF1BE01ECE3}" type="pres">
      <dgm:prSet presAssocID="{A894AC7E-B4C4-4346-9F8A-7738DA614360}" presName="sibTrans" presStyleLbl="sibTrans1D1" presStyleIdx="1" presStyleCnt="6"/>
      <dgm:spPr/>
    </dgm:pt>
    <dgm:pt modelId="{01900E39-A6AF-4C4C-AE12-08732C71FC69}" type="pres">
      <dgm:prSet presAssocID="{478F936E-E051-4D33-AB84-93265F37CCF3}" presName="node" presStyleLbl="node1" presStyleIdx="2" presStyleCnt="6">
        <dgm:presLayoutVars>
          <dgm:bulletEnabled val="1"/>
        </dgm:presLayoutVars>
      </dgm:prSet>
      <dgm:spPr>
        <a:prstGeom prst="rect">
          <a:avLst/>
        </a:prstGeom>
      </dgm:spPr>
    </dgm:pt>
    <dgm:pt modelId="{4A5AA720-7E4B-4912-BF7F-A2D7A4203548}" type="pres">
      <dgm:prSet presAssocID="{478F936E-E051-4D33-AB84-93265F37CCF3}" presName="spNode" presStyleCnt="0"/>
      <dgm:spPr/>
    </dgm:pt>
    <dgm:pt modelId="{E4A37724-0336-4A8A-89F8-63AEC9B5AB60}" type="pres">
      <dgm:prSet presAssocID="{BAAD6FF0-4360-4E93-979C-F0B447244700}" presName="sibTrans" presStyleLbl="sibTrans1D1" presStyleIdx="2" presStyleCnt="6"/>
      <dgm:spPr/>
    </dgm:pt>
    <dgm:pt modelId="{874EB57E-5F4A-451D-93A6-C48E803DAD86}" type="pres">
      <dgm:prSet presAssocID="{C37F2700-29AA-4E9E-B697-018871E11333}" presName="node" presStyleLbl="node1" presStyleIdx="3" presStyleCnt="6">
        <dgm:presLayoutVars>
          <dgm:bulletEnabled val="1"/>
        </dgm:presLayoutVars>
      </dgm:prSet>
      <dgm:spPr>
        <a:prstGeom prst="rect">
          <a:avLst/>
        </a:prstGeom>
      </dgm:spPr>
    </dgm:pt>
    <dgm:pt modelId="{6883F79D-AF74-4192-931E-84C337637541}" type="pres">
      <dgm:prSet presAssocID="{C37F2700-29AA-4E9E-B697-018871E11333}" presName="spNode" presStyleCnt="0"/>
      <dgm:spPr/>
    </dgm:pt>
    <dgm:pt modelId="{27372681-31AB-41D4-8B0B-C85B1B59908B}" type="pres">
      <dgm:prSet presAssocID="{C91A7332-6475-4869-BC32-204CF01BC325}" presName="sibTrans" presStyleLbl="sibTrans1D1" presStyleIdx="3" presStyleCnt="6"/>
      <dgm:spPr/>
    </dgm:pt>
    <dgm:pt modelId="{37F90EFB-E10F-4594-987E-56164FC096CE}" type="pres">
      <dgm:prSet presAssocID="{19729626-099C-4DD1-A26C-9A9E9363B976}" presName="node" presStyleLbl="node1" presStyleIdx="4" presStyleCnt="6">
        <dgm:presLayoutVars>
          <dgm:bulletEnabled val="1"/>
        </dgm:presLayoutVars>
      </dgm:prSet>
      <dgm:spPr>
        <a:prstGeom prst="rect">
          <a:avLst/>
        </a:prstGeom>
      </dgm:spPr>
    </dgm:pt>
    <dgm:pt modelId="{532CBC2E-93B2-41BD-BABD-BF8B08D816A3}" type="pres">
      <dgm:prSet presAssocID="{19729626-099C-4DD1-A26C-9A9E9363B976}" presName="spNode" presStyleCnt="0"/>
      <dgm:spPr/>
    </dgm:pt>
    <dgm:pt modelId="{522A0F91-164C-4571-BD4A-377D1BE19401}" type="pres">
      <dgm:prSet presAssocID="{552A2921-DEA1-4597-A77C-509B1C0287E0}" presName="sibTrans" presStyleLbl="sibTrans1D1" presStyleIdx="4" presStyleCnt="6"/>
      <dgm:spPr/>
    </dgm:pt>
    <dgm:pt modelId="{41280FF3-BA36-47AF-8677-3431D2F543FE}" type="pres">
      <dgm:prSet presAssocID="{1582521D-36C9-40D7-9982-844622432DC6}" presName="node" presStyleLbl="node1" presStyleIdx="5" presStyleCnt="6">
        <dgm:presLayoutVars>
          <dgm:bulletEnabled val="1"/>
        </dgm:presLayoutVars>
      </dgm:prSet>
      <dgm:spPr>
        <a:prstGeom prst="rect">
          <a:avLst/>
        </a:prstGeom>
      </dgm:spPr>
    </dgm:pt>
    <dgm:pt modelId="{40B2B58C-994E-4784-98F4-8264C4F7C912}" type="pres">
      <dgm:prSet presAssocID="{1582521D-36C9-40D7-9982-844622432DC6}" presName="spNode" presStyleCnt="0"/>
      <dgm:spPr/>
    </dgm:pt>
    <dgm:pt modelId="{2E741C47-246B-4586-BE4E-BEFED33386E0}" type="pres">
      <dgm:prSet presAssocID="{8AF55573-A960-4582-B3F6-187D1595C5E4}" presName="sibTrans" presStyleLbl="sibTrans1D1" presStyleIdx="5" presStyleCnt="6"/>
      <dgm:spPr/>
    </dgm:pt>
  </dgm:ptLst>
  <dgm:cxnLst>
    <dgm:cxn modelId="{B488F9C9-F812-404A-ACB0-2DA5E1E55867}" srcId="{07DD6118-A942-452A-8C20-07A7E5DAED88}" destId="{C37F2700-29AA-4E9E-B697-018871E11333}" srcOrd="3" destOrd="0" parTransId="{2ED71FA5-05FB-4F8B-BD20-D5ABD53F5DB7}" sibTransId="{C91A7332-6475-4869-BC32-204CF01BC325}"/>
    <dgm:cxn modelId="{9F130DB7-A31B-4F88-91F3-5BDADE799847}" type="presOf" srcId="{C91A7332-6475-4869-BC32-204CF01BC325}" destId="{27372681-31AB-41D4-8B0B-C85B1B59908B}" srcOrd="0" destOrd="0" presId="urn:microsoft.com/office/officeart/2005/8/layout/cycle5"/>
    <dgm:cxn modelId="{D9089247-969C-4411-AEDA-2CB075314803}" type="presOf" srcId="{8AF55573-A960-4582-B3F6-187D1595C5E4}" destId="{2E741C47-246B-4586-BE4E-BEFED33386E0}" srcOrd="0" destOrd="0" presId="urn:microsoft.com/office/officeart/2005/8/layout/cycle5"/>
    <dgm:cxn modelId="{07A6180D-C8F5-4AD8-BF18-E6EA8E76E22A}" type="presOf" srcId="{C37F2700-29AA-4E9E-B697-018871E11333}" destId="{874EB57E-5F4A-451D-93A6-C48E803DAD86}" srcOrd="0" destOrd="0" presId="urn:microsoft.com/office/officeart/2005/8/layout/cycle5"/>
    <dgm:cxn modelId="{21A7E00A-BF22-4B9C-98DA-539A77F299C3}" type="presOf" srcId="{1582521D-36C9-40D7-9982-844622432DC6}" destId="{41280FF3-BA36-47AF-8677-3431D2F543FE}" srcOrd="0" destOrd="0" presId="urn:microsoft.com/office/officeart/2005/8/layout/cycle5"/>
    <dgm:cxn modelId="{30C74052-FC8B-4ED1-979B-FC1D613DCD0B}" srcId="{07DD6118-A942-452A-8C20-07A7E5DAED88}" destId="{E9843F75-AAC4-4149-BDBE-DE0E4936FFB6}" srcOrd="1" destOrd="0" parTransId="{FC92445B-B68A-43BF-B1DE-C8838D1B8270}" sibTransId="{A894AC7E-B4C4-4346-9F8A-7738DA614360}"/>
    <dgm:cxn modelId="{E504DAAE-9A88-423C-B96B-85FFF0745883}" srcId="{07DD6118-A942-452A-8C20-07A7E5DAED88}" destId="{E32353F5-3F32-4F31-A4E1-62A0D5C2C598}" srcOrd="0" destOrd="0" parTransId="{6B7047A2-F55F-4B51-8A16-AD7F833654F3}" sibTransId="{9072C0AF-E5AA-44CD-9426-8278690C10DF}"/>
    <dgm:cxn modelId="{B5B5B62B-5E81-4B67-B54A-D9D92E2EDE03}" type="presOf" srcId="{BAAD6FF0-4360-4E93-979C-F0B447244700}" destId="{E4A37724-0336-4A8A-89F8-63AEC9B5AB60}" srcOrd="0" destOrd="0" presId="urn:microsoft.com/office/officeart/2005/8/layout/cycle5"/>
    <dgm:cxn modelId="{BE33805E-C08B-4B50-BC16-93BDCC2541AF}" type="presOf" srcId="{552A2921-DEA1-4597-A77C-509B1C0287E0}" destId="{522A0F91-164C-4571-BD4A-377D1BE19401}" srcOrd="0" destOrd="0" presId="urn:microsoft.com/office/officeart/2005/8/layout/cycle5"/>
    <dgm:cxn modelId="{4B83F294-47A9-44D4-9A27-21030320CCF8}" type="presOf" srcId="{07DD6118-A942-452A-8C20-07A7E5DAED88}" destId="{A8DED8D5-7AF2-4AE3-A1CD-EA918DE81A48}" srcOrd="0" destOrd="0" presId="urn:microsoft.com/office/officeart/2005/8/layout/cycle5"/>
    <dgm:cxn modelId="{24915006-6A47-414C-93C3-4AE4B21E9C61}" srcId="{07DD6118-A942-452A-8C20-07A7E5DAED88}" destId="{19729626-099C-4DD1-A26C-9A9E9363B976}" srcOrd="4" destOrd="0" parTransId="{6231A9F5-231C-4D5B-A78B-03B1103F4F11}" sibTransId="{552A2921-DEA1-4597-A77C-509B1C0287E0}"/>
    <dgm:cxn modelId="{FFA47247-6520-48C3-85D3-150137DCCED9}" type="presOf" srcId="{E32353F5-3F32-4F31-A4E1-62A0D5C2C598}" destId="{C5E717BC-4E5A-48EA-857D-7A236DABD4ED}" srcOrd="0" destOrd="0" presId="urn:microsoft.com/office/officeart/2005/8/layout/cycle5"/>
    <dgm:cxn modelId="{AE7101EA-A116-4C7C-81D7-9175ECA654C3}" type="presOf" srcId="{E9843F75-AAC4-4149-BDBE-DE0E4936FFB6}" destId="{4C27C98C-36EF-4C0F-972B-48B99CFB4150}" srcOrd="0" destOrd="0" presId="urn:microsoft.com/office/officeart/2005/8/layout/cycle5"/>
    <dgm:cxn modelId="{3B9452AE-D9AC-4A16-A75E-7D522CA2B16C}" type="presOf" srcId="{19729626-099C-4DD1-A26C-9A9E9363B976}" destId="{37F90EFB-E10F-4594-987E-56164FC096CE}" srcOrd="0" destOrd="0" presId="urn:microsoft.com/office/officeart/2005/8/layout/cycle5"/>
    <dgm:cxn modelId="{282F9516-7715-4999-A85B-9F5684FBC038}" srcId="{07DD6118-A942-452A-8C20-07A7E5DAED88}" destId="{478F936E-E051-4D33-AB84-93265F37CCF3}" srcOrd="2" destOrd="0" parTransId="{FE313C6F-28AC-4143-87A3-BA83C75C5790}" sibTransId="{BAAD6FF0-4360-4E93-979C-F0B447244700}"/>
    <dgm:cxn modelId="{4E0D02DE-7537-458D-B33D-4E8653256605}" type="presOf" srcId="{9072C0AF-E5AA-44CD-9426-8278690C10DF}" destId="{E6C357BB-AEF9-40F6-9CD3-E47D552A44AA}" srcOrd="0" destOrd="0" presId="urn:microsoft.com/office/officeart/2005/8/layout/cycle5"/>
    <dgm:cxn modelId="{39BBFBA6-43AE-4876-AE5C-C27F4F33D911}" type="presOf" srcId="{A894AC7E-B4C4-4346-9F8A-7738DA614360}" destId="{3A1D0988-8960-4C07-ABCC-2EF1BE01ECE3}" srcOrd="0" destOrd="0" presId="urn:microsoft.com/office/officeart/2005/8/layout/cycle5"/>
    <dgm:cxn modelId="{1DCB8433-8BE2-4CF4-B4CA-2F6C987A9908}" type="presOf" srcId="{478F936E-E051-4D33-AB84-93265F37CCF3}" destId="{01900E39-A6AF-4C4C-AE12-08732C71FC69}" srcOrd="0" destOrd="0" presId="urn:microsoft.com/office/officeart/2005/8/layout/cycle5"/>
    <dgm:cxn modelId="{8D63BDF1-FEC7-483B-9509-5F9344C5272D}" srcId="{07DD6118-A942-452A-8C20-07A7E5DAED88}" destId="{1582521D-36C9-40D7-9982-844622432DC6}" srcOrd="5" destOrd="0" parTransId="{9B0FB9F5-4919-4486-9E7C-175DD6A8179E}" sibTransId="{8AF55573-A960-4582-B3F6-187D1595C5E4}"/>
    <dgm:cxn modelId="{D70C0312-1A8D-4135-A8A5-A155D37D14F3}" type="presParOf" srcId="{A8DED8D5-7AF2-4AE3-A1CD-EA918DE81A48}" destId="{C5E717BC-4E5A-48EA-857D-7A236DABD4ED}" srcOrd="0" destOrd="0" presId="urn:microsoft.com/office/officeart/2005/8/layout/cycle5"/>
    <dgm:cxn modelId="{7E54CB1B-A0F5-43E5-924D-5A693531190B}" type="presParOf" srcId="{A8DED8D5-7AF2-4AE3-A1CD-EA918DE81A48}" destId="{FBA2E0C4-DD37-41E6-98FC-AA8E3751E7A6}" srcOrd="1" destOrd="0" presId="urn:microsoft.com/office/officeart/2005/8/layout/cycle5"/>
    <dgm:cxn modelId="{8861EB7D-18AF-462D-8D7F-D50C48BCFA0F}" type="presParOf" srcId="{A8DED8D5-7AF2-4AE3-A1CD-EA918DE81A48}" destId="{E6C357BB-AEF9-40F6-9CD3-E47D552A44AA}" srcOrd="2" destOrd="0" presId="urn:microsoft.com/office/officeart/2005/8/layout/cycle5"/>
    <dgm:cxn modelId="{0E240C30-C9F8-4AF4-8F55-F9543F1D4884}" type="presParOf" srcId="{A8DED8D5-7AF2-4AE3-A1CD-EA918DE81A48}" destId="{4C27C98C-36EF-4C0F-972B-48B99CFB4150}" srcOrd="3" destOrd="0" presId="urn:microsoft.com/office/officeart/2005/8/layout/cycle5"/>
    <dgm:cxn modelId="{BEE7C207-81A3-4415-8FC3-E22AEA7DEFE8}" type="presParOf" srcId="{A8DED8D5-7AF2-4AE3-A1CD-EA918DE81A48}" destId="{35366680-16C3-4979-A80F-07AB073E05EA}" srcOrd="4" destOrd="0" presId="urn:microsoft.com/office/officeart/2005/8/layout/cycle5"/>
    <dgm:cxn modelId="{AB147B7C-2B3C-443F-B73F-DC13518DD289}" type="presParOf" srcId="{A8DED8D5-7AF2-4AE3-A1CD-EA918DE81A48}" destId="{3A1D0988-8960-4C07-ABCC-2EF1BE01ECE3}" srcOrd="5" destOrd="0" presId="urn:microsoft.com/office/officeart/2005/8/layout/cycle5"/>
    <dgm:cxn modelId="{6014A44F-0CA1-48C8-A7CE-9AF3FB6A1FCC}" type="presParOf" srcId="{A8DED8D5-7AF2-4AE3-A1CD-EA918DE81A48}" destId="{01900E39-A6AF-4C4C-AE12-08732C71FC69}" srcOrd="6" destOrd="0" presId="urn:microsoft.com/office/officeart/2005/8/layout/cycle5"/>
    <dgm:cxn modelId="{2489C273-0397-45ED-8DF9-5CDB9A150726}" type="presParOf" srcId="{A8DED8D5-7AF2-4AE3-A1CD-EA918DE81A48}" destId="{4A5AA720-7E4B-4912-BF7F-A2D7A4203548}" srcOrd="7" destOrd="0" presId="urn:microsoft.com/office/officeart/2005/8/layout/cycle5"/>
    <dgm:cxn modelId="{5B4B414F-B803-4205-90C1-092A5B45F0C6}" type="presParOf" srcId="{A8DED8D5-7AF2-4AE3-A1CD-EA918DE81A48}" destId="{E4A37724-0336-4A8A-89F8-63AEC9B5AB60}" srcOrd="8" destOrd="0" presId="urn:microsoft.com/office/officeart/2005/8/layout/cycle5"/>
    <dgm:cxn modelId="{2F0D720E-2A3A-480D-A832-1FF082D0C3FE}" type="presParOf" srcId="{A8DED8D5-7AF2-4AE3-A1CD-EA918DE81A48}" destId="{874EB57E-5F4A-451D-93A6-C48E803DAD86}" srcOrd="9" destOrd="0" presId="urn:microsoft.com/office/officeart/2005/8/layout/cycle5"/>
    <dgm:cxn modelId="{C4D21E78-D27F-4F6A-A6BB-0A2FCB829988}" type="presParOf" srcId="{A8DED8D5-7AF2-4AE3-A1CD-EA918DE81A48}" destId="{6883F79D-AF74-4192-931E-84C337637541}" srcOrd="10" destOrd="0" presId="urn:microsoft.com/office/officeart/2005/8/layout/cycle5"/>
    <dgm:cxn modelId="{366925EF-BB3E-4269-B914-CA6A17F7E323}" type="presParOf" srcId="{A8DED8D5-7AF2-4AE3-A1CD-EA918DE81A48}" destId="{27372681-31AB-41D4-8B0B-C85B1B59908B}" srcOrd="11" destOrd="0" presId="urn:microsoft.com/office/officeart/2005/8/layout/cycle5"/>
    <dgm:cxn modelId="{D7E12288-CF50-4C21-9FF7-D4DDCEDE9FED}" type="presParOf" srcId="{A8DED8D5-7AF2-4AE3-A1CD-EA918DE81A48}" destId="{37F90EFB-E10F-4594-987E-56164FC096CE}" srcOrd="12" destOrd="0" presId="urn:microsoft.com/office/officeart/2005/8/layout/cycle5"/>
    <dgm:cxn modelId="{E5E2ED9B-6571-4440-9742-487734443F6F}" type="presParOf" srcId="{A8DED8D5-7AF2-4AE3-A1CD-EA918DE81A48}" destId="{532CBC2E-93B2-41BD-BABD-BF8B08D816A3}" srcOrd="13" destOrd="0" presId="urn:microsoft.com/office/officeart/2005/8/layout/cycle5"/>
    <dgm:cxn modelId="{CC52845C-A6C8-4D13-972C-D07E299223E6}" type="presParOf" srcId="{A8DED8D5-7AF2-4AE3-A1CD-EA918DE81A48}" destId="{522A0F91-164C-4571-BD4A-377D1BE19401}" srcOrd="14" destOrd="0" presId="urn:microsoft.com/office/officeart/2005/8/layout/cycle5"/>
    <dgm:cxn modelId="{FF9A0F83-3F62-4E31-8CC5-6556748CF34B}" type="presParOf" srcId="{A8DED8D5-7AF2-4AE3-A1CD-EA918DE81A48}" destId="{41280FF3-BA36-47AF-8677-3431D2F543FE}" srcOrd="15" destOrd="0" presId="urn:microsoft.com/office/officeart/2005/8/layout/cycle5"/>
    <dgm:cxn modelId="{69D42C6C-CE6D-46EC-819B-5B8C4B08D3C5}" type="presParOf" srcId="{A8DED8D5-7AF2-4AE3-A1CD-EA918DE81A48}" destId="{40B2B58C-994E-4784-98F4-8264C4F7C912}" srcOrd="16" destOrd="0" presId="urn:microsoft.com/office/officeart/2005/8/layout/cycle5"/>
    <dgm:cxn modelId="{96944DBF-C1E1-4F33-9D30-243AAF0F6324}" type="presParOf" srcId="{A8DED8D5-7AF2-4AE3-A1CD-EA918DE81A48}" destId="{2E741C47-246B-4586-BE4E-BEFED33386E0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717BC-4E5A-48EA-857D-7A236DABD4ED}">
      <dsp:nvSpPr>
        <dsp:cNvPr id="0" name=""/>
        <dsp:cNvSpPr/>
      </dsp:nvSpPr>
      <dsp:spPr>
        <a:xfrm>
          <a:off x="3163088" y="909"/>
          <a:ext cx="1210769" cy="786999"/>
        </a:xfrm>
        <a:prstGeom prst="rect">
          <a:avLst/>
        </a:prstGeom>
        <a:solidFill>
          <a:srgbClr val="002850"/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Samopostrežni prototip</a:t>
          </a:r>
          <a:endParaRPr lang="en-US" sz="1400" kern="12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sp:txBody>
      <dsp:txXfrm>
        <a:off x="3163088" y="909"/>
        <a:ext cx="1210769" cy="786999"/>
      </dsp:txXfrm>
    </dsp:sp>
    <dsp:sp modelId="{E6C357BB-AEF9-40F6-9CD3-E47D552A44AA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2613516" y="161878"/>
              </a:moveTo>
              <a:arcTo wR="1855533" hR="1855533" stAng="17646633" swAng="925039"/>
            </a:path>
          </a:pathLst>
        </a:custGeom>
        <a:noFill/>
        <a:ln w="22225" cap="flat" cmpd="sng" algn="ctr">
          <a:solidFill>
            <a:schemeClr val="tx1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27C98C-36EF-4C0F-972B-48B99CFB4150}">
      <dsp:nvSpPr>
        <dsp:cNvPr id="0" name=""/>
        <dsp:cNvSpPr/>
      </dsp:nvSpPr>
      <dsp:spPr>
        <a:xfrm>
          <a:off x="4770027" y="928676"/>
          <a:ext cx="1210769" cy="786999"/>
        </a:xfrm>
        <a:prstGeom prst="rect">
          <a:avLst/>
        </a:prstGeom>
        <a:solidFill>
          <a:srgbClr val="002850"/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Uporaba prototipa</a:t>
          </a:r>
          <a:endParaRPr lang="en-US" sz="1400" kern="12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sp:txBody>
      <dsp:txXfrm>
        <a:off x="4770027" y="928676"/>
        <a:ext cx="1210769" cy="786999"/>
      </dsp:txXfrm>
    </dsp:sp>
    <dsp:sp modelId="{3A1D0988-8960-4C07-ABCC-2EF1BE01ECE3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3682112" y="1529010"/>
              </a:moveTo>
              <a:arcTo wR="1855533" hR="1855533" stAng="20991884" swAng="1216231"/>
            </a:path>
          </a:pathLst>
        </a:custGeom>
        <a:noFill/>
        <a:ln w="22225" cap="flat" cmpd="sng" algn="ctr">
          <a:solidFill>
            <a:schemeClr val="tx1">
              <a:lumMod val="5000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900E39-A6AF-4C4C-AE12-08732C71FC69}">
      <dsp:nvSpPr>
        <dsp:cNvPr id="0" name=""/>
        <dsp:cNvSpPr/>
      </dsp:nvSpPr>
      <dsp:spPr>
        <a:xfrm>
          <a:off x="4770027" y="2784209"/>
          <a:ext cx="1210769" cy="786999"/>
        </a:xfrm>
        <a:prstGeom prst="rect">
          <a:avLst/>
        </a:prstGeom>
        <a:solidFill>
          <a:srgbClr val="002850"/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Validacija prototipa</a:t>
          </a:r>
          <a:endParaRPr lang="en-US" sz="1400" kern="12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sp:txBody>
      <dsp:txXfrm>
        <a:off x="4770027" y="2784209"/>
        <a:ext cx="1210769" cy="786999"/>
      </dsp:txXfrm>
    </dsp:sp>
    <dsp:sp modelId="{E4A37724-0336-4A8A-89F8-63AEC9B5AB60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3036494" y="3286735"/>
              </a:moveTo>
              <a:arcTo wR="1855533" hR="1855533" stAng="3028328" swAng="925039"/>
            </a:path>
          </a:pathLst>
        </a:custGeom>
        <a:noFill/>
        <a:ln w="22225" cap="flat" cmpd="sng" algn="ctr">
          <a:solidFill>
            <a:schemeClr val="tx1">
              <a:lumMod val="75000"/>
            </a:schemeClr>
          </a:solidFill>
          <a:prstDash val="dash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4EB57E-5F4A-451D-93A6-C48E803DAD86}">
      <dsp:nvSpPr>
        <dsp:cNvPr id="0" name=""/>
        <dsp:cNvSpPr/>
      </dsp:nvSpPr>
      <dsp:spPr>
        <a:xfrm>
          <a:off x="3163088" y="3711976"/>
          <a:ext cx="1210769" cy="786999"/>
        </a:xfrm>
        <a:prstGeom prst="rect">
          <a:avLst/>
        </a:prstGeom>
        <a:solidFill>
          <a:srgbClr val="002850"/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Integracija v sistemski del</a:t>
          </a:r>
          <a:endParaRPr lang="en-US" sz="1400" kern="12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sp:txBody>
      <dsp:txXfrm>
        <a:off x="3163088" y="3711976"/>
        <a:ext cx="1210769" cy="786999"/>
      </dsp:txXfrm>
    </dsp:sp>
    <dsp:sp modelId="{27372681-31AB-41D4-8B0B-C85B1B59908B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1097551" y="3549188"/>
              </a:moveTo>
              <a:arcTo wR="1855533" hR="1855533" stAng="6846633" swAng="925039"/>
            </a:path>
          </a:pathLst>
        </a:custGeom>
        <a:noFill/>
        <a:ln w="22225" cap="flat" cmpd="sng" algn="ctr">
          <a:solidFill>
            <a:schemeClr val="tx1">
              <a:lumMod val="7500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90EFB-E10F-4594-987E-56164FC096CE}">
      <dsp:nvSpPr>
        <dsp:cNvPr id="0" name=""/>
        <dsp:cNvSpPr/>
      </dsp:nvSpPr>
      <dsp:spPr>
        <a:xfrm>
          <a:off x="1556149" y="2784209"/>
          <a:ext cx="1210769" cy="786999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DWH</a:t>
          </a:r>
        </a:p>
      </dsp:txBody>
      <dsp:txXfrm>
        <a:off x="1556149" y="2784209"/>
        <a:ext cx="1210769" cy="786999"/>
      </dsp:txXfrm>
    </dsp:sp>
    <dsp:sp modelId="{522A0F91-164C-4571-BD4A-377D1BE19401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28955" y="2182056"/>
              </a:moveTo>
              <a:arcTo wR="1855533" hR="1855533" stAng="10191884" swAng="1216231"/>
            </a:path>
          </a:pathLst>
        </a:custGeom>
        <a:noFill/>
        <a:ln w="22225" cap="flat" cmpd="sng" algn="ctr">
          <a:solidFill>
            <a:schemeClr val="tx1">
              <a:lumMod val="7500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280FF3-BA36-47AF-8677-3431D2F543FE}">
      <dsp:nvSpPr>
        <dsp:cNvPr id="0" name=""/>
        <dsp:cNvSpPr/>
      </dsp:nvSpPr>
      <dsp:spPr>
        <a:xfrm>
          <a:off x="1556149" y="928676"/>
          <a:ext cx="1210769" cy="786999"/>
        </a:xfrm>
        <a:prstGeom prst="rect">
          <a:avLst/>
        </a:prstGeom>
        <a:solidFill>
          <a:srgbClr val="00B050"/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400" kern="1200" noProof="0" dirty="0">
              <a:solidFill>
                <a:srgbClr val="FFFFFF"/>
              </a:solidFill>
              <a:latin typeface="Segoe UI Light" panose="020B0502040204020203" pitchFamily="34" charset="0"/>
              <a:cs typeface="Segoe UI Light" panose="020B0502040204020203" pitchFamily="34" charset="0"/>
            </a:rPr>
            <a:t>Poslovne zahteve</a:t>
          </a:r>
          <a:endParaRPr lang="en-US" sz="1400" kern="1200" noProof="0" dirty="0">
            <a:solidFill>
              <a:srgbClr val="FFFFFF"/>
            </a:solidFill>
            <a:latin typeface="Segoe UI Light" panose="020B0502040204020203" pitchFamily="34" charset="0"/>
            <a:cs typeface="Segoe UI Light" panose="020B0502040204020203" pitchFamily="34" charset="0"/>
          </a:endParaRPr>
        </a:p>
      </dsp:txBody>
      <dsp:txXfrm>
        <a:off x="1556149" y="928676"/>
        <a:ext cx="1210769" cy="786999"/>
      </dsp:txXfrm>
    </dsp:sp>
    <dsp:sp modelId="{2E741C47-246B-4586-BE4E-BEFED33386E0}">
      <dsp:nvSpPr>
        <dsp:cNvPr id="0" name=""/>
        <dsp:cNvSpPr/>
      </dsp:nvSpPr>
      <dsp:spPr>
        <a:xfrm>
          <a:off x="1912939" y="394409"/>
          <a:ext cx="3711067" cy="3711067"/>
        </a:xfrm>
        <a:custGeom>
          <a:avLst/>
          <a:gdLst/>
          <a:ahLst/>
          <a:cxnLst/>
          <a:rect l="0" t="0" r="0" b="0"/>
          <a:pathLst>
            <a:path>
              <a:moveTo>
                <a:pt x="674572" y="424332"/>
              </a:moveTo>
              <a:arcTo wR="1855533" hR="1855533" stAng="13828328" swAng="925039"/>
            </a:path>
          </a:pathLst>
        </a:custGeom>
        <a:noFill/>
        <a:ln w="22225" cap="flat" cmpd="sng" algn="ctr">
          <a:solidFill>
            <a:schemeClr val="tx1">
              <a:lumMod val="75000"/>
            </a:schemeClr>
          </a:solidFill>
          <a:prstDash val="dash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6/2/2017 8:32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9489B14-6501-4CD1-A820-B9AC2BB636AD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569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395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549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095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359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556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7487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91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47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895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050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1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67379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8210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687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3876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0944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925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7208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26EED51F-96EB-4E4E-9B3B-EAE92F3CF0A4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2199" y="8685213"/>
            <a:ext cx="684213" cy="457200"/>
          </a:xfrm>
          <a:prstGeom prst="rect">
            <a:avLst/>
          </a:prstGeom>
        </p:spPr>
        <p:txBody>
          <a:bodyPr/>
          <a:lstStyle/>
          <a:p>
            <a:fld id="{8B263312-38AA-4E1E-B2B5-0F8F122B24F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Header Placeholder 8"/>
          <p:cNvSpPr>
            <a:spLocks noGrp="1"/>
          </p:cNvSpPr>
          <p:nvPr>
            <p:ph type="hdr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017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9662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1426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0168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Revolucija kot ...</a:t>
            </a:r>
            <a:r>
              <a:rPr lang="sl-SI" baseline="0" dirty="0"/>
              <a:t> 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5603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2079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6/2/2017 8:32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3361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6/2/2017 8:32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11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436475" cy="6994525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 userDrawn="1"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rgbClr val="F2652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01613" y="6233566"/>
            <a:ext cx="1524000" cy="406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58397" y="1625054"/>
            <a:ext cx="4445868" cy="465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284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/>
              <a:t>Uredite sloge besedila matrice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/>
              <a:t>Druga raven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/>
              <a:t>Tretja raven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/>
              <a:t>Četrta raven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sl-SI"/>
              <a:t>Peta raven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/>
              <a:t>Uredite sloge besedila matrice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/>
              <a:t>Druga raven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/>
              <a:t>Tretja raven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/>
              <a:t>Četrta raven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sl-SI"/>
              <a:t>Peta raven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5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4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19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249" r:id="rId8"/>
    <p:sldLayoutId id="2147484250" r:id="rId9"/>
    <p:sldLayoutId id="2147484251" r:id="rId10"/>
    <p:sldLayoutId id="2147484559" r:id="rId11"/>
    <p:sldLayoutId id="2147484560" r:id="rId12"/>
    <p:sldLayoutId id="2147484561" r:id="rId13"/>
    <p:sldLayoutId id="2147484463" r:id="rId14"/>
    <p:sldLayoutId id="2147484256" r:id="rId15"/>
    <p:sldLayoutId id="2147484260" r:id="rId16"/>
    <p:sldLayoutId id="2147484299" r:id="rId17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35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63">
        <p14:reveal/>
      </p:transition>
    </mc:Choice>
    <mc:Fallback xmlns="">
      <p:transition spd="slow" advTm="663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701" y="2382057"/>
            <a:ext cx="6375583" cy="1835285"/>
          </a:xfrm>
        </p:spPr>
        <p:txBody>
          <a:bodyPr/>
          <a:lstStyle/>
          <a:p>
            <a:pPr fontAlgn="base"/>
            <a:r>
              <a:rPr lang="en-US" dirty="0"/>
              <a:t>Power BI v živo! </a:t>
            </a:r>
            <a:br>
              <a:rPr lang="sl-SI" dirty="0"/>
            </a:br>
            <a:r>
              <a:rPr lang="en-US" dirty="0"/>
              <a:t>Primer uporabe v JHL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274701" y="3851578"/>
            <a:ext cx="4937760" cy="731528"/>
          </a:xfrm>
        </p:spPr>
        <p:txBody>
          <a:bodyPr/>
          <a:lstStyle/>
          <a:p>
            <a:r>
              <a:rPr lang="sl-SI" dirty="0">
                <a:solidFill>
                  <a:srgbClr val="FFFFFF"/>
                </a:solidFill>
              </a:rPr>
              <a:t>Hermina Mencin</a:t>
            </a:r>
          </a:p>
          <a:p>
            <a:r>
              <a:rPr lang="sl-SI" sz="2800" dirty="0">
                <a:solidFill>
                  <a:srgbClr val="FFFFFF"/>
                </a:solidFill>
              </a:rPr>
              <a:t>Strokovni sodelavec za BI, JHL</a:t>
            </a:r>
            <a:endParaRPr lang="en-US" sz="2800" dirty="0">
              <a:solidFill>
                <a:srgbClr val="FFFFFF"/>
              </a:solidFill>
            </a:endParaRPr>
          </a:p>
          <a:p>
            <a:br>
              <a:rPr lang="sl-SI" sz="1800" dirty="0">
                <a:solidFill>
                  <a:srgbClr val="FFFFFF"/>
                </a:solidFill>
              </a:rPr>
            </a:br>
            <a:r>
              <a:rPr lang="sl-SI" dirty="0">
                <a:solidFill>
                  <a:srgbClr val="FFFFFF"/>
                </a:solidFill>
              </a:rPr>
              <a:t>Marko Škufca</a:t>
            </a:r>
          </a:p>
          <a:p>
            <a:r>
              <a:rPr lang="sl-SI" sz="2400" dirty="0">
                <a:solidFill>
                  <a:srgbClr val="FFFFFF"/>
                </a:solidFill>
              </a:rPr>
              <a:t>Vodja programa BI, ADD </a:t>
            </a:r>
            <a:r>
              <a:rPr lang="sl-SI" sz="2400" dirty="0" err="1">
                <a:solidFill>
                  <a:srgbClr val="FFFFFF"/>
                </a:solidFill>
              </a:rPr>
              <a:t>d.o.o</a:t>
            </a:r>
            <a:r>
              <a:rPr lang="sl-SI" sz="2400" dirty="0">
                <a:solidFill>
                  <a:srgbClr val="FFFFFF"/>
                </a:solidFill>
              </a:rPr>
              <a:t>.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9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8865">
        <p:fade/>
      </p:transition>
    </mc:Choice>
    <mc:Fallback xmlns="">
      <p:transition spd="med" advTm="48865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Še pomnite... </a:t>
            </a:r>
            <a:endParaRPr lang="en-US" dirty="0"/>
          </a:p>
        </p:txBody>
      </p:sp>
      <p:pic>
        <p:nvPicPr>
          <p:cNvPr id="6" name="Picture 2" descr="http://img.deusm.com/informationweek/2015/02/1319214/Gartner-BI-Analytics-Magic-Quadrant-201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6"/>
          <a:stretch/>
        </p:blipFill>
        <p:spPr bwMode="auto">
          <a:xfrm>
            <a:off x="274639" y="1913086"/>
            <a:ext cx="3522354" cy="359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3157" y="1899470"/>
            <a:ext cx="3501264" cy="3608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639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2015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74021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2016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5" name="Star: 5 Points 14"/>
          <p:cNvSpPr/>
          <p:nvPr/>
        </p:nvSpPr>
        <p:spPr bwMode="auto">
          <a:xfrm>
            <a:off x="2051298" y="3237805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Star: 5 Points 16"/>
          <p:cNvSpPr/>
          <p:nvPr/>
        </p:nvSpPr>
        <p:spPr bwMode="auto">
          <a:xfrm>
            <a:off x="7031153" y="3298298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3433731" y="295274"/>
            <a:ext cx="7488832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pl-PL" dirty="0"/>
              <a:t> potem pa...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2519576"/>
      </p:ext>
    </p:extLst>
  </p:cSld>
  <p:clrMapOvr>
    <a:masterClrMapping/>
  </p:clrMapOvr>
  <p:transition advTm="576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zultat iskanja slik za french revolu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763" y="0"/>
            <a:ext cx="883602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20856102">
            <a:off x="5178660" y="4935123"/>
            <a:ext cx="6128740" cy="1043363"/>
          </a:xfrm>
          <a:prstGeom prst="rect">
            <a:avLst/>
          </a:prstGeom>
          <a:solidFill>
            <a:srgbClr val="FF0000"/>
          </a:solidFill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sl-SI" sz="5400" dirty="0">
                <a:solidFill>
                  <a:schemeClr val="bg1"/>
                </a:solidFill>
              </a:rPr>
              <a:t>Revolucija!</a:t>
            </a:r>
            <a:endParaRPr lang="en-US" sz="54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316268"/>
      </p:ext>
    </p:extLst>
  </p:cSld>
  <p:clrMapOvr>
    <a:masterClrMapping/>
  </p:clrMapOvr>
  <p:transition advTm="23803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7755914" y="4935649"/>
            <a:ext cx="923275" cy="923275"/>
            <a:chOff x="4119373" y="630228"/>
            <a:chExt cx="905254" cy="905254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2529" y="649307"/>
              <a:ext cx="880616" cy="880616"/>
            </a:xfrm>
            <a:prstGeom prst="rect">
              <a:avLst/>
            </a:prstGeom>
          </p:spPr>
        </p:pic>
        <p:sp>
          <p:nvSpPr>
            <p:cNvPr id="40" name="Oval 39"/>
            <p:cNvSpPr/>
            <p:nvPr/>
          </p:nvSpPr>
          <p:spPr>
            <a:xfrm rot="10800000">
              <a:off x="4119373" y="630228"/>
              <a:ext cx="905254" cy="905254"/>
            </a:xfrm>
            <a:prstGeom prst="ellipse">
              <a:avLst/>
            </a:prstGeom>
            <a:noFill/>
            <a:ln w="38100">
              <a:solidFill>
                <a:srgbClr val="601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8" dirty="0">
                <a:solidFill>
                  <a:prstClr val="white"/>
                </a:solidFill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5014850" y="5117615"/>
            <a:ext cx="2682474" cy="277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199"/>
              </a:lnSpc>
            </a:pPr>
            <a:r>
              <a:rPr lang="sl-SI" sz="2400" dirty="0">
                <a:latin typeface="+mj-lt"/>
              </a:rPr>
              <a:t>Jana</a:t>
            </a:r>
            <a:r>
              <a:rPr lang="sl-SI" dirty="0">
                <a:latin typeface="+mj-lt"/>
              </a:rPr>
              <a:t>, Poslovni analitik</a:t>
            </a:r>
            <a:endParaRPr lang="en-US" dirty="0">
              <a:latin typeface="+mj-lt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815037" y="1235672"/>
            <a:ext cx="2231646" cy="941930"/>
            <a:chOff x="6692323" y="3622817"/>
            <a:chExt cx="2188087" cy="923544"/>
          </a:xfrm>
        </p:grpSpPr>
        <p:grpSp>
          <p:nvGrpSpPr>
            <p:cNvPr id="34" name="Group 33"/>
            <p:cNvGrpSpPr/>
            <p:nvPr/>
          </p:nvGrpSpPr>
          <p:grpSpPr>
            <a:xfrm>
              <a:off x="7975156" y="3622817"/>
              <a:ext cx="905254" cy="914400"/>
              <a:chOff x="7620000" y="733910"/>
              <a:chExt cx="905254" cy="914400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20000" y="733910"/>
                <a:ext cx="889033" cy="889033"/>
              </a:xfrm>
              <a:prstGeom prst="rect">
                <a:avLst/>
              </a:prstGeom>
            </p:spPr>
          </p:pic>
          <p:sp>
            <p:nvSpPr>
              <p:cNvPr id="37" name="Oval 36"/>
              <p:cNvSpPr/>
              <p:nvPr/>
            </p:nvSpPr>
            <p:spPr>
              <a:xfrm rot="10800000">
                <a:off x="7620000" y="743056"/>
                <a:ext cx="905254" cy="905254"/>
              </a:xfrm>
              <a:prstGeom prst="ellipse">
                <a:avLst/>
              </a:prstGeom>
              <a:noFill/>
              <a:ln w="38100">
                <a:solidFill>
                  <a:srgbClr val="329E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18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6692323" y="4093708"/>
              <a:ext cx="1282833" cy="4526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sl-SI" sz="2400" dirty="0">
                  <a:latin typeface="+mj-lt"/>
                </a:rPr>
                <a:t>Simon</a:t>
              </a:r>
              <a:r>
                <a:rPr lang="sl-SI" dirty="0">
                  <a:latin typeface="+mj-lt"/>
                </a:rPr>
                <a:t>,</a:t>
              </a:r>
              <a:r>
                <a:rPr lang="en-US" dirty="0">
                  <a:latin typeface="+mj-lt"/>
                </a:rPr>
                <a:t> </a:t>
              </a:r>
              <a:r>
                <a:rPr lang="sl-SI" dirty="0">
                  <a:latin typeface="+mj-lt"/>
                </a:rPr>
                <a:t>IT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2161836" cy="917575"/>
          </a:xfrm>
        </p:spPr>
        <p:txBody>
          <a:bodyPr/>
          <a:lstStyle/>
          <a:p>
            <a:r>
              <a:rPr lang="sl-SI" dirty="0"/>
              <a:t>2015: Sprememba kot odgovor na večno vojno? </a:t>
            </a:r>
            <a:endParaRPr lang="en-US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10705" y="1212849"/>
            <a:ext cx="2226851" cy="4905070"/>
          </a:xfrm>
          <a:prstGeom prst="rect">
            <a:avLst/>
          </a:prstGeom>
          <a:solidFill>
            <a:schemeClr val="bg1">
              <a:lumMod val="85000"/>
            </a:schemeClr>
          </a:solidFill>
          <a:ln w="10795" cap="flat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sl-SI" sz="2000" dirty="0">
                <a:solidFill>
                  <a:srgbClr val="002E5E"/>
                </a:solidFill>
                <a:latin typeface="+mj-lt"/>
              </a:rPr>
              <a:t>Podatkovni viri</a:t>
            </a:r>
            <a:endParaRPr lang="en-US" sz="1200" dirty="0">
              <a:solidFill>
                <a:srgbClr val="002E5E"/>
              </a:solidFill>
              <a:latin typeface="+mj-lt"/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2796914" y="1212850"/>
            <a:ext cx="5971142" cy="25724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r>
              <a:rPr lang="sl-SI" dirty="0">
                <a:solidFill>
                  <a:srgbClr val="002E5E"/>
                </a:solidFill>
              </a:rPr>
              <a:t>Sistematičen pristop </a:t>
            </a:r>
            <a:endParaRPr lang="en-US" dirty="0">
              <a:solidFill>
                <a:srgbClr val="002E5E"/>
              </a:solidFill>
            </a:endParaRPr>
          </a:p>
          <a:p>
            <a:pPr lvl="2"/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6" name="Can 5"/>
          <p:cNvSpPr/>
          <p:nvPr/>
        </p:nvSpPr>
        <p:spPr>
          <a:xfrm>
            <a:off x="4055569" y="2448854"/>
            <a:ext cx="1273479" cy="870522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DWH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39830" y="2668340"/>
            <a:ext cx="1344058" cy="1289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be 7"/>
          <p:cNvSpPr/>
          <p:nvPr/>
        </p:nvSpPr>
        <p:spPr>
          <a:xfrm>
            <a:off x="6860560" y="2260243"/>
            <a:ext cx="1115248" cy="1079871"/>
          </a:xfrm>
          <a:prstGeom prst="cube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Analitični modeli</a:t>
            </a:r>
            <a:endParaRPr 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574350" y="2681231"/>
            <a:ext cx="1081587" cy="0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8982541" y="1212849"/>
            <a:ext cx="2676693" cy="4871381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25464" indent="-325464" algn="l" rtl="0" eaLnBrk="0" fontAlgn="base" hangingPunct="0">
              <a:spcBef>
                <a:spcPts val="714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32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52547" indent="-278506" algn="l" rtl="0" eaLnBrk="0" fontAlgn="base" hangingPunct="0">
              <a:spcBef>
                <a:spcPts val="561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8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932672" indent="-233169" algn="l" rtl="0" eaLnBrk="0" fontAlgn="base" hangingPunct="0">
              <a:spcBef>
                <a:spcPts val="51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399009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1865345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145148" indent="-233169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424949" indent="-233169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704750" indent="-233169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84552" indent="-233169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sl-SI" sz="2000" dirty="0">
                <a:solidFill>
                  <a:srgbClr val="002E5E"/>
                </a:solidFill>
              </a:rPr>
              <a:t>Dostop do podatkov</a:t>
            </a:r>
            <a:endParaRPr lang="en-US" sz="1200" dirty="0">
              <a:solidFill>
                <a:srgbClr val="002E5E"/>
              </a:solidFill>
            </a:endParaRPr>
          </a:p>
          <a:p>
            <a:pPr lvl="1" algn="ctr"/>
            <a:endParaRPr lang="en-US" sz="1200" dirty="0">
              <a:solidFill>
                <a:srgbClr val="002E5E"/>
              </a:solidFill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90181" y="2315355"/>
            <a:ext cx="2249524" cy="52129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Analize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96125" y="3511755"/>
            <a:ext cx="2249524" cy="2289763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Delitev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8213239" y="2201118"/>
            <a:ext cx="875643" cy="374886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8197846" y="3021648"/>
            <a:ext cx="867745" cy="54107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0394701" y="2921198"/>
            <a:ext cx="0" cy="430984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373085" y="3929664"/>
            <a:ext cx="1883717" cy="478410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Zgodbe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373085" y="4885106"/>
            <a:ext cx="1883717" cy="536499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Nadzorne plošče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0332316" y="4462158"/>
            <a:ext cx="2548" cy="38338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190182" y="1672284"/>
            <a:ext cx="2249524" cy="54569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Poročila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5" name="Freeform 16"/>
          <p:cNvSpPr>
            <a:spLocks noChangeAspect="1" noEditPoints="1"/>
          </p:cNvSpPr>
          <p:nvPr/>
        </p:nvSpPr>
        <p:spPr bwMode="auto">
          <a:xfrm>
            <a:off x="1146935" y="1831349"/>
            <a:ext cx="576869" cy="530424"/>
          </a:xfrm>
          <a:custGeom>
            <a:avLst/>
            <a:gdLst>
              <a:gd name="T0" fmla="*/ 363 w 400"/>
              <a:gd name="T1" fmla="*/ 0 h 367"/>
              <a:gd name="T2" fmla="*/ 38 w 400"/>
              <a:gd name="T3" fmla="*/ 0 h 367"/>
              <a:gd name="T4" fmla="*/ 0 w 400"/>
              <a:gd name="T5" fmla="*/ 37 h 367"/>
              <a:gd name="T6" fmla="*/ 0 w 400"/>
              <a:gd name="T7" fmla="*/ 255 h 367"/>
              <a:gd name="T8" fmla="*/ 38 w 400"/>
              <a:gd name="T9" fmla="*/ 292 h 367"/>
              <a:gd name="T10" fmla="*/ 184 w 400"/>
              <a:gd name="T11" fmla="*/ 292 h 367"/>
              <a:gd name="T12" fmla="*/ 230 w 400"/>
              <a:gd name="T13" fmla="*/ 335 h 367"/>
              <a:gd name="T14" fmla="*/ 230 w 400"/>
              <a:gd name="T15" fmla="*/ 367 h 367"/>
              <a:gd name="T16" fmla="*/ 328 w 400"/>
              <a:gd name="T17" fmla="*/ 367 h 367"/>
              <a:gd name="T18" fmla="*/ 328 w 400"/>
              <a:gd name="T19" fmla="*/ 292 h 367"/>
              <a:gd name="T20" fmla="*/ 363 w 400"/>
              <a:gd name="T21" fmla="*/ 292 h 367"/>
              <a:gd name="T22" fmla="*/ 400 w 400"/>
              <a:gd name="T23" fmla="*/ 255 h 367"/>
              <a:gd name="T24" fmla="*/ 400 w 400"/>
              <a:gd name="T25" fmla="*/ 37 h 367"/>
              <a:gd name="T26" fmla="*/ 363 w 400"/>
              <a:gd name="T27" fmla="*/ 0 h 367"/>
              <a:gd name="T28" fmla="*/ 361 w 400"/>
              <a:gd name="T29" fmla="*/ 253 h 367"/>
              <a:gd name="T30" fmla="*/ 328 w 400"/>
              <a:gd name="T31" fmla="*/ 253 h 367"/>
              <a:gd name="T32" fmla="*/ 328 w 400"/>
              <a:gd name="T33" fmla="*/ 197 h 367"/>
              <a:gd name="T34" fmla="*/ 305 w 400"/>
              <a:gd name="T35" fmla="*/ 197 h 367"/>
              <a:gd name="T36" fmla="*/ 305 w 400"/>
              <a:gd name="T37" fmla="*/ 219 h 367"/>
              <a:gd name="T38" fmla="*/ 298 w 400"/>
              <a:gd name="T39" fmla="*/ 219 h 367"/>
              <a:gd name="T40" fmla="*/ 298 w 400"/>
              <a:gd name="T41" fmla="*/ 180 h 367"/>
              <a:gd name="T42" fmla="*/ 275 w 400"/>
              <a:gd name="T43" fmla="*/ 180 h 367"/>
              <a:gd name="T44" fmla="*/ 275 w 400"/>
              <a:gd name="T45" fmla="*/ 219 h 367"/>
              <a:gd name="T46" fmla="*/ 269 w 400"/>
              <a:gd name="T47" fmla="*/ 219 h 367"/>
              <a:gd name="T48" fmla="*/ 269 w 400"/>
              <a:gd name="T49" fmla="*/ 166 h 367"/>
              <a:gd name="T50" fmla="*/ 245 w 400"/>
              <a:gd name="T51" fmla="*/ 166 h 367"/>
              <a:gd name="T52" fmla="*/ 245 w 400"/>
              <a:gd name="T53" fmla="*/ 219 h 367"/>
              <a:gd name="T54" fmla="*/ 239 w 400"/>
              <a:gd name="T55" fmla="*/ 219 h 367"/>
              <a:gd name="T56" fmla="*/ 239 w 400"/>
              <a:gd name="T57" fmla="*/ 111 h 367"/>
              <a:gd name="T58" fmla="*/ 216 w 400"/>
              <a:gd name="T59" fmla="*/ 111 h 367"/>
              <a:gd name="T60" fmla="*/ 216 w 400"/>
              <a:gd name="T61" fmla="*/ 249 h 367"/>
              <a:gd name="T62" fmla="*/ 208 w 400"/>
              <a:gd name="T63" fmla="*/ 249 h 367"/>
              <a:gd name="T64" fmla="*/ 208 w 400"/>
              <a:gd name="T65" fmla="*/ 197 h 367"/>
              <a:gd name="T66" fmla="*/ 183 w 400"/>
              <a:gd name="T67" fmla="*/ 197 h 367"/>
              <a:gd name="T68" fmla="*/ 183 w 400"/>
              <a:gd name="T69" fmla="*/ 253 h 367"/>
              <a:gd name="T70" fmla="*/ 39 w 400"/>
              <a:gd name="T71" fmla="*/ 253 h 367"/>
              <a:gd name="T72" fmla="*/ 39 w 400"/>
              <a:gd name="T73" fmla="*/ 39 h 367"/>
              <a:gd name="T74" fmla="*/ 361 w 400"/>
              <a:gd name="T75" fmla="*/ 39 h 367"/>
              <a:gd name="T76" fmla="*/ 361 w 400"/>
              <a:gd name="T77" fmla="*/ 253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00" h="367">
                <a:moveTo>
                  <a:pt x="363" y="0"/>
                </a:move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6"/>
                  <a:pt x="0" y="37"/>
                </a:cubicBezTo>
                <a:cubicBezTo>
                  <a:pt x="0" y="255"/>
                  <a:pt x="0" y="255"/>
                  <a:pt x="0" y="255"/>
                </a:cubicBezTo>
                <a:cubicBezTo>
                  <a:pt x="0" y="275"/>
                  <a:pt x="17" y="292"/>
                  <a:pt x="38" y="292"/>
                </a:cubicBezTo>
                <a:cubicBezTo>
                  <a:pt x="184" y="292"/>
                  <a:pt x="184" y="292"/>
                  <a:pt x="184" y="292"/>
                </a:cubicBezTo>
                <a:cubicBezTo>
                  <a:pt x="191" y="310"/>
                  <a:pt x="230" y="335"/>
                  <a:pt x="230" y="335"/>
                </a:cubicBezTo>
                <a:cubicBezTo>
                  <a:pt x="230" y="367"/>
                  <a:pt x="230" y="367"/>
                  <a:pt x="230" y="367"/>
                </a:cubicBezTo>
                <a:cubicBezTo>
                  <a:pt x="328" y="367"/>
                  <a:pt x="328" y="367"/>
                  <a:pt x="328" y="367"/>
                </a:cubicBezTo>
                <a:cubicBezTo>
                  <a:pt x="328" y="292"/>
                  <a:pt x="328" y="292"/>
                  <a:pt x="328" y="292"/>
                </a:cubicBezTo>
                <a:cubicBezTo>
                  <a:pt x="363" y="292"/>
                  <a:pt x="363" y="292"/>
                  <a:pt x="363" y="292"/>
                </a:cubicBezTo>
                <a:cubicBezTo>
                  <a:pt x="384" y="292"/>
                  <a:pt x="400" y="275"/>
                  <a:pt x="400" y="255"/>
                </a:cubicBezTo>
                <a:cubicBezTo>
                  <a:pt x="400" y="37"/>
                  <a:pt x="400" y="37"/>
                  <a:pt x="400" y="37"/>
                </a:cubicBezTo>
                <a:cubicBezTo>
                  <a:pt x="400" y="16"/>
                  <a:pt x="384" y="0"/>
                  <a:pt x="363" y="0"/>
                </a:cubicBezTo>
                <a:close/>
                <a:moveTo>
                  <a:pt x="361" y="253"/>
                </a:moveTo>
                <a:cubicBezTo>
                  <a:pt x="328" y="253"/>
                  <a:pt x="328" y="253"/>
                  <a:pt x="328" y="253"/>
                </a:cubicBezTo>
                <a:cubicBezTo>
                  <a:pt x="328" y="197"/>
                  <a:pt x="328" y="197"/>
                  <a:pt x="328" y="197"/>
                </a:cubicBezTo>
                <a:cubicBezTo>
                  <a:pt x="328" y="181"/>
                  <a:pt x="305" y="181"/>
                  <a:pt x="305" y="197"/>
                </a:cubicBezTo>
                <a:cubicBezTo>
                  <a:pt x="305" y="219"/>
                  <a:pt x="305" y="219"/>
                  <a:pt x="305" y="219"/>
                </a:cubicBezTo>
                <a:cubicBezTo>
                  <a:pt x="305" y="222"/>
                  <a:pt x="298" y="222"/>
                  <a:pt x="298" y="219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65"/>
                  <a:pt x="275" y="165"/>
                  <a:pt x="275" y="180"/>
                </a:cubicBezTo>
                <a:cubicBezTo>
                  <a:pt x="275" y="219"/>
                  <a:pt x="275" y="219"/>
                  <a:pt x="275" y="219"/>
                </a:cubicBezTo>
                <a:cubicBezTo>
                  <a:pt x="275" y="222"/>
                  <a:pt x="269" y="222"/>
                  <a:pt x="269" y="219"/>
                </a:cubicBezTo>
                <a:cubicBezTo>
                  <a:pt x="269" y="166"/>
                  <a:pt x="269" y="166"/>
                  <a:pt x="269" y="166"/>
                </a:cubicBezTo>
                <a:cubicBezTo>
                  <a:pt x="269" y="150"/>
                  <a:pt x="245" y="150"/>
                  <a:pt x="245" y="166"/>
                </a:cubicBezTo>
                <a:cubicBezTo>
                  <a:pt x="245" y="219"/>
                  <a:pt x="245" y="219"/>
                  <a:pt x="245" y="219"/>
                </a:cubicBezTo>
                <a:cubicBezTo>
                  <a:pt x="245" y="222"/>
                  <a:pt x="239" y="222"/>
                  <a:pt x="239" y="219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39" y="96"/>
                  <a:pt x="216" y="96"/>
                  <a:pt x="216" y="111"/>
                </a:cubicBezTo>
                <a:cubicBezTo>
                  <a:pt x="216" y="249"/>
                  <a:pt x="216" y="249"/>
                  <a:pt x="216" y="249"/>
                </a:cubicBezTo>
                <a:cubicBezTo>
                  <a:pt x="216" y="252"/>
                  <a:pt x="208" y="252"/>
                  <a:pt x="208" y="249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78"/>
                  <a:pt x="183" y="179"/>
                  <a:pt x="183" y="197"/>
                </a:cubicBezTo>
                <a:cubicBezTo>
                  <a:pt x="183" y="253"/>
                  <a:pt x="183" y="253"/>
                  <a:pt x="183" y="253"/>
                </a:cubicBezTo>
                <a:cubicBezTo>
                  <a:pt x="39" y="253"/>
                  <a:pt x="39" y="253"/>
                  <a:pt x="39" y="253"/>
                </a:cubicBezTo>
                <a:cubicBezTo>
                  <a:pt x="39" y="39"/>
                  <a:pt x="39" y="39"/>
                  <a:pt x="39" y="39"/>
                </a:cubicBezTo>
                <a:cubicBezTo>
                  <a:pt x="361" y="39"/>
                  <a:pt x="361" y="39"/>
                  <a:pt x="361" y="39"/>
                </a:cubicBezTo>
                <a:cubicBezTo>
                  <a:pt x="361" y="253"/>
                  <a:pt x="361" y="253"/>
                  <a:pt x="361" y="253"/>
                </a:cubicBezTo>
                <a:close/>
              </a:path>
            </a:pathLst>
          </a:custGeom>
          <a:solidFill>
            <a:srgbClr val="002E5E"/>
          </a:solidFill>
          <a:ln>
            <a:noFill/>
          </a:ln>
          <a:extLst/>
        </p:spPr>
        <p:txBody>
          <a:bodyPr vert="horz" wrap="square" lIns="91414" tIns="45706" rIns="91414" bIns="45706" numCol="1" anchor="t" anchorCtr="0" compatLnSpc="1">
            <a:prstTxWarp prst="textNoShape">
              <a:avLst/>
            </a:prstTxWarp>
          </a:bodyPr>
          <a:lstStyle/>
          <a:p>
            <a:pPr defTabSz="932397"/>
            <a:endParaRPr lang="en-US" sz="1800" dirty="0">
              <a:solidFill>
                <a:prstClr val="white"/>
              </a:solidFill>
              <a:latin typeface="Segoe UI"/>
              <a:ea typeface="MS PGothic" panose="020B0600070205080204" pitchFamily="34" charset="-12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45953" y="2096561"/>
            <a:ext cx="9392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Extract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Transform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Load</a:t>
            </a:r>
          </a:p>
        </p:txBody>
      </p:sp>
      <p:sp>
        <p:nvSpPr>
          <p:cNvPr id="41" name="Content Placeholder 3"/>
          <p:cNvSpPr txBox="1">
            <a:spLocks/>
          </p:cNvSpPr>
          <p:nvPr/>
        </p:nvSpPr>
        <p:spPr bwMode="auto">
          <a:xfrm>
            <a:off x="2811432" y="4793407"/>
            <a:ext cx="5933331" cy="129082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dirty="0">
                <a:solidFill>
                  <a:srgbClr val="002E5E"/>
                </a:solidFill>
              </a:rPr>
              <a:t>Ad-hoc pristop</a:t>
            </a:r>
            <a:endParaRPr lang="en-US" dirty="0">
              <a:solidFill>
                <a:srgbClr val="002E5E"/>
              </a:solidFill>
            </a:endParaRPr>
          </a:p>
          <a:p>
            <a:pPr lvl="1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  <a:p>
            <a:pPr lvl="2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394323" y="5262107"/>
            <a:ext cx="1432613" cy="53522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Pridobi podatke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12413" y="5258857"/>
            <a:ext cx="1412870" cy="538477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Modeliraj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622540" y="5254250"/>
            <a:ext cx="1471954" cy="54308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973444" y="4007502"/>
            <a:ext cx="1206394" cy="1525857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8220080" y="5389312"/>
            <a:ext cx="845511" cy="0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n 2"/>
          <p:cNvSpPr/>
          <p:nvPr/>
        </p:nvSpPr>
        <p:spPr>
          <a:xfrm>
            <a:off x="939861" y="2607955"/>
            <a:ext cx="1033583" cy="816098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ERP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4" name="Can 2"/>
          <p:cNvSpPr/>
          <p:nvPr/>
        </p:nvSpPr>
        <p:spPr>
          <a:xfrm>
            <a:off x="1369416" y="3191404"/>
            <a:ext cx="921817" cy="70156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5" name="Can 2"/>
          <p:cNvSpPr/>
          <p:nvPr/>
        </p:nvSpPr>
        <p:spPr>
          <a:xfrm>
            <a:off x="622072" y="3198591"/>
            <a:ext cx="818166" cy="61350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60" name="Picture 2" descr="http://www.coloringpaged.com/wp-content/uploads/2014/07/coloring-page-goat-color-tip5i.gif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02" y="5547269"/>
            <a:ext cx="1226289" cy="11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http://fc03.deviantart.net/fs71/i/2013/069/c/9/wolf_lineart_by_psychoon-d5xlwx1.jp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2"/>
          <a:stretch/>
        </p:blipFill>
        <p:spPr bwMode="auto">
          <a:xfrm>
            <a:off x="3274624" y="2191639"/>
            <a:ext cx="1258065" cy="189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Cloud 63"/>
          <p:cNvSpPr/>
          <p:nvPr/>
        </p:nvSpPr>
        <p:spPr bwMode="auto">
          <a:xfrm>
            <a:off x="2637556" y="3136689"/>
            <a:ext cx="6277450" cy="2154883"/>
          </a:xfrm>
          <a:prstGeom prst="cloud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40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Kako naj bo volk sit in koza cela?</a:t>
            </a:r>
            <a:endParaRPr lang="en-US" sz="4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1947915"/>
      </p:ext>
    </p:extLst>
  </p:cSld>
  <p:clrMapOvr>
    <a:masterClrMapping/>
  </p:clrMapOvr>
  <p:transition advTm="929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26" grpId="0"/>
      <p:bldP spid="41" grpId="0" animBg="1"/>
      <p:bldP spid="42" grpId="0" animBg="1"/>
      <p:bldP spid="43" grpId="0" animBg="1"/>
      <p:bldP spid="44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7755914" y="4935649"/>
            <a:ext cx="923275" cy="923275"/>
            <a:chOff x="4119373" y="630228"/>
            <a:chExt cx="905254" cy="905254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2529" y="649307"/>
              <a:ext cx="880616" cy="880616"/>
            </a:xfrm>
            <a:prstGeom prst="rect">
              <a:avLst/>
            </a:prstGeom>
          </p:spPr>
        </p:pic>
        <p:sp>
          <p:nvSpPr>
            <p:cNvPr id="40" name="Oval 39"/>
            <p:cNvSpPr/>
            <p:nvPr/>
          </p:nvSpPr>
          <p:spPr>
            <a:xfrm rot="10800000">
              <a:off x="4119373" y="630228"/>
              <a:ext cx="905254" cy="905254"/>
            </a:xfrm>
            <a:prstGeom prst="ellipse">
              <a:avLst/>
            </a:prstGeom>
            <a:noFill/>
            <a:ln w="38100">
              <a:solidFill>
                <a:srgbClr val="601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18" dirty="0">
                <a:solidFill>
                  <a:prstClr val="white"/>
                </a:solidFill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5014850" y="5117615"/>
            <a:ext cx="2682474" cy="277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199"/>
              </a:lnSpc>
            </a:pPr>
            <a:r>
              <a:rPr lang="sl-SI" sz="2400" dirty="0">
                <a:latin typeface="+mj-lt"/>
              </a:rPr>
              <a:t>Jana</a:t>
            </a:r>
            <a:r>
              <a:rPr lang="sl-SI" dirty="0">
                <a:latin typeface="+mj-lt"/>
              </a:rPr>
              <a:t>, Poslovni analitik</a:t>
            </a:r>
            <a:endParaRPr lang="en-US" dirty="0">
              <a:latin typeface="+mj-lt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815037" y="1235672"/>
            <a:ext cx="2231646" cy="941930"/>
            <a:chOff x="6692323" y="3622817"/>
            <a:chExt cx="2188087" cy="923544"/>
          </a:xfrm>
        </p:grpSpPr>
        <p:grpSp>
          <p:nvGrpSpPr>
            <p:cNvPr id="34" name="Group 33"/>
            <p:cNvGrpSpPr/>
            <p:nvPr/>
          </p:nvGrpSpPr>
          <p:grpSpPr>
            <a:xfrm>
              <a:off x="7975156" y="3622817"/>
              <a:ext cx="905254" cy="914400"/>
              <a:chOff x="7620000" y="733910"/>
              <a:chExt cx="905254" cy="914400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620000" y="733910"/>
                <a:ext cx="889033" cy="889033"/>
              </a:xfrm>
              <a:prstGeom prst="rect">
                <a:avLst/>
              </a:prstGeom>
            </p:spPr>
          </p:pic>
          <p:sp>
            <p:nvSpPr>
              <p:cNvPr id="37" name="Oval 36"/>
              <p:cNvSpPr/>
              <p:nvPr/>
            </p:nvSpPr>
            <p:spPr>
              <a:xfrm rot="10800000">
                <a:off x="7620000" y="743056"/>
                <a:ext cx="905254" cy="905254"/>
              </a:xfrm>
              <a:prstGeom prst="ellipse">
                <a:avLst/>
              </a:prstGeom>
              <a:noFill/>
              <a:ln w="38100">
                <a:solidFill>
                  <a:srgbClr val="329E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18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6692323" y="4093708"/>
              <a:ext cx="1282833" cy="4526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sl-SI" sz="2400" dirty="0">
                  <a:latin typeface="+mj-lt"/>
                </a:rPr>
                <a:t>Simon</a:t>
              </a:r>
              <a:r>
                <a:rPr lang="sl-SI" dirty="0">
                  <a:latin typeface="+mj-lt"/>
                </a:rPr>
                <a:t>,</a:t>
              </a:r>
              <a:r>
                <a:rPr lang="en-US" dirty="0">
                  <a:latin typeface="+mj-lt"/>
                </a:rPr>
                <a:t> </a:t>
              </a:r>
              <a:r>
                <a:rPr lang="sl-SI" dirty="0">
                  <a:latin typeface="+mj-lt"/>
                </a:rPr>
                <a:t>IT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2161836" cy="917575"/>
          </a:xfrm>
        </p:spPr>
        <p:txBody>
          <a:bodyPr/>
          <a:lstStyle/>
          <a:p>
            <a:r>
              <a:rPr lang="sl-SI" dirty="0"/>
              <a:t>2015: Rešitev je sobivanje, federacija...</a:t>
            </a:r>
            <a:endParaRPr lang="en-US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10705" y="1212849"/>
            <a:ext cx="2226851" cy="4905070"/>
          </a:xfrm>
          <a:prstGeom prst="rect">
            <a:avLst/>
          </a:prstGeom>
          <a:solidFill>
            <a:schemeClr val="bg1">
              <a:lumMod val="85000"/>
            </a:schemeClr>
          </a:solidFill>
          <a:ln w="10795" cap="flat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sl-SI" sz="2000" dirty="0">
                <a:solidFill>
                  <a:srgbClr val="002E5E"/>
                </a:solidFill>
                <a:latin typeface="+mj-lt"/>
              </a:rPr>
              <a:t>Podatkovni viri</a:t>
            </a:r>
            <a:endParaRPr lang="en-US" sz="1200" dirty="0">
              <a:solidFill>
                <a:srgbClr val="002E5E"/>
              </a:solidFill>
              <a:latin typeface="+mj-lt"/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2796914" y="1212850"/>
            <a:ext cx="5971142" cy="25724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r>
              <a:rPr lang="sl-SI" dirty="0">
                <a:solidFill>
                  <a:srgbClr val="002E5E"/>
                </a:solidFill>
              </a:rPr>
              <a:t>Sistematičen pristop </a:t>
            </a:r>
            <a:endParaRPr lang="en-US" dirty="0">
              <a:solidFill>
                <a:srgbClr val="002E5E"/>
              </a:solidFill>
            </a:endParaRPr>
          </a:p>
          <a:p>
            <a:pPr lvl="2"/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6" name="Can 5"/>
          <p:cNvSpPr/>
          <p:nvPr/>
        </p:nvSpPr>
        <p:spPr>
          <a:xfrm>
            <a:off x="4055569" y="2448854"/>
            <a:ext cx="1273479" cy="870522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DWH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39830" y="2668340"/>
            <a:ext cx="1344058" cy="1289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be 7"/>
          <p:cNvSpPr/>
          <p:nvPr/>
        </p:nvSpPr>
        <p:spPr>
          <a:xfrm>
            <a:off x="6860560" y="2260243"/>
            <a:ext cx="1115248" cy="1079871"/>
          </a:xfrm>
          <a:prstGeom prst="cube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Analitični modeli</a:t>
            </a:r>
            <a:endParaRPr 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574350" y="2681231"/>
            <a:ext cx="1081587" cy="0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8982541" y="1212849"/>
            <a:ext cx="2676693" cy="4871381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25464" indent="-325464" algn="l" rtl="0" eaLnBrk="0" fontAlgn="base" hangingPunct="0">
              <a:spcBef>
                <a:spcPts val="714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32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52547" indent="-278506" algn="l" rtl="0" eaLnBrk="0" fontAlgn="base" hangingPunct="0">
              <a:spcBef>
                <a:spcPts val="561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8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932672" indent="-233169" algn="l" rtl="0" eaLnBrk="0" fontAlgn="base" hangingPunct="0">
              <a:spcBef>
                <a:spcPts val="51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399009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1865345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145148" indent="-233169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424949" indent="-233169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704750" indent="-233169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84552" indent="-233169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sl-SI" sz="2000" dirty="0">
                <a:solidFill>
                  <a:srgbClr val="002E5E"/>
                </a:solidFill>
              </a:rPr>
              <a:t>Dostop do podatkov</a:t>
            </a:r>
            <a:endParaRPr lang="en-US" sz="1200" dirty="0">
              <a:solidFill>
                <a:srgbClr val="002E5E"/>
              </a:solidFill>
            </a:endParaRPr>
          </a:p>
          <a:p>
            <a:pPr lvl="1" algn="ctr"/>
            <a:endParaRPr lang="en-US" sz="1200" dirty="0">
              <a:solidFill>
                <a:srgbClr val="002E5E"/>
              </a:solidFill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90181" y="2315355"/>
            <a:ext cx="2249524" cy="52129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Analize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96125" y="3511755"/>
            <a:ext cx="2249524" cy="2289763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Delitev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8213239" y="2201118"/>
            <a:ext cx="875643" cy="374886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8197846" y="3021648"/>
            <a:ext cx="867745" cy="54107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0394701" y="2921198"/>
            <a:ext cx="0" cy="430984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373085" y="3929664"/>
            <a:ext cx="1883717" cy="478410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Zgodbe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373085" y="4885106"/>
            <a:ext cx="1883717" cy="536499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Nadzorne plošče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0332316" y="4462158"/>
            <a:ext cx="2548" cy="38338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190182" y="1672284"/>
            <a:ext cx="2249524" cy="54569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Poročila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5" name="Freeform 16"/>
          <p:cNvSpPr>
            <a:spLocks noChangeAspect="1" noEditPoints="1"/>
          </p:cNvSpPr>
          <p:nvPr/>
        </p:nvSpPr>
        <p:spPr bwMode="auto">
          <a:xfrm>
            <a:off x="1146935" y="1831349"/>
            <a:ext cx="576869" cy="530424"/>
          </a:xfrm>
          <a:custGeom>
            <a:avLst/>
            <a:gdLst>
              <a:gd name="T0" fmla="*/ 363 w 400"/>
              <a:gd name="T1" fmla="*/ 0 h 367"/>
              <a:gd name="T2" fmla="*/ 38 w 400"/>
              <a:gd name="T3" fmla="*/ 0 h 367"/>
              <a:gd name="T4" fmla="*/ 0 w 400"/>
              <a:gd name="T5" fmla="*/ 37 h 367"/>
              <a:gd name="T6" fmla="*/ 0 w 400"/>
              <a:gd name="T7" fmla="*/ 255 h 367"/>
              <a:gd name="T8" fmla="*/ 38 w 400"/>
              <a:gd name="T9" fmla="*/ 292 h 367"/>
              <a:gd name="T10" fmla="*/ 184 w 400"/>
              <a:gd name="T11" fmla="*/ 292 h 367"/>
              <a:gd name="T12" fmla="*/ 230 w 400"/>
              <a:gd name="T13" fmla="*/ 335 h 367"/>
              <a:gd name="T14" fmla="*/ 230 w 400"/>
              <a:gd name="T15" fmla="*/ 367 h 367"/>
              <a:gd name="T16" fmla="*/ 328 w 400"/>
              <a:gd name="T17" fmla="*/ 367 h 367"/>
              <a:gd name="T18" fmla="*/ 328 w 400"/>
              <a:gd name="T19" fmla="*/ 292 h 367"/>
              <a:gd name="T20" fmla="*/ 363 w 400"/>
              <a:gd name="T21" fmla="*/ 292 h 367"/>
              <a:gd name="T22" fmla="*/ 400 w 400"/>
              <a:gd name="T23" fmla="*/ 255 h 367"/>
              <a:gd name="T24" fmla="*/ 400 w 400"/>
              <a:gd name="T25" fmla="*/ 37 h 367"/>
              <a:gd name="T26" fmla="*/ 363 w 400"/>
              <a:gd name="T27" fmla="*/ 0 h 367"/>
              <a:gd name="T28" fmla="*/ 361 w 400"/>
              <a:gd name="T29" fmla="*/ 253 h 367"/>
              <a:gd name="T30" fmla="*/ 328 w 400"/>
              <a:gd name="T31" fmla="*/ 253 h 367"/>
              <a:gd name="T32" fmla="*/ 328 w 400"/>
              <a:gd name="T33" fmla="*/ 197 h 367"/>
              <a:gd name="T34" fmla="*/ 305 w 400"/>
              <a:gd name="T35" fmla="*/ 197 h 367"/>
              <a:gd name="T36" fmla="*/ 305 w 400"/>
              <a:gd name="T37" fmla="*/ 219 h 367"/>
              <a:gd name="T38" fmla="*/ 298 w 400"/>
              <a:gd name="T39" fmla="*/ 219 h 367"/>
              <a:gd name="T40" fmla="*/ 298 w 400"/>
              <a:gd name="T41" fmla="*/ 180 h 367"/>
              <a:gd name="T42" fmla="*/ 275 w 400"/>
              <a:gd name="T43" fmla="*/ 180 h 367"/>
              <a:gd name="T44" fmla="*/ 275 w 400"/>
              <a:gd name="T45" fmla="*/ 219 h 367"/>
              <a:gd name="T46" fmla="*/ 269 w 400"/>
              <a:gd name="T47" fmla="*/ 219 h 367"/>
              <a:gd name="T48" fmla="*/ 269 w 400"/>
              <a:gd name="T49" fmla="*/ 166 h 367"/>
              <a:gd name="T50" fmla="*/ 245 w 400"/>
              <a:gd name="T51" fmla="*/ 166 h 367"/>
              <a:gd name="T52" fmla="*/ 245 w 400"/>
              <a:gd name="T53" fmla="*/ 219 h 367"/>
              <a:gd name="T54" fmla="*/ 239 w 400"/>
              <a:gd name="T55" fmla="*/ 219 h 367"/>
              <a:gd name="T56" fmla="*/ 239 w 400"/>
              <a:gd name="T57" fmla="*/ 111 h 367"/>
              <a:gd name="T58" fmla="*/ 216 w 400"/>
              <a:gd name="T59" fmla="*/ 111 h 367"/>
              <a:gd name="T60" fmla="*/ 216 w 400"/>
              <a:gd name="T61" fmla="*/ 249 h 367"/>
              <a:gd name="T62" fmla="*/ 208 w 400"/>
              <a:gd name="T63" fmla="*/ 249 h 367"/>
              <a:gd name="T64" fmla="*/ 208 w 400"/>
              <a:gd name="T65" fmla="*/ 197 h 367"/>
              <a:gd name="T66" fmla="*/ 183 w 400"/>
              <a:gd name="T67" fmla="*/ 197 h 367"/>
              <a:gd name="T68" fmla="*/ 183 w 400"/>
              <a:gd name="T69" fmla="*/ 253 h 367"/>
              <a:gd name="T70" fmla="*/ 39 w 400"/>
              <a:gd name="T71" fmla="*/ 253 h 367"/>
              <a:gd name="T72" fmla="*/ 39 w 400"/>
              <a:gd name="T73" fmla="*/ 39 h 367"/>
              <a:gd name="T74" fmla="*/ 361 w 400"/>
              <a:gd name="T75" fmla="*/ 39 h 367"/>
              <a:gd name="T76" fmla="*/ 361 w 400"/>
              <a:gd name="T77" fmla="*/ 253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00" h="367">
                <a:moveTo>
                  <a:pt x="363" y="0"/>
                </a:move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6"/>
                  <a:pt x="0" y="37"/>
                </a:cubicBezTo>
                <a:cubicBezTo>
                  <a:pt x="0" y="255"/>
                  <a:pt x="0" y="255"/>
                  <a:pt x="0" y="255"/>
                </a:cubicBezTo>
                <a:cubicBezTo>
                  <a:pt x="0" y="275"/>
                  <a:pt x="17" y="292"/>
                  <a:pt x="38" y="292"/>
                </a:cubicBezTo>
                <a:cubicBezTo>
                  <a:pt x="184" y="292"/>
                  <a:pt x="184" y="292"/>
                  <a:pt x="184" y="292"/>
                </a:cubicBezTo>
                <a:cubicBezTo>
                  <a:pt x="191" y="310"/>
                  <a:pt x="230" y="335"/>
                  <a:pt x="230" y="335"/>
                </a:cubicBezTo>
                <a:cubicBezTo>
                  <a:pt x="230" y="367"/>
                  <a:pt x="230" y="367"/>
                  <a:pt x="230" y="367"/>
                </a:cubicBezTo>
                <a:cubicBezTo>
                  <a:pt x="328" y="367"/>
                  <a:pt x="328" y="367"/>
                  <a:pt x="328" y="367"/>
                </a:cubicBezTo>
                <a:cubicBezTo>
                  <a:pt x="328" y="292"/>
                  <a:pt x="328" y="292"/>
                  <a:pt x="328" y="292"/>
                </a:cubicBezTo>
                <a:cubicBezTo>
                  <a:pt x="363" y="292"/>
                  <a:pt x="363" y="292"/>
                  <a:pt x="363" y="292"/>
                </a:cubicBezTo>
                <a:cubicBezTo>
                  <a:pt x="384" y="292"/>
                  <a:pt x="400" y="275"/>
                  <a:pt x="400" y="255"/>
                </a:cubicBezTo>
                <a:cubicBezTo>
                  <a:pt x="400" y="37"/>
                  <a:pt x="400" y="37"/>
                  <a:pt x="400" y="37"/>
                </a:cubicBezTo>
                <a:cubicBezTo>
                  <a:pt x="400" y="16"/>
                  <a:pt x="384" y="0"/>
                  <a:pt x="363" y="0"/>
                </a:cubicBezTo>
                <a:close/>
                <a:moveTo>
                  <a:pt x="361" y="253"/>
                </a:moveTo>
                <a:cubicBezTo>
                  <a:pt x="328" y="253"/>
                  <a:pt x="328" y="253"/>
                  <a:pt x="328" y="253"/>
                </a:cubicBezTo>
                <a:cubicBezTo>
                  <a:pt x="328" y="197"/>
                  <a:pt x="328" y="197"/>
                  <a:pt x="328" y="197"/>
                </a:cubicBezTo>
                <a:cubicBezTo>
                  <a:pt x="328" y="181"/>
                  <a:pt x="305" y="181"/>
                  <a:pt x="305" y="197"/>
                </a:cubicBezTo>
                <a:cubicBezTo>
                  <a:pt x="305" y="219"/>
                  <a:pt x="305" y="219"/>
                  <a:pt x="305" y="219"/>
                </a:cubicBezTo>
                <a:cubicBezTo>
                  <a:pt x="305" y="222"/>
                  <a:pt x="298" y="222"/>
                  <a:pt x="298" y="219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65"/>
                  <a:pt x="275" y="165"/>
                  <a:pt x="275" y="180"/>
                </a:cubicBezTo>
                <a:cubicBezTo>
                  <a:pt x="275" y="219"/>
                  <a:pt x="275" y="219"/>
                  <a:pt x="275" y="219"/>
                </a:cubicBezTo>
                <a:cubicBezTo>
                  <a:pt x="275" y="222"/>
                  <a:pt x="269" y="222"/>
                  <a:pt x="269" y="219"/>
                </a:cubicBezTo>
                <a:cubicBezTo>
                  <a:pt x="269" y="166"/>
                  <a:pt x="269" y="166"/>
                  <a:pt x="269" y="166"/>
                </a:cubicBezTo>
                <a:cubicBezTo>
                  <a:pt x="269" y="150"/>
                  <a:pt x="245" y="150"/>
                  <a:pt x="245" y="166"/>
                </a:cubicBezTo>
                <a:cubicBezTo>
                  <a:pt x="245" y="219"/>
                  <a:pt x="245" y="219"/>
                  <a:pt x="245" y="219"/>
                </a:cubicBezTo>
                <a:cubicBezTo>
                  <a:pt x="245" y="222"/>
                  <a:pt x="239" y="222"/>
                  <a:pt x="239" y="219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39" y="96"/>
                  <a:pt x="216" y="96"/>
                  <a:pt x="216" y="111"/>
                </a:cubicBezTo>
                <a:cubicBezTo>
                  <a:pt x="216" y="249"/>
                  <a:pt x="216" y="249"/>
                  <a:pt x="216" y="249"/>
                </a:cubicBezTo>
                <a:cubicBezTo>
                  <a:pt x="216" y="252"/>
                  <a:pt x="208" y="252"/>
                  <a:pt x="208" y="249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78"/>
                  <a:pt x="183" y="179"/>
                  <a:pt x="183" y="197"/>
                </a:cubicBezTo>
                <a:cubicBezTo>
                  <a:pt x="183" y="253"/>
                  <a:pt x="183" y="253"/>
                  <a:pt x="183" y="253"/>
                </a:cubicBezTo>
                <a:cubicBezTo>
                  <a:pt x="39" y="253"/>
                  <a:pt x="39" y="253"/>
                  <a:pt x="39" y="253"/>
                </a:cubicBezTo>
                <a:cubicBezTo>
                  <a:pt x="39" y="39"/>
                  <a:pt x="39" y="39"/>
                  <a:pt x="39" y="39"/>
                </a:cubicBezTo>
                <a:cubicBezTo>
                  <a:pt x="361" y="39"/>
                  <a:pt x="361" y="39"/>
                  <a:pt x="361" y="39"/>
                </a:cubicBezTo>
                <a:cubicBezTo>
                  <a:pt x="361" y="253"/>
                  <a:pt x="361" y="253"/>
                  <a:pt x="361" y="253"/>
                </a:cubicBezTo>
                <a:close/>
              </a:path>
            </a:pathLst>
          </a:custGeom>
          <a:solidFill>
            <a:srgbClr val="002E5E"/>
          </a:solidFill>
          <a:ln>
            <a:noFill/>
          </a:ln>
          <a:extLst/>
        </p:spPr>
        <p:txBody>
          <a:bodyPr vert="horz" wrap="square" lIns="91414" tIns="45706" rIns="91414" bIns="45706" numCol="1" anchor="t" anchorCtr="0" compatLnSpc="1">
            <a:prstTxWarp prst="textNoShape">
              <a:avLst/>
            </a:prstTxWarp>
          </a:bodyPr>
          <a:lstStyle/>
          <a:p>
            <a:pPr defTabSz="932397"/>
            <a:endParaRPr lang="en-US" sz="1800" dirty="0">
              <a:solidFill>
                <a:prstClr val="white"/>
              </a:solidFill>
              <a:latin typeface="Segoe UI"/>
              <a:ea typeface="MS PGothic" panose="020B0600070205080204" pitchFamily="34" charset="-12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45953" y="2096561"/>
            <a:ext cx="9392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Extract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Transform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Load</a:t>
            </a:r>
          </a:p>
        </p:txBody>
      </p:sp>
      <p:sp>
        <p:nvSpPr>
          <p:cNvPr id="41" name="Content Placeholder 3"/>
          <p:cNvSpPr txBox="1">
            <a:spLocks/>
          </p:cNvSpPr>
          <p:nvPr/>
        </p:nvSpPr>
        <p:spPr bwMode="auto">
          <a:xfrm>
            <a:off x="2811432" y="4793407"/>
            <a:ext cx="5933331" cy="129082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dirty="0">
                <a:solidFill>
                  <a:srgbClr val="002E5E"/>
                </a:solidFill>
              </a:rPr>
              <a:t>Ad-hoc pristop</a:t>
            </a:r>
            <a:endParaRPr lang="en-US" dirty="0">
              <a:solidFill>
                <a:srgbClr val="002E5E"/>
              </a:solidFill>
            </a:endParaRPr>
          </a:p>
          <a:p>
            <a:pPr lvl="1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  <a:p>
            <a:pPr lvl="2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394323" y="5262107"/>
            <a:ext cx="1432613" cy="53522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Pridobi podatke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12413" y="5258857"/>
            <a:ext cx="1412870" cy="538477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Modeliraj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622540" y="5254250"/>
            <a:ext cx="1471954" cy="54308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973444" y="4007502"/>
            <a:ext cx="1206394" cy="1525857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8220080" y="5389312"/>
            <a:ext cx="845511" cy="0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n 2"/>
          <p:cNvSpPr/>
          <p:nvPr/>
        </p:nvSpPr>
        <p:spPr>
          <a:xfrm>
            <a:off x="939861" y="2607955"/>
            <a:ext cx="1033583" cy="816098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ERP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4" name="Can 2"/>
          <p:cNvSpPr/>
          <p:nvPr/>
        </p:nvSpPr>
        <p:spPr>
          <a:xfrm>
            <a:off x="1369416" y="3191404"/>
            <a:ext cx="921817" cy="70156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5" name="Can 2"/>
          <p:cNvSpPr/>
          <p:nvPr/>
        </p:nvSpPr>
        <p:spPr>
          <a:xfrm>
            <a:off x="622072" y="3198591"/>
            <a:ext cx="818166" cy="61350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60" name="Picture 2" descr="http://www.coloringpaged.com/wp-content/uploads/2014/07/coloring-page-goat-color-tip5i.gif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02" y="5547269"/>
            <a:ext cx="1226289" cy="11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http://fc03.deviantart.net/fs71/i/2013/069/c/9/wolf_lineart_by_psychoon-d5xlwx1.jp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2"/>
          <a:stretch/>
        </p:blipFill>
        <p:spPr bwMode="auto">
          <a:xfrm>
            <a:off x="3274624" y="2191639"/>
            <a:ext cx="1258065" cy="189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Content Placeholder 3"/>
          <p:cNvSpPr txBox="1">
            <a:spLocks/>
          </p:cNvSpPr>
          <p:nvPr/>
        </p:nvSpPr>
        <p:spPr bwMode="auto">
          <a:xfrm>
            <a:off x="2794876" y="3966003"/>
            <a:ext cx="5987034" cy="64669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sz="2800" dirty="0"/>
              <a:t>Sobivanje &amp; Sodelovanje</a:t>
            </a:r>
            <a:endParaRPr lang="en-US" sz="2400" dirty="0"/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3783624" y="3650588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3783624" y="4353917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8108348" y="3663030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8108348" y="4366359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7412968"/>
      </p:ext>
    </p:extLst>
  </p:cSld>
  <p:clrMapOvr>
    <a:masterClrMapping/>
  </p:clrMapOvr>
  <p:transition advTm="92984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g.deusm.com/informationweek/2015/02/1319214/Gartner-BI-Analytics-Magic-Quadrant-20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6"/>
          <a:stretch/>
        </p:blipFill>
        <p:spPr bwMode="auto">
          <a:xfrm>
            <a:off x="274639" y="1913086"/>
            <a:ext cx="3522354" cy="359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157" y="1899470"/>
            <a:ext cx="3501264" cy="3608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639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2015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74021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2016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5" name="Star: 5 Points 14"/>
          <p:cNvSpPr/>
          <p:nvPr/>
        </p:nvSpPr>
        <p:spPr bwMode="auto">
          <a:xfrm>
            <a:off x="2051298" y="3237805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Star: 5 Points 16"/>
          <p:cNvSpPr/>
          <p:nvPr/>
        </p:nvSpPr>
        <p:spPr bwMode="auto">
          <a:xfrm>
            <a:off x="7031153" y="3298298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274639" y="295274"/>
            <a:ext cx="1064792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pl-PL" dirty="0"/>
              <a:t>2016: ... Microsoftov odgovor...</a:t>
            </a:r>
          </a:p>
        </p:txBody>
      </p:sp>
    </p:spTree>
    <p:extLst>
      <p:ext uri="{BB962C8B-B14F-4D97-AF65-F5344CB8AC3E}">
        <p14:creationId xmlns:p14="http://schemas.microsoft.com/office/powerpoint/2010/main" val="2921719765"/>
      </p:ext>
    </p:extLst>
  </p:cSld>
  <p:clrMapOvr>
    <a:masterClrMapping/>
  </p:clrMapOvr>
  <p:transition advTm="8311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Power BI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8463815" cy="683264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Analitičen servis v oblaku in „on-(p)“?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98" y="2057102"/>
            <a:ext cx="1296144" cy="1008112"/>
          </a:xfrm>
          <a:prstGeom prst="rect">
            <a:avLst/>
          </a:prstGeom>
        </p:spPr>
      </p:pic>
      <p:sp>
        <p:nvSpPr>
          <p:cNvPr id="7" name="Text Placeholder 2"/>
          <p:cNvSpPr txBox="1">
            <a:spLocks/>
          </p:cNvSpPr>
          <p:nvPr/>
        </p:nvSpPr>
        <p:spPr>
          <a:xfrm>
            <a:off x="2029197" y="2081026"/>
            <a:ext cx="6277272" cy="96026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800" dirty="0"/>
              <a:t>Pridobivanje podatkov in gradnja analitičnih modelov.</a:t>
            </a:r>
            <a:endParaRPr lang="sl-SI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2029197" y="3448872"/>
            <a:ext cx="5413176" cy="96026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800" dirty="0"/>
              <a:t>Interaktivna poročila, podajanje zgodb, raziskovanje podatkov.</a:t>
            </a:r>
            <a:endParaRPr lang="sl-SI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98" y="3448871"/>
            <a:ext cx="1296144" cy="960263"/>
          </a:xfrm>
          <a:prstGeom prst="rect">
            <a:avLst/>
          </a:prstGeom>
        </p:spPr>
      </p:pic>
      <p:sp>
        <p:nvSpPr>
          <p:cNvPr id="11" name="Text Placeholder 2"/>
          <p:cNvSpPr txBox="1">
            <a:spLocks/>
          </p:cNvSpPr>
          <p:nvPr/>
        </p:nvSpPr>
        <p:spPr>
          <a:xfrm>
            <a:off x="2029197" y="4816717"/>
            <a:ext cx="5413176" cy="96026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800" dirty="0"/>
              <a:t>Pregled, delitev in organizacija vsebin preko nadzornih plošč.</a:t>
            </a:r>
            <a:endParaRPr lang="sl-SI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917" y="4649390"/>
            <a:ext cx="5017558" cy="2412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33" y="4744636"/>
            <a:ext cx="1504003" cy="103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15995"/>
      </p:ext>
    </p:extLst>
  </p:cSld>
  <p:clrMapOvr>
    <a:masterClrMapping/>
  </p:clrMapOvr>
  <p:transition advTm="8315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 res lahko vse podatke urejamo sami? ...</a:t>
            </a:r>
            <a:endParaRPr lang="en-US" dirty="0"/>
          </a:p>
        </p:txBody>
      </p:sp>
      <p:sp>
        <p:nvSpPr>
          <p:cNvPr id="7" name="Flowchart: Magnetic Disk 6"/>
          <p:cNvSpPr/>
          <p:nvPr/>
        </p:nvSpPr>
        <p:spPr bwMode="auto">
          <a:xfrm>
            <a:off x="4922093" y="4224095"/>
            <a:ext cx="3448734" cy="2654999"/>
          </a:xfrm>
          <a:prstGeom prst="flowChartMagneticDisk">
            <a:avLst/>
          </a:prstGeom>
          <a:solidFill>
            <a:schemeClr val="bg1">
              <a:lumMod val="50000"/>
            </a:schemeClr>
          </a:solidFill>
          <a:ln w="44450"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anchor="b"/>
          <a:lstStyle/>
          <a:p>
            <a:pPr algn="ctr">
              <a:defRPr/>
            </a:pPr>
            <a:r>
              <a:rPr lang="sl-SI" sz="3600" dirty="0">
                <a:solidFill>
                  <a:schemeClr val="bg1"/>
                </a:solidFill>
                <a:latin typeface="Segoe UI Light" panose="020B0502040204020203" pitchFamily="34" charset="0"/>
                <a:ea typeface="ＭＳ Ｐゴシック" pitchFamily="1" charset="-128"/>
                <a:cs typeface="Segoe UI Light" panose="020B0502040204020203" pitchFamily="34" charset="0"/>
              </a:rPr>
              <a:t>Podatkovno </a:t>
            </a:r>
          </a:p>
          <a:p>
            <a:pPr algn="ctr">
              <a:defRPr/>
            </a:pPr>
            <a:r>
              <a:rPr lang="sl-SI" sz="3600" dirty="0">
                <a:solidFill>
                  <a:schemeClr val="bg1"/>
                </a:solidFill>
                <a:latin typeface="Segoe UI Light" panose="020B0502040204020203" pitchFamily="34" charset="0"/>
                <a:ea typeface="ＭＳ Ｐゴシック" pitchFamily="1" charset="-128"/>
                <a:cs typeface="Segoe UI Light" panose="020B0502040204020203" pitchFamily="34" charset="0"/>
              </a:rPr>
              <a:t>skladišče</a:t>
            </a:r>
            <a:endParaRPr lang="sl-SI" sz="4400" dirty="0">
              <a:solidFill>
                <a:schemeClr val="bg1"/>
              </a:solidFill>
              <a:latin typeface="Segoe UI Light" panose="020B0502040204020203" pitchFamily="34" charset="0"/>
              <a:ea typeface="ＭＳ Ｐゴシック" pitchFamily="1" charset="-128"/>
              <a:cs typeface="Segoe UI Light" panose="020B0502040204020203" pitchFamily="34" charset="0"/>
            </a:endParaRPr>
          </a:p>
        </p:txBody>
      </p:sp>
      <p:sp>
        <p:nvSpPr>
          <p:cNvPr id="8" name="Cloud Callout 5"/>
          <p:cNvSpPr/>
          <p:nvPr/>
        </p:nvSpPr>
        <p:spPr bwMode="auto">
          <a:xfrm>
            <a:off x="851054" y="1283161"/>
            <a:ext cx="7041642" cy="2357473"/>
          </a:xfrm>
          <a:prstGeom prst="cloudCallout">
            <a:avLst>
              <a:gd name="adj1" fmla="val 27029"/>
              <a:gd name="adj2" fmla="val 93551"/>
            </a:avLst>
          </a:prstGeom>
          <a:solidFill>
            <a:schemeClr val="bg1"/>
          </a:solidFill>
          <a:ln w="47625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4800" dirty="0">
                <a:solidFill>
                  <a:schemeClr val="bg1">
                    <a:lumMod val="50000"/>
                  </a:schemeClr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Še vedno sem pomemben... </a:t>
            </a:r>
            <a:endParaRPr lang="en-US" sz="4800" dirty="0" err="1">
              <a:solidFill>
                <a:schemeClr val="bg1">
                  <a:lumMod val="50000"/>
                </a:schemeClr>
              </a:solidFill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384366" y="3710946"/>
            <a:ext cx="4553324" cy="179259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… It‘s clear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that 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neither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technology</a:t>
            </a:r>
            <a:r>
              <a:rPr kumimoji="0" lang="sl-SI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-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driven 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BI nor 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business-driven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homegrown shadow BI – 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is enough on it‘s own</a:t>
            </a:r>
            <a:r>
              <a:rPr lang="en-US" sz="2800" spc="0" dirty="0">
                <a:solidFill>
                  <a:srgbClr val="FF0000"/>
                </a:solidFill>
                <a:latin typeface="Segoe UI Light"/>
              </a:rPr>
              <a:t>!</a:t>
            </a:r>
            <a:r>
              <a:rPr kumimoji="0" lang="en-US" sz="28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</a:t>
            </a:r>
            <a:endParaRPr kumimoji="0" lang="en-US" sz="2800" b="1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 Light"/>
            </a:endParaRPr>
          </a:p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11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294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–</a:t>
            </a:r>
            <a:r>
              <a:rPr kumimoji="0" lang="sl-SI" sz="14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Forrester</a:t>
            </a:r>
            <a:r>
              <a:rPr kumimoji="0" lang="en-US" sz="14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, </a:t>
            </a:r>
            <a:r>
              <a:rPr lang="sl-SI" sz="1400" spc="0" dirty="0">
                <a:solidFill>
                  <a:schemeClr val="tx1"/>
                </a:solidFill>
                <a:latin typeface="Segoe UI"/>
              </a:rPr>
              <a:t>2</a:t>
            </a:r>
            <a:r>
              <a:rPr kumimoji="0" lang="en-US" sz="14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01</a:t>
            </a:r>
            <a:r>
              <a:rPr lang="sl-SI" sz="1400" spc="0" dirty="0">
                <a:solidFill>
                  <a:schemeClr val="tx1"/>
                </a:solidFill>
                <a:latin typeface="Segoe UI"/>
              </a:rPr>
              <a:t>6</a:t>
            </a:r>
            <a:endParaRPr kumimoji="0" lang="en-US" sz="1400" b="0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"/>
              <a:ea typeface="+mn-ea"/>
              <a:cs typeface="Segoe UI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207698" y="3524162"/>
            <a:ext cx="821606" cy="84124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“</a:t>
            </a: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725582" y="5179774"/>
            <a:ext cx="821606" cy="84124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”</a:t>
            </a:r>
            <a:endParaRPr kumimoji="0" lang="en-US" sz="4800" b="1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2432032"/>
      </p:ext>
    </p:extLst>
  </p:cSld>
  <p:clrMapOvr>
    <a:masterClrMapping/>
  </p:clrMapOvr>
  <p:transition advTm="357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2016: Power BI je lahko...</a:t>
            </a:r>
            <a:endParaRPr lang="en-US" dirty="0"/>
          </a:p>
        </p:txBody>
      </p:sp>
      <p:pic>
        <p:nvPicPr>
          <p:cNvPr id="4" name="Picture 8" descr="http://cnx.org/resources/e89136b3ca7767b65f74e7106c27524af3e990b5/Picture%2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8" y="1207576"/>
            <a:ext cx="6491914" cy="476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images.clipartpanda.com/etiquette-clipart-dinner-party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351" y="1898081"/>
            <a:ext cx="5964963" cy="394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8799" y="5801518"/>
            <a:ext cx="2437206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Domača kuhinja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81832" y="5801518"/>
            <a:ext cx="3026021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Prestižna restavracija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3492761"/>
      </p:ext>
    </p:extLst>
  </p:cSld>
  <p:clrMapOvr>
    <a:masterClrMapping/>
  </p:clrMapOvr>
  <p:transition advTm="2444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384595" cy="917575"/>
          </a:xfrm>
        </p:spPr>
        <p:txBody>
          <a:bodyPr/>
          <a:lstStyle/>
          <a:p>
            <a:r>
              <a:rPr lang="sl-SI" dirty="0"/>
              <a:t>2016: Power BI kot mora biti </a:t>
            </a:r>
            <a:endParaRPr lang="en-US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10705" y="1212849"/>
            <a:ext cx="2226851" cy="4905070"/>
          </a:xfrm>
          <a:prstGeom prst="rect">
            <a:avLst/>
          </a:prstGeom>
          <a:solidFill>
            <a:schemeClr val="bg1">
              <a:lumMod val="85000"/>
            </a:schemeClr>
          </a:solidFill>
          <a:ln w="10795" cap="flat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sl-SI" sz="2000" dirty="0">
                <a:solidFill>
                  <a:srgbClr val="002E5E"/>
                </a:solidFill>
                <a:latin typeface="+mj-lt"/>
              </a:rPr>
              <a:t>Podatkovni viri</a:t>
            </a:r>
            <a:endParaRPr lang="en-US" sz="1200" dirty="0">
              <a:solidFill>
                <a:srgbClr val="002E5E"/>
              </a:solidFill>
              <a:latin typeface="+mj-lt"/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2796914" y="1212850"/>
            <a:ext cx="5971142" cy="25724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r>
              <a:rPr lang="sl-SI" dirty="0">
                <a:solidFill>
                  <a:srgbClr val="002E5E"/>
                </a:solidFill>
              </a:rPr>
              <a:t>Profesionalna kuhinja</a:t>
            </a:r>
            <a:endParaRPr lang="en-US" dirty="0">
              <a:solidFill>
                <a:srgbClr val="002E5E"/>
              </a:solidFill>
            </a:endParaRPr>
          </a:p>
          <a:p>
            <a:pPr lvl="2"/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6" name="Can 5"/>
          <p:cNvSpPr/>
          <p:nvPr/>
        </p:nvSpPr>
        <p:spPr>
          <a:xfrm>
            <a:off x="4055569" y="2448854"/>
            <a:ext cx="1273479" cy="870522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DWH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39830" y="2668340"/>
            <a:ext cx="1344058" cy="1289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be 7"/>
          <p:cNvSpPr/>
          <p:nvPr/>
        </p:nvSpPr>
        <p:spPr>
          <a:xfrm>
            <a:off x="6860560" y="2260243"/>
            <a:ext cx="1115248" cy="1079871"/>
          </a:xfrm>
          <a:prstGeom prst="cube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Analitični modeli</a:t>
            </a:r>
            <a:endParaRPr 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574350" y="2681231"/>
            <a:ext cx="1081587" cy="0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8982541" y="1212849"/>
            <a:ext cx="2676693" cy="4871381"/>
          </a:xfrm>
          <a:prstGeom prst="rect">
            <a:avLst/>
          </a:prstGeom>
          <a:solidFill>
            <a:schemeClr val="accent4"/>
          </a:solidFill>
          <a:ln w="1905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25464" indent="-325464" algn="l" rtl="0" eaLnBrk="0" fontAlgn="base" hangingPunct="0">
              <a:spcBef>
                <a:spcPts val="714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32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52547" indent="-278506" algn="l" rtl="0" eaLnBrk="0" fontAlgn="base" hangingPunct="0">
              <a:spcBef>
                <a:spcPts val="561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8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932672" indent="-233169" algn="l" rtl="0" eaLnBrk="0" fontAlgn="base" hangingPunct="0">
              <a:spcBef>
                <a:spcPts val="51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399009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1865345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145148" indent="-233169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424949" indent="-233169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704750" indent="-233169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84552" indent="-233169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sl-SI" sz="2000" dirty="0">
                <a:solidFill>
                  <a:srgbClr val="002E5E"/>
                </a:solidFill>
              </a:rPr>
              <a:t>Jedilnica</a:t>
            </a:r>
            <a:endParaRPr lang="en-US" sz="1200" dirty="0">
              <a:solidFill>
                <a:srgbClr val="002E5E"/>
              </a:solidFill>
            </a:endParaRPr>
          </a:p>
          <a:p>
            <a:pPr lvl="1" algn="ctr"/>
            <a:endParaRPr lang="en-US" sz="1200" dirty="0">
              <a:solidFill>
                <a:srgbClr val="002E5E"/>
              </a:solidFill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90181" y="2315355"/>
            <a:ext cx="2249524" cy="52129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Analize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96125" y="3511755"/>
            <a:ext cx="2249524" cy="2289763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Delitev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8213239" y="2201118"/>
            <a:ext cx="875643" cy="374886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8197846" y="3021648"/>
            <a:ext cx="867745" cy="54107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0394701" y="2921198"/>
            <a:ext cx="0" cy="430984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373085" y="3929664"/>
            <a:ext cx="1883717" cy="478410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Zgodbe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373085" y="4885106"/>
            <a:ext cx="1883717" cy="536499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Nadzorne plošče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0332316" y="4462158"/>
            <a:ext cx="2548" cy="38338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190182" y="1672284"/>
            <a:ext cx="2249524" cy="54569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Poročila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5" name="Freeform 16"/>
          <p:cNvSpPr>
            <a:spLocks noChangeAspect="1" noEditPoints="1"/>
          </p:cNvSpPr>
          <p:nvPr/>
        </p:nvSpPr>
        <p:spPr bwMode="auto">
          <a:xfrm>
            <a:off x="1146935" y="1831349"/>
            <a:ext cx="576869" cy="530424"/>
          </a:xfrm>
          <a:custGeom>
            <a:avLst/>
            <a:gdLst>
              <a:gd name="T0" fmla="*/ 363 w 400"/>
              <a:gd name="T1" fmla="*/ 0 h 367"/>
              <a:gd name="T2" fmla="*/ 38 w 400"/>
              <a:gd name="T3" fmla="*/ 0 h 367"/>
              <a:gd name="T4" fmla="*/ 0 w 400"/>
              <a:gd name="T5" fmla="*/ 37 h 367"/>
              <a:gd name="T6" fmla="*/ 0 w 400"/>
              <a:gd name="T7" fmla="*/ 255 h 367"/>
              <a:gd name="T8" fmla="*/ 38 w 400"/>
              <a:gd name="T9" fmla="*/ 292 h 367"/>
              <a:gd name="T10" fmla="*/ 184 w 400"/>
              <a:gd name="T11" fmla="*/ 292 h 367"/>
              <a:gd name="T12" fmla="*/ 230 w 400"/>
              <a:gd name="T13" fmla="*/ 335 h 367"/>
              <a:gd name="T14" fmla="*/ 230 w 400"/>
              <a:gd name="T15" fmla="*/ 367 h 367"/>
              <a:gd name="T16" fmla="*/ 328 w 400"/>
              <a:gd name="T17" fmla="*/ 367 h 367"/>
              <a:gd name="T18" fmla="*/ 328 w 400"/>
              <a:gd name="T19" fmla="*/ 292 h 367"/>
              <a:gd name="T20" fmla="*/ 363 w 400"/>
              <a:gd name="T21" fmla="*/ 292 h 367"/>
              <a:gd name="T22" fmla="*/ 400 w 400"/>
              <a:gd name="T23" fmla="*/ 255 h 367"/>
              <a:gd name="T24" fmla="*/ 400 w 400"/>
              <a:gd name="T25" fmla="*/ 37 h 367"/>
              <a:gd name="T26" fmla="*/ 363 w 400"/>
              <a:gd name="T27" fmla="*/ 0 h 367"/>
              <a:gd name="T28" fmla="*/ 361 w 400"/>
              <a:gd name="T29" fmla="*/ 253 h 367"/>
              <a:gd name="T30" fmla="*/ 328 w 400"/>
              <a:gd name="T31" fmla="*/ 253 h 367"/>
              <a:gd name="T32" fmla="*/ 328 w 400"/>
              <a:gd name="T33" fmla="*/ 197 h 367"/>
              <a:gd name="T34" fmla="*/ 305 w 400"/>
              <a:gd name="T35" fmla="*/ 197 h 367"/>
              <a:gd name="T36" fmla="*/ 305 w 400"/>
              <a:gd name="T37" fmla="*/ 219 h 367"/>
              <a:gd name="T38" fmla="*/ 298 w 400"/>
              <a:gd name="T39" fmla="*/ 219 h 367"/>
              <a:gd name="T40" fmla="*/ 298 w 400"/>
              <a:gd name="T41" fmla="*/ 180 h 367"/>
              <a:gd name="T42" fmla="*/ 275 w 400"/>
              <a:gd name="T43" fmla="*/ 180 h 367"/>
              <a:gd name="T44" fmla="*/ 275 w 400"/>
              <a:gd name="T45" fmla="*/ 219 h 367"/>
              <a:gd name="T46" fmla="*/ 269 w 400"/>
              <a:gd name="T47" fmla="*/ 219 h 367"/>
              <a:gd name="T48" fmla="*/ 269 w 400"/>
              <a:gd name="T49" fmla="*/ 166 h 367"/>
              <a:gd name="T50" fmla="*/ 245 w 400"/>
              <a:gd name="T51" fmla="*/ 166 h 367"/>
              <a:gd name="T52" fmla="*/ 245 w 400"/>
              <a:gd name="T53" fmla="*/ 219 h 367"/>
              <a:gd name="T54" fmla="*/ 239 w 400"/>
              <a:gd name="T55" fmla="*/ 219 h 367"/>
              <a:gd name="T56" fmla="*/ 239 w 400"/>
              <a:gd name="T57" fmla="*/ 111 h 367"/>
              <a:gd name="T58" fmla="*/ 216 w 400"/>
              <a:gd name="T59" fmla="*/ 111 h 367"/>
              <a:gd name="T60" fmla="*/ 216 w 400"/>
              <a:gd name="T61" fmla="*/ 249 h 367"/>
              <a:gd name="T62" fmla="*/ 208 w 400"/>
              <a:gd name="T63" fmla="*/ 249 h 367"/>
              <a:gd name="T64" fmla="*/ 208 w 400"/>
              <a:gd name="T65" fmla="*/ 197 h 367"/>
              <a:gd name="T66" fmla="*/ 183 w 400"/>
              <a:gd name="T67" fmla="*/ 197 h 367"/>
              <a:gd name="T68" fmla="*/ 183 w 400"/>
              <a:gd name="T69" fmla="*/ 253 h 367"/>
              <a:gd name="T70" fmla="*/ 39 w 400"/>
              <a:gd name="T71" fmla="*/ 253 h 367"/>
              <a:gd name="T72" fmla="*/ 39 w 400"/>
              <a:gd name="T73" fmla="*/ 39 h 367"/>
              <a:gd name="T74" fmla="*/ 361 w 400"/>
              <a:gd name="T75" fmla="*/ 39 h 367"/>
              <a:gd name="T76" fmla="*/ 361 w 400"/>
              <a:gd name="T77" fmla="*/ 253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00" h="367">
                <a:moveTo>
                  <a:pt x="363" y="0"/>
                </a:move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6"/>
                  <a:pt x="0" y="37"/>
                </a:cubicBezTo>
                <a:cubicBezTo>
                  <a:pt x="0" y="255"/>
                  <a:pt x="0" y="255"/>
                  <a:pt x="0" y="255"/>
                </a:cubicBezTo>
                <a:cubicBezTo>
                  <a:pt x="0" y="275"/>
                  <a:pt x="17" y="292"/>
                  <a:pt x="38" y="292"/>
                </a:cubicBezTo>
                <a:cubicBezTo>
                  <a:pt x="184" y="292"/>
                  <a:pt x="184" y="292"/>
                  <a:pt x="184" y="292"/>
                </a:cubicBezTo>
                <a:cubicBezTo>
                  <a:pt x="191" y="310"/>
                  <a:pt x="230" y="335"/>
                  <a:pt x="230" y="335"/>
                </a:cubicBezTo>
                <a:cubicBezTo>
                  <a:pt x="230" y="367"/>
                  <a:pt x="230" y="367"/>
                  <a:pt x="230" y="367"/>
                </a:cubicBezTo>
                <a:cubicBezTo>
                  <a:pt x="328" y="367"/>
                  <a:pt x="328" y="367"/>
                  <a:pt x="328" y="367"/>
                </a:cubicBezTo>
                <a:cubicBezTo>
                  <a:pt x="328" y="292"/>
                  <a:pt x="328" y="292"/>
                  <a:pt x="328" y="292"/>
                </a:cubicBezTo>
                <a:cubicBezTo>
                  <a:pt x="363" y="292"/>
                  <a:pt x="363" y="292"/>
                  <a:pt x="363" y="292"/>
                </a:cubicBezTo>
                <a:cubicBezTo>
                  <a:pt x="384" y="292"/>
                  <a:pt x="400" y="275"/>
                  <a:pt x="400" y="255"/>
                </a:cubicBezTo>
                <a:cubicBezTo>
                  <a:pt x="400" y="37"/>
                  <a:pt x="400" y="37"/>
                  <a:pt x="400" y="37"/>
                </a:cubicBezTo>
                <a:cubicBezTo>
                  <a:pt x="400" y="16"/>
                  <a:pt x="384" y="0"/>
                  <a:pt x="363" y="0"/>
                </a:cubicBezTo>
                <a:close/>
                <a:moveTo>
                  <a:pt x="361" y="253"/>
                </a:moveTo>
                <a:cubicBezTo>
                  <a:pt x="328" y="253"/>
                  <a:pt x="328" y="253"/>
                  <a:pt x="328" y="253"/>
                </a:cubicBezTo>
                <a:cubicBezTo>
                  <a:pt x="328" y="197"/>
                  <a:pt x="328" y="197"/>
                  <a:pt x="328" y="197"/>
                </a:cubicBezTo>
                <a:cubicBezTo>
                  <a:pt x="328" y="181"/>
                  <a:pt x="305" y="181"/>
                  <a:pt x="305" y="197"/>
                </a:cubicBezTo>
                <a:cubicBezTo>
                  <a:pt x="305" y="219"/>
                  <a:pt x="305" y="219"/>
                  <a:pt x="305" y="219"/>
                </a:cubicBezTo>
                <a:cubicBezTo>
                  <a:pt x="305" y="222"/>
                  <a:pt x="298" y="222"/>
                  <a:pt x="298" y="219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65"/>
                  <a:pt x="275" y="165"/>
                  <a:pt x="275" y="180"/>
                </a:cubicBezTo>
                <a:cubicBezTo>
                  <a:pt x="275" y="219"/>
                  <a:pt x="275" y="219"/>
                  <a:pt x="275" y="219"/>
                </a:cubicBezTo>
                <a:cubicBezTo>
                  <a:pt x="275" y="222"/>
                  <a:pt x="269" y="222"/>
                  <a:pt x="269" y="219"/>
                </a:cubicBezTo>
                <a:cubicBezTo>
                  <a:pt x="269" y="166"/>
                  <a:pt x="269" y="166"/>
                  <a:pt x="269" y="166"/>
                </a:cubicBezTo>
                <a:cubicBezTo>
                  <a:pt x="269" y="150"/>
                  <a:pt x="245" y="150"/>
                  <a:pt x="245" y="166"/>
                </a:cubicBezTo>
                <a:cubicBezTo>
                  <a:pt x="245" y="219"/>
                  <a:pt x="245" y="219"/>
                  <a:pt x="245" y="219"/>
                </a:cubicBezTo>
                <a:cubicBezTo>
                  <a:pt x="245" y="222"/>
                  <a:pt x="239" y="222"/>
                  <a:pt x="239" y="219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39" y="96"/>
                  <a:pt x="216" y="96"/>
                  <a:pt x="216" y="111"/>
                </a:cubicBezTo>
                <a:cubicBezTo>
                  <a:pt x="216" y="249"/>
                  <a:pt x="216" y="249"/>
                  <a:pt x="216" y="249"/>
                </a:cubicBezTo>
                <a:cubicBezTo>
                  <a:pt x="216" y="252"/>
                  <a:pt x="208" y="252"/>
                  <a:pt x="208" y="249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78"/>
                  <a:pt x="183" y="179"/>
                  <a:pt x="183" y="197"/>
                </a:cubicBezTo>
                <a:cubicBezTo>
                  <a:pt x="183" y="253"/>
                  <a:pt x="183" y="253"/>
                  <a:pt x="183" y="253"/>
                </a:cubicBezTo>
                <a:cubicBezTo>
                  <a:pt x="39" y="253"/>
                  <a:pt x="39" y="253"/>
                  <a:pt x="39" y="253"/>
                </a:cubicBezTo>
                <a:cubicBezTo>
                  <a:pt x="39" y="39"/>
                  <a:pt x="39" y="39"/>
                  <a:pt x="39" y="39"/>
                </a:cubicBezTo>
                <a:cubicBezTo>
                  <a:pt x="361" y="39"/>
                  <a:pt x="361" y="39"/>
                  <a:pt x="361" y="39"/>
                </a:cubicBezTo>
                <a:cubicBezTo>
                  <a:pt x="361" y="253"/>
                  <a:pt x="361" y="253"/>
                  <a:pt x="361" y="253"/>
                </a:cubicBezTo>
                <a:close/>
              </a:path>
            </a:pathLst>
          </a:custGeom>
          <a:solidFill>
            <a:srgbClr val="002E5E"/>
          </a:solidFill>
          <a:ln>
            <a:noFill/>
          </a:ln>
          <a:extLst/>
        </p:spPr>
        <p:txBody>
          <a:bodyPr vert="horz" wrap="square" lIns="91414" tIns="45706" rIns="91414" bIns="45706" numCol="1" anchor="t" anchorCtr="0" compatLnSpc="1">
            <a:prstTxWarp prst="textNoShape">
              <a:avLst/>
            </a:prstTxWarp>
          </a:bodyPr>
          <a:lstStyle/>
          <a:p>
            <a:pPr defTabSz="932397"/>
            <a:endParaRPr lang="en-US" sz="1800" dirty="0">
              <a:solidFill>
                <a:prstClr val="white"/>
              </a:solidFill>
              <a:latin typeface="Segoe UI"/>
              <a:ea typeface="MS PGothic" panose="020B0600070205080204" pitchFamily="34" charset="-12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45953" y="2096561"/>
            <a:ext cx="9392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Extract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Transform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Load</a:t>
            </a:r>
          </a:p>
        </p:txBody>
      </p:sp>
      <p:sp>
        <p:nvSpPr>
          <p:cNvPr id="41" name="Content Placeholder 3"/>
          <p:cNvSpPr txBox="1">
            <a:spLocks/>
          </p:cNvSpPr>
          <p:nvPr/>
        </p:nvSpPr>
        <p:spPr bwMode="auto">
          <a:xfrm>
            <a:off x="2811432" y="4793407"/>
            <a:ext cx="5933331" cy="1290824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dirty="0">
                <a:solidFill>
                  <a:srgbClr val="002E5E"/>
                </a:solidFill>
              </a:rPr>
              <a:t>Domača kuhinja</a:t>
            </a:r>
            <a:endParaRPr lang="en-US" dirty="0">
              <a:solidFill>
                <a:srgbClr val="002E5E"/>
              </a:solidFill>
            </a:endParaRPr>
          </a:p>
          <a:p>
            <a:pPr lvl="2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394323" y="5262107"/>
            <a:ext cx="1432613" cy="53522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Pridobi podatke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12413" y="5258857"/>
            <a:ext cx="1412870" cy="538477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Modeliraj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622540" y="5254250"/>
            <a:ext cx="1471954" cy="54308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973444" y="4007502"/>
            <a:ext cx="1206394" cy="1525857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8220080" y="5389312"/>
            <a:ext cx="845511" cy="0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n 2"/>
          <p:cNvSpPr/>
          <p:nvPr/>
        </p:nvSpPr>
        <p:spPr>
          <a:xfrm>
            <a:off x="939861" y="2607955"/>
            <a:ext cx="1033583" cy="816098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ERP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4" name="Can 2"/>
          <p:cNvSpPr/>
          <p:nvPr/>
        </p:nvSpPr>
        <p:spPr>
          <a:xfrm>
            <a:off x="1369416" y="3191404"/>
            <a:ext cx="921817" cy="70156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5" name="Can 2"/>
          <p:cNvSpPr/>
          <p:nvPr/>
        </p:nvSpPr>
        <p:spPr>
          <a:xfrm>
            <a:off x="622072" y="3198591"/>
            <a:ext cx="818166" cy="61350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0" name="Content Placeholder 3"/>
          <p:cNvSpPr txBox="1">
            <a:spLocks/>
          </p:cNvSpPr>
          <p:nvPr/>
        </p:nvSpPr>
        <p:spPr bwMode="auto">
          <a:xfrm>
            <a:off x="2794876" y="3966003"/>
            <a:ext cx="5987034" cy="64669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sz="2800" dirty="0"/>
              <a:t>Sobivanje</a:t>
            </a:r>
            <a:endParaRPr lang="en-US" sz="2400" dirty="0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3783624" y="3650588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783624" y="4353917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8108348" y="3663030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8108348" y="4366359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71447910"/>
      </p:ext>
    </p:extLst>
  </p:cSld>
  <p:clrMapOvr>
    <a:masterClrMapping/>
  </p:clrMapOvr>
  <p:transition advTm="52586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2017: ... In kakšen sem potem v praksi... </a:t>
            </a:r>
            <a:endParaRPr lang="en-US" dirty="0"/>
          </a:p>
        </p:txBody>
      </p:sp>
      <p:pic>
        <p:nvPicPr>
          <p:cNvPr id="2050" name="Picture 2" descr="Rezultat iskanja slik za javni holding Ljublja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796" y="2489150"/>
            <a:ext cx="46672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520"/>
      </p:ext>
    </p:extLst>
  </p:cSld>
  <p:clrMapOvr>
    <a:masterClrMapping/>
  </p:clrMapOvr>
  <p:transition advTm="308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Družina javnih podjetij v Ljubljani</a:t>
            </a:r>
            <a:br>
              <a:rPr lang="sl-SI" dirty="0"/>
            </a:br>
            <a:endParaRPr lang="en-US" sz="28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3224524" y="4937422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LPT</a:t>
            </a:r>
          </a:p>
        </p:txBody>
      </p:sp>
      <p:sp>
        <p:nvSpPr>
          <p:cNvPr id="7" name="Pravokotnik 6"/>
          <p:cNvSpPr/>
          <p:nvPr/>
        </p:nvSpPr>
        <p:spPr>
          <a:xfrm>
            <a:off x="6400370" y="4937422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Žale</a:t>
            </a:r>
          </a:p>
        </p:txBody>
      </p:sp>
      <p:sp>
        <p:nvSpPr>
          <p:cNvPr id="8" name="Pravokotnik 7"/>
          <p:cNvSpPr/>
          <p:nvPr/>
        </p:nvSpPr>
        <p:spPr>
          <a:xfrm>
            <a:off x="1095452" y="3104214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JP Energetika</a:t>
            </a:r>
          </a:p>
        </p:txBody>
      </p:sp>
      <p:sp>
        <p:nvSpPr>
          <p:cNvPr id="9" name="Pravokotnik 8"/>
          <p:cNvSpPr/>
          <p:nvPr/>
        </p:nvSpPr>
        <p:spPr>
          <a:xfrm>
            <a:off x="3049917" y="1193006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VO-KA</a:t>
            </a:r>
            <a:r>
              <a:rPr lang="sl-SI" dirty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10" name="Pravokotnik 9"/>
          <p:cNvSpPr/>
          <p:nvPr/>
        </p:nvSpPr>
        <p:spPr>
          <a:xfrm>
            <a:off x="6325487" y="1205519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Snaga</a:t>
            </a:r>
          </a:p>
        </p:txBody>
      </p:sp>
      <p:sp>
        <p:nvSpPr>
          <p:cNvPr id="11" name="Pravokotnik 10"/>
          <p:cNvSpPr/>
          <p:nvPr/>
        </p:nvSpPr>
        <p:spPr>
          <a:xfrm>
            <a:off x="7902821" y="3083326"/>
            <a:ext cx="2880000" cy="15120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0" h="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LPP</a:t>
            </a:r>
          </a:p>
        </p:txBody>
      </p:sp>
      <p:sp>
        <p:nvSpPr>
          <p:cNvPr id="13" name="Pravokotnik 12"/>
          <p:cNvSpPr/>
          <p:nvPr/>
        </p:nvSpPr>
        <p:spPr>
          <a:xfrm>
            <a:off x="4466013" y="3083326"/>
            <a:ext cx="2880000" cy="1512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accent6"/>
            </a:solidFill>
          </a:ln>
          <a:effectLst>
            <a:softEdge rad="0"/>
          </a:effectLst>
          <a:scene3d>
            <a:camera prst="orthographicFront"/>
            <a:lightRig rig="threePt" dir="t"/>
          </a:scene3d>
          <a:sp3d>
            <a:bevelT w="0" h="0" prst="coolSlan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sl-SI" sz="2000" b="1" dirty="0">
                <a:solidFill>
                  <a:schemeClr val="bg1"/>
                </a:solidFill>
              </a:rPr>
              <a:t>Javni holding Ljubljana</a:t>
            </a:r>
          </a:p>
        </p:txBody>
      </p:sp>
      <p:grpSp>
        <p:nvGrpSpPr>
          <p:cNvPr id="23" name="Skupina 22"/>
          <p:cNvGrpSpPr/>
          <p:nvPr/>
        </p:nvGrpSpPr>
        <p:grpSpPr>
          <a:xfrm>
            <a:off x="3328697" y="5074750"/>
            <a:ext cx="2610439" cy="1249823"/>
            <a:chOff x="2687958" y="4675228"/>
            <a:chExt cx="2610439" cy="1249823"/>
          </a:xfrm>
        </p:grpSpPr>
        <p:sp>
          <p:nvSpPr>
            <p:cNvPr id="14" name="Pravokotnik 13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15" name="Pravokotnik 14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16" name="Pravokotnik 15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17" name="Pravokotnik 16"/>
            <p:cNvSpPr/>
            <p:nvPr/>
          </p:nvSpPr>
          <p:spPr>
            <a:xfrm>
              <a:off x="4189885" y="5508910"/>
              <a:ext cx="1099293" cy="41614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1230232" y="3211744"/>
            <a:ext cx="2610439" cy="1249823"/>
            <a:chOff x="2687958" y="4675228"/>
            <a:chExt cx="2610439" cy="1249823"/>
          </a:xfrm>
        </p:grpSpPr>
        <p:sp>
          <p:nvSpPr>
            <p:cNvPr id="25" name="Pravokotnik 24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26" name="Pravokotnik 25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27" name="Pravokotnik 26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28" name="Pravokotnik 27"/>
            <p:cNvSpPr/>
            <p:nvPr/>
          </p:nvSpPr>
          <p:spPr>
            <a:xfrm>
              <a:off x="4189885" y="5507527"/>
              <a:ext cx="1099293" cy="41752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224524" y="1320813"/>
            <a:ext cx="2610439" cy="1249823"/>
            <a:chOff x="2687958" y="4675228"/>
            <a:chExt cx="2610439" cy="1249823"/>
          </a:xfrm>
        </p:grpSpPr>
        <p:sp>
          <p:nvSpPr>
            <p:cNvPr id="30" name="Pravokotnik 29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31" name="Pravokotnik 30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32" name="Pravokotnik 31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33" name="Pravokotnik 32"/>
            <p:cNvSpPr/>
            <p:nvPr/>
          </p:nvSpPr>
          <p:spPr>
            <a:xfrm>
              <a:off x="4189885" y="5522260"/>
              <a:ext cx="1099293" cy="40279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6506269" y="1334163"/>
            <a:ext cx="2610439" cy="1249823"/>
            <a:chOff x="2687958" y="4675228"/>
            <a:chExt cx="2610439" cy="1249823"/>
          </a:xfrm>
        </p:grpSpPr>
        <p:sp>
          <p:nvSpPr>
            <p:cNvPr id="35" name="Pravokotnik 34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36" name="Pravokotnik 35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37" name="Pravokotnik 36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38" name="Pravokotnik 37"/>
            <p:cNvSpPr/>
            <p:nvPr/>
          </p:nvSpPr>
          <p:spPr>
            <a:xfrm>
              <a:off x="4189885" y="5508910"/>
              <a:ext cx="1099293" cy="41614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8037601" y="3235302"/>
            <a:ext cx="2610439" cy="1249823"/>
            <a:chOff x="2687958" y="4675228"/>
            <a:chExt cx="2610439" cy="1249823"/>
          </a:xfrm>
        </p:grpSpPr>
        <p:sp>
          <p:nvSpPr>
            <p:cNvPr id="40" name="Pravokotnik 39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41" name="Pravokotnik 40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42" name="Pravokotnik 41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43" name="Pravokotnik 42"/>
            <p:cNvSpPr/>
            <p:nvPr/>
          </p:nvSpPr>
          <p:spPr>
            <a:xfrm>
              <a:off x="4189885" y="5500584"/>
              <a:ext cx="1099293" cy="42446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6506269" y="5082635"/>
            <a:ext cx="2610439" cy="1249823"/>
            <a:chOff x="2687958" y="4675228"/>
            <a:chExt cx="2610439" cy="1249823"/>
          </a:xfrm>
        </p:grpSpPr>
        <p:sp>
          <p:nvSpPr>
            <p:cNvPr id="45" name="Pravokotnik 44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46" name="Pravokotnik 45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47" name="Pravokotnik 46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48" name="Pravokotnik 47"/>
            <p:cNvSpPr/>
            <p:nvPr/>
          </p:nvSpPr>
          <p:spPr>
            <a:xfrm>
              <a:off x="4189885" y="5501025"/>
              <a:ext cx="1099293" cy="42402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4633917" y="3226976"/>
            <a:ext cx="2610439" cy="1249822"/>
            <a:chOff x="2687958" y="4675228"/>
            <a:chExt cx="2610439" cy="1249822"/>
          </a:xfrm>
        </p:grpSpPr>
        <p:sp>
          <p:nvSpPr>
            <p:cNvPr id="50" name="Pravokotnik 49"/>
            <p:cNvSpPr>
              <a:spLocks noChangeAspect="1"/>
            </p:cNvSpPr>
            <p:nvPr/>
          </p:nvSpPr>
          <p:spPr>
            <a:xfrm>
              <a:off x="2687958" y="5508910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FRS</a:t>
              </a:r>
            </a:p>
          </p:txBody>
        </p:sp>
        <p:sp>
          <p:nvSpPr>
            <p:cNvPr id="51" name="Pravokotnik 50"/>
            <p:cNvSpPr/>
            <p:nvPr/>
          </p:nvSpPr>
          <p:spPr>
            <a:xfrm>
              <a:off x="2687958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Informatika</a:t>
              </a:r>
            </a:p>
          </p:txBody>
        </p:sp>
        <p:sp>
          <p:nvSpPr>
            <p:cNvPr id="52" name="Pravokotnik 51"/>
            <p:cNvSpPr/>
            <p:nvPr/>
          </p:nvSpPr>
          <p:spPr>
            <a:xfrm>
              <a:off x="4199105" y="4675228"/>
              <a:ext cx="1099292" cy="3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KPS</a:t>
              </a:r>
            </a:p>
          </p:txBody>
        </p:sp>
        <p:sp>
          <p:nvSpPr>
            <p:cNvPr id="53" name="Pravokotnik 52"/>
            <p:cNvSpPr/>
            <p:nvPr/>
          </p:nvSpPr>
          <p:spPr>
            <a:xfrm>
              <a:off x="4189885" y="5517235"/>
              <a:ext cx="1099293" cy="4078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tx1"/>
                  </a:solidFill>
                </a:rPr>
                <a:t>Javna naročila</a:t>
              </a: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4633917" y="3222241"/>
            <a:ext cx="2610439" cy="1267226"/>
            <a:chOff x="4527345" y="9889546"/>
            <a:chExt cx="2610439" cy="1267226"/>
          </a:xfrm>
        </p:grpSpPr>
        <p:sp>
          <p:nvSpPr>
            <p:cNvPr id="55" name="Pravokotnik 54"/>
            <p:cNvSpPr>
              <a:spLocks noChangeAspect="1"/>
            </p:cNvSpPr>
            <p:nvPr/>
          </p:nvSpPr>
          <p:spPr>
            <a:xfrm>
              <a:off x="4527345" y="10723228"/>
              <a:ext cx="1099292" cy="3600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bg1"/>
                  </a:solidFill>
                </a:rPr>
                <a:t>FRS</a:t>
              </a:r>
            </a:p>
          </p:txBody>
        </p:sp>
        <p:sp>
          <p:nvSpPr>
            <p:cNvPr id="56" name="Pravokotnik 55"/>
            <p:cNvSpPr/>
            <p:nvPr/>
          </p:nvSpPr>
          <p:spPr>
            <a:xfrm>
              <a:off x="4527345" y="9889546"/>
              <a:ext cx="1099292" cy="3600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bg1"/>
                  </a:solidFill>
                </a:rPr>
                <a:t>Informatika</a:t>
              </a:r>
            </a:p>
          </p:txBody>
        </p:sp>
        <p:sp>
          <p:nvSpPr>
            <p:cNvPr id="57" name="Pravokotnik 56"/>
            <p:cNvSpPr/>
            <p:nvPr/>
          </p:nvSpPr>
          <p:spPr>
            <a:xfrm>
              <a:off x="6038492" y="9889546"/>
              <a:ext cx="1099292" cy="3600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bg1"/>
                  </a:solidFill>
                </a:rPr>
                <a:t>KPS</a:t>
              </a:r>
            </a:p>
          </p:txBody>
        </p:sp>
        <p:sp>
          <p:nvSpPr>
            <p:cNvPr id="58" name="Pravokotnik 57"/>
            <p:cNvSpPr/>
            <p:nvPr/>
          </p:nvSpPr>
          <p:spPr>
            <a:xfrm>
              <a:off x="6029272" y="10740631"/>
              <a:ext cx="1099293" cy="416141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1400" dirty="0">
                  <a:solidFill>
                    <a:schemeClr val="bg1"/>
                  </a:solidFill>
                </a:rPr>
                <a:t>Javna naročila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160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274638" y="1828800"/>
            <a:ext cx="11887200" cy="4241161"/>
          </a:xfrm>
        </p:spPr>
        <p:txBody>
          <a:bodyPr/>
          <a:lstStyle/>
          <a:p>
            <a:pPr marL="0" indent="0">
              <a:buNone/>
            </a:pPr>
            <a:r>
              <a:rPr lang="sl-SI" sz="2400" dirty="0"/>
              <a:t>Na kratko lahko povzamemo, da BI razumemo kot: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dirty="0"/>
              <a:t>zbir tehnologije,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dirty="0"/>
              <a:t>aplikacij,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b="1" dirty="0"/>
              <a:t>pravil in postopkov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endParaRPr lang="sl-SI" sz="2000" b="1" dirty="0"/>
          </a:p>
          <a:p>
            <a:pPr marL="0" indent="0">
              <a:buNone/>
            </a:pPr>
            <a:r>
              <a:rPr lang="sl-SI" sz="2400" dirty="0"/>
              <a:t>za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dirty="0"/>
              <a:t>zbiranje,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dirty="0"/>
              <a:t>integracijo,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r>
              <a:rPr lang="sl-SI" sz="2000" dirty="0"/>
              <a:t>analizo in predstavitev poslovnih informacij </a:t>
            </a:r>
          </a:p>
          <a:p>
            <a:pPr marL="0" indent="0">
              <a:buNone/>
            </a:pPr>
            <a:r>
              <a:rPr lang="sl-SI" sz="2400" dirty="0"/>
              <a:t>z namenom zagotoviti boljšo podporo pri odločanju</a:t>
            </a:r>
            <a:r>
              <a:rPr lang="sl-SI" dirty="0"/>
              <a:t>. </a:t>
            </a:r>
          </a:p>
          <a:p>
            <a:pPr marL="514350" lvl="1" indent="-285750">
              <a:buFont typeface="Arial" panose="020B0604020202020204" pitchFamily="34" charset="0"/>
              <a:buChar char="•"/>
            </a:pPr>
            <a:endParaRPr lang="sl-SI" sz="20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 – poslovno obveščanje</a:t>
            </a:r>
            <a:br>
              <a:rPr lang="en-US" dirty="0"/>
            </a:br>
            <a:r>
              <a:rPr lang="sl-SI" sz="2800" dirty="0">
                <a:gradFill>
                  <a:gsLst>
                    <a:gs pos="21538">
                      <a:schemeClr val="tx1"/>
                    </a:gs>
                    <a:gs pos="33000">
                      <a:schemeClr val="tx1"/>
                    </a:gs>
                  </a:gsLst>
                  <a:lin ang="5400000" scaled="0"/>
                </a:gradFill>
              </a:rPr>
              <a:t>v družini javnih podjetij v Ljubljani</a:t>
            </a:r>
            <a:endParaRPr lang="en-US" sz="28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8373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auto">
          <a:xfrm>
            <a:off x="457597" y="3858593"/>
            <a:ext cx="4933212" cy="2446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457597" y="1246191"/>
            <a:ext cx="4933212" cy="2467096"/>
          </a:xfrm>
          <a:prstGeom prst="rect">
            <a:avLst/>
          </a:prstGeom>
          <a:solidFill>
            <a:schemeClr val="accent3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sl-SI" dirty="0"/>
              <a:t>Idejni koncept </a:t>
            </a:r>
            <a:r>
              <a:rPr lang="sl-SI" altLang="sl-SI" dirty="0"/>
              <a:t>gradnje BI - predpostavke</a:t>
            </a:r>
            <a:br>
              <a:rPr lang="en-GB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br>
              <a:rPr lang="sl-SI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endParaRPr lang="en-US" sz="28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57597" y="1376708"/>
            <a:ext cx="4429156" cy="517065"/>
          </a:xfrm>
        </p:spPr>
        <p:txBody>
          <a:bodyPr/>
          <a:lstStyle/>
          <a:p>
            <a:pPr>
              <a:buNone/>
              <a:defRPr/>
            </a:pPr>
            <a:r>
              <a:rPr lang="sl-SI" sz="2400" b="1" dirty="0">
                <a:solidFill>
                  <a:schemeClr val="bg1"/>
                </a:solidFill>
              </a:rPr>
              <a:t>Vidik JP/družina JP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57597" y="3929310"/>
            <a:ext cx="4752528" cy="517065"/>
          </a:xfrm>
        </p:spPr>
        <p:txBody>
          <a:bodyPr/>
          <a:lstStyle/>
          <a:p>
            <a:pPr>
              <a:buNone/>
              <a:defRPr/>
            </a:pPr>
            <a:r>
              <a:rPr lang="sl-SI" sz="2400" b="1" dirty="0">
                <a:solidFill>
                  <a:schemeClr val="bg1"/>
                </a:solidFill>
              </a:rPr>
              <a:t>Vidik vizualizacija podatkov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597" y="4305026"/>
            <a:ext cx="4933212" cy="2000548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Specifike posameznih podjetij oziroma posameznih poslovnih področij se bo reševalo s podatkovnimi tržnicami (angl. Data Marts) kar je že ustaljena praksa pri sodobnih BI sistemih.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sl-SI" sz="1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Nadzorne plošče za spremljanje uspešnosti bodo izdelane za vsako posamično podjetje (JHL se bo obravnaval kot eno od podjetij) in za družino JP kot celote.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597" y="2003646"/>
            <a:ext cx="4933212" cy="1418850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Vsako JP je samostojni poslovnih subjekt (in torej potrebuje svoj lasten BI sistem).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sl-SI" sz="1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b="1" dirty="0">
                <a:solidFill>
                  <a:schemeClr val="bg1"/>
                </a:solidFill>
              </a:rPr>
              <a:t>Vsako JP hkrati tudi del družine JP, ki jo je potrebno s stališča uspešnosti meriti in ocenjevati kot celoto.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534825" y="3858593"/>
            <a:ext cx="4933212" cy="2446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534825" y="1246190"/>
            <a:ext cx="4933212" cy="2467097"/>
          </a:xfrm>
          <a:prstGeom prst="rect">
            <a:avLst/>
          </a:prstGeom>
          <a:solidFill>
            <a:schemeClr val="accent3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5534825" y="1376708"/>
            <a:ext cx="4429156" cy="923330"/>
          </a:xfrm>
        </p:spPr>
        <p:txBody>
          <a:bodyPr/>
          <a:lstStyle/>
          <a:p>
            <a:pPr>
              <a:buNone/>
              <a:defRPr/>
            </a:pPr>
            <a:r>
              <a:rPr lang="sl-SI" sz="2400" b="1" dirty="0">
                <a:solidFill>
                  <a:schemeClr val="bg1"/>
                </a:solidFill>
              </a:rPr>
              <a:t>Vidik procesne organiziranosti</a:t>
            </a:r>
          </a:p>
          <a:p>
            <a:pPr>
              <a:buNone/>
              <a:defRPr/>
            </a:pPr>
            <a:r>
              <a:rPr lang="sl-SI" sz="2400" b="1" dirty="0">
                <a:solidFill>
                  <a:schemeClr val="bg1"/>
                </a:solidFill>
              </a:rPr>
              <a:t>uporabniških vlog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5534825" y="3929310"/>
            <a:ext cx="4752528" cy="517065"/>
          </a:xfrm>
        </p:spPr>
        <p:txBody>
          <a:bodyPr/>
          <a:lstStyle/>
          <a:p>
            <a:pPr>
              <a:buNone/>
              <a:defRPr/>
            </a:pPr>
            <a:r>
              <a:rPr lang="sl-SI" sz="2400" b="1" dirty="0">
                <a:solidFill>
                  <a:schemeClr val="bg1"/>
                </a:solidFill>
              </a:rPr>
              <a:t>Vidik implementacije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34825" y="4305026"/>
            <a:ext cx="4933212" cy="1418850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BI sistem je smiselno graditi postopoma.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sl-SI" sz="14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Tehnični del implementacije bo definiran po podrobni analizi obstoječih BI orodij in končni specifikaciji funkcionalnih zahtev vseh JP.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34825" y="2216527"/>
            <a:ext cx="4933212" cy="153580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dirty="0">
                <a:solidFill>
                  <a:schemeClr val="bg1"/>
                </a:solidFill>
              </a:rPr>
              <a:t>Uvedba BI sistema je dolgotrajen proces, saj se dotakne vsakega zaposlenega, ki ima kakorkoli stik s podatki.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400" b="1" dirty="0">
                <a:solidFill>
                  <a:schemeClr val="bg1"/>
                </a:solidFill>
              </a:rPr>
              <a:t>Za vsako od JP so nedvoumno definirani lastniki procesov in posledično lastniki KPI-jev v sistemu BI, s katerimi se meri uspešnost poslovnih procesov do nivoja, ki je opredeljen vnaprej.</a:t>
            </a:r>
          </a:p>
        </p:txBody>
      </p:sp>
    </p:spTree>
    <p:extLst>
      <p:ext uri="{BB962C8B-B14F-4D97-AF65-F5344CB8AC3E}">
        <p14:creationId xmlns:p14="http://schemas.microsoft.com/office/powerpoint/2010/main" val="218264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57597" y="2349624"/>
            <a:ext cx="3672408" cy="2280624"/>
          </a:xfr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sl-SI" sz="2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Predpogoj: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l-SI" sz="1600" b="1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čist in jasen poslovni model</a:t>
            </a:r>
            <a:r>
              <a:rPr lang="sl-SI" sz="16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ter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stabilen podatkovni model podatkovnega skladišča.</a:t>
            </a:r>
          </a:p>
          <a:p>
            <a:pPr marL="228600" lvl="1" indent="0">
              <a:buNone/>
            </a:pPr>
            <a:endParaRPr lang="sl-SI" sz="2000" b="1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Učinkovita raba informacij </a:t>
            </a:r>
            <a:b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podatkovnega skladišča</a:t>
            </a:r>
          </a:p>
        </p:txBody>
      </p:sp>
      <p:sp>
        <p:nvSpPr>
          <p:cNvPr id="9" name="Desna puščica 8"/>
          <p:cNvSpPr/>
          <p:nvPr/>
        </p:nvSpPr>
        <p:spPr bwMode="auto">
          <a:xfrm>
            <a:off x="4526049" y="3209230"/>
            <a:ext cx="1800200" cy="576064"/>
          </a:xfrm>
          <a:prstGeom prst="rightArrow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6722293" y="2345134"/>
            <a:ext cx="4248472" cy="2285114"/>
          </a:xfrm>
          <a:solidFill>
            <a:schemeClr val="accent3"/>
          </a:solidFill>
          <a:ln>
            <a:noFill/>
          </a:ln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sl-SI" sz="24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Ustrezna granulacija podatkov: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poročil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poglobljenih analiz,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l-SI" sz="16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KPI-jev</a:t>
            </a:r>
            <a:endParaRPr lang="sl-SI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81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Koraki gradnje podatkovnega skladišča</a:t>
            </a:r>
          </a:p>
        </p:txBody>
      </p:sp>
      <p:sp>
        <p:nvSpPr>
          <p:cNvPr id="5" name="Zaobljeni pravokotnik 4"/>
          <p:cNvSpPr/>
          <p:nvPr/>
        </p:nvSpPr>
        <p:spPr>
          <a:xfrm>
            <a:off x="364758" y="3027579"/>
            <a:ext cx="1735016" cy="137746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Prototip na produkcijskih podatkih</a:t>
            </a:r>
          </a:p>
        </p:txBody>
      </p:sp>
      <p:sp>
        <p:nvSpPr>
          <p:cNvPr id="6" name="Desna puščica 5"/>
          <p:cNvSpPr/>
          <p:nvPr/>
        </p:nvSpPr>
        <p:spPr>
          <a:xfrm>
            <a:off x="2335980" y="3417302"/>
            <a:ext cx="397118" cy="265724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aphicFrame>
        <p:nvGraphicFramePr>
          <p:cNvPr id="7" name="Predmet 6"/>
          <p:cNvGraphicFramePr>
            <a:graphicFrameLocks noChangeAspect="1"/>
          </p:cNvGraphicFramePr>
          <p:nvPr>
            <p:extLst/>
          </p:nvPr>
        </p:nvGraphicFramePr>
        <p:xfrm>
          <a:off x="3096129" y="1769070"/>
          <a:ext cx="9344416" cy="4491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5" name="Visio" r:id="rId4" imgW="8391060" imgH="4012900" progId="Visio.Drawing.11">
                  <p:embed/>
                </p:oleObj>
              </mc:Choice>
              <mc:Fallback>
                <p:oleObj name="Visio" r:id="rId4" imgW="8391060" imgH="4012900" progId="Visio.Drawing.11">
                  <p:embed/>
                  <p:pic>
                    <p:nvPicPr>
                      <p:cNvPr id="7" name="Predme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6129" y="1769070"/>
                        <a:ext cx="9344416" cy="44917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450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Prototip podatkovnega skladišča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857" y="2143293"/>
            <a:ext cx="7602537" cy="3638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Slika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369" y="2148055"/>
            <a:ext cx="7531100" cy="36052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Zaobljeni pravokotnik 20"/>
          <p:cNvSpPr/>
          <p:nvPr/>
        </p:nvSpPr>
        <p:spPr>
          <a:xfrm>
            <a:off x="1318394" y="3378368"/>
            <a:ext cx="1296988" cy="81438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dirty="0">
                <a:solidFill>
                  <a:schemeClr val="bg1"/>
                </a:solidFill>
              </a:rPr>
              <a:t>Prototip na produkcijskih podatkih</a:t>
            </a:r>
          </a:p>
        </p:txBody>
      </p:sp>
      <p:sp>
        <p:nvSpPr>
          <p:cNvPr id="22" name="Desna puščica 21"/>
          <p:cNvSpPr/>
          <p:nvPr/>
        </p:nvSpPr>
        <p:spPr>
          <a:xfrm>
            <a:off x="2702694" y="3710155"/>
            <a:ext cx="317500" cy="149225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636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717" y="1212849"/>
            <a:ext cx="8874825" cy="505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Arhitektura TO-BE</a:t>
            </a:r>
          </a:p>
        </p:txBody>
      </p:sp>
    </p:spTree>
    <p:extLst>
      <p:ext uri="{BB962C8B-B14F-4D97-AF65-F5344CB8AC3E}">
        <p14:creationId xmlns:p14="http://schemas.microsoft.com/office/powerpoint/2010/main" val="37763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Power BI v živo na primeru JHL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51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sl-SI" dirty="0"/>
              <a:t>Kje smo trenutno?</a:t>
            </a:r>
            <a:br>
              <a:rPr lang="en-GB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br>
              <a:rPr lang="sl-SI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endParaRPr lang="en-US" sz="28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274639" y="1481038"/>
            <a:ext cx="7311750" cy="3998018"/>
          </a:xfrm>
        </p:spPr>
        <p:txBody>
          <a:bodyPr/>
          <a:lstStyle/>
          <a:p>
            <a:pPr>
              <a:buNone/>
              <a:defRPr/>
            </a:pPr>
            <a:r>
              <a:rPr lang="sl-SI" sz="2800" dirty="0">
                <a:solidFill>
                  <a:srgbClr val="4C4C4C"/>
                </a:solidFill>
              </a:rPr>
              <a:t>Zaključna faza prenosa prototipa v produkcijo:</a:t>
            </a:r>
          </a:p>
          <a:p>
            <a:pPr>
              <a:buNone/>
              <a:defRPr/>
            </a:pPr>
            <a:endParaRPr lang="sl-SI" sz="2800" dirty="0">
              <a:solidFill>
                <a:srgbClr val="4C4C4C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l-SI" sz="2000" dirty="0">
                <a:solidFill>
                  <a:srgbClr val="4C4C4C"/>
                </a:solidFill>
              </a:rPr>
              <a:t>Potrjena produkcijska arhitektura v izgradnji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l-SI" sz="2000" dirty="0"/>
              <a:t>Zagotoviti uporabno odzivnost podatkov za delo z več milijonskimi dimenzijami (Energetika, LPP)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l-SI" sz="2000" dirty="0">
                <a:solidFill>
                  <a:srgbClr val="4C4C4C"/>
                </a:solidFill>
              </a:rPr>
              <a:t>Uvajanje matričnega modela uporabniških vlog</a:t>
            </a:r>
          </a:p>
          <a:p>
            <a:pPr lvl="2">
              <a:buFont typeface="Arial" panose="020B0604020202020204" pitchFamily="34" charset="0"/>
              <a:buChar char="•"/>
              <a:defRPr/>
            </a:pPr>
            <a:r>
              <a:rPr lang="sl-SI" sz="1200" dirty="0">
                <a:solidFill>
                  <a:srgbClr val="4C4C4C"/>
                </a:solidFill>
              </a:rPr>
              <a:t>Nivo podjetja</a:t>
            </a:r>
          </a:p>
          <a:p>
            <a:pPr lvl="2">
              <a:buFont typeface="Arial" panose="020B0604020202020204" pitchFamily="34" charset="0"/>
              <a:buChar char="•"/>
              <a:defRPr/>
            </a:pPr>
            <a:r>
              <a:rPr lang="sl-SI" sz="1200" dirty="0">
                <a:solidFill>
                  <a:srgbClr val="4C4C4C"/>
                </a:solidFill>
              </a:rPr>
              <a:t>Nivo področja (Finance, Kadri, Temeljni procesi)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l-SI" sz="2000" dirty="0">
                <a:solidFill>
                  <a:srgbClr val="4C4C4C"/>
                </a:solidFill>
              </a:rPr>
              <a:t>Pospešeno testiranje ETL procedur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l-SI" sz="2000" dirty="0">
                <a:solidFill>
                  <a:srgbClr val="4C4C4C"/>
                </a:solidFill>
              </a:rPr>
              <a:t>Opredelitev poslovnih skrbnikov področij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sl-SI" sz="2000" dirty="0">
              <a:solidFill>
                <a:srgbClr val="4C4C4C"/>
              </a:solidFill>
            </a:endParaRPr>
          </a:p>
          <a:p>
            <a:pPr marL="514350" lvl="1" indent="-285750">
              <a:buFont typeface="Arial" panose="020B0604020202020204" pitchFamily="34" charset="0"/>
              <a:buChar char="•"/>
            </a:pPr>
            <a:endParaRPr lang="sl-SI" sz="1400" dirty="0">
              <a:solidFill>
                <a:srgbClr val="4C4C4C"/>
              </a:solidFill>
            </a:endParaRPr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269" y="2849190"/>
            <a:ext cx="5446881" cy="272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4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sl-SI" altLang="sl-SI" dirty="0"/>
              <a:t>Kratkoročni in dolgoročni plani</a:t>
            </a:r>
            <a:br>
              <a:rPr lang="en-GB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br>
              <a:rPr lang="sl-SI" altLang="sl-SI" b="1" dirty="0">
                <a:solidFill>
                  <a:srgbClr val="92D050"/>
                </a:solidFill>
                <a:cs typeface="Tahoma" panose="020B0604030504040204" pitchFamily="34" charset="0"/>
              </a:rPr>
            </a:br>
            <a:endParaRPr lang="en-US" sz="2800" dirty="0">
              <a:gradFill>
                <a:gsLst>
                  <a:gs pos="21538">
                    <a:schemeClr val="tx1"/>
                  </a:gs>
                  <a:gs pos="33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294" y="4198633"/>
            <a:ext cx="4320480" cy="1557023"/>
          </a:xfrm>
          <a:prstGeom prst="rect">
            <a:avLst/>
          </a:prstGeom>
        </p:spPr>
      </p:pic>
      <p:sp>
        <p:nvSpPr>
          <p:cNvPr id="4" name="PoljeZBesedilom 3"/>
          <p:cNvSpPr txBox="1"/>
          <p:nvPr/>
        </p:nvSpPr>
        <p:spPr>
          <a:xfrm>
            <a:off x="6536865" y="2319004"/>
            <a:ext cx="5400600" cy="926407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2000" dirty="0"/>
              <a:t>Modul za podporo planiranja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l-SI" sz="2000" dirty="0" err="1"/>
              <a:t>Prediktivna</a:t>
            </a:r>
            <a:r>
              <a:rPr lang="sl-SI" sz="2000" dirty="0"/>
              <a:t> analitika</a:t>
            </a: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893" y="4217342"/>
            <a:ext cx="2664296" cy="1538314"/>
          </a:xfrm>
          <a:prstGeom prst="rect">
            <a:avLst/>
          </a:prstGeom>
        </p:spPr>
      </p:pic>
      <p:sp>
        <p:nvSpPr>
          <p:cNvPr id="9" name="PoljeZBesedilom 8"/>
          <p:cNvSpPr txBox="1"/>
          <p:nvPr/>
        </p:nvSpPr>
        <p:spPr>
          <a:xfrm>
            <a:off x="274639" y="2268350"/>
            <a:ext cx="5511550" cy="214212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/>
              <a:t>Postopna izgradnja BI sistema z agilnim projektnim pristopom – rdeča nit »skupno je enotno«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/>
              <a:t>Analitika Urbane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dirty="0"/>
              <a:t>Povezovanje z viri podatkov javnega značaja (npr. OPSI)</a:t>
            </a:r>
          </a:p>
        </p:txBody>
      </p:sp>
      <p:sp>
        <p:nvSpPr>
          <p:cNvPr id="11" name="Zlomljena puščica 10"/>
          <p:cNvSpPr/>
          <p:nvPr/>
        </p:nvSpPr>
        <p:spPr bwMode="auto">
          <a:xfrm rot="5400000">
            <a:off x="2187704" y="-605279"/>
            <a:ext cx="2049786" cy="5867264"/>
          </a:xfrm>
          <a:prstGeom prst="bentArrow">
            <a:avLst>
              <a:gd name="adj1" fmla="val 25000"/>
              <a:gd name="adj2" fmla="val 21728"/>
              <a:gd name="adj3" fmla="val 34125"/>
              <a:gd name="adj4" fmla="val 43750"/>
            </a:avLst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accent1"/>
                </a:solidFill>
                <a:ea typeface="Segoe UI" pitchFamily="34" charset="0"/>
                <a:cs typeface="Segoe UI" pitchFamily="34" charset="0"/>
              </a:rPr>
              <a:t>Kratkoročno</a:t>
            </a:r>
          </a:p>
        </p:txBody>
      </p:sp>
      <p:sp>
        <p:nvSpPr>
          <p:cNvPr id="12" name="Desna puščica 11"/>
          <p:cNvSpPr/>
          <p:nvPr/>
        </p:nvSpPr>
        <p:spPr bwMode="auto">
          <a:xfrm>
            <a:off x="6551048" y="1437990"/>
            <a:ext cx="4563733" cy="1117080"/>
          </a:xfrm>
          <a:prstGeom prst="rightArrow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Dolgoročno</a:t>
            </a:r>
          </a:p>
        </p:txBody>
      </p:sp>
    </p:spTree>
    <p:extLst>
      <p:ext uri="{BB962C8B-B14F-4D97-AF65-F5344CB8AC3E}">
        <p14:creationId xmlns:p14="http://schemas.microsoft.com/office/powerpoint/2010/main" val="57197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4638" y="2777182"/>
            <a:ext cx="10056812" cy="1181862"/>
          </a:xfrm>
        </p:spPr>
        <p:txBody>
          <a:bodyPr/>
          <a:lstStyle/>
          <a:p>
            <a:r>
              <a:rPr lang="sl-SI" dirty="0"/>
              <a:t>Še izkušnje z druge strani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385589" y="3959044"/>
            <a:ext cx="10058401" cy="738664"/>
          </a:xfrm>
        </p:spPr>
        <p:txBody>
          <a:bodyPr/>
          <a:lstStyle/>
          <a:p>
            <a:r>
              <a:rPr lang="sl-SI" dirty="0"/>
              <a:t>Kako se implementacij lotevamo danes...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8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2017: Pravo pot potrjujejo tudi zvezde...</a:t>
            </a:r>
            <a:endParaRPr lang="en-US" dirty="0"/>
          </a:p>
        </p:txBody>
      </p:sp>
      <p:pic>
        <p:nvPicPr>
          <p:cNvPr id="6" name="Picture 2" descr="http://img.deusm.com/informationweek/2015/02/1319214/Gartner-BI-Analytics-Magic-Quadrant-201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6"/>
          <a:stretch/>
        </p:blipFill>
        <p:spPr bwMode="auto">
          <a:xfrm>
            <a:off x="274639" y="1913086"/>
            <a:ext cx="3522354" cy="359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3157" y="1899470"/>
            <a:ext cx="3501264" cy="3608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639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2015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74021" y="1253922"/>
            <a:ext cx="1149995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2016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78477" y="1252896"/>
            <a:ext cx="1143583" cy="7386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2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2017</a:t>
            </a:r>
            <a:endParaRPr lang="en-US" sz="32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+mj-lt"/>
            </a:endParaRPr>
          </a:p>
        </p:txBody>
      </p:sp>
      <p:pic>
        <p:nvPicPr>
          <p:cNvPr id="1026" name="Picture 2" descr="Research image courtesy of Gartner, Inc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78" y="1913087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tar: 5 Points 14"/>
          <p:cNvSpPr/>
          <p:nvPr/>
        </p:nvSpPr>
        <p:spPr bwMode="auto">
          <a:xfrm>
            <a:off x="2051298" y="3237805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Star: 5 Points 16"/>
          <p:cNvSpPr/>
          <p:nvPr/>
        </p:nvSpPr>
        <p:spPr bwMode="auto">
          <a:xfrm>
            <a:off x="7031153" y="3298298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" name="Star: 5 Points 17"/>
          <p:cNvSpPr/>
          <p:nvPr/>
        </p:nvSpPr>
        <p:spPr bwMode="auto">
          <a:xfrm>
            <a:off x="11402813" y="2695649"/>
            <a:ext cx="293989" cy="288032"/>
          </a:xfrm>
          <a:prstGeom prst="star5">
            <a:avLst/>
          </a:prstGeom>
          <a:solidFill>
            <a:srgbClr val="FF0000">
              <a:alpha val="57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11114781" y="2983681"/>
            <a:ext cx="360040" cy="542156"/>
          </a:xfrm>
          <a:prstGeom prst="straightConnector1">
            <a:avLst/>
          </a:prstGeom>
          <a:ln w="25400">
            <a:solidFill>
              <a:srgbClr val="FF000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9270193"/>
      </p:ext>
    </p:extLst>
  </p:cSld>
  <p:clrMapOvr>
    <a:masterClrMapping/>
  </p:clrMapOvr>
  <p:transition advTm="434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Danes bi vsi vse (na) hitro...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97" y="1120998"/>
            <a:ext cx="4212757" cy="489654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853312" y="5441478"/>
            <a:ext cx="7310891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/>
              <a:t>... a to ni vedno dobro...</a:t>
            </a:r>
            <a:endParaRPr lang="pt-B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2551" y="295274"/>
            <a:ext cx="4291652" cy="512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857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Zdravi temelji... Hitre zmage!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27131" y="2969939"/>
            <a:ext cx="7018985" cy="27180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08705" y="3931515"/>
            <a:ext cx="1257933" cy="79844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BI </a:t>
            </a:r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strategija</a:t>
            </a:r>
            <a:endParaRPr lang="en-US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806019" y="3321359"/>
            <a:ext cx="1576252" cy="63572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Skupne dimenzije</a:t>
            </a:r>
            <a:endParaRPr lang="en-US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06019" y="4044170"/>
            <a:ext cx="1576252" cy="63572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Poslovne zahteve</a:t>
            </a:r>
            <a:endParaRPr lang="en-US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806019" y="4766981"/>
            <a:ext cx="1576252" cy="63572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Projekti in prioritete</a:t>
            </a:r>
            <a:endParaRPr lang="en-US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71293" y="3931515"/>
            <a:ext cx="1191656" cy="79844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Sistematično grajeni modeli</a:t>
            </a:r>
            <a:endParaRPr lang="en-US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505876" y="4356056"/>
            <a:ext cx="246978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2519804" y="3818861"/>
            <a:ext cx="300143" cy="225309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05876" y="4729965"/>
            <a:ext cx="300143" cy="261817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424803" y="4318489"/>
            <a:ext cx="246978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393866" y="3708334"/>
            <a:ext cx="274620" cy="223181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386697" y="4729965"/>
            <a:ext cx="321337" cy="185109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4099080952"/>
              </p:ext>
            </p:extLst>
          </p:nvPr>
        </p:nvGraphicFramePr>
        <p:xfrm>
          <a:off x="5162011" y="1164990"/>
          <a:ext cx="7536946" cy="4499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Oval 16"/>
          <p:cNvSpPr/>
          <p:nvPr/>
        </p:nvSpPr>
        <p:spPr>
          <a:xfrm>
            <a:off x="8142358" y="2641135"/>
            <a:ext cx="1576252" cy="154759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Dosledna raba skupnih dimenzij</a:t>
            </a:r>
            <a:endParaRPr lang="en-US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099683" y="4305425"/>
            <a:ext cx="383177" cy="13064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8912403" y="2037878"/>
            <a:ext cx="0" cy="517490"/>
          </a:xfrm>
          <a:prstGeom prst="straightConnector1">
            <a:avLst/>
          </a:prstGeom>
          <a:ln w="222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912403" y="4249491"/>
            <a:ext cx="0" cy="517490"/>
          </a:xfrm>
          <a:prstGeom prst="straightConnector1">
            <a:avLst/>
          </a:prstGeom>
          <a:ln w="222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614339" y="2969939"/>
            <a:ext cx="858982" cy="1760025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068729" y="2979551"/>
            <a:ext cx="1829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Dobri temelji</a:t>
            </a:r>
            <a:endParaRPr lang="en-US"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94881" y="1208033"/>
            <a:ext cx="2452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Nadaljnje iteracije</a:t>
            </a:r>
            <a:endParaRPr lang="en-US"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6702042" y="3950605"/>
            <a:ext cx="1210769" cy="786999"/>
            <a:chOff x="1556149" y="2784209"/>
            <a:chExt cx="1210769" cy="786999"/>
          </a:xfrm>
        </p:grpSpPr>
        <p:sp>
          <p:nvSpPr>
            <p:cNvPr id="25" name="Rectangle 24"/>
            <p:cNvSpPr/>
            <p:nvPr/>
          </p:nvSpPr>
          <p:spPr>
            <a:xfrm>
              <a:off x="1556149" y="2784209"/>
              <a:ext cx="1210769" cy="78699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TextBox 25"/>
            <p:cNvSpPr txBox="1"/>
            <p:nvPr/>
          </p:nvSpPr>
          <p:spPr>
            <a:xfrm>
              <a:off x="1556149" y="2784209"/>
              <a:ext cx="1210769" cy="786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noProof="0" dirty="0">
                  <a:solidFill>
                    <a:srgbClr val="FFFFFF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DWH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990165" y="5782354"/>
            <a:ext cx="9945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Samopostrežni modeli blizu sistematično grajenim modelom.</a:t>
            </a:r>
            <a:endParaRPr lang="en-US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4664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P spid="17" grpId="0" animBg="1"/>
      <p:bldP spid="23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384595" cy="917575"/>
          </a:xfrm>
        </p:spPr>
        <p:txBody>
          <a:bodyPr/>
          <a:lstStyle/>
          <a:p>
            <a:r>
              <a:rPr lang="sl-SI" dirty="0"/>
              <a:t>Skupno skrbništvo</a:t>
            </a:r>
            <a:endParaRPr lang="en-US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410705" y="1212849"/>
            <a:ext cx="2226851" cy="4905070"/>
          </a:xfrm>
          <a:prstGeom prst="rect">
            <a:avLst/>
          </a:prstGeom>
          <a:solidFill>
            <a:schemeClr val="bg1">
              <a:lumMod val="85000"/>
            </a:schemeClr>
          </a:solidFill>
          <a:ln w="10795" cap="flat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>
            <a:lvl1pPr marL="342900" marR="0" indent="-3429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4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84200" marR="0" indent="-2413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4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001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20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287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573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Arial" pitchFamily="34" charset="0"/>
              <a:buChar char="•"/>
              <a:tabLst/>
              <a:defRPr sz="1800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sl-SI" sz="2000" dirty="0">
                <a:solidFill>
                  <a:srgbClr val="002E5E"/>
                </a:solidFill>
                <a:latin typeface="+mj-lt"/>
              </a:rPr>
              <a:t>Podatkovni viri</a:t>
            </a:r>
            <a:endParaRPr lang="en-US" sz="1200" dirty="0">
              <a:solidFill>
                <a:srgbClr val="002E5E"/>
              </a:solidFill>
              <a:latin typeface="+mj-lt"/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2796914" y="1212850"/>
            <a:ext cx="5971142" cy="25724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r>
              <a:rPr lang="sl-SI" dirty="0">
                <a:solidFill>
                  <a:srgbClr val="002E5E"/>
                </a:solidFill>
              </a:rPr>
              <a:t>Sistematičen pristop</a:t>
            </a:r>
            <a:endParaRPr lang="en-US" dirty="0">
              <a:solidFill>
                <a:srgbClr val="002E5E"/>
              </a:solidFill>
            </a:endParaRPr>
          </a:p>
          <a:p>
            <a:pPr lvl="2"/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6" name="Can 5"/>
          <p:cNvSpPr/>
          <p:nvPr/>
        </p:nvSpPr>
        <p:spPr>
          <a:xfrm>
            <a:off x="4055569" y="2448854"/>
            <a:ext cx="1273479" cy="870522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DWH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39830" y="2668340"/>
            <a:ext cx="1344058" cy="1289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be 7"/>
          <p:cNvSpPr/>
          <p:nvPr/>
        </p:nvSpPr>
        <p:spPr>
          <a:xfrm>
            <a:off x="6860560" y="2260243"/>
            <a:ext cx="1115248" cy="1079871"/>
          </a:xfrm>
          <a:prstGeom prst="cube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Analitični modeli</a:t>
            </a:r>
            <a:endParaRPr lang="en-US" sz="12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574350" y="2681231"/>
            <a:ext cx="1081587" cy="0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8982541" y="1212849"/>
            <a:ext cx="2676693" cy="4871381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25464" indent="-325464" algn="l" rtl="0" eaLnBrk="0" fontAlgn="base" hangingPunct="0">
              <a:spcBef>
                <a:spcPts val="714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32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52547" indent="-278506" algn="l" rtl="0" eaLnBrk="0" fontAlgn="base" hangingPunct="0">
              <a:spcBef>
                <a:spcPts val="561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8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932672" indent="-233169" algn="l" rtl="0" eaLnBrk="0" fontAlgn="base" hangingPunct="0">
              <a:spcBef>
                <a:spcPts val="510"/>
              </a:spcBef>
              <a:spcAft>
                <a:spcPct val="0"/>
              </a:spcAft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399009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1865345" indent="-233169" algn="l" rtl="0" eaLnBrk="0" fontAlgn="base" hangingPunct="0">
              <a:spcBef>
                <a:spcPts val="408"/>
              </a:spcBef>
              <a:spcAft>
                <a:spcPct val="0"/>
              </a:spcAft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 kern="1200">
                <a:solidFill>
                  <a:schemeClr val="dk1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145148" indent="-233169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424949" indent="-233169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704750" indent="-233169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984552" indent="-233169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sl-SI" sz="2000" dirty="0">
                <a:solidFill>
                  <a:srgbClr val="002E5E"/>
                </a:solidFill>
              </a:rPr>
              <a:t>Dostop do podatkov</a:t>
            </a:r>
            <a:endParaRPr lang="en-US" sz="1200" dirty="0">
              <a:solidFill>
                <a:srgbClr val="002E5E"/>
              </a:solidFill>
            </a:endParaRPr>
          </a:p>
          <a:p>
            <a:pPr lvl="1" algn="ctr"/>
            <a:endParaRPr lang="en-US" sz="1200" dirty="0">
              <a:solidFill>
                <a:srgbClr val="002E5E"/>
              </a:solidFill>
            </a:endParaRPr>
          </a:p>
          <a:p>
            <a:pPr lvl="2" algn="ctr"/>
            <a:endParaRPr lang="en-US" sz="1200" dirty="0">
              <a:solidFill>
                <a:srgbClr val="002E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90181" y="2315355"/>
            <a:ext cx="2249524" cy="52129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Analize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196125" y="3511755"/>
            <a:ext cx="2249524" cy="2289763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Delitev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8213239" y="2201118"/>
            <a:ext cx="875643" cy="374886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8197846" y="3021648"/>
            <a:ext cx="867745" cy="541071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0394701" y="2921198"/>
            <a:ext cx="0" cy="430984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373085" y="3929664"/>
            <a:ext cx="1883717" cy="478410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Zgodbe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373085" y="4885106"/>
            <a:ext cx="1883717" cy="536499"/>
          </a:xfrm>
          <a:prstGeom prst="rect">
            <a:avLst/>
          </a:prstGeom>
          <a:solidFill>
            <a:schemeClr val="bg1">
              <a:lumMod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Nadzorne plošče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0332316" y="4462158"/>
            <a:ext cx="2548" cy="38338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190182" y="1672284"/>
            <a:ext cx="2249524" cy="54569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Poročila</a:t>
            </a:r>
            <a:endParaRPr lang="en-US" sz="18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5" name="Freeform 16"/>
          <p:cNvSpPr>
            <a:spLocks noChangeAspect="1" noEditPoints="1"/>
          </p:cNvSpPr>
          <p:nvPr/>
        </p:nvSpPr>
        <p:spPr bwMode="auto">
          <a:xfrm>
            <a:off x="1146935" y="1831349"/>
            <a:ext cx="576869" cy="530424"/>
          </a:xfrm>
          <a:custGeom>
            <a:avLst/>
            <a:gdLst>
              <a:gd name="T0" fmla="*/ 363 w 400"/>
              <a:gd name="T1" fmla="*/ 0 h 367"/>
              <a:gd name="T2" fmla="*/ 38 w 400"/>
              <a:gd name="T3" fmla="*/ 0 h 367"/>
              <a:gd name="T4" fmla="*/ 0 w 400"/>
              <a:gd name="T5" fmla="*/ 37 h 367"/>
              <a:gd name="T6" fmla="*/ 0 w 400"/>
              <a:gd name="T7" fmla="*/ 255 h 367"/>
              <a:gd name="T8" fmla="*/ 38 w 400"/>
              <a:gd name="T9" fmla="*/ 292 h 367"/>
              <a:gd name="T10" fmla="*/ 184 w 400"/>
              <a:gd name="T11" fmla="*/ 292 h 367"/>
              <a:gd name="T12" fmla="*/ 230 w 400"/>
              <a:gd name="T13" fmla="*/ 335 h 367"/>
              <a:gd name="T14" fmla="*/ 230 w 400"/>
              <a:gd name="T15" fmla="*/ 367 h 367"/>
              <a:gd name="T16" fmla="*/ 328 w 400"/>
              <a:gd name="T17" fmla="*/ 367 h 367"/>
              <a:gd name="T18" fmla="*/ 328 w 400"/>
              <a:gd name="T19" fmla="*/ 292 h 367"/>
              <a:gd name="T20" fmla="*/ 363 w 400"/>
              <a:gd name="T21" fmla="*/ 292 h 367"/>
              <a:gd name="T22" fmla="*/ 400 w 400"/>
              <a:gd name="T23" fmla="*/ 255 h 367"/>
              <a:gd name="T24" fmla="*/ 400 w 400"/>
              <a:gd name="T25" fmla="*/ 37 h 367"/>
              <a:gd name="T26" fmla="*/ 363 w 400"/>
              <a:gd name="T27" fmla="*/ 0 h 367"/>
              <a:gd name="T28" fmla="*/ 361 w 400"/>
              <a:gd name="T29" fmla="*/ 253 h 367"/>
              <a:gd name="T30" fmla="*/ 328 w 400"/>
              <a:gd name="T31" fmla="*/ 253 h 367"/>
              <a:gd name="T32" fmla="*/ 328 w 400"/>
              <a:gd name="T33" fmla="*/ 197 h 367"/>
              <a:gd name="T34" fmla="*/ 305 w 400"/>
              <a:gd name="T35" fmla="*/ 197 h 367"/>
              <a:gd name="T36" fmla="*/ 305 w 400"/>
              <a:gd name="T37" fmla="*/ 219 h 367"/>
              <a:gd name="T38" fmla="*/ 298 w 400"/>
              <a:gd name="T39" fmla="*/ 219 h 367"/>
              <a:gd name="T40" fmla="*/ 298 w 400"/>
              <a:gd name="T41" fmla="*/ 180 h 367"/>
              <a:gd name="T42" fmla="*/ 275 w 400"/>
              <a:gd name="T43" fmla="*/ 180 h 367"/>
              <a:gd name="T44" fmla="*/ 275 w 400"/>
              <a:gd name="T45" fmla="*/ 219 h 367"/>
              <a:gd name="T46" fmla="*/ 269 w 400"/>
              <a:gd name="T47" fmla="*/ 219 h 367"/>
              <a:gd name="T48" fmla="*/ 269 w 400"/>
              <a:gd name="T49" fmla="*/ 166 h 367"/>
              <a:gd name="T50" fmla="*/ 245 w 400"/>
              <a:gd name="T51" fmla="*/ 166 h 367"/>
              <a:gd name="T52" fmla="*/ 245 w 400"/>
              <a:gd name="T53" fmla="*/ 219 h 367"/>
              <a:gd name="T54" fmla="*/ 239 w 400"/>
              <a:gd name="T55" fmla="*/ 219 h 367"/>
              <a:gd name="T56" fmla="*/ 239 w 400"/>
              <a:gd name="T57" fmla="*/ 111 h 367"/>
              <a:gd name="T58" fmla="*/ 216 w 400"/>
              <a:gd name="T59" fmla="*/ 111 h 367"/>
              <a:gd name="T60" fmla="*/ 216 w 400"/>
              <a:gd name="T61" fmla="*/ 249 h 367"/>
              <a:gd name="T62" fmla="*/ 208 w 400"/>
              <a:gd name="T63" fmla="*/ 249 h 367"/>
              <a:gd name="T64" fmla="*/ 208 w 400"/>
              <a:gd name="T65" fmla="*/ 197 h 367"/>
              <a:gd name="T66" fmla="*/ 183 w 400"/>
              <a:gd name="T67" fmla="*/ 197 h 367"/>
              <a:gd name="T68" fmla="*/ 183 w 400"/>
              <a:gd name="T69" fmla="*/ 253 h 367"/>
              <a:gd name="T70" fmla="*/ 39 w 400"/>
              <a:gd name="T71" fmla="*/ 253 h 367"/>
              <a:gd name="T72" fmla="*/ 39 w 400"/>
              <a:gd name="T73" fmla="*/ 39 h 367"/>
              <a:gd name="T74" fmla="*/ 361 w 400"/>
              <a:gd name="T75" fmla="*/ 39 h 367"/>
              <a:gd name="T76" fmla="*/ 361 w 400"/>
              <a:gd name="T77" fmla="*/ 253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00" h="367">
                <a:moveTo>
                  <a:pt x="363" y="0"/>
                </a:move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6"/>
                  <a:pt x="0" y="37"/>
                </a:cubicBezTo>
                <a:cubicBezTo>
                  <a:pt x="0" y="255"/>
                  <a:pt x="0" y="255"/>
                  <a:pt x="0" y="255"/>
                </a:cubicBezTo>
                <a:cubicBezTo>
                  <a:pt x="0" y="275"/>
                  <a:pt x="17" y="292"/>
                  <a:pt x="38" y="292"/>
                </a:cubicBezTo>
                <a:cubicBezTo>
                  <a:pt x="184" y="292"/>
                  <a:pt x="184" y="292"/>
                  <a:pt x="184" y="292"/>
                </a:cubicBezTo>
                <a:cubicBezTo>
                  <a:pt x="191" y="310"/>
                  <a:pt x="230" y="335"/>
                  <a:pt x="230" y="335"/>
                </a:cubicBezTo>
                <a:cubicBezTo>
                  <a:pt x="230" y="367"/>
                  <a:pt x="230" y="367"/>
                  <a:pt x="230" y="367"/>
                </a:cubicBezTo>
                <a:cubicBezTo>
                  <a:pt x="328" y="367"/>
                  <a:pt x="328" y="367"/>
                  <a:pt x="328" y="367"/>
                </a:cubicBezTo>
                <a:cubicBezTo>
                  <a:pt x="328" y="292"/>
                  <a:pt x="328" y="292"/>
                  <a:pt x="328" y="292"/>
                </a:cubicBezTo>
                <a:cubicBezTo>
                  <a:pt x="363" y="292"/>
                  <a:pt x="363" y="292"/>
                  <a:pt x="363" y="292"/>
                </a:cubicBezTo>
                <a:cubicBezTo>
                  <a:pt x="384" y="292"/>
                  <a:pt x="400" y="275"/>
                  <a:pt x="400" y="255"/>
                </a:cubicBezTo>
                <a:cubicBezTo>
                  <a:pt x="400" y="37"/>
                  <a:pt x="400" y="37"/>
                  <a:pt x="400" y="37"/>
                </a:cubicBezTo>
                <a:cubicBezTo>
                  <a:pt x="400" y="16"/>
                  <a:pt x="384" y="0"/>
                  <a:pt x="363" y="0"/>
                </a:cubicBezTo>
                <a:close/>
                <a:moveTo>
                  <a:pt x="361" y="253"/>
                </a:moveTo>
                <a:cubicBezTo>
                  <a:pt x="328" y="253"/>
                  <a:pt x="328" y="253"/>
                  <a:pt x="328" y="253"/>
                </a:cubicBezTo>
                <a:cubicBezTo>
                  <a:pt x="328" y="197"/>
                  <a:pt x="328" y="197"/>
                  <a:pt x="328" y="197"/>
                </a:cubicBezTo>
                <a:cubicBezTo>
                  <a:pt x="328" y="181"/>
                  <a:pt x="305" y="181"/>
                  <a:pt x="305" y="197"/>
                </a:cubicBezTo>
                <a:cubicBezTo>
                  <a:pt x="305" y="219"/>
                  <a:pt x="305" y="219"/>
                  <a:pt x="305" y="219"/>
                </a:cubicBezTo>
                <a:cubicBezTo>
                  <a:pt x="305" y="222"/>
                  <a:pt x="298" y="222"/>
                  <a:pt x="298" y="219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65"/>
                  <a:pt x="275" y="165"/>
                  <a:pt x="275" y="180"/>
                </a:cubicBezTo>
                <a:cubicBezTo>
                  <a:pt x="275" y="219"/>
                  <a:pt x="275" y="219"/>
                  <a:pt x="275" y="219"/>
                </a:cubicBezTo>
                <a:cubicBezTo>
                  <a:pt x="275" y="222"/>
                  <a:pt x="269" y="222"/>
                  <a:pt x="269" y="219"/>
                </a:cubicBezTo>
                <a:cubicBezTo>
                  <a:pt x="269" y="166"/>
                  <a:pt x="269" y="166"/>
                  <a:pt x="269" y="166"/>
                </a:cubicBezTo>
                <a:cubicBezTo>
                  <a:pt x="269" y="150"/>
                  <a:pt x="245" y="150"/>
                  <a:pt x="245" y="166"/>
                </a:cubicBezTo>
                <a:cubicBezTo>
                  <a:pt x="245" y="219"/>
                  <a:pt x="245" y="219"/>
                  <a:pt x="245" y="219"/>
                </a:cubicBezTo>
                <a:cubicBezTo>
                  <a:pt x="245" y="222"/>
                  <a:pt x="239" y="222"/>
                  <a:pt x="239" y="219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39" y="96"/>
                  <a:pt x="216" y="96"/>
                  <a:pt x="216" y="111"/>
                </a:cubicBezTo>
                <a:cubicBezTo>
                  <a:pt x="216" y="249"/>
                  <a:pt x="216" y="249"/>
                  <a:pt x="216" y="249"/>
                </a:cubicBezTo>
                <a:cubicBezTo>
                  <a:pt x="216" y="252"/>
                  <a:pt x="208" y="252"/>
                  <a:pt x="208" y="249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78"/>
                  <a:pt x="183" y="179"/>
                  <a:pt x="183" y="197"/>
                </a:cubicBezTo>
                <a:cubicBezTo>
                  <a:pt x="183" y="253"/>
                  <a:pt x="183" y="253"/>
                  <a:pt x="183" y="253"/>
                </a:cubicBezTo>
                <a:cubicBezTo>
                  <a:pt x="39" y="253"/>
                  <a:pt x="39" y="253"/>
                  <a:pt x="39" y="253"/>
                </a:cubicBezTo>
                <a:cubicBezTo>
                  <a:pt x="39" y="39"/>
                  <a:pt x="39" y="39"/>
                  <a:pt x="39" y="39"/>
                </a:cubicBezTo>
                <a:cubicBezTo>
                  <a:pt x="361" y="39"/>
                  <a:pt x="361" y="39"/>
                  <a:pt x="361" y="39"/>
                </a:cubicBezTo>
                <a:cubicBezTo>
                  <a:pt x="361" y="253"/>
                  <a:pt x="361" y="253"/>
                  <a:pt x="361" y="253"/>
                </a:cubicBezTo>
                <a:close/>
              </a:path>
            </a:pathLst>
          </a:custGeom>
          <a:solidFill>
            <a:srgbClr val="002E5E"/>
          </a:solidFill>
          <a:ln>
            <a:noFill/>
          </a:ln>
          <a:extLst/>
        </p:spPr>
        <p:txBody>
          <a:bodyPr vert="horz" wrap="square" lIns="91414" tIns="45706" rIns="91414" bIns="45706" numCol="1" anchor="t" anchorCtr="0" compatLnSpc="1">
            <a:prstTxWarp prst="textNoShape">
              <a:avLst/>
            </a:prstTxWarp>
          </a:bodyPr>
          <a:lstStyle/>
          <a:p>
            <a:pPr defTabSz="932397"/>
            <a:endParaRPr lang="en-US" sz="1800" dirty="0">
              <a:solidFill>
                <a:prstClr val="white"/>
              </a:solidFill>
              <a:latin typeface="Segoe UI"/>
              <a:ea typeface="MS PGothic" panose="020B0600070205080204" pitchFamily="34" charset="-12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45953" y="2096561"/>
            <a:ext cx="9392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Extract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Transform</a:t>
            </a:r>
          </a:p>
          <a:p>
            <a:r>
              <a:rPr lang="en-US" sz="900" dirty="0">
                <a:latin typeface="Segoe UI Light" panose="020B0502040204020203" pitchFamily="34" charset="0"/>
                <a:cs typeface="Segoe UI Light" panose="020B0502040204020203" pitchFamily="34" charset="0"/>
              </a:rPr>
              <a:t>Load</a:t>
            </a:r>
          </a:p>
        </p:txBody>
      </p:sp>
      <p:sp>
        <p:nvSpPr>
          <p:cNvPr id="41" name="Content Placeholder 3"/>
          <p:cNvSpPr txBox="1">
            <a:spLocks/>
          </p:cNvSpPr>
          <p:nvPr/>
        </p:nvSpPr>
        <p:spPr bwMode="auto">
          <a:xfrm>
            <a:off x="2811432" y="4793407"/>
            <a:ext cx="5933331" cy="129082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dirty="0">
                <a:solidFill>
                  <a:srgbClr val="002E5E"/>
                </a:solidFill>
              </a:rPr>
              <a:t>Ad-hoc pristop</a:t>
            </a:r>
            <a:endParaRPr lang="en-US" dirty="0">
              <a:solidFill>
                <a:srgbClr val="002E5E"/>
              </a:solidFill>
            </a:endParaRPr>
          </a:p>
          <a:p>
            <a:pPr lvl="2">
              <a:buClr>
                <a:prstClr val="white">
                  <a:lumMod val="50000"/>
                </a:prstClr>
              </a:buClr>
            </a:pPr>
            <a:endParaRPr lang="en-US" dirty="0">
              <a:solidFill>
                <a:srgbClr val="002E5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394323" y="5262107"/>
            <a:ext cx="1432613" cy="535228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Pridobi podatke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12413" y="5258857"/>
            <a:ext cx="1412870" cy="538477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Modeliraj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622540" y="5254250"/>
            <a:ext cx="1471954" cy="543084"/>
          </a:xfrm>
          <a:prstGeom prst="rect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sl-SI" sz="16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Deli</a:t>
            </a:r>
            <a:endParaRPr lang="en-US" sz="16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973444" y="4007502"/>
            <a:ext cx="1206394" cy="1525857"/>
          </a:xfrm>
          <a:prstGeom prst="straightConnector1">
            <a:avLst/>
          </a:prstGeom>
          <a:ln w="38100">
            <a:solidFill>
              <a:srgbClr val="002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8220080" y="5389312"/>
            <a:ext cx="845511" cy="0"/>
          </a:xfrm>
          <a:prstGeom prst="straightConnector1">
            <a:avLst/>
          </a:prstGeom>
          <a:ln w="38100">
            <a:solidFill>
              <a:srgbClr val="002E5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n 2"/>
          <p:cNvSpPr/>
          <p:nvPr/>
        </p:nvSpPr>
        <p:spPr>
          <a:xfrm>
            <a:off x="939861" y="2607955"/>
            <a:ext cx="1033583" cy="816098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ERP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4" name="Can 2"/>
          <p:cNvSpPr/>
          <p:nvPr/>
        </p:nvSpPr>
        <p:spPr>
          <a:xfrm>
            <a:off x="1369416" y="3191404"/>
            <a:ext cx="921817" cy="70156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5" name="Can 2"/>
          <p:cNvSpPr/>
          <p:nvPr/>
        </p:nvSpPr>
        <p:spPr>
          <a:xfrm>
            <a:off x="622072" y="3198591"/>
            <a:ext cx="818166" cy="613505"/>
          </a:xfrm>
          <a:prstGeom prst="can">
            <a:avLst/>
          </a:prstGeom>
          <a:solidFill>
            <a:srgbClr val="002850"/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800" dirty="0">
                <a:solidFill>
                  <a:prstClr val="white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HRM</a:t>
            </a:r>
            <a:endParaRPr lang="en-US" sz="1800" dirty="0">
              <a:solidFill>
                <a:prstClr val="white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0" name="Content Placeholder 3"/>
          <p:cNvSpPr txBox="1">
            <a:spLocks/>
          </p:cNvSpPr>
          <p:nvPr/>
        </p:nvSpPr>
        <p:spPr bwMode="auto">
          <a:xfrm>
            <a:off x="2794876" y="3966003"/>
            <a:ext cx="5987034" cy="64669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eaLnBrk="0" hangingPunct="0">
              <a:spcBef>
                <a:spcPts val="714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None/>
              <a:defRPr sz="20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652547" lvl="1" indent="-278506" algn="ctr" eaLnBrk="0" hangingPunct="0">
              <a:spcBef>
                <a:spcPts val="561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32672" lvl="2" indent="-233169" algn="ctr" eaLnBrk="0" hangingPunct="0">
              <a:spcBef>
                <a:spcPts val="510"/>
              </a:spcBef>
              <a:buClr>
                <a:schemeClr val="bg1">
                  <a:lumMod val="50000"/>
                </a:schemeClr>
              </a:buClr>
              <a:buSzPct val="110000"/>
              <a:buFont typeface="Wingdings" panose="05000000000000000000" pitchFamily="2" charset="2"/>
              <a:buChar char="§"/>
              <a:defRPr sz="12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399009" indent="-233169" eaLnBrk="0" hangingPunct="0">
              <a:spcBef>
                <a:spcPts val="408"/>
              </a:spcBef>
              <a:buClr>
                <a:srgbClr val="A5AB81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865345" indent="-233169" eaLnBrk="0" hangingPunct="0">
              <a:spcBef>
                <a:spcPts val="408"/>
              </a:spcBef>
              <a:buClr>
                <a:srgbClr val="D8B25C"/>
              </a:buClr>
              <a:buSzPct val="110000"/>
              <a:buFont typeface="Wingdings" panose="05000000000000000000" pitchFamily="2" charset="2"/>
              <a:buChar char="§"/>
              <a:defRPr sz="2400"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  <a:lvl6pPr marL="2145148" indent="-233169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36" baseline="0"/>
            </a:lvl6pPr>
            <a:lvl7pPr marL="2424949" indent="-233169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36" baseline="0"/>
            </a:lvl7pPr>
            <a:lvl8pPr marL="2704750" indent="-233169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36" baseline="0"/>
            </a:lvl8pPr>
            <a:lvl9pPr marL="2984552" indent="-233169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36" baseline="0"/>
            </a:lvl9pPr>
          </a:lstStyle>
          <a:p>
            <a:pPr>
              <a:buClr>
                <a:prstClr val="white">
                  <a:lumMod val="50000"/>
                </a:prstClr>
              </a:buClr>
            </a:pPr>
            <a:r>
              <a:rPr lang="sl-SI" sz="2400" dirty="0"/>
              <a:t>Skrbništvo, Postopki, Pravila</a:t>
            </a:r>
            <a:endParaRPr lang="en-US" sz="2400" dirty="0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3783624" y="3650588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783624" y="4353917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8108348" y="3663030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8108348" y="4366359"/>
            <a:ext cx="0" cy="5894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891432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zultat iskanja slik za french revolu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763" y="0"/>
            <a:ext cx="883602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20856102">
            <a:off x="5178660" y="4935123"/>
            <a:ext cx="6128740" cy="1043363"/>
          </a:xfrm>
          <a:prstGeom prst="rect">
            <a:avLst/>
          </a:prstGeom>
          <a:solidFill>
            <a:srgbClr val="FF0000"/>
          </a:solidFill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sl-SI" sz="5400" dirty="0">
                <a:solidFill>
                  <a:schemeClr val="bg1"/>
                </a:solidFill>
              </a:rPr>
              <a:t>(R)evolucija?</a:t>
            </a:r>
            <a:endParaRPr lang="en-US" sz="54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167005"/>
      </p:ext>
    </p:extLst>
  </p:cSld>
  <p:clrMapOvr>
    <a:masterClrMapping/>
  </p:clrMapOvr>
  <p:transition advTm="23803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Med evolucijo in revolucijo...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7610879" y="1379790"/>
            <a:ext cx="4553324" cy="179259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… do not rush into changes</a:t>
            </a:r>
            <a:r>
              <a:rPr lang="en-US" sz="2800" spc="0" dirty="0">
                <a:solidFill>
                  <a:schemeClr val="tx1"/>
                </a:solidFill>
                <a:latin typeface="Segoe UI Light"/>
              </a:rPr>
              <a:t>. T</a:t>
            </a:r>
            <a:r>
              <a:rPr kumimoji="0" lang="en-US" sz="2800" b="0" i="0" u="none" strike="noStrike" kern="1200" cap="none" spc="0" normalizeH="0" baseline="0" noProof="0" dirty="0" err="1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raditional</a:t>
            </a:r>
            <a:r>
              <a:rPr kumimoji="0" lang="en-US" sz="28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BI</a:t>
            </a:r>
            <a:r>
              <a:rPr kumimoji="0" lang="en-US" sz="2800" b="0" i="0" u="none" strike="noStrike" kern="1200" cap="none" spc="0" normalizeH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environments </a:t>
            </a:r>
            <a:r>
              <a:rPr kumimoji="0" lang="en-US" sz="2800" i="0" u="none" strike="noStrike" kern="1200" cap="none" spc="0" normalizeH="0" noProof="0" dirty="0">
                <a:ln w="3175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/>
              </a:rPr>
              <a:t>should change gradually</a:t>
            </a:r>
            <a:r>
              <a:rPr kumimoji="0" lang="en-US" sz="280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.</a:t>
            </a:r>
            <a:r>
              <a:rPr kumimoji="0" lang="en-US" sz="28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</a:rPr>
              <a:t> </a:t>
            </a:r>
            <a:endParaRPr kumimoji="0" lang="en-US" sz="2800" b="1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 Light"/>
            </a:endParaRPr>
          </a:p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11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294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–</a:t>
            </a:r>
            <a:r>
              <a:rPr kumimoji="0" lang="en-US" sz="14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Gartner, </a:t>
            </a:r>
            <a:r>
              <a:rPr lang="sl-SI" sz="1400" spc="0" dirty="0">
                <a:solidFill>
                  <a:schemeClr val="tx1"/>
                </a:solidFill>
                <a:latin typeface="Segoe UI"/>
              </a:rPr>
              <a:t>2</a:t>
            </a:r>
            <a:r>
              <a:rPr kumimoji="0" lang="en-US" sz="1400" b="0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"/>
                <a:ea typeface="+mn-ea"/>
                <a:cs typeface="Segoe UI" pitchFamily="34" charset="0"/>
              </a:rPr>
              <a:t>01</a:t>
            </a:r>
            <a:r>
              <a:rPr lang="sl-SI" sz="1400" spc="0" dirty="0">
                <a:solidFill>
                  <a:schemeClr val="tx1"/>
                </a:solidFill>
                <a:latin typeface="Segoe UI"/>
              </a:rPr>
              <a:t>6</a:t>
            </a:r>
            <a:endParaRPr kumimoji="0" lang="en-US" sz="1400" b="0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"/>
              <a:ea typeface="+mn-ea"/>
              <a:cs typeface="Segoe UI" pitchFamily="34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434211" y="1193006"/>
            <a:ext cx="821606" cy="84124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“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11342597" y="2074910"/>
            <a:ext cx="821606" cy="841246"/>
          </a:xfrm>
          <a:prstGeom prst="rect">
            <a:avLst/>
          </a:prstGeom>
        </p:spPr>
        <p:txBody>
          <a:bodyPr vert="horz" wrap="square" lIns="143407" tIns="89630" rIns="143407" bIns="8963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”</a:t>
            </a:r>
            <a:endParaRPr kumimoji="0" lang="en-US" sz="4800" b="1" i="0" u="none" strike="noStrike" kern="1200" cap="none" spc="0" normalizeH="0" baseline="0" noProof="0" dirty="0">
              <a:ln w="3175">
                <a:noFill/>
              </a:ln>
              <a:solidFill>
                <a:schemeClr val="tx1"/>
              </a:soli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2467" y="3798004"/>
            <a:ext cx="1794332" cy="1730828"/>
          </a:xfrm>
          <a:prstGeom prst="rect">
            <a:avLst/>
          </a:prstGeom>
          <a:solidFill>
            <a:schemeClr val="accent3"/>
          </a:solidFill>
        </p:spPr>
        <p:txBody>
          <a:bodyPr wrap="square" lIns="182880" tIns="146304" rIns="182880" bIns="146304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Vpeljati agilne prakse razvoja DWH/BI.</a:t>
            </a: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20660" y="3798004"/>
            <a:ext cx="1794332" cy="1730828"/>
          </a:xfrm>
          <a:prstGeom prst="rect">
            <a:avLst/>
          </a:prstGeom>
          <a:solidFill>
            <a:srgbClr val="0070C0"/>
          </a:solidFill>
        </p:spPr>
        <p:txBody>
          <a:bodyPr wrap="square" lIns="182880" tIns="146304" rIns="182880" bIns="146304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Izkoristiti možnosti napovedne analitike.</a:t>
            </a: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2149" y="3798004"/>
            <a:ext cx="1794332" cy="1730828"/>
          </a:xfrm>
          <a:prstGeom prst="rect">
            <a:avLst/>
          </a:prstGeom>
          <a:solidFill>
            <a:srgbClr val="0070C0"/>
          </a:solidFill>
        </p:spPr>
        <p:txBody>
          <a:bodyPr wrap="square" lIns="182880" tIns="146304" rIns="182880" bIns="146304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Podpreti „nove“ masovne oblike podatkov.</a:t>
            </a: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63461" y="3798004"/>
            <a:ext cx="1794332" cy="1730828"/>
          </a:xfrm>
          <a:prstGeom prst="rect">
            <a:avLst/>
          </a:prstGeom>
          <a:solidFill>
            <a:srgbClr val="0070C0"/>
          </a:solidFill>
        </p:spPr>
        <p:txBody>
          <a:bodyPr wrap="square" lIns="182880" tIns="146304" rIns="182880" bIns="146304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Omogočiti analitiko v realnem času.</a:t>
            </a: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5969" y="3131589"/>
            <a:ext cx="3323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Evolucijska pot...</a:t>
            </a:r>
            <a:endParaRPr lang="en-US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77859" y="3798004"/>
            <a:ext cx="1794332" cy="1730828"/>
          </a:xfrm>
          <a:prstGeom prst="rect">
            <a:avLst/>
          </a:prstGeom>
          <a:solidFill>
            <a:schemeClr val="accent3"/>
          </a:solidFill>
        </p:spPr>
        <p:txBody>
          <a:bodyPr wrap="square" lIns="182880" tIns="146304" rIns="182880" bIns="146304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Poskrbeti za čim večjo vključenost uporabnikov.</a:t>
            </a:r>
            <a:endParaRPr lang="en-US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4098" name="Picture 2" descr="Rezultat iskanja slik za evolution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995" y="1350880"/>
            <a:ext cx="4462932" cy="194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9453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vezana sli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0"/>
            <a:ext cx="5314950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20856102">
            <a:off x="5178660" y="4935123"/>
            <a:ext cx="6128740" cy="1043363"/>
          </a:xfrm>
          <a:prstGeom prst="rect">
            <a:avLst/>
          </a:prstGeom>
          <a:solidFill>
            <a:srgbClr val="FF0000"/>
          </a:solidFill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sl-SI" sz="5400" dirty="0">
                <a:solidFill>
                  <a:schemeClr val="bg1"/>
                </a:solidFill>
              </a:rPr>
              <a:t>Pridobitve!</a:t>
            </a:r>
            <a:endParaRPr lang="en-US" sz="5400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09106"/>
      </p:ext>
    </p:extLst>
  </p:cSld>
  <p:clrMapOvr>
    <a:masterClrMapping/>
  </p:clrMapOvr>
  <p:transition advTm="23803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Je (r)evolucija uspela?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022914"/>
          </a:xfrm>
        </p:spPr>
        <p:txBody>
          <a:bodyPr/>
          <a:lstStyle/>
          <a:p>
            <a:pPr lvl="0"/>
            <a:r>
              <a:rPr lang="sl-SI" sz="3200" b="1" dirty="0"/>
              <a:t>Več dela </a:t>
            </a:r>
            <a:r>
              <a:rPr lang="sl-SI" sz="3200" dirty="0"/>
              <a:t>se lahko danes prenese </a:t>
            </a:r>
            <a:r>
              <a:rPr lang="sl-SI" sz="3200" b="1" dirty="0"/>
              <a:t>na napredne uporabnike  </a:t>
            </a:r>
            <a:r>
              <a:rPr lang="sl-SI" sz="3200" dirty="0"/>
              <a:t>(ta že eksperimentira in lahko poda dobre vhode... hitreje nad podatke, ko zadeve niso jasne...). </a:t>
            </a:r>
            <a:br>
              <a:rPr lang="sl-SI" sz="3200" dirty="0"/>
            </a:br>
            <a:endParaRPr lang="sl-SI" sz="1400" dirty="0"/>
          </a:p>
          <a:p>
            <a:r>
              <a:rPr lang="sl-SI" sz="3200" b="1" dirty="0"/>
              <a:t>Informatikom </a:t>
            </a:r>
            <a:r>
              <a:rPr lang="sl-SI" sz="3200" dirty="0"/>
              <a:t>še vedno ne bo zmanjkalo dela! Priprava podatkov še vedno pomembna. Še vedno velja </a:t>
            </a:r>
            <a:r>
              <a:rPr lang="sl-SI" sz="3200" b="1" dirty="0"/>
              <a:t>GIGO efekt! </a:t>
            </a:r>
            <a:br>
              <a:rPr lang="sl-SI" sz="3200" b="1" dirty="0"/>
            </a:br>
            <a:endParaRPr lang="sl-SI" sz="1400" dirty="0"/>
          </a:p>
          <a:p>
            <a:r>
              <a:rPr lang="sl-SI" sz="3200" b="1" dirty="0"/>
              <a:t>Sodobni BI </a:t>
            </a:r>
            <a:r>
              <a:rPr lang="sl-SI" sz="3200" dirty="0"/>
              <a:t>sistema so miks tradicije (DWH) in novih samopostrežnih pristopov (</a:t>
            </a:r>
            <a:r>
              <a:rPr lang="sl-SI" sz="3200" dirty="0" err="1"/>
              <a:t>Power</a:t>
            </a:r>
            <a:r>
              <a:rPr lang="sl-SI" sz="3200" dirty="0"/>
              <a:t> BI).</a:t>
            </a:r>
            <a:br>
              <a:rPr lang="sl-SI" sz="3200" dirty="0"/>
            </a:br>
            <a:endParaRPr lang="sl-SI" sz="1200" dirty="0"/>
          </a:p>
          <a:p>
            <a:r>
              <a:rPr lang="sl-SI" sz="3200" dirty="0"/>
              <a:t>Kakovost informacij je danes relativen pojem.</a:t>
            </a:r>
            <a:r>
              <a:rPr lang="sl-SI" sz="3200" b="1" dirty="0"/>
              <a:t> Imeti primerljivo kakovostne podatke prej od konkurence. </a:t>
            </a:r>
            <a:endParaRPr lang="sl-SI" sz="1600" dirty="0"/>
          </a:p>
        </p:txBody>
      </p:sp>
    </p:spTree>
    <p:extLst>
      <p:ext uri="{BB962C8B-B14F-4D97-AF65-F5344CB8AC3E}">
        <p14:creationId xmlns:p14="http://schemas.microsoft.com/office/powerpoint/2010/main" val="295066130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91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5|1.9|1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20.4|17.5|9.8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20.4|17.5|9.8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5.3"/>
</p:tagLst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2716D1C7-D44D-4D49-863E-F0DF88A9D53A}" vid="{F5901DD6-41EA-43D3-B4D6-D0C39342807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630a2e83-186a-4a0f-ab27-bee8a8096ab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NTK_2017_ppt</Template>
  <TotalTime>765</TotalTime>
  <Words>1737</Words>
  <Application>Microsoft Office PowerPoint</Application>
  <PresentationFormat>Custom</PresentationFormat>
  <Paragraphs>351</Paragraphs>
  <Slides>32</Slides>
  <Notes>28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5" baseType="lpstr">
      <vt:lpstr>ＭＳ Ｐゴシック</vt:lpstr>
      <vt:lpstr>ＭＳ Ｐゴシック</vt:lpstr>
      <vt:lpstr>Arial</vt:lpstr>
      <vt:lpstr>Calibri</vt:lpstr>
      <vt:lpstr>Consolas</vt:lpstr>
      <vt:lpstr>Segoe UI</vt:lpstr>
      <vt:lpstr>Segoe UI Light</vt:lpstr>
      <vt:lpstr>Segoe UI Semilight</vt:lpstr>
      <vt:lpstr>Tahoma</vt:lpstr>
      <vt:lpstr>Times New Roman</vt:lpstr>
      <vt:lpstr>Wingdings</vt:lpstr>
      <vt:lpstr>MS_WinDays17_PPT_template</vt:lpstr>
      <vt:lpstr>Visio</vt:lpstr>
      <vt:lpstr>PowerPoint Presentation</vt:lpstr>
      <vt:lpstr>Power BI v živo!  Primer uporabe v JHL</vt:lpstr>
      <vt:lpstr>Še pomnite... </vt:lpstr>
      <vt:lpstr>PowerPoint Presentation</vt:lpstr>
      <vt:lpstr>2015: Sprememba kot odgovor na večno vojno? </vt:lpstr>
      <vt:lpstr>2015: Rešitev je sobivanje, federacija...</vt:lpstr>
      <vt:lpstr>PowerPoint Presentation</vt:lpstr>
      <vt:lpstr>Power BI</vt:lpstr>
      <vt:lpstr>Pa res lahko vse podatke urejamo sami? ...</vt:lpstr>
      <vt:lpstr>2016: Power BI je lahko...</vt:lpstr>
      <vt:lpstr>2016: Power BI kot mora biti </vt:lpstr>
      <vt:lpstr>2017: ... In kakšen sem potem v praksi... </vt:lpstr>
      <vt:lpstr>Družina javnih podjetij v Ljubljani </vt:lpstr>
      <vt:lpstr>BI – poslovno obveščanje v družini javnih podjetij v Ljubljani</vt:lpstr>
      <vt:lpstr>Idejni koncept gradnje BI - predpostavke  </vt:lpstr>
      <vt:lpstr>Učinkovita raba informacij  podatkovnega skladišča</vt:lpstr>
      <vt:lpstr>Koraki gradnje podatkovnega skladišča</vt:lpstr>
      <vt:lpstr>Prototip podatkovnega skladišča</vt:lpstr>
      <vt:lpstr>PowerPoint Presentation</vt:lpstr>
      <vt:lpstr>Demo</vt:lpstr>
      <vt:lpstr>Kje smo trenutno?  </vt:lpstr>
      <vt:lpstr>Kratkoročni in dolgoročni plani  </vt:lpstr>
      <vt:lpstr>Še izkušnje z druge strani</vt:lpstr>
      <vt:lpstr>2017: Pravo pot potrjujejo tudi zvezde...</vt:lpstr>
      <vt:lpstr>Danes bi vsi vse (na) hitro... </vt:lpstr>
      <vt:lpstr>Zdravi temelji... Hitre zmage!</vt:lpstr>
      <vt:lpstr>Skupno skrbništvo</vt:lpstr>
      <vt:lpstr>PowerPoint Presentation</vt:lpstr>
      <vt:lpstr>Med evolucijo in revolucijo...</vt:lpstr>
      <vt:lpstr>PowerPoint Presentation</vt:lpstr>
      <vt:lpstr>Je (r)evolucija uspela?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subject>&lt;Speech title here&gt;</dc:subject>
  <dc:creator>Katja Bučan</dc:creator>
  <cp:keywords/>
  <dc:description>Template: _x000d_
Formatting: _x000d_
Audience Type:</dc:description>
  <cp:lastModifiedBy>Marko Škufca</cp:lastModifiedBy>
  <cp:revision>122</cp:revision>
  <dcterms:created xsi:type="dcterms:W3CDTF">2017-03-30T09:50:36Z</dcterms:created>
  <dcterms:modified xsi:type="dcterms:W3CDTF">2017-06-02T18:33:57Z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