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3"/>
  </p:notesMasterIdLst>
  <p:handoutMasterIdLst>
    <p:handoutMasterId r:id="rId24"/>
  </p:handoutMasterIdLst>
  <p:sldIdLst>
    <p:sldId id="1841" r:id="rId5"/>
    <p:sldId id="1661" r:id="rId6"/>
    <p:sldId id="1716" r:id="rId7"/>
    <p:sldId id="1670" r:id="rId8"/>
    <p:sldId id="1852" r:id="rId9"/>
    <p:sldId id="1853" r:id="rId10"/>
    <p:sldId id="1854" r:id="rId11"/>
    <p:sldId id="1855" r:id="rId12"/>
    <p:sldId id="1856" r:id="rId13"/>
    <p:sldId id="1857" r:id="rId14"/>
    <p:sldId id="1858" r:id="rId15"/>
    <p:sldId id="1859" r:id="rId16"/>
    <p:sldId id="1860" r:id="rId17"/>
    <p:sldId id="1861" r:id="rId18"/>
    <p:sldId id="1862" r:id="rId19"/>
    <p:sldId id="1863" r:id="rId20"/>
    <p:sldId id="1851" r:id="rId21"/>
    <p:sldId id="1848" r:id="rId22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A0"/>
    <a:srgbClr val="832B8F"/>
    <a:srgbClr val="5E5E60"/>
    <a:srgbClr val="B02E7F"/>
    <a:srgbClr val="F26224"/>
    <a:srgbClr val="FFFFFF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45" autoAdjust="0"/>
    <p:restoredTop sz="92109" autoAdjust="0"/>
  </p:normalViewPr>
  <p:slideViewPr>
    <p:cSldViewPr snapToGrid="0">
      <p:cViewPr>
        <p:scale>
          <a:sx n="118" d="100"/>
          <a:sy n="118" d="100"/>
        </p:scale>
        <p:origin x="642" y="-96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9/24/2023 1:01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9/24/2023 1:01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9/24/2023 1:01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9/24/2023 1:01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5428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1:01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946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116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0853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4763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43704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1:07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138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1042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2417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579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8308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8961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9/24/2023 1:09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630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sl-SI"/>
              <a:t>Kliknite ikono, če želite dodati sliko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sl-SI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Kliknite za urejanje slogov besedila matrice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573" r:id="rId10"/>
    <p:sldLayoutId id="2147484638" r:id="rId11"/>
    <p:sldLayoutId id="2147484673" r:id="rId12"/>
    <p:sldLayoutId id="2147484249" r:id="rId13"/>
    <p:sldLayoutId id="2147484683" r:id="rId14"/>
    <p:sldLayoutId id="2147484684" r:id="rId15"/>
    <p:sldLayoutId id="2147484256" r:id="rId16"/>
    <p:sldLayoutId id="2147484682" r:id="rId17"/>
    <p:sldLayoutId id="2147484263" r:id="rId18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bidax.wordpress.com/2022/12/15/introducing-dax-window-functions-part-1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ompas-xnet.si/izobrazevanja/koledar-tecajev-t/Excel-BI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kompas-xnet.si/izobrazevanja/koledar-tecajev-t/Power-BI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875002"/>
            <a:ext cx="9144000" cy="553998"/>
          </a:xfrm>
        </p:spPr>
        <p:txBody>
          <a:bodyPr/>
          <a:lstStyle/>
          <a:p>
            <a:r>
              <a:rPr lang="sl-SI" dirty="0" err="1"/>
              <a:t>Power</a:t>
            </a:r>
            <a:r>
              <a:rPr lang="sl-SI" dirty="0"/>
              <a:t> BI </a:t>
            </a:r>
            <a:r>
              <a:rPr lang="sl-SI" dirty="0" err="1"/>
              <a:t>Window</a:t>
            </a:r>
            <a:r>
              <a:rPr lang="sl-SI" dirty="0"/>
              <a:t> </a:t>
            </a:r>
            <a:r>
              <a:rPr lang="sl-SI" dirty="0" err="1"/>
              <a:t>Functions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Klemen Vončina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579648"/>
            <a:ext cx="4161981" cy="553998"/>
          </a:xfrm>
        </p:spPr>
        <p:txBody>
          <a:bodyPr/>
          <a:lstStyle/>
          <a:p>
            <a:r>
              <a:rPr lang="sl-SI" dirty="0"/>
              <a:t>Klemen Vončina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104644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Kompas </a:t>
            </a:r>
            <a:r>
              <a:rPr lang="en-US" dirty="0" err="1"/>
              <a:t>Xnet</a:t>
            </a: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MOSM, MCSA, MCT</a:t>
            </a:r>
          </a:p>
          <a:p>
            <a:endParaRPr lang="en-US" dirty="0"/>
          </a:p>
        </p:txBody>
      </p:sp>
      <p:pic>
        <p:nvPicPr>
          <p:cNvPr id="4" name="Označba mesta slike 3" descr="Slika, ki vsebuje besede oseba, človeški obraz, nasmeh, oblačila&#10;&#10;Opis je samodejno ustvarjen">
            <a:extLst>
              <a:ext uri="{FF2B5EF4-FFF2-40B4-BE49-F238E27FC236}">
                <a16:creationId xmlns:a16="http://schemas.microsoft.com/office/drawing/2014/main" id="{319895E7-DA97-CAE3-466E-9241B393FE7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16667" r="16667"/>
          <a:stretch>
            <a:fillRect/>
          </a:stretch>
        </p:blipFill>
        <p:spPr>
          <a:xfrm>
            <a:off x="584200" y="337511"/>
            <a:ext cx="1998055" cy="1998055"/>
          </a:xfr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B2E7B481-6B99-7401-360A-26F6C93A56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838" y="337511"/>
            <a:ext cx="4721478" cy="590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69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Introduction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412968"/>
          </a:xfrm>
        </p:spPr>
        <p:txBody>
          <a:bodyPr/>
          <a:lstStyle/>
          <a:p>
            <a:r>
              <a:rPr lang="sl-SI" dirty="0" err="1"/>
              <a:t>Inspired</a:t>
            </a:r>
            <a:r>
              <a:rPr lang="sl-SI" dirty="0"/>
              <a:t> </a:t>
            </a:r>
            <a:r>
              <a:rPr lang="sl-SI" dirty="0" err="1"/>
              <a:t>by</a:t>
            </a:r>
            <a:r>
              <a:rPr lang="sl-SI" dirty="0"/>
              <a:t> SQL </a:t>
            </a:r>
            <a:r>
              <a:rPr lang="sl-SI" dirty="0" err="1"/>
              <a:t>window</a:t>
            </a:r>
            <a:r>
              <a:rPr lang="sl-SI" dirty="0"/>
              <a:t> </a:t>
            </a:r>
            <a:r>
              <a:rPr lang="sl-SI" dirty="0" err="1"/>
              <a:t>functions</a:t>
            </a:r>
            <a:endParaRPr lang="sl-SI" dirty="0"/>
          </a:p>
          <a:p>
            <a:r>
              <a:rPr lang="sl-SI" dirty="0" err="1"/>
              <a:t>Fall</a:t>
            </a:r>
            <a:r>
              <a:rPr lang="sl-SI" dirty="0"/>
              <a:t> </a:t>
            </a:r>
            <a:r>
              <a:rPr lang="sl-SI" dirty="0" err="1"/>
              <a:t>into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broader</a:t>
            </a:r>
            <a:r>
              <a:rPr lang="sl-SI" dirty="0"/>
              <a:t> </a:t>
            </a:r>
            <a:r>
              <a:rPr lang="sl-SI" dirty="0" err="1"/>
              <a:t>category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table </a:t>
            </a:r>
            <a:r>
              <a:rPr lang="sl-SI" dirty="0" err="1"/>
              <a:t>functions</a:t>
            </a:r>
            <a:endParaRPr lang="sl-SI" dirty="0"/>
          </a:p>
          <a:p>
            <a:r>
              <a:rPr lang="sl-SI" dirty="0" err="1"/>
              <a:t>Meant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comparison</a:t>
            </a:r>
            <a:r>
              <a:rPr lang="sl-SI" dirty="0"/>
              <a:t> </a:t>
            </a:r>
            <a:r>
              <a:rPr lang="sl-SI" dirty="0" err="1"/>
              <a:t>operations</a:t>
            </a:r>
            <a:r>
              <a:rPr lang="sl-SI" dirty="0"/>
              <a:t>, </a:t>
            </a:r>
            <a:r>
              <a:rPr lang="sl-SI" dirty="0" err="1"/>
              <a:t>calculations</a:t>
            </a:r>
            <a:r>
              <a:rPr lang="sl-SI" dirty="0"/>
              <a:t> </a:t>
            </a:r>
            <a:r>
              <a:rPr lang="sl-SI" dirty="0" err="1"/>
              <a:t>based</a:t>
            </a:r>
            <a:r>
              <a:rPr lang="sl-SI" dirty="0"/>
              <a:t> on </a:t>
            </a:r>
            <a:r>
              <a:rPr lang="sl-SI" dirty="0" err="1"/>
              <a:t>custom</a:t>
            </a:r>
            <a:r>
              <a:rPr lang="sl-SI" dirty="0"/>
              <a:t> sort </a:t>
            </a:r>
            <a:r>
              <a:rPr lang="sl-SI" dirty="0" err="1"/>
              <a:t>order</a:t>
            </a:r>
            <a:r>
              <a:rPr lang="sl-SI" dirty="0"/>
              <a:t>, time </a:t>
            </a:r>
            <a:r>
              <a:rPr lang="sl-SI" dirty="0" err="1"/>
              <a:t>frame</a:t>
            </a:r>
            <a:r>
              <a:rPr lang="sl-SI" dirty="0"/>
              <a:t> </a:t>
            </a:r>
            <a:r>
              <a:rPr lang="sl-SI" dirty="0" err="1"/>
              <a:t>etc</a:t>
            </a:r>
            <a:r>
              <a:rPr lang="sl-SI" dirty="0"/>
              <a:t>.</a:t>
            </a:r>
          </a:p>
          <a:p>
            <a:r>
              <a:rPr lang="sl-SI" dirty="0"/>
              <a:t>Used to be </a:t>
            </a:r>
            <a:r>
              <a:rPr lang="sl-SI" dirty="0" err="1"/>
              <a:t>hard</a:t>
            </a:r>
            <a:r>
              <a:rPr lang="sl-SI" dirty="0"/>
              <a:t> to </a:t>
            </a:r>
            <a:r>
              <a:rPr lang="sl-SI" dirty="0" err="1"/>
              <a:t>write</a:t>
            </a:r>
            <a:r>
              <a:rPr lang="sl-SI" dirty="0"/>
              <a:t> </a:t>
            </a:r>
            <a:r>
              <a:rPr lang="sl-SI" dirty="0" err="1"/>
              <a:t>cross-row</a:t>
            </a:r>
            <a:r>
              <a:rPr lang="sl-SI" dirty="0"/>
              <a:t> </a:t>
            </a:r>
            <a:r>
              <a:rPr lang="sl-SI" dirty="0" err="1"/>
              <a:t>calculations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Main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helper</a:t>
            </a:r>
            <a:r>
              <a:rPr lang="sl-SI" dirty="0"/>
              <a:t> </a:t>
            </a:r>
            <a:r>
              <a:rPr lang="sl-SI" dirty="0" err="1"/>
              <a:t>functions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499146"/>
          </a:xfrm>
        </p:spPr>
        <p:txBody>
          <a:bodyPr/>
          <a:lstStyle/>
          <a:p>
            <a:r>
              <a:rPr lang="sl-SI" dirty="0" err="1"/>
              <a:t>Introduced</a:t>
            </a:r>
            <a:r>
              <a:rPr lang="sl-SI" dirty="0"/>
              <a:t> in December 2022 </a:t>
            </a:r>
            <a:r>
              <a:rPr lang="sl-SI" dirty="0" err="1"/>
              <a:t>update</a:t>
            </a:r>
            <a:endParaRPr lang="sl-SI" dirty="0"/>
          </a:p>
          <a:p>
            <a:pPr lvl="1"/>
            <a:r>
              <a:rPr lang="sl-SI" dirty="0"/>
              <a:t>INDEX, OFFSET, WINDOW</a:t>
            </a:r>
          </a:p>
          <a:p>
            <a:pPr lvl="1"/>
            <a:r>
              <a:rPr lang="sl-SI" dirty="0" err="1"/>
              <a:t>Helper</a:t>
            </a:r>
            <a:r>
              <a:rPr lang="sl-SI" dirty="0"/>
              <a:t> </a:t>
            </a:r>
            <a:r>
              <a:rPr lang="sl-SI" dirty="0" err="1"/>
              <a:t>functions</a:t>
            </a:r>
            <a:r>
              <a:rPr lang="sl-SI" dirty="0"/>
              <a:t> – ORDERBY, PARTITIONBY</a:t>
            </a:r>
          </a:p>
          <a:p>
            <a:pPr lvl="2"/>
            <a:r>
              <a:rPr lang="sl-SI" dirty="0"/>
              <a:t>Used </a:t>
            </a:r>
            <a:r>
              <a:rPr lang="sl-SI" dirty="0" err="1"/>
              <a:t>within</a:t>
            </a:r>
            <a:r>
              <a:rPr lang="sl-SI" dirty="0"/>
              <a:t> </a:t>
            </a:r>
            <a:r>
              <a:rPr lang="sl-SI" dirty="0" err="1"/>
              <a:t>window</a:t>
            </a:r>
            <a:r>
              <a:rPr lang="sl-SI" dirty="0"/>
              <a:t> </a:t>
            </a:r>
            <a:r>
              <a:rPr lang="sl-SI" dirty="0" err="1"/>
              <a:t>functions</a:t>
            </a:r>
            <a:r>
              <a:rPr lang="sl-SI" dirty="0"/>
              <a:t> as </a:t>
            </a:r>
            <a:r>
              <a:rPr lang="sl-SI" dirty="0" err="1"/>
              <a:t>modifiers</a:t>
            </a:r>
            <a:endParaRPr lang="sl-SI" dirty="0"/>
          </a:p>
          <a:p>
            <a:r>
              <a:rPr lang="sl-SI" dirty="0"/>
              <a:t>RANK, ROWNUMBER – </a:t>
            </a:r>
            <a:r>
              <a:rPr lang="sl-SI" dirty="0" err="1"/>
              <a:t>added</a:t>
            </a:r>
            <a:r>
              <a:rPr lang="sl-SI" dirty="0"/>
              <a:t> in April 2023 </a:t>
            </a:r>
            <a:r>
              <a:rPr lang="sl-SI" dirty="0" err="1"/>
              <a:t>update</a:t>
            </a:r>
            <a:endParaRPr lang="sl-SI" dirty="0"/>
          </a:p>
          <a:p>
            <a:r>
              <a:rPr lang="sl-SI" dirty="0"/>
              <a:t>MATCHBY – </a:t>
            </a:r>
            <a:r>
              <a:rPr lang="sl-SI" dirty="0" err="1"/>
              <a:t>helper</a:t>
            </a:r>
            <a:r>
              <a:rPr lang="sl-SI" dirty="0"/>
              <a:t>, </a:t>
            </a:r>
            <a:r>
              <a:rPr lang="sl-SI" dirty="0" err="1"/>
              <a:t>added</a:t>
            </a:r>
            <a:r>
              <a:rPr lang="sl-SI" dirty="0"/>
              <a:t> in </a:t>
            </a:r>
            <a:r>
              <a:rPr lang="sl-SI" dirty="0" err="1"/>
              <a:t>May</a:t>
            </a:r>
            <a:r>
              <a:rPr lang="sl-SI" dirty="0"/>
              <a:t> 2023 </a:t>
            </a:r>
            <a:r>
              <a:rPr lang="sl-SI" dirty="0" err="1"/>
              <a:t>update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136027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Same </a:t>
            </a:r>
            <a:r>
              <a:rPr lang="sl-SI" dirty="0" err="1"/>
              <a:t>basic</a:t>
            </a:r>
            <a:r>
              <a:rPr lang="sl-SI" dirty="0"/>
              <a:t> </a:t>
            </a:r>
            <a:r>
              <a:rPr lang="sl-SI" dirty="0" err="1"/>
              <a:t>syntax</a:t>
            </a:r>
            <a:r>
              <a:rPr lang="sl-SI" dirty="0"/>
              <a:t> &amp; </a:t>
            </a:r>
            <a:r>
              <a:rPr lang="sl-SI" dirty="0" err="1"/>
              <a:t>workflow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690515"/>
          </a:xfrm>
        </p:spPr>
        <p:txBody>
          <a:bodyPr/>
          <a:lstStyle/>
          <a:p>
            <a:pPr marL="0" indent="0">
              <a:buNone/>
            </a:pPr>
            <a:r>
              <a:rPr lang="sl-SI" sz="2400" dirty="0" err="1"/>
              <a:t>fxName</a:t>
            </a:r>
            <a:r>
              <a:rPr lang="sl-SI" sz="2400" dirty="0"/>
              <a:t> (&lt;</a:t>
            </a:r>
            <a:r>
              <a:rPr lang="sl-SI" sz="2400" dirty="0" err="1"/>
              <a:t>position</a:t>
            </a:r>
            <a:r>
              <a:rPr lang="sl-SI" sz="2400" dirty="0"/>
              <a:t>&gt;, &lt;table&gt;, &lt;</a:t>
            </a:r>
            <a:r>
              <a:rPr lang="sl-SI" sz="2400" dirty="0" err="1"/>
              <a:t>orderby</a:t>
            </a:r>
            <a:r>
              <a:rPr lang="sl-SI" sz="2400" dirty="0"/>
              <a:t>&gt;, &lt;</a:t>
            </a:r>
            <a:r>
              <a:rPr lang="sl-SI" sz="2400" dirty="0" err="1"/>
              <a:t>blanks</a:t>
            </a:r>
            <a:r>
              <a:rPr lang="sl-SI" sz="2400" dirty="0"/>
              <a:t>&gt;, &lt;</a:t>
            </a:r>
            <a:r>
              <a:rPr lang="sl-SI" sz="2400" dirty="0" err="1"/>
              <a:t>partitionby</a:t>
            </a:r>
            <a:r>
              <a:rPr lang="sl-SI" sz="2400" dirty="0"/>
              <a:t>&gt;, &lt;</a:t>
            </a:r>
            <a:r>
              <a:rPr lang="sl-SI" sz="2400" dirty="0" err="1"/>
              <a:t>matchby</a:t>
            </a:r>
            <a:r>
              <a:rPr lang="sl-SI" sz="2400" dirty="0"/>
              <a:t>&gt;)</a:t>
            </a:r>
          </a:p>
          <a:p>
            <a:pPr marL="0" indent="0">
              <a:buNone/>
            </a:pPr>
            <a:endParaRPr lang="sl-SI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Take all rows of the table </a:t>
            </a:r>
            <a:r>
              <a:rPr lang="sl-SI" sz="2400" dirty="0"/>
              <a:t>in </a:t>
            </a:r>
            <a:r>
              <a:rPr lang="sl-SI" sz="2400" dirty="0" err="1"/>
              <a:t>the</a:t>
            </a:r>
            <a:r>
              <a:rPr lang="en-US" sz="2400" dirty="0"/>
              <a:t> &lt;table&gt; parameter.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Divide the rows into separate partitions </a:t>
            </a:r>
            <a:r>
              <a:rPr lang="sl-SI" sz="2400" dirty="0" err="1"/>
              <a:t>according</a:t>
            </a:r>
            <a:r>
              <a:rPr lang="sl-SI" sz="2400" dirty="0"/>
              <a:t> to</a:t>
            </a:r>
            <a:r>
              <a:rPr lang="en-US" sz="2400" dirty="0"/>
              <a:t> the partition-by </a:t>
            </a:r>
            <a:r>
              <a:rPr lang="sl-SI" sz="2400" dirty="0"/>
              <a:t>parameter</a:t>
            </a:r>
            <a:r>
              <a:rPr lang="en-US" sz="240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Sort the rows within each partition according to the order-by </a:t>
            </a:r>
            <a:r>
              <a:rPr lang="sl-SI" sz="2400" dirty="0"/>
              <a:t>parameter.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Determine the current partition and the current row within the partition.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Return zero, one or more rows within the current partition.</a:t>
            </a:r>
            <a:endParaRPr lang="sl-SI" sz="2400" dirty="0"/>
          </a:p>
          <a:p>
            <a:pPr marL="0" indent="0">
              <a:buNone/>
            </a:pPr>
            <a:endParaRPr lang="sl-SI" sz="2400" dirty="0"/>
          </a:p>
          <a:p>
            <a:pPr marL="0" indent="0">
              <a:buNone/>
            </a:pPr>
            <a:endParaRPr lang="sl-SI" sz="2400" dirty="0"/>
          </a:p>
          <a:p>
            <a:pPr marL="0" indent="0">
              <a:buNone/>
            </a:pPr>
            <a:endParaRPr lang="sl-SI" sz="2400" dirty="0"/>
          </a:p>
          <a:p>
            <a:pPr marL="0" indent="0">
              <a:buNone/>
            </a:pPr>
            <a:r>
              <a:rPr lang="sl-SI" sz="1800" dirty="0" err="1"/>
              <a:t>Source</a:t>
            </a:r>
            <a:r>
              <a:rPr lang="sl-SI" sz="1800" dirty="0"/>
              <a:t>: </a:t>
            </a:r>
            <a:r>
              <a:rPr lang="sl-SI" sz="1800" dirty="0">
                <a:hlinkClick r:id="rId3"/>
              </a:rPr>
              <a:t>https://pbidax.wordpress.com/2022/12/15/introducing-dax-window-functions-part-1/</a:t>
            </a:r>
            <a:endParaRPr lang="sl-SI" sz="1800" dirty="0"/>
          </a:p>
        </p:txBody>
      </p:sp>
    </p:spTree>
    <p:extLst>
      <p:ext uri="{BB962C8B-B14F-4D97-AF65-F5344CB8AC3E}">
        <p14:creationId xmlns:p14="http://schemas.microsoft.com/office/powerpoint/2010/main" val="105852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INDEX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51413"/>
          </a:xfrm>
        </p:spPr>
        <p:txBody>
          <a:bodyPr/>
          <a:lstStyle/>
          <a:p>
            <a:r>
              <a:rPr lang="sl-SI" dirty="0"/>
              <a:t>Table </a:t>
            </a:r>
            <a:r>
              <a:rPr lang="sl-SI" dirty="0" err="1"/>
              <a:t>function</a:t>
            </a:r>
            <a:r>
              <a:rPr lang="sl-SI" dirty="0"/>
              <a:t> – </a:t>
            </a:r>
            <a:r>
              <a:rPr lang="sl-SI" dirty="0" err="1"/>
              <a:t>result</a:t>
            </a:r>
            <a:r>
              <a:rPr lang="sl-SI" dirty="0"/>
              <a:t> is a table</a:t>
            </a:r>
          </a:p>
          <a:p>
            <a:r>
              <a:rPr lang="sl-SI" dirty="0" err="1"/>
              <a:t>Returns</a:t>
            </a:r>
            <a:r>
              <a:rPr lang="sl-SI" dirty="0"/>
              <a:t> a </a:t>
            </a:r>
            <a:r>
              <a:rPr lang="sl-SI" dirty="0" err="1"/>
              <a:t>row</a:t>
            </a:r>
            <a:r>
              <a:rPr lang="sl-SI" dirty="0"/>
              <a:t> at </a:t>
            </a:r>
            <a:r>
              <a:rPr lang="sl-SI" dirty="0" err="1"/>
              <a:t>an</a:t>
            </a:r>
            <a:r>
              <a:rPr lang="sl-SI" dirty="0"/>
              <a:t> absolute </a:t>
            </a:r>
            <a:r>
              <a:rPr lang="sl-SI" dirty="0" err="1"/>
              <a:t>position</a:t>
            </a:r>
            <a:endParaRPr lang="sl-SI" dirty="0"/>
          </a:p>
          <a:p>
            <a:pPr lvl="1"/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first</a:t>
            </a:r>
            <a:r>
              <a:rPr lang="sl-SI" dirty="0"/>
              <a:t> </a:t>
            </a:r>
            <a:r>
              <a:rPr lang="sl-SI" dirty="0" err="1"/>
              <a:t>row</a:t>
            </a:r>
            <a:r>
              <a:rPr lang="sl-SI" dirty="0"/>
              <a:t>, </a:t>
            </a:r>
            <a:r>
              <a:rPr lang="sl-SI" dirty="0" err="1"/>
              <a:t>the</a:t>
            </a:r>
            <a:r>
              <a:rPr lang="sl-SI" dirty="0"/>
              <a:t> last </a:t>
            </a:r>
            <a:r>
              <a:rPr lang="sl-SI" dirty="0" err="1"/>
              <a:t>row</a:t>
            </a:r>
            <a:r>
              <a:rPr lang="sl-SI" dirty="0"/>
              <a:t>…</a:t>
            </a:r>
          </a:p>
          <a:p>
            <a:r>
              <a:rPr lang="sl-SI" dirty="0" err="1"/>
              <a:t>Supports</a:t>
            </a:r>
            <a:r>
              <a:rPr lang="sl-SI" dirty="0"/>
              <a:t> </a:t>
            </a:r>
            <a:r>
              <a:rPr lang="sl-SI" dirty="0" err="1"/>
              <a:t>ordering</a:t>
            </a:r>
            <a:r>
              <a:rPr lang="sl-SI" dirty="0"/>
              <a:t> </a:t>
            </a:r>
            <a:r>
              <a:rPr lang="sl-SI" dirty="0" err="1"/>
              <a:t>by</a:t>
            </a:r>
            <a:r>
              <a:rPr lang="sl-SI" dirty="0"/>
              <a:t> </a:t>
            </a:r>
            <a:r>
              <a:rPr lang="sl-SI" dirty="0" err="1"/>
              <a:t>columns</a:t>
            </a:r>
            <a:r>
              <a:rPr lang="sl-SI" dirty="0"/>
              <a:t> </a:t>
            </a:r>
            <a:r>
              <a:rPr lang="sl-SI" dirty="0" err="1"/>
              <a:t>created</a:t>
            </a:r>
            <a:r>
              <a:rPr lang="sl-SI" dirty="0"/>
              <a:t> on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fly</a:t>
            </a:r>
            <a:endParaRPr lang="sl-SI" dirty="0"/>
          </a:p>
          <a:p>
            <a:r>
              <a:rPr lang="sl-SI" dirty="0" err="1"/>
              <a:t>Always</a:t>
            </a:r>
            <a:r>
              <a:rPr lang="sl-SI" dirty="0"/>
              <a:t> </a:t>
            </a:r>
            <a:r>
              <a:rPr lang="sl-SI" dirty="0" err="1"/>
              <a:t>returns</a:t>
            </a:r>
            <a:r>
              <a:rPr lang="sl-SI" dirty="0"/>
              <a:t> </a:t>
            </a:r>
            <a:r>
              <a:rPr lang="sl-SI" dirty="0" err="1"/>
              <a:t>only</a:t>
            </a:r>
            <a:r>
              <a:rPr lang="sl-SI" dirty="0"/>
              <a:t> one </a:t>
            </a:r>
            <a:r>
              <a:rPr lang="sl-SI" dirty="0" err="1"/>
              <a:t>row</a:t>
            </a:r>
            <a:r>
              <a:rPr lang="sl-SI" dirty="0"/>
              <a:t> (per </a:t>
            </a:r>
            <a:r>
              <a:rPr lang="sl-SI" dirty="0" err="1"/>
              <a:t>partition</a:t>
            </a:r>
            <a:r>
              <a:rPr lang="sl-SI" dirty="0"/>
              <a:t>) - problem in </a:t>
            </a:r>
            <a:r>
              <a:rPr lang="sl-SI" dirty="0" err="1"/>
              <a:t>case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ties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36555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OFFSET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sl-SI" dirty="0" err="1"/>
              <a:t>Grabs</a:t>
            </a:r>
            <a:r>
              <a:rPr lang="sl-SI" dirty="0"/>
              <a:t> one </a:t>
            </a:r>
            <a:r>
              <a:rPr lang="sl-SI" dirty="0" err="1"/>
              <a:t>row</a:t>
            </a:r>
            <a:r>
              <a:rPr lang="sl-SI" dirty="0"/>
              <a:t> </a:t>
            </a:r>
            <a:r>
              <a:rPr lang="sl-SI" dirty="0" err="1"/>
              <a:t>from</a:t>
            </a:r>
            <a:r>
              <a:rPr lang="sl-SI" dirty="0"/>
              <a:t> a table</a:t>
            </a:r>
          </a:p>
          <a:p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row</a:t>
            </a:r>
            <a:r>
              <a:rPr lang="sl-SI" dirty="0"/>
              <a:t> is </a:t>
            </a:r>
            <a:r>
              <a:rPr lang="sl-SI" dirty="0" err="1"/>
              <a:t>defined</a:t>
            </a:r>
            <a:r>
              <a:rPr lang="sl-SI" dirty="0"/>
              <a:t> </a:t>
            </a:r>
            <a:r>
              <a:rPr lang="sl-SI" dirty="0" err="1"/>
              <a:t>by</a:t>
            </a:r>
            <a:r>
              <a:rPr lang="sl-SI" dirty="0"/>
              <a:t> </a:t>
            </a:r>
            <a:r>
              <a:rPr lang="sl-SI" dirty="0" err="1"/>
              <a:t>its</a:t>
            </a:r>
            <a:r>
              <a:rPr lang="sl-SI" dirty="0"/>
              <a:t> </a:t>
            </a:r>
            <a:r>
              <a:rPr lang="sl-SI" dirty="0" err="1"/>
              <a:t>relative</a:t>
            </a:r>
            <a:r>
              <a:rPr lang="sl-SI" dirty="0"/>
              <a:t> </a:t>
            </a:r>
            <a:r>
              <a:rPr lang="sl-SI" dirty="0" err="1"/>
              <a:t>position</a:t>
            </a:r>
            <a:endParaRPr lang="sl-SI" dirty="0"/>
          </a:p>
          <a:p>
            <a:r>
              <a:rPr lang="sl-SI" dirty="0" err="1"/>
              <a:t>Next</a:t>
            </a:r>
            <a:r>
              <a:rPr lang="sl-SI" dirty="0"/>
              <a:t> </a:t>
            </a:r>
            <a:r>
              <a:rPr lang="sl-SI" dirty="0" err="1"/>
              <a:t>row</a:t>
            </a:r>
            <a:r>
              <a:rPr lang="sl-SI" dirty="0"/>
              <a:t>, </a:t>
            </a:r>
            <a:r>
              <a:rPr lang="sl-SI" dirty="0" err="1"/>
              <a:t>previous</a:t>
            </a:r>
            <a:r>
              <a:rPr lang="sl-SI" dirty="0"/>
              <a:t> </a:t>
            </a:r>
            <a:r>
              <a:rPr lang="sl-SI" dirty="0" err="1"/>
              <a:t>row</a:t>
            </a:r>
            <a:r>
              <a:rPr lang="sl-SI" dirty="0"/>
              <a:t>, </a:t>
            </a:r>
            <a:r>
              <a:rPr lang="sl-SI" dirty="0" err="1"/>
              <a:t>two</a:t>
            </a:r>
            <a:r>
              <a:rPr lang="sl-SI" dirty="0"/>
              <a:t> </a:t>
            </a:r>
            <a:r>
              <a:rPr lang="sl-SI" dirty="0" err="1"/>
              <a:t>rows</a:t>
            </a:r>
            <a:r>
              <a:rPr lang="sl-SI" dirty="0"/>
              <a:t> back...</a:t>
            </a:r>
          </a:p>
        </p:txBody>
      </p:sp>
    </p:spTree>
    <p:extLst>
      <p:ext uri="{BB962C8B-B14F-4D97-AF65-F5344CB8AC3E}">
        <p14:creationId xmlns:p14="http://schemas.microsoft.com/office/powerpoint/2010/main" val="4068803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ORDERBY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607141"/>
          </a:xfrm>
        </p:spPr>
        <p:txBody>
          <a:bodyPr/>
          <a:lstStyle/>
          <a:p>
            <a:r>
              <a:rPr lang="sl-SI" dirty="0" err="1"/>
              <a:t>Defines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sort </a:t>
            </a:r>
            <a:r>
              <a:rPr lang="sl-SI" dirty="0" err="1"/>
              <a:t>order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table a </a:t>
            </a:r>
            <a:r>
              <a:rPr lang="sl-SI" dirty="0" err="1"/>
              <a:t>window</a:t>
            </a:r>
            <a:r>
              <a:rPr lang="sl-SI" dirty="0"/>
              <a:t> </a:t>
            </a:r>
            <a:r>
              <a:rPr lang="sl-SI" dirty="0" err="1"/>
              <a:t>function</a:t>
            </a:r>
            <a:r>
              <a:rPr lang="sl-SI" dirty="0"/>
              <a:t> </a:t>
            </a:r>
            <a:r>
              <a:rPr lang="sl-SI" dirty="0" err="1"/>
              <a:t>operates</a:t>
            </a:r>
            <a:r>
              <a:rPr lang="sl-SI" dirty="0"/>
              <a:t> on</a:t>
            </a:r>
          </a:p>
          <a:p>
            <a:r>
              <a:rPr lang="sl-SI" dirty="0" err="1"/>
              <a:t>Can</a:t>
            </a:r>
            <a:r>
              <a:rPr lang="sl-SI" dirty="0"/>
              <a:t> </a:t>
            </a:r>
            <a:r>
              <a:rPr lang="sl-SI" dirty="0" err="1"/>
              <a:t>use</a:t>
            </a:r>
            <a:r>
              <a:rPr lang="sl-SI" dirty="0"/>
              <a:t> </a:t>
            </a:r>
            <a:r>
              <a:rPr lang="sl-SI" dirty="0" err="1"/>
              <a:t>simple</a:t>
            </a:r>
            <a:r>
              <a:rPr lang="sl-SI" dirty="0"/>
              <a:t> </a:t>
            </a:r>
            <a:r>
              <a:rPr lang="sl-SI" dirty="0" err="1"/>
              <a:t>or</a:t>
            </a:r>
            <a:r>
              <a:rPr lang="sl-SI" dirty="0"/>
              <a:t> </a:t>
            </a:r>
            <a:r>
              <a:rPr lang="sl-SI" dirty="0" err="1"/>
              <a:t>complex</a:t>
            </a:r>
            <a:r>
              <a:rPr lang="sl-SI" dirty="0"/>
              <a:t> </a:t>
            </a:r>
            <a:r>
              <a:rPr lang="sl-SI" dirty="0" err="1"/>
              <a:t>sorting</a:t>
            </a:r>
            <a:r>
              <a:rPr lang="sl-SI" dirty="0"/>
              <a:t> </a:t>
            </a:r>
            <a:r>
              <a:rPr lang="sl-SI" dirty="0" err="1"/>
              <a:t>criteria</a:t>
            </a:r>
            <a:endParaRPr lang="sl-SI" dirty="0"/>
          </a:p>
          <a:p>
            <a:pPr lvl="1"/>
            <a:r>
              <a:rPr lang="sl-SI" dirty="0"/>
              <a:t>ORDERBY ( </a:t>
            </a:r>
            <a:r>
              <a:rPr lang="sl-SI" dirty="0" err="1"/>
              <a:t>DimDate</a:t>
            </a:r>
            <a:r>
              <a:rPr lang="sl-SI" dirty="0"/>
              <a:t>[</a:t>
            </a:r>
            <a:r>
              <a:rPr lang="sl-SI" dirty="0" err="1"/>
              <a:t>FullDateAlternateKey</a:t>
            </a:r>
            <a:r>
              <a:rPr lang="sl-SI" dirty="0"/>
              <a:t>], ASC )</a:t>
            </a:r>
          </a:p>
          <a:p>
            <a:pPr lvl="1"/>
            <a:r>
              <a:rPr lang="sl-SI" dirty="0"/>
              <a:t>ORDERBY ( [_</a:t>
            </a:r>
            <a:r>
              <a:rPr lang="sl-SI" dirty="0" err="1"/>
              <a:t>TotalSales</a:t>
            </a:r>
            <a:r>
              <a:rPr lang="sl-SI" dirty="0"/>
              <a:t>], DESC) – </a:t>
            </a:r>
            <a:r>
              <a:rPr lang="sl-SI" dirty="0" err="1"/>
              <a:t>From</a:t>
            </a:r>
            <a:r>
              <a:rPr lang="sl-SI" dirty="0"/>
              <a:t> April 2023</a:t>
            </a:r>
          </a:p>
          <a:p>
            <a:r>
              <a:rPr lang="sl-SI" dirty="0" err="1"/>
              <a:t>If</a:t>
            </a:r>
            <a:r>
              <a:rPr lang="sl-SI" dirty="0"/>
              <a:t> table is </a:t>
            </a:r>
            <a:r>
              <a:rPr lang="sl-SI" dirty="0" err="1"/>
              <a:t>partitioned</a:t>
            </a:r>
            <a:r>
              <a:rPr lang="sl-SI" dirty="0"/>
              <a:t>, </a:t>
            </a:r>
            <a:r>
              <a:rPr lang="sl-SI" dirty="0" err="1"/>
              <a:t>sorts</a:t>
            </a:r>
            <a:r>
              <a:rPr lang="sl-SI" dirty="0"/>
              <a:t> </a:t>
            </a:r>
            <a:r>
              <a:rPr lang="sl-SI" dirty="0" err="1"/>
              <a:t>partitions</a:t>
            </a:r>
            <a:endParaRPr lang="sl-SI" dirty="0"/>
          </a:p>
          <a:p>
            <a:r>
              <a:rPr lang="sl-SI" dirty="0" err="1"/>
              <a:t>Values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ordering</a:t>
            </a:r>
            <a:r>
              <a:rPr lang="sl-SI" dirty="0"/>
              <a:t> </a:t>
            </a:r>
            <a:r>
              <a:rPr lang="sl-SI" dirty="0" err="1"/>
              <a:t>don‘t</a:t>
            </a:r>
            <a:r>
              <a:rPr lang="sl-SI" dirty="0"/>
              <a:t> </a:t>
            </a:r>
            <a:r>
              <a:rPr lang="sl-SI" dirty="0" err="1"/>
              <a:t>need</a:t>
            </a:r>
            <a:r>
              <a:rPr lang="sl-SI" dirty="0"/>
              <a:t> to be </a:t>
            </a:r>
            <a:r>
              <a:rPr lang="sl-SI" dirty="0" err="1"/>
              <a:t>continuous</a:t>
            </a:r>
            <a:endParaRPr lang="sl-SI" dirty="0"/>
          </a:p>
          <a:p>
            <a:pPr lvl="1"/>
            <a:r>
              <a:rPr lang="sl-SI" dirty="0" err="1"/>
              <a:t>Before</a:t>
            </a:r>
            <a:r>
              <a:rPr lang="sl-SI" dirty="0"/>
              <a:t> </a:t>
            </a:r>
            <a:r>
              <a:rPr lang="sl-SI" dirty="0" err="1"/>
              <a:t>window</a:t>
            </a:r>
            <a:r>
              <a:rPr lang="sl-SI" dirty="0"/>
              <a:t> </a:t>
            </a:r>
            <a:r>
              <a:rPr lang="sl-SI" dirty="0" err="1"/>
              <a:t>functions</a:t>
            </a:r>
            <a:r>
              <a:rPr lang="sl-SI" dirty="0"/>
              <a:t>: [ID] = </a:t>
            </a:r>
            <a:r>
              <a:rPr lang="sl-SI" dirty="0" err="1"/>
              <a:t>varCurrID</a:t>
            </a:r>
            <a:r>
              <a:rPr lang="sl-SI" dirty="0"/>
              <a:t> – 1</a:t>
            </a:r>
          </a:p>
          <a:p>
            <a:r>
              <a:rPr lang="sl-SI" dirty="0" err="1"/>
              <a:t>Better</a:t>
            </a:r>
            <a:r>
              <a:rPr lang="sl-SI" dirty="0"/>
              <a:t> </a:t>
            </a:r>
            <a:r>
              <a:rPr lang="sl-SI" dirty="0" err="1"/>
              <a:t>performance</a:t>
            </a:r>
            <a:r>
              <a:rPr lang="sl-SI" dirty="0"/>
              <a:t> </a:t>
            </a:r>
            <a:r>
              <a:rPr lang="sl-SI" dirty="0" err="1"/>
              <a:t>than</a:t>
            </a:r>
            <a:r>
              <a:rPr lang="sl-SI" dirty="0"/>
              <a:t> FILTER </a:t>
            </a:r>
            <a:r>
              <a:rPr lang="sl-SI" dirty="0" err="1"/>
              <a:t>function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5900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PARTITIONBY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sl-SI" dirty="0" err="1"/>
              <a:t>Defines</a:t>
            </a:r>
            <a:r>
              <a:rPr lang="sl-SI" dirty="0"/>
              <a:t> </a:t>
            </a:r>
            <a:r>
              <a:rPr lang="sl-SI" dirty="0" err="1"/>
              <a:t>by</a:t>
            </a:r>
            <a:r>
              <a:rPr lang="sl-SI" dirty="0"/>
              <a:t> </a:t>
            </a:r>
            <a:r>
              <a:rPr lang="sl-SI" dirty="0" err="1"/>
              <a:t>what</a:t>
            </a:r>
            <a:r>
              <a:rPr lang="sl-SI" dirty="0"/>
              <a:t> </a:t>
            </a:r>
            <a:r>
              <a:rPr lang="sl-SI" dirty="0" err="1"/>
              <a:t>columns</a:t>
            </a:r>
            <a:r>
              <a:rPr lang="sl-SI" dirty="0"/>
              <a:t> to </a:t>
            </a:r>
            <a:r>
              <a:rPr lang="sl-SI" dirty="0" err="1"/>
              <a:t>define</a:t>
            </a:r>
            <a:r>
              <a:rPr lang="sl-SI" dirty="0"/>
              <a:t> </a:t>
            </a:r>
            <a:r>
              <a:rPr lang="sl-SI" dirty="0" err="1"/>
              <a:t>partitions</a:t>
            </a:r>
            <a:endParaRPr lang="sl-SI" dirty="0"/>
          </a:p>
          <a:p>
            <a:r>
              <a:rPr lang="sl-SI" dirty="0" err="1"/>
              <a:t>Partitions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table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window</a:t>
            </a:r>
            <a:r>
              <a:rPr lang="sl-SI" dirty="0"/>
              <a:t> </a:t>
            </a:r>
            <a:r>
              <a:rPr lang="sl-SI" dirty="0" err="1"/>
              <a:t>function</a:t>
            </a:r>
            <a:r>
              <a:rPr lang="sl-SI" dirty="0"/>
              <a:t> </a:t>
            </a:r>
            <a:r>
              <a:rPr lang="sl-SI" dirty="0" err="1"/>
              <a:t>works</a:t>
            </a:r>
            <a:r>
              <a:rPr lang="sl-SI" dirty="0"/>
              <a:t> on</a:t>
            </a:r>
          </a:p>
          <a:p>
            <a:r>
              <a:rPr lang="sl-SI" dirty="0" err="1"/>
              <a:t>If</a:t>
            </a:r>
            <a:r>
              <a:rPr lang="sl-SI" dirty="0"/>
              <a:t> </a:t>
            </a:r>
            <a:r>
              <a:rPr lang="sl-SI" dirty="0" err="1"/>
              <a:t>omitted</a:t>
            </a:r>
            <a:r>
              <a:rPr lang="sl-SI" dirty="0"/>
              <a:t>, </a:t>
            </a:r>
            <a:r>
              <a:rPr lang="sl-SI" dirty="0" err="1"/>
              <a:t>entire</a:t>
            </a:r>
            <a:r>
              <a:rPr lang="sl-SI" dirty="0"/>
              <a:t> table is </a:t>
            </a:r>
            <a:r>
              <a:rPr lang="sl-SI" dirty="0" err="1"/>
              <a:t>treated</a:t>
            </a:r>
            <a:r>
              <a:rPr lang="sl-SI" dirty="0"/>
              <a:t> as one </a:t>
            </a:r>
            <a:r>
              <a:rPr lang="sl-SI" dirty="0" err="1"/>
              <a:t>partition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788876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WINDOW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843855"/>
          </a:xfrm>
        </p:spPr>
        <p:txBody>
          <a:bodyPr/>
          <a:lstStyle/>
          <a:p>
            <a:r>
              <a:rPr lang="sl-SI" dirty="0" err="1"/>
              <a:t>Returns</a:t>
            </a:r>
            <a:r>
              <a:rPr lang="sl-SI" dirty="0"/>
              <a:t> a </a:t>
            </a:r>
            <a:r>
              <a:rPr lang="sl-SI" dirty="0" err="1"/>
              <a:t>window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a table – multiple </a:t>
            </a:r>
            <a:r>
              <a:rPr lang="sl-SI" dirty="0" err="1"/>
              <a:t>rows</a:t>
            </a:r>
            <a:endParaRPr lang="sl-SI" dirty="0"/>
          </a:p>
          <a:p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window</a:t>
            </a:r>
            <a:r>
              <a:rPr lang="sl-SI" dirty="0"/>
              <a:t> </a:t>
            </a:r>
            <a:r>
              <a:rPr lang="sl-SI" dirty="0" err="1"/>
              <a:t>height</a:t>
            </a:r>
            <a:r>
              <a:rPr lang="sl-SI" dirty="0"/>
              <a:t> is </a:t>
            </a:r>
            <a:r>
              <a:rPr lang="sl-SI" dirty="0" err="1"/>
              <a:t>defined</a:t>
            </a:r>
            <a:r>
              <a:rPr lang="sl-SI" dirty="0"/>
              <a:t> </a:t>
            </a:r>
            <a:r>
              <a:rPr lang="sl-SI" dirty="0" err="1"/>
              <a:t>by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number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rows</a:t>
            </a:r>
            <a:r>
              <a:rPr lang="sl-SI" dirty="0"/>
              <a:t> to go up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down</a:t>
            </a:r>
            <a:endParaRPr lang="sl-SI" dirty="0"/>
          </a:p>
          <a:p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number</a:t>
            </a:r>
            <a:r>
              <a:rPr lang="sl-SI" dirty="0"/>
              <a:t> </a:t>
            </a:r>
            <a:r>
              <a:rPr lang="sl-SI" dirty="0" err="1"/>
              <a:t>can</a:t>
            </a:r>
            <a:r>
              <a:rPr lang="sl-SI" dirty="0"/>
              <a:t> be </a:t>
            </a:r>
            <a:r>
              <a:rPr lang="sl-SI" dirty="0" err="1"/>
              <a:t>defined</a:t>
            </a:r>
            <a:r>
              <a:rPr lang="sl-SI" dirty="0"/>
              <a:t> in absolute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relative</a:t>
            </a:r>
            <a:r>
              <a:rPr lang="sl-SI" dirty="0"/>
              <a:t> </a:t>
            </a:r>
            <a:r>
              <a:rPr lang="sl-SI" dirty="0" err="1"/>
              <a:t>terms</a:t>
            </a:r>
            <a:endParaRPr lang="sl-SI" dirty="0"/>
          </a:p>
          <a:p>
            <a:r>
              <a:rPr lang="sl-SI" dirty="0"/>
              <a:t>Used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TopN</a:t>
            </a:r>
            <a:r>
              <a:rPr lang="sl-SI" dirty="0"/>
              <a:t> </a:t>
            </a:r>
            <a:r>
              <a:rPr lang="sl-SI" dirty="0" err="1"/>
              <a:t>calculations</a:t>
            </a:r>
            <a:r>
              <a:rPr lang="sl-SI" dirty="0"/>
              <a:t>, XTD </a:t>
            </a:r>
            <a:r>
              <a:rPr lang="sl-SI" dirty="0" err="1"/>
              <a:t>calculations</a:t>
            </a:r>
            <a:r>
              <a:rPr lang="sl-SI" dirty="0"/>
              <a:t>, </a:t>
            </a:r>
            <a:r>
              <a:rPr lang="sl-SI" dirty="0" err="1"/>
              <a:t>rolling</a:t>
            </a:r>
            <a:r>
              <a:rPr lang="sl-SI" dirty="0"/>
              <a:t> </a:t>
            </a:r>
            <a:r>
              <a:rPr lang="sl-SI" dirty="0" err="1"/>
              <a:t>calculations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custom</a:t>
            </a:r>
            <a:r>
              <a:rPr lang="sl-SI" dirty="0"/>
              <a:t> </a:t>
            </a:r>
            <a:r>
              <a:rPr lang="sl-SI" dirty="0" err="1"/>
              <a:t>sorting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partitioning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3049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RANK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686616"/>
          </a:xfrm>
        </p:spPr>
        <p:txBody>
          <a:bodyPr/>
          <a:lstStyle/>
          <a:p>
            <a:r>
              <a:rPr lang="sl-SI" dirty="0" err="1"/>
              <a:t>Returns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ranking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a </a:t>
            </a:r>
            <a:r>
              <a:rPr lang="sl-SI" dirty="0" err="1"/>
              <a:t>value</a:t>
            </a:r>
            <a:r>
              <a:rPr lang="sl-SI" dirty="0"/>
              <a:t> </a:t>
            </a:r>
            <a:r>
              <a:rPr lang="sl-SI" dirty="0" err="1"/>
              <a:t>within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current</a:t>
            </a:r>
            <a:r>
              <a:rPr lang="sl-SI" dirty="0"/>
              <a:t> </a:t>
            </a:r>
            <a:r>
              <a:rPr lang="sl-SI" dirty="0" err="1"/>
              <a:t>context</a:t>
            </a:r>
            <a:endParaRPr lang="sl-SI" dirty="0"/>
          </a:p>
          <a:p>
            <a:r>
              <a:rPr lang="sl-SI" dirty="0" err="1"/>
              <a:t>Enables</a:t>
            </a:r>
            <a:r>
              <a:rPr lang="sl-SI" dirty="0"/>
              <a:t>:</a:t>
            </a:r>
          </a:p>
          <a:p>
            <a:pPr lvl="1"/>
            <a:r>
              <a:rPr lang="sl-SI" dirty="0" err="1"/>
              <a:t>Iteration</a:t>
            </a:r>
            <a:r>
              <a:rPr lang="sl-SI" dirty="0"/>
              <a:t> </a:t>
            </a:r>
            <a:r>
              <a:rPr lang="sl-SI" dirty="0" err="1"/>
              <a:t>over</a:t>
            </a:r>
            <a:r>
              <a:rPr lang="sl-SI" dirty="0"/>
              <a:t> a table - </a:t>
            </a:r>
            <a:r>
              <a:rPr lang="sl-SI" dirty="0" err="1"/>
              <a:t>improvement</a:t>
            </a:r>
            <a:r>
              <a:rPr lang="sl-SI" dirty="0"/>
              <a:t> </a:t>
            </a:r>
            <a:r>
              <a:rPr lang="sl-SI" dirty="0" err="1"/>
              <a:t>over</a:t>
            </a:r>
            <a:r>
              <a:rPr lang="sl-SI" dirty="0"/>
              <a:t> RANK.EQ</a:t>
            </a:r>
          </a:p>
          <a:p>
            <a:pPr lvl="1"/>
            <a:r>
              <a:rPr lang="sl-SI" dirty="0" err="1"/>
              <a:t>Complex</a:t>
            </a:r>
            <a:r>
              <a:rPr lang="sl-SI" dirty="0"/>
              <a:t> </a:t>
            </a:r>
            <a:r>
              <a:rPr lang="sl-SI" dirty="0" err="1"/>
              <a:t>sorting</a:t>
            </a:r>
            <a:r>
              <a:rPr lang="sl-SI" dirty="0"/>
              <a:t> </a:t>
            </a:r>
            <a:r>
              <a:rPr lang="sl-SI" dirty="0" err="1"/>
              <a:t>criteria</a:t>
            </a:r>
            <a:r>
              <a:rPr lang="sl-SI" dirty="0"/>
              <a:t> – </a:t>
            </a:r>
            <a:r>
              <a:rPr lang="sl-SI" dirty="0" err="1"/>
              <a:t>improvement</a:t>
            </a:r>
            <a:r>
              <a:rPr lang="sl-SI" dirty="0"/>
              <a:t> </a:t>
            </a:r>
            <a:r>
              <a:rPr lang="sl-SI" dirty="0" err="1"/>
              <a:t>over</a:t>
            </a:r>
            <a:r>
              <a:rPr lang="sl-SI" dirty="0"/>
              <a:t> RANKX</a:t>
            </a:r>
          </a:p>
        </p:txBody>
      </p:sp>
    </p:spTree>
    <p:extLst>
      <p:ext uri="{BB962C8B-B14F-4D97-AF65-F5344CB8AC3E}">
        <p14:creationId xmlns:p14="http://schemas.microsoft.com/office/powerpoint/2010/main" val="2179878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ROWNUMBER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sl-SI" dirty="0" err="1"/>
              <a:t>Returns</a:t>
            </a:r>
            <a:r>
              <a:rPr lang="sl-SI" dirty="0"/>
              <a:t> a </a:t>
            </a:r>
            <a:r>
              <a:rPr lang="sl-SI" dirty="0" err="1"/>
              <a:t>unique</a:t>
            </a:r>
            <a:r>
              <a:rPr lang="sl-SI" dirty="0"/>
              <a:t> </a:t>
            </a:r>
            <a:r>
              <a:rPr lang="sl-SI" dirty="0" err="1"/>
              <a:t>number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a </a:t>
            </a:r>
            <a:r>
              <a:rPr lang="sl-SI" dirty="0" err="1"/>
              <a:t>sorted</a:t>
            </a:r>
            <a:r>
              <a:rPr lang="sl-SI" dirty="0"/>
              <a:t> </a:t>
            </a:r>
            <a:r>
              <a:rPr lang="sl-SI" dirty="0" err="1"/>
              <a:t>value</a:t>
            </a:r>
            <a:r>
              <a:rPr lang="sl-SI" dirty="0"/>
              <a:t> </a:t>
            </a:r>
            <a:r>
              <a:rPr lang="sl-SI" dirty="0" err="1"/>
              <a:t>within</a:t>
            </a:r>
            <a:r>
              <a:rPr lang="sl-SI" dirty="0"/>
              <a:t> a </a:t>
            </a:r>
            <a:r>
              <a:rPr lang="sl-SI" dirty="0" err="1"/>
              <a:t>partition</a:t>
            </a:r>
            <a:endParaRPr lang="sl-SI" dirty="0"/>
          </a:p>
          <a:p>
            <a:r>
              <a:rPr lang="sl-SI" dirty="0"/>
              <a:t>Not </a:t>
            </a:r>
            <a:r>
              <a:rPr lang="sl-SI" dirty="0" err="1"/>
              <a:t>meant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creating</a:t>
            </a:r>
            <a:r>
              <a:rPr lang="sl-SI" dirty="0"/>
              <a:t> </a:t>
            </a:r>
            <a:r>
              <a:rPr lang="sl-SI" dirty="0" err="1"/>
              <a:t>index</a:t>
            </a:r>
            <a:r>
              <a:rPr lang="sl-SI" dirty="0"/>
              <a:t> </a:t>
            </a:r>
            <a:r>
              <a:rPr lang="sl-SI" dirty="0" err="1"/>
              <a:t>columns</a:t>
            </a:r>
            <a:endParaRPr lang="sl-SI" dirty="0"/>
          </a:p>
          <a:p>
            <a:r>
              <a:rPr lang="sl-SI" dirty="0" err="1"/>
              <a:t>Assumes</a:t>
            </a:r>
            <a:r>
              <a:rPr lang="sl-SI" dirty="0"/>
              <a:t> </a:t>
            </a:r>
            <a:r>
              <a:rPr lang="sl-SI" dirty="0" err="1"/>
              <a:t>that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table </a:t>
            </a:r>
            <a:r>
              <a:rPr lang="sl-SI" dirty="0" err="1"/>
              <a:t>already</a:t>
            </a:r>
            <a:r>
              <a:rPr lang="sl-SI" dirty="0"/>
              <a:t> </a:t>
            </a:r>
            <a:r>
              <a:rPr lang="sl-SI" dirty="0" err="1"/>
              <a:t>has</a:t>
            </a:r>
            <a:r>
              <a:rPr lang="sl-SI" dirty="0"/>
              <a:t> </a:t>
            </a:r>
            <a:r>
              <a:rPr lang="sl-SI" dirty="0" err="1"/>
              <a:t>unique</a:t>
            </a:r>
            <a:r>
              <a:rPr lang="sl-SI" dirty="0"/>
              <a:t> </a:t>
            </a:r>
            <a:r>
              <a:rPr lang="sl-SI" dirty="0" err="1"/>
              <a:t>rows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349818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MATCHBY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447098"/>
          </a:xfrm>
        </p:spPr>
        <p:txBody>
          <a:bodyPr/>
          <a:lstStyle/>
          <a:p>
            <a:r>
              <a:rPr lang="sl-SI" dirty="0" err="1"/>
              <a:t>By</a:t>
            </a:r>
            <a:r>
              <a:rPr lang="sl-SI" dirty="0"/>
              <a:t> </a:t>
            </a:r>
            <a:r>
              <a:rPr lang="sl-SI" dirty="0" err="1"/>
              <a:t>default</a:t>
            </a:r>
            <a:r>
              <a:rPr lang="sl-SI" dirty="0"/>
              <a:t>, DAX </a:t>
            </a:r>
            <a:r>
              <a:rPr lang="sl-SI" dirty="0" err="1"/>
              <a:t>uses</a:t>
            </a:r>
            <a:r>
              <a:rPr lang="sl-SI" dirty="0"/>
              <a:t> </a:t>
            </a:r>
            <a:r>
              <a:rPr lang="sl-SI" dirty="0" err="1"/>
              <a:t>all</a:t>
            </a:r>
            <a:r>
              <a:rPr lang="sl-SI" dirty="0"/>
              <a:t> &lt;</a:t>
            </a:r>
            <a:r>
              <a:rPr lang="sl-SI" dirty="0" err="1"/>
              <a:t>relation</a:t>
            </a:r>
            <a:r>
              <a:rPr lang="sl-SI" dirty="0"/>
              <a:t>&gt; </a:t>
            </a:r>
            <a:r>
              <a:rPr lang="sl-SI" dirty="0" err="1"/>
              <a:t>columns</a:t>
            </a:r>
            <a:r>
              <a:rPr lang="sl-SI" dirty="0"/>
              <a:t> to </a:t>
            </a:r>
            <a:r>
              <a:rPr lang="sl-SI" dirty="0" err="1"/>
              <a:t>determine</a:t>
            </a:r>
            <a:r>
              <a:rPr lang="sl-SI" dirty="0"/>
              <a:t> </a:t>
            </a:r>
            <a:r>
              <a:rPr lang="sl-SI" dirty="0" err="1"/>
              <a:t>current</a:t>
            </a:r>
            <a:r>
              <a:rPr lang="sl-SI" dirty="0"/>
              <a:t> </a:t>
            </a:r>
            <a:r>
              <a:rPr lang="sl-SI" dirty="0" err="1"/>
              <a:t>row</a:t>
            </a:r>
            <a:endParaRPr lang="sl-SI" dirty="0"/>
          </a:p>
          <a:p>
            <a:r>
              <a:rPr lang="sl-SI" dirty="0"/>
              <a:t>MATCHBY </a:t>
            </a:r>
            <a:r>
              <a:rPr lang="sl-SI" dirty="0" err="1"/>
              <a:t>determines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list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columns</a:t>
            </a:r>
            <a:r>
              <a:rPr lang="sl-SI" dirty="0"/>
              <a:t> </a:t>
            </a:r>
            <a:r>
              <a:rPr lang="sl-SI" dirty="0" err="1"/>
              <a:t>needed</a:t>
            </a:r>
            <a:r>
              <a:rPr lang="sl-SI" dirty="0"/>
              <a:t> to </a:t>
            </a:r>
            <a:r>
              <a:rPr lang="sl-SI" dirty="0" err="1"/>
              <a:t>determine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current</a:t>
            </a:r>
            <a:r>
              <a:rPr lang="sl-SI" dirty="0"/>
              <a:t> </a:t>
            </a:r>
            <a:r>
              <a:rPr lang="sl-SI" dirty="0" err="1"/>
              <a:t>row</a:t>
            </a:r>
            <a:endParaRPr lang="sl-SI" dirty="0"/>
          </a:p>
          <a:p>
            <a:r>
              <a:rPr lang="sl-SI" dirty="0" err="1"/>
              <a:t>Solves</a:t>
            </a:r>
            <a:r>
              <a:rPr lang="sl-SI" dirty="0"/>
              <a:t> </a:t>
            </a:r>
            <a:r>
              <a:rPr lang="sl-SI" dirty="0" err="1"/>
              <a:t>circular</a:t>
            </a:r>
            <a:r>
              <a:rPr lang="sl-SI" dirty="0"/>
              <a:t> reference </a:t>
            </a:r>
            <a:r>
              <a:rPr lang="sl-SI" dirty="0" err="1"/>
              <a:t>errors</a:t>
            </a:r>
            <a:endParaRPr lang="sl-SI" dirty="0"/>
          </a:p>
          <a:p>
            <a:r>
              <a:rPr lang="sl-SI" dirty="0"/>
              <a:t>No </a:t>
            </a:r>
            <a:r>
              <a:rPr lang="sl-SI" dirty="0" err="1"/>
              <a:t>need</a:t>
            </a:r>
            <a:r>
              <a:rPr lang="sl-SI" dirty="0"/>
              <a:t> to </a:t>
            </a:r>
            <a:r>
              <a:rPr lang="sl-SI" dirty="0" err="1"/>
              <a:t>explicitly</a:t>
            </a:r>
            <a:r>
              <a:rPr lang="sl-SI" dirty="0"/>
              <a:t> set </a:t>
            </a:r>
            <a:r>
              <a:rPr lang="sl-SI" dirty="0" err="1"/>
              <a:t>key</a:t>
            </a:r>
            <a:r>
              <a:rPr lang="sl-SI" dirty="0"/>
              <a:t> </a:t>
            </a:r>
            <a:r>
              <a:rPr lang="sl-SI" dirty="0" err="1"/>
              <a:t>columns</a:t>
            </a:r>
            <a:r>
              <a:rPr lang="sl-SI" dirty="0"/>
              <a:t> in model</a:t>
            </a:r>
          </a:p>
          <a:p>
            <a:r>
              <a:rPr lang="sl-SI" dirty="0" err="1"/>
              <a:t>Speeds</a:t>
            </a:r>
            <a:r>
              <a:rPr lang="sl-SI" dirty="0"/>
              <a:t> up </a:t>
            </a:r>
            <a:r>
              <a:rPr lang="sl-SI" dirty="0" err="1"/>
              <a:t>join</a:t>
            </a:r>
            <a:r>
              <a:rPr lang="sl-SI" dirty="0"/>
              <a:t> </a:t>
            </a:r>
            <a:r>
              <a:rPr lang="sl-SI" dirty="0" err="1"/>
              <a:t>operations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window</a:t>
            </a:r>
            <a:r>
              <a:rPr lang="sl-SI" dirty="0"/>
              <a:t> </a:t>
            </a:r>
            <a:r>
              <a:rPr lang="sl-SI" dirty="0" err="1"/>
              <a:t>functions</a:t>
            </a:r>
            <a:endParaRPr lang="sl-SI" dirty="0"/>
          </a:p>
          <a:p>
            <a:r>
              <a:rPr lang="sl-SI" dirty="0" err="1"/>
              <a:t>Uniqueness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row</a:t>
            </a:r>
            <a:r>
              <a:rPr lang="sl-SI" dirty="0"/>
              <a:t> </a:t>
            </a:r>
            <a:r>
              <a:rPr lang="sl-SI" dirty="0" err="1"/>
              <a:t>verified</a:t>
            </a:r>
            <a:r>
              <a:rPr lang="sl-SI" dirty="0"/>
              <a:t> at </a:t>
            </a:r>
            <a:r>
              <a:rPr lang="sl-SI" dirty="0" err="1"/>
              <a:t>runtime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58603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MATCHBY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447098"/>
          </a:xfrm>
        </p:spPr>
        <p:txBody>
          <a:bodyPr/>
          <a:lstStyle/>
          <a:p>
            <a:r>
              <a:rPr lang="sl-SI" dirty="0" err="1"/>
              <a:t>By</a:t>
            </a:r>
            <a:r>
              <a:rPr lang="sl-SI" dirty="0"/>
              <a:t> </a:t>
            </a:r>
            <a:r>
              <a:rPr lang="sl-SI" dirty="0" err="1"/>
              <a:t>default</a:t>
            </a:r>
            <a:r>
              <a:rPr lang="sl-SI" dirty="0"/>
              <a:t>, DAX </a:t>
            </a:r>
            <a:r>
              <a:rPr lang="sl-SI" dirty="0" err="1"/>
              <a:t>uses</a:t>
            </a:r>
            <a:r>
              <a:rPr lang="sl-SI" dirty="0"/>
              <a:t> </a:t>
            </a:r>
            <a:r>
              <a:rPr lang="sl-SI" dirty="0" err="1"/>
              <a:t>all</a:t>
            </a:r>
            <a:r>
              <a:rPr lang="sl-SI" dirty="0"/>
              <a:t> &lt;</a:t>
            </a:r>
            <a:r>
              <a:rPr lang="sl-SI" dirty="0" err="1"/>
              <a:t>relation</a:t>
            </a:r>
            <a:r>
              <a:rPr lang="sl-SI" dirty="0"/>
              <a:t>&gt; </a:t>
            </a:r>
            <a:r>
              <a:rPr lang="sl-SI" dirty="0" err="1"/>
              <a:t>columns</a:t>
            </a:r>
            <a:r>
              <a:rPr lang="sl-SI" dirty="0"/>
              <a:t> to </a:t>
            </a:r>
            <a:r>
              <a:rPr lang="sl-SI" dirty="0" err="1"/>
              <a:t>determine</a:t>
            </a:r>
            <a:r>
              <a:rPr lang="sl-SI" dirty="0"/>
              <a:t> </a:t>
            </a:r>
            <a:r>
              <a:rPr lang="sl-SI" dirty="0" err="1"/>
              <a:t>current</a:t>
            </a:r>
            <a:r>
              <a:rPr lang="sl-SI" dirty="0"/>
              <a:t> </a:t>
            </a:r>
            <a:r>
              <a:rPr lang="sl-SI" dirty="0" err="1"/>
              <a:t>row</a:t>
            </a:r>
            <a:endParaRPr lang="sl-SI" dirty="0"/>
          </a:p>
          <a:p>
            <a:r>
              <a:rPr lang="sl-SI" dirty="0"/>
              <a:t>MATCHBY </a:t>
            </a:r>
            <a:r>
              <a:rPr lang="sl-SI" dirty="0" err="1"/>
              <a:t>determines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list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columns</a:t>
            </a:r>
            <a:r>
              <a:rPr lang="sl-SI" dirty="0"/>
              <a:t> </a:t>
            </a:r>
            <a:r>
              <a:rPr lang="sl-SI" dirty="0" err="1"/>
              <a:t>needed</a:t>
            </a:r>
            <a:r>
              <a:rPr lang="sl-SI" dirty="0"/>
              <a:t> to </a:t>
            </a:r>
            <a:r>
              <a:rPr lang="sl-SI" dirty="0" err="1"/>
              <a:t>determine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current</a:t>
            </a:r>
            <a:r>
              <a:rPr lang="sl-SI" dirty="0"/>
              <a:t> </a:t>
            </a:r>
            <a:r>
              <a:rPr lang="sl-SI" dirty="0" err="1"/>
              <a:t>row</a:t>
            </a:r>
            <a:endParaRPr lang="sl-SI" dirty="0"/>
          </a:p>
          <a:p>
            <a:r>
              <a:rPr lang="sl-SI" dirty="0" err="1"/>
              <a:t>Solves</a:t>
            </a:r>
            <a:r>
              <a:rPr lang="sl-SI" dirty="0"/>
              <a:t> </a:t>
            </a:r>
            <a:r>
              <a:rPr lang="sl-SI" dirty="0" err="1"/>
              <a:t>circular</a:t>
            </a:r>
            <a:r>
              <a:rPr lang="sl-SI" dirty="0"/>
              <a:t> reference </a:t>
            </a:r>
            <a:r>
              <a:rPr lang="sl-SI" dirty="0" err="1"/>
              <a:t>errors</a:t>
            </a:r>
            <a:endParaRPr lang="sl-SI" dirty="0"/>
          </a:p>
          <a:p>
            <a:r>
              <a:rPr lang="sl-SI" dirty="0"/>
              <a:t>No </a:t>
            </a:r>
            <a:r>
              <a:rPr lang="sl-SI" dirty="0" err="1"/>
              <a:t>need</a:t>
            </a:r>
            <a:r>
              <a:rPr lang="sl-SI" dirty="0"/>
              <a:t> to </a:t>
            </a:r>
            <a:r>
              <a:rPr lang="sl-SI" dirty="0" err="1"/>
              <a:t>explicitly</a:t>
            </a:r>
            <a:r>
              <a:rPr lang="sl-SI" dirty="0"/>
              <a:t> set </a:t>
            </a:r>
            <a:r>
              <a:rPr lang="sl-SI" dirty="0" err="1"/>
              <a:t>key</a:t>
            </a:r>
            <a:r>
              <a:rPr lang="sl-SI" dirty="0"/>
              <a:t> </a:t>
            </a:r>
            <a:r>
              <a:rPr lang="sl-SI" dirty="0" err="1"/>
              <a:t>columns</a:t>
            </a:r>
            <a:r>
              <a:rPr lang="sl-SI" dirty="0"/>
              <a:t> in model</a:t>
            </a:r>
          </a:p>
          <a:p>
            <a:r>
              <a:rPr lang="sl-SI" dirty="0" err="1"/>
              <a:t>Speeds</a:t>
            </a:r>
            <a:r>
              <a:rPr lang="sl-SI" dirty="0"/>
              <a:t> up </a:t>
            </a:r>
            <a:r>
              <a:rPr lang="sl-SI" dirty="0" err="1"/>
              <a:t>join</a:t>
            </a:r>
            <a:r>
              <a:rPr lang="sl-SI" dirty="0"/>
              <a:t> </a:t>
            </a:r>
            <a:r>
              <a:rPr lang="sl-SI" dirty="0" err="1"/>
              <a:t>operations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window</a:t>
            </a:r>
            <a:r>
              <a:rPr lang="sl-SI" dirty="0"/>
              <a:t> </a:t>
            </a:r>
            <a:r>
              <a:rPr lang="sl-SI" dirty="0" err="1"/>
              <a:t>functions</a:t>
            </a:r>
            <a:endParaRPr lang="sl-SI" dirty="0"/>
          </a:p>
          <a:p>
            <a:r>
              <a:rPr lang="sl-SI" dirty="0" err="1"/>
              <a:t>Uniqueness</a:t>
            </a:r>
            <a:r>
              <a:rPr lang="sl-SI" dirty="0"/>
              <a:t> </a:t>
            </a:r>
            <a:r>
              <a:rPr lang="sl-SI" dirty="0" err="1"/>
              <a:t>of</a:t>
            </a:r>
            <a:r>
              <a:rPr lang="sl-SI" dirty="0"/>
              <a:t> </a:t>
            </a:r>
            <a:r>
              <a:rPr lang="sl-SI" dirty="0" err="1"/>
              <a:t>row</a:t>
            </a:r>
            <a:r>
              <a:rPr lang="sl-SI" dirty="0"/>
              <a:t> </a:t>
            </a:r>
            <a:r>
              <a:rPr lang="sl-SI" dirty="0" err="1"/>
              <a:t>verified</a:t>
            </a:r>
            <a:r>
              <a:rPr lang="sl-SI" dirty="0"/>
              <a:t> at </a:t>
            </a:r>
            <a:r>
              <a:rPr lang="sl-SI" dirty="0" err="1"/>
              <a:t>runtime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67813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Find</a:t>
            </a:r>
            <a:r>
              <a:rPr lang="sl-SI" dirty="0"/>
              <a:t> Out More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sl-SI" b="1" u="none" strike="noStrike" dirty="0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3"/>
              </a:rPr>
              <a:t>Uvod v Excel BI</a:t>
            </a:r>
            <a:r>
              <a:rPr lang="sl-SI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27. – 28.November 2023</a:t>
            </a:r>
            <a:endParaRPr lang="sl-SI" dirty="0">
              <a:effectLst/>
              <a:latin typeface="Aptos" panose="020B00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sl-SI" b="1" u="none" strike="noStrike" dirty="0" err="1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4"/>
              </a:rPr>
              <a:t>Power</a:t>
            </a:r>
            <a:r>
              <a:rPr lang="sl-SI" b="1" u="none" strike="noStrike" dirty="0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4"/>
              </a:rPr>
              <a:t> BI</a:t>
            </a:r>
            <a:r>
              <a:rPr lang="sl-SI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r>
              <a:rPr lang="sl-SI" dirty="0">
                <a:latin typeface="Aptos" panose="020B0004020202020204" pitchFamily="34" charset="0"/>
                <a:cs typeface="Calibri" panose="020F0502020204030204" pitchFamily="34" charset="0"/>
              </a:rPr>
              <a:t>22. - 24. November 2023</a:t>
            </a:r>
          </a:p>
        </p:txBody>
      </p:sp>
    </p:spTree>
    <p:extLst>
      <p:ext uri="{BB962C8B-B14F-4D97-AF65-F5344CB8AC3E}">
        <p14:creationId xmlns:p14="http://schemas.microsoft.com/office/powerpoint/2010/main" val="372706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/>
          </p:cNvSpPr>
          <p:nvPr/>
        </p:nvSpPr>
        <p:spPr>
          <a:xfrm rot="903927">
            <a:off x="6807249" y="1892995"/>
            <a:ext cx="4132490" cy="307201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HR" sz="2800" dirty="0">
                <a:solidFill>
                  <a:schemeClr val="tx1"/>
                </a:solidFill>
              </a:rPr>
              <a:t>This is not school, but we </a:t>
            </a:r>
          </a:p>
          <a:p>
            <a:r>
              <a:rPr lang="en-HR" sz="2800" dirty="0">
                <a:solidFill>
                  <a:srgbClr val="832B8F"/>
                </a:solidFill>
              </a:rPr>
              <a:t>love</a:t>
            </a:r>
            <a:r>
              <a:rPr lang="en-HR" sz="2800" dirty="0">
                <a:solidFill>
                  <a:schemeClr val="tx1"/>
                </a:solidFill>
              </a:rPr>
              <a:t> to get grades.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Please fill out our </a:t>
            </a:r>
          </a:p>
          <a:p>
            <a:r>
              <a:rPr lang="en-HR" sz="2800" dirty="0">
                <a:solidFill>
                  <a:schemeClr val="tx1"/>
                </a:solidFill>
              </a:rPr>
              <a:t>questoineers and leave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us your feedback.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You may even </a:t>
            </a:r>
            <a:r>
              <a:rPr lang="en-HR" sz="2800" dirty="0">
                <a:solidFill>
                  <a:srgbClr val="ED2FA0"/>
                </a:solidFill>
              </a:rPr>
              <a:t>win</a:t>
            </a:r>
            <a:r>
              <a:rPr lang="en-HR" sz="2800" dirty="0">
                <a:solidFill>
                  <a:schemeClr val="tx1"/>
                </a:solidFill>
              </a:rPr>
              <a:t> some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cool rewards.</a:t>
            </a: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3339425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NTK23 template</Template>
  <TotalTime>648</TotalTime>
  <Words>1070</Words>
  <Application>Microsoft Office PowerPoint</Application>
  <PresentationFormat>Širokozaslonsko</PresentationFormat>
  <Paragraphs>133</Paragraphs>
  <Slides>18</Slides>
  <Notes>15</Notes>
  <HiddenSlides>0</HiddenSlides>
  <MMClips>0</MMClips>
  <ScaleCrop>false</ScaleCrop>
  <HeadingPairs>
    <vt:vector size="6" baseType="variant">
      <vt:variant>
        <vt:lpstr>Uporabljene pisave</vt:lpstr>
      </vt:variant>
      <vt:variant>
        <vt:i4>9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18</vt:i4>
      </vt:variant>
    </vt:vector>
  </HeadingPairs>
  <TitlesOfParts>
    <vt:vector size="28" baseType="lpstr">
      <vt:lpstr>Aptos</vt:lpstr>
      <vt:lpstr>Arial</vt:lpstr>
      <vt:lpstr>Segoe UI</vt:lpstr>
      <vt:lpstr>Segoe UI Light</vt:lpstr>
      <vt:lpstr>Segoe UI Semibold</vt:lpstr>
      <vt:lpstr>Segoe UI Semilight</vt:lpstr>
      <vt:lpstr>Source Sans Pro</vt:lpstr>
      <vt:lpstr>Symbol</vt:lpstr>
      <vt:lpstr>Wingdings</vt:lpstr>
      <vt:lpstr>WHITE TEMPLATE</vt:lpstr>
      <vt:lpstr>PowerPointova predstavitev</vt:lpstr>
      <vt:lpstr>Power BI Window Functions</vt:lpstr>
      <vt:lpstr>Klemen Vončina</vt:lpstr>
      <vt:lpstr>Introduction</vt:lpstr>
      <vt:lpstr>Main and helper functions</vt:lpstr>
      <vt:lpstr>Same basic syntax &amp; workflow</vt:lpstr>
      <vt:lpstr>INDEX</vt:lpstr>
      <vt:lpstr>OFFSET</vt:lpstr>
      <vt:lpstr>ORDERBY</vt:lpstr>
      <vt:lpstr>PARTITIONBY</vt:lpstr>
      <vt:lpstr>WINDOW</vt:lpstr>
      <vt:lpstr>RANK</vt:lpstr>
      <vt:lpstr>ROWNUMBER</vt:lpstr>
      <vt:lpstr>MATCHBY</vt:lpstr>
      <vt:lpstr>MATCHBY</vt:lpstr>
      <vt:lpstr>Find Out More</vt:lpstr>
      <vt:lpstr>PowerPointova predstavitev</vt:lpstr>
      <vt:lpstr>PowerPointova predstavitev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subject>&lt;Event name&gt;</dc:subject>
  <dc:creator>Klemen Vončina</dc:creator>
  <cp:keywords/>
  <dc:description/>
  <cp:lastModifiedBy>Klemen Vončina</cp:lastModifiedBy>
  <cp:revision>2</cp:revision>
  <dcterms:created xsi:type="dcterms:W3CDTF">2023-09-24T11:01:45Z</dcterms:created>
  <dcterms:modified xsi:type="dcterms:W3CDTF">2023-09-24T21:49:59Z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