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Lst>
  <p:notesMasterIdLst>
    <p:notesMasterId r:id="rId41"/>
  </p:notesMasterIdLst>
  <p:handoutMasterIdLst>
    <p:handoutMasterId r:id="rId42"/>
  </p:handoutMasterIdLst>
  <p:sldIdLst>
    <p:sldId id="1841" r:id="rId5"/>
    <p:sldId id="1844" r:id="rId6"/>
    <p:sldId id="258" r:id="rId7"/>
    <p:sldId id="300" r:id="rId8"/>
    <p:sldId id="2076138518" r:id="rId9"/>
    <p:sldId id="2076138517" r:id="rId10"/>
    <p:sldId id="2076138208" r:id="rId11"/>
    <p:sldId id="259" r:id="rId12"/>
    <p:sldId id="2076138519" r:id="rId13"/>
    <p:sldId id="265" r:id="rId14"/>
    <p:sldId id="266" r:id="rId15"/>
    <p:sldId id="267" r:id="rId16"/>
    <p:sldId id="268" r:id="rId17"/>
    <p:sldId id="280" r:id="rId18"/>
    <p:sldId id="281" r:id="rId19"/>
    <p:sldId id="257" r:id="rId20"/>
    <p:sldId id="2076138520" r:id="rId21"/>
    <p:sldId id="2076138530" r:id="rId22"/>
    <p:sldId id="2076138531" r:id="rId23"/>
    <p:sldId id="2076138521" r:id="rId24"/>
    <p:sldId id="2076138532" r:id="rId25"/>
    <p:sldId id="2076138522" r:id="rId26"/>
    <p:sldId id="2076138533" r:id="rId27"/>
    <p:sldId id="2076138523" r:id="rId28"/>
    <p:sldId id="2076138534" r:id="rId29"/>
    <p:sldId id="2076138524" r:id="rId30"/>
    <p:sldId id="2076138535" r:id="rId31"/>
    <p:sldId id="2076138525" r:id="rId32"/>
    <p:sldId id="2076138526" r:id="rId33"/>
    <p:sldId id="299" r:id="rId34"/>
    <p:sldId id="2076138536" r:id="rId35"/>
    <p:sldId id="2076138527" r:id="rId36"/>
    <p:sldId id="2076138528" r:id="rId37"/>
    <p:sldId id="2076138537" r:id="rId38"/>
    <p:sldId id="1851" r:id="rId39"/>
    <p:sldId id="1848" r:id="rId40"/>
  </p:sldIdLst>
  <p:sldSz cx="12192000" cy="6858000"/>
  <p:notesSz cx="6858000" cy="9144000"/>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8"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2FA0"/>
    <a:srgbClr val="832B8F"/>
    <a:srgbClr val="5E5E60"/>
    <a:srgbClr val="B02E7F"/>
    <a:srgbClr val="F26224"/>
    <a:srgbClr val="FFFFFF"/>
    <a:srgbClr val="1A1A1A"/>
    <a:srgbClr val="0078D4"/>
    <a:srgbClr val="107C10"/>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362" autoAdjust="0"/>
    <p:restoredTop sz="92109" autoAdjust="0"/>
  </p:normalViewPr>
  <p:slideViewPr>
    <p:cSldViewPr snapToGrid="0">
      <p:cViewPr>
        <p:scale>
          <a:sx n="100" d="100"/>
          <a:sy n="100" d="100"/>
        </p:scale>
        <p:origin x="570" y="678"/>
      </p:cViewPr>
      <p:guideLst/>
    </p:cSldViewPr>
  </p:slideViewPr>
  <p:outlineViewPr>
    <p:cViewPr>
      <p:scale>
        <a:sx n="33" d="100"/>
        <a:sy n="33" d="100"/>
      </p:scale>
      <p:origin x="0" y="-6516"/>
    </p:cViewPr>
  </p:outlineViewPr>
  <p:notesTextViewPr>
    <p:cViewPr>
      <p:scale>
        <a:sx n="3" d="2"/>
        <a:sy n="3" d="2"/>
      </p:scale>
      <p:origin x="0" y="0"/>
    </p:cViewPr>
  </p:notesTextViewPr>
  <p:sorterViewPr>
    <p:cViewPr varScale="1">
      <p:scale>
        <a:sx n="100" d="100"/>
        <a:sy n="100" d="100"/>
      </p:scale>
      <p:origin x="0" y="0"/>
    </p:cViewPr>
  </p:sorterViewPr>
  <p:notesViewPr>
    <p:cSldViewPr snapToGrid="0" showGuides="1">
      <p:cViewPr varScale="1">
        <p:scale>
          <a:sx n="75" d="100"/>
          <a:sy n="75" d="100"/>
        </p:scale>
        <p:origin x="2766" y="3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handoutMaster" Target="handoutMasters/handoutMaster1.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commentAuthors" Target="commentAuthors.xml"/><Relationship Id="rId48"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i Vončina" userId="147af94f-6ca6-491f-b06d-8ed238fbdc01" providerId="ADAL" clId="{E6E4C14E-6A3B-43B4-AC1F-6633350D6BE1}"/>
    <pc:docChg chg="addSld modSld">
      <pc:chgData name="Robi Vončina" userId="147af94f-6ca6-491f-b06d-8ed238fbdc01" providerId="ADAL" clId="{E6E4C14E-6A3B-43B4-AC1F-6633350D6BE1}" dt="2023-09-24T16:55:21.602" v="17" actId="14100"/>
      <pc:docMkLst>
        <pc:docMk/>
      </pc:docMkLst>
      <pc:sldChg chg="modSp new mod">
        <pc:chgData name="Robi Vončina" userId="147af94f-6ca6-491f-b06d-8ed238fbdc01" providerId="ADAL" clId="{E6E4C14E-6A3B-43B4-AC1F-6633350D6BE1}" dt="2023-09-24T16:55:21.602" v="17" actId="14100"/>
        <pc:sldMkLst>
          <pc:docMk/>
          <pc:sldMk cId="21865239" sldId="2076138537"/>
        </pc:sldMkLst>
        <pc:spChg chg="mod">
          <ac:chgData name="Robi Vončina" userId="147af94f-6ca6-491f-b06d-8ed238fbdc01" providerId="ADAL" clId="{E6E4C14E-6A3B-43B4-AC1F-6633350D6BE1}" dt="2023-09-24T16:55:21.602" v="17" actId="14100"/>
          <ac:spMkLst>
            <pc:docMk/>
            <pc:sldMk cId="21865239" sldId="2076138537"/>
            <ac:spMk id="2" creationId="{F05C1398-18A8-74A1-9F6C-2C8C0A9E0017}"/>
          </ac:spMkLst>
        </pc:spChg>
        <pc:spChg chg="mod">
          <ac:chgData name="Robi Vončina" userId="147af94f-6ca6-491f-b06d-8ed238fbdc01" providerId="ADAL" clId="{E6E4C14E-6A3B-43B4-AC1F-6633350D6BE1}" dt="2023-09-24T16:55:09.204" v="14" actId="20577"/>
          <ac:spMkLst>
            <pc:docMk/>
            <pc:sldMk cId="21865239" sldId="2076138537"/>
            <ac:spMk id="3" creationId="{9448CFAD-83DF-6928-B5C6-3113E755E802}"/>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445C16-03F5-4E7A-89EE-3DD2199DBC2A}" type="doc">
      <dgm:prSet loTypeId="urn:microsoft.com/office/officeart/2005/8/layout/cycle1" loCatId="cycle" qsTypeId="urn:microsoft.com/office/officeart/2005/8/quickstyle/simple1" qsCatId="simple" csTypeId="urn:microsoft.com/office/officeart/2005/8/colors/accent1_2" csCatId="accent1"/>
      <dgm:spPr/>
      <dgm:t>
        <a:bodyPr/>
        <a:lstStyle/>
        <a:p>
          <a:endParaRPr lang="en-US"/>
        </a:p>
      </dgm:t>
    </dgm:pt>
    <dgm:pt modelId="{0A5F07DA-52C7-4484-9F7A-2AD42F64E2DB}">
      <dgm:prSet/>
      <dgm:spPr/>
      <dgm:t>
        <a:bodyPr/>
        <a:lstStyle/>
        <a:p>
          <a:r>
            <a:rPr lang="en-US"/>
            <a:t>In this session</a:t>
          </a:r>
        </a:p>
      </dgm:t>
    </dgm:pt>
    <dgm:pt modelId="{E9DBFA43-05B3-41D0-AD69-BBE2203E8C7E}" type="parTrans" cxnId="{9C749CF7-5432-4D84-ADD1-5129CB2887E4}">
      <dgm:prSet/>
      <dgm:spPr/>
      <dgm:t>
        <a:bodyPr/>
        <a:lstStyle/>
        <a:p>
          <a:endParaRPr lang="en-US"/>
        </a:p>
      </dgm:t>
    </dgm:pt>
    <dgm:pt modelId="{3972248B-6506-483B-B8EE-979C72A40106}" type="sibTrans" cxnId="{9C749CF7-5432-4D84-ADD1-5129CB2887E4}">
      <dgm:prSet/>
      <dgm:spPr/>
      <dgm:t>
        <a:bodyPr/>
        <a:lstStyle/>
        <a:p>
          <a:endParaRPr lang="en-US"/>
        </a:p>
      </dgm:t>
    </dgm:pt>
    <dgm:pt modelId="{3FF0C08E-5752-42E7-B01D-DAB5274D0B66}">
      <dgm:prSet/>
      <dgm:spPr/>
      <dgm:t>
        <a:bodyPr/>
        <a:lstStyle/>
        <a:p>
          <a:r>
            <a:rPr lang="en-US"/>
            <a:t>Evergreen Version </a:t>
          </a:r>
        </a:p>
      </dgm:t>
    </dgm:pt>
    <dgm:pt modelId="{F0BDE56F-39A8-4BD9-92F9-EC0A126BED7F}" type="parTrans" cxnId="{794442D1-61A5-4883-B1A0-A58BF5FB4199}">
      <dgm:prSet/>
      <dgm:spPr/>
      <dgm:t>
        <a:bodyPr/>
        <a:lstStyle/>
        <a:p>
          <a:endParaRPr lang="en-US"/>
        </a:p>
      </dgm:t>
    </dgm:pt>
    <dgm:pt modelId="{07C44570-2471-4095-8041-AC001B5AD482}" type="sibTrans" cxnId="{794442D1-61A5-4883-B1A0-A58BF5FB4199}">
      <dgm:prSet/>
      <dgm:spPr/>
      <dgm:t>
        <a:bodyPr/>
        <a:lstStyle/>
        <a:p>
          <a:endParaRPr lang="en-US"/>
        </a:p>
      </dgm:t>
    </dgm:pt>
    <dgm:pt modelId="{1BC18E4A-2108-4626-8D08-8C8532B00471}">
      <dgm:prSet/>
      <dgm:spPr/>
      <dgm:t>
        <a:bodyPr/>
        <a:lstStyle/>
        <a:p>
          <a:r>
            <a:rPr lang="en-US"/>
            <a:t>Support for Windows Server Core </a:t>
          </a:r>
        </a:p>
      </dgm:t>
    </dgm:pt>
    <dgm:pt modelId="{F0F5A40E-8CAF-45B1-BAD7-EE251BDF4BDD}" type="parTrans" cxnId="{244A0128-FCF4-4ECE-9717-6196860FD13D}">
      <dgm:prSet/>
      <dgm:spPr/>
      <dgm:t>
        <a:bodyPr/>
        <a:lstStyle/>
        <a:p>
          <a:endParaRPr lang="en-US"/>
        </a:p>
      </dgm:t>
    </dgm:pt>
    <dgm:pt modelId="{BE039D7E-EE08-4494-91A1-EB0885165069}" type="sibTrans" cxnId="{244A0128-FCF4-4ECE-9717-6196860FD13D}">
      <dgm:prSet/>
      <dgm:spPr/>
      <dgm:t>
        <a:bodyPr/>
        <a:lstStyle/>
        <a:p>
          <a:endParaRPr lang="en-US"/>
        </a:p>
      </dgm:t>
    </dgm:pt>
    <dgm:pt modelId="{A0C0A6DE-0B04-441E-9786-B6AD0FC90B70}">
      <dgm:prSet/>
      <dgm:spPr/>
      <dgm:t>
        <a:bodyPr/>
        <a:lstStyle/>
        <a:p>
          <a:r>
            <a:rPr lang="en-US"/>
            <a:t>SharePoint PowerShell cmdlets converted </a:t>
          </a:r>
          <a:br>
            <a:rPr lang="en-US"/>
          </a:br>
          <a:r>
            <a:rPr lang="en-US"/>
            <a:t>from snap-in to module</a:t>
          </a:r>
        </a:p>
      </dgm:t>
    </dgm:pt>
    <dgm:pt modelId="{1DD3D75A-547A-4143-AF94-23A3093655AA}" type="parTrans" cxnId="{0DB1E578-29E4-4786-82A3-F6B9B72D4254}">
      <dgm:prSet/>
      <dgm:spPr/>
      <dgm:t>
        <a:bodyPr/>
        <a:lstStyle/>
        <a:p>
          <a:endParaRPr lang="en-US"/>
        </a:p>
      </dgm:t>
    </dgm:pt>
    <dgm:pt modelId="{C3E80AC1-9FA7-4B8B-88C7-8176DC3740F7}" type="sibTrans" cxnId="{0DB1E578-29E4-4786-82A3-F6B9B72D4254}">
      <dgm:prSet/>
      <dgm:spPr/>
      <dgm:t>
        <a:bodyPr/>
        <a:lstStyle/>
        <a:p>
          <a:endParaRPr lang="en-US"/>
        </a:p>
      </dgm:t>
    </dgm:pt>
    <dgm:pt modelId="{BB7B3E82-C1BA-4EB4-AF49-F29A8C8F414F}">
      <dgm:prSet/>
      <dgm:spPr/>
      <dgm:t>
        <a:bodyPr/>
        <a:lstStyle/>
        <a:p>
          <a:r>
            <a:rPr lang="en-US"/>
            <a:t>SharePoint Volume Shadow Copy Service writer enhancement</a:t>
          </a:r>
        </a:p>
      </dgm:t>
    </dgm:pt>
    <dgm:pt modelId="{B92F33EC-CD56-438B-9073-8D44941D5EF3}" type="parTrans" cxnId="{73C5BCB8-D600-4B12-9B6A-662DA43B869F}">
      <dgm:prSet/>
      <dgm:spPr/>
      <dgm:t>
        <a:bodyPr/>
        <a:lstStyle/>
        <a:p>
          <a:endParaRPr lang="en-US"/>
        </a:p>
      </dgm:t>
    </dgm:pt>
    <dgm:pt modelId="{9A027179-448A-4E2B-8C93-9FC22A8841F6}" type="sibTrans" cxnId="{73C5BCB8-D600-4B12-9B6A-662DA43B869F}">
      <dgm:prSet/>
      <dgm:spPr/>
      <dgm:t>
        <a:bodyPr/>
        <a:lstStyle/>
        <a:p>
          <a:endParaRPr lang="en-US"/>
        </a:p>
      </dgm:t>
    </dgm:pt>
    <dgm:pt modelId="{20E2A138-0C28-4363-808A-E07EA6513C2D}">
      <dgm:prSet/>
      <dgm:spPr/>
      <dgm:t>
        <a:bodyPr/>
        <a:lstStyle/>
        <a:p>
          <a:r>
            <a:rPr lang="en-US"/>
            <a:t>Improved ASP.NET View State Security and Key Management</a:t>
          </a:r>
        </a:p>
      </dgm:t>
    </dgm:pt>
    <dgm:pt modelId="{06E44CEE-0A3F-4B11-8A0F-531F3ECAFEB1}" type="parTrans" cxnId="{278B95CA-6982-44D1-B2C7-578B6F6BD0B9}">
      <dgm:prSet/>
      <dgm:spPr/>
      <dgm:t>
        <a:bodyPr/>
        <a:lstStyle/>
        <a:p>
          <a:endParaRPr lang="en-US"/>
        </a:p>
      </dgm:t>
    </dgm:pt>
    <dgm:pt modelId="{1BEE0A0C-5702-4CE0-BAF2-74C188E59570}" type="sibTrans" cxnId="{278B95CA-6982-44D1-B2C7-578B6F6BD0B9}">
      <dgm:prSet/>
      <dgm:spPr/>
      <dgm:t>
        <a:bodyPr/>
        <a:lstStyle/>
        <a:p>
          <a:endParaRPr lang="en-US"/>
        </a:p>
      </dgm:t>
    </dgm:pt>
    <dgm:pt modelId="{2ADA226E-AB5E-420C-8DF5-F25578277466}">
      <dgm:prSet/>
      <dgm:spPr/>
      <dgm:t>
        <a:bodyPr/>
        <a:lstStyle/>
        <a:p>
          <a:r>
            <a:rPr lang="en-US"/>
            <a:t>SharePoint services now running in .NET Framework 4.8 mode</a:t>
          </a:r>
        </a:p>
      </dgm:t>
    </dgm:pt>
    <dgm:pt modelId="{EEC19D20-0DEF-4A82-B9C2-D34155ED56B6}" type="parTrans" cxnId="{81118C23-72D1-45D2-A1AC-8BDD70777E4F}">
      <dgm:prSet/>
      <dgm:spPr/>
      <dgm:t>
        <a:bodyPr/>
        <a:lstStyle/>
        <a:p>
          <a:endParaRPr lang="en-US"/>
        </a:p>
      </dgm:t>
    </dgm:pt>
    <dgm:pt modelId="{BAD421AC-C66B-490E-B2AC-5F686CB26C51}" type="sibTrans" cxnId="{81118C23-72D1-45D2-A1AC-8BDD70777E4F}">
      <dgm:prSet/>
      <dgm:spPr/>
      <dgm:t>
        <a:bodyPr/>
        <a:lstStyle/>
        <a:p>
          <a:endParaRPr lang="en-US"/>
        </a:p>
      </dgm:t>
    </dgm:pt>
    <dgm:pt modelId="{588D8A94-41A9-48C8-8E33-EE22320BCC0F}">
      <dgm:prSet/>
      <dgm:spPr/>
      <dgm:t>
        <a:bodyPr/>
        <a:lstStyle/>
        <a:p>
          <a:r>
            <a:rPr lang="en-US"/>
            <a:t>Integrated Windows Authentication Latency Reduction</a:t>
          </a:r>
        </a:p>
      </dgm:t>
    </dgm:pt>
    <dgm:pt modelId="{C675CAA3-39DB-45B2-AEE1-BF4D34868C84}" type="parTrans" cxnId="{581CBE91-03FF-45CF-BF23-B9ADBAE330B4}">
      <dgm:prSet/>
      <dgm:spPr/>
      <dgm:t>
        <a:bodyPr/>
        <a:lstStyle/>
        <a:p>
          <a:endParaRPr lang="en-US"/>
        </a:p>
      </dgm:t>
    </dgm:pt>
    <dgm:pt modelId="{7A68C609-3E3D-4C2C-88E8-5D18564E4480}" type="sibTrans" cxnId="{581CBE91-03FF-45CF-BF23-B9ADBAE330B4}">
      <dgm:prSet/>
      <dgm:spPr/>
      <dgm:t>
        <a:bodyPr/>
        <a:lstStyle/>
        <a:p>
          <a:endParaRPr lang="en-US"/>
        </a:p>
      </dgm:t>
    </dgm:pt>
    <dgm:pt modelId="{1B217D4C-7D34-4EA7-9209-875C2CA38D6B}">
      <dgm:prSet/>
      <dgm:spPr/>
      <dgm:t>
        <a:bodyPr/>
        <a:lstStyle/>
        <a:p>
          <a:r>
            <a:rPr lang="en-US"/>
            <a:t>Accessibility Improvements</a:t>
          </a:r>
        </a:p>
      </dgm:t>
    </dgm:pt>
    <dgm:pt modelId="{379F52A1-0B9B-4F01-9466-5D92DF875414}" type="parTrans" cxnId="{616CF1B8-9516-4FC2-89C4-A8D7734A931B}">
      <dgm:prSet/>
      <dgm:spPr/>
      <dgm:t>
        <a:bodyPr/>
        <a:lstStyle/>
        <a:p>
          <a:endParaRPr lang="en-US"/>
        </a:p>
      </dgm:t>
    </dgm:pt>
    <dgm:pt modelId="{4603FC7A-35F2-4AFE-9FFF-31AD7E7B8B72}" type="sibTrans" cxnId="{616CF1B8-9516-4FC2-89C4-A8D7734A931B}">
      <dgm:prSet/>
      <dgm:spPr/>
      <dgm:t>
        <a:bodyPr/>
        <a:lstStyle/>
        <a:p>
          <a:endParaRPr lang="en-US"/>
        </a:p>
      </dgm:t>
    </dgm:pt>
    <dgm:pt modelId="{9273AFD7-9A1F-4D7E-8E75-62B11C8BBCF8}">
      <dgm:prSet/>
      <dgm:spPr/>
      <dgm:t>
        <a:bodyPr/>
        <a:lstStyle/>
        <a:p>
          <a:r>
            <a:rPr lang="en-US"/>
            <a:t>Support for Windows Server 2022</a:t>
          </a:r>
        </a:p>
      </dgm:t>
    </dgm:pt>
    <dgm:pt modelId="{82D49406-D690-4B7E-9FAC-1D810853A9D3}" type="parTrans" cxnId="{3AAF2E43-BBA6-4396-9CDD-5B8AA5471A6B}">
      <dgm:prSet/>
      <dgm:spPr/>
      <dgm:t>
        <a:bodyPr/>
        <a:lstStyle/>
        <a:p>
          <a:endParaRPr lang="en-US"/>
        </a:p>
      </dgm:t>
    </dgm:pt>
    <dgm:pt modelId="{65A04294-F686-4AB8-9226-BEE7526AB2D6}" type="sibTrans" cxnId="{3AAF2E43-BBA6-4396-9CDD-5B8AA5471A6B}">
      <dgm:prSet/>
      <dgm:spPr/>
      <dgm:t>
        <a:bodyPr/>
        <a:lstStyle/>
        <a:p>
          <a:endParaRPr lang="en-US"/>
        </a:p>
      </dgm:t>
    </dgm:pt>
    <dgm:pt modelId="{40491E64-1148-4195-99AE-18E08E3AC267}">
      <dgm:prSet/>
      <dgm:spPr/>
      <dgm:t>
        <a:bodyPr/>
        <a:lstStyle/>
        <a:p>
          <a:r>
            <a:rPr lang="en-US"/>
            <a:t>Support for TLS 1.3</a:t>
          </a:r>
        </a:p>
      </dgm:t>
    </dgm:pt>
    <dgm:pt modelId="{3B336882-63A9-479A-88AF-EBF476BE045B}" type="parTrans" cxnId="{48C0672A-3AA6-4CE5-874A-998C35BDD5D4}">
      <dgm:prSet/>
      <dgm:spPr/>
      <dgm:t>
        <a:bodyPr/>
        <a:lstStyle/>
        <a:p>
          <a:endParaRPr lang="en-US"/>
        </a:p>
      </dgm:t>
    </dgm:pt>
    <dgm:pt modelId="{9DE556DC-6B14-46BA-9594-A92A4CF49F0E}" type="sibTrans" cxnId="{48C0672A-3AA6-4CE5-874A-998C35BDD5D4}">
      <dgm:prSet/>
      <dgm:spPr/>
      <dgm:t>
        <a:bodyPr/>
        <a:lstStyle/>
        <a:p>
          <a:endParaRPr lang="en-US"/>
        </a:p>
      </dgm:t>
    </dgm:pt>
    <dgm:pt modelId="{08AF7816-C5BB-4A68-B8AE-018E9F7048CD}">
      <dgm:prSet/>
      <dgm:spPr/>
      <dgm:t>
        <a:bodyPr/>
        <a:lstStyle/>
        <a:p>
          <a:r>
            <a:rPr lang="en-US"/>
            <a:t>Strong TLS encryption by default for Windows Server 2022</a:t>
          </a:r>
        </a:p>
      </dgm:t>
    </dgm:pt>
    <dgm:pt modelId="{5A0EADB0-A9B7-46FB-BFB8-98735C9D6870}" type="parTrans" cxnId="{F5D9E8A7-0689-4DA1-8600-5AE5CCF9CDD6}">
      <dgm:prSet/>
      <dgm:spPr/>
      <dgm:t>
        <a:bodyPr/>
        <a:lstStyle/>
        <a:p>
          <a:endParaRPr lang="en-US"/>
        </a:p>
      </dgm:t>
    </dgm:pt>
    <dgm:pt modelId="{FC63E3BD-377F-4835-B024-A4C464862D7F}" type="sibTrans" cxnId="{F5D9E8A7-0689-4DA1-8600-5AE5CCF9CDD6}">
      <dgm:prSet/>
      <dgm:spPr/>
      <dgm:t>
        <a:bodyPr/>
        <a:lstStyle/>
        <a:p>
          <a:endParaRPr lang="en-US"/>
        </a:p>
      </dgm:t>
    </dgm:pt>
    <dgm:pt modelId="{893FA912-C9AC-47E8-B53D-FF7B90494AA1}">
      <dgm:prSet/>
      <dgm:spPr/>
      <dgm:t>
        <a:bodyPr/>
        <a:lstStyle/>
        <a:p>
          <a:r>
            <a:rPr lang="en-US"/>
            <a:t>Removed and Deprecated Features</a:t>
          </a:r>
        </a:p>
      </dgm:t>
    </dgm:pt>
    <dgm:pt modelId="{B4FA9C83-5FCF-434E-81C0-841F7FFC0D3E}" type="parTrans" cxnId="{3B39D5A8-B57F-48CB-B8EE-08D4B5670F18}">
      <dgm:prSet/>
      <dgm:spPr/>
      <dgm:t>
        <a:bodyPr/>
        <a:lstStyle/>
        <a:p>
          <a:endParaRPr lang="en-US"/>
        </a:p>
      </dgm:t>
    </dgm:pt>
    <dgm:pt modelId="{645369D3-44B2-4D43-B993-16334A1EFC02}" type="sibTrans" cxnId="{3B39D5A8-B57F-48CB-B8EE-08D4B5670F18}">
      <dgm:prSet/>
      <dgm:spPr/>
      <dgm:t>
        <a:bodyPr/>
        <a:lstStyle/>
        <a:p>
          <a:endParaRPr lang="en-US"/>
        </a:p>
      </dgm:t>
    </dgm:pt>
    <dgm:pt modelId="{CC4CA5D4-2440-4D2C-B133-9B53444989BE}">
      <dgm:prSet/>
      <dgm:spPr/>
      <dgm:t>
        <a:bodyPr/>
        <a:lstStyle/>
        <a:p>
          <a:r>
            <a:rPr lang="en-US"/>
            <a:t>Bi-Annual updates for SharePoint Server Subscription Edition</a:t>
          </a:r>
        </a:p>
      </dgm:t>
    </dgm:pt>
    <dgm:pt modelId="{CE960E15-4941-47BD-9F1C-EC89D208FFFB}" type="parTrans" cxnId="{2A36CC40-F8E1-4A09-B4AE-30362B36BD22}">
      <dgm:prSet/>
      <dgm:spPr/>
      <dgm:t>
        <a:bodyPr/>
        <a:lstStyle/>
        <a:p>
          <a:endParaRPr lang="en-US"/>
        </a:p>
      </dgm:t>
    </dgm:pt>
    <dgm:pt modelId="{DD1B44C8-F2D4-401F-BD0A-A6E3E9546B9F}" type="sibTrans" cxnId="{2A36CC40-F8E1-4A09-B4AE-30362B36BD22}">
      <dgm:prSet/>
      <dgm:spPr/>
      <dgm:t>
        <a:bodyPr/>
        <a:lstStyle/>
        <a:p>
          <a:endParaRPr lang="en-US"/>
        </a:p>
      </dgm:t>
    </dgm:pt>
    <dgm:pt modelId="{B3FC7FA2-B7C9-4723-9709-8F62CE593475}" type="pres">
      <dgm:prSet presAssocID="{95445C16-03F5-4E7A-89EE-3DD2199DBC2A}" presName="cycle" presStyleCnt="0">
        <dgm:presLayoutVars>
          <dgm:dir/>
          <dgm:resizeHandles val="exact"/>
        </dgm:presLayoutVars>
      </dgm:prSet>
      <dgm:spPr/>
    </dgm:pt>
    <dgm:pt modelId="{161B3D85-0179-4613-9C5D-7C809B0822CF}" type="pres">
      <dgm:prSet presAssocID="{0A5F07DA-52C7-4484-9F7A-2AD42F64E2DB}" presName="node" presStyleLbl="revTx" presStyleIdx="0" presStyleCnt="1">
        <dgm:presLayoutVars>
          <dgm:bulletEnabled val="1"/>
        </dgm:presLayoutVars>
      </dgm:prSet>
      <dgm:spPr/>
    </dgm:pt>
  </dgm:ptLst>
  <dgm:cxnLst>
    <dgm:cxn modelId="{666C8E22-CF08-4643-BE7E-82AD81983F52}" type="presOf" srcId="{A0C0A6DE-0B04-441E-9786-B6AD0FC90B70}" destId="{161B3D85-0179-4613-9C5D-7C809B0822CF}" srcOrd="0" destOrd="3" presId="urn:microsoft.com/office/officeart/2005/8/layout/cycle1"/>
    <dgm:cxn modelId="{81118C23-72D1-45D2-A1AC-8BDD70777E4F}" srcId="{0A5F07DA-52C7-4484-9F7A-2AD42F64E2DB}" destId="{2ADA226E-AB5E-420C-8DF5-F25578277466}" srcOrd="5" destOrd="0" parTransId="{EEC19D20-0DEF-4A82-B9C2-D34155ED56B6}" sibTransId="{BAD421AC-C66B-490E-B2AC-5F686CB26C51}"/>
    <dgm:cxn modelId="{A442D523-A811-4E54-8C45-19252D697ACB}" type="presOf" srcId="{08AF7816-C5BB-4A68-B8AE-018E9F7048CD}" destId="{161B3D85-0179-4613-9C5D-7C809B0822CF}" srcOrd="0" destOrd="11" presId="urn:microsoft.com/office/officeart/2005/8/layout/cycle1"/>
    <dgm:cxn modelId="{244A0128-FCF4-4ECE-9717-6196860FD13D}" srcId="{0A5F07DA-52C7-4484-9F7A-2AD42F64E2DB}" destId="{1BC18E4A-2108-4626-8D08-8C8532B00471}" srcOrd="1" destOrd="0" parTransId="{F0F5A40E-8CAF-45B1-BAD7-EE251BDF4BDD}" sibTransId="{BE039D7E-EE08-4494-91A1-EB0885165069}"/>
    <dgm:cxn modelId="{48C0672A-3AA6-4CE5-874A-998C35BDD5D4}" srcId="{0A5F07DA-52C7-4484-9F7A-2AD42F64E2DB}" destId="{40491E64-1148-4195-99AE-18E08E3AC267}" srcOrd="9" destOrd="0" parTransId="{3B336882-63A9-479A-88AF-EBF476BE045B}" sibTransId="{9DE556DC-6B14-46BA-9594-A92A4CF49F0E}"/>
    <dgm:cxn modelId="{1FDCB130-E3C8-4148-B427-CF3E93996A9E}" type="presOf" srcId="{95445C16-03F5-4E7A-89EE-3DD2199DBC2A}" destId="{B3FC7FA2-B7C9-4723-9709-8F62CE593475}" srcOrd="0" destOrd="0" presId="urn:microsoft.com/office/officeart/2005/8/layout/cycle1"/>
    <dgm:cxn modelId="{2A36CC40-F8E1-4A09-B4AE-30362B36BD22}" srcId="{0A5F07DA-52C7-4484-9F7A-2AD42F64E2DB}" destId="{CC4CA5D4-2440-4D2C-B133-9B53444989BE}" srcOrd="12" destOrd="0" parTransId="{CE960E15-4941-47BD-9F1C-EC89D208FFFB}" sibTransId="{DD1B44C8-F2D4-401F-BD0A-A6E3E9546B9F}"/>
    <dgm:cxn modelId="{2E0CDB5F-E865-4FED-A4E5-B93E3AED7178}" type="presOf" srcId="{20E2A138-0C28-4363-808A-E07EA6513C2D}" destId="{161B3D85-0179-4613-9C5D-7C809B0822CF}" srcOrd="0" destOrd="5" presId="urn:microsoft.com/office/officeart/2005/8/layout/cycle1"/>
    <dgm:cxn modelId="{A62ADE5F-66FB-4C74-9127-69935CC9895D}" type="presOf" srcId="{0A5F07DA-52C7-4484-9F7A-2AD42F64E2DB}" destId="{161B3D85-0179-4613-9C5D-7C809B0822CF}" srcOrd="0" destOrd="0" presId="urn:microsoft.com/office/officeart/2005/8/layout/cycle1"/>
    <dgm:cxn modelId="{3AAF2E43-BBA6-4396-9CDD-5B8AA5471A6B}" srcId="{0A5F07DA-52C7-4484-9F7A-2AD42F64E2DB}" destId="{9273AFD7-9A1F-4D7E-8E75-62B11C8BBCF8}" srcOrd="8" destOrd="0" parTransId="{82D49406-D690-4B7E-9FAC-1D810853A9D3}" sibTransId="{65A04294-F686-4AB8-9226-BEE7526AB2D6}"/>
    <dgm:cxn modelId="{F54B4A65-3D0E-46B1-8C47-6134B87AA0B4}" type="presOf" srcId="{3FF0C08E-5752-42E7-B01D-DAB5274D0B66}" destId="{161B3D85-0179-4613-9C5D-7C809B0822CF}" srcOrd="0" destOrd="1" presId="urn:microsoft.com/office/officeart/2005/8/layout/cycle1"/>
    <dgm:cxn modelId="{4E88B36F-39E2-45F6-AD58-EB5DBAE6A7BE}" type="presOf" srcId="{893FA912-C9AC-47E8-B53D-FF7B90494AA1}" destId="{161B3D85-0179-4613-9C5D-7C809B0822CF}" srcOrd="0" destOrd="12" presId="urn:microsoft.com/office/officeart/2005/8/layout/cycle1"/>
    <dgm:cxn modelId="{0DB1E578-29E4-4786-82A3-F6B9B72D4254}" srcId="{0A5F07DA-52C7-4484-9F7A-2AD42F64E2DB}" destId="{A0C0A6DE-0B04-441E-9786-B6AD0FC90B70}" srcOrd="2" destOrd="0" parTransId="{1DD3D75A-547A-4143-AF94-23A3093655AA}" sibTransId="{C3E80AC1-9FA7-4B8B-88C7-8176DC3740F7}"/>
    <dgm:cxn modelId="{382AAC5A-AD9A-4CA7-AB69-BD760459F1A6}" type="presOf" srcId="{CC4CA5D4-2440-4D2C-B133-9B53444989BE}" destId="{161B3D85-0179-4613-9C5D-7C809B0822CF}" srcOrd="0" destOrd="13" presId="urn:microsoft.com/office/officeart/2005/8/layout/cycle1"/>
    <dgm:cxn modelId="{9C392080-0AE8-4397-864D-748313A8830F}" type="presOf" srcId="{588D8A94-41A9-48C8-8E33-EE22320BCC0F}" destId="{161B3D85-0179-4613-9C5D-7C809B0822CF}" srcOrd="0" destOrd="7" presId="urn:microsoft.com/office/officeart/2005/8/layout/cycle1"/>
    <dgm:cxn modelId="{581CBE91-03FF-45CF-BF23-B9ADBAE330B4}" srcId="{0A5F07DA-52C7-4484-9F7A-2AD42F64E2DB}" destId="{588D8A94-41A9-48C8-8E33-EE22320BCC0F}" srcOrd="6" destOrd="0" parTransId="{C675CAA3-39DB-45B2-AEE1-BF4D34868C84}" sibTransId="{7A68C609-3E3D-4C2C-88E8-5D18564E4480}"/>
    <dgm:cxn modelId="{594C08A5-F957-4FA7-93B0-C9EE8A156E27}" type="presOf" srcId="{2ADA226E-AB5E-420C-8DF5-F25578277466}" destId="{161B3D85-0179-4613-9C5D-7C809B0822CF}" srcOrd="0" destOrd="6" presId="urn:microsoft.com/office/officeart/2005/8/layout/cycle1"/>
    <dgm:cxn modelId="{F5D9E8A7-0689-4DA1-8600-5AE5CCF9CDD6}" srcId="{0A5F07DA-52C7-4484-9F7A-2AD42F64E2DB}" destId="{08AF7816-C5BB-4A68-B8AE-018E9F7048CD}" srcOrd="10" destOrd="0" parTransId="{5A0EADB0-A9B7-46FB-BFB8-98735C9D6870}" sibTransId="{FC63E3BD-377F-4835-B024-A4C464862D7F}"/>
    <dgm:cxn modelId="{3B39D5A8-B57F-48CB-B8EE-08D4B5670F18}" srcId="{0A5F07DA-52C7-4484-9F7A-2AD42F64E2DB}" destId="{893FA912-C9AC-47E8-B53D-FF7B90494AA1}" srcOrd="11" destOrd="0" parTransId="{B4FA9C83-5FCF-434E-81C0-841F7FFC0D3E}" sibTransId="{645369D3-44B2-4D43-B993-16334A1EFC02}"/>
    <dgm:cxn modelId="{7750E1A8-9B02-4BC7-BAC1-7D9D069D09DE}" type="presOf" srcId="{40491E64-1148-4195-99AE-18E08E3AC267}" destId="{161B3D85-0179-4613-9C5D-7C809B0822CF}" srcOrd="0" destOrd="10" presId="urn:microsoft.com/office/officeart/2005/8/layout/cycle1"/>
    <dgm:cxn modelId="{2379BDB0-4990-4D7F-905F-DD7CC3246FCE}" type="presOf" srcId="{1BC18E4A-2108-4626-8D08-8C8532B00471}" destId="{161B3D85-0179-4613-9C5D-7C809B0822CF}" srcOrd="0" destOrd="2" presId="urn:microsoft.com/office/officeart/2005/8/layout/cycle1"/>
    <dgm:cxn modelId="{B09ECDB4-45EC-4738-8BF1-89D48F81223D}" type="presOf" srcId="{1B217D4C-7D34-4EA7-9209-875C2CA38D6B}" destId="{161B3D85-0179-4613-9C5D-7C809B0822CF}" srcOrd="0" destOrd="8" presId="urn:microsoft.com/office/officeart/2005/8/layout/cycle1"/>
    <dgm:cxn modelId="{73C5BCB8-D600-4B12-9B6A-662DA43B869F}" srcId="{0A5F07DA-52C7-4484-9F7A-2AD42F64E2DB}" destId="{BB7B3E82-C1BA-4EB4-AF49-F29A8C8F414F}" srcOrd="3" destOrd="0" parTransId="{B92F33EC-CD56-438B-9073-8D44941D5EF3}" sibTransId="{9A027179-448A-4E2B-8C93-9FC22A8841F6}"/>
    <dgm:cxn modelId="{616CF1B8-9516-4FC2-89C4-A8D7734A931B}" srcId="{0A5F07DA-52C7-4484-9F7A-2AD42F64E2DB}" destId="{1B217D4C-7D34-4EA7-9209-875C2CA38D6B}" srcOrd="7" destOrd="0" parTransId="{379F52A1-0B9B-4F01-9466-5D92DF875414}" sibTransId="{4603FC7A-35F2-4AFE-9FFF-31AD7E7B8B72}"/>
    <dgm:cxn modelId="{278B95CA-6982-44D1-B2C7-578B6F6BD0B9}" srcId="{0A5F07DA-52C7-4484-9F7A-2AD42F64E2DB}" destId="{20E2A138-0C28-4363-808A-E07EA6513C2D}" srcOrd="4" destOrd="0" parTransId="{06E44CEE-0A3F-4B11-8A0F-531F3ECAFEB1}" sibTransId="{1BEE0A0C-5702-4CE0-BAF2-74C188E59570}"/>
    <dgm:cxn modelId="{979A07CF-E9F3-459E-8BB7-E5366FD45C27}" type="presOf" srcId="{9273AFD7-9A1F-4D7E-8E75-62B11C8BBCF8}" destId="{161B3D85-0179-4613-9C5D-7C809B0822CF}" srcOrd="0" destOrd="9" presId="urn:microsoft.com/office/officeart/2005/8/layout/cycle1"/>
    <dgm:cxn modelId="{794442D1-61A5-4883-B1A0-A58BF5FB4199}" srcId="{0A5F07DA-52C7-4484-9F7A-2AD42F64E2DB}" destId="{3FF0C08E-5752-42E7-B01D-DAB5274D0B66}" srcOrd="0" destOrd="0" parTransId="{F0BDE56F-39A8-4BD9-92F9-EC0A126BED7F}" sibTransId="{07C44570-2471-4095-8041-AC001B5AD482}"/>
    <dgm:cxn modelId="{21CA8AD1-5680-4C8A-A133-EDA6EEAD940D}" type="presOf" srcId="{BB7B3E82-C1BA-4EB4-AF49-F29A8C8F414F}" destId="{161B3D85-0179-4613-9C5D-7C809B0822CF}" srcOrd="0" destOrd="4" presId="urn:microsoft.com/office/officeart/2005/8/layout/cycle1"/>
    <dgm:cxn modelId="{9C749CF7-5432-4D84-ADD1-5129CB2887E4}" srcId="{95445C16-03F5-4E7A-89EE-3DD2199DBC2A}" destId="{0A5F07DA-52C7-4484-9F7A-2AD42F64E2DB}" srcOrd="0" destOrd="0" parTransId="{E9DBFA43-05B3-41D0-AD69-BBE2203E8C7E}" sibTransId="{3972248B-6506-483B-B8EE-979C72A40106}"/>
    <dgm:cxn modelId="{E0A9DCB1-877D-467D-AA5E-1D92247F6029}" type="presParOf" srcId="{B3FC7FA2-B7C9-4723-9709-8F62CE593475}" destId="{161B3D85-0179-4613-9C5D-7C809B0822CF}" srcOrd="0"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1A5E87E-0625-488B-804D-24453790EC25}"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A0FA4488-9267-4CC3-A1CC-1F08097E6116}">
      <dgm:prSet/>
      <dgm:spPr/>
      <dgm:t>
        <a:bodyPr/>
        <a:lstStyle/>
        <a:p>
          <a:r>
            <a:rPr lang="en-US"/>
            <a:t>Session new features</a:t>
          </a:r>
        </a:p>
      </dgm:t>
    </dgm:pt>
    <dgm:pt modelId="{8F3E0A3C-FFC7-48CB-8728-5F8EC85C0D51}" type="parTrans" cxnId="{F0572819-B3FE-4653-BD0F-64CD7893AB12}">
      <dgm:prSet/>
      <dgm:spPr/>
      <dgm:t>
        <a:bodyPr/>
        <a:lstStyle/>
        <a:p>
          <a:endParaRPr lang="en-US"/>
        </a:p>
      </dgm:t>
    </dgm:pt>
    <dgm:pt modelId="{72B79547-DA04-4B58-8C49-9017D742C27A}" type="sibTrans" cxnId="{F0572819-B3FE-4653-BD0F-64CD7893AB12}">
      <dgm:prSet/>
      <dgm:spPr/>
      <dgm:t>
        <a:bodyPr/>
        <a:lstStyle/>
        <a:p>
          <a:endParaRPr lang="en-US"/>
        </a:p>
      </dgm:t>
    </dgm:pt>
    <dgm:pt modelId="{B55291DF-DFC0-47D3-93EA-8C1B251CF374}">
      <dgm:prSet/>
      <dgm:spPr/>
      <dgm:t>
        <a:bodyPr/>
        <a:lstStyle/>
        <a:p>
          <a:r>
            <a:rPr lang="en-US"/>
            <a:t>Federated Service Applications “N-2”</a:t>
          </a:r>
        </a:p>
      </dgm:t>
    </dgm:pt>
    <dgm:pt modelId="{790CA932-4E13-4B62-89BC-F5E66E37C76A}" type="parTrans" cxnId="{75C224CB-5F0B-4516-A241-091F51D755F1}">
      <dgm:prSet/>
      <dgm:spPr/>
      <dgm:t>
        <a:bodyPr/>
        <a:lstStyle/>
        <a:p>
          <a:endParaRPr lang="en-US"/>
        </a:p>
      </dgm:t>
    </dgm:pt>
    <dgm:pt modelId="{DAB53EB1-DA2C-4714-9CEB-FEDD432EC2DF}" type="sibTrans" cxnId="{75C224CB-5F0B-4516-A241-091F51D755F1}">
      <dgm:prSet/>
      <dgm:spPr/>
      <dgm:t>
        <a:bodyPr/>
        <a:lstStyle/>
        <a:p>
          <a:endParaRPr lang="en-US"/>
        </a:p>
      </dgm:t>
    </dgm:pt>
    <dgm:pt modelId="{C873F96D-8681-40AE-A055-744EED4D899C}">
      <dgm:prSet/>
      <dgm:spPr/>
      <dgm:t>
        <a:bodyPr/>
        <a:lstStyle/>
        <a:p>
          <a:r>
            <a:rPr lang="en-US"/>
            <a:t>Support for N-2 Upgrade </a:t>
          </a:r>
        </a:p>
      </dgm:t>
    </dgm:pt>
    <dgm:pt modelId="{360F636A-856E-441F-BA0D-4406C756C274}" type="parTrans" cxnId="{D0F0A4E0-0656-4B6B-81E4-69B6359C33DD}">
      <dgm:prSet/>
      <dgm:spPr/>
      <dgm:t>
        <a:bodyPr/>
        <a:lstStyle/>
        <a:p>
          <a:endParaRPr lang="en-US"/>
        </a:p>
      </dgm:t>
    </dgm:pt>
    <dgm:pt modelId="{0D03E030-0F48-4BB7-A0EC-F10A24A15A95}" type="sibTrans" cxnId="{D0F0A4E0-0656-4B6B-81E4-69B6359C33DD}">
      <dgm:prSet/>
      <dgm:spPr/>
      <dgm:t>
        <a:bodyPr/>
        <a:lstStyle/>
        <a:p>
          <a:endParaRPr lang="en-US"/>
        </a:p>
      </dgm:t>
    </dgm:pt>
    <dgm:pt modelId="{B3FB4787-3F2A-4488-8868-166ADB7ED6BE}">
      <dgm:prSet/>
      <dgm:spPr/>
      <dgm:t>
        <a:bodyPr/>
        <a:lstStyle/>
        <a:p>
          <a:r>
            <a:rPr lang="en-US"/>
            <a:t>Distributed Cache Enhancements</a:t>
          </a:r>
        </a:p>
      </dgm:t>
    </dgm:pt>
    <dgm:pt modelId="{DE6E4F0B-042D-4909-8F28-D8913FF8657F}" type="parTrans" cxnId="{EDA43E5F-B7E8-43EC-9CBF-00DDA0A3F1BC}">
      <dgm:prSet/>
      <dgm:spPr/>
      <dgm:t>
        <a:bodyPr/>
        <a:lstStyle/>
        <a:p>
          <a:endParaRPr lang="en-US"/>
        </a:p>
      </dgm:t>
    </dgm:pt>
    <dgm:pt modelId="{FE772717-0A42-44D1-B17D-7A41D879BA04}" type="sibTrans" cxnId="{EDA43E5F-B7E8-43EC-9CBF-00DDA0A3F1BC}">
      <dgm:prSet/>
      <dgm:spPr/>
      <dgm:t>
        <a:bodyPr/>
        <a:lstStyle/>
        <a:p>
          <a:endParaRPr lang="en-US"/>
        </a:p>
      </dgm:t>
    </dgm:pt>
    <dgm:pt modelId="{2BBBDAB9-734F-4CA4-84B1-D5197D19C0F6}">
      <dgm:prSet/>
      <dgm:spPr/>
      <dgm:t>
        <a:bodyPr/>
        <a:lstStyle/>
        <a:p>
          <a:r>
            <a:rPr lang="en-US"/>
            <a:t>Remote Share Provider </a:t>
          </a:r>
        </a:p>
      </dgm:t>
    </dgm:pt>
    <dgm:pt modelId="{EAED96D4-58CA-47C3-9796-5AFC412AA39A}" type="parTrans" cxnId="{35E69DFC-7CBC-4DD8-B261-98CD8A8AB105}">
      <dgm:prSet/>
      <dgm:spPr/>
      <dgm:t>
        <a:bodyPr/>
        <a:lstStyle/>
        <a:p>
          <a:endParaRPr lang="en-US"/>
        </a:p>
      </dgm:t>
    </dgm:pt>
    <dgm:pt modelId="{F74478EE-3B4A-4706-AEEE-1FF9E23DB747}" type="sibTrans" cxnId="{35E69DFC-7CBC-4DD8-B261-98CD8A8AB105}">
      <dgm:prSet/>
      <dgm:spPr/>
      <dgm:t>
        <a:bodyPr/>
        <a:lstStyle/>
        <a:p>
          <a:endParaRPr lang="en-US"/>
        </a:p>
      </dgm:t>
    </dgm:pt>
    <dgm:pt modelId="{8C962831-CEEC-4C29-8710-DB442810FC23}">
      <dgm:prSet/>
      <dgm:spPr/>
      <dgm:t>
        <a:bodyPr/>
        <a:lstStyle/>
        <a:p>
          <a:r>
            <a:rPr lang="en-US"/>
            <a:t>User Experience Enhancements </a:t>
          </a:r>
        </a:p>
      </dgm:t>
    </dgm:pt>
    <dgm:pt modelId="{498C9FCE-B6FB-4992-B691-65752106AC8A}" type="parTrans" cxnId="{8909E964-55F9-4F5D-9492-3C31676CBCB7}">
      <dgm:prSet/>
      <dgm:spPr/>
      <dgm:t>
        <a:bodyPr/>
        <a:lstStyle/>
        <a:p>
          <a:endParaRPr lang="en-US"/>
        </a:p>
      </dgm:t>
    </dgm:pt>
    <dgm:pt modelId="{211241F3-3BC5-4F03-A618-322D424186C9}" type="sibTrans" cxnId="{8909E964-55F9-4F5D-9492-3C31676CBCB7}">
      <dgm:prSet/>
      <dgm:spPr/>
      <dgm:t>
        <a:bodyPr/>
        <a:lstStyle/>
        <a:p>
          <a:endParaRPr lang="en-US"/>
        </a:p>
      </dgm:t>
    </dgm:pt>
    <dgm:pt modelId="{E0A8B1D6-7461-4043-B750-B2F683C7B5AC}">
      <dgm:prSet/>
      <dgm:spPr/>
      <dgm:t>
        <a:bodyPr/>
        <a:lstStyle/>
        <a:p>
          <a:r>
            <a:rPr lang="en-US"/>
            <a:t>Search Improvements </a:t>
          </a:r>
        </a:p>
      </dgm:t>
    </dgm:pt>
    <dgm:pt modelId="{0803E7C1-874F-4627-A2BE-34130AB528E3}" type="parTrans" cxnId="{D322C4D2-9942-4FF7-AEF6-60D6596111B7}">
      <dgm:prSet/>
      <dgm:spPr/>
      <dgm:t>
        <a:bodyPr/>
        <a:lstStyle/>
        <a:p>
          <a:endParaRPr lang="en-US"/>
        </a:p>
      </dgm:t>
    </dgm:pt>
    <dgm:pt modelId="{7D46C2A9-8DCF-4544-B772-9843D6B6EA1D}" type="sibTrans" cxnId="{D322C4D2-9942-4FF7-AEF6-60D6596111B7}">
      <dgm:prSet/>
      <dgm:spPr/>
      <dgm:t>
        <a:bodyPr/>
        <a:lstStyle/>
        <a:p>
          <a:endParaRPr lang="en-US"/>
        </a:p>
      </dgm:t>
    </dgm:pt>
    <dgm:pt modelId="{427D4BCA-F384-485D-9339-6BDEDD5A92BC}">
      <dgm:prSet/>
      <dgm:spPr/>
      <dgm:t>
        <a:bodyPr/>
        <a:lstStyle/>
        <a:p>
          <a:r>
            <a:rPr lang="en-US"/>
            <a:t>Client certificate Authentication to SMTP Servers</a:t>
          </a:r>
        </a:p>
      </dgm:t>
    </dgm:pt>
    <dgm:pt modelId="{5984DBD4-0AAB-4A2C-B4DE-B90C3B0F45A4}" type="parTrans" cxnId="{FD12AA50-9B31-48AE-AD30-B29FF0C67142}">
      <dgm:prSet/>
      <dgm:spPr/>
      <dgm:t>
        <a:bodyPr/>
        <a:lstStyle/>
        <a:p>
          <a:endParaRPr lang="en-US"/>
        </a:p>
      </dgm:t>
    </dgm:pt>
    <dgm:pt modelId="{324E31F4-743F-4978-8A93-77492AE311BD}" type="sibTrans" cxnId="{FD12AA50-9B31-48AE-AD30-B29FF0C67142}">
      <dgm:prSet/>
      <dgm:spPr/>
      <dgm:t>
        <a:bodyPr/>
        <a:lstStyle/>
        <a:p>
          <a:endParaRPr lang="en-US"/>
        </a:p>
      </dgm:t>
    </dgm:pt>
    <dgm:pt modelId="{0E11E007-3C25-47E0-B5F1-942987270A79}">
      <dgm:prSet/>
      <dgm:spPr/>
      <dgm:t>
        <a:bodyPr/>
        <a:lstStyle/>
        <a:p>
          <a:r>
            <a:rPr lang="en-US"/>
            <a:t>People Picker Enhancements and new commands</a:t>
          </a:r>
        </a:p>
      </dgm:t>
    </dgm:pt>
    <dgm:pt modelId="{3D77BB37-D95F-4414-9715-68EDF1F1018A}" type="parTrans" cxnId="{BA3E4EDD-CCF7-4821-892F-8A9DC1512D4F}">
      <dgm:prSet/>
      <dgm:spPr/>
      <dgm:t>
        <a:bodyPr/>
        <a:lstStyle/>
        <a:p>
          <a:endParaRPr lang="en-US"/>
        </a:p>
      </dgm:t>
    </dgm:pt>
    <dgm:pt modelId="{B60ED590-B647-4450-9CB4-375589F37912}" type="sibTrans" cxnId="{BA3E4EDD-CCF7-4821-892F-8A9DC1512D4F}">
      <dgm:prSet/>
      <dgm:spPr/>
      <dgm:t>
        <a:bodyPr/>
        <a:lstStyle/>
        <a:p>
          <a:endParaRPr lang="en-US"/>
        </a:p>
      </dgm:t>
    </dgm:pt>
    <dgm:pt modelId="{1EEA79AC-1218-4E9A-AF36-D040DF219CC0}">
      <dgm:prSet/>
      <dgm:spPr/>
      <dgm:t>
        <a:bodyPr/>
        <a:lstStyle/>
        <a:p>
          <a:r>
            <a:rPr lang="en-US"/>
            <a:t>Power Apps and Power Automate Integration </a:t>
          </a:r>
        </a:p>
      </dgm:t>
    </dgm:pt>
    <dgm:pt modelId="{1C56750B-2437-466A-96DA-4AB8E8AC6C71}" type="parTrans" cxnId="{978DC926-5C15-4004-A2F9-F58295B35043}">
      <dgm:prSet/>
      <dgm:spPr/>
      <dgm:t>
        <a:bodyPr/>
        <a:lstStyle/>
        <a:p>
          <a:endParaRPr lang="en-US"/>
        </a:p>
      </dgm:t>
    </dgm:pt>
    <dgm:pt modelId="{B8DBCA40-5FC7-4C1A-8867-F98994FF5037}" type="sibTrans" cxnId="{978DC926-5C15-4004-A2F9-F58295B35043}">
      <dgm:prSet/>
      <dgm:spPr/>
      <dgm:t>
        <a:bodyPr/>
        <a:lstStyle/>
        <a:p>
          <a:endParaRPr lang="en-US"/>
        </a:p>
      </dgm:t>
    </dgm:pt>
    <dgm:pt modelId="{9FD46EDB-631F-4835-A142-274B85081FCC}">
      <dgm:prSet/>
      <dgm:spPr/>
      <dgm:t>
        <a:bodyPr/>
        <a:lstStyle/>
        <a:p>
          <a:r>
            <a:rPr lang="en-US"/>
            <a:t>SharePoint Workflow Manager</a:t>
          </a:r>
        </a:p>
      </dgm:t>
    </dgm:pt>
    <dgm:pt modelId="{DC39ECF3-7737-4B4A-AEBE-AD0195CEAFA2}" type="parTrans" cxnId="{21519CB9-A42B-462D-AD73-81A490F19A82}">
      <dgm:prSet/>
      <dgm:spPr/>
      <dgm:t>
        <a:bodyPr/>
        <a:lstStyle/>
        <a:p>
          <a:endParaRPr lang="en-US"/>
        </a:p>
      </dgm:t>
    </dgm:pt>
    <dgm:pt modelId="{058A39EB-332A-4187-BFB0-A16084EE7CF6}" type="sibTrans" cxnId="{21519CB9-A42B-462D-AD73-81A490F19A82}">
      <dgm:prSet/>
      <dgm:spPr/>
      <dgm:t>
        <a:bodyPr/>
        <a:lstStyle/>
        <a:p>
          <a:endParaRPr lang="en-US"/>
        </a:p>
      </dgm:t>
    </dgm:pt>
    <dgm:pt modelId="{15E85B59-9ACB-4386-9A8A-5E2C9B867E0B}">
      <dgm:prSet/>
      <dgm:spPr/>
      <dgm:t>
        <a:bodyPr/>
        <a:lstStyle/>
        <a:p>
          <a:r>
            <a:rPr lang="en-US"/>
            <a:t>Dedicated Sessions</a:t>
          </a:r>
        </a:p>
      </dgm:t>
    </dgm:pt>
    <dgm:pt modelId="{A8CFD5F9-E09E-4339-BFC9-DF8E6A8CA420}" type="parTrans" cxnId="{61A4C4C1-192F-4848-9C36-BC4CC05835E1}">
      <dgm:prSet/>
      <dgm:spPr/>
      <dgm:t>
        <a:bodyPr/>
        <a:lstStyle/>
        <a:p>
          <a:endParaRPr lang="en-US"/>
        </a:p>
      </dgm:t>
    </dgm:pt>
    <dgm:pt modelId="{2C2BBCB2-5B0F-43A4-8AC4-16CBAB74F8A8}" type="sibTrans" cxnId="{61A4C4C1-192F-4848-9C36-BC4CC05835E1}">
      <dgm:prSet/>
      <dgm:spPr/>
      <dgm:t>
        <a:bodyPr/>
        <a:lstStyle/>
        <a:p>
          <a:endParaRPr lang="en-US"/>
        </a:p>
      </dgm:t>
    </dgm:pt>
    <dgm:pt modelId="{5E7BB7C7-F032-4E19-B79A-DB7B39C11614}">
      <dgm:prSet/>
      <dgm:spPr/>
      <dgm:t>
        <a:bodyPr/>
        <a:lstStyle/>
        <a:p>
          <a:r>
            <a:rPr lang="en-US"/>
            <a:t>New SSL Certificate Management (see Session on Certs)</a:t>
          </a:r>
        </a:p>
      </dgm:t>
    </dgm:pt>
    <dgm:pt modelId="{A17363F3-0F50-485D-9628-B4DFDD99EA06}" type="parTrans" cxnId="{DFA7ED7B-9730-4CB2-A244-0A264281C566}">
      <dgm:prSet/>
      <dgm:spPr/>
      <dgm:t>
        <a:bodyPr/>
        <a:lstStyle/>
        <a:p>
          <a:endParaRPr lang="en-US"/>
        </a:p>
      </dgm:t>
    </dgm:pt>
    <dgm:pt modelId="{D97D2FD3-143A-422C-91D2-0810EA19F3A8}" type="sibTrans" cxnId="{DFA7ED7B-9730-4CB2-A244-0A264281C566}">
      <dgm:prSet/>
      <dgm:spPr/>
      <dgm:t>
        <a:bodyPr/>
        <a:lstStyle/>
        <a:p>
          <a:endParaRPr lang="en-US"/>
        </a:p>
      </dgm:t>
    </dgm:pt>
    <dgm:pt modelId="{2214F407-DC36-40E4-B4FD-498372E40BA6}">
      <dgm:prSet/>
      <dgm:spPr/>
      <dgm:t>
        <a:bodyPr/>
        <a:lstStyle/>
        <a:p>
          <a:r>
            <a:rPr lang="en-US"/>
            <a:t>Web application and SNI Enhancements (part of Certs)</a:t>
          </a:r>
        </a:p>
      </dgm:t>
    </dgm:pt>
    <dgm:pt modelId="{0518FB9B-FA56-471D-9011-E5B8CFC7DC57}" type="parTrans" cxnId="{D36FF75F-A990-4C3F-82A7-4DB71310430D}">
      <dgm:prSet/>
      <dgm:spPr/>
      <dgm:t>
        <a:bodyPr/>
        <a:lstStyle/>
        <a:p>
          <a:endParaRPr lang="en-US"/>
        </a:p>
      </dgm:t>
    </dgm:pt>
    <dgm:pt modelId="{1B4D42D4-1360-46A3-999B-EF4C58B4EABA}" type="sibTrans" cxnId="{D36FF75F-A990-4C3F-82A7-4DB71310430D}">
      <dgm:prSet/>
      <dgm:spPr/>
      <dgm:t>
        <a:bodyPr/>
        <a:lstStyle/>
        <a:p>
          <a:endParaRPr lang="en-US"/>
        </a:p>
      </dgm:t>
    </dgm:pt>
    <dgm:pt modelId="{F2FD8AAA-0CDA-4D94-812B-A4332CDA7F46}">
      <dgm:prSet/>
      <dgm:spPr/>
      <dgm:t>
        <a:bodyPr/>
        <a:lstStyle/>
        <a:p>
          <a:r>
            <a:rPr lang="en-US"/>
            <a:t>OpenID Connect (OIDC) Authentication (see Auth)</a:t>
          </a:r>
        </a:p>
      </dgm:t>
    </dgm:pt>
    <dgm:pt modelId="{694A9FFB-9D33-470A-9885-66F295CB4469}" type="parTrans" cxnId="{CC0E0A38-20A4-4CEE-AA68-BAEE90676008}">
      <dgm:prSet/>
      <dgm:spPr/>
      <dgm:t>
        <a:bodyPr/>
        <a:lstStyle/>
        <a:p>
          <a:endParaRPr lang="en-US"/>
        </a:p>
      </dgm:t>
    </dgm:pt>
    <dgm:pt modelId="{FF768011-572D-42A0-91B8-5F7023909741}" type="sibTrans" cxnId="{CC0E0A38-20A4-4CEE-AA68-BAEE90676008}">
      <dgm:prSet/>
      <dgm:spPr/>
      <dgm:t>
        <a:bodyPr/>
        <a:lstStyle/>
        <a:p>
          <a:endParaRPr lang="en-US"/>
        </a:p>
      </dgm:t>
    </dgm:pt>
    <dgm:pt modelId="{AD175C73-C3B8-45EF-813E-DD22FD099782}" type="pres">
      <dgm:prSet presAssocID="{41A5E87E-0625-488B-804D-24453790EC25}" presName="diagram" presStyleCnt="0">
        <dgm:presLayoutVars>
          <dgm:dir/>
          <dgm:resizeHandles val="exact"/>
        </dgm:presLayoutVars>
      </dgm:prSet>
      <dgm:spPr/>
    </dgm:pt>
    <dgm:pt modelId="{71210E4E-CA40-47CB-AA0F-0D237BB91236}" type="pres">
      <dgm:prSet presAssocID="{A0FA4488-9267-4CC3-A1CC-1F08097E6116}" presName="node" presStyleLbl="node1" presStyleIdx="0" presStyleCnt="15">
        <dgm:presLayoutVars>
          <dgm:bulletEnabled val="1"/>
        </dgm:presLayoutVars>
      </dgm:prSet>
      <dgm:spPr/>
    </dgm:pt>
    <dgm:pt modelId="{A03F06F6-BB99-47D0-952F-0384CD5EBAE7}" type="pres">
      <dgm:prSet presAssocID="{72B79547-DA04-4B58-8C49-9017D742C27A}" presName="sibTrans" presStyleCnt="0"/>
      <dgm:spPr/>
    </dgm:pt>
    <dgm:pt modelId="{FA83E31F-FD2C-4A87-8280-2765537C801B}" type="pres">
      <dgm:prSet presAssocID="{B55291DF-DFC0-47D3-93EA-8C1B251CF374}" presName="node" presStyleLbl="node1" presStyleIdx="1" presStyleCnt="15">
        <dgm:presLayoutVars>
          <dgm:bulletEnabled val="1"/>
        </dgm:presLayoutVars>
      </dgm:prSet>
      <dgm:spPr/>
    </dgm:pt>
    <dgm:pt modelId="{89AB3BC9-65B3-4759-97F6-A2FF2A3353D1}" type="pres">
      <dgm:prSet presAssocID="{DAB53EB1-DA2C-4714-9CEB-FEDD432EC2DF}" presName="sibTrans" presStyleCnt="0"/>
      <dgm:spPr/>
    </dgm:pt>
    <dgm:pt modelId="{03A1DCAF-FD34-4CAA-9266-6FF739D95E9A}" type="pres">
      <dgm:prSet presAssocID="{C873F96D-8681-40AE-A055-744EED4D899C}" presName="node" presStyleLbl="node1" presStyleIdx="2" presStyleCnt="15">
        <dgm:presLayoutVars>
          <dgm:bulletEnabled val="1"/>
        </dgm:presLayoutVars>
      </dgm:prSet>
      <dgm:spPr/>
    </dgm:pt>
    <dgm:pt modelId="{8332DFCC-166E-46F1-9255-E77227CC6D68}" type="pres">
      <dgm:prSet presAssocID="{0D03E030-0F48-4BB7-A0EC-F10A24A15A95}" presName="sibTrans" presStyleCnt="0"/>
      <dgm:spPr/>
    </dgm:pt>
    <dgm:pt modelId="{F33F95B7-6D2B-4EC6-B4F7-918B89B9040E}" type="pres">
      <dgm:prSet presAssocID="{B3FB4787-3F2A-4488-8868-166ADB7ED6BE}" presName="node" presStyleLbl="node1" presStyleIdx="3" presStyleCnt="15">
        <dgm:presLayoutVars>
          <dgm:bulletEnabled val="1"/>
        </dgm:presLayoutVars>
      </dgm:prSet>
      <dgm:spPr/>
    </dgm:pt>
    <dgm:pt modelId="{3B127295-B3BF-49C4-9E28-ADF20C9AF53E}" type="pres">
      <dgm:prSet presAssocID="{FE772717-0A42-44D1-B17D-7A41D879BA04}" presName="sibTrans" presStyleCnt="0"/>
      <dgm:spPr/>
    </dgm:pt>
    <dgm:pt modelId="{EB92672B-DBBA-4D90-8DE2-8C915FF15480}" type="pres">
      <dgm:prSet presAssocID="{2BBBDAB9-734F-4CA4-84B1-D5197D19C0F6}" presName="node" presStyleLbl="node1" presStyleIdx="4" presStyleCnt="15">
        <dgm:presLayoutVars>
          <dgm:bulletEnabled val="1"/>
        </dgm:presLayoutVars>
      </dgm:prSet>
      <dgm:spPr/>
    </dgm:pt>
    <dgm:pt modelId="{AAA3B989-BAFD-40ED-8BE4-E0B48D217662}" type="pres">
      <dgm:prSet presAssocID="{F74478EE-3B4A-4706-AEEE-1FF9E23DB747}" presName="sibTrans" presStyleCnt="0"/>
      <dgm:spPr/>
    </dgm:pt>
    <dgm:pt modelId="{C3BEBBB2-5C2C-479F-B32F-BC908C4A35BC}" type="pres">
      <dgm:prSet presAssocID="{8C962831-CEEC-4C29-8710-DB442810FC23}" presName="node" presStyleLbl="node1" presStyleIdx="5" presStyleCnt="15">
        <dgm:presLayoutVars>
          <dgm:bulletEnabled val="1"/>
        </dgm:presLayoutVars>
      </dgm:prSet>
      <dgm:spPr/>
    </dgm:pt>
    <dgm:pt modelId="{8A8BCE71-D220-40AD-BE92-A96D841C0010}" type="pres">
      <dgm:prSet presAssocID="{211241F3-3BC5-4F03-A618-322D424186C9}" presName="sibTrans" presStyleCnt="0"/>
      <dgm:spPr/>
    </dgm:pt>
    <dgm:pt modelId="{724DA007-2C75-4928-88D8-34B64C8F769F}" type="pres">
      <dgm:prSet presAssocID="{E0A8B1D6-7461-4043-B750-B2F683C7B5AC}" presName="node" presStyleLbl="node1" presStyleIdx="6" presStyleCnt="15">
        <dgm:presLayoutVars>
          <dgm:bulletEnabled val="1"/>
        </dgm:presLayoutVars>
      </dgm:prSet>
      <dgm:spPr/>
    </dgm:pt>
    <dgm:pt modelId="{847B0F86-030B-4858-96AE-05D248F47747}" type="pres">
      <dgm:prSet presAssocID="{7D46C2A9-8DCF-4544-B772-9843D6B6EA1D}" presName="sibTrans" presStyleCnt="0"/>
      <dgm:spPr/>
    </dgm:pt>
    <dgm:pt modelId="{0263E03B-D6A4-4276-B5FF-4362D60C3A23}" type="pres">
      <dgm:prSet presAssocID="{427D4BCA-F384-485D-9339-6BDEDD5A92BC}" presName="node" presStyleLbl="node1" presStyleIdx="7" presStyleCnt="15">
        <dgm:presLayoutVars>
          <dgm:bulletEnabled val="1"/>
        </dgm:presLayoutVars>
      </dgm:prSet>
      <dgm:spPr/>
    </dgm:pt>
    <dgm:pt modelId="{A13563BE-198B-45C8-BF8F-4FBAA32D9B48}" type="pres">
      <dgm:prSet presAssocID="{324E31F4-743F-4978-8A93-77492AE311BD}" presName="sibTrans" presStyleCnt="0"/>
      <dgm:spPr/>
    </dgm:pt>
    <dgm:pt modelId="{0E22B54A-7B40-47B9-9638-78AB20EBD26A}" type="pres">
      <dgm:prSet presAssocID="{0E11E007-3C25-47E0-B5F1-942987270A79}" presName="node" presStyleLbl="node1" presStyleIdx="8" presStyleCnt="15">
        <dgm:presLayoutVars>
          <dgm:bulletEnabled val="1"/>
        </dgm:presLayoutVars>
      </dgm:prSet>
      <dgm:spPr/>
    </dgm:pt>
    <dgm:pt modelId="{B67D7605-17BE-4D47-940A-E66E790AC7FD}" type="pres">
      <dgm:prSet presAssocID="{B60ED590-B647-4450-9CB4-375589F37912}" presName="sibTrans" presStyleCnt="0"/>
      <dgm:spPr/>
    </dgm:pt>
    <dgm:pt modelId="{ED4E1C65-9423-4E1E-8314-184A969AF981}" type="pres">
      <dgm:prSet presAssocID="{1EEA79AC-1218-4E9A-AF36-D040DF219CC0}" presName="node" presStyleLbl="node1" presStyleIdx="9" presStyleCnt="15">
        <dgm:presLayoutVars>
          <dgm:bulletEnabled val="1"/>
        </dgm:presLayoutVars>
      </dgm:prSet>
      <dgm:spPr/>
    </dgm:pt>
    <dgm:pt modelId="{CBB3A936-50DB-4200-9CE5-9968467D13F5}" type="pres">
      <dgm:prSet presAssocID="{B8DBCA40-5FC7-4C1A-8867-F98994FF5037}" presName="sibTrans" presStyleCnt="0"/>
      <dgm:spPr/>
    </dgm:pt>
    <dgm:pt modelId="{DC0EA1D6-98D6-4ABE-842E-797F8DB03F5D}" type="pres">
      <dgm:prSet presAssocID="{9FD46EDB-631F-4835-A142-274B85081FCC}" presName="node" presStyleLbl="node1" presStyleIdx="10" presStyleCnt="15">
        <dgm:presLayoutVars>
          <dgm:bulletEnabled val="1"/>
        </dgm:presLayoutVars>
      </dgm:prSet>
      <dgm:spPr/>
    </dgm:pt>
    <dgm:pt modelId="{C3E52F3B-1163-435A-B457-BE9152600926}" type="pres">
      <dgm:prSet presAssocID="{058A39EB-332A-4187-BFB0-A16084EE7CF6}" presName="sibTrans" presStyleCnt="0"/>
      <dgm:spPr/>
    </dgm:pt>
    <dgm:pt modelId="{966140CA-26BF-4D7C-A669-D66CE8B41C28}" type="pres">
      <dgm:prSet presAssocID="{15E85B59-9ACB-4386-9A8A-5E2C9B867E0B}" presName="node" presStyleLbl="node1" presStyleIdx="11" presStyleCnt="15">
        <dgm:presLayoutVars>
          <dgm:bulletEnabled val="1"/>
        </dgm:presLayoutVars>
      </dgm:prSet>
      <dgm:spPr/>
    </dgm:pt>
    <dgm:pt modelId="{14AF0A95-8E7B-45C4-8A6C-80F9B75F7749}" type="pres">
      <dgm:prSet presAssocID="{2C2BBCB2-5B0F-43A4-8AC4-16CBAB74F8A8}" presName="sibTrans" presStyleCnt="0"/>
      <dgm:spPr/>
    </dgm:pt>
    <dgm:pt modelId="{33B3F76F-485A-466E-BF50-F0C554999A85}" type="pres">
      <dgm:prSet presAssocID="{5E7BB7C7-F032-4E19-B79A-DB7B39C11614}" presName="node" presStyleLbl="node1" presStyleIdx="12" presStyleCnt="15">
        <dgm:presLayoutVars>
          <dgm:bulletEnabled val="1"/>
        </dgm:presLayoutVars>
      </dgm:prSet>
      <dgm:spPr/>
    </dgm:pt>
    <dgm:pt modelId="{7ADF3809-D528-4D7D-88C6-528E0A71FA9E}" type="pres">
      <dgm:prSet presAssocID="{D97D2FD3-143A-422C-91D2-0810EA19F3A8}" presName="sibTrans" presStyleCnt="0"/>
      <dgm:spPr/>
    </dgm:pt>
    <dgm:pt modelId="{F720F516-0656-40D1-86B4-321D6BF1EBBE}" type="pres">
      <dgm:prSet presAssocID="{2214F407-DC36-40E4-B4FD-498372E40BA6}" presName="node" presStyleLbl="node1" presStyleIdx="13" presStyleCnt="15">
        <dgm:presLayoutVars>
          <dgm:bulletEnabled val="1"/>
        </dgm:presLayoutVars>
      </dgm:prSet>
      <dgm:spPr/>
    </dgm:pt>
    <dgm:pt modelId="{8B505835-54FF-4C1C-9A9F-671E3AF6D1FA}" type="pres">
      <dgm:prSet presAssocID="{1B4D42D4-1360-46A3-999B-EF4C58B4EABA}" presName="sibTrans" presStyleCnt="0"/>
      <dgm:spPr/>
    </dgm:pt>
    <dgm:pt modelId="{BA24FA73-BCF7-4475-8C9A-628A0D1834B2}" type="pres">
      <dgm:prSet presAssocID="{F2FD8AAA-0CDA-4D94-812B-A4332CDA7F46}" presName="node" presStyleLbl="node1" presStyleIdx="14" presStyleCnt="15">
        <dgm:presLayoutVars>
          <dgm:bulletEnabled val="1"/>
        </dgm:presLayoutVars>
      </dgm:prSet>
      <dgm:spPr/>
    </dgm:pt>
  </dgm:ptLst>
  <dgm:cxnLst>
    <dgm:cxn modelId="{0D17BA0F-5F9F-4D18-9386-FA460E303CFC}" type="presOf" srcId="{427D4BCA-F384-485D-9339-6BDEDD5A92BC}" destId="{0263E03B-D6A4-4276-B5FF-4362D60C3A23}" srcOrd="0" destOrd="0" presId="urn:microsoft.com/office/officeart/2005/8/layout/default"/>
    <dgm:cxn modelId="{826AFC13-07DC-4C86-BA11-A5947CF1162A}" type="presOf" srcId="{F2FD8AAA-0CDA-4D94-812B-A4332CDA7F46}" destId="{BA24FA73-BCF7-4475-8C9A-628A0D1834B2}" srcOrd="0" destOrd="0" presId="urn:microsoft.com/office/officeart/2005/8/layout/default"/>
    <dgm:cxn modelId="{F0572819-B3FE-4653-BD0F-64CD7893AB12}" srcId="{41A5E87E-0625-488B-804D-24453790EC25}" destId="{A0FA4488-9267-4CC3-A1CC-1F08097E6116}" srcOrd="0" destOrd="0" parTransId="{8F3E0A3C-FFC7-48CB-8728-5F8EC85C0D51}" sibTransId="{72B79547-DA04-4B58-8C49-9017D742C27A}"/>
    <dgm:cxn modelId="{2A78391A-F1CF-4FD6-A7E5-248E8D6702D0}" type="presOf" srcId="{A0FA4488-9267-4CC3-A1CC-1F08097E6116}" destId="{71210E4E-CA40-47CB-AA0F-0D237BB91236}" srcOrd="0" destOrd="0" presId="urn:microsoft.com/office/officeart/2005/8/layout/default"/>
    <dgm:cxn modelId="{10D1CF1C-7CAC-45D2-A887-BEC265B92E5D}" type="presOf" srcId="{0E11E007-3C25-47E0-B5F1-942987270A79}" destId="{0E22B54A-7B40-47B9-9638-78AB20EBD26A}" srcOrd="0" destOrd="0" presId="urn:microsoft.com/office/officeart/2005/8/layout/default"/>
    <dgm:cxn modelId="{978DC926-5C15-4004-A2F9-F58295B35043}" srcId="{41A5E87E-0625-488B-804D-24453790EC25}" destId="{1EEA79AC-1218-4E9A-AF36-D040DF219CC0}" srcOrd="9" destOrd="0" parTransId="{1C56750B-2437-466A-96DA-4AB8E8AC6C71}" sibTransId="{B8DBCA40-5FC7-4C1A-8867-F98994FF5037}"/>
    <dgm:cxn modelId="{CC0E0A38-20A4-4CEE-AA68-BAEE90676008}" srcId="{41A5E87E-0625-488B-804D-24453790EC25}" destId="{F2FD8AAA-0CDA-4D94-812B-A4332CDA7F46}" srcOrd="14" destOrd="0" parTransId="{694A9FFB-9D33-470A-9885-66F295CB4469}" sibTransId="{FF768011-572D-42A0-91B8-5F7023909741}"/>
    <dgm:cxn modelId="{F5CA1E39-82C8-46DF-A0BC-C73C65905FB5}" type="presOf" srcId="{C873F96D-8681-40AE-A055-744EED4D899C}" destId="{03A1DCAF-FD34-4CAA-9266-6FF739D95E9A}" srcOrd="0" destOrd="0" presId="urn:microsoft.com/office/officeart/2005/8/layout/default"/>
    <dgm:cxn modelId="{4667303A-701C-471C-92AC-4583AA6A6625}" type="presOf" srcId="{B55291DF-DFC0-47D3-93EA-8C1B251CF374}" destId="{FA83E31F-FD2C-4A87-8280-2765537C801B}" srcOrd="0" destOrd="0" presId="urn:microsoft.com/office/officeart/2005/8/layout/default"/>
    <dgm:cxn modelId="{EDA43E5F-B7E8-43EC-9CBF-00DDA0A3F1BC}" srcId="{41A5E87E-0625-488B-804D-24453790EC25}" destId="{B3FB4787-3F2A-4488-8868-166ADB7ED6BE}" srcOrd="3" destOrd="0" parTransId="{DE6E4F0B-042D-4909-8F28-D8913FF8657F}" sibTransId="{FE772717-0A42-44D1-B17D-7A41D879BA04}"/>
    <dgm:cxn modelId="{D36FF75F-A990-4C3F-82A7-4DB71310430D}" srcId="{41A5E87E-0625-488B-804D-24453790EC25}" destId="{2214F407-DC36-40E4-B4FD-498372E40BA6}" srcOrd="13" destOrd="0" parTransId="{0518FB9B-FA56-471D-9011-E5B8CFC7DC57}" sibTransId="{1B4D42D4-1360-46A3-999B-EF4C58B4EABA}"/>
    <dgm:cxn modelId="{8909E964-55F9-4F5D-9492-3C31676CBCB7}" srcId="{41A5E87E-0625-488B-804D-24453790EC25}" destId="{8C962831-CEEC-4C29-8710-DB442810FC23}" srcOrd="5" destOrd="0" parTransId="{498C9FCE-B6FB-4992-B691-65752106AC8A}" sibTransId="{211241F3-3BC5-4F03-A618-322D424186C9}"/>
    <dgm:cxn modelId="{325F374A-96ED-4133-AD1E-187EE5046899}" type="presOf" srcId="{15E85B59-9ACB-4386-9A8A-5E2C9B867E0B}" destId="{966140CA-26BF-4D7C-A669-D66CE8B41C28}" srcOrd="0" destOrd="0" presId="urn:microsoft.com/office/officeart/2005/8/layout/default"/>
    <dgm:cxn modelId="{FD12AA50-9B31-48AE-AD30-B29FF0C67142}" srcId="{41A5E87E-0625-488B-804D-24453790EC25}" destId="{427D4BCA-F384-485D-9339-6BDEDD5A92BC}" srcOrd="7" destOrd="0" parTransId="{5984DBD4-0AAB-4A2C-B4DE-B90C3B0F45A4}" sibTransId="{324E31F4-743F-4978-8A93-77492AE311BD}"/>
    <dgm:cxn modelId="{BF697C54-7A6C-4056-8FD2-BECF38B1770B}" type="presOf" srcId="{B3FB4787-3F2A-4488-8868-166ADB7ED6BE}" destId="{F33F95B7-6D2B-4EC6-B4F7-918B89B9040E}" srcOrd="0" destOrd="0" presId="urn:microsoft.com/office/officeart/2005/8/layout/default"/>
    <dgm:cxn modelId="{5A819F57-D54C-4EC1-A44A-E8C6D712D29B}" type="presOf" srcId="{41A5E87E-0625-488B-804D-24453790EC25}" destId="{AD175C73-C3B8-45EF-813E-DD22FD099782}" srcOrd="0" destOrd="0" presId="urn:microsoft.com/office/officeart/2005/8/layout/default"/>
    <dgm:cxn modelId="{DFA7ED7B-9730-4CB2-A244-0A264281C566}" srcId="{41A5E87E-0625-488B-804D-24453790EC25}" destId="{5E7BB7C7-F032-4E19-B79A-DB7B39C11614}" srcOrd="12" destOrd="0" parTransId="{A17363F3-0F50-485D-9628-B4DFDD99EA06}" sibTransId="{D97D2FD3-143A-422C-91D2-0810EA19F3A8}"/>
    <dgm:cxn modelId="{C6198A7C-B72D-4545-902C-C5487E71B90E}" type="presOf" srcId="{2214F407-DC36-40E4-B4FD-498372E40BA6}" destId="{F720F516-0656-40D1-86B4-321D6BF1EBBE}" srcOrd="0" destOrd="0" presId="urn:microsoft.com/office/officeart/2005/8/layout/default"/>
    <dgm:cxn modelId="{C2FF42A7-7A04-4BF7-B2D1-1075B4BE3FD5}" type="presOf" srcId="{E0A8B1D6-7461-4043-B750-B2F683C7B5AC}" destId="{724DA007-2C75-4928-88D8-34B64C8F769F}" srcOrd="0" destOrd="0" presId="urn:microsoft.com/office/officeart/2005/8/layout/default"/>
    <dgm:cxn modelId="{B97C8AB0-8587-4359-8115-8E71A2AB8D75}" type="presOf" srcId="{8C962831-CEEC-4C29-8710-DB442810FC23}" destId="{C3BEBBB2-5C2C-479F-B32F-BC908C4A35BC}" srcOrd="0" destOrd="0" presId="urn:microsoft.com/office/officeart/2005/8/layout/default"/>
    <dgm:cxn modelId="{9D7631B5-ED58-4A04-A1B6-3707442BFD8C}" type="presOf" srcId="{2BBBDAB9-734F-4CA4-84B1-D5197D19C0F6}" destId="{EB92672B-DBBA-4D90-8DE2-8C915FF15480}" srcOrd="0" destOrd="0" presId="urn:microsoft.com/office/officeart/2005/8/layout/default"/>
    <dgm:cxn modelId="{21519CB9-A42B-462D-AD73-81A490F19A82}" srcId="{41A5E87E-0625-488B-804D-24453790EC25}" destId="{9FD46EDB-631F-4835-A142-274B85081FCC}" srcOrd="10" destOrd="0" parTransId="{DC39ECF3-7737-4B4A-AEBE-AD0195CEAFA2}" sibTransId="{058A39EB-332A-4187-BFB0-A16084EE7CF6}"/>
    <dgm:cxn modelId="{61A4C4C1-192F-4848-9C36-BC4CC05835E1}" srcId="{41A5E87E-0625-488B-804D-24453790EC25}" destId="{15E85B59-9ACB-4386-9A8A-5E2C9B867E0B}" srcOrd="11" destOrd="0" parTransId="{A8CFD5F9-E09E-4339-BFC9-DF8E6A8CA420}" sibTransId="{2C2BBCB2-5B0F-43A4-8AC4-16CBAB74F8A8}"/>
    <dgm:cxn modelId="{93B353C2-EA9A-4BA9-A946-AF9A2381C586}" type="presOf" srcId="{9FD46EDB-631F-4835-A142-274B85081FCC}" destId="{DC0EA1D6-98D6-4ABE-842E-797F8DB03F5D}" srcOrd="0" destOrd="0" presId="urn:microsoft.com/office/officeart/2005/8/layout/default"/>
    <dgm:cxn modelId="{5DD6A0C2-8E28-4D4F-ABD5-31BDCDE29AA0}" type="presOf" srcId="{5E7BB7C7-F032-4E19-B79A-DB7B39C11614}" destId="{33B3F76F-485A-466E-BF50-F0C554999A85}" srcOrd="0" destOrd="0" presId="urn:microsoft.com/office/officeart/2005/8/layout/default"/>
    <dgm:cxn modelId="{75C224CB-5F0B-4516-A241-091F51D755F1}" srcId="{41A5E87E-0625-488B-804D-24453790EC25}" destId="{B55291DF-DFC0-47D3-93EA-8C1B251CF374}" srcOrd="1" destOrd="0" parTransId="{790CA932-4E13-4B62-89BC-F5E66E37C76A}" sibTransId="{DAB53EB1-DA2C-4714-9CEB-FEDD432EC2DF}"/>
    <dgm:cxn modelId="{D322C4D2-9942-4FF7-AEF6-60D6596111B7}" srcId="{41A5E87E-0625-488B-804D-24453790EC25}" destId="{E0A8B1D6-7461-4043-B750-B2F683C7B5AC}" srcOrd="6" destOrd="0" parTransId="{0803E7C1-874F-4627-A2BE-34130AB528E3}" sibTransId="{7D46C2A9-8DCF-4544-B772-9843D6B6EA1D}"/>
    <dgm:cxn modelId="{BA3E4EDD-CCF7-4821-892F-8A9DC1512D4F}" srcId="{41A5E87E-0625-488B-804D-24453790EC25}" destId="{0E11E007-3C25-47E0-B5F1-942987270A79}" srcOrd="8" destOrd="0" parTransId="{3D77BB37-D95F-4414-9715-68EDF1F1018A}" sibTransId="{B60ED590-B647-4450-9CB4-375589F37912}"/>
    <dgm:cxn modelId="{D0F0A4E0-0656-4B6B-81E4-69B6359C33DD}" srcId="{41A5E87E-0625-488B-804D-24453790EC25}" destId="{C873F96D-8681-40AE-A055-744EED4D899C}" srcOrd="2" destOrd="0" parTransId="{360F636A-856E-441F-BA0D-4406C756C274}" sibTransId="{0D03E030-0F48-4BB7-A0EC-F10A24A15A95}"/>
    <dgm:cxn modelId="{8B24E5E1-C27B-413A-957A-FEB779CEA542}" type="presOf" srcId="{1EEA79AC-1218-4E9A-AF36-D040DF219CC0}" destId="{ED4E1C65-9423-4E1E-8314-184A969AF981}" srcOrd="0" destOrd="0" presId="urn:microsoft.com/office/officeart/2005/8/layout/default"/>
    <dgm:cxn modelId="{35E69DFC-7CBC-4DD8-B261-98CD8A8AB105}" srcId="{41A5E87E-0625-488B-804D-24453790EC25}" destId="{2BBBDAB9-734F-4CA4-84B1-D5197D19C0F6}" srcOrd="4" destOrd="0" parTransId="{EAED96D4-58CA-47C3-9796-5AFC412AA39A}" sibTransId="{F74478EE-3B4A-4706-AEEE-1FF9E23DB747}"/>
    <dgm:cxn modelId="{03949D06-3E6D-42B4-A382-1E0D5320595D}" type="presParOf" srcId="{AD175C73-C3B8-45EF-813E-DD22FD099782}" destId="{71210E4E-CA40-47CB-AA0F-0D237BB91236}" srcOrd="0" destOrd="0" presId="urn:microsoft.com/office/officeart/2005/8/layout/default"/>
    <dgm:cxn modelId="{27D443D2-B9A2-4D95-95BB-B4A859750544}" type="presParOf" srcId="{AD175C73-C3B8-45EF-813E-DD22FD099782}" destId="{A03F06F6-BB99-47D0-952F-0384CD5EBAE7}" srcOrd="1" destOrd="0" presId="urn:microsoft.com/office/officeart/2005/8/layout/default"/>
    <dgm:cxn modelId="{E681FF29-8EF9-4F3E-8B8B-3487469772A6}" type="presParOf" srcId="{AD175C73-C3B8-45EF-813E-DD22FD099782}" destId="{FA83E31F-FD2C-4A87-8280-2765537C801B}" srcOrd="2" destOrd="0" presId="urn:microsoft.com/office/officeart/2005/8/layout/default"/>
    <dgm:cxn modelId="{7F52B367-2E8C-4DB9-88F3-435E0398CEF5}" type="presParOf" srcId="{AD175C73-C3B8-45EF-813E-DD22FD099782}" destId="{89AB3BC9-65B3-4759-97F6-A2FF2A3353D1}" srcOrd="3" destOrd="0" presId="urn:microsoft.com/office/officeart/2005/8/layout/default"/>
    <dgm:cxn modelId="{A6C1E8FE-CCC3-46A8-9750-20E4CEE07486}" type="presParOf" srcId="{AD175C73-C3B8-45EF-813E-DD22FD099782}" destId="{03A1DCAF-FD34-4CAA-9266-6FF739D95E9A}" srcOrd="4" destOrd="0" presId="urn:microsoft.com/office/officeart/2005/8/layout/default"/>
    <dgm:cxn modelId="{8CFD4318-FDC4-4051-8FED-F4CB8D7692C6}" type="presParOf" srcId="{AD175C73-C3B8-45EF-813E-DD22FD099782}" destId="{8332DFCC-166E-46F1-9255-E77227CC6D68}" srcOrd="5" destOrd="0" presId="urn:microsoft.com/office/officeart/2005/8/layout/default"/>
    <dgm:cxn modelId="{F51E87AD-FB0C-400D-A0CA-E12B9FA98F85}" type="presParOf" srcId="{AD175C73-C3B8-45EF-813E-DD22FD099782}" destId="{F33F95B7-6D2B-4EC6-B4F7-918B89B9040E}" srcOrd="6" destOrd="0" presId="urn:microsoft.com/office/officeart/2005/8/layout/default"/>
    <dgm:cxn modelId="{81069757-863E-446A-8D0D-86C94B48E2DE}" type="presParOf" srcId="{AD175C73-C3B8-45EF-813E-DD22FD099782}" destId="{3B127295-B3BF-49C4-9E28-ADF20C9AF53E}" srcOrd="7" destOrd="0" presId="urn:microsoft.com/office/officeart/2005/8/layout/default"/>
    <dgm:cxn modelId="{EDB18DF9-52DB-4E22-B3A5-082E7402D0CD}" type="presParOf" srcId="{AD175C73-C3B8-45EF-813E-DD22FD099782}" destId="{EB92672B-DBBA-4D90-8DE2-8C915FF15480}" srcOrd="8" destOrd="0" presId="urn:microsoft.com/office/officeart/2005/8/layout/default"/>
    <dgm:cxn modelId="{2D1D803B-CB51-4782-87C2-FA0E09405F6E}" type="presParOf" srcId="{AD175C73-C3B8-45EF-813E-DD22FD099782}" destId="{AAA3B989-BAFD-40ED-8BE4-E0B48D217662}" srcOrd="9" destOrd="0" presId="urn:microsoft.com/office/officeart/2005/8/layout/default"/>
    <dgm:cxn modelId="{7ADB08C0-6EBB-444A-9EA1-1B94AAA34AD0}" type="presParOf" srcId="{AD175C73-C3B8-45EF-813E-DD22FD099782}" destId="{C3BEBBB2-5C2C-479F-B32F-BC908C4A35BC}" srcOrd="10" destOrd="0" presId="urn:microsoft.com/office/officeart/2005/8/layout/default"/>
    <dgm:cxn modelId="{A64C9BCD-12B6-4DA9-B55C-51B7C23023D2}" type="presParOf" srcId="{AD175C73-C3B8-45EF-813E-DD22FD099782}" destId="{8A8BCE71-D220-40AD-BE92-A96D841C0010}" srcOrd="11" destOrd="0" presId="urn:microsoft.com/office/officeart/2005/8/layout/default"/>
    <dgm:cxn modelId="{1657EA44-481A-4D7A-ACB8-64B96AD9645E}" type="presParOf" srcId="{AD175C73-C3B8-45EF-813E-DD22FD099782}" destId="{724DA007-2C75-4928-88D8-34B64C8F769F}" srcOrd="12" destOrd="0" presId="urn:microsoft.com/office/officeart/2005/8/layout/default"/>
    <dgm:cxn modelId="{F20D33D5-8180-4474-8C73-3569F8FF0FA0}" type="presParOf" srcId="{AD175C73-C3B8-45EF-813E-DD22FD099782}" destId="{847B0F86-030B-4858-96AE-05D248F47747}" srcOrd="13" destOrd="0" presId="urn:microsoft.com/office/officeart/2005/8/layout/default"/>
    <dgm:cxn modelId="{B3563401-19D1-4D3E-9505-EC6D6AB13228}" type="presParOf" srcId="{AD175C73-C3B8-45EF-813E-DD22FD099782}" destId="{0263E03B-D6A4-4276-B5FF-4362D60C3A23}" srcOrd="14" destOrd="0" presId="urn:microsoft.com/office/officeart/2005/8/layout/default"/>
    <dgm:cxn modelId="{23831172-9C35-414A-B4E6-839C2A98CEB8}" type="presParOf" srcId="{AD175C73-C3B8-45EF-813E-DD22FD099782}" destId="{A13563BE-198B-45C8-BF8F-4FBAA32D9B48}" srcOrd="15" destOrd="0" presId="urn:microsoft.com/office/officeart/2005/8/layout/default"/>
    <dgm:cxn modelId="{547B2E68-0CE1-4E00-ADC7-9DB293180544}" type="presParOf" srcId="{AD175C73-C3B8-45EF-813E-DD22FD099782}" destId="{0E22B54A-7B40-47B9-9638-78AB20EBD26A}" srcOrd="16" destOrd="0" presId="urn:microsoft.com/office/officeart/2005/8/layout/default"/>
    <dgm:cxn modelId="{8FBD81BA-3E13-4446-8115-473EF447E3EB}" type="presParOf" srcId="{AD175C73-C3B8-45EF-813E-DD22FD099782}" destId="{B67D7605-17BE-4D47-940A-E66E790AC7FD}" srcOrd="17" destOrd="0" presId="urn:microsoft.com/office/officeart/2005/8/layout/default"/>
    <dgm:cxn modelId="{97714BC0-1119-463C-9CB7-2A2AC5E86F31}" type="presParOf" srcId="{AD175C73-C3B8-45EF-813E-DD22FD099782}" destId="{ED4E1C65-9423-4E1E-8314-184A969AF981}" srcOrd="18" destOrd="0" presId="urn:microsoft.com/office/officeart/2005/8/layout/default"/>
    <dgm:cxn modelId="{485AEE5F-D540-469D-A138-73D199AEB90E}" type="presParOf" srcId="{AD175C73-C3B8-45EF-813E-DD22FD099782}" destId="{CBB3A936-50DB-4200-9CE5-9968467D13F5}" srcOrd="19" destOrd="0" presId="urn:microsoft.com/office/officeart/2005/8/layout/default"/>
    <dgm:cxn modelId="{B2EC0E62-D6E7-4CA5-BACC-463F7272BE88}" type="presParOf" srcId="{AD175C73-C3B8-45EF-813E-DD22FD099782}" destId="{DC0EA1D6-98D6-4ABE-842E-797F8DB03F5D}" srcOrd="20" destOrd="0" presId="urn:microsoft.com/office/officeart/2005/8/layout/default"/>
    <dgm:cxn modelId="{3155DDB8-4FFB-43AF-AE4C-2EEDCEA3739E}" type="presParOf" srcId="{AD175C73-C3B8-45EF-813E-DD22FD099782}" destId="{C3E52F3B-1163-435A-B457-BE9152600926}" srcOrd="21" destOrd="0" presId="urn:microsoft.com/office/officeart/2005/8/layout/default"/>
    <dgm:cxn modelId="{691D4F06-BC86-4A52-AE62-0E6E493C5613}" type="presParOf" srcId="{AD175C73-C3B8-45EF-813E-DD22FD099782}" destId="{966140CA-26BF-4D7C-A669-D66CE8B41C28}" srcOrd="22" destOrd="0" presId="urn:microsoft.com/office/officeart/2005/8/layout/default"/>
    <dgm:cxn modelId="{B2907FD9-6C2E-43B4-A4B5-A6F3EAD61035}" type="presParOf" srcId="{AD175C73-C3B8-45EF-813E-DD22FD099782}" destId="{14AF0A95-8E7B-45C4-8A6C-80F9B75F7749}" srcOrd="23" destOrd="0" presId="urn:microsoft.com/office/officeart/2005/8/layout/default"/>
    <dgm:cxn modelId="{A84326C7-8D8E-4226-859D-065A55BAC5F6}" type="presParOf" srcId="{AD175C73-C3B8-45EF-813E-DD22FD099782}" destId="{33B3F76F-485A-466E-BF50-F0C554999A85}" srcOrd="24" destOrd="0" presId="urn:microsoft.com/office/officeart/2005/8/layout/default"/>
    <dgm:cxn modelId="{4BF049C5-8C04-4D72-B5E4-CF915271EFD7}" type="presParOf" srcId="{AD175C73-C3B8-45EF-813E-DD22FD099782}" destId="{7ADF3809-D528-4D7D-88C6-528E0A71FA9E}" srcOrd="25" destOrd="0" presId="urn:microsoft.com/office/officeart/2005/8/layout/default"/>
    <dgm:cxn modelId="{F7619215-1FEF-44E9-A459-78BB392A5BE8}" type="presParOf" srcId="{AD175C73-C3B8-45EF-813E-DD22FD099782}" destId="{F720F516-0656-40D1-86B4-321D6BF1EBBE}" srcOrd="26" destOrd="0" presId="urn:microsoft.com/office/officeart/2005/8/layout/default"/>
    <dgm:cxn modelId="{6E133211-098C-4EB8-ACA0-A86C0D4DC9C4}" type="presParOf" srcId="{AD175C73-C3B8-45EF-813E-DD22FD099782}" destId="{8B505835-54FF-4C1C-9A9F-671E3AF6D1FA}" srcOrd="27" destOrd="0" presId="urn:microsoft.com/office/officeart/2005/8/layout/default"/>
    <dgm:cxn modelId="{0EE0C7BC-2CD3-4D79-94D9-4D88600A7783}" type="presParOf" srcId="{AD175C73-C3B8-45EF-813E-DD22FD099782}" destId="{BA24FA73-BCF7-4475-8C9A-628A0D1834B2}" srcOrd="2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1B3D85-0179-4613-9C5D-7C809B0822CF}">
      <dsp:nvSpPr>
        <dsp:cNvPr id="0" name=""/>
        <dsp:cNvSpPr/>
      </dsp:nvSpPr>
      <dsp:spPr>
        <a:xfrm>
          <a:off x="817073" y="1113"/>
          <a:ext cx="5803039" cy="58030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l" defTabSz="977900">
            <a:lnSpc>
              <a:spcPct val="90000"/>
            </a:lnSpc>
            <a:spcBef>
              <a:spcPct val="0"/>
            </a:spcBef>
            <a:spcAft>
              <a:spcPct val="35000"/>
            </a:spcAft>
            <a:buNone/>
          </a:pPr>
          <a:r>
            <a:rPr lang="en-US" sz="2200" kern="1200"/>
            <a:t>In this session</a:t>
          </a:r>
        </a:p>
        <a:p>
          <a:pPr marL="171450" lvl="1" indent="-171450" algn="l" defTabSz="755650">
            <a:lnSpc>
              <a:spcPct val="90000"/>
            </a:lnSpc>
            <a:spcBef>
              <a:spcPct val="0"/>
            </a:spcBef>
            <a:spcAft>
              <a:spcPct val="15000"/>
            </a:spcAft>
            <a:buChar char="•"/>
          </a:pPr>
          <a:r>
            <a:rPr lang="en-US" sz="1700" kern="1200"/>
            <a:t>Evergreen Version </a:t>
          </a:r>
        </a:p>
        <a:p>
          <a:pPr marL="171450" lvl="1" indent="-171450" algn="l" defTabSz="755650">
            <a:lnSpc>
              <a:spcPct val="90000"/>
            </a:lnSpc>
            <a:spcBef>
              <a:spcPct val="0"/>
            </a:spcBef>
            <a:spcAft>
              <a:spcPct val="15000"/>
            </a:spcAft>
            <a:buChar char="•"/>
          </a:pPr>
          <a:r>
            <a:rPr lang="en-US" sz="1700" kern="1200"/>
            <a:t>Support for Windows Server Core </a:t>
          </a:r>
        </a:p>
        <a:p>
          <a:pPr marL="171450" lvl="1" indent="-171450" algn="l" defTabSz="755650">
            <a:lnSpc>
              <a:spcPct val="90000"/>
            </a:lnSpc>
            <a:spcBef>
              <a:spcPct val="0"/>
            </a:spcBef>
            <a:spcAft>
              <a:spcPct val="15000"/>
            </a:spcAft>
            <a:buChar char="•"/>
          </a:pPr>
          <a:r>
            <a:rPr lang="en-US" sz="1700" kern="1200"/>
            <a:t>SharePoint PowerShell cmdlets converted </a:t>
          </a:r>
          <a:br>
            <a:rPr lang="en-US" sz="1700" kern="1200"/>
          </a:br>
          <a:r>
            <a:rPr lang="en-US" sz="1700" kern="1200"/>
            <a:t>from snap-in to module</a:t>
          </a:r>
        </a:p>
        <a:p>
          <a:pPr marL="171450" lvl="1" indent="-171450" algn="l" defTabSz="755650">
            <a:lnSpc>
              <a:spcPct val="90000"/>
            </a:lnSpc>
            <a:spcBef>
              <a:spcPct val="0"/>
            </a:spcBef>
            <a:spcAft>
              <a:spcPct val="15000"/>
            </a:spcAft>
            <a:buChar char="•"/>
          </a:pPr>
          <a:r>
            <a:rPr lang="en-US" sz="1700" kern="1200"/>
            <a:t>SharePoint Volume Shadow Copy Service writer enhancement</a:t>
          </a:r>
        </a:p>
        <a:p>
          <a:pPr marL="171450" lvl="1" indent="-171450" algn="l" defTabSz="755650">
            <a:lnSpc>
              <a:spcPct val="90000"/>
            </a:lnSpc>
            <a:spcBef>
              <a:spcPct val="0"/>
            </a:spcBef>
            <a:spcAft>
              <a:spcPct val="15000"/>
            </a:spcAft>
            <a:buChar char="•"/>
          </a:pPr>
          <a:r>
            <a:rPr lang="en-US" sz="1700" kern="1200"/>
            <a:t>Improved ASP.NET View State Security and Key Management</a:t>
          </a:r>
        </a:p>
        <a:p>
          <a:pPr marL="171450" lvl="1" indent="-171450" algn="l" defTabSz="755650">
            <a:lnSpc>
              <a:spcPct val="90000"/>
            </a:lnSpc>
            <a:spcBef>
              <a:spcPct val="0"/>
            </a:spcBef>
            <a:spcAft>
              <a:spcPct val="15000"/>
            </a:spcAft>
            <a:buChar char="•"/>
          </a:pPr>
          <a:r>
            <a:rPr lang="en-US" sz="1700" kern="1200"/>
            <a:t>SharePoint services now running in .NET Framework 4.8 mode</a:t>
          </a:r>
        </a:p>
        <a:p>
          <a:pPr marL="171450" lvl="1" indent="-171450" algn="l" defTabSz="755650">
            <a:lnSpc>
              <a:spcPct val="90000"/>
            </a:lnSpc>
            <a:spcBef>
              <a:spcPct val="0"/>
            </a:spcBef>
            <a:spcAft>
              <a:spcPct val="15000"/>
            </a:spcAft>
            <a:buChar char="•"/>
          </a:pPr>
          <a:r>
            <a:rPr lang="en-US" sz="1700" kern="1200"/>
            <a:t>Integrated Windows Authentication Latency Reduction</a:t>
          </a:r>
        </a:p>
        <a:p>
          <a:pPr marL="171450" lvl="1" indent="-171450" algn="l" defTabSz="755650">
            <a:lnSpc>
              <a:spcPct val="90000"/>
            </a:lnSpc>
            <a:spcBef>
              <a:spcPct val="0"/>
            </a:spcBef>
            <a:spcAft>
              <a:spcPct val="15000"/>
            </a:spcAft>
            <a:buChar char="•"/>
          </a:pPr>
          <a:r>
            <a:rPr lang="en-US" sz="1700" kern="1200"/>
            <a:t>Accessibility Improvements</a:t>
          </a:r>
        </a:p>
        <a:p>
          <a:pPr marL="171450" lvl="1" indent="-171450" algn="l" defTabSz="755650">
            <a:lnSpc>
              <a:spcPct val="90000"/>
            </a:lnSpc>
            <a:spcBef>
              <a:spcPct val="0"/>
            </a:spcBef>
            <a:spcAft>
              <a:spcPct val="15000"/>
            </a:spcAft>
            <a:buChar char="•"/>
          </a:pPr>
          <a:r>
            <a:rPr lang="en-US" sz="1700" kern="1200"/>
            <a:t>Support for Windows Server 2022</a:t>
          </a:r>
        </a:p>
        <a:p>
          <a:pPr marL="171450" lvl="1" indent="-171450" algn="l" defTabSz="755650">
            <a:lnSpc>
              <a:spcPct val="90000"/>
            </a:lnSpc>
            <a:spcBef>
              <a:spcPct val="0"/>
            </a:spcBef>
            <a:spcAft>
              <a:spcPct val="15000"/>
            </a:spcAft>
            <a:buChar char="•"/>
          </a:pPr>
          <a:r>
            <a:rPr lang="en-US" sz="1700" kern="1200"/>
            <a:t>Support for TLS 1.3</a:t>
          </a:r>
        </a:p>
        <a:p>
          <a:pPr marL="171450" lvl="1" indent="-171450" algn="l" defTabSz="755650">
            <a:lnSpc>
              <a:spcPct val="90000"/>
            </a:lnSpc>
            <a:spcBef>
              <a:spcPct val="0"/>
            </a:spcBef>
            <a:spcAft>
              <a:spcPct val="15000"/>
            </a:spcAft>
            <a:buChar char="•"/>
          </a:pPr>
          <a:r>
            <a:rPr lang="en-US" sz="1700" kern="1200"/>
            <a:t>Strong TLS encryption by default for Windows Server 2022</a:t>
          </a:r>
        </a:p>
        <a:p>
          <a:pPr marL="171450" lvl="1" indent="-171450" algn="l" defTabSz="755650">
            <a:lnSpc>
              <a:spcPct val="90000"/>
            </a:lnSpc>
            <a:spcBef>
              <a:spcPct val="0"/>
            </a:spcBef>
            <a:spcAft>
              <a:spcPct val="15000"/>
            </a:spcAft>
            <a:buChar char="•"/>
          </a:pPr>
          <a:r>
            <a:rPr lang="en-US" sz="1700" kern="1200"/>
            <a:t>Removed and Deprecated Features</a:t>
          </a:r>
        </a:p>
        <a:p>
          <a:pPr marL="171450" lvl="1" indent="-171450" algn="l" defTabSz="755650">
            <a:lnSpc>
              <a:spcPct val="90000"/>
            </a:lnSpc>
            <a:spcBef>
              <a:spcPct val="0"/>
            </a:spcBef>
            <a:spcAft>
              <a:spcPct val="15000"/>
            </a:spcAft>
            <a:buChar char="•"/>
          </a:pPr>
          <a:r>
            <a:rPr lang="en-US" sz="1700" kern="1200"/>
            <a:t>Bi-Annual updates for SharePoint Server Subscription Edition</a:t>
          </a:r>
        </a:p>
      </dsp:txBody>
      <dsp:txXfrm>
        <a:off x="817073" y="1113"/>
        <a:ext cx="5803039" cy="580303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210E4E-CA40-47CB-AA0F-0D237BB91236}">
      <dsp:nvSpPr>
        <dsp:cNvPr id="0" name=""/>
        <dsp:cNvSpPr/>
      </dsp:nvSpPr>
      <dsp:spPr>
        <a:xfrm>
          <a:off x="447972" y="4372"/>
          <a:ext cx="1803610" cy="1082166"/>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Session new features</a:t>
          </a:r>
        </a:p>
      </dsp:txBody>
      <dsp:txXfrm>
        <a:off x="447972" y="4372"/>
        <a:ext cx="1803610" cy="1082166"/>
      </dsp:txXfrm>
    </dsp:sp>
    <dsp:sp modelId="{FA83E31F-FD2C-4A87-8280-2765537C801B}">
      <dsp:nvSpPr>
        <dsp:cNvPr id="0" name=""/>
        <dsp:cNvSpPr/>
      </dsp:nvSpPr>
      <dsp:spPr>
        <a:xfrm>
          <a:off x="2431944" y="4372"/>
          <a:ext cx="1803610" cy="1082166"/>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Federated Service Applications “N-2”</a:t>
          </a:r>
        </a:p>
      </dsp:txBody>
      <dsp:txXfrm>
        <a:off x="2431944" y="4372"/>
        <a:ext cx="1803610" cy="1082166"/>
      </dsp:txXfrm>
    </dsp:sp>
    <dsp:sp modelId="{03A1DCAF-FD34-4CAA-9266-6FF739D95E9A}">
      <dsp:nvSpPr>
        <dsp:cNvPr id="0" name=""/>
        <dsp:cNvSpPr/>
      </dsp:nvSpPr>
      <dsp:spPr>
        <a:xfrm>
          <a:off x="4415916" y="4372"/>
          <a:ext cx="1803610" cy="1082166"/>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Support for N-2 Upgrade </a:t>
          </a:r>
        </a:p>
      </dsp:txBody>
      <dsp:txXfrm>
        <a:off x="4415916" y="4372"/>
        <a:ext cx="1803610" cy="1082166"/>
      </dsp:txXfrm>
    </dsp:sp>
    <dsp:sp modelId="{F33F95B7-6D2B-4EC6-B4F7-918B89B9040E}">
      <dsp:nvSpPr>
        <dsp:cNvPr id="0" name=""/>
        <dsp:cNvSpPr/>
      </dsp:nvSpPr>
      <dsp:spPr>
        <a:xfrm>
          <a:off x="447972" y="1266899"/>
          <a:ext cx="1803610" cy="1082166"/>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Distributed Cache Enhancements</a:t>
          </a:r>
        </a:p>
      </dsp:txBody>
      <dsp:txXfrm>
        <a:off x="447972" y="1266899"/>
        <a:ext cx="1803610" cy="1082166"/>
      </dsp:txXfrm>
    </dsp:sp>
    <dsp:sp modelId="{EB92672B-DBBA-4D90-8DE2-8C915FF15480}">
      <dsp:nvSpPr>
        <dsp:cNvPr id="0" name=""/>
        <dsp:cNvSpPr/>
      </dsp:nvSpPr>
      <dsp:spPr>
        <a:xfrm>
          <a:off x="2431944" y="1266899"/>
          <a:ext cx="1803610" cy="1082166"/>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Remote Share Provider </a:t>
          </a:r>
        </a:p>
      </dsp:txBody>
      <dsp:txXfrm>
        <a:off x="2431944" y="1266899"/>
        <a:ext cx="1803610" cy="1082166"/>
      </dsp:txXfrm>
    </dsp:sp>
    <dsp:sp modelId="{C3BEBBB2-5C2C-479F-B32F-BC908C4A35BC}">
      <dsp:nvSpPr>
        <dsp:cNvPr id="0" name=""/>
        <dsp:cNvSpPr/>
      </dsp:nvSpPr>
      <dsp:spPr>
        <a:xfrm>
          <a:off x="4415916" y="1266899"/>
          <a:ext cx="1803610" cy="1082166"/>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User Experience Enhancements </a:t>
          </a:r>
        </a:p>
      </dsp:txBody>
      <dsp:txXfrm>
        <a:off x="4415916" y="1266899"/>
        <a:ext cx="1803610" cy="1082166"/>
      </dsp:txXfrm>
    </dsp:sp>
    <dsp:sp modelId="{724DA007-2C75-4928-88D8-34B64C8F769F}">
      <dsp:nvSpPr>
        <dsp:cNvPr id="0" name=""/>
        <dsp:cNvSpPr/>
      </dsp:nvSpPr>
      <dsp:spPr>
        <a:xfrm>
          <a:off x="447972" y="2529427"/>
          <a:ext cx="1803610" cy="1082166"/>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Search Improvements </a:t>
          </a:r>
        </a:p>
      </dsp:txBody>
      <dsp:txXfrm>
        <a:off x="447972" y="2529427"/>
        <a:ext cx="1803610" cy="1082166"/>
      </dsp:txXfrm>
    </dsp:sp>
    <dsp:sp modelId="{0263E03B-D6A4-4276-B5FF-4362D60C3A23}">
      <dsp:nvSpPr>
        <dsp:cNvPr id="0" name=""/>
        <dsp:cNvSpPr/>
      </dsp:nvSpPr>
      <dsp:spPr>
        <a:xfrm>
          <a:off x="2431944" y="2529427"/>
          <a:ext cx="1803610" cy="1082166"/>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Client certificate Authentication to SMTP Servers</a:t>
          </a:r>
        </a:p>
      </dsp:txBody>
      <dsp:txXfrm>
        <a:off x="2431944" y="2529427"/>
        <a:ext cx="1803610" cy="1082166"/>
      </dsp:txXfrm>
    </dsp:sp>
    <dsp:sp modelId="{0E22B54A-7B40-47B9-9638-78AB20EBD26A}">
      <dsp:nvSpPr>
        <dsp:cNvPr id="0" name=""/>
        <dsp:cNvSpPr/>
      </dsp:nvSpPr>
      <dsp:spPr>
        <a:xfrm>
          <a:off x="4415916" y="2529427"/>
          <a:ext cx="1803610" cy="1082166"/>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People Picker Enhancements and new commands</a:t>
          </a:r>
        </a:p>
      </dsp:txBody>
      <dsp:txXfrm>
        <a:off x="4415916" y="2529427"/>
        <a:ext cx="1803610" cy="1082166"/>
      </dsp:txXfrm>
    </dsp:sp>
    <dsp:sp modelId="{ED4E1C65-9423-4E1E-8314-184A969AF981}">
      <dsp:nvSpPr>
        <dsp:cNvPr id="0" name=""/>
        <dsp:cNvSpPr/>
      </dsp:nvSpPr>
      <dsp:spPr>
        <a:xfrm>
          <a:off x="447972" y="3791954"/>
          <a:ext cx="1803610" cy="1082166"/>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Power Apps and Power Automate Integration </a:t>
          </a:r>
        </a:p>
      </dsp:txBody>
      <dsp:txXfrm>
        <a:off x="447972" y="3791954"/>
        <a:ext cx="1803610" cy="1082166"/>
      </dsp:txXfrm>
    </dsp:sp>
    <dsp:sp modelId="{DC0EA1D6-98D6-4ABE-842E-797F8DB03F5D}">
      <dsp:nvSpPr>
        <dsp:cNvPr id="0" name=""/>
        <dsp:cNvSpPr/>
      </dsp:nvSpPr>
      <dsp:spPr>
        <a:xfrm>
          <a:off x="2431944" y="3791954"/>
          <a:ext cx="1803610" cy="1082166"/>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SharePoint Workflow Manager</a:t>
          </a:r>
        </a:p>
      </dsp:txBody>
      <dsp:txXfrm>
        <a:off x="2431944" y="3791954"/>
        <a:ext cx="1803610" cy="1082166"/>
      </dsp:txXfrm>
    </dsp:sp>
    <dsp:sp modelId="{966140CA-26BF-4D7C-A669-D66CE8B41C28}">
      <dsp:nvSpPr>
        <dsp:cNvPr id="0" name=""/>
        <dsp:cNvSpPr/>
      </dsp:nvSpPr>
      <dsp:spPr>
        <a:xfrm>
          <a:off x="4415916" y="3791954"/>
          <a:ext cx="1803610" cy="1082166"/>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Dedicated Sessions</a:t>
          </a:r>
        </a:p>
      </dsp:txBody>
      <dsp:txXfrm>
        <a:off x="4415916" y="3791954"/>
        <a:ext cx="1803610" cy="1082166"/>
      </dsp:txXfrm>
    </dsp:sp>
    <dsp:sp modelId="{33B3F76F-485A-466E-BF50-F0C554999A85}">
      <dsp:nvSpPr>
        <dsp:cNvPr id="0" name=""/>
        <dsp:cNvSpPr/>
      </dsp:nvSpPr>
      <dsp:spPr>
        <a:xfrm>
          <a:off x="447972" y="5054482"/>
          <a:ext cx="1803610" cy="1082166"/>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New SSL Certificate Management (see Session on Certs)</a:t>
          </a:r>
        </a:p>
      </dsp:txBody>
      <dsp:txXfrm>
        <a:off x="447972" y="5054482"/>
        <a:ext cx="1803610" cy="1082166"/>
      </dsp:txXfrm>
    </dsp:sp>
    <dsp:sp modelId="{F720F516-0656-40D1-86B4-321D6BF1EBBE}">
      <dsp:nvSpPr>
        <dsp:cNvPr id="0" name=""/>
        <dsp:cNvSpPr/>
      </dsp:nvSpPr>
      <dsp:spPr>
        <a:xfrm>
          <a:off x="2431944" y="5054482"/>
          <a:ext cx="1803610" cy="1082166"/>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Web application and SNI Enhancements (part of Certs)</a:t>
          </a:r>
        </a:p>
      </dsp:txBody>
      <dsp:txXfrm>
        <a:off x="2431944" y="5054482"/>
        <a:ext cx="1803610" cy="1082166"/>
      </dsp:txXfrm>
    </dsp:sp>
    <dsp:sp modelId="{BA24FA73-BCF7-4475-8C9A-628A0D1834B2}">
      <dsp:nvSpPr>
        <dsp:cNvPr id="0" name=""/>
        <dsp:cNvSpPr/>
      </dsp:nvSpPr>
      <dsp:spPr>
        <a:xfrm>
          <a:off x="4415916" y="5054482"/>
          <a:ext cx="1803610" cy="1082166"/>
        </a:xfrm>
        <a:prstGeom prst="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OpenID Connect (OIDC) Authentication (see Auth)</a:t>
          </a:r>
        </a:p>
      </dsp:txBody>
      <dsp:txXfrm>
        <a:off x="4415916" y="5054482"/>
        <a:ext cx="1803610" cy="1082166"/>
      </dsp:txXfrm>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60F9EC6-89FF-47E1-8594-1A32E3B45134}" type="datetime8">
              <a:rPr lang="en-US" smtClean="0">
                <a:latin typeface="Segoe UI" pitchFamily="34" charset="0"/>
              </a:rPr>
              <a:t>9/24/2023 5:02 PM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386CE63F-9E7F-4C04-9D0D-FCA25A8E9E86}" type="datetime8">
              <a:rPr lang="en-US" smtClean="0"/>
              <a:t>9/24/2023 5:02 PM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14367" rtl="0" eaLnBrk="1" latinLnBrk="0" hangingPunct="1">
      <a:lnSpc>
        <a:spcPct val="90000"/>
      </a:lnSpc>
      <a:spcAft>
        <a:spcPts val="333"/>
      </a:spcAft>
      <a:defRPr sz="882" kern="1200">
        <a:solidFill>
          <a:schemeClr val="tx1"/>
        </a:solidFill>
        <a:latin typeface="Segoe UI Light" pitchFamily="34" charset="0"/>
        <a:ea typeface="+mn-ea"/>
        <a:cs typeface="+mn-cs"/>
      </a:defRPr>
    </a:lvl1pPr>
    <a:lvl2pPr marL="212982" indent="-105829"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2pPr>
    <a:lvl3pPr marL="328071"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3pPr>
    <a:lvl4pPr marL="482848" indent="-146838"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4pPr>
    <a:lvl5pPr marL="615134"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5pPr>
    <a:lvl6pPr marL="2285918" algn="l" defTabSz="914367" rtl="0" eaLnBrk="1" latinLnBrk="0" hangingPunct="1">
      <a:defRPr sz="1176" kern="1200">
        <a:solidFill>
          <a:schemeClr val="tx1"/>
        </a:solidFill>
        <a:latin typeface="+mn-lt"/>
        <a:ea typeface="+mn-ea"/>
        <a:cs typeface="+mn-cs"/>
      </a:defRPr>
    </a:lvl6pPr>
    <a:lvl7pPr marL="2743101" algn="l" defTabSz="914367" rtl="0" eaLnBrk="1" latinLnBrk="0" hangingPunct="1">
      <a:defRPr sz="1176" kern="1200">
        <a:solidFill>
          <a:schemeClr val="tx1"/>
        </a:solidFill>
        <a:latin typeface="+mn-lt"/>
        <a:ea typeface="+mn-ea"/>
        <a:cs typeface="+mn-cs"/>
      </a:defRPr>
    </a:lvl7pPr>
    <a:lvl8pPr marL="3200284" algn="l" defTabSz="914367" rtl="0" eaLnBrk="1" latinLnBrk="0" hangingPunct="1">
      <a:defRPr sz="1176" kern="1200">
        <a:solidFill>
          <a:schemeClr val="tx1"/>
        </a:solidFill>
        <a:latin typeface="+mn-lt"/>
        <a:ea typeface="+mn-ea"/>
        <a:cs typeface="+mn-cs"/>
      </a:defRPr>
    </a:lvl8pPr>
    <a:lvl9pPr marL="3657469" algn="l" defTabSz="914367" rtl="0" eaLnBrk="1" latinLnBrk="0" hangingPunct="1">
      <a:defRPr sz="117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Windows Server Core is a leaner deployment mode for SharePoint Server Subscription Edition as server core minimizes the number of OS features and services that are installed and running only those that are truly needed for a server.</a:t>
            </a:r>
          </a:p>
          <a:p>
            <a:r>
              <a:rPr lang="en-US" b="0" i="0" dirty="0">
                <a:solidFill>
                  <a:srgbClr val="171717"/>
                </a:solidFill>
                <a:effectLst/>
                <a:latin typeface="Segoe UI" panose="020B0502040204020203" pitchFamily="34" charset="0"/>
              </a:rPr>
              <a:t>This deployment option reduces the demand on system resources (CPU, RAM, and disk space) and the potential attack surface for security vulnerabilities</a:t>
            </a:r>
            <a:endParaRPr lang="en-US" dirty="0"/>
          </a:p>
          <a:p>
            <a:endParaRPr lang="en-US" dirty="0"/>
          </a:p>
        </p:txBody>
      </p:sp>
      <p:sp>
        <p:nvSpPr>
          <p:cNvPr id="4" name="Header Placeholder 3"/>
          <p:cNvSpPr>
            <a:spLocks noGrp="1"/>
          </p:cNvSpPr>
          <p:nvPr>
            <p:ph type="hdr" sz="quarter" idx="10"/>
          </p:nvPr>
        </p:nvSpPr>
        <p:spPr/>
        <p:txBody>
          <a:bodyPr/>
          <a:lstStyle/>
          <a:p>
            <a:endParaRPr lang="en-US"/>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9427A7F7-BB1E-479D-AFAA-B52F4D0C99F2}" type="datetime8">
              <a:rPr lang="en-US" smtClean="0"/>
              <a:t>9/24/2023 5:03 PM</a:t>
            </a:fld>
            <a:endParaRPr lang="en-US"/>
          </a:p>
        </p:txBody>
      </p:sp>
      <p:sp>
        <p:nvSpPr>
          <p:cNvPr id="7" name="Slide Number Placeholder 6"/>
          <p:cNvSpPr>
            <a:spLocks noGrp="1"/>
          </p:cNvSpPr>
          <p:nvPr>
            <p:ph type="sldNum" sz="quarter" idx="13"/>
          </p:nvPr>
        </p:nvSpPr>
        <p:spPr/>
        <p:txBody>
          <a:bodyPr/>
          <a:lstStyle/>
          <a:p>
            <a:fld id="{B4008EB6-D09E-4580-8CD6-DDB14511944F}" type="slidenum">
              <a:rPr lang="en-US" smtClean="0"/>
              <a:pPr/>
              <a:t>7</a:t>
            </a:fld>
            <a:endParaRPr lang="en-US"/>
          </a:p>
        </p:txBody>
      </p:sp>
    </p:spTree>
    <p:extLst>
      <p:ext uri="{BB962C8B-B14F-4D97-AF65-F5344CB8AC3E}">
        <p14:creationId xmlns:p14="http://schemas.microsoft.com/office/powerpoint/2010/main" val="404090252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Welcom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AD3CDE-5E10-404E-8D77-E831E4100A39}"/>
              </a:ext>
            </a:extLst>
          </p:cNvPr>
          <p:cNvPicPr>
            <a:picLocks noChangeAspect="1"/>
          </p:cNvPicPr>
          <p:nvPr userDrawn="1"/>
        </p:nvPicPr>
        <p:blipFill>
          <a:blip r:embed="rId2"/>
          <a:srcRect/>
          <a:stretch/>
        </p:blipFill>
        <p:spPr>
          <a:xfrm>
            <a:off x="5639" y="0"/>
            <a:ext cx="12180721" cy="6858000"/>
          </a:xfrm>
          <a:prstGeom prst="rect">
            <a:avLst/>
          </a:prstGeom>
        </p:spPr>
      </p:pic>
    </p:spTree>
    <p:extLst>
      <p:ext uri="{BB962C8B-B14F-4D97-AF65-F5344CB8AC3E}">
        <p14:creationId xmlns:p14="http://schemas.microsoft.com/office/powerpoint/2010/main" val="301743094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userDrawn="1">
          <p15:clr>
            <a:srgbClr val="5ACBF0"/>
          </p15:clr>
        </p15:guide>
        <p15:guide id="3" pos="3355" userDrawn="1">
          <p15:clr>
            <a:srgbClr val="FBAE40"/>
          </p15:clr>
        </p15:guide>
        <p15:guide id="5" orient="horz" pos="2160" userDrawn="1">
          <p15:clr>
            <a:srgbClr val="FBAE40"/>
          </p15:clr>
        </p15:guide>
        <p15:guide id="6" orient="horz" pos="2229" userDrawn="1">
          <p15:clr>
            <a:srgbClr val="5ACBF0"/>
          </p15:clr>
        </p15:guide>
        <p15:guide id="7" pos="2996" userDrawn="1">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quare photo 2">
    <p:bg>
      <p:bgRef idx="1001">
        <a:schemeClr val="bg1"/>
      </p:bgRef>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4445808-4074-B94B-A4BC-32B49477B0C7}"/>
              </a:ext>
            </a:extLst>
          </p:cNvPr>
          <p:cNvPicPr>
            <a:picLocks noChangeAspect="1"/>
          </p:cNvPicPr>
          <p:nvPr userDrawn="1"/>
        </p:nvPicPr>
        <p:blipFill>
          <a:blip r:embed="rId2"/>
          <a:srcRect/>
          <a:stretch/>
        </p:blipFill>
        <p:spPr>
          <a:xfrm>
            <a:off x="0" y="0"/>
            <a:ext cx="6858000" cy="6858000"/>
          </a:xfrm>
          <a:prstGeom prst="rect">
            <a:avLst/>
          </a:prstGeom>
        </p:spPr>
      </p:pic>
      <p:sp>
        <p:nvSpPr>
          <p:cNvPr id="4" name="Text Placeholder 3">
            <a:extLst>
              <a:ext uri="{FF2B5EF4-FFF2-40B4-BE49-F238E27FC236}">
                <a16:creationId xmlns:a16="http://schemas.microsoft.com/office/drawing/2014/main" id="{6BB10E75-9523-9041-95F0-DC72EB503E97}"/>
              </a:ext>
            </a:extLst>
          </p:cNvPr>
          <p:cNvSpPr>
            <a:spLocks noGrp="1"/>
          </p:cNvSpPr>
          <p:nvPr>
            <p:ph type="body" sz="quarter" idx="10" hasCustomPrompt="1"/>
          </p:nvPr>
        </p:nvSpPr>
        <p:spPr>
          <a:xfrm>
            <a:off x="7586727" y="2564065"/>
            <a:ext cx="4008437" cy="1107996"/>
          </a:xfrm>
        </p:spPr>
        <p:txBody>
          <a:bodyPr/>
          <a:lstStyle>
            <a:lvl1pPr marL="0" marR="0" indent="0" algn="l" defTabSz="932742" rtl="0" eaLnBrk="1" fontAlgn="auto" latinLnBrk="0" hangingPunct="1">
              <a:lnSpc>
                <a:spcPct val="100000"/>
              </a:lnSpc>
              <a:spcBef>
                <a:spcPct val="0"/>
              </a:spcBef>
              <a:spcAft>
                <a:spcPts val="0"/>
              </a:spcAft>
              <a:buClrTx/>
              <a:buSzTx/>
              <a:buFontTx/>
              <a:buNone/>
              <a:tabLst/>
              <a:defRPr sz="3600" b="1" i="0">
                <a:latin typeface="Segoe UI" panose="020B0502040204020203" pitchFamily="34" charset="0"/>
                <a:cs typeface="Segoe UI" panose="020B0502040204020203" pitchFamily="34" charset="0"/>
              </a:defRPr>
            </a:lvl1pPr>
            <a:lvl2pPr>
              <a:buNone/>
              <a:defRPr/>
            </a:lvl2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GB" sz="3600" b="1" i="0" u="none" strike="noStrike" kern="1200" cap="none" spc="-50" normalizeH="0" baseline="0" noProof="0" dirty="0">
                <a:ln w="3175">
                  <a:noFill/>
                </a:ln>
                <a:solidFill>
                  <a:srgbClr val="1A1A1A"/>
                </a:solidFill>
                <a:effectLst/>
                <a:uLnTx/>
                <a:uFillTx/>
                <a:latin typeface="Segoe UI Semibold"/>
                <a:ea typeface="+mn-ea"/>
                <a:cs typeface="Segoe UI" pitchFamily="34" charset="0"/>
              </a:rPr>
              <a:t>Event name or presentation title </a:t>
            </a:r>
          </a:p>
        </p:txBody>
      </p:sp>
      <p:sp>
        <p:nvSpPr>
          <p:cNvPr id="17" name="Text Placeholder 16">
            <a:extLst>
              <a:ext uri="{FF2B5EF4-FFF2-40B4-BE49-F238E27FC236}">
                <a16:creationId xmlns:a16="http://schemas.microsoft.com/office/drawing/2014/main" id="{A9110753-B6A2-F142-88F2-6149B918320E}"/>
              </a:ext>
            </a:extLst>
          </p:cNvPr>
          <p:cNvSpPr>
            <a:spLocks noGrp="1"/>
          </p:cNvSpPr>
          <p:nvPr>
            <p:ph type="body" sz="quarter" idx="11" hasCustomPrompt="1"/>
          </p:nvPr>
        </p:nvSpPr>
        <p:spPr>
          <a:xfrm>
            <a:off x="7586727" y="3965687"/>
            <a:ext cx="4087812" cy="307777"/>
          </a:xfrm>
        </p:spPr>
        <p:txBody>
          <a:bodyPr/>
          <a:lstStyle>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lvl2pPr>
          </a:lstStyle>
          <a:p>
            <a:pPr marL="457200" marR="0" lvl="1"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2000" b="0" i="0" u="none" strike="noStrike" kern="1200" cap="none" spc="0" normalizeH="0" baseline="0" noProof="0" dirty="0">
                <a:ln>
                  <a:noFill/>
                </a:ln>
                <a:solidFill>
                  <a:srgbClr val="1A1A1A"/>
                </a:solidFill>
                <a:effectLst/>
                <a:uLnTx/>
                <a:uFillTx/>
                <a:latin typeface="+mn-lt"/>
                <a:ea typeface="+mn-ea"/>
                <a:cs typeface="Segoe UI" panose="020B0502040204020203" pitchFamily="34" charset="0"/>
              </a:rPr>
              <a:t>Speaker name or subtitle</a:t>
            </a:r>
          </a:p>
        </p:txBody>
      </p:sp>
    </p:spTree>
    <p:extLst>
      <p:ext uri="{BB962C8B-B14F-4D97-AF65-F5344CB8AC3E}">
        <p14:creationId xmlns:p14="http://schemas.microsoft.com/office/powerpoint/2010/main" val="16054354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userDrawn="1">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0A09A67-B572-3244-A390-08310CB2B9AA}"/>
              </a:ext>
            </a:extLst>
          </p:cNvPr>
          <p:cNvPicPr>
            <a:picLocks noChangeAspect="1"/>
          </p:cNvPicPr>
          <p:nvPr userDrawn="1"/>
        </p:nvPicPr>
        <p:blipFill>
          <a:blip r:embed="rId2"/>
          <a:srcRect/>
          <a:stretch/>
        </p:blipFill>
        <p:spPr>
          <a:xfrm>
            <a:off x="0" y="0"/>
            <a:ext cx="12192000" cy="6858000"/>
          </a:xfrm>
          <a:prstGeom prst="rect">
            <a:avLst/>
          </a:prstGeom>
        </p:spPr>
      </p:pic>
      <p:sp>
        <p:nvSpPr>
          <p:cNvPr id="9" name="Title 1"/>
          <p:cNvSpPr>
            <a:spLocks noGrp="1"/>
          </p:cNvSpPr>
          <p:nvPr>
            <p:ph type="title" hasCustomPrompt="1"/>
          </p:nvPr>
        </p:nvSpPr>
        <p:spPr>
          <a:xfrm>
            <a:off x="501754" y="2875002"/>
            <a:ext cx="9144000" cy="553998"/>
          </a:xfrm>
          <a:noFill/>
        </p:spPr>
        <p:txBody>
          <a:bodyPr lIns="0" tIns="0" rIns="0" bIns="0" anchor="b" anchorCtr="0">
            <a:spAutoFit/>
          </a:bodyPr>
          <a:lstStyle>
            <a:lvl1pPr algn="l">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01754" y="3800474"/>
            <a:ext cx="9144000" cy="307777"/>
          </a:xfrm>
          <a:noFill/>
        </p:spPr>
        <p:txBody>
          <a:bodyPr wrap="square" lIns="0" tIns="0" rIns="0" bIns="0">
            <a:spAutoFit/>
          </a:bodyPr>
          <a:lstStyle>
            <a:lvl1pPr marL="0" indent="0" algn="l">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193850431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userDrawn="1">
          <p15:clr>
            <a:srgbClr val="5ACBF0"/>
          </p15:clr>
        </p15:guide>
        <p15:guide id="2" orient="horz" pos="2496" userDrawn="1">
          <p15:clr>
            <a:srgbClr val="5ACBF0"/>
          </p15:clr>
        </p15:guide>
        <p15:guide id="3" pos="6132" userDrawn="1">
          <p15:clr>
            <a:srgbClr val="5ACBF0"/>
          </p15:clr>
        </p15:guide>
        <p15:guide id="4" orient="horz"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2">
    <p:bg>
      <p:bgRef idx="1001">
        <a:schemeClr val="bg1"/>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EB6B966-3A02-BF4C-B27A-9F3ACCE06A5C}"/>
              </a:ext>
            </a:extLst>
          </p:cNvPr>
          <p:cNvPicPr>
            <a:picLocks noChangeAspect="1"/>
          </p:cNvPicPr>
          <p:nvPr userDrawn="1"/>
        </p:nvPicPr>
        <p:blipFill>
          <a:blip r:embed="rId2"/>
          <a:srcRect/>
          <a:stretch/>
        </p:blipFill>
        <p:spPr>
          <a:xfrm>
            <a:off x="0" y="0"/>
            <a:ext cx="12192000" cy="6858000"/>
          </a:xfrm>
          <a:prstGeom prst="rect">
            <a:avLst/>
          </a:prstGeom>
        </p:spPr>
      </p:pic>
      <p:sp>
        <p:nvSpPr>
          <p:cNvPr id="10" name="Title 1">
            <a:extLst>
              <a:ext uri="{FF2B5EF4-FFF2-40B4-BE49-F238E27FC236}">
                <a16:creationId xmlns:a16="http://schemas.microsoft.com/office/drawing/2014/main" id="{E56DAC7C-182F-5C46-9807-19A6537E82FB}"/>
              </a:ext>
            </a:extLst>
          </p:cNvPr>
          <p:cNvSpPr>
            <a:spLocks noGrp="1"/>
          </p:cNvSpPr>
          <p:nvPr>
            <p:ph type="title" hasCustomPrompt="1"/>
          </p:nvPr>
        </p:nvSpPr>
        <p:spPr>
          <a:xfrm>
            <a:off x="584200" y="4454086"/>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dirty="0"/>
              <a:t>Event name or presentation title </a:t>
            </a:r>
          </a:p>
        </p:txBody>
      </p:sp>
      <p:sp>
        <p:nvSpPr>
          <p:cNvPr id="11" name="Text Placeholder 4">
            <a:extLst>
              <a:ext uri="{FF2B5EF4-FFF2-40B4-BE49-F238E27FC236}">
                <a16:creationId xmlns:a16="http://schemas.microsoft.com/office/drawing/2014/main" id="{BBA87077-B7AB-0647-8E46-A7ADECDA056F}"/>
              </a:ext>
            </a:extLst>
          </p:cNvPr>
          <p:cNvSpPr>
            <a:spLocks noGrp="1"/>
          </p:cNvSpPr>
          <p:nvPr>
            <p:ph type="body" sz="quarter" idx="12" hasCustomPrompt="1"/>
          </p:nvPr>
        </p:nvSpPr>
        <p:spPr>
          <a:xfrm>
            <a:off x="584200" y="5379558"/>
            <a:ext cx="9144000" cy="307777"/>
          </a:xfrm>
          <a:noFill/>
        </p:spPr>
        <p:txBody>
          <a:bodyPr wrap="square" lIns="0" tIns="0" rIns="0" bIns="0">
            <a:spAutoFit/>
          </a:bodyPr>
          <a:lstStyle>
            <a:lvl1pPr marL="0" indent="0">
              <a:spcBef>
                <a:spcPts val="0"/>
              </a:spcBef>
              <a:buNone/>
              <a:defRPr sz="2000" spc="0" baseline="0">
                <a:solidFill>
                  <a:schemeClr val="tx1"/>
                </a:soli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18495981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pic>
        <p:nvPicPr>
          <p:cNvPr id="8" name="Picture 7" descr="A close-up of a logo&#10;&#10;Description automatically generated">
            <a:extLst>
              <a:ext uri="{FF2B5EF4-FFF2-40B4-BE49-F238E27FC236}">
                <a16:creationId xmlns:a16="http://schemas.microsoft.com/office/drawing/2014/main" id="{E449761B-C8B1-EF9C-D1E2-2F8AB24AE7EB}"/>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extBox 1">
            <a:extLst>
              <a:ext uri="{FF2B5EF4-FFF2-40B4-BE49-F238E27FC236}">
                <a16:creationId xmlns:a16="http://schemas.microsoft.com/office/drawing/2014/main" id="{A273FAD7-7B35-55F5-E868-ED430BB3751D}"/>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5" name="Picture 4">
            <a:extLst>
              <a:ext uri="{FF2B5EF4-FFF2-40B4-BE49-F238E27FC236}">
                <a16:creationId xmlns:a16="http://schemas.microsoft.com/office/drawing/2014/main" id="{D03C33A2-B8C9-B96C-E30B-4F8D37721C6A}"/>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1531337368"/>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905" userDrawn="1">
          <p15:clr>
            <a:srgbClr val="5ACBF0"/>
          </p15:clr>
        </p15:guide>
        <p15:guide id="4" orient="horz" pos="1272" userDrawn="1">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4" name="Picture 3" descr="A close-up of a logo&#10;&#10;Description automatically generated">
            <a:extLst>
              <a:ext uri="{FF2B5EF4-FFF2-40B4-BE49-F238E27FC236}">
                <a16:creationId xmlns:a16="http://schemas.microsoft.com/office/drawing/2014/main" id="{1FEEA535-8D84-C252-1CD2-0C06CB61C306}"/>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1C0E24AE-7AFE-CC89-54CD-6C2680AD7159}"/>
              </a:ext>
            </a:extLst>
          </p:cNvPr>
          <p:cNvPicPr>
            <a:picLocks noChangeAspect="1"/>
          </p:cNvPicPr>
          <p:nvPr userDrawn="1"/>
        </p:nvPicPr>
        <p:blipFill>
          <a:blip r:embed="rId3"/>
          <a:srcRect/>
          <a:stretch/>
        </p:blipFill>
        <p:spPr>
          <a:xfrm>
            <a:off x="573049" y="5894351"/>
            <a:ext cx="970156" cy="970156"/>
          </a:xfrm>
          <a:prstGeom prst="rect">
            <a:avLst/>
          </a:prstGeom>
        </p:spPr>
      </p:pic>
      <p:sp>
        <p:nvSpPr>
          <p:cNvPr id="6" name="TextBox 5">
            <a:extLst>
              <a:ext uri="{FF2B5EF4-FFF2-40B4-BE49-F238E27FC236}">
                <a16:creationId xmlns:a16="http://schemas.microsoft.com/office/drawing/2014/main" id="{DE52D520-F8F1-4071-1840-2C8FC3FB53C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spTree>
    <p:extLst>
      <p:ext uri="{BB962C8B-B14F-4D97-AF65-F5344CB8AC3E}">
        <p14:creationId xmlns:p14="http://schemas.microsoft.com/office/powerpoint/2010/main" val="1703268474"/>
      </p:ext>
    </p:extLst>
  </p:cSld>
  <p:clrMapOvr>
    <a:masterClrMapping/>
  </p:clrMapOvr>
  <p:transition>
    <p:fade/>
  </p:transition>
  <p:extLst>
    <p:ext uri="{DCECCB84-F9BA-43D5-87BE-67443E8EF086}">
      <p15:sldGuideLst xmlns:p15="http://schemas.microsoft.com/office/powerpoint/2012/main">
        <p15:guide id="2" orient="horz" pos="1272" userDrawn="1">
          <p15:clr>
            <a:srgbClr val="5ACBF0"/>
          </p15:clr>
        </p15:guide>
        <p15:guide id="3" orient="horz" pos="288" userDrawn="1">
          <p15:clr>
            <a:srgbClr val="5ACBF0"/>
          </p15:clr>
        </p15:guide>
        <p15:guide id="5" orient="horz" pos="904"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pic>
        <p:nvPicPr>
          <p:cNvPr id="5" name="Picture 4" descr="A close-up of a logo&#10;&#10;Description automatically generated">
            <a:extLst>
              <a:ext uri="{FF2B5EF4-FFF2-40B4-BE49-F238E27FC236}">
                <a16:creationId xmlns:a16="http://schemas.microsoft.com/office/drawing/2014/main" id="{2A604CC4-039E-9A99-4B4B-1D359039FC88}"/>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lvl1pPr>
              <a:defRPr>
                <a:solidFill>
                  <a:srgbClr val="832B8F"/>
                </a:solidFill>
              </a:defRPr>
            </a:lvl1p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Box 7">
            <a:extLst>
              <a:ext uri="{FF2B5EF4-FFF2-40B4-BE49-F238E27FC236}">
                <a16:creationId xmlns:a16="http://schemas.microsoft.com/office/drawing/2014/main" id="{13A47610-A639-CCC6-C423-5C8717618680}"/>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642321DD-105B-AA9F-A0AF-6C784B8BB693}"/>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2192018982"/>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1272" userDrawn="1">
          <p15:clr>
            <a:srgbClr val="5ACBF0"/>
          </p15:clr>
        </p15:guide>
        <p15:guide id="3" orient="horz" pos="904" userDrawn="1">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pic>
        <p:nvPicPr>
          <p:cNvPr id="5" name="Picture 4" descr="A close-up of a logo&#10;&#10;Description automatically generated">
            <a:extLst>
              <a:ext uri="{FF2B5EF4-FFF2-40B4-BE49-F238E27FC236}">
                <a16:creationId xmlns:a16="http://schemas.microsoft.com/office/drawing/2014/main" id="{12B2F66F-930F-0F99-9958-78D2C049D6A6}"/>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584200"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389914"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Box 7">
            <a:extLst>
              <a:ext uri="{FF2B5EF4-FFF2-40B4-BE49-F238E27FC236}">
                <a16:creationId xmlns:a16="http://schemas.microsoft.com/office/drawing/2014/main" id="{F692AD05-DF0D-8FA0-7202-5586555FBA85}"/>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A44D23D3-ECE3-9AD3-9037-23CF604BAFB9}"/>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4179946700"/>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1276" userDrawn="1">
          <p15:clr>
            <a:srgbClr val="5ACBF0"/>
          </p15:clr>
        </p15:guide>
        <p15:guide id="3" orient="horz" pos="904" userDrawn="1">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6" name="Picture 5" descr="A close-up of a logo&#10;&#10;Description automatically generated">
            <a:extLst>
              <a:ext uri="{FF2B5EF4-FFF2-40B4-BE49-F238E27FC236}">
                <a16:creationId xmlns:a16="http://schemas.microsoft.com/office/drawing/2014/main" id="{FDD4BD59-D187-E2E9-97DD-B1E1F09B03E8}"/>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lvl1pPr>
              <a:defRPr>
                <a:solidFill>
                  <a:srgbClr val="832B8F"/>
                </a:solidFill>
              </a:defRPr>
            </a:lvl1pPr>
          </a:lstStyle>
          <a:p>
            <a:r>
              <a:rPr lang="en-US"/>
              <a:t>Click to edit Master title style</a:t>
            </a:r>
          </a:p>
        </p:txBody>
      </p:sp>
      <p:sp>
        <p:nvSpPr>
          <p:cNvPr id="5" name="TextBox 4">
            <a:extLst>
              <a:ext uri="{FF2B5EF4-FFF2-40B4-BE49-F238E27FC236}">
                <a16:creationId xmlns:a16="http://schemas.microsoft.com/office/drawing/2014/main" id="{4FCD8B7D-7C9D-82A9-4CBD-E6A247F65D11}"/>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CD5D0379-1768-66D6-A6D7-B08AEA09A6D0}"/>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2189335521"/>
      </p:ext>
    </p:extLst>
  </p:cSld>
  <p:clrMapOvr>
    <a:masterClrMapping/>
  </p:clrMapOvr>
  <p:transition>
    <p:fade/>
  </p:transition>
  <p:extLst>
    <p:ext uri="{DCECCB84-F9BA-43D5-87BE-67443E8EF086}">
      <p15:sldGuideLst xmlns:p15="http://schemas.microsoft.com/office/powerpoint/2012/main">
        <p15:guide id="3" orient="horz" pos="900" userDrawn="1">
          <p15:clr>
            <a:srgbClr val="5ACBF0"/>
          </p15:clr>
        </p15:guide>
        <p15:guide id="4" orient="horz" pos="1276" userDrawn="1">
          <p15:clr>
            <a:srgbClr val="5ACBF0"/>
          </p15:clr>
        </p15:guide>
        <p15:guide id="5" orient="horz" pos="288" userDrawn="1">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pic>
        <p:nvPicPr>
          <p:cNvPr id="6" name="Picture 5" descr="A colorful background with letters&#10;&#10;Description automatically generated">
            <a:extLst>
              <a:ext uri="{FF2B5EF4-FFF2-40B4-BE49-F238E27FC236}">
                <a16:creationId xmlns:a16="http://schemas.microsoft.com/office/drawing/2014/main" id="{95145C5F-FA8B-3804-C21B-C64CC26A2731}"/>
              </a:ext>
            </a:extLst>
          </p:cNvPr>
          <p:cNvPicPr>
            <a:picLocks noChangeAspect="1"/>
          </p:cNvPicPr>
          <p:nvPr userDrawn="1"/>
        </p:nvPicPr>
        <p:blipFill>
          <a:blip r:embed="rId2"/>
          <a:stretch>
            <a:fillRect/>
          </a:stretch>
        </p:blipFill>
        <p:spPr>
          <a:xfrm>
            <a:off x="0" y="-1"/>
            <a:ext cx="12191998" cy="6857999"/>
          </a:xfrm>
          <a:prstGeom prst="rect">
            <a:avLst/>
          </a:prstGeom>
        </p:spPr>
      </p:pic>
      <p:sp>
        <p:nvSpPr>
          <p:cNvPr id="2" name="Title 1"/>
          <p:cNvSpPr>
            <a:spLocks noGrp="1"/>
          </p:cNvSpPr>
          <p:nvPr>
            <p:ph type="title" hasCustomPrompt="1"/>
          </p:nvPr>
        </p:nvSpPr>
        <p:spPr>
          <a:xfrm>
            <a:off x="584200" y="2025650"/>
            <a:ext cx="4161981" cy="1107996"/>
          </a:xfrm>
        </p:spPr>
        <p:txBody>
          <a:bodyPr wrap="square" rIns="0" anchor="b">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307777"/>
          </a:xfrm>
        </p:spPr>
        <p:txBody>
          <a:bodyPr/>
          <a:lstStyle>
            <a:lvl1pPr marL="0" indent="0">
              <a:buNone/>
              <a:defRPr sz="20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3"/>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7" name="Picture 6">
            <a:extLst>
              <a:ext uri="{FF2B5EF4-FFF2-40B4-BE49-F238E27FC236}">
                <a16:creationId xmlns:a16="http://schemas.microsoft.com/office/drawing/2014/main" id="{0A0D9446-219C-E1ED-4A7B-659B026B76B5}"/>
              </a:ext>
            </a:extLst>
          </p:cNvPr>
          <p:cNvPicPr>
            <a:picLocks noChangeAspect="1"/>
          </p:cNvPicPr>
          <p:nvPr userDrawn="1"/>
        </p:nvPicPr>
        <p:blipFill>
          <a:blip r:embed="rId4"/>
          <a:srcRect/>
          <a:stretch/>
        </p:blipFill>
        <p:spPr>
          <a:xfrm>
            <a:off x="497180" y="5382172"/>
            <a:ext cx="1287016" cy="1287016"/>
          </a:xfrm>
          <a:prstGeom prst="rect">
            <a:avLst/>
          </a:prstGeom>
        </p:spPr>
      </p:pic>
    </p:spTree>
    <p:extLst>
      <p:ext uri="{BB962C8B-B14F-4D97-AF65-F5344CB8AC3E}">
        <p14:creationId xmlns:p14="http://schemas.microsoft.com/office/powerpoint/2010/main" val="2203321026"/>
      </p:ext>
    </p:extLst>
  </p:cSld>
  <p:clrMapOvr>
    <a:masterClrMapping/>
  </p:clrMapOvr>
  <p:transition>
    <p:fade/>
  </p:transition>
  <p:extLst>
    <p:ext uri="{DCECCB84-F9BA-43D5-87BE-67443E8EF086}">
      <p15:sldGuideLst xmlns:p15="http://schemas.microsoft.com/office/powerpoint/2012/main">
        <p15:guide id="2" pos="3359" userDrawn="1">
          <p15:clr>
            <a:srgbClr val="FBAE40"/>
          </p15:clr>
        </p15:guide>
        <p15:guide id="6" orient="horz" pos="904" userDrawn="1">
          <p15:clr>
            <a:srgbClr val="5ACBF0"/>
          </p15:clr>
        </p15:guide>
        <p15:guide id="7" orient="horz" pos="1276" userDrawn="1">
          <p15:clr>
            <a:srgbClr val="5ACBF0"/>
          </p15:clr>
        </p15:guide>
        <p15:guide id="8" orient="horz" pos="2226" userDrawn="1">
          <p15:clr>
            <a:srgbClr val="5ACBF0"/>
          </p15:clr>
        </p15:guide>
        <p15:guide id="9" pos="2993" userDrawn="1">
          <p15:clr>
            <a:srgbClr val="C35EA4"/>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ull Photo ">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849CE94-4896-DD4F-8977-17C107DDE130}"/>
              </a:ext>
            </a:extLst>
          </p:cNvPr>
          <p:cNvSpPr>
            <a:spLocks noGrp="1"/>
          </p:cNvSpPr>
          <p:nvPr>
            <p:ph type="pic" sz="quarter" idx="10"/>
          </p:nvPr>
        </p:nvSpPr>
        <p:spPr>
          <a:xfrm>
            <a:off x="0" y="0"/>
            <a:ext cx="12192000" cy="6858000"/>
          </a:xfrm>
          <a:blipFill dpi="0" rotWithShape="1">
            <a:blip r:embed="rId2">
              <a:extLst>
                <a:ext uri="{28A0092B-C50C-407E-A947-70E740481C1C}">
                  <a14:useLocalDpi xmlns:a14="http://schemas.microsoft.com/office/drawing/2010/main" val="0"/>
                </a:ext>
              </a:extLst>
            </a:blip>
            <a:srcRect/>
            <a:stretch>
              <a:fillRect/>
            </a:stretch>
          </a:blipFill>
        </p:spPr>
        <p:txBody>
          <a:bodyPr/>
          <a:lstStyle>
            <a:lvl1pPr algn="ctr">
              <a:defRPr sz="3200" b="1">
                <a:solidFill>
                  <a:schemeClr val="bg1"/>
                </a:solidFill>
              </a:defRPr>
            </a:lvl1pPr>
          </a:lstStyle>
          <a:p>
            <a:r>
              <a:rPr lang="en-US"/>
              <a:t>Click icon to add picture</a:t>
            </a:r>
            <a:endParaRPr lang="en-HR" dirty="0"/>
          </a:p>
        </p:txBody>
      </p:sp>
    </p:spTree>
    <p:extLst>
      <p:ext uri="{BB962C8B-B14F-4D97-AF65-F5344CB8AC3E}">
        <p14:creationId xmlns:p14="http://schemas.microsoft.com/office/powerpoint/2010/main" val="2701574646"/>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hoto Layout 3">
    <p:spTree>
      <p:nvGrpSpPr>
        <p:cNvPr id="1" name=""/>
        <p:cNvGrpSpPr/>
        <p:nvPr/>
      </p:nvGrpSpPr>
      <p:grpSpPr>
        <a:xfrm>
          <a:off x="0" y="0"/>
          <a:ext cx="0" cy="0"/>
          <a:chOff x="0" y="0"/>
          <a:chExt cx="0" cy="0"/>
        </a:xfrm>
      </p:grpSpPr>
      <p:pic>
        <p:nvPicPr>
          <p:cNvPr id="3" name="Picture 2" descr="A close-up of a logo&#10;&#10;Description automatically generated">
            <a:extLst>
              <a:ext uri="{FF2B5EF4-FFF2-40B4-BE49-F238E27FC236}">
                <a16:creationId xmlns:a16="http://schemas.microsoft.com/office/drawing/2014/main" id="{DC135C12-935C-8B05-6B50-E06CA6CD1F59}"/>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13" name="Picture Placeholder 23">
            <a:extLst>
              <a:ext uri="{FF2B5EF4-FFF2-40B4-BE49-F238E27FC236}">
                <a16:creationId xmlns:a16="http://schemas.microsoft.com/office/drawing/2014/main" id="{B7A55722-E12E-4745-97D0-C6FE2ABF19F1}"/>
              </a:ext>
            </a:extLst>
          </p:cNvPr>
          <p:cNvSpPr>
            <a:spLocks noGrp="1"/>
          </p:cNvSpPr>
          <p:nvPr>
            <p:ph type="pic" sz="quarter" idx="13" hasCustomPrompt="1"/>
          </p:nvPr>
        </p:nvSpPr>
        <p:spPr>
          <a:xfrm>
            <a:off x="912814"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dirty="0"/>
              <a:t>Add your image here [Drag and Drop]</a:t>
            </a:r>
          </a:p>
        </p:txBody>
      </p:sp>
      <p:sp>
        <p:nvSpPr>
          <p:cNvPr id="14" name="Picture Placeholder 13">
            <a:extLst>
              <a:ext uri="{FF2B5EF4-FFF2-40B4-BE49-F238E27FC236}">
                <a16:creationId xmlns:a16="http://schemas.microsoft.com/office/drawing/2014/main" id="{A38D8DC2-3DFD-CF46-9521-01551DFF0AEB}"/>
              </a:ext>
            </a:extLst>
          </p:cNvPr>
          <p:cNvSpPr>
            <a:spLocks noGrp="1"/>
          </p:cNvSpPr>
          <p:nvPr>
            <p:ph type="pic" sz="quarter" idx="14" hasCustomPrompt="1"/>
          </p:nvPr>
        </p:nvSpPr>
        <p:spPr>
          <a:xfrm>
            <a:off x="4435523"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15" name="Picture Placeholder 14">
            <a:extLst>
              <a:ext uri="{FF2B5EF4-FFF2-40B4-BE49-F238E27FC236}">
                <a16:creationId xmlns:a16="http://schemas.microsoft.com/office/drawing/2014/main" id="{813955EB-D48F-F640-BE35-EB01D83FB722}"/>
              </a:ext>
            </a:extLst>
          </p:cNvPr>
          <p:cNvSpPr>
            <a:spLocks noGrp="1"/>
          </p:cNvSpPr>
          <p:nvPr>
            <p:ph type="pic" sz="quarter" idx="15" hasCustomPrompt="1"/>
          </p:nvPr>
        </p:nvSpPr>
        <p:spPr>
          <a:xfrm>
            <a:off x="7958232"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9" name="Text Placeholder 2">
            <a:extLst>
              <a:ext uri="{FF2B5EF4-FFF2-40B4-BE49-F238E27FC236}">
                <a16:creationId xmlns:a16="http://schemas.microsoft.com/office/drawing/2014/main" id="{0AA7416A-763F-E54E-AD0C-CB78DA3D1772}"/>
              </a:ext>
            </a:extLst>
          </p:cNvPr>
          <p:cNvSpPr>
            <a:spLocks noGrp="1"/>
          </p:cNvSpPr>
          <p:nvPr>
            <p:ph type="body" sz="quarter" idx="10" hasCustomPrompt="1"/>
          </p:nvPr>
        </p:nvSpPr>
        <p:spPr>
          <a:xfrm>
            <a:off x="765178" y="264103"/>
            <a:ext cx="10664822" cy="615553"/>
          </a:xfrm>
          <a:prstGeom prst="rect">
            <a:avLst/>
          </a:prstGeom>
        </p:spPr>
        <p:txBody>
          <a:bodyPr anchor="ctr"/>
          <a:lstStyle>
            <a:lvl1pPr marL="0" indent="0" algn="ctr">
              <a:lnSpc>
                <a:spcPct val="100000"/>
              </a:lnSpc>
              <a:buNone/>
              <a:defRPr sz="4000" b="0">
                <a:solidFill>
                  <a:srgbClr val="832B8F"/>
                </a:solidFill>
                <a:latin typeface="+mj-lt"/>
              </a:defRPr>
            </a:lvl1pPr>
            <a:lvl2pPr marL="457189" indent="0">
              <a:buNone/>
              <a:defRPr/>
            </a:lvl2pPr>
            <a:lvl3pPr marL="914377" indent="0">
              <a:buNone/>
              <a:defRPr/>
            </a:lvl3pPr>
            <a:lvl4pPr marL="1371566" indent="0">
              <a:buNone/>
              <a:defRPr/>
            </a:lvl4pPr>
            <a:lvl5pPr marL="1828754" indent="0">
              <a:buNone/>
              <a:defRPr/>
            </a:lvl5pPr>
          </a:lstStyle>
          <a:p>
            <a:pPr lvl="0"/>
            <a:r>
              <a:rPr lang="en-US" dirty="0"/>
              <a:t>Title</a:t>
            </a:r>
          </a:p>
        </p:txBody>
      </p:sp>
      <p:sp>
        <p:nvSpPr>
          <p:cNvPr id="10" name="Text Placeholder 6">
            <a:extLst>
              <a:ext uri="{FF2B5EF4-FFF2-40B4-BE49-F238E27FC236}">
                <a16:creationId xmlns:a16="http://schemas.microsoft.com/office/drawing/2014/main" id="{E4B3E4FD-769E-B84A-834C-0212AAE99A7A}"/>
              </a:ext>
            </a:extLst>
          </p:cNvPr>
          <p:cNvSpPr>
            <a:spLocks noGrp="1"/>
          </p:cNvSpPr>
          <p:nvPr>
            <p:ph type="body" sz="quarter" idx="11"/>
          </p:nvPr>
        </p:nvSpPr>
        <p:spPr>
          <a:xfrm>
            <a:off x="760522" y="928650"/>
            <a:ext cx="10664822" cy="430887"/>
          </a:xfrm>
          <a:prstGeom prst="rect">
            <a:avLst/>
          </a:prstGeom>
          <a:noFill/>
        </p:spPr>
        <p:txBody>
          <a:bodyPr anchor="ctr"/>
          <a:lstStyle>
            <a:lvl1pPr marL="228600" marR="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3300" b="0" spc="0">
                <a:solidFill>
                  <a:srgbClr val="FFC000"/>
                </a:solidFill>
                <a:latin typeface="+mj-lt"/>
              </a:defRPr>
            </a:lvl1pPr>
            <a:lvl2pPr>
              <a:defRPr sz="2400"/>
            </a:lvl2pPr>
            <a:lvl3pPr>
              <a:defRPr sz="2600"/>
            </a:lvl3pPr>
            <a:lvl4pPr>
              <a:defRPr sz="2800"/>
            </a:lvl4pPr>
            <a:lvl5pPr>
              <a:defRPr sz="3400"/>
            </a:lvl5pPr>
            <a:lvl6pPr>
              <a:defRPr sz="2800"/>
            </a:lvl6pPr>
            <a:lvl7pPr>
              <a:defRPr sz="2800"/>
            </a:lvl7pPr>
            <a:lvl8pPr algn="r">
              <a:buNone/>
              <a:defRPr/>
            </a:lvl8pPr>
          </a:lstStyle>
          <a:p>
            <a:pPr marL="3497783" marR="0" lvl="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a:pPr>
            <a:r>
              <a:rPr kumimoji="0" lang="en-US" sz="2800" b="0" i="0" u="none" strike="noStrike" kern="1200" cap="none" spc="0" normalizeH="0" baseline="0" noProof="0">
                <a:ln>
                  <a:noFill/>
                </a:ln>
                <a:gradFill>
                  <a:gsLst>
                    <a:gs pos="1250">
                      <a:srgbClr val="1A1A1A"/>
                    </a:gs>
                    <a:gs pos="100000">
                      <a:srgbClr val="1A1A1A"/>
                    </a:gs>
                  </a:gsLst>
                  <a:lin ang="5400000" scaled="0"/>
                </a:gradFill>
                <a:effectLst/>
                <a:uLnTx/>
                <a:uFillTx/>
                <a:latin typeface="Segoe UI Semilight" panose="020B0402040204020203" pitchFamily="34" charset="0"/>
                <a:ea typeface="+mn-ea"/>
                <a:cs typeface="Segoe UI Semilight" panose="020B0402040204020203" pitchFamily="34" charset="0"/>
              </a:rPr>
              <a:t>Click to edit Master text styles</a:t>
            </a:r>
          </a:p>
        </p:txBody>
      </p:sp>
      <p:sp>
        <p:nvSpPr>
          <p:cNvPr id="8" name="TextBox 7">
            <a:extLst>
              <a:ext uri="{FF2B5EF4-FFF2-40B4-BE49-F238E27FC236}">
                <a16:creationId xmlns:a16="http://schemas.microsoft.com/office/drawing/2014/main" id="{4726F191-734D-F208-3FF8-C386BA148E9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2" name="Picture 1">
            <a:extLst>
              <a:ext uri="{FF2B5EF4-FFF2-40B4-BE49-F238E27FC236}">
                <a16:creationId xmlns:a16="http://schemas.microsoft.com/office/drawing/2014/main" id="{E670E03D-B0A3-57E2-587F-588839D1E665}"/>
              </a:ext>
            </a:extLst>
          </p:cNvPr>
          <p:cNvPicPr>
            <a:picLocks noChangeAspect="1"/>
          </p:cNvPicPr>
          <p:nvPr userDrawn="1"/>
        </p:nvPicPr>
        <p:blipFill>
          <a:blip r:embed="rId4"/>
          <a:srcRect/>
          <a:stretch/>
        </p:blipFill>
        <p:spPr>
          <a:xfrm>
            <a:off x="573049" y="5894351"/>
            <a:ext cx="970156" cy="970156"/>
          </a:xfrm>
          <a:prstGeom prst="rect">
            <a:avLst/>
          </a:prstGeom>
        </p:spPr>
      </p:pic>
    </p:spTree>
    <p:extLst>
      <p:ext uri="{BB962C8B-B14F-4D97-AF65-F5344CB8AC3E}">
        <p14:creationId xmlns:p14="http://schemas.microsoft.com/office/powerpoint/2010/main" val="4257333352"/>
      </p:ext>
    </p:extLst>
  </p:cSld>
  <p:clrMapOvr>
    <a:masterClrMapping/>
  </p:clrMapOvr>
  <p:transition>
    <p:fade/>
  </p:transition>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2"/>
            <a:ext cx="12192000" cy="6901841"/>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8976025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0"/>
            <a:ext cx="12192000" cy="6858000"/>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8989095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2"/>
            <a:ext cx="12192000" cy="6901841"/>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208177262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extLst>
    <p:ext uri="{DCECCB84-F9BA-43D5-87BE-67443E8EF086}">
      <p15:sldGuideLst xmlns:p15="http://schemas.microsoft.com/office/powerpoint/2012/main">
        <p15:guide id="1" orient="horz" pos="1272" userDrawn="1">
          <p15:clr>
            <a:srgbClr val="5ACBF0"/>
          </p15:clr>
        </p15:guide>
        <p15:guide id="2" orient="horz" pos="904" userDrawn="1">
          <p15:clr>
            <a:srgbClr val="5ACBF0"/>
          </p15:clr>
        </p15:guide>
        <p15:guide id="3" orient="horz" pos="288" userDrawn="1">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losing logo slide">
    <p:bg>
      <p:bgRef idx="1001">
        <a:schemeClr val="bg2"/>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40AEC0B-11BC-1547-B56F-B23F987760FB}"/>
              </a:ext>
            </a:extLst>
          </p:cNvPr>
          <p:cNvPicPr>
            <a:picLocks noChangeAspect="1"/>
          </p:cNvPicPr>
          <p:nvPr userDrawn="1"/>
        </p:nvPicPr>
        <p:blipFill>
          <a:blip r:embed="rId2"/>
          <a:srcRect/>
          <a:stretch/>
        </p:blipFill>
        <p:spPr>
          <a:xfrm>
            <a:off x="2667000" y="0"/>
            <a:ext cx="6858000" cy="6858000"/>
          </a:xfrm>
          <a:prstGeom prst="rect">
            <a:avLst/>
          </a:prstGeom>
        </p:spPr>
      </p:pic>
    </p:spTree>
    <p:extLst>
      <p:ext uri="{BB962C8B-B14F-4D97-AF65-F5344CB8AC3E}">
        <p14:creationId xmlns:p14="http://schemas.microsoft.com/office/powerpoint/2010/main" val="166089962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3482969643"/>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userDrawn="1">
          <p15:clr>
            <a:srgbClr val="5ACBF0"/>
          </p15:clr>
        </p15:guide>
        <p15:guide id="2" orient="horz" pos="288" userDrawn="1">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Title and text side by side 3">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3145D81-1C8C-4946-BE5C-32EF3FAA542B}"/>
              </a:ext>
            </a:extLst>
          </p:cNvPr>
          <p:cNvSpPr/>
          <p:nvPr userDrawn="1"/>
        </p:nvSpPr>
        <p:spPr bwMode="auto">
          <a:xfrm>
            <a:off x="0" y="0"/>
            <a:ext cx="4356100" cy="6858000"/>
          </a:xfrm>
          <a:prstGeom prst="rect">
            <a:avLst/>
          </a:prstGeom>
          <a:solidFill>
            <a:schemeClr val="tx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FFFFFF"/>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88263" y="585788"/>
            <a:ext cx="3182027" cy="3118624"/>
          </a:xfrm>
        </p:spPr>
        <p:txBody>
          <a:bodyPr anchor="t">
            <a:noAutofit/>
          </a:bodyPr>
          <a:lstStyle>
            <a:lvl1pPr>
              <a:defRPr>
                <a:solidFill>
                  <a:schemeClr val="accent3"/>
                </a:solidFill>
              </a:defRPr>
            </a:lvl1pPr>
          </a:lstStyle>
          <a:p>
            <a:r>
              <a:rPr lang="en-US" dirty="0"/>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4941888" y="585788"/>
            <a:ext cx="6667500" cy="5683249"/>
          </a:xfrm>
        </p:spPr>
        <p:txBody>
          <a:bodyPr anchor="t">
            <a:noAutofit/>
          </a:bodyPr>
          <a:lstStyle>
            <a:lvl1pPr marL="231775" indent="-231775">
              <a:spcAft>
                <a:spcPts val="600"/>
              </a:spcAft>
              <a:buFont typeface="Wingdings" panose="05000000000000000000" pitchFamily="2" charset="2"/>
              <a:buChar char=""/>
              <a:defRPr/>
            </a:lvl1pPr>
          </a:lstStyle>
          <a:p>
            <a:pPr lvl="0"/>
            <a:r>
              <a:rPr lang="en-US"/>
              <a:t>Click to edit Master text styles</a:t>
            </a:r>
          </a:p>
        </p:txBody>
      </p:sp>
      <p:sp>
        <p:nvSpPr>
          <p:cNvPr id="6" name="TextBox 5">
            <a:extLst>
              <a:ext uri="{FF2B5EF4-FFF2-40B4-BE49-F238E27FC236}">
                <a16:creationId xmlns:a16="http://schemas.microsoft.com/office/drawing/2014/main" id="{A1DC2181-37AB-40A3-B61C-1DE7DBB57D63}"/>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1334410168"/>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US" dirty="0"/>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84200" y="1435100"/>
            <a:ext cx="11018838" cy="48339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Box 5">
            <a:extLst>
              <a:ext uri="{FF2B5EF4-FFF2-40B4-BE49-F238E27FC236}">
                <a16:creationId xmlns:a16="http://schemas.microsoft.com/office/drawing/2014/main" id="{4F9662A5-6E2F-47B0-9B6E-E87983D3753C}"/>
              </a:ext>
              <a:ext uri="{C183D7F6-B498-43B3-948B-1728B52AA6E4}">
                <adec:decorative xmlns:adec="http://schemas.microsoft.com/office/drawing/2017/decorative" val="1"/>
              </a:ext>
            </a:extLst>
          </p:cNvPr>
          <p:cNvSpPr txBox="1"/>
          <p:nvPr userDrawn="1"/>
        </p:nvSpPr>
        <p:spPr>
          <a:xfrm>
            <a:off x="12355721" y="-203944"/>
            <a:ext cx="577081" cy="153888"/>
          </a:xfrm>
          <a:prstGeom prst="rect">
            <a:avLst/>
          </a:prstGeom>
          <a:noFill/>
        </p:spPr>
        <p:txBody>
          <a:bodyPr wrap="none" lIns="0" tIns="0" rIns="0" bIns="0" rtlCol="0">
            <a:spAutoFit/>
          </a:bodyPr>
          <a:lstStyle/>
          <a:p>
            <a:pPr algn="l"/>
            <a:r>
              <a:rPr lang="en-US" sz="1000" dirty="0">
                <a:solidFill>
                  <a:srgbClr val="A3A3A3"/>
                </a:solidFill>
              </a:rPr>
              <a:t>ELT layout</a:t>
            </a:r>
          </a:p>
        </p:txBody>
      </p:sp>
    </p:spTree>
    <p:extLst>
      <p:ext uri="{BB962C8B-B14F-4D97-AF65-F5344CB8AC3E}">
        <p14:creationId xmlns:p14="http://schemas.microsoft.com/office/powerpoint/2010/main" val="791266614"/>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defRPr>
                <a:solidFill>
                  <a:schemeClr val="tx1">
                    <a:lumMod val="65000"/>
                    <a:lumOff val="35000"/>
                  </a:schemeClr>
                </a:solidFill>
                <a:latin typeface="Poppins Medium" panose="00000600000000000000" pitchFamily="50" charset="0"/>
                <a:cs typeface="Poppins Medium" panose="00000600000000000000" pitchFamily="50" charset="0"/>
              </a:defRPr>
            </a:lvl1pPr>
            <a:lvl2pPr>
              <a:defRPr>
                <a:solidFill>
                  <a:schemeClr val="tx1">
                    <a:lumMod val="65000"/>
                    <a:lumOff val="35000"/>
                  </a:schemeClr>
                </a:solidFill>
                <a:latin typeface="Poppins Medium" panose="00000600000000000000" pitchFamily="50" charset="0"/>
                <a:cs typeface="Poppins Medium" panose="00000600000000000000" pitchFamily="50" charset="0"/>
              </a:defRPr>
            </a:lvl2pPr>
            <a:lvl3pPr>
              <a:defRPr>
                <a:solidFill>
                  <a:schemeClr val="tx1">
                    <a:lumMod val="65000"/>
                    <a:lumOff val="35000"/>
                  </a:schemeClr>
                </a:solidFill>
                <a:latin typeface="Poppins Medium" panose="00000600000000000000" pitchFamily="50" charset="0"/>
                <a:cs typeface="Poppins Medium" panose="00000600000000000000" pitchFamily="50" charset="0"/>
              </a:defRPr>
            </a:lvl3pPr>
            <a:lvl4pPr>
              <a:defRPr>
                <a:solidFill>
                  <a:schemeClr val="tx1">
                    <a:lumMod val="65000"/>
                    <a:lumOff val="35000"/>
                  </a:schemeClr>
                </a:solidFill>
                <a:latin typeface="Poppins Medium" panose="00000600000000000000" pitchFamily="50" charset="0"/>
                <a:cs typeface="Poppins Medium" panose="00000600000000000000" pitchFamily="50" charset="0"/>
              </a:defRPr>
            </a:lvl4pPr>
            <a:lvl5pPr>
              <a:defRPr>
                <a:solidFill>
                  <a:schemeClr val="tx1">
                    <a:lumMod val="65000"/>
                    <a:lumOff val="35000"/>
                  </a:schemeClr>
                </a:solidFill>
                <a:latin typeface="Poppins Medium" panose="00000600000000000000" pitchFamily="50" charset="0"/>
                <a:cs typeface="Poppins Medium" panose="00000600000000000000" pitchFamily="50"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Naslov 12">
            <a:extLst>
              <a:ext uri="{FF2B5EF4-FFF2-40B4-BE49-F238E27FC236}">
                <a16:creationId xmlns:a16="http://schemas.microsoft.com/office/drawing/2014/main" id="{5FC8BFB2-A591-4ED1-AA68-B862031DDF99}"/>
              </a:ext>
            </a:extLst>
          </p:cNvPr>
          <p:cNvSpPr>
            <a:spLocks noGrp="1"/>
          </p:cNvSpPr>
          <p:nvPr>
            <p:ph type="title"/>
          </p:nvPr>
        </p:nvSpPr>
        <p:spPr/>
        <p:txBody>
          <a:bodyPr/>
          <a:lstStyle>
            <a:lvl1pPr>
              <a:defRPr>
                <a:solidFill>
                  <a:schemeClr val="tx1">
                    <a:lumMod val="95000"/>
                    <a:lumOff val="5000"/>
                  </a:schemeClr>
                </a:solidFill>
                <a:latin typeface="Poppins ExtraBold" panose="00000900000000000000" pitchFamily="50" charset="0"/>
                <a:cs typeface="Poppins ExtraBold" panose="00000900000000000000" pitchFamily="50" charset="0"/>
              </a:defRPr>
            </a:lvl1pPr>
          </a:lstStyle>
          <a:p>
            <a:r>
              <a:rPr lang="sl-SI" dirty="0"/>
              <a:t>Kliknite, če želite urediti slog naslova matrice</a:t>
            </a:r>
            <a:endParaRPr lang="en-SI" dirty="0"/>
          </a:p>
        </p:txBody>
      </p:sp>
    </p:spTree>
    <p:extLst>
      <p:ext uri="{BB962C8B-B14F-4D97-AF65-F5344CB8AC3E}">
        <p14:creationId xmlns:p14="http://schemas.microsoft.com/office/powerpoint/2010/main" val="28046267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1850" y="1709738"/>
            <a:ext cx="10515600" cy="2852737"/>
          </a:xfrm>
        </p:spPr>
        <p:txBody>
          <a:bodyPr anchor="b"/>
          <a:lstStyle>
            <a:lvl1pPr>
              <a:defRPr sz="6000">
                <a:solidFill>
                  <a:schemeClr val="tx1">
                    <a:lumMod val="95000"/>
                    <a:lumOff val="5000"/>
                  </a:schemeClr>
                </a:solidFill>
                <a:latin typeface="Poppins ExtraBold" panose="00000900000000000000" pitchFamily="50" charset="0"/>
                <a:cs typeface="Poppins ExtraBold" panose="00000900000000000000" pitchFamily="50" charset="0"/>
              </a:defRPr>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lumMod val="65000"/>
                    <a:lumOff val="35000"/>
                  </a:schemeClr>
                </a:solidFill>
                <a:latin typeface="Poppins Medium" panose="00000600000000000000" pitchFamily="50" charset="0"/>
                <a:cs typeface="Poppins Medium" panose="00000600000000000000" pitchFamily="50"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4" name="Date Placeholder 3"/>
          <p:cNvSpPr>
            <a:spLocks noGrp="1"/>
          </p:cNvSpPr>
          <p:nvPr>
            <p:ph type="dt" sz="half" idx="10"/>
          </p:nvPr>
        </p:nvSpPr>
        <p:spPr/>
        <p:txBody>
          <a:bodyPr/>
          <a:lstStyle/>
          <a:p>
            <a:fld id="{9BDF4077-32F9-4B87-A470-8E7983FAAAA4}" type="datetimeFigureOut">
              <a:rPr lang="en-US" smtClean="0"/>
              <a:t>9/24/2023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4C35D9-DFCF-4A64-8B6F-18F0A9AB50A0}" type="slidenum">
              <a:rPr lang="en-US" smtClean="0"/>
              <a:t>‹#›</a:t>
            </a:fld>
            <a:endParaRPr lang="en-US"/>
          </a:p>
        </p:txBody>
      </p:sp>
    </p:spTree>
    <p:extLst>
      <p:ext uri="{BB962C8B-B14F-4D97-AF65-F5344CB8AC3E}">
        <p14:creationId xmlns:p14="http://schemas.microsoft.com/office/powerpoint/2010/main" val="22468960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80" r:id="rId1"/>
    <p:sldLayoutId id="2147484609" r:id="rId2"/>
    <p:sldLayoutId id="2147484577" r:id="rId3"/>
    <p:sldLayoutId id="2147484610" r:id="rId4"/>
    <p:sldLayoutId id="2147484240" r:id="rId5"/>
    <p:sldLayoutId id="2147484241" r:id="rId6"/>
    <p:sldLayoutId id="2147484474" r:id="rId7"/>
    <p:sldLayoutId id="2147484245" r:id="rId8"/>
    <p:sldLayoutId id="2147484247" r:id="rId9"/>
    <p:sldLayoutId id="2147484573" r:id="rId10"/>
    <p:sldLayoutId id="2147484638" r:id="rId11"/>
    <p:sldLayoutId id="2147484673" r:id="rId12"/>
    <p:sldLayoutId id="2147484249" r:id="rId13"/>
    <p:sldLayoutId id="2147484683" r:id="rId14"/>
    <p:sldLayoutId id="2147484684" r:id="rId15"/>
    <p:sldLayoutId id="2147484256" r:id="rId16"/>
    <p:sldLayoutId id="2147484682" r:id="rId17"/>
    <p:sldLayoutId id="2147484263" r:id="rId18"/>
    <p:sldLayoutId id="2147484685" r:id="rId19"/>
    <p:sldLayoutId id="2147484686" r:id="rId20"/>
    <p:sldLayoutId id="2147484687" r:id="rId21"/>
    <p:sldLayoutId id="2147484688" r:id="rId22"/>
  </p:sldLayoutIdLst>
  <p:transition>
    <p:fade/>
  </p:transition>
  <p:hf sldNum="0" hdr="0" ftr="0" dt="0"/>
  <p:txStyles>
    <p:title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userDrawn="1">
          <p15:clr>
            <a:srgbClr val="C35EA4"/>
          </p15:clr>
        </p15:guide>
        <p15:guide id="17" pos="7313" userDrawn="1">
          <p15:clr>
            <a:srgbClr val="C35EA4"/>
          </p15:clr>
        </p15:guide>
        <p15:guide id="25" orient="horz" pos="369" userDrawn="1">
          <p15:clr>
            <a:srgbClr val="C35EA4"/>
          </p15:clr>
        </p15:guide>
        <p15:guide id="26" orient="horz" pos="3949" userDrawn="1">
          <p15:clr>
            <a:srgbClr val="C35EA4"/>
          </p15:clr>
        </p15:guide>
        <p15:guide id="27" orient="horz" pos="184" userDrawn="1">
          <p15:clr>
            <a:srgbClr val="A4A3A4"/>
          </p15:clr>
        </p15:guide>
        <p15:guide id="28" pos="185" userDrawn="1">
          <p15:clr>
            <a:srgbClr val="A4A3A4"/>
          </p15:clr>
        </p15:guide>
        <p15:guide id="29" orient="horz" pos="4135" userDrawn="1">
          <p15:clr>
            <a:srgbClr val="A4A3A4"/>
          </p15:clr>
        </p15:guide>
        <p15:guide id="30" pos="7495" userDrawn="1">
          <p15:clr>
            <a:srgbClr val="A4A3A4"/>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9.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2" Type="http://schemas.openxmlformats.org/officeDocument/2006/relationships/hyperlink" Target="https://azurecp.yvand.net/" TargetMode="External"/><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4.xml.rels><?xml version="1.0" encoding="UTF-8" standalone="yes"?>
<Relationships xmlns="http://schemas.openxmlformats.org/package/2006/relationships"><Relationship Id="rId3" Type="http://schemas.openxmlformats.org/officeDocument/2006/relationships/hyperlink" Target="https://www.kompas-xnet.si/izobrazevanja/koledar-tecajev-t/55238" TargetMode="External"/><Relationship Id="rId2" Type="http://schemas.openxmlformats.org/officeDocument/2006/relationships/hyperlink" Target="https://www.kompas-xnet.si/izobrazevanja/koledar-tecajev-t/55215" TargetMode="External"/><Relationship Id="rId1" Type="http://schemas.openxmlformats.org/officeDocument/2006/relationships/slideLayout" Target="../slideLayouts/slideLayout2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36624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1AF365B-9116-5944-B129-BC854B3FDEB9}"/>
              </a:ext>
            </a:extLst>
          </p:cNvPr>
          <p:cNvSpPr>
            <a:spLocks noGrp="1"/>
          </p:cNvSpPr>
          <p:nvPr>
            <p:ph type="body" sz="quarter" idx="10"/>
          </p:nvPr>
        </p:nvSpPr>
        <p:spPr>
          <a:xfrm>
            <a:off x="7586727" y="1683848"/>
            <a:ext cx="4087812" cy="2215991"/>
          </a:xfrm>
        </p:spPr>
        <p:txBody>
          <a:bodyPr/>
          <a:lstStyle/>
          <a:p>
            <a:r>
              <a:rPr lang="en-HR" dirty="0"/>
              <a:t>SharePoint SE enable external collaboration</a:t>
            </a:r>
          </a:p>
          <a:p>
            <a:endParaRPr lang="en-HR" dirty="0"/>
          </a:p>
        </p:txBody>
      </p:sp>
      <p:sp>
        <p:nvSpPr>
          <p:cNvPr id="3" name="Text Placeholder 2">
            <a:extLst>
              <a:ext uri="{FF2B5EF4-FFF2-40B4-BE49-F238E27FC236}">
                <a16:creationId xmlns:a16="http://schemas.microsoft.com/office/drawing/2014/main" id="{5204E3DA-754A-C440-8D05-92B65B8266D6}"/>
              </a:ext>
            </a:extLst>
          </p:cNvPr>
          <p:cNvSpPr>
            <a:spLocks noGrp="1"/>
          </p:cNvSpPr>
          <p:nvPr>
            <p:ph type="body" sz="quarter" idx="11"/>
          </p:nvPr>
        </p:nvSpPr>
        <p:spPr>
          <a:xfrm>
            <a:off x="7586727" y="3965687"/>
            <a:ext cx="4087812" cy="430887"/>
          </a:xfrm>
        </p:spPr>
        <p:txBody>
          <a:bodyPr/>
          <a:lstStyle/>
          <a:p>
            <a:pPr marL="0" indent="0">
              <a:buNone/>
            </a:pPr>
            <a:r>
              <a:rPr lang="en-US" dirty="0"/>
              <a:t>Robi Vončina</a:t>
            </a:r>
            <a:endParaRPr lang="en-HR" dirty="0"/>
          </a:p>
        </p:txBody>
      </p:sp>
    </p:spTree>
    <p:extLst>
      <p:ext uri="{BB962C8B-B14F-4D97-AF65-F5344CB8AC3E}">
        <p14:creationId xmlns:p14="http://schemas.microsoft.com/office/powerpoint/2010/main" val="886646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1E37F-2D77-B082-149F-F135BA1C169B}"/>
              </a:ext>
            </a:extLst>
          </p:cNvPr>
          <p:cNvSpPr>
            <a:spLocks noGrp="1"/>
          </p:cNvSpPr>
          <p:nvPr>
            <p:ph type="title"/>
          </p:nvPr>
        </p:nvSpPr>
        <p:spPr/>
        <p:txBody>
          <a:bodyPr/>
          <a:lstStyle/>
          <a:p>
            <a:r>
              <a:rPr lang="en-US" dirty="0"/>
              <a:t>Content</a:t>
            </a:r>
            <a:endParaRPr lang="en-SI" dirty="0"/>
          </a:p>
        </p:txBody>
      </p:sp>
      <p:sp>
        <p:nvSpPr>
          <p:cNvPr id="3" name="Content Placeholder 2">
            <a:extLst>
              <a:ext uri="{FF2B5EF4-FFF2-40B4-BE49-F238E27FC236}">
                <a16:creationId xmlns:a16="http://schemas.microsoft.com/office/drawing/2014/main" id="{08506FA0-72DD-C7E2-755F-C45EF5AC2B8A}"/>
              </a:ext>
            </a:extLst>
          </p:cNvPr>
          <p:cNvSpPr>
            <a:spLocks noGrp="1"/>
          </p:cNvSpPr>
          <p:nvPr>
            <p:ph type="body" sz="quarter" idx="10"/>
          </p:nvPr>
        </p:nvSpPr>
        <p:spPr/>
        <p:txBody>
          <a:bodyPr vert="horz" lIns="91440" tIns="45720" rIns="91440" bIns="45720" rtlCol="0" anchor="t">
            <a:normAutofit fontScale="62500" lnSpcReduction="20000"/>
          </a:bodyPr>
          <a:lstStyle/>
          <a:p>
            <a:r>
              <a:rPr lang="en-US" dirty="0"/>
              <a:t>Intro SP SE</a:t>
            </a:r>
          </a:p>
          <a:p>
            <a:pPr lvl="1"/>
            <a:r>
              <a:rPr lang="en-US" dirty="0"/>
              <a:t>New features</a:t>
            </a:r>
          </a:p>
          <a:p>
            <a:r>
              <a:rPr lang="en-US" dirty="0"/>
              <a:t>Introduction</a:t>
            </a:r>
          </a:p>
          <a:p>
            <a:pPr lvl="1"/>
            <a:r>
              <a:rPr lang="en-US" dirty="0">
                <a:ea typeface="Calibri"/>
                <a:cs typeface="Calibri"/>
              </a:rPr>
              <a:t>Claims based identity</a:t>
            </a:r>
          </a:p>
          <a:p>
            <a:pPr lvl="1"/>
            <a:r>
              <a:rPr lang="en-US" dirty="0">
                <a:ea typeface="Calibri"/>
                <a:cs typeface="Calibri"/>
              </a:rPr>
              <a:t>SharePoint claims</a:t>
            </a:r>
            <a:endParaRPr lang="en-US" dirty="0"/>
          </a:p>
          <a:p>
            <a:pPr lvl="1"/>
            <a:r>
              <a:rPr lang="en-US" dirty="0"/>
              <a:t>Identity normalization</a:t>
            </a:r>
            <a:endParaRPr lang="en-US" dirty="0">
              <a:ea typeface="Calibri"/>
              <a:cs typeface="Calibri"/>
            </a:endParaRPr>
          </a:p>
          <a:p>
            <a:pPr lvl="1"/>
            <a:r>
              <a:rPr lang="en-US" dirty="0">
                <a:ea typeface="Calibri"/>
                <a:cs typeface="Calibri"/>
              </a:rPr>
              <a:t>Claims encoding</a:t>
            </a:r>
            <a:endParaRPr lang="en-US" dirty="0"/>
          </a:p>
          <a:p>
            <a:r>
              <a:rPr lang="en-US" dirty="0"/>
              <a:t>OIDC </a:t>
            </a:r>
          </a:p>
          <a:p>
            <a:pPr lvl="1"/>
            <a:r>
              <a:rPr lang="en-US" dirty="0"/>
              <a:t>OIDC with Azure AD</a:t>
            </a:r>
          </a:p>
          <a:p>
            <a:pPr lvl="1"/>
            <a:r>
              <a:rPr lang="en-US" dirty="0"/>
              <a:t>OIDC with ADFS</a:t>
            </a:r>
          </a:p>
          <a:p>
            <a:endParaRPr lang="en-SI" dirty="0"/>
          </a:p>
        </p:txBody>
      </p:sp>
    </p:spTree>
    <p:extLst>
      <p:ext uri="{BB962C8B-B14F-4D97-AF65-F5344CB8AC3E}">
        <p14:creationId xmlns:p14="http://schemas.microsoft.com/office/powerpoint/2010/main" val="8819418"/>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C5C2E-A9E0-B1F8-B114-BCFC9C9625C9}"/>
              </a:ext>
            </a:extLst>
          </p:cNvPr>
          <p:cNvSpPr>
            <a:spLocks noGrp="1"/>
          </p:cNvSpPr>
          <p:nvPr>
            <p:ph type="title"/>
          </p:nvPr>
        </p:nvSpPr>
        <p:spPr/>
        <p:txBody>
          <a:bodyPr/>
          <a:lstStyle/>
          <a:p>
            <a:r>
              <a:rPr lang="en-US" dirty="0"/>
              <a:t>Intro to SP SE</a:t>
            </a:r>
            <a:endParaRPr lang="en-SI" dirty="0"/>
          </a:p>
        </p:txBody>
      </p:sp>
      <p:sp>
        <p:nvSpPr>
          <p:cNvPr id="4" name="Text Placeholder 3">
            <a:extLst>
              <a:ext uri="{FF2B5EF4-FFF2-40B4-BE49-F238E27FC236}">
                <a16:creationId xmlns:a16="http://schemas.microsoft.com/office/drawing/2014/main" id="{4C3C2E70-F1D7-2434-8105-A497BEEB064B}"/>
              </a:ext>
            </a:extLst>
          </p:cNvPr>
          <p:cNvSpPr>
            <a:spLocks noGrp="1"/>
          </p:cNvSpPr>
          <p:nvPr>
            <p:ph type="body" idx="1"/>
          </p:nvPr>
        </p:nvSpPr>
        <p:spPr/>
        <p:txBody>
          <a:bodyPr/>
          <a:lstStyle/>
          <a:p>
            <a:endParaRPr lang="en-SI"/>
          </a:p>
        </p:txBody>
      </p:sp>
    </p:spTree>
    <p:extLst>
      <p:ext uri="{BB962C8B-B14F-4D97-AF65-F5344CB8AC3E}">
        <p14:creationId xmlns:p14="http://schemas.microsoft.com/office/powerpoint/2010/main" val="2297302224"/>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1C5BF-2587-AA43-8D00-4B95D90A112D}"/>
              </a:ext>
            </a:extLst>
          </p:cNvPr>
          <p:cNvSpPr>
            <a:spLocks noGrp="1"/>
          </p:cNvSpPr>
          <p:nvPr>
            <p:ph type="title"/>
          </p:nvPr>
        </p:nvSpPr>
        <p:spPr>
          <a:xfrm>
            <a:off x="181303" y="596135"/>
            <a:ext cx="3970421" cy="1423486"/>
          </a:xfrm>
        </p:spPr>
        <p:txBody>
          <a:bodyPr/>
          <a:lstStyle/>
          <a:p>
            <a:r>
              <a:rPr lang="en-US" sz="3200" dirty="0"/>
              <a:t>New Features in SharePoint Subscription Edition</a:t>
            </a:r>
          </a:p>
        </p:txBody>
      </p:sp>
      <p:graphicFrame>
        <p:nvGraphicFramePr>
          <p:cNvPr id="5" name="Text Placeholder 2">
            <a:extLst>
              <a:ext uri="{FF2B5EF4-FFF2-40B4-BE49-F238E27FC236}">
                <a16:creationId xmlns:a16="http://schemas.microsoft.com/office/drawing/2014/main" id="{EB788B15-E53B-EA2E-CC43-9E5B33FECA3D}"/>
              </a:ext>
            </a:extLst>
          </p:cNvPr>
          <p:cNvGraphicFramePr/>
          <p:nvPr/>
        </p:nvGraphicFramePr>
        <p:xfrm>
          <a:off x="4701473" y="288036"/>
          <a:ext cx="7437187" cy="58052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28788752"/>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1C5BF-2587-AA43-8D00-4B95D90A112D}"/>
              </a:ext>
            </a:extLst>
          </p:cNvPr>
          <p:cNvSpPr>
            <a:spLocks noGrp="1"/>
          </p:cNvSpPr>
          <p:nvPr>
            <p:ph type="title"/>
          </p:nvPr>
        </p:nvSpPr>
        <p:spPr>
          <a:xfrm>
            <a:off x="169164" y="585788"/>
            <a:ext cx="3958912" cy="1423486"/>
          </a:xfrm>
        </p:spPr>
        <p:txBody>
          <a:bodyPr/>
          <a:lstStyle/>
          <a:p>
            <a:r>
              <a:rPr lang="en-US" sz="3200" dirty="0"/>
              <a:t>New Features in SharePoint Subscription Edition</a:t>
            </a:r>
            <a:br>
              <a:rPr lang="en-US" sz="3200" dirty="0"/>
            </a:br>
            <a:r>
              <a:rPr lang="en-US" sz="3200" dirty="0"/>
              <a:t>(cont.)</a:t>
            </a:r>
          </a:p>
        </p:txBody>
      </p:sp>
      <p:graphicFrame>
        <p:nvGraphicFramePr>
          <p:cNvPr id="5" name="Text Placeholder 2">
            <a:extLst>
              <a:ext uri="{FF2B5EF4-FFF2-40B4-BE49-F238E27FC236}">
                <a16:creationId xmlns:a16="http://schemas.microsoft.com/office/drawing/2014/main" id="{3AB4FA94-059C-3590-0DC6-F5ECD0531C5E}"/>
              </a:ext>
            </a:extLst>
          </p:cNvPr>
          <p:cNvGraphicFramePr/>
          <p:nvPr/>
        </p:nvGraphicFramePr>
        <p:xfrm>
          <a:off x="4730176" y="128016"/>
          <a:ext cx="6667500" cy="61410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75216380"/>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588263" y="457200"/>
            <a:ext cx="5996411" cy="553998"/>
          </a:xfrm>
        </p:spPr>
        <p:txBody>
          <a:bodyPr>
            <a:normAutofit/>
          </a:bodyPr>
          <a:lstStyle/>
          <a:p>
            <a:r>
              <a:rPr lang="en-US"/>
              <a:t>Support for Windows Core </a:t>
            </a:r>
          </a:p>
        </p:txBody>
      </p:sp>
      <p:sp>
        <p:nvSpPr>
          <p:cNvPr id="6" name="Text Placeholder 5"/>
          <p:cNvSpPr>
            <a:spLocks noGrp="1"/>
          </p:cNvSpPr>
          <p:nvPr>
            <p:ph sz="quarter" idx="10"/>
          </p:nvPr>
        </p:nvSpPr>
        <p:spPr>
          <a:xfrm>
            <a:off x="584200" y="1435100"/>
            <a:ext cx="6652941" cy="4653582"/>
          </a:xfrm>
        </p:spPr>
        <p:txBody>
          <a:bodyPr>
            <a:normAutofit/>
          </a:bodyPr>
          <a:lstStyle/>
          <a:p>
            <a:r>
              <a:rPr lang="en-US" sz="2400" dirty="0"/>
              <a:t>Windows Server Core is a leaner deployment mode for SharePoint Server Subscription Edition </a:t>
            </a:r>
          </a:p>
          <a:p>
            <a:pPr lvl="1"/>
            <a:r>
              <a:rPr lang="en-US" sz="1600" dirty="0"/>
              <a:t>Smaller attack surface</a:t>
            </a:r>
          </a:p>
          <a:p>
            <a:r>
              <a:rPr lang="en-US" sz="2400" dirty="0"/>
              <a:t>All SharePoint Roles / </a:t>
            </a:r>
            <a:r>
              <a:rPr lang="en-US" sz="2400" dirty="0" err="1"/>
              <a:t>MinRoles</a:t>
            </a:r>
            <a:r>
              <a:rPr lang="en-US" sz="2400" dirty="0"/>
              <a:t> supported</a:t>
            </a:r>
          </a:p>
          <a:p>
            <a:r>
              <a:rPr lang="en-US" sz="2400" dirty="0"/>
              <a:t>Central Administration can run on Server Core</a:t>
            </a:r>
          </a:p>
          <a:p>
            <a:r>
              <a:rPr lang="en-US" sz="2400" dirty="0"/>
              <a:t>Installation and management </a:t>
            </a:r>
            <a:endParaRPr lang="en-US" sz="1400" dirty="0"/>
          </a:p>
          <a:p>
            <a:pPr lvl="1"/>
            <a:r>
              <a:rPr lang="en-US" dirty="0"/>
              <a:t>Via PowerShell</a:t>
            </a:r>
          </a:p>
          <a:p>
            <a:pPr lvl="1"/>
            <a:r>
              <a:rPr lang="en-US" dirty="0"/>
              <a:t>Limited Graphical Interface</a:t>
            </a:r>
            <a:endParaRPr lang="en-US" sz="1400" dirty="0"/>
          </a:p>
          <a:p>
            <a:pPr lvl="2"/>
            <a:r>
              <a:rPr lang="en-US" sz="1800" dirty="0" err="1"/>
              <a:t>PrerequisteInstaller</a:t>
            </a:r>
            <a:endParaRPr lang="en-US" sz="1800" dirty="0"/>
          </a:p>
          <a:p>
            <a:pPr lvl="2"/>
            <a:r>
              <a:rPr lang="en-US" sz="1800" dirty="0" err="1"/>
              <a:t>PSConfigUI</a:t>
            </a:r>
            <a:endParaRPr lang="en-US" sz="1800" dirty="0"/>
          </a:p>
          <a:p>
            <a:pPr lvl="1"/>
            <a:r>
              <a:rPr lang="en-US" dirty="0"/>
              <a:t>From other servers/clients that have a GUI installed</a:t>
            </a:r>
          </a:p>
        </p:txBody>
      </p:sp>
      <p:pic>
        <p:nvPicPr>
          <p:cNvPr id="8" name="Picture Placeholder 5">
            <a:extLst>
              <a:ext uri="{FF2B5EF4-FFF2-40B4-BE49-F238E27FC236}">
                <a16:creationId xmlns:a16="http://schemas.microsoft.com/office/drawing/2014/main" id="{2C2C55BF-C206-40E4-9AB0-12DCCDA8026F}"/>
              </a:ext>
              <a:ext uri="{C183D7F6-B498-43B3-948B-1728B52AA6E4}">
                <adec:decorative xmlns:adec="http://schemas.microsoft.com/office/drawing/2017/decorative" val="1"/>
              </a:ext>
            </a:extLst>
          </p:cNvPr>
          <p:cNvPicPr>
            <a:picLocks noChangeAspect="1"/>
          </p:cNvPicPr>
          <p:nvPr/>
        </p:nvPicPr>
        <p:blipFill>
          <a:blip r:embed="rId3"/>
          <a:srcRect l="28849" r="28849"/>
          <a:stretch/>
        </p:blipFill>
        <p:spPr>
          <a:xfrm flipH="1">
            <a:off x="7840337" y="0"/>
            <a:ext cx="4351663" cy="6857999"/>
          </a:xfrm>
          <a:prstGeom prst="rect">
            <a:avLst/>
          </a:prstGeom>
        </p:spPr>
      </p:pic>
    </p:spTree>
    <p:extLst>
      <p:ext uri="{BB962C8B-B14F-4D97-AF65-F5344CB8AC3E}">
        <p14:creationId xmlns:p14="http://schemas.microsoft.com/office/powerpoint/2010/main" val="364537338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9118CCD-42BB-8B74-DC74-FA3F739DABDA}"/>
              </a:ext>
            </a:extLst>
          </p:cNvPr>
          <p:cNvSpPr>
            <a:spLocks noGrp="1"/>
          </p:cNvSpPr>
          <p:nvPr>
            <p:ph idx="1"/>
          </p:nvPr>
        </p:nvSpPr>
        <p:spPr/>
        <p:txBody>
          <a:bodyPr vert="horz" lIns="91440" tIns="45720" rIns="91440" bIns="45720" rtlCol="0" anchor="t">
            <a:normAutofit fontScale="55000" lnSpcReduction="20000"/>
          </a:bodyPr>
          <a:lstStyle/>
          <a:p>
            <a:r>
              <a:rPr lang="en-US" dirty="0"/>
              <a:t>Previous versions of SharePoint included </a:t>
            </a:r>
            <a:r>
              <a:rPr lang="en-US" dirty="0" err="1"/>
              <a:t>AuthN</a:t>
            </a:r>
            <a:endParaRPr lang="en-US" dirty="0"/>
          </a:p>
          <a:p>
            <a:pPr lvl="1"/>
            <a:r>
              <a:rPr lang="en-US" dirty="0"/>
              <a:t>Windows authentication (New Technology LAN Manager (NTLM), Kerberos, etc.)</a:t>
            </a:r>
          </a:p>
          <a:p>
            <a:pPr lvl="1"/>
            <a:r>
              <a:rPr lang="en-US" dirty="0"/>
              <a:t>Forms-based authentication</a:t>
            </a:r>
          </a:p>
          <a:p>
            <a:pPr lvl="1"/>
            <a:r>
              <a:rPr lang="en-US" dirty="0"/>
              <a:t>Security Assertion Markup Language (SAML) 1.1-based authentication</a:t>
            </a:r>
          </a:p>
          <a:p>
            <a:r>
              <a:rPr lang="en-US" dirty="0"/>
              <a:t>SP SE includes OIDC</a:t>
            </a:r>
          </a:p>
          <a:p>
            <a:r>
              <a:rPr lang="en-US" dirty="0"/>
              <a:t>OIDC-enabled </a:t>
            </a:r>
            <a:r>
              <a:rPr lang="en-US" dirty="0" err="1"/>
              <a:t>SPTrustedIdentityTokenIssuer</a:t>
            </a:r>
            <a:r>
              <a:rPr lang="en-US" dirty="0"/>
              <a:t> that works with a remote identity provider to enable OIDC authentication</a:t>
            </a:r>
            <a:endParaRPr lang="en-SI" dirty="0"/>
          </a:p>
        </p:txBody>
      </p:sp>
      <p:sp>
        <p:nvSpPr>
          <p:cNvPr id="2" name="Title 1">
            <a:extLst>
              <a:ext uri="{FF2B5EF4-FFF2-40B4-BE49-F238E27FC236}">
                <a16:creationId xmlns:a16="http://schemas.microsoft.com/office/drawing/2014/main" id="{42CEE701-F500-331A-124C-49FE89A1A0C4}"/>
              </a:ext>
            </a:extLst>
          </p:cNvPr>
          <p:cNvSpPr>
            <a:spLocks noGrp="1"/>
          </p:cNvSpPr>
          <p:nvPr>
            <p:ph type="title"/>
          </p:nvPr>
        </p:nvSpPr>
        <p:spPr/>
        <p:txBody>
          <a:bodyPr/>
          <a:lstStyle/>
          <a:p>
            <a:r>
              <a:rPr lang="en-US" dirty="0"/>
              <a:t>Introduction – authentication improvements</a:t>
            </a:r>
            <a:endParaRPr lang="en-SI" dirty="0"/>
          </a:p>
        </p:txBody>
      </p:sp>
    </p:spTree>
    <p:extLst>
      <p:ext uri="{BB962C8B-B14F-4D97-AF65-F5344CB8AC3E}">
        <p14:creationId xmlns:p14="http://schemas.microsoft.com/office/powerpoint/2010/main" val="21231263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sl-SI" dirty="0" err="1"/>
              <a:t>Based</a:t>
            </a:r>
            <a:r>
              <a:rPr lang="sl-SI" dirty="0"/>
              <a:t> on </a:t>
            </a:r>
            <a:r>
              <a:rPr lang="sl-SI" dirty="0" err="1"/>
              <a:t>trust</a:t>
            </a:r>
            <a:endParaRPr lang="sl-SI" dirty="0"/>
          </a:p>
          <a:p>
            <a:r>
              <a:rPr lang="sl-SI" dirty="0" err="1"/>
              <a:t>Context</a:t>
            </a:r>
            <a:endParaRPr lang="sl-SI" dirty="0"/>
          </a:p>
          <a:p>
            <a:pPr lvl="1"/>
            <a:r>
              <a:rPr lang="sl-SI" dirty="0" err="1"/>
              <a:t>Cloud</a:t>
            </a:r>
            <a:r>
              <a:rPr lang="sl-SI" dirty="0"/>
              <a:t> – </a:t>
            </a:r>
            <a:r>
              <a:rPr lang="sl-SI" dirty="0" err="1"/>
              <a:t>you</a:t>
            </a:r>
            <a:r>
              <a:rPr lang="sl-SI" dirty="0"/>
              <a:t> </a:t>
            </a:r>
            <a:r>
              <a:rPr lang="sl-SI" dirty="0" err="1"/>
              <a:t>login</a:t>
            </a:r>
            <a:r>
              <a:rPr lang="sl-SI" dirty="0"/>
              <a:t> on </a:t>
            </a:r>
            <a:r>
              <a:rPr lang="sl-SI" dirty="0" err="1"/>
              <a:t>premises</a:t>
            </a:r>
            <a:r>
              <a:rPr lang="sl-SI" dirty="0"/>
              <a:t> ADFS, </a:t>
            </a:r>
            <a:r>
              <a:rPr lang="sl-SI" dirty="0" err="1"/>
              <a:t>use</a:t>
            </a:r>
            <a:r>
              <a:rPr lang="sl-SI" dirty="0"/>
              <a:t> </a:t>
            </a:r>
            <a:r>
              <a:rPr lang="sl-SI" dirty="0" err="1"/>
              <a:t>token</a:t>
            </a:r>
            <a:r>
              <a:rPr lang="sl-SI" dirty="0"/>
              <a:t> in O365</a:t>
            </a:r>
          </a:p>
          <a:p>
            <a:r>
              <a:rPr lang="en-US" dirty="0"/>
              <a:t>Claims provide abstraction</a:t>
            </a:r>
          </a:p>
          <a:p>
            <a:r>
              <a:rPr lang="en-US" dirty="0"/>
              <a:t>Authentication versus Authorization</a:t>
            </a:r>
          </a:p>
          <a:p>
            <a:endParaRPr lang="sl-SI" dirty="0"/>
          </a:p>
        </p:txBody>
      </p:sp>
      <p:sp>
        <p:nvSpPr>
          <p:cNvPr id="2" name="Title 1"/>
          <p:cNvSpPr>
            <a:spLocks noGrp="1"/>
          </p:cNvSpPr>
          <p:nvPr>
            <p:ph type="title"/>
          </p:nvPr>
        </p:nvSpPr>
        <p:spPr/>
        <p:txBody>
          <a:bodyPr/>
          <a:lstStyle/>
          <a:p>
            <a:r>
              <a:rPr lang="sl-SI" dirty="0" err="1"/>
              <a:t>Claims</a:t>
            </a:r>
            <a:r>
              <a:rPr lang="sl-SI" dirty="0"/>
              <a:t> </a:t>
            </a:r>
            <a:r>
              <a:rPr lang="sl-SI" dirty="0" err="1"/>
              <a:t>based</a:t>
            </a:r>
            <a:r>
              <a:rPr lang="sl-SI" dirty="0"/>
              <a:t> </a:t>
            </a:r>
            <a:r>
              <a:rPr lang="sl-SI" dirty="0" err="1"/>
              <a:t>identity</a:t>
            </a:r>
            <a:endParaRPr lang="sl-SI" dirty="0"/>
          </a:p>
        </p:txBody>
      </p:sp>
    </p:spTree>
    <p:extLst>
      <p:ext uri="{BB962C8B-B14F-4D97-AF65-F5344CB8AC3E}">
        <p14:creationId xmlns:p14="http://schemas.microsoft.com/office/powerpoint/2010/main" val="3815218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dirty="0" err="1"/>
              <a:t>Airport</a:t>
            </a:r>
            <a:r>
              <a:rPr lang="sl-SI" dirty="0"/>
              <a:t> - </a:t>
            </a:r>
            <a:r>
              <a:rPr lang="sl-SI" dirty="0" err="1"/>
              <a:t>example</a:t>
            </a:r>
            <a:endParaRPr lang="sl-SI" dirty="0"/>
          </a:p>
        </p:txBody>
      </p:sp>
      <p:sp>
        <p:nvSpPr>
          <p:cNvPr id="4" name="Rounded Rectangle 3"/>
          <p:cNvSpPr/>
          <p:nvPr/>
        </p:nvSpPr>
        <p:spPr bwMode="auto">
          <a:xfrm>
            <a:off x="2223171" y="1775284"/>
            <a:ext cx="2232248" cy="2592288"/>
          </a:xfrm>
          <a:prstGeom prst="roundRect">
            <a:avLst/>
          </a:prstGeom>
          <a:ln>
            <a:headEnd type="none" w="med" len="med"/>
            <a:tailEnd type="none" w="med" len="med"/>
          </a:ln>
        </p:spPr>
        <p:style>
          <a:lnRef idx="0">
            <a:schemeClr val="accent4"/>
          </a:lnRef>
          <a:fillRef idx="3">
            <a:schemeClr val="accent4"/>
          </a:fillRef>
          <a:effectRef idx="3">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en-US" sz="2400" dirty="0">
              <a:gradFill>
                <a:gsLst>
                  <a:gs pos="0">
                    <a:srgbClr val="FFFFFF"/>
                  </a:gs>
                  <a:gs pos="100000">
                    <a:srgbClr val="FFFFFF"/>
                  </a:gs>
                </a:gsLst>
                <a:lin ang="5400000" scaled="0"/>
              </a:gradFill>
            </a:endParaRPr>
          </a:p>
        </p:txBody>
      </p:sp>
      <p:sp>
        <p:nvSpPr>
          <p:cNvPr id="5" name="Rounded Rectangle 4"/>
          <p:cNvSpPr/>
          <p:nvPr/>
        </p:nvSpPr>
        <p:spPr bwMode="auto">
          <a:xfrm>
            <a:off x="6039595" y="1772816"/>
            <a:ext cx="2232248" cy="2594756"/>
          </a:xfrm>
          <a:prstGeom prst="roundRect">
            <a:avLst/>
          </a:prstGeom>
          <a:ln>
            <a:headEnd type="none" w="med" len="med"/>
            <a:tailEnd type="none" w="med" len="med"/>
          </a:ln>
        </p:spPr>
        <p:style>
          <a:lnRef idx="0">
            <a:schemeClr val="accent4"/>
          </a:lnRef>
          <a:fillRef idx="3">
            <a:schemeClr val="accent4"/>
          </a:fillRef>
          <a:effectRef idx="3">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en-US" sz="2400" dirty="0">
              <a:gradFill>
                <a:gsLst>
                  <a:gs pos="0">
                    <a:srgbClr val="FFFFFF"/>
                  </a:gs>
                  <a:gs pos="100000">
                    <a:srgbClr val="FFFFFF"/>
                  </a:gs>
                </a:gsLst>
                <a:lin ang="5400000" scaled="0"/>
              </a:gradFill>
            </a:endParaRPr>
          </a:p>
        </p:txBody>
      </p:sp>
      <p:sp>
        <p:nvSpPr>
          <p:cNvPr id="6" name="Rounded Rectangle 5"/>
          <p:cNvSpPr/>
          <p:nvPr/>
        </p:nvSpPr>
        <p:spPr bwMode="auto">
          <a:xfrm>
            <a:off x="6435639" y="2350426"/>
            <a:ext cx="1440160" cy="1008112"/>
          </a:xfrm>
          <a:prstGeom prst="roundRect">
            <a:avLst/>
          </a:prstGeom>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r>
              <a:rPr lang="sl-SI" dirty="0" err="1">
                <a:gradFill>
                  <a:gsLst>
                    <a:gs pos="0">
                      <a:srgbClr val="FFFFFF"/>
                    </a:gs>
                    <a:gs pos="100000">
                      <a:srgbClr val="FFFFFF"/>
                    </a:gs>
                  </a:gsLst>
                  <a:lin ang="5400000" scaled="0"/>
                </a:gradFill>
              </a:rPr>
              <a:t>Airline</a:t>
            </a:r>
            <a:endParaRPr lang="en-US" dirty="0">
              <a:gradFill>
                <a:gsLst>
                  <a:gs pos="0">
                    <a:srgbClr val="FFFFFF"/>
                  </a:gs>
                  <a:gs pos="100000">
                    <a:srgbClr val="FFFFFF"/>
                  </a:gs>
                </a:gsLst>
                <a:lin ang="5400000" scaled="0"/>
              </a:gradFill>
            </a:endParaRPr>
          </a:p>
        </p:txBody>
      </p:sp>
      <p:sp>
        <p:nvSpPr>
          <p:cNvPr id="7" name="Rounded Rectangle 7"/>
          <p:cNvSpPr/>
          <p:nvPr/>
        </p:nvSpPr>
        <p:spPr bwMode="auto">
          <a:xfrm>
            <a:off x="2439195" y="2351348"/>
            <a:ext cx="1620180" cy="1008112"/>
          </a:xfrm>
          <a:prstGeom prst="roundRect">
            <a:avLst/>
          </a:prstGeom>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r>
              <a:rPr lang="sl-SI" dirty="0" err="1">
                <a:gradFill>
                  <a:gsLst>
                    <a:gs pos="0">
                      <a:srgbClr val="FFFFFF"/>
                    </a:gs>
                    <a:gs pos="100000">
                      <a:srgbClr val="FFFFFF"/>
                    </a:gs>
                  </a:gsLst>
                  <a:lin ang="5400000" scaled="0"/>
                </a:gradFill>
              </a:rPr>
              <a:t>Passport</a:t>
            </a:r>
            <a:r>
              <a:rPr lang="sl-SI" dirty="0">
                <a:gradFill>
                  <a:gsLst>
                    <a:gs pos="0">
                      <a:srgbClr val="FFFFFF"/>
                    </a:gs>
                    <a:gs pos="100000">
                      <a:srgbClr val="FFFFFF"/>
                    </a:gs>
                  </a:gsLst>
                  <a:lin ang="5400000" scaled="0"/>
                </a:gradFill>
              </a:rPr>
              <a:t> </a:t>
            </a:r>
            <a:r>
              <a:rPr lang="sl-SI" dirty="0" err="1">
                <a:gradFill>
                  <a:gsLst>
                    <a:gs pos="0">
                      <a:srgbClr val="FFFFFF"/>
                    </a:gs>
                    <a:gs pos="100000">
                      <a:srgbClr val="FFFFFF"/>
                    </a:gs>
                  </a:gsLst>
                  <a:lin ang="5400000" scaled="0"/>
                </a:gradFill>
              </a:rPr>
              <a:t>issuer</a:t>
            </a:r>
            <a:endParaRPr lang="en-US" dirty="0">
              <a:gradFill>
                <a:gsLst>
                  <a:gs pos="0">
                    <a:srgbClr val="FFFFFF"/>
                  </a:gs>
                  <a:gs pos="100000">
                    <a:srgbClr val="FFFFFF"/>
                  </a:gs>
                </a:gsLst>
                <a:lin ang="5400000" scaled="0"/>
              </a:gradFill>
            </a:endParaRPr>
          </a:p>
        </p:txBody>
      </p:sp>
      <p:pic>
        <p:nvPicPr>
          <p:cNvPr id="8" name="Picture 2" descr="D:\Docs\MCM\Raw\logos\User Androgynous people person.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87467" y="5303676"/>
            <a:ext cx="649610" cy="778306"/>
          </a:xfrm>
          <a:prstGeom prst="rect">
            <a:avLst/>
          </a:prstGeom>
          <a:noFill/>
          <a:extLst>
            <a:ext uri="{909E8E84-426E-40DD-AFC4-6F175D3DCCD1}">
              <a14:hiddenFill xmlns:a14="http://schemas.microsoft.com/office/drawing/2010/main">
                <a:solidFill>
                  <a:srgbClr val="FFFFFF"/>
                </a:solidFill>
              </a14:hiddenFill>
            </a:ext>
          </a:extLst>
        </p:spPr>
      </p:pic>
      <p:cxnSp>
        <p:nvCxnSpPr>
          <p:cNvPr id="9" name="Elbow Connector 10"/>
          <p:cNvCxnSpPr/>
          <p:nvPr/>
        </p:nvCxnSpPr>
        <p:spPr>
          <a:xfrm rot="16200000" flipV="1">
            <a:off x="2583212" y="3647493"/>
            <a:ext cx="2592286" cy="2016224"/>
          </a:xfrm>
          <a:prstGeom prst="bentConnector3">
            <a:avLst>
              <a:gd name="adj1" fmla="val 296"/>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0" name="Elbow Connector 13"/>
          <p:cNvCxnSpPr/>
          <p:nvPr/>
        </p:nvCxnSpPr>
        <p:spPr>
          <a:xfrm rot="16200000" flipH="1">
            <a:off x="3051265" y="3755505"/>
            <a:ext cx="2160241" cy="1512167"/>
          </a:xfrm>
          <a:prstGeom prst="bentConnector3">
            <a:avLst>
              <a:gd name="adj1" fmla="val 100345"/>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endCxn id="7" idx="3"/>
          </p:cNvCxnSpPr>
          <p:nvPr/>
        </p:nvCxnSpPr>
        <p:spPr>
          <a:xfrm flipH="1">
            <a:off x="4059375" y="2854482"/>
            <a:ext cx="2376264" cy="922"/>
          </a:xfrm>
          <a:prstGeom prst="straightConnector1">
            <a:avLst/>
          </a:prstGeom>
          <a:ln w="38100">
            <a:prstDash val="dash"/>
            <a:tailEnd type="arrow"/>
          </a:ln>
        </p:spPr>
        <p:style>
          <a:lnRef idx="1">
            <a:schemeClr val="accent1"/>
          </a:lnRef>
          <a:fillRef idx="0">
            <a:schemeClr val="accent1"/>
          </a:fillRef>
          <a:effectRef idx="0">
            <a:schemeClr val="accent1"/>
          </a:effectRef>
          <a:fontRef idx="minor">
            <a:schemeClr val="tx1"/>
          </a:fontRef>
        </p:style>
      </p:cxnSp>
      <p:cxnSp>
        <p:nvCxnSpPr>
          <p:cNvPr id="12" name="Elbow Connector 32"/>
          <p:cNvCxnSpPr/>
          <p:nvPr/>
        </p:nvCxnSpPr>
        <p:spPr>
          <a:xfrm rot="5400000" flipH="1" flipV="1">
            <a:off x="4894392" y="3892445"/>
            <a:ext cx="2183165" cy="1115357"/>
          </a:xfrm>
          <a:prstGeom prst="bentConnector3">
            <a:avLst>
              <a:gd name="adj1" fmla="val 183"/>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3" name="Rounded Rectangle 36"/>
          <p:cNvSpPr/>
          <p:nvPr/>
        </p:nvSpPr>
        <p:spPr bwMode="auto">
          <a:xfrm>
            <a:off x="6975699" y="3454985"/>
            <a:ext cx="1224136" cy="756085"/>
          </a:xfrm>
          <a:prstGeom prst="roundRect">
            <a:avLst/>
          </a:prstGeom>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r>
              <a:rPr lang="sl-SI" sz="1600" dirty="0" err="1">
                <a:gradFill>
                  <a:gsLst>
                    <a:gs pos="0">
                      <a:srgbClr val="FFFFFF"/>
                    </a:gs>
                    <a:gs pos="100000">
                      <a:srgbClr val="FFFFFF"/>
                    </a:gs>
                  </a:gsLst>
                  <a:lin ang="5400000" scaled="0"/>
                </a:gradFill>
              </a:rPr>
              <a:t>Boarding</a:t>
            </a:r>
            <a:endParaRPr lang="en-US" sz="1600" dirty="0">
              <a:gradFill>
                <a:gsLst>
                  <a:gs pos="0">
                    <a:srgbClr val="FFFFFF"/>
                  </a:gs>
                  <a:gs pos="100000">
                    <a:srgbClr val="FFFFFF"/>
                  </a:gs>
                </a:gsLst>
                <a:lin ang="5400000" scaled="0"/>
              </a:gradFill>
            </a:endParaRPr>
          </a:p>
        </p:txBody>
      </p:sp>
      <p:cxnSp>
        <p:nvCxnSpPr>
          <p:cNvPr id="14" name="Elbow Connector 39"/>
          <p:cNvCxnSpPr>
            <a:endCxn id="8" idx="3"/>
          </p:cNvCxnSpPr>
          <p:nvPr/>
        </p:nvCxnSpPr>
        <p:spPr>
          <a:xfrm rot="5400000">
            <a:off x="4981692" y="3914846"/>
            <a:ext cx="2333368" cy="1222598"/>
          </a:xfrm>
          <a:prstGeom prst="bentConnector2">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5" name="Elbow Connector 42"/>
          <p:cNvCxnSpPr>
            <a:endCxn id="13" idx="2"/>
          </p:cNvCxnSpPr>
          <p:nvPr/>
        </p:nvCxnSpPr>
        <p:spPr>
          <a:xfrm flipV="1">
            <a:off x="5428294" y="4211070"/>
            <a:ext cx="2159473" cy="1720463"/>
          </a:xfrm>
          <a:prstGeom prst="bentConnector2">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4996861" y="2480525"/>
            <a:ext cx="464038" cy="249299"/>
          </a:xfrm>
          <a:prstGeom prst="rect">
            <a:avLst/>
          </a:prstGeom>
          <a:noFill/>
        </p:spPr>
        <p:txBody>
          <a:bodyPr wrap="none" lIns="0" tIns="0" rIns="0" bIns="0" rtlCol="0">
            <a:spAutoFit/>
          </a:bodyPr>
          <a:lstStyle/>
          <a:p>
            <a:pPr>
              <a:lnSpc>
                <a:spcPct val="90000"/>
              </a:lnSpc>
            </a:pPr>
            <a:r>
              <a:rPr lang="sl-SI" dirty="0" err="1">
                <a:gradFill>
                  <a:gsLst>
                    <a:gs pos="0">
                      <a:schemeClr val="tx1"/>
                    </a:gs>
                    <a:gs pos="86000">
                      <a:schemeClr val="tx1"/>
                    </a:gs>
                  </a:gsLst>
                  <a:lin ang="5400000" scaled="0"/>
                </a:gradFill>
              </a:rPr>
              <a:t>Trust</a:t>
            </a:r>
            <a:endParaRPr lang="en-US" dirty="0">
              <a:gradFill>
                <a:gsLst>
                  <a:gs pos="0">
                    <a:schemeClr val="tx1"/>
                  </a:gs>
                  <a:gs pos="86000">
                    <a:schemeClr val="tx1"/>
                  </a:gs>
                </a:gsLst>
                <a:lin ang="5400000" scaled="0"/>
              </a:gradFill>
            </a:endParaRPr>
          </a:p>
        </p:txBody>
      </p:sp>
      <p:sp>
        <p:nvSpPr>
          <p:cNvPr id="17" name="TextBox 16"/>
          <p:cNvSpPr txBox="1"/>
          <p:nvPr/>
        </p:nvSpPr>
        <p:spPr>
          <a:xfrm rot="16200000">
            <a:off x="1676500" y="4800183"/>
            <a:ext cx="2062744" cy="249299"/>
          </a:xfrm>
          <a:prstGeom prst="rect">
            <a:avLst/>
          </a:prstGeom>
          <a:noFill/>
        </p:spPr>
        <p:txBody>
          <a:bodyPr wrap="none" lIns="0" tIns="0" rIns="0" bIns="0" rtlCol="0">
            <a:spAutoFit/>
          </a:bodyPr>
          <a:lstStyle/>
          <a:p>
            <a:pPr>
              <a:lnSpc>
                <a:spcPct val="90000"/>
              </a:lnSpc>
            </a:pPr>
            <a:r>
              <a:rPr lang="sl-SI" dirty="0">
                <a:gradFill>
                  <a:gsLst>
                    <a:gs pos="0">
                      <a:schemeClr val="tx1"/>
                    </a:gs>
                    <a:gs pos="86000">
                      <a:schemeClr val="tx1"/>
                    </a:gs>
                  </a:gsLst>
                  <a:lin ang="5400000" scaled="0"/>
                </a:gradFill>
              </a:rPr>
              <a:t>New </a:t>
            </a:r>
            <a:r>
              <a:rPr lang="sl-SI" dirty="0" err="1">
                <a:gradFill>
                  <a:gsLst>
                    <a:gs pos="0">
                      <a:schemeClr val="tx1"/>
                    </a:gs>
                    <a:gs pos="86000">
                      <a:schemeClr val="tx1"/>
                    </a:gs>
                  </a:gsLst>
                  <a:lin ang="5400000" scaled="0"/>
                </a:gradFill>
              </a:rPr>
              <a:t>passport</a:t>
            </a:r>
            <a:r>
              <a:rPr lang="sl-SI" dirty="0">
                <a:gradFill>
                  <a:gsLst>
                    <a:gs pos="0">
                      <a:schemeClr val="tx1"/>
                    </a:gs>
                    <a:gs pos="86000">
                      <a:schemeClr val="tx1"/>
                    </a:gs>
                  </a:gsLst>
                  <a:lin ang="5400000" scaled="0"/>
                </a:gradFill>
              </a:rPr>
              <a:t> </a:t>
            </a:r>
            <a:r>
              <a:rPr lang="sl-SI" dirty="0" err="1">
                <a:gradFill>
                  <a:gsLst>
                    <a:gs pos="0">
                      <a:schemeClr val="tx1"/>
                    </a:gs>
                    <a:gs pos="86000">
                      <a:schemeClr val="tx1"/>
                    </a:gs>
                  </a:gsLst>
                  <a:lin ang="5400000" scaled="0"/>
                </a:gradFill>
              </a:rPr>
              <a:t>request</a:t>
            </a:r>
            <a:endParaRPr lang="en-US" dirty="0">
              <a:gradFill>
                <a:gsLst>
                  <a:gs pos="0">
                    <a:schemeClr val="tx1"/>
                  </a:gs>
                  <a:gs pos="86000">
                    <a:schemeClr val="tx1"/>
                  </a:gs>
                </a:gsLst>
                <a:lin ang="5400000" scaled="0"/>
              </a:gradFill>
            </a:endParaRPr>
          </a:p>
        </p:txBody>
      </p:sp>
      <p:sp>
        <p:nvSpPr>
          <p:cNvPr id="18" name="TextBox 17"/>
          <p:cNvSpPr txBox="1"/>
          <p:nvPr/>
        </p:nvSpPr>
        <p:spPr>
          <a:xfrm rot="16200000">
            <a:off x="3169669" y="4638025"/>
            <a:ext cx="804579" cy="249299"/>
          </a:xfrm>
          <a:prstGeom prst="rect">
            <a:avLst/>
          </a:prstGeom>
          <a:noFill/>
        </p:spPr>
        <p:txBody>
          <a:bodyPr wrap="none" lIns="0" tIns="0" rIns="0" bIns="0" rtlCol="0">
            <a:spAutoFit/>
          </a:bodyPr>
          <a:lstStyle/>
          <a:p>
            <a:pPr>
              <a:lnSpc>
                <a:spcPct val="90000"/>
              </a:lnSpc>
            </a:pPr>
            <a:r>
              <a:rPr lang="sl-SI" dirty="0" err="1">
                <a:gradFill>
                  <a:gsLst>
                    <a:gs pos="0">
                      <a:schemeClr val="tx1"/>
                    </a:gs>
                    <a:gs pos="86000">
                      <a:schemeClr val="tx1"/>
                    </a:gs>
                  </a:gsLst>
                  <a:lin ang="5400000" scaled="0"/>
                </a:gradFill>
              </a:rPr>
              <a:t>Passport</a:t>
            </a:r>
            <a:endParaRPr lang="en-US" dirty="0">
              <a:gradFill>
                <a:gsLst>
                  <a:gs pos="0">
                    <a:schemeClr val="tx1"/>
                  </a:gs>
                  <a:gs pos="86000">
                    <a:schemeClr val="tx1"/>
                  </a:gs>
                </a:gsLst>
                <a:lin ang="5400000" scaled="0"/>
              </a:gradFill>
            </a:endParaRPr>
          </a:p>
        </p:txBody>
      </p:sp>
      <p:sp>
        <p:nvSpPr>
          <p:cNvPr id="19" name="TextBox 18"/>
          <p:cNvSpPr txBox="1"/>
          <p:nvPr/>
        </p:nvSpPr>
        <p:spPr>
          <a:xfrm rot="5400000">
            <a:off x="6016712" y="4638025"/>
            <a:ext cx="804579" cy="249299"/>
          </a:xfrm>
          <a:prstGeom prst="rect">
            <a:avLst/>
          </a:prstGeom>
          <a:noFill/>
        </p:spPr>
        <p:txBody>
          <a:bodyPr wrap="none" lIns="0" tIns="0" rIns="0" bIns="0" rtlCol="0">
            <a:spAutoFit/>
          </a:bodyPr>
          <a:lstStyle/>
          <a:p>
            <a:pPr>
              <a:lnSpc>
                <a:spcPct val="90000"/>
              </a:lnSpc>
            </a:pPr>
            <a:r>
              <a:rPr lang="sl-SI" dirty="0" err="1">
                <a:gradFill>
                  <a:gsLst>
                    <a:gs pos="0">
                      <a:schemeClr val="tx1"/>
                    </a:gs>
                    <a:gs pos="86000">
                      <a:schemeClr val="tx1"/>
                    </a:gs>
                  </a:gsLst>
                  <a:lin ang="5400000" scaled="0"/>
                </a:gradFill>
              </a:rPr>
              <a:t>Passport</a:t>
            </a:r>
            <a:endParaRPr lang="en-US" dirty="0">
              <a:gradFill>
                <a:gsLst>
                  <a:gs pos="0">
                    <a:schemeClr val="tx1"/>
                  </a:gs>
                  <a:gs pos="86000">
                    <a:schemeClr val="tx1"/>
                  </a:gs>
                </a:gsLst>
                <a:lin ang="5400000" scaled="0"/>
              </a:gradFill>
            </a:endParaRPr>
          </a:p>
        </p:txBody>
      </p:sp>
      <p:sp>
        <p:nvSpPr>
          <p:cNvPr id="20" name="TextBox 19"/>
          <p:cNvSpPr txBox="1"/>
          <p:nvPr/>
        </p:nvSpPr>
        <p:spPr>
          <a:xfrm rot="5400000" flipH="1">
            <a:off x="6700302" y="4878320"/>
            <a:ext cx="550792" cy="249299"/>
          </a:xfrm>
          <a:prstGeom prst="rect">
            <a:avLst/>
          </a:prstGeom>
          <a:noFill/>
        </p:spPr>
        <p:txBody>
          <a:bodyPr wrap="none" lIns="0" tIns="0" rIns="0" bIns="0" rtlCol="0">
            <a:spAutoFit/>
          </a:bodyPr>
          <a:lstStyle/>
          <a:p>
            <a:pPr>
              <a:lnSpc>
                <a:spcPct val="90000"/>
              </a:lnSpc>
            </a:pPr>
            <a:r>
              <a:rPr lang="sl-SI" dirty="0" err="1">
                <a:gradFill>
                  <a:gsLst>
                    <a:gs pos="0">
                      <a:schemeClr val="tx1"/>
                    </a:gs>
                    <a:gs pos="86000">
                      <a:schemeClr val="tx1"/>
                    </a:gs>
                  </a:gsLst>
                  <a:lin ang="5400000" scaled="0"/>
                </a:gradFill>
              </a:rPr>
              <a:t>Ticket</a:t>
            </a:r>
            <a:endParaRPr lang="en-US" dirty="0">
              <a:gradFill>
                <a:gsLst>
                  <a:gs pos="0">
                    <a:schemeClr val="tx1"/>
                  </a:gs>
                  <a:gs pos="86000">
                    <a:schemeClr val="tx1"/>
                  </a:gs>
                </a:gsLst>
                <a:lin ang="5400000" scaled="0"/>
              </a:gradFill>
            </a:endParaRPr>
          </a:p>
        </p:txBody>
      </p:sp>
      <p:sp>
        <p:nvSpPr>
          <p:cNvPr id="21" name="TextBox 20"/>
          <p:cNvSpPr txBox="1"/>
          <p:nvPr/>
        </p:nvSpPr>
        <p:spPr>
          <a:xfrm rot="5400000">
            <a:off x="7341557" y="4995908"/>
            <a:ext cx="834524" cy="249299"/>
          </a:xfrm>
          <a:prstGeom prst="rect">
            <a:avLst/>
          </a:prstGeom>
          <a:noFill/>
        </p:spPr>
        <p:txBody>
          <a:bodyPr wrap="none" lIns="0" tIns="0" rIns="0" bIns="0" rtlCol="0">
            <a:spAutoFit/>
          </a:bodyPr>
          <a:lstStyle/>
          <a:p>
            <a:pPr>
              <a:lnSpc>
                <a:spcPct val="90000"/>
              </a:lnSpc>
            </a:pPr>
            <a:r>
              <a:rPr lang="sl-SI" dirty="0" err="1">
                <a:gradFill>
                  <a:gsLst>
                    <a:gs pos="0">
                      <a:schemeClr val="tx1"/>
                    </a:gs>
                    <a:gs pos="86000">
                      <a:schemeClr val="tx1"/>
                    </a:gs>
                  </a:gsLst>
                  <a:lin ang="5400000" scaled="0"/>
                </a:gradFill>
              </a:rPr>
              <a:t>Air</a:t>
            </a:r>
            <a:r>
              <a:rPr lang="sl-SI" dirty="0">
                <a:gradFill>
                  <a:gsLst>
                    <a:gs pos="0">
                      <a:schemeClr val="tx1"/>
                    </a:gs>
                    <a:gs pos="86000">
                      <a:schemeClr val="tx1"/>
                    </a:gs>
                  </a:gsLst>
                  <a:lin ang="5400000" scaled="0"/>
                </a:gradFill>
              </a:rPr>
              <a:t> </a:t>
            </a:r>
            <a:r>
              <a:rPr lang="sl-SI" dirty="0" err="1">
                <a:gradFill>
                  <a:gsLst>
                    <a:gs pos="0">
                      <a:schemeClr val="tx1"/>
                    </a:gs>
                    <a:gs pos="86000">
                      <a:schemeClr val="tx1"/>
                    </a:gs>
                  </a:gsLst>
                  <a:lin ang="5400000" scaled="0"/>
                </a:gradFill>
              </a:rPr>
              <a:t>ticket</a:t>
            </a:r>
            <a:endParaRPr lang="en-US" dirty="0">
              <a:gradFill>
                <a:gsLst>
                  <a:gs pos="0">
                    <a:schemeClr val="tx1"/>
                  </a:gs>
                  <a:gs pos="86000">
                    <a:schemeClr val="tx1"/>
                  </a:gs>
                </a:gsLst>
                <a:lin ang="5400000" scaled="0"/>
              </a:gradFill>
            </a:endParaRPr>
          </a:p>
        </p:txBody>
      </p:sp>
    </p:spTree>
    <p:extLst>
      <p:ext uri="{BB962C8B-B14F-4D97-AF65-F5344CB8AC3E}">
        <p14:creationId xmlns:p14="http://schemas.microsoft.com/office/powerpoint/2010/main" val="340144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dirty="0" err="1"/>
              <a:t>Claims</a:t>
            </a:r>
            <a:r>
              <a:rPr lang="sl-SI" dirty="0"/>
              <a:t> </a:t>
            </a:r>
            <a:r>
              <a:rPr lang="sl-SI" dirty="0" err="1"/>
              <a:t>example</a:t>
            </a:r>
            <a:endParaRPr lang="sl-SI" dirty="0"/>
          </a:p>
        </p:txBody>
      </p:sp>
      <p:sp>
        <p:nvSpPr>
          <p:cNvPr id="4" name="Rounded Rectangle 3"/>
          <p:cNvSpPr/>
          <p:nvPr/>
        </p:nvSpPr>
        <p:spPr bwMode="auto">
          <a:xfrm>
            <a:off x="2841002" y="1812170"/>
            <a:ext cx="2232248" cy="2592288"/>
          </a:xfrm>
          <a:prstGeom prst="roundRect">
            <a:avLst/>
          </a:prstGeom>
          <a:ln>
            <a:headEnd type="none" w="med" len="med"/>
            <a:tailEnd type="none" w="med" len="med"/>
          </a:ln>
        </p:spPr>
        <p:style>
          <a:lnRef idx="0">
            <a:schemeClr val="accent4"/>
          </a:lnRef>
          <a:fillRef idx="3">
            <a:schemeClr val="accent4"/>
          </a:fillRef>
          <a:effectRef idx="3">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en-US" sz="2400" dirty="0">
              <a:gradFill>
                <a:gsLst>
                  <a:gs pos="0">
                    <a:srgbClr val="FFFFFF"/>
                  </a:gs>
                  <a:gs pos="100000">
                    <a:srgbClr val="FFFFFF"/>
                  </a:gs>
                </a:gsLst>
                <a:lin ang="5400000" scaled="0"/>
              </a:gradFill>
            </a:endParaRPr>
          </a:p>
        </p:txBody>
      </p:sp>
      <p:sp>
        <p:nvSpPr>
          <p:cNvPr id="5" name="Rounded Rectangle 4"/>
          <p:cNvSpPr/>
          <p:nvPr/>
        </p:nvSpPr>
        <p:spPr bwMode="auto">
          <a:xfrm>
            <a:off x="6657426" y="1809702"/>
            <a:ext cx="2232248" cy="2594756"/>
          </a:xfrm>
          <a:prstGeom prst="roundRect">
            <a:avLst/>
          </a:prstGeom>
          <a:ln>
            <a:headEnd type="none" w="med" len="med"/>
            <a:tailEnd type="none" w="med" len="med"/>
          </a:ln>
        </p:spPr>
        <p:style>
          <a:lnRef idx="0">
            <a:schemeClr val="accent4"/>
          </a:lnRef>
          <a:fillRef idx="3">
            <a:schemeClr val="accent4"/>
          </a:fillRef>
          <a:effectRef idx="3">
            <a:schemeClr val="accent4"/>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endParaRPr lang="en-US" sz="2400" dirty="0">
              <a:gradFill>
                <a:gsLst>
                  <a:gs pos="0">
                    <a:srgbClr val="FFFFFF"/>
                  </a:gs>
                  <a:gs pos="100000">
                    <a:srgbClr val="FFFFFF"/>
                  </a:gs>
                </a:gsLst>
                <a:lin ang="5400000" scaled="0"/>
              </a:gradFill>
            </a:endParaRPr>
          </a:p>
        </p:txBody>
      </p:sp>
      <p:sp>
        <p:nvSpPr>
          <p:cNvPr id="6" name="Rounded Rectangle 5"/>
          <p:cNvSpPr/>
          <p:nvPr/>
        </p:nvSpPr>
        <p:spPr bwMode="auto">
          <a:xfrm>
            <a:off x="7053470" y="2387312"/>
            <a:ext cx="1440160" cy="1008112"/>
          </a:xfrm>
          <a:prstGeom prst="roundRect">
            <a:avLst/>
          </a:prstGeom>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r>
              <a:rPr lang="en-US" dirty="0">
                <a:gradFill>
                  <a:gsLst>
                    <a:gs pos="0">
                      <a:srgbClr val="FFFFFF"/>
                    </a:gs>
                    <a:gs pos="100000">
                      <a:srgbClr val="FFFFFF"/>
                    </a:gs>
                  </a:gsLst>
                  <a:lin ang="5400000" scaled="0"/>
                </a:gradFill>
              </a:rPr>
              <a:t>SharePoint STS</a:t>
            </a:r>
          </a:p>
        </p:txBody>
      </p:sp>
      <p:sp>
        <p:nvSpPr>
          <p:cNvPr id="7" name="Rounded Rectangle 7"/>
          <p:cNvSpPr/>
          <p:nvPr/>
        </p:nvSpPr>
        <p:spPr bwMode="auto">
          <a:xfrm>
            <a:off x="3237046" y="2388234"/>
            <a:ext cx="1440160" cy="1008112"/>
          </a:xfrm>
          <a:prstGeom prst="roundRect">
            <a:avLst/>
          </a:prstGeom>
          <a:ln>
            <a:headEnd type="none" w="med" len="med"/>
            <a:tailEnd type="none" w="med" len="med"/>
          </a:ln>
        </p:spPr>
        <p:style>
          <a:lnRef idx="0">
            <a:schemeClr val="accent1"/>
          </a:lnRef>
          <a:fillRef idx="3">
            <a:schemeClr val="accent1"/>
          </a:fillRef>
          <a:effectRef idx="3">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r>
              <a:rPr lang="en-US" sz="2400" dirty="0">
                <a:gradFill>
                  <a:gsLst>
                    <a:gs pos="0">
                      <a:srgbClr val="FFFFFF"/>
                    </a:gs>
                    <a:gs pos="100000">
                      <a:srgbClr val="FFFFFF"/>
                    </a:gs>
                  </a:gsLst>
                  <a:lin ang="5400000" scaled="0"/>
                </a:gradFill>
              </a:rPr>
              <a:t>IP-STS</a:t>
            </a:r>
          </a:p>
        </p:txBody>
      </p:sp>
      <p:pic>
        <p:nvPicPr>
          <p:cNvPr id="8" name="Picture 2" descr="D:\Docs\MCM\Raw\logos\User Androgynous people person.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05298" y="5340562"/>
            <a:ext cx="649610" cy="778306"/>
          </a:xfrm>
          <a:prstGeom prst="rect">
            <a:avLst/>
          </a:prstGeom>
          <a:noFill/>
          <a:extLst>
            <a:ext uri="{909E8E84-426E-40DD-AFC4-6F175D3DCCD1}">
              <a14:hiddenFill xmlns:a14="http://schemas.microsoft.com/office/drawing/2010/main">
                <a:solidFill>
                  <a:srgbClr val="FFFFFF"/>
                </a:solidFill>
              </a14:hiddenFill>
            </a:ext>
          </a:extLst>
        </p:spPr>
      </p:pic>
      <p:cxnSp>
        <p:nvCxnSpPr>
          <p:cNvPr id="9" name="Elbow Connector 10"/>
          <p:cNvCxnSpPr/>
          <p:nvPr/>
        </p:nvCxnSpPr>
        <p:spPr>
          <a:xfrm rot="16200000" flipV="1">
            <a:off x="3201043" y="3684379"/>
            <a:ext cx="2592286" cy="2016224"/>
          </a:xfrm>
          <a:prstGeom prst="bentConnector3">
            <a:avLst>
              <a:gd name="adj1" fmla="val 296"/>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0" name="Elbow Connector 13"/>
          <p:cNvCxnSpPr/>
          <p:nvPr/>
        </p:nvCxnSpPr>
        <p:spPr>
          <a:xfrm rot="16200000" flipH="1">
            <a:off x="3669096" y="3792391"/>
            <a:ext cx="2160241" cy="1512167"/>
          </a:xfrm>
          <a:prstGeom prst="bentConnector3">
            <a:avLst>
              <a:gd name="adj1" fmla="val 100345"/>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endCxn id="7" idx="3"/>
          </p:cNvCxnSpPr>
          <p:nvPr/>
        </p:nvCxnSpPr>
        <p:spPr>
          <a:xfrm flipH="1">
            <a:off x="4677206" y="2891368"/>
            <a:ext cx="2376264" cy="922"/>
          </a:xfrm>
          <a:prstGeom prst="straightConnector1">
            <a:avLst/>
          </a:prstGeom>
          <a:ln w="38100">
            <a:prstDash val="dash"/>
            <a:tailEnd type="arrow"/>
          </a:ln>
        </p:spPr>
        <p:style>
          <a:lnRef idx="1">
            <a:schemeClr val="accent1"/>
          </a:lnRef>
          <a:fillRef idx="0">
            <a:schemeClr val="accent1"/>
          </a:fillRef>
          <a:effectRef idx="0">
            <a:schemeClr val="accent1"/>
          </a:effectRef>
          <a:fontRef idx="minor">
            <a:schemeClr val="tx1"/>
          </a:fontRef>
        </p:style>
      </p:cxnSp>
      <p:cxnSp>
        <p:nvCxnSpPr>
          <p:cNvPr id="12" name="Elbow Connector 32"/>
          <p:cNvCxnSpPr/>
          <p:nvPr/>
        </p:nvCxnSpPr>
        <p:spPr>
          <a:xfrm rot="5400000" flipH="1" flipV="1">
            <a:off x="5512223" y="3929331"/>
            <a:ext cx="2183165" cy="1115357"/>
          </a:xfrm>
          <a:prstGeom prst="bentConnector3">
            <a:avLst>
              <a:gd name="adj1" fmla="val 183"/>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3" name="Rounded Rectangle 36"/>
          <p:cNvSpPr/>
          <p:nvPr/>
        </p:nvSpPr>
        <p:spPr bwMode="auto">
          <a:xfrm>
            <a:off x="7593530" y="3491871"/>
            <a:ext cx="1224136" cy="756085"/>
          </a:xfrm>
          <a:prstGeom prst="roundRect">
            <a:avLst/>
          </a:prstGeom>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r>
              <a:rPr lang="en-US" sz="1600" dirty="0">
                <a:gradFill>
                  <a:gsLst>
                    <a:gs pos="0">
                      <a:srgbClr val="FFFFFF"/>
                    </a:gs>
                    <a:gs pos="100000">
                      <a:srgbClr val="FFFFFF"/>
                    </a:gs>
                  </a:gsLst>
                  <a:lin ang="5400000" scaled="0"/>
                </a:gradFill>
              </a:rPr>
              <a:t>Web App</a:t>
            </a:r>
          </a:p>
        </p:txBody>
      </p:sp>
      <p:cxnSp>
        <p:nvCxnSpPr>
          <p:cNvPr id="14" name="Elbow Connector 39"/>
          <p:cNvCxnSpPr>
            <a:endCxn id="8" idx="3"/>
          </p:cNvCxnSpPr>
          <p:nvPr/>
        </p:nvCxnSpPr>
        <p:spPr>
          <a:xfrm rot="5400000">
            <a:off x="5599523" y="3951732"/>
            <a:ext cx="2333368" cy="1222598"/>
          </a:xfrm>
          <a:prstGeom prst="bentConnector2">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5" name="Elbow Connector 42"/>
          <p:cNvCxnSpPr>
            <a:endCxn id="13" idx="2"/>
          </p:cNvCxnSpPr>
          <p:nvPr/>
        </p:nvCxnSpPr>
        <p:spPr>
          <a:xfrm flipV="1">
            <a:off x="6046125" y="4247956"/>
            <a:ext cx="2159473" cy="1720463"/>
          </a:xfrm>
          <a:prstGeom prst="bentConnector2">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5561798" y="2511906"/>
            <a:ext cx="464038" cy="249299"/>
          </a:xfrm>
          <a:prstGeom prst="rect">
            <a:avLst/>
          </a:prstGeom>
          <a:noFill/>
        </p:spPr>
        <p:txBody>
          <a:bodyPr wrap="none" lIns="0" tIns="0" rIns="0" bIns="0" rtlCol="0">
            <a:spAutoFit/>
          </a:bodyPr>
          <a:lstStyle/>
          <a:p>
            <a:pPr>
              <a:lnSpc>
                <a:spcPct val="90000"/>
              </a:lnSpc>
            </a:pPr>
            <a:r>
              <a:rPr lang="sl-SI" dirty="0" err="1">
                <a:gradFill>
                  <a:gsLst>
                    <a:gs pos="0">
                      <a:schemeClr val="tx1"/>
                    </a:gs>
                    <a:gs pos="86000">
                      <a:schemeClr val="tx1"/>
                    </a:gs>
                  </a:gsLst>
                  <a:lin ang="5400000" scaled="0"/>
                </a:gradFill>
              </a:rPr>
              <a:t>Trust</a:t>
            </a:r>
            <a:endParaRPr lang="en-US" dirty="0">
              <a:gradFill>
                <a:gsLst>
                  <a:gs pos="0">
                    <a:schemeClr val="tx1"/>
                  </a:gs>
                  <a:gs pos="86000">
                    <a:schemeClr val="tx1"/>
                  </a:gs>
                </a:gsLst>
                <a:lin ang="5400000" scaled="0"/>
              </a:gradFill>
            </a:endParaRPr>
          </a:p>
        </p:txBody>
      </p:sp>
      <p:sp>
        <p:nvSpPr>
          <p:cNvPr id="17" name="TextBox 16"/>
          <p:cNvSpPr txBox="1"/>
          <p:nvPr/>
        </p:nvSpPr>
        <p:spPr>
          <a:xfrm rot="16200000">
            <a:off x="2627460" y="5068033"/>
            <a:ext cx="1396473" cy="249299"/>
          </a:xfrm>
          <a:prstGeom prst="rect">
            <a:avLst/>
          </a:prstGeom>
          <a:noFill/>
        </p:spPr>
        <p:txBody>
          <a:bodyPr wrap="none" lIns="0" tIns="0" rIns="0" bIns="0" rtlCol="0">
            <a:spAutoFit/>
          </a:bodyPr>
          <a:lstStyle/>
          <a:p>
            <a:pPr>
              <a:lnSpc>
                <a:spcPct val="90000"/>
              </a:lnSpc>
            </a:pPr>
            <a:r>
              <a:rPr lang="sl-SI" dirty="0" err="1">
                <a:gradFill>
                  <a:gsLst>
                    <a:gs pos="0">
                      <a:schemeClr val="tx1"/>
                    </a:gs>
                    <a:gs pos="86000">
                      <a:schemeClr val="tx1"/>
                    </a:gs>
                  </a:gsLst>
                  <a:lin ang="5400000" scaled="0"/>
                </a:gradFill>
              </a:rPr>
              <a:t>Authentication</a:t>
            </a:r>
            <a:endParaRPr lang="en-US" dirty="0">
              <a:gradFill>
                <a:gsLst>
                  <a:gs pos="0">
                    <a:schemeClr val="tx1"/>
                  </a:gs>
                  <a:gs pos="86000">
                    <a:schemeClr val="tx1"/>
                  </a:gs>
                </a:gsLst>
                <a:lin ang="5400000" scaled="0"/>
              </a:gradFill>
            </a:endParaRPr>
          </a:p>
        </p:txBody>
      </p:sp>
      <p:sp>
        <p:nvSpPr>
          <p:cNvPr id="18" name="TextBox 17"/>
          <p:cNvSpPr txBox="1"/>
          <p:nvPr/>
        </p:nvSpPr>
        <p:spPr>
          <a:xfrm rot="16200000">
            <a:off x="3665641" y="4883272"/>
            <a:ext cx="1048300" cy="249299"/>
          </a:xfrm>
          <a:prstGeom prst="rect">
            <a:avLst/>
          </a:prstGeom>
          <a:noFill/>
        </p:spPr>
        <p:txBody>
          <a:bodyPr wrap="none" lIns="0" tIns="0" rIns="0" bIns="0" rtlCol="0">
            <a:spAutoFit/>
          </a:bodyPr>
          <a:lstStyle/>
          <a:p>
            <a:pPr>
              <a:lnSpc>
                <a:spcPct val="90000"/>
              </a:lnSpc>
            </a:pPr>
            <a:r>
              <a:rPr lang="sl-SI" dirty="0" err="1">
                <a:gradFill>
                  <a:gsLst>
                    <a:gs pos="0">
                      <a:schemeClr val="tx1"/>
                    </a:gs>
                    <a:gs pos="86000">
                      <a:schemeClr val="tx1"/>
                    </a:gs>
                  </a:gsLst>
                  <a:lin ang="5400000" scaled="0"/>
                </a:gradFill>
              </a:rPr>
              <a:t>Send</a:t>
            </a:r>
            <a:r>
              <a:rPr lang="sl-SI" dirty="0">
                <a:gradFill>
                  <a:gsLst>
                    <a:gs pos="0">
                      <a:schemeClr val="tx1"/>
                    </a:gs>
                    <a:gs pos="86000">
                      <a:schemeClr val="tx1"/>
                    </a:gs>
                  </a:gsLst>
                  <a:lin ang="5400000" scaled="0"/>
                </a:gradFill>
              </a:rPr>
              <a:t> </a:t>
            </a:r>
            <a:r>
              <a:rPr lang="sl-SI" dirty="0" err="1">
                <a:gradFill>
                  <a:gsLst>
                    <a:gs pos="0">
                      <a:schemeClr val="tx1"/>
                    </a:gs>
                    <a:gs pos="86000">
                      <a:schemeClr val="tx1"/>
                    </a:gs>
                  </a:gsLst>
                  <a:lin ang="5400000" scaled="0"/>
                </a:gradFill>
              </a:rPr>
              <a:t>token</a:t>
            </a:r>
            <a:endParaRPr lang="en-US" dirty="0">
              <a:gradFill>
                <a:gsLst>
                  <a:gs pos="0">
                    <a:schemeClr val="tx1"/>
                  </a:gs>
                  <a:gs pos="86000">
                    <a:schemeClr val="tx1"/>
                  </a:gs>
                </a:gsLst>
                <a:lin ang="5400000" scaled="0"/>
              </a:gradFill>
            </a:endParaRPr>
          </a:p>
        </p:txBody>
      </p:sp>
      <p:sp>
        <p:nvSpPr>
          <p:cNvPr id="19" name="TextBox 18"/>
          <p:cNvSpPr txBox="1"/>
          <p:nvPr/>
        </p:nvSpPr>
        <p:spPr>
          <a:xfrm rot="5400000">
            <a:off x="6512685" y="4852081"/>
            <a:ext cx="1048300" cy="249299"/>
          </a:xfrm>
          <a:prstGeom prst="rect">
            <a:avLst/>
          </a:prstGeom>
          <a:noFill/>
        </p:spPr>
        <p:txBody>
          <a:bodyPr wrap="none" lIns="0" tIns="0" rIns="0" bIns="0" rtlCol="0">
            <a:spAutoFit/>
          </a:bodyPr>
          <a:lstStyle/>
          <a:p>
            <a:pPr>
              <a:lnSpc>
                <a:spcPct val="90000"/>
              </a:lnSpc>
            </a:pPr>
            <a:r>
              <a:rPr lang="sl-SI" dirty="0" err="1">
                <a:gradFill>
                  <a:gsLst>
                    <a:gs pos="0">
                      <a:schemeClr val="tx1"/>
                    </a:gs>
                    <a:gs pos="86000">
                      <a:schemeClr val="tx1"/>
                    </a:gs>
                  </a:gsLst>
                  <a:lin ang="5400000" scaled="0"/>
                </a:gradFill>
              </a:rPr>
              <a:t>Send</a:t>
            </a:r>
            <a:r>
              <a:rPr lang="sl-SI" dirty="0">
                <a:gradFill>
                  <a:gsLst>
                    <a:gs pos="0">
                      <a:schemeClr val="tx1"/>
                    </a:gs>
                    <a:gs pos="86000">
                      <a:schemeClr val="tx1"/>
                    </a:gs>
                  </a:gsLst>
                  <a:lin ang="5400000" scaled="0"/>
                </a:gradFill>
              </a:rPr>
              <a:t> </a:t>
            </a:r>
            <a:r>
              <a:rPr lang="sl-SI" dirty="0" err="1">
                <a:gradFill>
                  <a:gsLst>
                    <a:gs pos="0">
                      <a:schemeClr val="tx1"/>
                    </a:gs>
                    <a:gs pos="86000">
                      <a:schemeClr val="tx1"/>
                    </a:gs>
                  </a:gsLst>
                  <a:lin ang="5400000" scaled="0"/>
                </a:gradFill>
              </a:rPr>
              <a:t>token</a:t>
            </a:r>
            <a:endParaRPr lang="en-US" dirty="0">
              <a:gradFill>
                <a:gsLst>
                  <a:gs pos="0">
                    <a:schemeClr val="tx1"/>
                  </a:gs>
                  <a:gs pos="86000">
                    <a:schemeClr val="tx1"/>
                  </a:gs>
                </a:gsLst>
                <a:lin ang="5400000" scaled="0"/>
              </a:gradFill>
            </a:endParaRPr>
          </a:p>
        </p:txBody>
      </p:sp>
      <p:sp>
        <p:nvSpPr>
          <p:cNvPr id="21" name="TextBox 20"/>
          <p:cNvSpPr txBox="1"/>
          <p:nvPr/>
        </p:nvSpPr>
        <p:spPr>
          <a:xfrm rot="5400000">
            <a:off x="8102891" y="5032794"/>
            <a:ext cx="547522" cy="249299"/>
          </a:xfrm>
          <a:prstGeom prst="rect">
            <a:avLst/>
          </a:prstGeom>
          <a:noFill/>
        </p:spPr>
        <p:txBody>
          <a:bodyPr wrap="none" lIns="0" tIns="0" rIns="0" bIns="0" rtlCol="0">
            <a:spAutoFit/>
          </a:bodyPr>
          <a:lstStyle/>
          <a:p>
            <a:pPr>
              <a:lnSpc>
                <a:spcPct val="90000"/>
              </a:lnSpc>
            </a:pPr>
            <a:r>
              <a:rPr lang="sl-SI" dirty="0" err="1">
                <a:gradFill>
                  <a:gsLst>
                    <a:gs pos="0">
                      <a:schemeClr val="tx1"/>
                    </a:gs>
                    <a:gs pos="86000">
                      <a:schemeClr val="tx1"/>
                    </a:gs>
                  </a:gsLst>
                  <a:lin ang="5400000" scaled="0"/>
                </a:gradFill>
              </a:rPr>
              <a:t>Token</a:t>
            </a:r>
            <a:endParaRPr lang="en-US" dirty="0">
              <a:gradFill>
                <a:gsLst>
                  <a:gs pos="0">
                    <a:schemeClr val="tx1"/>
                  </a:gs>
                  <a:gs pos="86000">
                    <a:schemeClr val="tx1"/>
                  </a:gs>
                </a:gsLst>
                <a:lin ang="5400000" scaled="0"/>
              </a:gradFill>
            </a:endParaRPr>
          </a:p>
        </p:txBody>
      </p:sp>
      <p:cxnSp>
        <p:nvCxnSpPr>
          <p:cNvPr id="22" name="Elbow Connector 21"/>
          <p:cNvCxnSpPr/>
          <p:nvPr/>
        </p:nvCxnSpPr>
        <p:spPr>
          <a:xfrm rot="10800000" flipV="1">
            <a:off x="6081362" y="4247956"/>
            <a:ext cx="2592288" cy="1870912"/>
          </a:xfrm>
          <a:prstGeom prst="bentConnector3">
            <a:avLst>
              <a:gd name="adj1" fmla="val -239"/>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rot="5400000">
            <a:off x="8564297" y="5185194"/>
            <a:ext cx="612027" cy="249299"/>
          </a:xfrm>
          <a:prstGeom prst="rect">
            <a:avLst/>
          </a:prstGeom>
          <a:noFill/>
        </p:spPr>
        <p:txBody>
          <a:bodyPr wrap="none" lIns="0" tIns="0" rIns="0" bIns="0" rtlCol="0">
            <a:spAutoFit/>
          </a:bodyPr>
          <a:lstStyle/>
          <a:p>
            <a:pPr>
              <a:lnSpc>
                <a:spcPct val="90000"/>
              </a:lnSpc>
            </a:pPr>
            <a:r>
              <a:rPr lang="sl-SI" dirty="0" err="1">
                <a:gradFill>
                  <a:gsLst>
                    <a:gs pos="0">
                      <a:schemeClr val="tx1"/>
                    </a:gs>
                    <a:gs pos="86000">
                      <a:schemeClr val="tx1"/>
                    </a:gs>
                  </a:gsLst>
                  <a:lin ang="5400000" scaled="0"/>
                </a:gradFill>
              </a:rPr>
              <a:t>cookie</a:t>
            </a:r>
            <a:endParaRPr lang="en-US" dirty="0">
              <a:gradFill>
                <a:gsLst>
                  <a:gs pos="0">
                    <a:schemeClr val="tx1"/>
                  </a:gs>
                  <a:gs pos="86000">
                    <a:schemeClr val="tx1"/>
                  </a:gs>
                </a:gsLst>
                <a:lin ang="5400000" scaled="0"/>
              </a:gradFill>
            </a:endParaRPr>
          </a:p>
        </p:txBody>
      </p:sp>
    </p:spTree>
    <p:extLst>
      <p:ext uri="{BB962C8B-B14F-4D97-AF65-F5344CB8AC3E}">
        <p14:creationId xmlns:p14="http://schemas.microsoft.com/office/powerpoint/2010/main" val="2936848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sl-SI" dirty="0"/>
              <a:t>Windows</a:t>
            </a:r>
          </a:p>
          <a:p>
            <a:r>
              <a:rPr lang="sl-SI" dirty="0"/>
              <a:t>SAML – </a:t>
            </a:r>
            <a:r>
              <a:rPr lang="sl-SI" dirty="0" err="1"/>
              <a:t>Trusted</a:t>
            </a:r>
            <a:r>
              <a:rPr lang="sl-SI" dirty="0"/>
              <a:t> </a:t>
            </a:r>
            <a:r>
              <a:rPr lang="sl-SI" dirty="0" err="1"/>
              <a:t>identity</a:t>
            </a:r>
            <a:r>
              <a:rPr lang="sl-SI" dirty="0"/>
              <a:t> </a:t>
            </a:r>
            <a:r>
              <a:rPr lang="sl-SI" dirty="0" err="1"/>
              <a:t>provider</a:t>
            </a:r>
            <a:endParaRPr lang="sl-SI" dirty="0"/>
          </a:p>
          <a:p>
            <a:pPr lvl="1"/>
            <a:r>
              <a:rPr lang="sl-SI" dirty="0"/>
              <a:t>ADFS</a:t>
            </a:r>
            <a:endParaRPr lang="en-US" dirty="0"/>
          </a:p>
          <a:p>
            <a:pPr lvl="1"/>
            <a:r>
              <a:rPr lang="en-US" dirty="0"/>
              <a:t>3P solutions, e.g. OKTA</a:t>
            </a:r>
            <a:endParaRPr lang="sl-SI" dirty="0"/>
          </a:p>
          <a:p>
            <a:r>
              <a:rPr lang="sl-SI" dirty="0"/>
              <a:t>FBA</a:t>
            </a:r>
            <a:endParaRPr lang="en-US" dirty="0"/>
          </a:p>
          <a:p>
            <a:r>
              <a:rPr lang="en-US" dirty="0"/>
              <a:t>OIDC</a:t>
            </a:r>
            <a:endParaRPr lang="sl-SI" dirty="0"/>
          </a:p>
        </p:txBody>
      </p:sp>
      <p:sp>
        <p:nvSpPr>
          <p:cNvPr id="2" name="Title 1"/>
          <p:cNvSpPr>
            <a:spLocks noGrp="1"/>
          </p:cNvSpPr>
          <p:nvPr>
            <p:ph type="title"/>
          </p:nvPr>
        </p:nvSpPr>
        <p:spPr/>
        <p:txBody>
          <a:bodyPr/>
          <a:lstStyle/>
          <a:p>
            <a:r>
              <a:rPr lang="sl-SI" dirty="0"/>
              <a:t>SharePoint </a:t>
            </a:r>
            <a:r>
              <a:rPr lang="sl-SI" dirty="0" err="1"/>
              <a:t>Claims</a:t>
            </a:r>
            <a:endParaRPr lang="sl-SI" dirty="0"/>
          </a:p>
        </p:txBody>
      </p:sp>
    </p:spTree>
    <p:extLst>
      <p:ext uri="{BB962C8B-B14F-4D97-AF65-F5344CB8AC3E}">
        <p14:creationId xmlns:p14="http://schemas.microsoft.com/office/powerpoint/2010/main" val="7485189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dirty="0" err="1"/>
              <a:t>Identity</a:t>
            </a:r>
            <a:r>
              <a:rPr lang="sl-SI" dirty="0"/>
              <a:t> </a:t>
            </a:r>
            <a:r>
              <a:rPr lang="sl-SI" dirty="0" err="1"/>
              <a:t>normalization</a:t>
            </a:r>
            <a:endParaRPr lang="sl-SI" dirty="0"/>
          </a:p>
        </p:txBody>
      </p:sp>
      <p:grpSp>
        <p:nvGrpSpPr>
          <p:cNvPr id="4" name="Group 3"/>
          <p:cNvGrpSpPr/>
          <p:nvPr/>
        </p:nvGrpSpPr>
        <p:grpSpPr>
          <a:xfrm>
            <a:off x="2203813" y="2102000"/>
            <a:ext cx="7784374" cy="3886200"/>
            <a:chOff x="1128596" y="1981200"/>
            <a:chExt cx="9931634" cy="4495800"/>
          </a:xfrm>
        </p:grpSpPr>
        <p:pic>
          <p:nvPicPr>
            <p:cNvPr id="5" name="Picture 3" descr="D:\DVDART\Artwork_Imagery\Shapes\Arrows\Straight\straight blue arrow.png"/>
            <p:cNvPicPr>
              <a:picLocks noChangeAspect="1" noChangeArrowheads="1"/>
            </p:cNvPicPr>
            <p:nvPr/>
          </p:nvPicPr>
          <p:blipFill>
            <a:blip r:embed="rId2"/>
            <a:srcRect/>
            <a:stretch>
              <a:fillRect/>
            </a:stretch>
          </p:blipFill>
          <p:spPr bwMode="auto">
            <a:xfrm rot="10800000">
              <a:off x="5652683" y="5002615"/>
              <a:ext cx="827161" cy="886048"/>
            </a:xfrm>
            <a:prstGeom prst="rect">
              <a:avLst/>
            </a:prstGeom>
          </p:spPr>
        </p:pic>
        <p:pic>
          <p:nvPicPr>
            <p:cNvPr id="6" name="Picture 2" descr="D:\DVDART\Artwork_Imagery\Shapes\Arrows\Curved\3 blue Arrows in funnel gradients.png"/>
            <p:cNvPicPr>
              <a:picLocks noChangeAspect="1" noChangeArrowheads="1"/>
            </p:cNvPicPr>
            <p:nvPr/>
          </p:nvPicPr>
          <p:blipFill>
            <a:blip r:embed="rId3"/>
            <a:srcRect/>
            <a:stretch>
              <a:fillRect/>
            </a:stretch>
          </p:blipFill>
          <p:spPr bwMode="auto">
            <a:xfrm>
              <a:off x="2170838" y="2438401"/>
              <a:ext cx="7839762" cy="2271107"/>
            </a:xfrm>
            <a:prstGeom prst="rect">
              <a:avLst/>
            </a:prstGeom>
          </p:spPr>
        </p:pic>
        <p:sp>
          <p:nvSpPr>
            <p:cNvPr id="7" name="Rounded Rectangle 6"/>
            <p:cNvSpPr/>
            <p:nvPr/>
          </p:nvSpPr>
          <p:spPr bwMode="auto">
            <a:xfrm>
              <a:off x="3667935" y="1981200"/>
              <a:ext cx="2324905" cy="609600"/>
            </a:xfrm>
            <a:prstGeom prst="roundRect">
              <a:avLst>
                <a:gd name="adj" fmla="val 0"/>
              </a:avLst>
            </a:prstGeom>
            <a:ln>
              <a:headEnd type="none" w="med" len="med"/>
              <a:tailEnd type="none" w="med" len="med"/>
            </a:ln>
            <a:effectLst>
              <a:outerShdw blurRad="50800" dist="25400" dir="5400000" algn="t" rotWithShape="0">
                <a:prstClr val="black">
                  <a:alpha val="20000"/>
                </a:prstClr>
              </a:outerShdw>
            </a:effectLst>
          </p:spPr>
          <p:style>
            <a:lnRef idx="1">
              <a:schemeClr val="accent3"/>
            </a:lnRef>
            <a:fillRef idx="3">
              <a:schemeClr val="accent3"/>
            </a:fillRef>
            <a:effectRef idx="2">
              <a:schemeClr val="accent3"/>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fontAlgn="base">
                <a:spcBef>
                  <a:spcPct val="0"/>
                </a:spcBef>
                <a:spcAft>
                  <a:spcPct val="0"/>
                </a:spcAft>
              </a:pPr>
              <a:r>
                <a:rPr lang="en-US" sz="1400" dirty="0">
                  <a:gradFill>
                    <a:gsLst>
                      <a:gs pos="0">
                        <a:srgbClr val="FFFFFF"/>
                      </a:gs>
                      <a:gs pos="100000">
                        <a:srgbClr val="FFFFFF"/>
                      </a:gs>
                    </a:gsLst>
                    <a:lin ang="5400000" scaled="0"/>
                  </a:gradFill>
                  <a:effectLst>
                    <a:outerShdw blurRad="50800" dist="38100" dir="5400000" algn="ctr" rotWithShape="0">
                      <a:srgbClr val="000000">
                        <a:alpha val="47000"/>
                      </a:srgbClr>
                    </a:outerShdw>
                  </a:effectLst>
                  <a:latin typeface="Segoe UI" pitchFamily="34" charset="0"/>
                </a:rPr>
                <a:t>NT Token</a:t>
              </a:r>
              <a:br>
                <a:rPr lang="en-US" sz="1400" dirty="0">
                  <a:gradFill>
                    <a:gsLst>
                      <a:gs pos="0">
                        <a:srgbClr val="FFFFFF"/>
                      </a:gs>
                      <a:gs pos="100000">
                        <a:srgbClr val="FFFFFF"/>
                      </a:gs>
                    </a:gsLst>
                    <a:lin ang="5400000" scaled="0"/>
                  </a:gradFill>
                  <a:effectLst>
                    <a:outerShdw blurRad="50800" dist="38100" dir="5400000" algn="ctr" rotWithShape="0">
                      <a:srgbClr val="000000">
                        <a:alpha val="47000"/>
                      </a:srgbClr>
                    </a:outerShdw>
                  </a:effectLst>
                  <a:latin typeface="Segoe UI" pitchFamily="34" charset="0"/>
                </a:rPr>
              </a:br>
              <a:r>
                <a:rPr lang="en-US" sz="1400" i="1" dirty="0">
                  <a:gradFill>
                    <a:gsLst>
                      <a:gs pos="0">
                        <a:srgbClr val="FFFFFF"/>
                      </a:gs>
                      <a:gs pos="100000">
                        <a:srgbClr val="FFFFFF"/>
                      </a:gs>
                    </a:gsLst>
                    <a:lin ang="5400000" scaled="0"/>
                  </a:gradFill>
                  <a:effectLst>
                    <a:outerShdw blurRad="50800" dist="38100" dir="5400000" algn="ctr" rotWithShape="0">
                      <a:srgbClr val="000000">
                        <a:alpha val="47000"/>
                      </a:srgbClr>
                    </a:outerShdw>
                  </a:effectLst>
                  <a:latin typeface="Segoe UI" pitchFamily="34" charset="0"/>
                </a:rPr>
                <a:t>Windows Identity</a:t>
              </a:r>
            </a:p>
          </p:txBody>
        </p:sp>
        <p:sp>
          <p:nvSpPr>
            <p:cNvPr id="8" name="Rounded Rectangle 7"/>
            <p:cNvSpPr/>
            <p:nvPr/>
          </p:nvSpPr>
          <p:spPr bwMode="auto">
            <a:xfrm>
              <a:off x="8735325" y="1981200"/>
              <a:ext cx="2324905" cy="609600"/>
            </a:xfrm>
            <a:prstGeom prst="roundRect">
              <a:avLst>
                <a:gd name="adj" fmla="val 0"/>
              </a:avLst>
            </a:prstGeom>
            <a:solidFill>
              <a:schemeClr val="accent2"/>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r>
                <a:rPr lang="en-US" sz="1600" dirty="0" err="1">
                  <a:solidFill>
                    <a:schemeClr val="tx1">
                      <a:alpha val="99000"/>
                    </a:schemeClr>
                  </a:solidFill>
                </a:rPr>
                <a:t>ASP.Net</a:t>
              </a:r>
              <a:r>
                <a:rPr lang="en-US" sz="1600" dirty="0">
                  <a:solidFill>
                    <a:schemeClr val="tx1">
                      <a:alpha val="99000"/>
                    </a:schemeClr>
                  </a:solidFill>
                </a:rPr>
                <a:t> (FBA)</a:t>
              </a:r>
              <a:br>
                <a:rPr lang="en-US" sz="1600" dirty="0">
                  <a:solidFill>
                    <a:schemeClr val="tx1">
                      <a:alpha val="99000"/>
                    </a:schemeClr>
                  </a:solidFill>
                </a:rPr>
              </a:br>
              <a:r>
                <a:rPr lang="en-US" sz="1600" dirty="0">
                  <a:solidFill>
                    <a:schemeClr val="tx1">
                      <a:alpha val="99000"/>
                    </a:schemeClr>
                  </a:solidFill>
                </a:rPr>
                <a:t>LDAP, Custom …</a:t>
              </a:r>
            </a:p>
          </p:txBody>
        </p:sp>
        <p:sp>
          <p:nvSpPr>
            <p:cNvPr id="9" name="Rounded Rectangle 8"/>
            <p:cNvSpPr/>
            <p:nvPr/>
          </p:nvSpPr>
          <p:spPr bwMode="auto">
            <a:xfrm>
              <a:off x="6195987" y="1981200"/>
              <a:ext cx="2324905" cy="609600"/>
            </a:xfrm>
            <a:prstGeom prst="roundRect">
              <a:avLst>
                <a:gd name="adj" fmla="val 0"/>
              </a:avLst>
            </a:prstGeom>
            <a:solidFill>
              <a:schemeClr val="accent1"/>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r>
                <a:rPr lang="en-US" sz="1400" dirty="0">
                  <a:solidFill>
                    <a:schemeClr val="bg1"/>
                  </a:solidFill>
                </a:rPr>
                <a:t>SAML Token</a:t>
              </a:r>
              <a:br>
                <a:rPr lang="en-US" sz="1400" dirty="0">
                  <a:solidFill>
                    <a:schemeClr val="bg1"/>
                  </a:solidFill>
                </a:rPr>
              </a:br>
              <a:r>
                <a:rPr lang="en-US" sz="1400" dirty="0" err="1">
                  <a:solidFill>
                    <a:schemeClr val="bg1"/>
                  </a:solidFill>
                </a:rPr>
                <a:t>LiveID</a:t>
              </a:r>
              <a:r>
                <a:rPr lang="en-US" sz="1400" dirty="0">
                  <a:solidFill>
                    <a:schemeClr val="bg1"/>
                  </a:solidFill>
                </a:rPr>
                <a:t>, ADFS, Others </a:t>
              </a:r>
            </a:p>
          </p:txBody>
        </p:sp>
        <p:sp>
          <p:nvSpPr>
            <p:cNvPr id="10" name="Rounded Rectangle 9"/>
            <p:cNvSpPr/>
            <p:nvPr/>
          </p:nvSpPr>
          <p:spPr bwMode="auto">
            <a:xfrm>
              <a:off x="1128596" y="1981200"/>
              <a:ext cx="2324905" cy="609600"/>
            </a:xfrm>
            <a:prstGeom prst="roundRect">
              <a:avLst>
                <a:gd name="adj" fmla="val 0"/>
              </a:avLst>
            </a:prstGeom>
            <a:solidFill>
              <a:schemeClr val="bg1">
                <a:lumMod val="75000"/>
                <a:lumOff val="25000"/>
              </a:schemeClr>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r>
                <a:rPr lang="en-US" sz="1600" dirty="0">
                  <a:solidFill>
                    <a:schemeClr val="tx1">
                      <a:alpha val="99000"/>
                    </a:schemeClr>
                  </a:solidFill>
                </a:rPr>
                <a:t>Anonymous User</a:t>
              </a:r>
            </a:p>
          </p:txBody>
        </p:sp>
        <p:sp>
          <p:nvSpPr>
            <p:cNvPr id="11" name="Rounded Rectangle 10"/>
            <p:cNvSpPr/>
            <p:nvPr/>
          </p:nvSpPr>
          <p:spPr bwMode="auto">
            <a:xfrm>
              <a:off x="4700727" y="4724401"/>
              <a:ext cx="2742486" cy="533400"/>
            </a:xfrm>
            <a:prstGeom prst="roundRect">
              <a:avLst>
                <a:gd name="adj" fmla="val 0"/>
              </a:avLst>
            </a:prstGeom>
            <a:solidFill>
              <a:schemeClr val="accent4"/>
            </a:solidFill>
            <a:ln>
              <a:no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r>
                <a:rPr lang="en-US" sz="1600" dirty="0">
                  <a:solidFill>
                    <a:schemeClr val="bg1">
                      <a:alpha val="99000"/>
                    </a:schemeClr>
                  </a:solidFill>
                </a:rPr>
                <a:t>SAML Token</a:t>
              </a:r>
            </a:p>
            <a:p>
              <a:pPr algn="ctr" defTabSz="914099"/>
              <a:r>
                <a:rPr lang="en-US" sz="1600" dirty="0">
                  <a:solidFill>
                    <a:schemeClr val="bg1">
                      <a:alpha val="99000"/>
                    </a:schemeClr>
                  </a:solidFill>
                </a:rPr>
                <a:t>Claims Based Identity</a:t>
              </a:r>
            </a:p>
          </p:txBody>
        </p:sp>
        <p:sp>
          <p:nvSpPr>
            <p:cNvPr id="12" name="Rounded Rectangle 11"/>
            <p:cNvSpPr/>
            <p:nvPr/>
          </p:nvSpPr>
          <p:spPr bwMode="auto">
            <a:xfrm>
              <a:off x="4700727" y="5943602"/>
              <a:ext cx="2742486" cy="533398"/>
            </a:xfrm>
            <a:prstGeom prst="roundRect">
              <a:avLst>
                <a:gd name="adj" fmla="val 0"/>
              </a:avLst>
            </a:prstGeom>
            <a:gradFill flip="none" rotWithShape="1">
              <a:gsLst>
                <a:gs pos="0">
                  <a:schemeClr val="accent3"/>
                </a:gs>
                <a:gs pos="86000">
                  <a:schemeClr val="accent4"/>
                </a:gs>
              </a:gsLst>
              <a:lin ang="5400000" scaled="1"/>
              <a:tileRect/>
            </a:gradFill>
            <a:ln w="28575">
              <a:headEnd type="none" w="med" len="med"/>
              <a:tailEnd type="none" w="med" len="med"/>
            </a:ln>
            <a:effectLst/>
          </p:spPr>
          <p:style>
            <a:lnRef idx="3">
              <a:schemeClr val="lt1"/>
            </a:lnRef>
            <a:fillRef idx="1">
              <a:schemeClr val="accent1"/>
            </a:fillRef>
            <a:effectRef idx="1">
              <a:schemeClr val="accent1"/>
            </a:effectRef>
            <a:fontRef idx="minor">
              <a:schemeClr val="lt1"/>
            </a:fontRef>
          </p:style>
          <p:txBody>
            <a:bodyPr vert="horz" wrap="square" lIns="91436" tIns="45718" rIns="91436" bIns="45718" numCol="1" rtlCol="0" anchor="ctr" anchorCtr="0" compatLnSpc="1">
              <a:prstTxWarp prst="textNoShape">
                <a:avLst/>
              </a:prstTxWarp>
            </a:bodyPr>
            <a:lstStyle/>
            <a:p>
              <a:pPr algn="ctr" defTabSz="914099"/>
              <a:r>
                <a:rPr lang="en-US" dirty="0" err="1">
                  <a:solidFill>
                    <a:schemeClr val="bg1">
                      <a:alpha val="99000"/>
                    </a:schemeClr>
                  </a:solidFill>
                </a:rPr>
                <a:t>SPUser</a:t>
              </a:r>
              <a:endParaRPr lang="en-US" dirty="0">
                <a:solidFill>
                  <a:schemeClr val="bg1">
                    <a:alpha val="99000"/>
                  </a:schemeClr>
                </a:solidFill>
              </a:endParaRPr>
            </a:p>
          </p:txBody>
        </p:sp>
      </p:grpSp>
    </p:spTree>
    <p:extLst>
      <p:ext uri="{BB962C8B-B14F-4D97-AF65-F5344CB8AC3E}">
        <p14:creationId xmlns:p14="http://schemas.microsoft.com/office/powerpoint/2010/main" val="40479899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56995"/>
            <a:ext cx="10515600" cy="1133693"/>
          </a:xfrm>
        </p:spPr>
        <p:txBody>
          <a:bodyPr vert="horz" lIns="91440" tIns="45720" rIns="91440" bIns="45720" rtlCol="0" anchor="ctr">
            <a:normAutofit fontScale="90000"/>
          </a:bodyPr>
          <a:lstStyle/>
          <a:p>
            <a:r>
              <a:rPr lang="en-US" kern="1200">
                <a:solidFill>
                  <a:schemeClr val="tx1"/>
                </a:solidFill>
                <a:latin typeface="+mj-lt"/>
                <a:ea typeface="+mj-ea"/>
                <a:cs typeface="+mj-cs"/>
              </a:rPr>
              <a:t>Claims encoding</a:t>
            </a:r>
            <a:br>
              <a:rPr lang="en-US" kern="1200">
                <a:solidFill>
                  <a:schemeClr val="tx1"/>
                </a:solidFill>
                <a:latin typeface="+mj-lt"/>
                <a:ea typeface="+mj-ea"/>
                <a:cs typeface="+mj-cs"/>
              </a:rPr>
            </a:br>
            <a:endParaRPr lang="en-US" kern="1200">
              <a:solidFill>
                <a:schemeClr val="tx1"/>
              </a:solidFill>
              <a:latin typeface="+mj-lt"/>
              <a:ea typeface="+mj-ea"/>
              <a:cs typeface="+mj-cs"/>
            </a:endParaRPr>
          </a:p>
        </p:txBody>
      </p:sp>
      <p:sp>
        <p:nvSpPr>
          <p:cNvPr id="4" name="TextBox 3"/>
          <p:cNvSpPr txBox="1"/>
          <p:nvPr/>
        </p:nvSpPr>
        <p:spPr>
          <a:xfrm>
            <a:off x="5042492" y="5326952"/>
            <a:ext cx="4759057" cy="937436"/>
          </a:xfrm>
          <a:prstGeom prst="rect">
            <a:avLst/>
          </a:prstGeom>
          <a:noFill/>
        </p:spPr>
        <p:txBody>
          <a:bodyPr wrap="square" rtlCol="0">
            <a:spAutoFit/>
          </a:bodyPr>
          <a:lstStyle/>
          <a:p>
            <a:pPr defTabSz="713232">
              <a:spcAft>
                <a:spcPts val="600"/>
              </a:spcAft>
            </a:pPr>
            <a:r>
              <a:rPr lang="en-US" sz="1248" kern="1200" dirty="0">
                <a:solidFill>
                  <a:schemeClr val="bg1"/>
                </a:solidFill>
                <a:latin typeface="+mn-lt"/>
                <a:ea typeface="+mn-ea"/>
                <a:cs typeface="+mn-cs"/>
              </a:rPr>
              <a:t>SharePoint 2010/2013: Claims Encoding - TechNet Articles - United States (English) - TechNet Wiki</a:t>
            </a:r>
          </a:p>
          <a:p>
            <a:pPr defTabSz="713232">
              <a:spcAft>
                <a:spcPts val="600"/>
              </a:spcAft>
            </a:pPr>
            <a:r>
              <a:rPr lang="en-US" sz="1248" kern="1200" dirty="0">
                <a:solidFill>
                  <a:schemeClr val="bg1"/>
                </a:solidFill>
                <a:latin typeface="+mn-lt"/>
                <a:ea typeface="+mn-ea"/>
                <a:cs typeface="+mn-cs"/>
              </a:rPr>
              <a:t>https://social.technet.microsoft.com/wiki/contents/articles/13921.sharepoint-20102013-claims-encoding.aspx</a:t>
            </a:r>
            <a:endParaRPr lang="sl-SI" sz="1600" dirty="0">
              <a:solidFill>
                <a:schemeClr val="bg1"/>
              </a:solidFill>
            </a:endParaRPr>
          </a:p>
        </p:txBody>
      </p:sp>
      <p:pic>
        <p:nvPicPr>
          <p:cNvPr id="5" name="Picture 2" descr="http://www.wictorwilen.se/Windows-Live-Writer/How-Claims-encoding-works-in-SharePoint-_14813/image_10.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986" y="2349644"/>
            <a:ext cx="11208196" cy="443846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8653004" y="1805682"/>
            <a:ext cx="2850467" cy="601447"/>
          </a:xfrm>
          <a:prstGeom prst="rect">
            <a:avLst/>
          </a:prstGeom>
          <a:noFill/>
        </p:spPr>
        <p:txBody>
          <a:bodyPr wrap="square" rtlCol="0">
            <a:spAutoFit/>
          </a:bodyPr>
          <a:lstStyle/>
          <a:p>
            <a:pPr defTabSz="713232">
              <a:spcAft>
                <a:spcPts val="600"/>
              </a:spcAft>
            </a:pPr>
            <a:r>
              <a:rPr lang="nl-BE" sz="1404" kern="1200">
                <a:solidFill>
                  <a:schemeClr val="tx1"/>
                </a:solidFill>
                <a:latin typeface="+mn-lt"/>
                <a:ea typeface="+mn-ea"/>
                <a:cs typeface="+mn-cs"/>
              </a:rPr>
              <a:t>i:0#.t|</a:t>
            </a:r>
            <a:r>
              <a:rPr lang="sl-SI" sz="1404" kern="1200">
                <a:solidFill>
                  <a:schemeClr val="tx1"/>
                </a:solidFill>
                <a:latin typeface="+mn-lt"/>
                <a:ea typeface="+mn-ea"/>
                <a:cs typeface="+mn-cs"/>
              </a:rPr>
              <a:t>ADFS30</a:t>
            </a:r>
            <a:r>
              <a:rPr lang="nl-BE" sz="1404" kern="1200">
                <a:solidFill>
                  <a:schemeClr val="tx1"/>
                </a:solidFill>
                <a:latin typeface="+mn-lt"/>
                <a:ea typeface="+mn-ea"/>
                <a:cs typeface="+mn-cs"/>
              </a:rPr>
              <a:t>|</a:t>
            </a:r>
            <a:r>
              <a:rPr lang="sl-SI" sz="1404" kern="1200">
                <a:solidFill>
                  <a:schemeClr val="tx1"/>
                </a:solidFill>
                <a:latin typeface="+mn-lt"/>
                <a:ea typeface="+mn-ea"/>
                <a:cs typeface="+mn-cs"/>
              </a:rPr>
              <a:t>robi</a:t>
            </a:r>
            <a:endParaRPr lang="nl-BE" sz="1404" kern="1200">
              <a:solidFill>
                <a:schemeClr val="tx1"/>
              </a:solidFill>
              <a:latin typeface="+mn-lt"/>
              <a:ea typeface="+mn-ea"/>
              <a:cs typeface="+mn-cs"/>
            </a:endParaRPr>
          </a:p>
          <a:p>
            <a:pPr defTabSz="713232">
              <a:spcAft>
                <a:spcPts val="600"/>
              </a:spcAft>
            </a:pPr>
            <a:r>
              <a:rPr lang="nl-BE" sz="1404" kern="1200">
                <a:solidFill>
                  <a:schemeClr val="tx1"/>
                </a:solidFill>
                <a:latin typeface="+mn-lt"/>
                <a:ea typeface="+mn-ea"/>
                <a:cs typeface="+mn-cs"/>
              </a:rPr>
              <a:t>i:0#.w|</a:t>
            </a:r>
            <a:r>
              <a:rPr lang="sl-SI" sz="1404" kern="1200">
                <a:solidFill>
                  <a:schemeClr val="tx1"/>
                </a:solidFill>
                <a:latin typeface="+mn-lt"/>
                <a:ea typeface="+mn-ea"/>
                <a:cs typeface="+mn-cs"/>
              </a:rPr>
              <a:t>kompas-</a:t>
            </a:r>
            <a:r>
              <a:rPr lang="sl-SI" sz="1404" kern="1200" err="1">
                <a:solidFill>
                  <a:schemeClr val="tx1"/>
                </a:solidFill>
                <a:latin typeface="+mn-lt"/>
                <a:ea typeface="+mn-ea"/>
                <a:cs typeface="+mn-cs"/>
              </a:rPr>
              <a:t>xnet</a:t>
            </a:r>
            <a:r>
              <a:rPr lang="nl-BE" sz="1404" kern="1200">
                <a:solidFill>
                  <a:schemeClr val="tx1"/>
                </a:solidFill>
                <a:latin typeface="+mn-lt"/>
                <a:ea typeface="+mn-ea"/>
                <a:cs typeface="+mn-cs"/>
              </a:rPr>
              <a:t>\</a:t>
            </a:r>
            <a:r>
              <a:rPr lang="sl-SI" sz="1404" kern="1200">
                <a:solidFill>
                  <a:schemeClr val="tx1"/>
                </a:solidFill>
                <a:latin typeface="+mn-lt"/>
                <a:ea typeface="+mn-ea"/>
                <a:cs typeface="+mn-cs"/>
              </a:rPr>
              <a:t>robi</a:t>
            </a:r>
            <a:endParaRPr lang="nl-BE"/>
          </a:p>
        </p:txBody>
      </p:sp>
      <p:sp>
        <p:nvSpPr>
          <p:cNvPr id="8" name="Rectangle 2"/>
          <p:cNvSpPr>
            <a:spLocks noChangeArrowheads="1"/>
          </p:cNvSpPr>
          <p:nvPr/>
        </p:nvSpPr>
        <p:spPr bwMode="auto">
          <a:xfrm>
            <a:off x="817986" y="1889361"/>
            <a:ext cx="7150247" cy="26161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defTabSz="713232" eaLnBrk="0" fontAlgn="base" hangingPunct="0">
              <a:spcBef>
                <a:spcPct val="0"/>
              </a:spcBef>
              <a:spcAft>
                <a:spcPts val="600"/>
              </a:spcAft>
            </a:pPr>
            <a:r>
              <a:rPr lang="sl-SI" altLang="sl-SI" sz="1100" b="1" kern="1200" dirty="0">
                <a:solidFill>
                  <a:srgbClr val="2A2A2A"/>
                </a:solidFill>
                <a:latin typeface="Arial Unicode MS" panose="020B0604020202020204" pitchFamily="34" charset="-128"/>
                <a:ea typeface="+mn-ea"/>
                <a:cs typeface="+mn-cs"/>
              </a:rPr>
              <a:t>&lt;</a:t>
            </a:r>
            <a:r>
              <a:rPr lang="sl-SI" altLang="sl-SI" sz="1100" b="1" kern="1200" dirty="0" err="1">
                <a:solidFill>
                  <a:srgbClr val="2A2A2A"/>
                </a:solidFill>
                <a:latin typeface="Arial Unicode MS" panose="020B0604020202020204" pitchFamily="34" charset="-128"/>
                <a:ea typeface="+mn-ea"/>
                <a:cs typeface="+mn-cs"/>
              </a:rPr>
              <a:t>IdentityClaim</a:t>
            </a:r>
            <a:r>
              <a:rPr lang="sl-SI" altLang="sl-SI" sz="1100" b="1" kern="1200" dirty="0">
                <a:solidFill>
                  <a:srgbClr val="2A2A2A"/>
                </a:solidFill>
                <a:latin typeface="Arial Unicode MS" panose="020B0604020202020204" pitchFamily="34" charset="-128"/>
                <a:ea typeface="+mn-ea"/>
                <a:cs typeface="+mn-cs"/>
              </a:rPr>
              <a:t>&gt;:0&lt;</a:t>
            </a:r>
            <a:r>
              <a:rPr lang="sl-SI" altLang="sl-SI" sz="1100" b="1" kern="1200" dirty="0" err="1">
                <a:solidFill>
                  <a:srgbClr val="2A2A2A"/>
                </a:solidFill>
                <a:latin typeface="Arial Unicode MS" panose="020B0604020202020204" pitchFamily="34" charset="-128"/>
                <a:ea typeface="+mn-ea"/>
                <a:cs typeface="+mn-cs"/>
              </a:rPr>
              <a:t>ClaimType</a:t>
            </a:r>
            <a:r>
              <a:rPr lang="sl-SI" altLang="sl-SI" sz="1100" b="1" kern="1200" dirty="0">
                <a:solidFill>
                  <a:srgbClr val="2A2A2A"/>
                </a:solidFill>
                <a:latin typeface="Arial Unicode MS" panose="020B0604020202020204" pitchFamily="34" charset="-128"/>
                <a:ea typeface="+mn-ea"/>
                <a:cs typeface="+mn-cs"/>
              </a:rPr>
              <a:t>&gt;&lt;</a:t>
            </a:r>
            <a:r>
              <a:rPr lang="sl-SI" altLang="sl-SI" sz="1100" b="1" kern="1200" dirty="0" err="1">
                <a:solidFill>
                  <a:srgbClr val="2A2A2A"/>
                </a:solidFill>
                <a:latin typeface="Arial Unicode MS" panose="020B0604020202020204" pitchFamily="34" charset="-128"/>
                <a:ea typeface="+mn-ea"/>
                <a:cs typeface="+mn-cs"/>
              </a:rPr>
              <a:t>ClaimValueType</a:t>
            </a:r>
            <a:r>
              <a:rPr lang="sl-SI" altLang="sl-SI" sz="1100" b="1" kern="1200" dirty="0">
                <a:solidFill>
                  <a:srgbClr val="2A2A2A"/>
                </a:solidFill>
                <a:latin typeface="Arial Unicode MS" panose="020B0604020202020204" pitchFamily="34" charset="-128"/>
                <a:ea typeface="+mn-ea"/>
                <a:cs typeface="+mn-cs"/>
              </a:rPr>
              <a:t>&gt;&lt;</a:t>
            </a:r>
            <a:r>
              <a:rPr lang="sl-SI" altLang="sl-SI" sz="1100" b="1" kern="1200" dirty="0" err="1">
                <a:solidFill>
                  <a:srgbClr val="2A2A2A"/>
                </a:solidFill>
                <a:latin typeface="Arial Unicode MS" panose="020B0604020202020204" pitchFamily="34" charset="-128"/>
                <a:ea typeface="+mn-ea"/>
                <a:cs typeface="+mn-cs"/>
              </a:rPr>
              <a:t>AuthMode</a:t>
            </a:r>
            <a:r>
              <a:rPr lang="sl-SI" altLang="sl-SI" sz="1100" b="1" kern="1200" dirty="0">
                <a:solidFill>
                  <a:srgbClr val="2A2A2A"/>
                </a:solidFill>
                <a:latin typeface="Arial Unicode MS" panose="020B0604020202020204" pitchFamily="34" charset="-128"/>
                <a:ea typeface="+mn-ea"/>
                <a:cs typeface="+mn-cs"/>
              </a:rPr>
              <a:t>&gt;|&lt;</a:t>
            </a:r>
            <a:r>
              <a:rPr lang="sl-SI" altLang="sl-SI" sz="1100" b="1" kern="1200" dirty="0" err="1">
                <a:solidFill>
                  <a:srgbClr val="2A2A2A"/>
                </a:solidFill>
                <a:latin typeface="Arial Unicode MS" panose="020B0604020202020204" pitchFamily="34" charset="-128"/>
                <a:ea typeface="+mn-ea"/>
                <a:cs typeface="+mn-cs"/>
              </a:rPr>
              <a:t>OriginalIssuer</a:t>
            </a:r>
            <a:r>
              <a:rPr lang="sl-SI" altLang="sl-SI" sz="1100" b="1" kern="1200" dirty="0">
                <a:solidFill>
                  <a:srgbClr val="2A2A2A"/>
                </a:solidFill>
                <a:latin typeface="Arial Unicode MS" panose="020B0604020202020204" pitchFamily="34" charset="-128"/>
                <a:ea typeface="+mn-ea"/>
                <a:cs typeface="+mn-cs"/>
              </a:rPr>
              <a:t> (</a:t>
            </a:r>
            <a:r>
              <a:rPr lang="sl-SI" altLang="sl-SI" sz="1100" b="1" kern="1200" dirty="0" err="1">
                <a:solidFill>
                  <a:srgbClr val="2A2A2A"/>
                </a:solidFill>
                <a:latin typeface="Arial Unicode MS" panose="020B0604020202020204" pitchFamily="34" charset="-128"/>
                <a:ea typeface="+mn-ea"/>
                <a:cs typeface="+mn-cs"/>
              </a:rPr>
              <a:t>optional</a:t>
            </a:r>
            <a:r>
              <a:rPr lang="sl-SI" altLang="sl-SI" sz="1100" b="1" kern="1200" dirty="0">
                <a:solidFill>
                  <a:srgbClr val="2A2A2A"/>
                </a:solidFill>
                <a:latin typeface="Arial Unicode MS" panose="020B0604020202020204" pitchFamily="34" charset="-128"/>
                <a:ea typeface="+mn-ea"/>
                <a:cs typeface="+mn-cs"/>
              </a:rPr>
              <a:t>)&gt;|&lt;</a:t>
            </a:r>
            <a:r>
              <a:rPr lang="sl-SI" altLang="sl-SI" sz="1100" b="1" kern="1200" dirty="0" err="1">
                <a:solidFill>
                  <a:srgbClr val="2A2A2A"/>
                </a:solidFill>
                <a:latin typeface="Arial Unicode MS" panose="020B0604020202020204" pitchFamily="34" charset="-128"/>
                <a:ea typeface="+mn-ea"/>
                <a:cs typeface="+mn-cs"/>
              </a:rPr>
              <a:t>ClaimValue</a:t>
            </a:r>
            <a:r>
              <a:rPr lang="sl-SI" altLang="sl-SI" sz="1100" b="1" kern="1200" dirty="0">
                <a:solidFill>
                  <a:srgbClr val="2A2A2A"/>
                </a:solidFill>
                <a:latin typeface="Arial Unicode MS" panose="020B0604020202020204" pitchFamily="34" charset="-128"/>
                <a:ea typeface="+mn-ea"/>
                <a:cs typeface="+mn-cs"/>
              </a:rPr>
              <a:t>&gt;</a:t>
            </a:r>
            <a:r>
              <a:rPr lang="sl-SI" altLang="sl-SI" sz="1050" b="1" kern="1200" dirty="0">
                <a:solidFill>
                  <a:schemeClr val="tx1"/>
                </a:solidFill>
                <a:latin typeface="+mn-lt"/>
                <a:ea typeface="+mn-ea"/>
                <a:cs typeface="+mn-cs"/>
              </a:rPr>
              <a:t> </a:t>
            </a:r>
            <a:endParaRPr kumimoji="0" lang="sl-SI" altLang="sl-SI" sz="3600" b="1"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851735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2652410" y="189747"/>
          <a:ext cx="7101189" cy="6328703"/>
        </p:xfrm>
        <a:graphic>
          <a:graphicData uri="http://schemas.openxmlformats.org/drawingml/2006/table">
            <a:tbl>
              <a:tblPr/>
              <a:tblGrid>
                <a:gridCol w="2367063">
                  <a:extLst>
                    <a:ext uri="{9D8B030D-6E8A-4147-A177-3AD203B41FA5}">
                      <a16:colId xmlns:a16="http://schemas.microsoft.com/office/drawing/2014/main" val="1863795991"/>
                    </a:ext>
                  </a:extLst>
                </a:gridCol>
                <a:gridCol w="2367063">
                  <a:extLst>
                    <a:ext uri="{9D8B030D-6E8A-4147-A177-3AD203B41FA5}">
                      <a16:colId xmlns:a16="http://schemas.microsoft.com/office/drawing/2014/main" val="7730867"/>
                    </a:ext>
                  </a:extLst>
                </a:gridCol>
                <a:gridCol w="2367063">
                  <a:extLst>
                    <a:ext uri="{9D8B030D-6E8A-4147-A177-3AD203B41FA5}">
                      <a16:colId xmlns:a16="http://schemas.microsoft.com/office/drawing/2014/main" val="4097154695"/>
                    </a:ext>
                  </a:extLst>
                </a:gridCol>
              </a:tblGrid>
              <a:tr h="207079">
                <a:tc>
                  <a:txBody>
                    <a:bodyPr/>
                    <a:lstStyle/>
                    <a:p>
                      <a:r>
                        <a:rPr lang="sl-SI" sz="1200">
                          <a:effectLst/>
                        </a:rPr>
                        <a:t>Type of claim</a:t>
                      </a:r>
                    </a:p>
                  </a:txBody>
                  <a:tcPr marL="16234" marR="16234" marT="10823" marB="10823" anchor="ctr">
                    <a:lnL>
                      <a:noFill/>
                    </a:lnL>
                    <a:lnR>
                      <a:noFill/>
                    </a:lnR>
                    <a:lnT>
                      <a:noFill/>
                    </a:lnT>
                    <a:lnB>
                      <a:noFill/>
                    </a:lnB>
                    <a:solidFill>
                      <a:srgbClr val="4F81BD"/>
                    </a:solidFill>
                  </a:tcPr>
                </a:tc>
                <a:tc>
                  <a:txBody>
                    <a:bodyPr/>
                    <a:lstStyle/>
                    <a:p>
                      <a:r>
                        <a:rPr lang="sl-SI" sz="1200">
                          <a:effectLst/>
                        </a:rPr>
                        <a:t>Encoded claim</a:t>
                      </a:r>
                    </a:p>
                  </a:txBody>
                  <a:tcPr marL="16234" marR="16234" marT="10823" marB="10823" anchor="ctr">
                    <a:lnL>
                      <a:noFill/>
                    </a:lnL>
                    <a:lnR>
                      <a:noFill/>
                    </a:lnR>
                    <a:lnT>
                      <a:noFill/>
                    </a:lnT>
                    <a:lnB>
                      <a:noFill/>
                    </a:lnB>
                    <a:solidFill>
                      <a:srgbClr val="4F81BD"/>
                    </a:solidFill>
                  </a:tcPr>
                </a:tc>
                <a:tc>
                  <a:txBody>
                    <a:bodyPr/>
                    <a:lstStyle/>
                    <a:p>
                      <a:r>
                        <a:rPr lang="sl-SI" sz="1200">
                          <a:effectLst/>
                        </a:rPr>
                        <a:t>Claim encoding breakdown</a:t>
                      </a:r>
                    </a:p>
                  </a:txBody>
                  <a:tcPr marL="16234" marR="16234" marT="10823" marB="10823" anchor="ctr">
                    <a:lnL>
                      <a:noFill/>
                    </a:lnL>
                    <a:lnR>
                      <a:noFill/>
                    </a:lnR>
                    <a:lnT>
                      <a:noFill/>
                    </a:lnT>
                    <a:lnB>
                      <a:noFill/>
                    </a:lnB>
                    <a:solidFill>
                      <a:srgbClr val="4F81BD"/>
                    </a:solidFill>
                  </a:tcPr>
                </a:tc>
                <a:extLst>
                  <a:ext uri="{0D108BD9-81ED-4DB2-BD59-A6C34878D82A}">
                    <a16:rowId xmlns:a16="http://schemas.microsoft.com/office/drawing/2014/main" val="755112340"/>
                  </a:ext>
                </a:extLst>
              </a:tr>
              <a:tr h="1094558">
                <a:tc>
                  <a:txBody>
                    <a:bodyPr/>
                    <a:lstStyle/>
                    <a:p>
                      <a:r>
                        <a:rPr lang="sl-SI" sz="1200" dirty="0">
                          <a:effectLst/>
                        </a:rPr>
                        <a:t>Windows </a:t>
                      </a:r>
                      <a:r>
                        <a:rPr lang="sl-SI" sz="1200" dirty="0" err="1">
                          <a:effectLst/>
                        </a:rPr>
                        <a:t>User</a:t>
                      </a:r>
                      <a:endParaRPr lang="sl-SI" sz="1200" dirty="0">
                        <a:effectLst/>
                      </a:endParaRPr>
                    </a:p>
                  </a:txBody>
                  <a:tcPr marL="16234" marR="16234" marT="10823" marB="10823">
                    <a:lnL w="12700" cap="flat" cmpd="sng" algn="ctr">
                      <a:solidFill>
                        <a:srgbClr val="4F81BD"/>
                      </a:solidFill>
                      <a:prstDash val="solid"/>
                      <a:round/>
                      <a:headEnd type="none" w="med" len="med"/>
                      <a:tailEnd type="none" w="med" len="med"/>
                    </a:lnL>
                    <a:lnR>
                      <a:noFill/>
                    </a:lnR>
                    <a:lnT>
                      <a:noFill/>
                    </a:lnT>
                    <a:lnB w="12700" cap="flat" cmpd="sng" algn="ctr">
                      <a:solidFill>
                        <a:srgbClr val="4F81BD"/>
                      </a:solidFill>
                      <a:prstDash val="solid"/>
                      <a:round/>
                      <a:headEnd type="none" w="med" len="med"/>
                      <a:tailEnd type="none" w="med" len="med"/>
                    </a:lnB>
                    <a:solidFill>
                      <a:srgbClr val="FFFFFF"/>
                    </a:solidFill>
                  </a:tcPr>
                </a:tc>
                <a:tc>
                  <a:txBody>
                    <a:bodyPr/>
                    <a:lstStyle/>
                    <a:p>
                      <a:r>
                        <a:rPr lang="sl-SI" sz="1200" dirty="0">
                          <a:effectLst/>
                        </a:rPr>
                        <a:t>i:0#.w|contoso\chris</a:t>
                      </a:r>
                    </a:p>
                  </a:txBody>
                  <a:tcPr marL="16234" marR="16234" marT="10823" marB="10823">
                    <a:lnL>
                      <a:noFill/>
                    </a:lnL>
                    <a:lnR>
                      <a:noFill/>
                    </a:lnR>
                    <a:lnT>
                      <a:noFill/>
                    </a:lnT>
                    <a:lnB w="12700" cap="flat" cmpd="sng" algn="ctr">
                      <a:solidFill>
                        <a:srgbClr val="4F81BD"/>
                      </a:solidFill>
                      <a:prstDash val="solid"/>
                      <a:round/>
                      <a:headEnd type="none" w="med" len="med"/>
                      <a:tailEnd type="none" w="med" len="med"/>
                    </a:lnB>
                    <a:solidFill>
                      <a:srgbClr val="FFFFFF"/>
                    </a:solidFill>
                  </a:tcPr>
                </a:tc>
                <a:tc>
                  <a:txBody>
                    <a:bodyPr/>
                    <a:lstStyle/>
                    <a:p>
                      <a:pPr>
                        <a:buFont typeface="Arial" panose="020B0604020202020204" pitchFamily="34" charset="0"/>
                        <a:buChar char="•"/>
                      </a:pPr>
                      <a:r>
                        <a:rPr lang="en-US" sz="1200">
                          <a:effectLst/>
                        </a:rPr>
                        <a:t>“i” for an identity claim</a:t>
                      </a:r>
                    </a:p>
                    <a:p>
                      <a:pPr>
                        <a:buFont typeface="Arial" panose="020B0604020202020204" pitchFamily="34" charset="0"/>
                        <a:buChar char="•"/>
                      </a:pPr>
                      <a:r>
                        <a:rPr lang="en-US" sz="1200">
                          <a:effectLst/>
                        </a:rPr>
                        <a:t>“#” for the user logon name  format for the claim value</a:t>
                      </a:r>
                    </a:p>
                    <a:p>
                      <a:pPr>
                        <a:buFont typeface="Arial" panose="020B0604020202020204" pitchFamily="34" charset="0"/>
                        <a:buChar char="•"/>
                      </a:pPr>
                      <a:r>
                        <a:rPr lang="en-US" sz="1200">
                          <a:effectLst/>
                        </a:rPr>
                        <a:t>“.” for a string</a:t>
                      </a:r>
                    </a:p>
                    <a:p>
                      <a:pPr>
                        <a:buFont typeface="Arial" panose="020B0604020202020204" pitchFamily="34" charset="0"/>
                        <a:buChar char="•"/>
                      </a:pPr>
                      <a:r>
                        <a:rPr lang="en-US" sz="1200">
                          <a:effectLst/>
                        </a:rPr>
                        <a:t>“w” for Windows claims</a:t>
                      </a:r>
                    </a:p>
                    <a:p>
                      <a:pPr>
                        <a:buFont typeface="Arial" panose="020B0604020202020204" pitchFamily="34" charset="0"/>
                        <a:buChar char="•"/>
                      </a:pPr>
                      <a:r>
                        <a:rPr lang="en-US" sz="1200">
                          <a:effectLst/>
                        </a:rPr>
                        <a:t>“contoso\chris” for the identity claim value (the Windows account name)</a:t>
                      </a:r>
                    </a:p>
                  </a:txBody>
                  <a:tcPr marL="16234" marR="16234" marT="10823" marB="10823">
                    <a:lnL>
                      <a:noFill/>
                    </a:lnL>
                    <a:lnR w="12700" cap="flat" cmpd="sng" algn="ctr">
                      <a:solidFill>
                        <a:srgbClr val="4F81BD"/>
                      </a:solidFill>
                      <a:prstDash val="solid"/>
                      <a:round/>
                      <a:headEnd type="none" w="med" len="med"/>
                      <a:tailEnd type="none" w="med" len="med"/>
                    </a:lnR>
                    <a:lnT>
                      <a:noFill/>
                    </a:lnT>
                    <a:lnB w="12700" cap="flat" cmpd="sng" algn="ctr">
                      <a:solidFill>
                        <a:srgbClr val="4F81BD"/>
                      </a:solidFill>
                      <a:prstDash val="solid"/>
                      <a:round/>
                      <a:headEnd type="none" w="med" len="med"/>
                      <a:tailEnd type="none" w="med" len="med"/>
                    </a:lnB>
                    <a:solidFill>
                      <a:srgbClr val="FFFFFF"/>
                    </a:solidFill>
                  </a:tcPr>
                </a:tc>
                <a:extLst>
                  <a:ext uri="{0D108BD9-81ED-4DB2-BD59-A6C34878D82A}">
                    <a16:rowId xmlns:a16="http://schemas.microsoft.com/office/drawing/2014/main" val="1830423620"/>
                  </a:ext>
                </a:extLst>
              </a:tr>
              <a:tr h="1005810">
                <a:tc>
                  <a:txBody>
                    <a:bodyPr/>
                    <a:lstStyle/>
                    <a:p>
                      <a:r>
                        <a:rPr lang="sl-SI" sz="1200" dirty="0">
                          <a:effectLst/>
                        </a:rPr>
                        <a:t>Windows </a:t>
                      </a:r>
                      <a:r>
                        <a:rPr lang="sl-SI" sz="1200" dirty="0" err="1">
                          <a:effectLst/>
                        </a:rPr>
                        <a:t>Authenticated</a:t>
                      </a:r>
                      <a:r>
                        <a:rPr lang="sl-SI" sz="1200" dirty="0">
                          <a:effectLst/>
                        </a:rPr>
                        <a:t> </a:t>
                      </a:r>
                      <a:r>
                        <a:rPr lang="sl-SI" sz="1200" dirty="0" err="1">
                          <a:effectLst/>
                        </a:rPr>
                        <a:t>Users</a:t>
                      </a:r>
                      <a:r>
                        <a:rPr lang="sl-SI" sz="1200" dirty="0">
                          <a:effectLst/>
                        </a:rPr>
                        <a:t> </a:t>
                      </a:r>
                      <a:r>
                        <a:rPr lang="sl-SI" sz="1200" dirty="0" err="1">
                          <a:effectLst/>
                        </a:rPr>
                        <a:t>group</a:t>
                      </a:r>
                      <a:endParaRPr lang="sl-SI" sz="1200" dirty="0">
                        <a:effectLst/>
                      </a:endParaRPr>
                    </a:p>
                  </a:txBody>
                  <a:tcPr marL="16234" marR="16234" marT="10823" marB="10823">
                    <a:lnL w="12700" cap="flat" cmpd="sng" algn="ctr">
                      <a:solidFill>
                        <a:srgbClr val="4F81BD"/>
                      </a:solidFill>
                      <a:prstDash val="solid"/>
                      <a:round/>
                      <a:headEnd type="none" w="med" len="med"/>
                      <a:tailEnd type="none" w="med" len="med"/>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FFFFFF"/>
                    </a:solidFill>
                  </a:tcPr>
                </a:tc>
                <a:tc>
                  <a:txBody>
                    <a:bodyPr/>
                    <a:lstStyle/>
                    <a:p>
                      <a:r>
                        <a:rPr lang="sl-SI" sz="1200" dirty="0">
                          <a:effectLst/>
                        </a:rPr>
                        <a:t>c:0!.s|windows</a:t>
                      </a:r>
                    </a:p>
                  </a:txBody>
                  <a:tcPr marL="16234" marR="16234" marT="10823" marB="10823">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FFFFFF"/>
                    </a:solidFill>
                  </a:tcPr>
                </a:tc>
                <a:tc>
                  <a:txBody>
                    <a:bodyPr/>
                    <a:lstStyle/>
                    <a:p>
                      <a:pPr>
                        <a:buFont typeface="Arial" panose="020B0604020202020204" pitchFamily="34" charset="0"/>
                        <a:buChar char="•"/>
                      </a:pPr>
                      <a:r>
                        <a:rPr lang="en-US" sz="1200">
                          <a:effectLst/>
                        </a:rPr>
                        <a:t>“c” for a claim other than identity</a:t>
                      </a:r>
                    </a:p>
                    <a:p>
                      <a:pPr>
                        <a:buFont typeface="Arial" panose="020B0604020202020204" pitchFamily="34" charset="0"/>
                        <a:buChar char="•"/>
                      </a:pPr>
                      <a:r>
                        <a:rPr lang="en-US" sz="1200">
                          <a:effectLst/>
                        </a:rPr>
                        <a:t>“!” for an identity provider</a:t>
                      </a:r>
                    </a:p>
                    <a:p>
                      <a:pPr>
                        <a:buFont typeface="Arial" panose="020B0604020202020204" pitchFamily="34" charset="0"/>
                        <a:buChar char="•"/>
                      </a:pPr>
                      <a:r>
                        <a:rPr lang="en-US" sz="1200">
                          <a:effectLst/>
                        </a:rPr>
                        <a:t>“.” for a string</a:t>
                      </a:r>
                    </a:p>
                    <a:p>
                      <a:pPr>
                        <a:buFont typeface="Arial" panose="020B0604020202020204" pitchFamily="34" charset="0"/>
                        <a:buChar char="•"/>
                      </a:pPr>
                      <a:r>
                        <a:rPr lang="en-US" sz="1200">
                          <a:effectLst/>
                        </a:rPr>
                        <a:t>“s” for the local SharePoint STS</a:t>
                      </a:r>
                    </a:p>
                    <a:p>
                      <a:pPr>
                        <a:buFont typeface="Arial" panose="020B0604020202020204" pitchFamily="34" charset="0"/>
                        <a:buChar char="•"/>
                      </a:pPr>
                      <a:r>
                        <a:rPr lang="en-US" sz="1200">
                          <a:effectLst/>
                        </a:rPr>
                        <a:t>“windows” for the Windows Authenticated Users group</a:t>
                      </a:r>
                    </a:p>
                  </a:txBody>
                  <a:tcPr marL="16234" marR="16234" marT="10823" marB="10823">
                    <a:lnL>
                      <a:noFill/>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FFFFFF"/>
                    </a:solidFill>
                  </a:tcPr>
                </a:tc>
                <a:extLst>
                  <a:ext uri="{0D108BD9-81ED-4DB2-BD59-A6C34878D82A}">
                    <a16:rowId xmlns:a16="http://schemas.microsoft.com/office/drawing/2014/main" val="3370018055"/>
                  </a:ext>
                </a:extLst>
              </a:tr>
              <a:tr h="1272054">
                <a:tc>
                  <a:txBody>
                    <a:bodyPr/>
                    <a:lstStyle/>
                    <a:p>
                      <a:r>
                        <a:rPr lang="sl-SI" sz="1200" dirty="0">
                          <a:effectLst/>
                        </a:rPr>
                        <a:t>SAML </a:t>
                      </a:r>
                      <a:r>
                        <a:rPr lang="sl-SI" sz="1200" dirty="0" err="1">
                          <a:effectLst/>
                        </a:rPr>
                        <a:t>authentication</a:t>
                      </a:r>
                      <a:r>
                        <a:rPr lang="sl-SI" sz="1200" dirty="0">
                          <a:effectLst/>
                        </a:rPr>
                        <a:t> (</a:t>
                      </a:r>
                      <a:r>
                        <a:rPr lang="sl-SI" sz="1200" dirty="0" err="1">
                          <a:effectLst/>
                        </a:rPr>
                        <a:t>Trusted</a:t>
                      </a:r>
                      <a:r>
                        <a:rPr lang="sl-SI" sz="1200" dirty="0">
                          <a:effectLst/>
                        </a:rPr>
                        <a:t> </a:t>
                      </a:r>
                      <a:r>
                        <a:rPr lang="sl-SI" sz="1200" dirty="0" err="1">
                          <a:effectLst/>
                        </a:rPr>
                        <a:t>User</a:t>
                      </a:r>
                      <a:r>
                        <a:rPr lang="sl-SI" sz="1200" dirty="0">
                          <a:effectLst/>
                        </a:rPr>
                        <a:t>)</a:t>
                      </a:r>
                    </a:p>
                  </a:txBody>
                  <a:tcPr marL="16234" marR="16234" marT="10823" marB="10823">
                    <a:lnL w="12700" cap="flat" cmpd="sng" algn="ctr">
                      <a:solidFill>
                        <a:srgbClr val="4F81BD"/>
                      </a:solidFill>
                      <a:prstDash val="solid"/>
                      <a:round/>
                      <a:headEnd type="none" w="med" len="med"/>
                      <a:tailEnd type="none" w="med" len="med"/>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FFFFFF"/>
                    </a:solidFill>
                  </a:tcPr>
                </a:tc>
                <a:tc>
                  <a:txBody>
                    <a:bodyPr/>
                    <a:lstStyle/>
                    <a:p>
                      <a:r>
                        <a:rPr lang="sl-SI" sz="1200" dirty="0">
                          <a:effectLst/>
                        </a:rPr>
                        <a:t>i:05.t|adfs|chris@contoso.com</a:t>
                      </a:r>
                    </a:p>
                    <a:p>
                      <a:endParaRPr lang="sl-SI" sz="1200" dirty="0">
                        <a:effectLst/>
                      </a:endParaRPr>
                    </a:p>
                    <a:p>
                      <a:endParaRPr lang="sl-SI" sz="1200" dirty="0">
                        <a:effectLst/>
                      </a:endParaRPr>
                    </a:p>
                  </a:txBody>
                  <a:tcPr marL="16234" marR="16234" marT="10823" marB="10823">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FFFFFF"/>
                    </a:solidFill>
                  </a:tcPr>
                </a:tc>
                <a:tc>
                  <a:txBody>
                    <a:bodyPr/>
                    <a:lstStyle/>
                    <a:p>
                      <a:pPr>
                        <a:buFont typeface="Arial" panose="020B0604020202020204" pitchFamily="34" charset="0"/>
                        <a:buChar char="•"/>
                      </a:pPr>
                      <a:r>
                        <a:rPr lang="en-US" sz="1200">
                          <a:effectLst/>
                        </a:rPr>
                        <a:t>“i” for an identity claim</a:t>
                      </a:r>
                    </a:p>
                    <a:p>
                      <a:pPr>
                        <a:buFont typeface="Arial" panose="020B0604020202020204" pitchFamily="34" charset="0"/>
                        <a:buChar char="•"/>
                      </a:pPr>
                      <a:r>
                        <a:rPr lang="en-US" sz="1200">
                          <a:effectLst/>
                        </a:rPr>
                        <a:t>“5” for the email address format for the claim value</a:t>
                      </a:r>
                    </a:p>
                    <a:p>
                      <a:pPr>
                        <a:buFont typeface="Arial" panose="020B0604020202020204" pitchFamily="34" charset="0"/>
                        <a:buChar char="•"/>
                      </a:pPr>
                      <a:r>
                        <a:rPr lang="en-US" sz="1200">
                          <a:effectLst/>
                        </a:rPr>
                        <a:t>“.” for a string</a:t>
                      </a:r>
                    </a:p>
                    <a:p>
                      <a:pPr>
                        <a:buFont typeface="Arial" panose="020B0604020202020204" pitchFamily="34" charset="0"/>
                        <a:buChar char="•"/>
                      </a:pPr>
                      <a:r>
                        <a:rPr lang="en-US" sz="1200">
                          <a:effectLst/>
                        </a:rPr>
                        <a:t>“t” for a trusted issuer</a:t>
                      </a:r>
                    </a:p>
                    <a:p>
                      <a:pPr>
                        <a:buFont typeface="Arial" panose="020B0604020202020204" pitchFamily="34" charset="0"/>
                        <a:buChar char="•"/>
                      </a:pPr>
                      <a:r>
                        <a:rPr lang="en-US" sz="1200">
                          <a:effectLst/>
                        </a:rPr>
                        <a:t>“adfs” identifies the original issuer of the identity claim</a:t>
                      </a:r>
                    </a:p>
                    <a:p>
                      <a:pPr>
                        <a:buFont typeface="Arial" panose="020B0604020202020204" pitchFamily="34" charset="0"/>
                        <a:buChar char="•"/>
                      </a:pPr>
                      <a:r>
                        <a:rPr lang="en-US" sz="1200">
                          <a:effectLst/>
                        </a:rPr>
                        <a:t>“chris@contoso.com” for the identity claim value</a:t>
                      </a:r>
                    </a:p>
                  </a:txBody>
                  <a:tcPr marL="16234" marR="16234" marT="10823" marB="10823">
                    <a:lnL>
                      <a:noFill/>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FFFFFF"/>
                    </a:solidFill>
                  </a:tcPr>
                </a:tc>
                <a:extLst>
                  <a:ext uri="{0D108BD9-81ED-4DB2-BD59-A6C34878D82A}">
                    <a16:rowId xmlns:a16="http://schemas.microsoft.com/office/drawing/2014/main" val="783695332"/>
                  </a:ext>
                </a:extLst>
              </a:tr>
              <a:tr h="1360802">
                <a:tc>
                  <a:txBody>
                    <a:bodyPr/>
                    <a:lstStyle/>
                    <a:p>
                      <a:r>
                        <a:rPr lang="sl-SI" sz="1200">
                          <a:effectLst/>
                        </a:rPr>
                        <a:t>Forms-based authentication</a:t>
                      </a:r>
                    </a:p>
                  </a:txBody>
                  <a:tcPr marL="16234" marR="16234" marT="10823" marB="10823">
                    <a:lnL w="12700" cap="flat" cmpd="sng" algn="ctr">
                      <a:solidFill>
                        <a:srgbClr val="4F81BD"/>
                      </a:solidFill>
                      <a:prstDash val="solid"/>
                      <a:round/>
                      <a:headEnd type="none" w="med" len="med"/>
                      <a:tailEnd type="none" w="med" len="med"/>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FFFFFF"/>
                    </a:solidFill>
                  </a:tcPr>
                </a:tc>
                <a:tc>
                  <a:txBody>
                    <a:bodyPr/>
                    <a:lstStyle/>
                    <a:p>
                      <a:r>
                        <a:rPr lang="sl-SI" sz="1200" dirty="0">
                          <a:effectLst/>
                        </a:rPr>
                        <a:t>i:0#.f|mymembershipprovider|chris</a:t>
                      </a:r>
                    </a:p>
                  </a:txBody>
                  <a:tcPr marL="16234" marR="16234" marT="10823" marB="10823">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FFFFFF"/>
                    </a:solidFill>
                  </a:tcPr>
                </a:tc>
                <a:tc>
                  <a:txBody>
                    <a:bodyPr/>
                    <a:lstStyle/>
                    <a:p>
                      <a:pPr>
                        <a:buFont typeface="Arial" panose="020B0604020202020204" pitchFamily="34" charset="0"/>
                        <a:buChar char="•"/>
                      </a:pPr>
                      <a:r>
                        <a:rPr lang="en-US" sz="1200" dirty="0">
                          <a:effectLst/>
                        </a:rPr>
                        <a:t>“</a:t>
                      </a:r>
                      <a:r>
                        <a:rPr lang="en-US" sz="1200" dirty="0" err="1">
                          <a:effectLst/>
                        </a:rPr>
                        <a:t>i</a:t>
                      </a:r>
                      <a:r>
                        <a:rPr lang="en-US" sz="1200" dirty="0">
                          <a:effectLst/>
                        </a:rPr>
                        <a:t>” for an identity claim</a:t>
                      </a:r>
                    </a:p>
                    <a:p>
                      <a:pPr>
                        <a:buFont typeface="Arial" panose="020B0604020202020204" pitchFamily="34" charset="0"/>
                        <a:buChar char="•"/>
                      </a:pPr>
                      <a:r>
                        <a:rPr lang="en-US" sz="1200" dirty="0">
                          <a:effectLst/>
                        </a:rPr>
                        <a:t>“#”for the user logon name  format for the claim value</a:t>
                      </a:r>
                    </a:p>
                    <a:p>
                      <a:pPr>
                        <a:buFont typeface="Arial" panose="020B0604020202020204" pitchFamily="34" charset="0"/>
                        <a:buChar char="•"/>
                      </a:pPr>
                      <a:r>
                        <a:rPr lang="en-US" sz="1200" dirty="0">
                          <a:effectLst/>
                        </a:rPr>
                        <a:t>“.” for string</a:t>
                      </a:r>
                    </a:p>
                    <a:p>
                      <a:pPr>
                        <a:buFont typeface="Arial" panose="020B0604020202020204" pitchFamily="34" charset="0"/>
                        <a:buChar char="•"/>
                      </a:pPr>
                      <a:r>
                        <a:rPr lang="en-US" sz="1200" dirty="0">
                          <a:effectLst/>
                        </a:rPr>
                        <a:t>“f” for forms-based authentication</a:t>
                      </a:r>
                    </a:p>
                    <a:p>
                      <a:pPr>
                        <a:buFont typeface="Arial" panose="020B0604020202020204" pitchFamily="34" charset="0"/>
                        <a:buChar char="•"/>
                      </a:pPr>
                      <a:r>
                        <a:rPr lang="en-US" sz="1200" dirty="0">
                          <a:effectLst/>
                        </a:rPr>
                        <a:t>“</a:t>
                      </a:r>
                      <a:r>
                        <a:rPr lang="en-US" sz="1200" dirty="0" err="1">
                          <a:effectLst/>
                        </a:rPr>
                        <a:t>mymembershipprovider</a:t>
                      </a:r>
                      <a:r>
                        <a:rPr lang="en-US" sz="1200" dirty="0">
                          <a:effectLst/>
                        </a:rPr>
                        <a:t>” identifies the original issuer of the identity claim</a:t>
                      </a:r>
                    </a:p>
                    <a:p>
                      <a:pPr>
                        <a:buFont typeface="Arial" panose="020B0604020202020204" pitchFamily="34" charset="0"/>
                        <a:buChar char="•"/>
                      </a:pPr>
                      <a:r>
                        <a:rPr lang="en-US" sz="1200" dirty="0">
                          <a:effectLst/>
                        </a:rPr>
                        <a:t>“</a:t>
                      </a:r>
                      <a:r>
                        <a:rPr lang="en-US" sz="1200" dirty="0" err="1">
                          <a:effectLst/>
                        </a:rPr>
                        <a:t>chris</a:t>
                      </a:r>
                      <a:r>
                        <a:rPr lang="en-US" sz="1200" dirty="0">
                          <a:effectLst/>
                        </a:rPr>
                        <a:t>” for the user logon name</a:t>
                      </a:r>
                    </a:p>
                  </a:txBody>
                  <a:tcPr marL="16234" marR="16234" marT="10823" marB="10823">
                    <a:lnL>
                      <a:noFill/>
                    </a:lnL>
                    <a:lnR w="12700" cap="flat" cmpd="sng" algn="ctr">
                      <a:solidFill>
                        <a:srgbClr val="4F81BD"/>
                      </a:solidFill>
                      <a:prstDash val="solid"/>
                      <a:round/>
                      <a:headEnd type="none" w="med" len="med"/>
                      <a:tailEnd type="none" w="med" len="med"/>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solidFill>
                      <a:srgbClr val="FFFFFF"/>
                    </a:solidFill>
                  </a:tcPr>
                </a:tc>
                <a:extLst>
                  <a:ext uri="{0D108BD9-81ED-4DB2-BD59-A6C34878D82A}">
                    <a16:rowId xmlns:a16="http://schemas.microsoft.com/office/drawing/2014/main" val="1850688054"/>
                  </a:ext>
                </a:extLst>
              </a:tr>
            </a:tbl>
          </a:graphicData>
        </a:graphic>
      </p:graphicFrame>
      <p:sp>
        <p:nvSpPr>
          <p:cNvPr id="5" name="TextBox 4"/>
          <p:cNvSpPr txBox="1"/>
          <p:nvPr/>
        </p:nvSpPr>
        <p:spPr>
          <a:xfrm>
            <a:off x="4860310" y="4069698"/>
            <a:ext cx="2330824" cy="276999"/>
          </a:xfrm>
          <a:prstGeom prst="rect">
            <a:avLst/>
          </a:prstGeom>
          <a:noFill/>
        </p:spPr>
        <p:txBody>
          <a:bodyPr wrap="square" rtlCol="0">
            <a:spAutoFit/>
          </a:bodyPr>
          <a:lstStyle/>
          <a:p>
            <a:pPr lvl="0">
              <a:defRPr/>
            </a:pPr>
            <a:r>
              <a:rPr lang="sl-SI" sz="1200" dirty="0"/>
              <a:t>i:0e.t|adfs|chris@contoso.com</a:t>
            </a:r>
          </a:p>
        </p:txBody>
      </p:sp>
    </p:spTree>
    <p:extLst>
      <p:ext uri="{BB962C8B-B14F-4D97-AF65-F5344CB8AC3E}">
        <p14:creationId xmlns:p14="http://schemas.microsoft.com/office/powerpoint/2010/main" val="718998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34C5487-72BA-D6DE-6A47-40A5FA2E6811}"/>
              </a:ext>
            </a:extLst>
          </p:cNvPr>
          <p:cNvSpPr>
            <a:spLocks noGrp="1"/>
          </p:cNvSpPr>
          <p:nvPr>
            <p:ph idx="1"/>
          </p:nvPr>
        </p:nvSpPr>
        <p:spPr/>
        <p:txBody>
          <a:bodyPr vert="horz" lIns="91440" tIns="45720" rIns="91440" bIns="45720" rtlCol="0" anchor="t">
            <a:noAutofit/>
          </a:bodyPr>
          <a:lstStyle/>
          <a:p>
            <a:r>
              <a:rPr lang="en-US" sz="2000" b="0" i="0" dirty="0">
                <a:solidFill>
                  <a:srgbClr val="161616"/>
                </a:solidFill>
                <a:effectLst/>
                <a:latin typeface="IBM Plex Sans"/>
                <a:ea typeface="Arial Unicode MS"/>
                <a:cs typeface="Arial Unicode MS"/>
              </a:rPr>
              <a:t>OpenID Connect is a simple identity layer built on top of the OAuth 2.0 protocol, which allows clients to verify the identity of an end user based on the authentication performed by an authorization server or identity provider (IdP), as well as to obtain basic profile information about the end user in an interoperable and REST-like manner. OpenID Connect specifies a RESTful HTTP API, using JSON as a data format.</a:t>
            </a:r>
          </a:p>
          <a:p>
            <a:r>
              <a:rPr lang="en-US" sz="2000" dirty="0">
                <a:solidFill>
                  <a:srgbClr val="161616"/>
                </a:solidFill>
                <a:latin typeface="IBM Plex Sans"/>
                <a:ea typeface="Arial Unicode MS"/>
                <a:cs typeface="Arial Unicode MS"/>
              </a:rPr>
              <a:t>Authorization code flow</a:t>
            </a:r>
          </a:p>
          <a:p>
            <a:r>
              <a:rPr lang="en-US" sz="2000" b="0" i="0" dirty="0">
                <a:solidFill>
                  <a:srgbClr val="161616"/>
                </a:solidFill>
                <a:effectLst/>
                <a:latin typeface="IBM Plex Sans"/>
                <a:ea typeface="Arial Unicode MS"/>
                <a:cs typeface="Arial Unicode MS"/>
              </a:rPr>
              <a:t>Implicit flow</a:t>
            </a:r>
          </a:p>
          <a:p>
            <a:r>
              <a:rPr lang="en-US" sz="2000" b="0" i="0" dirty="0">
                <a:solidFill>
                  <a:srgbClr val="161616"/>
                </a:solidFill>
                <a:effectLst/>
                <a:latin typeface="IBM Plex Sans"/>
                <a:ea typeface="Arial Unicode MS"/>
                <a:cs typeface="Arial Unicode MS"/>
              </a:rPr>
              <a:t>Hybrid flow</a:t>
            </a:r>
          </a:p>
          <a:p>
            <a:endParaRPr lang="en-US" sz="2000" dirty="0">
              <a:solidFill>
                <a:srgbClr val="161616"/>
              </a:solidFill>
              <a:latin typeface="IBM Plex Sans"/>
              <a:ea typeface="Arial Unicode MS"/>
              <a:cs typeface="Arial Unicode MS"/>
            </a:endParaRPr>
          </a:p>
          <a:p>
            <a:pPr marL="0" indent="0">
              <a:buNone/>
            </a:pPr>
            <a:r>
              <a:rPr lang="en-US" sz="1200" i="1" dirty="0">
                <a:latin typeface="IBM Plex Sans"/>
                <a:ea typeface="Arial Unicode MS"/>
                <a:cs typeface="Arial Unicode MS"/>
              </a:rPr>
              <a:t>https://developers.onelogin.com/openid-connect</a:t>
            </a:r>
            <a:endParaRPr lang="en-SI" sz="1200" i="1">
              <a:latin typeface="IBM Plex Sans"/>
              <a:ea typeface="Arial Unicode MS"/>
              <a:cs typeface="Arial Unicode MS"/>
            </a:endParaRPr>
          </a:p>
        </p:txBody>
      </p:sp>
      <p:sp>
        <p:nvSpPr>
          <p:cNvPr id="2" name="Title 1">
            <a:extLst>
              <a:ext uri="{FF2B5EF4-FFF2-40B4-BE49-F238E27FC236}">
                <a16:creationId xmlns:a16="http://schemas.microsoft.com/office/drawing/2014/main" id="{7D01FD27-BF80-AF3C-11AE-FC995AFC0F31}"/>
              </a:ext>
            </a:extLst>
          </p:cNvPr>
          <p:cNvSpPr>
            <a:spLocks noGrp="1"/>
          </p:cNvSpPr>
          <p:nvPr>
            <p:ph type="title"/>
          </p:nvPr>
        </p:nvSpPr>
        <p:spPr/>
        <p:txBody>
          <a:bodyPr/>
          <a:lstStyle/>
          <a:p>
            <a:r>
              <a:rPr lang="en-US" dirty="0"/>
              <a:t>OIDC – What is it</a:t>
            </a:r>
            <a:endParaRPr lang="en-SI" dirty="0"/>
          </a:p>
        </p:txBody>
      </p:sp>
    </p:spTree>
    <p:extLst>
      <p:ext uri="{BB962C8B-B14F-4D97-AF65-F5344CB8AC3E}">
        <p14:creationId xmlns:p14="http://schemas.microsoft.com/office/powerpoint/2010/main" val="32282562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EE6635-E15C-4912-8401-3D04650BE849}"/>
              </a:ext>
            </a:extLst>
          </p:cNvPr>
          <p:cNvSpPr>
            <a:spLocks noGrp="1"/>
          </p:cNvSpPr>
          <p:nvPr>
            <p:ph idx="1"/>
          </p:nvPr>
        </p:nvSpPr>
        <p:spPr>
          <a:xfrm>
            <a:off x="584200" y="1435503"/>
            <a:ext cx="11018520" cy="4393797"/>
          </a:xfrm>
        </p:spPr>
        <p:txBody>
          <a:bodyPr vert="horz" lIns="91440" tIns="45720" rIns="91440" bIns="45720" rtlCol="0" anchor="t">
            <a:normAutofit fontScale="92500" lnSpcReduction="10000"/>
          </a:bodyPr>
          <a:lstStyle/>
          <a:p>
            <a:r>
              <a:rPr lang="en-US" dirty="0" err="1"/>
              <a:t>Prereqs</a:t>
            </a:r>
            <a:endParaRPr lang="en-US" dirty="0"/>
          </a:p>
          <a:p>
            <a:pPr lvl="1"/>
            <a:r>
              <a:rPr lang="en-US" dirty="0">
                <a:ea typeface="Calibri"/>
                <a:cs typeface="Calibri"/>
              </a:rPr>
              <a:t>Azure AD subscription</a:t>
            </a:r>
          </a:p>
          <a:p>
            <a:pPr lvl="1"/>
            <a:r>
              <a:rPr lang="en-US" dirty="0">
                <a:ea typeface="Calibri"/>
                <a:cs typeface="Calibri"/>
              </a:rPr>
              <a:t>SSL web app</a:t>
            </a:r>
            <a:endParaRPr lang="en-US" dirty="0"/>
          </a:p>
          <a:p>
            <a:r>
              <a:rPr lang="en-US" dirty="0"/>
              <a:t>Setup identity provider</a:t>
            </a:r>
          </a:p>
          <a:p>
            <a:pPr lvl="1"/>
            <a:r>
              <a:rPr lang="en-US" dirty="0"/>
              <a:t>Register application</a:t>
            </a:r>
          </a:p>
          <a:p>
            <a:pPr lvl="1"/>
            <a:r>
              <a:rPr lang="en-US" dirty="0"/>
              <a:t>API permissions</a:t>
            </a:r>
          </a:p>
          <a:p>
            <a:pPr lvl="1"/>
            <a:r>
              <a:rPr lang="en-US" dirty="0"/>
              <a:t>Configure endpoints</a:t>
            </a:r>
          </a:p>
          <a:p>
            <a:r>
              <a:rPr lang="en-US" dirty="0"/>
              <a:t>Change SharePoint farm properties</a:t>
            </a:r>
          </a:p>
          <a:p>
            <a:r>
              <a:rPr lang="en-US" dirty="0"/>
              <a:t>Configure SharePoint to trust the identity providers</a:t>
            </a:r>
          </a:p>
          <a:p>
            <a:r>
              <a:rPr lang="en-US" dirty="0"/>
              <a:t>Configure a SharePoint web application</a:t>
            </a:r>
          </a:p>
          <a:p>
            <a:r>
              <a:rPr lang="en-US"/>
              <a:t>Set up People Picker (optional)</a:t>
            </a:r>
            <a:endParaRPr lang="en-SI" dirty="0"/>
          </a:p>
          <a:p>
            <a:endParaRPr lang="en-SI" dirty="0"/>
          </a:p>
        </p:txBody>
      </p:sp>
      <p:sp>
        <p:nvSpPr>
          <p:cNvPr id="2" name="Title 1">
            <a:extLst>
              <a:ext uri="{FF2B5EF4-FFF2-40B4-BE49-F238E27FC236}">
                <a16:creationId xmlns:a16="http://schemas.microsoft.com/office/drawing/2014/main" id="{5CA1B855-AF8D-95F8-AA72-00BBAC05A0D2}"/>
              </a:ext>
            </a:extLst>
          </p:cNvPr>
          <p:cNvSpPr>
            <a:spLocks noGrp="1"/>
          </p:cNvSpPr>
          <p:nvPr>
            <p:ph type="title"/>
          </p:nvPr>
        </p:nvSpPr>
        <p:spPr/>
        <p:txBody>
          <a:bodyPr/>
          <a:lstStyle/>
          <a:p>
            <a:r>
              <a:rPr lang="en-US" dirty="0"/>
              <a:t>Configuring OIDC with Azure AD</a:t>
            </a:r>
            <a:endParaRPr lang="en-SI" dirty="0"/>
          </a:p>
        </p:txBody>
      </p:sp>
    </p:spTree>
    <p:extLst>
      <p:ext uri="{BB962C8B-B14F-4D97-AF65-F5344CB8AC3E}">
        <p14:creationId xmlns:p14="http://schemas.microsoft.com/office/powerpoint/2010/main" val="23160482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72739-4E33-D2D6-4E5F-8940ABB9A237}"/>
              </a:ext>
            </a:extLst>
          </p:cNvPr>
          <p:cNvSpPr>
            <a:spLocks noGrp="1"/>
          </p:cNvSpPr>
          <p:nvPr>
            <p:ph type="title"/>
          </p:nvPr>
        </p:nvSpPr>
        <p:spPr/>
        <p:txBody>
          <a:bodyPr/>
          <a:lstStyle/>
          <a:p>
            <a:r>
              <a:rPr lang="sl-SI" dirty="0" err="1"/>
              <a:t>Configuration</a:t>
            </a:r>
            <a:r>
              <a:rPr lang="sl-SI" dirty="0"/>
              <a:t> </a:t>
            </a:r>
            <a:r>
              <a:rPr lang="sl-SI" dirty="0" err="1"/>
              <a:t>process</a:t>
            </a:r>
            <a:endParaRPr lang="sl-SI" dirty="0"/>
          </a:p>
        </p:txBody>
      </p:sp>
      <p:sp>
        <p:nvSpPr>
          <p:cNvPr id="3" name="Text Placeholder 2">
            <a:extLst>
              <a:ext uri="{FF2B5EF4-FFF2-40B4-BE49-F238E27FC236}">
                <a16:creationId xmlns:a16="http://schemas.microsoft.com/office/drawing/2014/main" id="{6E414123-271D-E29A-C35D-2FFF6F4F2207}"/>
              </a:ext>
            </a:extLst>
          </p:cNvPr>
          <p:cNvSpPr>
            <a:spLocks noGrp="1"/>
          </p:cNvSpPr>
          <p:nvPr>
            <p:ph type="body" idx="1"/>
          </p:nvPr>
        </p:nvSpPr>
        <p:spPr/>
        <p:txBody>
          <a:bodyPr/>
          <a:lstStyle/>
          <a:p>
            <a:endParaRPr lang="sl-SI"/>
          </a:p>
        </p:txBody>
      </p:sp>
    </p:spTree>
    <p:extLst>
      <p:ext uri="{BB962C8B-B14F-4D97-AF65-F5344CB8AC3E}">
        <p14:creationId xmlns:p14="http://schemas.microsoft.com/office/powerpoint/2010/main" val="19238103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B7076E8-2C72-57B4-5732-54103B3DC712}"/>
              </a:ext>
            </a:extLst>
          </p:cNvPr>
          <p:cNvSpPr>
            <a:spLocks noGrp="1"/>
          </p:cNvSpPr>
          <p:nvPr>
            <p:ph idx="1"/>
          </p:nvPr>
        </p:nvSpPr>
        <p:spPr/>
        <p:txBody>
          <a:bodyPr/>
          <a:lstStyle/>
          <a:p>
            <a:r>
              <a:rPr lang="sl-SI" dirty="0" err="1"/>
              <a:t>Create</a:t>
            </a:r>
            <a:r>
              <a:rPr lang="sl-SI" dirty="0"/>
              <a:t> </a:t>
            </a:r>
            <a:r>
              <a:rPr lang="sl-SI" dirty="0" err="1"/>
              <a:t>internal</a:t>
            </a:r>
            <a:r>
              <a:rPr lang="sl-SI" dirty="0"/>
              <a:t> URL </a:t>
            </a:r>
            <a:r>
              <a:rPr lang="sl-SI" dirty="0" err="1"/>
              <a:t>web</a:t>
            </a:r>
            <a:r>
              <a:rPr lang="sl-SI" dirty="0"/>
              <a:t> </a:t>
            </a:r>
            <a:r>
              <a:rPr lang="sl-SI" dirty="0" err="1"/>
              <a:t>app</a:t>
            </a:r>
            <a:endParaRPr lang="sl-SI" dirty="0"/>
          </a:p>
          <a:p>
            <a:r>
              <a:rPr lang="sl-SI" dirty="0" err="1"/>
              <a:t>Must</a:t>
            </a:r>
            <a:r>
              <a:rPr lang="sl-SI" dirty="0"/>
              <a:t> </a:t>
            </a:r>
            <a:r>
              <a:rPr lang="sl-SI" dirty="0" err="1"/>
              <a:t>have</a:t>
            </a:r>
            <a:r>
              <a:rPr lang="sl-SI" dirty="0"/>
              <a:t> Windows </a:t>
            </a:r>
            <a:r>
              <a:rPr lang="sl-SI" dirty="0" err="1"/>
              <a:t>AuthN</a:t>
            </a:r>
            <a:r>
              <a:rPr lang="sl-SI" dirty="0"/>
              <a:t> </a:t>
            </a:r>
            <a:r>
              <a:rPr lang="sl-SI" dirty="0" err="1"/>
              <a:t>enabled</a:t>
            </a:r>
            <a:endParaRPr lang="sl-SI" dirty="0"/>
          </a:p>
          <a:p>
            <a:endParaRPr lang="sl-SI" dirty="0"/>
          </a:p>
        </p:txBody>
      </p:sp>
      <p:sp>
        <p:nvSpPr>
          <p:cNvPr id="3" name="Title 2">
            <a:extLst>
              <a:ext uri="{FF2B5EF4-FFF2-40B4-BE49-F238E27FC236}">
                <a16:creationId xmlns:a16="http://schemas.microsoft.com/office/drawing/2014/main" id="{7804D25C-F632-B32C-89A1-0450A945181E}"/>
              </a:ext>
            </a:extLst>
          </p:cNvPr>
          <p:cNvSpPr>
            <a:spLocks noGrp="1"/>
          </p:cNvSpPr>
          <p:nvPr>
            <p:ph type="title"/>
          </p:nvPr>
        </p:nvSpPr>
        <p:spPr/>
        <p:txBody>
          <a:bodyPr/>
          <a:lstStyle/>
          <a:p>
            <a:r>
              <a:rPr lang="sl-SI" dirty="0" err="1"/>
              <a:t>Create</a:t>
            </a:r>
            <a:r>
              <a:rPr lang="sl-SI" dirty="0"/>
              <a:t> </a:t>
            </a:r>
            <a:r>
              <a:rPr lang="sl-SI" dirty="0" err="1"/>
              <a:t>web</a:t>
            </a:r>
            <a:r>
              <a:rPr lang="sl-SI" dirty="0"/>
              <a:t> </a:t>
            </a:r>
            <a:r>
              <a:rPr lang="sl-SI" dirty="0" err="1"/>
              <a:t>app</a:t>
            </a:r>
            <a:endParaRPr lang="sl-SI" dirty="0"/>
          </a:p>
        </p:txBody>
      </p:sp>
    </p:spTree>
    <p:extLst>
      <p:ext uri="{BB962C8B-B14F-4D97-AF65-F5344CB8AC3E}">
        <p14:creationId xmlns:p14="http://schemas.microsoft.com/office/powerpoint/2010/main" val="34770025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8773F-BF90-1430-A62D-7AF3C09C5224}"/>
              </a:ext>
            </a:extLst>
          </p:cNvPr>
          <p:cNvSpPr>
            <a:spLocks noGrp="1"/>
          </p:cNvSpPr>
          <p:nvPr>
            <p:ph type="title"/>
          </p:nvPr>
        </p:nvSpPr>
        <p:spPr/>
        <p:txBody>
          <a:bodyPr/>
          <a:lstStyle/>
          <a:p>
            <a:r>
              <a:rPr lang="en-US" dirty="0"/>
              <a:t>Demo – create web app</a:t>
            </a:r>
            <a:endParaRPr lang="en-SI" dirty="0"/>
          </a:p>
        </p:txBody>
      </p:sp>
      <p:sp>
        <p:nvSpPr>
          <p:cNvPr id="3" name="Text Placeholder 2">
            <a:extLst>
              <a:ext uri="{FF2B5EF4-FFF2-40B4-BE49-F238E27FC236}">
                <a16:creationId xmlns:a16="http://schemas.microsoft.com/office/drawing/2014/main" id="{3D0BF3EF-4F75-16EC-186F-09EAFE839017}"/>
              </a:ext>
            </a:extLst>
          </p:cNvPr>
          <p:cNvSpPr>
            <a:spLocks noGrp="1"/>
          </p:cNvSpPr>
          <p:nvPr>
            <p:ph type="body" idx="1"/>
          </p:nvPr>
        </p:nvSpPr>
        <p:spPr/>
        <p:txBody>
          <a:bodyPr/>
          <a:lstStyle/>
          <a:p>
            <a:endParaRPr lang="en-SI"/>
          </a:p>
        </p:txBody>
      </p:sp>
    </p:spTree>
    <p:extLst>
      <p:ext uri="{BB962C8B-B14F-4D97-AF65-F5344CB8AC3E}">
        <p14:creationId xmlns:p14="http://schemas.microsoft.com/office/powerpoint/2010/main" val="12241661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8EAA83A-79CF-2B62-5F8F-17B88B761BC5}"/>
              </a:ext>
            </a:extLst>
          </p:cNvPr>
          <p:cNvSpPr>
            <a:spLocks noGrp="1"/>
          </p:cNvSpPr>
          <p:nvPr>
            <p:ph idx="1"/>
          </p:nvPr>
        </p:nvSpPr>
        <p:spPr/>
        <p:txBody>
          <a:bodyPr/>
          <a:lstStyle/>
          <a:p>
            <a:r>
              <a:rPr lang="sl-SI" dirty="0"/>
              <a:t>Register </a:t>
            </a:r>
            <a:r>
              <a:rPr lang="sl-SI" dirty="0" err="1"/>
              <a:t>new</a:t>
            </a:r>
            <a:r>
              <a:rPr lang="sl-SI" dirty="0"/>
              <a:t> </a:t>
            </a:r>
            <a:r>
              <a:rPr lang="sl-SI" dirty="0" err="1"/>
              <a:t>app</a:t>
            </a:r>
            <a:endParaRPr lang="sl-SI" dirty="0"/>
          </a:p>
          <a:p>
            <a:pPr lvl="1"/>
            <a:r>
              <a:rPr lang="sl-SI" dirty="0"/>
              <a:t>Take note of </a:t>
            </a:r>
            <a:r>
              <a:rPr lang="sl-SI" dirty="0" err="1"/>
              <a:t>tenant</a:t>
            </a:r>
            <a:r>
              <a:rPr lang="sl-SI" dirty="0"/>
              <a:t> ID </a:t>
            </a:r>
            <a:r>
              <a:rPr lang="sl-SI" dirty="0" err="1"/>
              <a:t>and</a:t>
            </a:r>
            <a:r>
              <a:rPr lang="sl-SI" dirty="0"/>
              <a:t> </a:t>
            </a:r>
            <a:r>
              <a:rPr lang="sl-SI" dirty="0" err="1"/>
              <a:t>app</a:t>
            </a:r>
            <a:r>
              <a:rPr lang="sl-SI" dirty="0"/>
              <a:t> id</a:t>
            </a:r>
          </a:p>
          <a:p>
            <a:r>
              <a:rPr lang="sl-SI" dirty="0"/>
              <a:t>Grant API </a:t>
            </a:r>
            <a:r>
              <a:rPr lang="sl-SI" dirty="0" err="1"/>
              <a:t>permissions</a:t>
            </a:r>
            <a:endParaRPr lang="sl-SI" dirty="0"/>
          </a:p>
          <a:p>
            <a:r>
              <a:rPr lang="sl-SI" dirty="0"/>
              <a:t>Set up </a:t>
            </a:r>
            <a:r>
              <a:rPr lang="sl-SI" dirty="0" err="1"/>
              <a:t>token</a:t>
            </a:r>
            <a:r>
              <a:rPr lang="sl-SI" dirty="0"/>
              <a:t> </a:t>
            </a:r>
            <a:r>
              <a:rPr lang="sl-SI" dirty="0" err="1"/>
              <a:t>information</a:t>
            </a:r>
            <a:endParaRPr lang="sl-SI" dirty="0"/>
          </a:p>
          <a:p>
            <a:endParaRPr lang="sl-SI" dirty="0"/>
          </a:p>
          <a:p>
            <a:r>
              <a:rPr lang="sl-SI" dirty="0" err="1"/>
              <a:t>Update</a:t>
            </a:r>
            <a:r>
              <a:rPr lang="sl-SI" dirty="0"/>
              <a:t> Manifest file </a:t>
            </a:r>
            <a:r>
              <a:rPr lang="sl-SI" dirty="0" err="1"/>
              <a:t>for</a:t>
            </a:r>
            <a:r>
              <a:rPr lang="sl-SI" dirty="0"/>
              <a:t> „*“</a:t>
            </a:r>
          </a:p>
        </p:txBody>
      </p:sp>
      <p:sp>
        <p:nvSpPr>
          <p:cNvPr id="3" name="Title 2">
            <a:extLst>
              <a:ext uri="{FF2B5EF4-FFF2-40B4-BE49-F238E27FC236}">
                <a16:creationId xmlns:a16="http://schemas.microsoft.com/office/drawing/2014/main" id="{8397BE57-80BA-C593-CCD6-EF1E8340FAE4}"/>
              </a:ext>
            </a:extLst>
          </p:cNvPr>
          <p:cNvSpPr>
            <a:spLocks noGrp="1"/>
          </p:cNvSpPr>
          <p:nvPr>
            <p:ph type="title"/>
          </p:nvPr>
        </p:nvSpPr>
        <p:spPr/>
        <p:txBody>
          <a:bodyPr/>
          <a:lstStyle/>
          <a:p>
            <a:r>
              <a:rPr lang="sl-SI" dirty="0" err="1"/>
              <a:t>Azure</a:t>
            </a:r>
            <a:r>
              <a:rPr lang="sl-SI" dirty="0"/>
              <a:t> AD</a:t>
            </a:r>
          </a:p>
        </p:txBody>
      </p:sp>
    </p:spTree>
    <p:extLst>
      <p:ext uri="{BB962C8B-B14F-4D97-AF65-F5344CB8AC3E}">
        <p14:creationId xmlns:p14="http://schemas.microsoft.com/office/powerpoint/2010/main" val="28765974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7F86A2-DE9E-A0B9-FD3E-95BE90ED570F}"/>
              </a:ext>
            </a:extLst>
          </p:cNvPr>
          <p:cNvSpPr>
            <a:spLocks noGrp="1"/>
          </p:cNvSpPr>
          <p:nvPr>
            <p:ph type="title"/>
          </p:nvPr>
        </p:nvSpPr>
        <p:spPr/>
        <p:txBody>
          <a:bodyPr/>
          <a:lstStyle/>
          <a:p>
            <a:r>
              <a:rPr lang="en-US" dirty="0"/>
              <a:t>Demo – configure Azure AD</a:t>
            </a:r>
            <a:endParaRPr lang="en-SI" dirty="0"/>
          </a:p>
        </p:txBody>
      </p:sp>
      <p:sp>
        <p:nvSpPr>
          <p:cNvPr id="3" name="Text Placeholder 2">
            <a:extLst>
              <a:ext uri="{FF2B5EF4-FFF2-40B4-BE49-F238E27FC236}">
                <a16:creationId xmlns:a16="http://schemas.microsoft.com/office/drawing/2014/main" id="{516BD07B-EC18-74F3-FE58-4622CAC473E7}"/>
              </a:ext>
            </a:extLst>
          </p:cNvPr>
          <p:cNvSpPr>
            <a:spLocks noGrp="1"/>
          </p:cNvSpPr>
          <p:nvPr>
            <p:ph type="body" idx="1"/>
          </p:nvPr>
        </p:nvSpPr>
        <p:spPr/>
        <p:txBody>
          <a:bodyPr/>
          <a:lstStyle/>
          <a:p>
            <a:endParaRPr lang="en-SI"/>
          </a:p>
        </p:txBody>
      </p:sp>
    </p:spTree>
    <p:extLst>
      <p:ext uri="{BB962C8B-B14F-4D97-AF65-F5344CB8AC3E}">
        <p14:creationId xmlns:p14="http://schemas.microsoft.com/office/powerpoint/2010/main" val="1979538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EC89B8F-1E76-7F0E-A8B9-8239C7F00D4F}"/>
              </a:ext>
            </a:extLst>
          </p:cNvPr>
          <p:cNvSpPr>
            <a:spLocks noGrp="1"/>
          </p:cNvSpPr>
          <p:nvPr>
            <p:ph idx="1"/>
          </p:nvPr>
        </p:nvSpPr>
        <p:spPr>
          <a:xfrm>
            <a:off x="584200" y="1435503"/>
            <a:ext cx="11018520" cy="2250672"/>
          </a:xfrm>
        </p:spPr>
        <p:txBody>
          <a:bodyPr/>
          <a:lstStyle/>
          <a:p>
            <a:r>
              <a:rPr lang="sl-SI" dirty="0" err="1"/>
              <a:t>Create</a:t>
            </a:r>
            <a:r>
              <a:rPr lang="sl-SI" dirty="0"/>
              <a:t> </a:t>
            </a:r>
            <a:r>
              <a:rPr lang="sl-SI" dirty="0" err="1"/>
              <a:t>and</a:t>
            </a:r>
            <a:r>
              <a:rPr lang="sl-SI" dirty="0"/>
              <a:t> register </a:t>
            </a:r>
            <a:r>
              <a:rPr lang="sl-SI" dirty="0" err="1"/>
              <a:t>nonce</a:t>
            </a:r>
            <a:r>
              <a:rPr lang="sl-SI" dirty="0"/>
              <a:t> certifikate</a:t>
            </a:r>
          </a:p>
          <a:p>
            <a:pPr lvl="1"/>
            <a:r>
              <a:rPr lang="sl-SI" dirty="0"/>
              <a:t>Import </a:t>
            </a:r>
            <a:r>
              <a:rPr lang="sl-SI" dirty="0" err="1"/>
              <a:t>nonce</a:t>
            </a:r>
            <a:r>
              <a:rPr lang="sl-SI" dirty="0"/>
              <a:t> certifikate </a:t>
            </a:r>
            <a:r>
              <a:rPr lang="sl-SI" dirty="0" err="1"/>
              <a:t>for</a:t>
            </a:r>
            <a:r>
              <a:rPr lang="sl-SI" dirty="0"/>
              <a:t> </a:t>
            </a:r>
            <a:r>
              <a:rPr lang="sl-SI" dirty="0" err="1"/>
              <a:t>all</a:t>
            </a:r>
            <a:r>
              <a:rPr lang="sl-SI" dirty="0"/>
              <a:t> </a:t>
            </a:r>
            <a:r>
              <a:rPr lang="sl-SI" dirty="0" err="1"/>
              <a:t>servers</a:t>
            </a:r>
            <a:r>
              <a:rPr lang="sl-SI" dirty="0"/>
              <a:t> in farm</a:t>
            </a:r>
          </a:p>
          <a:p>
            <a:pPr lvl="1"/>
            <a:r>
              <a:rPr lang="sl-SI" dirty="0"/>
              <a:t>Set </a:t>
            </a:r>
            <a:r>
              <a:rPr lang="sl-SI" dirty="0" err="1"/>
              <a:t>permissions</a:t>
            </a:r>
            <a:r>
              <a:rPr lang="sl-SI" dirty="0"/>
              <a:t> on </a:t>
            </a:r>
            <a:r>
              <a:rPr lang="sl-SI" dirty="0" err="1"/>
              <a:t>cert</a:t>
            </a:r>
            <a:endParaRPr lang="sl-SI" dirty="0"/>
          </a:p>
          <a:p>
            <a:r>
              <a:rPr lang="sl-SI" dirty="0"/>
              <a:t>In PowerShell register </a:t>
            </a:r>
            <a:r>
              <a:rPr lang="sl-SI" dirty="0" err="1"/>
              <a:t>new</a:t>
            </a:r>
            <a:r>
              <a:rPr lang="sl-SI" dirty="0"/>
              <a:t> TIDP</a:t>
            </a:r>
          </a:p>
          <a:p>
            <a:endParaRPr lang="sl-SI" dirty="0"/>
          </a:p>
          <a:p>
            <a:endParaRPr lang="sl-SI" dirty="0"/>
          </a:p>
        </p:txBody>
      </p:sp>
      <p:sp>
        <p:nvSpPr>
          <p:cNvPr id="3" name="Title 2">
            <a:extLst>
              <a:ext uri="{FF2B5EF4-FFF2-40B4-BE49-F238E27FC236}">
                <a16:creationId xmlns:a16="http://schemas.microsoft.com/office/drawing/2014/main" id="{35F2D0DC-313F-769A-B95A-E672AB83EAB3}"/>
              </a:ext>
            </a:extLst>
          </p:cNvPr>
          <p:cNvSpPr>
            <a:spLocks noGrp="1"/>
          </p:cNvSpPr>
          <p:nvPr>
            <p:ph type="title"/>
          </p:nvPr>
        </p:nvSpPr>
        <p:spPr/>
        <p:txBody>
          <a:bodyPr/>
          <a:lstStyle/>
          <a:p>
            <a:r>
              <a:rPr lang="sl-SI" dirty="0" err="1"/>
              <a:t>Configure</a:t>
            </a:r>
            <a:r>
              <a:rPr lang="sl-SI" dirty="0"/>
              <a:t> SharePoint</a:t>
            </a:r>
          </a:p>
        </p:txBody>
      </p:sp>
    </p:spTree>
    <p:extLst>
      <p:ext uri="{BB962C8B-B14F-4D97-AF65-F5344CB8AC3E}">
        <p14:creationId xmlns:p14="http://schemas.microsoft.com/office/powerpoint/2010/main" val="3387340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D17E5-B732-4CB8-B204-639C0847AB30}"/>
              </a:ext>
            </a:extLst>
          </p:cNvPr>
          <p:cNvSpPr>
            <a:spLocks noGrp="1"/>
          </p:cNvSpPr>
          <p:nvPr>
            <p:ph type="title"/>
          </p:nvPr>
        </p:nvSpPr>
        <p:spPr/>
        <p:txBody>
          <a:bodyPr/>
          <a:lstStyle/>
          <a:p>
            <a:r>
              <a:rPr lang="en-US" dirty="0"/>
              <a:t>Demo – configure Trusted IDP</a:t>
            </a:r>
            <a:endParaRPr lang="en-SI" dirty="0"/>
          </a:p>
        </p:txBody>
      </p:sp>
      <p:sp>
        <p:nvSpPr>
          <p:cNvPr id="3" name="Text Placeholder 2">
            <a:extLst>
              <a:ext uri="{FF2B5EF4-FFF2-40B4-BE49-F238E27FC236}">
                <a16:creationId xmlns:a16="http://schemas.microsoft.com/office/drawing/2014/main" id="{DD671015-4CDE-D0CF-86A9-70AAF3A70AB7}"/>
              </a:ext>
            </a:extLst>
          </p:cNvPr>
          <p:cNvSpPr>
            <a:spLocks noGrp="1"/>
          </p:cNvSpPr>
          <p:nvPr>
            <p:ph type="body" idx="1"/>
          </p:nvPr>
        </p:nvSpPr>
        <p:spPr/>
        <p:txBody>
          <a:bodyPr/>
          <a:lstStyle/>
          <a:p>
            <a:endParaRPr lang="en-SI"/>
          </a:p>
        </p:txBody>
      </p:sp>
    </p:spTree>
    <p:extLst>
      <p:ext uri="{BB962C8B-B14F-4D97-AF65-F5344CB8AC3E}">
        <p14:creationId xmlns:p14="http://schemas.microsoft.com/office/powerpoint/2010/main" val="30435821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DAC88C2-786B-1A6D-487A-F5220F827DD7}"/>
              </a:ext>
            </a:extLst>
          </p:cNvPr>
          <p:cNvSpPr>
            <a:spLocks noGrp="1"/>
          </p:cNvSpPr>
          <p:nvPr>
            <p:ph idx="1"/>
          </p:nvPr>
        </p:nvSpPr>
        <p:spPr/>
        <p:txBody>
          <a:bodyPr/>
          <a:lstStyle/>
          <a:p>
            <a:r>
              <a:rPr lang="sl-SI" dirty="0" err="1"/>
              <a:t>Extend</a:t>
            </a:r>
            <a:r>
              <a:rPr lang="sl-SI" dirty="0"/>
              <a:t> </a:t>
            </a:r>
            <a:r>
              <a:rPr lang="sl-SI" dirty="0" err="1"/>
              <a:t>web</a:t>
            </a:r>
            <a:r>
              <a:rPr lang="sl-SI" dirty="0"/>
              <a:t> </a:t>
            </a:r>
            <a:r>
              <a:rPr lang="sl-SI" dirty="0" err="1"/>
              <a:t>app</a:t>
            </a:r>
            <a:endParaRPr lang="sl-SI" dirty="0"/>
          </a:p>
          <a:p>
            <a:r>
              <a:rPr lang="sl-SI" dirty="0" err="1"/>
              <a:t>Must</a:t>
            </a:r>
            <a:r>
              <a:rPr lang="sl-SI" dirty="0"/>
              <a:t> </a:t>
            </a:r>
            <a:r>
              <a:rPr lang="sl-SI" dirty="0" err="1"/>
              <a:t>have</a:t>
            </a:r>
            <a:r>
              <a:rPr lang="sl-SI" dirty="0"/>
              <a:t> SSL </a:t>
            </a:r>
            <a:r>
              <a:rPr lang="sl-SI" dirty="0" err="1"/>
              <a:t>enabled</a:t>
            </a:r>
            <a:endParaRPr lang="sl-SI" dirty="0"/>
          </a:p>
          <a:p>
            <a:r>
              <a:rPr lang="sl-SI" dirty="0" err="1"/>
              <a:t>Enable</a:t>
            </a:r>
            <a:r>
              <a:rPr lang="sl-SI" dirty="0"/>
              <a:t> </a:t>
            </a:r>
            <a:r>
              <a:rPr lang="sl-SI" dirty="0" err="1"/>
              <a:t>new</a:t>
            </a:r>
            <a:r>
              <a:rPr lang="sl-SI" dirty="0"/>
              <a:t> </a:t>
            </a:r>
            <a:r>
              <a:rPr lang="sl-SI" dirty="0" err="1"/>
              <a:t>authN</a:t>
            </a:r>
            <a:r>
              <a:rPr lang="sl-SI" dirty="0"/>
              <a:t> </a:t>
            </a:r>
            <a:r>
              <a:rPr lang="sl-SI" dirty="0" err="1"/>
              <a:t>provider</a:t>
            </a:r>
            <a:endParaRPr lang="sl-SI" dirty="0"/>
          </a:p>
          <a:p>
            <a:endParaRPr lang="sl-SI" dirty="0"/>
          </a:p>
          <a:p>
            <a:r>
              <a:rPr lang="sl-SI" dirty="0"/>
              <a:t>Windows </a:t>
            </a:r>
            <a:r>
              <a:rPr lang="sl-SI" dirty="0" err="1"/>
              <a:t>authN</a:t>
            </a:r>
            <a:r>
              <a:rPr lang="sl-SI" dirty="0"/>
              <a:t> </a:t>
            </a:r>
            <a:r>
              <a:rPr lang="sl-SI" dirty="0" err="1"/>
              <a:t>can</a:t>
            </a:r>
            <a:r>
              <a:rPr lang="sl-SI" dirty="0"/>
              <a:t> be </a:t>
            </a:r>
            <a:r>
              <a:rPr lang="sl-SI" dirty="0" err="1"/>
              <a:t>disabled</a:t>
            </a:r>
            <a:endParaRPr lang="sl-SI" dirty="0"/>
          </a:p>
        </p:txBody>
      </p:sp>
      <p:sp>
        <p:nvSpPr>
          <p:cNvPr id="3" name="Title 2">
            <a:extLst>
              <a:ext uri="{FF2B5EF4-FFF2-40B4-BE49-F238E27FC236}">
                <a16:creationId xmlns:a16="http://schemas.microsoft.com/office/drawing/2014/main" id="{49268CF0-DF85-8BCE-BDAD-C9310B792C7C}"/>
              </a:ext>
            </a:extLst>
          </p:cNvPr>
          <p:cNvSpPr>
            <a:spLocks noGrp="1"/>
          </p:cNvSpPr>
          <p:nvPr>
            <p:ph type="title"/>
          </p:nvPr>
        </p:nvSpPr>
        <p:spPr/>
        <p:txBody>
          <a:bodyPr/>
          <a:lstStyle/>
          <a:p>
            <a:r>
              <a:rPr lang="sl-SI" dirty="0" err="1"/>
              <a:t>Extend</a:t>
            </a:r>
            <a:r>
              <a:rPr lang="sl-SI" dirty="0"/>
              <a:t> </a:t>
            </a:r>
            <a:r>
              <a:rPr lang="sl-SI" dirty="0" err="1"/>
              <a:t>web</a:t>
            </a:r>
            <a:r>
              <a:rPr lang="sl-SI" dirty="0"/>
              <a:t> </a:t>
            </a:r>
            <a:r>
              <a:rPr lang="sl-SI" dirty="0" err="1"/>
              <a:t>app</a:t>
            </a:r>
            <a:endParaRPr lang="sl-SI" dirty="0"/>
          </a:p>
        </p:txBody>
      </p:sp>
    </p:spTree>
    <p:extLst>
      <p:ext uri="{BB962C8B-B14F-4D97-AF65-F5344CB8AC3E}">
        <p14:creationId xmlns:p14="http://schemas.microsoft.com/office/powerpoint/2010/main" val="40754745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9C409-F7E2-2C40-F7CD-46D074647B2E}"/>
              </a:ext>
            </a:extLst>
          </p:cNvPr>
          <p:cNvSpPr>
            <a:spLocks noGrp="1"/>
          </p:cNvSpPr>
          <p:nvPr>
            <p:ph type="title"/>
          </p:nvPr>
        </p:nvSpPr>
        <p:spPr/>
        <p:txBody>
          <a:bodyPr/>
          <a:lstStyle/>
          <a:p>
            <a:r>
              <a:rPr lang="en-US" dirty="0"/>
              <a:t>Demo – extend web app</a:t>
            </a:r>
            <a:endParaRPr lang="en-SI" dirty="0"/>
          </a:p>
        </p:txBody>
      </p:sp>
      <p:sp>
        <p:nvSpPr>
          <p:cNvPr id="3" name="Text Placeholder 2">
            <a:extLst>
              <a:ext uri="{FF2B5EF4-FFF2-40B4-BE49-F238E27FC236}">
                <a16:creationId xmlns:a16="http://schemas.microsoft.com/office/drawing/2014/main" id="{BFED586E-34E1-0F41-4D5F-F051512D7EA0}"/>
              </a:ext>
            </a:extLst>
          </p:cNvPr>
          <p:cNvSpPr>
            <a:spLocks noGrp="1"/>
          </p:cNvSpPr>
          <p:nvPr>
            <p:ph type="body" idx="1"/>
          </p:nvPr>
        </p:nvSpPr>
        <p:spPr/>
        <p:txBody>
          <a:bodyPr/>
          <a:lstStyle/>
          <a:p>
            <a:endParaRPr lang="en-SI"/>
          </a:p>
        </p:txBody>
      </p:sp>
    </p:spTree>
    <p:extLst>
      <p:ext uri="{BB962C8B-B14F-4D97-AF65-F5344CB8AC3E}">
        <p14:creationId xmlns:p14="http://schemas.microsoft.com/office/powerpoint/2010/main" val="3836965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07171AB-D81E-A2CE-2D7D-B04E46822F8E}"/>
              </a:ext>
            </a:extLst>
          </p:cNvPr>
          <p:cNvSpPr>
            <a:spLocks noGrp="1"/>
          </p:cNvSpPr>
          <p:nvPr>
            <p:ph idx="1"/>
          </p:nvPr>
        </p:nvSpPr>
        <p:spPr>
          <a:xfrm>
            <a:off x="584200" y="1435503"/>
            <a:ext cx="11018520" cy="2088747"/>
          </a:xfrm>
        </p:spPr>
        <p:txBody>
          <a:bodyPr/>
          <a:lstStyle/>
          <a:p>
            <a:r>
              <a:rPr lang="sl-SI" dirty="0" err="1"/>
              <a:t>Alerts</a:t>
            </a:r>
            <a:r>
              <a:rPr lang="sl-SI" dirty="0"/>
              <a:t> </a:t>
            </a:r>
            <a:r>
              <a:rPr lang="sl-SI" dirty="0" err="1"/>
              <a:t>use</a:t>
            </a:r>
            <a:r>
              <a:rPr lang="sl-SI" dirty="0"/>
              <a:t> </a:t>
            </a:r>
            <a:r>
              <a:rPr lang="sl-SI" dirty="0" err="1"/>
              <a:t>default</a:t>
            </a:r>
            <a:r>
              <a:rPr lang="sl-SI" dirty="0"/>
              <a:t> zone </a:t>
            </a:r>
            <a:r>
              <a:rPr lang="sl-SI" dirty="0" err="1"/>
              <a:t>for</a:t>
            </a:r>
            <a:r>
              <a:rPr lang="sl-SI" dirty="0"/>
              <a:t> </a:t>
            </a:r>
            <a:r>
              <a:rPr lang="sl-SI" dirty="0" err="1"/>
              <a:t>sending</a:t>
            </a:r>
            <a:r>
              <a:rPr lang="sl-SI" dirty="0"/>
              <a:t> </a:t>
            </a:r>
            <a:r>
              <a:rPr lang="sl-SI" dirty="0" err="1"/>
              <a:t>links</a:t>
            </a:r>
            <a:r>
              <a:rPr lang="sl-SI" dirty="0"/>
              <a:t> to </a:t>
            </a:r>
            <a:r>
              <a:rPr lang="sl-SI" dirty="0" err="1"/>
              <a:t>items</a:t>
            </a:r>
            <a:r>
              <a:rPr lang="sl-SI" dirty="0"/>
              <a:t> in </a:t>
            </a:r>
            <a:r>
              <a:rPr lang="sl-SI" dirty="0" err="1"/>
              <a:t>alerts</a:t>
            </a:r>
            <a:endParaRPr lang="sl-SI" dirty="0"/>
          </a:p>
          <a:p>
            <a:endParaRPr lang="sl-SI" dirty="0"/>
          </a:p>
          <a:p>
            <a:r>
              <a:rPr lang="sl-SI" b="1" dirty="0" err="1">
                <a:effectLst/>
              </a:rPr>
              <a:t>Cross</a:t>
            </a:r>
            <a:r>
              <a:rPr lang="sl-SI" b="1" dirty="0">
                <a:effectLst/>
              </a:rPr>
              <a:t> </a:t>
            </a:r>
            <a:r>
              <a:rPr lang="sl-SI" b="1" dirty="0" err="1">
                <a:effectLst/>
              </a:rPr>
              <a:t>Firewall</a:t>
            </a:r>
            <a:r>
              <a:rPr lang="sl-SI" b="1" dirty="0">
                <a:effectLst/>
              </a:rPr>
              <a:t> Access Zone</a:t>
            </a:r>
            <a:endParaRPr lang="sl-SI" dirty="0"/>
          </a:p>
        </p:txBody>
      </p:sp>
      <p:sp>
        <p:nvSpPr>
          <p:cNvPr id="4" name="Title 3">
            <a:extLst>
              <a:ext uri="{FF2B5EF4-FFF2-40B4-BE49-F238E27FC236}">
                <a16:creationId xmlns:a16="http://schemas.microsoft.com/office/drawing/2014/main" id="{7D635A3B-1A1F-0233-5661-866388573BB5}"/>
              </a:ext>
            </a:extLst>
          </p:cNvPr>
          <p:cNvSpPr>
            <a:spLocks noGrp="1"/>
          </p:cNvSpPr>
          <p:nvPr>
            <p:ph type="title"/>
          </p:nvPr>
        </p:nvSpPr>
        <p:spPr/>
        <p:txBody>
          <a:bodyPr/>
          <a:lstStyle/>
          <a:p>
            <a:r>
              <a:rPr lang="sl-SI" dirty="0" err="1"/>
              <a:t>What</a:t>
            </a:r>
            <a:r>
              <a:rPr lang="sl-SI" dirty="0"/>
              <a:t> </a:t>
            </a:r>
            <a:r>
              <a:rPr lang="sl-SI" dirty="0" err="1"/>
              <a:t>about</a:t>
            </a:r>
            <a:r>
              <a:rPr lang="sl-SI" dirty="0"/>
              <a:t> </a:t>
            </a:r>
            <a:r>
              <a:rPr lang="sl-SI" dirty="0" err="1"/>
              <a:t>alerts</a:t>
            </a:r>
            <a:endParaRPr lang="sl-SI" dirty="0"/>
          </a:p>
        </p:txBody>
      </p:sp>
    </p:spTree>
    <p:extLst>
      <p:ext uri="{BB962C8B-B14F-4D97-AF65-F5344CB8AC3E}">
        <p14:creationId xmlns:p14="http://schemas.microsoft.com/office/powerpoint/2010/main" val="37251462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DCDE11-9A78-280A-C324-094D5B52EA82}"/>
              </a:ext>
            </a:extLst>
          </p:cNvPr>
          <p:cNvSpPr>
            <a:spLocks noGrp="1"/>
          </p:cNvSpPr>
          <p:nvPr>
            <p:ph idx="1"/>
          </p:nvPr>
        </p:nvSpPr>
        <p:spPr>
          <a:xfrm>
            <a:off x="584200" y="1435502"/>
            <a:ext cx="11018520" cy="4374747"/>
          </a:xfrm>
        </p:spPr>
        <p:txBody>
          <a:bodyPr vert="horz" lIns="91440" tIns="45720" rIns="91440" bIns="45720" rtlCol="0" anchor="t">
            <a:normAutofit fontScale="92500" lnSpcReduction="10000"/>
          </a:bodyPr>
          <a:lstStyle/>
          <a:p>
            <a:r>
              <a:rPr lang="en-US" dirty="0" err="1"/>
              <a:t>Prereqs</a:t>
            </a:r>
            <a:endParaRPr lang="en-US" dirty="0"/>
          </a:p>
          <a:p>
            <a:pPr lvl="1"/>
            <a:r>
              <a:rPr lang="en-US" dirty="0">
                <a:ea typeface="Calibri"/>
                <a:cs typeface="Calibri"/>
              </a:rPr>
              <a:t>ADFS servers setup and running</a:t>
            </a:r>
          </a:p>
          <a:p>
            <a:pPr lvl="1"/>
            <a:r>
              <a:rPr lang="en-US" dirty="0">
                <a:ea typeface="Calibri"/>
                <a:cs typeface="Calibri"/>
              </a:rPr>
              <a:t>SSL Web app</a:t>
            </a:r>
          </a:p>
          <a:p>
            <a:pPr lvl="1"/>
            <a:r>
              <a:rPr lang="en-US" dirty="0">
                <a:ea typeface="Calibri"/>
                <a:cs typeface="Calibri"/>
              </a:rPr>
              <a:t>Split brain??</a:t>
            </a:r>
            <a:endParaRPr lang="en-US" dirty="0"/>
          </a:p>
          <a:p>
            <a:r>
              <a:rPr lang="en-US" dirty="0"/>
              <a:t>Setup identity provider</a:t>
            </a:r>
          </a:p>
          <a:p>
            <a:pPr lvl="1"/>
            <a:r>
              <a:rPr lang="en-US" dirty="0"/>
              <a:t>Configuring ADFS</a:t>
            </a:r>
          </a:p>
          <a:p>
            <a:pPr lvl="1"/>
            <a:r>
              <a:rPr lang="en-US" dirty="0"/>
              <a:t>Configuring claim rules</a:t>
            </a:r>
          </a:p>
          <a:p>
            <a:r>
              <a:rPr lang="en-US" dirty="0"/>
              <a:t>Change SharePoint farm properties</a:t>
            </a:r>
          </a:p>
          <a:p>
            <a:r>
              <a:rPr lang="en-US" dirty="0"/>
              <a:t>Configure SharePoint to trust the identity providers</a:t>
            </a:r>
          </a:p>
          <a:p>
            <a:r>
              <a:rPr lang="en-US" dirty="0"/>
              <a:t>Configure a SharePoint web application</a:t>
            </a:r>
          </a:p>
          <a:p>
            <a:r>
              <a:rPr lang="en-US" dirty="0"/>
              <a:t>Set up People Picker (optional)</a:t>
            </a:r>
            <a:endParaRPr lang="en-SI" dirty="0"/>
          </a:p>
        </p:txBody>
      </p:sp>
      <p:sp>
        <p:nvSpPr>
          <p:cNvPr id="2" name="Title 1">
            <a:extLst>
              <a:ext uri="{FF2B5EF4-FFF2-40B4-BE49-F238E27FC236}">
                <a16:creationId xmlns:a16="http://schemas.microsoft.com/office/drawing/2014/main" id="{A08A26E8-66A7-3ACF-B86F-F798DC872BED}"/>
              </a:ext>
            </a:extLst>
          </p:cNvPr>
          <p:cNvSpPr>
            <a:spLocks noGrp="1"/>
          </p:cNvSpPr>
          <p:nvPr>
            <p:ph type="title"/>
          </p:nvPr>
        </p:nvSpPr>
        <p:spPr/>
        <p:txBody>
          <a:bodyPr/>
          <a:lstStyle/>
          <a:p>
            <a:r>
              <a:rPr lang="en-US" dirty="0"/>
              <a:t>Configuring OIDC with ADFS</a:t>
            </a:r>
            <a:endParaRPr lang="en-SI" dirty="0"/>
          </a:p>
        </p:txBody>
      </p:sp>
    </p:spTree>
    <p:extLst>
      <p:ext uri="{BB962C8B-B14F-4D97-AF65-F5344CB8AC3E}">
        <p14:creationId xmlns:p14="http://schemas.microsoft.com/office/powerpoint/2010/main" val="4113501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D1F4B77-1B4D-86C6-DD07-1E7496F0AA67}"/>
              </a:ext>
            </a:extLst>
          </p:cNvPr>
          <p:cNvSpPr>
            <a:spLocks noGrp="1"/>
          </p:cNvSpPr>
          <p:nvPr>
            <p:ph idx="1"/>
          </p:nvPr>
        </p:nvSpPr>
        <p:spPr>
          <a:xfrm>
            <a:off x="584200" y="1435503"/>
            <a:ext cx="11018520" cy="4222347"/>
          </a:xfrm>
        </p:spPr>
        <p:txBody>
          <a:bodyPr vert="horz" lIns="91440" tIns="45720" rIns="91440" bIns="45720" rtlCol="0" anchor="t">
            <a:normAutofit lnSpcReduction="10000"/>
          </a:bodyPr>
          <a:lstStyle/>
          <a:p>
            <a:r>
              <a:rPr lang="en-US" dirty="0"/>
              <a:t>When modern authentication (a trusted identity provider) such as SAML 1.1 or OIDC 1.0 is used, the People Picker control </a:t>
            </a:r>
            <a:r>
              <a:rPr lang="en-US" b="1" dirty="0"/>
              <a:t>BY DEFAULT </a:t>
            </a:r>
            <a:r>
              <a:rPr lang="en-US" dirty="0"/>
              <a:t>can't search, resolve, and validate users</a:t>
            </a:r>
          </a:p>
          <a:p>
            <a:pPr lvl="1"/>
            <a:r>
              <a:rPr lang="en-US" dirty="0"/>
              <a:t>Create a new claim provider</a:t>
            </a:r>
          </a:p>
          <a:p>
            <a:pPr lvl="1"/>
            <a:r>
              <a:rPr lang="en-US" dirty="0"/>
              <a:t>Connect </a:t>
            </a:r>
            <a:r>
              <a:rPr lang="en-US" dirty="0" err="1"/>
              <a:t>SPTrustedIdentityTokenIssuer</a:t>
            </a:r>
            <a:r>
              <a:rPr lang="en-US" dirty="0"/>
              <a:t> with </a:t>
            </a:r>
            <a:r>
              <a:rPr lang="en-US" dirty="0" err="1"/>
              <a:t>SPClaimProvider</a:t>
            </a:r>
            <a:endParaRPr lang="en-US" dirty="0"/>
          </a:p>
          <a:p>
            <a:pPr lvl="1"/>
            <a:r>
              <a:rPr lang="en-US" dirty="0"/>
              <a:t>Synchronize profiles to user profile service application (UPSA)</a:t>
            </a:r>
          </a:p>
          <a:p>
            <a:pPr lvl="1"/>
            <a:r>
              <a:rPr lang="en-US" dirty="0"/>
              <a:t>Make groups searchable</a:t>
            </a:r>
          </a:p>
          <a:p>
            <a:pPr lvl="1"/>
            <a:r>
              <a:rPr lang="en-US" dirty="0"/>
              <a:t>Enable fields being searchable in UPSA</a:t>
            </a:r>
          </a:p>
          <a:p>
            <a:pPr lvl="1"/>
            <a:endParaRPr lang="en-US" dirty="0">
              <a:cs typeface="Calibri"/>
            </a:endParaRPr>
          </a:p>
          <a:p>
            <a:r>
              <a:rPr lang="en-US" dirty="0">
                <a:cs typeface="Calibri"/>
              </a:rPr>
              <a:t>Can't invite external users if enabled</a:t>
            </a:r>
          </a:p>
        </p:txBody>
      </p:sp>
      <p:sp>
        <p:nvSpPr>
          <p:cNvPr id="2" name="Title 1">
            <a:extLst>
              <a:ext uri="{FF2B5EF4-FFF2-40B4-BE49-F238E27FC236}">
                <a16:creationId xmlns:a16="http://schemas.microsoft.com/office/drawing/2014/main" id="{D13F74E6-66C6-6872-1774-155B0F19E531}"/>
              </a:ext>
            </a:extLst>
          </p:cNvPr>
          <p:cNvSpPr>
            <a:spLocks noGrp="1"/>
          </p:cNvSpPr>
          <p:nvPr>
            <p:ph type="title"/>
          </p:nvPr>
        </p:nvSpPr>
        <p:spPr/>
        <p:txBody>
          <a:bodyPr/>
          <a:lstStyle/>
          <a:p>
            <a:r>
              <a:rPr lang="en-US" dirty="0"/>
              <a:t>Set up people picker (optional)</a:t>
            </a:r>
            <a:endParaRPr lang="en-SI" dirty="0"/>
          </a:p>
        </p:txBody>
      </p:sp>
    </p:spTree>
    <p:extLst>
      <p:ext uri="{BB962C8B-B14F-4D97-AF65-F5344CB8AC3E}">
        <p14:creationId xmlns:p14="http://schemas.microsoft.com/office/powerpoint/2010/main" val="5303115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B228F89-CC69-797E-B2E3-FF88DF2BC3A8}"/>
              </a:ext>
            </a:extLst>
          </p:cNvPr>
          <p:cNvSpPr>
            <a:spLocks noGrp="1"/>
          </p:cNvSpPr>
          <p:nvPr>
            <p:ph idx="1"/>
          </p:nvPr>
        </p:nvSpPr>
        <p:spPr>
          <a:xfrm>
            <a:off x="584200" y="1435503"/>
            <a:ext cx="11018520" cy="3765147"/>
          </a:xfrm>
        </p:spPr>
        <p:txBody>
          <a:bodyPr vert="horz" lIns="91440" tIns="45720" rIns="91440" bIns="45720" rtlCol="0" anchor="t">
            <a:normAutofit fontScale="92500" lnSpcReduction="10000"/>
          </a:bodyPr>
          <a:lstStyle/>
          <a:p>
            <a:r>
              <a:rPr lang="en-US" dirty="0">
                <a:cs typeface="Calibri"/>
              </a:rPr>
              <a:t>To resolve users from AzureAD</a:t>
            </a:r>
          </a:p>
          <a:p>
            <a:r>
              <a:rPr lang="en-US" dirty="0">
                <a:ea typeface="+mn-lt"/>
                <a:cs typeface="+mn-lt"/>
                <a:hlinkClick r:id="rId2"/>
              </a:rPr>
              <a:t>https://azurecp.yvand.net/</a:t>
            </a:r>
          </a:p>
          <a:p>
            <a:endParaRPr lang="en-US" dirty="0">
              <a:ea typeface="+mn-lt"/>
              <a:cs typeface="+mn-lt"/>
            </a:endParaRPr>
          </a:p>
          <a:p>
            <a:r>
              <a:rPr lang="en-US" dirty="0">
                <a:ea typeface="+mn-lt"/>
                <a:cs typeface="+mn-lt"/>
              </a:rPr>
              <a:t>Not MS product</a:t>
            </a:r>
          </a:p>
          <a:p>
            <a:endParaRPr lang="en-US" dirty="0">
              <a:ea typeface="+mn-lt"/>
              <a:cs typeface="+mn-lt"/>
            </a:endParaRPr>
          </a:p>
          <a:p>
            <a:r>
              <a:rPr lang="en-US" dirty="0">
                <a:ea typeface="+mn-lt"/>
                <a:cs typeface="+mn-lt"/>
              </a:rPr>
              <a:t>https://learn.microsoft.com/en-us/azure/active-directory/saas-apps/sharepoint-on-premises-tutorial#grant-permissions-to-the-azure-active-directory-user-in-sharepoint</a:t>
            </a:r>
          </a:p>
        </p:txBody>
      </p:sp>
      <p:sp>
        <p:nvSpPr>
          <p:cNvPr id="2" name="Title 1">
            <a:extLst>
              <a:ext uri="{FF2B5EF4-FFF2-40B4-BE49-F238E27FC236}">
                <a16:creationId xmlns:a16="http://schemas.microsoft.com/office/drawing/2014/main" id="{78341883-8EEB-12CF-5842-5D5C72F43B2B}"/>
              </a:ext>
            </a:extLst>
          </p:cNvPr>
          <p:cNvSpPr>
            <a:spLocks noGrp="1"/>
          </p:cNvSpPr>
          <p:nvPr>
            <p:ph type="title"/>
          </p:nvPr>
        </p:nvSpPr>
        <p:spPr/>
        <p:txBody>
          <a:bodyPr/>
          <a:lstStyle/>
          <a:p>
            <a:r>
              <a:rPr lang="en-US" dirty="0" err="1">
                <a:cs typeface="Calibri Light"/>
              </a:rPr>
              <a:t>AzureCP</a:t>
            </a:r>
            <a:endParaRPr lang="en-US" dirty="0" err="1"/>
          </a:p>
        </p:txBody>
      </p:sp>
    </p:spTree>
    <p:extLst>
      <p:ext uri="{BB962C8B-B14F-4D97-AF65-F5344CB8AC3E}">
        <p14:creationId xmlns:p14="http://schemas.microsoft.com/office/powerpoint/2010/main" val="11836151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2415DA9-5F20-92A8-465F-A41CB0DA01DD}"/>
              </a:ext>
            </a:extLst>
          </p:cNvPr>
          <p:cNvSpPr>
            <a:spLocks noGrp="1"/>
          </p:cNvSpPr>
          <p:nvPr>
            <p:ph idx="1"/>
          </p:nvPr>
        </p:nvSpPr>
        <p:spPr/>
        <p:txBody>
          <a:bodyPr/>
          <a:lstStyle/>
          <a:p>
            <a:r>
              <a:rPr lang="sl-SI" dirty="0"/>
              <a:t>Register </a:t>
            </a:r>
            <a:r>
              <a:rPr lang="sl-SI" dirty="0" err="1"/>
              <a:t>an</a:t>
            </a:r>
            <a:r>
              <a:rPr lang="sl-SI" dirty="0"/>
              <a:t> </a:t>
            </a:r>
            <a:r>
              <a:rPr lang="sl-SI" dirty="0" err="1"/>
              <a:t>app</a:t>
            </a:r>
            <a:r>
              <a:rPr lang="sl-SI" dirty="0"/>
              <a:t> in </a:t>
            </a:r>
            <a:r>
              <a:rPr lang="sl-SI" dirty="0" err="1"/>
              <a:t>azureAD</a:t>
            </a:r>
            <a:endParaRPr lang="sl-SI" dirty="0"/>
          </a:p>
          <a:p>
            <a:r>
              <a:rPr lang="sl-SI" dirty="0"/>
              <a:t>Grant API </a:t>
            </a:r>
            <a:r>
              <a:rPr lang="sl-SI" dirty="0" err="1"/>
              <a:t>permissions</a:t>
            </a:r>
            <a:r>
              <a:rPr lang="sl-SI" dirty="0"/>
              <a:t> – </a:t>
            </a:r>
            <a:r>
              <a:rPr lang="sl-SI" dirty="0" err="1"/>
              <a:t>Application</a:t>
            </a:r>
            <a:r>
              <a:rPr lang="sl-SI" dirty="0"/>
              <a:t> (not </a:t>
            </a:r>
            <a:r>
              <a:rPr lang="sl-SI" dirty="0" err="1"/>
              <a:t>delegated</a:t>
            </a:r>
            <a:r>
              <a:rPr lang="sl-SI" dirty="0"/>
              <a:t>)</a:t>
            </a:r>
          </a:p>
          <a:p>
            <a:pPr lvl="1"/>
            <a:r>
              <a:rPr lang="sl-SI" dirty="0" err="1"/>
              <a:t>Groupmember.read.all</a:t>
            </a:r>
            <a:endParaRPr lang="sl-SI" dirty="0"/>
          </a:p>
          <a:p>
            <a:pPr lvl="1"/>
            <a:r>
              <a:rPr lang="sl-SI" dirty="0" err="1"/>
              <a:t>User.read.all</a:t>
            </a:r>
            <a:endParaRPr lang="sl-SI" dirty="0"/>
          </a:p>
          <a:p>
            <a:endParaRPr lang="sl-SI" dirty="0"/>
          </a:p>
          <a:p>
            <a:r>
              <a:rPr lang="sl-SI" dirty="0"/>
              <a:t>Use </a:t>
            </a:r>
            <a:r>
              <a:rPr lang="sl-SI" dirty="0" err="1"/>
              <a:t>either</a:t>
            </a:r>
            <a:r>
              <a:rPr lang="sl-SI" dirty="0"/>
              <a:t> </a:t>
            </a:r>
            <a:r>
              <a:rPr lang="sl-SI" dirty="0" err="1"/>
              <a:t>cert</a:t>
            </a:r>
            <a:r>
              <a:rPr lang="sl-SI" dirty="0"/>
              <a:t> </a:t>
            </a:r>
            <a:r>
              <a:rPr lang="sl-SI" dirty="0" err="1"/>
              <a:t>or</a:t>
            </a:r>
            <a:r>
              <a:rPr lang="sl-SI" dirty="0"/>
              <a:t> </a:t>
            </a:r>
            <a:r>
              <a:rPr lang="sl-SI" dirty="0" err="1"/>
              <a:t>secret</a:t>
            </a:r>
            <a:r>
              <a:rPr lang="sl-SI" dirty="0"/>
              <a:t> to </a:t>
            </a:r>
            <a:r>
              <a:rPr lang="sl-SI" dirty="0" err="1"/>
              <a:t>access</a:t>
            </a:r>
            <a:r>
              <a:rPr lang="sl-SI" dirty="0"/>
              <a:t> </a:t>
            </a:r>
            <a:r>
              <a:rPr lang="sl-SI" dirty="0" err="1"/>
              <a:t>AzureAD</a:t>
            </a:r>
            <a:endParaRPr lang="sl-SI" dirty="0"/>
          </a:p>
        </p:txBody>
      </p:sp>
      <p:sp>
        <p:nvSpPr>
          <p:cNvPr id="3" name="Title 2">
            <a:extLst>
              <a:ext uri="{FF2B5EF4-FFF2-40B4-BE49-F238E27FC236}">
                <a16:creationId xmlns:a16="http://schemas.microsoft.com/office/drawing/2014/main" id="{78C58848-6B75-FE49-0F65-18575D70D558}"/>
              </a:ext>
            </a:extLst>
          </p:cNvPr>
          <p:cNvSpPr>
            <a:spLocks noGrp="1"/>
          </p:cNvSpPr>
          <p:nvPr>
            <p:ph type="title"/>
          </p:nvPr>
        </p:nvSpPr>
        <p:spPr/>
        <p:txBody>
          <a:bodyPr/>
          <a:lstStyle/>
          <a:p>
            <a:r>
              <a:rPr lang="sl-SI" dirty="0" err="1"/>
              <a:t>Configure</a:t>
            </a:r>
            <a:r>
              <a:rPr lang="sl-SI" dirty="0"/>
              <a:t> </a:t>
            </a:r>
            <a:r>
              <a:rPr lang="sl-SI" dirty="0" err="1"/>
              <a:t>AzureCP</a:t>
            </a:r>
            <a:endParaRPr lang="sl-SI" dirty="0"/>
          </a:p>
        </p:txBody>
      </p:sp>
    </p:spTree>
    <p:extLst>
      <p:ext uri="{BB962C8B-B14F-4D97-AF65-F5344CB8AC3E}">
        <p14:creationId xmlns:p14="http://schemas.microsoft.com/office/powerpoint/2010/main" val="7613070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B379187-DC33-0B8E-BF56-97CB66118EC7}"/>
              </a:ext>
            </a:extLst>
          </p:cNvPr>
          <p:cNvSpPr>
            <a:spLocks noGrp="1"/>
          </p:cNvSpPr>
          <p:nvPr>
            <p:ph type="title"/>
          </p:nvPr>
        </p:nvSpPr>
        <p:spPr/>
        <p:txBody>
          <a:bodyPr/>
          <a:lstStyle/>
          <a:p>
            <a:r>
              <a:rPr lang="en-US" dirty="0"/>
              <a:t>Demo – configure </a:t>
            </a:r>
            <a:r>
              <a:rPr lang="en-US" dirty="0" err="1"/>
              <a:t>AzureCP</a:t>
            </a:r>
            <a:endParaRPr lang="en-SI" dirty="0"/>
          </a:p>
        </p:txBody>
      </p:sp>
      <p:sp>
        <p:nvSpPr>
          <p:cNvPr id="5" name="Text Placeholder 4">
            <a:extLst>
              <a:ext uri="{FF2B5EF4-FFF2-40B4-BE49-F238E27FC236}">
                <a16:creationId xmlns:a16="http://schemas.microsoft.com/office/drawing/2014/main" id="{217771B1-F735-06B6-7008-94D21555E2A7}"/>
              </a:ext>
            </a:extLst>
          </p:cNvPr>
          <p:cNvSpPr>
            <a:spLocks noGrp="1"/>
          </p:cNvSpPr>
          <p:nvPr>
            <p:ph type="body" idx="1"/>
          </p:nvPr>
        </p:nvSpPr>
        <p:spPr/>
        <p:txBody>
          <a:bodyPr/>
          <a:lstStyle/>
          <a:p>
            <a:endParaRPr lang="en-SI"/>
          </a:p>
        </p:txBody>
      </p:sp>
    </p:spTree>
    <p:extLst>
      <p:ext uri="{BB962C8B-B14F-4D97-AF65-F5344CB8AC3E}">
        <p14:creationId xmlns:p14="http://schemas.microsoft.com/office/powerpoint/2010/main" val="38776061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7A1C74-D7CE-A5E7-4088-FBCF05A9CDD8}"/>
              </a:ext>
            </a:extLst>
          </p:cNvPr>
          <p:cNvSpPr>
            <a:spLocks noGrp="1"/>
          </p:cNvSpPr>
          <p:nvPr>
            <p:ph idx="1"/>
          </p:nvPr>
        </p:nvSpPr>
        <p:spPr>
          <a:xfrm>
            <a:off x="584200" y="1435503"/>
            <a:ext cx="11018520" cy="3574647"/>
          </a:xfrm>
        </p:spPr>
        <p:txBody>
          <a:bodyPr vert="horz" lIns="91440" tIns="45720" rIns="91440" bIns="45720" rtlCol="0" anchor="t">
            <a:normAutofit/>
          </a:bodyPr>
          <a:lstStyle/>
          <a:p>
            <a:r>
              <a:rPr lang="en-SI" dirty="0">
                <a:cs typeface="Calibri"/>
              </a:rPr>
              <a:t>If you have existing WebApp you must migrate users from windows claims to trusted identity provider claims</a:t>
            </a:r>
          </a:p>
          <a:p>
            <a:endParaRPr lang="en-SI" dirty="0">
              <a:cs typeface="Calibri"/>
            </a:endParaRPr>
          </a:p>
          <a:p>
            <a:r>
              <a:rPr lang="en-US" sz="2000" dirty="0">
                <a:solidFill>
                  <a:schemeClr val="accent1">
                    <a:lumMod val="50000"/>
                  </a:schemeClr>
                </a:solidFill>
                <a:latin typeface="Lucida Console" panose="020B0609040504020204" pitchFamily="49" charset="0"/>
                <a:ea typeface="+mn-lt"/>
                <a:cs typeface="+mn-lt"/>
              </a:rPr>
              <a:t>$</a:t>
            </a:r>
            <a:r>
              <a:rPr lang="en-US" sz="2000" dirty="0" err="1">
                <a:solidFill>
                  <a:schemeClr val="accent1">
                    <a:lumMod val="50000"/>
                  </a:schemeClr>
                </a:solidFill>
                <a:latin typeface="Lucida Console" panose="020B0609040504020204" pitchFamily="49" charset="0"/>
                <a:ea typeface="+mn-lt"/>
                <a:cs typeface="+mn-lt"/>
              </a:rPr>
              <a:t>skipFile</a:t>
            </a:r>
            <a:r>
              <a:rPr lang="en-US" sz="2000" dirty="0">
                <a:solidFill>
                  <a:schemeClr val="accent1">
                    <a:lumMod val="50000"/>
                  </a:schemeClr>
                </a:solidFill>
                <a:latin typeface="Lucida Console" panose="020B0609040504020204" pitchFamily="49" charset="0"/>
                <a:ea typeface="+mn-lt"/>
                <a:cs typeface="+mn-lt"/>
              </a:rPr>
              <a:t> = "FileName.csv" </a:t>
            </a:r>
            <a:endParaRPr lang="en-SI" sz="2000" dirty="0">
              <a:solidFill>
                <a:schemeClr val="accent1">
                  <a:lumMod val="50000"/>
                </a:schemeClr>
              </a:solidFill>
              <a:latin typeface="Lucida Console" panose="020B0609040504020204" pitchFamily="49" charset="0"/>
              <a:cs typeface="Calibri" panose="020F0502020204030204"/>
            </a:endParaRPr>
          </a:p>
          <a:p>
            <a:r>
              <a:rPr lang="en-US" sz="2000" dirty="0">
                <a:solidFill>
                  <a:schemeClr val="accent1">
                    <a:lumMod val="50000"/>
                  </a:schemeClr>
                </a:solidFill>
                <a:latin typeface="Lucida Console" panose="020B0609040504020204" pitchFamily="49" charset="0"/>
                <a:ea typeface="+mn-lt"/>
                <a:cs typeface="+mn-lt"/>
              </a:rPr>
              <a:t>$wa = Get-SPWebApplication -Identity "Name of web application" </a:t>
            </a:r>
            <a:endParaRPr lang="en-SI" sz="2000" dirty="0">
              <a:solidFill>
                <a:schemeClr val="accent1">
                  <a:lumMod val="50000"/>
                </a:schemeClr>
              </a:solidFill>
              <a:latin typeface="Lucida Console" panose="020B0609040504020204" pitchFamily="49" charset="0"/>
              <a:cs typeface="Calibri" panose="020F0502020204030204"/>
            </a:endParaRPr>
          </a:p>
          <a:p>
            <a:r>
              <a:rPr lang="en-US" sz="2000" dirty="0">
                <a:solidFill>
                  <a:schemeClr val="accent1">
                    <a:lumMod val="50000"/>
                  </a:schemeClr>
                </a:solidFill>
                <a:latin typeface="Lucida Console" panose="020B0609040504020204" pitchFamily="49" charset="0"/>
                <a:ea typeface="+mn-lt"/>
                <a:cs typeface="+mn-lt"/>
              </a:rPr>
              <a:t>$</a:t>
            </a:r>
            <a:r>
              <a:rPr lang="en-US" sz="2000" dirty="0" err="1">
                <a:solidFill>
                  <a:schemeClr val="accent1">
                    <a:lumMod val="50000"/>
                  </a:schemeClr>
                </a:solidFill>
                <a:latin typeface="Lucida Console" panose="020B0609040504020204" pitchFamily="49" charset="0"/>
                <a:ea typeface="+mn-lt"/>
                <a:cs typeface="+mn-lt"/>
              </a:rPr>
              <a:t>tp</a:t>
            </a:r>
            <a:r>
              <a:rPr lang="en-US" sz="2000" dirty="0">
                <a:solidFill>
                  <a:schemeClr val="accent1">
                    <a:lumMod val="50000"/>
                  </a:schemeClr>
                </a:solidFill>
                <a:latin typeface="Lucida Console" panose="020B0609040504020204" pitchFamily="49" charset="0"/>
                <a:ea typeface="+mn-lt"/>
                <a:cs typeface="+mn-lt"/>
              </a:rPr>
              <a:t> = Get-</a:t>
            </a:r>
            <a:r>
              <a:rPr lang="en-US" sz="2000" dirty="0" err="1">
                <a:solidFill>
                  <a:schemeClr val="accent1">
                    <a:lumMod val="50000"/>
                  </a:schemeClr>
                </a:solidFill>
                <a:latin typeface="Lucida Console" panose="020B0609040504020204" pitchFamily="49" charset="0"/>
                <a:ea typeface="+mn-lt"/>
                <a:cs typeface="+mn-lt"/>
              </a:rPr>
              <a:t>SPTrustedIdentityTokenIssuer</a:t>
            </a:r>
            <a:r>
              <a:rPr lang="en-US" sz="2000" dirty="0">
                <a:solidFill>
                  <a:schemeClr val="accent1">
                    <a:lumMod val="50000"/>
                  </a:schemeClr>
                </a:solidFill>
                <a:latin typeface="Lucida Console" panose="020B0609040504020204" pitchFamily="49" charset="0"/>
                <a:ea typeface="+mn-lt"/>
                <a:cs typeface="+mn-lt"/>
              </a:rPr>
              <a:t> "SP to AAD </a:t>
            </a:r>
            <a:r>
              <a:rPr lang="en-US" sz="2000" dirty="0" err="1">
                <a:solidFill>
                  <a:schemeClr val="accent1">
                    <a:lumMod val="50000"/>
                  </a:schemeClr>
                </a:solidFill>
                <a:latin typeface="Lucida Console" panose="020B0609040504020204" pitchFamily="49" charset="0"/>
                <a:ea typeface="+mn-lt"/>
                <a:cs typeface="+mn-lt"/>
              </a:rPr>
              <a:t>TokenIssuer</a:t>
            </a:r>
            <a:r>
              <a:rPr lang="en-US" sz="2000" dirty="0">
                <a:solidFill>
                  <a:schemeClr val="accent1">
                    <a:lumMod val="50000"/>
                  </a:schemeClr>
                </a:solidFill>
                <a:latin typeface="Lucida Console" panose="020B0609040504020204" pitchFamily="49" charset="0"/>
                <a:ea typeface="+mn-lt"/>
                <a:cs typeface="+mn-lt"/>
              </a:rPr>
              <a:t>" </a:t>
            </a:r>
          </a:p>
          <a:p>
            <a:r>
              <a:rPr lang="en-US" sz="2000" dirty="0">
                <a:solidFill>
                  <a:schemeClr val="accent1">
                    <a:lumMod val="50000"/>
                  </a:schemeClr>
                </a:solidFill>
                <a:latin typeface="Lucida Console" panose="020B0609040504020204" pitchFamily="49" charset="0"/>
                <a:ea typeface="+mn-lt"/>
                <a:cs typeface="+mn-lt"/>
              </a:rPr>
              <a:t>Convert-SPWebApplication -Identity $wa -From CLAIMS-WINDOWS -To CLAIMS-TRUSTED-DEFAULT -</a:t>
            </a:r>
            <a:r>
              <a:rPr lang="en-US" sz="2000" dirty="0" err="1">
                <a:solidFill>
                  <a:schemeClr val="accent1">
                    <a:lumMod val="50000"/>
                  </a:schemeClr>
                </a:solidFill>
                <a:latin typeface="Lucida Console" panose="020B0609040504020204" pitchFamily="49" charset="0"/>
                <a:ea typeface="+mn-lt"/>
                <a:cs typeface="+mn-lt"/>
              </a:rPr>
              <a:t>TrustedProvider</a:t>
            </a:r>
            <a:r>
              <a:rPr lang="en-US" sz="2000" dirty="0">
                <a:solidFill>
                  <a:schemeClr val="accent1">
                    <a:lumMod val="50000"/>
                  </a:schemeClr>
                </a:solidFill>
                <a:latin typeface="Lucida Console" panose="020B0609040504020204" pitchFamily="49" charset="0"/>
                <a:ea typeface="+mn-lt"/>
                <a:cs typeface="+mn-lt"/>
              </a:rPr>
              <a:t> $</a:t>
            </a:r>
            <a:r>
              <a:rPr lang="en-US" sz="2000" dirty="0" err="1">
                <a:solidFill>
                  <a:schemeClr val="accent1">
                    <a:lumMod val="50000"/>
                  </a:schemeClr>
                </a:solidFill>
                <a:latin typeface="Lucida Console" panose="020B0609040504020204" pitchFamily="49" charset="0"/>
                <a:ea typeface="+mn-lt"/>
                <a:cs typeface="+mn-lt"/>
              </a:rPr>
              <a:t>tp</a:t>
            </a:r>
            <a:r>
              <a:rPr lang="en-US" sz="2000" dirty="0">
                <a:solidFill>
                  <a:schemeClr val="accent1">
                    <a:lumMod val="50000"/>
                  </a:schemeClr>
                </a:solidFill>
                <a:latin typeface="Lucida Console" panose="020B0609040504020204" pitchFamily="49" charset="0"/>
                <a:ea typeface="+mn-lt"/>
                <a:cs typeface="+mn-lt"/>
              </a:rPr>
              <a:t> -</a:t>
            </a:r>
            <a:r>
              <a:rPr lang="en-US" sz="2000" dirty="0" err="1">
                <a:solidFill>
                  <a:schemeClr val="accent1">
                    <a:lumMod val="50000"/>
                  </a:schemeClr>
                </a:solidFill>
                <a:latin typeface="Lucida Console" panose="020B0609040504020204" pitchFamily="49" charset="0"/>
                <a:ea typeface="+mn-lt"/>
                <a:cs typeface="+mn-lt"/>
              </a:rPr>
              <a:t>SourceSkipList</a:t>
            </a:r>
            <a:r>
              <a:rPr lang="en-US" sz="2000" dirty="0">
                <a:solidFill>
                  <a:schemeClr val="accent1">
                    <a:lumMod val="50000"/>
                  </a:schemeClr>
                </a:solidFill>
                <a:latin typeface="Lucida Console" panose="020B0609040504020204" pitchFamily="49" charset="0"/>
                <a:ea typeface="+mn-lt"/>
                <a:cs typeface="+mn-lt"/>
              </a:rPr>
              <a:t> $</a:t>
            </a:r>
            <a:r>
              <a:rPr lang="en-US" sz="2000" dirty="0" err="1">
                <a:solidFill>
                  <a:schemeClr val="accent1">
                    <a:lumMod val="50000"/>
                  </a:schemeClr>
                </a:solidFill>
                <a:latin typeface="Lucida Console" panose="020B0609040504020204" pitchFamily="49" charset="0"/>
                <a:ea typeface="+mn-lt"/>
                <a:cs typeface="+mn-lt"/>
              </a:rPr>
              <a:t>skipFile</a:t>
            </a:r>
            <a:endParaRPr lang="en-SI" sz="2000" dirty="0">
              <a:solidFill>
                <a:schemeClr val="accent1">
                  <a:lumMod val="50000"/>
                </a:schemeClr>
              </a:solidFill>
              <a:latin typeface="Lucida Console" panose="020B0609040504020204" pitchFamily="49" charset="0"/>
              <a:ea typeface="+mn-lt"/>
              <a:cs typeface="+mn-lt"/>
            </a:endParaRPr>
          </a:p>
        </p:txBody>
      </p:sp>
      <p:sp>
        <p:nvSpPr>
          <p:cNvPr id="2" name="Title 1">
            <a:extLst>
              <a:ext uri="{FF2B5EF4-FFF2-40B4-BE49-F238E27FC236}">
                <a16:creationId xmlns:a16="http://schemas.microsoft.com/office/drawing/2014/main" id="{29675E75-9AF3-1BA8-66C8-507332C98987}"/>
              </a:ext>
            </a:extLst>
          </p:cNvPr>
          <p:cNvSpPr>
            <a:spLocks noGrp="1"/>
          </p:cNvSpPr>
          <p:nvPr>
            <p:ph type="title"/>
          </p:nvPr>
        </p:nvSpPr>
        <p:spPr/>
        <p:txBody>
          <a:bodyPr/>
          <a:lstStyle/>
          <a:p>
            <a:r>
              <a:rPr lang="en-US" dirty="0"/>
              <a:t>Migrate Windows claims to SAML claims</a:t>
            </a:r>
            <a:endParaRPr lang="en-SI" dirty="0"/>
          </a:p>
        </p:txBody>
      </p:sp>
    </p:spTree>
    <p:extLst>
      <p:ext uri="{BB962C8B-B14F-4D97-AF65-F5344CB8AC3E}">
        <p14:creationId xmlns:p14="http://schemas.microsoft.com/office/powerpoint/2010/main" val="26929465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05C1398-18A8-74A1-9F6C-2C8C0A9E0017}"/>
              </a:ext>
            </a:extLst>
          </p:cNvPr>
          <p:cNvSpPr>
            <a:spLocks noGrp="1"/>
          </p:cNvSpPr>
          <p:nvPr>
            <p:ph idx="1"/>
          </p:nvPr>
        </p:nvSpPr>
        <p:spPr>
          <a:xfrm>
            <a:off x="584200" y="1435503"/>
            <a:ext cx="11018520" cy="3812772"/>
          </a:xfrm>
        </p:spPr>
        <p:txBody>
          <a:bodyPr/>
          <a:lstStyle/>
          <a:p>
            <a:pPr fontAlgn="ctr"/>
            <a:r>
              <a:rPr lang="sl-SI" sz="1800" b="1" u="none" strike="noStrike" dirty="0">
                <a:solidFill>
                  <a:srgbClr val="4B82AA"/>
                </a:solidFill>
                <a:effectLst/>
                <a:latin typeface="Source Sans Pro" panose="020B0503030403020204" pitchFamily="34" charset="0"/>
                <a:ea typeface="Calibri" panose="020F0502020204030204" pitchFamily="34" charset="0"/>
                <a:hlinkClick r:id="rId2"/>
              </a:rPr>
              <a:t>SharePoint </a:t>
            </a:r>
            <a:r>
              <a:rPr lang="sl-SI" sz="1800" b="1" u="none" strike="noStrike" dirty="0" err="1">
                <a:solidFill>
                  <a:srgbClr val="4B82AA"/>
                </a:solidFill>
                <a:effectLst/>
                <a:latin typeface="Source Sans Pro" panose="020B0503030403020204" pitchFamily="34" charset="0"/>
                <a:ea typeface="Calibri" panose="020F0502020204030204" pitchFamily="34" charset="0"/>
                <a:hlinkClick r:id="rId2"/>
              </a:rPr>
              <a:t>Online</a:t>
            </a:r>
            <a:r>
              <a:rPr lang="sl-SI" sz="1800" b="1" u="none" strike="noStrike" dirty="0">
                <a:solidFill>
                  <a:srgbClr val="4B82AA"/>
                </a:solidFill>
                <a:effectLst/>
                <a:latin typeface="Source Sans Pro" panose="020B0503030403020204" pitchFamily="34" charset="0"/>
                <a:ea typeface="Calibri" panose="020F0502020204030204" pitchFamily="34" charset="0"/>
                <a:hlinkClick r:id="rId2"/>
              </a:rPr>
              <a:t> </a:t>
            </a:r>
            <a:r>
              <a:rPr lang="sl-SI" sz="1800" b="1" u="none" strike="noStrike" dirty="0" err="1">
                <a:solidFill>
                  <a:srgbClr val="4B82AA"/>
                </a:solidFill>
                <a:effectLst/>
                <a:latin typeface="Source Sans Pro" panose="020B0503030403020204" pitchFamily="34" charset="0"/>
                <a:ea typeface="Calibri" panose="020F0502020204030204" pitchFamily="34" charset="0"/>
                <a:hlinkClick r:id="rId2"/>
              </a:rPr>
              <a:t>Power</a:t>
            </a:r>
            <a:r>
              <a:rPr lang="sl-SI" sz="1800" b="1" u="none" strike="noStrike" dirty="0">
                <a:solidFill>
                  <a:srgbClr val="4B82AA"/>
                </a:solidFill>
                <a:effectLst/>
                <a:latin typeface="Source Sans Pro" panose="020B0503030403020204" pitchFamily="34" charset="0"/>
                <a:ea typeface="Calibri" panose="020F0502020204030204" pitchFamily="34" charset="0"/>
                <a:hlinkClick r:id="rId2"/>
              </a:rPr>
              <a:t> </a:t>
            </a:r>
            <a:r>
              <a:rPr lang="sl-SI" sz="1800" b="1" u="none" strike="noStrike" dirty="0" err="1">
                <a:solidFill>
                  <a:srgbClr val="4B82AA"/>
                </a:solidFill>
                <a:effectLst/>
                <a:latin typeface="Source Sans Pro" panose="020B0503030403020204" pitchFamily="34" charset="0"/>
                <a:ea typeface="Calibri" panose="020F0502020204030204" pitchFamily="34" charset="0"/>
                <a:hlinkClick r:id="rId2"/>
              </a:rPr>
              <a:t>User</a:t>
            </a:r>
            <a:r>
              <a:rPr lang="sl-SI" sz="1800" dirty="0">
                <a:effectLst/>
                <a:latin typeface="Calibri" panose="020F0502020204030204" pitchFamily="34" charset="0"/>
                <a:ea typeface="Calibri" panose="020F0502020204030204" pitchFamily="34" charset="0"/>
              </a:rPr>
              <a:t>; </a:t>
            </a:r>
            <a:r>
              <a:rPr lang="sl-SI" sz="1800" dirty="0">
                <a:solidFill>
                  <a:srgbClr val="474747"/>
                </a:solidFill>
                <a:effectLst/>
                <a:latin typeface="Source Sans Pro" panose="020B0503030403020204" pitchFamily="34" charset="0"/>
                <a:ea typeface="Calibri" panose="020F0502020204030204" pitchFamily="34" charset="0"/>
              </a:rPr>
              <a:t>19.12 - 22.12.2023</a:t>
            </a:r>
            <a:endParaRPr lang="en-SI" sz="1800" dirty="0">
              <a:effectLst/>
              <a:latin typeface="Calibri" panose="020F0502020204030204" pitchFamily="34" charset="0"/>
              <a:ea typeface="Calibri" panose="020F0502020204030204" pitchFamily="34" charset="0"/>
            </a:endParaRPr>
          </a:p>
          <a:p>
            <a:r>
              <a:rPr lang="sl-SI" sz="1800" b="1" u="none" strike="noStrike" dirty="0">
                <a:solidFill>
                  <a:srgbClr val="4B82AA"/>
                </a:solidFill>
                <a:effectLst/>
                <a:latin typeface="Source Sans Pro" panose="020B0503030403020204" pitchFamily="34" charset="0"/>
                <a:ea typeface="Calibri" panose="020F0502020204030204" pitchFamily="34" charset="0"/>
                <a:cs typeface="Calibri" panose="020F0502020204030204" pitchFamily="34" charset="0"/>
                <a:hlinkClick r:id="rId3"/>
              </a:rPr>
              <a:t>SharePoint </a:t>
            </a:r>
            <a:r>
              <a:rPr lang="sl-SI" sz="1800" b="1" u="none" strike="noStrike" dirty="0" err="1">
                <a:solidFill>
                  <a:srgbClr val="4B82AA"/>
                </a:solidFill>
                <a:effectLst/>
                <a:latin typeface="Source Sans Pro" panose="020B0503030403020204" pitchFamily="34" charset="0"/>
                <a:ea typeface="Calibri" panose="020F0502020204030204" pitchFamily="34" charset="0"/>
                <a:cs typeface="Calibri" panose="020F0502020204030204" pitchFamily="34" charset="0"/>
                <a:hlinkClick r:id="rId3"/>
              </a:rPr>
              <a:t>Online</a:t>
            </a:r>
            <a:r>
              <a:rPr lang="sl-SI" sz="1800" b="1" u="none" strike="noStrike" dirty="0">
                <a:solidFill>
                  <a:srgbClr val="4B82AA"/>
                </a:solidFill>
                <a:effectLst/>
                <a:latin typeface="Source Sans Pro" panose="020B0503030403020204" pitchFamily="34" charset="0"/>
                <a:ea typeface="Calibri" panose="020F0502020204030204" pitchFamily="34" charset="0"/>
                <a:cs typeface="Calibri" panose="020F0502020204030204" pitchFamily="34" charset="0"/>
                <a:hlinkClick r:id="rId3"/>
              </a:rPr>
              <a:t> </a:t>
            </a:r>
            <a:r>
              <a:rPr lang="sl-SI" sz="1800" b="1" u="none" strike="noStrike" dirty="0" err="1">
                <a:solidFill>
                  <a:srgbClr val="4B82AA"/>
                </a:solidFill>
                <a:effectLst/>
                <a:latin typeface="Source Sans Pro" panose="020B0503030403020204" pitchFamily="34" charset="0"/>
                <a:ea typeface="Calibri" panose="020F0502020204030204" pitchFamily="34" charset="0"/>
                <a:cs typeface="Calibri" panose="020F0502020204030204" pitchFamily="34" charset="0"/>
                <a:hlinkClick r:id="rId3"/>
              </a:rPr>
              <a:t>for</a:t>
            </a:r>
            <a:r>
              <a:rPr lang="sl-SI" sz="1800" b="1" u="none" strike="noStrike" dirty="0">
                <a:solidFill>
                  <a:srgbClr val="4B82AA"/>
                </a:solidFill>
                <a:effectLst/>
                <a:latin typeface="Source Sans Pro" panose="020B0503030403020204" pitchFamily="34" charset="0"/>
                <a:ea typeface="Calibri" panose="020F0502020204030204" pitchFamily="34" charset="0"/>
                <a:cs typeface="Calibri" panose="020F0502020204030204" pitchFamily="34" charset="0"/>
                <a:hlinkClick r:id="rId3"/>
              </a:rPr>
              <a:t> </a:t>
            </a:r>
            <a:r>
              <a:rPr lang="sl-SI" sz="1800" b="1" u="none" strike="noStrike" dirty="0" err="1">
                <a:solidFill>
                  <a:srgbClr val="4B82AA"/>
                </a:solidFill>
                <a:effectLst/>
                <a:latin typeface="Source Sans Pro" panose="020B0503030403020204" pitchFamily="34" charset="0"/>
                <a:ea typeface="Calibri" panose="020F0502020204030204" pitchFamily="34" charset="0"/>
                <a:cs typeface="Calibri" panose="020F0502020204030204" pitchFamily="34" charset="0"/>
                <a:hlinkClick r:id="rId3"/>
              </a:rPr>
              <a:t>Administrators</a:t>
            </a:r>
            <a:r>
              <a:rPr lang="sl-SI" sz="1800" dirty="0">
                <a:effectLst/>
                <a:latin typeface="Aptos" panose="020B0004020202020204" pitchFamily="34" charset="0"/>
                <a:ea typeface="Calibri" panose="020F0502020204030204" pitchFamily="34" charset="0"/>
                <a:cs typeface="Calibri" panose="020F0502020204030204" pitchFamily="34" charset="0"/>
              </a:rPr>
              <a:t>, </a:t>
            </a:r>
            <a:r>
              <a:rPr lang="sl-SI" sz="1800" dirty="0">
                <a:solidFill>
                  <a:srgbClr val="474747"/>
                </a:solidFill>
                <a:effectLst/>
                <a:latin typeface="Source Sans Pro" panose="020B0503030403020204" pitchFamily="34" charset="0"/>
                <a:ea typeface="Calibri" panose="020F0502020204030204" pitchFamily="34" charset="0"/>
                <a:cs typeface="Calibri" panose="020F0502020204030204" pitchFamily="34" charset="0"/>
              </a:rPr>
              <a:t>27.11 - 29.11.2023</a:t>
            </a:r>
            <a:endParaRPr lang="en-SI" sz="1800" dirty="0">
              <a:effectLst/>
              <a:latin typeface="Aptos" panose="020B0004020202020204" pitchFamily="34" charset="0"/>
              <a:ea typeface="Calibri" panose="020F0502020204030204" pitchFamily="34" charset="0"/>
              <a:cs typeface="Calibri" panose="020F0502020204030204" pitchFamily="34" charset="0"/>
            </a:endParaRPr>
          </a:p>
          <a:p>
            <a:endParaRPr lang="en-SI" dirty="0"/>
          </a:p>
        </p:txBody>
      </p:sp>
      <p:sp>
        <p:nvSpPr>
          <p:cNvPr id="3" name="Title 2">
            <a:extLst>
              <a:ext uri="{FF2B5EF4-FFF2-40B4-BE49-F238E27FC236}">
                <a16:creationId xmlns:a16="http://schemas.microsoft.com/office/drawing/2014/main" id="{9448CFAD-83DF-6928-B5C6-3113E755E802}"/>
              </a:ext>
            </a:extLst>
          </p:cNvPr>
          <p:cNvSpPr>
            <a:spLocks noGrp="1"/>
          </p:cNvSpPr>
          <p:nvPr>
            <p:ph type="title"/>
          </p:nvPr>
        </p:nvSpPr>
        <p:spPr/>
        <p:txBody>
          <a:bodyPr/>
          <a:lstStyle/>
          <a:p>
            <a:r>
              <a:rPr lang="en-US" dirty="0" err="1"/>
              <a:t>Izobraževanja</a:t>
            </a:r>
            <a:r>
              <a:rPr lang="en-US" dirty="0"/>
              <a:t>	</a:t>
            </a:r>
            <a:endParaRPr lang="en-SI" dirty="0"/>
          </a:p>
        </p:txBody>
      </p:sp>
    </p:spTree>
    <p:extLst>
      <p:ext uri="{BB962C8B-B14F-4D97-AF65-F5344CB8AC3E}">
        <p14:creationId xmlns:p14="http://schemas.microsoft.com/office/powerpoint/2010/main" val="218652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a:extLst>
              <a:ext uri="{FF2B5EF4-FFF2-40B4-BE49-F238E27FC236}">
                <a16:creationId xmlns:a16="http://schemas.microsoft.com/office/drawing/2014/main" id="{5B15B64C-E2AB-BD9D-9533-6122FA033847}"/>
              </a:ext>
            </a:extLst>
          </p:cNvPr>
          <p:cNvSpPr txBox="1">
            <a:spLocks/>
          </p:cNvSpPr>
          <p:nvPr/>
        </p:nvSpPr>
        <p:spPr>
          <a:xfrm rot="903927">
            <a:off x="6807249" y="1892995"/>
            <a:ext cx="4132490" cy="3072010"/>
          </a:xfrm>
          <a:prstGeom prst="rect">
            <a:avLst/>
          </a:prstGeom>
        </p:spPr>
        <p:txBody>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HR" sz="2800" dirty="0">
                <a:solidFill>
                  <a:schemeClr val="tx1"/>
                </a:solidFill>
              </a:rPr>
              <a:t>This is not school, but we </a:t>
            </a:r>
          </a:p>
          <a:p>
            <a:r>
              <a:rPr lang="en-HR" sz="2800" dirty="0">
                <a:solidFill>
                  <a:srgbClr val="832B8F"/>
                </a:solidFill>
              </a:rPr>
              <a:t>love</a:t>
            </a:r>
            <a:r>
              <a:rPr lang="en-HR" sz="2800" dirty="0">
                <a:solidFill>
                  <a:schemeClr val="tx1"/>
                </a:solidFill>
              </a:rPr>
              <a:t> to get grades.</a:t>
            </a:r>
            <a:br>
              <a:rPr lang="en-HR" sz="2800" dirty="0">
                <a:solidFill>
                  <a:schemeClr val="tx1"/>
                </a:solidFill>
              </a:rPr>
            </a:br>
            <a:r>
              <a:rPr lang="en-HR" sz="2800" dirty="0">
                <a:solidFill>
                  <a:schemeClr val="tx1"/>
                </a:solidFill>
              </a:rPr>
              <a:t>Please fill out our </a:t>
            </a:r>
          </a:p>
          <a:p>
            <a:r>
              <a:rPr lang="en-HR" sz="2800" dirty="0">
                <a:solidFill>
                  <a:schemeClr val="tx1"/>
                </a:solidFill>
              </a:rPr>
              <a:t>questoineers and leave </a:t>
            </a:r>
          </a:p>
          <a:p>
            <a:r>
              <a:rPr lang="en-HR" sz="2800" dirty="0">
                <a:solidFill>
                  <a:schemeClr val="tx1"/>
                </a:solidFill>
              </a:rPr>
              <a:t>us your feedback.</a:t>
            </a:r>
            <a:br>
              <a:rPr lang="en-HR" sz="2800" dirty="0">
                <a:solidFill>
                  <a:schemeClr val="tx1"/>
                </a:solidFill>
              </a:rPr>
            </a:br>
            <a:r>
              <a:rPr lang="en-HR" sz="2800" dirty="0">
                <a:solidFill>
                  <a:schemeClr val="tx1"/>
                </a:solidFill>
              </a:rPr>
              <a:t>You may even </a:t>
            </a:r>
            <a:r>
              <a:rPr lang="en-HR" sz="2800" dirty="0">
                <a:solidFill>
                  <a:srgbClr val="ED2FA0"/>
                </a:solidFill>
              </a:rPr>
              <a:t>win</a:t>
            </a:r>
            <a:r>
              <a:rPr lang="en-HR" sz="2800" dirty="0">
                <a:solidFill>
                  <a:schemeClr val="tx1"/>
                </a:solidFill>
              </a:rPr>
              <a:t> some </a:t>
            </a:r>
          </a:p>
          <a:p>
            <a:r>
              <a:rPr lang="en-HR" sz="2800" dirty="0">
                <a:solidFill>
                  <a:schemeClr val="tx1"/>
                </a:solidFill>
              </a:rPr>
              <a:t>cool rewards.</a:t>
            </a:r>
          </a:p>
        </p:txBody>
      </p:sp>
    </p:spTree>
    <p:extLst>
      <p:ext uri="{BB962C8B-B14F-4D97-AF65-F5344CB8AC3E}">
        <p14:creationId xmlns:p14="http://schemas.microsoft.com/office/powerpoint/2010/main" val="3543427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33339425"/>
      </p:ext>
    </p:extLst>
  </p:cSld>
  <p:clrMapOvr>
    <a:masterClrMapping/>
  </p:clrMapOvr>
  <p:transition>
    <p:fade/>
  </p:transition>
</p:sld>
</file>

<file path=ppt/theme/theme1.xml><?xml version="1.0" encoding="utf-8"?>
<a:theme xmlns:a="http://schemas.openxmlformats.org/drawingml/2006/main" name="WHITE TEMPLATE">
  <a:themeElements>
    <a:clrScheme name="TT for white - NEW 2018">
      <a:dk1>
        <a:srgbClr val="1A1A1A"/>
      </a:dk1>
      <a:lt1>
        <a:srgbClr val="FFFFFF"/>
      </a:lt1>
      <a:dk2>
        <a:srgbClr val="0D0D0D"/>
      </a:dk2>
      <a:lt2>
        <a:srgbClr val="E6E6E6"/>
      </a:lt2>
      <a:accent1>
        <a:srgbClr val="0078D4"/>
      </a:accent1>
      <a:accent2>
        <a:srgbClr val="002050"/>
      </a:accent2>
      <a:accent3>
        <a:srgbClr val="107C10"/>
      </a:accent3>
      <a:accent4>
        <a:srgbClr val="D73B01"/>
      </a:accent4>
      <a:accent5>
        <a:srgbClr val="737373"/>
      </a:accent5>
      <a:accent6>
        <a:srgbClr val="E6E6E6"/>
      </a:accent6>
      <a:hlink>
        <a:srgbClr val="0078D4"/>
      </a:hlink>
      <a:folHlink>
        <a:srgbClr val="0078D4"/>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E63CE9C2-82EA-874C-9BA4-00C33B3FC2E8}" vid="{D9AD0D0C-C573-6442-869B-93F2C6AC17E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990F116-B58F-4255-B05B-DA3808E0E5C6}">
  <ds:schemaRefs>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630a2e83-186a-4a0f-ab27-bee8a8096abc"/>
    <ds:schemaRef ds:uri="http://www.w3.org/XML/1998/namespace"/>
  </ds:schemaRefs>
</ds:datastoreItem>
</file>

<file path=customXml/itemProps2.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58FDAC0-319D-4A54-8D8E-1D42CB1F800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NTK23 template</Template>
  <TotalTime>112</TotalTime>
  <Words>1425</Words>
  <Application>Microsoft Office PowerPoint</Application>
  <PresentationFormat>Widescreen</PresentationFormat>
  <Paragraphs>249</Paragraphs>
  <Slides>36</Slides>
  <Notes>1</Notes>
  <HiddenSlides>1</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36</vt:i4>
      </vt:variant>
    </vt:vector>
  </HeadingPairs>
  <TitlesOfParts>
    <vt:vector size="51" baseType="lpstr">
      <vt:lpstr>Aptos</vt:lpstr>
      <vt:lpstr>Arial</vt:lpstr>
      <vt:lpstr>Arial Unicode MS</vt:lpstr>
      <vt:lpstr>Calibri</vt:lpstr>
      <vt:lpstr>IBM Plex Sans</vt:lpstr>
      <vt:lpstr>Lucida Console</vt:lpstr>
      <vt:lpstr>Poppins ExtraBold</vt:lpstr>
      <vt:lpstr>Poppins Medium</vt:lpstr>
      <vt:lpstr>Segoe UI</vt:lpstr>
      <vt:lpstr>Segoe UI Light</vt:lpstr>
      <vt:lpstr>Segoe UI Semibold</vt:lpstr>
      <vt:lpstr>Segoe UI Semilight</vt:lpstr>
      <vt:lpstr>Source Sans Pro</vt:lpstr>
      <vt:lpstr>Wingdings</vt:lpstr>
      <vt:lpstr>WHITE TEMPLATE</vt:lpstr>
      <vt:lpstr>PowerPoint Presentation</vt:lpstr>
      <vt:lpstr>PowerPoint Presentation</vt:lpstr>
      <vt:lpstr>Content</vt:lpstr>
      <vt:lpstr>Intro to SP SE</vt:lpstr>
      <vt:lpstr>New Features in SharePoint Subscription Edition</vt:lpstr>
      <vt:lpstr>New Features in SharePoint Subscription Edition (cont.)</vt:lpstr>
      <vt:lpstr>Support for Windows Core </vt:lpstr>
      <vt:lpstr>Introduction – authentication improvements</vt:lpstr>
      <vt:lpstr>Claims based identity</vt:lpstr>
      <vt:lpstr>Airport - example</vt:lpstr>
      <vt:lpstr>Claims example</vt:lpstr>
      <vt:lpstr>SharePoint Claims</vt:lpstr>
      <vt:lpstr>Identity normalization</vt:lpstr>
      <vt:lpstr>Claims encoding </vt:lpstr>
      <vt:lpstr>PowerPoint Presentation</vt:lpstr>
      <vt:lpstr>OIDC – What is it</vt:lpstr>
      <vt:lpstr>Configuring OIDC with Azure AD</vt:lpstr>
      <vt:lpstr>Configuration process</vt:lpstr>
      <vt:lpstr>Create web app</vt:lpstr>
      <vt:lpstr>Demo – create web app</vt:lpstr>
      <vt:lpstr>Azure AD</vt:lpstr>
      <vt:lpstr>Demo – configure Azure AD</vt:lpstr>
      <vt:lpstr>Configure SharePoint</vt:lpstr>
      <vt:lpstr>Demo – configure Trusted IDP</vt:lpstr>
      <vt:lpstr>Extend web app</vt:lpstr>
      <vt:lpstr>Demo – extend web app</vt:lpstr>
      <vt:lpstr>What about alerts</vt:lpstr>
      <vt:lpstr>Configuring OIDC with ADFS</vt:lpstr>
      <vt:lpstr>Set up people picker (optional)</vt:lpstr>
      <vt:lpstr>AzureCP</vt:lpstr>
      <vt:lpstr>Configure AzureCP</vt:lpstr>
      <vt:lpstr>Demo – configure AzureCP</vt:lpstr>
      <vt:lpstr>Migrate Windows claims to SAML claims</vt:lpstr>
      <vt:lpstr>Izobraževanja </vt:lpstr>
      <vt:lpstr>PowerPoint Presentation</vt:lpstr>
      <vt:lpstr>PowerPoint Presentation</vt:lpstr>
    </vt:vector>
  </TitlesOfParts>
  <Manager>&lt;Comms manager name here&gt;</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&lt;Event name&gt;</dc:subject>
  <dc:creator>Robi Vončina</dc:creator>
  <cp:keywords/>
  <dc:description/>
  <cp:lastModifiedBy>Robi Vončina</cp:lastModifiedBy>
  <cp:revision>1</cp:revision>
  <dcterms:created xsi:type="dcterms:W3CDTF">2023-09-24T15:02:35Z</dcterms:created>
  <dcterms:modified xsi:type="dcterms:W3CDTF">2023-09-24T16:55:23Z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y fmtid="{D5CDD505-2E9C-101B-9397-08002B2CF9AE}" pid="11" name="MSIP_Label_f42aa342-8706-4288-bd11-ebb85995028c_Enabled">
    <vt:lpwstr>True</vt:lpwstr>
  </property>
  <property fmtid="{D5CDD505-2E9C-101B-9397-08002B2CF9AE}" pid="12" name="MSIP_Label_f42aa342-8706-4288-bd11-ebb85995028c_SiteId">
    <vt:lpwstr>72f988bf-86f1-41af-91ab-2d7cd011db47</vt:lpwstr>
  </property>
  <property fmtid="{D5CDD505-2E9C-101B-9397-08002B2CF9AE}" pid="13" name="MSIP_Label_f42aa342-8706-4288-bd11-ebb85995028c_Ref">
    <vt:lpwstr>https://api.informationprotection.azure.com/api/72f988bf-86f1-41af-91ab-2d7cd011db47</vt:lpwstr>
  </property>
  <property fmtid="{D5CDD505-2E9C-101B-9397-08002B2CF9AE}" pid="14" name="MSIP_Label_f42aa342-8706-4288-bd11-ebb85995028c_Owner">
    <vt:lpwstr>maryfj@microsoft.com</vt:lpwstr>
  </property>
  <property fmtid="{D5CDD505-2E9C-101B-9397-08002B2CF9AE}" pid="15" name="MSIP_Label_f42aa342-8706-4288-bd11-ebb85995028c_SetDate">
    <vt:lpwstr>2017-08-29T14:27:20.8568347-07:00</vt:lpwstr>
  </property>
  <property fmtid="{D5CDD505-2E9C-101B-9397-08002B2CF9AE}" pid="16" name="MSIP_Label_f42aa342-8706-4288-bd11-ebb85995028c_Name">
    <vt:lpwstr>General</vt:lpwstr>
  </property>
  <property fmtid="{D5CDD505-2E9C-101B-9397-08002B2CF9AE}" pid="17" name="MSIP_Label_f42aa342-8706-4288-bd11-ebb85995028c_Application">
    <vt:lpwstr>Microsoft Azure Information Protection</vt:lpwstr>
  </property>
  <property fmtid="{D5CDD505-2E9C-101B-9397-08002B2CF9AE}" pid="18" name="MSIP_Label_f42aa342-8706-4288-bd11-ebb85995028c_Extended_MSFT_Method">
    <vt:lpwstr>Automatic</vt:lpwstr>
  </property>
  <property fmtid="{D5CDD505-2E9C-101B-9397-08002B2CF9AE}" pid="19" name="Sensitivity">
    <vt:lpwstr>General</vt:lpwstr>
  </property>
</Properties>
</file>