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29"/>
  </p:notesMasterIdLst>
  <p:handoutMasterIdLst>
    <p:handoutMasterId r:id="rId30"/>
  </p:handoutMasterIdLst>
  <p:sldIdLst>
    <p:sldId id="1841" r:id="rId5"/>
    <p:sldId id="1844" r:id="rId6"/>
    <p:sldId id="1660" r:id="rId7"/>
    <p:sldId id="1670" r:id="rId8"/>
    <p:sldId id="1853" r:id="rId9"/>
    <p:sldId id="1852" r:id="rId10"/>
    <p:sldId id="1854" r:id="rId11"/>
    <p:sldId id="1855" r:id="rId12"/>
    <p:sldId id="1856" r:id="rId13"/>
    <p:sldId id="1857" r:id="rId14"/>
    <p:sldId id="1858" r:id="rId15"/>
    <p:sldId id="1859" r:id="rId16"/>
    <p:sldId id="1860" r:id="rId17"/>
    <p:sldId id="1861" r:id="rId18"/>
    <p:sldId id="1863" r:id="rId19"/>
    <p:sldId id="1862" r:id="rId20"/>
    <p:sldId id="1864" r:id="rId21"/>
    <p:sldId id="1865" r:id="rId22"/>
    <p:sldId id="1866" r:id="rId23"/>
    <p:sldId id="1867" r:id="rId24"/>
    <p:sldId id="1868" r:id="rId25"/>
    <p:sldId id="1869" r:id="rId26"/>
    <p:sldId id="1870" r:id="rId27"/>
    <p:sldId id="1848" r:id="rId28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2FA0"/>
    <a:srgbClr val="832B8F"/>
    <a:srgbClr val="5E5E60"/>
    <a:srgbClr val="B02E7F"/>
    <a:srgbClr val="F26224"/>
    <a:srgbClr val="FFFFFF"/>
    <a:srgbClr val="1A1A1A"/>
    <a:srgbClr val="0078D4"/>
    <a:srgbClr val="107C10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840" autoAdjust="0"/>
    <p:restoredTop sz="41387" autoAdjust="0"/>
  </p:normalViewPr>
  <p:slideViewPr>
    <p:cSldViewPr snapToGrid="0">
      <p:cViewPr varScale="1">
        <p:scale>
          <a:sx n="48" d="100"/>
          <a:sy n="48" d="100"/>
        </p:scale>
        <p:origin x="3402" y="42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9/28/2022 9:05 PM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9/28/2022 9:04 PM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>
              <a:latin typeface="+mn-lt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9/28/2022 9:04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10896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>
              <a:latin typeface="+mn-lt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9:04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5196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9:04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457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9:04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3474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9:04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454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>
              <a:latin typeface="Calibri Light" panose="020F0302020204030204" pitchFamily="34" charset="0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9:04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4070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9:04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83200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9:04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36521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9:04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4282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9:04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0849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>
              <a:latin typeface="Calibri Light" panose="020F0302020204030204" pitchFamily="34" charset="0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9:04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26199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>
              <a:latin typeface="Calibri Light" panose="020F0302020204030204" pitchFamily="34" charset="0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9:04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23104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>
              <a:latin typeface="Calibri Light" panose="020F0302020204030204" pitchFamily="34" charset="0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9:04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12569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9:04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30283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9:04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3888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9:04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99103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9:04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99624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9:04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75887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9:04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9976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9:04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44346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33"/>
              </a:spcAft>
              <a:buClrTx/>
              <a:buSzTx/>
              <a:buFontTx/>
              <a:buNone/>
              <a:tabLst/>
              <a:defRPr/>
            </a:pPr>
            <a:endParaRPr lang="en-US" altLang="zh-CN" b="0" i="0" dirty="0">
              <a:solidFill>
                <a:srgbClr val="171717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9/28/2022 9:04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43869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AD3CDE-5E10-404E-8D77-E831E4100A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445808-4074-B94B-A4BC-32B49477B0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10E75-9523-9041-95F0-DC72EB503E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6727" y="2564065"/>
            <a:ext cx="4008437" cy="1107996"/>
          </a:xfrm>
        </p:spPr>
        <p:txBody>
          <a:bodyPr/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buNone/>
              <a:defRPr/>
            </a:lvl2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Event name or presentation title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9110753-B6A2-F142-88F2-6149B91832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6727" y="3965687"/>
            <a:ext cx="4087812" cy="307777"/>
          </a:xfrm>
        </p:spPr>
        <p:txBody>
          <a:bodyPr/>
          <a:lstStyle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lvl2pPr>
          </a:lstStyle>
          <a:p>
            <a:pPr marL="457200" marR="0" lvl="1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+mn-lt"/>
                <a:ea typeface="+mn-ea"/>
                <a:cs typeface="Segoe UI" panose="020B0502040204020203" pitchFamily="34" charset="0"/>
              </a:rPr>
              <a:t>Speaker name or subtitle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A09A67-B572-3244-A390-08310CB2B9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01754" y="2875002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 algn="l"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01754" y="3800474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 algn="l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B6B966-3A02-BF4C-B27A-9F3ACCE06A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56DAC7C-182F-5C46-9807-19A6537E82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4200" y="4454086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solidFill>
                  <a:schemeClr val="tx1"/>
                </a:soli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BA87077-B7AB-0647-8E46-A7ADECDA05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5379558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273FAD7-7B35-55F5-E868-ED430BB3751D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0E24AE-7AFE-CC89-54CD-6C2680AD71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52D520-F8F1-4071-1840-2C8FC3FB53C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D532779-AAD1-30AC-ED4A-22D5D23C3C0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3A47610-A639-CCC6-C423-5C8717618680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598DF7D-DEA5-4311-FC9A-F5D48F2F2B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692AD05-DF0D-8FA0-7202-5586555FBA85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78B115-6E89-A130-6F7E-75FBFEF4C9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FCD8B7D-7C9D-82A9-4CBD-E6A247F65D11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D19995-9243-8042-FE4F-3A045AE80B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5B92111-9D65-7537-17FA-6AE4E022418A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B7245D-CC92-BA79-3B73-CEAA6F227C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0312930-BEAE-90CE-BD01-AFD8C080DFBF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0D9446-219C-E1ED-4A7B-659B026B76B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849CE94-4896-DD4F-8977-17C107DDE1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algn="ctr"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3">
            <a:extLst>
              <a:ext uri="{FF2B5EF4-FFF2-40B4-BE49-F238E27FC236}">
                <a16:creationId xmlns:a16="http://schemas.microsoft.com/office/drawing/2014/main" id="{B7A55722-E12E-4745-97D0-C6FE2ABF19F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12814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 dirty="0"/>
              <a:t>Add your image here [Drag and Drop]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38D8DC2-3DFD-CF46-9521-01551DFF0AE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5523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13955EB-D48F-F640-BE35-EB01D83FB7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58232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AA7416A-763F-E54E-AD0C-CB78DA3D17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5178" y="264103"/>
            <a:ext cx="10664822" cy="61555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4000" b="0">
                <a:solidFill>
                  <a:schemeClr val="accent2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E4B3E4FD-769E-B84A-834C-0212AAE99A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0522" y="928650"/>
            <a:ext cx="10664822" cy="430887"/>
          </a:xfrm>
          <a:prstGeom prst="rect">
            <a:avLst/>
          </a:prstGeom>
          <a:noFill/>
        </p:spPr>
        <p:txBody>
          <a:bodyPr anchor="ctr"/>
          <a:lstStyle>
            <a:lvl1pPr marL="228600" marR="0" indent="-228600" algn="ctr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300" b="0" spc="0">
                <a:solidFill>
                  <a:schemeClr val="tx1"/>
                </a:solidFill>
                <a:latin typeface="+mj-lt"/>
              </a:defRPr>
            </a:lvl1pPr>
            <a:lvl2pPr>
              <a:defRPr sz="2400"/>
            </a:lvl2pPr>
            <a:lvl3pPr>
              <a:defRPr sz="2600"/>
            </a:lvl3pPr>
            <a:lvl4pPr>
              <a:defRPr sz="2800"/>
            </a:lvl4pPr>
            <a:lvl5pPr>
              <a:defRPr sz="3400"/>
            </a:lvl5pPr>
            <a:lvl6pPr>
              <a:defRPr sz="2800"/>
            </a:lvl6pPr>
            <a:lvl7pPr>
              <a:defRPr sz="2800"/>
            </a:lvl7pPr>
            <a:lvl8pPr algn="r">
              <a:buNone/>
              <a:defRPr/>
            </a:lvl8pPr>
          </a:lstStyle>
          <a:p>
            <a:pPr marL="3497783" marR="0" lvl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Click to edit Master text styles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647C851-21E2-E775-673A-E6F7E1B46F2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726F191-734D-F208-3FF8-C386BA148E9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425733335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87682"/>
            <a:ext cx="12192000" cy="694568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Tech 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89095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Business Section title</a:t>
            </a:r>
          </a:p>
        </p:txBody>
      </p:sp>
    </p:spTree>
    <p:extLst>
      <p:ext uri="{BB962C8B-B14F-4D97-AF65-F5344CB8AC3E}">
        <p14:creationId xmlns:p14="http://schemas.microsoft.com/office/powerpoint/2010/main" val="2081772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0AEC0B-11BC-1547-B56F-B23F987760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CF3AE5F8-88EF-D741-BC59-8A5FE45AA6E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00900" y="4141408"/>
            <a:ext cx="4648200" cy="629453"/>
          </a:xfrm>
        </p:spPr>
        <p:txBody>
          <a:bodyPr anchor="ctr"/>
          <a:lstStyle>
            <a:lvl1pPr marL="0" indent="0" algn="r">
              <a:buNone/>
              <a:defRPr sz="3200" b="1" i="0" spc="0">
                <a:latin typeface="Segoe UI Semibold" panose="020B0502040204020203" pitchFamily="34" charset="0"/>
                <a:cs typeface="Segoe UI Semibold" panose="020B0502040204020203" pitchFamily="34" charset="0"/>
              </a:defRPr>
            </a:lvl1pPr>
          </a:lstStyle>
          <a:p>
            <a:pPr lvl="0"/>
            <a:r>
              <a:rPr lang="en-GB" dirty="0"/>
              <a:t>THANK YOU MESSAGE.</a:t>
            </a:r>
          </a:p>
        </p:txBody>
      </p:sp>
    </p:spTree>
    <p:extLst>
      <p:ext uri="{BB962C8B-B14F-4D97-AF65-F5344CB8AC3E}">
        <p14:creationId xmlns:p14="http://schemas.microsoft.com/office/powerpoint/2010/main" val="1660899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38" r:id="rId13"/>
    <p:sldLayoutId id="2147484673" r:id="rId14"/>
    <p:sldLayoutId id="2147484249" r:id="rId15"/>
    <p:sldLayoutId id="2147484683" r:id="rId16"/>
    <p:sldLayoutId id="2147484684" r:id="rId17"/>
    <p:sldLayoutId id="2147484256" r:id="rId18"/>
    <p:sldLayoutId id="2147484682" r:id="rId19"/>
    <p:sldLayoutId id="2147484263" r:id="rId20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jpe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662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04E3DA-754A-C440-8D05-92B65B8266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360453" y="6394203"/>
            <a:ext cx="1645214" cy="287255"/>
          </a:xfrm>
        </p:spPr>
        <p:txBody>
          <a:bodyPr/>
          <a:lstStyle/>
          <a:p>
            <a:pPr marL="0" indent="0">
              <a:buNone/>
            </a:pPr>
            <a:r>
              <a:rPr lang="sl-SI" sz="2000" dirty="0" err="1">
                <a:latin typeface="Calibri Light" panose="020F0302020204030204" pitchFamily="34" charset="0"/>
              </a:rPr>
              <a:t>Me:Anton</a:t>
            </a:r>
            <a:r>
              <a:rPr lang="sl-SI" sz="2000" dirty="0">
                <a:latin typeface="Calibri Light" panose="020F0302020204030204" pitchFamily="34" charset="0"/>
              </a:rPr>
              <a:t> Sivic</a:t>
            </a:r>
            <a:br>
              <a:rPr lang="sl-SI" sz="2000" dirty="0">
                <a:latin typeface="Calibri Light" panose="020F0302020204030204" pitchFamily="34" charset="0"/>
              </a:rPr>
            </a:br>
            <a:endParaRPr lang="en-HR" sz="2000" dirty="0">
              <a:latin typeface="Calibri Light" panose="020F0302020204030204" pitchFamily="34" charset="0"/>
            </a:endParaRPr>
          </a:p>
        </p:txBody>
      </p:sp>
      <p:sp>
        <p:nvSpPr>
          <p:cNvPr id="4" name="Arrow: Curved Up 3">
            <a:extLst>
              <a:ext uri="{FF2B5EF4-FFF2-40B4-BE49-F238E27FC236}">
                <a16:creationId xmlns:a16="http://schemas.microsoft.com/office/drawing/2014/main" id="{1551BBF7-103C-000D-137F-74C28B8BCB9A}"/>
              </a:ext>
            </a:extLst>
          </p:cNvPr>
          <p:cNvSpPr/>
          <p:nvPr/>
        </p:nvSpPr>
        <p:spPr>
          <a:xfrm>
            <a:off x="7126628" y="2400001"/>
            <a:ext cx="4085967" cy="1136821"/>
          </a:xfrm>
          <a:prstGeom prst="curvedUpArrow">
            <a:avLst>
              <a:gd name="adj1" fmla="val 25000"/>
              <a:gd name="adj2" fmla="val 50000"/>
              <a:gd name="adj3" fmla="val 46739"/>
            </a:avLst>
          </a:prstGeom>
          <a:solidFill>
            <a:srgbClr val="7427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>
              <a:solidFill>
                <a:schemeClr val="tx1"/>
              </a:solidFill>
              <a:latin typeface="Calibri Light" panose="020F0302020204030204" pitchFamily="34" charset="0"/>
            </a:endParaRPr>
          </a:p>
        </p:txBody>
      </p:sp>
      <p:sp>
        <p:nvSpPr>
          <p:cNvPr id="5" name="Arrow: Curved Up 4">
            <a:extLst>
              <a:ext uri="{FF2B5EF4-FFF2-40B4-BE49-F238E27FC236}">
                <a16:creationId xmlns:a16="http://schemas.microsoft.com/office/drawing/2014/main" id="{82F0B5CE-2F3D-7E1F-D0DC-7BAA0BC3DF9E}"/>
              </a:ext>
            </a:extLst>
          </p:cNvPr>
          <p:cNvSpPr/>
          <p:nvPr/>
        </p:nvSpPr>
        <p:spPr>
          <a:xfrm rot="10800000">
            <a:off x="6941277" y="771628"/>
            <a:ext cx="4085967" cy="1136821"/>
          </a:xfrm>
          <a:prstGeom prst="curvedUpArrow">
            <a:avLst>
              <a:gd name="adj1" fmla="val 25000"/>
              <a:gd name="adj2" fmla="val 50000"/>
              <a:gd name="adj3" fmla="val 46739"/>
            </a:avLst>
          </a:prstGeom>
          <a:solidFill>
            <a:srgbClr val="7427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>
              <a:solidFill>
                <a:schemeClr val="tx1"/>
              </a:solidFill>
              <a:latin typeface="Calibri Light" panose="020F030202020403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9E2EDF8-CE28-3692-2277-CABA9E99C18E}"/>
              </a:ext>
            </a:extLst>
          </p:cNvPr>
          <p:cNvSpPr/>
          <p:nvPr/>
        </p:nvSpPr>
        <p:spPr>
          <a:xfrm>
            <a:off x="6371922" y="1759846"/>
            <a:ext cx="6019861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l-SI" sz="4000" b="0" cap="none" spc="0" dirty="0">
                <a:ln w="0"/>
                <a:solidFill>
                  <a:srgbClr val="742774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  <a:reflection blurRad="6350" stA="53000" endA="300" endPos="35500" dir="5400000" sy="-90000" algn="bl" rotWithShape="0"/>
                </a:effectLst>
                <a:latin typeface="Calibri Light" panose="020F0302020204030204" pitchFamily="34" charset="0"/>
              </a:rPr>
              <a:t>Lap </a:t>
            </a:r>
            <a:r>
              <a:rPr lang="sl-SI" sz="4000" b="0" cap="none" spc="0" dirty="0" err="1">
                <a:ln w="0"/>
                <a:solidFill>
                  <a:srgbClr val="742774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  <a:reflection blurRad="6350" stA="53000" endA="300" endPos="35500" dir="5400000" sy="-90000" algn="bl" rotWithShape="0"/>
                </a:effectLst>
                <a:latin typeface="Calibri Light" panose="020F0302020204030204" pitchFamily="34" charset="0"/>
              </a:rPr>
              <a:t>Arround</a:t>
            </a:r>
            <a:r>
              <a:rPr lang="sl-SI" sz="4000" b="0" cap="none" spc="0" dirty="0">
                <a:ln w="0"/>
                <a:solidFill>
                  <a:srgbClr val="742774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  <a:reflection blurRad="6350" stA="53000" endA="300" endPos="35500" dir="5400000" sy="-90000" algn="bl" rotWithShape="0"/>
                </a:effectLst>
                <a:latin typeface="Calibri Light" panose="020F0302020204030204" pitchFamily="34" charset="0"/>
              </a:rPr>
              <a:t>  </a:t>
            </a:r>
            <a:r>
              <a:rPr lang="sl-SI" sz="4000" b="0" cap="none" spc="0" dirty="0" err="1">
                <a:ln w="0"/>
                <a:solidFill>
                  <a:srgbClr val="742774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  <a:reflection blurRad="6350" stA="53000" endA="300" endPos="35500" dir="5400000" sy="-90000" algn="bl" rotWithShape="0"/>
                </a:effectLst>
                <a:latin typeface="Calibri Light" panose="020F0302020204030204" pitchFamily="34" charset="0"/>
              </a:rPr>
              <a:t>Power</a:t>
            </a:r>
            <a:r>
              <a:rPr lang="sl-SI" sz="4000" b="0" cap="none" spc="0" dirty="0">
                <a:ln w="0"/>
                <a:solidFill>
                  <a:srgbClr val="742774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  <a:reflection blurRad="6350" stA="53000" endA="300" endPos="35500" dir="5400000" sy="-90000" algn="bl" rotWithShape="0"/>
                </a:effectLst>
                <a:latin typeface="Calibri Light" panose="020F0302020204030204" pitchFamily="34" charset="0"/>
              </a:rPr>
              <a:t> Platform</a:t>
            </a:r>
            <a:endParaRPr lang="en-US" sz="4000" b="0" cap="none" spc="0" dirty="0">
              <a:ln w="0"/>
              <a:solidFill>
                <a:srgbClr val="742774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  <a:reflection blurRad="6350" stA="53000" endA="300" endPos="35500" dir="5400000" sy="-90000" algn="bl" rotWithShape="0"/>
              </a:effectLst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664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93691A3F-A3EA-FD00-6F44-E8528168B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85602"/>
          </a:xfrm>
        </p:spPr>
        <p:txBody>
          <a:bodyPr>
            <a:noAutofit/>
          </a:bodyPr>
          <a:lstStyle/>
          <a:p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Power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Platform?</a:t>
            </a:r>
          </a:p>
        </p:txBody>
      </p:sp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97ACD52F-C7DE-502D-C4F8-9E15202722F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61" t="10760" r="2737" b="5578"/>
          <a:stretch/>
        </p:blipFill>
        <p:spPr>
          <a:xfrm>
            <a:off x="838200" y="1741758"/>
            <a:ext cx="662970" cy="63392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29C7BFB-49DA-1B1E-BE0D-FB43CF896EE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45" t="7914" r="2643" b="4317"/>
          <a:stretch/>
        </p:blipFill>
        <p:spPr>
          <a:xfrm>
            <a:off x="838200" y="2481286"/>
            <a:ext cx="662970" cy="53921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059255E-85EE-9D00-955E-A1D0B4288F0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836" t="16224" r="5275" b="3590"/>
          <a:stretch/>
        </p:blipFill>
        <p:spPr>
          <a:xfrm>
            <a:off x="838200" y="3117957"/>
            <a:ext cx="662970" cy="88838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A855855-8C8D-146B-721E-459A50603E7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62" t="9672" r="4375" b="4762"/>
          <a:stretch/>
        </p:blipFill>
        <p:spPr>
          <a:xfrm>
            <a:off x="838200" y="4134782"/>
            <a:ext cx="662970" cy="63323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CF60A93-1F34-A23E-C51E-95B46736E080}"/>
              </a:ext>
            </a:extLst>
          </p:cNvPr>
          <p:cNvSpPr txBox="1"/>
          <p:nvPr/>
        </p:nvSpPr>
        <p:spPr>
          <a:xfrm>
            <a:off x="1790695" y="1882580"/>
            <a:ext cx="15786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dirty="0" err="1">
                <a:latin typeface="Calibri Light" panose="020F0302020204030204" pitchFamily="34" charset="0"/>
              </a:rPr>
              <a:t>Power</a:t>
            </a:r>
            <a:r>
              <a:rPr lang="sl-SI" sz="2000" dirty="0">
                <a:latin typeface="Calibri Light" panose="020F0302020204030204" pitchFamily="34" charset="0"/>
              </a:rPr>
              <a:t> </a:t>
            </a:r>
            <a:r>
              <a:rPr lang="sl-SI" sz="2000" dirty="0" err="1">
                <a:latin typeface="Calibri Light" panose="020F0302020204030204" pitchFamily="34" charset="0"/>
              </a:rPr>
              <a:t>Apps</a:t>
            </a:r>
            <a:endParaRPr lang="sl-SI" sz="2000" dirty="0">
              <a:latin typeface="Calibri Light" panose="020F03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A86FFE1-5C0E-8418-FE66-CDDC6430D35F}"/>
              </a:ext>
            </a:extLst>
          </p:cNvPr>
          <p:cNvSpPr txBox="1"/>
          <p:nvPr/>
        </p:nvSpPr>
        <p:spPr>
          <a:xfrm>
            <a:off x="1809748" y="2574031"/>
            <a:ext cx="22845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dirty="0" err="1">
                <a:latin typeface="Calibri Light" panose="020F0302020204030204" pitchFamily="34" charset="0"/>
              </a:rPr>
              <a:t>Power</a:t>
            </a:r>
            <a:r>
              <a:rPr lang="sl-SI" sz="2000" dirty="0">
                <a:latin typeface="Calibri Light" panose="020F0302020204030204" pitchFamily="34" charset="0"/>
              </a:rPr>
              <a:t> </a:t>
            </a:r>
            <a:r>
              <a:rPr lang="sl-SI" sz="2000" dirty="0" err="1">
                <a:latin typeface="Calibri Light" panose="020F0302020204030204" pitchFamily="34" charset="0"/>
              </a:rPr>
              <a:t>Automate</a:t>
            </a:r>
            <a:endParaRPr lang="sl-SI" sz="2000" dirty="0">
              <a:latin typeface="Calibri Light" panose="020F030202020403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2861991-15A0-EBFE-5183-505928958BC8}"/>
              </a:ext>
            </a:extLst>
          </p:cNvPr>
          <p:cNvSpPr txBox="1"/>
          <p:nvPr/>
        </p:nvSpPr>
        <p:spPr>
          <a:xfrm>
            <a:off x="1790694" y="3400302"/>
            <a:ext cx="15786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dirty="0" err="1">
                <a:latin typeface="Calibri Light" panose="020F0302020204030204" pitchFamily="34" charset="0"/>
              </a:rPr>
              <a:t>Power</a:t>
            </a:r>
            <a:r>
              <a:rPr lang="sl-SI" sz="2000" dirty="0">
                <a:latin typeface="Calibri Light" panose="020F0302020204030204" pitchFamily="34" charset="0"/>
              </a:rPr>
              <a:t> BI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C6F40F0-5E31-4429-4292-3958BC845FC1}"/>
              </a:ext>
            </a:extLst>
          </p:cNvPr>
          <p:cNvSpPr txBox="1"/>
          <p:nvPr/>
        </p:nvSpPr>
        <p:spPr>
          <a:xfrm>
            <a:off x="1809747" y="4278581"/>
            <a:ext cx="28304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dirty="0" err="1">
                <a:latin typeface="Calibri Light" panose="020F0302020204030204" pitchFamily="34" charset="0"/>
              </a:rPr>
              <a:t>Power</a:t>
            </a:r>
            <a:r>
              <a:rPr lang="sl-SI" sz="2000" dirty="0">
                <a:latin typeface="Calibri Light" panose="020F0302020204030204" pitchFamily="34" charset="0"/>
              </a:rPr>
              <a:t> </a:t>
            </a:r>
            <a:r>
              <a:rPr lang="sl-SI" sz="2000" dirty="0" err="1">
                <a:latin typeface="Calibri Light" panose="020F0302020204030204" pitchFamily="34" charset="0"/>
              </a:rPr>
              <a:t>Virtual</a:t>
            </a:r>
            <a:r>
              <a:rPr lang="sl-SI" sz="2000" dirty="0">
                <a:latin typeface="Calibri Light" panose="020F0302020204030204" pitchFamily="34" charset="0"/>
              </a:rPr>
              <a:t> </a:t>
            </a:r>
            <a:r>
              <a:rPr lang="sl-SI" sz="2000" dirty="0" err="1">
                <a:latin typeface="Calibri Light" panose="020F0302020204030204" pitchFamily="34" charset="0"/>
              </a:rPr>
              <a:t>Agents</a:t>
            </a:r>
            <a:endParaRPr lang="sl-SI" sz="2000" dirty="0">
              <a:latin typeface="Calibri Light" panose="020F030202020403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1EF7D89-EDDA-949C-5D1A-50D719B53FF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5152" r="-1" b="4626"/>
          <a:stretch/>
        </p:blipFill>
        <p:spPr>
          <a:xfrm>
            <a:off x="1018200" y="5103419"/>
            <a:ext cx="331485" cy="28792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7E2C730-599B-0AD9-2B1E-6CB64C7A1BB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7222" t="4348" r="7222" b="9239"/>
          <a:stretch/>
        </p:blipFill>
        <p:spPr>
          <a:xfrm>
            <a:off x="1018200" y="5495925"/>
            <a:ext cx="331485" cy="34224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C9C71C1-E42A-796F-6984-71E1940135E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8153" t="3333" r="9684" b="13284"/>
          <a:stretch/>
        </p:blipFill>
        <p:spPr>
          <a:xfrm>
            <a:off x="1018200" y="5928844"/>
            <a:ext cx="331485" cy="329093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84EFCDCE-1072-ABD5-450A-17E283DF5AE9}"/>
              </a:ext>
            </a:extLst>
          </p:cNvPr>
          <p:cNvSpPr txBox="1"/>
          <p:nvPr/>
        </p:nvSpPr>
        <p:spPr>
          <a:xfrm>
            <a:off x="1378200" y="5023605"/>
            <a:ext cx="21838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dirty="0">
                <a:latin typeface="Calibri Light" panose="020F0302020204030204" pitchFamily="34" charset="0"/>
              </a:rPr>
              <a:t>Data </a:t>
            </a:r>
            <a:r>
              <a:rPr lang="sl-SI" sz="2000" dirty="0" err="1">
                <a:latin typeface="Calibri Light" panose="020F0302020204030204" pitchFamily="34" charset="0"/>
              </a:rPr>
              <a:t>Connectors</a:t>
            </a:r>
            <a:endParaRPr lang="sl-SI" sz="2000" dirty="0">
              <a:latin typeface="Calibri Light" panose="020F030202020403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CAD8A1D-0210-E88F-29BA-8669460F5BC7}"/>
              </a:ext>
            </a:extLst>
          </p:cNvPr>
          <p:cNvSpPr txBox="1"/>
          <p:nvPr/>
        </p:nvSpPr>
        <p:spPr>
          <a:xfrm>
            <a:off x="1378200" y="5481713"/>
            <a:ext cx="21838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dirty="0">
                <a:latin typeface="Calibri Light" panose="020F0302020204030204" pitchFamily="34" charset="0"/>
              </a:rPr>
              <a:t>AI </a:t>
            </a:r>
            <a:r>
              <a:rPr lang="sl-SI" sz="2000" dirty="0" err="1">
                <a:latin typeface="Calibri Light" panose="020F0302020204030204" pitchFamily="34" charset="0"/>
              </a:rPr>
              <a:t>Builder</a:t>
            </a:r>
            <a:endParaRPr lang="sl-SI" sz="2000" dirty="0">
              <a:latin typeface="Calibri Light" panose="020F030202020403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932EF45-4C3C-6A86-1E02-DBDA2AA0BAE0}"/>
              </a:ext>
            </a:extLst>
          </p:cNvPr>
          <p:cNvSpPr txBox="1"/>
          <p:nvPr/>
        </p:nvSpPr>
        <p:spPr>
          <a:xfrm>
            <a:off x="1378200" y="5907490"/>
            <a:ext cx="21838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000" dirty="0" err="1">
                <a:latin typeface="Calibri Light" panose="020F0302020204030204" pitchFamily="34" charset="0"/>
              </a:rPr>
              <a:t>Dataverse</a:t>
            </a:r>
            <a:endParaRPr lang="sl-SI" sz="20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772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3" grpId="0"/>
      <p:bldP spid="14" grpId="0"/>
      <p:bldP spid="15" grpId="0"/>
      <p:bldP spid="20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8">
            <a:extLst>
              <a:ext uri="{FF2B5EF4-FFF2-40B4-BE49-F238E27FC236}">
                <a16:creationId xmlns:a16="http://schemas.microsoft.com/office/drawing/2014/main" id="{4987C4B7-183D-FA29-5FBE-FEE1E93F7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643" y="384222"/>
            <a:ext cx="11341268" cy="680196"/>
          </a:xfrm>
        </p:spPr>
        <p:txBody>
          <a:bodyPr>
            <a:noAutofit/>
          </a:bodyPr>
          <a:lstStyle/>
          <a:p>
            <a:r>
              <a:rPr lang="sl-SI" altLang="zh-CN" sz="5000" spc="-147" dirty="0" err="1">
                <a:solidFill>
                  <a:srgbClr val="742774"/>
                </a:solidFill>
                <a:latin typeface="Calibri Light" panose="020F0302020204030204" pitchFamily="34" charset="0"/>
              </a:rPr>
              <a:t>Can</a:t>
            </a:r>
            <a:r>
              <a:rPr lang="sl-SI" altLang="zh-CN" sz="5000" spc="-147" dirty="0">
                <a:solidFill>
                  <a:srgbClr val="742774"/>
                </a:solidFill>
                <a:latin typeface="Calibri Light" panose="020F0302020204030204" pitchFamily="34" charset="0"/>
              </a:rPr>
              <a:t> be on </a:t>
            </a:r>
            <a:r>
              <a:rPr lang="sl-SI" altLang="zh-CN" sz="5000" spc="-147" dirty="0" err="1">
                <a:solidFill>
                  <a:srgbClr val="742774"/>
                </a:solidFill>
                <a:latin typeface="Calibri Light" panose="020F0302020204030204" pitchFamily="34" charset="0"/>
              </a:rPr>
              <a:t>it‘s</a:t>
            </a:r>
            <a:r>
              <a:rPr lang="sl-SI" altLang="zh-CN" sz="5000" spc="-147" dirty="0">
                <a:solidFill>
                  <a:srgbClr val="742774"/>
                </a:solidFill>
                <a:latin typeface="Calibri Light" panose="020F0302020204030204" pitchFamily="34" charset="0"/>
              </a:rPr>
              <a:t> </a:t>
            </a:r>
            <a:r>
              <a:rPr lang="sl-SI" altLang="zh-CN" sz="5000" spc="-147" dirty="0" err="1">
                <a:solidFill>
                  <a:srgbClr val="742774"/>
                </a:solidFill>
                <a:latin typeface="Calibri Light" panose="020F0302020204030204" pitchFamily="34" charset="0"/>
              </a:rPr>
              <a:t>own</a:t>
            </a:r>
            <a:r>
              <a:rPr lang="sl-SI" altLang="zh-CN" sz="5000" spc="-147" dirty="0">
                <a:solidFill>
                  <a:srgbClr val="742774"/>
                </a:solidFill>
                <a:latin typeface="Calibri Light" panose="020F0302020204030204" pitchFamily="34" charset="0"/>
              </a:rPr>
              <a:t>, </a:t>
            </a:r>
            <a:r>
              <a:rPr lang="sl-SI" altLang="zh-CN" sz="5000" spc="-147" dirty="0" err="1">
                <a:solidFill>
                  <a:srgbClr val="742774"/>
                </a:solidFill>
                <a:latin typeface="Calibri Light" panose="020F0302020204030204" pitchFamily="34" charset="0"/>
              </a:rPr>
              <a:t>but</a:t>
            </a:r>
            <a:r>
              <a:rPr lang="sl-SI" altLang="zh-CN" sz="5000" spc="-147" dirty="0">
                <a:solidFill>
                  <a:srgbClr val="742774"/>
                </a:solidFill>
                <a:latin typeface="Calibri Light" panose="020F0302020204030204" pitchFamily="34" charset="0"/>
              </a:rPr>
              <a:t> </a:t>
            </a:r>
            <a:r>
              <a:rPr lang="sl-SI" altLang="zh-CN" sz="5000" spc="-147" dirty="0" err="1">
                <a:solidFill>
                  <a:srgbClr val="742774"/>
                </a:solidFill>
                <a:latin typeface="Calibri Light" panose="020F0302020204030204" pitchFamily="34" charset="0"/>
              </a:rPr>
              <a:t>can</a:t>
            </a:r>
            <a:r>
              <a:rPr lang="sl-SI" altLang="zh-CN" sz="5000" spc="-147" dirty="0">
                <a:solidFill>
                  <a:srgbClr val="742774"/>
                </a:solidFill>
                <a:latin typeface="Calibri Light" panose="020F0302020204030204" pitchFamily="34" charset="0"/>
              </a:rPr>
              <a:t> </a:t>
            </a:r>
            <a:r>
              <a:rPr lang="sl-SI" altLang="zh-CN" sz="5000" spc="-147" dirty="0" err="1">
                <a:solidFill>
                  <a:srgbClr val="742774"/>
                </a:solidFill>
                <a:latin typeface="Calibri Light" panose="020F0302020204030204" pitchFamily="34" charset="0"/>
              </a:rPr>
              <a:t>work</a:t>
            </a:r>
            <a:r>
              <a:rPr lang="sl-SI" altLang="zh-CN" sz="5000" spc="-147" dirty="0">
                <a:solidFill>
                  <a:srgbClr val="742774"/>
                </a:solidFill>
                <a:latin typeface="Calibri Light" panose="020F0302020204030204" pitchFamily="34" charset="0"/>
              </a:rPr>
              <a:t> </a:t>
            </a:r>
            <a:r>
              <a:rPr lang="sl-SI" altLang="zh-CN" sz="5000" spc="-147" dirty="0" err="1">
                <a:solidFill>
                  <a:srgbClr val="742774"/>
                </a:solidFill>
                <a:latin typeface="Calibri Light" panose="020F0302020204030204" pitchFamily="34" charset="0"/>
              </a:rPr>
              <a:t>together</a:t>
            </a:r>
            <a:br>
              <a:rPr lang="en-US" altLang="zh-CN" sz="5000" spc="-147" dirty="0">
                <a:solidFill>
                  <a:srgbClr val="742774"/>
                </a:solidFill>
                <a:latin typeface="Calibri Light" panose="020F0302020204030204" pitchFamily="34" charset="0"/>
              </a:rPr>
            </a:br>
            <a:endParaRPr lang="en-US" sz="5000" dirty="0">
              <a:solidFill>
                <a:srgbClr val="742774"/>
              </a:solidFill>
              <a:latin typeface="Calibri Light" panose="020F03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9DE706-7C85-D701-B88C-E0D9A3C7816B}"/>
              </a:ext>
            </a:extLst>
          </p:cNvPr>
          <p:cNvSpPr txBox="1"/>
          <p:nvPr/>
        </p:nvSpPr>
        <p:spPr>
          <a:xfrm>
            <a:off x="5384019" y="1033873"/>
            <a:ext cx="17684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049">
              <a:defRPr/>
            </a:pPr>
            <a:r>
              <a:rPr lang="en-US" sz="2000" dirty="0">
                <a:latin typeface="Calibri Light" panose="020F0302020204030204" pitchFamily="34" charset="0"/>
                <a:cs typeface="Segoe UI Semibold" panose="020B0702040204020203" pitchFamily="34" charset="0"/>
              </a:rPr>
              <a:t>Power Apps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2D41E5D-BDA6-C556-1B2A-A0F0D035545A}"/>
              </a:ext>
            </a:extLst>
          </p:cNvPr>
          <p:cNvSpPr txBox="1"/>
          <p:nvPr/>
        </p:nvSpPr>
        <p:spPr>
          <a:xfrm>
            <a:off x="8030481" y="3023237"/>
            <a:ext cx="1133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049">
              <a:defRPr/>
            </a:pPr>
            <a:r>
              <a:rPr lang="en-US" sz="2000" dirty="0">
                <a:latin typeface="Calibri Light" panose="020F0302020204030204" pitchFamily="34" charset="0"/>
                <a:cs typeface="Segoe UI Semibold" panose="020B0702040204020203" pitchFamily="34" charset="0"/>
              </a:rPr>
              <a:t>Power BI</a:t>
            </a:r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B7F492F0-93D0-71C3-052C-0951BBED00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 bwMode="auto">
          <a:xfrm>
            <a:off x="4505759" y="1675522"/>
            <a:ext cx="3047120" cy="3062564"/>
          </a:xfrm>
          <a:prstGeom prst="arc">
            <a:avLst>
              <a:gd name="adj1" fmla="val 11997550"/>
              <a:gd name="adj2" fmla="val 15082815"/>
            </a:avLst>
          </a:prstGeom>
          <a:noFill/>
          <a:ln w="19050">
            <a:solidFill>
              <a:schemeClr val="bg2">
                <a:lumMod val="50000"/>
              </a:schemeClr>
            </a:solidFill>
            <a:prstDash val="sysDot"/>
            <a:headEnd type="triangle" w="lg" len="med"/>
            <a:tailEnd type="triangle" w="lg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28" tIns="146263" rIns="182828" bIns="14626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114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chemeClr val="bg1"/>
              </a:solidFill>
              <a:latin typeface="Calibri Light" panose="020F0302020204030204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A7C1DFB-DD25-FC20-77D6-D65DC543D9CB}"/>
              </a:ext>
            </a:extLst>
          </p:cNvPr>
          <p:cNvSpPr txBox="1"/>
          <p:nvPr/>
        </p:nvSpPr>
        <p:spPr>
          <a:xfrm>
            <a:off x="7364623" y="4261003"/>
            <a:ext cx="2688339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500" b="0" i="0" dirty="0">
                <a:solidFill>
                  <a:srgbClr val="000002"/>
                </a:solidFill>
                <a:effectLst/>
                <a:latin typeface="Calibri Light" panose="020F0302020204030204" pitchFamily="34" charset="0"/>
              </a:rPr>
              <a:t>Analyze chatbot activity to refine and expand conversations. </a:t>
            </a:r>
            <a:endParaRPr lang="en-US" sz="1500" dirty="0">
              <a:solidFill>
                <a:srgbClr val="000002"/>
              </a:solidFill>
              <a:latin typeface="Calibri Light" panose="020F03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036F0F0-EDB1-C943-799B-63B680B8AE76}"/>
              </a:ext>
            </a:extLst>
          </p:cNvPr>
          <p:cNvSpPr txBox="1"/>
          <p:nvPr/>
        </p:nvSpPr>
        <p:spPr>
          <a:xfrm>
            <a:off x="4998519" y="5315712"/>
            <a:ext cx="50934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049">
              <a:defRPr/>
            </a:pPr>
            <a:r>
              <a:rPr lang="en-US" sz="2000" dirty="0">
                <a:latin typeface="Calibri Light" panose="020F0302020204030204" pitchFamily="34" charset="0"/>
                <a:cs typeface="Segoe UI Semibold" panose="020B0702040204020203" pitchFamily="34" charset="0"/>
              </a:rPr>
              <a:t>Power Virtual Agent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E73245C-622B-56A5-F501-2E22AF42539C}"/>
              </a:ext>
            </a:extLst>
          </p:cNvPr>
          <p:cNvSpPr txBox="1"/>
          <p:nvPr/>
        </p:nvSpPr>
        <p:spPr>
          <a:xfrm>
            <a:off x="1995193" y="4227259"/>
            <a:ext cx="2872161" cy="493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90000"/>
              </a:lnSpc>
              <a:spcAft>
                <a:spcPts val="600"/>
              </a:spcAft>
            </a:pPr>
            <a:r>
              <a:rPr lang="en-US" sz="1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Calibri Light" panose="020F0302020204030204" pitchFamily="34" charset="0"/>
              </a:rPr>
              <a:t>Drive actions to </a:t>
            </a:r>
            <a:r>
              <a:rPr lang="en-US" sz="15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Calibri Light" panose="020F0302020204030204" pitchFamily="34" charset="0"/>
              </a:rPr>
              <a:t>apps</a:t>
            </a:r>
            <a:r>
              <a:rPr lang="en-US" sz="1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Calibri Light" panose="020F0302020204030204" pitchFamily="34" charset="0"/>
              </a:rPr>
              <a:t> and services from chatbot conversations.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D0505D0-71A8-D66B-64ED-FA16F7F52344}"/>
              </a:ext>
            </a:extLst>
          </p:cNvPr>
          <p:cNvSpPr txBox="1"/>
          <p:nvPr/>
        </p:nvSpPr>
        <p:spPr>
          <a:xfrm>
            <a:off x="7359722" y="1806141"/>
            <a:ext cx="2895627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500" dirty="0">
                <a:solidFill>
                  <a:srgbClr val="000002"/>
                </a:solidFill>
                <a:latin typeface="Calibri Light" panose="020F0302020204030204" pitchFamily="34" charset="0"/>
              </a:rPr>
              <a:t>Embed Power Apps into dashboards and add Power BI tiles to apps. </a:t>
            </a:r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5F90D49E-D3DB-E052-B729-69F4CE5F3F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 bwMode="auto">
          <a:xfrm rot="1701548">
            <a:off x="4577484" y="1678097"/>
            <a:ext cx="3047120" cy="3086833"/>
          </a:xfrm>
          <a:prstGeom prst="arc">
            <a:avLst>
              <a:gd name="adj1" fmla="val 15606935"/>
              <a:gd name="adj2" fmla="val 18836332"/>
            </a:avLst>
          </a:prstGeom>
          <a:noFill/>
          <a:ln w="19050">
            <a:solidFill>
              <a:schemeClr val="bg2">
                <a:lumMod val="50000"/>
              </a:schemeClr>
            </a:solidFill>
            <a:prstDash val="sysDot"/>
            <a:headEnd type="triangle" w="lg" len="med"/>
            <a:tailEnd type="triangle" w="lg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28" tIns="146263" rIns="182828" bIns="14626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114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chemeClr val="bg1"/>
              </a:solidFill>
              <a:latin typeface="Calibri Light" panose="020F0302020204030204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6" name="object 33" descr="Power Apps icon">
            <a:extLst>
              <a:ext uri="{FF2B5EF4-FFF2-40B4-BE49-F238E27FC236}">
                <a16:creationId xmlns:a16="http://schemas.microsoft.com/office/drawing/2014/main" id="{AE48B3A1-0A85-2226-E49D-83F54C21E1A5}"/>
              </a:ext>
            </a:extLst>
          </p:cNvPr>
          <p:cNvSpPr/>
          <p:nvPr/>
        </p:nvSpPr>
        <p:spPr>
          <a:xfrm>
            <a:off x="5640109" y="1400063"/>
            <a:ext cx="853661" cy="85586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libri Light" panose="020F0302020204030204" pitchFamily="34" charset="0"/>
            </a:endParaRPr>
          </a:p>
        </p:txBody>
      </p:sp>
      <p:sp>
        <p:nvSpPr>
          <p:cNvPr id="18" name="object 34" descr="Power Automate icon">
            <a:extLst>
              <a:ext uri="{FF2B5EF4-FFF2-40B4-BE49-F238E27FC236}">
                <a16:creationId xmlns:a16="http://schemas.microsoft.com/office/drawing/2014/main" id="{8830EC88-9CF2-8AB1-74E2-8DC027704927}"/>
              </a:ext>
            </a:extLst>
          </p:cNvPr>
          <p:cNvSpPr/>
          <p:nvPr/>
        </p:nvSpPr>
        <p:spPr>
          <a:xfrm>
            <a:off x="4165146" y="2766440"/>
            <a:ext cx="853661" cy="85586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libri Light" panose="020F0302020204030204" pitchFamily="34" charset="0"/>
            </a:endParaRPr>
          </a:p>
        </p:txBody>
      </p:sp>
      <p:sp>
        <p:nvSpPr>
          <p:cNvPr id="19" name="object 35" descr="Power BI icon">
            <a:extLst>
              <a:ext uri="{FF2B5EF4-FFF2-40B4-BE49-F238E27FC236}">
                <a16:creationId xmlns:a16="http://schemas.microsoft.com/office/drawing/2014/main" id="{91ABED74-DE77-91F9-A604-FFF8111A3AC5}"/>
              </a:ext>
            </a:extLst>
          </p:cNvPr>
          <p:cNvSpPr/>
          <p:nvPr/>
        </p:nvSpPr>
        <p:spPr>
          <a:xfrm>
            <a:off x="7152479" y="2778874"/>
            <a:ext cx="853661" cy="85586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libri Light" panose="020F0302020204030204" pitchFamily="34" charset="0"/>
            </a:endParaRPr>
          </a:p>
        </p:txBody>
      </p:sp>
      <p:sp>
        <p:nvSpPr>
          <p:cNvPr id="20" name="object 36" descr="Power Virtual Agent icon">
            <a:extLst>
              <a:ext uri="{FF2B5EF4-FFF2-40B4-BE49-F238E27FC236}">
                <a16:creationId xmlns:a16="http://schemas.microsoft.com/office/drawing/2014/main" id="{B4E9BCAD-3FEF-C8BE-9E9E-ACF6B026AD03}"/>
              </a:ext>
            </a:extLst>
          </p:cNvPr>
          <p:cNvSpPr/>
          <p:nvPr/>
        </p:nvSpPr>
        <p:spPr>
          <a:xfrm>
            <a:off x="5638662" y="4408870"/>
            <a:ext cx="852238" cy="85443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Calibri Light" panose="020F0302020204030204" pitchFamily="34" charset="0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5A3964E7-C729-A6A4-E0FA-B721FA6355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 bwMode="auto">
          <a:xfrm>
            <a:off x="5341309" y="2550121"/>
            <a:ext cx="1398609" cy="1405697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28" tIns="146263" rIns="182828" bIns="274281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 algn="ctr" defTabSz="932114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282828"/>
              </a:solidFill>
              <a:latin typeface="Calibri Light" panose="020F0302020204030204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E0C875-101E-FBB7-CE8B-43C497B98DE9}"/>
              </a:ext>
            </a:extLst>
          </p:cNvPr>
          <p:cNvSpPr txBox="1"/>
          <p:nvPr/>
        </p:nvSpPr>
        <p:spPr>
          <a:xfrm>
            <a:off x="5340545" y="3296981"/>
            <a:ext cx="13986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049">
              <a:defRPr/>
            </a:pPr>
            <a:r>
              <a:rPr lang="en-US" sz="2000" dirty="0" err="1">
                <a:solidFill>
                  <a:srgbClr val="282828"/>
                </a:solidFill>
                <a:latin typeface="Calibri Light" panose="020F0302020204030204" pitchFamily="34" charset="0"/>
                <a:cs typeface="Segoe UI Semibold" panose="020B0702040204020203" pitchFamily="34" charset="0"/>
              </a:rPr>
              <a:t>Dataverse</a:t>
            </a:r>
            <a:endParaRPr lang="en-US" sz="2000" dirty="0">
              <a:solidFill>
                <a:srgbClr val="282828"/>
              </a:solidFill>
              <a:latin typeface="Calibri Light" panose="020F0302020204030204" pitchFamily="34" charset="0"/>
              <a:cs typeface="Segoe UI Semibold" panose="020B0702040204020203" pitchFamily="34" charset="0"/>
            </a:endParaRPr>
          </a:p>
        </p:txBody>
      </p:sp>
      <p:sp>
        <p:nvSpPr>
          <p:cNvPr id="23" name="Arc 22">
            <a:extLst>
              <a:ext uri="{FF2B5EF4-FFF2-40B4-BE49-F238E27FC236}">
                <a16:creationId xmlns:a16="http://schemas.microsoft.com/office/drawing/2014/main" id="{3B191BA9-323D-DCCD-9003-15592E0609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 bwMode="auto">
          <a:xfrm rot="6986159">
            <a:off x="4602308" y="1751813"/>
            <a:ext cx="3054973" cy="3078899"/>
          </a:xfrm>
          <a:prstGeom prst="arc">
            <a:avLst>
              <a:gd name="adj1" fmla="val 15606935"/>
              <a:gd name="adj2" fmla="val 18836332"/>
            </a:avLst>
          </a:prstGeom>
          <a:noFill/>
          <a:ln w="19050">
            <a:solidFill>
              <a:schemeClr val="bg2">
                <a:lumMod val="50000"/>
              </a:schemeClr>
            </a:solidFill>
            <a:prstDash val="sysDot"/>
            <a:headEnd type="triangle" w="lg" len="med"/>
            <a:tailEnd type="triangle" w="lg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28" tIns="146263" rIns="182828" bIns="14626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114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chemeClr val="bg1"/>
              </a:solidFill>
              <a:latin typeface="Calibri Light" panose="020F0302020204030204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4" name="Arc 23" descr="The four apps: Power automate, power apps, Power BI, and Power Virtual Agent connected with arrows in a circular shape.">
            <a:extLst>
              <a:ext uri="{FF2B5EF4-FFF2-40B4-BE49-F238E27FC236}">
                <a16:creationId xmlns:a16="http://schemas.microsoft.com/office/drawing/2014/main" id="{83051BFA-B34F-35C1-5EC3-DB90FF4D99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 bwMode="auto">
          <a:xfrm rot="12822673">
            <a:off x="4541221" y="1731264"/>
            <a:ext cx="3047120" cy="3086833"/>
          </a:xfrm>
          <a:prstGeom prst="arc">
            <a:avLst>
              <a:gd name="adj1" fmla="val 15437320"/>
              <a:gd name="adj2" fmla="val 18805591"/>
            </a:avLst>
          </a:prstGeom>
          <a:noFill/>
          <a:ln w="19050">
            <a:solidFill>
              <a:schemeClr val="bg2">
                <a:lumMod val="50000"/>
              </a:schemeClr>
            </a:solidFill>
            <a:prstDash val="sysDot"/>
            <a:headEnd type="triangle" w="lg" len="med"/>
            <a:tailEnd type="triangle" w="lg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28" tIns="146263" rIns="182828" bIns="14626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114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chemeClr val="bg1"/>
              </a:solidFill>
              <a:latin typeface="Calibri Light" panose="020F0302020204030204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A80DAC5-AEB3-85F1-6969-0EA5CD79C5DA}"/>
              </a:ext>
            </a:extLst>
          </p:cNvPr>
          <p:cNvSpPr txBox="1"/>
          <p:nvPr/>
        </p:nvSpPr>
        <p:spPr>
          <a:xfrm>
            <a:off x="2632502" y="1722132"/>
            <a:ext cx="2258315" cy="697114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 algn="r">
              <a:lnSpc>
                <a:spcPct val="90000"/>
              </a:lnSpc>
              <a:spcAft>
                <a:spcPts val="600"/>
              </a:spcAft>
            </a:pPr>
            <a:r>
              <a:rPr lang="en-US" sz="1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Calibri Light" panose="020F0302020204030204" pitchFamily="34" charset="0"/>
              </a:rPr>
              <a:t>Automate apps and drive business </a:t>
            </a:r>
            <a:r>
              <a:rPr lang="en-US" sz="15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Calibri Light" panose="020F0302020204030204" pitchFamily="34" charset="0"/>
              </a:rPr>
              <a:t>processes</a:t>
            </a:r>
            <a:r>
              <a:rPr lang="en-US" sz="1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latin typeface="Calibri Light" panose="020F0302020204030204" pitchFamily="34" charset="0"/>
              </a:rPr>
              <a:t>. 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F85FC7F-A92F-8518-4C76-684E2AB1A51B}"/>
              </a:ext>
            </a:extLst>
          </p:cNvPr>
          <p:cNvSpPr txBox="1"/>
          <p:nvPr/>
        </p:nvSpPr>
        <p:spPr>
          <a:xfrm>
            <a:off x="2267118" y="2960209"/>
            <a:ext cx="2096841" cy="3456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3211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 Light" panose="020F0302020204030204" pitchFamily="34" charset="0"/>
                <a:cs typeface="Segoe UI" pitchFamily="34" charset="0"/>
              </a:rPr>
              <a:t>Power Automate</a:t>
            </a:r>
          </a:p>
        </p:txBody>
      </p:sp>
      <p:pic>
        <p:nvPicPr>
          <p:cNvPr id="27" name="Picture 26" descr="Dataverse icon">
            <a:extLst>
              <a:ext uri="{FF2B5EF4-FFF2-40B4-BE49-F238E27FC236}">
                <a16:creationId xmlns:a16="http://schemas.microsoft.com/office/drawing/2014/main" id="{D593F0B6-DB77-B6BF-47FE-1C5BDCEF0B1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80262" y="2775918"/>
            <a:ext cx="569036" cy="570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70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 animBg="1"/>
      <p:bldP spid="11" grpId="0"/>
      <p:bldP spid="12" grpId="0"/>
      <p:bldP spid="13" grpId="0"/>
      <p:bldP spid="14" grpId="0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/>
      <p:bldP spid="23" grpId="0" animBg="1"/>
      <p:bldP spid="24" grpId="0" animBg="1"/>
      <p:bldP spid="25" grpId="0"/>
      <p:bldP spid="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F3AF7-527B-DC1C-8A01-A7C417568F4C}"/>
              </a:ext>
            </a:extLst>
          </p:cNvPr>
          <p:cNvSpPr txBox="1">
            <a:spLocks/>
          </p:cNvSpPr>
          <p:nvPr/>
        </p:nvSpPr>
        <p:spPr>
          <a:xfrm>
            <a:off x="852714" y="365126"/>
            <a:ext cx="10515600" cy="585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sz="5000" dirty="0" err="1">
                <a:solidFill>
                  <a:srgbClr val="742774"/>
                </a:solidFill>
              </a:rPr>
              <a:t>Power</a:t>
            </a:r>
            <a:r>
              <a:rPr lang="sl-SI" sz="5000" dirty="0">
                <a:solidFill>
                  <a:srgbClr val="742774"/>
                </a:solidFill>
              </a:rPr>
              <a:t> </a:t>
            </a:r>
            <a:r>
              <a:rPr lang="sl-SI" sz="5000" dirty="0" err="1">
                <a:solidFill>
                  <a:srgbClr val="742774"/>
                </a:solidFill>
              </a:rPr>
              <a:t>Apps</a:t>
            </a:r>
            <a:endParaRPr lang="sl-SI" sz="5000" dirty="0">
              <a:solidFill>
                <a:srgbClr val="742774"/>
              </a:solidFill>
            </a:endParaRPr>
          </a:p>
        </p:txBody>
      </p:sp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B505C703-1E8C-2F48-A0C4-044F479AAF9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61" t="10760" r="2737" b="5578"/>
          <a:stretch/>
        </p:blipFill>
        <p:spPr>
          <a:xfrm>
            <a:off x="118200" y="262270"/>
            <a:ext cx="720000" cy="688458"/>
          </a:xfrm>
          <a:prstGeom prst="rect">
            <a:avLst/>
          </a:prstGeom>
        </p:spPr>
      </p:pic>
      <p:pic>
        <p:nvPicPr>
          <p:cNvPr id="4" name="Picture 3" descr="Power Apps My Travel screenshot on different devices screen">
            <a:extLst>
              <a:ext uri="{FF2B5EF4-FFF2-40B4-BE49-F238E27FC236}">
                <a16:creationId xmlns:a16="http://schemas.microsoft.com/office/drawing/2014/main" id="{45ECF198-6621-8D6E-27ED-CE3AC8758F3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516" r="17516"/>
          <a:stretch/>
        </p:blipFill>
        <p:spPr>
          <a:xfrm>
            <a:off x="118200" y="1328100"/>
            <a:ext cx="5185785" cy="2693253"/>
          </a:xfrm>
          <a:prstGeom prst="rect">
            <a:avLst/>
          </a:prstGeom>
        </p:spPr>
      </p:pic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DAEAC495-A1F3-1CB5-854D-0271AB2CC852}"/>
              </a:ext>
            </a:extLst>
          </p:cNvPr>
          <p:cNvSpPr txBox="1">
            <a:spLocks/>
          </p:cNvSpPr>
          <p:nvPr/>
        </p:nvSpPr>
        <p:spPr>
          <a:xfrm>
            <a:off x="5577114" y="1328099"/>
            <a:ext cx="5791200" cy="2693253"/>
          </a:xfrm>
          <a:prstGeom prst="rect">
            <a:avLst/>
          </a:prstGeom>
          <a:noFill/>
        </p:spPr>
        <p:txBody>
          <a:bodyPr vert="horz" wrap="square" lIns="137160" tIns="91440" rIns="137160" bIns="91440" rtlCol="0" anchor="t">
            <a:no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None/>
              <a:tabLst/>
              <a:defRPr sz="1800" b="0" i="0" kern="1200" spc="0" baseline="0">
                <a:solidFill>
                  <a:schemeClr val="tx1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0" marR="0" indent="0" algn="l" defTabSz="932742" rtl="0" eaLnBrk="1" fontAlgn="auto" latinLnBrk="0" hangingPunct="1">
              <a:lnSpc>
                <a:spcPts val="1765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372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193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7229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96386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C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anvas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 apps with data from one or multiple sources</a:t>
            </a:r>
          </a:p>
          <a:p>
            <a:pPr marL="342900" marR="0" lvl="0" indent="-34290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Mode </a:t>
            </a:r>
            <a:r>
              <a:rPr kumimoji="0" lang="sl-SI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driven</a:t>
            </a:r>
            <a:r>
              <a:rPr kumimoji="0" lang="sl-SI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apps, starting from your data model </a:t>
            </a:r>
            <a:r>
              <a:rPr lang="sl-SI" sz="2000" dirty="0" err="1">
                <a:solidFill>
                  <a:srgbClr val="000000"/>
                </a:solidFill>
                <a:latin typeface="Calibri Light" panose="020F0302020204030204" pitchFamily="34" charset="0"/>
              </a:rPr>
              <a:t>or</a:t>
            </a:r>
            <a:r>
              <a:rPr lang="sl-SI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/</a:t>
            </a:r>
            <a:r>
              <a:rPr lang="sl-SI" sz="2000" dirty="0" err="1">
                <a:solidFill>
                  <a:srgbClr val="000000"/>
                </a:solidFill>
                <a:latin typeface="Calibri Light" panose="020F0302020204030204" pitchFamily="34" charset="0"/>
              </a:rPr>
              <a:t>and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 business processes</a:t>
            </a:r>
          </a:p>
          <a:p>
            <a:pPr marL="342900" marR="0" lvl="0" indent="-34290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Access </a:t>
            </a:r>
            <a:r>
              <a:rPr kumimoji="0" lang="sl-SI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this</a:t>
            </a:r>
            <a:r>
              <a:rPr kumimoji="0" lang="sl-SI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apps across web and mobile, embedded</a:t>
            </a:r>
            <a:r>
              <a:rPr kumimoji="0" lang="sl-SI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/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standalone</a:t>
            </a:r>
            <a:r>
              <a:rPr lang="sl-SI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 -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 on any device</a:t>
            </a:r>
          </a:p>
        </p:txBody>
      </p:sp>
    </p:spTree>
    <p:extLst>
      <p:ext uri="{BB962C8B-B14F-4D97-AF65-F5344CB8AC3E}">
        <p14:creationId xmlns:p14="http://schemas.microsoft.com/office/powerpoint/2010/main" val="2576044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B989C-49BD-5EC0-08CA-B5F99D12817F}"/>
              </a:ext>
            </a:extLst>
          </p:cNvPr>
          <p:cNvSpPr txBox="1">
            <a:spLocks/>
          </p:cNvSpPr>
          <p:nvPr/>
        </p:nvSpPr>
        <p:spPr>
          <a:xfrm>
            <a:off x="852714" y="365126"/>
            <a:ext cx="10515600" cy="585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Power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Apps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–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main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tooling</a:t>
            </a:r>
            <a:endParaRPr lang="sl-SI" sz="5000" dirty="0">
              <a:solidFill>
                <a:srgbClr val="742774"/>
              </a:solidFill>
              <a:latin typeface="Calibri Light" panose="020F0302020204030204" pitchFamily="34" charset="0"/>
            </a:endParaRPr>
          </a:p>
        </p:txBody>
      </p:sp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1167379C-73E9-C57B-5F04-BE67BA6E3E0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61" t="10760" r="2737" b="5578"/>
          <a:stretch/>
        </p:blipFill>
        <p:spPr>
          <a:xfrm>
            <a:off x="118200" y="262270"/>
            <a:ext cx="720000" cy="68845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5B52B85-36F9-D50F-FAA0-0FAF873072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4952" y="950728"/>
            <a:ext cx="5286478" cy="3649434"/>
          </a:xfrm>
          <a:prstGeom prst="rect">
            <a:avLst/>
          </a:prstGeom>
        </p:spPr>
      </p:pic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384CB993-F563-28BF-9CB2-4B6BDFFFDF18}"/>
              </a:ext>
            </a:extLst>
          </p:cNvPr>
          <p:cNvSpPr txBox="1">
            <a:spLocks/>
          </p:cNvSpPr>
          <p:nvPr/>
        </p:nvSpPr>
        <p:spPr>
          <a:xfrm>
            <a:off x="0" y="1168443"/>
            <a:ext cx="3410857" cy="1806986"/>
          </a:xfrm>
          <a:prstGeom prst="rect">
            <a:avLst/>
          </a:prstGeom>
          <a:noFill/>
        </p:spPr>
        <p:txBody>
          <a:bodyPr vert="horz" wrap="square" lIns="137160" tIns="91440" rIns="137160" bIns="91440" rtlCol="0" anchor="t">
            <a:no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None/>
              <a:tabLst/>
              <a:defRPr sz="1800" b="0" i="0" kern="1200" spc="0" baseline="0">
                <a:solidFill>
                  <a:schemeClr val="tx1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0" marR="0" indent="0" algn="l" defTabSz="932742" rtl="0" eaLnBrk="1" fontAlgn="auto" latinLnBrk="0" hangingPunct="1">
              <a:lnSpc>
                <a:spcPts val="1765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372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193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7229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96386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Power</a:t>
            </a:r>
            <a:r>
              <a:rPr kumimoji="0" lang="sl-SI" sz="2000" b="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 </a:t>
            </a:r>
            <a:r>
              <a:rPr kumimoji="0" lang="sl-SI" sz="2000" b="0" i="0" u="none" strike="noStrike" kern="120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Apps</a:t>
            </a:r>
            <a:r>
              <a:rPr kumimoji="0" lang="sl-SI" sz="2000" b="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 Home Page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 Light" panose="020F0302020204030204" pitchFamily="34" charset="0"/>
            </a:endParaRPr>
          </a:p>
          <a:p>
            <a:pPr marL="342900" marR="0" lvl="0" indent="-34290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Power</a:t>
            </a:r>
            <a:r>
              <a:rPr kumimoji="0" lang="sl-SI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 </a:t>
            </a:r>
            <a:r>
              <a:rPr kumimoji="0" lang="sl-SI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Apps</a:t>
            </a:r>
            <a:r>
              <a:rPr kumimoji="0" lang="sl-SI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 Studio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 Light" panose="020F0302020204030204" pitchFamily="34" charset="0"/>
            </a:endParaRPr>
          </a:p>
          <a:p>
            <a:pPr marL="342900" marR="0" lvl="0" indent="-34290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Power</a:t>
            </a:r>
            <a:r>
              <a:rPr kumimoji="0" lang="sl-SI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 </a:t>
            </a:r>
            <a:r>
              <a:rPr kumimoji="0" lang="sl-SI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Apps</a:t>
            </a:r>
            <a:r>
              <a:rPr kumimoji="0" lang="sl-SI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 </a:t>
            </a:r>
            <a:r>
              <a:rPr kumimoji="0" lang="sl-SI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Admin</a:t>
            </a:r>
            <a:r>
              <a:rPr kumimoji="0" lang="sl-SI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 center</a:t>
            </a:r>
          </a:p>
          <a:p>
            <a:pPr marL="342900" marR="0" lvl="0" indent="-34290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lang="sl-SI" sz="2000" dirty="0" err="1">
                <a:solidFill>
                  <a:srgbClr val="000000"/>
                </a:solidFill>
                <a:latin typeface="Calibri Light" panose="020F0302020204030204" pitchFamily="34" charset="0"/>
              </a:rPr>
              <a:t>Power</a:t>
            </a:r>
            <a:r>
              <a:rPr lang="sl-SI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 </a:t>
            </a:r>
            <a:r>
              <a:rPr lang="sl-SI" sz="2000" dirty="0" err="1">
                <a:solidFill>
                  <a:srgbClr val="000000"/>
                </a:solidFill>
                <a:latin typeface="Calibri Light" panose="020F0302020204030204" pitchFamily="34" charset="0"/>
              </a:rPr>
              <a:t>Apps</a:t>
            </a:r>
            <a:r>
              <a:rPr lang="sl-SI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 </a:t>
            </a:r>
            <a:r>
              <a:rPr lang="sl-SI" sz="2000" dirty="0" err="1">
                <a:solidFill>
                  <a:srgbClr val="000000"/>
                </a:solidFill>
                <a:latin typeface="Calibri Light" panose="020F0302020204030204" pitchFamily="34" charset="0"/>
              </a:rPr>
              <a:t>Mobile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601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D34F56-E9A8-31D9-288B-65FEF0561E38}"/>
              </a:ext>
            </a:extLst>
          </p:cNvPr>
          <p:cNvSpPr txBox="1">
            <a:spLocks/>
          </p:cNvSpPr>
          <p:nvPr/>
        </p:nvSpPr>
        <p:spPr>
          <a:xfrm>
            <a:off x="5308598" y="2324554"/>
            <a:ext cx="2093687" cy="585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Demo</a:t>
            </a:r>
          </a:p>
        </p:txBody>
      </p:sp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A8EE9277-BAEB-2E56-8840-A8600017D7D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61" t="10760" r="2737" b="5578"/>
          <a:stretch/>
        </p:blipFill>
        <p:spPr>
          <a:xfrm>
            <a:off x="4574084" y="2221698"/>
            <a:ext cx="803559" cy="688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623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3151727-59AD-9AF0-1710-E3DB32408382}"/>
              </a:ext>
            </a:extLst>
          </p:cNvPr>
          <p:cNvSpPr txBox="1">
            <a:spLocks/>
          </p:cNvSpPr>
          <p:nvPr/>
        </p:nvSpPr>
        <p:spPr>
          <a:xfrm>
            <a:off x="852714" y="365126"/>
            <a:ext cx="10515600" cy="585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Power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Apps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–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mobile</a:t>
            </a:r>
            <a:endParaRPr lang="sl-SI" sz="5000" dirty="0">
              <a:solidFill>
                <a:srgbClr val="742774"/>
              </a:solidFill>
              <a:latin typeface="Calibri Light" panose="020F0302020204030204" pitchFamily="34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7DFE6D8-0314-1281-A213-9A9630F842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61" t="10760" r="2737" b="5578"/>
          <a:stretch/>
        </p:blipFill>
        <p:spPr>
          <a:xfrm>
            <a:off x="118200" y="262270"/>
            <a:ext cx="720000" cy="688458"/>
          </a:xfrm>
          <a:prstGeom prst="rect">
            <a:avLst/>
          </a:prstGeom>
        </p:spPr>
      </p:pic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5F851A29-348B-84ED-EB78-C4644A56E0F2}"/>
              </a:ext>
            </a:extLst>
          </p:cNvPr>
          <p:cNvSpPr txBox="1">
            <a:spLocks/>
          </p:cNvSpPr>
          <p:nvPr/>
        </p:nvSpPr>
        <p:spPr>
          <a:xfrm>
            <a:off x="4097700" y="1158961"/>
            <a:ext cx="3410857" cy="1806986"/>
          </a:xfrm>
          <a:prstGeom prst="rect">
            <a:avLst/>
          </a:prstGeom>
          <a:noFill/>
        </p:spPr>
        <p:txBody>
          <a:bodyPr vert="horz" wrap="square" lIns="137160" tIns="91440" rIns="137160" bIns="91440" rtlCol="0" anchor="t">
            <a:no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None/>
              <a:tabLst/>
              <a:defRPr sz="1800" b="0" i="0" kern="1200" spc="0" baseline="0">
                <a:solidFill>
                  <a:schemeClr val="tx1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0" marR="0" indent="0" algn="l" defTabSz="932742" rtl="0" eaLnBrk="1" fontAlgn="auto" latinLnBrk="0" hangingPunct="1">
              <a:lnSpc>
                <a:spcPts val="1765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372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193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7229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96386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For</a:t>
            </a:r>
            <a:r>
              <a:rPr kumimoji="0" lang="sl-SI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 Windows</a:t>
            </a:r>
          </a:p>
          <a:p>
            <a:pPr marL="342900" marR="0" lvl="0" indent="-34290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lang="sl-SI" sz="2000" noProof="0" dirty="0" err="1">
                <a:solidFill>
                  <a:srgbClr val="000000"/>
                </a:solidFill>
                <a:latin typeface="Calibri Light" panose="020F0302020204030204" pitchFamily="34" charset="0"/>
              </a:rPr>
              <a:t>iOS</a:t>
            </a:r>
            <a:endParaRPr lang="sl-SI" sz="2000" noProof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342900" marR="0" lvl="0" indent="-34290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2000" b="0" i="0" u="none" strike="noStrike" kern="1200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Android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 Light" panose="020F0302020204030204" pitchFamily="34" charset="0"/>
            </a:endParaRPr>
          </a:p>
        </p:txBody>
      </p:sp>
      <p:pic>
        <p:nvPicPr>
          <p:cNvPr id="8" name="Picture 4" descr="PowerApps | PowerObjects | Dynamics 365">
            <a:extLst>
              <a:ext uri="{FF2B5EF4-FFF2-40B4-BE49-F238E27FC236}">
                <a16:creationId xmlns:a16="http://schemas.microsoft.com/office/drawing/2014/main" id="{43A42334-0ABF-7D21-067C-7795CEA9FC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00" y="1158961"/>
            <a:ext cx="361950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384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7A98F4-9980-4050-47FE-F325285B8565}"/>
              </a:ext>
            </a:extLst>
          </p:cNvPr>
          <p:cNvSpPr txBox="1">
            <a:spLocks/>
          </p:cNvSpPr>
          <p:nvPr/>
        </p:nvSpPr>
        <p:spPr>
          <a:xfrm>
            <a:off x="852714" y="365126"/>
            <a:ext cx="10515600" cy="585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Power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Apps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–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Types</a:t>
            </a:r>
            <a:endParaRPr lang="sl-SI" sz="5000" dirty="0">
              <a:solidFill>
                <a:srgbClr val="742774"/>
              </a:solidFill>
              <a:latin typeface="Calibri Light" panose="020F0302020204030204" pitchFamily="34" charset="0"/>
            </a:endParaRPr>
          </a:p>
        </p:txBody>
      </p:sp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5E2EE9F9-6F5F-4D81-A7CD-C6B704C6058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61" t="10760" r="2737" b="5578"/>
          <a:stretch/>
        </p:blipFill>
        <p:spPr>
          <a:xfrm>
            <a:off x="118200" y="262270"/>
            <a:ext cx="720000" cy="688458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B16751-426B-5668-F5D8-B7239E6148E3}"/>
              </a:ext>
            </a:extLst>
          </p:cNvPr>
          <p:cNvSpPr txBox="1">
            <a:spLocks/>
          </p:cNvSpPr>
          <p:nvPr/>
        </p:nvSpPr>
        <p:spPr>
          <a:xfrm>
            <a:off x="118200" y="1144448"/>
            <a:ext cx="4337686" cy="2284552"/>
          </a:xfrm>
          <a:prstGeom prst="rect">
            <a:avLst/>
          </a:prstGeom>
          <a:noFill/>
        </p:spPr>
        <p:txBody>
          <a:bodyPr vert="horz" wrap="square" lIns="137160" tIns="91440" rIns="137160" bIns="91440" rtlCol="0" anchor="t">
            <a:no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None/>
              <a:tabLst/>
              <a:defRPr sz="1800" b="0" i="0" kern="1200" spc="0" baseline="0">
                <a:solidFill>
                  <a:schemeClr val="tx1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0" marR="0" indent="0" algn="l" defTabSz="932742" rtl="0" eaLnBrk="1" fontAlgn="auto" latinLnBrk="0" hangingPunct="1">
              <a:lnSpc>
                <a:spcPts val="1765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372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193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7229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96386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kumimoji="0" lang="sl-SI" sz="15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Canvas</a:t>
            </a:r>
            <a:r>
              <a:rPr kumimoji="0" lang="sl-SI" sz="1500" b="0" i="0" u="none" strike="noStrike" kern="1200" cap="none" spc="0" normalizeH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 </a:t>
            </a:r>
            <a:r>
              <a:rPr kumimoji="0" lang="sl-SI" sz="1500" b="0" i="0" u="none" strike="noStrike" kern="1200" cap="none" spc="0" normalizeH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 pitchFamily="34" charset="0"/>
              </a:rPr>
              <a:t>Apps</a:t>
            </a:r>
            <a:endParaRPr kumimoji="0" lang="sl-SI" sz="1500" b="0" i="0" u="none" strike="noStrike" kern="1200" cap="none" spc="0" normalizeH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 Light" panose="020F0302020204030204" pitchFamily="34" charset="0"/>
            </a:endParaRPr>
          </a:p>
          <a:p>
            <a:pPr marL="791093" lvl="2" indent="-34290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sl-SI" sz="1500" dirty="0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WYSIWYG </a:t>
            </a: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designer</a:t>
            </a:r>
            <a:endParaRPr lang="sl-SI" sz="1500" dirty="0">
              <a:solidFill>
                <a:srgbClr val="000000"/>
              </a:solidFill>
              <a:latin typeface="Calibri Light" panose="020F0302020204030204" pitchFamily="34" charset="0"/>
              <a:cs typeface="Segoe UI" panose="020B0502040204020203" pitchFamily="34" charset="0"/>
            </a:endParaRPr>
          </a:p>
          <a:p>
            <a:pPr marL="791093" lvl="2" indent="-34290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sl-SI" sz="1500" dirty="0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Start </a:t>
            </a: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with</a:t>
            </a:r>
            <a:r>
              <a:rPr lang="sl-SI" sz="1500" dirty="0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 </a:t>
            </a: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user</a:t>
            </a:r>
            <a:r>
              <a:rPr lang="sl-SI" sz="1500" dirty="0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 </a:t>
            </a: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experience</a:t>
            </a:r>
            <a:endParaRPr lang="sl-SI" sz="1500" dirty="0">
              <a:solidFill>
                <a:srgbClr val="000000"/>
              </a:solidFill>
              <a:latin typeface="Calibri Light" panose="020F0302020204030204" pitchFamily="34" charset="0"/>
              <a:cs typeface="Segoe UI" panose="020B0502040204020203" pitchFamily="34" charset="0"/>
            </a:endParaRPr>
          </a:p>
          <a:p>
            <a:pPr marL="791093" lvl="2" indent="-34290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Task-based</a:t>
            </a:r>
            <a:r>
              <a:rPr lang="sl-SI" sz="1500" dirty="0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 &amp; role-</a:t>
            </a: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based</a:t>
            </a:r>
            <a:r>
              <a:rPr lang="sl-SI" sz="1500" dirty="0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 </a:t>
            </a: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apps</a:t>
            </a:r>
            <a:endParaRPr lang="sl-SI" sz="1500" dirty="0">
              <a:solidFill>
                <a:srgbClr val="000000"/>
              </a:solidFill>
              <a:latin typeface="Calibri Light" panose="020F0302020204030204" pitchFamily="34" charset="0"/>
              <a:cs typeface="Segoe UI" panose="020B0502040204020203" pitchFamily="34" charset="0"/>
            </a:endParaRPr>
          </a:p>
          <a:p>
            <a:pPr marL="791093" lvl="2" indent="-34290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en-US" sz="1500" dirty="0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Mash-up data from hundreds of sources </a:t>
            </a:r>
            <a:endParaRPr kumimoji="0" lang="sl-SI" sz="1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 Light" panose="020F0302020204030204" pitchFamily="34" charset="0"/>
              <a:cs typeface="Segoe UI" panose="020B0502040204020203" pitchFamily="34" charset="0"/>
            </a:endParaRPr>
          </a:p>
        </p:txBody>
      </p:sp>
      <p:pic>
        <p:nvPicPr>
          <p:cNvPr id="5" name="Picture 2" descr="Build Apps – Canvas Apps or Model-driven Apps | Microsoft Power Apps">
            <a:extLst>
              <a:ext uri="{FF2B5EF4-FFF2-40B4-BE49-F238E27FC236}">
                <a16:creationId xmlns:a16="http://schemas.microsoft.com/office/drawing/2014/main" id="{C43C012C-BA82-2695-9676-DA365FA1F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355" y="1082352"/>
            <a:ext cx="3031216" cy="1911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B0DEA252-7D9D-E629-D1B6-065AC810DE67}"/>
              </a:ext>
            </a:extLst>
          </p:cNvPr>
          <p:cNvSpPr txBox="1">
            <a:spLocks/>
          </p:cNvSpPr>
          <p:nvPr/>
        </p:nvSpPr>
        <p:spPr>
          <a:xfrm>
            <a:off x="118199" y="3429000"/>
            <a:ext cx="4572183" cy="2284552"/>
          </a:xfrm>
          <a:prstGeom prst="rect">
            <a:avLst/>
          </a:prstGeom>
          <a:noFill/>
        </p:spPr>
        <p:txBody>
          <a:bodyPr vert="horz" wrap="square" lIns="137160" tIns="91440" rIns="137160" bIns="91440" rtlCol="0" anchor="t">
            <a:no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None/>
              <a:tabLst/>
              <a:defRPr sz="1800" b="0" i="0" kern="1200" spc="0" baseline="0">
                <a:solidFill>
                  <a:schemeClr val="tx1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0" marR="0" indent="0" algn="l" defTabSz="932742" rtl="0" eaLnBrk="1" fontAlgn="auto" latinLnBrk="0" hangingPunct="1">
              <a:lnSpc>
                <a:spcPts val="1765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372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193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7229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96386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lang="sl-SI" sz="1500" dirty="0">
                <a:solidFill>
                  <a:srgbClr val="000000"/>
                </a:solidFill>
                <a:latin typeface="Calibri Light" panose="020F0302020204030204" pitchFamily="34" charset="0"/>
              </a:rPr>
              <a:t>Model-</a:t>
            </a: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</a:rPr>
              <a:t>driven</a:t>
            </a:r>
            <a:r>
              <a:rPr lang="sl-SI" sz="1500" dirty="0">
                <a:solidFill>
                  <a:srgbClr val="000000"/>
                </a:solidFill>
                <a:latin typeface="Calibri Light" panose="020F0302020204030204" pitchFamily="34" charset="0"/>
              </a:rPr>
              <a:t> </a:t>
            </a: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</a:rPr>
              <a:t>apps</a:t>
            </a:r>
            <a:endParaRPr kumimoji="0" lang="sl-SI" sz="1500" b="0" i="0" u="none" strike="noStrike" kern="1200" cap="none" spc="0" normalizeH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 Light" panose="020F0302020204030204" pitchFamily="34" charset="0"/>
            </a:endParaRPr>
          </a:p>
          <a:p>
            <a:pPr marL="791093" lvl="2" indent="-34290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en-US" sz="1500" dirty="0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Start with a data model, relationships, and business processes</a:t>
            </a:r>
            <a:r>
              <a:rPr lang="sl-SI" sz="1500" dirty="0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Start </a:t>
            </a: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with</a:t>
            </a:r>
            <a:r>
              <a:rPr lang="sl-SI" sz="1500" dirty="0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 </a:t>
            </a: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user</a:t>
            </a:r>
            <a:r>
              <a:rPr lang="sl-SI" sz="1500" dirty="0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 </a:t>
            </a: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experience</a:t>
            </a:r>
            <a:endParaRPr lang="sl-SI" sz="1500" dirty="0">
              <a:solidFill>
                <a:srgbClr val="000000"/>
              </a:solidFill>
              <a:latin typeface="Calibri Light" panose="020F0302020204030204" pitchFamily="34" charset="0"/>
              <a:cs typeface="Segoe UI" panose="020B0502040204020203" pitchFamily="34" charset="0"/>
            </a:endParaRPr>
          </a:p>
          <a:p>
            <a:pPr marL="791093" lvl="2" indent="-34290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Build</a:t>
            </a:r>
            <a:r>
              <a:rPr lang="sl-SI" sz="1500" dirty="0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 </a:t>
            </a: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end</a:t>
            </a:r>
            <a:r>
              <a:rPr lang="sl-SI" sz="1500" dirty="0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-to-</a:t>
            </a: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end</a:t>
            </a:r>
            <a:r>
              <a:rPr lang="sl-SI" sz="1500" dirty="0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 business </a:t>
            </a: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applications</a:t>
            </a:r>
            <a:endParaRPr lang="sl-SI" sz="1500" dirty="0">
              <a:solidFill>
                <a:srgbClr val="000000"/>
              </a:solidFill>
              <a:latin typeface="Calibri Light" panose="020F0302020204030204" pitchFamily="34" charset="0"/>
              <a:cs typeface="Segoe UI" panose="020B0502040204020203" pitchFamily="34" charset="0"/>
            </a:endParaRPr>
          </a:p>
          <a:p>
            <a:pPr marL="791093" lvl="2" indent="-34290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Built</a:t>
            </a:r>
            <a:r>
              <a:rPr lang="sl-SI" sz="1500" dirty="0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 on </a:t>
            </a: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Dataverse</a:t>
            </a:r>
            <a:endParaRPr lang="sl-SI" sz="1500" dirty="0">
              <a:solidFill>
                <a:srgbClr val="000000"/>
              </a:solidFill>
              <a:latin typeface="Calibri Light" panose="020F0302020204030204" pitchFamily="34" charset="0"/>
              <a:cs typeface="Segoe UI" panose="020B0502040204020203" pitchFamily="34" charset="0"/>
            </a:endParaRPr>
          </a:p>
        </p:txBody>
      </p:sp>
      <p:pic>
        <p:nvPicPr>
          <p:cNvPr id="7" name="Picture 4" descr="Overview of building a model-driven app with Power Apps - Power Apps |  Microsoft Docs">
            <a:extLst>
              <a:ext uri="{FF2B5EF4-FFF2-40B4-BE49-F238E27FC236}">
                <a16:creationId xmlns:a16="http://schemas.microsoft.com/office/drawing/2014/main" id="{AA04BD62-4E23-0BFE-973F-5442BB16EB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4897" y="3429000"/>
            <a:ext cx="3870518" cy="2284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14F1F062-8594-79DC-6E52-F68B5B61FFB6}"/>
              </a:ext>
            </a:extLst>
          </p:cNvPr>
          <p:cNvSpPr txBox="1">
            <a:spLocks/>
          </p:cNvSpPr>
          <p:nvPr/>
        </p:nvSpPr>
        <p:spPr>
          <a:xfrm>
            <a:off x="6883400" y="857586"/>
            <a:ext cx="4455886" cy="2284552"/>
          </a:xfrm>
          <a:prstGeom prst="rect">
            <a:avLst/>
          </a:prstGeom>
          <a:noFill/>
        </p:spPr>
        <p:txBody>
          <a:bodyPr vert="horz" wrap="square" lIns="137160" tIns="91440" rIns="137160" bIns="91440" rtlCol="0" anchor="t">
            <a:no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None/>
              <a:tabLst/>
              <a:defRPr sz="1800" b="0" i="0" kern="1200" spc="0" baseline="0">
                <a:solidFill>
                  <a:schemeClr val="tx1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0" marR="0" indent="0" algn="l" defTabSz="932742" rtl="0" eaLnBrk="1" fontAlgn="auto" latinLnBrk="0" hangingPunct="1">
              <a:lnSpc>
                <a:spcPts val="1765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372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193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7229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96386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Char char="•"/>
              <a:tabLst/>
              <a:defRPr/>
            </a:pPr>
            <a:r>
              <a:rPr lang="sl-SI" sz="1500" dirty="0">
                <a:solidFill>
                  <a:srgbClr val="000000"/>
                </a:solidFill>
                <a:latin typeface="Calibri Light" panose="020F0302020204030204" pitchFamily="34" charset="0"/>
              </a:rPr>
              <a:t>Portal </a:t>
            </a: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</a:rPr>
              <a:t>apps</a:t>
            </a:r>
            <a:endParaRPr kumimoji="0" lang="sl-SI" sz="1500" b="0" i="0" u="none" strike="noStrike" kern="1200" cap="none" spc="0" normalizeH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 Light" panose="020F0302020204030204" pitchFamily="34" charset="0"/>
            </a:endParaRPr>
          </a:p>
          <a:p>
            <a:pPr marL="791093" lvl="2" indent="-34290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en-US" sz="1500" dirty="0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Enable makers to build responsive websites</a:t>
            </a:r>
            <a:endParaRPr lang="sl-SI" sz="1500" dirty="0">
              <a:solidFill>
                <a:srgbClr val="000000"/>
              </a:solidFill>
              <a:latin typeface="Calibri Light" panose="020F0302020204030204" pitchFamily="34" charset="0"/>
              <a:cs typeface="Segoe UI" panose="020B0502040204020203" pitchFamily="34" charset="0"/>
            </a:endParaRPr>
          </a:p>
          <a:p>
            <a:pPr marL="791093" lvl="2" indent="-34290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Engage</a:t>
            </a:r>
            <a:r>
              <a:rPr lang="sl-SI" sz="1500" dirty="0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 </a:t>
            </a: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with</a:t>
            </a:r>
            <a:r>
              <a:rPr lang="sl-SI" sz="1500" dirty="0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 </a:t>
            </a: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external</a:t>
            </a:r>
            <a:r>
              <a:rPr lang="sl-SI" sz="1500" dirty="0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 </a:t>
            </a: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stakeholders</a:t>
            </a:r>
            <a:endParaRPr lang="sl-SI" sz="1500" dirty="0">
              <a:solidFill>
                <a:srgbClr val="000000"/>
              </a:solidFill>
              <a:latin typeface="Calibri Light" panose="020F0302020204030204" pitchFamily="34" charset="0"/>
              <a:cs typeface="Segoe UI" panose="020B0502040204020203" pitchFamily="34" charset="0"/>
            </a:endParaRPr>
          </a:p>
          <a:p>
            <a:pPr marL="791093" lvl="2" indent="-34290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en-US" sz="1500" dirty="0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Improve and manage content with no code required</a:t>
            </a:r>
            <a:endParaRPr lang="sl-SI" sz="1500" dirty="0">
              <a:solidFill>
                <a:srgbClr val="000000"/>
              </a:solidFill>
              <a:latin typeface="Calibri Light" panose="020F0302020204030204" pitchFamily="34" charset="0"/>
              <a:cs typeface="Segoe UI" panose="020B0502040204020203" pitchFamily="34" charset="0"/>
            </a:endParaRPr>
          </a:p>
          <a:p>
            <a:pPr marL="791093" lvl="2" indent="-34290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Built</a:t>
            </a:r>
            <a:r>
              <a:rPr lang="sl-SI" sz="1500" dirty="0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 on </a:t>
            </a:r>
            <a:r>
              <a:rPr lang="sl-SI" sz="1500" dirty="0" err="1">
                <a:solidFill>
                  <a:srgbClr val="000000"/>
                </a:solidFill>
                <a:latin typeface="Calibri Light" panose="020F0302020204030204" pitchFamily="34" charset="0"/>
                <a:cs typeface="Segoe UI" panose="020B0502040204020203" pitchFamily="34" charset="0"/>
              </a:rPr>
              <a:t>Dataverse</a:t>
            </a:r>
            <a:endParaRPr lang="sl-SI" sz="1500" dirty="0">
              <a:solidFill>
                <a:srgbClr val="000000"/>
              </a:solidFill>
              <a:latin typeface="Calibri Light" panose="020F0302020204030204" pitchFamily="34" charset="0"/>
              <a:cs typeface="Segoe UI" panose="020B0502040204020203" pitchFamily="34" charset="0"/>
            </a:endParaRPr>
          </a:p>
        </p:txBody>
      </p:sp>
      <p:pic>
        <p:nvPicPr>
          <p:cNvPr id="9" name="Picture 6" descr="Portals – Low-Code App Portals | Microsoft Power Apps">
            <a:extLst>
              <a:ext uri="{FF2B5EF4-FFF2-40B4-BE49-F238E27FC236}">
                <a16:creationId xmlns:a16="http://schemas.microsoft.com/office/drawing/2014/main" id="{E1CDF9F8-D06E-7486-A8C5-F2E3D124FF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803" y="2510971"/>
            <a:ext cx="2631837" cy="1426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868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4B0825-568F-391F-00C9-08250A30F2CC}"/>
              </a:ext>
            </a:extLst>
          </p:cNvPr>
          <p:cNvSpPr txBox="1">
            <a:spLocks/>
          </p:cNvSpPr>
          <p:nvPr/>
        </p:nvSpPr>
        <p:spPr>
          <a:xfrm>
            <a:off x="852714" y="365126"/>
            <a:ext cx="10515600" cy="585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Power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Apps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–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Canvas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apps</a:t>
            </a:r>
            <a:endParaRPr lang="sl-SI" sz="5000" dirty="0">
              <a:solidFill>
                <a:srgbClr val="742774"/>
              </a:solidFill>
              <a:latin typeface="Calibri Light" panose="020F0302020204030204" pitchFamily="34" charset="0"/>
            </a:endParaRPr>
          </a:p>
        </p:txBody>
      </p:sp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52880CC3-08D0-FB17-85A3-29C3478939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61" t="10760" r="2737" b="5578"/>
          <a:stretch/>
        </p:blipFill>
        <p:spPr>
          <a:xfrm>
            <a:off x="118200" y="262270"/>
            <a:ext cx="720000" cy="688458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75C0B1-A62F-C886-3F28-94D4E28B32F2}"/>
              </a:ext>
            </a:extLst>
          </p:cNvPr>
          <p:cNvSpPr txBox="1">
            <a:spLocks/>
          </p:cNvSpPr>
          <p:nvPr/>
        </p:nvSpPr>
        <p:spPr>
          <a:xfrm>
            <a:off x="3021057" y="1288094"/>
            <a:ext cx="5150486" cy="3095220"/>
          </a:xfrm>
          <a:prstGeom prst="rect">
            <a:avLst/>
          </a:prstGeom>
          <a:noFill/>
        </p:spPr>
        <p:txBody>
          <a:bodyPr vert="horz" wrap="square" lIns="137160" tIns="91440" rIns="137160" bIns="91440" rtlCol="0" anchor="t">
            <a:no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None/>
              <a:tabLst/>
              <a:defRPr sz="1800" b="0" i="0" kern="1200" spc="0" baseline="0">
                <a:solidFill>
                  <a:schemeClr val="tx1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0" marR="0" indent="0" algn="l" defTabSz="932742" rtl="0" eaLnBrk="1" fontAlgn="auto" latinLnBrk="0" hangingPunct="1">
              <a:lnSpc>
                <a:spcPts val="1765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372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193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7229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96386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Targets internal facing users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Designed around the user experience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Connect to hundreds of data sources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Automation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Built-in support for Microsoft </a:t>
            </a:r>
            <a:r>
              <a:rPr lang="en-US" sz="2000" dirty="0" err="1">
                <a:solidFill>
                  <a:srgbClr val="000000"/>
                </a:solidFill>
                <a:latin typeface="Calibri Light" panose="020F0302020204030204" pitchFamily="34" charset="0"/>
              </a:rPr>
              <a:t>Dataverse</a:t>
            </a:r>
            <a:endParaRPr lang="en-US" sz="200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Customizable with or without professional developers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6BDF3B-FADC-B4FD-256D-D04967193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200" y="1288094"/>
            <a:ext cx="2711938" cy="4281811"/>
          </a:xfrm>
          <a:prstGeom prst="rect">
            <a:avLst/>
          </a:prstGeom>
          <a:ln w="3175">
            <a:solidFill>
              <a:srgbClr val="0B556A"/>
            </a:solidFill>
          </a:ln>
        </p:spPr>
      </p:pic>
    </p:spTree>
    <p:extLst>
      <p:ext uri="{BB962C8B-B14F-4D97-AF65-F5344CB8AC3E}">
        <p14:creationId xmlns:p14="http://schemas.microsoft.com/office/powerpoint/2010/main" val="4093574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E697A4-DAC3-0F22-BAED-D49564335533}"/>
              </a:ext>
            </a:extLst>
          </p:cNvPr>
          <p:cNvSpPr txBox="1">
            <a:spLocks/>
          </p:cNvSpPr>
          <p:nvPr/>
        </p:nvSpPr>
        <p:spPr>
          <a:xfrm>
            <a:off x="852714" y="365126"/>
            <a:ext cx="10515600" cy="585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Power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Apps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– Model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driven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apps</a:t>
            </a:r>
            <a:endParaRPr lang="sl-SI" sz="5000" dirty="0">
              <a:solidFill>
                <a:srgbClr val="742774"/>
              </a:solidFill>
              <a:latin typeface="Calibri Light" panose="020F0302020204030204" pitchFamily="34" charset="0"/>
            </a:endParaRPr>
          </a:p>
        </p:txBody>
      </p:sp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98D1E44C-6B4E-4C81-3143-0EC0CF3157A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61" t="10760" r="2737" b="5578"/>
          <a:stretch/>
        </p:blipFill>
        <p:spPr>
          <a:xfrm>
            <a:off x="118200" y="262270"/>
            <a:ext cx="720000" cy="68845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0BBD989-9DFF-E186-B7B1-7A2ABC271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200" y="1350218"/>
            <a:ext cx="5827264" cy="3596474"/>
          </a:xfrm>
          <a:prstGeom prst="rect">
            <a:avLst/>
          </a:prstGeom>
          <a:ln w="3175">
            <a:solidFill>
              <a:srgbClr val="0B556A"/>
            </a:solidFill>
          </a:ln>
        </p:spPr>
      </p:pic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D6A8006A-E6B8-E5BE-132A-90E27D23D52F}"/>
              </a:ext>
            </a:extLst>
          </p:cNvPr>
          <p:cNvSpPr txBox="1">
            <a:spLocks/>
          </p:cNvSpPr>
          <p:nvPr/>
        </p:nvSpPr>
        <p:spPr>
          <a:xfrm>
            <a:off x="6199852" y="1350217"/>
            <a:ext cx="5295461" cy="3381439"/>
          </a:xfrm>
          <a:prstGeom prst="rect">
            <a:avLst/>
          </a:prstGeom>
          <a:noFill/>
        </p:spPr>
        <p:txBody>
          <a:bodyPr vert="horz" wrap="square" lIns="137160" tIns="91440" rIns="137160" bIns="91440" rtlCol="0" anchor="t">
            <a:no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None/>
              <a:tabLst/>
              <a:defRPr sz="1800" b="0" i="0" kern="1200" spc="0" baseline="0">
                <a:solidFill>
                  <a:schemeClr val="tx1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0" marR="0" indent="0" algn="l" defTabSz="932742" rtl="0" eaLnBrk="1" fontAlgn="auto" latinLnBrk="0" hangingPunct="1">
              <a:lnSpc>
                <a:spcPts val="1765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372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193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7229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96386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>
                <a:solidFill>
                  <a:srgbClr val="000000"/>
                </a:solidFill>
                <a:latin typeface="Calibri Light" panose="020F0302020204030204" pitchFamily="34" charset="0"/>
              </a:rPr>
              <a:t>Targets internal facing users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>
                <a:solidFill>
                  <a:srgbClr val="000000"/>
                </a:solidFill>
                <a:latin typeface="Calibri Light" panose="020F0302020204030204" pitchFamily="34" charset="0"/>
              </a:rPr>
              <a:t>Designed around the data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>
                <a:solidFill>
                  <a:srgbClr val="000000"/>
                </a:solidFill>
                <a:latin typeface="Calibri Light" panose="020F0302020204030204" pitchFamily="34" charset="0"/>
              </a:rPr>
              <a:t>Powered by Microsoft Dataverse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>
                <a:solidFill>
                  <a:srgbClr val="000000"/>
                </a:solidFill>
                <a:latin typeface="Calibri Light" panose="020F0302020204030204" pitchFamily="34" charset="0"/>
              </a:rPr>
              <a:t>Automation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>
                <a:solidFill>
                  <a:srgbClr val="000000"/>
                </a:solidFill>
                <a:latin typeface="Calibri Light" panose="020F0302020204030204" pitchFamily="34" charset="0"/>
              </a:rPr>
              <a:t>Customizable and consistent user experience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>
                <a:solidFill>
                  <a:srgbClr val="000000"/>
                </a:solidFill>
                <a:latin typeface="Calibri Light" panose="020F0302020204030204" pitchFamily="34" charset="0"/>
              </a:rPr>
              <a:t>Customizable with or without professional developers</a:t>
            </a:r>
            <a:endParaRPr lang="en-US" sz="2000" dirty="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49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49E407-6173-2795-6B68-6CC638DD6A0E}"/>
              </a:ext>
            </a:extLst>
          </p:cNvPr>
          <p:cNvSpPr txBox="1">
            <a:spLocks/>
          </p:cNvSpPr>
          <p:nvPr/>
        </p:nvSpPr>
        <p:spPr>
          <a:xfrm>
            <a:off x="852714" y="365126"/>
            <a:ext cx="10515600" cy="585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Power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Apps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–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Portals</a:t>
            </a:r>
            <a:endParaRPr lang="sl-SI" sz="5000" dirty="0">
              <a:solidFill>
                <a:srgbClr val="742774"/>
              </a:solidFill>
              <a:latin typeface="Calibri Light" panose="020F0302020204030204" pitchFamily="34" charset="0"/>
            </a:endParaRPr>
          </a:p>
        </p:txBody>
      </p:sp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3870C04D-EA0A-E30E-F508-0FC08389A0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61" t="10760" r="2737" b="5578"/>
          <a:stretch/>
        </p:blipFill>
        <p:spPr>
          <a:xfrm>
            <a:off x="118200" y="262270"/>
            <a:ext cx="720000" cy="688458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9F87BC-6761-0102-3D0F-369E073CD93F}"/>
              </a:ext>
            </a:extLst>
          </p:cNvPr>
          <p:cNvSpPr txBox="1">
            <a:spLocks/>
          </p:cNvSpPr>
          <p:nvPr/>
        </p:nvSpPr>
        <p:spPr>
          <a:xfrm>
            <a:off x="5080522" y="1230037"/>
            <a:ext cx="5150486" cy="3095220"/>
          </a:xfrm>
          <a:prstGeom prst="rect">
            <a:avLst/>
          </a:prstGeom>
          <a:noFill/>
        </p:spPr>
        <p:txBody>
          <a:bodyPr vert="horz" wrap="square" lIns="137160" tIns="91440" rIns="137160" bIns="91440" rtlCol="0" anchor="t">
            <a:no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None/>
              <a:tabLst/>
              <a:defRPr sz="1800" b="0" i="0" kern="1200" spc="0" baseline="0">
                <a:solidFill>
                  <a:schemeClr val="tx1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0" marR="0" indent="0" algn="l" defTabSz="932742" rtl="0" eaLnBrk="1" fontAlgn="auto" latinLnBrk="0" hangingPunct="1">
              <a:lnSpc>
                <a:spcPts val="1765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372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193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7229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96386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>
                <a:solidFill>
                  <a:srgbClr val="000000"/>
                </a:solidFill>
                <a:latin typeface="Calibri Light" panose="020F0302020204030204" pitchFamily="34" charset="0"/>
              </a:rPr>
              <a:t>Targets external stakeholders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>
                <a:solidFill>
                  <a:srgbClr val="000000"/>
                </a:solidFill>
                <a:latin typeface="Calibri Light" panose="020F0302020204030204" pitchFamily="34" charset="0"/>
              </a:rPr>
              <a:t>Public-facing website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>
                <a:solidFill>
                  <a:srgbClr val="000000"/>
                </a:solidFill>
                <a:latin typeface="Calibri Light" panose="020F0302020204030204" pitchFamily="34" charset="0"/>
              </a:rPr>
              <a:t>Powered by Dataverse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>
                <a:solidFill>
                  <a:srgbClr val="000000"/>
                </a:solidFill>
                <a:latin typeface="Calibri Light" panose="020F0302020204030204" pitchFamily="34" charset="0"/>
              </a:rPr>
              <a:t>Customizable with or without professional developers</a:t>
            </a:r>
            <a:endParaRPr lang="en-US" sz="2000" dirty="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FC4DCE7-CEE0-13CB-9196-7E01AB21EA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478200" y="1430228"/>
            <a:ext cx="4285454" cy="3613132"/>
            <a:chOff x="6279383" y="1600200"/>
            <a:chExt cx="5233757" cy="5091833"/>
          </a:xfrm>
        </p:grpSpPr>
        <p:pic>
          <p:nvPicPr>
            <p:cNvPr id="6" name="Picture 5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C4B4D728-0B49-92F9-1D0E-59C412DF696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9383" y="1600200"/>
              <a:ext cx="5233757" cy="3109888"/>
            </a:xfrm>
            <a:prstGeom prst="rect">
              <a:avLst/>
            </a:prstGeom>
            <a:ln w="127000" cap="sq">
              <a:solidFill>
                <a:srgbClr val="000000"/>
              </a:solidFill>
              <a:miter lim="800000"/>
            </a:ln>
            <a:effectLst>
              <a:outerShdw blurRad="57150" dist="50800" dir="2700000" algn="tl" rotWithShape="0">
                <a:srgbClr val="000000">
                  <a:alpha val="40000"/>
                </a:srgbClr>
              </a:outerShdw>
            </a:effectLst>
          </p:spPr>
        </p:pic>
        <p:pic>
          <p:nvPicPr>
            <p:cNvPr id="7" name="Picture 6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A707F9D3-2137-AF9E-A5CA-49D1C200042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50702" y="3264344"/>
              <a:ext cx="4574020" cy="2696521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A95E3766-115C-389B-27D1-FFE69C645A3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937688" y="5012723"/>
              <a:ext cx="2747970" cy="1648412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4AF59F98-185D-E67F-E917-8BB6AE0180A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016754" y="5013846"/>
              <a:ext cx="927344" cy="1678187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3567862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31BD9C-3C88-A8DA-374F-D5FE10CDA483}"/>
              </a:ext>
            </a:extLst>
          </p:cNvPr>
          <p:cNvSpPr txBox="1">
            <a:spLocks/>
          </p:cNvSpPr>
          <p:nvPr/>
        </p:nvSpPr>
        <p:spPr>
          <a:xfrm>
            <a:off x="852714" y="365126"/>
            <a:ext cx="10515600" cy="585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Power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Apps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–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Power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Automate</a:t>
            </a:r>
            <a:endParaRPr lang="sl-SI" sz="5000" dirty="0">
              <a:solidFill>
                <a:srgbClr val="742774"/>
              </a:solidFill>
              <a:latin typeface="Calibri Light" panose="020F0302020204030204" pitchFamily="34" charset="0"/>
            </a:endParaRP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546B18F8-9569-DBF1-FDEA-EA902BC407FF}"/>
              </a:ext>
            </a:extLst>
          </p:cNvPr>
          <p:cNvSpPr txBox="1">
            <a:spLocks/>
          </p:cNvSpPr>
          <p:nvPr/>
        </p:nvSpPr>
        <p:spPr>
          <a:xfrm>
            <a:off x="6560980" y="1230037"/>
            <a:ext cx="5150486" cy="3095220"/>
          </a:xfrm>
          <a:prstGeom prst="rect">
            <a:avLst/>
          </a:prstGeom>
          <a:noFill/>
        </p:spPr>
        <p:txBody>
          <a:bodyPr vert="horz" wrap="square" lIns="137160" tIns="91440" rIns="137160" bIns="91440" rtlCol="0" anchor="t">
            <a:no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None/>
              <a:tabLst/>
              <a:defRPr sz="1800" b="0" i="0" kern="1200" spc="0" baseline="0">
                <a:solidFill>
                  <a:schemeClr val="tx1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0" marR="0" indent="0" algn="l" defTabSz="932742" rtl="0" eaLnBrk="1" fontAlgn="auto" latinLnBrk="0" hangingPunct="1">
              <a:lnSpc>
                <a:spcPts val="1765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372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193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7229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96386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Automate and model business processes across your apps and services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From simple automations to advanced scenarios with branches, loops, and more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Trigger actions, grant approvals, and get notifications right where you work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Automate legacy, on-prem and cloud-based applications and services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CD18DD-E113-6A07-7D94-C3EF4AD98C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45" t="7914" r="2643" b="4317"/>
          <a:stretch/>
        </p:blipFill>
        <p:spPr>
          <a:xfrm>
            <a:off x="162970" y="365127"/>
            <a:ext cx="720000" cy="5856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C67403-E03E-9773-32C7-A0E87A5394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971" y="1230037"/>
            <a:ext cx="6150010" cy="3487106"/>
          </a:xfrm>
          <a:prstGeom prst="rect">
            <a:avLst/>
          </a:prstGeom>
          <a:ln>
            <a:solidFill>
              <a:srgbClr val="000000"/>
            </a:solidFill>
          </a:ln>
        </p:spPr>
      </p:pic>
    </p:spTree>
    <p:extLst>
      <p:ext uri="{BB962C8B-B14F-4D97-AF65-F5344CB8AC3E}">
        <p14:creationId xmlns:p14="http://schemas.microsoft.com/office/powerpoint/2010/main" val="2182632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77AB998-F4E8-4D15-9E15-D13FD81222EE}"/>
              </a:ext>
            </a:extLst>
          </p:cNvPr>
          <p:cNvSpPr/>
          <p:nvPr/>
        </p:nvSpPr>
        <p:spPr>
          <a:xfrm>
            <a:off x="743856" y="1130215"/>
            <a:ext cx="2768915" cy="3035386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2000" dirty="0">
              <a:solidFill>
                <a:schemeClr val="tx1"/>
              </a:solidFill>
              <a:latin typeface="Calibri Light" panose="020F0302020204030204" pitchFamily="34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67C2354-6BDF-24ED-9D2F-C92595E88D33}"/>
              </a:ext>
            </a:extLst>
          </p:cNvPr>
          <p:cNvSpPr txBox="1">
            <a:spLocks/>
          </p:cNvSpPr>
          <p:nvPr/>
        </p:nvSpPr>
        <p:spPr>
          <a:xfrm>
            <a:off x="852714" y="365126"/>
            <a:ext cx="10515600" cy="585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Power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Automate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–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Type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of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flows</a:t>
            </a:r>
            <a:endParaRPr lang="sl-SI" sz="5000" dirty="0">
              <a:solidFill>
                <a:srgbClr val="742774"/>
              </a:solidFill>
              <a:latin typeface="Calibri Light" panose="020F03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FBF3B9-026C-FF28-2B45-E805B19367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45" t="7914" r="2643" b="4317"/>
          <a:stretch/>
        </p:blipFill>
        <p:spPr>
          <a:xfrm>
            <a:off x="162970" y="365127"/>
            <a:ext cx="720000" cy="58560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F96B248-BE5A-6D26-17E7-BE186D838B3F}"/>
              </a:ext>
            </a:extLst>
          </p:cNvPr>
          <p:cNvSpPr/>
          <p:nvPr/>
        </p:nvSpPr>
        <p:spPr>
          <a:xfrm>
            <a:off x="852714" y="1436914"/>
            <a:ext cx="2551201" cy="711200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dirty="0" err="1">
                <a:solidFill>
                  <a:schemeClr val="tx1"/>
                </a:solidFill>
                <a:latin typeface="Calibri Light" panose="020F0302020204030204" pitchFamily="34" charset="0"/>
              </a:rPr>
              <a:t>Automated</a:t>
            </a:r>
            <a:r>
              <a:rPr lang="sl-SI" sz="2000" dirty="0">
                <a:solidFill>
                  <a:schemeClr val="tx1"/>
                </a:solidFill>
                <a:latin typeface="Calibri Light" panose="020F030202020403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Calibri Light" panose="020F0302020204030204" pitchFamily="34" charset="0"/>
              </a:rPr>
              <a:t>flows</a:t>
            </a:r>
            <a:endParaRPr lang="sl-SI" sz="2000" dirty="0">
              <a:solidFill>
                <a:schemeClr val="tx1"/>
              </a:solidFill>
              <a:latin typeface="Calibri Light" panose="020F030202020403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506001D-77E7-7443-1170-318E5E1BBFD2}"/>
              </a:ext>
            </a:extLst>
          </p:cNvPr>
          <p:cNvSpPr/>
          <p:nvPr/>
        </p:nvSpPr>
        <p:spPr>
          <a:xfrm>
            <a:off x="882970" y="3120486"/>
            <a:ext cx="2551201" cy="711200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dirty="0" err="1">
                <a:solidFill>
                  <a:schemeClr val="tx1"/>
                </a:solidFill>
                <a:latin typeface="Calibri Light" panose="020F0302020204030204" pitchFamily="34" charset="0"/>
              </a:rPr>
              <a:t>Scheduled</a:t>
            </a:r>
            <a:r>
              <a:rPr lang="sl-SI" sz="2000" dirty="0">
                <a:solidFill>
                  <a:schemeClr val="tx1"/>
                </a:solidFill>
                <a:latin typeface="Calibri Light" panose="020F0302020204030204" pitchFamily="34" charset="0"/>
              </a:rPr>
              <a:t> </a:t>
            </a:r>
            <a:r>
              <a:rPr lang="sl-SI" sz="2000" dirty="0" err="1">
                <a:solidFill>
                  <a:schemeClr val="tx1"/>
                </a:solidFill>
                <a:latin typeface="Calibri Light" panose="020F0302020204030204" pitchFamily="34" charset="0"/>
              </a:rPr>
              <a:t>flows</a:t>
            </a:r>
            <a:endParaRPr lang="sl-SI" sz="2000" dirty="0">
              <a:solidFill>
                <a:schemeClr val="tx1"/>
              </a:solidFill>
              <a:latin typeface="Calibri Light" panose="020F030202020403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814BD66-FFB2-D7FC-86AA-8E5315B279DC}"/>
              </a:ext>
            </a:extLst>
          </p:cNvPr>
          <p:cNvSpPr/>
          <p:nvPr/>
        </p:nvSpPr>
        <p:spPr>
          <a:xfrm>
            <a:off x="852714" y="2278700"/>
            <a:ext cx="2551201" cy="711200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2000" dirty="0">
                <a:solidFill>
                  <a:schemeClr val="tx1"/>
                </a:solidFill>
                <a:latin typeface="Calibri Light" panose="020F0302020204030204" pitchFamily="34" charset="0"/>
              </a:rPr>
              <a:t>Instant </a:t>
            </a:r>
            <a:r>
              <a:rPr lang="sl-SI" sz="2000" dirty="0" err="1">
                <a:solidFill>
                  <a:schemeClr val="tx1"/>
                </a:solidFill>
                <a:latin typeface="Calibri Light" panose="020F0302020204030204" pitchFamily="34" charset="0"/>
              </a:rPr>
              <a:t>flows</a:t>
            </a:r>
            <a:endParaRPr lang="sl-SI" sz="2000" dirty="0">
              <a:solidFill>
                <a:schemeClr val="tx1"/>
              </a:solidFill>
              <a:latin typeface="Calibri Light" panose="020F03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DD1D3A4-6597-48DC-B86B-9CA270BE5A28}"/>
              </a:ext>
            </a:extLst>
          </p:cNvPr>
          <p:cNvSpPr txBox="1"/>
          <p:nvPr/>
        </p:nvSpPr>
        <p:spPr>
          <a:xfrm>
            <a:off x="1290519" y="3949658"/>
            <a:ext cx="167558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500" dirty="0" err="1">
                <a:latin typeface="Calibri Light" panose="020F0302020204030204" pitchFamily="34" charset="0"/>
              </a:rPr>
              <a:t>Cloud</a:t>
            </a:r>
            <a:r>
              <a:rPr lang="sl-SI" sz="2500" dirty="0">
                <a:latin typeface="Calibri Light" panose="020F0302020204030204" pitchFamily="34" charset="0"/>
              </a:rPr>
              <a:t> </a:t>
            </a:r>
            <a:r>
              <a:rPr lang="sl-SI" sz="2500" dirty="0" err="1">
                <a:latin typeface="Calibri Light" panose="020F0302020204030204" pitchFamily="34" charset="0"/>
              </a:rPr>
              <a:t>flows</a:t>
            </a:r>
            <a:endParaRPr lang="sl-SI" sz="2500" dirty="0">
              <a:latin typeface="Calibri Light" panose="020F0302020204030204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8BE37A1-7363-D733-AC39-5815EFB70EE5}"/>
              </a:ext>
            </a:extLst>
          </p:cNvPr>
          <p:cNvSpPr/>
          <p:nvPr/>
        </p:nvSpPr>
        <p:spPr>
          <a:xfrm>
            <a:off x="3651885" y="1158116"/>
            <a:ext cx="2768915" cy="3035386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2000" dirty="0">
              <a:solidFill>
                <a:schemeClr val="tx1"/>
              </a:solidFill>
              <a:latin typeface="Calibri Light" panose="020F0302020204030204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492BB213-029D-D79B-BDC1-4C4056888170}"/>
              </a:ext>
            </a:extLst>
          </p:cNvPr>
          <p:cNvSpPr/>
          <p:nvPr/>
        </p:nvSpPr>
        <p:spPr>
          <a:xfrm>
            <a:off x="6559914" y="1158116"/>
            <a:ext cx="2768915" cy="3035386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2000" dirty="0">
              <a:solidFill>
                <a:schemeClr val="tx1"/>
              </a:solidFill>
              <a:latin typeface="Calibri Light" panose="020F03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76577E-FE98-2796-201A-2470D11B1217}"/>
              </a:ext>
            </a:extLst>
          </p:cNvPr>
          <p:cNvSpPr txBox="1"/>
          <p:nvPr/>
        </p:nvSpPr>
        <p:spPr>
          <a:xfrm>
            <a:off x="3829858" y="2203413"/>
            <a:ext cx="241296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500" dirty="0">
                <a:latin typeface="Calibri Light" panose="020F0302020204030204" pitchFamily="34" charset="0"/>
              </a:rPr>
              <a:t>Business </a:t>
            </a:r>
            <a:r>
              <a:rPr lang="sl-SI" sz="2500" dirty="0" err="1">
                <a:latin typeface="Calibri Light" panose="020F0302020204030204" pitchFamily="34" charset="0"/>
              </a:rPr>
              <a:t>process</a:t>
            </a:r>
            <a:r>
              <a:rPr lang="sl-SI" sz="2500" dirty="0">
                <a:latin typeface="Calibri Light" panose="020F0302020204030204" pitchFamily="34" charset="0"/>
              </a:rPr>
              <a:t> </a:t>
            </a:r>
          </a:p>
          <a:p>
            <a:r>
              <a:rPr lang="sl-SI" sz="2500" dirty="0" err="1">
                <a:latin typeface="Calibri Light" panose="020F0302020204030204" pitchFamily="34" charset="0"/>
              </a:rPr>
              <a:t>flows</a:t>
            </a:r>
            <a:endParaRPr lang="sl-SI" sz="2500" dirty="0">
              <a:latin typeface="Calibri Light" panose="020F03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6E16CF5-FDD0-85CA-AE90-4E4A0225BE8E}"/>
              </a:ext>
            </a:extLst>
          </p:cNvPr>
          <p:cNvSpPr txBox="1"/>
          <p:nvPr/>
        </p:nvSpPr>
        <p:spPr>
          <a:xfrm>
            <a:off x="7106577" y="2278700"/>
            <a:ext cx="198509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sz="2500" dirty="0" err="1">
                <a:latin typeface="Calibri Light" panose="020F0302020204030204" pitchFamily="34" charset="0"/>
              </a:rPr>
              <a:t>Desktop</a:t>
            </a:r>
            <a:r>
              <a:rPr lang="sl-SI" sz="2500" dirty="0">
                <a:latin typeface="Calibri Light" panose="020F0302020204030204" pitchFamily="34" charset="0"/>
              </a:rPr>
              <a:t> </a:t>
            </a:r>
            <a:r>
              <a:rPr lang="sl-SI" sz="2500" dirty="0" err="1">
                <a:latin typeface="Calibri Light" panose="020F0302020204030204" pitchFamily="34" charset="0"/>
              </a:rPr>
              <a:t>flows</a:t>
            </a:r>
            <a:endParaRPr lang="sl-SI" sz="2500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6533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5" grpId="0" animBg="1"/>
      <p:bldP spid="6" grpId="0" animBg="1"/>
      <p:bldP spid="7" grpId="0" animBg="1"/>
      <p:bldP spid="8" grpId="0"/>
      <p:bldP spid="9" grpId="0" animBg="1"/>
      <p:bldP spid="10" grpId="0" animBg="1"/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4E543-9336-B3F2-2ED4-913C538CE932}"/>
              </a:ext>
            </a:extLst>
          </p:cNvPr>
          <p:cNvSpPr txBox="1">
            <a:spLocks/>
          </p:cNvSpPr>
          <p:nvPr/>
        </p:nvSpPr>
        <p:spPr>
          <a:xfrm>
            <a:off x="5308599" y="2324554"/>
            <a:ext cx="1875972" cy="585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Demo</a:t>
            </a:r>
          </a:p>
        </p:txBody>
      </p:sp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D5BD4EFE-3BE4-5743-CCA2-7508B9C106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61" t="10760" r="2737" b="5578"/>
          <a:stretch/>
        </p:blipFill>
        <p:spPr>
          <a:xfrm>
            <a:off x="4574085" y="2221698"/>
            <a:ext cx="720000" cy="688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43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FE44CB-02E0-0FF1-33FF-C03A451DA6DF}"/>
              </a:ext>
            </a:extLst>
          </p:cNvPr>
          <p:cNvSpPr txBox="1">
            <a:spLocks/>
          </p:cNvSpPr>
          <p:nvPr/>
        </p:nvSpPr>
        <p:spPr>
          <a:xfrm>
            <a:off x="852714" y="365126"/>
            <a:ext cx="10515600" cy="585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Power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Apps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–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PowerBI</a:t>
            </a:r>
            <a:endParaRPr lang="sl-SI" sz="5000" dirty="0">
              <a:solidFill>
                <a:srgbClr val="742774"/>
              </a:solidFill>
              <a:latin typeface="Calibri Light" panose="020F0302020204030204" pitchFamily="34" charset="0"/>
            </a:endParaRP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99F11855-B4E9-4CCA-9049-C57418DF5F17}"/>
              </a:ext>
            </a:extLst>
          </p:cNvPr>
          <p:cNvSpPr txBox="1">
            <a:spLocks/>
          </p:cNvSpPr>
          <p:nvPr/>
        </p:nvSpPr>
        <p:spPr>
          <a:xfrm>
            <a:off x="5209832" y="1100268"/>
            <a:ext cx="5150486" cy="3095220"/>
          </a:xfrm>
          <a:prstGeom prst="rect">
            <a:avLst/>
          </a:prstGeom>
          <a:noFill/>
        </p:spPr>
        <p:txBody>
          <a:bodyPr vert="horz" wrap="square" lIns="137160" tIns="91440" rIns="137160" bIns="91440" rtlCol="0" anchor="t">
            <a:no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None/>
              <a:tabLst/>
              <a:defRPr sz="1800" b="0" i="0" kern="1200" spc="0" baseline="0">
                <a:solidFill>
                  <a:schemeClr val="tx1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0" marR="0" indent="0" algn="l" defTabSz="932742" rtl="0" eaLnBrk="1" fontAlgn="auto" latinLnBrk="0" hangingPunct="1">
              <a:lnSpc>
                <a:spcPts val="1765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372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193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7229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96386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Connect to all your data and get a consolidated view across your business through a single pane of glass</a:t>
            </a:r>
            <a:endParaRPr lang="sl-SI" sz="200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Build smart apps by infusing insights from your data and drive action with the power of Microsoft Power Platform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Create ad-hoc analysis, live dashboards and interactive reports that are easy to consume on the web and across mobile devices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387A7C-6A4F-B66A-9429-B5C0F6FEB6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836" t="16224" r="5275" b="3590"/>
          <a:stretch/>
        </p:blipFill>
        <p:spPr>
          <a:xfrm>
            <a:off x="132714" y="60284"/>
            <a:ext cx="720000" cy="964801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6CB226C4-7943-BC7B-EA62-68A0F37C94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32714" y="1329927"/>
            <a:ext cx="5077118" cy="3897159"/>
            <a:chOff x="6521347" y="1945295"/>
            <a:chExt cx="5077118" cy="3493952"/>
          </a:xfrm>
        </p:grpSpPr>
        <p:pic>
          <p:nvPicPr>
            <p:cNvPr id="6" name="Picture 5" descr="Power BI dashboard on tablet screen">
              <a:extLst>
                <a:ext uri="{FF2B5EF4-FFF2-40B4-BE49-F238E27FC236}">
                  <a16:creationId xmlns:a16="http://schemas.microsoft.com/office/drawing/2014/main" id="{0A68EE25-4902-A842-61DF-EB561E6218F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21347" y="1945295"/>
              <a:ext cx="4287512" cy="2607737"/>
            </a:xfrm>
            <a:prstGeom prst="rect">
              <a:avLst/>
            </a:prstGeom>
          </p:spPr>
        </p:pic>
        <p:pic>
          <p:nvPicPr>
            <p:cNvPr id="7" name="Picture 6" descr="Power BI dashboard on mobile screen">
              <a:extLst>
                <a:ext uri="{FF2B5EF4-FFF2-40B4-BE49-F238E27FC236}">
                  <a16:creationId xmlns:a16="http://schemas.microsoft.com/office/drawing/2014/main" id="{FE22B35C-15CF-4EBD-572A-D20CEE29C71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231186" y="3286278"/>
              <a:ext cx="1352668" cy="2110860"/>
            </a:xfrm>
            <a:prstGeom prst="rect">
              <a:avLst/>
            </a:prstGeom>
          </p:spPr>
        </p:pic>
        <p:pic>
          <p:nvPicPr>
            <p:cNvPr id="8" name="Picture 7" descr="Power BI dashboard on tablet screen">
              <a:extLst>
                <a:ext uri="{FF2B5EF4-FFF2-40B4-BE49-F238E27FC236}">
                  <a16:creationId xmlns:a16="http://schemas.microsoft.com/office/drawing/2014/main" id="{DDB5F39F-6BE7-2AEB-3CE2-BC6D5785349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583853" y="2901188"/>
              <a:ext cx="2014612" cy="25380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7167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AB96D26-9FE5-38D0-2C38-CA7EF7183C59}"/>
              </a:ext>
            </a:extLst>
          </p:cNvPr>
          <p:cNvSpPr txBox="1">
            <a:spLocks/>
          </p:cNvSpPr>
          <p:nvPr/>
        </p:nvSpPr>
        <p:spPr>
          <a:xfrm>
            <a:off x="852714" y="365126"/>
            <a:ext cx="10515600" cy="585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Power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Apps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–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Virtual</a:t>
            </a:r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Agents</a:t>
            </a:r>
            <a:endParaRPr lang="sl-SI" sz="5000" dirty="0">
              <a:solidFill>
                <a:srgbClr val="742774"/>
              </a:solidFill>
              <a:latin typeface="Calibri Light" panose="020F0302020204030204" pitchFamily="34" charset="0"/>
            </a:endParaRP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1B4AE70A-C68F-554F-2318-4F631D29CE47}"/>
              </a:ext>
            </a:extLst>
          </p:cNvPr>
          <p:cNvSpPr txBox="1">
            <a:spLocks/>
          </p:cNvSpPr>
          <p:nvPr/>
        </p:nvSpPr>
        <p:spPr>
          <a:xfrm>
            <a:off x="6588688" y="1242225"/>
            <a:ext cx="5470597" cy="4686620"/>
          </a:xfrm>
          <a:prstGeom prst="rect">
            <a:avLst/>
          </a:prstGeom>
          <a:noFill/>
        </p:spPr>
        <p:txBody>
          <a:bodyPr vert="horz" wrap="square" lIns="137160" tIns="91440" rIns="137160" bIns="91440" rtlCol="0" anchor="t">
            <a:no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None/>
              <a:tabLst/>
              <a:defRPr sz="1800" b="0" i="0" kern="1200" spc="0" baseline="0">
                <a:solidFill>
                  <a:schemeClr val="tx1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0" marR="0" indent="0" algn="l" defTabSz="932742" rtl="0" eaLnBrk="1" fontAlgn="auto" latinLnBrk="0" hangingPunct="1">
              <a:lnSpc>
                <a:spcPts val="1765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372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193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7229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96386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Enable subject matter experts to easily create powerful virtual agents using a guided, no-code graphical interface—all without the need for data scientists or developers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Enable the virtual agent to take action on the customer’s behalf. Easily integrate your virtual agent with hundreds of services and systems out of the box or create custom workflows</a:t>
            </a:r>
            <a:endParaRPr lang="sl-SI" sz="200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Keep an eye on how your virtual agent is performing by using conversational metrics and dashboards. Get in-depth AI-driven insights to improve bot performance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endParaRPr lang="en-US" sz="2000" dirty="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4574A65-2B72-D74F-94B1-D2BEB756C2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62" t="9672" r="4375" b="4762"/>
          <a:stretch/>
        </p:blipFill>
        <p:spPr>
          <a:xfrm>
            <a:off x="132714" y="263020"/>
            <a:ext cx="720000" cy="687708"/>
          </a:xfrm>
          <a:prstGeom prst="rect">
            <a:avLst/>
          </a:prstGeom>
        </p:spPr>
      </p:pic>
      <p:pic>
        <p:nvPicPr>
          <p:cNvPr id="7" name="Picture 6" descr="Power Virtual Agents chat screenshot image">
            <a:extLst>
              <a:ext uri="{FF2B5EF4-FFF2-40B4-BE49-F238E27FC236}">
                <a16:creationId xmlns:a16="http://schemas.microsoft.com/office/drawing/2014/main" id="{B7056636-2C04-45EF-9F45-32698D683B0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61" b="161"/>
          <a:stretch/>
        </p:blipFill>
        <p:spPr>
          <a:xfrm>
            <a:off x="132714" y="1242225"/>
            <a:ext cx="6283329" cy="3721662"/>
          </a:xfrm>
          <a:custGeom>
            <a:avLst/>
            <a:gdLst>
              <a:gd name="connsiteX0" fmla="*/ 0 w 7469643"/>
              <a:gd name="connsiteY0" fmla="*/ 0 h 4960611"/>
              <a:gd name="connsiteX1" fmla="*/ 7469643 w 7469643"/>
              <a:gd name="connsiteY1" fmla="*/ 0 h 4960611"/>
              <a:gd name="connsiteX2" fmla="*/ 7469643 w 7469643"/>
              <a:gd name="connsiteY2" fmla="*/ 4960611 h 4960611"/>
              <a:gd name="connsiteX3" fmla="*/ 0 w 7469643"/>
              <a:gd name="connsiteY3" fmla="*/ 4960611 h 4960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69643" h="4960611">
                <a:moveTo>
                  <a:pt x="0" y="0"/>
                </a:moveTo>
                <a:lnTo>
                  <a:pt x="7469643" y="0"/>
                </a:lnTo>
                <a:lnTo>
                  <a:pt x="7469643" y="4960611"/>
                </a:lnTo>
                <a:lnTo>
                  <a:pt x="0" y="4960611"/>
                </a:lnTo>
                <a:close/>
              </a:path>
            </a:pathLst>
          </a:custGeom>
          <a:ln w="19050">
            <a:solidFill>
              <a:srgbClr val="0B556A"/>
            </a:solidFill>
          </a:ln>
        </p:spPr>
      </p:pic>
    </p:spTree>
    <p:extLst>
      <p:ext uri="{BB962C8B-B14F-4D97-AF65-F5344CB8AC3E}">
        <p14:creationId xmlns:p14="http://schemas.microsoft.com/office/powerpoint/2010/main" val="135221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E4910-A848-18E1-EA7B-974D7700FDB3}"/>
              </a:ext>
            </a:extLst>
          </p:cNvPr>
          <p:cNvSpPr txBox="1">
            <a:spLocks/>
          </p:cNvSpPr>
          <p:nvPr/>
        </p:nvSpPr>
        <p:spPr>
          <a:xfrm>
            <a:off x="924876" y="365126"/>
            <a:ext cx="10443438" cy="585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Microsoft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Dataverse</a:t>
            </a:r>
            <a:endParaRPr lang="sl-SI" sz="5000" dirty="0">
              <a:solidFill>
                <a:srgbClr val="742774"/>
              </a:solidFill>
              <a:latin typeface="Calibri Light" panose="020F0302020204030204" pitchFamily="34" charset="0"/>
            </a:endParaRP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0EFA2F23-18CA-57CA-7618-C6631101E0AB}"/>
              </a:ext>
            </a:extLst>
          </p:cNvPr>
          <p:cNvSpPr txBox="1">
            <a:spLocks/>
          </p:cNvSpPr>
          <p:nvPr/>
        </p:nvSpPr>
        <p:spPr>
          <a:xfrm>
            <a:off x="543923" y="1127031"/>
            <a:ext cx="6742248" cy="1979026"/>
          </a:xfrm>
          <a:prstGeom prst="rect">
            <a:avLst/>
          </a:prstGeom>
          <a:noFill/>
        </p:spPr>
        <p:txBody>
          <a:bodyPr vert="horz" wrap="square" lIns="137160" tIns="91440" rIns="137160" bIns="91440" rtlCol="0" anchor="t">
            <a:no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None/>
              <a:tabLst/>
              <a:defRPr sz="1800" b="0" i="0" kern="1200" spc="0" baseline="0">
                <a:solidFill>
                  <a:schemeClr val="tx1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0" marR="0" indent="0" algn="l" defTabSz="932742" rtl="0" eaLnBrk="1" fontAlgn="auto" latinLnBrk="0" hangingPunct="1">
              <a:lnSpc>
                <a:spcPts val="1765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372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193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7229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96386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Microsoft </a:t>
            </a:r>
            <a:r>
              <a:rPr lang="en-US" sz="2000" dirty="0" err="1">
                <a:solidFill>
                  <a:srgbClr val="000000"/>
                </a:solidFill>
                <a:latin typeface="Calibri Light" panose="020F0302020204030204" pitchFamily="34" charset="0"/>
              </a:rPr>
              <a:t>Dataverse</a:t>
            </a: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 (formerly Common Data Service): Cloud-scale database used to securely store and manage data for Business Applications</a:t>
            </a:r>
            <a:endParaRPr lang="sl-SI" sz="200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Common Data Model: Definition of standard tables that represent commonly used concepts and activities</a:t>
            </a:r>
          </a:p>
        </p:txBody>
      </p:sp>
      <p:pic>
        <p:nvPicPr>
          <p:cNvPr id="4" name="Picture 3" descr="Dataverse icon.">
            <a:extLst>
              <a:ext uri="{FF2B5EF4-FFF2-40B4-BE49-F238E27FC236}">
                <a16:creationId xmlns:a16="http://schemas.microsoft.com/office/drawing/2014/main" id="{C914E654-EBF2-BDF2-E8BE-CE965ADE51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971" y="188823"/>
            <a:ext cx="761905" cy="76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01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393B5-09F1-B884-7963-BF0F0884B442}"/>
              </a:ext>
            </a:extLst>
          </p:cNvPr>
          <p:cNvSpPr txBox="1">
            <a:spLocks/>
          </p:cNvSpPr>
          <p:nvPr/>
        </p:nvSpPr>
        <p:spPr>
          <a:xfrm>
            <a:off x="924876" y="365126"/>
            <a:ext cx="10443438" cy="585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Microsoft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Dataverse</a:t>
            </a:r>
            <a:endParaRPr lang="sl-SI" sz="5000" dirty="0">
              <a:solidFill>
                <a:srgbClr val="742774"/>
              </a:solidFill>
              <a:latin typeface="Calibri Light" panose="020F0302020204030204" pitchFamily="34" charset="0"/>
            </a:endParaRP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5A0C4E60-B1A0-9F93-C357-AC05A3BE1CD0}"/>
              </a:ext>
            </a:extLst>
          </p:cNvPr>
          <p:cNvSpPr txBox="1">
            <a:spLocks/>
          </p:cNvSpPr>
          <p:nvPr/>
        </p:nvSpPr>
        <p:spPr>
          <a:xfrm>
            <a:off x="543923" y="1127031"/>
            <a:ext cx="6742248" cy="1979026"/>
          </a:xfrm>
          <a:prstGeom prst="rect">
            <a:avLst/>
          </a:prstGeom>
          <a:noFill/>
        </p:spPr>
        <p:txBody>
          <a:bodyPr vert="horz" wrap="square" lIns="137160" tIns="91440" rIns="137160" bIns="91440" rtlCol="0" anchor="t">
            <a:no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None/>
              <a:tabLst/>
              <a:defRPr sz="1800" b="0" i="0" kern="1200" spc="0" baseline="0">
                <a:solidFill>
                  <a:schemeClr val="tx1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0" marR="0" indent="0" algn="l" defTabSz="932742" rtl="0" eaLnBrk="1" fontAlgn="auto" latinLnBrk="0" hangingPunct="1">
              <a:lnSpc>
                <a:spcPts val="1765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372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193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7229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96386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Allows you to securely store and manage the data used in apps</a:t>
            </a:r>
            <a:endParaRPr lang="sl-SI" sz="200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 err="1">
                <a:solidFill>
                  <a:srgbClr val="000000"/>
                </a:solidFill>
                <a:latin typeface="Calibri Light" panose="020F0302020204030204" pitchFamily="34" charset="0"/>
              </a:rPr>
              <a:t>Dataverse</a:t>
            </a: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 is how Power Apps, Office, and the Dynamics suite of products integrate with a single system of record for business data</a:t>
            </a:r>
            <a:endParaRPr lang="sl-SI" sz="2000" dirty="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pic>
        <p:nvPicPr>
          <p:cNvPr id="4" name="Picture 3" descr="Dataverse icon.">
            <a:extLst>
              <a:ext uri="{FF2B5EF4-FFF2-40B4-BE49-F238E27FC236}">
                <a16:creationId xmlns:a16="http://schemas.microsoft.com/office/drawing/2014/main" id="{C69E4A17-2CBD-3CC7-BC30-D2D8BFCA45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971" y="188823"/>
            <a:ext cx="761905" cy="76190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79B9FE2-21B5-9828-24C1-C6608A8E00B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83" r="70973" b="30713"/>
          <a:stretch/>
        </p:blipFill>
        <p:spPr>
          <a:xfrm>
            <a:off x="360625" y="3106057"/>
            <a:ext cx="2700492" cy="200082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5A11E81-4768-C5AC-2A5B-FCEF410B92A8}"/>
              </a:ext>
            </a:extLst>
          </p:cNvPr>
          <p:cNvSpPr txBox="1"/>
          <p:nvPr/>
        </p:nvSpPr>
        <p:spPr>
          <a:xfrm>
            <a:off x="543923" y="4829881"/>
            <a:ext cx="28524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500" dirty="0">
                <a:solidFill>
                  <a:prstClr val="black">
                    <a:lumMod val="85000"/>
                    <a:lumOff val="15000"/>
                  </a:prstClr>
                </a:solidFill>
                <a:latin typeface="Calibri Light" panose="020F0302020204030204" pitchFamily="34" charset="0"/>
                <a:cs typeface="Segoe UI Light" panose="020B0502040204020203" pitchFamily="34" charset="0"/>
              </a:rPr>
              <a:t>Store data in standard and custom tables with rich metadata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B8322D2-2DDC-409D-F687-06A6CBF60B0D}"/>
              </a:ext>
            </a:extLst>
          </p:cNvPr>
          <p:cNvGrpSpPr/>
          <p:nvPr/>
        </p:nvGrpSpPr>
        <p:grpSpPr>
          <a:xfrm>
            <a:off x="3579641" y="3240309"/>
            <a:ext cx="1352624" cy="1589572"/>
            <a:chOff x="3579641" y="3240309"/>
            <a:chExt cx="1352624" cy="1589572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0801AE96-26C5-099D-13D2-D714139070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68769" r="6287" b="30713"/>
            <a:stretch/>
          </p:blipFill>
          <p:spPr>
            <a:xfrm>
              <a:off x="3579641" y="3240309"/>
              <a:ext cx="1352624" cy="1002172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B21B15C1-5E89-83FA-908D-8883F684AFE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909807" y="4210959"/>
              <a:ext cx="751364" cy="618922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5990EEBC-D0A1-10E0-C409-11220EC8785D}"/>
              </a:ext>
            </a:extLst>
          </p:cNvPr>
          <p:cNvGrpSpPr/>
          <p:nvPr/>
        </p:nvGrpSpPr>
        <p:grpSpPr>
          <a:xfrm>
            <a:off x="5262431" y="3505151"/>
            <a:ext cx="1538968" cy="1324730"/>
            <a:chOff x="5992332" y="3225466"/>
            <a:chExt cx="1538968" cy="1324730"/>
          </a:xfrm>
        </p:grpSpPr>
        <p:sp>
          <p:nvSpPr>
            <p:cNvPr id="11" name="cloud" title="Icon of a cloud">
              <a:extLst>
                <a:ext uri="{FF2B5EF4-FFF2-40B4-BE49-F238E27FC236}">
                  <a16:creationId xmlns:a16="http://schemas.microsoft.com/office/drawing/2014/main" id="{E21BC013-A1DA-92BB-3A2D-4D6028FD53F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750252" y="3289946"/>
              <a:ext cx="427513" cy="222840"/>
            </a:xfrm>
            <a:custGeom>
              <a:avLst/>
              <a:gdLst>
                <a:gd name="T0" fmla="*/ 281 w 344"/>
                <a:gd name="T1" fmla="*/ 216 h 217"/>
                <a:gd name="T2" fmla="*/ 281 w 344"/>
                <a:gd name="T3" fmla="*/ 217 h 217"/>
                <a:gd name="T4" fmla="*/ 88 w 344"/>
                <a:gd name="T5" fmla="*/ 217 h 217"/>
                <a:gd name="T6" fmla="*/ 88 w 344"/>
                <a:gd name="T7" fmla="*/ 217 h 217"/>
                <a:gd name="T8" fmla="*/ 86 w 344"/>
                <a:gd name="T9" fmla="*/ 217 h 217"/>
                <a:gd name="T10" fmla="*/ 0 w 344"/>
                <a:gd name="T11" fmla="*/ 130 h 217"/>
                <a:gd name="T12" fmla="*/ 86 w 344"/>
                <a:gd name="T13" fmla="*/ 44 h 217"/>
                <a:gd name="T14" fmla="*/ 104 w 344"/>
                <a:gd name="T15" fmla="*/ 45 h 217"/>
                <a:gd name="T16" fmla="*/ 184 w 344"/>
                <a:gd name="T17" fmla="*/ 0 h 217"/>
                <a:gd name="T18" fmla="*/ 278 w 344"/>
                <a:gd name="T19" fmla="*/ 85 h 217"/>
                <a:gd name="T20" fmla="*/ 278 w 344"/>
                <a:gd name="T21" fmla="*/ 85 h 217"/>
                <a:gd name="T22" fmla="*/ 344 w 344"/>
                <a:gd name="T23" fmla="*/ 151 h 217"/>
                <a:gd name="T24" fmla="*/ 281 w 344"/>
                <a:gd name="T25" fmla="*/ 216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44" h="217">
                  <a:moveTo>
                    <a:pt x="281" y="216"/>
                  </a:moveTo>
                  <a:cubicBezTo>
                    <a:pt x="281" y="217"/>
                    <a:pt x="281" y="217"/>
                    <a:pt x="281" y="217"/>
                  </a:cubicBezTo>
                  <a:cubicBezTo>
                    <a:pt x="88" y="217"/>
                    <a:pt x="88" y="217"/>
                    <a:pt x="88" y="217"/>
                  </a:cubicBezTo>
                  <a:cubicBezTo>
                    <a:pt x="88" y="217"/>
                    <a:pt x="88" y="217"/>
                    <a:pt x="88" y="217"/>
                  </a:cubicBezTo>
                  <a:cubicBezTo>
                    <a:pt x="87" y="217"/>
                    <a:pt x="87" y="217"/>
                    <a:pt x="86" y="217"/>
                  </a:cubicBezTo>
                  <a:cubicBezTo>
                    <a:pt x="39" y="217"/>
                    <a:pt x="0" y="178"/>
                    <a:pt x="0" y="130"/>
                  </a:cubicBezTo>
                  <a:cubicBezTo>
                    <a:pt x="0" y="82"/>
                    <a:pt x="39" y="44"/>
                    <a:pt x="86" y="44"/>
                  </a:cubicBezTo>
                  <a:cubicBezTo>
                    <a:pt x="92" y="44"/>
                    <a:pt x="98" y="44"/>
                    <a:pt x="104" y="45"/>
                  </a:cubicBezTo>
                  <a:cubicBezTo>
                    <a:pt x="121" y="18"/>
                    <a:pt x="150" y="0"/>
                    <a:pt x="184" y="0"/>
                  </a:cubicBezTo>
                  <a:cubicBezTo>
                    <a:pt x="233" y="0"/>
                    <a:pt x="273" y="37"/>
                    <a:pt x="278" y="85"/>
                  </a:cubicBezTo>
                  <a:cubicBezTo>
                    <a:pt x="278" y="85"/>
                    <a:pt x="278" y="85"/>
                    <a:pt x="278" y="85"/>
                  </a:cubicBezTo>
                  <a:cubicBezTo>
                    <a:pt x="315" y="85"/>
                    <a:pt x="344" y="114"/>
                    <a:pt x="344" y="151"/>
                  </a:cubicBezTo>
                  <a:cubicBezTo>
                    <a:pt x="344" y="186"/>
                    <a:pt x="316" y="215"/>
                    <a:pt x="281" y="216"/>
                  </a:cubicBezTo>
                  <a:close/>
                </a:path>
              </a:pathLst>
            </a:custGeom>
            <a:noFill/>
            <a:ln w="15875" cap="flat">
              <a:solidFill>
                <a:srgbClr val="A0317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900" dirty="0">
                <a:gradFill>
                  <a:gsLst>
                    <a:gs pos="0">
                      <a:srgbClr val="505050"/>
                    </a:gs>
                    <a:gs pos="100000">
                      <a:srgbClr val="505050"/>
                    </a:gs>
                  </a:gsLst>
                  <a:lin ang="5400000" scaled="1"/>
                </a:gradFill>
                <a:latin typeface="Calibri Light" panose="020F0302020204030204" pitchFamily="34" charset="0"/>
              </a:endParaRPr>
            </a:p>
          </p:txBody>
        </p:sp>
        <p:sp>
          <p:nvSpPr>
            <p:cNvPr id="12" name="AlarmClock_E919" title="Icon of an alarm clock">
              <a:extLst>
                <a:ext uri="{FF2B5EF4-FFF2-40B4-BE49-F238E27FC236}">
                  <a16:creationId xmlns:a16="http://schemas.microsoft.com/office/drawing/2014/main" id="{EFCCF2B3-C0C8-AF7B-EF35-C0F111DB85D3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5992332" y="3522444"/>
              <a:ext cx="289664" cy="222840"/>
            </a:xfrm>
            <a:custGeom>
              <a:avLst/>
              <a:gdLst>
                <a:gd name="T0" fmla="*/ 309 w 3714"/>
                <a:gd name="T1" fmla="*/ 1204 h 3467"/>
                <a:gd name="T2" fmla="*/ 0 w 3714"/>
                <a:gd name="T3" fmla="*/ 650 h 3467"/>
                <a:gd name="T4" fmla="*/ 650 w 3714"/>
                <a:gd name="T5" fmla="*/ 0 h 3467"/>
                <a:gd name="T6" fmla="*/ 1204 w 3714"/>
                <a:gd name="T7" fmla="*/ 310 h 3467"/>
                <a:gd name="T8" fmla="*/ 3405 w 3714"/>
                <a:gd name="T9" fmla="*/ 1204 h 3467"/>
                <a:gd name="T10" fmla="*/ 3714 w 3714"/>
                <a:gd name="T11" fmla="*/ 650 h 3467"/>
                <a:gd name="T12" fmla="*/ 3064 w 3714"/>
                <a:gd name="T13" fmla="*/ 0 h 3467"/>
                <a:gd name="T14" fmla="*/ 2510 w 3714"/>
                <a:gd name="T15" fmla="*/ 310 h 3467"/>
                <a:gd name="T16" fmla="*/ 1857 w 3714"/>
                <a:gd name="T17" fmla="*/ 248 h 3467"/>
                <a:gd name="T18" fmla="*/ 247 w 3714"/>
                <a:gd name="T19" fmla="*/ 1858 h 3467"/>
                <a:gd name="T20" fmla="*/ 1857 w 3714"/>
                <a:gd name="T21" fmla="*/ 3467 h 3467"/>
                <a:gd name="T22" fmla="*/ 3467 w 3714"/>
                <a:gd name="T23" fmla="*/ 1858 h 3467"/>
                <a:gd name="T24" fmla="*/ 1857 w 3714"/>
                <a:gd name="T25" fmla="*/ 248 h 3467"/>
                <a:gd name="T26" fmla="*/ 1733 w 3714"/>
                <a:gd name="T27" fmla="*/ 867 h 3467"/>
                <a:gd name="T28" fmla="*/ 1733 w 3714"/>
                <a:gd name="T29" fmla="*/ 1981 h 3467"/>
                <a:gd name="T30" fmla="*/ 2600 w 3714"/>
                <a:gd name="T31" fmla="*/ 1981 h 3467"/>
                <a:gd name="T32" fmla="*/ 247 w 3714"/>
                <a:gd name="T33" fmla="*/ 3467 h 3467"/>
                <a:gd name="T34" fmla="*/ 681 w 3714"/>
                <a:gd name="T35" fmla="*/ 3034 h 3467"/>
                <a:gd name="T36" fmla="*/ 3467 w 3714"/>
                <a:gd name="T37" fmla="*/ 3467 h 3467"/>
                <a:gd name="T38" fmla="*/ 3033 w 3714"/>
                <a:gd name="T39" fmla="*/ 3034 h 3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14" h="3467">
                  <a:moveTo>
                    <a:pt x="309" y="1204"/>
                  </a:moveTo>
                  <a:cubicBezTo>
                    <a:pt x="124" y="1090"/>
                    <a:pt x="0" y="885"/>
                    <a:pt x="0" y="650"/>
                  </a:cubicBezTo>
                  <a:cubicBezTo>
                    <a:pt x="0" y="291"/>
                    <a:pt x="291" y="0"/>
                    <a:pt x="650" y="0"/>
                  </a:cubicBezTo>
                  <a:cubicBezTo>
                    <a:pt x="884" y="0"/>
                    <a:pt x="1089" y="124"/>
                    <a:pt x="1204" y="310"/>
                  </a:cubicBezTo>
                  <a:moveTo>
                    <a:pt x="3405" y="1204"/>
                  </a:moveTo>
                  <a:cubicBezTo>
                    <a:pt x="3590" y="1090"/>
                    <a:pt x="3714" y="885"/>
                    <a:pt x="3714" y="650"/>
                  </a:cubicBezTo>
                  <a:cubicBezTo>
                    <a:pt x="3714" y="291"/>
                    <a:pt x="3423" y="0"/>
                    <a:pt x="3064" y="0"/>
                  </a:cubicBezTo>
                  <a:cubicBezTo>
                    <a:pt x="2830" y="0"/>
                    <a:pt x="2625" y="124"/>
                    <a:pt x="2510" y="310"/>
                  </a:cubicBezTo>
                  <a:moveTo>
                    <a:pt x="1857" y="248"/>
                  </a:moveTo>
                  <a:cubicBezTo>
                    <a:pt x="968" y="248"/>
                    <a:pt x="247" y="969"/>
                    <a:pt x="247" y="1858"/>
                  </a:cubicBezTo>
                  <a:cubicBezTo>
                    <a:pt x="247" y="2747"/>
                    <a:pt x="968" y="3467"/>
                    <a:pt x="1857" y="3467"/>
                  </a:cubicBezTo>
                  <a:cubicBezTo>
                    <a:pt x="2746" y="3467"/>
                    <a:pt x="3467" y="2747"/>
                    <a:pt x="3467" y="1858"/>
                  </a:cubicBezTo>
                  <a:cubicBezTo>
                    <a:pt x="3467" y="969"/>
                    <a:pt x="2746" y="248"/>
                    <a:pt x="1857" y="248"/>
                  </a:cubicBezTo>
                  <a:close/>
                  <a:moveTo>
                    <a:pt x="1733" y="867"/>
                  </a:moveTo>
                  <a:cubicBezTo>
                    <a:pt x="1733" y="1981"/>
                    <a:pt x="1733" y="1981"/>
                    <a:pt x="1733" y="1981"/>
                  </a:cubicBezTo>
                  <a:cubicBezTo>
                    <a:pt x="2600" y="1981"/>
                    <a:pt x="2600" y="1981"/>
                    <a:pt x="2600" y="1981"/>
                  </a:cubicBezTo>
                  <a:moveTo>
                    <a:pt x="247" y="3467"/>
                  </a:moveTo>
                  <a:cubicBezTo>
                    <a:pt x="681" y="3034"/>
                    <a:pt x="681" y="3034"/>
                    <a:pt x="681" y="3034"/>
                  </a:cubicBezTo>
                  <a:moveTo>
                    <a:pt x="3467" y="3467"/>
                  </a:moveTo>
                  <a:cubicBezTo>
                    <a:pt x="3033" y="3034"/>
                    <a:pt x="3033" y="3034"/>
                    <a:pt x="3033" y="3034"/>
                  </a:cubicBezTo>
                </a:path>
              </a:pathLst>
            </a:custGeom>
            <a:noFill/>
            <a:ln w="15875" cap="sq">
              <a:solidFill>
                <a:srgbClr val="A0317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Calibri Light" panose="020F0302020204030204" pitchFamily="34" charset="0"/>
              </a:endParaRPr>
            </a:p>
          </p:txBody>
        </p:sp>
        <p:sp>
          <p:nvSpPr>
            <p:cNvPr id="13" name="Clipboard" title="Icon of a clipboard">
              <a:extLst>
                <a:ext uri="{FF2B5EF4-FFF2-40B4-BE49-F238E27FC236}">
                  <a16:creationId xmlns:a16="http://schemas.microsoft.com/office/drawing/2014/main" id="{2F4F9A9A-9F9D-D984-71B5-BAFC232B3018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6368804" y="3225466"/>
              <a:ext cx="270525" cy="306786"/>
            </a:xfrm>
            <a:custGeom>
              <a:avLst/>
              <a:gdLst>
                <a:gd name="T0" fmla="*/ 247 w 247"/>
                <a:gd name="T1" fmla="*/ 33 h 340"/>
                <a:gd name="T2" fmla="*/ 247 w 247"/>
                <a:gd name="T3" fmla="*/ 340 h 340"/>
                <a:gd name="T4" fmla="*/ 0 w 247"/>
                <a:gd name="T5" fmla="*/ 340 h 340"/>
                <a:gd name="T6" fmla="*/ 0 w 247"/>
                <a:gd name="T7" fmla="*/ 33 h 340"/>
                <a:gd name="T8" fmla="*/ 65 w 247"/>
                <a:gd name="T9" fmla="*/ 33 h 340"/>
                <a:gd name="T10" fmla="*/ 91 w 247"/>
                <a:gd name="T11" fmla="*/ 33 h 340"/>
                <a:gd name="T12" fmla="*/ 124 w 247"/>
                <a:gd name="T13" fmla="*/ 0 h 340"/>
                <a:gd name="T14" fmla="*/ 158 w 247"/>
                <a:gd name="T15" fmla="*/ 33 h 340"/>
                <a:gd name="T16" fmla="*/ 247 w 247"/>
                <a:gd name="T17" fmla="*/ 33 h 340"/>
                <a:gd name="T18" fmla="*/ 68 w 247"/>
                <a:gd name="T19" fmla="*/ 33 h 340"/>
                <a:gd name="T20" fmla="*/ 68 w 247"/>
                <a:gd name="T21" fmla="*/ 78 h 340"/>
                <a:gd name="T22" fmla="*/ 180 w 247"/>
                <a:gd name="T23" fmla="*/ 78 h 340"/>
                <a:gd name="T24" fmla="*/ 180 w 247"/>
                <a:gd name="T25" fmla="*/ 33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7" h="340">
                  <a:moveTo>
                    <a:pt x="247" y="33"/>
                  </a:moveTo>
                  <a:cubicBezTo>
                    <a:pt x="247" y="340"/>
                    <a:pt x="247" y="340"/>
                    <a:pt x="247" y="340"/>
                  </a:cubicBezTo>
                  <a:cubicBezTo>
                    <a:pt x="0" y="340"/>
                    <a:pt x="0" y="340"/>
                    <a:pt x="0" y="340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65" y="33"/>
                    <a:pt x="65" y="33"/>
                    <a:pt x="65" y="33"/>
                  </a:cubicBezTo>
                  <a:cubicBezTo>
                    <a:pt x="91" y="33"/>
                    <a:pt x="91" y="33"/>
                    <a:pt x="91" y="33"/>
                  </a:cubicBezTo>
                  <a:cubicBezTo>
                    <a:pt x="91" y="15"/>
                    <a:pt x="106" y="0"/>
                    <a:pt x="124" y="0"/>
                  </a:cubicBezTo>
                  <a:cubicBezTo>
                    <a:pt x="143" y="0"/>
                    <a:pt x="158" y="15"/>
                    <a:pt x="158" y="33"/>
                  </a:cubicBezTo>
                  <a:lnTo>
                    <a:pt x="247" y="33"/>
                  </a:lnTo>
                  <a:close/>
                  <a:moveTo>
                    <a:pt x="68" y="33"/>
                  </a:moveTo>
                  <a:cubicBezTo>
                    <a:pt x="68" y="78"/>
                    <a:pt x="68" y="78"/>
                    <a:pt x="68" y="78"/>
                  </a:cubicBezTo>
                  <a:cubicBezTo>
                    <a:pt x="180" y="78"/>
                    <a:pt x="180" y="78"/>
                    <a:pt x="180" y="78"/>
                  </a:cubicBezTo>
                  <a:cubicBezTo>
                    <a:pt x="180" y="33"/>
                    <a:pt x="180" y="33"/>
                    <a:pt x="180" y="33"/>
                  </a:cubicBezTo>
                </a:path>
              </a:pathLst>
            </a:custGeom>
            <a:noFill/>
            <a:ln w="15875" cap="sq">
              <a:solidFill>
                <a:srgbClr val="A0317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Calibri Light" panose="020F0302020204030204" pitchFamily="34" charset="0"/>
              </a:endParaRPr>
            </a:p>
          </p:txBody>
        </p:sp>
        <p:sp>
          <p:nvSpPr>
            <p:cNvPr id="14" name="speech_2" title="Icon of a chat bubble">
              <a:extLst>
                <a:ext uri="{FF2B5EF4-FFF2-40B4-BE49-F238E27FC236}">
                  <a16:creationId xmlns:a16="http://schemas.microsoft.com/office/drawing/2014/main" id="{517474AD-5E5A-8951-44C9-93D06F3FCE44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7226783" y="3553157"/>
              <a:ext cx="304517" cy="222840"/>
            </a:xfrm>
            <a:custGeom>
              <a:avLst/>
              <a:gdLst>
                <a:gd name="T0" fmla="*/ 122 w 215"/>
                <a:gd name="T1" fmla="*/ 145 h 191"/>
                <a:gd name="T2" fmla="*/ 76 w 215"/>
                <a:gd name="T3" fmla="*/ 145 h 191"/>
                <a:gd name="T4" fmla="*/ 31 w 215"/>
                <a:gd name="T5" fmla="*/ 191 h 191"/>
                <a:gd name="T6" fmla="*/ 31 w 215"/>
                <a:gd name="T7" fmla="*/ 145 h 191"/>
                <a:gd name="T8" fmla="*/ 0 w 215"/>
                <a:gd name="T9" fmla="*/ 145 h 191"/>
                <a:gd name="T10" fmla="*/ 0 w 215"/>
                <a:gd name="T11" fmla="*/ 0 h 191"/>
                <a:gd name="T12" fmla="*/ 215 w 215"/>
                <a:gd name="T13" fmla="*/ 0 h 191"/>
                <a:gd name="T14" fmla="*/ 215 w 215"/>
                <a:gd name="T15" fmla="*/ 120 h 191"/>
                <a:gd name="T16" fmla="*/ 122 w 215"/>
                <a:gd name="T17" fmla="*/ 145 h 191"/>
                <a:gd name="T18" fmla="*/ 122 w 215"/>
                <a:gd name="T19" fmla="*/ 145 h 191"/>
                <a:gd name="T20" fmla="*/ 122 w 215"/>
                <a:gd name="T21" fmla="*/ 145 h 191"/>
                <a:gd name="T22" fmla="*/ 215 w 215"/>
                <a:gd name="T23" fmla="*/ 145 h 191"/>
                <a:gd name="T24" fmla="*/ 215 w 215"/>
                <a:gd name="T25" fmla="*/ 12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5" h="191">
                  <a:moveTo>
                    <a:pt x="122" y="145"/>
                  </a:moveTo>
                  <a:lnTo>
                    <a:pt x="76" y="145"/>
                  </a:lnTo>
                  <a:lnTo>
                    <a:pt x="31" y="191"/>
                  </a:lnTo>
                  <a:lnTo>
                    <a:pt x="31" y="145"/>
                  </a:lnTo>
                  <a:lnTo>
                    <a:pt x="0" y="145"/>
                  </a:lnTo>
                  <a:lnTo>
                    <a:pt x="0" y="0"/>
                  </a:lnTo>
                  <a:lnTo>
                    <a:pt x="215" y="0"/>
                  </a:lnTo>
                  <a:lnTo>
                    <a:pt x="215" y="120"/>
                  </a:lnTo>
                  <a:moveTo>
                    <a:pt x="122" y="145"/>
                  </a:moveTo>
                  <a:lnTo>
                    <a:pt x="122" y="145"/>
                  </a:lnTo>
                  <a:moveTo>
                    <a:pt x="122" y="145"/>
                  </a:moveTo>
                  <a:lnTo>
                    <a:pt x="215" y="145"/>
                  </a:lnTo>
                  <a:lnTo>
                    <a:pt x="215" y="120"/>
                  </a:lnTo>
                </a:path>
              </a:pathLst>
            </a:custGeom>
            <a:noFill/>
            <a:ln w="15875" cap="sq">
              <a:solidFill>
                <a:srgbClr val="A0317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gradFill>
                  <a:gsLst>
                    <a:gs pos="0">
                      <a:srgbClr val="505050"/>
                    </a:gs>
                    <a:gs pos="100000">
                      <a:srgbClr val="505050"/>
                    </a:gs>
                  </a:gsLst>
                </a:gradFill>
                <a:latin typeface="Calibri Light" panose="020F0302020204030204" pitchFamily="34" charset="0"/>
              </a:endParaRPr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71715E12-984C-45FD-4168-8D3B8A4635B5}"/>
                </a:ext>
              </a:extLst>
            </p:cNvPr>
            <p:cNvCxnSpPr>
              <a:cxnSpLocks/>
            </p:cNvCxnSpPr>
            <p:nvPr/>
          </p:nvCxnSpPr>
          <p:spPr>
            <a:xfrm>
              <a:off x="6293433" y="3661464"/>
              <a:ext cx="259643" cy="237273"/>
            </a:xfrm>
            <a:prstGeom prst="line">
              <a:avLst/>
            </a:prstGeom>
            <a:ln w="15875">
              <a:solidFill>
                <a:schemeClr val="accent2">
                  <a:lumMod val="50000"/>
                  <a:lumOff val="50000"/>
                </a:schemeClr>
              </a:solidFill>
              <a:prstDash val="dash"/>
              <a:headEnd type="none" w="lg" len="med"/>
              <a:tailEnd type="non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65402494-2A80-142B-5FB7-19F61AA38A5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79918" y="3661464"/>
              <a:ext cx="259405" cy="237273"/>
            </a:xfrm>
            <a:prstGeom prst="line">
              <a:avLst/>
            </a:prstGeom>
            <a:ln w="15875">
              <a:solidFill>
                <a:schemeClr val="accent2">
                  <a:lumMod val="50000"/>
                  <a:lumOff val="50000"/>
                </a:schemeClr>
              </a:solidFill>
              <a:prstDash val="dash"/>
              <a:headEnd type="none" w="lg" len="med"/>
              <a:tailEnd type="non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D52786C0-AEC6-CAFD-2C9C-B710009378E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08743" y="3575696"/>
              <a:ext cx="128490" cy="288228"/>
            </a:xfrm>
            <a:prstGeom prst="line">
              <a:avLst/>
            </a:prstGeom>
            <a:ln w="15875">
              <a:solidFill>
                <a:schemeClr val="accent2">
                  <a:lumMod val="50000"/>
                  <a:lumOff val="50000"/>
                </a:schemeClr>
              </a:solidFill>
              <a:prstDash val="dash"/>
              <a:headEnd type="none" w="lg" len="med"/>
              <a:tailEnd type="non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DACDF825-5409-0813-A15B-1A84FBA395D0}"/>
                </a:ext>
              </a:extLst>
            </p:cNvPr>
            <p:cNvCxnSpPr>
              <a:cxnSpLocks/>
            </p:cNvCxnSpPr>
            <p:nvPr/>
          </p:nvCxnSpPr>
          <p:spPr>
            <a:xfrm>
              <a:off x="6514295" y="3575696"/>
              <a:ext cx="110354" cy="288228"/>
            </a:xfrm>
            <a:prstGeom prst="line">
              <a:avLst/>
            </a:prstGeom>
            <a:ln w="15875">
              <a:solidFill>
                <a:schemeClr val="accent2">
                  <a:lumMod val="50000"/>
                  <a:lumOff val="50000"/>
                </a:schemeClr>
              </a:solidFill>
              <a:prstDash val="dash"/>
              <a:headEnd type="none" w="lg" len="med"/>
              <a:tailEnd type="none" w="lg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9" name="Picture 18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B0684E2C-1188-128E-FC60-A931F328B56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394915" y="3931274"/>
              <a:ext cx="751364" cy="618922"/>
            </a:xfrm>
            <a:prstGeom prst="rect">
              <a:avLst/>
            </a:prstGeom>
          </p:spPr>
        </p:pic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BFE6A14F-31A4-6FD4-95BB-FC105EA14915}"/>
              </a:ext>
            </a:extLst>
          </p:cNvPr>
          <p:cNvSpPr txBox="1"/>
          <p:nvPr/>
        </p:nvSpPr>
        <p:spPr>
          <a:xfrm>
            <a:off x="3836221" y="4829881"/>
            <a:ext cx="285242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500" dirty="0">
                <a:solidFill>
                  <a:prstClr val="black">
                    <a:lumMod val="85000"/>
                    <a:lumOff val="15000"/>
                  </a:prstClr>
                </a:solidFill>
                <a:latin typeface="Calibri Light" panose="020F0302020204030204" pitchFamily="34" charset="0"/>
                <a:cs typeface="Segoe UI Light" panose="020B0502040204020203" pitchFamily="34" charset="0"/>
              </a:rPr>
              <a:t>Build Power Apps </a:t>
            </a:r>
            <a:r>
              <a:rPr lang="en-US" sz="15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Calibri Light" panose="020F0302020204030204" pitchFamily="34" charset="0"/>
                <a:cs typeface="Segoe UI Light" panose="020B0502040204020203" pitchFamily="34" charset="0"/>
              </a:rPr>
              <a:t>apps</a:t>
            </a:r>
            <a:r>
              <a:rPr lang="en-US" sz="1500" dirty="0">
                <a:solidFill>
                  <a:prstClr val="black">
                    <a:lumMod val="85000"/>
                    <a:lumOff val="15000"/>
                  </a:prstClr>
                </a:solidFill>
                <a:latin typeface="Calibri Light" panose="020F0302020204030204" pitchFamily="34" charset="0"/>
                <a:cs typeface="Segoe UI Light" panose="020B0502040204020203" pitchFamily="34" charset="0"/>
              </a:rPr>
              <a:t> and automate workflows against the data stored in </a:t>
            </a:r>
            <a:r>
              <a:rPr lang="en-US" sz="15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Calibri Light" panose="020F0302020204030204" pitchFamily="34" charset="0"/>
                <a:cs typeface="Segoe UI Light" panose="020B0502040204020203" pitchFamily="34" charset="0"/>
              </a:rPr>
              <a:t>Dataverse</a:t>
            </a:r>
            <a:endParaRPr lang="en-US" sz="1500" dirty="0">
              <a:solidFill>
                <a:prstClr val="black">
                  <a:lumMod val="85000"/>
                  <a:lumOff val="15000"/>
                </a:prstClr>
              </a:solidFill>
              <a:latin typeface="Calibri Light" panose="020F0302020204030204" pitchFamily="34" charset="0"/>
              <a:cs typeface="Segoe UI Light" panose="020B0502040204020203" pitchFamily="34" charset="0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E0B83CD-CB12-819A-EAA1-E3B1A3159872}"/>
              </a:ext>
            </a:extLst>
          </p:cNvPr>
          <p:cNvGrpSpPr/>
          <p:nvPr/>
        </p:nvGrpSpPr>
        <p:grpSpPr>
          <a:xfrm>
            <a:off x="7259737" y="3606091"/>
            <a:ext cx="1986387" cy="1144662"/>
            <a:chOff x="8652843" y="3062355"/>
            <a:chExt cx="1986387" cy="1144662"/>
          </a:xfrm>
        </p:grpSpPr>
        <p:sp>
          <p:nvSpPr>
            <p:cNvPr id="22" name="monitor" title="Icon of a monitor">
              <a:extLst>
                <a:ext uri="{FF2B5EF4-FFF2-40B4-BE49-F238E27FC236}">
                  <a16:creationId xmlns:a16="http://schemas.microsoft.com/office/drawing/2014/main" id="{AA38716C-81C6-A5FA-1CAB-62789DF3CBEA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8652843" y="3062355"/>
              <a:ext cx="1986387" cy="1144662"/>
            </a:xfrm>
            <a:custGeom>
              <a:avLst/>
              <a:gdLst>
                <a:gd name="T0" fmla="*/ 244 w 244"/>
                <a:gd name="T1" fmla="*/ 68 h 187"/>
                <a:gd name="T2" fmla="*/ 244 w 244"/>
                <a:gd name="T3" fmla="*/ 151 h 187"/>
                <a:gd name="T4" fmla="*/ 0 w 244"/>
                <a:gd name="T5" fmla="*/ 151 h 187"/>
                <a:gd name="T6" fmla="*/ 0 w 244"/>
                <a:gd name="T7" fmla="*/ 0 h 187"/>
                <a:gd name="T8" fmla="*/ 244 w 244"/>
                <a:gd name="T9" fmla="*/ 0 h 187"/>
                <a:gd name="T10" fmla="*/ 244 w 244"/>
                <a:gd name="T11" fmla="*/ 68 h 187"/>
                <a:gd name="T12" fmla="*/ 122 w 244"/>
                <a:gd name="T13" fmla="*/ 151 h 187"/>
                <a:gd name="T14" fmla="*/ 122 w 244"/>
                <a:gd name="T15" fmla="*/ 187 h 187"/>
                <a:gd name="T16" fmla="*/ 73 w 244"/>
                <a:gd name="T17" fmla="*/ 187 h 187"/>
                <a:gd name="T18" fmla="*/ 171 w 244"/>
                <a:gd name="T19" fmla="*/ 187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4" h="187">
                  <a:moveTo>
                    <a:pt x="244" y="68"/>
                  </a:moveTo>
                  <a:lnTo>
                    <a:pt x="244" y="151"/>
                  </a:lnTo>
                  <a:lnTo>
                    <a:pt x="0" y="151"/>
                  </a:lnTo>
                  <a:lnTo>
                    <a:pt x="0" y="0"/>
                  </a:lnTo>
                  <a:lnTo>
                    <a:pt x="244" y="0"/>
                  </a:lnTo>
                  <a:lnTo>
                    <a:pt x="244" y="68"/>
                  </a:lnTo>
                  <a:moveTo>
                    <a:pt x="122" y="151"/>
                  </a:moveTo>
                  <a:lnTo>
                    <a:pt x="122" y="187"/>
                  </a:lnTo>
                  <a:moveTo>
                    <a:pt x="73" y="187"/>
                  </a:moveTo>
                  <a:lnTo>
                    <a:pt x="171" y="187"/>
                  </a:lnTo>
                </a:path>
              </a:pathLst>
            </a:custGeom>
            <a:noFill/>
            <a:ln w="15875" cap="sq">
              <a:solidFill>
                <a:srgbClr val="31313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gradFill>
                  <a:gsLst>
                    <a:gs pos="0">
                      <a:srgbClr val="505050"/>
                    </a:gs>
                    <a:gs pos="100000">
                      <a:srgbClr val="505050"/>
                    </a:gs>
                  </a:gsLst>
                </a:gradFill>
                <a:latin typeface="Calibri Light" panose="020F0302020204030204" pitchFamily="34" charset="0"/>
              </a:endParaRPr>
            </a:p>
          </p:txBody>
        </p:sp>
        <p:pic>
          <p:nvPicPr>
            <p:cNvPr id="23" name="Graphic 22" descr="Key">
              <a:extLst>
                <a:ext uri="{FF2B5EF4-FFF2-40B4-BE49-F238E27FC236}">
                  <a16:creationId xmlns:a16="http://schemas.microsoft.com/office/drawing/2014/main" id="{FDE5FB56-EFA4-99E2-EF12-8C3E3C540D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0290118" y="3307655"/>
              <a:ext cx="239481" cy="197269"/>
            </a:xfrm>
            <a:prstGeom prst="rect">
              <a:avLst/>
            </a:prstGeom>
          </p:spPr>
        </p:pic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AD5582B2-67E9-D5BA-DCF4-CAEEA9FB893D}"/>
                </a:ext>
              </a:extLst>
            </p:cNvPr>
            <p:cNvSpPr/>
            <p:nvPr/>
          </p:nvSpPr>
          <p:spPr bwMode="auto">
            <a:xfrm>
              <a:off x="8818858" y="3372136"/>
              <a:ext cx="1222190" cy="106649"/>
            </a:xfrm>
            <a:prstGeom prst="rect">
              <a:avLst/>
            </a:prstGeom>
            <a:noFill/>
            <a:ln w="19050">
              <a:solidFill>
                <a:srgbClr val="A03170"/>
              </a:solidFill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l" defTabSz="932472" fontAlgn="base">
                <a:spcBef>
                  <a:spcPct val="0"/>
                </a:spcBef>
                <a:spcAft>
                  <a:spcPct val="0"/>
                </a:spcAft>
              </a:pPr>
              <a:endPara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Calibri Light" panose="020F0302020204030204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A9BDB20-4DEC-E2F2-14DE-E0B44FAD966B}"/>
                </a:ext>
              </a:extLst>
            </p:cNvPr>
            <p:cNvSpPr/>
            <p:nvPr/>
          </p:nvSpPr>
          <p:spPr bwMode="auto">
            <a:xfrm>
              <a:off x="8814906" y="3554370"/>
              <a:ext cx="1222190" cy="114745"/>
            </a:xfrm>
            <a:prstGeom prst="rect">
              <a:avLst/>
            </a:prstGeom>
            <a:noFill/>
            <a:ln w="19050">
              <a:solidFill>
                <a:srgbClr val="A03170"/>
              </a:solidFill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l" defTabSz="932472" fontAlgn="base">
                <a:spcBef>
                  <a:spcPct val="0"/>
                </a:spcBef>
                <a:spcAft>
                  <a:spcPct val="0"/>
                </a:spcAft>
              </a:pPr>
              <a:endPara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Calibri Light" panose="020F0302020204030204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17293826-DBC7-72BF-6636-EDD759718284}"/>
                </a:ext>
              </a:extLst>
            </p:cNvPr>
            <p:cNvSpPr/>
            <p:nvPr/>
          </p:nvSpPr>
          <p:spPr bwMode="auto">
            <a:xfrm>
              <a:off x="8814906" y="3744700"/>
              <a:ext cx="1222190" cy="114745"/>
            </a:xfrm>
            <a:prstGeom prst="rect">
              <a:avLst/>
            </a:prstGeom>
            <a:noFill/>
            <a:ln w="19050">
              <a:solidFill>
                <a:srgbClr val="A03170"/>
              </a:solidFill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l" defTabSz="932472" fontAlgn="base">
                <a:spcBef>
                  <a:spcPct val="0"/>
                </a:spcBef>
                <a:spcAft>
                  <a:spcPct val="0"/>
                </a:spcAft>
              </a:pPr>
              <a:endPara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Calibri Light" panose="020F0302020204030204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AF1CBF8-892E-0A95-C5B4-7BCA1FC90FBC}"/>
                </a:ext>
              </a:extLst>
            </p:cNvPr>
            <p:cNvSpPr/>
            <p:nvPr/>
          </p:nvSpPr>
          <p:spPr bwMode="auto">
            <a:xfrm>
              <a:off x="8814906" y="3173711"/>
              <a:ext cx="1226141" cy="114745"/>
            </a:xfrm>
            <a:prstGeom prst="rect">
              <a:avLst/>
            </a:prstGeom>
            <a:noFill/>
            <a:ln w="19050">
              <a:solidFill>
                <a:srgbClr val="A03170"/>
              </a:solidFill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l" defTabSz="932472" fontAlgn="base">
                <a:spcBef>
                  <a:spcPct val="0"/>
                </a:spcBef>
                <a:spcAft>
                  <a:spcPct val="0"/>
                </a:spcAft>
              </a:pPr>
              <a:endPara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Calibri Light" panose="020F0302020204030204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8" name="list_4" title="Icon of a checklist">
              <a:extLst>
                <a:ext uri="{FF2B5EF4-FFF2-40B4-BE49-F238E27FC236}">
                  <a16:creationId xmlns:a16="http://schemas.microsoft.com/office/drawing/2014/main" id="{E994702C-7A16-D7A6-0D47-07A92CD53F10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10191069" y="3611187"/>
              <a:ext cx="360700" cy="200820"/>
            </a:xfrm>
            <a:custGeom>
              <a:avLst/>
              <a:gdLst>
                <a:gd name="T0" fmla="*/ 90 w 253"/>
                <a:gd name="T1" fmla="*/ 24 h 171"/>
                <a:gd name="T2" fmla="*/ 253 w 253"/>
                <a:gd name="T3" fmla="*/ 24 h 171"/>
                <a:gd name="T4" fmla="*/ 90 w 253"/>
                <a:gd name="T5" fmla="*/ 73 h 171"/>
                <a:gd name="T6" fmla="*/ 253 w 253"/>
                <a:gd name="T7" fmla="*/ 73 h 171"/>
                <a:gd name="T8" fmla="*/ 90 w 253"/>
                <a:gd name="T9" fmla="*/ 121 h 171"/>
                <a:gd name="T10" fmla="*/ 253 w 253"/>
                <a:gd name="T11" fmla="*/ 121 h 171"/>
                <a:gd name="T12" fmla="*/ 90 w 253"/>
                <a:gd name="T13" fmla="*/ 171 h 171"/>
                <a:gd name="T14" fmla="*/ 253 w 253"/>
                <a:gd name="T15" fmla="*/ 171 h 171"/>
                <a:gd name="T16" fmla="*/ 0 w 253"/>
                <a:gd name="T17" fmla="*/ 23 h 171"/>
                <a:gd name="T18" fmla="*/ 17 w 253"/>
                <a:gd name="T19" fmla="*/ 40 h 171"/>
                <a:gd name="T20" fmla="*/ 58 w 253"/>
                <a:gd name="T21" fmla="*/ 0 h 171"/>
                <a:gd name="T22" fmla="*/ 0 w 253"/>
                <a:gd name="T23" fmla="*/ 121 h 171"/>
                <a:gd name="T24" fmla="*/ 17 w 253"/>
                <a:gd name="T25" fmla="*/ 138 h 171"/>
                <a:gd name="T26" fmla="*/ 58 w 253"/>
                <a:gd name="T27" fmla="*/ 98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3" h="171">
                  <a:moveTo>
                    <a:pt x="90" y="24"/>
                  </a:moveTo>
                  <a:lnTo>
                    <a:pt x="253" y="24"/>
                  </a:lnTo>
                  <a:moveTo>
                    <a:pt x="90" y="73"/>
                  </a:moveTo>
                  <a:lnTo>
                    <a:pt x="253" y="73"/>
                  </a:lnTo>
                  <a:moveTo>
                    <a:pt x="90" y="121"/>
                  </a:moveTo>
                  <a:lnTo>
                    <a:pt x="253" y="121"/>
                  </a:lnTo>
                  <a:moveTo>
                    <a:pt x="90" y="171"/>
                  </a:moveTo>
                  <a:lnTo>
                    <a:pt x="253" y="171"/>
                  </a:lnTo>
                  <a:moveTo>
                    <a:pt x="0" y="23"/>
                  </a:moveTo>
                  <a:lnTo>
                    <a:pt x="17" y="40"/>
                  </a:lnTo>
                  <a:lnTo>
                    <a:pt x="58" y="0"/>
                  </a:lnTo>
                  <a:moveTo>
                    <a:pt x="0" y="121"/>
                  </a:moveTo>
                  <a:lnTo>
                    <a:pt x="17" y="138"/>
                  </a:lnTo>
                  <a:lnTo>
                    <a:pt x="58" y="98"/>
                  </a:lnTo>
                </a:path>
              </a:pathLst>
            </a:custGeom>
            <a:noFill/>
            <a:ln w="15875" cap="flat">
              <a:solidFill>
                <a:srgbClr val="107C1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Calibri Light" panose="020F0302020204030204" pitchFamily="34" charset="0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7328E388-500F-2932-5F37-C02198B7DB36}"/>
              </a:ext>
            </a:extLst>
          </p:cNvPr>
          <p:cNvSpPr txBox="1"/>
          <p:nvPr/>
        </p:nvSpPr>
        <p:spPr>
          <a:xfrm>
            <a:off x="6826720" y="4835569"/>
            <a:ext cx="28524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500">
                <a:solidFill>
                  <a:prstClr val="black">
                    <a:lumMod val="85000"/>
                    <a:lumOff val="15000"/>
                  </a:prstClr>
                </a:solidFill>
                <a:latin typeface="Calibri Light" panose="020F0302020204030204" pitchFamily="34" charset="0"/>
                <a:cs typeface="Segoe UI Light" panose="020B0502040204020203" pitchFamily="34" charset="0"/>
              </a:rPr>
              <a:t>Add business rules &amp; validation Define role-based security</a:t>
            </a:r>
            <a:endParaRPr lang="en-US" sz="1500" dirty="0">
              <a:solidFill>
                <a:prstClr val="black">
                  <a:lumMod val="85000"/>
                  <a:lumOff val="15000"/>
                </a:prstClr>
              </a:solidFill>
              <a:latin typeface="Calibri Light" panose="020F0302020204030204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4788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20" grpId="0"/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BEFF26-E288-44C5-1A0B-61F4539A10CC}"/>
              </a:ext>
            </a:extLst>
          </p:cNvPr>
          <p:cNvSpPr txBox="1">
            <a:spLocks/>
          </p:cNvSpPr>
          <p:nvPr/>
        </p:nvSpPr>
        <p:spPr>
          <a:xfrm>
            <a:off x="924876" y="365126"/>
            <a:ext cx="10443438" cy="585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Microsoft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Dataverse</a:t>
            </a:r>
            <a:endParaRPr lang="sl-SI" sz="5000" dirty="0">
              <a:solidFill>
                <a:srgbClr val="742774"/>
              </a:solidFill>
              <a:latin typeface="Calibri Light" panose="020F0302020204030204" pitchFamily="34" charset="0"/>
            </a:endParaRP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5E597758-5687-BCFC-83CF-C80835F39418}"/>
              </a:ext>
            </a:extLst>
          </p:cNvPr>
          <p:cNvSpPr txBox="1">
            <a:spLocks/>
          </p:cNvSpPr>
          <p:nvPr/>
        </p:nvSpPr>
        <p:spPr>
          <a:xfrm>
            <a:off x="543923" y="1127030"/>
            <a:ext cx="10603048" cy="5365843"/>
          </a:xfrm>
          <a:prstGeom prst="rect">
            <a:avLst/>
          </a:prstGeom>
          <a:noFill/>
        </p:spPr>
        <p:txBody>
          <a:bodyPr vert="horz" wrap="square" lIns="137160" tIns="91440" rIns="137160" bIns="91440" rtlCol="0" anchor="t">
            <a:no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None/>
              <a:tabLst/>
              <a:defRPr sz="1800" b="0" i="0" kern="1200" spc="0" baseline="0">
                <a:solidFill>
                  <a:schemeClr val="tx1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0" marR="0" indent="0" algn="l" defTabSz="932742" rtl="0" eaLnBrk="1" fontAlgn="auto" latinLnBrk="0" hangingPunct="1">
              <a:lnSpc>
                <a:spcPts val="1765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372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193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7229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96386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Simple to manage - Both the metadata and data are stored in the cloud. You don't need to worry about the details of how they're stored</a:t>
            </a:r>
            <a:endParaRPr lang="sl-SI" sz="200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Helps to secure data - Data is stored so that users can see it only if you grant them access. Role-based security allows you to control access to tables for different users within your organization</a:t>
            </a:r>
            <a:endParaRPr lang="sl-SI" sz="200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Access your Dynamics 365 Data - Data from your Dynamics 365 applications is also stored within the </a:t>
            </a:r>
            <a:r>
              <a:rPr lang="en-US" sz="2000" dirty="0" err="1">
                <a:solidFill>
                  <a:srgbClr val="000000"/>
                </a:solidFill>
                <a:latin typeface="Calibri Light" panose="020F0302020204030204" pitchFamily="34" charset="0"/>
              </a:rPr>
              <a:t>Dataverse</a:t>
            </a: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, which allows you to quickly build apps that use your Dynamics 365 data and extend your apps by using Power Apps</a:t>
            </a:r>
            <a:endParaRPr lang="sl-SI" sz="200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Rich metadata - Data types and relationships are used directly within Power Apps</a:t>
            </a:r>
            <a:endParaRPr lang="sl-SI" sz="200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Logic and validation - Define calculated columns, business rules, workflows, and business process flows to ensure data quality and drive business processes</a:t>
            </a:r>
            <a:endParaRPr lang="sl-SI" sz="200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Productivity tools - Tables are available within the add-ins for Microsoft Excel to increase productivity and ensure data accessibility</a:t>
            </a:r>
          </a:p>
        </p:txBody>
      </p:sp>
      <p:pic>
        <p:nvPicPr>
          <p:cNvPr id="4" name="Picture 3" descr="Dataverse icon.">
            <a:extLst>
              <a:ext uri="{FF2B5EF4-FFF2-40B4-BE49-F238E27FC236}">
                <a16:creationId xmlns:a16="http://schemas.microsoft.com/office/drawing/2014/main" id="{54315CF9-467B-059E-B703-3CD27F8FA3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971" y="188823"/>
            <a:ext cx="761905" cy="76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84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05DF5-B6BA-3516-FF87-F726A9EDEAC0}"/>
              </a:ext>
            </a:extLst>
          </p:cNvPr>
          <p:cNvSpPr txBox="1">
            <a:spLocks/>
          </p:cNvSpPr>
          <p:nvPr/>
        </p:nvSpPr>
        <p:spPr>
          <a:xfrm>
            <a:off x="924876" y="365126"/>
            <a:ext cx="10443438" cy="585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Data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connectors</a:t>
            </a:r>
            <a:endParaRPr lang="sl-SI" sz="5000" dirty="0">
              <a:solidFill>
                <a:srgbClr val="742774"/>
              </a:solidFill>
              <a:latin typeface="Calibri Light" panose="020F0302020204030204" pitchFamily="34" charset="0"/>
            </a:endParaRP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51349972-9479-A5AF-5D3D-DB073D717DD4}"/>
              </a:ext>
            </a:extLst>
          </p:cNvPr>
          <p:cNvSpPr txBox="1">
            <a:spLocks/>
          </p:cNvSpPr>
          <p:nvPr/>
        </p:nvSpPr>
        <p:spPr>
          <a:xfrm>
            <a:off x="543923" y="1127030"/>
            <a:ext cx="4594134" cy="921559"/>
          </a:xfrm>
          <a:prstGeom prst="rect">
            <a:avLst/>
          </a:prstGeom>
          <a:noFill/>
        </p:spPr>
        <p:txBody>
          <a:bodyPr vert="horz" wrap="square" lIns="137160" tIns="91440" rIns="137160" bIns="91440" rtlCol="0" anchor="t">
            <a:no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None/>
              <a:tabLst/>
              <a:defRPr sz="1800" b="0" i="0" kern="1200" spc="0" baseline="0">
                <a:solidFill>
                  <a:schemeClr val="tx1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0" marR="0" indent="0" algn="l" defTabSz="932742" rtl="0" eaLnBrk="1" fontAlgn="auto" latinLnBrk="0" hangingPunct="1">
              <a:lnSpc>
                <a:spcPts val="1765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372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193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7229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96386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sl-SI" sz="2000" dirty="0" err="1">
                <a:solidFill>
                  <a:srgbClr val="000000"/>
                </a:solidFill>
                <a:latin typeface="Calibri Light" panose="020F0302020204030204" pitchFamily="34" charset="0"/>
              </a:rPr>
              <a:t>Available</a:t>
            </a:r>
            <a:r>
              <a:rPr lang="sl-SI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 </a:t>
            </a:r>
            <a:r>
              <a:rPr lang="sl-SI" sz="2000" dirty="0" err="1">
                <a:solidFill>
                  <a:srgbClr val="000000"/>
                </a:solidFill>
                <a:latin typeface="Calibri Light" panose="020F0302020204030204" pitchFamily="34" charset="0"/>
              </a:rPr>
              <a:t>for</a:t>
            </a:r>
            <a:r>
              <a:rPr lang="sl-SI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 </a:t>
            </a:r>
            <a:r>
              <a:rPr lang="sl-SI" sz="2000" dirty="0" err="1">
                <a:solidFill>
                  <a:srgbClr val="000000"/>
                </a:solidFill>
                <a:latin typeface="Calibri Light" panose="020F0302020204030204" pitchFamily="34" charset="0"/>
              </a:rPr>
              <a:t>use</a:t>
            </a:r>
            <a:r>
              <a:rPr lang="sl-SI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 in multiple </a:t>
            </a:r>
            <a:r>
              <a:rPr lang="sl-SI" sz="2000" dirty="0" err="1">
                <a:solidFill>
                  <a:srgbClr val="000000"/>
                </a:solidFill>
                <a:latin typeface="Calibri Light" panose="020F0302020204030204" pitchFamily="34" charset="0"/>
              </a:rPr>
              <a:t>products</a:t>
            </a:r>
            <a:endParaRPr lang="sl-SI" sz="200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Custom connectors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5D133C-C7EB-32CE-10DF-5A9FE68EC8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152" r="-1" b="4626"/>
          <a:stretch/>
        </p:blipFill>
        <p:spPr>
          <a:xfrm>
            <a:off x="204876" y="325346"/>
            <a:ext cx="720000" cy="6253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74E476C-EC3A-CCCD-A906-C9211DACB9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915" y="2048590"/>
            <a:ext cx="4326785" cy="440404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BA88FF8-9F8B-1F01-A3BD-5716407559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3277" y="2048590"/>
            <a:ext cx="4963205" cy="3806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771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5B7B6F-47E1-BBBB-9ECC-8170D84FC8B3}"/>
              </a:ext>
            </a:extLst>
          </p:cNvPr>
          <p:cNvSpPr txBox="1">
            <a:spLocks/>
          </p:cNvSpPr>
          <p:nvPr/>
        </p:nvSpPr>
        <p:spPr>
          <a:xfrm>
            <a:off x="924876" y="365126"/>
            <a:ext cx="10443438" cy="585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sz="5000" dirty="0">
                <a:solidFill>
                  <a:srgbClr val="742774"/>
                </a:solidFill>
                <a:latin typeface="Calibri Light" panose="020F0302020204030204" pitchFamily="34" charset="0"/>
              </a:rPr>
              <a:t>AI </a:t>
            </a:r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Builder</a:t>
            </a:r>
            <a:endParaRPr lang="sl-SI" sz="5000" dirty="0">
              <a:solidFill>
                <a:srgbClr val="742774"/>
              </a:solidFill>
              <a:latin typeface="Calibri Light" panose="020F0302020204030204" pitchFamily="34" charset="0"/>
            </a:endParaRP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405918C6-FAF5-82C0-7702-17895D7D9DBD}"/>
              </a:ext>
            </a:extLst>
          </p:cNvPr>
          <p:cNvSpPr txBox="1">
            <a:spLocks/>
          </p:cNvSpPr>
          <p:nvPr/>
        </p:nvSpPr>
        <p:spPr>
          <a:xfrm>
            <a:off x="543922" y="1127029"/>
            <a:ext cx="7743735" cy="3285313"/>
          </a:xfrm>
          <a:prstGeom prst="rect">
            <a:avLst/>
          </a:prstGeom>
          <a:noFill/>
        </p:spPr>
        <p:txBody>
          <a:bodyPr vert="horz" wrap="square" lIns="137160" tIns="91440" rIns="137160" bIns="91440" rtlCol="0" anchor="t">
            <a:no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None/>
              <a:tabLst/>
              <a:defRPr sz="1800" b="0" i="0" kern="1200" spc="0" baseline="0">
                <a:solidFill>
                  <a:schemeClr val="tx1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0" marR="0" indent="0" algn="l" defTabSz="932742" rtl="0" eaLnBrk="1" fontAlgn="auto" latinLnBrk="0" hangingPunct="1">
              <a:lnSpc>
                <a:spcPts val="1765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372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193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7229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96386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Analyze text for classification, key phrases, language, and sentiment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Predict whether something will happen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Process business card information</a:t>
            </a:r>
            <a:endParaRPr lang="sl-SI" sz="200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Process text from images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Read and save information from standard documents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Recognize and count items in images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endParaRPr lang="en-US" sz="2000" dirty="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745CDD-9019-7020-D24F-A5FF615791F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222" t="4348" r="7222" b="9239"/>
          <a:stretch/>
        </p:blipFill>
        <p:spPr>
          <a:xfrm>
            <a:off x="204876" y="207350"/>
            <a:ext cx="720000" cy="743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28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40EFA-18A6-E29B-4A15-BE8AD32D8C8C}"/>
              </a:ext>
            </a:extLst>
          </p:cNvPr>
          <p:cNvSpPr txBox="1">
            <a:spLocks/>
          </p:cNvSpPr>
          <p:nvPr/>
        </p:nvSpPr>
        <p:spPr>
          <a:xfrm>
            <a:off x="924876" y="365126"/>
            <a:ext cx="10443438" cy="58560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sz="5000" dirty="0" err="1">
                <a:solidFill>
                  <a:srgbClr val="742774"/>
                </a:solidFill>
                <a:latin typeface="Calibri Light" panose="020F0302020204030204" pitchFamily="34" charset="0"/>
              </a:rPr>
              <a:t>Solutions</a:t>
            </a:r>
            <a:endParaRPr lang="sl-SI" sz="5000" dirty="0">
              <a:solidFill>
                <a:srgbClr val="742774"/>
              </a:solidFill>
              <a:latin typeface="Calibri Light" panose="020F0302020204030204" pitchFamily="34" charset="0"/>
            </a:endParaRP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135317F1-D430-3B2E-9A4B-DC6D10AF17F8}"/>
              </a:ext>
            </a:extLst>
          </p:cNvPr>
          <p:cNvSpPr txBox="1">
            <a:spLocks/>
          </p:cNvSpPr>
          <p:nvPr/>
        </p:nvSpPr>
        <p:spPr>
          <a:xfrm>
            <a:off x="543922" y="1127030"/>
            <a:ext cx="7743735" cy="1645200"/>
          </a:xfrm>
          <a:prstGeom prst="rect">
            <a:avLst/>
          </a:prstGeom>
          <a:noFill/>
        </p:spPr>
        <p:txBody>
          <a:bodyPr vert="horz" wrap="square" lIns="137160" tIns="91440" rIns="137160" bIns="91440" rtlCol="0" anchor="t">
            <a:no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Pct val="90000"/>
              <a:buFont typeface="Arial" panose="020B0604020202020204" pitchFamily="34" charset="0"/>
              <a:buNone/>
              <a:tabLst/>
              <a:defRPr sz="1800" b="0" i="0" kern="1200" spc="0" baseline="0">
                <a:solidFill>
                  <a:schemeClr val="tx1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0" marR="0" indent="0" algn="l" defTabSz="932742" rtl="0" eaLnBrk="1" fontAlgn="auto" latinLnBrk="0" hangingPunct="1">
              <a:lnSpc>
                <a:spcPts val="1765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372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193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7229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96386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Solutions are containers of Power Platform components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Transport these customizations from one environment to another</a:t>
            </a:r>
          </a:p>
          <a:p>
            <a:pPr marL="342900" lvl="0" indent="-3429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  <a:latin typeface="Calibri Light" panose="020F0302020204030204" pitchFamily="34" charset="0"/>
              </a:rPr>
              <a:t>Part of an overall strategy for application lifecycle management (ALM)</a:t>
            </a:r>
          </a:p>
        </p:txBody>
      </p:sp>
    </p:spTree>
    <p:extLst>
      <p:ext uri="{BB962C8B-B14F-4D97-AF65-F5344CB8AC3E}">
        <p14:creationId xmlns:p14="http://schemas.microsoft.com/office/powerpoint/2010/main" val="1295886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8055DAE-F89C-4A41-8A5F-108692B6BBE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37829" y="4209913"/>
            <a:ext cx="4911271" cy="492443"/>
          </a:xfrm>
        </p:spPr>
        <p:txBody>
          <a:bodyPr/>
          <a:lstStyle/>
          <a:p>
            <a:r>
              <a:rPr lang="hr-HR" dirty="0"/>
              <a:t>HVALA!</a:t>
            </a:r>
          </a:p>
        </p:txBody>
      </p:sp>
    </p:spTree>
    <p:extLst>
      <p:ext uri="{BB962C8B-B14F-4D97-AF65-F5344CB8AC3E}">
        <p14:creationId xmlns:p14="http://schemas.microsoft.com/office/powerpoint/2010/main" val="2233339425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91E98D4F-D377-1D4C-9F47-39EE5D97A4C5}" vid="{26B8182C-BC4A-544B-8313-35D84F553FA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990F116-B58F-4255-B05B-DA3808E0E5C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630a2e83-186a-4a0f-ab27-bee8a8096abc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NTK2022-template</Template>
  <TotalTime>803</TotalTime>
  <Words>1484</Words>
  <Application>Microsoft Office PowerPoint</Application>
  <PresentationFormat>Widescreen</PresentationFormat>
  <Paragraphs>184</Paragraphs>
  <Slides>24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Arial</vt:lpstr>
      <vt:lpstr>Calibri</vt:lpstr>
      <vt:lpstr>Calibri Light</vt:lpstr>
      <vt:lpstr>Segoe UI</vt:lpstr>
      <vt:lpstr>Segoe UI Light</vt:lpstr>
      <vt:lpstr>Segoe UI Semibold</vt:lpstr>
      <vt:lpstr>Segoe UI Semilight</vt:lpstr>
      <vt:lpstr>Wingdings</vt:lpstr>
      <vt:lpstr>WHITE TEMPLATE</vt:lpstr>
      <vt:lpstr>PowerPoint Presentation</vt:lpstr>
      <vt:lpstr>PowerPoint Presentation</vt:lpstr>
      <vt:lpstr>Power Platform?</vt:lpstr>
      <vt:lpstr>Can be on it‘s own, but can work together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>&lt;Comms manager name here&gt;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&lt;Event name&gt;</dc:subject>
  <dc:creator>Anton Sivic</dc:creator>
  <cp:keywords/>
  <dc:description/>
  <cp:lastModifiedBy>Anton Sivic</cp:lastModifiedBy>
  <cp:revision>14</cp:revision>
  <dcterms:created xsi:type="dcterms:W3CDTF">2022-09-24T12:40:49Z</dcterms:created>
  <dcterms:modified xsi:type="dcterms:W3CDTF">2022-09-28T19:05:05Z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