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1" r:id="rId4"/>
    <p:sldId id="264" r:id="rId5"/>
    <p:sldId id="265" r:id="rId6"/>
    <p:sldId id="266" r:id="rId7"/>
    <p:sldId id="268" r:id="rId8"/>
    <p:sldId id="276" r:id="rId9"/>
    <p:sldId id="277" r:id="rId10"/>
    <p:sldId id="267" r:id="rId11"/>
    <p:sldId id="273" r:id="rId12"/>
    <p:sldId id="263" r:id="rId13"/>
    <p:sldId id="274" r:id="rId14"/>
    <p:sldId id="271" r:id="rId15"/>
    <p:sldId id="275" r:id="rId16"/>
    <p:sldId id="272" r:id="rId17"/>
    <p:sldId id="258" r:id="rId18"/>
    <p:sldId id="259" r:id="rId19"/>
  </p:sldIdLst>
  <p:sldSz cx="12192000" cy="6858000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9B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7" autoAdjust="0"/>
    <p:restoredTop sz="94660"/>
  </p:normalViewPr>
  <p:slideViewPr>
    <p:cSldViewPr snapToGrid="0">
      <p:cViewPr>
        <p:scale>
          <a:sx n="121" d="100"/>
          <a:sy n="121" d="100"/>
        </p:scale>
        <p:origin x="4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169170-A982-4B0A-8648-0BF8270C46D2}" type="datetimeFigureOut">
              <a:rPr lang="sl-SI" smtClean="0"/>
              <a:t>16. 05. 2017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1F421-86FF-4A93-8C1B-C2A7FFFC4693}" type="slidenum">
              <a:rPr lang="sl-SI" smtClean="0"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004262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15035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DE6BE-BEDA-4306-BFAD-B1372EE15F8F}" type="slidenum">
              <a:rPr lang="sl-SI" smtClean="0"/>
              <a:t>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99164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61871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5015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8788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161113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57283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43896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320733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002161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80447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8191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09762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559292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59177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71F421-86FF-4A93-8C1B-C2A7FFFC4693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67167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0955" y="463695"/>
            <a:ext cx="1506492" cy="3237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009" y="393093"/>
            <a:ext cx="1771900" cy="176506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904" y="3546948"/>
            <a:ext cx="10420938" cy="3309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8515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523"/>
            <a:ext cx="12192000" cy="68885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1548" y="322490"/>
            <a:ext cx="1506492" cy="3237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602" y="322490"/>
            <a:ext cx="1630995" cy="14942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09" y="6182496"/>
            <a:ext cx="2877764" cy="3320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3022" y="2562022"/>
            <a:ext cx="5166893" cy="4295978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69302" y="2759178"/>
            <a:ext cx="4840694" cy="1799462"/>
          </a:xfrm>
          <a:noFill/>
        </p:spPr>
        <p:txBody>
          <a:bodyPr lIns="146304" tIns="91440" rIns="146304" bIns="91440" anchor="t" anchorCtr="0"/>
          <a:lstStyle>
            <a:lvl1pPr>
              <a:defRPr sz="4705" spc="-98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67682" y="3877277"/>
            <a:ext cx="4840694" cy="717249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137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698825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0" y="1189177"/>
            <a:ext cx="11655078" cy="2263268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4097" indent="0">
              <a:buNone/>
              <a:defRPr/>
            </a:lvl2pPr>
            <a:lvl3pPr marL="448193" indent="0">
              <a:buNone/>
              <a:defRPr/>
            </a:lvl3pPr>
            <a:lvl4pPr marL="672290" indent="0">
              <a:buNone/>
              <a:defRPr/>
            </a:lvl4pPr>
            <a:lvl5pPr marL="896386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641260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22665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6130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941" b="0">
                <a:latin typeface="+mn-lt"/>
              </a:defRPr>
            </a:lvl1pPr>
            <a:lvl2pPr marL="250553" indent="0">
              <a:buFont typeface="Wingdings" panose="05000000000000000000" pitchFamily="2" charset="2"/>
              <a:buNone/>
              <a:defRPr sz="2353" b="0"/>
            </a:lvl2pPr>
            <a:lvl3pPr marL="441968" indent="0">
              <a:buFont typeface="Wingdings" panose="05000000000000000000" pitchFamily="2" charset="2"/>
              <a:buNone/>
              <a:tabLst/>
              <a:defRPr sz="2157" b="0"/>
            </a:lvl3pPr>
            <a:lvl4pPr marL="639608" indent="0">
              <a:buFont typeface="Wingdings" panose="05000000000000000000" pitchFamily="2" charset="2"/>
              <a:buNone/>
              <a:defRPr sz="2157" b="0"/>
            </a:lvl4pPr>
            <a:lvl5pPr marL="837250" indent="0">
              <a:buFont typeface="Wingdings" panose="05000000000000000000" pitchFamily="2" charset="2"/>
              <a:buNone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0" indent="0">
              <a:spcBef>
                <a:spcPts val="1200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0553" indent="0">
              <a:buFont typeface="Arial" panose="020B0604020202020204" pitchFamily="34" charset="0"/>
              <a:buNone/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41968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39608" indent="0">
              <a:buFont typeface="Arial" panose="020B0604020202020204" pitchFamily="34" charset="0"/>
              <a:buNone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37250" indent="0">
              <a:buFont typeface="Arial" panose="020B0604020202020204" pitchFamily="34" charset="0"/>
              <a:buNone/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04217" marR="0" lvl="0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04217" marR="0" lvl="1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04217" marR="0" lvl="2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04217" marR="0" lvl="3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04217" marR="0" lvl="4" indent="-504217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66736" y="5666359"/>
            <a:ext cx="1341257" cy="11916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749454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69241" y="1187644"/>
            <a:ext cx="5378548" cy="2115402"/>
          </a:xfrm>
        </p:spPr>
        <p:txBody>
          <a:bodyPr wrap="square">
            <a:spAutoFit/>
          </a:bodyPr>
          <a:lstStyle>
            <a:lvl1pPr marL="227209" indent="-227209">
              <a:spcBef>
                <a:spcPts val="1200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941" b="0">
                <a:latin typeface="+mn-lt"/>
              </a:defRPr>
            </a:lvl1pPr>
            <a:lvl2pPr marL="418625" indent="-168072">
              <a:buFont typeface="Wingdings" panose="05000000000000000000" pitchFamily="2" charset="2"/>
              <a:buChar char=""/>
              <a:defRPr sz="2353" b="0"/>
            </a:lvl2pPr>
            <a:lvl3pPr marL="627160" indent="-185191">
              <a:buFont typeface="Wingdings" panose="05000000000000000000" pitchFamily="2" charset="2"/>
              <a:buChar char=""/>
              <a:tabLst/>
              <a:defRPr sz="2157" b="0"/>
            </a:lvl3pPr>
            <a:lvl4pPr marL="812350" indent="-172742">
              <a:buFont typeface="Wingdings" panose="05000000000000000000" pitchFamily="2" charset="2"/>
              <a:buChar char=""/>
              <a:defRPr sz="2157" b="0"/>
            </a:lvl4pPr>
            <a:lvl5pPr marL="1003766" indent="-166517">
              <a:buFont typeface="Wingdings" panose="05000000000000000000" pitchFamily="2" charset="2"/>
              <a:buChar char=""/>
              <a:tabLst/>
              <a:defRPr sz="2157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4214" y="1187644"/>
            <a:ext cx="5378548" cy="2429576"/>
          </a:xfrm>
        </p:spPr>
        <p:txBody>
          <a:bodyPr wrap="square">
            <a:spAutoFit/>
          </a:bodyPr>
          <a:lstStyle>
            <a:lvl1pPr marL="281677" indent="-281677">
              <a:spcBef>
                <a:spcPts val="1200"/>
              </a:spcBef>
              <a:buClr>
                <a:schemeClr val="tx1"/>
              </a:buClr>
              <a:buFont typeface="Arial" pitchFamily="34" charset="0"/>
              <a:buChar char="•"/>
              <a:defRPr lang="en-US" sz="2941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86698" indent="-336145">
              <a:defRPr lang="en-US" sz="2353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78113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75753" indent="-336145"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73395" indent="-336145">
              <a:tabLst/>
              <a:defRPr lang="en-US" sz="2157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27209" marR="0" lvl="0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27209" marR="0" lvl="1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27209" marR="0" lvl="2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27209" marR="0" lvl="3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27209" marR="0" lvl="4" indent="-227209" algn="l" defTabSz="914367" rtl="0" eaLnBrk="1" fontAlgn="auto" latinLnBrk="0" hangingPunct="1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283094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420" y="5688279"/>
            <a:ext cx="1055162" cy="9374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265098" y="6323702"/>
            <a:ext cx="1661804" cy="452654"/>
          </a:xfrm>
          <a:prstGeom prst="rect">
            <a:avLst/>
          </a:prstGeom>
          <a:noFill/>
        </p:spPr>
        <p:txBody>
          <a:bodyPr wrap="square" lIns="179285" tIns="143428" rIns="179285" bIns="143428" rtlCol="0">
            <a:spAutoFit/>
          </a:bodyPr>
          <a:lstStyle/>
          <a:p>
            <a:pPr>
              <a:lnSpc>
                <a:spcPct val="90000"/>
              </a:lnSpc>
              <a:spcAft>
                <a:spcPts val="588"/>
              </a:spcAft>
            </a:pPr>
            <a:r>
              <a:rPr lang="en-US" sz="1078" b="0" dirty="0">
                <a:solidFill>
                  <a:srgbClr val="E4491C"/>
                </a:solidFill>
                <a:latin typeface="+mj-lt"/>
              </a:rPr>
              <a:t>Reach us with #ntk17</a:t>
            </a:r>
            <a:endParaRPr lang="hr-HR" sz="1078" b="0" dirty="0" err="1">
              <a:solidFill>
                <a:srgbClr val="E4491C"/>
              </a:solidFill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239" y="6171154"/>
            <a:ext cx="1436897" cy="530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805846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69240" y="3877277"/>
            <a:ext cx="9860674" cy="724246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137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12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084186"/>
            <a:ext cx="9859116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058" b="0" kern="1200" cap="none" spc="-98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403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39" y="2084172"/>
            <a:ext cx="11653523" cy="1158793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058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96288" y="5688278"/>
            <a:ext cx="1058887" cy="9407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10" y="6328906"/>
            <a:ext cx="1405435" cy="302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8729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0" y="2686648"/>
            <a:ext cx="4795873" cy="1484704"/>
          </a:xfrm>
        </p:spPr>
        <p:txBody>
          <a:bodyPr wrap="square" anchor="ctr">
            <a:spAutoFit/>
          </a:bodyPr>
          <a:lstStyle>
            <a:lvl1pPr>
              <a:defRPr sz="4705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334350" y="0"/>
            <a:ext cx="6857650" cy="68561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568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009" y="5688279"/>
            <a:ext cx="1055162" cy="9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27146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6758621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/>
        </p:nvSpPr>
        <p:spPr bwMode="hidden">
          <a:xfrm>
            <a:off x="1" y="1189176"/>
            <a:ext cx="12192000" cy="5668824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2" tIns="45722" rIns="45722" bIns="4572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14102" fontAlgn="base">
              <a:spcBef>
                <a:spcPct val="0"/>
              </a:spcBef>
              <a:spcAft>
                <a:spcPct val="0"/>
              </a:spcAft>
            </a:pPr>
            <a:endParaRPr lang="en-US" sz="1765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69239" y="1197322"/>
            <a:ext cx="11653522" cy="2225866"/>
          </a:xfrm>
        </p:spPr>
        <p:txBody>
          <a:bodyPr/>
          <a:lstStyle>
            <a:lvl1pPr marL="0" indent="0">
              <a:buNone/>
              <a:defRPr sz="3235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39726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73090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798516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30292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855308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blackWhite">
          <a:xfrm>
            <a:off x="269240" y="6099190"/>
            <a:ext cx="4482124" cy="46774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79285" tIns="179285" rIns="179285" bIns="179285" numCol="1" anchor="t" anchorCtr="0" compatLnSpc="1">
            <a:prstTxWarp prst="textNoShape">
              <a:avLst/>
            </a:prstTxWarp>
            <a:spAutoFit/>
          </a:bodyPr>
          <a:lstStyle/>
          <a:p>
            <a:pPr defTabSz="913924" eaLnBrk="0" hangingPunct="0"/>
            <a:r>
              <a:rPr lang="en-US" sz="686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448212" y="470067"/>
            <a:ext cx="1454257" cy="304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9178" y="393093"/>
            <a:ext cx="1771900" cy="176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360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9240" y="289511"/>
            <a:ext cx="11655840" cy="89966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69241" y="1189178"/>
            <a:ext cx="11653521" cy="2263268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2646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fade/>
  </p:transition>
  <p:txStyles>
    <p:titleStyle>
      <a:lvl1pPr algn="l" defTabSz="914367" rtl="0" eaLnBrk="1" latinLnBrk="0" hangingPunct="1">
        <a:lnSpc>
          <a:spcPct val="90000"/>
        </a:lnSpc>
        <a:spcBef>
          <a:spcPct val="0"/>
        </a:spcBef>
        <a:buNone/>
        <a:defRPr lang="en-US" sz="4705" b="0" kern="1200" cap="none" spc="-10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4097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529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4819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745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72290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353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96386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20483" marR="0" indent="-224097" algn="l" defTabSz="914367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157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509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6pPr>
      <a:lvl7pPr marL="2971693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7pPr>
      <a:lvl8pPr marL="3428877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61" indent="-228592" algn="l" defTabSz="914367" rtl="0" eaLnBrk="1" latinLnBrk="0" hangingPunct="1">
        <a:spcBef>
          <a:spcPct val="20000"/>
        </a:spcBef>
        <a:buFont typeface="Arial" pitchFamily="34" charset="0"/>
        <a:buChar char="•"/>
        <a:defRPr sz="1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1pPr>
      <a:lvl2pPr marL="457183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2pPr>
      <a:lvl3pPr marL="914367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3pPr>
      <a:lvl4pPr marL="1371550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4pPr>
      <a:lvl5pPr marL="182873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5pPr>
      <a:lvl6pPr marL="2285918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6pPr>
      <a:lvl7pPr marL="2743101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4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8pPr>
      <a:lvl9pPr marL="3657469" algn="l" defTabSz="914367" rtl="0" eaLnBrk="1" latinLnBrk="0" hangingPunct="1">
        <a:defRPr sz="17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aka.ms/navdeveloperpreview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682" y="2288915"/>
            <a:ext cx="7620664" cy="1799462"/>
          </a:xfrm>
        </p:spPr>
        <p:txBody>
          <a:bodyPr/>
          <a:lstStyle/>
          <a:p>
            <a:r>
              <a:rPr lang="en-US" dirty="0"/>
              <a:t>Modern development for </a:t>
            </a:r>
            <a:r>
              <a:rPr lang="pl-PL" dirty="0"/>
              <a:t>Dynamics 365 </a:t>
            </a:r>
            <a:r>
              <a:rPr lang="en-US" dirty="0"/>
              <a:t>for Financials and Dynamics NAV</a:t>
            </a:r>
            <a:endParaRPr lang="sl-SI" dirty="0"/>
          </a:p>
        </p:txBody>
      </p:sp>
      <p:sp>
        <p:nvSpPr>
          <p:cNvPr id="3" name="Subtitle 2"/>
          <p:cNvSpPr>
            <a:spLocks noGrp="1"/>
          </p:cNvSpPr>
          <p:nvPr>
            <p:ph type="body" sz="quarter" idx="14"/>
          </p:nvPr>
        </p:nvSpPr>
        <p:spPr>
          <a:xfrm>
            <a:off x="267681" y="4347540"/>
            <a:ext cx="5209665" cy="717249"/>
          </a:xfrm>
        </p:spPr>
        <p:txBody>
          <a:bodyPr/>
          <a:lstStyle/>
          <a:p>
            <a:r>
              <a:rPr lang="en-US" dirty="0"/>
              <a:t>Jaka</a:t>
            </a:r>
            <a:r>
              <a:rPr lang="en-US" dirty="0">
                <a:solidFill>
                  <a:schemeClr val="accent3"/>
                </a:solidFill>
              </a:rPr>
              <a:t> </a:t>
            </a:r>
            <a:r>
              <a:rPr lang="en-US" dirty="0"/>
              <a:t>Konda</a:t>
            </a:r>
            <a:endParaRPr lang="sl-SI" dirty="0">
              <a:solidFill>
                <a:srgbClr val="FE9B5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60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3660489"/>
          </a:xfrm>
        </p:spPr>
        <p:txBody>
          <a:bodyPr/>
          <a:lstStyle/>
          <a:p>
            <a:r>
              <a:rPr lang="en-US" dirty="0"/>
              <a:t>Dynamics 365 FF, NAV and </a:t>
            </a:r>
            <a:r>
              <a:rPr lang="en-US" dirty="0" err="1"/>
              <a:t>AppSource</a:t>
            </a:r>
            <a:endParaRPr lang="en-US" dirty="0"/>
          </a:p>
          <a:p>
            <a:r>
              <a:rPr lang="en-US" dirty="0"/>
              <a:t>Brief History</a:t>
            </a:r>
          </a:p>
          <a:p>
            <a:r>
              <a:rPr lang="en-US" dirty="0"/>
              <a:t>New development environment (</a:t>
            </a:r>
            <a:r>
              <a:rPr lang="en-US" dirty="0" err="1"/>
              <a:t>ModernDev</a:t>
            </a:r>
            <a:r>
              <a:rPr lang="en-US" dirty="0"/>
              <a:t>)</a:t>
            </a:r>
          </a:p>
          <a:p>
            <a:r>
              <a:rPr lang="en-US" dirty="0"/>
              <a:t>Create simple extension</a:t>
            </a:r>
          </a:p>
          <a:p>
            <a:r>
              <a:rPr lang="en-US" dirty="0"/>
              <a:t>Q&amp;A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985852774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Dynamics 365 for Financials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7"/>
            <a:ext cx="11655078" cy="3063083"/>
          </a:xfrm>
        </p:spPr>
        <p:txBody>
          <a:bodyPr/>
          <a:lstStyle/>
          <a:p>
            <a:r>
              <a:rPr lang="en-US" dirty="0"/>
              <a:t>“NAV Online”</a:t>
            </a:r>
          </a:p>
          <a:p>
            <a:r>
              <a:rPr lang="en-US" dirty="0"/>
              <a:t>New ERP SaaS solution for SMB</a:t>
            </a:r>
          </a:p>
          <a:p>
            <a:r>
              <a:rPr lang="en-US" dirty="0"/>
              <a:t>Up to 250 users</a:t>
            </a:r>
          </a:p>
          <a:p>
            <a:endParaRPr lang="en-US" dirty="0"/>
          </a:p>
          <a:p>
            <a:endParaRPr lang="sl-SI" dirty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269240" y="3534605"/>
            <a:ext cx="11655078" cy="3660489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>
            <a:lvl1pPr marL="224097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529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48193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74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72290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96386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157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20483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157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November 2016 – US &amp; Canada</a:t>
            </a:r>
          </a:p>
          <a:p>
            <a:r>
              <a:rPr lang="en-US" dirty="0"/>
              <a:t>May 2017 – Great Britain</a:t>
            </a:r>
            <a:r>
              <a:rPr lang="en-US" dirty="0">
                <a:solidFill>
                  <a:schemeClr val="tx1"/>
                </a:solidFill>
              </a:rPr>
              <a:t> (Preview) </a:t>
            </a:r>
            <a:r>
              <a:rPr lang="en-US" dirty="0">
                <a:solidFill>
                  <a:srgbClr val="FF0000"/>
                </a:solidFill>
              </a:rPr>
              <a:t>! 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Q4 2017 – Denmark and Netherlands</a:t>
            </a:r>
          </a:p>
          <a:p>
            <a:r>
              <a:rPr lang="en-US" dirty="0"/>
              <a:t>…</a:t>
            </a:r>
          </a:p>
          <a:p>
            <a:endParaRPr lang="en-US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44845229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AppSource</a:t>
            </a:r>
            <a:r>
              <a:rPr lang="en-US" dirty="0"/>
              <a:t> – Reason to develop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4746684"/>
          </a:xfrm>
        </p:spPr>
        <p:txBody>
          <a:bodyPr/>
          <a:lstStyle/>
          <a:p>
            <a:r>
              <a:rPr lang="en-US" dirty="0"/>
              <a:t>Online App Store for Business Solutions</a:t>
            </a:r>
          </a:p>
          <a:p>
            <a:r>
              <a:rPr lang="en-US" dirty="0"/>
              <a:t>Office 365, Power BI, </a:t>
            </a:r>
            <a:r>
              <a:rPr lang="en-US" dirty="0" err="1"/>
              <a:t>Dyn</a:t>
            </a:r>
            <a:r>
              <a:rPr lang="en-US" dirty="0"/>
              <a:t> CRM, </a:t>
            </a:r>
            <a:r>
              <a:rPr lang="en-US" dirty="0" err="1"/>
              <a:t>Dyn</a:t>
            </a:r>
            <a:r>
              <a:rPr lang="en-US" dirty="0"/>
              <a:t> FF…</a:t>
            </a:r>
          </a:p>
          <a:p>
            <a:r>
              <a:rPr lang="en-US" dirty="0" err="1"/>
              <a:t>Dyn</a:t>
            </a:r>
            <a:r>
              <a:rPr lang="en-US" dirty="0"/>
              <a:t> FF is new here</a:t>
            </a:r>
          </a:p>
          <a:p>
            <a:r>
              <a:rPr lang="en-US" dirty="0"/>
              <a:t>Slovenia</a:t>
            </a:r>
            <a:br>
              <a:rPr lang="en-US" dirty="0"/>
            </a:br>
            <a:endParaRPr lang="en-US" dirty="0"/>
          </a:p>
          <a:p>
            <a:r>
              <a:rPr lang="en-US" dirty="0"/>
              <a:t>Allows you to sell your products</a:t>
            </a:r>
          </a:p>
          <a:p>
            <a:r>
              <a:rPr lang="en-US" dirty="0"/>
              <a:t>Free advertising</a:t>
            </a:r>
          </a:p>
          <a:p>
            <a:r>
              <a:rPr lang="en-US" dirty="0"/>
              <a:t>Offers additional IP protection compared to classic NAV</a:t>
            </a:r>
          </a:p>
        </p:txBody>
      </p:sp>
    </p:spTree>
    <p:extLst>
      <p:ext uri="{BB962C8B-B14F-4D97-AF65-F5344CB8AC3E}">
        <p14:creationId xmlns:p14="http://schemas.microsoft.com/office/powerpoint/2010/main" val="3841339601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39" y="2084172"/>
            <a:ext cx="11653523" cy="1162178"/>
          </a:xfrm>
        </p:spPr>
        <p:txBody>
          <a:bodyPr/>
          <a:lstStyle/>
          <a:p>
            <a:r>
              <a:rPr lang="en-US" dirty="0"/>
              <a:t>Brief history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17704100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Few things to know for new </a:t>
            </a:r>
            <a:r>
              <a:rPr lang="en-US" dirty="0" err="1"/>
              <a:t>devs</a:t>
            </a:r>
            <a:r>
              <a:rPr lang="en-US" dirty="0"/>
              <a:t>…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240" y="1189177"/>
            <a:ext cx="11655078" cy="3063083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It’s old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It’s very old – 1984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Database – 1984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Custom programming language – C/AL (Pascal based)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MVC = TPC</a:t>
            </a:r>
          </a:p>
        </p:txBody>
      </p:sp>
    </p:spTree>
    <p:extLst>
      <p:ext uri="{BB962C8B-B14F-4D97-AF65-F5344CB8AC3E}">
        <p14:creationId xmlns:p14="http://schemas.microsoft.com/office/powerpoint/2010/main" val="218470948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** 3 ** </a:t>
            </a:r>
            <a:r>
              <a:rPr lang="en-US" dirty="0" err="1"/>
              <a:t>slike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CSIDE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30" y="0"/>
            <a:ext cx="11561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22969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30" y="0"/>
            <a:ext cx="11561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4895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430" y="0"/>
            <a:ext cx="11561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07575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Reasons for moving on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2465675"/>
          </a:xfrm>
        </p:spPr>
        <p:txBody>
          <a:bodyPr/>
          <a:lstStyle/>
          <a:p>
            <a:r>
              <a:rPr lang="en-US" dirty="0"/>
              <a:t>Old – lack of features</a:t>
            </a:r>
          </a:p>
          <a:p>
            <a:r>
              <a:rPr lang="en-US" dirty="0"/>
              <a:t>Code Level modifications problems</a:t>
            </a:r>
          </a:p>
          <a:p>
            <a:r>
              <a:rPr lang="en-US" dirty="0"/>
              <a:t>Fast upgrades (check-in/production)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263308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39" y="2084172"/>
            <a:ext cx="11653523" cy="1162178"/>
          </a:xfrm>
        </p:spPr>
        <p:txBody>
          <a:bodyPr/>
          <a:lstStyle/>
          <a:p>
            <a:r>
              <a:rPr lang="en-US" dirty="0" err="1"/>
              <a:t>ModernDev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5211101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40" y="289511"/>
            <a:ext cx="11655840" cy="899665"/>
          </a:xfrm>
        </p:spPr>
        <p:txBody>
          <a:bodyPr/>
          <a:lstStyle/>
          <a:p>
            <a:r>
              <a:rPr lang="en-US" dirty="0"/>
              <a:t>VS Code – more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58198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Free</a:t>
            </a:r>
          </a:p>
          <a:p>
            <a:r>
              <a:rPr lang="en-US" i="1" dirty="0"/>
              <a:t>Not Visual Studio</a:t>
            </a:r>
          </a:p>
          <a:p>
            <a:r>
              <a:rPr lang="en-US" dirty="0"/>
              <a:t>Code optimized (rename, find usages…)</a:t>
            </a:r>
          </a:p>
          <a:p>
            <a:r>
              <a:rPr lang="en-US" dirty="0"/>
              <a:t>Debugger </a:t>
            </a:r>
          </a:p>
          <a:p>
            <a:r>
              <a:rPr lang="en-US" dirty="0"/>
              <a:t>Native </a:t>
            </a:r>
            <a:r>
              <a:rPr lang="en-US" dirty="0" err="1"/>
              <a:t>git</a:t>
            </a:r>
            <a:r>
              <a:rPr lang="en-US" dirty="0"/>
              <a:t> support</a:t>
            </a:r>
          </a:p>
          <a:p>
            <a:r>
              <a:rPr lang="en-US" dirty="0"/>
              <a:t>Updates</a:t>
            </a:r>
          </a:p>
          <a:p>
            <a:r>
              <a:rPr lang="en-US" dirty="0"/>
              <a:t>Apple OSX and Linux platforms</a:t>
            </a:r>
          </a:p>
          <a:p>
            <a:r>
              <a:rPr lang="en-US" dirty="0"/>
              <a:t>Extensions</a:t>
            </a:r>
          </a:p>
          <a:p>
            <a:r>
              <a:rPr lang="en-US" dirty="0"/>
              <a:t>Community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1028" name="Picture 4" descr="https://2buntu.com/media/images/Screenshot_from_2015-04-29_15455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255" y="3168073"/>
            <a:ext cx="4913745" cy="245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228060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238" y="2084186"/>
            <a:ext cx="11413009" cy="2139688"/>
          </a:xfrm>
        </p:spPr>
        <p:txBody>
          <a:bodyPr/>
          <a:lstStyle/>
          <a:p>
            <a:r>
              <a:rPr lang="en-US" dirty="0"/>
              <a:t>Demo: Create new extension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err="1"/>
              <a:t>AL:Go</a:t>
            </a:r>
            <a:r>
              <a:rPr lang="en-US" dirty="0"/>
              <a:t>!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6195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What’s supported and what’s not in Extensions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240" y="968490"/>
            <a:ext cx="5378548" cy="6352508"/>
          </a:xfrm>
        </p:spPr>
        <p:txBody>
          <a:bodyPr/>
          <a:lstStyle/>
          <a:p>
            <a:r>
              <a:rPr lang="sl-SI" sz="2400" dirty="0"/>
              <a:t>Page &amp; Page </a:t>
            </a:r>
            <a:r>
              <a:rPr lang="sl-SI" sz="2400" dirty="0" err="1"/>
              <a:t>Extensions</a:t>
            </a:r>
            <a:endParaRPr lang="sl-SI" sz="2400" dirty="0"/>
          </a:p>
          <a:p>
            <a:r>
              <a:rPr lang="sl-SI" sz="2400" dirty="0"/>
              <a:t>Table &amp; Table </a:t>
            </a:r>
            <a:r>
              <a:rPr lang="sl-SI" sz="2400" dirty="0" err="1"/>
              <a:t>Extensions</a:t>
            </a:r>
            <a:endParaRPr lang="sl-SI" sz="2400" dirty="0"/>
          </a:p>
          <a:p>
            <a:r>
              <a:rPr lang="sl-SI" sz="2400" dirty="0" err="1"/>
              <a:t>Codeunits</a:t>
            </a:r>
            <a:r>
              <a:rPr lang="sl-SI" sz="2400" dirty="0"/>
              <a:t> &amp; TBD</a:t>
            </a:r>
          </a:p>
          <a:p>
            <a:r>
              <a:rPr lang="sl-SI" sz="2400" dirty="0" err="1"/>
              <a:t>Profiles</a:t>
            </a:r>
            <a:endParaRPr lang="sl-SI" sz="2400" dirty="0"/>
          </a:p>
          <a:p>
            <a:r>
              <a:rPr lang="sl-SI" sz="2400" dirty="0" err="1"/>
              <a:t>Web</a:t>
            </a:r>
            <a:r>
              <a:rPr lang="sl-SI" sz="2400" dirty="0"/>
              <a:t> </a:t>
            </a:r>
            <a:r>
              <a:rPr lang="sl-SI" sz="2400" dirty="0" err="1"/>
              <a:t>services</a:t>
            </a:r>
            <a:endParaRPr lang="sl-SI" sz="2400" dirty="0"/>
          </a:p>
          <a:p>
            <a:r>
              <a:rPr lang="sl-SI" sz="2400" dirty="0" err="1"/>
              <a:t>Report</a:t>
            </a:r>
            <a:r>
              <a:rPr lang="sl-SI" sz="2400" dirty="0"/>
              <a:t> </a:t>
            </a:r>
            <a:r>
              <a:rPr lang="sl-SI" sz="2400" dirty="0" err="1"/>
              <a:t>layouts</a:t>
            </a:r>
            <a:endParaRPr lang="sl-SI" sz="2400" dirty="0"/>
          </a:p>
          <a:p>
            <a:r>
              <a:rPr lang="sl-SI" sz="2400" dirty="0" err="1"/>
              <a:t>Tenant</a:t>
            </a:r>
            <a:r>
              <a:rPr lang="sl-SI" sz="2400" dirty="0"/>
              <a:t> </a:t>
            </a:r>
            <a:r>
              <a:rPr lang="sl-SI" sz="2400" dirty="0" err="1"/>
              <a:t>specific</a:t>
            </a:r>
            <a:r>
              <a:rPr lang="sl-SI" sz="2400" dirty="0"/>
              <a:t> </a:t>
            </a:r>
            <a:r>
              <a:rPr lang="sl-SI" sz="2400" dirty="0" err="1"/>
              <a:t>web</a:t>
            </a:r>
            <a:r>
              <a:rPr lang="sl-SI" sz="2400" dirty="0"/>
              <a:t> </a:t>
            </a:r>
            <a:r>
              <a:rPr lang="sl-SI" sz="2400" dirty="0" err="1"/>
              <a:t>services</a:t>
            </a:r>
            <a:endParaRPr lang="sl-SI" sz="2400" dirty="0"/>
          </a:p>
          <a:p>
            <a:r>
              <a:rPr lang="sl-SI" sz="2400" dirty="0" err="1"/>
              <a:t>Permissions</a:t>
            </a:r>
            <a:endParaRPr lang="sl-SI" sz="2400" dirty="0"/>
          </a:p>
          <a:p>
            <a:r>
              <a:rPr lang="sl-SI" sz="2400" dirty="0"/>
              <a:t>Table data </a:t>
            </a:r>
          </a:p>
          <a:p>
            <a:r>
              <a:rPr lang="sl-SI" sz="2400" dirty="0"/>
              <a:t>New safe methods for .NET</a:t>
            </a:r>
            <a:endParaRPr lang="en-US" sz="2400" dirty="0"/>
          </a:p>
          <a:p>
            <a:r>
              <a:rPr lang="sl-SI" sz="2400" dirty="0"/>
              <a:t>Query Object</a:t>
            </a:r>
          </a:p>
          <a:p>
            <a:endParaRPr lang="sl-SI" sz="2400" dirty="0"/>
          </a:p>
          <a:p>
            <a:endParaRPr lang="sl-SI" sz="2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6532" y="900477"/>
            <a:ext cx="5378548" cy="4706930"/>
          </a:xfrm>
        </p:spPr>
        <p:txBody>
          <a:bodyPr/>
          <a:lstStyle/>
          <a:p>
            <a:r>
              <a:rPr lang="sl-SI" sz="2400" dirty="0"/>
              <a:t>Menusuite</a:t>
            </a:r>
          </a:p>
          <a:p>
            <a:r>
              <a:rPr lang="sl-SI" sz="2400" dirty="0"/>
              <a:t>.NET </a:t>
            </a:r>
            <a:r>
              <a:rPr lang="sl-SI" sz="2400" dirty="0" err="1"/>
              <a:t>Interop</a:t>
            </a:r>
            <a:endParaRPr lang="sl-SI" sz="2400" dirty="0"/>
          </a:p>
          <a:p>
            <a:r>
              <a:rPr lang="sl-SI" sz="2400" dirty="0" err="1"/>
              <a:t>Client</a:t>
            </a:r>
            <a:r>
              <a:rPr lang="sl-SI" sz="2400" dirty="0"/>
              <a:t> </a:t>
            </a:r>
            <a:r>
              <a:rPr lang="sl-SI" sz="2400" dirty="0" err="1"/>
              <a:t>Add-ins</a:t>
            </a:r>
            <a:endParaRPr lang="sl-SI" sz="2400" dirty="0"/>
          </a:p>
          <a:p>
            <a:r>
              <a:rPr lang="sl-SI" sz="2400" dirty="0" err="1"/>
              <a:t>Files</a:t>
            </a:r>
            <a:endParaRPr lang="sl-SI" sz="2400" dirty="0"/>
          </a:p>
          <a:p>
            <a:r>
              <a:rPr lang="sl-SI" sz="2400" dirty="0" err="1"/>
              <a:t>Local</a:t>
            </a:r>
            <a:r>
              <a:rPr lang="sl-SI" sz="2400" dirty="0"/>
              <a:t> </a:t>
            </a:r>
            <a:r>
              <a:rPr lang="sl-SI" sz="2400" dirty="0" err="1"/>
              <a:t>resources</a:t>
            </a:r>
            <a:endParaRPr lang="sl-SI" sz="2400" dirty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4373806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plans &amp; Other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3063083"/>
          </a:xfrm>
        </p:spPr>
        <p:txBody>
          <a:bodyPr/>
          <a:lstStyle/>
          <a:p>
            <a:r>
              <a:rPr lang="en-US" dirty="0"/>
              <a:t>In browser</a:t>
            </a:r>
          </a:p>
          <a:p>
            <a:r>
              <a:rPr lang="en-US" dirty="0"/>
              <a:t>In-Client designer</a:t>
            </a:r>
          </a:p>
          <a:p>
            <a:r>
              <a:rPr lang="en-US" dirty="0"/>
              <a:t>Integrated</a:t>
            </a:r>
          </a:p>
          <a:p>
            <a:r>
              <a:rPr lang="en-US" dirty="0"/>
              <a:t>Txt2al</a:t>
            </a:r>
          </a:p>
          <a:p>
            <a:r>
              <a:rPr lang="en-US" dirty="0"/>
              <a:t>Get it: </a:t>
            </a:r>
            <a:r>
              <a:rPr lang="en-US" dirty="0">
                <a:hlinkClick r:id="rId3"/>
              </a:rPr>
              <a:t>http://aka.ms/navdeveloperpreview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217236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you leave…</a:t>
            </a:r>
            <a:endParaRPr lang="sl-S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69303" y="1187645"/>
            <a:ext cx="11655078" cy="3262303"/>
          </a:xfrm>
        </p:spPr>
        <p:txBody>
          <a:bodyPr/>
          <a:lstStyle/>
          <a:p>
            <a:r>
              <a:rPr lang="en-US" dirty="0"/>
              <a:t>Start to build code into extensions where possible</a:t>
            </a:r>
          </a:p>
          <a:p>
            <a:r>
              <a:rPr lang="en-US" dirty="0"/>
              <a:t>Start to refactor code</a:t>
            </a:r>
          </a:p>
          <a:p>
            <a:pPr lvl="1"/>
            <a:r>
              <a:rPr lang="en-US" dirty="0"/>
              <a:t>Remove code from modified objects where possible</a:t>
            </a:r>
          </a:p>
          <a:p>
            <a:pPr lvl="1"/>
            <a:r>
              <a:rPr lang="en-US" dirty="0"/>
              <a:t>Good: Use “Hook” pattern</a:t>
            </a:r>
          </a:p>
          <a:p>
            <a:pPr lvl="1"/>
            <a:r>
              <a:rPr lang="en-US" dirty="0"/>
              <a:t>Better: Use events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74973486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Q&amp;A</a:t>
            </a:r>
            <a:endParaRPr lang="sl-SI" dirty="0"/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396149" y="3183758"/>
            <a:ext cx="5581456" cy="717249"/>
          </a:xfrm>
          <a:prstGeom prst="rect">
            <a:avLst/>
          </a:prstGeom>
        </p:spPr>
        <p:txBody>
          <a:bodyPr/>
          <a:lstStyle>
            <a:lvl1pPr marL="224097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529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ea typeface="+mn-ea"/>
                <a:cs typeface="+mn-cs"/>
              </a:defRPr>
            </a:lvl1pPr>
            <a:lvl2pPr marL="448193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745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72290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353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96386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157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20483" marR="0" indent="-224097" algn="l" defTabSz="914367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157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509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93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77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61" indent="-228592" algn="l" defTabSz="914367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96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</a:rPr>
              <a:t>Jaka.Konda@Microsoft.com</a:t>
            </a:r>
            <a:endParaRPr lang="sl-SI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338993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855179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5811</TotalTime>
  <Words>310</Words>
  <Application>Microsoft Office PowerPoint</Application>
  <PresentationFormat>Widescreen</PresentationFormat>
  <Paragraphs>99</Paragraphs>
  <Slides>18</Slides>
  <Notes>18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Consolas</vt:lpstr>
      <vt:lpstr>Segoe UI</vt:lpstr>
      <vt:lpstr>Segoe UI Light</vt:lpstr>
      <vt:lpstr>Segoe UI Semilight</vt:lpstr>
      <vt:lpstr>Wingdings</vt:lpstr>
      <vt:lpstr>MS_WinDays17_PPT_template</vt:lpstr>
      <vt:lpstr>Modern development for Dynamics 365 for Financials and Dynamics NAV</vt:lpstr>
      <vt:lpstr>Agenda</vt:lpstr>
      <vt:lpstr>Dynamics 365 for Financials</vt:lpstr>
      <vt:lpstr>AppSource – Reason to develop</vt:lpstr>
      <vt:lpstr>Brief history</vt:lpstr>
      <vt:lpstr>Few things to know for new devs…</vt:lpstr>
      <vt:lpstr>** 3 ** slike iz CSIDE</vt:lpstr>
      <vt:lpstr>PowerPoint Presentation</vt:lpstr>
      <vt:lpstr>PowerPoint Presentation</vt:lpstr>
      <vt:lpstr>Reasons for moving on</vt:lpstr>
      <vt:lpstr>ModernDev</vt:lpstr>
      <vt:lpstr>VS Code – more details</vt:lpstr>
      <vt:lpstr>Demo: Create new extension</vt:lpstr>
      <vt:lpstr>What’s supported and what’s not in Extensions</vt:lpstr>
      <vt:lpstr>Future plans &amp; Other</vt:lpstr>
      <vt:lpstr>When you leave…</vt:lpstr>
      <vt:lpstr>Q&amp;A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Sodoben način razvoja za Dynamics 365 for Financials in Dynamic NAV</dc:title>
  <dc:creator>Jaka Konda</dc:creator>
  <cp:lastModifiedBy>Jaka Konda</cp:lastModifiedBy>
  <cp:revision>21</cp:revision>
  <dcterms:created xsi:type="dcterms:W3CDTF">2017-05-06T16:18:29Z</dcterms:created>
  <dcterms:modified xsi:type="dcterms:W3CDTF">2017-05-17T06:49:07Z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42aa342-8706-4288-bd11-ebb85995028c_Enabled">
    <vt:lpwstr>True</vt:lpwstr>
  </property>
  <property fmtid="{D5CDD505-2E9C-101B-9397-08002B2CF9AE}" pid="3" name="MSIP_Label_f42aa342-8706-4288-bd11-ebb85995028c_SiteId">
    <vt:lpwstr>72f988bf-86f1-41af-91ab-2d7cd011db47</vt:lpwstr>
  </property>
  <property fmtid="{D5CDD505-2E9C-101B-9397-08002B2CF9AE}" pid="4" name="MSIP_Label_f42aa342-8706-4288-bd11-ebb85995028c_Ref">
    <vt:lpwstr>https://api.informationprotection.azure.com/api/72f988bf-86f1-41af-91ab-2d7cd011db47</vt:lpwstr>
  </property>
  <property fmtid="{D5CDD505-2E9C-101B-9397-08002B2CF9AE}" pid="5" name="MSIP_Label_f42aa342-8706-4288-bd11-ebb85995028c_SetBy">
    <vt:lpwstr>jakonda@microsoft.com</vt:lpwstr>
  </property>
  <property fmtid="{D5CDD505-2E9C-101B-9397-08002B2CF9AE}" pid="6" name="MSIP_Label_f42aa342-8706-4288-bd11-ebb85995028c_SetDate">
    <vt:lpwstr>2017-05-16T13:49:55.0620832+02:00</vt:lpwstr>
  </property>
  <property fmtid="{D5CDD505-2E9C-101B-9397-08002B2CF9AE}" pid="7" name="MSIP_Label_f42aa342-8706-4288-bd11-ebb85995028c_Name">
    <vt:lpwstr>General</vt:lpwstr>
  </property>
  <property fmtid="{D5CDD505-2E9C-101B-9397-08002B2CF9AE}" pid="8" name="MSIP_Label_f42aa342-8706-4288-bd11-ebb85995028c_Application">
    <vt:lpwstr>Microsoft Azure Information Protection</vt:lpwstr>
  </property>
  <property fmtid="{D5CDD505-2E9C-101B-9397-08002B2CF9AE}" pid="9" name="MSIP_Label_f42aa342-8706-4288-bd11-ebb85995028c_Extended_MSFT_Method">
    <vt:lpwstr>Automatic</vt:lpwstr>
  </property>
  <property fmtid="{D5CDD505-2E9C-101B-9397-08002B2CF9AE}" pid="10" name="Sensitivity">
    <vt:lpwstr>General</vt:lpwstr>
  </property>
</Properties>
</file>