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4229" r:id="rId1"/>
  </p:sldMasterIdLst>
  <p:notesMasterIdLst>
    <p:notesMasterId r:id="rId22"/>
  </p:notesMasterIdLst>
  <p:handoutMasterIdLst>
    <p:handoutMasterId r:id="rId23"/>
  </p:handoutMasterIdLst>
  <p:sldIdLst>
    <p:sldId id="1554" r:id="rId2"/>
    <p:sldId id="1593" r:id="rId3"/>
    <p:sldId id="1561" r:id="rId4"/>
    <p:sldId id="1594" r:id="rId5"/>
    <p:sldId id="1596" r:id="rId6"/>
    <p:sldId id="1595" r:id="rId7"/>
    <p:sldId id="1600" r:id="rId8"/>
    <p:sldId id="1601" r:id="rId9"/>
    <p:sldId id="1602" r:id="rId10"/>
    <p:sldId id="1603" r:id="rId11"/>
    <p:sldId id="1604" r:id="rId12"/>
    <p:sldId id="1606" r:id="rId13"/>
    <p:sldId id="1605" r:id="rId14"/>
    <p:sldId id="1598" r:id="rId15"/>
    <p:sldId id="1607" r:id="rId16"/>
    <p:sldId id="1608" r:id="rId17"/>
    <p:sldId id="1609" r:id="rId18"/>
    <p:sldId id="1597" r:id="rId19"/>
    <p:sldId id="1610" r:id="rId20"/>
    <p:sldId id="1567" r:id="rId21"/>
  </p:sldIdLst>
  <p:sldSz cx="12436475" cy="6994525"/>
  <p:notesSz cx="6858000" cy="9144000"/>
  <p:defaultTextStyle>
    <a:defPPr>
      <a:defRPr lang="en-US"/>
    </a:defPPr>
    <a:lvl1pPr marL="0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66371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32742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99113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65484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33185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ver" id="{7C387404-1192-41C0-B597-22CE4160B4E1}">
          <p14:sldIdLst>
            <p14:sldId id="1554"/>
          </p14:sldIdLst>
        </p14:section>
        <p14:section name="NT Tehnologija" id="{7BA3AB53-B0D3-4155-A793-FCE390968904}">
          <p14:sldIdLst>
            <p14:sldId id="1593"/>
            <p14:sldId id="1561"/>
            <p14:sldId id="1594"/>
            <p14:sldId id="1596"/>
            <p14:sldId id="1595"/>
            <p14:sldId id="1600"/>
            <p14:sldId id="1601"/>
            <p14:sldId id="1602"/>
            <p14:sldId id="1603"/>
            <p14:sldId id="1604"/>
            <p14:sldId id="1606"/>
            <p14:sldId id="1605"/>
            <p14:sldId id="1598"/>
            <p14:sldId id="1607"/>
            <p14:sldId id="1608"/>
            <p14:sldId id="1609"/>
            <p14:sldId id="1597"/>
            <p14:sldId id="1610"/>
            <p14:sldId id="156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03">
          <p15:clr>
            <a:srgbClr val="A4A3A4"/>
          </p15:clr>
        </p15:guide>
        <p15:guide id="2" pos="391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Author" initials="A" lastIdx="0" clrIdx="4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491C"/>
    <a:srgbClr val="F26522"/>
    <a:srgbClr val="F1E16B"/>
    <a:srgbClr val="F2F240"/>
    <a:srgbClr val="00AEEF"/>
    <a:srgbClr val="00254A"/>
    <a:srgbClr val="00BCF2"/>
    <a:srgbClr val="F08400"/>
    <a:srgbClr val="002050"/>
    <a:srgbClr val="3C50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2136" autoAdjust="0"/>
  </p:normalViewPr>
  <p:slideViewPr>
    <p:cSldViewPr>
      <p:cViewPr varScale="1">
        <p:scale>
          <a:sx n="98" d="100"/>
          <a:sy n="98" d="100"/>
        </p:scale>
        <p:origin x="456" y="72"/>
      </p:cViewPr>
      <p:guideLst>
        <p:guide orient="horz" pos="2203"/>
        <p:guide pos="3917"/>
      </p:guideLst>
    </p:cSldViewPr>
  </p:slideViewPr>
  <p:outlineViewPr>
    <p:cViewPr>
      <p:scale>
        <a:sx n="33" d="100"/>
        <a:sy n="33" d="100"/>
      </p:scale>
      <p:origin x="0" y="-2694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4824"/>
    </p:cViewPr>
  </p:sorterViewPr>
  <p:notesViewPr>
    <p:cSldViewPr showGuides="1">
      <p:cViewPr varScale="1">
        <p:scale>
          <a:sx n="97" d="100"/>
          <a:sy n="97" d="100"/>
        </p:scale>
        <p:origin x="-478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D0CB2F-F0BF-435A-A27A-2EC15087F634}" type="datetime8">
              <a:rPr lang="en-US" smtClean="0">
                <a:latin typeface="Segoe UI" pitchFamily="34" charset="0"/>
              </a:rPr>
              <a:t>5/18/2017 12:14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D18B56EA-E28F-4F92-9F16-7A6F2501B303}" type="datetime8">
              <a:rPr lang="en-US" smtClean="0"/>
              <a:t>5/18/2017 12:14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32742" rtl="0" eaLnBrk="1" latinLnBrk="0" hangingPunct="1">
      <a:lnSpc>
        <a:spcPct val="90000"/>
      </a:lnSpc>
      <a:spcAft>
        <a:spcPts val="340"/>
      </a:spcAft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7262" indent="-107956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34664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92551" indent="-149789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27496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33185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8683C9CD-37C6-4B53-B210-CC8F66F90493}" type="datetime8">
              <a:rPr lang="en-US" smtClean="0"/>
              <a:t>5/18/2017 12:14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8248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8683C9CD-37C6-4B53-B210-CC8F66F90493}" type="datetime8">
              <a:rPr lang="en-US" smtClean="0"/>
              <a:t>5/18/2017 12:14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9486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5843A5E2-72BF-4A4D-8E2C-055703D20464}" type="datetime8">
              <a:rPr lang="en-US" smtClean="0"/>
              <a:t>5/18/2017 12:14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45358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0F1DD190-47F2-4EC2-A20D-7847072E60CD}" type="datetime8">
              <a:rPr lang="en-US" smtClean="0"/>
              <a:t>5/18/2017 12:14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63069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defTabSz="914099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2016 Microsoft Corporation. All rights reserved. MICROSOFT MAKES NO WARRANTIES, EXPRESS, IMPLIED OR STATUTORY, AS TO THE INFORMATION IN THIS PRESENTATION.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effectLst/>
              <a:uLnTx/>
              <a:uFillTx/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950214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defTabSz="920435">
              <a:defRPr/>
            </a:pPr>
            <a:r>
              <a:rPr lang="en-US" sz="1800" kern="0" dirty="0">
                <a:solidFill>
                  <a:sysClr val="windowText" lastClr="000000"/>
                </a:solidFill>
              </a:rPr>
              <a:t>© 2016 Microsoft Corporation. All rights reserved. MICROSOFT MAKES NO WARRANTIES, EXPRESS, IMPLIED OR STATUTORY, AS TO THE INFORMATION IN THIS PRESENTATION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defTabSz="920435">
              <a:defRPr/>
            </a:pPr>
            <a:fld id="{D8BF07C1-8A19-484E-AC3C-5173F345901A}" type="datetime1">
              <a:rPr lang="en-US" sz="1800" kern="0">
                <a:solidFill>
                  <a:sysClr val="windowText" lastClr="000000"/>
                </a:solidFill>
              </a:rPr>
              <a:pPr defTabSz="920435">
                <a:defRPr/>
              </a:pPr>
              <a:t>5/18/2017</a:t>
            </a:fld>
            <a:endParaRPr lang="en-US" sz="1800" kern="0" dirty="0">
              <a:solidFill>
                <a:sysClr val="windowText" lastClr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defTabSz="920435">
              <a:defRPr/>
            </a:pPr>
            <a:fld id="{8A6B70A6-6008-47FD-9CA9-C2B8B348C4A2}" type="slidenum">
              <a:rPr lang="en-US" sz="1800" kern="0">
                <a:solidFill>
                  <a:sysClr val="windowText" lastClr="000000"/>
                </a:solidFill>
              </a:rPr>
              <a:pPr defTabSz="920435">
                <a:defRPr/>
              </a:pPr>
              <a:t>6</a:t>
            </a:fld>
            <a:endParaRPr lang="en-US" sz="1800" kern="0" dirty="0">
              <a:solidFill>
                <a:sysClr val="windowText" lastClr="000000"/>
              </a:solidFill>
            </a:endParaRPr>
          </a:p>
        </p:txBody>
      </p:sp>
      <p:sp>
        <p:nvSpPr>
          <p:cNvPr id="8" name="Header Placeholder 7"/>
          <p:cNvSpPr>
            <a:spLocks noGrp="1"/>
          </p:cNvSpPr>
          <p:nvPr>
            <p:ph type="hdr" sz="quarter" idx="14"/>
          </p:nvPr>
        </p:nvSpPr>
        <p:spPr/>
        <p:txBody>
          <a:bodyPr/>
          <a:lstStyle/>
          <a:p>
            <a:pPr defTabSz="920435">
              <a:defRPr/>
            </a:pPr>
            <a:endParaRPr lang="en-US" sz="1800" kern="0" dirty="0">
              <a:solidFill>
                <a:sysClr val="windowText" lastClr="000000"/>
              </a:solidFill>
            </a:endParaRPr>
          </a:p>
        </p:txBody>
      </p:sp>
      <p:sp>
        <p:nvSpPr>
          <p:cNvPr id="14" name="Slide Image Placeholder 13"/>
          <p:cNvSpPr>
            <a:spLocks noGrp="1" noRot="1" noChangeAspect="1"/>
          </p:cNvSpPr>
          <p:nvPr>
            <p:ph type="sldImg"/>
          </p:nvPr>
        </p:nvSpPr>
        <p:spPr/>
      </p:sp>
    </p:spTree>
    <p:extLst>
      <p:ext uri="{BB962C8B-B14F-4D97-AF65-F5344CB8AC3E}">
        <p14:creationId xmlns:p14="http://schemas.microsoft.com/office/powerpoint/2010/main" val="3657292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0F1DD190-47F2-4EC2-A20D-7847072E60CD}" type="datetime8">
              <a:rPr lang="en-US" smtClean="0"/>
              <a:t>5/18/2017 12:14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18521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0F1DD190-47F2-4EC2-A20D-7847072E60CD}" type="datetime8">
              <a:rPr lang="en-US" smtClean="0"/>
              <a:t>5/18/2017 12:14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7192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0F1DD190-47F2-4EC2-A20D-7847072E60CD}" type="datetime8">
              <a:rPr lang="en-US" smtClean="0"/>
              <a:t>5/18/2017 12:14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913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0F1DD190-47F2-4EC2-A20D-7847072E60CD}" type="datetime8">
              <a:rPr lang="en-US" smtClean="0"/>
              <a:t>5/18/2017 12:14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10778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2F5416D-752F-4A27-A7A5-0CB5FC0CFE2E}" type="datetime8">
              <a:rPr lang="en-US" smtClean="0">
                <a:solidFill>
                  <a:prstClr val="black"/>
                </a:solidFill>
              </a:rPr>
              <a:t>5/18/2017 12:14 AM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123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3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436475" cy="6994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66709" y="472926"/>
            <a:ext cx="1536700" cy="330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85589" y="400918"/>
            <a:ext cx="1807430" cy="18002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16929" y="3617559"/>
            <a:ext cx="10629900" cy="337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5528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31131"/>
            <a:ext cx="12436475" cy="70256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38717" y="328910"/>
            <a:ext cx="1536700" cy="330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57597" y="328910"/>
            <a:ext cx="1663700" cy="152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85588" y="6305574"/>
            <a:ext cx="2935469" cy="3387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500465" y="2613025"/>
            <a:ext cx="5270500" cy="4381500"/>
          </a:xfrm>
          <a:prstGeom prst="rect">
            <a:avLst/>
          </a:prstGeom>
        </p:spPr>
      </p:pic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274702" y="2814105"/>
            <a:ext cx="4937760" cy="1835285"/>
          </a:xfrm>
          <a:noFill/>
        </p:spPr>
        <p:txBody>
          <a:bodyPr lIns="146304" tIns="91440" rIns="146304" bIns="91440" anchor="t" anchorCtr="0"/>
          <a:lstStyle>
            <a:lvl1pPr>
              <a:defRPr sz="4800" spc="-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4" hasCustomPrompt="1"/>
          </p:nvPr>
        </p:nvSpPr>
        <p:spPr bwMode="auto">
          <a:xfrm>
            <a:off x="273050" y="3954463"/>
            <a:ext cx="4937760" cy="731528"/>
          </a:xfrm>
        </p:spPr>
        <p:txBody>
          <a:bodyPr lIns="164592" tIns="109728" rIns="164592" bIns="109728">
            <a:noAutofit/>
          </a:bodyPr>
          <a:lstStyle>
            <a:lvl1pPr marL="0" indent="0">
              <a:spcBef>
                <a:spcPts val="0"/>
              </a:spcBef>
              <a:buNone/>
              <a:defRPr lang="en-US" sz="3200" kern="120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</a:pPr>
            <a:r>
              <a:rPr lang="en-US" dirty="0"/>
              <a:t>Speaker name</a:t>
            </a:r>
          </a:p>
        </p:txBody>
      </p:sp>
    </p:spTree>
    <p:extLst>
      <p:ext uri="{BB962C8B-B14F-4D97-AF65-F5344CB8AC3E}">
        <p14:creationId xmlns:p14="http://schemas.microsoft.com/office/powerpoint/2010/main" val="37350764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2308324"/>
          </a:xfrm>
        </p:spPr>
        <p:txBody>
          <a:bodyPr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5" name="TextBox 4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44621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3000" b="0">
                <a:latin typeface="+mn-lt"/>
              </a:defRPr>
            </a:lvl1pPr>
            <a:lvl2pPr marL="255588" indent="0">
              <a:buFont typeface="Wingdings" panose="05000000000000000000" pitchFamily="2" charset="2"/>
              <a:buNone/>
              <a:defRPr sz="2400" b="0"/>
            </a:lvl2pPr>
            <a:lvl3pPr marL="450850" indent="0">
              <a:buFont typeface="Wingdings" panose="05000000000000000000" pitchFamily="2" charset="2"/>
              <a:buNone/>
              <a:tabLst/>
              <a:defRPr sz="2200" b="0"/>
            </a:lvl3pPr>
            <a:lvl4pPr marL="652462" indent="0">
              <a:buFont typeface="Wingdings" panose="05000000000000000000" pitchFamily="2" charset="2"/>
              <a:buNone/>
              <a:defRPr sz="2200" b="0"/>
            </a:lvl4pPr>
            <a:lvl5pPr marL="854075" indent="0">
              <a:buFont typeface="Wingdings" panose="05000000000000000000" pitchFamily="2" charset="2"/>
              <a:buNone/>
              <a:tabLst/>
              <a:defRPr sz="22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Arial" panose="020B0604020202020204" pitchFamily="34" charset="0"/>
              <a:buNone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255588" indent="0">
              <a:buFont typeface="Arial" panose="020B0604020202020204" pitchFamily="34" charset="0"/>
              <a:buNone/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0850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52462" indent="0">
              <a:buFont typeface="Arial" panose="020B0604020202020204" pitchFamily="34" charset="0"/>
              <a:buNone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854075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514350" marR="0" lvl="0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Edit Master text styles</a:t>
            </a:r>
          </a:p>
          <a:p>
            <a:pPr marL="514350" marR="0" lvl="1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Second level</a:t>
            </a:r>
          </a:p>
          <a:p>
            <a:pPr marL="514350" marR="0" lvl="2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Third level</a:t>
            </a:r>
          </a:p>
          <a:p>
            <a:pPr marL="514350" marR="0" lvl="3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Fourth level</a:t>
            </a:r>
          </a:p>
          <a:p>
            <a:pPr marL="514350" marR="0" lvl="4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8517" y="5779161"/>
            <a:ext cx="1368152" cy="1215363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3000" b="0">
                <a:latin typeface="+mn-lt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4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2200" b="0"/>
            </a:lvl3pPr>
            <a:lvl4pPr marL="828675" indent="-176213">
              <a:buFont typeface="Wingdings" panose="05000000000000000000" pitchFamily="2" charset="2"/>
              <a:buChar char=""/>
              <a:defRPr sz="22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22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287338" indent="-287338">
              <a:spcBef>
                <a:spcPts val="1224"/>
              </a:spcBef>
              <a:buClr>
                <a:schemeClr val="tx1"/>
              </a:buClr>
              <a:buFont typeface="Arial" pitchFamily="34" charset="0"/>
              <a:buChar char="•"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598488" indent="-342900"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793750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95362" indent="-342900"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96975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231775" marR="0" lvl="0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Edit Master text styles</a:t>
            </a:r>
          </a:p>
          <a:p>
            <a:pPr marL="231775" marR="0" lvl="1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Second level</a:t>
            </a:r>
          </a:p>
          <a:p>
            <a:pPr marL="231775" marR="0" lvl="2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Third level</a:t>
            </a:r>
          </a:p>
          <a:p>
            <a:pPr marL="231775" marR="0" lvl="3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Fourth level</a:t>
            </a:r>
          </a:p>
          <a:p>
            <a:pPr marL="231775" marR="0" lvl="4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6" name="TextBox 5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954463"/>
            <a:ext cx="10058401" cy="738664"/>
          </a:xfrm>
          <a:noFill/>
        </p:spPr>
        <p:txBody>
          <a:bodyPr lIns="182880" tIns="146304" rIns="182880" bIns="146304">
            <a:spAutoFit/>
          </a:bodyPr>
          <a:lstStyle>
            <a:lvl1pPr marL="0" indent="0">
              <a:spcBef>
                <a:spcPts val="0"/>
              </a:spcBef>
              <a:buNone/>
              <a:defRPr sz="32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0574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ide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lang="en-US" sz="7200" b="0" kern="1200" cap="none" spc="-100" baseline="0" dirty="0">
                <a:ln w="3175">
                  <a:noFill/>
                </a:ln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9444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Title Accent Color 1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62"/>
            <a:ext cx="11887200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935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Right Phot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740132"/>
            <a:ext cx="4892040" cy="1514261"/>
          </a:xfrm>
        </p:spPr>
        <p:txBody>
          <a:bodyPr wrap="square" anchor="ctr">
            <a:spAutoFit/>
          </a:bodyPr>
          <a:lstStyle>
            <a:lvl1pPr>
              <a:defRPr sz="480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Square photo layout</a:t>
            </a:r>
          </a:p>
        </p:txBody>
      </p:sp>
      <p:sp>
        <p:nvSpPr>
          <p:cNvPr id="6" name="Picture Placeholder 4"/>
          <p:cNvSpPr>
            <a:spLocks noGrp="1" noChangeAspect="1"/>
          </p:cNvSpPr>
          <p:nvPr>
            <p:ph type="pic" sz="quarter" idx="10"/>
          </p:nvPr>
        </p:nvSpPr>
        <p:spPr bwMode="ltGray">
          <a:xfrm>
            <a:off x="5441315" y="0"/>
            <a:ext cx="6995160" cy="6992587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tIns="548640" anchor="ctr" anchorCtr="0">
            <a:noAutofit/>
          </a:bodyPr>
          <a:lstStyle>
            <a:lvl1pPr marL="0" indent="0" algn="ctr">
              <a:buNone/>
              <a:defRPr sz="1600" b="1" cap="none" baseline="0">
                <a:gradFill>
                  <a:gsLst>
                    <a:gs pos="0">
                      <a:srgbClr val="FFFFFF"/>
                    </a:gs>
                    <a:gs pos="27000">
                      <a:srgbClr val="FFFFFF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5801518"/>
            <a:ext cx="1076320" cy="95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5824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pos="3427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Slide for developer code</a:t>
            </a:r>
          </a:p>
        </p:txBody>
      </p:sp>
      <p:sp>
        <p:nvSpPr>
          <p:cNvPr id="3" name="Rectangle 2"/>
          <p:cNvSpPr/>
          <p:nvPr userDrawn="1"/>
        </p:nvSpPr>
        <p:spPr bwMode="hidden">
          <a:xfrm>
            <a:off x="1" y="1212849"/>
            <a:ext cx="12436475" cy="5781676"/>
          </a:xfrm>
          <a:prstGeom prst="rect">
            <a:avLst/>
          </a:prstGeom>
          <a:solidFill>
            <a:srgbClr val="FFFFFF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6639" tIns="46639" rIns="46639" bIns="4663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638" y="1221157"/>
            <a:ext cx="11887199" cy="1995931"/>
          </a:xfrm>
        </p:spPr>
        <p:txBody>
          <a:bodyPr/>
          <a:lstStyle>
            <a:lvl1pPr marL="0" indent="0">
              <a:buNone/>
              <a:defRPr sz="3300"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962453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274639" y="6220609"/>
            <a:ext cx="4572000" cy="47705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182880" tIns="182880" rIns="182880" bIns="182880" numCol="1" anchor="t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457200" y="479425"/>
            <a:ext cx="1483418" cy="3108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50685" y="400918"/>
            <a:ext cx="1807430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&amp; 4 Categories">
    <p:bg bwMode="lt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1" y="296898"/>
            <a:ext cx="11889564" cy="75209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274638" y="3040064"/>
            <a:ext cx="11887200" cy="517065"/>
          </a:xfrm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1"/>
          </p:nvPr>
        </p:nvSpPr>
        <p:spPr>
          <a:xfrm>
            <a:off x="274638" y="3954463"/>
            <a:ext cx="2743200" cy="2743200"/>
          </a:xfrm>
          <a:solidFill>
            <a:schemeClr val="accent1"/>
          </a:solidFill>
        </p:spPr>
        <p:txBody>
          <a:bodyPr lIns="182880" tIns="146304" rIns="182880" bIns="146304">
            <a:noAutofit/>
          </a:bodyPr>
          <a:lstStyle>
            <a:lvl1pPr marL="0" indent="0">
              <a:buNone/>
              <a:defRPr sz="2400">
                <a:gradFill>
                  <a:gsLst>
                    <a:gs pos="2655">
                      <a:schemeClr val="bg1"/>
                    </a:gs>
                    <a:gs pos="29000">
                      <a:schemeClr val="bg1"/>
                    </a:gs>
                  </a:gsLst>
                  <a:lin ang="5400000" scaled="0"/>
                </a:gradFill>
              </a:defRPr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Content Placeholder 5"/>
          <p:cNvSpPr>
            <a:spLocks noGrp="1"/>
          </p:cNvSpPr>
          <p:nvPr>
            <p:ph sz="quarter" idx="12"/>
          </p:nvPr>
        </p:nvSpPr>
        <p:spPr>
          <a:xfrm>
            <a:off x="3321740" y="3954463"/>
            <a:ext cx="2743200" cy="2743200"/>
          </a:xfrm>
          <a:solidFill>
            <a:schemeClr val="accent1"/>
          </a:solidFill>
        </p:spPr>
        <p:txBody>
          <a:bodyPr lIns="182880" tIns="146304" rIns="182880" bIns="146304">
            <a:noAutofit/>
          </a:bodyPr>
          <a:lstStyle>
            <a:lvl1pPr marL="0" indent="0">
              <a:buNone/>
              <a:defRPr sz="2400">
                <a:gradFill>
                  <a:gsLst>
                    <a:gs pos="2655">
                      <a:schemeClr val="bg1"/>
                    </a:gs>
                    <a:gs pos="29000">
                      <a:schemeClr val="bg1"/>
                    </a:gs>
                  </a:gsLst>
                  <a:lin ang="5400000" scaled="0"/>
                </a:gradFill>
              </a:defRPr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ntent Placeholder 5"/>
          <p:cNvSpPr>
            <a:spLocks noGrp="1"/>
          </p:cNvSpPr>
          <p:nvPr>
            <p:ph sz="quarter" idx="13"/>
          </p:nvPr>
        </p:nvSpPr>
        <p:spPr>
          <a:xfrm>
            <a:off x="6368842" y="3954463"/>
            <a:ext cx="2743200" cy="2743200"/>
          </a:xfrm>
          <a:solidFill>
            <a:schemeClr val="accent1"/>
          </a:solidFill>
        </p:spPr>
        <p:txBody>
          <a:bodyPr lIns="182880" tIns="146304" rIns="182880" bIns="146304">
            <a:noAutofit/>
          </a:bodyPr>
          <a:lstStyle>
            <a:lvl1pPr marL="0" indent="0">
              <a:buNone/>
              <a:defRPr sz="2400">
                <a:gradFill>
                  <a:gsLst>
                    <a:gs pos="2655">
                      <a:schemeClr val="bg1"/>
                    </a:gs>
                    <a:gs pos="29000">
                      <a:schemeClr val="bg1"/>
                    </a:gs>
                  </a:gsLst>
                  <a:lin ang="5400000" scaled="0"/>
                </a:gradFill>
              </a:defRPr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ntent Placeholder 5"/>
          <p:cNvSpPr>
            <a:spLocks noGrp="1"/>
          </p:cNvSpPr>
          <p:nvPr>
            <p:ph sz="quarter" idx="14"/>
          </p:nvPr>
        </p:nvSpPr>
        <p:spPr>
          <a:xfrm>
            <a:off x="9415944" y="3954463"/>
            <a:ext cx="2743200" cy="2743200"/>
          </a:xfrm>
          <a:solidFill>
            <a:schemeClr val="accent1"/>
          </a:solidFill>
        </p:spPr>
        <p:txBody>
          <a:bodyPr lIns="182880" tIns="146304" rIns="182880" bIns="146304">
            <a:noAutofit/>
          </a:bodyPr>
          <a:lstStyle>
            <a:lvl1pPr marL="0" indent="0">
              <a:buNone/>
              <a:defRPr sz="2400">
                <a:gradFill>
                  <a:gsLst>
                    <a:gs pos="2655">
                      <a:schemeClr val="bg1"/>
                    </a:gs>
                    <a:gs pos="29000">
                      <a:schemeClr val="bg1"/>
                    </a:gs>
                  </a:gsLst>
                  <a:lin ang="5400000" scaled="0"/>
                </a:gradFill>
              </a:defRPr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3282958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4639" y="295274"/>
            <a:ext cx="11889564" cy="91757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74640" y="1212851"/>
            <a:ext cx="11887198" cy="230832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21" r:id="rId1"/>
    <p:sldLayoutId id="2147484556" r:id="rId2"/>
    <p:sldLayoutId id="2147484240" r:id="rId3"/>
    <p:sldLayoutId id="2147484241" r:id="rId4"/>
    <p:sldLayoutId id="2147484474" r:id="rId5"/>
    <p:sldLayoutId id="2147484245" r:id="rId6"/>
    <p:sldLayoutId id="2147484247" r:id="rId7"/>
    <p:sldLayoutId id="2147484559" r:id="rId8"/>
    <p:sldLayoutId id="2147484560" r:id="rId9"/>
    <p:sldLayoutId id="2147484561" r:id="rId10"/>
    <p:sldLayoutId id="2147484463" r:id="rId11"/>
    <p:sldLayoutId id="2147484256" r:id="rId12"/>
    <p:sldLayoutId id="2147484260" r:id="rId13"/>
    <p:sldLayoutId id="2147484299" r:id="rId14"/>
    <p:sldLayoutId id="2147484562" r:id="rId15"/>
  </p:sldLayoutIdLst>
  <p:transition>
    <p:fade/>
  </p:transition>
  <p:txStyles>
    <p:titleStyle>
      <a:lvl1pPr algn="l" defTabSz="932742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02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3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j-lt"/>
          <a:ea typeface="+mn-ea"/>
          <a:cs typeface="+mn-cs"/>
        </a:defRPr>
      </a:lvl1pPr>
      <a:lvl2pPr marL="4572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858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9144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1430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87">
          <p15:clr>
            <a:srgbClr val="5ACBF0"/>
          </p15:clr>
        </p15:guide>
        <p15:guide id="2" pos="173">
          <p15:clr>
            <a:srgbClr val="5ACBF0"/>
          </p15:clr>
        </p15:guide>
        <p15:guide id="3" pos="749">
          <p15:clr>
            <a:srgbClr val="5ACBF0"/>
          </p15:clr>
        </p15:guide>
        <p15:guide id="4" pos="1325">
          <p15:clr>
            <a:srgbClr val="5ACBF0"/>
          </p15:clr>
        </p15:guide>
        <p15:guide id="5" pos="1901">
          <p15:clr>
            <a:srgbClr val="5ACBF0"/>
          </p15:clr>
        </p15:guide>
        <p15:guide id="6" pos="2477">
          <p15:clr>
            <a:srgbClr val="5ACBF0"/>
          </p15:clr>
        </p15:guide>
        <p15:guide id="7" pos="3053">
          <p15:clr>
            <a:srgbClr val="5ACBF0"/>
          </p15:clr>
        </p15:guide>
        <p15:guide id="8" pos="3629">
          <p15:clr>
            <a:srgbClr val="5ACBF0"/>
          </p15:clr>
        </p15:guide>
        <p15:guide id="9" pos="4205">
          <p15:clr>
            <a:srgbClr val="5ACBF0"/>
          </p15:clr>
        </p15:guide>
        <p15:guide id="10" pos="4781">
          <p15:clr>
            <a:srgbClr val="5ACBF0"/>
          </p15:clr>
        </p15:guide>
        <p15:guide id="11" pos="5357">
          <p15:clr>
            <a:srgbClr val="5ACBF0"/>
          </p15:clr>
        </p15:guide>
        <p15:guide id="12" pos="5933">
          <p15:clr>
            <a:srgbClr val="5ACBF0"/>
          </p15:clr>
        </p15:guide>
        <p15:guide id="13" pos="6509">
          <p15:clr>
            <a:srgbClr val="5ACBF0"/>
          </p15:clr>
        </p15:guide>
        <p15:guide id="14" pos="7085">
          <p15:clr>
            <a:srgbClr val="5ACBF0"/>
          </p15:clr>
        </p15:guide>
        <p15:guide id="15" pos="7661">
          <p15:clr>
            <a:srgbClr val="5ACBF0"/>
          </p15:clr>
        </p15:guide>
        <p15:guide id="16" pos="288">
          <p15:clr>
            <a:srgbClr val="C35EA4"/>
          </p15:clr>
        </p15:guide>
        <p15:guide id="17" pos="7546">
          <p15:clr>
            <a:srgbClr val="C35EA4"/>
          </p15:clr>
        </p15:guide>
        <p15:guide id="18" orient="horz" pos="763">
          <p15:clr>
            <a:srgbClr val="5ACBF0"/>
          </p15:clr>
        </p15:guide>
        <p15:guide id="19" orient="horz" pos="1339">
          <p15:clr>
            <a:srgbClr val="5ACBF0"/>
          </p15:clr>
        </p15:guide>
        <p15:guide id="20" orient="horz" pos="1915">
          <p15:clr>
            <a:srgbClr val="5ACBF0"/>
          </p15:clr>
        </p15:guide>
        <p15:guide id="21" orient="horz" pos="2491">
          <p15:clr>
            <a:srgbClr val="5ACBF0"/>
          </p15:clr>
        </p15:guide>
        <p15:guide id="22" orient="horz" pos="3067">
          <p15:clr>
            <a:srgbClr val="5ACBF0"/>
          </p15:clr>
        </p15:guide>
        <p15:guide id="23" orient="horz" pos="3643">
          <p15:clr>
            <a:srgbClr val="5ACBF0"/>
          </p15:clr>
        </p15:guide>
        <p15:guide id="24" orient="horz" pos="4219">
          <p15:clr>
            <a:srgbClr val="5ACBF0"/>
          </p15:clr>
        </p15:guide>
        <p15:guide id="25" orient="horz" pos="302">
          <p15:clr>
            <a:srgbClr val="C35EA4"/>
          </p15:clr>
        </p15:guide>
        <p15:guide id="26" orient="horz" pos="4104">
          <p15:clr>
            <a:srgbClr val="C35E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s.microsoft.com/firehose/2016/02/17/us-department-of-defense-to-deploy-4-million-seats-of-windows-10/#sm.0000ypu7eb7eifr611eg75l34tyiy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4.jpg"/><Relationship Id="rId4" Type="http://schemas.openxmlformats.org/officeDocument/2006/relationships/hyperlink" Target="https://blogs.windows.com/windowsexperience/2016/02/17/us-department-of-defense-commits-to-upgrade-4-million-seats-to-windows-10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emf"/><Relationship Id="rId4" Type="http://schemas.openxmlformats.org/officeDocument/2006/relationships/image" Target="../media/image16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docs.microsoft.com/en-us/windows/deployment/mbr-to-gpt" TargetMode="Externa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lenovo.com/ca/en/solutions/ht100612" TargetMode="External"/><Relationship Id="rId2" Type="http://schemas.openxmlformats.org/officeDocument/2006/relationships/hyperlink" Target="https://ftp.hp.com/pub/caps-softpaq/cmit/HP_BCU.html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en.community.dell.com/techcenter/enterprise-client/w/wiki/7534.dell-command-update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rzander.azurewebsites.net/how-to-change-the-welcome-screen-language-in-win10/" TargetMode="Externa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microsoft.com/en-us/windows/deployment/mbr-to-gpt" TargetMode="External"/><Relationship Id="rId2" Type="http://schemas.openxmlformats.org/officeDocument/2006/relationships/hyperlink" Target="https://blogs.technet.microsoft.com/mniehaus/2017/04/14/moving-from-bios-to-uefi-with-mdt-8443/" TargetMode="Externa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rzander.azurewebsites.net/how-to-change-the-welcome-screen-language-in-win10/" TargetMode="External"/><Relationship Id="rId4" Type="http://schemas.openxmlformats.org/officeDocument/2006/relationships/hyperlink" Target="https://miketerrill.net/tag/mbr2gpt/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84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01" y="2814105"/>
            <a:ext cx="7455704" cy="1835285"/>
          </a:xfrm>
        </p:spPr>
        <p:txBody>
          <a:bodyPr/>
          <a:lstStyle/>
          <a:p>
            <a:r>
              <a:rPr lang="pt-BR" dirty="0"/>
              <a:t>Nameščanje Windows 10 – kako to narediti pravilno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273049" y="4493926"/>
            <a:ext cx="6305227" cy="731528"/>
          </a:xfrm>
        </p:spPr>
        <p:txBody>
          <a:bodyPr/>
          <a:lstStyle/>
          <a:p>
            <a:r>
              <a:rPr lang="sl-SI" dirty="0"/>
              <a:t>Tomaž Čebul, Microsoft </a:t>
            </a:r>
            <a:r>
              <a:rPr lang="sl-SI" dirty="0" err="1"/>
              <a:t>services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52857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639" y="1659832"/>
            <a:ext cx="4892040" cy="3674852"/>
          </a:xfrm>
        </p:spPr>
        <p:txBody>
          <a:bodyPr/>
          <a:lstStyle/>
          <a:p>
            <a:r>
              <a:rPr lang="en-US" sz="3200" dirty="0"/>
              <a:t>US Department of Defense to deploy 4 million seats of Windows 10</a:t>
            </a:r>
            <a:br>
              <a:rPr lang="sl-SI" sz="3200" dirty="0"/>
            </a:br>
            <a:br>
              <a:rPr lang="sl-SI" sz="3200" dirty="0"/>
            </a:br>
            <a:br>
              <a:rPr lang="sl-SI" sz="3200" dirty="0"/>
            </a:br>
            <a:br>
              <a:rPr lang="sl-SI" sz="3200" dirty="0"/>
            </a:br>
            <a:r>
              <a:rPr lang="sl-SI" sz="1200" dirty="0">
                <a:hlinkClick r:id="rId3"/>
              </a:rPr>
              <a:t>https://blogs.microsoft.com/firehose/2016/02/17/us-department-of-defense-to-deploy-4-million-seats-of-windows-10/#sm.0000ypu7eb7eifr611eg75l34tyiy</a:t>
            </a:r>
            <a:br>
              <a:rPr lang="sl-SI" sz="1200" dirty="0"/>
            </a:br>
            <a:br>
              <a:rPr lang="sl-SI" sz="1200" dirty="0"/>
            </a:br>
            <a:r>
              <a:rPr lang="sl-SI" sz="1200" dirty="0">
                <a:hlinkClick r:id="rId4"/>
              </a:rPr>
              <a:t>https://blogs.windows.com/windowsexperience/2016/02/17/us-department-of-defense-commits-to-upgrade-4-million-seats-to-windows-10/</a:t>
            </a:r>
            <a:r>
              <a:rPr lang="sl-SI" sz="1200" dirty="0"/>
              <a:t> </a:t>
            </a:r>
            <a:endParaRPr lang="en-US" sz="3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5"/>
          <a:srcRect l="16659" r="1665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439387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7200" dirty="0"/>
              <a:t>Windows 10 </a:t>
            </a:r>
            <a:r>
              <a:rPr lang="sl-SI" sz="7200" dirty="0" err="1"/>
              <a:t>security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135071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8359519" y="2313655"/>
            <a:ext cx="0" cy="683978"/>
          </a:xfrm>
          <a:prstGeom prst="line">
            <a:avLst/>
          </a:prstGeom>
          <a:noFill/>
          <a:ln w="28575">
            <a:solidFill>
              <a:schemeClr val="tx1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cxnSp>
      <p:sp>
        <p:nvSpPr>
          <p:cNvPr id="35" name="Rectangle 34"/>
          <p:cNvSpPr/>
          <p:nvPr/>
        </p:nvSpPr>
        <p:spPr bwMode="auto">
          <a:xfrm>
            <a:off x="6361454" y="3016496"/>
            <a:ext cx="4890410" cy="530277"/>
          </a:xfrm>
          <a:prstGeom prst="rect">
            <a:avLst/>
          </a:prstGeom>
          <a:noFill/>
          <a:ln w="63500">
            <a:noFill/>
            <a:miter lim="800000"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lvl="1" algn="ctr" defTabSz="932411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01" dirty="0">
                <a:solidFill>
                  <a:srgbClr val="505050"/>
                </a:solidFill>
                <a:latin typeface="Segoe UI"/>
                <a:ea typeface="Segoe UI" pitchFamily="34" charset="0"/>
                <a:cs typeface="Segoe UI" pitchFamily="34" charset="0"/>
              </a:rPr>
              <a:t>More than 200 days (varies by industry)</a:t>
            </a:r>
          </a:p>
        </p:txBody>
      </p:sp>
      <p:cxnSp>
        <p:nvCxnSpPr>
          <p:cNvPr id="30" name="Straight Connector 29"/>
          <p:cNvCxnSpPr/>
          <p:nvPr/>
        </p:nvCxnSpPr>
        <p:spPr>
          <a:xfrm>
            <a:off x="4008750" y="2313655"/>
            <a:ext cx="0" cy="683978"/>
          </a:xfrm>
          <a:prstGeom prst="line">
            <a:avLst/>
          </a:prstGeom>
          <a:noFill/>
          <a:ln w="28575">
            <a:solidFill>
              <a:schemeClr val="tx1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cxn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Typical Attack Timeline &amp; Observations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sz="quarter" idx="4294967295"/>
          </p:nvPr>
        </p:nvSpPr>
        <p:spPr>
          <a:xfrm>
            <a:off x="3265909" y="3555823"/>
            <a:ext cx="2879725" cy="2567480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pPr defTabSz="1242845">
              <a:spcBef>
                <a:spcPts val="612"/>
              </a:spcBef>
              <a:defRPr/>
            </a:pPr>
            <a:r>
              <a:rPr lang="en-US" sz="2800" dirty="0"/>
              <a:t>Target AD &amp; Identities</a:t>
            </a:r>
          </a:p>
          <a:p>
            <a:pPr defTabSz="1242845">
              <a:spcBef>
                <a:spcPts val="612"/>
              </a:spcBef>
              <a:defRPr/>
            </a:pPr>
            <a:r>
              <a:rPr lang="en-US" sz="1599" dirty="0"/>
              <a:t>Active Directory controls access to business assets</a:t>
            </a:r>
          </a:p>
          <a:p>
            <a:pPr defTabSz="1242845">
              <a:spcBef>
                <a:spcPts val="612"/>
              </a:spcBef>
              <a:defRPr/>
            </a:pPr>
            <a:r>
              <a:rPr lang="en-US" sz="1599" dirty="0"/>
              <a:t>Attackers commonly target  AD and IT Admins</a:t>
            </a:r>
          </a:p>
          <a:p>
            <a:endParaRPr lang="en-US" dirty="0"/>
          </a:p>
        </p:txBody>
      </p:sp>
      <p:sp>
        <p:nvSpPr>
          <p:cNvPr id="31" name="Text Placeholder 30"/>
          <p:cNvSpPr>
            <a:spLocks noGrp="1"/>
          </p:cNvSpPr>
          <p:nvPr>
            <p:ph sz="quarter" idx="4294967295"/>
          </p:nvPr>
        </p:nvSpPr>
        <p:spPr>
          <a:xfrm>
            <a:off x="6290840" y="3555823"/>
            <a:ext cx="2879725" cy="2567480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pPr defTabSz="1242845">
              <a:spcBef>
                <a:spcPts val="612"/>
              </a:spcBef>
              <a:defRPr/>
            </a:pPr>
            <a:r>
              <a:rPr lang="en-US" sz="2800" dirty="0"/>
              <a:t>Attacks not detected</a:t>
            </a:r>
          </a:p>
          <a:p>
            <a:pPr defTabSz="1242845">
              <a:spcBef>
                <a:spcPts val="612"/>
              </a:spcBef>
              <a:defRPr/>
            </a:pPr>
            <a:r>
              <a:rPr lang="en-US" sz="1599" dirty="0"/>
              <a:t>Current detection tools miss most attacks</a:t>
            </a:r>
          </a:p>
          <a:p>
            <a:pPr defTabSz="1242845">
              <a:spcBef>
                <a:spcPts val="612"/>
              </a:spcBef>
              <a:defRPr/>
            </a:pPr>
            <a:r>
              <a:rPr lang="en-US" sz="1599" dirty="0"/>
              <a:t>You may be  under attack (or compromised)</a:t>
            </a:r>
          </a:p>
        </p:txBody>
      </p:sp>
      <p:sp>
        <p:nvSpPr>
          <p:cNvPr id="29" name="Text Placeholder 28"/>
          <p:cNvSpPr>
            <a:spLocks noGrp="1"/>
          </p:cNvSpPr>
          <p:nvPr>
            <p:ph sz="quarter" idx="4294967295"/>
          </p:nvPr>
        </p:nvSpPr>
        <p:spPr>
          <a:xfrm>
            <a:off x="9315862" y="3556486"/>
            <a:ext cx="2879725" cy="2221506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pPr defTabSz="1242845">
              <a:spcBef>
                <a:spcPts val="612"/>
              </a:spcBef>
              <a:defRPr/>
            </a:pPr>
            <a:r>
              <a:rPr lang="en-US" sz="2800" dirty="0"/>
              <a:t>Response and Recovery</a:t>
            </a:r>
          </a:p>
          <a:p>
            <a:pPr defTabSz="1242845">
              <a:spcBef>
                <a:spcPts val="612"/>
              </a:spcBef>
              <a:defRPr/>
            </a:pPr>
            <a:r>
              <a:rPr lang="en-US" sz="1599" dirty="0"/>
              <a:t>Response requires advanced expertise and  tools</a:t>
            </a:r>
          </a:p>
          <a:p>
            <a:pPr defTabSz="1242845">
              <a:spcBef>
                <a:spcPts val="612"/>
              </a:spcBef>
              <a:defRPr/>
            </a:pPr>
            <a:r>
              <a:rPr lang="en-US" sz="1599" dirty="0"/>
              <a:t>Expensive and challenging to successfully recover</a:t>
            </a:r>
          </a:p>
        </p:txBody>
      </p:sp>
      <p:sp>
        <p:nvSpPr>
          <p:cNvPr id="23" name="Text Placeholder 22"/>
          <p:cNvSpPr>
            <a:spLocks noGrp="1"/>
          </p:cNvSpPr>
          <p:nvPr>
            <p:ph sz="quarter" idx="4294967295"/>
          </p:nvPr>
        </p:nvSpPr>
        <p:spPr>
          <a:xfrm>
            <a:off x="276330" y="3569270"/>
            <a:ext cx="2879725" cy="2554033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pPr>
              <a:defRPr/>
            </a:pPr>
            <a:r>
              <a:rPr lang="en-US" sz="2800" dirty="0"/>
              <a:t>Attack Sophistication</a:t>
            </a:r>
          </a:p>
          <a:p>
            <a:pPr>
              <a:defRPr/>
            </a:pPr>
            <a:r>
              <a:rPr lang="en-US" sz="1599" dirty="0"/>
              <a:t>Attack operators exploit any weakness</a:t>
            </a:r>
          </a:p>
          <a:p>
            <a:pPr>
              <a:defRPr/>
            </a:pPr>
            <a:r>
              <a:rPr lang="en-US" sz="1599" dirty="0"/>
              <a:t>Target information on any device or service</a:t>
            </a:r>
          </a:p>
          <a:p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275164" y="1287777"/>
            <a:ext cx="12035518" cy="1334085"/>
            <a:chOff x="274320" y="2710599"/>
            <a:chExt cx="12037225" cy="1334275"/>
          </a:xfrm>
        </p:grpSpPr>
        <p:cxnSp>
          <p:nvCxnSpPr>
            <p:cNvPr id="12" name="Straight Connector 11"/>
            <p:cNvCxnSpPr/>
            <p:nvPr/>
          </p:nvCxnSpPr>
          <p:spPr>
            <a:xfrm>
              <a:off x="4541837" y="3204947"/>
              <a:ext cx="0" cy="68407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3461255" y="3204947"/>
              <a:ext cx="0" cy="68407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12126836" y="3204947"/>
              <a:ext cx="0" cy="68407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  <p:sp>
          <p:nvSpPr>
            <p:cNvPr id="15" name="Rectangle 14"/>
            <p:cNvSpPr/>
            <p:nvPr/>
          </p:nvSpPr>
          <p:spPr bwMode="auto">
            <a:xfrm>
              <a:off x="888922" y="2710599"/>
              <a:ext cx="2876844" cy="530352"/>
            </a:xfrm>
            <a:prstGeom prst="rect">
              <a:avLst/>
            </a:prstGeom>
            <a:noFill/>
            <a:ln w="63500">
              <a:noFill/>
              <a:miter lim="800000"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lvl="1" defTabSz="932411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801" dirty="0">
                  <a:solidFill>
                    <a:srgbClr val="505050"/>
                  </a:solidFill>
                  <a:latin typeface="Segoe UI"/>
                  <a:ea typeface="Segoe UI" pitchFamily="34" charset="0"/>
                  <a:cs typeface="Segoe UI" pitchFamily="34" charset="0"/>
                </a:rPr>
                <a:t>First Host Compromised</a:t>
              </a:r>
            </a:p>
          </p:txBody>
        </p:sp>
        <p:sp>
          <p:nvSpPr>
            <p:cNvPr id="16" name="Rectangle 15"/>
            <p:cNvSpPr/>
            <p:nvPr/>
          </p:nvSpPr>
          <p:spPr bwMode="auto">
            <a:xfrm>
              <a:off x="4329548" y="2710599"/>
              <a:ext cx="3368302" cy="530352"/>
            </a:xfrm>
            <a:prstGeom prst="rect">
              <a:avLst/>
            </a:prstGeom>
            <a:noFill/>
            <a:ln w="63500">
              <a:noFill/>
              <a:miter lim="800000"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lvl="1" defTabSz="932411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801" dirty="0">
                  <a:solidFill>
                    <a:srgbClr val="505050"/>
                  </a:solidFill>
                  <a:latin typeface="Segoe UI"/>
                  <a:ea typeface="Segoe UI" pitchFamily="34" charset="0"/>
                  <a:cs typeface="Segoe UI" pitchFamily="34" charset="0"/>
                </a:rPr>
                <a:t>Domain Admin Compromised</a:t>
              </a:r>
            </a:p>
          </p:txBody>
        </p:sp>
        <p:sp>
          <p:nvSpPr>
            <p:cNvPr id="17" name="Rectangle 16"/>
            <p:cNvSpPr/>
            <p:nvPr/>
          </p:nvSpPr>
          <p:spPr bwMode="auto">
            <a:xfrm>
              <a:off x="10104437" y="2710599"/>
              <a:ext cx="2207108" cy="530352"/>
            </a:xfrm>
            <a:prstGeom prst="rect">
              <a:avLst/>
            </a:prstGeom>
            <a:noFill/>
            <a:ln w="63500">
              <a:noFill/>
              <a:miter lim="800000"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lvl="1" defTabSz="932411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801" dirty="0">
                  <a:solidFill>
                    <a:srgbClr val="505050"/>
                  </a:solidFill>
                  <a:latin typeface="Segoe UI"/>
                  <a:ea typeface="Segoe UI" pitchFamily="34" charset="0"/>
                  <a:cs typeface="Segoe UI" pitchFamily="34" charset="0"/>
                </a:rPr>
                <a:t>Attack Discovered</a:t>
              </a:r>
            </a:p>
          </p:txBody>
        </p:sp>
        <p:sp>
          <p:nvSpPr>
            <p:cNvPr id="20" name="Rectangle 19"/>
            <p:cNvSpPr/>
            <p:nvPr/>
          </p:nvSpPr>
          <p:spPr bwMode="auto">
            <a:xfrm>
              <a:off x="3461255" y="3648830"/>
              <a:ext cx="1080582" cy="396044"/>
            </a:xfrm>
            <a:prstGeom prst="rect">
              <a:avLst/>
            </a:prstGeom>
            <a:solidFill>
              <a:srgbClr val="FCD116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27" tIns="146283" rIns="91427" bIns="146283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11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199" dirty="0">
                <a:solidFill>
                  <a:srgbClr val="505050"/>
                </a:solidFill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 bwMode="auto">
            <a:xfrm>
              <a:off x="274320" y="3648830"/>
              <a:ext cx="3186937" cy="396044"/>
            </a:xfrm>
            <a:prstGeom prst="rect">
              <a:avLst/>
            </a:prstGeom>
            <a:solidFill>
              <a:schemeClr val="accent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27" tIns="146283" rIns="91427" bIns="146283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50589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399" dirty="0">
                  <a:solidFill>
                    <a:srgbClr val="FFFFFF"/>
                  </a:solidFill>
                  <a:latin typeface="Segoe UI"/>
                  <a:ea typeface="Segoe UI" pitchFamily="34" charset="0"/>
                  <a:cs typeface="Segoe UI" pitchFamily="34" charset="0"/>
                </a:rPr>
                <a:t>Research &amp; Preparation</a:t>
              </a:r>
            </a:p>
          </p:txBody>
        </p:sp>
        <p:sp>
          <p:nvSpPr>
            <p:cNvPr id="24" name="Rectangle 23"/>
            <p:cNvSpPr/>
            <p:nvPr/>
          </p:nvSpPr>
          <p:spPr bwMode="auto">
            <a:xfrm>
              <a:off x="4541837" y="3648830"/>
              <a:ext cx="7617308" cy="396044"/>
            </a:xfrm>
            <a:prstGeom prst="rect">
              <a:avLst/>
            </a:prstGeom>
            <a:solidFill>
              <a:srgbClr val="E81123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27" tIns="146283" rIns="91427" bIns="146283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513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en-US" sz="1399" dirty="0">
                  <a:solidFill>
                    <a:srgbClr val="FFFFFF"/>
                  </a:solidFill>
                  <a:latin typeface="Segoe UI"/>
                  <a:ea typeface="Segoe UI" pitchFamily="34" charset="0"/>
                  <a:cs typeface="Segoe UI" pitchFamily="34" charset="0"/>
                </a:rPr>
                <a:t>Attacker Undetected</a:t>
              </a:r>
              <a:r>
                <a:rPr lang="en-US" sz="1399" kern="0" dirty="0">
                  <a:solidFill>
                    <a:srgbClr val="FFFFFF"/>
                  </a:solidFill>
                  <a:latin typeface="Segoe UI"/>
                  <a:cs typeface="Segoe UI" panose="020B0502040204020203" pitchFamily="34" charset="0"/>
                </a:rPr>
                <a:t> (</a:t>
              </a:r>
              <a:r>
                <a:rPr lang="en-US" sz="1399" kern="0" dirty="0">
                  <a:solidFill>
                    <a:srgbClr val="FFFFFF"/>
                  </a:solidFill>
                  <a:ea typeface="Segoe UI" pitchFamily="34" charset="0"/>
                  <a:cs typeface="Segoe UI" pitchFamily="34" charset="0"/>
                </a:rPr>
                <a:t>Data Exfiltration)</a:t>
              </a:r>
              <a:endParaRPr lang="en-US" sz="1399" kern="0" dirty="0">
                <a:solidFill>
                  <a:srgbClr val="FFFFFF"/>
                </a:solidFill>
                <a:latin typeface="Segoe UI"/>
                <a:cs typeface="Segoe UI" panose="020B0502040204020203" pitchFamily="34" charset="0"/>
              </a:endParaRPr>
            </a:p>
          </p:txBody>
        </p:sp>
      </p:grpSp>
      <p:pic>
        <p:nvPicPr>
          <p:cNvPr id="27" name="Picture 7" descr="\\MAGNUM\Projects\Microsoft\Cloud Power FY12\Design\ICONS_PNG\Instant_online_access.png"/>
          <p:cNvPicPr>
            <a:picLocks noChangeArrowheads="1"/>
          </p:cNvPicPr>
          <p:nvPr/>
        </p:nvPicPr>
        <p:blipFill>
          <a:blip r:embed="rId3" cstate="email">
            <a:lum bright="10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33353" y="5369470"/>
            <a:ext cx="765204" cy="765204"/>
          </a:xfrm>
          <a:prstGeom prst="rect">
            <a:avLst/>
          </a:prstGeom>
          <a:noFill/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944" y="5441478"/>
            <a:ext cx="665277" cy="72312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9869" y="4015511"/>
            <a:ext cx="793004" cy="689569"/>
          </a:xfrm>
          <a:prstGeom prst="rect">
            <a:avLst/>
          </a:prstGeom>
        </p:spPr>
      </p:pic>
      <p:pic>
        <p:nvPicPr>
          <p:cNvPr id="42" name="Picture 4" descr="\\MAGNUM\Projects\Microsoft\Cloud Power FY12\Design\ICONS_PNG\Document_Secure.png"/>
          <p:cNvPicPr>
            <a:picLocks noChangeAspect="1" noChangeArrowheads="1"/>
          </p:cNvPicPr>
          <p:nvPr/>
        </p:nvPicPr>
        <p:blipFill>
          <a:blip r:embed="rId6" cstate="screen">
            <a:lum bright="10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5604" y="5441478"/>
            <a:ext cx="618877" cy="618877"/>
          </a:xfrm>
          <a:prstGeom prst="rect">
            <a:avLst/>
          </a:prstGeom>
          <a:noFill/>
        </p:spPr>
      </p:pic>
      <p:sp>
        <p:nvSpPr>
          <p:cNvPr id="28" name="Rectangle 27"/>
          <p:cNvSpPr/>
          <p:nvPr/>
        </p:nvSpPr>
        <p:spPr bwMode="auto">
          <a:xfrm>
            <a:off x="2553171" y="3016496"/>
            <a:ext cx="2876435" cy="530277"/>
          </a:xfrm>
          <a:prstGeom prst="rect">
            <a:avLst/>
          </a:prstGeom>
          <a:noFill/>
          <a:ln w="63500">
            <a:noFill/>
            <a:miter lim="800000"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lvl="1" algn="ctr" defTabSz="932411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01" dirty="0">
                <a:solidFill>
                  <a:srgbClr val="505050"/>
                </a:solidFill>
                <a:latin typeface="Segoe UI"/>
                <a:ea typeface="Segoe UI" pitchFamily="34" charset="0"/>
                <a:cs typeface="Segoe UI" pitchFamily="34" charset="0"/>
              </a:rPr>
              <a:t>24-48 Hours</a:t>
            </a:r>
          </a:p>
        </p:txBody>
      </p:sp>
    </p:spTree>
    <p:extLst>
      <p:ext uri="{BB962C8B-B14F-4D97-AF65-F5344CB8AC3E}">
        <p14:creationId xmlns:p14="http://schemas.microsoft.com/office/powerpoint/2010/main" val="3154127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14="http://schemas.microsoft.com/office/drawing/2010/main"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 autoUpdateAnimBg="0"/>
      <p:bldP spid="31" grpId="0" animBg="1" autoUpdateAnimBg="0"/>
      <p:bldP spid="29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3001903" y="8593488"/>
            <a:ext cx="1445305" cy="384146"/>
          </a:xfrm>
          <a:prstGeom prst="rect">
            <a:avLst/>
          </a:prstGeom>
        </p:spPr>
        <p:txBody>
          <a:bodyPr vert="horz" wrap="square" lIns="93247" tIns="93247" rIns="93247" bIns="93247" rtlCol="0" anchor="t">
            <a:noAutofit/>
          </a:bodyPr>
          <a:lstStyle/>
          <a:p>
            <a:pPr marL="0" marR="0" lvl="0" indent="0" algn="ctr" defTabSz="950844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Tx/>
              <a:buNone/>
              <a:tabLst/>
              <a:defRPr/>
            </a:pPr>
            <a:endParaRPr kumimoji="0" lang="en-US" sz="1199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 Light"/>
              <a:ea typeface="Segoe UI" pitchFamily="34" charset="0"/>
              <a:cs typeface="Segoe UI Light" panose="020B0502040204020203" pitchFamily="34" charset="0"/>
            </a:endParaRPr>
          </a:p>
        </p:txBody>
      </p:sp>
      <p:sp>
        <p:nvSpPr>
          <p:cNvPr id="246" name="Rectangle 245" descr="Bounce Left:  Rectangle 17"/>
          <p:cNvSpPr/>
          <p:nvPr/>
        </p:nvSpPr>
        <p:spPr bwMode="auto">
          <a:xfrm>
            <a:off x="1517" y="6948316"/>
            <a:ext cx="12434076" cy="45713"/>
          </a:xfrm>
          <a:prstGeom prst="rect">
            <a:avLst/>
          </a:prstGeom>
          <a:solidFill>
            <a:srgbClr val="0078D7"/>
          </a:solidFill>
          <a:ln w="9525" cap="flat" cmpd="sng" algn="ctr">
            <a:solidFill>
              <a:srgbClr val="0078D7"/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293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47" name="TextBox 246"/>
          <p:cNvSpPr txBox="1"/>
          <p:nvPr/>
        </p:nvSpPr>
        <p:spPr>
          <a:xfrm>
            <a:off x="533540" y="913542"/>
            <a:ext cx="3452449" cy="351472"/>
          </a:xfrm>
          <a:prstGeom prst="rect">
            <a:avLst/>
          </a:prstGeom>
        </p:spPr>
        <p:txBody>
          <a:bodyPr vert="horz" wrap="none" lIns="93247" tIns="93247" rIns="93247" bIns="93247" rtlCol="0" anchor="ctr">
            <a:noAutofit/>
          </a:bodyPr>
          <a:lstStyle/>
          <a:p>
            <a:pPr marL="0" marR="0" lvl="0" indent="0" algn="ctr" defTabSz="950844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Segoe UI Light"/>
                <a:ea typeface="Segoe UI" pitchFamily="34" charset="0"/>
                <a:cs typeface="Segoe UI Semibold" panose="020B0702040204020203" pitchFamily="34" charset="0"/>
              </a:rPr>
              <a:t>PROTECT, DETECT &amp; RESPOND</a:t>
            </a:r>
          </a:p>
        </p:txBody>
      </p:sp>
      <p:grpSp>
        <p:nvGrpSpPr>
          <p:cNvPr id="248" name="Group 247"/>
          <p:cNvGrpSpPr/>
          <p:nvPr/>
        </p:nvGrpSpPr>
        <p:grpSpPr>
          <a:xfrm>
            <a:off x="563885" y="1504676"/>
            <a:ext cx="8292062" cy="253160"/>
            <a:chOff x="1030845" y="2163717"/>
            <a:chExt cx="8293239" cy="253196"/>
          </a:xfrm>
        </p:grpSpPr>
        <p:sp>
          <p:nvSpPr>
            <p:cNvPr id="249" name="TextBox 248"/>
            <p:cNvSpPr txBox="1"/>
            <p:nvPr/>
          </p:nvSpPr>
          <p:spPr>
            <a:xfrm>
              <a:off x="1030845" y="2163717"/>
              <a:ext cx="8293239" cy="253196"/>
            </a:xfrm>
            <a:prstGeom prst="rect">
              <a:avLst/>
            </a:prstGeom>
          </p:spPr>
          <p:txBody>
            <a:bodyPr vert="horz" wrap="none" lIns="93247" tIns="93247" rIns="93247" bIns="93247" rtlCol="0" anchor="ctr">
              <a:noAutofit/>
            </a:bodyPr>
            <a:lstStyle/>
            <a:p>
              <a:pPr marL="0" marR="0" lvl="0" indent="0" algn="ctr" defTabSz="950844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12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99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Segoe UI" pitchFamily="34" charset="0"/>
                  <a:cs typeface="Segoe UI Semibold" panose="020B0702040204020203" pitchFamily="34" charset="0"/>
                </a:rPr>
                <a:t>PRE-BREACH</a:t>
              </a:r>
            </a:p>
          </p:txBody>
        </p:sp>
        <p:cxnSp>
          <p:nvCxnSpPr>
            <p:cNvPr id="250" name="Straight Arrow Connector 249"/>
            <p:cNvCxnSpPr/>
            <p:nvPr/>
          </p:nvCxnSpPr>
          <p:spPr>
            <a:xfrm>
              <a:off x="1031449" y="2388446"/>
              <a:ext cx="8292635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737373"/>
              </a:solidFill>
              <a:prstDash val="solid"/>
              <a:headEnd type="none"/>
              <a:tailEnd type="triangle"/>
            </a:ln>
            <a:effectLst/>
          </p:spPr>
        </p:cxnSp>
      </p:grpSp>
      <p:grpSp>
        <p:nvGrpSpPr>
          <p:cNvPr id="251" name="Group 250"/>
          <p:cNvGrpSpPr/>
          <p:nvPr/>
        </p:nvGrpSpPr>
        <p:grpSpPr>
          <a:xfrm>
            <a:off x="8880648" y="1504676"/>
            <a:ext cx="2162125" cy="253160"/>
            <a:chOff x="9165011" y="1970338"/>
            <a:chExt cx="2119923" cy="248219"/>
          </a:xfrm>
        </p:grpSpPr>
        <p:cxnSp>
          <p:nvCxnSpPr>
            <p:cNvPr id="252" name="Straight Arrow Connector 251"/>
            <p:cNvCxnSpPr/>
            <p:nvPr/>
          </p:nvCxnSpPr>
          <p:spPr>
            <a:xfrm>
              <a:off x="9165011" y="2190650"/>
              <a:ext cx="2119923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333333"/>
              </a:solidFill>
              <a:prstDash val="solid"/>
              <a:headEnd type="none"/>
              <a:tailEnd type="triangle"/>
            </a:ln>
            <a:effectLst/>
          </p:spPr>
        </p:cxnSp>
        <p:sp>
          <p:nvSpPr>
            <p:cNvPr id="253" name="TextBox 252"/>
            <p:cNvSpPr txBox="1"/>
            <p:nvPr/>
          </p:nvSpPr>
          <p:spPr>
            <a:xfrm>
              <a:off x="9300056" y="1970338"/>
              <a:ext cx="1897543" cy="248219"/>
            </a:xfrm>
            <a:prstGeom prst="rect">
              <a:avLst/>
            </a:prstGeom>
          </p:spPr>
          <p:txBody>
            <a:bodyPr vert="horz" wrap="none" lIns="93247" tIns="93247" rIns="93247" bIns="93247" rtlCol="0" anchor="ctr">
              <a:noAutofit/>
            </a:bodyPr>
            <a:lstStyle/>
            <a:p>
              <a:pPr marL="0" marR="0" lvl="0" indent="0" algn="ctr" defTabSz="950844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12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99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Segoe UI" pitchFamily="34" charset="0"/>
                  <a:cs typeface="Segoe UI Semibold" panose="020B0702040204020203" pitchFamily="34" charset="0"/>
                </a:rPr>
                <a:t>POST-BREACH</a:t>
              </a:r>
            </a:p>
          </p:txBody>
        </p:sp>
      </p:grpSp>
      <p:grpSp>
        <p:nvGrpSpPr>
          <p:cNvPr id="254" name="Group 253"/>
          <p:cNvGrpSpPr/>
          <p:nvPr/>
        </p:nvGrpSpPr>
        <p:grpSpPr>
          <a:xfrm>
            <a:off x="9010693" y="1945813"/>
            <a:ext cx="1998809" cy="3835405"/>
            <a:chOff x="9292518" y="2402866"/>
            <a:chExt cx="1959795" cy="3760542"/>
          </a:xfrm>
        </p:grpSpPr>
        <p:sp>
          <p:nvSpPr>
            <p:cNvPr id="255" name="Rectangle 254"/>
            <p:cNvSpPr/>
            <p:nvPr/>
          </p:nvSpPr>
          <p:spPr bwMode="auto">
            <a:xfrm>
              <a:off x="9292518" y="2402866"/>
              <a:ext cx="1959795" cy="3760542"/>
            </a:xfrm>
            <a:prstGeom prst="rect">
              <a:avLst/>
            </a:prstGeom>
            <a:solidFill>
              <a:srgbClr val="D7D7D7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293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56" name="Rectangle 255"/>
            <p:cNvSpPr/>
            <p:nvPr/>
          </p:nvSpPr>
          <p:spPr>
            <a:xfrm>
              <a:off x="9414785" y="4561131"/>
              <a:ext cx="1715260" cy="1254995"/>
            </a:xfrm>
            <a:prstGeom prst="rect">
              <a:avLst/>
            </a:prstGeom>
            <a:noFill/>
            <a:ln w="57150">
              <a:noFill/>
            </a:ln>
          </p:spPr>
          <p:txBody>
            <a:bodyPr vert="horz" wrap="square" lIns="89595" tIns="44798" rIns="89595" bIns="4479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Calibri" panose="020F0502020204030204"/>
                </a:rPr>
                <a:t>Windows Defender ATP</a:t>
              </a:r>
            </a:p>
          </p:txBody>
        </p:sp>
        <p:sp>
          <p:nvSpPr>
            <p:cNvPr id="257" name="TextBox 256"/>
            <p:cNvSpPr txBox="1"/>
            <p:nvPr/>
          </p:nvSpPr>
          <p:spPr>
            <a:xfrm>
              <a:off x="9308568" y="2691403"/>
              <a:ext cx="1927694" cy="594499"/>
            </a:xfrm>
            <a:prstGeom prst="rect">
              <a:avLst/>
            </a:prstGeom>
          </p:spPr>
          <p:txBody>
            <a:bodyPr vert="horz" wrap="square" lIns="93247" tIns="93247" rIns="93247" bIns="93247" rtlCol="0" anchor="ctr">
              <a:noAutofit/>
            </a:bodyPr>
            <a:lstStyle/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99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Segoe UI Semibold" panose="020B0702040204020203" pitchFamily="34" charset="0"/>
                  <a:ea typeface="Segoe UI" pitchFamily="34" charset="0"/>
                  <a:cs typeface="Segoe UI Semibold" panose="020B0702040204020203" pitchFamily="34" charset="0"/>
                </a:rPr>
                <a:t>Breach detection investigation &amp; response</a:t>
              </a:r>
            </a:p>
          </p:txBody>
        </p:sp>
        <p:grpSp>
          <p:nvGrpSpPr>
            <p:cNvPr id="258" name="Group 257"/>
            <p:cNvGrpSpPr/>
            <p:nvPr/>
          </p:nvGrpSpPr>
          <p:grpSpPr>
            <a:xfrm>
              <a:off x="9921780" y="3594953"/>
              <a:ext cx="701271" cy="701271"/>
              <a:chOff x="9921780" y="3594953"/>
              <a:chExt cx="701271" cy="701271"/>
            </a:xfrm>
          </p:grpSpPr>
          <p:sp>
            <p:nvSpPr>
              <p:cNvPr id="259" name="Oval 258"/>
              <p:cNvSpPr/>
              <p:nvPr/>
            </p:nvSpPr>
            <p:spPr bwMode="auto">
              <a:xfrm>
                <a:off x="9921780" y="3594953"/>
                <a:ext cx="701271" cy="701271"/>
              </a:xfrm>
              <a:prstGeom prst="ellipse">
                <a:avLst/>
              </a:prstGeom>
              <a:solidFill>
                <a:srgbClr val="0078D7">
                  <a:alpha val="47843"/>
                </a:srgbClr>
              </a:solidFill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293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260" name="Freeform 177"/>
              <p:cNvSpPr>
                <a:spLocks/>
              </p:cNvSpPr>
              <p:nvPr/>
            </p:nvSpPr>
            <p:spPr bwMode="auto">
              <a:xfrm>
                <a:off x="10153060" y="3753005"/>
                <a:ext cx="238711" cy="385166"/>
              </a:xfrm>
              <a:custGeom>
                <a:avLst/>
                <a:gdLst>
                  <a:gd name="T0" fmla="*/ 36 w 102"/>
                  <a:gd name="T1" fmla="*/ 0 h 180"/>
                  <a:gd name="T2" fmla="*/ 0 w 102"/>
                  <a:gd name="T3" fmla="*/ 95 h 180"/>
                  <a:gd name="T4" fmla="*/ 43 w 102"/>
                  <a:gd name="T5" fmla="*/ 95 h 180"/>
                  <a:gd name="T6" fmla="*/ 0 w 102"/>
                  <a:gd name="T7" fmla="*/ 180 h 180"/>
                  <a:gd name="T8" fmla="*/ 102 w 102"/>
                  <a:gd name="T9" fmla="*/ 57 h 180"/>
                  <a:gd name="T10" fmla="*/ 45 w 102"/>
                  <a:gd name="T11" fmla="*/ 57 h 180"/>
                  <a:gd name="T12" fmla="*/ 81 w 102"/>
                  <a:gd name="T13" fmla="*/ 0 h 180"/>
                  <a:gd name="T14" fmla="*/ 36 w 102"/>
                  <a:gd name="T1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2" h="180">
                    <a:moveTo>
                      <a:pt x="36" y="0"/>
                    </a:moveTo>
                    <a:lnTo>
                      <a:pt x="0" y="95"/>
                    </a:lnTo>
                    <a:lnTo>
                      <a:pt x="43" y="95"/>
                    </a:lnTo>
                    <a:lnTo>
                      <a:pt x="0" y="180"/>
                    </a:lnTo>
                    <a:lnTo>
                      <a:pt x="102" y="57"/>
                    </a:lnTo>
                    <a:lnTo>
                      <a:pt x="45" y="57"/>
                    </a:lnTo>
                    <a:lnTo>
                      <a:pt x="81" y="0"/>
                    </a:lnTo>
                    <a:lnTo>
                      <a:pt x="36" y="0"/>
                    </a:lnTo>
                    <a:close/>
                  </a:path>
                </a:pathLst>
              </a:custGeom>
              <a:noFill/>
              <a:ln w="1111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</a:endParaRPr>
              </a:p>
            </p:txBody>
          </p:sp>
        </p:grpSp>
      </p:grpSp>
      <p:grpSp>
        <p:nvGrpSpPr>
          <p:cNvPr id="261" name="Group 260"/>
          <p:cNvGrpSpPr/>
          <p:nvPr/>
        </p:nvGrpSpPr>
        <p:grpSpPr>
          <a:xfrm>
            <a:off x="563885" y="1945813"/>
            <a:ext cx="1998809" cy="3835405"/>
            <a:chOff x="1010582" y="2402866"/>
            <a:chExt cx="1959795" cy="3760542"/>
          </a:xfrm>
        </p:grpSpPr>
        <p:sp>
          <p:nvSpPr>
            <p:cNvPr id="262" name="Rectangle 261"/>
            <p:cNvSpPr/>
            <p:nvPr/>
          </p:nvSpPr>
          <p:spPr bwMode="auto">
            <a:xfrm>
              <a:off x="1010582" y="2402866"/>
              <a:ext cx="1959795" cy="3760542"/>
            </a:xfrm>
            <a:prstGeom prst="rect">
              <a:avLst/>
            </a:prstGeom>
            <a:solidFill>
              <a:srgbClr val="FBFBFB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293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63" name="TextBox 262"/>
            <p:cNvSpPr txBox="1"/>
            <p:nvPr/>
          </p:nvSpPr>
          <p:spPr>
            <a:xfrm>
              <a:off x="1154310" y="2691403"/>
              <a:ext cx="1672338" cy="376648"/>
            </a:xfrm>
            <a:prstGeom prst="rect">
              <a:avLst/>
            </a:prstGeom>
          </p:spPr>
          <p:txBody>
            <a:bodyPr vert="horz" wrap="square" lIns="93247" tIns="93247" rIns="93247" bIns="93247" rtlCol="0" anchor="t">
              <a:noAutofit/>
            </a:bodyPr>
            <a:lstStyle/>
            <a:p>
              <a:pPr marL="0" marR="0" lvl="0" indent="0" algn="ctr" defTabSz="950844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12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99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Segoe UI Semibold" panose="020B0702040204020203" pitchFamily="34" charset="0"/>
                  <a:ea typeface="Segoe UI" pitchFamily="34" charset="0"/>
                  <a:cs typeface="Segoe UI Semibold" panose="020B0702040204020203" pitchFamily="34" charset="0"/>
                </a:rPr>
                <a:t>Device protection</a:t>
              </a:r>
            </a:p>
          </p:txBody>
        </p:sp>
        <p:sp>
          <p:nvSpPr>
            <p:cNvPr id="264" name="Rectangle 263"/>
            <p:cNvSpPr/>
            <p:nvPr/>
          </p:nvSpPr>
          <p:spPr>
            <a:xfrm>
              <a:off x="1120870" y="4561131"/>
              <a:ext cx="1739218" cy="1254995"/>
            </a:xfrm>
            <a:prstGeom prst="rect">
              <a:avLst/>
            </a:prstGeom>
            <a:noFill/>
            <a:ln w="57150">
              <a:noFill/>
            </a:ln>
          </p:spPr>
          <p:txBody>
            <a:bodyPr vert="horz" wrap="square" lIns="89595" tIns="44798" rIns="89595" bIns="4479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Calibri" panose="020F0502020204030204"/>
                </a:rPr>
                <a:t>Device Health attestation </a:t>
              </a:r>
            </a:p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Calibri" panose="020F0502020204030204"/>
                </a:rPr>
                <a:t>Device Guard</a:t>
              </a:r>
            </a:p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Calibri" panose="020F0502020204030204"/>
                </a:rPr>
                <a:t>Device Control</a:t>
              </a:r>
            </a:p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Calibri" panose="020F0502020204030204"/>
                </a:rPr>
                <a:t>Security policies</a:t>
              </a:r>
            </a:p>
          </p:txBody>
        </p:sp>
        <p:grpSp>
          <p:nvGrpSpPr>
            <p:cNvPr id="265" name="Group 264"/>
            <p:cNvGrpSpPr/>
            <p:nvPr/>
          </p:nvGrpSpPr>
          <p:grpSpPr>
            <a:xfrm>
              <a:off x="1639844" y="3594953"/>
              <a:ext cx="701271" cy="701271"/>
              <a:chOff x="1639844" y="3594953"/>
              <a:chExt cx="701271" cy="701271"/>
            </a:xfrm>
          </p:grpSpPr>
          <p:sp>
            <p:nvSpPr>
              <p:cNvPr id="266" name="Oval 265"/>
              <p:cNvSpPr/>
              <p:nvPr/>
            </p:nvSpPr>
            <p:spPr bwMode="auto">
              <a:xfrm>
                <a:off x="1639844" y="3594953"/>
                <a:ext cx="701271" cy="701271"/>
              </a:xfrm>
              <a:prstGeom prst="ellipse">
                <a:avLst/>
              </a:prstGeom>
              <a:solidFill>
                <a:srgbClr val="0078D7">
                  <a:alpha val="47843"/>
                </a:srgbClr>
              </a:solidFill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293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  <p:grpSp>
            <p:nvGrpSpPr>
              <p:cNvPr id="267" name="Group 266"/>
              <p:cNvGrpSpPr/>
              <p:nvPr/>
            </p:nvGrpSpPr>
            <p:grpSpPr>
              <a:xfrm>
                <a:off x="1868842" y="3733302"/>
                <a:ext cx="253738" cy="389062"/>
                <a:chOff x="7198185" y="1881461"/>
                <a:chExt cx="166688" cy="255587"/>
              </a:xfrm>
            </p:grpSpPr>
            <p:sp>
              <p:nvSpPr>
                <p:cNvPr id="268" name="Freeform 112"/>
                <p:cNvSpPr>
                  <a:spLocks/>
                </p:cNvSpPr>
                <p:nvPr/>
              </p:nvSpPr>
              <p:spPr bwMode="auto">
                <a:xfrm>
                  <a:off x="7214060" y="1881461"/>
                  <a:ext cx="134938" cy="112713"/>
                </a:xfrm>
                <a:custGeom>
                  <a:avLst/>
                  <a:gdLst>
                    <a:gd name="T0" fmla="*/ 36 w 36"/>
                    <a:gd name="T1" fmla="*/ 30 h 30"/>
                    <a:gd name="T2" fmla="*/ 36 w 36"/>
                    <a:gd name="T3" fmla="*/ 17 h 30"/>
                    <a:gd name="T4" fmla="*/ 36 w 36"/>
                    <a:gd name="T5" fmla="*/ 17 h 30"/>
                    <a:gd name="T6" fmla="*/ 18 w 36"/>
                    <a:gd name="T7" fmla="*/ 0 h 30"/>
                    <a:gd name="T8" fmla="*/ 0 w 36"/>
                    <a:gd name="T9" fmla="*/ 17 h 30"/>
                    <a:gd name="T10" fmla="*/ 0 w 36"/>
                    <a:gd name="T11" fmla="*/ 20 h 30"/>
                    <a:gd name="T12" fmla="*/ 0 w 36"/>
                    <a:gd name="T13" fmla="*/ 30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6" h="30">
                      <a:moveTo>
                        <a:pt x="36" y="30"/>
                      </a:moveTo>
                      <a:cubicBezTo>
                        <a:pt x="36" y="17"/>
                        <a:pt x="36" y="17"/>
                        <a:pt x="36" y="17"/>
                      </a:cubicBezTo>
                      <a:cubicBezTo>
                        <a:pt x="36" y="17"/>
                        <a:pt x="36" y="17"/>
                        <a:pt x="36" y="17"/>
                      </a:cubicBezTo>
                      <a:cubicBezTo>
                        <a:pt x="36" y="7"/>
                        <a:pt x="28" y="0"/>
                        <a:pt x="18" y="0"/>
                      </a:cubicBezTo>
                      <a:cubicBezTo>
                        <a:pt x="8" y="0"/>
                        <a:pt x="0" y="7"/>
                        <a:pt x="0" y="17"/>
                      </a:cubicBezTo>
                      <a:cubicBezTo>
                        <a:pt x="0" y="17"/>
                        <a:pt x="0" y="20"/>
                        <a:pt x="0" y="20"/>
                      </a:cubicBezTo>
                      <a:cubicBezTo>
                        <a:pt x="0" y="30"/>
                        <a:pt x="0" y="30"/>
                        <a:pt x="0" y="30"/>
                      </a:cubicBezTo>
                    </a:path>
                  </a:pathLst>
                </a:custGeom>
                <a:noFill/>
                <a:ln w="11113" cap="rnd">
                  <a:solidFill>
                    <a:srgbClr val="FFFFFF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099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65000"/>
                      </a:srgbClr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69" name="Freeform 113"/>
                <p:cNvSpPr>
                  <a:spLocks noEditPoints="1"/>
                </p:cNvSpPr>
                <p:nvPr/>
              </p:nvSpPr>
              <p:spPr bwMode="auto">
                <a:xfrm>
                  <a:off x="7198185" y="2016398"/>
                  <a:ext cx="166688" cy="120650"/>
                </a:xfrm>
                <a:custGeom>
                  <a:avLst/>
                  <a:gdLst>
                    <a:gd name="T0" fmla="*/ 42 w 44"/>
                    <a:gd name="T1" fmla="*/ 0 h 32"/>
                    <a:gd name="T2" fmla="*/ 2 w 44"/>
                    <a:gd name="T3" fmla="*/ 0 h 32"/>
                    <a:gd name="T4" fmla="*/ 0 w 44"/>
                    <a:gd name="T5" fmla="*/ 2 h 32"/>
                    <a:gd name="T6" fmla="*/ 0 w 44"/>
                    <a:gd name="T7" fmla="*/ 30 h 32"/>
                    <a:gd name="T8" fmla="*/ 2 w 44"/>
                    <a:gd name="T9" fmla="*/ 32 h 32"/>
                    <a:gd name="T10" fmla="*/ 42 w 44"/>
                    <a:gd name="T11" fmla="*/ 32 h 32"/>
                    <a:gd name="T12" fmla="*/ 44 w 44"/>
                    <a:gd name="T13" fmla="*/ 30 h 32"/>
                    <a:gd name="T14" fmla="*/ 44 w 44"/>
                    <a:gd name="T15" fmla="*/ 2 h 32"/>
                    <a:gd name="T16" fmla="*/ 42 w 44"/>
                    <a:gd name="T17" fmla="*/ 0 h 32"/>
                    <a:gd name="T18" fmla="*/ 23 w 44"/>
                    <a:gd name="T19" fmla="*/ 15 h 32"/>
                    <a:gd name="T20" fmla="*/ 24 w 44"/>
                    <a:gd name="T21" fmla="*/ 20 h 32"/>
                    <a:gd name="T22" fmla="*/ 24 w 44"/>
                    <a:gd name="T23" fmla="*/ 21 h 32"/>
                    <a:gd name="T24" fmla="*/ 23 w 44"/>
                    <a:gd name="T25" fmla="*/ 21 h 32"/>
                    <a:gd name="T26" fmla="*/ 21 w 44"/>
                    <a:gd name="T27" fmla="*/ 21 h 32"/>
                    <a:gd name="T28" fmla="*/ 20 w 44"/>
                    <a:gd name="T29" fmla="*/ 21 h 32"/>
                    <a:gd name="T30" fmla="*/ 20 w 44"/>
                    <a:gd name="T31" fmla="*/ 20 h 32"/>
                    <a:gd name="T32" fmla="*/ 21 w 44"/>
                    <a:gd name="T33" fmla="*/ 15 h 32"/>
                    <a:gd name="T34" fmla="*/ 18 w 44"/>
                    <a:gd name="T35" fmla="*/ 12 h 32"/>
                    <a:gd name="T36" fmla="*/ 22 w 44"/>
                    <a:gd name="T37" fmla="*/ 8 h 32"/>
                    <a:gd name="T38" fmla="*/ 26 w 44"/>
                    <a:gd name="T39" fmla="*/ 12 h 32"/>
                    <a:gd name="T40" fmla="*/ 23 w 44"/>
                    <a:gd name="T41" fmla="*/ 15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44" h="32">
                      <a:moveTo>
                        <a:pt x="4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0"/>
                        <a:pt x="0" y="30"/>
                        <a:pt x="0" y="30"/>
                      </a:cubicBezTo>
                      <a:cubicBezTo>
                        <a:pt x="0" y="31"/>
                        <a:pt x="1" y="32"/>
                        <a:pt x="2" y="32"/>
                      </a:cubicBezTo>
                      <a:cubicBezTo>
                        <a:pt x="42" y="32"/>
                        <a:pt x="42" y="32"/>
                        <a:pt x="42" y="32"/>
                      </a:cubicBezTo>
                      <a:cubicBezTo>
                        <a:pt x="43" y="32"/>
                        <a:pt x="44" y="31"/>
                        <a:pt x="44" y="30"/>
                      </a:cubicBezTo>
                      <a:cubicBezTo>
                        <a:pt x="44" y="2"/>
                        <a:pt x="44" y="2"/>
                        <a:pt x="44" y="2"/>
                      </a:cubicBezTo>
                      <a:cubicBezTo>
                        <a:pt x="44" y="1"/>
                        <a:pt x="43" y="0"/>
                        <a:pt x="42" y="0"/>
                      </a:cubicBezTo>
                      <a:close/>
                      <a:moveTo>
                        <a:pt x="23" y="15"/>
                      </a:moveTo>
                      <a:cubicBezTo>
                        <a:pt x="24" y="20"/>
                        <a:pt x="24" y="20"/>
                        <a:pt x="24" y="20"/>
                      </a:cubicBezTo>
                      <a:cubicBezTo>
                        <a:pt x="24" y="20"/>
                        <a:pt x="24" y="21"/>
                        <a:pt x="24" y="21"/>
                      </a:cubicBezTo>
                      <a:cubicBezTo>
                        <a:pt x="24" y="21"/>
                        <a:pt x="24" y="21"/>
                        <a:pt x="23" y="21"/>
                      </a:cubicBezTo>
                      <a:cubicBezTo>
                        <a:pt x="21" y="21"/>
                        <a:pt x="21" y="21"/>
                        <a:pt x="21" y="21"/>
                      </a:cubicBezTo>
                      <a:cubicBezTo>
                        <a:pt x="20" y="21"/>
                        <a:pt x="20" y="21"/>
                        <a:pt x="20" y="21"/>
                      </a:cubicBezTo>
                      <a:cubicBezTo>
                        <a:pt x="20" y="21"/>
                        <a:pt x="20" y="20"/>
                        <a:pt x="20" y="20"/>
                      </a:cubicBezTo>
                      <a:cubicBezTo>
                        <a:pt x="21" y="15"/>
                        <a:pt x="21" y="15"/>
                        <a:pt x="21" y="15"/>
                      </a:cubicBezTo>
                      <a:cubicBezTo>
                        <a:pt x="19" y="14"/>
                        <a:pt x="18" y="13"/>
                        <a:pt x="18" y="12"/>
                      </a:cubicBezTo>
                      <a:cubicBezTo>
                        <a:pt x="18" y="10"/>
                        <a:pt x="20" y="8"/>
                        <a:pt x="22" y="8"/>
                      </a:cubicBezTo>
                      <a:cubicBezTo>
                        <a:pt x="24" y="8"/>
                        <a:pt x="26" y="10"/>
                        <a:pt x="26" y="12"/>
                      </a:cubicBezTo>
                      <a:cubicBezTo>
                        <a:pt x="26" y="13"/>
                        <a:pt x="25" y="14"/>
                        <a:pt x="23" y="15"/>
                      </a:cubicBezTo>
                      <a:close/>
                    </a:path>
                  </a:pathLst>
                </a:custGeom>
                <a:noFill/>
                <a:ln w="11113" cap="rnd">
                  <a:solidFill>
                    <a:srgbClr val="FFFFFF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099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65000"/>
                      </a:srgbClr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</p:grpSp>
      <p:grpSp>
        <p:nvGrpSpPr>
          <p:cNvPr id="270" name="Group 269"/>
          <p:cNvGrpSpPr/>
          <p:nvPr/>
        </p:nvGrpSpPr>
        <p:grpSpPr>
          <a:xfrm>
            <a:off x="6898991" y="1945813"/>
            <a:ext cx="1998809" cy="3835405"/>
            <a:chOff x="7216380" y="2402866"/>
            <a:chExt cx="1959795" cy="3760542"/>
          </a:xfrm>
        </p:grpSpPr>
        <p:sp>
          <p:nvSpPr>
            <p:cNvPr id="271" name="Rectangle 270"/>
            <p:cNvSpPr/>
            <p:nvPr/>
          </p:nvSpPr>
          <p:spPr bwMode="auto">
            <a:xfrm>
              <a:off x="7216380" y="2402866"/>
              <a:ext cx="1959795" cy="3760542"/>
            </a:xfrm>
            <a:prstGeom prst="rect">
              <a:avLst/>
            </a:prstGeom>
            <a:solidFill>
              <a:srgbClr val="FBFBFB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293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72" name="TextBox 271"/>
            <p:cNvSpPr txBox="1"/>
            <p:nvPr/>
          </p:nvSpPr>
          <p:spPr>
            <a:xfrm>
              <a:off x="7374914" y="2691403"/>
              <a:ext cx="1642726" cy="376648"/>
            </a:xfrm>
            <a:prstGeom prst="rect">
              <a:avLst/>
            </a:prstGeom>
          </p:spPr>
          <p:txBody>
            <a:bodyPr vert="horz" wrap="square" lIns="93247" tIns="93247" rIns="93247" bIns="93247" rtlCol="0" anchor="t">
              <a:noAutofit/>
            </a:bodyPr>
            <a:lstStyle/>
            <a:p>
              <a:pPr marL="0" marR="0" lvl="0" indent="0" algn="ctr" defTabSz="950844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12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99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Segoe UI Semibold" panose="020B0702040204020203" pitchFamily="34" charset="0"/>
                  <a:ea typeface="Segoe UI" pitchFamily="34" charset="0"/>
                  <a:cs typeface="Segoe UI Semibold" panose="020B0702040204020203" pitchFamily="34" charset="0"/>
                </a:rPr>
                <a:t>Information protection</a:t>
              </a:r>
            </a:p>
            <a:p>
              <a:pPr marL="0" marR="0" lvl="0" indent="0" algn="ctr" defTabSz="950844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12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99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Segoe UI Semibold" panose="020B0702040204020203" pitchFamily="34" charset="0"/>
                <a:ea typeface="Segoe UI" pitchFamily="34" charset="0"/>
                <a:cs typeface="Segoe UI Semibold" panose="020B0702040204020203" pitchFamily="34" charset="0"/>
              </a:endParaRPr>
            </a:p>
          </p:txBody>
        </p:sp>
        <p:sp>
          <p:nvSpPr>
            <p:cNvPr id="273" name="Rectangle 272"/>
            <p:cNvSpPr/>
            <p:nvPr/>
          </p:nvSpPr>
          <p:spPr>
            <a:xfrm>
              <a:off x="7363926" y="4561131"/>
              <a:ext cx="1664703" cy="1254995"/>
            </a:xfrm>
            <a:prstGeom prst="rect">
              <a:avLst/>
            </a:prstGeom>
            <a:noFill/>
            <a:ln w="57150">
              <a:noFill/>
            </a:ln>
          </p:spPr>
          <p:txBody>
            <a:bodyPr vert="horz" wrap="square" lIns="89595" tIns="44798" rIns="89595" bIns="4479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Calibri" panose="020F0502020204030204"/>
                </a:rPr>
                <a:t>Device protection / Drive encryption</a:t>
              </a:r>
            </a:p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Calibri" panose="020F0502020204030204"/>
                </a:rPr>
                <a:t>Enterprise Data Protection</a:t>
              </a:r>
            </a:p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Calibri" panose="020F0502020204030204"/>
                </a:rPr>
                <a:t>Conditional access</a:t>
              </a:r>
            </a:p>
          </p:txBody>
        </p:sp>
        <p:grpSp>
          <p:nvGrpSpPr>
            <p:cNvPr id="274" name="Group 273"/>
            <p:cNvGrpSpPr/>
            <p:nvPr/>
          </p:nvGrpSpPr>
          <p:grpSpPr>
            <a:xfrm>
              <a:off x="7845642" y="3594953"/>
              <a:ext cx="701271" cy="701271"/>
              <a:chOff x="7845642" y="3594953"/>
              <a:chExt cx="701271" cy="701271"/>
            </a:xfrm>
          </p:grpSpPr>
          <p:sp>
            <p:nvSpPr>
              <p:cNvPr id="275" name="Oval 274"/>
              <p:cNvSpPr/>
              <p:nvPr/>
            </p:nvSpPr>
            <p:spPr bwMode="auto">
              <a:xfrm>
                <a:off x="7845642" y="3594953"/>
                <a:ext cx="701271" cy="701271"/>
              </a:xfrm>
              <a:prstGeom prst="ellipse">
                <a:avLst/>
              </a:prstGeom>
              <a:solidFill>
                <a:srgbClr val="0078D7">
                  <a:alpha val="47843"/>
                </a:srgbClr>
              </a:solidFill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293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  <p:grpSp>
            <p:nvGrpSpPr>
              <p:cNvPr id="276" name="Group 275"/>
              <p:cNvGrpSpPr/>
              <p:nvPr/>
            </p:nvGrpSpPr>
            <p:grpSpPr>
              <a:xfrm>
                <a:off x="8028210" y="3769396"/>
                <a:ext cx="336135" cy="352385"/>
                <a:chOff x="7463658" y="4062450"/>
                <a:chExt cx="370689" cy="392494"/>
              </a:xfrm>
            </p:grpSpPr>
            <p:sp>
              <p:nvSpPr>
                <p:cNvPr id="277" name="Oval 340"/>
                <p:cNvSpPr>
                  <a:spLocks noChangeArrowheads="1"/>
                </p:cNvSpPr>
                <p:nvPr/>
              </p:nvSpPr>
              <p:spPr bwMode="auto">
                <a:xfrm>
                  <a:off x="7607578" y="4186739"/>
                  <a:ext cx="82860" cy="80680"/>
                </a:xfrm>
                <a:prstGeom prst="ellips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65000"/>
                      </a:srgbClr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78" name="Oval 341"/>
                <p:cNvSpPr>
                  <a:spLocks noChangeArrowheads="1"/>
                </p:cNvSpPr>
                <p:nvPr/>
              </p:nvSpPr>
              <p:spPr bwMode="auto">
                <a:xfrm>
                  <a:off x="7701341" y="4335015"/>
                  <a:ext cx="23986" cy="26166"/>
                </a:xfrm>
                <a:prstGeom prst="ellips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65000"/>
                      </a:srgbClr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79" name="Line 342"/>
                <p:cNvSpPr>
                  <a:spLocks noChangeShapeType="1"/>
                </p:cNvSpPr>
                <p:nvPr/>
              </p:nvSpPr>
              <p:spPr bwMode="auto">
                <a:xfrm>
                  <a:off x="7690437" y="4206363"/>
                  <a:ext cx="102485" cy="0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65000"/>
                      </a:srgbClr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80" name="Line 343"/>
                <p:cNvSpPr>
                  <a:spLocks noChangeShapeType="1"/>
                </p:cNvSpPr>
                <p:nvPr/>
              </p:nvSpPr>
              <p:spPr bwMode="auto">
                <a:xfrm>
                  <a:off x="7690437" y="4247794"/>
                  <a:ext cx="102485" cy="0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65000"/>
                      </a:srgbClr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81" name="Freeform 512"/>
                <p:cNvSpPr>
                  <a:spLocks/>
                </p:cNvSpPr>
                <p:nvPr/>
              </p:nvSpPr>
              <p:spPr bwMode="auto">
                <a:xfrm>
                  <a:off x="7463658" y="4062450"/>
                  <a:ext cx="370689" cy="392494"/>
                </a:xfrm>
                <a:custGeom>
                  <a:avLst/>
                  <a:gdLst>
                    <a:gd name="T0" fmla="*/ 70 w 72"/>
                    <a:gd name="T1" fmla="*/ 0 h 76"/>
                    <a:gd name="T2" fmla="*/ 7 w 72"/>
                    <a:gd name="T3" fmla="*/ 0 h 76"/>
                    <a:gd name="T4" fmla="*/ 5 w 72"/>
                    <a:gd name="T5" fmla="*/ 2 h 76"/>
                    <a:gd name="T6" fmla="*/ 2 w 72"/>
                    <a:gd name="T7" fmla="*/ 5 h 76"/>
                    <a:gd name="T8" fmla="*/ 0 w 72"/>
                    <a:gd name="T9" fmla="*/ 7 h 76"/>
                    <a:gd name="T10" fmla="*/ 0 w 72"/>
                    <a:gd name="T11" fmla="*/ 17 h 76"/>
                    <a:gd name="T12" fmla="*/ 2 w 72"/>
                    <a:gd name="T13" fmla="*/ 19 h 76"/>
                    <a:gd name="T14" fmla="*/ 5 w 72"/>
                    <a:gd name="T15" fmla="*/ 21 h 76"/>
                    <a:gd name="T16" fmla="*/ 5 w 72"/>
                    <a:gd name="T17" fmla="*/ 55 h 76"/>
                    <a:gd name="T18" fmla="*/ 2 w 72"/>
                    <a:gd name="T19" fmla="*/ 57 h 76"/>
                    <a:gd name="T20" fmla="*/ 0 w 72"/>
                    <a:gd name="T21" fmla="*/ 59 h 76"/>
                    <a:gd name="T22" fmla="*/ 0 w 72"/>
                    <a:gd name="T23" fmla="*/ 69 h 76"/>
                    <a:gd name="T24" fmla="*/ 2 w 72"/>
                    <a:gd name="T25" fmla="*/ 71 h 76"/>
                    <a:gd name="T26" fmla="*/ 5 w 72"/>
                    <a:gd name="T27" fmla="*/ 74 h 76"/>
                    <a:gd name="T28" fmla="*/ 7 w 72"/>
                    <a:gd name="T29" fmla="*/ 76 h 76"/>
                    <a:gd name="T30" fmla="*/ 70 w 72"/>
                    <a:gd name="T31" fmla="*/ 76 h 76"/>
                    <a:gd name="T32" fmla="*/ 72 w 72"/>
                    <a:gd name="T33" fmla="*/ 74 h 76"/>
                    <a:gd name="T34" fmla="*/ 72 w 72"/>
                    <a:gd name="T35" fmla="*/ 2 h 76"/>
                    <a:gd name="T36" fmla="*/ 70 w 72"/>
                    <a:gd name="T37" fmla="*/ 0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2" h="76">
                      <a:moveTo>
                        <a:pt x="70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6" y="0"/>
                        <a:pt x="5" y="1"/>
                        <a:pt x="5" y="2"/>
                      </a:cubicBezTo>
                      <a:cubicBezTo>
                        <a:pt x="5" y="4"/>
                        <a:pt x="4" y="5"/>
                        <a:pt x="2" y="5"/>
                      </a:cubicBezTo>
                      <a:cubicBezTo>
                        <a:pt x="1" y="5"/>
                        <a:pt x="0" y="6"/>
                        <a:pt x="0" y="7"/>
                      </a:cubicBezTo>
                      <a:cubicBezTo>
                        <a:pt x="0" y="17"/>
                        <a:pt x="0" y="17"/>
                        <a:pt x="0" y="17"/>
                      </a:cubicBezTo>
                      <a:cubicBezTo>
                        <a:pt x="0" y="18"/>
                        <a:pt x="1" y="19"/>
                        <a:pt x="2" y="19"/>
                      </a:cubicBezTo>
                      <a:cubicBezTo>
                        <a:pt x="4" y="19"/>
                        <a:pt x="5" y="20"/>
                        <a:pt x="5" y="21"/>
                      </a:cubicBezTo>
                      <a:cubicBezTo>
                        <a:pt x="5" y="55"/>
                        <a:pt x="5" y="55"/>
                        <a:pt x="5" y="55"/>
                      </a:cubicBezTo>
                      <a:cubicBezTo>
                        <a:pt x="5" y="56"/>
                        <a:pt x="4" y="57"/>
                        <a:pt x="2" y="57"/>
                      </a:cubicBezTo>
                      <a:cubicBezTo>
                        <a:pt x="1" y="57"/>
                        <a:pt x="0" y="58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0"/>
                        <a:pt x="1" y="71"/>
                        <a:pt x="2" y="71"/>
                      </a:cubicBezTo>
                      <a:cubicBezTo>
                        <a:pt x="4" y="71"/>
                        <a:pt x="5" y="72"/>
                        <a:pt x="5" y="74"/>
                      </a:cubicBezTo>
                      <a:cubicBezTo>
                        <a:pt x="5" y="75"/>
                        <a:pt x="6" y="76"/>
                        <a:pt x="7" y="76"/>
                      </a:cubicBezTo>
                      <a:cubicBezTo>
                        <a:pt x="70" y="76"/>
                        <a:pt x="70" y="76"/>
                        <a:pt x="70" y="76"/>
                      </a:cubicBezTo>
                      <a:cubicBezTo>
                        <a:pt x="71" y="76"/>
                        <a:pt x="72" y="75"/>
                        <a:pt x="72" y="74"/>
                      </a:cubicBezTo>
                      <a:cubicBezTo>
                        <a:pt x="72" y="2"/>
                        <a:pt x="72" y="2"/>
                        <a:pt x="72" y="2"/>
                      </a:cubicBezTo>
                      <a:cubicBezTo>
                        <a:pt x="72" y="1"/>
                        <a:pt x="71" y="0"/>
                        <a:pt x="70" y="0"/>
                      </a:cubicBezTo>
                      <a:close/>
                    </a:path>
                  </a:pathLst>
                </a:custGeom>
                <a:noFill/>
                <a:ln w="12700" cap="rnd">
                  <a:solidFill>
                    <a:srgbClr val="FFFFFF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65000"/>
                      </a:srgbClr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82" name="Freeform 513"/>
                <p:cNvSpPr>
                  <a:spLocks/>
                </p:cNvSpPr>
                <p:nvPr/>
              </p:nvSpPr>
              <p:spPr bwMode="auto">
                <a:xfrm>
                  <a:off x="7524706" y="4103878"/>
                  <a:ext cx="268205" cy="309634"/>
                </a:xfrm>
                <a:custGeom>
                  <a:avLst/>
                  <a:gdLst>
                    <a:gd name="T0" fmla="*/ 52 w 52"/>
                    <a:gd name="T1" fmla="*/ 58 h 60"/>
                    <a:gd name="T2" fmla="*/ 50 w 52"/>
                    <a:gd name="T3" fmla="*/ 60 h 60"/>
                    <a:gd name="T4" fmla="*/ 2 w 52"/>
                    <a:gd name="T5" fmla="*/ 60 h 60"/>
                    <a:gd name="T6" fmla="*/ 0 w 52"/>
                    <a:gd name="T7" fmla="*/ 58 h 60"/>
                    <a:gd name="T8" fmla="*/ 0 w 52"/>
                    <a:gd name="T9" fmla="*/ 2 h 60"/>
                    <a:gd name="T10" fmla="*/ 2 w 52"/>
                    <a:gd name="T11" fmla="*/ 0 h 60"/>
                    <a:gd name="T12" fmla="*/ 50 w 52"/>
                    <a:gd name="T13" fmla="*/ 0 h 60"/>
                    <a:gd name="T14" fmla="*/ 52 w 52"/>
                    <a:gd name="T15" fmla="*/ 2 h 60"/>
                    <a:gd name="T16" fmla="*/ 52 w 52"/>
                    <a:gd name="T17" fmla="*/ 58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2" h="60">
                      <a:moveTo>
                        <a:pt x="52" y="58"/>
                      </a:moveTo>
                      <a:cubicBezTo>
                        <a:pt x="52" y="59"/>
                        <a:pt x="51" y="60"/>
                        <a:pt x="50" y="60"/>
                      </a:cubicBezTo>
                      <a:cubicBezTo>
                        <a:pt x="2" y="60"/>
                        <a:pt x="2" y="60"/>
                        <a:pt x="2" y="60"/>
                      </a:cubicBezTo>
                      <a:cubicBezTo>
                        <a:pt x="1" y="60"/>
                        <a:pt x="0" y="59"/>
                        <a:pt x="0" y="58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1" y="0"/>
                        <a:pt x="2" y="0"/>
                      </a:cubicBezTo>
                      <a:cubicBezTo>
                        <a:pt x="50" y="0"/>
                        <a:pt x="50" y="0"/>
                        <a:pt x="50" y="0"/>
                      </a:cubicBezTo>
                      <a:cubicBezTo>
                        <a:pt x="51" y="0"/>
                        <a:pt x="52" y="1"/>
                        <a:pt x="52" y="2"/>
                      </a:cubicBezTo>
                      <a:lnTo>
                        <a:pt x="52" y="58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rgbClr val="FFFFFF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65000"/>
                      </a:srgbClr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</p:grpSp>
      <p:grpSp>
        <p:nvGrpSpPr>
          <p:cNvPr id="283" name="Group 282"/>
          <p:cNvGrpSpPr/>
          <p:nvPr/>
        </p:nvGrpSpPr>
        <p:grpSpPr>
          <a:xfrm>
            <a:off x="2675587" y="1945813"/>
            <a:ext cx="1998809" cy="3835405"/>
            <a:chOff x="3079181" y="2402866"/>
            <a:chExt cx="1959795" cy="3760542"/>
          </a:xfrm>
        </p:grpSpPr>
        <p:sp>
          <p:nvSpPr>
            <p:cNvPr id="284" name="Rectangle 283"/>
            <p:cNvSpPr/>
            <p:nvPr/>
          </p:nvSpPr>
          <p:spPr bwMode="auto">
            <a:xfrm>
              <a:off x="3079181" y="2402866"/>
              <a:ext cx="1959795" cy="3760542"/>
            </a:xfrm>
            <a:prstGeom prst="rect">
              <a:avLst/>
            </a:prstGeom>
            <a:solidFill>
              <a:srgbClr val="FBFBFB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293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85" name="TextBox 284"/>
            <p:cNvSpPr txBox="1"/>
            <p:nvPr/>
          </p:nvSpPr>
          <p:spPr>
            <a:xfrm>
              <a:off x="3237715" y="2691403"/>
              <a:ext cx="1642726" cy="376648"/>
            </a:xfrm>
            <a:prstGeom prst="rect">
              <a:avLst/>
            </a:prstGeom>
          </p:spPr>
          <p:txBody>
            <a:bodyPr vert="horz" wrap="square" lIns="93247" tIns="93247" rIns="93247" bIns="93247" rtlCol="0" anchor="t">
              <a:noAutofit/>
            </a:bodyPr>
            <a:lstStyle/>
            <a:p>
              <a:pPr marL="0" marR="0" lvl="0" indent="0" algn="ctr" defTabSz="950844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12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99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Segoe UI Semibold" panose="020B0702040204020203" pitchFamily="34" charset="0"/>
                  <a:ea typeface="Segoe UI" pitchFamily="34" charset="0"/>
                  <a:cs typeface="Segoe UI Semibold" panose="020B0702040204020203" pitchFamily="34" charset="0"/>
                </a:rPr>
                <a:t>Threat resistance</a:t>
              </a:r>
            </a:p>
          </p:txBody>
        </p:sp>
        <p:sp>
          <p:nvSpPr>
            <p:cNvPr id="286" name="Rectangle 285"/>
            <p:cNvSpPr/>
            <p:nvPr/>
          </p:nvSpPr>
          <p:spPr>
            <a:xfrm>
              <a:off x="3189469" y="4561131"/>
              <a:ext cx="1739219" cy="1254995"/>
            </a:xfrm>
            <a:prstGeom prst="rect">
              <a:avLst/>
            </a:prstGeom>
            <a:noFill/>
            <a:ln w="57150">
              <a:noFill/>
            </a:ln>
          </p:spPr>
          <p:txBody>
            <a:bodyPr vert="horz" wrap="square" lIns="89595" tIns="44798" rIns="89595" bIns="4479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Calibri" panose="020F0502020204030204"/>
                </a:rPr>
                <a:t>SmartScreen</a:t>
              </a:r>
            </a:p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Calibri" panose="020F0502020204030204"/>
                </a:rPr>
                <a:t>AppLocker</a:t>
              </a:r>
            </a:p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Calibri" panose="020F0502020204030204"/>
                </a:rPr>
                <a:t>Device Guard</a:t>
              </a:r>
            </a:p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Calibri" panose="020F0502020204030204"/>
                </a:rPr>
                <a:t>Windows Defender</a:t>
              </a:r>
            </a:p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Calibri" panose="020F0502020204030204"/>
                </a:rPr>
                <a:t>Network/Firewall</a:t>
              </a:r>
            </a:p>
          </p:txBody>
        </p:sp>
        <p:grpSp>
          <p:nvGrpSpPr>
            <p:cNvPr id="287" name="Group 286"/>
            <p:cNvGrpSpPr/>
            <p:nvPr/>
          </p:nvGrpSpPr>
          <p:grpSpPr>
            <a:xfrm>
              <a:off x="3708443" y="3594953"/>
              <a:ext cx="701271" cy="701271"/>
              <a:chOff x="3708443" y="3594953"/>
              <a:chExt cx="701271" cy="701271"/>
            </a:xfrm>
          </p:grpSpPr>
          <p:sp>
            <p:nvSpPr>
              <p:cNvPr id="288" name="Oval 287"/>
              <p:cNvSpPr/>
              <p:nvPr/>
            </p:nvSpPr>
            <p:spPr bwMode="auto">
              <a:xfrm>
                <a:off x="3708443" y="3594953"/>
                <a:ext cx="701271" cy="701271"/>
              </a:xfrm>
              <a:prstGeom prst="ellipse">
                <a:avLst/>
              </a:prstGeom>
              <a:solidFill>
                <a:srgbClr val="0078D7">
                  <a:alpha val="47843"/>
                </a:srgbClr>
              </a:solidFill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293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  <p:grpSp>
            <p:nvGrpSpPr>
              <p:cNvPr id="289" name="Group 288"/>
              <p:cNvGrpSpPr/>
              <p:nvPr/>
            </p:nvGrpSpPr>
            <p:grpSpPr>
              <a:xfrm>
                <a:off x="3901292" y="3777530"/>
                <a:ext cx="315573" cy="371629"/>
                <a:chOff x="1778470" y="6292845"/>
                <a:chExt cx="241300" cy="284163"/>
              </a:xfrm>
            </p:grpSpPr>
            <p:sp>
              <p:nvSpPr>
                <p:cNvPr id="290" name="Freeform 79"/>
                <p:cNvSpPr>
                  <a:spLocks/>
                </p:cNvSpPr>
                <p:nvPr/>
              </p:nvSpPr>
              <p:spPr bwMode="auto">
                <a:xfrm>
                  <a:off x="1778470" y="6292845"/>
                  <a:ext cx="241300" cy="284163"/>
                </a:xfrm>
                <a:custGeom>
                  <a:avLst/>
                  <a:gdLst>
                    <a:gd name="T0" fmla="*/ 63 w 64"/>
                    <a:gd name="T1" fmla="*/ 4 h 76"/>
                    <a:gd name="T2" fmla="*/ 64 w 64"/>
                    <a:gd name="T3" fmla="*/ 6 h 76"/>
                    <a:gd name="T4" fmla="*/ 64 w 64"/>
                    <a:gd name="T5" fmla="*/ 38 h 76"/>
                    <a:gd name="T6" fmla="*/ 33 w 64"/>
                    <a:gd name="T7" fmla="*/ 76 h 76"/>
                    <a:gd name="T8" fmla="*/ 31 w 64"/>
                    <a:gd name="T9" fmla="*/ 76 h 76"/>
                    <a:gd name="T10" fmla="*/ 0 w 64"/>
                    <a:gd name="T11" fmla="*/ 38 h 76"/>
                    <a:gd name="T12" fmla="*/ 0 w 64"/>
                    <a:gd name="T13" fmla="*/ 6 h 76"/>
                    <a:gd name="T14" fmla="*/ 1 w 64"/>
                    <a:gd name="T15" fmla="*/ 4 h 76"/>
                    <a:gd name="T16" fmla="*/ 32 w 64"/>
                    <a:gd name="T17" fmla="*/ 0 h 76"/>
                    <a:gd name="T18" fmla="*/ 63 w 64"/>
                    <a:gd name="T19" fmla="*/ 4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4" h="76">
                      <a:moveTo>
                        <a:pt x="63" y="4"/>
                      </a:moveTo>
                      <a:cubicBezTo>
                        <a:pt x="64" y="4"/>
                        <a:pt x="64" y="5"/>
                        <a:pt x="64" y="6"/>
                      </a:cubicBezTo>
                      <a:cubicBezTo>
                        <a:pt x="64" y="6"/>
                        <a:pt x="64" y="29"/>
                        <a:pt x="64" y="38"/>
                      </a:cubicBezTo>
                      <a:cubicBezTo>
                        <a:pt x="64" y="57"/>
                        <a:pt x="33" y="76"/>
                        <a:pt x="33" y="76"/>
                      </a:cubicBezTo>
                      <a:cubicBezTo>
                        <a:pt x="32" y="76"/>
                        <a:pt x="32" y="76"/>
                        <a:pt x="31" y="76"/>
                      </a:cubicBezTo>
                      <a:cubicBezTo>
                        <a:pt x="31" y="76"/>
                        <a:pt x="0" y="57"/>
                        <a:pt x="0" y="38"/>
                      </a:cubicBezTo>
                      <a:cubicBezTo>
                        <a:pt x="0" y="29"/>
                        <a:pt x="0" y="6"/>
                        <a:pt x="0" y="6"/>
                      </a:cubicBezTo>
                      <a:cubicBezTo>
                        <a:pt x="0" y="5"/>
                        <a:pt x="0" y="4"/>
                        <a:pt x="1" y="4"/>
                      </a:cubicBezTo>
                      <a:cubicBezTo>
                        <a:pt x="1" y="4"/>
                        <a:pt x="6" y="0"/>
                        <a:pt x="32" y="0"/>
                      </a:cubicBezTo>
                      <a:cubicBezTo>
                        <a:pt x="58" y="0"/>
                        <a:pt x="63" y="4"/>
                        <a:pt x="63" y="4"/>
                      </a:cubicBezTo>
                      <a:close/>
                    </a:path>
                  </a:pathLst>
                </a:custGeom>
                <a:noFill/>
                <a:ln w="11113" cap="rnd">
                  <a:solidFill>
                    <a:srgbClr val="FFFFFF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65000"/>
                      </a:srgbClr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91" name="Freeform 80"/>
                <p:cNvSpPr>
                  <a:spLocks/>
                </p:cNvSpPr>
                <p:nvPr/>
              </p:nvSpPr>
              <p:spPr bwMode="auto">
                <a:xfrm>
                  <a:off x="1808633" y="6321423"/>
                  <a:ext cx="153988" cy="147638"/>
                </a:xfrm>
                <a:custGeom>
                  <a:avLst/>
                  <a:gdLst>
                    <a:gd name="T0" fmla="*/ 41 w 41"/>
                    <a:gd name="T1" fmla="*/ 1 h 39"/>
                    <a:gd name="T2" fmla="*/ 24 w 41"/>
                    <a:gd name="T3" fmla="*/ 0 h 39"/>
                    <a:gd name="T4" fmla="*/ 0 w 41"/>
                    <a:gd name="T5" fmla="*/ 4 h 39"/>
                    <a:gd name="T6" fmla="*/ 0 w 41"/>
                    <a:gd name="T7" fmla="*/ 29 h 39"/>
                    <a:gd name="T8" fmla="*/ 4 w 41"/>
                    <a:gd name="T9" fmla="*/ 39 h 39"/>
                    <a:gd name="T10" fmla="*/ 23 w 41"/>
                    <a:gd name="T11" fmla="*/ 22 h 39"/>
                    <a:gd name="T12" fmla="*/ 41 w 41"/>
                    <a:gd name="T13" fmla="*/ 1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1" h="39">
                      <a:moveTo>
                        <a:pt x="41" y="1"/>
                      </a:moveTo>
                      <a:cubicBezTo>
                        <a:pt x="37" y="1"/>
                        <a:pt x="32" y="0"/>
                        <a:pt x="24" y="0"/>
                      </a:cubicBezTo>
                      <a:cubicBezTo>
                        <a:pt x="5" y="0"/>
                        <a:pt x="0" y="4"/>
                        <a:pt x="0" y="4"/>
                      </a:cubicBezTo>
                      <a:cubicBezTo>
                        <a:pt x="0" y="4"/>
                        <a:pt x="0" y="21"/>
                        <a:pt x="0" y="29"/>
                      </a:cubicBezTo>
                      <a:cubicBezTo>
                        <a:pt x="0" y="32"/>
                        <a:pt x="1" y="36"/>
                        <a:pt x="4" y="39"/>
                      </a:cubicBezTo>
                      <a:cubicBezTo>
                        <a:pt x="4" y="39"/>
                        <a:pt x="6" y="39"/>
                        <a:pt x="23" y="22"/>
                      </a:cubicBezTo>
                      <a:cubicBezTo>
                        <a:pt x="40" y="5"/>
                        <a:pt x="41" y="1"/>
                        <a:pt x="41" y="1"/>
                      </a:cubicBezTo>
                      <a:close/>
                    </a:path>
                  </a:pathLst>
                </a:custGeom>
                <a:noFill/>
                <a:ln w="11113" cap="rnd">
                  <a:solidFill>
                    <a:srgbClr val="FFFFFF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65000"/>
                      </a:srgbClr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92" name="Freeform 81"/>
                <p:cNvSpPr>
                  <a:spLocks/>
                </p:cNvSpPr>
                <p:nvPr/>
              </p:nvSpPr>
              <p:spPr bwMode="auto">
                <a:xfrm>
                  <a:off x="1846731" y="6351586"/>
                  <a:ext cx="142875" cy="184150"/>
                </a:xfrm>
                <a:custGeom>
                  <a:avLst/>
                  <a:gdLst>
                    <a:gd name="T0" fmla="*/ 0 w 38"/>
                    <a:gd name="T1" fmla="*/ 38 h 49"/>
                    <a:gd name="T2" fmla="*/ 14 w 38"/>
                    <a:gd name="T3" fmla="*/ 49 h 49"/>
                    <a:gd name="T4" fmla="*/ 38 w 38"/>
                    <a:gd name="T5" fmla="*/ 21 h 49"/>
                    <a:gd name="T6" fmla="*/ 38 w 38"/>
                    <a:gd name="T7" fmla="*/ 0 h 49"/>
                    <a:gd name="T8" fmla="*/ 19 w 38"/>
                    <a:gd name="T9" fmla="*/ 21 h 49"/>
                    <a:gd name="T10" fmla="*/ 0 w 38"/>
                    <a:gd name="T11" fmla="*/ 38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8" h="49">
                      <a:moveTo>
                        <a:pt x="0" y="38"/>
                      </a:moveTo>
                      <a:cubicBezTo>
                        <a:pt x="6" y="45"/>
                        <a:pt x="14" y="49"/>
                        <a:pt x="14" y="49"/>
                      </a:cubicBezTo>
                      <a:cubicBezTo>
                        <a:pt x="14" y="49"/>
                        <a:pt x="38" y="35"/>
                        <a:pt x="38" y="21"/>
                      </a:cubicBezTo>
                      <a:cubicBezTo>
                        <a:pt x="38" y="16"/>
                        <a:pt x="38" y="6"/>
                        <a:pt x="38" y="0"/>
                      </a:cubicBezTo>
                      <a:cubicBezTo>
                        <a:pt x="38" y="0"/>
                        <a:pt x="36" y="5"/>
                        <a:pt x="19" y="21"/>
                      </a:cubicBezTo>
                      <a:cubicBezTo>
                        <a:pt x="3" y="37"/>
                        <a:pt x="0" y="38"/>
                        <a:pt x="0" y="38"/>
                      </a:cubicBezTo>
                      <a:close/>
                    </a:path>
                  </a:pathLst>
                </a:custGeom>
                <a:noFill/>
                <a:ln w="11113" cap="rnd">
                  <a:solidFill>
                    <a:srgbClr val="FFFFFF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65000"/>
                      </a:srgbClr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</p:grpSp>
      <p:grpSp>
        <p:nvGrpSpPr>
          <p:cNvPr id="293" name="Group 292"/>
          <p:cNvGrpSpPr/>
          <p:nvPr/>
        </p:nvGrpSpPr>
        <p:grpSpPr>
          <a:xfrm>
            <a:off x="4787289" y="1945813"/>
            <a:ext cx="1998809" cy="3835405"/>
            <a:chOff x="5147780" y="2402866"/>
            <a:chExt cx="1959795" cy="3760542"/>
          </a:xfrm>
        </p:grpSpPr>
        <p:sp>
          <p:nvSpPr>
            <p:cNvPr id="294" name="Rectangle 293"/>
            <p:cNvSpPr/>
            <p:nvPr/>
          </p:nvSpPr>
          <p:spPr bwMode="auto">
            <a:xfrm>
              <a:off x="5147780" y="2402866"/>
              <a:ext cx="1959795" cy="3760542"/>
            </a:xfrm>
            <a:prstGeom prst="rect">
              <a:avLst/>
            </a:prstGeom>
            <a:solidFill>
              <a:srgbClr val="FBFBFB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293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95" name="Rectangle 294"/>
            <p:cNvSpPr/>
            <p:nvPr/>
          </p:nvSpPr>
          <p:spPr>
            <a:xfrm>
              <a:off x="5285691" y="4561131"/>
              <a:ext cx="1683972" cy="1254995"/>
            </a:xfrm>
            <a:prstGeom prst="rect">
              <a:avLst/>
            </a:prstGeom>
            <a:noFill/>
            <a:ln w="57150">
              <a:noFill/>
            </a:ln>
          </p:spPr>
          <p:txBody>
            <a:bodyPr vert="horz" wrap="square" lIns="89595" tIns="44798" rIns="89595" bIns="4479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Calibri" panose="020F0502020204030204"/>
                </a:rPr>
                <a:t>Built-in 2FA</a:t>
              </a:r>
            </a:p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Calibri" panose="020F0502020204030204"/>
                </a:rPr>
                <a:t>Account lockdown</a:t>
              </a:r>
            </a:p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Calibri" panose="020F0502020204030204"/>
                </a:rPr>
                <a:t>Credential Guard Microsoft Passport</a:t>
              </a:r>
            </a:p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Calibri" panose="020F0502020204030204"/>
                </a:rPr>
                <a:t>Windows Hello ;)</a:t>
              </a:r>
            </a:p>
          </p:txBody>
        </p:sp>
        <p:sp>
          <p:nvSpPr>
            <p:cNvPr id="296" name="TextBox 295"/>
            <p:cNvSpPr txBox="1"/>
            <p:nvPr/>
          </p:nvSpPr>
          <p:spPr>
            <a:xfrm>
              <a:off x="5306314" y="2691403"/>
              <a:ext cx="1642726" cy="376648"/>
            </a:xfrm>
            <a:prstGeom prst="rect">
              <a:avLst/>
            </a:prstGeom>
          </p:spPr>
          <p:txBody>
            <a:bodyPr vert="horz" wrap="square" lIns="93247" tIns="93247" rIns="93247" bIns="93247" rtlCol="0" anchor="t">
              <a:noAutofit/>
            </a:bodyPr>
            <a:lstStyle/>
            <a:p>
              <a:pPr marL="0" marR="0" lvl="0" indent="0" algn="ctr" defTabSz="950844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12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99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Segoe UI Semibold" panose="020B0702040204020203" pitchFamily="34" charset="0"/>
                  <a:ea typeface="Segoe UI" pitchFamily="34" charset="0"/>
                  <a:cs typeface="Segoe UI Semibold" panose="020B0702040204020203" pitchFamily="34" charset="0"/>
                </a:rPr>
                <a:t>Identity protection</a:t>
              </a:r>
            </a:p>
          </p:txBody>
        </p:sp>
        <p:grpSp>
          <p:nvGrpSpPr>
            <p:cNvPr id="297" name="Group 296"/>
            <p:cNvGrpSpPr/>
            <p:nvPr/>
          </p:nvGrpSpPr>
          <p:grpSpPr>
            <a:xfrm>
              <a:off x="5777042" y="3594953"/>
              <a:ext cx="701271" cy="701271"/>
              <a:chOff x="5777042" y="3594953"/>
              <a:chExt cx="701271" cy="701271"/>
            </a:xfrm>
          </p:grpSpPr>
          <p:sp>
            <p:nvSpPr>
              <p:cNvPr id="298" name="Oval 297"/>
              <p:cNvSpPr/>
              <p:nvPr/>
            </p:nvSpPr>
            <p:spPr bwMode="auto">
              <a:xfrm>
                <a:off x="5777042" y="3594953"/>
                <a:ext cx="701271" cy="701271"/>
              </a:xfrm>
              <a:prstGeom prst="ellipse">
                <a:avLst/>
              </a:prstGeom>
              <a:solidFill>
                <a:srgbClr val="0078D7">
                  <a:alpha val="47843"/>
                </a:srgbClr>
              </a:solidFill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293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  <p:grpSp>
            <p:nvGrpSpPr>
              <p:cNvPr id="299" name="Group 298"/>
              <p:cNvGrpSpPr/>
              <p:nvPr/>
            </p:nvGrpSpPr>
            <p:grpSpPr>
              <a:xfrm>
                <a:off x="5911559" y="3785902"/>
                <a:ext cx="432238" cy="319374"/>
                <a:chOff x="698587" y="4421536"/>
                <a:chExt cx="1101644" cy="813989"/>
              </a:xfrm>
            </p:grpSpPr>
            <p:sp>
              <p:nvSpPr>
                <p:cNvPr id="300" name="Freeform 152"/>
                <p:cNvSpPr>
                  <a:spLocks/>
                </p:cNvSpPr>
                <p:nvPr/>
              </p:nvSpPr>
              <p:spPr bwMode="auto">
                <a:xfrm>
                  <a:off x="698587" y="4482761"/>
                  <a:ext cx="507979" cy="575298"/>
                </a:xfrm>
                <a:custGeom>
                  <a:avLst/>
                  <a:gdLst>
                    <a:gd name="T0" fmla="*/ 35 w 35"/>
                    <a:gd name="T1" fmla="*/ 29 h 40"/>
                    <a:gd name="T2" fmla="*/ 26 w 35"/>
                    <a:gd name="T3" fmla="*/ 26 h 40"/>
                    <a:gd name="T4" fmla="*/ 25 w 35"/>
                    <a:gd name="T5" fmla="*/ 21 h 40"/>
                    <a:gd name="T6" fmla="*/ 29 w 35"/>
                    <a:gd name="T7" fmla="*/ 10 h 40"/>
                    <a:gd name="T8" fmla="*/ 20 w 35"/>
                    <a:gd name="T9" fmla="*/ 0 h 40"/>
                    <a:gd name="T10" fmla="*/ 11 w 35"/>
                    <a:gd name="T11" fmla="*/ 10 h 40"/>
                    <a:gd name="T12" fmla="*/ 15 w 35"/>
                    <a:gd name="T13" fmla="*/ 21 h 40"/>
                    <a:gd name="T14" fmla="*/ 15 w 35"/>
                    <a:gd name="T15" fmla="*/ 21 h 40"/>
                    <a:gd name="T16" fmla="*/ 14 w 35"/>
                    <a:gd name="T17" fmla="*/ 26 h 40"/>
                    <a:gd name="T18" fmla="*/ 0 w 35"/>
                    <a:gd name="T19" fmla="*/ 35 h 40"/>
                    <a:gd name="T20" fmla="*/ 17 w 35"/>
                    <a:gd name="T21" fmla="*/ 4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5" h="40">
                      <a:moveTo>
                        <a:pt x="35" y="29"/>
                      </a:moveTo>
                      <a:cubicBezTo>
                        <a:pt x="32" y="28"/>
                        <a:pt x="29" y="27"/>
                        <a:pt x="26" y="26"/>
                      </a:cubicBezTo>
                      <a:cubicBezTo>
                        <a:pt x="24" y="25"/>
                        <a:pt x="23" y="23"/>
                        <a:pt x="25" y="21"/>
                      </a:cubicBezTo>
                      <a:cubicBezTo>
                        <a:pt x="27" y="18"/>
                        <a:pt x="29" y="14"/>
                        <a:pt x="29" y="10"/>
                      </a:cubicBezTo>
                      <a:cubicBezTo>
                        <a:pt x="29" y="4"/>
                        <a:pt x="25" y="0"/>
                        <a:pt x="20" y="0"/>
                      </a:cubicBezTo>
                      <a:cubicBezTo>
                        <a:pt x="15" y="0"/>
                        <a:pt x="11" y="4"/>
                        <a:pt x="11" y="10"/>
                      </a:cubicBezTo>
                      <a:cubicBezTo>
                        <a:pt x="11" y="14"/>
                        <a:pt x="13" y="18"/>
                        <a:pt x="15" y="21"/>
                      </a:cubicBezTo>
                      <a:cubicBezTo>
                        <a:pt x="15" y="21"/>
                        <a:pt x="15" y="21"/>
                        <a:pt x="15" y="21"/>
                      </a:cubicBezTo>
                      <a:cubicBezTo>
                        <a:pt x="17" y="23"/>
                        <a:pt x="16" y="25"/>
                        <a:pt x="14" y="26"/>
                      </a:cubicBezTo>
                      <a:cubicBezTo>
                        <a:pt x="6" y="27"/>
                        <a:pt x="0" y="32"/>
                        <a:pt x="0" y="35"/>
                      </a:cubicBezTo>
                      <a:cubicBezTo>
                        <a:pt x="0" y="39"/>
                        <a:pt x="7" y="40"/>
                        <a:pt x="17" y="40"/>
                      </a:cubicBezTo>
                    </a:path>
                  </a:pathLst>
                </a:custGeom>
                <a:noFill/>
                <a:ln w="12700" cap="rnd">
                  <a:solidFill>
                    <a:srgbClr val="FFFFFF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65000"/>
                      </a:srgbClr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01" name="Freeform 153"/>
                <p:cNvSpPr>
                  <a:spLocks/>
                </p:cNvSpPr>
                <p:nvPr/>
              </p:nvSpPr>
              <p:spPr bwMode="auto">
                <a:xfrm>
                  <a:off x="992364" y="4421536"/>
                  <a:ext cx="807867" cy="813989"/>
                </a:xfrm>
                <a:custGeom>
                  <a:avLst/>
                  <a:gdLst>
                    <a:gd name="T0" fmla="*/ 36 w 56"/>
                    <a:gd name="T1" fmla="*/ 36 h 56"/>
                    <a:gd name="T2" fmla="*/ 35 w 56"/>
                    <a:gd name="T3" fmla="*/ 29 h 56"/>
                    <a:gd name="T4" fmla="*/ 40 w 56"/>
                    <a:gd name="T5" fmla="*/ 14 h 56"/>
                    <a:gd name="T6" fmla="*/ 28 w 56"/>
                    <a:gd name="T7" fmla="*/ 0 h 56"/>
                    <a:gd name="T8" fmla="*/ 16 w 56"/>
                    <a:gd name="T9" fmla="*/ 14 h 56"/>
                    <a:gd name="T10" fmla="*/ 21 w 56"/>
                    <a:gd name="T11" fmla="*/ 29 h 56"/>
                    <a:gd name="T12" fmla="*/ 21 w 56"/>
                    <a:gd name="T13" fmla="*/ 29 h 56"/>
                    <a:gd name="T14" fmla="*/ 20 w 56"/>
                    <a:gd name="T15" fmla="*/ 36 h 56"/>
                    <a:gd name="T16" fmla="*/ 0 w 56"/>
                    <a:gd name="T17" fmla="*/ 49 h 56"/>
                    <a:gd name="T18" fmla="*/ 28 w 56"/>
                    <a:gd name="T19" fmla="*/ 56 h 56"/>
                    <a:gd name="T20" fmla="*/ 56 w 56"/>
                    <a:gd name="T21" fmla="*/ 49 h 56"/>
                    <a:gd name="T22" fmla="*/ 36 w 56"/>
                    <a:gd name="T23" fmla="*/ 36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6" h="56">
                      <a:moveTo>
                        <a:pt x="36" y="36"/>
                      </a:moveTo>
                      <a:cubicBezTo>
                        <a:pt x="33" y="35"/>
                        <a:pt x="32" y="31"/>
                        <a:pt x="35" y="29"/>
                      </a:cubicBezTo>
                      <a:cubicBezTo>
                        <a:pt x="38" y="25"/>
                        <a:pt x="40" y="20"/>
                        <a:pt x="40" y="14"/>
                      </a:cubicBezTo>
                      <a:cubicBezTo>
                        <a:pt x="40" y="5"/>
                        <a:pt x="35" y="0"/>
                        <a:pt x="28" y="0"/>
                      </a:cubicBezTo>
                      <a:cubicBezTo>
                        <a:pt x="21" y="0"/>
                        <a:pt x="16" y="5"/>
                        <a:pt x="16" y="14"/>
                      </a:cubicBezTo>
                      <a:cubicBezTo>
                        <a:pt x="16" y="20"/>
                        <a:pt x="18" y="25"/>
                        <a:pt x="21" y="29"/>
                      </a:cubicBezTo>
                      <a:cubicBezTo>
                        <a:pt x="21" y="29"/>
                        <a:pt x="21" y="29"/>
                        <a:pt x="21" y="29"/>
                      </a:cubicBezTo>
                      <a:cubicBezTo>
                        <a:pt x="24" y="31"/>
                        <a:pt x="23" y="35"/>
                        <a:pt x="20" y="36"/>
                      </a:cubicBezTo>
                      <a:cubicBezTo>
                        <a:pt x="8" y="38"/>
                        <a:pt x="0" y="44"/>
                        <a:pt x="0" y="49"/>
                      </a:cubicBezTo>
                      <a:cubicBezTo>
                        <a:pt x="0" y="55"/>
                        <a:pt x="13" y="56"/>
                        <a:pt x="28" y="56"/>
                      </a:cubicBezTo>
                      <a:cubicBezTo>
                        <a:pt x="43" y="56"/>
                        <a:pt x="56" y="55"/>
                        <a:pt x="56" y="49"/>
                      </a:cubicBezTo>
                      <a:cubicBezTo>
                        <a:pt x="56" y="44"/>
                        <a:pt x="48" y="38"/>
                        <a:pt x="36" y="36"/>
                      </a:cubicBezTo>
                      <a:close/>
                    </a:path>
                  </a:pathLst>
                </a:custGeom>
                <a:noFill/>
                <a:ln w="12700" cap="rnd">
                  <a:solidFill>
                    <a:srgbClr val="FFFFFF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65000"/>
                      </a:srgbClr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</p:grpSp>
      <p:sp>
        <p:nvSpPr>
          <p:cNvPr id="302" name="Rectangle 301"/>
          <p:cNvSpPr/>
          <p:nvPr/>
        </p:nvSpPr>
        <p:spPr bwMode="auto">
          <a:xfrm>
            <a:off x="9010693" y="1945813"/>
            <a:ext cx="1998809" cy="3835405"/>
          </a:xfrm>
          <a:prstGeom prst="rect">
            <a:avLst/>
          </a:prstGeom>
          <a:solidFill>
            <a:srgbClr val="D7D7D7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293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78D7"/>
              </a:soli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03" name="TextBox 302"/>
          <p:cNvSpPr txBox="1"/>
          <p:nvPr/>
        </p:nvSpPr>
        <p:spPr>
          <a:xfrm>
            <a:off x="9027063" y="2240094"/>
            <a:ext cx="1966069" cy="606334"/>
          </a:xfrm>
          <a:prstGeom prst="rect">
            <a:avLst/>
          </a:prstGeom>
        </p:spPr>
        <p:txBody>
          <a:bodyPr vert="horz" wrap="square" lIns="93247" tIns="93247" rIns="93247" bIns="93247" rtlCol="0" anchor="ctr">
            <a:noAutofit/>
          </a:bodyPr>
          <a:lstStyle/>
          <a:p>
            <a:pPr marL="0" marR="0" lvl="0" indent="0" algn="ctr" defTabSz="9138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9" b="0" i="0" u="none" strike="noStrike" kern="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bold" panose="020B0702040204020203" pitchFamily="34" charset="0"/>
                <a:ea typeface="Segoe UI" pitchFamily="34" charset="0"/>
                <a:cs typeface="Segoe UI Semibold" panose="020B0702040204020203" pitchFamily="34" charset="0"/>
              </a:rPr>
              <a:t>Breach detection investigation &amp; response</a:t>
            </a:r>
          </a:p>
        </p:txBody>
      </p:sp>
      <p:grpSp>
        <p:nvGrpSpPr>
          <p:cNvPr id="304" name="Group 303"/>
          <p:cNvGrpSpPr/>
          <p:nvPr/>
        </p:nvGrpSpPr>
        <p:grpSpPr>
          <a:xfrm>
            <a:off x="9652482" y="3161631"/>
            <a:ext cx="715231" cy="715232"/>
            <a:chOff x="9921780" y="3594953"/>
            <a:chExt cx="701271" cy="701271"/>
          </a:xfrm>
        </p:grpSpPr>
        <p:sp>
          <p:nvSpPr>
            <p:cNvPr id="305" name="Oval 304"/>
            <p:cNvSpPr/>
            <p:nvPr/>
          </p:nvSpPr>
          <p:spPr bwMode="auto">
            <a:xfrm>
              <a:off x="9921780" y="3594953"/>
              <a:ext cx="701271" cy="701271"/>
            </a:xfrm>
            <a:prstGeom prst="ellipse">
              <a:avLst/>
            </a:prstGeom>
            <a:solidFill>
              <a:srgbClr val="0078D7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293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06" name="Freeform 177"/>
            <p:cNvSpPr>
              <a:spLocks/>
            </p:cNvSpPr>
            <p:nvPr/>
          </p:nvSpPr>
          <p:spPr bwMode="auto">
            <a:xfrm>
              <a:off x="10153060" y="3753005"/>
              <a:ext cx="238711" cy="385166"/>
            </a:xfrm>
            <a:custGeom>
              <a:avLst/>
              <a:gdLst>
                <a:gd name="T0" fmla="*/ 36 w 102"/>
                <a:gd name="T1" fmla="*/ 0 h 180"/>
                <a:gd name="T2" fmla="*/ 0 w 102"/>
                <a:gd name="T3" fmla="*/ 95 h 180"/>
                <a:gd name="T4" fmla="*/ 43 w 102"/>
                <a:gd name="T5" fmla="*/ 95 h 180"/>
                <a:gd name="T6" fmla="*/ 0 w 102"/>
                <a:gd name="T7" fmla="*/ 180 h 180"/>
                <a:gd name="T8" fmla="*/ 102 w 102"/>
                <a:gd name="T9" fmla="*/ 57 h 180"/>
                <a:gd name="T10" fmla="*/ 45 w 102"/>
                <a:gd name="T11" fmla="*/ 57 h 180"/>
                <a:gd name="T12" fmla="*/ 81 w 102"/>
                <a:gd name="T13" fmla="*/ 0 h 180"/>
                <a:gd name="T14" fmla="*/ 36 w 102"/>
                <a:gd name="T15" fmla="*/ 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80">
                  <a:moveTo>
                    <a:pt x="36" y="0"/>
                  </a:moveTo>
                  <a:lnTo>
                    <a:pt x="0" y="95"/>
                  </a:lnTo>
                  <a:lnTo>
                    <a:pt x="43" y="95"/>
                  </a:lnTo>
                  <a:lnTo>
                    <a:pt x="0" y="180"/>
                  </a:lnTo>
                  <a:lnTo>
                    <a:pt x="102" y="57"/>
                  </a:lnTo>
                  <a:lnTo>
                    <a:pt x="45" y="57"/>
                  </a:lnTo>
                  <a:lnTo>
                    <a:pt x="81" y="0"/>
                  </a:lnTo>
                  <a:lnTo>
                    <a:pt x="36" y="0"/>
                  </a:lnTo>
                  <a:close/>
                </a:path>
              </a:pathLst>
            </a:custGeom>
            <a:noFill/>
            <a:ln w="1111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27" tIns="45713" rIns="91427" bIns="45713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07" name="Rectangle 306"/>
          <p:cNvSpPr/>
          <p:nvPr/>
        </p:nvSpPr>
        <p:spPr bwMode="auto">
          <a:xfrm>
            <a:off x="563885" y="1945813"/>
            <a:ext cx="1998809" cy="3835405"/>
          </a:xfrm>
          <a:prstGeom prst="rect">
            <a:avLst/>
          </a:prstGeom>
          <a:solidFill>
            <a:srgbClr val="FBFBFB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293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78D7"/>
              </a:soli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08" name="TextBox 307"/>
          <p:cNvSpPr txBox="1"/>
          <p:nvPr/>
        </p:nvSpPr>
        <p:spPr>
          <a:xfrm>
            <a:off x="710474" y="2240094"/>
            <a:ext cx="1705630" cy="384146"/>
          </a:xfrm>
          <a:prstGeom prst="rect">
            <a:avLst/>
          </a:prstGeom>
        </p:spPr>
        <p:txBody>
          <a:bodyPr vert="horz" wrap="square" lIns="93247" tIns="93247" rIns="93247" bIns="93247" rtlCol="0" anchor="t">
            <a:noAutofit/>
          </a:bodyPr>
          <a:lstStyle/>
          <a:p>
            <a:pPr marL="0" marR="0" lvl="0" indent="0" algn="ctr" defTabSz="950844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9" b="0" i="0" u="none" strike="noStrike" kern="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bold" panose="020B0702040204020203" pitchFamily="34" charset="0"/>
                <a:ea typeface="Segoe UI" pitchFamily="34" charset="0"/>
                <a:cs typeface="Segoe UI Semibold" panose="020B0702040204020203" pitchFamily="34" charset="0"/>
              </a:rPr>
              <a:t>Device protection</a:t>
            </a:r>
          </a:p>
        </p:txBody>
      </p:sp>
      <p:grpSp>
        <p:nvGrpSpPr>
          <p:cNvPr id="309" name="Group 308"/>
          <p:cNvGrpSpPr/>
          <p:nvPr/>
        </p:nvGrpSpPr>
        <p:grpSpPr>
          <a:xfrm>
            <a:off x="1205674" y="3161631"/>
            <a:ext cx="715231" cy="715232"/>
            <a:chOff x="1639844" y="3594953"/>
            <a:chExt cx="701271" cy="701271"/>
          </a:xfrm>
        </p:grpSpPr>
        <p:sp>
          <p:nvSpPr>
            <p:cNvPr id="310" name="Oval 309"/>
            <p:cNvSpPr/>
            <p:nvPr/>
          </p:nvSpPr>
          <p:spPr bwMode="auto">
            <a:xfrm>
              <a:off x="1639844" y="3594953"/>
              <a:ext cx="701271" cy="701271"/>
            </a:xfrm>
            <a:prstGeom prst="ellipse">
              <a:avLst/>
            </a:prstGeom>
            <a:solidFill>
              <a:srgbClr val="0078D7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293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grpSp>
          <p:nvGrpSpPr>
            <p:cNvPr id="311" name="Group 310"/>
            <p:cNvGrpSpPr/>
            <p:nvPr/>
          </p:nvGrpSpPr>
          <p:grpSpPr>
            <a:xfrm>
              <a:off x="1868842" y="3733302"/>
              <a:ext cx="253738" cy="389062"/>
              <a:chOff x="7198185" y="1881461"/>
              <a:chExt cx="166688" cy="255587"/>
            </a:xfrm>
          </p:grpSpPr>
          <p:sp>
            <p:nvSpPr>
              <p:cNvPr id="312" name="Freeform 112"/>
              <p:cNvSpPr>
                <a:spLocks/>
              </p:cNvSpPr>
              <p:nvPr/>
            </p:nvSpPr>
            <p:spPr bwMode="auto">
              <a:xfrm>
                <a:off x="7214060" y="1881461"/>
                <a:ext cx="134938" cy="112713"/>
              </a:xfrm>
              <a:custGeom>
                <a:avLst/>
                <a:gdLst>
                  <a:gd name="T0" fmla="*/ 36 w 36"/>
                  <a:gd name="T1" fmla="*/ 30 h 30"/>
                  <a:gd name="T2" fmla="*/ 36 w 36"/>
                  <a:gd name="T3" fmla="*/ 17 h 30"/>
                  <a:gd name="T4" fmla="*/ 36 w 36"/>
                  <a:gd name="T5" fmla="*/ 17 h 30"/>
                  <a:gd name="T6" fmla="*/ 18 w 36"/>
                  <a:gd name="T7" fmla="*/ 0 h 30"/>
                  <a:gd name="T8" fmla="*/ 0 w 36"/>
                  <a:gd name="T9" fmla="*/ 17 h 30"/>
                  <a:gd name="T10" fmla="*/ 0 w 36"/>
                  <a:gd name="T11" fmla="*/ 20 h 30"/>
                  <a:gd name="T12" fmla="*/ 0 w 36"/>
                  <a:gd name="T13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0">
                    <a:moveTo>
                      <a:pt x="36" y="30"/>
                    </a:moveTo>
                    <a:cubicBezTo>
                      <a:pt x="36" y="17"/>
                      <a:pt x="36" y="17"/>
                      <a:pt x="36" y="17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6" y="7"/>
                      <a:pt x="28" y="0"/>
                      <a:pt x="18" y="0"/>
                    </a:cubicBezTo>
                    <a:cubicBezTo>
                      <a:pt x="8" y="0"/>
                      <a:pt x="0" y="7"/>
                      <a:pt x="0" y="17"/>
                    </a:cubicBezTo>
                    <a:cubicBezTo>
                      <a:pt x="0" y="17"/>
                      <a:pt x="0" y="20"/>
                      <a:pt x="0" y="20"/>
                    </a:cubicBezTo>
                    <a:cubicBezTo>
                      <a:pt x="0" y="30"/>
                      <a:pt x="0" y="30"/>
                      <a:pt x="0" y="30"/>
                    </a:cubicBezTo>
                  </a:path>
                </a:pathLst>
              </a:custGeom>
              <a:noFill/>
              <a:ln w="1111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99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3" name="Freeform 113"/>
              <p:cNvSpPr>
                <a:spLocks noEditPoints="1"/>
              </p:cNvSpPr>
              <p:nvPr/>
            </p:nvSpPr>
            <p:spPr bwMode="auto">
              <a:xfrm>
                <a:off x="7198185" y="2016398"/>
                <a:ext cx="166688" cy="120650"/>
              </a:xfrm>
              <a:custGeom>
                <a:avLst/>
                <a:gdLst>
                  <a:gd name="T0" fmla="*/ 42 w 44"/>
                  <a:gd name="T1" fmla="*/ 0 h 32"/>
                  <a:gd name="T2" fmla="*/ 2 w 44"/>
                  <a:gd name="T3" fmla="*/ 0 h 32"/>
                  <a:gd name="T4" fmla="*/ 0 w 44"/>
                  <a:gd name="T5" fmla="*/ 2 h 32"/>
                  <a:gd name="T6" fmla="*/ 0 w 44"/>
                  <a:gd name="T7" fmla="*/ 30 h 32"/>
                  <a:gd name="T8" fmla="*/ 2 w 44"/>
                  <a:gd name="T9" fmla="*/ 32 h 32"/>
                  <a:gd name="T10" fmla="*/ 42 w 44"/>
                  <a:gd name="T11" fmla="*/ 32 h 32"/>
                  <a:gd name="T12" fmla="*/ 44 w 44"/>
                  <a:gd name="T13" fmla="*/ 30 h 32"/>
                  <a:gd name="T14" fmla="*/ 44 w 44"/>
                  <a:gd name="T15" fmla="*/ 2 h 32"/>
                  <a:gd name="T16" fmla="*/ 42 w 44"/>
                  <a:gd name="T17" fmla="*/ 0 h 32"/>
                  <a:gd name="T18" fmla="*/ 23 w 44"/>
                  <a:gd name="T19" fmla="*/ 15 h 32"/>
                  <a:gd name="T20" fmla="*/ 24 w 44"/>
                  <a:gd name="T21" fmla="*/ 20 h 32"/>
                  <a:gd name="T22" fmla="*/ 24 w 44"/>
                  <a:gd name="T23" fmla="*/ 21 h 32"/>
                  <a:gd name="T24" fmla="*/ 23 w 44"/>
                  <a:gd name="T25" fmla="*/ 21 h 32"/>
                  <a:gd name="T26" fmla="*/ 21 w 44"/>
                  <a:gd name="T27" fmla="*/ 21 h 32"/>
                  <a:gd name="T28" fmla="*/ 20 w 44"/>
                  <a:gd name="T29" fmla="*/ 21 h 32"/>
                  <a:gd name="T30" fmla="*/ 20 w 44"/>
                  <a:gd name="T31" fmla="*/ 20 h 32"/>
                  <a:gd name="T32" fmla="*/ 21 w 44"/>
                  <a:gd name="T33" fmla="*/ 15 h 32"/>
                  <a:gd name="T34" fmla="*/ 18 w 44"/>
                  <a:gd name="T35" fmla="*/ 12 h 32"/>
                  <a:gd name="T36" fmla="*/ 22 w 44"/>
                  <a:gd name="T37" fmla="*/ 8 h 32"/>
                  <a:gd name="T38" fmla="*/ 26 w 44"/>
                  <a:gd name="T39" fmla="*/ 12 h 32"/>
                  <a:gd name="T40" fmla="*/ 23 w 44"/>
                  <a:gd name="T41" fmla="*/ 15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4" h="32">
                    <a:moveTo>
                      <a:pt x="4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31"/>
                      <a:pt x="1" y="32"/>
                      <a:pt x="2" y="32"/>
                    </a:cubicBezTo>
                    <a:cubicBezTo>
                      <a:pt x="42" y="32"/>
                      <a:pt x="42" y="32"/>
                      <a:pt x="42" y="32"/>
                    </a:cubicBezTo>
                    <a:cubicBezTo>
                      <a:pt x="43" y="32"/>
                      <a:pt x="44" y="31"/>
                      <a:pt x="44" y="30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1"/>
                      <a:pt x="43" y="0"/>
                      <a:pt x="42" y="0"/>
                    </a:cubicBezTo>
                    <a:close/>
                    <a:moveTo>
                      <a:pt x="23" y="15"/>
                    </a:move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20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3" y="21"/>
                    </a:cubicBezTo>
                    <a:cubicBezTo>
                      <a:pt x="21" y="21"/>
                      <a:pt x="21" y="21"/>
                      <a:pt x="21" y="21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0" y="21"/>
                      <a:pt x="20" y="20"/>
                      <a:pt x="20" y="20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19" y="14"/>
                      <a:pt x="18" y="13"/>
                      <a:pt x="18" y="12"/>
                    </a:cubicBezTo>
                    <a:cubicBezTo>
                      <a:pt x="18" y="10"/>
                      <a:pt x="20" y="8"/>
                      <a:pt x="22" y="8"/>
                    </a:cubicBezTo>
                    <a:cubicBezTo>
                      <a:pt x="24" y="8"/>
                      <a:pt x="26" y="10"/>
                      <a:pt x="26" y="12"/>
                    </a:cubicBezTo>
                    <a:cubicBezTo>
                      <a:pt x="26" y="13"/>
                      <a:pt x="25" y="14"/>
                      <a:pt x="23" y="15"/>
                    </a:cubicBezTo>
                    <a:close/>
                  </a:path>
                </a:pathLst>
              </a:custGeom>
              <a:noFill/>
              <a:ln w="1111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99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314" name="Rectangle 313"/>
          <p:cNvSpPr/>
          <p:nvPr/>
        </p:nvSpPr>
        <p:spPr bwMode="auto">
          <a:xfrm>
            <a:off x="6898991" y="1945813"/>
            <a:ext cx="1998809" cy="3835405"/>
          </a:xfrm>
          <a:prstGeom prst="rect">
            <a:avLst/>
          </a:prstGeom>
          <a:solidFill>
            <a:srgbClr val="FBFBFB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293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78D7"/>
              </a:soli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15" name="TextBox 314"/>
          <p:cNvSpPr txBox="1"/>
          <p:nvPr/>
        </p:nvSpPr>
        <p:spPr>
          <a:xfrm>
            <a:off x="7060681" y="2240094"/>
            <a:ext cx="1675428" cy="384146"/>
          </a:xfrm>
          <a:prstGeom prst="rect">
            <a:avLst/>
          </a:prstGeom>
        </p:spPr>
        <p:txBody>
          <a:bodyPr vert="horz" wrap="square" lIns="93247" tIns="93247" rIns="93247" bIns="93247" rtlCol="0" anchor="t">
            <a:noAutofit/>
          </a:bodyPr>
          <a:lstStyle/>
          <a:p>
            <a:pPr marL="0" marR="0" lvl="0" indent="0" algn="ctr" defTabSz="950844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9" b="0" i="0" u="none" strike="noStrike" kern="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bold" panose="020B0702040204020203" pitchFamily="34" charset="0"/>
                <a:ea typeface="Segoe UI" pitchFamily="34" charset="0"/>
                <a:cs typeface="Segoe UI Semibold" panose="020B0702040204020203" pitchFamily="34" charset="0"/>
              </a:rPr>
              <a:t>Information protection</a:t>
            </a:r>
          </a:p>
          <a:p>
            <a:pPr marL="0" marR="0" lvl="0" indent="0" algn="ctr" defTabSz="950844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Tx/>
              <a:buNone/>
              <a:tabLst/>
              <a:defRPr/>
            </a:pPr>
            <a:endParaRPr kumimoji="0" lang="en-US" sz="1599" b="0" i="0" u="none" strike="noStrike" kern="0" cap="none" spc="0" normalizeH="0" baseline="0" noProof="0" dirty="0">
              <a:ln>
                <a:noFill/>
              </a:ln>
              <a:solidFill>
                <a:srgbClr val="505050"/>
              </a:solidFill>
              <a:effectLst/>
              <a:uLnTx/>
              <a:uFillTx/>
              <a:latin typeface="Segoe UI Semibold" panose="020B0702040204020203" pitchFamily="34" charset="0"/>
              <a:ea typeface="Segoe UI" pitchFamily="34" charset="0"/>
              <a:cs typeface="Segoe UI Semibold" panose="020B0702040204020203" pitchFamily="34" charset="0"/>
            </a:endParaRPr>
          </a:p>
        </p:txBody>
      </p:sp>
      <p:grpSp>
        <p:nvGrpSpPr>
          <p:cNvPr id="316" name="Group 315"/>
          <p:cNvGrpSpPr/>
          <p:nvPr/>
        </p:nvGrpSpPr>
        <p:grpSpPr>
          <a:xfrm>
            <a:off x="7540780" y="3161631"/>
            <a:ext cx="715231" cy="715232"/>
            <a:chOff x="7845642" y="3594953"/>
            <a:chExt cx="701271" cy="701271"/>
          </a:xfrm>
        </p:grpSpPr>
        <p:sp>
          <p:nvSpPr>
            <p:cNvPr id="317" name="Oval 316"/>
            <p:cNvSpPr/>
            <p:nvPr/>
          </p:nvSpPr>
          <p:spPr bwMode="auto">
            <a:xfrm>
              <a:off x="7845642" y="3594953"/>
              <a:ext cx="701271" cy="701271"/>
            </a:xfrm>
            <a:prstGeom prst="ellipse">
              <a:avLst/>
            </a:prstGeom>
            <a:solidFill>
              <a:srgbClr val="0078D7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293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grpSp>
          <p:nvGrpSpPr>
            <p:cNvPr id="318" name="Group 317"/>
            <p:cNvGrpSpPr/>
            <p:nvPr/>
          </p:nvGrpSpPr>
          <p:grpSpPr>
            <a:xfrm>
              <a:off x="8028210" y="3769396"/>
              <a:ext cx="336135" cy="352385"/>
              <a:chOff x="7463658" y="4062450"/>
              <a:chExt cx="370689" cy="392494"/>
            </a:xfrm>
          </p:grpSpPr>
          <p:sp>
            <p:nvSpPr>
              <p:cNvPr id="319" name="Oval 340"/>
              <p:cNvSpPr>
                <a:spLocks noChangeArrowheads="1"/>
              </p:cNvSpPr>
              <p:nvPr/>
            </p:nvSpPr>
            <p:spPr bwMode="auto">
              <a:xfrm>
                <a:off x="7607578" y="4186739"/>
                <a:ext cx="82860" cy="80680"/>
              </a:xfrm>
              <a:prstGeom prst="ellips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0" name="Oval 341"/>
              <p:cNvSpPr>
                <a:spLocks noChangeArrowheads="1"/>
              </p:cNvSpPr>
              <p:nvPr/>
            </p:nvSpPr>
            <p:spPr bwMode="auto">
              <a:xfrm>
                <a:off x="7701341" y="4335015"/>
                <a:ext cx="23986" cy="26166"/>
              </a:xfrm>
              <a:prstGeom prst="ellips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1" name="Line 342"/>
              <p:cNvSpPr>
                <a:spLocks noChangeShapeType="1"/>
              </p:cNvSpPr>
              <p:nvPr/>
            </p:nvSpPr>
            <p:spPr bwMode="auto">
              <a:xfrm>
                <a:off x="7690437" y="4206363"/>
                <a:ext cx="102485" cy="0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2" name="Line 343"/>
              <p:cNvSpPr>
                <a:spLocks noChangeShapeType="1"/>
              </p:cNvSpPr>
              <p:nvPr/>
            </p:nvSpPr>
            <p:spPr bwMode="auto">
              <a:xfrm>
                <a:off x="7690437" y="4247794"/>
                <a:ext cx="102485" cy="0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3" name="Freeform 512"/>
              <p:cNvSpPr>
                <a:spLocks/>
              </p:cNvSpPr>
              <p:nvPr/>
            </p:nvSpPr>
            <p:spPr bwMode="auto">
              <a:xfrm>
                <a:off x="7463658" y="4062450"/>
                <a:ext cx="370689" cy="392494"/>
              </a:xfrm>
              <a:custGeom>
                <a:avLst/>
                <a:gdLst>
                  <a:gd name="T0" fmla="*/ 70 w 72"/>
                  <a:gd name="T1" fmla="*/ 0 h 76"/>
                  <a:gd name="T2" fmla="*/ 7 w 72"/>
                  <a:gd name="T3" fmla="*/ 0 h 76"/>
                  <a:gd name="T4" fmla="*/ 5 w 72"/>
                  <a:gd name="T5" fmla="*/ 2 h 76"/>
                  <a:gd name="T6" fmla="*/ 2 w 72"/>
                  <a:gd name="T7" fmla="*/ 5 h 76"/>
                  <a:gd name="T8" fmla="*/ 0 w 72"/>
                  <a:gd name="T9" fmla="*/ 7 h 76"/>
                  <a:gd name="T10" fmla="*/ 0 w 72"/>
                  <a:gd name="T11" fmla="*/ 17 h 76"/>
                  <a:gd name="T12" fmla="*/ 2 w 72"/>
                  <a:gd name="T13" fmla="*/ 19 h 76"/>
                  <a:gd name="T14" fmla="*/ 5 w 72"/>
                  <a:gd name="T15" fmla="*/ 21 h 76"/>
                  <a:gd name="T16" fmla="*/ 5 w 72"/>
                  <a:gd name="T17" fmla="*/ 55 h 76"/>
                  <a:gd name="T18" fmla="*/ 2 w 72"/>
                  <a:gd name="T19" fmla="*/ 57 h 76"/>
                  <a:gd name="T20" fmla="*/ 0 w 72"/>
                  <a:gd name="T21" fmla="*/ 59 h 76"/>
                  <a:gd name="T22" fmla="*/ 0 w 72"/>
                  <a:gd name="T23" fmla="*/ 69 h 76"/>
                  <a:gd name="T24" fmla="*/ 2 w 72"/>
                  <a:gd name="T25" fmla="*/ 71 h 76"/>
                  <a:gd name="T26" fmla="*/ 5 w 72"/>
                  <a:gd name="T27" fmla="*/ 74 h 76"/>
                  <a:gd name="T28" fmla="*/ 7 w 72"/>
                  <a:gd name="T29" fmla="*/ 76 h 76"/>
                  <a:gd name="T30" fmla="*/ 70 w 72"/>
                  <a:gd name="T31" fmla="*/ 76 h 76"/>
                  <a:gd name="T32" fmla="*/ 72 w 72"/>
                  <a:gd name="T33" fmla="*/ 74 h 76"/>
                  <a:gd name="T34" fmla="*/ 72 w 72"/>
                  <a:gd name="T35" fmla="*/ 2 h 76"/>
                  <a:gd name="T36" fmla="*/ 70 w 72"/>
                  <a:gd name="T37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2" h="76">
                    <a:moveTo>
                      <a:pt x="70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5" y="1"/>
                      <a:pt x="5" y="2"/>
                    </a:cubicBezTo>
                    <a:cubicBezTo>
                      <a:pt x="5" y="4"/>
                      <a:pt x="4" y="5"/>
                      <a:pt x="2" y="5"/>
                    </a:cubicBezTo>
                    <a:cubicBezTo>
                      <a:pt x="1" y="5"/>
                      <a:pt x="0" y="6"/>
                      <a:pt x="0" y="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8"/>
                      <a:pt x="1" y="19"/>
                      <a:pt x="2" y="19"/>
                    </a:cubicBezTo>
                    <a:cubicBezTo>
                      <a:pt x="4" y="19"/>
                      <a:pt x="5" y="20"/>
                      <a:pt x="5" y="21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5" y="56"/>
                      <a:pt x="4" y="57"/>
                      <a:pt x="2" y="57"/>
                    </a:cubicBezTo>
                    <a:cubicBezTo>
                      <a:pt x="1" y="57"/>
                      <a:pt x="0" y="58"/>
                      <a:pt x="0" y="59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0"/>
                      <a:pt x="1" y="71"/>
                      <a:pt x="2" y="71"/>
                    </a:cubicBezTo>
                    <a:cubicBezTo>
                      <a:pt x="4" y="71"/>
                      <a:pt x="5" y="72"/>
                      <a:pt x="5" y="74"/>
                    </a:cubicBezTo>
                    <a:cubicBezTo>
                      <a:pt x="5" y="75"/>
                      <a:pt x="6" y="76"/>
                      <a:pt x="7" y="76"/>
                    </a:cubicBezTo>
                    <a:cubicBezTo>
                      <a:pt x="70" y="76"/>
                      <a:pt x="70" y="76"/>
                      <a:pt x="70" y="76"/>
                    </a:cubicBezTo>
                    <a:cubicBezTo>
                      <a:pt x="71" y="76"/>
                      <a:pt x="72" y="75"/>
                      <a:pt x="72" y="74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1"/>
                      <a:pt x="71" y="0"/>
                      <a:pt x="70" y="0"/>
                    </a:cubicBezTo>
                    <a:close/>
                  </a:path>
                </a:pathLst>
              </a:custGeom>
              <a:noFill/>
              <a:ln w="12700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4" name="Freeform 513"/>
              <p:cNvSpPr>
                <a:spLocks/>
              </p:cNvSpPr>
              <p:nvPr/>
            </p:nvSpPr>
            <p:spPr bwMode="auto">
              <a:xfrm>
                <a:off x="7524706" y="4103878"/>
                <a:ext cx="268205" cy="309634"/>
              </a:xfrm>
              <a:custGeom>
                <a:avLst/>
                <a:gdLst>
                  <a:gd name="T0" fmla="*/ 52 w 52"/>
                  <a:gd name="T1" fmla="*/ 58 h 60"/>
                  <a:gd name="T2" fmla="*/ 50 w 52"/>
                  <a:gd name="T3" fmla="*/ 60 h 60"/>
                  <a:gd name="T4" fmla="*/ 2 w 52"/>
                  <a:gd name="T5" fmla="*/ 60 h 60"/>
                  <a:gd name="T6" fmla="*/ 0 w 52"/>
                  <a:gd name="T7" fmla="*/ 58 h 60"/>
                  <a:gd name="T8" fmla="*/ 0 w 52"/>
                  <a:gd name="T9" fmla="*/ 2 h 60"/>
                  <a:gd name="T10" fmla="*/ 2 w 52"/>
                  <a:gd name="T11" fmla="*/ 0 h 60"/>
                  <a:gd name="T12" fmla="*/ 50 w 52"/>
                  <a:gd name="T13" fmla="*/ 0 h 60"/>
                  <a:gd name="T14" fmla="*/ 52 w 52"/>
                  <a:gd name="T15" fmla="*/ 2 h 60"/>
                  <a:gd name="T16" fmla="*/ 52 w 52"/>
                  <a:gd name="T17" fmla="*/ 58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60">
                    <a:moveTo>
                      <a:pt x="52" y="58"/>
                    </a:moveTo>
                    <a:cubicBezTo>
                      <a:pt x="52" y="59"/>
                      <a:pt x="51" y="60"/>
                      <a:pt x="50" y="60"/>
                    </a:cubicBezTo>
                    <a:cubicBezTo>
                      <a:pt x="2" y="60"/>
                      <a:pt x="2" y="60"/>
                      <a:pt x="2" y="60"/>
                    </a:cubicBezTo>
                    <a:cubicBezTo>
                      <a:pt x="1" y="60"/>
                      <a:pt x="0" y="59"/>
                      <a:pt x="0" y="58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1" y="0"/>
                      <a:pt x="52" y="1"/>
                      <a:pt x="52" y="2"/>
                    </a:cubicBezTo>
                    <a:lnTo>
                      <a:pt x="52" y="58"/>
                    </a:lnTo>
                    <a:close/>
                  </a:path>
                </a:pathLst>
              </a:custGeom>
              <a:noFill/>
              <a:ln w="12700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325" name="Rectangle 324"/>
          <p:cNvSpPr/>
          <p:nvPr/>
        </p:nvSpPr>
        <p:spPr bwMode="auto">
          <a:xfrm>
            <a:off x="2675587" y="1945813"/>
            <a:ext cx="1998809" cy="3835405"/>
          </a:xfrm>
          <a:prstGeom prst="rect">
            <a:avLst/>
          </a:prstGeom>
          <a:solidFill>
            <a:srgbClr val="FBFBFB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293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78D7"/>
              </a:soli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26" name="TextBox 325"/>
          <p:cNvSpPr txBox="1"/>
          <p:nvPr/>
        </p:nvSpPr>
        <p:spPr>
          <a:xfrm>
            <a:off x="2837277" y="2240094"/>
            <a:ext cx="1675428" cy="384146"/>
          </a:xfrm>
          <a:prstGeom prst="rect">
            <a:avLst/>
          </a:prstGeom>
        </p:spPr>
        <p:txBody>
          <a:bodyPr vert="horz" wrap="square" lIns="93247" tIns="93247" rIns="93247" bIns="93247" rtlCol="0" anchor="t">
            <a:noAutofit/>
          </a:bodyPr>
          <a:lstStyle/>
          <a:p>
            <a:pPr marL="0" marR="0" lvl="0" indent="0" algn="ctr" defTabSz="950844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9" b="0" i="0" u="none" strike="noStrike" kern="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bold" panose="020B0702040204020203" pitchFamily="34" charset="0"/>
                <a:ea typeface="Segoe UI" pitchFamily="34" charset="0"/>
                <a:cs typeface="Segoe UI Semibold" panose="020B0702040204020203" pitchFamily="34" charset="0"/>
              </a:rPr>
              <a:t>Threat resistance</a:t>
            </a:r>
          </a:p>
        </p:txBody>
      </p:sp>
      <p:grpSp>
        <p:nvGrpSpPr>
          <p:cNvPr id="327" name="Group 326"/>
          <p:cNvGrpSpPr/>
          <p:nvPr/>
        </p:nvGrpSpPr>
        <p:grpSpPr>
          <a:xfrm>
            <a:off x="3317376" y="3161631"/>
            <a:ext cx="715231" cy="715232"/>
            <a:chOff x="3708443" y="3594953"/>
            <a:chExt cx="701271" cy="701271"/>
          </a:xfrm>
        </p:grpSpPr>
        <p:sp>
          <p:nvSpPr>
            <p:cNvPr id="328" name="Oval 327"/>
            <p:cNvSpPr/>
            <p:nvPr/>
          </p:nvSpPr>
          <p:spPr bwMode="auto">
            <a:xfrm>
              <a:off x="3708443" y="3594953"/>
              <a:ext cx="701271" cy="701271"/>
            </a:xfrm>
            <a:prstGeom prst="ellipse">
              <a:avLst/>
            </a:prstGeom>
            <a:solidFill>
              <a:srgbClr val="0078D7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293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grpSp>
          <p:nvGrpSpPr>
            <p:cNvPr id="329" name="Group 328"/>
            <p:cNvGrpSpPr/>
            <p:nvPr/>
          </p:nvGrpSpPr>
          <p:grpSpPr>
            <a:xfrm>
              <a:off x="3901292" y="3777530"/>
              <a:ext cx="315573" cy="371629"/>
              <a:chOff x="1778470" y="6292845"/>
              <a:chExt cx="241300" cy="284163"/>
            </a:xfrm>
          </p:grpSpPr>
          <p:sp>
            <p:nvSpPr>
              <p:cNvPr id="330" name="Freeform 79"/>
              <p:cNvSpPr>
                <a:spLocks/>
              </p:cNvSpPr>
              <p:nvPr/>
            </p:nvSpPr>
            <p:spPr bwMode="auto">
              <a:xfrm>
                <a:off x="1778470" y="6292845"/>
                <a:ext cx="241300" cy="284163"/>
              </a:xfrm>
              <a:custGeom>
                <a:avLst/>
                <a:gdLst>
                  <a:gd name="T0" fmla="*/ 63 w 64"/>
                  <a:gd name="T1" fmla="*/ 4 h 76"/>
                  <a:gd name="T2" fmla="*/ 64 w 64"/>
                  <a:gd name="T3" fmla="*/ 6 h 76"/>
                  <a:gd name="T4" fmla="*/ 64 w 64"/>
                  <a:gd name="T5" fmla="*/ 38 h 76"/>
                  <a:gd name="T6" fmla="*/ 33 w 64"/>
                  <a:gd name="T7" fmla="*/ 76 h 76"/>
                  <a:gd name="T8" fmla="*/ 31 w 64"/>
                  <a:gd name="T9" fmla="*/ 76 h 76"/>
                  <a:gd name="T10" fmla="*/ 0 w 64"/>
                  <a:gd name="T11" fmla="*/ 38 h 76"/>
                  <a:gd name="T12" fmla="*/ 0 w 64"/>
                  <a:gd name="T13" fmla="*/ 6 h 76"/>
                  <a:gd name="T14" fmla="*/ 1 w 64"/>
                  <a:gd name="T15" fmla="*/ 4 h 76"/>
                  <a:gd name="T16" fmla="*/ 32 w 64"/>
                  <a:gd name="T17" fmla="*/ 0 h 76"/>
                  <a:gd name="T18" fmla="*/ 63 w 64"/>
                  <a:gd name="T19" fmla="*/ 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76">
                    <a:moveTo>
                      <a:pt x="63" y="4"/>
                    </a:moveTo>
                    <a:cubicBezTo>
                      <a:pt x="64" y="4"/>
                      <a:pt x="64" y="5"/>
                      <a:pt x="64" y="6"/>
                    </a:cubicBezTo>
                    <a:cubicBezTo>
                      <a:pt x="64" y="6"/>
                      <a:pt x="64" y="29"/>
                      <a:pt x="64" y="38"/>
                    </a:cubicBezTo>
                    <a:cubicBezTo>
                      <a:pt x="64" y="57"/>
                      <a:pt x="33" y="76"/>
                      <a:pt x="33" y="76"/>
                    </a:cubicBezTo>
                    <a:cubicBezTo>
                      <a:pt x="32" y="76"/>
                      <a:pt x="32" y="76"/>
                      <a:pt x="31" y="76"/>
                    </a:cubicBezTo>
                    <a:cubicBezTo>
                      <a:pt x="31" y="76"/>
                      <a:pt x="0" y="57"/>
                      <a:pt x="0" y="38"/>
                    </a:cubicBezTo>
                    <a:cubicBezTo>
                      <a:pt x="0" y="29"/>
                      <a:pt x="0" y="6"/>
                      <a:pt x="0" y="6"/>
                    </a:cubicBezTo>
                    <a:cubicBezTo>
                      <a:pt x="0" y="5"/>
                      <a:pt x="0" y="4"/>
                      <a:pt x="1" y="4"/>
                    </a:cubicBezTo>
                    <a:cubicBezTo>
                      <a:pt x="1" y="4"/>
                      <a:pt x="6" y="0"/>
                      <a:pt x="32" y="0"/>
                    </a:cubicBezTo>
                    <a:cubicBezTo>
                      <a:pt x="58" y="0"/>
                      <a:pt x="63" y="4"/>
                      <a:pt x="63" y="4"/>
                    </a:cubicBezTo>
                    <a:close/>
                  </a:path>
                </a:pathLst>
              </a:custGeom>
              <a:noFill/>
              <a:ln w="1111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1" name="Freeform 80"/>
              <p:cNvSpPr>
                <a:spLocks/>
              </p:cNvSpPr>
              <p:nvPr/>
            </p:nvSpPr>
            <p:spPr bwMode="auto">
              <a:xfrm>
                <a:off x="1808633" y="6321423"/>
                <a:ext cx="153988" cy="147638"/>
              </a:xfrm>
              <a:custGeom>
                <a:avLst/>
                <a:gdLst>
                  <a:gd name="T0" fmla="*/ 41 w 41"/>
                  <a:gd name="T1" fmla="*/ 1 h 39"/>
                  <a:gd name="T2" fmla="*/ 24 w 41"/>
                  <a:gd name="T3" fmla="*/ 0 h 39"/>
                  <a:gd name="T4" fmla="*/ 0 w 41"/>
                  <a:gd name="T5" fmla="*/ 4 h 39"/>
                  <a:gd name="T6" fmla="*/ 0 w 41"/>
                  <a:gd name="T7" fmla="*/ 29 h 39"/>
                  <a:gd name="T8" fmla="*/ 4 w 41"/>
                  <a:gd name="T9" fmla="*/ 39 h 39"/>
                  <a:gd name="T10" fmla="*/ 23 w 41"/>
                  <a:gd name="T11" fmla="*/ 22 h 39"/>
                  <a:gd name="T12" fmla="*/ 41 w 41"/>
                  <a:gd name="T1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39">
                    <a:moveTo>
                      <a:pt x="41" y="1"/>
                    </a:moveTo>
                    <a:cubicBezTo>
                      <a:pt x="37" y="1"/>
                      <a:pt x="32" y="0"/>
                      <a:pt x="24" y="0"/>
                    </a:cubicBezTo>
                    <a:cubicBezTo>
                      <a:pt x="5" y="0"/>
                      <a:pt x="0" y="4"/>
                      <a:pt x="0" y="4"/>
                    </a:cubicBezTo>
                    <a:cubicBezTo>
                      <a:pt x="0" y="4"/>
                      <a:pt x="0" y="21"/>
                      <a:pt x="0" y="29"/>
                    </a:cubicBezTo>
                    <a:cubicBezTo>
                      <a:pt x="0" y="32"/>
                      <a:pt x="1" y="36"/>
                      <a:pt x="4" y="39"/>
                    </a:cubicBezTo>
                    <a:cubicBezTo>
                      <a:pt x="4" y="39"/>
                      <a:pt x="6" y="39"/>
                      <a:pt x="23" y="22"/>
                    </a:cubicBezTo>
                    <a:cubicBezTo>
                      <a:pt x="40" y="5"/>
                      <a:pt x="41" y="1"/>
                      <a:pt x="41" y="1"/>
                    </a:cubicBezTo>
                    <a:close/>
                  </a:path>
                </a:pathLst>
              </a:custGeom>
              <a:noFill/>
              <a:ln w="1111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2" name="Freeform 81"/>
              <p:cNvSpPr>
                <a:spLocks/>
              </p:cNvSpPr>
              <p:nvPr/>
            </p:nvSpPr>
            <p:spPr bwMode="auto">
              <a:xfrm>
                <a:off x="1846731" y="6351586"/>
                <a:ext cx="142875" cy="184150"/>
              </a:xfrm>
              <a:custGeom>
                <a:avLst/>
                <a:gdLst>
                  <a:gd name="T0" fmla="*/ 0 w 38"/>
                  <a:gd name="T1" fmla="*/ 38 h 49"/>
                  <a:gd name="T2" fmla="*/ 14 w 38"/>
                  <a:gd name="T3" fmla="*/ 49 h 49"/>
                  <a:gd name="T4" fmla="*/ 38 w 38"/>
                  <a:gd name="T5" fmla="*/ 21 h 49"/>
                  <a:gd name="T6" fmla="*/ 38 w 38"/>
                  <a:gd name="T7" fmla="*/ 0 h 49"/>
                  <a:gd name="T8" fmla="*/ 19 w 38"/>
                  <a:gd name="T9" fmla="*/ 21 h 49"/>
                  <a:gd name="T10" fmla="*/ 0 w 38"/>
                  <a:gd name="T11" fmla="*/ 3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49">
                    <a:moveTo>
                      <a:pt x="0" y="38"/>
                    </a:moveTo>
                    <a:cubicBezTo>
                      <a:pt x="6" y="45"/>
                      <a:pt x="14" y="49"/>
                      <a:pt x="14" y="49"/>
                    </a:cubicBezTo>
                    <a:cubicBezTo>
                      <a:pt x="14" y="49"/>
                      <a:pt x="38" y="35"/>
                      <a:pt x="38" y="21"/>
                    </a:cubicBezTo>
                    <a:cubicBezTo>
                      <a:pt x="38" y="16"/>
                      <a:pt x="38" y="6"/>
                      <a:pt x="38" y="0"/>
                    </a:cubicBezTo>
                    <a:cubicBezTo>
                      <a:pt x="38" y="0"/>
                      <a:pt x="36" y="5"/>
                      <a:pt x="19" y="21"/>
                    </a:cubicBezTo>
                    <a:cubicBezTo>
                      <a:pt x="3" y="37"/>
                      <a:pt x="0" y="38"/>
                      <a:pt x="0" y="38"/>
                    </a:cubicBezTo>
                    <a:close/>
                  </a:path>
                </a:pathLst>
              </a:custGeom>
              <a:noFill/>
              <a:ln w="1111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333" name="Rectangle 332"/>
          <p:cNvSpPr/>
          <p:nvPr/>
        </p:nvSpPr>
        <p:spPr bwMode="auto">
          <a:xfrm>
            <a:off x="4787289" y="1945813"/>
            <a:ext cx="1998809" cy="3835405"/>
          </a:xfrm>
          <a:prstGeom prst="rect">
            <a:avLst/>
          </a:prstGeom>
          <a:solidFill>
            <a:srgbClr val="FBFBFB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293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78D7"/>
              </a:soli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grpSp>
        <p:nvGrpSpPr>
          <p:cNvPr id="334" name="Group 333"/>
          <p:cNvGrpSpPr/>
          <p:nvPr/>
        </p:nvGrpSpPr>
        <p:grpSpPr>
          <a:xfrm>
            <a:off x="676369" y="4147044"/>
            <a:ext cx="10208431" cy="1588531"/>
            <a:chOff x="1144066" y="4651931"/>
            <a:chExt cx="10208431" cy="1279979"/>
          </a:xfrm>
        </p:grpSpPr>
        <p:sp>
          <p:nvSpPr>
            <p:cNvPr id="335" name="Rectangle 334"/>
            <p:cNvSpPr/>
            <p:nvPr/>
          </p:nvSpPr>
          <p:spPr>
            <a:xfrm>
              <a:off x="9603091" y="4651931"/>
              <a:ext cx="1749406" cy="1279979"/>
            </a:xfrm>
            <a:prstGeom prst="rect">
              <a:avLst/>
            </a:prstGeom>
            <a:noFill/>
            <a:ln w="57150">
              <a:noFill/>
            </a:ln>
          </p:spPr>
          <p:txBody>
            <a:bodyPr vert="horz" wrap="square" lIns="89595" tIns="44798" rIns="89595" bIns="4479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Conditional Access</a:t>
              </a:r>
            </a:p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Windows Defender ATP</a:t>
              </a:r>
            </a:p>
          </p:txBody>
        </p:sp>
        <p:sp>
          <p:nvSpPr>
            <p:cNvPr id="336" name="Rectangle 335"/>
            <p:cNvSpPr/>
            <p:nvPr/>
          </p:nvSpPr>
          <p:spPr>
            <a:xfrm>
              <a:off x="1144066" y="4651931"/>
              <a:ext cx="1773841" cy="1279979"/>
            </a:xfrm>
            <a:prstGeom prst="rect">
              <a:avLst/>
            </a:prstGeom>
            <a:noFill/>
            <a:ln w="57150">
              <a:noFill/>
            </a:ln>
          </p:spPr>
          <p:txBody>
            <a:bodyPr vert="horz" wrap="square" lIns="89595" tIns="44798" rIns="89595" bIns="4479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Device integrity</a:t>
              </a:r>
            </a:p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Device control</a:t>
              </a:r>
            </a:p>
          </p:txBody>
        </p:sp>
        <p:sp>
          <p:nvSpPr>
            <p:cNvPr id="337" name="Rectangle 336"/>
            <p:cNvSpPr/>
            <p:nvPr/>
          </p:nvSpPr>
          <p:spPr>
            <a:xfrm>
              <a:off x="7517171" y="4651931"/>
              <a:ext cx="1697843" cy="1279979"/>
            </a:xfrm>
            <a:prstGeom prst="rect">
              <a:avLst/>
            </a:prstGeom>
            <a:noFill/>
            <a:ln w="57150">
              <a:noFill/>
            </a:ln>
          </p:spPr>
          <p:txBody>
            <a:bodyPr vert="horz" wrap="square" lIns="89595" tIns="44798" rIns="89595" bIns="4479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BitLocker and BitLocker to Go</a:t>
              </a:r>
            </a:p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Windows Information Protection</a:t>
              </a:r>
            </a:p>
          </p:txBody>
        </p:sp>
        <p:sp>
          <p:nvSpPr>
            <p:cNvPr id="338" name="Rectangle 337"/>
            <p:cNvSpPr/>
            <p:nvPr/>
          </p:nvSpPr>
          <p:spPr>
            <a:xfrm>
              <a:off x="3255768" y="4651931"/>
              <a:ext cx="1773842" cy="1279979"/>
            </a:xfrm>
            <a:prstGeom prst="rect">
              <a:avLst/>
            </a:prstGeom>
            <a:noFill/>
            <a:ln w="57150">
              <a:noFill/>
            </a:ln>
          </p:spPr>
          <p:txBody>
            <a:bodyPr vert="horz" wrap="square" lIns="89595" tIns="44798" rIns="89595" bIns="4479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SmartScreen</a:t>
              </a:r>
            </a:p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Windows Firewall</a:t>
              </a:r>
            </a:p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Microsoft Edge</a:t>
              </a:r>
            </a:p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Device Guard</a:t>
              </a:r>
            </a:p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Windows Defender</a:t>
              </a:r>
            </a:p>
          </p:txBody>
        </p:sp>
        <p:sp>
          <p:nvSpPr>
            <p:cNvPr id="339" name="Rectangle 338"/>
            <p:cNvSpPr/>
            <p:nvPr/>
          </p:nvSpPr>
          <p:spPr>
            <a:xfrm>
              <a:off x="5395642" y="4651931"/>
              <a:ext cx="1717495" cy="1279979"/>
            </a:xfrm>
            <a:prstGeom prst="rect">
              <a:avLst/>
            </a:prstGeom>
            <a:noFill/>
            <a:ln w="57150">
              <a:noFill/>
            </a:ln>
          </p:spPr>
          <p:txBody>
            <a:bodyPr vert="horz" wrap="square" lIns="89595" tIns="44798" rIns="89595" bIns="4479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Windows Hello ;)</a:t>
              </a:r>
            </a:p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399" kern="0" dirty="0">
                  <a:solidFill>
                    <a:prstClr val="black"/>
                  </a:solidFill>
                  <a:latin typeface="Calibri" panose="020F0502020204030204"/>
                </a:rPr>
                <a:t>Windows Hello for Business</a:t>
              </a:r>
              <a:endParaRPr kumimoji="0" lang="en-US" sz="1399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  <a:p>
              <a:pPr marL="0" marR="0" lvl="0" indent="0" algn="ctr" defTabSz="91383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9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Credential Guard</a:t>
              </a:r>
            </a:p>
          </p:txBody>
        </p:sp>
      </p:grpSp>
      <p:sp>
        <p:nvSpPr>
          <p:cNvPr id="340" name="TextBox 339"/>
          <p:cNvSpPr txBox="1"/>
          <p:nvPr/>
        </p:nvSpPr>
        <p:spPr>
          <a:xfrm>
            <a:off x="4948979" y="2240094"/>
            <a:ext cx="1675428" cy="384146"/>
          </a:xfrm>
          <a:prstGeom prst="rect">
            <a:avLst/>
          </a:prstGeom>
        </p:spPr>
        <p:txBody>
          <a:bodyPr vert="horz" wrap="square" lIns="93247" tIns="93247" rIns="93247" bIns="93247" rtlCol="0" anchor="t">
            <a:noAutofit/>
          </a:bodyPr>
          <a:lstStyle/>
          <a:p>
            <a:pPr marL="0" marR="0" lvl="0" indent="0" algn="ctr" defTabSz="950844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9" b="0" i="0" u="none" strike="noStrike" kern="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bold" panose="020B0702040204020203" pitchFamily="34" charset="0"/>
                <a:ea typeface="Segoe UI" pitchFamily="34" charset="0"/>
                <a:cs typeface="Segoe UI Semibold" panose="020B0702040204020203" pitchFamily="34" charset="0"/>
              </a:rPr>
              <a:t>Identity protection</a:t>
            </a:r>
          </a:p>
        </p:txBody>
      </p:sp>
      <p:grpSp>
        <p:nvGrpSpPr>
          <p:cNvPr id="341" name="Group 340"/>
          <p:cNvGrpSpPr/>
          <p:nvPr/>
        </p:nvGrpSpPr>
        <p:grpSpPr>
          <a:xfrm>
            <a:off x="5429078" y="3161631"/>
            <a:ext cx="715231" cy="715232"/>
            <a:chOff x="5777042" y="3594953"/>
            <a:chExt cx="701271" cy="701271"/>
          </a:xfrm>
        </p:grpSpPr>
        <p:sp>
          <p:nvSpPr>
            <p:cNvPr id="342" name="Oval 341"/>
            <p:cNvSpPr/>
            <p:nvPr/>
          </p:nvSpPr>
          <p:spPr bwMode="auto">
            <a:xfrm>
              <a:off x="5777042" y="3594953"/>
              <a:ext cx="701271" cy="701271"/>
            </a:xfrm>
            <a:prstGeom prst="ellipse">
              <a:avLst/>
            </a:prstGeom>
            <a:solidFill>
              <a:srgbClr val="0078D7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293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grpSp>
          <p:nvGrpSpPr>
            <p:cNvPr id="343" name="Group 342"/>
            <p:cNvGrpSpPr/>
            <p:nvPr/>
          </p:nvGrpSpPr>
          <p:grpSpPr>
            <a:xfrm>
              <a:off x="5911559" y="3785902"/>
              <a:ext cx="432238" cy="319374"/>
              <a:chOff x="698587" y="4421536"/>
              <a:chExt cx="1101644" cy="813989"/>
            </a:xfrm>
          </p:grpSpPr>
          <p:sp>
            <p:nvSpPr>
              <p:cNvPr id="344" name="Freeform 152"/>
              <p:cNvSpPr>
                <a:spLocks/>
              </p:cNvSpPr>
              <p:nvPr/>
            </p:nvSpPr>
            <p:spPr bwMode="auto">
              <a:xfrm>
                <a:off x="698587" y="4482761"/>
                <a:ext cx="507979" cy="575298"/>
              </a:xfrm>
              <a:custGeom>
                <a:avLst/>
                <a:gdLst>
                  <a:gd name="T0" fmla="*/ 35 w 35"/>
                  <a:gd name="T1" fmla="*/ 29 h 40"/>
                  <a:gd name="T2" fmla="*/ 26 w 35"/>
                  <a:gd name="T3" fmla="*/ 26 h 40"/>
                  <a:gd name="T4" fmla="*/ 25 w 35"/>
                  <a:gd name="T5" fmla="*/ 21 h 40"/>
                  <a:gd name="T6" fmla="*/ 29 w 35"/>
                  <a:gd name="T7" fmla="*/ 10 h 40"/>
                  <a:gd name="T8" fmla="*/ 20 w 35"/>
                  <a:gd name="T9" fmla="*/ 0 h 40"/>
                  <a:gd name="T10" fmla="*/ 11 w 35"/>
                  <a:gd name="T11" fmla="*/ 10 h 40"/>
                  <a:gd name="T12" fmla="*/ 15 w 35"/>
                  <a:gd name="T13" fmla="*/ 21 h 40"/>
                  <a:gd name="T14" fmla="*/ 15 w 35"/>
                  <a:gd name="T15" fmla="*/ 21 h 40"/>
                  <a:gd name="T16" fmla="*/ 14 w 35"/>
                  <a:gd name="T17" fmla="*/ 26 h 40"/>
                  <a:gd name="T18" fmla="*/ 0 w 35"/>
                  <a:gd name="T19" fmla="*/ 35 h 40"/>
                  <a:gd name="T20" fmla="*/ 17 w 35"/>
                  <a:gd name="T2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5" h="40">
                    <a:moveTo>
                      <a:pt x="35" y="29"/>
                    </a:moveTo>
                    <a:cubicBezTo>
                      <a:pt x="32" y="28"/>
                      <a:pt x="29" y="27"/>
                      <a:pt x="26" y="26"/>
                    </a:cubicBezTo>
                    <a:cubicBezTo>
                      <a:pt x="24" y="25"/>
                      <a:pt x="23" y="23"/>
                      <a:pt x="25" y="21"/>
                    </a:cubicBezTo>
                    <a:cubicBezTo>
                      <a:pt x="27" y="18"/>
                      <a:pt x="29" y="14"/>
                      <a:pt x="29" y="10"/>
                    </a:cubicBezTo>
                    <a:cubicBezTo>
                      <a:pt x="29" y="4"/>
                      <a:pt x="25" y="0"/>
                      <a:pt x="20" y="0"/>
                    </a:cubicBezTo>
                    <a:cubicBezTo>
                      <a:pt x="15" y="0"/>
                      <a:pt x="11" y="4"/>
                      <a:pt x="11" y="10"/>
                    </a:cubicBezTo>
                    <a:cubicBezTo>
                      <a:pt x="11" y="14"/>
                      <a:pt x="13" y="18"/>
                      <a:pt x="1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7" y="23"/>
                      <a:pt x="16" y="25"/>
                      <a:pt x="14" y="26"/>
                    </a:cubicBezTo>
                    <a:cubicBezTo>
                      <a:pt x="6" y="27"/>
                      <a:pt x="0" y="32"/>
                      <a:pt x="0" y="35"/>
                    </a:cubicBezTo>
                    <a:cubicBezTo>
                      <a:pt x="0" y="39"/>
                      <a:pt x="7" y="40"/>
                      <a:pt x="17" y="40"/>
                    </a:cubicBezTo>
                  </a:path>
                </a:pathLst>
              </a:custGeom>
              <a:noFill/>
              <a:ln w="12700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5" name="Freeform 153"/>
              <p:cNvSpPr>
                <a:spLocks/>
              </p:cNvSpPr>
              <p:nvPr/>
            </p:nvSpPr>
            <p:spPr bwMode="auto">
              <a:xfrm>
                <a:off x="992364" y="4421536"/>
                <a:ext cx="807867" cy="813989"/>
              </a:xfrm>
              <a:custGeom>
                <a:avLst/>
                <a:gdLst>
                  <a:gd name="T0" fmla="*/ 36 w 56"/>
                  <a:gd name="T1" fmla="*/ 36 h 56"/>
                  <a:gd name="T2" fmla="*/ 35 w 56"/>
                  <a:gd name="T3" fmla="*/ 29 h 56"/>
                  <a:gd name="T4" fmla="*/ 40 w 56"/>
                  <a:gd name="T5" fmla="*/ 14 h 56"/>
                  <a:gd name="T6" fmla="*/ 28 w 56"/>
                  <a:gd name="T7" fmla="*/ 0 h 56"/>
                  <a:gd name="T8" fmla="*/ 16 w 56"/>
                  <a:gd name="T9" fmla="*/ 14 h 56"/>
                  <a:gd name="T10" fmla="*/ 21 w 56"/>
                  <a:gd name="T11" fmla="*/ 29 h 56"/>
                  <a:gd name="T12" fmla="*/ 21 w 56"/>
                  <a:gd name="T13" fmla="*/ 29 h 56"/>
                  <a:gd name="T14" fmla="*/ 20 w 56"/>
                  <a:gd name="T15" fmla="*/ 36 h 56"/>
                  <a:gd name="T16" fmla="*/ 0 w 56"/>
                  <a:gd name="T17" fmla="*/ 49 h 56"/>
                  <a:gd name="T18" fmla="*/ 28 w 56"/>
                  <a:gd name="T19" fmla="*/ 56 h 56"/>
                  <a:gd name="T20" fmla="*/ 56 w 56"/>
                  <a:gd name="T21" fmla="*/ 49 h 56"/>
                  <a:gd name="T22" fmla="*/ 36 w 56"/>
                  <a:gd name="T23" fmla="*/ 3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6" h="56">
                    <a:moveTo>
                      <a:pt x="36" y="36"/>
                    </a:moveTo>
                    <a:cubicBezTo>
                      <a:pt x="33" y="35"/>
                      <a:pt x="32" y="31"/>
                      <a:pt x="35" y="29"/>
                    </a:cubicBezTo>
                    <a:cubicBezTo>
                      <a:pt x="38" y="25"/>
                      <a:pt x="40" y="20"/>
                      <a:pt x="40" y="14"/>
                    </a:cubicBezTo>
                    <a:cubicBezTo>
                      <a:pt x="40" y="5"/>
                      <a:pt x="35" y="0"/>
                      <a:pt x="28" y="0"/>
                    </a:cubicBezTo>
                    <a:cubicBezTo>
                      <a:pt x="21" y="0"/>
                      <a:pt x="16" y="5"/>
                      <a:pt x="16" y="14"/>
                    </a:cubicBezTo>
                    <a:cubicBezTo>
                      <a:pt x="16" y="20"/>
                      <a:pt x="18" y="25"/>
                      <a:pt x="21" y="29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4" y="31"/>
                      <a:pt x="23" y="35"/>
                      <a:pt x="20" y="36"/>
                    </a:cubicBezTo>
                    <a:cubicBezTo>
                      <a:pt x="8" y="38"/>
                      <a:pt x="0" y="44"/>
                      <a:pt x="0" y="49"/>
                    </a:cubicBezTo>
                    <a:cubicBezTo>
                      <a:pt x="0" y="55"/>
                      <a:pt x="13" y="56"/>
                      <a:pt x="28" y="56"/>
                    </a:cubicBezTo>
                    <a:cubicBezTo>
                      <a:pt x="43" y="56"/>
                      <a:pt x="56" y="55"/>
                      <a:pt x="56" y="49"/>
                    </a:cubicBezTo>
                    <a:cubicBezTo>
                      <a:pt x="56" y="44"/>
                      <a:pt x="48" y="38"/>
                      <a:pt x="36" y="36"/>
                    </a:cubicBezTo>
                    <a:close/>
                  </a:path>
                </a:pathLst>
              </a:custGeom>
              <a:noFill/>
              <a:ln w="12700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9607" y="239084"/>
            <a:ext cx="11889564" cy="917575"/>
          </a:xfrm>
        </p:spPr>
        <p:txBody>
          <a:bodyPr/>
          <a:lstStyle/>
          <a:p>
            <a:r>
              <a:rPr lang="en-US" dirty="0"/>
              <a:t>The Windows 10 Defense Stack</a:t>
            </a:r>
          </a:p>
        </p:txBody>
      </p:sp>
    </p:spTree>
    <p:extLst>
      <p:ext uri="{BB962C8B-B14F-4D97-AF65-F5344CB8AC3E}">
        <p14:creationId xmlns:p14="http://schemas.microsoft.com/office/powerpoint/2010/main" val="146909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What</a:t>
            </a:r>
            <a:r>
              <a:rPr lang="sl-SI" dirty="0"/>
              <a:t> are </a:t>
            </a:r>
            <a:r>
              <a:rPr lang="sl-SI" dirty="0" err="1"/>
              <a:t>the</a:t>
            </a:r>
            <a:r>
              <a:rPr lang="sl-SI" dirty="0"/>
              <a:t> hardware </a:t>
            </a:r>
            <a:r>
              <a:rPr lang="sl-SI" dirty="0" err="1"/>
              <a:t>prerequisites</a:t>
            </a:r>
            <a:r>
              <a:rPr lang="sl-SI" dirty="0"/>
              <a:t>?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3551742"/>
          </a:xfrm>
        </p:spPr>
        <p:txBody>
          <a:bodyPr/>
          <a:lstStyle/>
          <a:p>
            <a:r>
              <a:rPr lang="sl-SI" dirty="0"/>
              <a:t>To </a:t>
            </a:r>
            <a:r>
              <a:rPr lang="sl-SI" dirty="0" err="1"/>
              <a:t>enable</a:t>
            </a:r>
            <a:r>
              <a:rPr lang="sl-SI" dirty="0"/>
              <a:t> </a:t>
            </a:r>
            <a:r>
              <a:rPr lang="sl-SI" dirty="0" err="1"/>
              <a:t>advanced</a:t>
            </a:r>
            <a:r>
              <a:rPr lang="sl-SI" dirty="0"/>
              <a:t> Windows 10 </a:t>
            </a:r>
            <a:r>
              <a:rPr lang="sl-SI" dirty="0" err="1"/>
              <a:t>security</a:t>
            </a:r>
            <a:r>
              <a:rPr lang="sl-SI" dirty="0"/>
              <a:t> </a:t>
            </a:r>
            <a:r>
              <a:rPr lang="sl-SI" dirty="0" err="1"/>
              <a:t>we</a:t>
            </a:r>
            <a:r>
              <a:rPr lang="sl-SI" dirty="0"/>
              <a:t> </a:t>
            </a:r>
            <a:r>
              <a:rPr lang="sl-SI" dirty="0" err="1"/>
              <a:t>need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following</a:t>
            </a:r>
            <a:r>
              <a:rPr lang="sl-SI" dirty="0"/>
              <a:t>:</a:t>
            </a:r>
          </a:p>
          <a:p>
            <a:pPr lvl="1"/>
            <a:r>
              <a:rPr lang="sl-SI" dirty="0" err="1"/>
              <a:t>Updated</a:t>
            </a:r>
            <a:r>
              <a:rPr lang="sl-SI" dirty="0"/>
              <a:t> </a:t>
            </a:r>
            <a:r>
              <a:rPr lang="sl-SI" dirty="0" err="1"/>
              <a:t>computer</a:t>
            </a:r>
            <a:r>
              <a:rPr lang="sl-SI" dirty="0"/>
              <a:t> BIOS</a:t>
            </a:r>
          </a:p>
          <a:p>
            <a:pPr lvl="1"/>
            <a:r>
              <a:rPr lang="sl-SI" dirty="0"/>
              <a:t>UEFI </a:t>
            </a:r>
            <a:r>
              <a:rPr lang="sl-SI" dirty="0" err="1"/>
              <a:t>boot</a:t>
            </a:r>
            <a:endParaRPr lang="sl-SI" dirty="0"/>
          </a:p>
          <a:p>
            <a:pPr lvl="1"/>
            <a:r>
              <a:rPr lang="sl-SI" dirty="0" err="1"/>
              <a:t>Secure</a:t>
            </a:r>
            <a:r>
              <a:rPr lang="sl-SI" dirty="0"/>
              <a:t> </a:t>
            </a:r>
            <a:r>
              <a:rPr lang="sl-SI" dirty="0" err="1"/>
              <a:t>Boot</a:t>
            </a:r>
            <a:endParaRPr lang="sl-SI" dirty="0"/>
          </a:p>
          <a:p>
            <a:pPr lvl="1"/>
            <a:r>
              <a:rPr lang="sl-SI" dirty="0" err="1"/>
              <a:t>Virtualization</a:t>
            </a:r>
            <a:r>
              <a:rPr lang="sl-SI" dirty="0"/>
              <a:t> </a:t>
            </a:r>
            <a:r>
              <a:rPr lang="sl-SI" dirty="0" err="1"/>
              <a:t>support</a:t>
            </a:r>
            <a:endParaRPr lang="sl-SI" dirty="0"/>
          </a:p>
          <a:p>
            <a:pPr lvl="1"/>
            <a:r>
              <a:rPr lang="sl-SI" dirty="0"/>
              <a:t>TPM </a:t>
            </a:r>
            <a:r>
              <a:rPr lang="sl-SI" dirty="0" err="1"/>
              <a:t>enabled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8760976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638" y="2125662"/>
            <a:ext cx="11887200" cy="2179058"/>
          </a:xfrm>
        </p:spPr>
        <p:txBody>
          <a:bodyPr/>
          <a:lstStyle/>
          <a:p>
            <a:r>
              <a:rPr lang="sl-SI" sz="7200" dirty="0"/>
              <a:t>But </a:t>
            </a:r>
            <a:r>
              <a:rPr lang="sl-SI" sz="7200" dirty="0" err="1"/>
              <a:t>we</a:t>
            </a:r>
            <a:r>
              <a:rPr lang="sl-SI" sz="7200" dirty="0"/>
              <a:t> are </a:t>
            </a:r>
            <a:r>
              <a:rPr lang="sl-SI" sz="7200" dirty="0" err="1"/>
              <a:t>running</a:t>
            </a:r>
            <a:r>
              <a:rPr lang="sl-SI" sz="7200" dirty="0"/>
              <a:t> Windows 7/8/x in </a:t>
            </a:r>
            <a:r>
              <a:rPr lang="sl-SI" sz="7200" dirty="0" err="1"/>
              <a:t>legacy</a:t>
            </a:r>
            <a:r>
              <a:rPr lang="sl-SI" sz="7200" dirty="0"/>
              <a:t> BIOS mode </a:t>
            </a:r>
            <a:r>
              <a:rPr lang="sl-SI" sz="7200" dirty="0">
                <a:sym typeface="Wingdings" panose="05000000000000000000" pitchFamily="2" charset="2"/>
              </a:rPr>
              <a:t>…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2877123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What</a:t>
            </a:r>
            <a:r>
              <a:rPr lang="sl-SI" dirty="0"/>
              <a:t> </a:t>
            </a:r>
            <a:r>
              <a:rPr lang="sl-SI" dirty="0" err="1"/>
              <a:t>would</a:t>
            </a:r>
            <a:r>
              <a:rPr lang="sl-SI" dirty="0"/>
              <a:t> be </a:t>
            </a:r>
            <a:r>
              <a:rPr lang="sl-SI" dirty="0" err="1"/>
              <a:t>an</a:t>
            </a:r>
            <a:r>
              <a:rPr lang="sl-SI" dirty="0"/>
              <a:t> </a:t>
            </a:r>
            <a:r>
              <a:rPr lang="sl-SI" dirty="0" err="1"/>
              <a:t>old</a:t>
            </a:r>
            <a:r>
              <a:rPr lang="sl-SI" dirty="0"/>
              <a:t> </a:t>
            </a:r>
            <a:r>
              <a:rPr lang="sl-SI" dirty="0" err="1"/>
              <a:t>way</a:t>
            </a:r>
            <a:r>
              <a:rPr lang="sl-SI" dirty="0"/>
              <a:t> to </a:t>
            </a:r>
            <a:r>
              <a:rPr lang="sl-SI" dirty="0" err="1"/>
              <a:t>upgrade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5447645"/>
          </a:xfrm>
        </p:spPr>
        <p:txBody>
          <a:bodyPr/>
          <a:lstStyle/>
          <a:p>
            <a:r>
              <a:rPr lang="sl-SI" dirty="0" err="1"/>
              <a:t>Capture</a:t>
            </a:r>
            <a:r>
              <a:rPr lang="sl-SI" dirty="0"/>
              <a:t> </a:t>
            </a:r>
            <a:r>
              <a:rPr lang="sl-SI" dirty="0" err="1"/>
              <a:t>user</a:t>
            </a:r>
            <a:r>
              <a:rPr lang="sl-SI" dirty="0"/>
              <a:t> </a:t>
            </a:r>
            <a:r>
              <a:rPr lang="sl-SI" dirty="0" err="1"/>
              <a:t>state&amp;data</a:t>
            </a:r>
            <a:r>
              <a:rPr lang="sl-SI" dirty="0"/>
              <a:t> </a:t>
            </a:r>
            <a:r>
              <a:rPr lang="sl-SI" dirty="0" err="1"/>
              <a:t>using</a:t>
            </a:r>
            <a:r>
              <a:rPr lang="sl-SI" dirty="0"/>
              <a:t> USMT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backup</a:t>
            </a:r>
            <a:r>
              <a:rPr lang="sl-SI" dirty="0"/>
              <a:t> to </a:t>
            </a:r>
            <a:r>
              <a:rPr lang="sl-SI" dirty="0" err="1"/>
              <a:t>network</a:t>
            </a:r>
            <a:r>
              <a:rPr lang="sl-SI" dirty="0"/>
              <a:t> server</a:t>
            </a:r>
          </a:p>
          <a:p>
            <a:r>
              <a:rPr lang="sl-SI" dirty="0" err="1"/>
              <a:t>Suspend</a:t>
            </a:r>
            <a:r>
              <a:rPr lang="sl-SI" dirty="0"/>
              <a:t> </a:t>
            </a:r>
            <a:r>
              <a:rPr lang="sl-SI" dirty="0" err="1"/>
              <a:t>BitLocker</a:t>
            </a:r>
            <a:endParaRPr lang="sl-SI" dirty="0"/>
          </a:p>
          <a:p>
            <a:r>
              <a:rPr lang="sl-SI" dirty="0" err="1"/>
              <a:t>Configure</a:t>
            </a:r>
            <a:r>
              <a:rPr lang="sl-SI" dirty="0"/>
              <a:t> </a:t>
            </a:r>
            <a:r>
              <a:rPr lang="sl-SI" dirty="0" err="1"/>
              <a:t>computer</a:t>
            </a:r>
            <a:r>
              <a:rPr lang="sl-SI" dirty="0"/>
              <a:t> BIOS to UEFI </a:t>
            </a:r>
            <a:r>
              <a:rPr lang="sl-SI" dirty="0" err="1"/>
              <a:t>boot</a:t>
            </a:r>
            <a:r>
              <a:rPr lang="sl-SI" dirty="0"/>
              <a:t> + </a:t>
            </a:r>
            <a:r>
              <a:rPr lang="sl-SI" dirty="0" err="1"/>
              <a:t>extras</a:t>
            </a:r>
            <a:endParaRPr lang="sl-SI" dirty="0"/>
          </a:p>
          <a:p>
            <a:r>
              <a:rPr lang="sl-SI" dirty="0" err="1"/>
              <a:t>Reformat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drive</a:t>
            </a:r>
            <a:r>
              <a:rPr lang="sl-SI" dirty="0"/>
              <a:t> to GPT</a:t>
            </a:r>
          </a:p>
          <a:p>
            <a:r>
              <a:rPr lang="sl-SI" dirty="0" err="1"/>
              <a:t>Clean</a:t>
            </a:r>
            <a:r>
              <a:rPr lang="sl-SI" dirty="0"/>
              <a:t> </a:t>
            </a:r>
            <a:r>
              <a:rPr lang="sl-SI" dirty="0" err="1"/>
              <a:t>install</a:t>
            </a:r>
            <a:r>
              <a:rPr lang="sl-SI" dirty="0"/>
              <a:t> Windows 10</a:t>
            </a:r>
          </a:p>
          <a:p>
            <a:r>
              <a:rPr lang="sl-SI" dirty="0" err="1"/>
              <a:t>Restore</a:t>
            </a:r>
            <a:r>
              <a:rPr lang="sl-SI" dirty="0"/>
              <a:t> </a:t>
            </a:r>
            <a:r>
              <a:rPr lang="sl-SI" dirty="0" err="1"/>
              <a:t>user</a:t>
            </a:r>
            <a:r>
              <a:rPr lang="sl-SI" dirty="0"/>
              <a:t> </a:t>
            </a:r>
            <a:r>
              <a:rPr lang="sl-SI" dirty="0" err="1"/>
              <a:t>state&amp;data</a:t>
            </a:r>
            <a:r>
              <a:rPr lang="sl-SI" dirty="0"/>
              <a:t> </a:t>
            </a:r>
            <a:r>
              <a:rPr lang="sl-SI" dirty="0" err="1"/>
              <a:t>using</a:t>
            </a:r>
            <a:r>
              <a:rPr lang="sl-SI" dirty="0"/>
              <a:t> USMT </a:t>
            </a:r>
            <a:r>
              <a:rPr lang="sl-SI" dirty="0" err="1"/>
              <a:t>from</a:t>
            </a:r>
            <a:r>
              <a:rPr lang="sl-SI" dirty="0"/>
              <a:t> </a:t>
            </a:r>
            <a:r>
              <a:rPr lang="sl-SI" dirty="0" err="1"/>
              <a:t>network</a:t>
            </a:r>
            <a:r>
              <a:rPr lang="sl-SI" dirty="0"/>
              <a:t> server</a:t>
            </a:r>
          </a:p>
          <a:p>
            <a:r>
              <a:rPr lang="sl-SI" dirty="0" err="1"/>
              <a:t>Configure</a:t>
            </a:r>
            <a:r>
              <a:rPr lang="sl-SI" dirty="0"/>
              <a:t> </a:t>
            </a:r>
            <a:r>
              <a:rPr lang="sl-SI" dirty="0" err="1"/>
              <a:t>BitLocker</a:t>
            </a:r>
            <a:endParaRPr lang="sl-SI" dirty="0"/>
          </a:p>
          <a:p>
            <a:r>
              <a:rPr lang="sl-SI" dirty="0" err="1"/>
              <a:t>Reinstall</a:t>
            </a:r>
            <a:r>
              <a:rPr lang="sl-SI" dirty="0"/>
              <a:t> </a:t>
            </a:r>
            <a:r>
              <a:rPr lang="sl-SI" dirty="0" err="1"/>
              <a:t>all</a:t>
            </a:r>
            <a:r>
              <a:rPr lang="sl-SI" dirty="0"/>
              <a:t> </a:t>
            </a:r>
            <a:r>
              <a:rPr lang="sl-SI" dirty="0" err="1"/>
              <a:t>applications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4151626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What</a:t>
            </a:r>
            <a:r>
              <a:rPr lang="sl-SI" dirty="0"/>
              <a:t> is </a:t>
            </a:r>
            <a:r>
              <a:rPr lang="sl-SI" dirty="0" err="1"/>
              <a:t>the</a:t>
            </a:r>
            <a:r>
              <a:rPr lang="sl-SI" dirty="0"/>
              <a:t> modern </a:t>
            </a:r>
            <a:r>
              <a:rPr lang="sl-SI" dirty="0" err="1"/>
              <a:t>way</a:t>
            </a:r>
            <a:r>
              <a:rPr lang="sl-SI" dirty="0"/>
              <a:t> to </a:t>
            </a:r>
            <a:r>
              <a:rPr lang="sl-SI" dirty="0" err="1"/>
              <a:t>upgrade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3120854"/>
          </a:xfrm>
        </p:spPr>
        <p:txBody>
          <a:bodyPr/>
          <a:lstStyle/>
          <a:p>
            <a:r>
              <a:rPr lang="sl-SI" dirty="0" err="1"/>
              <a:t>Suspend</a:t>
            </a:r>
            <a:r>
              <a:rPr lang="sl-SI" dirty="0"/>
              <a:t> </a:t>
            </a:r>
            <a:r>
              <a:rPr lang="sl-SI" dirty="0" err="1"/>
              <a:t>BitLocker</a:t>
            </a:r>
            <a:endParaRPr lang="sl-SI" dirty="0"/>
          </a:p>
          <a:p>
            <a:r>
              <a:rPr lang="sl-SI" dirty="0" err="1"/>
              <a:t>Upgrade</a:t>
            </a:r>
            <a:r>
              <a:rPr lang="sl-SI" dirty="0"/>
              <a:t> Windows 7/8/x to Windows 10</a:t>
            </a:r>
          </a:p>
          <a:p>
            <a:r>
              <a:rPr lang="en-US" dirty="0"/>
              <a:t>Configure computer BIOS to UEFI boot</a:t>
            </a:r>
            <a:r>
              <a:rPr lang="sl-SI" dirty="0"/>
              <a:t> + </a:t>
            </a:r>
            <a:r>
              <a:rPr lang="sl-SI" dirty="0" err="1"/>
              <a:t>extras</a:t>
            </a:r>
            <a:endParaRPr lang="en-US" dirty="0"/>
          </a:p>
          <a:p>
            <a:r>
              <a:rPr lang="sl-SI" dirty="0" err="1"/>
              <a:t>Convert</a:t>
            </a:r>
            <a:r>
              <a:rPr lang="sl-SI" dirty="0"/>
              <a:t> disk </a:t>
            </a:r>
            <a:r>
              <a:rPr lang="sl-SI" dirty="0" err="1"/>
              <a:t>layout</a:t>
            </a:r>
            <a:r>
              <a:rPr lang="sl-SI" dirty="0"/>
              <a:t> </a:t>
            </a:r>
            <a:r>
              <a:rPr lang="sl-SI" dirty="0" err="1"/>
              <a:t>from</a:t>
            </a:r>
            <a:r>
              <a:rPr lang="sl-SI" dirty="0"/>
              <a:t> MBR to GPT</a:t>
            </a:r>
          </a:p>
          <a:p>
            <a:r>
              <a:rPr lang="sl-SI" dirty="0" err="1"/>
              <a:t>Configure</a:t>
            </a:r>
            <a:r>
              <a:rPr lang="sl-SI" dirty="0"/>
              <a:t> </a:t>
            </a:r>
            <a:r>
              <a:rPr lang="sl-SI" dirty="0" err="1"/>
              <a:t>Bitlocker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847385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7200" dirty="0" err="1"/>
              <a:t>Task</a:t>
            </a:r>
            <a:r>
              <a:rPr lang="sl-SI" sz="7200" dirty="0"/>
              <a:t> </a:t>
            </a:r>
            <a:r>
              <a:rPr lang="sl-SI" sz="7200" dirty="0" err="1"/>
              <a:t>Sequence</a:t>
            </a:r>
            <a:r>
              <a:rPr lang="sl-SI" sz="7200" dirty="0"/>
              <a:t> </a:t>
            </a:r>
            <a:r>
              <a:rPr lang="sl-SI" sz="7200" dirty="0" err="1"/>
              <a:t>componenets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1920251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BIOS to UEFI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5746188"/>
          </a:xfrm>
        </p:spPr>
        <p:txBody>
          <a:bodyPr/>
          <a:lstStyle/>
          <a:p>
            <a:r>
              <a:rPr lang="sl-SI" dirty="0"/>
              <a:t>First run disk </a:t>
            </a:r>
            <a:r>
              <a:rPr lang="sl-SI" dirty="0" err="1"/>
              <a:t>conversion</a:t>
            </a:r>
            <a:endParaRPr lang="sl-SI" dirty="0"/>
          </a:p>
          <a:p>
            <a:r>
              <a:rPr lang="sl-SI" dirty="0" err="1"/>
              <a:t>Second</a:t>
            </a:r>
            <a:r>
              <a:rPr lang="sl-SI" dirty="0"/>
              <a:t> </a:t>
            </a:r>
            <a:r>
              <a:rPr lang="sl-SI" dirty="0" err="1"/>
              <a:t>convert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Bios</a:t>
            </a:r>
            <a:r>
              <a:rPr lang="sl-SI" dirty="0"/>
              <a:t> to UEFI</a:t>
            </a:r>
          </a:p>
          <a:p>
            <a:pPr lvl="1"/>
            <a:r>
              <a:rPr lang="sl-SI" dirty="0" err="1"/>
              <a:t>Different</a:t>
            </a:r>
            <a:r>
              <a:rPr lang="sl-SI" dirty="0"/>
              <a:t> </a:t>
            </a:r>
            <a:r>
              <a:rPr lang="sl-SI" dirty="0" err="1"/>
              <a:t>tools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different</a:t>
            </a:r>
            <a:r>
              <a:rPr lang="sl-SI" dirty="0"/>
              <a:t> </a:t>
            </a:r>
            <a:r>
              <a:rPr lang="sl-SI" dirty="0" err="1"/>
              <a:t>vendors</a:t>
            </a:r>
            <a:r>
              <a:rPr lang="sl-SI" dirty="0"/>
              <a:t> (</a:t>
            </a:r>
            <a:r>
              <a:rPr lang="sl-SI" dirty="0" err="1"/>
              <a:t>different</a:t>
            </a:r>
            <a:r>
              <a:rPr lang="sl-SI" dirty="0"/>
              <a:t> </a:t>
            </a:r>
            <a:r>
              <a:rPr lang="sl-SI" dirty="0" err="1"/>
              <a:t>prameters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different</a:t>
            </a:r>
            <a:r>
              <a:rPr lang="sl-SI" dirty="0"/>
              <a:t> </a:t>
            </a:r>
            <a:r>
              <a:rPr lang="sl-SI" dirty="0" err="1"/>
              <a:t>models</a:t>
            </a:r>
            <a:r>
              <a:rPr lang="sl-SI" dirty="0"/>
              <a:t>)	</a:t>
            </a:r>
          </a:p>
          <a:p>
            <a:r>
              <a:rPr lang="sl-SI" dirty="0" err="1"/>
              <a:t>Restart</a:t>
            </a:r>
            <a:endParaRPr lang="sl-SI" dirty="0"/>
          </a:p>
          <a:p>
            <a:r>
              <a:rPr lang="sl-SI" dirty="0"/>
              <a:t>Group filter </a:t>
            </a:r>
          </a:p>
          <a:p>
            <a:pPr lvl="1"/>
            <a:r>
              <a:rPr lang="sl-SI" dirty="0"/>
              <a:t>_</a:t>
            </a:r>
            <a:r>
              <a:rPr lang="sl-SI" dirty="0" err="1"/>
              <a:t>SMSTSBootUEFI</a:t>
            </a:r>
            <a:r>
              <a:rPr lang="sl-SI" dirty="0"/>
              <a:t> = </a:t>
            </a:r>
            <a:r>
              <a:rPr lang="sl-SI" dirty="0" err="1"/>
              <a:t>False</a:t>
            </a:r>
            <a:r>
              <a:rPr lang="sl-SI" dirty="0"/>
              <a:t> </a:t>
            </a:r>
          </a:p>
          <a:p>
            <a:pPr lvl="1"/>
            <a:r>
              <a:rPr lang="sl-SI" dirty="0" err="1"/>
              <a:t>and</a:t>
            </a:r>
            <a:r>
              <a:rPr lang="sl-SI" dirty="0"/>
              <a:t> HW </a:t>
            </a:r>
            <a:r>
              <a:rPr lang="sl-SI" dirty="0" err="1"/>
              <a:t>models</a:t>
            </a:r>
            <a:endParaRPr lang="sl-SI" dirty="0"/>
          </a:p>
          <a:p>
            <a:endParaRPr lang="sl-SI" dirty="0"/>
          </a:p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8277" y="1265014"/>
            <a:ext cx="5324992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994677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MBR2GPT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524315"/>
          </a:xfrm>
        </p:spPr>
        <p:txBody>
          <a:bodyPr/>
          <a:lstStyle/>
          <a:p>
            <a:r>
              <a:rPr lang="sl-SI" dirty="0"/>
              <a:t>C</a:t>
            </a:r>
            <a:r>
              <a:rPr lang="en-US" dirty="0" err="1"/>
              <a:t>onverts</a:t>
            </a:r>
            <a:r>
              <a:rPr lang="en-US" dirty="0"/>
              <a:t> a disk from Master Boot Record (MBR) to GUID Partition Table (GPT) partition style without modifying or deleting data on the disk</a:t>
            </a:r>
            <a:endParaRPr lang="sl-SI" dirty="0"/>
          </a:p>
          <a:p>
            <a:r>
              <a:rPr lang="sl-SI" dirty="0"/>
              <a:t>Part </a:t>
            </a:r>
            <a:r>
              <a:rPr lang="sl-SI" dirty="0" err="1"/>
              <a:t>of</a:t>
            </a:r>
            <a:r>
              <a:rPr lang="sl-SI" dirty="0"/>
              <a:t> Windows 10 </a:t>
            </a:r>
            <a:r>
              <a:rPr lang="sl-SI" dirty="0" err="1"/>
              <a:t>Creators</a:t>
            </a:r>
            <a:r>
              <a:rPr lang="sl-SI" dirty="0"/>
              <a:t> </a:t>
            </a:r>
            <a:r>
              <a:rPr lang="sl-SI" dirty="0" err="1"/>
              <a:t>Update</a:t>
            </a:r>
            <a:r>
              <a:rPr lang="sl-SI" dirty="0"/>
              <a:t> (1703)</a:t>
            </a:r>
          </a:p>
          <a:p>
            <a:r>
              <a:rPr lang="sl-SI" dirty="0" err="1"/>
              <a:t>Can</a:t>
            </a:r>
            <a:r>
              <a:rPr lang="sl-SI" dirty="0"/>
              <a:t> run on </a:t>
            </a:r>
            <a:r>
              <a:rPr lang="sl-SI" dirty="0" err="1"/>
              <a:t>WinPE</a:t>
            </a:r>
            <a:r>
              <a:rPr lang="sl-SI" dirty="0"/>
              <a:t> </a:t>
            </a:r>
            <a:r>
              <a:rPr lang="sl-SI" dirty="0" err="1"/>
              <a:t>or</a:t>
            </a:r>
            <a:r>
              <a:rPr lang="sl-SI" dirty="0"/>
              <a:t> </a:t>
            </a:r>
            <a:r>
              <a:rPr lang="sl-SI" dirty="0" err="1"/>
              <a:t>full</a:t>
            </a:r>
            <a:r>
              <a:rPr lang="sl-SI" dirty="0"/>
              <a:t> OS </a:t>
            </a:r>
            <a:r>
              <a:rPr lang="sl-SI" dirty="0" err="1"/>
              <a:t>if</a:t>
            </a:r>
            <a:r>
              <a:rPr lang="sl-SI" dirty="0"/>
              <a:t> 1703</a:t>
            </a:r>
          </a:p>
          <a:p>
            <a:r>
              <a:rPr lang="sl-SI" dirty="0"/>
              <a:t>Mbr2gpt /</a:t>
            </a:r>
            <a:r>
              <a:rPr lang="sl-SI" dirty="0" err="1"/>
              <a:t>convert</a:t>
            </a:r>
            <a:r>
              <a:rPr lang="sl-SI" dirty="0"/>
              <a:t> /disk:0</a:t>
            </a:r>
          </a:p>
          <a:p>
            <a:r>
              <a:rPr lang="en-US" sz="2400" dirty="0">
                <a:hlinkClick r:id="rId2"/>
              </a:rPr>
              <a:t>https://docs.microsoft.com/en-us/windows/deployment/mbr-to-gpt</a:t>
            </a:r>
            <a:endParaRPr lang="sl-SI" sz="2400" dirty="0"/>
          </a:p>
          <a:p>
            <a:endParaRPr lang="sl-SI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589" y="5153446"/>
            <a:ext cx="10538718" cy="1112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193390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BIOS Configuration </a:t>
            </a:r>
            <a:r>
              <a:rPr lang="sl-SI" dirty="0" err="1"/>
              <a:t>Tools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2991588"/>
          </a:xfrm>
        </p:spPr>
        <p:txBody>
          <a:bodyPr/>
          <a:lstStyle/>
          <a:p>
            <a:r>
              <a:rPr lang="en-US" dirty="0"/>
              <a:t>The computer manufacturer must provide a tool for BIOS configuration</a:t>
            </a:r>
          </a:p>
          <a:p>
            <a:pPr lvl="1"/>
            <a:r>
              <a:rPr lang="en-US" dirty="0">
                <a:hlinkClick r:id="rId2"/>
              </a:rPr>
              <a:t>HP</a:t>
            </a:r>
            <a:r>
              <a:rPr lang="sl-SI" dirty="0"/>
              <a:t>: https://ftp.hp.com/pub/caps-softpaq/cmit/HP_BCU.html</a:t>
            </a:r>
            <a:endParaRPr lang="en-US" dirty="0"/>
          </a:p>
          <a:p>
            <a:pPr lvl="1"/>
            <a:r>
              <a:rPr lang="en-US" dirty="0">
                <a:hlinkClick r:id="rId3"/>
              </a:rPr>
              <a:t>Lenovo</a:t>
            </a:r>
            <a:r>
              <a:rPr lang="sl-SI" dirty="0"/>
              <a:t>: https://support.lenovo.com/ca/en/solutions/ht100612</a:t>
            </a:r>
            <a:endParaRPr lang="en-US" dirty="0"/>
          </a:p>
          <a:p>
            <a:pPr lvl="1"/>
            <a:r>
              <a:rPr lang="en-US" dirty="0">
                <a:hlinkClick r:id="rId4"/>
              </a:rPr>
              <a:t>Dell</a:t>
            </a:r>
            <a:r>
              <a:rPr lang="sl-SI" dirty="0"/>
              <a:t>: http://en.community.dell.com/techcenter/enterprise-client/w/wiki/7534.dell-command-update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4915670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Bitlocker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733604"/>
          </a:xfrm>
        </p:spPr>
        <p:txBody>
          <a:bodyPr/>
          <a:lstStyle/>
          <a:p>
            <a:r>
              <a:rPr lang="sl-SI" sz="3200" dirty="0" err="1"/>
              <a:t>We</a:t>
            </a:r>
            <a:r>
              <a:rPr lang="sl-SI" sz="3200" dirty="0"/>
              <a:t> </a:t>
            </a:r>
            <a:r>
              <a:rPr lang="sl-SI" sz="3200" dirty="0" err="1"/>
              <a:t>need</a:t>
            </a:r>
            <a:r>
              <a:rPr lang="sl-SI" sz="3200" dirty="0"/>
              <a:t> to </a:t>
            </a:r>
            <a:r>
              <a:rPr lang="sl-SI" sz="3200" dirty="0" err="1"/>
              <a:t>disable</a:t>
            </a:r>
            <a:r>
              <a:rPr lang="sl-SI" sz="3200" dirty="0"/>
              <a:t> </a:t>
            </a:r>
            <a:r>
              <a:rPr lang="sl-SI" sz="3200" dirty="0" err="1"/>
              <a:t>Bitlocker</a:t>
            </a:r>
            <a:r>
              <a:rPr lang="sl-SI" sz="3200" dirty="0"/>
              <a:t> </a:t>
            </a:r>
            <a:r>
              <a:rPr lang="sl-SI" sz="3200" dirty="0" err="1"/>
              <a:t>before</a:t>
            </a:r>
            <a:r>
              <a:rPr lang="sl-SI" sz="3200" dirty="0"/>
              <a:t> </a:t>
            </a:r>
            <a:r>
              <a:rPr lang="sl-SI" sz="3200" dirty="0" err="1"/>
              <a:t>upgrade</a:t>
            </a:r>
            <a:r>
              <a:rPr lang="sl-SI" sz="3200" dirty="0"/>
              <a:t> </a:t>
            </a:r>
            <a:r>
              <a:rPr lang="sl-SI" sz="3200" dirty="0" err="1"/>
              <a:t>and</a:t>
            </a:r>
            <a:r>
              <a:rPr lang="sl-SI" sz="3200" dirty="0"/>
              <a:t> disk </a:t>
            </a:r>
            <a:r>
              <a:rPr lang="sl-SI" sz="3200" dirty="0" err="1"/>
              <a:t>manipulation</a:t>
            </a:r>
            <a:endParaRPr lang="sl-SI" sz="3200" dirty="0"/>
          </a:p>
          <a:p>
            <a:r>
              <a:rPr lang="sl-SI" sz="3200" dirty="0" err="1"/>
              <a:t>Embeded</a:t>
            </a:r>
            <a:r>
              <a:rPr lang="sl-SI" sz="3200" dirty="0"/>
              <a:t> </a:t>
            </a:r>
            <a:r>
              <a:rPr lang="sl-SI" sz="3200" dirty="0" err="1"/>
              <a:t>Disable</a:t>
            </a:r>
            <a:r>
              <a:rPr lang="sl-SI" sz="3200" dirty="0"/>
              <a:t> </a:t>
            </a:r>
            <a:r>
              <a:rPr lang="sl-SI" sz="3200" dirty="0" err="1"/>
              <a:t>Bitlocker</a:t>
            </a:r>
            <a:r>
              <a:rPr lang="sl-SI" sz="3200" dirty="0"/>
              <a:t> </a:t>
            </a:r>
            <a:r>
              <a:rPr lang="sl-SI" sz="3200" dirty="0" err="1"/>
              <a:t>task</a:t>
            </a:r>
            <a:r>
              <a:rPr lang="sl-SI" sz="3200" dirty="0"/>
              <a:t> </a:t>
            </a:r>
            <a:r>
              <a:rPr lang="sl-SI" sz="3200" dirty="0" err="1"/>
              <a:t>disables</a:t>
            </a:r>
            <a:r>
              <a:rPr lang="sl-SI" sz="3200" dirty="0"/>
              <a:t> </a:t>
            </a:r>
            <a:r>
              <a:rPr lang="sl-SI" sz="3200" dirty="0" err="1"/>
              <a:t>Bitlocker</a:t>
            </a:r>
            <a:r>
              <a:rPr lang="sl-SI" sz="3200" dirty="0"/>
              <a:t> </a:t>
            </a:r>
            <a:r>
              <a:rPr lang="sl-SI" sz="3200" dirty="0" err="1"/>
              <a:t>for</a:t>
            </a:r>
            <a:r>
              <a:rPr lang="sl-SI" sz="3200" dirty="0"/>
              <a:t> one </a:t>
            </a:r>
            <a:r>
              <a:rPr lang="sl-SI" sz="3200" dirty="0" err="1"/>
              <a:t>restart</a:t>
            </a:r>
            <a:r>
              <a:rPr lang="sl-SI" sz="3200" dirty="0"/>
              <a:t> </a:t>
            </a:r>
            <a:r>
              <a:rPr lang="sl-SI" sz="3200" dirty="0" err="1"/>
              <a:t>only</a:t>
            </a:r>
            <a:endParaRPr lang="sl-SI" sz="3200" dirty="0"/>
          </a:p>
          <a:p>
            <a:r>
              <a:rPr lang="sl-SI" sz="3200" dirty="0" err="1"/>
              <a:t>We</a:t>
            </a:r>
            <a:r>
              <a:rPr lang="sl-SI" sz="3200" dirty="0"/>
              <a:t> </a:t>
            </a:r>
            <a:r>
              <a:rPr lang="sl-SI" sz="3200" dirty="0" err="1"/>
              <a:t>need</a:t>
            </a:r>
            <a:r>
              <a:rPr lang="sl-SI" sz="3200" dirty="0"/>
              <a:t> to </a:t>
            </a:r>
            <a:r>
              <a:rPr lang="sl-SI" sz="3200" dirty="0" err="1"/>
              <a:t>disable</a:t>
            </a:r>
            <a:r>
              <a:rPr lang="sl-SI" sz="3200" dirty="0"/>
              <a:t> </a:t>
            </a:r>
            <a:r>
              <a:rPr lang="sl-SI" sz="3200" dirty="0" err="1"/>
              <a:t>Bitlocker</a:t>
            </a:r>
            <a:r>
              <a:rPr lang="sl-SI" sz="3200" dirty="0"/>
              <a:t> </a:t>
            </a:r>
            <a:r>
              <a:rPr lang="sl-SI" sz="3200" dirty="0" err="1"/>
              <a:t>indefinitelly</a:t>
            </a:r>
            <a:r>
              <a:rPr lang="sl-SI" sz="3200" dirty="0"/>
              <a:t> </a:t>
            </a:r>
            <a:r>
              <a:rPr lang="sl-SI" sz="3200" dirty="0" err="1"/>
              <a:t>until</a:t>
            </a:r>
            <a:r>
              <a:rPr lang="sl-SI" sz="3200" dirty="0"/>
              <a:t> </a:t>
            </a:r>
            <a:r>
              <a:rPr lang="sl-SI" sz="3200" dirty="0" err="1"/>
              <a:t>we</a:t>
            </a:r>
            <a:r>
              <a:rPr lang="sl-SI" sz="3200" dirty="0"/>
              <a:t> </a:t>
            </a:r>
            <a:r>
              <a:rPr lang="sl-SI" sz="3200" dirty="0" err="1"/>
              <a:t>finish</a:t>
            </a:r>
            <a:r>
              <a:rPr lang="sl-SI" sz="3200" dirty="0"/>
              <a:t> </a:t>
            </a:r>
            <a:r>
              <a:rPr lang="sl-SI" sz="3200" dirty="0" err="1"/>
              <a:t>with</a:t>
            </a:r>
            <a:r>
              <a:rPr lang="sl-SI" sz="3200" dirty="0"/>
              <a:t> </a:t>
            </a:r>
            <a:r>
              <a:rPr lang="sl-SI" sz="3200" dirty="0" err="1"/>
              <a:t>upgrade</a:t>
            </a:r>
            <a:r>
              <a:rPr lang="sl-SI" sz="3200" dirty="0"/>
              <a:t> taks</a:t>
            </a:r>
          </a:p>
          <a:p>
            <a:pPr lvl="1"/>
            <a:r>
              <a:rPr lang="sl-SI" sz="2200" dirty="0"/>
              <a:t>Win10: </a:t>
            </a:r>
            <a:r>
              <a:rPr lang="en-US" sz="2200" dirty="0"/>
              <a:t>cmd.exe /c "manage-</a:t>
            </a:r>
            <a:r>
              <a:rPr lang="en-US" sz="2200" dirty="0" err="1"/>
              <a:t>bde</a:t>
            </a:r>
            <a:r>
              <a:rPr lang="en-US" sz="2200" dirty="0"/>
              <a:t> -protectors -disable C: -RC 0"</a:t>
            </a:r>
            <a:endParaRPr lang="sl-SI" sz="2200" dirty="0"/>
          </a:p>
          <a:p>
            <a:pPr lvl="1"/>
            <a:r>
              <a:rPr lang="sl-SI" sz="2200" dirty="0" err="1"/>
              <a:t>Win</a:t>
            </a:r>
            <a:r>
              <a:rPr lang="sl-SI" sz="2200" dirty="0"/>
              <a:t> 7: cmd.exe /c "</a:t>
            </a:r>
            <a:r>
              <a:rPr lang="sl-SI" sz="2200" dirty="0" err="1"/>
              <a:t>manage</a:t>
            </a:r>
            <a:r>
              <a:rPr lang="sl-SI" sz="2200" dirty="0"/>
              <a:t>-bde -</a:t>
            </a:r>
            <a:r>
              <a:rPr lang="sl-SI" sz="2200" dirty="0" err="1"/>
              <a:t>protectors</a:t>
            </a:r>
            <a:r>
              <a:rPr lang="sl-SI" sz="2200" dirty="0"/>
              <a:t> -</a:t>
            </a:r>
            <a:r>
              <a:rPr lang="sl-SI" sz="2200" dirty="0" err="1"/>
              <a:t>disable</a:t>
            </a:r>
            <a:r>
              <a:rPr lang="sl-SI" sz="2200" dirty="0"/>
              <a:t> C:"</a:t>
            </a:r>
          </a:p>
          <a:p>
            <a:r>
              <a:rPr lang="sl-SI" sz="3200" dirty="0" err="1"/>
              <a:t>After</a:t>
            </a:r>
            <a:r>
              <a:rPr lang="sl-SI" sz="3200" dirty="0"/>
              <a:t> </a:t>
            </a:r>
            <a:r>
              <a:rPr lang="sl-SI" sz="3200" dirty="0" err="1"/>
              <a:t>upgrade</a:t>
            </a:r>
            <a:r>
              <a:rPr lang="sl-SI" sz="3200" dirty="0"/>
              <a:t> is </a:t>
            </a:r>
            <a:r>
              <a:rPr lang="sl-SI" sz="3200" dirty="0" err="1"/>
              <a:t>finished</a:t>
            </a:r>
            <a:r>
              <a:rPr lang="sl-SI" sz="3200" dirty="0"/>
              <a:t> </a:t>
            </a:r>
            <a:r>
              <a:rPr lang="sl-SI" sz="3200" dirty="0" err="1"/>
              <a:t>we</a:t>
            </a:r>
            <a:r>
              <a:rPr lang="sl-SI" sz="3200" dirty="0"/>
              <a:t> </a:t>
            </a:r>
            <a:r>
              <a:rPr lang="sl-SI" sz="3200" dirty="0" err="1"/>
              <a:t>need</a:t>
            </a:r>
            <a:r>
              <a:rPr lang="sl-SI" sz="3200" dirty="0"/>
              <a:t> to </a:t>
            </a:r>
            <a:r>
              <a:rPr lang="sl-SI" sz="3200" dirty="0" err="1"/>
              <a:t>reenable</a:t>
            </a:r>
            <a:r>
              <a:rPr lang="sl-SI" sz="3200" dirty="0"/>
              <a:t> </a:t>
            </a:r>
            <a:r>
              <a:rPr lang="sl-SI" sz="3200" dirty="0" err="1"/>
              <a:t>Bitlocker</a:t>
            </a:r>
            <a:r>
              <a:rPr lang="sl-SI" sz="3200" dirty="0"/>
              <a:t> </a:t>
            </a:r>
            <a:r>
              <a:rPr lang="sl-SI" sz="3200" dirty="0" err="1"/>
              <a:t>protectors</a:t>
            </a:r>
            <a:endParaRPr lang="sl-SI" sz="3200" dirty="0"/>
          </a:p>
          <a:p>
            <a:pPr lvl="1"/>
            <a:r>
              <a:rPr lang="en-US" sz="2200" dirty="0"/>
              <a:t>cmd.exe /c "manage-</a:t>
            </a:r>
            <a:r>
              <a:rPr lang="en-US" sz="2200" dirty="0" err="1"/>
              <a:t>bde</a:t>
            </a:r>
            <a:r>
              <a:rPr lang="en-US" sz="2200" dirty="0"/>
              <a:t> -protectors -enable C:"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6509" y="3641278"/>
            <a:ext cx="3705225" cy="13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252299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7200" dirty="0" err="1"/>
              <a:t>Language</a:t>
            </a:r>
            <a:r>
              <a:rPr lang="sl-SI" sz="7200" dirty="0"/>
              <a:t> </a:t>
            </a:r>
            <a:r>
              <a:rPr lang="sl-SI" sz="7200" dirty="0" err="1"/>
              <a:t>packs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413521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How to </a:t>
            </a:r>
            <a:r>
              <a:rPr lang="sl-SI" dirty="0" err="1"/>
              <a:t>install</a:t>
            </a:r>
            <a:r>
              <a:rPr lang="sl-SI" dirty="0"/>
              <a:t> </a:t>
            </a:r>
            <a:r>
              <a:rPr lang="sl-SI" dirty="0" err="1"/>
              <a:t>language</a:t>
            </a:r>
            <a:r>
              <a:rPr lang="sl-SI" dirty="0"/>
              <a:t> </a:t>
            </a:r>
            <a:r>
              <a:rPr lang="sl-SI" dirty="0" err="1"/>
              <a:t>packs</a:t>
            </a:r>
            <a:r>
              <a:rPr lang="sl-SI" dirty="0"/>
              <a:t> to Windows 10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3705630"/>
          </a:xfrm>
        </p:spPr>
        <p:txBody>
          <a:bodyPr/>
          <a:lstStyle/>
          <a:p>
            <a:r>
              <a:rPr lang="sl-SI" dirty="0" err="1"/>
              <a:t>If</a:t>
            </a:r>
            <a:r>
              <a:rPr lang="sl-SI" dirty="0"/>
              <a:t> </a:t>
            </a:r>
            <a:r>
              <a:rPr lang="sl-SI" dirty="0" err="1"/>
              <a:t>we</a:t>
            </a:r>
            <a:r>
              <a:rPr lang="sl-SI" dirty="0"/>
              <a:t> </a:t>
            </a:r>
            <a:r>
              <a:rPr lang="sl-SI" dirty="0" err="1"/>
              <a:t>want</a:t>
            </a:r>
            <a:r>
              <a:rPr lang="sl-SI" dirty="0"/>
              <a:t> to </a:t>
            </a:r>
            <a:r>
              <a:rPr lang="sl-SI" dirty="0" err="1"/>
              <a:t>have</a:t>
            </a:r>
            <a:r>
              <a:rPr lang="sl-SI" dirty="0"/>
              <a:t> </a:t>
            </a:r>
            <a:r>
              <a:rPr lang="sl-SI" dirty="0" err="1"/>
              <a:t>multilanguage</a:t>
            </a:r>
            <a:r>
              <a:rPr lang="sl-SI" dirty="0"/>
              <a:t> image, </a:t>
            </a:r>
            <a:r>
              <a:rPr lang="sl-SI" dirty="0" err="1"/>
              <a:t>we</a:t>
            </a:r>
            <a:r>
              <a:rPr lang="sl-SI" dirty="0"/>
              <a:t> </a:t>
            </a:r>
            <a:r>
              <a:rPr lang="sl-SI" dirty="0" err="1"/>
              <a:t>need</a:t>
            </a:r>
            <a:r>
              <a:rPr lang="sl-SI" dirty="0"/>
              <a:t> to </a:t>
            </a:r>
            <a:r>
              <a:rPr lang="sl-SI" dirty="0" err="1"/>
              <a:t>add</a:t>
            </a:r>
            <a:r>
              <a:rPr lang="sl-SI" dirty="0"/>
              <a:t> </a:t>
            </a:r>
            <a:r>
              <a:rPr lang="sl-SI" dirty="0" err="1"/>
              <a:t>all</a:t>
            </a:r>
            <a:r>
              <a:rPr lang="sl-SI" dirty="0"/>
              <a:t> </a:t>
            </a:r>
            <a:r>
              <a:rPr lang="sl-SI" dirty="0" err="1"/>
              <a:t>required</a:t>
            </a:r>
            <a:r>
              <a:rPr lang="sl-SI" dirty="0"/>
              <a:t> </a:t>
            </a:r>
            <a:r>
              <a:rPr lang="sl-SI" dirty="0" err="1"/>
              <a:t>language</a:t>
            </a:r>
            <a:r>
              <a:rPr lang="sl-SI" dirty="0"/>
              <a:t> </a:t>
            </a:r>
            <a:r>
              <a:rPr lang="sl-SI" dirty="0" err="1"/>
              <a:t>packs</a:t>
            </a:r>
            <a:r>
              <a:rPr lang="sl-SI" dirty="0"/>
              <a:t> </a:t>
            </a:r>
            <a:r>
              <a:rPr lang="sl-SI" dirty="0" err="1"/>
              <a:t>into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basic</a:t>
            </a:r>
            <a:r>
              <a:rPr lang="sl-SI" dirty="0"/>
              <a:t> en-US image.</a:t>
            </a:r>
          </a:p>
          <a:p>
            <a:r>
              <a:rPr lang="sl-SI" dirty="0" err="1"/>
              <a:t>Language</a:t>
            </a:r>
            <a:r>
              <a:rPr lang="sl-SI" dirty="0"/>
              <a:t> pack </a:t>
            </a:r>
            <a:r>
              <a:rPr lang="sl-SI" dirty="0" err="1"/>
              <a:t>versions</a:t>
            </a:r>
            <a:r>
              <a:rPr lang="sl-SI" dirty="0"/>
              <a:t> </a:t>
            </a:r>
            <a:r>
              <a:rPr lang="sl-SI" dirty="0" err="1"/>
              <a:t>has</a:t>
            </a:r>
            <a:r>
              <a:rPr lang="sl-SI" dirty="0"/>
              <a:t> to match </a:t>
            </a:r>
            <a:r>
              <a:rPr lang="sl-SI" dirty="0" err="1"/>
              <a:t>basic</a:t>
            </a:r>
            <a:r>
              <a:rPr lang="sl-SI" dirty="0"/>
              <a:t> en-US image </a:t>
            </a:r>
            <a:r>
              <a:rPr lang="sl-SI" dirty="0" err="1"/>
              <a:t>version</a:t>
            </a:r>
            <a:r>
              <a:rPr lang="sl-SI" dirty="0"/>
              <a:t>.</a:t>
            </a:r>
          </a:p>
          <a:p>
            <a:r>
              <a:rPr lang="sl-SI" dirty="0"/>
              <a:t>At </a:t>
            </a:r>
            <a:r>
              <a:rPr lang="sl-SI" dirty="0" err="1"/>
              <a:t>deploy</a:t>
            </a:r>
            <a:r>
              <a:rPr lang="sl-SI" dirty="0"/>
              <a:t> time </a:t>
            </a:r>
            <a:r>
              <a:rPr lang="sl-SI" dirty="0" err="1"/>
              <a:t>we</a:t>
            </a:r>
            <a:r>
              <a:rPr lang="sl-SI" dirty="0"/>
              <a:t> </a:t>
            </a:r>
            <a:r>
              <a:rPr lang="sl-SI" dirty="0" err="1"/>
              <a:t>select</a:t>
            </a:r>
            <a:r>
              <a:rPr lang="sl-SI" dirty="0"/>
              <a:t> </a:t>
            </a:r>
            <a:r>
              <a:rPr lang="sl-SI" dirty="0" err="1"/>
              <a:t>default</a:t>
            </a:r>
            <a:r>
              <a:rPr lang="sl-SI" dirty="0"/>
              <a:t> </a:t>
            </a:r>
            <a:r>
              <a:rPr lang="sl-SI" dirty="0" err="1"/>
              <a:t>language</a:t>
            </a:r>
            <a:r>
              <a:rPr lang="sl-SI" dirty="0"/>
              <a:t> pack</a:t>
            </a:r>
          </a:p>
          <a:p>
            <a:pPr lvl="1"/>
            <a:r>
              <a:rPr lang="sl-SI" dirty="0" err="1"/>
              <a:t>Proper</a:t>
            </a:r>
            <a:r>
              <a:rPr lang="sl-SI" dirty="0"/>
              <a:t> procedure </a:t>
            </a:r>
            <a:r>
              <a:rPr lang="sl-SI" dirty="0" err="1"/>
              <a:t>described</a:t>
            </a:r>
            <a:r>
              <a:rPr lang="sl-SI" dirty="0"/>
              <a:t> </a:t>
            </a:r>
            <a:r>
              <a:rPr lang="sl-SI" dirty="0" err="1"/>
              <a:t>here</a:t>
            </a:r>
            <a:r>
              <a:rPr lang="sl-SI" dirty="0"/>
              <a:t>: </a:t>
            </a:r>
            <a:r>
              <a:rPr lang="sl-SI" sz="2200" dirty="0">
                <a:hlinkClick r:id="rId2"/>
              </a:rPr>
              <a:t>https://rzander.azurewebsites.net/how-to-change-the-welcome-screen-language-in-win10/</a:t>
            </a:r>
            <a:r>
              <a:rPr lang="sl-SI" sz="2200" dirty="0"/>
              <a:t>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25554772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Resources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1477328"/>
          </a:xfrm>
        </p:spPr>
        <p:txBody>
          <a:bodyPr/>
          <a:lstStyle/>
          <a:p>
            <a:r>
              <a:rPr lang="en-US" sz="2000" dirty="0">
                <a:hlinkClick r:id="rId2"/>
              </a:rPr>
              <a:t>https://blogs.technet.microsoft.com/mniehaus/2017/04/14/moving-from-bios-to-uefi-with-mdt-8443/</a:t>
            </a:r>
            <a:endParaRPr lang="sl-SI" sz="2000" dirty="0"/>
          </a:p>
          <a:p>
            <a:r>
              <a:rPr lang="en-US" sz="2000" dirty="0">
                <a:hlinkClick r:id="rId3"/>
              </a:rPr>
              <a:t>https://docs.microsoft.com/en-us/windows/deployment/mbr-to-gpt</a:t>
            </a:r>
            <a:endParaRPr lang="sl-SI" sz="2000" dirty="0"/>
          </a:p>
          <a:p>
            <a:r>
              <a:rPr lang="en-US" sz="2000" dirty="0">
                <a:hlinkClick r:id="rId4"/>
              </a:rPr>
              <a:t>https://miketerrill.net/tag/mbr2gpt/</a:t>
            </a:r>
            <a:endParaRPr lang="sl-SI" sz="2000" dirty="0"/>
          </a:p>
          <a:p>
            <a:r>
              <a:rPr lang="en-US" sz="2000" dirty="0">
                <a:hlinkClick r:id="rId5"/>
              </a:rPr>
              <a:t>https://rzander.azurewebsites.net/how-to-change-the-welcome-screen-language-in-win10/</a:t>
            </a:r>
            <a:r>
              <a:rPr lang="sl-SI" sz="2000" dirty="0"/>
              <a:t>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290925229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638" y="2125662"/>
            <a:ext cx="11887200" cy="2843855"/>
          </a:xfrm>
        </p:spPr>
        <p:txBody>
          <a:bodyPr/>
          <a:lstStyle/>
          <a:p>
            <a:r>
              <a:rPr lang="sl-SI" sz="7200" dirty="0"/>
              <a:t>Vprašanja?</a:t>
            </a:r>
            <a:br>
              <a:rPr lang="sl-SI" sz="7200" dirty="0"/>
            </a:br>
            <a:br>
              <a:rPr lang="sl-SI" dirty="0"/>
            </a:br>
            <a:r>
              <a:rPr lang="sl-SI" sz="4400" dirty="0"/>
              <a:t>tomaz.cebul@microsoft.com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406865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302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S_WinDays17_PPT_template">
  <a:themeElements>
    <a:clrScheme name="NT">
      <a:dk1>
        <a:srgbClr val="353535"/>
      </a:dk1>
      <a:lt1>
        <a:srgbClr val="FFFFFF"/>
      </a:lt1>
      <a:dk2>
        <a:srgbClr val="002050"/>
      </a:dk2>
      <a:lt2>
        <a:srgbClr val="EAEAEA"/>
      </a:lt2>
      <a:accent1>
        <a:srgbClr val="002050"/>
      </a:accent1>
      <a:accent2>
        <a:srgbClr val="0078D7"/>
      </a:accent2>
      <a:accent3>
        <a:srgbClr val="F05D02"/>
      </a:accent3>
      <a:accent4>
        <a:srgbClr val="92D050"/>
      </a:accent4>
      <a:accent5>
        <a:srgbClr val="737373"/>
      </a:accent5>
      <a:accent6>
        <a:srgbClr val="E6E6E6"/>
      </a:accent6>
      <a:hlink>
        <a:srgbClr val="0078D7"/>
      </a:hlink>
      <a:folHlink>
        <a:srgbClr val="0078D7"/>
      </a:folHlink>
    </a:clrScheme>
    <a:fontScheme name="Segoe UI Light - Segoe UI Semilight">
      <a:majorFont>
        <a:latin typeface="Segoe UI Light"/>
        <a:ea typeface=""/>
        <a:cs typeface=""/>
      </a:majorFont>
      <a:minorFont>
        <a:latin typeface="Segoe UI Semilight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defTabSz="932472" fontAlgn="base">
          <a:lnSpc>
            <a:spcPct val="90000"/>
          </a:lnSpc>
          <a:spcBef>
            <a:spcPct val="0"/>
          </a:spcBef>
          <a:spcAft>
            <a:spcPct val="0"/>
          </a:spcAft>
          <a:defRPr sz="24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82880" tIns="146304" rIns="182880" bIns="146304" rtlCol="0">
        <a:spAutoFit/>
      </a:bodyPr>
      <a:lstStyle>
        <a:defPPr>
          <a:lnSpc>
            <a:spcPct val="90000"/>
          </a:lnSpc>
          <a:spcAft>
            <a:spcPts val="600"/>
          </a:spcAft>
          <a:defRPr sz="24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NTK_2017_Biz_ppt" id="{9FDCA7EF-1417-41E8-8763-100BAA52DB97}" vid="{82D97F85-C213-4157-AB73-F108064F431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NTK_2017_Tech_ppt</Template>
  <TotalTime>0</TotalTime>
  <Words>1002</Words>
  <Application>Microsoft Office PowerPoint</Application>
  <PresentationFormat>Custom</PresentationFormat>
  <Paragraphs>164</Paragraphs>
  <Slides>20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Arial</vt:lpstr>
      <vt:lpstr>Calibri</vt:lpstr>
      <vt:lpstr>Consolas</vt:lpstr>
      <vt:lpstr>Segoe UI</vt:lpstr>
      <vt:lpstr>Segoe UI Light</vt:lpstr>
      <vt:lpstr>Segoe UI Semibold</vt:lpstr>
      <vt:lpstr>Segoe UI Semilight</vt:lpstr>
      <vt:lpstr>Wingdings</vt:lpstr>
      <vt:lpstr>MS_WinDays17_PPT_template</vt:lpstr>
      <vt:lpstr>PowerPoint Presentation</vt:lpstr>
      <vt:lpstr>Nameščanje Windows 10 – kako to narediti pravilno</vt:lpstr>
      <vt:lpstr>US Department of Defense to deploy 4 million seats of Windows 10    https://blogs.microsoft.com/firehose/2016/02/17/us-department-of-defense-to-deploy-4-million-seats-of-windows-10/#sm.0000ypu7eb7eifr611eg75l34tyiy  https://blogs.windows.com/windowsexperience/2016/02/17/us-department-of-defense-commits-to-upgrade-4-million-seats-to-windows-10/ </vt:lpstr>
      <vt:lpstr>Windows 10 security</vt:lpstr>
      <vt:lpstr>Typical Attack Timeline &amp; Observations</vt:lpstr>
      <vt:lpstr>The Windows 10 Defense Stack</vt:lpstr>
      <vt:lpstr>What are the hardware prerequisites?</vt:lpstr>
      <vt:lpstr>But we are running Windows 7/8/x in legacy BIOS mode …</vt:lpstr>
      <vt:lpstr>What would be an old way to upgrade</vt:lpstr>
      <vt:lpstr>What is the modern way to upgrade</vt:lpstr>
      <vt:lpstr>Task Sequence componenets</vt:lpstr>
      <vt:lpstr>BIOS to UEFI</vt:lpstr>
      <vt:lpstr>MBR2GPT</vt:lpstr>
      <vt:lpstr>BIOS Configuration Tools</vt:lpstr>
      <vt:lpstr>Bitlocker</vt:lpstr>
      <vt:lpstr>Language packs</vt:lpstr>
      <vt:lpstr>How to install language packs to Windows 10</vt:lpstr>
      <vt:lpstr>Resources</vt:lpstr>
      <vt:lpstr>Vprašanja?  tomaz.cebul@microsoft.com</vt:lpstr>
      <vt:lpstr>PowerPoint Presentation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/>
  <cp:revision>1</cp:revision>
  <dcterms:created xsi:type="dcterms:W3CDTF">2017-05-17T22:14:35Z</dcterms:created>
  <dcterms:modified xsi:type="dcterms:W3CDTF">2017-05-17T22:14:50Z</dcterms:modified>
</cp:coreProperties>
</file>