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2E7F"/>
    <a:srgbClr val="5E5E60"/>
    <a:srgbClr val="F26224"/>
    <a:srgbClr val="FFFFFF"/>
    <a:srgbClr val="1A1A1A"/>
    <a:srgbClr val="0078D4"/>
    <a:srgbClr val="107C10"/>
    <a:srgbClr val="EAEAEA"/>
    <a:srgbClr val="004B50"/>
    <a:srgbClr val="0082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53" autoAdjust="0"/>
    <p:restoredTop sz="78412" autoAdjust="0"/>
  </p:normalViewPr>
  <p:slideViewPr>
    <p:cSldViewPr snapToGrid="0">
      <p:cViewPr varScale="1">
        <p:scale>
          <a:sx n="118" d="100"/>
          <a:sy n="118" d="100"/>
        </p:scale>
        <p:origin x="126" y="300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mir Arh" userId="b9861ad52b2a00d5" providerId="LiveId" clId="{310A9E5C-4386-4DD3-93F2-C3F414493D6C}"/>
    <pc:docChg chg="modSld">
      <pc:chgData name="Damir Arh" userId="b9861ad52b2a00d5" providerId="LiveId" clId="{310A9E5C-4386-4DD3-93F2-C3F414493D6C}" dt="2021-09-20T16:20:28.387" v="36" actId="20577"/>
      <pc:docMkLst>
        <pc:docMk/>
      </pc:docMkLst>
      <pc:sldChg chg="modNotesTx">
        <pc:chgData name="Damir Arh" userId="b9861ad52b2a00d5" providerId="LiveId" clId="{310A9E5C-4386-4DD3-93F2-C3F414493D6C}" dt="2021-09-20T16:19:21.549" v="0" actId="6549"/>
        <pc:sldMkLst>
          <pc:docMk/>
          <pc:sldMk cId="695154004" sldId="257"/>
        </pc:sldMkLst>
      </pc:sldChg>
      <pc:sldChg chg="modNotesTx">
        <pc:chgData name="Damir Arh" userId="b9861ad52b2a00d5" providerId="LiveId" clId="{310A9E5C-4386-4DD3-93F2-C3F414493D6C}" dt="2021-09-20T16:19:23.684" v="1" actId="6549"/>
        <pc:sldMkLst>
          <pc:docMk/>
          <pc:sldMk cId="2154449671" sldId="258"/>
        </pc:sldMkLst>
      </pc:sldChg>
      <pc:sldChg chg="modNotesTx">
        <pc:chgData name="Damir Arh" userId="b9861ad52b2a00d5" providerId="LiveId" clId="{310A9E5C-4386-4DD3-93F2-C3F414493D6C}" dt="2021-09-20T16:19:25.784" v="2" actId="6549"/>
        <pc:sldMkLst>
          <pc:docMk/>
          <pc:sldMk cId="4043561768" sldId="259"/>
        </pc:sldMkLst>
      </pc:sldChg>
      <pc:sldChg chg="modNotesTx">
        <pc:chgData name="Damir Arh" userId="b9861ad52b2a00d5" providerId="LiveId" clId="{310A9E5C-4386-4DD3-93F2-C3F414493D6C}" dt="2021-09-20T16:19:28.247" v="3" actId="6549"/>
        <pc:sldMkLst>
          <pc:docMk/>
          <pc:sldMk cId="2589058204" sldId="260"/>
        </pc:sldMkLst>
      </pc:sldChg>
      <pc:sldChg chg="modNotesTx">
        <pc:chgData name="Damir Arh" userId="b9861ad52b2a00d5" providerId="LiveId" clId="{310A9E5C-4386-4DD3-93F2-C3F414493D6C}" dt="2021-09-20T16:19:34.923" v="7" actId="5793"/>
        <pc:sldMkLst>
          <pc:docMk/>
          <pc:sldMk cId="3755155111" sldId="261"/>
        </pc:sldMkLst>
      </pc:sldChg>
      <pc:sldChg chg="modNotesTx">
        <pc:chgData name="Damir Arh" userId="b9861ad52b2a00d5" providerId="LiveId" clId="{310A9E5C-4386-4DD3-93F2-C3F414493D6C}" dt="2021-09-20T16:19:39.456" v="9" actId="5793"/>
        <pc:sldMkLst>
          <pc:docMk/>
          <pc:sldMk cId="4126522146" sldId="262"/>
        </pc:sldMkLst>
      </pc:sldChg>
      <pc:sldChg chg="modNotesTx">
        <pc:chgData name="Damir Arh" userId="b9861ad52b2a00d5" providerId="LiveId" clId="{310A9E5C-4386-4DD3-93F2-C3F414493D6C}" dt="2021-09-20T16:19:42.282" v="11" actId="5793"/>
        <pc:sldMkLst>
          <pc:docMk/>
          <pc:sldMk cId="1849199531" sldId="264"/>
        </pc:sldMkLst>
      </pc:sldChg>
      <pc:sldChg chg="modNotesTx">
        <pc:chgData name="Damir Arh" userId="b9861ad52b2a00d5" providerId="LiveId" clId="{310A9E5C-4386-4DD3-93F2-C3F414493D6C}" dt="2021-09-20T16:19:44.868" v="13" actId="5793"/>
        <pc:sldMkLst>
          <pc:docMk/>
          <pc:sldMk cId="1463943770" sldId="265"/>
        </pc:sldMkLst>
      </pc:sldChg>
      <pc:sldChg chg="modNotesTx">
        <pc:chgData name="Damir Arh" userId="b9861ad52b2a00d5" providerId="LiveId" clId="{310A9E5C-4386-4DD3-93F2-C3F414493D6C}" dt="2021-09-20T16:19:48.042" v="15" actId="5793"/>
        <pc:sldMkLst>
          <pc:docMk/>
          <pc:sldMk cId="1439515768" sldId="266"/>
        </pc:sldMkLst>
      </pc:sldChg>
      <pc:sldChg chg="modNotesTx">
        <pc:chgData name="Damir Arh" userId="b9861ad52b2a00d5" providerId="LiveId" clId="{310A9E5C-4386-4DD3-93F2-C3F414493D6C}" dt="2021-09-20T16:19:50.927" v="17" actId="5793"/>
        <pc:sldMkLst>
          <pc:docMk/>
          <pc:sldMk cId="2026539959" sldId="267"/>
        </pc:sldMkLst>
      </pc:sldChg>
      <pc:sldChg chg="modNotesTx">
        <pc:chgData name="Damir Arh" userId="b9861ad52b2a00d5" providerId="LiveId" clId="{310A9E5C-4386-4DD3-93F2-C3F414493D6C}" dt="2021-09-20T16:19:53.352" v="19" actId="5793"/>
        <pc:sldMkLst>
          <pc:docMk/>
          <pc:sldMk cId="2927242040" sldId="268"/>
        </pc:sldMkLst>
      </pc:sldChg>
      <pc:sldChg chg="modNotesTx">
        <pc:chgData name="Damir Arh" userId="b9861ad52b2a00d5" providerId="LiveId" clId="{310A9E5C-4386-4DD3-93F2-C3F414493D6C}" dt="2021-09-20T16:19:56.805" v="21" actId="5793"/>
        <pc:sldMkLst>
          <pc:docMk/>
          <pc:sldMk cId="956083539" sldId="269"/>
        </pc:sldMkLst>
      </pc:sldChg>
      <pc:sldChg chg="modNotesTx">
        <pc:chgData name="Damir Arh" userId="b9861ad52b2a00d5" providerId="LiveId" clId="{310A9E5C-4386-4DD3-93F2-C3F414493D6C}" dt="2021-09-20T16:20:14.655" v="23" actId="5793"/>
        <pc:sldMkLst>
          <pc:docMk/>
          <pc:sldMk cId="3748077842" sldId="271"/>
        </pc:sldMkLst>
      </pc:sldChg>
      <pc:sldChg chg="modNotesTx">
        <pc:chgData name="Damir Arh" userId="b9861ad52b2a00d5" providerId="LiveId" clId="{310A9E5C-4386-4DD3-93F2-C3F414493D6C}" dt="2021-09-20T16:20:16.740" v="25" actId="5793"/>
        <pc:sldMkLst>
          <pc:docMk/>
          <pc:sldMk cId="3932345443" sldId="272"/>
        </pc:sldMkLst>
      </pc:sldChg>
      <pc:sldChg chg="modNotesTx">
        <pc:chgData name="Damir Arh" userId="b9861ad52b2a00d5" providerId="LiveId" clId="{310A9E5C-4386-4DD3-93F2-C3F414493D6C}" dt="2021-09-20T16:20:18.733" v="27" actId="5793"/>
        <pc:sldMkLst>
          <pc:docMk/>
          <pc:sldMk cId="704545020" sldId="273"/>
        </pc:sldMkLst>
      </pc:sldChg>
      <pc:sldChg chg="modNotesTx">
        <pc:chgData name="Damir Arh" userId="b9861ad52b2a00d5" providerId="LiveId" clId="{310A9E5C-4386-4DD3-93F2-C3F414493D6C}" dt="2021-09-20T16:20:20.997" v="29" actId="5793"/>
        <pc:sldMkLst>
          <pc:docMk/>
          <pc:sldMk cId="3514566526" sldId="274"/>
        </pc:sldMkLst>
      </pc:sldChg>
      <pc:sldChg chg="modNotesTx">
        <pc:chgData name="Damir Arh" userId="b9861ad52b2a00d5" providerId="LiveId" clId="{310A9E5C-4386-4DD3-93F2-C3F414493D6C}" dt="2021-09-20T16:20:22.908" v="31" actId="5793"/>
        <pc:sldMkLst>
          <pc:docMk/>
          <pc:sldMk cId="4057780970" sldId="275"/>
        </pc:sldMkLst>
      </pc:sldChg>
      <pc:sldChg chg="modNotesTx">
        <pc:chgData name="Damir Arh" userId="b9861ad52b2a00d5" providerId="LiveId" clId="{310A9E5C-4386-4DD3-93F2-C3F414493D6C}" dt="2021-09-20T16:20:24.722" v="33" actId="5793"/>
        <pc:sldMkLst>
          <pc:docMk/>
          <pc:sldMk cId="2985900775" sldId="276"/>
        </pc:sldMkLst>
      </pc:sldChg>
      <pc:sldChg chg="modNotesTx">
        <pc:chgData name="Damir Arh" userId="b9861ad52b2a00d5" providerId="LiveId" clId="{310A9E5C-4386-4DD3-93F2-C3F414493D6C}" dt="2021-09-20T16:20:26.646" v="35" actId="5793"/>
        <pc:sldMkLst>
          <pc:docMk/>
          <pc:sldMk cId="2357486140" sldId="277"/>
        </pc:sldMkLst>
      </pc:sldChg>
      <pc:sldChg chg="modNotesTx">
        <pc:chgData name="Damir Arh" userId="b9861ad52b2a00d5" providerId="LiveId" clId="{310A9E5C-4386-4DD3-93F2-C3F414493D6C}" dt="2021-09-20T16:20:28.387" v="36" actId="20577"/>
        <pc:sldMkLst>
          <pc:docMk/>
          <pc:sldMk cId="2899491561" sldId="27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9/20/2021 6:19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981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0630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751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067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454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000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564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084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098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2849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473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818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392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3665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7266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1599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2209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89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sl-SI" b="0" i="0" dirty="0">
              <a:solidFill>
                <a:srgbClr val="DCDDDE"/>
              </a:solidFill>
              <a:effectLst/>
              <a:latin typeface="Inter"/>
            </a:endParaRP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6:19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046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9/20/2021 6:20 PM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677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 2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41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2829288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197393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bg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289941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bg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6E35FB-E6E5-524F-B40D-108EA49665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83B4CA-9B2A-2B49-9064-C1E69D8C2A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5F7125-6516-2947-ACCC-688ECE1812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41675A-3DAB-BD42-A82A-3DBAF72B65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E6009D-0C6E-8D40-B0D1-399DA71988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C3E48A-E98F-804F-85C3-7C70D24320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DC115D-B909-EA48-A10B-37E0F386FA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76618" y="6038101"/>
            <a:ext cx="584392" cy="5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r>
              <a:rPr lang="en-HR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chemeClr val="accent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chemeClr val="tx1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7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5236A4-10F5-E244-BA93-DF35A08EB0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76618" y="6038101"/>
            <a:ext cx="584392" cy="5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480B941-6869-B54C-B830-3F292D1CCA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7D28D9-AE32-4543-A752-6B3F92F6DC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E64375E-C454-9B41-849F-5D112B94A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4785D3F-D89B-C645-91FB-A0DF155F3B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ccent Colo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52E244-F08A-0D42-9B79-618BCCB28E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42037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52E244-F08A-0D42-9B79-618BCCB28E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8766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71900" y="3114274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71900" y="3114274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80" r:id="rId2"/>
    <p:sldLayoutId id="2147484681" r:id="rId3"/>
    <p:sldLayoutId id="2147484609" r:id="rId4"/>
    <p:sldLayoutId id="2147484577" r:id="rId5"/>
    <p:sldLayoutId id="2147484610" r:id="rId6"/>
    <p:sldLayoutId id="2147484240" r:id="rId7"/>
    <p:sldLayoutId id="2147484241" r:id="rId8"/>
    <p:sldLayoutId id="2147484474" r:id="rId9"/>
    <p:sldLayoutId id="2147484245" r:id="rId10"/>
    <p:sldLayoutId id="2147484247" r:id="rId11"/>
    <p:sldLayoutId id="2147484639" r:id="rId12"/>
    <p:sldLayoutId id="2147484603" r:id="rId13"/>
    <p:sldLayoutId id="2147484573" r:id="rId14"/>
    <p:sldLayoutId id="2147484638" r:id="rId15"/>
    <p:sldLayoutId id="2147484673" r:id="rId16"/>
    <p:sldLayoutId id="2147484249" r:id="rId17"/>
    <p:sldLayoutId id="2147484640" r:id="rId18"/>
    <p:sldLayoutId id="2147484582" r:id="rId19"/>
    <p:sldLayoutId id="2147484584" r:id="rId20"/>
    <p:sldLayoutId id="2147484583" r:id="rId21"/>
    <p:sldLayoutId id="2147484256" r:id="rId22"/>
    <p:sldLayoutId id="2147484678" r:id="rId23"/>
    <p:sldLayoutId id="2147484679" r:id="rId24"/>
    <p:sldLayoutId id="2147484682" r:id="rId25"/>
    <p:sldLayoutId id="2147484299" r:id="rId26"/>
    <p:sldLayoutId id="2147484263" r:id="rId27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amirscorner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hyperlink" Target="https://www.dotnetcurry.com/csharpboo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damirarh/async-streams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nuget.org/packages/System.Linq.Async/" TargetMode="External"/><Relationship Id="rId5" Type="http://schemas.openxmlformats.org/officeDocument/2006/relationships/hyperlink" Target="https://github.com/dotnet/reactive" TargetMode="External"/><Relationship Id="rId4" Type="http://schemas.openxmlformats.org/officeDocument/2006/relationships/hyperlink" Target="https://bit.ly/AsyncStreamMsdnMa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505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besedila 1">
            <a:extLst>
              <a:ext uri="{FF2B5EF4-FFF2-40B4-BE49-F238E27FC236}">
                <a16:creationId xmlns:a16="http://schemas.microsoft.com/office/drawing/2014/main" id="{E21D4F88-6B8A-4CAA-A3DA-7B6A13F812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Asinhroni</a:t>
            </a:r>
            <a:br>
              <a:rPr lang="sl-SI" dirty="0"/>
            </a:br>
            <a:r>
              <a:rPr lang="sl-SI" dirty="0"/>
              <a:t>tokovi v C#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D08BCF63-6F91-41F3-AA25-2D48736B88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86727" y="3965687"/>
            <a:ext cx="4087812" cy="947952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Damir Arh, Razum </a:t>
            </a:r>
            <a:r>
              <a:rPr lang="sl-SI" dirty="0" err="1"/>
              <a:t>d.o.o</a:t>
            </a:r>
            <a:r>
              <a:rPr lang="sl-SI" dirty="0"/>
              <a:t>.</a:t>
            </a:r>
          </a:p>
          <a:p>
            <a:pPr marL="0" indent="0">
              <a:buNone/>
            </a:pPr>
            <a:r>
              <a:rPr lang="sl-SI" dirty="0"/>
              <a:t>Microsoft MVP</a:t>
            </a:r>
          </a:p>
        </p:txBody>
      </p:sp>
    </p:spTree>
    <p:extLst>
      <p:ext uri="{BB962C8B-B14F-4D97-AF65-F5344CB8AC3E}">
        <p14:creationId xmlns:p14="http://schemas.microsoft.com/office/powerpoint/2010/main" val="69515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0B9C9F8-CBDA-4F4F-A395-C921DA08A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 meni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89252F32-3260-4CAE-B98F-16A2C5F759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99146"/>
          </a:xfrm>
        </p:spPr>
        <p:txBody>
          <a:bodyPr/>
          <a:lstStyle/>
          <a:p>
            <a:r>
              <a:rPr lang="sl-SI" dirty="0"/>
              <a:t>Razum </a:t>
            </a:r>
            <a:r>
              <a:rPr lang="sl-SI" dirty="0" err="1"/>
              <a:t>d.o.o</a:t>
            </a:r>
            <a:r>
              <a:rPr lang="sl-SI" dirty="0"/>
              <a:t>.</a:t>
            </a:r>
          </a:p>
          <a:p>
            <a:r>
              <a:rPr lang="sl-SI" dirty="0"/>
              <a:t>Microsoft MVP</a:t>
            </a:r>
          </a:p>
          <a:p>
            <a:r>
              <a:rPr lang="sl-SI" dirty="0">
                <a:hlinkClick r:id="rId3"/>
              </a:rPr>
              <a:t>https://damirscorner.com</a:t>
            </a:r>
            <a:r>
              <a:rPr lang="sl-SI" dirty="0"/>
              <a:t> </a:t>
            </a:r>
          </a:p>
          <a:p>
            <a:r>
              <a:rPr lang="sl-SI" dirty="0">
                <a:hlinkClick r:id="rId4"/>
              </a:rPr>
              <a:t>https://www.dotnetcurry.com/csharpbook</a:t>
            </a:r>
            <a:r>
              <a:rPr lang="sl-SI" dirty="0"/>
              <a:t> </a:t>
            </a:r>
          </a:p>
          <a:p>
            <a:r>
              <a:rPr lang="sl-SI" dirty="0"/>
              <a:t>@DamirArh</a:t>
            </a:r>
          </a:p>
        </p:txBody>
      </p:sp>
      <p:pic>
        <p:nvPicPr>
          <p:cNvPr id="10" name="Slika 9" descr="Slika, ki vsebuje besede besedilo&#10;&#10;Opis je samodejno ustvarjen">
            <a:extLst>
              <a:ext uri="{FF2B5EF4-FFF2-40B4-BE49-F238E27FC236}">
                <a16:creationId xmlns:a16="http://schemas.microsoft.com/office/drawing/2014/main" id="{C2E740A0-F5A6-402A-B5F2-A838F352B1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5383" y="2963916"/>
            <a:ext cx="2735091" cy="3762703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C8935A7E-EF11-431F-B69F-3E362716FC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5383" y="95249"/>
            <a:ext cx="2735091" cy="273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4967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12BD427-2F57-4DBC-A300-C4BA47A95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AB0BBD48-CA73-4A88-BB5B-55038962ED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/>
              <a:t>Zakaj potrebujemo asinhrone tokove?</a:t>
            </a:r>
          </a:p>
          <a:p>
            <a:r>
              <a:rPr lang="sl-SI" dirty="0"/>
              <a:t>Asinhroni tokovi v .NET API-jih</a:t>
            </a:r>
          </a:p>
          <a:p>
            <a:r>
              <a:rPr lang="sl-SI" dirty="0"/>
              <a:t>Kako implementirati asinhrone tokove?</a:t>
            </a:r>
          </a:p>
          <a:p>
            <a:r>
              <a:rPr lang="sl-SI" dirty="0"/>
              <a:t>Kaj bo zdaj z </a:t>
            </a:r>
            <a:r>
              <a:rPr lang="sl-SI" dirty="0" err="1"/>
              <a:t>IObservable</a:t>
            </a:r>
            <a:r>
              <a:rPr lang="sl-SI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43561768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3E33C12-D433-4416-A27D-C0D4A1B08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Kdaj so asinhroni tokovi uporabni?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D304FC1C-D53B-4678-BF2E-6571E14FCB9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1435497"/>
            <a:ext cx="11018520" cy="1465016"/>
          </a:xfrm>
        </p:spPr>
        <p:txBody>
          <a:bodyPr/>
          <a:lstStyle/>
          <a:p>
            <a:r>
              <a:rPr lang="sl-SI" dirty="0"/>
              <a:t>Zaporedje elementov</a:t>
            </a:r>
          </a:p>
          <a:p>
            <a:r>
              <a:rPr lang="sl-SI" dirty="0"/>
              <a:t>Počasen dostop</a:t>
            </a:r>
          </a:p>
          <a:p>
            <a:r>
              <a:rPr lang="sl-SI" dirty="0"/>
              <a:t>Asinhrona uporaba</a:t>
            </a:r>
          </a:p>
        </p:txBody>
      </p:sp>
    </p:spTree>
    <p:extLst>
      <p:ext uri="{BB962C8B-B14F-4D97-AF65-F5344CB8AC3E}">
        <p14:creationId xmlns:p14="http://schemas.microsoft.com/office/powerpoint/2010/main" val="258905820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Slika 14">
            <a:extLst>
              <a:ext uri="{FF2B5EF4-FFF2-40B4-BE49-F238E27FC236}">
                <a16:creationId xmlns:a16="http://schemas.microsoft.com/office/drawing/2014/main" id="{8837E93F-3A47-40C9-82BB-6CE8402A4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353" y="449826"/>
            <a:ext cx="7152189" cy="5950974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6FCBA4A9-85F3-4ABA-ACA7-397B89391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Task</a:t>
            </a:r>
            <a:r>
              <a:rPr lang="sl-SI" dirty="0"/>
              <a:t>&lt;</a:t>
            </a:r>
            <a:r>
              <a:rPr lang="sl-SI" dirty="0" err="1"/>
              <a:t>IEnumerable</a:t>
            </a:r>
            <a:r>
              <a:rPr lang="sl-SI" dirty="0"/>
              <a:t>&lt;T&gt;&gt;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BA9D7015-433D-447D-91AA-756D65C7E2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3168" y="1787476"/>
            <a:ext cx="6016712" cy="1415772"/>
          </a:xfrm>
        </p:spPr>
        <p:txBody>
          <a:bodyPr/>
          <a:lstStyle/>
          <a:p>
            <a:r>
              <a:rPr lang="en-US" sz="2000" b="0" dirty="0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foreach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(</a:t>
            </a:r>
            <a:r>
              <a:rPr lang="en-US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item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in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await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GetItems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())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{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en-US" sz="2000" b="0" dirty="0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// use the item</a:t>
            </a:r>
            <a:endParaRPr lang="en-US" sz="2000" b="0" dirty="0">
              <a:solidFill>
                <a:srgbClr val="000000"/>
              </a:solidFill>
              <a:effectLst/>
              <a:latin typeface="Fira Code" panose="020B0809050000020004" pitchFamily="49" charset="0"/>
            </a:endParaRP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551551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lika 10">
            <a:extLst>
              <a:ext uri="{FF2B5EF4-FFF2-40B4-BE49-F238E27FC236}">
                <a16:creationId xmlns:a16="http://schemas.microsoft.com/office/drawing/2014/main" id="{431AB61C-D431-4139-894F-DECAFF076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875" y="463276"/>
            <a:ext cx="7081291" cy="4433504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6FCBA4A9-85F3-4ABA-ACA7-397B89391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IEnumerable</a:t>
            </a:r>
            <a:r>
              <a:rPr lang="sl-SI" dirty="0"/>
              <a:t>&lt;</a:t>
            </a:r>
            <a:r>
              <a:rPr lang="sl-SI" dirty="0" err="1"/>
              <a:t>Task</a:t>
            </a:r>
            <a:r>
              <a:rPr lang="sl-SI" dirty="0"/>
              <a:t>&lt;T&gt;&gt;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BA9D7015-433D-447D-91AA-756D65C7E2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3168" y="1787476"/>
            <a:ext cx="6016712" cy="1785104"/>
          </a:xfrm>
        </p:spPr>
        <p:txBody>
          <a:bodyPr/>
          <a:lstStyle/>
          <a:p>
            <a:r>
              <a:rPr lang="en-US" sz="2000" b="0" dirty="0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foreach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(</a:t>
            </a:r>
            <a:r>
              <a:rPr lang="en-US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task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in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GetItems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())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{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en-US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item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 </a:t>
            </a:r>
            <a:r>
              <a:rPr lang="en-US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await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task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;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en-US" sz="2000" b="0" dirty="0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// use the item</a:t>
            </a:r>
            <a:endParaRPr lang="en-US" sz="2000" b="0" dirty="0">
              <a:solidFill>
                <a:srgbClr val="000000"/>
              </a:solidFill>
              <a:effectLst/>
              <a:latin typeface="Fira Code" panose="020B0809050000020004" pitchFamily="49" charset="0"/>
            </a:endParaRP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1265221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F2526951-D83B-4672-A77C-2A865EFBE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057" y="1732455"/>
            <a:ext cx="8291804" cy="4936686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6FCBA4A9-85F3-4ABA-ACA7-397B89391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IAsyncEnumerable</a:t>
            </a:r>
            <a:r>
              <a:rPr lang="sl-SI" dirty="0"/>
              <a:t>&lt;T&gt;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BA9D7015-433D-447D-91AA-756D65C7E2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38432" y="1178123"/>
            <a:ext cx="6113816" cy="1723549"/>
          </a:xfrm>
        </p:spPr>
        <p:txBody>
          <a:bodyPr/>
          <a:lstStyle/>
          <a:p>
            <a:r>
              <a:rPr lang="en-US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await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foreach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(</a:t>
            </a:r>
            <a:r>
              <a:rPr lang="en-US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value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in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en-US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GetItems</a:t>
            </a:r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())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{</a:t>
            </a: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en-US" sz="2000" b="0" dirty="0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// use the item</a:t>
            </a:r>
            <a:endParaRPr lang="en-US" sz="2000" b="0" dirty="0">
              <a:solidFill>
                <a:srgbClr val="000000"/>
              </a:solidFill>
              <a:effectLst/>
              <a:latin typeface="Fira Code" panose="020B0809050000020004" pitchFamily="49" charset="0"/>
            </a:endParaRPr>
          </a:p>
          <a:p>
            <a:r>
              <a:rPr lang="en-US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8491995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679BC46-C828-40C3-A960-0CFEA197C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IAsyncEnumerable</a:t>
            </a:r>
            <a:r>
              <a:rPr lang="sl-SI" dirty="0"/>
              <a:t>&lt;T&gt; v .NET knjižnicah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4B931A93-5F07-4BBB-A305-83766861BC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010602"/>
          </a:xfrm>
        </p:spPr>
        <p:txBody>
          <a:bodyPr/>
          <a:lstStyle/>
          <a:p>
            <a:r>
              <a:rPr lang="sl-SI" dirty="0" err="1"/>
              <a:t>System.Linq.Async</a:t>
            </a:r>
            <a:endParaRPr lang="sl-SI" dirty="0"/>
          </a:p>
          <a:p>
            <a:pPr marL="228600" lvl="1" indent="0">
              <a:buNone/>
            </a:pPr>
            <a:r>
              <a:rPr lang="sl-SI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singleItem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 </a:t>
            </a:r>
            <a:r>
              <a:rPr lang="sl-SI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await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GetItems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().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Skip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  <a:r>
              <a:rPr lang="sl-SI" b="0" dirty="0">
                <a:solidFill>
                  <a:srgbClr val="098658"/>
                </a:solidFill>
                <a:effectLst/>
                <a:latin typeface="Fira Code" panose="020B0809050000020004" pitchFamily="49" charset="0"/>
              </a:rPr>
              <a:t>5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).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FirstAsync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();</a:t>
            </a:r>
            <a:endParaRPr lang="sl-SI" dirty="0"/>
          </a:p>
          <a:p>
            <a:pPr lvl="3"/>
            <a:endParaRPr lang="sl-SI" dirty="0"/>
          </a:p>
          <a:p>
            <a:r>
              <a:rPr lang="sl-SI" dirty="0" err="1"/>
              <a:t>Entity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</a:t>
            </a:r>
            <a:r>
              <a:rPr lang="sl-SI" dirty="0" err="1"/>
              <a:t>Core</a:t>
            </a:r>
            <a:endParaRPr lang="sl-SI" dirty="0"/>
          </a:p>
          <a:p>
            <a:pPr marL="228600" lvl="1" indent="0">
              <a:buNone/>
            </a:pPr>
            <a:r>
              <a:rPr lang="sl-SI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persons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 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context</a:t>
            </a:r>
            <a:r>
              <a:rPr lang="sl-SI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Persons</a:t>
            </a:r>
            <a:endParaRPr lang="sl-SI" b="0" dirty="0">
              <a:solidFill>
                <a:srgbClr val="000000"/>
              </a:solidFill>
              <a:effectLst/>
              <a:latin typeface="Fira Code" panose="020B0809050000020004" pitchFamily="49" charset="0"/>
            </a:endParaRPr>
          </a:p>
          <a:p>
            <a:pPr marL="228600" lvl="1" indent="0">
              <a:buNone/>
            </a:pP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.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Where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  <a:r>
              <a:rPr lang="sl-SI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person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=&gt; 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person</a:t>
            </a:r>
            <a:r>
              <a:rPr lang="sl-SI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LastName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== </a:t>
            </a:r>
            <a:r>
              <a:rPr lang="sl-SI" b="0" dirty="0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"</a:t>
            </a:r>
            <a:r>
              <a:rPr lang="sl-SI" b="0" dirty="0" err="1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Doe</a:t>
            </a:r>
            <a:r>
              <a:rPr lang="sl-SI" b="0" dirty="0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"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</a:t>
            </a:r>
          </a:p>
          <a:p>
            <a:pPr marL="228600" lvl="1" indent="0">
              <a:buNone/>
            </a:pP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.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AsAsyncEnumerable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();</a:t>
            </a:r>
            <a:endParaRPr lang="sl-SI" dirty="0"/>
          </a:p>
          <a:p>
            <a:pPr lvl="3"/>
            <a:endParaRPr lang="sl-SI" dirty="0"/>
          </a:p>
          <a:p>
            <a:r>
              <a:rPr lang="en-US" dirty="0"/>
              <a:t>ASP.NET Core web API</a:t>
            </a:r>
            <a:endParaRPr lang="sl-SI" dirty="0"/>
          </a:p>
          <a:p>
            <a:pPr marL="228600" lvl="1" indent="0">
              <a:buNone/>
            </a:pPr>
            <a:r>
              <a:rPr lang="sl-SI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public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IAsyncEnumerable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Person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GetAllPersons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</a:t>
            </a:r>
          </a:p>
          <a:p>
            <a:pPr marL="228600" lvl="1" indent="0">
              <a:buNone/>
            </a:pP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{</a:t>
            </a:r>
          </a:p>
          <a:p>
            <a:pPr marL="228600" lvl="1" indent="0">
              <a:buNone/>
            </a:pP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return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context</a:t>
            </a:r>
            <a:r>
              <a:rPr lang="sl-SI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Persons</a:t>
            </a:r>
            <a:r>
              <a:rPr lang="sl-SI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AsAsyncEnumerable</a:t>
            </a: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();</a:t>
            </a:r>
          </a:p>
          <a:p>
            <a:pPr marL="228600" lvl="1" indent="0">
              <a:buNone/>
            </a:pPr>
            <a:r>
              <a:rPr lang="sl-SI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46394377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07EA7B5-BE53-4E0C-81D7-BDF426543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sl-SI" dirty="0"/>
              <a:t>Asinhroni tokovi v EF </a:t>
            </a:r>
            <a:r>
              <a:rPr lang="sl-SI" dirty="0" err="1"/>
              <a:t>Core</a:t>
            </a:r>
            <a:endParaRPr lang="sl-SI" dirty="0"/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0A73146A-A0EA-49CB-8EBA-7170D6743A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Branje zapisov na zahtevo</a:t>
            </a:r>
          </a:p>
        </p:txBody>
      </p:sp>
    </p:spTree>
    <p:extLst>
      <p:ext uri="{BB962C8B-B14F-4D97-AF65-F5344CB8AC3E}">
        <p14:creationId xmlns:p14="http://schemas.microsoft.com/office/powerpoint/2010/main" val="143951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1C40C41-DFC9-4722-B25D-F5D2D8098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Implementacija </a:t>
            </a:r>
            <a:r>
              <a:rPr lang="sl-SI" dirty="0" err="1"/>
              <a:t>IEnumerable</a:t>
            </a:r>
            <a:r>
              <a:rPr lang="sl-SI" dirty="0"/>
              <a:t>&lt;T&gt;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00EC7CAF-7903-4A65-9F28-63A59FD786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523768"/>
          </a:xfrm>
        </p:spPr>
        <p:txBody>
          <a:bodyPr/>
          <a:lstStyle/>
          <a:p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public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int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count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{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for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(</a:t>
            </a:r>
            <a:r>
              <a:rPr lang="sl-SI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 </a:t>
            </a:r>
            <a:r>
              <a:rPr lang="sl-SI" sz="2000" b="0" dirty="0">
                <a:solidFill>
                  <a:srgbClr val="098658"/>
                </a:solidFill>
                <a:effectLst/>
                <a:latin typeface="Fira Code" panose="020B0809050000020004" pitchFamily="49" charset="0"/>
              </a:rPr>
              <a:t>0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&lt;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count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++)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{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    </a:t>
            </a:r>
            <a:r>
              <a:rPr lang="sl-SI" sz="2000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yield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return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GetItem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);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}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}</a:t>
            </a:r>
            <a:endParaRPr lang="sl-SI" sz="2000" dirty="0"/>
          </a:p>
        </p:txBody>
      </p:sp>
    </p:spTree>
    <p:extLst>
      <p:ext uri="{BB962C8B-B14F-4D97-AF65-F5344CB8AC3E}">
        <p14:creationId xmlns:p14="http://schemas.microsoft.com/office/powerpoint/2010/main" val="202653995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AA70893-211F-450F-A35D-CEEFBF9D5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Implementacija </a:t>
            </a:r>
            <a:r>
              <a:rPr lang="sl-SI" dirty="0" err="1"/>
              <a:t>IAsyncEnumerable</a:t>
            </a:r>
            <a:r>
              <a:rPr lang="sl-SI" dirty="0"/>
              <a:t>&lt;T&gt;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23FCD478-813E-4FBC-AF0A-948A3A0210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523768"/>
          </a:xfrm>
        </p:spPr>
        <p:txBody>
          <a:bodyPr/>
          <a:lstStyle/>
          <a:p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public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async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IAsyncEnumerable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GetIAsyncEnumerable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int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count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{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for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(</a:t>
            </a:r>
            <a:r>
              <a:rPr lang="sl-SI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 </a:t>
            </a:r>
            <a:r>
              <a:rPr lang="sl-SI" sz="2000" b="0" dirty="0">
                <a:solidFill>
                  <a:srgbClr val="098658"/>
                </a:solidFill>
                <a:effectLst/>
                <a:latin typeface="Fira Code" panose="020B0809050000020004" pitchFamily="49" charset="0"/>
              </a:rPr>
              <a:t>0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&lt;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count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++)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{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    </a:t>
            </a:r>
            <a:r>
              <a:rPr lang="sl-SI" sz="2000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yield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AF00DB"/>
                </a:solidFill>
                <a:effectLst/>
                <a:latin typeface="Fira Code" panose="020B0809050000020004" pitchFamily="49" charset="0"/>
              </a:rPr>
              <a:t>return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await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GetItem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index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);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}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92724204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49ABC30-9DA5-41C9-9B23-67BF22FB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Implementacija asinhronega toka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4DBBCDE0-FB3E-441A-8AB5-AFF0E3FB368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Odjemalec za </a:t>
            </a:r>
            <a:r>
              <a:rPr lang="sl-SI" dirty="0" err="1"/>
              <a:t>GitHub</a:t>
            </a:r>
            <a:r>
              <a:rPr lang="sl-SI" dirty="0"/>
              <a:t> API</a:t>
            </a:r>
          </a:p>
        </p:txBody>
      </p:sp>
    </p:spTree>
    <p:extLst>
      <p:ext uri="{BB962C8B-B14F-4D97-AF65-F5344CB8AC3E}">
        <p14:creationId xmlns:p14="http://schemas.microsoft.com/office/powerpoint/2010/main" val="95608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Slika 15">
            <a:extLst>
              <a:ext uri="{FF2B5EF4-FFF2-40B4-BE49-F238E27FC236}">
                <a16:creationId xmlns:a16="http://schemas.microsoft.com/office/drawing/2014/main" id="{EE063BCB-1709-4A64-A9F7-1019475ED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0085" y="1416307"/>
            <a:ext cx="4286251" cy="2781942"/>
          </a:xfrm>
          <a:prstGeom prst="rect">
            <a:avLst/>
          </a:prstGeom>
        </p:spPr>
      </p:pic>
      <p:pic>
        <p:nvPicPr>
          <p:cNvPr id="14" name="Slika 13">
            <a:extLst>
              <a:ext uri="{FF2B5EF4-FFF2-40B4-BE49-F238E27FC236}">
                <a16:creationId xmlns:a16="http://schemas.microsoft.com/office/drawing/2014/main" id="{38C9B7F9-B17D-4FBC-9CCF-FCFE5DB5A7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115" y="1452608"/>
            <a:ext cx="4286250" cy="2745641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57DA6FEF-D359-406C-B221-D9B9B7793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IAsyncEnumerable</a:t>
            </a:r>
            <a:r>
              <a:rPr lang="sl-SI" dirty="0"/>
              <a:t>&lt;T&gt; : </a:t>
            </a:r>
            <a:r>
              <a:rPr lang="sl-SI" dirty="0" err="1"/>
              <a:t>IObservable</a:t>
            </a:r>
            <a:r>
              <a:rPr lang="sl-SI" dirty="0"/>
              <a:t>&lt;T&gt;</a:t>
            </a:r>
          </a:p>
        </p:txBody>
      </p:sp>
    </p:spTree>
    <p:extLst>
      <p:ext uri="{BB962C8B-B14F-4D97-AF65-F5344CB8AC3E}">
        <p14:creationId xmlns:p14="http://schemas.microsoft.com/office/powerpoint/2010/main" val="3748077842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8E95904-319D-4D56-93B7-921431F4C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Kdaj je uporaben </a:t>
            </a:r>
            <a:r>
              <a:rPr lang="sl-SI" dirty="0" err="1"/>
              <a:t>IObservable</a:t>
            </a:r>
            <a:r>
              <a:rPr lang="sl-SI" dirty="0"/>
              <a:t>?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3FE09557-EA1C-4845-9C41-FB86BB908A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154436"/>
          </a:xfrm>
        </p:spPr>
        <p:txBody>
          <a:bodyPr/>
          <a:lstStyle/>
          <a:p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Observable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FromEventPattern</a:t>
            </a:r>
            <a:endParaRPr lang="sl-SI" sz="2000" b="0" dirty="0">
              <a:solidFill>
                <a:srgbClr val="795E26"/>
              </a:solidFill>
              <a:effectLst/>
              <a:latin typeface="Fira Code" panose="020B0809050000020004" pitchFamily="49" charset="0"/>
            </a:endParaRPr>
          </a:p>
          <a:p>
            <a:r>
              <a:rPr lang="sl-SI" sz="2000" dirty="0">
                <a:solidFill>
                  <a:srgbClr val="795E26"/>
                </a:solidFill>
                <a:latin typeface="Fira Code" panose="020B0809050000020004" pitchFamily="49" charset="0"/>
              </a:rPr>
              <a:t>  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TextChangedEventHandler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,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TextChangedEventArgs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handler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=&gt;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this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input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TextChanged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+=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handler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,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handler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=&gt;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this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input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TextChanged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-=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handler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Throttle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TimeSpan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FromMilliseconds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  <a:r>
              <a:rPr lang="sl-SI" sz="2000" b="0" dirty="0">
                <a:solidFill>
                  <a:srgbClr val="098658"/>
                </a:solidFill>
                <a:effectLst/>
                <a:latin typeface="Fira Code" panose="020B0809050000020004" pitchFamily="49" charset="0"/>
              </a:rPr>
              <a:t>500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))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Subscribe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  <a:r>
              <a:rPr lang="sl-SI" sz="2000" b="0" dirty="0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_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=&gt;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this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PerformSearch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());</a:t>
            </a:r>
          </a:p>
        </p:txBody>
      </p:sp>
    </p:spTree>
    <p:extLst>
      <p:ext uri="{BB962C8B-B14F-4D97-AF65-F5344CB8AC3E}">
        <p14:creationId xmlns:p14="http://schemas.microsoft.com/office/powerpoint/2010/main" val="3932345443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790F35B-59A7-4EB5-B08D-C3AFBFF39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Implementacija </a:t>
            </a:r>
            <a:r>
              <a:rPr lang="sl-SI" dirty="0" err="1"/>
              <a:t>IObservable</a:t>
            </a:r>
            <a:r>
              <a:rPr lang="sl-SI" dirty="0"/>
              <a:t>&lt;T&gt;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C94AB454-5DE6-42AA-A8F0-DAF710AF8D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Odjemalec za </a:t>
            </a:r>
            <a:r>
              <a:rPr lang="sl-SI" dirty="0" err="1"/>
              <a:t>GitHub</a:t>
            </a:r>
            <a:r>
              <a:rPr lang="sl-SI" dirty="0"/>
              <a:t> API</a:t>
            </a:r>
          </a:p>
        </p:txBody>
      </p:sp>
    </p:spTree>
    <p:extLst>
      <p:ext uri="{BB962C8B-B14F-4D97-AF65-F5344CB8AC3E}">
        <p14:creationId xmlns:p14="http://schemas.microsoft.com/office/powerpoint/2010/main" val="70454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6D6CFCB-143C-4B35-BA7E-9CD43DACA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Uporaba </a:t>
            </a:r>
            <a:r>
              <a:rPr lang="sl-SI" dirty="0" err="1"/>
              <a:t>IObservable</a:t>
            </a:r>
            <a:r>
              <a:rPr lang="sl-SI" dirty="0"/>
              <a:t>&lt;T&gt;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0235B2E5-1833-4D29-8EBD-29676D1C3A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831544"/>
          </a:xfrm>
        </p:spPr>
        <p:txBody>
          <a:bodyPr/>
          <a:lstStyle/>
          <a:p>
            <a:r>
              <a:rPr lang="sl-SI" sz="2000" b="0" dirty="0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var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subscription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client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GetIssues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  <a:r>
              <a:rPr lang="sl-SI" sz="2000" b="0" dirty="0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"</a:t>
            </a:r>
            <a:r>
              <a:rPr lang="sl-SI" sz="2000" b="0" dirty="0" err="1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dotnet</a:t>
            </a:r>
            <a:r>
              <a:rPr lang="sl-SI" sz="2000" b="0" dirty="0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"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, </a:t>
            </a:r>
            <a:r>
              <a:rPr lang="sl-SI" sz="2000" b="0" dirty="0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"</a:t>
            </a:r>
            <a:r>
              <a:rPr lang="sl-SI" sz="2000" b="0" dirty="0" err="1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runtime</a:t>
            </a:r>
            <a:r>
              <a:rPr lang="sl-SI" sz="2000" b="0" dirty="0">
                <a:solidFill>
                  <a:srgbClr val="A31515"/>
                </a:solidFill>
                <a:effectLst/>
                <a:latin typeface="Fira Code" panose="020B0809050000020004" pitchFamily="49" charset="0"/>
              </a:rPr>
              <a:t>"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Subscribe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value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=&gt;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{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    </a:t>
            </a:r>
            <a:r>
              <a:rPr lang="sl-SI" sz="2000" b="0" dirty="0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// </a:t>
            </a:r>
            <a:r>
              <a:rPr lang="sl-SI" sz="2000" b="0" dirty="0" err="1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process</a:t>
            </a:r>
            <a:r>
              <a:rPr lang="sl-SI" sz="2000" b="0" dirty="0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the</a:t>
            </a:r>
            <a:r>
              <a:rPr lang="sl-SI" sz="2000" b="0" dirty="0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8000"/>
                </a:solidFill>
                <a:effectLst/>
                <a:latin typeface="Fira Code" panose="020B0809050000020004" pitchFamily="49" charset="0"/>
              </a:rPr>
              <a:t>issue</a:t>
            </a:r>
            <a:endParaRPr lang="sl-SI" sz="2000" b="0" dirty="0">
              <a:solidFill>
                <a:srgbClr val="000000"/>
              </a:solidFill>
              <a:effectLst/>
              <a:latin typeface="Fira Code" panose="020B0809050000020004" pitchFamily="49" charset="0"/>
            </a:endParaRP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});</a:t>
            </a:r>
          </a:p>
          <a:p>
            <a:endParaRPr lang="sl-SI" sz="2000" b="0" dirty="0">
              <a:solidFill>
                <a:srgbClr val="000000"/>
              </a:solidFill>
              <a:effectLst/>
              <a:latin typeface="Fira Code" panose="020B0809050000020004" pitchFamily="49" charset="0"/>
            </a:endParaRPr>
          </a:p>
          <a:p>
            <a:b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</a:b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subscription</a:t>
            </a:r>
            <a:r>
              <a:rPr lang="sl-SI" sz="2000" b="0" dirty="0" err="1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.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Dispose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();</a:t>
            </a:r>
          </a:p>
        </p:txBody>
      </p:sp>
    </p:spTree>
    <p:extLst>
      <p:ext uri="{BB962C8B-B14F-4D97-AF65-F5344CB8AC3E}">
        <p14:creationId xmlns:p14="http://schemas.microsoft.com/office/powerpoint/2010/main" val="3514566526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FD458CF-5B9E-4DC7-AE9B-E1FCBA589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IObservable</a:t>
            </a:r>
            <a:r>
              <a:rPr lang="sl-SI" dirty="0"/>
              <a:t>&lt;T&gt; &lt;&gt; </a:t>
            </a:r>
            <a:r>
              <a:rPr lang="sl-SI" dirty="0" err="1"/>
              <a:t>IAsyncEnumerable</a:t>
            </a:r>
            <a:r>
              <a:rPr lang="sl-SI" dirty="0"/>
              <a:t>&lt;T&gt;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A3F8B3D7-2083-41AF-A64F-0064C2E068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723549"/>
          </a:xfrm>
        </p:spPr>
        <p:txBody>
          <a:bodyPr/>
          <a:lstStyle/>
          <a:p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public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static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IAsyncEnumerable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ToAsyncEnumerable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this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IObservable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);</a:t>
            </a:r>
          </a:p>
          <a:p>
            <a:b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</a:b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public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static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IObservable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sz="2000" b="0" dirty="0" err="1">
                <a:solidFill>
                  <a:srgbClr val="795E26"/>
                </a:solidFill>
                <a:effectLst/>
                <a:latin typeface="Fira Code" panose="020B0809050000020004" pitchFamily="49" charset="0"/>
              </a:rPr>
              <a:t>ToObservable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&gt;(</a:t>
            </a:r>
          </a:p>
          <a:p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   </a:t>
            </a:r>
            <a:r>
              <a:rPr lang="sl-SI" sz="2000" b="0" dirty="0" err="1">
                <a:solidFill>
                  <a:srgbClr val="0000FF"/>
                </a:solidFill>
                <a:effectLst/>
                <a:latin typeface="Fira Code" panose="020B0809050000020004" pitchFamily="49" charset="0"/>
              </a:rPr>
              <a:t>this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 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IAsyncEnumerable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&lt;</a:t>
            </a:r>
            <a:r>
              <a:rPr lang="sl-SI" sz="2000" b="0" dirty="0" err="1">
                <a:solidFill>
                  <a:srgbClr val="267F99"/>
                </a:solidFill>
                <a:effectLst/>
                <a:latin typeface="Fira Code" panose="020B0809050000020004" pitchFamily="49" charset="0"/>
              </a:rPr>
              <a:t>TSource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&gt; </a:t>
            </a:r>
            <a:r>
              <a:rPr lang="sl-SI" sz="2000" b="0" dirty="0" err="1">
                <a:solidFill>
                  <a:srgbClr val="001080"/>
                </a:solidFill>
                <a:effectLst/>
                <a:latin typeface="Fira Code" panose="020B0809050000020004" pitchFamily="49" charset="0"/>
              </a:rPr>
              <a:t>source</a:t>
            </a:r>
            <a:r>
              <a:rPr lang="sl-SI" sz="2000" b="0" dirty="0">
                <a:solidFill>
                  <a:srgbClr val="000000"/>
                </a:solidFill>
                <a:effectLst/>
                <a:latin typeface="Fira Code" panose="020B0809050000020004" pitchFamily="49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4057780970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4AB9FB9-5690-4AE1-A7DC-7C86DDC17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Ključni poudarki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A84CE744-ECAB-4ECB-BD10-1EB0E382B0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/>
              <a:t>Asinhrona uporaba zaporedij</a:t>
            </a:r>
          </a:p>
          <a:p>
            <a:r>
              <a:rPr lang="sl-SI" dirty="0"/>
              <a:t>Podpora v EF </a:t>
            </a:r>
            <a:r>
              <a:rPr lang="sl-SI" dirty="0" err="1"/>
              <a:t>Core</a:t>
            </a:r>
            <a:r>
              <a:rPr lang="sl-SI" dirty="0"/>
              <a:t> in ASP.NET </a:t>
            </a:r>
            <a:r>
              <a:rPr lang="sl-SI" dirty="0" err="1"/>
              <a:t>Core</a:t>
            </a:r>
            <a:r>
              <a:rPr lang="sl-SI" dirty="0"/>
              <a:t> </a:t>
            </a:r>
            <a:r>
              <a:rPr lang="sl-SI" dirty="0" err="1"/>
              <a:t>web</a:t>
            </a:r>
            <a:r>
              <a:rPr lang="sl-SI" dirty="0"/>
              <a:t> API</a:t>
            </a:r>
          </a:p>
          <a:p>
            <a:r>
              <a:rPr lang="sl-SI" dirty="0"/>
              <a:t>Podpora asinhronim tokovom v C# prevajalniku</a:t>
            </a:r>
          </a:p>
          <a:p>
            <a:r>
              <a:rPr lang="sl-SI" i="1" dirty="0"/>
              <a:t>Potisni</a:t>
            </a:r>
            <a:r>
              <a:rPr lang="sl-SI" dirty="0"/>
              <a:t> </a:t>
            </a:r>
            <a:r>
              <a:rPr lang="sl-SI" dirty="0" err="1"/>
              <a:t>IAsyncEnumerable</a:t>
            </a:r>
            <a:r>
              <a:rPr lang="sl-SI" dirty="0"/>
              <a:t>&lt;T&gt; : </a:t>
            </a:r>
            <a:r>
              <a:rPr lang="sl-SI" i="1" dirty="0"/>
              <a:t>vlečni</a:t>
            </a:r>
            <a:r>
              <a:rPr lang="sl-SI" dirty="0"/>
              <a:t> </a:t>
            </a:r>
            <a:r>
              <a:rPr lang="sl-SI" dirty="0" err="1"/>
              <a:t>IObservable</a:t>
            </a:r>
            <a:r>
              <a:rPr lang="sl-SI" dirty="0"/>
              <a:t>&lt;T&gt;</a:t>
            </a:r>
          </a:p>
        </p:txBody>
      </p:sp>
    </p:spTree>
    <p:extLst>
      <p:ext uri="{BB962C8B-B14F-4D97-AF65-F5344CB8AC3E}">
        <p14:creationId xmlns:p14="http://schemas.microsoft.com/office/powerpoint/2010/main" val="2985900775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FCE6039-FFBC-4F0B-BA09-D94757E78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Viri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E8C2DF03-2584-4162-9912-CD8BB7D420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99146"/>
          </a:xfrm>
        </p:spPr>
        <p:txBody>
          <a:bodyPr/>
          <a:lstStyle/>
          <a:p>
            <a:r>
              <a:rPr lang="sl-SI" dirty="0">
                <a:hlinkClick r:id="rId3"/>
              </a:rPr>
              <a:t>https://github.com/damirarh/async-streams</a:t>
            </a:r>
            <a:endParaRPr lang="sl-SI" dirty="0"/>
          </a:p>
          <a:p>
            <a:endParaRPr lang="sl-SI" dirty="0"/>
          </a:p>
          <a:p>
            <a:r>
              <a:rPr lang="sl-SI" dirty="0">
                <a:hlinkClick r:id="rId4"/>
              </a:rPr>
              <a:t>https://bit.ly/AsyncStreamMsdnMag</a:t>
            </a:r>
            <a:r>
              <a:rPr lang="sl-SI" dirty="0"/>
              <a:t> </a:t>
            </a:r>
          </a:p>
          <a:p>
            <a:r>
              <a:rPr lang="sl-SI" dirty="0">
                <a:hlinkClick r:id="rId5"/>
              </a:rPr>
              <a:t>https://github.com/dotnet/reactive</a:t>
            </a:r>
            <a:r>
              <a:rPr lang="sl-SI" dirty="0"/>
              <a:t> </a:t>
            </a:r>
          </a:p>
          <a:p>
            <a:r>
              <a:rPr lang="sl-SI" dirty="0">
                <a:hlinkClick r:id="rId6"/>
              </a:rPr>
              <a:t>https://www.nuget.org/packages/System.Linq.Async/</a:t>
            </a:r>
            <a:r>
              <a:rPr lang="sl-SI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7486140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besedila 1">
            <a:extLst>
              <a:ext uri="{FF2B5EF4-FFF2-40B4-BE49-F238E27FC236}">
                <a16:creationId xmlns:a16="http://schemas.microsoft.com/office/drawing/2014/main" id="{8EE33D39-FD22-4160-B181-B638B9A82B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771900" y="3182779"/>
            <a:ext cx="4648200" cy="492443"/>
          </a:xfrm>
        </p:spPr>
        <p:txBody>
          <a:bodyPr/>
          <a:lstStyle/>
          <a:p>
            <a:r>
              <a:rPr lang="sl-SI" dirty="0"/>
              <a:t>Vprašanja?</a:t>
            </a:r>
          </a:p>
        </p:txBody>
      </p:sp>
    </p:spTree>
    <p:extLst>
      <p:ext uri="{BB962C8B-B14F-4D97-AF65-F5344CB8AC3E}">
        <p14:creationId xmlns:p14="http://schemas.microsoft.com/office/powerpoint/2010/main" val="289949156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WHITE TEMPLATE</Template>
  <TotalTime>290</TotalTime>
  <Words>1231</Words>
  <Application>Microsoft Office PowerPoint</Application>
  <PresentationFormat>Širokozaslonsko</PresentationFormat>
  <Paragraphs>163</Paragraphs>
  <Slides>21</Slides>
  <Notes>20</Notes>
  <HiddenSlides>2</HiddenSlides>
  <MMClips>0</MMClips>
  <ScaleCrop>false</ScaleCrop>
  <HeadingPairs>
    <vt:vector size="6" baseType="variant">
      <vt:variant>
        <vt:lpstr>Uporabljene pisave</vt:lpstr>
      </vt:variant>
      <vt:variant>
        <vt:i4>8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21</vt:i4>
      </vt:variant>
    </vt:vector>
  </HeadingPairs>
  <TitlesOfParts>
    <vt:vector size="30" baseType="lpstr">
      <vt:lpstr>Arial</vt:lpstr>
      <vt:lpstr>Fira Code</vt:lpstr>
      <vt:lpstr>Inter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PowerPointova predstavitev</vt:lpstr>
      <vt:lpstr>PowerPointova predstavitev</vt:lpstr>
      <vt:lpstr>O meni</vt:lpstr>
      <vt:lpstr>Agenda</vt:lpstr>
      <vt:lpstr>Kdaj so asinhroni tokovi uporabni?</vt:lpstr>
      <vt:lpstr>Task&lt;IEnumerable&lt;T&gt;&gt;</vt:lpstr>
      <vt:lpstr>IEnumerable&lt;Task&lt;T&gt;&gt;</vt:lpstr>
      <vt:lpstr>IAsyncEnumerable&lt;T&gt;</vt:lpstr>
      <vt:lpstr>IAsyncEnumerable&lt;T&gt; v .NET knjižnicah</vt:lpstr>
      <vt:lpstr>Asinhroni tokovi v EF Core</vt:lpstr>
      <vt:lpstr>Implementacija IEnumerable&lt;T&gt;</vt:lpstr>
      <vt:lpstr>Implementacija IAsyncEnumerable&lt;T&gt;</vt:lpstr>
      <vt:lpstr>Implementacija asinhronega toka</vt:lpstr>
      <vt:lpstr>IAsyncEnumerable&lt;T&gt; : IObservable&lt;T&gt;</vt:lpstr>
      <vt:lpstr>Kdaj je uporaben IObservable?</vt:lpstr>
      <vt:lpstr>Implementacija IObservable&lt;T&gt;</vt:lpstr>
      <vt:lpstr>Uporaba IObservable&lt;T&gt;</vt:lpstr>
      <vt:lpstr>IObservable&lt;T&gt; &lt;&gt; IAsyncEnumerable&lt;T&gt;</vt:lpstr>
      <vt:lpstr>Ključni poudarki</vt:lpstr>
      <vt:lpstr>Viri</vt:lpstr>
      <vt:lpstr>PowerPointova predstavitev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Robert Knežević</dc:creator>
  <cp:keywords/>
  <dc:description/>
  <cp:lastModifiedBy>Damir Arh</cp:lastModifiedBy>
  <cp:revision>31</cp:revision>
  <dcterms:created xsi:type="dcterms:W3CDTF">2020-11-05T08:29:17Z</dcterms:created>
  <dcterms:modified xsi:type="dcterms:W3CDTF">2021-09-20T16:20:30Z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