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9" r:id="rId4"/>
    <p:sldId id="271" r:id="rId5"/>
    <p:sldId id="272" r:id="rId6"/>
    <p:sldId id="273" r:id="rId7"/>
    <p:sldId id="274" r:id="rId8"/>
    <p:sldId id="275" r:id="rId9"/>
    <p:sldId id="276" r:id="rId10"/>
    <p:sldId id="262" r:id="rId11"/>
    <p:sldId id="269" r:id="rId12"/>
    <p:sldId id="257" r:id="rId13"/>
    <p:sldId id="278" r:id="rId14"/>
    <p:sldId id="277" r:id="rId15"/>
    <p:sldId id="279" r:id="rId16"/>
    <p:sldId id="268" r:id="rId17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EA64E75-B1CE-4FD1-95FB-C2D8A809BD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FB208624-4CD7-432D-BA08-2C630AC95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03EF29E0-51FA-4C26-B368-CFF787A66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DDD5007F-3B8F-4891-8408-3DBA6E6A5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7D5A8CA6-169E-4343-B708-76275E5D8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91133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6D90701-60E8-4805-9D47-5210CDD54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ADF702D1-2C26-4B58-BBDD-4463A4F1F0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72C945A8-912C-48E8-8AC0-65A8A2020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C84BE9A2-19B1-4DA8-A6E1-BED9189B7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D7C1FE5B-3399-4F91-8A4D-ACDF71B5E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34936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28052F8-F2EF-4DEE-9411-F0B1E51F4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236A1876-B653-4249-B534-A9F35FD0EF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77AC7189-1422-4AD0-ADCE-F2BAA47E2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C2705F36-3E9C-4682-90A5-BCEB7F35F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90EDCD4F-71AF-4DEA-8515-1CCD99867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730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7D2EB39-9D2B-4FE8-A801-6F8AE35F9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60D12780-1BA4-40E8-80CF-2EDC16C268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FF87D10F-6FE7-4563-AC80-30A6F1D25C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20FFE632-1DDF-4B5D-A6A2-486BCC36F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5DB10DD7-8682-4437-8C16-0FD793FD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66961647-5A18-45CF-9CB9-8ADAC8F2A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632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DC00369-88D8-4233-B87E-BADAF824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37B094DA-7332-4553-9123-ED7DC54C3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32DE3F84-35F4-4A77-A318-6BFB68744B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3E215529-6E4A-43CB-BA5B-1F217383EC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8E19F6AF-17B7-4B13-A8A4-A476EC568E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značba mesta datuma 6">
            <a:extLst>
              <a:ext uri="{FF2B5EF4-FFF2-40B4-BE49-F238E27FC236}">
                <a16:creationId xmlns:a16="http://schemas.microsoft.com/office/drawing/2014/main" id="{F1EA63A9-E5AC-41E8-B416-276694E84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8" name="Označba mesta noge 7">
            <a:extLst>
              <a:ext uri="{FF2B5EF4-FFF2-40B4-BE49-F238E27FC236}">
                <a16:creationId xmlns:a16="http://schemas.microsoft.com/office/drawing/2014/main" id="{8A32DAE1-F746-42B4-9A1A-B9ED7B7B7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>
            <a:extLst>
              <a:ext uri="{FF2B5EF4-FFF2-40B4-BE49-F238E27FC236}">
                <a16:creationId xmlns:a16="http://schemas.microsoft.com/office/drawing/2014/main" id="{8895FC84-AB30-4900-97A8-40C762352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86558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C4169D3-7C9D-40B8-9FD5-0E45EBD38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datuma 2">
            <a:extLst>
              <a:ext uri="{FF2B5EF4-FFF2-40B4-BE49-F238E27FC236}">
                <a16:creationId xmlns:a16="http://schemas.microsoft.com/office/drawing/2014/main" id="{14700320-842C-4531-BF69-F733B4F5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4" name="Označba mesta noge 3">
            <a:extLst>
              <a:ext uri="{FF2B5EF4-FFF2-40B4-BE49-F238E27FC236}">
                <a16:creationId xmlns:a16="http://schemas.microsoft.com/office/drawing/2014/main" id="{AA156297-35DD-46FE-9AC4-32B196320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>
            <a:extLst>
              <a:ext uri="{FF2B5EF4-FFF2-40B4-BE49-F238E27FC236}">
                <a16:creationId xmlns:a16="http://schemas.microsoft.com/office/drawing/2014/main" id="{0CA1A629-5868-43FB-9572-E6A95C689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8972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>
            <a:extLst>
              <a:ext uri="{FF2B5EF4-FFF2-40B4-BE49-F238E27FC236}">
                <a16:creationId xmlns:a16="http://schemas.microsoft.com/office/drawing/2014/main" id="{D5824905-C419-4324-8225-11C1334B2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3" name="Označba mesta noge 2">
            <a:extLst>
              <a:ext uri="{FF2B5EF4-FFF2-40B4-BE49-F238E27FC236}">
                <a16:creationId xmlns:a16="http://schemas.microsoft.com/office/drawing/2014/main" id="{782132DF-26F2-4C81-88EE-C17450FA7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D6D4A306-CF69-4AE1-B1DD-E73198D99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28583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9091ADF-177B-4602-A176-E8C7CEFDB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12B6A35-447C-4448-8DA6-C703E6B6A0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386603F1-A91C-423F-888D-88D70573C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287D484D-6731-49B1-B1E1-D458EEBF9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6BB9588E-8CA0-4EA5-9975-5D2E29E03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015B05B0-129D-47EC-8CA9-A3C6A3FD4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06566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A17F7FD-47B8-40A6-8AF4-582421040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slike 2">
            <a:extLst>
              <a:ext uri="{FF2B5EF4-FFF2-40B4-BE49-F238E27FC236}">
                <a16:creationId xmlns:a16="http://schemas.microsoft.com/office/drawing/2014/main" id="{9F74CAE8-3CCA-452B-9247-58D2C4BF83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CEE93EB2-D9A3-46BC-A7DE-6DA5983DF0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EF384200-285F-4E67-904C-73671B4E6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EC97DA8C-BB1C-4858-895A-4796ADE92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0E2C435C-7E16-439F-AA58-28EDC7A6C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79111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A73F986-68DC-43D2-97DB-8290439C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F7E9AC50-4A9F-47ED-9886-803D10AD2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1A010379-E5ED-4588-B94B-C540AD48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B39510A8-D428-42CE-A718-C328A2CCD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8C1112BC-D8E6-4274-B237-AB2BF5DA5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77466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>
            <a:extLst>
              <a:ext uri="{FF2B5EF4-FFF2-40B4-BE49-F238E27FC236}">
                <a16:creationId xmlns:a16="http://schemas.microsoft.com/office/drawing/2014/main" id="{2D541FB6-CB9F-4662-B9BE-E0271367FE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5628DA8E-D790-46BB-905E-7AB4260E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8A582E29-9812-4650-9921-B71933E89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A13F426E-3CF9-4F7D-82DC-0B634BE1B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CA5C28E7-90B9-4B25-9144-09C5BF4D9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732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>
            <a:extLst>
              <a:ext uri="{FF2B5EF4-FFF2-40B4-BE49-F238E27FC236}">
                <a16:creationId xmlns:a16="http://schemas.microsoft.com/office/drawing/2014/main" id="{A5C3A6F7-309E-4312-8D91-E6383CB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70782EDB-FA74-43E6-B018-206A9EE6A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B0A3B2A2-2898-49BF-AF71-6FC40A680A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E3326-5EF4-4985-857C-9F7614BA4635}" type="datetimeFigureOut">
              <a:rPr lang="sl-SI" smtClean="0"/>
              <a:t>22.05.2019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1E29D880-3A55-4708-A613-2C1250B380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D4F42C8C-2EF9-4932-B443-E5220DA74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C1208-B946-413D-891B-E03F7B66315B}" type="slidenum">
              <a:rPr lang="sl-SI" smtClean="0"/>
              <a:t>‹#›</a:t>
            </a:fld>
            <a:endParaRPr lang="sl-SI"/>
          </a:p>
        </p:txBody>
      </p:sp>
      <p:pic>
        <p:nvPicPr>
          <p:cNvPr id="7" name="Picture 4" descr="Rezultat iskanja slik za b2"/>
          <p:cNvPicPr>
            <a:picLocks noChangeAspect="1" noChangeArrowheads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6600" y="62642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130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biinsight.com/import-power-bi-desktop-model-ssas-tabular-2016/" TargetMode="External"/><Relationship Id="rId2" Type="http://schemas.openxmlformats.org/officeDocument/2006/relationships/hyperlink" Target="https://www.linkedin.com/pulse/import-power-bi-desktop-model-ssas-tabular-2016-soheil-bakhshi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microsoft.com/en-us/sql/analysis-services/tabular-models/compatibility-level-for-tabular-models-in-analysis-services?view=sql-server-2017" TargetMode="External"/><Relationship Id="rId4" Type="http://schemas.openxmlformats.org/officeDocument/2006/relationships/hyperlink" Target="https://biinsight.com/connect-to-power-bi-desktop-model-from-excel-and-ssm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6B3447F-7252-41E5-9D84-F993461183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Power</a:t>
            </a:r>
            <a:r>
              <a:rPr lang="sl-SI" dirty="0"/>
              <a:t> BI-kako preseči omejitve s </a:t>
            </a:r>
            <a:r>
              <a:rPr lang="sl-SI" dirty="0" smtClean="0"/>
              <a:t>prostorom</a:t>
            </a:r>
            <a:endParaRPr lang="sl-SI" dirty="0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68439F16-DFB7-406C-B238-00404A4B01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dirty="0" smtClean="0"/>
              <a:t>Tomaž Dular, tomaz.dular@b2.eu</a:t>
            </a:r>
            <a:endParaRPr lang="sl-SI" dirty="0"/>
          </a:p>
        </p:txBody>
      </p:sp>
      <p:sp>
        <p:nvSpPr>
          <p:cNvPr id="4" name="AutoShape 2" descr="Rezultat iskanja slik za b2"/>
          <p:cNvSpPr>
            <a:spLocks noChangeAspect="1" noChangeArrowheads="1"/>
          </p:cNvSpPr>
          <p:nvPr/>
        </p:nvSpPr>
        <p:spPr bwMode="auto">
          <a:xfrm flipH="1" flipV="1">
            <a:off x="460374" y="160338"/>
            <a:ext cx="1326713" cy="132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1118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Problem: </a:t>
            </a:r>
            <a:r>
              <a:rPr lang="en-GB" dirty="0"/>
              <a:t>1 GB limit per dataset</a:t>
            </a:r>
            <a:endParaRPr lang="sl-SI" dirty="0"/>
          </a:p>
        </p:txBody>
      </p:sp>
      <p:pic>
        <p:nvPicPr>
          <p:cNvPr id="1026" name="Picture 2" descr="Manage personal storage, storage limit reach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47900"/>
            <a:ext cx="5486400" cy="89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orage limit reach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757" y="2237221"/>
            <a:ext cx="2105025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ver your storage lim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700464"/>
            <a:ext cx="54864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04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8257361-BFF0-4B8A-8B1D-9F07DF88D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Licence Power BI</a:t>
            </a:r>
            <a:endParaRPr lang="en-GB" dirty="0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4AA0DBFA-7B7D-440D-BEF3-F8052B368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/>
              <a:t>Per-user</a:t>
            </a:r>
            <a:r>
              <a:rPr lang="en-GB" dirty="0" smtClean="0"/>
              <a:t> - </a:t>
            </a:r>
            <a:r>
              <a:rPr lang="en-GB" i="1" dirty="0" smtClean="0"/>
              <a:t>Power BI Pro licensing and free licensing</a:t>
            </a:r>
          </a:p>
          <a:p>
            <a:pPr lvl="1"/>
            <a:r>
              <a:rPr lang="en-GB" dirty="0" smtClean="0"/>
              <a:t>All users have a maximum 10 GB of data storage,</a:t>
            </a:r>
          </a:p>
          <a:p>
            <a:pPr lvl="1"/>
            <a:r>
              <a:rPr lang="en-GB" u="sng" dirty="0" smtClean="0"/>
              <a:t>1 GB limit per dataset</a:t>
            </a:r>
            <a:r>
              <a:rPr lang="en-GB" dirty="0" smtClean="0"/>
              <a:t>, that is imported into Power BI,</a:t>
            </a:r>
          </a:p>
          <a:p>
            <a:pPr lvl="1"/>
            <a:r>
              <a:rPr lang="en-GB" u="sng" dirty="0" smtClean="0"/>
              <a:t>Shared</a:t>
            </a:r>
            <a:r>
              <a:rPr lang="en-GB" dirty="0" smtClean="0"/>
              <a:t> cloud compute and storage resources</a:t>
            </a:r>
          </a:p>
          <a:p>
            <a:pPr lvl="1"/>
            <a:endParaRPr lang="en-GB" i="1" dirty="0" smtClean="0"/>
          </a:p>
          <a:p>
            <a:pPr lvl="1"/>
            <a:endParaRPr lang="en-GB" i="1" dirty="0" smtClean="0"/>
          </a:p>
          <a:p>
            <a:r>
              <a:rPr lang="en-GB" b="1" dirty="0" smtClean="0"/>
              <a:t>Capacity-based</a:t>
            </a:r>
            <a:r>
              <a:rPr lang="en-GB" dirty="0" smtClean="0"/>
              <a:t> - </a:t>
            </a:r>
            <a:r>
              <a:rPr lang="en-GB" i="1" dirty="0" smtClean="0"/>
              <a:t>Power BI Premium licensing</a:t>
            </a:r>
          </a:p>
          <a:p>
            <a:pPr lvl="1"/>
            <a:r>
              <a:rPr lang="en-GB" dirty="0" smtClean="0"/>
              <a:t>Enterprise BI, cloud and </a:t>
            </a:r>
            <a:r>
              <a:rPr lang="en-GB" u="sng" dirty="0" smtClean="0"/>
              <a:t>on-premises</a:t>
            </a:r>
            <a:r>
              <a:rPr lang="en-GB" dirty="0" smtClean="0"/>
              <a:t> reporting</a:t>
            </a:r>
          </a:p>
          <a:p>
            <a:pPr lvl="1"/>
            <a:r>
              <a:rPr lang="en-GB" dirty="0" smtClean="0"/>
              <a:t>Advanced administration and deployment controls</a:t>
            </a:r>
          </a:p>
          <a:p>
            <a:pPr lvl="1"/>
            <a:r>
              <a:rPr lang="en-GB" u="sng" dirty="0" smtClean="0"/>
              <a:t>Dedicated</a:t>
            </a:r>
            <a:r>
              <a:rPr lang="en-GB" dirty="0" smtClean="0"/>
              <a:t> cloud compute and storage resources</a:t>
            </a:r>
          </a:p>
          <a:p>
            <a:pPr lvl="1"/>
            <a:r>
              <a:rPr lang="en-GB" dirty="0" smtClean="0"/>
              <a:t>Allow any user to consume Power BI content.</a:t>
            </a:r>
          </a:p>
          <a:p>
            <a:endParaRPr lang="en-GB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3855" y="1027905"/>
            <a:ext cx="2974109" cy="2093773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3855" y="3784458"/>
            <a:ext cx="2948896" cy="2086838"/>
          </a:xfrm>
          <a:prstGeom prst="rect">
            <a:avLst/>
          </a:prstGeom>
        </p:spPr>
      </p:pic>
      <p:sp>
        <p:nvSpPr>
          <p:cNvPr id="6" name="Pravokotnik 5"/>
          <p:cNvSpPr/>
          <p:nvPr/>
        </p:nvSpPr>
        <p:spPr>
          <a:xfrm>
            <a:off x="838200" y="6127234"/>
            <a:ext cx="4522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https://powerbi.microsoft.com/en-us/pricing/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775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 GB </a:t>
            </a:r>
            <a:r>
              <a:rPr lang="sl-SI" dirty="0"/>
              <a:t>omejitev</a:t>
            </a:r>
            <a:r>
              <a:rPr lang="en-GB" dirty="0"/>
              <a:t> </a:t>
            </a:r>
            <a:r>
              <a:rPr lang="sl-SI" dirty="0"/>
              <a:t>na</a:t>
            </a:r>
            <a:r>
              <a:rPr lang="en-GB" dirty="0"/>
              <a:t> dataset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Podatki se stisnejo v razmerju 1:7 do 1:10 (</a:t>
            </a:r>
            <a:r>
              <a:rPr lang="sl-SI" dirty="0" err="1"/>
              <a:t>columstore</a:t>
            </a:r>
            <a:r>
              <a:rPr lang="sl-SI" dirty="0"/>
              <a:t>)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2052" name="Picture 4" descr="Rezultat iskanja slik za data compression columnst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52857"/>
            <a:ext cx="7714673" cy="394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Izločitev nepotrebnih stolpcev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748145" y="1690688"/>
            <a:ext cx="112498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[STEVILKA]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[LETO]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[NAR_KUP_STEVILKA]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[NAR_KUP_LETO]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[NAR_KUP_ZS]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[DAT_PRENOSA]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[RABAT1]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[RABAT2]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[RABAT3]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[PRODAJNA_VREDNOST_Z_DDV]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[STOPNJA_DDV]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[NABAVNA_VREDNOST]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[SKLADISCE]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 smtClean="0">
                <a:solidFill>
                  <a:srgbClr val="000000"/>
                </a:solidFill>
                <a:latin typeface="Consolas" panose="020B0609020204030204" pitchFamily="49" charset="0"/>
              </a:rPr>
              <a:t>[FA_DOBAVNICA_KNJIZBA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]</a:t>
            </a:r>
            <a:endParaRPr lang="sl-SI" dirty="0"/>
          </a:p>
        </p:txBody>
      </p:sp>
      <p:sp>
        <p:nvSpPr>
          <p:cNvPr id="5" name="Pravokotnik 4"/>
          <p:cNvSpPr/>
          <p:nvPr/>
        </p:nvSpPr>
        <p:spPr>
          <a:xfrm>
            <a:off x="838200" y="4188884"/>
            <a:ext cx="102177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 smtClean="0">
                <a:solidFill>
                  <a:srgbClr val="000000"/>
                </a:solidFill>
                <a:latin typeface="Consolas" panose="020B0609020204030204" pitchFamily="49" charset="0"/>
              </a:rPr>
              <a:t>[FA_DOBAVNICA_KNJIZBA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]</a:t>
            </a:r>
            <a:endParaRPr lang="sl-SI" dirty="0"/>
          </a:p>
        </p:txBody>
      </p:sp>
      <p:sp>
        <p:nvSpPr>
          <p:cNvPr id="6" name="Puščica dol 5"/>
          <p:cNvSpPr/>
          <p:nvPr/>
        </p:nvSpPr>
        <p:spPr>
          <a:xfrm>
            <a:off x="5024582" y="3566267"/>
            <a:ext cx="471055" cy="5013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04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Filter vrstic: npr. omejitev obdobja,…</a:t>
            </a:r>
            <a:br>
              <a:rPr lang="sl-SI" dirty="0"/>
            </a:br>
            <a:endParaRPr lang="sl-SI" dirty="0"/>
          </a:p>
        </p:txBody>
      </p:sp>
      <p:sp>
        <p:nvSpPr>
          <p:cNvPr id="5" name="Pravokotnik 4"/>
          <p:cNvSpPr/>
          <p:nvPr/>
        </p:nvSpPr>
        <p:spPr>
          <a:xfrm>
            <a:off x="838200" y="2163863"/>
            <a:ext cx="10430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 smtClean="0">
                <a:solidFill>
                  <a:srgbClr val="000000"/>
                </a:solidFill>
                <a:latin typeface="Consolas" panose="020B0609020204030204" pitchFamily="49" charset="0"/>
              </a:rPr>
              <a:t>[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FA_DOBAVNICA_KNJIZBA]</a:t>
            </a:r>
          </a:p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WHERE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&gt;=</a:t>
            </a:r>
            <a:r>
              <a:rPr lang="sl-SI" dirty="0">
                <a:solidFill>
                  <a:srgbClr val="FF0000"/>
                </a:solidFill>
                <a:latin typeface="Consolas" panose="020B0609020204030204" pitchFamily="49" charset="0"/>
              </a:rPr>
              <a:t>'2018-01-01'</a:t>
            </a:r>
            <a:endParaRPr lang="sl-SI" dirty="0"/>
          </a:p>
        </p:txBody>
      </p:sp>
      <p:sp>
        <p:nvSpPr>
          <p:cNvPr id="6" name="Puščica dol 5"/>
          <p:cNvSpPr/>
          <p:nvPr/>
        </p:nvSpPr>
        <p:spPr>
          <a:xfrm rot="9601583">
            <a:off x="1136072" y="3429566"/>
            <a:ext cx="471055" cy="5013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169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Grupiranje podatkov: </a:t>
            </a:r>
            <a:r>
              <a:rPr lang="sl-SI" dirty="0" err="1" smtClean="0"/>
              <a:t>npr</a:t>
            </a:r>
            <a:r>
              <a:rPr lang="sl-SI" dirty="0" smtClean="0"/>
              <a:t>: </a:t>
            </a:r>
            <a:r>
              <a:rPr lang="sl-SI" dirty="0" err="1" smtClean="0"/>
              <a:t>leto,mesec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38200" y="1816388"/>
            <a:ext cx="80379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FF00FF"/>
                </a:solidFill>
                <a:latin typeface="Consolas" panose="020B0609020204030204" pitchFamily="49" charset="0"/>
              </a:rPr>
              <a:t>YEAR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[DATUM]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LETO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FF00FF"/>
                </a:solidFill>
                <a:latin typeface="Consolas" panose="020B0609020204030204" pitchFamily="49" charset="0"/>
              </a:rPr>
              <a:t>MONTH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MESEC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FF00FF"/>
                </a:solidFill>
                <a:latin typeface="Consolas" panose="020B0609020204030204" pitchFamily="49" charset="0"/>
              </a:rPr>
              <a:t>SUM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 smtClean="0">
                <a:solidFill>
                  <a:srgbClr val="000000"/>
                </a:solidFill>
                <a:latin typeface="Consolas" panose="020B0609020204030204" pitchFamily="49" charset="0"/>
              </a:rPr>
              <a:t>SUM_KOLICINA</a:t>
            </a:r>
            <a:endParaRPr lang="sl-SI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[FA_DOBAVNICA_KNJIZBA]</a:t>
            </a:r>
          </a:p>
          <a:p>
            <a:r>
              <a:rPr lang="en-US" dirty="0">
                <a:solidFill>
                  <a:srgbClr val="0000FF"/>
                </a:solidFill>
                <a:latin typeface="Consolas" panose="020B0609020204030204" pitchFamily="49" charset="0"/>
              </a:rPr>
              <a:t>GROUP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onsolas" panose="020B0609020204030204" pitchFamily="49" charset="0"/>
              </a:rPr>
              <a:t>BY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FF00FF"/>
                </a:solidFill>
                <a:latin typeface="Consolas" panose="020B0609020204030204" pitchFamily="49" charset="0"/>
              </a:rPr>
              <a:t>YEAR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[DATUM]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  <a:r>
              <a:rPr lang="en-US" dirty="0">
                <a:solidFill>
                  <a:srgbClr val="FF00FF"/>
                </a:solidFill>
                <a:latin typeface="Consolas" panose="020B0609020204030204" pitchFamily="49" charset="0"/>
              </a:rPr>
              <a:t>MONTH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[DATUM]</a:t>
            </a:r>
            <a:r>
              <a:rPr lang="en-US" dirty="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endParaRPr lang="sl-SI" dirty="0"/>
          </a:p>
        </p:txBody>
      </p:sp>
      <p:sp>
        <p:nvSpPr>
          <p:cNvPr id="5" name="Puščica dol 4"/>
          <p:cNvSpPr/>
          <p:nvPr/>
        </p:nvSpPr>
        <p:spPr>
          <a:xfrm rot="11771956">
            <a:off x="822037" y="3626467"/>
            <a:ext cx="471055" cy="5013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2968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Zmanjšanje kardinalnosti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94302"/>
          </a:xfrm>
        </p:spPr>
        <p:txBody>
          <a:bodyPr/>
          <a:lstStyle/>
          <a:p>
            <a:r>
              <a:rPr lang="sl-SI" dirty="0"/>
              <a:t>npr. delitev datumov na datum in </a:t>
            </a:r>
            <a:r>
              <a:rPr lang="sl-SI" dirty="0" err="1"/>
              <a:t>ura+minuta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38199" y="2625636"/>
            <a:ext cx="102084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</a:t>
            </a:r>
            <a:r>
              <a:rPr lang="sl-SI" dirty="0" err="1">
                <a:solidFill>
                  <a:srgbClr val="000000"/>
                </a:solidFill>
                <a:latin typeface="Consolas" panose="020B0609020204030204" pitchFamily="49" charset="0"/>
              </a:rPr>
              <a:t>dbo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[FA_DOBAVNICA_KNJIZBA]</a:t>
            </a:r>
            <a:endParaRPr lang="sl-SI" dirty="0"/>
          </a:p>
        </p:txBody>
      </p:sp>
      <p:sp>
        <p:nvSpPr>
          <p:cNvPr id="5" name="Pravokotnik 4"/>
          <p:cNvSpPr/>
          <p:nvPr/>
        </p:nvSpPr>
        <p:spPr>
          <a:xfrm>
            <a:off x="838199" y="4140491"/>
            <a:ext cx="102731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FF00FF"/>
                </a:solidFill>
                <a:latin typeface="Consolas" panose="020B0609020204030204" pitchFamily="49" charset="0"/>
              </a:rPr>
              <a:t>CAST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[DATUM]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date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DATUM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FF00FF"/>
                </a:solidFill>
                <a:latin typeface="Consolas" panose="020B0609020204030204" pitchFamily="49" charset="0"/>
              </a:rPr>
              <a:t>ROUND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0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KOLICINA</a:t>
            </a:r>
          </a:p>
          <a:p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</a:t>
            </a:r>
            <a:r>
              <a:rPr lang="sl-SI" dirty="0" err="1">
                <a:solidFill>
                  <a:srgbClr val="000000"/>
                </a:solidFill>
                <a:latin typeface="Consolas" panose="020B0609020204030204" pitchFamily="49" charset="0"/>
              </a:rPr>
              <a:t>dbo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[FA_DOBAVNICA_KNJIZBA]</a:t>
            </a:r>
            <a:endParaRPr lang="sl-SI" dirty="0"/>
          </a:p>
        </p:txBody>
      </p:sp>
      <p:sp>
        <p:nvSpPr>
          <p:cNvPr id="6" name="Puščica dol 5"/>
          <p:cNvSpPr/>
          <p:nvPr/>
        </p:nvSpPr>
        <p:spPr>
          <a:xfrm>
            <a:off x="4433455" y="3594046"/>
            <a:ext cx="471055" cy="5013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6111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/>
              <a:t>Izračunane vrednosti namesto </a:t>
            </a:r>
            <a:r>
              <a:rPr lang="sl-SI" dirty="0" smtClean="0"/>
              <a:t>prenesenih</a:t>
            </a:r>
            <a:r>
              <a:rPr lang="sl-SI" dirty="0"/>
              <a:t/>
            </a:r>
            <a:br>
              <a:rPr lang="sl-SI" dirty="0"/>
            </a:b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3870035"/>
            <a:ext cx="10515600" cy="2306927"/>
          </a:xfrm>
        </p:spPr>
        <p:txBody>
          <a:bodyPr/>
          <a:lstStyle/>
          <a:p>
            <a:r>
              <a:rPr lang="sl-SI" dirty="0" smtClean="0"/>
              <a:t>DAX: </a:t>
            </a:r>
          </a:p>
          <a:p>
            <a:pPr marL="457200" lvl="1" indent="0">
              <a:buNone/>
            </a:pPr>
            <a:r>
              <a:rPr lang="sl-SI" dirty="0" smtClean="0"/>
              <a:t>[Cena]</a:t>
            </a:r>
            <a:r>
              <a:rPr lang="pl-PL" dirty="0" smtClean="0"/>
              <a:t>=</a:t>
            </a:r>
            <a:r>
              <a:rPr lang="pl-PL" dirty="0"/>
              <a:t>'Fakture'[Skupaj vrednost]/'Fakture'[Skupaj kolicina]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720435" y="1580032"/>
            <a:ext cx="104278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[DATUM]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[SIFRA]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[KOLICINA]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[PRODAJNA_CENA]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[PRODAJNA_VREDNOST]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[NABAVNA_CENA]</a:t>
            </a:r>
          </a:p>
          <a:p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sl-SI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 [</a:t>
            </a:r>
            <a:r>
              <a:rPr lang="sl-SI" dirty="0" err="1">
                <a:solidFill>
                  <a:srgbClr val="000000"/>
                </a:solidFill>
                <a:latin typeface="Consolas" panose="020B0609020204030204" pitchFamily="49" charset="0"/>
              </a:rPr>
              <a:t>dbo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]</a:t>
            </a:r>
            <a:r>
              <a:rPr lang="sl-SI" dirty="0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sl-SI" dirty="0">
                <a:solidFill>
                  <a:srgbClr val="000000"/>
                </a:solidFill>
                <a:latin typeface="Consolas" panose="020B0609020204030204" pitchFamily="49" charset="0"/>
              </a:rPr>
              <a:t>[FA_DOBAVNICA_KNJIZBA]</a:t>
            </a:r>
            <a:endParaRPr lang="sl-SI" dirty="0"/>
          </a:p>
        </p:txBody>
      </p:sp>
      <p:sp>
        <p:nvSpPr>
          <p:cNvPr id="7" name="Pravokotnik 6"/>
          <p:cNvSpPr/>
          <p:nvPr/>
        </p:nvSpPr>
        <p:spPr>
          <a:xfrm>
            <a:off x="4174836" y="1819564"/>
            <a:ext cx="1948873" cy="39716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" name="Pravokotnik 7"/>
          <p:cNvSpPr/>
          <p:nvPr/>
        </p:nvSpPr>
        <p:spPr>
          <a:xfrm>
            <a:off x="6197600" y="1819564"/>
            <a:ext cx="2392218" cy="39716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Rezultat iskanja slik za earth cartoon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2" y="4473557"/>
            <a:ext cx="2257426" cy="221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zultat iskanja slik za powerb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121" y="2785051"/>
            <a:ext cx="1210437" cy="120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1447534" y="3131128"/>
            <a:ext cx="1468581" cy="28078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Ampak če je vseeno premalo prostora?</a:t>
            </a:r>
            <a:endParaRPr lang="sl-SI" dirty="0"/>
          </a:p>
        </p:txBody>
      </p:sp>
      <p:pic>
        <p:nvPicPr>
          <p:cNvPr id="2052" name="Picture 4" descr="Rezultat iskanja slik za powerb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770" y="3251634"/>
            <a:ext cx="1210437" cy="120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esna puščica 3"/>
          <p:cNvSpPr/>
          <p:nvPr/>
        </p:nvSpPr>
        <p:spPr>
          <a:xfrm>
            <a:off x="4828545" y="4008581"/>
            <a:ext cx="1487054" cy="6557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2054" name="Picture 6" descr="Rezultat iskanja slik za ssas tabular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441" y="4629726"/>
            <a:ext cx="1186873" cy="118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zultat iskanja slik za azure clouds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91" y="1773815"/>
            <a:ext cx="2365195" cy="135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Rezultat iskanja slik za azure clouds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1676" y="1415493"/>
            <a:ext cx="2365195" cy="135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Rezultat iskanja slik za ssas tabular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121" y="5045791"/>
            <a:ext cx="1186873" cy="118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Raven povezovalnik 6"/>
          <p:cNvCxnSpPr>
            <a:stCxn id="11" idx="2"/>
          </p:cNvCxnSpPr>
          <p:nvPr/>
        </p:nvCxnSpPr>
        <p:spPr>
          <a:xfrm flipH="1">
            <a:off x="9204557" y="3990109"/>
            <a:ext cx="11783" cy="67425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Raven povezovalnik 12"/>
          <p:cNvCxnSpPr/>
          <p:nvPr/>
        </p:nvCxnSpPr>
        <p:spPr>
          <a:xfrm flipV="1">
            <a:off x="7268928" y="4336472"/>
            <a:ext cx="4276527" cy="49791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" name="PoljeZBesedilom 15"/>
          <p:cNvSpPr txBox="1"/>
          <p:nvPr/>
        </p:nvSpPr>
        <p:spPr>
          <a:xfrm>
            <a:off x="8429610" y="4104225"/>
            <a:ext cx="1681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/>
              <a:t>Live </a:t>
            </a:r>
            <a:r>
              <a:rPr lang="sl-SI" dirty="0" err="1" smtClean="0"/>
              <a:t>Connection</a:t>
            </a:r>
            <a:endParaRPr lang="sl-SI" dirty="0" smtClean="0"/>
          </a:p>
        </p:txBody>
      </p:sp>
      <p:pic>
        <p:nvPicPr>
          <p:cNvPr id="2068" name="Picture 20" descr="Rezultat iskanja slik za azure analysis services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938" y="5228207"/>
            <a:ext cx="1595867" cy="54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Slika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9947" y="3125355"/>
            <a:ext cx="1085850" cy="742950"/>
          </a:xfrm>
          <a:prstGeom prst="rect">
            <a:avLst/>
          </a:prstGeom>
        </p:spPr>
      </p:pic>
      <p:cxnSp>
        <p:nvCxnSpPr>
          <p:cNvPr id="22" name="Raven povezovalnik 21"/>
          <p:cNvCxnSpPr>
            <a:stCxn id="11" idx="3"/>
          </p:cNvCxnSpPr>
          <p:nvPr/>
        </p:nvCxnSpPr>
        <p:spPr>
          <a:xfrm>
            <a:off x="9821558" y="3387580"/>
            <a:ext cx="84644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0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Potrebna programska oprema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dirty="0"/>
              <a:t>SQL Server </a:t>
            </a:r>
            <a:r>
              <a:rPr lang="sl-SI" dirty="0" err="1" smtClean="0"/>
              <a:t>Tabular</a:t>
            </a:r>
            <a:r>
              <a:rPr lang="sl-SI" dirty="0" smtClean="0"/>
              <a:t> 2017 (2016 tudi gre)</a:t>
            </a:r>
            <a:endParaRPr lang="sl-SI" dirty="0"/>
          </a:p>
          <a:p>
            <a:pPr lvl="0"/>
            <a:r>
              <a:rPr lang="sl-SI" dirty="0"/>
              <a:t>SQL Server Management Studio (SSMS</a:t>
            </a:r>
            <a:r>
              <a:rPr lang="sl-SI" dirty="0" smtClean="0"/>
              <a:t>) 18.0</a:t>
            </a:r>
            <a:endParaRPr lang="sl-SI" dirty="0"/>
          </a:p>
          <a:p>
            <a:pPr lvl="0"/>
            <a:r>
              <a:rPr lang="sl-SI" dirty="0"/>
              <a:t>SQL Server Data </a:t>
            </a:r>
            <a:r>
              <a:rPr lang="sl-SI" dirty="0" err="1"/>
              <a:t>Tools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smtClean="0"/>
              <a:t>2017,2019 </a:t>
            </a:r>
            <a:r>
              <a:rPr lang="sl-SI" dirty="0"/>
              <a:t>(</a:t>
            </a:r>
            <a:r>
              <a:rPr lang="sl-SI" dirty="0" smtClean="0"/>
              <a:t>SSDT)</a:t>
            </a:r>
            <a:endParaRPr lang="sl-SI" dirty="0"/>
          </a:p>
          <a:p>
            <a:pPr lvl="0"/>
            <a:r>
              <a:rPr lang="sl-SI" dirty="0" err="1"/>
              <a:t>Power</a:t>
            </a:r>
            <a:r>
              <a:rPr lang="sl-SI" dirty="0"/>
              <a:t> BI </a:t>
            </a:r>
            <a:r>
              <a:rPr lang="sl-SI" dirty="0" err="1"/>
              <a:t>Desktop</a:t>
            </a:r>
            <a:r>
              <a:rPr lang="sl-SI" dirty="0"/>
              <a:t> (PBI)</a:t>
            </a:r>
          </a:p>
          <a:p>
            <a:pPr lvl="0"/>
            <a:r>
              <a:rPr lang="sl-SI" dirty="0" err="1"/>
              <a:t>Dax</a:t>
            </a:r>
            <a:r>
              <a:rPr lang="sl-SI" dirty="0"/>
              <a:t> Studio (neobvezno)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5475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Rezultat iskanja slik za ssas tabular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099" y="3262129"/>
            <a:ext cx="5311014" cy="291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F45F0968-700F-419C-8A23-5B72012C9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Postopek prenosa</a:t>
            </a:r>
            <a:endParaRPr lang="sl-SI" dirty="0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A0C4122A-F7F4-41B0-AC4A-25730CBB4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Povezava na </a:t>
            </a:r>
            <a:r>
              <a:rPr lang="sl-SI" dirty="0" err="1" smtClean="0"/>
              <a:t>Power</a:t>
            </a:r>
            <a:r>
              <a:rPr lang="sl-SI" dirty="0" smtClean="0"/>
              <a:t> BI </a:t>
            </a:r>
            <a:r>
              <a:rPr lang="sl-SI" dirty="0" err="1" smtClean="0"/>
              <a:t>Desktop</a:t>
            </a:r>
            <a:r>
              <a:rPr lang="sl-SI" dirty="0" smtClean="0"/>
              <a:t> model z SSMS 2016</a:t>
            </a:r>
          </a:p>
          <a:p>
            <a:r>
              <a:rPr lang="sl-SI" dirty="0" err="1" smtClean="0"/>
              <a:t>Scriptiranje</a:t>
            </a:r>
            <a:r>
              <a:rPr lang="sl-SI" dirty="0" smtClean="0"/>
              <a:t> modela</a:t>
            </a:r>
          </a:p>
          <a:p>
            <a:r>
              <a:rPr lang="sl-SI" dirty="0" smtClean="0"/>
              <a:t>Popravek skripte</a:t>
            </a:r>
          </a:p>
          <a:p>
            <a:r>
              <a:rPr lang="sl-SI" dirty="0" smtClean="0"/>
              <a:t>Zagon skripte na SSAS </a:t>
            </a:r>
            <a:r>
              <a:rPr lang="sl-SI" dirty="0" err="1" smtClean="0"/>
              <a:t>Tabular</a:t>
            </a:r>
            <a:r>
              <a:rPr lang="sl-SI" dirty="0" smtClean="0"/>
              <a:t> strežniku</a:t>
            </a:r>
          </a:p>
          <a:p>
            <a:r>
              <a:rPr lang="sl-SI" dirty="0" smtClean="0"/>
              <a:t>Uvoz SSAS </a:t>
            </a:r>
            <a:r>
              <a:rPr lang="sl-SI" dirty="0" err="1" smtClean="0"/>
              <a:t>Tabular</a:t>
            </a:r>
            <a:r>
              <a:rPr lang="sl-SI" dirty="0" smtClean="0"/>
              <a:t> baze v SSDT 2016</a:t>
            </a:r>
          </a:p>
          <a:p>
            <a:r>
              <a:rPr lang="sl-SI" dirty="0" smtClean="0"/>
              <a:t>Popravek modela</a:t>
            </a:r>
          </a:p>
          <a:p>
            <a:r>
              <a:rPr lang="sl-SI" dirty="0" err="1" smtClean="0"/>
              <a:t>Deploy</a:t>
            </a:r>
            <a:r>
              <a:rPr lang="sl-SI" dirty="0" smtClean="0"/>
              <a:t> in </a:t>
            </a:r>
            <a:r>
              <a:rPr lang="sl-SI" dirty="0" err="1" smtClean="0"/>
              <a:t>process</a:t>
            </a:r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8120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Težave pri prenosu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err="1" smtClean="0"/>
              <a:t>Compatibility</a:t>
            </a:r>
            <a:r>
              <a:rPr lang="sl-SI" dirty="0" smtClean="0"/>
              <a:t> </a:t>
            </a:r>
            <a:r>
              <a:rPr lang="sl-SI" dirty="0" err="1" smtClean="0"/>
              <a:t>level</a:t>
            </a:r>
            <a:r>
              <a:rPr lang="sl-SI" dirty="0" smtClean="0"/>
              <a:t> 1400  </a:t>
            </a:r>
          </a:p>
          <a:p>
            <a:r>
              <a:rPr lang="sl-SI" dirty="0" smtClean="0"/>
              <a:t>Imena </a:t>
            </a:r>
            <a:r>
              <a:rPr lang="sl-SI" dirty="0"/>
              <a:t>tabel </a:t>
            </a:r>
            <a:r>
              <a:rPr lang="sl-SI" dirty="0" smtClean="0"/>
              <a:t>na </a:t>
            </a:r>
            <a:r>
              <a:rPr lang="sl-SI" dirty="0"/>
              <a:t>SQL serverju so lahko drugačna kot imena tabel znotraj </a:t>
            </a:r>
            <a:r>
              <a:rPr lang="sl-SI" dirty="0" smtClean="0"/>
              <a:t>modela</a:t>
            </a:r>
          </a:p>
          <a:p>
            <a:r>
              <a:rPr lang="sl-SI" dirty="0" smtClean="0"/>
              <a:t>Operatorji: Napačno: </a:t>
            </a:r>
            <a:r>
              <a:rPr lang="sl-SI" i="1" dirty="0" smtClean="0"/>
              <a:t>a&lt;b</a:t>
            </a:r>
            <a:r>
              <a:rPr lang="sl-SI" dirty="0" smtClean="0"/>
              <a:t> </a:t>
            </a:r>
            <a:r>
              <a:rPr lang="sl-SI" dirty="0"/>
              <a:t>ali </a:t>
            </a:r>
            <a:r>
              <a:rPr lang="sl-SI" i="1" dirty="0"/>
              <a:t>a&gt;=</a:t>
            </a:r>
            <a:r>
              <a:rPr lang="sl-SI" i="1" dirty="0" smtClean="0"/>
              <a:t>b</a:t>
            </a:r>
            <a:r>
              <a:rPr lang="sl-SI" dirty="0" smtClean="0"/>
              <a:t>    Pravilno:  </a:t>
            </a:r>
            <a:r>
              <a:rPr lang="sl-SI" i="1" dirty="0"/>
              <a:t>a &lt; b</a:t>
            </a:r>
            <a:r>
              <a:rPr lang="sl-SI" dirty="0"/>
              <a:t> in </a:t>
            </a:r>
            <a:r>
              <a:rPr lang="sl-SI" i="1" dirty="0"/>
              <a:t>a &gt;= </a:t>
            </a:r>
            <a:r>
              <a:rPr lang="sl-SI" i="1" dirty="0" smtClean="0"/>
              <a:t>b (presledek)</a:t>
            </a:r>
          </a:p>
          <a:p>
            <a:r>
              <a:rPr lang="sl-SI" dirty="0" err="1" smtClean="0"/>
              <a:t>Power</a:t>
            </a:r>
            <a:r>
              <a:rPr lang="sl-SI" dirty="0" smtClean="0"/>
              <a:t> </a:t>
            </a:r>
            <a:r>
              <a:rPr lang="sl-SI" dirty="0" err="1" smtClean="0"/>
              <a:t>Query</a:t>
            </a:r>
            <a:r>
              <a:rPr lang="sl-SI" dirty="0"/>
              <a:t> </a:t>
            </a:r>
            <a:r>
              <a:rPr lang="sl-SI" dirty="0" err="1" smtClean="0"/>
              <a:t>spremebe</a:t>
            </a:r>
            <a:r>
              <a:rPr lang="sl-SI" dirty="0" smtClean="0"/>
              <a:t> se ne prenesejo</a:t>
            </a:r>
          </a:p>
          <a:p>
            <a:r>
              <a:rPr lang="sl-SI" dirty="0" err="1" smtClean="0"/>
              <a:t>Compatibility</a:t>
            </a:r>
            <a:r>
              <a:rPr lang="sl-SI" dirty="0" smtClean="0"/>
              <a:t> 1200: dodatno izločiti </a:t>
            </a:r>
            <a:r>
              <a:rPr lang="sl-SI" i="1" dirty="0" err="1" smtClean="0"/>
              <a:t>variation</a:t>
            </a:r>
            <a:r>
              <a:rPr lang="sl-SI" i="1" dirty="0" smtClean="0"/>
              <a:t>, </a:t>
            </a:r>
            <a:r>
              <a:rPr lang="sl-SI" i="1" dirty="0" err="1"/>
              <a:t>isPrivate</a:t>
            </a:r>
            <a:endParaRPr lang="sl-SI" i="1" dirty="0"/>
          </a:p>
        </p:txBody>
      </p:sp>
    </p:spTree>
    <p:extLst>
      <p:ext uri="{BB962C8B-B14F-4D97-AF65-F5344CB8AC3E}">
        <p14:creationId xmlns:p14="http://schemas.microsoft.com/office/powerpoint/2010/main" val="39853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62400" y="2498725"/>
            <a:ext cx="6135255" cy="1325563"/>
          </a:xfrm>
        </p:spPr>
        <p:txBody>
          <a:bodyPr/>
          <a:lstStyle/>
          <a:p>
            <a:r>
              <a:rPr lang="sl-SI" dirty="0" smtClean="0"/>
              <a:t>Demo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484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Povzetek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Ko zmanjka prostora</a:t>
            </a:r>
          </a:p>
          <a:p>
            <a:pPr lvl="1"/>
            <a:r>
              <a:rPr lang="sl-SI" dirty="0" smtClean="0"/>
              <a:t>Optimizacija modela</a:t>
            </a:r>
          </a:p>
          <a:p>
            <a:pPr lvl="1"/>
            <a:r>
              <a:rPr lang="sl-SI" dirty="0" smtClean="0"/>
              <a:t>Prehod na SSAS</a:t>
            </a:r>
          </a:p>
          <a:p>
            <a:pPr lvl="1"/>
            <a:r>
              <a:rPr lang="sl-SI" dirty="0" smtClean="0"/>
              <a:t>Nadgradnja PBI paketa</a:t>
            </a:r>
          </a:p>
          <a:p>
            <a:pPr lvl="1"/>
            <a:endParaRPr lang="sl-SI" dirty="0"/>
          </a:p>
          <a:p>
            <a:r>
              <a:rPr lang="sl-SI" dirty="0" smtClean="0"/>
              <a:t>Prehod na SSAS</a:t>
            </a:r>
          </a:p>
          <a:p>
            <a:pPr lvl="1"/>
            <a:r>
              <a:rPr lang="sl-SI" dirty="0" err="1" smtClean="0"/>
              <a:t>Scripta</a:t>
            </a:r>
            <a:r>
              <a:rPr lang="sl-SI" dirty="0" smtClean="0"/>
              <a:t> modela iz PBI SSAS Strežnika</a:t>
            </a:r>
          </a:p>
          <a:p>
            <a:pPr lvl="1"/>
            <a:r>
              <a:rPr lang="sl-SI" dirty="0" smtClean="0"/>
              <a:t>Generiranje kocke na SSAS</a:t>
            </a:r>
          </a:p>
          <a:p>
            <a:pPr lvl="1"/>
            <a:r>
              <a:rPr lang="sl-SI" dirty="0" smtClean="0"/>
              <a:t>Uvoz modela v </a:t>
            </a:r>
            <a:r>
              <a:rPr lang="sl-SI" dirty="0" err="1" smtClean="0"/>
              <a:t>Visual</a:t>
            </a:r>
            <a:r>
              <a:rPr lang="sl-SI" dirty="0" smtClean="0"/>
              <a:t> Studio</a:t>
            </a:r>
          </a:p>
          <a:p>
            <a:pPr lvl="1"/>
            <a:r>
              <a:rPr lang="sl-SI" dirty="0" smtClean="0"/>
              <a:t>Popravek PBI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5051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Viri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 smtClean="0"/>
              <a:t>Mateja </a:t>
            </a:r>
            <a:r>
              <a:rPr lang="sl-SI" dirty="0" smtClean="0"/>
              <a:t>Makše, </a:t>
            </a:r>
            <a:r>
              <a:rPr lang="sl-SI" dirty="0" smtClean="0"/>
              <a:t>B2: interna </a:t>
            </a:r>
            <a:r>
              <a:rPr lang="sl-SI" dirty="0" smtClean="0"/>
              <a:t>dokumentacija</a:t>
            </a:r>
          </a:p>
          <a:p>
            <a:pPr lvl="0"/>
            <a:r>
              <a:rPr lang="sl-SI" u="sng" dirty="0">
                <a:hlinkClick r:id="rId2"/>
              </a:rPr>
              <a:t>https://www.linkedin.com/pulse/import-power-bi-desktop-model-ssas-tabular-2016-soheil-bakhshi/</a:t>
            </a:r>
            <a:endParaRPr lang="sl-SI" dirty="0"/>
          </a:p>
          <a:p>
            <a:pPr lvl="0"/>
            <a:r>
              <a:rPr lang="sl-SI" u="sng" dirty="0">
                <a:hlinkClick r:id="rId3"/>
              </a:rPr>
              <a:t>https://biinsight.com/import-power-bi-desktop-model-ssas-tabular-2016/</a:t>
            </a:r>
            <a:endParaRPr lang="sl-SI" dirty="0"/>
          </a:p>
          <a:p>
            <a:pPr lvl="0"/>
            <a:r>
              <a:rPr lang="sl-SI" u="sng" dirty="0">
                <a:hlinkClick r:id="rId4"/>
              </a:rPr>
              <a:t>https://biinsight.com/connect-to-power-bi-desktop-model-from-excel-and-ssms/</a:t>
            </a:r>
            <a:r>
              <a:rPr lang="sl-SI" dirty="0"/>
              <a:t> </a:t>
            </a:r>
          </a:p>
          <a:p>
            <a:pPr lvl="0"/>
            <a:r>
              <a:rPr lang="sl-SI" u="sng" dirty="0">
                <a:hlinkClick r:id="rId5"/>
              </a:rPr>
              <a:t>https://docs.microsoft.com/en-us/sql/analysis-services/tabular-models/compatibility-level-for-tabular-models-in-analysis-services?view=sql-server-2017</a:t>
            </a:r>
            <a:r>
              <a:rPr lang="sl-SI" dirty="0"/>
              <a:t> 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975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498</Words>
  <Application>Microsoft Office PowerPoint</Application>
  <PresentationFormat>Širokozaslonsko</PresentationFormat>
  <Paragraphs>91</Paragraphs>
  <Slides>16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4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Consolas</vt:lpstr>
      <vt:lpstr>Officeova tema</vt:lpstr>
      <vt:lpstr>Power BI-kako preseči omejitve s prostorom</vt:lpstr>
      <vt:lpstr>Problem: 1 GB limit per dataset</vt:lpstr>
      <vt:lpstr>Licence Power BI</vt:lpstr>
      <vt:lpstr>1 GB omejitev na dataset</vt:lpstr>
      <vt:lpstr>Izločitev nepotrebnih stolpcev</vt:lpstr>
      <vt:lpstr>Filter vrstic: npr. omejitev obdobja,… </vt:lpstr>
      <vt:lpstr>Grupiranje podatkov: npr: leto,mesec</vt:lpstr>
      <vt:lpstr>Zmanjšanje kardinalnosti</vt:lpstr>
      <vt:lpstr>Izračunane vrednosti namesto prenesenih </vt:lpstr>
      <vt:lpstr>Ampak če je vseeno premalo prostora?</vt:lpstr>
      <vt:lpstr>Potrebna programska oprema</vt:lpstr>
      <vt:lpstr>Postopek prenosa</vt:lpstr>
      <vt:lpstr>Težave pri prenosu</vt:lpstr>
      <vt:lpstr>Demo</vt:lpstr>
      <vt:lpstr>Povzetek</vt:lpstr>
      <vt:lpstr>Viri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Tomaž Dular</dc:creator>
  <cp:lastModifiedBy>Tomaž Dular</cp:lastModifiedBy>
  <cp:revision>21</cp:revision>
  <dcterms:created xsi:type="dcterms:W3CDTF">2019-05-20T06:43:05Z</dcterms:created>
  <dcterms:modified xsi:type="dcterms:W3CDTF">2019-05-22T18:35:24Z</dcterms:modified>
</cp:coreProperties>
</file>