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48"/>
  </p:notesMasterIdLst>
  <p:handoutMasterIdLst>
    <p:handoutMasterId r:id="rId49"/>
  </p:handoutMasterIdLst>
  <p:sldIdLst>
    <p:sldId id="1554" r:id="rId5"/>
    <p:sldId id="1556" r:id="rId6"/>
    <p:sldId id="1572" r:id="rId7"/>
    <p:sldId id="1571" r:id="rId8"/>
    <p:sldId id="1565" r:id="rId9"/>
    <p:sldId id="1573" r:id="rId10"/>
    <p:sldId id="1574" r:id="rId11"/>
    <p:sldId id="1613" r:id="rId12"/>
    <p:sldId id="1576" r:id="rId13"/>
    <p:sldId id="1577" r:id="rId14"/>
    <p:sldId id="1575" r:id="rId15"/>
    <p:sldId id="1578" r:id="rId16"/>
    <p:sldId id="1583" r:id="rId17"/>
    <p:sldId id="1579" r:id="rId18"/>
    <p:sldId id="1580" r:id="rId19"/>
    <p:sldId id="1581" r:id="rId20"/>
    <p:sldId id="1584" r:id="rId21"/>
    <p:sldId id="1585" r:id="rId22"/>
    <p:sldId id="1586" r:id="rId23"/>
    <p:sldId id="1623" r:id="rId24"/>
    <p:sldId id="1588" r:id="rId25"/>
    <p:sldId id="1590" r:id="rId26"/>
    <p:sldId id="1591" r:id="rId27"/>
    <p:sldId id="1592" r:id="rId28"/>
    <p:sldId id="1594" r:id="rId29"/>
    <p:sldId id="1595" r:id="rId30"/>
    <p:sldId id="1596" r:id="rId31"/>
    <p:sldId id="1597" r:id="rId32"/>
    <p:sldId id="1598" r:id="rId33"/>
    <p:sldId id="1599" r:id="rId34"/>
    <p:sldId id="1603" r:id="rId35"/>
    <p:sldId id="1622" r:id="rId36"/>
    <p:sldId id="1620" r:id="rId37"/>
    <p:sldId id="1606" r:id="rId38"/>
    <p:sldId id="1617" r:id="rId39"/>
    <p:sldId id="1612" r:id="rId40"/>
    <p:sldId id="1608" r:id="rId41"/>
    <p:sldId id="1600" r:id="rId42"/>
    <p:sldId id="1616" r:id="rId43"/>
    <p:sldId id="1615" r:id="rId44"/>
    <p:sldId id="1602" r:id="rId45"/>
    <p:sldId id="1619" r:id="rId46"/>
    <p:sldId id="1567" r:id="rId47"/>
  </p:sldIdLst>
  <p:sldSz cx="12436475" cy="6994525"/>
  <p:notesSz cx="6858000" cy="9144000"/>
  <p:defaultTextStyle>
    <a:defPPr>
      <a:defRPr lang="en-US"/>
    </a:defPPr>
    <a:lvl1pPr marL="0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6371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32742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99113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65484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3185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ver" id="{7C387404-1192-41C0-B597-22CE4160B4E1}">
          <p14:sldIdLst>
            <p14:sldId id="1554"/>
          </p14:sldIdLst>
        </p14:section>
        <p14:section name="NT Tehnologija" id="{7BA3AB53-B0D3-4155-A793-FCE390968904}">
          <p14:sldIdLst>
            <p14:sldId id="1556"/>
            <p14:sldId id="1572"/>
            <p14:sldId id="1571"/>
            <p14:sldId id="1565"/>
            <p14:sldId id="1573"/>
            <p14:sldId id="1574"/>
            <p14:sldId id="1613"/>
            <p14:sldId id="1576"/>
            <p14:sldId id="1577"/>
            <p14:sldId id="1575"/>
            <p14:sldId id="1578"/>
            <p14:sldId id="1583"/>
            <p14:sldId id="1579"/>
            <p14:sldId id="1580"/>
            <p14:sldId id="1581"/>
            <p14:sldId id="1584"/>
            <p14:sldId id="1585"/>
            <p14:sldId id="1586"/>
            <p14:sldId id="1623"/>
            <p14:sldId id="1588"/>
            <p14:sldId id="1590"/>
            <p14:sldId id="1591"/>
            <p14:sldId id="1592"/>
            <p14:sldId id="1594"/>
            <p14:sldId id="1595"/>
            <p14:sldId id="1596"/>
            <p14:sldId id="1597"/>
            <p14:sldId id="1598"/>
            <p14:sldId id="1599"/>
            <p14:sldId id="1603"/>
            <p14:sldId id="1622"/>
            <p14:sldId id="1620"/>
            <p14:sldId id="1606"/>
            <p14:sldId id="1617"/>
            <p14:sldId id="1612"/>
            <p14:sldId id="1608"/>
            <p14:sldId id="1600"/>
            <p14:sldId id="1616"/>
            <p14:sldId id="1615"/>
            <p14:sldId id="1602"/>
            <p14:sldId id="1619"/>
            <p14:sldId id="156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03">
          <p15:clr>
            <a:srgbClr val="A4A3A4"/>
          </p15:clr>
        </p15:guide>
        <p15:guide id="2" pos="391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2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E16B"/>
    <a:srgbClr val="F08400"/>
    <a:srgbClr val="F2F240"/>
    <a:srgbClr val="00AEEF"/>
    <a:srgbClr val="E4491C"/>
    <a:srgbClr val="F26522"/>
    <a:srgbClr val="00254A"/>
    <a:srgbClr val="00BCF2"/>
    <a:srgbClr val="002050"/>
    <a:srgbClr val="3C50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2136" autoAdjust="0"/>
  </p:normalViewPr>
  <p:slideViewPr>
    <p:cSldViewPr>
      <p:cViewPr varScale="1">
        <p:scale>
          <a:sx n="101" d="100"/>
          <a:sy n="101" d="100"/>
        </p:scale>
        <p:origin x="138" y="360"/>
      </p:cViewPr>
      <p:guideLst>
        <p:guide orient="horz" pos="2203"/>
        <p:guide pos="3917"/>
      </p:guideLst>
    </p:cSldViewPr>
  </p:slideViewPr>
  <p:outlineViewPr>
    <p:cViewPr>
      <p:scale>
        <a:sx n="33" d="100"/>
        <a:sy n="33" d="100"/>
      </p:scale>
      <p:origin x="0" y="-2694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howGuides="1">
      <p:cViewPr varScale="1">
        <p:scale>
          <a:sx n="87" d="100"/>
          <a:sy n="87" d="100"/>
        </p:scale>
        <p:origin x="3840" y="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commentAuthors" Target="commentAuthors.xml"/><Relationship Id="rId55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D0CB2F-F0BF-435A-A27A-2EC15087F634}" type="datetime8">
              <a:rPr lang="en-US" smtClean="0">
                <a:latin typeface="Segoe UI" pitchFamily="34" charset="0"/>
              </a:rPr>
              <a:t>5/12/2017 11:32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32742" rtl="0" eaLnBrk="1" latinLnBrk="0" hangingPunct="1">
      <a:lnSpc>
        <a:spcPct val="90000"/>
      </a:lnSpc>
      <a:spcAft>
        <a:spcPts val="340"/>
      </a:spcAft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7262" indent="-107956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34664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92551" indent="-149789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27496" indent="-117403" algn="l" defTabSz="932742" rtl="0" eaLnBrk="1" latinLnBrk="0" hangingPunct="1">
      <a:lnSpc>
        <a:spcPct val="90000"/>
      </a:lnSpc>
      <a:spcAft>
        <a:spcPts val="340"/>
      </a:spcAft>
      <a:buFont typeface="Arial" pitchFamily="34" charset="0"/>
      <a:buChar char="•"/>
      <a:defRPr sz="900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33185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98226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64597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730969" algn="l" defTabSz="932742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38248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8683C9CD-37C6-4B53-B210-CC8F66F9049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144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90717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Deduplication!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5962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14427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4390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0889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4725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35596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07855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94837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Point-in-time virtual databases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21072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5562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78741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04689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08309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30255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4378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12:52 PM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27456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On-the-fly virtual databases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4951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524980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10524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0283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/>
              <a:t>On-the-fly virtual databases</a:t>
            </a:r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0F1DD190-47F2-4EC2-A20D-7847072E60CD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06630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37845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41327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353673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818270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532011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D18B56EA-E28F-4F92-9F16-7A6F2501B303}" type="datetime8">
              <a:rPr lang="en-US" smtClean="0"/>
              <a:t>5/12/2017 11:16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750063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2F5416D-752F-4A27-A7A5-0CB5FC0CFE2E}" type="datetime8">
              <a:rPr lang="en-US" smtClean="0">
                <a:solidFill>
                  <a:prstClr val="black"/>
                </a:solidFill>
              </a:rPr>
              <a:t>5/12/2017 11:16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43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123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14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436475" cy="69945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466709" y="472926"/>
            <a:ext cx="1536700" cy="3302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85589" y="400918"/>
            <a:ext cx="1807430" cy="18002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16929" y="3617559"/>
            <a:ext cx="10629900" cy="3375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5528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bg>
      <p:bgPr>
        <a:solidFill>
          <a:srgbClr val="0025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31131"/>
            <a:ext cx="12436475" cy="70256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538717" y="328910"/>
            <a:ext cx="1536700" cy="330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57597" y="328910"/>
            <a:ext cx="1663700" cy="152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385588" y="6305574"/>
            <a:ext cx="2935469" cy="3387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7500465" y="2613025"/>
            <a:ext cx="5270500" cy="4381500"/>
          </a:xfrm>
          <a:prstGeom prst="rect">
            <a:avLst/>
          </a:prstGeom>
        </p:spPr>
      </p:pic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 bwMode="auto">
          <a:xfrm>
            <a:off x="274702" y="2814105"/>
            <a:ext cx="4937760" cy="1835285"/>
          </a:xfrm>
          <a:noFill/>
        </p:spPr>
        <p:txBody>
          <a:bodyPr lIns="146304" tIns="91440" rIns="146304" bIns="91440" anchor="t" anchorCtr="0"/>
          <a:lstStyle>
            <a:lvl1pPr>
              <a:defRPr sz="4800" spc="-1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4" hasCustomPrompt="1"/>
          </p:nvPr>
        </p:nvSpPr>
        <p:spPr bwMode="auto">
          <a:xfrm>
            <a:off x="273050" y="3954463"/>
            <a:ext cx="4937760" cy="731528"/>
          </a:xfrm>
        </p:spPr>
        <p:txBody>
          <a:bodyPr lIns="164592" tIns="109728" rIns="164592" bIns="109728">
            <a:noAutofit/>
          </a:bodyPr>
          <a:lstStyle>
            <a:lvl1pPr marL="0" indent="0">
              <a:spcBef>
                <a:spcPts val="0"/>
              </a:spcBef>
              <a:buNone/>
              <a:defRPr lang="en-US" sz="3200" kern="1200" spc="0" baseline="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marR="0" lvl="0" indent="0" algn="l" defTabSz="932742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Pct val="90000"/>
              <a:buFont typeface="Arial" pitchFamily="34" charset="0"/>
              <a:buNone/>
              <a:tabLst/>
            </a:pPr>
            <a:r>
              <a:rPr lang="en-US" dirty="0"/>
              <a:t>Speaker name</a:t>
            </a:r>
          </a:p>
        </p:txBody>
      </p:sp>
    </p:spTree>
    <p:extLst>
      <p:ext uri="{BB962C8B-B14F-4D97-AF65-F5344CB8AC3E}">
        <p14:creationId xmlns:p14="http://schemas.microsoft.com/office/powerpoint/2010/main" val="37350764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2308324"/>
          </a:xfrm>
        </p:spPr>
        <p:txBody>
          <a:bodyPr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94572" y="6482356"/>
            <a:ext cx="2267266" cy="35247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9" y="6423391"/>
            <a:ext cx="1259634" cy="411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444621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94572" y="6482356"/>
            <a:ext cx="2267266" cy="3524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9" y="6423391"/>
            <a:ext cx="1259634" cy="411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3000" b="0">
                <a:latin typeface="+mn-lt"/>
              </a:defRPr>
            </a:lvl1pPr>
            <a:lvl2pPr marL="255588" indent="0">
              <a:buFont typeface="Wingdings" panose="05000000000000000000" pitchFamily="2" charset="2"/>
              <a:buNone/>
              <a:defRPr sz="2400" b="0"/>
            </a:lvl2pPr>
            <a:lvl3pPr marL="450850" indent="0">
              <a:buFont typeface="Wingdings" panose="05000000000000000000" pitchFamily="2" charset="2"/>
              <a:buNone/>
              <a:tabLst/>
              <a:defRPr sz="2200" b="0"/>
            </a:lvl3pPr>
            <a:lvl4pPr marL="652462" indent="0">
              <a:buFont typeface="Wingdings" panose="05000000000000000000" pitchFamily="2" charset="2"/>
              <a:buNone/>
              <a:defRPr sz="2200" b="0"/>
            </a:lvl4pPr>
            <a:lvl5pPr marL="854075" indent="0">
              <a:buFont typeface="Wingdings" panose="05000000000000000000" pitchFamily="2" charset="2"/>
              <a:buNone/>
              <a:tabLst/>
              <a:defRPr sz="22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Arial" panose="020B0604020202020204" pitchFamily="34" charset="0"/>
              <a:buNone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255588" indent="0">
              <a:buFont typeface="Arial" panose="020B0604020202020204" pitchFamily="34" charset="0"/>
              <a:buNone/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0850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52462" indent="0">
              <a:buFont typeface="Arial" panose="020B0604020202020204" pitchFamily="34" charset="0"/>
              <a:buNone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854075" indent="0">
              <a:buFont typeface="Arial" panose="020B0604020202020204" pitchFamily="34" charset="0"/>
              <a:buNone/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514350" marR="0" lvl="0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Edit Master text styles</a:t>
            </a:r>
          </a:p>
          <a:p>
            <a:pPr marL="514350" marR="0" lvl="1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Second level</a:t>
            </a:r>
          </a:p>
          <a:p>
            <a:pPr marL="514350" marR="0" lvl="2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Third level</a:t>
            </a:r>
          </a:p>
          <a:p>
            <a:pPr marL="514350" marR="0" lvl="3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Fourth level</a:t>
            </a:r>
          </a:p>
          <a:p>
            <a:pPr marL="514350" marR="0" lvl="4" indent="-514350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94572" y="6482356"/>
            <a:ext cx="2267266" cy="35247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9" y="6423391"/>
            <a:ext cx="1259634" cy="411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157514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3000" b="0">
                <a:latin typeface="+mn-lt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4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2200" b="0"/>
            </a:lvl3pPr>
            <a:lvl4pPr marL="828675" indent="-176213">
              <a:buFont typeface="Wingdings" panose="05000000000000000000" pitchFamily="2" charset="2"/>
              <a:buChar char=""/>
              <a:defRPr sz="22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22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123658"/>
          </a:xfrm>
        </p:spPr>
        <p:txBody>
          <a:bodyPr wrap="square">
            <a:spAutoFit/>
          </a:bodyPr>
          <a:lstStyle>
            <a:lvl1pPr marL="287338" indent="-287338">
              <a:spcBef>
                <a:spcPts val="1224"/>
              </a:spcBef>
              <a:buClr>
                <a:schemeClr val="tx1"/>
              </a:buClr>
              <a:buFont typeface="Arial" pitchFamily="34" charset="0"/>
              <a:buChar char="•"/>
              <a:defRPr lang="en-US" sz="30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598488" indent="-342900">
              <a:defRPr lang="en-US" sz="24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793750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995362" indent="-342900"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196975" indent="-342900">
              <a:tabLst/>
              <a:defRPr lang="en-US" sz="2200" b="0" kern="1200" spc="0" baseline="0" dirty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</a:lstStyle>
          <a:p>
            <a:pPr marL="231775" marR="0" lvl="0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Edit Master text styles</a:t>
            </a:r>
          </a:p>
          <a:p>
            <a:pPr marL="231775" marR="0" lvl="1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Second level</a:t>
            </a:r>
          </a:p>
          <a:p>
            <a:pPr marL="231775" marR="0" lvl="2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Third level</a:t>
            </a:r>
          </a:p>
          <a:p>
            <a:pPr marL="231775" marR="0" lvl="3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Fourth level</a:t>
            </a:r>
          </a:p>
          <a:p>
            <a:pPr marL="231775" marR="0" lvl="4" indent="-231775" algn="l" defTabSz="932742" rtl="0" eaLnBrk="1" fontAlgn="auto" latinLnBrk="0" hangingPunct="1">
              <a:lnSpc>
                <a:spcPct val="90000"/>
              </a:lnSpc>
              <a:spcBef>
                <a:spcPts val="1224"/>
              </a:spcBef>
              <a:spcAft>
                <a:spcPts val="0"/>
              </a:spcAft>
              <a:buClr>
                <a:schemeClr val="tx1"/>
              </a:buClr>
              <a:buSzPct val="90000"/>
              <a:buFont typeface="Wingdings" panose="05000000000000000000" pitchFamily="2" charset="2"/>
              <a:buChar char=""/>
              <a:tabLst/>
            </a:pPr>
            <a:r>
              <a:rPr lang="en-US"/>
              <a:t>Fifth level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94572" y="6482356"/>
            <a:ext cx="2267266" cy="35247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9" y="6423391"/>
            <a:ext cx="1259634" cy="411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E4491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894572" y="6482356"/>
            <a:ext cx="2267266" cy="3524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74639" y="6423391"/>
            <a:ext cx="1259634" cy="411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954463"/>
            <a:ext cx="10058401" cy="738664"/>
          </a:xfrm>
          <a:noFill/>
        </p:spPr>
        <p:txBody>
          <a:bodyPr lIns="182880" tIns="146304" rIns="182880" bIns="146304">
            <a:spAutoFit/>
          </a:bodyPr>
          <a:lstStyle>
            <a:lvl1pPr marL="0" indent="0">
              <a:spcBef>
                <a:spcPts val="0"/>
              </a:spcBef>
              <a:buNone/>
              <a:defRPr sz="32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574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ideo slide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125677"/>
            <a:ext cx="10056812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lang="en-US" sz="7200" b="0" kern="1200" cap="none" spc="-100" baseline="0" dirty="0">
                <a:ln w="3175">
                  <a:noFill/>
                </a:ln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4448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 Accent Color 1">
    <p:bg>
      <p:bgPr>
        <a:solidFill>
          <a:srgbClr val="E449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8" y="2125662"/>
            <a:ext cx="11887200" cy="1181862"/>
          </a:xfrm>
          <a:noFill/>
        </p:spPr>
        <p:txBody>
          <a:bodyPr tIns="91440" bIns="91440" anchor="t" anchorCtr="0">
            <a:spAutoFit/>
          </a:bodyPr>
          <a:lstStyle>
            <a:lvl1pPr>
              <a:defRPr sz="7200" spc="-100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114781" y="5801517"/>
            <a:ext cx="1080120" cy="9594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6454898"/>
            <a:ext cx="1433617" cy="308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9351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Right Photo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74639" y="2740132"/>
            <a:ext cx="4892040" cy="1514261"/>
          </a:xfrm>
        </p:spPr>
        <p:txBody>
          <a:bodyPr wrap="square" anchor="ctr">
            <a:spAutoFit/>
          </a:bodyPr>
          <a:lstStyle>
            <a:lvl1pPr>
              <a:defRPr sz="480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Square photo layout</a:t>
            </a:r>
          </a:p>
        </p:txBody>
      </p:sp>
      <p:sp>
        <p:nvSpPr>
          <p:cNvPr id="6" name="Picture Placeholder 4"/>
          <p:cNvSpPr>
            <a:spLocks noGrp="1" noChangeAspect="1"/>
          </p:cNvSpPr>
          <p:nvPr>
            <p:ph type="pic" sz="quarter" idx="10"/>
          </p:nvPr>
        </p:nvSpPr>
        <p:spPr bwMode="ltGray">
          <a:xfrm>
            <a:off x="5441315" y="0"/>
            <a:ext cx="6995160" cy="6992587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tIns="548640" anchor="ctr" anchorCtr="0">
            <a:noAutofit/>
          </a:bodyPr>
          <a:lstStyle>
            <a:lvl1pPr marL="0" indent="0" algn="ctr">
              <a:buNone/>
              <a:defRPr sz="1600" b="1" cap="none" baseline="0">
                <a:gradFill>
                  <a:gsLst>
                    <a:gs pos="0">
                      <a:srgbClr val="FFFFFF"/>
                    </a:gs>
                    <a:gs pos="27000">
                      <a:srgbClr val="FFFFFF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5589" y="5801518"/>
            <a:ext cx="1076320" cy="95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5824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pos="3427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Slide for developer code</a:t>
            </a:r>
          </a:p>
        </p:txBody>
      </p:sp>
      <p:sp>
        <p:nvSpPr>
          <p:cNvPr id="3" name="Rectangle 2"/>
          <p:cNvSpPr/>
          <p:nvPr userDrawn="1"/>
        </p:nvSpPr>
        <p:spPr bwMode="hidden">
          <a:xfrm>
            <a:off x="1" y="1212849"/>
            <a:ext cx="12436475" cy="5781676"/>
          </a:xfrm>
          <a:prstGeom prst="rect">
            <a:avLst/>
          </a:prstGeom>
          <a:solidFill>
            <a:srgbClr val="FFFFFF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46639" tIns="46639" rIns="46639" bIns="4663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8" y="1221157"/>
            <a:ext cx="11887199" cy="1995931"/>
          </a:xfrm>
        </p:spPr>
        <p:txBody>
          <a:bodyPr/>
          <a:lstStyle>
            <a:lvl1pPr marL="0" indent="0">
              <a:buNone/>
              <a:defRPr sz="3300"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>
                <a:gradFill>
                  <a:gsLst>
                    <a:gs pos="8718">
                      <a:srgbClr val="353535"/>
                    </a:gs>
                    <a:gs pos="34000">
                      <a:srgbClr val="353535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962453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Pr>
        <a:solidFill>
          <a:schemeClr val="tx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274639" y="6220609"/>
            <a:ext cx="4572000" cy="477054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182880" tIns="182880" rIns="182880" bIns="182880" numCol="1" anchor="t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457200" y="479425"/>
            <a:ext cx="1483418" cy="3108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250685" y="400918"/>
            <a:ext cx="1807430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11889564" cy="917575"/>
          </a:xfrm>
          <a:prstGeom prst="rect">
            <a:avLst/>
          </a:prstGeom>
        </p:spPr>
        <p:txBody>
          <a:bodyPr vert="horz" wrap="square" lIns="146304" tIns="91440" rIns="146304" bIns="9144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74640" y="1212851"/>
            <a:ext cx="11887198" cy="2308324"/>
          </a:xfrm>
          <a:prstGeom prst="rect">
            <a:avLst/>
          </a:prstGeom>
        </p:spPr>
        <p:txBody>
          <a:bodyPr vert="horz" wrap="square" lIns="146304" tIns="91440" rIns="146304" bIns="91440" rtlCol="0">
            <a:sp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21" r:id="rId1"/>
    <p:sldLayoutId id="2147484556" r:id="rId2"/>
    <p:sldLayoutId id="2147484240" r:id="rId3"/>
    <p:sldLayoutId id="2147484241" r:id="rId4"/>
    <p:sldLayoutId id="2147484474" r:id="rId5"/>
    <p:sldLayoutId id="2147484245" r:id="rId6"/>
    <p:sldLayoutId id="2147484247" r:id="rId7"/>
    <p:sldLayoutId id="2147484559" r:id="rId8"/>
    <p:sldLayoutId id="2147484560" r:id="rId9"/>
    <p:sldLayoutId id="2147484561" r:id="rId10"/>
    <p:sldLayoutId id="2147484463" r:id="rId11"/>
    <p:sldLayoutId id="2147484256" r:id="rId12"/>
    <p:sldLayoutId id="2147484260" r:id="rId13"/>
    <p:sldLayoutId id="2147484299" r:id="rId14"/>
  </p:sldLayoutIdLst>
  <p:transition>
    <p:fade/>
  </p:transition>
  <p:txStyles>
    <p:titleStyle>
      <a:lvl1pPr algn="l" defTabSz="932742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02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3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j-lt"/>
          <a:ea typeface="+mn-ea"/>
          <a:cs typeface="+mn-cs"/>
        </a:defRPr>
      </a:lvl1pPr>
      <a:lvl2pPr marL="4572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marR="0" indent="-228600" algn="l" defTabSz="932742" rtl="0" eaLnBrk="1" fontAlgn="auto" latinLnBrk="0" hangingPunct="1">
        <a:lnSpc>
          <a:spcPct val="9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2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87">
          <p15:clr>
            <a:srgbClr val="5ACBF0"/>
          </p15:clr>
        </p15:guide>
        <p15:guide id="2" pos="173">
          <p15:clr>
            <a:srgbClr val="5ACBF0"/>
          </p15:clr>
        </p15:guide>
        <p15:guide id="3" pos="749">
          <p15:clr>
            <a:srgbClr val="5ACBF0"/>
          </p15:clr>
        </p15:guide>
        <p15:guide id="4" pos="1325">
          <p15:clr>
            <a:srgbClr val="5ACBF0"/>
          </p15:clr>
        </p15:guide>
        <p15:guide id="5" pos="1901">
          <p15:clr>
            <a:srgbClr val="5ACBF0"/>
          </p15:clr>
        </p15:guide>
        <p15:guide id="6" pos="2477">
          <p15:clr>
            <a:srgbClr val="5ACBF0"/>
          </p15:clr>
        </p15:guide>
        <p15:guide id="7" pos="3053">
          <p15:clr>
            <a:srgbClr val="5ACBF0"/>
          </p15:clr>
        </p15:guide>
        <p15:guide id="8" pos="3629">
          <p15:clr>
            <a:srgbClr val="5ACBF0"/>
          </p15:clr>
        </p15:guide>
        <p15:guide id="9" pos="4205">
          <p15:clr>
            <a:srgbClr val="5ACBF0"/>
          </p15:clr>
        </p15:guide>
        <p15:guide id="10" pos="4781">
          <p15:clr>
            <a:srgbClr val="5ACBF0"/>
          </p15:clr>
        </p15:guide>
        <p15:guide id="11" pos="5357">
          <p15:clr>
            <a:srgbClr val="5ACBF0"/>
          </p15:clr>
        </p15:guide>
        <p15:guide id="12" pos="5933">
          <p15:clr>
            <a:srgbClr val="5ACBF0"/>
          </p15:clr>
        </p15:guide>
        <p15:guide id="13" pos="6509">
          <p15:clr>
            <a:srgbClr val="5ACBF0"/>
          </p15:clr>
        </p15:guide>
        <p15:guide id="14" pos="7085">
          <p15:clr>
            <a:srgbClr val="5ACBF0"/>
          </p15:clr>
        </p15:guide>
        <p15:guide id="15" pos="7661">
          <p15:clr>
            <a:srgbClr val="5ACBF0"/>
          </p15:clr>
        </p15:guide>
        <p15:guide id="16" pos="288">
          <p15:clr>
            <a:srgbClr val="C35EA4"/>
          </p15:clr>
        </p15:guide>
        <p15:guide id="17" pos="7546">
          <p15:clr>
            <a:srgbClr val="C35EA4"/>
          </p15:clr>
        </p15:guide>
        <p15:guide id="18" orient="horz" pos="763">
          <p15:clr>
            <a:srgbClr val="5ACBF0"/>
          </p15:clr>
        </p15:guide>
        <p15:guide id="19" orient="horz" pos="1339">
          <p15:clr>
            <a:srgbClr val="5ACBF0"/>
          </p15:clr>
        </p15:guide>
        <p15:guide id="20" orient="horz" pos="1915">
          <p15:clr>
            <a:srgbClr val="5ACBF0"/>
          </p15:clr>
        </p15:guide>
        <p15:guide id="21" orient="horz" pos="2491">
          <p15:clr>
            <a:srgbClr val="5ACBF0"/>
          </p15:clr>
        </p15:guide>
        <p15:guide id="22" orient="horz" pos="3067">
          <p15:clr>
            <a:srgbClr val="5ACBF0"/>
          </p15:clr>
        </p15:guide>
        <p15:guide id="23" orient="horz" pos="3643">
          <p15:clr>
            <a:srgbClr val="5ACBF0"/>
          </p15:clr>
        </p15:guide>
        <p15:guide id="24" orient="horz" pos="4219">
          <p15:clr>
            <a:srgbClr val="5ACBF0"/>
          </p15:clr>
        </p15:guide>
        <p15:guide id="25" orient="horz" pos="302">
          <p15:clr>
            <a:srgbClr val="C35EA4"/>
          </p15:clr>
        </p15:guide>
        <p15:guide id="26" orient="horz" pos="4104">
          <p15:clr>
            <a:srgbClr val="C35E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g"/><Relationship Id="rId13" Type="http://schemas.openxmlformats.org/officeDocument/2006/relationships/image" Target="../media/image28.png"/><Relationship Id="rId18" Type="http://schemas.openxmlformats.org/officeDocument/2006/relationships/image" Target="../media/image33.png"/><Relationship Id="rId26" Type="http://schemas.openxmlformats.org/officeDocument/2006/relationships/image" Target="../media/image41.png"/><Relationship Id="rId3" Type="http://schemas.openxmlformats.org/officeDocument/2006/relationships/image" Target="../media/image18.png"/><Relationship Id="rId21" Type="http://schemas.openxmlformats.org/officeDocument/2006/relationships/image" Target="../media/image36.jpg"/><Relationship Id="rId34" Type="http://schemas.openxmlformats.org/officeDocument/2006/relationships/image" Target="../media/image49.gif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17" Type="http://schemas.openxmlformats.org/officeDocument/2006/relationships/image" Target="../media/image32.png"/><Relationship Id="rId25" Type="http://schemas.openxmlformats.org/officeDocument/2006/relationships/image" Target="../media/image40.png"/><Relationship Id="rId33" Type="http://schemas.openxmlformats.org/officeDocument/2006/relationships/image" Target="../media/image48.png"/><Relationship Id="rId2" Type="http://schemas.openxmlformats.org/officeDocument/2006/relationships/image" Target="../media/image17.png"/><Relationship Id="rId16" Type="http://schemas.openxmlformats.org/officeDocument/2006/relationships/image" Target="../media/image31.png"/><Relationship Id="rId20" Type="http://schemas.openxmlformats.org/officeDocument/2006/relationships/image" Target="../media/image35.jpg"/><Relationship Id="rId29" Type="http://schemas.openxmlformats.org/officeDocument/2006/relationships/image" Target="../media/image4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24" Type="http://schemas.openxmlformats.org/officeDocument/2006/relationships/image" Target="../media/image39.png"/><Relationship Id="rId32" Type="http://schemas.openxmlformats.org/officeDocument/2006/relationships/image" Target="../media/image47.jpg"/><Relationship Id="rId37" Type="http://schemas.openxmlformats.org/officeDocument/2006/relationships/image" Target="../media/image52.jpeg"/><Relationship Id="rId5" Type="http://schemas.openxmlformats.org/officeDocument/2006/relationships/image" Target="../media/image20.png"/><Relationship Id="rId15" Type="http://schemas.openxmlformats.org/officeDocument/2006/relationships/image" Target="../media/image30.gif"/><Relationship Id="rId23" Type="http://schemas.openxmlformats.org/officeDocument/2006/relationships/image" Target="../media/image38.png"/><Relationship Id="rId28" Type="http://schemas.openxmlformats.org/officeDocument/2006/relationships/image" Target="../media/image43.png"/><Relationship Id="rId36" Type="http://schemas.openxmlformats.org/officeDocument/2006/relationships/image" Target="../media/image51.png"/><Relationship Id="rId10" Type="http://schemas.openxmlformats.org/officeDocument/2006/relationships/image" Target="../media/image25.jpg"/><Relationship Id="rId19" Type="http://schemas.openxmlformats.org/officeDocument/2006/relationships/image" Target="../media/image34.png"/><Relationship Id="rId31" Type="http://schemas.openxmlformats.org/officeDocument/2006/relationships/image" Target="../media/image46.png"/><Relationship Id="rId4" Type="http://schemas.openxmlformats.org/officeDocument/2006/relationships/image" Target="../media/image19.gif"/><Relationship Id="rId9" Type="http://schemas.openxmlformats.org/officeDocument/2006/relationships/image" Target="../media/image24.png"/><Relationship Id="rId14" Type="http://schemas.openxmlformats.org/officeDocument/2006/relationships/image" Target="../media/image29.png"/><Relationship Id="rId22" Type="http://schemas.openxmlformats.org/officeDocument/2006/relationships/image" Target="../media/image37.png"/><Relationship Id="rId27" Type="http://schemas.openxmlformats.org/officeDocument/2006/relationships/image" Target="../media/image42.png"/><Relationship Id="rId30" Type="http://schemas.openxmlformats.org/officeDocument/2006/relationships/image" Target="../media/image45.png"/><Relationship Id="rId35" Type="http://schemas.openxmlformats.org/officeDocument/2006/relationships/image" Target="../media/image5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3.jp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84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auto">
          <a:xfrm>
            <a:off x="2329805" y="5009430"/>
            <a:ext cx="1725610" cy="1139851"/>
          </a:xfrm>
          <a:prstGeom prst="rect">
            <a:avLst/>
          </a:prstGeom>
          <a:solidFill>
            <a:schemeClr val="tx1"/>
          </a:solidFill>
          <a:ln w="15875">
            <a:solidFill>
              <a:schemeClr val="bg1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413025" y="5010686"/>
            <a:ext cx="1725610" cy="1139851"/>
          </a:xfrm>
          <a:prstGeom prst="rect">
            <a:avLst/>
          </a:prstGeom>
          <a:solidFill>
            <a:schemeClr val="tx1"/>
          </a:solidFill>
          <a:ln w="15875">
            <a:solidFill>
              <a:schemeClr val="bg1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9565" y="2201118"/>
            <a:ext cx="8252131" cy="1480405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36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Deja Vu: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44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Virtual Databases for SQL Server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9565" y="4433366"/>
            <a:ext cx="5259197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Urh Srečnik &lt;urh.srecnik@abakus.si&gt;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545" y="5032500"/>
            <a:ext cx="1744130" cy="1044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24" y="4958464"/>
            <a:ext cx="1725610" cy="119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609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Abakus Plus d.o.o.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4961358"/>
          </a:xfrm>
        </p:spPr>
        <p:txBody>
          <a:bodyPr/>
          <a:lstStyle/>
          <a:p>
            <a:r>
              <a:rPr lang="sl-SI" dirty="0"/>
              <a:t>History</a:t>
            </a:r>
          </a:p>
          <a:p>
            <a:pPr lvl="1"/>
            <a:r>
              <a:rPr lang="sl-SI" dirty="0"/>
              <a:t>From 1992</a:t>
            </a:r>
          </a:p>
          <a:p>
            <a:pPr lvl="1"/>
            <a:r>
              <a:rPr lang="sl-SI" dirty="0"/>
              <a:t>~20 employees</a:t>
            </a:r>
          </a:p>
          <a:p>
            <a:r>
              <a:rPr lang="sl-SI" dirty="0"/>
              <a:t>Applications</a:t>
            </a:r>
          </a:p>
          <a:p>
            <a:pPr lvl="1"/>
            <a:r>
              <a:rPr lang="sl-SI" dirty="0"/>
              <a:t>Special</a:t>
            </a:r>
          </a:p>
          <a:p>
            <a:pPr lvl="2"/>
            <a:r>
              <a:rPr lang="sl-SI" dirty="0"/>
              <a:t>Document Management System</a:t>
            </a:r>
          </a:p>
          <a:p>
            <a:pPr lvl="2"/>
            <a:r>
              <a:rPr lang="sl-SI" dirty="0"/>
              <a:t>Newspaper Distribution</a:t>
            </a:r>
          </a:p>
          <a:p>
            <a:pPr lvl="2"/>
            <a:r>
              <a:rPr lang="sl-SI" dirty="0"/>
              <a:t>Flight Information System</a:t>
            </a:r>
          </a:p>
          <a:p>
            <a:pPr lvl="1"/>
            <a:r>
              <a:rPr lang="sl-SI" dirty="0"/>
              <a:t>Oracle Database:</a:t>
            </a:r>
          </a:p>
          <a:p>
            <a:pPr lvl="2"/>
            <a:r>
              <a:rPr lang="sl-SI" dirty="0"/>
              <a:t>ARBITER - the ultimate audit trail tool</a:t>
            </a:r>
          </a:p>
          <a:p>
            <a:pPr lvl="2"/>
            <a:r>
              <a:rPr lang="sl-SI" dirty="0"/>
              <a:t>APPM – Abakus Plus Performance and Monitoring Tool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4915192"/>
          </a:xfrm>
        </p:spPr>
        <p:txBody>
          <a:bodyPr/>
          <a:lstStyle/>
          <a:p>
            <a:r>
              <a:rPr lang="sl-SI" dirty="0"/>
              <a:t>Services</a:t>
            </a:r>
          </a:p>
          <a:p>
            <a:pPr lvl="1"/>
            <a:r>
              <a:rPr lang="sl-SI" dirty="0"/>
              <a:t>OS &amp; Network Administration</a:t>
            </a:r>
          </a:p>
          <a:p>
            <a:pPr lvl="1"/>
            <a:r>
              <a:rPr lang="sl-SI" dirty="0"/>
              <a:t>DBA, Programming</a:t>
            </a:r>
          </a:p>
          <a:p>
            <a:pPr lvl="1"/>
            <a:endParaRPr lang="sl-SI" dirty="0"/>
          </a:p>
          <a:p>
            <a:r>
              <a:rPr lang="sl-SI" dirty="0"/>
              <a:t>Hardware</a:t>
            </a:r>
          </a:p>
          <a:p>
            <a:pPr lvl="1"/>
            <a:r>
              <a:rPr lang="sl-SI" dirty="0"/>
              <a:t>Servers, SAN Storage, firewalls</a:t>
            </a:r>
          </a:p>
          <a:p>
            <a:pPr lvl="1"/>
            <a:r>
              <a:rPr lang="sl-SI" b="1" dirty="0"/>
              <a:t>Backup Server</a:t>
            </a:r>
          </a:p>
          <a:p>
            <a:pPr lvl="1"/>
            <a:endParaRPr lang="sl-SI" b="1" dirty="0"/>
          </a:p>
          <a:p>
            <a:r>
              <a:rPr lang="sl-SI" dirty="0"/>
              <a:t>Infrastructure</a:t>
            </a:r>
          </a:p>
          <a:p>
            <a:pPr lvl="1"/>
            <a:r>
              <a:rPr lang="sl-SI" dirty="0"/>
              <a:t>&gt; 20 years of experience with High Availability on GNU/Linux.	</a:t>
            </a:r>
          </a:p>
        </p:txBody>
      </p:sp>
    </p:spTree>
    <p:extLst>
      <p:ext uri="{BB962C8B-B14F-4D97-AF65-F5344CB8AC3E}">
        <p14:creationId xmlns:p14="http://schemas.microsoft.com/office/powerpoint/2010/main" val="3676269999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9" y="295274"/>
            <a:ext cx="3063278" cy="917575"/>
          </a:xfrm>
        </p:spPr>
        <p:txBody>
          <a:bodyPr/>
          <a:lstStyle/>
          <a:p>
            <a:r>
              <a:rPr lang="sl-SI" dirty="0"/>
              <a:t>Reference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6449" y="1349253"/>
            <a:ext cx="1132692" cy="8042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798" y="1337022"/>
            <a:ext cx="1643836" cy="72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84" y="1385738"/>
            <a:ext cx="2415206" cy="51231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421" y="1316459"/>
            <a:ext cx="2265734" cy="7200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90" y="1412820"/>
            <a:ext cx="1512168" cy="5557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84" y="2489150"/>
            <a:ext cx="2880320" cy="3250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421" y="2489150"/>
            <a:ext cx="2508000" cy="720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277" y="2417142"/>
            <a:ext cx="2162175" cy="6858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8378" y="2181195"/>
            <a:ext cx="2287160" cy="105423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65" y="3405263"/>
            <a:ext cx="1905000" cy="9048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242" y="3295873"/>
            <a:ext cx="2589698" cy="85501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141" y="3463062"/>
            <a:ext cx="1460317" cy="52063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080" y="3405263"/>
            <a:ext cx="1635372" cy="48302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8378" y="3412197"/>
            <a:ext cx="1905000" cy="5715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8378" y="4217342"/>
            <a:ext cx="1584355" cy="42438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39" y="4847954"/>
            <a:ext cx="2848372" cy="60862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716" y="4493520"/>
            <a:ext cx="2539682" cy="50793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277" y="4393957"/>
            <a:ext cx="1650794" cy="59682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5677" y="4875368"/>
            <a:ext cx="2434237" cy="68928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39" y="5501247"/>
            <a:ext cx="1980459" cy="63219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216" y="5468351"/>
            <a:ext cx="1927418" cy="66509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0335" y="5414274"/>
            <a:ext cx="1274510" cy="60326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036" y="5281672"/>
            <a:ext cx="1563035" cy="81651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0039" y="5749589"/>
            <a:ext cx="2226710" cy="71829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34" y="501695"/>
            <a:ext cx="2205945" cy="88237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9650" y="297136"/>
            <a:ext cx="1876190" cy="76190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519" y="426686"/>
            <a:ext cx="2618865" cy="56018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7748" y="1671728"/>
            <a:ext cx="699131" cy="97993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896" y="2784020"/>
            <a:ext cx="2123021" cy="69836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7221" y="6017542"/>
            <a:ext cx="1653069" cy="118076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949" y="6465315"/>
            <a:ext cx="2777977" cy="427114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851" y="6207394"/>
            <a:ext cx="1877257" cy="76592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8441" y="4138876"/>
            <a:ext cx="1384233" cy="57430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2463" y="3237731"/>
            <a:ext cx="762002" cy="266701"/>
          </a:xfrm>
          <a:prstGeom prst="rect">
            <a:avLst/>
          </a:prstGeom>
        </p:spPr>
      </p:pic>
      <p:pic>
        <p:nvPicPr>
          <p:cNvPr id="40" name="Picture 8" descr="Logo"/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2701" y="4053018"/>
            <a:ext cx="1394062" cy="76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6" descr="https://banjalucanke.com/wp-content/uploads/2014/10/nova-banka.jpg"/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798" y="362098"/>
            <a:ext cx="1738163" cy="88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3482786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8" y="2125662"/>
            <a:ext cx="11887200" cy="1791260"/>
          </a:xfrm>
        </p:spPr>
        <p:txBody>
          <a:bodyPr/>
          <a:lstStyle/>
          <a:p>
            <a:r>
              <a:rPr lang="sl-SI" sz="4400" dirty="0"/>
              <a:t>Problem #1</a:t>
            </a:r>
            <a:br>
              <a:rPr lang="sl-SI" sz="7200" dirty="0"/>
            </a:br>
            <a:r>
              <a:rPr lang="sl-SI" sz="7200" b="1" dirty="0"/>
              <a:t>Production Size and Growth</a:t>
            </a:r>
            <a:endParaRPr lang="en-US" sz="7200" b="1" dirty="0"/>
          </a:p>
        </p:txBody>
      </p:sp>
    </p:spTree>
    <p:extLst>
      <p:ext uri="{BB962C8B-B14F-4D97-AF65-F5344CB8AC3E}">
        <p14:creationId xmlns:p14="http://schemas.microsoft.com/office/powerpoint/2010/main" val="131110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The Problem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1157240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/>
              <a:t>Beyond every production environment...</a:t>
            </a:r>
          </a:p>
          <a:p>
            <a:pPr marL="800100" lvl="1" indent="-571500">
              <a:buFont typeface="Arial" panose="020B0604020202020204" pitchFamily="34" charset="0"/>
              <a:buChar char="•"/>
            </a:pPr>
            <a:r>
              <a:rPr lang="sl-SI" dirty="0"/>
              <a:t>There is test, development and other project-specific environments</a:t>
            </a:r>
          </a:p>
        </p:txBody>
      </p:sp>
      <p:sp>
        <p:nvSpPr>
          <p:cNvPr id="4" name="Can 3"/>
          <p:cNvSpPr/>
          <p:nvPr/>
        </p:nvSpPr>
        <p:spPr bwMode="auto">
          <a:xfrm>
            <a:off x="601613" y="2993206"/>
            <a:ext cx="2016224" cy="2448272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production</a:t>
            </a:r>
          </a:p>
        </p:txBody>
      </p:sp>
      <p:sp>
        <p:nvSpPr>
          <p:cNvPr id="5" name="Can 4"/>
          <p:cNvSpPr/>
          <p:nvPr/>
        </p:nvSpPr>
        <p:spPr bwMode="auto">
          <a:xfrm>
            <a:off x="3121893" y="3000870"/>
            <a:ext cx="2016224" cy="2448272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acceptance</a:t>
            </a:r>
          </a:p>
        </p:txBody>
      </p:sp>
      <p:sp>
        <p:nvSpPr>
          <p:cNvPr id="6" name="Can 5"/>
          <p:cNvSpPr/>
          <p:nvPr/>
        </p:nvSpPr>
        <p:spPr bwMode="auto">
          <a:xfrm>
            <a:off x="5642173" y="2974205"/>
            <a:ext cx="2016224" cy="2448272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test</a:t>
            </a:r>
          </a:p>
        </p:txBody>
      </p:sp>
      <p:sp>
        <p:nvSpPr>
          <p:cNvPr id="7" name="Can 6"/>
          <p:cNvSpPr/>
          <p:nvPr/>
        </p:nvSpPr>
        <p:spPr bwMode="auto">
          <a:xfrm>
            <a:off x="8162453" y="3000870"/>
            <a:ext cx="2016224" cy="2448272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devel</a:t>
            </a:r>
          </a:p>
        </p:txBody>
      </p:sp>
    </p:spTree>
    <p:extLst>
      <p:ext uri="{BB962C8B-B14F-4D97-AF65-F5344CB8AC3E}">
        <p14:creationId xmlns:p14="http://schemas.microsoft.com/office/powerpoint/2010/main" val="1815491457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The Problem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2400657"/>
          </a:xfrm>
        </p:spPr>
        <p:txBody>
          <a:bodyPr/>
          <a:lstStyle/>
          <a:p>
            <a:r>
              <a:rPr lang="sl-SI" dirty="0"/>
              <a:t>Trying to migrate the problem by copying subsets of production.</a:t>
            </a:r>
          </a:p>
          <a:p>
            <a:endParaRPr lang="sl-SI" dirty="0"/>
          </a:p>
          <a:p>
            <a:r>
              <a:rPr lang="sl-SI" dirty="0"/>
              <a:t>				... But, it is difficult and </a:t>
            </a:r>
            <a:r>
              <a:rPr lang="sl-SI" dirty="0">
                <a:solidFill>
                  <a:srgbClr val="C00000"/>
                </a:solidFill>
              </a:rPr>
              <a:t>time-consuming</a:t>
            </a:r>
          </a:p>
        </p:txBody>
      </p:sp>
      <p:sp>
        <p:nvSpPr>
          <p:cNvPr id="4" name="Can 3"/>
          <p:cNvSpPr/>
          <p:nvPr/>
        </p:nvSpPr>
        <p:spPr bwMode="auto">
          <a:xfrm>
            <a:off x="601613" y="3129557"/>
            <a:ext cx="2016224" cy="2880321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production</a:t>
            </a:r>
          </a:p>
        </p:txBody>
      </p:sp>
      <p:sp>
        <p:nvSpPr>
          <p:cNvPr id="5" name="Can 4"/>
          <p:cNvSpPr/>
          <p:nvPr/>
        </p:nvSpPr>
        <p:spPr bwMode="auto">
          <a:xfrm>
            <a:off x="3121893" y="4281686"/>
            <a:ext cx="2016224" cy="1735856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acceptance</a:t>
            </a:r>
          </a:p>
        </p:txBody>
      </p:sp>
      <p:sp>
        <p:nvSpPr>
          <p:cNvPr id="6" name="Can 5"/>
          <p:cNvSpPr/>
          <p:nvPr/>
        </p:nvSpPr>
        <p:spPr bwMode="auto">
          <a:xfrm>
            <a:off x="5642173" y="4281685"/>
            <a:ext cx="2016224" cy="1709191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test</a:t>
            </a:r>
          </a:p>
        </p:txBody>
      </p:sp>
      <p:sp>
        <p:nvSpPr>
          <p:cNvPr id="7" name="Can 6"/>
          <p:cNvSpPr/>
          <p:nvPr/>
        </p:nvSpPr>
        <p:spPr bwMode="auto">
          <a:xfrm>
            <a:off x="8162453" y="4281684"/>
            <a:ext cx="2016224" cy="1735857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devel</a:t>
            </a:r>
          </a:p>
        </p:txBody>
      </p:sp>
    </p:spTree>
    <p:extLst>
      <p:ext uri="{BB962C8B-B14F-4D97-AF65-F5344CB8AC3E}">
        <p14:creationId xmlns:p14="http://schemas.microsoft.com/office/powerpoint/2010/main" val="3212504631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Time Consuming?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683264"/>
          </a:xfrm>
        </p:spPr>
        <p:txBody>
          <a:bodyPr/>
          <a:lstStyle/>
          <a:p>
            <a:pPr marL="0" indent="0">
              <a:buNone/>
            </a:pPr>
            <a:r>
              <a:rPr lang="sl-SI" dirty="0"/>
              <a:t>How long does it take to copy 5 TB of data?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2864157"/>
              </p:ext>
            </p:extLst>
          </p:nvPr>
        </p:nvGraphicFramePr>
        <p:xfrm>
          <a:off x="2073603" y="2561158"/>
          <a:ext cx="8290983" cy="25958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292965566"/>
                    </a:ext>
                  </a:extLst>
                </a:gridCol>
                <a:gridCol w="1768370">
                  <a:extLst>
                    <a:ext uri="{9D8B030D-6E8A-4147-A177-3AD203B41FA5}">
                      <a16:colId xmlns:a16="http://schemas.microsoft.com/office/drawing/2014/main" val="2201245773"/>
                    </a:ext>
                  </a:extLst>
                </a:gridCol>
                <a:gridCol w="5298477">
                  <a:extLst>
                    <a:ext uri="{9D8B030D-6E8A-4147-A177-3AD203B41FA5}">
                      <a16:colId xmlns:a16="http://schemas.microsoft.com/office/drawing/2014/main" val="8019481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MB/S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Time Required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dirty="0"/>
                        <a:t>Comment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5813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sl-SI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26:28:45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i="1" dirty="0"/>
                        <a:t>Notebook</a:t>
                      </a:r>
                      <a:r>
                        <a:rPr lang="sl-SI" sz="1800" i="1" dirty="0"/>
                        <a:t>, 1x</a:t>
                      </a:r>
                      <a:r>
                        <a:rPr lang="en-US" sz="1800" i="1" dirty="0"/>
                        <a:t> HDD, 5400 RPM</a:t>
                      </a:r>
                      <a:endParaRPr lang="sl-SI" sz="180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6115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sl-SI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5:49:32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sz="1800" i="1" dirty="0"/>
                        <a:t>Notebook, 1x SSD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63951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sl-SI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5:12:05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sz="1800" i="1" dirty="0"/>
                        <a:t>SAN1</a:t>
                      </a:r>
                      <a:r>
                        <a:rPr lang="en-US" sz="1800" i="1" dirty="0"/>
                        <a:t>, 10x 600 GB 15k, FC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53716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sl-SI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3:12:03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i="1" dirty="0"/>
                        <a:t>SAN</a:t>
                      </a:r>
                      <a:r>
                        <a:rPr lang="sl-SI" sz="1800" i="1" dirty="0"/>
                        <a:t>2</a:t>
                      </a:r>
                      <a:r>
                        <a:rPr lang="en-US" sz="1800" i="1" dirty="0"/>
                        <a:t>, 30x 146 GB 15k, FC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66318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sl-SI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0:50:36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i="1" dirty="0"/>
                        <a:t>SAN</a:t>
                      </a:r>
                      <a:r>
                        <a:rPr lang="sl-SI" sz="1800" i="1" dirty="0"/>
                        <a:t>3</a:t>
                      </a:r>
                      <a:r>
                        <a:rPr lang="en-US" sz="1800" i="1" dirty="0"/>
                        <a:t>, 16x SSD, </a:t>
                      </a:r>
                      <a:r>
                        <a:rPr lang="en-US" sz="1800" i="1" dirty="0" err="1"/>
                        <a:t>Infiniband</a:t>
                      </a:r>
                      <a:r>
                        <a:rPr lang="en-US" sz="1800" i="1" dirty="0"/>
                        <a:t> 40G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2411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sl-SI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4:51:16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l-SI" sz="1800" i="1" dirty="0"/>
                        <a:t>LTO-7, tape drive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73301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6885231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The Problem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683264"/>
          </a:xfrm>
        </p:spPr>
        <p:txBody>
          <a:bodyPr/>
          <a:lstStyle/>
          <a:p>
            <a:r>
              <a:rPr lang="sl-SI" dirty="0"/>
              <a:t>So, most give up and the environments become stale.</a:t>
            </a:r>
          </a:p>
        </p:txBody>
      </p:sp>
      <p:sp>
        <p:nvSpPr>
          <p:cNvPr id="4" name="Can 3"/>
          <p:cNvSpPr/>
          <p:nvPr/>
        </p:nvSpPr>
        <p:spPr bwMode="auto">
          <a:xfrm>
            <a:off x="601613" y="3129557"/>
            <a:ext cx="2016224" cy="2880321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production</a:t>
            </a:r>
          </a:p>
        </p:txBody>
      </p:sp>
      <p:sp>
        <p:nvSpPr>
          <p:cNvPr id="5" name="Can 4"/>
          <p:cNvSpPr/>
          <p:nvPr/>
        </p:nvSpPr>
        <p:spPr bwMode="auto">
          <a:xfrm>
            <a:off x="3121893" y="3857302"/>
            <a:ext cx="2016224" cy="2160240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acceptance</a:t>
            </a:r>
          </a:p>
        </p:txBody>
      </p:sp>
      <p:sp>
        <p:nvSpPr>
          <p:cNvPr id="6" name="Can 5"/>
          <p:cNvSpPr/>
          <p:nvPr/>
        </p:nvSpPr>
        <p:spPr bwMode="auto">
          <a:xfrm>
            <a:off x="5642173" y="4721398"/>
            <a:ext cx="2016224" cy="1269478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test</a:t>
            </a:r>
          </a:p>
        </p:txBody>
      </p:sp>
      <p:sp>
        <p:nvSpPr>
          <p:cNvPr id="7" name="Can 6"/>
          <p:cNvSpPr/>
          <p:nvPr/>
        </p:nvSpPr>
        <p:spPr bwMode="auto">
          <a:xfrm>
            <a:off x="8162453" y="3425254"/>
            <a:ext cx="2016224" cy="2592287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devel</a:t>
            </a:r>
          </a:p>
        </p:txBody>
      </p:sp>
    </p:spTree>
    <p:extLst>
      <p:ext uri="{BB962C8B-B14F-4D97-AF65-F5344CB8AC3E}">
        <p14:creationId xmlns:p14="http://schemas.microsoft.com/office/powerpoint/2010/main" val="1059651831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Possible Solution – </a:t>
            </a:r>
            <a:r>
              <a:rPr lang="sl-SI" i="1" dirty="0"/>
              <a:t>in a perfect world</a:t>
            </a:r>
          </a:p>
        </p:txBody>
      </p:sp>
      <p:sp>
        <p:nvSpPr>
          <p:cNvPr id="4" name="Can 3"/>
          <p:cNvSpPr/>
          <p:nvPr/>
        </p:nvSpPr>
        <p:spPr bwMode="auto">
          <a:xfrm>
            <a:off x="817637" y="2993206"/>
            <a:ext cx="2016224" cy="1512168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production</a:t>
            </a:r>
          </a:p>
        </p:txBody>
      </p:sp>
      <p:sp>
        <p:nvSpPr>
          <p:cNvPr id="6" name="Can 5"/>
          <p:cNvSpPr/>
          <p:nvPr/>
        </p:nvSpPr>
        <p:spPr bwMode="auto">
          <a:xfrm>
            <a:off x="4274021" y="1199603"/>
            <a:ext cx="2016224" cy="1512168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devel</a:t>
            </a:r>
          </a:p>
        </p:txBody>
      </p:sp>
      <p:sp>
        <p:nvSpPr>
          <p:cNvPr id="7" name="Can 6"/>
          <p:cNvSpPr/>
          <p:nvPr/>
        </p:nvSpPr>
        <p:spPr bwMode="auto">
          <a:xfrm>
            <a:off x="4274021" y="2979960"/>
            <a:ext cx="2016224" cy="1512168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devel</a:t>
            </a:r>
          </a:p>
        </p:txBody>
      </p:sp>
      <p:sp>
        <p:nvSpPr>
          <p:cNvPr id="8" name="Can 7"/>
          <p:cNvSpPr/>
          <p:nvPr/>
        </p:nvSpPr>
        <p:spPr bwMode="auto">
          <a:xfrm>
            <a:off x="4274021" y="4754637"/>
            <a:ext cx="2016224" cy="1512168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test</a:t>
            </a:r>
          </a:p>
        </p:txBody>
      </p:sp>
      <p:cxnSp>
        <p:nvCxnSpPr>
          <p:cNvPr id="12" name="Elbow Connector 11"/>
          <p:cNvCxnSpPr>
            <a:stCxn id="4" idx="4"/>
            <a:endCxn id="6" idx="2"/>
          </p:cNvCxnSpPr>
          <p:nvPr/>
        </p:nvCxnSpPr>
        <p:spPr>
          <a:xfrm flipV="1">
            <a:off x="2833861" y="1955687"/>
            <a:ext cx="1440160" cy="1793603"/>
          </a:xfrm>
          <a:prstGeom prst="bentConnector3">
            <a:avLst/>
          </a:prstGeom>
          <a:ln w="19050">
            <a:prstDash val="sysDot"/>
            <a:headEnd type="non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Elbow Connector 13"/>
          <p:cNvCxnSpPr>
            <a:stCxn id="4" idx="4"/>
            <a:endCxn id="8" idx="2"/>
          </p:cNvCxnSpPr>
          <p:nvPr/>
        </p:nvCxnSpPr>
        <p:spPr>
          <a:xfrm>
            <a:off x="2833861" y="3749290"/>
            <a:ext cx="1440160" cy="1761431"/>
          </a:xfrm>
          <a:prstGeom prst="bentConnector3">
            <a:avLst/>
          </a:prstGeom>
          <a:ln w="19050">
            <a:solidFill>
              <a:schemeClr val="tx1"/>
            </a:solidFill>
            <a:prstDash val="sysDot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4" idx="4"/>
            <a:endCxn id="7" idx="2"/>
          </p:cNvCxnSpPr>
          <p:nvPr/>
        </p:nvCxnSpPr>
        <p:spPr>
          <a:xfrm flipV="1">
            <a:off x="2833861" y="3736044"/>
            <a:ext cx="1440160" cy="13246"/>
          </a:xfrm>
          <a:prstGeom prst="straightConnector1">
            <a:avLst/>
          </a:prstGeom>
          <a:ln w="19050">
            <a:solidFill>
              <a:schemeClr val="tx1"/>
            </a:solidFill>
            <a:prstDash val="sysDot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362253" y="1641755"/>
            <a:ext cx="2964722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Developer #1 - Tom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362253" y="3435358"/>
            <a:ext cx="3042949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Developer #2 - Sally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362253" y="5196789"/>
            <a:ext cx="3180294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Developer #3 - Harry</a:t>
            </a:r>
          </a:p>
        </p:txBody>
      </p:sp>
    </p:spTree>
    <p:extLst>
      <p:ext uri="{BB962C8B-B14F-4D97-AF65-F5344CB8AC3E}">
        <p14:creationId xmlns:p14="http://schemas.microsoft.com/office/powerpoint/2010/main" val="4045688516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Possible Solution – </a:t>
            </a:r>
            <a:r>
              <a:rPr lang="sl-SI" i="1" dirty="0"/>
              <a:t>in the real world</a:t>
            </a:r>
          </a:p>
        </p:txBody>
      </p:sp>
      <p:sp>
        <p:nvSpPr>
          <p:cNvPr id="4" name="Can 3"/>
          <p:cNvSpPr/>
          <p:nvPr/>
        </p:nvSpPr>
        <p:spPr bwMode="auto">
          <a:xfrm>
            <a:off x="817637" y="2993206"/>
            <a:ext cx="2016224" cy="1512168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production</a:t>
            </a:r>
          </a:p>
        </p:txBody>
      </p:sp>
      <p:sp>
        <p:nvSpPr>
          <p:cNvPr id="5" name="Can 4"/>
          <p:cNvSpPr/>
          <p:nvPr/>
        </p:nvSpPr>
        <p:spPr bwMode="auto">
          <a:xfrm>
            <a:off x="4274021" y="2979960"/>
            <a:ext cx="2016224" cy="1512168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devel</a:t>
            </a:r>
          </a:p>
        </p:txBody>
      </p:sp>
      <p:cxnSp>
        <p:nvCxnSpPr>
          <p:cNvPr id="6" name="Straight Arrow Connector 5"/>
          <p:cNvCxnSpPr>
            <a:stCxn id="4" idx="4"/>
            <a:endCxn id="5" idx="2"/>
          </p:cNvCxnSpPr>
          <p:nvPr/>
        </p:nvCxnSpPr>
        <p:spPr>
          <a:xfrm flipV="1">
            <a:off x="2833861" y="3736044"/>
            <a:ext cx="1440160" cy="13246"/>
          </a:xfrm>
          <a:prstGeom prst="straightConnector1">
            <a:avLst/>
          </a:prstGeom>
          <a:ln w="19050">
            <a:solidFill>
              <a:schemeClr val="tx1"/>
            </a:solidFill>
            <a:prstDash val="sysDot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6319886" y="3012769"/>
            <a:ext cx="3210751" cy="1446550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Developer #1 – Tom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Developer #2 – Sally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4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Developer #3 – Harry</a:t>
            </a:r>
          </a:p>
        </p:txBody>
      </p:sp>
    </p:spTree>
    <p:extLst>
      <p:ext uri="{BB962C8B-B14F-4D97-AF65-F5344CB8AC3E}">
        <p14:creationId xmlns:p14="http://schemas.microsoft.com/office/powerpoint/2010/main" val="398431659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Attempting to Solve the Problem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5404556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It is not easy for developers or testers to share environments simultaneously.</a:t>
            </a:r>
          </a:p>
          <a:p>
            <a:pPr marL="800100" lvl="1" indent="-5715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Changes made by each user conflict with one another.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Serialize access to the limited number of environments.</a:t>
            </a:r>
          </a:p>
          <a:p>
            <a:pPr marL="800100" lvl="1" indent="-5715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Each user queues at the resource – their project takes more time.</a:t>
            </a:r>
          </a:p>
          <a:p>
            <a:pPr marL="800100" lvl="1" indent="-5715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Each user destructively changes the resource</a:t>
            </a:r>
            <a:r>
              <a:rPr lang="en-US" dirty="0"/>
              <a:t>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We need a way and time to reset or cleanup environment between each use.</a:t>
            </a:r>
          </a:p>
          <a:p>
            <a:pPr marL="800100" lvl="1" indent="-5715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Reset or clean up takes time and resources.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447897357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8" y="2125662"/>
            <a:ext cx="11887200" cy="1791260"/>
          </a:xfrm>
        </p:spPr>
        <p:txBody>
          <a:bodyPr/>
          <a:lstStyle/>
          <a:p>
            <a:r>
              <a:rPr lang="sl-SI" sz="4400" dirty="0"/>
              <a:t>Problem #2</a:t>
            </a:r>
            <a:br>
              <a:rPr lang="sl-SI" sz="7200" dirty="0"/>
            </a:br>
            <a:r>
              <a:rPr lang="sl-SI" sz="7200" b="1" dirty="0"/>
              <a:t>Debug on production?</a:t>
            </a:r>
            <a:endParaRPr lang="en-US" sz="7200" b="1" dirty="0"/>
          </a:p>
        </p:txBody>
      </p:sp>
    </p:spTree>
    <p:extLst>
      <p:ext uri="{BB962C8B-B14F-4D97-AF65-F5344CB8AC3E}">
        <p14:creationId xmlns:p14="http://schemas.microsoft.com/office/powerpoint/2010/main" val="387062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Test Environments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5133713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The best place to test is on production.</a:t>
            </a:r>
          </a:p>
          <a:p>
            <a:pPr marL="800100" lvl="1" indent="-571500">
              <a:buFont typeface="Arial" panose="020B0604020202020204" pitchFamily="34" charset="0"/>
              <a:buChar char="•"/>
            </a:pPr>
            <a:r>
              <a:rPr lang="en-US" dirty="0"/>
              <a:t>Right data, right stats, right hardware.</a:t>
            </a:r>
          </a:p>
          <a:p>
            <a:pPr marL="800100" lvl="1" indent="-571500">
              <a:buFont typeface="Arial" panose="020B0604020202020204" pitchFamily="34" charset="0"/>
              <a:buChar char="•"/>
            </a:pPr>
            <a:r>
              <a:rPr lang="en-US" dirty="0"/>
              <a:t>End-users may disagree.</a:t>
            </a:r>
          </a:p>
          <a:p>
            <a:pPr marL="800100" lvl="1" indent="-571500">
              <a:buFont typeface="Arial" panose="020B0604020202020204" pitchFamily="34" charset="0"/>
              <a:buChar char="•"/>
            </a:pPr>
            <a:r>
              <a:rPr lang="sl-SI" dirty="0"/>
              <a:t>Competition</a:t>
            </a:r>
            <a:r>
              <a:rPr lang="en-US" dirty="0"/>
              <a:t> for resources is a threat.</a:t>
            </a:r>
          </a:p>
          <a:p>
            <a:pPr marL="800100" lvl="1" indent="-571500">
              <a:buFont typeface="Arial" panose="020B0604020202020204" pitchFamily="34" charset="0"/>
              <a:buChar char="•"/>
            </a:pPr>
            <a:r>
              <a:rPr lang="en-US" dirty="0"/>
              <a:t>Cannot test code on »history« data.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Next best is a »good« copy of production.</a:t>
            </a:r>
          </a:p>
          <a:p>
            <a:pPr marL="800100" lvl="1" indent="-5715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How good, how often, how quickly?</a:t>
            </a:r>
          </a:p>
          <a:p>
            <a:pPr marL="800100" lvl="1" indent="-5715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How do you supply a terabyte sized database to five different developer teams </a:t>
            </a:r>
            <a:r>
              <a:rPr lang="en-US" b="1" dirty="0">
                <a:solidFill>
                  <a:srgbClr val="FF0000"/>
                </a:solidFill>
              </a:rPr>
              <a:t>without</a:t>
            </a:r>
            <a:r>
              <a:rPr lang="en-US" dirty="0">
                <a:solidFill>
                  <a:srgbClr val="FF0000"/>
                </a:solidFill>
              </a:rPr>
              <a:t> 5TB of disk space</a:t>
            </a:r>
            <a:r>
              <a:rPr lang="sl-SI" dirty="0">
                <a:solidFill>
                  <a:srgbClr val="FF0000"/>
                </a:solidFill>
              </a:rPr>
              <a:t> for each copy</a:t>
            </a:r>
            <a:r>
              <a:rPr lang="en-US" dirty="0">
                <a:solidFill>
                  <a:srgbClr val="FF0000"/>
                </a:solidFill>
              </a:rPr>
              <a:t>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3193158808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The Problem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9565" cy="4838248"/>
          </a:xfrm>
        </p:spPr>
        <p:txBody>
          <a:bodyPr/>
          <a:lstStyle/>
          <a:p>
            <a:r>
              <a:rPr lang="en-US" sz="2800" dirty="0"/>
              <a:t>&gt; ----- Original Message -----</a:t>
            </a:r>
          </a:p>
          <a:p>
            <a:r>
              <a:rPr lang="en-US" sz="2800" dirty="0"/>
              <a:t>&gt; From: </a:t>
            </a:r>
            <a:r>
              <a:rPr lang="en-US" sz="2800" dirty="0" err="1"/>
              <a:t>xxxxxxxxxxxxxxxxxxxxx</a:t>
            </a:r>
            <a:endParaRPr lang="en-US" sz="2800" dirty="0"/>
          </a:p>
          <a:p>
            <a:r>
              <a:rPr lang="en-US" sz="2800" dirty="0"/>
              <a:t>&gt; To: "Urh Srecnik" &lt;urh.srecnik@abakus.si&gt;</a:t>
            </a:r>
          </a:p>
          <a:p>
            <a:r>
              <a:rPr lang="en-US" sz="2800" dirty="0"/>
              <a:t>&gt; Sent: Tuesday, 8. March 2016 11:43:55</a:t>
            </a:r>
          </a:p>
          <a:p>
            <a:r>
              <a:rPr lang="en-US" sz="2800" dirty="0"/>
              <a:t>&gt; Subject: The database from Friday</a:t>
            </a:r>
          </a:p>
          <a:p>
            <a:r>
              <a:rPr lang="en-US" sz="2800" dirty="0"/>
              <a:t>&gt;</a:t>
            </a:r>
          </a:p>
          <a:p>
            <a:r>
              <a:rPr lang="en-US" sz="2800" dirty="0"/>
              <a:t>&gt; Urh,</a:t>
            </a:r>
          </a:p>
          <a:p>
            <a:r>
              <a:rPr lang="en-US" sz="2800" dirty="0"/>
              <a:t>&gt; a procedure that ran over the weekend went wrong. Can you restore the</a:t>
            </a:r>
            <a:br>
              <a:rPr lang="sl-SI" sz="2800" dirty="0"/>
            </a:br>
            <a:r>
              <a:rPr lang="sl-SI" sz="2800" dirty="0"/>
              <a:t>&gt;</a:t>
            </a:r>
            <a:r>
              <a:rPr lang="en-US" sz="2800" dirty="0"/>
              <a:t> </a:t>
            </a:r>
            <a:r>
              <a:rPr lang="sl-SI" sz="2800" dirty="0"/>
              <a:t>F</a:t>
            </a:r>
            <a:r>
              <a:rPr lang="en-US" sz="2800" dirty="0" err="1"/>
              <a:t>ri</a:t>
            </a:r>
            <a:r>
              <a:rPr lang="sl-SI" sz="2800" dirty="0"/>
              <a:t>d</a:t>
            </a:r>
            <a:r>
              <a:rPr lang="en-US" sz="2800" dirty="0" err="1"/>
              <a:t>ay's</a:t>
            </a:r>
            <a:r>
              <a:rPr lang="en-US" sz="2800" dirty="0"/>
              <a:t> database somewhere</a:t>
            </a:r>
            <a:r>
              <a:rPr lang="sl-SI" sz="2800" dirty="0"/>
              <a:t> </a:t>
            </a:r>
            <a:r>
              <a:rPr lang="en-US" sz="2800" dirty="0"/>
              <a:t>where we could repeat the procedure</a:t>
            </a:r>
            <a:br>
              <a:rPr lang="sl-SI" sz="2800" dirty="0"/>
            </a:br>
            <a:r>
              <a:rPr lang="sl-SI" sz="2800" dirty="0"/>
              <a:t>&gt;</a:t>
            </a:r>
            <a:r>
              <a:rPr lang="en-US" sz="2800" dirty="0"/>
              <a:t> and debug it?</a:t>
            </a:r>
          </a:p>
        </p:txBody>
      </p:sp>
    </p:spTree>
    <p:extLst>
      <p:ext uri="{BB962C8B-B14F-4D97-AF65-F5344CB8AC3E}">
        <p14:creationId xmlns:p14="http://schemas.microsoft.com/office/powerpoint/2010/main" val="3031357951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The Problem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3010055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Last night report took 30 minutes instead of </a:t>
            </a:r>
            <a:r>
              <a:rPr lang="sl-SI" dirty="0"/>
              <a:t>2!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Developer: I believe </a:t>
            </a:r>
            <a:r>
              <a:rPr lang="sl-SI" dirty="0"/>
              <a:t>I</a:t>
            </a:r>
            <a:r>
              <a:rPr lang="en-US" dirty="0"/>
              <a:t> can make this part of the job run many times faster - </a:t>
            </a:r>
            <a:r>
              <a:rPr lang="en-US" dirty="0" err="1"/>
              <a:t>whe</a:t>
            </a:r>
            <a:r>
              <a:rPr lang="sl-SI" dirty="0"/>
              <a:t>re</a:t>
            </a:r>
            <a:r>
              <a:rPr lang="en-US" dirty="0"/>
              <a:t> can </a:t>
            </a:r>
            <a:r>
              <a:rPr lang="sl-SI" dirty="0"/>
              <a:t>I</a:t>
            </a:r>
            <a:r>
              <a:rPr lang="en-US" dirty="0"/>
              <a:t> test it?</a:t>
            </a:r>
            <a:endParaRPr lang="sl-SI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Different versions in PROD and DEV or TEST databases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813236068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Possible Solution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683264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/>
              <a:t>Test on actual data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7166766"/>
              </p:ext>
            </p:extLst>
          </p:nvPr>
        </p:nvGraphicFramePr>
        <p:xfrm>
          <a:off x="283191" y="1935303"/>
          <a:ext cx="11889563" cy="4912878"/>
        </p:xfrm>
        <a:graphic>
          <a:graphicData uri="http://schemas.openxmlformats.org/drawingml/2006/table">
            <a:tbl>
              <a:tblPr firstRow="1">
                <a:tableStyleId>{F5AB1C69-6EDB-4FF4-983F-18BD219EF322}</a:tableStyleId>
              </a:tblPr>
              <a:tblGrid>
                <a:gridCol w="1698509">
                  <a:extLst>
                    <a:ext uri="{9D8B030D-6E8A-4147-A177-3AD203B41FA5}">
                      <a16:colId xmlns:a16="http://schemas.microsoft.com/office/drawing/2014/main" val="2909186540"/>
                    </a:ext>
                  </a:extLst>
                </a:gridCol>
                <a:gridCol w="1698509">
                  <a:extLst>
                    <a:ext uri="{9D8B030D-6E8A-4147-A177-3AD203B41FA5}">
                      <a16:colId xmlns:a16="http://schemas.microsoft.com/office/drawing/2014/main" val="3902460291"/>
                    </a:ext>
                  </a:extLst>
                </a:gridCol>
                <a:gridCol w="1698509">
                  <a:extLst>
                    <a:ext uri="{9D8B030D-6E8A-4147-A177-3AD203B41FA5}">
                      <a16:colId xmlns:a16="http://schemas.microsoft.com/office/drawing/2014/main" val="3751781628"/>
                    </a:ext>
                  </a:extLst>
                </a:gridCol>
                <a:gridCol w="1698509">
                  <a:extLst>
                    <a:ext uri="{9D8B030D-6E8A-4147-A177-3AD203B41FA5}">
                      <a16:colId xmlns:a16="http://schemas.microsoft.com/office/drawing/2014/main" val="1410138083"/>
                    </a:ext>
                  </a:extLst>
                </a:gridCol>
                <a:gridCol w="1698509">
                  <a:extLst>
                    <a:ext uri="{9D8B030D-6E8A-4147-A177-3AD203B41FA5}">
                      <a16:colId xmlns:a16="http://schemas.microsoft.com/office/drawing/2014/main" val="1322945514"/>
                    </a:ext>
                  </a:extLst>
                </a:gridCol>
                <a:gridCol w="1698509">
                  <a:extLst>
                    <a:ext uri="{9D8B030D-6E8A-4147-A177-3AD203B41FA5}">
                      <a16:colId xmlns:a16="http://schemas.microsoft.com/office/drawing/2014/main" val="4075602162"/>
                    </a:ext>
                  </a:extLst>
                </a:gridCol>
                <a:gridCol w="1698509">
                  <a:extLst>
                    <a:ext uri="{9D8B030D-6E8A-4147-A177-3AD203B41FA5}">
                      <a16:colId xmlns:a16="http://schemas.microsoft.com/office/drawing/2014/main" val="2600308231"/>
                    </a:ext>
                  </a:extLst>
                </a:gridCol>
              </a:tblGrid>
              <a:tr h="818813"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Mon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Tue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Wed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Thu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Fri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Sat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Sun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79955156"/>
                  </a:ext>
                </a:extLst>
              </a:tr>
              <a:tr h="818813"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4846790"/>
                  </a:ext>
                </a:extLst>
              </a:tr>
              <a:tr h="818813"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14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1830336"/>
                  </a:ext>
                </a:extLst>
              </a:tr>
              <a:tr h="818813"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17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18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21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4941992"/>
                  </a:ext>
                </a:extLst>
              </a:tr>
              <a:tr h="818813"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27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28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5538960"/>
                  </a:ext>
                </a:extLst>
              </a:tr>
              <a:tr h="818813"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sl-SI" dirty="0"/>
                        <a:t>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sl-SI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sl-SI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2226096"/>
                  </a:ext>
                </a:extLst>
              </a:tr>
            </a:tbl>
          </a:graphicData>
        </a:graphic>
      </p:graphicFrame>
      <p:sp>
        <p:nvSpPr>
          <p:cNvPr id="7" name="Can 6"/>
          <p:cNvSpPr/>
          <p:nvPr/>
        </p:nvSpPr>
        <p:spPr bwMode="auto">
          <a:xfrm>
            <a:off x="889645" y="6089550"/>
            <a:ext cx="432048" cy="614609"/>
          </a:xfrm>
          <a:prstGeom prst="can">
            <a:avLst/>
          </a:prstGeom>
          <a:solidFill>
            <a:srgbClr val="C0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8" name="Can 7"/>
          <p:cNvSpPr/>
          <p:nvPr/>
        </p:nvSpPr>
        <p:spPr bwMode="auto">
          <a:xfrm>
            <a:off x="7730405" y="3640747"/>
            <a:ext cx="432048" cy="614609"/>
          </a:xfrm>
          <a:prstGeom prst="can">
            <a:avLst/>
          </a:prstGeom>
          <a:solidFill>
            <a:schemeClr val="accent4">
              <a:lumMod val="7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0" name="Can 9"/>
          <p:cNvSpPr/>
          <p:nvPr/>
        </p:nvSpPr>
        <p:spPr bwMode="auto">
          <a:xfrm>
            <a:off x="7730405" y="5293381"/>
            <a:ext cx="432048" cy="614609"/>
          </a:xfrm>
          <a:prstGeom prst="can">
            <a:avLst/>
          </a:prstGeom>
          <a:solidFill>
            <a:schemeClr val="accent4">
              <a:lumMod val="7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1" name="Can 10"/>
          <p:cNvSpPr/>
          <p:nvPr/>
        </p:nvSpPr>
        <p:spPr bwMode="auto">
          <a:xfrm>
            <a:off x="4346029" y="4433366"/>
            <a:ext cx="432048" cy="614609"/>
          </a:xfrm>
          <a:prstGeom prst="can">
            <a:avLst/>
          </a:prstGeom>
          <a:solidFill>
            <a:srgbClr val="00B0F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77677" y="6195506"/>
            <a:ext cx="1820819" cy="627864"/>
          </a:xfrm>
          <a:prstGeom prst="rect">
            <a:avLst/>
          </a:prstGeom>
          <a:noFill/>
          <a:ln>
            <a:noFill/>
          </a:ln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400" i="1" dirty="0">
                <a:solidFill>
                  <a:srgbClr val="C00000"/>
                </a:solidFill>
              </a:rPr>
              <a:t>production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634061" y="4528129"/>
            <a:ext cx="824585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400" i="1" dirty="0">
                <a:solidFill>
                  <a:srgbClr val="00AEEF"/>
                </a:solidFill>
              </a:rPr>
              <a:t>test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018437" y="3763878"/>
            <a:ext cx="1174039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400" i="1" dirty="0">
                <a:solidFill>
                  <a:schemeClr val="accent4">
                    <a:lumMod val="75000"/>
                  </a:schemeClr>
                </a:solidFill>
              </a:rPr>
              <a:t>debug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018436" y="5417013"/>
            <a:ext cx="1174039" cy="6278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2400" i="1" dirty="0">
                <a:solidFill>
                  <a:schemeClr val="accent4">
                    <a:lumMod val="75000"/>
                  </a:schemeClr>
                </a:solidFill>
              </a:rPr>
              <a:t>debug</a:t>
            </a:r>
          </a:p>
        </p:txBody>
      </p:sp>
    </p:spTree>
    <p:extLst>
      <p:ext uri="{BB962C8B-B14F-4D97-AF65-F5344CB8AC3E}">
        <p14:creationId xmlns:p14="http://schemas.microsoft.com/office/powerpoint/2010/main" val="24574944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The Problem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4228850"/>
          </a:xfrm>
        </p:spPr>
        <p:txBody>
          <a:bodyPr/>
          <a:lstStyle/>
          <a:p>
            <a:r>
              <a:rPr lang="sl-SI" i="1" dirty="0"/>
              <a:t>„</a:t>
            </a:r>
            <a:r>
              <a:rPr lang="en-US" i="1" dirty="0"/>
              <a:t>Last night report took 30 minutes instead of 2. Why? Make sure it doesn't do it again tonight.</a:t>
            </a:r>
            <a:r>
              <a:rPr lang="sl-SI" i="1" dirty="0"/>
              <a:t>“</a:t>
            </a:r>
          </a:p>
          <a:p>
            <a:endParaRPr lang="en-US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data change,</a:t>
            </a:r>
            <a:endParaRPr lang="sl-SI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/>
              <a:t>statis</a:t>
            </a:r>
            <a:r>
              <a:rPr lang="en-US" dirty="0"/>
              <a:t>tics might change,</a:t>
            </a:r>
            <a:endParaRPr lang="sl-SI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dirty="0"/>
              <a:t>is execution plan</a:t>
            </a:r>
            <a:r>
              <a:rPr lang="sl-SI" dirty="0"/>
              <a:t> the</a:t>
            </a:r>
            <a:r>
              <a:rPr lang="en-US" dirty="0"/>
              <a:t> same as yesterday?</a:t>
            </a:r>
          </a:p>
          <a:p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524685025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Possible Solution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1292662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/>
              <a:t>Virtual database from production backup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/>
              <a:t>Run new and old report and compare results.</a:t>
            </a:r>
          </a:p>
        </p:txBody>
      </p:sp>
      <p:sp>
        <p:nvSpPr>
          <p:cNvPr id="4" name="Can 3"/>
          <p:cNvSpPr/>
          <p:nvPr/>
        </p:nvSpPr>
        <p:spPr bwMode="auto">
          <a:xfrm>
            <a:off x="529605" y="3641278"/>
            <a:ext cx="2016224" cy="1872208"/>
          </a:xfrm>
          <a:prstGeom prst="can">
            <a:avLst/>
          </a:prstGeom>
          <a:solidFill>
            <a:srgbClr val="C0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production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backups</a:t>
            </a:r>
          </a:p>
        </p:txBody>
      </p:sp>
      <p:sp>
        <p:nvSpPr>
          <p:cNvPr id="6" name="Can 5"/>
          <p:cNvSpPr/>
          <p:nvPr/>
        </p:nvSpPr>
        <p:spPr bwMode="auto">
          <a:xfrm>
            <a:off x="3769965" y="2577520"/>
            <a:ext cx="2016224" cy="1872208"/>
          </a:xfrm>
          <a:prstGeom prst="can">
            <a:avLst/>
          </a:prstGeom>
          <a:solidFill>
            <a:schemeClr val="accent4">
              <a:lumMod val="7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debug</a:t>
            </a:r>
            <a:b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</a:br>
            <a:r>
              <a:rPr lang="sl-SI" sz="2400" b="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@last_night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7" name="Can 6"/>
          <p:cNvSpPr/>
          <p:nvPr/>
        </p:nvSpPr>
        <p:spPr bwMode="auto">
          <a:xfrm>
            <a:off x="3769965" y="4721398"/>
            <a:ext cx="2016224" cy="1872208"/>
          </a:xfrm>
          <a:prstGeom prst="can">
            <a:avLst/>
          </a:prstGeom>
          <a:solidFill>
            <a:schemeClr val="accent4">
              <a:lumMod val="7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debug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b="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@last_week</a:t>
            </a:r>
          </a:p>
        </p:txBody>
      </p:sp>
      <p:cxnSp>
        <p:nvCxnSpPr>
          <p:cNvPr id="12" name="Elbow Connector 11"/>
          <p:cNvCxnSpPr>
            <a:stCxn id="4" idx="1"/>
          </p:cNvCxnSpPr>
          <p:nvPr/>
        </p:nvCxnSpPr>
        <p:spPr>
          <a:xfrm rot="5400000" flipH="1" flipV="1">
            <a:off x="2581833" y="2453146"/>
            <a:ext cx="144016" cy="2232248"/>
          </a:xfrm>
          <a:prstGeom prst="bentConnector2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Elbow Connector 13"/>
          <p:cNvCxnSpPr>
            <a:stCxn id="4" idx="3"/>
            <a:endCxn id="7" idx="2"/>
          </p:cNvCxnSpPr>
          <p:nvPr/>
        </p:nvCxnSpPr>
        <p:spPr>
          <a:xfrm rot="16200000" flipH="1">
            <a:off x="2581833" y="4469370"/>
            <a:ext cx="144016" cy="2232248"/>
          </a:xfrm>
          <a:prstGeom prst="bentConnector2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lowchart: Process 17"/>
          <p:cNvSpPr/>
          <p:nvPr/>
        </p:nvSpPr>
        <p:spPr bwMode="auto">
          <a:xfrm>
            <a:off x="7010325" y="3189588"/>
            <a:ext cx="2664296" cy="648072"/>
          </a:xfrm>
          <a:prstGeom prst="flowChartProcess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run „slow“ report</a:t>
            </a:r>
          </a:p>
        </p:txBody>
      </p:sp>
      <p:sp>
        <p:nvSpPr>
          <p:cNvPr id="19" name="Flowchart: Process 18"/>
          <p:cNvSpPr/>
          <p:nvPr/>
        </p:nvSpPr>
        <p:spPr bwMode="auto">
          <a:xfrm>
            <a:off x="7010325" y="5333466"/>
            <a:ext cx="2664296" cy="648072"/>
          </a:xfrm>
          <a:prstGeom prst="flowChartProcess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run „fast“ report</a:t>
            </a:r>
          </a:p>
        </p:txBody>
      </p:sp>
      <p:cxnSp>
        <p:nvCxnSpPr>
          <p:cNvPr id="21" name="Straight Arrow Connector 20"/>
          <p:cNvCxnSpPr>
            <a:stCxn id="6" idx="4"/>
            <a:endCxn id="18" idx="1"/>
          </p:cNvCxnSpPr>
          <p:nvPr/>
        </p:nvCxnSpPr>
        <p:spPr>
          <a:xfrm>
            <a:off x="5786189" y="3513624"/>
            <a:ext cx="1224136" cy="0"/>
          </a:xfrm>
          <a:prstGeom prst="straightConnector1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stCxn id="7" idx="4"/>
            <a:endCxn id="19" idx="1"/>
          </p:cNvCxnSpPr>
          <p:nvPr/>
        </p:nvCxnSpPr>
        <p:spPr>
          <a:xfrm>
            <a:off x="5786189" y="5657502"/>
            <a:ext cx="1224136" cy="0"/>
          </a:xfrm>
          <a:prstGeom prst="straightConnector1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oup 32"/>
          <p:cNvGrpSpPr/>
          <p:nvPr/>
        </p:nvGrpSpPr>
        <p:grpSpPr>
          <a:xfrm>
            <a:off x="9674621" y="3806425"/>
            <a:ext cx="2301364" cy="1541914"/>
            <a:chOff x="9648900" y="3704961"/>
            <a:chExt cx="2301364" cy="1541914"/>
          </a:xfrm>
        </p:grpSpPr>
        <p:sp>
          <p:nvSpPr>
            <p:cNvPr id="31" name="TextBox 30"/>
            <p:cNvSpPr txBox="1"/>
            <p:nvPr/>
          </p:nvSpPr>
          <p:spPr>
            <a:xfrm>
              <a:off x="10034661" y="3986770"/>
              <a:ext cx="1529842" cy="1037207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sl-SI" sz="2400" dirty="0">
                  <a:solidFill>
                    <a:srgbClr val="C00000"/>
                  </a:solidFill>
                </a:rPr>
                <a:t>compare</a:t>
              </a:r>
            </a:p>
            <a:p>
              <a:pPr algn="ctr">
                <a:lnSpc>
                  <a:spcPct val="90000"/>
                </a:lnSpc>
                <a:spcAft>
                  <a:spcPts val="600"/>
                </a:spcAft>
              </a:pPr>
              <a:r>
                <a:rPr lang="sl-SI" sz="2400" dirty="0">
                  <a:solidFill>
                    <a:srgbClr val="C00000"/>
                  </a:solidFill>
                </a:rPr>
                <a:t>results</a:t>
              </a:r>
            </a:p>
          </p:txBody>
        </p:sp>
        <p:sp>
          <p:nvSpPr>
            <p:cNvPr id="32" name="Flowchart: Decision 31"/>
            <p:cNvSpPr/>
            <p:nvPr/>
          </p:nvSpPr>
          <p:spPr bwMode="auto">
            <a:xfrm>
              <a:off x="9648900" y="3704961"/>
              <a:ext cx="2301364" cy="1541914"/>
            </a:xfrm>
            <a:prstGeom prst="flowChartDecision">
              <a:avLst/>
            </a:prstGeom>
            <a:noFill/>
            <a:ln w="15875">
              <a:solidFill>
                <a:srgbClr val="C00000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sl-SI" sz="24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</p:grpSp>
      <p:cxnSp>
        <p:nvCxnSpPr>
          <p:cNvPr id="35" name="Elbow Connector 34"/>
          <p:cNvCxnSpPr>
            <a:stCxn id="18" idx="3"/>
            <a:endCxn id="32" idx="0"/>
          </p:cNvCxnSpPr>
          <p:nvPr/>
        </p:nvCxnSpPr>
        <p:spPr>
          <a:xfrm>
            <a:off x="9674621" y="3513624"/>
            <a:ext cx="1150682" cy="292801"/>
          </a:xfrm>
          <a:prstGeom prst="bentConnector2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Elbow Connector 36"/>
          <p:cNvCxnSpPr>
            <a:stCxn id="19" idx="3"/>
            <a:endCxn id="32" idx="2"/>
          </p:cNvCxnSpPr>
          <p:nvPr/>
        </p:nvCxnSpPr>
        <p:spPr>
          <a:xfrm flipV="1">
            <a:off x="9674621" y="5348339"/>
            <a:ext cx="1150682" cy="309163"/>
          </a:xfrm>
          <a:prstGeom prst="bentConnector2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7745702" y="70773"/>
            <a:ext cx="46632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/>
              <a:t>Last night report took 30 minutes instead of </a:t>
            </a:r>
            <a:r>
              <a:rPr lang="sl-SI" i="1" dirty="0"/>
              <a:t>2!</a:t>
            </a:r>
          </a:p>
        </p:txBody>
      </p:sp>
    </p:spTree>
    <p:extLst>
      <p:ext uri="{BB962C8B-B14F-4D97-AF65-F5344CB8AC3E}">
        <p14:creationId xmlns:p14="http://schemas.microsoft.com/office/powerpoint/2010/main" val="1425756818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Possible Solution</a:t>
            </a:r>
          </a:p>
        </p:txBody>
      </p:sp>
      <p:sp>
        <p:nvSpPr>
          <p:cNvPr id="4" name="Can 3"/>
          <p:cNvSpPr/>
          <p:nvPr/>
        </p:nvSpPr>
        <p:spPr bwMode="auto">
          <a:xfrm>
            <a:off x="511945" y="2863377"/>
            <a:ext cx="2016224" cy="1872208"/>
          </a:xfrm>
          <a:prstGeom prst="can">
            <a:avLst/>
          </a:prstGeom>
          <a:solidFill>
            <a:srgbClr val="C00000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production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backups</a:t>
            </a:r>
          </a:p>
        </p:txBody>
      </p:sp>
      <p:sp>
        <p:nvSpPr>
          <p:cNvPr id="6" name="Can 5"/>
          <p:cNvSpPr/>
          <p:nvPr/>
        </p:nvSpPr>
        <p:spPr bwMode="auto">
          <a:xfrm>
            <a:off x="3689127" y="1208281"/>
            <a:ext cx="2160240" cy="1260140"/>
          </a:xfrm>
          <a:prstGeom prst="can">
            <a:avLst/>
          </a:prstGeom>
          <a:solidFill>
            <a:schemeClr val="accent4">
              <a:lumMod val="7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debug</a:t>
            </a:r>
            <a:b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</a:br>
            <a:r>
              <a:rPr lang="sl-SI" sz="2400" b="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@ -1 day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8" name="Flowchart: Process 17"/>
          <p:cNvSpPr/>
          <p:nvPr/>
        </p:nvSpPr>
        <p:spPr bwMode="auto">
          <a:xfrm>
            <a:off x="7010325" y="1514315"/>
            <a:ext cx="4608512" cy="648072"/>
          </a:xfrm>
          <a:prstGeom prst="flowChartProcess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Compare „new“ and „old“ report</a:t>
            </a:r>
          </a:p>
        </p:txBody>
      </p:sp>
      <p:sp>
        <p:nvSpPr>
          <p:cNvPr id="27" name="Can 5"/>
          <p:cNvSpPr/>
          <p:nvPr/>
        </p:nvSpPr>
        <p:spPr bwMode="auto">
          <a:xfrm>
            <a:off x="3689127" y="2557343"/>
            <a:ext cx="2160240" cy="1260140"/>
          </a:xfrm>
          <a:prstGeom prst="can">
            <a:avLst/>
          </a:prstGeom>
          <a:solidFill>
            <a:schemeClr val="accent4">
              <a:lumMod val="7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debug</a:t>
            </a:r>
            <a:b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</a:br>
            <a:r>
              <a:rPr lang="sl-SI" sz="2400" b="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@ -5 days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8" name="Can 5"/>
          <p:cNvSpPr/>
          <p:nvPr/>
        </p:nvSpPr>
        <p:spPr bwMode="auto">
          <a:xfrm>
            <a:off x="3689127" y="3900400"/>
            <a:ext cx="2160240" cy="1260140"/>
          </a:xfrm>
          <a:prstGeom prst="can">
            <a:avLst/>
          </a:prstGeom>
          <a:solidFill>
            <a:schemeClr val="accent4">
              <a:lumMod val="7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debug</a:t>
            </a:r>
            <a:b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</a:br>
            <a:r>
              <a:rPr lang="sl-SI" sz="2400" b="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@ -2 months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4" name="Can 5"/>
          <p:cNvSpPr/>
          <p:nvPr/>
        </p:nvSpPr>
        <p:spPr bwMode="auto">
          <a:xfrm>
            <a:off x="3673159" y="5243457"/>
            <a:ext cx="2160240" cy="1260140"/>
          </a:xfrm>
          <a:prstGeom prst="can">
            <a:avLst/>
          </a:prstGeom>
          <a:solidFill>
            <a:schemeClr val="accent4">
              <a:lumMod val="7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debug</a:t>
            </a:r>
            <a:b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</a:br>
            <a:r>
              <a:rPr lang="sl-SI" sz="2400" b="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@ -6 months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6" name="Flowchart: Process 35"/>
          <p:cNvSpPr/>
          <p:nvPr/>
        </p:nvSpPr>
        <p:spPr bwMode="auto">
          <a:xfrm>
            <a:off x="7010325" y="2863377"/>
            <a:ext cx="4608512" cy="648072"/>
          </a:xfrm>
          <a:prstGeom prst="flowChartProcess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Compare „new“ and „old“ report</a:t>
            </a:r>
          </a:p>
        </p:txBody>
      </p:sp>
      <p:sp>
        <p:nvSpPr>
          <p:cNvPr id="38" name="Flowchart: Process 37"/>
          <p:cNvSpPr/>
          <p:nvPr/>
        </p:nvSpPr>
        <p:spPr bwMode="auto">
          <a:xfrm>
            <a:off x="7010325" y="4206434"/>
            <a:ext cx="4608512" cy="648072"/>
          </a:xfrm>
          <a:prstGeom prst="flowChartProcess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Compare „new“ and „old“ report</a:t>
            </a:r>
          </a:p>
        </p:txBody>
      </p:sp>
      <p:sp>
        <p:nvSpPr>
          <p:cNvPr id="39" name="Flowchart: Process 38"/>
          <p:cNvSpPr/>
          <p:nvPr/>
        </p:nvSpPr>
        <p:spPr bwMode="auto">
          <a:xfrm>
            <a:off x="7012953" y="5549491"/>
            <a:ext cx="4608512" cy="648072"/>
          </a:xfrm>
          <a:prstGeom prst="flowChartProcess">
            <a:avLst/>
          </a:prstGeom>
          <a:solidFill>
            <a:schemeClr val="accent1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Compare „new“ and „old“ report</a:t>
            </a:r>
          </a:p>
        </p:txBody>
      </p:sp>
      <p:cxnSp>
        <p:nvCxnSpPr>
          <p:cNvPr id="26" name="Connector: Elbow 25"/>
          <p:cNvCxnSpPr>
            <a:stCxn id="4" idx="4"/>
            <a:endCxn id="6" idx="2"/>
          </p:cNvCxnSpPr>
          <p:nvPr/>
        </p:nvCxnSpPr>
        <p:spPr>
          <a:xfrm flipV="1">
            <a:off x="2528169" y="1838351"/>
            <a:ext cx="1160958" cy="1961130"/>
          </a:xfrm>
          <a:prstGeom prst="bentConnector3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nector: Elbow 39"/>
          <p:cNvCxnSpPr>
            <a:stCxn id="4" idx="4"/>
            <a:endCxn id="34" idx="2"/>
          </p:cNvCxnSpPr>
          <p:nvPr/>
        </p:nvCxnSpPr>
        <p:spPr>
          <a:xfrm>
            <a:off x="2528169" y="3799481"/>
            <a:ext cx="1144990" cy="2074046"/>
          </a:xfrm>
          <a:prstGeom prst="bentConnector3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nector: Elbow 41"/>
          <p:cNvCxnSpPr>
            <a:stCxn id="4" idx="4"/>
            <a:endCxn id="27" idx="2"/>
          </p:cNvCxnSpPr>
          <p:nvPr/>
        </p:nvCxnSpPr>
        <p:spPr>
          <a:xfrm flipV="1">
            <a:off x="2528169" y="3187413"/>
            <a:ext cx="1160958" cy="612068"/>
          </a:xfrm>
          <a:prstGeom prst="bentConnector3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nector: Elbow 43"/>
          <p:cNvCxnSpPr>
            <a:stCxn id="4" idx="4"/>
            <a:endCxn id="28" idx="2"/>
          </p:cNvCxnSpPr>
          <p:nvPr/>
        </p:nvCxnSpPr>
        <p:spPr>
          <a:xfrm>
            <a:off x="2528169" y="3799481"/>
            <a:ext cx="1160958" cy="730989"/>
          </a:xfrm>
          <a:prstGeom prst="bentConnector3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6" idx="4"/>
            <a:endCxn id="18" idx="1"/>
          </p:cNvCxnSpPr>
          <p:nvPr/>
        </p:nvCxnSpPr>
        <p:spPr>
          <a:xfrm>
            <a:off x="5849367" y="1838351"/>
            <a:ext cx="1160958" cy="0"/>
          </a:xfrm>
          <a:prstGeom prst="straightConnector1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27" idx="4"/>
            <a:endCxn id="36" idx="1"/>
          </p:cNvCxnSpPr>
          <p:nvPr/>
        </p:nvCxnSpPr>
        <p:spPr>
          <a:xfrm>
            <a:off x="5849367" y="3187413"/>
            <a:ext cx="1160958" cy="0"/>
          </a:xfrm>
          <a:prstGeom prst="straightConnector1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28" idx="4"/>
            <a:endCxn id="38" idx="1"/>
          </p:cNvCxnSpPr>
          <p:nvPr/>
        </p:nvCxnSpPr>
        <p:spPr>
          <a:xfrm>
            <a:off x="5849367" y="4530470"/>
            <a:ext cx="1160958" cy="0"/>
          </a:xfrm>
          <a:prstGeom prst="straightConnector1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34" idx="4"/>
            <a:endCxn id="39" idx="1"/>
          </p:cNvCxnSpPr>
          <p:nvPr/>
        </p:nvCxnSpPr>
        <p:spPr>
          <a:xfrm>
            <a:off x="5833399" y="5873527"/>
            <a:ext cx="1179554" cy="0"/>
          </a:xfrm>
          <a:prstGeom prst="straightConnector1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Rectangle 52"/>
          <p:cNvSpPr/>
          <p:nvPr/>
        </p:nvSpPr>
        <p:spPr>
          <a:xfrm>
            <a:off x="6219825" y="136304"/>
            <a:ext cx="621665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Developer: </a:t>
            </a:r>
            <a:r>
              <a:rPr lang="sl-SI" i="1" dirty="0"/>
              <a:t>„</a:t>
            </a:r>
            <a:r>
              <a:rPr lang="en-US" i="1" dirty="0"/>
              <a:t>I believe </a:t>
            </a:r>
            <a:r>
              <a:rPr lang="sl-SI" i="1" dirty="0"/>
              <a:t>I</a:t>
            </a:r>
            <a:r>
              <a:rPr lang="en-US" i="1" dirty="0"/>
              <a:t> can make this part of the job run many times faster - </a:t>
            </a:r>
            <a:r>
              <a:rPr lang="en-US" i="1" dirty="0" err="1"/>
              <a:t>whe</a:t>
            </a:r>
            <a:r>
              <a:rPr lang="sl-SI" i="1" dirty="0"/>
              <a:t>re</a:t>
            </a:r>
            <a:r>
              <a:rPr lang="en-US" i="1" dirty="0"/>
              <a:t> can </a:t>
            </a:r>
            <a:r>
              <a:rPr lang="sl-SI" i="1" dirty="0"/>
              <a:t>I</a:t>
            </a:r>
            <a:r>
              <a:rPr lang="en-US" i="1" dirty="0"/>
              <a:t> test it?</a:t>
            </a:r>
            <a:r>
              <a:rPr lang="sl-SI" i="1" dirty="0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2202116953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8" y="2125662"/>
            <a:ext cx="11887200" cy="1791260"/>
          </a:xfrm>
        </p:spPr>
        <p:txBody>
          <a:bodyPr/>
          <a:lstStyle/>
          <a:p>
            <a:r>
              <a:rPr lang="sl-SI" sz="4400" dirty="0"/>
              <a:t>Problem #3</a:t>
            </a:r>
            <a:br>
              <a:rPr lang="sl-SI" sz="7200" dirty="0"/>
            </a:br>
            <a:r>
              <a:rPr lang="sl-SI" sz="7200" b="1" dirty="0"/>
              <a:t>Environment versions</a:t>
            </a:r>
            <a:endParaRPr lang="en-US" sz="7200" b="1" dirty="0"/>
          </a:p>
        </p:txBody>
      </p:sp>
    </p:spTree>
    <p:extLst>
      <p:ext uri="{BB962C8B-B14F-4D97-AF65-F5344CB8AC3E}">
        <p14:creationId xmlns:p14="http://schemas.microsoft.com/office/powerpoint/2010/main" val="12104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The Problem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683264"/>
          </a:xfrm>
        </p:spPr>
        <p:txBody>
          <a:bodyPr/>
          <a:lstStyle/>
          <a:p>
            <a:r>
              <a:rPr lang="sl-SI" dirty="0"/>
              <a:t>Different versions on different environments.</a:t>
            </a:r>
            <a:endParaRPr lang="sl-SI" dirty="0">
              <a:solidFill>
                <a:srgbClr val="C00000"/>
              </a:solidFill>
            </a:endParaRPr>
          </a:p>
        </p:txBody>
      </p:sp>
      <p:sp>
        <p:nvSpPr>
          <p:cNvPr id="4" name="Can 3"/>
          <p:cNvSpPr/>
          <p:nvPr/>
        </p:nvSpPr>
        <p:spPr bwMode="auto">
          <a:xfrm>
            <a:off x="9026549" y="2849189"/>
            <a:ext cx="2016224" cy="2224584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Production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V 2.7</a:t>
            </a:r>
          </a:p>
        </p:txBody>
      </p:sp>
      <p:sp>
        <p:nvSpPr>
          <p:cNvPr id="5" name="Can 4"/>
          <p:cNvSpPr/>
          <p:nvPr/>
        </p:nvSpPr>
        <p:spPr bwMode="auto">
          <a:xfrm>
            <a:off x="6506269" y="2849189"/>
            <a:ext cx="2016224" cy="2232248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Acceptance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V 2.8</a:t>
            </a:r>
          </a:p>
        </p:txBody>
      </p:sp>
      <p:sp>
        <p:nvSpPr>
          <p:cNvPr id="6" name="Can 5"/>
          <p:cNvSpPr/>
          <p:nvPr/>
        </p:nvSpPr>
        <p:spPr bwMode="auto">
          <a:xfrm>
            <a:off x="3985989" y="2889323"/>
            <a:ext cx="2016224" cy="2205582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Test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V 2.8-p1</a:t>
            </a:r>
          </a:p>
        </p:txBody>
      </p:sp>
      <p:sp>
        <p:nvSpPr>
          <p:cNvPr id="7" name="Can 6"/>
          <p:cNvSpPr/>
          <p:nvPr/>
        </p:nvSpPr>
        <p:spPr bwMode="auto">
          <a:xfrm>
            <a:off x="1465709" y="2883544"/>
            <a:ext cx="2016224" cy="2232247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Devel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V 3.0</a:t>
            </a:r>
          </a:p>
        </p:txBody>
      </p:sp>
      <p:cxnSp>
        <p:nvCxnSpPr>
          <p:cNvPr id="14" name="Elbow Connector 13"/>
          <p:cNvCxnSpPr>
            <a:stCxn id="6" idx="1"/>
            <a:endCxn id="5" idx="1"/>
          </p:cNvCxnSpPr>
          <p:nvPr/>
        </p:nvCxnSpPr>
        <p:spPr>
          <a:xfrm rot="5400000" flipH="1" flipV="1">
            <a:off x="6234174" y="1609116"/>
            <a:ext cx="40134" cy="2520280"/>
          </a:xfrm>
          <a:prstGeom prst="bentConnector3">
            <a:avLst>
              <a:gd name="adj1" fmla="val 669592"/>
            </a:avLst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Elbow Connector 15"/>
          <p:cNvCxnSpPr>
            <a:stCxn id="7" idx="3"/>
            <a:endCxn id="6" idx="3"/>
          </p:cNvCxnSpPr>
          <p:nvPr/>
        </p:nvCxnSpPr>
        <p:spPr>
          <a:xfrm rot="5400000" flipH="1" flipV="1">
            <a:off x="3723518" y="3845208"/>
            <a:ext cx="20886" cy="2520280"/>
          </a:xfrm>
          <a:prstGeom prst="bentConnector3">
            <a:avLst>
              <a:gd name="adj1" fmla="val -1094513"/>
            </a:avLst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lbow Connector 17"/>
          <p:cNvCxnSpPr>
            <a:stCxn id="5" idx="3"/>
            <a:endCxn id="4" idx="3"/>
          </p:cNvCxnSpPr>
          <p:nvPr/>
        </p:nvCxnSpPr>
        <p:spPr>
          <a:xfrm rot="5400000" flipH="1" flipV="1">
            <a:off x="8770689" y="3817465"/>
            <a:ext cx="7664" cy="2520280"/>
          </a:xfrm>
          <a:prstGeom prst="bentConnector3">
            <a:avLst>
              <a:gd name="adj1" fmla="val -2982777"/>
            </a:avLst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4105203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Possible Solution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7167735" cy="1181862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/>
              <a:t>Debug </a:t>
            </a:r>
            <a:r>
              <a:rPr lang="sl-SI" b="1" dirty="0"/>
              <a:t>V 2.7</a:t>
            </a:r>
            <a:r>
              <a:rPr lang="sl-SI" dirty="0"/>
              <a:t> on Production or</a:t>
            </a:r>
            <a:br>
              <a:rPr lang="sl-SI" dirty="0"/>
            </a:br>
            <a:r>
              <a:rPr lang="sl-SI" dirty="0"/>
              <a:t>on it‘s clone?</a:t>
            </a:r>
          </a:p>
        </p:txBody>
      </p:sp>
      <p:sp>
        <p:nvSpPr>
          <p:cNvPr id="4" name="Can 3"/>
          <p:cNvSpPr/>
          <p:nvPr/>
        </p:nvSpPr>
        <p:spPr bwMode="auto">
          <a:xfrm>
            <a:off x="9026549" y="2849189"/>
            <a:ext cx="2016224" cy="2224584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Production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b="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V 2.7</a:t>
            </a:r>
          </a:p>
        </p:txBody>
      </p:sp>
      <p:sp>
        <p:nvSpPr>
          <p:cNvPr id="5" name="Can 4"/>
          <p:cNvSpPr/>
          <p:nvPr/>
        </p:nvSpPr>
        <p:spPr bwMode="auto">
          <a:xfrm>
            <a:off x="6506269" y="2849189"/>
            <a:ext cx="2016224" cy="2232248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Acceptance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b="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V 2.8</a:t>
            </a:r>
          </a:p>
        </p:txBody>
      </p:sp>
      <p:sp>
        <p:nvSpPr>
          <p:cNvPr id="6" name="Can 5"/>
          <p:cNvSpPr/>
          <p:nvPr/>
        </p:nvSpPr>
        <p:spPr bwMode="auto">
          <a:xfrm>
            <a:off x="3985989" y="2889323"/>
            <a:ext cx="2016224" cy="2205582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Test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b="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V 2.8-p1</a:t>
            </a:r>
          </a:p>
        </p:txBody>
      </p:sp>
      <p:sp>
        <p:nvSpPr>
          <p:cNvPr id="7" name="Can 6"/>
          <p:cNvSpPr/>
          <p:nvPr/>
        </p:nvSpPr>
        <p:spPr bwMode="auto">
          <a:xfrm>
            <a:off x="1465709" y="2883544"/>
            <a:ext cx="2016224" cy="2232247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Devel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b="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V 3.0</a:t>
            </a:r>
          </a:p>
        </p:txBody>
      </p:sp>
      <p:cxnSp>
        <p:nvCxnSpPr>
          <p:cNvPr id="8" name="Elbow Connector 7"/>
          <p:cNvCxnSpPr>
            <a:stCxn id="6" idx="1"/>
            <a:endCxn id="5" idx="1"/>
          </p:cNvCxnSpPr>
          <p:nvPr/>
        </p:nvCxnSpPr>
        <p:spPr>
          <a:xfrm rot="5400000" flipH="1" flipV="1">
            <a:off x="6234174" y="1609116"/>
            <a:ext cx="40134" cy="2520280"/>
          </a:xfrm>
          <a:prstGeom prst="bentConnector3">
            <a:avLst>
              <a:gd name="adj1" fmla="val 669592"/>
            </a:avLst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Elbow Connector 8"/>
          <p:cNvCxnSpPr>
            <a:stCxn id="7" idx="3"/>
            <a:endCxn id="6" idx="3"/>
          </p:cNvCxnSpPr>
          <p:nvPr/>
        </p:nvCxnSpPr>
        <p:spPr>
          <a:xfrm rot="5400000" flipH="1" flipV="1">
            <a:off x="3723518" y="3845208"/>
            <a:ext cx="20886" cy="2520280"/>
          </a:xfrm>
          <a:prstGeom prst="bentConnector3">
            <a:avLst>
              <a:gd name="adj1" fmla="val -1094513"/>
            </a:avLst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"/>
          <p:cNvCxnSpPr>
            <a:stCxn id="5" idx="3"/>
            <a:endCxn id="4" idx="3"/>
          </p:cNvCxnSpPr>
          <p:nvPr/>
        </p:nvCxnSpPr>
        <p:spPr>
          <a:xfrm rot="5400000" flipH="1" flipV="1">
            <a:off x="8770689" y="3817465"/>
            <a:ext cx="7664" cy="2520280"/>
          </a:xfrm>
          <a:prstGeom prst="bentConnector3">
            <a:avLst>
              <a:gd name="adj1" fmla="val -2982777"/>
            </a:avLst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n 11"/>
          <p:cNvSpPr/>
          <p:nvPr/>
        </p:nvSpPr>
        <p:spPr bwMode="auto">
          <a:xfrm>
            <a:off x="9026549" y="280928"/>
            <a:ext cx="2016224" cy="2224584"/>
          </a:xfrm>
          <a:prstGeom prst="can">
            <a:avLst/>
          </a:prstGeom>
          <a:solidFill>
            <a:schemeClr val="accent4">
              <a:lumMod val="75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Production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Clone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b="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V 2.7</a:t>
            </a:r>
          </a:p>
        </p:txBody>
      </p:sp>
      <p:cxnSp>
        <p:nvCxnSpPr>
          <p:cNvPr id="14" name="Elbow Connector 13"/>
          <p:cNvCxnSpPr>
            <a:stCxn id="4" idx="4"/>
            <a:endCxn id="12" idx="4"/>
          </p:cNvCxnSpPr>
          <p:nvPr/>
        </p:nvCxnSpPr>
        <p:spPr>
          <a:xfrm flipV="1">
            <a:off x="11042773" y="1393220"/>
            <a:ext cx="12700" cy="2568261"/>
          </a:xfrm>
          <a:prstGeom prst="bentConnector3">
            <a:avLst>
              <a:gd name="adj1" fmla="val 1800000"/>
            </a:avLst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5466293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DBA</a:t>
            </a:r>
          </a:p>
        </p:txBody>
      </p:sp>
      <p:pic>
        <p:nvPicPr>
          <p:cNvPr id="4" name="Picture 3">
            <a:extLst/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151761" y="1212849"/>
            <a:ext cx="4135320" cy="46242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274639" y="5042985"/>
            <a:ext cx="4411721" cy="7940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36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developers &amp; testers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87081" y="1212849"/>
            <a:ext cx="2999860" cy="794064"/>
          </a:xfrm>
          <a:prstGeom prst="rect">
            <a:avLst/>
          </a:prstGeom>
          <a:noFill/>
        </p:spPr>
        <p:txBody>
          <a:bodyPr wrap="none" lIns="182880" tIns="146304" rIns="182880" bIns="146304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sl-SI" sz="36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management</a:t>
            </a:r>
          </a:p>
        </p:txBody>
      </p:sp>
    </p:spTree>
    <p:extLst>
      <p:ext uri="{BB962C8B-B14F-4D97-AF65-F5344CB8AC3E}">
        <p14:creationId xmlns:p14="http://schemas.microsoft.com/office/powerpoint/2010/main" val="1456135977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638" y="2125662"/>
            <a:ext cx="11887200" cy="1791260"/>
          </a:xfrm>
        </p:spPr>
        <p:txBody>
          <a:bodyPr/>
          <a:lstStyle/>
          <a:p>
            <a:r>
              <a:rPr lang="sl-SI" sz="4400" dirty="0"/>
              <a:t>Problem #4</a:t>
            </a:r>
            <a:br>
              <a:rPr lang="sl-SI" sz="7200" dirty="0"/>
            </a:br>
            <a:r>
              <a:rPr lang="sl-SI" b="1" dirty="0"/>
              <a:t>Solution(</a:t>
            </a:r>
            <a:r>
              <a:rPr lang="sl-SI" sz="7200" b="1" dirty="0"/>
              <a:t>s) requirements</a:t>
            </a:r>
            <a:endParaRPr lang="en-US" sz="7200" b="1" dirty="0"/>
          </a:p>
        </p:txBody>
      </p:sp>
    </p:spTree>
    <p:extLst>
      <p:ext uri="{BB962C8B-B14F-4D97-AF65-F5344CB8AC3E}">
        <p14:creationId xmlns:p14="http://schemas.microsoft.com/office/powerpoint/2010/main" val="302448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Solution Requirements and Cost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4949047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>
                <a:solidFill>
                  <a:srgbClr val="C00000"/>
                </a:solidFill>
              </a:rPr>
              <a:t>Server</a:t>
            </a:r>
            <a:r>
              <a:rPr lang="sl-SI" dirty="0"/>
              <a:t> to run the instance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>
                <a:solidFill>
                  <a:srgbClr val="C00000"/>
                </a:solidFill>
              </a:rPr>
              <a:t>Disk space</a:t>
            </a:r>
            <a:r>
              <a:rPr lang="sl-SI" dirty="0"/>
              <a:t> to host the database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b="1" dirty="0">
                <a:solidFill>
                  <a:srgbClr val="C00000"/>
                </a:solidFill>
              </a:rPr>
              <a:t>Time</a:t>
            </a:r>
            <a:r>
              <a:rPr lang="sl-SI" dirty="0"/>
              <a:t> to find appropriate backups / prepare restore script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b="1" dirty="0">
                <a:solidFill>
                  <a:srgbClr val="C00000"/>
                </a:solidFill>
              </a:rPr>
              <a:t>Time</a:t>
            </a:r>
            <a:r>
              <a:rPr lang="sl-SI" dirty="0"/>
              <a:t> to restore backup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b="1" dirty="0">
                <a:solidFill>
                  <a:srgbClr val="C00000"/>
                </a:solidFill>
              </a:rPr>
              <a:t>Time</a:t>
            </a:r>
            <a:r>
              <a:rPr lang="sl-SI" dirty="0"/>
              <a:t> to apply transaction logs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sl-SI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/>
              <a:t>Standby databases? Snapshots?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691901939"/>
      </p:ext>
    </p:extLst>
  </p:cSld>
  <p:clrMapOvr>
    <a:masterClrMapping/>
  </p:clrMapOvr>
  <p:transition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Could we use...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4949047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/>
              <a:t>Single server,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/>
              <a:t>Minimal disk space by means of </a:t>
            </a:r>
            <a:r>
              <a:rPr lang="sl-SI" dirty="0">
                <a:solidFill>
                  <a:srgbClr val="C00000"/>
                </a:solidFill>
              </a:rPr>
              <a:t>block-level deduplication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/>
              <a:t>Let </a:t>
            </a:r>
            <a:r>
              <a:rPr lang="sl-SI" dirty="0">
                <a:solidFill>
                  <a:srgbClr val="C00000"/>
                </a:solidFill>
              </a:rPr>
              <a:t>automation decide</a:t>
            </a:r>
            <a:r>
              <a:rPr lang="sl-SI" dirty="0"/>
              <a:t> which backup to use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/>
              <a:t>Apply </a:t>
            </a:r>
            <a:r>
              <a:rPr lang="sl-SI" dirty="0">
                <a:solidFill>
                  <a:srgbClr val="C00000"/>
                </a:solidFill>
              </a:rPr>
              <a:t>at most 4 hours</a:t>
            </a:r>
            <a:r>
              <a:rPr lang="sl-SI" dirty="0"/>
              <a:t> of transaction logs to get to...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/>
              <a:t>... </a:t>
            </a:r>
            <a:r>
              <a:rPr lang="sl-SI" dirty="0">
                <a:solidFill>
                  <a:srgbClr val="C00000"/>
                </a:solidFill>
              </a:rPr>
              <a:t>Any point in time</a:t>
            </a:r>
            <a:r>
              <a:rPr lang="sl-SI" dirty="0"/>
              <a:t> in last 6 months?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sl-SI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/>
              <a:t>Without touching the production server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148174925"/>
      </p:ext>
    </p:extLst>
  </p:cSld>
  <p:clrMapOvr>
    <a:masterClrMapping/>
  </p:clrMapOvr>
  <p:transition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Mission: Impossible</a:t>
            </a:r>
          </a:p>
        </p:txBody>
      </p:sp>
      <p:pic>
        <p:nvPicPr>
          <p:cNvPr id="4" name="Picture 3">
            <a:extLst/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857047" y="1212849"/>
            <a:ext cx="10724748" cy="44182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74513757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Mission: Impossible</a:t>
            </a:r>
          </a:p>
        </p:txBody>
      </p:sp>
      <p:pic>
        <p:nvPicPr>
          <p:cNvPr id="4" name="Picture 3">
            <a:extLst/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707562" y="1220910"/>
            <a:ext cx="7023718" cy="50538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6916732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Deja Vu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638" y="1212850"/>
            <a:ext cx="11888787" cy="1292662"/>
          </a:xfrm>
        </p:spPr>
        <p:txBody>
          <a:bodyPr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/>
              <a:t>Connect to Deja Vu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sl-SI" dirty="0"/>
              <a:t>Open the database in required point-in-time.</a:t>
            </a:r>
          </a:p>
        </p:txBody>
      </p:sp>
    </p:spTree>
    <p:extLst>
      <p:ext uri="{BB962C8B-B14F-4D97-AF65-F5344CB8AC3E}">
        <p14:creationId xmlns:p14="http://schemas.microsoft.com/office/powerpoint/2010/main" val="2659871204"/>
      </p:ext>
    </p:extLst>
  </p:cSld>
  <p:clrMapOvr>
    <a:masterClrMapping/>
  </p:clrMapOvr>
  <p:transition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Deja Vu: Resources</a:t>
            </a:r>
          </a:p>
        </p:txBody>
      </p:sp>
      <p:pic>
        <p:nvPicPr>
          <p:cNvPr id="1028" name="Picture 4" descr="http://www.abakus.si/doc/backup-server/user-manual/latest/images/bks-ai-resource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47" y="2273126"/>
            <a:ext cx="12385376" cy="230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5517714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Deja Vu: Backups Timeline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2594" y="1048990"/>
            <a:ext cx="8413654" cy="546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073430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Deja Vu: Backup Details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0889" y="1048990"/>
            <a:ext cx="9577064" cy="5353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597996"/>
      </p:ext>
    </p:extLst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Deja Vu: Open Virtual Database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021" y="1212849"/>
            <a:ext cx="7200800" cy="559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876475"/>
      </p:ext>
    </p:extLst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Deja Vu: Database Status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6873" y="1212849"/>
            <a:ext cx="9865096" cy="4524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751032"/>
      </p:ext>
    </p:extLst>
  </p:cSld>
  <p:clrMapOvr>
    <a:masterClrMapping/>
  </p:clrMapOvr>
  <p:transition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Log Shipping (Physical Standby)</a:t>
            </a:r>
          </a:p>
        </p:txBody>
      </p:sp>
      <p:sp>
        <p:nvSpPr>
          <p:cNvPr id="4" name="Can 3"/>
          <p:cNvSpPr/>
          <p:nvPr/>
        </p:nvSpPr>
        <p:spPr bwMode="auto">
          <a:xfrm>
            <a:off x="1053439" y="1553044"/>
            <a:ext cx="2016224" cy="2232247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b="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primary</a:t>
            </a:r>
            <a:b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</a:b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database</a:t>
            </a:r>
          </a:p>
        </p:txBody>
      </p:sp>
      <p:sp>
        <p:nvSpPr>
          <p:cNvPr id="5" name="Can 3"/>
          <p:cNvSpPr/>
          <p:nvPr/>
        </p:nvSpPr>
        <p:spPr bwMode="auto">
          <a:xfrm>
            <a:off x="9369179" y="1553044"/>
            <a:ext cx="2016224" cy="2232247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b="1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secondary</a:t>
            </a:r>
            <a:b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</a:b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database</a:t>
            </a:r>
          </a:p>
        </p:txBody>
      </p:sp>
      <p:sp>
        <p:nvSpPr>
          <p:cNvPr id="6" name="Flowchart: Predefined Process 5"/>
          <p:cNvSpPr/>
          <p:nvPr/>
        </p:nvSpPr>
        <p:spPr bwMode="auto">
          <a:xfrm>
            <a:off x="693399" y="4649389"/>
            <a:ext cx="2736304" cy="864096"/>
          </a:xfrm>
          <a:prstGeom prst="flowChartPredefined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backup log</a:t>
            </a:r>
          </a:p>
        </p:txBody>
      </p:sp>
      <p:sp>
        <p:nvSpPr>
          <p:cNvPr id="8" name="Flowchart: Predefined Process 7"/>
          <p:cNvSpPr/>
          <p:nvPr/>
        </p:nvSpPr>
        <p:spPr bwMode="auto">
          <a:xfrm>
            <a:off x="9009139" y="4649389"/>
            <a:ext cx="2736304" cy="864096"/>
          </a:xfrm>
          <a:prstGeom prst="flowChartPredefinedProcess">
            <a:avLst/>
          </a:prstGeom>
          <a:solidFill>
            <a:schemeClr val="accent4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restore log</a:t>
            </a:r>
          </a:p>
        </p:txBody>
      </p:sp>
      <p:sp>
        <p:nvSpPr>
          <p:cNvPr id="10" name="Flowchart: Multidocument 9"/>
          <p:cNvSpPr/>
          <p:nvPr/>
        </p:nvSpPr>
        <p:spPr bwMode="auto">
          <a:xfrm>
            <a:off x="4815265" y="3785292"/>
            <a:ext cx="2808312" cy="1224136"/>
          </a:xfrm>
          <a:prstGeom prst="flowChartMultidocumen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dk1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transaction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solidFill>
                  <a:schemeClr val="tx1"/>
                </a:solidFill>
                <a:ea typeface="Segoe UI" pitchFamily="34" charset="0"/>
                <a:cs typeface="Segoe UI" pitchFamily="34" charset="0"/>
              </a:rPr>
              <a:t>log backups</a:t>
            </a:r>
          </a:p>
        </p:txBody>
      </p:sp>
      <p:cxnSp>
        <p:nvCxnSpPr>
          <p:cNvPr id="12" name="Straight Arrow Connector 11"/>
          <p:cNvCxnSpPr>
            <a:stCxn id="4" idx="3"/>
            <a:endCxn id="6" idx="0"/>
          </p:cNvCxnSpPr>
          <p:nvPr/>
        </p:nvCxnSpPr>
        <p:spPr>
          <a:xfrm>
            <a:off x="2061551" y="3785291"/>
            <a:ext cx="0" cy="864098"/>
          </a:xfrm>
          <a:prstGeom prst="straightConnector1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or: Elbow 13"/>
          <p:cNvCxnSpPr>
            <a:stCxn id="6" idx="3"/>
            <a:endCxn id="10" idx="1"/>
          </p:cNvCxnSpPr>
          <p:nvPr/>
        </p:nvCxnSpPr>
        <p:spPr>
          <a:xfrm flipV="1">
            <a:off x="3429703" y="4397360"/>
            <a:ext cx="1385562" cy="684077"/>
          </a:xfrm>
          <a:prstGeom prst="bentConnector3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Elbow 15"/>
          <p:cNvCxnSpPr>
            <a:stCxn id="10" idx="3"/>
            <a:endCxn id="8" idx="1"/>
          </p:cNvCxnSpPr>
          <p:nvPr/>
        </p:nvCxnSpPr>
        <p:spPr>
          <a:xfrm>
            <a:off x="7623577" y="4397360"/>
            <a:ext cx="1385562" cy="684077"/>
          </a:xfrm>
          <a:prstGeom prst="bentConnector3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8" idx="0"/>
            <a:endCxn id="5" idx="3"/>
          </p:cNvCxnSpPr>
          <p:nvPr/>
        </p:nvCxnSpPr>
        <p:spPr>
          <a:xfrm flipV="1">
            <a:off x="10377291" y="3785291"/>
            <a:ext cx="0" cy="864098"/>
          </a:xfrm>
          <a:prstGeom prst="straightConnector1">
            <a:avLst/>
          </a:prstGeom>
          <a:ln w="15875">
            <a:solidFill>
              <a:schemeClr val="tx1"/>
            </a:solidFill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9967161"/>
      </p:ext>
    </p:extLst>
  </p:cSld>
  <p:clrMapOvr>
    <a:masterClrMapping/>
  </p:clrMapOvr>
  <p:transition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Deja Vu: Implementation Details</a:t>
            </a:r>
          </a:p>
        </p:txBody>
      </p:sp>
      <p:pic>
        <p:nvPicPr>
          <p:cNvPr id="4" name="Picture 3">
            <a:extLst/>
          </p:cNvPr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1577305" y="1184720"/>
            <a:ext cx="9284231" cy="53499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5623549"/>
      </p:ext>
    </p:extLst>
  </p:cSld>
  <p:clrMapOvr>
    <a:masterClrMapping/>
  </p:clrMapOvr>
  <p:transition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n 6"/>
          <p:cNvSpPr/>
          <p:nvPr/>
        </p:nvSpPr>
        <p:spPr bwMode="auto">
          <a:xfrm>
            <a:off x="3337917" y="4049267"/>
            <a:ext cx="2016224" cy="2232247"/>
          </a:xfrm>
          <a:prstGeom prst="can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Deduplication</a:t>
            </a:r>
          </a:p>
        </p:txBody>
      </p:sp>
      <p:sp>
        <p:nvSpPr>
          <p:cNvPr id="4" name="Can 3"/>
          <p:cNvSpPr/>
          <p:nvPr/>
        </p:nvSpPr>
        <p:spPr bwMode="auto">
          <a:xfrm>
            <a:off x="961653" y="4027696"/>
            <a:ext cx="2016224" cy="2232247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18.3. 12:00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5.00 TB</a:t>
            </a:r>
          </a:p>
        </p:txBody>
      </p:sp>
      <p:sp>
        <p:nvSpPr>
          <p:cNvPr id="5" name="Can 4"/>
          <p:cNvSpPr/>
          <p:nvPr/>
        </p:nvSpPr>
        <p:spPr bwMode="auto">
          <a:xfrm>
            <a:off x="3337917" y="3883680"/>
            <a:ext cx="2016224" cy="2232247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19.3 12:00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5.08 TB</a:t>
            </a:r>
          </a:p>
        </p:txBody>
      </p:sp>
      <p:sp>
        <p:nvSpPr>
          <p:cNvPr id="8" name="Can 7"/>
          <p:cNvSpPr/>
          <p:nvPr/>
        </p:nvSpPr>
        <p:spPr bwMode="auto">
          <a:xfrm>
            <a:off x="5714181" y="4073327"/>
            <a:ext cx="2016224" cy="2232247"/>
          </a:xfrm>
          <a:prstGeom prst="can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0" name="Can 9"/>
          <p:cNvSpPr/>
          <p:nvPr/>
        </p:nvSpPr>
        <p:spPr bwMode="auto">
          <a:xfrm>
            <a:off x="5714181" y="3883679"/>
            <a:ext cx="2016224" cy="2232247"/>
          </a:xfrm>
          <a:prstGeom prst="can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9" name="Can 8"/>
          <p:cNvSpPr/>
          <p:nvPr/>
        </p:nvSpPr>
        <p:spPr bwMode="auto">
          <a:xfrm>
            <a:off x="5714181" y="3523640"/>
            <a:ext cx="2016224" cy="2232247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20.3 12:00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5.17 TB</a:t>
            </a:r>
          </a:p>
        </p:txBody>
      </p:sp>
      <p:sp>
        <p:nvSpPr>
          <p:cNvPr id="11" name="Can 10"/>
          <p:cNvSpPr/>
          <p:nvPr/>
        </p:nvSpPr>
        <p:spPr bwMode="auto">
          <a:xfrm>
            <a:off x="8090445" y="4073327"/>
            <a:ext cx="2016224" cy="2232247"/>
          </a:xfrm>
          <a:prstGeom prst="can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2" name="Can 11"/>
          <p:cNvSpPr/>
          <p:nvPr/>
        </p:nvSpPr>
        <p:spPr bwMode="auto">
          <a:xfrm>
            <a:off x="8090445" y="3883679"/>
            <a:ext cx="2016224" cy="2232247"/>
          </a:xfrm>
          <a:prstGeom prst="can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4" name="Can 13"/>
          <p:cNvSpPr/>
          <p:nvPr/>
        </p:nvSpPr>
        <p:spPr bwMode="auto">
          <a:xfrm>
            <a:off x="8091486" y="3523640"/>
            <a:ext cx="2016224" cy="2232247"/>
          </a:xfrm>
          <a:prstGeom prst="can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13" name="Can 12"/>
          <p:cNvSpPr/>
          <p:nvPr/>
        </p:nvSpPr>
        <p:spPr bwMode="auto">
          <a:xfrm>
            <a:off x="8090445" y="3451632"/>
            <a:ext cx="2016224" cy="2232247"/>
          </a:xfrm>
          <a:prstGeom prst="can">
            <a:avLst/>
          </a:prstGeom>
          <a:solidFill>
            <a:srgbClr val="F26522"/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21.3 12:00</a:t>
            </a: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sl-SI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rPr>
              <a:t>5.19 TB</a:t>
            </a:r>
          </a:p>
        </p:txBody>
      </p:sp>
      <p:pic>
        <p:nvPicPr>
          <p:cNvPr id="18" name="Picture 17">
            <a:extLst/>
          </p:cNvPr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85589" y="1196169"/>
            <a:ext cx="8997480" cy="108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>
            <a:extLst/>
          </p:cNvPr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385589" y="2142449"/>
            <a:ext cx="9648000" cy="10904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81329243"/>
      </p:ext>
    </p:extLst>
  </p:cSld>
  <p:clrMapOvr>
    <a:masterClrMapping/>
  </p:clrMapOvr>
  <p:transition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Compression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74702" y="1211287"/>
            <a:ext cx="11888787" cy="1766637"/>
          </a:xfrm>
        </p:spPr>
        <p:txBody>
          <a:bodyPr/>
          <a:lstStyle/>
          <a:p>
            <a:r>
              <a:rPr lang="sl-SI" dirty="0"/>
              <a:t>Transaction logs should not be deduplicated</a:t>
            </a:r>
          </a:p>
          <a:p>
            <a:r>
              <a:rPr lang="sl-SI" dirty="0"/>
              <a:t>But they are well compressed</a:t>
            </a:r>
          </a:p>
          <a:p>
            <a:pPr lvl="1"/>
            <a:r>
              <a:rPr lang="sl-SI" dirty="0"/>
              <a:t>About 5% - 30% of their original size</a:t>
            </a:r>
          </a:p>
        </p:txBody>
      </p:sp>
      <p:pic>
        <p:nvPicPr>
          <p:cNvPr id="1026" name="Picture 2" descr="https://encrypted-tbn2.gstatic.com/images?q=tbn:ANd9GcRwYLDh5Ceh_2LtEJnx5oz9jTw1ucgYkAhKG_O8z4To34Z2aWo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373" y="2201118"/>
            <a:ext cx="3303810" cy="3303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6320674"/>
      </p:ext>
    </p:extLst>
  </p:cSld>
  <p:clrMapOvr>
    <a:masterClrMapping/>
  </p:clrMapOvr>
  <p:transition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Tiered Storage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74639" y="1211287"/>
            <a:ext cx="5486399" cy="2963888"/>
          </a:xfrm>
        </p:spPr>
        <p:txBody>
          <a:bodyPr/>
          <a:lstStyle/>
          <a:p>
            <a:r>
              <a:rPr lang="sl-SI" dirty="0"/>
              <a:t>Fast Storage (e. g. SSD)</a:t>
            </a:r>
          </a:p>
          <a:p>
            <a:pPr lvl="1"/>
            <a:r>
              <a:rPr lang="sl-SI" dirty="0"/>
              <a:t>more expensive</a:t>
            </a:r>
          </a:p>
          <a:p>
            <a:pPr lvl="1"/>
            <a:r>
              <a:rPr lang="sl-SI" dirty="0"/>
              <a:t>less capacity</a:t>
            </a:r>
          </a:p>
          <a:p>
            <a:pPr lvl="1"/>
            <a:r>
              <a:rPr lang="sl-SI" dirty="0"/>
              <a:t>less history</a:t>
            </a:r>
            <a:br>
              <a:rPr lang="sl-SI" dirty="0"/>
            </a:br>
            <a:endParaRPr lang="sl-SI" dirty="0"/>
          </a:p>
          <a:p>
            <a:pPr lvl="1"/>
            <a:r>
              <a:rPr lang="sl-SI" dirty="0"/>
              <a:t>deduplicated areas</a:t>
            </a:r>
          </a:p>
          <a:p>
            <a:pPr lvl="1"/>
            <a:endParaRPr lang="sl-SI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6675439" y="1211287"/>
            <a:ext cx="5486399" cy="2963888"/>
          </a:xfrm>
        </p:spPr>
        <p:txBody>
          <a:bodyPr/>
          <a:lstStyle/>
          <a:p>
            <a:r>
              <a:rPr lang="sl-SI" dirty="0"/>
              <a:t>Slow Storage (e. g. HDD)</a:t>
            </a:r>
          </a:p>
          <a:p>
            <a:pPr lvl="1"/>
            <a:r>
              <a:rPr lang="sl-SI" dirty="0"/>
              <a:t>less expensive</a:t>
            </a:r>
          </a:p>
          <a:p>
            <a:pPr lvl="1"/>
            <a:r>
              <a:rPr lang="sl-SI" dirty="0"/>
              <a:t>more capacity</a:t>
            </a:r>
          </a:p>
          <a:p>
            <a:pPr lvl="1"/>
            <a:r>
              <a:rPr lang="sl-SI" dirty="0"/>
              <a:t>more history</a:t>
            </a:r>
            <a:br>
              <a:rPr lang="sl-SI" dirty="0"/>
            </a:br>
            <a:endParaRPr lang="sl-SI" dirty="0"/>
          </a:p>
          <a:p>
            <a:pPr lvl="1"/>
            <a:r>
              <a:rPr lang="sl-SI" dirty="0"/>
              <a:t>deduplicated areas</a:t>
            </a:r>
          </a:p>
          <a:p>
            <a:pPr lvl="1"/>
            <a:r>
              <a:rPr lang="sl-SI" dirty="0"/>
              <a:t>compression areas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041773" y="4175176"/>
            <a:ext cx="8856984" cy="2953437"/>
            <a:chOff x="601613" y="4060816"/>
            <a:chExt cx="6552728" cy="2185063"/>
          </a:xfrm>
        </p:grpSpPr>
        <p:sp>
          <p:nvSpPr>
            <p:cNvPr id="7" name="Rectangle 6"/>
            <p:cNvSpPr/>
            <p:nvPr/>
          </p:nvSpPr>
          <p:spPr bwMode="auto">
            <a:xfrm>
              <a:off x="601613" y="4505374"/>
              <a:ext cx="2160240" cy="504056"/>
            </a:xfrm>
            <a:prstGeom prst="rect">
              <a:avLst/>
            </a:prstGeom>
            <a:solidFill>
              <a:schemeClr val="accent1">
                <a:lumMod val="10000"/>
                <a:lumOff val="90000"/>
              </a:schemeClr>
            </a:solidFill>
            <a:ln w="15875">
              <a:solidFill>
                <a:schemeClr val="accent1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sl-SI" sz="24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 bwMode="auto">
            <a:xfrm>
              <a:off x="2833861" y="4505852"/>
              <a:ext cx="4320480" cy="50405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15875">
              <a:solidFill>
                <a:schemeClr val="accent1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sl-SI" sz="24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03027" y="4060816"/>
              <a:ext cx="1351973" cy="572464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600"/>
                </a:spcAft>
              </a:pPr>
              <a:r>
                <a:rPr lang="sl-SI" sz="20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8 TB SSD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791823" y="4060816"/>
              <a:ext cx="1547540" cy="572464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600"/>
                </a:spcAft>
              </a:pPr>
              <a:r>
                <a:rPr lang="sl-SI" sz="20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16 TB HDD</a:t>
              </a:r>
            </a:p>
          </p:txBody>
        </p:sp>
        <p:sp>
          <p:nvSpPr>
            <p:cNvPr id="15" name="Rectangle 14"/>
            <p:cNvSpPr/>
            <p:nvPr/>
          </p:nvSpPr>
          <p:spPr bwMode="auto">
            <a:xfrm>
              <a:off x="601613" y="5169359"/>
              <a:ext cx="1080120" cy="50405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15875">
              <a:solidFill>
                <a:schemeClr val="accent1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sl-SI" sz="24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01613" y="5673415"/>
              <a:ext cx="1457771" cy="572464"/>
            </a:xfrm>
            <a:prstGeom prst="rect">
              <a:avLst/>
            </a:prstGeom>
            <a:noFill/>
          </p:spPr>
          <p:txBody>
            <a:bodyPr wrap="none" lIns="182880" tIns="146304" rIns="182880" bIns="146304" rtlCol="0">
              <a:spAutoFit/>
            </a:bodyPr>
            <a:lstStyle/>
            <a:p>
              <a:pPr>
                <a:lnSpc>
                  <a:spcPct val="90000"/>
                </a:lnSpc>
                <a:spcAft>
                  <a:spcPts val="600"/>
                </a:spcAft>
              </a:pPr>
              <a:r>
                <a:rPr lang="sl-SI" sz="2000" dirty="0">
                  <a:gradFill>
                    <a:gsLst>
                      <a:gs pos="2917">
                        <a:schemeClr val="tx1"/>
                      </a:gs>
                      <a:gs pos="30000">
                        <a:schemeClr val="tx1"/>
                      </a:gs>
                    </a:gsLst>
                    <a:lin ang="5400000" scaled="0"/>
                  </a:gradFill>
                </a:rPr>
                <a:t>4 TB HDD</a:t>
              </a:r>
            </a:p>
          </p:txBody>
        </p:sp>
        <p:sp>
          <p:nvSpPr>
            <p:cNvPr id="21" name="Can 10"/>
            <p:cNvSpPr/>
            <p:nvPr/>
          </p:nvSpPr>
          <p:spPr bwMode="auto">
            <a:xfrm>
              <a:off x="709625" y="4557928"/>
              <a:ext cx="324036" cy="411957"/>
            </a:xfrm>
            <a:prstGeom prst="can">
              <a:avLst/>
            </a:prstGeom>
            <a:solidFill>
              <a:srgbClr val="00B0F0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2" name="Can 10"/>
            <p:cNvSpPr/>
            <p:nvPr/>
          </p:nvSpPr>
          <p:spPr bwMode="auto">
            <a:xfrm>
              <a:off x="1140533" y="4551423"/>
              <a:ext cx="324036" cy="411957"/>
            </a:xfrm>
            <a:prstGeom prst="can">
              <a:avLst/>
            </a:prstGeom>
            <a:solidFill>
              <a:srgbClr val="00B0F0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3" name="Can 10"/>
            <p:cNvSpPr/>
            <p:nvPr/>
          </p:nvSpPr>
          <p:spPr bwMode="auto">
            <a:xfrm>
              <a:off x="1576402" y="4557928"/>
              <a:ext cx="324036" cy="411957"/>
            </a:xfrm>
            <a:prstGeom prst="can">
              <a:avLst/>
            </a:prstGeom>
            <a:solidFill>
              <a:srgbClr val="00B0F0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4" name="Can 10"/>
            <p:cNvSpPr/>
            <p:nvPr/>
          </p:nvSpPr>
          <p:spPr bwMode="auto">
            <a:xfrm>
              <a:off x="2975196" y="4557928"/>
              <a:ext cx="324036" cy="411957"/>
            </a:xfrm>
            <a:prstGeom prst="can">
              <a:avLst/>
            </a:prstGeom>
            <a:solidFill>
              <a:srgbClr val="00B0F0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5" name="Can 10"/>
            <p:cNvSpPr/>
            <p:nvPr/>
          </p:nvSpPr>
          <p:spPr bwMode="auto">
            <a:xfrm>
              <a:off x="3406104" y="4551423"/>
              <a:ext cx="324036" cy="411957"/>
            </a:xfrm>
            <a:prstGeom prst="can">
              <a:avLst/>
            </a:prstGeom>
            <a:solidFill>
              <a:srgbClr val="00B0F0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6" name="Can 10"/>
            <p:cNvSpPr/>
            <p:nvPr/>
          </p:nvSpPr>
          <p:spPr bwMode="auto">
            <a:xfrm>
              <a:off x="3841973" y="4557928"/>
              <a:ext cx="324036" cy="411957"/>
            </a:xfrm>
            <a:prstGeom prst="can">
              <a:avLst/>
            </a:prstGeom>
            <a:solidFill>
              <a:srgbClr val="00B0F0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7" name="Can 10"/>
            <p:cNvSpPr/>
            <p:nvPr/>
          </p:nvSpPr>
          <p:spPr bwMode="auto">
            <a:xfrm>
              <a:off x="4247250" y="4557928"/>
              <a:ext cx="324036" cy="411957"/>
            </a:xfrm>
            <a:prstGeom prst="can">
              <a:avLst/>
            </a:prstGeom>
            <a:solidFill>
              <a:srgbClr val="00B0F0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8" name="Can 10"/>
            <p:cNvSpPr/>
            <p:nvPr/>
          </p:nvSpPr>
          <p:spPr bwMode="auto">
            <a:xfrm>
              <a:off x="4677617" y="4550734"/>
              <a:ext cx="324036" cy="411957"/>
            </a:xfrm>
            <a:prstGeom prst="can">
              <a:avLst/>
            </a:prstGeom>
            <a:solidFill>
              <a:srgbClr val="00B0F0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29" name="Can 10"/>
            <p:cNvSpPr/>
            <p:nvPr/>
          </p:nvSpPr>
          <p:spPr bwMode="auto">
            <a:xfrm>
              <a:off x="5114027" y="4557928"/>
              <a:ext cx="324036" cy="411957"/>
            </a:xfrm>
            <a:prstGeom prst="can">
              <a:avLst/>
            </a:prstGeom>
            <a:solidFill>
              <a:srgbClr val="00B0F0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0" name="Can 10"/>
            <p:cNvSpPr/>
            <p:nvPr/>
          </p:nvSpPr>
          <p:spPr bwMode="auto">
            <a:xfrm>
              <a:off x="5515034" y="4546867"/>
              <a:ext cx="324036" cy="411957"/>
            </a:xfrm>
            <a:prstGeom prst="can">
              <a:avLst/>
            </a:prstGeom>
            <a:solidFill>
              <a:srgbClr val="00B0F0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1" name="Can 10"/>
            <p:cNvSpPr/>
            <p:nvPr/>
          </p:nvSpPr>
          <p:spPr bwMode="auto">
            <a:xfrm>
              <a:off x="5951444" y="4548273"/>
              <a:ext cx="324036" cy="411957"/>
            </a:xfrm>
            <a:prstGeom prst="can">
              <a:avLst/>
            </a:prstGeom>
            <a:solidFill>
              <a:srgbClr val="00B0F0"/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sl-SI" sz="2400" dirty="0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33" name="Flowchart: Multidocument 32"/>
            <p:cNvSpPr/>
            <p:nvPr/>
          </p:nvSpPr>
          <p:spPr bwMode="auto">
            <a:xfrm>
              <a:off x="709624" y="5221913"/>
              <a:ext cx="866777" cy="405452"/>
            </a:xfrm>
            <a:prstGeom prst="flowChartMultidocumen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solidFill>
                <a:schemeClr val="dk1"/>
              </a:solidFill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932472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sl-SI" sz="1200" dirty="0">
                  <a:solidFill>
                    <a:schemeClr val="tx1"/>
                  </a:solidFill>
                  <a:ea typeface="Segoe UI" pitchFamily="34" charset="0"/>
                  <a:cs typeface="Segoe UI" pitchFamily="34" charset="0"/>
                </a:rPr>
                <a:t>*.trn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71580464"/>
      </p:ext>
    </p:extLst>
  </p:cSld>
  <p:clrMapOvr>
    <a:masterClrMapping/>
  </p:clrMapOvr>
  <p:transition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Deja Vu: Hardware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597" y="1048990"/>
            <a:ext cx="5047926" cy="23837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791" y="2345134"/>
            <a:ext cx="5035732" cy="23776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4639" y="4001318"/>
            <a:ext cx="5340559" cy="252396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4593" y="21553"/>
            <a:ext cx="8638781" cy="407857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08058" y="3713286"/>
            <a:ext cx="6147655" cy="2899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248738"/>
      </p:ext>
    </p:extLst>
  </p:cSld>
  <p:clrMapOvr>
    <a:masterClrMapping/>
  </p:clrMapOvr>
  <p:transition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Deja Vu Deployment Options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9765" y="1212849"/>
            <a:ext cx="7056784" cy="5724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0549783"/>
      </p:ext>
    </p:extLst>
  </p:cSld>
  <p:clrMapOvr>
    <a:masterClrMapping/>
  </p:clrMapOvr>
  <p:transition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302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MS_WinDays17_PPT_template">
  <a:themeElements>
    <a:clrScheme name="NT">
      <a:dk1>
        <a:srgbClr val="353535"/>
      </a:dk1>
      <a:lt1>
        <a:srgbClr val="FFFFFF"/>
      </a:lt1>
      <a:dk2>
        <a:srgbClr val="002050"/>
      </a:dk2>
      <a:lt2>
        <a:srgbClr val="EAEAEA"/>
      </a:lt2>
      <a:accent1>
        <a:srgbClr val="002050"/>
      </a:accent1>
      <a:accent2>
        <a:srgbClr val="0078D7"/>
      </a:accent2>
      <a:accent3>
        <a:srgbClr val="F05D02"/>
      </a:accent3>
      <a:accent4>
        <a:srgbClr val="92D050"/>
      </a:accent4>
      <a:accent5>
        <a:srgbClr val="737373"/>
      </a:accent5>
      <a:accent6>
        <a:srgbClr val="E6E6E6"/>
      </a:accent6>
      <a:hlink>
        <a:srgbClr val="0078D7"/>
      </a:hlink>
      <a:folHlink>
        <a:srgbClr val="0078D7"/>
      </a:folHlink>
    </a:clrScheme>
    <a:fontScheme name="Segoe UI Light - Segoe UI Semilight">
      <a:majorFont>
        <a:latin typeface="Segoe UI Light"/>
        <a:ea typeface=""/>
        <a:cs typeface=""/>
      </a:majorFont>
      <a:minorFont>
        <a:latin typeface="Segoe UI Semilight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defTabSz="932472" fontAlgn="base">
          <a:lnSpc>
            <a:spcPct val="90000"/>
          </a:lnSpc>
          <a:spcBef>
            <a:spcPct val="0"/>
          </a:spcBef>
          <a:spcAft>
            <a:spcPct val="0"/>
          </a:spcAft>
          <a:defRPr sz="24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82880" tIns="146304" rIns="182880" bIns="146304" rtlCol="0">
        <a:spAutoFit/>
      </a:bodyPr>
      <a:lstStyle>
        <a:defPPr>
          <a:lnSpc>
            <a:spcPct val="90000"/>
          </a:lnSpc>
          <a:spcAft>
            <a:spcPts val="600"/>
          </a:spcAft>
          <a:defRPr sz="24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TK_2017_Biz_ppt" id="{9FDCA7EF-1417-41E8-8763-100BAA52DB97}" vid="{82D97F85-C213-4157-AB73-F108064F431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990F116-B58F-4255-B05B-DA3808E0E5C6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630a2e83-186a-4a0f-ab27-bee8a8096abc"/>
    <ds:schemaRef ds:uri="http://purl.org/dc/dcmitype/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NTK_2017_Tech_ppt</Template>
  <TotalTime>931</TotalTime>
  <Words>1959</Words>
  <Application>Microsoft Office PowerPoint</Application>
  <PresentationFormat>Custom</PresentationFormat>
  <Paragraphs>414</Paragraphs>
  <Slides>43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Arial</vt:lpstr>
      <vt:lpstr>Calibri</vt:lpstr>
      <vt:lpstr>Consolas</vt:lpstr>
      <vt:lpstr>Segoe UI</vt:lpstr>
      <vt:lpstr>Segoe UI Light</vt:lpstr>
      <vt:lpstr>Segoe UI Semilight</vt:lpstr>
      <vt:lpstr>Wingdings</vt:lpstr>
      <vt:lpstr>MS_WinDays17_PPT_template</vt:lpstr>
      <vt:lpstr>PowerPoint Presentation</vt:lpstr>
      <vt:lpstr>PowerPoint Presentation</vt:lpstr>
      <vt:lpstr>Abakus Plus d.o.o.</vt:lpstr>
      <vt:lpstr>Reference</vt:lpstr>
      <vt:lpstr>Problem #1 Production Size and Growth</vt:lpstr>
      <vt:lpstr>The Problem</vt:lpstr>
      <vt:lpstr>The Problem</vt:lpstr>
      <vt:lpstr>Time Consuming?</vt:lpstr>
      <vt:lpstr>The Problem</vt:lpstr>
      <vt:lpstr>Possible Solution – in a perfect world</vt:lpstr>
      <vt:lpstr>Possible Solution – in the real world</vt:lpstr>
      <vt:lpstr>Attempting to Solve the Problem</vt:lpstr>
      <vt:lpstr>Problem #2 Debug on production?</vt:lpstr>
      <vt:lpstr>Test Environments</vt:lpstr>
      <vt:lpstr>The Problem </vt:lpstr>
      <vt:lpstr>The Problem</vt:lpstr>
      <vt:lpstr>Possible Solution</vt:lpstr>
      <vt:lpstr>The Problem</vt:lpstr>
      <vt:lpstr>Possible Solution</vt:lpstr>
      <vt:lpstr>Possible Solution</vt:lpstr>
      <vt:lpstr>Problem #3 Environment versions</vt:lpstr>
      <vt:lpstr>The Problem</vt:lpstr>
      <vt:lpstr>Possible Solution</vt:lpstr>
      <vt:lpstr>DBA</vt:lpstr>
      <vt:lpstr>Problem #4 Solution(s) requirements</vt:lpstr>
      <vt:lpstr>Solution Requirements and Cost</vt:lpstr>
      <vt:lpstr>Could we use...</vt:lpstr>
      <vt:lpstr>Mission: Impossible</vt:lpstr>
      <vt:lpstr>Mission: Impossible</vt:lpstr>
      <vt:lpstr>Deja Vu</vt:lpstr>
      <vt:lpstr>Deja Vu: Resources</vt:lpstr>
      <vt:lpstr>Deja Vu: Backups Timeline</vt:lpstr>
      <vt:lpstr>Deja Vu: Backup Details</vt:lpstr>
      <vt:lpstr>Deja Vu: Open Virtual Database</vt:lpstr>
      <vt:lpstr>Deja Vu: Database Status</vt:lpstr>
      <vt:lpstr>Log Shipping (Physical Standby)</vt:lpstr>
      <vt:lpstr>Deja Vu: Implementation Details</vt:lpstr>
      <vt:lpstr>Deduplication</vt:lpstr>
      <vt:lpstr>Compression</vt:lpstr>
      <vt:lpstr>Tiered Storage</vt:lpstr>
      <vt:lpstr>Deja Vu: Hardware</vt:lpstr>
      <vt:lpstr>Deja Vu Deployment Options</vt:lpstr>
      <vt:lpstr>PowerPoint Presentation</vt:lpstr>
    </vt:vector>
  </TitlesOfParts>
  <Manager/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>&lt;Speech title here&gt;</dc:subject>
  <dc:creator>Urh Srecnik</dc:creator>
  <cp:keywords/>
  <dc:description>Template: _x000d_
Formatting: _x000d_
Audience Type:</dc:description>
  <cp:lastModifiedBy>Urh Srecnik</cp:lastModifiedBy>
  <cp:revision>183</cp:revision>
  <dcterms:created xsi:type="dcterms:W3CDTF">2017-05-04T08:48:54Z</dcterms:created>
  <dcterms:modified xsi:type="dcterms:W3CDTF">2017-05-12T11:01:06Z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</Properties>
</file>