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40"/>
  </p:notesMasterIdLst>
  <p:handoutMasterIdLst>
    <p:handoutMasterId r:id="rId41"/>
  </p:handoutMasterIdLst>
  <p:sldIdLst>
    <p:sldId id="1841" r:id="rId5"/>
    <p:sldId id="1661" r:id="rId6"/>
    <p:sldId id="1844" r:id="rId7"/>
    <p:sldId id="1660" r:id="rId8"/>
    <p:sldId id="1670" r:id="rId9"/>
    <p:sldId id="1716" r:id="rId10"/>
    <p:sldId id="1845" r:id="rId11"/>
    <p:sldId id="1847" r:id="rId12"/>
    <p:sldId id="1580" r:id="rId13"/>
    <p:sldId id="1581" r:id="rId14"/>
    <p:sldId id="1582" r:id="rId15"/>
    <p:sldId id="1527" r:id="rId16"/>
    <p:sldId id="1849" r:id="rId17"/>
    <p:sldId id="1850" r:id="rId18"/>
    <p:sldId id="1852" r:id="rId19"/>
    <p:sldId id="1851" r:id="rId20"/>
    <p:sldId id="1848" r:id="rId21"/>
    <p:sldId id="1853" r:id="rId22"/>
    <p:sldId id="1854" r:id="rId23"/>
    <p:sldId id="1870" r:id="rId24"/>
    <p:sldId id="1855" r:id="rId25"/>
    <p:sldId id="1856" r:id="rId26"/>
    <p:sldId id="1857" r:id="rId27"/>
    <p:sldId id="1858" r:id="rId28"/>
    <p:sldId id="1859" r:id="rId29"/>
    <p:sldId id="1860" r:id="rId30"/>
    <p:sldId id="1861" r:id="rId31"/>
    <p:sldId id="1862" r:id="rId32"/>
    <p:sldId id="1863" r:id="rId33"/>
    <p:sldId id="1864" r:id="rId34"/>
    <p:sldId id="1865" r:id="rId35"/>
    <p:sldId id="1866" r:id="rId36"/>
    <p:sldId id="1867" r:id="rId37"/>
    <p:sldId id="1868" r:id="rId38"/>
    <p:sldId id="1869" r:id="rId39"/>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Template" id="{11266FCA-69C6-4677-90B4-4F31FE2A5485}">
          <p14:sldIdLst>
            <p14:sldId id="1841"/>
            <p14:sldId id="1661"/>
            <p14:sldId id="1844"/>
            <p14:sldId id="1660"/>
            <p14:sldId id="1670"/>
            <p14:sldId id="1716"/>
            <p14:sldId id="1845"/>
            <p14:sldId id="1847"/>
            <p14:sldId id="1580"/>
            <p14:sldId id="1581"/>
            <p14:sldId id="1582"/>
            <p14:sldId id="1527"/>
            <p14:sldId id="1849"/>
            <p14:sldId id="1850"/>
            <p14:sldId id="1852"/>
            <p14:sldId id="1851"/>
            <p14:sldId id="1848"/>
          </p14:sldIdLst>
        </p14:section>
        <p14:section name="Intro" id="{B62F3A64-5D51-41F4-A651-293436AD7D51}">
          <p14:sldIdLst>
            <p14:sldId id="1853"/>
            <p14:sldId id="1854"/>
            <p14:sldId id="1870"/>
            <p14:sldId id="1855"/>
            <p14:sldId id="1856"/>
            <p14:sldId id="1857"/>
            <p14:sldId id="1858"/>
            <p14:sldId id="1859"/>
            <p14:sldId id="1860"/>
            <p14:sldId id="1861"/>
            <p14:sldId id="1862"/>
            <p14:sldId id="1863"/>
            <p14:sldId id="1864"/>
            <p14:sldId id="1865"/>
            <p14:sldId id="1866"/>
            <p14:sldId id="1867"/>
            <p14:sldId id="1868"/>
            <p14:sldId id="1869"/>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832B8F"/>
    <a:srgbClr val="5E5E60"/>
    <a:srgbClr val="0078D4"/>
    <a:srgbClr val="107C10"/>
    <a:srgbClr val="F26224"/>
    <a:srgbClr val="ED2FA0"/>
    <a:srgbClr val="B02E7F"/>
    <a:srgbClr val="FFFFFF"/>
    <a:srgbClr val="1A1A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E994D3-FBAB-AD3E-BD0A-17524F7A9FD6}" v="16" dt="2023-09-24T21:30:32.718"/>
    <p1510:client id="{8131539B-5A2F-4C58-8CB0-851FE08B2670}" v="4" dt="2023-09-25T06:41:57.8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45" autoAdjust="0"/>
    <p:restoredTop sz="92109" autoAdjust="0"/>
  </p:normalViewPr>
  <p:slideViewPr>
    <p:cSldViewPr snapToGrid="0">
      <p:cViewPr varScale="1">
        <p:scale>
          <a:sx n="101" d="100"/>
          <a:sy n="101" d="100"/>
        </p:scale>
        <p:origin x="63" y="150"/>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commentAuthors" Target="commentAuthor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4.7310219943437301E-2"/>
          <c:y val="0.12582658938466026"/>
          <c:w val="0.58123904005110127"/>
          <c:h val="0.87185856007665197"/>
        </c:manualLayout>
      </c:layout>
      <c:doughnutChart>
        <c:varyColors val="1"/>
        <c:ser>
          <c:idx val="0"/>
          <c:order val="0"/>
          <c:tx>
            <c:strRef>
              <c:f>Sheet1!$B$1</c:f>
              <c:strCache>
                <c:ptCount val="1"/>
                <c:pt idx="0">
                  <c:v>Sales</c:v>
                </c:pt>
              </c:strCache>
            </c:strRef>
          </c:tx>
          <c:dPt>
            <c:idx val="0"/>
            <c:bubble3D val="0"/>
            <c:spPr>
              <a:solidFill>
                <a:srgbClr val="ED2FA0"/>
              </a:solidFill>
              <a:ln w="19050">
                <a:solidFill>
                  <a:schemeClr val="lt1"/>
                </a:solidFill>
              </a:ln>
              <a:effectLst/>
            </c:spPr>
            <c:extLst>
              <c:ext xmlns:c16="http://schemas.microsoft.com/office/drawing/2014/chart" uri="{C3380CC4-5D6E-409C-BE32-E72D297353CC}">
                <c16:uniqueId val="{00000001-B5F4-4301-B404-8BA81423DE2E}"/>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B5F4-4301-B404-8BA81423DE2E}"/>
              </c:ext>
            </c:extLst>
          </c:dPt>
          <c:dPt>
            <c:idx val="2"/>
            <c:bubble3D val="0"/>
            <c:spPr>
              <a:solidFill>
                <a:srgbClr val="832B8F"/>
              </a:solidFill>
              <a:ln w="19050">
                <a:solidFill>
                  <a:schemeClr val="lt1"/>
                </a:solidFill>
              </a:ln>
              <a:effectLst/>
            </c:spPr>
            <c:extLst>
              <c:ext xmlns:c16="http://schemas.microsoft.com/office/drawing/2014/chart" uri="{C3380CC4-5D6E-409C-BE32-E72D297353CC}">
                <c16:uniqueId val="{00000005-B5F4-4301-B404-8BA81423DE2E}"/>
              </c:ext>
            </c:extLst>
          </c:dPt>
          <c:dPt>
            <c:idx val="3"/>
            <c:bubble3D val="0"/>
            <c:spPr>
              <a:solidFill>
                <a:schemeClr val="accent2">
                  <a:tint val="58000"/>
                </a:schemeClr>
              </a:solidFill>
              <a:ln w="19050">
                <a:solidFill>
                  <a:schemeClr val="lt1"/>
                </a:solidFill>
              </a:ln>
              <a:effectLst/>
            </c:spPr>
            <c:extLst>
              <c:ext xmlns:c16="http://schemas.microsoft.com/office/drawing/2014/chart" uri="{C3380CC4-5D6E-409C-BE32-E72D297353CC}">
                <c16:uniqueId val="{00000007-B5F4-4301-B404-8BA81423DE2E}"/>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B5F4-4301-B404-8BA81423DE2E}"/>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ayout>
        <c:manualLayout>
          <c:xMode val="edge"/>
          <c:yMode val="edge"/>
          <c:x val="0.67449462291789342"/>
          <c:y val="0.37892849542455842"/>
          <c:w val="0.27389297493344122"/>
          <c:h val="0.2832336667376037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52FE94-D2FA-4371-B876-3D9B51D94C39}" type="doc">
      <dgm:prSet loTypeId="urn:microsoft.com/office/officeart/2005/8/layout/bProcess4" loCatId="process" qsTypeId="urn:microsoft.com/office/officeart/2005/8/quickstyle/simple1" qsCatId="simple" csTypeId="urn:microsoft.com/office/officeart/2005/8/colors/colorful1" csCatId="colorful" phldr="1"/>
      <dgm:spPr/>
      <dgm:t>
        <a:bodyPr/>
        <a:lstStyle/>
        <a:p>
          <a:endParaRPr lang="en-US"/>
        </a:p>
      </dgm:t>
    </dgm:pt>
    <dgm:pt modelId="{F3452238-958E-4611-9597-8BDF567F0E0F}">
      <dgm:prSet/>
      <dgm:spPr>
        <a:solidFill>
          <a:srgbClr val="832B8F"/>
        </a:solidFill>
      </dgm:spPr>
      <dgm:t>
        <a:bodyPr/>
        <a:lstStyle/>
        <a:p>
          <a:r>
            <a:rPr lang="en-GB" b="0"/>
            <a:t>Idea &amp; Requirement</a:t>
          </a:r>
          <a:endParaRPr lang="en-US"/>
        </a:p>
      </dgm:t>
    </dgm:pt>
    <dgm:pt modelId="{99778D30-EEAA-40E5-AB46-A956FCD5BCF4}" type="parTrans" cxnId="{ED67E517-8E7E-4F94-8309-B999B490E9F9}">
      <dgm:prSet/>
      <dgm:spPr/>
      <dgm:t>
        <a:bodyPr/>
        <a:lstStyle/>
        <a:p>
          <a:endParaRPr lang="en-US"/>
        </a:p>
      </dgm:t>
    </dgm:pt>
    <dgm:pt modelId="{C7710629-43D8-494D-8F12-CEF3169FC211}" type="sibTrans" cxnId="{ED67E517-8E7E-4F94-8309-B999B490E9F9}">
      <dgm:prSet/>
      <dgm:spPr>
        <a:solidFill>
          <a:schemeClr val="bg2">
            <a:lumMod val="75000"/>
          </a:schemeClr>
        </a:solidFill>
      </dgm:spPr>
      <dgm:t>
        <a:bodyPr/>
        <a:lstStyle/>
        <a:p>
          <a:endParaRPr lang="en-US"/>
        </a:p>
      </dgm:t>
    </dgm:pt>
    <dgm:pt modelId="{54F93D25-CF4B-4B24-AFA0-B874C5590A01}">
      <dgm:prSet/>
      <dgm:spPr>
        <a:solidFill>
          <a:srgbClr val="0078D4"/>
        </a:solidFill>
      </dgm:spPr>
      <dgm:t>
        <a:bodyPr/>
        <a:lstStyle/>
        <a:p>
          <a:r>
            <a:rPr lang="en-GB" b="0"/>
            <a:t>Developing dataset</a:t>
          </a:r>
          <a:endParaRPr lang="en-US"/>
        </a:p>
      </dgm:t>
    </dgm:pt>
    <dgm:pt modelId="{2F6D052F-4445-40A7-925F-F905C34E7A6A}" type="parTrans" cxnId="{FD2C1A10-B0E0-4142-A3E5-07401219EB3F}">
      <dgm:prSet/>
      <dgm:spPr/>
      <dgm:t>
        <a:bodyPr/>
        <a:lstStyle/>
        <a:p>
          <a:endParaRPr lang="en-US"/>
        </a:p>
      </dgm:t>
    </dgm:pt>
    <dgm:pt modelId="{FCCBF1B7-E6CC-467C-AC90-B108FF8F7775}" type="sibTrans" cxnId="{FD2C1A10-B0E0-4142-A3E5-07401219EB3F}">
      <dgm:prSet/>
      <dgm:spPr>
        <a:solidFill>
          <a:schemeClr val="bg2">
            <a:lumMod val="75000"/>
          </a:schemeClr>
        </a:solidFill>
      </dgm:spPr>
      <dgm:t>
        <a:bodyPr/>
        <a:lstStyle/>
        <a:p>
          <a:endParaRPr lang="en-US"/>
        </a:p>
      </dgm:t>
    </dgm:pt>
    <dgm:pt modelId="{3A41E01A-B88F-4D65-9295-ED62139C6D4D}">
      <dgm:prSet/>
      <dgm:spPr>
        <a:solidFill>
          <a:srgbClr val="107C10"/>
        </a:solidFill>
      </dgm:spPr>
      <dgm:t>
        <a:bodyPr/>
        <a:lstStyle/>
        <a:p>
          <a:r>
            <a:rPr lang="en-GB" b="0"/>
            <a:t>Developing layout</a:t>
          </a:r>
          <a:endParaRPr lang="en-US"/>
        </a:p>
      </dgm:t>
    </dgm:pt>
    <dgm:pt modelId="{3BC59851-92B0-4F31-98A4-6465005E2FA4}" type="parTrans" cxnId="{9E349011-F264-4D19-9C04-AF611A70F74E}">
      <dgm:prSet/>
      <dgm:spPr/>
      <dgm:t>
        <a:bodyPr/>
        <a:lstStyle/>
        <a:p>
          <a:endParaRPr lang="en-US"/>
        </a:p>
      </dgm:t>
    </dgm:pt>
    <dgm:pt modelId="{DEB89C89-EAFB-4225-9A84-EE89F3D4512A}" type="sibTrans" cxnId="{9E349011-F264-4D19-9C04-AF611A70F74E}">
      <dgm:prSet/>
      <dgm:spPr>
        <a:solidFill>
          <a:schemeClr val="bg2">
            <a:lumMod val="75000"/>
          </a:schemeClr>
        </a:solidFill>
      </dgm:spPr>
      <dgm:t>
        <a:bodyPr/>
        <a:lstStyle/>
        <a:p>
          <a:endParaRPr lang="en-US"/>
        </a:p>
      </dgm:t>
    </dgm:pt>
    <dgm:pt modelId="{3AA0D9D9-504D-47F7-90BD-FB36638C5D95}">
      <dgm:prSet/>
      <dgm:spPr>
        <a:solidFill>
          <a:srgbClr val="F26224"/>
        </a:solidFill>
        <a:ln>
          <a:solidFill>
            <a:schemeClr val="tx1"/>
          </a:solidFill>
        </a:ln>
      </dgm:spPr>
      <dgm:t>
        <a:bodyPr/>
        <a:lstStyle/>
        <a:p>
          <a:r>
            <a:rPr lang="en-GB" b="0" dirty="0">
              <a:solidFill>
                <a:srgbClr val="EAEAEA"/>
              </a:solidFill>
            </a:rPr>
            <a:t>Configure layouts</a:t>
          </a:r>
          <a:endParaRPr lang="en-US" dirty="0">
            <a:solidFill>
              <a:srgbClr val="EAEAEA"/>
            </a:solidFill>
          </a:endParaRPr>
        </a:p>
      </dgm:t>
    </dgm:pt>
    <dgm:pt modelId="{D134BD26-1A31-440F-ADAB-9CEB71D7F831}" type="parTrans" cxnId="{49F4898C-C07C-48B6-A074-43D7E81F4669}">
      <dgm:prSet/>
      <dgm:spPr/>
      <dgm:t>
        <a:bodyPr/>
        <a:lstStyle/>
        <a:p>
          <a:endParaRPr lang="en-US"/>
        </a:p>
      </dgm:t>
    </dgm:pt>
    <dgm:pt modelId="{6612E562-F0E8-473C-9003-48F929410DCA}" type="sibTrans" cxnId="{49F4898C-C07C-48B6-A074-43D7E81F4669}">
      <dgm:prSet/>
      <dgm:spPr/>
      <dgm:t>
        <a:bodyPr/>
        <a:lstStyle/>
        <a:p>
          <a:endParaRPr lang="en-US"/>
        </a:p>
      </dgm:t>
    </dgm:pt>
    <dgm:pt modelId="{DCD2AA29-54A4-4FFD-9E7A-25585A2F52F4}" type="pres">
      <dgm:prSet presAssocID="{C452FE94-D2FA-4371-B876-3D9B51D94C39}" presName="Name0" presStyleCnt="0">
        <dgm:presLayoutVars>
          <dgm:dir/>
          <dgm:resizeHandles/>
        </dgm:presLayoutVars>
      </dgm:prSet>
      <dgm:spPr/>
    </dgm:pt>
    <dgm:pt modelId="{11B62E24-E5B8-438D-9C0E-DA941DEA22C0}" type="pres">
      <dgm:prSet presAssocID="{F3452238-958E-4611-9597-8BDF567F0E0F}" presName="compNode" presStyleCnt="0"/>
      <dgm:spPr/>
    </dgm:pt>
    <dgm:pt modelId="{21FE2016-37EA-4867-AD31-89B40B410BC4}" type="pres">
      <dgm:prSet presAssocID="{F3452238-958E-4611-9597-8BDF567F0E0F}" presName="dummyConnPt" presStyleCnt="0"/>
      <dgm:spPr/>
    </dgm:pt>
    <dgm:pt modelId="{19DE65E0-79CD-4681-989E-456C88C40790}" type="pres">
      <dgm:prSet presAssocID="{F3452238-958E-4611-9597-8BDF567F0E0F}" presName="node" presStyleLbl="node1" presStyleIdx="0" presStyleCnt="4">
        <dgm:presLayoutVars>
          <dgm:bulletEnabled val="1"/>
        </dgm:presLayoutVars>
      </dgm:prSet>
      <dgm:spPr/>
    </dgm:pt>
    <dgm:pt modelId="{D1A0689F-03F1-413F-9934-55884B4F0F91}" type="pres">
      <dgm:prSet presAssocID="{C7710629-43D8-494D-8F12-CEF3169FC211}" presName="sibTrans" presStyleLbl="bgSibTrans2D1" presStyleIdx="0" presStyleCnt="3"/>
      <dgm:spPr/>
    </dgm:pt>
    <dgm:pt modelId="{14AC9DB1-1CA2-4B37-8D5C-8A7710796B51}" type="pres">
      <dgm:prSet presAssocID="{54F93D25-CF4B-4B24-AFA0-B874C5590A01}" presName="compNode" presStyleCnt="0"/>
      <dgm:spPr/>
    </dgm:pt>
    <dgm:pt modelId="{6C198C56-CBDE-4BDF-ADB9-4B0E267118DD}" type="pres">
      <dgm:prSet presAssocID="{54F93D25-CF4B-4B24-AFA0-B874C5590A01}" presName="dummyConnPt" presStyleCnt="0"/>
      <dgm:spPr/>
    </dgm:pt>
    <dgm:pt modelId="{D6BC9E0F-69E3-4E46-9F0B-F277F9270B06}" type="pres">
      <dgm:prSet presAssocID="{54F93D25-CF4B-4B24-AFA0-B874C5590A01}" presName="node" presStyleLbl="node1" presStyleIdx="1" presStyleCnt="4">
        <dgm:presLayoutVars>
          <dgm:bulletEnabled val="1"/>
        </dgm:presLayoutVars>
      </dgm:prSet>
      <dgm:spPr/>
    </dgm:pt>
    <dgm:pt modelId="{02F594C5-1478-4633-B27B-CD720EB31455}" type="pres">
      <dgm:prSet presAssocID="{FCCBF1B7-E6CC-467C-AC90-B108FF8F7775}" presName="sibTrans" presStyleLbl="bgSibTrans2D1" presStyleIdx="1" presStyleCnt="3"/>
      <dgm:spPr/>
    </dgm:pt>
    <dgm:pt modelId="{45F4DA25-CB82-4DBB-A787-AB257EAC6789}" type="pres">
      <dgm:prSet presAssocID="{3A41E01A-B88F-4D65-9295-ED62139C6D4D}" presName="compNode" presStyleCnt="0"/>
      <dgm:spPr/>
    </dgm:pt>
    <dgm:pt modelId="{0D845B58-C72D-4713-A3B2-97C2F0DE13C5}" type="pres">
      <dgm:prSet presAssocID="{3A41E01A-B88F-4D65-9295-ED62139C6D4D}" presName="dummyConnPt" presStyleCnt="0"/>
      <dgm:spPr/>
    </dgm:pt>
    <dgm:pt modelId="{20567F16-E65B-409A-8CF3-AAB8260D247F}" type="pres">
      <dgm:prSet presAssocID="{3A41E01A-B88F-4D65-9295-ED62139C6D4D}" presName="node" presStyleLbl="node1" presStyleIdx="2" presStyleCnt="4">
        <dgm:presLayoutVars>
          <dgm:bulletEnabled val="1"/>
        </dgm:presLayoutVars>
      </dgm:prSet>
      <dgm:spPr/>
    </dgm:pt>
    <dgm:pt modelId="{CD95B467-45CA-4CD8-BFE3-577091CA306B}" type="pres">
      <dgm:prSet presAssocID="{DEB89C89-EAFB-4225-9A84-EE89F3D4512A}" presName="sibTrans" presStyleLbl="bgSibTrans2D1" presStyleIdx="2" presStyleCnt="3"/>
      <dgm:spPr/>
    </dgm:pt>
    <dgm:pt modelId="{79AC0CA6-D91D-4A56-AF1A-A14D01575A76}" type="pres">
      <dgm:prSet presAssocID="{3AA0D9D9-504D-47F7-90BD-FB36638C5D95}" presName="compNode" presStyleCnt="0"/>
      <dgm:spPr/>
    </dgm:pt>
    <dgm:pt modelId="{7A186837-8795-4E9C-8738-8BA8604C8797}" type="pres">
      <dgm:prSet presAssocID="{3AA0D9D9-504D-47F7-90BD-FB36638C5D95}" presName="dummyConnPt" presStyleCnt="0"/>
      <dgm:spPr/>
    </dgm:pt>
    <dgm:pt modelId="{26D1CBA1-CE0C-4169-AFF1-B653448A1CE4}" type="pres">
      <dgm:prSet presAssocID="{3AA0D9D9-504D-47F7-90BD-FB36638C5D95}" presName="node" presStyleLbl="node1" presStyleIdx="3" presStyleCnt="4">
        <dgm:presLayoutVars>
          <dgm:bulletEnabled val="1"/>
        </dgm:presLayoutVars>
      </dgm:prSet>
      <dgm:spPr/>
    </dgm:pt>
  </dgm:ptLst>
  <dgm:cxnLst>
    <dgm:cxn modelId="{CE750802-6933-4E08-A529-46B94C84DB5E}" type="presOf" srcId="{54F93D25-CF4B-4B24-AFA0-B874C5590A01}" destId="{D6BC9E0F-69E3-4E46-9F0B-F277F9270B06}" srcOrd="0" destOrd="0" presId="urn:microsoft.com/office/officeart/2005/8/layout/bProcess4"/>
    <dgm:cxn modelId="{FD2C1A10-B0E0-4142-A3E5-07401219EB3F}" srcId="{C452FE94-D2FA-4371-B876-3D9B51D94C39}" destId="{54F93D25-CF4B-4B24-AFA0-B874C5590A01}" srcOrd="1" destOrd="0" parTransId="{2F6D052F-4445-40A7-925F-F905C34E7A6A}" sibTransId="{FCCBF1B7-E6CC-467C-AC90-B108FF8F7775}"/>
    <dgm:cxn modelId="{9E349011-F264-4D19-9C04-AF611A70F74E}" srcId="{C452FE94-D2FA-4371-B876-3D9B51D94C39}" destId="{3A41E01A-B88F-4D65-9295-ED62139C6D4D}" srcOrd="2" destOrd="0" parTransId="{3BC59851-92B0-4F31-98A4-6465005E2FA4}" sibTransId="{DEB89C89-EAFB-4225-9A84-EE89F3D4512A}"/>
    <dgm:cxn modelId="{ED67E517-8E7E-4F94-8309-B999B490E9F9}" srcId="{C452FE94-D2FA-4371-B876-3D9B51D94C39}" destId="{F3452238-958E-4611-9597-8BDF567F0E0F}" srcOrd="0" destOrd="0" parTransId="{99778D30-EEAA-40E5-AB46-A956FCD5BCF4}" sibTransId="{C7710629-43D8-494D-8F12-CEF3169FC211}"/>
    <dgm:cxn modelId="{6545615B-AA7C-4B46-848B-4EA345BD7DBA}" type="presOf" srcId="{3AA0D9D9-504D-47F7-90BD-FB36638C5D95}" destId="{26D1CBA1-CE0C-4169-AFF1-B653448A1CE4}" srcOrd="0" destOrd="0" presId="urn:microsoft.com/office/officeart/2005/8/layout/bProcess4"/>
    <dgm:cxn modelId="{4FCC7949-31A8-4FB6-8AAB-381B73F2D3FE}" type="presOf" srcId="{F3452238-958E-4611-9597-8BDF567F0E0F}" destId="{19DE65E0-79CD-4681-989E-456C88C40790}" srcOrd="0" destOrd="0" presId="urn:microsoft.com/office/officeart/2005/8/layout/bProcess4"/>
    <dgm:cxn modelId="{97A5944F-AA86-48A5-9C81-1CEAA935E391}" type="presOf" srcId="{DEB89C89-EAFB-4225-9A84-EE89F3D4512A}" destId="{CD95B467-45CA-4CD8-BFE3-577091CA306B}" srcOrd="0" destOrd="0" presId="urn:microsoft.com/office/officeart/2005/8/layout/bProcess4"/>
    <dgm:cxn modelId="{49F4898C-C07C-48B6-A074-43D7E81F4669}" srcId="{C452FE94-D2FA-4371-B876-3D9B51D94C39}" destId="{3AA0D9D9-504D-47F7-90BD-FB36638C5D95}" srcOrd="3" destOrd="0" parTransId="{D134BD26-1A31-440F-ADAB-9CEB71D7F831}" sibTransId="{6612E562-F0E8-473C-9003-48F929410DCA}"/>
    <dgm:cxn modelId="{E10F95A0-721F-45B0-BE77-8B38B3FA9E2B}" type="presOf" srcId="{FCCBF1B7-E6CC-467C-AC90-B108FF8F7775}" destId="{02F594C5-1478-4633-B27B-CD720EB31455}" srcOrd="0" destOrd="0" presId="urn:microsoft.com/office/officeart/2005/8/layout/bProcess4"/>
    <dgm:cxn modelId="{9FCED6B5-8ED9-40E6-9277-DFF93479F82A}" type="presOf" srcId="{C452FE94-D2FA-4371-B876-3D9B51D94C39}" destId="{DCD2AA29-54A4-4FFD-9E7A-25585A2F52F4}" srcOrd="0" destOrd="0" presId="urn:microsoft.com/office/officeart/2005/8/layout/bProcess4"/>
    <dgm:cxn modelId="{CC9C82B7-3DCD-42E4-B771-8294D4F73C95}" type="presOf" srcId="{C7710629-43D8-494D-8F12-CEF3169FC211}" destId="{D1A0689F-03F1-413F-9934-55884B4F0F91}" srcOrd="0" destOrd="0" presId="urn:microsoft.com/office/officeart/2005/8/layout/bProcess4"/>
    <dgm:cxn modelId="{286F28EE-6371-47A3-A056-94635CA30D54}" type="presOf" srcId="{3A41E01A-B88F-4D65-9295-ED62139C6D4D}" destId="{20567F16-E65B-409A-8CF3-AAB8260D247F}" srcOrd="0" destOrd="0" presId="urn:microsoft.com/office/officeart/2005/8/layout/bProcess4"/>
    <dgm:cxn modelId="{C09AB291-DC70-4EDE-AF6B-DB8578FBEE95}" type="presParOf" srcId="{DCD2AA29-54A4-4FFD-9E7A-25585A2F52F4}" destId="{11B62E24-E5B8-438D-9C0E-DA941DEA22C0}" srcOrd="0" destOrd="0" presId="urn:microsoft.com/office/officeart/2005/8/layout/bProcess4"/>
    <dgm:cxn modelId="{10F18AFA-5683-4535-8462-77057ED982AB}" type="presParOf" srcId="{11B62E24-E5B8-438D-9C0E-DA941DEA22C0}" destId="{21FE2016-37EA-4867-AD31-89B40B410BC4}" srcOrd="0" destOrd="0" presId="urn:microsoft.com/office/officeart/2005/8/layout/bProcess4"/>
    <dgm:cxn modelId="{84261AD2-E5F7-4A53-A126-817C55A8280E}" type="presParOf" srcId="{11B62E24-E5B8-438D-9C0E-DA941DEA22C0}" destId="{19DE65E0-79CD-4681-989E-456C88C40790}" srcOrd="1" destOrd="0" presId="urn:microsoft.com/office/officeart/2005/8/layout/bProcess4"/>
    <dgm:cxn modelId="{F37188B3-45C4-449B-B18A-419B826ED32B}" type="presParOf" srcId="{DCD2AA29-54A4-4FFD-9E7A-25585A2F52F4}" destId="{D1A0689F-03F1-413F-9934-55884B4F0F91}" srcOrd="1" destOrd="0" presId="urn:microsoft.com/office/officeart/2005/8/layout/bProcess4"/>
    <dgm:cxn modelId="{A1035336-6676-4F62-8F98-BA7A8BE1CF6E}" type="presParOf" srcId="{DCD2AA29-54A4-4FFD-9E7A-25585A2F52F4}" destId="{14AC9DB1-1CA2-4B37-8D5C-8A7710796B51}" srcOrd="2" destOrd="0" presId="urn:microsoft.com/office/officeart/2005/8/layout/bProcess4"/>
    <dgm:cxn modelId="{CF3CCA54-3585-4517-9852-9F8D0A1452F5}" type="presParOf" srcId="{14AC9DB1-1CA2-4B37-8D5C-8A7710796B51}" destId="{6C198C56-CBDE-4BDF-ADB9-4B0E267118DD}" srcOrd="0" destOrd="0" presId="urn:microsoft.com/office/officeart/2005/8/layout/bProcess4"/>
    <dgm:cxn modelId="{33767428-C289-4992-9922-14D4EE93E765}" type="presParOf" srcId="{14AC9DB1-1CA2-4B37-8D5C-8A7710796B51}" destId="{D6BC9E0F-69E3-4E46-9F0B-F277F9270B06}" srcOrd="1" destOrd="0" presId="urn:microsoft.com/office/officeart/2005/8/layout/bProcess4"/>
    <dgm:cxn modelId="{92C2907A-E937-4626-8B54-C92B9A47C75B}" type="presParOf" srcId="{DCD2AA29-54A4-4FFD-9E7A-25585A2F52F4}" destId="{02F594C5-1478-4633-B27B-CD720EB31455}" srcOrd="3" destOrd="0" presId="urn:microsoft.com/office/officeart/2005/8/layout/bProcess4"/>
    <dgm:cxn modelId="{30A3F8A5-6A28-4742-9451-82708C1E7269}" type="presParOf" srcId="{DCD2AA29-54A4-4FFD-9E7A-25585A2F52F4}" destId="{45F4DA25-CB82-4DBB-A787-AB257EAC6789}" srcOrd="4" destOrd="0" presId="urn:microsoft.com/office/officeart/2005/8/layout/bProcess4"/>
    <dgm:cxn modelId="{C836A487-A0A9-45FE-9034-D4FAB4428540}" type="presParOf" srcId="{45F4DA25-CB82-4DBB-A787-AB257EAC6789}" destId="{0D845B58-C72D-4713-A3B2-97C2F0DE13C5}" srcOrd="0" destOrd="0" presId="urn:microsoft.com/office/officeart/2005/8/layout/bProcess4"/>
    <dgm:cxn modelId="{1B19BB52-73AA-4ABC-BB87-C76A30707AF7}" type="presParOf" srcId="{45F4DA25-CB82-4DBB-A787-AB257EAC6789}" destId="{20567F16-E65B-409A-8CF3-AAB8260D247F}" srcOrd="1" destOrd="0" presId="urn:microsoft.com/office/officeart/2005/8/layout/bProcess4"/>
    <dgm:cxn modelId="{3226628C-734E-42F4-AF85-C03780744F54}" type="presParOf" srcId="{DCD2AA29-54A4-4FFD-9E7A-25585A2F52F4}" destId="{CD95B467-45CA-4CD8-BFE3-577091CA306B}" srcOrd="5" destOrd="0" presId="urn:microsoft.com/office/officeart/2005/8/layout/bProcess4"/>
    <dgm:cxn modelId="{BCA5B38B-B551-448C-90EA-059CB4F0A3B0}" type="presParOf" srcId="{DCD2AA29-54A4-4FFD-9E7A-25585A2F52F4}" destId="{79AC0CA6-D91D-4A56-AF1A-A14D01575A76}" srcOrd="6" destOrd="0" presId="urn:microsoft.com/office/officeart/2005/8/layout/bProcess4"/>
    <dgm:cxn modelId="{99C80CD1-00E1-4208-9E2B-3912EF280FB7}" type="presParOf" srcId="{79AC0CA6-D91D-4A56-AF1A-A14D01575A76}" destId="{7A186837-8795-4E9C-8738-8BA8604C8797}" srcOrd="0" destOrd="0" presId="urn:microsoft.com/office/officeart/2005/8/layout/bProcess4"/>
    <dgm:cxn modelId="{8143A884-65C7-4041-9437-C9C6573C4B2D}" type="presParOf" srcId="{79AC0CA6-D91D-4A56-AF1A-A14D01575A76}" destId="{26D1CBA1-CE0C-4169-AFF1-B653448A1CE4}"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A0689F-03F1-413F-9934-55884B4F0F91}">
      <dsp:nvSpPr>
        <dsp:cNvPr id="0" name=""/>
        <dsp:cNvSpPr/>
      </dsp:nvSpPr>
      <dsp:spPr>
        <a:xfrm rot="5400000">
          <a:off x="-429664" y="1943536"/>
          <a:ext cx="1906262" cy="230603"/>
        </a:xfrm>
        <a:prstGeom prst="rect">
          <a:avLst/>
        </a:prstGeom>
        <a:solidFill>
          <a:schemeClr val="bg2">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19DE65E0-79CD-4681-989E-456C88C40790}">
      <dsp:nvSpPr>
        <dsp:cNvPr id="0" name=""/>
        <dsp:cNvSpPr/>
      </dsp:nvSpPr>
      <dsp:spPr>
        <a:xfrm>
          <a:off x="3297" y="718745"/>
          <a:ext cx="2562261" cy="1537356"/>
        </a:xfrm>
        <a:prstGeom prst="roundRect">
          <a:avLst>
            <a:gd name="adj" fmla="val 10000"/>
          </a:avLst>
        </a:prstGeom>
        <a:solidFill>
          <a:srgbClr val="832B8F"/>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0" kern="1200"/>
            <a:t>Idea &amp; Requirement</a:t>
          </a:r>
          <a:endParaRPr lang="en-US" sz="3100" kern="1200"/>
        </a:p>
      </dsp:txBody>
      <dsp:txXfrm>
        <a:off x="48325" y="763773"/>
        <a:ext cx="2472205" cy="1447300"/>
      </dsp:txXfrm>
    </dsp:sp>
    <dsp:sp modelId="{02F594C5-1478-4633-B27B-CD720EB31455}">
      <dsp:nvSpPr>
        <dsp:cNvPr id="0" name=""/>
        <dsp:cNvSpPr/>
      </dsp:nvSpPr>
      <dsp:spPr>
        <a:xfrm>
          <a:off x="531183" y="2904384"/>
          <a:ext cx="3392373" cy="230603"/>
        </a:xfrm>
        <a:prstGeom prst="rect">
          <a:avLst/>
        </a:prstGeom>
        <a:solidFill>
          <a:schemeClr val="bg2">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BC9E0F-69E3-4E46-9F0B-F277F9270B06}">
      <dsp:nvSpPr>
        <dsp:cNvPr id="0" name=""/>
        <dsp:cNvSpPr/>
      </dsp:nvSpPr>
      <dsp:spPr>
        <a:xfrm>
          <a:off x="3297" y="2640441"/>
          <a:ext cx="2562261" cy="1537356"/>
        </a:xfrm>
        <a:prstGeom prst="roundRect">
          <a:avLst>
            <a:gd name="adj" fmla="val 10000"/>
          </a:avLst>
        </a:prstGeom>
        <a:solidFill>
          <a:srgbClr val="0078D4"/>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0" kern="1200"/>
            <a:t>Developing dataset</a:t>
          </a:r>
          <a:endParaRPr lang="en-US" sz="3100" kern="1200"/>
        </a:p>
      </dsp:txBody>
      <dsp:txXfrm>
        <a:off x="48325" y="2685469"/>
        <a:ext cx="2472205" cy="1447300"/>
      </dsp:txXfrm>
    </dsp:sp>
    <dsp:sp modelId="{CD95B467-45CA-4CD8-BFE3-577091CA306B}">
      <dsp:nvSpPr>
        <dsp:cNvPr id="0" name=""/>
        <dsp:cNvSpPr/>
      </dsp:nvSpPr>
      <dsp:spPr>
        <a:xfrm rot="16200000">
          <a:off x="2978142" y="1943536"/>
          <a:ext cx="1906262" cy="230603"/>
        </a:xfrm>
        <a:prstGeom prst="rect">
          <a:avLst/>
        </a:prstGeom>
        <a:solidFill>
          <a:schemeClr val="bg2">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20567F16-E65B-409A-8CF3-AAB8260D247F}">
      <dsp:nvSpPr>
        <dsp:cNvPr id="0" name=""/>
        <dsp:cNvSpPr/>
      </dsp:nvSpPr>
      <dsp:spPr>
        <a:xfrm>
          <a:off x="3411105" y="2640441"/>
          <a:ext cx="2562261" cy="1537356"/>
        </a:xfrm>
        <a:prstGeom prst="roundRect">
          <a:avLst>
            <a:gd name="adj" fmla="val 10000"/>
          </a:avLst>
        </a:prstGeom>
        <a:solidFill>
          <a:srgbClr val="107C10"/>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0" kern="1200"/>
            <a:t>Developing layout</a:t>
          </a:r>
          <a:endParaRPr lang="en-US" sz="3100" kern="1200"/>
        </a:p>
      </dsp:txBody>
      <dsp:txXfrm>
        <a:off x="3456133" y="2685469"/>
        <a:ext cx="2472205" cy="1447300"/>
      </dsp:txXfrm>
    </dsp:sp>
    <dsp:sp modelId="{26D1CBA1-CE0C-4169-AFF1-B653448A1CE4}">
      <dsp:nvSpPr>
        <dsp:cNvPr id="0" name=""/>
        <dsp:cNvSpPr/>
      </dsp:nvSpPr>
      <dsp:spPr>
        <a:xfrm>
          <a:off x="3411105" y="718745"/>
          <a:ext cx="2562261" cy="1537356"/>
        </a:xfrm>
        <a:prstGeom prst="roundRect">
          <a:avLst>
            <a:gd name="adj" fmla="val 10000"/>
          </a:avLst>
        </a:prstGeom>
        <a:solidFill>
          <a:srgbClr val="F26224"/>
        </a:solidFill>
        <a:ln w="1079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0" kern="1200" dirty="0">
              <a:solidFill>
                <a:srgbClr val="EAEAEA"/>
              </a:solidFill>
            </a:rPr>
            <a:t>Configure layouts</a:t>
          </a:r>
          <a:endParaRPr lang="en-US" sz="3100" kern="1200" dirty="0">
            <a:solidFill>
              <a:srgbClr val="EAEAEA"/>
            </a:solidFill>
          </a:endParaRPr>
        </a:p>
      </dsp:txBody>
      <dsp:txXfrm>
        <a:off x="3456133" y="763773"/>
        <a:ext cx="2472205" cy="144730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9/25/2023 12:43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9/25/2023 12:04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1958519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A5CD2277-7C1A-43CA-8676-87B24AD584BD}"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2389542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897003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270179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51192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342861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9/25/2023 12:04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200727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gif"/><Relationship Id="rId10" Type="http://schemas.openxmlformats.org/officeDocument/2006/relationships/image" Target="../media/image39.jpg"/><Relationship Id="rId4" Type="http://schemas.openxmlformats.org/officeDocument/2006/relationships/image" Target="../media/image33.svg"/><Relationship Id="rId9" Type="http://schemas.openxmlformats.org/officeDocument/2006/relationships/image" Target="../media/image3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p:txBody>
          <a:bodyPr/>
          <a:lstStyle/>
          <a:p>
            <a:endParaRPr lang="en-HR"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p:txBody>
          <a:bodyPr/>
          <a:lstStyle/>
          <a:p>
            <a:endParaRPr lang="en-HR"/>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86727" y="3965687"/>
            <a:ext cx="4087812" cy="430887"/>
          </a:xfrm>
        </p:spPr>
        <p:txBody>
          <a:bodyPr/>
          <a:lstStyle/>
          <a:p>
            <a:pPr marL="0" indent="0">
              <a:buNone/>
            </a:pP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Text layout (without bullet points)</a:t>
            </a:r>
            <a:endParaRPr lang="en-US" dirty="0"/>
          </a:p>
        </p:txBody>
      </p:sp>
      <p:sp>
        <p:nvSpPr>
          <p:cNvPr id="6" name="Text Placeholder 5"/>
          <p:cNvSpPr>
            <a:spLocks noGrp="1"/>
          </p:cNvSpPr>
          <p:nvPr>
            <p:ph type="body" sz="quarter" idx="10"/>
          </p:nvPr>
        </p:nvSpPr>
        <p:spPr/>
        <p:txBody>
          <a:bodyPr/>
          <a:lstStyle/>
          <a:p>
            <a:r>
              <a:rPr lang="en-US"/>
              <a:t>Main topic: Segoe UI Semilight, size 28pt</a:t>
            </a:r>
          </a:p>
          <a:p>
            <a:pPr lvl="1"/>
            <a:r>
              <a:rPr lang="en-US"/>
              <a:t>Segoe UI, size 20pt for second level</a:t>
            </a:r>
          </a:p>
          <a:p>
            <a:pPr lvl="2"/>
            <a:r>
              <a:rPr lang="en-US"/>
              <a:t>Segoe UI, size 16pt for third level</a:t>
            </a:r>
            <a:endParaRPr lang="en-US" dirty="0"/>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Text layout with bulleted text</a:t>
            </a:r>
            <a:endParaRPr lang="en-US" dirty="0"/>
          </a:p>
        </p:txBody>
      </p:sp>
      <p:sp>
        <p:nvSpPr>
          <p:cNvPr id="6" name="Text Placeholder 5"/>
          <p:cNvSpPr>
            <a:spLocks noGrp="1"/>
          </p:cNvSpPr>
          <p:nvPr>
            <p:ph type="body" sz="quarter" idx="10"/>
          </p:nvPr>
        </p:nvSpPr>
        <p:spPr/>
        <p:txBody>
          <a:bodyPr/>
          <a:lstStyle/>
          <a:p>
            <a:r>
              <a:rPr lang="en-US" dirty="0"/>
              <a:t>Main topic: Segoe UI </a:t>
            </a:r>
            <a:r>
              <a:rPr lang="en-US" dirty="0" err="1"/>
              <a:t>Semilight</a:t>
            </a:r>
            <a:r>
              <a:rPr lang="en-US" dirty="0"/>
              <a:t>, size 28pt</a:t>
            </a:r>
          </a:p>
          <a:p>
            <a:pPr lvl="1"/>
            <a:r>
              <a:rPr lang="en-US" dirty="0"/>
              <a:t>Segoe UI, size 20pt for second level</a:t>
            </a:r>
          </a:p>
          <a:p>
            <a:pPr lvl="2"/>
            <a:r>
              <a:rPr lang="en-US" dirty="0"/>
              <a:t>Segoe UI, size 16pt for third level</a:t>
            </a:r>
          </a:p>
        </p:txBody>
      </p:sp>
    </p:spTree>
    <p:extLst>
      <p:ext uri="{BB962C8B-B14F-4D97-AF65-F5344CB8AC3E}">
        <p14:creationId xmlns:p14="http://schemas.microsoft.com/office/powerpoint/2010/main" val="17937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18A1E48-C74E-4B7C-95F4-2342DAC963A9}"/>
              </a:ext>
            </a:extLst>
          </p:cNvPr>
          <p:cNvSpPr>
            <a:spLocks noGrp="1"/>
          </p:cNvSpPr>
          <p:nvPr>
            <p:ph type="title"/>
          </p:nvPr>
        </p:nvSpPr>
        <p:spPr/>
        <p:txBody>
          <a:bodyPr/>
          <a:lstStyle/>
          <a:p>
            <a:r>
              <a:rPr lang="en-US" dirty="0"/>
              <a:t>Square photo </a:t>
            </a:r>
            <a:br>
              <a:rPr lang="en-US" dirty="0"/>
            </a:br>
            <a:r>
              <a:rPr lang="en-US" dirty="0"/>
              <a:t>with title</a:t>
            </a:r>
          </a:p>
        </p:txBody>
      </p:sp>
      <p:sp>
        <p:nvSpPr>
          <p:cNvPr id="3" name="Text Placeholder 2">
            <a:extLst>
              <a:ext uri="{FF2B5EF4-FFF2-40B4-BE49-F238E27FC236}">
                <a16:creationId xmlns:a16="http://schemas.microsoft.com/office/drawing/2014/main" id="{EB03E4EA-274B-4BE4-9A52-00B5B2697A08}"/>
              </a:ext>
            </a:extLst>
          </p:cNvPr>
          <p:cNvSpPr>
            <a:spLocks noGrp="1"/>
          </p:cNvSpPr>
          <p:nvPr>
            <p:ph type="body" sz="quarter" idx="10"/>
          </p:nvPr>
        </p:nvSpPr>
        <p:spPr/>
        <p:txBody>
          <a:bodyPr/>
          <a:lstStyle/>
          <a:p>
            <a:r>
              <a:rPr lang="en-US" dirty="0"/>
              <a:t>Smaller text</a:t>
            </a:r>
          </a:p>
        </p:txBody>
      </p:sp>
      <p:sp>
        <p:nvSpPr>
          <p:cNvPr id="9" name="Picture Placeholder 8" title="square photo placeholder">
            <a:extLst>
              <a:ext uri="{FF2B5EF4-FFF2-40B4-BE49-F238E27FC236}">
                <a16:creationId xmlns:a16="http://schemas.microsoft.com/office/drawing/2014/main" id="{4C447FFD-7A62-461F-8C94-BFC041559B97}"/>
              </a:ext>
            </a:extLst>
          </p:cNvPr>
          <p:cNvSpPr>
            <a:spLocks noGrp="1"/>
          </p:cNvSpPr>
          <p:nvPr>
            <p:ph type="pic" sz="quarter" idx="11"/>
          </p:nvPr>
        </p:nvSpPr>
        <p:spPr/>
        <p:txBody>
          <a:bodyPr/>
          <a:lstStyle/>
          <a:p>
            <a:endParaRPr lang="en-GB"/>
          </a:p>
        </p:txBody>
      </p:sp>
    </p:spTree>
    <p:extLst>
      <p:ext uri="{BB962C8B-B14F-4D97-AF65-F5344CB8AC3E}">
        <p14:creationId xmlns:p14="http://schemas.microsoft.com/office/powerpoint/2010/main" val="149069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9ED57C6-77A1-6645-95A3-B0E8BAB423D0}"/>
              </a:ext>
            </a:extLst>
          </p:cNvPr>
          <p:cNvSpPr>
            <a:spLocks noGrp="1"/>
          </p:cNvSpPr>
          <p:nvPr>
            <p:ph type="pic" sz="quarter" idx="13"/>
          </p:nvPr>
        </p:nvSpPr>
        <p:spPr/>
        <p:txBody>
          <a:bodyPr/>
          <a:lstStyle/>
          <a:p>
            <a:endParaRPr lang="en-GB"/>
          </a:p>
        </p:txBody>
      </p:sp>
      <p:sp>
        <p:nvSpPr>
          <p:cNvPr id="3" name="Picture Placeholder 2">
            <a:extLst>
              <a:ext uri="{FF2B5EF4-FFF2-40B4-BE49-F238E27FC236}">
                <a16:creationId xmlns:a16="http://schemas.microsoft.com/office/drawing/2014/main" id="{160C931A-9FE1-9448-8D15-3BC0C2319655}"/>
              </a:ext>
            </a:extLst>
          </p:cNvPr>
          <p:cNvSpPr>
            <a:spLocks noGrp="1"/>
          </p:cNvSpPr>
          <p:nvPr>
            <p:ph type="pic" sz="quarter" idx="14"/>
          </p:nvPr>
        </p:nvSpPr>
        <p:spPr/>
        <p:txBody>
          <a:bodyPr/>
          <a:lstStyle/>
          <a:p>
            <a:endParaRPr lang="en-GB"/>
          </a:p>
        </p:txBody>
      </p:sp>
      <p:sp>
        <p:nvSpPr>
          <p:cNvPr id="4" name="Picture Placeholder 3">
            <a:extLst>
              <a:ext uri="{FF2B5EF4-FFF2-40B4-BE49-F238E27FC236}">
                <a16:creationId xmlns:a16="http://schemas.microsoft.com/office/drawing/2014/main" id="{AEB946D0-48B4-1C4A-9A38-A7F2FDC1AD09}"/>
              </a:ext>
            </a:extLst>
          </p:cNvPr>
          <p:cNvSpPr>
            <a:spLocks noGrp="1"/>
          </p:cNvSpPr>
          <p:nvPr>
            <p:ph type="pic" sz="quarter" idx="15"/>
          </p:nvPr>
        </p:nvSpPr>
        <p:spPr/>
        <p:txBody>
          <a:bodyPr/>
          <a:lstStyle/>
          <a:p>
            <a:endParaRPr lang="en-GB"/>
          </a:p>
        </p:txBody>
      </p:sp>
      <p:sp>
        <p:nvSpPr>
          <p:cNvPr id="5" name="Text Placeholder 4">
            <a:extLst>
              <a:ext uri="{FF2B5EF4-FFF2-40B4-BE49-F238E27FC236}">
                <a16:creationId xmlns:a16="http://schemas.microsoft.com/office/drawing/2014/main" id="{5F13ABAE-3D8C-8743-A448-8AA1824C968F}"/>
              </a:ext>
            </a:extLst>
          </p:cNvPr>
          <p:cNvSpPr>
            <a:spLocks noGrp="1"/>
          </p:cNvSpPr>
          <p:nvPr>
            <p:ph type="body" sz="quarter" idx="10"/>
          </p:nvPr>
        </p:nvSpPr>
        <p:spPr/>
        <p:txBody>
          <a:bodyPr/>
          <a:lstStyle/>
          <a:p>
            <a:endParaRPr lang="en-HR" dirty="0"/>
          </a:p>
        </p:txBody>
      </p:sp>
      <p:sp>
        <p:nvSpPr>
          <p:cNvPr id="6" name="Text Placeholder 5">
            <a:extLst>
              <a:ext uri="{FF2B5EF4-FFF2-40B4-BE49-F238E27FC236}">
                <a16:creationId xmlns:a16="http://schemas.microsoft.com/office/drawing/2014/main" id="{71F50098-6B94-FE48-B3C2-2B685D06159B}"/>
              </a:ext>
            </a:extLst>
          </p:cNvPr>
          <p:cNvSpPr>
            <a:spLocks noGrp="1"/>
          </p:cNvSpPr>
          <p:nvPr>
            <p:ph type="body" sz="quarter" idx="11"/>
          </p:nvPr>
        </p:nvSpPr>
        <p:spPr/>
        <p:txBody>
          <a:bodyPr/>
          <a:lstStyle/>
          <a:p>
            <a:endParaRPr lang="en-HR"/>
          </a:p>
        </p:txBody>
      </p:sp>
    </p:spTree>
    <p:extLst>
      <p:ext uri="{BB962C8B-B14F-4D97-AF65-F5344CB8AC3E}">
        <p14:creationId xmlns:p14="http://schemas.microsoft.com/office/powerpoint/2010/main" val="67455788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0E5D058-B559-1145-903E-CB3F88AF2EFF}"/>
              </a:ext>
            </a:extLst>
          </p:cNvPr>
          <p:cNvSpPr>
            <a:spLocks noGrp="1"/>
          </p:cNvSpPr>
          <p:nvPr>
            <p:ph type="pic" sz="quarter" idx="10"/>
          </p:nvPr>
        </p:nvSpPr>
        <p:spPr/>
        <p:txBody>
          <a:bodyPr/>
          <a:lstStyle/>
          <a:p>
            <a:endParaRPr lang="en-GB"/>
          </a:p>
        </p:txBody>
      </p:sp>
    </p:spTree>
    <p:extLst>
      <p:ext uri="{BB962C8B-B14F-4D97-AF65-F5344CB8AC3E}">
        <p14:creationId xmlns:p14="http://schemas.microsoft.com/office/powerpoint/2010/main" val="329787762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43941" y="291514"/>
            <a:ext cx="11655840" cy="482761"/>
          </a:xfrm>
        </p:spPr>
        <p:txBody>
          <a:bodyPr/>
          <a:lstStyle/>
          <a:p>
            <a:r>
              <a:rPr lang="en-US" sz="3137" spc="0" dirty="0">
                <a:latin typeface="Segoe UI" panose="020B0502040204020203" pitchFamily="34" charset="0"/>
              </a:rPr>
              <a:t>TABLE</a:t>
            </a:r>
          </a:p>
        </p:txBody>
      </p:sp>
      <p:graphicFrame>
        <p:nvGraphicFramePr>
          <p:cNvPr id="3" name="Table 2"/>
          <p:cNvGraphicFramePr>
            <a:graphicFrameLocks noGrp="1"/>
          </p:cNvGraphicFramePr>
          <p:nvPr>
            <p:extLst>
              <p:ext uri="{D42A27DB-BD31-4B8C-83A1-F6EECF244321}">
                <p14:modId xmlns:p14="http://schemas.microsoft.com/office/powerpoint/2010/main" val="2210689469"/>
              </p:ext>
            </p:extLst>
          </p:nvPr>
        </p:nvGraphicFramePr>
        <p:xfrm>
          <a:off x="448602" y="1099449"/>
          <a:ext cx="11293975" cy="4708832"/>
        </p:xfrm>
        <a:graphic>
          <a:graphicData uri="http://schemas.openxmlformats.org/drawingml/2006/table">
            <a:tbl>
              <a:tblPr firstRow="1" bandRow="1">
                <a:tableStyleId>{5940675A-B579-460E-94D1-54222C63F5DA}</a:tableStyleId>
              </a:tblPr>
              <a:tblGrid>
                <a:gridCol w="2189292">
                  <a:extLst>
                    <a:ext uri="{9D8B030D-6E8A-4147-A177-3AD203B41FA5}">
                      <a16:colId xmlns:a16="http://schemas.microsoft.com/office/drawing/2014/main" val="20000"/>
                    </a:ext>
                  </a:extLst>
                </a:gridCol>
                <a:gridCol w="1300669">
                  <a:extLst>
                    <a:ext uri="{9D8B030D-6E8A-4147-A177-3AD203B41FA5}">
                      <a16:colId xmlns:a16="http://schemas.microsoft.com/office/drawing/2014/main" val="20001"/>
                    </a:ext>
                  </a:extLst>
                </a:gridCol>
                <a:gridCol w="1300669">
                  <a:extLst>
                    <a:ext uri="{9D8B030D-6E8A-4147-A177-3AD203B41FA5}">
                      <a16:colId xmlns:a16="http://schemas.microsoft.com/office/drawing/2014/main" val="20002"/>
                    </a:ext>
                  </a:extLst>
                </a:gridCol>
                <a:gridCol w="1300669">
                  <a:extLst>
                    <a:ext uri="{9D8B030D-6E8A-4147-A177-3AD203B41FA5}">
                      <a16:colId xmlns:a16="http://schemas.microsoft.com/office/drawing/2014/main" val="20003"/>
                    </a:ext>
                  </a:extLst>
                </a:gridCol>
                <a:gridCol w="1300669">
                  <a:extLst>
                    <a:ext uri="{9D8B030D-6E8A-4147-A177-3AD203B41FA5}">
                      <a16:colId xmlns:a16="http://schemas.microsoft.com/office/drawing/2014/main" val="20004"/>
                    </a:ext>
                  </a:extLst>
                </a:gridCol>
                <a:gridCol w="1300669">
                  <a:extLst>
                    <a:ext uri="{9D8B030D-6E8A-4147-A177-3AD203B41FA5}">
                      <a16:colId xmlns:a16="http://schemas.microsoft.com/office/drawing/2014/main" val="20005"/>
                    </a:ext>
                  </a:extLst>
                </a:gridCol>
                <a:gridCol w="1300669">
                  <a:extLst>
                    <a:ext uri="{9D8B030D-6E8A-4147-A177-3AD203B41FA5}">
                      <a16:colId xmlns:a16="http://schemas.microsoft.com/office/drawing/2014/main" val="20006"/>
                    </a:ext>
                  </a:extLst>
                </a:gridCol>
                <a:gridCol w="1300669">
                  <a:extLst>
                    <a:ext uri="{9D8B030D-6E8A-4147-A177-3AD203B41FA5}">
                      <a16:colId xmlns:a16="http://schemas.microsoft.com/office/drawing/2014/main" val="20007"/>
                    </a:ext>
                  </a:extLst>
                </a:gridCol>
              </a:tblGrid>
              <a:tr h="801176">
                <a:tc>
                  <a:txBody>
                    <a:bodyPr/>
                    <a:lstStyle/>
                    <a:p>
                      <a:pPr marL="0" algn="l" defTabSz="457200" rtl="0" eaLnBrk="1" fontAlgn="ctr" latinLnBrk="0" hangingPunct="1"/>
                      <a:endParaRPr lang="en-US" sz="1100" b="0" i="0" u="none" strike="noStrike" kern="1200" dirty="0">
                        <a:solidFill>
                          <a:schemeClr val="tx1">
                            <a:lumMod val="75000"/>
                          </a:schemeClr>
                        </a:soli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en-US" sz="1500" b="1" dirty="0">
                          <a:gradFill>
                            <a:gsLst>
                              <a:gs pos="0">
                                <a:srgbClr val="FFFFFF"/>
                              </a:gs>
                              <a:gs pos="100000">
                                <a:srgbClr val="FFFFFF"/>
                              </a:gs>
                            </a:gsLst>
                            <a:lin ang="5400000" scaled="0"/>
                          </a:gradFill>
                        </a:rPr>
                        <a:t>Column 1</a:t>
                      </a:r>
                      <a:endParaRPr lang="en-US" sz="1500" b="1" i="0" kern="1200" dirty="0">
                        <a:gradFill>
                          <a:gsLst>
                            <a:gs pos="0">
                              <a:srgbClr val="FFFFFF"/>
                            </a:gs>
                            <a:gs pos="100000">
                              <a:srgbClr val="FFFFFF"/>
                            </a:gs>
                          </a:gsLst>
                          <a:lin ang="5400000" scaled="0"/>
                        </a:gradFill>
                        <a:latin typeface="+mn-lt"/>
                        <a:ea typeface="+mn-ea"/>
                        <a:cs typeface="+mn-cs"/>
                      </a:endParaRP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2</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3</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4</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5</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6</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7</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1</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17%</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2</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78%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3</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4</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47%</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5</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44%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50%</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6</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7</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8</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4375683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 name="Rectangle 33"/>
          <p:cNvSpPr/>
          <p:nvPr/>
        </p:nvSpPr>
        <p:spPr bwMode="auto">
          <a:xfrm>
            <a:off x="1211667" y="2607306"/>
            <a:ext cx="3540375" cy="851483"/>
          </a:xfrm>
          <a:prstGeom prst="rect">
            <a:avLst/>
          </a:prstGeom>
          <a:solidFill>
            <a:srgbClr val="ED2F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89</a:t>
            </a:r>
            <a:r>
              <a:rPr lang="en-US" sz="1766" dirty="0">
                <a:gradFill>
                  <a:gsLst>
                    <a:gs pos="0">
                      <a:srgbClr val="FFFFFF"/>
                    </a:gs>
                    <a:gs pos="100000">
                      <a:srgbClr val="FFFFFF"/>
                    </a:gs>
                  </a:gsLst>
                  <a:lin ang="5400000" scaled="0"/>
                </a:gradFill>
                <a:ea typeface="Segoe UI" pitchFamily="34" charset="0"/>
                <a:cs typeface="Segoe UI" pitchFamily="34" charset="0"/>
              </a:rPr>
              <a:t> would purchase it</a:t>
            </a:r>
          </a:p>
        </p:txBody>
      </p:sp>
      <p:sp>
        <p:nvSpPr>
          <p:cNvPr id="33" name="Rectangle 32"/>
          <p:cNvSpPr/>
          <p:nvPr/>
        </p:nvSpPr>
        <p:spPr bwMode="auto">
          <a:xfrm>
            <a:off x="1211666" y="1709460"/>
            <a:ext cx="3059882" cy="851483"/>
          </a:xfrm>
          <a:prstGeom prst="rect">
            <a:avLst/>
          </a:prstGeom>
          <a:solidFill>
            <a:srgbClr val="B02E7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80</a:t>
            </a:r>
            <a:r>
              <a:rPr lang="en-US" sz="1766" dirty="0">
                <a:gradFill>
                  <a:gsLst>
                    <a:gs pos="0">
                      <a:srgbClr val="FFFFFF"/>
                    </a:gs>
                    <a:gs pos="100000">
                      <a:srgbClr val="FFFFFF"/>
                    </a:gs>
                  </a:gsLst>
                  <a:lin ang="5400000" scaled="0"/>
                </a:gradFill>
                <a:ea typeface="Segoe UI" pitchFamily="34" charset="0"/>
                <a:cs typeface="Segoe UI" pitchFamily="34" charset="0"/>
              </a:rPr>
              <a:t> want to try it again</a:t>
            </a:r>
          </a:p>
        </p:txBody>
      </p:sp>
      <p:sp>
        <p:nvSpPr>
          <p:cNvPr id="35" name="Rectangle 34"/>
          <p:cNvSpPr/>
          <p:nvPr/>
        </p:nvSpPr>
        <p:spPr bwMode="auto">
          <a:xfrm>
            <a:off x="1211667" y="3505151"/>
            <a:ext cx="2595959" cy="851483"/>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68 </a:t>
            </a:r>
            <a:r>
              <a:rPr lang="en-US" sz="1766" dirty="0">
                <a:gradFill>
                  <a:gsLst>
                    <a:gs pos="0">
                      <a:srgbClr val="FFFFFF"/>
                    </a:gs>
                    <a:gs pos="100000">
                      <a:srgbClr val="FFFFFF"/>
                    </a:gs>
                  </a:gsLst>
                  <a:lin ang="5400000" scaled="0"/>
                </a:gradFill>
                <a:ea typeface="Segoe UI" pitchFamily="34" charset="0"/>
                <a:cs typeface="Segoe UI" pitchFamily="34" charset="0"/>
              </a:rPr>
              <a:t>are indifferent</a:t>
            </a:r>
          </a:p>
        </p:txBody>
      </p:sp>
      <p:sp>
        <p:nvSpPr>
          <p:cNvPr id="36" name="Rectangle 35"/>
          <p:cNvSpPr/>
          <p:nvPr/>
        </p:nvSpPr>
        <p:spPr bwMode="auto">
          <a:xfrm>
            <a:off x="1211665" y="4402995"/>
            <a:ext cx="2977038" cy="896298"/>
          </a:xfrm>
          <a:prstGeom prst="rect">
            <a:avLst/>
          </a:prstGeom>
          <a:solidFill>
            <a:schemeClr val="tx1">
              <a:lumMod val="25000"/>
              <a:lumOff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77</a:t>
            </a:r>
            <a:r>
              <a:rPr lang="en-US" sz="1766" dirty="0">
                <a:gradFill>
                  <a:gsLst>
                    <a:gs pos="0">
                      <a:srgbClr val="FFFFFF"/>
                    </a:gs>
                    <a:gs pos="100000">
                      <a:srgbClr val="FFFFFF"/>
                    </a:gs>
                  </a:gsLst>
                  <a:lin ang="5400000" scaled="0"/>
                </a:gradFill>
                <a:ea typeface="Segoe UI" pitchFamily="34" charset="0"/>
                <a:cs typeface="Segoe UI" pitchFamily="34" charset="0"/>
              </a:rPr>
              <a:t> totally love it</a:t>
            </a:r>
          </a:p>
        </p:txBody>
      </p:sp>
      <p:sp>
        <p:nvSpPr>
          <p:cNvPr id="2" name="Title 1"/>
          <p:cNvSpPr>
            <a:spLocks noGrp="1"/>
          </p:cNvSpPr>
          <p:nvPr>
            <p:ph type="title"/>
          </p:nvPr>
        </p:nvSpPr>
        <p:spPr>
          <a:xfrm>
            <a:off x="269241" y="289958"/>
            <a:ext cx="11655840" cy="422423"/>
          </a:xfrm>
        </p:spPr>
        <p:txBody>
          <a:bodyPr/>
          <a:lstStyle/>
          <a:p>
            <a:r>
              <a:rPr lang="en-US" sz="2745" spc="0" dirty="0">
                <a:latin typeface="Segoe UI" panose="020B0502040204020203" pitchFamily="34" charset="0"/>
              </a:rPr>
              <a:t>CLEAN AND MODERN</a:t>
            </a:r>
          </a:p>
        </p:txBody>
      </p:sp>
      <p:pic>
        <p:nvPicPr>
          <p:cNvPr id="3" name="Picture 2"/>
          <p:cNvPicPr>
            <a:picLocks noChangeAspect="1"/>
          </p:cNvPicPr>
          <p:nvPr/>
        </p:nvPicPr>
        <p:blipFill>
          <a:blip r:embed="rId3"/>
          <a:srcRect/>
          <a:stretch/>
        </p:blipFill>
        <p:spPr>
          <a:xfrm>
            <a:off x="6728029" y="1968408"/>
            <a:ext cx="5463972" cy="3073484"/>
          </a:xfrm>
          <a:prstGeom prst="rect">
            <a:avLst/>
          </a:prstGeom>
        </p:spPr>
      </p:pic>
    </p:spTree>
    <p:extLst>
      <p:ext uri="{BB962C8B-B14F-4D97-AF65-F5344CB8AC3E}">
        <p14:creationId xmlns:p14="http://schemas.microsoft.com/office/powerpoint/2010/main" val="1726605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left)">
                                      <p:cBhvr>
                                        <p:cTn id="15" dur="500"/>
                                        <p:tgtEl>
                                          <p:spTgt spid="3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left)">
                                      <p:cBhvr>
                                        <p:cTn id="23" dur="500"/>
                                        <p:tgtEl>
                                          <p:spTgt spid="36"/>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3" grpId="0" animBg="1"/>
      <p:bldP spid="35" grpId="0" animBg="1"/>
      <p:bldP spid="36"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en-US" sz="2745" spc="0" dirty="0">
                <a:latin typeface="Segoe UI" panose="020B0502040204020203" pitchFamily="34" charset="0"/>
              </a:rPr>
              <a:t>PIE CHART</a:t>
            </a:r>
          </a:p>
        </p:txBody>
      </p:sp>
      <p:graphicFrame>
        <p:nvGraphicFramePr>
          <p:cNvPr id="7" name="Chart 6"/>
          <p:cNvGraphicFramePr/>
          <p:nvPr>
            <p:extLst>
              <p:ext uri="{D42A27DB-BD31-4B8C-83A1-F6EECF244321}">
                <p14:modId xmlns:p14="http://schemas.microsoft.com/office/powerpoint/2010/main" val="3345702107"/>
              </p:ext>
            </p:extLst>
          </p:nvPr>
        </p:nvGraphicFramePr>
        <p:xfrm>
          <a:off x="449145" y="1312415"/>
          <a:ext cx="6513150" cy="4556826"/>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61161110-F001-4349-A297-9E49EF48328F}"/>
              </a:ext>
            </a:extLst>
          </p:cNvPr>
          <p:cNvSpPr txBox="1"/>
          <p:nvPr/>
        </p:nvSpPr>
        <p:spPr bwMode="auto">
          <a:xfrm>
            <a:off x="7288784" y="3130192"/>
            <a:ext cx="3832872" cy="1538804"/>
          </a:xfrm>
          <a:prstGeom prst="rect">
            <a:avLst/>
          </a:prstGeom>
          <a:noFill/>
        </p:spPr>
        <p:txBody>
          <a:bodyPr wrap="square">
            <a:spAutoFit/>
          </a:bodyPr>
          <a:lstStyle/>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YOU CAN</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WRITE YOUR</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TITLE ABOUT</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THIS GRAPHIC</a:t>
            </a:r>
            <a:endParaRPr lang="en-US" sz="3921"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sp>
        <p:nvSpPr>
          <p:cNvPr id="5" name="TextBox 4">
            <a:extLst>
              <a:ext uri="{FF2B5EF4-FFF2-40B4-BE49-F238E27FC236}">
                <a16:creationId xmlns:a16="http://schemas.microsoft.com/office/drawing/2014/main" id="{EB3D8CB0-F44B-6941-A2E2-92AB663003FA}"/>
              </a:ext>
            </a:extLst>
          </p:cNvPr>
          <p:cNvSpPr txBox="1"/>
          <p:nvPr/>
        </p:nvSpPr>
        <p:spPr bwMode="auto">
          <a:xfrm>
            <a:off x="7288785" y="2308469"/>
            <a:ext cx="4483284" cy="394082"/>
          </a:xfrm>
          <a:prstGeom prst="rect">
            <a:avLst/>
          </a:prstGeom>
          <a:noFill/>
        </p:spPr>
        <p:txBody>
          <a:bodyPr wrap="square">
            <a:spAutoFit/>
          </a:bodyPr>
          <a:lstStyle/>
          <a:p>
            <a:pPr defTabSz="1792414">
              <a:defRPr/>
            </a:pPr>
            <a:r>
              <a:rPr lang="en-US" sz="1961" dirty="0">
                <a:latin typeface="Segoe UI Light" panose="020B0502040204020203" pitchFamily="34" charset="0"/>
                <a:ea typeface="Montserrat" charset="0"/>
                <a:cs typeface="Segoe UI Light" panose="020B0502040204020203" pitchFamily="34" charset="0"/>
              </a:rPr>
              <a:t>YOU CAN WRITE</a:t>
            </a:r>
            <a:r>
              <a:rPr lang="en-US" sz="1568" dirty="0">
                <a:latin typeface="Segoe UI Light" panose="020B0502040204020203" pitchFamily="34" charset="0"/>
                <a:ea typeface="Montserrat" charset="0"/>
                <a:cs typeface="Segoe UI Light" panose="020B0502040204020203" pitchFamily="34" charset="0"/>
              </a:rPr>
              <a:t> </a:t>
            </a:r>
            <a:r>
              <a:rPr lang="en-US" sz="1961" dirty="0">
                <a:latin typeface="Segoe UI Light" panose="020B0502040204020203" pitchFamily="34" charset="0"/>
                <a:ea typeface="Montserrat" charset="0"/>
                <a:cs typeface="Segoe UI Light" panose="020B0502040204020203" pitchFamily="34" charset="0"/>
              </a:rPr>
              <a:t>HERE</a:t>
            </a:r>
            <a:endParaRPr lang="en-US" sz="1568" dirty="0">
              <a:latin typeface="Segoe UI Light" panose="020B0502040204020203" pitchFamily="34" charset="0"/>
              <a:ea typeface="Montserrat" charset="0"/>
              <a:cs typeface="Segoe UI Light" panose="020B0502040204020203" pitchFamily="34" charset="0"/>
            </a:endParaRPr>
          </a:p>
        </p:txBody>
      </p:sp>
    </p:spTree>
    <p:extLst>
      <p:ext uri="{BB962C8B-B14F-4D97-AF65-F5344CB8AC3E}">
        <p14:creationId xmlns:p14="http://schemas.microsoft.com/office/powerpoint/2010/main" val="1132156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7" grpId="0">
        <p:bldAsOne/>
      </p:bldGraphic>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203203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67913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C1967D-994A-F1E4-2791-826E1FF7E8BD}"/>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474089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F0E92F-CAC3-75BF-A837-91706B556C59}"/>
              </a:ext>
            </a:extLst>
          </p:cNvPr>
          <p:cNvSpPr>
            <a:spLocks noGrp="1"/>
          </p:cNvSpPr>
          <p:nvPr>
            <p:ph type="title"/>
          </p:nvPr>
        </p:nvSpPr>
        <p:spPr/>
        <p:txBody>
          <a:bodyPr/>
          <a:lstStyle/>
          <a:p>
            <a:r>
              <a:rPr lang="en-HR" dirty="0"/>
              <a:t>Few design elements for you to use.</a:t>
            </a:r>
          </a:p>
        </p:txBody>
      </p:sp>
      <p:pic>
        <p:nvPicPr>
          <p:cNvPr id="5" name="Picture 4" descr="A yellow and red bird flying&#10;&#10;Description automatically generated">
            <a:extLst>
              <a:ext uri="{FF2B5EF4-FFF2-40B4-BE49-F238E27FC236}">
                <a16:creationId xmlns:a16="http://schemas.microsoft.com/office/drawing/2014/main" id="{4E627553-683A-535E-6952-8371FA75F3FB}"/>
              </a:ext>
            </a:extLst>
          </p:cNvPr>
          <p:cNvPicPr>
            <a:picLocks noChangeAspect="1"/>
          </p:cNvPicPr>
          <p:nvPr/>
        </p:nvPicPr>
        <p:blipFill>
          <a:blip r:embed="rId2"/>
          <a:stretch>
            <a:fillRect/>
          </a:stretch>
        </p:blipFill>
        <p:spPr>
          <a:xfrm>
            <a:off x="3208708" y="2230152"/>
            <a:ext cx="3982156" cy="3982156"/>
          </a:xfrm>
          <a:prstGeom prst="rect">
            <a:avLst/>
          </a:prstGeom>
        </p:spPr>
      </p:pic>
      <p:pic>
        <p:nvPicPr>
          <p:cNvPr id="7" name="Picture 6" descr="A black and yellow goggles&#10;&#10;Description automatically generated">
            <a:extLst>
              <a:ext uri="{FF2B5EF4-FFF2-40B4-BE49-F238E27FC236}">
                <a16:creationId xmlns:a16="http://schemas.microsoft.com/office/drawing/2014/main" id="{1DC14756-08E4-9A85-E9A2-36BD57F43F14}"/>
              </a:ext>
            </a:extLst>
          </p:cNvPr>
          <p:cNvPicPr>
            <a:picLocks noChangeAspect="1"/>
          </p:cNvPicPr>
          <p:nvPr/>
        </p:nvPicPr>
        <p:blipFill>
          <a:blip r:embed="rId3"/>
          <a:stretch>
            <a:fillRect/>
          </a:stretch>
        </p:blipFill>
        <p:spPr>
          <a:xfrm>
            <a:off x="309983" y="3048988"/>
            <a:ext cx="3982156" cy="3982156"/>
          </a:xfrm>
          <a:prstGeom prst="rect">
            <a:avLst/>
          </a:prstGeom>
        </p:spPr>
      </p:pic>
      <p:pic>
        <p:nvPicPr>
          <p:cNvPr id="9" name="Picture 8" descr="A hand reaching out to the side&#10;&#10;Description automatically generated">
            <a:extLst>
              <a:ext uri="{FF2B5EF4-FFF2-40B4-BE49-F238E27FC236}">
                <a16:creationId xmlns:a16="http://schemas.microsoft.com/office/drawing/2014/main" id="{6D657CA1-6BB9-9A25-10E4-DD993FACAF07}"/>
              </a:ext>
            </a:extLst>
          </p:cNvPr>
          <p:cNvPicPr>
            <a:picLocks noChangeAspect="1"/>
          </p:cNvPicPr>
          <p:nvPr/>
        </p:nvPicPr>
        <p:blipFill>
          <a:blip r:embed="rId4"/>
          <a:stretch>
            <a:fillRect/>
          </a:stretch>
        </p:blipFill>
        <p:spPr>
          <a:xfrm>
            <a:off x="7105691" y="3801088"/>
            <a:ext cx="2836058" cy="2836058"/>
          </a:xfrm>
          <a:prstGeom prst="rect">
            <a:avLst/>
          </a:prstGeom>
        </p:spPr>
      </p:pic>
      <p:pic>
        <p:nvPicPr>
          <p:cNvPr id="11" name="Picture 10" descr="A black headphones with a purple background&#10;&#10;Description automatically generated">
            <a:extLst>
              <a:ext uri="{FF2B5EF4-FFF2-40B4-BE49-F238E27FC236}">
                <a16:creationId xmlns:a16="http://schemas.microsoft.com/office/drawing/2014/main" id="{2496B78D-DF7C-C874-4363-081BE2B17888}"/>
              </a:ext>
            </a:extLst>
          </p:cNvPr>
          <p:cNvPicPr>
            <a:picLocks noChangeAspect="1"/>
          </p:cNvPicPr>
          <p:nvPr/>
        </p:nvPicPr>
        <p:blipFill>
          <a:blip r:embed="rId5"/>
          <a:stretch>
            <a:fillRect/>
          </a:stretch>
        </p:blipFill>
        <p:spPr>
          <a:xfrm>
            <a:off x="6314144" y="1198185"/>
            <a:ext cx="2836058" cy="2836058"/>
          </a:xfrm>
          <a:prstGeom prst="rect">
            <a:avLst/>
          </a:prstGeom>
        </p:spPr>
      </p:pic>
      <p:pic>
        <p:nvPicPr>
          <p:cNvPr id="13" name="Picture 12" descr="A yellow and orange logo&#10;&#10;Description automatically generated">
            <a:extLst>
              <a:ext uri="{FF2B5EF4-FFF2-40B4-BE49-F238E27FC236}">
                <a16:creationId xmlns:a16="http://schemas.microsoft.com/office/drawing/2014/main" id="{9957C6C5-1E12-AECC-CBA4-1A869127D207}"/>
              </a:ext>
            </a:extLst>
          </p:cNvPr>
          <p:cNvPicPr>
            <a:picLocks noChangeAspect="1"/>
          </p:cNvPicPr>
          <p:nvPr/>
        </p:nvPicPr>
        <p:blipFill>
          <a:blip r:embed="rId6"/>
          <a:stretch>
            <a:fillRect/>
          </a:stretch>
        </p:blipFill>
        <p:spPr>
          <a:xfrm>
            <a:off x="588262" y="1333148"/>
            <a:ext cx="2620445" cy="2620445"/>
          </a:xfrm>
          <a:prstGeom prst="rect">
            <a:avLst/>
          </a:prstGeom>
        </p:spPr>
      </p:pic>
      <p:pic>
        <p:nvPicPr>
          <p:cNvPr id="15" name="Picture 14" descr="A black smart watch with a black band&#10;&#10;Description automatically generated">
            <a:extLst>
              <a:ext uri="{FF2B5EF4-FFF2-40B4-BE49-F238E27FC236}">
                <a16:creationId xmlns:a16="http://schemas.microsoft.com/office/drawing/2014/main" id="{5FFFD2C9-6D25-6CEA-154F-0C26084B31E3}"/>
              </a:ext>
            </a:extLst>
          </p:cNvPr>
          <p:cNvPicPr>
            <a:picLocks noChangeAspect="1"/>
          </p:cNvPicPr>
          <p:nvPr/>
        </p:nvPicPr>
        <p:blipFill>
          <a:blip r:embed="rId7"/>
          <a:stretch>
            <a:fillRect/>
          </a:stretch>
        </p:blipFill>
        <p:spPr>
          <a:xfrm>
            <a:off x="8882779" y="905510"/>
            <a:ext cx="3233278" cy="3233278"/>
          </a:xfrm>
          <a:prstGeom prst="rect">
            <a:avLst/>
          </a:prstGeom>
        </p:spPr>
      </p:pic>
    </p:spTree>
    <p:extLst>
      <p:ext uri="{BB962C8B-B14F-4D97-AF65-F5344CB8AC3E}">
        <p14:creationId xmlns:p14="http://schemas.microsoft.com/office/powerpoint/2010/main" val="1048129043"/>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4309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4DC94D-D6B4-CDDE-31C3-F62C4DD034C1}"/>
              </a:ext>
            </a:extLst>
          </p:cNvPr>
          <p:cNvSpPr>
            <a:spLocks noGrp="1"/>
          </p:cNvSpPr>
          <p:nvPr>
            <p:ph type="body" sz="quarter" idx="10"/>
          </p:nvPr>
        </p:nvSpPr>
        <p:spPr>
          <a:xfrm>
            <a:off x="7510527" y="1238185"/>
            <a:ext cx="4008437" cy="2769989"/>
          </a:xfrm>
        </p:spPr>
        <p:txBody>
          <a:bodyPr/>
          <a:lstStyle/>
          <a:p>
            <a:r>
              <a:rPr lang="en-GB" dirty="0"/>
              <a:t>Reporting capabilities for Dynamics 365 Business Central</a:t>
            </a:r>
          </a:p>
          <a:p>
            <a:endParaRPr lang="en-GB" dirty="0"/>
          </a:p>
        </p:txBody>
      </p:sp>
      <p:sp>
        <p:nvSpPr>
          <p:cNvPr id="3" name="Text Placeholder 2">
            <a:extLst>
              <a:ext uri="{FF2B5EF4-FFF2-40B4-BE49-F238E27FC236}">
                <a16:creationId xmlns:a16="http://schemas.microsoft.com/office/drawing/2014/main" id="{6E216421-AE04-5D17-1606-C0596DA0FA19}"/>
              </a:ext>
            </a:extLst>
          </p:cNvPr>
          <p:cNvSpPr>
            <a:spLocks noGrp="1"/>
          </p:cNvSpPr>
          <p:nvPr>
            <p:ph type="body" sz="quarter" idx="11"/>
          </p:nvPr>
        </p:nvSpPr>
        <p:spPr>
          <a:xfrm>
            <a:off x="7510527" y="3686287"/>
            <a:ext cx="4269993" cy="947952"/>
          </a:xfrm>
        </p:spPr>
        <p:txBody>
          <a:bodyPr/>
          <a:lstStyle/>
          <a:p>
            <a:pPr marL="0" indent="0">
              <a:buNone/>
            </a:pPr>
            <a:r>
              <a:rPr lang="en-GB" dirty="0"/>
              <a:t>Milan Milinčević, Factorial</a:t>
            </a:r>
          </a:p>
          <a:p>
            <a:pPr marL="0" indent="0">
              <a:buNone/>
            </a:pPr>
            <a:r>
              <a:rPr lang="en-GB" dirty="0"/>
              <a:t>Renato Fajdiga, Derecjun</a:t>
            </a:r>
          </a:p>
        </p:txBody>
      </p:sp>
    </p:spTree>
    <p:extLst>
      <p:ext uri="{BB962C8B-B14F-4D97-AF65-F5344CB8AC3E}">
        <p14:creationId xmlns:p14="http://schemas.microsoft.com/office/powerpoint/2010/main" val="1988939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8179D83-FB73-29D6-0107-8AB9F21EC581}"/>
              </a:ext>
            </a:extLst>
          </p:cNvPr>
          <p:cNvSpPr>
            <a:spLocks noGrp="1"/>
          </p:cNvSpPr>
          <p:nvPr>
            <p:ph type="title"/>
          </p:nvPr>
        </p:nvSpPr>
        <p:spPr>
          <a:xfrm>
            <a:off x="588263" y="457200"/>
            <a:ext cx="5208017" cy="553998"/>
          </a:xfrm>
        </p:spPr>
        <p:txBody>
          <a:bodyPr/>
          <a:lstStyle/>
          <a:p>
            <a:r>
              <a:rPr lang="en-GB" dirty="0"/>
              <a:t>Renato Fajdiga</a:t>
            </a:r>
          </a:p>
        </p:txBody>
      </p:sp>
      <p:sp>
        <p:nvSpPr>
          <p:cNvPr id="5" name="Text Placeholder 4">
            <a:extLst>
              <a:ext uri="{FF2B5EF4-FFF2-40B4-BE49-F238E27FC236}">
                <a16:creationId xmlns:a16="http://schemas.microsoft.com/office/drawing/2014/main" id="{B8376538-434E-27A4-D5BF-2A34AE20CF76}"/>
              </a:ext>
            </a:extLst>
          </p:cNvPr>
          <p:cNvSpPr>
            <a:spLocks noGrp="1"/>
          </p:cNvSpPr>
          <p:nvPr>
            <p:ph type="body" sz="quarter" idx="10"/>
          </p:nvPr>
        </p:nvSpPr>
        <p:spPr>
          <a:xfrm>
            <a:off x="584200" y="1435100"/>
            <a:ext cx="5212080" cy="1877437"/>
          </a:xfrm>
        </p:spPr>
        <p:txBody>
          <a:bodyPr/>
          <a:lstStyle/>
          <a:p>
            <a:r>
              <a:rPr lang="en-GB" dirty="0"/>
              <a:t>Dynamics 365 F&amp;O, BC, and Power Platform consultant @ Derecjun</a:t>
            </a:r>
          </a:p>
          <a:p>
            <a:r>
              <a:rPr lang="en-GB" dirty="0"/>
              <a:t>MVP &amp; MCT </a:t>
            </a:r>
          </a:p>
        </p:txBody>
      </p:sp>
      <p:sp>
        <p:nvSpPr>
          <p:cNvPr id="6" name="Text Placeholder 5">
            <a:extLst>
              <a:ext uri="{FF2B5EF4-FFF2-40B4-BE49-F238E27FC236}">
                <a16:creationId xmlns:a16="http://schemas.microsoft.com/office/drawing/2014/main" id="{8E6BC751-F78A-018F-59F8-75C563CF0D7C}"/>
              </a:ext>
            </a:extLst>
          </p:cNvPr>
          <p:cNvSpPr>
            <a:spLocks noGrp="1"/>
          </p:cNvSpPr>
          <p:nvPr>
            <p:ph type="body" sz="quarter" idx="12"/>
          </p:nvPr>
        </p:nvSpPr>
        <p:spPr>
          <a:xfrm>
            <a:off x="6397171" y="1435100"/>
            <a:ext cx="5212080" cy="1446550"/>
          </a:xfrm>
        </p:spPr>
        <p:txBody>
          <a:bodyPr/>
          <a:lstStyle/>
          <a:p>
            <a:r>
              <a:rPr lang="en-GB" dirty="0"/>
              <a:t>Dynamics 365 Business Central Developer @ Factorial</a:t>
            </a:r>
          </a:p>
          <a:p>
            <a:endParaRPr lang="en-GB" dirty="0"/>
          </a:p>
        </p:txBody>
      </p:sp>
      <p:sp>
        <p:nvSpPr>
          <p:cNvPr id="7" name="Title 3">
            <a:extLst>
              <a:ext uri="{FF2B5EF4-FFF2-40B4-BE49-F238E27FC236}">
                <a16:creationId xmlns:a16="http://schemas.microsoft.com/office/drawing/2014/main" id="{3DE35E55-7E74-3FF1-9EFD-711E2F02977A}"/>
              </a:ext>
            </a:extLst>
          </p:cNvPr>
          <p:cNvSpPr txBox="1">
            <a:spLocks/>
          </p:cNvSpPr>
          <p:nvPr/>
        </p:nvSpPr>
        <p:spPr>
          <a:xfrm>
            <a:off x="6395720" y="457200"/>
            <a:ext cx="5208017"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a:ln w="3175">
                  <a:noFill/>
                </a:ln>
                <a:solidFill>
                  <a:srgbClr val="832B8F"/>
                </a:solidFill>
                <a:effectLst/>
                <a:latin typeface="+mj-lt"/>
                <a:ea typeface="+mn-ea"/>
                <a:cs typeface="Segoe UI" pitchFamily="34" charset="0"/>
              </a:defRPr>
            </a:lvl1pPr>
          </a:lstStyle>
          <a:p>
            <a:r>
              <a:rPr lang="en-GB" dirty="0"/>
              <a:t>Milan Milinčević</a:t>
            </a:r>
          </a:p>
        </p:txBody>
      </p:sp>
      <p:pic>
        <p:nvPicPr>
          <p:cNvPr id="8" name="Picture Placeholder 2">
            <a:extLst>
              <a:ext uri="{FF2B5EF4-FFF2-40B4-BE49-F238E27FC236}">
                <a16:creationId xmlns:a16="http://schemas.microsoft.com/office/drawing/2014/main" id="{B43FEE0A-A91F-EA56-9319-BF9CE22B4C50}"/>
              </a:ext>
            </a:extLst>
          </p:cNvPr>
          <p:cNvPicPr>
            <a:picLocks noChangeAspect="1"/>
          </p:cNvPicPr>
          <p:nvPr/>
        </p:nvPicPr>
        <p:blipFill rotWithShape="1">
          <a:blip r:embed="rId2"/>
          <a:srcRect t="7601" b="7601"/>
          <a:stretch/>
        </p:blipFill>
        <p:spPr>
          <a:xfrm>
            <a:off x="9682587" y="3736439"/>
            <a:ext cx="1921150" cy="1921150"/>
          </a:xfrm>
          <a:prstGeom prst="flowChartConnector">
            <a:avLst/>
          </a:prstGeom>
        </p:spPr>
      </p:pic>
      <p:pic>
        <p:nvPicPr>
          <p:cNvPr id="9" name="Picture Placeholder 2" descr="A picture containing person, person, wall, indoor&#10;&#10;Description automatically generated">
            <a:extLst>
              <a:ext uri="{FF2B5EF4-FFF2-40B4-BE49-F238E27FC236}">
                <a16:creationId xmlns:a16="http://schemas.microsoft.com/office/drawing/2014/main" id="{02B937F2-A67A-6E49-D22A-4996A92ADDEE}"/>
              </a:ext>
            </a:extLst>
          </p:cNvPr>
          <p:cNvPicPr>
            <a:picLocks noChangeAspect="1"/>
          </p:cNvPicPr>
          <p:nvPr/>
        </p:nvPicPr>
        <p:blipFill rotWithShape="1">
          <a:blip r:embed="rId3">
            <a:extLst>
              <a:ext uri="{28A0092B-C50C-407E-A947-70E740481C1C}">
                <a14:useLocalDpi xmlns:a14="http://schemas.microsoft.com/office/drawing/2010/main" val="0"/>
              </a:ext>
            </a:extLst>
          </a:blip>
          <a:srcRect l="11755" t="705" r="11693" b="10407"/>
          <a:stretch/>
        </p:blipFill>
        <p:spPr>
          <a:xfrm>
            <a:off x="584200" y="3736439"/>
            <a:ext cx="1922400" cy="1922400"/>
          </a:xfrm>
          <a:prstGeom prst="flowChartConnector">
            <a:avLst/>
          </a:prstGeom>
        </p:spPr>
      </p:pic>
      <p:pic>
        <p:nvPicPr>
          <p:cNvPr id="11" name="Picture 10" descr="A qr code on a white background&#10;&#10;Description automatically generated">
            <a:extLst>
              <a:ext uri="{FF2B5EF4-FFF2-40B4-BE49-F238E27FC236}">
                <a16:creationId xmlns:a16="http://schemas.microsoft.com/office/drawing/2014/main" id="{57DE1E4E-1DF2-AD3B-2AB5-48E66CCAA795}"/>
              </a:ext>
            </a:extLst>
          </p:cNvPr>
          <p:cNvPicPr>
            <a:picLocks noChangeAspect="1"/>
          </p:cNvPicPr>
          <p:nvPr/>
        </p:nvPicPr>
        <p:blipFill>
          <a:blip r:embed="rId4"/>
          <a:stretch>
            <a:fillRect/>
          </a:stretch>
        </p:blipFill>
        <p:spPr>
          <a:xfrm>
            <a:off x="2861124" y="3545464"/>
            <a:ext cx="2350085" cy="2350085"/>
          </a:xfrm>
          <a:prstGeom prst="rect">
            <a:avLst/>
          </a:prstGeom>
        </p:spPr>
      </p:pic>
      <p:pic>
        <p:nvPicPr>
          <p:cNvPr id="13" name="Picture 12" descr="A qr code on a white background&#10;&#10;Description automatically generated">
            <a:extLst>
              <a:ext uri="{FF2B5EF4-FFF2-40B4-BE49-F238E27FC236}">
                <a16:creationId xmlns:a16="http://schemas.microsoft.com/office/drawing/2014/main" id="{B58776F7-ACB7-74B5-8050-66E5F2B0D492}"/>
              </a:ext>
            </a:extLst>
          </p:cNvPr>
          <p:cNvPicPr>
            <a:picLocks noChangeAspect="1"/>
          </p:cNvPicPr>
          <p:nvPr/>
        </p:nvPicPr>
        <p:blipFill>
          <a:blip r:embed="rId5"/>
          <a:stretch>
            <a:fillRect/>
          </a:stretch>
        </p:blipFill>
        <p:spPr>
          <a:xfrm>
            <a:off x="6980076" y="3545464"/>
            <a:ext cx="2350800" cy="2350800"/>
          </a:xfrm>
          <a:prstGeom prst="rect">
            <a:avLst/>
          </a:prstGeom>
        </p:spPr>
      </p:pic>
    </p:spTree>
    <p:extLst>
      <p:ext uri="{BB962C8B-B14F-4D97-AF65-F5344CB8AC3E}">
        <p14:creationId xmlns:p14="http://schemas.microsoft.com/office/powerpoint/2010/main" val="1105966753"/>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5458BF3-4921-141F-EB51-EC1F497C9EF7}"/>
              </a:ext>
            </a:extLst>
          </p:cNvPr>
          <p:cNvSpPr>
            <a:spLocks noGrp="1"/>
          </p:cNvSpPr>
          <p:nvPr>
            <p:ph type="title"/>
          </p:nvPr>
        </p:nvSpPr>
        <p:spPr/>
        <p:txBody>
          <a:bodyPr/>
          <a:lstStyle/>
          <a:p>
            <a:r>
              <a:rPr lang="en-GB" dirty="0"/>
              <a:t>Agenda</a:t>
            </a:r>
          </a:p>
        </p:txBody>
      </p:sp>
      <p:sp>
        <p:nvSpPr>
          <p:cNvPr id="7" name="Text Placeholder 6">
            <a:extLst>
              <a:ext uri="{FF2B5EF4-FFF2-40B4-BE49-F238E27FC236}">
                <a16:creationId xmlns:a16="http://schemas.microsoft.com/office/drawing/2014/main" id="{0523B6A1-0CDB-AF32-CA8A-CF7EBE91386E}"/>
              </a:ext>
            </a:extLst>
          </p:cNvPr>
          <p:cNvSpPr>
            <a:spLocks noGrp="1"/>
          </p:cNvSpPr>
          <p:nvPr>
            <p:ph type="body" sz="quarter" idx="10"/>
          </p:nvPr>
        </p:nvSpPr>
        <p:spPr>
          <a:xfrm>
            <a:off x="586390" y="1434370"/>
            <a:ext cx="11018520" cy="3533275"/>
          </a:xfrm>
        </p:spPr>
        <p:txBody>
          <a:bodyPr/>
          <a:lstStyle/>
          <a:p>
            <a:r>
              <a:rPr lang="en-GB" dirty="0"/>
              <a:t>Reporting capabilities in Dynamics 365 Business Central</a:t>
            </a:r>
          </a:p>
          <a:p>
            <a:r>
              <a:rPr lang="en-GB" dirty="0"/>
              <a:t>From idea to the report</a:t>
            </a:r>
          </a:p>
          <a:p>
            <a:r>
              <a:rPr lang="en-GB" dirty="0"/>
              <a:t>What and how can I start?</a:t>
            </a:r>
          </a:p>
          <a:p>
            <a:r>
              <a:rPr lang="en-GB" dirty="0"/>
              <a:t>Report layouts</a:t>
            </a:r>
          </a:p>
          <a:p>
            <a:r>
              <a:rPr lang="en-GB" dirty="0"/>
              <a:t>Power BI</a:t>
            </a:r>
          </a:p>
          <a:p>
            <a:r>
              <a:rPr lang="en-GB" dirty="0" err="1"/>
              <a:t>Analyze</a:t>
            </a:r>
            <a:r>
              <a:rPr lang="en-GB" dirty="0"/>
              <a:t> in Business Central</a:t>
            </a:r>
          </a:p>
          <a:p>
            <a:r>
              <a:rPr lang="en-GB" dirty="0"/>
              <a:t>Telemetry</a:t>
            </a:r>
          </a:p>
        </p:txBody>
      </p:sp>
    </p:spTree>
    <p:extLst>
      <p:ext uri="{BB962C8B-B14F-4D97-AF65-F5344CB8AC3E}">
        <p14:creationId xmlns:p14="http://schemas.microsoft.com/office/powerpoint/2010/main" val="1078110153"/>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2B314-0CD3-4690-7217-6808202AAD0D}"/>
              </a:ext>
            </a:extLst>
          </p:cNvPr>
          <p:cNvSpPr>
            <a:spLocks noGrp="1"/>
          </p:cNvSpPr>
          <p:nvPr>
            <p:ph type="title"/>
          </p:nvPr>
        </p:nvSpPr>
        <p:spPr>
          <a:xfrm>
            <a:off x="588263" y="457200"/>
            <a:ext cx="11018520" cy="1107996"/>
          </a:xfrm>
        </p:spPr>
        <p:txBody>
          <a:bodyPr/>
          <a:lstStyle/>
          <a:p>
            <a:r>
              <a:rPr lang="en-GB" dirty="0"/>
              <a:t>Reporting capabilities in Dynamics 365 Business Central</a:t>
            </a:r>
          </a:p>
        </p:txBody>
      </p:sp>
      <p:sp>
        <p:nvSpPr>
          <p:cNvPr id="4" name="Rectangle 3">
            <a:extLst>
              <a:ext uri="{FF2B5EF4-FFF2-40B4-BE49-F238E27FC236}">
                <a16:creationId xmlns:a16="http://schemas.microsoft.com/office/drawing/2014/main" id="{A055EB08-9865-E0BE-1D36-A7B7B6A83773}"/>
              </a:ext>
            </a:extLst>
          </p:cNvPr>
          <p:cNvSpPr/>
          <p:nvPr/>
        </p:nvSpPr>
        <p:spPr>
          <a:xfrm>
            <a:off x="758305" y="2194904"/>
            <a:ext cx="2218460" cy="3771900"/>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RDLC</a:t>
            </a:r>
          </a:p>
        </p:txBody>
      </p:sp>
      <p:sp>
        <p:nvSpPr>
          <p:cNvPr id="5" name="Rectangle 4">
            <a:extLst>
              <a:ext uri="{FF2B5EF4-FFF2-40B4-BE49-F238E27FC236}">
                <a16:creationId xmlns:a16="http://schemas.microsoft.com/office/drawing/2014/main" id="{11DE458A-92E1-FD8F-03ED-EB89F88D40D0}"/>
              </a:ext>
            </a:extLst>
          </p:cNvPr>
          <p:cNvSpPr/>
          <p:nvPr/>
        </p:nvSpPr>
        <p:spPr>
          <a:xfrm>
            <a:off x="3513628" y="2194904"/>
            <a:ext cx="2218460" cy="3771900"/>
          </a:xfrm>
          <a:prstGeom prst="rect">
            <a:avLst/>
          </a:prstGeom>
          <a:solidFill>
            <a:srgbClr val="5E5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Excel and Word layouts</a:t>
            </a:r>
            <a:endParaRPr lang="en-US" sz="2800" dirty="0"/>
          </a:p>
        </p:txBody>
      </p:sp>
      <p:sp>
        <p:nvSpPr>
          <p:cNvPr id="6" name="Rectangle 5">
            <a:extLst>
              <a:ext uri="{FF2B5EF4-FFF2-40B4-BE49-F238E27FC236}">
                <a16:creationId xmlns:a16="http://schemas.microsoft.com/office/drawing/2014/main" id="{366941F7-715C-DAFF-13A7-D698A25576FA}"/>
              </a:ext>
            </a:extLst>
          </p:cNvPr>
          <p:cNvSpPr/>
          <p:nvPr/>
        </p:nvSpPr>
        <p:spPr>
          <a:xfrm>
            <a:off x="9215235" y="2194904"/>
            <a:ext cx="2218460" cy="3771900"/>
          </a:xfrm>
          <a:prstGeom prst="rect">
            <a:avLst/>
          </a:prstGeom>
          <a:solidFill>
            <a:srgbClr val="107C10"/>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sz="2800" dirty="0"/>
              <a:t>Power BI</a:t>
            </a:r>
          </a:p>
        </p:txBody>
      </p:sp>
      <p:sp>
        <p:nvSpPr>
          <p:cNvPr id="7" name="Rectangle 6">
            <a:extLst>
              <a:ext uri="{FF2B5EF4-FFF2-40B4-BE49-F238E27FC236}">
                <a16:creationId xmlns:a16="http://schemas.microsoft.com/office/drawing/2014/main" id="{BE744D04-0B15-6766-0E0C-339DCC6D4A77}"/>
              </a:ext>
            </a:extLst>
          </p:cNvPr>
          <p:cNvSpPr/>
          <p:nvPr/>
        </p:nvSpPr>
        <p:spPr>
          <a:xfrm>
            <a:off x="6459912" y="2194904"/>
            <a:ext cx="2218460" cy="3771900"/>
          </a:xfrm>
          <a:prstGeom prst="rect">
            <a:avLst/>
          </a:prstGeom>
          <a:solidFill>
            <a:srgbClr val="0078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EAEAEA"/>
                </a:solidFill>
              </a:rPr>
              <a:t>Data analysis mode in Dynamics 365 Business Central</a:t>
            </a:r>
            <a:endParaRPr lang="en-US" sz="2800" dirty="0">
              <a:solidFill>
                <a:srgbClr val="EAEAEA"/>
              </a:solidFill>
            </a:endParaRPr>
          </a:p>
        </p:txBody>
      </p:sp>
    </p:spTree>
    <p:extLst>
      <p:ext uri="{BB962C8B-B14F-4D97-AF65-F5344CB8AC3E}">
        <p14:creationId xmlns:p14="http://schemas.microsoft.com/office/powerpoint/2010/main" val="1257793279"/>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A8998-12D8-4B6F-2275-06EFEAE69692}"/>
              </a:ext>
            </a:extLst>
          </p:cNvPr>
          <p:cNvSpPr>
            <a:spLocks noGrp="1"/>
          </p:cNvSpPr>
          <p:nvPr>
            <p:ph type="title"/>
          </p:nvPr>
        </p:nvSpPr>
        <p:spPr/>
        <p:txBody>
          <a:bodyPr/>
          <a:lstStyle/>
          <a:p>
            <a:r>
              <a:rPr lang="en-GB" dirty="0"/>
              <a:t>From idea to the report</a:t>
            </a:r>
          </a:p>
        </p:txBody>
      </p:sp>
      <p:graphicFrame>
        <p:nvGraphicFramePr>
          <p:cNvPr id="4" name="Diagram 3">
            <a:extLst>
              <a:ext uri="{FF2B5EF4-FFF2-40B4-BE49-F238E27FC236}">
                <a16:creationId xmlns:a16="http://schemas.microsoft.com/office/drawing/2014/main" id="{CD87800D-AE33-643B-1630-B1E8D377E354}"/>
              </a:ext>
            </a:extLst>
          </p:cNvPr>
          <p:cNvGraphicFramePr/>
          <p:nvPr>
            <p:extLst>
              <p:ext uri="{D42A27DB-BD31-4B8C-83A1-F6EECF244321}">
                <p14:modId xmlns:p14="http://schemas.microsoft.com/office/powerpoint/2010/main" val="581290"/>
              </p:ext>
            </p:extLst>
          </p:nvPr>
        </p:nvGraphicFramePr>
        <p:xfrm>
          <a:off x="2658310" y="1498914"/>
          <a:ext cx="5976664"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74759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500" fill="hold"/>
                                        <p:tgtEl>
                                          <p:spTgt spid="4">
                                            <p:graphicEl>
                                              <a:dgm id="{D6BC9E0F-69E3-4E46-9F0B-F277F9270B06}"/>
                                            </p:graphicEl>
                                          </p:spTgt>
                                        </p:tgtEl>
                                        <p:attrNameLst>
                                          <p:attrName>style.color</p:attrName>
                                        </p:attrNameLst>
                                      </p:cBhvr>
                                      <p:to>
                                        <a:srgbClr val="E81123"/>
                                      </p:to>
                                    </p:animClr>
                                    <p:animClr clrSpc="rgb" dir="cw">
                                      <p:cBhvr>
                                        <p:cTn id="7" dur="500" fill="hold"/>
                                        <p:tgtEl>
                                          <p:spTgt spid="4">
                                            <p:graphicEl>
                                              <a:dgm id="{D6BC9E0F-69E3-4E46-9F0B-F277F9270B06}"/>
                                            </p:graphicEl>
                                          </p:spTgt>
                                        </p:tgtEl>
                                        <p:attrNameLst>
                                          <p:attrName>fillcolor</p:attrName>
                                        </p:attrNameLst>
                                      </p:cBhvr>
                                      <p:to>
                                        <a:srgbClr val="E81123"/>
                                      </p:to>
                                    </p:animClr>
                                    <p:set>
                                      <p:cBhvr>
                                        <p:cTn id="8" dur="500" fill="hold"/>
                                        <p:tgtEl>
                                          <p:spTgt spid="4">
                                            <p:graphicEl>
                                              <a:dgm id="{D6BC9E0F-69E3-4E46-9F0B-F277F9270B06}"/>
                                            </p:graphicEl>
                                          </p:spTgt>
                                        </p:tgtEl>
                                        <p:attrNameLst>
                                          <p:attrName>fill.type</p:attrName>
                                        </p:attrNameLst>
                                      </p:cBhvr>
                                      <p:to>
                                        <p:strVal val="solid"/>
                                      </p:to>
                                    </p:set>
                                    <p:set>
                                      <p:cBhvr>
                                        <p:cTn id="9" dur="500" fill="hold"/>
                                        <p:tgtEl>
                                          <p:spTgt spid="4">
                                            <p:graphicEl>
                                              <a:dgm id="{D6BC9E0F-69E3-4E46-9F0B-F277F9270B06}"/>
                                            </p:graphic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2D4B7-D499-1681-F12B-FD5B19BDBD81}"/>
              </a:ext>
            </a:extLst>
          </p:cNvPr>
          <p:cNvSpPr>
            <a:spLocks noGrp="1"/>
          </p:cNvSpPr>
          <p:nvPr>
            <p:ph type="title"/>
          </p:nvPr>
        </p:nvSpPr>
        <p:spPr/>
        <p:txBody>
          <a:bodyPr/>
          <a:lstStyle/>
          <a:p>
            <a:r>
              <a:rPr lang="en-GB" dirty="0"/>
              <a:t>What and how can I start</a:t>
            </a:r>
          </a:p>
        </p:txBody>
      </p:sp>
      <p:sp>
        <p:nvSpPr>
          <p:cNvPr id="4" name="Rectangle 3">
            <a:extLst>
              <a:ext uri="{FF2B5EF4-FFF2-40B4-BE49-F238E27FC236}">
                <a16:creationId xmlns:a16="http://schemas.microsoft.com/office/drawing/2014/main" id="{00B5D4AA-D091-175D-68B6-95A64769E694}"/>
              </a:ext>
            </a:extLst>
          </p:cNvPr>
          <p:cNvSpPr/>
          <p:nvPr/>
        </p:nvSpPr>
        <p:spPr>
          <a:xfrm>
            <a:off x="4779885" y="1695768"/>
            <a:ext cx="2800905" cy="1083074"/>
          </a:xfrm>
          <a:prstGeom prst="rect">
            <a:avLst/>
          </a:prstGeom>
          <a:solidFill>
            <a:srgbClr val="107C10"/>
          </a:solidFill>
          <a:ln>
            <a:solidFill>
              <a:srgbClr val="286955"/>
            </a:solidFill>
          </a:ln>
          <a:effectLst/>
        </p:spPr>
        <p:style>
          <a:lnRef idx="2">
            <a:schemeClr val="accent1">
              <a:shade val="50000"/>
            </a:schemeClr>
          </a:lnRef>
          <a:fillRef idx="1">
            <a:schemeClr val="accent1"/>
          </a:fillRef>
          <a:effectRef idx="0">
            <a:schemeClr val="accent1"/>
          </a:effectRef>
          <a:fontRef idx="minor">
            <a:schemeClr val="lt1"/>
          </a:fontRef>
        </p:style>
        <p:txBody>
          <a:bodyPr lIns="45720" tIns="22860" rIns="45720" bIns="2286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600" b="1" dirty="0" err="1">
                <a:solidFill>
                  <a:schemeClr val="bg1"/>
                </a:solidFill>
                <a:cs typeface="Calibri"/>
              </a:rPr>
              <a:t>Report</a:t>
            </a:r>
            <a:endParaRPr lang="hr-HR" sz="1600" b="1" dirty="0">
              <a:solidFill>
                <a:schemeClr val="bg1"/>
              </a:solidFill>
              <a:cs typeface="Calibri"/>
            </a:endParaRPr>
          </a:p>
        </p:txBody>
      </p:sp>
      <p:sp>
        <p:nvSpPr>
          <p:cNvPr id="5" name="Rectangle 4">
            <a:extLst>
              <a:ext uri="{FF2B5EF4-FFF2-40B4-BE49-F238E27FC236}">
                <a16:creationId xmlns:a16="http://schemas.microsoft.com/office/drawing/2014/main" id="{9E7824F1-5210-1E78-50D5-9B0961532E82}"/>
              </a:ext>
            </a:extLst>
          </p:cNvPr>
          <p:cNvSpPr/>
          <p:nvPr/>
        </p:nvSpPr>
        <p:spPr>
          <a:xfrm>
            <a:off x="1295400" y="2892542"/>
            <a:ext cx="2800905" cy="1083074"/>
          </a:xfrm>
          <a:prstGeom prst="rect">
            <a:avLst/>
          </a:prstGeom>
          <a:solidFill>
            <a:srgbClr val="0078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600" b="1" dirty="0" err="1">
                <a:solidFill>
                  <a:schemeClr val="bg1"/>
                </a:solidFill>
              </a:rPr>
              <a:t>Report</a:t>
            </a:r>
            <a:r>
              <a:rPr lang="hr-HR" sz="1600" b="1" dirty="0">
                <a:solidFill>
                  <a:schemeClr val="bg1"/>
                </a:solidFill>
              </a:rPr>
              <a:t> </a:t>
            </a:r>
            <a:r>
              <a:rPr lang="hr-HR" sz="1600" b="1" dirty="0" err="1">
                <a:solidFill>
                  <a:schemeClr val="bg1"/>
                </a:solidFill>
              </a:rPr>
              <a:t>Description</a:t>
            </a:r>
            <a:endParaRPr lang="en-US" sz="1600" b="1" dirty="0">
              <a:solidFill>
                <a:schemeClr val="bg1"/>
              </a:solidFill>
            </a:endParaRPr>
          </a:p>
        </p:txBody>
      </p:sp>
      <p:sp>
        <p:nvSpPr>
          <p:cNvPr id="6" name="Rectangle 5">
            <a:extLst>
              <a:ext uri="{FF2B5EF4-FFF2-40B4-BE49-F238E27FC236}">
                <a16:creationId xmlns:a16="http://schemas.microsoft.com/office/drawing/2014/main" id="{481E9A9C-C4D9-71B1-099C-C70726ED6008}"/>
              </a:ext>
            </a:extLst>
          </p:cNvPr>
          <p:cNvSpPr/>
          <p:nvPr/>
        </p:nvSpPr>
        <p:spPr>
          <a:xfrm>
            <a:off x="8242177" y="2892542"/>
            <a:ext cx="2800905" cy="1083074"/>
          </a:xfrm>
          <a:prstGeom prst="rect">
            <a:avLst/>
          </a:prstGeom>
          <a:solidFill>
            <a:srgbClr val="0078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600" b="1" err="1">
                <a:solidFill>
                  <a:schemeClr val="bg1"/>
                </a:solidFill>
              </a:rPr>
              <a:t>Report</a:t>
            </a:r>
            <a:r>
              <a:rPr lang="hr-HR" sz="1600" b="1">
                <a:solidFill>
                  <a:schemeClr val="bg1"/>
                </a:solidFill>
              </a:rPr>
              <a:t> </a:t>
            </a:r>
            <a:r>
              <a:rPr lang="hr-HR" sz="1600" b="1" err="1">
                <a:solidFill>
                  <a:schemeClr val="bg1"/>
                </a:solidFill>
              </a:rPr>
              <a:t>Layout</a:t>
            </a:r>
            <a:endParaRPr lang="en-US" sz="1600" b="1">
              <a:solidFill>
                <a:schemeClr val="bg1"/>
              </a:solidFill>
            </a:endParaRPr>
          </a:p>
        </p:txBody>
      </p:sp>
      <p:sp>
        <p:nvSpPr>
          <p:cNvPr id="7" name="Rectangle 6">
            <a:extLst>
              <a:ext uri="{FF2B5EF4-FFF2-40B4-BE49-F238E27FC236}">
                <a16:creationId xmlns:a16="http://schemas.microsoft.com/office/drawing/2014/main" id="{D17F84A1-AB4B-A943-F61E-46AE2D68A008}"/>
              </a:ext>
            </a:extLst>
          </p:cNvPr>
          <p:cNvSpPr/>
          <p:nvPr/>
        </p:nvSpPr>
        <p:spPr>
          <a:xfrm>
            <a:off x="767178" y="4416169"/>
            <a:ext cx="1056443" cy="1003177"/>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400" err="1">
                <a:solidFill>
                  <a:srgbClr val="FFFFFF"/>
                </a:solidFill>
              </a:rPr>
              <a:t>Dataset</a:t>
            </a:r>
            <a:endParaRPr lang="en-US" sz="1400">
              <a:solidFill>
                <a:srgbClr val="FFFFFF"/>
              </a:solidFill>
            </a:endParaRPr>
          </a:p>
        </p:txBody>
      </p:sp>
      <p:sp>
        <p:nvSpPr>
          <p:cNvPr id="8" name="Rectangle 7">
            <a:extLst>
              <a:ext uri="{FF2B5EF4-FFF2-40B4-BE49-F238E27FC236}">
                <a16:creationId xmlns:a16="http://schemas.microsoft.com/office/drawing/2014/main" id="{57DF4F6D-2BAB-2FC4-649B-CDE467202080}"/>
              </a:ext>
            </a:extLst>
          </p:cNvPr>
          <p:cNvSpPr/>
          <p:nvPr/>
        </p:nvSpPr>
        <p:spPr>
          <a:xfrm>
            <a:off x="2213498" y="4416169"/>
            <a:ext cx="1056443" cy="1003177"/>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400" dirty="0" err="1">
                <a:solidFill>
                  <a:srgbClr val="FFFFFF"/>
                </a:solidFill>
              </a:rPr>
              <a:t>Request</a:t>
            </a:r>
            <a:r>
              <a:rPr lang="hr-HR" sz="1400" dirty="0">
                <a:solidFill>
                  <a:srgbClr val="FFFFFF"/>
                </a:solidFill>
              </a:rPr>
              <a:t> </a:t>
            </a:r>
            <a:r>
              <a:rPr lang="hr-HR" sz="1400" dirty="0" err="1">
                <a:solidFill>
                  <a:srgbClr val="FFFFFF"/>
                </a:solidFill>
              </a:rPr>
              <a:t>page</a:t>
            </a:r>
            <a:endParaRPr lang="en-US" sz="1400" dirty="0">
              <a:solidFill>
                <a:srgbClr val="FFFFFF"/>
              </a:solidFill>
            </a:endParaRPr>
          </a:p>
        </p:txBody>
      </p:sp>
      <p:sp>
        <p:nvSpPr>
          <p:cNvPr id="9" name="Rectangle 8">
            <a:extLst>
              <a:ext uri="{FF2B5EF4-FFF2-40B4-BE49-F238E27FC236}">
                <a16:creationId xmlns:a16="http://schemas.microsoft.com/office/drawing/2014/main" id="{513200B2-1B1C-331B-BFD3-BD4E371ABF85}"/>
              </a:ext>
            </a:extLst>
          </p:cNvPr>
          <p:cNvSpPr/>
          <p:nvPr/>
        </p:nvSpPr>
        <p:spPr>
          <a:xfrm>
            <a:off x="3640953" y="4416169"/>
            <a:ext cx="1056443" cy="1003177"/>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400" err="1">
                <a:solidFill>
                  <a:srgbClr val="FFFFFF"/>
                </a:solidFill>
              </a:rPr>
              <a:t>Labels</a:t>
            </a:r>
            <a:endParaRPr lang="en-US" sz="1400">
              <a:solidFill>
                <a:srgbClr val="FFFFFF"/>
              </a:solidFill>
            </a:endParaRPr>
          </a:p>
        </p:txBody>
      </p:sp>
      <p:sp>
        <p:nvSpPr>
          <p:cNvPr id="10" name="Rectangle 9">
            <a:extLst>
              <a:ext uri="{FF2B5EF4-FFF2-40B4-BE49-F238E27FC236}">
                <a16:creationId xmlns:a16="http://schemas.microsoft.com/office/drawing/2014/main" id="{29773C33-A259-E7F3-B9EC-6E3F2E6D584B}"/>
              </a:ext>
            </a:extLst>
          </p:cNvPr>
          <p:cNvSpPr/>
          <p:nvPr/>
        </p:nvSpPr>
        <p:spPr>
          <a:xfrm>
            <a:off x="7580790" y="4416169"/>
            <a:ext cx="1056443" cy="1003177"/>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400">
                <a:solidFill>
                  <a:srgbClr val="FFFFFF"/>
                </a:solidFill>
              </a:rPr>
              <a:t>RDLC</a:t>
            </a:r>
            <a:endParaRPr lang="en-US" sz="1400">
              <a:solidFill>
                <a:srgbClr val="FFFFFF"/>
              </a:solidFill>
            </a:endParaRPr>
          </a:p>
        </p:txBody>
      </p:sp>
      <p:sp>
        <p:nvSpPr>
          <p:cNvPr id="11" name="Rectangle 10">
            <a:extLst>
              <a:ext uri="{FF2B5EF4-FFF2-40B4-BE49-F238E27FC236}">
                <a16:creationId xmlns:a16="http://schemas.microsoft.com/office/drawing/2014/main" id="{263BC388-C631-D883-F82D-659D7EFA5F81}"/>
              </a:ext>
            </a:extLst>
          </p:cNvPr>
          <p:cNvSpPr/>
          <p:nvPr/>
        </p:nvSpPr>
        <p:spPr>
          <a:xfrm>
            <a:off x="9008245" y="4416169"/>
            <a:ext cx="1056443" cy="1003177"/>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400">
                <a:solidFill>
                  <a:srgbClr val="FFFFFF"/>
                </a:solidFill>
              </a:rPr>
              <a:t>Word</a:t>
            </a:r>
            <a:endParaRPr lang="en-US" sz="1400">
              <a:solidFill>
                <a:srgbClr val="FFFFFF"/>
              </a:solidFill>
            </a:endParaRPr>
          </a:p>
        </p:txBody>
      </p:sp>
      <p:sp>
        <p:nvSpPr>
          <p:cNvPr id="12" name="Rectangle 11">
            <a:extLst>
              <a:ext uri="{FF2B5EF4-FFF2-40B4-BE49-F238E27FC236}">
                <a16:creationId xmlns:a16="http://schemas.microsoft.com/office/drawing/2014/main" id="{B68075A7-BC52-4E59-8586-2AB193718174}"/>
              </a:ext>
            </a:extLst>
          </p:cNvPr>
          <p:cNvSpPr/>
          <p:nvPr/>
        </p:nvSpPr>
        <p:spPr>
          <a:xfrm>
            <a:off x="10435701" y="4416169"/>
            <a:ext cx="1056443" cy="1003177"/>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400">
                <a:solidFill>
                  <a:srgbClr val="FFFFFF"/>
                </a:solidFill>
              </a:rPr>
              <a:t>Excel</a:t>
            </a:r>
            <a:endParaRPr lang="en-US" sz="1400">
              <a:solidFill>
                <a:srgbClr val="FFFFFF"/>
              </a:solidFill>
            </a:endParaRPr>
          </a:p>
        </p:txBody>
      </p:sp>
    </p:spTree>
    <p:extLst>
      <p:ext uri="{BB962C8B-B14F-4D97-AF65-F5344CB8AC3E}">
        <p14:creationId xmlns:p14="http://schemas.microsoft.com/office/powerpoint/2010/main" val="26330725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DC111-FC27-CC3F-2975-636C6DEABEF2}"/>
              </a:ext>
            </a:extLst>
          </p:cNvPr>
          <p:cNvSpPr>
            <a:spLocks noGrp="1"/>
          </p:cNvSpPr>
          <p:nvPr>
            <p:ph type="title"/>
          </p:nvPr>
        </p:nvSpPr>
        <p:spPr/>
        <p:txBody>
          <a:bodyPr/>
          <a:lstStyle/>
          <a:p>
            <a:r>
              <a:rPr lang="en-GB" dirty="0"/>
              <a:t>Report Layouts</a:t>
            </a:r>
          </a:p>
        </p:txBody>
      </p:sp>
      <p:sp>
        <p:nvSpPr>
          <p:cNvPr id="5" name="Rectangle 4">
            <a:extLst>
              <a:ext uri="{FF2B5EF4-FFF2-40B4-BE49-F238E27FC236}">
                <a16:creationId xmlns:a16="http://schemas.microsoft.com/office/drawing/2014/main" id="{7393056D-0DAF-2869-F0EF-51ADC184570C}"/>
              </a:ext>
            </a:extLst>
          </p:cNvPr>
          <p:cNvSpPr/>
          <p:nvPr/>
        </p:nvSpPr>
        <p:spPr>
          <a:xfrm>
            <a:off x="911580" y="3281363"/>
            <a:ext cx="3069558" cy="2929458"/>
          </a:xfrm>
          <a:prstGeom prst="rect">
            <a:avLst/>
          </a:prstGeom>
          <a:solidFill>
            <a:srgbClr val="0078D4"/>
          </a:solidFill>
          <a:ln>
            <a:solidFill>
              <a:srgbClr val="286955"/>
            </a:solidFill>
          </a:ln>
        </p:spPr>
        <p:style>
          <a:lnRef idx="2">
            <a:schemeClr val="accent1">
              <a:shade val="50000"/>
            </a:schemeClr>
          </a:lnRef>
          <a:fillRef idx="1">
            <a:schemeClr val="accent1"/>
          </a:fillRef>
          <a:effectRef idx="0">
            <a:schemeClr val="accent1"/>
          </a:effectRef>
          <a:fontRef idx="minor">
            <a:schemeClr val="lt1"/>
          </a:fontRef>
        </p:style>
        <p:txBody>
          <a:bodyPr lIns="45720" tIns="22860" rIns="45720" bIns="2286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600" b="1">
                <a:solidFill>
                  <a:schemeClr val="bg1"/>
                </a:solidFill>
                <a:cs typeface="Calibri"/>
              </a:rPr>
              <a:t>RDLC</a:t>
            </a:r>
          </a:p>
        </p:txBody>
      </p:sp>
      <p:sp>
        <p:nvSpPr>
          <p:cNvPr id="6" name="Rectangle 5">
            <a:extLst>
              <a:ext uri="{FF2B5EF4-FFF2-40B4-BE49-F238E27FC236}">
                <a16:creationId xmlns:a16="http://schemas.microsoft.com/office/drawing/2014/main" id="{642EEAF5-8F88-CC7B-2472-DAF0CD9818DB}"/>
              </a:ext>
            </a:extLst>
          </p:cNvPr>
          <p:cNvSpPr/>
          <p:nvPr/>
        </p:nvSpPr>
        <p:spPr>
          <a:xfrm>
            <a:off x="4250503" y="3281363"/>
            <a:ext cx="3069558" cy="2934343"/>
          </a:xfrm>
          <a:prstGeom prst="rect">
            <a:avLst/>
          </a:prstGeom>
          <a:solidFill>
            <a:srgbClr val="F2622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600" b="1">
                <a:solidFill>
                  <a:schemeClr val="bg1"/>
                </a:solidFill>
              </a:rPr>
              <a:t>WORD</a:t>
            </a:r>
          </a:p>
        </p:txBody>
      </p:sp>
      <p:sp>
        <p:nvSpPr>
          <p:cNvPr id="7" name="Rectangle 6">
            <a:extLst>
              <a:ext uri="{FF2B5EF4-FFF2-40B4-BE49-F238E27FC236}">
                <a16:creationId xmlns:a16="http://schemas.microsoft.com/office/drawing/2014/main" id="{B9DCCF3F-560E-8C91-D41D-20B0796EA9F8}"/>
              </a:ext>
            </a:extLst>
          </p:cNvPr>
          <p:cNvSpPr/>
          <p:nvPr/>
        </p:nvSpPr>
        <p:spPr>
          <a:xfrm>
            <a:off x="7589426" y="3286247"/>
            <a:ext cx="3069558" cy="2924574"/>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hr-HR" sz="1600" b="1">
                <a:solidFill>
                  <a:schemeClr val="bg1"/>
                </a:solidFill>
              </a:rPr>
              <a:t>Excel</a:t>
            </a:r>
          </a:p>
        </p:txBody>
      </p:sp>
      <p:pic>
        <p:nvPicPr>
          <p:cNvPr id="3" name="Picture 2" descr="A screenshot of a computer&#10;&#10;Description automatically generated">
            <a:extLst>
              <a:ext uri="{FF2B5EF4-FFF2-40B4-BE49-F238E27FC236}">
                <a16:creationId xmlns:a16="http://schemas.microsoft.com/office/drawing/2014/main" id="{B91E29E6-39A4-ECB2-0AD2-68C3CB42A0A9}"/>
              </a:ext>
            </a:extLst>
          </p:cNvPr>
          <p:cNvPicPr>
            <a:picLocks noChangeAspect="1"/>
          </p:cNvPicPr>
          <p:nvPr/>
        </p:nvPicPr>
        <p:blipFill>
          <a:blip r:embed="rId2"/>
          <a:stretch>
            <a:fillRect/>
          </a:stretch>
        </p:blipFill>
        <p:spPr>
          <a:xfrm>
            <a:off x="909452" y="1695269"/>
            <a:ext cx="3064823" cy="1592149"/>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5E3BB782-F311-5008-8667-33D918067512}"/>
              </a:ext>
            </a:extLst>
          </p:cNvPr>
          <p:cNvPicPr>
            <a:picLocks noChangeAspect="1"/>
          </p:cNvPicPr>
          <p:nvPr/>
        </p:nvPicPr>
        <p:blipFill>
          <a:blip r:embed="rId3"/>
          <a:stretch>
            <a:fillRect/>
          </a:stretch>
        </p:blipFill>
        <p:spPr>
          <a:xfrm>
            <a:off x="4249387" y="1681844"/>
            <a:ext cx="3074719" cy="1599210"/>
          </a:xfrm>
          <a:prstGeom prst="rect">
            <a:avLst/>
          </a:prstGeom>
        </p:spPr>
      </p:pic>
      <p:pic>
        <p:nvPicPr>
          <p:cNvPr id="12" name="Picture 11" descr="A screenshot of a computer&#10;&#10;Description automatically generated">
            <a:extLst>
              <a:ext uri="{FF2B5EF4-FFF2-40B4-BE49-F238E27FC236}">
                <a16:creationId xmlns:a16="http://schemas.microsoft.com/office/drawing/2014/main" id="{8658FD05-489E-14D8-67A8-5F89963F2AFA}"/>
              </a:ext>
            </a:extLst>
          </p:cNvPr>
          <p:cNvPicPr>
            <a:picLocks noChangeAspect="1"/>
          </p:cNvPicPr>
          <p:nvPr/>
        </p:nvPicPr>
        <p:blipFill>
          <a:blip r:embed="rId4"/>
          <a:stretch>
            <a:fillRect/>
          </a:stretch>
        </p:blipFill>
        <p:spPr>
          <a:xfrm>
            <a:off x="7589322" y="1674174"/>
            <a:ext cx="3079667" cy="1604652"/>
          </a:xfrm>
          <a:prstGeom prst="rect">
            <a:avLst/>
          </a:prstGeom>
        </p:spPr>
      </p:pic>
    </p:spTree>
    <p:extLst>
      <p:ext uri="{BB962C8B-B14F-4D97-AF65-F5344CB8AC3E}">
        <p14:creationId xmlns:p14="http://schemas.microsoft.com/office/powerpoint/2010/main" val="36935361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2D04487-D118-6AB1-807B-88A2C6D39F86}"/>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FEB43AD2-8D3A-FABA-3943-344924A8FF8E}"/>
              </a:ext>
            </a:extLst>
          </p:cNvPr>
          <p:cNvSpPr>
            <a:spLocks noGrp="1"/>
          </p:cNvSpPr>
          <p:nvPr>
            <p:ph type="body" sz="quarter" idx="12"/>
          </p:nvPr>
        </p:nvSpPr>
        <p:spPr/>
        <p:txBody>
          <a:bodyPr/>
          <a:lstStyle/>
          <a:p>
            <a:r>
              <a:rPr lang="en-GB" dirty="0"/>
              <a:t>Get started with developing and extending reports</a:t>
            </a:r>
          </a:p>
        </p:txBody>
      </p:sp>
    </p:spTree>
    <p:extLst>
      <p:ext uri="{BB962C8B-B14F-4D97-AF65-F5344CB8AC3E}">
        <p14:creationId xmlns:p14="http://schemas.microsoft.com/office/powerpoint/2010/main" val="2763542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3882524-8EE4-86F1-3041-5E4282EDC637}"/>
              </a:ext>
            </a:extLst>
          </p:cNvPr>
          <p:cNvSpPr>
            <a:spLocks noGrp="1"/>
          </p:cNvSpPr>
          <p:nvPr>
            <p:ph type="title"/>
          </p:nvPr>
        </p:nvSpPr>
        <p:spPr/>
        <p:txBody>
          <a:bodyPr/>
          <a:lstStyle/>
          <a:p>
            <a:r>
              <a:rPr lang="en-GB" dirty="0"/>
              <a:t>Document layouts &amp; Report layouts</a:t>
            </a:r>
          </a:p>
        </p:txBody>
      </p:sp>
      <p:sp>
        <p:nvSpPr>
          <p:cNvPr id="5" name="Text Placeholder 4">
            <a:extLst>
              <a:ext uri="{FF2B5EF4-FFF2-40B4-BE49-F238E27FC236}">
                <a16:creationId xmlns:a16="http://schemas.microsoft.com/office/drawing/2014/main" id="{39D0C542-0F45-0AC8-5C42-059E27A991EF}"/>
              </a:ext>
            </a:extLst>
          </p:cNvPr>
          <p:cNvSpPr>
            <a:spLocks noGrp="1"/>
          </p:cNvSpPr>
          <p:nvPr>
            <p:ph type="body" sz="quarter" idx="10"/>
          </p:nvPr>
        </p:nvSpPr>
        <p:spPr>
          <a:xfrm>
            <a:off x="584200" y="1435496"/>
            <a:ext cx="5801360" cy="4335383"/>
          </a:xfrm>
        </p:spPr>
        <p:txBody>
          <a:bodyPr/>
          <a:lstStyle/>
          <a:p>
            <a:r>
              <a:rPr lang="en-GB" dirty="0"/>
              <a:t>Define report layout for company reports.</a:t>
            </a:r>
          </a:p>
          <a:p>
            <a:r>
              <a:rPr lang="en-GB" dirty="0"/>
              <a:t>Predefined layouts per customer, vendor.</a:t>
            </a:r>
          </a:p>
          <a:p>
            <a:r>
              <a:rPr lang="en-GB" dirty="0"/>
              <a:t>Custom configuration for printing.</a:t>
            </a:r>
          </a:p>
        </p:txBody>
      </p:sp>
      <p:pic>
        <p:nvPicPr>
          <p:cNvPr id="6" name="Picture 5">
            <a:extLst>
              <a:ext uri="{FF2B5EF4-FFF2-40B4-BE49-F238E27FC236}">
                <a16:creationId xmlns:a16="http://schemas.microsoft.com/office/drawing/2014/main" id="{C8FC7C51-5366-C98A-FACA-E67F7D866402}"/>
              </a:ext>
            </a:extLst>
          </p:cNvPr>
          <p:cNvPicPr>
            <a:picLocks noChangeAspect="1"/>
          </p:cNvPicPr>
          <p:nvPr/>
        </p:nvPicPr>
        <p:blipFill>
          <a:blip r:embed="rId2"/>
          <a:stretch>
            <a:fillRect/>
          </a:stretch>
        </p:blipFill>
        <p:spPr>
          <a:xfrm>
            <a:off x="6056900" y="1539240"/>
            <a:ext cx="6145941" cy="3533916"/>
          </a:xfrm>
          <a:prstGeom prst="rect">
            <a:avLst/>
          </a:prstGeom>
        </p:spPr>
      </p:pic>
      <p:pic>
        <p:nvPicPr>
          <p:cNvPr id="7" name="Picture 6">
            <a:extLst>
              <a:ext uri="{FF2B5EF4-FFF2-40B4-BE49-F238E27FC236}">
                <a16:creationId xmlns:a16="http://schemas.microsoft.com/office/drawing/2014/main" id="{00BEC146-D534-BC96-9405-F85E9EC185DA}"/>
              </a:ext>
            </a:extLst>
          </p:cNvPr>
          <p:cNvPicPr>
            <a:picLocks noChangeAspect="1"/>
          </p:cNvPicPr>
          <p:nvPr/>
        </p:nvPicPr>
        <p:blipFill>
          <a:blip r:embed="rId3"/>
          <a:stretch>
            <a:fillRect/>
          </a:stretch>
        </p:blipFill>
        <p:spPr>
          <a:xfrm>
            <a:off x="6054096" y="2514134"/>
            <a:ext cx="6148746" cy="3535529"/>
          </a:xfrm>
          <a:prstGeom prst="rect">
            <a:avLst/>
          </a:prstGeom>
        </p:spPr>
      </p:pic>
      <p:pic>
        <p:nvPicPr>
          <p:cNvPr id="8" name="Picture 7">
            <a:extLst>
              <a:ext uri="{FF2B5EF4-FFF2-40B4-BE49-F238E27FC236}">
                <a16:creationId xmlns:a16="http://schemas.microsoft.com/office/drawing/2014/main" id="{85323C41-1233-CA51-5833-49DD086E7408}"/>
              </a:ext>
            </a:extLst>
          </p:cNvPr>
          <p:cNvPicPr>
            <a:picLocks noChangeAspect="1"/>
          </p:cNvPicPr>
          <p:nvPr/>
        </p:nvPicPr>
        <p:blipFill>
          <a:blip r:embed="rId4"/>
          <a:stretch>
            <a:fillRect/>
          </a:stretch>
        </p:blipFill>
        <p:spPr>
          <a:xfrm>
            <a:off x="6035463" y="3322470"/>
            <a:ext cx="6148746" cy="3535529"/>
          </a:xfrm>
          <a:prstGeom prst="rect">
            <a:avLst/>
          </a:prstGeom>
        </p:spPr>
      </p:pic>
    </p:spTree>
    <p:extLst>
      <p:ext uri="{BB962C8B-B14F-4D97-AF65-F5344CB8AC3E}">
        <p14:creationId xmlns:p14="http://schemas.microsoft.com/office/powerpoint/2010/main" val="41701012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A192A-1588-CBC4-D690-D9CD95C1CCEA}"/>
              </a:ext>
            </a:extLst>
          </p:cNvPr>
          <p:cNvSpPr>
            <a:spLocks noGrp="1"/>
          </p:cNvSpPr>
          <p:nvPr>
            <p:ph type="title"/>
          </p:nvPr>
        </p:nvSpPr>
        <p:spPr/>
        <p:txBody>
          <a:bodyPr/>
          <a:lstStyle/>
          <a:p>
            <a:r>
              <a:rPr lang="en-GB"/>
              <a:t>Data analysis</a:t>
            </a:r>
            <a:endParaRPr lang="en-GB" dirty="0"/>
          </a:p>
        </p:txBody>
      </p:sp>
      <p:sp>
        <p:nvSpPr>
          <p:cNvPr id="3" name="Text Placeholder 2">
            <a:extLst>
              <a:ext uri="{FF2B5EF4-FFF2-40B4-BE49-F238E27FC236}">
                <a16:creationId xmlns:a16="http://schemas.microsoft.com/office/drawing/2014/main" id="{4262802B-D1F7-C166-BB5A-CB07C399EC1A}"/>
              </a:ext>
            </a:extLst>
          </p:cNvPr>
          <p:cNvSpPr>
            <a:spLocks noGrp="1"/>
          </p:cNvSpPr>
          <p:nvPr>
            <p:ph type="body" sz="quarter" idx="10"/>
          </p:nvPr>
        </p:nvSpPr>
        <p:spPr>
          <a:xfrm>
            <a:off x="5313549" y="1046995"/>
            <a:ext cx="6847840" cy="5429179"/>
          </a:xfrm>
        </p:spPr>
        <p:txBody>
          <a:bodyPr/>
          <a:lstStyle/>
          <a:p>
            <a:r>
              <a:rPr lang="en-GB" dirty="0"/>
              <a:t>Bringing pivot table capabilities into BC Lists</a:t>
            </a:r>
          </a:p>
          <a:p>
            <a:r>
              <a:rPr lang="en-GB" dirty="0"/>
              <a:t>Enable it in Feature Management*</a:t>
            </a:r>
          </a:p>
          <a:p>
            <a:r>
              <a:rPr lang="en-GB" dirty="0"/>
              <a:t>Up to 100k rows*</a:t>
            </a:r>
          </a:p>
          <a:p>
            <a:r>
              <a:rPr lang="en-GB" dirty="0"/>
              <a:t>Save views for future reuse</a:t>
            </a:r>
          </a:p>
          <a:p>
            <a:r>
              <a:rPr lang="en-GB" dirty="0"/>
              <a:t>Integer and decimals are defined as values</a:t>
            </a:r>
          </a:p>
          <a:p>
            <a:r>
              <a:rPr lang="en-GB" dirty="0"/>
              <a:t>Drag &amp; Drop analysis</a:t>
            </a:r>
          </a:p>
          <a:p>
            <a:r>
              <a:rPr lang="en-GB" dirty="0"/>
              <a:t>Export to a file</a:t>
            </a:r>
          </a:p>
          <a:p>
            <a:r>
              <a:rPr lang="en-GB" dirty="0"/>
              <a:t>Use filters</a:t>
            </a:r>
          </a:p>
          <a:p>
            <a:r>
              <a:rPr lang="en-GB" dirty="0"/>
              <a:t>Enable/Disable in code or with permissions*</a:t>
            </a:r>
          </a:p>
        </p:txBody>
      </p:sp>
      <p:pic>
        <p:nvPicPr>
          <p:cNvPr id="4" name="Picture 3" descr="A screenshot of a computer&#10;&#10;Description automatically generated">
            <a:extLst>
              <a:ext uri="{FF2B5EF4-FFF2-40B4-BE49-F238E27FC236}">
                <a16:creationId xmlns:a16="http://schemas.microsoft.com/office/drawing/2014/main" id="{9FCE690C-6F65-2FC8-EB01-321B17AE29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105" y="1331265"/>
            <a:ext cx="5094832" cy="2929528"/>
          </a:xfrm>
          <a:prstGeom prst="rect">
            <a:avLst/>
          </a:prstGeom>
        </p:spPr>
      </p:pic>
    </p:spTree>
    <p:extLst>
      <p:ext uri="{BB962C8B-B14F-4D97-AF65-F5344CB8AC3E}">
        <p14:creationId xmlns:p14="http://schemas.microsoft.com/office/powerpoint/2010/main" val="1629514491"/>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50B76E-7305-C3F8-370F-1EE1D47961CF}"/>
              </a:ext>
            </a:extLst>
          </p:cNvPr>
          <p:cNvSpPr>
            <a:spLocks noGrp="1"/>
          </p:cNvSpPr>
          <p:nvPr>
            <p:ph type="title"/>
          </p:nvPr>
        </p:nvSpPr>
        <p:spPr/>
        <p:txBody>
          <a:bodyPr/>
          <a:lstStyle/>
          <a:p>
            <a:r>
              <a:rPr lang="en-GB" dirty="0"/>
              <a:t>Demo 1 &amp; Demo 2</a:t>
            </a:r>
          </a:p>
        </p:txBody>
      </p:sp>
      <p:sp>
        <p:nvSpPr>
          <p:cNvPr id="5" name="Text Placeholder 4">
            <a:extLst>
              <a:ext uri="{FF2B5EF4-FFF2-40B4-BE49-F238E27FC236}">
                <a16:creationId xmlns:a16="http://schemas.microsoft.com/office/drawing/2014/main" id="{5E248AA9-6CC9-D2D8-F802-D5129C13096C}"/>
              </a:ext>
            </a:extLst>
          </p:cNvPr>
          <p:cNvSpPr>
            <a:spLocks noGrp="1"/>
          </p:cNvSpPr>
          <p:nvPr>
            <p:ph type="body" sz="quarter" idx="12"/>
          </p:nvPr>
        </p:nvSpPr>
        <p:spPr>
          <a:xfrm>
            <a:off x="501754" y="3800474"/>
            <a:ext cx="9144000" cy="923330"/>
          </a:xfrm>
        </p:spPr>
        <p:txBody>
          <a:bodyPr/>
          <a:lstStyle/>
          <a:p>
            <a:r>
              <a:rPr lang="en-GB" dirty="0"/>
              <a:t>Document and report layouts </a:t>
            </a:r>
          </a:p>
          <a:p>
            <a:endParaRPr lang="en-GB" dirty="0"/>
          </a:p>
          <a:p>
            <a:r>
              <a:rPr lang="en-GB" dirty="0"/>
              <a:t>Data analysis mode</a:t>
            </a:r>
          </a:p>
        </p:txBody>
      </p:sp>
    </p:spTree>
    <p:extLst>
      <p:ext uri="{BB962C8B-B14F-4D97-AF65-F5344CB8AC3E}">
        <p14:creationId xmlns:p14="http://schemas.microsoft.com/office/powerpoint/2010/main" val="1548199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D70CE7E-0EA7-DD5F-DF20-445697CD0601}"/>
              </a:ext>
            </a:extLst>
          </p:cNvPr>
          <p:cNvSpPr>
            <a:spLocks noGrp="1"/>
          </p:cNvSpPr>
          <p:nvPr>
            <p:ph type="title"/>
          </p:nvPr>
        </p:nvSpPr>
        <p:spPr/>
        <p:txBody>
          <a:bodyPr/>
          <a:lstStyle/>
          <a:p>
            <a:r>
              <a:rPr lang="en-GB" dirty="0"/>
              <a:t>Power BI</a:t>
            </a:r>
          </a:p>
        </p:txBody>
      </p:sp>
      <p:grpSp>
        <p:nvGrpSpPr>
          <p:cNvPr id="8" name="Group 7">
            <a:extLst>
              <a:ext uri="{FF2B5EF4-FFF2-40B4-BE49-F238E27FC236}">
                <a16:creationId xmlns:a16="http://schemas.microsoft.com/office/drawing/2014/main" id="{5FFA3FD3-2E28-C3EC-9E70-616944E56CEC}"/>
              </a:ext>
            </a:extLst>
          </p:cNvPr>
          <p:cNvGrpSpPr/>
          <p:nvPr/>
        </p:nvGrpSpPr>
        <p:grpSpPr>
          <a:xfrm>
            <a:off x="-129827" y="2017080"/>
            <a:ext cx="1584176" cy="3070096"/>
            <a:chOff x="829811" y="2499278"/>
            <a:chExt cx="1484410" cy="2942856"/>
          </a:xfrm>
        </p:grpSpPr>
        <p:grpSp>
          <p:nvGrpSpPr>
            <p:cNvPr id="9" name="Group 8">
              <a:extLst>
                <a:ext uri="{FF2B5EF4-FFF2-40B4-BE49-F238E27FC236}">
                  <a16:creationId xmlns:a16="http://schemas.microsoft.com/office/drawing/2014/main" id="{CBA8DF9C-7BB7-76A1-0F8A-A11C17520CE8}"/>
                </a:ext>
              </a:extLst>
            </p:cNvPr>
            <p:cNvGrpSpPr/>
            <p:nvPr/>
          </p:nvGrpSpPr>
          <p:grpSpPr>
            <a:xfrm>
              <a:off x="1103574" y="2499278"/>
              <a:ext cx="977200" cy="977199"/>
              <a:chOff x="503536" y="2737766"/>
              <a:chExt cx="452488" cy="452488"/>
            </a:xfrm>
          </p:grpSpPr>
          <p:sp>
            <p:nvSpPr>
              <p:cNvPr id="43" name="Oval 42">
                <a:extLst>
                  <a:ext uri="{FF2B5EF4-FFF2-40B4-BE49-F238E27FC236}">
                    <a16:creationId xmlns:a16="http://schemas.microsoft.com/office/drawing/2014/main" id="{BFFC54C4-F3F9-D531-8D2D-ADE88F8E41D9}"/>
                  </a:ext>
                </a:extLst>
              </p:cNvPr>
              <p:cNvSpPr/>
              <p:nvPr/>
            </p:nvSpPr>
            <p:spPr bwMode="auto">
              <a:xfrm>
                <a:off x="503536" y="2737766"/>
                <a:ext cx="452488" cy="452488"/>
              </a:xfrm>
              <a:prstGeom prst="ellipse">
                <a:avLst/>
              </a:prstGeom>
              <a:solidFill>
                <a:srgbClr val="0078D7"/>
              </a:solidFill>
              <a:ln>
                <a:solidFill>
                  <a:srgbClr val="0078D7"/>
                </a:solid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0" tIns="32955" rIns="0" bIns="32955" numCol="1" spcCol="0" rtlCol="0" fromWordArt="0" anchor="ctr" anchorCtr="0" forceAA="0" compatLnSpc="1">
                <a:prstTxWarp prst="textNoShape">
                  <a:avLst/>
                </a:prstTxWarp>
                <a:noAutofit/>
              </a:bodyPr>
              <a:lstStyle/>
              <a:p>
                <a:pPr algn="ctr" defTabSz="658898">
                  <a:defRPr/>
                </a:pPr>
                <a:endParaRPr lang="en-US" sz="1413" kern="0" dirty="0">
                  <a:gradFill>
                    <a:gsLst>
                      <a:gs pos="5439">
                        <a:srgbClr val="F8F8F8"/>
                      </a:gs>
                      <a:gs pos="10000">
                        <a:srgbClr val="F8F8F8"/>
                      </a:gs>
                    </a:gsLst>
                    <a:lin ang="5400000" scaled="0"/>
                  </a:gradFill>
                  <a:latin typeface="Segoe UI"/>
                </a:endParaRPr>
              </a:p>
            </p:txBody>
          </p:sp>
          <p:sp>
            <p:nvSpPr>
              <p:cNvPr id="44" name="Freeform 5">
                <a:extLst>
                  <a:ext uri="{FF2B5EF4-FFF2-40B4-BE49-F238E27FC236}">
                    <a16:creationId xmlns:a16="http://schemas.microsoft.com/office/drawing/2014/main" id="{9B1C6D3B-090A-38A9-FA24-02BF58C0E859}"/>
                  </a:ext>
                </a:extLst>
              </p:cNvPr>
              <p:cNvSpPr>
                <a:spLocks/>
              </p:cNvSpPr>
              <p:nvPr/>
            </p:nvSpPr>
            <p:spPr bwMode="auto">
              <a:xfrm>
                <a:off x="599110" y="2864879"/>
                <a:ext cx="262021" cy="176627"/>
              </a:xfrm>
              <a:custGeom>
                <a:avLst/>
                <a:gdLst>
                  <a:gd name="T0" fmla="*/ 39 w 170"/>
                  <a:gd name="T1" fmla="*/ 46 h 114"/>
                  <a:gd name="T2" fmla="*/ 85 w 170"/>
                  <a:gd name="T3" fmla="*/ 0 h 114"/>
                  <a:gd name="T4" fmla="*/ 127 w 170"/>
                  <a:gd name="T5" fmla="*/ 29 h 114"/>
                  <a:gd name="T6" fmla="*/ 128 w 170"/>
                  <a:gd name="T7" fmla="*/ 29 h 114"/>
                  <a:gd name="T8" fmla="*/ 170 w 170"/>
                  <a:gd name="T9" fmla="*/ 71 h 114"/>
                  <a:gd name="T10" fmla="*/ 128 w 170"/>
                  <a:gd name="T11" fmla="*/ 114 h 114"/>
                  <a:gd name="T12" fmla="*/ 34 w 170"/>
                  <a:gd name="T13" fmla="*/ 114 h 114"/>
                  <a:gd name="T14" fmla="*/ 0 w 170"/>
                  <a:gd name="T15" fmla="*/ 80 h 114"/>
                  <a:gd name="T16" fmla="*/ 34 w 170"/>
                  <a:gd name="T17" fmla="*/ 46 h 114"/>
                  <a:gd name="T18" fmla="*/ 39 w 170"/>
                  <a:gd name="T19" fmla="*/ 4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0" h="114">
                    <a:moveTo>
                      <a:pt x="39" y="46"/>
                    </a:moveTo>
                    <a:cubicBezTo>
                      <a:pt x="39" y="20"/>
                      <a:pt x="60" y="0"/>
                      <a:pt x="85" y="0"/>
                    </a:cubicBezTo>
                    <a:cubicBezTo>
                      <a:pt x="104" y="0"/>
                      <a:pt x="120" y="12"/>
                      <a:pt x="127" y="29"/>
                    </a:cubicBezTo>
                    <a:cubicBezTo>
                      <a:pt x="128" y="29"/>
                      <a:pt x="128" y="29"/>
                      <a:pt x="128" y="29"/>
                    </a:cubicBezTo>
                    <a:cubicBezTo>
                      <a:pt x="151" y="29"/>
                      <a:pt x="170" y="48"/>
                      <a:pt x="170" y="71"/>
                    </a:cubicBezTo>
                    <a:cubicBezTo>
                      <a:pt x="170" y="95"/>
                      <a:pt x="151" y="114"/>
                      <a:pt x="128" y="114"/>
                    </a:cubicBezTo>
                    <a:cubicBezTo>
                      <a:pt x="34" y="114"/>
                      <a:pt x="34" y="114"/>
                      <a:pt x="34" y="114"/>
                    </a:cubicBezTo>
                    <a:cubicBezTo>
                      <a:pt x="15" y="114"/>
                      <a:pt x="0" y="99"/>
                      <a:pt x="0" y="80"/>
                    </a:cubicBezTo>
                    <a:cubicBezTo>
                      <a:pt x="0" y="61"/>
                      <a:pt x="15" y="46"/>
                      <a:pt x="34" y="46"/>
                    </a:cubicBezTo>
                    <a:cubicBezTo>
                      <a:pt x="36" y="46"/>
                      <a:pt x="38" y="46"/>
                      <a:pt x="39" y="46"/>
                    </a:cubicBezTo>
                    <a:close/>
                  </a:path>
                </a:pathLst>
              </a:custGeom>
              <a:solidFill>
                <a:srgbClr val="FFFFFF"/>
              </a:solidFill>
              <a:ln w="15875" cap="flat">
                <a:solidFill>
                  <a:schemeClr val="bg1"/>
                </a:solidFill>
                <a:prstDash val="solid"/>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grpSp>
        <p:grpSp>
          <p:nvGrpSpPr>
            <p:cNvPr id="10" name="Group 9">
              <a:extLst>
                <a:ext uri="{FF2B5EF4-FFF2-40B4-BE49-F238E27FC236}">
                  <a16:creationId xmlns:a16="http://schemas.microsoft.com/office/drawing/2014/main" id="{E91C31F3-B0E8-D447-ED99-F21274ACB3A3}"/>
                </a:ext>
              </a:extLst>
            </p:cNvPr>
            <p:cNvGrpSpPr/>
            <p:nvPr/>
          </p:nvGrpSpPr>
          <p:grpSpPr>
            <a:xfrm>
              <a:off x="1083416" y="4090766"/>
              <a:ext cx="977200" cy="977199"/>
              <a:chOff x="494202" y="3794842"/>
              <a:chExt cx="452488" cy="452488"/>
            </a:xfrm>
          </p:grpSpPr>
          <p:sp>
            <p:nvSpPr>
              <p:cNvPr id="13" name="Oval 12">
                <a:extLst>
                  <a:ext uri="{FF2B5EF4-FFF2-40B4-BE49-F238E27FC236}">
                    <a16:creationId xmlns:a16="http://schemas.microsoft.com/office/drawing/2014/main" id="{5D666961-77BE-0FB6-14A9-ECD11F731E4B}"/>
                  </a:ext>
                </a:extLst>
              </p:cNvPr>
              <p:cNvSpPr/>
              <p:nvPr/>
            </p:nvSpPr>
            <p:spPr bwMode="auto">
              <a:xfrm>
                <a:off x="494202" y="3794843"/>
                <a:ext cx="452488" cy="452488"/>
              </a:xfrm>
              <a:prstGeom prst="ellipse">
                <a:avLst/>
              </a:prstGeom>
              <a:ln>
                <a:solidFill>
                  <a:srgbClr val="107C10"/>
                </a:solid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0" tIns="32955" rIns="0" bIns="32955" numCol="1" spcCol="0" rtlCol="0" fromWordArt="0" anchor="ctr" anchorCtr="0" forceAA="0" compatLnSpc="1">
                <a:prstTxWarp prst="textNoShape">
                  <a:avLst/>
                </a:prstTxWarp>
                <a:noAutofit/>
              </a:bodyPr>
              <a:lstStyle/>
              <a:p>
                <a:pPr algn="ctr" defTabSz="658898"/>
                <a:endParaRPr lang="en-US" sz="1413" kern="0" dirty="0">
                  <a:gradFill>
                    <a:gsLst>
                      <a:gs pos="5439">
                        <a:srgbClr val="F8F8F8"/>
                      </a:gs>
                      <a:gs pos="10000">
                        <a:srgbClr val="F8F8F8"/>
                      </a:gs>
                    </a:gsLst>
                    <a:lin ang="5400000" scaled="0"/>
                  </a:gradFill>
                  <a:latin typeface="Segoe UI"/>
                </a:endParaRPr>
              </a:p>
            </p:txBody>
          </p:sp>
          <p:grpSp>
            <p:nvGrpSpPr>
              <p:cNvPr id="14" name="Group 13">
                <a:extLst>
                  <a:ext uri="{FF2B5EF4-FFF2-40B4-BE49-F238E27FC236}">
                    <a16:creationId xmlns:a16="http://schemas.microsoft.com/office/drawing/2014/main" id="{B887D154-FCC9-A260-20E8-09DDD49D61AB}"/>
                  </a:ext>
                </a:extLst>
              </p:cNvPr>
              <p:cNvGrpSpPr/>
              <p:nvPr/>
            </p:nvGrpSpPr>
            <p:grpSpPr>
              <a:xfrm>
                <a:off x="603393" y="3907903"/>
                <a:ext cx="234107" cy="226369"/>
                <a:chOff x="1071984" y="3981142"/>
                <a:chExt cx="234107" cy="226369"/>
              </a:xfrm>
            </p:grpSpPr>
            <p:sp>
              <p:nvSpPr>
                <p:cNvPr id="15" name="Rectangle 56">
                  <a:extLst>
                    <a:ext uri="{FF2B5EF4-FFF2-40B4-BE49-F238E27FC236}">
                      <a16:creationId xmlns:a16="http://schemas.microsoft.com/office/drawing/2014/main" id="{CF2A0705-63E2-331B-48D1-0051D95B9B10}"/>
                    </a:ext>
                  </a:extLst>
                </p:cNvPr>
                <p:cNvSpPr>
                  <a:spLocks noChangeArrowheads="1"/>
                </p:cNvSpPr>
                <p:nvPr/>
              </p:nvSpPr>
              <p:spPr bwMode="auto">
                <a:xfrm>
                  <a:off x="1149375" y="4002425"/>
                  <a:ext cx="104478" cy="205086"/>
                </a:xfrm>
                <a:prstGeom prst="rect">
                  <a:avLst/>
                </a:prstGeom>
                <a:noFill/>
                <a:ln w="15875" cap="flat">
                  <a:solidFill>
                    <a:schemeClr val="tx2"/>
                  </a:solidFill>
                  <a:prstDash val="solid"/>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16" name="Freeform 57">
                  <a:extLst>
                    <a:ext uri="{FF2B5EF4-FFF2-40B4-BE49-F238E27FC236}">
                      <a16:creationId xmlns:a16="http://schemas.microsoft.com/office/drawing/2014/main" id="{9FEFAE66-E2FC-5492-5F65-856684711AC1}"/>
                    </a:ext>
                  </a:extLst>
                </p:cNvPr>
                <p:cNvSpPr>
                  <a:spLocks/>
                </p:cNvSpPr>
                <p:nvPr/>
              </p:nvSpPr>
              <p:spPr bwMode="auto">
                <a:xfrm>
                  <a:off x="1071984" y="4054663"/>
                  <a:ext cx="58043" cy="152847"/>
                </a:xfrm>
                <a:custGeom>
                  <a:avLst/>
                  <a:gdLst>
                    <a:gd name="T0" fmla="*/ 60 w 60"/>
                    <a:gd name="T1" fmla="*/ 158 h 158"/>
                    <a:gd name="T2" fmla="*/ 0 w 60"/>
                    <a:gd name="T3" fmla="*/ 158 h 158"/>
                    <a:gd name="T4" fmla="*/ 0 w 60"/>
                    <a:gd name="T5" fmla="*/ 0 h 158"/>
                    <a:gd name="T6" fmla="*/ 60 w 60"/>
                    <a:gd name="T7" fmla="*/ 0 h 158"/>
                  </a:gdLst>
                  <a:ahLst/>
                  <a:cxnLst>
                    <a:cxn ang="0">
                      <a:pos x="T0" y="T1"/>
                    </a:cxn>
                    <a:cxn ang="0">
                      <a:pos x="T2" y="T3"/>
                    </a:cxn>
                    <a:cxn ang="0">
                      <a:pos x="T4" y="T5"/>
                    </a:cxn>
                    <a:cxn ang="0">
                      <a:pos x="T6" y="T7"/>
                    </a:cxn>
                  </a:cxnLst>
                  <a:rect l="0" t="0" r="r" b="b"/>
                  <a:pathLst>
                    <a:path w="60" h="158">
                      <a:moveTo>
                        <a:pt x="60" y="158"/>
                      </a:moveTo>
                      <a:lnTo>
                        <a:pt x="0" y="158"/>
                      </a:lnTo>
                      <a:lnTo>
                        <a:pt x="0" y="0"/>
                      </a:lnTo>
                      <a:lnTo>
                        <a:pt x="60" y="0"/>
                      </a:lnTo>
                    </a:path>
                  </a:pathLst>
                </a:custGeom>
                <a:noFill/>
                <a:ln w="15875"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17" name="Freeform 58">
                  <a:extLst>
                    <a:ext uri="{FF2B5EF4-FFF2-40B4-BE49-F238E27FC236}">
                      <a16:creationId xmlns:a16="http://schemas.microsoft.com/office/drawing/2014/main" id="{49BEF1CC-CE24-F8C1-33FE-ACB069F3B1C3}"/>
                    </a:ext>
                  </a:extLst>
                </p:cNvPr>
                <p:cNvSpPr>
                  <a:spLocks/>
                </p:cNvSpPr>
                <p:nvPr/>
              </p:nvSpPr>
              <p:spPr bwMode="auto">
                <a:xfrm>
                  <a:off x="1273200" y="4108837"/>
                  <a:ext cx="32891" cy="98673"/>
                </a:xfrm>
                <a:custGeom>
                  <a:avLst/>
                  <a:gdLst>
                    <a:gd name="T0" fmla="*/ 0 w 34"/>
                    <a:gd name="T1" fmla="*/ 102 h 102"/>
                    <a:gd name="T2" fmla="*/ 34 w 34"/>
                    <a:gd name="T3" fmla="*/ 102 h 102"/>
                    <a:gd name="T4" fmla="*/ 34 w 34"/>
                    <a:gd name="T5" fmla="*/ 0 h 102"/>
                    <a:gd name="T6" fmla="*/ 0 w 34"/>
                    <a:gd name="T7" fmla="*/ 0 h 102"/>
                  </a:gdLst>
                  <a:ahLst/>
                  <a:cxnLst>
                    <a:cxn ang="0">
                      <a:pos x="T0" y="T1"/>
                    </a:cxn>
                    <a:cxn ang="0">
                      <a:pos x="T2" y="T3"/>
                    </a:cxn>
                    <a:cxn ang="0">
                      <a:pos x="T4" y="T5"/>
                    </a:cxn>
                    <a:cxn ang="0">
                      <a:pos x="T6" y="T7"/>
                    </a:cxn>
                  </a:cxnLst>
                  <a:rect l="0" t="0" r="r" b="b"/>
                  <a:pathLst>
                    <a:path w="34" h="102">
                      <a:moveTo>
                        <a:pt x="0" y="102"/>
                      </a:moveTo>
                      <a:lnTo>
                        <a:pt x="34" y="102"/>
                      </a:lnTo>
                      <a:lnTo>
                        <a:pt x="34" y="0"/>
                      </a:lnTo>
                      <a:lnTo>
                        <a:pt x="0" y="0"/>
                      </a:lnTo>
                    </a:path>
                  </a:pathLst>
                </a:custGeom>
                <a:noFill/>
                <a:ln w="15875"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18" name="Freeform 59">
                  <a:extLst>
                    <a:ext uri="{FF2B5EF4-FFF2-40B4-BE49-F238E27FC236}">
                      <a16:creationId xmlns:a16="http://schemas.microsoft.com/office/drawing/2014/main" id="{F5350043-3D45-8796-A55F-B985B64C8858}"/>
                    </a:ext>
                  </a:extLst>
                </p:cNvPr>
                <p:cNvSpPr>
                  <a:spLocks/>
                </p:cNvSpPr>
                <p:nvPr/>
              </p:nvSpPr>
              <p:spPr bwMode="auto">
                <a:xfrm>
                  <a:off x="1189038" y="4169783"/>
                  <a:ext cx="25152" cy="37728"/>
                </a:xfrm>
                <a:custGeom>
                  <a:avLst/>
                  <a:gdLst>
                    <a:gd name="T0" fmla="*/ 19 w 19"/>
                    <a:gd name="T1" fmla="*/ 28 h 28"/>
                    <a:gd name="T2" fmla="*/ 19 w 19"/>
                    <a:gd name="T3" fmla="*/ 10 h 28"/>
                    <a:gd name="T4" fmla="*/ 9 w 19"/>
                    <a:gd name="T5" fmla="*/ 0 h 28"/>
                    <a:gd name="T6" fmla="*/ 0 w 19"/>
                    <a:gd name="T7" fmla="*/ 10 h 28"/>
                    <a:gd name="T8" fmla="*/ 0 w 19"/>
                    <a:gd name="T9" fmla="*/ 28 h 28"/>
                  </a:gdLst>
                  <a:ahLst/>
                  <a:cxnLst>
                    <a:cxn ang="0">
                      <a:pos x="T0" y="T1"/>
                    </a:cxn>
                    <a:cxn ang="0">
                      <a:pos x="T2" y="T3"/>
                    </a:cxn>
                    <a:cxn ang="0">
                      <a:pos x="T4" y="T5"/>
                    </a:cxn>
                    <a:cxn ang="0">
                      <a:pos x="T6" y="T7"/>
                    </a:cxn>
                    <a:cxn ang="0">
                      <a:pos x="T8" y="T9"/>
                    </a:cxn>
                  </a:cxnLst>
                  <a:rect l="0" t="0" r="r" b="b"/>
                  <a:pathLst>
                    <a:path w="19" h="28">
                      <a:moveTo>
                        <a:pt x="19" y="28"/>
                      </a:moveTo>
                      <a:cubicBezTo>
                        <a:pt x="19" y="10"/>
                        <a:pt x="19" y="10"/>
                        <a:pt x="19" y="10"/>
                      </a:cubicBezTo>
                      <a:cubicBezTo>
                        <a:pt x="19" y="5"/>
                        <a:pt x="15" y="0"/>
                        <a:pt x="9" y="0"/>
                      </a:cubicBezTo>
                      <a:cubicBezTo>
                        <a:pt x="4" y="0"/>
                        <a:pt x="0" y="5"/>
                        <a:pt x="0" y="10"/>
                      </a:cubicBezTo>
                      <a:cubicBezTo>
                        <a:pt x="0" y="28"/>
                        <a:pt x="0" y="28"/>
                        <a:pt x="0" y="28"/>
                      </a:cubicBezTo>
                    </a:path>
                  </a:pathLst>
                </a:custGeom>
                <a:noFill/>
                <a:ln w="15875" cap="flat">
                  <a:solidFill>
                    <a:schemeClr val="tx2"/>
                  </a:solidFill>
                  <a:prstDash val="solid"/>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19" name="Rectangle 60">
                  <a:extLst>
                    <a:ext uri="{FF2B5EF4-FFF2-40B4-BE49-F238E27FC236}">
                      <a16:creationId xmlns:a16="http://schemas.microsoft.com/office/drawing/2014/main" id="{B024F319-E49D-8382-49C4-CB7F7737012C}"/>
                    </a:ext>
                  </a:extLst>
                </p:cNvPr>
                <p:cNvSpPr>
                  <a:spLocks noChangeArrowheads="1"/>
                </p:cNvSpPr>
                <p:nvPr/>
              </p:nvSpPr>
              <p:spPr bwMode="auto">
                <a:xfrm>
                  <a:off x="1168722" y="3981142"/>
                  <a:ext cx="29989" cy="21282"/>
                </a:xfrm>
                <a:prstGeom prst="rect">
                  <a:avLst/>
                </a:prstGeom>
                <a:noFill/>
                <a:ln w="15875" cap="flat">
                  <a:solidFill>
                    <a:schemeClr val="tx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0" name="Rectangle 61">
                  <a:extLst>
                    <a:ext uri="{FF2B5EF4-FFF2-40B4-BE49-F238E27FC236}">
                      <a16:creationId xmlns:a16="http://schemas.microsoft.com/office/drawing/2014/main" id="{B035A009-A699-FAB6-FD24-F6ADDCCB4C6C}"/>
                    </a:ext>
                  </a:extLst>
                </p:cNvPr>
                <p:cNvSpPr>
                  <a:spLocks noChangeArrowheads="1"/>
                </p:cNvSpPr>
                <p:nvPr/>
              </p:nvSpPr>
              <p:spPr bwMode="auto">
                <a:xfrm>
                  <a:off x="1226765" y="4020806"/>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1" name="Rectangle 62">
                  <a:extLst>
                    <a:ext uri="{FF2B5EF4-FFF2-40B4-BE49-F238E27FC236}">
                      <a16:creationId xmlns:a16="http://schemas.microsoft.com/office/drawing/2014/main" id="{C34CEBAC-7106-5D8D-9033-A21A9382355A}"/>
                    </a:ext>
                  </a:extLst>
                </p:cNvPr>
                <p:cNvSpPr>
                  <a:spLocks noChangeArrowheads="1"/>
                </p:cNvSpPr>
                <p:nvPr/>
              </p:nvSpPr>
              <p:spPr bwMode="auto">
                <a:xfrm>
                  <a:off x="1226765" y="4048861"/>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2" name="Rectangle 63">
                  <a:extLst>
                    <a:ext uri="{FF2B5EF4-FFF2-40B4-BE49-F238E27FC236}">
                      <a16:creationId xmlns:a16="http://schemas.microsoft.com/office/drawing/2014/main" id="{BE7CA674-24F4-483F-7655-9DDF2788FA49}"/>
                    </a:ext>
                  </a:extLst>
                </p:cNvPr>
                <p:cNvSpPr>
                  <a:spLocks noChangeArrowheads="1"/>
                </p:cNvSpPr>
                <p:nvPr/>
              </p:nvSpPr>
              <p:spPr bwMode="auto">
                <a:xfrm>
                  <a:off x="1226765" y="4075945"/>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3" name="Rectangle 64">
                  <a:extLst>
                    <a:ext uri="{FF2B5EF4-FFF2-40B4-BE49-F238E27FC236}">
                      <a16:creationId xmlns:a16="http://schemas.microsoft.com/office/drawing/2014/main" id="{D8915229-CA06-FCFA-6664-9160E439F8B1}"/>
                    </a:ext>
                  </a:extLst>
                </p:cNvPr>
                <p:cNvSpPr>
                  <a:spLocks noChangeArrowheads="1"/>
                </p:cNvSpPr>
                <p:nvPr/>
              </p:nvSpPr>
              <p:spPr bwMode="auto">
                <a:xfrm>
                  <a:off x="1226765" y="4104000"/>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4" name="Rectangle 65">
                  <a:extLst>
                    <a:ext uri="{FF2B5EF4-FFF2-40B4-BE49-F238E27FC236}">
                      <a16:creationId xmlns:a16="http://schemas.microsoft.com/office/drawing/2014/main" id="{CE208B18-D16A-B6DB-80BD-A1AE1CF7BCBC}"/>
                    </a:ext>
                  </a:extLst>
                </p:cNvPr>
                <p:cNvSpPr>
                  <a:spLocks noChangeArrowheads="1"/>
                </p:cNvSpPr>
                <p:nvPr/>
              </p:nvSpPr>
              <p:spPr bwMode="auto">
                <a:xfrm>
                  <a:off x="1226765" y="4130119"/>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5" name="Rectangle 66">
                  <a:extLst>
                    <a:ext uri="{FF2B5EF4-FFF2-40B4-BE49-F238E27FC236}">
                      <a16:creationId xmlns:a16="http://schemas.microsoft.com/office/drawing/2014/main" id="{BF6E3B19-A914-7632-3B4D-F06452379E1E}"/>
                    </a:ext>
                  </a:extLst>
                </p:cNvPr>
                <p:cNvSpPr>
                  <a:spLocks noChangeArrowheads="1"/>
                </p:cNvSpPr>
                <p:nvPr/>
              </p:nvSpPr>
              <p:spPr bwMode="auto">
                <a:xfrm>
                  <a:off x="1166788" y="4020806"/>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6" name="Rectangle 67">
                  <a:extLst>
                    <a:ext uri="{FF2B5EF4-FFF2-40B4-BE49-F238E27FC236}">
                      <a16:creationId xmlns:a16="http://schemas.microsoft.com/office/drawing/2014/main" id="{591F000F-29DB-7866-1C0B-117F952A8B92}"/>
                    </a:ext>
                  </a:extLst>
                </p:cNvPr>
                <p:cNvSpPr>
                  <a:spLocks noChangeArrowheads="1"/>
                </p:cNvSpPr>
                <p:nvPr/>
              </p:nvSpPr>
              <p:spPr bwMode="auto">
                <a:xfrm>
                  <a:off x="1166788" y="4048861"/>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7" name="Rectangle 68">
                  <a:extLst>
                    <a:ext uri="{FF2B5EF4-FFF2-40B4-BE49-F238E27FC236}">
                      <a16:creationId xmlns:a16="http://schemas.microsoft.com/office/drawing/2014/main" id="{18512506-1B16-D599-CE47-897A9B49D9F2}"/>
                    </a:ext>
                  </a:extLst>
                </p:cNvPr>
                <p:cNvSpPr>
                  <a:spLocks noChangeArrowheads="1"/>
                </p:cNvSpPr>
                <p:nvPr/>
              </p:nvSpPr>
              <p:spPr bwMode="auto">
                <a:xfrm>
                  <a:off x="1166788" y="4075945"/>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8" name="Rectangle 69">
                  <a:extLst>
                    <a:ext uri="{FF2B5EF4-FFF2-40B4-BE49-F238E27FC236}">
                      <a16:creationId xmlns:a16="http://schemas.microsoft.com/office/drawing/2014/main" id="{F42527FC-D1A5-179A-65CA-C3DF13D94CCB}"/>
                    </a:ext>
                  </a:extLst>
                </p:cNvPr>
                <p:cNvSpPr>
                  <a:spLocks noChangeArrowheads="1"/>
                </p:cNvSpPr>
                <p:nvPr/>
              </p:nvSpPr>
              <p:spPr bwMode="auto">
                <a:xfrm>
                  <a:off x="1166788" y="4104000"/>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29" name="Rectangle 70">
                  <a:extLst>
                    <a:ext uri="{FF2B5EF4-FFF2-40B4-BE49-F238E27FC236}">
                      <a16:creationId xmlns:a16="http://schemas.microsoft.com/office/drawing/2014/main" id="{4C1E3C92-758B-A385-D86E-4477E9DF3D3E}"/>
                    </a:ext>
                  </a:extLst>
                </p:cNvPr>
                <p:cNvSpPr>
                  <a:spLocks noChangeArrowheads="1"/>
                </p:cNvSpPr>
                <p:nvPr/>
              </p:nvSpPr>
              <p:spPr bwMode="auto">
                <a:xfrm>
                  <a:off x="1166788" y="4130119"/>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0" name="Rectangle 71">
                  <a:extLst>
                    <a:ext uri="{FF2B5EF4-FFF2-40B4-BE49-F238E27FC236}">
                      <a16:creationId xmlns:a16="http://schemas.microsoft.com/office/drawing/2014/main" id="{CA607284-84F3-A970-6277-70C0FF22CFD2}"/>
                    </a:ext>
                  </a:extLst>
                </p:cNvPr>
                <p:cNvSpPr>
                  <a:spLocks noChangeArrowheads="1"/>
                </p:cNvSpPr>
                <p:nvPr/>
              </p:nvSpPr>
              <p:spPr bwMode="auto">
                <a:xfrm>
                  <a:off x="1195809" y="4020806"/>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1" name="Rectangle 72">
                  <a:extLst>
                    <a:ext uri="{FF2B5EF4-FFF2-40B4-BE49-F238E27FC236}">
                      <a16:creationId xmlns:a16="http://schemas.microsoft.com/office/drawing/2014/main" id="{471264F5-D051-1760-B2D8-54A52A153F8D}"/>
                    </a:ext>
                  </a:extLst>
                </p:cNvPr>
                <p:cNvSpPr>
                  <a:spLocks noChangeArrowheads="1"/>
                </p:cNvSpPr>
                <p:nvPr/>
              </p:nvSpPr>
              <p:spPr bwMode="auto">
                <a:xfrm>
                  <a:off x="1195809" y="4048861"/>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2" name="Rectangle 73">
                  <a:extLst>
                    <a:ext uri="{FF2B5EF4-FFF2-40B4-BE49-F238E27FC236}">
                      <a16:creationId xmlns:a16="http://schemas.microsoft.com/office/drawing/2014/main" id="{A05A840E-3510-5E07-71AA-B0CB4A7E7B52}"/>
                    </a:ext>
                  </a:extLst>
                </p:cNvPr>
                <p:cNvSpPr>
                  <a:spLocks noChangeArrowheads="1"/>
                </p:cNvSpPr>
                <p:nvPr/>
              </p:nvSpPr>
              <p:spPr bwMode="auto">
                <a:xfrm>
                  <a:off x="1195809" y="4075945"/>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3" name="Rectangle 74">
                  <a:extLst>
                    <a:ext uri="{FF2B5EF4-FFF2-40B4-BE49-F238E27FC236}">
                      <a16:creationId xmlns:a16="http://schemas.microsoft.com/office/drawing/2014/main" id="{073A52E9-4E70-6126-C211-3D67CED46BB7}"/>
                    </a:ext>
                  </a:extLst>
                </p:cNvPr>
                <p:cNvSpPr>
                  <a:spLocks noChangeArrowheads="1"/>
                </p:cNvSpPr>
                <p:nvPr/>
              </p:nvSpPr>
              <p:spPr bwMode="auto">
                <a:xfrm>
                  <a:off x="1195809" y="4104000"/>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4" name="Rectangle 75">
                  <a:extLst>
                    <a:ext uri="{FF2B5EF4-FFF2-40B4-BE49-F238E27FC236}">
                      <a16:creationId xmlns:a16="http://schemas.microsoft.com/office/drawing/2014/main" id="{968F34C0-1429-97D5-EDCB-FB582A33368D}"/>
                    </a:ext>
                  </a:extLst>
                </p:cNvPr>
                <p:cNvSpPr>
                  <a:spLocks noChangeArrowheads="1"/>
                </p:cNvSpPr>
                <p:nvPr/>
              </p:nvSpPr>
              <p:spPr bwMode="auto">
                <a:xfrm>
                  <a:off x="1195809" y="4130119"/>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5" name="Rectangle 76">
                  <a:extLst>
                    <a:ext uri="{FF2B5EF4-FFF2-40B4-BE49-F238E27FC236}">
                      <a16:creationId xmlns:a16="http://schemas.microsoft.com/office/drawing/2014/main" id="{64F8DAEE-C5F9-073D-1BA5-5E31C6DE3B22}"/>
                    </a:ext>
                  </a:extLst>
                </p:cNvPr>
                <p:cNvSpPr>
                  <a:spLocks noChangeArrowheads="1"/>
                </p:cNvSpPr>
                <p:nvPr/>
              </p:nvSpPr>
              <p:spPr bwMode="auto">
                <a:xfrm>
                  <a:off x="1090365" y="4075946"/>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6" name="Rectangle 77">
                  <a:extLst>
                    <a:ext uri="{FF2B5EF4-FFF2-40B4-BE49-F238E27FC236}">
                      <a16:creationId xmlns:a16="http://schemas.microsoft.com/office/drawing/2014/main" id="{AE53F3B2-6FC2-EA9E-980F-575ECF9204B9}"/>
                    </a:ext>
                  </a:extLst>
                </p:cNvPr>
                <p:cNvSpPr>
                  <a:spLocks noChangeArrowheads="1"/>
                </p:cNvSpPr>
                <p:nvPr/>
              </p:nvSpPr>
              <p:spPr bwMode="auto">
                <a:xfrm>
                  <a:off x="1090365" y="4104000"/>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7" name="Rectangle 78">
                  <a:extLst>
                    <a:ext uri="{FF2B5EF4-FFF2-40B4-BE49-F238E27FC236}">
                      <a16:creationId xmlns:a16="http://schemas.microsoft.com/office/drawing/2014/main" id="{51969919-B098-B940-7391-BA70C9060F46}"/>
                    </a:ext>
                  </a:extLst>
                </p:cNvPr>
                <p:cNvSpPr>
                  <a:spLocks noChangeArrowheads="1"/>
                </p:cNvSpPr>
                <p:nvPr/>
              </p:nvSpPr>
              <p:spPr bwMode="auto">
                <a:xfrm>
                  <a:off x="1090365" y="4130119"/>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8" name="Rectangle 79">
                  <a:extLst>
                    <a:ext uri="{FF2B5EF4-FFF2-40B4-BE49-F238E27FC236}">
                      <a16:creationId xmlns:a16="http://schemas.microsoft.com/office/drawing/2014/main" id="{896355E2-AD7F-ADF1-BAFD-0ADC70CCA655}"/>
                    </a:ext>
                  </a:extLst>
                </p:cNvPr>
                <p:cNvSpPr>
                  <a:spLocks noChangeArrowheads="1"/>
                </p:cNvSpPr>
                <p:nvPr/>
              </p:nvSpPr>
              <p:spPr bwMode="auto">
                <a:xfrm>
                  <a:off x="1119386" y="4075946"/>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39" name="Rectangle 80">
                  <a:extLst>
                    <a:ext uri="{FF2B5EF4-FFF2-40B4-BE49-F238E27FC236}">
                      <a16:creationId xmlns:a16="http://schemas.microsoft.com/office/drawing/2014/main" id="{A0CB4AE8-7F44-9863-1A15-F3280E50EA09}"/>
                    </a:ext>
                  </a:extLst>
                </p:cNvPr>
                <p:cNvSpPr>
                  <a:spLocks noChangeArrowheads="1"/>
                </p:cNvSpPr>
                <p:nvPr/>
              </p:nvSpPr>
              <p:spPr bwMode="auto">
                <a:xfrm>
                  <a:off x="1119386" y="4104000"/>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40" name="Rectangle 81">
                  <a:extLst>
                    <a:ext uri="{FF2B5EF4-FFF2-40B4-BE49-F238E27FC236}">
                      <a16:creationId xmlns:a16="http://schemas.microsoft.com/office/drawing/2014/main" id="{2C0CCDF8-A56A-ED98-1B89-8E49896E1532}"/>
                    </a:ext>
                  </a:extLst>
                </p:cNvPr>
                <p:cNvSpPr>
                  <a:spLocks noChangeArrowheads="1"/>
                </p:cNvSpPr>
                <p:nvPr/>
              </p:nvSpPr>
              <p:spPr bwMode="auto">
                <a:xfrm>
                  <a:off x="1119386" y="4130119"/>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41" name="Rectangle 82">
                  <a:extLst>
                    <a:ext uri="{FF2B5EF4-FFF2-40B4-BE49-F238E27FC236}">
                      <a16:creationId xmlns:a16="http://schemas.microsoft.com/office/drawing/2014/main" id="{6A96E706-1EFA-2AAD-5BCC-1597D6A883E9}"/>
                    </a:ext>
                  </a:extLst>
                </p:cNvPr>
                <p:cNvSpPr>
                  <a:spLocks noChangeArrowheads="1"/>
                </p:cNvSpPr>
                <p:nvPr/>
              </p:nvSpPr>
              <p:spPr bwMode="auto">
                <a:xfrm>
                  <a:off x="1090365" y="4158174"/>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sp>
              <p:nvSpPr>
                <p:cNvPr id="42" name="Rectangle 83">
                  <a:extLst>
                    <a:ext uri="{FF2B5EF4-FFF2-40B4-BE49-F238E27FC236}">
                      <a16:creationId xmlns:a16="http://schemas.microsoft.com/office/drawing/2014/main" id="{5A2922BB-FFD3-87E6-53F1-DF2FBCB0968E}"/>
                    </a:ext>
                  </a:extLst>
                </p:cNvPr>
                <p:cNvSpPr>
                  <a:spLocks noChangeArrowheads="1"/>
                </p:cNvSpPr>
                <p:nvPr/>
              </p:nvSpPr>
              <p:spPr bwMode="auto">
                <a:xfrm>
                  <a:off x="1119386" y="4158174"/>
                  <a:ext cx="10642" cy="10642"/>
                </a:xfrm>
                <a:prstGeom prst="rect">
                  <a:avLst/>
                </a:prstGeom>
                <a:solidFill>
                  <a:schemeClr val="tx2"/>
                </a:solidFill>
                <a:ln w="9525">
                  <a:noFill/>
                  <a:miter lim="800000"/>
                  <a:headEnd/>
                  <a:tailEnd/>
                </a:ln>
              </p:spPr>
              <p:txBody>
                <a:bodyPr vert="horz" wrap="square" lIns="64614" tIns="32307" rIns="64614" bIns="32307" numCol="1" anchor="t" anchorCtr="0" compatLnSpc="1">
                  <a:prstTxWarp prst="textNoShape">
                    <a:avLst/>
                  </a:prstTxWarp>
                </a:bodyPr>
                <a:lstStyle/>
                <a:p>
                  <a:pPr defTabSz="646128">
                    <a:defRPr/>
                  </a:pPr>
                  <a:endParaRPr lang="en-US" sz="1272" kern="0">
                    <a:solidFill>
                      <a:srgbClr val="FFFFFF"/>
                    </a:solidFill>
                    <a:latin typeface="Segoe UI"/>
                  </a:endParaRPr>
                </a:p>
              </p:txBody>
            </p:sp>
          </p:grpSp>
        </p:grpSp>
        <p:sp>
          <p:nvSpPr>
            <p:cNvPr id="11" name="Rectangle 10">
              <a:extLst>
                <a:ext uri="{FF2B5EF4-FFF2-40B4-BE49-F238E27FC236}">
                  <a16:creationId xmlns:a16="http://schemas.microsoft.com/office/drawing/2014/main" id="{B189F63B-5E85-B013-7E10-6C0173AA33BD}"/>
                </a:ext>
              </a:extLst>
            </p:cNvPr>
            <p:cNvSpPr/>
            <p:nvPr/>
          </p:nvSpPr>
          <p:spPr>
            <a:xfrm>
              <a:off x="969639" y="3505789"/>
              <a:ext cx="1197848" cy="443705"/>
            </a:xfrm>
            <a:prstGeom prst="rect">
              <a:avLst/>
            </a:prstGeom>
            <a:noFill/>
            <a:ln w="31750" cap="flat" cmpd="sng" algn="ctr">
              <a:noFill/>
              <a:prstDash val="solid"/>
            </a:ln>
            <a:effectLst/>
          </p:spPr>
          <p:txBody>
            <a:bodyPr wrap="square" lIns="103384" tIns="64614" rIns="103384" bIns="64614" rtlCol="0" anchor="t" anchorCtr="0">
              <a:spAutoFit/>
            </a:bodyPr>
            <a:lstStyle/>
            <a:p>
              <a:pPr algn="ctr" defTabSz="620921">
                <a:lnSpc>
                  <a:spcPct val="90000"/>
                </a:lnSpc>
                <a:spcAft>
                  <a:spcPts val="407"/>
                </a:spcAft>
                <a:defRPr/>
              </a:pPr>
              <a:r>
                <a:rPr lang="en-GB" sz="1200" b="1" kern="0" dirty="0">
                  <a:solidFill>
                    <a:srgbClr val="235AA8"/>
                  </a:solidFill>
                  <a:latin typeface="Segoe UI"/>
                  <a:cs typeface="Segoe UI Semilight" panose="020B0402040204020203" pitchFamily="34" charset="0"/>
                </a:rPr>
                <a:t>Data in the cloud</a:t>
              </a:r>
              <a:endParaRPr lang="en-US" sz="1200" b="1" kern="0" dirty="0">
                <a:solidFill>
                  <a:srgbClr val="235AA8"/>
                </a:solidFill>
                <a:latin typeface="Segoe UI"/>
                <a:cs typeface="Segoe UI Semilight" panose="020B0402040204020203" pitchFamily="34" charset="0"/>
              </a:endParaRPr>
            </a:p>
          </p:txBody>
        </p:sp>
        <p:sp>
          <p:nvSpPr>
            <p:cNvPr id="12" name="Rectangle 11">
              <a:extLst>
                <a:ext uri="{FF2B5EF4-FFF2-40B4-BE49-F238E27FC236}">
                  <a16:creationId xmlns:a16="http://schemas.microsoft.com/office/drawing/2014/main" id="{DEB8AAB1-A9BF-B1E2-5F64-73956FA9CC09}"/>
                </a:ext>
              </a:extLst>
            </p:cNvPr>
            <p:cNvSpPr/>
            <p:nvPr/>
          </p:nvSpPr>
          <p:spPr>
            <a:xfrm>
              <a:off x="829811" y="5157741"/>
              <a:ext cx="1484410" cy="284393"/>
            </a:xfrm>
            <a:prstGeom prst="rect">
              <a:avLst/>
            </a:prstGeom>
            <a:noFill/>
            <a:ln w="31750" cap="flat" cmpd="sng" algn="ctr">
              <a:noFill/>
              <a:prstDash val="solid"/>
            </a:ln>
            <a:effectLst/>
          </p:spPr>
          <p:txBody>
            <a:bodyPr wrap="square" lIns="103384" tIns="64614" rIns="103384" bIns="64614" rtlCol="0" anchor="t" anchorCtr="0">
              <a:spAutoFit/>
            </a:bodyPr>
            <a:lstStyle/>
            <a:p>
              <a:pPr algn="ctr" defTabSz="620921">
                <a:lnSpc>
                  <a:spcPct val="90000"/>
                </a:lnSpc>
                <a:spcAft>
                  <a:spcPts val="407"/>
                </a:spcAft>
                <a:defRPr/>
              </a:pPr>
              <a:r>
                <a:rPr lang="en-GB" sz="1200" b="1" kern="0" dirty="0">
                  <a:solidFill>
                    <a:srgbClr val="235AA8"/>
                  </a:solidFill>
                  <a:latin typeface="Segoe UI"/>
                  <a:cs typeface="Segoe UI Semilight" panose="020B0402040204020203" pitchFamily="34" charset="0"/>
                </a:rPr>
                <a:t>On-Prem Data</a:t>
              </a:r>
              <a:endParaRPr lang="en-US" sz="1200" b="1" kern="0" dirty="0">
                <a:solidFill>
                  <a:srgbClr val="235AA8"/>
                </a:solidFill>
                <a:latin typeface="Segoe UI"/>
                <a:cs typeface="Segoe UI Semilight" panose="020B0402040204020203" pitchFamily="34" charset="0"/>
              </a:endParaRPr>
            </a:p>
          </p:txBody>
        </p:sp>
      </p:grpSp>
      <p:pic>
        <p:nvPicPr>
          <p:cNvPr id="45" name="Picture 44" descr="Icon&#10;&#10;Description automatically generated">
            <a:extLst>
              <a:ext uri="{FF2B5EF4-FFF2-40B4-BE49-F238E27FC236}">
                <a16:creationId xmlns:a16="http://schemas.microsoft.com/office/drawing/2014/main" id="{55DC6704-F3EC-05DB-D00B-620F8C701B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6407" y="2386286"/>
            <a:ext cx="1731479" cy="1731479"/>
          </a:xfrm>
          <a:prstGeom prst="rect">
            <a:avLst/>
          </a:prstGeom>
        </p:spPr>
      </p:pic>
      <p:sp>
        <p:nvSpPr>
          <p:cNvPr id="46" name="Rectangle 45">
            <a:extLst>
              <a:ext uri="{FF2B5EF4-FFF2-40B4-BE49-F238E27FC236}">
                <a16:creationId xmlns:a16="http://schemas.microsoft.com/office/drawing/2014/main" id="{A98A2978-530D-1209-D5FB-5E3326B78843}"/>
              </a:ext>
            </a:extLst>
          </p:cNvPr>
          <p:cNvSpPr/>
          <p:nvPr/>
        </p:nvSpPr>
        <p:spPr>
          <a:xfrm>
            <a:off x="3228218" y="4448124"/>
            <a:ext cx="1749668" cy="280465"/>
          </a:xfrm>
          <a:prstGeom prst="rect">
            <a:avLst/>
          </a:prstGeom>
          <a:solidFill>
            <a:srgbClr val="EEBF11"/>
          </a:solidFill>
          <a:ln>
            <a:solidFill>
              <a:srgbClr val="EEBF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Power BI Desktop</a:t>
            </a:r>
            <a:endParaRPr lang="en-US" sz="1200" b="1" dirty="0">
              <a:solidFill>
                <a:schemeClr val="tx1"/>
              </a:solidFill>
            </a:endParaRPr>
          </a:p>
        </p:txBody>
      </p:sp>
      <p:pic>
        <p:nvPicPr>
          <p:cNvPr id="47" name="Graphic 46" descr="Cloud with solid fill">
            <a:extLst>
              <a:ext uri="{FF2B5EF4-FFF2-40B4-BE49-F238E27FC236}">
                <a16:creationId xmlns:a16="http://schemas.microsoft.com/office/drawing/2014/main" id="{D7AF6E9A-34AD-EEFF-C6AB-143CAA98193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14116" y="2170476"/>
            <a:ext cx="2220437" cy="2220437"/>
          </a:xfrm>
          <a:prstGeom prst="rect">
            <a:avLst/>
          </a:prstGeom>
        </p:spPr>
      </p:pic>
      <p:sp>
        <p:nvSpPr>
          <p:cNvPr id="48" name="Rectangle 47">
            <a:extLst>
              <a:ext uri="{FF2B5EF4-FFF2-40B4-BE49-F238E27FC236}">
                <a16:creationId xmlns:a16="http://schemas.microsoft.com/office/drawing/2014/main" id="{B3749DE0-C7A9-E422-1518-092B229532A3}"/>
              </a:ext>
            </a:extLst>
          </p:cNvPr>
          <p:cNvSpPr/>
          <p:nvPr/>
        </p:nvSpPr>
        <p:spPr>
          <a:xfrm>
            <a:off x="7449501" y="4409005"/>
            <a:ext cx="1749668" cy="280465"/>
          </a:xfrm>
          <a:prstGeom prst="rect">
            <a:avLst/>
          </a:prstGeom>
          <a:solidFill>
            <a:srgbClr val="EEBF11"/>
          </a:solidFill>
          <a:ln>
            <a:solidFill>
              <a:srgbClr val="EEBF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Power BI Service</a:t>
            </a:r>
            <a:endParaRPr lang="en-US" sz="1200" b="1" dirty="0">
              <a:solidFill>
                <a:schemeClr val="tx1"/>
              </a:solidFill>
            </a:endParaRPr>
          </a:p>
        </p:txBody>
      </p:sp>
      <p:pic>
        <p:nvPicPr>
          <p:cNvPr id="49" name="Picture 48">
            <a:extLst>
              <a:ext uri="{FF2B5EF4-FFF2-40B4-BE49-F238E27FC236}">
                <a16:creationId xmlns:a16="http://schemas.microsoft.com/office/drawing/2014/main" id="{E513B4DD-F9A8-E279-55ED-AE555F91E1C6}"/>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67608" y="341271"/>
            <a:ext cx="3295002" cy="2022152"/>
          </a:xfrm>
          <a:prstGeom prst="rect">
            <a:avLst/>
          </a:prstGeom>
          <a:ln>
            <a:noFill/>
          </a:ln>
          <a:effectLst>
            <a:outerShdw blurRad="292100" dist="139700" dir="2700000" algn="tl" rotWithShape="0">
              <a:srgbClr val="333333">
                <a:alpha val="65000"/>
              </a:srgbClr>
            </a:outerShdw>
          </a:effectLst>
        </p:spPr>
      </p:pic>
      <p:pic>
        <p:nvPicPr>
          <p:cNvPr id="50" name="Picture 49">
            <a:extLst>
              <a:ext uri="{FF2B5EF4-FFF2-40B4-BE49-F238E27FC236}">
                <a16:creationId xmlns:a16="http://schemas.microsoft.com/office/drawing/2014/main" id="{42967836-1F03-40E6-B865-488AB59BBC35}"/>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83043" y="4850446"/>
            <a:ext cx="3083624" cy="1975194"/>
          </a:xfrm>
          <a:prstGeom prst="rect">
            <a:avLst/>
          </a:prstGeom>
          <a:ln>
            <a:noFill/>
          </a:ln>
          <a:effectLst>
            <a:outerShdw blurRad="292100" dist="139700" dir="2700000" algn="tl" rotWithShape="0">
              <a:srgbClr val="333333">
                <a:alpha val="65000"/>
              </a:srgbClr>
            </a:outerShdw>
          </a:effectLst>
        </p:spPr>
      </p:pic>
      <p:pic>
        <p:nvPicPr>
          <p:cNvPr id="51" name="Picture 50">
            <a:extLst>
              <a:ext uri="{FF2B5EF4-FFF2-40B4-BE49-F238E27FC236}">
                <a16:creationId xmlns:a16="http://schemas.microsoft.com/office/drawing/2014/main" id="{9556A2C0-58CB-C4D5-6FD0-37192F163B01}"/>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6716214" y="341272"/>
            <a:ext cx="2881091" cy="1735768"/>
          </a:xfrm>
          <a:prstGeom prst="rect">
            <a:avLst/>
          </a:prstGeom>
          <a:ln>
            <a:noFill/>
          </a:ln>
          <a:effectLst>
            <a:outerShdw blurRad="292100" dist="139700" dir="2700000" algn="tl" rotWithShape="0">
              <a:srgbClr val="333333">
                <a:alpha val="65000"/>
              </a:srgbClr>
            </a:outerShdw>
          </a:effectLst>
        </p:spPr>
      </p:pic>
      <p:grpSp>
        <p:nvGrpSpPr>
          <p:cNvPr id="52" name="Group 51">
            <a:extLst>
              <a:ext uri="{FF2B5EF4-FFF2-40B4-BE49-F238E27FC236}">
                <a16:creationId xmlns:a16="http://schemas.microsoft.com/office/drawing/2014/main" id="{F9CA8595-1A7E-4946-6A79-D3F0C32B05BD}"/>
              </a:ext>
              <a:ext uri="{C183D7F6-B498-43B3-948B-1728B52AA6E4}">
                <adec:decorative xmlns:adec="http://schemas.microsoft.com/office/drawing/2017/decorative" val="1"/>
              </a:ext>
            </a:extLst>
          </p:cNvPr>
          <p:cNvGrpSpPr/>
          <p:nvPr/>
        </p:nvGrpSpPr>
        <p:grpSpPr>
          <a:xfrm>
            <a:off x="7536160" y="4696718"/>
            <a:ext cx="1422922" cy="2282649"/>
            <a:chOff x="4515085" y="723900"/>
            <a:chExt cx="3413077" cy="6345116"/>
          </a:xfrm>
        </p:grpSpPr>
        <p:pic>
          <p:nvPicPr>
            <p:cNvPr id="53" name="Picture 52">
              <a:extLst>
                <a:ext uri="{FF2B5EF4-FFF2-40B4-BE49-F238E27FC236}">
                  <a16:creationId xmlns:a16="http://schemas.microsoft.com/office/drawing/2014/main" id="{FCABBD36-6090-B113-BAD2-0255C4599360}"/>
                </a:ext>
              </a:extLst>
            </p:cNvPr>
            <p:cNvPicPr>
              <a:picLocks noChangeAspect="1"/>
            </p:cNvPicPr>
            <p:nvPr/>
          </p:nvPicPr>
          <p:blipFill>
            <a:blip r:embed="rId8"/>
            <a:stretch>
              <a:fillRect/>
            </a:stretch>
          </p:blipFill>
          <p:spPr>
            <a:xfrm>
              <a:off x="4515085" y="723900"/>
              <a:ext cx="3413077" cy="6345116"/>
            </a:xfrm>
            <a:prstGeom prst="rect">
              <a:avLst/>
            </a:prstGeom>
            <a:ln>
              <a:noFill/>
            </a:ln>
            <a:effectLst>
              <a:outerShdw blurRad="292100" dist="139700" dir="2700000" algn="tl" rotWithShape="0">
                <a:srgbClr val="333333">
                  <a:alpha val="65000"/>
                </a:srgbClr>
              </a:outerShdw>
            </a:effectLst>
          </p:spPr>
        </p:pic>
        <p:pic>
          <p:nvPicPr>
            <p:cNvPr id="54" name="Picture 53">
              <a:extLst>
                <a:ext uri="{FF2B5EF4-FFF2-40B4-BE49-F238E27FC236}">
                  <a16:creationId xmlns:a16="http://schemas.microsoft.com/office/drawing/2014/main" id="{5DC21CA5-0EC3-DC36-565F-872653E2A0F8}"/>
                </a:ext>
              </a:extLst>
            </p:cNvPr>
            <p:cNvPicPr>
              <a:picLocks noChangeAspect="1"/>
            </p:cNvPicPr>
            <p:nvPr/>
          </p:nvPicPr>
          <p:blipFill>
            <a:blip r:embed="rId9"/>
            <a:stretch>
              <a:fillRect/>
            </a:stretch>
          </p:blipFill>
          <p:spPr>
            <a:xfrm>
              <a:off x="5143506" y="1878496"/>
              <a:ext cx="2167417" cy="4016848"/>
            </a:xfrm>
            <a:prstGeom prst="rect">
              <a:avLst/>
            </a:prstGeom>
            <a:ln>
              <a:noFill/>
            </a:ln>
            <a:effectLst>
              <a:outerShdw blurRad="292100" dist="139700" dir="2700000" algn="tl" rotWithShape="0">
                <a:srgbClr val="333333">
                  <a:alpha val="65000"/>
                </a:srgbClr>
              </a:outerShdw>
            </a:effectLst>
          </p:spPr>
        </p:pic>
      </p:grpSp>
      <p:sp>
        <p:nvSpPr>
          <p:cNvPr id="55" name="TextBox 54">
            <a:extLst>
              <a:ext uri="{FF2B5EF4-FFF2-40B4-BE49-F238E27FC236}">
                <a16:creationId xmlns:a16="http://schemas.microsoft.com/office/drawing/2014/main" id="{E24CBBB1-0001-8893-F581-3E13CBBCB838}"/>
              </a:ext>
            </a:extLst>
          </p:cNvPr>
          <p:cNvSpPr txBox="1"/>
          <p:nvPr/>
        </p:nvSpPr>
        <p:spPr>
          <a:xfrm>
            <a:off x="10739448" y="1844876"/>
            <a:ext cx="741879" cy="479306"/>
          </a:xfrm>
          <a:prstGeom prst="rect">
            <a:avLst/>
          </a:prstGeom>
          <a:noFill/>
        </p:spPr>
        <p:txBody>
          <a:bodyPr wrap="none" lIns="179233" tIns="143387" rIns="179233" bIns="143387" rtlCol="0" anchor="ctr" anchorCtr="0">
            <a:spAutoFit/>
          </a:bodyPr>
          <a:lstStyle/>
          <a:p>
            <a:pPr defTabSz="861106">
              <a:lnSpc>
                <a:spcPct val="90000"/>
              </a:lnSpc>
              <a:spcAft>
                <a:spcPts val="566"/>
              </a:spcAft>
              <a:defRPr/>
            </a:pPr>
            <a:r>
              <a:rPr lang="en-US" sz="1370" b="1" kern="0" dirty="0">
                <a:solidFill>
                  <a:srgbClr val="235AA8"/>
                </a:solidFill>
                <a:latin typeface="Segoe UI"/>
                <a:cs typeface="Segoe UI Semilight" panose="020B0402040204020203" pitchFamily="34" charset="0"/>
              </a:rPr>
              <a:t>Web</a:t>
            </a:r>
          </a:p>
        </p:txBody>
      </p:sp>
      <p:sp>
        <p:nvSpPr>
          <p:cNvPr id="56" name="TextBox 55">
            <a:extLst>
              <a:ext uri="{FF2B5EF4-FFF2-40B4-BE49-F238E27FC236}">
                <a16:creationId xmlns:a16="http://schemas.microsoft.com/office/drawing/2014/main" id="{B8355451-2059-D9BF-2E4D-DC6BE3DDF347}"/>
              </a:ext>
            </a:extLst>
          </p:cNvPr>
          <p:cNvSpPr txBox="1"/>
          <p:nvPr/>
        </p:nvSpPr>
        <p:spPr>
          <a:xfrm>
            <a:off x="10739449" y="2423064"/>
            <a:ext cx="988741" cy="479306"/>
          </a:xfrm>
          <a:prstGeom prst="rect">
            <a:avLst/>
          </a:prstGeom>
          <a:noFill/>
        </p:spPr>
        <p:txBody>
          <a:bodyPr wrap="none" lIns="179233" tIns="143387" rIns="179233" bIns="143387" rtlCol="0" anchor="ctr" anchorCtr="0">
            <a:spAutoFit/>
          </a:bodyPr>
          <a:lstStyle/>
          <a:p>
            <a:pPr defTabSz="861106">
              <a:lnSpc>
                <a:spcPct val="90000"/>
              </a:lnSpc>
              <a:spcAft>
                <a:spcPts val="566"/>
              </a:spcAft>
              <a:defRPr/>
            </a:pPr>
            <a:r>
              <a:rPr lang="en-US" sz="1370" b="1" kern="0">
                <a:solidFill>
                  <a:srgbClr val="235AA8"/>
                </a:solidFill>
                <a:latin typeface="Segoe UI"/>
                <a:cs typeface="Segoe UI Semilight" panose="020B0402040204020203" pitchFamily="34" charset="0"/>
              </a:rPr>
              <a:t>Mobile </a:t>
            </a:r>
          </a:p>
        </p:txBody>
      </p:sp>
      <p:sp>
        <p:nvSpPr>
          <p:cNvPr id="57" name="TextBox 56">
            <a:extLst>
              <a:ext uri="{FF2B5EF4-FFF2-40B4-BE49-F238E27FC236}">
                <a16:creationId xmlns:a16="http://schemas.microsoft.com/office/drawing/2014/main" id="{78C4C691-A6BF-37F8-DED5-C6BAC427EDCC}"/>
              </a:ext>
            </a:extLst>
          </p:cNvPr>
          <p:cNvSpPr txBox="1"/>
          <p:nvPr/>
        </p:nvSpPr>
        <p:spPr>
          <a:xfrm>
            <a:off x="10739449" y="3601308"/>
            <a:ext cx="1240412" cy="479306"/>
          </a:xfrm>
          <a:prstGeom prst="rect">
            <a:avLst/>
          </a:prstGeom>
          <a:noFill/>
        </p:spPr>
        <p:txBody>
          <a:bodyPr wrap="none" lIns="179233" tIns="143387" rIns="179233" bIns="143387" rtlCol="0" anchor="ctr" anchorCtr="0">
            <a:spAutoFit/>
          </a:bodyPr>
          <a:lstStyle/>
          <a:p>
            <a:pPr defTabSz="861106">
              <a:lnSpc>
                <a:spcPct val="90000"/>
              </a:lnSpc>
              <a:spcAft>
                <a:spcPts val="566"/>
              </a:spcAft>
              <a:defRPr/>
            </a:pPr>
            <a:r>
              <a:rPr lang="en-US" sz="1370" b="1" kern="0">
                <a:solidFill>
                  <a:srgbClr val="235AA8"/>
                </a:solidFill>
                <a:latin typeface="Segoe UI"/>
                <a:cs typeface="Segoe UI Semilight" panose="020B0402040204020203" pitchFamily="34" charset="0"/>
              </a:rPr>
              <a:t>Embedded</a:t>
            </a:r>
          </a:p>
        </p:txBody>
      </p:sp>
      <p:sp>
        <p:nvSpPr>
          <p:cNvPr id="58" name="TextBox 57">
            <a:extLst>
              <a:ext uri="{FF2B5EF4-FFF2-40B4-BE49-F238E27FC236}">
                <a16:creationId xmlns:a16="http://schemas.microsoft.com/office/drawing/2014/main" id="{C492F6F9-E434-7078-4707-A003CA1FA1B6}"/>
              </a:ext>
            </a:extLst>
          </p:cNvPr>
          <p:cNvSpPr txBox="1"/>
          <p:nvPr/>
        </p:nvSpPr>
        <p:spPr>
          <a:xfrm>
            <a:off x="10739450" y="3006910"/>
            <a:ext cx="781953" cy="479306"/>
          </a:xfrm>
          <a:prstGeom prst="rect">
            <a:avLst/>
          </a:prstGeom>
          <a:noFill/>
        </p:spPr>
        <p:txBody>
          <a:bodyPr wrap="none" lIns="179233" tIns="143387" rIns="179233" bIns="143387" rtlCol="0" anchor="ctr" anchorCtr="0">
            <a:spAutoFit/>
          </a:bodyPr>
          <a:lstStyle/>
          <a:p>
            <a:pPr defTabSz="861106">
              <a:lnSpc>
                <a:spcPct val="90000"/>
              </a:lnSpc>
              <a:spcAft>
                <a:spcPts val="566"/>
              </a:spcAft>
              <a:defRPr/>
            </a:pPr>
            <a:r>
              <a:rPr lang="en-US" sz="1370" b="1" kern="0">
                <a:solidFill>
                  <a:srgbClr val="235AA8"/>
                </a:solidFill>
                <a:latin typeface="Segoe UI"/>
                <a:cs typeface="Segoe UI Semilight" panose="020B0402040204020203" pitchFamily="34" charset="0"/>
              </a:rPr>
              <a:t>Excel</a:t>
            </a:r>
          </a:p>
        </p:txBody>
      </p:sp>
      <p:grpSp>
        <p:nvGrpSpPr>
          <p:cNvPr id="59" name="Group 58">
            <a:extLst>
              <a:ext uri="{FF2B5EF4-FFF2-40B4-BE49-F238E27FC236}">
                <a16:creationId xmlns:a16="http://schemas.microsoft.com/office/drawing/2014/main" id="{D8ACC1E9-63C4-BAA1-227B-5132D59B776E}"/>
              </a:ext>
              <a:ext uri="{C183D7F6-B498-43B3-948B-1728B52AA6E4}">
                <adec:decorative xmlns:adec="http://schemas.microsoft.com/office/drawing/2017/decorative" val="1"/>
              </a:ext>
            </a:extLst>
          </p:cNvPr>
          <p:cNvGrpSpPr/>
          <p:nvPr/>
        </p:nvGrpSpPr>
        <p:grpSpPr>
          <a:xfrm>
            <a:off x="10040484" y="2132237"/>
            <a:ext cx="346518" cy="2992786"/>
            <a:chOff x="9961731" y="2732796"/>
            <a:chExt cx="589936" cy="2993211"/>
          </a:xfrm>
        </p:grpSpPr>
        <p:cxnSp>
          <p:nvCxnSpPr>
            <p:cNvPr id="60" name="Straight Arrow Connector 59">
              <a:extLst>
                <a:ext uri="{FF2B5EF4-FFF2-40B4-BE49-F238E27FC236}">
                  <a16:creationId xmlns:a16="http://schemas.microsoft.com/office/drawing/2014/main" id="{A885D143-9902-FF78-27B6-0DA934022C0F}"/>
                </a:ext>
              </a:extLst>
            </p:cNvPr>
            <p:cNvCxnSpPr>
              <a:cxnSpLocks/>
            </p:cNvCxnSpPr>
            <p:nvPr/>
          </p:nvCxnSpPr>
          <p:spPr>
            <a:xfrm>
              <a:off x="9963150" y="3924353"/>
              <a:ext cx="588517" cy="0"/>
            </a:xfrm>
            <a:prstGeom prst="straightConnector1">
              <a:avLst/>
            </a:prstGeom>
            <a:solidFill>
              <a:srgbClr val="FFFFFF"/>
            </a:solidFill>
            <a:ln w="12700" cap="flat" cmpd="sng" algn="ctr">
              <a:solidFill>
                <a:srgbClr val="353535"/>
              </a:solidFill>
              <a:prstDash val="solid"/>
              <a:headEnd type="none" w="med" len="med"/>
              <a:tailEnd type="arrow" w="med" len="sm"/>
            </a:ln>
            <a:effectLst/>
          </p:spPr>
        </p:cxnSp>
        <p:cxnSp>
          <p:nvCxnSpPr>
            <p:cNvPr id="61" name="Straight Arrow Connector 60">
              <a:extLst>
                <a:ext uri="{FF2B5EF4-FFF2-40B4-BE49-F238E27FC236}">
                  <a16:creationId xmlns:a16="http://schemas.microsoft.com/office/drawing/2014/main" id="{1B0999BA-34F9-203C-8A4E-57517885649E}"/>
                </a:ext>
              </a:extLst>
            </p:cNvPr>
            <p:cNvCxnSpPr/>
            <p:nvPr/>
          </p:nvCxnSpPr>
          <p:spPr>
            <a:xfrm>
              <a:off x="9961731" y="2734171"/>
              <a:ext cx="589936" cy="0"/>
            </a:xfrm>
            <a:prstGeom prst="straightConnector1">
              <a:avLst/>
            </a:prstGeom>
            <a:solidFill>
              <a:srgbClr val="FFFFFF"/>
            </a:solidFill>
            <a:ln w="12700" cap="flat" cmpd="sng" algn="ctr">
              <a:solidFill>
                <a:srgbClr val="353535"/>
              </a:solidFill>
              <a:prstDash val="solid"/>
              <a:headEnd type="none" w="med" len="med"/>
              <a:tailEnd type="arrow" w="med" len="sm"/>
            </a:ln>
            <a:effectLst/>
          </p:spPr>
        </p:cxnSp>
        <p:cxnSp>
          <p:nvCxnSpPr>
            <p:cNvPr id="62" name="Straight Arrow Connector 61">
              <a:extLst>
                <a:ext uri="{FF2B5EF4-FFF2-40B4-BE49-F238E27FC236}">
                  <a16:creationId xmlns:a16="http://schemas.microsoft.com/office/drawing/2014/main" id="{1948BFE4-7901-3FA4-743F-A73B72DF239B}"/>
                </a:ext>
              </a:extLst>
            </p:cNvPr>
            <p:cNvCxnSpPr/>
            <p:nvPr/>
          </p:nvCxnSpPr>
          <p:spPr>
            <a:xfrm>
              <a:off x="9961731" y="3329262"/>
              <a:ext cx="589936" cy="0"/>
            </a:xfrm>
            <a:prstGeom prst="straightConnector1">
              <a:avLst/>
            </a:prstGeom>
            <a:solidFill>
              <a:srgbClr val="FFFFFF"/>
            </a:solidFill>
            <a:ln w="12700" cap="flat" cmpd="sng" algn="ctr">
              <a:solidFill>
                <a:srgbClr val="353535"/>
              </a:solidFill>
              <a:prstDash val="solid"/>
              <a:headEnd type="none" w="med" len="med"/>
              <a:tailEnd type="arrow" w="med" len="sm"/>
            </a:ln>
            <a:effectLst/>
          </p:spPr>
        </p:cxnSp>
        <p:cxnSp>
          <p:nvCxnSpPr>
            <p:cNvPr id="63" name="Straight Arrow Connector 62">
              <a:extLst>
                <a:ext uri="{FF2B5EF4-FFF2-40B4-BE49-F238E27FC236}">
                  <a16:creationId xmlns:a16="http://schemas.microsoft.com/office/drawing/2014/main" id="{07A90E74-2E0F-63F1-F287-2BC7AAB8AC5B}"/>
                </a:ext>
              </a:extLst>
            </p:cNvPr>
            <p:cNvCxnSpPr/>
            <p:nvPr/>
          </p:nvCxnSpPr>
          <p:spPr>
            <a:xfrm>
              <a:off x="9961731" y="5726007"/>
              <a:ext cx="589936" cy="0"/>
            </a:xfrm>
            <a:prstGeom prst="straightConnector1">
              <a:avLst/>
            </a:prstGeom>
            <a:solidFill>
              <a:srgbClr val="FFFFFF"/>
            </a:solidFill>
            <a:ln w="12700" cap="flat" cmpd="sng" algn="ctr">
              <a:solidFill>
                <a:srgbClr val="353535"/>
              </a:solidFill>
              <a:prstDash val="solid"/>
              <a:headEnd type="none" w="med" len="med"/>
              <a:tailEnd type="arrow" w="med" len="sm"/>
            </a:ln>
            <a:effectLst/>
          </p:spPr>
        </p:cxnSp>
        <p:cxnSp>
          <p:nvCxnSpPr>
            <p:cNvPr id="64" name="Straight Connector 63">
              <a:extLst>
                <a:ext uri="{FF2B5EF4-FFF2-40B4-BE49-F238E27FC236}">
                  <a16:creationId xmlns:a16="http://schemas.microsoft.com/office/drawing/2014/main" id="{D1058BAD-9CB0-1E38-2648-EFEF76F52560}"/>
                </a:ext>
              </a:extLst>
            </p:cNvPr>
            <p:cNvCxnSpPr>
              <a:cxnSpLocks/>
            </p:cNvCxnSpPr>
            <p:nvPr/>
          </p:nvCxnSpPr>
          <p:spPr>
            <a:xfrm>
              <a:off x="9961731" y="2732796"/>
              <a:ext cx="0" cy="2993211"/>
            </a:xfrm>
            <a:prstGeom prst="line">
              <a:avLst/>
            </a:prstGeom>
            <a:solidFill>
              <a:srgbClr val="FFFFFF"/>
            </a:solidFill>
            <a:ln w="12700" cap="flat" cmpd="sng" algn="ctr">
              <a:solidFill>
                <a:srgbClr val="353535"/>
              </a:solidFill>
              <a:prstDash val="solid"/>
              <a:headEnd type="none" w="med" len="med"/>
              <a:tailEnd type="none" w="med" len="med"/>
            </a:ln>
            <a:effectLst/>
          </p:spPr>
        </p:cxnSp>
        <p:cxnSp>
          <p:nvCxnSpPr>
            <p:cNvPr id="65" name="Straight Arrow Connector 64">
              <a:extLst>
                <a:ext uri="{FF2B5EF4-FFF2-40B4-BE49-F238E27FC236}">
                  <a16:creationId xmlns:a16="http://schemas.microsoft.com/office/drawing/2014/main" id="{A998BBFC-2FB1-273D-54B5-E9A9432C840D}"/>
                </a:ext>
              </a:extLst>
            </p:cNvPr>
            <p:cNvCxnSpPr/>
            <p:nvPr/>
          </p:nvCxnSpPr>
          <p:spPr>
            <a:xfrm>
              <a:off x="9961731" y="4519444"/>
              <a:ext cx="589936" cy="0"/>
            </a:xfrm>
            <a:prstGeom prst="straightConnector1">
              <a:avLst/>
            </a:prstGeom>
            <a:solidFill>
              <a:srgbClr val="FFFFFF"/>
            </a:solidFill>
            <a:ln w="12700" cap="flat" cmpd="sng" algn="ctr">
              <a:solidFill>
                <a:srgbClr val="353535"/>
              </a:solidFill>
              <a:prstDash val="solid"/>
              <a:headEnd type="none" w="med" len="med"/>
              <a:tailEnd type="arrow" w="med" len="sm"/>
            </a:ln>
            <a:effectLst/>
          </p:spPr>
        </p:cxnSp>
        <p:cxnSp>
          <p:nvCxnSpPr>
            <p:cNvPr id="66" name="Straight Arrow Connector 65">
              <a:extLst>
                <a:ext uri="{FF2B5EF4-FFF2-40B4-BE49-F238E27FC236}">
                  <a16:creationId xmlns:a16="http://schemas.microsoft.com/office/drawing/2014/main" id="{84F653A7-E8B7-536D-2CD1-A65B8881CE03}"/>
                </a:ext>
              </a:extLst>
            </p:cNvPr>
            <p:cNvCxnSpPr/>
            <p:nvPr/>
          </p:nvCxnSpPr>
          <p:spPr>
            <a:xfrm>
              <a:off x="9961731" y="5091396"/>
              <a:ext cx="589936" cy="0"/>
            </a:xfrm>
            <a:prstGeom prst="straightConnector1">
              <a:avLst/>
            </a:prstGeom>
            <a:solidFill>
              <a:srgbClr val="FFFFFF"/>
            </a:solidFill>
            <a:ln w="12700" cap="flat" cmpd="sng" algn="ctr">
              <a:solidFill>
                <a:srgbClr val="353535"/>
              </a:solidFill>
              <a:prstDash val="solid"/>
              <a:headEnd type="none" w="med" len="med"/>
              <a:tailEnd type="arrow" w="med" len="sm"/>
            </a:ln>
            <a:effectLst/>
          </p:spPr>
        </p:cxnSp>
      </p:grpSp>
      <p:sp>
        <p:nvSpPr>
          <p:cNvPr id="67" name="excel" descr="Excel icon">
            <a:extLst>
              <a:ext uri="{FF2B5EF4-FFF2-40B4-BE49-F238E27FC236}">
                <a16:creationId xmlns:a16="http://schemas.microsoft.com/office/drawing/2014/main" id="{B6F5198D-FDA1-B8F9-EDA6-F0C980DE7BBA}"/>
              </a:ext>
            </a:extLst>
          </p:cNvPr>
          <p:cNvSpPr>
            <a:spLocks noChangeAspect="1" noEditPoints="1"/>
          </p:cNvSpPr>
          <p:nvPr/>
        </p:nvSpPr>
        <p:spPr bwMode="auto">
          <a:xfrm>
            <a:off x="10500661" y="3111171"/>
            <a:ext cx="286634" cy="286634"/>
          </a:xfrm>
          <a:custGeom>
            <a:avLst/>
            <a:gdLst>
              <a:gd name="T0" fmla="*/ 311 w 351"/>
              <a:gd name="T1" fmla="*/ 232 h 351"/>
              <a:gd name="T2" fmla="*/ 255 w 351"/>
              <a:gd name="T3" fmla="*/ 204 h 351"/>
              <a:gd name="T4" fmla="*/ 311 w 351"/>
              <a:gd name="T5" fmla="*/ 188 h 351"/>
              <a:gd name="T6" fmla="*/ 255 w 351"/>
              <a:gd name="T7" fmla="*/ 160 h 351"/>
              <a:gd name="T8" fmla="*/ 311 w 351"/>
              <a:gd name="T9" fmla="*/ 276 h 351"/>
              <a:gd name="T10" fmla="*/ 255 w 351"/>
              <a:gd name="T11" fmla="*/ 248 h 351"/>
              <a:gd name="T12" fmla="*/ 311 w 351"/>
              <a:gd name="T13" fmla="*/ 144 h 351"/>
              <a:gd name="T14" fmla="*/ 255 w 351"/>
              <a:gd name="T15" fmla="*/ 116 h 351"/>
              <a:gd name="T16" fmla="*/ 311 w 351"/>
              <a:gd name="T17" fmla="*/ 100 h 351"/>
              <a:gd name="T18" fmla="*/ 255 w 351"/>
              <a:gd name="T19" fmla="*/ 72 h 351"/>
              <a:gd name="T20" fmla="*/ 311 w 351"/>
              <a:gd name="T21" fmla="*/ 248 h 351"/>
              <a:gd name="T22" fmla="*/ 255 w 351"/>
              <a:gd name="T23" fmla="*/ 276 h 351"/>
              <a:gd name="T24" fmla="*/ 311 w 351"/>
              <a:gd name="T25" fmla="*/ 204 h 351"/>
              <a:gd name="T26" fmla="*/ 255 w 351"/>
              <a:gd name="T27" fmla="*/ 232 h 351"/>
              <a:gd name="T28" fmla="*/ 311 w 351"/>
              <a:gd name="T29" fmla="*/ 160 h 351"/>
              <a:gd name="T30" fmla="*/ 255 w 351"/>
              <a:gd name="T31" fmla="*/ 188 h 351"/>
              <a:gd name="T32" fmla="*/ 311 w 351"/>
              <a:gd name="T33" fmla="*/ 116 h 351"/>
              <a:gd name="T34" fmla="*/ 255 w 351"/>
              <a:gd name="T35" fmla="*/ 144 h 351"/>
              <a:gd name="T36" fmla="*/ 311 w 351"/>
              <a:gd name="T37" fmla="*/ 100 h 351"/>
              <a:gd name="T38" fmla="*/ 255 w 351"/>
              <a:gd name="T39" fmla="*/ 72 h 351"/>
              <a:gd name="T40" fmla="*/ 208 w 351"/>
              <a:gd name="T41" fmla="*/ 0 h 351"/>
              <a:gd name="T42" fmla="*/ 208 w 351"/>
              <a:gd name="T43" fmla="*/ 351 h 351"/>
              <a:gd name="T44" fmla="*/ 351 w 351"/>
              <a:gd name="T45" fmla="*/ 299 h 351"/>
              <a:gd name="T46" fmla="*/ 119 w 351"/>
              <a:gd name="T47" fmla="*/ 110 h 351"/>
              <a:gd name="T48" fmla="*/ 147 w 351"/>
              <a:gd name="T49" fmla="*/ 240 h 351"/>
              <a:gd name="T50" fmla="*/ 98 w 351"/>
              <a:gd name="T51" fmla="*/ 188 h 351"/>
              <a:gd name="T52" fmla="*/ 83 w 351"/>
              <a:gd name="T53" fmla="*/ 174 h 351"/>
              <a:gd name="T54" fmla="*/ 99 w 351"/>
              <a:gd name="T55" fmla="*/ 160 h 351"/>
              <a:gd name="T56" fmla="*/ 208 w 351"/>
              <a:gd name="T57" fmla="*/ 299 h 351"/>
              <a:gd name="T58" fmla="*/ 239 w 351"/>
              <a:gd name="T59" fmla="*/ 248 h 351"/>
              <a:gd name="T60" fmla="*/ 239 w 351"/>
              <a:gd name="T61" fmla="*/ 232 h 351"/>
              <a:gd name="T62" fmla="*/ 208 w 351"/>
              <a:gd name="T63" fmla="*/ 188 h 351"/>
              <a:gd name="T64" fmla="*/ 208 w 351"/>
              <a:gd name="T65" fmla="*/ 160 h 351"/>
              <a:gd name="T66" fmla="*/ 239 w 351"/>
              <a:gd name="T67" fmla="*/ 116 h 351"/>
              <a:gd name="T68" fmla="*/ 239 w 351"/>
              <a:gd name="T69" fmla="*/ 100 h 351"/>
              <a:gd name="T70" fmla="*/ 208 w 351"/>
              <a:gd name="T71" fmla="*/ 47 h 351"/>
              <a:gd name="T72" fmla="*/ 339 w 351"/>
              <a:gd name="T73" fmla="*/ 299 h 351"/>
              <a:gd name="T74" fmla="*/ 255 w 351"/>
              <a:gd name="T75" fmla="*/ 276 h 351"/>
              <a:gd name="T76" fmla="*/ 311 w 351"/>
              <a:gd name="T77" fmla="*/ 248 h 351"/>
              <a:gd name="T78" fmla="*/ 255 w 351"/>
              <a:gd name="T79" fmla="*/ 232 h 351"/>
              <a:gd name="T80" fmla="*/ 311 w 351"/>
              <a:gd name="T81" fmla="*/ 204 h 351"/>
              <a:gd name="T82" fmla="*/ 255 w 351"/>
              <a:gd name="T83" fmla="*/ 188 h 351"/>
              <a:gd name="T84" fmla="*/ 311 w 351"/>
              <a:gd name="T85" fmla="*/ 160 h 351"/>
              <a:gd name="T86" fmla="*/ 255 w 351"/>
              <a:gd name="T87" fmla="*/ 144 h 351"/>
              <a:gd name="T88" fmla="*/ 311 w 351"/>
              <a:gd name="T89" fmla="*/ 116 h 351"/>
              <a:gd name="T90" fmla="*/ 255 w 351"/>
              <a:gd name="T91" fmla="*/ 100 h 351"/>
              <a:gd name="T92" fmla="*/ 311 w 351"/>
              <a:gd name="T93" fmla="*/ 72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1" h="351">
                <a:moveTo>
                  <a:pt x="255" y="204"/>
                </a:moveTo>
                <a:cubicBezTo>
                  <a:pt x="255" y="232"/>
                  <a:pt x="255" y="232"/>
                  <a:pt x="255" y="232"/>
                </a:cubicBezTo>
                <a:cubicBezTo>
                  <a:pt x="311" y="232"/>
                  <a:pt x="311" y="232"/>
                  <a:pt x="311" y="232"/>
                </a:cubicBezTo>
                <a:cubicBezTo>
                  <a:pt x="311" y="204"/>
                  <a:pt x="311" y="204"/>
                  <a:pt x="311" y="204"/>
                </a:cubicBezTo>
                <a:cubicBezTo>
                  <a:pt x="255" y="204"/>
                  <a:pt x="255" y="204"/>
                  <a:pt x="255" y="204"/>
                </a:cubicBezTo>
                <a:cubicBezTo>
                  <a:pt x="255" y="204"/>
                  <a:pt x="255" y="204"/>
                  <a:pt x="255" y="204"/>
                </a:cubicBezTo>
                <a:close/>
                <a:moveTo>
                  <a:pt x="255" y="160"/>
                </a:moveTo>
                <a:cubicBezTo>
                  <a:pt x="255" y="188"/>
                  <a:pt x="255" y="188"/>
                  <a:pt x="255" y="188"/>
                </a:cubicBezTo>
                <a:cubicBezTo>
                  <a:pt x="311" y="188"/>
                  <a:pt x="311" y="188"/>
                  <a:pt x="311" y="188"/>
                </a:cubicBezTo>
                <a:cubicBezTo>
                  <a:pt x="311" y="160"/>
                  <a:pt x="311" y="160"/>
                  <a:pt x="311" y="160"/>
                </a:cubicBezTo>
                <a:cubicBezTo>
                  <a:pt x="255" y="160"/>
                  <a:pt x="255" y="160"/>
                  <a:pt x="255" y="160"/>
                </a:cubicBezTo>
                <a:cubicBezTo>
                  <a:pt x="255" y="160"/>
                  <a:pt x="255" y="160"/>
                  <a:pt x="255" y="160"/>
                </a:cubicBezTo>
                <a:close/>
                <a:moveTo>
                  <a:pt x="255" y="248"/>
                </a:moveTo>
                <a:cubicBezTo>
                  <a:pt x="255" y="276"/>
                  <a:pt x="255" y="276"/>
                  <a:pt x="255" y="276"/>
                </a:cubicBezTo>
                <a:cubicBezTo>
                  <a:pt x="311" y="276"/>
                  <a:pt x="311" y="276"/>
                  <a:pt x="311" y="276"/>
                </a:cubicBezTo>
                <a:cubicBezTo>
                  <a:pt x="311" y="248"/>
                  <a:pt x="311" y="248"/>
                  <a:pt x="311" y="248"/>
                </a:cubicBezTo>
                <a:cubicBezTo>
                  <a:pt x="255" y="248"/>
                  <a:pt x="255" y="248"/>
                  <a:pt x="255" y="248"/>
                </a:cubicBezTo>
                <a:cubicBezTo>
                  <a:pt x="255" y="248"/>
                  <a:pt x="255" y="248"/>
                  <a:pt x="255" y="248"/>
                </a:cubicBezTo>
                <a:close/>
                <a:moveTo>
                  <a:pt x="255" y="116"/>
                </a:moveTo>
                <a:cubicBezTo>
                  <a:pt x="255" y="144"/>
                  <a:pt x="255" y="144"/>
                  <a:pt x="255" y="144"/>
                </a:cubicBezTo>
                <a:cubicBezTo>
                  <a:pt x="311" y="144"/>
                  <a:pt x="311" y="144"/>
                  <a:pt x="311" y="144"/>
                </a:cubicBezTo>
                <a:cubicBezTo>
                  <a:pt x="311" y="116"/>
                  <a:pt x="311" y="116"/>
                  <a:pt x="311" y="116"/>
                </a:cubicBezTo>
                <a:cubicBezTo>
                  <a:pt x="255" y="116"/>
                  <a:pt x="255" y="116"/>
                  <a:pt x="255" y="116"/>
                </a:cubicBezTo>
                <a:cubicBezTo>
                  <a:pt x="255" y="116"/>
                  <a:pt x="255" y="116"/>
                  <a:pt x="255" y="116"/>
                </a:cubicBezTo>
                <a:close/>
                <a:moveTo>
                  <a:pt x="255" y="72"/>
                </a:moveTo>
                <a:cubicBezTo>
                  <a:pt x="255" y="100"/>
                  <a:pt x="255" y="100"/>
                  <a:pt x="255" y="100"/>
                </a:cubicBezTo>
                <a:cubicBezTo>
                  <a:pt x="311" y="100"/>
                  <a:pt x="311" y="100"/>
                  <a:pt x="311" y="100"/>
                </a:cubicBezTo>
                <a:cubicBezTo>
                  <a:pt x="311" y="72"/>
                  <a:pt x="311" y="72"/>
                  <a:pt x="311" y="72"/>
                </a:cubicBezTo>
                <a:cubicBezTo>
                  <a:pt x="255" y="72"/>
                  <a:pt x="255" y="72"/>
                  <a:pt x="255" y="72"/>
                </a:cubicBezTo>
                <a:cubicBezTo>
                  <a:pt x="255" y="72"/>
                  <a:pt x="255" y="72"/>
                  <a:pt x="255" y="72"/>
                </a:cubicBezTo>
                <a:close/>
                <a:moveTo>
                  <a:pt x="255" y="276"/>
                </a:moveTo>
                <a:cubicBezTo>
                  <a:pt x="311" y="276"/>
                  <a:pt x="311" y="276"/>
                  <a:pt x="311" y="276"/>
                </a:cubicBezTo>
                <a:cubicBezTo>
                  <a:pt x="311" y="248"/>
                  <a:pt x="311" y="248"/>
                  <a:pt x="311" y="248"/>
                </a:cubicBezTo>
                <a:cubicBezTo>
                  <a:pt x="255" y="248"/>
                  <a:pt x="255" y="248"/>
                  <a:pt x="255" y="248"/>
                </a:cubicBezTo>
                <a:cubicBezTo>
                  <a:pt x="255" y="276"/>
                  <a:pt x="255" y="276"/>
                  <a:pt x="255" y="276"/>
                </a:cubicBezTo>
                <a:cubicBezTo>
                  <a:pt x="255" y="276"/>
                  <a:pt x="255" y="276"/>
                  <a:pt x="255" y="276"/>
                </a:cubicBezTo>
                <a:close/>
                <a:moveTo>
                  <a:pt x="255" y="232"/>
                </a:moveTo>
                <a:cubicBezTo>
                  <a:pt x="311" y="232"/>
                  <a:pt x="311" y="232"/>
                  <a:pt x="311" y="232"/>
                </a:cubicBezTo>
                <a:cubicBezTo>
                  <a:pt x="311" y="204"/>
                  <a:pt x="311" y="204"/>
                  <a:pt x="311" y="204"/>
                </a:cubicBezTo>
                <a:cubicBezTo>
                  <a:pt x="255" y="204"/>
                  <a:pt x="255" y="204"/>
                  <a:pt x="255" y="204"/>
                </a:cubicBezTo>
                <a:cubicBezTo>
                  <a:pt x="255" y="232"/>
                  <a:pt x="255" y="232"/>
                  <a:pt x="255" y="232"/>
                </a:cubicBezTo>
                <a:cubicBezTo>
                  <a:pt x="255" y="232"/>
                  <a:pt x="255" y="232"/>
                  <a:pt x="255" y="232"/>
                </a:cubicBezTo>
                <a:close/>
                <a:moveTo>
                  <a:pt x="255" y="188"/>
                </a:moveTo>
                <a:cubicBezTo>
                  <a:pt x="311" y="188"/>
                  <a:pt x="311" y="188"/>
                  <a:pt x="311" y="188"/>
                </a:cubicBezTo>
                <a:cubicBezTo>
                  <a:pt x="311" y="160"/>
                  <a:pt x="311" y="160"/>
                  <a:pt x="311" y="160"/>
                </a:cubicBezTo>
                <a:cubicBezTo>
                  <a:pt x="255" y="160"/>
                  <a:pt x="255" y="160"/>
                  <a:pt x="255" y="160"/>
                </a:cubicBezTo>
                <a:cubicBezTo>
                  <a:pt x="255" y="188"/>
                  <a:pt x="255" y="188"/>
                  <a:pt x="255" y="188"/>
                </a:cubicBezTo>
                <a:cubicBezTo>
                  <a:pt x="255" y="188"/>
                  <a:pt x="255" y="188"/>
                  <a:pt x="255" y="188"/>
                </a:cubicBezTo>
                <a:close/>
                <a:moveTo>
                  <a:pt x="255" y="144"/>
                </a:moveTo>
                <a:cubicBezTo>
                  <a:pt x="311" y="144"/>
                  <a:pt x="311" y="144"/>
                  <a:pt x="311" y="144"/>
                </a:cubicBezTo>
                <a:cubicBezTo>
                  <a:pt x="311" y="116"/>
                  <a:pt x="311" y="116"/>
                  <a:pt x="311" y="116"/>
                </a:cubicBezTo>
                <a:cubicBezTo>
                  <a:pt x="255" y="116"/>
                  <a:pt x="255" y="116"/>
                  <a:pt x="255" y="116"/>
                </a:cubicBezTo>
                <a:cubicBezTo>
                  <a:pt x="255" y="144"/>
                  <a:pt x="255" y="144"/>
                  <a:pt x="255" y="144"/>
                </a:cubicBezTo>
                <a:cubicBezTo>
                  <a:pt x="255" y="144"/>
                  <a:pt x="255" y="144"/>
                  <a:pt x="255" y="144"/>
                </a:cubicBezTo>
                <a:close/>
                <a:moveTo>
                  <a:pt x="255" y="72"/>
                </a:moveTo>
                <a:cubicBezTo>
                  <a:pt x="255" y="100"/>
                  <a:pt x="255" y="100"/>
                  <a:pt x="255" y="100"/>
                </a:cubicBezTo>
                <a:cubicBezTo>
                  <a:pt x="311" y="100"/>
                  <a:pt x="311" y="100"/>
                  <a:pt x="311" y="100"/>
                </a:cubicBezTo>
                <a:cubicBezTo>
                  <a:pt x="311" y="72"/>
                  <a:pt x="311" y="72"/>
                  <a:pt x="311" y="72"/>
                </a:cubicBezTo>
                <a:cubicBezTo>
                  <a:pt x="255" y="72"/>
                  <a:pt x="255" y="72"/>
                  <a:pt x="255" y="72"/>
                </a:cubicBezTo>
                <a:cubicBezTo>
                  <a:pt x="255" y="72"/>
                  <a:pt x="255" y="72"/>
                  <a:pt x="255" y="72"/>
                </a:cubicBezTo>
                <a:close/>
                <a:moveTo>
                  <a:pt x="339" y="35"/>
                </a:moveTo>
                <a:cubicBezTo>
                  <a:pt x="208" y="35"/>
                  <a:pt x="208" y="35"/>
                  <a:pt x="208" y="35"/>
                </a:cubicBezTo>
                <a:cubicBezTo>
                  <a:pt x="208" y="0"/>
                  <a:pt x="208" y="0"/>
                  <a:pt x="208" y="0"/>
                </a:cubicBezTo>
                <a:cubicBezTo>
                  <a:pt x="0" y="35"/>
                  <a:pt x="0" y="35"/>
                  <a:pt x="0" y="35"/>
                </a:cubicBezTo>
                <a:cubicBezTo>
                  <a:pt x="0" y="315"/>
                  <a:pt x="0" y="315"/>
                  <a:pt x="0" y="315"/>
                </a:cubicBezTo>
                <a:cubicBezTo>
                  <a:pt x="208" y="351"/>
                  <a:pt x="208" y="351"/>
                  <a:pt x="208" y="351"/>
                </a:cubicBezTo>
                <a:cubicBezTo>
                  <a:pt x="208" y="311"/>
                  <a:pt x="208" y="311"/>
                  <a:pt x="208" y="311"/>
                </a:cubicBezTo>
                <a:cubicBezTo>
                  <a:pt x="340" y="311"/>
                  <a:pt x="340" y="311"/>
                  <a:pt x="340" y="311"/>
                </a:cubicBezTo>
                <a:cubicBezTo>
                  <a:pt x="348" y="311"/>
                  <a:pt x="351" y="306"/>
                  <a:pt x="351" y="299"/>
                </a:cubicBezTo>
                <a:cubicBezTo>
                  <a:pt x="351" y="47"/>
                  <a:pt x="351" y="47"/>
                  <a:pt x="351" y="47"/>
                </a:cubicBezTo>
                <a:cubicBezTo>
                  <a:pt x="351" y="41"/>
                  <a:pt x="346" y="35"/>
                  <a:pt x="339" y="35"/>
                </a:cubicBezTo>
                <a:close/>
                <a:moveTo>
                  <a:pt x="119" y="110"/>
                </a:moveTo>
                <a:cubicBezTo>
                  <a:pt x="146" y="107"/>
                  <a:pt x="146" y="107"/>
                  <a:pt x="146" y="107"/>
                </a:cubicBezTo>
                <a:cubicBezTo>
                  <a:pt x="114" y="173"/>
                  <a:pt x="114" y="173"/>
                  <a:pt x="114" y="173"/>
                </a:cubicBezTo>
                <a:cubicBezTo>
                  <a:pt x="147" y="240"/>
                  <a:pt x="147" y="240"/>
                  <a:pt x="147" y="240"/>
                </a:cubicBezTo>
                <a:cubicBezTo>
                  <a:pt x="118" y="238"/>
                  <a:pt x="118" y="238"/>
                  <a:pt x="118" y="238"/>
                </a:cubicBezTo>
                <a:cubicBezTo>
                  <a:pt x="98" y="188"/>
                  <a:pt x="98" y="188"/>
                  <a:pt x="98" y="188"/>
                </a:cubicBezTo>
                <a:cubicBezTo>
                  <a:pt x="98" y="188"/>
                  <a:pt x="98" y="188"/>
                  <a:pt x="98" y="188"/>
                </a:cubicBezTo>
                <a:cubicBezTo>
                  <a:pt x="78" y="237"/>
                  <a:pt x="78" y="237"/>
                  <a:pt x="78" y="237"/>
                </a:cubicBezTo>
                <a:cubicBezTo>
                  <a:pt x="52" y="234"/>
                  <a:pt x="52" y="234"/>
                  <a:pt x="52" y="234"/>
                </a:cubicBezTo>
                <a:cubicBezTo>
                  <a:pt x="83" y="174"/>
                  <a:pt x="83" y="174"/>
                  <a:pt x="83" y="174"/>
                </a:cubicBezTo>
                <a:cubicBezTo>
                  <a:pt x="55" y="113"/>
                  <a:pt x="55" y="113"/>
                  <a:pt x="55" y="113"/>
                </a:cubicBezTo>
                <a:cubicBezTo>
                  <a:pt x="81" y="111"/>
                  <a:pt x="81" y="111"/>
                  <a:pt x="81" y="111"/>
                </a:cubicBezTo>
                <a:cubicBezTo>
                  <a:pt x="99" y="160"/>
                  <a:pt x="99" y="160"/>
                  <a:pt x="99" y="160"/>
                </a:cubicBezTo>
                <a:lnTo>
                  <a:pt x="119" y="110"/>
                </a:lnTo>
                <a:close/>
                <a:moveTo>
                  <a:pt x="339" y="299"/>
                </a:moveTo>
                <a:cubicBezTo>
                  <a:pt x="208" y="299"/>
                  <a:pt x="208" y="299"/>
                  <a:pt x="208" y="299"/>
                </a:cubicBezTo>
                <a:cubicBezTo>
                  <a:pt x="208" y="276"/>
                  <a:pt x="208" y="276"/>
                  <a:pt x="208" y="276"/>
                </a:cubicBezTo>
                <a:cubicBezTo>
                  <a:pt x="239" y="276"/>
                  <a:pt x="239" y="276"/>
                  <a:pt x="239" y="276"/>
                </a:cubicBezTo>
                <a:cubicBezTo>
                  <a:pt x="239" y="248"/>
                  <a:pt x="239" y="248"/>
                  <a:pt x="239" y="248"/>
                </a:cubicBezTo>
                <a:cubicBezTo>
                  <a:pt x="208" y="248"/>
                  <a:pt x="208" y="248"/>
                  <a:pt x="208" y="248"/>
                </a:cubicBezTo>
                <a:cubicBezTo>
                  <a:pt x="208" y="232"/>
                  <a:pt x="208" y="232"/>
                  <a:pt x="208" y="232"/>
                </a:cubicBezTo>
                <a:cubicBezTo>
                  <a:pt x="239" y="232"/>
                  <a:pt x="239" y="232"/>
                  <a:pt x="239" y="232"/>
                </a:cubicBezTo>
                <a:cubicBezTo>
                  <a:pt x="239" y="204"/>
                  <a:pt x="239" y="204"/>
                  <a:pt x="239" y="204"/>
                </a:cubicBezTo>
                <a:cubicBezTo>
                  <a:pt x="208" y="204"/>
                  <a:pt x="208" y="204"/>
                  <a:pt x="208" y="204"/>
                </a:cubicBezTo>
                <a:cubicBezTo>
                  <a:pt x="208" y="188"/>
                  <a:pt x="208" y="188"/>
                  <a:pt x="208" y="188"/>
                </a:cubicBezTo>
                <a:cubicBezTo>
                  <a:pt x="239" y="188"/>
                  <a:pt x="239" y="188"/>
                  <a:pt x="239" y="188"/>
                </a:cubicBezTo>
                <a:cubicBezTo>
                  <a:pt x="239" y="160"/>
                  <a:pt x="239" y="160"/>
                  <a:pt x="239" y="160"/>
                </a:cubicBezTo>
                <a:cubicBezTo>
                  <a:pt x="208" y="160"/>
                  <a:pt x="208" y="160"/>
                  <a:pt x="208" y="160"/>
                </a:cubicBezTo>
                <a:cubicBezTo>
                  <a:pt x="208" y="144"/>
                  <a:pt x="208" y="144"/>
                  <a:pt x="208" y="144"/>
                </a:cubicBezTo>
                <a:cubicBezTo>
                  <a:pt x="239" y="144"/>
                  <a:pt x="239" y="144"/>
                  <a:pt x="239" y="144"/>
                </a:cubicBezTo>
                <a:cubicBezTo>
                  <a:pt x="239" y="116"/>
                  <a:pt x="239" y="116"/>
                  <a:pt x="239" y="116"/>
                </a:cubicBezTo>
                <a:cubicBezTo>
                  <a:pt x="208" y="116"/>
                  <a:pt x="208" y="116"/>
                  <a:pt x="208" y="116"/>
                </a:cubicBezTo>
                <a:cubicBezTo>
                  <a:pt x="208" y="100"/>
                  <a:pt x="208" y="100"/>
                  <a:pt x="208" y="100"/>
                </a:cubicBezTo>
                <a:cubicBezTo>
                  <a:pt x="239" y="100"/>
                  <a:pt x="239" y="100"/>
                  <a:pt x="239" y="100"/>
                </a:cubicBezTo>
                <a:cubicBezTo>
                  <a:pt x="239" y="72"/>
                  <a:pt x="239" y="72"/>
                  <a:pt x="239" y="72"/>
                </a:cubicBezTo>
                <a:cubicBezTo>
                  <a:pt x="208" y="72"/>
                  <a:pt x="208" y="72"/>
                  <a:pt x="208" y="72"/>
                </a:cubicBezTo>
                <a:cubicBezTo>
                  <a:pt x="208" y="47"/>
                  <a:pt x="208" y="47"/>
                  <a:pt x="208" y="47"/>
                </a:cubicBezTo>
                <a:cubicBezTo>
                  <a:pt x="339" y="47"/>
                  <a:pt x="339" y="47"/>
                  <a:pt x="339" y="47"/>
                </a:cubicBezTo>
                <a:cubicBezTo>
                  <a:pt x="339" y="299"/>
                  <a:pt x="339" y="299"/>
                  <a:pt x="339" y="299"/>
                </a:cubicBezTo>
                <a:cubicBezTo>
                  <a:pt x="339" y="299"/>
                  <a:pt x="339" y="299"/>
                  <a:pt x="339" y="299"/>
                </a:cubicBezTo>
                <a:close/>
                <a:moveTo>
                  <a:pt x="311" y="248"/>
                </a:moveTo>
                <a:cubicBezTo>
                  <a:pt x="255" y="248"/>
                  <a:pt x="255" y="248"/>
                  <a:pt x="255" y="248"/>
                </a:cubicBezTo>
                <a:cubicBezTo>
                  <a:pt x="255" y="276"/>
                  <a:pt x="255" y="276"/>
                  <a:pt x="255" y="276"/>
                </a:cubicBezTo>
                <a:cubicBezTo>
                  <a:pt x="311" y="276"/>
                  <a:pt x="311" y="276"/>
                  <a:pt x="311" y="276"/>
                </a:cubicBezTo>
                <a:cubicBezTo>
                  <a:pt x="311" y="248"/>
                  <a:pt x="311" y="248"/>
                  <a:pt x="311" y="248"/>
                </a:cubicBezTo>
                <a:cubicBezTo>
                  <a:pt x="311" y="248"/>
                  <a:pt x="311" y="248"/>
                  <a:pt x="311" y="248"/>
                </a:cubicBezTo>
                <a:close/>
                <a:moveTo>
                  <a:pt x="311" y="204"/>
                </a:moveTo>
                <a:cubicBezTo>
                  <a:pt x="255" y="204"/>
                  <a:pt x="255" y="204"/>
                  <a:pt x="255" y="204"/>
                </a:cubicBezTo>
                <a:cubicBezTo>
                  <a:pt x="255" y="232"/>
                  <a:pt x="255" y="232"/>
                  <a:pt x="255" y="232"/>
                </a:cubicBezTo>
                <a:cubicBezTo>
                  <a:pt x="311" y="232"/>
                  <a:pt x="311" y="232"/>
                  <a:pt x="311" y="232"/>
                </a:cubicBezTo>
                <a:cubicBezTo>
                  <a:pt x="311" y="204"/>
                  <a:pt x="311" y="204"/>
                  <a:pt x="311" y="204"/>
                </a:cubicBezTo>
                <a:cubicBezTo>
                  <a:pt x="311" y="204"/>
                  <a:pt x="311" y="204"/>
                  <a:pt x="311" y="204"/>
                </a:cubicBezTo>
                <a:close/>
                <a:moveTo>
                  <a:pt x="311" y="160"/>
                </a:moveTo>
                <a:cubicBezTo>
                  <a:pt x="255" y="160"/>
                  <a:pt x="255" y="160"/>
                  <a:pt x="255" y="160"/>
                </a:cubicBezTo>
                <a:cubicBezTo>
                  <a:pt x="255" y="188"/>
                  <a:pt x="255" y="188"/>
                  <a:pt x="255" y="188"/>
                </a:cubicBezTo>
                <a:cubicBezTo>
                  <a:pt x="311" y="188"/>
                  <a:pt x="311" y="188"/>
                  <a:pt x="311" y="188"/>
                </a:cubicBezTo>
                <a:cubicBezTo>
                  <a:pt x="311" y="160"/>
                  <a:pt x="311" y="160"/>
                  <a:pt x="311" y="160"/>
                </a:cubicBezTo>
                <a:cubicBezTo>
                  <a:pt x="311" y="160"/>
                  <a:pt x="311" y="160"/>
                  <a:pt x="311" y="160"/>
                </a:cubicBezTo>
                <a:close/>
                <a:moveTo>
                  <a:pt x="311" y="116"/>
                </a:moveTo>
                <a:cubicBezTo>
                  <a:pt x="255" y="116"/>
                  <a:pt x="255" y="116"/>
                  <a:pt x="255" y="116"/>
                </a:cubicBezTo>
                <a:cubicBezTo>
                  <a:pt x="255" y="144"/>
                  <a:pt x="255" y="144"/>
                  <a:pt x="255" y="144"/>
                </a:cubicBezTo>
                <a:cubicBezTo>
                  <a:pt x="311" y="144"/>
                  <a:pt x="311" y="144"/>
                  <a:pt x="311" y="144"/>
                </a:cubicBezTo>
                <a:cubicBezTo>
                  <a:pt x="311" y="116"/>
                  <a:pt x="311" y="116"/>
                  <a:pt x="311" y="116"/>
                </a:cubicBezTo>
                <a:cubicBezTo>
                  <a:pt x="311" y="116"/>
                  <a:pt x="311" y="116"/>
                  <a:pt x="311" y="116"/>
                </a:cubicBezTo>
                <a:close/>
                <a:moveTo>
                  <a:pt x="311" y="72"/>
                </a:moveTo>
                <a:cubicBezTo>
                  <a:pt x="255" y="72"/>
                  <a:pt x="255" y="72"/>
                  <a:pt x="255" y="72"/>
                </a:cubicBezTo>
                <a:cubicBezTo>
                  <a:pt x="255" y="100"/>
                  <a:pt x="255" y="100"/>
                  <a:pt x="255" y="100"/>
                </a:cubicBezTo>
                <a:cubicBezTo>
                  <a:pt x="311" y="100"/>
                  <a:pt x="311" y="100"/>
                  <a:pt x="311" y="100"/>
                </a:cubicBezTo>
                <a:cubicBezTo>
                  <a:pt x="311" y="72"/>
                  <a:pt x="311" y="72"/>
                  <a:pt x="311" y="72"/>
                </a:cubicBezTo>
                <a:cubicBezTo>
                  <a:pt x="311" y="72"/>
                  <a:pt x="311" y="72"/>
                  <a:pt x="311" y="72"/>
                </a:cubicBezTo>
                <a:close/>
              </a:path>
            </a:pathLst>
          </a:custGeom>
          <a:solidFill>
            <a:srgbClr val="107C10"/>
          </a:solidFill>
          <a:ln>
            <a:noFill/>
          </a:ln>
        </p:spPr>
        <p:txBody>
          <a:bodyPr vert="horz" wrap="square" lIns="89618" tIns="44808" rIns="89618" bIns="44808" numCol="1" anchor="t" anchorCtr="0" compatLnSpc="1">
            <a:prstTxWarp prst="textNoShape">
              <a:avLst/>
            </a:prstTxWarp>
          </a:bodyPr>
          <a:lstStyle/>
          <a:p>
            <a:pPr defTabSz="914039">
              <a:defRPr/>
            </a:pPr>
            <a:endParaRPr lang="en-US" sz="882">
              <a:solidFill>
                <a:srgbClr val="353535"/>
              </a:solidFill>
              <a:latin typeface="Segoe UI Semilight"/>
            </a:endParaRPr>
          </a:p>
        </p:txBody>
      </p:sp>
      <p:sp>
        <p:nvSpPr>
          <p:cNvPr id="68" name="phone" descr="Mobile icon">
            <a:extLst>
              <a:ext uri="{FF2B5EF4-FFF2-40B4-BE49-F238E27FC236}">
                <a16:creationId xmlns:a16="http://schemas.microsoft.com/office/drawing/2014/main" id="{8D549F31-284F-C8FB-FD71-38B3B0BF87AD}"/>
              </a:ext>
            </a:extLst>
          </p:cNvPr>
          <p:cNvSpPr>
            <a:spLocks noChangeAspect="1" noEditPoints="1"/>
          </p:cNvSpPr>
          <p:nvPr/>
        </p:nvSpPr>
        <p:spPr bwMode="auto">
          <a:xfrm>
            <a:off x="10564657" y="2531515"/>
            <a:ext cx="150522" cy="241037"/>
          </a:xfrm>
          <a:custGeom>
            <a:avLst/>
            <a:gdLst>
              <a:gd name="T0" fmla="*/ 148 w 148"/>
              <a:gd name="T1" fmla="*/ 112 h 237"/>
              <a:gd name="T2" fmla="*/ 148 w 148"/>
              <a:gd name="T3" fmla="*/ 237 h 237"/>
              <a:gd name="T4" fmla="*/ 0 w 148"/>
              <a:gd name="T5" fmla="*/ 237 h 237"/>
              <a:gd name="T6" fmla="*/ 0 w 148"/>
              <a:gd name="T7" fmla="*/ 0 h 237"/>
              <a:gd name="T8" fmla="*/ 148 w 148"/>
              <a:gd name="T9" fmla="*/ 0 h 237"/>
              <a:gd name="T10" fmla="*/ 148 w 148"/>
              <a:gd name="T11" fmla="*/ 112 h 237"/>
              <a:gd name="T12" fmla="*/ 0 w 148"/>
              <a:gd name="T13" fmla="*/ 29 h 237"/>
              <a:gd name="T14" fmla="*/ 148 w 148"/>
              <a:gd name="T15" fmla="*/ 29 h 237"/>
              <a:gd name="T16" fmla="*/ 0 w 148"/>
              <a:gd name="T17" fmla="*/ 172 h 237"/>
              <a:gd name="T18" fmla="*/ 148 w 148"/>
              <a:gd name="T19" fmla="*/ 172 h 237"/>
              <a:gd name="T20" fmla="*/ 66 w 148"/>
              <a:gd name="T21" fmla="*/ 204 h 237"/>
              <a:gd name="T22" fmla="*/ 82 w 148"/>
              <a:gd name="T23" fmla="*/ 20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7">
                <a:moveTo>
                  <a:pt x="148" y="112"/>
                </a:moveTo>
                <a:lnTo>
                  <a:pt x="148" y="237"/>
                </a:lnTo>
                <a:lnTo>
                  <a:pt x="0" y="237"/>
                </a:lnTo>
                <a:lnTo>
                  <a:pt x="0" y="0"/>
                </a:lnTo>
                <a:lnTo>
                  <a:pt x="148" y="0"/>
                </a:lnTo>
                <a:lnTo>
                  <a:pt x="148" y="112"/>
                </a:lnTo>
                <a:moveTo>
                  <a:pt x="0" y="29"/>
                </a:moveTo>
                <a:lnTo>
                  <a:pt x="148" y="29"/>
                </a:lnTo>
                <a:moveTo>
                  <a:pt x="0" y="172"/>
                </a:moveTo>
                <a:lnTo>
                  <a:pt x="148" y="172"/>
                </a:lnTo>
                <a:moveTo>
                  <a:pt x="66" y="204"/>
                </a:moveTo>
                <a:lnTo>
                  <a:pt x="82" y="204"/>
                </a:lnTo>
              </a:path>
            </a:pathLst>
          </a:custGeom>
          <a:noFill/>
          <a:ln w="15875" cap="flat">
            <a:solidFill>
              <a:srgbClr val="E8112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8" tIns="44808" rIns="89618" bIns="44808" numCol="1" anchor="t" anchorCtr="0" compatLnSpc="1">
            <a:prstTxWarp prst="textNoShape">
              <a:avLst/>
            </a:prstTxWarp>
          </a:bodyPr>
          <a:lstStyle/>
          <a:p>
            <a:pPr defTabSz="914039">
              <a:defRPr/>
            </a:pPr>
            <a:endParaRPr lang="en-US" sz="1766">
              <a:gradFill>
                <a:gsLst>
                  <a:gs pos="0">
                    <a:srgbClr val="505050"/>
                  </a:gs>
                  <a:gs pos="100000">
                    <a:srgbClr val="505050"/>
                  </a:gs>
                </a:gsLst>
              </a:gradFill>
              <a:latin typeface="Segoe UI Semilight"/>
            </a:endParaRPr>
          </a:p>
        </p:txBody>
      </p:sp>
      <p:sp>
        <p:nvSpPr>
          <p:cNvPr id="69" name="globe_2" descr="Web icon">
            <a:extLst>
              <a:ext uri="{FF2B5EF4-FFF2-40B4-BE49-F238E27FC236}">
                <a16:creationId xmlns:a16="http://schemas.microsoft.com/office/drawing/2014/main" id="{3D2F5441-6004-4B88-1295-EAC2A1E72E54}"/>
              </a:ext>
            </a:extLst>
          </p:cNvPr>
          <p:cNvSpPr>
            <a:spLocks noChangeAspect="1" noEditPoints="1"/>
          </p:cNvSpPr>
          <p:nvPr/>
        </p:nvSpPr>
        <p:spPr bwMode="auto">
          <a:xfrm>
            <a:off x="10506212" y="1956698"/>
            <a:ext cx="261934" cy="261934"/>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15875" cap="flat">
            <a:solidFill>
              <a:srgbClr val="0078D7"/>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8" tIns="44808" rIns="89618" bIns="44808" numCol="1" anchor="t" anchorCtr="0" compatLnSpc="1">
            <a:prstTxWarp prst="textNoShape">
              <a:avLst/>
            </a:prstTxWarp>
          </a:bodyPr>
          <a:lstStyle/>
          <a:p>
            <a:pPr defTabSz="896065">
              <a:defRPr/>
            </a:pPr>
            <a:endParaRPr lang="en-US" sz="1766" kern="0">
              <a:solidFill>
                <a:srgbClr val="353535"/>
              </a:solidFill>
              <a:latin typeface="Segoe UI"/>
            </a:endParaRPr>
          </a:p>
        </p:txBody>
      </p:sp>
      <p:sp>
        <p:nvSpPr>
          <p:cNvPr id="70" name="website_3" descr="Embedded icon">
            <a:extLst>
              <a:ext uri="{FF2B5EF4-FFF2-40B4-BE49-F238E27FC236}">
                <a16:creationId xmlns:a16="http://schemas.microsoft.com/office/drawing/2014/main" id="{AE80D1B5-0B18-0B6D-296F-CFD28305175A}"/>
              </a:ext>
            </a:extLst>
          </p:cNvPr>
          <p:cNvSpPr>
            <a:spLocks noChangeAspect="1" noEditPoints="1"/>
          </p:cNvSpPr>
          <p:nvPr/>
        </p:nvSpPr>
        <p:spPr bwMode="auto">
          <a:xfrm>
            <a:off x="10500661" y="3721353"/>
            <a:ext cx="288218" cy="251473"/>
          </a:xfrm>
          <a:custGeom>
            <a:avLst/>
            <a:gdLst>
              <a:gd name="T0" fmla="*/ 0 w 251"/>
              <a:gd name="T1" fmla="*/ 104 h 219"/>
              <a:gd name="T2" fmla="*/ 0 w 251"/>
              <a:gd name="T3" fmla="*/ 0 h 219"/>
              <a:gd name="T4" fmla="*/ 0 w 251"/>
              <a:gd name="T5" fmla="*/ 0 h 219"/>
              <a:gd name="T6" fmla="*/ 251 w 251"/>
              <a:gd name="T7" fmla="*/ 0 h 219"/>
              <a:gd name="T8" fmla="*/ 251 w 251"/>
              <a:gd name="T9" fmla="*/ 219 h 219"/>
              <a:gd name="T10" fmla="*/ 0 w 251"/>
              <a:gd name="T11" fmla="*/ 219 h 219"/>
              <a:gd name="T12" fmla="*/ 0 w 251"/>
              <a:gd name="T13" fmla="*/ 104 h 219"/>
              <a:gd name="T14" fmla="*/ 133 w 251"/>
              <a:gd name="T15" fmla="*/ 72 h 219"/>
              <a:gd name="T16" fmla="*/ 133 w 251"/>
              <a:gd name="T17" fmla="*/ 36 h 219"/>
              <a:gd name="T18" fmla="*/ 31 w 251"/>
              <a:gd name="T19" fmla="*/ 36 h 219"/>
              <a:gd name="T20" fmla="*/ 31 w 251"/>
              <a:gd name="T21" fmla="*/ 102 h 219"/>
              <a:gd name="T22" fmla="*/ 52 w 251"/>
              <a:gd name="T23" fmla="*/ 102 h 219"/>
              <a:gd name="T24" fmla="*/ 133 w 251"/>
              <a:gd name="T25" fmla="*/ 102 h 219"/>
              <a:gd name="T26" fmla="*/ 133 w 251"/>
              <a:gd name="T27" fmla="*/ 102 h 219"/>
              <a:gd name="T28" fmla="*/ 133 w 251"/>
              <a:gd name="T29" fmla="*/ 102 h 219"/>
              <a:gd name="T30" fmla="*/ 133 w 251"/>
              <a:gd name="T31" fmla="*/ 72 h 219"/>
              <a:gd name="T32" fmla="*/ 57 w 251"/>
              <a:gd name="T33" fmla="*/ 104 h 219"/>
              <a:gd name="T34" fmla="*/ 57 w 251"/>
              <a:gd name="T35" fmla="*/ 148 h 219"/>
              <a:gd name="T36" fmla="*/ 210 w 251"/>
              <a:gd name="T37" fmla="*/ 148 h 219"/>
              <a:gd name="T38" fmla="*/ 210 w 251"/>
              <a:gd name="T39" fmla="*/ 67 h 219"/>
              <a:gd name="T40" fmla="*/ 133 w 251"/>
              <a:gd name="T41" fmla="*/ 67 h 219"/>
              <a:gd name="T42" fmla="*/ 0 w 251"/>
              <a:gd name="T43" fmla="*/ 184 h 219"/>
              <a:gd name="T44" fmla="*/ 251 w 251"/>
              <a:gd name="T45" fmla="*/ 18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1" h="219">
                <a:moveTo>
                  <a:pt x="0" y="104"/>
                </a:moveTo>
                <a:lnTo>
                  <a:pt x="0" y="0"/>
                </a:lnTo>
                <a:lnTo>
                  <a:pt x="0" y="0"/>
                </a:lnTo>
                <a:lnTo>
                  <a:pt x="251" y="0"/>
                </a:lnTo>
                <a:lnTo>
                  <a:pt x="251" y="219"/>
                </a:lnTo>
                <a:lnTo>
                  <a:pt x="0" y="219"/>
                </a:lnTo>
                <a:lnTo>
                  <a:pt x="0" y="104"/>
                </a:lnTo>
                <a:moveTo>
                  <a:pt x="133" y="72"/>
                </a:moveTo>
                <a:lnTo>
                  <a:pt x="133" y="36"/>
                </a:lnTo>
                <a:lnTo>
                  <a:pt x="31" y="36"/>
                </a:lnTo>
                <a:lnTo>
                  <a:pt x="31" y="102"/>
                </a:lnTo>
                <a:lnTo>
                  <a:pt x="52" y="102"/>
                </a:lnTo>
                <a:lnTo>
                  <a:pt x="133" y="102"/>
                </a:lnTo>
                <a:lnTo>
                  <a:pt x="133" y="102"/>
                </a:lnTo>
                <a:lnTo>
                  <a:pt x="133" y="102"/>
                </a:lnTo>
                <a:lnTo>
                  <a:pt x="133" y="72"/>
                </a:lnTo>
                <a:moveTo>
                  <a:pt x="57" y="104"/>
                </a:moveTo>
                <a:lnTo>
                  <a:pt x="57" y="148"/>
                </a:lnTo>
                <a:lnTo>
                  <a:pt x="210" y="148"/>
                </a:lnTo>
                <a:lnTo>
                  <a:pt x="210" y="67"/>
                </a:lnTo>
                <a:lnTo>
                  <a:pt x="133" y="67"/>
                </a:lnTo>
                <a:moveTo>
                  <a:pt x="0" y="184"/>
                </a:moveTo>
                <a:lnTo>
                  <a:pt x="251" y="184"/>
                </a:lnTo>
              </a:path>
            </a:pathLst>
          </a:custGeom>
          <a:noFill/>
          <a:ln w="15875" cap="flat">
            <a:solidFill>
              <a:srgbClr val="FF8C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8" tIns="44808" rIns="89618" bIns="44808" numCol="1" anchor="t" anchorCtr="0" compatLnSpc="1">
            <a:prstTxWarp prst="textNoShape">
              <a:avLst/>
            </a:prstTxWarp>
          </a:bodyPr>
          <a:lstStyle/>
          <a:p>
            <a:pPr defTabSz="896065">
              <a:defRPr/>
            </a:pPr>
            <a:endParaRPr lang="en-US" sz="1766" kern="0">
              <a:solidFill>
                <a:srgbClr val="353535"/>
              </a:solidFill>
              <a:latin typeface="Segoe UI"/>
            </a:endParaRPr>
          </a:p>
        </p:txBody>
      </p:sp>
      <p:sp>
        <p:nvSpPr>
          <p:cNvPr id="71" name="TextBox 70">
            <a:extLst>
              <a:ext uri="{FF2B5EF4-FFF2-40B4-BE49-F238E27FC236}">
                <a16:creationId xmlns:a16="http://schemas.microsoft.com/office/drawing/2014/main" id="{1BAF7105-5C65-F75F-CD73-2876E3155EC7}"/>
              </a:ext>
            </a:extLst>
          </p:cNvPr>
          <p:cNvSpPr txBox="1"/>
          <p:nvPr/>
        </p:nvSpPr>
        <p:spPr>
          <a:xfrm>
            <a:off x="10739449" y="4147525"/>
            <a:ext cx="1128202" cy="479306"/>
          </a:xfrm>
          <a:prstGeom prst="rect">
            <a:avLst/>
          </a:prstGeom>
          <a:noFill/>
        </p:spPr>
        <p:txBody>
          <a:bodyPr wrap="none" lIns="179233" tIns="143387" rIns="179233" bIns="143387" rtlCol="0" anchor="ctr" anchorCtr="0">
            <a:spAutoFit/>
          </a:bodyPr>
          <a:lstStyle/>
          <a:p>
            <a:pPr defTabSz="861106">
              <a:lnSpc>
                <a:spcPct val="90000"/>
              </a:lnSpc>
              <a:spcAft>
                <a:spcPts val="566"/>
              </a:spcAft>
              <a:defRPr/>
            </a:pPr>
            <a:r>
              <a:rPr lang="en-US" sz="1370" b="1" kern="0" dirty="0">
                <a:solidFill>
                  <a:srgbClr val="235AA8"/>
                </a:solidFill>
                <a:latin typeface="Segoe UI"/>
                <a:cs typeface="Segoe UI Semilight" panose="020B0402040204020203" pitchFamily="34" charset="0"/>
              </a:rPr>
              <a:t>HoloLens</a:t>
            </a:r>
          </a:p>
        </p:txBody>
      </p:sp>
      <p:pic>
        <p:nvPicPr>
          <p:cNvPr id="72" name="Picture 71" descr="HoloLens icon">
            <a:extLst>
              <a:ext uri="{FF2B5EF4-FFF2-40B4-BE49-F238E27FC236}">
                <a16:creationId xmlns:a16="http://schemas.microsoft.com/office/drawing/2014/main" id="{B9E2C8CB-1D57-D694-BD53-8567CDA523D2}"/>
              </a:ext>
            </a:extLst>
          </p:cNvPr>
          <p:cNvPicPr>
            <a:picLocks noChangeAspect="1"/>
          </p:cNvPicPr>
          <p:nvPr/>
        </p:nvPicPr>
        <p:blipFill>
          <a:blip r:embed="rId10">
            <a:duotone>
              <a:schemeClr val="accent3">
                <a:shade val="45000"/>
                <a:satMod val="135000"/>
              </a:schemeClr>
              <a:prstClr val="white"/>
            </a:duotone>
          </a:blip>
          <a:stretch>
            <a:fillRect/>
          </a:stretch>
        </p:blipFill>
        <p:spPr>
          <a:xfrm>
            <a:off x="10383072" y="4222477"/>
            <a:ext cx="508214" cy="317634"/>
          </a:xfrm>
          <a:prstGeom prst="rect">
            <a:avLst/>
          </a:prstGeom>
        </p:spPr>
      </p:pic>
      <p:pic>
        <p:nvPicPr>
          <p:cNvPr id="73" name="Picture 2" descr="Microsoft Apps">
            <a:extLst>
              <a:ext uri="{FF2B5EF4-FFF2-40B4-BE49-F238E27FC236}">
                <a16:creationId xmlns:a16="http://schemas.microsoft.com/office/drawing/2014/main" id="{D7EE18C1-65D6-1486-4AB6-1B0D6DA5630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424506" y="4871677"/>
            <a:ext cx="466780" cy="466780"/>
          </a:xfrm>
          <a:prstGeom prst="rect">
            <a:avLst/>
          </a:prstGeom>
          <a:noFill/>
          <a:extLst>
            <a:ext uri="{909E8E84-426E-40DD-AFC4-6F175D3DCCD1}">
              <a14:hiddenFill xmlns:a14="http://schemas.microsoft.com/office/drawing/2010/main">
                <a:solidFill>
                  <a:srgbClr val="FFFFFF"/>
                </a:solidFill>
              </a14:hiddenFill>
            </a:ext>
          </a:extLst>
        </p:spPr>
      </p:pic>
      <p:sp>
        <p:nvSpPr>
          <p:cNvPr id="74" name="TextBox 73">
            <a:extLst>
              <a:ext uri="{FF2B5EF4-FFF2-40B4-BE49-F238E27FC236}">
                <a16:creationId xmlns:a16="http://schemas.microsoft.com/office/drawing/2014/main" id="{7F22698E-0734-B8C6-8070-FDBFBFF2C9C8}"/>
              </a:ext>
            </a:extLst>
          </p:cNvPr>
          <p:cNvSpPr txBox="1"/>
          <p:nvPr/>
        </p:nvSpPr>
        <p:spPr>
          <a:xfrm>
            <a:off x="10687015" y="4859151"/>
            <a:ext cx="1702077" cy="479306"/>
          </a:xfrm>
          <a:prstGeom prst="rect">
            <a:avLst/>
          </a:prstGeom>
          <a:noFill/>
        </p:spPr>
        <p:txBody>
          <a:bodyPr wrap="none" lIns="179233" tIns="143387" rIns="179233" bIns="143387" rtlCol="0" anchor="ctr" anchorCtr="0">
            <a:spAutoFit/>
          </a:bodyPr>
          <a:lstStyle/>
          <a:p>
            <a:pPr defTabSz="861106">
              <a:lnSpc>
                <a:spcPct val="90000"/>
              </a:lnSpc>
              <a:spcAft>
                <a:spcPts val="566"/>
              </a:spcAft>
              <a:defRPr/>
            </a:pPr>
            <a:r>
              <a:rPr lang="en-US" sz="1370" b="1" kern="0" dirty="0">
                <a:solidFill>
                  <a:srgbClr val="235AA8"/>
                </a:solidFill>
                <a:latin typeface="Segoe UI"/>
                <a:cs typeface="Segoe UI Semilight" panose="020B0402040204020203" pitchFamily="34" charset="0"/>
              </a:rPr>
              <a:t>Business Central</a:t>
            </a:r>
          </a:p>
        </p:txBody>
      </p:sp>
      <p:sp>
        <p:nvSpPr>
          <p:cNvPr id="75" name="Arrow: Right 74">
            <a:extLst>
              <a:ext uri="{FF2B5EF4-FFF2-40B4-BE49-F238E27FC236}">
                <a16:creationId xmlns:a16="http://schemas.microsoft.com/office/drawing/2014/main" id="{01F0CA6A-97F1-9F54-9FBC-55F2BC2BDC7C}"/>
              </a:ext>
            </a:extLst>
          </p:cNvPr>
          <p:cNvSpPr/>
          <p:nvPr/>
        </p:nvSpPr>
        <p:spPr>
          <a:xfrm>
            <a:off x="5438062" y="2927822"/>
            <a:ext cx="1704885" cy="1065695"/>
          </a:xfrm>
          <a:prstGeom prst="rightArrow">
            <a:avLst/>
          </a:prstGeom>
          <a:solidFill>
            <a:srgbClr val="EEBF11"/>
          </a:solidFill>
          <a:ln>
            <a:solidFill>
              <a:srgbClr val="EEBF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Publish reports</a:t>
            </a:r>
            <a:endParaRPr lang="en-US" sz="1400" b="1" dirty="0">
              <a:solidFill>
                <a:schemeClr val="tx1"/>
              </a:solidFill>
            </a:endParaRPr>
          </a:p>
        </p:txBody>
      </p:sp>
      <p:sp>
        <p:nvSpPr>
          <p:cNvPr id="76" name="Arrow: Right 75">
            <a:extLst>
              <a:ext uri="{FF2B5EF4-FFF2-40B4-BE49-F238E27FC236}">
                <a16:creationId xmlns:a16="http://schemas.microsoft.com/office/drawing/2014/main" id="{D08C0DB4-549B-9ACA-536F-37F0DDE68E52}"/>
              </a:ext>
            </a:extLst>
          </p:cNvPr>
          <p:cNvSpPr/>
          <p:nvPr/>
        </p:nvSpPr>
        <p:spPr>
          <a:xfrm>
            <a:off x="1403121" y="2926368"/>
            <a:ext cx="1704885" cy="1065695"/>
          </a:xfrm>
          <a:prstGeom prst="rightArrow">
            <a:avLst/>
          </a:prstGeom>
          <a:solidFill>
            <a:srgbClr val="EEBF11"/>
          </a:solidFill>
          <a:ln>
            <a:solidFill>
              <a:srgbClr val="EEBF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Connectors</a:t>
            </a:r>
            <a:endParaRPr lang="en-US" sz="1400" b="1" dirty="0">
              <a:solidFill>
                <a:schemeClr val="tx1"/>
              </a:solidFill>
            </a:endParaRPr>
          </a:p>
        </p:txBody>
      </p:sp>
    </p:spTree>
    <p:extLst>
      <p:ext uri="{BB962C8B-B14F-4D97-AF65-F5344CB8AC3E}">
        <p14:creationId xmlns:p14="http://schemas.microsoft.com/office/powerpoint/2010/main" val="4894179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childTnLst>
                                </p:cTn>
                              </p:par>
                              <p:par>
                                <p:cTn id="8" presetID="10" presetClass="entr" presetSubtype="0"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500"/>
                                        <p:tgtEl>
                                          <p:spTgt spid="4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fade">
                                      <p:cBhvr>
                                        <p:cTn id="16" dur="500"/>
                                        <p:tgtEl>
                                          <p:spTgt spid="48"/>
                                        </p:tgtEl>
                                      </p:cBhvr>
                                    </p:animEffect>
                                  </p:childTnLst>
                                </p:cTn>
                              </p:par>
                              <p:par>
                                <p:cTn id="17" presetID="10" presetClass="entr" presetSubtype="0"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500"/>
                                        <p:tgtEl>
                                          <p:spTgt spid="5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7"/>
                                        </p:tgtEl>
                                        <p:attrNameLst>
                                          <p:attrName>style.visibility</p:attrName>
                                        </p:attrNameLst>
                                      </p:cBhvr>
                                      <p:to>
                                        <p:strVal val="visible"/>
                                      </p:to>
                                    </p:set>
                                    <p:animEffect transition="in" filter="fade">
                                      <p:cBhvr>
                                        <p:cTn id="39" dur="500"/>
                                        <p:tgtEl>
                                          <p:spTgt spid="6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fade">
                                      <p:cBhvr>
                                        <p:cTn id="42" dur="500"/>
                                        <p:tgtEl>
                                          <p:spTgt spid="6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9"/>
                                        </p:tgtEl>
                                        <p:attrNameLst>
                                          <p:attrName>style.visibility</p:attrName>
                                        </p:attrNameLst>
                                      </p:cBhvr>
                                      <p:to>
                                        <p:strVal val="visible"/>
                                      </p:to>
                                    </p:set>
                                    <p:animEffect transition="in" filter="fade">
                                      <p:cBhvr>
                                        <p:cTn id="45" dur="500"/>
                                        <p:tgtEl>
                                          <p:spTgt spid="6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70"/>
                                        </p:tgtEl>
                                        <p:attrNameLst>
                                          <p:attrName>style.visibility</p:attrName>
                                        </p:attrNameLst>
                                      </p:cBhvr>
                                      <p:to>
                                        <p:strVal val="visible"/>
                                      </p:to>
                                    </p:set>
                                    <p:animEffect transition="in" filter="fade">
                                      <p:cBhvr>
                                        <p:cTn id="48" dur="500"/>
                                        <p:tgtEl>
                                          <p:spTgt spid="7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fade">
                                      <p:cBhvr>
                                        <p:cTn id="51" dur="500"/>
                                        <p:tgtEl>
                                          <p:spTgt spid="71"/>
                                        </p:tgtEl>
                                      </p:cBhvr>
                                    </p:animEffect>
                                  </p:childTnLst>
                                </p:cTn>
                              </p:par>
                              <p:par>
                                <p:cTn id="52" presetID="10" presetClass="entr" presetSubtype="0" fill="hold" nodeType="withEffect">
                                  <p:stCondLst>
                                    <p:cond delay="0"/>
                                  </p:stCondLst>
                                  <p:childTnLst>
                                    <p:set>
                                      <p:cBhvr>
                                        <p:cTn id="53" dur="1" fill="hold">
                                          <p:stCondLst>
                                            <p:cond delay="0"/>
                                          </p:stCondLst>
                                        </p:cTn>
                                        <p:tgtEl>
                                          <p:spTgt spid="72"/>
                                        </p:tgtEl>
                                        <p:attrNameLst>
                                          <p:attrName>style.visibility</p:attrName>
                                        </p:attrNameLst>
                                      </p:cBhvr>
                                      <p:to>
                                        <p:strVal val="visible"/>
                                      </p:to>
                                    </p:set>
                                    <p:animEffect transition="in" filter="fade">
                                      <p:cBhvr>
                                        <p:cTn id="54" dur="500"/>
                                        <p:tgtEl>
                                          <p:spTgt spid="72"/>
                                        </p:tgtEl>
                                      </p:cBhvr>
                                    </p:animEffect>
                                  </p:childTnLst>
                                </p:cTn>
                              </p:par>
                              <p:par>
                                <p:cTn id="55" presetID="10" presetClass="entr" presetSubtype="0"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5" grpId="0"/>
      <p:bldP spid="56" grpId="0"/>
      <p:bldP spid="57" grpId="0"/>
      <p:bldP spid="58" grpId="0"/>
      <p:bldP spid="67" grpId="0" animBg="1"/>
      <p:bldP spid="68" grpId="0" animBg="1"/>
      <p:bldP spid="69" grpId="0" animBg="1"/>
      <p:bldP spid="70" grpId="0" animBg="1"/>
      <p:bldP spid="71" grpId="0"/>
      <p:bldP spid="74" grpId="0"/>
      <p:bldP spid="7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50B76E-7305-C3F8-370F-1EE1D47961CF}"/>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5E248AA9-6CC9-D2D8-F802-D5129C13096C}"/>
              </a:ext>
            </a:extLst>
          </p:cNvPr>
          <p:cNvSpPr>
            <a:spLocks noGrp="1"/>
          </p:cNvSpPr>
          <p:nvPr>
            <p:ph type="body" sz="quarter" idx="12"/>
          </p:nvPr>
        </p:nvSpPr>
        <p:spPr>
          <a:xfrm>
            <a:off x="501754" y="3800474"/>
            <a:ext cx="9144000" cy="307777"/>
          </a:xfrm>
        </p:spPr>
        <p:txBody>
          <a:bodyPr/>
          <a:lstStyle/>
          <a:p>
            <a:r>
              <a:rPr lang="en-GB" dirty="0"/>
              <a:t>Power BI</a:t>
            </a:r>
          </a:p>
        </p:txBody>
      </p:sp>
    </p:spTree>
    <p:extLst>
      <p:ext uri="{BB962C8B-B14F-4D97-AF65-F5344CB8AC3E}">
        <p14:creationId xmlns:p14="http://schemas.microsoft.com/office/powerpoint/2010/main" val="3092247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33682D-F753-1140-78AF-7391ECD036B7}"/>
              </a:ext>
            </a:extLst>
          </p:cNvPr>
          <p:cNvSpPr>
            <a:spLocks noGrp="1"/>
          </p:cNvSpPr>
          <p:nvPr>
            <p:ph type="title"/>
          </p:nvPr>
        </p:nvSpPr>
        <p:spPr/>
        <p:txBody>
          <a:bodyPr/>
          <a:lstStyle/>
          <a:p>
            <a:r>
              <a:rPr lang="en-GB" dirty="0"/>
              <a:t>Telemetry</a:t>
            </a:r>
          </a:p>
        </p:txBody>
      </p:sp>
      <p:sp>
        <p:nvSpPr>
          <p:cNvPr id="6" name="Text Placeholder 5">
            <a:extLst>
              <a:ext uri="{FF2B5EF4-FFF2-40B4-BE49-F238E27FC236}">
                <a16:creationId xmlns:a16="http://schemas.microsoft.com/office/drawing/2014/main" id="{34FC0C7C-00FB-05AC-5EFC-6122382C3653}"/>
              </a:ext>
            </a:extLst>
          </p:cNvPr>
          <p:cNvSpPr>
            <a:spLocks noGrp="1"/>
          </p:cNvSpPr>
          <p:nvPr>
            <p:ph type="body" sz="quarter" idx="10"/>
          </p:nvPr>
        </p:nvSpPr>
        <p:spPr>
          <a:xfrm>
            <a:off x="584200" y="1435497"/>
            <a:ext cx="11018520" cy="1465016"/>
          </a:xfrm>
        </p:spPr>
        <p:txBody>
          <a:bodyPr/>
          <a:lstStyle/>
          <a:p>
            <a:r>
              <a:rPr lang="en-GB" dirty="0"/>
              <a:t>Monitoring</a:t>
            </a:r>
          </a:p>
          <a:p>
            <a:r>
              <a:rPr lang="en-GB" dirty="0" err="1"/>
              <a:t>Analyzing</a:t>
            </a:r>
            <a:r>
              <a:rPr lang="en-GB" dirty="0"/>
              <a:t> </a:t>
            </a:r>
          </a:p>
          <a:p>
            <a:r>
              <a:rPr lang="en-GB" dirty="0"/>
              <a:t>KQL</a:t>
            </a:r>
          </a:p>
        </p:txBody>
      </p:sp>
      <p:sp>
        <p:nvSpPr>
          <p:cNvPr id="11" name="Rectangle 10">
            <a:extLst>
              <a:ext uri="{FF2B5EF4-FFF2-40B4-BE49-F238E27FC236}">
                <a16:creationId xmlns:a16="http://schemas.microsoft.com/office/drawing/2014/main" id="{634D70E8-7E04-7F3D-78A7-B7D793FF2C73}"/>
              </a:ext>
            </a:extLst>
          </p:cNvPr>
          <p:cNvSpPr/>
          <p:nvPr/>
        </p:nvSpPr>
        <p:spPr>
          <a:xfrm>
            <a:off x="3416120" y="2802630"/>
            <a:ext cx="1727200" cy="3472701"/>
          </a:xfrm>
          <a:prstGeom prst="rect">
            <a:avLst/>
          </a:prstGeom>
          <a:solidFill>
            <a:srgbClr val="832B8F"/>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22860" rIns="45720" bIns="2286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hr-HR" sz="1600" b="1" dirty="0">
              <a:solidFill>
                <a:schemeClr val="bg1"/>
              </a:solidFill>
              <a:cs typeface="Calibri"/>
            </a:endParaRPr>
          </a:p>
        </p:txBody>
      </p:sp>
      <p:sp>
        <p:nvSpPr>
          <p:cNvPr id="12" name="Rectangle 11">
            <a:extLst>
              <a:ext uri="{FF2B5EF4-FFF2-40B4-BE49-F238E27FC236}">
                <a16:creationId xmlns:a16="http://schemas.microsoft.com/office/drawing/2014/main" id="{229F44CC-F534-E5D7-1736-F05BAE0FC8E6}"/>
              </a:ext>
            </a:extLst>
          </p:cNvPr>
          <p:cNvSpPr/>
          <p:nvPr/>
        </p:nvSpPr>
        <p:spPr>
          <a:xfrm>
            <a:off x="5729174" y="2802629"/>
            <a:ext cx="1727200" cy="3472701"/>
          </a:xfrm>
          <a:prstGeom prst="rect">
            <a:avLst/>
          </a:prstGeom>
          <a:solidFill>
            <a:srgbClr val="5E5E6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hr-HR" sz="1600" b="1" dirty="0">
              <a:solidFill>
                <a:schemeClr val="bg1"/>
              </a:solidFill>
            </a:endParaRPr>
          </a:p>
        </p:txBody>
      </p:sp>
      <p:sp>
        <p:nvSpPr>
          <p:cNvPr id="13" name="Rectangle 12">
            <a:extLst>
              <a:ext uri="{FF2B5EF4-FFF2-40B4-BE49-F238E27FC236}">
                <a16:creationId xmlns:a16="http://schemas.microsoft.com/office/drawing/2014/main" id="{ABD19515-B9C9-D56B-0B43-AAEAB0AD8398}"/>
              </a:ext>
            </a:extLst>
          </p:cNvPr>
          <p:cNvSpPr/>
          <p:nvPr/>
        </p:nvSpPr>
        <p:spPr>
          <a:xfrm>
            <a:off x="8009878" y="2808418"/>
            <a:ext cx="1727200" cy="3466912"/>
          </a:xfrm>
          <a:prstGeom prst="rect">
            <a:avLst/>
          </a:prstGeom>
          <a:solidFill>
            <a:srgbClr val="0078D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hr-HR" sz="1600" b="1" dirty="0">
              <a:solidFill>
                <a:schemeClr val="bg1"/>
              </a:solidFill>
            </a:endParaRPr>
          </a:p>
        </p:txBody>
      </p:sp>
      <p:sp>
        <p:nvSpPr>
          <p:cNvPr id="14" name="Rectangle 13">
            <a:extLst>
              <a:ext uri="{FF2B5EF4-FFF2-40B4-BE49-F238E27FC236}">
                <a16:creationId xmlns:a16="http://schemas.microsoft.com/office/drawing/2014/main" id="{A41224EC-EF5C-6F50-5537-12C56717AEB1}"/>
              </a:ext>
            </a:extLst>
          </p:cNvPr>
          <p:cNvSpPr/>
          <p:nvPr/>
        </p:nvSpPr>
        <p:spPr>
          <a:xfrm>
            <a:off x="10355282" y="2808419"/>
            <a:ext cx="1727200" cy="3466912"/>
          </a:xfrm>
          <a:prstGeom prst="rect">
            <a:avLst/>
          </a:prstGeom>
          <a:solidFill>
            <a:srgbClr val="107C1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hr-HR" sz="1600" b="1" dirty="0">
              <a:solidFill>
                <a:schemeClr val="tx1"/>
              </a:solidFill>
            </a:endParaRPr>
          </a:p>
        </p:txBody>
      </p:sp>
      <p:sp>
        <p:nvSpPr>
          <p:cNvPr id="15" name="Text Placeholder 10">
            <a:extLst>
              <a:ext uri="{FF2B5EF4-FFF2-40B4-BE49-F238E27FC236}">
                <a16:creationId xmlns:a16="http://schemas.microsoft.com/office/drawing/2014/main" id="{68D4B82A-519F-2682-D1FD-4ABE80FA8CDB}"/>
              </a:ext>
            </a:extLst>
          </p:cNvPr>
          <p:cNvSpPr>
            <a:spLocks noGrp="1"/>
          </p:cNvSpPr>
          <p:nvPr/>
        </p:nvSpPr>
        <p:spPr>
          <a:xfrm>
            <a:off x="3413878" y="3884539"/>
            <a:ext cx="1727200" cy="902750"/>
          </a:xfrm>
          <a:prstGeom prst="rect">
            <a:avLst/>
          </a:prstGeom>
        </p:spPr>
        <p:txBody>
          <a:bodyPr vert="horz" lIns="91440" tIns="45720" rIns="91440" bIns="45720" rtlCol="0" anchor="t">
            <a:noAutofit/>
          </a:bodyPr>
          <a:lstStyle>
            <a:lvl1pPr marL="0" indent="0" algn="l" defTabSz="914400" rtl="0" eaLnBrk="1" latinLnBrk="0" hangingPunct="1">
              <a:lnSpc>
                <a:spcPct val="100000"/>
              </a:lnSpc>
              <a:spcBef>
                <a:spcPts val="0"/>
              </a:spcBef>
              <a:spcAft>
                <a:spcPts val="0"/>
              </a:spcAft>
              <a:buFont typeface="+mj-lt"/>
              <a:buNone/>
              <a:defRPr sz="1600" b="0" kern="1200">
                <a:solidFill>
                  <a:schemeClr val="bg1"/>
                </a:solidFill>
                <a:latin typeface="Muli Bold" panose="00000800000000000000"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4000" kern="1200">
                <a:solidFill>
                  <a:schemeClr val="tx1"/>
                </a:solidFill>
                <a:latin typeface="Oswald"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4000" kern="1200">
                <a:solidFill>
                  <a:schemeClr val="tx1"/>
                </a:solidFill>
                <a:latin typeface="Oswald"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4000" kern="1200">
                <a:solidFill>
                  <a:schemeClr val="tx1"/>
                </a:solidFill>
                <a:latin typeface="Oswald"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4000" kern="1200">
                <a:solidFill>
                  <a:schemeClr val="tx1"/>
                </a:solidFill>
                <a:latin typeface="Oswald"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400" dirty="0">
                <a:latin typeface="Muli Bold"/>
              </a:rPr>
              <a:t>Successful report generation</a:t>
            </a:r>
            <a:endParaRPr lang="en-US" sz="2400" dirty="0"/>
          </a:p>
        </p:txBody>
      </p:sp>
      <p:sp>
        <p:nvSpPr>
          <p:cNvPr id="16" name="Text Placeholder 10">
            <a:extLst>
              <a:ext uri="{FF2B5EF4-FFF2-40B4-BE49-F238E27FC236}">
                <a16:creationId xmlns:a16="http://schemas.microsoft.com/office/drawing/2014/main" id="{8854B49C-6FB0-8EFD-3561-4288E0CCDCB5}"/>
              </a:ext>
            </a:extLst>
          </p:cNvPr>
          <p:cNvSpPr txBox="1">
            <a:spLocks/>
          </p:cNvSpPr>
          <p:nvPr/>
        </p:nvSpPr>
        <p:spPr>
          <a:xfrm>
            <a:off x="5765723" y="3884539"/>
            <a:ext cx="1649618" cy="902750"/>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chemeClr val="bg1"/>
                </a:solidFill>
                <a:latin typeface="Muli Bold"/>
              </a:rPr>
              <a:t>Failed </a:t>
            </a:r>
            <a:endParaRPr lang="en-US" sz="2400" dirty="0">
              <a:solidFill>
                <a:schemeClr val="bg1"/>
              </a:solidFill>
            </a:endParaRPr>
          </a:p>
          <a:p>
            <a:pPr algn="ctr"/>
            <a:r>
              <a:rPr lang="en-GB" sz="2400" dirty="0">
                <a:solidFill>
                  <a:schemeClr val="bg1"/>
                </a:solidFill>
                <a:latin typeface="Muli Bold"/>
              </a:rPr>
              <a:t>report generation</a:t>
            </a:r>
            <a:endParaRPr lang="en-US" sz="2400" dirty="0">
              <a:solidFill>
                <a:schemeClr val="bg1"/>
              </a:solidFill>
            </a:endParaRPr>
          </a:p>
        </p:txBody>
      </p:sp>
      <p:sp>
        <p:nvSpPr>
          <p:cNvPr id="17" name="Text Placeholder 10">
            <a:extLst>
              <a:ext uri="{FF2B5EF4-FFF2-40B4-BE49-F238E27FC236}">
                <a16:creationId xmlns:a16="http://schemas.microsoft.com/office/drawing/2014/main" id="{0932AD95-8F16-B19C-DFB0-EBFD02E60DBB}"/>
              </a:ext>
            </a:extLst>
          </p:cNvPr>
          <p:cNvSpPr txBox="1">
            <a:spLocks/>
          </p:cNvSpPr>
          <p:nvPr/>
        </p:nvSpPr>
        <p:spPr>
          <a:xfrm>
            <a:off x="8088581" y="3884539"/>
            <a:ext cx="1649618" cy="902750"/>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chemeClr val="bg1"/>
                </a:solidFill>
                <a:latin typeface="Muli Bold"/>
              </a:rPr>
              <a:t>Cancelled report generation</a:t>
            </a:r>
            <a:endParaRPr lang="en-US" sz="2400" dirty="0">
              <a:solidFill>
                <a:schemeClr val="bg1"/>
              </a:solidFill>
            </a:endParaRPr>
          </a:p>
        </p:txBody>
      </p:sp>
      <p:sp>
        <p:nvSpPr>
          <p:cNvPr id="18" name="Text Placeholder 10">
            <a:extLst>
              <a:ext uri="{FF2B5EF4-FFF2-40B4-BE49-F238E27FC236}">
                <a16:creationId xmlns:a16="http://schemas.microsoft.com/office/drawing/2014/main" id="{99749952-F731-2038-47B5-23986493A10C}"/>
              </a:ext>
            </a:extLst>
          </p:cNvPr>
          <p:cNvSpPr txBox="1">
            <a:spLocks/>
          </p:cNvSpPr>
          <p:nvPr/>
        </p:nvSpPr>
        <p:spPr>
          <a:xfrm>
            <a:off x="10432864" y="3884539"/>
            <a:ext cx="1649618" cy="902750"/>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dirty="0">
                <a:solidFill>
                  <a:srgbClr val="EAEAEA"/>
                </a:solidFill>
                <a:latin typeface="Muli Bold"/>
              </a:rPr>
              <a:t>Commit on cancelled report</a:t>
            </a:r>
            <a:endParaRPr lang="en-US" sz="2400" dirty="0">
              <a:solidFill>
                <a:srgbClr val="EAEAEA"/>
              </a:solidFill>
            </a:endParaRPr>
          </a:p>
        </p:txBody>
      </p:sp>
    </p:spTree>
    <p:extLst>
      <p:ext uri="{BB962C8B-B14F-4D97-AF65-F5344CB8AC3E}">
        <p14:creationId xmlns:p14="http://schemas.microsoft.com/office/powerpoint/2010/main" val="30855043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anim calcmode="lin" valueType="num">
                                      <p:cBhvr>
                                        <p:cTn id="37" dur="1000" fill="hold"/>
                                        <p:tgtEl>
                                          <p:spTgt spid="17"/>
                                        </p:tgtEl>
                                        <p:attrNameLst>
                                          <p:attrName>ppt_x</p:attrName>
                                        </p:attrNameLst>
                                      </p:cBhvr>
                                      <p:tavLst>
                                        <p:tav tm="0">
                                          <p:val>
                                            <p:strVal val="#ppt_x"/>
                                          </p:val>
                                        </p:tav>
                                        <p:tav tm="100000">
                                          <p:val>
                                            <p:strVal val="#ppt_x"/>
                                          </p:val>
                                        </p:tav>
                                      </p:tavLst>
                                    </p:anim>
                                    <p:anim calcmode="lin" valueType="num">
                                      <p:cBhvr>
                                        <p:cTn id="3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50B76E-7305-C3F8-370F-1EE1D47961CF}"/>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5E248AA9-6CC9-D2D8-F802-D5129C13096C}"/>
              </a:ext>
            </a:extLst>
          </p:cNvPr>
          <p:cNvSpPr>
            <a:spLocks noGrp="1"/>
          </p:cNvSpPr>
          <p:nvPr>
            <p:ph type="body" sz="quarter" idx="12"/>
          </p:nvPr>
        </p:nvSpPr>
        <p:spPr>
          <a:xfrm>
            <a:off x="501754" y="3800474"/>
            <a:ext cx="9144000" cy="307777"/>
          </a:xfrm>
        </p:spPr>
        <p:txBody>
          <a:bodyPr/>
          <a:lstStyle/>
          <a:p>
            <a:r>
              <a:rPr lang="en-GB" dirty="0"/>
              <a:t>Telemetry</a:t>
            </a:r>
          </a:p>
        </p:txBody>
      </p:sp>
    </p:spTree>
    <p:extLst>
      <p:ext uri="{BB962C8B-B14F-4D97-AF65-F5344CB8AC3E}">
        <p14:creationId xmlns:p14="http://schemas.microsoft.com/office/powerpoint/2010/main" val="219475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1286D95-9E96-88F6-F010-2255519E7ED3}"/>
              </a:ext>
            </a:extLst>
          </p:cNvPr>
          <p:cNvSpPr>
            <a:spLocks noGrp="1"/>
          </p:cNvSpPr>
          <p:nvPr>
            <p:ph type="title"/>
          </p:nvPr>
        </p:nvSpPr>
        <p:spPr/>
        <p:txBody>
          <a:bodyPr/>
          <a:lstStyle/>
          <a:p>
            <a:r>
              <a:rPr lang="en-GB" dirty="0"/>
              <a:t>Thank you for your attention!</a:t>
            </a:r>
          </a:p>
        </p:txBody>
      </p:sp>
      <p:sp>
        <p:nvSpPr>
          <p:cNvPr id="5" name="Text Placeholder 4">
            <a:extLst>
              <a:ext uri="{FF2B5EF4-FFF2-40B4-BE49-F238E27FC236}">
                <a16:creationId xmlns:a16="http://schemas.microsoft.com/office/drawing/2014/main" id="{981C8343-46B8-DE82-D5E5-8205CF3FCF0E}"/>
              </a:ext>
            </a:extLst>
          </p:cNvPr>
          <p:cNvSpPr>
            <a:spLocks noGrp="1"/>
          </p:cNvSpPr>
          <p:nvPr>
            <p:ph type="body" sz="quarter" idx="10"/>
          </p:nvPr>
        </p:nvSpPr>
        <p:spPr>
          <a:xfrm>
            <a:off x="590007" y="2097881"/>
            <a:ext cx="5212080" cy="1015663"/>
          </a:xfrm>
        </p:spPr>
        <p:txBody>
          <a:bodyPr/>
          <a:lstStyle/>
          <a:p>
            <a:pPr marL="0" indent="0" algn="ctr">
              <a:buNone/>
            </a:pPr>
            <a:r>
              <a:rPr lang="en-GB" dirty="0"/>
              <a:t>Renato Fajdiga</a:t>
            </a:r>
          </a:p>
          <a:p>
            <a:pPr marL="0" indent="0" algn="ctr">
              <a:buNone/>
            </a:pPr>
            <a:r>
              <a:rPr lang="en-GB" dirty="0"/>
              <a:t>renato@derecjun.com	</a:t>
            </a:r>
          </a:p>
        </p:txBody>
      </p:sp>
      <p:sp>
        <p:nvSpPr>
          <p:cNvPr id="6" name="Text Placeholder 5">
            <a:extLst>
              <a:ext uri="{FF2B5EF4-FFF2-40B4-BE49-F238E27FC236}">
                <a16:creationId xmlns:a16="http://schemas.microsoft.com/office/drawing/2014/main" id="{D660CCF1-C549-C26E-EA94-B0225598CD5F}"/>
              </a:ext>
            </a:extLst>
          </p:cNvPr>
          <p:cNvSpPr>
            <a:spLocks noGrp="1"/>
          </p:cNvSpPr>
          <p:nvPr>
            <p:ph type="body" sz="quarter" idx="11"/>
          </p:nvPr>
        </p:nvSpPr>
        <p:spPr>
          <a:xfrm>
            <a:off x="6389915" y="2097881"/>
            <a:ext cx="5212080" cy="1015663"/>
          </a:xfrm>
        </p:spPr>
        <p:txBody>
          <a:bodyPr/>
          <a:lstStyle/>
          <a:p>
            <a:pPr marL="0" indent="0" algn="ctr">
              <a:buNone/>
            </a:pPr>
            <a:r>
              <a:rPr lang="en-GB" dirty="0"/>
              <a:t>Milan Milinčević</a:t>
            </a:r>
          </a:p>
          <a:p>
            <a:pPr marL="0" indent="0" algn="ctr">
              <a:buNone/>
            </a:pPr>
            <a:r>
              <a:rPr lang="en-GB" dirty="0"/>
              <a:t>Milan.Milincevic@factorial.hr</a:t>
            </a:r>
          </a:p>
        </p:txBody>
      </p:sp>
      <p:pic>
        <p:nvPicPr>
          <p:cNvPr id="7" name="Picture Placeholder 2">
            <a:extLst>
              <a:ext uri="{FF2B5EF4-FFF2-40B4-BE49-F238E27FC236}">
                <a16:creationId xmlns:a16="http://schemas.microsoft.com/office/drawing/2014/main" id="{74E49679-30B2-E7FA-72F6-FED62649296B}"/>
              </a:ext>
            </a:extLst>
          </p:cNvPr>
          <p:cNvPicPr>
            <a:picLocks noChangeAspect="1"/>
          </p:cNvPicPr>
          <p:nvPr/>
        </p:nvPicPr>
        <p:blipFill rotWithShape="1">
          <a:blip r:embed="rId2"/>
          <a:srcRect t="7601" b="7601"/>
          <a:stretch/>
        </p:blipFill>
        <p:spPr>
          <a:xfrm>
            <a:off x="8035380" y="3744457"/>
            <a:ext cx="1921150" cy="1921150"/>
          </a:xfrm>
          <a:prstGeom prst="flowChartConnector">
            <a:avLst/>
          </a:prstGeom>
        </p:spPr>
      </p:pic>
      <p:pic>
        <p:nvPicPr>
          <p:cNvPr id="8" name="Picture Placeholder 2" descr="A picture containing person, person, wall, indoor&#10;&#10;Description automatically generated">
            <a:extLst>
              <a:ext uri="{FF2B5EF4-FFF2-40B4-BE49-F238E27FC236}">
                <a16:creationId xmlns:a16="http://schemas.microsoft.com/office/drawing/2014/main" id="{99937E0E-D611-1BA3-72A2-238173212052}"/>
              </a:ext>
            </a:extLst>
          </p:cNvPr>
          <p:cNvPicPr>
            <a:picLocks noChangeAspect="1"/>
          </p:cNvPicPr>
          <p:nvPr/>
        </p:nvPicPr>
        <p:blipFill rotWithShape="1">
          <a:blip r:embed="rId3">
            <a:extLst>
              <a:ext uri="{28A0092B-C50C-407E-A947-70E740481C1C}">
                <a14:useLocalDpi xmlns:a14="http://schemas.microsoft.com/office/drawing/2010/main" val="0"/>
              </a:ext>
            </a:extLst>
          </a:blip>
          <a:srcRect l="11755" t="705" r="11693" b="10407"/>
          <a:stretch/>
        </p:blipFill>
        <p:spPr>
          <a:xfrm>
            <a:off x="2234221" y="3744457"/>
            <a:ext cx="1922400" cy="1922400"/>
          </a:xfrm>
          <a:prstGeom prst="flowChartConnector">
            <a:avLst/>
          </a:prstGeom>
        </p:spPr>
      </p:pic>
    </p:spTree>
    <p:extLst>
      <p:ext uri="{BB962C8B-B14F-4D97-AF65-F5344CB8AC3E}">
        <p14:creationId xmlns:p14="http://schemas.microsoft.com/office/powerpoint/2010/main" val="1517872551"/>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2574566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NTK23_BC_MilincevicFajdiga_ReportingCapabilitiesBC</Template>
  <TotalTime>77</TotalTime>
  <Words>1068</Words>
  <Application>Microsoft Office PowerPoint</Application>
  <PresentationFormat>Widescreen</PresentationFormat>
  <Paragraphs>224</Paragraphs>
  <Slides>35</Slides>
  <Notes>9</Notes>
  <HiddenSlides>17</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Muli Bold</vt:lpstr>
      <vt:lpstr>Segoe UI</vt:lpstr>
      <vt:lpstr>Segoe UI Light</vt:lpstr>
      <vt:lpstr>Segoe UI Semibold</vt:lpstr>
      <vt:lpstr>Segoe UI Semilight</vt:lpstr>
      <vt:lpstr>Wingdings</vt:lpstr>
      <vt:lpstr>WHITE TEMPLATE</vt:lpstr>
      <vt:lpstr>PowerPoint Presentation</vt:lpstr>
      <vt:lpstr>PowerPoint Presentation</vt:lpstr>
      <vt:lpstr>PowerPoint Presentation</vt:lpstr>
      <vt:lpstr>Text layout (without bullet points)</vt:lpstr>
      <vt:lpstr>Text layout with bulleted text</vt:lpstr>
      <vt:lpstr>Square photo  with title</vt:lpstr>
      <vt:lpstr>PowerPoint Presentation</vt:lpstr>
      <vt:lpstr>PowerPoint Presentation</vt:lpstr>
      <vt:lpstr>TABLE</vt:lpstr>
      <vt:lpstr>CLEAN AND MODERN</vt:lpstr>
      <vt:lpstr>PIE CHART</vt:lpstr>
      <vt:lpstr>PowerPoint Presentation</vt:lpstr>
      <vt:lpstr>PowerPoint Presentation</vt:lpstr>
      <vt:lpstr>PowerPoint Presentation</vt:lpstr>
      <vt:lpstr>Few design elements for you to use.</vt:lpstr>
      <vt:lpstr>PowerPoint Presentation</vt:lpstr>
      <vt:lpstr>PowerPoint Presentation</vt:lpstr>
      <vt:lpstr>PowerPoint Presentation</vt:lpstr>
      <vt:lpstr>PowerPoint Presentation</vt:lpstr>
      <vt:lpstr>Renato Fajdiga</vt:lpstr>
      <vt:lpstr>Agenda</vt:lpstr>
      <vt:lpstr>Reporting capabilities in Dynamics 365 Business Central</vt:lpstr>
      <vt:lpstr>From idea to the report</vt:lpstr>
      <vt:lpstr>What and how can I start</vt:lpstr>
      <vt:lpstr>Report Layouts</vt:lpstr>
      <vt:lpstr>Demo</vt:lpstr>
      <vt:lpstr>Document layouts &amp; Report layouts</vt:lpstr>
      <vt:lpstr>Data analysis</vt:lpstr>
      <vt:lpstr>Demo 1 &amp; Demo 2</vt:lpstr>
      <vt:lpstr>Power BI</vt:lpstr>
      <vt:lpstr>Demo</vt:lpstr>
      <vt:lpstr>Telemetry</vt:lpstr>
      <vt:lpstr>Demo</vt:lpstr>
      <vt:lpstr>Thank you for your attention!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Renato Fajdiga</dc:creator>
  <cp:keywords/>
  <dc:description/>
  <cp:lastModifiedBy>Renato Fajdiga</cp:lastModifiedBy>
  <cp:revision>2</cp:revision>
  <dcterms:created xsi:type="dcterms:W3CDTF">2023-09-24T11:50:36Z</dcterms:created>
  <dcterms:modified xsi:type="dcterms:W3CDTF">2023-09-25T10:43:46Z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