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2" r:id="rId1"/>
  </p:sldMasterIdLst>
  <p:notesMasterIdLst>
    <p:notesMasterId r:id="rId5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6" r:id="rId48"/>
    <p:sldId id="302" r:id="rId49"/>
    <p:sldId id="303" r:id="rId50"/>
    <p:sldId id="304" r:id="rId51"/>
    <p:sldId id="307" r:id="rId52"/>
    <p:sldId id="305" r:id="rId53"/>
    <p:sldId id="308" r:id="rId54"/>
    <p:sldId id="309" r:id="rId55"/>
  </p:sldIdLst>
  <p:sldSz cx="9144000" cy="5143500" type="screen16x9"/>
  <p:notesSz cx="6858000" cy="9144000"/>
  <p:embeddedFontLst>
    <p:embeddedFont>
      <p:font typeface="Helvetica Neue" panose="02000503000000020004" pitchFamily="2" charset="0"/>
      <p:regular r:id="rId57"/>
      <p:bold r:id="rId58"/>
      <p:italic r:id="rId59"/>
      <p:boldItalic r:id="rId60"/>
    </p:embeddedFont>
    <p:embeddedFont>
      <p:font typeface="Oswald Light" pitchFamily="2" charset="77"/>
      <p:regular r:id="rId61"/>
      <p:bold r:id="rId62"/>
    </p:embeddedFont>
    <p:embeddedFont>
      <p:font typeface="Oswald Medium" pitchFamily="2" charset="77"/>
      <p:regular r:id="rId63"/>
      <p:bold r:id="rId64"/>
    </p:embeddedFont>
    <p:embeddedFont>
      <p:font typeface="Roboto" panose="02000000000000000000" pitchFamily="2" charset="0"/>
      <p:regular r:id="rId65"/>
      <p:bold r:id="rId66"/>
      <p:italic r:id="rId67"/>
      <p:boldItalic r:id="rId68"/>
    </p:embeddedFont>
    <p:embeddedFont>
      <p:font typeface="Roboto Medium" panose="020F0502020204030204" pitchFamily="34" charset="0"/>
      <p:regular r:id="rId69"/>
      <p:bold r:id="rId70"/>
      <p:italic r:id="rId71"/>
      <p:boldItalic r:id="rId72"/>
    </p:embeddedFont>
    <p:embeddedFont>
      <p:font typeface="Source Sans Pro" panose="020B0503030403020204" pitchFamily="34" charset="0"/>
      <p:regular r:id="rId73"/>
      <p:bold r:id="rId74"/>
      <p:italic r:id="rId75"/>
      <p:boldItalic r:id="rId7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1533">
          <p15:clr>
            <a:srgbClr val="9AA0A6"/>
          </p15:clr>
        </p15:guide>
        <p15:guide id="2" pos="4993">
          <p15:clr>
            <a:srgbClr val="9AA0A6"/>
          </p15:clr>
        </p15:guide>
        <p15:guide id="3" pos="209">
          <p15:clr>
            <a:srgbClr val="9AA0A6"/>
          </p15:clr>
        </p15:guide>
        <p15:guide id="4" pos="5551">
          <p15:clr>
            <a:srgbClr val="9AA0A6"/>
          </p15:clr>
        </p15:guide>
        <p15:guide id="5" orient="horz" pos="1046">
          <p15:clr>
            <a:srgbClr val="9AA0A6"/>
          </p15:clr>
        </p15:guide>
        <p15:guide id="6" orient="horz" pos="3024">
          <p15:clr>
            <a:srgbClr val="9AA0A6"/>
          </p15:clr>
        </p15:guide>
        <p15:guide id="7" orient="horz" pos="558">
          <p15:clr>
            <a:srgbClr val="9AA0A6"/>
          </p15:clr>
        </p15:guide>
        <p15:guide id="8" orient="horz" pos="781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722"/>
  </p:normalViewPr>
  <p:slideViewPr>
    <p:cSldViewPr snapToGrid="0">
      <p:cViewPr varScale="1">
        <p:scale>
          <a:sx n="158" d="100"/>
          <a:sy n="158" d="100"/>
        </p:scale>
        <p:origin x="512" y="184"/>
      </p:cViewPr>
      <p:guideLst>
        <p:guide pos="1533"/>
        <p:guide pos="4993"/>
        <p:guide pos="209"/>
        <p:guide pos="5551"/>
        <p:guide orient="horz" pos="1046"/>
        <p:guide orient="horz" pos="3024"/>
        <p:guide orient="horz" pos="558"/>
        <p:guide orient="horz" pos="7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font" Target="fonts/font7.fntdata"/><Relationship Id="rId68" Type="http://schemas.openxmlformats.org/officeDocument/2006/relationships/font" Target="fonts/font12.fntdata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font" Target="fonts/font2.fntdata"/><Relationship Id="rId66" Type="http://schemas.openxmlformats.org/officeDocument/2006/relationships/font" Target="fonts/font10.fntdata"/><Relationship Id="rId74" Type="http://schemas.openxmlformats.org/officeDocument/2006/relationships/font" Target="fonts/font18.fntdata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font" Target="fonts/font5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64" Type="http://schemas.openxmlformats.org/officeDocument/2006/relationships/font" Target="fonts/font8.fntdata"/><Relationship Id="rId69" Type="http://schemas.openxmlformats.org/officeDocument/2006/relationships/font" Target="fonts/font13.fntdata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16.fntdata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3.fntdata"/><Relationship Id="rId67" Type="http://schemas.openxmlformats.org/officeDocument/2006/relationships/font" Target="fonts/font11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6.fntdata"/><Relationship Id="rId70" Type="http://schemas.openxmlformats.org/officeDocument/2006/relationships/font" Target="fonts/font14.fntdata"/><Relationship Id="rId75" Type="http://schemas.openxmlformats.org/officeDocument/2006/relationships/font" Target="fonts/font1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1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4.fntdata"/><Relationship Id="rId65" Type="http://schemas.openxmlformats.org/officeDocument/2006/relationships/font" Target="fonts/font9.fntdata"/><Relationship Id="rId73" Type="http://schemas.openxmlformats.org/officeDocument/2006/relationships/font" Target="fonts/font17.fntdata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font" Target="fonts/font20.fntdata"/><Relationship Id="rId7" Type="http://schemas.openxmlformats.org/officeDocument/2006/relationships/slide" Target="slides/slide6.xml"/><Relationship Id="rId71" Type="http://schemas.openxmlformats.org/officeDocument/2006/relationships/font" Target="fonts/font15.fntdata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200" b="0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200" b="0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200" b="0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200" b="0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200" b="0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200" b="0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200400" marR="0" lvl="6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200" b="0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657600" marR="0" lvl="7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200" b="0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114800" marR="0" lvl="8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200" b="0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7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27" name="Google Shape;12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282c8c0df7b_0_80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endParaRPr dirty="0"/>
          </a:p>
        </p:txBody>
      </p:sp>
      <p:sp>
        <p:nvSpPr>
          <p:cNvPr id="135" name="Google Shape;135;g282c8c0df7b_0_8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282c8c0df7b_0_1238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42" name="Google Shape;142;g282c8c0df7b_0_12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282c8c0df7b_0_1253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g282c8c0df7b_0_12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282c8c0df7b_0_81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9" name="Google Shape;169;g282c8c0df7b_0_8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282c8c0df7b_0_127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endParaRPr/>
          </a:p>
        </p:txBody>
      </p:sp>
      <p:sp>
        <p:nvSpPr>
          <p:cNvPr id="222" name="Google Shape;222;g282c8c0df7b_0_12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g282c8c0df7b_0_1150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0" name="Google Shape;230;g282c8c0df7b_0_11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282c8c0df7b_0_1280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8" name="Google Shape;238;g282c8c0df7b_0_12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282c8c0df7b_0_139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g282c8c0df7b_0_13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28dba1035be_0_18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g28dba1035be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28dba1035be_0_49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2" name="Google Shape;262;g28dba1035be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g28dba1035be_0_57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" name="Google Shape;270;g28dba1035be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282c8c0df7b_0_1142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g282c8c0df7b_0_11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g282c8c0df7b_0_1342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6" name="Google Shape;286;g282c8c0df7b_0_13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g282c8c0df7b_0_1286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g282c8c0df7b_0_12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g282c8c0df7b_0_1306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endParaRPr/>
          </a:p>
        </p:txBody>
      </p:sp>
      <p:sp>
        <p:nvSpPr>
          <p:cNvPr id="300" name="Google Shape;300;g282c8c0df7b_0_13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g282c8c0df7b_0_1318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endParaRPr/>
          </a:p>
        </p:txBody>
      </p:sp>
      <p:sp>
        <p:nvSpPr>
          <p:cNvPr id="308" name="Google Shape;308;g282c8c0df7b_0_13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g282c8c0df7b_0_132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endParaRPr/>
          </a:p>
        </p:txBody>
      </p:sp>
      <p:sp>
        <p:nvSpPr>
          <p:cNvPr id="316" name="Google Shape;316;g282c8c0df7b_0_13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28dba1035be_0_33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4" name="Google Shape;324;g28dba1035be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28dba1035be_0_4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g28dba1035be_0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g28dba1035be_0_65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0" name="Google Shape;340;g28dba1035be_0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g282c8c0df7b_0_1298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8" name="Google Shape;348;g282c8c0df7b_0_12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g282c8c0df7b_0_1356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6" name="Google Shape;356;g282c8c0df7b_0_13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g282c8c0df7b_0_1330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3" name="Google Shape;363;g282c8c0df7b_0_13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282c8c0df7b_0_12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endParaRPr/>
          </a:p>
        </p:txBody>
      </p:sp>
      <p:sp>
        <p:nvSpPr>
          <p:cNvPr id="370" name="Google Shape;370;g282c8c0df7b_0_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g282c8c0df7b_0_1375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endParaRPr/>
          </a:p>
        </p:txBody>
      </p:sp>
      <p:sp>
        <p:nvSpPr>
          <p:cNvPr id="378" name="Google Shape;378;g282c8c0df7b_0_13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g28dba1035be_0_83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endParaRPr/>
          </a:p>
        </p:txBody>
      </p:sp>
      <p:sp>
        <p:nvSpPr>
          <p:cNvPr id="386" name="Google Shape;386;g28dba1035be_0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g28dba1035be_0_90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4" name="Google Shape;394;g28dba1035be_0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g28dba1035be_0_75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endParaRPr/>
          </a:p>
        </p:txBody>
      </p:sp>
      <p:sp>
        <p:nvSpPr>
          <p:cNvPr id="407" name="Google Shape;407;g28dba1035be_0_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g28dba1035be_0_108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endParaRPr/>
          </a:p>
        </p:txBody>
      </p:sp>
      <p:sp>
        <p:nvSpPr>
          <p:cNvPr id="415" name="Google Shape;415;g28dba1035be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g28dba1035be_0_116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endParaRPr/>
          </a:p>
        </p:txBody>
      </p:sp>
      <p:sp>
        <p:nvSpPr>
          <p:cNvPr id="423" name="Google Shape;423;g28dba1035be_0_1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g28dba1035be_0_123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1" name="Google Shape;431;g28dba1035be_0_1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g28dba1035be_0_137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g28dba1035be_0_1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g282c8c0df7b_0_336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6" name="Google Shape;446;g282c8c0df7b_0_3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g28dba1035be_0_168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54" name="Google Shape;454;g28dba1035be_0_1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g28dba1035be_0_145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2" name="Google Shape;462;g28dba1035be_0_1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g28dba1035be_0_159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0" name="Google Shape;470;g28dba1035be_0_1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g28dba1035be_0_153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78" name="Google Shape;478;g28dba1035be_0_1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g28dba1035be_0_180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86" name="Google Shape;486;g28dba1035be_0_1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g28dba1035be_0_186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4" name="Google Shape;494;g28dba1035be_0_1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g282c8c0df7b_0_6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7" name="Google Shape;507;g282c8c0df7b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Google Shape;514;g28dba1035be_0_198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5" name="Google Shape;515;g28dba1035be_0_1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g28dba1035be_0_208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22" name="Google Shape;522;g28dba1035be_0_2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" name="Google Shape;529;g28dba1035be_0_216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30" name="Google Shape;530;g28dba1035be_0_2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g28dba1035be_0_222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38" name="Google Shape;538;g28dba1035be_0_2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g282c8c0df7b_0_342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rgbClr val="0E1114"/>
                </a:solidFill>
                <a:latin typeface="Arial"/>
                <a:ea typeface="Arial"/>
                <a:cs typeface="Arial"/>
                <a:sym typeface="Arial"/>
              </a:rPr>
              <a:t>Kaizen to the rescue!</a:t>
            </a:r>
            <a:endParaRPr sz="1100">
              <a:solidFill>
                <a:srgbClr val="0E111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6" name="Google Shape;576;g282c8c0df7b_0_3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Google Shape;545;g28dba1035be_0_24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6" name="Google Shape;546;g28dba1035be_0_2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g28dba1035be_0_247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53" name="Google Shape;553;g28dba1035be_0_2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38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1" name="Google Shape;561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g282c8c0df7b_0_3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5" name="Google Shape;585;g282c8c0df7b_0_368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g28dba1035be_0_2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0" name="Google Shape;570;g28dba1035be_0_228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" name="Google Shape;626;g282c8c0df7b_0_408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-"/>
            </a:pPr>
            <a:endParaRPr sz="1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27" name="Google Shape;627;g282c8c0df7b_0_4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g282c8c0df7b_0_427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2" name="Google Shape;642;g282c8c0df7b_0_4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://3fs.cloud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hyperlink" Target="http://3fs.cloud/careers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3fs.cloud/careers" TargetMode="External"/><Relationship Id="rId5" Type="http://schemas.openxmlformats.org/officeDocument/2006/relationships/hyperlink" Target="http://3fs.cloud/" TargetMode="Externa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3fs.cloud/careers" TargetMode="External"/><Relationship Id="rId5" Type="http://schemas.openxmlformats.org/officeDocument/2006/relationships/hyperlink" Target="http://3fs.cloud/" TargetMode="Externa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3fs.cloud/careers" TargetMode="External"/><Relationship Id="rId5" Type="http://schemas.openxmlformats.org/officeDocument/2006/relationships/hyperlink" Target="http://3fs.cloud/" TargetMode="Externa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hyperlink" Target="http://3fs.cloud/careers" TargetMode="External"/><Relationship Id="rId4" Type="http://schemas.openxmlformats.org/officeDocument/2006/relationships/hyperlink" Target="http://3fs.cloud/" TargetMode="Externa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aiting slide – 1 speaker" type="tx">
  <p:cSld name="TITLE_AND_BODY">
    <p:bg>
      <p:bgPr>
        <a:noFill/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/>
          <p:nvPr/>
        </p:nvSpPr>
        <p:spPr>
          <a:xfrm>
            <a:off x="2435100" y="4536525"/>
            <a:ext cx="5138700" cy="3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r>
              <a:rPr lang="en-US" sz="800">
                <a:solidFill>
                  <a:schemeClr val="accent3"/>
                </a:solidFill>
                <a:uFill>
                  <a:noFill/>
                </a:uFill>
                <a:latin typeface="Roboto Medium"/>
                <a:ea typeface="Roboto Medium"/>
                <a:cs typeface="Roboto Medium"/>
                <a:sym typeface="Roboto Medium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3FS.CLOUD</a:t>
            </a:r>
            <a:endParaRPr sz="500">
              <a:solidFill>
                <a:schemeClr val="accent3"/>
              </a:solidFill>
              <a:latin typeface="Roboto Medium"/>
              <a:ea typeface="Roboto Medium"/>
              <a:cs typeface="Roboto Medium"/>
              <a:sym typeface="Roboto Medium"/>
            </a:endParaRPr>
          </a:p>
          <a:p>
            <a:pPr marL="0" marR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r>
              <a:rPr lang="en-US" sz="800">
                <a:solidFill>
                  <a:schemeClr val="accent3"/>
                </a:solidFill>
                <a:uFill>
                  <a:noFill/>
                </a:uFill>
                <a:latin typeface="Roboto Medium"/>
                <a:ea typeface="Roboto Medium"/>
                <a:cs typeface="Roboto Medium"/>
                <a:sym typeface="Roboto Mediu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3FS.CLOUD/CAREERS</a:t>
            </a:r>
            <a:endParaRPr sz="500">
              <a:solidFill>
                <a:schemeClr val="accent3"/>
              </a:solidFill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pic>
        <p:nvPicPr>
          <p:cNvPr id="12" name="Google Shape;12;p2" descr="Imag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8088" y="335898"/>
            <a:ext cx="356211" cy="356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13;p2" descr="Image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430855" y="382092"/>
            <a:ext cx="419100" cy="2449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aiting slide – up to 3 speakers">
  <p:cSld name="Waiting slide – up to 3 speakers">
    <p:bg>
      <p:bgPr>
        <a:noFill/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oogle Shape;15;p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5" cy="51434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3" descr="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38088" y="335898"/>
            <a:ext cx="356211" cy="356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17;p3" descr="Imag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30855" y="382092"/>
            <a:ext cx="419100" cy="244972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8;p3"/>
          <p:cNvSpPr txBox="1"/>
          <p:nvPr/>
        </p:nvSpPr>
        <p:spPr>
          <a:xfrm>
            <a:off x="2435100" y="4536525"/>
            <a:ext cx="5138700" cy="3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r>
              <a:rPr lang="en-US" sz="800">
                <a:solidFill>
                  <a:schemeClr val="accent3"/>
                </a:solidFill>
                <a:uFill>
                  <a:noFill/>
                </a:uFill>
                <a:latin typeface="Roboto Medium"/>
                <a:ea typeface="Roboto Medium"/>
                <a:cs typeface="Roboto Medium"/>
                <a:sym typeface="Roboto Mediu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3FS.CLOUD</a:t>
            </a:r>
            <a:endParaRPr sz="500">
              <a:solidFill>
                <a:schemeClr val="accent3"/>
              </a:solidFill>
              <a:latin typeface="Roboto Medium"/>
              <a:ea typeface="Roboto Medium"/>
              <a:cs typeface="Roboto Medium"/>
              <a:sym typeface="Roboto Medium"/>
            </a:endParaRPr>
          </a:p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r>
              <a:rPr lang="en-US" sz="800">
                <a:solidFill>
                  <a:schemeClr val="accent3"/>
                </a:solidFill>
                <a:uFill>
                  <a:noFill/>
                </a:uFill>
                <a:latin typeface="Roboto Medium"/>
                <a:ea typeface="Roboto Medium"/>
                <a:cs typeface="Roboto Medium"/>
                <a:sym typeface="Roboto Medium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3FS.CLOUD/CAREERS</a:t>
            </a:r>
            <a:endParaRPr sz="800">
              <a:latin typeface="Roboto Medium"/>
              <a:ea typeface="Roboto Medium"/>
              <a:cs typeface="Roboto Medium"/>
              <a:sym typeface="Roboto Medium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ver slide – up to 3 speakers">
  <p:cSld name="Waiting slide – up to 3 speakers_1">
    <p:bg>
      <p:bgPr>
        <a:noFill/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oogle Shape;20;p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5" cy="51434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4" descr="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38088" y="335898"/>
            <a:ext cx="356211" cy="356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Google Shape;22;p4" descr="Imag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30855" y="382092"/>
            <a:ext cx="419100" cy="2449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aiting slide – team gig">
  <p:cSld name="Waiting slide – team gig">
    <p:bg>
      <p:bgPr>
        <a:noFill/>
        <a:effectLst/>
      </p:bgPr>
    </p:bg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Google Shape;24;p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25;p5" descr="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38088" y="335898"/>
            <a:ext cx="356211" cy="356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26;p5" descr="Imag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30855" y="382092"/>
            <a:ext cx="419100" cy="244972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Google Shape;27;p5"/>
          <p:cNvSpPr txBox="1"/>
          <p:nvPr/>
        </p:nvSpPr>
        <p:spPr>
          <a:xfrm>
            <a:off x="2435100" y="4536525"/>
            <a:ext cx="5138700" cy="3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r>
              <a:rPr lang="en-US" sz="800">
                <a:solidFill>
                  <a:schemeClr val="accent3"/>
                </a:solidFill>
                <a:uFill>
                  <a:noFill/>
                </a:uFill>
                <a:latin typeface="Roboto Medium"/>
                <a:ea typeface="Roboto Medium"/>
                <a:cs typeface="Roboto Medium"/>
                <a:sym typeface="Roboto Mediu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3FS.CLOUD</a:t>
            </a:r>
            <a:endParaRPr sz="500">
              <a:solidFill>
                <a:schemeClr val="accent3"/>
              </a:solidFill>
              <a:latin typeface="Roboto Medium"/>
              <a:ea typeface="Roboto Medium"/>
              <a:cs typeface="Roboto Medium"/>
              <a:sym typeface="Roboto Medium"/>
            </a:endParaRPr>
          </a:p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r>
              <a:rPr lang="en-US" sz="800">
                <a:solidFill>
                  <a:schemeClr val="accent3"/>
                </a:solidFill>
                <a:uFill>
                  <a:noFill/>
                </a:uFill>
                <a:latin typeface="Roboto Medium"/>
                <a:ea typeface="Roboto Medium"/>
                <a:cs typeface="Roboto Medium"/>
                <a:sym typeface="Roboto Medium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3FS.CLOUD/CAREERS</a:t>
            </a:r>
            <a:endParaRPr sz="800">
              <a:latin typeface="Roboto Medium"/>
              <a:ea typeface="Roboto Medium"/>
              <a:cs typeface="Roboto Medium"/>
              <a:sym typeface="Roboto Medium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aiting slide – team gig 1">
  <p:cSld name="Waiting slide – team gig_1">
    <p:bg>
      <p:bgPr>
        <a:noFill/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oogle Shape;29;p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30;p6" descr="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38088" y="335898"/>
            <a:ext cx="356211" cy="356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Google Shape;31;p6" descr="Imag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30855" y="382092"/>
            <a:ext cx="419100" cy="244972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6"/>
          <p:cNvSpPr txBox="1"/>
          <p:nvPr/>
        </p:nvSpPr>
        <p:spPr>
          <a:xfrm>
            <a:off x="2435100" y="4536525"/>
            <a:ext cx="5138700" cy="3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r>
              <a:rPr lang="en-US" sz="800">
                <a:solidFill>
                  <a:schemeClr val="accent3"/>
                </a:solidFill>
                <a:uFill>
                  <a:noFill/>
                </a:uFill>
                <a:latin typeface="Roboto Medium"/>
                <a:ea typeface="Roboto Medium"/>
                <a:cs typeface="Roboto Medium"/>
                <a:sym typeface="Roboto Mediu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3FS.CLOUD</a:t>
            </a:r>
            <a:endParaRPr sz="500">
              <a:solidFill>
                <a:schemeClr val="accent3"/>
              </a:solidFill>
              <a:latin typeface="Roboto Medium"/>
              <a:ea typeface="Roboto Medium"/>
              <a:cs typeface="Roboto Medium"/>
              <a:sym typeface="Roboto Medium"/>
            </a:endParaRPr>
          </a:p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r>
              <a:rPr lang="en-US" sz="800">
                <a:solidFill>
                  <a:schemeClr val="accent3"/>
                </a:solidFill>
                <a:uFill>
                  <a:noFill/>
                </a:uFill>
                <a:latin typeface="Roboto Medium"/>
                <a:ea typeface="Roboto Medium"/>
                <a:cs typeface="Roboto Medium"/>
                <a:sym typeface="Roboto Medium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3FS.CLOUD/CAREERS</a:t>
            </a:r>
            <a:endParaRPr sz="800">
              <a:latin typeface="Roboto Medium"/>
              <a:ea typeface="Roboto Medium"/>
              <a:cs typeface="Roboto Medium"/>
              <a:sym typeface="Roboto Medium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aiting slide – no illustration">
  <p:cSld name="Waiting slide – no illustration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Google Shape;34;p7" descr="Imag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38088" y="335898"/>
            <a:ext cx="356211" cy="356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7" descr="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30855" y="382092"/>
            <a:ext cx="419100" cy="244972"/>
          </a:xfrm>
          <a:prstGeom prst="rect">
            <a:avLst/>
          </a:prstGeom>
          <a:noFill/>
          <a:ln>
            <a:noFill/>
          </a:ln>
        </p:spPr>
      </p:pic>
      <p:sp>
        <p:nvSpPr>
          <p:cNvPr id="36" name="Google Shape;36;p7"/>
          <p:cNvSpPr txBox="1"/>
          <p:nvPr/>
        </p:nvSpPr>
        <p:spPr>
          <a:xfrm>
            <a:off x="2435100" y="4536525"/>
            <a:ext cx="5138700" cy="3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r>
              <a:rPr lang="en-US" sz="800">
                <a:solidFill>
                  <a:schemeClr val="accent3"/>
                </a:solidFill>
                <a:uFill>
                  <a:noFill/>
                </a:uFill>
                <a:latin typeface="Roboto Medium"/>
                <a:ea typeface="Roboto Medium"/>
                <a:cs typeface="Roboto Medium"/>
                <a:sym typeface="Roboto Mediu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3FS.CLOUD</a:t>
            </a:r>
            <a:endParaRPr sz="500">
              <a:solidFill>
                <a:schemeClr val="accent3"/>
              </a:solidFill>
              <a:latin typeface="Roboto Medium"/>
              <a:ea typeface="Roboto Medium"/>
              <a:cs typeface="Roboto Medium"/>
              <a:sym typeface="Roboto Medium"/>
            </a:endParaRPr>
          </a:p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r>
              <a:rPr lang="en-US" sz="800">
                <a:solidFill>
                  <a:schemeClr val="accent3"/>
                </a:solidFill>
                <a:uFill>
                  <a:noFill/>
                </a:uFill>
                <a:latin typeface="Roboto Medium"/>
                <a:ea typeface="Roboto Medium"/>
                <a:cs typeface="Roboto Medium"/>
                <a:sym typeface="Roboto Mediu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3FS.CLOUD/CAREERS</a:t>
            </a:r>
            <a:endParaRPr sz="800">
              <a:latin typeface="Roboto Medium"/>
              <a:ea typeface="Roboto Medium"/>
              <a:cs typeface="Roboto Medium"/>
              <a:sym typeface="Roboto Medium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ver – 1 speaker">
  <p:cSld name="Cover – 1 speaker">
    <p:bg>
      <p:bgPr>
        <a:noFill/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Google Shape;38;p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Google Shape;39;p8" descr="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38088" y="335898"/>
            <a:ext cx="356211" cy="356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Google Shape;40;p8" descr="Imag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30855" y="382092"/>
            <a:ext cx="419100" cy="2449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ver – up to 3 speakers">
  <p:cSld name="Cover – up to 3 speakers">
    <p:bg>
      <p:bgPr>
        <a:noFill/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Google Shape;42;p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5" cy="514349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Google Shape;43;p9" descr="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38088" y="335898"/>
            <a:ext cx="356211" cy="356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44;p9" descr="Imag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30855" y="382092"/>
            <a:ext cx="419100" cy="2449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ver – team gig">
  <p:cSld name="Cover – team gig">
    <p:bg>
      <p:bgPr>
        <a:noFill/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Google Shape;46;p1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Google Shape;47;p10" descr="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38088" y="335898"/>
            <a:ext cx="356211" cy="356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Google Shape;48;p10" descr="Imag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30855" y="382092"/>
            <a:ext cx="419100" cy="2449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ver – no illustration">
  <p:cSld name="Cover – no illustration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Google Shape;50;p11" descr="Imag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38088" y="335898"/>
            <a:ext cx="356211" cy="356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Google Shape;51;p11" descr="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30855" y="382092"/>
            <a:ext cx="419100" cy="2449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bg>
      <p:bgPr>
        <a:solidFill>
          <a:srgbClr val="E0EAF3"/>
        </a:soli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2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54" name="Google Shape;54;p12" descr="Imag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437028" y="308831"/>
            <a:ext cx="185107" cy="108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">
  <p:cSld name="Agenda">
    <p:bg>
      <p:bgPr>
        <a:solidFill>
          <a:srgbClr val="E0EAF3"/>
        </a:solid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oogle Shape;56;p13" descr="Imag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437028" y="308831"/>
            <a:ext cx="185107" cy="108199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Cover – blank">
  <p:cSld name="Section Cover – blank">
    <p:bg>
      <p:bgPr>
        <a:solidFill>
          <a:srgbClr val="FFD400"/>
        </a:solid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14" descr="Imag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437028" y="308831"/>
            <a:ext cx="185738" cy="108567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14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solidFill>
                  <a:srgbClr val="B38300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solidFill>
                  <a:srgbClr val="B38300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solidFill>
                  <a:srgbClr val="B38300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solidFill>
                  <a:srgbClr val="B38300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solidFill>
                  <a:srgbClr val="B38300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solidFill>
                  <a:srgbClr val="B38300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solidFill>
                  <a:srgbClr val="B38300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solidFill>
                  <a:srgbClr val="B38300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solidFill>
                  <a:srgbClr val="B38300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">
  <p:cSld name="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15" descr="Imag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437028" y="308831"/>
            <a:ext cx="185107" cy="108199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5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ullet">
  <p:cSld name="Bulle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Google Shape;65;p16" descr="Imag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437028" y="308831"/>
            <a:ext cx="185107" cy="108199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16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tems with descriptions">
  <p:cSld name="Items with descriptions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oogle Shape;68;p17" descr="Imag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437028" y="308831"/>
            <a:ext cx="185107" cy="108199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17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de – short examples">
  <p:cSld name="Code – short examples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oogle Shape;71;p18" descr="Imag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437028" y="308831"/>
            <a:ext cx="185107" cy="108199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8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de – area">
  <p:cSld name="Code – area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19" descr="Imag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437028" y="308831"/>
            <a:ext cx="185107" cy="108199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9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de – full screen">
  <p:cSld name="Code – full screen">
    <p:bg>
      <p:bgPr>
        <a:solidFill>
          <a:srgbClr val="E0EAF3"/>
        </a:solid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mo">
  <p:cSld name="Demo">
    <p:bg>
      <p:bgPr>
        <a:solidFill>
          <a:srgbClr val="E0EAF3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21" descr="Imag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437028" y="308831"/>
            <a:ext cx="185107" cy="108199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21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xercise">
  <p:cSld name="Exercise">
    <p:bg>
      <p:bgPr>
        <a:solidFill>
          <a:srgbClr val="E0EAF3"/>
        </a:solidFill>
        <a:effectLst/>
      </p:bgPr>
    </p:bg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Google Shape;81;p22" descr="Imag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437028" y="308831"/>
            <a:ext cx="185107" cy="108199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22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erruption">
  <p:cSld name="Interruption">
    <p:bg>
      <p:bgPr>
        <a:solidFill>
          <a:srgbClr val="E0EAF3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24" descr="Imag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437028" y="308831"/>
            <a:ext cx="185107" cy="108199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24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PIs">
  <p:cSld name="KPIs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8" name="Google Shape;88;p25"/>
          <p:cNvCxnSpPr/>
          <p:nvPr/>
        </p:nvCxnSpPr>
        <p:spPr>
          <a:xfrm rot="10800000">
            <a:off x="2441785" y="1833124"/>
            <a:ext cx="0" cy="767400"/>
          </a:xfrm>
          <a:prstGeom prst="straightConnector1">
            <a:avLst/>
          </a:prstGeom>
          <a:noFill/>
          <a:ln w="25400" cap="flat" cmpd="sng">
            <a:solidFill>
              <a:schemeClr val="accent6"/>
            </a:solidFill>
            <a:prstDash val="solid"/>
            <a:miter lim="400000"/>
            <a:headEnd type="none" w="sm" len="sm"/>
            <a:tailEnd type="none" w="sm" len="sm"/>
          </a:ln>
        </p:spPr>
      </p:cxnSp>
      <p:cxnSp>
        <p:nvCxnSpPr>
          <p:cNvPr id="89" name="Google Shape;89;p25"/>
          <p:cNvCxnSpPr/>
          <p:nvPr/>
        </p:nvCxnSpPr>
        <p:spPr>
          <a:xfrm rot="10800000">
            <a:off x="4200487" y="1833124"/>
            <a:ext cx="0" cy="767400"/>
          </a:xfrm>
          <a:prstGeom prst="straightConnector1">
            <a:avLst/>
          </a:prstGeom>
          <a:noFill/>
          <a:ln w="25400" cap="flat" cmpd="sng">
            <a:solidFill>
              <a:schemeClr val="accent6"/>
            </a:solidFill>
            <a:prstDash val="solid"/>
            <a:miter lim="400000"/>
            <a:headEnd type="none" w="sm" len="sm"/>
            <a:tailEnd type="none" w="sm" len="sm"/>
          </a:ln>
        </p:spPr>
      </p:cxnSp>
      <p:cxnSp>
        <p:nvCxnSpPr>
          <p:cNvPr id="90" name="Google Shape;90;p25"/>
          <p:cNvCxnSpPr/>
          <p:nvPr/>
        </p:nvCxnSpPr>
        <p:spPr>
          <a:xfrm rot="10800000">
            <a:off x="5945794" y="1833124"/>
            <a:ext cx="0" cy="767400"/>
          </a:xfrm>
          <a:prstGeom prst="straightConnector1">
            <a:avLst/>
          </a:prstGeom>
          <a:noFill/>
          <a:ln w="25400" cap="flat" cmpd="sng">
            <a:solidFill>
              <a:schemeClr val="accent6"/>
            </a:solidFill>
            <a:prstDash val="solid"/>
            <a:miter lim="400000"/>
            <a:headEnd type="none" w="sm" len="sm"/>
            <a:tailEnd type="none" w="sm" len="sm"/>
          </a:ln>
        </p:spPr>
      </p:cxnSp>
      <p:cxnSp>
        <p:nvCxnSpPr>
          <p:cNvPr id="91" name="Google Shape;91;p25"/>
          <p:cNvCxnSpPr/>
          <p:nvPr/>
        </p:nvCxnSpPr>
        <p:spPr>
          <a:xfrm rot="10800000">
            <a:off x="2441785" y="3208071"/>
            <a:ext cx="0" cy="767400"/>
          </a:xfrm>
          <a:prstGeom prst="straightConnector1">
            <a:avLst/>
          </a:prstGeom>
          <a:noFill/>
          <a:ln w="25400" cap="flat" cmpd="sng">
            <a:solidFill>
              <a:schemeClr val="accent6"/>
            </a:solidFill>
            <a:prstDash val="solid"/>
            <a:miter lim="400000"/>
            <a:headEnd type="none" w="sm" len="sm"/>
            <a:tailEnd type="none" w="sm" len="sm"/>
          </a:ln>
        </p:spPr>
      </p:cxnSp>
      <p:cxnSp>
        <p:nvCxnSpPr>
          <p:cNvPr id="92" name="Google Shape;92;p25"/>
          <p:cNvCxnSpPr/>
          <p:nvPr/>
        </p:nvCxnSpPr>
        <p:spPr>
          <a:xfrm rot="10800000">
            <a:off x="4200487" y="3208071"/>
            <a:ext cx="0" cy="767400"/>
          </a:xfrm>
          <a:prstGeom prst="straightConnector1">
            <a:avLst/>
          </a:prstGeom>
          <a:noFill/>
          <a:ln w="25400" cap="flat" cmpd="sng">
            <a:solidFill>
              <a:schemeClr val="accent6"/>
            </a:solidFill>
            <a:prstDash val="solid"/>
            <a:miter lim="400000"/>
            <a:headEnd type="none" w="sm" len="sm"/>
            <a:tailEnd type="none" w="sm" len="sm"/>
          </a:ln>
        </p:spPr>
      </p:cxnSp>
      <p:cxnSp>
        <p:nvCxnSpPr>
          <p:cNvPr id="93" name="Google Shape;93;p25"/>
          <p:cNvCxnSpPr/>
          <p:nvPr/>
        </p:nvCxnSpPr>
        <p:spPr>
          <a:xfrm rot="10800000">
            <a:off x="5945794" y="3208071"/>
            <a:ext cx="0" cy="767400"/>
          </a:xfrm>
          <a:prstGeom prst="straightConnector1">
            <a:avLst/>
          </a:prstGeom>
          <a:noFill/>
          <a:ln w="25400" cap="flat" cmpd="sng">
            <a:solidFill>
              <a:schemeClr val="accent6"/>
            </a:solidFill>
            <a:prstDash val="solid"/>
            <a:miter lim="400000"/>
            <a:headEnd type="none" w="sm" len="sm"/>
            <a:tailEnd type="none" w="sm" len="sm"/>
          </a:ln>
        </p:spPr>
      </p:cxnSp>
      <p:pic>
        <p:nvPicPr>
          <p:cNvPr id="94" name="Google Shape;94;p25" descr="Imag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437028" y="308831"/>
            <a:ext cx="185107" cy="108199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25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PIs – positive and negative">
  <p:cSld name="KPIs – positive and negative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7" name="Google Shape;97;p26"/>
          <p:cNvCxnSpPr/>
          <p:nvPr/>
        </p:nvCxnSpPr>
        <p:spPr>
          <a:xfrm rot="10800000">
            <a:off x="2441785" y="1833124"/>
            <a:ext cx="0" cy="767400"/>
          </a:xfrm>
          <a:prstGeom prst="straightConnector1">
            <a:avLst/>
          </a:prstGeom>
          <a:noFill/>
          <a:ln w="25400" cap="flat" cmpd="sng">
            <a:solidFill>
              <a:schemeClr val="accent6"/>
            </a:solidFill>
            <a:prstDash val="solid"/>
            <a:miter lim="400000"/>
            <a:headEnd type="none" w="sm" len="sm"/>
            <a:tailEnd type="none" w="sm" len="sm"/>
          </a:ln>
        </p:spPr>
      </p:cxnSp>
      <p:cxnSp>
        <p:nvCxnSpPr>
          <p:cNvPr id="98" name="Google Shape;98;p26"/>
          <p:cNvCxnSpPr/>
          <p:nvPr/>
        </p:nvCxnSpPr>
        <p:spPr>
          <a:xfrm rot="10800000">
            <a:off x="4200487" y="1833124"/>
            <a:ext cx="0" cy="767400"/>
          </a:xfrm>
          <a:prstGeom prst="straightConnector1">
            <a:avLst/>
          </a:prstGeom>
          <a:noFill/>
          <a:ln w="25400" cap="flat" cmpd="sng">
            <a:solidFill>
              <a:schemeClr val="accent6"/>
            </a:solidFill>
            <a:prstDash val="solid"/>
            <a:miter lim="400000"/>
            <a:headEnd type="none" w="sm" len="sm"/>
            <a:tailEnd type="none" w="sm" len="sm"/>
          </a:ln>
        </p:spPr>
      </p:cxnSp>
      <p:cxnSp>
        <p:nvCxnSpPr>
          <p:cNvPr id="99" name="Google Shape;99;p26"/>
          <p:cNvCxnSpPr/>
          <p:nvPr/>
        </p:nvCxnSpPr>
        <p:spPr>
          <a:xfrm rot="10800000">
            <a:off x="5945794" y="1833124"/>
            <a:ext cx="0" cy="767400"/>
          </a:xfrm>
          <a:prstGeom prst="straightConnector1">
            <a:avLst/>
          </a:prstGeom>
          <a:noFill/>
          <a:ln w="25400" cap="flat" cmpd="sng">
            <a:solidFill>
              <a:schemeClr val="accent6"/>
            </a:solidFill>
            <a:prstDash val="solid"/>
            <a:miter lim="400000"/>
            <a:headEnd type="none" w="sm" len="sm"/>
            <a:tailEnd type="none" w="sm" len="sm"/>
          </a:ln>
        </p:spPr>
      </p:cxnSp>
      <p:cxnSp>
        <p:nvCxnSpPr>
          <p:cNvPr id="100" name="Google Shape;100;p26"/>
          <p:cNvCxnSpPr/>
          <p:nvPr/>
        </p:nvCxnSpPr>
        <p:spPr>
          <a:xfrm rot="10800000">
            <a:off x="2441785" y="3208071"/>
            <a:ext cx="0" cy="767400"/>
          </a:xfrm>
          <a:prstGeom prst="straightConnector1">
            <a:avLst/>
          </a:prstGeom>
          <a:noFill/>
          <a:ln w="25400" cap="flat" cmpd="sng">
            <a:solidFill>
              <a:schemeClr val="accent6"/>
            </a:solidFill>
            <a:prstDash val="solid"/>
            <a:miter lim="400000"/>
            <a:headEnd type="none" w="sm" len="sm"/>
            <a:tailEnd type="none" w="sm" len="sm"/>
          </a:ln>
        </p:spPr>
      </p:cxnSp>
      <p:cxnSp>
        <p:nvCxnSpPr>
          <p:cNvPr id="101" name="Google Shape;101;p26"/>
          <p:cNvCxnSpPr/>
          <p:nvPr/>
        </p:nvCxnSpPr>
        <p:spPr>
          <a:xfrm rot="10800000">
            <a:off x="4200487" y="3208071"/>
            <a:ext cx="0" cy="767400"/>
          </a:xfrm>
          <a:prstGeom prst="straightConnector1">
            <a:avLst/>
          </a:prstGeom>
          <a:noFill/>
          <a:ln w="25400" cap="flat" cmpd="sng">
            <a:solidFill>
              <a:schemeClr val="accent6"/>
            </a:solidFill>
            <a:prstDash val="solid"/>
            <a:miter lim="400000"/>
            <a:headEnd type="none" w="sm" len="sm"/>
            <a:tailEnd type="none" w="sm" len="sm"/>
          </a:ln>
        </p:spPr>
      </p:cxnSp>
      <p:cxnSp>
        <p:nvCxnSpPr>
          <p:cNvPr id="102" name="Google Shape;102;p26"/>
          <p:cNvCxnSpPr/>
          <p:nvPr/>
        </p:nvCxnSpPr>
        <p:spPr>
          <a:xfrm rot="10800000">
            <a:off x="5945794" y="3208071"/>
            <a:ext cx="0" cy="767400"/>
          </a:xfrm>
          <a:prstGeom prst="straightConnector1">
            <a:avLst/>
          </a:prstGeom>
          <a:noFill/>
          <a:ln w="25400" cap="flat" cmpd="sng">
            <a:solidFill>
              <a:schemeClr val="accent6"/>
            </a:solidFill>
            <a:prstDash val="solid"/>
            <a:miter lim="400000"/>
            <a:headEnd type="none" w="sm" len="sm"/>
            <a:tailEnd type="none" w="sm" len="sm"/>
          </a:ln>
        </p:spPr>
      </p:cxnSp>
      <p:pic>
        <p:nvPicPr>
          <p:cNvPr id="103" name="Google Shape;103;p26" descr="Imag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437028" y="308831"/>
            <a:ext cx="185107" cy="108199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26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>
  <p:cSld name="Comparison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27" descr="Imag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437028" y="308831"/>
            <a:ext cx="185107" cy="108199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27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os and cons">
  <p:cSld name="Pros and cons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28" descr="Imag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437028" y="308831"/>
            <a:ext cx="185107" cy="108199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28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/video – small">
  <p:cSld name="Image/video – small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29" descr="Imag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437028" y="308831"/>
            <a:ext cx="185107" cy="108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/video – big narrow">
  <p:cSld name="Image/video – big narrow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/video – big wide">
  <p:cSld name="Image/video – big wide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/video – full screen">
  <p:cSld name="Image/video – full screen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xternal video">
  <p:cSld name="External video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33" descr="Imag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437028" y="308831"/>
            <a:ext cx="185107" cy="108199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33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Resources">
  <p:cSld name="Resources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Google Shape;120;p34" descr="Imag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437028" y="308831"/>
            <a:ext cx="185107" cy="108199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34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  <a:defRPr b="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 slide">
  <p:cSld name="Ending slide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p35" descr="Imag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38088" y="335898"/>
            <a:ext cx="356211" cy="356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35" descr="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30855" y="382092"/>
            <a:ext cx="419100" cy="2449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8FA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sldNum" idx="12"/>
          </p:nvPr>
        </p:nvSpPr>
        <p:spPr>
          <a:xfrm>
            <a:off x="4570214" y="4902398"/>
            <a:ext cx="210600" cy="17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6775" tIns="26775" rIns="26775" bIns="26775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Helvetica Neue"/>
              <a:buNone/>
              <a:defRPr sz="800" b="1" i="0" u="none" strike="noStrike" cap="none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Helvetica Neue"/>
              <a:buNone/>
              <a:defRPr sz="800" b="1" i="0" u="none" strike="noStrike" cap="none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Helvetica Neue"/>
              <a:buNone/>
              <a:defRPr sz="800" b="1" i="0" u="none" strike="noStrike" cap="none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Helvetica Neue"/>
              <a:buNone/>
              <a:defRPr sz="800" b="1" i="0" u="none" strike="noStrike" cap="none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Helvetica Neue"/>
              <a:buNone/>
              <a:defRPr sz="800" b="1" i="0" u="none" strike="noStrike" cap="none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Helvetica Neue"/>
              <a:buNone/>
              <a:defRPr sz="800" b="1" i="0" u="none" strike="noStrike" cap="none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Helvetica Neue"/>
              <a:buNone/>
              <a:defRPr sz="800" b="1" i="0" u="none" strike="noStrike" cap="none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Helvetica Neue"/>
              <a:buNone/>
              <a:defRPr sz="800" b="1" i="0" u="none" strike="noStrike" cap="none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Helvetica Neue"/>
              <a:buNone/>
              <a:defRPr sz="800" b="1" i="0" u="none" strike="noStrike" cap="none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500" b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591425" y="409425"/>
            <a:ext cx="5632200" cy="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2800"/>
              <a:buFont typeface="Oswald Medium"/>
              <a:buNone/>
              <a:defRPr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591425" y="1690825"/>
            <a:ext cx="4556700" cy="25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rgbClr val="778593"/>
              </a:buClr>
              <a:buSzPts val="1400"/>
              <a:buFont typeface="Roboto"/>
              <a:buChar char="○"/>
              <a:defRPr>
                <a:solidFill>
                  <a:srgbClr val="778593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400"/>
              <a:buFont typeface="Roboto"/>
              <a:buChar char="■"/>
              <a:defRPr>
                <a:solidFill>
                  <a:srgbClr val="0F1518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279400">
              <a:spcBef>
                <a:spcPts val="0"/>
              </a:spcBef>
              <a:spcAft>
                <a:spcPts val="0"/>
              </a:spcAft>
              <a:buClr>
                <a:srgbClr val="778593"/>
              </a:buClr>
              <a:buSzPts val="800"/>
              <a:buFont typeface="Roboto"/>
              <a:buChar char="●"/>
              <a:defRPr sz="800">
                <a:solidFill>
                  <a:srgbClr val="778593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2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27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34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9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1.png"/><Relationship Id="rId5" Type="http://schemas.openxmlformats.org/officeDocument/2006/relationships/image" Target="../media/image2.png"/><Relationship Id="rId4" Type="http://schemas.openxmlformats.org/officeDocument/2006/relationships/image" Target="../media/image30.png"/><Relationship Id="rId9" Type="http://schemas.openxmlformats.org/officeDocument/2006/relationships/image" Target="../media/image34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36"/>
          <p:cNvSpPr txBox="1">
            <a:spLocks noGrp="1"/>
          </p:cNvSpPr>
          <p:nvPr>
            <p:ph type="body" idx="4294967295"/>
          </p:nvPr>
        </p:nvSpPr>
        <p:spPr>
          <a:xfrm>
            <a:off x="2435100" y="1087725"/>
            <a:ext cx="3675900" cy="168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800"/>
              <a:buFont typeface="Arial"/>
              <a:buNone/>
            </a:pPr>
            <a:r>
              <a:rPr lang="en-US" sz="2800" dirty="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The Journey to Secure Code Development</a:t>
            </a:r>
            <a:endParaRPr lang="en-SI" sz="700" dirty="0">
              <a:latin typeface="Oswald Medium"/>
              <a:ea typeface="Oswald Medium"/>
              <a:cs typeface="Oswald Medium"/>
              <a:sym typeface="Oswald Medium"/>
            </a:endParaRPr>
          </a:p>
          <a:p>
            <a:pPr marL="0" lvl="0" indent="0" algn="l" rtl="0">
              <a:spcBef>
                <a:spcPts val="1500"/>
              </a:spcBef>
              <a:spcAft>
                <a:spcPts val="0"/>
              </a:spcAft>
              <a:buClr>
                <a:srgbClr val="0F1518"/>
              </a:buClr>
              <a:buSzPts val="1700"/>
              <a:buFont typeface="Arial"/>
              <a:buNone/>
            </a:pPr>
            <a:endParaRPr sz="1700" dirty="0">
              <a:solidFill>
                <a:srgbClr val="0F1518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30" name="Google Shape;130;p36"/>
          <p:cNvSpPr txBox="1">
            <a:spLocks noGrp="1"/>
          </p:cNvSpPr>
          <p:nvPr>
            <p:ph type="body" idx="4294967295"/>
          </p:nvPr>
        </p:nvSpPr>
        <p:spPr>
          <a:xfrm>
            <a:off x="2435100" y="2843476"/>
            <a:ext cx="5138700" cy="117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r>
              <a:rPr lang="en-US">
                <a:solidFill>
                  <a:srgbClr val="0F1518"/>
                </a:solidFill>
                <a:latin typeface="Roboto Medium"/>
                <a:ea typeface="Roboto Medium"/>
                <a:cs typeface="Roboto Medium"/>
                <a:sym typeface="Roboto Medium"/>
              </a:rPr>
              <a:t>Jernej Porenta</a:t>
            </a:r>
            <a:endParaRPr>
              <a:solidFill>
                <a:srgbClr val="0F1518"/>
              </a:solidFill>
              <a:latin typeface="Roboto Medium"/>
              <a:ea typeface="Roboto Medium"/>
              <a:cs typeface="Roboto Medium"/>
              <a:sym typeface="Roboto Medium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r>
              <a:rPr lang="en-US" sz="800">
                <a:solidFill>
                  <a:schemeClr val="accent3"/>
                </a:solidFill>
                <a:latin typeface="Roboto Medium"/>
                <a:ea typeface="Roboto Medium"/>
                <a:cs typeface="Roboto Medium"/>
                <a:sym typeface="Roboto Medium"/>
              </a:rPr>
              <a:t>Staff infrastructure engineer</a:t>
            </a:r>
            <a:endParaRPr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131" name="Google Shape;131;p36"/>
          <p:cNvSpPr txBox="1">
            <a:spLocks noGrp="1"/>
          </p:cNvSpPr>
          <p:nvPr>
            <p:ph type="body" idx="4294967295"/>
          </p:nvPr>
        </p:nvSpPr>
        <p:spPr>
          <a:xfrm>
            <a:off x="2435100" y="4219650"/>
            <a:ext cx="5138700" cy="63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r>
              <a:rPr lang="en-US" sz="800">
                <a:solidFill>
                  <a:schemeClr val="accent3"/>
                </a:solidFill>
                <a:latin typeface="Roboto Medium"/>
                <a:ea typeface="Roboto Medium"/>
                <a:cs typeface="Roboto Medium"/>
                <a:sym typeface="Roboto Medium"/>
              </a:rPr>
              <a:t>25. SEPTEMBER 2023</a:t>
            </a:r>
            <a:endParaRPr>
              <a:latin typeface="Roboto Medium"/>
              <a:ea typeface="Roboto Medium"/>
              <a:cs typeface="Roboto Medium"/>
              <a:sym typeface="Roboto Medium"/>
            </a:endParaRPr>
          </a:p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r>
              <a:rPr lang="en-US" sz="800">
                <a:solidFill>
                  <a:schemeClr val="accent3"/>
                </a:solidFill>
                <a:latin typeface="Roboto Medium"/>
                <a:ea typeface="Roboto Medium"/>
                <a:cs typeface="Roboto Medium"/>
                <a:sym typeface="Roboto Medium"/>
              </a:rPr>
              <a:t>NTK</a:t>
            </a:r>
            <a:endParaRPr sz="800">
              <a:solidFill>
                <a:schemeClr val="accent3"/>
              </a:solidFill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132" name="Google Shape;132;p36"/>
          <p:cNvSpPr txBox="1"/>
          <p:nvPr/>
        </p:nvSpPr>
        <p:spPr>
          <a:xfrm>
            <a:off x="9144000" y="0"/>
            <a:ext cx="1844400" cy="2544600"/>
          </a:xfrm>
          <a:prstGeom prst="rect">
            <a:avLst/>
          </a:prstGeom>
          <a:solidFill>
            <a:srgbClr val="FFD4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1" i="1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Instruction notes:</a:t>
            </a:r>
            <a:endParaRPr sz="800" b="1" i="1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Cover slide v3 </a:t>
            </a:r>
            <a:b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(design theme).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You can choose between four different versions of the cover (three with illustrations or a plain one).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1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When copying text from other sources, first clear the formatting to plain text, so it doesn't override Google Slides styles.</a:t>
            </a:r>
            <a:endParaRPr sz="800" b="1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If you need to manually break the line in the subtitle, use soft enter (shift+enter) not to break the design.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37"/>
          <p:cNvSpPr txBox="1">
            <a:spLocks noGrp="1"/>
          </p:cNvSpPr>
          <p:nvPr>
            <p:ph type="body" idx="4294967295"/>
          </p:nvPr>
        </p:nvSpPr>
        <p:spPr>
          <a:xfrm>
            <a:off x="2433650" y="1628250"/>
            <a:ext cx="5500200" cy="28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Staff infrastructure engineer @ 3fs</a:t>
            </a:r>
            <a:br>
              <a:rPr lang="en-US" dirty="0"/>
            </a:br>
            <a:r>
              <a:rPr lang="en-US" dirty="0"/>
              <a:t>helping customers transitioning IT workloads to the cloud, explaining security and automating everything.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25 years of experience</a:t>
            </a:r>
            <a:br>
              <a:rPr lang="en-US" dirty="0"/>
            </a:br>
            <a:r>
              <a:rPr lang="en-US" dirty="0"/>
              <a:t>Linux, cloud, </a:t>
            </a:r>
            <a:r>
              <a:rPr lang="en-US" dirty="0" err="1"/>
              <a:t>DevSecOps</a:t>
            </a:r>
            <a:endParaRPr lang="en-US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Prefer development over meetings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Passionate about CI/CD, k8s, security, </a:t>
            </a:r>
            <a:r>
              <a:rPr lang="en-US" dirty="0" err="1"/>
              <a:t>LockedShields</a:t>
            </a:r>
            <a:r>
              <a:rPr lang="en-US" dirty="0"/>
              <a:t> …  </a:t>
            </a:r>
            <a:endParaRPr dirty="0"/>
          </a:p>
        </p:txBody>
      </p:sp>
      <p:sp>
        <p:nvSpPr>
          <p:cNvPr id="138" name="Google Shape;138;p37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  <p:sp>
        <p:nvSpPr>
          <p:cNvPr id="139" name="Google Shape;139;p37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About me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38"/>
          <p:cNvSpPr txBox="1">
            <a:spLocks noGrp="1"/>
          </p:cNvSpPr>
          <p:nvPr>
            <p:ph type="body" idx="4294967295"/>
          </p:nvPr>
        </p:nvSpPr>
        <p:spPr>
          <a:xfrm>
            <a:off x="2433649" y="1661300"/>
            <a:ext cx="5626017" cy="266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As engineers and consultants, we develop world-class digital products in</a:t>
            </a:r>
            <a:r>
              <a:rPr lang="en-US" b="1" dirty="0">
                <a:highlight>
                  <a:srgbClr val="FFD400"/>
                </a:highlight>
              </a:rPr>
              <a:t> highly regulated industries </a:t>
            </a:r>
            <a:r>
              <a:rPr lang="en-US" dirty="0"/>
              <a:t> and help our customers capture the value of </a:t>
            </a:r>
            <a:r>
              <a:rPr lang="en-US" b="1" dirty="0">
                <a:highlight>
                  <a:srgbClr val="FFD400"/>
                </a:highlight>
              </a:rPr>
              <a:t>IoT </a:t>
            </a:r>
            <a:r>
              <a:rPr lang="en-US" dirty="0"/>
              <a:t>. 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‍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Partnering with </a:t>
            </a:r>
            <a:r>
              <a:rPr lang="en-US" dirty="0" err="1"/>
              <a:t>organisations</a:t>
            </a:r>
            <a:r>
              <a:rPr lang="en-US" dirty="0"/>
              <a:t> looking to leap-frog in the area of </a:t>
            </a:r>
            <a:r>
              <a:rPr lang="en-US" b="1" dirty="0">
                <a:highlight>
                  <a:srgbClr val="FFD400"/>
                </a:highlight>
              </a:rPr>
              <a:t> cloud </a:t>
            </a:r>
            <a:r>
              <a:rPr lang="en-US" dirty="0"/>
              <a:t> and digital innovation, our approach </a:t>
            </a:r>
            <a:r>
              <a:rPr lang="en-US" dirty="0" err="1"/>
              <a:t>utilises</a:t>
            </a:r>
            <a:r>
              <a:rPr lang="en-US" dirty="0"/>
              <a:t> bleeding-edge technologies, </a:t>
            </a:r>
            <a:r>
              <a:rPr lang="en-US" b="1" dirty="0" err="1">
                <a:highlight>
                  <a:srgbClr val="FFD400"/>
                </a:highlight>
              </a:rPr>
              <a:t>DevSecOps</a:t>
            </a:r>
            <a:r>
              <a:rPr lang="en-US" dirty="0"/>
              <a:t> methodology, and our own </a:t>
            </a:r>
            <a:r>
              <a:rPr lang="en-US" b="1" dirty="0">
                <a:highlight>
                  <a:srgbClr val="FFD400"/>
                </a:highlight>
              </a:rPr>
              <a:t> CI/CD </a:t>
            </a:r>
            <a:r>
              <a:rPr lang="en-US" dirty="0"/>
              <a:t> pipeline and </a:t>
            </a:r>
            <a:r>
              <a:rPr lang="en-US" dirty="0">
                <a:solidFill>
                  <a:schemeClr val="lt2"/>
                </a:solidFill>
              </a:rPr>
              <a:t> </a:t>
            </a:r>
            <a:r>
              <a:rPr lang="en-US" b="1" dirty="0">
                <a:highlight>
                  <a:srgbClr val="FFD400"/>
                </a:highlight>
              </a:rPr>
              <a:t>home-brewed tools </a:t>
            </a:r>
            <a:r>
              <a:rPr lang="en-US" dirty="0"/>
              <a:t> to deliver efficiency.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dirty="0"/>
              <a:t>‍</a:t>
            </a:r>
            <a:endParaRPr sz="1300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300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300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400"/>
              <a:buFont typeface="Arial"/>
              <a:buNone/>
            </a:pPr>
            <a:endParaRPr dirty="0"/>
          </a:p>
        </p:txBody>
      </p:sp>
      <p:sp>
        <p:nvSpPr>
          <p:cNvPr id="145" name="Google Shape;145;p38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fld id="{00000000-1234-1234-1234-123412341234}" type="slidenum">
              <a:rPr lang="en-US">
                <a:latin typeface="Source Sans Pro"/>
                <a:ea typeface="Source Sans Pro"/>
                <a:cs typeface="Source Sans Pro"/>
                <a:sym typeface="Source Sans Pro"/>
              </a:rPr>
              <a:t>3</a:t>
            </a:fld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46" name="Google Shape;146;p38"/>
          <p:cNvSpPr txBox="1">
            <a:spLocks noGrp="1"/>
          </p:cNvSpPr>
          <p:nvPr>
            <p:ph type="body" idx="4294967295"/>
          </p:nvPr>
        </p:nvSpPr>
        <p:spPr>
          <a:xfrm>
            <a:off x="2433650" y="886450"/>
            <a:ext cx="5500200" cy="58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About 3fs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147" name="Google Shape;147;p38"/>
          <p:cNvSpPr txBox="1"/>
          <p:nvPr/>
        </p:nvSpPr>
        <p:spPr>
          <a:xfrm>
            <a:off x="2707600" y="4694775"/>
            <a:ext cx="52005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778593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endParaRPr sz="80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8" name="Google Shape;148;p38"/>
          <p:cNvSpPr txBox="1"/>
          <p:nvPr/>
        </p:nvSpPr>
        <p:spPr>
          <a:xfrm>
            <a:off x="9144000" y="23200"/>
            <a:ext cx="1844400" cy="2081100"/>
          </a:xfrm>
          <a:prstGeom prst="rect">
            <a:avLst/>
          </a:prstGeom>
          <a:solidFill>
            <a:srgbClr val="FFD4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1" i="1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Instruction notes:</a:t>
            </a:r>
            <a:endParaRPr sz="800" b="1" i="1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A basic slide with a title and placeholder for text. Remember to keep it short!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Edit the (you’ll have to do it on every slide). If you don’t need it, you can delete these text boxes.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When copying text from other sources, first clear the formatting to plain text, so it doesn't override Google Slides styles.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9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38300"/>
              </a:buClr>
              <a:buSzPts val="800"/>
              <a:buFont typeface="Arial"/>
              <a:buNone/>
            </a:pPr>
            <a:fld id="{00000000-1234-1234-1234-123412341234}" type="slidenum">
              <a:rPr lang="en-US">
                <a:solidFill>
                  <a:srgbClr val="B38300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4</a:t>
            </a:fld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55" name="Google Shape;155;p39"/>
          <p:cNvSpPr txBox="1">
            <a:spLocks noGrp="1"/>
          </p:cNvSpPr>
          <p:nvPr>
            <p:ph type="body" idx="4294967295"/>
          </p:nvPr>
        </p:nvSpPr>
        <p:spPr>
          <a:xfrm>
            <a:off x="2433650" y="1661300"/>
            <a:ext cx="5493600" cy="136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3800"/>
              <a:buFont typeface="Arial"/>
              <a:buNone/>
            </a:pPr>
            <a:r>
              <a:rPr lang="en-US" sz="2800">
                <a:latin typeface="Oswald Medium"/>
                <a:ea typeface="Oswald Medium"/>
                <a:cs typeface="Oswald Medium"/>
                <a:sym typeface="Oswald Medium"/>
              </a:rPr>
              <a:t>Where do I begin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6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40"/>
          <p:cNvSpPr txBox="1">
            <a:spLocks noGrp="1"/>
          </p:cNvSpPr>
          <p:nvPr>
            <p:ph type="body" idx="4294967295"/>
          </p:nvPr>
        </p:nvSpPr>
        <p:spPr>
          <a:xfrm>
            <a:off x="2433650" y="1661300"/>
            <a:ext cx="5500200" cy="266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Customer is a leading energy storage developer, specializing in the development and manufacturing of advanced lithium-ion batteries and energy storage solutions.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/>
              <a:t>‍</a:t>
            </a:r>
            <a:endParaRPr sz="130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30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400"/>
              <a:buFont typeface="Arial"/>
              <a:buNone/>
            </a:pPr>
            <a:endParaRPr/>
          </a:p>
        </p:txBody>
      </p:sp>
      <p:sp>
        <p:nvSpPr>
          <p:cNvPr id="162" name="Google Shape;162;p40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fld id="{00000000-1234-1234-1234-123412341234}" type="slidenum">
              <a:rPr lang="en-US">
                <a:latin typeface="Source Sans Pro"/>
                <a:ea typeface="Source Sans Pro"/>
                <a:cs typeface="Source Sans Pro"/>
                <a:sym typeface="Source Sans Pro"/>
              </a:rPr>
              <a:t>5</a:t>
            </a:fld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63" name="Google Shape;163;p40"/>
          <p:cNvSpPr txBox="1">
            <a:spLocks noGrp="1"/>
          </p:cNvSpPr>
          <p:nvPr>
            <p:ph type="body" idx="4294967295"/>
          </p:nvPr>
        </p:nvSpPr>
        <p:spPr>
          <a:xfrm>
            <a:off x="2433650" y="886450"/>
            <a:ext cx="5500200" cy="58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About the customer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164" name="Google Shape;164;p40"/>
          <p:cNvSpPr txBox="1"/>
          <p:nvPr/>
        </p:nvSpPr>
        <p:spPr>
          <a:xfrm>
            <a:off x="2707600" y="4694775"/>
            <a:ext cx="52005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778593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endParaRPr sz="80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5" name="Google Shape;165;p40"/>
          <p:cNvSpPr txBox="1"/>
          <p:nvPr/>
        </p:nvSpPr>
        <p:spPr>
          <a:xfrm>
            <a:off x="9144000" y="23200"/>
            <a:ext cx="1844400" cy="2081100"/>
          </a:xfrm>
          <a:prstGeom prst="rect">
            <a:avLst/>
          </a:prstGeom>
          <a:solidFill>
            <a:srgbClr val="FFD4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1" i="1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Instruction notes:</a:t>
            </a:r>
            <a:endParaRPr sz="800" b="1" i="1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A basic slide with a title and placeholder for text. Remember to keep it short!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Edit the (you’ll have to do it on every slide). If you don’t need it, you can delete these text boxes.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When copying text from other sources, first clear the formatting to plain text, so it doesn't override Google Slides styles.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6" name="Google Shape;166;p40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41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  <p:sp>
        <p:nvSpPr>
          <p:cNvPr id="172" name="Google Shape;172;p41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About the project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173" name="Google Shape;173;p41"/>
          <p:cNvSpPr txBox="1"/>
          <p:nvPr/>
        </p:nvSpPr>
        <p:spPr>
          <a:xfrm>
            <a:off x="9814263" y="5831474"/>
            <a:ext cx="10071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Gatewy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4" name="Google Shape;174;p41"/>
          <p:cNvSpPr/>
          <p:nvPr/>
        </p:nvSpPr>
        <p:spPr>
          <a:xfrm>
            <a:off x="3732699" y="1382808"/>
            <a:ext cx="3711600" cy="2884200"/>
          </a:xfrm>
          <a:prstGeom prst="rect">
            <a:avLst/>
          </a:prstGeom>
          <a:solidFill>
            <a:srgbClr val="FFFFFF"/>
          </a:solidFill>
          <a:ln w="12700" cap="flat" cmpd="sng">
            <a:solidFill>
              <a:srgbClr val="90AAD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" name="Google Shape;175;p41"/>
          <p:cNvSpPr/>
          <p:nvPr/>
        </p:nvSpPr>
        <p:spPr>
          <a:xfrm>
            <a:off x="3761362" y="3835813"/>
            <a:ext cx="3181132" cy="387934"/>
          </a:xfrm>
          <a:prstGeom prst="roundRect">
            <a:avLst>
              <a:gd name="adj" fmla="val 5286"/>
            </a:avLst>
          </a:prstGeom>
          <a:solidFill>
            <a:srgbClr val="113269"/>
          </a:solidFill>
          <a:ln w="9525" cap="flat" cmpd="sng">
            <a:solidFill>
              <a:srgbClr val="11326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Connectivity</a:t>
            </a:r>
            <a:endParaRPr sz="11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41"/>
          <p:cNvSpPr/>
          <p:nvPr/>
        </p:nvSpPr>
        <p:spPr>
          <a:xfrm>
            <a:off x="7918952" y="2149625"/>
            <a:ext cx="526226" cy="248011"/>
          </a:xfrm>
          <a:prstGeom prst="roundRect">
            <a:avLst>
              <a:gd name="adj" fmla="val 10000"/>
            </a:avLst>
          </a:prstGeom>
          <a:solidFill>
            <a:srgbClr val="AE7B2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ERP</a:t>
            </a:r>
            <a:endParaRPr sz="105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7" name="Google Shape;177;p41"/>
          <p:cNvSpPr/>
          <p:nvPr/>
        </p:nvSpPr>
        <p:spPr>
          <a:xfrm>
            <a:off x="7918951" y="2479796"/>
            <a:ext cx="526226" cy="248011"/>
          </a:xfrm>
          <a:prstGeom prst="roundRect">
            <a:avLst>
              <a:gd name="adj" fmla="val 10000"/>
            </a:avLst>
          </a:prstGeom>
          <a:solidFill>
            <a:srgbClr val="AE7B2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MES</a:t>
            </a:r>
            <a:endParaRPr sz="105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41"/>
          <p:cNvSpPr/>
          <p:nvPr/>
        </p:nvSpPr>
        <p:spPr>
          <a:xfrm>
            <a:off x="7915870" y="3109970"/>
            <a:ext cx="526226" cy="248011"/>
          </a:xfrm>
          <a:prstGeom prst="roundRect">
            <a:avLst>
              <a:gd name="adj" fmla="val 10000"/>
            </a:avLst>
          </a:prstGeom>
          <a:solidFill>
            <a:srgbClr val="AE7B2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CPQ</a:t>
            </a:r>
            <a:endParaRPr sz="105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41"/>
          <p:cNvSpPr/>
          <p:nvPr/>
        </p:nvSpPr>
        <p:spPr>
          <a:xfrm>
            <a:off x="7915870" y="2795677"/>
            <a:ext cx="526226" cy="248011"/>
          </a:xfrm>
          <a:prstGeom prst="roundRect">
            <a:avLst>
              <a:gd name="adj" fmla="val 10000"/>
            </a:avLst>
          </a:prstGeom>
          <a:solidFill>
            <a:srgbClr val="AE7B2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PLM</a:t>
            </a:r>
            <a:endParaRPr sz="105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41"/>
          <p:cNvSpPr/>
          <p:nvPr/>
        </p:nvSpPr>
        <p:spPr>
          <a:xfrm>
            <a:off x="2433428" y="2011480"/>
            <a:ext cx="1213526" cy="524263"/>
          </a:xfrm>
          <a:prstGeom prst="roundRect">
            <a:avLst>
              <a:gd name="adj" fmla="val 1515"/>
            </a:avLst>
          </a:prstGeom>
          <a:solidFill>
            <a:srgbClr val="113269"/>
          </a:solidFill>
          <a:ln w="9525" cap="flat" cmpd="sng">
            <a:solidFill>
              <a:srgbClr val="11326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FFFFFF"/>
                </a:solidFill>
              </a:rPr>
              <a:t>VPP</a:t>
            </a:r>
            <a:r>
              <a:rPr lang="en-US" sz="9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20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Virtual Power Plant</a:t>
            </a:r>
            <a:endParaRPr sz="1100"/>
          </a:p>
        </p:txBody>
      </p:sp>
      <p:sp>
        <p:nvSpPr>
          <p:cNvPr id="181" name="Google Shape;181;p41"/>
          <p:cNvSpPr/>
          <p:nvPr/>
        </p:nvSpPr>
        <p:spPr>
          <a:xfrm>
            <a:off x="2433428" y="2592596"/>
            <a:ext cx="1213526" cy="524263"/>
          </a:xfrm>
          <a:prstGeom prst="roundRect">
            <a:avLst>
              <a:gd name="adj" fmla="val 1515"/>
            </a:avLst>
          </a:prstGeom>
          <a:solidFill>
            <a:srgbClr val="113269"/>
          </a:solidFill>
          <a:ln w="9525" cap="flat" cmpd="sng">
            <a:solidFill>
              <a:srgbClr val="11326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</a:rPr>
              <a:t>Asset Management</a:t>
            </a:r>
            <a:endParaRPr sz="1000" b="1" i="0" u="none" strike="noStrike" cap="none">
              <a:solidFill>
                <a:srgbClr val="FFFFFF"/>
              </a:solidFill>
            </a:endParaRPr>
          </a:p>
        </p:txBody>
      </p:sp>
      <p:sp>
        <p:nvSpPr>
          <p:cNvPr id="182" name="Google Shape;182;p41"/>
          <p:cNvSpPr/>
          <p:nvPr/>
        </p:nvSpPr>
        <p:spPr>
          <a:xfrm>
            <a:off x="2433428" y="3175649"/>
            <a:ext cx="1213526" cy="524263"/>
          </a:xfrm>
          <a:prstGeom prst="roundRect">
            <a:avLst>
              <a:gd name="adj" fmla="val 1515"/>
            </a:avLst>
          </a:prstGeom>
          <a:solidFill>
            <a:srgbClr val="113269"/>
          </a:solidFill>
          <a:ln w="9525" cap="flat" cmpd="sng">
            <a:solidFill>
              <a:srgbClr val="11326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Lifecycle +</a:t>
            </a:r>
            <a:endParaRPr sz="120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ML models for extended life</a:t>
            </a:r>
            <a:endParaRPr sz="7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41"/>
          <p:cNvSpPr/>
          <p:nvPr/>
        </p:nvSpPr>
        <p:spPr>
          <a:xfrm rot="-5400000">
            <a:off x="5805026" y="2640693"/>
            <a:ext cx="2803500" cy="368400"/>
          </a:xfrm>
          <a:prstGeom prst="roundRect">
            <a:avLst>
              <a:gd name="adj" fmla="val 5286"/>
            </a:avLst>
          </a:prstGeom>
          <a:solidFill>
            <a:srgbClr val="113269"/>
          </a:solidFill>
          <a:ln w="9525" cap="flat" cmpd="sng">
            <a:solidFill>
              <a:srgbClr val="11326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API</a:t>
            </a:r>
            <a:endParaRPr/>
          </a:p>
        </p:txBody>
      </p:sp>
      <p:sp>
        <p:nvSpPr>
          <p:cNvPr id="184" name="Google Shape;184;p41"/>
          <p:cNvSpPr/>
          <p:nvPr/>
        </p:nvSpPr>
        <p:spPr>
          <a:xfrm>
            <a:off x="2433428" y="1430363"/>
            <a:ext cx="1203376" cy="524263"/>
          </a:xfrm>
          <a:prstGeom prst="roundRect">
            <a:avLst>
              <a:gd name="adj" fmla="val 1515"/>
            </a:avLst>
          </a:prstGeom>
          <a:solidFill>
            <a:srgbClr val="113269"/>
          </a:solidFill>
          <a:ln w="9525" cap="flat" cmpd="sng">
            <a:solidFill>
              <a:srgbClr val="11326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Anti Theft</a:t>
            </a:r>
            <a:endParaRPr sz="110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Delay, Detect, Track </a:t>
            </a:r>
            <a:endParaRPr sz="1100"/>
          </a:p>
        </p:txBody>
      </p:sp>
      <p:grpSp>
        <p:nvGrpSpPr>
          <p:cNvPr id="185" name="Google Shape;185;p41"/>
          <p:cNvGrpSpPr/>
          <p:nvPr/>
        </p:nvGrpSpPr>
        <p:grpSpPr>
          <a:xfrm>
            <a:off x="3765580" y="2230481"/>
            <a:ext cx="3176880" cy="756613"/>
            <a:chOff x="6347528" y="2540261"/>
            <a:chExt cx="3567924" cy="884100"/>
          </a:xfrm>
        </p:grpSpPr>
        <p:grpSp>
          <p:nvGrpSpPr>
            <p:cNvPr id="186" name="Google Shape;186;p41"/>
            <p:cNvGrpSpPr/>
            <p:nvPr/>
          </p:nvGrpSpPr>
          <p:grpSpPr>
            <a:xfrm>
              <a:off x="6347528" y="2540261"/>
              <a:ext cx="1692072" cy="884100"/>
              <a:chOff x="7305369" y="4103085"/>
              <a:chExt cx="1692072" cy="884100"/>
            </a:xfrm>
          </p:grpSpPr>
          <p:sp>
            <p:nvSpPr>
              <p:cNvPr id="187" name="Google Shape;187;p41"/>
              <p:cNvSpPr/>
              <p:nvPr/>
            </p:nvSpPr>
            <p:spPr>
              <a:xfrm>
                <a:off x="7308441" y="4103085"/>
                <a:ext cx="1689000" cy="884100"/>
              </a:xfrm>
              <a:prstGeom prst="roundRect">
                <a:avLst>
                  <a:gd name="adj" fmla="val 2413"/>
                </a:avLst>
              </a:prstGeom>
              <a:solidFill>
                <a:srgbClr val="113269"/>
              </a:solidFill>
              <a:ln w="9525" cap="flat" cmpd="sng">
                <a:solidFill>
                  <a:srgbClr val="113269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000" b="0" i="0" u="none" strike="noStrike" cap="none">
                    <a:solidFill>
                      <a:srgbClr val="FFFFFF"/>
                    </a:solidFill>
                    <a:latin typeface="Arial"/>
                    <a:ea typeface="Arial"/>
                    <a:cs typeface="Arial"/>
                    <a:sym typeface="Arial"/>
                  </a:rPr>
                  <a:t>Data Management</a:t>
                </a:r>
                <a:endParaRPr sz="10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pic>
            <p:nvPicPr>
              <p:cNvPr id="188" name="Google Shape;188;p41" descr="Database"/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>
                <a:off x="7434458" y="4318717"/>
                <a:ext cx="391694" cy="391694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89" name="Google Shape;189;p41" descr="Database"/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>
                <a:off x="7955625" y="4318717"/>
                <a:ext cx="391694" cy="391694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90" name="Google Shape;190;p41" descr="Database"/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>
                <a:off x="8476793" y="4323666"/>
                <a:ext cx="391694" cy="39169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91" name="Google Shape;191;p41"/>
              <p:cNvSpPr txBox="1"/>
              <p:nvPr/>
            </p:nvSpPr>
            <p:spPr>
              <a:xfrm>
                <a:off x="7305369" y="4618078"/>
                <a:ext cx="659100" cy="233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700" b="0" i="0" u="none" strike="noStrike" cap="none">
                    <a:solidFill>
                      <a:srgbClr val="FFFFFF"/>
                    </a:solidFill>
                    <a:latin typeface="Arial"/>
                    <a:ea typeface="Arial"/>
                    <a:cs typeface="Arial"/>
                    <a:sym typeface="Arial"/>
                  </a:rPr>
                  <a:t>Relation</a:t>
                </a:r>
                <a:endParaRPr sz="7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2" name="Google Shape;192;p41"/>
              <p:cNvSpPr txBox="1"/>
              <p:nvPr/>
            </p:nvSpPr>
            <p:spPr>
              <a:xfrm>
                <a:off x="7888165" y="4618078"/>
                <a:ext cx="522900" cy="359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700" b="0" i="0" u="none" strike="noStrike" cap="none">
                    <a:solidFill>
                      <a:srgbClr val="FFFFFF"/>
                    </a:solidFill>
                    <a:latin typeface="Arial"/>
                    <a:ea typeface="Arial"/>
                    <a:cs typeface="Arial"/>
                    <a:sym typeface="Arial"/>
                  </a:rPr>
                  <a:t>Time</a:t>
                </a:r>
                <a:br>
                  <a:rPr lang="en-US" sz="700" b="0" i="0" u="none" strike="noStrike" cap="none">
                    <a:solidFill>
                      <a:srgbClr val="FFFFFF"/>
                    </a:solidFill>
                    <a:latin typeface="Arial"/>
                    <a:ea typeface="Arial"/>
                    <a:cs typeface="Arial"/>
                    <a:sym typeface="Arial"/>
                  </a:rPr>
                </a:br>
                <a:r>
                  <a:rPr lang="en-US" sz="700" b="0" i="0" u="none" strike="noStrike" cap="none">
                    <a:solidFill>
                      <a:srgbClr val="FFFFFF"/>
                    </a:solidFill>
                    <a:latin typeface="Arial"/>
                    <a:ea typeface="Arial"/>
                    <a:cs typeface="Arial"/>
                    <a:sym typeface="Arial"/>
                  </a:rPr>
                  <a:t>series</a:t>
                </a:r>
                <a:endParaRPr sz="7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3" name="Google Shape;193;p41"/>
              <p:cNvSpPr txBox="1"/>
              <p:nvPr/>
            </p:nvSpPr>
            <p:spPr>
              <a:xfrm>
                <a:off x="8457677" y="4618078"/>
                <a:ext cx="429900" cy="233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700" b="0" i="0" u="none" strike="noStrike" cap="none">
                    <a:solidFill>
                      <a:srgbClr val="FFFFFF"/>
                    </a:solidFill>
                    <a:latin typeface="Arial"/>
                    <a:ea typeface="Arial"/>
                    <a:cs typeface="Arial"/>
                    <a:sym typeface="Arial"/>
                  </a:rPr>
                  <a:t>Grid</a:t>
                </a:r>
                <a:endParaRPr sz="7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94" name="Google Shape;194;p41"/>
            <p:cNvSpPr/>
            <p:nvPr/>
          </p:nvSpPr>
          <p:spPr>
            <a:xfrm>
              <a:off x="8090852" y="2540261"/>
              <a:ext cx="1824600" cy="883800"/>
            </a:xfrm>
            <a:prstGeom prst="roundRect">
              <a:avLst>
                <a:gd name="adj" fmla="val 2208"/>
              </a:avLst>
            </a:prstGeom>
            <a:solidFill>
              <a:srgbClr val="113269"/>
            </a:solidFill>
            <a:ln w="9525" cap="flat" cmpd="sng">
              <a:solidFill>
                <a:srgbClr val="113269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1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Asset Management / </a:t>
              </a:r>
              <a:br>
                <a:rPr lang="en-US" sz="11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</a:br>
              <a:r>
                <a:rPr lang="en-US" sz="11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Device registry</a:t>
              </a:r>
              <a:endParaRPr sz="11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95" name="Google Shape;195;p41"/>
          <p:cNvGrpSpPr/>
          <p:nvPr/>
        </p:nvGrpSpPr>
        <p:grpSpPr>
          <a:xfrm>
            <a:off x="3773205" y="1430363"/>
            <a:ext cx="3169293" cy="756613"/>
            <a:chOff x="6356092" y="1605325"/>
            <a:chExt cx="3559404" cy="884100"/>
          </a:xfrm>
        </p:grpSpPr>
        <p:grpSp>
          <p:nvGrpSpPr>
            <p:cNvPr id="196" name="Google Shape;196;p41"/>
            <p:cNvGrpSpPr/>
            <p:nvPr/>
          </p:nvGrpSpPr>
          <p:grpSpPr>
            <a:xfrm>
              <a:off x="6356092" y="1605325"/>
              <a:ext cx="1750474" cy="884100"/>
              <a:chOff x="5012661" y="2130214"/>
              <a:chExt cx="1750474" cy="884100"/>
            </a:xfrm>
          </p:grpSpPr>
          <p:sp>
            <p:nvSpPr>
              <p:cNvPr id="197" name="Google Shape;197;p41"/>
              <p:cNvSpPr/>
              <p:nvPr/>
            </p:nvSpPr>
            <p:spPr>
              <a:xfrm>
                <a:off x="5012661" y="2130214"/>
                <a:ext cx="1689000" cy="884100"/>
              </a:xfrm>
              <a:prstGeom prst="roundRect">
                <a:avLst>
                  <a:gd name="adj" fmla="val 1515"/>
                </a:avLst>
              </a:prstGeom>
              <a:solidFill>
                <a:srgbClr val="113269"/>
              </a:solidFill>
              <a:ln w="9525" cap="flat" cmpd="sng">
                <a:solidFill>
                  <a:srgbClr val="113269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000" b="0" i="0" u="none" strike="noStrike" cap="none">
                    <a:solidFill>
                      <a:srgbClr val="FFFFFF"/>
                    </a:solidFill>
                    <a:latin typeface="Arial"/>
                    <a:ea typeface="Arial"/>
                    <a:cs typeface="Arial"/>
                    <a:sym typeface="Arial"/>
                  </a:rPr>
                  <a:t>Device Management</a:t>
                </a:r>
                <a:endParaRPr sz="10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8" name="Google Shape;198;p41"/>
              <p:cNvSpPr txBox="1"/>
              <p:nvPr/>
            </p:nvSpPr>
            <p:spPr>
              <a:xfrm>
                <a:off x="5050865" y="2645215"/>
                <a:ext cx="597900" cy="233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700" b="0" i="0" u="none" strike="noStrike" cap="none">
                    <a:solidFill>
                      <a:srgbClr val="FFFFFF"/>
                    </a:solidFill>
                    <a:latin typeface="Arial"/>
                    <a:ea typeface="Arial"/>
                    <a:cs typeface="Arial"/>
                    <a:sym typeface="Arial"/>
                  </a:rPr>
                  <a:t>Config</a:t>
                </a:r>
                <a:endParaRPr sz="7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9" name="Google Shape;199;p41"/>
              <p:cNvSpPr txBox="1"/>
              <p:nvPr/>
            </p:nvSpPr>
            <p:spPr>
              <a:xfrm>
                <a:off x="5602125" y="2645215"/>
                <a:ext cx="423600" cy="233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33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700" b="0" i="0" u="none" strike="noStrike" cap="none">
                    <a:solidFill>
                      <a:srgbClr val="FFFFFF"/>
                    </a:solidFill>
                    <a:latin typeface="Arial"/>
                    <a:ea typeface="Arial"/>
                    <a:cs typeface="Arial"/>
                    <a:sym typeface="Arial"/>
                  </a:rPr>
                  <a:t>OTA</a:t>
                </a:r>
                <a:endParaRPr sz="7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pic>
            <p:nvPicPr>
              <p:cNvPr id="200" name="Google Shape;200;p41" descr="Gears"/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5159171" y="2376339"/>
                <a:ext cx="330230" cy="33023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01" name="Google Shape;201;p41" descr="Download from cloud"/>
              <p:cNvPicPr preferRelativeResize="0"/>
              <p:nvPr/>
            </p:nvPicPr>
            <p:blipFill rotWithShape="1">
              <a:blip r:embed="rId5">
                <a:alphaModFix/>
              </a:blip>
              <a:srcRect/>
              <a:stretch/>
            </p:blipFill>
            <p:spPr>
              <a:xfrm>
                <a:off x="5648767" y="2376339"/>
                <a:ext cx="330230" cy="33023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02" name="Google Shape;202;p41"/>
              <p:cNvSpPr txBox="1"/>
              <p:nvPr/>
            </p:nvSpPr>
            <p:spPr>
              <a:xfrm>
                <a:off x="5885935" y="2645215"/>
                <a:ext cx="877200" cy="233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33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700" b="0" i="0" u="none" strike="noStrike" cap="none">
                    <a:solidFill>
                      <a:srgbClr val="FFFFFF"/>
                    </a:solidFill>
                    <a:latin typeface="Arial"/>
                    <a:ea typeface="Arial"/>
                    <a:cs typeface="Arial"/>
                    <a:sym typeface="Arial"/>
                  </a:rPr>
                  <a:t>Provisioning</a:t>
                </a:r>
                <a:endParaRPr sz="7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pic>
            <p:nvPicPr>
              <p:cNvPr id="203" name="Google Shape;203;p41" descr="Add"/>
              <p:cNvPicPr preferRelativeResize="0"/>
              <p:nvPr/>
            </p:nvPicPr>
            <p:blipFill rotWithShape="1">
              <a:blip r:embed="rId6">
                <a:alphaModFix/>
              </a:blip>
              <a:srcRect/>
              <a:stretch/>
            </p:blipFill>
            <p:spPr>
              <a:xfrm>
                <a:off x="6178760" y="2409837"/>
                <a:ext cx="263234" cy="263234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204" name="Google Shape;204;p41"/>
            <p:cNvSpPr/>
            <p:nvPr/>
          </p:nvSpPr>
          <p:spPr>
            <a:xfrm>
              <a:off x="8095996" y="1605325"/>
              <a:ext cx="1819500" cy="884100"/>
            </a:xfrm>
            <a:prstGeom prst="roundRect">
              <a:avLst>
                <a:gd name="adj" fmla="val 2323"/>
              </a:avLst>
            </a:prstGeom>
            <a:solidFill>
              <a:srgbClr val="113269"/>
            </a:solidFill>
            <a:ln w="9525" cap="flat" cmpd="sng">
              <a:solidFill>
                <a:srgbClr val="113269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1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Connectivity </a:t>
              </a:r>
              <a:br>
                <a:rPr lang="en-US" sz="11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</a:br>
              <a:r>
                <a:rPr lang="en-US" sz="11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management</a:t>
              </a:r>
              <a:endParaRPr sz="11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05" name="Google Shape;205;p41"/>
          <p:cNvGrpSpPr/>
          <p:nvPr/>
        </p:nvGrpSpPr>
        <p:grpSpPr>
          <a:xfrm>
            <a:off x="3761362" y="3030597"/>
            <a:ext cx="3181097" cy="757241"/>
            <a:chOff x="6342791" y="3475194"/>
            <a:chExt cx="3572661" cy="884834"/>
          </a:xfrm>
        </p:grpSpPr>
        <p:grpSp>
          <p:nvGrpSpPr>
            <p:cNvPr id="206" name="Google Shape;206;p41"/>
            <p:cNvGrpSpPr/>
            <p:nvPr/>
          </p:nvGrpSpPr>
          <p:grpSpPr>
            <a:xfrm>
              <a:off x="6342791" y="3475928"/>
              <a:ext cx="1757364" cy="884100"/>
              <a:chOff x="4931125" y="4103077"/>
              <a:chExt cx="1757364" cy="884100"/>
            </a:xfrm>
          </p:grpSpPr>
          <p:sp>
            <p:nvSpPr>
              <p:cNvPr id="207" name="Google Shape;207;p41"/>
              <p:cNvSpPr/>
              <p:nvPr/>
            </p:nvSpPr>
            <p:spPr>
              <a:xfrm>
                <a:off x="4931125" y="4103077"/>
                <a:ext cx="1689000" cy="884100"/>
              </a:xfrm>
              <a:prstGeom prst="roundRect">
                <a:avLst>
                  <a:gd name="adj" fmla="val 1515"/>
                </a:avLst>
              </a:prstGeom>
              <a:solidFill>
                <a:srgbClr val="113269"/>
              </a:solidFill>
              <a:ln w="9525" cap="flat" cmpd="sng">
                <a:solidFill>
                  <a:srgbClr val="113269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000" b="0" i="0" u="none" strike="noStrike" cap="none">
                    <a:solidFill>
                      <a:srgbClr val="FFFFFF"/>
                    </a:solidFill>
                    <a:latin typeface="Arial"/>
                    <a:ea typeface="Arial"/>
                    <a:cs typeface="Arial"/>
                    <a:sym typeface="Arial"/>
                  </a:rPr>
                  <a:t>Security</a:t>
                </a:r>
                <a:endParaRPr sz="10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8" name="Google Shape;208;p41"/>
              <p:cNvSpPr txBox="1"/>
              <p:nvPr/>
            </p:nvSpPr>
            <p:spPr>
              <a:xfrm>
                <a:off x="5059097" y="4618078"/>
                <a:ext cx="340200" cy="197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500" b="0" i="0" u="none" strike="noStrike" cap="none">
                    <a:solidFill>
                      <a:srgbClr val="FFFFFF"/>
                    </a:solidFill>
                    <a:latin typeface="Arial"/>
                    <a:ea typeface="Arial"/>
                    <a:cs typeface="Arial"/>
                    <a:sym typeface="Arial"/>
                  </a:rPr>
                  <a:t>P</a:t>
                </a:r>
                <a:r>
                  <a:rPr lang="en-US" sz="500">
                    <a:solidFill>
                      <a:srgbClr val="FFFFFF"/>
                    </a:solidFill>
                  </a:rPr>
                  <a:t>K</a:t>
                </a:r>
                <a:r>
                  <a:rPr lang="en-US" sz="500" b="0" i="0" u="none" strike="noStrike" cap="none">
                    <a:solidFill>
                      <a:srgbClr val="FFFFFF"/>
                    </a:solidFill>
                    <a:latin typeface="Arial"/>
                    <a:ea typeface="Arial"/>
                    <a:cs typeface="Arial"/>
                    <a:sym typeface="Arial"/>
                  </a:rPr>
                  <a:t>I</a:t>
                </a:r>
                <a:endParaRPr sz="5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9" name="Google Shape;209;p41"/>
              <p:cNvSpPr txBox="1"/>
              <p:nvPr/>
            </p:nvSpPr>
            <p:spPr>
              <a:xfrm>
                <a:off x="5456749" y="4618078"/>
                <a:ext cx="574200" cy="323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600" b="0" i="0" u="none" strike="noStrike" cap="none">
                    <a:solidFill>
                      <a:srgbClr val="FFFFFF"/>
                    </a:solidFill>
                    <a:latin typeface="Arial"/>
                    <a:ea typeface="Arial"/>
                    <a:cs typeface="Arial"/>
                    <a:sym typeface="Arial"/>
                  </a:rPr>
                  <a:t>Access</a:t>
                </a:r>
                <a:br>
                  <a:rPr lang="en-US" sz="600" b="0" i="0" u="none" strike="noStrike" cap="none">
                    <a:solidFill>
                      <a:srgbClr val="FFFFFF"/>
                    </a:solidFill>
                    <a:latin typeface="Arial"/>
                    <a:ea typeface="Arial"/>
                    <a:cs typeface="Arial"/>
                    <a:sym typeface="Arial"/>
                  </a:rPr>
                </a:br>
                <a:r>
                  <a:rPr lang="en-US" sz="600" b="0" i="0" u="none" strike="noStrike" cap="none">
                    <a:solidFill>
                      <a:srgbClr val="FFFFFF"/>
                    </a:solidFill>
                    <a:latin typeface="Arial"/>
                    <a:ea typeface="Arial"/>
                    <a:cs typeface="Arial"/>
                    <a:sym typeface="Arial"/>
                  </a:rPr>
                  <a:t>Control</a:t>
                </a:r>
                <a:endParaRPr sz="6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0" name="Google Shape;210;p41"/>
              <p:cNvSpPr txBox="1"/>
              <p:nvPr/>
            </p:nvSpPr>
            <p:spPr>
              <a:xfrm>
                <a:off x="5845189" y="4618078"/>
                <a:ext cx="843300" cy="323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600" b="0" i="0" u="none" strike="noStrike" cap="none">
                    <a:solidFill>
                      <a:srgbClr val="FFFFFF"/>
                    </a:solidFill>
                    <a:latin typeface="Arial"/>
                    <a:ea typeface="Arial"/>
                    <a:cs typeface="Arial"/>
                    <a:sym typeface="Arial"/>
                  </a:rPr>
                  <a:t>Black/White listing</a:t>
                </a:r>
                <a:endParaRPr sz="6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pic>
            <p:nvPicPr>
              <p:cNvPr id="211" name="Google Shape;211;p41" descr="Employee badge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5550534" y="4354935"/>
                <a:ext cx="355476" cy="355476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12" name="Google Shape;212;p41" descr="Key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5053285" y="4348692"/>
                <a:ext cx="355476" cy="355476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13" name="Google Shape;213;p41" descr="Lock"/>
              <p:cNvPicPr preferRelativeResize="0"/>
              <p:nvPr/>
            </p:nvPicPr>
            <p:blipFill rotWithShape="1">
              <a:blip r:embed="rId9">
                <a:alphaModFix/>
              </a:blip>
              <a:srcRect/>
              <a:stretch/>
            </p:blipFill>
            <p:spPr>
              <a:xfrm>
                <a:off x="6097224" y="4339976"/>
                <a:ext cx="355476" cy="355476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214" name="Google Shape;214;p41"/>
            <p:cNvSpPr/>
            <p:nvPr/>
          </p:nvSpPr>
          <p:spPr>
            <a:xfrm>
              <a:off x="8090852" y="3475194"/>
              <a:ext cx="1824600" cy="883800"/>
            </a:xfrm>
            <a:prstGeom prst="roundRect">
              <a:avLst>
                <a:gd name="adj" fmla="val 2208"/>
              </a:avLst>
            </a:prstGeom>
            <a:solidFill>
              <a:srgbClr val="113269"/>
            </a:solidFill>
            <a:ln w="9525" cap="flat" cmpd="sng">
              <a:solidFill>
                <a:srgbClr val="113269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1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Data</a:t>
              </a:r>
              <a:br>
                <a:rPr lang="en-US" sz="11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</a:br>
              <a:r>
                <a:rPr lang="en-US" sz="11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Analytics</a:t>
              </a:r>
              <a:endParaRPr sz="11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15" name="Google Shape;215;p41"/>
          <p:cNvGrpSpPr/>
          <p:nvPr/>
        </p:nvGrpSpPr>
        <p:grpSpPr>
          <a:xfrm rot="5400000" flipH="1">
            <a:off x="7192610" y="2531183"/>
            <a:ext cx="947066" cy="499102"/>
            <a:chOff x="4203576" y="5168558"/>
            <a:chExt cx="3500929" cy="480900"/>
          </a:xfrm>
        </p:grpSpPr>
        <p:cxnSp>
          <p:nvCxnSpPr>
            <p:cNvPr id="216" name="Google Shape;216;p41"/>
            <p:cNvCxnSpPr/>
            <p:nvPr/>
          </p:nvCxnSpPr>
          <p:spPr>
            <a:xfrm>
              <a:off x="7704505" y="5168558"/>
              <a:ext cx="0" cy="480900"/>
            </a:xfrm>
            <a:prstGeom prst="straightConnector1">
              <a:avLst/>
            </a:prstGeom>
            <a:noFill/>
            <a:ln w="12700" cap="flat" cmpd="sng">
              <a:solidFill>
                <a:srgbClr val="000000"/>
              </a:solidFill>
              <a:prstDash val="solid"/>
              <a:miter lim="800000"/>
              <a:headEnd type="triangle" w="med" len="med"/>
              <a:tailEnd type="triangle" w="med" len="med"/>
            </a:ln>
          </p:spPr>
        </p:cxnSp>
        <p:cxnSp>
          <p:nvCxnSpPr>
            <p:cNvPr id="217" name="Google Shape;217;p41"/>
            <p:cNvCxnSpPr/>
            <p:nvPr/>
          </p:nvCxnSpPr>
          <p:spPr>
            <a:xfrm>
              <a:off x="6525286" y="5168558"/>
              <a:ext cx="0" cy="480900"/>
            </a:xfrm>
            <a:prstGeom prst="straightConnector1">
              <a:avLst/>
            </a:prstGeom>
            <a:noFill/>
            <a:ln w="12700" cap="flat" cmpd="sng">
              <a:solidFill>
                <a:srgbClr val="000000"/>
              </a:solidFill>
              <a:prstDash val="solid"/>
              <a:miter lim="800000"/>
              <a:headEnd type="triangle" w="med" len="med"/>
              <a:tailEnd type="triangle" w="med" len="med"/>
            </a:ln>
          </p:spPr>
        </p:cxnSp>
        <p:cxnSp>
          <p:nvCxnSpPr>
            <p:cNvPr id="218" name="Google Shape;218;p41"/>
            <p:cNvCxnSpPr/>
            <p:nvPr/>
          </p:nvCxnSpPr>
          <p:spPr>
            <a:xfrm>
              <a:off x="5375644" y="5168558"/>
              <a:ext cx="0" cy="480900"/>
            </a:xfrm>
            <a:prstGeom prst="straightConnector1">
              <a:avLst/>
            </a:prstGeom>
            <a:noFill/>
            <a:ln w="12700" cap="flat" cmpd="sng">
              <a:solidFill>
                <a:srgbClr val="000000"/>
              </a:solidFill>
              <a:prstDash val="solid"/>
              <a:miter lim="800000"/>
              <a:headEnd type="triangle" w="med" len="med"/>
              <a:tailEnd type="triangle" w="med" len="med"/>
            </a:ln>
          </p:spPr>
        </p:cxnSp>
        <p:cxnSp>
          <p:nvCxnSpPr>
            <p:cNvPr id="219" name="Google Shape;219;p41"/>
            <p:cNvCxnSpPr/>
            <p:nvPr/>
          </p:nvCxnSpPr>
          <p:spPr>
            <a:xfrm>
              <a:off x="4203576" y="5168558"/>
              <a:ext cx="0" cy="480900"/>
            </a:xfrm>
            <a:prstGeom prst="straightConnector1">
              <a:avLst/>
            </a:prstGeom>
            <a:noFill/>
            <a:ln w="12700" cap="flat" cmpd="sng">
              <a:solidFill>
                <a:srgbClr val="000000"/>
              </a:solidFill>
              <a:prstDash val="solid"/>
              <a:miter lim="800000"/>
              <a:headEnd type="triangle" w="med" len="med"/>
              <a:tailEnd type="triangle" w="med" len="med"/>
            </a:ln>
          </p:spPr>
        </p:cxn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42"/>
          <p:cNvSpPr txBox="1">
            <a:spLocks noGrp="1"/>
          </p:cNvSpPr>
          <p:nvPr>
            <p:ph type="body" idx="4294967295"/>
          </p:nvPr>
        </p:nvSpPr>
        <p:spPr>
          <a:xfrm>
            <a:off x="2433650" y="1628250"/>
            <a:ext cx="5500200" cy="28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Project Manager, Product manager, Product designer</a:t>
            </a:r>
            <a:br>
              <a:rPr lang="en-US"/>
            </a:br>
            <a:r>
              <a:rPr lang="en-US"/>
              <a:t>handling the project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Backend / frontend developers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 scrum team of contract developers with different backgrounds and different seniority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Infrastructure developers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Two developers with different backgrounds handling security as a side gig</a:t>
            </a:r>
            <a:endParaRPr/>
          </a:p>
        </p:txBody>
      </p:sp>
      <p:sp>
        <p:nvSpPr>
          <p:cNvPr id="225" name="Google Shape;225;p42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  <p:sp>
        <p:nvSpPr>
          <p:cNvPr id="226" name="Google Shape;226;p42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About the team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227" name="Google Shape;227;p42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43"/>
          <p:cNvSpPr txBox="1">
            <a:spLocks noGrp="1"/>
          </p:cNvSpPr>
          <p:nvPr>
            <p:ph type="body" idx="4294967295"/>
          </p:nvPr>
        </p:nvSpPr>
        <p:spPr>
          <a:xfrm>
            <a:off x="2433650" y="1628250"/>
            <a:ext cx="5500200" cy="23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b="1">
                <a:highlight>
                  <a:srgbClr val="FFD400"/>
                </a:highlight>
              </a:rPr>
              <a:t> cloud native </a:t>
            </a:r>
            <a:r>
              <a:rPr lang="en-US"/>
              <a:t> - AWS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b="1">
                <a:highlight>
                  <a:srgbClr val="FFD400"/>
                </a:highlight>
              </a:rPr>
              <a:t> gitlab </a:t>
            </a:r>
            <a:r>
              <a:rPr lang="en-US"/>
              <a:t> - git, GitLab CI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b="1">
                <a:highlight>
                  <a:srgbClr val="FFD400"/>
                </a:highlight>
              </a:rPr>
              <a:t> containers </a:t>
            </a:r>
            <a:r>
              <a:rPr lang="en-US"/>
              <a:t> - kubernetes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b="1">
                <a:highlight>
                  <a:srgbClr val="FFD400"/>
                </a:highlight>
              </a:rPr>
              <a:t> serverless </a:t>
            </a:r>
            <a:r>
              <a:rPr lang="en-US"/>
              <a:t> - AWS Lambda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b="1">
                <a:highlight>
                  <a:srgbClr val="FFD400"/>
                </a:highlight>
              </a:rPr>
              <a:t> microservices </a:t>
            </a:r>
            <a:r>
              <a:rPr lang="en-US"/>
              <a:t> - RabbitMQ, SQS, SNS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b="1">
                <a:highlight>
                  <a:srgbClr val="FFD400"/>
                </a:highlight>
              </a:rPr>
              <a:t> Python </a:t>
            </a:r>
            <a:r>
              <a:rPr lang="en-US"/>
              <a:t> - Django, FastAPI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b="1">
                <a:highlight>
                  <a:srgbClr val="FFD400"/>
                </a:highlight>
              </a:rPr>
              <a:t> IaaC </a:t>
            </a:r>
            <a:r>
              <a:rPr lang="en-US"/>
              <a:t> - terraform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p43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  <p:sp>
        <p:nvSpPr>
          <p:cNvPr id="234" name="Google Shape;234;p43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About the tech stack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235" name="Google Shape;235;p43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44"/>
          <p:cNvSpPr txBox="1">
            <a:spLocks noGrp="1"/>
          </p:cNvSpPr>
          <p:nvPr>
            <p:ph type="body" idx="4294967295"/>
          </p:nvPr>
        </p:nvSpPr>
        <p:spPr>
          <a:xfrm>
            <a:off x="2433650" y="1628250"/>
            <a:ext cx="5500200" cy="23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less than </a:t>
            </a:r>
            <a:r>
              <a:rPr lang="en-US" b="1">
                <a:highlight>
                  <a:srgbClr val="FFD400"/>
                </a:highlight>
              </a:rPr>
              <a:t> 10% </a:t>
            </a:r>
            <a:r>
              <a:rPr lang="en-US"/>
              <a:t> code coverage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number of tests in frontend code: </a:t>
            </a:r>
            <a:r>
              <a:rPr lang="en-US" b="1">
                <a:highlight>
                  <a:srgbClr val="FFD400"/>
                </a:highlight>
              </a:rPr>
              <a:t> 0 </a:t>
            </a:r>
            <a:r>
              <a:rPr lang="en-US"/>
              <a:t> </a:t>
            </a:r>
            <a:r>
              <a:rPr lang="en-US">
                <a:solidFill>
                  <a:schemeClr val="lt1"/>
                </a:solidFill>
              </a:rPr>
              <a:t>.</a:t>
            </a:r>
            <a:endParaRPr>
              <a:solidFill>
                <a:schemeClr val="lt1"/>
              </a:solidFill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b="1">
                <a:highlight>
                  <a:srgbClr val="FFD400"/>
                </a:highlight>
              </a:rPr>
              <a:t> 10+ critical </a:t>
            </a:r>
            <a:r>
              <a:rPr lang="en-US"/>
              <a:t> vulnerabilities in software dependencies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b="1">
                <a:highlight>
                  <a:srgbClr val="FFD400"/>
                </a:highlight>
              </a:rPr>
              <a:t> 50+ high </a:t>
            </a:r>
            <a:r>
              <a:rPr lang="en-US"/>
              <a:t> vulnerabilities in software dependencies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without any </a:t>
            </a:r>
            <a:r>
              <a:rPr lang="en-US" b="1">
                <a:highlight>
                  <a:srgbClr val="FFD400"/>
                </a:highlight>
              </a:rPr>
              <a:t> standarised </a:t>
            </a:r>
            <a:r>
              <a:rPr lang="en-US"/>
              <a:t> development workflow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random </a:t>
            </a:r>
            <a:r>
              <a:rPr lang="en-US" b="1">
                <a:highlight>
                  <a:srgbClr val="FFD400"/>
                </a:highlight>
              </a:rPr>
              <a:t> code reviews </a:t>
            </a:r>
            <a:r>
              <a:rPr lang="en-US"/>
              <a:t> </a:t>
            </a:r>
            <a:r>
              <a:rPr lang="en-US">
                <a:solidFill>
                  <a:schemeClr val="lt1"/>
                </a:solidFill>
              </a:rPr>
              <a:t>.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manual end to end tests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flaky </a:t>
            </a:r>
            <a:r>
              <a:rPr lang="en-US" b="1">
                <a:highlight>
                  <a:srgbClr val="FFD400"/>
                </a:highlight>
              </a:rPr>
              <a:t> CI/CD </a:t>
            </a:r>
            <a:r>
              <a:rPr lang="en-US"/>
              <a:t> system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missing </a:t>
            </a:r>
            <a:r>
              <a:rPr lang="en-US" b="1">
                <a:highlight>
                  <a:srgbClr val="FFD400"/>
                </a:highlight>
              </a:rPr>
              <a:t> common </a:t>
            </a:r>
            <a:r>
              <a:rPr lang="en-US"/>
              <a:t> code style definitions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…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p44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  <p:sp>
        <p:nvSpPr>
          <p:cNvPr id="242" name="Google Shape;242;p44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About the state of the code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243" name="Google Shape;243;p44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45"/>
          <p:cNvSpPr txBox="1">
            <a:spLocks noGrp="1"/>
          </p:cNvSpPr>
          <p:nvPr>
            <p:ph type="body" idx="4294967295"/>
          </p:nvPr>
        </p:nvSpPr>
        <p:spPr>
          <a:xfrm>
            <a:off x="332500" y="4451675"/>
            <a:ext cx="7593300" cy="41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7857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100"/>
              <a:buFont typeface="Arial"/>
              <a:buNone/>
            </a:pPr>
            <a:r>
              <a:rPr lang="en-US" sz="1000">
                <a:latin typeface="Roboto Medium"/>
                <a:ea typeface="Roboto Medium"/>
                <a:cs typeface="Roboto Medium"/>
                <a:sym typeface="Roboto Medium"/>
              </a:rPr>
              <a:t>Write image/video caption here.</a:t>
            </a:r>
            <a:endParaRPr sz="1000"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pic>
        <p:nvPicPr>
          <p:cNvPr id="249" name="Google Shape;249;p45"/>
          <p:cNvPicPr preferRelativeResize="0"/>
          <p:nvPr/>
        </p:nvPicPr>
        <p:blipFill rotWithShape="1">
          <a:blip r:embed="rId3">
            <a:alphaModFix/>
          </a:blip>
          <a:srcRect t="7482" b="7482"/>
          <a:stretch/>
        </p:blipFill>
        <p:spPr>
          <a:xfrm>
            <a:off x="332500" y="342900"/>
            <a:ext cx="8467751" cy="4108775"/>
          </a:xfrm>
          <a:prstGeom prst="rect">
            <a:avLst/>
          </a:prstGeom>
          <a:noFill/>
          <a:ln>
            <a:noFill/>
          </a:ln>
        </p:spPr>
      </p:pic>
      <p:sp>
        <p:nvSpPr>
          <p:cNvPr id="250" name="Google Shape;250;p45"/>
          <p:cNvSpPr txBox="1"/>
          <p:nvPr/>
        </p:nvSpPr>
        <p:spPr>
          <a:xfrm>
            <a:off x="9144000" y="0"/>
            <a:ext cx="1844400" cy="2188800"/>
          </a:xfrm>
          <a:prstGeom prst="rect">
            <a:avLst/>
          </a:prstGeom>
          <a:solidFill>
            <a:srgbClr val="FFD4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1" i="1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Instruction notes:</a:t>
            </a:r>
            <a:endParaRPr sz="800" b="1" i="1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Slide for larger images/videos of wider proportions. The media placeholder demonstrates the maximum size, but you can adjust its aspect ratio to your file.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If you are importing an image, select the media placeholder and replace it with your image.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If you are importing a video, go to Insert &gt; Video and replace the media placeholder with the video poster frame.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51" name="Google Shape;251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8125" y="190200"/>
            <a:ext cx="8467748" cy="47630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46"/>
          <p:cNvSpPr txBox="1">
            <a:spLocks noGrp="1"/>
          </p:cNvSpPr>
          <p:nvPr>
            <p:ph type="body" idx="4294967295"/>
          </p:nvPr>
        </p:nvSpPr>
        <p:spPr>
          <a:xfrm>
            <a:off x="332500" y="4451675"/>
            <a:ext cx="7593300" cy="41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7857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100"/>
              <a:buFont typeface="Arial"/>
              <a:buNone/>
            </a:pPr>
            <a:r>
              <a:rPr lang="en-US" sz="1000">
                <a:latin typeface="Roboto Medium"/>
                <a:ea typeface="Roboto Medium"/>
                <a:cs typeface="Roboto Medium"/>
                <a:sym typeface="Roboto Medium"/>
              </a:rPr>
              <a:t>Write image/video caption here.</a:t>
            </a:r>
            <a:endParaRPr sz="1000"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pic>
        <p:nvPicPr>
          <p:cNvPr id="257" name="Google Shape;257;p46"/>
          <p:cNvPicPr preferRelativeResize="0"/>
          <p:nvPr/>
        </p:nvPicPr>
        <p:blipFill rotWithShape="1">
          <a:blip r:embed="rId3">
            <a:alphaModFix/>
          </a:blip>
          <a:srcRect t="7482" b="7482"/>
          <a:stretch/>
        </p:blipFill>
        <p:spPr>
          <a:xfrm>
            <a:off x="332500" y="342900"/>
            <a:ext cx="8467751" cy="4108775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Google Shape;258;p46"/>
          <p:cNvSpPr txBox="1"/>
          <p:nvPr/>
        </p:nvSpPr>
        <p:spPr>
          <a:xfrm>
            <a:off x="9144000" y="0"/>
            <a:ext cx="1844400" cy="2188800"/>
          </a:xfrm>
          <a:prstGeom prst="rect">
            <a:avLst/>
          </a:prstGeom>
          <a:solidFill>
            <a:srgbClr val="FFD4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1" i="1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Instruction notes:</a:t>
            </a:r>
            <a:endParaRPr sz="800" b="1" i="1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Slide for larger images/videos of wider proportions. The media placeholder demonstrates the maximum size, but you can adjust its aspect ratio to your file.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If you are importing an image, select the media placeholder and replace it with your image.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If you are importing a video, go to Insert &gt; Video and replace the media placeholder with the video poster frame.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59" name="Google Shape;259;p4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2500" y="187025"/>
            <a:ext cx="8479002" cy="4769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47"/>
          <p:cNvSpPr txBox="1">
            <a:spLocks noGrp="1"/>
          </p:cNvSpPr>
          <p:nvPr>
            <p:ph type="body" idx="4294967295"/>
          </p:nvPr>
        </p:nvSpPr>
        <p:spPr>
          <a:xfrm>
            <a:off x="332500" y="4451675"/>
            <a:ext cx="7593300" cy="41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7857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100"/>
              <a:buFont typeface="Arial"/>
              <a:buNone/>
            </a:pPr>
            <a:r>
              <a:rPr lang="en-US" sz="1000">
                <a:latin typeface="Roboto Medium"/>
                <a:ea typeface="Roboto Medium"/>
                <a:cs typeface="Roboto Medium"/>
                <a:sym typeface="Roboto Medium"/>
              </a:rPr>
              <a:t>Write image/video caption here.</a:t>
            </a:r>
            <a:endParaRPr sz="1000"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pic>
        <p:nvPicPr>
          <p:cNvPr id="265" name="Google Shape;265;p47"/>
          <p:cNvPicPr preferRelativeResize="0"/>
          <p:nvPr/>
        </p:nvPicPr>
        <p:blipFill rotWithShape="1">
          <a:blip r:embed="rId3">
            <a:alphaModFix/>
          </a:blip>
          <a:srcRect t="7482" b="7482"/>
          <a:stretch/>
        </p:blipFill>
        <p:spPr>
          <a:xfrm>
            <a:off x="332500" y="342900"/>
            <a:ext cx="8467751" cy="4108775"/>
          </a:xfrm>
          <a:prstGeom prst="rect">
            <a:avLst/>
          </a:prstGeom>
          <a:noFill/>
          <a:ln>
            <a:noFill/>
          </a:ln>
        </p:spPr>
      </p:pic>
      <p:sp>
        <p:nvSpPr>
          <p:cNvPr id="266" name="Google Shape;266;p47"/>
          <p:cNvSpPr txBox="1"/>
          <p:nvPr/>
        </p:nvSpPr>
        <p:spPr>
          <a:xfrm>
            <a:off x="9144000" y="0"/>
            <a:ext cx="1844400" cy="2188800"/>
          </a:xfrm>
          <a:prstGeom prst="rect">
            <a:avLst/>
          </a:prstGeom>
          <a:solidFill>
            <a:srgbClr val="FFD4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1" i="1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Instruction notes:</a:t>
            </a:r>
            <a:endParaRPr sz="800" b="1" i="1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Slide for larger images/videos of wider proportions. The media placeholder demonstrates the maximum size, but you can adjust its aspect ratio to your file.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If you are importing an image, select the media placeholder and replace it with your image.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If you are importing a video, go to Insert &gt; Video and replace the media placeholder with the video poster frame.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67" name="Google Shape;267;p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8125" y="95113"/>
            <a:ext cx="8467748" cy="49532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48"/>
          <p:cNvSpPr txBox="1">
            <a:spLocks noGrp="1"/>
          </p:cNvSpPr>
          <p:nvPr>
            <p:ph type="body" idx="4294967295"/>
          </p:nvPr>
        </p:nvSpPr>
        <p:spPr>
          <a:xfrm>
            <a:off x="332500" y="4451675"/>
            <a:ext cx="7593300" cy="41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7857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100"/>
              <a:buFont typeface="Arial"/>
              <a:buNone/>
            </a:pPr>
            <a:r>
              <a:rPr lang="en-US" sz="1000">
                <a:latin typeface="Roboto Medium"/>
                <a:ea typeface="Roboto Medium"/>
                <a:cs typeface="Roboto Medium"/>
                <a:sym typeface="Roboto Medium"/>
              </a:rPr>
              <a:t>Write image/video caption here.</a:t>
            </a:r>
            <a:endParaRPr sz="1000"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pic>
        <p:nvPicPr>
          <p:cNvPr id="273" name="Google Shape;273;p48"/>
          <p:cNvPicPr preferRelativeResize="0"/>
          <p:nvPr/>
        </p:nvPicPr>
        <p:blipFill rotWithShape="1">
          <a:blip r:embed="rId3">
            <a:alphaModFix/>
          </a:blip>
          <a:srcRect t="7482" b="7482"/>
          <a:stretch/>
        </p:blipFill>
        <p:spPr>
          <a:xfrm>
            <a:off x="332500" y="342900"/>
            <a:ext cx="8467751" cy="4108775"/>
          </a:xfrm>
          <a:prstGeom prst="rect">
            <a:avLst/>
          </a:prstGeom>
          <a:noFill/>
          <a:ln>
            <a:noFill/>
          </a:ln>
        </p:spPr>
      </p:pic>
      <p:sp>
        <p:nvSpPr>
          <p:cNvPr id="274" name="Google Shape;274;p48"/>
          <p:cNvSpPr txBox="1"/>
          <p:nvPr/>
        </p:nvSpPr>
        <p:spPr>
          <a:xfrm>
            <a:off x="9144000" y="0"/>
            <a:ext cx="1844400" cy="2188800"/>
          </a:xfrm>
          <a:prstGeom prst="rect">
            <a:avLst/>
          </a:prstGeom>
          <a:solidFill>
            <a:srgbClr val="FFD4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1" i="1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Instruction notes:</a:t>
            </a:r>
            <a:endParaRPr sz="800" b="1" i="1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Slide for larger images/videos of wider proportions. The media placeholder demonstrates the maximum size, but you can adjust its aspect ratio to your file.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If you are importing an image, select the media placeholder and replace it with your image.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If you are importing a video, go to Insert &gt; Video and replace the media placeholder with the video poster frame.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75" name="Google Shape;275;p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8125" y="202600"/>
            <a:ext cx="8467748" cy="47382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49"/>
          <p:cNvSpPr txBox="1">
            <a:spLocks noGrp="1"/>
          </p:cNvSpPr>
          <p:nvPr>
            <p:ph type="body" idx="4294967295"/>
          </p:nvPr>
        </p:nvSpPr>
        <p:spPr>
          <a:xfrm>
            <a:off x="2430950" y="1107369"/>
            <a:ext cx="5494800" cy="154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39658F"/>
                </a:solidFill>
                <a:latin typeface="Oswald Light"/>
                <a:ea typeface="Oswald Light"/>
                <a:cs typeface="Oswald Light"/>
                <a:sym typeface="Oswald Light"/>
              </a:rPr>
              <a:t>Any organization that designs a system (defined broadly) will produce a design whose structure is a copy of the organization's communication structure.”</a:t>
            </a:r>
            <a:endParaRPr sz="2800">
              <a:solidFill>
                <a:srgbClr val="39658F"/>
              </a:solidFill>
              <a:latin typeface="Oswald Light"/>
              <a:ea typeface="Oswald Light"/>
              <a:cs typeface="Oswald Light"/>
              <a:sym typeface="Oswald Ligh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Oswald Light"/>
                <a:ea typeface="Oswald Light"/>
                <a:cs typeface="Oswald Light"/>
                <a:sym typeface="Oswald Light"/>
              </a:rPr>
              <a:t>— Melvin E. Conway</a:t>
            </a:r>
            <a:endParaRPr sz="1800">
              <a:solidFill>
                <a:schemeClr val="dk1"/>
              </a:solidFill>
              <a:latin typeface="Oswald Light"/>
              <a:ea typeface="Oswald Light"/>
              <a:cs typeface="Oswald Light"/>
              <a:sym typeface="Oswald Ligh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9658F"/>
              </a:buClr>
              <a:buSzPts val="3200"/>
              <a:buFont typeface="Arial"/>
              <a:buNone/>
            </a:pPr>
            <a:endParaRPr>
              <a:solidFill>
                <a:srgbClr val="0F1518"/>
              </a:solidFill>
              <a:latin typeface="Roboto Medium"/>
              <a:ea typeface="Roboto Medium"/>
              <a:cs typeface="Roboto Medium"/>
              <a:sym typeface="Roboto Medium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400"/>
              <a:buFont typeface="Arial"/>
              <a:buNone/>
            </a:pPr>
            <a:endParaRPr sz="1000"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281" name="Google Shape;281;p49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  <p:sp>
        <p:nvSpPr>
          <p:cNvPr id="282" name="Google Shape;282;p49"/>
          <p:cNvSpPr txBox="1">
            <a:spLocks noGrp="1"/>
          </p:cNvSpPr>
          <p:nvPr>
            <p:ph type="body" idx="4294967295"/>
          </p:nvPr>
        </p:nvSpPr>
        <p:spPr>
          <a:xfrm>
            <a:off x="2324664" y="1107373"/>
            <a:ext cx="102000" cy="41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9658F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39658F"/>
                </a:solidFill>
                <a:latin typeface="Oswald Light"/>
                <a:ea typeface="Oswald Light"/>
                <a:cs typeface="Oswald Light"/>
                <a:sym typeface="Oswald Light"/>
              </a:rPr>
              <a:t>“</a:t>
            </a:r>
            <a:endParaRPr sz="1000">
              <a:latin typeface="Oswald Light"/>
              <a:ea typeface="Oswald Light"/>
              <a:cs typeface="Oswald Light"/>
              <a:sym typeface="Oswald Light"/>
            </a:endParaRPr>
          </a:p>
        </p:txBody>
      </p:sp>
      <p:sp>
        <p:nvSpPr>
          <p:cNvPr id="283" name="Google Shape;283;p49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50"/>
          <p:cNvSpPr txBox="1">
            <a:spLocks noGrp="1"/>
          </p:cNvSpPr>
          <p:nvPr>
            <p:ph type="body" idx="4294967295"/>
          </p:nvPr>
        </p:nvSpPr>
        <p:spPr>
          <a:xfrm>
            <a:off x="332500" y="4278650"/>
            <a:ext cx="1757400" cy="5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7857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100"/>
              <a:buFont typeface="Arial"/>
              <a:buNone/>
            </a:pPr>
            <a:r>
              <a:rPr lang="en-US" sz="1000">
                <a:latin typeface="Roboto Medium"/>
                <a:ea typeface="Roboto Medium"/>
                <a:cs typeface="Roboto Medium"/>
                <a:sym typeface="Roboto Medium"/>
              </a:rPr>
              <a:t>DevOps Research and Assesment (DORA) metrics (2014-2022)</a:t>
            </a:r>
            <a:endParaRPr sz="1000"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289" name="Google Shape;289;p50"/>
          <p:cNvSpPr txBox="1"/>
          <p:nvPr/>
        </p:nvSpPr>
        <p:spPr>
          <a:xfrm>
            <a:off x="9144000" y="0"/>
            <a:ext cx="1844400" cy="2188800"/>
          </a:xfrm>
          <a:prstGeom prst="rect">
            <a:avLst/>
          </a:prstGeom>
          <a:solidFill>
            <a:srgbClr val="FFD4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1" i="1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Instruction notes:</a:t>
            </a:r>
            <a:endParaRPr sz="800" b="1" i="1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Slide for larger images/videos of narrower proportions. The media placeholder demonstrates the maximum size, but you can adjust its aspect ratio to your file.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If you are importing an image, select the media placeholder and replace it with your image.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If you are importing a video, go to Insert &gt; Video and replace the media placeholder with the video poster frame.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90" name="Google Shape;290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44900" y="510050"/>
            <a:ext cx="6366600" cy="41234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51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38300"/>
              </a:buClr>
              <a:buSzPts val="800"/>
              <a:buFont typeface="Arial"/>
              <a:buNone/>
            </a:pPr>
            <a:fld id="{00000000-1234-1234-1234-123412341234}" type="slidenum">
              <a:rPr lang="en-US">
                <a:solidFill>
                  <a:srgbClr val="B38300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16</a:t>
            </a:fld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296" name="Google Shape;296;p51"/>
          <p:cNvSpPr txBox="1">
            <a:spLocks noGrp="1"/>
          </p:cNvSpPr>
          <p:nvPr>
            <p:ph type="body" idx="4294967295"/>
          </p:nvPr>
        </p:nvSpPr>
        <p:spPr>
          <a:xfrm>
            <a:off x="2433650" y="1661300"/>
            <a:ext cx="5493600" cy="136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3800"/>
              <a:buFont typeface="Arial"/>
              <a:buNone/>
            </a:pPr>
            <a:r>
              <a:rPr lang="en-US" sz="2800">
                <a:latin typeface="Oswald Medium"/>
                <a:ea typeface="Oswald Medium"/>
                <a:cs typeface="Oswald Medium"/>
                <a:sym typeface="Oswald Medium"/>
              </a:rPr>
              <a:t>3fs approach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600"/>
          </a:p>
        </p:txBody>
      </p:sp>
      <p:sp>
        <p:nvSpPr>
          <p:cNvPr id="297" name="Google Shape;297;p51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B383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52"/>
          <p:cNvSpPr txBox="1">
            <a:spLocks noGrp="1"/>
          </p:cNvSpPr>
          <p:nvPr>
            <p:ph type="body" idx="4294967295"/>
          </p:nvPr>
        </p:nvSpPr>
        <p:spPr>
          <a:xfrm>
            <a:off x="2433650" y="1628250"/>
            <a:ext cx="6250500" cy="28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Process</a:t>
            </a:r>
            <a:br>
              <a:rPr lang="en-US"/>
            </a:br>
            <a:r>
              <a:rPr lang="en-US"/>
              <a:t>disciplined agile, scrum teams, process: planning / design / grooming / implementation / deploy / release, “you build it, you run it”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Source code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git, main branch, short TTL topic branches, rebase, fast forward merges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Commits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small changes, non-breakable, conventional commits, GPG signed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3" name="Google Shape;303;p52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17</a:t>
            </a:fld>
            <a:endParaRPr/>
          </a:p>
        </p:txBody>
      </p:sp>
      <p:sp>
        <p:nvSpPr>
          <p:cNvPr id="304" name="Google Shape;304;p52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Ways of working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305" name="Google Shape;305;p52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53"/>
          <p:cNvSpPr txBox="1">
            <a:spLocks noGrp="1"/>
          </p:cNvSpPr>
          <p:nvPr>
            <p:ph type="body" idx="4294967295"/>
          </p:nvPr>
        </p:nvSpPr>
        <p:spPr>
          <a:xfrm>
            <a:off x="2433650" y="1628250"/>
            <a:ext cx="6000900" cy="28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Code reviews</a:t>
            </a:r>
            <a:br>
              <a:rPr lang="en-US"/>
            </a:br>
            <a:r>
              <a:rPr lang="en-US"/>
              <a:t>everyone, objective, merge requests, approval rules, preview environments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CI/CD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static code analysis, application security testing, code tests, dependency updates, dependency vulnerability testing, builds, signing, deploy, reports, licensing, all within 10 minutes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Deploys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fully automated, git tags, artifacts promotion, signed and verified artifacts, feature flags</a:t>
            </a:r>
            <a:endParaRPr/>
          </a:p>
        </p:txBody>
      </p:sp>
      <p:sp>
        <p:nvSpPr>
          <p:cNvPr id="311" name="Google Shape;311;p53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18</a:t>
            </a:fld>
            <a:endParaRPr/>
          </a:p>
        </p:txBody>
      </p:sp>
      <p:sp>
        <p:nvSpPr>
          <p:cNvPr id="312" name="Google Shape;312;p53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Ways of working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313" name="Google Shape;313;p53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54"/>
          <p:cNvSpPr txBox="1">
            <a:spLocks noGrp="1"/>
          </p:cNvSpPr>
          <p:nvPr>
            <p:ph type="body" idx="4294967295"/>
          </p:nvPr>
        </p:nvSpPr>
        <p:spPr>
          <a:xfrm>
            <a:off x="2433650" y="1628250"/>
            <a:ext cx="6000900" cy="28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Code security</a:t>
            </a:r>
            <a:br>
              <a:rPr lang="en-US"/>
            </a:br>
            <a:r>
              <a:rPr lang="en-US"/>
              <a:t>signed commits, code owners, library vendoring, load testing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Environments security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least privilege principle, continuous drift detection, endpoint protection, vulnerability assessments, secrets management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Compliance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PII / GDPR / Privacy guidelines, external audits, licenses, SBOM, service readiness lists</a:t>
            </a:r>
            <a:endParaRPr/>
          </a:p>
        </p:txBody>
      </p:sp>
      <p:sp>
        <p:nvSpPr>
          <p:cNvPr id="319" name="Google Shape;319;p54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  <p:sp>
        <p:nvSpPr>
          <p:cNvPr id="320" name="Google Shape;320;p54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Ways of working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321" name="Google Shape;321;p54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55"/>
          <p:cNvSpPr txBox="1">
            <a:spLocks noGrp="1"/>
          </p:cNvSpPr>
          <p:nvPr>
            <p:ph type="body" idx="4294967295"/>
          </p:nvPr>
        </p:nvSpPr>
        <p:spPr>
          <a:xfrm>
            <a:off x="332500" y="4451675"/>
            <a:ext cx="7593300" cy="41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7857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100"/>
              <a:buFont typeface="Arial"/>
              <a:buNone/>
            </a:pPr>
            <a:r>
              <a:rPr lang="en-US" sz="1000">
                <a:latin typeface="Roboto Medium"/>
                <a:ea typeface="Roboto Medium"/>
                <a:cs typeface="Roboto Medium"/>
                <a:sym typeface="Roboto Medium"/>
              </a:rPr>
              <a:t>Write image/video caption here.</a:t>
            </a:r>
            <a:endParaRPr sz="1000"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pic>
        <p:nvPicPr>
          <p:cNvPr id="327" name="Google Shape;327;p55"/>
          <p:cNvPicPr preferRelativeResize="0"/>
          <p:nvPr/>
        </p:nvPicPr>
        <p:blipFill rotWithShape="1">
          <a:blip r:embed="rId3">
            <a:alphaModFix/>
          </a:blip>
          <a:srcRect t="7482" b="7482"/>
          <a:stretch/>
        </p:blipFill>
        <p:spPr>
          <a:xfrm>
            <a:off x="332500" y="342900"/>
            <a:ext cx="8467751" cy="4108775"/>
          </a:xfrm>
          <a:prstGeom prst="rect">
            <a:avLst/>
          </a:prstGeom>
          <a:noFill/>
          <a:ln>
            <a:noFill/>
          </a:ln>
        </p:spPr>
      </p:pic>
      <p:sp>
        <p:nvSpPr>
          <p:cNvPr id="328" name="Google Shape;328;p55"/>
          <p:cNvSpPr txBox="1"/>
          <p:nvPr/>
        </p:nvSpPr>
        <p:spPr>
          <a:xfrm>
            <a:off x="9144000" y="0"/>
            <a:ext cx="1844400" cy="2188800"/>
          </a:xfrm>
          <a:prstGeom prst="rect">
            <a:avLst/>
          </a:prstGeom>
          <a:solidFill>
            <a:srgbClr val="FFD4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1" i="1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Instruction notes:</a:t>
            </a:r>
            <a:endParaRPr sz="800" b="1" i="1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Slide for larger images/videos of wider proportions. The media placeholder demonstrates the maximum size, but you can adjust its aspect ratio to your file.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If you are importing an image, select the media placeholder and replace it with your image.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If you are importing a video, go to Insert &gt; Video and replace the media placeholder with the video poster frame.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29" name="Google Shape;329;p5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6875" y="187025"/>
            <a:ext cx="8479002" cy="47694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56"/>
          <p:cNvSpPr txBox="1">
            <a:spLocks noGrp="1"/>
          </p:cNvSpPr>
          <p:nvPr>
            <p:ph type="body" idx="4294967295"/>
          </p:nvPr>
        </p:nvSpPr>
        <p:spPr>
          <a:xfrm>
            <a:off x="332500" y="4451675"/>
            <a:ext cx="7593300" cy="41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7857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100"/>
              <a:buFont typeface="Arial"/>
              <a:buNone/>
            </a:pPr>
            <a:r>
              <a:rPr lang="en-US" sz="1000">
                <a:latin typeface="Roboto Medium"/>
                <a:ea typeface="Roboto Medium"/>
                <a:cs typeface="Roboto Medium"/>
                <a:sym typeface="Roboto Medium"/>
              </a:rPr>
              <a:t>Write image/video caption here.</a:t>
            </a:r>
            <a:endParaRPr sz="1000"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pic>
        <p:nvPicPr>
          <p:cNvPr id="335" name="Google Shape;335;p56"/>
          <p:cNvPicPr preferRelativeResize="0"/>
          <p:nvPr/>
        </p:nvPicPr>
        <p:blipFill rotWithShape="1">
          <a:blip r:embed="rId3">
            <a:alphaModFix/>
          </a:blip>
          <a:srcRect t="7482" b="7482"/>
          <a:stretch/>
        </p:blipFill>
        <p:spPr>
          <a:xfrm>
            <a:off x="332500" y="342900"/>
            <a:ext cx="8467751" cy="4108775"/>
          </a:xfrm>
          <a:prstGeom prst="rect">
            <a:avLst/>
          </a:prstGeom>
          <a:noFill/>
          <a:ln>
            <a:noFill/>
          </a:ln>
        </p:spPr>
      </p:pic>
      <p:sp>
        <p:nvSpPr>
          <p:cNvPr id="336" name="Google Shape;336;p56"/>
          <p:cNvSpPr txBox="1"/>
          <p:nvPr/>
        </p:nvSpPr>
        <p:spPr>
          <a:xfrm>
            <a:off x="9144000" y="0"/>
            <a:ext cx="1844400" cy="2188800"/>
          </a:xfrm>
          <a:prstGeom prst="rect">
            <a:avLst/>
          </a:prstGeom>
          <a:solidFill>
            <a:srgbClr val="FFD4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1" i="1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Instruction notes:</a:t>
            </a:r>
            <a:endParaRPr sz="800" b="1" i="1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Slide for larger images/videos of wider proportions. The media placeholder demonstrates the maximum size, but you can adjust its aspect ratio to your file.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If you are importing an image, select the media placeholder and replace it with your image.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If you are importing a video, go to Insert &gt; Video and replace the media placeholder with the video poster frame.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37" name="Google Shape;337;p5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2500" y="95100"/>
            <a:ext cx="8467748" cy="49533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57"/>
          <p:cNvSpPr txBox="1">
            <a:spLocks noGrp="1"/>
          </p:cNvSpPr>
          <p:nvPr>
            <p:ph type="body" idx="4294967295"/>
          </p:nvPr>
        </p:nvSpPr>
        <p:spPr>
          <a:xfrm>
            <a:off x="332500" y="4451675"/>
            <a:ext cx="7593300" cy="41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7857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100"/>
              <a:buFont typeface="Arial"/>
              <a:buNone/>
            </a:pPr>
            <a:r>
              <a:rPr lang="en-US" sz="1000">
                <a:latin typeface="Roboto Medium"/>
                <a:ea typeface="Roboto Medium"/>
                <a:cs typeface="Roboto Medium"/>
                <a:sym typeface="Roboto Medium"/>
              </a:rPr>
              <a:t>Write image/video caption here.</a:t>
            </a:r>
            <a:endParaRPr sz="1000"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pic>
        <p:nvPicPr>
          <p:cNvPr id="343" name="Google Shape;343;p57"/>
          <p:cNvPicPr preferRelativeResize="0"/>
          <p:nvPr/>
        </p:nvPicPr>
        <p:blipFill rotWithShape="1">
          <a:blip r:embed="rId3">
            <a:alphaModFix/>
          </a:blip>
          <a:srcRect t="7482" b="7482"/>
          <a:stretch/>
        </p:blipFill>
        <p:spPr>
          <a:xfrm>
            <a:off x="332500" y="342900"/>
            <a:ext cx="8467751" cy="4108775"/>
          </a:xfrm>
          <a:prstGeom prst="rect">
            <a:avLst/>
          </a:prstGeom>
          <a:noFill/>
          <a:ln>
            <a:noFill/>
          </a:ln>
        </p:spPr>
      </p:pic>
      <p:sp>
        <p:nvSpPr>
          <p:cNvPr id="344" name="Google Shape;344;p57"/>
          <p:cNvSpPr txBox="1"/>
          <p:nvPr/>
        </p:nvSpPr>
        <p:spPr>
          <a:xfrm>
            <a:off x="9144000" y="0"/>
            <a:ext cx="1844400" cy="2188800"/>
          </a:xfrm>
          <a:prstGeom prst="rect">
            <a:avLst/>
          </a:prstGeom>
          <a:solidFill>
            <a:srgbClr val="FFD4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1" i="1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Instruction notes:</a:t>
            </a:r>
            <a:endParaRPr sz="800" b="1" i="1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Slide for larger images/videos of wider proportions. The media placeholder demonstrates the maximum size, but you can adjust its aspect ratio to your file.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If you are importing an image, select the media placeholder and replace it with your image.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If you are importing a video, go to Insert &gt; Video and replace the media placeholder with the video poster frame.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45" name="Google Shape;345;p5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8125" y="202600"/>
            <a:ext cx="8467748" cy="47383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58"/>
          <p:cNvSpPr txBox="1">
            <a:spLocks noGrp="1"/>
          </p:cNvSpPr>
          <p:nvPr>
            <p:ph type="body" idx="4294967295"/>
          </p:nvPr>
        </p:nvSpPr>
        <p:spPr>
          <a:xfrm>
            <a:off x="2430950" y="1107369"/>
            <a:ext cx="5494800" cy="154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9658F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39658F"/>
                </a:solidFill>
                <a:latin typeface="Oswald Light"/>
                <a:ea typeface="Oswald Light"/>
                <a:cs typeface="Oswald Light"/>
                <a:sym typeface="Oswald Light"/>
              </a:rPr>
              <a:t>The Japanese word kaizen means 'change for better' (from 改 kai - change, revision; and 善 zen - virtue, goodness) with the inherent meaning of either 'continuous' or 'philosophy' in Japanese dictionaries and in everyday use.”</a:t>
            </a:r>
            <a:endParaRPr>
              <a:solidFill>
                <a:srgbClr val="0F1518"/>
              </a:solidFill>
              <a:latin typeface="Roboto Medium"/>
              <a:ea typeface="Roboto Medium"/>
              <a:cs typeface="Roboto Medium"/>
              <a:sym typeface="Roboto Medium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400"/>
              <a:buFont typeface="Arial"/>
              <a:buNone/>
            </a:pPr>
            <a:endParaRPr sz="1000"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351" name="Google Shape;351;p58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23</a:t>
            </a:fld>
            <a:endParaRPr/>
          </a:p>
        </p:txBody>
      </p:sp>
      <p:sp>
        <p:nvSpPr>
          <p:cNvPr id="352" name="Google Shape;352;p58"/>
          <p:cNvSpPr txBox="1">
            <a:spLocks noGrp="1"/>
          </p:cNvSpPr>
          <p:nvPr>
            <p:ph type="body" idx="4294967295"/>
          </p:nvPr>
        </p:nvSpPr>
        <p:spPr>
          <a:xfrm>
            <a:off x="2324664" y="1107373"/>
            <a:ext cx="102000" cy="41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9658F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39658F"/>
                </a:solidFill>
                <a:latin typeface="Oswald Light"/>
                <a:ea typeface="Oswald Light"/>
                <a:cs typeface="Oswald Light"/>
                <a:sym typeface="Oswald Light"/>
              </a:rPr>
              <a:t>“</a:t>
            </a:r>
            <a:endParaRPr sz="1000">
              <a:latin typeface="Oswald Light"/>
              <a:ea typeface="Oswald Light"/>
              <a:cs typeface="Oswald Light"/>
              <a:sym typeface="Oswald Light"/>
            </a:endParaRPr>
          </a:p>
        </p:txBody>
      </p:sp>
      <p:sp>
        <p:nvSpPr>
          <p:cNvPr id="353" name="Google Shape;353;p58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59"/>
          <p:cNvSpPr txBox="1">
            <a:spLocks noGrp="1"/>
          </p:cNvSpPr>
          <p:nvPr>
            <p:ph type="body" idx="4294967295"/>
          </p:nvPr>
        </p:nvSpPr>
        <p:spPr>
          <a:xfrm>
            <a:off x="332500" y="4278650"/>
            <a:ext cx="1757400" cy="5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7857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100"/>
              <a:buFont typeface="Arial"/>
              <a:buNone/>
            </a:pPr>
            <a:r>
              <a:rPr lang="en-US" sz="1000">
                <a:latin typeface="Roboto Medium"/>
                <a:ea typeface="Roboto Medium"/>
                <a:cs typeface="Roboto Medium"/>
                <a:sym typeface="Roboto Medium"/>
              </a:rPr>
              <a:t>DevEx metrics (2023)</a:t>
            </a:r>
            <a:endParaRPr sz="1000"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359" name="Google Shape;359;p59"/>
          <p:cNvSpPr txBox="1"/>
          <p:nvPr/>
        </p:nvSpPr>
        <p:spPr>
          <a:xfrm>
            <a:off x="9144000" y="0"/>
            <a:ext cx="1844400" cy="2188800"/>
          </a:xfrm>
          <a:prstGeom prst="rect">
            <a:avLst/>
          </a:prstGeom>
          <a:solidFill>
            <a:srgbClr val="FFD4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1" i="1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Instruction notes:</a:t>
            </a:r>
            <a:endParaRPr sz="800" b="1" i="1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Slide for larger images/videos of narrower proportions. The media placeholder demonstrates the maximum size, but you can adjust its aspect ratio to your file.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If you are importing an image, select the media placeholder and replace it with your image.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If you are importing a video, go to Insert &gt; Video and replace the media placeholder with the video poster frame.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60" name="Google Shape;360;p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33650" y="342900"/>
            <a:ext cx="6283299" cy="4457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60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38300"/>
              </a:buClr>
              <a:buSzPts val="800"/>
              <a:buFont typeface="Arial"/>
              <a:buNone/>
            </a:pPr>
            <a:fld id="{00000000-1234-1234-1234-123412341234}" type="slidenum">
              <a:rPr lang="en-US">
                <a:solidFill>
                  <a:srgbClr val="B38300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25</a:t>
            </a:fld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366" name="Google Shape;366;p60"/>
          <p:cNvSpPr txBox="1">
            <a:spLocks noGrp="1"/>
          </p:cNvSpPr>
          <p:nvPr>
            <p:ph type="body" idx="4294967295"/>
          </p:nvPr>
        </p:nvSpPr>
        <p:spPr>
          <a:xfrm>
            <a:off x="2433650" y="1661300"/>
            <a:ext cx="5493600" cy="136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3800"/>
              <a:buFont typeface="Arial"/>
              <a:buNone/>
            </a:pPr>
            <a:r>
              <a:rPr lang="en-US" sz="2800">
                <a:latin typeface="Oswald Medium"/>
                <a:ea typeface="Oswald Medium"/>
                <a:cs typeface="Oswald Medium"/>
                <a:sym typeface="Oswald Medium"/>
              </a:rPr>
              <a:t>When the two worlds collide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600"/>
          </a:p>
        </p:txBody>
      </p:sp>
      <p:sp>
        <p:nvSpPr>
          <p:cNvPr id="367" name="Google Shape;367;p60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B383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61"/>
          <p:cNvSpPr txBox="1">
            <a:spLocks noGrp="1"/>
          </p:cNvSpPr>
          <p:nvPr>
            <p:ph type="body" idx="4294967295"/>
          </p:nvPr>
        </p:nvSpPr>
        <p:spPr>
          <a:xfrm>
            <a:off x="2433650" y="1628250"/>
            <a:ext cx="5500200" cy="28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Getting to know each other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identify </a:t>
            </a:r>
            <a:r>
              <a:rPr lang="en-US" b="1" dirty="0">
                <a:highlight>
                  <a:srgbClr val="FFD400"/>
                </a:highlight>
              </a:rPr>
              <a:t> people </a:t>
            </a:r>
            <a:r>
              <a:rPr lang="en-US" dirty="0"/>
              <a:t> personalities, skills, ways of working, culture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Getting the grip of the project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get the full understanding of the </a:t>
            </a:r>
            <a:r>
              <a:rPr lang="en-US" b="1" dirty="0">
                <a:highlight>
                  <a:srgbClr val="FFD400"/>
                </a:highlight>
              </a:rPr>
              <a:t> problem domain </a:t>
            </a:r>
            <a:r>
              <a:rPr lang="en-US" dirty="0"/>
              <a:t>, get to know stakeholders, project workflow …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Getting around the project source code</a:t>
            </a:r>
            <a:br>
              <a:rPr lang="en-US" dirty="0"/>
            </a:br>
            <a:r>
              <a:rPr lang="en-US" dirty="0"/>
              <a:t>code style, CI/CD, libraries used, release process, secrets handling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73" name="Google Shape;373;p61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fld id="{00000000-1234-1234-1234-123412341234}" type="slidenum">
              <a:rPr lang="en-US"/>
              <a:t>26</a:t>
            </a:fld>
            <a:endParaRPr/>
          </a:p>
        </p:txBody>
      </p:sp>
      <p:sp>
        <p:nvSpPr>
          <p:cNvPr id="374" name="Google Shape;374;p61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Initial steps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375" name="Google Shape;375;p61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62"/>
          <p:cNvSpPr txBox="1">
            <a:spLocks noGrp="1"/>
          </p:cNvSpPr>
          <p:nvPr>
            <p:ph type="body" idx="4294967295"/>
          </p:nvPr>
        </p:nvSpPr>
        <p:spPr>
          <a:xfrm>
            <a:off x="2433650" y="1628250"/>
            <a:ext cx="5500200" cy="28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Separation of duties</a:t>
            </a:r>
            <a:br>
              <a:rPr lang="en-US"/>
            </a:br>
            <a:r>
              <a:rPr lang="en-US"/>
              <a:t>split into </a:t>
            </a:r>
            <a:r>
              <a:rPr lang="en-US" b="1">
                <a:highlight>
                  <a:srgbClr val="FFD400"/>
                </a:highlight>
              </a:rPr>
              <a:t> two teams </a:t>
            </a:r>
            <a:r>
              <a:rPr lang="en-US"/>
              <a:t> handling different microservices, API approach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Follow the good practices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follow the </a:t>
            </a:r>
            <a:r>
              <a:rPr lang="en-US" b="1">
                <a:highlight>
                  <a:srgbClr val="FFD400"/>
                </a:highlight>
              </a:rPr>
              <a:t> good practices </a:t>
            </a:r>
            <a:r>
              <a:rPr lang="en-US"/>
              <a:t> in </a:t>
            </a:r>
            <a:r>
              <a:rPr lang="en-US" b="1">
                <a:highlight>
                  <a:srgbClr val="FFD400"/>
                </a:highlight>
              </a:rPr>
              <a:t> new </a:t>
            </a:r>
            <a:r>
              <a:rPr lang="en-US"/>
              <a:t> microservices, </a:t>
            </a:r>
            <a:r>
              <a:rPr lang="en-US" b="1">
                <a:highlight>
                  <a:srgbClr val="FFD400"/>
                </a:highlight>
              </a:rPr>
              <a:t> backport </a:t>
            </a:r>
            <a:r>
              <a:rPr lang="en-US"/>
              <a:t> them to existing ones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Create building blocks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create </a:t>
            </a:r>
            <a:r>
              <a:rPr lang="en-US" b="1">
                <a:highlight>
                  <a:srgbClr val="FFD400"/>
                </a:highlight>
              </a:rPr>
              <a:t> reusable building blocks</a:t>
            </a:r>
            <a:r>
              <a:rPr lang="en-US"/>
              <a:t>, which can be used across all microservices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1" name="Google Shape;381;p62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27</a:t>
            </a:fld>
            <a:endParaRPr/>
          </a:p>
        </p:txBody>
      </p:sp>
      <p:sp>
        <p:nvSpPr>
          <p:cNvPr id="382" name="Google Shape;382;p62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Make a plan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383" name="Google Shape;383;p62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63"/>
          <p:cNvSpPr txBox="1">
            <a:spLocks noGrp="1"/>
          </p:cNvSpPr>
          <p:nvPr>
            <p:ph type="body" idx="4294967295"/>
          </p:nvPr>
        </p:nvSpPr>
        <p:spPr>
          <a:xfrm>
            <a:off x="2433650" y="1628250"/>
            <a:ext cx="5500200" cy="28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Community of practice</a:t>
            </a:r>
            <a:br>
              <a:rPr lang="en-US"/>
            </a:br>
            <a:r>
              <a:rPr lang="en-US"/>
              <a:t>share the </a:t>
            </a:r>
            <a:r>
              <a:rPr lang="en-US" b="1">
                <a:highlight>
                  <a:srgbClr val="FFD400"/>
                </a:highlight>
              </a:rPr>
              <a:t> knowledge </a:t>
            </a:r>
            <a:r>
              <a:rPr lang="en-US"/>
              <a:t>, present solutions, raise </a:t>
            </a:r>
            <a:r>
              <a:rPr lang="en-US" b="1">
                <a:highlight>
                  <a:srgbClr val="FFD400"/>
                </a:highlight>
              </a:rPr>
              <a:t> security awareness </a:t>
            </a:r>
            <a:r>
              <a:rPr lang="en-US">
                <a:solidFill>
                  <a:schemeClr val="lt1"/>
                </a:solidFill>
              </a:rPr>
              <a:t>.</a:t>
            </a:r>
            <a:r>
              <a:rPr lang="en-US"/>
              <a:t> 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Document everything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document </a:t>
            </a:r>
            <a:r>
              <a:rPr lang="en-US" b="1">
                <a:highlight>
                  <a:srgbClr val="FFD400"/>
                </a:highlight>
              </a:rPr>
              <a:t> everything</a:t>
            </a:r>
            <a:r>
              <a:rPr lang="en-US"/>
              <a:t>: ways of working, diagrams, feature documentation, implementation proposals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Simplify onboarding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address new </a:t>
            </a:r>
            <a:r>
              <a:rPr lang="en-US" b="1">
                <a:highlight>
                  <a:srgbClr val="FFD400"/>
                </a:highlight>
              </a:rPr>
              <a:t> developer experience </a:t>
            </a:r>
            <a:r>
              <a:rPr lang="en-US"/>
              <a:t>: local development environment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9" name="Google Shape;389;p63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28</a:t>
            </a:fld>
            <a:endParaRPr/>
          </a:p>
        </p:txBody>
      </p:sp>
      <p:sp>
        <p:nvSpPr>
          <p:cNvPr id="390" name="Google Shape;390;p63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Make a plan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391" name="Google Shape;391;p63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64"/>
          <p:cNvSpPr txBox="1">
            <a:spLocks noGrp="1"/>
          </p:cNvSpPr>
          <p:nvPr>
            <p:ph type="body" idx="4294967295"/>
          </p:nvPr>
        </p:nvSpPr>
        <p:spPr>
          <a:xfrm>
            <a:off x="2433650" y="2039250"/>
            <a:ext cx="1994100" cy="198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90500" lvl="0" indent="-190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4625C"/>
              </a:buClr>
              <a:buSzPts val="1600"/>
              <a:buChar char="•"/>
            </a:pPr>
            <a:r>
              <a:rPr lang="en-US">
                <a:solidFill>
                  <a:schemeClr val="accent3"/>
                </a:solidFill>
              </a:rPr>
              <a:t>Separation of duties</a:t>
            </a:r>
            <a:endParaRPr/>
          </a:p>
          <a:p>
            <a:pPr marL="190500" lvl="0" indent="-190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4625C"/>
              </a:buClr>
              <a:buSzPts val="1600"/>
              <a:buChar char="•"/>
            </a:pPr>
            <a:r>
              <a:rPr lang="en-US">
                <a:solidFill>
                  <a:schemeClr val="accent3"/>
                </a:solidFill>
              </a:rPr>
              <a:t>Create building blocks</a:t>
            </a:r>
            <a:endParaRPr/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7" name="Google Shape;397;p64"/>
          <p:cNvSpPr txBox="1">
            <a:spLocks noGrp="1"/>
          </p:cNvSpPr>
          <p:nvPr>
            <p:ph type="body" idx="4294967295"/>
          </p:nvPr>
        </p:nvSpPr>
        <p:spPr>
          <a:xfrm>
            <a:off x="2433650" y="1661306"/>
            <a:ext cx="1994100" cy="39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58333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400"/>
              <a:buFont typeface="Arial"/>
              <a:buNone/>
            </a:pPr>
            <a:r>
              <a:rPr lang="en-US">
                <a:solidFill>
                  <a:srgbClr val="14625C"/>
                </a:solidFill>
                <a:latin typeface="Roboto Medium"/>
                <a:ea typeface="Roboto Medium"/>
                <a:cs typeface="Roboto Medium"/>
                <a:sym typeface="Roboto Medium"/>
              </a:rPr>
              <a:t>Successes</a:t>
            </a:r>
            <a:endParaRPr>
              <a:solidFill>
                <a:srgbClr val="14625C"/>
              </a:solidFill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398" name="Google Shape;398;p64"/>
          <p:cNvSpPr txBox="1">
            <a:spLocks noGrp="1"/>
          </p:cNvSpPr>
          <p:nvPr>
            <p:ph type="body" idx="4294967295"/>
          </p:nvPr>
        </p:nvSpPr>
        <p:spPr>
          <a:xfrm>
            <a:off x="5179525" y="2039249"/>
            <a:ext cx="1994100" cy="198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90500" lvl="0" indent="-190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62323"/>
              </a:buClr>
              <a:buSzPts val="1600"/>
              <a:buChar char="•"/>
            </a:pPr>
            <a:r>
              <a:rPr lang="en-US">
                <a:solidFill>
                  <a:schemeClr val="accent3"/>
                </a:solidFill>
              </a:rPr>
              <a:t>Document everything</a:t>
            </a:r>
            <a:endParaRPr/>
          </a:p>
          <a:p>
            <a:pPr marL="190500" lvl="0" indent="-190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62323"/>
              </a:buClr>
              <a:buSzPts val="1600"/>
              <a:buChar char="•"/>
            </a:pPr>
            <a:r>
              <a:rPr lang="en-US">
                <a:solidFill>
                  <a:schemeClr val="accent3"/>
                </a:solidFill>
              </a:rPr>
              <a:t>Follow the good practices</a:t>
            </a:r>
            <a:endParaRPr/>
          </a:p>
          <a:p>
            <a:pPr marL="190500" lvl="0" indent="-190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62323"/>
              </a:buClr>
              <a:buSzPts val="1600"/>
              <a:buChar char="•"/>
            </a:pPr>
            <a:r>
              <a:rPr lang="en-US">
                <a:solidFill>
                  <a:schemeClr val="accent3"/>
                </a:solidFill>
              </a:rPr>
              <a:t>Simplify onboarding</a:t>
            </a:r>
            <a:endParaRPr/>
          </a:p>
          <a:p>
            <a:pPr marL="190500" lvl="0" indent="-190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62323"/>
              </a:buClr>
              <a:buSzPts val="1600"/>
              <a:buChar char="•"/>
            </a:pPr>
            <a:r>
              <a:rPr lang="en-US">
                <a:solidFill>
                  <a:schemeClr val="accent3"/>
                </a:solidFill>
              </a:rPr>
              <a:t>Community of practice</a:t>
            </a:r>
            <a:endParaRPr/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p64"/>
          <p:cNvSpPr txBox="1">
            <a:spLocks noGrp="1"/>
          </p:cNvSpPr>
          <p:nvPr>
            <p:ph type="body" idx="4294967295"/>
          </p:nvPr>
        </p:nvSpPr>
        <p:spPr>
          <a:xfrm>
            <a:off x="5179525" y="1661306"/>
            <a:ext cx="1994100" cy="39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58333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400"/>
              <a:buFont typeface="Arial"/>
              <a:buNone/>
            </a:pPr>
            <a:r>
              <a:rPr lang="en-US">
                <a:solidFill>
                  <a:srgbClr val="E62323"/>
                </a:solidFill>
                <a:latin typeface="Roboto Medium"/>
                <a:ea typeface="Roboto Medium"/>
                <a:cs typeface="Roboto Medium"/>
                <a:sym typeface="Roboto Medium"/>
              </a:rPr>
              <a:t>Failures</a:t>
            </a:r>
            <a:endParaRPr>
              <a:solidFill>
                <a:srgbClr val="E62323"/>
              </a:solidFill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400" name="Google Shape;400;p64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Execute a plan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401" name="Google Shape;401;p64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fld id="{00000000-1234-1234-1234-123412341234}" type="slidenum">
              <a:rPr lang="en-US">
                <a:latin typeface="Source Sans Pro"/>
                <a:ea typeface="Source Sans Pro"/>
                <a:cs typeface="Source Sans Pro"/>
                <a:sym typeface="Source Sans Pro"/>
              </a:rPr>
              <a:t>29</a:t>
            </a:fld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402" name="Google Shape;402;p64"/>
          <p:cNvSpPr txBox="1"/>
          <p:nvPr/>
        </p:nvSpPr>
        <p:spPr>
          <a:xfrm>
            <a:off x="9144000" y="0"/>
            <a:ext cx="1844400" cy="1200000"/>
          </a:xfrm>
          <a:prstGeom prst="rect">
            <a:avLst/>
          </a:prstGeom>
          <a:solidFill>
            <a:srgbClr val="FFD4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1" i="1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Instruction notes:</a:t>
            </a:r>
            <a:endParaRPr sz="800" b="1" i="1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Comparison slide of pros and cons.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When copying text from other sources, first clear the formatting to plain text, so it doesn't override Google Slides styles.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03" name="Google Shape;403;p64"/>
          <p:cNvSpPr txBox="1"/>
          <p:nvPr/>
        </p:nvSpPr>
        <p:spPr>
          <a:xfrm>
            <a:off x="2707600" y="4694775"/>
            <a:ext cx="52005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778593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endParaRPr sz="80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04" name="Google Shape;404;p64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65"/>
          <p:cNvSpPr txBox="1">
            <a:spLocks noGrp="1"/>
          </p:cNvSpPr>
          <p:nvPr>
            <p:ph type="body" idx="4294967295"/>
          </p:nvPr>
        </p:nvSpPr>
        <p:spPr>
          <a:xfrm>
            <a:off x="2433650" y="1628250"/>
            <a:ext cx="5500200" cy="28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Post mortem </a:t>
            </a:r>
            <a:br>
              <a:rPr lang="en-US" dirty="0"/>
            </a:br>
            <a:r>
              <a:rPr lang="en-US" dirty="0"/>
              <a:t>what could we do better: </a:t>
            </a:r>
            <a:r>
              <a:rPr lang="en-US" b="1" dirty="0">
                <a:highlight>
                  <a:srgbClr val="FFD400"/>
                </a:highlight>
              </a:rPr>
              <a:t> start small </a:t>
            </a:r>
            <a:r>
              <a:rPr lang="en-US" dirty="0"/>
              <a:t> </a:t>
            </a:r>
            <a:r>
              <a:rPr lang="en-US" dirty="0">
                <a:solidFill>
                  <a:schemeClr val="lt1"/>
                </a:solidFill>
              </a:rPr>
              <a:t>.</a:t>
            </a:r>
            <a:endParaRPr dirty="0">
              <a:solidFill>
                <a:schemeClr val="lt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Change communication style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highlight>
                  <a:srgbClr val="FFD400"/>
                </a:highlight>
              </a:rPr>
              <a:t> adapt </a:t>
            </a:r>
            <a:r>
              <a:rPr lang="en-US" dirty="0"/>
              <a:t> to company culture, project maturity and personalities 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Kaizen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actively participate in project management: take ownership, challenge, </a:t>
            </a:r>
            <a:r>
              <a:rPr lang="en-US" b="1" dirty="0">
                <a:highlight>
                  <a:srgbClr val="FFD400"/>
                </a:highlight>
              </a:rPr>
              <a:t> improve </a:t>
            </a:r>
            <a:r>
              <a:rPr lang="en-US" dirty="0"/>
              <a:t> solutions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10" name="Google Shape;410;p65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30</a:t>
            </a:fld>
            <a:endParaRPr/>
          </a:p>
        </p:txBody>
      </p:sp>
      <p:sp>
        <p:nvSpPr>
          <p:cNvPr id="411" name="Google Shape;411;p65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Back to the drawing board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412" name="Google Shape;412;p65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66"/>
          <p:cNvSpPr txBox="1">
            <a:spLocks noGrp="1"/>
          </p:cNvSpPr>
          <p:nvPr>
            <p:ph type="body" idx="4294967295"/>
          </p:nvPr>
        </p:nvSpPr>
        <p:spPr>
          <a:xfrm>
            <a:off x="2433650" y="1628250"/>
            <a:ext cx="5500200" cy="28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External security audit </a:t>
            </a:r>
            <a:br>
              <a:rPr lang="en-US" dirty="0"/>
            </a:br>
            <a:r>
              <a:rPr lang="en-US" dirty="0"/>
              <a:t>identified large amount of </a:t>
            </a:r>
            <a:r>
              <a:rPr lang="en-US" b="1" dirty="0">
                <a:highlight>
                  <a:srgbClr val="FFD400"/>
                </a:highlight>
              </a:rPr>
              <a:t> security issues </a:t>
            </a:r>
            <a:r>
              <a:rPr lang="en-US" dirty="0"/>
              <a:t> in development workflow  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Work recognition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highlight>
                  <a:srgbClr val="FFD400"/>
                </a:highlight>
              </a:rPr>
              <a:t> developers </a:t>
            </a:r>
            <a:r>
              <a:rPr lang="en-US" dirty="0"/>
              <a:t> identified our previous work as the way forward 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Start small</a:t>
            </a:r>
            <a:endParaRPr b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start using </a:t>
            </a:r>
            <a:r>
              <a:rPr lang="en-US" b="1" dirty="0">
                <a:highlight>
                  <a:srgbClr val="FFD400"/>
                </a:highlight>
              </a:rPr>
              <a:t> building blocks </a:t>
            </a:r>
            <a:r>
              <a:rPr lang="en-US" dirty="0"/>
              <a:t> in all microservices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18" name="Google Shape;418;p66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31</a:t>
            </a:fld>
            <a:endParaRPr/>
          </a:p>
        </p:txBody>
      </p:sp>
      <p:sp>
        <p:nvSpPr>
          <p:cNvPr id="419" name="Google Shape;419;p66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Hail Mary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420" name="Google Shape;420;p66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67"/>
          <p:cNvSpPr txBox="1">
            <a:spLocks noGrp="1"/>
          </p:cNvSpPr>
          <p:nvPr>
            <p:ph type="body" idx="4294967295"/>
          </p:nvPr>
        </p:nvSpPr>
        <p:spPr>
          <a:xfrm>
            <a:off x="2433650" y="1628250"/>
            <a:ext cx="5500200" cy="28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Work recognition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>
                <a:highlight>
                  <a:srgbClr val="FFD400"/>
                </a:highlight>
              </a:rPr>
              <a:t> developers </a:t>
            </a:r>
            <a:r>
              <a:rPr lang="en-US"/>
              <a:t> identified our previous work as the way forward, project stakeholders realised the </a:t>
            </a:r>
            <a:r>
              <a:rPr lang="en-US" b="1">
                <a:highlight>
                  <a:srgbClr val="FFD400"/>
                </a:highlight>
              </a:rPr>
              <a:t> importance </a:t>
            </a:r>
            <a:r>
              <a:rPr lang="en-US"/>
              <a:t> of security 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Team engagement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start using previously developed </a:t>
            </a:r>
            <a:r>
              <a:rPr lang="en-US" b="1">
                <a:highlight>
                  <a:srgbClr val="FFD400"/>
                </a:highlight>
              </a:rPr>
              <a:t> building blocks </a:t>
            </a:r>
            <a:r>
              <a:rPr lang="en-US"/>
              <a:t> in all microservices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Team effort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realization </a:t>
            </a:r>
            <a:r>
              <a:rPr lang="en-US" b="1">
                <a:highlight>
                  <a:srgbClr val="FFD400"/>
                </a:highlight>
              </a:rPr>
              <a:t> security </a:t>
            </a:r>
            <a:r>
              <a:rPr lang="en-US"/>
              <a:t> is important factor in software development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6" name="Google Shape;426;p67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32</a:t>
            </a:fld>
            <a:endParaRPr/>
          </a:p>
        </p:txBody>
      </p:sp>
      <p:sp>
        <p:nvSpPr>
          <p:cNvPr id="427" name="Google Shape;427;p67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Security audit aftermath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428" name="Google Shape;428;p67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68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38300"/>
              </a:buClr>
              <a:buSzPts val="800"/>
              <a:buFont typeface="Arial"/>
              <a:buNone/>
            </a:pPr>
            <a:fld id="{00000000-1234-1234-1234-123412341234}" type="slidenum">
              <a:rPr lang="en-US">
                <a:solidFill>
                  <a:srgbClr val="B38300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33</a:t>
            </a:fld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434" name="Google Shape;434;p68"/>
          <p:cNvSpPr txBox="1">
            <a:spLocks noGrp="1"/>
          </p:cNvSpPr>
          <p:nvPr>
            <p:ph type="body" idx="4294967295"/>
          </p:nvPr>
        </p:nvSpPr>
        <p:spPr>
          <a:xfrm>
            <a:off x="2433650" y="1661300"/>
            <a:ext cx="5493600" cy="136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3800"/>
              <a:buFont typeface="Arial"/>
              <a:buNone/>
            </a:pPr>
            <a:r>
              <a:rPr lang="en-US" sz="2800">
                <a:latin typeface="Oswald Medium"/>
                <a:ea typeface="Oswald Medium"/>
                <a:cs typeface="Oswald Medium"/>
                <a:sym typeface="Oswald Medium"/>
              </a:rPr>
              <a:t>Where did we go from here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600"/>
          </a:p>
        </p:txBody>
      </p:sp>
      <p:sp>
        <p:nvSpPr>
          <p:cNvPr id="435" name="Google Shape;435;p68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B383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69"/>
          <p:cNvSpPr txBox="1">
            <a:spLocks noGrp="1"/>
          </p:cNvSpPr>
          <p:nvPr>
            <p:ph type="body" idx="4294967295"/>
          </p:nvPr>
        </p:nvSpPr>
        <p:spPr>
          <a:xfrm>
            <a:off x="2430950" y="1107369"/>
            <a:ext cx="5494800" cy="154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9658F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39658F"/>
                </a:solidFill>
                <a:latin typeface="Oswald Light"/>
                <a:ea typeface="Oswald Light"/>
                <a:cs typeface="Oswald Light"/>
                <a:sym typeface="Oswald Light"/>
              </a:rPr>
              <a:t>In technology and engineering, building blocks are the  fundamental components or modules that make up a larger system or product.”</a:t>
            </a:r>
            <a:endParaRPr>
              <a:solidFill>
                <a:srgbClr val="0F1518"/>
              </a:solidFill>
              <a:latin typeface="Roboto Medium"/>
              <a:ea typeface="Roboto Medium"/>
              <a:cs typeface="Roboto Medium"/>
              <a:sym typeface="Roboto Medium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400"/>
              <a:buFont typeface="Arial"/>
              <a:buNone/>
            </a:pPr>
            <a:endParaRPr sz="1000"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441" name="Google Shape;441;p69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34</a:t>
            </a:fld>
            <a:endParaRPr/>
          </a:p>
        </p:txBody>
      </p:sp>
      <p:sp>
        <p:nvSpPr>
          <p:cNvPr id="442" name="Google Shape;442;p69"/>
          <p:cNvSpPr txBox="1">
            <a:spLocks noGrp="1"/>
          </p:cNvSpPr>
          <p:nvPr>
            <p:ph type="body" idx="4294967295"/>
          </p:nvPr>
        </p:nvSpPr>
        <p:spPr>
          <a:xfrm>
            <a:off x="2324664" y="1107373"/>
            <a:ext cx="102000" cy="41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9658F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39658F"/>
                </a:solidFill>
                <a:latin typeface="Oswald Light"/>
                <a:ea typeface="Oswald Light"/>
                <a:cs typeface="Oswald Light"/>
                <a:sym typeface="Oswald Light"/>
              </a:rPr>
              <a:t>“</a:t>
            </a:r>
            <a:endParaRPr sz="1000">
              <a:latin typeface="Oswald Light"/>
              <a:ea typeface="Oswald Light"/>
              <a:cs typeface="Oswald Light"/>
              <a:sym typeface="Oswald Light"/>
            </a:endParaRPr>
          </a:p>
        </p:txBody>
      </p:sp>
      <p:sp>
        <p:nvSpPr>
          <p:cNvPr id="443" name="Google Shape;443;p69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70"/>
          <p:cNvSpPr txBox="1">
            <a:spLocks noGrp="1"/>
          </p:cNvSpPr>
          <p:nvPr>
            <p:ph type="body" idx="4294967295"/>
          </p:nvPr>
        </p:nvSpPr>
        <p:spPr>
          <a:xfrm>
            <a:off x="2433650" y="1628250"/>
            <a:ext cx="5500200" cy="23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By building reusable CI/CD templates we have gained easier adoption, common practices and integrated security in the development.</a:t>
            </a:r>
            <a:endParaRPr dirty="0"/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dirty="0"/>
              <a:t>code </a:t>
            </a:r>
            <a:r>
              <a:rPr lang="en-US" b="1" dirty="0">
                <a:highlight>
                  <a:srgbClr val="FFD400"/>
                </a:highlight>
              </a:rPr>
              <a:t> style </a:t>
            </a:r>
            <a:r>
              <a:rPr lang="en-US" dirty="0"/>
              <a:t>: </a:t>
            </a:r>
            <a:r>
              <a:rPr lang="en-US" i="1" dirty="0"/>
              <a:t>black</a:t>
            </a:r>
            <a:endParaRPr i="1" dirty="0"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b="1" dirty="0">
                <a:highlight>
                  <a:srgbClr val="FFD400"/>
                </a:highlight>
              </a:rPr>
              <a:t> lint</a:t>
            </a:r>
            <a:r>
              <a:rPr lang="en-US" dirty="0"/>
              <a:t>: </a:t>
            </a:r>
            <a:r>
              <a:rPr lang="en-US" i="1" dirty="0" err="1"/>
              <a:t>hadolint</a:t>
            </a:r>
            <a:r>
              <a:rPr lang="en-US" i="1" dirty="0"/>
              <a:t>, </a:t>
            </a:r>
            <a:r>
              <a:rPr lang="en-US" i="1" dirty="0" err="1"/>
              <a:t>js</a:t>
            </a:r>
            <a:r>
              <a:rPr lang="en-US" i="1" dirty="0"/>
              <a:t>, </a:t>
            </a:r>
            <a:r>
              <a:rPr lang="en-US" i="1" dirty="0" err="1"/>
              <a:t>json</a:t>
            </a:r>
            <a:r>
              <a:rPr lang="en-US" i="1" dirty="0"/>
              <a:t>, flake8, </a:t>
            </a:r>
            <a:r>
              <a:rPr lang="en-US" i="1" dirty="0" err="1"/>
              <a:t>openapi</a:t>
            </a:r>
            <a:r>
              <a:rPr lang="en-US" i="1" dirty="0"/>
              <a:t>, </a:t>
            </a:r>
            <a:r>
              <a:rPr lang="en-US" i="1" dirty="0" err="1"/>
              <a:t>opa</a:t>
            </a:r>
            <a:r>
              <a:rPr lang="en-US" i="1" dirty="0"/>
              <a:t>, shell, terraform, </a:t>
            </a:r>
            <a:r>
              <a:rPr lang="en-US" i="1" dirty="0" err="1"/>
              <a:t>yaml</a:t>
            </a:r>
            <a:r>
              <a:rPr lang="en-US" i="1" dirty="0"/>
              <a:t>, markdown …</a:t>
            </a:r>
            <a:r>
              <a:rPr lang="en-US" dirty="0"/>
              <a:t> </a:t>
            </a:r>
            <a:endParaRPr dirty="0"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b="1" dirty="0">
                <a:highlight>
                  <a:srgbClr val="FFD400"/>
                </a:highlight>
              </a:rPr>
              <a:t> test</a:t>
            </a:r>
            <a:r>
              <a:rPr lang="en-US" dirty="0"/>
              <a:t> stage: </a:t>
            </a:r>
            <a:r>
              <a:rPr lang="en-US" i="1" dirty="0"/>
              <a:t>tox</a:t>
            </a:r>
            <a:endParaRPr i="1" dirty="0"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dirty="0"/>
              <a:t>streamlined </a:t>
            </a:r>
            <a:r>
              <a:rPr lang="en-US" b="1" dirty="0">
                <a:highlight>
                  <a:srgbClr val="FFD400"/>
                </a:highlight>
              </a:rPr>
              <a:t> build </a:t>
            </a:r>
            <a:r>
              <a:rPr lang="en-US" dirty="0"/>
              <a:t> flow: </a:t>
            </a:r>
            <a:r>
              <a:rPr lang="en-US" i="1" dirty="0" err="1"/>
              <a:t>kaniko</a:t>
            </a:r>
            <a:r>
              <a:rPr lang="en-US" b="1" dirty="0">
                <a:highlight>
                  <a:srgbClr val="FFD400"/>
                </a:highlight>
              </a:rPr>
              <a:t> </a:t>
            </a:r>
            <a:endParaRPr b="1" dirty="0">
              <a:highlight>
                <a:srgbClr val="FFD400"/>
              </a:highlight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dirty="0"/>
              <a:t>automated </a:t>
            </a:r>
            <a:r>
              <a:rPr lang="en-US" b="1" dirty="0">
                <a:highlight>
                  <a:srgbClr val="FFD400"/>
                </a:highlight>
              </a:rPr>
              <a:t> release </a:t>
            </a:r>
            <a:r>
              <a:rPr lang="en-US" dirty="0"/>
              <a:t> procedures with semantic release versioning: </a:t>
            </a:r>
            <a:r>
              <a:rPr lang="en-US" i="1" dirty="0"/>
              <a:t>helm, </a:t>
            </a:r>
            <a:r>
              <a:rPr lang="en-US" i="1" dirty="0" err="1"/>
              <a:t>terragrunt</a:t>
            </a:r>
            <a:endParaRPr i="1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49" name="Google Shape;449;p70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fld id="{00000000-1234-1234-1234-123412341234}" type="slidenum">
              <a:rPr lang="en-US"/>
              <a:t>35</a:t>
            </a:fld>
            <a:endParaRPr/>
          </a:p>
        </p:txBody>
      </p:sp>
      <p:sp>
        <p:nvSpPr>
          <p:cNvPr id="450" name="Google Shape;450;p70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CI/CD templates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451" name="Google Shape;451;p70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71"/>
          <p:cNvSpPr txBox="1">
            <a:spLocks noGrp="1"/>
          </p:cNvSpPr>
          <p:nvPr>
            <p:ph type="body" idx="4294967295"/>
          </p:nvPr>
        </p:nvSpPr>
        <p:spPr>
          <a:xfrm>
            <a:off x="2433650" y="1628250"/>
            <a:ext cx="5500200" cy="23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Software Composition Analysis - </a:t>
            </a:r>
            <a:r>
              <a:rPr lang="en-US" b="1">
                <a:highlight>
                  <a:srgbClr val="FFD400"/>
                </a:highlight>
              </a:rPr>
              <a:t> SCA </a:t>
            </a:r>
            <a:r>
              <a:rPr lang="en-US"/>
              <a:t>: </a:t>
            </a:r>
            <a:r>
              <a:rPr lang="en-US" i="1"/>
              <a:t>osv-scanner, jake</a:t>
            </a:r>
            <a:r>
              <a:rPr lang="en-US"/>
              <a:t> 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Software Application Security Testing - </a:t>
            </a:r>
            <a:r>
              <a:rPr lang="en-US" b="1">
                <a:highlight>
                  <a:srgbClr val="FFD400"/>
                </a:highlight>
              </a:rPr>
              <a:t> SAST </a:t>
            </a:r>
            <a:r>
              <a:rPr lang="en-US"/>
              <a:t>: </a:t>
            </a:r>
            <a:r>
              <a:rPr lang="en-US" i="1"/>
              <a:t>semgrep</a:t>
            </a:r>
            <a:endParaRPr i="1"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automatic </a:t>
            </a:r>
            <a:r>
              <a:rPr lang="en-US" b="1">
                <a:highlight>
                  <a:srgbClr val="FFD400"/>
                </a:highlight>
              </a:rPr>
              <a:t> dependency</a:t>
            </a:r>
            <a:r>
              <a:rPr lang="en-US"/>
              <a:t> upgrades: </a:t>
            </a:r>
            <a:r>
              <a:rPr lang="en-US" i="1"/>
              <a:t>renovate</a:t>
            </a:r>
            <a:endParaRPr i="1"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Software Bill of Materials - </a:t>
            </a:r>
            <a:r>
              <a:rPr lang="en-US" b="1">
                <a:highlight>
                  <a:srgbClr val="FFD400"/>
                </a:highlight>
              </a:rPr>
              <a:t> SBOM </a:t>
            </a:r>
            <a:r>
              <a:rPr lang="en-US"/>
              <a:t>: </a:t>
            </a:r>
            <a:r>
              <a:rPr lang="en-US" i="1"/>
              <a:t>osv-scanner, syft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7" name="Google Shape;457;p71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fld id="{00000000-1234-1234-1234-123412341234}" type="slidenum">
              <a:rPr lang="en-US"/>
              <a:t>36</a:t>
            </a:fld>
            <a:endParaRPr/>
          </a:p>
        </p:txBody>
      </p:sp>
      <p:sp>
        <p:nvSpPr>
          <p:cNvPr id="458" name="Google Shape;458;p71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CI/CD templates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459" name="Google Shape;459;p71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p72"/>
          <p:cNvSpPr txBox="1">
            <a:spLocks noGrp="1"/>
          </p:cNvSpPr>
          <p:nvPr>
            <p:ph type="body" idx="4294967295"/>
          </p:nvPr>
        </p:nvSpPr>
        <p:spPr>
          <a:xfrm>
            <a:off x="332500" y="4451675"/>
            <a:ext cx="7593300" cy="41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7857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100"/>
              <a:buFont typeface="Arial"/>
              <a:buNone/>
            </a:pPr>
            <a:r>
              <a:rPr lang="en-US" sz="1000">
                <a:latin typeface="Roboto Medium"/>
                <a:ea typeface="Roboto Medium"/>
                <a:cs typeface="Roboto Medium"/>
                <a:sym typeface="Roboto Medium"/>
              </a:rPr>
              <a:t>Write image/video caption here.</a:t>
            </a:r>
            <a:endParaRPr sz="1000"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pic>
        <p:nvPicPr>
          <p:cNvPr id="465" name="Google Shape;465;p72"/>
          <p:cNvPicPr preferRelativeResize="0"/>
          <p:nvPr/>
        </p:nvPicPr>
        <p:blipFill rotWithShape="1">
          <a:blip r:embed="rId3">
            <a:alphaModFix/>
          </a:blip>
          <a:srcRect t="7482" b="7482"/>
          <a:stretch/>
        </p:blipFill>
        <p:spPr>
          <a:xfrm>
            <a:off x="332500" y="342900"/>
            <a:ext cx="8467751" cy="4108775"/>
          </a:xfrm>
          <a:prstGeom prst="rect">
            <a:avLst/>
          </a:prstGeom>
          <a:noFill/>
          <a:ln>
            <a:noFill/>
          </a:ln>
        </p:spPr>
      </p:pic>
      <p:sp>
        <p:nvSpPr>
          <p:cNvPr id="466" name="Google Shape;466;p72"/>
          <p:cNvSpPr txBox="1"/>
          <p:nvPr/>
        </p:nvSpPr>
        <p:spPr>
          <a:xfrm>
            <a:off x="9144000" y="0"/>
            <a:ext cx="1844400" cy="2188800"/>
          </a:xfrm>
          <a:prstGeom prst="rect">
            <a:avLst/>
          </a:prstGeom>
          <a:solidFill>
            <a:srgbClr val="FFD4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1" i="1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Instruction notes:</a:t>
            </a:r>
            <a:endParaRPr sz="800" b="1" i="1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Slide for larger images/videos of wider proportions. The media placeholder demonstrates the maximum size, but you can adjust its aspect ratio to your file.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If you are importing an image, select the media placeholder and replace it with your image.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If you are importing a video, go to Insert &gt; Video and replace the media placeholder with the video poster frame.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67" name="Google Shape;467;p7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2500" y="202600"/>
            <a:ext cx="8467748" cy="47383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p73"/>
          <p:cNvSpPr txBox="1">
            <a:spLocks noGrp="1"/>
          </p:cNvSpPr>
          <p:nvPr>
            <p:ph type="body" idx="4294967295"/>
          </p:nvPr>
        </p:nvSpPr>
        <p:spPr>
          <a:xfrm>
            <a:off x="332500" y="4451675"/>
            <a:ext cx="7593300" cy="41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7857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100"/>
              <a:buFont typeface="Arial"/>
              <a:buNone/>
            </a:pPr>
            <a:r>
              <a:rPr lang="en-US" sz="1000">
                <a:latin typeface="Roboto Medium"/>
                <a:ea typeface="Roboto Medium"/>
                <a:cs typeface="Roboto Medium"/>
                <a:sym typeface="Roboto Medium"/>
              </a:rPr>
              <a:t>Write image/video caption here.</a:t>
            </a:r>
            <a:endParaRPr sz="1000"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pic>
        <p:nvPicPr>
          <p:cNvPr id="473" name="Google Shape;473;p73"/>
          <p:cNvPicPr preferRelativeResize="0"/>
          <p:nvPr/>
        </p:nvPicPr>
        <p:blipFill rotWithShape="1">
          <a:blip r:embed="rId3">
            <a:alphaModFix/>
          </a:blip>
          <a:srcRect t="7482" b="7482"/>
          <a:stretch/>
        </p:blipFill>
        <p:spPr>
          <a:xfrm>
            <a:off x="332500" y="342900"/>
            <a:ext cx="8467751" cy="4108775"/>
          </a:xfrm>
          <a:prstGeom prst="rect">
            <a:avLst/>
          </a:prstGeom>
          <a:noFill/>
          <a:ln>
            <a:noFill/>
          </a:ln>
        </p:spPr>
      </p:pic>
      <p:sp>
        <p:nvSpPr>
          <p:cNvPr id="474" name="Google Shape;474;p73"/>
          <p:cNvSpPr txBox="1"/>
          <p:nvPr/>
        </p:nvSpPr>
        <p:spPr>
          <a:xfrm>
            <a:off x="9144000" y="0"/>
            <a:ext cx="1844400" cy="2188800"/>
          </a:xfrm>
          <a:prstGeom prst="rect">
            <a:avLst/>
          </a:prstGeom>
          <a:solidFill>
            <a:srgbClr val="FFD4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1" i="1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Instruction notes:</a:t>
            </a:r>
            <a:endParaRPr sz="800" b="1" i="1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Slide for larger images/videos of wider proportions. The media placeholder demonstrates the maximum size, but you can adjust its aspect ratio to your file.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If you are importing an image, select the media placeholder and replace it with your image.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If you are importing a video, go to Insert &gt; Video and replace the media placeholder with the video poster frame.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75" name="Google Shape;475;p7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2500" y="202600"/>
            <a:ext cx="8467748" cy="47382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74"/>
          <p:cNvSpPr txBox="1">
            <a:spLocks noGrp="1"/>
          </p:cNvSpPr>
          <p:nvPr>
            <p:ph type="body" idx="4294967295"/>
          </p:nvPr>
        </p:nvSpPr>
        <p:spPr>
          <a:xfrm>
            <a:off x="2433650" y="1628250"/>
            <a:ext cx="5500200" cy="23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By using common development environments we are able to onboard new developers faster than before.</a:t>
            </a:r>
            <a:endParaRPr/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b="1">
                <a:highlight>
                  <a:srgbClr val="FFD400"/>
                </a:highlight>
              </a:rPr>
              <a:t> unified </a:t>
            </a:r>
            <a:r>
              <a:rPr lang="en-US"/>
              <a:t>  python development environment: direnv </a:t>
            </a:r>
            <a:r>
              <a:rPr lang="en-US">
                <a:solidFill>
                  <a:schemeClr val="lt1"/>
                </a:solidFill>
              </a:rPr>
              <a:t>.</a:t>
            </a:r>
            <a:endParaRPr>
              <a:solidFill>
                <a:schemeClr val="lt1"/>
              </a:solidFill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simplified </a:t>
            </a:r>
            <a:r>
              <a:rPr lang="en-US" b="1">
                <a:highlight>
                  <a:srgbClr val="FFD400"/>
                </a:highlight>
              </a:rPr>
              <a:t> cross service </a:t>
            </a:r>
            <a:r>
              <a:rPr lang="en-US"/>
              <a:t> setup: </a:t>
            </a:r>
            <a:r>
              <a:rPr lang="en-US" i="1"/>
              <a:t>tilt</a:t>
            </a:r>
            <a:endParaRPr i="1"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RBAC environment </a:t>
            </a:r>
            <a:r>
              <a:rPr lang="en-US" b="1">
                <a:highlight>
                  <a:srgbClr val="FFD400"/>
                </a:highlight>
              </a:rPr>
              <a:t> access </a:t>
            </a:r>
            <a:r>
              <a:rPr lang="en-US"/>
              <a:t>: AWS IAM Identity Center utilizing Azure AD 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b="1">
                <a:highlight>
                  <a:srgbClr val="FFD400"/>
                </a:highlight>
              </a:rPr>
              <a:t> automated </a:t>
            </a:r>
            <a:r>
              <a:rPr lang="en-US"/>
              <a:t> deploys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By continuously improving documentation onboarding a new developer does not require full day workshops any more.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1" name="Google Shape;481;p74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fld id="{00000000-1234-1234-1234-123412341234}" type="slidenum">
              <a:rPr lang="en-US"/>
              <a:t>39</a:t>
            </a:fld>
            <a:endParaRPr/>
          </a:p>
        </p:txBody>
      </p:sp>
      <p:sp>
        <p:nvSpPr>
          <p:cNvPr id="482" name="Google Shape;482;p74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Developer experience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483" name="Google Shape;483;p74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75"/>
          <p:cNvSpPr txBox="1">
            <a:spLocks noGrp="1"/>
          </p:cNvSpPr>
          <p:nvPr>
            <p:ph type="body" idx="4294967295"/>
          </p:nvPr>
        </p:nvSpPr>
        <p:spPr>
          <a:xfrm>
            <a:off x="2433650" y="1628250"/>
            <a:ext cx="5500200" cy="23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Sharing knowledge is one of the core values within 3fs and we strongly believe in sharing it with our customers will improve their project significantly.</a:t>
            </a:r>
            <a:endParaRPr/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bi-weekly </a:t>
            </a:r>
            <a:r>
              <a:rPr lang="en-US" b="1">
                <a:highlight>
                  <a:srgbClr val="FFD400"/>
                </a:highlight>
              </a:rPr>
              <a:t> half hour </a:t>
            </a:r>
            <a:r>
              <a:rPr lang="en-US"/>
              <a:t> long meetings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dedicated Slack </a:t>
            </a:r>
            <a:r>
              <a:rPr lang="en-US" b="1">
                <a:highlight>
                  <a:srgbClr val="FFD400"/>
                </a:highlight>
              </a:rPr>
              <a:t> channels </a:t>
            </a:r>
            <a:r>
              <a:rPr lang="en-US"/>
              <a:t> </a:t>
            </a:r>
            <a:r>
              <a:rPr lang="en-US">
                <a:solidFill>
                  <a:schemeClr val="lt1"/>
                </a:solidFill>
              </a:rPr>
              <a:t>.</a:t>
            </a:r>
            <a:endParaRPr>
              <a:solidFill>
                <a:schemeClr val="lt1"/>
              </a:solidFill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9" name="Google Shape;489;p75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fld id="{00000000-1234-1234-1234-123412341234}" type="slidenum">
              <a:rPr lang="en-US"/>
              <a:t>40</a:t>
            </a:fld>
            <a:endParaRPr/>
          </a:p>
        </p:txBody>
      </p:sp>
      <p:sp>
        <p:nvSpPr>
          <p:cNvPr id="490" name="Google Shape;490;p75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Community of practice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491" name="Google Shape;491;p75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76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fld id="{00000000-1234-1234-1234-123412341234}" type="slidenum">
              <a:rPr lang="en-US">
                <a:latin typeface="Source Sans Pro"/>
                <a:ea typeface="Source Sans Pro"/>
                <a:cs typeface="Source Sans Pro"/>
                <a:sym typeface="Source Sans Pro"/>
              </a:rPr>
              <a:t>41</a:t>
            </a:fld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497" name="Google Shape;497;p76"/>
          <p:cNvSpPr txBox="1">
            <a:spLocks noGrp="1"/>
          </p:cNvSpPr>
          <p:nvPr>
            <p:ph type="body" idx="4294967295"/>
          </p:nvPr>
        </p:nvSpPr>
        <p:spPr>
          <a:xfrm>
            <a:off x="2433650" y="2039249"/>
            <a:ext cx="1994100" cy="198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90500" lvl="0" indent="-190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Char char="•"/>
            </a:pPr>
            <a:r>
              <a:rPr lang="en-US" dirty="0">
                <a:solidFill>
                  <a:schemeClr val="accent3"/>
                </a:solidFill>
              </a:rPr>
              <a:t>takes time</a:t>
            </a:r>
            <a:endParaRPr dirty="0">
              <a:solidFill>
                <a:schemeClr val="accent3"/>
              </a:solidFill>
            </a:endParaRPr>
          </a:p>
          <a:p>
            <a:pPr marL="190500" lvl="0" indent="-177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•"/>
            </a:pPr>
            <a:r>
              <a:rPr lang="en-US" dirty="0">
                <a:solidFill>
                  <a:schemeClr val="accent3"/>
                </a:solidFill>
              </a:rPr>
              <a:t>improves tests</a:t>
            </a:r>
          </a:p>
          <a:p>
            <a:pPr marL="127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</a:pPr>
            <a:endParaRPr dirty="0">
              <a:solidFill>
                <a:schemeClr val="accent3"/>
              </a:solidFill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accent3"/>
              </a:solidFill>
            </a:endParaRPr>
          </a:p>
        </p:txBody>
      </p:sp>
      <p:sp>
        <p:nvSpPr>
          <p:cNvPr id="498" name="Google Shape;498;p76"/>
          <p:cNvSpPr txBox="1">
            <a:spLocks noGrp="1"/>
          </p:cNvSpPr>
          <p:nvPr>
            <p:ph type="body" idx="4294967295"/>
          </p:nvPr>
        </p:nvSpPr>
        <p:spPr>
          <a:xfrm>
            <a:off x="2433650" y="1661307"/>
            <a:ext cx="1994100" cy="39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58333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400"/>
              <a:buFont typeface="Arial"/>
              <a:buNone/>
            </a:pPr>
            <a:r>
              <a:rPr lang="en-US">
                <a:latin typeface="Roboto Medium"/>
                <a:ea typeface="Roboto Medium"/>
                <a:cs typeface="Roboto Medium"/>
                <a:sym typeface="Roboto Medium"/>
              </a:rPr>
              <a:t>Rip off the bandage</a:t>
            </a:r>
            <a:endParaRPr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499" name="Google Shape;499;p76"/>
          <p:cNvSpPr txBox="1">
            <a:spLocks noGrp="1"/>
          </p:cNvSpPr>
          <p:nvPr>
            <p:ph type="body" idx="4294967295"/>
          </p:nvPr>
        </p:nvSpPr>
        <p:spPr>
          <a:xfrm>
            <a:off x="5179525" y="2039249"/>
            <a:ext cx="1994100" cy="198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90500" lvl="0" indent="-190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Char char="•"/>
            </a:pPr>
            <a:r>
              <a:rPr lang="en-US">
                <a:solidFill>
                  <a:schemeClr val="accent3"/>
                </a:solidFill>
              </a:rPr>
              <a:t>requires domain knowledge</a:t>
            </a:r>
            <a:endParaRPr>
              <a:solidFill>
                <a:schemeClr val="accent3"/>
              </a:solidFill>
            </a:endParaRPr>
          </a:p>
          <a:p>
            <a:pPr marL="190500" lvl="0" indent="-177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•"/>
            </a:pPr>
            <a:r>
              <a:rPr lang="en-US">
                <a:solidFill>
                  <a:schemeClr val="accent3"/>
                </a:solidFill>
              </a:rPr>
              <a:t>takes more time</a:t>
            </a:r>
            <a:endParaRPr>
              <a:solidFill>
                <a:schemeClr val="accent3"/>
              </a:solidFill>
            </a:endParaRPr>
          </a:p>
          <a:p>
            <a:pPr marL="190500" lvl="0" indent="-177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•"/>
            </a:pPr>
            <a:r>
              <a:rPr lang="en-US">
                <a:solidFill>
                  <a:schemeClr val="accent3"/>
                </a:solidFill>
              </a:rPr>
              <a:t>results in better code</a:t>
            </a:r>
            <a:endParaRPr>
              <a:solidFill>
                <a:schemeClr val="accent3"/>
              </a:solidFill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accent3"/>
              </a:solidFill>
            </a:endParaRPr>
          </a:p>
        </p:txBody>
      </p:sp>
      <p:sp>
        <p:nvSpPr>
          <p:cNvPr id="500" name="Google Shape;500;p76"/>
          <p:cNvSpPr txBox="1">
            <a:spLocks noGrp="1"/>
          </p:cNvSpPr>
          <p:nvPr>
            <p:ph type="body" idx="4294967295"/>
          </p:nvPr>
        </p:nvSpPr>
        <p:spPr>
          <a:xfrm>
            <a:off x="5179525" y="1661307"/>
            <a:ext cx="1994100" cy="39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58333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400"/>
              <a:buFont typeface="Arial"/>
              <a:buNone/>
            </a:pPr>
            <a:r>
              <a:rPr lang="en-US">
                <a:latin typeface="Roboto Medium"/>
                <a:ea typeface="Roboto Medium"/>
                <a:cs typeface="Roboto Medium"/>
                <a:sym typeface="Roboto Medium"/>
              </a:rPr>
              <a:t>Rewrite</a:t>
            </a:r>
            <a:endParaRPr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501" name="Google Shape;501;p76"/>
          <p:cNvSpPr txBox="1">
            <a:spLocks noGrp="1"/>
          </p:cNvSpPr>
          <p:nvPr>
            <p:ph type="body" idx="4294967295"/>
          </p:nvPr>
        </p:nvSpPr>
        <p:spPr>
          <a:xfrm>
            <a:off x="2433650" y="886450"/>
            <a:ext cx="5500200" cy="5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Retrofitting security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endParaRPr sz="2800">
              <a:solidFill>
                <a:srgbClr val="0F3C67"/>
              </a:solidFill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502" name="Google Shape;502;p76"/>
          <p:cNvSpPr txBox="1"/>
          <p:nvPr/>
        </p:nvSpPr>
        <p:spPr>
          <a:xfrm>
            <a:off x="9144000" y="0"/>
            <a:ext cx="1844400" cy="1706400"/>
          </a:xfrm>
          <a:prstGeom prst="rect">
            <a:avLst/>
          </a:prstGeom>
          <a:solidFill>
            <a:srgbClr val="FFD4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1" i="1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Instruction notes:</a:t>
            </a:r>
            <a:endParaRPr sz="800" b="1" i="1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Comparison slide.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Use it to compare two different concepts, before and after, what-you-bring and what-we-bring…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When copying text from other sources, first clear the formatting to plain text, so it doesn't override Google Slides styles.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03" name="Google Shape;503;p76"/>
          <p:cNvSpPr txBox="1"/>
          <p:nvPr/>
        </p:nvSpPr>
        <p:spPr>
          <a:xfrm>
            <a:off x="2707600" y="4694775"/>
            <a:ext cx="52005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778593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endParaRPr sz="80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04" name="Google Shape;504;p76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p77"/>
          <p:cNvSpPr txBox="1">
            <a:spLocks noGrp="1"/>
          </p:cNvSpPr>
          <p:nvPr>
            <p:ph type="body" idx="4294967295"/>
          </p:nvPr>
        </p:nvSpPr>
        <p:spPr>
          <a:xfrm>
            <a:off x="2430950" y="1107369"/>
            <a:ext cx="5494800" cy="154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9658F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39658F"/>
                </a:solidFill>
                <a:latin typeface="Oswald Light"/>
                <a:ea typeface="Oswald Light"/>
                <a:cs typeface="Oswald Light"/>
                <a:sym typeface="Oswald Light"/>
              </a:rPr>
              <a:t>Shift Left Security is a software development and security approach that emphasizes the early integration of security practices and considerations into the software development lifecycle (SDLC).”</a:t>
            </a:r>
            <a:endParaRPr>
              <a:solidFill>
                <a:srgbClr val="0F1518"/>
              </a:solidFill>
              <a:latin typeface="Roboto Medium"/>
              <a:ea typeface="Roboto Medium"/>
              <a:cs typeface="Roboto Medium"/>
              <a:sym typeface="Roboto Medium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400"/>
              <a:buFont typeface="Arial"/>
              <a:buNone/>
            </a:pPr>
            <a:endParaRPr sz="1000"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510" name="Google Shape;510;p77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fld id="{00000000-1234-1234-1234-123412341234}" type="slidenum">
              <a:rPr lang="en-US"/>
              <a:t>42</a:t>
            </a:fld>
            <a:endParaRPr/>
          </a:p>
        </p:txBody>
      </p:sp>
      <p:sp>
        <p:nvSpPr>
          <p:cNvPr id="511" name="Google Shape;511;p77"/>
          <p:cNvSpPr txBox="1">
            <a:spLocks noGrp="1"/>
          </p:cNvSpPr>
          <p:nvPr>
            <p:ph type="body" idx="4294967295"/>
          </p:nvPr>
        </p:nvSpPr>
        <p:spPr>
          <a:xfrm>
            <a:off x="2324664" y="1107373"/>
            <a:ext cx="102000" cy="41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9658F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39658F"/>
                </a:solidFill>
                <a:latin typeface="Oswald Light"/>
                <a:ea typeface="Oswald Light"/>
                <a:cs typeface="Oswald Light"/>
                <a:sym typeface="Oswald Light"/>
              </a:rPr>
              <a:t>“</a:t>
            </a:r>
            <a:endParaRPr sz="1000">
              <a:latin typeface="Oswald Light"/>
              <a:ea typeface="Oswald Light"/>
              <a:cs typeface="Oswald Light"/>
              <a:sym typeface="Oswald Light"/>
            </a:endParaRPr>
          </a:p>
        </p:txBody>
      </p:sp>
      <p:sp>
        <p:nvSpPr>
          <p:cNvPr id="512" name="Google Shape;512;p77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78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38300"/>
              </a:buClr>
              <a:buSzPts val="800"/>
              <a:buFont typeface="Arial"/>
              <a:buNone/>
            </a:pPr>
            <a:fld id="{00000000-1234-1234-1234-123412341234}" type="slidenum">
              <a:rPr lang="en-US">
                <a:solidFill>
                  <a:srgbClr val="B38300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43</a:t>
            </a:fld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518" name="Google Shape;518;p78"/>
          <p:cNvSpPr txBox="1">
            <a:spLocks noGrp="1"/>
          </p:cNvSpPr>
          <p:nvPr>
            <p:ph type="body" idx="4294967295"/>
          </p:nvPr>
        </p:nvSpPr>
        <p:spPr>
          <a:xfrm>
            <a:off x="2433650" y="1661300"/>
            <a:ext cx="5493600" cy="136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3800"/>
              <a:buFont typeface="Arial"/>
              <a:buNone/>
            </a:pPr>
            <a:r>
              <a:rPr lang="en-US" sz="2800">
                <a:latin typeface="Oswald Medium"/>
                <a:ea typeface="Oswald Medium"/>
                <a:cs typeface="Oswald Medium"/>
                <a:sym typeface="Oswald Medium"/>
              </a:rPr>
              <a:t>Where do we go now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600"/>
          </a:p>
        </p:txBody>
      </p:sp>
      <p:sp>
        <p:nvSpPr>
          <p:cNvPr id="519" name="Google Shape;519;p78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B383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79"/>
          <p:cNvSpPr txBox="1">
            <a:spLocks noGrp="1"/>
          </p:cNvSpPr>
          <p:nvPr>
            <p:ph type="body" idx="4294967295"/>
          </p:nvPr>
        </p:nvSpPr>
        <p:spPr>
          <a:xfrm>
            <a:off x="2433650" y="1628250"/>
            <a:ext cx="5500200" cy="23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utilise open source tooling to </a:t>
            </a:r>
            <a:r>
              <a:rPr lang="en-US" b="1">
                <a:highlight>
                  <a:srgbClr val="FFD400"/>
                </a:highlight>
              </a:rPr>
              <a:t> continuously </a:t>
            </a:r>
            <a:r>
              <a:rPr lang="en-US"/>
              <a:t> execute security audits and report on degradation of security posture 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validate </a:t>
            </a:r>
            <a:r>
              <a:rPr lang="en-US" b="1">
                <a:highlight>
                  <a:srgbClr val="FFD400"/>
                </a:highlight>
              </a:rPr>
              <a:t> level 2 </a:t>
            </a:r>
            <a:r>
              <a:rPr lang="en-US"/>
              <a:t> SLSA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improve security practices with </a:t>
            </a:r>
            <a:r>
              <a:rPr lang="en-US" b="1">
                <a:highlight>
                  <a:srgbClr val="FFD400"/>
                </a:highlight>
              </a:rPr>
              <a:t> continuous </a:t>
            </a:r>
            <a:r>
              <a:rPr lang="en-US"/>
              <a:t> security monitoring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formalize </a:t>
            </a:r>
            <a:r>
              <a:rPr lang="en-US" b="1">
                <a:highlight>
                  <a:srgbClr val="FFD400"/>
                </a:highlight>
              </a:rPr>
              <a:t> incident response </a:t>
            </a:r>
            <a:r>
              <a:rPr lang="en-US"/>
              <a:t> and recovery plans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continuous internal security audits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5" name="Google Shape;525;p79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fld id="{00000000-1234-1234-1234-123412341234}" type="slidenum">
              <a:rPr lang="en-US"/>
              <a:t>44</a:t>
            </a:fld>
            <a:endParaRPr/>
          </a:p>
        </p:txBody>
      </p:sp>
      <p:sp>
        <p:nvSpPr>
          <p:cNvPr id="526" name="Google Shape;526;p79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Internal security audits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527" name="Google Shape;527;p79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p80"/>
          <p:cNvSpPr txBox="1">
            <a:spLocks noGrp="1"/>
          </p:cNvSpPr>
          <p:nvPr>
            <p:ph type="body" idx="4294967295"/>
          </p:nvPr>
        </p:nvSpPr>
        <p:spPr>
          <a:xfrm>
            <a:off x="2433650" y="1628250"/>
            <a:ext cx="5500200" cy="23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currently compliant with </a:t>
            </a:r>
            <a:r>
              <a:rPr lang="en-US" b="1">
                <a:highlight>
                  <a:srgbClr val="FFD400"/>
                </a:highlight>
              </a:rPr>
              <a:t> level 2 </a:t>
            </a:r>
            <a:r>
              <a:rPr lang="en-US"/>
              <a:t> SLSA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improve security practices with </a:t>
            </a:r>
            <a:r>
              <a:rPr lang="en-US" b="1">
                <a:highlight>
                  <a:srgbClr val="FFD400"/>
                </a:highlight>
              </a:rPr>
              <a:t> continuous </a:t>
            </a:r>
            <a:r>
              <a:rPr lang="en-US"/>
              <a:t> security monitoring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formalize </a:t>
            </a:r>
            <a:r>
              <a:rPr lang="en-US" b="1">
                <a:highlight>
                  <a:srgbClr val="FFD400"/>
                </a:highlight>
              </a:rPr>
              <a:t> incident response </a:t>
            </a:r>
            <a:r>
              <a:rPr lang="en-US"/>
              <a:t> and recovery plans</a:t>
            </a:r>
            <a:endParaRPr/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3" name="Google Shape;533;p80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fld id="{00000000-1234-1234-1234-123412341234}" type="slidenum">
              <a:rPr lang="en-US"/>
              <a:t>45</a:t>
            </a:fld>
            <a:endParaRPr/>
          </a:p>
        </p:txBody>
      </p:sp>
      <p:sp>
        <p:nvSpPr>
          <p:cNvPr id="534" name="Google Shape;534;p80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SLSA Level 3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535" name="Google Shape;535;p80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p81"/>
          <p:cNvSpPr txBox="1">
            <a:spLocks noGrp="1"/>
          </p:cNvSpPr>
          <p:nvPr>
            <p:ph type="body" idx="4294967295"/>
          </p:nvPr>
        </p:nvSpPr>
        <p:spPr>
          <a:xfrm>
            <a:off x="2433650" y="1628250"/>
            <a:ext cx="5500200" cy="23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follow security </a:t>
            </a:r>
            <a:r>
              <a:rPr lang="en-US" b="1">
                <a:highlight>
                  <a:srgbClr val="FFD400"/>
                </a:highlight>
              </a:rPr>
              <a:t> trends </a:t>
            </a:r>
            <a:r>
              <a:rPr lang="en-US" b="1">
                <a:solidFill>
                  <a:schemeClr val="lt1"/>
                </a:solidFill>
                <a:highlight>
                  <a:schemeClr val="lt1"/>
                </a:highlight>
              </a:rPr>
              <a:t>.</a:t>
            </a:r>
            <a:r>
              <a:rPr lang="en-US" b="1">
                <a:highlight>
                  <a:srgbClr val="FFD400"/>
                </a:highlight>
              </a:rPr>
              <a:t> </a:t>
            </a:r>
            <a:r>
              <a:rPr lang="en-US"/>
              <a:t> 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monitor engineering </a:t>
            </a:r>
            <a:r>
              <a:rPr lang="en-US" b="1">
                <a:highlight>
                  <a:srgbClr val="FFD400"/>
                </a:highlight>
              </a:rPr>
              <a:t> metrics </a:t>
            </a:r>
            <a:r>
              <a:rPr lang="en-US"/>
              <a:t> </a:t>
            </a:r>
            <a:r>
              <a:rPr lang="en-US" b="1">
                <a:solidFill>
                  <a:schemeClr val="lt1"/>
                </a:solidFill>
                <a:highlight>
                  <a:schemeClr val="lt1"/>
                </a:highlight>
              </a:rPr>
              <a:t>.</a:t>
            </a:r>
            <a:r>
              <a:rPr lang="en-US"/>
              <a:t> 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improve </a:t>
            </a:r>
            <a:r>
              <a:rPr lang="en-US" b="1">
                <a:highlight>
                  <a:srgbClr val="FFD400"/>
                </a:highlight>
              </a:rPr>
              <a:t> developer </a:t>
            </a:r>
            <a:r>
              <a:rPr lang="en-US"/>
              <a:t> experience</a:t>
            </a:r>
            <a:endParaRPr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b="1">
                <a:highlight>
                  <a:srgbClr val="FFD400"/>
                </a:highlight>
              </a:rPr>
              <a:t> automate </a:t>
            </a:r>
            <a:r>
              <a:rPr lang="en-US"/>
              <a:t>  even more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1" name="Google Shape;541;p81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fld id="{00000000-1234-1234-1234-123412341234}" type="slidenum">
              <a:rPr lang="en-US"/>
              <a:t>46</a:t>
            </a:fld>
            <a:endParaRPr/>
          </a:p>
        </p:txBody>
      </p:sp>
      <p:sp>
        <p:nvSpPr>
          <p:cNvPr id="542" name="Google Shape;542;p81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Kaizen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543" name="Google Shape;543;p81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" name="Google Shape;578;p86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fld id="{00000000-1234-1234-1234-123412341234}" type="slidenum">
              <a:rPr lang="en-US"/>
              <a:t>47</a:t>
            </a:fld>
            <a:endParaRPr/>
          </a:p>
        </p:txBody>
      </p:sp>
      <p:sp>
        <p:nvSpPr>
          <p:cNvPr id="579" name="Google Shape;579;p86"/>
          <p:cNvSpPr txBox="1"/>
          <p:nvPr/>
        </p:nvSpPr>
        <p:spPr>
          <a:xfrm>
            <a:off x="2433638" y="4694783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800">
                <a:solidFill>
                  <a:srgbClr val="778593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47</a:t>
            </a:fld>
            <a:endParaRPr sz="800">
              <a:solidFill>
                <a:srgbClr val="778593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580" name="Google Shape;580;p86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256th attempt (Kaizen at its best)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pic>
        <p:nvPicPr>
          <p:cNvPr id="581" name="Google Shape;581;p8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33650" y="1520849"/>
            <a:ext cx="5806150" cy="2903075"/>
          </a:xfrm>
          <a:prstGeom prst="rect">
            <a:avLst/>
          </a:prstGeom>
          <a:noFill/>
          <a:ln>
            <a:noFill/>
          </a:ln>
        </p:spPr>
      </p:pic>
      <p:sp>
        <p:nvSpPr>
          <p:cNvPr id="582" name="Google Shape;582;p86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Google Shape;548;p82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38300"/>
              </a:buClr>
              <a:buSzPts val="800"/>
              <a:buFont typeface="Arial"/>
              <a:buNone/>
            </a:pPr>
            <a:fld id="{00000000-1234-1234-1234-123412341234}" type="slidenum">
              <a:rPr lang="en-US">
                <a:solidFill>
                  <a:srgbClr val="B38300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48</a:t>
            </a:fld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549" name="Google Shape;549;p82"/>
          <p:cNvSpPr txBox="1">
            <a:spLocks noGrp="1"/>
          </p:cNvSpPr>
          <p:nvPr>
            <p:ph type="body" idx="4294967295"/>
          </p:nvPr>
        </p:nvSpPr>
        <p:spPr>
          <a:xfrm>
            <a:off x="2433650" y="1661300"/>
            <a:ext cx="5493600" cy="136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3800"/>
              <a:buFont typeface="Arial"/>
              <a:buNone/>
            </a:pPr>
            <a:r>
              <a:rPr lang="en-US" sz="2800">
                <a:latin typeface="Oswald Medium"/>
                <a:ea typeface="Oswald Medium"/>
                <a:cs typeface="Oswald Medium"/>
                <a:sym typeface="Oswald Medium"/>
              </a:rPr>
              <a:t>Key takeaways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600"/>
          </a:p>
        </p:txBody>
      </p:sp>
      <p:sp>
        <p:nvSpPr>
          <p:cNvPr id="550" name="Google Shape;550;p82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B383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83"/>
          <p:cNvSpPr txBox="1">
            <a:spLocks noGrp="1"/>
          </p:cNvSpPr>
          <p:nvPr>
            <p:ph type="body" idx="4294967295"/>
          </p:nvPr>
        </p:nvSpPr>
        <p:spPr>
          <a:xfrm>
            <a:off x="2433650" y="1628250"/>
            <a:ext cx="5500200" cy="23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b="1" dirty="0">
                <a:highlight>
                  <a:srgbClr val="FFD400"/>
                </a:highlight>
              </a:rPr>
              <a:t> communication </a:t>
            </a:r>
            <a:r>
              <a:rPr lang="en-US" dirty="0"/>
              <a:t> is the key</a:t>
            </a:r>
            <a:endParaRPr dirty="0"/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dirty="0"/>
              <a:t>start </a:t>
            </a:r>
            <a:r>
              <a:rPr lang="en-US" b="1" dirty="0">
                <a:highlight>
                  <a:srgbClr val="FFD400"/>
                </a:highlight>
              </a:rPr>
              <a:t> small </a:t>
            </a:r>
            <a:r>
              <a:rPr lang="en-US" dirty="0">
                <a:solidFill>
                  <a:schemeClr val="lt1"/>
                </a:solidFill>
              </a:rPr>
              <a:t>.</a:t>
            </a:r>
            <a:endParaRPr dirty="0">
              <a:solidFill>
                <a:schemeClr val="lt1"/>
              </a:solidFill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dirty="0"/>
              <a:t>security does </a:t>
            </a:r>
            <a:r>
              <a:rPr lang="en-US" b="1" dirty="0">
                <a:highlight>
                  <a:srgbClr val="FFD400"/>
                </a:highlight>
              </a:rPr>
              <a:t> not </a:t>
            </a:r>
            <a:r>
              <a:rPr lang="en-US" dirty="0"/>
              <a:t> slow down the development</a:t>
            </a:r>
            <a:endParaRPr b="1" dirty="0">
              <a:highlight>
                <a:srgbClr val="FFD400"/>
              </a:highlight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b="1" dirty="0">
                <a:highlight>
                  <a:srgbClr val="FFD400"/>
                </a:highlight>
              </a:rPr>
              <a:t> automation </a:t>
            </a:r>
            <a:r>
              <a:rPr lang="en-US" dirty="0"/>
              <a:t> will take away the fear of security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556" name="Google Shape;556;p83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fld id="{00000000-1234-1234-1234-123412341234}" type="slidenum">
              <a:rPr lang="en-US"/>
              <a:t>49</a:t>
            </a:fld>
            <a:endParaRPr/>
          </a:p>
        </p:txBody>
      </p:sp>
      <p:sp>
        <p:nvSpPr>
          <p:cNvPr id="557" name="Google Shape;557;p83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Key takeaways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558" name="Google Shape;558;p83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84"/>
          <p:cNvSpPr txBox="1">
            <a:spLocks noGrp="1"/>
          </p:cNvSpPr>
          <p:nvPr>
            <p:ph type="body" idx="4294967295"/>
          </p:nvPr>
        </p:nvSpPr>
        <p:spPr>
          <a:xfrm>
            <a:off x="2435725" y="1661303"/>
            <a:ext cx="5489700" cy="59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800"/>
              <a:buFont typeface="Arial"/>
              <a:buNone/>
            </a:pPr>
            <a:r>
              <a:rPr lang="en-US" sz="2800" cap="none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QUESTIONS?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564" name="Google Shape;564;p84"/>
          <p:cNvSpPr txBox="1">
            <a:spLocks noGrp="1"/>
          </p:cNvSpPr>
          <p:nvPr>
            <p:ph type="body" idx="4294967295"/>
          </p:nvPr>
        </p:nvSpPr>
        <p:spPr>
          <a:xfrm>
            <a:off x="2435731" y="4507658"/>
            <a:ext cx="2173800" cy="14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r>
              <a:rPr lang="en-US" sz="800">
                <a:solidFill>
                  <a:schemeClr val="accent3"/>
                </a:solidFill>
                <a:latin typeface="Roboto Medium"/>
                <a:ea typeface="Roboto Medium"/>
                <a:cs typeface="Roboto Medium"/>
                <a:sym typeface="Roboto Medium"/>
              </a:rPr>
              <a:t>JERNEJ.PORENTA</a:t>
            </a:r>
            <a:r>
              <a:rPr lang="en-US" sz="800" cap="none">
                <a:solidFill>
                  <a:schemeClr val="accent3"/>
                </a:solidFill>
                <a:latin typeface="Roboto Medium"/>
                <a:ea typeface="Roboto Medium"/>
                <a:cs typeface="Roboto Medium"/>
                <a:sym typeface="Roboto Medium"/>
              </a:rPr>
              <a:t>@3FS.SI</a:t>
            </a:r>
            <a:endParaRPr sz="800"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565" name="Google Shape;565;p84"/>
          <p:cNvSpPr txBox="1">
            <a:spLocks noGrp="1"/>
          </p:cNvSpPr>
          <p:nvPr>
            <p:ph type="body" idx="4294967295"/>
          </p:nvPr>
        </p:nvSpPr>
        <p:spPr>
          <a:xfrm>
            <a:off x="2435720" y="4012075"/>
            <a:ext cx="2746500" cy="26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58333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400"/>
              <a:buFont typeface="Arial"/>
              <a:buNone/>
            </a:pPr>
            <a:r>
              <a:rPr lang="en-US">
                <a:latin typeface="Roboto Medium"/>
                <a:ea typeface="Roboto Medium"/>
                <a:cs typeface="Roboto Medium"/>
                <a:sym typeface="Roboto Medium"/>
              </a:rPr>
              <a:t>Jernej Porenta</a:t>
            </a:r>
            <a:endParaRPr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566" name="Google Shape;566;p84"/>
          <p:cNvSpPr txBox="1">
            <a:spLocks noGrp="1"/>
          </p:cNvSpPr>
          <p:nvPr>
            <p:ph type="body" idx="4294967295"/>
          </p:nvPr>
        </p:nvSpPr>
        <p:spPr>
          <a:xfrm>
            <a:off x="2435731" y="4681098"/>
            <a:ext cx="2173800" cy="14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r>
              <a:rPr lang="en-US" sz="800">
                <a:solidFill>
                  <a:schemeClr val="accent3"/>
                </a:solidFill>
                <a:latin typeface="Roboto Medium"/>
                <a:ea typeface="Roboto Medium"/>
                <a:cs typeface="Roboto Medium"/>
                <a:sym typeface="Roboto Medium"/>
              </a:rPr>
              <a:t>@3fs</a:t>
            </a:r>
            <a:endParaRPr sz="800"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567" name="Google Shape;567;p84"/>
          <p:cNvSpPr txBox="1"/>
          <p:nvPr/>
        </p:nvSpPr>
        <p:spPr>
          <a:xfrm>
            <a:off x="9144000" y="0"/>
            <a:ext cx="1844400" cy="844200"/>
          </a:xfrm>
          <a:prstGeom prst="rect">
            <a:avLst/>
          </a:prstGeom>
          <a:solidFill>
            <a:srgbClr val="FFD4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1" i="1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Instruction notes:</a:t>
            </a:r>
            <a:endParaRPr sz="800" b="1" i="1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Ending slide. Feel free to change the closing sentence depending on the context of your presentation.</a:t>
            </a:r>
            <a:endParaRPr sz="8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87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fld id="{00000000-1234-1234-1234-123412341234}" type="slidenum">
              <a:rPr lang="en-US"/>
              <a:t>51</a:t>
            </a:fld>
            <a:endParaRPr/>
          </a:p>
        </p:txBody>
      </p:sp>
      <p:cxnSp>
        <p:nvCxnSpPr>
          <p:cNvPr id="588" name="Google Shape;588;p87"/>
          <p:cNvCxnSpPr/>
          <p:nvPr/>
        </p:nvCxnSpPr>
        <p:spPr>
          <a:xfrm rot="10800000" flipH="1">
            <a:off x="2583050" y="4125600"/>
            <a:ext cx="5748300" cy="26700"/>
          </a:xfrm>
          <a:prstGeom prst="straightConnector1">
            <a:avLst/>
          </a:prstGeom>
          <a:noFill/>
          <a:ln w="9525" cap="flat" cmpd="sng">
            <a:solidFill>
              <a:srgbClr val="0F1518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589" name="Google Shape;589;p87"/>
          <p:cNvCxnSpPr/>
          <p:nvPr/>
        </p:nvCxnSpPr>
        <p:spPr>
          <a:xfrm flipH="1">
            <a:off x="4590375" y="1835450"/>
            <a:ext cx="9000" cy="2357400"/>
          </a:xfrm>
          <a:prstGeom prst="straightConnector1">
            <a:avLst/>
          </a:prstGeom>
          <a:noFill/>
          <a:ln w="9525" cap="flat" cmpd="sng">
            <a:solidFill>
              <a:srgbClr val="6A96C1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590" name="Google Shape;590;p87"/>
          <p:cNvCxnSpPr/>
          <p:nvPr/>
        </p:nvCxnSpPr>
        <p:spPr>
          <a:xfrm>
            <a:off x="6806935" y="1862150"/>
            <a:ext cx="0" cy="2330700"/>
          </a:xfrm>
          <a:prstGeom prst="straightConnector1">
            <a:avLst/>
          </a:prstGeom>
          <a:noFill/>
          <a:ln w="9525" cap="flat" cmpd="sng">
            <a:solidFill>
              <a:srgbClr val="6A96C1"/>
            </a:solidFill>
            <a:prstDash val="dot"/>
            <a:round/>
            <a:headEnd type="none" w="med" len="med"/>
            <a:tailEnd type="none" w="med" len="med"/>
          </a:ln>
        </p:spPr>
      </p:cxnSp>
      <p:sp>
        <p:nvSpPr>
          <p:cNvPr id="591" name="Google Shape;591;p87"/>
          <p:cNvSpPr txBox="1"/>
          <p:nvPr/>
        </p:nvSpPr>
        <p:spPr>
          <a:xfrm>
            <a:off x="2794903" y="1650650"/>
            <a:ext cx="14595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0F1518"/>
                </a:solidFill>
                <a:latin typeface="Roboto Medium"/>
                <a:ea typeface="Roboto Medium"/>
                <a:cs typeface="Roboto Medium"/>
                <a:sym typeface="Roboto Medium"/>
              </a:rPr>
              <a:t> </a:t>
            </a:r>
            <a:r>
              <a:rPr lang="en-US" sz="1200" b="1">
                <a:solidFill>
                  <a:srgbClr val="0F1518"/>
                </a:solidFill>
                <a:highlight>
                  <a:srgbClr val="FFD400"/>
                </a:highlight>
                <a:latin typeface="Roboto"/>
                <a:ea typeface="Roboto"/>
                <a:cs typeface="Roboto"/>
                <a:sym typeface="Roboto"/>
              </a:rPr>
              <a:t> CI/CD adoption     </a:t>
            </a:r>
            <a:endParaRPr sz="1200" b="1">
              <a:solidFill>
                <a:srgbClr val="0F1518"/>
              </a:solidFill>
              <a:highlight>
                <a:srgbClr val="FFD400"/>
              </a:highlight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92" name="Google Shape;592;p87"/>
          <p:cNvSpPr txBox="1"/>
          <p:nvPr/>
        </p:nvSpPr>
        <p:spPr>
          <a:xfrm>
            <a:off x="4956762" y="1498200"/>
            <a:ext cx="16083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rgbClr val="0F1518"/>
                </a:solidFill>
                <a:highlight>
                  <a:srgbClr val="FFD400"/>
                </a:highlight>
                <a:latin typeface="Roboto"/>
                <a:ea typeface="Roboto"/>
                <a:cs typeface="Roboto"/>
                <a:sym typeface="Roboto"/>
              </a:rPr>
              <a:t> Pipeline-as-code </a:t>
            </a:r>
            <a:r>
              <a:rPr lang="en-US" sz="1200">
                <a:solidFill>
                  <a:srgbClr val="0F1518"/>
                </a:solidFill>
                <a:latin typeface="Roboto Medium"/>
                <a:ea typeface="Roboto Medium"/>
                <a:cs typeface="Roboto Medium"/>
                <a:sym typeface="Roboto Medium"/>
              </a:rPr>
              <a:t> </a:t>
            </a:r>
            <a:endParaRPr sz="1200">
              <a:solidFill>
                <a:srgbClr val="0F1518"/>
              </a:solidFill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593" name="Google Shape;593;p87"/>
          <p:cNvSpPr txBox="1"/>
          <p:nvPr/>
        </p:nvSpPr>
        <p:spPr>
          <a:xfrm>
            <a:off x="6723050" y="1313700"/>
            <a:ext cx="1608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rgbClr val="0F1518"/>
                </a:solidFill>
                <a:highlight>
                  <a:srgbClr val="FFD400"/>
                </a:highlight>
                <a:latin typeface="Roboto"/>
                <a:ea typeface="Roboto"/>
                <a:cs typeface="Roboto"/>
                <a:sym typeface="Roboto"/>
              </a:rPr>
              <a:t> Reusable pipeline   building blocks</a:t>
            </a:r>
            <a:endParaRPr sz="1200" b="1">
              <a:solidFill>
                <a:srgbClr val="0F1518"/>
              </a:solidFill>
              <a:highlight>
                <a:srgbClr val="FFD400"/>
              </a:highlight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94" name="Google Shape;594;p87"/>
          <p:cNvSpPr txBox="1"/>
          <p:nvPr/>
        </p:nvSpPr>
        <p:spPr>
          <a:xfrm>
            <a:off x="3178900" y="3794175"/>
            <a:ext cx="10755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F1518"/>
                </a:solidFill>
                <a:latin typeface="Roboto Medium"/>
                <a:ea typeface="Roboto Medium"/>
                <a:cs typeface="Roboto Medium"/>
                <a:sym typeface="Roboto Medium"/>
              </a:rPr>
              <a:t>1st wave</a:t>
            </a:r>
            <a:endParaRPr sz="1600">
              <a:solidFill>
                <a:srgbClr val="0F1518"/>
              </a:solidFill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595" name="Google Shape;595;p87"/>
          <p:cNvSpPr txBox="1"/>
          <p:nvPr/>
        </p:nvSpPr>
        <p:spPr>
          <a:xfrm>
            <a:off x="5315037" y="3460150"/>
            <a:ext cx="10755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F1518"/>
                </a:solidFill>
                <a:latin typeface="Roboto Medium"/>
                <a:ea typeface="Roboto Medium"/>
                <a:cs typeface="Roboto Medium"/>
                <a:sym typeface="Roboto Medium"/>
              </a:rPr>
              <a:t>2nd wave</a:t>
            </a:r>
            <a:endParaRPr sz="1600">
              <a:solidFill>
                <a:srgbClr val="0F1518"/>
              </a:solidFill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596" name="Google Shape;596;p87"/>
          <p:cNvSpPr txBox="1"/>
          <p:nvPr/>
        </p:nvSpPr>
        <p:spPr>
          <a:xfrm>
            <a:off x="7155087" y="3144463"/>
            <a:ext cx="10755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F1518"/>
                </a:solidFill>
                <a:latin typeface="Roboto Medium"/>
                <a:ea typeface="Roboto Medium"/>
                <a:cs typeface="Roboto Medium"/>
                <a:sym typeface="Roboto Medium"/>
              </a:rPr>
              <a:t>3rd wave</a:t>
            </a:r>
            <a:endParaRPr sz="1600">
              <a:solidFill>
                <a:srgbClr val="0F1518"/>
              </a:solidFill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597" name="Google Shape;597;p87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CI/CD evolution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598" name="Google Shape;598;p87"/>
          <p:cNvSpPr txBox="1"/>
          <p:nvPr/>
        </p:nvSpPr>
        <p:spPr>
          <a:xfrm>
            <a:off x="2573075" y="4231250"/>
            <a:ext cx="378600" cy="16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rgbClr val="778593"/>
                </a:solidFill>
                <a:latin typeface="Roboto Medium"/>
                <a:ea typeface="Roboto Medium"/>
                <a:cs typeface="Roboto Medium"/>
                <a:sym typeface="Roboto Medium"/>
              </a:rPr>
              <a:t>2005</a:t>
            </a:r>
            <a:endParaRPr sz="1100">
              <a:solidFill>
                <a:srgbClr val="778593"/>
              </a:solidFill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599" name="Google Shape;599;p87"/>
          <p:cNvSpPr txBox="1"/>
          <p:nvPr/>
        </p:nvSpPr>
        <p:spPr>
          <a:xfrm>
            <a:off x="4437975" y="4231250"/>
            <a:ext cx="378600" cy="16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rgbClr val="778593"/>
                </a:solidFill>
                <a:latin typeface="Roboto Medium"/>
                <a:ea typeface="Roboto Medium"/>
                <a:cs typeface="Roboto Medium"/>
                <a:sym typeface="Roboto Medium"/>
              </a:rPr>
              <a:t>2013</a:t>
            </a:r>
            <a:endParaRPr sz="1100">
              <a:solidFill>
                <a:srgbClr val="778593"/>
              </a:solidFill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600" name="Google Shape;600;p87"/>
          <p:cNvSpPr txBox="1"/>
          <p:nvPr/>
        </p:nvSpPr>
        <p:spPr>
          <a:xfrm>
            <a:off x="6390525" y="4256750"/>
            <a:ext cx="378600" cy="16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rgbClr val="778593"/>
                </a:solidFill>
                <a:latin typeface="Roboto Medium"/>
                <a:ea typeface="Roboto Medium"/>
                <a:cs typeface="Roboto Medium"/>
                <a:sym typeface="Roboto Medium"/>
              </a:rPr>
              <a:t>2019</a:t>
            </a:r>
            <a:endParaRPr sz="1100">
              <a:solidFill>
                <a:srgbClr val="778593"/>
              </a:solidFill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pic>
        <p:nvPicPr>
          <p:cNvPr id="601" name="Google Shape;601;p8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33073" y="2338247"/>
            <a:ext cx="2236646" cy="559161"/>
          </a:xfrm>
          <a:prstGeom prst="rect">
            <a:avLst/>
          </a:prstGeom>
          <a:noFill/>
          <a:ln>
            <a:noFill/>
          </a:ln>
        </p:spPr>
      </p:pic>
      <p:pic>
        <p:nvPicPr>
          <p:cNvPr id="602" name="Google Shape;602;p8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59888" y="2284400"/>
            <a:ext cx="415769" cy="5746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03" name="Google Shape;603;p87"/>
          <p:cNvCxnSpPr/>
          <p:nvPr/>
        </p:nvCxnSpPr>
        <p:spPr>
          <a:xfrm rot="10800000" flipH="1">
            <a:off x="6900115" y="2535940"/>
            <a:ext cx="425400" cy="270000"/>
          </a:xfrm>
          <a:prstGeom prst="straightConnector1">
            <a:avLst/>
          </a:prstGeom>
          <a:noFill/>
          <a:ln w="19050" cap="flat" cmpd="sng">
            <a:solidFill>
              <a:srgbClr val="FFD400"/>
            </a:solidFill>
            <a:prstDash val="solid"/>
            <a:round/>
            <a:headEnd type="none" w="med" len="med"/>
            <a:tailEnd type="triangle" w="med" len="med"/>
          </a:ln>
        </p:spPr>
      </p:cxnSp>
      <p:pic>
        <p:nvPicPr>
          <p:cNvPr id="604" name="Google Shape;604;p87" descr="Imag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656425" y="2625225"/>
            <a:ext cx="378600" cy="37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5" name="Google Shape;605;p87"/>
          <p:cNvPicPr preferRelativeResize="0"/>
          <p:nvPr/>
        </p:nvPicPr>
        <p:blipFill rotWithShape="1">
          <a:blip r:embed="rId6">
            <a:alphaModFix/>
          </a:blip>
          <a:srcRect l="13930" r="48151" b="33954"/>
          <a:stretch/>
        </p:blipFill>
        <p:spPr>
          <a:xfrm>
            <a:off x="5773811" y="2098400"/>
            <a:ext cx="378600" cy="369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6" name="Google Shape;606;p87"/>
          <p:cNvPicPr preferRelativeResize="0"/>
          <p:nvPr/>
        </p:nvPicPr>
        <p:blipFill rotWithShape="1">
          <a:blip r:embed="rId7">
            <a:alphaModFix/>
          </a:blip>
          <a:srcRect r="64797"/>
          <a:stretch/>
        </p:blipFill>
        <p:spPr>
          <a:xfrm>
            <a:off x="7554507" y="1910722"/>
            <a:ext cx="378600" cy="354850"/>
          </a:xfrm>
          <a:prstGeom prst="rect">
            <a:avLst/>
          </a:prstGeom>
          <a:noFill/>
          <a:ln>
            <a:noFill/>
          </a:ln>
        </p:spPr>
      </p:pic>
      <p:sp>
        <p:nvSpPr>
          <p:cNvPr id="607" name="Google Shape;607;p87"/>
          <p:cNvSpPr txBox="1"/>
          <p:nvPr/>
        </p:nvSpPr>
        <p:spPr>
          <a:xfrm>
            <a:off x="3557387" y="2888125"/>
            <a:ext cx="1075500" cy="1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>
                <a:solidFill>
                  <a:schemeClr val="accent3"/>
                </a:solidFill>
                <a:latin typeface="Roboto Medium"/>
                <a:ea typeface="Roboto Medium"/>
                <a:cs typeface="Roboto Medium"/>
                <a:sym typeface="Roboto Medium"/>
              </a:rPr>
              <a:t>Jenkins</a:t>
            </a:r>
            <a:endParaRPr sz="1000">
              <a:solidFill>
                <a:schemeClr val="accent3"/>
              </a:solidFill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608" name="Google Shape;608;p87"/>
          <p:cNvSpPr txBox="1"/>
          <p:nvPr/>
        </p:nvSpPr>
        <p:spPr>
          <a:xfrm>
            <a:off x="7532132" y="2255734"/>
            <a:ext cx="1075500" cy="1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>
                <a:solidFill>
                  <a:schemeClr val="accent3"/>
                </a:solidFill>
                <a:latin typeface="Roboto Medium"/>
                <a:ea typeface="Roboto Medium"/>
                <a:cs typeface="Roboto Medium"/>
                <a:sym typeface="Roboto Medium"/>
              </a:rPr>
              <a:t>Dagger</a:t>
            </a:r>
            <a:endParaRPr sz="1000">
              <a:solidFill>
                <a:schemeClr val="accent3"/>
              </a:solidFill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609" name="Google Shape;609;p87"/>
          <p:cNvSpPr txBox="1"/>
          <p:nvPr/>
        </p:nvSpPr>
        <p:spPr>
          <a:xfrm>
            <a:off x="6173835" y="2101835"/>
            <a:ext cx="10755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>
                <a:solidFill>
                  <a:schemeClr val="accent3"/>
                </a:solidFill>
                <a:latin typeface="Roboto Medium"/>
                <a:ea typeface="Roboto Medium"/>
                <a:cs typeface="Roboto Medium"/>
                <a:sym typeface="Roboto Medium"/>
              </a:rPr>
              <a:t>Azure</a:t>
            </a:r>
            <a:br>
              <a:rPr lang="en-US" sz="1000">
                <a:solidFill>
                  <a:schemeClr val="accent3"/>
                </a:solidFill>
                <a:latin typeface="Roboto Medium"/>
                <a:ea typeface="Roboto Medium"/>
                <a:cs typeface="Roboto Medium"/>
                <a:sym typeface="Roboto Medium"/>
              </a:rPr>
            </a:br>
            <a:r>
              <a:rPr lang="en-US" sz="1000">
                <a:solidFill>
                  <a:schemeClr val="accent3"/>
                </a:solidFill>
                <a:latin typeface="Roboto Medium"/>
                <a:ea typeface="Roboto Medium"/>
                <a:cs typeface="Roboto Medium"/>
                <a:sym typeface="Roboto Medium"/>
              </a:rPr>
              <a:t>Pipelines</a:t>
            </a:r>
            <a:endParaRPr sz="1000">
              <a:solidFill>
                <a:schemeClr val="accent3"/>
              </a:solidFill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pic>
        <p:nvPicPr>
          <p:cNvPr id="610" name="Google Shape;610;p87"/>
          <p:cNvPicPr preferRelativeResize="0"/>
          <p:nvPr/>
        </p:nvPicPr>
        <p:blipFill rotWithShape="1">
          <a:blip r:embed="rId8">
            <a:alphaModFix/>
          </a:blip>
          <a:srcRect l="9112" t="8915" r="62970" b="9144"/>
          <a:stretch/>
        </p:blipFill>
        <p:spPr>
          <a:xfrm>
            <a:off x="4867253" y="1832878"/>
            <a:ext cx="378600" cy="380822"/>
          </a:xfrm>
          <a:prstGeom prst="rect">
            <a:avLst/>
          </a:prstGeom>
          <a:noFill/>
          <a:ln>
            <a:noFill/>
          </a:ln>
        </p:spPr>
      </p:pic>
      <p:sp>
        <p:nvSpPr>
          <p:cNvPr id="611" name="Google Shape;611;p87"/>
          <p:cNvSpPr txBox="1"/>
          <p:nvPr/>
        </p:nvSpPr>
        <p:spPr>
          <a:xfrm>
            <a:off x="5266263" y="1969578"/>
            <a:ext cx="1075500" cy="1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>
                <a:solidFill>
                  <a:schemeClr val="accent3"/>
                </a:solidFill>
                <a:latin typeface="Roboto Medium"/>
                <a:ea typeface="Roboto Medium"/>
                <a:cs typeface="Roboto Medium"/>
                <a:sym typeface="Roboto Medium"/>
              </a:rPr>
              <a:t>Travis CI</a:t>
            </a:r>
            <a:endParaRPr sz="1000">
              <a:solidFill>
                <a:schemeClr val="accent3"/>
              </a:solidFill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pic>
        <p:nvPicPr>
          <p:cNvPr id="612" name="Google Shape;612;p87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005575" y="2026788"/>
            <a:ext cx="327900" cy="327900"/>
          </a:xfrm>
          <a:prstGeom prst="rect">
            <a:avLst/>
          </a:prstGeom>
          <a:noFill/>
          <a:ln>
            <a:noFill/>
          </a:ln>
        </p:spPr>
      </p:pic>
      <p:sp>
        <p:nvSpPr>
          <p:cNvPr id="613" name="Google Shape;613;p87"/>
          <p:cNvSpPr txBox="1"/>
          <p:nvPr/>
        </p:nvSpPr>
        <p:spPr>
          <a:xfrm>
            <a:off x="7192056" y="1990688"/>
            <a:ext cx="1075500" cy="1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>
                <a:solidFill>
                  <a:schemeClr val="accent3"/>
                </a:solidFill>
                <a:latin typeface="Roboto Medium"/>
                <a:ea typeface="Roboto Medium"/>
                <a:cs typeface="Roboto Medium"/>
                <a:sym typeface="Roboto Medium"/>
              </a:rPr>
              <a:t>GHA</a:t>
            </a:r>
            <a:endParaRPr sz="1000">
              <a:solidFill>
                <a:schemeClr val="accent3"/>
              </a:solidFill>
              <a:latin typeface="Roboto Medium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614" name="Google Shape;614;p87"/>
          <p:cNvSpPr/>
          <p:nvPr/>
        </p:nvSpPr>
        <p:spPr>
          <a:xfrm>
            <a:off x="2573075" y="3032372"/>
            <a:ext cx="4529175" cy="1002050"/>
          </a:xfrm>
          <a:custGeom>
            <a:avLst/>
            <a:gdLst/>
            <a:ahLst/>
            <a:cxnLst/>
            <a:rect l="l" t="t" r="r" b="b"/>
            <a:pathLst>
              <a:path w="181167" h="40082" extrusionOk="0">
                <a:moveTo>
                  <a:pt x="0" y="40082"/>
                </a:moveTo>
                <a:cubicBezTo>
                  <a:pt x="3213" y="33658"/>
                  <a:pt x="12605" y="33114"/>
                  <a:pt x="19273" y="30446"/>
                </a:cubicBezTo>
                <a:cubicBezTo>
                  <a:pt x="30740" y="25857"/>
                  <a:pt x="43299" y="19832"/>
                  <a:pt x="55410" y="22255"/>
                </a:cubicBezTo>
                <a:cubicBezTo>
                  <a:pt x="57648" y="22703"/>
                  <a:pt x="58668" y="25570"/>
                  <a:pt x="60710" y="26591"/>
                </a:cubicBezTo>
                <a:cubicBezTo>
                  <a:pt x="66429" y="29451"/>
                  <a:pt x="73298" y="31998"/>
                  <a:pt x="79501" y="30446"/>
                </a:cubicBezTo>
                <a:cubicBezTo>
                  <a:pt x="99857" y="25354"/>
                  <a:pt x="114552" y="5655"/>
                  <a:pt x="134911" y="573"/>
                </a:cubicBezTo>
                <a:cubicBezTo>
                  <a:pt x="145494" y="-2069"/>
                  <a:pt x="156130" y="5637"/>
                  <a:pt x="166712" y="8282"/>
                </a:cubicBezTo>
                <a:cubicBezTo>
                  <a:pt x="171691" y="9527"/>
                  <a:pt x="176577" y="5277"/>
                  <a:pt x="181167" y="2982"/>
                </a:cubicBezTo>
              </a:path>
            </a:pathLst>
          </a:custGeom>
          <a:noFill/>
          <a:ln w="3810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15" name="Google Shape;615;p87"/>
          <p:cNvSpPr/>
          <p:nvPr/>
        </p:nvSpPr>
        <p:spPr>
          <a:xfrm rot="-298809">
            <a:off x="6926064" y="2567710"/>
            <a:ext cx="1202267" cy="574617"/>
          </a:xfrm>
          <a:custGeom>
            <a:avLst/>
            <a:gdLst/>
            <a:ahLst/>
            <a:cxnLst/>
            <a:rect l="l" t="t" r="r" b="b"/>
            <a:pathLst>
              <a:path w="74683" h="41437" extrusionOk="0">
                <a:moveTo>
                  <a:pt x="0" y="41437"/>
                </a:moveTo>
                <a:cubicBezTo>
                  <a:pt x="25469" y="28716"/>
                  <a:pt x="49224" y="12742"/>
                  <a:pt x="74683" y="0"/>
                </a:cubicBezTo>
              </a:path>
            </a:pathLst>
          </a:custGeom>
          <a:noFill/>
          <a:ln w="38100" cap="flat" cmpd="sng">
            <a:solidFill>
              <a:schemeClr val="dk2"/>
            </a:solidFill>
            <a:prstDash val="dot"/>
            <a:round/>
            <a:headEnd type="none" w="med" len="med"/>
            <a:tailEnd type="none" w="med" len="med"/>
          </a:ln>
        </p:spPr>
      </p:sp>
      <p:sp>
        <p:nvSpPr>
          <p:cNvPr id="616" name="Google Shape;616;p87"/>
          <p:cNvSpPr/>
          <p:nvPr/>
        </p:nvSpPr>
        <p:spPr>
          <a:xfrm>
            <a:off x="5932846" y="2707770"/>
            <a:ext cx="270000" cy="270000"/>
          </a:xfrm>
          <a:prstGeom prst="ellipse">
            <a:avLst/>
          </a:prstGeom>
          <a:solidFill>
            <a:srgbClr val="1A73E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</p:txBody>
      </p:sp>
      <p:sp>
        <p:nvSpPr>
          <p:cNvPr id="617" name="Google Shape;617;p87"/>
          <p:cNvSpPr/>
          <p:nvPr/>
        </p:nvSpPr>
        <p:spPr>
          <a:xfrm>
            <a:off x="5143502" y="3021097"/>
            <a:ext cx="270000" cy="270000"/>
          </a:xfrm>
          <a:prstGeom prst="ellipse">
            <a:avLst/>
          </a:prstGeom>
          <a:solidFill>
            <a:srgbClr val="1A73E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</p:txBody>
      </p:sp>
      <p:grpSp>
        <p:nvGrpSpPr>
          <p:cNvPr id="618" name="Google Shape;618;p87"/>
          <p:cNvGrpSpPr/>
          <p:nvPr/>
        </p:nvGrpSpPr>
        <p:grpSpPr>
          <a:xfrm>
            <a:off x="3581651" y="4438263"/>
            <a:ext cx="2214899" cy="338700"/>
            <a:chOff x="3581651" y="4438263"/>
            <a:chExt cx="2214899" cy="338700"/>
          </a:xfrm>
        </p:grpSpPr>
        <p:sp>
          <p:nvSpPr>
            <p:cNvPr id="619" name="Google Shape;619;p87"/>
            <p:cNvSpPr/>
            <p:nvPr/>
          </p:nvSpPr>
          <p:spPr>
            <a:xfrm>
              <a:off x="3581651" y="4532913"/>
              <a:ext cx="149400" cy="149400"/>
            </a:xfrm>
            <a:prstGeom prst="ellipse">
              <a:avLst/>
            </a:prstGeom>
            <a:solidFill>
              <a:srgbClr val="1A73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100"/>
            </a:p>
          </p:txBody>
        </p:sp>
        <p:sp>
          <p:nvSpPr>
            <p:cNvPr id="620" name="Google Shape;620;p87"/>
            <p:cNvSpPr txBox="1"/>
            <p:nvPr/>
          </p:nvSpPr>
          <p:spPr>
            <a:xfrm>
              <a:off x="3683050" y="4438263"/>
              <a:ext cx="2113500" cy="338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000" b="1">
                  <a:solidFill>
                    <a:schemeClr val="accent4"/>
                  </a:solidFill>
                  <a:latin typeface="Roboto"/>
                  <a:ea typeface="Roboto"/>
                  <a:cs typeface="Roboto"/>
                  <a:sym typeface="Roboto"/>
                </a:rPr>
                <a:t>a typical customer CI/CD system</a:t>
              </a:r>
              <a:endParaRPr sz="1000" b="1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621" name="Google Shape;621;p87"/>
          <p:cNvGrpSpPr/>
          <p:nvPr/>
        </p:nvGrpSpPr>
        <p:grpSpPr>
          <a:xfrm>
            <a:off x="5932851" y="4438263"/>
            <a:ext cx="1392825" cy="338700"/>
            <a:chOff x="5932851" y="4438263"/>
            <a:chExt cx="1392825" cy="338700"/>
          </a:xfrm>
        </p:grpSpPr>
        <p:sp>
          <p:nvSpPr>
            <p:cNvPr id="622" name="Google Shape;622;p87"/>
            <p:cNvSpPr/>
            <p:nvPr/>
          </p:nvSpPr>
          <p:spPr>
            <a:xfrm>
              <a:off x="5932851" y="4532913"/>
              <a:ext cx="149400" cy="149400"/>
            </a:xfrm>
            <a:prstGeom prst="ellipse">
              <a:avLst/>
            </a:prstGeom>
            <a:solidFill>
              <a:srgbClr val="FFD4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100"/>
            </a:p>
          </p:txBody>
        </p:sp>
        <p:sp>
          <p:nvSpPr>
            <p:cNvPr id="623" name="Google Shape;623;p87"/>
            <p:cNvSpPr txBox="1"/>
            <p:nvPr/>
          </p:nvSpPr>
          <p:spPr>
            <a:xfrm>
              <a:off x="6034776" y="4438263"/>
              <a:ext cx="1290900" cy="338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000" b="1">
                  <a:solidFill>
                    <a:schemeClr val="accent4"/>
                  </a:solidFill>
                  <a:latin typeface="Roboto"/>
                  <a:ea typeface="Roboto"/>
                  <a:cs typeface="Roboto"/>
                  <a:sym typeface="Roboto"/>
                </a:rPr>
                <a:t>3fs CI/CD system</a:t>
              </a:r>
              <a:endParaRPr sz="1000" b="1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624" name="Google Shape;624;p87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85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fld id="{00000000-1234-1234-1234-123412341234}" type="slidenum">
              <a:rPr lang="en-US"/>
              <a:t>52</a:t>
            </a:fld>
            <a:endParaRPr/>
          </a:p>
        </p:txBody>
      </p:sp>
      <p:pic>
        <p:nvPicPr>
          <p:cNvPr id="573" name="Google Shape;573;p8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8250" y="260575"/>
            <a:ext cx="8147501" cy="4622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p88"/>
          <p:cNvSpPr txBox="1">
            <a:spLocks noGrp="1"/>
          </p:cNvSpPr>
          <p:nvPr>
            <p:ph type="body" idx="4294967295"/>
          </p:nvPr>
        </p:nvSpPr>
        <p:spPr>
          <a:xfrm>
            <a:off x="3775800" y="2051975"/>
            <a:ext cx="1592400" cy="176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>
                <a:solidFill>
                  <a:srgbClr val="39658F"/>
                </a:solidFill>
                <a:latin typeface="Oswald Light"/>
                <a:ea typeface="Oswald Light"/>
                <a:cs typeface="Oswald Light"/>
                <a:sym typeface="Oswald Light"/>
              </a:rPr>
              <a:t>&lt;15 min</a:t>
            </a:r>
            <a:br>
              <a:rPr lang="en-US" sz="2800">
                <a:solidFill>
                  <a:srgbClr val="39658F"/>
                </a:solidFill>
                <a:latin typeface="Oswald Light"/>
                <a:ea typeface="Oswald Light"/>
                <a:cs typeface="Oswald Light"/>
                <a:sym typeface="Oswald Light"/>
              </a:rPr>
            </a:br>
            <a:r>
              <a:rPr lang="en-US" sz="2800">
                <a:solidFill>
                  <a:srgbClr val="39658F"/>
                </a:solidFill>
                <a:latin typeface="Oswald Light"/>
                <a:ea typeface="Oswald Light"/>
                <a:cs typeface="Oswald Light"/>
                <a:sym typeface="Oswald Light"/>
              </a:rPr>
              <a:t>pipeline</a:t>
            </a:r>
            <a:endParaRPr sz="2800">
              <a:solidFill>
                <a:srgbClr val="39658F"/>
              </a:solidFill>
              <a:latin typeface="Oswald Light"/>
              <a:ea typeface="Oswald Light"/>
              <a:cs typeface="Oswald Light"/>
              <a:sym typeface="Oswald Ligh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39658F"/>
                </a:solidFill>
                <a:latin typeface="Oswald Light"/>
                <a:ea typeface="Oswald Light"/>
                <a:cs typeface="Oswald Light"/>
                <a:sym typeface="Oswald Light"/>
              </a:rPr>
              <a:t>execution</a:t>
            </a:r>
            <a:endParaRPr sz="2800">
              <a:solidFill>
                <a:srgbClr val="39658F"/>
              </a:solidFill>
              <a:latin typeface="Oswald Light"/>
              <a:ea typeface="Oswald Light"/>
              <a:cs typeface="Oswald Light"/>
              <a:sym typeface="Oswald Ligh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39658F"/>
                </a:solidFill>
                <a:latin typeface="Oswald Light"/>
                <a:ea typeface="Oswald Light"/>
                <a:cs typeface="Oswald Light"/>
                <a:sym typeface="Oswald Light"/>
              </a:rPr>
              <a:t>time</a:t>
            </a:r>
            <a:endParaRPr sz="2800">
              <a:solidFill>
                <a:srgbClr val="39658F"/>
              </a:solidFill>
              <a:latin typeface="Oswald Light"/>
              <a:ea typeface="Oswald Light"/>
              <a:cs typeface="Oswald Light"/>
              <a:sym typeface="Oswald Light"/>
            </a:endParaRPr>
          </a:p>
        </p:txBody>
      </p:sp>
      <p:sp>
        <p:nvSpPr>
          <p:cNvPr id="630" name="Google Shape;630;p88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fld id="{00000000-1234-1234-1234-123412341234}" type="slidenum">
              <a:rPr lang="en-US"/>
              <a:t>53</a:t>
            </a:fld>
            <a:endParaRPr/>
          </a:p>
        </p:txBody>
      </p:sp>
      <p:sp>
        <p:nvSpPr>
          <p:cNvPr id="631" name="Google Shape;631;p88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DX focus: Fast feedback loop KPI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grpSp>
        <p:nvGrpSpPr>
          <p:cNvPr id="632" name="Google Shape;632;p88"/>
          <p:cNvGrpSpPr/>
          <p:nvPr/>
        </p:nvGrpSpPr>
        <p:grpSpPr>
          <a:xfrm>
            <a:off x="3393130" y="1714626"/>
            <a:ext cx="2435691" cy="2435611"/>
            <a:chOff x="3929925" y="1714526"/>
            <a:chExt cx="2435691" cy="2435611"/>
          </a:xfrm>
        </p:grpSpPr>
        <p:sp>
          <p:nvSpPr>
            <p:cNvPr id="633" name="Google Shape;633;p88"/>
            <p:cNvSpPr/>
            <p:nvPr/>
          </p:nvSpPr>
          <p:spPr>
            <a:xfrm>
              <a:off x="3929925" y="1714526"/>
              <a:ext cx="2435400" cy="2435400"/>
            </a:xfrm>
            <a:prstGeom prst="arc">
              <a:avLst>
                <a:gd name="adj1" fmla="val 16200000"/>
                <a:gd name="adj2" fmla="val 0"/>
              </a:avLst>
            </a:prstGeom>
            <a:noFill/>
            <a:ln w="38100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" name="Google Shape;634;p88"/>
            <p:cNvSpPr/>
            <p:nvPr/>
          </p:nvSpPr>
          <p:spPr>
            <a:xfrm rot="5400000">
              <a:off x="3930216" y="1714737"/>
              <a:ext cx="2435400" cy="2435400"/>
            </a:xfrm>
            <a:prstGeom prst="arc">
              <a:avLst>
                <a:gd name="adj1" fmla="val 16200000"/>
                <a:gd name="adj2" fmla="val 0"/>
              </a:avLst>
            </a:prstGeom>
            <a:noFill/>
            <a:ln w="38100" cap="flat" cmpd="sng">
              <a:solidFill>
                <a:schemeClr val="dk2"/>
              </a:solidFill>
              <a:prstDash val="solid"/>
              <a:round/>
              <a:headEnd type="none" w="sm" len="sm"/>
              <a:tailEnd type="stealth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35" name="Google Shape;635;p88"/>
          <p:cNvGrpSpPr/>
          <p:nvPr/>
        </p:nvGrpSpPr>
        <p:grpSpPr>
          <a:xfrm>
            <a:off x="3316605" y="1714626"/>
            <a:ext cx="2435691" cy="2435611"/>
            <a:chOff x="3866562" y="1714626"/>
            <a:chExt cx="2435691" cy="2435611"/>
          </a:xfrm>
        </p:grpSpPr>
        <p:sp>
          <p:nvSpPr>
            <p:cNvPr id="636" name="Google Shape;636;p88"/>
            <p:cNvSpPr/>
            <p:nvPr/>
          </p:nvSpPr>
          <p:spPr>
            <a:xfrm rot="10800000">
              <a:off x="3866853" y="1714837"/>
              <a:ext cx="2435400" cy="2435400"/>
            </a:xfrm>
            <a:prstGeom prst="arc">
              <a:avLst>
                <a:gd name="adj1" fmla="val 16200000"/>
                <a:gd name="adj2" fmla="val 0"/>
              </a:avLst>
            </a:prstGeom>
            <a:noFill/>
            <a:ln w="38100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" name="Google Shape;637;p88"/>
            <p:cNvSpPr/>
            <p:nvPr/>
          </p:nvSpPr>
          <p:spPr>
            <a:xfrm rot="-5400000">
              <a:off x="3866562" y="1714626"/>
              <a:ext cx="2435400" cy="2435400"/>
            </a:xfrm>
            <a:prstGeom prst="arc">
              <a:avLst>
                <a:gd name="adj1" fmla="val 16200000"/>
                <a:gd name="adj2" fmla="val 0"/>
              </a:avLst>
            </a:prstGeom>
            <a:noFill/>
            <a:ln w="38100" cap="flat" cmpd="sng">
              <a:solidFill>
                <a:schemeClr val="dk2"/>
              </a:solidFill>
              <a:prstDash val="solid"/>
              <a:round/>
              <a:headEnd type="none" w="sm" len="sm"/>
              <a:tailEnd type="stealth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38" name="Google Shape;638;p88"/>
          <p:cNvSpPr txBox="1"/>
          <p:nvPr/>
        </p:nvSpPr>
        <p:spPr>
          <a:xfrm>
            <a:off x="3473375" y="4255375"/>
            <a:ext cx="22752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i="1">
                <a:latin typeface="Roboto"/>
                <a:ea typeface="Roboto"/>
                <a:cs typeface="Roboto"/>
                <a:sym typeface="Roboto"/>
              </a:rPr>
              <a:t>continuous improvements</a:t>
            </a:r>
            <a:endParaRPr i="1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39" name="Google Shape;639;p88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" name="Google Shape;644;p89"/>
          <p:cNvSpPr txBox="1">
            <a:spLocks noGrp="1"/>
          </p:cNvSpPr>
          <p:nvPr>
            <p:ph type="sldNum" idx="12"/>
          </p:nvPr>
        </p:nvSpPr>
        <p:spPr>
          <a:xfrm>
            <a:off x="2433638" y="4695620"/>
            <a:ext cx="1494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Arial"/>
              <a:buNone/>
            </a:pPr>
            <a:fld id="{00000000-1234-1234-1234-123412341234}" type="slidenum">
              <a:rPr lang="en-US"/>
              <a:t>54</a:t>
            </a:fld>
            <a:endParaRPr/>
          </a:p>
        </p:txBody>
      </p:sp>
      <p:sp>
        <p:nvSpPr>
          <p:cNvPr id="645" name="Google Shape;645;p89"/>
          <p:cNvSpPr txBox="1">
            <a:spLocks noGrp="1"/>
          </p:cNvSpPr>
          <p:nvPr>
            <p:ph type="body" idx="4294967295"/>
          </p:nvPr>
        </p:nvSpPr>
        <p:spPr>
          <a:xfrm>
            <a:off x="2433638" y="886443"/>
            <a:ext cx="5500200" cy="5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F3C67"/>
              </a:buClr>
              <a:buSzPts val="3200"/>
              <a:buFont typeface="Arial"/>
              <a:buNone/>
            </a:pPr>
            <a:r>
              <a:rPr lang="en-US" sz="2800">
                <a:solidFill>
                  <a:srgbClr val="0F3C67"/>
                </a:solidFill>
                <a:latin typeface="Oswald Medium"/>
                <a:ea typeface="Oswald Medium"/>
                <a:cs typeface="Oswald Medium"/>
                <a:sym typeface="Oswald Medium"/>
              </a:rPr>
              <a:t>Our DevOps Toolbox today</a:t>
            </a:r>
            <a:endParaRPr sz="280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646" name="Google Shape;646;p89"/>
          <p:cNvSpPr txBox="1">
            <a:spLocks noGrp="1"/>
          </p:cNvSpPr>
          <p:nvPr>
            <p:ph type="body" idx="4294967295"/>
          </p:nvPr>
        </p:nvSpPr>
        <p:spPr>
          <a:xfrm>
            <a:off x="328800" y="1533043"/>
            <a:ext cx="1973100" cy="42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400"/>
              <a:buFont typeface="Arial"/>
              <a:buNone/>
            </a:pPr>
            <a:r>
              <a:rPr lang="en-US" sz="1200" b="1">
                <a:solidFill>
                  <a:srgbClr val="0F1518"/>
                </a:solidFill>
              </a:rPr>
              <a:t>Foundation</a:t>
            </a:r>
            <a:endParaRPr sz="1200" b="1">
              <a:solidFill>
                <a:srgbClr val="0F1518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400"/>
              <a:buFont typeface="Arial"/>
              <a:buNone/>
            </a:pPr>
            <a:r>
              <a:rPr lang="en-US" sz="1200">
                <a:solidFill>
                  <a:srgbClr val="3C4043"/>
                </a:solidFill>
              </a:rPr>
              <a:t>Open-source components</a:t>
            </a:r>
            <a:endParaRPr sz="1200">
              <a:solidFill>
                <a:srgbClr val="3C4043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400"/>
              <a:buFont typeface="Arial"/>
              <a:buNone/>
            </a:pPr>
            <a:r>
              <a:rPr lang="en-US" sz="1200">
                <a:solidFill>
                  <a:srgbClr val="3C4043"/>
                </a:solidFill>
              </a:rPr>
              <a:t>deployed to cloud</a:t>
            </a:r>
            <a:endParaRPr sz="1200">
              <a:solidFill>
                <a:srgbClr val="3C4043"/>
              </a:solidFill>
            </a:endParaRPr>
          </a:p>
        </p:txBody>
      </p:sp>
      <p:sp>
        <p:nvSpPr>
          <p:cNvPr id="647" name="Google Shape;647;p89"/>
          <p:cNvSpPr txBox="1">
            <a:spLocks noGrp="1"/>
          </p:cNvSpPr>
          <p:nvPr>
            <p:ph type="body" idx="4294967295"/>
          </p:nvPr>
        </p:nvSpPr>
        <p:spPr>
          <a:xfrm>
            <a:off x="328802" y="2292891"/>
            <a:ext cx="19731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400"/>
              <a:buFont typeface="Arial"/>
              <a:buNone/>
            </a:pPr>
            <a:r>
              <a:rPr lang="en-US" sz="1200" b="1">
                <a:solidFill>
                  <a:srgbClr val="0F1518"/>
                </a:solidFill>
              </a:rPr>
              <a:t>CI/CD pipeline</a:t>
            </a:r>
            <a:br>
              <a:rPr lang="en-US" sz="1200" b="1">
                <a:solidFill>
                  <a:srgbClr val="0F1518"/>
                </a:solidFill>
              </a:rPr>
            </a:br>
            <a:r>
              <a:rPr lang="en-US" sz="1200">
                <a:solidFill>
                  <a:srgbClr val="3C4043"/>
                </a:solidFill>
              </a:rPr>
              <a:t>Open-source components embedded as reusable components</a:t>
            </a:r>
            <a:endParaRPr sz="1200">
              <a:solidFill>
                <a:srgbClr val="3C4043"/>
              </a:solidFill>
            </a:endParaRPr>
          </a:p>
        </p:txBody>
      </p:sp>
      <p:cxnSp>
        <p:nvCxnSpPr>
          <p:cNvPr id="648" name="Google Shape;648;p89"/>
          <p:cNvCxnSpPr/>
          <p:nvPr/>
        </p:nvCxnSpPr>
        <p:spPr>
          <a:xfrm>
            <a:off x="328800" y="2176248"/>
            <a:ext cx="8486400" cy="9600"/>
          </a:xfrm>
          <a:prstGeom prst="straightConnector1">
            <a:avLst/>
          </a:prstGeom>
          <a:noFill/>
          <a:ln w="9525" cap="flat" cmpd="sng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49" name="Google Shape;649;p89"/>
          <p:cNvCxnSpPr/>
          <p:nvPr/>
        </p:nvCxnSpPr>
        <p:spPr>
          <a:xfrm>
            <a:off x="328800" y="1457178"/>
            <a:ext cx="8486400" cy="9600"/>
          </a:xfrm>
          <a:prstGeom prst="straightConnector1">
            <a:avLst/>
          </a:prstGeom>
          <a:noFill/>
          <a:ln w="9525" cap="flat" cmpd="sng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650" name="Google Shape;650;p8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23525" y="1508153"/>
            <a:ext cx="2236639" cy="559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651" name="Google Shape;651;p8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33548" y="1508159"/>
            <a:ext cx="2236646" cy="55916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52" name="Google Shape;652;p89"/>
          <p:cNvGrpSpPr/>
          <p:nvPr/>
        </p:nvGrpSpPr>
        <p:grpSpPr>
          <a:xfrm>
            <a:off x="4373678" y="1508159"/>
            <a:ext cx="2236646" cy="559161"/>
            <a:chOff x="3907548" y="1812959"/>
            <a:chExt cx="2236646" cy="559161"/>
          </a:xfrm>
        </p:grpSpPr>
        <p:pic>
          <p:nvPicPr>
            <p:cNvPr id="653" name="Google Shape;653;p8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3907548" y="1812959"/>
              <a:ext cx="2236646" cy="55916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54" name="Google Shape;654;p89"/>
            <p:cNvSpPr txBox="1"/>
            <p:nvPr/>
          </p:nvSpPr>
          <p:spPr>
            <a:xfrm>
              <a:off x="4776950" y="1883520"/>
              <a:ext cx="379800" cy="431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>
                  <a:solidFill>
                    <a:srgbClr val="6A96C1"/>
                  </a:solidFill>
                  <a:latin typeface="Roboto"/>
                  <a:ea typeface="Roboto"/>
                  <a:cs typeface="Roboto"/>
                  <a:sym typeface="Roboto"/>
                </a:rPr>
                <a:t>CI</a:t>
              </a:r>
              <a:endParaRPr sz="1600">
                <a:solidFill>
                  <a:srgbClr val="6A96C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655" name="Google Shape;655;p89"/>
          <p:cNvSpPr txBox="1"/>
          <p:nvPr/>
        </p:nvSpPr>
        <p:spPr>
          <a:xfrm>
            <a:off x="2347425" y="2188325"/>
            <a:ext cx="1973100" cy="184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Linters</a:t>
            </a:r>
            <a:b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</a:br>
            <a:b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hadolint (Dockerfiles)</a:t>
            </a:r>
            <a:b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Go ling, json-lint</a:t>
            </a:r>
            <a:endParaRPr sz="1200">
              <a:solidFill>
                <a:schemeClr val="accent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yaml-lint, openapi-lint</a:t>
            </a:r>
            <a:b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markdown-lint</a:t>
            </a:r>
            <a:endParaRPr sz="1200">
              <a:solidFill>
                <a:schemeClr val="accent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kubescore</a:t>
            </a:r>
            <a:endParaRPr sz="1200">
              <a:solidFill>
                <a:schemeClr val="accent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Checkov AWS IaaC</a:t>
            </a:r>
            <a:b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Checkov Azure IaaC</a:t>
            </a:r>
            <a:endParaRPr sz="1200">
              <a:solidFill>
                <a:schemeClr val="accent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6" name="Google Shape;656;p89"/>
          <p:cNvSpPr txBox="1"/>
          <p:nvPr/>
        </p:nvSpPr>
        <p:spPr>
          <a:xfrm>
            <a:off x="4201950" y="2188325"/>
            <a:ext cx="1809000" cy="184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Security</a:t>
            </a:r>
            <a:b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</a:br>
            <a:b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Nancy/Sonatype Nexus (go) </a:t>
            </a:r>
            <a:b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AuditJS node, yarn-sca,</a:t>
            </a:r>
            <a:b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Kicks (IaaC scanner)</a:t>
            </a:r>
            <a:endParaRPr sz="1200">
              <a:solidFill>
                <a:schemeClr val="accent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tfsec,</a:t>
            </a:r>
            <a:endParaRPr sz="1200">
              <a:solidFill>
                <a:schemeClr val="accent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Grype vulnerability scan</a:t>
            </a:r>
            <a:b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OWASP zap testing</a:t>
            </a:r>
            <a:endParaRPr sz="1200">
              <a:solidFill>
                <a:schemeClr val="accent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7" name="Google Shape;657;p89"/>
          <p:cNvSpPr txBox="1"/>
          <p:nvPr/>
        </p:nvSpPr>
        <p:spPr>
          <a:xfrm>
            <a:off x="6164100" y="2188325"/>
            <a:ext cx="2148600" cy="129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3pp lifecycle management</a:t>
            </a:r>
            <a:b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</a:br>
            <a:b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Renovate</a:t>
            </a:r>
            <a:endParaRPr sz="1200">
              <a:solidFill>
                <a:schemeClr val="accent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licensefinder </a:t>
            </a:r>
            <a:b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Syft SBOM generation</a:t>
            </a:r>
            <a:b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200">
              <a:solidFill>
                <a:schemeClr val="accent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8" name="Google Shape;658;p89"/>
          <p:cNvSpPr txBox="1">
            <a:spLocks noGrp="1"/>
          </p:cNvSpPr>
          <p:nvPr>
            <p:ph type="body" idx="4294967295"/>
          </p:nvPr>
        </p:nvSpPr>
        <p:spPr>
          <a:xfrm>
            <a:off x="374327" y="4005643"/>
            <a:ext cx="19731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400"/>
              <a:buFont typeface="Arial"/>
              <a:buNone/>
            </a:pPr>
            <a:r>
              <a:rPr lang="en-US" sz="1200" b="1">
                <a:solidFill>
                  <a:srgbClr val="0F1518"/>
                </a:solidFill>
              </a:rPr>
              <a:t>Inner source</a:t>
            </a:r>
            <a:br>
              <a:rPr lang="en-US" sz="1200" b="1">
                <a:solidFill>
                  <a:srgbClr val="0F1518"/>
                </a:solidFill>
              </a:rPr>
            </a:br>
            <a:r>
              <a:rPr lang="en-US" sz="1200">
                <a:solidFill>
                  <a:srgbClr val="3C4043"/>
                </a:solidFill>
              </a:rPr>
              <a:t>custom components that</a:t>
            </a:r>
            <a:endParaRPr sz="1200">
              <a:solidFill>
                <a:srgbClr val="3C4043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F1518"/>
              </a:buClr>
              <a:buSzPts val="1400"/>
              <a:buFont typeface="Arial"/>
              <a:buNone/>
            </a:pPr>
            <a:r>
              <a:rPr lang="en-US" sz="1200">
                <a:solidFill>
                  <a:srgbClr val="3C4043"/>
                </a:solidFill>
              </a:rPr>
              <a:t>solve shared shared problems</a:t>
            </a:r>
            <a:endParaRPr sz="1200">
              <a:solidFill>
                <a:srgbClr val="3C4043"/>
              </a:solidFill>
            </a:endParaRPr>
          </a:p>
        </p:txBody>
      </p:sp>
      <p:cxnSp>
        <p:nvCxnSpPr>
          <p:cNvPr id="659" name="Google Shape;659;p89"/>
          <p:cNvCxnSpPr/>
          <p:nvPr/>
        </p:nvCxnSpPr>
        <p:spPr>
          <a:xfrm>
            <a:off x="374325" y="3975601"/>
            <a:ext cx="8486400" cy="9600"/>
          </a:xfrm>
          <a:prstGeom prst="straightConnector1">
            <a:avLst/>
          </a:prstGeom>
          <a:noFill/>
          <a:ln w="9525" cap="flat" cmpd="sng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60" name="Google Shape;660;p89"/>
          <p:cNvSpPr txBox="1"/>
          <p:nvPr/>
        </p:nvSpPr>
        <p:spPr>
          <a:xfrm>
            <a:off x="2429475" y="4037900"/>
            <a:ext cx="58833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common libraries for logging, API development (Swagger OpenAPI), deployment to kubernetes, cloud infrastructure setup, container building and packaging </a:t>
            </a:r>
            <a:endParaRPr sz="1200">
              <a:solidFill>
                <a:schemeClr val="accent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61" name="Google Shape;661;p89"/>
          <p:cNvSpPr txBox="1"/>
          <p:nvPr/>
        </p:nvSpPr>
        <p:spPr>
          <a:xfrm>
            <a:off x="2707600" y="331500"/>
            <a:ext cx="4666200" cy="1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77859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Light">
  <a:themeElements>
    <a:clrScheme name="White">
      <a:dk1>
        <a:srgbClr val="103E68"/>
      </a:dk1>
      <a:lt1>
        <a:srgbClr val="F7F9FB"/>
      </a:lt1>
      <a:dk2>
        <a:srgbClr val="CA1817"/>
      </a:dk2>
      <a:lt2>
        <a:srgbClr val="E6B900"/>
      </a:lt2>
      <a:accent1>
        <a:srgbClr val="424D5C"/>
      </a:accent1>
      <a:accent2>
        <a:srgbClr val="5D6978"/>
      </a:accent2>
      <a:accent3>
        <a:srgbClr val="778593"/>
      </a:accent3>
      <a:accent4>
        <a:srgbClr val="95A6B6"/>
      </a:accent4>
      <a:accent5>
        <a:srgbClr val="B2C0CE"/>
      </a:accent5>
      <a:accent6>
        <a:srgbClr val="CEDAE5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CA1817"/>
      </a:dk2>
      <a:lt2>
        <a:srgbClr val="E6B900"/>
      </a:lt2>
      <a:accent1>
        <a:srgbClr val="424D5C"/>
      </a:accent1>
      <a:accent2>
        <a:srgbClr val="5D6978"/>
      </a:accent2>
      <a:accent3>
        <a:srgbClr val="778593"/>
      </a:accent3>
      <a:accent4>
        <a:srgbClr val="95A6B6"/>
      </a:accent4>
      <a:accent5>
        <a:srgbClr val="B2C0CE"/>
      </a:accent5>
      <a:accent6>
        <a:srgbClr val="CEDAE5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2798</Words>
  <Application>Microsoft Macintosh PowerPoint</Application>
  <PresentationFormat>On-screen Show (16:9)</PresentationFormat>
  <Paragraphs>471</Paragraphs>
  <Slides>54</Slides>
  <Notes>54</Notes>
  <HiddenSlides>1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2" baseType="lpstr">
      <vt:lpstr>Roboto Medium</vt:lpstr>
      <vt:lpstr>Roboto</vt:lpstr>
      <vt:lpstr>Helvetica Neue</vt:lpstr>
      <vt:lpstr>Source Sans Pro</vt:lpstr>
      <vt:lpstr>Oswald Medium</vt:lpstr>
      <vt:lpstr>Oswald Light</vt:lpstr>
      <vt:lpstr>Arial</vt:lpstr>
      <vt:lpstr>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Jernej Porenta</cp:lastModifiedBy>
  <cp:revision>1</cp:revision>
  <dcterms:modified xsi:type="dcterms:W3CDTF">2023-09-25T10:14:34Z</dcterms:modified>
</cp:coreProperties>
</file>