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.xml" ContentType="application/vnd.openxmlformats-officedocument.presentationml.tags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6"/>
  </p:sldMasterIdLst>
  <p:notesMasterIdLst>
    <p:notesMasterId r:id="rId44"/>
  </p:notesMasterIdLst>
  <p:handoutMasterIdLst>
    <p:handoutMasterId r:id="rId45"/>
  </p:handoutMasterIdLst>
  <p:sldIdLst>
    <p:sldId id="1556" r:id="rId7"/>
    <p:sldId id="1558" r:id="rId8"/>
    <p:sldId id="1594" r:id="rId9"/>
    <p:sldId id="1595" r:id="rId10"/>
    <p:sldId id="1597" r:id="rId11"/>
    <p:sldId id="1599" r:id="rId12"/>
    <p:sldId id="1600" r:id="rId13"/>
    <p:sldId id="1593" r:id="rId14"/>
    <p:sldId id="1596" r:id="rId15"/>
    <p:sldId id="1598" r:id="rId16"/>
    <p:sldId id="1602" r:id="rId17"/>
    <p:sldId id="1629" r:id="rId18"/>
    <p:sldId id="1620" r:id="rId19"/>
    <p:sldId id="1625" r:id="rId20"/>
    <p:sldId id="1622" r:id="rId21"/>
    <p:sldId id="1623" r:id="rId22"/>
    <p:sldId id="1624" r:id="rId23"/>
    <p:sldId id="1621" r:id="rId24"/>
    <p:sldId id="1610" r:id="rId25"/>
    <p:sldId id="1626" r:id="rId26"/>
    <p:sldId id="1627" r:id="rId27"/>
    <p:sldId id="1628" r:id="rId28"/>
    <p:sldId id="1612" r:id="rId29"/>
    <p:sldId id="1613" r:id="rId30"/>
    <p:sldId id="1614" r:id="rId31"/>
    <p:sldId id="1615" r:id="rId32"/>
    <p:sldId id="1616" r:id="rId33"/>
    <p:sldId id="1617" r:id="rId34"/>
    <p:sldId id="1618" r:id="rId35"/>
    <p:sldId id="1619" r:id="rId36"/>
    <p:sldId id="1631" r:id="rId37"/>
    <p:sldId id="1630" r:id="rId38"/>
    <p:sldId id="1603" r:id="rId39"/>
    <p:sldId id="1604" r:id="rId40"/>
    <p:sldId id="1606" r:id="rId41"/>
    <p:sldId id="1607" r:id="rId42"/>
    <p:sldId id="1608" r:id="rId43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40"/>
    <a:srgbClr val="F08400"/>
    <a:srgbClr val="E4491C"/>
    <a:srgbClr val="F26522"/>
    <a:srgbClr val="F1E16B"/>
    <a:srgbClr val="00AEEF"/>
    <a:srgbClr val="00254A"/>
    <a:srgbClr val="00BCF2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36" autoAdjust="0"/>
  </p:normalViewPr>
  <p:slideViewPr>
    <p:cSldViewPr>
      <p:cViewPr varScale="1">
        <p:scale>
          <a:sx n="61" d="100"/>
          <a:sy n="61" d="100"/>
        </p:scale>
        <p:origin x="714" y="72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handoutMaster" Target="handoutMasters/handoutMaster1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5/16/2017 1:36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51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648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218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564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299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63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4494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80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996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0993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1043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7330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Microsoft Build 2017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7805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Microsoft Build 2017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4003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6273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653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3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CBB42-8A3C-4AB5-AB28-70532FD908F2}" type="slidenum"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3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8371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3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CBB42-8A3C-4AB5-AB28-70532FD908F2}" type="slidenum"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3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75092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66014" marR="0" lvl="0" indent="0" algn="l" defTabSz="905324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B56EA-E28F-4F92-9F16-7A6F2501B30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64278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323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FCBB42-8A3C-4AB5-AB28-70532FD908F2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3323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97730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56DD3D-56F4-4FF1-BB12-AA342B3D84A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65230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56DD3D-56F4-4FF1-BB12-AA342B3D84A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59642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56DD3D-56F4-4FF1-BB12-AA342B3D84A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01404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Build 2015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2015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13453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56DD3D-56F4-4FF1-BB12-AA342B3D84A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5738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Microsoft Build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56DD3D-56F4-4FF1-BB12-AA342B3D84A6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78116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t>Build 2015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2015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EEC551-8CDA-4EB6-89BB-2A86C9F091C8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5/16/2017 1:36 PM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+mn-cs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78849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3202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1604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56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32143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884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5/16/2017 1:36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312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42373" y="2644153"/>
            <a:ext cx="5270500" cy="4381501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hyperlink" Target="https://www.youtube.com/watch?v=ZtvRX4Ox0zY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13" Type="http://schemas.openxmlformats.org/officeDocument/2006/relationships/image" Target="../media/image37.png"/><Relationship Id="rId18" Type="http://schemas.openxmlformats.org/officeDocument/2006/relationships/image" Target="../media/image4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sv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4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svg"/><Relationship Id="rId19" Type="http://schemas.openxmlformats.org/officeDocument/2006/relationships/image" Target="../media/image43.png"/><Relationship Id="rId4" Type="http://schemas.openxmlformats.org/officeDocument/2006/relationships/image" Target="../media/image28.svg"/><Relationship Id="rId9" Type="http://schemas.openxmlformats.org/officeDocument/2006/relationships/image" Target="../media/image33.png"/><Relationship Id="rId14" Type="http://schemas.openxmlformats.org/officeDocument/2006/relationships/image" Target="../media/image3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../customXml/item5.xml"/><Relationship Id="rId7" Type="http://schemas.openxmlformats.org/officeDocument/2006/relationships/image" Target="../media/image44.png"/><Relationship Id="rId2" Type="http://schemas.openxmlformats.org/officeDocument/2006/relationships/tags" Target="../tags/tag3.xml"/><Relationship Id="rId1" Type="http://schemas.openxmlformats.org/officeDocument/2006/relationships/customXml" Target="../../customXml/item4.xml"/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sv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.microsoft.com/en-us/graph/graph-explorer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uget.org/packages/Microsoft.Identity.Client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013" y="2308358"/>
            <a:ext cx="5655503" cy="1835285"/>
          </a:xfrm>
        </p:spPr>
        <p:txBody>
          <a:bodyPr/>
          <a:lstStyle/>
          <a:p>
            <a:r>
              <a:rPr lang="hr-HR" dirty="0"/>
              <a:t>ASP.NET Core and Enterprise Security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Admir </a:t>
            </a:r>
            <a:r>
              <a:rPr lang="en-US" dirty="0" err="1"/>
              <a:t>Tuzovi</a:t>
            </a:r>
            <a:r>
              <a:rPr lang="bs-Latn-BA" dirty="0"/>
              <a:t>ć</a:t>
            </a:r>
            <a:endParaRPr lang="hr-H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589" y="5027749"/>
            <a:ext cx="761999" cy="761999"/>
          </a:xfrm>
          <a:prstGeom prst="rect">
            <a:avLst/>
          </a:prstGeom>
        </p:spPr>
      </p:pic>
      <p:sp>
        <p:nvSpPr>
          <p:cNvPr id="5" name="Text Placeholder 2"/>
          <p:cNvSpPr txBox="1">
            <a:spLocks/>
          </p:cNvSpPr>
          <p:nvPr/>
        </p:nvSpPr>
        <p:spPr bwMode="auto">
          <a:xfrm>
            <a:off x="1145342" y="5094821"/>
            <a:ext cx="4937760" cy="731528"/>
          </a:xfrm>
          <a:prstGeom prst="rect">
            <a:avLst/>
          </a:prstGeom>
        </p:spPr>
        <p:txBody>
          <a:bodyPr vert="horz" wrap="square" lIns="164592" tIns="109728" rIns="164592" bIns="109728" rtlCol="0">
            <a:no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@</a:t>
            </a:r>
            <a:r>
              <a:rPr lang="en-US" dirty="0" err="1"/>
              <a:t>woisttuza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/graph.microsoft.com/v1.0/me</a:t>
            </a:r>
            <a:endParaRPr lang="en-US" dirty="0"/>
          </a:p>
        </p:txBody>
      </p:sp>
      <p:sp>
        <p:nvSpPr>
          <p:cNvPr id="7" name="Text Placeholder 5"/>
          <p:cNvSpPr>
            <a:spLocks noGrp="1"/>
          </p:cNvSpPr>
          <p:nvPr/>
        </p:nvSpPr>
        <p:spPr>
          <a:xfrm>
            <a:off x="4170674" y="1744938"/>
            <a:ext cx="5142024" cy="7386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s-Latn-BA" sz="3600" dirty="0" err="1"/>
              <a:t>Chief</a:t>
            </a:r>
            <a:r>
              <a:rPr lang="bs-Latn-BA" sz="3600" dirty="0"/>
              <a:t> Technology </a:t>
            </a:r>
            <a:r>
              <a:rPr lang="bs-Latn-BA" sz="3600" dirty="0" err="1"/>
              <a:t>Officer</a:t>
            </a:r>
            <a:endParaRPr lang="en-US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42" y="2122807"/>
            <a:ext cx="3429000" cy="1809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459" y="1547089"/>
            <a:ext cx="2055166" cy="1078962"/>
          </a:xfrm>
          <a:prstGeom prst="rect">
            <a:avLst/>
          </a:prstGeom>
        </p:spPr>
      </p:pic>
      <p:sp>
        <p:nvSpPr>
          <p:cNvPr id="10" name="Text Placeholder 5"/>
          <p:cNvSpPr txBox="1">
            <a:spLocks/>
          </p:cNvSpPr>
          <p:nvPr/>
        </p:nvSpPr>
        <p:spPr>
          <a:xfrm>
            <a:off x="4166026" y="2686050"/>
            <a:ext cx="5142024" cy="7386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s-Latn-BA" sz="3600" dirty="0" err="1"/>
              <a:t>Author</a:t>
            </a:r>
            <a:endParaRPr lang="en-US" sz="3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6459" y="3433483"/>
            <a:ext cx="3303055" cy="1211120"/>
          </a:xfrm>
          <a:prstGeom prst="rect">
            <a:avLst/>
          </a:prstGeom>
        </p:spPr>
      </p:pic>
      <p:sp>
        <p:nvSpPr>
          <p:cNvPr id="12" name="Text Placeholder 5"/>
          <p:cNvSpPr txBox="1">
            <a:spLocks/>
          </p:cNvSpPr>
          <p:nvPr/>
        </p:nvSpPr>
        <p:spPr>
          <a:xfrm>
            <a:off x="4149546" y="3697411"/>
            <a:ext cx="5142024" cy="7386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bs-Latn-BA" sz="3600" dirty="0" err="1"/>
              <a:t>Former</a:t>
            </a:r>
            <a:r>
              <a:rPr lang="bs-Latn-BA" sz="3600" dirty="0"/>
              <a:t> </a:t>
            </a:r>
            <a:r>
              <a:rPr lang="bs-Latn-BA" sz="3600" dirty="0" err="1"/>
              <a:t>Tech</a:t>
            </a:r>
            <a:r>
              <a:rPr lang="bs-Latn-BA" sz="3600" dirty="0"/>
              <a:t> Evangelist</a:t>
            </a:r>
            <a:endParaRPr lang="en-US" sz="36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2472" y="3569201"/>
            <a:ext cx="2298413" cy="939683"/>
          </a:xfrm>
          <a:prstGeom prst="rect">
            <a:avLst/>
          </a:prstGeom>
        </p:spPr>
      </p:pic>
      <p:sp>
        <p:nvSpPr>
          <p:cNvPr id="14" name="Text Placeholder 5"/>
          <p:cNvSpPr txBox="1">
            <a:spLocks/>
          </p:cNvSpPr>
          <p:nvPr/>
        </p:nvSpPr>
        <p:spPr>
          <a:xfrm>
            <a:off x="4166026" y="4708772"/>
            <a:ext cx="5142024" cy="73866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latin typeface="+mj-lt"/>
                <a:hlinkClick r:id="rId7"/>
              </a:rPr>
              <a:t>The Art of Speaking</a:t>
            </a:r>
            <a:endParaRPr lang="en-US" sz="3600" dirty="0">
              <a:latin typeface="+mj-lt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172" y="4863002"/>
            <a:ext cx="1447800" cy="43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01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Agenda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373025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Migrating</a:t>
            </a:r>
            <a:r>
              <a:rPr lang="bs-Latn-BA" dirty="0"/>
              <a:t> to ASP.NET Core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Basics</a:t>
            </a:r>
            <a:r>
              <a:rPr lang="bs-Latn-BA" dirty="0"/>
              <a:t> </a:t>
            </a:r>
            <a:r>
              <a:rPr lang="bs-Latn-BA" dirty="0" err="1"/>
              <a:t>of</a:t>
            </a:r>
            <a:r>
              <a:rPr lang="bs-Latn-BA" dirty="0"/>
              <a:t> </a:t>
            </a:r>
            <a:r>
              <a:rPr lang="bs-Latn-BA" dirty="0" err="1"/>
              <a:t>OAuth</a:t>
            </a:r>
            <a:r>
              <a:rPr lang="bs-Latn-BA" dirty="0"/>
              <a:t> 2.0/</a:t>
            </a:r>
            <a:r>
              <a:rPr lang="bs-Latn-BA" dirty="0" err="1"/>
              <a:t>OpenID</a:t>
            </a:r>
            <a:r>
              <a:rPr lang="bs-Latn-BA" dirty="0"/>
              <a:t> </a:t>
            </a:r>
            <a:r>
              <a:rPr lang="bs-Latn-BA" dirty="0" err="1"/>
              <a:t>Connect</a:t>
            </a:r>
            <a:endParaRPr lang="bs-Latn-BA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OpenID</a:t>
            </a:r>
            <a:r>
              <a:rPr lang="bs-Latn-BA" dirty="0"/>
              <a:t> </a:t>
            </a:r>
            <a:r>
              <a:rPr lang="bs-Latn-BA" dirty="0" err="1"/>
              <a:t>Connect</a:t>
            </a:r>
            <a:r>
              <a:rPr lang="bs-Latn-BA" dirty="0"/>
              <a:t> </a:t>
            </a:r>
            <a:r>
              <a:rPr lang="bs-Latn-BA" dirty="0" err="1"/>
              <a:t>Middleware</a:t>
            </a:r>
            <a:endParaRPr lang="bs-Latn-BA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Graph</a:t>
            </a:r>
            <a:r>
              <a:rPr lang="bs-Latn-BA" dirty="0"/>
              <a:t> API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/>
              <a:t>Microsoft </a:t>
            </a:r>
            <a:r>
              <a:rPr lang="bs-Latn-BA" dirty="0" err="1"/>
              <a:t>Authentication</a:t>
            </a:r>
            <a:r>
              <a:rPr lang="bs-Latn-BA" dirty="0"/>
              <a:t> </a:t>
            </a:r>
            <a:r>
              <a:rPr lang="bs-Latn-BA" dirty="0" err="1"/>
              <a:t>Library</a:t>
            </a:r>
            <a:r>
              <a:rPr lang="bs-Latn-BA" dirty="0"/>
              <a:t> (MSAL)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/>
              <a:t>ASP.NET </a:t>
            </a:r>
            <a:r>
              <a:rPr lang="bs-Latn-BA" dirty="0" err="1"/>
              <a:t>Identity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47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Major </a:t>
            </a:r>
            <a:r>
              <a:rPr lang="bs-Latn-BA" dirty="0" err="1"/>
              <a:t>changes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1"/>
            <a:ext cx="6015607" cy="2209836"/>
          </a:xfrm>
        </p:spPr>
        <p:txBody>
          <a:bodyPr/>
          <a:lstStyle/>
          <a:p>
            <a:r>
              <a:rPr lang="en-US" sz="2400" dirty="0">
                <a:latin typeface="+mn-lt"/>
              </a:rPr>
              <a:t>Full .NET Framework: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+mn-lt"/>
              </a:rPr>
              <a:t>FormsAuthenticationModule</a:t>
            </a:r>
            <a:endParaRPr lang="bs-Latn-BA" sz="2000" dirty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+mn-lt"/>
              </a:rPr>
              <a:t>WindowsAuthenticationModule</a:t>
            </a:r>
            <a:endParaRPr lang="bs-Latn-BA" sz="2000" dirty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+mn-lt"/>
              </a:rPr>
              <a:t>WSFederationAuthenticationModule</a:t>
            </a:r>
            <a:endParaRPr lang="bs-Latn-BA" sz="2000" dirty="0">
              <a:latin typeface="+mn-lt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+mn-lt"/>
              </a:rPr>
              <a:t>SessionAuthenticationModule</a:t>
            </a:r>
            <a:endParaRPr lang="bs-Latn-BA" sz="20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...</a:t>
            </a:r>
            <a:r>
              <a:rPr lang="bs-Latn-BA" sz="2000" dirty="0">
                <a:latin typeface="+mn-lt"/>
              </a:rPr>
              <a:t> </a:t>
            </a:r>
            <a:r>
              <a:rPr lang="bs-Latn-BA" sz="2000" dirty="0" err="1">
                <a:latin typeface="+mn-lt"/>
              </a:rPr>
              <a:t>Custom</a:t>
            </a:r>
            <a:r>
              <a:rPr lang="bs-Latn-BA" sz="2000" dirty="0">
                <a:latin typeface="+mn-lt"/>
              </a:rPr>
              <a:t> </a:t>
            </a:r>
            <a:r>
              <a:rPr lang="bs-Latn-BA" sz="2000" dirty="0" err="1">
                <a:latin typeface="+mn-lt"/>
              </a:rPr>
              <a:t>auth</a:t>
            </a:r>
            <a:r>
              <a:rPr lang="bs-Latn-BA" sz="2000" dirty="0">
                <a:latin typeface="+mn-lt"/>
              </a:rPr>
              <a:t> module</a:t>
            </a:r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8234462" y="2059236"/>
            <a:ext cx="2088232" cy="517065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s-Latn-BA" sz="2400" dirty="0" err="1">
                <a:latin typeface="+mn-lt"/>
              </a:rPr>
              <a:t>IHttpModule</a:t>
            </a:r>
            <a:endParaRPr lang="en-US" sz="2400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4638" y="3569270"/>
            <a:ext cx="3038268" cy="1037207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HttpContext.Current</a:t>
            </a:r>
            <a:endParaRPr lang="bs-Latn-BA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OwinContext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638" y="4606477"/>
            <a:ext cx="3411768" cy="1037207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IPrincipal</a:t>
            </a:r>
            <a:endParaRPr lang="bs-Latn-BA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ClaimsPrincipal.Current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638" y="5643684"/>
            <a:ext cx="5257658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New API: </a:t>
            </a: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HttpContext.Authentication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3" name="Arrow: Right 2"/>
          <p:cNvSpPr/>
          <p:nvPr/>
        </p:nvSpPr>
        <p:spPr bwMode="auto">
          <a:xfrm>
            <a:off x="4244418" y="3828571"/>
            <a:ext cx="2575755" cy="518604"/>
          </a:xfrm>
          <a:prstGeom prst="right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Arrow: Right 8"/>
          <p:cNvSpPr/>
          <p:nvPr/>
        </p:nvSpPr>
        <p:spPr bwMode="auto">
          <a:xfrm>
            <a:off x="4244417" y="4865778"/>
            <a:ext cx="2575755" cy="518604"/>
          </a:xfrm>
          <a:prstGeom prst="right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Text Placeholder 5"/>
          <p:cNvSpPr txBox="1">
            <a:spLocks/>
          </p:cNvSpPr>
          <p:nvPr/>
        </p:nvSpPr>
        <p:spPr>
          <a:xfrm>
            <a:off x="7550386" y="3663141"/>
            <a:ext cx="3456384" cy="849463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s-Latn-BA" sz="2400" dirty="0" err="1">
                <a:latin typeface="+mn-lt"/>
              </a:rPr>
              <a:t>HttpContext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is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injected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by</a:t>
            </a:r>
            <a:r>
              <a:rPr lang="bs-Latn-BA" sz="2400" dirty="0">
                <a:latin typeface="+mn-lt"/>
              </a:rPr>
              <a:t> IOC </a:t>
            </a:r>
            <a:r>
              <a:rPr lang="bs-Latn-BA" sz="2400" dirty="0" err="1">
                <a:latin typeface="+mn-lt"/>
              </a:rPr>
              <a:t>Container</a:t>
            </a:r>
            <a:endParaRPr lang="en-US" sz="2400" dirty="0">
              <a:latin typeface="+mn-lt"/>
            </a:endParaRPr>
          </a:p>
        </p:txBody>
      </p:sp>
      <p:sp>
        <p:nvSpPr>
          <p:cNvPr id="11" name="Text Placeholder 5"/>
          <p:cNvSpPr txBox="1">
            <a:spLocks/>
          </p:cNvSpPr>
          <p:nvPr/>
        </p:nvSpPr>
        <p:spPr>
          <a:xfrm>
            <a:off x="7064874" y="4663415"/>
            <a:ext cx="4427408" cy="923330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bs-Latn-BA" sz="2400" dirty="0" err="1">
                <a:latin typeface="+mn-lt"/>
              </a:rPr>
              <a:t>User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is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of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type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ClaimsPrincipal</a:t>
            </a:r>
            <a:endParaRPr lang="bs-Latn-BA" sz="2400" dirty="0">
              <a:latin typeface="+mn-lt"/>
            </a:endParaRPr>
          </a:p>
          <a:p>
            <a:pPr algn="ctr"/>
            <a:r>
              <a:rPr lang="bs-Latn-BA" sz="2400" dirty="0" err="1">
                <a:latin typeface="+mn-lt"/>
              </a:rPr>
              <a:t>ClaimsPrincipal.Current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is</a:t>
            </a:r>
            <a:r>
              <a:rPr lang="bs-Latn-BA" sz="2400" dirty="0">
                <a:latin typeface="+mn-lt"/>
              </a:rPr>
              <a:t> </a:t>
            </a:r>
            <a:r>
              <a:rPr lang="bs-Latn-BA" sz="2400" dirty="0" err="1">
                <a:latin typeface="+mn-lt"/>
              </a:rPr>
              <a:t>null</a:t>
            </a:r>
            <a:endParaRPr lang="en-US" sz="2400" dirty="0">
              <a:latin typeface="+mn-lt"/>
            </a:endParaRPr>
          </a:p>
        </p:txBody>
      </p:sp>
      <p:sp>
        <p:nvSpPr>
          <p:cNvPr id="5" name="Multiplication Sign 4"/>
          <p:cNvSpPr/>
          <p:nvPr/>
        </p:nvSpPr>
        <p:spPr bwMode="auto">
          <a:xfrm>
            <a:off x="1609725" y="1697062"/>
            <a:ext cx="1512168" cy="1512168"/>
          </a:xfrm>
          <a:prstGeom prst="mathMultiply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Multiplication Sign 12"/>
          <p:cNvSpPr/>
          <p:nvPr/>
        </p:nvSpPr>
        <p:spPr bwMode="auto">
          <a:xfrm>
            <a:off x="1224438" y="3331790"/>
            <a:ext cx="1512168" cy="1512168"/>
          </a:xfrm>
          <a:prstGeom prst="mathMultiply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Multiplication Sign 13"/>
          <p:cNvSpPr/>
          <p:nvPr/>
        </p:nvSpPr>
        <p:spPr bwMode="auto">
          <a:xfrm>
            <a:off x="1224438" y="4459894"/>
            <a:ext cx="1512168" cy="1512168"/>
          </a:xfrm>
          <a:prstGeom prst="mathMultiply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5" name="Multiplication Sign 14"/>
          <p:cNvSpPr/>
          <p:nvPr/>
        </p:nvSpPr>
        <p:spPr bwMode="auto">
          <a:xfrm>
            <a:off x="8522494" y="1681911"/>
            <a:ext cx="1512168" cy="1512168"/>
          </a:xfrm>
          <a:prstGeom prst="mathMultiply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61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/>
      <p:bldP spid="5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What</a:t>
            </a:r>
            <a:r>
              <a:rPr lang="bs-Latn-BA" dirty="0"/>
              <a:t> are </a:t>
            </a:r>
            <a:r>
              <a:rPr lang="bs-Latn-BA" dirty="0" err="1"/>
              <a:t>claims</a:t>
            </a:r>
            <a:r>
              <a:rPr lang="bs-Latn-BA" dirty="0"/>
              <a:t>?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4495" y="1212849"/>
            <a:ext cx="7549852" cy="474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What</a:t>
            </a:r>
            <a:r>
              <a:rPr lang="bs-Latn-BA" dirty="0"/>
              <a:t> are </a:t>
            </a:r>
            <a:r>
              <a:rPr lang="bs-Latn-BA" dirty="0" err="1"/>
              <a:t>claims</a:t>
            </a:r>
            <a:r>
              <a:rPr lang="bs-Latn-BA" dirty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356" y="1235318"/>
            <a:ext cx="7496130" cy="472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1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What</a:t>
            </a:r>
            <a:r>
              <a:rPr lang="bs-Latn-BA" dirty="0"/>
              <a:t> are </a:t>
            </a:r>
            <a:r>
              <a:rPr lang="bs-Latn-BA" dirty="0" err="1"/>
              <a:t>claims</a:t>
            </a:r>
            <a:r>
              <a:rPr lang="bs-Latn-BA" dirty="0"/>
              <a:t>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308872"/>
          </a:xfrm>
        </p:spPr>
        <p:txBody>
          <a:bodyPr/>
          <a:lstStyle/>
          <a:p>
            <a:r>
              <a:rPr lang="en-US" sz="2400" dirty="0">
                <a:latin typeface="+mn-lt"/>
              </a:rPr>
              <a:t>A </a:t>
            </a:r>
            <a:r>
              <a:rPr lang="en-US" sz="2400" b="1" i="1" dirty="0">
                <a:latin typeface="+mn-lt"/>
              </a:rPr>
              <a:t>claim</a:t>
            </a:r>
            <a:r>
              <a:rPr lang="en-US" sz="2400" dirty="0">
                <a:latin typeface="+mn-lt"/>
              </a:rPr>
              <a:t> is a statement that one subject (</a:t>
            </a:r>
            <a:r>
              <a:rPr lang="en-US" sz="2400" b="1" i="1" dirty="0">
                <a:latin typeface="+mn-lt"/>
              </a:rPr>
              <a:t>issuer</a:t>
            </a:r>
            <a:r>
              <a:rPr lang="en-US" sz="2400" dirty="0">
                <a:latin typeface="+mn-lt"/>
              </a:rPr>
              <a:t>) makes about itself or another subject.</a:t>
            </a:r>
          </a:p>
          <a:p>
            <a:endParaRPr lang="bs-Latn-BA" sz="2400" dirty="0"/>
          </a:p>
          <a:p>
            <a:pPr>
              <a:tabLst>
                <a:tab pos="403225" algn="l"/>
              </a:tabLst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"surname" : "Vader",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given_name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 : "Darth",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"sex" : "M",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date_of_birth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 : "01.04.2532.",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"citizenship" : "BIH", 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place_of_birth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 : "Sarajevo",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"municipality" : "Novo Sarajevo",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bs-Latn-BA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id_number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" : "0104532666999"</a:t>
            </a:r>
            <a:endParaRPr lang="bs-Latn-B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>
              <a:tabLst>
                <a:tab pos="403225" algn="l"/>
              </a:tabLst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55944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ASP.NET Core </a:t>
            </a:r>
            <a:r>
              <a:rPr lang="bs-Latn-BA" dirty="0" err="1"/>
              <a:t>Request</a:t>
            </a:r>
            <a:r>
              <a:rPr lang="bs-Latn-BA" dirty="0"/>
              <a:t> </a:t>
            </a:r>
            <a:r>
              <a:rPr lang="bs-Latn-BA" dirty="0" err="1"/>
              <a:t>Pipeline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798319" y="1270000"/>
            <a:ext cx="10365883" cy="438750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bs-Latn-BA" dirty="0" err="1"/>
              <a:t>Host</a:t>
            </a:r>
            <a:r>
              <a:rPr lang="bs-Latn-BA" dirty="0"/>
              <a:t> (</a:t>
            </a:r>
            <a:r>
              <a:rPr lang="bs-Latn-BA" dirty="0" err="1"/>
              <a:t>Console</a:t>
            </a:r>
            <a:r>
              <a:rPr lang="bs-Latn-BA" dirty="0"/>
              <a:t> </a:t>
            </a:r>
            <a:r>
              <a:rPr lang="bs-Latn-BA" dirty="0" err="1"/>
              <a:t>App</a:t>
            </a:r>
            <a:r>
              <a:rPr lang="bs-Latn-BA" dirty="0"/>
              <a:t>, IIS, ...)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052319" y="1676400"/>
            <a:ext cx="9854549" cy="369307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bs-Latn-BA" dirty="0"/>
              <a:t>.NET Core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29804" y="2103120"/>
            <a:ext cx="9289033" cy="29063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bs-Latn-BA" dirty="0"/>
              <a:t>ASP.NET Core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018729" y="2683309"/>
            <a:ext cx="1381760" cy="1676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 err="1"/>
              <a:t>Middleware</a:t>
            </a:r>
            <a:endParaRPr lang="bs-Latn-BA" dirty="0"/>
          </a:p>
          <a:p>
            <a:pPr algn="ctr"/>
            <a:r>
              <a:rPr lang="bs-Latn-BA" dirty="0"/>
              <a:t>(</a:t>
            </a:r>
            <a:r>
              <a:rPr lang="bs-Latn-BA" dirty="0" err="1"/>
              <a:t>static</a:t>
            </a:r>
            <a:r>
              <a:rPr lang="bs-Latn-BA" dirty="0"/>
              <a:t> </a:t>
            </a:r>
            <a:r>
              <a:rPr lang="bs-Latn-BA" dirty="0" err="1"/>
              <a:t>files</a:t>
            </a:r>
            <a:r>
              <a:rPr lang="bs-Latn-BA" dirty="0"/>
              <a:t>)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634820" y="2713018"/>
            <a:ext cx="1381760" cy="1676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 err="1"/>
              <a:t>Middleware</a:t>
            </a:r>
            <a:endParaRPr lang="bs-Latn-BA" dirty="0"/>
          </a:p>
          <a:p>
            <a:pPr algn="ctr"/>
            <a:r>
              <a:rPr lang="bs-Latn-BA" dirty="0"/>
              <a:t>(</a:t>
            </a:r>
            <a:r>
              <a:rPr lang="bs-Latn-BA" dirty="0" err="1"/>
              <a:t>auth</a:t>
            </a:r>
            <a:r>
              <a:rPr lang="bs-Latn-BA" dirty="0"/>
              <a:t>)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887542" y="2684735"/>
            <a:ext cx="1381760" cy="1676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MVC</a:t>
            </a:r>
          </a:p>
        </p:txBody>
      </p:sp>
      <p:sp>
        <p:nvSpPr>
          <p:cNvPr id="12" name="Arrow: Right 11"/>
          <p:cNvSpPr/>
          <p:nvPr/>
        </p:nvSpPr>
        <p:spPr>
          <a:xfrm>
            <a:off x="641289" y="2683309"/>
            <a:ext cx="2377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REQUEST</a:t>
            </a:r>
          </a:p>
        </p:txBody>
      </p:sp>
      <p:sp>
        <p:nvSpPr>
          <p:cNvPr id="13" name="Arrow: Right 12"/>
          <p:cNvSpPr/>
          <p:nvPr/>
        </p:nvSpPr>
        <p:spPr>
          <a:xfrm>
            <a:off x="6825284" y="2646690"/>
            <a:ext cx="726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Arrow: Right 13"/>
          <p:cNvSpPr/>
          <p:nvPr/>
        </p:nvSpPr>
        <p:spPr>
          <a:xfrm>
            <a:off x="9098557" y="2638846"/>
            <a:ext cx="707008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Arrow: Right 14"/>
          <p:cNvSpPr/>
          <p:nvPr/>
        </p:nvSpPr>
        <p:spPr>
          <a:xfrm flipH="1">
            <a:off x="631129" y="3770429"/>
            <a:ext cx="2377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RESPONSE</a:t>
            </a:r>
          </a:p>
        </p:txBody>
      </p:sp>
      <p:sp>
        <p:nvSpPr>
          <p:cNvPr id="16" name="Arrow: Right 15"/>
          <p:cNvSpPr/>
          <p:nvPr/>
        </p:nvSpPr>
        <p:spPr>
          <a:xfrm flipH="1">
            <a:off x="6825284" y="3733810"/>
            <a:ext cx="726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Arrow: Right 17"/>
          <p:cNvSpPr/>
          <p:nvPr/>
        </p:nvSpPr>
        <p:spPr>
          <a:xfrm flipH="1">
            <a:off x="9098557" y="3725966"/>
            <a:ext cx="6756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5323370" y="2713018"/>
            <a:ext cx="1381760" cy="16764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dirty="0" err="1"/>
              <a:t>Middleware</a:t>
            </a:r>
            <a:endParaRPr lang="bs-Latn-BA" dirty="0"/>
          </a:p>
          <a:p>
            <a:pPr algn="ctr"/>
            <a:r>
              <a:rPr lang="bs-Latn-BA" dirty="0"/>
              <a:t>(</a:t>
            </a:r>
            <a:r>
              <a:rPr lang="bs-Latn-BA" dirty="0" err="1"/>
              <a:t>session</a:t>
            </a:r>
            <a:r>
              <a:rPr lang="bs-Latn-BA" dirty="0"/>
              <a:t>)</a:t>
            </a:r>
            <a:endParaRPr lang="en-US" dirty="0"/>
          </a:p>
        </p:txBody>
      </p:sp>
      <p:sp>
        <p:nvSpPr>
          <p:cNvPr id="20" name="Arrow: Right 19"/>
          <p:cNvSpPr/>
          <p:nvPr/>
        </p:nvSpPr>
        <p:spPr>
          <a:xfrm>
            <a:off x="4513834" y="2646690"/>
            <a:ext cx="726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Arrow: Right 20"/>
          <p:cNvSpPr/>
          <p:nvPr/>
        </p:nvSpPr>
        <p:spPr>
          <a:xfrm flipH="1">
            <a:off x="4513834" y="3733810"/>
            <a:ext cx="726440" cy="58928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97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ASP.NET Core </a:t>
            </a:r>
            <a:r>
              <a:rPr lang="bs-Latn-BA" dirty="0" err="1"/>
              <a:t>Authentication</a:t>
            </a:r>
            <a:r>
              <a:rPr lang="bs-Latn-BA" dirty="0"/>
              <a:t> </a:t>
            </a:r>
            <a:r>
              <a:rPr lang="bs-Latn-BA" dirty="0" err="1"/>
              <a:t>Middleware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893627" y="2725175"/>
            <a:ext cx="2638800" cy="1188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/>
              <a:t>Microsoft</a:t>
            </a:r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9531171" y="2721430"/>
            <a:ext cx="2639793" cy="1188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.Facebook</a:t>
            </a: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>
            <a:off x="9524409" y="4180116"/>
            <a:ext cx="2639793" cy="1188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.Google</a:t>
            </a:r>
            <a:endParaRPr lang="en-US" sz="2000" dirty="0"/>
          </a:p>
        </p:txBody>
      </p:sp>
      <p:sp>
        <p:nvSpPr>
          <p:cNvPr id="9" name="Rectangle 8"/>
          <p:cNvSpPr/>
          <p:nvPr/>
        </p:nvSpPr>
        <p:spPr>
          <a:xfrm>
            <a:off x="6447790" y="1262746"/>
            <a:ext cx="2638800" cy="1188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.Twitter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9531170" y="1262745"/>
            <a:ext cx="2639794" cy="11880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MicrosoftAccount</a:t>
            </a:r>
            <a:endParaRPr lang="en-US" sz="2000" dirty="0"/>
          </a:p>
        </p:txBody>
      </p:sp>
      <p:sp>
        <p:nvSpPr>
          <p:cNvPr id="11" name="Rectangle 10"/>
          <p:cNvSpPr/>
          <p:nvPr/>
        </p:nvSpPr>
        <p:spPr>
          <a:xfrm>
            <a:off x="281030" y="1262747"/>
            <a:ext cx="2638800" cy="1188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chemeClr val="tx1"/>
              </a:solidFill>
            </a:endParaRPr>
          </a:p>
          <a:p>
            <a:pPr algn="ctr"/>
            <a:r>
              <a:rPr lang="bs-Latn-BA" sz="2000" dirty="0" err="1">
                <a:solidFill>
                  <a:schemeClr val="tx1"/>
                </a:solidFill>
              </a:rPr>
              <a:t>Microsoft.AspNetCore</a:t>
            </a:r>
            <a:endParaRPr lang="bs-Latn-BA" sz="2000" dirty="0">
              <a:solidFill>
                <a:schemeClr val="tx1"/>
              </a:solidFill>
            </a:endParaRPr>
          </a:p>
          <a:p>
            <a:pPr algn="ctr"/>
            <a:r>
              <a:rPr lang="bs-Latn-BA" sz="2000" dirty="0">
                <a:solidFill>
                  <a:schemeClr val="tx1"/>
                </a:solidFill>
              </a:rPr>
              <a:t>.</a:t>
            </a:r>
            <a:r>
              <a:rPr lang="bs-Latn-BA" sz="2000" dirty="0" err="1">
                <a:solidFill>
                  <a:schemeClr val="tx1"/>
                </a:solidFill>
              </a:rPr>
              <a:t>Authentication</a:t>
            </a:r>
            <a:endParaRPr lang="bs-Latn-BA" sz="2000" dirty="0">
              <a:solidFill>
                <a:schemeClr val="tx1"/>
              </a:solidFill>
            </a:endParaRPr>
          </a:p>
          <a:p>
            <a:pPr algn="ctr"/>
            <a:r>
              <a:rPr lang="bs-Latn-BA" sz="2000" dirty="0">
                <a:solidFill>
                  <a:schemeClr val="tx1"/>
                </a:solidFill>
              </a:rPr>
              <a:t>.</a:t>
            </a:r>
            <a:r>
              <a:rPr lang="bs-Latn-BA" sz="2000" dirty="0" err="1">
                <a:solidFill>
                  <a:schemeClr val="tx1"/>
                </a:solidFill>
              </a:rPr>
              <a:t>JwtBearer</a:t>
            </a:r>
            <a:endParaRPr lang="en-US" sz="2000" dirty="0">
              <a:solidFill>
                <a:schemeClr val="tx1"/>
              </a:solidFill>
            </a:endParaRPr>
          </a:p>
          <a:p>
            <a:pPr algn="ctr"/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64410" y="1262745"/>
            <a:ext cx="2638800" cy="118800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>
                <a:solidFill>
                  <a:schemeClr val="tx1"/>
                </a:solidFill>
              </a:rPr>
              <a:t>Microsoft.AspNetCore</a:t>
            </a:r>
            <a:endParaRPr lang="bs-Latn-BA" sz="2000" dirty="0">
              <a:solidFill>
                <a:schemeClr val="tx1"/>
              </a:solidFill>
            </a:endParaRPr>
          </a:p>
          <a:p>
            <a:pPr algn="ctr"/>
            <a:r>
              <a:rPr lang="bs-Latn-BA" sz="2000" dirty="0">
                <a:solidFill>
                  <a:schemeClr val="tx1"/>
                </a:solidFill>
              </a:rPr>
              <a:t>.</a:t>
            </a:r>
            <a:r>
              <a:rPr lang="bs-Latn-BA" sz="2000" dirty="0" err="1">
                <a:solidFill>
                  <a:schemeClr val="tx1"/>
                </a:solidFill>
              </a:rPr>
              <a:t>Authentication</a:t>
            </a:r>
            <a:endParaRPr lang="bs-Latn-BA" sz="2000" dirty="0">
              <a:solidFill>
                <a:schemeClr val="tx1"/>
              </a:solidFill>
            </a:endParaRPr>
          </a:p>
          <a:p>
            <a:pPr algn="ctr"/>
            <a:r>
              <a:rPr lang="bs-Latn-BA" sz="2000" dirty="0">
                <a:solidFill>
                  <a:schemeClr val="tx1"/>
                </a:solidFill>
              </a:rPr>
              <a:t>.</a:t>
            </a:r>
            <a:r>
              <a:rPr lang="bs-Latn-BA" sz="2000" dirty="0" err="1">
                <a:solidFill>
                  <a:schemeClr val="tx1"/>
                </a:solidFill>
              </a:rPr>
              <a:t>Cookies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370122" y="4180116"/>
            <a:ext cx="2638800" cy="118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OAuth</a:t>
            </a:r>
            <a:endParaRPr lang="en-US" sz="2000" dirty="0"/>
          </a:p>
        </p:txBody>
      </p:sp>
      <p:sp>
        <p:nvSpPr>
          <p:cNvPr id="14" name="Rectangle 13"/>
          <p:cNvSpPr/>
          <p:nvPr/>
        </p:nvSpPr>
        <p:spPr>
          <a:xfrm>
            <a:off x="281030" y="4177216"/>
            <a:ext cx="2638800" cy="118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000" dirty="0" err="1"/>
              <a:t>Microsoft.AspNetCore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Authentication</a:t>
            </a:r>
            <a:endParaRPr lang="bs-Latn-BA" sz="2000" dirty="0"/>
          </a:p>
          <a:p>
            <a:pPr algn="ctr"/>
            <a:r>
              <a:rPr lang="bs-Latn-BA" sz="2000" dirty="0"/>
              <a:t>.</a:t>
            </a:r>
            <a:r>
              <a:rPr lang="bs-Latn-BA" sz="2000" dirty="0" err="1"/>
              <a:t>OpenIdConnect</a:t>
            </a:r>
            <a:endParaRPr lang="en-US" sz="2000" dirty="0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594718" y="2450745"/>
            <a:ext cx="1" cy="73152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1594718" y="3499042"/>
            <a:ext cx="1" cy="678174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4107114" y="2450745"/>
            <a:ext cx="2" cy="720634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4107114" y="3499042"/>
            <a:ext cx="4" cy="678174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510956" y="2465559"/>
            <a:ext cx="1" cy="925768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9288945" y="1856745"/>
            <a:ext cx="26696" cy="2914471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537717" y="3171379"/>
            <a:ext cx="3355910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594718" y="3499042"/>
            <a:ext cx="3298909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8" idx="1"/>
          </p:cNvCxnSpPr>
          <p:nvPr/>
        </p:nvCxnSpPr>
        <p:spPr>
          <a:xfrm flipH="1" flipV="1">
            <a:off x="6029400" y="4771217"/>
            <a:ext cx="3495009" cy="289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7532428" y="3371057"/>
            <a:ext cx="1016260" cy="79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9308880" y="3327400"/>
            <a:ext cx="222470" cy="738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endCxn id="10" idx="1"/>
          </p:cNvCxnSpPr>
          <p:nvPr/>
        </p:nvCxnSpPr>
        <p:spPr>
          <a:xfrm>
            <a:off x="9302120" y="1856745"/>
            <a:ext cx="229050" cy="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064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OAuth 2 vs OpenID Connect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721292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Segoe UI Semibold" panose="020B0702040204020203" pitchFamily="34" charset="0"/>
                <a:ea typeface="Segoe UI Black" panose="020B0A02040204020203" pitchFamily="34" charset="0"/>
                <a:cs typeface="Segoe UI Semibold" panose="020B0702040204020203" pitchFamily="34" charset="0"/>
              </a:rPr>
              <a:t>OAuth2</a:t>
            </a:r>
            <a:r>
              <a:rPr lang="en-US" sz="2800" dirty="0">
                <a:latin typeface="+mn-lt"/>
              </a:rPr>
              <a:t> – Authorization, not Authentication framework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bs-Latn-BA" sz="2800" dirty="0" err="1">
                <a:latin typeface="+mn-lt"/>
              </a:rPr>
              <a:t>Authorization</a:t>
            </a:r>
            <a:r>
              <a:rPr lang="bs-Latn-BA" sz="2800" dirty="0">
                <a:latin typeface="+mn-lt"/>
              </a:rPr>
              <a:t> </a:t>
            </a:r>
            <a:r>
              <a:rPr lang="bs-Latn-BA" sz="2800" dirty="0" err="1">
                <a:latin typeface="+mn-lt"/>
              </a:rPr>
              <a:t>is</a:t>
            </a:r>
            <a:r>
              <a:rPr lang="bs-Latn-BA" sz="2800" dirty="0">
                <a:latin typeface="+mn-lt"/>
              </a:rPr>
              <a:t> done </a:t>
            </a:r>
            <a:r>
              <a:rPr lang="bs-Latn-BA" sz="2800" dirty="0" err="1">
                <a:latin typeface="+mn-lt"/>
              </a:rPr>
              <a:t>for</a:t>
            </a:r>
            <a:r>
              <a:rPr lang="en-US" sz="2800" dirty="0">
                <a:latin typeface="+mn-lt"/>
              </a:rPr>
              <a:t> </a:t>
            </a:r>
            <a:r>
              <a:rPr lang="en-US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Scope</a:t>
            </a:r>
            <a:r>
              <a:rPr lang="en-US" sz="2800" b="1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en-US" sz="2800" dirty="0">
                <a:latin typeface="+mn-lt"/>
                <a:cs typeface="Segoe UI Semibold" panose="020B0702040204020203" pitchFamily="34" charset="0"/>
              </a:rPr>
              <a:t>of 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r</a:t>
            </a:r>
            <a:r>
              <a:rPr lang="en-US" sz="2800" dirty="0" err="1">
                <a:latin typeface="+mn-lt"/>
                <a:cs typeface="Segoe UI Semibold" panose="020B0702040204020203" pitchFamily="34" charset="0"/>
              </a:rPr>
              <a:t>esources</a:t>
            </a:r>
            <a:r>
              <a:rPr lang="en-US" sz="2800" dirty="0">
                <a:latin typeface="+mn-lt"/>
              </a:rPr>
              <a:t>:</a:t>
            </a:r>
            <a:br>
              <a:rPr lang="en-US" sz="2800" dirty="0">
                <a:latin typeface="+mn-lt"/>
              </a:rPr>
            </a:br>
            <a: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scope=contacts timeline images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Grants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Access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Token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and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optionally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Refresh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Token</a:t>
            </a:r>
            <a:endParaRPr lang="bs-Latn-BA" sz="28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bs-Latn-BA" sz="28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OpenID Connect</a:t>
            </a:r>
            <a:r>
              <a:rPr lang="en-US" sz="2800" dirty="0">
                <a:latin typeface="+mn-lt"/>
              </a:rPr>
              <a:t> – built on top of OAuth2 </a:t>
            </a:r>
            <a:r>
              <a:rPr lang="bs-Latn-BA" sz="2800" dirty="0" err="1">
                <a:latin typeface="+mn-lt"/>
              </a:rPr>
              <a:t>for</a:t>
            </a:r>
            <a:r>
              <a:rPr lang="bs-Latn-BA" sz="2800" dirty="0">
                <a:latin typeface="+mn-lt"/>
              </a:rPr>
              <a:t> </a:t>
            </a:r>
            <a:r>
              <a:rPr lang="en-US" sz="2800" dirty="0">
                <a:latin typeface="+mn-lt"/>
              </a:rPr>
              <a:t>Authentication </a:t>
            </a:r>
            <a:r>
              <a:rPr lang="bs-Latn-BA" sz="2800" dirty="0" err="1">
                <a:latin typeface="+mn-lt"/>
              </a:rPr>
              <a:t>only</a:t>
            </a:r>
            <a:endParaRPr lang="en-US" sz="2800" dirty="0">
              <a:latin typeface="+mn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Scope is predefined and narrow</a:t>
            </a:r>
            <a:r>
              <a:rPr lang="bs-Latn-BA" sz="2800" dirty="0" err="1">
                <a:latin typeface="+mn-lt"/>
              </a:rPr>
              <a:t>ed</a:t>
            </a:r>
            <a:r>
              <a:rPr lang="en-US" sz="2800" dirty="0">
                <a:latin typeface="+mn-lt"/>
              </a:rPr>
              <a:t> to user’s profile (identity): </a:t>
            </a:r>
            <a:br>
              <a:rPr lang="en-US" sz="2800" dirty="0">
                <a:latin typeface="+mn-lt"/>
              </a:rPr>
            </a:br>
            <a: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scope=</a:t>
            </a:r>
            <a:r>
              <a:rPr lang="en-US" sz="2000" b="1" dirty="0" err="1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openid</a:t>
            </a:r>
            <a: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profile</a:t>
            </a:r>
            <a:b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scope=</a:t>
            </a:r>
            <a:r>
              <a:rPr lang="en-US" sz="2000" b="1" dirty="0" err="1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openid</a:t>
            </a:r>
            <a:r>
              <a:rPr lang="en-US" sz="2000" b="1" dirty="0">
                <a:solidFill>
                  <a:schemeClr val="accent3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email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Grants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ID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Token</a:t>
            </a:r>
            <a:r>
              <a:rPr lang="bs-Latn-BA" sz="2800" b="1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and</a:t>
            </a:r>
            <a:r>
              <a:rPr lang="bs-Latn-BA" sz="2800" b="1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Access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Token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and</a:t>
            </a:r>
            <a:r>
              <a:rPr lang="bs-Latn-BA" sz="2800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latin typeface="+mn-lt"/>
                <a:cs typeface="Segoe UI Semibold" panose="020B0702040204020203" pitchFamily="34" charset="0"/>
              </a:rPr>
              <a:t>optionally</a:t>
            </a:r>
            <a:r>
              <a:rPr lang="bs-Latn-BA" sz="2800" b="1" dirty="0">
                <a:latin typeface="+mn-lt"/>
                <a:cs typeface="Segoe UI Semibold" panose="020B0702040204020203" pitchFamily="34" charset="0"/>
              </a:rPr>
              <a:t>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Refresh</a:t>
            </a:r>
            <a:r>
              <a:rPr lang="bs-Latn-BA" sz="2800" b="1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b="1" dirty="0" err="1">
                <a:latin typeface="Segoe UI Semibold" panose="020B0702040204020203" pitchFamily="34" charset="0"/>
                <a:cs typeface="Segoe UI Semibold" panose="020B0702040204020203" pitchFamily="34" charset="0"/>
              </a:rPr>
              <a:t>Token</a:t>
            </a:r>
            <a:endParaRPr lang="bs-Latn-BA" sz="28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Based on claims and tokens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268" y="5551588"/>
            <a:ext cx="1606849" cy="1208035"/>
          </a:xfrm>
          <a:prstGeom prst="rect">
            <a:avLst/>
          </a:prstGeom>
        </p:spPr>
      </p:pic>
      <p:sp>
        <p:nvSpPr>
          <p:cNvPr id="5" name="&quot;Not Allowed&quot; Symbol 4"/>
          <p:cNvSpPr/>
          <p:nvPr/>
        </p:nvSpPr>
        <p:spPr>
          <a:xfrm>
            <a:off x="9242573" y="5513486"/>
            <a:ext cx="1284237" cy="1284237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99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Json</a:t>
            </a:r>
            <a:r>
              <a:rPr lang="bs-Latn-BA" dirty="0"/>
              <a:t> Web </a:t>
            </a:r>
            <a:r>
              <a:rPr lang="bs-Latn-BA" dirty="0" err="1"/>
              <a:t>Token</a:t>
            </a:r>
            <a:r>
              <a:rPr lang="bs-Latn-BA" dirty="0"/>
              <a:t> (JWT)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4639" y="1243900"/>
            <a:ext cx="836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Anatomy of a token: </a:t>
            </a:r>
            <a:r>
              <a:rPr lang="en-US" sz="2400" b="1" dirty="0" err="1"/>
              <a:t>header.body.signature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349593" y="1728404"/>
            <a:ext cx="6084667" cy="10312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typ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 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JWT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alg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 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HS256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endParaRPr lang="en-US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9" name="Rectangle 8"/>
          <p:cNvSpPr/>
          <p:nvPr/>
        </p:nvSpPr>
        <p:spPr>
          <a:xfrm>
            <a:off x="349594" y="2933299"/>
            <a:ext cx="6084667" cy="16440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iss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: 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http://myidsr.com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",</a:t>
            </a:r>
            <a:endParaRPr lang="en-US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exp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: 1300889380,</a:t>
            </a: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sub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: 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darthvader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,</a:t>
            </a:r>
          </a:p>
          <a:p>
            <a:pPr lvl="1" indent="-228600"/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scope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: 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profile</a:t>
            </a:r>
            <a:r>
              <a:rPr lang="bs-Latn-BA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endParaRPr lang="en-US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9593" y="4715583"/>
            <a:ext cx="6084667" cy="6927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h29324jkasjv8asdf234klkl234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7125" y="1643849"/>
            <a:ext cx="5497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Header</a:t>
            </a:r>
            <a:r>
              <a:rPr lang="en-US" sz="2400" dirty="0"/>
              <a:t> is JSON object base64 encoded and defines token type and algorithm used for signature.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67125" y="3155175"/>
            <a:ext cx="5497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Body</a:t>
            </a:r>
            <a:r>
              <a:rPr lang="en-US" sz="2400" dirty="0"/>
              <a:t> is JSON object base64 encoded and contains collection of claims representing a subject.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67125" y="4646482"/>
            <a:ext cx="5497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Signature</a:t>
            </a:r>
            <a:r>
              <a:rPr lang="en-US" sz="2400" dirty="0"/>
              <a:t> protects JWT contents from tampering and is validated on server.</a:t>
            </a:r>
          </a:p>
        </p:txBody>
      </p:sp>
    </p:spTree>
    <p:extLst>
      <p:ext uri="{BB962C8B-B14F-4D97-AF65-F5344CB8AC3E}">
        <p14:creationId xmlns:p14="http://schemas.microsoft.com/office/powerpoint/2010/main" val="294747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OpenID</a:t>
            </a:r>
            <a:r>
              <a:rPr lang="bs-Latn-BA" dirty="0"/>
              <a:t> </a:t>
            </a:r>
            <a:r>
              <a:rPr lang="bs-Latn-BA" dirty="0" err="1"/>
              <a:t>Connect</a:t>
            </a:r>
            <a:r>
              <a:rPr lang="bs-Latn-BA" dirty="0"/>
              <a:t> </a:t>
            </a:r>
            <a:r>
              <a:rPr lang="bs-Latn-BA" dirty="0" err="1"/>
              <a:t>Flows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613302"/>
              </p:ext>
            </p:extLst>
          </p:nvPr>
        </p:nvGraphicFramePr>
        <p:xfrm>
          <a:off x="459421" y="1212849"/>
          <a:ext cx="11520000" cy="4548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0">
                  <a:extLst>
                    <a:ext uri="{9D8B030D-6E8A-4147-A177-3AD203B41FA5}">
                      <a16:colId xmlns:a16="http://schemas.microsoft.com/office/drawing/2014/main" val="3481023694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89175368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1645848259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842419596"/>
                    </a:ext>
                  </a:extLst>
                </a:gridCol>
              </a:tblGrid>
              <a:tr h="4950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dirty="0" err="1"/>
                        <a:t>AuthZ</a:t>
                      </a:r>
                      <a:r>
                        <a:rPr lang="bs-Latn-BA" baseline="0" dirty="0"/>
                        <a:t> </a:t>
                      </a:r>
                      <a:r>
                        <a:rPr lang="bs-Latn-BA" baseline="0" dirty="0" err="1"/>
                        <a:t>Code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dirty="0" err="1"/>
                        <a:t>Implicit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dirty="0" err="1"/>
                        <a:t>Hybrid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502540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All tokens returned from Authorization Endpoint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146237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All tokens returned from Token Endpoint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00B050"/>
                          </a:solidFill>
                          <a:sym typeface="Webdings" panose="05030102010509060703" pitchFamily="18" charset="2"/>
                        </a:rPr>
                        <a:t></a:t>
                      </a:r>
                      <a:endParaRPr lang="en-US" sz="32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771566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Tokens not revealed to User Agent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3274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solidFill>
                            <a:srgbClr val="00B050"/>
                          </a:solidFill>
                          <a:sym typeface="Webdings" panose="05030102010509060703" pitchFamily="18" charset="2"/>
                        </a:rPr>
                        <a:t></a:t>
                      </a:r>
                      <a:endParaRPr 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0580031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Client can be authenticated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297709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Refresh Token possible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9163852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Communication in one round trip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518041"/>
                  </a:ext>
                </a:extLst>
              </a:tr>
              <a:tr h="495055">
                <a:tc>
                  <a:txBody>
                    <a:bodyPr/>
                    <a:lstStyle/>
                    <a:p>
                      <a:r>
                        <a:rPr lang="en-US" sz="2400" dirty="0"/>
                        <a:t>Most communication server-to-server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ebdings" panose="05030102010509060703" pitchFamily="18" charset="2"/>
                        </a:rPr>
                        <a:t>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s-Latn-BA" sz="3200" b="1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</a:rPr>
                        <a:t>?</a:t>
                      </a:r>
                      <a:endParaRPr lang="en-US" sz="3200" b="1" dirty="0">
                        <a:solidFill>
                          <a:schemeClr val="tx2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23196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812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489150"/>
            <a:ext cx="11848254" cy="2179058"/>
          </a:xfrm>
        </p:spPr>
        <p:txBody>
          <a:bodyPr/>
          <a:lstStyle/>
          <a:p>
            <a:pPr algn="ctr"/>
            <a:r>
              <a:rPr lang="bs-Latn-BA" dirty="0"/>
              <a:t>DEMO</a:t>
            </a:r>
            <a:br>
              <a:rPr lang="bs-Latn-BA" dirty="0"/>
            </a:br>
            <a:r>
              <a:rPr lang="bs-Latn-BA" dirty="0" err="1"/>
              <a:t>Bearer</a:t>
            </a:r>
            <a:r>
              <a:rPr lang="bs-Latn-BA" dirty="0"/>
              <a:t> </a:t>
            </a:r>
            <a:r>
              <a:rPr lang="bs-Latn-BA" dirty="0" err="1"/>
              <a:t>Token</a:t>
            </a:r>
            <a:r>
              <a:rPr lang="bs-Latn-BA" dirty="0"/>
              <a:t> </a:t>
            </a:r>
            <a:r>
              <a:rPr lang="bs-Latn-BA" dirty="0" err="1"/>
              <a:t>Authentication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25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Cloud Based Identity Services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493837" y="1914579"/>
            <a:ext cx="1524000" cy="7620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Client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303837" y="1914579"/>
            <a:ext cx="1524000" cy="762000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Service</a:t>
            </a:r>
          </a:p>
        </p:txBody>
      </p:sp>
      <p:cxnSp>
        <p:nvCxnSpPr>
          <p:cNvPr id="13" name="Straight Arrow Connector 12"/>
          <p:cNvCxnSpPr>
            <a:stCxn id="9" idx="3"/>
            <a:endCxn id="11" idx="1"/>
          </p:cNvCxnSpPr>
          <p:nvPr/>
        </p:nvCxnSpPr>
        <p:spPr>
          <a:xfrm>
            <a:off x="3017837" y="2295579"/>
            <a:ext cx="2286000" cy="0"/>
          </a:xfrm>
          <a:prstGeom prst="straightConnector1">
            <a:avLst/>
          </a:prstGeom>
          <a:ln w="762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3"/>
            <a:endCxn id="24" idx="2"/>
          </p:cNvCxnSpPr>
          <p:nvPr/>
        </p:nvCxnSpPr>
        <p:spPr>
          <a:xfrm flipV="1">
            <a:off x="6827837" y="2291904"/>
            <a:ext cx="1829392" cy="3675"/>
          </a:xfrm>
          <a:prstGeom prst="straightConnector1">
            <a:avLst/>
          </a:prstGeom>
          <a:ln w="76200">
            <a:solidFill>
              <a:schemeClr val="tx1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27037" y="3783798"/>
            <a:ext cx="11430000" cy="0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34080" y="3155933"/>
            <a:ext cx="1100301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cloud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4080" y="3783798"/>
            <a:ext cx="2011576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on-premises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1493837" y="4487862"/>
            <a:ext cx="9525000" cy="1642241"/>
            <a:chOff x="1493837" y="2735262"/>
            <a:chExt cx="9525000" cy="1642241"/>
          </a:xfrm>
        </p:grpSpPr>
        <p:sp>
          <p:nvSpPr>
            <p:cNvPr id="4" name="Rectangle 3"/>
            <p:cNvSpPr/>
            <p:nvPr/>
          </p:nvSpPr>
          <p:spPr bwMode="auto">
            <a:xfrm>
              <a:off x="1493837" y="3175382"/>
              <a:ext cx="1524000" cy="7620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Client</a:t>
              </a:r>
            </a:p>
          </p:txBody>
        </p:sp>
        <p:sp>
          <p:nvSpPr>
            <p:cNvPr id="5" name="Rectangle 4"/>
            <p:cNvSpPr/>
            <p:nvPr/>
          </p:nvSpPr>
          <p:spPr bwMode="auto">
            <a:xfrm>
              <a:off x="5303837" y="3175382"/>
              <a:ext cx="1524000" cy="762000"/>
            </a:xfrm>
            <a:prstGeom prst="rect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Service</a:t>
              </a:r>
            </a:p>
          </p:txBody>
        </p:sp>
        <p:sp>
          <p:nvSpPr>
            <p:cNvPr id="6" name="Isosceles Triangle 5"/>
            <p:cNvSpPr/>
            <p:nvPr/>
          </p:nvSpPr>
          <p:spPr bwMode="auto">
            <a:xfrm>
              <a:off x="9113837" y="2735262"/>
              <a:ext cx="1905000" cy="1642241"/>
            </a:xfrm>
            <a:prstGeom prst="triangl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182880" tIns="146304" rIns="182880" bIns="146304" numCol="1" spcCol="0" rtlCol="0" fromWordArt="0" anchor="b" anchorCtr="1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Active</a:t>
              </a:r>
            </a:p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24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a typeface="Segoe UI" pitchFamily="34" charset="0"/>
                  <a:cs typeface="Segoe UI" pitchFamily="34" charset="0"/>
                </a:rPr>
                <a:t>Directory</a:t>
              </a:r>
            </a:p>
          </p:txBody>
        </p:sp>
        <p:cxnSp>
          <p:nvCxnSpPr>
            <p:cNvPr id="8" name="Straight Arrow Connector 7"/>
            <p:cNvCxnSpPr>
              <a:stCxn id="4" idx="3"/>
              <a:endCxn id="5" idx="1"/>
            </p:cNvCxnSpPr>
            <p:nvPr/>
          </p:nvCxnSpPr>
          <p:spPr>
            <a:xfrm>
              <a:off x="3017837" y="3556382"/>
              <a:ext cx="22860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stCxn id="5" idx="3"/>
              <a:endCxn id="23" idx="2"/>
            </p:cNvCxnSpPr>
            <p:nvPr/>
          </p:nvCxnSpPr>
          <p:spPr>
            <a:xfrm flipV="1">
              <a:off x="6827837" y="3553145"/>
              <a:ext cx="1829392" cy="3237"/>
            </a:xfrm>
            <a:prstGeom prst="straightConnector1">
              <a:avLst/>
            </a:prstGeom>
            <a:ln w="76200">
              <a:solidFill>
                <a:schemeClr val="tx1"/>
              </a:solidFill>
              <a:prstDash val="sysDash"/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Oval 22"/>
            <p:cNvSpPr/>
            <p:nvPr/>
          </p:nvSpPr>
          <p:spPr bwMode="auto">
            <a:xfrm>
              <a:off x="8657229" y="3381991"/>
              <a:ext cx="342308" cy="342308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cxnSp>
          <p:nvCxnSpPr>
            <p:cNvPr id="25" name="Straight Connector 24"/>
            <p:cNvCxnSpPr>
              <a:stCxn id="23" idx="6"/>
              <a:endCxn id="6" idx="1"/>
            </p:cNvCxnSpPr>
            <p:nvPr/>
          </p:nvCxnSpPr>
          <p:spPr>
            <a:xfrm>
              <a:off x="8999537" y="3553145"/>
              <a:ext cx="590550" cy="3238"/>
            </a:xfrm>
            <a:prstGeom prst="line">
              <a:avLst/>
            </a:prstGeom>
            <a:ln>
              <a:solidFill>
                <a:schemeClr val="tx1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Isosceles Triangle 21"/>
          <p:cNvSpPr/>
          <p:nvPr/>
        </p:nvSpPr>
        <p:spPr bwMode="auto">
          <a:xfrm>
            <a:off x="9113837" y="1474021"/>
            <a:ext cx="1905000" cy="1642241"/>
          </a:xfrm>
          <a:prstGeom prst="triangle">
            <a:avLst/>
          </a:prstGeom>
          <a:solidFill>
            <a:schemeClr val="accent1"/>
          </a:solidFill>
          <a:ln w="76200">
            <a:solidFill>
              <a:schemeClr val="bg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b" anchorCtr="1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Azure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AD</a:t>
            </a:r>
          </a:p>
        </p:txBody>
      </p:sp>
      <p:sp>
        <p:nvSpPr>
          <p:cNvPr id="24" name="Oval 23"/>
          <p:cNvSpPr/>
          <p:nvPr/>
        </p:nvSpPr>
        <p:spPr bwMode="auto">
          <a:xfrm>
            <a:off x="8657229" y="2120750"/>
            <a:ext cx="342308" cy="342308"/>
          </a:xfrm>
          <a:prstGeom prst="ellips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26" name="Straight Connector 25"/>
          <p:cNvCxnSpPr>
            <a:stCxn id="24" idx="6"/>
            <a:endCxn id="22" idx="1"/>
          </p:cNvCxnSpPr>
          <p:nvPr/>
        </p:nvCxnSpPr>
        <p:spPr>
          <a:xfrm>
            <a:off x="8999537" y="2291904"/>
            <a:ext cx="590550" cy="323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6" idx="2"/>
            <a:endCxn id="22" idx="2"/>
          </p:cNvCxnSpPr>
          <p:nvPr/>
        </p:nvCxnSpPr>
        <p:spPr>
          <a:xfrm flipV="1">
            <a:off x="9113837" y="3116262"/>
            <a:ext cx="0" cy="3013841"/>
          </a:xfrm>
          <a:prstGeom prst="line">
            <a:avLst/>
          </a:prstGeom>
          <a:ln>
            <a:solidFill>
              <a:schemeClr val="tx1"/>
            </a:solidFill>
            <a:prstDash val="lgDashDot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6" idx="4"/>
            <a:endCxn id="22" idx="4"/>
          </p:cNvCxnSpPr>
          <p:nvPr/>
        </p:nvCxnSpPr>
        <p:spPr>
          <a:xfrm flipV="1">
            <a:off x="11018837" y="3116262"/>
            <a:ext cx="0" cy="3013841"/>
          </a:xfrm>
          <a:prstGeom prst="line">
            <a:avLst/>
          </a:prstGeom>
          <a:ln>
            <a:solidFill>
              <a:schemeClr val="tx1"/>
            </a:solidFill>
            <a:prstDash val="lgDashDot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rrow: Up-Down 17"/>
          <p:cNvSpPr/>
          <p:nvPr/>
        </p:nvSpPr>
        <p:spPr bwMode="auto">
          <a:xfrm>
            <a:off x="9875837" y="3305750"/>
            <a:ext cx="381000" cy="956094"/>
          </a:xfrm>
          <a:prstGeom prst="upDown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427036" y="1474021"/>
            <a:ext cx="7620001" cy="465186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Benefits of Azure AD:</a:t>
            </a:r>
          </a:p>
          <a:p>
            <a:pPr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SSO with AD, Office 365, Outlook.com, and more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Enhanced control with Conditional Access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Enhanced security with Identity Protection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Use SDK of your choice supporting OAuth 2.0 or OpenID Connect standards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More than just sign-in – access Microsoft Graph</a:t>
            </a:r>
          </a:p>
          <a:p>
            <a:pPr marL="342900" indent="-342900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Used by Microsoft cloud services – high scale, performance, availability</a:t>
            </a:r>
          </a:p>
        </p:txBody>
      </p:sp>
    </p:spTree>
    <p:extLst>
      <p:ext uri="{BB962C8B-B14F-4D97-AF65-F5344CB8AC3E}">
        <p14:creationId xmlns:p14="http://schemas.microsoft.com/office/powerpoint/2010/main" val="199137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Azure AD v2 Endpoint?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78456" y="1438053"/>
            <a:ext cx="7768146" cy="523220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Unified</a:t>
            </a:r>
            <a:r>
              <a:rPr lang="bs-Latn-BA" dirty="0"/>
              <a:t> </a:t>
            </a:r>
            <a:r>
              <a:rPr lang="bs-Latn-BA" dirty="0" err="1"/>
              <a:t>endpoint</a:t>
            </a:r>
            <a:r>
              <a:rPr lang="bs-Latn-BA" dirty="0"/>
              <a:t> </a:t>
            </a:r>
            <a:r>
              <a:rPr lang="bs-Latn-BA" dirty="0" err="1"/>
              <a:t>for</a:t>
            </a:r>
            <a:r>
              <a:rPr lang="bs-Latn-BA" dirty="0"/>
              <a:t>: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bs-Latn-BA" dirty="0"/>
              <a:t>Microsoft </a:t>
            </a:r>
            <a:r>
              <a:rPr lang="bs-Latn-BA" dirty="0" err="1"/>
              <a:t>Personal</a:t>
            </a:r>
            <a:r>
              <a:rPr lang="bs-Latn-BA" dirty="0"/>
              <a:t> </a:t>
            </a:r>
            <a:r>
              <a:rPr lang="bs-Latn-BA" dirty="0" err="1"/>
              <a:t>Accounts</a:t>
            </a:r>
            <a:r>
              <a:rPr lang="bs-Latn-BA" dirty="0"/>
              <a:t> (@outlook.com, @live.com, @msn.com, @hotmail.com,...)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bs-Latn-BA" dirty="0" err="1"/>
              <a:t>Work</a:t>
            </a:r>
            <a:r>
              <a:rPr lang="bs-Latn-BA" dirty="0"/>
              <a:t> </a:t>
            </a:r>
            <a:r>
              <a:rPr lang="bs-Latn-BA" dirty="0" err="1"/>
              <a:t>and</a:t>
            </a:r>
            <a:r>
              <a:rPr lang="bs-Latn-BA" dirty="0"/>
              <a:t> </a:t>
            </a:r>
            <a:r>
              <a:rPr lang="bs-Latn-BA" dirty="0" err="1"/>
              <a:t>School</a:t>
            </a:r>
            <a:r>
              <a:rPr lang="bs-Latn-BA" dirty="0"/>
              <a:t> </a:t>
            </a:r>
            <a:r>
              <a:rPr lang="bs-Latn-BA" dirty="0" err="1"/>
              <a:t>Accounts</a:t>
            </a:r>
            <a:r>
              <a:rPr lang="bs-Latn-BA" dirty="0"/>
              <a:t> (Office 365)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Allows</a:t>
            </a:r>
            <a:r>
              <a:rPr lang="bs-Latn-BA" dirty="0"/>
              <a:t> </a:t>
            </a:r>
            <a:r>
              <a:rPr lang="bs-Latn-BA" dirty="0" err="1"/>
              <a:t>dynamic</a:t>
            </a:r>
            <a:r>
              <a:rPr lang="bs-Latn-BA" dirty="0"/>
              <a:t> </a:t>
            </a:r>
            <a:r>
              <a:rPr lang="bs-Latn-BA" dirty="0" err="1"/>
              <a:t>and</a:t>
            </a:r>
            <a:r>
              <a:rPr lang="bs-Latn-BA" dirty="0"/>
              <a:t> </a:t>
            </a:r>
            <a:r>
              <a:rPr lang="bs-Latn-BA" dirty="0" err="1"/>
              <a:t>incremental</a:t>
            </a:r>
            <a:r>
              <a:rPr lang="bs-Latn-BA" dirty="0"/>
              <a:t> </a:t>
            </a:r>
            <a:r>
              <a:rPr lang="bs-Latn-BA" dirty="0" err="1"/>
              <a:t>consents</a:t>
            </a:r>
            <a:endParaRPr lang="bs-Latn-BA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bs-Latn-BA" dirty="0" err="1"/>
              <a:t>Single</a:t>
            </a:r>
            <a:r>
              <a:rPr lang="bs-Latn-BA" dirty="0"/>
              <a:t> </a:t>
            </a:r>
            <a:r>
              <a:rPr lang="bs-Latn-BA" dirty="0" err="1"/>
              <a:t>Client</a:t>
            </a:r>
            <a:r>
              <a:rPr lang="bs-Latn-BA" dirty="0"/>
              <a:t> ID/</a:t>
            </a:r>
            <a:r>
              <a:rPr lang="bs-Latn-BA" dirty="0" err="1"/>
              <a:t>Secret</a:t>
            </a:r>
            <a:r>
              <a:rPr lang="bs-Latn-BA" dirty="0"/>
              <a:t> </a:t>
            </a:r>
            <a:r>
              <a:rPr lang="bs-Latn-BA" dirty="0" err="1"/>
              <a:t>pair</a:t>
            </a:r>
            <a:r>
              <a:rPr lang="bs-Latn-BA" dirty="0"/>
              <a:t> </a:t>
            </a:r>
            <a:r>
              <a:rPr lang="bs-Latn-BA" dirty="0" err="1"/>
              <a:t>for</a:t>
            </a:r>
            <a:r>
              <a:rPr lang="bs-Latn-BA" dirty="0"/>
              <a:t> multiple </a:t>
            </a:r>
            <a:r>
              <a:rPr lang="bs-Latn-BA" dirty="0" err="1"/>
              <a:t>apps</a:t>
            </a:r>
            <a:endParaRPr lang="bs-Latn-BA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bs-Latn-BA" dirty="0"/>
          </a:p>
        </p:txBody>
      </p:sp>
      <p:sp>
        <p:nvSpPr>
          <p:cNvPr id="4" name="Isosceles Triangle 3"/>
          <p:cNvSpPr/>
          <p:nvPr/>
        </p:nvSpPr>
        <p:spPr bwMode="auto">
          <a:xfrm>
            <a:off x="9875837" y="3670883"/>
            <a:ext cx="1905000" cy="1642241"/>
          </a:xfrm>
          <a:prstGeom prst="triangle">
            <a:avLst/>
          </a:prstGeom>
          <a:solidFill>
            <a:schemeClr val="accent1"/>
          </a:solidFill>
          <a:ln w="76200">
            <a:solidFill>
              <a:schemeClr val="bg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b" anchorCtr="1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Azure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AD</a:t>
            </a:r>
          </a:p>
        </p:txBody>
      </p:sp>
      <p:sp>
        <p:nvSpPr>
          <p:cNvPr id="5" name="Oval 4"/>
          <p:cNvSpPr/>
          <p:nvPr/>
        </p:nvSpPr>
        <p:spPr bwMode="auto">
          <a:xfrm>
            <a:off x="9393971" y="4317612"/>
            <a:ext cx="342308" cy="342308"/>
          </a:xfrm>
          <a:prstGeom prst="ellips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6" name="Straight Connector 5"/>
          <p:cNvCxnSpPr>
            <a:stCxn id="5" idx="6"/>
            <a:endCxn id="4" idx="1"/>
          </p:cNvCxnSpPr>
          <p:nvPr/>
        </p:nvCxnSpPr>
        <p:spPr>
          <a:xfrm>
            <a:off x="9736279" y="4488766"/>
            <a:ext cx="615808" cy="3238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 bwMode="auto">
          <a:xfrm>
            <a:off x="10028237" y="1212849"/>
            <a:ext cx="1600200" cy="1600200"/>
          </a:xfrm>
          <a:prstGeom prst="ellips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Microsoft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account</a:t>
            </a:r>
          </a:p>
        </p:txBody>
      </p:sp>
      <p:sp>
        <p:nvSpPr>
          <p:cNvPr id="8" name="Isosceles Triangle 7"/>
          <p:cNvSpPr/>
          <p:nvPr/>
        </p:nvSpPr>
        <p:spPr bwMode="auto">
          <a:xfrm>
            <a:off x="9502457" y="5660046"/>
            <a:ext cx="746760" cy="643759"/>
          </a:xfrm>
          <a:prstGeom prst="triangl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AD</a:t>
            </a:r>
          </a:p>
        </p:txBody>
      </p:sp>
      <p:sp>
        <p:nvSpPr>
          <p:cNvPr id="9" name="Isosceles Triangle 8"/>
          <p:cNvSpPr/>
          <p:nvPr/>
        </p:nvSpPr>
        <p:spPr bwMode="auto">
          <a:xfrm>
            <a:off x="11407457" y="5652081"/>
            <a:ext cx="746760" cy="643759"/>
          </a:xfrm>
          <a:prstGeom prst="triangl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AD</a:t>
            </a:r>
          </a:p>
        </p:txBody>
      </p:sp>
      <p:sp>
        <p:nvSpPr>
          <p:cNvPr id="10" name="Isosceles Triangle 9"/>
          <p:cNvSpPr/>
          <p:nvPr/>
        </p:nvSpPr>
        <p:spPr bwMode="auto">
          <a:xfrm>
            <a:off x="10454957" y="5652083"/>
            <a:ext cx="746760" cy="643759"/>
          </a:xfrm>
          <a:prstGeom prst="triangl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AD</a:t>
            </a:r>
          </a:p>
        </p:txBody>
      </p:sp>
      <p:cxnSp>
        <p:nvCxnSpPr>
          <p:cNvPr id="12" name="Straight Connector 11"/>
          <p:cNvCxnSpPr>
            <a:stCxn id="8" idx="0"/>
            <a:endCxn id="4" idx="2"/>
          </p:cNvCxnSpPr>
          <p:nvPr/>
        </p:nvCxnSpPr>
        <p:spPr>
          <a:xfrm flipV="1">
            <a:off x="9875837" y="5313124"/>
            <a:ext cx="0" cy="346922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10" idx="0"/>
            <a:endCxn id="4" idx="3"/>
          </p:cNvCxnSpPr>
          <p:nvPr/>
        </p:nvCxnSpPr>
        <p:spPr>
          <a:xfrm flipV="1">
            <a:off x="10828337" y="5313124"/>
            <a:ext cx="0" cy="338959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9" idx="0"/>
            <a:endCxn id="4" idx="4"/>
          </p:cNvCxnSpPr>
          <p:nvPr/>
        </p:nvCxnSpPr>
        <p:spPr>
          <a:xfrm flipV="1">
            <a:off x="11780837" y="5313124"/>
            <a:ext cx="0" cy="338957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 bwMode="auto">
          <a:xfrm>
            <a:off x="9390975" y="1841795"/>
            <a:ext cx="342308" cy="342308"/>
          </a:xfrm>
          <a:prstGeom prst="ellips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9056983" y="3079703"/>
            <a:ext cx="342308" cy="342308"/>
          </a:xfrm>
          <a:prstGeom prst="ellipse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26" name="Straight Connector 25"/>
          <p:cNvCxnSpPr>
            <a:stCxn id="23" idx="6"/>
            <a:endCxn id="7" idx="2"/>
          </p:cNvCxnSpPr>
          <p:nvPr/>
        </p:nvCxnSpPr>
        <p:spPr>
          <a:xfrm>
            <a:off x="9733283" y="2012949"/>
            <a:ext cx="294954" cy="0"/>
          </a:xfrm>
          <a:prstGeom prst="line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/>
          <p:cNvCxnSpPr>
            <a:stCxn id="24" idx="6"/>
            <a:endCxn id="7" idx="4"/>
          </p:cNvCxnSpPr>
          <p:nvPr/>
        </p:nvCxnSpPr>
        <p:spPr>
          <a:xfrm flipV="1">
            <a:off x="9399291" y="2813049"/>
            <a:ext cx="1429046" cy="437808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or: Elbow 29"/>
          <p:cNvCxnSpPr>
            <a:stCxn id="24" idx="6"/>
            <a:endCxn id="4" idx="0"/>
          </p:cNvCxnSpPr>
          <p:nvPr/>
        </p:nvCxnSpPr>
        <p:spPr>
          <a:xfrm>
            <a:off x="9399291" y="3250857"/>
            <a:ext cx="1429046" cy="420026"/>
          </a:xfrm>
          <a:prstGeom prst="bentConnector2">
            <a:avLst/>
          </a:prstGeom>
          <a:ln>
            <a:solidFill>
              <a:schemeClr val="tx1"/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9248421" y="1278991"/>
            <a:ext cx="627416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248421" y="3765892"/>
            <a:ext cx="627416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889355" y="2520138"/>
            <a:ext cx="673903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FF0000"/>
                </a:solidFill>
              </a:rPr>
              <a:t>v2</a:t>
            </a:r>
          </a:p>
        </p:txBody>
      </p:sp>
      <p:sp>
        <p:nvSpPr>
          <p:cNvPr id="35" name="Arrow: Right 34"/>
          <p:cNvSpPr/>
          <p:nvPr/>
        </p:nvSpPr>
        <p:spPr bwMode="auto">
          <a:xfrm>
            <a:off x="8199437" y="3081772"/>
            <a:ext cx="685800" cy="342308"/>
          </a:xfrm>
          <a:prstGeom prst="rightArrow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6" name="Arrow: Right 35"/>
          <p:cNvSpPr/>
          <p:nvPr/>
        </p:nvSpPr>
        <p:spPr bwMode="auto">
          <a:xfrm rot="1472667">
            <a:off x="8287186" y="2613145"/>
            <a:ext cx="685800" cy="342308"/>
          </a:xfrm>
          <a:prstGeom prst="rightArrow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7" name="Arrow: Right 36"/>
          <p:cNvSpPr/>
          <p:nvPr/>
        </p:nvSpPr>
        <p:spPr bwMode="auto">
          <a:xfrm rot="20269992">
            <a:off x="8296871" y="3543923"/>
            <a:ext cx="685800" cy="342308"/>
          </a:xfrm>
          <a:prstGeom prst="rightArrow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1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23" grpId="0" animBg="1"/>
      <p:bldP spid="24" grpId="0" animBg="1"/>
      <p:bldP spid="32" grpId="0"/>
      <p:bldP spid="33" grpId="0"/>
      <p:bldP spid="34" grpId="0"/>
      <p:bldP spid="35" grpId="0" animBg="1"/>
      <p:bldP spid="36" grpId="0" animBg="1"/>
      <p:bldP spid="3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v1 Versus v2</a:t>
            </a:r>
            <a:r>
              <a:rPr lang="bs-Latn-BA" dirty="0"/>
              <a:t> (</a:t>
            </a:r>
            <a:r>
              <a:rPr lang="bs-Latn-BA" dirty="0" err="1"/>
              <a:t>currently</a:t>
            </a:r>
            <a:r>
              <a:rPr lang="bs-Latn-BA" dirty="0"/>
              <a:t>)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54448" y="2129110"/>
            <a:ext cx="11888787" cy="2856167"/>
          </a:xfrm>
        </p:spPr>
        <p:txBody>
          <a:bodyPr/>
          <a:lstStyle/>
          <a:p>
            <a:pPr lvl="1"/>
            <a:r>
              <a:rPr lang="bs-Latn-BA" dirty="0" err="1"/>
              <a:t>For</a:t>
            </a:r>
            <a:r>
              <a:rPr lang="bs-Latn-BA" dirty="0"/>
              <a:t> v1 : Azure </a:t>
            </a:r>
            <a:r>
              <a:rPr lang="bs-Latn-BA" dirty="0" err="1"/>
              <a:t>Active</a:t>
            </a:r>
            <a:r>
              <a:rPr lang="bs-Latn-BA" dirty="0"/>
              <a:t> </a:t>
            </a:r>
            <a:r>
              <a:rPr lang="bs-Latn-BA" dirty="0" err="1"/>
              <a:t>Directory</a:t>
            </a:r>
            <a:r>
              <a:rPr lang="bs-Latn-BA" dirty="0"/>
              <a:t> </a:t>
            </a:r>
            <a:r>
              <a:rPr lang="bs-Latn-BA" dirty="0" err="1"/>
              <a:t>Authentication</a:t>
            </a:r>
            <a:r>
              <a:rPr lang="bs-Latn-BA" dirty="0"/>
              <a:t> </a:t>
            </a:r>
            <a:r>
              <a:rPr lang="bs-Latn-BA" dirty="0" err="1"/>
              <a:t>Libraries</a:t>
            </a:r>
            <a:r>
              <a:rPr lang="bs-Latn-BA" dirty="0"/>
              <a:t> (ADAL - </a:t>
            </a:r>
            <a:r>
              <a:rPr lang="bs-Latn-BA" dirty="0" err="1"/>
              <a:t>released</a:t>
            </a:r>
            <a:r>
              <a:rPr lang="bs-Latn-BA" dirty="0"/>
              <a:t>)</a:t>
            </a:r>
          </a:p>
          <a:p>
            <a:pPr lvl="1"/>
            <a:r>
              <a:rPr lang="bs-Latn-BA" dirty="0" err="1"/>
              <a:t>For</a:t>
            </a:r>
            <a:r>
              <a:rPr lang="bs-Latn-BA" dirty="0"/>
              <a:t> v2: Microsoft </a:t>
            </a:r>
            <a:r>
              <a:rPr lang="bs-Latn-BA" dirty="0" err="1"/>
              <a:t>Authentication</a:t>
            </a:r>
            <a:r>
              <a:rPr lang="bs-Latn-BA" dirty="0"/>
              <a:t> </a:t>
            </a:r>
            <a:r>
              <a:rPr lang="bs-Latn-BA" dirty="0" err="1"/>
              <a:t>Library</a:t>
            </a:r>
            <a:r>
              <a:rPr lang="bs-Latn-BA" dirty="0"/>
              <a:t> (MSAL – in </a:t>
            </a:r>
            <a:r>
              <a:rPr lang="bs-Latn-BA" dirty="0" err="1"/>
              <a:t>preview</a:t>
            </a:r>
            <a:r>
              <a:rPr lang="bs-Latn-BA" dirty="0"/>
              <a:t>)</a:t>
            </a:r>
          </a:p>
          <a:p>
            <a:pPr marL="228600" lvl="1" indent="0">
              <a:buNone/>
            </a:pPr>
            <a:endParaRPr lang="bs-Latn-BA" dirty="0"/>
          </a:p>
          <a:p>
            <a:pPr lvl="1"/>
            <a:r>
              <a:rPr lang="en-US" dirty="0"/>
              <a:t>If you need to sign in </a:t>
            </a:r>
            <a:r>
              <a:rPr lang="en-US" u="sng" dirty="0"/>
              <a:t>both</a:t>
            </a:r>
            <a:r>
              <a:rPr lang="en-US" dirty="0"/>
              <a:t> Azure AD and MS accounts, use v2 and MSA</a:t>
            </a:r>
            <a:r>
              <a:rPr lang="bs-Latn-BA" dirty="0"/>
              <a:t>L </a:t>
            </a:r>
            <a:r>
              <a:rPr lang="en-US" dirty="0"/>
              <a:t>Otherwise, use v1 and ADAL</a:t>
            </a:r>
          </a:p>
          <a:p>
            <a:pPr lvl="1"/>
            <a:r>
              <a:rPr lang="en-US" dirty="0"/>
              <a:t>Including if you are already using v1 and ADAL</a:t>
            </a:r>
            <a:r>
              <a:rPr lang="bs-Latn-BA" dirty="0"/>
              <a:t> (</a:t>
            </a:r>
            <a:r>
              <a:rPr lang="bs-Latn-BA" dirty="0" err="1"/>
              <a:t>migrate</a:t>
            </a:r>
            <a:r>
              <a:rPr lang="bs-Latn-BA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59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74639" y="141287"/>
            <a:ext cx="11889564" cy="917575"/>
          </a:xfrm>
        </p:spPr>
        <p:txBody>
          <a:bodyPr/>
          <a:lstStyle/>
          <a:p>
            <a:r>
              <a:rPr lang="en-US" sz="4400" dirty="0"/>
              <a:t>What is Coming Next in </a:t>
            </a:r>
            <a:r>
              <a:rPr lang="bs-Latn-BA" sz="4400" dirty="0"/>
              <a:t>v2</a:t>
            </a:r>
            <a:endParaRPr lang="en-US" sz="4400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274639" y="1058862"/>
          <a:ext cx="11889564" cy="583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7198">
                  <a:extLst>
                    <a:ext uri="{9D8B030D-6E8A-4147-A177-3AD203B41FA5}">
                      <a16:colId xmlns:a16="http://schemas.microsoft.com/office/drawing/2014/main" val="89911851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667727347"/>
                    </a:ext>
                  </a:extLst>
                </a:gridCol>
                <a:gridCol w="2059766">
                  <a:extLst>
                    <a:ext uri="{9D8B030D-6E8A-4147-A177-3AD203B41FA5}">
                      <a16:colId xmlns:a16="http://schemas.microsoft.com/office/drawing/2014/main" val="16474381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Feature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v1</a:t>
                      </a:r>
                      <a:r>
                        <a:rPr lang="en-US" baseline="0" dirty="0"/>
                        <a:t> Endpoint</a:t>
                      </a:r>
                    </a:p>
                    <a:p>
                      <a:pPr algn="ctr"/>
                      <a:r>
                        <a:rPr lang="en-US" baseline="0" dirty="0"/>
                        <a:t>(Azure AD only)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v2 Endpoint</a:t>
                      </a:r>
                    </a:p>
                    <a:p>
                      <a:pPr algn="ctr"/>
                      <a:r>
                        <a:rPr lang="en-US" dirty="0"/>
                        <a:t>(Azure AD + MSA)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151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OpenID Connect 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039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OAuth 2.0:  authorization</a:t>
                      </a:r>
                      <a:r>
                        <a:rPr lang="en-US" baseline="0" dirty="0"/>
                        <a:t> code grant – used by native and web apps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758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OAuth 2.0:</a:t>
                      </a:r>
                      <a:r>
                        <a:rPr lang="en-US" baseline="0" dirty="0"/>
                        <a:t>  client credentials grant (secret or certificate) – used by daemon apps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696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OAuth 2.0:</a:t>
                      </a:r>
                      <a:r>
                        <a:rPr lang="en-US" baseline="0" dirty="0"/>
                        <a:t>  implicit grant – used by single page apps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442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OAuth 2.0:</a:t>
                      </a:r>
                      <a:r>
                        <a:rPr lang="en-US" baseline="0" dirty="0"/>
                        <a:t>  On Behalf Of exchange – used by web APIs calling other web APIs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35611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Admin consent and admin-only scopes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53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Conditional Access including device health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rules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00FF00"/>
                          </a:highlight>
                        </a:rPr>
                        <a:t>GA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0820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Register</a:t>
                      </a:r>
                      <a:r>
                        <a:rPr lang="en-US" baseline="0" dirty="0"/>
                        <a:t> scopes for your own web API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Soon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6935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Get access tokens to Azure AD-only scopes e.g. Azure ARM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FF00"/>
                          </a:highlight>
                        </a:rPr>
                        <a:t>Soon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7719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Group claims,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role claims, email claim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8C00"/>
                          </a:highlight>
                        </a:rPr>
                        <a:t>Later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03101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Sovereign cloud endpoints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8C00"/>
                          </a:highlight>
                        </a:rPr>
                        <a:t>Later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2212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OAuth 2.0:  device profile – used with</a:t>
                      </a:r>
                      <a:r>
                        <a:rPr lang="en-US" baseline="0" dirty="0"/>
                        <a:t> limited UI devices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highlight>
                            <a:srgbClr val="00FF00"/>
                          </a:highlight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GA</a:t>
                      </a:r>
                      <a:endParaRPr lang="en-US" dirty="0">
                        <a:highlight>
                          <a:srgbClr val="00FF00"/>
                        </a:highligh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8C00"/>
                          </a:highlight>
                        </a:rPr>
                        <a:t>Later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619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Preserve user session</a:t>
                      </a:r>
                      <a:r>
                        <a:rPr lang="en-US" baseline="0" dirty="0"/>
                        <a:t> state from ADAL to MSAL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05050"/>
                          </a:solidFill>
                          <a:effectLst/>
                          <a:uLnTx/>
                          <a:uFillTx/>
                          <a:latin typeface="Segoe UI Semilight"/>
                          <a:ea typeface="+mn-ea"/>
                          <a:cs typeface="+mn-cs"/>
                        </a:rPr>
                        <a:t>N/A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8C00"/>
                          </a:highlight>
                        </a:rPr>
                        <a:t>Later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372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Update Azure AD-only</a:t>
                      </a:r>
                      <a:r>
                        <a:rPr lang="en-US" baseline="0" dirty="0"/>
                        <a:t> app registration to Azure AD+MSA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highlight>
                            <a:srgbClr val="FF8C00"/>
                          </a:highlight>
                        </a:rPr>
                        <a:t>Later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56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08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489150"/>
            <a:ext cx="11848254" cy="2179058"/>
          </a:xfrm>
        </p:spPr>
        <p:txBody>
          <a:bodyPr/>
          <a:lstStyle/>
          <a:p>
            <a:pPr algn="ctr"/>
            <a:r>
              <a:rPr lang="bs-Latn-BA" dirty="0"/>
              <a:t>DEMO</a:t>
            </a:r>
            <a:br>
              <a:rPr lang="bs-Latn-BA" dirty="0"/>
            </a:br>
            <a:r>
              <a:rPr lang="bs-Latn-BA" dirty="0"/>
              <a:t>Azure AD v2 </a:t>
            </a:r>
            <a:r>
              <a:rPr lang="bs-Latn-BA" dirty="0" err="1"/>
              <a:t>Endpoint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113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921198"/>
            <a:ext cx="11848254" cy="1181862"/>
          </a:xfrm>
        </p:spPr>
        <p:txBody>
          <a:bodyPr/>
          <a:lstStyle/>
          <a:p>
            <a:pPr algn="ctr"/>
            <a:r>
              <a:rPr lang="bs-Latn-BA" dirty="0"/>
              <a:t>Microsoft </a:t>
            </a:r>
            <a:r>
              <a:rPr lang="bs-Latn-BA" dirty="0" err="1"/>
              <a:t>Graph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28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 bwMode="auto">
          <a:xfrm>
            <a:off x="6083926" y="1516064"/>
            <a:ext cx="5446403" cy="318751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0" tIns="46630" rIns="0" bIns="4663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3229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32" name="Text Placeholder 31"/>
          <p:cNvSpPr>
            <a:spLocks noGrp="1"/>
          </p:cNvSpPr>
          <p:nvPr>
            <p:ph type="body" sz="quarter" idx="10"/>
          </p:nvPr>
        </p:nvSpPr>
        <p:spPr>
          <a:xfrm>
            <a:off x="495817" y="4974025"/>
            <a:ext cx="10996374" cy="1430328"/>
          </a:xfrm>
        </p:spPr>
        <p:txBody>
          <a:bodyPr/>
          <a:lstStyle/>
          <a:p>
            <a:pPr marL="0" indent="0">
              <a:buNone/>
            </a:pPr>
            <a:r>
              <a:rPr lang="en-US" sz="4047" dirty="0"/>
              <a:t>Many different APIs to access data</a:t>
            </a:r>
          </a:p>
          <a:p>
            <a:pPr marL="0" indent="0">
              <a:buNone/>
            </a:pPr>
            <a:r>
              <a:rPr lang="en-US" sz="4047" dirty="0"/>
              <a:t>Separate </a:t>
            </a:r>
            <a:r>
              <a:rPr lang="en-US" sz="4047" dirty="0" err="1"/>
              <a:t>auth</a:t>
            </a:r>
            <a:r>
              <a:rPr lang="en-US" sz="4047" dirty="0"/>
              <a:t> stacks for work and personal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96" dirty="0"/>
              <a:t>State of the world </a:t>
            </a:r>
            <a:r>
              <a:rPr lang="en-US" sz="4896" b="1" u="sng" dirty="0"/>
              <a:t>before</a:t>
            </a:r>
            <a:r>
              <a:rPr lang="en-US" sz="4896" dirty="0"/>
              <a:t> Microsoft Graph</a:t>
            </a:r>
            <a:br>
              <a:rPr lang="en-US" sz="4896" dirty="0"/>
            </a:br>
            <a:endParaRPr lang="en-US" dirty="0"/>
          </a:p>
        </p:txBody>
      </p:sp>
      <p:sp>
        <p:nvSpPr>
          <p:cNvPr id="2" name="Rectangle 1"/>
          <p:cNvSpPr/>
          <p:nvPr/>
        </p:nvSpPr>
        <p:spPr bwMode="auto">
          <a:xfrm>
            <a:off x="495817" y="1516062"/>
            <a:ext cx="5446571" cy="31875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0" tIns="46630" rIns="0" bIns="4663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3229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56" name="Freeform 7"/>
          <p:cNvSpPr>
            <a:spLocks noEditPoints="1"/>
          </p:cNvSpPr>
          <p:nvPr/>
        </p:nvSpPr>
        <p:spPr bwMode="auto">
          <a:xfrm>
            <a:off x="6162724" y="1665332"/>
            <a:ext cx="514840" cy="554689"/>
          </a:xfrm>
          <a:custGeom>
            <a:avLst/>
            <a:gdLst>
              <a:gd name="T0" fmla="*/ 73 w 106"/>
              <a:gd name="T1" fmla="*/ 68 h 118"/>
              <a:gd name="T2" fmla="*/ 90 w 106"/>
              <a:gd name="T3" fmla="*/ 37 h 118"/>
              <a:gd name="T4" fmla="*/ 53 w 106"/>
              <a:gd name="T5" fmla="*/ 0 h 118"/>
              <a:gd name="T6" fmla="*/ 16 w 106"/>
              <a:gd name="T7" fmla="*/ 37 h 118"/>
              <a:gd name="T8" fmla="*/ 33 w 106"/>
              <a:gd name="T9" fmla="*/ 68 h 118"/>
              <a:gd name="T10" fmla="*/ 0 w 106"/>
              <a:gd name="T11" fmla="*/ 117 h 118"/>
              <a:gd name="T12" fmla="*/ 0 w 106"/>
              <a:gd name="T13" fmla="*/ 118 h 118"/>
              <a:gd name="T14" fmla="*/ 10 w 106"/>
              <a:gd name="T15" fmla="*/ 118 h 118"/>
              <a:gd name="T16" fmla="*/ 10 w 106"/>
              <a:gd name="T17" fmla="*/ 117 h 118"/>
              <a:gd name="T18" fmla="*/ 53 w 106"/>
              <a:gd name="T19" fmla="*/ 74 h 118"/>
              <a:gd name="T20" fmla="*/ 96 w 106"/>
              <a:gd name="T21" fmla="*/ 117 h 118"/>
              <a:gd name="T22" fmla="*/ 96 w 106"/>
              <a:gd name="T23" fmla="*/ 118 h 118"/>
              <a:gd name="T24" fmla="*/ 106 w 106"/>
              <a:gd name="T25" fmla="*/ 118 h 118"/>
              <a:gd name="T26" fmla="*/ 106 w 106"/>
              <a:gd name="T27" fmla="*/ 117 h 118"/>
              <a:gd name="T28" fmla="*/ 73 w 106"/>
              <a:gd name="T29" fmla="*/ 68 h 118"/>
              <a:gd name="T30" fmla="*/ 53 w 106"/>
              <a:gd name="T31" fmla="*/ 10 h 118"/>
              <a:gd name="T32" fmla="*/ 80 w 106"/>
              <a:gd name="T33" fmla="*/ 37 h 118"/>
              <a:gd name="T34" fmla="*/ 53 w 106"/>
              <a:gd name="T35" fmla="*/ 64 h 118"/>
              <a:gd name="T36" fmla="*/ 26 w 106"/>
              <a:gd name="T37" fmla="*/ 37 h 118"/>
              <a:gd name="T38" fmla="*/ 53 w 106"/>
              <a:gd name="T39" fmla="*/ 10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118">
                <a:moveTo>
                  <a:pt x="73" y="68"/>
                </a:moveTo>
                <a:cubicBezTo>
                  <a:pt x="84" y="61"/>
                  <a:pt x="90" y="50"/>
                  <a:pt x="90" y="37"/>
                </a:cubicBezTo>
                <a:cubicBezTo>
                  <a:pt x="90" y="17"/>
                  <a:pt x="73" y="0"/>
                  <a:pt x="53" y="0"/>
                </a:cubicBezTo>
                <a:cubicBezTo>
                  <a:pt x="33" y="0"/>
                  <a:pt x="16" y="17"/>
                  <a:pt x="16" y="37"/>
                </a:cubicBezTo>
                <a:cubicBezTo>
                  <a:pt x="16" y="50"/>
                  <a:pt x="22" y="61"/>
                  <a:pt x="33" y="68"/>
                </a:cubicBezTo>
                <a:cubicBezTo>
                  <a:pt x="13" y="76"/>
                  <a:pt x="0" y="96"/>
                  <a:pt x="0" y="117"/>
                </a:cubicBezTo>
                <a:cubicBezTo>
                  <a:pt x="0" y="118"/>
                  <a:pt x="0" y="118"/>
                  <a:pt x="0" y="118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0" y="93"/>
                  <a:pt x="29" y="74"/>
                  <a:pt x="53" y="74"/>
                </a:cubicBezTo>
                <a:cubicBezTo>
                  <a:pt x="77" y="74"/>
                  <a:pt x="96" y="93"/>
                  <a:pt x="96" y="117"/>
                </a:cubicBezTo>
                <a:cubicBezTo>
                  <a:pt x="96" y="118"/>
                  <a:pt x="96" y="118"/>
                  <a:pt x="96" y="118"/>
                </a:cubicBezTo>
                <a:cubicBezTo>
                  <a:pt x="106" y="118"/>
                  <a:pt x="106" y="118"/>
                  <a:pt x="106" y="118"/>
                </a:cubicBezTo>
                <a:cubicBezTo>
                  <a:pt x="106" y="117"/>
                  <a:pt x="106" y="117"/>
                  <a:pt x="106" y="117"/>
                </a:cubicBezTo>
                <a:cubicBezTo>
                  <a:pt x="106" y="96"/>
                  <a:pt x="93" y="76"/>
                  <a:pt x="73" y="68"/>
                </a:cubicBezTo>
                <a:close/>
                <a:moveTo>
                  <a:pt x="53" y="10"/>
                </a:moveTo>
                <a:cubicBezTo>
                  <a:pt x="68" y="10"/>
                  <a:pt x="80" y="22"/>
                  <a:pt x="80" y="37"/>
                </a:cubicBezTo>
                <a:cubicBezTo>
                  <a:pt x="80" y="52"/>
                  <a:pt x="68" y="64"/>
                  <a:pt x="53" y="64"/>
                </a:cubicBezTo>
                <a:cubicBezTo>
                  <a:pt x="38" y="64"/>
                  <a:pt x="26" y="52"/>
                  <a:pt x="26" y="37"/>
                </a:cubicBezTo>
                <a:cubicBezTo>
                  <a:pt x="26" y="22"/>
                  <a:pt x="38" y="10"/>
                  <a:pt x="53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58" name="Freeform 41"/>
          <p:cNvSpPr>
            <a:spLocks noEditPoints="1"/>
          </p:cNvSpPr>
          <p:nvPr/>
        </p:nvSpPr>
        <p:spPr bwMode="auto">
          <a:xfrm>
            <a:off x="661675" y="1657395"/>
            <a:ext cx="584858" cy="564629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46533" y="1625820"/>
            <a:ext cx="2710477" cy="634440"/>
          </a:xfrm>
          <a:prstGeom prst="rect">
            <a:avLst/>
          </a:prstGeom>
          <a:noFill/>
        </p:spPr>
        <p:txBody>
          <a:bodyPr wrap="none" lIns="182854" tIns="146283" rIns="182854" bIns="146283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Work and school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617766" y="1625820"/>
            <a:ext cx="1551323" cy="634440"/>
          </a:xfrm>
          <a:prstGeom prst="rect">
            <a:avLst/>
          </a:prstGeom>
          <a:noFill/>
        </p:spPr>
        <p:txBody>
          <a:bodyPr wrap="none" lIns="182854" tIns="146283" rIns="182854" bIns="146283" rtlCol="0">
            <a:spAutoFit/>
          </a:bodyPr>
          <a:lstStyle/>
          <a:p>
            <a:pPr marL="0" marR="0" lvl="0" indent="0" algn="l" defTabSz="93259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Personal</a:t>
            </a:r>
          </a:p>
        </p:txBody>
      </p:sp>
      <p:sp>
        <p:nvSpPr>
          <p:cNvPr id="81" name="Title 12"/>
          <p:cNvSpPr txBox="1">
            <a:spLocks/>
          </p:cNvSpPr>
          <p:nvPr/>
        </p:nvSpPr>
        <p:spPr>
          <a:xfrm>
            <a:off x="495818" y="3937710"/>
            <a:ext cx="7894119" cy="917444"/>
          </a:xfrm>
          <a:prstGeom prst="rect">
            <a:avLst/>
          </a:prstGeom>
        </p:spPr>
        <p:txBody>
          <a:bodyPr vert="horz" wrap="square" lIns="146283" tIns="91427" rIns="146283" bIns="91427" rtlCol="0" anchor="t">
            <a:no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b="0" kern="1200" cap="none" spc="-102" baseline="0" dirty="0" smtClean="0">
                <a:ln w="3175">
                  <a:noFill/>
                </a:ln>
                <a:gradFill>
                  <a:gsLst>
                    <a:gs pos="13174">
                      <a:srgbClr val="262626"/>
                    </a:gs>
                    <a:gs pos="25000">
                      <a:srgbClr val="262626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5130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-104" normalizeH="0" baseline="0" noProof="0" dirty="0">
              <a:ln w="3175">
                <a:noFill/>
              </a:ln>
              <a:gradFill>
                <a:gsLst>
                  <a:gs pos="13174">
                    <a:srgbClr val="262626"/>
                  </a:gs>
                  <a:gs pos="25000">
                    <a:srgbClr val="262626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842177" y="2652417"/>
            <a:ext cx="932603" cy="932603"/>
            <a:chOff x="2313989" y="1263988"/>
            <a:chExt cx="914400" cy="914400"/>
          </a:xfrm>
        </p:grpSpPr>
        <p:sp>
          <p:nvSpPr>
            <p:cNvPr id="36" name="Rectangle 35"/>
            <p:cNvSpPr/>
            <p:nvPr/>
          </p:nvSpPr>
          <p:spPr bwMode="auto">
            <a:xfrm>
              <a:off x="2313989" y="1263988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0" t="22653" r="69293" b="31230"/>
            <a:stretch/>
          </p:blipFill>
          <p:spPr>
            <a:xfrm>
              <a:off x="2351382" y="1461715"/>
              <a:ext cx="839615" cy="518947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1712662" y="2652417"/>
            <a:ext cx="932603" cy="932603"/>
            <a:chOff x="9194761" y="1161572"/>
            <a:chExt cx="914400" cy="914400"/>
          </a:xfrm>
        </p:grpSpPr>
        <p:sp>
          <p:nvSpPr>
            <p:cNvPr id="30" name="Rectangle 29"/>
            <p:cNvSpPr/>
            <p:nvPr/>
          </p:nvSpPr>
          <p:spPr bwMode="auto">
            <a:xfrm>
              <a:off x="9194761" y="1161572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655"/>
            <a:stretch/>
          </p:blipFill>
          <p:spPr>
            <a:xfrm>
              <a:off x="9324759" y="1296622"/>
              <a:ext cx="654404" cy="642794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777419" y="2652417"/>
            <a:ext cx="932603" cy="932603"/>
            <a:chOff x="1790511" y="1189176"/>
            <a:chExt cx="914400" cy="914400"/>
          </a:xfrm>
        </p:grpSpPr>
        <p:sp>
          <p:nvSpPr>
            <p:cNvPr id="42" name="Rectangle 41"/>
            <p:cNvSpPr/>
            <p:nvPr/>
          </p:nvSpPr>
          <p:spPr bwMode="auto">
            <a:xfrm>
              <a:off x="1790511" y="1189176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66" t="14899" r="67704" b="14268"/>
            <a:stretch/>
          </p:blipFill>
          <p:spPr>
            <a:xfrm>
              <a:off x="1923256" y="1321808"/>
              <a:ext cx="640080" cy="640080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4906935" y="2652417"/>
            <a:ext cx="932603" cy="932603"/>
            <a:chOff x="10822811" y="4697633"/>
            <a:chExt cx="914400" cy="914400"/>
          </a:xfrm>
        </p:grpSpPr>
        <p:sp>
          <p:nvSpPr>
            <p:cNvPr id="46" name="Rectangle 45"/>
            <p:cNvSpPr/>
            <p:nvPr/>
          </p:nvSpPr>
          <p:spPr bwMode="auto">
            <a:xfrm>
              <a:off x="10822811" y="4697633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7" t="25033" r="80714" b="25940"/>
            <a:stretch/>
          </p:blipFill>
          <p:spPr>
            <a:xfrm>
              <a:off x="10970823" y="4849883"/>
              <a:ext cx="618376" cy="622492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652681" y="2652417"/>
            <a:ext cx="932603" cy="932603"/>
            <a:chOff x="9653150" y="1114825"/>
            <a:chExt cx="914400" cy="914400"/>
          </a:xfrm>
        </p:grpSpPr>
        <p:sp>
          <p:nvSpPr>
            <p:cNvPr id="51" name="Rectangle 50"/>
            <p:cNvSpPr/>
            <p:nvPr/>
          </p:nvSpPr>
          <p:spPr bwMode="auto">
            <a:xfrm>
              <a:off x="9653150" y="1114825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8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8022" y="1249697"/>
              <a:ext cx="644656" cy="644656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7159232" y="2652417"/>
            <a:ext cx="932603" cy="932603"/>
            <a:chOff x="7921912" y="5340726"/>
            <a:chExt cx="914400" cy="914400"/>
          </a:xfrm>
        </p:grpSpPr>
        <p:sp>
          <p:nvSpPr>
            <p:cNvPr id="64" name="Rectangle 63"/>
            <p:cNvSpPr/>
            <p:nvPr/>
          </p:nvSpPr>
          <p:spPr bwMode="auto">
            <a:xfrm>
              <a:off x="7921912" y="5340726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5" name="Freeform 33"/>
            <p:cNvSpPr>
              <a:spLocks noChangeAspect="1" noEditPoints="1"/>
            </p:cNvSpPr>
            <p:nvPr/>
          </p:nvSpPr>
          <p:spPr bwMode="black">
            <a:xfrm>
              <a:off x="8068161" y="5497071"/>
              <a:ext cx="621901" cy="601710"/>
            </a:xfrm>
            <a:custGeom>
              <a:avLst/>
              <a:gdLst>
                <a:gd name="T0" fmla="*/ 258 w 364"/>
                <a:gd name="T1" fmla="*/ 185 h 352"/>
                <a:gd name="T2" fmla="*/ 263 w 364"/>
                <a:gd name="T3" fmla="*/ 198 h 352"/>
                <a:gd name="T4" fmla="*/ 216 w 364"/>
                <a:gd name="T5" fmla="*/ 276 h 352"/>
                <a:gd name="T6" fmla="*/ 263 w 364"/>
                <a:gd name="T7" fmla="*/ 198 h 352"/>
                <a:gd name="T8" fmla="*/ 117 w 364"/>
                <a:gd name="T9" fmla="*/ 143 h 352"/>
                <a:gd name="T10" fmla="*/ 96 w 364"/>
                <a:gd name="T11" fmla="*/ 132 h 352"/>
                <a:gd name="T12" fmla="*/ 75 w 364"/>
                <a:gd name="T13" fmla="*/ 145 h 352"/>
                <a:gd name="T14" fmla="*/ 67 w 364"/>
                <a:gd name="T15" fmla="*/ 176 h 352"/>
                <a:gd name="T16" fmla="*/ 75 w 364"/>
                <a:gd name="T17" fmla="*/ 208 h 352"/>
                <a:gd name="T18" fmla="*/ 95 w 364"/>
                <a:gd name="T19" fmla="*/ 220 h 352"/>
                <a:gd name="T20" fmla="*/ 116 w 364"/>
                <a:gd name="T21" fmla="*/ 210 h 352"/>
                <a:gd name="T22" fmla="*/ 125 w 364"/>
                <a:gd name="T23" fmla="*/ 177 h 352"/>
                <a:gd name="T24" fmla="*/ 120 w 364"/>
                <a:gd name="T25" fmla="*/ 149 h 352"/>
                <a:gd name="T26" fmla="*/ 102 w 364"/>
                <a:gd name="T27" fmla="*/ 132 h 352"/>
                <a:gd name="T28" fmla="*/ 79 w 364"/>
                <a:gd name="T29" fmla="*/ 139 h 352"/>
                <a:gd name="T30" fmla="*/ 68 w 364"/>
                <a:gd name="T31" fmla="*/ 167 h 352"/>
                <a:gd name="T32" fmla="*/ 72 w 364"/>
                <a:gd name="T33" fmla="*/ 202 h 352"/>
                <a:gd name="T34" fmla="*/ 89 w 364"/>
                <a:gd name="T35" fmla="*/ 219 h 352"/>
                <a:gd name="T36" fmla="*/ 112 w 364"/>
                <a:gd name="T37" fmla="*/ 215 h 352"/>
                <a:gd name="T38" fmla="*/ 124 w 364"/>
                <a:gd name="T39" fmla="*/ 187 h 352"/>
                <a:gd name="T40" fmla="*/ 123 w 364"/>
                <a:gd name="T41" fmla="*/ 157 h 352"/>
                <a:gd name="T42" fmla="*/ 108 w 364"/>
                <a:gd name="T43" fmla="*/ 134 h 352"/>
                <a:gd name="T44" fmla="*/ 84 w 364"/>
                <a:gd name="T45" fmla="*/ 135 h 352"/>
                <a:gd name="T46" fmla="*/ 69 w 364"/>
                <a:gd name="T47" fmla="*/ 159 h 352"/>
                <a:gd name="T48" fmla="*/ 69 w 364"/>
                <a:gd name="T49" fmla="*/ 194 h 352"/>
                <a:gd name="T50" fmla="*/ 84 w 364"/>
                <a:gd name="T51" fmla="*/ 217 h 352"/>
                <a:gd name="T52" fmla="*/ 107 w 364"/>
                <a:gd name="T53" fmla="*/ 218 h 352"/>
                <a:gd name="T54" fmla="*/ 123 w 364"/>
                <a:gd name="T55" fmla="*/ 196 h 352"/>
                <a:gd name="T56" fmla="*/ 0 w 364"/>
                <a:gd name="T57" fmla="*/ 35 h 352"/>
                <a:gd name="T58" fmla="*/ 0 w 364"/>
                <a:gd name="T59" fmla="*/ 35 h 352"/>
                <a:gd name="T60" fmla="*/ 137 w 364"/>
                <a:gd name="T61" fmla="*/ 229 h 352"/>
                <a:gd name="T62" fmla="*/ 95 w 364"/>
                <a:gd name="T63" fmla="*/ 247 h 352"/>
                <a:gd name="T64" fmla="*/ 57 w 364"/>
                <a:gd name="T65" fmla="*/ 226 h 352"/>
                <a:gd name="T66" fmla="*/ 42 w 364"/>
                <a:gd name="T67" fmla="*/ 178 h 352"/>
                <a:gd name="T68" fmla="*/ 56 w 364"/>
                <a:gd name="T69" fmla="*/ 127 h 352"/>
                <a:gd name="T70" fmla="*/ 97 w 364"/>
                <a:gd name="T71" fmla="*/ 105 h 352"/>
                <a:gd name="T72" fmla="*/ 137 w 364"/>
                <a:gd name="T73" fmla="*/ 122 h 352"/>
                <a:gd name="T74" fmla="*/ 154 w 364"/>
                <a:gd name="T75" fmla="*/ 175 h 352"/>
                <a:gd name="T76" fmla="*/ 117 w 364"/>
                <a:gd name="T77" fmla="*/ 143 h 352"/>
                <a:gd name="T78" fmla="*/ 96 w 364"/>
                <a:gd name="T79" fmla="*/ 132 h 352"/>
                <a:gd name="T80" fmla="*/ 75 w 364"/>
                <a:gd name="T81" fmla="*/ 145 h 352"/>
                <a:gd name="T82" fmla="*/ 67 w 364"/>
                <a:gd name="T83" fmla="*/ 176 h 352"/>
                <a:gd name="T84" fmla="*/ 75 w 364"/>
                <a:gd name="T85" fmla="*/ 208 h 352"/>
                <a:gd name="T86" fmla="*/ 95 w 364"/>
                <a:gd name="T87" fmla="*/ 220 h 352"/>
                <a:gd name="T88" fmla="*/ 116 w 364"/>
                <a:gd name="T89" fmla="*/ 210 h 352"/>
                <a:gd name="T90" fmla="*/ 125 w 364"/>
                <a:gd name="T91" fmla="*/ 177 h 352"/>
                <a:gd name="T92" fmla="*/ 123 w 364"/>
                <a:gd name="T93" fmla="*/ 157 h 352"/>
                <a:gd name="T94" fmla="*/ 108 w 364"/>
                <a:gd name="T95" fmla="*/ 134 h 352"/>
                <a:gd name="T96" fmla="*/ 84 w 364"/>
                <a:gd name="T97" fmla="*/ 135 h 352"/>
                <a:gd name="T98" fmla="*/ 69 w 364"/>
                <a:gd name="T99" fmla="*/ 159 h 352"/>
                <a:gd name="T100" fmla="*/ 69 w 364"/>
                <a:gd name="T101" fmla="*/ 194 h 352"/>
                <a:gd name="T102" fmla="*/ 84 w 364"/>
                <a:gd name="T103" fmla="*/ 217 h 352"/>
                <a:gd name="T104" fmla="*/ 107 w 364"/>
                <a:gd name="T105" fmla="*/ 218 h 352"/>
                <a:gd name="T106" fmla="*/ 123 w 364"/>
                <a:gd name="T107" fmla="*/ 19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4" h="352">
                  <a:moveTo>
                    <a:pt x="356" y="76"/>
                  </a:moveTo>
                  <a:cubicBezTo>
                    <a:pt x="216" y="76"/>
                    <a:pt x="216" y="76"/>
                    <a:pt x="216" y="76"/>
                  </a:cubicBezTo>
                  <a:cubicBezTo>
                    <a:pt x="216" y="151"/>
                    <a:pt x="216" y="151"/>
                    <a:pt x="216" y="151"/>
                  </a:cubicBezTo>
                  <a:cubicBezTo>
                    <a:pt x="258" y="185"/>
                    <a:pt x="258" y="185"/>
                    <a:pt x="258" y="185"/>
                  </a:cubicBezTo>
                  <a:cubicBezTo>
                    <a:pt x="364" y="96"/>
                    <a:pt x="364" y="96"/>
                    <a:pt x="364" y="96"/>
                  </a:cubicBezTo>
                  <a:cubicBezTo>
                    <a:pt x="364" y="84"/>
                    <a:pt x="364" y="84"/>
                    <a:pt x="364" y="84"/>
                  </a:cubicBezTo>
                  <a:cubicBezTo>
                    <a:pt x="364" y="78"/>
                    <a:pt x="362" y="76"/>
                    <a:pt x="356" y="76"/>
                  </a:cubicBezTo>
                  <a:close/>
                  <a:moveTo>
                    <a:pt x="263" y="198"/>
                  </a:moveTo>
                  <a:cubicBezTo>
                    <a:pt x="262" y="199"/>
                    <a:pt x="260" y="200"/>
                    <a:pt x="258" y="200"/>
                  </a:cubicBezTo>
                  <a:cubicBezTo>
                    <a:pt x="256" y="200"/>
                    <a:pt x="255" y="199"/>
                    <a:pt x="253" y="19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276"/>
                    <a:pt x="216" y="276"/>
                    <a:pt x="216" y="276"/>
                  </a:cubicBezTo>
                  <a:cubicBezTo>
                    <a:pt x="356" y="276"/>
                    <a:pt x="356" y="276"/>
                    <a:pt x="356" y="276"/>
                  </a:cubicBezTo>
                  <a:cubicBezTo>
                    <a:pt x="362" y="276"/>
                    <a:pt x="364" y="274"/>
                    <a:pt x="364" y="268"/>
                  </a:cubicBezTo>
                  <a:cubicBezTo>
                    <a:pt x="364" y="113"/>
                    <a:pt x="364" y="113"/>
                    <a:pt x="364" y="113"/>
                  </a:cubicBezTo>
                  <a:lnTo>
                    <a:pt x="263" y="198"/>
                  </a:ln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0" y="35"/>
                  </a:moveTo>
                  <a:cubicBezTo>
                    <a:pt x="0" y="317"/>
                    <a:pt x="0" y="317"/>
                    <a:pt x="0" y="317"/>
                  </a:cubicBezTo>
                  <a:cubicBezTo>
                    <a:pt x="208" y="352"/>
                    <a:pt x="208" y="352"/>
                    <a:pt x="208" y="352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0" y="35"/>
                  </a:lnTo>
                  <a:close/>
                  <a:moveTo>
                    <a:pt x="153" y="191"/>
                  </a:moveTo>
                  <a:cubicBezTo>
                    <a:pt x="152" y="196"/>
                    <a:pt x="151" y="201"/>
                    <a:pt x="149" y="206"/>
                  </a:cubicBezTo>
                  <a:cubicBezTo>
                    <a:pt x="148" y="210"/>
                    <a:pt x="146" y="214"/>
                    <a:pt x="144" y="218"/>
                  </a:cubicBezTo>
                  <a:cubicBezTo>
                    <a:pt x="142" y="222"/>
                    <a:pt x="140" y="226"/>
                    <a:pt x="137" y="229"/>
                  </a:cubicBezTo>
                  <a:cubicBezTo>
                    <a:pt x="134" y="232"/>
                    <a:pt x="131" y="235"/>
                    <a:pt x="128" y="237"/>
                  </a:cubicBezTo>
                  <a:cubicBezTo>
                    <a:pt x="125" y="240"/>
                    <a:pt x="121" y="242"/>
                    <a:pt x="118" y="243"/>
                  </a:cubicBezTo>
                  <a:cubicBezTo>
                    <a:pt x="114" y="245"/>
                    <a:pt x="111" y="246"/>
                    <a:pt x="107" y="246"/>
                  </a:cubicBezTo>
                  <a:cubicBezTo>
                    <a:pt x="103" y="247"/>
                    <a:pt x="99" y="247"/>
                    <a:pt x="95" y="247"/>
                  </a:cubicBezTo>
                  <a:cubicBezTo>
                    <a:pt x="91" y="246"/>
                    <a:pt x="87" y="246"/>
                    <a:pt x="83" y="245"/>
                  </a:cubicBezTo>
                  <a:cubicBezTo>
                    <a:pt x="80" y="244"/>
                    <a:pt x="77" y="242"/>
                    <a:pt x="73" y="241"/>
                  </a:cubicBezTo>
                  <a:cubicBezTo>
                    <a:pt x="70" y="239"/>
                    <a:pt x="67" y="237"/>
                    <a:pt x="64" y="234"/>
                  </a:cubicBezTo>
                  <a:cubicBezTo>
                    <a:pt x="62" y="232"/>
                    <a:pt x="59" y="229"/>
                    <a:pt x="57" y="226"/>
                  </a:cubicBezTo>
                  <a:cubicBezTo>
                    <a:pt x="54" y="223"/>
                    <a:pt x="52" y="219"/>
                    <a:pt x="50" y="216"/>
                  </a:cubicBezTo>
                  <a:cubicBezTo>
                    <a:pt x="49" y="212"/>
                    <a:pt x="47" y="208"/>
                    <a:pt x="46" y="204"/>
                  </a:cubicBezTo>
                  <a:cubicBezTo>
                    <a:pt x="45" y="200"/>
                    <a:pt x="44" y="196"/>
                    <a:pt x="43" y="192"/>
                  </a:cubicBezTo>
                  <a:cubicBezTo>
                    <a:pt x="43" y="187"/>
                    <a:pt x="42" y="183"/>
                    <a:pt x="42" y="178"/>
                  </a:cubicBezTo>
                  <a:cubicBezTo>
                    <a:pt x="42" y="173"/>
                    <a:pt x="43" y="168"/>
                    <a:pt x="43" y="163"/>
                  </a:cubicBezTo>
                  <a:cubicBezTo>
                    <a:pt x="44" y="158"/>
                    <a:pt x="45" y="154"/>
                    <a:pt x="46" y="150"/>
                  </a:cubicBezTo>
                  <a:cubicBezTo>
                    <a:pt x="47" y="146"/>
                    <a:pt x="48" y="142"/>
                    <a:pt x="50" y="138"/>
                  </a:cubicBezTo>
                  <a:cubicBezTo>
                    <a:pt x="52" y="134"/>
                    <a:pt x="54" y="131"/>
                    <a:pt x="56" y="127"/>
                  </a:cubicBezTo>
                  <a:cubicBezTo>
                    <a:pt x="59" y="124"/>
                    <a:pt x="61" y="121"/>
                    <a:pt x="64" y="118"/>
                  </a:cubicBezTo>
                  <a:cubicBezTo>
                    <a:pt x="67" y="116"/>
                    <a:pt x="70" y="113"/>
                    <a:pt x="74" y="112"/>
                  </a:cubicBezTo>
                  <a:cubicBezTo>
                    <a:pt x="77" y="110"/>
                    <a:pt x="81" y="108"/>
                    <a:pt x="84" y="107"/>
                  </a:cubicBezTo>
                  <a:cubicBezTo>
                    <a:pt x="88" y="106"/>
                    <a:pt x="92" y="105"/>
                    <a:pt x="97" y="105"/>
                  </a:cubicBezTo>
                  <a:cubicBezTo>
                    <a:pt x="101" y="105"/>
                    <a:pt x="105" y="105"/>
                    <a:pt x="108" y="106"/>
                  </a:cubicBezTo>
                  <a:cubicBezTo>
                    <a:pt x="112" y="106"/>
                    <a:pt x="116" y="107"/>
                    <a:pt x="119" y="109"/>
                  </a:cubicBezTo>
                  <a:cubicBezTo>
                    <a:pt x="122" y="110"/>
                    <a:pt x="126" y="112"/>
                    <a:pt x="129" y="114"/>
                  </a:cubicBezTo>
                  <a:cubicBezTo>
                    <a:pt x="132" y="116"/>
                    <a:pt x="135" y="119"/>
                    <a:pt x="137" y="122"/>
                  </a:cubicBezTo>
                  <a:cubicBezTo>
                    <a:pt x="140" y="126"/>
                    <a:pt x="142" y="129"/>
                    <a:pt x="144" y="133"/>
                  </a:cubicBezTo>
                  <a:cubicBezTo>
                    <a:pt x="147" y="137"/>
                    <a:pt x="148" y="141"/>
                    <a:pt x="150" y="145"/>
                  </a:cubicBezTo>
                  <a:cubicBezTo>
                    <a:pt x="151" y="149"/>
                    <a:pt x="152" y="154"/>
                    <a:pt x="153" y="159"/>
                  </a:cubicBezTo>
                  <a:cubicBezTo>
                    <a:pt x="153" y="164"/>
                    <a:pt x="154" y="169"/>
                    <a:pt x="154" y="175"/>
                  </a:cubicBezTo>
                  <a:cubicBezTo>
                    <a:pt x="154" y="181"/>
                    <a:pt x="153" y="186"/>
                    <a:pt x="153" y="191"/>
                  </a:cubicBezTo>
                  <a:close/>
                  <a:moveTo>
                    <a:pt x="123" y="157"/>
                  </a:move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ubicBezTo>
                    <a:pt x="124" y="163"/>
                    <a:pt x="123" y="160"/>
                    <a:pt x="123" y="157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8235595" y="2652417"/>
            <a:ext cx="932603" cy="932603"/>
            <a:chOff x="2313989" y="1263988"/>
            <a:chExt cx="914400" cy="914400"/>
          </a:xfrm>
        </p:grpSpPr>
        <p:sp>
          <p:nvSpPr>
            <p:cNvPr id="67" name="Rectangle 66"/>
            <p:cNvSpPr/>
            <p:nvPr/>
          </p:nvSpPr>
          <p:spPr bwMode="auto">
            <a:xfrm>
              <a:off x="2313989" y="1263988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0" t="22653" r="69293" b="31230"/>
            <a:stretch/>
          </p:blipFill>
          <p:spPr>
            <a:xfrm>
              <a:off x="2351382" y="1461715"/>
              <a:ext cx="839615" cy="518947"/>
            </a:xfrm>
            <a:prstGeom prst="rect">
              <a:avLst/>
            </a:prstGeom>
          </p:spPr>
        </p:pic>
      </p:grpSp>
      <p:grpSp>
        <p:nvGrpSpPr>
          <p:cNvPr id="69" name="Group 68"/>
          <p:cNvGrpSpPr/>
          <p:nvPr/>
        </p:nvGrpSpPr>
        <p:grpSpPr>
          <a:xfrm>
            <a:off x="9300352" y="2652417"/>
            <a:ext cx="932603" cy="932603"/>
            <a:chOff x="10822811" y="4697633"/>
            <a:chExt cx="914400" cy="914400"/>
          </a:xfrm>
        </p:grpSpPr>
        <p:sp>
          <p:nvSpPr>
            <p:cNvPr id="75" name="Rectangle 74"/>
            <p:cNvSpPr/>
            <p:nvPr/>
          </p:nvSpPr>
          <p:spPr bwMode="auto">
            <a:xfrm>
              <a:off x="10822811" y="4697633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76" name="Picture 75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57" t="25033" r="80714" b="25940"/>
            <a:stretch/>
          </p:blipFill>
          <p:spPr>
            <a:xfrm>
              <a:off x="10970823" y="4849883"/>
              <a:ext cx="618376" cy="622492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2106168" y="2323406"/>
            <a:ext cx="145590" cy="327475"/>
            <a:chOff x="987488" y="3647121"/>
            <a:chExt cx="142748" cy="321083"/>
          </a:xfrm>
        </p:grpSpPr>
        <p:cxnSp>
          <p:nvCxnSpPr>
            <p:cNvPr id="78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1040401" y="2324971"/>
            <a:ext cx="145590" cy="327475"/>
            <a:chOff x="987488" y="3647121"/>
            <a:chExt cx="142748" cy="321083"/>
          </a:xfrm>
        </p:grpSpPr>
        <p:cxnSp>
          <p:nvCxnSpPr>
            <p:cNvPr id="83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3147114" y="2315706"/>
            <a:ext cx="145590" cy="327475"/>
            <a:chOff x="987488" y="3647121"/>
            <a:chExt cx="142748" cy="321083"/>
          </a:xfrm>
        </p:grpSpPr>
        <p:cxnSp>
          <p:nvCxnSpPr>
            <p:cNvPr id="86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4234674" y="2337653"/>
            <a:ext cx="145590" cy="327475"/>
            <a:chOff x="987488" y="3647121"/>
            <a:chExt cx="142748" cy="321083"/>
          </a:xfrm>
        </p:grpSpPr>
        <p:cxnSp>
          <p:nvCxnSpPr>
            <p:cNvPr id="89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5300442" y="2323406"/>
            <a:ext cx="145590" cy="327475"/>
            <a:chOff x="987488" y="3647121"/>
            <a:chExt cx="142748" cy="321083"/>
          </a:xfrm>
        </p:grpSpPr>
        <p:cxnSp>
          <p:nvCxnSpPr>
            <p:cNvPr id="92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7552738" y="2329222"/>
            <a:ext cx="145590" cy="327475"/>
            <a:chOff x="987488" y="3647121"/>
            <a:chExt cx="142748" cy="321083"/>
          </a:xfrm>
        </p:grpSpPr>
        <p:cxnSp>
          <p:nvCxnSpPr>
            <p:cNvPr id="98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8629185" y="2331016"/>
            <a:ext cx="145590" cy="327475"/>
            <a:chOff x="987488" y="3647121"/>
            <a:chExt cx="142748" cy="321083"/>
          </a:xfrm>
        </p:grpSpPr>
        <p:cxnSp>
          <p:nvCxnSpPr>
            <p:cNvPr id="101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9693859" y="2326114"/>
            <a:ext cx="145590" cy="327475"/>
            <a:chOff x="987488" y="3647121"/>
            <a:chExt cx="142748" cy="321083"/>
          </a:xfrm>
        </p:grpSpPr>
        <p:cxnSp>
          <p:nvCxnSpPr>
            <p:cNvPr id="104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107" name="Rectangle 106"/>
          <p:cNvSpPr/>
          <p:nvPr/>
        </p:nvSpPr>
        <p:spPr bwMode="auto">
          <a:xfrm>
            <a:off x="647904" y="3497619"/>
            <a:ext cx="932603" cy="1068398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9" name="Freeform 24"/>
          <p:cNvSpPr>
            <a:spLocks noEditPoints="1"/>
          </p:cNvSpPr>
          <p:nvPr/>
        </p:nvSpPr>
        <p:spPr bwMode="auto">
          <a:xfrm>
            <a:off x="1142233" y="3855796"/>
            <a:ext cx="366434" cy="291752"/>
          </a:xfrm>
          <a:custGeom>
            <a:avLst/>
            <a:gdLst>
              <a:gd name="T0" fmla="*/ 0 w 128"/>
              <a:gd name="T1" fmla="*/ 56 h 104"/>
              <a:gd name="T2" fmla="*/ 8 w 128"/>
              <a:gd name="T3" fmla="*/ 56 h 104"/>
              <a:gd name="T4" fmla="*/ 24 w 128"/>
              <a:gd name="T5" fmla="*/ 40 h 104"/>
              <a:gd name="T6" fmla="*/ 40 w 128"/>
              <a:gd name="T7" fmla="*/ 56 h 104"/>
              <a:gd name="T8" fmla="*/ 50 w 128"/>
              <a:gd name="T9" fmla="*/ 75 h 104"/>
              <a:gd name="T10" fmla="*/ 32 w 128"/>
              <a:gd name="T11" fmla="*/ 104 h 104"/>
              <a:gd name="T12" fmla="*/ 40 w 128"/>
              <a:gd name="T13" fmla="*/ 104 h 104"/>
              <a:gd name="T14" fmla="*/ 64 w 128"/>
              <a:gd name="T15" fmla="*/ 80 h 104"/>
              <a:gd name="T16" fmla="*/ 88 w 128"/>
              <a:gd name="T17" fmla="*/ 104 h 104"/>
              <a:gd name="T18" fmla="*/ 96 w 128"/>
              <a:gd name="T19" fmla="*/ 104 h 104"/>
              <a:gd name="T20" fmla="*/ 78 w 128"/>
              <a:gd name="T21" fmla="*/ 75 h 104"/>
              <a:gd name="T22" fmla="*/ 88 w 128"/>
              <a:gd name="T23" fmla="*/ 56 h 104"/>
              <a:gd name="T24" fmla="*/ 104 w 128"/>
              <a:gd name="T25" fmla="*/ 40 h 104"/>
              <a:gd name="T26" fmla="*/ 120 w 128"/>
              <a:gd name="T27" fmla="*/ 56 h 104"/>
              <a:gd name="T28" fmla="*/ 128 w 128"/>
              <a:gd name="T29" fmla="*/ 56 h 104"/>
              <a:gd name="T30" fmla="*/ 117 w 128"/>
              <a:gd name="T31" fmla="*/ 36 h 104"/>
              <a:gd name="T32" fmla="*/ 124 w 128"/>
              <a:gd name="T33" fmla="*/ 20 h 104"/>
              <a:gd name="T34" fmla="*/ 104 w 128"/>
              <a:gd name="T35" fmla="*/ 0 h 104"/>
              <a:gd name="T36" fmla="*/ 84 w 128"/>
              <a:gd name="T37" fmla="*/ 20 h 104"/>
              <a:gd name="T38" fmla="*/ 92 w 128"/>
              <a:gd name="T39" fmla="*/ 36 h 104"/>
              <a:gd name="T40" fmla="*/ 84 w 128"/>
              <a:gd name="T41" fmla="*/ 43 h 104"/>
              <a:gd name="T42" fmla="*/ 64 w 128"/>
              <a:gd name="T43" fmla="*/ 32 h 104"/>
              <a:gd name="T44" fmla="*/ 44 w 128"/>
              <a:gd name="T45" fmla="*/ 43 h 104"/>
              <a:gd name="T46" fmla="*/ 37 w 128"/>
              <a:gd name="T47" fmla="*/ 36 h 104"/>
              <a:gd name="T48" fmla="*/ 44 w 128"/>
              <a:gd name="T49" fmla="*/ 20 h 104"/>
              <a:gd name="T50" fmla="*/ 24 w 128"/>
              <a:gd name="T51" fmla="*/ 0 h 104"/>
              <a:gd name="T52" fmla="*/ 4 w 128"/>
              <a:gd name="T53" fmla="*/ 20 h 104"/>
              <a:gd name="T54" fmla="*/ 12 w 128"/>
              <a:gd name="T55" fmla="*/ 36 h 104"/>
              <a:gd name="T56" fmla="*/ 0 w 128"/>
              <a:gd name="T57" fmla="*/ 56 h 104"/>
              <a:gd name="T58" fmla="*/ 104 w 128"/>
              <a:gd name="T59" fmla="*/ 8 h 104"/>
              <a:gd name="T60" fmla="*/ 116 w 128"/>
              <a:gd name="T61" fmla="*/ 20 h 104"/>
              <a:gd name="T62" fmla="*/ 104 w 128"/>
              <a:gd name="T63" fmla="*/ 32 h 104"/>
              <a:gd name="T64" fmla="*/ 92 w 128"/>
              <a:gd name="T65" fmla="*/ 20 h 104"/>
              <a:gd name="T66" fmla="*/ 104 w 128"/>
              <a:gd name="T67" fmla="*/ 8 h 104"/>
              <a:gd name="T68" fmla="*/ 64 w 128"/>
              <a:gd name="T69" fmla="*/ 40 h 104"/>
              <a:gd name="T70" fmla="*/ 80 w 128"/>
              <a:gd name="T71" fmla="*/ 56 h 104"/>
              <a:gd name="T72" fmla="*/ 64 w 128"/>
              <a:gd name="T73" fmla="*/ 72 h 104"/>
              <a:gd name="T74" fmla="*/ 48 w 128"/>
              <a:gd name="T75" fmla="*/ 56 h 104"/>
              <a:gd name="T76" fmla="*/ 64 w 128"/>
              <a:gd name="T77" fmla="*/ 40 h 104"/>
              <a:gd name="T78" fmla="*/ 24 w 128"/>
              <a:gd name="T79" fmla="*/ 8 h 104"/>
              <a:gd name="T80" fmla="*/ 36 w 128"/>
              <a:gd name="T81" fmla="*/ 20 h 104"/>
              <a:gd name="T82" fmla="*/ 24 w 128"/>
              <a:gd name="T83" fmla="*/ 32 h 104"/>
              <a:gd name="T84" fmla="*/ 12 w 128"/>
              <a:gd name="T85" fmla="*/ 20 h 104"/>
              <a:gd name="T86" fmla="*/ 24 w 128"/>
              <a:gd name="T87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04">
                <a:moveTo>
                  <a:pt x="0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47"/>
                  <a:pt x="15" y="40"/>
                  <a:pt x="24" y="40"/>
                </a:cubicBezTo>
                <a:cubicBezTo>
                  <a:pt x="33" y="40"/>
                  <a:pt x="40" y="47"/>
                  <a:pt x="40" y="56"/>
                </a:cubicBezTo>
                <a:cubicBezTo>
                  <a:pt x="40" y="64"/>
                  <a:pt x="44" y="71"/>
                  <a:pt x="50" y="75"/>
                </a:cubicBezTo>
                <a:cubicBezTo>
                  <a:pt x="40" y="81"/>
                  <a:pt x="32" y="91"/>
                  <a:pt x="32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91"/>
                  <a:pt x="51" y="80"/>
                  <a:pt x="64" y="80"/>
                </a:cubicBezTo>
                <a:cubicBezTo>
                  <a:pt x="77" y="80"/>
                  <a:pt x="88" y="91"/>
                  <a:pt x="88" y="10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6" y="91"/>
                  <a:pt x="89" y="81"/>
                  <a:pt x="78" y="75"/>
                </a:cubicBezTo>
                <a:cubicBezTo>
                  <a:pt x="84" y="71"/>
                  <a:pt x="88" y="64"/>
                  <a:pt x="88" y="56"/>
                </a:cubicBezTo>
                <a:cubicBezTo>
                  <a:pt x="88" y="47"/>
                  <a:pt x="95" y="40"/>
                  <a:pt x="104" y="40"/>
                </a:cubicBezTo>
                <a:cubicBezTo>
                  <a:pt x="113" y="40"/>
                  <a:pt x="120" y="47"/>
                  <a:pt x="12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7"/>
                  <a:pt x="124" y="40"/>
                  <a:pt x="117" y="36"/>
                </a:cubicBezTo>
                <a:cubicBezTo>
                  <a:pt x="121" y="32"/>
                  <a:pt x="124" y="26"/>
                  <a:pt x="124" y="20"/>
                </a:cubicBezTo>
                <a:cubicBezTo>
                  <a:pt x="124" y="9"/>
                  <a:pt x="115" y="0"/>
                  <a:pt x="104" y="0"/>
                </a:cubicBezTo>
                <a:cubicBezTo>
                  <a:pt x="93" y="0"/>
                  <a:pt x="84" y="9"/>
                  <a:pt x="84" y="20"/>
                </a:cubicBezTo>
                <a:cubicBezTo>
                  <a:pt x="84" y="26"/>
                  <a:pt x="87" y="32"/>
                  <a:pt x="92" y="36"/>
                </a:cubicBezTo>
                <a:cubicBezTo>
                  <a:pt x="89" y="37"/>
                  <a:pt x="86" y="40"/>
                  <a:pt x="84" y="43"/>
                </a:cubicBezTo>
                <a:cubicBezTo>
                  <a:pt x="80" y="36"/>
                  <a:pt x="73" y="32"/>
                  <a:pt x="64" y="32"/>
                </a:cubicBezTo>
                <a:cubicBezTo>
                  <a:pt x="56" y="32"/>
                  <a:pt x="49" y="36"/>
                  <a:pt x="44" y="43"/>
                </a:cubicBezTo>
                <a:cubicBezTo>
                  <a:pt x="42" y="40"/>
                  <a:pt x="40" y="37"/>
                  <a:pt x="37" y="36"/>
                </a:cubicBezTo>
                <a:cubicBezTo>
                  <a:pt x="41" y="32"/>
                  <a:pt x="44" y="26"/>
                  <a:pt x="44" y="20"/>
                </a:cubicBezTo>
                <a:cubicBezTo>
                  <a:pt x="44" y="9"/>
                  <a:pt x="35" y="0"/>
                  <a:pt x="24" y="0"/>
                </a:cubicBezTo>
                <a:cubicBezTo>
                  <a:pt x="13" y="0"/>
                  <a:pt x="4" y="9"/>
                  <a:pt x="4" y="20"/>
                </a:cubicBezTo>
                <a:cubicBezTo>
                  <a:pt x="4" y="26"/>
                  <a:pt x="7" y="32"/>
                  <a:pt x="12" y="36"/>
                </a:cubicBezTo>
                <a:cubicBezTo>
                  <a:pt x="5" y="40"/>
                  <a:pt x="0" y="47"/>
                  <a:pt x="0" y="56"/>
                </a:cubicBezTo>
                <a:close/>
                <a:moveTo>
                  <a:pt x="104" y="8"/>
                </a:moveTo>
                <a:cubicBezTo>
                  <a:pt x="111" y="8"/>
                  <a:pt x="116" y="13"/>
                  <a:pt x="116" y="20"/>
                </a:cubicBezTo>
                <a:cubicBezTo>
                  <a:pt x="116" y="27"/>
                  <a:pt x="111" y="32"/>
                  <a:pt x="104" y="32"/>
                </a:cubicBezTo>
                <a:cubicBezTo>
                  <a:pt x="98" y="32"/>
                  <a:pt x="92" y="27"/>
                  <a:pt x="92" y="20"/>
                </a:cubicBezTo>
                <a:cubicBezTo>
                  <a:pt x="92" y="13"/>
                  <a:pt x="98" y="8"/>
                  <a:pt x="104" y="8"/>
                </a:cubicBezTo>
                <a:close/>
                <a:moveTo>
                  <a:pt x="64" y="40"/>
                </a:moveTo>
                <a:cubicBezTo>
                  <a:pt x="73" y="40"/>
                  <a:pt x="80" y="47"/>
                  <a:pt x="80" y="56"/>
                </a:cubicBezTo>
                <a:cubicBezTo>
                  <a:pt x="80" y="65"/>
                  <a:pt x="73" y="72"/>
                  <a:pt x="64" y="72"/>
                </a:cubicBezTo>
                <a:cubicBezTo>
                  <a:pt x="55" y="72"/>
                  <a:pt x="48" y="65"/>
                  <a:pt x="48" y="56"/>
                </a:cubicBezTo>
                <a:cubicBezTo>
                  <a:pt x="48" y="47"/>
                  <a:pt x="55" y="40"/>
                  <a:pt x="64" y="40"/>
                </a:cubicBezTo>
                <a:close/>
                <a:moveTo>
                  <a:pt x="24" y="8"/>
                </a:moveTo>
                <a:cubicBezTo>
                  <a:pt x="31" y="8"/>
                  <a:pt x="36" y="13"/>
                  <a:pt x="36" y="20"/>
                </a:cubicBezTo>
                <a:cubicBezTo>
                  <a:pt x="36" y="27"/>
                  <a:pt x="31" y="32"/>
                  <a:pt x="24" y="32"/>
                </a:cubicBezTo>
                <a:cubicBezTo>
                  <a:pt x="18" y="32"/>
                  <a:pt x="12" y="27"/>
                  <a:pt x="12" y="20"/>
                </a:cubicBezTo>
                <a:cubicBezTo>
                  <a:pt x="12" y="13"/>
                  <a:pt x="18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0" name="Freeform 41"/>
          <p:cNvSpPr>
            <a:spLocks noEditPoints="1"/>
          </p:cNvSpPr>
          <p:nvPr/>
        </p:nvSpPr>
        <p:spPr bwMode="auto">
          <a:xfrm>
            <a:off x="774698" y="3664311"/>
            <a:ext cx="265703" cy="273446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6" name="Freeform 31"/>
          <p:cNvSpPr>
            <a:spLocks noEditPoints="1"/>
          </p:cNvSpPr>
          <p:nvPr/>
        </p:nvSpPr>
        <p:spPr bwMode="auto">
          <a:xfrm>
            <a:off x="745225" y="4135113"/>
            <a:ext cx="325169" cy="239499"/>
          </a:xfrm>
          <a:custGeom>
            <a:avLst/>
            <a:gdLst>
              <a:gd name="T0" fmla="*/ 0 w 120"/>
              <a:gd name="T1" fmla="*/ 0 h 88"/>
              <a:gd name="T2" fmla="*/ 0 w 120"/>
              <a:gd name="T3" fmla="*/ 88 h 88"/>
              <a:gd name="T4" fmla="*/ 120 w 120"/>
              <a:gd name="T5" fmla="*/ 88 h 88"/>
              <a:gd name="T6" fmla="*/ 120 w 120"/>
              <a:gd name="T7" fmla="*/ 0 h 88"/>
              <a:gd name="T8" fmla="*/ 0 w 120"/>
              <a:gd name="T9" fmla="*/ 0 h 88"/>
              <a:gd name="T10" fmla="*/ 112 w 120"/>
              <a:gd name="T11" fmla="*/ 80 h 88"/>
              <a:gd name="T12" fmla="*/ 8 w 120"/>
              <a:gd name="T13" fmla="*/ 80 h 88"/>
              <a:gd name="T14" fmla="*/ 8 w 120"/>
              <a:gd name="T15" fmla="*/ 8 h 88"/>
              <a:gd name="T16" fmla="*/ 112 w 120"/>
              <a:gd name="T17" fmla="*/ 8 h 88"/>
              <a:gd name="T18" fmla="*/ 112 w 120"/>
              <a:gd name="T19" fmla="*/ 80 h 88"/>
              <a:gd name="T20" fmla="*/ 16 w 120"/>
              <a:gd name="T21" fmla="*/ 72 h 88"/>
              <a:gd name="T22" fmla="*/ 24 w 120"/>
              <a:gd name="T23" fmla="*/ 72 h 88"/>
              <a:gd name="T24" fmla="*/ 40 w 120"/>
              <a:gd name="T25" fmla="*/ 56 h 88"/>
              <a:gd name="T26" fmla="*/ 56 w 120"/>
              <a:gd name="T27" fmla="*/ 72 h 88"/>
              <a:gd name="T28" fmla="*/ 64 w 120"/>
              <a:gd name="T29" fmla="*/ 72 h 88"/>
              <a:gd name="T30" fmla="*/ 53 w 120"/>
              <a:gd name="T31" fmla="*/ 51 h 88"/>
              <a:gd name="T32" fmla="*/ 60 w 120"/>
              <a:gd name="T33" fmla="*/ 36 h 88"/>
              <a:gd name="T34" fmla="*/ 40 w 120"/>
              <a:gd name="T35" fmla="*/ 16 h 88"/>
              <a:gd name="T36" fmla="*/ 20 w 120"/>
              <a:gd name="T37" fmla="*/ 36 h 88"/>
              <a:gd name="T38" fmla="*/ 28 w 120"/>
              <a:gd name="T39" fmla="*/ 51 h 88"/>
              <a:gd name="T40" fmla="*/ 16 w 120"/>
              <a:gd name="T41" fmla="*/ 72 h 88"/>
              <a:gd name="T42" fmla="*/ 40 w 120"/>
              <a:gd name="T43" fmla="*/ 24 h 88"/>
              <a:gd name="T44" fmla="*/ 52 w 120"/>
              <a:gd name="T45" fmla="*/ 36 h 88"/>
              <a:gd name="T46" fmla="*/ 40 w 120"/>
              <a:gd name="T47" fmla="*/ 48 h 88"/>
              <a:gd name="T48" fmla="*/ 28 w 120"/>
              <a:gd name="T49" fmla="*/ 36 h 88"/>
              <a:gd name="T50" fmla="*/ 40 w 120"/>
              <a:gd name="T51" fmla="*/ 24 h 88"/>
              <a:gd name="T52" fmla="*/ 104 w 120"/>
              <a:gd name="T53" fmla="*/ 24 h 88"/>
              <a:gd name="T54" fmla="*/ 72 w 120"/>
              <a:gd name="T55" fmla="*/ 24 h 88"/>
              <a:gd name="T56" fmla="*/ 72 w 120"/>
              <a:gd name="T57" fmla="*/ 16 h 88"/>
              <a:gd name="T58" fmla="*/ 104 w 120"/>
              <a:gd name="T59" fmla="*/ 16 h 88"/>
              <a:gd name="T60" fmla="*/ 104 w 120"/>
              <a:gd name="T61" fmla="*/ 24 h 88"/>
              <a:gd name="T62" fmla="*/ 104 w 120"/>
              <a:gd name="T63" fmla="*/ 72 h 88"/>
              <a:gd name="T64" fmla="*/ 72 w 120"/>
              <a:gd name="T65" fmla="*/ 72 h 88"/>
              <a:gd name="T66" fmla="*/ 72 w 120"/>
              <a:gd name="T67" fmla="*/ 64 h 88"/>
              <a:gd name="T68" fmla="*/ 104 w 120"/>
              <a:gd name="T69" fmla="*/ 64 h 88"/>
              <a:gd name="T70" fmla="*/ 104 w 120"/>
              <a:gd name="T71" fmla="*/ 72 h 88"/>
              <a:gd name="T72" fmla="*/ 104 w 120"/>
              <a:gd name="T73" fmla="*/ 48 h 88"/>
              <a:gd name="T74" fmla="*/ 72 w 120"/>
              <a:gd name="T75" fmla="*/ 48 h 88"/>
              <a:gd name="T76" fmla="*/ 72 w 120"/>
              <a:gd name="T77" fmla="*/ 40 h 88"/>
              <a:gd name="T78" fmla="*/ 104 w 120"/>
              <a:gd name="T79" fmla="*/ 40 h 88"/>
              <a:gd name="T80" fmla="*/ 104 w 120"/>
              <a:gd name="T81" fmla="*/ 4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0" h="88">
                <a:moveTo>
                  <a:pt x="0" y="0"/>
                </a:moveTo>
                <a:cubicBezTo>
                  <a:pt x="0" y="88"/>
                  <a:pt x="0" y="88"/>
                  <a:pt x="0" y="88"/>
                </a:cubicBezTo>
                <a:cubicBezTo>
                  <a:pt x="120" y="88"/>
                  <a:pt x="120" y="88"/>
                  <a:pt x="120" y="88"/>
                </a:cubicBezTo>
                <a:cubicBezTo>
                  <a:pt x="120" y="0"/>
                  <a:pt x="120" y="0"/>
                  <a:pt x="120" y="0"/>
                </a:cubicBezTo>
                <a:lnTo>
                  <a:pt x="0" y="0"/>
                </a:lnTo>
                <a:close/>
                <a:moveTo>
                  <a:pt x="112" y="80"/>
                </a:moveTo>
                <a:cubicBezTo>
                  <a:pt x="8" y="80"/>
                  <a:pt x="8" y="80"/>
                  <a:pt x="8" y="80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80"/>
                </a:lnTo>
                <a:close/>
                <a:moveTo>
                  <a:pt x="16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63"/>
                  <a:pt x="31" y="56"/>
                  <a:pt x="40" y="56"/>
                </a:cubicBezTo>
                <a:cubicBezTo>
                  <a:pt x="49" y="56"/>
                  <a:pt x="56" y="63"/>
                  <a:pt x="56" y="72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63"/>
                  <a:pt x="60" y="55"/>
                  <a:pt x="53" y="51"/>
                </a:cubicBezTo>
                <a:cubicBezTo>
                  <a:pt x="57" y="47"/>
                  <a:pt x="60" y="42"/>
                  <a:pt x="60" y="36"/>
                </a:cubicBezTo>
                <a:cubicBezTo>
                  <a:pt x="60" y="25"/>
                  <a:pt x="51" y="16"/>
                  <a:pt x="40" y="16"/>
                </a:cubicBezTo>
                <a:cubicBezTo>
                  <a:pt x="29" y="16"/>
                  <a:pt x="20" y="25"/>
                  <a:pt x="20" y="36"/>
                </a:cubicBezTo>
                <a:cubicBezTo>
                  <a:pt x="20" y="42"/>
                  <a:pt x="23" y="47"/>
                  <a:pt x="28" y="51"/>
                </a:cubicBezTo>
                <a:cubicBezTo>
                  <a:pt x="21" y="55"/>
                  <a:pt x="16" y="63"/>
                  <a:pt x="16" y="72"/>
                </a:cubicBezTo>
                <a:close/>
                <a:moveTo>
                  <a:pt x="40" y="24"/>
                </a:moveTo>
                <a:cubicBezTo>
                  <a:pt x="47" y="24"/>
                  <a:pt x="52" y="29"/>
                  <a:pt x="52" y="36"/>
                </a:cubicBezTo>
                <a:cubicBezTo>
                  <a:pt x="52" y="42"/>
                  <a:pt x="47" y="48"/>
                  <a:pt x="40" y="48"/>
                </a:cubicBezTo>
                <a:cubicBezTo>
                  <a:pt x="34" y="48"/>
                  <a:pt x="28" y="42"/>
                  <a:pt x="28" y="36"/>
                </a:cubicBezTo>
                <a:cubicBezTo>
                  <a:pt x="28" y="29"/>
                  <a:pt x="34" y="24"/>
                  <a:pt x="40" y="24"/>
                </a:cubicBezTo>
                <a:close/>
                <a:moveTo>
                  <a:pt x="104" y="24"/>
                </a:moveTo>
                <a:cubicBezTo>
                  <a:pt x="72" y="24"/>
                  <a:pt x="72" y="24"/>
                  <a:pt x="72" y="24"/>
                </a:cubicBezTo>
                <a:cubicBezTo>
                  <a:pt x="72" y="16"/>
                  <a:pt x="72" y="16"/>
                  <a:pt x="72" y="16"/>
                </a:cubicBezTo>
                <a:cubicBezTo>
                  <a:pt x="104" y="16"/>
                  <a:pt x="104" y="16"/>
                  <a:pt x="104" y="16"/>
                </a:cubicBezTo>
                <a:lnTo>
                  <a:pt x="104" y="24"/>
                </a:lnTo>
                <a:close/>
                <a:moveTo>
                  <a:pt x="104" y="72"/>
                </a:moveTo>
                <a:cubicBezTo>
                  <a:pt x="72" y="72"/>
                  <a:pt x="72" y="72"/>
                  <a:pt x="72" y="72"/>
                </a:cubicBezTo>
                <a:cubicBezTo>
                  <a:pt x="72" y="64"/>
                  <a:pt x="72" y="64"/>
                  <a:pt x="72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72"/>
                </a:lnTo>
                <a:close/>
                <a:moveTo>
                  <a:pt x="104" y="48"/>
                </a:moveTo>
                <a:cubicBezTo>
                  <a:pt x="72" y="48"/>
                  <a:pt x="72" y="48"/>
                  <a:pt x="72" y="48"/>
                </a:cubicBezTo>
                <a:cubicBezTo>
                  <a:pt x="72" y="40"/>
                  <a:pt x="72" y="40"/>
                  <a:pt x="72" y="40"/>
                </a:cubicBezTo>
                <a:cubicBezTo>
                  <a:pt x="104" y="40"/>
                  <a:pt x="104" y="40"/>
                  <a:pt x="104" y="40"/>
                </a:cubicBezTo>
                <a:lnTo>
                  <a:pt x="104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7" name="Rectangle 116"/>
          <p:cNvSpPr/>
          <p:nvPr/>
        </p:nvSpPr>
        <p:spPr bwMode="auto">
          <a:xfrm>
            <a:off x="1716030" y="3504982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8" name="Freeform 24"/>
          <p:cNvSpPr>
            <a:spLocks noEditPoints="1"/>
          </p:cNvSpPr>
          <p:nvPr/>
        </p:nvSpPr>
        <p:spPr bwMode="auto">
          <a:xfrm>
            <a:off x="2205871" y="3825408"/>
            <a:ext cx="366434" cy="291752"/>
          </a:xfrm>
          <a:custGeom>
            <a:avLst/>
            <a:gdLst>
              <a:gd name="T0" fmla="*/ 0 w 128"/>
              <a:gd name="T1" fmla="*/ 56 h 104"/>
              <a:gd name="T2" fmla="*/ 8 w 128"/>
              <a:gd name="T3" fmla="*/ 56 h 104"/>
              <a:gd name="T4" fmla="*/ 24 w 128"/>
              <a:gd name="T5" fmla="*/ 40 h 104"/>
              <a:gd name="T6" fmla="*/ 40 w 128"/>
              <a:gd name="T7" fmla="*/ 56 h 104"/>
              <a:gd name="T8" fmla="*/ 50 w 128"/>
              <a:gd name="T9" fmla="*/ 75 h 104"/>
              <a:gd name="T10" fmla="*/ 32 w 128"/>
              <a:gd name="T11" fmla="*/ 104 h 104"/>
              <a:gd name="T12" fmla="*/ 40 w 128"/>
              <a:gd name="T13" fmla="*/ 104 h 104"/>
              <a:gd name="T14" fmla="*/ 64 w 128"/>
              <a:gd name="T15" fmla="*/ 80 h 104"/>
              <a:gd name="T16" fmla="*/ 88 w 128"/>
              <a:gd name="T17" fmla="*/ 104 h 104"/>
              <a:gd name="T18" fmla="*/ 96 w 128"/>
              <a:gd name="T19" fmla="*/ 104 h 104"/>
              <a:gd name="T20" fmla="*/ 78 w 128"/>
              <a:gd name="T21" fmla="*/ 75 h 104"/>
              <a:gd name="T22" fmla="*/ 88 w 128"/>
              <a:gd name="T23" fmla="*/ 56 h 104"/>
              <a:gd name="T24" fmla="*/ 104 w 128"/>
              <a:gd name="T25" fmla="*/ 40 h 104"/>
              <a:gd name="T26" fmla="*/ 120 w 128"/>
              <a:gd name="T27" fmla="*/ 56 h 104"/>
              <a:gd name="T28" fmla="*/ 128 w 128"/>
              <a:gd name="T29" fmla="*/ 56 h 104"/>
              <a:gd name="T30" fmla="*/ 117 w 128"/>
              <a:gd name="T31" fmla="*/ 36 h 104"/>
              <a:gd name="T32" fmla="*/ 124 w 128"/>
              <a:gd name="T33" fmla="*/ 20 h 104"/>
              <a:gd name="T34" fmla="*/ 104 w 128"/>
              <a:gd name="T35" fmla="*/ 0 h 104"/>
              <a:gd name="T36" fmla="*/ 84 w 128"/>
              <a:gd name="T37" fmla="*/ 20 h 104"/>
              <a:gd name="T38" fmla="*/ 92 w 128"/>
              <a:gd name="T39" fmla="*/ 36 h 104"/>
              <a:gd name="T40" fmla="*/ 84 w 128"/>
              <a:gd name="T41" fmla="*/ 43 h 104"/>
              <a:gd name="T42" fmla="*/ 64 w 128"/>
              <a:gd name="T43" fmla="*/ 32 h 104"/>
              <a:gd name="T44" fmla="*/ 44 w 128"/>
              <a:gd name="T45" fmla="*/ 43 h 104"/>
              <a:gd name="T46" fmla="*/ 37 w 128"/>
              <a:gd name="T47" fmla="*/ 36 h 104"/>
              <a:gd name="T48" fmla="*/ 44 w 128"/>
              <a:gd name="T49" fmla="*/ 20 h 104"/>
              <a:gd name="T50" fmla="*/ 24 w 128"/>
              <a:gd name="T51" fmla="*/ 0 h 104"/>
              <a:gd name="T52" fmla="*/ 4 w 128"/>
              <a:gd name="T53" fmla="*/ 20 h 104"/>
              <a:gd name="T54" fmla="*/ 12 w 128"/>
              <a:gd name="T55" fmla="*/ 36 h 104"/>
              <a:gd name="T56" fmla="*/ 0 w 128"/>
              <a:gd name="T57" fmla="*/ 56 h 104"/>
              <a:gd name="T58" fmla="*/ 104 w 128"/>
              <a:gd name="T59" fmla="*/ 8 h 104"/>
              <a:gd name="T60" fmla="*/ 116 w 128"/>
              <a:gd name="T61" fmla="*/ 20 h 104"/>
              <a:gd name="T62" fmla="*/ 104 w 128"/>
              <a:gd name="T63" fmla="*/ 32 h 104"/>
              <a:gd name="T64" fmla="*/ 92 w 128"/>
              <a:gd name="T65" fmla="*/ 20 h 104"/>
              <a:gd name="T66" fmla="*/ 104 w 128"/>
              <a:gd name="T67" fmla="*/ 8 h 104"/>
              <a:gd name="T68" fmla="*/ 64 w 128"/>
              <a:gd name="T69" fmla="*/ 40 h 104"/>
              <a:gd name="T70" fmla="*/ 80 w 128"/>
              <a:gd name="T71" fmla="*/ 56 h 104"/>
              <a:gd name="T72" fmla="*/ 64 w 128"/>
              <a:gd name="T73" fmla="*/ 72 h 104"/>
              <a:gd name="T74" fmla="*/ 48 w 128"/>
              <a:gd name="T75" fmla="*/ 56 h 104"/>
              <a:gd name="T76" fmla="*/ 64 w 128"/>
              <a:gd name="T77" fmla="*/ 40 h 104"/>
              <a:gd name="T78" fmla="*/ 24 w 128"/>
              <a:gd name="T79" fmla="*/ 8 h 104"/>
              <a:gd name="T80" fmla="*/ 36 w 128"/>
              <a:gd name="T81" fmla="*/ 20 h 104"/>
              <a:gd name="T82" fmla="*/ 24 w 128"/>
              <a:gd name="T83" fmla="*/ 32 h 104"/>
              <a:gd name="T84" fmla="*/ 12 w 128"/>
              <a:gd name="T85" fmla="*/ 20 h 104"/>
              <a:gd name="T86" fmla="*/ 24 w 128"/>
              <a:gd name="T87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04">
                <a:moveTo>
                  <a:pt x="0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47"/>
                  <a:pt x="15" y="40"/>
                  <a:pt x="24" y="40"/>
                </a:cubicBezTo>
                <a:cubicBezTo>
                  <a:pt x="33" y="40"/>
                  <a:pt x="40" y="47"/>
                  <a:pt x="40" y="56"/>
                </a:cubicBezTo>
                <a:cubicBezTo>
                  <a:pt x="40" y="64"/>
                  <a:pt x="44" y="71"/>
                  <a:pt x="50" y="75"/>
                </a:cubicBezTo>
                <a:cubicBezTo>
                  <a:pt x="40" y="81"/>
                  <a:pt x="32" y="91"/>
                  <a:pt x="32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91"/>
                  <a:pt x="51" y="80"/>
                  <a:pt x="64" y="80"/>
                </a:cubicBezTo>
                <a:cubicBezTo>
                  <a:pt x="77" y="80"/>
                  <a:pt x="88" y="91"/>
                  <a:pt x="88" y="10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6" y="91"/>
                  <a:pt x="89" y="81"/>
                  <a:pt x="78" y="75"/>
                </a:cubicBezTo>
                <a:cubicBezTo>
                  <a:pt x="84" y="71"/>
                  <a:pt x="88" y="64"/>
                  <a:pt x="88" y="56"/>
                </a:cubicBezTo>
                <a:cubicBezTo>
                  <a:pt x="88" y="47"/>
                  <a:pt x="95" y="40"/>
                  <a:pt x="104" y="40"/>
                </a:cubicBezTo>
                <a:cubicBezTo>
                  <a:pt x="113" y="40"/>
                  <a:pt x="120" y="47"/>
                  <a:pt x="12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7"/>
                  <a:pt x="124" y="40"/>
                  <a:pt x="117" y="36"/>
                </a:cubicBezTo>
                <a:cubicBezTo>
                  <a:pt x="121" y="32"/>
                  <a:pt x="124" y="26"/>
                  <a:pt x="124" y="20"/>
                </a:cubicBezTo>
                <a:cubicBezTo>
                  <a:pt x="124" y="9"/>
                  <a:pt x="115" y="0"/>
                  <a:pt x="104" y="0"/>
                </a:cubicBezTo>
                <a:cubicBezTo>
                  <a:pt x="93" y="0"/>
                  <a:pt x="84" y="9"/>
                  <a:pt x="84" y="20"/>
                </a:cubicBezTo>
                <a:cubicBezTo>
                  <a:pt x="84" y="26"/>
                  <a:pt x="87" y="32"/>
                  <a:pt x="92" y="36"/>
                </a:cubicBezTo>
                <a:cubicBezTo>
                  <a:pt x="89" y="37"/>
                  <a:pt x="86" y="40"/>
                  <a:pt x="84" y="43"/>
                </a:cubicBezTo>
                <a:cubicBezTo>
                  <a:pt x="80" y="36"/>
                  <a:pt x="73" y="32"/>
                  <a:pt x="64" y="32"/>
                </a:cubicBezTo>
                <a:cubicBezTo>
                  <a:pt x="56" y="32"/>
                  <a:pt x="49" y="36"/>
                  <a:pt x="44" y="43"/>
                </a:cubicBezTo>
                <a:cubicBezTo>
                  <a:pt x="42" y="40"/>
                  <a:pt x="40" y="37"/>
                  <a:pt x="37" y="36"/>
                </a:cubicBezTo>
                <a:cubicBezTo>
                  <a:pt x="41" y="32"/>
                  <a:pt x="44" y="26"/>
                  <a:pt x="44" y="20"/>
                </a:cubicBezTo>
                <a:cubicBezTo>
                  <a:pt x="44" y="9"/>
                  <a:pt x="35" y="0"/>
                  <a:pt x="24" y="0"/>
                </a:cubicBezTo>
                <a:cubicBezTo>
                  <a:pt x="13" y="0"/>
                  <a:pt x="4" y="9"/>
                  <a:pt x="4" y="20"/>
                </a:cubicBezTo>
                <a:cubicBezTo>
                  <a:pt x="4" y="26"/>
                  <a:pt x="7" y="32"/>
                  <a:pt x="12" y="36"/>
                </a:cubicBezTo>
                <a:cubicBezTo>
                  <a:pt x="5" y="40"/>
                  <a:pt x="0" y="47"/>
                  <a:pt x="0" y="56"/>
                </a:cubicBezTo>
                <a:close/>
                <a:moveTo>
                  <a:pt x="104" y="8"/>
                </a:moveTo>
                <a:cubicBezTo>
                  <a:pt x="111" y="8"/>
                  <a:pt x="116" y="13"/>
                  <a:pt x="116" y="20"/>
                </a:cubicBezTo>
                <a:cubicBezTo>
                  <a:pt x="116" y="27"/>
                  <a:pt x="111" y="32"/>
                  <a:pt x="104" y="32"/>
                </a:cubicBezTo>
                <a:cubicBezTo>
                  <a:pt x="98" y="32"/>
                  <a:pt x="92" y="27"/>
                  <a:pt x="92" y="20"/>
                </a:cubicBezTo>
                <a:cubicBezTo>
                  <a:pt x="92" y="13"/>
                  <a:pt x="98" y="8"/>
                  <a:pt x="104" y="8"/>
                </a:cubicBezTo>
                <a:close/>
                <a:moveTo>
                  <a:pt x="64" y="40"/>
                </a:moveTo>
                <a:cubicBezTo>
                  <a:pt x="73" y="40"/>
                  <a:pt x="80" y="47"/>
                  <a:pt x="80" y="56"/>
                </a:cubicBezTo>
                <a:cubicBezTo>
                  <a:pt x="80" y="65"/>
                  <a:pt x="73" y="72"/>
                  <a:pt x="64" y="72"/>
                </a:cubicBezTo>
                <a:cubicBezTo>
                  <a:pt x="55" y="72"/>
                  <a:pt x="48" y="65"/>
                  <a:pt x="48" y="56"/>
                </a:cubicBezTo>
                <a:cubicBezTo>
                  <a:pt x="48" y="47"/>
                  <a:pt x="55" y="40"/>
                  <a:pt x="64" y="40"/>
                </a:cubicBezTo>
                <a:close/>
                <a:moveTo>
                  <a:pt x="24" y="8"/>
                </a:moveTo>
                <a:cubicBezTo>
                  <a:pt x="31" y="8"/>
                  <a:pt x="36" y="13"/>
                  <a:pt x="36" y="20"/>
                </a:cubicBezTo>
                <a:cubicBezTo>
                  <a:pt x="36" y="27"/>
                  <a:pt x="31" y="32"/>
                  <a:pt x="24" y="32"/>
                </a:cubicBezTo>
                <a:cubicBezTo>
                  <a:pt x="18" y="32"/>
                  <a:pt x="12" y="27"/>
                  <a:pt x="12" y="20"/>
                </a:cubicBezTo>
                <a:cubicBezTo>
                  <a:pt x="12" y="13"/>
                  <a:pt x="18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9" name="Freeform 41"/>
          <p:cNvSpPr>
            <a:spLocks noEditPoints="1"/>
          </p:cNvSpPr>
          <p:nvPr/>
        </p:nvSpPr>
        <p:spPr bwMode="auto">
          <a:xfrm>
            <a:off x="1838336" y="3643440"/>
            <a:ext cx="265703" cy="273446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0" name="Rectangle 119"/>
          <p:cNvSpPr/>
          <p:nvPr/>
        </p:nvSpPr>
        <p:spPr bwMode="auto">
          <a:xfrm>
            <a:off x="2777419" y="3504982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1" name="Rectangle 120"/>
          <p:cNvSpPr/>
          <p:nvPr/>
        </p:nvSpPr>
        <p:spPr bwMode="auto">
          <a:xfrm>
            <a:off x="3842177" y="3507136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2" name="Rectangle 121"/>
          <p:cNvSpPr/>
          <p:nvPr/>
        </p:nvSpPr>
        <p:spPr bwMode="auto">
          <a:xfrm>
            <a:off x="4907967" y="3506109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3" name="Freeform 122"/>
          <p:cNvSpPr>
            <a:spLocks noEditPoints="1"/>
          </p:cNvSpPr>
          <p:nvPr/>
        </p:nvSpPr>
        <p:spPr bwMode="auto">
          <a:xfrm>
            <a:off x="1783748" y="4054443"/>
            <a:ext cx="308723" cy="320169"/>
          </a:xfrm>
          <a:custGeom>
            <a:avLst/>
            <a:gdLst>
              <a:gd name="T0" fmla="*/ 0 w 284"/>
              <a:gd name="T1" fmla="*/ 284 h 284"/>
              <a:gd name="T2" fmla="*/ 284 w 284"/>
              <a:gd name="T3" fmla="*/ 284 h 284"/>
              <a:gd name="T4" fmla="*/ 284 w 284"/>
              <a:gd name="T5" fmla="*/ 0 h 284"/>
              <a:gd name="T6" fmla="*/ 0 w 284"/>
              <a:gd name="T7" fmla="*/ 0 h 284"/>
              <a:gd name="T8" fmla="*/ 0 w 284"/>
              <a:gd name="T9" fmla="*/ 284 h 284"/>
              <a:gd name="T10" fmla="*/ 19 w 284"/>
              <a:gd name="T11" fmla="*/ 19 h 284"/>
              <a:gd name="T12" fmla="*/ 265 w 284"/>
              <a:gd name="T13" fmla="*/ 19 h 284"/>
              <a:gd name="T14" fmla="*/ 265 w 284"/>
              <a:gd name="T15" fmla="*/ 38 h 284"/>
              <a:gd name="T16" fmla="*/ 19 w 284"/>
              <a:gd name="T17" fmla="*/ 38 h 284"/>
              <a:gd name="T18" fmla="*/ 19 w 284"/>
              <a:gd name="T19" fmla="*/ 19 h 284"/>
              <a:gd name="T20" fmla="*/ 19 w 284"/>
              <a:gd name="T21" fmla="*/ 57 h 284"/>
              <a:gd name="T22" fmla="*/ 265 w 284"/>
              <a:gd name="T23" fmla="*/ 57 h 284"/>
              <a:gd name="T24" fmla="*/ 265 w 284"/>
              <a:gd name="T25" fmla="*/ 265 h 284"/>
              <a:gd name="T26" fmla="*/ 19 w 284"/>
              <a:gd name="T27" fmla="*/ 265 h 284"/>
              <a:gd name="T28" fmla="*/ 19 w 284"/>
              <a:gd name="T29" fmla="*/ 57 h 284"/>
              <a:gd name="T30" fmla="*/ 133 w 284"/>
              <a:gd name="T31" fmla="*/ 95 h 284"/>
              <a:gd name="T32" fmla="*/ 152 w 284"/>
              <a:gd name="T33" fmla="*/ 95 h 284"/>
              <a:gd name="T34" fmla="*/ 152 w 284"/>
              <a:gd name="T35" fmla="*/ 114 h 284"/>
              <a:gd name="T36" fmla="*/ 133 w 284"/>
              <a:gd name="T37" fmla="*/ 114 h 284"/>
              <a:gd name="T38" fmla="*/ 133 w 284"/>
              <a:gd name="T39" fmla="*/ 95 h 284"/>
              <a:gd name="T40" fmla="*/ 208 w 284"/>
              <a:gd name="T41" fmla="*/ 95 h 284"/>
              <a:gd name="T42" fmla="*/ 227 w 284"/>
              <a:gd name="T43" fmla="*/ 95 h 284"/>
              <a:gd name="T44" fmla="*/ 227 w 284"/>
              <a:gd name="T45" fmla="*/ 114 h 284"/>
              <a:gd name="T46" fmla="*/ 208 w 284"/>
              <a:gd name="T47" fmla="*/ 114 h 284"/>
              <a:gd name="T48" fmla="*/ 208 w 284"/>
              <a:gd name="T49" fmla="*/ 95 h 284"/>
              <a:gd name="T50" fmla="*/ 208 w 284"/>
              <a:gd name="T51" fmla="*/ 152 h 284"/>
              <a:gd name="T52" fmla="*/ 227 w 284"/>
              <a:gd name="T53" fmla="*/ 152 h 284"/>
              <a:gd name="T54" fmla="*/ 227 w 284"/>
              <a:gd name="T55" fmla="*/ 170 h 284"/>
              <a:gd name="T56" fmla="*/ 208 w 284"/>
              <a:gd name="T57" fmla="*/ 170 h 284"/>
              <a:gd name="T58" fmla="*/ 208 w 284"/>
              <a:gd name="T59" fmla="*/ 152 h 284"/>
              <a:gd name="T60" fmla="*/ 133 w 284"/>
              <a:gd name="T61" fmla="*/ 152 h 284"/>
              <a:gd name="T62" fmla="*/ 152 w 284"/>
              <a:gd name="T63" fmla="*/ 152 h 284"/>
              <a:gd name="T64" fmla="*/ 152 w 284"/>
              <a:gd name="T65" fmla="*/ 170 h 284"/>
              <a:gd name="T66" fmla="*/ 133 w 284"/>
              <a:gd name="T67" fmla="*/ 170 h 284"/>
              <a:gd name="T68" fmla="*/ 133 w 284"/>
              <a:gd name="T69" fmla="*/ 152 h 284"/>
              <a:gd name="T70" fmla="*/ 57 w 284"/>
              <a:gd name="T71" fmla="*/ 152 h 284"/>
              <a:gd name="T72" fmla="*/ 76 w 284"/>
              <a:gd name="T73" fmla="*/ 152 h 284"/>
              <a:gd name="T74" fmla="*/ 76 w 284"/>
              <a:gd name="T75" fmla="*/ 170 h 284"/>
              <a:gd name="T76" fmla="*/ 57 w 284"/>
              <a:gd name="T77" fmla="*/ 170 h 284"/>
              <a:gd name="T78" fmla="*/ 57 w 284"/>
              <a:gd name="T79" fmla="*/ 152 h 284"/>
              <a:gd name="T80" fmla="*/ 57 w 284"/>
              <a:gd name="T81" fmla="*/ 208 h 284"/>
              <a:gd name="T82" fmla="*/ 76 w 284"/>
              <a:gd name="T83" fmla="*/ 208 h 284"/>
              <a:gd name="T84" fmla="*/ 76 w 284"/>
              <a:gd name="T85" fmla="*/ 227 h 284"/>
              <a:gd name="T86" fmla="*/ 57 w 284"/>
              <a:gd name="T87" fmla="*/ 227 h 284"/>
              <a:gd name="T88" fmla="*/ 57 w 284"/>
              <a:gd name="T89" fmla="*/ 208 h 284"/>
              <a:gd name="T90" fmla="*/ 133 w 284"/>
              <a:gd name="T91" fmla="*/ 208 h 284"/>
              <a:gd name="T92" fmla="*/ 152 w 284"/>
              <a:gd name="T93" fmla="*/ 208 h 284"/>
              <a:gd name="T94" fmla="*/ 152 w 284"/>
              <a:gd name="T95" fmla="*/ 227 h 284"/>
              <a:gd name="T96" fmla="*/ 133 w 284"/>
              <a:gd name="T97" fmla="*/ 227 h 284"/>
              <a:gd name="T98" fmla="*/ 133 w 284"/>
              <a:gd name="T99" fmla="*/ 208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4" h="284">
                <a:moveTo>
                  <a:pt x="0" y="284"/>
                </a:moveTo>
                <a:lnTo>
                  <a:pt x="284" y="284"/>
                </a:lnTo>
                <a:lnTo>
                  <a:pt x="284" y="0"/>
                </a:lnTo>
                <a:lnTo>
                  <a:pt x="0" y="0"/>
                </a:lnTo>
                <a:lnTo>
                  <a:pt x="0" y="284"/>
                </a:lnTo>
                <a:close/>
                <a:moveTo>
                  <a:pt x="19" y="19"/>
                </a:moveTo>
                <a:lnTo>
                  <a:pt x="265" y="19"/>
                </a:lnTo>
                <a:lnTo>
                  <a:pt x="265" y="38"/>
                </a:lnTo>
                <a:lnTo>
                  <a:pt x="19" y="38"/>
                </a:lnTo>
                <a:lnTo>
                  <a:pt x="19" y="19"/>
                </a:lnTo>
                <a:close/>
                <a:moveTo>
                  <a:pt x="19" y="57"/>
                </a:moveTo>
                <a:lnTo>
                  <a:pt x="265" y="57"/>
                </a:lnTo>
                <a:lnTo>
                  <a:pt x="265" y="265"/>
                </a:lnTo>
                <a:lnTo>
                  <a:pt x="19" y="265"/>
                </a:lnTo>
                <a:lnTo>
                  <a:pt x="19" y="57"/>
                </a:lnTo>
                <a:close/>
                <a:moveTo>
                  <a:pt x="133" y="95"/>
                </a:moveTo>
                <a:lnTo>
                  <a:pt x="152" y="95"/>
                </a:lnTo>
                <a:lnTo>
                  <a:pt x="152" y="114"/>
                </a:lnTo>
                <a:lnTo>
                  <a:pt x="133" y="114"/>
                </a:lnTo>
                <a:lnTo>
                  <a:pt x="133" y="95"/>
                </a:lnTo>
                <a:close/>
                <a:moveTo>
                  <a:pt x="208" y="95"/>
                </a:moveTo>
                <a:lnTo>
                  <a:pt x="227" y="95"/>
                </a:lnTo>
                <a:lnTo>
                  <a:pt x="227" y="114"/>
                </a:lnTo>
                <a:lnTo>
                  <a:pt x="208" y="114"/>
                </a:lnTo>
                <a:lnTo>
                  <a:pt x="208" y="95"/>
                </a:lnTo>
                <a:close/>
                <a:moveTo>
                  <a:pt x="208" y="152"/>
                </a:moveTo>
                <a:lnTo>
                  <a:pt x="227" y="152"/>
                </a:lnTo>
                <a:lnTo>
                  <a:pt x="227" y="170"/>
                </a:lnTo>
                <a:lnTo>
                  <a:pt x="208" y="170"/>
                </a:lnTo>
                <a:lnTo>
                  <a:pt x="208" y="152"/>
                </a:lnTo>
                <a:close/>
                <a:moveTo>
                  <a:pt x="133" y="152"/>
                </a:moveTo>
                <a:lnTo>
                  <a:pt x="152" y="152"/>
                </a:lnTo>
                <a:lnTo>
                  <a:pt x="152" y="170"/>
                </a:lnTo>
                <a:lnTo>
                  <a:pt x="133" y="170"/>
                </a:lnTo>
                <a:lnTo>
                  <a:pt x="133" y="152"/>
                </a:lnTo>
                <a:close/>
                <a:moveTo>
                  <a:pt x="57" y="152"/>
                </a:moveTo>
                <a:lnTo>
                  <a:pt x="76" y="152"/>
                </a:lnTo>
                <a:lnTo>
                  <a:pt x="76" y="170"/>
                </a:lnTo>
                <a:lnTo>
                  <a:pt x="57" y="170"/>
                </a:lnTo>
                <a:lnTo>
                  <a:pt x="57" y="152"/>
                </a:lnTo>
                <a:close/>
                <a:moveTo>
                  <a:pt x="57" y="208"/>
                </a:moveTo>
                <a:lnTo>
                  <a:pt x="76" y="208"/>
                </a:lnTo>
                <a:lnTo>
                  <a:pt x="76" y="227"/>
                </a:lnTo>
                <a:lnTo>
                  <a:pt x="57" y="227"/>
                </a:lnTo>
                <a:lnTo>
                  <a:pt x="57" y="208"/>
                </a:lnTo>
                <a:close/>
                <a:moveTo>
                  <a:pt x="133" y="208"/>
                </a:moveTo>
                <a:lnTo>
                  <a:pt x="152" y="208"/>
                </a:lnTo>
                <a:lnTo>
                  <a:pt x="152" y="227"/>
                </a:lnTo>
                <a:lnTo>
                  <a:pt x="133" y="227"/>
                </a:lnTo>
                <a:lnTo>
                  <a:pt x="133" y="2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4" name="Freeform 68"/>
          <p:cNvSpPr>
            <a:spLocks noChangeAspect="1" noEditPoints="1"/>
          </p:cNvSpPr>
          <p:nvPr/>
        </p:nvSpPr>
        <p:spPr bwMode="auto">
          <a:xfrm>
            <a:off x="2178004" y="4208786"/>
            <a:ext cx="354162" cy="243120"/>
          </a:xfrm>
          <a:custGeom>
            <a:avLst/>
            <a:gdLst>
              <a:gd name="T0" fmla="*/ 0 w 303"/>
              <a:gd name="T1" fmla="*/ 208 h 208"/>
              <a:gd name="T2" fmla="*/ 303 w 303"/>
              <a:gd name="T3" fmla="*/ 208 h 208"/>
              <a:gd name="T4" fmla="*/ 303 w 303"/>
              <a:gd name="T5" fmla="*/ 0 h 208"/>
              <a:gd name="T6" fmla="*/ 0 w 303"/>
              <a:gd name="T7" fmla="*/ 0 h 208"/>
              <a:gd name="T8" fmla="*/ 0 w 303"/>
              <a:gd name="T9" fmla="*/ 208 h 208"/>
              <a:gd name="T10" fmla="*/ 263 w 303"/>
              <a:gd name="T11" fmla="*/ 19 h 208"/>
              <a:gd name="T12" fmla="*/ 152 w 303"/>
              <a:gd name="T13" fmla="*/ 92 h 208"/>
              <a:gd name="T14" fmla="*/ 41 w 303"/>
              <a:gd name="T15" fmla="*/ 19 h 208"/>
              <a:gd name="T16" fmla="*/ 263 w 303"/>
              <a:gd name="T17" fmla="*/ 19 h 208"/>
              <a:gd name="T18" fmla="*/ 19 w 303"/>
              <a:gd name="T19" fmla="*/ 26 h 208"/>
              <a:gd name="T20" fmla="*/ 152 w 303"/>
              <a:gd name="T21" fmla="*/ 113 h 208"/>
              <a:gd name="T22" fmla="*/ 284 w 303"/>
              <a:gd name="T23" fmla="*/ 26 h 208"/>
              <a:gd name="T24" fmla="*/ 284 w 303"/>
              <a:gd name="T25" fmla="*/ 189 h 208"/>
              <a:gd name="T26" fmla="*/ 19 w 303"/>
              <a:gd name="T27" fmla="*/ 189 h 208"/>
              <a:gd name="T28" fmla="*/ 19 w 303"/>
              <a:gd name="T29" fmla="*/ 2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03" h="208">
                <a:moveTo>
                  <a:pt x="0" y="208"/>
                </a:moveTo>
                <a:lnTo>
                  <a:pt x="303" y="208"/>
                </a:lnTo>
                <a:lnTo>
                  <a:pt x="303" y="0"/>
                </a:lnTo>
                <a:lnTo>
                  <a:pt x="0" y="0"/>
                </a:lnTo>
                <a:lnTo>
                  <a:pt x="0" y="208"/>
                </a:lnTo>
                <a:close/>
                <a:moveTo>
                  <a:pt x="263" y="19"/>
                </a:moveTo>
                <a:lnTo>
                  <a:pt x="152" y="92"/>
                </a:lnTo>
                <a:lnTo>
                  <a:pt x="41" y="19"/>
                </a:lnTo>
                <a:lnTo>
                  <a:pt x="263" y="19"/>
                </a:lnTo>
                <a:close/>
                <a:moveTo>
                  <a:pt x="19" y="26"/>
                </a:moveTo>
                <a:lnTo>
                  <a:pt x="152" y="113"/>
                </a:lnTo>
                <a:lnTo>
                  <a:pt x="284" y="26"/>
                </a:lnTo>
                <a:lnTo>
                  <a:pt x="284" y="189"/>
                </a:lnTo>
                <a:lnTo>
                  <a:pt x="19" y="189"/>
                </a:lnTo>
                <a:lnTo>
                  <a:pt x="19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8" name="Freeform 24"/>
          <p:cNvSpPr>
            <a:spLocks noEditPoints="1"/>
          </p:cNvSpPr>
          <p:nvPr/>
        </p:nvSpPr>
        <p:spPr bwMode="auto">
          <a:xfrm>
            <a:off x="3245763" y="3825408"/>
            <a:ext cx="366434" cy="291752"/>
          </a:xfrm>
          <a:custGeom>
            <a:avLst/>
            <a:gdLst>
              <a:gd name="T0" fmla="*/ 0 w 128"/>
              <a:gd name="T1" fmla="*/ 56 h 104"/>
              <a:gd name="T2" fmla="*/ 8 w 128"/>
              <a:gd name="T3" fmla="*/ 56 h 104"/>
              <a:gd name="T4" fmla="*/ 24 w 128"/>
              <a:gd name="T5" fmla="*/ 40 h 104"/>
              <a:gd name="T6" fmla="*/ 40 w 128"/>
              <a:gd name="T7" fmla="*/ 56 h 104"/>
              <a:gd name="T8" fmla="*/ 50 w 128"/>
              <a:gd name="T9" fmla="*/ 75 h 104"/>
              <a:gd name="T10" fmla="*/ 32 w 128"/>
              <a:gd name="T11" fmla="*/ 104 h 104"/>
              <a:gd name="T12" fmla="*/ 40 w 128"/>
              <a:gd name="T13" fmla="*/ 104 h 104"/>
              <a:gd name="T14" fmla="*/ 64 w 128"/>
              <a:gd name="T15" fmla="*/ 80 h 104"/>
              <a:gd name="T16" fmla="*/ 88 w 128"/>
              <a:gd name="T17" fmla="*/ 104 h 104"/>
              <a:gd name="T18" fmla="*/ 96 w 128"/>
              <a:gd name="T19" fmla="*/ 104 h 104"/>
              <a:gd name="T20" fmla="*/ 78 w 128"/>
              <a:gd name="T21" fmla="*/ 75 h 104"/>
              <a:gd name="T22" fmla="*/ 88 w 128"/>
              <a:gd name="T23" fmla="*/ 56 h 104"/>
              <a:gd name="T24" fmla="*/ 104 w 128"/>
              <a:gd name="T25" fmla="*/ 40 h 104"/>
              <a:gd name="T26" fmla="*/ 120 w 128"/>
              <a:gd name="T27" fmla="*/ 56 h 104"/>
              <a:gd name="T28" fmla="*/ 128 w 128"/>
              <a:gd name="T29" fmla="*/ 56 h 104"/>
              <a:gd name="T30" fmla="*/ 117 w 128"/>
              <a:gd name="T31" fmla="*/ 36 h 104"/>
              <a:gd name="T32" fmla="*/ 124 w 128"/>
              <a:gd name="T33" fmla="*/ 20 h 104"/>
              <a:gd name="T34" fmla="*/ 104 w 128"/>
              <a:gd name="T35" fmla="*/ 0 h 104"/>
              <a:gd name="T36" fmla="*/ 84 w 128"/>
              <a:gd name="T37" fmla="*/ 20 h 104"/>
              <a:gd name="T38" fmla="*/ 92 w 128"/>
              <a:gd name="T39" fmla="*/ 36 h 104"/>
              <a:gd name="T40" fmla="*/ 84 w 128"/>
              <a:gd name="T41" fmla="*/ 43 h 104"/>
              <a:gd name="T42" fmla="*/ 64 w 128"/>
              <a:gd name="T43" fmla="*/ 32 h 104"/>
              <a:gd name="T44" fmla="*/ 44 w 128"/>
              <a:gd name="T45" fmla="*/ 43 h 104"/>
              <a:gd name="T46" fmla="*/ 37 w 128"/>
              <a:gd name="T47" fmla="*/ 36 h 104"/>
              <a:gd name="T48" fmla="*/ 44 w 128"/>
              <a:gd name="T49" fmla="*/ 20 h 104"/>
              <a:gd name="T50" fmla="*/ 24 w 128"/>
              <a:gd name="T51" fmla="*/ 0 h 104"/>
              <a:gd name="T52" fmla="*/ 4 w 128"/>
              <a:gd name="T53" fmla="*/ 20 h 104"/>
              <a:gd name="T54" fmla="*/ 12 w 128"/>
              <a:gd name="T55" fmla="*/ 36 h 104"/>
              <a:gd name="T56" fmla="*/ 0 w 128"/>
              <a:gd name="T57" fmla="*/ 56 h 104"/>
              <a:gd name="T58" fmla="*/ 104 w 128"/>
              <a:gd name="T59" fmla="*/ 8 h 104"/>
              <a:gd name="T60" fmla="*/ 116 w 128"/>
              <a:gd name="T61" fmla="*/ 20 h 104"/>
              <a:gd name="T62" fmla="*/ 104 w 128"/>
              <a:gd name="T63" fmla="*/ 32 h 104"/>
              <a:gd name="T64" fmla="*/ 92 w 128"/>
              <a:gd name="T65" fmla="*/ 20 h 104"/>
              <a:gd name="T66" fmla="*/ 104 w 128"/>
              <a:gd name="T67" fmla="*/ 8 h 104"/>
              <a:gd name="T68" fmla="*/ 64 w 128"/>
              <a:gd name="T69" fmla="*/ 40 h 104"/>
              <a:gd name="T70" fmla="*/ 80 w 128"/>
              <a:gd name="T71" fmla="*/ 56 h 104"/>
              <a:gd name="T72" fmla="*/ 64 w 128"/>
              <a:gd name="T73" fmla="*/ 72 h 104"/>
              <a:gd name="T74" fmla="*/ 48 w 128"/>
              <a:gd name="T75" fmla="*/ 56 h 104"/>
              <a:gd name="T76" fmla="*/ 64 w 128"/>
              <a:gd name="T77" fmla="*/ 40 h 104"/>
              <a:gd name="T78" fmla="*/ 24 w 128"/>
              <a:gd name="T79" fmla="*/ 8 h 104"/>
              <a:gd name="T80" fmla="*/ 36 w 128"/>
              <a:gd name="T81" fmla="*/ 20 h 104"/>
              <a:gd name="T82" fmla="*/ 24 w 128"/>
              <a:gd name="T83" fmla="*/ 32 h 104"/>
              <a:gd name="T84" fmla="*/ 12 w 128"/>
              <a:gd name="T85" fmla="*/ 20 h 104"/>
              <a:gd name="T86" fmla="*/ 24 w 128"/>
              <a:gd name="T87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04">
                <a:moveTo>
                  <a:pt x="0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47"/>
                  <a:pt x="15" y="40"/>
                  <a:pt x="24" y="40"/>
                </a:cubicBezTo>
                <a:cubicBezTo>
                  <a:pt x="33" y="40"/>
                  <a:pt x="40" y="47"/>
                  <a:pt x="40" y="56"/>
                </a:cubicBezTo>
                <a:cubicBezTo>
                  <a:pt x="40" y="64"/>
                  <a:pt x="44" y="71"/>
                  <a:pt x="50" y="75"/>
                </a:cubicBezTo>
                <a:cubicBezTo>
                  <a:pt x="40" y="81"/>
                  <a:pt x="32" y="91"/>
                  <a:pt x="32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91"/>
                  <a:pt x="51" y="80"/>
                  <a:pt x="64" y="80"/>
                </a:cubicBezTo>
                <a:cubicBezTo>
                  <a:pt x="77" y="80"/>
                  <a:pt x="88" y="91"/>
                  <a:pt x="88" y="10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6" y="91"/>
                  <a:pt x="89" y="81"/>
                  <a:pt x="78" y="75"/>
                </a:cubicBezTo>
                <a:cubicBezTo>
                  <a:pt x="84" y="71"/>
                  <a:pt x="88" y="64"/>
                  <a:pt x="88" y="56"/>
                </a:cubicBezTo>
                <a:cubicBezTo>
                  <a:pt x="88" y="47"/>
                  <a:pt x="95" y="40"/>
                  <a:pt x="104" y="40"/>
                </a:cubicBezTo>
                <a:cubicBezTo>
                  <a:pt x="113" y="40"/>
                  <a:pt x="120" y="47"/>
                  <a:pt x="12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7"/>
                  <a:pt x="124" y="40"/>
                  <a:pt x="117" y="36"/>
                </a:cubicBezTo>
                <a:cubicBezTo>
                  <a:pt x="121" y="32"/>
                  <a:pt x="124" y="26"/>
                  <a:pt x="124" y="20"/>
                </a:cubicBezTo>
                <a:cubicBezTo>
                  <a:pt x="124" y="9"/>
                  <a:pt x="115" y="0"/>
                  <a:pt x="104" y="0"/>
                </a:cubicBezTo>
                <a:cubicBezTo>
                  <a:pt x="93" y="0"/>
                  <a:pt x="84" y="9"/>
                  <a:pt x="84" y="20"/>
                </a:cubicBezTo>
                <a:cubicBezTo>
                  <a:pt x="84" y="26"/>
                  <a:pt x="87" y="32"/>
                  <a:pt x="92" y="36"/>
                </a:cubicBezTo>
                <a:cubicBezTo>
                  <a:pt x="89" y="37"/>
                  <a:pt x="86" y="40"/>
                  <a:pt x="84" y="43"/>
                </a:cubicBezTo>
                <a:cubicBezTo>
                  <a:pt x="80" y="36"/>
                  <a:pt x="73" y="32"/>
                  <a:pt x="64" y="32"/>
                </a:cubicBezTo>
                <a:cubicBezTo>
                  <a:pt x="56" y="32"/>
                  <a:pt x="49" y="36"/>
                  <a:pt x="44" y="43"/>
                </a:cubicBezTo>
                <a:cubicBezTo>
                  <a:pt x="42" y="40"/>
                  <a:pt x="40" y="37"/>
                  <a:pt x="37" y="36"/>
                </a:cubicBezTo>
                <a:cubicBezTo>
                  <a:pt x="41" y="32"/>
                  <a:pt x="44" y="26"/>
                  <a:pt x="44" y="20"/>
                </a:cubicBezTo>
                <a:cubicBezTo>
                  <a:pt x="44" y="9"/>
                  <a:pt x="35" y="0"/>
                  <a:pt x="24" y="0"/>
                </a:cubicBezTo>
                <a:cubicBezTo>
                  <a:pt x="13" y="0"/>
                  <a:pt x="4" y="9"/>
                  <a:pt x="4" y="20"/>
                </a:cubicBezTo>
                <a:cubicBezTo>
                  <a:pt x="4" y="26"/>
                  <a:pt x="7" y="32"/>
                  <a:pt x="12" y="36"/>
                </a:cubicBezTo>
                <a:cubicBezTo>
                  <a:pt x="5" y="40"/>
                  <a:pt x="0" y="47"/>
                  <a:pt x="0" y="56"/>
                </a:cubicBezTo>
                <a:close/>
                <a:moveTo>
                  <a:pt x="104" y="8"/>
                </a:moveTo>
                <a:cubicBezTo>
                  <a:pt x="111" y="8"/>
                  <a:pt x="116" y="13"/>
                  <a:pt x="116" y="20"/>
                </a:cubicBezTo>
                <a:cubicBezTo>
                  <a:pt x="116" y="27"/>
                  <a:pt x="111" y="32"/>
                  <a:pt x="104" y="32"/>
                </a:cubicBezTo>
                <a:cubicBezTo>
                  <a:pt x="98" y="32"/>
                  <a:pt x="92" y="27"/>
                  <a:pt x="92" y="20"/>
                </a:cubicBezTo>
                <a:cubicBezTo>
                  <a:pt x="92" y="13"/>
                  <a:pt x="98" y="8"/>
                  <a:pt x="104" y="8"/>
                </a:cubicBezTo>
                <a:close/>
                <a:moveTo>
                  <a:pt x="64" y="40"/>
                </a:moveTo>
                <a:cubicBezTo>
                  <a:pt x="73" y="40"/>
                  <a:pt x="80" y="47"/>
                  <a:pt x="80" y="56"/>
                </a:cubicBezTo>
                <a:cubicBezTo>
                  <a:pt x="80" y="65"/>
                  <a:pt x="73" y="72"/>
                  <a:pt x="64" y="72"/>
                </a:cubicBezTo>
                <a:cubicBezTo>
                  <a:pt x="55" y="72"/>
                  <a:pt x="48" y="65"/>
                  <a:pt x="48" y="56"/>
                </a:cubicBezTo>
                <a:cubicBezTo>
                  <a:pt x="48" y="47"/>
                  <a:pt x="55" y="40"/>
                  <a:pt x="64" y="40"/>
                </a:cubicBezTo>
                <a:close/>
                <a:moveTo>
                  <a:pt x="24" y="8"/>
                </a:moveTo>
                <a:cubicBezTo>
                  <a:pt x="31" y="8"/>
                  <a:pt x="36" y="13"/>
                  <a:pt x="36" y="20"/>
                </a:cubicBezTo>
                <a:cubicBezTo>
                  <a:pt x="36" y="27"/>
                  <a:pt x="31" y="32"/>
                  <a:pt x="24" y="32"/>
                </a:cubicBezTo>
                <a:cubicBezTo>
                  <a:pt x="18" y="32"/>
                  <a:pt x="12" y="27"/>
                  <a:pt x="12" y="20"/>
                </a:cubicBezTo>
                <a:cubicBezTo>
                  <a:pt x="12" y="13"/>
                  <a:pt x="18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9" name="Freeform 41"/>
          <p:cNvSpPr>
            <a:spLocks noEditPoints="1"/>
          </p:cNvSpPr>
          <p:nvPr/>
        </p:nvSpPr>
        <p:spPr bwMode="auto">
          <a:xfrm>
            <a:off x="2878228" y="3643440"/>
            <a:ext cx="265703" cy="273446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1" name="Freeform 28"/>
          <p:cNvSpPr>
            <a:spLocks noChangeAspect="1" noEditPoints="1"/>
          </p:cNvSpPr>
          <p:nvPr/>
        </p:nvSpPr>
        <p:spPr bwMode="auto">
          <a:xfrm>
            <a:off x="2927217" y="4127722"/>
            <a:ext cx="265156" cy="309543"/>
          </a:xfrm>
          <a:custGeom>
            <a:avLst/>
            <a:gdLst>
              <a:gd name="T0" fmla="*/ 76 w 96"/>
              <a:gd name="T1" fmla="*/ 112 h 112"/>
              <a:gd name="T2" fmla="*/ 20 w 96"/>
              <a:gd name="T3" fmla="*/ 112 h 112"/>
              <a:gd name="T4" fmla="*/ 0 w 96"/>
              <a:gd name="T5" fmla="*/ 92 h 112"/>
              <a:gd name="T6" fmla="*/ 0 w 96"/>
              <a:gd name="T7" fmla="*/ 0 h 112"/>
              <a:gd name="T8" fmla="*/ 88 w 96"/>
              <a:gd name="T9" fmla="*/ 0 h 112"/>
              <a:gd name="T10" fmla="*/ 88 w 96"/>
              <a:gd name="T11" fmla="*/ 88 h 112"/>
              <a:gd name="T12" fmla="*/ 80 w 96"/>
              <a:gd name="T13" fmla="*/ 88 h 112"/>
              <a:gd name="T14" fmla="*/ 80 w 96"/>
              <a:gd name="T15" fmla="*/ 8 h 112"/>
              <a:gd name="T16" fmla="*/ 8 w 96"/>
              <a:gd name="T17" fmla="*/ 8 h 112"/>
              <a:gd name="T18" fmla="*/ 8 w 96"/>
              <a:gd name="T19" fmla="*/ 92 h 112"/>
              <a:gd name="T20" fmla="*/ 20 w 96"/>
              <a:gd name="T21" fmla="*/ 104 h 112"/>
              <a:gd name="T22" fmla="*/ 32 w 96"/>
              <a:gd name="T23" fmla="*/ 92 h 112"/>
              <a:gd name="T24" fmla="*/ 32 w 96"/>
              <a:gd name="T25" fmla="*/ 88 h 112"/>
              <a:gd name="T26" fmla="*/ 96 w 96"/>
              <a:gd name="T27" fmla="*/ 88 h 112"/>
              <a:gd name="T28" fmla="*/ 96 w 96"/>
              <a:gd name="T29" fmla="*/ 92 h 112"/>
              <a:gd name="T30" fmla="*/ 76 w 96"/>
              <a:gd name="T31" fmla="*/ 112 h 112"/>
              <a:gd name="T32" fmla="*/ 36 w 96"/>
              <a:gd name="T33" fmla="*/ 104 h 112"/>
              <a:gd name="T34" fmla="*/ 76 w 96"/>
              <a:gd name="T35" fmla="*/ 104 h 112"/>
              <a:gd name="T36" fmla="*/ 87 w 96"/>
              <a:gd name="T37" fmla="*/ 96 h 112"/>
              <a:gd name="T38" fmla="*/ 39 w 96"/>
              <a:gd name="T39" fmla="*/ 96 h 112"/>
              <a:gd name="T40" fmla="*/ 36 w 96"/>
              <a:gd name="T41" fmla="*/ 104 h 112"/>
              <a:gd name="T42" fmla="*/ 24 w 96"/>
              <a:gd name="T43" fmla="*/ 72 h 112"/>
              <a:gd name="T44" fmla="*/ 16 w 96"/>
              <a:gd name="T45" fmla="*/ 72 h 112"/>
              <a:gd name="T46" fmla="*/ 16 w 96"/>
              <a:gd name="T47" fmla="*/ 80 h 112"/>
              <a:gd name="T48" fmla="*/ 24 w 96"/>
              <a:gd name="T49" fmla="*/ 80 h 112"/>
              <a:gd name="T50" fmla="*/ 24 w 96"/>
              <a:gd name="T51" fmla="*/ 72 h 112"/>
              <a:gd name="T52" fmla="*/ 72 w 96"/>
              <a:gd name="T53" fmla="*/ 72 h 112"/>
              <a:gd name="T54" fmla="*/ 32 w 96"/>
              <a:gd name="T55" fmla="*/ 72 h 112"/>
              <a:gd name="T56" fmla="*/ 32 w 96"/>
              <a:gd name="T57" fmla="*/ 80 h 112"/>
              <a:gd name="T58" fmla="*/ 72 w 96"/>
              <a:gd name="T59" fmla="*/ 80 h 112"/>
              <a:gd name="T60" fmla="*/ 72 w 96"/>
              <a:gd name="T61" fmla="*/ 72 h 112"/>
              <a:gd name="T62" fmla="*/ 24 w 96"/>
              <a:gd name="T63" fmla="*/ 48 h 112"/>
              <a:gd name="T64" fmla="*/ 16 w 96"/>
              <a:gd name="T65" fmla="*/ 48 h 112"/>
              <a:gd name="T66" fmla="*/ 16 w 96"/>
              <a:gd name="T67" fmla="*/ 56 h 112"/>
              <a:gd name="T68" fmla="*/ 24 w 96"/>
              <a:gd name="T69" fmla="*/ 56 h 112"/>
              <a:gd name="T70" fmla="*/ 24 w 96"/>
              <a:gd name="T71" fmla="*/ 48 h 112"/>
              <a:gd name="T72" fmla="*/ 72 w 96"/>
              <a:gd name="T73" fmla="*/ 48 h 112"/>
              <a:gd name="T74" fmla="*/ 32 w 96"/>
              <a:gd name="T75" fmla="*/ 48 h 112"/>
              <a:gd name="T76" fmla="*/ 32 w 96"/>
              <a:gd name="T77" fmla="*/ 56 h 112"/>
              <a:gd name="T78" fmla="*/ 72 w 96"/>
              <a:gd name="T79" fmla="*/ 56 h 112"/>
              <a:gd name="T80" fmla="*/ 72 w 96"/>
              <a:gd name="T81" fmla="*/ 48 h 112"/>
              <a:gd name="T82" fmla="*/ 24 w 96"/>
              <a:gd name="T83" fmla="*/ 24 h 112"/>
              <a:gd name="T84" fmla="*/ 16 w 96"/>
              <a:gd name="T85" fmla="*/ 24 h 112"/>
              <a:gd name="T86" fmla="*/ 16 w 96"/>
              <a:gd name="T87" fmla="*/ 32 h 112"/>
              <a:gd name="T88" fmla="*/ 24 w 96"/>
              <a:gd name="T89" fmla="*/ 32 h 112"/>
              <a:gd name="T90" fmla="*/ 24 w 96"/>
              <a:gd name="T91" fmla="*/ 24 h 112"/>
              <a:gd name="T92" fmla="*/ 72 w 96"/>
              <a:gd name="T93" fmla="*/ 24 h 112"/>
              <a:gd name="T94" fmla="*/ 32 w 96"/>
              <a:gd name="T95" fmla="*/ 24 h 112"/>
              <a:gd name="T96" fmla="*/ 32 w 96"/>
              <a:gd name="T97" fmla="*/ 32 h 112"/>
              <a:gd name="T98" fmla="*/ 72 w 96"/>
              <a:gd name="T99" fmla="*/ 32 h 112"/>
              <a:gd name="T100" fmla="*/ 72 w 96"/>
              <a:gd name="T101" fmla="*/ 2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6" h="112">
                <a:moveTo>
                  <a:pt x="76" y="112"/>
                </a:moveTo>
                <a:cubicBezTo>
                  <a:pt x="20" y="112"/>
                  <a:pt x="20" y="112"/>
                  <a:pt x="20" y="112"/>
                </a:cubicBezTo>
                <a:cubicBezTo>
                  <a:pt x="9" y="112"/>
                  <a:pt x="0" y="103"/>
                  <a:pt x="0" y="92"/>
                </a:cubicBezTo>
                <a:cubicBezTo>
                  <a:pt x="0" y="0"/>
                  <a:pt x="0" y="0"/>
                  <a:pt x="0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88"/>
                  <a:pt x="88" y="88"/>
                  <a:pt x="88" y="88"/>
                </a:cubicBezTo>
                <a:cubicBezTo>
                  <a:pt x="80" y="88"/>
                  <a:pt x="80" y="88"/>
                  <a:pt x="80" y="88"/>
                </a:cubicBezTo>
                <a:cubicBezTo>
                  <a:pt x="80" y="8"/>
                  <a:pt x="80" y="8"/>
                  <a:pt x="8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9"/>
                  <a:pt x="13" y="104"/>
                  <a:pt x="20" y="104"/>
                </a:cubicBezTo>
                <a:cubicBezTo>
                  <a:pt x="26" y="104"/>
                  <a:pt x="32" y="99"/>
                  <a:pt x="32" y="92"/>
                </a:cubicBezTo>
                <a:cubicBezTo>
                  <a:pt x="32" y="88"/>
                  <a:pt x="32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6" y="92"/>
                  <a:pt x="96" y="92"/>
                  <a:pt x="96" y="92"/>
                </a:cubicBezTo>
                <a:cubicBezTo>
                  <a:pt x="96" y="103"/>
                  <a:pt x="87" y="112"/>
                  <a:pt x="76" y="112"/>
                </a:cubicBezTo>
                <a:close/>
                <a:moveTo>
                  <a:pt x="36" y="104"/>
                </a:moveTo>
                <a:cubicBezTo>
                  <a:pt x="76" y="104"/>
                  <a:pt x="76" y="104"/>
                  <a:pt x="76" y="104"/>
                </a:cubicBezTo>
                <a:cubicBezTo>
                  <a:pt x="81" y="104"/>
                  <a:pt x="85" y="101"/>
                  <a:pt x="87" y="96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99"/>
                  <a:pt x="37" y="102"/>
                  <a:pt x="36" y="104"/>
                </a:cubicBezTo>
                <a:close/>
                <a:moveTo>
                  <a:pt x="24" y="72"/>
                </a:moveTo>
                <a:cubicBezTo>
                  <a:pt x="16" y="72"/>
                  <a:pt x="16" y="72"/>
                  <a:pt x="16" y="72"/>
                </a:cubicBezTo>
                <a:cubicBezTo>
                  <a:pt x="16" y="80"/>
                  <a:pt x="16" y="80"/>
                  <a:pt x="16" y="80"/>
                </a:cubicBezTo>
                <a:cubicBezTo>
                  <a:pt x="24" y="80"/>
                  <a:pt x="24" y="80"/>
                  <a:pt x="24" y="80"/>
                </a:cubicBezTo>
                <a:lnTo>
                  <a:pt x="24" y="72"/>
                </a:lnTo>
                <a:close/>
                <a:moveTo>
                  <a:pt x="72" y="72"/>
                </a:moveTo>
                <a:cubicBezTo>
                  <a:pt x="32" y="72"/>
                  <a:pt x="32" y="72"/>
                  <a:pt x="32" y="72"/>
                </a:cubicBezTo>
                <a:cubicBezTo>
                  <a:pt x="32" y="80"/>
                  <a:pt x="32" y="80"/>
                  <a:pt x="32" y="80"/>
                </a:cubicBezTo>
                <a:cubicBezTo>
                  <a:pt x="72" y="80"/>
                  <a:pt x="72" y="80"/>
                  <a:pt x="72" y="80"/>
                </a:cubicBezTo>
                <a:lnTo>
                  <a:pt x="72" y="72"/>
                </a:lnTo>
                <a:close/>
                <a:moveTo>
                  <a:pt x="24" y="48"/>
                </a:moveTo>
                <a:cubicBezTo>
                  <a:pt x="16" y="48"/>
                  <a:pt x="16" y="48"/>
                  <a:pt x="16" y="48"/>
                </a:cubicBezTo>
                <a:cubicBezTo>
                  <a:pt x="16" y="56"/>
                  <a:pt x="16" y="56"/>
                  <a:pt x="16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48"/>
                </a:lnTo>
                <a:close/>
                <a:moveTo>
                  <a:pt x="72" y="48"/>
                </a:moveTo>
                <a:cubicBezTo>
                  <a:pt x="32" y="48"/>
                  <a:pt x="32" y="48"/>
                  <a:pt x="32" y="48"/>
                </a:cubicBezTo>
                <a:cubicBezTo>
                  <a:pt x="32" y="56"/>
                  <a:pt x="32" y="56"/>
                  <a:pt x="32" y="56"/>
                </a:cubicBezTo>
                <a:cubicBezTo>
                  <a:pt x="72" y="56"/>
                  <a:pt x="72" y="56"/>
                  <a:pt x="72" y="56"/>
                </a:cubicBezTo>
                <a:lnTo>
                  <a:pt x="72" y="48"/>
                </a:lnTo>
                <a:close/>
                <a:moveTo>
                  <a:pt x="24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32"/>
                  <a:pt x="16" y="32"/>
                  <a:pt x="16" y="32"/>
                </a:cubicBezTo>
                <a:cubicBezTo>
                  <a:pt x="24" y="32"/>
                  <a:pt x="24" y="32"/>
                  <a:pt x="24" y="32"/>
                </a:cubicBezTo>
                <a:lnTo>
                  <a:pt x="24" y="24"/>
                </a:lnTo>
                <a:close/>
                <a:moveTo>
                  <a:pt x="72" y="24"/>
                </a:moveTo>
                <a:cubicBezTo>
                  <a:pt x="32" y="24"/>
                  <a:pt x="32" y="24"/>
                  <a:pt x="32" y="24"/>
                </a:cubicBezTo>
                <a:cubicBezTo>
                  <a:pt x="32" y="32"/>
                  <a:pt x="32" y="32"/>
                  <a:pt x="32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2" name="Freeform 17"/>
          <p:cNvSpPr>
            <a:spLocks noEditPoints="1"/>
          </p:cNvSpPr>
          <p:nvPr/>
        </p:nvSpPr>
        <p:spPr bwMode="auto">
          <a:xfrm>
            <a:off x="3342170" y="4180917"/>
            <a:ext cx="310307" cy="304293"/>
          </a:xfrm>
          <a:custGeom>
            <a:avLst/>
            <a:gdLst>
              <a:gd name="T0" fmla="*/ 36 w 100"/>
              <a:gd name="T1" fmla="*/ 36 h 108"/>
              <a:gd name="T2" fmla="*/ 16 w 100"/>
              <a:gd name="T3" fmla="*/ 36 h 108"/>
              <a:gd name="T4" fmla="*/ 16 w 100"/>
              <a:gd name="T5" fmla="*/ 28 h 108"/>
              <a:gd name="T6" fmla="*/ 36 w 100"/>
              <a:gd name="T7" fmla="*/ 28 h 108"/>
              <a:gd name="T8" fmla="*/ 36 w 100"/>
              <a:gd name="T9" fmla="*/ 36 h 108"/>
              <a:gd name="T10" fmla="*/ 16 w 100"/>
              <a:gd name="T11" fmla="*/ 60 h 108"/>
              <a:gd name="T12" fmla="*/ 52 w 100"/>
              <a:gd name="T13" fmla="*/ 60 h 108"/>
              <a:gd name="T14" fmla="*/ 52 w 100"/>
              <a:gd name="T15" fmla="*/ 52 h 108"/>
              <a:gd name="T16" fmla="*/ 16 w 100"/>
              <a:gd name="T17" fmla="*/ 52 h 108"/>
              <a:gd name="T18" fmla="*/ 16 w 100"/>
              <a:gd name="T19" fmla="*/ 60 h 108"/>
              <a:gd name="T20" fmla="*/ 16 w 100"/>
              <a:gd name="T21" fmla="*/ 84 h 108"/>
              <a:gd name="T22" fmla="*/ 40 w 100"/>
              <a:gd name="T23" fmla="*/ 84 h 108"/>
              <a:gd name="T24" fmla="*/ 40 w 100"/>
              <a:gd name="T25" fmla="*/ 76 h 108"/>
              <a:gd name="T26" fmla="*/ 16 w 100"/>
              <a:gd name="T27" fmla="*/ 76 h 108"/>
              <a:gd name="T28" fmla="*/ 16 w 100"/>
              <a:gd name="T29" fmla="*/ 84 h 108"/>
              <a:gd name="T30" fmla="*/ 99 w 100"/>
              <a:gd name="T31" fmla="*/ 33 h 108"/>
              <a:gd name="T32" fmla="*/ 93 w 100"/>
              <a:gd name="T33" fmla="*/ 33 h 108"/>
              <a:gd name="T34" fmla="*/ 92 w 100"/>
              <a:gd name="T35" fmla="*/ 34 h 108"/>
              <a:gd name="T36" fmla="*/ 97 w 100"/>
              <a:gd name="T37" fmla="*/ 40 h 108"/>
              <a:gd name="T38" fmla="*/ 99 w 100"/>
              <a:gd name="T39" fmla="*/ 39 h 108"/>
              <a:gd name="T40" fmla="*/ 99 w 100"/>
              <a:gd name="T41" fmla="*/ 33 h 108"/>
              <a:gd name="T42" fmla="*/ 80 w 100"/>
              <a:gd name="T43" fmla="*/ 28 h 108"/>
              <a:gd name="T44" fmla="*/ 80 w 100"/>
              <a:gd name="T45" fmla="*/ 46 h 108"/>
              <a:gd name="T46" fmla="*/ 86 w 100"/>
              <a:gd name="T47" fmla="*/ 40 h 108"/>
              <a:gd name="T48" fmla="*/ 92 w 100"/>
              <a:gd name="T49" fmla="*/ 46 h 108"/>
              <a:gd name="T50" fmla="*/ 80 w 100"/>
              <a:gd name="T51" fmla="*/ 58 h 108"/>
              <a:gd name="T52" fmla="*/ 80 w 100"/>
              <a:gd name="T53" fmla="*/ 108 h 108"/>
              <a:gd name="T54" fmla="*/ 0 w 100"/>
              <a:gd name="T55" fmla="*/ 108 h 108"/>
              <a:gd name="T56" fmla="*/ 0 w 100"/>
              <a:gd name="T57" fmla="*/ 0 h 108"/>
              <a:gd name="T58" fmla="*/ 52 w 100"/>
              <a:gd name="T59" fmla="*/ 0 h 108"/>
              <a:gd name="T60" fmla="*/ 80 w 100"/>
              <a:gd name="T61" fmla="*/ 28 h 108"/>
              <a:gd name="T62" fmla="*/ 52 w 100"/>
              <a:gd name="T63" fmla="*/ 28 h 108"/>
              <a:gd name="T64" fmla="*/ 68 w 100"/>
              <a:gd name="T65" fmla="*/ 28 h 108"/>
              <a:gd name="T66" fmla="*/ 52 w 100"/>
              <a:gd name="T67" fmla="*/ 11 h 108"/>
              <a:gd name="T68" fmla="*/ 52 w 100"/>
              <a:gd name="T69" fmla="*/ 28 h 108"/>
              <a:gd name="T70" fmla="*/ 72 w 100"/>
              <a:gd name="T71" fmla="*/ 36 h 108"/>
              <a:gd name="T72" fmla="*/ 44 w 100"/>
              <a:gd name="T73" fmla="*/ 36 h 108"/>
              <a:gd name="T74" fmla="*/ 44 w 100"/>
              <a:gd name="T75" fmla="*/ 8 h 108"/>
              <a:gd name="T76" fmla="*/ 8 w 100"/>
              <a:gd name="T77" fmla="*/ 8 h 108"/>
              <a:gd name="T78" fmla="*/ 8 w 100"/>
              <a:gd name="T79" fmla="*/ 100 h 108"/>
              <a:gd name="T80" fmla="*/ 72 w 100"/>
              <a:gd name="T81" fmla="*/ 100 h 108"/>
              <a:gd name="T82" fmla="*/ 72 w 100"/>
              <a:gd name="T83" fmla="*/ 66 h 108"/>
              <a:gd name="T84" fmla="*/ 53 w 100"/>
              <a:gd name="T85" fmla="*/ 84 h 108"/>
              <a:gd name="T86" fmla="*/ 48 w 100"/>
              <a:gd name="T87" fmla="*/ 84 h 108"/>
              <a:gd name="T88" fmla="*/ 48 w 100"/>
              <a:gd name="T89" fmla="*/ 78 h 108"/>
              <a:gd name="T90" fmla="*/ 72 w 100"/>
              <a:gd name="T91" fmla="*/ 54 h 108"/>
              <a:gd name="T92" fmla="*/ 72 w 100"/>
              <a:gd name="T93" fmla="*/ 3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0" h="108">
                <a:moveTo>
                  <a:pt x="36" y="36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28"/>
                  <a:pt x="16" y="28"/>
                  <a:pt x="16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36"/>
                </a:lnTo>
                <a:close/>
                <a:moveTo>
                  <a:pt x="16" y="60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2"/>
                  <a:pt x="52" y="52"/>
                  <a:pt x="52" y="52"/>
                </a:cubicBezTo>
                <a:cubicBezTo>
                  <a:pt x="16" y="52"/>
                  <a:pt x="16" y="52"/>
                  <a:pt x="16" y="52"/>
                </a:cubicBezTo>
                <a:lnTo>
                  <a:pt x="16" y="60"/>
                </a:lnTo>
                <a:close/>
                <a:moveTo>
                  <a:pt x="16" y="84"/>
                </a:moveTo>
                <a:cubicBezTo>
                  <a:pt x="40" y="84"/>
                  <a:pt x="40" y="84"/>
                  <a:pt x="40" y="84"/>
                </a:cubicBezTo>
                <a:cubicBezTo>
                  <a:pt x="40" y="76"/>
                  <a:pt x="40" y="76"/>
                  <a:pt x="40" y="76"/>
                </a:cubicBezTo>
                <a:cubicBezTo>
                  <a:pt x="16" y="76"/>
                  <a:pt x="16" y="76"/>
                  <a:pt x="16" y="76"/>
                </a:cubicBezTo>
                <a:lnTo>
                  <a:pt x="16" y="84"/>
                </a:lnTo>
                <a:close/>
                <a:moveTo>
                  <a:pt x="99" y="33"/>
                </a:moveTo>
                <a:cubicBezTo>
                  <a:pt x="97" y="31"/>
                  <a:pt x="95" y="31"/>
                  <a:pt x="93" y="33"/>
                </a:cubicBezTo>
                <a:cubicBezTo>
                  <a:pt x="92" y="34"/>
                  <a:pt x="92" y="34"/>
                  <a:pt x="92" y="34"/>
                </a:cubicBezTo>
                <a:cubicBezTo>
                  <a:pt x="97" y="40"/>
                  <a:pt x="97" y="40"/>
                  <a:pt x="97" y="40"/>
                </a:cubicBezTo>
                <a:cubicBezTo>
                  <a:pt x="99" y="39"/>
                  <a:pt x="99" y="39"/>
                  <a:pt x="99" y="39"/>
                </a:cubicBezTo>
                <a:cubicBezTo>
                  <a:pt x="100" y="37"/>
                  <a:pt x="100" y="35"/>
                  <a:pt x="99" y="33"/>
                </a:cubicBezTo>
                <a:close/>
                <a:moveTo>
                  <a:pt x="80" y="28"/>
                </a:moveTo>
                <a:cubicBezTo>
                  <a:pt x="80" y="46"/>
                  <a:pt x="80" y="46"/>
                  <a:pt x="80" y="46"/>
                </a:cubicBezTo>
                <a:cubicBezTo>
                  <a:pt x="86" y="40"/>
                  <a:pt x="86" y="40"/>
                  <a:pt x="86" y="40"/>
                </a:cubicBezTo>
                <a:cubicBezTo>
                  <a:pt x="92" y="46"/>
                  <a:pt x="92" y="46"/>
                  <a:pt x="92" y="46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108"/>
                  <a:pt x="80" y="108"/>
                  <a:pt x="8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0"/>
                  <a:pt x="0" y="0"/>
                  <a:pt x="0" y="0"/>
                </a:cubicBezTo>
                <a:cubicBezTo>
                  <a:pt x="52" y="0"/>
                  <a:pt x="52" y="0"/>
                  <a:pt x="52" y="0"/>
                </a:cubicBezTo>
                <a:lnTo>
                  <a:pt x="80" y="28"/>
                </a:lnTo>
                <a:close/>
                <a:moveTo>
                  <a:pt x="52" y="28"/>
                </a:moveTo>
                <a:cubicBezTo>
                  <a:pt x="68" y="28"/>
                  <a:pt x="68" y="28"/>
                  <a:pt x="68" y="28"/>
                </a:cubicBezTo>
                <a:cubicBezTo>
                  <a:pt x="52" y="11"/>
                  <a:pt x="52" y="11"/>
                  <a:pt x="52" y="11"/>
                </a:cubicBezTo>
                <a:lnTo>
                  <a:pt x="52" y="28"/>
                </a:lnTo>
                <a:close/>
                <a:moveTo>
                  <a:pt x="72" y="36"/>
                </a:moveTo>
                <a:cubicBezTo>
                  <a:pt x="44" y="36"/>
                  <a:pt x="44" y="36"/>
                  <a:pt x="44" y="36"/>
                </a:cubicBezTo>
                <a:cubicBezTo>
                  <a:pt x="44" y="8"/>
                  <a:pt x="44" y="8"/>
                  <a:pt x="4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00"/>
                  <a:pt x="8" y="100"/>
                  <a:pt x="8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66"/>
                  <a:pt x="72" y="66"/>
                  <a:pt x="72" y="66"/>
                </a:cubicBezTo>
                <a:cubicBezTo>
                  <a:pt x="53" y="84"/>
                  <a:pt x="53" y="84"/>
                  <a:pt x="53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78"/>
                  <a:pt x="48" y="78"/>
                  <a:pt x="48" y="78"/>
                </a:cubicBezTo>
                <a:cubicBezTo>
                  <a:pt x="72" y="54"/>
                  <a:pt x="72" y="54"/>
                  <a:pt x="72" y="54"/>
                </a:cubicBezTo>
                <a:lnTo>
                  <a:pt x="72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3" name="Freeform 17"/>
          <p:cNvSpPr>
            <a:spLocks noEditPoints="1"/>
          </p:cNvSpPr>
          <p:nvPr/>
        </p:nvSpPr>
        <p:spPr bwMode="auto">
          <a:xfrm>
            <a:off x="3961861" y="3744606"/>
            <a:ext cx="310307" cy="304293"/>
          </a:xfrm>
          <a:custGeom>
            <a:avLst/>
            <a:gdLst>
              <a:gd name="T0" fmla="*/ 36 w 100"/>
              <a:gd name="T1" fmla="*/ 36 h 108"/>
              <a:gd name="T2" fmla="*/ 16 w 100"/>
              <a:gd name="T3" fmla="*/ 36 h 108"/>
              <a:gd name="T4" fmla="*/ 16 w 100"/>
              <a:gd name="T5" fmla="*/ 28 h 108"/>
              <a:gd name="T6" fmla="*/ 36 w 100"/>
              <a:gd name="T7" fmla="*/ 28 h 108"/>
              <a:gd name="T8" fmla="*/ 36 w 100"/>
              <a:gd name="T9" fmla="*/ 36 h 108"/>
              <a:gd name="T10" fmla="*/ 16 w 100"/>
              <a:gd name="T11" fmla="*/ 60 h 108"/>
              <a:gd name="T12" fmla="*/ 52 w 100"/>
              <a:gd name="T13" fmla="*/ 60 h 108"/>
              <a:gd name="T14" fmla="*/ 52 w 100"/>
              <a:gd name="T15" fmla="*/ 52 h 108"/>
              <a:gd name="T16" fmla="*/ 16 w 100"/>
              <a:gd name="T17" fmla="*/ 52 h 108"/>
              <a:gd name="T18" fmla="*/ 16 w 100"/>
              <a:gd name="T19" fmla="*/ 60 h 108"/>
              <a:gd name="T20" fmla="*/ 16 w 100"/>
              <a:gd name="T21" fmla="*/ 84 h 108"/>
              <a:gd name="T22" fmla="*/ 40 w 100"/>
              <a:gd name="T23" fmla="*/ 84 h 108"/>
              <a:gd name="T24" fmla="*/ 40 w 100"/>
              <a:gd name="T25" fmla="*/ 76 h 108"/>
              <a:gd name="T26" fmla="*/ 16 w 100"/>
              <a:gd name="T27" fmla="*/ 76 h 108"/>
              <a:gd name="T28" fmla="*/ 16 w 100"/>
              <a:gd name="T29" fmla="*/ 84 h 108"/>
              <a:gd name="T30" fmla="*/ 99 w 100"/>
              <a:gd name="T31" fmla="*/ 33 h 108"/>
              <a:gd name="T32" fmla="*/ 93 w 100"/>
              <a:gd name="T33" fmla="*/ 33 h 108"/>
              <a:gd name="T34" fmla="*/ 92 w 100"/>
              <a:gd name="T35" fmla="*/ 34 h 108"/>
              <a:gd name="T36" fmla="*/ 97 w 100"/>
              <a:gd name="T37" fmla="*/ 40 h 108"/>
              <a:gd name="T38" fmla="*/ 99 w 100"/>
              <a:gd name="T39" fmla="*/ 39 h 108"/>
              <a:gd name="T40" fmla="*/ 99 w 100"/>
              <a:gd name="T41" fmla="*/ 33 h 108"/>
              <a:gd name="T42" fmla="*/ 80 w 100"/>
              <a:gd name="T43" fmla="*/ 28 h 108"/>
              <a:gd name="T44" fmla="*/ 80 w 100"/>
              <a:gd name="T45" fmla="*/ 46 h 108"/>
              <a:gd name="T46" fmla="*/ 86 w 100"/>
              <a:gd name="T47" fmla="*/ 40 h 108"/>
              <a:gd name="T48" fmla="*/ 92 w 100"/>
              <a:gd name="T49" fmla="*/ 46 h 108"/>
              <a:gd name="T50" fmla="*/ 80 w 100"/>
              <a:gd name="T51" fmla="*/ 58 h 108"/>
              <a:gd name="T52" fmla="*/ 80 w 100"/>
              <a:gd name="T53" fmla="*/ 108 h 108"/>
              <a:gd name="T54" fmla="*/ 0 w 100"/>
              <a:gd name="T55" fmla="*/ 108 h 108"/>
              <a:gd name="T56" fmla="*/ 0 w 100"/>
              <a:gd name="T57" fmla="*/ 0 h 108"/>
              <a:gd name="T58" fmla="*/ 52 w 100"/>
              <a:gd name="T59" fmla="*/ 0 h 108"/>
              <a:gd name="T60" fmla="*/ 80 w 100"/>
              <a:gd name="T61" fmla="*/ 28 h 108"/>
              <a:gd name="T62" fmla="*/ 52 w 100"/>
              <a:gd name="T63" fmla="*/ 28 h 108"/>
              <a:gd name="T64" fmla="*/ 68 w 100"/>
              <a:gd name="T65" fmla="*/ 28 h 108"/>
              <a:gd name="T66" fmla="*/ 52 w 100"/>
              <a:gd name="T67" fmla="*/ 11 h 108"/>
              <a:gd name="T68" fmla="*/ 52 w 100"/>
              <a:gd name="T69" fmla="*/ 28 h 108"/>
              <a:gd name="T70" fmla="*/ 72 w 100"/>
              <a:gd name="T71" fmla="*/ 36 h 108"/>
              <a:gd name="T72" fmla="*/ 44 w 100"/>
              <a:gd name="T73" fmla="*/ 36 h 108"/>
              <a:gd name="T74" fmla="*/ 44 w 100"/>
              <a:gd name="T75" fmla="*/ 8 h 108"/>
              <a:gd name="T76" fmla="*/ 8 w 100"/>
              <a:gd name="T77" fmla="*/ 8 h 108"/>
              <a:gd name="T78" fmla="*/ 8 w 100"/>
              <a:gd name="T79" fmla="*/ 100 h 108"/>
              <a:gd name="T80" fmla="*/ 72 w 100"/>
              <a:gd name="T81" fmla="*/ 100 h 108"/>
              <a:gd name="T82" fmla="*/ 72 w 100"/>
              <a:gd name="T83" fmla="*/ 66 h 108"/>
              <a:gd name="T84" fmla="*/ 53 w 100"/>
              <a:gd name="T85" fmla="*/ 84 h 108"/>
              <a:gd name="T86" fmla="*/ 48 w 100"/>
              <a:gd name="T87" fmla="*/ 84 h 108"/>
              <a:gd name="T88" fmla="*/ 48 w 100"/>
              <a:gd name="T89" fmla="*/ 78 h 108"/>
              <a:gd name="T90" fmla="*/ 72 w 100"/>
              <a:gd name="T91" fmla="*/ 54 h 108"/>
              <a:gd name="T92" fmla="*/ 72 w 100"/>
              <a:gd name="T93" fmla="*/ 3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0" h="108">
                <a:moveTo>
                  <a:pt x="36" y="36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28"/>
                  <a:pt x="16" y="28"/>
                  <a:pt x="16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36"/>
                </a:lnTo>
                <a:close/>
                <a:moveTo>
                  <a:pt x="16" y="60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2"/>
                  <a:pt x="52" y="52"/>
                  <a:pt x="52" y="52"/>
                </a:cubicBezTo>
                <a:cubicBezTo>
                  <a:pt x="16" y="52"/>
                  <a:pt x="16" y="52"/>
                  <a:pt x="16" y="52"/>
                </a:cubicBezTo>
                <a:lnTo>
                  <a:pt x="16" y="60"/>
                </a:lnTo>
                <a:close/>
                <a:moveTo>
                  <a:pt x="16" y="84"/>
                </a:moveTo>
                <a:cubicBezTo>
                  <a:pt x="40" y="84"/>
                  <a:pt x="40" y="84"/>
                  <a:pt x="40" y="84"/>
                </a:cubicBezTo>
                <a:cubicBezTo>
                  <a:pt x="40" y="76"/>
                  <a:pt x="40" y="76"/>
                  <a:pt x="40" y="76"/>
                </a:cubicBezTo>
                <a:cubicBezTo>
                  <a:pt x="16" y="76"/>
                  <a:pt x="16" y="76"/>
                  <a:pt x="16" y="76"/>
                </a:cubicBezTo>
                <a:lnTo>
                  <a:pt x="16" y="84"/>
                </a:lnTo>
                <a:close/>
                <a:moveTo>
                  <a:pt x="99" y="33"/>
                </a:moveTo>
                <a:cubicBezTo>
                  <a:pt x="97" y="31"/>
                  <a:pt x="95" y="31"/>
                  <a:pt x="93" y="33"/>
                </a:cubicBezTo>
                <a:cubicBezTo>
                  <a:pt x="92" y="34"/>
                  <a:pt x="92" y="34"/>
                  <a:pt x="92" y="34"/>
                </a:cubicBezTo>
                <a:cubicBezTo>
                  <a:pt x="97" y="40"/>
                  <a:pt x="97" y="40"/>
                  <a:pt x="97" y="40"/>
                </a:cubicBezTo>
                <a:cubicBezTo>
                  <a:pt x="99" y="39"/>
                  <a:pt x="99" y="39"/>
                  <a:pt x="99" y="39"/>
                </a:cubicBezTo>
                <a:cubicBezTo>
                  <a:pt x="100" y="37"/>
                  <a:pt x="100" y="35"/>
                  <a:pt x="99" y="33"/>
                </a:cubicBezTo>
                <a:close/>
                <a:moveTo>
                  <a:pt x="80" y="28"/>
                </a:moveTo>
                <a:cubicBezTo>
                  <a:pt x="80" y="46"/>
                  <a:pt x="80" y="46"/>
                  <a:pt x="80" y="46"/>
                </a:cubicBezTo>
                <a:cubicBezTo>
                  <a:pt x="86" y="40"/>
                  <a:pt x="86" y="40"/>
                  <a:pt x="86" y="40"/>
                </a:cubicBezTo>
                <a:cubicBezTo>
                  <a:pt x="92" y="46"/>
                  <a:pt x="92" y="46"/>
                  <a:pt x="92" y="46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108"/>
                  <a:pt x="80" y="108"/>
                  <a:pt x="8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0"/>
                  <a:pt x="0" y="0"/>
                  <a:pt x="0" y="0"/>
                </a:cubicBezTo>
                <a:cubicBezTo>
                  <a:pt x="52" y="0"/>
                  <a:pt x="52" y="0"/>
                  <a:pt x="52" y="0"/>
                </a:cubicBezTo>
                <a:lnTo>
                  <a:pt x="80" y="28"/>
                </a:lnTo>
                <a:close/>
                <a:moveTo>
                  <a:pt x="52" y="28"/>
                </a:moveTo>
                <a:cubicBezTo>
                  <a:pt x="68" y="28"/>
                  <a:pt x="68" y="28"/>
                  <a:pt x="68" y="28"/>
                </a:cubicBezTo>
                <a:cubicBezTo>
                  <a:pt x="52" y="11"/>
                  <a:pt x="52" y="11"/>
                  <a:pt x="52" y="11"/>
                </a:cubicBezTo>
                <a:lnTo>
                  <a:pt x="52" y="28"/>
                </a:lnTo>
                <a:close/>
                <a:moveTo>
                  <a:pt x="72" y="36"/>
                </a:moveTo>
                <a:cubicBezTo>
                  <a:pt x="44" y="36"/>
                  <a:pt x="44" y="36"/>
                  <a:pt x="44" y="36"/>
                </a:cubicBezTo>
                <a:cubicBezTo>
                  <a:pt x="44" y="8"/>
                  <a:pt x="44" y="8"/>
                  <a:pt x="4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00"/>
                  <a:pt x="8" y="100"/>
                  <a:pt x="8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66"/>
                  <a:pt x="72" y="66"/>
                  <a:pt x="72" y="66"/>
                </a:cubicBezTo>
                <a:cubicBezTo>
                  <a:pt x="53" y="84"/>
                  <a:pt x="53" y="84"/>
                  <a:pt x="53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78"/>
                  <a:pt x="48" y="78"/>
                  <a:pt x="48" y="78"/>
                </a:cubicBezTo>
                <a:cubicBezTo>
                  <a:pt x="72" y="54"/>
                  <a:pt x="72" y="54"/>
                  <a:pt x="72" y="54"/>
                </a:cubicBezTo>
                <a:lnTo>
                  <a:pt x="72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4" name="Freeform 133"/>
          <p:cNvSpPr>
            <a:spLocks noEditPoints="1"/>
          </p:cNvSpPr>
          <p:nvPr/>
        </p:nvSpPr>
        <p:spPr bwMode="auto">
          <a:xfrm>
            <a:off x="4224061" y="4070285"/>
            <a:ext cx="490589" cy="369155"/>
          </a:xfrm>
          <a:custGeom>
            <a:avLst/>
            <a:gdLst>
              <a:gd name="T0" fmla="*/ 106 w 128"/>
              <a:gd name="T1" fmla="*/ 52 h 96"/>
              <a:gd name="T2" fmla="*/ 114 w 128"/>
              <a:gd name="T3" fmla="*/ 52 h 96"/>
              <a:gd name="T4" fmla="*/ 114 w 128"/>
              <a:gd name="T5" fmla="*/ 56 h 96"/>
              <a:gd name="T6" fmla="*/ 104 w 128"/>
              <a:gd name="T7" fmla="*/ 54 h 96"/>
              <a:gd name="T8" fmla="*/ 48 w 128"/>
              <a:gd name="T9" fmla="*/ 16 h 96"/>
              <a:gd name="T10" fmla="*/ 56 w 128"/>
              <a:gd name="T11" fmla="*/ 16 h 96"/>
              <a:gd name="T12" fmla="*/ 72 w 128"/>
              <a:gd name="T13" fmla="*/ 36 h 96"/>
              <a:gd name="T14" fmla="*/ 128 w 128"/>
              <a:gd name="T15" fmla="*/ 40 h 96"/>
              <a:gd name="T16" fmla="*/ 128 w 128"/>
              <a:gd name="T17" fmla="*/ 88 h 96"/>
              <a:gd name="T18" fmla="*/ 128 w 128"/>
              <a:gd name="T19" fmla="*/ 96 h 96"/>
              <a:gd name="T20" fmla="*/ 56 w 128"/>
              <a:gd name="T21" fmla="*/ 92 h 96"/>
              <a:gd name="T22" fmla="*/ 56 w 128"/>
              <a:gd name="T23" fmla="*/ 60 h 96"/>
              <a:gd name="T24" fmla="*/ 0 w 128"/>
              <a:gd name="T25" fmla="*/ 56 h 96"/>
              <a:gd name="T26" fmla="*/ 0 w 128"/>
              <a:gd name="T27" fmla="*/ 32 h 96"/>
              <a:gd name="T28" fmla="*/ 0 w 128"/>
              <a:gd name="T29" fmla="*/ 4 h 96"/>
              <a:gd name="T30" fmla="*/ 72 w 128"/>
              <a:gd name="T31" fmla="*/ 0 h 96"/>
              <a:gd name="T32" fmla="*/ 72 w 128"/>
              <a:gd name="T33" fmla="*/ 8 h 96"/>
              <a:gd name="T34" fmla="*/ 56 w 128"/>
              <a:gd name="T35" fmla="*/ 44 h 96"/>
              <a:gd name="T36" fmla="*/ 49 w 128"/>
              <a:gd name="T37" fmla="*/ 42 h 96"/>
              <a:gd name="T38" fmla="*/ 38 w 128"/>
              <a:gd name="T39" fmla="*/ 42 h 96"/>
              <a:gd name="T40" fmla="*/ 8 w 128"/>
              <a:gd name="T41" fmla="*/ 36 h 96"/>
              <a:gd name="T42" fmla="*/ 56 w 128"/>
              <a:gd name="T43" fmla="*/ 52 h 96"/>
              <a:gd name="T44" fmla="*/ 60 w 128"/>
              <a:gd name="T45" fmla="*/ 36 h 96"/>
              <a:gd name="T46" fmla="*/ 64 w 128"/>
              <a:gd name="T47" fmla="*/ 8 h 96"/>
              <a:gd name="T48" fmla="*/ 8 w 128"/>
              <a:gd name="T49" fmla="*/ 24 h 96"/>
              <a:gd name="T50" fmla="*/ 44 w 128"/>
              <a:gd name="T51" fmla="*/ 36 h 96"/>
              <a:gd name="T52" fmla="*/ 60 w 128"/>
              <a:gd name="T53" fmla="*/ 36 h 96"/>
              <a:gd name="T54" fmla="*/ 116 w 128"/>
              <a:gd name="T55" fmla="*/ 84 h 96"/>
              <a:gd name="T56" fmla="*/ 104 w 128"/>
              <a:gd name="T57" fmla="*/ 84 h 96"/>
              <a:gd name="T58" fmla="*/ 88 w 128"/>
              <a:gd name="T59" fmla="*/ 84 h 96"/>
              <a:gd name="T60" fmla="*/ 76 w 128"/>
              <a:gd name="T61" fmla="*/ 84 h 96"/>
              <a:gd name="T62" fmla="*/ 68 w 128"/>
              <a:gd name="T63" fmla="*/ 84 h 96"/>
              <a:gd name="T64" fmla="*/ 64 w 128"/>
              <a:gd name="T65" fmla="*/ 88 h 96"/>
              <a:gd name="T66" fmla="*/ 120 w 128"/>
              <a:gd name="T67" fmla="*/ 84 h 96"/>
              <a:gd name="T68" fmla="*/ 64 w 128"/>
              <a:gd name="T69" fmla="*/ 52 h 96"/>
              <a:gd name="T70" fmla="*/ 64 w 128"/>
              <a:gd name="T71" fmla="*/ 72 h 96"/>
              <a:gd name="T72" fmla="*/ 68 w 128"/>
              <a:gd name="T73" fmla="*/ 68 h 96"/>
              <a:gd name="T74" fmla="*/ 76 w 128"/>
              <a:gd name="T75" fmla="*/ 76 h 96"/>
              <a:gd name="T76" fmla="*/ 80 w 128"/>
              <a:gd name="T77" fmla="*/ 72 h 96"/>
              <a:gd name="T78" fmla="*/ 88 w 128"/>
              <a:gd name="T79" fmla="*/ 68 h 96"/>
              <a:gd name="T80" fmla="*/ 96 w 128"/>
              <a:gd name="T81" fmla="*/ 68 h 96"/>
              <a:gd name="T82" fmla="*/ 100 w 128"/>
              <a:gd name="T83" fmla="*/ 76 h 96"/>
              <a:gd name="T84" fmla="*/ 104 w 128"/>
              <a:gd name="T85" fmla="*/ 72 h 96"/>
              <a:gd name="T86" fmla="*/ 112 w 128"/>
              <a:gd name="T87" fmla="*/ 64 h 96"/>
              <a:gd name="T88" fmla="*/ 116 w 128"/>
              <a:gd name="T89" fmla="*/ 76 h 96"/>
              <a:gd name="T90" fmla="*/ 120 w 128"/>
              <a:gd name="T91" fmla="*/ 64 h 96"/>
              <a:gd name="T92" fmla="*/ 64 w 128"/>
              <a:gd name="T93" fmla="*/ 44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96">
                <a:moveTo>
                  <a:pt x="104" y="54"/>
                </a:moveTo>
                <a:cubicBezTo>
                  <a:pt x="104" y="53"/>
                  <a:pt x="105" y="52"/>
                  <a:pt x="106" y="52"/>
                </a:cubicBezTo>
                <a:cubicBezTo>
                  <a:pt x="106" y="50"/>
                  <a:pt x="108" y="48"/>
                  <a:pt x="110" y="48"/>
                </a:cubicBezTo>
                <a:cubicBezTo>
                  <a:pt x="112" y="48"/>
                  <a:pt x="114" y="50"/>
                  <a:pt x="114" y="52"/>
                </a:cubicBezTo>
                <a:cubicBezTo>
                  <a:pt x="115" y="52"/>
                  <a:pt x="116" y="53"/>
                  <a:pt x="116" y="54"/>
                </a:cubicBezTo>
                <a:cubicBezTo>
                  <a:pt x="116" y="56"/>
                  <a:pt x="115" y="56"/>
                  <a:pt x="114" y="56"/>
                </a:cubicBezTo>
                <a:cubicBezTo>
                  <a:pt x="106" y="56"/>
                  <a:pt x="106" y="56"/>
                  <a:pt x="106" y="56"/>
                </a:cubicBezTo>
                <a:cubicBezTo>
                  <a:pt x="105" y="56"/>
                  <a:pt x="104" y="56"/>
                  <a:pt x="104" y="54"/>
                </a:cubicBezTo>
                <a:close/>
                <a:moveTo>
                  <a:pt x="52" y="12"/>
                </a:moveTo>
                <a:cubicBezTo>
                  <a:pt x="50" y="12"/>
                  <a:pt x="48" y="14"/>
                  <a:pt x="48" y="16"/>
                </a:cubicBezTo>
                <a:cubicBezTo>
                  <a:pt x="48" y="19"/>
                  <a:pt x="50" y="20"/>
                  <a:pt x="52" y="20"/>
                </a:cubicBezTo>
                <a:cubicBezTo>
                  <a:pt x="54" y="20"/>
                  <a:pt x="56" y="19"/>
                  <a:pt x="56" y="16"/>
                </a:cubicBezTo>
                <a:cubicBezTo>
                  <a:pt x="56" y="14"/>
                  <a:pt x="54" y="12"/>
                  <a:pt x="52" y="12"/>
                </a:cubicBezTo>
                <a:close/>
                <a:moveTo>
                  <a:pt x="72" y="36"/>
                </a:moveTo>
                <a:cubicBezTo>
                  <a:pt x="128" y="36"/>
                  <a:pt x="128" y="36"/>
                  <a:pt x="128" y="36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92"/>
                  <a:pt x="128" y="92"/>
                  <a:pt x="128" y="92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2"/>
                  <a:pt x="56" y="92"/>
                  <a:pt x="56" y="92"/>
                </a:cubicBezTo>
                <a:cubicBezTo>
                  <a:pt x="56" y="88"/>
                  <a:pt x="56" y="88"/>
                  <a:pt x="56" y="88"/>
                </a:cubicBezTo>
                <a:cubicBezTo>
                  <a:pt x="56" y="60"/>
                  <a:pt x="56" y="60"/>
                  <a:pt x="56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0"/>
                  <a:pt x="0" y="0"/>
                  <a:pt x="0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4"/>
                  <a:pt x="72" y="4"/>
                  <a:pt x="72" y="4"/>
                </a:cubicBezTo>
                <a:cubicBezTo>
                  <a:pt x="72" y="8"/>
                  <a:pt x="72" y="8"/>
                  <a:pt x="72" y="8"/>
                </a:cubicBezTo>
                <a:lnTo>
                  <a:pt x="72" y="36"/>
                </a:lnTo>
                <a:close/>
                <a:moveTo>
                  <a:pt x="56" y="44"/>
                </a:moveTo>
                <a:cubicBezTo>
                  <a:pt x="52" y="40"/>
                  <a:pt x="52" y="40"/>
                  <a:pt x="52" y="40"/>
                </a:cubicBezTo>
                <a:cubicBezTo>
                  <a:pt x="49" y="42"/>
                  <a:pt x="49" y="42"/>
                  <a:pt x="49" y="42"/>
                </a:cubicBezTo>
                <a:cubicBezTo>
                  <a:pt x="44" y="48"/>
                  <a:pt x="44" y="48"/>
                  <a:pt x="44" y="48"/>
                </a:cubicBezTo>
                <a:cubicBezTo>
                  <a:pt x="38" y="42"/>
                  <a:pt x="38" y="42"/>
                  <a:pt x="38" y="42"/>
                </a:cubicBezTo>
                <a:cubicBezTo>
                  <a:pt x="20" y="24"/>
                  <a:pt x="20" y="24"/>
                  <a:pt x="20" y="24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52"/>
                  <a:pt x="8" y="52"/>
                  <a:pt x="8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44"/>
                  <a:pt x="56" y="44"/>
                  <a:pt x="56" y="44"/>
                </a:cubicBezTo>
                <a:close/>
                <a:moveTo>
                  <a:pt x="60" y="36"/>
                </a:moveTo>
                <a:cubicBezTo>
                  <a:pt x="64" y="36"/>
                  <a:pt x="64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0" y="12"/>
                  <a:pt x="20" y="12"/>
                  <a:pt x="20" y="12"/>
                </a:cubicBezTo>
                <a:cubicBezTo>
                  <a:pt x="44" y="36"/>
                  <a:pt x="44" y="36"/>
                  <a:pt x="44" y="36"/>
                </a:cubicBezTo>
                <a:cubicBezTo>
                  <a:pt x="52" y="28"/>
                  <a:pt x="52" y="28"/>
                  <a:pt x="52" y="28"/>
                </a:cubicBezTo>
                <a:lnTo>
                  <a:pt x="60" y="36"/>
                </a:lnTo>
                <a:close/>
                <a:moveTo>
                  <a:pt x="120" y="84"/>
                </a:moveTo>
                <a:cubicBezTo>
                  <a:pt x="116" y="84"/>
                  <a:pt x="116" y="84"/>
                  <a:pt x="116" y="84"/>
                </a:cubicBezTo>
                <a:cubicBezTo>
                  <a:pt x="112" y="84"/>
                  <a:pt x="112" y="84"/>
                  <a:pt x="112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96" y="84"/>
                  <a:pt x="96" y="84"/>
                  <a:pt x="96" y="84"/>
                </a:cubicBezTo>
                <a:cubicBezTo>
                  <a:pt x="88" y="84"/>
                  <a:pt x="88" y="84"/>
                  <a:pt x="88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2" y="84"/>
                  <a:pt x="72" y="84"/>
                  <a:pt x="72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8"/>
                  <a:pt x="64" y="88"/>
                  <a:pt x="64" y="88"/>
                </a:cubicBezTo>
                <a:cubicBezTo>
                  <a:pt x="120" y="88"/>
                  <a:pt x="120" y="88"/>
                  <a:pt x="120" y="88"/>
                </a:cubicBezTo>
                <a:lnTo>
                  <a:pt x="120" y="84"/>
                </a:lnTo>
                <a:close/>
                <a:moveTo>
                  <a:pt x="64" y="44"/>
                </a:moveTo>
                <a:cubicBezTo>
                  <a:pt x="64" y="52"/>
                  <a:pt x="64" y="52"/>
                  <a:pt x="64" y="52"/>
                </a:cubicBezTo>
                <a:cubicBezTo>
                  <a:pt x="64" y="60"/>
                  <a:pt x="64" y="60"/>
                  <a:pt x="64" y="60"/>
                </a:cubicBezTo>
                <a:cubicBezTo>
                  <a:pt x="64" y="72"/>
                  <a:pt x="64" y="72"/>
                  <a:pt x="64" y="72"/>
                </a:cubicBezTo>
                <a:cubicBezTo>
                  <a:pt x="68" y="72"/>
                  <a:pt x="68" y="72"/>
                  <a:pt x="68" y="72"/>
                </a:cubicBezTo>
                <a:cubicBezTo>
                  <a:pt x="68" y="68"/>
                  <a:pt x="68" y="68"/>
                  <a:pt x="68" y="68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76"/>
                  <a:pt x="76" y="76"/>
                  <a:pt x="76" y="76"/>
                </a:cubicBezTo>
                <a:cubicBezTo>
                  <a:pt x="80" y="76"/>
                  <a:pt x="80" y="76"/>
                  <a:pt x="80" y="76"/>
                </a:cubicBezTo>
                <a:cubicBezTo>
                  <a:pt x="80" y="72"/>
                  <a:pt x="80" y="72"/>
                  <a:pt x="80" y="72"/>
                </a:cubicBezTo>
                <a:cubicBezTo>
                  <a:pt x="88" y="72"/>
                  <a:pt x="88" y="72"/>
                  <a:pt x="88" y="72"/>
                </a:cubicBezTo>
                <a:cubicBezTo>
                  <a:pt x="88" y="68"/>
                  <a:pt x="88" y="68"/>
                  <a:pt x="88" y="68"/>
                </a:cubicBezTo>
                <a:cubicBezTo>
                  <a:pt x="88" y="66"/>
                  <a:pt x="90" y="64"/>
                  <a:pt x="92" y="64"/>
                </a:cubicBezTo>
                <a:cubicBezTo>
                  <a:pt x="94" y="64"/>
                  <a:pt x="96" y="66"/>
                  <a:pt x="96" y="68"/>
                </a:cubicBezTo>
                <a:cubicBezTo>
                  <a:pt x="96" y="76"/>
                  <a:pt x="96" y="76"/>
                  <a:pt x="96" y="76"/>
                </a:cubicBezTo>
                <a:cubicBezTo>
                  <a:pt x="100" y="76"/>
                  <a:pt x="100" y="76"/>
                  <a:pt x="100" y="76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44"/>
                  <a:pt x="120" y="44"/>
                  <a:pt x="120" y="44"/>
                </a:cubicBezTo>
                <a:lnTo>
                  <a:pt x="64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5" name="Rectangle 134"/>
          <p:cNvSpPr/>
          <p:nvPr/>
        </p:nvSpPr>
        <p:spPr bwMode="auto">
          <a:xfrm>
            <a:off x="7155361" y="3525109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6" name="Rectangle 135"/>
          <p:cNvSpPr/>
          <p:nvPr/>
        </p:nvSpPr>
        <p:spPr bwMode="auto">
          <a:xfrm>
            <a:off x="8234846" y="3524598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7" name="Rectangle 136"/>
          <p:cNvSpPr/>
          <p:nvPr/>
        </p:nvSpPr>
        <p:spPr bwMode="auto">
          <a:xfrm>
            <a:off x="9301101" y="3524598"/>
            <a:ext cx="932603" cy="104227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3260" tIns="93260" rIns="34977" bIns="34977" rtlCol="0" anchor="b" anchorCtr="0"/>
          <a:lstStyle/>
          <a:p>
            <a:pPr marL="0" marR="0" lvl="0" indent="0" algn="ctr" defTabSz="95096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16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2" name="Freeform 24"/>
          <p:cNvSpPr>
            <a:spLocks noEditPoints="1"/>
          </p:cNvSpPr>
          <p:nvPr/>
        </p:nvSpPr>
        <p:spPr bwMode="auto">
          <a:xfrm>
            <a:off x="5392560" y="3825408"/>
            <a:ext cx="366434" cy="291752"/>
          </a:xfrm>
          <a:custGeom>
            <a:avLst/>
            <a:gdLst>
              <a:gd name="T0" fmla="*/ 0 w 128"/>
              <a:gd name="T1" fmla="*/ 56 h 104"/>
              <a:gd name="T2" fmla="*/ 8 w 128"/>
              <a:gd name="T3" fmla="*/ 56 h 104"/>
              <a:gd name="T4" fmla="*/ 24 w 128"/>
              <a:gd name="T5" fmla="*/ 40 h 104"/>
              <a:gd name="T6" fmla="*/ 40 w 128"/>
              <a:gd name="T7" fmla="*/ 56 h 104"/>
              <a:gd name="T8" fmla="*/ 50 w 128"/>
              <a:gd name="T9" fmla="*/ 75 h 104"/>
              <a:gd name="T10" fmla="*/ 32 w 128"/>
              <a:gd name="T11" fmla="*/ 104 h 104"/>
              <a:gd name="T12" fmla="*/ 40 w 128"/>
              <a:gd name="T13" fmla="*/ 104 h 104"/>
              <a:gd name="T14" fmla="*/ 64 w 128"/>
              <a:gd name="T15" fmla="*/ 80 h 104"/>
              <a:gd name="T16" fmla="*/ 88 w 128"/>
              <a:gd name="T17" fmla="*/ 104 h 104"/>
              <a:gd name="T18" fmla="*/ 96 w 128"/>
              <a:gd name="T19" fmla="*/ 104 h 104"/>
              <a:gd name="T20" fmla="*/ 78 w 128"/>
              <a:gd name="T21" fmla="*/ 75 h 104"/>
              <a:gd name="T22" fmla="*/ 88 w 128"/>
              <a:gd name="T23" fmla="*/ 56 h 104"/>
              <a:gd name="T24" fmla="*/ 104 w 128"/>
              <a:gd name="T25" fmla="*/ 40 h 104"/>
              <a:gd name="T26" fmla="*/ 120 w 128"/>
              <a:gd name="T27" fmla="*/ 56 h 104"/>
              <a:gd name="T28" fmla="*/ 128 w 128"/>
              <a:gd name="T29" fmla="*/ 56 h 104"/>
              <a:gd name="T30" fmla="*/ 117 w 128"/>
              <a:gd name="T31" fmla="*/ 36 h 104"/>
              <a:gd name="T32" fmla="*/ 124 w 128"/>
              <a:gd name="T33" fmla="*/ 20 h 104"/>
              <a:gd name="T34" fmla="*/ 104 w 128"/>
              <a:gd name="T35" fmla="*/ 0 h 104"/>
              <a:gd name="T36" fmla="*/ 84 w 128"/>
              <a:gd name="T37" fmla="*/ 20 h 104"/>
              <a:gd name="T38" fmla="*/ 92 w 128"/>
              <a:gd name="T39" fmla="*/ 36 h 104"/>
              <a:gd name="T40" fmla="*/ 84 w 128"/>
              <a:gd name="T41" fmla="*/ 43 h 104"/>
              <a:gd name="T42" fmla="*/ 64 w 128"/>
              <a:gd name="T43" fmla="*/ 32 h 104"/>
              <a:gd name="T44" fmla="*/ 44 w 128"/>
              <a:gd name="T45" fmla="*/ 43 h 104"/>
              <a:gd name="T46" fmla="*/ 37 w 128"/>
              <a:gd name="T47" fmla="*/ 36 h 104"/>
              <a:gd name="T48" fmla="*/ 44 w 128"/>
              <a:gd name="T49" fmla="*/ 20 h 104"/>
              <a:gd name="T50" fmla="*/ 24 w 128"/>
              <a:gd name="T51" fmla="*/ 0 h 104"/>
              <a:gd name="T52" fmla="*/ 4 w 128"/>
              <a:gd name="T53" fmla="*/ 20 h 104"/>
              <a:gd name="T54" fmla="*/ 12 w 128"/>
              <a:gd name="T55" fmla="*/ 36 h 104"/>
              <a:gd name="T56" fmla="*/ 0 w 128"/>
              <a:gd name="T57" fmla="*/ 56 h 104"/>
              <a:gd name="T58" fmla="*/ 104 w 128"/>
              <a:gd name="T59" fmla="*/ 8 h 104"/>
              <a:gd name="T60" fmla="*/ 116 w 128"/>
              <a:gd name="T61" fmla="*/ 20 h 104"/>
              <a:gd name="T62" fmla="*/ 104 w 128"/>
              <a:gd name="T63" fmla="*/ 32 h 104"/>
              <a:gd name="T64" fmla="*/ 92 w 128"/>
              <a:gd name="T65" fmla="*/ 20 h 104"/>
              <a:gd name="T66" fmla="*/ 104 w 128"/>
              <a:gd name="T67" fmla="*/ 8 h 104"/>
              <a:gd name="T68" fmla="*/ 64 w 128"/>
              <a:gd name="T69" fmla="*/ 40 h 104"/>
              <a:gd name="T70" fmla="*/ 80 w 128"/>
              <a:gd name="T71" fmla="*/ 56 h 104"/>
              <a:gd name="T72" fmla="*/ 64 w 128"/>
              <a:gd name="T73" fmla="*/ 72 h 104"/>
              <a:gd name="T74" fmla="*/ 48 w 128"/>
              <a:gd name="T75" fmla="*/ 56 h 104"/>
              <a:gd name="T76" fmla="*/ 64 w 128"/>
              <a:gd name="T77" fmla="*/ 40 h 104"/>
              <a:gd name="T78" fmla="*/ 24 w 128"/>
              <a:gd name="T79" fmla="*/ 8 h 104"/>
              <a:gd name="T80" fmla="*/ 36 w 128"/>
              <a:gd name="T81" fmla="*/ 20 h 104"/>
              <a:gd name="T82" fmla="*/ 24 w 128"/>
              <a:gd name="T83" fmla="*/ 32 h 104"/>
              <a:gd name="T84" fmla="*/ 12 w 128"/>
              <a:gd name="T85" fmla="*/ 20 h 104"/>
              <a:gd name="T86" fmla="*/ 24 w 128"/>
              <a:gd name="T87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04">
                <a:moveTo>
                  <a:pt x="0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47"/>
                  <a:pt x="15" y="40"/>
                  <a:pt x="24" y="40"/>
                </a:cubicBezTo>
                <a:cubicBezTo>
                  <a:pt x="33" y="40"/>
                  <a:pt x="40" y="47"/>
                  <a:pt x="40" y="56"/>
                </a:cubicBezTo>
                <a:cubicBezTo>
                  <a:pt x="40" y="64"/>
                  <a:pt x="44" y="71"/>
                  <a:pt x="50" y="75"/>
                </a:cubicBezTo>
                <a:cubicBezTo>
                  <a:pt x="40" y="81"/>
                  <a:pt x="32" y="91"/>
                  <a:pt x="32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91"/>
                  <a:pt x="51" y="80"/>
                  <a:pt x="64" y="80"/>
                </a:cubicBezTo>
                <a:cubicBezTo>
                  <a:pt x="77" y="80"/>
                  <a:pt x="88" y="91"/>
                  <a:pt x="88" y="10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6" y="91"/>
                  <a:pt x="89" y="81"/>
                  <a:pt x="78" y="75"/>
                </a:cubicBezTo>
                <a:cubicBezTo>
                  <a:pt x="84" y="71"/>
                  <a:pt x="88" y="64"/>
                  <a:pt x="88" y="56"/>
                </a:cubicBezTo>
                <a:cubicBezTo>
                  <a:pt x="88" y="47"/>
                  <a:pt x="95" y="40"/>
                  <a:pt x="104" y="40"/>
                </a:cubicBezTo>
                <a:cubicBezTo>
                  <a:pt x="113" y="40"/>
                  <a:pt x="120" y="47"/>
                  <a:pt x="12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7"/>
                  <a:pt x="124" y="40"/>
                  <a:pt x="117" y="36"/>
                </a:cubicBezTo>
                <a:cubicBezTo>
                  <a:pt x="121" y="32"/>
                  <a:pt x="124" y="26"/>
                  <a:pt x="124" y="20"/>
                </a:cubicBezTo>
                <a:cubicBezTo>
                  <a:pt x="124" y="9"/>
                  <a:pt x="115" y="0"/>
                  <a:pt x="104" y="0"/>
                </a:cubicBezTo>
                <a:cubicBezTo>
                  <a:pt x="93" y="0"/>
                  <a:pt x="84" y="9"/>
                  <a:pt x="84" y="20"/>
                </a:cubicBezTo>
                <a:cubicBezTo>
                  <a:pt x="84" y="26"/>
                  <a:pt x="87" y="32"/>
                  <a:pt x="92" y="36"/>
                </a:cubicBezTo>
                <a:cubicBezTo>
                  <a:pt x="89" y="37"/>
                  <a:pt x="86" y="40"/>
                  <a:pt x="84" y="43"/>
                </a:cubicBezTo>
                <a:cubicBezTo>
                  <a:pt x="80" y="36"/>
                  <a:pt x="73" y="32"/>
                  <a:pt x="64" y="32"/>
                </a:cubicBezTo>
                <a:cubicBezTo>
                  <a:pt x="56" y="32"/>
                  <a:pt x="49" y="36"/>
                  <a:pt x="44" y="43"/>
                </a:cubicBezTo>
                <a:cubicBezTo>
                  <a:pt x="42" y="40"/>
                  <a:pt x="40" y="37"/>
                  <a:pt x="37" y="36"/>
                </a:cubicBezTo>
                <a:cubicBezTo>
                  <a:pt x="41" y="32"/>
                  <a:pt x="44" y="26"/>
                  <a:pt x="44" y="20"/>
                </a:cubicBezTo>
                <a:cubicBezTo>
                  <a:pt x="44" y="9"/>
                  <a:pt x="35" y="0"/>
                  <a:pt x="24" y="0"/>
                </a:cubicBezTo>
                <a:cubicBezTo>
                  <a:pt x="13" y="0"/>
                  <a:pt x="4" y="9"/>
                  <a:pt x="4" y="20"/>
                </a:cubicBezTo>
                <a:cubicBezTo>
                  <a:pt x="4" y="26"/>
                  <a:pt x="7" y="32"/>
                  <a:pt x="12" y="36"/>
                </a:cubicBezTo>
                <a:cubicBezTo>
                  <a:pt x="5" y="40"/>
                  <a:pt x="0" y="47"/>
                  <a:pt x="0" y="56"/>
                </a:cubicBezTo>
                <a:close/>
                <a:moveTo>
                  <a:pt x="104" y="8"/>
                </a:moveTo>
                <a:cubicBezTo>
                  <a:pt x="111" y="8"/>
                  <a:pt x="116" y="13"/>
                  <a:pt x="116" y="20"/>
                </a:cubicBezTo>
                <a:cubicBezTo>
                  <a:pt x="116" y="27"/>
                  <a:pt x="111" y="32"/>
                  <a:pt x="104" y="32"/>
                </a:cubicBezTo>
                <a:cubicBezTo>
                  <a:pt x="98" y="32"/>
                  <a:pt x="92" y="27"/>
                  <a:pt x="92" y="20"/>
                </a:cubicBezTo>
                <a:cubicBezTo>
                  <a:pt x="92" y="13"/>
                  <a:pt x="98" y="8"/>
                  <a:pt x="104" y="8"/>
                </a:cubicBezTo>
                <a:close/>
                <a:moveTo>
                  <a:pt x="64" y="40"/>
                </a:moveTo>
                <a:cubicBezTo>
                  <a:pt x="73" y="40"/>
                  <a:pt x="80" y="47"/>
                  <a:pt x="80" y="56"/>
                </a:cubicBezTo>
                <a:cubicBezTo>
                  <a:pt x="80" y="65"/>
                  <a:pt x="73" y="72"/>
                  <a:pt x="64" y="72"/>
                </a:cubicBezTo>
                <a:cubicBezTo>
                  <a:pt x="55" y="72"/>
                  <a:pt x="48" y="65"/>
                  <a:pt x="48" y="56"/>
                </a:cubicBezTo>
                <a:cubicBezTo>
                  <a:pt x="48" y="47"/>
                  <a:pt x="55" y="40"/>
                  <a:pt x="64" y="40"/>
                </a:cubicBezTo>
                <a:close/>
                <a:moveTo>
                  <a:pt x="24" y="8"/>
                </a:moveTo>
                <a:cubicBezTo>
                  <a:pt x="31" y="8"/>
                  <a:pt x="36" y="13"/>
                  <a:pt x="36" y="20"/>
                </a:cubicBezTo>
                <a:cubicBezTo>
                  <a:pt x="36" y="27"/>
                  <a:pt x="31" y="32"/>
                  <a:pt x="24" y="32"/>
                </a:cubicBezTo>
                <a:cubicBezTo>
                  <a:pt x="18" y="32"/>
                  <a:pt x="12" y="27"/>
                  <a:pt x="12" y="20"/>
                </a:cubicBezTo>
                <a:cubicBezTo>
                  <a:pt x="12" y="13"/>
                  <a:pt x="18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3" name="Freeform 41"/>
          <p:cNvSpPr>
            <a:spLocks noEditPoints="1"/>
          </p:cNvSpPr>
          <p:nvPr/>
        </p:nvSpPr>
        <p:spPr bwMode="auto">
          <a:xfrm>
            <a:off x="5025024" y="3633923"/>
            <a:ext cx="265703" cy="273446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4" name="Freeform 36"/>
          <p:cNvSpPr>
            <a:spLocks noEditPoints="1"/>
          </p:cNvSpPr>
          <p:nvPr/>
        </p:nvSpPr>
        <p:spPr bwMode="auto">
          <a:xfrm>
            <a:off x="9470254" y="3765735"/>
            <a:ext cx="369195" cy="393936"/>
          </a:xfrm>
          <a:custGeom>
            <a:avLst/>
            <a:gdLst>
              <a:gd name="T0" fmla="*/ 8 w 128"/>
              <a:gd name="T1" fmla="*/ 71 h 128"/>
              <a:gd name="T2" fmla="*/ 16 w 128"/>
              <a:gd name="T3" fmla="*/ 119 h 128"/>
              <a:gd name="T4" fmla="*/ 24 w 128"/>
              <a:gd name="T5" fmla="*/ 128 h 128"/>
              <a:gd name="T6" fmla="*/ 20 w 128"/>
              <a:gd name="T7" fmla="*/ 112 h 128"/>
              <a:gd name="T8" fmla="*/ 16 w 128"/>
              <a:gd name="T9" fmla="*/ 71 h 128"/>
              <a:gd name="T10" fmla="*/ 32 w 128"/>
              <a:gd name="T11" fmla="*/ 52 h 128"/>
              <a:gd name="T12" fmla="*/ 60 w 128"/>
              <a:gd name="T13" fmla="*/ 52 h 128"/>
              <a:gd name="T14" fmla="*/ 64 w 128"/>
              <a:gd name="T15" fmla="*/ 128 h 128"/>
              <a:gd name="T16" fmla="*/ 72 w 128"/>
              <a:gd name="T17" fmla="*/ 56 h 128"/>
              <a:gd name="T18" fmla="*/ 65 w 128"/>
              <a:gd name="T19" fmla="*/ 40 h 128"/>
              <a:gd name="T20" fmla="*/ 96 w 128"/>
              <a:gd name="T21" fmla="*/ 48 h 128"/>
              <a:gd name="T22" fmla="*/ 112 w 128"/>
              <a:gd name="T23" fmla="*/ 44 h 128"/>
              <a:gd name="T24" fmla="*/ 120 w 128"/>
              <a:gd name="T25" fmla="*/ 108 h 128"/>
              <a:gd name="T26" fmla="*/ 112 w 128"/>
              <a:gd name="T27" fmla="*/ 112 h 128"/>
              <a:gd name="T28" fmla="*/ 120 w 128"/>
              <a:gd name="T29" fmla="*/ 128 h 128"/>
              <a:gd name="T30" fmla="*/ 128 w 128"/>
              <a:gd name="T31" fmla="*/ 108 h 128"/>
              <a:gd name="T32" fmla="*/ 117 w 128"/>
              <a:gd name="T33" fmla="*/ 37 h 128"/>
              <a:gd name="T34" fmla="*/ 96 w 128"/>
              <a:gd name="T35" fmla="*/ 0 h 128"/>
              <a:gd name="T36" fmla="*/ 74 w 128"/>
              <a:gd name="T37" fmla="*/ 32 h 128"/>
              <a:gd name="T38" fmla="*/ 68 w 128"/>
              <a:gd name="T39" fmla="*/ 28 h 128"/>
              <a:gd name="T40" fmla="*/ 20 w 128"/>
              <a:gd name="T41" fmla="*/ 28 h 128"/>
              <a:gd name="T42" fmla="*/ 0 w 128"/>
              <a:gd name="T43" fmla="*/ 60 h 128"/>
              <a:gd name="T44" fmla="*/ 112 w 128"/>
              <a:gd name="T45" fmla="*/ 24 h 128"/>
              <a:gd name="T46" fmla="*/ 80 w 128"/>
              <a:gd name="T47" fmla="*/ 24 h 128"/>
              <a:gd name="T48" fmla="*/ 44 w 128"/>
              <a:gd name="T49" fmla="*/ 12 h 128"/>
              <a:gd name="T50" fmla="*/ 44 w 128"/>
              <a:gd name="T51" fmla="*/ 44 h 128"/>
              <a:gd name="T52" fmla="*/ 44 w 128"/>
              <a:gd name="T53" fmla="*/ 12 h 128"/>
              <a:gd name="T54" fmla="*/ 27 w 128"/>
              <a:gd name="T55" fmla="*/ 45 h 128"/>
              <a:gd name="T56" fmla="*/ 12 w 128"/>
              <a:gd name="T57" fmla="*/ 64 h 128"/>
              <a:gd name="T58" fmla="*/ 23 w 128"/>
              <a:gd name="T59" fmla="*/ 38 h 128"/>
              <a:gd name="T60" fmla="*/ 48 w 128"/>
              <a:gd name="T61" fmla="*/ 120 h 128"/>
              <a:gd name="T62" fmla="*/ 40 w 128"/>
              <a:gd name="T63" fmla="*/ 128 h 128"/>
              <a:gd name="T64" fmla="*/ 88 w 128"/>
              <a:gd name="T65" fmla="*/ 128 h 128"/>
              <a:gd name="T66" fmla="*/ 96 w 128"/>
              <a:gd name="T67" fmla="*/ 120 h 128"/>
              <a:gd name="T68" fmla="*/ 88 w 128"/>
              <a:gd name="T69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" h="128">
                <a:moveTo>
                  <a:pt x="0" y="60"/>
                </a:moveTo>
                <a:cubicBezTo>
                  <a:pt x="0" y="65"/>
                  <a:pt x="4" y="70"/>
                  <a:pt x="8" y="71"/>
                </a:cubicBezTo>
                <a:cubicBezTo>
                  <a:pt x="8" y="108"/>
                  <a:pt x="8" y="108"/>
                  <a:pt x="8" y="108"/>
                </a:cubicBezTo>
                <a:cubicBezTo>
                  <a:pt x="8" y="113"/>
                  <a:pt x="12" y="118"/>
                  <a:pt x="16" y="119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4" y="128"/>
                  <a:pt x="24" y="128"/>
                  <a:pt x="24" y="128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18" y="112"/>
                  <a:pt x="16" y="110"/>
                  <a:pt x="16" y="108"/>
                </a:cubicBezTo>
                <a:cubicBezTo>
                  <a:pt x="16" y="71"/>
                  <a:pt x="16" y="71"/>
                  <a:pt x="16" y="71"/>
                </a:cubicBezTo>
                <a:cubicBezTo>
                  <a:pt x="21" y="70"/>
                  <a:pt x="24" y="65"/>
                  <a:pt x="24" y="60"/>
                </a:cubicBezTo>
                <a:cubicBezTo>
                  <a:pt x="24" y="56"/>
                  <a:pt x="28" y="52"/>
                  <a:pt x="32" y="52"/>
                </a:cubicBezTo>
                <a:cubicBezTo>
                  <a:pt x="44" y="52"/>
                  <a:pt x="44" y="52"/>
                  <a:pt x="44" y="52"/>
                </a:cubicBezTo>
                <a:cubicBezTo>
                  <a:pt x="60" y="52"/>
                  <a:pt x="60" y="52"/>
                  <a:pt x="60" y="52"/>
                </a:cubicBezTo>
                <a:cubicBezTo>
                  <a:pt x="63" y="52"/>
                  <a:pt x="64" y="54"/>
                  <a:pt x="64" y="56"/>
                </a:cubicBezTo>
                <a:cubicBezTo>
                  <a:pt x="64" y="128"/>
                  <a:pt x="64" y="128"/>
                  <a:pt x="64" y="128"/>
                </a:cubicBezTo>
                <a:cubicBezTo>
                  <a:pt x="72" y="128"/>
                  <a:pt x="72" y="128"/>
                  <a:pt x="72" y="128"/>
                </a:cubicBezTo>
                <a:cubicBezTo>
                  <a:pt x="72" y="56"/>
                  <a:pt x="72" y="56"/>
                  <a:pt x="72" y="56"/>
                </a:cubicBezTo>
                <a:cubicBezTo>
                  <a:pt x="72" y="50"/>
                  <a:pt x="68" y="45"/>
                  <a:pt x="62" y="44"/>
                </a:cubicBezTo>
                <a:cubicBezTo>
                  <a:pt x="63" y="43"/>
                  <a:pt x="64" y="41"/>
                  <a:pt x="65" y="40"/>
                </a:cubicBezTo>
                <a:cubicBezTo>
                  <a:pt x="79" y="40"/>
                  <a:pt x="79" y="40"/>
                  <a:pt x="79" y="40"/>
                </a:cubicBezTo>
                <a:cubicBezTo>
                  <a:pt x="83" y="45"/>
                  <a:pt x="89" y="48"/>
                  <a:pt x="96" y="48"/>
                </a:cubicBezTo>
                <a:cubicBezTo>
                  <a:pt x="101" y="48"/>
                  <a:pt x="106" y="47"/>
                  <a:pt x="110" y="44"/>
                </a:cubicBezTo>
                <a:cubicBezTo>
                  <a:pt x="112" y="44"/>
                  <a:pt x="112" y="44"/>
                  <a:pt x="112" y="44"/>
                </a:cubicBezTo>
                <a:cubicBezTo>
                  <a:pt x="117" y="44"/>
                  <a:pt x="120" y="48"/>
                  <a:pt x="120" y="52"/>
                </a:cubicBezTo>
                <a:cubicBezTo>
                  <a:pt x="120" y="108"/>
                  <a:pt x="120" y="108"/>
                  <a:pt x="120" y="108"/>
                </a:cubicBezTo>
                <a:cubicBezTo>
                  <a:pt x="120" y="110"/>
                  <a:pt x="119" y="112"/>
                  <a:pt x="116" y="112"/>
                </a:cubicBezTo>
                <a:cubicBezTo>
                  <a:pt x="112" y="112"/>
                  <a:pt x="112" y="112"/>
                  <a:pt x="112" y="112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0" y="119"/>
                  <a:pt x="120" y="119"/>
                  <a:pt x="120" y="119"/>
                </a:cubicBezTo>
                <a:cubicBezTo>
                  <a:pt x="125" y="118"/>
                  <a:pt x="128" y="113"/>
                  <a:pt x="128" y="108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5"/>
                  <a:pt x="124" y="39"/>
                  <a:pt x="117" y="37"/>
                </a:cubicBezTo>
                <a:cubicBezTo>
                  <a:pt x="119" y="33"/>
                  <a:pt x="120" y="29"/>
                  <a:pt x="120" y="24"/>
                </a:cubicBezTo>
                <a:cubicBezTo>
                  <a:pt x="120" y="11"/>
                  <a:pt x="110" y="0"/>
                  <a:pt x="96" y="0"/>
                </a:cubicBezTo>
                <a:cubicBezTo>
                  <a:pt x="83" y="0"/>
                  <a:pt x="72" y="11"/>
                  <a:pt x="72" y="24"/>
                </a:cubicBezTo>
                <a:cubicBezTo>
                  <a:pt x="72" y="27"/>
                  <a:pt x="73" y="29"/>
                  <a:pt x="74" y="32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29"/>
                  <a:pt x="68" y="28"/>
                </a:cubicBezTo>
                <a:cubicBezTo>
                  <a:pt x="68" y="15"/>
                  <a:pt x="58" y="4"/>
                  <a:pt x="44" y="4"/>
                </a:cubicBezTo>
                <a:cubicBezTo>
                  <a:pt x="31" y="4"/>
                  <a:pt x="20" y="15"/>
                  <a:pt x="20" y="28"/>
                </a:cubicBezTo>
                <a:cubicBezTo>
                  <a:pt x="20" y="29"/>
                  <a:pt x="21" y="30"/>
                  <a:pt x="21" y="30"/>
                </a:cubicBezTo>
                <a:cubicBezTo>
                  <a:pt x="9" y="35"/>
                  <a:pt x="0" y="47"/>
                  <a:pt x="0" y="60"/>
                </a:cubicBezTo>
                <a:close/>
                <a:moveTo>
                  <a:pt x="96" y="8"/>
                </a:moveTo>
                <a:cubicBezTo>
                  <a:pt x="105" y="8"/>
                  <a:pt x="112" y="15"/>
                  <a:pt x="112" y="24"/>
                </a:cubicBezTo>
                <a:cubicBezTo>
                  <a:pt x="112" y="33"/>
                  <a:pt x="105" y="40"/>
                  <a:pt x="96" y="40"/>
                </a:cubicBezTo>
                <a:cubicBezTo>
                  <a:pt x="88" y="40"/>
                  <a:pt x="80" y="33"/>
                  <a:pt x="80" y="24"/>
                </a:cubicBezTo>
                <a:cubicBezTo>
                  <a:pt x="80" y="15"/>
                  <a:pt x="88" y="8"/>
                  <a:pt x="96" y="8"/>
                </a:cubicBezTo>
                <a:close/>
                <a:moveTo>
                  <a:pt x="44" y="12"/>
                </a:moveTo>
                <a:cubicBezTo>
                  <a:pt x="53" y="12"/>
                  <a:pt x="60" y="19"/>
                  <a:pt x="60" y="28"/>
                </a:cubicBezTo>
                <a:cubicBezTo>
                  <a:pt x="60" y="37"/>
                  <a:pt x="53" y="44"/>
                  <a:pt x="44" y="44"/>
                </a:cubicBezTo>
                <a:cubicBezTo>
                  <a:pt x="36" y="44"/>
                  <a:pt x="28" y="37"/>
                  <a:pt x="28" y="28"/>
                </a:cubicBezTo>
                <a:cubicBezTo>
                  <a:pt x="28" y="19"/>
                  <a:pt x="36" y="12"/>
                  <a:pt x="44" y="12"/>
                </a:cubicBezTo>
                <a:close/>
                <a:moveTo>
                  <a:pt x="23" y="38"/>
                </a:moveTo>
                <a:cubicBezTo>
                  <a:pt x="24" y="41"/>
                  <a:pt x="26" y="43"/>
                  <a:pt x="27" y="45"/>
                </a:cubicBezTo>
                <a:cubicBezTo>
                  <a:pt x="21" y="47"/>
                  <a:pt x="16" y="53"/>
                  <a:pt x="16" y="60"/>
                </a:cubicBezTo>
                <a:cubicBezTo>
                  <a:pt x="16" y="62"/>
                  <a:pt x="15" y="64"/>
                  <a:pt x="12" y="64"/>
                </a:cubicBezTo>
                <a:cubicBezTo>
                  <a:pt x="10" y="64"/>
                  <a:pt x="8" y="62"/>
                  <a:pt x="8" y="60"/>
                </a:cubicBezTo>
                <a:cubicBezTo>
                  <a:pt x="8" y="51"/>
                  <a:pt x="14" y="42"/>
                  <a:pt x="23" y="38"/>
                </a:cubicBezTo>
                <a:close/>
                <a:moveTo>
                  <a:pt x="40" y="120"/>
                </a:moveTo>
                <a:cubicBezTo>
                  <a:pt x="48" y="120"/>
                  <a:pt x="48" y="120"/>
                  <a:pt x="48" y="120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0" y="128"/>
                  <a:pt x="40" y="128"/>
                  <a:pt x="40" y="128"/>
                </a:cubicBezTo>
                <a:lnTo>
                  <a:pt x="40" y="120"/>
                </a:lnTo>
                <a:close/>
                <a:moveTo>
                  <a:pt x="88" y="128"/>
                </a:moveTo>
                <a:cubicBezTo>
                  <a:pt x="88" y="120"/>
                  <a:pt x="88" y="120"/>
                  <a:pt x="88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28"/>
                  <a:pt x="96" y="128"/>
                  <a:pt x="96" y="128"/>
                </a:cubicBezTo>
                <a:lnTo>
                  <a:pt x="88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5" name="Freeform 29"/>
          <p:cNvSpPr>
            <a:spLocks noChangeAspect="1" noEditPoints="1"/>
          </p:cNvSpPr>
          <p:nvPr/>
        </p:nvSpPr>
        <p:spPr bwMode="auto">
          <a:xfrm>
            <a:off x="5023403" y="4142790"/>
            <a:ext cx="360406" cy="316251"/>
          </a:xfrm>
          <a:custGeom>
            <a:avLst/>
            <a:gdLst>
              <a:gd name="T0" fmla="*/ 0 w 302"/>
              <a:gd name="T1" fmla="*/ 190 h 265"/>
              <a:gd name="T2" fmla="*/ 37 w 302"/>
              <a:gd name="T3" fmla="*/ 190 h 265"/>
              <a:gd name="T4" fmla="*/ 37 w 302"/>
              <a:gd name="T5" fmla="*/ 265 h 265"/>
              <a:gd name="T6" fmla="*/ 113 w 302"/>
              <a:gd name="T7" fmla="*/ 190 h 265"/>
              <a:gd name="T8" fmla="*/ 302 w 302"/>
              <a:gd name="T9" fmla="*/ 190 h 265"/>
              <a:gd name="T10" fmla="*/ 302 w 302"/>
              <a:gd name="T11" fmla="*/ 0 h 265"/>
              <a:gd name="T12" fmla="*/ 0 w 302"/>
              <a:gd name="T13" fmla="*/ 0 h 265"/>
              <a:gd name="T14" fmla="*/ 0 w 302"/>
              <a:gd name="T15" fmla="*/ 190 h 265"/>
              <a:gd name="T16" fmla="*/ 19 w 302"/>
              <a:gd name="T17" fmla="*/ 19 h 265"/>
              <a:gd name="T18" fmla="*/ 283 w 302"/>
              <a:gd name="T19" fmla="*/ 19 h 265"/>
              <a:gd name="T20" fmla="*/ 283 w 302"/>
              <a:gd name="T21" fmla="*/ 171 h 265"/>
              <a:gd name="T22" fmla="*/ 113 w 302"/>
              <a:gd name="T23" fmla="*/ 171 h 265"/>
              <a:gd name="T24" fmla="*/ 104 w 302"/>
              <a:gd name="T25" fmla="*/ 171 h 265"/>
              <a:gd name="T26" fmla="*/ 99 w 302"/>
              <a:gd name="T27" fmla="*/ 175 h 265"/>
              <a:gd name="T28" fmla="*/ 56 w 302"/>
              <a:gd name="T29" fmla="*/ 218 h 265"/>
              <a:gd name="T30" fmla="*/ 56 w 302"/>
              <a:gd name="T31" fmla="*/ 190 h 265"/>
              <a:gd name="T32" fmla="*/ 56 w 302"/>
              <a:gd name="T33" fmla="*/ 171 h 265"/>
              <a:gd name="T34" fmla="*/ 37 w 302"/>
              <a:gd name="T35" fmla="*/ 171 h 265"/>
              <a:gd name="T36" fmla="*/ 19 w 302"/>
              <a:gd name="T37" fmla="*/ 171 h 265"/>
              <a:gd name="T38" fmla="*/ 19 w 302"/>
              <a:gd name="T39" fmla="*/ 19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02" h="265">
                <a:moveTo>
                  <a:pt x="0" y="190"/>
                </a:moveTo>
                <a:lnTo>
                  <a:pt x="37" y="190"/>
                </a:lnTo>
                <a:lnTo>
                  <a:pt x="37" y="265"/>
                </a:lnTo>
                <a:lnTo>
                  <a:pt x="113" y="190"/>
                </a:lnTo>
                <a:lnTo>
                  <a:pt x="302" y="190"/>
                </a:lnTo>
                <a:lnTo>
                  <a:pt x="302" y="0"/>
                </a:lnTo>
                <a:lnTo>
                  <a:pt x="0" y="0"/>
                </a:lnTo>
                <a:lnTo>
                  <a:pt x="0" y="190"/>
                </a:lnTo>
                <a:close/>
                <a:moveTo>
                  <a:pt x="19" y="19"/>
                </a:moveTo>
                <a:lnTo>
                  <a:pt x="283" y="19"/>
                </a:lnTo>
                <a:lnTo>
                  <a:pt x="283" y="171"/>
                </a:lnTo>
                <a:lnTo>
                  <a:pt x="113" y="171"/>
                </a:lnTo>
                <a:lnTo>
                  <a:pt x="104" y="171"/>
                </a:lnTo>
                <a:lnTo>
                  <a:pt x="99" y="175"/>
                </a:lnTo>
                <a:lnTo>
                  <a:pt x="56" y="218"/>
                </a:lnTo>
                <a:lnTo>
                  <a:pt x="56" y="190"/>
                </a:lnTo>
                <a:lnTo>
                  <a:pt x="56" y="171"/>
                </a:lnTo>
                <a:lnTo>
                  <a:pt x="37" y="171"/>
                </a:lnTo>
                <a:lnTo>
                  <a:pt x="19" y="171"/>
                </a:lnTo>
                <a:lnTo>
                  <a:pt x="19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7" name="Freeform 29"/>
          <p:cNvSpPr>
            <a:spLocks noChangeAspect="1" noEditPoints="1"/>
          </p:cNvSpPr>
          <p:nvPr/>
        </p:nvSpPr>
        <p:spPr bwMode="auto">
          <a:xfrm>
            <a:off x="9779929" y="4213476"/>
            <a:ext cx="360406" cy="316251"/>
          </a:xfrm>
          <a:custGeom>
            <a:avLst/>
            <a:gdLst>
              <a:gd name="T0" fmla="*/ 0 w 302"/>
              <a:gd name="T1" fmla="*/ 190 h 265"/>
              <a:gd name="T2" fmla="*/ 37 w 302"/>
              <a:gd name="T3" fmla="*/ 190 h 265"/>
              <a:gd name="T4" fmla="*/ 37 w 302"/>
              <a:gd name="T5" fmla="*/ 265 h 265"/>
              <a:gd name="T6" fmla="*/ 113 w 302"/>
              <a:gd name="T7" fmla="*/ 190 h 265"/>
              <a:gd name="T8" fmla="*/ 302 w 302"/>
              <a:gd name="T9" fmla="*/ 190 h 265"/>
              <a:gd name="T10" fmla="*/ 302 w 302"/>
              <a:gd name="T11" fmla="*/ 0 h 265"/>
              <a:gd name="T12" fmla="*/ 0 w 302"/>
              <a:gd name="T13" fmla="*/ 0 h 265"/>
              <a:gd name="T14" fmla="*/ 0 w 302"/>
              <a:gd name="T15" fmla="*/ 190 h 265"/>
              <a:gd name="T16" fmla="*/ 19 w 302"/>
              <a:gd name="T17" fmla="*/ 19 h 265"/>
              <a:gd name="T18" fmla="*/ 283 w 302"/>
              <a:gd name="T19" fmla="*/ 19 h 265"/>
              <a:gd name="T20" fmla="*/ 283 w 302"/>
              <a:gd name="T21" fmla="*/ 171 h 265"/>
              <a:gd name="T22" fmla="*/ 113 w 302"/>
              <a:gd name="T23" fmla="*/ 171 h 265"/>
              <a:gd name="T24" fmla="*/ 104 w 302"/>
              <a:gd name="T25" fmla="*/ 171 h 265"/>
              <a:gd name="T26" fmla="*/ 99 w 302"/>
              <a:gd name="T27" fmla="*/ 175 h 265"/>
              <a:gd name="T28" fmla="*/ 56 w 302"/>
              <a:gd name="T29" fmla="*/ 218 h 265"/>
              <a:gd name="T30" fmla="*/ 56 w 302"/>
              <a:gd name="T31" fmla="*/ 190 h 265"/>
              <a:gd name="T32" fmla="*/ 56 w 302"/>
              <a:gd name="T33" fmla="*/ 171 h 265"/>
              <a:gd name="T34" fmla="*/ 37 w 302"/>
              <a:gd name="T35" fmla="*/ 171 h 265"/>
              <a:gd name="T36" fmla="*/ 19 w 302"/>
              <a:gd name="T37" fmla="*/ 171 h 265"/>
              <a:gd name="T38" fmla="*/ 19 w 302"/>
              <a:gd name="T39" fmla="*/ 19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02" h="265">
                <a:moveTo>
                  <a:pt x="0" y="190"/>
                </a:moveTo>
                <a:lnTo>
                  <a:pt x="37" y="190"/>
                </a:lnTo>
                <a:lnTo>
                  <a:pt x="37" y="265"/>
                </a:lnTo>
                <a:lnTo>
                  <a:pt x="113" y="190"/>
                </a:lnTo>
                <a:lnTo>
                  <a:pt x="302" y="190"/>
                </a:lnTo>
                <a:lnTo>
                  <a:pt x="302" y="0"/>
                </a:lnTo>
                <a:lnTo>
                  <a:pt x="0" y="0"/>
                </a:lnTo>
                <a:lnTo>
                  <a:pt x="0" y="190"/>
                </a:lnTo>
                <a:close/>
                <a:moveTo>
                  <a:pt x="19" y="19"/>
                </a:moveTo>
                <a:lnTo>
                  <a:pt x="283" y="19"/>
                </a:lnTo>
                <a:lnTo>
                  <a:pt x="283" y="171"/>
                </a:lnTo>
                <a:lnTo>
                  <a:pt x="113" y="171"/>
                </a:lnTo>
                <a:lnTo>
                  <a:pt x="104" y="171"/>
                </a:lnTo>
                <a:lnTo>
                  <a:pt x="99" y="175"/>
                </a:lnTo>
                <a:lnTo>
                  <a:pt x="56" y="218"/>
                </a:lnTo>
                <a:lnTo>
                  <a:pt x="56" y="190"/>
                </a:lnTo>
                <a:lnTo>
                  <a:pt x="56" y="171"/>
                </a:lnTo>
                <a:lnTo>
                  <a:pt x="37" y="171"/>
                </a:lnTo>
                <a:lnTo>
                  <a:pt x="19" y="171"/>
                </a:lnTo>
                <a:lnTo>
                  <a:pt x="19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52" name="Freeform 17"/>
          <p:cNvSpPr>
            <a:spLocks noEditPoints="1"/>
          </p:cNvSpPr>
          <p:nvPr/>
        </p:nvSpPr>
        <p:spPr bwMode="auto">
          <a:xfrm>
            <a:off x="8318878" y="3722577"/>
            <a:ext cx="310307" cy="304293"/>
          </a:xfrm>
          <a:custGeom>
            <a:avLst/>
            <a:gdLst>
              <a:gd name="T0" fmla="*/ 36 w 100"/>
              <a:gd name="T1" fmla="*/ 36 h 108"/>
              <a:gd name="T2" fmla="*/ 16 w 100"/>
              <a:gd name="T3" fmla="*/ 36 h 108"/>
              <a:gd name="T4" fmla="*/ 16 w 100"/>
              <a:gd name="T5" fmla="*/ 28 h 108"/>
              <a:gd name="T6" fmla="*/ 36 w 100"/>
              <a:gd name="T7" fmla="*/ 28 h 108"/>
              <a:gd name="T8" fmla="*/ 36 w 100"/>
              <a:gd name="T9" fmla="*/ 36 h 108"/>
              <a:gd name="T10" fmla="*/ 16 w 100"/>
              <a:gd name="T11" fmla="*/ 60 h 108"/>
              <a:gd name="T12" fmla="*/ 52 w 100"/>
              <a:gd name="T13" fmla="*/ 60 h 108"/>
              <a:gd name="T14" fmla="*/ 52 w 100"/>
              <a:gd name="T15" fmla="*/ 52 h 108"/>
              <a:gd name="T16" fmla="*/ 16 w 100"/>
              <a:gd name="T17" fmla="*/ 52 h 108"/>
              <a:gd name="T18" fmla="*/ 16 w 100"/>
              <a:gd name="T19" fmla="*/ 60 h 108"/>
              <a:gd name="T20" fmla="*/ 16 w 100"/>
              <a:gd name="T21" fmla="*/ 84 h 108"/>
              <a:gd name="T22" fmla="*/ 40 w 100"/>
              <a:gd name="T23" fmla="*/ 84 h 108"/>
              <a:gd name="T24" fmla="*/ 40 w 100"/>
              <a:gd name="T25" fmla="*/ 76 h 108"/>
              <a:gd name="T26" fmla="*/ 16 w 100"/>
              <a:gd name="T27" fmla="*/ 76 h 108"/>
              <a:gd name="T28" fmla="*/ 16 w 100"/>
              <a:gd name="T29" fmla="*/ 84 h 108"/>
              <a:gd name="T30" fmla="*/ 99 w 100"/>
              <a:gd name="T31" fmla="*/ 33 h 108"/>
              <a:gd name="T32" fmla="*/ 93 w 100"/>
              <a:gd name="T33" fmla="*/ 33 h 108"/>
              <a:gd name="T34" fmla="*/ 92 w 100"/>
              <a:gd name="T35" fmla="*/ 34 h 108"/>
              <a:gd name="T36" fmla="*/ 97 w 100"/>
              <a:gd name="T37" fmla="*/ 40 h 108"/>
              <a:gd name="T38" fmla="*/ 99 w 100"/>
              <a:gd name="T39" fmla="*/ 39 h 108"/>
              <a:gd name="T40" fmla="*/ 99 w 100"/>
              <a:gd name="T41" fmla="*/ 33 h 108"/>
              <a:gd name="T42" fmla="*/ 80 w 100"/>
              <a:gd name="T43" fmla="*/ 28 h 108"/>
              <a:gd name="T44" fmla="*/ 80 w 100"/>
              <a:gd name="T45" fmla="*/ 46 h 108"/>
              <a:gd name="T46" fmla="*/ 86 w 100"/>
              <a:gd name="T47" fmla="*/ 40 h 108"/>
              <a:gd name="T48" fmla="*/ 92 w 100"/>
              <a:gd name="T49" fmla="*/ 46 h 108"/>
              <a:gd name="T50" fmla="*/ 80 w 100"/>
              <a:gd name="T51" fmla="*/ 58 h 108"/>
              <a:gd name="T52" fmla="*/ 80 w 100"/>
              <a:gd name="T53" fmla="*/ 108 h 108"/>
              <a:gd name="T54" fmla="*/ 0 w 100"/>
              <a:gd name="T55" fmla="*/ 108 h 108"/>
              <a:gd name="T56" fmla="*/ 0 w 100"/>
              <a:gd name="T57" fmla="*/ 0 h 108"/>
              <a:gd name="T58" fmla="*/ 52 w 100"/>
              <a:gd name="T59" fmla="*/ 0 h 108"/>
              <a:gd name="T60" fmla="*/ 80 w 100"/>
              <a:gd name="T61" fmla="*/ 28 h 108"/>
              <a:gd name="T62" fmla="*/ 52 w 100"/>
              <a:gd name="T63" fmla="*/ 28 h 108"/>
              <a:gd name="T64" fmla="*/ 68 w 100"/>
              <a:gd name="T65" fmla="*/ 28 h 108"/>
              <a:gd name="T66" fmla="*/ 52 w 100"/>
              <a:gd name="T67" fmla="*/ 11 h 108"/>
              <a:gd name="T68" fmla="*/ 52 w 100"/>
              <a:gd name="T69" fmla="*/ 28 h 108"/>
              <a:gd name="T70" fmla="*/ 72 w 100"/>
              <a:gd name="T71" fmla="*/ 36 h 108"/>
              <a:gd name="T72" fmla="*/ 44 w 100"/>
              <a:gd name="T73" fmla="*/ 36 h 108"/>
              <a:gd name="T74" fmla="*/ 44 w 100"/>
              <a:gd name="T75" fmla="*/ 8 h 108"/>
              <a:gd name="T76" fmla="*/ 8 w 100"/>
              <a:gd name="T77" fmla="*/ 8 h 108"/>
              <a:gd name="T78" fmla="*/ 8 w 100"/>
              <a:gd name="T79" fmla="*/ 100 h 108"/>
              <a:gd name="T80" fmla="*/ 72 w 100"/>
              <a:gd name="T81" fmla="*/ 100 h 108"/>
              <a:gd name="T82" fmla="*/ 72 w 100"/>
              <a:gd name="T83" fmla="*/ 66 h 108"/>
              <a:gd name="T84" fmla="*/ 53 w 100"/>
              <a:gd name="T85" fmla="*/ 84 h 108"/>
              <a:gd name="T86" fmla="*/ 48 w 100"/>
              <a:gd name="T87" fmla="*/ 84 h 108"/>
              <a:gd name="T88" fmla="*/ 48 w 100"/>
              <a:gd name="T89" fmla="*/ 78 h 108"/>
              <a:gd name="T90" fmla="*/ 72 w 100"/>
              <a:gd name="T91" fmla="*/ 54 h 108"/>
              <a:gd name="T92" fmla="*/ 72 w 100"/>
              <a:gd name="T93" fmla="*/ 3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0" h="108">
                <a:moveTo>
                  <a:pt x="36" y="36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28"/>
                  <a:pt x="16" y="28"/>
                  <a:pt x="16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36"/>
                </a:lnTo>
                <a:close/>
                <a:moveTo>
                  <a:pt x="16" y="60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2"/>
                  <a:pt x="52" y="52"/>
                  <a:pt x="52" y="52"/>
                </a:cubicBezTo>
                <a:cubicBezTo>
                  <a:pt x="16" y="52"/>
                  <a:pt x="16" y="52"/>
                  <a:pt x="16" y="52"/>
                </a:cubicBezTo>
                <a:lnTo>
                  <a:pt x="16" y="60"/>
                </a:lnTo>
                <a:close/>
                <a:moveTo>
                  <a:pt x="16" y="84"/>
                </a:moveTo>
                <a:cubicBezTo>
                  <a:pt x="40" y="84"/>
                  <a:pt x="40" y="84"/>
                  <a:pt x="40" y="84"/>
                </a:cubicBezTo>
                <a:cubicBezTo>
                  <a:pt x="40" y="76"/>
                  <a:pt x="40" y="76"/>
                  <a:pt x="40" y="76"/>
                </a:cubicBezTo>
                <a:cubicBezTo>
                  <a:pt x="16" y="76"/>
                  <a:pt x="16" y="76"/>
                  <a:pt x="16" y="76"/>
                </a:cubicBezTo>
                <a:lnTo>
                  <a:pt x="16" y="84"/>
                </a:lnTo>
                <a:close/>
                <a:moveTo>
                  <a:pt x="99" y="33"/>
                </a:moveTo>
                <a:cubicBezTo>
                  <a:pt x="97" y="31"/>
                  <a:pt x="95" y="31"/>
                  <a:pt x="93" y="33"/>
                </a:cubicBezTo>
                <a:cubicBezTo>
                  <a:pt x="92" y="34"/>
                  <a:pt x="92" y="34"/>
                  <a:pt x="92" y="34"/>
                </a:cubicBezTo>
                <a:cubicBezTo>
                  <a:pt x="97" y="40"/>
                  <a:pt x="97" y="40"/>
                  <a:pt x="97" y="40"/>
                </a:cubicBezTo>
                <a:cubicBezTo>
                  <a:pt x="99" y="39"/>
                  <a:pt x="99" y="39"/>
                  <a:pt x="99" y="39"/>
                </a:cubicBezTo>
                <a:cubicBezTo>
                  <a:pt x="100" y="37"/>
                  <a:pt x="100" y="35"/>
                  <a:pt x="99" y="33"/>
                </a:cubicBezTo>
                <a:close/>
                <a:moveTo>
                  <a:pt x="80" y="28"/>
                </a:moveTo>
                <a:cubicBezTo>
                  <a:pt x="80" y="46"/>
                  <a:pt x="80" y="46"/>
                  <a:pt x="80" y="46"/>
                </a:cubicBezTo>
                <a:cubicBezTo>
                  <a:pt x="86" y="40"/>
                  <a:pt x="86" y="40"/>
                  <a:pt x="86" y="40"/>
                </a:cubicBezTo>
                <a:cubicBezTo>
                  <a:pt x="92" y="46"/>
                  <a:pt x="92" y="46"/>
                  <a:pt x="92" y="46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108"/>
                  <a:pt x="80" y="108"/>
                  <a:pt x="8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0"/>
                  <a:pt x="0" y="0"/>
                  <a:pt x="0" y="0"/>
                </a:cubicBezTo>
                <a:cubicBezTo>
                  <a:pt x="52" y="0"/>
                  <a:pt x="52" y="0"/>
                  <a:pt x="52" y="0"/>
                </a:cubicBezTo>
                <a:lnTo>
                  <a:pt x="80" y="28"/>
                </a:lnTo>
                <a:close/>
                <a:moveTo>
                  <a:pt x="52" y="28"/>
                </a:moveTo>
                <a:cubicBezTo>
                  <a:pt x="68" y="28"/>
                  <a:pt x="68" y="28"/>
                  <a:pt x="68" y="28"/>
                </a:cubicBezTo>
                <a:cubicBezTo>
                  <a:pt x="52" y="11"/>
                  <a:pt x="52" y="11"/>
                  <a:pt x="52" y="11"/>
                </a:cubicBezTo>
                <a:lnTo>
                  <a:pt x="52" y="28"/>
                </a:lnTo>
                <a:close/>
                <a:moveTo>
                  <a:pt x="72" y="36"/>
                </a:moveTo>
                <a:cubicBezTo>
                  <a:pt x="44" y="36"/>
                  <a:pt x="44" y="36"/>
                  <a:pt x="44" y="36"/>
                </a:cubicBezTo>
                <a:cubicBezTo>
                  <a:pt x="44" y="8"/>
                  <a:pt x="44" y="8"/>
                  <a:pt x="4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00"/>
                  <a:pt x="8" y="100"/>
                  <a:pt x="8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66"/>
                  <a:pt x="72" y="66"/>
                  <a:pt x="72" y="66"/>
                </a:cubicBezTo>
                <a:cubicBezTo>
                  <a:pt x="53" y="84"/>
                  <a:pt x="53" y="84"/>
                  <a:pt x="53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78"/>
                  <a:pt x="48" y="78"/>
                  <a:pt x="48" y="78"/>
                </a:cubicBezTo>
                <a:cubicBezTo>
                  <a:pt x="72" y="54"/>
                  <a:pt x="72" y="54"/>
                  <a:pt x="72" y="54"/>
                </a:cubicBezTo>
                <a:lnTo>
                  <a:pt x="72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53" name="Freeform 152"/>
          <p:cNvSpPr>
            <a:spLocks noEditPoints="1"/>
          </p:cNvSpPr>
          <p:nvPr/>
        </p:nvSpPr>
        <p:spPr bwMode="auto">
          <a:xfrm>
            <a:off x="8581078" y="4048256"/>
            <a:ext cx="490589" cy="369155"/>
          </a:xfrm>
          <a:custGeom>
            <a:avLst/>
            <a:gdLst>
              <a:gd name="T0" fmla="*/ 106 w 128"/>
              <a:gd name="T1" fmla="*/ 52 h 96"/>
              <a:gd name="T2" fmla="*/ 114 w 128"/>
              <a:gd name="T3" fmla="*/ 52 h 96"/>
              <a:gd name="T4" fmla="*/ 114 w 128"/>
              <a:gd name="T5" fmla="*/ 56 h 96"/>
              <a:gd name="T6" fmla="*/ 104 w 128"/>
              <a:gd name="T7" fmla="*/ 54 h 96"/>
              <a:gd name="T8" fmla="*/ 48 w 128"/>
              <a:gd name="T9" fmla="*/ 16 h 96"/>
              <a:gd name="T10" fmla="*/ 56 w 128"/>
              <a:gd name="T11" fmla="*/ 16 h 96"/>
              <a:gd name="T12" fmla="*/ 72 w 128"/>
              <a:gd name="T13" fmla="*/ 36 h 96"/>
              <a:gd name="T14" fmla="*/ 128 w 128"/>
              <a:gd name="T15" fmla="*/ 40 h 96"/>
              <a:gd name="T16" fmla="*/ 128 w 128"/>
              <a:gd name="T17" fmla="*/ 88 h 96"/>
              <a:gd name="T18" fmla="*/ 128 w 128"/>
              <a:gd name="T19" fmla="*/ 96 h 96"/>
              <a:gd name="T20" fmla="*/ 56 w 128"/>
              <a:gd name="T21" fmla="*/ 92 h 96"/>
              <a:gd name="T22" fmla="*/ 56 w 128"/>
              <a:gd name="T23" fmla="*/ 60 h 96"/>
              <a:gd name="T24" fmla="*/ 0 w 128"/>
              <a:gd name="T25" fmla="*/ 56 h 96"/>
              <a:gd name="T26" fmla="*/ 0 w 128"/>
              <a:gd name="T27" fmla="*/ 32 h 96"/>
              <a:gd name="T28" fmla="*/ 0 w 128"/>
              <a:gd name="T29" fmla="*/ 4 h 96"/>
              <a:gd name="T30" fmla="*/ 72 w 128"/>
              <a:gd name="T31" fmla="*/ 0 h 96"/>
              <a:gd name="T32" fmla="*/ 72 w 128"/>
              <a:gd name="T33" fmla="*/ 8 h 96"/>
              <a:gd name="T34" fmla="*/ 56 w 128"/>
              <a:gd name="T35" fmla="*/ 44 h 96"/>
              <a:gd name="T36" fmla="*/ 49 w 128"/>
              <a:gd name="T37" fmla="*/ 42 h 96"/>
              <a:gd name="T38" fmla="*/ 38 w 128"/>
              <a:gd name="T39" fmla="*/ 42 h 96"/>
              <a:gd name="T40" fmla="*/ 8 w 128"/>
              <a:gd name="T41" fmla="*/ 36 h 96"/>
              <a:gd name="T42" fmla="*/ 56 w 128"/>
              <a:gd name="T43" fmla="*/ 52 h 96"/>
              <a:gd name="T44" fmla="*/ 60 w 128"/>
              <a:gd name="T45" fmla="*/ 36 h 96"/>
              <a:gd name="T46" fmla="*/ 64 w 128"/>
              <a:gd name="T47" fmla="*/ 8 h 96"/>
              <a:gd name="T48" fmla="*/ 8 w 128"/>
              <a:gd name="T49" fmla="*/ 24 h 96"/>
              <a:gd name="T50" fmla="*/ 44 w 128"/>
              <a:gd name="T51" fmla="*/ 36 h 96"/>
              <a:gd name="T52" fmla="*/ 60 w 128"/>
              <a:gd name="T53" fmla="*/ 36 h 96"/>
              <a:gd name="T54" fmla="*/ 116 w 128"/>
              <a:gd name="T55" fmla="*/ 84 h 96"/>
              <a:gd name="T56" fmla="*/ 104 w 128"/>
              <a:gd name="T57" fmla="*/ 84 h 96"/>
              <a:gd name="T58" fmla="*/ 88 w 128"/>
              <a:gd name="T59" fmla="*/ 84 h 96"/>
              <a:gd name="T60" fmla="*/ 76 w 128"/>
              <a:gd name="T61" fmla="*/ 84 h 96"/>
              <a:gd name="T62" fmla="*/ 68 w 128"/>
              <a:gd name="T63" fmla="*/ 84 h 96"/>
              <a:gd name="T64" fmla="*/ 64 w 128"/>
              <a:gd name="T65" fmla="*/ 88 h 96"/>
              <a:gd name="T66" fmla="*/ 120 w 128"/>
              <a:gd name="T67" fmla="*/ 84 h 96"/>
              <a:gd name="T68" fmla="*/ 64 w 128"/>
              <a:gd name="T69" fmla="*/ 52 h 96"/>
              <a:gd name="T70" fmla="*/ 64 w 128"/>
              <a:gd name="T71" fmla="*/ 72 h 96"/>
              <a:gd name="T72" fmla="*/ 68 w 128"/>
              <a:gd name="T73" fmla="*/ 68 h 96"/>
              <a:gd name="T74" fmla="*/ 76 w 128"/>
              <a:gd name="T75" fmla="*/ 76 h 96"/>
              <a:gd name="T76" fmla="*/ 80 w 128"/>
              <a:gd name="T77" fmla="*/ 72 h 96"/>
              <a:gd name="T78" fmla="*/ 88 w 128"/>
              <a:gd name="T79" fmla="*/ 68 h 96"/>
              <a:gd name="T80" fmla="*/ 96 w 128"/>
              <a:gd name="T81" fmla="*/ 68 h 96"/>
              <a:gd name="T82" fmla="*/ 100 w 128"/>
              <a:gd name="T83" fmla="*/ 76 h 96"/>
              <a:gd name="T84" fmla="*/ 104 w 128"/>
              <a:gd name="T85" fmla="*/ 72 h 96"/>
              <a:gd name="T86" fmla="*/ 112 w 128"/>
              <a:gd name="T87" fmla="*/ 64 h 96"/>
              <a:gd name="T88" fmla="*/ 116 w 128"/>
              <a:gd name="T89" fmla="*/ 76 h 96"/>
              <a:gd name="T90" fmla="*/ 120 w 128"/>
              <a:gd name="T91" fmla="*/ 64 h 96"/>
              <a:gd name="T92" fmla="*/ 64 w 128"/>
              <a:gd name="T93" fmla="*/ 44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96">
                <a:moveTo>
                  <a:pt x="104" y="54"/>
                </a:moveTo>
                <a:cubicBezTo>
                  <a:pt x="104" y="53"/>
                  <a:pt x="105" y="52"/>
                  <a:pt x="106" y="52"/>
                </a:cubicBezTo>
                <a:cubicBezTo>
                  <a:pt x="106" y="50"/>
                  <a:pt x="108" y="48"/>
                  <a:pt x="110" y="48"/>
                </a:cubicBezTo>
                <a:cubicBezTo>
                  <a:pt x="112" y="48"/>
                  <a:pt x="114" y="50"/>
                  <a:pt x="114" y="52"/>
                </a:cubicBezTo>
                <a:cubicBezTo>
                  <a:pt x="115" y="52"/>
                  <a:pt x="116" y="53"/>
                  <a:pt x="116" y="54"/>
                </a:cubicBezTo>
                <a:cubicBezTo>
                  <a:pt x="116" y="56"/>
                  <a:pt x="115" y="56"/>
                  <a:pt x="114" y="56"/>
                </a:cubicBezTo>
                <a:cubicBezTo>
                  <a:pt x="106" y="56"/>
                  <a:pt x="106" y="56"/>
                  <a:pt x="106" y="56"/>
                </a:cubicBezTo>
                <a:cubicBezTo>
                  <a:pt x="105" y="56"/>
                  <a:pt x="104" y="56"/>
                  <a:pt x="104" y="54"/>
                </a:cubicBezTo>
                <a:close/>
                <a:moveTo>
                  <a:pt x="52" y="12"/>
                </a:moveTo>
                <a:cubicBezTo>
                  <a:pt x="50" y="12"/>
                  <a:pt x="48" y="14"/>
                  <a:pt x="48" y="16"/>
                </a:cubicBezTo>
                <a:cubicBezTo>
                  <a:pt x="48" y="19"/>
                  <a:pt x="50" y="20"/>
                  <a:pt x="52" y="20"/>
                </a:cubicBezTo>
                <a:cubicBezTo>
                  <a:pt x="54" y="20"/>
                  <a:pt x="56" y="19"/>
                  <a:pt x="56" y="16"/>
                </a:cubicBezTo>
                <a:cubicBezTo>
                  <a:pt x="56" y="14"/>
                  <a:pt x="54" y="12"/>
                  <a:pt x="52" y="12"/>
                </a:cubicBezTo>
                <a:close/>
                <a:moveTo>
                  <a:pt x="72" y="36"/>
                </a:moveTo>
                <a:cubicBezTo>
                  <a:pt x="128" y="36"/>
                  <a:pt x="128" y="36"/>
                  <a:pt x="128" y="36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92"/>
                  <a:pt x="128" y="92"/>
                  <a:pt x="128" y="92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2"/>
                  <a:pt x="56" y="92"/>
                  <a:pt x="56" y="92"/>
                </a:cubicBezTo>
                <a:cubicBezTo>
                  <a:pt x="56" y="88"/>
                  <a:pt x="56" y="88"/>
                  <a:pt x="56" y="88"/>
                </a:cubicBezTo>
                <a:cubicBezTo>
                  <a:pt x="56" y="60"/>
                  <a:pt x="56" y="60"/>
                  <a:pt x="56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0"/>
                  <a:pt x="0" y="0"/>
                  <a:pt x="0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4"/>
                  <a:pt x="72" y="4"/>
                  <a:pt x="72" y="4"/>
                </a:cubicBezTo>
                <a:cubicBezTo>
                  <a:pt x="72" y="8"/>
                  <a:pt x="72" y="8"/>
                  <a:pt x="72" y="8"/>
                </a:cubicBezTo>
                <a:lnTo>
                  <a:pt x="72" y="36"/>
                </a:lnTo>
                <a:close/>
                <a:moveTo>
                  <a:pt x="56" y="44"/>
                </a:moveTo>
                <a:cubicBezTo>
                  <a:pt x="52" y="40"/>
                  <a:pt x="52" y="40"/>
                  <a:pt x="52" y="40"/>
                </a:cubicBezTo>
                <a:cubicBezTo>
                  <a:pt x="49" y="42"/>
                  <a:pt x="49" y="42"/>
                  <a:pt x="49" y="42"/>
                </a:cubicBezTo>
                <a:cubicBezTo>
                  <a:pt x="44" y="48"/>
                  <a:pt x="44" y="48"/>
                  <a:pt x="44" y="48"/>
                </a:cubicBezTo>
                <a:cubicBezTo>
                  <a:pt x="38" y="42"/>
                  <a:pt x="38" y="42"/>
                  <a:pt x="38" y="42"/>
                </a:cubicBezTo>
                <a:cubicBezTo>
                  <a:pt x="20" y="24"/>
                  <a:pt x="20" y="24"/>
                  <a:pt x="20" y="24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52"/>
                  <a:pt x="8" y="52"/>
                  <a:pt x="8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44"/>
                  <a:pt x="56" y="44"/>
                  <a:pt x="56" y="44"/>
                </a:cubicBezTo>
                <a:close/>
                <a:moveTo>
                  <a:pt x="60" y="36"/>
                </a:moveTo>
                <a:cubicBezTo>
                  <a:pt x="64" y="36"/>
                  <a:pt x="64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0" y="12"/>
                  <a:pt x="20" y="12"/>
                  <a:pt x="20" y="12"/>
                </a:cubicBezTo>
                <a:cubicBezTo>
                  <a:pt x="44" y="36"/>
                  <a:pt x="44" y="36"/>
                  <a:pt x="44" y="36"/>
                </a:cubicBezTo>
                <a:cubicBezTo>
                  <a:pt x="52" y="28"/>
                  <a:pt x="52" y="28"/>
                  <a:pt x="52" y="28"/>
                </a:cubicBezTo>
                <a:lnTo>
                  <a:pt x="60" y="36"/>
                </a:lnTo>
                <a:close/>
                <a:moveTo>
                  <a:pt x="120" y="84"/>
                </a:moveTo>
                <a:cubicBezTo>
                  <a:pt x="116" y="84"/>
                  <a:pt x="116" y="84"/>
                  <a:pt x="116" y="84"/>
                </a:cubicBezTo>
                <a:cubicBezTo>
                  <a:pt x="112" y="84"/>
                  <a:pt x="112" y="84"/>
                  <a:pt x="112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96" y="84"/>
                  <a:pt x="96" y="84"/>
                  <a:pt x="96" y="84"/>
                </a:cubicBezTo>
                <a:cubicBezTo>
                  <a:pt x="88" y="84"/>
                  <a:pt x="88" y="84"/>
                  <a:pt x="88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2" y="84"/>
                  <a:pt x="72" y="84"/>
                  <a:pt x="72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8"/>
                  <a:pt x="64" y="88"/>
                  <a:pt x="64" y="88"/>
                </a:cubicBezTo>
                <a:cubicBezTo>
                  <a:pt x="120" y="88"/>
                  <a:pt x="120" y="88"/>
                  <a:pt x="120" y="88"/>
                </a:cubicBezTo>
                <a:lnTo>
                  <a:pt x="120" y="84"/>
                </a:lnTo>
                <a:close/>
                <a:moveTo>
                  <a:pt x="64" y="44"/>
                </a:moveTo>
                <a:cubicBezTo>
                  <a:pt x="64" y="52"/>
                  <a:pt x="64" y="52"/>
                  <a:pt x="64" y="52"/>
                </a:cubicBezTo>
                <a:cubicBezTo>
                  <a:pt x="64" y="60"/>
                  <a:pt x="64" y="60"/>
                  <a:pt x="64" y="60"/>
                </a:cubicBezTo>
                <a:cubicBezTo>
                  <a:pt x="64" y="72"/>
                  <a:pt x="64" y="72"/>
                  <a:pt x="64" y="72"/>
                </a:cubicBezTo>
                <a:cubicBezTo>
                  <a:pt x="68" y="72"/>
                  <a:pt x="68" y="72"/>
                  <a:pt x="68" y="72"/>
                </a:cubicBezTo>
                <a:cubicBezTo>
                  <a:pt x="68" y="68"/>
                  <a:pt x="68" y="68"/>
                  <a:pt x="68" y="68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76"/>
                  <a:pt x="76" y="76"/>
                  <a:pt x="76" y="76"/>
                </a:cubicBezTo>
                <a:cubicBezTo>
                  <a:pt x="80" y="76"/>
                  <a:pt x="80" y="76"/>
                  <a:pt x="80" y="76"/>
                </a:cubicBezTo>
                <a:cubicBezTo>
                  <a:pt x="80" y="72"/>
                  <a:pt x="80" y="72"/>
                  <a:pt x="80" y="72"/>
                </a:cubicBezTo>
                <a:cubicBezTo>
                  <a:pt x="88" y="72"/>
                  <a:pt x="88" y="72"/>
                  <a:pt x="88" y="72"/>
                </a:cubicBezTo>
                <a:cubicBezTo>
                  <a:pt x="88" y="68"/>
                  <a:pt x="88" y="68"/>
                  <a:pt x="88" y="68"/>
                </a:cubicBezTo>
                <a:cubicBezTo>
                  <a:pt x="88" y="66"/>
                  <a:pt x="90" y="64"/>
                  <a:pt x="92" y="64"/>
                </a:cubicBezTo>
                <a:cubicBezTo>
                  <a:pt x="94" y="64"/>
                  <a:pt x="96" y="66"/>
                  <a:pt x="96" y="68"/>
                </a:cubicBezTo>
                <a:cubicBezTo>
                  <a:pt x="96" y="76"/>
                  <a:pt x="96" y="76"/>
                  <a:pt x="96" y="76"/>
                </a:cubicBezTo>
                <a:cubicBezTo>
                  <a:pt x="100" y="76"/>
                  <a:pt x="100" y="76"/>
                  <a:pt x="100" y="76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44"/>
                  <a:pt x="120" y="44"/>
                  <a:pt x="120" y="44"/>
                </a:cubicBezTo>
                <a:lnTo>
                  <a:pt x="64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54" name="Freeform 153"/>
          <p:cNvSpPr>
            <a:spLocks noEditPoints="1"/>
          </p:cNvSpPr>
          <p:nvPr/>
        </p:nvSpPr>
        <p:spPr bwMode="auto">
          <a:xfrm>
            <a:off x="7260254" y="3887335"/>
            <a:ext cx="308723" cy="320169"/>
          </a:xfrm>
          <a:custGeom>
            <a:avLst/>
            <a:gdLst>
              <a:gd name="T0" fmla="*/ 0 w 284"/>
              <a:gd name="T1" fmla="*/ 284 h 284"/>
              <a:gd name="T2" fmla="*/ 284 w 284"/>
              <a:gd name="T3" fmla="*/ 284 h 284"/>
              <a:gd name="T4" fmla="*/ 284 w 284"/>
              <a:gd name="T5" fmla="*/ 0 h 284"/>
              <a:gd name="T6" fmla="*/ 0 w 284"/>
              <a:gd name="T7" fmla="*/ 0 h 284"/>
              <a:gd name="T8" fmla="*/ 0 w 284"/>
              <a:gd name="T9" fmla="*/ 284 h 284"/>
              <a:gd name="T10" fmla="*/ 19 w 284"/>
              <a:gd name="T11" fmla="*/ 19 h 284"/>
              <a:gd name="T12" fmla="*/ 265 w 284"/>
              <a:gd name="T13" fmla="*/ 19 h 284"/>
              <a:gd name="T14" fmla="*/ 265 w 284"/>
              <a:gd name="T15" fmla="*/ 38 h 284"/>
              <a:gd name="T16" fmla="*/ 19 w 284"/>
              <a:gd name="T17" fmla="*/ 38 h 284"/>
              <a:gd name="T18" fmla="*/ 19 w 284"/>
              <a:gd name="T19" fmla="*/ 19 h 284"/>
              <a:gd name="T20" fmla="*/ 19 w 284"/>
              <a:gd name="T21" fmla="*/ 57 h 284"/>
              <a:gd name="T22" fmla="*/ 265 w 284"/>
              <a:gd name="T23" fmla="*/ 57 h 284"/>
              <a:gd name="T24" fmla="*/ 265 w 284"/>
              <a:gd name="T25" fmla="*/ 265 h 284"/>
              <a:gd name="T26" fmla="*/ 19 w 284"/>
              <a:gd name="T27" fmla="*/ 265 h 284"/>
              <a:gd name="T28" fmla="*/ 19 w 284"/>
              <a:gd name="T29" fmla="*/ 57 h 284"/>
              <a:gd name="T30" fmla="*/ 133 w 284"/>
              <a:gd name="T31" fmla="*/ 95 h 284"/>
              <a:gd name="T32" fmla="*/ 152 w 284"/>
              <a:gd name="T33" fmla="*/ 95 h 284"/>
              <a:gd name="T34" fmla="*/ 152 w 284"/>
              <a:gd name="T35" fmla="*/ 114 h 284"/>
              <a:gd name="T36" fmla="*/ 133 w 284"/>
              <a:gd name="T37" fmla="*/ 114 h 284"/>
              <a:gd name="T38" fmla="*/ 133 w 284"/>
              <a:gd name="T39" fmla="*/ 95 h 284"/>
              <a:gd name="T40" fmla="*/ 208 w 284"/>
              <a:gd name="T41" fmla="*/ 95 h 284"/>
              <a:gd name="T42" fmla="*/ 227 w 284"/>
              <a:gd name="T43" fmla="*/ 95 h 284"/>
              <a:gd name="T44" fmla="*/ 227 w 284"/>
              <a:gd name="T45" fmla="*/ 114 h 284"/>
              <a:gd name="T46" fmla="*/ 208 w 284"/>
              <a:gd name="T47" fmla="*/ 114 h 284"/>
              <a:gd name="T48" fmla="*/ 208 w 284"/>
              <a:gd name="T49" fmla="*/ 95 h 284"/>
              <a:gd name="T50" fmla="*/ 208 w 284"/>
              <a:gd name="T51" fmla="*/ 152 h 284"/>
              <a:gd name="T52" fmla="*/ 227 w 284"/>
              <a:gd name="T53" fmla="*/ 152 h 284"/>
              <a:gd name="T54" fmla="*/ 227 w 284"/>
              <a:gd name="T55" fmla="*/ 170 h 284"/>
              <a:gd name="T56" fmla="*/ 208 w 284"/>
              <a:gd name="T57" fmla="*/ 170 h 284"/>
              <a:gd name="T58" fmla="*/ 208 w 284"/>
              <a:gd name="T59" fmla="*/ 152 h 284"/>
              <a:gd name="T60" fmla="*/ 133 w 284"/>
              <a:gd name="T61" fmla="*/ 152 h 284"/>
              <a:gd name="T62" fmla="*/ 152 w 284"/>
              <a:gd name="T63" fmla="*/ 152 h 284"/>
              <a:gd name="T64" fmla="*/ 152 w 284"/>
              <a:gd name="T65" fmla="*/ 170 h 284"/>
              <a:gd name="T66" fmla="*/ 133 w 284"/>
              <a:gd name="T67" fmla="*/ 170 h 284"/>
              <a:gd name="T68" fmla="*/ 133 w 284"/>
              <a:gd name="T69" fmla="*/ 152 h 284"/>
              <a:gd name="T70" fmla="*/ 57 w 284"/>
              <a:gd name="T71" fmla="*/ 152 h 284"/>
              <a:gd name="T72" fmla="*/ 76 w 284"/>
              <a:gd name="T73" fmla="*/ 152 h 284"/>
              <a:gd name="T74" fmla="*/ 76 w 284"/>
              <a:gd name="T75" fmla="*/ 170 h 284"/>
              <a:gd name="T76" fmla="*/ 57 w 284"/>
              <a:gd name="T77" fmla="*/ 170 h 284"/>
              <a:gd name="T78" fmla="*/ 57 w 284"/>
              <a:gd name="T79" fmla="*/ 152 h 284"/>
              <a:gd name="T80" fmla="*/ 57 w 284"/>
              <a:gd name="T81" fmla="*/ 208 h 284"/>
              <a:gd name="T82" fmla="*/ 76 w 284"/>
              <a:gd name="T83" fmla="*/ 208 h 284"/>
              <a:gd name="T84" fmla="*/ 76 w 284"/>
              <a:gd name="T85" fmla="*/ 227 h 284"/>
              <a:gd name="T86" fmla="*/ 57 w 284"/>
              <a:gd name="T87" fmla="*/ 227 h 284"/>
              <a:gd name="T88" fmla="*/ 57 w 284"/>
              <a:gd name="T89" fmla="*/ 208 h 284"/>
              <a:gd name="T90" fmla="*/ 133 w 284"/>
              <a:gd name="T91" fmla="*/ 208 h 284"/>
              <a:gd name="T92" fmla="*/ 152 w 284"/>
              <a:gd name="T93" fmla="*/ 208 h 284"/>
              <a:gd name="T94" fmla="*/ 152 w 284"/>
              <a:gd name="T95" fmla="*/ 227 h 284"/>
              <a:gd name="T96" fmla="*/ 133 w 284"/>
              <a:gd name="T97" fmla="*/ 227 h 284"/>
              <a:gd name="T98" fmla="*/ 133 w 284"/>
              <a:gd name="T99" fmla="*/ 208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4" h="284">
                <a:moveTo>
                  <a:pt x="0" y="284"/>
                </a:moveTo>
                <a:lnTo>
                  <a:pt x="284" y="284"/>
                </a:lnTo>
                <a:lnTo>
                  <a:pt x="284" y="0"/>
                </a:lnTo>
                <a:lnTo>
                  <a:pt x="0" y="0"/>
                </a:lnTo>
                <a:lnTo>
                  <a:pt x="0" y="284"/>
                </a:lnTo>
                <a:close/>
                <a:moveTo>
                  <a:pt x="19" y="19"/>
                </a:moveTo>
                <a:lnTo>
                  <a:pt x="265" y="19"/>
                </a:lnTo>
                <a:lnTo>
                  <a:pt x="265" y="38"/>
                </a:lnTo>
                <a:lnTo>
                  <a:pt x="19" y="38"/>
                </a:lnTo>
                <a:lnTo>
                  <a:pt x="19" y="19"/>
                </a:lnTo>
                <a:close/>
                <a:moveTo>
                  <a:pt x="19" y="57"/>
                </a:moveTo>
                <a:lnTo>
                  <a:pt x="265" y="57"/>
                </a:lnTo>
                <a:lnTo>
                  <a:pt x="265" y="265"/>
                </a:lnTo>
                <a:lnTo>
                  <a:pt x="19" y="265"/>
                </a:lnTo>
                <a:lnTo>
                  <a:pt x="19" y="57"/>
                </a:lnTo>
                <a:close/>
                <a:moveTo>
                  <a:pt x="133" y="95"/>
                </a:moveTo>
                <a:lnTo>
                  <a:pt x="152" y="95"/>
                </a:lnTo>
                <a:lnTo>
                  <a:pt x="152" y="114"/>
                </a:lnTo>
                <a:lnTo>
                  <a:pt x="133" y="114"/>
                </a:lnTo>
                <a:lnTo>
                  <a:pt x="133" y="95"/>
                </a:lnTo>
                <a:close/>
                <a:moveTo>
                  <a:pt x="208" y="95"/>
                </a:moveTo>
                <a:lnTo>
                  <a:pt x="227" y="95"/>
                </a:lnTo>
                <a:lnTo>
                  <a:pt x="227" y="114"/>
                </a:lnTo>
                <a:lnTo>
                  <a:pt x="208" y="114"/>
                </a:lnTo>
                <a:lnTo>
                  <a:pt x="208" y="95"/>
                </a:lnTo>
                <a:close/>
                <a:moveTo>
                  <a:pt x="208" y="152"/>
                </a:moveTo>
                <a:lnTo>
                  <a:pt x="227" y="152"/>
                </a:lnTo>
                <a:lnTo>
                  <a:pt x="227" y="170"/>
                </a:lnTo>
                <a:lnTo>
                  <a:pt x="208" y="170"/>
                </a:lnTo>
                <a:lnTo>
                  <a:pt x="208" y="152"/>
                </a:lnTo>
                <a:close/>
                <a:moveTo>
                  <a:pt x="133" y="152"/>
                </a:moveTo>
                <a:lnTo>
                  <a:pt x="152" y="152"/>
                </a:lnTo>
                <a:lnTo>
                  <a:pt x="152" y="170"/>
                </a:lnTo>
                <a:lnTo>
                  <a:pt x="133" y="170"/>
                </a:lnTo>
                <a:lnTo>
                  <a:pt x="133" y="152"/>
                </a:lnTo>
                <a:close/>
                <a:moveTo>
                  <a:pt x="57" y="152"/>
                </a:moveTo>
                <a:lnTo>
                  <a:pt x="76" y="152"/>
                </a:lnTo>
                <a:lnTo>
                  <a:pt x="76" y="170"/>
                </a:lnTo>
                <a:lnTo>
                  <a:pt x="57" y="170"/>
                </a:lnTo>
                <a:lnTo>
                  <a:pt x="57" y="152"/>
                </a:lnTo>
                <a:close/>
                <a:moveTo>
                  <a:pt x="57" y="208"/>
                </a:moveTo>
                <a:lnTo>
                  <a:pt x="76" y="208"/>
                </a:lnTo>
                <a:lnTo>
                  <a:pt x="76" y="227"/>
                </a:lnTo>
                <a:lnTo>
                  <a:pt x="57" y="227"/>
                </a:lnTo>
                <a:lnTo>
                  <a:pt x="57" y="208"/>
                </a:lnTo>
                <a:close/>
                <a:moveTo>
                  <a:pt x="133" y="208"/>
                </a:moveTo>
                <a:lnTo>
                  <a:pt x="152" y="208"/>
                </a:lnTo>
                <a:lnTo>
                  <a:pt x="152" y="227"/>
                </a:lnTo>
                <a:lnTo>
                  <a:pt x="133" y="227"/>
                </a:lnTo>
                <a:lnTo>
                  <a:pt x="133" y="2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55" name="Freeform 68"/>
          <p:cNvSpPr>
            <a:spLocks noChangeAspect="1" noEditPoints="1"/>
          </p:cNvSpPr>
          <p:nvPr/>
        </p:nvSpPr>
        <p:spPr bwMode="auto">
          <a:xfrm>
            <a:off x="7654510" y="4041678"/>
            <a:ext cx="354162" cy="243120"/>
          </a:xfrm>
          <a:custGeom>
            <a:avLst/>
            <a:gdLst>
              <a:gd name="T0" fmla="*/ 0 w 303"/>
              <a:gd name="T1" fmla="*/ 208 h 208"/>
              <a:gd name="T2" fmla="*/ 303 w 303"/>
              <a:gd name="T3" fmla="*/ 208 h 208"/>
              <a:gd name="T4" fmla="*/ 303 w 303"/>
              <a:gd name="T5" fmla="*/ 0 h 208"/>
              <a:gd name="T6" fmla="*/ 0 w 303"/>
              <a:gd name="T7" fmla="*/ 0 h 208"/>
              <a:gd name="T8" fmla="*/ 0 w 303"/>
              <a:gd name="T9" fmla="*/ 208 h 208"/>
              <a:gd name="T10" fmla="*/ 263 w 303"/>
              <a:gd name="T11" fmla="*/ 19 h 208"/>
              <a:gd name="T12" fmla="*/ 152 w 303"/>
              <a:gd name="T13" fmla="*/ 92 h 208"/>
              <a:gd name="T14" fmla="*/ 41 w 303"/>
              <a:gd name="T15" fmla="*/ 19 h 208"/>
              <a:gd name="T16" fmla="*/ 263 w 303"/>
              <a:gd name="T17" fmla="*/ 19 h 208"/>
              <a:gd name="T18" fmla="*/ 19 w 303"/>
              <a:gd name="T19" fmla="*/ 26 h 208"/>
              <a:gd name="T20" fmla="*/ 152 w 303"/>
              <a:gd name="T21" fmla="*/ 113 h 208"/>
              <a:gd name="T22" fmla="*/ 284 w 303"/>
              <a:gd name="T23" fmla="*/ 26 h 208"/>
              <a:gd name="T24" fmla="*/ 284 w 303"/>
              <a:gd name="T25" fmla="*/ 189 h 208"/>
              <a:gd name="T26" fmla="*/ 19 w 303"/>
              <a:gd name="T27" fmla="*/ 189 h 208"/>
              <a:gd name="T28" fmla="*/ 19 w 303"/>
              <a:gd name="T29" fmla="*/ 2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03" h="208">
                <a:moveTo>
                  <a:pt x="0" y="208"/>
                </a:moveTo>
                <a:lnTo>
                  <a:pt x="303" y="208"/>
                </a:lnTo>
                <a:lnTo>
                  <a:pt x="303" y="0"/>
                </a:lnTo>
                <a:lnTo>
                  <a:pt x="0" y="0"/>
                </a:lnTo>
                <a:lnTo>
                  <a:pt x="0" y="208"/>
                </a:lnTo>
                <a:close/>
                <a:moveTo>
                  <a:pt x="263" y="19"/>
                </a:moveTo>
                <a:lnTo>
                  <a:pt x="152" y="92"/>
                </a:lnTo>
                <a:lnTo>
                  <a:pt x="41" y="19"/>
                </a:lnTo>
                <a:lnTo>
                  <a:pt x="263" y="19"/>
                </a:lnTo>
                <a:close/>
                <a:moveTo>
                  <a:pt x="19" y="26"/>
                </a:moveTo>
                <a:lnTo>
                  <a:pt x="152" y="113"/>
                </a:lnTo>
                <a:lnTo>
                  <a:pt x="284" y="26"/>
                </a:lnTo>
                <a:lnTo>
                  <a:pt x="284" y="189"/>
                </a:lnTo>
                <a:lnTo>
                  <a:pt x="19" y="189"/>
                </a:lnTo>
                <a:lnTo>
                  <a:pt x="19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73130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Diverse API styles and endpoints</a:t>
            </a:r>
          </a:p>
        </p:txBody>
      </p:sp>
      <p:sp>
        <p:nvSpPr>
          <p:cNvPr id="68" name="TextBox 51"/>
          <p:cNvSpPr txBox="1"/>
          <p:nvPr/>
        </p:nvSpPr>
        <p:spPr>
          <a:xfrm>
            <a:off x="625711" y="1330811"/>
            <a:ext cx="4658990" cy="1200329"/>
          </a:xfrm>
          <a:prstGeom prst="rect">
            <a:avLst/>
          </a:prstGeom>
          <a:noFill/>
        </p:spPr>
        <p:txBody>
          <a:bodyPr wrap="non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Azure Active Directory Graph API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https://graph.windows.net/contoso.com/users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https://graph.windows.net/contoso.com/groups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C2D91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404040"/>
                  </a:gs>
                  <a:gs pos="55000">
                    <a:srgbClr val="404040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274639" y="1448730"/>
            <a:ext cx="402643" cy="402274"/>
            <a:chOff x="446049" y="1441577"/>
            <a:chExt cx="786384" cy="788667"/>
          </a:xfrm>
        </p:grpSpPr>
        <p:sp>
          <p:nvSpPr>
            <p:cNvPr id="70" name="Rectangle 69"/>
            <p:cNvSpPr/>
            <p:nvPr/>
          </p:nvSpPr>
          <p:spPr bwMode="auto">
            <a:xfrm>
              <a:off x="446049" y="1441577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71" name="Freeform 41"/>
            <p:cNvSpPr>
              <a:spLocks noEditPoints="1"/>
            </p:cNvSpPr>
            <p:nvPr/>
          </p:nvSpPr>
          <p:spPr bwMode="auto">
            <a:xfrm>
              <a:off x="546771" y="1553556"/>
              <a:ext cx="584941" cy="564709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72" name="TextBox 51"/>
          <p:cNvSpPr txBox="1"/>
          <p:nvPr/>
        </p:nvSpPr>
        <p:spPr>
          <a:xfrm>
            <a:off x="5917770" y="1380253"/>
            <a:ext cx="3146973" cy="954107"/>
          </a:xfrm>
          <a:prstGeom prst="rect">
            <a:avLst/>
          </a:prstGeom>
          <a:noFill/>
        </p:spPr>
        <p:txBody>
          <a:bodyPr wrap="non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Windows Live profile API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https://apis.live.net/v5.0/me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404040"/>
                  </a:gs>
                  <a:gs pos="55000">
                    <a:srgbClr val="404040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5558230" y="1498110"/>
            <a:ext cx="402336" cy="402336"/>
            <a:chOff x="1422289" y="1435556"/>
            <a:chExt cx="786384" cy="788667"/>
          </a:xfrm>
        </p:grpSpPr>
        <p:sp>
          <p:nvSpPr>
            <p:cNvPr id="74" name="Rectangle 73"/>
            <p:cNvSpPr/>
            <p:nvPr/>
          </p:nvSpPr>
          <p:spPr bwMode="auto">
            <a:xfrm>
              <a:off x="1422289" y="1435556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75" name="Freeform 7"/>
            <p:cNvSpPr>
              <a:spLocks noEditPoints="1"/>
            </p:cNvSpPr>
            <p:nvPr/>
          </p:nvSpPr>
          <p:spPr bwMode="auto">
            <a:xfrm>
              <a:off x="1558024" y="1547034"/>
              <a:ext cx="514913" cy="554768"/>
            </a:xfrm>
            <a:custGeom>
              <a:avLst/>
              <a:gdLst>
                <a:gd name="T0" fmla="*/ 73 w 106"/>
                <a:gd name="T1" fmla="*/ 68 h 118"/>
                <a:gd name="T2" fmla="*/ 90 w 106"/>
                <a:gd name="T3" fmla="*/ 37 h 118"/>
                <a:gd name="T4" fmla="*/ 53 w 106"/>
                <a:gd name="T5" fmla="*/ 0 h 118"/>
                <a:gd name="T6" fmla="*/ 16 w 106"/>
                <a:gd name="T7" fmla="*/ 37 h 118"/>
                <a:gd name="T8" fmla="*/ 33 w 106"/>
                <a:gd name="T9" fmla="*/ 68 h 118"/>
                <a:gd name="T10" fmla="*/ 0 w 106"/>
                <a:gd name="T11" fmla="*/ 117 h 118"/>
                <a:gd name="T12" fmla="*/ 0 w 106"/>
                <a:gd name="T13" fmla="*/ 118 h 118"/>
                <a:gd name="T14" fmla="*/ 10 w 106"/>
                <a:gd name="T15" fmla="*/ 118 h 118"/>
                <a:gd name="T16" fmla="*/ 10 w 106"/>
                <a:gd name="T17" fmla="*/ 117 h 118"/>
                <a:gd name="T18" fmla="*/ 53 w 106"/>
                <a:gd name="T19" fmla="*/ 74 h 118"/>
                <a:gd name="T20" fmla="*/ 96 w 106"/>
                <a:gd name="T21" fmla="*/ 117 h 118"/>
                <a:gd name="T22" fmla="*/ 96 w 106"/>
                <a:gd name="T23" fmla="*/ 118 h 118"/>
                <a:gd name="T24" fmla="*/ 106 w 106"/>
                <a:gd name="T25" fmla="*/ 118 h 118"/>
                <a:gd name="T26" fmla="*/ 106 w 106"/>
                <a:gd name="T27" fmla="*/ 117 h 118"/>
                <a:gd name="T28" fmla="*/ 73 w 106"/>
                <a:gd name="T29" fmla="*/ 68 h 118"/>
                <a:gd name="T30" fmla="*/ 53 w 106"/>
                <a:gd name="T31" fmla="*/ 10 h 118"/>
                <a:gd name="T32" fmla="*/ 80 w 106"/>
                <a:gd name="T33" fmla="*/ 37 h 118"/>
                <a:gd name="T34" fmla="*/ 53 w 106"/>
                <a:gd name="T35" fmla="*/ 64 h 118"/>
                <a:gd name="T36" fmla="*/ 26 w 106"/>
                <a:gd name="T37" fmla="*/ 37 h 118"/>
                <a:gd name="T38" fmla="*/ 53 w 106"/>
                <a:gd name="T39" fmla="*/ 1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118">
                  <a:moveTo>
                    <a:pt x="73" y="68"/>
                  </a:moveTo>
                  <a:cubicBezTo>
                    <a:pt x="84" y="61"/>
                    <a:pt x="90" y="50"/>
                    <a:pt x="90" y="37"/>
                  </a:cubicBezTo>
                  <a:cubicBezTo>
                    <a:pt x="90" y="17"/>
                    <a:pt x="73" y="0"/>
                    <a:pt x="53" y="0"/>
                  </a:cubicBezTo>
                  <a:cubicBezTo>
                    <a:pt x="33" y="0"/>
                    <a:pt x="16" y="17"/>
                    <a:pt x="16" y="37"/>
                  </a:cubicBezTo>
                  <a:cubicBezTo>
                    <a:pt x="16" y="50"/>
                    <a:pt x="22" y="61"/>
                    <a:pt x="33" y="68"/>
                  </a:cubicBezTo>
                  <a:cubicBezTo>
                    <a:pt x="13" y="76"/>
                    <a:pt x="0" y="96"/>
                    <a:pt x="0" y="117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0" y="118"/>
                    <a:pt x="10" y="118"/>
                    <a:pt x="10" y="118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93"/>
                    <a:pt x="29" y="74"/>
                    <a:pt x="53" y="74"/>
                  </a:cubicBezTo>
                  <a:cubicBezTo>
                    <a:pt x="77" y="74"/>
                    <a:pt x="96" y="93"/>
                    <a:pt x="96" y="117"/>
                  </a:cubicBezTo>
                  <a:cubicBezTo>
                    <a:pt x="96" y="118"/>
                    <a:pt x="96" y="118"/>
                    <a:pt x="96" y="118"/>
                  </a:cubicBezTo>
                  <a:cubicBezTo>
                    <a:pt x="106" y="118"/>
                    <a:pt x="106" y="118"/>
                    <a:pt x="106" y="118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96"/>
                    <a:pt x="93" y="76"/>
                    <a:pt x="73" y="68"/>
                  </a:cubicBezTo>
                  <a:close/>
                  <a:moveTo>
                    <a:pt x="53" y="10"/>
                  </a:moveTo>
                  <a:cubicBezTo>
                    <a:pt x="68" y="10"/>
                    <a:pt x="80" y="22"/>
                    <a:pt x="80" y="37"/>
                  </a:cubicBezTo>
                  <a:cubicBezTo>
                    <a:pt x="80" y="52"/>
                    <a:pt x="68" y="64"/>
                    <a:pt x="53" y="64"/>
                  </a:cubicBezTo>
                  <a:cubicBezTo>
                    <a:pt x="38" y="64"/>
                    <a:pt x="26" y="52"/>
                    <a:pt x="26" y="37"/>
                  </a:cubicBezTo>
                  <a:cubicBezTo>
                    <a:pt x="26" y="22"/>
                    <a:pt x="38" y="10"/>
                    <a:pt x="5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76" name="TextBox 51"/>
          <p:cNvSpPr txBox="1"/>
          <p:nvPr/>
        </p:nvSpPr>
        <p:spPr>
          <a:xfrm>
            <a:off x="4435416" y="2247684"/>
            <a:ext cx="8001059" cy="1446550"/>
          </a:xfrm>
          <a:prstGeom prst="rect">
            <a:avLst/>
          </a:prstGeom>
          <a:noFill/>
        </p:spPr>
        <p:txBody>
          <a:bodyPr wrap="non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SharePoint User Profile API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https://contoso.sharepoint.com/_api/SP.UserProfiles.PeopleManager/GetMyProperties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Exchange HD Picture API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https://graph.microsoft.com/v1.0/me/photo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 </a:t>
            </a:r>
          </a:p>
        </p:txBody>
      </p:sp>
      <p:grpSp>
        <p:nvGrpSpPr>
          <p:cNvPr id="77" name="Group 76"/>
          <p:cNvGrpSpPr/>
          <p:nvPr/>
        </p:nvGrpSpPr>
        <p:grpSpPr>
          <a:xfrm>
            <a:off x="4032773" y="2585219"/>
            <a:ext cx="402643" cy="402274"/>
            <a:chOff x="446049" y="1441577"/>
            <a:chExt cx="786384" cy="788667"/>
          </a:xfrm>
        </p:grpSpPr>
        <p:sp>
          <p:nvSpPr>
            <p:cNvPr id="78" name="Rectangle 77"/>
            <p:cNvSpPr/>
            <p:nvPr/>
          </p:nvSpPr>
          <p:spPr bwMode="auto">
            <a:xfrm>
              <a:off x="446049" y="1441577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79" name="Freeform 41"/>
            <p:cNvSpPr>
              <a:spLocks noEditPoints="1"/>
            </p:cNvSpPr>
            <p:nvPr/>
          </p:nvSpPr>
          <p:spPr bwMode="auto">
            <a:xfrm>
              <a:off x="546771" y="1553556"/>
              <a:ext cx="584941" cy="564709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80" name="TextBox 51"/>
          <p:cNvSpPr txBox="1"/>
          <p:nvPr/>
        </p:nvSpPr>
        <p:spPr>
          <a:xfrm>
            <a:off x="604349" y="3296110"/>
            <a:ext cx="4754336" cy="892552"/>
          </a:xfrm>
          <a:prstGeom prst="rect">
            <a:avLst/>
          </a:prstGeom>
          <a:noFill/>
        </p:spPr>
        <p:txBody>
          <a:bodyPr wrap="non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Outlook REST API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://outlook.office.com/api/v2.0/me/Messages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https://outlook.office.com/api/v2.0/me/Events </a:t>
            </a:r>
          </a:p>
        </p:txBody>
      </p:sp>
      <p:grpSp>
        <p:nvGrpSpPr>
          <p:cNvPr id="81" name="Group 80"/>
          <p:cNvGrpSpPr/>
          <p:nvPr/>
        </p:nvGrpSpPr>
        <p:grpSpPr>
          <a:xfrm>
            <a:off x="231916" y="3425908"/>
            <a:ext cx="402643" cy="402274"/>
            <a:chOff x="446049" y="1441577"/>
            <a:chExt cx="786384" cy="788667"/>
          </a:xfrm>
        </p:grpSpPr>
        <p:sp>
          <p:nvSpPr>
            <p:cNvPr id="82" name="Rectangle 81"/>
            <p:cNvSpPr/>
            <p:nvPr/>
          </p:nvSpPr>
          <p:spPr bwMode="auto">
            <a:xfrm>
              <a:off x="446049" y="1441577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3" name="Freeform 41"/>
            <p:cNvSpPr>
              <a:spLocks noEditPoints="1"/>
            </p:cNvSpPr>
            <p:nvPr/>
          </p:nvSpPr>
          <p:spPr bwMode="auto">
            <a:xfrm>
              <a:off x="546771" y="1553556"/>
              <a:ext cx="584941" cy="564709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31916" y="3896031"/>
            <a:ext cx="402336" cy="402336"/>
            <a:chOff x="1422289" y="1435556"/>
            <a:chExt cx="786384" cy="788667"/>
          </a:xfrm>
        </p:grpSpPr>
        <p:sp>
          <p:nvSpPr>
            <p:cNvPr id="85" name="Rectangle 84"/>
            <p:cNvSpPr/>
            <p:nvPr/>
          </p:nvSpPr>
          <p:spPr bwMode="auto">
            <a:xfrm>
              <a:off x="1422289" y="1435556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86" name="Freeform 7"/>
            <p:cNvSpPr>
              <a:spLocks noEditPoints="1"/>
            </p:cNvSpPr>
            <p:nvPr/>
          </p:nvSpPr>
          <p:spPr bwMode="auto">
            <a:xfrm>
              <a:off x="1558024" y="1547034"/>
              <a:ext cx="514913" cy="554768"/>
            </a:xfrm>
            <a:custGeom>
              <a:avLst/>
              <a:gdLst>
                <a:gd name="T0" fmla="*/ 73 w 106"/>
                <a:gd name="T1" fmla="*/ 68 h 118"/>
                <a:gd name="T2" fmla="*/ 90 w 106"/>
                <a:gd name="T3" fmla="*/ 37 h 118"/>
                <a:gd name="T4" fmla="*/ 53 w 106"/>
                <a:gd name="T5" fmla="*/ 0 h 118"/>
                <a:gd name="T6" fmla="*/ 16 w 106"/>
                <a:gd name="T7" fmla="*/ 37 h 118"/>
                <a:gd name="T8" fmla="*/ 33 w 106"/>
                <a:gd name="T9" fmla="*/ 68 h 118"/>
                <a:gd name="T10" fmla="*/ 0 w 106"/>
                <a:gd name="T11" fmla="*/ 117 h 118"/>
                <a:gd name="T12" fmla="*/ 0 w 106"/>
                <a:gd name="T13" fmla="*/ 118 h 118"/>
                <a:gd name="T14" fmla="*/ 10 w 106"/>
                <a:gd name="T15" fmla="*/ 118 h 118"/>
                <a:gd name="T16" fmla="*/ 10 w 106"/>
                <a:gd name="T17" fmla="*/ 117 h 118"/>
                <a:gd name="T18" fmla="*/ 53 w 106"/>
                <a:gd name="T19" fmla="*/ 74 h 118"/>
                <a:gd name="T20" fmla="*/ 96 w 106"/>
                <a:gd name="T21" fmla="*/ 117 h 118"/>
                <a:gd name="T22" fmla="*/ 96 w 106"/>
                <a:gd name="T23" fmla="*/ 118 h 118"/>
                <a:gd name="T24" fmla="*/ 106 w 106"/>
                <a:gd name="T25" fmla="*/ 118 h 118"/>
                <a:gd name="T26" fmla="*/ 106 w 106"/>
                <a:gd name="T27" fmla="*/ 117 h 118"/>
                <a:gd name="T28" fmla="*/ 73 w 106"/>
                <a:gd name="T29" fmla="*/ 68 h 118"/>
                <a:gd name="T30" fmla="*/ 53 w 106"/>
                <a:gd name="T31" fmla="*/ 10 h 118"/>
                <a:gd name="T32" fmla="*/ 80 w 106"/>
                <a:gd name="T33" fmla="*/ 37 h 118"/>
                <a:gd name="T34" fmla="*/ 53 w 106"/>
                <a:gd name="T35" fmla="*/ 64 h 118"/>
                <a:gd name="T36" fmla="*/ 26 w 106"/>
                <a:gd name="T37" fmla="*/ 37 h 118"/>
                <a:gd name="T38" fmla="*/ 53 w 106"/>
                <a:gd name="T39" fmla="*/ 1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118">
                  <a:moveTo>
                    <a:pt x="73" y="68"/>
                  </a:moveTo>
                  <a:cubicBezTo>
                    <a:pt x="84" y="61"/>
                    <a:pt x="90" y="50"/>
                    <a:pt x="90" y="37"/>
                  </a:cubicBezTo>
                  <a:cubicBezTo>
                    <a:pt x="90" y="17"/>
                    <a:pt x="73" y="0"/>
                    <a:pt x="53" y="0"/>
                  </a:cubicBezTo>
                  <a:cubicBezTo>
                    <a:pt x="33" y="0"/>
                    <a:pt x="16" y="17"/>
                    <a:pt x="16" y="37"/>
                  </a:cubicBezTo>
                  <a:cubicBezTo>
                    <a:pt x="16" y="50"/>
                    <a:pt x="22" y="61"/>
                    <a:pt x="33" y="68"/>
                  </a:cubicBezTo>
                  <a:cubicBezTo>
                    <a:pt x="13" y="76"/>
                    <a:pt x="0" y="96"/>
                    <a:pt x="0" y="117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0" y="118"/>
                    <a:pt x="10" y="118"/>
                    <a:pt x="10" y="118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93"/>
                    <a:pt x="29" y="74"/>
                    <a:pt x="53" y="74"/>
                  </a:cubicBezTo>
                  <a:cubicBezTo>
                    <a:pt x="77" y="74"/>
                    <a:pt x="96" y="93"/>
                    <a:pt x="96" y="117"/>
                  </a:cubicBezTo>
                  <a:cubicBezTo>
                    <a:pt x="96" y="118"/>
                    <a:pt x="96" y="118"/>
                    <a:pt x="96" y="118"/>
                  </a:cubicBezTo>
                  <a:cubicBezTo>
                    <a:pt x="106" y="118"/>
                    <a:pt x="106" y="118"/>
                    <a:pt x="106" y="118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96"/>
                    <a:pt x="93" y="76"/>
                    <a:pt x="73" y="68"/>
                  </a:cubicBezTo>
                  <a:close/>
                  <a:moveTo>
                    <a:pt x="53" y="10"/>
                  </a:moveTo>
                  <a:cubicBezTo>
                    <a:pt x="68" y="10"/>
                    <a:pt x="80" y="22"/>
                    <a:pt x="80" y="37"/>
                  </a:cubicBezTo>
                  <a:cubicBezTo>
                    <a:pt x="80" y="52"/>
                    <a:pt x="68" y="64"/>
                    <a:pt x="53" y="64"/>
                  </a:cubicBezTo>
                  <a:cubicBezTo>
                    <a:pt x="38" y="64"/>
                    <a:pt x="26" y="52"/>
                    <a:pt x="26" y="37"/>
                  </a:cubicBezTo>
                  <a:cubicBezTo>
                    <a:pt x="26" y="22"/>
                    <a:pt x="38" y="10"/>
                    <a:pt x="5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87" name="TextBox 51"/>
          <p:cNvSpPr txBox="1"/>
          <p:nvPr/>
        </p:nvSpPr>
        <p:spPr>
          <a:xfrm>
            <a:off x="609593" y="5071068"/>
            <a:ext cx="4675108" cy="1384995"/>
          </a:xfrm>
          <a:prstGeom prst="rect">
            <a:avLst/>
          </a:prstGeom>
          <a:noFill/>
        </p:spPr>
        <p:txBody>
          <a:bodyPr wrap="squar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OneDrive for Business API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https://contoso-my.sharepoint.com/personal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	/yina_contoso_com/_api/v2.0/drive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https://contoso.sharepoint.com/sites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	/designCouncil/_api/v2./drive</a:t>
            </a:r>
          </a:p>
        </p:txBody>
      </p:sp>
      <p:grpSp>
        <p:nvGrpSpPr>
          <p:cNvPr id="88" name="Group 87"/>
          <p:cNvGrpSpPr/>
          <p:nvPr/>
        </p:nvGrpSpPr>
        <p:grpSpPr>
          <a:xfrm>
            <a:off x="237159" y="5200866"/>
            <a:ext cx="402643" cy="402274"/>
            <a:chOff x="446049" y="1441577"/>
            <a:chExt cx="786384" cy="788667"/>
          </a:xfrm>
        </p:grpSpPr>
        <p:sp>
          <p:nvSpPr>
            <p:cNvPr id="89" name="Rectangle 88"/>
            <p:cNvSpPr/>
            <p:nvPr/>
          </p:nvSpPr>
          <p:spPr bwMode="auto">
            <a:xfrm>
              <a:off x="446049" y="1441577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0" name="Freeform 41"/>
            <p:cNvSpPr>
              <a:spLocks noEditPoints="1"/>
            </p:cNvSpPr>
            <p:nvPr/>
          </p:nvSpPr>
          <p:spPr bwMode="auto">
            <a:xfrm>
              <a:off x="546771" y="1553556"/>
              <a:ext cx="584941" cy="564709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7128739" y="5603140"/>
            <a:ext cx="4430613" cy="646331"/>
          </a:xfrm>
          <a:prstGeom prst="rect">
            <a:avLst/>
          </a:prstGeom>
          <a:noFill/>
        </p:spPr>
        <p:txBody>
          <a:bodyPr wrap="squar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OneDrive API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https://api.onedrive.com/v1.0/drive</a:t>
            </a:r>
          </a:p>
        </p:txBody>
      </p:sp>
      <p:grpSp>
        <p:nvGrpSpPr>
          <p:cNvPr id="92" name="Group 91"/>
          <p:cNvGrpSpPr/>
          <p:nvPr/>
        </p:nvGrpSpPr>
        <p:grpSpPr>
          <a:xfrm>
            <a:off x="6756612" y="5732938"/>
            <a:ext cx="402336" cy="402336"/>
            <a:chOff x="1422289" y="1435556"/>
            <a:chExt cx="786384" cy="788667"/>
          </a:xfrm>
        </p:grpSpPr>
        <p:sp>
          <p:nvSpPr>
            <p:cNvPr id="93" name="Rectangle 92"/>
            <p:cNvSpPr/>
            <p:nvPr/>
          </p:nvSpPr>
          <p:spPr bwMode="auto">
            <a:xfrm>
              <a:off x="1422289" y="1435556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4" name="Freeform 7"/>
            <p:cNvSpPr>
              <a:spLocks noEditPoints="1"/>
            </p:cNvSpPr>
            <p:nvPr/>
          </p:nvSpPr>
          <p:spPr bwMode="auto">
            <a:xfrm>
              <a:off x="1558024" y="1547034"/>
              <a:ext cx="514913" cy="554768"/>
            </a:xfrm>
            <a:custGeom>
              <a:avLst/>
              <a:gdLst>
                <a:gd name="T0" fmla="*/ 73 w 106"/>
                <a:gd name="T1" fmla="*/ 68 h 118"/>
                <a:gd name="T2" fmla="*/ 90 w 106"/>
                <a:gd name="T3" fmla="*/ 37 h 118"/>
                <a:gd name="T4" fmla="*/ 53 w 106"/>
                <a:gd name="T5" fmla="*/ 0 h 118"/>
                <a:gd name="T6" fmla="*/ 16 w 106"/>
                <a:gd name="T7" fmla="*/ 37 h 118"/>
                <a:gd name="T8" fmla="*/ 33 w 106"/>
                <a:gd name="T9" fmla="*/ 68 h 118"/>
                <a:gd name="T10" fmla="*/ 0 w 106"/>
                <a:gd name="T11" fmla="*/ 117 h 118"/>
                <a:gd name="T12" fmla="*/ 0 w 106"/>
                <a:gd name="T13" fmla="*/ 118 h 118"/>
                <a:gd name="T14" fmla="*/ 10 w 106"/>
                <a:gd name="T15" fmla="*/ 118 h 118"/>
                <a:gd name="T16" fmla="*/ 10 w 106"/>
                <a:gd name="T17" fmla="*/ 117 h 118"/>
                <a:gd name="T18" fmla="*/ 53 w 106"/>
                <a:gd name="T19" fmla="*/ 74 h 118"/>
                <a:gd name="T20" fmla="*/ 96 w 106"/>
                <a:gd name="T21" fmla="*/ 117 h 118"/>
                <a:gd name="T22" fmla="*/ 96 w 106"/>
                <a:gd name="T23" fmla="*/ 118 h 118"/>
                <a:gd name="T24" fmla="*/ 106 w 106"/>
                <a:gd name="T25" fmla="*/ 118 h 118"/>
                <a:gd name="T26" fmla="*/ 106 w 106"/>
                <a:gd name="T27" fmla="*/ 117 h 118"/>
                <a:gd name="T28" fmla="*/ 73 w 106"/>
                <a:gd name="T29" fmla="*/ 68 h 118"/>
                <a:gd name="T30" fmla="*/ 53 w 106"/>
                <a:gd name="T31" fmla="*/ 10 h 118"/>
                <a:gd name="T32" fmla="*/ 80 w 106"/>
                <a:gd name="T33" fmla="*/ 37 h 118"/>
                <a:gd name="T34" fmla="*/ 53 w 106"/>
                <a:gd name="T35" fmla="*/ 64 h 118"/>
                <a:gd name="T36" fmla="*/ 26 w 106"/>
                <a:gd name="T37" fmla="*/ 37 h 118"/>
                <a:gd name="T38" fmla="*/ 53 w 106"/>
                <a:gd name="T39" fmla="*/ 1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118">
                  <a:moveTo>
                    <a:pt x="73" y="68"/>
                  </a:moveTo>
                  <a:cubicBezTo>
                    <a:pt x="84" y="61"/>
                    <a:pt x="90" y="50"/>
                    <a:pt x="90" y="37"/>
                  </a:cubicBezTo>
                  <a:cubicBezTo>
                    <a:pt x="90" y="17"/>
                    <a:pt x="73" y="0"/>
                    <a:pt x="53" y="0"/>
                  </a:cubicBezTo>
                  <a:cubicBezTo>
                    <a:pt x="33" y="0"/>
                    <a:pt x="16" y="17"/>
                    <a:pt x="16" y="37"/>
                  </a:cubicBezTo>
                  <a:cubicBezTo>
                    <a:pt x="16" y="50"/>
                    <a:pt x="22" y="61"/>
                    <a:pt x="33" y="68"/>
                  </a:cubicBezTo>
                  <a:cubicBezTo>
                    <a:pt x="13" y="76"/>
                    <a:pt x="0" y="96"/>
                    <a:pt x="0" y="117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0" y="118"/>
                    <a:pt x="10" y="118"/>
                    <a:pt x="10" y="118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93"/>
                    <a:pt x="29" y="74"/>
                    <a:pt x="53" y="74"/>
                  </a:cubicBezTo>
                  <a:cubicBezTo>
                    <a:pt x="77" y="74"/>
                    <a:pt x="96" y="93"/>
                    <a:pt x="96" y="117"/>
                  </a:cubicBezTo>
                  <a:cubicBezTo>
                    <a:pt x="96" y="118"/>
                    <a:pt x="96" y="118"/>
                    <a:pt x="96" y="118"/>
                  </a:cubicBezTo>
                  <a:cubicBezTo>
                    <a:pt x="106" y="118"/>
                    <a:pt x="106" y="118"/>
                    <a:pt x="106" y="118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96"/>
                    <a:pt x="93" y="76"/>
                    <a:pt x="73" y="68"/>
                  </a:cubicBezTo>
                  <a:close/>
                  <a:moveTo>
                    <a:pt x="53" y="10"/>
                  </a:moveTo>
                  <a:cubicBezTo>
                    <a:pt x="68" y="10"/>
                    <a:pt x="80" y="22"/>
                    <a:pt x="80" y="37"/>
                  </a:cubicBezTo>
                  <a:cubicBezTo>
                    <a:pt x="80" y="52"/>
                    <a:pt x="68" y="64"/>
                    <a:pt x="53" y="64"/>
                  </a:cubicBezTo>
                  <a:cubicBezTo>
                    <a:pt x="38" y="64"/>
                    <a:pt x="26" y="52"/>
                    <a:pt x="26" y="37"/>
                  </a:cubicBezTo>
                  <a:cubicBezTo>
                    <a:pt x="26" y="22"/>
                    <a:pt x="38" y="10"/>
                    <a:pt x="5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95" name="TextBox 51"/>
          <p:cNvSpPr txBox="1"/>
          <p:nvPr/>
        </p:nvSpPr>
        <p:spPr>
          <a:xfrm>
            <a:off x="5536934" y="4050162"/>
            <a:ext cx="6721292" cy="1384995"/>
          </a:xfrm>
          <a:prstGeom prst="rect">
            <a:avLst/>
          </a:prstGeom>
          <a:noFill/>
        </p:spPr>
        <p:txBody>
          <a:bodyPr wrap="square" lIns="186521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404040"/>
                    </a:gs>
                    <a:gs pos="55000">
                      <a:srgbClr val="404040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Office Graph in SharePoint Online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https://contoso.sharepoint.com/_api/search/query?Querytext='*'&amp;Properties='GraphQuery:actor(ME,action\:1020,or(action\:1020\,action\:1003,action\:1001,action\:1024,action\:1005,action\:1037,action\:1039,action\:1036)'&amp;SelectProperties='Docid,Title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96" name="Group 95"/>
          <p:cNvGrpSpPr/>
          <p:nvPr/>
        </p:nvGrpSpPr>
        <p:grpSpPr>
          <a:xfrm>
            <a:off x="5284701" y="4234581"/>
            <a:ext cx="402643" cy="402274"/>
            <a:chOff x="446049" y="1441577"/>
            <a:chExt cx="786384" cy="788667"/>
          </a:xfrm>
        </p:grpSpPr>
        <p:sp>
          <p:nvSpPr>
            <p:cNvPr id="97" name="Rectangle 96"/>
            <p:cNvSpPr/>
            <p:nvPr/>
          </p:nvSpPr>
          <p:spPr bwMode="auto">
            <a:xfrm>
              <a:off x="446049" y="1441577"/>
              <a:ext cx="786384" cy="788667"/>
            </a:xfrm>
            <a:prstGeom prst="rect">
              <a:avLst/>
            </a:prstGeom>
            <a:solidFill>
              <a:srgbClr val="0078D7"/>
            </a:solidFill>
            <a:ln w="1079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0" tIns="46637" rIns="0" bIns="46637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  <p:sp>
          <p:nvSpPr>
            <p:cNvPr id="98" name="Freeform 41"/>
            <p:cNvSpPr>
              <a:spLocks noEditPoints="1"/>
            </p:cNvSpPr>
            <p:nvPr/>
          </p:nvSpPr>
          <p:spPr bwMode="auto">
            <a:xfrm>
              <a:off x="546771" y="1553556"/>
              <a:ext cx="584941" cy="564709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654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8"/>
          <p:cNvSpPr/>
          <p:nvPr/>
        </p:nvSpPr>
        <p:spPr bwMode="auto">
          <a:xfrm>
            <a:off x="274639" y="2887579"/>
            <a:ext cx="11889564" cy="3099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10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961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</p:spPr>
        <p:txBody>
          <a:bodyPr/>
          <a:lstStyle/>
          <a:p>
            <a:r>
              <a:rPr lang="en-US" sz="4896" dirty="0"/>
              <a:t>Today’s world with Microsoft Graph</a:t>
            </a:r>
            <a:br>
              <a:rPr lang="en-US" sz="4896" dirty="0"/>
            </a:br>
            <a:endParaRPr lang="en-US" dirty="0"/>
          </a:p>
        </p:txBody>
      </p:sp>
      <p:sp>
        <p:nvSpPr>
          <p:cNvPr id="94" name="Rectangle 93"/>
          <p:cNvSpPr/>
          <p:nvPr/>
        </p:nvSpPr>
        <p:spPr bwMode="auto">
          <a:xfrm>
            <a:off x="1765035" y="2830213"/>
            <a:ext cx="8907379" cy="1861365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40" tIns="91440" rIns="34294" bIns="34294" rtlCol="0"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32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274639" y="1744662"/>
            <a:ext cx="11889564" cy="1085490"/>
          </a:xfrm>
          <a:prstGeom prst="rect">
            <a:avLst/>
          </a:prstGeom>
          <a:solidFill>
            <a:srgbClr val="0078D7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Microsoft Graph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https://graph.microsoft.com</a:t>
            </a:r>
          </a:p>
        </p:txBody>
      </p:sp>
      <p:sp>
        <p:nvSpPr>
          <p:cNvPr id="106" name="Rectangle 105"/>
          <p:cNvSpPr/>
          <p:nvPr/>
        </p:nvSpPr>
        <p:spPr bwMode="auto">
          <a:xfrm>
            <a:off x="808037" y="3798327"/>
            <a:ext cx="10820400" cy="2036252"/>
          </a:xfrm>
          <a:prstGeom prst="rect">
            <a:avLst/>
          </a:prstGeom>
          <a:solidFill>
            <a:schemeClr val="dk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91440" tIns="91440" rIns="34294" bIns="34294" rtlCol="0" anchor="b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32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8" name="Freeform 107"/>
          <p:cNvSpPr>
            <a:spLocks noEditPoints="1"/>
          </p:cNvSpPr>
          <p:nvPr/>
        </p:nvSpPr>
        <p:spPr bwMode="auto">
          <a:xfrm>
            <a:off x="2332037" y="4115571"/>
            <a:ext cx="359282" cy="286057"/>
          </a:xfrm>
          <a:custGeom>
            <a:avLst/>
            <a:gdLst>
              <a:gd name="T0" fmla="*/ 0 w 128"/>
              <a:gd name="T1" fmla="*/ 56 h 104"/>
              <a:gd name="T2" fmla="*/ 8 w 128"/>
              <a:gd name="T3" fmla="*/ 56 h 104"/>
              <a:gd name="T4" fmla="*/ 24 w 128"/>
              <a:gd name="T5" fmla="*/ 40 h 104"/>
              <a:gd name="T6" fmla="*/ 40 w 128"/>
              <a:gd name="T7" fmla="*/ 56 h 104"/>
              <a:gd name="T8" fmla="*/ 50 w 128"/>
              <a:gd name="T9" fmla="*/ 75 h 104"/>
              <a:gd name="T10" fmla="*/ 32 w 128"/>
              <a:gd name="T11" fmla="*/ 104 h 104"/>
              <a:gd name="T12" fmla="*/ 40 w 128"/>
              <a:gd name="T13" fmla="*/ 104 h 104"/>
              <a:gd name="T14" fmla="*/ 64 w 128"/>
              <a:gd name="T15" fmla="*/ 80 h 104"/>
              <a:gd name="T16" fmla="*/ 88 w 128"/>
              <a:gd name="T17" fmla="*/ 104 h 104"/>
              <a:gd name="T18" fmla="*/ 96 w 128"/>
              <a:gd name="T19" fmla="*/ 104 h 104"/>
              <a:gd name="T20" fmla="*/ 78 w 128"/>
              <a:gd name="T21" fmla="*/ 75 h 104"/>
              <a:gd name="T22" fmla="*/ 88 w 128"/>
              <a:gd name="T23" fmla="*/ 56 h 104"/>
              <a:gd name="T24" fmla="*/ 104 w 128"/>
              <a:gd name="T25" fmla="*/ 40 h 104"/>
              <a:gd name="T26" fmla="*/ 120 w 128"/>
              <a:gd name="T27" fmla="*/ 56 h 104"/>
              <a:gd name="T28" fmla="*/ 128 w 128"/>
              <a:gd name="T29" fmla="*/ 56 h 104"/>
              <a:gd name="T30" fmla="*/ 117 w 128"/>
              <a:gd name="T31" fmla="*/ 36 h 104"/>
              <a:gd name="T32" fmla="*/ 124 w 128"/>
              <a:gd name="T33" fmla="*/ 20 h 104"/>
              <a:gd name="T34" fmla="*/ 104 w 128"/>
              <a:gd name="T35" fmla="*/ 0 h 104"/>
              <a:gd name="T36" fmla="*/ 84 w 128"/>
              <a:gd name="T37" fmla="*/ 20 h 104"/>
              <a:gd name="T38" fmla="*/ 92 w 128"/>
              <a:gd name="T39" fmla="*/ 36 h 104"/>
              <a:gd name="T40" fmla="*/ 84 w 128"/>
              <a:gd name="T41" fmla="*/ 43 h 104"/>
              <a:gd name="T42" fmla="*/ 64 w 128"/>
              <a:gd name="T43" fmla="*/ 32 h 104"/>
              <a:gd name="T44" fmla="*/ 44 w 128"/>
              <a:gd name="T45" fmla="*/ 43 h 104"/>
              <a:gd name="T46" fmla="*/ 37 w 128"/>
              <a:gd name="T47" fmla="*/ 36 h 104"/>
              <a:gd name="T48" fmla="*/ 44 w 128"/>
              <a:gd name="T49" fmla="*/ 20 h 104"/>
              <a:gd name="T50" fmla="*/ 24 w 128"/>
              <a:gd name="T51" fmla="*/ 0 h 104"/>
              <a:gd name="T52" fmla="*/ 4 w 128"/>
              <a:gd name="T53" fmla="*/ 20 h 104"/>
              <a:gd name="T54" fmla="*/ 12 w 128"/>
              <a:gd name="T55" fmla="*/ 36 h 104"/>
              <a:gd name="T56" fmla="*/ 0 w 128"/>
              <a:gd name="T57" fmla="*/ 56 h 104"/>
              <a:gd name="T58" fmla="*/ 104 w 128"/>
              <a:gd name="T59" fmla="*/ 8 h 104"/>
              <a:gd name="T60" fmla="*/ 116 w 128"/>
              <a:gd name="T61" fmla="*/ 20 h 104"/>
              <a:gd name="T62" fmla="*/ 104 w 128"/>
              <a:gd name="T63" fmla="*/ 32 h 104"/>
              <a:gd name="T64" fmla="*/ 92 w 128"/>
              <a:gd name="T65" fmla="*/ 20 h 104"/>
              <a:gd name="T66" fmla="*/ 104 w 128"/>
              <a:gd name="T67" fmla="*/ 8 h 104"/>
              <a:gd name="T68" fmla="*/ 64 w 128"/>
              <a:gd name="T69" fmla="*/ 40 h 104"/>
              <a:gd name="T70" fmla="*/ 80 w 128"/>
              <a:gd name="T71" fmla="*/ 56 h 104"/>
              <a:gd name="T72" fmla="*/ 64 w 128"/>
              <a:gd name="T73" fmla="*/ 72 h 104"/>
              <a:gd name="T74" fmla="*/ 48 w 128"/>
              <a:gd name="T75" fmla="*/ 56 h 104"/>
              <a:gd name="T76" fmla="*/ 64 w 128"/>
              <a:gd name="T77" fmla="*/ 40 h 104"/>
              <a:gd name="T78" fmla="*/ 24 w 128"/>
              <a:gd name="T79" fmla="*/ 8 h 104"/>
              <a:gd name="T80" fmla="*/ 36 w 128"/>
              <a:gd name="T81" fmla="*/ 20 h 104"/>
              <a:gd name="T82" fmla="*/ 24 w 128"/>
              <a:gd name="T83" fmla="*/ 32 h 104"/>
              <a:gd name="T84" fmla="*/ 12 w 128"/>
              <a:gd name="T85" fmla="*/ 20 h 104"/>
              <a:gd name="T86" fmla="*/ 24 w 128"/>
              <a:gd name="T87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8" h="104">
                <a:moveTo>
                  <a:pt x="0" y="56"/>
                </a:moveTo>
                <a:cubicBezTo>
                  <a:pt x="8" y="56"/>
                  <a:pt x="8" y="56"/>
                  <a:pt x="8" y="56"/>
                </a:cubicBezTo>
                <a:cubicBezTo>
                  <a:pt x="8" y="47"/>
                  <a:pt x="15" y="40"/>
                  <a:pt x="24" y="40"/>
                </a:cubicBezTo>
                <a:cubicBezTo>
                  <a:pt x="33" y="40"/>
                  <a:pt x="40" y="47"/>
                  <a:pt x="40" y="56"/>
                </a:cubicBezTo>
                <a:cubicBezTo>
                  <a:pt x="40" y="64"/>
                  <a:pt x="44" y="71"/>
                  <a:pt x="50" y="75"/>
                </a:cubicBezTo>
                <a:cubicBezTo>
                  <a:pt x="40" y="81"/>
                  <a:pt x="32" y="91"/>
                  <a:pt x="32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91"/>
                  <a:pt x="51" y="80"/>
                  <a:pt x="64" y="80"/>
                </a:cubicBezTo>
                <a:cubicBezTo>
                  <a:pt x="77" y="80"/>
                  <a:pt x="88" y="91"/>
                  <a:pt x="88" y="104"/>
                </a:cubicBezTo>
                <a:cubicBezTo>
                  <a:pt x="96" y="104"/>
                  <a:pt x="96" y="104"/>
                  <a:pt x="96" y="104"/>
                </a:cubicBezTo>
                <a:cubicBezTo>
                  <a:pt x="96" y="91"/>
                  <a:pt x="89" y="81"/>
                  <a:pt x="78" y="75"/>
                </a:cubicBezTo>
                <a:cubicBezTo>
                  <a:pt x="84" y="71"/>
                  <a:pt x="88" y="64"/>
                  <a:pt x="88" y="56"/>
                </a:cubicBezTo>
                <a:cubicBezTo>
                  <a:pt x="88" y="47"/>
                  <a:pt x="95" y="40"/>
                  <a:pt x="104" y="40"/>
                </a:cubicBezTo>
                <a:cubicBezTo>
                  <a:pt x="113" y="40"/>
                  <a:pt x="120" y="47"/>
                  <a:pt x="120" y="56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28" y="47"/>
                  <a:pt x="124" y="40"/>
                  <a:pt x="117" y="36"/>
                </a:cubicBezTo>
                <a:cubicBezTo>
                  <a:pt x="121" y="32"/>
                  <a:pt x="124" y="26"/>
                  <a:pt x="124" y="20"/>
                </a:cubicBezTo>
                <a:cubicBezTo>
                  <a:pt x="124" y="9"/>
                  <a:pt x="115" y="0"/>
                  <a:pt x="104" y="0"/>
                </a:cubicBezTo>
                <a:cubicBezTo>
                  <a:pt x="93" y="0"/>
                  <a:pt x="84" y="9"/>
                  <a:pt x="84" y="20"/>
                </a:cubicBezTo>
                <a:cubicBezTo>
                  <a:pt x="84" y="26"/>
                  <a:pt x="87" y="32"/>
                  <a:pt x="92" y="36"/>
                </a:cubicBezTo>
                <a:cubicBezTo>
                  <a:pt x="89" y="37"/>
                  <a:pt x="86" y="40"/>
                  <a:pt x="84" y="43"/>
                </a:cubicBezTo>
                <a:cubicBezTo>
                  <a:pt x="80" y="36"/>
                  <a:pt x="73" y="32"/>
                  <a:pt x="64" y="32"/>
                </a:cubicBezTo>
                <a:cubicBezTo>
                  <a:pt x="56" y="32"/>
                  <a:pt x="49" y="36"/>
                  <a:pt x="44" y="43"/>
                </a:cubicBezTo>
                <a:cubicBezTo>
                  <a:pt x="42" y="40"/>
                  <a:pt x="40" y="37"/>
                  <a:pt x="37" y="36"/>
                </a:cubicBezTo>
                <a:cubicBezTo>
                  <a:pt x="41" y="32"/>
                  <a:pt x="44" y="26"/>
                  <a:pt x="44" y="20"/>
                </a:cubicBezTo>
                <a:cubicBezTo>
                  <a:pt x="44" y="9"/>
                  <a:pt x="35" y="0"/>
                  <a:pt x="24" y="0"/>
                </a:cubicBezTo>
                <a:cubicBezTo>
                  <a:pt x="13" y="0"/>
                  <a:pt x="4" y="9"/>
                  <a:pt x="4" y="20"/>
                </a:cubicBezTo>
                <a:cubicBezTo>
                  <a:pt x="4" y="26"/>
                  <a:pt x="7" y="32"/>
                  <a:pt x="12" y="36"/>
                </a:cubicBezTo>
                <a:cubicBezTo>
                  <a:pt x="5" y="40"/>
                  <a:pt x="0" y="47"/>
                  <a:pt x="0" y="56"/>
                </a:cubicBezTo>
                <a:close/>
                <a:moveTo>
                  <a:pt x="104" y="8"/>
                </a:moveTo>
                <a:cubicBezTo>
                  <a:pt x="111" y="8"/>
                  <a:pt x="116" y="13"/>
                  <a:pt x="116" y="20"/>
                </a:cubicBezTo>
                <a:cubicBezTo>
                  <a:pt x="116" y="27"/>
                  <a:pt x="111" y="32"/>
                  <a:pt x="104" y="32"/>
                </a:cubicBezTo>
                <a:cubicBezTo>
                  <a:pt x="98" y="32"/>
                  <a:pt x="92" y="27"/>
                  <a:pt x="92" y="20"/>
                </a:cubicBezTo>
                <a:cubicBezTo>
                  <a:pt x="92" y="13"/>
                  <a:pt x="98" y="8"/>
                  <a:pt x="104" y="8"/>
                </a:cubicBezTo>
                <a:close/>
                <a:moveTo>
                  <a:pt x="64" y="40"/>
                </a:moveTo>
                <a:cubicBezTo>
                  <a:pt x="73" y="40"/>
                  <a:pt x="80" y="47"/>
                  <a:pt x="80" y="56"/>
                </a:cubicBezTo>
                <a:cubicBezTo>
                  <a:pt x="80" y="65"/>
                  <a:pt x="73" y="72"/>
                  <a:pt x="64" y="72"/>
                </a:cubicBezTo>
                <a:cubicBezTo>
                  <a:pt x="55" y="72"/>
                  <a:pt x="48" y="65"/>
                  <a:pt x="48" y="56"/>
                </a:cubicBezTo>
                <a:cubicBezTo>
                  <a:pt x="48" y="47"/>
                  <a:pt x="55" y="40"/>
                  <a:pt x="64" y="40"/>
                </a:cubicBezTo>
                <a:close/>
                <a:moveTo>
                  <a:pt x="24" y="8"/>
                </a:moveTo>
                <a:cubicBezTo>
                  <a:pt x="31" y="8"/>
                  <a:pt x="36" y="13"/>
                  <a:pt x="36" y="20"/>
                </a:cubicBezTo>
                <a:cubicBezTo>
                  <a:pt x="36" y="27"/>
                  <a:pt x="31" y="32"/>
                  <a:pt x="24" y="32"/>
                </a:cubicBezTo>
                <a:cubicBezTo>
                  <a:pt x="18" y="32"/>
                  <a:pt x="12" y="27"/>
                  <a:pt x="12" y="20"/>
                </a:cubicBezTo>
                <a:cubicBezTo>
                  <a:pt x="12" y="13"/>
                  <a:pt x="18" y="8"/>
                  <a:pt x="24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1" name="Freeform 110"/>
          <p:cNvSpPr>
            <a:spLocks noEditPoints="1"/>
          </p:cNvSpPr>
          <p:nvPr/>
        </p:nvSpPr>
        <p:spPr bwMode="auto">
          <a:xfrm>
            <a:off x="3094037" y="4124545"/>
            <a:ext cx="260517" cy="268109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2" name="Freeform 111"/>
          <p:cNvSpPr>
            <a:spLocks noEditPoints="1"/>
          </p:cNvSpPr>
          <p:nvPr/>
        </p:nvSpPr>
        <p:spPr bwMode="auto">
          <a:xfrm>
            <a:off x="3779837" y="4141187"/>
            <a:ext cx="318822" cy="234824"/>
          </a:xfrm>
          <a:custGeom>
            <a:avLst/>
            <a:gdLst>
              <a:gd name="T0" fmla="*/ 0 w 120"/>
              <a:gd name="T1" fmla="*/ 0 h 88"/>
              <a:gd name="T2" fmla="*/ 0 w 120"/>
              <a:gd name="T3" fmla="*/ 88 h 88"/>
              <a:gd name="T4" fmla="*/ 120 w 120"/>
              <a:gd name="T5" fmla="*/ 88 h 88"/>
              <a:gd name="T6" fmla="*/ 120 w 120"/>
              <a:gd name="T7" fmla="*/ 0 h 88"/>
              <a:gd name="T8" fmla="*/ 0 w 120"/>
              <a:gd name="T9" fmla="*/ 0 h 88"/>
              <a:gd name="T10" fmla="*/ 112 w 120"/>
              <a:gd name="T11" fmla="*/ 80 h 88"/>
              <a:gd name="T12" fmla="*/ 8 w 120"/>
              <a:gd name="T13" fmla="*/ 80 h 88"/>
              <a:gd name="T14" fmla="*/ 8 w 120"/>
              <a:gd name="T15" fmla="*/ 8 h 88"/>
              <a:gd name="T16" fmla="*/ 112 w 120"/>
              <a:gd name="T17" fmla="*/ 8 h 88"/>
              <a:gd name="T18" fmla="*/ 112 w 120"/>
              <a:gd name="T19" fmla="*/ 80 h 88"/>
              <a:gd name="T20" fmla="*/ 16 w 120"/>
              <a:gd name="T21" fmla="*/ 72 h 88"/>
              <a:gd name="T22" fmla="*/ 24 w 120"/>
              <a:gd name="T23" fmla="*/ 72 h 88"/>
              <a:gd name="T24" fmla="*/ 40 w 120"/>
              <a:gd name="T25" fmla="*/ 56 h 88"/>
              <a:gd name="T26" fmla="*/ 56 w 120"/>
              <a:gd name="T27" fmla="*/ 72 h 88"/>
              <a:gd name="T28" fmla="*/ 64 w 120"/>
              <a:gd name="T29" fmla="*/ 72 h 88"/>
              <a:gd name="T30" fmla="*/ 53 w 120"/>
              <a:gd name="T31" fmla="*/ 51 h 88"/>
              <a:gd name="T32" fmla="*/ 60 w 120"/>
              <a:gd name="T33" fmla="*/ 36 h 88"/>
              <a:gd name="T34" fmla="*/ 40 w 120"/>
              <a:gd name="T35" fmla="*/ 16 h 88"/>
              <a:gd name="T36" fmla="*/ 20 w 120"/>
              <a:gd name="T37" fmla="*/ 36 h 88"/>
              <a:gd name="T38" fmla="*/ 28 w 120"/>
              <a:gd name="T39" fmla="*/ 51 h 88"/>
              <a:gd name="T40" fmla="*/ 16 w 120"/>
              <a:gd name="T41" fmla="*/ 72 h 88"/>
              <a:gd name="T42" fmla="*/ 40 w 120"/>
              <a:gd name="T43" fmla="*/ 24 h 88"/>
              <a:gd name="T44" fmla="*/ 52 w 120"/>
              <a:gd name="T45" fmla="*/ 36 h 88"/>
              <a:gd name="T46" fmla="*/ 40 w 120"/>
              <a:gd name="T47" fmla="*/ 48 h 88"/>
              <a:gd name="T48" fmla="*/ 28 w 120"/>
              <a:gd name="T49" fmla="*/ 36 h 88"/>
              <a:gd name="T50" fmla="*/ 40 w 120"/>
              <a:gd name="T51" fmla="*/ 24 h 88"/>
              <a:gd name="T52" fmla="*/ 104 w 120"/>
              <a:gd name="T53" fmla="*/ 24 h 88"/>
              <a:gd name="T54" fmla="*/ 72 w 120"/>
              <a:gd name="T55" fmla="*/ 24 h 88"/>
              <a:gd name="T56" fmla="*/ 72 w 120"/>
              <a:gd name="T57" fmla="*/ 16 h 88"/>
              <a:gd name="T58" fmla="*/ 104 w 120"/>
              <a:gd name="T59" fmla="*/ 16 h 88"/>
              <a:gd name="T60" fmla="*/ 104 w 120"/>
              <a:gd name="T61" fmla="*/ 24 h 88"/>
              <a:gd name="T62" fmla="*/ 104 w 120"/>
              <a:gd name="T63" fmla="*/ 72 h 88"/>
              <a:gd name="T64" fmla="*/ 72 w 120"/>
              <a:gd name="T65" fmla="*/ 72 h 88"/>
              <a:gd name="T66" fmla="*/ 72 w 120"/>
              <a:gd name="T67" fmla="*/ 64 h 88"/>
              <a:gd name="T68" fmla="*/ 104 w 120"/>
              <a:gd name="T69" fmla="*/ 64 h 88"/>
              <a:gd name="T70" fmla="*/ 104 w 120"/>
              <a:gd name="T71" fmla="*/ 72 h 88"/>
              <a:gd name="T72" fmla="*/ 104 w 120"/>
              <a:gd name="T73" fmla="*/ 48 h 88"/>
              <a:gd name="T74" fmla="*/ 72 w 120"/>
              <a:gd name="T75" fmla="*/ 48 h 88"/>
              <a:gd name="T76" fmla="*/ 72 w 120"/>
              <a:gd name="T77" fmla="*/ 40 h 88"/>
              <a:gd name="T78" fmla="*/ 104 w 120"/>
              <a:gd name="T79" fmla="*/ 40 h 88"/>
              <a:gd name="T80" fmla="*/ 104 w 120"/>
              <a:gd name="T81" fmla="*/ 4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0" h="88">
                <a:moveTo>
                  <a:pt x="0" y="0"/>
                </a:moveTo>
                <a:cubicBezTo>
                  <a:pt x="0" y="88"/>
                  <a:pt x="0" y="88"/>
                  <a:pt x="0" y="88"/>
                </a:cubicBezTo>
                <a:cubicBezTo>
                  <a:pt x="120" y="88"/>
                  <a:pt x="120" y="88"/>
                  <a:pt x="120" y="88"/>
                </a:cubicBezTo>
                <a:cubicBezTo>
                  <a:pt x="120" y="0"/>
                  <a:pt x="120" y="0"/>
                  <a:pt x="120" y="0"/>
                </a:cubicBezTo>
                <a:lnTo>
                  <a:pt x="0" y="0"/>
                </a:lnTo>
                <a:close/>
                <a:moveTo>
                  <a:pt x="112" y="80"/>
                </a:moveTo>
                <a:cubicBezTo>
                  <a:pt x="8" y="80"/>
                  <a:pt x="8" y="80"/>
                  <a:pt x="8" y="80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80"/>
                </a:lnTo>
                <a:close/>
                <a:moveTo>
                  <a:pt x="16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63"/>
                  <a:pt x="31" y="56"/>
                  <a:pt x="40" y="56"/>
                </a:cubicBezTo>
                <a:cubicBezTo>
                  <a:pt x="49" y="56"/>
                  <a:pt x="56" y="63"/>
                  <a:pt x="56" y="72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63"/>
                  <a:pt x="60" y="55"/>
                  <a:pt x="53" y="51"/>
                </a:cubicBezTo>
                <a:cubicBezTo>
                  <a:pt x="57" y="47"/>
                  <a:pt x="60" y="42"/>
                  <a:pt x="60" y="36"/>
                </a:cubicBezTo>
                <a:cubicBezTo>
                  <a:pt x="60" y="25"/>
                  <a:pt x="51" y="16"/>
                  <a:pt x="40" y="16"/>
                </a:cubicBezTo>
                <a:cubicBezTo>
                  <a:pt x="29" y="16"/>
                  <a:pt x="20" y="25"/>
                  <a:pt x="20" y="36"/>
                </a:cubicBezTo>
                <a:cubicBezTo>
                  <a:pt x="20" y="42"/>
                  <a:pt x="23" y="47"/>
                  <a:pt x="28" y="51"/>
                </a:cubicBezTo>
                <a:cubicBezTo>
                  <a:pt x="21" y="55"/>
                  <a:pt x="16" y="63"/>
                  <a:pt x="16" y="72"/>
                </a:cubicBezTo>
                <a:close/>
                <a:moveTo>
                  <a:pt x="40" y="24"/>
                </a:moveTo>
                <a:cubicBezTo>
                  <a:pt x="47" y="24"/>
                  <a:pt x="52" y="29"/>
                  <a:pt x="52" y="36"/>
                </a:cubicBezTo>
                <a:cubicBezTo>
                  <a:pt x="52" y="42"/>
                  <a:pt x="47" y="48"/>
                  <a:pt x="40" y="48"/>
                </a:cubicBezTo>
                <a:cubicBezTo>
                  <a:pt x="34" y="48"/>
                  <a:pt x="28" y="42"/>
                  <a:pt x="28" y="36"/>
                </a:cubicBezTo>
                <a:cubicBezTo>
                  <a:pt x="28" y="29"/>
                  <a:pt x="34" y="24"/>
                  <a:pt x="40" y="24"/>
                </a:cubicBezTo>
                <a:close/>
                <a:moveTo>
                  <a:pt x="104" y="24"/>
                </a:moveTo>
                <a:cubicBezTo>
                  <a:pt x="72" y="24"/>
                  <a:pt x="72" y="24"/>
                  <a:pt x="72" y="24"/>
                </a:cubicBezTo>
                <a:cubicBezTo>
                  <a:pt x="72" y="16"/>
                  <a:pt x="72" y="16"/>
                  <a:pt x="72" y="16"/>
                </a:cubicBezTo>
                <a:cubicBezTo>
                  <a:pt x="104" y="16"/>
                  <a:pt x="104" y="16"/>
                  <a:pt x="104" y="16"/>
                </a:cubicBezTo>
                <a:lnTo>
                  <a:pt x="104" y="24"/>
                </a:lnTo>
                <a:close/>
                <a:moveTo>
                  <a:pt x="104" y="72"/>
                </a:moveTo>
                <a:cubicBezTo>
                  <a:pt x="72" y="72"/>
                  <a:pt x="72" y="72"/>
                  <a:pt x="72" y="72"/>
                </a:cubicBezTo>
                <a:cubicBezTo>
                  <a:pt x="72" y="64"/>
                  <a:pt x="72" y="64"/>
                  <a:pt x="72" y="64"/>
                </a:cubicBezTo>
                <a:cubicBezTo>
                  <a:pt x="104" y="64"/>
                  <a:pt x="104" y="64"/>
                  <a:pt x="104" y="64"/>
                </a:cubicBezTo>
                <a:lnTo>
                  <a:pt x="104" y="72"/>
                </a:lnTo>
                <a:close/>
                <a:moveTo>
                  <a:pt x="104" y="48"/>
                </a:moveTo>
                <a:cubicBezTo>
                  <a:pt x="72" y="48"/>
                  <a:pt x="72" y="48"/>
                  <a:pt x="72" y="48"/>
                </a:cubicBezTo>
                <a:cubicBezTo>
                  <a:pt x="72" y="40"/>
                  <a:pt x="72" y="40"/>
                  <a:pt x="72" y="40"/>
                </a:cubicBezTo>
                <a:cubicBezTo>
                  <a:pt x="104" y="40"/>
                  <a:pt x="104" y="40"/>
                  <a:pt x="104" y="40"/>
                </a:cubicBezTo>
                <a:lnTo>
                  <a:pt x="104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3" name="Freeform 112"/>
          <p:cNvSpPr>
            <a:spLocks noEditPoints="1"/>
          </p:cNvSpPr>
          <p:nvPr/>
        </p:nvSpPr>
        <p:spPr bwMode="auto">
          <a:xfrm>
            <a:off x="4543940" y="4101639"/>
            <a:ext cx="302697" cy="313920"/>
          </a:xfrm>
          <a:custGeom>
            <a:avLst/>
            <a:gdLst>
              <a:gd name="T0" fmla="*/ 0 w 284"/>
              <a:gd name="T1" fmla="*/ 284 h 284"/>
              <a:gd name="T2" fmla="*/ 284 w 284"/>
              <a:gd name="T3" fmla="*/ 284 h 284"/>
              <a:gd name="T4" fmla="*/ 284 w 284"/>
              <a:gd name="T5" fmla="*/ 0 h 284"/>
              <a:gd name="T6" fmla="*/ 0 w 284"/>
              <a:gd name="T7" fmla="*/ 0 h 284"/>
              <a:gd name="T8" fmla="*/ 0 w 284"/>
              <a:gd name="T9" fmla="*/ 284 h 284"/>
              <a:gd name="T10" fmla="*/ 19 w 284"/>
              <a:gd name="T11" fmla="*/ 19 h 284"/>
              <a:gd name="T12" fmla="*/ 265 w 284"/>
              <a:gd name="T13" fmla="*/ 19 h 284"/>
              <a:gd name="T14" fmla="*/ 265 w 284"/>
              <a:gd name="T15" fmla="*/ 38 h 284"/>
              <a:gd name="T16" fmla="*/ 19 w 284"/>
              <a:gd name="T17" fmla="*/ 38 h 284"/>
              <a:gd name="T18" fmla="*/ 19 w 284"/>
              <a:gd name="T19" fmla="*/ 19 h 284"/>
              <a:gd name="T20" fmla="*/ 19 w 284"/>
              <a:gd name="T21" fmla="*/ 57 h 284"/>
              <a:gd name="T22" fmla="*/ 265 w 284"/>
              <a:gd name="T23" fmla="*/ 57 h 284"/>
              <a:gd name="T24" fmla="*/ 265 w 284"/>
              <a:gd name="T25" fmla="*/ 265 h 284"/>
              <a:gd name="T26" fmla="*/ 19 w 284"/>
              <a:gd name="T27" fmla="*/ 265 h 284"/>
              <a:gd name="T28" fmla="*/ 19 w 284"/>
              <a:gd name="T29" fmla="*/ 57 h 284"/>
              <a:gd name="T30" fmla="*/ 133 w 284"/>
              <a:gd name="T31" fmla="*/ 95 h 284"/>
              <a:gd name="T32" fmla="*/ 152 w 284"/>
              <a:gd name="T33" fmla="*/ 95 h 284"/>
              <a:gd name="T34" fmla="*/ 152 w 284"/>
              <a:gd name="T35" fmla="*/ 114 h 284"/>
              <a:gd name="T36" fmla="*/ 133 w 284"/>
              <a:gd name="T37" fmla="*/ 114 h 284"/>
              <a:gd name="T38" fmla="*/ 133 w 284"/>
              <a:gd name="T39" fmla="*/ 95 h 284"/>
              <a:gd name="T40" fmla="*/ 208 w 284"/>
              <a:gd name="T41" fmla="*/ 95 h 284"/>
              <a:gd name="T42" fmla="*/ 227 w 284"/>
              <a:gd name="T43" fmla="*/ 95 h 284"/>
              <a:gd name="T44" fmla="*/ 227 w 284"/>
              <a:gd name="T45" fmla="*/ 114 h 284"/>
              <a:gd name="T46" fmla="*/ 208 w 284"/>
              <a:gd name="T47" fmla="*/ 114 h 284"/>
              <a:gd name="T48" fmla="*/ 208 w 284"/>
              <a:gd name="T49" fmla="*/ 95 h 284"/>
              <a:gd name="T50" fmla="*/ 208 w 284"/>
              <a:gd name="T51" fmla="*/ 152 h 284"/>
              <a:gd name="T52" fmla="*/ 227 w 284"/>
              <a:gd name="T53" fmla="*/ 152 h 284"/>
              <a:gd name="T54" fmla="*/ 227 w 284"/>
              <a:gd name="T55" fmla="*/ 170 h 284"/>
              <a:gd name="T56" fmla="*/ 208 w 284"/>
              <a:gd name="T57" fmla="*/ 170 h 284"/>
              <a:gd name="T58" fmla="*/ 208 w 284"/>
              <a:gd name="T59" fmla="*/ 152 h 284"/>
              <a:gd name="T60" fmla="*/ 133 w 284"/>
              <a:gd name="T61" fmla="*/ 152 h 284"/>
              <a:gd name="T62" fmla="*/ 152 w 284"/>
              <a:gd name="T63" fmla="*/ 152 h 284"/>
              <a:gd name="T64" fmla="*/ 152 w 284"/>
              <a:gd name="T65" fmla="*/ 170 h 284"/>
              <a:gd name="T66" fmla="*/ 133 w 284"/>
              <a:gd name="T67" fmla="*/ 170 h 284"/>
              <a:gd name="T68" fmla="*/ 133 w 284"/>
              <a:gd name="T69" fmla="*/ 152 h 284"/>
              <a:gd name="T70" fmla="*/ 57 w 284"/>
              <a:gd name="T71" fmla="*/ 152 h 284"/>
              <a:gd name="T72" fmla="*/ 76 w 284"/>
              <a:gd name="T73" fmla="*/ 152 h 284"/>
              <a:gd name="T74" fmla="*/ 76 w 284"/>
              <a:gd name="T75" fmla="*/ 170 h 284"/>
              <a:gd name="T76" fmla="*/ 57 w 284"/>
              <a:gd name="T77" fmla="*/ 170 h 284"/>
              <a:gd name="T78" fmla="*/ 57 w 284"/>
              <a:gd name="T79" fmla="*/ 152 h 284"/>
              <a:gd name="T80" fmla="*/ 57 w 284"/>
              <a:gd name="T81" fmla="*/ 208 h 284"/>
              <a:gd name="T82" fmla="*/ 76 w 284"/>
              <a:gd name="T83" fmla="*/ 208 h 284"/>
              <a:gd name="T84" fmla="*/ 76 w 284"/>
              <a:gd name="T85" fmla="*/ 227 h 284"/>
              <a:gd name="T86" fmla="*/ 57 w 284"/>
              <a:gd name="T87" fmla="*/ 227 h 284"/>
              <a:gd name="T88" fmla="*/ 57 w 284"/>
              <a:gd name="T89" fmla="*/ 208 h 284"/>
              <a:gd name="T90" fmla="*/ 133 w 284"/>
              <a:gd name="T91" fmla="*/ 208 h 284"/>
              <a:gd name="T92" fmla="*/ 152 w 284"/>
              <a:gd name="T93" fmla="*/ 208 h 284"/>
              <a:gd name="T94" fmla="*/ 152 w 284"/>
              <a:gd name="T95" fmla="*/ 227 h 284"/>
              <a:gd name="T96" fmla="*/ 133 w 284"/>
              <a:gd name="T97" fmla="*/ 227 h 284"/>
              <a:gd name="T98" fmla="*/ 133 w 284"/>
              <a:gd name="T99" fmla="*/ 208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4" h="284">
                <a:moveTo>
                  <a:pt x="0" y="284"/>
                </a:moveTo>
                <a:lnTo>
                  <a:pt x="284" y="284"/>
                </a:lnTo>
                <a:lnTo>
                  <a:pt x="284" y="0"/>
                </a:lnTo>
                <a:lnTo>
                  <a:pt x="0" y="0"/>
                </a:lnTo>
                <a:lnTo>
                  <a:pt x="0" y="284"/>
                </a:lnTo>
                <a:close/>
                <a:moveTo>
                  <a:pt x="19" y="19"/>
                </a:moveTo>
                <a:lnTo>
                  <a:pt x="265" y="19"/>
                </a:lnTo>
                <a:lnTo>
                  <a:pt x="265" y="38"/>
                </a:lnTo>
                <a:lnTo>
                  <a:pt x="19" y="38"/>
                </a:lnTo>
                <a:lnTo>
                  <a:pt x="19" y="19"/>
                </a:lnTo>
                <a:close/>
                <a:moveTo>
                  <a:pt x="19" y="57"/>
                </a:moveTo>
                <a:lnTo>
                  <a:pt x="265" y="57"/>
                </a:lnTo>
                <a:lnTo>
                  <a:pt x="265" y="265"/>
                </a:lnTo>
                <a:lnTo>
                  <a:pt x="19" y="265"/>
                </a:lnTo>
                <a:lnTo>
                  <a:pt x="19" y="57"/>
                </a:lnTo>
                <a:close/>
                <a:moveTo>
                  <a:pt x="133" y="95"/>
                </a:moveTo>
                <a:lnTo>
                  <a:pt x="152" y="95"/>
                </a:lnTo>
                <a:lnTo>
                  <a:pt x="152" y="114"/>
                </a:lnTo>
                <a:lnTo>
                  <a:pt x="133" y="114"/>
                </a:lnTo>
                <a:lnTo>
                  <a:pt x="133" y="95"/>
                </a:lnTo>
                <a:close/>
                <a:moveTo>
                  <a:pt x="208" y="95"/>
                </a:moveTo>
                <a:lnTo>
                  <a:pt x="227" y="95"/>
                </a:lnTo>
                <a:lnTo>
                  <a:pt x="227" y="114"/>
                </a:lnTo>
                <a:lnTo>
                  <a:pt x="208" y="114"/>
                </a:lnTo>
                <a:lnTo>
                  <a:pt x="208" y="95"/>
                </a:lnTo>
                <a:close/>
                <a:moveTo>
                  <a:pt x="208" y="152"/>
                </a:moveTo>
                <a:lnTo>
                  <a:pt x="227" y="152"/>
                </a:lnTo>
                <a:lnTo>
                  <a:pt x="227" y="170"/>
                </a:lnTo>
                <a:lnTo>
                  <a:pt x="208" y="170"/>
                </a:lnTo>
                <a:lnTo>
                  <a:pt x="208" y="152"/>
                </a:lnTo>
                <a:close/>
                <a:moveTo>
                  <a:pt x="133" y="152"/>
                </a:moveTo>
                <a:lnTo>
                  <a:pt x="152" y="152"/>
                </a:lnTo>
                <a:lnTo>
                  <a:pt x="152" y="170"/>
                </a:lnTo>
                <a:lnTo>
                  <a:pt x="133" y="170"/>
                </a:lnTo>
                <a:lnTo>
                  <a:pt x="133" y="152"/>
                </a:lnTo>
                <a:close/>
                <a:moveTo>
                  <a:pt x="57" y="152"/>
                </a:moveTo>
                <a:lnTo>
                  <a:pt x="76" y="152"/>
                </a:lnTo>
                <a:lnTo>
                  <a:pt x="76" y="170"/>
                </a:lnTo>
                <a:lnTo>
                  <a:pt x="57" y="170"/>
                </a:lnTo>
                <a:lnTo>
                  <a:pt x="57" y="152"/>
                </a:lnTo>
                <a:close/>
                <a:moveTo>
                  <a:pt x="57" y="208"/>
                </a:moveTo>
                <a:lnTo>
                  <a:pt x="76" y="208"/>
                </a:lnTo>
                <a:lnTo>
                  <a:pt x="76" y="227"/>
                </a:lnTo>
                <a:lnTo>
                  <a:pt x="57" y="227"/>
                </a:lnTo>
                <a:lnTo>
                  <a:pt x="57" y="208"/>
                </a:lnTo>
                <a:close/>
                <a:moveTo>
                  <a:pt x="133" y="208"/>
                </a:moveTo>
                <a:lnTo>
                  <a:pt x="152" y="208"/>
                </a:lnTo>
                <a:lnTo>
                  <a:pt x="152" y="227"/>
                </a:lnTo>
                <a:lnTo>
                  <a:pt x="133" y="227"/>
                </a:lnTo>
                <a:lnTo>
                  <a:pt x="133" y="2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4" name="Freeform 113"/>
          <p:cNvSpPr>
            <a:spLocks noChangeAspect="1" noEditPoints="1"/>
          </p:cNvSpPr>
          <p:nvPr/>
        </p:nvSpPr>
        <p:spPr bwMode="auto">
          <a:xfrm>
            <a:off x="5227637" y="4139412"/>
            <a:ext cx="347249" cy="238375"/>
          </a:xfrm>
          <a:custGeom>
            <a:avLst/>
            <a:gdLst>
              <a:gd name="T0" fmla="*/ 0 w 303"/>
              <a:gd name="T1" fmla="*/ 208 h 208"/>
              <a:gd name="T2" fmla="*/ 303 w 303"/>
              <a:gd name="T3" fmla="*/ 208 h 208"/>
              <a:gd name="T4" fmla="*/ 303 w 303"/>
              <a:gd name="T5" fmla="*/ 0 h 208"/>
              <a:gd name="T6" fmla="*/ 0 w 303"/>
              <a:gd name="T7" fmla="*/ 0 h 208"/>
              <a:gd name="T8" fmla="*/ 0 w 303"/>
              <a:gd name="T9" fmla="*/ 208 h 208"/>
              <a:gd name="T10" fmla="*/ 263 w 303"/>
              <a:gd name="T11" fmla="*/ 19 h 208"/>
              <a:gd name="T12" fmla="*/ 152 w 303"/>
              <a:gd name="T13" fmla="*/ 92 h 208"/>
              <a:gd name="T14" fmla="*/ 41 w 303"/>
              <a:gd name="T15" fmla="*/ 19 h 208"/>
              <a:gd name="T16" fmla="*/ 263 w 303"/>
              <a:gd name="T17" fmla="*/ 19 h 208"/>
              <a:gd name="T18" fmla="*/ 19 w 303"/>
              <a:gd name="T19" fmla="*/ 26 h 208"/>
              <a:gd name="T20" fmla="*/ 152 w 303"/>
              <a:gd name="T21" fmla="*/ 113 h 208"/>
              <a:gd name="T22" fmla="*/ 284 w 303"/>
              <a:gd name="T23" fmla="*/ 26 h 208"/>
              <a:gd name="T24" fmla="*/ 284 w 303"/>
              <a:gd name="T25" fmla="*/ 189 h 208"/>
              <a:gd name="T26" fmla="*/ 19 w 303"/>
              <a:gd name="T27" fmla="*/ 189 h 208"/>
              <a:gd name="T28" fmla="*/ 19 w 303"/>
              <a:gd name="T29" fmla="*/ 2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03" h="208">
                <a:moveTo>
                  <a:pt x="0" y="208"/>
                </a:moveTo>
                <a:lnTo>
                  <a:pt x="303" y="208"/>
                </a:lnTo>
                <a:lnTo>
                  <a:pt x="303" y="0"/>
                </a:lnTo>
                <a:lnTo>
                  <a:pt x="0" y="0"/>
                </a:lnTo>
                <a:lnTo>
                  <a:pt x="0" y="208"/>
                </a:lnTo>
                <a:close/>
                <a:moveTo>
                  <a:pt x="263" y="19"/>
                </a:moveTo>
                <a:lnTo>
                  <a:pt x="152" y="92"/>
                </a:lnTo>
                <a:lnTo>
                  <a:pt x="41" y="19"/>
                </a:lnTo>
                <a:lnTo>
                  <a:pt x="263" y="19"/>
                </a:lnTo>
                <a:close/>
                <a:moveTo>
                  <a:pt x="19" y="26"/>
                </a:moveTo>
                <a:lnTo>
                  <a:pt x="152" y="113"/>
                </a:lnTo>
                <a:lnTo>
                  <a:pt x="284" y="26"/>
                </a:lnTo>
                <a:lnTo>
                  <a:pt x="284" y="189"/>
                </a:lnTo>
                <a:lnTo>
                  <a:pt x="19" y="189"/>
                </a:lnTo>
                <a:lnTo>
                  <a:pt x="19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15" name="Freeform 114"/>
          <p:cNvSpPr>
            <a:spLocks noChangeAspect="1" noEditPoints="1"/>
          </p:cNvSpPr>
          <p:nvPr/>
        </p:nvSpPr>
        <p:spPr bwMode="auto">
          <a:xfrm>
            <a:off x="5982371" y="4106849"/>
            <a:ext cx="259980" cy="303501"/>
          </a:xfrm>
          <a:custGeom>
            <a:avLst/>
            <a:gdLst>
              <a:gd name="T0" fmla="*/ 76 w 96"/>
              <a:gd name="T1" fmla="*/ 112 h 112"/>
              <a:gd name="T2" fmla="*/ 20 w 96"/>
              <a:gd name="T3" fmla="*/ 112 h 112"/>
              <a:gd name="T4" fmla="*/ 0 w 96"/>
              <a:gd name="T5" fmla="*/ 92 h 112"/>
              <a:gd name="T6" fmla="*/ 0 w 96"/>
              <a:gd name="T7" fmla="*/ 0 h 112"/>
              <a:gd name="T8" fmla="*/ 88 w 96"/>
              <a:gd name="T9" fmla="*/ 0 h 112"/>
              <a:gd name="T10" fmla="*/ 88 w 96"/>
              <a:gd name="T11" fmla="*/ 88 h 112"/>
              <a:gd name="T12" fmla="*/ 80 w 96"/>
              <a:gd name="T13" fmla="*/ 88 h 112"/>
              <a:gd name="T14" fmla="*/ 80 w 96"/>
              <a:gd name="T15" fmla="*/ 8 h 112"/>
              <a:gd name="T16" fmla="*/ 8 w 96"/>
              <a:gd name="T17" fmla="*/ 8 h 112"/>
              <a:gd name="T18" fmla="*/ 8 w 96"/>
              <a:gd name="T19" fmla="*/ 92 h 112"/>
              <a:gd name="T20" fmla="*/ 20 w 96"/>
              <a:gd name="T21" fmla="*/ 104 h 112"/>
              <a:gd name="T22" fmla="*/ 32 w 96"/>
              <a:gd name="T23" fmla="*/ 92 h 112"/>
              <a:gd name="T24" fmla="*/ 32 w 96"/>
              <a:gd name="T25" fmla="*/ 88 h 112"/>
              <a:gd name="T26" fmla="*/ 96 w 96"/>
              <a:gd name="T27" fmla="*/ 88 h 112"/>
              <a:gd name="T28" fmla="*/ 96 w 96"/>
              <a:gd name="T29" fmla="*/ 92 h 112"/>
              <a:gd name="T30" fmla="*/ 76 w 96"/>
              <a:gd name="T31" fmla="*/ 112 h 112"/>
              <a:gd name="T32" fmla="*/ 36 w 96"/>
              <a:gd name="T33" fmla="*/ 104 h 112"/>
              <a:gd name="T34" fmla="*/ 76 w 96"/>
              <a:gd name="T35" fmla="*/ 104 h 112"/>
              <a:gd name="T36" fmla="*/ 87 w 96"/>
              <a:gd name="T37" fmla="*/ 96 h 112"/>
              <a:gd name="T38" fmla="*/ 39 w 96"/>
              <a:gd name="T39" fmla="*/ 96 h 112"/>
              <a:gd name="T40" fmla="*/ 36 w 96"/>
              <a:gd name="T41" fmla="*/ 104 h 112"/>
              <a:gd name="T42" fmla="*/ 24 w 96"/>
              <a:gd name="T43" fmla="*/ 72 h 112"/>
              <a:gd name="T44" fmla="*/ 16 w 96"/>
              <a:gd name="T45" fmla="*/ 72 h 112"/>
              <a:gd name="T46" fmla="*/ 16 w 96"/>
              <a:gd name="T47" fmla="*/ 80 h 112"/>
              <a:gd name="T48" fmla="*/ 24 w 96"/>
              <a:gd name="T49" fmla="*/ 80 h 112"/>
              <a:gd name="T50" fmla="*/ 24 w 96"/>
              <a:gd name="T51" fmla="*/ 72 h 112"/>
              <a:gd name="T52" fmla="*/ 72 w 96"/>
              <a:gd name="T53" fmla="*/ 72 h 112"/>
              <a:gd name="T54" fmla="*/ 32 w 96"/>
              <a:gd name="T55" fmla="*/ 72 h 112"/>
              <a:gd name="T56" fmla="*/ 32 w 96"/>
              <a:gd name="T57" fmla="*/ 80 h 112"/>
              <a:gd name="T58" fmla="*/ 72 w 96"/>
              <a:gd name="T59" fmla="*/ 80 h 112"/>
              <a:gd name="T60" fmla="*/ 72 w 96"/>
              <a:gd name="T61" fmla="*/ 72 h 112"/>
              <a:gd name="T62" fmla="*/ 24 w 96"/>
              <a:gd name="T63" fmla="*/ 48 h 112"/>
              <a:gd name="T64" fmla="*/ 16 w 96"/>
              <a:gd name="T65" fmla="*/ 48 h 112"/>
              <a:gd name="T66" fmla="*/ 16 w 96"/>
              <a:gd name="T67" fmla="*/ 56 h 112"/>
              <a:gd name="T68" fmla="*/ 24 w 96"/>
              <a:gd name="T69" fmla="*/ 56 h 112"/>
              <a:gd name="T70" fmla="*/ 24 w 96"/>
              <a:gd name="T71" fmla="*/ 48 h 112"/>
              <a:gd name="T72" fmla="*/ 72 w 96"/>
              <a:gd name="T73" fmla="*/ 48 h 112"/>
              <a:gd name="T74" fmla="*/ 32 w 96"/>
              <a:gd name="T75" fmla="*/ 48 h 112"/>
              <a:gd name="T76" fmla="*/ 32 w 96"/>
              <a:gd name="T77" fmla="*/ 56 h 112"/>
              <a:gd name="T78" fmla="*/ 72 w 96"/>
              <a:gd name="T79" fmla="*/ 56 h 112"/>
              <a:gd name="T80" fmla="*/ 72 w 96"/>
              <a:gd name="T81" fmla="*/ 48 h 112"/>
              <a:gd name="T82" fmla="*/ 24 w 96"/>
              <a:gd name="T83" fmla="*/ 24 h 112"/>
              <a:gd name="T84" fmla="*/ 16 w 96"/>
              <a:gd name="T85" fmla="*/ 24 h 112"/>
              <a:gd name="T86" fmla="*/ 16 w 96"/>
              <a:gd name="T87" fmla="*/ 32 h 112"/>
              <a:gd name="T88" fmla="*/ 24 w 96"/>
              <a:gd name="T89" fmla="*/ 32 h 112"/>
              <a:gd name="T90" fmla="*/ 24 w 96"/>
              <a:gd name="T91" fmla="*/ 24 h 112"/>
              <a:gd name="T92" fmla="*/ 72 w 96"/>
              <a:gd name="T93" fmla="*/ 24 h 112"/>
              <a:gd name="T94" fmla="*/ 32 w 96"/>
              <a:gd name="T95" fmla="*/ 24 h 112"/>
              <a:gd name="T96" fmla="*/ 32 w 96"/>
              <a:gd name="T97" fmla="*/ 32 h 112"/>
              <a:gd name="T98" fmla="*/ 72 w 96"/>
              <a:gd name="T99" fmla="*/ 32 h 112"/>
              <a:gd name="T100" fmla="*/ 72 w 96"/>
              <a:gd name="T101" fmla="*/ 2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6" h="112">
                <a:moveTo>
                  <a:pt x="76" y="112"/>
                </a:moveTo>
                <a:cubicBezTo>
                  <a:pt x="20" y="112"/>
                  <a:pt x="20" y="112"/>
                  <a:pt x="20" y="112"/>
                </a:cubicBezTo>
                <a:cubicBezTo>
                  <a:pt x="9" y="112"/>
                  <a:pt x="0" y="103"/>
                  <a:pt x="0" y="92"/>
                </a:cubicBezTo>
                <a:cubicBezTo>
                  <a:pt x="0" y="0"/>
                  <a:pt x="0" y="0"/>
                  <a:pt x="0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88"/>
                  <a:pt x="88" y="88"/>
                  <a:pt x="88" y="88"/>
                </a:cubicBezTo>
                <a:cubicBezTo>
                  <a:pt x="80" y="88"/>
                  <a:pt x="80" y="88"/>
                  <a:pt x="80" y="88"/>
                </a:cubicBezTo>
                <a:cubicBezTo>
                  <a:pt x="80" y="8"/>
                  <a:pt x="80" y="8"/>
                  <a:pt x="8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9"/>
                  <a:pt x="13" y="104"/>
                  <a:pt x="20" y="104"/>
                </a:cubicBezTo>
                <a:cubicBezTo>
                  <a:pt x="26" y="104"/>
                  <a:pt x="32" y="99"/>
                  <a:pt x="32" y="92"/>
                </a:cubicBezTo>
                <a:cubicBezTo>
                  <a:pt x="32" y="88"/>
                  <a:pt x="32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6" y="92"/>
                  <a:pt x="96" y="92"/>
                  <a:pt x="96" y="92"/>
                </a:cubicBezTo>
                <a:cubicBezTo>
                  <a:pt x="96" y="103"/>
                  <a:pt x="87" y="112"/>
                  <a:pt x="76" y="112"/>
                </a:cubicBezTo>
                <a:close/>
                <a:moveTo>
                  <a:pt x="36" y="104"/>
                </a:moveTo>
                <a:cubicBezTo>
                  <a:pt x="76" y="104"/>
                  <a:pt x="76" y="104"/>
                  <a:pt x="76" y="104"/>
                </a:cubicBezTo>
                <a:cubicBezTo>
                  <a:pt x="81" y="104"/>
                  <a:pt x="85" y="101"/>
                  <a:pt x="87" y="96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99"/>
                  <a:pt x="37" y="102"/>
                  <a:pt x="36" y="104"/>
                </a:cubicBezTo>
                <a:close/>
                <a:moveTo>
                  <a:pt x="24" y="72"/>
                </a:moveTo>
                <a:cubicBezTo>
                  <a:pt x="16" y="72"/>
                  <a:pt x="16" y="72"/>
                  <a:pt x="16" y="72"/>
                </a:cubicBezTo>
                <a:cubicBezTo>
                  <a:pt x="16" y="80"/>
                  <a:pt x="16" y="80"/>
                  <a:pt x="16" y="80"/>
                </a:cubicBezTo>
                <a:cubicBezTo>
                  <a:pt x="24" y="80"/>
                  <a:pt x="24" y="80"/>
                  <a:pt x="24" y="80"/>
                </a:cubicBezTo>
                <a:lnTo>
                  <a:pt x="24" y="72"/>
                </a:lnTo>
                <a:close/>
                <a:moveTo>
                  <a:pt x="72" y="72"/>
                </a:moveTo>
                <a:cubicBezTo>
                  <a:pt x="32" y="72"/>
                  <a:pt x="32" y="72"/>
                  <a:pt x="32" y="72"/>
                </a:cubicBezTo>
                <a:cubicBezTo>
                  <a:pt x="32" y="80"/>
                  <a:pt x="32" y="80"/>
                  <a:pt x="32" y="80"/>
                </a:cubicBezTo>
                <a:cubicBezTo>
                  <a:pt x="72" y="80"/>
                  <a:pt x="72" y="80"/>
                  <a:pt x="72" y="80"/>
                </a:cubicBezTo>
                <a:lnTo>
                  <a:pt x="72" y="72"/>
                </a:lnTo>
                <a:close/>
                <a:moveTo>
                  <a:pt x="24" y="48"/>
                </a:moveTo>
                <a:cubicBezTo>
                  <a:pt x="16" y="48"/>
                  <a:pt x="16" y="48"/>
                  <a:pt x="16" y="48"/>
                </a:cubicBezTo>
                <a:cubicBezTo>
                  <a:pt x="16" y="56"/>
                  <a:pt x="16" y="56"/>
                  <a:pt x="16" y="56"/>
                </a:cubicBezTo>
                <a:cubicBezTo>
                  <a:pt x="24" y="56"/>
                  <a:pt x="24" y="56"/>
                  <a:pt x="24" y="56"/>
                </a:cubicBezTo>
                <a:lnTo>
                  <a:pt x="24" y="48"/>
                </a:lnTo>
                <a:close/>
                <a:moveTo>
                  <a:pt x="72" y="48"/>
                </a:moveTo>
                <a:cubicBezTo>
                  <a:pt x="32" y="48"/>
                  <a:pt x="32" y="48"/>
                  <a:pt x="32" y="48"/>
                </a:cubicBezTo>
                <a:cubicBezTo>
                  <a:pt x="32" y="56"/>
                  <a:pt x="32" y="56"/>
                  <a:pt x="32" y="56"/>
                </a:cubicBezTo>
                <a:cubicBezTo>
                  <a:pt x="72" y="56"/>
                  <a:pt x="72" y="56"/>
                  <a:pt x="72" y="56"/>
                </a:cubicBezTo>
                <a:lnTo>
                  <a:pt x="72" y="48"/>
                </a:lnTo>
                <a:close/>
                <a:moveTo>
                  <a:pt x="24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32"/>
                  <a:pt x="16" y="32"/>
                  <a:pt x="16" y="32"/>
                </a:cubicBezTo>
                <a:cubicBezTo>
                  <a:pt x="24" y="32"/>
                  <a:pt x="24" y="32"/>
                  <a:pt x="24" y="32"/>
                </a:cubicBezTo>
                <a:lnTo>
                  <a:pt x="24" y="24"/>
                </a:lnTo>
                <a:close/>
                <a:moveTo>
                  <a:pt x="72" y="24"/>
                </a:moveTo>
                <a:cubicBezTo>
                  <a:pt x="32" y="24"/>
                  <a:pt x="32" y="24"/>
                  <a:pt x="32" y="24"/>
                </a:cubicBezTo>
                <a:cubicBezTo>
                  <a:pt x="32" y="32"/>
                  <a:pt x="32" y="32"/>
                  <a:pt x="32" y="32"/>
                </a:cubicBezTo>
                <a:cubicBezTo>
                  <a:pt x="72" y="32"/>
                  <a:pt x="72" y="32"/>
                  <a:pt x="72" y="32"/>
                </a:cubicBezTo>
                <a:lnTo>
                  <a:pt x="72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5" name="Freeform 124"/>
          <p:cNvSpPr>
            <a:spLocks noEditPoints="1"/>
          </p:cNvSpPr>
          <p:nvPr/>
        </p:nvSpPr>
        <p:spPr bwMode="auto">
          <a:xfrm>
            <a:off x="6599787" y="4109422"/>
            <a:ext cx="304250" cy="298354"/>
          </a:xfrm>
          <a:custGeom>
            <a:avLst/>
            <a:gdLst>
              <a:gd name="T0" fmla="*/ 36 w 100"/>
              <a:gd name="T1" fmla="*/ 36 h 108"/>
              <a:gd name="T2" fmla="*/ 16 w 100"/>
              <a:gd name="T3" fmla="*/ 36 h 108"/>
              <a:gd name="T4" fmla="*/ 16 w 100"/>
              <a:gd name="T5" fmla="*/ 28 h 108"/>
              <a:gd name="T6" fmla="*/ 36 w 100"/>
              <a:gd name="T7" fmla="*/ 28 h 108"/>
              <a:gd name="T8" fmla="*/ 36 w 100"/>
              <a:gd name="T9" fmla="*/ 36 h 108"/>
              <a:gd name="T10" fmla="*/ 16 w 100"/>
              <a:gd name="T11" fmla="*/ 60 h 108"/>
              <a:gd name="T12" fmla="*/ 52 w 100"/>
              <a:gd name="T13" fmla="*/ 60 h 108"/>
              <a:gd name="T14" fmla="*/ 52 w 100"/>
              <a:gd name="T15" fmla="*/ 52 h 108"/>
              <a:gd name="T16" fmla="*/ 16 w 100"/>
              <a:gd name="T17" fmla="*/ 52 h 108"/>
              <a:gd name="T18" fmla="*/ 16 w 100"/>
              <a:gd name="T19" fmla="*/ 60 h 108"/>
              <a:gd name="T20" fmla="*/ 16 w 100"/>
              <a:gd name="T21" fmla="*/ 84 h 108"/>
              <a:gd name="T22" fmla="*/ 40 w 100"/>
              <a:gd name="T23" fmla="*/ 84 h 108"/>
              <a:gd name="T24" fmla="*/ 40 w 100"/>
              <a:gd name="T25" fmla="*/ 76 h 108"/>
              <a:gd name="T26" fmla="*/ 16 w 100"/>
              <a:gd name="T27" fmla="*/ 76 h 108"/>
              <a:gd name="T28" fmla="*/ 16 w 100"/>
              <a:gd name="T29" fmla="*/ 84 h 108"/>
              <a:gd name="T30" fmla="*/ 99 w 100"/>
              <a:gd name="T31" fmla="*/ 33 h 108"/>
              <a:gd name="T32" fmla="*/ 93 w 100"/>
              <a:gd name="T33" fmla="*/ 33 h 108"/>
              <a:gd name="T34" fmla="*/ 92 w 100"/>
              <a:gd name="T35" fmla="*/ 34 h 108"/>
              <a:gd name="T36" fmla="*/ 97 w 100"/>
              <a:gd name="T37" fmla="*/ 40 h 108"/>
              <a:gd name="T38" fmla="*/ 99 w 100"/>
              <a:gd name="T39" fmla="*/ 39 h 108"/>
              <a:gd name="T40" fmla="*/ 99 w 100"/>
              <a:gd name="T41" fmla="*/ 33 h 108"/>
              <a:gd name="T42" fmla="*/ 80 w 100"/>
              <a:gd name="T43" fmla="*/ 28 h 108"/>
              <a:gd name="T44" fmla="*/ 80 w 100"/>
              <a:gd name="T45" fmla="*/ 46 h 108"/>
              <a:gd name="T46" fmla="*/ 86 w 100"/>
              <a:gd name="T47" fmla="*/ 40 h 108"/>
              <a:gd name="T48" fmla="*/ 92 w 100"/>
              <a:gd name="T49" fmla="*/ 46 h 108"/>
              <a:gd name="T50" fmla="*/ 80 w 100"/>
              <a:gd name="T51" fmla="*/ 58 h 108"/>
              <a:gd name="T52" fmla="*/ 80 w 100"/>
              <a:gd name="T53" fmla="*/ 108 h 108"/>
              <a:gd name="T54" fmla="*/ 0 w 100"/>
              <a:gd name="T55" fmla="*/ 108 h 108"/>
              <a:gd name="T56" fmla="*/ 0 w 100"/>
              <a:gd name="T57" fmla="*/ 0 h 108"/>
              <a:gd name="T58" fmla="*/ 52 w 100"/>
              <a:gd name="T59" fmla="*/ 0 h 108"/>
              <a:gd name="T60" fmla="*/ 80 w 100"/>
              <a:gd name="T61" fmla="*/ 28 h 108"/>
              <a:gd name="T62" fmla="*/ 52 w 100"/>
              <a:gd name="T63" fmla="*/ 28 h 108"/>
              <a:gd name="T64" fmla="*/ 68 w 100"/>
              <a:gd name="T65" fmla="*/ 28 h 108"/>
              <a:gd name="T66" fmla="*/ 52 w 100"/>
              <a:gd name="T67" fmla="*/ 11 h 108"/>
              <a:gd name="T68" fmla="*/ 52 w 100"/>
              <a:gd name="T69" fmla="*/ 28 h 108"/>
              <a:gd name="T70" fmla="*/ 72 w 100"/>
              <a:gd name="T71" fmla="*/ 36 h 108"/>
              <a:gd name="T72" fmla="*/ 44 w 100"/>
              <a:gd name="T73" fmla="*/ 36 h 108"/>
              <a:gd name="T74" fmla="*/ 44 w 100"/>
              <a:gd name="T75" fmla="*/ 8 h 108"/>
              <a:gd name="T76" fmla="*/ 8 w 100"/>
              <a:gd name="T77" fmla="*/ 8 h 108"/>
              <a:gd name="T78" fmla="*/ 8 w 100"/>
              <a:gd name="T79" fmla="*/ 100 h 108"/>
              <a:gd name="T80" fmla="*/ 72 w 100"/>
              <a:gd name="T81" fmla="*/ 100 h 108"/>
              <a:gd name="T82" fmla="*/ 72 w 100"/>
              <a:gd name="T83" fmla="*/ 66 h 108"/>
              <a:gd name="T84" fmla="*/ 53 w 100"/>
              <a:gd name="T85" fmla="*/ 84 h 108"/>
              <a:gd name="T86" fmla="*/ 48 w 100"/>
              <a:gd name="T87" fmla="*/ 84 h 108"/>
              <a:gd name="T88" fmla="*/ 48 w 100"/>
              <a:gd name="T89" fmla="*/ 78 h 108"/>
              <a:gd name="T90" fmla="*/ 72 w 100"/>
              <a:gd name="T91" fmla="*/ 54 h 108"/>
              <a:gd name="T92" fmla="*/ 72 w 100"/>
              <a:gd name="T93" fmla="*/ 3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0" h="108">
                <a:moveTo>
                  <a:pt x="36" y="36"/>
                </a:moveTo>
                <a:cubicBezTo>
                  <a:pt x="16" y="36"/>
                  <a:pt x="16" y="36"/>
                  <a:pt x="16" y="36"/>
                </a:cubicBezTo>
                <a:cubicBezTo>
                  <a:pt x="16" y="28"/>
                  <a:pt x="16" y="28"/>
                  <a:pt x="16" y="28"/>
                </a:cubicBezTo>
                <a:cubicBezTo>
                  <a:pt x="36" y="28"/>
                  <a:pt x="36" y="28"/>
                  <a:pt x="36" y="28"/>
                </a:cubicBezTo>
                <a:lnTo>
                  <a:pt x="36" y="36"/>
                </a:lnTo>
                <a:close/>
                <a:moveTo>
                  <a:pt x="16" y="60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2"/>
                  <a:pt x="52" y="52"/>
                  <a:pt x="52" y="52"/>
                </a:cubicBezTo>
                <a:cubicBezTo>
                  <a:pt x="16" y="52"/>
                  <a:pt x="16" y="52"/>
                  <a:pt x="16" y="52"/>
                </a:cubicBezTo>
                <a:lnTo>
                  <a:pt x="16" y="60"/>
                </a:lnTo>
                <a:close/>
                <a:moveTo>
                  <a:pt x="16" y="84"/>
                </a:moveTo>
                <a:cubicBezTo>
                  <a:pt x="40" y="84"/>
                  <a:pt x="40" y="84"/>
                  <a:pt x="40" y="84"/>
                </a:cubicBezTo>
                <a:cubicBezTo>
                  <a:pt x="40" y="76"/>
                  <a:pt x="40" y="76"/>
                  <a:pt x="40" y="76"/>
                </a:cubicBezTo>
                <a:cubicBezTo>
                  <a:pt x="16" y="76"/>
                  <a:pt x="16" y="76"/>
                  <a:pt x="16" y="76"/>
                </a:cubicBezTo>
                <a:lnTo>
                  <a:pt x="16" y="84"/>
                </a:lnTo>
                <a:close/>
                <a:moveTo>
                  <a:pt x="99" y="33"/>
                </a:moveTo>
                <a:cubicBezTo>
                  <a:pt x="97" y="31"/>
                  <a:pt x="95" y="31"/>
                  <a:pt x="93" y="33"/>
                </a:cubicBezTo>
                <a:cubicBezTo>
                  <a:pt x="92" y="34"/>
                  <a:pt x="92" y="34"/>
                  <a:pt x="92" y="34"/>
                </a:cubicBezTo>
                <a:cubicBezTo>
                  <a:pt x="97" y="40"/>
                  <a:pt x="97" y="40"/>
                  <a:pt x="97" y="40"/>
                </a:cubicBezTo>
                <a:cubicBezTo>
                  <a:pt x="99" y="39"/>
                  <a:pt x="99" y="39"/>
                  <a:pt x="99" y="39"/>
                </a:cubicBezTo>
                <a:cubicBezTo>
                  <a:pt x="100" y="37"/>
                  <a:pt x="100" y="35"/>
                  <a:pt x="99" y="33"/>
                </a:cubicBezTo>
                <a:close/>
                <a:moveTo>
                  <a:pt x="80" y="28"/>
                </a:moveTo>
                <a:cubicBezTo>
                  <a:pt x="80" y="46"/>
                  <a:pt x="80" y="46"/>
                  <a:pt x="80" y="46"/>
                </a:cubicBezTo>
                <a:cubicBezTo>
                  <a:pt x="86" y="40"/>
                  <a:pt x="86" y="40"/>
                  <a:pt x="86" y="40"/>
                </a:cubicBezTo>
                <a:cubicBezTo>
                  <a:pt x="92" y="46"/>
                  <a:pt x="92" y="46"/>
                  <a:pt x="92" y="46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108"/>
                  <a:pt x="80" y="108"/>
                  <a:pt x="8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0"/>
                  <a:pt x="0" y="0"/>
                  <a:pt x="0" y="0"/>
                </a:cubicBezTo>
                <a:cubicBezTo>
                  <a:pt x="52" y="0"/>
                  <a:pt x="52" y="0"/>
                  <a:pt x="52" y="0"/>
                </a:cubicBezTo>
                <a:lnTo>
                  <a:pt x="80" y="28"/>
                </a:lnTo>
                <a:close/>
                <a:moveTo>
                  <a:pt x="52" y="28"/>
                </a:moveTo>
                <a:cubicBezTo>
                  <a:pt x="68" y="28"/>
                  <a:pt x="68" y="28"/>
                  <a:pt x="68" y="28"/>
                </a:cubicBezTo>
                <a:cubicBezTo>
                  <a:pt x="52" y="11"/>
                  <a:pt x="52" y="11"/>
                  <a:pt x="52" y="11"/>
                </a:cubicBezTo>
                <a:lnTo>
                  <a:pt x="52" y="28"/>
                </a:lnTo>
                <a:close/>
                <a:moveTo>
                  <a:pt x="72" y="36"/>
                </a:moveTo>
                <a:cubicBezTo>
                  <a:pt x="44" y="36"/>
                  <a:pt x="44" y="36"/>
                  <a:pt x="44" y="36"/>
                </a:cubicBezTo>
                <a:cubicBezTo>
                  <a:pt x="44" y="8"/>
                  <a:pt x="44" y="8"/>
                  <a:pt x="4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00"/>
                  <a:pt x="8" y="100"/>
                  <a:pt x="8" y="100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66"/>
                  <a:pt x="72" y="66"/>
                  <a:pt x="72" y="66"/>
                </a:cubicBezTo>
                <a:cubicBezTo>
                  <a:pt x="53" y="84"/>
                  <a:pt x="53" y="84"/>
                  <a:pt x="53" y="84"/>
                </a:cubicBezTo>
                <a:cubicBezTo>
                  <a:pt x="48" y="84"/>
                  <a:pt x="48" y="84"/>
                  <a:pt x="48" y="84"/>
                </a:cubicBezTo>
                <a:cubicBezTo>
                  <a:pt x="48" y="78"/>
                  <a:pt x="48" y="78"/>
                  <a:pt x="48" y="78"/>
                </a:cubicBezTo>
                <a:cubicBezTo>
                  <a:pt x="72" y="54"/>
                  <a:pt x="72" y="54"/>
                  <a:pt x="72" y="54"/>
                </a:cubicBezTo>
                <a:lnTo>
                  <a:pt x="72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6" name="Freeform 125"/>
          <p:cNvSpPr>
            <a:spLocks noEditPoints="1"/>
          </p:cNvSpPr>
          <p:nvPr/>
        </p:nvSpPr>
        <p:spPr bwMode="auto">
          <a:xfrm>
            <a:off x="7337424" y="4077624"/>
            <a:ext cx="481013" cy="361950"/>
          </a:xfrm>
          <a:custGeom>
            <a:avLst/>
            <a:gdLst>
              <a:gd name="T0" fmla="*/ 106 w 128"/>
              <a:gd name="T1" fmla="*/ 52 h 96"/>
              <a:gd name="T2" fmla="*/ 114 w 128"/>
              <a:gd name="T3" fmla="*/ 52 h 96"/>
              <a:gd name="T4" fmla="*/ 114 w 128"/>
              <a:gd name="T5" fmla="*/ 56 h 96"/>
              <a:gd name="T6" fmla="*/ 104 w 128"/>
              <a:gd name="T7" fmla="*/ 54 h 96"/>
              <a:gd name="T8" fmla="*/ 48 w 128"/>
              <a:gd name="T9" fmla="*/ 16 h 96"/>
              <a:gd name="T10" fmla="*/ 56 w 128"/>
              <a:gd name="T11" fmla="*/ 16 h 96"/>
              <a:gd name="T12" fmla="*/ 72 w 128"/>
              <a:gd name="T13" fmla="*/ 36 h 96"/>
              <a:gd name="T14" fmla="*/ 128 w 128"/>
              <a:gd name="T15" fmla="*/ 40 h 96"/>
              <a:gd name="T16" fmla="*/ 128 w 128"/>
              <a:gd name="T17" fmla="*/ 88 h 96"/>
              <a:gd name="T18" fmla="*/ 128 w 128"/>
              <a:gd name="T19" fmla="*/ 96 h 96"/>
              <a:gd name="T20" fmla="*/ 56 w 128"/>
              <a:gd name="T21" fmla="*/ 92 h 96"/>
              <a:gd name="T22" fmla="*/ 56 w 128"/>
              <a:gd name="T23" fmla="*/ 60 h 96"/>
              <a:gd name="T24" fmla="*/ 0 w 128"/>
              <a:gd name="T25" fmla="*/ 56 h 96"/>
              <a:gd name="T26" fmla="*/ 0 w 128"/>
              <a:gd name="T27" fmla="*/ 32 h 96"/>
              <a:gd name="T28" fmla="*/ 0 w 128"/>
              <a:gd name="T29" fmla="*/ 4 h 96"/>
              <a:gd name="T30" fmla="*/ 72 w 128"/>
              <a:gd name="T31" fmla="*/ 0 h 96"/>
              <a:gd name="T32" fmla="*/ 72 w 128"/>
              <a:gd name="T33" fmla="*/ 8 h 96"/>
              <a:gd name="T34" fmla="*/ 56 w 128"/>
              <a:gd name="T35" fmla="*/ 44 h 96"/>
              <a:gd name="T36" fmla="*/ 49 w 128"/>
              <a:gd name="T37" fmla="*/ 42 h 96"/>
              <a:gd name="T38" fmla="*/ 38 w 128"/>
              <a:gd name="T39" fmla="*/ 42 h 96"/>
              <a:gd name="T40" fmla="*/ 8 w 128"/>
              <a:gd name="T41" fmla="*/ 36 h 96"/>
              <a:gd name="T42" fmla="*/ 56 w 128"/>
              <a:gd name="T43" fmla="*/ 52 h 96"/>
              <a:gd name="T44" fmla="*/ 60 w 128"/>
              <a:gd name="T45" fmla="*/ 36 h 96"/>
              <a:gd name="T46" fmla="*/ 64 w 128"/>
              <a:gd name="T47" fmla="*/ 8 h 96"/>
              <a:gd name="T48" fmla="*/ 8 w 128"/>
              <a:gd name="T49" fmla="*/ 24 h 96"/>
              <a:gd name="T50" fmla="*/ 44 w 128"/>
              <a:gd name="T51" fmla="*/ 36 h 96"/>
              <a:gd name="T52" fmla="*/ 60 w 128"/>
              <a:gd name="T53" fmla="*/ 36 h 96"/>
              <a:gd name="T54" fmla="*/ 116 w 128"/>
              <a:gd name="T55" fmla="*/ 84 h 96"/>
              <a:gd name="T56" fmla="*/ 104 w 128"/>
              <a:gd name="T57" fmla="*/ 84 h 96"/>
              <a:gd name="T58" fmla="*/ 88 w 128"/>
              <a:gd name="T59" fmla="*/ 84 h 96"/>
              <a:gd name="T60" fmla="*/ 76 w 128"/>
              <a:gd name="T61" fmla="*/ 84 h 96"/>
              <a:gd name="T62" fmla="*/ 68 w 128"/>
              <a:gd name="T63" fmla="*/ 84 h 96"/>
              <a:gd name="T64" fmla="*/ 64 w 128"/>
              <a:gd name="T65" fmla="*/ 88 h 96"/>
              <a:gd name="T66" fmla="*/ 120 w 128"/>
              <a:gd name="T67" fmla="*/ 84 h 96"/>
              <a:gd name="T68" fmla="*/ 64 w 128"/>
              <a:gd name="T69" fmla="*/ 52 h 96"/>
              <a:gd name="T70" fmla="*/ 64 w 128"/>
              <a:gd name="T71" fmla="*/ 72 h 96"/>
              <a:gd name="T72" fmla="*/ 68 w 128"/>
              <a:gd name="T73" fmla="*/ 68 h 96"/>
              <a:gd name="T74" fmla="*/ 76 w 128"/>
              <a:gd name="T75" fmla="*/ 76 h 96"/>
              <a:gd name="T76" fmla="*/ 80 w 128"/>
              <a:gd name="T77" fmla="*/ 72 h 96"/>
              <a:gd name="T78" fmla="*/ 88 w 128"/>
              <a:gd name="T79" fmla="*/ 68 h 96"/>
              <a:gd name="T80" fmla="*/ 96 w 128"/>
              <a:gd name="T81" fmla="*/ 68 h 96"/>
              <a:gd name="T82" fmla="*/ 100 w 128"/>
              <a:gd name="T83" fmla="*/ 76 h 96"/>
              <a:gd name="T84" fmla="*/ 104 w 128"/>
              <a:gd name="T85" fmla="*/ 72 h 96"/>
              <a:gd name="T86" fmla="*/ 112 w 128"/>
              <a:gd name="T87" fmla="*/ 64 h 96"/>
              <a:gd name="T88" fmla="*/ 116 w 128"/>
              <a:gd name="T89" fmla="*/ 76 h 96"/>
              <a:gd name="T90" fmla="*/ 120 w 128"/>
              <a:gd name="T91" fmla="*/ 64 h 96"/>
              <a:gd name="T92" fmla="*/ 64 w 128"/>
              <a:gd name="T93" fmla="*/ 44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96">
                <a:moveTo>
                  <a:pt x="104" y="54"/>
                </a:moveTo>
                <a:cubicBezTo>
                  <a:pt x="104" y="53"/>
                  <a:pt x="105" y="52"/>
                  <a:pt x="106" y="52"/>
                </a:cubicBezTo>
                <a:cubicBezTo>
                  <a:pt x="106" y="50"/>
                  <a:pt x="108" y="48"/>
                  <a:pt x="110" y="48"/>
                </a:cubicBezTo>
                <a:cubicBezTo>
                  <a:pt x="112" y="48"/>
                  <a:pt x="114" y="50"/>
                  <a:pt x="114" y="52"/>
                </a:cubicBezTo>
                <a:cubicBezTo>
                  <a:pt x="115" y="52"/>
                  <a:pt x="116" y="53"/>
                  <a:pt x="116" y="54"/>
                </a:cubicBezTo>
                <a:cubicBezTo>
                  <a:pt x="116" y="56"/>
                  <a:pt x="115" y="56"/>
                  <a:pt x="114" y="56"/>
                </a:cubicBezTo>
                <a:cubicBezTo>
                  <a:pt x="106" y="56"/>
                  <a:pt x="106" y="56"/>
                  <a:pt x="106" y="56"/>
                </a:cubicBezTo>
                <a:cubicBezTo>
                  <a:pt x="105" y="56"/>
                  <a:pt x="104" y="56"/>
                  <a:pt x="104" y="54"/>
                </a:cubicBezTo>
                <a:close/>
                <a:moveTo>
                  <a:pt x="52" y="12"/>
                </a:moveTo>
                <a:cubicBezTo>
                  <a:pt x="50" y="12"/>
                  <a:pt x="48" y="14"/>
                  <a:pt x="48" y="16"/>
                </a:cubicBezTo>
                <a:cubicBezTo>
                  <a:pt x="48" y="19"/>
                  <a:pt x="50" y="20"/>
                  <a:pt x="52" y="20"/>
                </a:cubicBezTo>
                <a:cubicBezTo>
                  <a:pt x="54" y="20"/>
                  <a:pt x="56" y="19"/>
                  <a:pt x="56" y="16"/>
                </a:cubicBezTo>
                <a:cubicBezTo>
                  <a:pt x="56" y="14"/>
                  <a:pt x="54" y="12"/>
                  <a:pt x="52" y="12"/>
                </a:cubicBezTo>
                <a:close/>
                <a:moveTo>
                  <a:pt x="72" y="36"/>
                </a:moveTo>
                <a:cubicBezTo>
                  <a:pt x="128" y="36"/>
                  <a:pt x="128" y="36"/>
                  <a:pt x="128" y="36"/>
                </a:cubicBezTo>
                <a:cubicBezTo>
                  <a:pt x="128" y="40"/>
                  <a:pt x="128" y="40"/>
                  <a:pt x="128" y="40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88"/>
                  <a:pt x="128" y="88"/>
                  <a:pt x="128" y="88"/>
                </a:cubicBezTo>
                <a:cubicBezTo>
                  <a:pt x="128" y="92"/>
                  <a:pt x="128" y="92"/>
                  <a:pt x="128" y="92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2"/>
                  <a:pt x="56" y="92"/>
                  <a:pt x="56" y="92"/>
                </a:cubicBezTo>
                <a:cubicBezTo>
                  <a:pt x="56" y="88"/>
                  <a:pt x="56" y="88"/>
                  <a:pt x="56" y="88"/>
                </a:cubicBezTo>
                <a:cubicBezTo>
                  <a:pt x="56" y="60"/>
                  <a:pt x="56" y="60"/>
                  <a:pt x="56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0" y="4"/>
                  <a:pt x="0" y="4"/>
                </a:cubicBezTo>
                <a:cubicBezTo>
                  <a:pt x="0" y="0"/>
                  <a:pt x="0" y="0"/>
                  <a:pt x="0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4"/>
                  <a:pt x="72" y="4"/>
                  <a:pt x="72" y="4"/>
                </a:cubicBezTo>
                <a:cubicBezTo>
                  <a:pt x="72" y="8"/>
                  <a:pt x="72" y="8"/>
                  <a:pt x="72" y="8"/>
                </a:cubicBezTo>
                <a:lnTo>
                  <a:pt x="72" y="36"/>
                </a:lnTo>
                <a:close/>
                <a:moveTo>
                  <a:pt x="56" y="44"/>
                </a:moveTo>
                <a:cubicBezTo>
                  <a:pt x="52" y="40"/>
                  <a:pt x="52" y="40"/>
                  <a:pt x="52" y="40"/>
                </a:cubicBezTo>
                <a:cubicBezTo>
                  <a:pt x="49" y="42"/>
                  <a:pt x="49" y="42"/>
                  <a:pt x="49" y="42"/>
                </a:cubicBezTo>
                <a:cubicBezTo>
                  <a:pt x="44" y="48"/>
                  <a:pt x="44" y="48"/>
                  <a:pt x="44" y="48"/>
                </a:cubicBezTo>
                <a:cubicBezTo>
                  <a:pt x="38" y="42"/>
                  <a:pt x="38" y="42"/>
                  <a:pt x="38" y="42"/>
                </a:cubicBezTo>
                <a:cubicBezTo>
                  <a:pt x="20" y="24"/>
                  <a:pt x="20" y="24"/>
                  <a:pt x="20" y="24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52"/>
                  <a:pt x="8" y="52"/>
                  <a:pt x="8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6" y="44"/>
                  <a:pt x="56" y="44"/>
                  <a:pt x="56" y="44"/>
                </a:cubicBezTo>
                <a:close/>
                <a:moveTo>
                  <a:pt x="60" y="36"/>
                </a:moveTo>
                <a:cubicBezTo>
                  <a:pt x="64" y="36"/>
                  <a:pt x="64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0" y="12"/>
                  <a:pt x="20" y="12"/>
                  <a:pt x="20" y="12"/>
                </a:cubicBezTo>
                <a:cubicBezTo>
                  <a:pt x="44" y="36"/>
                  <a:pt x="44" y="36"/>
                  <a:pt x="44" y="36"/>
                </a:cubicBezTo>
                <a:cubicBezTo>
                  <a:pt x="52" y="28"/>
                  <a:pt x="52" y="28"/>
                  <a:pt x="52" y="28"/>
                </a:cubicBezTo>
                <a:lnTo>
                  <a:pt x="60" y="36"/>
                </a:lnTo>
                <a:close/>
                <a:moveTo>
                  <a:pt x="120" y="84"/>
                </a:moveTo>
                <a:cubicBezTo>
                  <a:pt x="116" y="84"/>
                  <a:pt x="116" y="84"/>
                  <a:pt x="116" y="84"/>
                </a:cubicBezTo>
                <a:cubicBezTo>
                  <a:pt x="112" y="84"/>
                  <a:pt x="112" y="84"/>
                  <a:pt x="112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96" y="84"/>
                  <a:pt x="96" y="84"/>
                  <a:pt x="96" y="84"/>
                </a:cubicBezTo>
                <a:cubicBezTo>
                  <a:pt x="88" y="84"/>
                  <a:pt x="88" y="84"/>
                  <a:pt x="88" y="84"/>
                </a:cubicBezTo>
                <a:cubicBezTo>
                  <a:pt x="80" y="84"/>
                  <a:pt x="80" y="84"/>
                  <a:pt x="80" y="84"/>
                </a:cubicBezTo>
                <a:cubicBezTo>
                  <a:pt x="76" y="84"/>
                  <a:pt x="76" y="84"/>
                  <a:pt x="76" y="84"/>
                </a:cubicBezTo>
                <a:cubicBezTo>
                  <a:pt x="72" y="84"/>
                  <a:pt x="72" y="84"/>
                  <a:pt x="72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64" y="84"/>
                  <a:pt x="64" y="84"/>
                  <a:pt x="64" y="84"/>
                </a:cubicBezTo>
                <a:cubicBezTo>
                  <a:pt x="64" y="88"/>
                  <a:pt x="64" y="88"/>
                  <a:pt x="64" y="88"/>
                </a:cubicBezTo>
                <a:cubicBezTo>
                  <a:pt x="120" y="88"/>
                  <a:pt x="120" y="88"/>
                  <a:pt x="120" y="88"/>
                </a:cubicBezTo>
                <a:lnTo>
                  <a:pt x="120" y="84"/>
                </a:lnTo>
                <a:close/>
                <a:moveTo>
                  <a:pt x="64" y="44"/>
                </a:moveTo>
                <a:cubicBezTo>
                  <a:pt x="64" y="52"/>
                  <a:pt x="64" y="52"/>
                  <a:pt x="64" y="52"/>
                </a:cubicBezTo>
                <a:cubicBezTo>
                  <a:pt x="64" y="60"/>
                  <a:pt x="64" y="60"/>
                  <a:pt x="64" y="60"/>
                </a:cubicBezTo>
                <a:cubicBezTo>
                  <a:pt x="64" y="72"/>
                  <a:pt x="64" y="72"/>
                  <a:pt x="64" y="72"/>
                </a:cubicBezTo>
                <a:cubicBezTo>
                  <a:pt x="68" y="72"/>
                  <a:pt x="68" y="72"/>
                  <a:pt x="68" y="72"/>
                </a:cubicBezTo>
                <a:cubicBezTo>
                  <a:pt x="68" y="68"/>
                  <a:pt x="68" y="68"/>
                  <a:pt x="68" y="68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76"/>
                  <a:pt x="76" y="76"/>
                  <a:pt x="76" y="76"/>
                </a:cubicBezTo>
                <a:cubicBezTo>
                  <a:pt x="80" y="76"/>
                  <a:pt x="80" y="76"/>
                  <a:pt x="80" y="76"/>
                </a:cubicBezTo>
                <a:cubicBezTo>
                  <a:pt x="80" y="72"/>
                  <a:pt x="80" y="72"/>
                  <a:pt x="80" y="72"/>
                </a:cubicBezTo>
                <a:cubicBezTo>
                  <a:pt x="88" y="72"/>
                  <a:pt x="88" y="72"/>
                  <a:pt x="88" y="72"/>
                </a:cubicBezTo>
                <a:cubicBezTo>
                  <a:pt x="88" y="68"/>
                  <a:pt x="88" y="68"/>
                  <a:pt x="88" y="68"/>
                </a:cubicBezTo>
                <a:cubicBezTo>
                  <a:pt x="88" y="66"/>
                  <a:pt x="90" y="64"/>
                  <a:pt x="92" y="64"/>
                </a:cubicBezTo>
                <a:cubicBezTo>
                  <a:pt x="94" y="64"/>
                  <a:pt x="96" y="66"/>
                  <a:pt x="96" y="68"/>
                </a:cubicBezTo>
                <a:cubicBezTo>
                  <a:pt x="96" y="76"/>
                  <a:pt x="96" y="76"/>
                  <a:pt x="96" y="76"/>
                </a:cubicBezTo>
                <a:cubicBezTo>
                  <a:pt x="100" y="76"/>
                  <a:pt x="100" y="76"/>
                  <a:pt x="100" y="76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4"/>
                  <a:pt x="104" y="64"/>
                  <a:pt x="104" y="64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0" y="44"/>
                  <a:pt x="120" y="44"/>
                  <a:pt x="120" y="44"/>
                </a:cubicBezTo>
                <a:lnTo>
                  <a:pt x="64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27" name="Freeform 126"/>
          <p:cNvSpPr>
            <a:spLocks noChangeAspect="1" noEditPoints="1"/>
          </p:cNvSpPr>
          <p:nvPr/>
        </p:nvSpPr>
        <p:spPr bwMode="auto">
          <a:xfrm>
            <a:off x="8227066" y="4103560"/>
            <a:ext cx="353371" cy="310078"/>
          </a:xfrm>
          <a:custGeom>
            <a:avLst/>
            <a:gdLst>
              <a:gd name="T0" fmla="*/ 0 w 302"/>
              <a:gd name="T1" fmla="*/ 190 h 265"/>
              <a:gd name="T2" fmla="*/ 37 w 302"/>
              <a:gd name="T3" fmla="*/ 190 h 265"/>
              <a:gd name="T4" fmla="*/ 37 w 302"/>
              <a:gd name="T5" fmla="*/ 265 h 265"/>
              <a:gd name="T6" fmla="*/ 113 w 302"/>
              <a:gd name="T7" fmla="*/ 190 h 265"/>
              <a:gd name="T8" fmla="*/ 302 w 302"/>
              <a:gd name="T9" fmla="*/ 190 h 265"/>
              <a:gd name="T10" fmla="*/ 302 w 302"/>
              <a:gd name="T11" fmla="*/ 0 h 265"/>
              <a:gd name="T12" fmla="*/ 0 w 302"/>
              <a:gd name="T13" fmla="*/ 0 h 265"/>
              <a:gd name="T14" fmla="*/ 0 w 302"/>
              <a:gd name="T15" fmla="*/ 190 h 265"/>
              <a:gd name="T16" fmla="*/ 19 w 302"/>
              <a:gd name="T17" fmla="*/ 19 h 265"/>
              <a:gd name="T18" fmla="*/ 283 w 302"/>
              <a:gd name="T19" fmla="*/ 19 h 265"/>
              <a:gd name="T20" fmla="*/ 283 w 302"/>
              <a:gd name="T21" fmla="*/ 171 h 265"/>
              <a:gd name="T22" fmla="*/ 113 w 302"/>
              <a:gd name="T23" fmla="*/ 171 h 265"/>
              <a:gd name="T24" fmla="*/ 104 w 302"/>
              <a:gd name="T25" fmla="*/ 171 h 265"/>
              <a:gd name="T26" fmla="*/ 99 w 302"/>
              <a:gd name="T27" fmla="*/ 175 h 265"/>
              <a:gd name="T28" fmla="*/ 56 w 302"/>
              <a:gd name="T29" fmla="*/ 218 h 265"/>
              <a:gd name="T30" fmla="*/ 56 w 302"/>
              <a:gd name="T31" fmla="*/ 190 h 265"/>
              <a:gd name="T32" fmla="*/ 56 w 302"/>
              <a:gd name="T33" fmla="*/ 171 h 265"/>
              <a:gd name="T34" fmla="*/ 37 w 302"/>
              <a:gd name="T35" fmla="*/ 171 h 265"/>
              <a:gd name="T36" fmla="*/ 19 w 302"/>
              <a:gd name="T37" fmla="*/ 171 h 265"/>
              <a:gd name="T38" fmla="*/ 19 w 302"/>
              <a:gd name="T39" fmla="*/ 19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02" h="265">
                <a:moveTo>
                  <a:pt x="0" y="190"/>
                </a:moveTo>
                <a:lnTo>
                  <a:pt x="37" y="190"/>
                </a:lnTo>
                <a:lnTo>
                  <a:pt x="37" y="265"/>
                </a:lnTo>
                <a:lnTo>
                  <a:pt x="113" y="190"/>
                </a:lnTo>
                <a:lnTo>
                  <a:pt x="302" y="190"/>
                </a:lnTo>
                <a:lnTo>
                  <a:pt x="302" y="0"/>
                </a:lnTo>
                <a:lnTo>
                  <a:pt x="0" y="0"/>
                </a:lnTo>
                <a:lnTo>
                  <a:pt x="0" y="190"/>
                </a:lnTo>
                <a:close/>
                <a:moveTo>
                  <a:pt x="19" y="19"/>
                </a:moveTo>
                <a:lnTo>
                  <a:pt x="283" y="19"/>
                </a:lnTo>
                <a:lnTo>
                  <a:pt x="283" y="171"/>
                </a:lnTo>
                <a:lnTo>
                  <a:pt x="113" y="171"/>
                </a:lnTo>
                <a:lnTo>
                  <a:pt x="104" y="171"/>
                </a:lnTo>
                <a:lnTo>
                  <a:pt x="99" y="175"/>
                </a:lnTo>
                <a:lnTo>
                  <a:pt x="56" y="218"/>
                </a:lnTo>
                <a:lnTo>
                  <a:pt x="56" y="190"/>
                </a:lnTo>
                <a:lnTo>
                  <a:pt x="56" y="171"/>
                </a:lnTo>
                <a:lnTo>
                  <a:pt x="37" y="171"/>
                </a:lnTo>
                <a:lnTo>
                  <a:pt x="19" y="171"/>
                </a:lnTo>
                <a:lnTo>
                  <a:pt x="19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0" name="Freeform 129"/>
          <p:cNvSpPr>
            <a:spLocks noEditPoints="1"/>
          </p:cNvSpPr>
          <p:nvPr/>
        </p:nvSpPr>
        <p:spPr bwMode="auto">
          <a:xfrm>
            <a:off x="8999682" y="4056290"/>
            <a:ext cx="266555" cy="404618"/>
          </a:xfrm>
          <a:custGeom>
            <a:avLst/>
            <a:gdLst>
              <a:gd name="T0" fmla="*/ 189 w 208"/>
              <a:gd name="T1" fmla="*/ 265 h 284"/>
              <a:gd name="T2" fmla="*/ 208 w 208"/>
              <a:gd name="T3" fmla="*/ 265 h 284"/>
              <a:gd name="T4" fmla="*/ 208 w 208"/>
              <a:gd name="T5" fmla="*/ 246 h 284"/>
              <a:gd name="T6" fmla="*/ 208 w 208"/>
              <a:gd name="T7" fmla="*/ 19 h 284"/>
              <a:gd name="T8" fmla="*/ 208 w 208"/>
              <a:gd name="T9" fmla="*/ 10 h 284"/>
              <a:gd name="T10" fmla="*/ 208 w 208"/>
              <a:gd name="T11" fmla="*/ 0 h 284"/>
              <a:gd name="T12" fmla="*/ 0 w 208"/>
              <a:gd name="T13" fmla="*/ 0 h 284"/>
              <a:gd name="T14" fmla="*/ 0 w 208"/>
              <a:gd name="T15" fmla="*/ 19 h 284"/>
              <a:gd name="T16" fmla="*/ 0 w 208"/>
              <a:gd name="T17" fmla="*/ 199 h 284"/>
              <a:gd name="T18" fmla="*/ 114 w 208"/>
              <a:gd name="T19" fmla="*/ 284 h 284"/>
              <a:gd name="T20" fmla="*/ 114 w 208"/>
              <a:gd name="T21" fmla="*/ 265 h 284"/>
              <a:gd name="T22" fmla="*/ 189 w 208"/>
              <a:gd name="T23" fmla="*/ 265 h 284"/>
              <a:gd name="T24" fmla="*/ 189 w 208"/>
              <a:gd name="T25" fmla="*/ 19 h 284"/>
              <a:gd name="T26" fmla="*/ 189 w 208"/>
              <a:gd name="T27" fmla="*/ 246 h 284"/>
              <a:gd name="T28" fmla="*/ 114 w 208"/>
              <a:gd name="T29" fmla="*/ 246 h 284"/>
              <a:gd name="T30" fmla="*/ 114 w 208"/>
              <a:gd name="T31" fmla="*/ 180 h 284"/>
              <a:gd name="T32" fmla="*/ 132 w 208"/>
              <a:gd name="T33" fmla="*/ 161 h 284"/>
              <a:gd name="T34" fmla="*/ 132 w 208"/>
              <a:gd name="T35" fmla="*/ 86 h 284"/>
              <a:gd name="T36" fmla="*/ 28 w 208"/>
              <a:gd name="T37" fmla="*/ 19 h 284"/>
              <a:gd name="T38" fmla="*/ 189 w 208"/>
              <a:gd name="T39" fmla="*/ 19 h 284"/>
              <a:gd name="T40" fmla="*/ 99 w 208"/>
              <a:gd name="T41" fmla="*/ 166 h 284"/>
              <a:gd name="T42" fmla="*/ 95 w 208"/>
              <a:gd name="T43" fmla="*/ 173 h 284"/>
              <a:gd name="T44" fmla="*/ 95 w 208"/>
              <a:gd name="T45" fmla="*/ 180 h 284"/>
              <a:gd name="T46" fmla="*/ 95 w 208"/>
              <a:gd name="T47" fmla="*/ 246 h 284"/>
              <a:gd name="T48" fmla="*/ 19 w 208"/>
              <a:gd name="T49" fmla="*/ 190 h 284"/>
              <a:gd name="T50" fmla="*/ 19 w 208"/>
              <a:gd name="T51" fmla="*/ 36 h 284"/>
              <a:gd name="T52" fmla="*/ 114 w 208"/>
              <a:gd name="T53" fmla="*/ 95 h 284"/>
              <a:gd name="T54" fmla="*/ 114 w 208"/>
              <a:gd name="T55" fmla="*/ 154 h 284"/>
              <a:gd name="T56" fmla="*/ 99 w 208"/>
              <a:gd name="T57" fmla="*/ 166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08" h="284">
                <a:moveTo>
                  <a:pt x="189" y="265"/>
                </a:moveTo>
                <a:lnTo>
                  <a:pt x="208" y="265"/>
                </a:lnTo>
                <a:lnTo>
                  <a:pt x="208" y="246"/>
                </a:lnTo>
                <a:lnTo>
                  <a:pt x="208" y="19"/>
                </a:lnTo>
                <a:lnTo>
                  <a:pt x="208" y="10"/>
                </a:lnTo>
                <a:lnTo>
                  <a:pt x="208" y="0"/>
                </a:lnTo>
                <a:lnTo>
                  <a:pt x="0" y="0"/>
                </a:lnTo>
                <a:lnTo>
                  <a:pt x="0" y="19"/>
                </a:lnTo>
                <a:lnTo>
                  <a:pt x="0" y="199"/>
                </a:lnTo>
                <a:lnTo>
                  <a:pt x="114" y="284"/>
                </a:lnTo>
                <a:lnTo>
                  <a:pt x="114" y="265"/>
                </a:lnTo>
                <a:lnTo>
                  <a:pt x="189" y="265"/>
                </a:lnTo>
                <a:close/>
                <a:moveTo>
                  <a:pt x="189" y="19"/>
                </a:moveTo>
                <a:lnTo>
                  <a:pt x="189" y="246"/>
                </a:lnTo>
                <a:lnTo>
                  <a:pt x="114" y="246"/>
                </a:lnTo>
                <a:lnTo>
                  <a:pt x="114" y="180"/>
                </a:lnTo>
                <a:lnTo>
                  <a:pt x="132" y="161"/>
                </a:lnTo>
                <a:lnTo>
                  <a:pt x="132" y="86"/>
                </a:lnTo>
                <a:lnTo>
                  <a:pt x="28" y="19"/>
                </a:lnTo>
                <a:lnTo>
                  <a:pt x="189" y="19"/>
                </a:lnTo>
                <a:close/>
                <a:moveTo>
                  <a:pt x="99" y="166"/>
                </a:moveTo>
                <a:lnTo>
                  <a:pt x="95" y="173"/>
                </a:lnTo>
                <a:lnTo>
                  <a:pt x="95" y="180"/>
                </a:lnTo>
                <a:lnTo>
                  <a:pt x="95" y="246"/>
                </a:lnTo>
                <a:lnTo>
                  <a:pt x="19" y="190"/>
                </a:lnTo>
                <a:lnTo>
                  <a:pt x="19" y="36"/>
                </a:lnTo>
                <a:lnTo>
                  <a:pt x="114" y="95"/>
                </a:lnTo>
                <a:lnTo>
                  <a:pt x="114" y="154"/>
                </a:lnTo>
                <a:lnTo>
                  <a:pt x="99" y="1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38" name="Freeform 137"/>
          <p:cNvSpPr>
            <a:spLocks noEditPoints="1"/>
          </p:cNvSpPr>
          <p:nvPr/>
        </p:nvSpPr>
        <p:spPr bwMode="auto">
          <a:xfrm>
            <a:off x="9718266" y="4071325"/>
            <a:ext cx="309971" cy="374548"/>
          </a:xfrm>
          <a:custGeom>
            <a:avLst/>
            <a:gdLst>
              <a:gd name="T0" fmla="*/ 72 w 96"/>
              <a:gd name="T1" fmla="*/ 112 h 112"/>
              <a:gd name="T2" fmla="*/ 84 w 96"/>
              <a:gd name="T3" fmla="*/ 100 h 112"/>
              <a:gd name="T4" fmla="*/ 84 w 96"/>
              <a:gd name="T5" fmla="*/ 93 h 112"/>
              <a:gd name="T6" fmla="*/ 88 w 96"/>
              <a:gd name="T7" fmla="*/ 84 h 112"/>
              <a:gd name="T8" fmla="*/ 88 w 96"/>
              <a:gd name="T9" fmla="*/ 28 h 112"/>
              <a:gd name="T10" fmla="*/ 96 w 96"/>
              <a:gd name="T11" fmla="*/ 28 h 112"/>
              <a:gd name="T12" fmla="*/ 96 w 96"/>
              <a:gd name="T13" fmla="*/ 12 h 112"/>
              <a:gd name="T14" fmla="*/ 88 w 96"/>
              <a:gd name="T15" fmla="*/ 12 h 112"/>
              <a:gd name="T16" fmla="*/ 76 w 96"/>
              <a:gd name="T17" fmla="*/ 0 h 112"/>
              <a:gd name="T18" fmla="*/ 12 w 96"/>
              <a:gd name="T19" fmla="*/ 0 h 112"/>
              <a:gd name="T20" fmla="*/ 0 w 96"/>
              <a:gd name="T21" fmla="*/ 12 h 112"/>
              <a:gd name="T22" fmla="*/ 0 w 96"/>
              <a:gd name="T23" fmla="*/ 100 h 112"/>
              <a:gd name="T24" fmla="*/ 12 w 96"/>
              <a:gd name="T25" fmla="*/ 112 h 112"/>
              <a:gd name="T26" fmla="*/ 72 w 96"/>
              <a:gd name="T27" fmla="*/ 112 h 112"/>
              <a:gd name="T28" fmla="*/ 8 w 96"/>
              <a:gd name="T29" fmla="*/ 12 h 112"/>
              <a:gd name="T30" fmla="*/ 12 w 96"/>
              <a:gd name="T31" fmla="*/ 8 h 112"/>
              <a:gd name="T32" fmla="*/ 76 w 96"/>
              <a:gd name="T33" fmla="*/ 8 h 112"/>
              <a:gd name="T34" fmla="*/ 80 w 96"/>
              <a:gd name="T35" fmla="*/ 12 h 112"/>
              <a:gd name="T36" fmla="*/ 80 w 96"/>
              <a:gd name="T37" fmla="*/ 84 h 112"/>
              <a:gd name="T38" fmla="*/ 76 w 96"/>
              <a:gd name="T39" fmla="*/ 88 h 112"/>
              <a:gd name="T40" fmla="*/ 12 w 96"/>
              <a:gd name="T41" fmla="*/ 88 h 112"/>
              <a:gd name="T42" fmla="*/ 8 w 96"/>
              <a:gd name="T43" fmla="*/ 88 h 112"/>
              <a:gd name="T44" fmla="*/ 8 w 96"/>
              <a:gd name="T45" fmla="*/ 12 h 112"/>
              <a:gd name="T46" fmla="*/ 8 w 96"/>
              <a:gd name="T47" fmla="*/ 100 h 112"/>
              <a:gd name="T48" fmla="*/ 12 w 96"/>
              <a:gd name="T49" fmla="*/ 96 h 112"/>
              <a:gd name="T50" fmla="*/ 76 w 96"/>
              <a:gd name="T51" fmla="*/ 96 h 112"/>
              <a:gd name="T52" fmla="*/ 76 w 96"/>
              <a:gd name="T53" fmla="*/ 100 h 112"/>
              <a:gd name="T54" fmla="*/ 72 w 96"/>
              <a:gd name="T55" fmla="*/ 104 h 112"/>
              <a:gd name="T56" fmla="*/ 12 w 96"/>
              <a:gd name="T57" fmla="*/ 104 h 112"/>
              <a:gd name="T58" fmla="*/ 8 w 96"/>
              <a:gd name="T59" fmla="*/ 100 h 112"/>
              <a:gd name="T60" fmla="*/ 20 w 96"/>
              <a:gd name="T61" fmla="*/ 72 h 112"/>
              <a:gd name="T62" fmla="*/ 28 w 96"/>
              <a:gd name="T63" fmla="*/ 72 h 112"/>
              <a:gd name="T64" fmla="*/ 44 w 96"/>
              <a:gd name="T65" fmla="*/ 56 h 112"/>
              <a:gd name="T66" fmla="*/ 60 w 96"/>
              <a:gd name="T67" fmla="*/ 72 h 112"/>
              <a:gd name="T68" fmla="*/ 68 w 96"/>
              <a:gd name="T69" fmla="*/ 72 h 112"/>
              <a:gd name="T70" fmla="*/ 56 w 96"/>
              <a:gd name="T71" fmla="*/ 51 h 112"/>
              <a:gd name="T72" fmla="*/ 64 w 96"/>
              <a:gd name="T73" fmla="*/ 36 h 112"/>
              <a:gd name="T74" fmla="*/ 44 w 96"/>
              <a:gd name="T75" fmla="*/ 16 h 112"/>
              <a:gd name="T76" fmla="*/ 24 w 96"/>
              <a:gd name="T77" fmla="*/ 36 h 112"/>
              <a:gd name="T78" fmla="*/ 31 w 96"/>
              <a:gd name="T79" fmla="*/ 51 h 112"/>
              <a:gd name="T80" fmla="*/ 20 w 96"/>
              <a:gd name="T81" fmla="*/ 72 h 112"/>
              <a:gd name="T82" fmla="*/ 44 w 96"/>
              <a:gd name="T83" fmla="*/ 24 h 112"/>
              <a:gd name="T84" fmla="*/ 56 w 96"/>
              <a:gd name="T85" fmla="*/ 36 h 112"/>
              <a:gd name="T86" fmla="*/ 44 w 96"/>
              <a:gd name="T87" fmla="*/ 48 h 112"/>
              <a:gd name="T88" fmla="*/ 32 w 96"/>
              <a:gd name="T89" fmla="*/ 36 h 112"/>
              <a:gd name="T90" fmla="*/ 44 w 96"/>
              <a:gd name="T91" fmla="*/ 2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96" h="112">
                <a:moveTo>
                  <a:pt x="72" y="112"/>
                </a:moveTo>
                <a:cubicBezTo>
                  <a:pt x="78" y="112"/>
                  <a:pt x="84" y="106"/>
                  <a:pt x="84" y="100"/>
                </a:cubicBezTo>
                <a:cubicBezTo>
                  <a:pt x="84" y="93"/>
                  <a:pt x="84" y="93"/>
                  <a:pt x="84" y="93"/>
                </a:cubicBezTo>
                <a:cubicBezTo>
                  <a:pt x="86" y="90"/>
                  <a:pt x="88" y="87"/>
                  <a:pt x="88" y="84"/>
                </a:cubicBezTo>
                <a:cubicBezTo>
                  <a:pt x="88" y="28"/>
                  <a:pt x="88" y="28"/>
                  <a:pt x="88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12"/>
                  <a:pt x="96" y="12"/>
                  <a:pt x="96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5"/>
                  <a:pt x="82" y="0"/>
                  <a:pt x="76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6"/>
                  <a:pt x="5" y="112"/>
                  <a:pt x="12" y="112"/>
                </a:cubicBezTo>
                <a:lnTo>
                  <a:pt x="72" y="112"/>
                </a:lnTo>
                <a:close/>
                <a:moveTo>
                  <a:pt x="8" y="12"/>
                </a:moveTo>
                <a:cubicBezTo>
                  <a:pt x="8" y="9"/>
                  <a:pt x="10" y="8"/>
                  <a:pt x="12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8" y="8"/>
                  <a:pt x="80" y="9"/>
                  <a:pt x="80" y="12"/>
                </a:cubicBezTo>
                <a:cubicBezTo>
                  <a:pt x="80" y="84"/>
                  <a:pt x="80" y="84"/>
                  <a:pt x="80" y="84"/>
                </a:cubicBezTo>
                <a:cubicBezTo>
                  <a:pt x="80" y="86"/>
                  <a:pt x="78" y="88"/>
                  <a:pt x="76" y="88"/>
                </a:cubicBezTo>
                <a:cubicBezTo>
                  <a:pt x="12" y="88"/>
                  <a:pt x="12" y="88"/>
                  <a:pt x="12" y="88"/>
                </a:cubicBezTo>
                <a:cubicBezTo>
                  <a:pt x="10" y="88"/>
                  <a:pt x="9" y="88"/>
                  <a:pt x="8" y="88"/>
                </a:cubicBezTo>
                <a:lnTo>
                  <a:pt x="8" y="12"/>
                </a:lnTo>
                <a:close/>
                <a:moveTo>
                  <a:pt x="8" y="100"/>
                </a:moveTo>
                <a:cubicBezTo>
                  <a:pt x="8" y="97"/>
                  <a:pt x="10" y="96"/>
                  <a:pt x="12" y="96"/>
                </a:cubicBezTo>
                <a:cubicBezTo>
                  <a:pt x="76" y="96"/>
                  <a:pt x="76" y="96"/>
                  <a:pt x="76" y="96"/>
                </a:cubicBezTo>
                <a:cubicBezTo>
                  <a:pt x="76" y="100"/>
                  <a:pt x="76" y="100"/>
                  <a:pt x="76" y="100"/>
                </a:cubicBezTo>
                <a:cubicBezTo>
                  <a:pt x="76" y="102"/>
                  <a:pt x="74" y="104"/>
                  <a:pt x="72" y="104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10" y="104"/>
                  <a:pt x="8" y="102"/>
                  <a:pt x="8" y="100"/>
                </a:cubicBezTo>
                <a:close/>
                <a:moveTo>
                  <a:pt x="20" y="72"/>
                </a:moveTo>
                <a:cubicBezTo>
                  <a:pt x="28" y="72"/>
                  <a:pt x="28" y="72"/>
                  <a:pt x="28" y="72"/>
                </a:cubicBezTo>
                <a:cubicBezTo>
                  <a:pt x="28" y="63"/>
                  <a:pt x="35" y="56"/>
                  <a:pt x="44" y="56"/>
                </a:cubicBezTo>
                <a:cubicBezTo>
                  <a:pt x="53" y="56"/>
                  <a:pt x="60" y="63"/>
                  <a:pt x="60" y="72"/>
                </a:cubicBezTo>
                <a:cubicBezTo>
                  <a:pt x="68" y="72"/>
                  <a:pt x="68" y="72"/>
                  <a:pt x="68" y="72"/>
                </a:cubicBezTo>
                <a:cubicBezTo>
                  <a:pt x="68" y="63"/>
                  <a:pt x="63" y="55"/>
                  <a:pt x="56" y="51"/>
                </a:cubicBezTo>
                <a:cubicBezTo>
                  <a:pt x="61" y="47"/>
                  <a:pt x="64" y="42"/>
                  <a:pt x="64" y="36"/>
                </a:cubicBezTo>
                <a:cubicBezTo>
                  <a:pt x="64" y="25"/>
                  <a:pt x="55" y="16"/>
                  <a:pt x="44" y="16"/>
                </a:cubicBezTo>
                <a:cubicBezTo>
                  <a:pt x="33" y="16"/>
                  <a:pt x="24" y="25"/>
                  <a:pt x="24" y="36"/>
                </a:cubicBezTo>
                <a:cubicBezTo>
                  <a:pt x="24" y="42"/>
                  <a:pt x="27" y="47"/>
                  <a:pt x="31" y="51"/>
                </a:cubicBezTo>
                <a:cubicBezTo>
                  <a:pt x="24" y="55"/>
                  <a:pt x="20" y="63"/>
                  <a:pt x="20" y="72"/>
                </a:cubicBezTo>
                <a:close/>
                <a:moveTo>
                  <a:pt x="44" y="24"/>
                </a:moveTo>
                <a:cubicBezTo>
                  <a:pt x="50" y="24"/>
                  <a:pt x="56" y="29"/>
                  <a:pt x="56" y="36"/>
                </a:cubicBezTo>
                <a:cubicBezTo>
                  <a:pt x="56" y="42"/>
                  <a:pt x="50" y="48"/>
                  <a:pt x="44" y="48"/>
                </a:cubicBezTo>
                <a:cubicBezTo>
                  <a:pt x="37" y="48"/>
                  <a:pt x="32" y="42"/>
                  <a:pt x="32" y="36"/>
                </a:cubicBezTo>
                <a:cubicBezTo>
                  <a:pt x="32" y="29"/>
                  <a:pt x="37" y="24"/>
                  <a:pt x="44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0" name="Freeform 139"/>
          <p:cNvSpPr>
            <a:spLocks noEditPoints="1"/>
          </p:cNvSpPr>
          <p:nvPr/>
        </p:nvSpPr>
        <p:spPr bwMode="auto">
          <a:xfrm>
            <a:off x="7426538" y="3058715"/>
            <a:ext cx="311691" cy="347472"/>
          </a:xfrm>
          <a:custGeom>
            <a:avLst/>
            <a:gdLst>
              <a:gd name="T0" fmla="*/ 73 w 106"/>
              <a:gd name="T1" fmla="*/ 68 h 118"/>
              <a:gd name="T2" fmla="*/ 90 w 106"/>
              <a:gd name="T3" fmla="*/ 37 h 118"/>
              <a:gd name="T4" fmla="*/ 53 w 106"/>
              <a:gd name="T5" fmla="*/ 0 h 118"/>
              <a:gd name="T6" fmla="*/ 16 w 106"/>
              <a:gd name="T7" fmla="*/ 37 h 118"/>
              <a:gd name="T8" fmla="*/ 33 w 106"/>
              <a:gd name="T9" fmla="*/ 68 h 118"/>
              <a:gd name="T10" fmla="*/ 0 w 106"/>
              <a:gd name="T11" fmla="*/ 117 h 118"/>
              <a:gd name="T12" fmla="*/ 0 w 106"/>
              <a:gd name="T13" fmla="*/ 118 h 118"/>
              <a:gd name="T14" fmla="*/ 10 w 106"/>
              <a:gd name="T15" fmla="*/ 118 h 118"/>
              <a:gd name="T16" fmla="*/ 10 w 106"/>
              <a:gd name="T17" fmla="*/ 117 h 118"/>
              <a:gd name="T18" fmla="*/ 53 w 106"/>
              <a:gd name="T19" fmla="*/ 74 h 118"/>
              <a:gd name="T20" fmla="*/ 96 w 106"/>
              <a:gd name="T21" fmla="*/ 117 h 118"/>
              <a:gd name="T22" fmla="*/ 96 w 106"/>
              <a:gd name="T23" fmla="*/ 118 h 118"/>
              <a:gd name="T24" fmla="*/ 106 w 106"/>
              <a:gd name="T25" fmla="*/ 118 h 118"/>
              <a:gd name="T26" fmla="*/ 106 w 106"/>
              <a:gd name="T27" fmla="*/ 117 h 118"/>
              <a:gd name="T28" fmla="*/ 73 w 106"/>
              <a:gd name="T29" fmla="*/ 68 h 118"/>
              <a:gd name="T30" fmla="*/ 53 w 106"/>
              <a:gd name="T31" fmla="*/ 10 h 118"/>
              <a:gd name="T32" fmla="*/ 80 w 106"/>
              <a:gd name="T33" fmla="*/ 37 h 118"/>
              <a:gd name="T34" fmla="*/ 53 w 106"/>
              <a:gd name="T35" fmla="*/ 64 h 118"/>
              <a:gd name="T36" fmla="*/ 26 w 106"/>
              <a:gd name="T37" fmla="*/ 37 h 118"/>
              <a:gd name="T38" fmla="*/ 53 w 106"/>
              <a:gd name="T39" fmla="*/ 10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118">
                <a:moveTo>
                  <a:pt x="73" y="68"/>
                </a:moveTo>
                <a:cubicBezTo>
                  <a:pt x="84" y="61"/>
                  <a:pt x="90" y="50"/>
                  <a:pt x="90" y="37"/>
                </a:cubicBezTo>
                <a:cubicBezTo>
                  <a:pt x="90" y="17"/>
                  <a:pt x="73" y="0"/>
                  <a:pt x="53" y="0"/>
                </a:cubicBezTo>
                <a:cubicBezTo>
                  <a:pt x="33" y="0"/>
                  <a:pt x="16" y="17"/>
                  <a:pt x="16" y="37"/>
                </a:cubicBezTo>
                <a:cubicBezTo>
                  <a:pt x="16" y="50"/>
                  <a:pt x="22" y="61"/>
                  <a:pt x="33" y="68"/>
                </a:cubicBezTo>
                <a:cubicBezTo>
                  <a:pt x="13" y="76"/>
                  <a:pt x="0" y="96"/>
                  <a:pt x="0" y="117"/>
                </a:cubicBezTo>
                <a:cubicBezTo>
                  <a:pt x="0" y="118"/>
                  <a:pt x="0" y="118"/>
                  <a:pt x="0" y="118"/>
                </a:cubicBezTo>
                <a:cubicBezTo>
                  <a:pt x="10" y="118"/>
                  <a:pt x="10" y="118"/>
                  <a:pt x="10" y="118"/>
                </a:cubicBezTo>
                <a:cubicBezTo>
                  <a:pt x="10" y="117"/>
                  <a:pt x="10" y="117"/>
                  <a:pt x="10" y="117"/>
                </a:cubicBezTo>
                <a:cubicBezTo>
                  <a:pt x="10" y="93"/>
                  <a:pt x="29" y="74"/>
                  <a:pt x="53" y="74"/>
                </a:cubicBezTo>
                <a:cubicBezTo>
                  <a:pt x="77" y="74"/>
                  <a:pt x="96" y="93"/>
                  <a:pt x="96" y="117"/>
                </a:cubicBezTo>
                <a:cubicBezTo>
                  <a:pt x="96" y="118"/>
                  <a:pt x="96" y="118"/>
                  <a:pt x="96" y="118"/>
                </a:cubicBezTo>
                <a:cubicBezTo>
                  <a:pt x="106" y="118"/>
                  <a:pt x="106" y="118"/>
                  <a:pt x="106" y="118"/>
                </a:cubicBezTo>
                <a:cubicBezTo>
                  <a:pt x="106" y="117"/>
                  <a:pt x="106" y="117"/>
                  <a:pt x="106" y="117"/>
                </a:cubicBezTo>
                <a:cubicBezTo>
                  <a:pt x="106" y="96"/>
                  <a:pt x="93" y="76"/>
                  <a:pt x="73" y="68"/>
                </a:cubicBezTo>
                <a:close/>
                <a:moveTo>
                  <a:pt x="53" y="10"/>
                </a:moveTo>
                <a:cubicBezTo>
                  <a:pt x="68" y="10"/>
                  <a:pt x="80" y="22"/>
                  <a:pt x="80" y="37"/>
                </a:cubicBezTo>
                <a:cubicBezTo>
                  <a:pt x="80" y="52"/>
                  <a:pt x="68" y="64"/>
                  <a:pt x="53" y="64"/>
                </a:cubicBezTo>
                <a:cubicBezTo>
                  <a:pt x="38" y="64"/>
                  <a:pt x="26" y="52"/>
                  <a:pt x="26" y="37"/>
                </a:cubicBezTo>
                <a:cubicBezTo>
                  <a:pt x="26" y="22"/>
                  <a:pt x="38" y="10"/>
                  <a:pt x="53" y="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9642" tIns="44821" rIns="89642" bIns="4482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1" name="Freeform 140"/>
          <p:cNvSpPr>
            <a:spLocks noEditPoints="1"/>
          </p:cNvSpPr>
          <p:nvPr/>
        </p:nvSpPr>
        <p:spPr bwMode="auto">
          <a:xfrm>
            <a:off x="2332037" y="3067334"/>
            <a:ext cx="365760" cy="365760"/>
          </a:xfrm>
          <a:custGeom>
            <a:avLst/>
            <a:gdLst>
              <a:gd name="T0" fmla="*/ 120 w 120"/>
              <a:gd name="T1" fmla="*/ 0 h 120"/>
              <a:gd name="T2" fmla="*/ 0 w 120"/>
              <a:gd name="T3" fmla="*/ 0 h 120"/>
              <a:gd name="T4" fmla="*/ 0 w 120"/>
              <a:gd name="T5" fmla="*/ 120 h 120"/>
              <a:gd name="T6" fmla="*/ 24 w 120"/>
              <a:gd name="T7" fmla="*/ 120 h 120"/>
              <a:gd name="T8" fmla="*/ 24 w 120"/>
              <a:gd name="T9" fmla="*/ 116 h 120"/>
              <a:gd name="T10" fmla="*/ 60 w 120"/>
              <a:gd name="T11" fmla="*/ 80 h 120"/>
              <a:gd name="T12" fmla="*/ 96 w 120"/>
              <a:gd name="T13" fmla="*/ 116 h 120"/>
              <a:gd name="T14" fmla="*/ 96 w 120"/>
              <a:gd name="T15" fmla="*/ 120 h 120"/>
              <a:gd name="T16" fmla="*/ 120 w 120"/>
              <a:gd name="T17" fmla="*/ 120 h 120"/>
              <a:gd name="T18" fmla="*/ 120 w 120"/>
              <a:gd name="T19" fmla="*/ 0 h 120"/>
              <a:gd name="T20" fmla="*/ 36 w 120"/>
              <a:gd name="T21" fmla="*/ 48 h 120"/>
              <a:gd name="T22" fmla="*/ 60 w 120"/>
              <a:gd name="T23" fmla="*/ 24 h 120"/>
              <a:gd name="T24" fmla="*/ 84 w 120"/>
              <a:gd name="T25" fmla="*/ 48 h 120"/>
              <a:gd name="T26" fmla="*/ 60 w 120"/>
              <a:gd name="T27" fmla="*/ 72 h 120"/>
              <a:gd name="T28" fmla="*/ 36 w 120"/>
              <a:gd name="T29" fmla="*/ 48 h 120"/>
              <a:gd name="T30" fmla="*/ 112 w 120"/>
              <a:gd name="T31" fmla="*/ 112 h 120"/>
              <a:gd name="T32" fmla="*/ 104 w 120"/>
              <a:gd name="T33" fmla="*/ 112 h 120"/>
              <a:gd name="T34" fmla="*/ 77 w 120"/>
              <a:gd name="T35" fmla="*/ 75 h 120"/>
              <a:gd name="T36" fmla="*/ 92 w 120"/>
              <a:gd name="T37" fmla="*/ 48 h 120"/>
              <a:gd name="T38" fmla="*/ 60 w 120"/>
              <a:gd name="T39" fmla="*/ 16 h 120"/>
              <a:gd name="T40" fmla="*/ 28 w 120"/>
              <a:gd name="T41" fmla="*/ 48 h 120"/>
              <a:gd name="T42" fmla="*/ 43 w 120"/>
              <a:gd name="T43" fmla="*/ 75 h 120"/>
              <a:gd name="T44" fmla="*/ 16 w 120"/>
              <a:gd name="T45" fmla="*/ 112 h 120"/>
              <a:gd name="T46" fmla="*/ 8 w 120"/>
              <a:gd name="T47" fmla="*/ 112 h 120"/>
              <a:gd name="T48" fmla="*/ 8 w 120"/>
              <a:gd name="T49" fmla="*/ 8 h 120"/>
              <a:gd name="T50" fmla="*/ 112 w 120"/>
              <a:gd name="T51" fmla="*/ 8 h 120"/>
              <a:gd name="T52" fmla="*/ 112 w 120"/>
              <a:gd name="T53" fmla="*/ 112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0" h="120">
                <a:moveTo>
                  <a:pt x="12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0"/>
                  <a:pt x="0" y="120"/>
                  <a:pt x="0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16"/>
                  <a:pt x="24" y="116"/>
                  <a:pt x="24" y="116"/>
                </a:cubicBezTo>
                <a:cubicBezTo>
                  <a:pt x="24" y="96"/>
                  <a:pt x="40" y="80"/>
                  <a:pt x="60" y="80"/>
                </a:cubicBezTo>
                <a:cubicBezTo>
                  <a:pt x="80" y="80"/>
                  <a:pt x="96" y="96"/>
                  <a:pt x="96" y="116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120" y="120"/>
                  <a:pt x="120" y="120"/>
                  <a:pt x="120" y="120"/>
                </a:cubicBezTo>
                <a:lnTo>
                  <a:pt x="120" y="0"/>
                </a:lnTo>
                <a:close/>
                <a:moveTo>
                  <a:pt x="36" y="48"/>
                </a:moveTo>
                <a:cubicBezTo>
                  <a:pt x="36" y="35"/>
                  <a:pt x="47" y="24"/>
                  <a:pt x="60" y="24"/>
                </a:cubicBezTo>
                <a:cubicBezTo>
                  <a:pt x="73" y="24"/>
                  <a:pt x="84" y="35"/>
                  <a:pt x="84" y="48"/>
                </a:cubicBezTo>
                <a:cubicBezTo>
                  <a:pt x="84" y="61"/>
                  <a:pt x="73" y="72"/>
                  <a:pt x="60" y="72"/>
                </a:cubicBezTo>
                <a:cubicBezTo>
                  <a:pt x="47" y="72"/>
                  <a:pt x="36" y="61"/>
                  <a:pt x="36" y="48"/>
                </a:cubicBezTo>
                <a:close/>
                <a:moveTo>
                  <a:pt x="112" y="112"/>
                </a:moveTo>
                <a:cubicBezTo>
                  <a:pt x="104" y="112"/>
                  <a:pt x="104" y="112"/>
                  <a:pt x="104" y="112"/>
                </a:cubicBezTo>
                <a:cubicBezTo>
                  <a:pt x="102" y="95"/>
                  <a:pt x="91" y="81"/>
                  <a:pt x="77" y="75"/>
                </a:cubicBezTo>
                <a:cubicBezTo>
                  <a:pt x="86" y="70"/>
                  <a:pt x="92" y="60"/>
                  <a:pt x="92" y="48"/>
                </a:cubicBezTo>
                <a:cubicBezTo>
                  <a:pt x="92" y="30"/>
                  <a:pt x="78" y="16"/>
                  <a:pt x="60" y="16"/>
                </a:cubicBezTo>
                <a:cubicBezTo>
                  <a:pt x="42" y="16"/>
                  <a:pt x="28" y="30"/>
                  <a:pt x="28" y="48"/>
                </a:cubicBezTo>
                <a:cubicBezTo>
                  <a:pt x="28" y="60"/>
                  <a:pt x="34" y="70"/>
                  <a:pt x="43" y="75"/>
                </a:cubicBezTo>
                <a:cubicBezTo>
                  <a:pt x="28" y="81"/>
                  <a:pt x="18" y="95"/>
                  <a:pt x="16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8"/>
                  <a:pt x="8" y="8"/>
                  <a:pt x="8" y="8"/>
                </a:cubicBezTo>
                <a:cubicBezTo>
                  <a:pt x="112" y="8"/>
                  <a:pt x="112" y="8"/>
                  <a:pt x="112" y="8"/>
                </a:cubicBezTo>
                <a:lnTo>
                  <a:pt x="112" y="1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89642" tIns="44821" rIns="89642" bIns="44821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765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6" name="TextBox 77"/>
          <p:cNvSpPr txBox="1"/>
          <p:nvPr/>
        </p:nvSpPr>
        <p:spPr>
          <a:xfrm>
            <a:off x="2707899" y="2964293"/>
            <a:ext cx="3353256" cy="677456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Work and school</a:t>
            </a:r>
          </a:p>
        </p:txBody>
      </p:sp>
      <p:sp>
        <p:nvSpPr>
          <p:cNvPr id="148" name="TextBox 78"/>
          <p:cNvSpPr txBox="1"/>
          <p:nvPr/>
        </p:nvSpPr>
        <p:spPr>
          <a:xfrm>
            <a:off x="7785609" y="2964293"/>
            <a:ext cx="3157028" cy="677456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Personal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sp>
        <p:nvSpPr>
          <p:cNvPr id="149" name="TextBox 81"/>
          <p:cNvSpPr txBox="1"/>
          <p:nvPr/>
        </p:nvSpPr>
        <p:spPr>
          <a:xfrm>
            <a:off x="6193561" y="2801901"/>
            <a:ext cx="656270" cy="6832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6914657" y="4687675"/>
            <a:ext cx="932603" cy="932603"/>
            <a:chOff x="2313989" y="1263988"/>
            <a:chExt cx="914400" cy="914400"/>
          </a:xfrm>
        </p:grpSpPr>
        <p:sp>
          <p:nvSpPr>
            <p:cNvPr id="42" name="Rectangle 41"/>
            <p:cNvSpPr/>
            <p:nvPr/>
          </p:nvSpPr>
          <p:spPr bwMode="auto">
            <a:xfrm>
              <a:off x="2313989" y="1263988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0" t="22653" r="69293" b="31230"/>
            <a:stretch/>
          </p:blipFill>
          <p:spPr>
            <a:xfrm>
              <a:off x="2351382" y="1461715"/>
              <a:ext cx="839615" cy="518947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3475037" y="4687675"/>
            <a:ext cx="932603" cy="932603"/>
            <a:chOff x="9194761" y="1161572"/>
            <a:chExt cx="914400" cy="914400"/>
          </a:xfrm>
        </p:grpSpPr>
        <p:sp>
          <p:nvSpPr>
            <p:cNvPr id="45" name="Rectangle 44"/>
            <p:cNvSpPr/>
            <p:nvPr/>
          </p:nvSpPr>
          <p:spPr bwMode="auto">
            <a:xfrm>
              <a:off x="9194761" y="1161572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655"/>
            <a:stretch/>
          </p:blipFill>
          <p:spPr>
            <a:xfrm>
              <a:off x="9324759" y="1296622"/>
              <a:ext cx="654404" cy="642794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5288019" y="4687675"/>
            <a:ext cx="932603" cy="932603"/>
            <a:chOff x="1790511" y="1189176"/>
            <a:chExt cx="914400" cy="914400"/>
          </a:xfrm>
        </p:grpSpPr>
        <p:sp>
          <p:nvSpPr>
            <p:cNvPr id="48" name="Rectangle 47"/>
            <p:cNvSpPr/>
            <p:nvPr/>
          </p:nvSpPr>
          <p:spPr bwMode="auto">
            <a:xfrm>
              <a:off x="1790511" y="1189176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66" t="14899" r="67704" b="14268"/>
            <a:stretch/>
          </p:blipFill>
          <p:spPr>
            <a:xfrm>
              <a:off x="1923256" y="1321808"/>
              <a:ext cx="640080" cy="640080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1646237" y="4687675"/>
            <a:ext cx="932603" cy="932603"/>
            <a:chOff x="9653150" y="1114825"/>
            <a:chExt cx="914400" cy="914400"/>
          </a:xfrm>
        </p:grpSpPr>
        <p:sp>
          <p:nvSpPr>
            <p:cNvPr id="51" name="Rectangle 50"/>
            <p:cNvSpPr/>
            <p:nvPr/>
          </p:nvSpPr>
          <p:spPr bwMode="auto">
            <a:xfrm>
              <a:off x="9653150" y="1114825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8022" y="1249697"/>
              <a:ext cx="644656" cy="644656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8714634" y="4687675"/>
            <a:ext cx="932603" cy="932603"/>
            <a:chOff x="7921912" y="5340726"/>
            <a:chExt cx="914400" cy="914400"/>
          </a:xfrm>
        </p:grpSpPr>
        <p:sp>
          <p:nvSpPr>
            <p:cNvPr id="54" name="Rectangle 53"/>
            <p:cNvSpPr/>
            <p:nvPr/>
          </p:nvSpPr>
          <p:spPr bwMode="auto">
            <a:xfrm>
              <a:off x="7921912" y="5340726"/>
              <a:ext cx="914400" cy="9144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93260" tIns="93260" rIns="34977" bIns="34977" rtlCol="0" anchor="b" anchorCtr="0"/>
            <a:lstStyle/>
            <a:p>
              <a:pPr marL="0" marR="0" lvl="0" indent="0" algn="ctr" defTabSz="950961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816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" name="Freeform 33"/>
            <p:cNvSpPr>
              <a:spLocks noChangeAspect="1" noEditPoints="1"/>
            </p:cNvSpPr>
            <p:nvPr/>
          </p:nvSpPr>
          <p:spPr bwMode="black">
            <a:xfrm>
              <a:off x="8068161" y="5497071"/>
              <a:ext cx="621901" cy="601710"/>
            </a:xfrm>
            <a:custGeom>
              <a:avLst/>
              <a:gdLst>
                <a:gd name="T0" fmla="*/ 258 w 364"/>
                <a:gd name="T1" fmla="*/ 185 h 352"/>
                <a:gd name="T2" fmla="*/ 263 w 364"/>
                <a:gd name="T3" fmla="*/ 198 h 352"/>
                <a:gd name="T4" fmla="*/ 216 w 364"/>
                <a:gd name="T5" fmla="*/ 276 h 352"/>
                <a:gd name="T6" fmla="*/ 263 w 364"/>
                <a:gd name="T7" fmla="*/ 198 h 352"/>
                <a:gd name="T8" fmla="*/ 117 w 364"/>
                <a:gd name="T9" fmla="*/ 143 h 352"/>
                <a:gd name="T10" fmla="*/ 96 w 364"/>
                <a:gd name="T11" fmla="*/ 132 h 352"/>
                <a:gd name="T12" fmla="*/ 75 w 364"/>
                <a:gd name="T13" fmla="*/ 145 h 352"/>
                <a:gd name="T14" fmla="*/ 67 w 364"/>
                <a:gd name="T15" fmla="*/ 176 h 352"/>
                <a:gd name="T16" fmla="*/ 75 w 364"/>
                <a:gd name="T17" fmla="*/ 208 h 352"/>
                <a:gd name="T18" fmla="*/ 95 w 364"/>
                <a:gd name="T19" fmla="*/ 220 h 352"/>
                <a:gd name="T20" fmla="*/ 116 w 364"/>
                <a:gd name="T21" fmla="*/ 210 h 352"/>
                <a:gd name="T22" fmla="*/ 125 w 364"/>
                <a:gd name="T23" fmla="*/ 177 h 352"/>
                <a:gd name="T24" fmla="*/ 120 w 364"/>
                <a:gd name="T25" fmla="*/ 149 h 352"/>
                <a:gd name="T26" fmla="*/ 102 w 364"/>
                <a:gd name="T27" fmla="*/ 132 h 352"/>
                <a:gd name="T28" fmla="*/ 79 w 364"/>
                <a:gd name="T29" fmla="*/ 139 h 352"/>
                <a:gd name="T30" fmla="*/ 68 w 364"/>
                <a:gd name="T31" fmla="*/ 167 h 352"/>
                <a:gd name="T32" fmla="*/ 72 w 364"/>
                <a:gd name="T33" fmla="*/ 202 h 352"/>
                <a:gd name="T34" fmla="*/ 89 w 364"/>
                <a:gd name="T35" fmla="*/ 219 h 352"/>
                <a:gd name="T36" fmla="*/ 112 w 364"/>
                <a:gd name="T37" fmla="*/ 215 h 352"/>
                <a:gd name="T38" fmla="*/ 124 w 364"/>
                <a:gd name="T39" fmla="*/ 187 h 352"/>
                <a:gd name="T40" fmla="*/ 123 w 364"/>
                <a:gd name="T41" fmla="*/ 157 h 352"/>
                <a:gd name="T42" fmla="*/ 108 w 364"/>
                <a:gd name="T43" fmla="*/ 134 h 352"/>
                <a:gd name="T44" fmla="*/ 84 w 364"/>
                <a:gd name="T45" fmla="*/ 135 h 352"/>
                <a:gd name="T46" fmla="*/ 69 w 364"/>
                <a:gd name="T47" fmla="*/ 159 h 352"/>
                <a:gd name="T48" fmla="*/ 69 w 364"/>
                <a:gd name="T49" fmla="*/ 194 h 352"/>
                <a:gd name="T50" fmla="*/ 84 w 364"/>
                <a:gd name="T51" fmla="*/ 217 h 352"/>
                <a:gd name="T52" fmla="*/ 107 w 364"/>
                <a:gd name="T53" fmla="*/ 218 h 352"/>
                <a:gd name="T54" fmla="*/ 123 w 364"/>
                <a:gd name="T55" fmla="*/ 196 h 352"/>
                <a:gd name="T56" fmla="*/ 0 w 364"/>
                <a:gd name="T57" fmla="*/ 35 h 352"/>
                <a:gd name="T58" fmla="*/ 0 w 364"/>
                <a:gd name="T59" fmla="*/ 35 h 352"/>
                <a:gd name="T60" fmla="*/ 137 w 364"/>
                <a:gd name="T61" fmla="*/ 229 h 352"/>
                <a:gd name="T62" fmla="*/ 95 w 364"/>
                <a:gd name="T63" fmla="*/ 247 h 352"/>
                <a:gd name="T64" fmla="*/ 57 w 364"/>
                <a:gd name="T65" fmla="*/ 226 h 352"/>
                <a:gd name="T66" fmla="*/ 42 w 364"/>
                <a:gd name="T67" fmla="*/ 178 h 352"/>
                <a:gd name="T68" fmla="*/ 56 w 364"/>
                <a:gd name="T69" fmla="*/ 127 h 352"/>
                <a:gd name="T70" fmla="*/ 97 w 364"/>
                <a:gd name="T71" fmla="*/ 105 h 352"/>
                <a:gd name="T72" fmla="*/ 137 w 364"/>
                <a:gd name="T73" fmla="*/ 122 h 352"/>
                <a:gd name="T74" fmla="*/ 154 w 364"/>
                <a:gd name="T75" fmla="*/ 175 h 352"/>
                <a:gd name="T76" fmla="*/ 117 w 364"/>
                <a:gd name="T77" fmla="*/ 143 h 352"/>
                <a:gd name="T78" fmla="*/ 96 w 364"/>
                <a:gd name="T79" fmla="*/ 132 h 352"/>
                <a:gd name="T80" fmla="*/ 75 w 364"/>
                <a:gd name="T81" fmla="*/ 145 h 352"/>
                <a:gd name="T82" fmla="*/ 67 w 364"/>
                <a:gd name="T83" fmla="*/ 176 h 352"/>
                <a:gd name="T84" fmla="*/ 75 w 364"/>
                <a:gd name="T85" fmla="*/ 208 h 352"/>
                <a:gd name="T86" fmla="*/ 95 w 364"/>
                <a:gd name="T87" fmla="*/ 220 h 352"/>
                <a:gd name="T88" fmla="*/ 116 w 364"/>
                <a:gd name="T89" fmla="*/ 210 h 352"/>
                <a:gd name="T90" fmla="*/ 125 w 364"/>
                <a:gd name="T91" fmla="*/ 177 h 352"/>
                <a:gd name="T92" fmla="*/ 123 w 364"/>
                <a:gd name="T93" fmla="*/ 157 h 352"/>
                <a:gd name="T94" fmla="*/ 108 w 364"/>
                <a:gd name="T95" fmla="*/ 134 h 352"/>
                <a:gd name="T96" fmla="*/ 84 w 364"/>
                <a:gd name="T97" fmla="*/ 135 h 352"/>
                <a:gd name="T98" fmla="*/ 69 w 364"/>
                <a:gd name="T99" fmla="*/ 159 h 352"/>
                <a:gd name="T100" fmla="*/ 69 w 364"/>
                <a:gd name="T101" fmla="*/ 194 h 352"/>
                <a:gd name="T102" fmla="*/ 84 w 364"/>
                <a:gd name="T103" fmla="*/ 217 h 352"/>
                <a:gd name="T104" fmla="*/ 107 w 364"/>
                <a:gd name="T105" fmla="*/ 218 h 352"/>
                <a:gd name="T106" fmla="*/ 123 w 364"/>
                <a:gd name="T107" fmla="*/ 19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4" h="352">
                  <a:moveTo>
                    <a:pt x="356" y="76"/>
                  </a:moveTo>
                  <a:cubicBezTo>
                    <a:pt x="216" y="76"/>
                    <a:pt x="216" y="76"/>
                    <a:pt x="216" y="76"/>
                  </a:cubicBezTo>
                  <a:cubicBezTo>
                    <a:pt x="216" y="151"/>
                    <a:pt x="216" y="151"/>
                    <a:pt x="216" y="151"/>
                  </a:cubicBezTo>
                  <a:cubicBezTo>
                    <a:pt x="258" y="185"/>
                    <a:pt x="258" y="185"/>
                    <a:pt x="258" y="185"/>
                  </a:cubicBezTo>
                  <a:cubicBezTo>
                    <a:pt x="364" y="96"/>
                    <a:pt x="364" y="96"/>
                    <a:pt x="364" y="96"/>
                  </a:cubicBezTo>
                  <a:cubicBezTo>
                    <a:pt x="364" y="84"/>
                    <a:pt x="364" y="84"/>
                    <a:pt x="364" y="84"/>
                  </a:cubicBezTo>
                  <a:cubicBezTo>
                    <a:pt x="364" y="78"/>
                    <a:pt x="362" y="76"/>
                    <a:pt x="356" y="76"/>
                  </a:cubicBezTo>
                  <a:close/>
                  <a:moveTo>
                    <a:pt x="263" y="198"/>
                  </a:moveTo>
                  <a:cubicBezTo>
                    <a:pt x="262" y="199"/>
                    <a:pt x="260" y="200"/>
                    <a:pt x="258" y="200"/>
                  </a:cubicBezTo>
                  <a:cubicBezTo>
                    <a:pt x="256" y="200"/>
                    <a:pt x="255" y="199"/>
                    <a:pt x="253" y="198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16" y="276"/>
                    <a:pt x="216" y="276"/>
                    <a:pt x="216" y="276"/>
                  </a:cubicBezTo>
                  <a:cubicBezTo>
                    <a:pt x="356" y="276"/>
                    <a:pt x="356" y="276"/>
                    <a:pt x="356" y="276"/>
                  </a:cubicBezTo>
                  <a:cubicBezTo>
                    <a:pt x="362" y="276"/>
                    <a:pt x="364" y="274"/>
                    <a:pt x="364" y="268"/>
                  </a:cubicBezTo>
                  <a:cubicBezTo>
                    <a:pt x="364" y="113"/>
                    <a:pt x="364" y="113"/>
                    <a:pt x="364" y="113"/>
                  </a:cubicBezTo>
                  <a:lnTo>
                    <a:pt x="263" y="198"/>
                  </a:ln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  <a:moveTo>
                    <a:pt x="0" y="35"/>
                  </a:moveTo>
                  <a:cubicBezTo>
                    <a:pt x="0" y="317"/>
                    <a:pt x="0" y="317"/>
                    <a:pt x="0" y="317"/>
                  </a:cubicBezTo>
                  <a:cubicBezTo>
                    <a:pt x="208" y="352"/>
                    <a:pt x="208" y="352"/>
                    <a:pt x="208" y="352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0" y="35"/>
                  </a:lnTo>
                  <a:close/>
                  <a:moveTo>
                    <a:pt x="153" y="191"/>
                  </a:moveTo>
                  <a:cubicBezTo>
                    <a:pt x="152" y="196"/>
                    <a:pt x="151" y="201"/>
                    <a:pt x="149" y="206"/>
                  </a:cubicBezTo>
                  <a:cubicBezTo>
                    <a:pt x="148" y="210"/>
                    <a:pt x="146" y="214"/>
                    <a:pt x="144" y="218"/>
                  </a:cubicBezTo>
                  <a:cubicBezTo>
                    <a:pt x="142" y="222"/>
                    <a:pt x="140" y="226"/>
                    <a:pt x="137" y="229"/>
                  </a:cubicBezTo>
                  <a:cubicBezTo>
                    <a:pt x="134" y="232"/>
                    <a:pt x="131" y="235"/>
                    <a:pt x="128" y="237"/>
                  </a:cubicBezTo>
                  <a:cubicBezTo>
                    <a:pt x="125" y="240"/>
                    <a:pt x="121" y="242"/>
                    <a:pt x="118" y="243"/>
                  </a:cubicBezTo>
                  <a:cubicBezTo>
                    <a:pt x="114" y="245"/>
                    <a:pt x="111" y="246"/>
                    <a:pt x="107" y="246"/>
                  </a:cubicBezTo>
                  <a:cubicBezTo>
                    <a:pt x="103" y="247"/>
                    <a:pt x="99" y="247"/>
                    <a:pt x="95" y="247"/>
                  </a:cubicBezTo>
                  <a:cubicBezTo>
                    <a:pt x="91" y="246"/>
                    <a:pt x="87" y="246"/>
                    <a:pt x="83" y="245"/>
                  </a:cubicBezTo>
                  <a:cubicBezTo>
                    <a:pt x="80" y="244"/>
                    <a:pt x="77" y="242"/>
                    <a:pt x="73" y="241"/>
                  </a:cubicBezTo>
                  <a:cubicBezTo>
                    <a:pt x="70" y="239"/>
                    <a:pt x="67" y="237"/>
                    <a:pt x="64" y="234"/>
                  </a:cubicBezTo>
                  <a:cubicBezTo>
                    <a:pt x="62" y="232"/>
                    <a:pt x="59" y="229"/>
                    <a:pt x="57" y="226"/>
                  </a:cubicBezTo>
                  <a:cubicBezTo>
                    <a:pt x="54" y="223"/>
                    <a:pt x="52" y="219"/>
                    <a:pt x="50" y="216"/>
                  </a:cubicBezTo>
                  <a:cubicBezTo>
                    <a:pt x="49" y="212"/>
                    <a:pt x="47" y="208"/>
                    <a:pt x="46" y="204"/>
                  </a:cubicBezTo>
                  <a:cubicBezTo>
                    <a:pt x="45" y="200"/>
                    <a:pt x="44" y="196"/>
                    <a:pt x="43" y="192"/>
                  </a:cubicBezTo>
                  <a:cubicBezTo>
                    <a:pt x="43" y="187"/>
                    <a:pt x="42" y="183"/>
                    <a:pt x="42" y="178"/>
                  </a:cubicBezTo>
                  <a:cubicBezTo>
                    <a:pt x="42" y="173"/>
                    <a:pt x="43" y="168"/>
                    <a:pt x="43" y="163"/>
                  </a:cubicBezTo>
                  <a:cubicBezTo>
                    <a:pt x="44" y="158"/>
                    <a:pt x="45" y="154"/>
                    <a:pt x="46" y="150"/>
                  </a:cubicBezTo>
                  <a:cubicBezTo>
                    <a:pt x="47" y="146"/>
                    <a:pt x="48" y="142"/>
                    <a:pt x="50" y="138"/>
                  </a:cubicBezTo>
                  <a:cubicBezTo>
                    <a:pt x="52" y="134"/>
                    <a:pt x="54" y="131"/>
                    <a:pt x="56" y="127"/>
                  </a:cubicBezTo>
                  <a:cubicBezTo>
                    <a:pt x="59" y="124"/>
                    <a:pt x="61" y="121"/>
                    <a:pt x="64" y="118"/>
                  </a:cubicBezTo>
                  <a:cubicBezTo>
                    <a:pt x="67" y="116"/>
                    <a:pt x="70" y="113"/>
                    <a:pt x="74" y="112"/>
                  </a:cubicBezTo>
                  <a:cubicBezTo>
                    <a:pt x="77" y="110"/>
                    <a:pt x="81" y="108"/>
                    <a:pt x="84" y="107"/>
                  </a:cubicBezTo>
                  <a:cubicBezTo>
                    <a:pt x="88" y="106"/>
                    <a:pt x="92" y="105"/>
                    <a:pt x="97" y="105"/>
                  </a:cubicBezTo>
                  <a:cubicBezTo>
                    <a:pt x="101" y="105"/>
                    <a:pt x="105" y="105"/>
                    <a:pt x="108" y="106"/>
                  </a:cubicBezTo>
                  <a:cubicBezTo>
                    <a:pt x="112" y="106"/>
                    <a:pt x="116" y="107"/>
                    <a:pt x="119" y="109"/>
                  </a:cubicBezTo>
                  <a:cubicBezTo>
                    <a:pt x="122" y="110"/>
                    <a:pt x="126" y="112"/>
                    <a:pt x="129" y="114"/>
                  </a:cubicBezTo>
                  <a:cubicBezTo>
                    <a:pt x="132" y="116"/>
                    <a:pt x="135" y="119"/>
                    <a:pt x="137" y="122"/>
                  </a:cubicBezTo>
                  <a:cubicBezTo>
                    <a:pt x="140" y="126"/>
                    <a:pt x="142" y="129"/>
                    <a:pt x="144" y="133"/>
                  </a:cubicBezTo>
                  <a:cubicBezTo>
                    <a:pt x="147" y="137"/>
                    <a:pt x="148" y="141"/>
                    <a:pt x="150" y="145"/>
                  </a:cubicBezTo>
                  <a:cubicBezTo>
                    <a:pt x="151" y="149"/>
                    <a:pt x="152" y="154"/>
                    <a:pt x="153" y="159"/>
                  </a:cubicBezTo>
                  <a:cubicBezTo>
                    <a:pt x="153" y="164"/>
                    <a:pt x="154" y="169"/>
                    <a:pt x="154" y="175"/>
                  </a:cubicBezTo>
                  <a:cubicBezTo>
                    <a:pt x="154" y="181"/>
                    <a:pt x="153" y="186"/>
                    <a:pt x="153" y="191"/>
                  </a:cubicBezTo>
                  <a:close/>
                  <a:moveTo>
                    <a:pt x="123" y="157"/>
                  </a:move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ubicBezTo>
                    <a:pt x="124" y="163"/>
                    <a:pt x="123" y="160"/>
                    <a:pt x="123" y="157"/>
                  </a:cubicBezTo>
                  <a:close/>
                  <a:moveTo>
                    <a:pt x="124" y="166"/>
                  </a:moveTo>
                  <a:cubicBezTo>
                    <a:pt x="124" y="163"/>
                    <a:pt x="123" y="160"/>
                    <a:pt x="123" y="157"/>
                  </a:cubicBezTo>
                  <a:cubicBezTo>
                    <a:pt x="122" y="154"/>
                    <a:pt x="121" y="152"/>
                    <a:pt x="120" y="149"/>
                  </a:cubicBezTo>
                  <a:cubicBezTo>
                    <a:pt x="119" y="147"/>
                    <a:pt x="118" y="145"/>
                    <a:pt x="117" y="143"/>
                  </a:cubicBezTo>
                  <a:cubicBezTo>
                    <a:pt x="115" y="141"/>
                    <a:pt x="114" y="139"/>
                    <a:pt x="112" y="138"/>
                  </a:cubicBezTo>
                  <a:cubicBezTo>
                    <a:pt x="111" y="136"/>
                    <a:pt x="109" y="135"/>
                    <a:pt x="108" y="134"/>
                  </a:cubicBezTo>
                  <a:cubicBezTo>
                    <a:pt x="106" y="133"/>
                    <a:pt x="104" y="133"/>
                    <a:pt x="102" y="132"/>
                  </a:cubicBezTo>
                  <a:cubicBezTo>
                    <a:pt x="100" y="132"/>
                    <a:pt x="98" y="132"/>
                    <a:pt x="96" y="132"/>
                  </a:cubicBezTo>
                  <a:cubicBezTo>
                    <a:pt x="94" y="132"/>
                    <a:pt x="92" y="132"/>
                    <a:pt x="89" y="133"/>
                  </a:cubicBezTo>
                  <a:cubicBezTo>
                    <a:pt x="87" y="133"/>
                    <a:pt x="86" y="134"/>
                    <a:pt x="84" y="135"/>
                  </a:cubicBezTo>
                  <a:cubicBezTo>
                    <a:pt x="82" y="136"/>
                    <a:pt x="80" y="138"/>
                    <a:pt x="79" y="139"/>
                  </a:cubicBezTo>
                  <a:cubicBezTo>
                    <a:pt x="77" y="141"/>
                    <a:pt x="76" y="143"/>
                    <a:pt x="75" y="145"/>
                  </a:cubicBezTo>
                  <a:cubicBezTo>
                    <a:pt x="73" y="147"/>
                    <a:pt x="72" y="149"/>
                    <a:pt x="71" y="151"/>
                  </a:cubicBezTo>
                  <a:cubicBezTo>
                    <a:pt x="71" y="154"/>
                    <a:pt x="70" y="156"/>
                    <a:pt x="69" y="159"/>
                  </a:cubicBezTo>
                  <a:cubicBezTo>
                    <a:pt x="69" y="161"/>
                    <a:pt x="68" y="164"/>
                    <a:pt x="68" y="167"/>
                  </a:cubicBezTo>
                  <a:cubicBezTo>
                    <a:pt x="68" y="170"/>
                    <a:pt x="67" y="173"/>
                    <a:pt x="67" y="176"/>
                  </a:cubicBezTo>
                  <a:cubicBezTo>
                    <a:pt x="67" y="179"/>
                    <a:pt x="68" y="183"/>
                    <a:pt x="68" y="186"/>
                  </a:cubicBezTo>
                  <a:cubicBezTo>
                    <a:pt x="68" y="189"/>
                    <a:pt x="69" y="192"/>
                    <a:pt x="69" y="194"/>
                  </a:cubicBezTo>
                  <a:cubicBezTo>
                    <a:pt x="70" y="197"/>
                    <a:pt x="71" y="200"/>
                    <a:pt x="72" y="202"/>
                  </a:cubicBezTo>
                  <a:cubicBezTo>
                    <a:pt x="73" y="204"/>
                    <a:pt x="74" y="206"/>
                    <a:pt x="75" y="208"/>
                  </a:cubicBezTo>
                  <a:cubicBezTo>
                    <a:pt x="77" y="210"/>
                    <a:pt x="78" y="212"/>
                    <a:pt x="79" y="213"/>
                  </a:cubicBezTo>
                  <a:cubicBezTo>
                    <a:pt x="81" y="215"/>
                    <a:pt x="83" y="216"/>
                    <a:pt x="84" y="217"/>
                  </a:cubicBezTo>
                  <a:cubicBezTo>
                    <a:pt x="86" y="218"/>
                    <a:pt x="88" y="219"/>
                    <a:pt x="89" y="219"/>
                  </a:cubicBezTo>
                  <a:cubicBezTo>
                    <a:pt x="91" y="220"/>
                    <a:pt x="93" y="220"/>
                    <a:pt x="95" y="220"/>
                  </a:cubicBezTo>
                  <a:cubicBezTo>
                    <a:pt x="97" y="220"/>
                    <a:pt x="99" y="220"/>
                    <a:pt x="101" y="220"/>
                  </a:cubicBezTo>
                  <a:cubicBezTo>
                    <a:pt x="103" y="219"/>
                    <a:pt x="105" y="219"/>
                    <a:pt x="107" y="218"/>
                  </a:cubicBezTo>
                  <a:cubicBezTo>
                    <a:pt x="109" y="217"/>
                    <a:pt x="110" y="216"/>
                    <a:pt x="112" y="215"/>
                  </a:cubicBezTo>
                  <a:cubicBezTo>
                    <a:pt x="113" y="213"/>
                    <a:pt x="115" y="212"/>
                    <a:pt x="116" y="210"/>
                  </a:cubicBezTo>
                  <a:cubicBezTo>
                    <a:pt x="118" y="208"/>
                    <a:pt x="119" y="206"/>
                    <a:pt x="120" y="203"/>
                  </a:cubicBezTo>
                  <a:cubicBezTo>
                    <a:pt x="121" y="201"/>
                    <a:pt x="122" y="199"/>
                    <a:pt x="123" y="196"/>
                  </a:cubicBezTo>
                  <a:cubicBezTo>
                    <a:pt x="123" y="193"/>
                    <a:pt x="124" y="190"/>
                    <a:pt x="124" y="187"/>
                  </a:cubicBezTo>
                  <a:cubicBezTo>
                    <a:pt x="125" y="184"/>
                    <a:pt x="125" y="180"/>
                    <a:pt x="125" y="177"/>
                  </a:cubicBezTo>
                  <a:cubicBezTo>
                    <a:pt x="125" y="173"/>
                    <a:pt x="125" y="170"/>
                    <a:pt x="124" y="1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27" tIns="45713" rIns="91427" bIns="45713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143108" y="3525904"/>
            <a:ext cx="145590" cy="327475"/>
            <a:chOff x="987488" y="3647121"/>
            <a:chExt cx="142748" cy="321083"/>
          </a:xfrm>
        </p:grpSpPr>
        <p:cxnSp>
          <p:nvCxnSpPr>
            <p:cNvPr id="57" name="Straight Connector 119"/>
            <p:cNvCxnSpPr>
              <a:cxnSpLocks/>
            </p:cNvCxnSpPr>
            <p:nvPr/>
          </p:nvCxnSpPr>
          <p:spPr>
            <a:xfrm flipV="1">
              <a:off x="1058862" y="3789868"/>
              <a:ext cx="0" cy="17833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Oval 120"/>
            <p:cNvSpPr/>
            <p:nvPr/>
          </p:nvSpPr>
          <p:spPr>
            <a:xfrm>
              <a:off x="987488" y="3647121"/>
              <a:ext cx="142748" cy="142747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6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9916074" y="4549769"/>
            <a:ext cx="1026563" cy="1264962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8222027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EA7BEB47-AC29-427A-B33D-8D16B5842405}"/>
              </a:ext>
            </a:extLst>
          </p:cNvPr>
          <p:cNvCxnSpPr>
            <a:cxnSpLocks/>
          </p:cNvCxnSpPr>
          <p:nvPr/>
        </p:nvCxnSpPr>
        <p:spPr>
          <a:xfrm flipH="1">
            <a:off x="4040170" y="1597957"/>
            <a:ext cx="155257" cy="83886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Oval 248">
            <a:extLst>
              <a:ext uri="{FF2B5EF4-FFF2-40B4-BE49-F238E27FC236}">
                <a16:creationId xmlns:a16="http://schemas.microsoft.com/office/drawing/2014/main" id="{0F43A593-2E22-41B9-B340-CABA46455F8B}"/>
              </a:ext>
            </a:extLst>
          </p:cNvPr>
          <p:cNvSpPr>
            <a:spLocks noChangeAspect="1"/>
          </p:cNvSpPr>
          <p:nvPr/>
        </p:nvSpPr>
        <p:spPr bwMode="auto">
          <a:xfrm>
            <a:off x="4115175" y="1467528"/>
            <a:ext cx="173663" cy="173663"/>
          </a:xfrm>
          <a:prstGeom prst="ellipse">
            <a:avLst/>
          </a:prstGeom>
          <a:solidFill>
            <a:srgbClr val="7FBBEB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cxnSp>
        <p:nvCxnSpPr>
          <p:cNvPr id="300" name="Straight Connector 299"/>
          <p:cNvCxnSpPr>
            <a:cxnSpLocks/>
            <a:stCxn id="122" idx="9"/>
          </p:cNvCxnSpPr>
          <p:nvPr/>
        </p:nvCxnSpPr>
        <p:spPr>
          <a:xfrm flipV="1">
            <a:off x="9967972" y="2233257"/>
            <a:ext cx="1391245" cy="24454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/>
          <p:cNvCxnSpPr>
            <a:cxnSpLocks/>
            <a:stCxn id="99" idx="5"/>
          </p:cNvCxnSpPr>
          <p:nvPr/>
        </p:nvCxnSpPr>
        <p:spPr>
          <a:xfrm>
            <a:off x="2394419" y="3604370"/>
            <a:ext cx="3345181" cy="44265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/>
          <p:cNvCxnSpPr>
            <a:cxnSpLocks/>
            <a:stCxn id="96" idx="9"/>
            <a:endCxn id="153" idx="30"/>
          </p:cNvCxnSpPr>
          <p:nvPr/>
        </p:nvCxnSpPr>
        <p:spPr>
          <a:xfrm flipH="1" flipV="1">
            <a:off x="5190886" y="5314923"/>
            <a:ext cx="1518467" cy="24931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>
            <a:cxnSpLocks/>
          </p:cNvCxnSpPr>
          <p:nvPr/>
        </p:nvCxnSpPr>
        <p:spPr>
          <a:xfrm flipH="1">
            <a:off x="3310774" y="5341712"/>
            <a:ext cx="1838008" cy="46679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/>
          <p:cNvCxnSpPr>
            <a:cxnSpLocks/>
          </p:cNvCxnSpPr>
          <p:nvPr/>
        </p:nvCxnSpPr>
        <p:spPr>
          <a:xfrm flipH="1">
            <a:off x="9734341" y="2192407"/>
            <a:ext cx="1530312" cy="106383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/>
          <p:cNvCxnSpPr>
            <a:cxnSpLocks/>
          </p:cNvCxnSpPr>
          <p:nvPr/>
        </p:nvCxnSpPr>
        <p:spPr>
          <a:xfrm flipH="1">
            <a:off x="7607387" y="2056800"/>
            <a:ext cx="3790393" cy="140997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/>
          <p:cNvCxnSpPr>
            <a:cxnSpLocks/>
            <a:stCxn id="228" idx="4"/>
          </p:cNvCxnSpPr>
          <p:nvPr/>
        </p:nvCxnSpPr>
        <p:spPr>
          <a:xfrm flipV="1">
            <a:off x="3368998" y="2719221"/>
            <a:ext cx="608324" cy="301311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/>
          <p:cNvCxnSpPr>
            <a:cxnSpLocks/>
            <a:endCxn id="99" idx="2"/>
          </p:cNvCxnSpPr>
          <p:nvPr/>
        </p:nvCxnSpPr>
        <p:spPr>
          <a:xfrm flipV="1">
            <a:off x="1002849" y="3468975"/>
            <a:ext cx="1368634" cy="71248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>
            <a:cxnSpLocks/>
          </p:cNvCxnSpPr>
          <p:nvPr/>
        </p:nvCxnSpPr>
        <p:spPr>
          <a:xfrm flipH="1">
            <a:off x="2297831" y="1927122"/>
            <a:ext cx="512017" cy="162885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>
            <a:cxnSpLocks/>
          </p:cNvCxnSpPr>
          <p:nvPr/>
        </p:nvCxnSpPr>
        <p:spPr>
          <a:xfrm>
            <a:off x="2813818" y="1939589"/>
            <a:ext cx="1149543" cy="61605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/>
          <p:cNvCxnSpPr>
            <a:cxnSpLocks/>
          </p:cNvCxnSpPr>
          <p:nvPr/>
        </p:nvCxnSpPr>
        <p:spPr>
          <a:xfrm>
            <a:off x="2807088" y="1922507"/>
            <a:ext cx="1332100" cy="255110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>
            <a:cxnSpLocks/>
          </p:cNvCxnSpPr>
          <p:nvPr/>
        </p:nvCxnSpPr>
        <p:spPr>
          <a:xfrm flipH="1">
            <a:off x="3392103" y="4497143"/>
            <a:ext cx="732000" cy="141368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/>
          <p:cNvCxnSpPr>
            <a:cxnSpLocks/>
          </p:cNvCxnSpPr>
          <p:nvPr/>
        </p:nvCxnSpPr>
        <p:spPr>
          <a:xfrm flipH="1">
            <a:off x="1734188" y="3520433"/>
            <a:ext cx="629653" cy="199051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>
            <a:cxnSpLocks/>
          </p:cNvCxnSpPr>
          <p:nvPr/>
        </p:nvCxnSpPr>
        <p:spPr>
          <a:xfrm>
            <a:off x="1114692" y="4185629"/>
            <a:ext cx="655041" cy="137609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Connector 222"/>
          <p:cNvCxnSpPr>
            <a:cxnSpLocks/>
          </p:cNvCxnSpPr>
          <p:nvPr/>
        </p:nvCxnSpPr>
        <p:spPr>
          <a:xfrm>
            <a:off x="1109615" y="4180552"/>
            <a:ext cx="2231710" cy="171757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Connector 226"/>
          <p:cNvCxnSpPr>
            <a:cxnSpLocks/>
            <a:stCxn id="99" idx="5"/>
          </p:cNvCxnSpPr>
          <p:nvPr/>
        </p:nvCxnSpPr>
        <p:spPr>
          <a:xfrm>
            <a:off x="2394419" y="3604369"/>
            <a:ext cx="921518" cy="23001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/>
          <p:cNvCxnSpPr>
            <a:cxnSpLocks/>
          </p:cNvCxnSpPr>
          <p:nvPr/>
        </p:nvCxnSpPr>
        <p:spPr>
          <a:xfrm flipH="1">
            <a:off x="1641272" y="1928855"/>
            <a:ext cx="1169257" cy="78649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>
            <a:cxnSpLocks/>
          </p:cNvCxnSpPr>
          <p:nvPr/>
        </p:nvCxnSpPr>
        <p:spPr>
          <a:xfrm flipV="1">
            <a:off x="2404463" y="3388409"/>
            <a:ext cx="1863567" cy="14218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/>
          <p:cNvCxnSpPr>
            <a:cxnSpLocks/>
          </p:cNvCxnSpPr>
          <p:nvPr/>
        </p:nvCxnSpPr>
        <p:spPr>
          <a:xfrm>
            <a:off x="3963361" y="2530252"/>
            <a:ext cx="1563974" cy="5585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/>
          <p:cNvCxnSpPr>
            <a:cxnSpLocks/>
          </p:cNvCxnSpPr>
          <p:nvPr/>
        </p:nvCxnSpPr>
        <p:spPr>
          <a:xfrm>
            <a:off x="4003984" y="2586109"/>
            <a:ext cx="1721386" cy="165029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/>
          <p:cNvCxnSpPr>
            <a:cxnSpLocks/>
          </p:cNvCxnSpPr>
          <p:nvPr/>
        </p:nvCxnSpPr>
        <p:spPr>
          <a:xfrm flipH="1">
            <a:off x="5117449" y="3154828"/>
            <a:ext cx="374341" cy="209207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/>
          <p:cNvCxnSpPr>
            <a:cxnSpLocks/>
          </p:cNvCxnSpPr>
          <p:nvPr/>
        </p:nvCxnSpPr>
        <p:spPr>
          <a:xfrm>
            <a:off x="4194435" y="4515690"/>
            <a:ext cx="911439" cy="73120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/>
          <p:cNvCxnSpPr>
            <a:cxnSpLocks/>
          </p:cNvCxnSpPr>
          <p:nvPr/>
        </p:nvCxnSpPr>
        <p:spPr>
          <a:xfrm flipV="1">
            <a:off x="4177000" y="4106017"/>
            <a:ext cx="1519246" cy="34085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>
            <a:cxnSpLocks/>
            <a:endCxn id="165" idx="11"/>
          </p:cNvCxnSpPr>
          <p:nvPr/>
        </p:nvCxnSpPr>
        <p:spPr>
          <a:xfrm flipV="1">
            <a:off x="5117450" y="4661737"/>
            <a:ext cx="2482941" cy="59277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/>
          <p:cNvCxnSpPr>
            <a:cxnSpLocks/>
          </p:cNvCxnSpPr>
          <p:nvPr/>
        </p:nvCxnSpPr>
        <p:spPr>
          <a:xfrm flipH="1" flipV="1">
            <a:off x="5710137" y="4231331"/>
            <a:ext cx="1086657" cy="144210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/>
          <p:cNvCxnSpPr>
            <a:cxnSpLocks/>
          </p:cNvCxnSpPr>
          <p:nvPr/>
        </p:nvCxnSpPr>
        <p:spPr>
          <a:xfrm flipH="1" flipV="1">
            <a:off x="6189146" y="1973384"/>
            <a:ext cx="1384558" cy="152165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/>
          <p:cNvCxnSpPr>
            <a:cxnSpLocks/>
            <a:stCxn id="165" idx="0"/>
          </p:cNvCxnSpPr>
          <p:nvPr/>
        </p:nvCxnSpPr>
        <p:spPr>
          <a:xfrm flipH="1" flipV="1">
            <a:off x="6197610" y="2113872"/>
            <a:ext cx="1495527" cy="242471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Straight Connector 264"/>
          <p:cNvCxnSpPr>
            <a:cxnSpLocks/>
          </p:cNvCxnSpPr>
          <p:nvPr/>
        </p:nvCxnSpPr>
        <p:spPr>
          <a:xfrm flipV="1">
            <a:off x="3927815" y="2027549"/>
            <a:ext cx="2274872" cy="51286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/>
          <p:cNvCxnSpPr>
            <a:cxnSpLocks/>
          </p:cNvCxnSpPr>
          <p:nvPr/>
        </p:nvCxnSpPr>
        <p:spPr>
          <a:xfrm flipV="1">
            <a:off x="5543905" y="2388074"/>
            <a:ext cx="1999331" cy="71617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/>
          <p:cNvCxnSpPr>
            <a:cxnSpLocks/>
          </p:cNvCxnSpPr>
          <p:nvPr/>
        </p:nvCxnSpPr>
        <p:spPr>
          <a:xfrm flipH="1" flipV="1">
            <a:off x="7543238" y="2377919"/>
            <a:ext cx="2239326" cy="86323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/>
          <p:cNvCxnSpPr>
            <a:cxnSpLocks/>
          </p:cNvCxnSpPr>
          <p:nvPr/>
        </p:nvCxnSpPr>
        <p:spPr>
          <a:xfrm flipH="1">
            <a:off x="7528003" y="1947995"/>
            <a:ext cx="2477985" cy="148611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/>
          <p:cNvCxnSpPr>
            <a:cxnSpLocks/>
          </p:cNvCxnSpPr>
          <p:nvPr/>
        </p:nvCxnSpPr>
        <p:spPr>
          <a:xfrm flipH="1">
            <a:off x="8868553" y="3256246"/>
            <a:ext cx="825148" cy="50305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/>
          <p:cNvCxnSpPr>
            <a:cxnSpLocks/>
          </p:cNvCxnSpPr>
          <p:nvPr/>
        </p:nvCxnSpPr>
        <p:spPr>
          <a:xfrm>
            <a:off x="7507693" y="3474731"/>
            <a:ext cx="1452261" cy="213269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/>
          <p:cNvCxnSpPr>
            <a:cxnSpLocks/>
          </p:cNvCxnSpPr>
          <p:nvPr/>
        </p:nvCxnSpPr>
        <p:spPr>
          <a:xfrm flipH="1">
            <a:off x="9781186" y="2074940"/>
            <a:ext cx="216340" cy="11662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Connector 284"/>
          <p:cNvCxnSpPr>
            <a:cxnSpLocks/>
          </p:cNvCxnSpPr>
          <p:nvPr/>
        </p:nvCxnSpPr>
        <p:spPr>
          <a:xfrm>
            <a:off x="9721630" y="3225918"/>
            <a:ext cx="228502" cy="161475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/>
          <p:cNvCxnSpPr>
            <a:cxnSpLocks/>
          </p:cNvCxnSpPr>
          <p:nvPr/>
        </p:nvCxnSpPr>
        <p:spPr>
          <a:xfrm>
            <a:off x="8873631" y="3820024"/>
            <a:ext cx="50778" cy="174169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/>
          <p:cNvCxnSpPr>
            <a:cxnSpLocks/>
          </p:cNvCxnSpPr>
          <p:nvPr/>
        </p:nvCxnSpPr>
        <p:spPr>
          <a:xfrm>
            <a:off x="7633373" y="4631184"/>
            <a:ext cx="1417981" cy="103209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/>
          <p:cNvCxnSpPr>
            <a:cxnSpLocks/>
          </p:cNvCxnSpPr>
          <p:nvPr/>
        </p:nvCxnSpPr>
        <p:spPr>
          <a:xfrm flipV="1">
            <a:off x="6776484" y="5632813"/>
            <a:ext cx="2092070" cy="7109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/>
          <p:cNvCxnSpPr>
            <a:cxnSpLocks/>
          </p:cNvCxnSpPr>
          <p:nvPr/>
        </p:nvCxnSpPr>
        <p:spPr>
          <a:xfrm>
            <a:off x="5532412" y="3119283"/>
            <a:ext cx="1904302" cy="35544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/>
          <p:cNvCxnSpPr>
            <a:cxnSpLocks/>
          </p:cNvCxnSpPr>
          <p:nvPr/>
        </p:nvCxnSpPr>
        <p:spPr>
          <a:xfrm>
            <a:off x="9909249" y="4870998"/>
            <a:ext cx="1071684" cy="83290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/>
          <p:cNvCxnSpPr>
            <a:cxnSpLocks/>
          </p:cNvCxnSpPr>
          <p:nvPr/>
        </p:nvCxnSpPr>
        <p:spPr>
          <a:xfrm flipH="1">
            <a:off x="10919999" y="3936815"/>
            <a:ext cx="20312" cy="172646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/>
          <p:cNvCxnSpPr>
            <a:cxnSpLocks/>
          </p:cNvCxnSpPr>
          <p:nvPr/>
        </p:nvCxnSpPr>
        <p:spPr>
          <a:xfrm flipH="1">
            <a:off x="10980934" y="4505534"/>
            <a:ext cx="599186" cy="118821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1" name="Straight Connector 310"/>
          <p:cNvCxnSpPr>
            <a:cxnSpLocks/>
          </p:cNvCxnSpPr>
          <p:nvPr/>
        </p:nvCxnSpPr>
        <p:spPr>
          <a:xfrm>
            <a:off x="10005989" y="1947993"/>
            <a:ext cx="1589364" cy="9834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3" name="Straight Connector 312"/>
          <p:cNvCxnSpPr>
            <a:cxnSpLocks/>
          </p:cNvCxnSpPr>
          <p:nvPr/>
        </p:nvCxnSpPr>
        <p:spPr>
          <a:xfrm flipV="1">
            <a:off x="10920000" y="2966949"/>
            <a:ext cx="624574" cy="101556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7" name="Straight Connector 316"/>
          <p:cNvCxnSpPr>
            <a:cxnSpLocks/>
          </p:cNvCxnSpPr>
          <p:nvPr/>
        </p:nvCxnSpPr>
        <p:spPr>
          <a:xfrm>
            <a:off x="9747019" y="3175139"/>
            <a:ext cx="1203447" cy="81245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Connector 320"/>
          <p:cNvCxnSpPr>
            <a:cxnSpLocks/>
          </p:cNvCxnSpPr>
          <p:nvPr/>
        </p:nvCxnSpPr>
        <p:spPr>
          <a:xfrm flipV="1">
            <a:off x="9934899" y="3957127"/>
            <a:ext cx="1020646" cy="8683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5" name="Straight Connector 324"/>
          <p:cNvCxnSpPr>
            <a:cxnSpLocks/>
          </p:cNvCxnSpPr>
          <p:nvPr/>
        </p:nvCxnSpPr>
        <p:spPr>
          <a:xfrm flipV="1">
            <a:off x="8954473" y="4698607"/>
            <a:ext cx="1020646" cy="8683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6" name="Straight Connector 325"/>
          <p:cNvCxnSpPr>
            <a:cxnSpLocks/>
          </p:cNvCxnSpPr>
          <p:nvPr/>
        </p:nvCxnSpPr>
        <p:spPr>
          <a:xfrm flipH="1">
            <a:off x="5505755" y="5678516"/>
            <a:ext cx="1387520" cy="28308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Straight Connector 335"/>
          <p:cNvCxnSpPr>
            <a:cxnSpLocks/>
          </p:cNvCxnSpPr>
          <p:nvPr/>
        </p:nvCxnSpPr>
        <p:spPr>
          <a:xfrm>
            <a:off x="1724032" y="5516023"/>
            <a:ext cx="1591902" cy="36941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>
            <a:spLocks noChangeAspect="1"/>
          </p:cNvSpPr>
          <p:nvPr/>
        </p:nvSpPr>
        <p:spPr bwMode="auto">
          <a:xfrm>
            <a:off x="5421217" y="5867263"/>
            <a:ext cx="173663" cy="173663"/>
          </a:xfrm>
          <a:prstGeom prst="ellipse">
            <a:avLst/>
          </a:prstGeom>
          <a:solidFill>
            <a:schemeClr val="tx2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 bwMode="auto">
          <a:xfrm>
            <a:off x="8182596" y="4536397"/>
            <a:ext cx="173663" cy="173663"/>
          </a:xfrm>
          <a:prstGeom prst="ellipse">
            <a:avLst/>
          </a:prstGeom>
          <a:solidFill>
            <a:srgbClr val="7FBBEB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41" name="Oval 40"/>
          <p:cNvSpPr>
            <a:spLocks noChangeAspect="1"/>
          </p:cNvSpPr>
          <p:nvPr/>
        </p:nvSpPr>
        <p:spPr bwMode="auto">
          <a:xfrm>
            <a:off x="4177001" y="3289567"/>
            <a:ext cx="173663" cy="173663"/>
          </a:xfrm>
          <a:prstGeom prst="ellipse">
            <a:avLst/>
          </a:prstGeom>
          <a:solidFill>
            <a:schemeClr val="tx2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42" name="Oval 41"/>
          <p:cNvSpPr>
            <a:spLocks noChangeAspect="1"/>
          </p:cNvSpPr>
          <p:nvPr/>
        </p:nvSpPr>
        <p:spPr bwMode="auto">
          <a:xfrm>
            <a:off x="2685834" y="4479636"/>
            <a:ext cx="173663" cy="173663"/>
          </a:xfrm>
          <a:prstGeom prst="ellipse">
            <a:avLst/>
          </a:prstGeom>
          <a:solidFill>
            <a:schemeClr val="tx2">
              <a:lumMod val="75000"/>
            </a:schemeClr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43" name="Oval 42"/>
          <p:cNvSpPr>
            <a:spLocks noChangeAspect="1"/>
          </p:cNvSpPr>
          <p:nvPr/>
        </p:nvSpPr>
        <p:spPr bwMode="auto">
          <a:xfrm>
            <a:off x="1537184" y="2620231"/>
            <a:ext cx="173663" cy="173663"/>
          </a:xfrm>
          <a:prstGeom prst="ellipse">
            <a:avLst/>
          </a:prstGeom>
          <a:solidFill>
            <a:schemeClr val="tx2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44" name="Oval 43"/>
          <p:cNvSpPr>
            <a:spLocks noChangeAspect="1"/>
          </p:cNvSpPr>
          <p:nvPr/>
        </p:nvSpPr>
        <p:spPr bwMode="auto">
          <a:xfrm>
            <a:off x="11493479" y="4400015"/>
            <a:ext cx="173663" cy="173663"/>
          </a:xfrm>
          <a:prstGeom prst="ellipse">
            <a:avLst/>
          </a:prstGeom>
          <a:solidFill>
            <a:srgbClr val="7FBBEB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sp>
        <p:nvSpPr>
          <p:cNvPr id="204" name="Oval 203"/>
          <p:cNvSpPr>
            <a:spLocks noChangeAspect="1"/>
          </p:cNvSpPr>
          <p:nvPr/>
        </p:nvSpPr>
        <p:spPr bwMode="auto">
          <a:xfrm>
            <a:off x="11444625" y="2842046"/>
            <a:ext cx="173663" cy="173663"/>
          </a:xfrm>
          <a:prstGeom prst="ellipse">
            <a:avLst/>
          </a:prstGeom>
          <a:solidFill>
            <a:schemeClr val="accent4"/>
          </a:solidFill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193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+mn-ea"/>
              <a:cs typeface="+mn-cs"/>
            </a:endParaRPr>
          </a:p>
        </p:txBody>
      </p:sp>
      <p:grpSp>
        <p:nvGrpSpPr>
          <p:cNvPr id="145" name="Group 144"/>
          <p:cNvGrpSpPr/>
          <p:nvPr/>
        </p:nvGrpSpPr>
        <p:grpSpPr>
          <a:xfrm>
            <a:off x="4871769" y="5026804"/>
            <a:ext cx="554024" cy="554024"/>
            <a:chOff x="7349552" y="5435795"/>
            <a:chExt cx="597617" cy="597617"/>
          </a:xfrm>
        </p:grpSpPr>
        <p:sp>
          <p:nvSpPr>
            <p:cNvPr id="152" name="Oval 151"/>
            <p:cNvSpPr/>
            <p:nvPr/>
          </p:nvSpPr>
          <p:spPr bwMode="auto">
            <a:xfrm>
              <a:off x="7349552" y="5435795"/>
              <a:ext cx="597617" cy="597617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84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48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53" name="Freeform: Shape 152"/>
            <p:cNvSpPr/>
            <p:nvPr/>
          </p:nvSpPr>
          <p:spPr bwMode="auto">
            <a:xfrm>
              <a:off x="7552112" y="5576726"/>
              <a:ext cx="201418" cy="314002"/>
            </a:xfrm>
            <a:custGeom>
              <a:avLst/>
              <a:gdLst>
                <a:gd name="connsiteX0" fmla="*/ 828257 w 1801994"/>
                <a:gd name="connsiteY0" fmla="*/ 2524330 h 3090150"/>
                <a:gd name="connsiteX1" fmla="*/ 900997 w 1801994"/>
                <a:gd name="connsiteY1" fmla="*/ 2524330 h 3090150"/>
                <a:gd name="connsiteX2" fmla="*/ 962728 w 1801994"/>
                <a:gd name="connsiteY2" fmla="*/ 2524330 h 3090150"/>
                <a:gd name="connsiteX3" fmla="*/ 962728 w 1801994"/>
                <a:gd name="connsiteY3" fmla="*/ 2942459 h 3090150"/>
                <a:gd name="connsiteX4" fmla="*/ 1449879 w 1801994"/>
                <a:gd name="connsiteY4" fmla="*/ 2942459 h 3090150"/>
                <a:gd name="connsiteX5" fmla="*/ 1449879 w 1801994"/>
                <a:gd name="connsiteY5" fmla="*/ 3090150 h 3090150"/>
                <a:gd name="connsiteX6" fmla="*/ 962728 w 1801994"/>
                <a:gd name="connsiteY6" fmla="*/ 3090150 h 3090150"/>
                <a:gd name="connsiteX7" fmla="*/ 828257 w 1801994"/>
                <a:gd name="connsiteY7" fmla="*/ 3090150 h 3090150"/>
                <a:gd name="connsiteX8" fmla="*/ 341106 w 1801994"/>
                <a:gd name="connsiteY8" fmla="*/ 3090150 h 3090150"/>
                <a:gd name="connsiteX9" fmla="*/ 341106 w 1801994"/>
                <a:gd name="connsiteY9" fmla="*/ 2942459 h 3090150"/>
                <a:gd name="connsiteX10" fmla="*/ 828257 w 1801994"/>
                <a:gd name="connsiteY10" fmla="*/ 2942459 h 3090150"/>
                <a:gd name="connsiteX11" fmla="*/ 1 w 1801994"/>
                <a:gd name="connsiteY11" fmla="*/ 1090259 h 3090150"/>
                <a:gd name="connsiteX12" fmla="*/ 65789 w 1801994"/>
                <a:gd name="connsiteY12" fmla="*/ 1090259 h 3090150"/>
                <a:gd name="connsiteX13" fmla="*/ 131577 w 1801994"/>
                <a:gd name="connsiteY13" fmla="*/ 1090259 h 3090150"/>
                <a:gd name="connsiteX14" fmla="*/ 131577 w 1801994"/>
                <a:gd name="connsiteY14" fmla="*/ 1623333 h 3090150"/>
                <a:gd name="connsiteX15" fmla="*/ 745933 w 1801994"/>
                <a:gd name="connsiteY15" fmla="*/ 2377122 h 3090150"/>
                <a:gd name="connsiteX16" fmla="*/ 900998 w 1801994"/>
                <a:gd name="connsiteY16" fmla="*/ 2392754 h 3090150"/>
                <a:gd name="connsiteX17" fmla="*/ 1056062 w 1801994"/>
                <a:gd name="connsiteY17" fmla="*/ 2377122 h 3090150"/>
                <a:gd name="connsiteX18" fmla="*/ 1670418 w 1801994"/>
                <a:gd name="connsiteY18" fmla="*/ 1623333 h 3090150"/>
                <a:gd name="connsiteX19" fmla="*/ 1670418 w 1801994"/>
                <a:gd name="connsiteY19" fmla="*/ 1090259 h 3090150"/>
                <a:gd name="connsiteX20" fmla="*/ 1801994 w 1801994"/>
                <a:gd name="connsiteY20" fmla="*/ 1090259 h 3090150"/>
                <a:gd name="connsiteX21" fmla="*/ 1801994 w 1801994"/>
                <a:gd name="connsiteY21" fmla="*/ 1623333 h 3090150"/>
                <a:gd name="connsiteX22" fmla="*/ 900997 w 1801994"/>
                <a:gd name="connsiteY22" fmla="*/ 2524330 h 3090150"/>
                <a:gd name="connsiteX23" fmla="*/ 0 w 1801994"/>
                <a:gd name="connsiteY23" fmla="*/ 1623333 h 3090150"/>
                <a:gd name="connsiteX24" fmla="*/ 1 w 1801994"/>
                <a:gd name="connsiteY24" fmla="*/ 1090259 h 3090150"/>
                <a:gd name="connsiteX25" fmla="*/ 903798 w 1801994"/>
                <a:gd name="connsiteY25" fmla="*/ 203993 h 3090150"/>
                <a:gd name="connsiteX26" fmla="*/ 540162 w 1801994"/>
                <a:gd name="connsiteY26" fmla="*/ 567629 h 3090150"/>
                <a:gd name="connsiteX27" fmla="*/ 540162 w 1801994"/>
                <a:gd name="connsiteY27" fmla="*/ 1671601 h 3090150"/>
                <a:gd name="connsiteX28" fmla="*/ 903798 w 1801994"/>
                <a:gd name="connsiteY28" fmla="*/ 2035237 h 3090150"/>
                <a:gd name="connsiteX29" fmla="*/ 903797 w 1801994"/>
                <a:gd name="connsiteY29" fmla="*/ 2035238 h 3090150"/>
                <a:gd name="connsiteX30" fmla="*/ 1267433 w 1801994"/>
                <a:gd name="connsiteY30" fmla="*/ 1671602 h 3090150"/>
                <a:gd name="connsiteX31" fmla="*/ 1267434 w 1801994"/>
                <a:gd name="connsiteY31" fmla="*/ 567629 h 3090150"/>
                <a:gd name="connsiteX32" fmla="*/ 903798 w 1801994"/>
                <a:gd name="connsiteY32" fmla="*/ 203993 h 3090150"/>
                <a:gd name="connsiteX33" fmla="*/ 895492 w 1801994"/>
                <a:gd name="connsiteY33" fmla="*/ 0 h 3090150"/>
                <a:gd name="connsiteX34" fmla="*/ 1439195 w 1801994"/>
                <a:gd name="connsiteY34" fmla="*/ 543703 h 3090150"/>
                <a:gd name="connsiteX35" fmla="*/ 1439195 w 1801994"/>
                <a:gd name="connsiteY35" fmla="*/ 1670412 h 3090150"/>
                <a:gd name="connsiteX36" fmla="*/ 895492 w 1801994"/>
                <a:gd name="connsiteY36" fmla="*/ 2214115 h 3090150"/>
                <a:gd name="connsiteX37" fmla="*/ 351789 w 1801994"/>
                <a:gd name="connsiteY37" fmla="*/ 1670412 h 3090150"/>
                <a:gd name="connsiteX38" fmla="*/ 351789 w 1801994"/>
                <a:gd name="connsiteY38" fmla="*/ 1090259 h 3090150"/>
                <a:gd name="connsiteX39" fmla="*/ 351789 w 1801994"/>
                <a:gd name="connsiteY39" fmla="*/ 543703 h 3090150"/>
                <a:gd name="connsiteX40" fmla="*/ 895492 w 1801994"/>
                <a:gd name="connsiteY40" fmla="*/ 0 h 3090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801994" h="3090150">
                  <a:moveTo>
                    <a:pt x="828257" y="2524330"/>
                  </a:moveTo>
                  <a:lnTo>
                    <a:pt x="900997" y="2524330"/>
                  </a:lnTo>
                  <a:lnTo>
                    <a:pt x="962728" y="2524330"/>
                  </a:lnTo>
                  <a:lnTo>
                    <a:pt x="962728" y="2942459"/>
                  </a:lnTo>
                  <a:lnTo>
                    <a:pt x="1449879" y="2942459"/>
                  </a:lnTo>
                  <a:lnTo>
                    <a:pt x="1449879" y="3090150"/>
                  </a:lnTo>
                  <a:lnTo>
                    <a:pt x="962728" y="3090150"/>
                  </a:lnTo>
                  <a:lnTo>
                    <a:pt x="828257" y="3090150"/>
                  </a:lnTo>
                  <a:lnTo>
                    <a:pt x="341106" y="3090150"/>
                  </a:lnTo>
                  <a:lnTo>
                    <a:pt x="341106" y="2942459"/>
                  </a:lnTo>
                  <a:lnTo>
                    <a:pt x="828257" y="2942459"/>
                  </a:lnTo>
                  <a:close/>
                  <a:moveTo>
                    <a:pt x="1" y="1090259"/>
                  </a:moveTo>
                  <a:lnTo>
                    <a:pt x="65789" y="1090259"/>
                  </a:lnTo>
                  <a:lnTo>
                    <a:pt x="131577" y="1090259"/>
                  </a:lnTo>
                  <a:lnTo>
                    <a:pt x="131577" y="1623333"/>
                  </a:lnTo>
                  <a:cubicBezTo>
                    <a:pt x="131577" y="1995155"/>
                    <a:pt x="395321" y="2305377"/>
                    <a:pt x="745933" y="2377122"/>
                  </a:cubicBezTo>
                  <a:lnTo>
                    <a:pt x="900998" y="2392754"/>
                  </a:lnTo>
                  <a:lnTo>
                    <a:pt x="1056062" y="2377122"/>
                  </a:lnTo>
                  <a:cubicBezTo>
                    <a:pt x="1406674" y="2305377"/>
                    <a:pt x="1670418" y="1995155"/>
                    <a:pt x="1670418" y="1623333"/>
                  </a:cubicBezTo>
                  <a:lnTo>
                    <a:pt x="1670418" y="1090259"/>
                  </a:lnTo>
                  <a:lnTo>
                    <a:pt x="1801994" y="1090259"/>
                  </a:lnTo>
                  <a:lnTo>
                    <a:pt x="1801994" y="1623333"/>
                  </a:lnTo>
                  <a:cubicBezTo>
                    <a:pt x="1801994" y="2120940"/>
                    <a:pt x="1398604" y="2524330"/>
                    <a:pt x="900997" y="2524330"/>
                  </a:cubicBezTo>
                  <a:cubicBezTo>
                    <a:pt x="403390" y="2524330"/>
                    <a:pt x="0" y="2120940"/>
                    <a:pt x="0" y="1623333"/>
                  </a:cubicBezTo>
                  <a:cubicBezTo>
                    <a:pt x="0" y="1445642"/>
                    <a:pt x="1" y="1267950"/>
                    <a:pt x="1" y="1090259"/>
                  </a:cubicBezTo>
                  <a:close/>
                  <a:moveTo>
                    <a:pt x="903798" y="203993"/>
                  </a:moveTo>
                  <a:cubicBezTo>
                    <a:pt x="702967" y="203993"/>
                    <a:pt x="540162" y="366798"/>
                    <a:pt x="540162" y="567629"/>
                  </a:cubicBezTo>
                  <a:lnTo>
                    <a:pt x="540162" y="1671601"/>
                  </a:lnTo>
                  <a:cubicBezTo>
                    <a:pt x="540162" y="1872432"/>
                    <a:pt x="702967" y="2035237"/>
                    <a:pt x="903798" y="2035237"/>
                  </a:cubicBezTo>
                  <a:lnTo>
                    <a:pt x="903797" y="2035238"/>
                  </a:lnTo>
                  <a:cubicBezTo>
                    <a:pt x="1104628" y="2035238"/>
                    <a:pt x="1267433" y="1872433"/>
                    <a:pt x="1267433" y="1671602"/>
                  </a:cubicBezTo>
                  <a:cubicBezTo>
                    <a:pt x="1267433" y="1303611"/>
                    <a:pt x="1267434" y="935620"/>
                    <a:pt x="1267434" y="567629"/>
                  </a:cubicBezTo>
                  <a:cubicBezTo>
                    <a:pt x="1267434" y="366798"/>
                    <a:pt x="1104629" y="203993"/>
                    <a:pt x="903798" y="203993"/>
                  </a:cubicBezTo>
                  <a:close/>
                  <a:moveTo>
                    <a:pt x="895492" y="0"/>
                  </a:moveTo>
                  <a:cubicBezTo>
                    <a:pt x="1195771" y="0"/>
                    <a:pt x="1439195" y="243424"/>
                    <a:pt x="1439195" y="543703"/>
                  </a:cubicBezTo>
                  <a:lnTo>
                    <a:pt x="1439195" y="1670412"/>
                  </a:lnTo>
                  <a:cubicBezTo>
                    <a:pt x="1439195" y="1970691"/>
                    <a:pt x="1195771" y="2214115"/>
                    <a:pt x="895492" y="2214115"/>
                  </a:cubicBezTo>
                  <a:cubicBezTo>
                    <a:pt x="595213" y="2214115"/>
                    <a:pt x="351789" y="1970691"/>
                    <a:pt x="351789" y="1670412"/>
                  </a:cubicBezTo>
                  <a:lnTo>
                    <a:pt x="351789" y="1090259"/>
                  </a:lnTo>
                  <a:lnTo>
                    <a:pt x="351789" y="543703"/>
                  </a:lnTo>
                  <a:cubicBezTo>
                    <a:pt x="351789" y="243424"/>
                    <a:pt x="595213" y="0"/>
                    <a:pt x="895492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84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48" b="0" i="0" u="none" strike="noStrike" kern="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57" name="Group 156"/>
          <p:cNvGrpSpPr/>
          <p:nvPr/>
        </p:nvGrpSpPr>
        <p:grpSpPr>
          <a:xfrm>
            <a:off x="10621751" y="3686881"/>
            <a:ext cx="616809" cy="616809"/>
            <a:chOff x="5995935" y="2003316"/>
            <a:chExt cx="731876" cy="731876"/>
          </a:xfrm>
        </p:grpSpPr>
        <p:sp>
          <p:nvSpPr>
            <p:cNvPr id="158" name="Oval 157"/>
            <p:cNvSpPr/>
            <p:nvPr/>
          </p:nvSpPr>
          <p:spPr>
            <a:xfrm rot="5400000">
              <a:off x="5995935" y="2003316"/>
              <a:ext cx="731876" cy="731876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9" name="Freeform 160"/>
            <p:cNvSpPr>
              <a:spLocks noChangeAspect="1"/>
            </p:cNvSpPr>
            <p:nvPr/>
          </p:nvSpPr>
          <p:spPr bwMode="black">
            <a:xfrm>
              <a:off x="6176662" y="2194916"/>
              <a:ext cx="370423" cy="370373"/>
            </a:xfrm>
            <a:custGeom>
              <a:avLst/>
              <a:gdLst>
                <a:gd name="connsiteX0" fmla="*/ 2846107 w 2846107"/>
                <a:gd name="connsiteY0" fmla="*/ 1526447 h 2845712"/>
                <a:gd name="connsiteX1" fmla="*/ 2844123 w 2846107"/>
                <a:gd name="connsiteY1" fmla="*/ 1565744 h 2845712"/>
                <a:gd name="connsiteX2" fmla="*/ 1425742 w 2846107"/>
                <a:gd name="connsiteY2" fmla="*/ 2845712 h 2845712"/>
                <a:gd name="connsiteX3" fmla="*/ 1138405 w 2846107"/>
                <a:gd name="connsiteY3" fmla="*/ 2816746 h 2845712"/>
                <a:gd name="connsiteX4" fmla="*/ 1045028 w 2846107"/>
                <a:gd name="connsiteY4" fmla="*/ 2792736 h 2845712"/>
                <a:gd name="connsiteX5" fmla="*/ 1505920 w 2846107"/>
                <a:gd name="connsiteY5" fmla="*/ 1526448 h 2845712"/>
                <a:gd name="connsiteX6" fmla="*/ 1540042 w 2846107"/>
                <a:gd name="connsiteY6" fmla="*/ 1526449 h 2845712"/>
                <a:gd name="connsiteX7" fmla="*/ 1540042 w 2846107"/>
                <a:gd name="connsiteY7" fmla="*/ 1526448 h 2845712"/>
                <a:gd name="connsiteX8" fmla="*/ 1311441 w 2846107"/>
                <a:gd name="connsiteY8" fmla="*/ 0 h 2845712"/>
                <a:gd name="connsiteX9" fmla="*/ 1311442 w 2846107"/>
                <a:gd name="connsiteY9" fmla="*/ 1297847 h 2845712"/>
                <a:gd name="connsiteX10" fmla="*/ 1311442 w 2846107"/>
                <a:gd name="connsiteY10" fmla="*/ 1392388 h 2845712"/>
                <a:gd name="connsiteX11" fmla="*/ 830345 w 2846107"/>
                <a:gd name="connsiteY11" fmla="*/ 2714192 h 2845712"/>
                <a:gd name="connsiteX12" fmla="*/ 746149 w 2846107"/>
                <a:gd name="connsiteY12" fmla="*/ 2673633 h 2845712"/>
                <a:gd name="connsiteX13" fmla="*/ 0 w 2846107"/>
                <a:gd name="connsiteY13" fmla="*/ 1419970 h 2845712"/>
                <a:gd name="connsiteX14" fmla="*/ 1279968 w 2846107"/>
                <a:gd name="connsiteY14" fmla="*/ 1589 h 2845712"/>
                <a:gd name="connsiteX15" fmla="*/ 1540042 w 2846107"/>
                <a:gd name="connsiteY15" fmla="*/ 0 h 2845712"/>
                <a:gd name="connsiteX16" fmla="*/ 1571516 w 2846107"/>
                <a:gd name="connsiteY16" fmla="*/ 1589 h 2845712"/>
                <a:gd name="connsiteX17" fmla="*/ 2844123 w 2846107"/>
                <a:gd name="connsiteY17" fmla="*/ 1274196 h 2845712"/>
                <a:gd name="connsiteX18" fmla="*/ 2845317 w 2846107"/>
                <a:gd name="connsiteY18" fmla="*/ 1297848 h 2845712"/>
                <a:gd name="connsiteX19" fmla="*/ 1540042 w 2846107"/>
                <a:gd name="connsiteY19" fmla="*/ 1297847 h 284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846107" h="2845712">
                  <a:moveTo>
                    <a:pt x="2846107" y="1526447"/>
                  </a:moveTo>
                  <a:lnTo>
                    <a:pt x="2844123" y="1565744"/>
                  </a:lnTo>
                  <a:cubicBezTo>
                    <a:pt x="2771111" y="2284684"/>
                    <a:pt x="2163945" y="2845712"/>
                    <a:pt x="1425742" y="2845712"/>
                  </a:cubicBezTo>
                  <a:cubicBezTo>
                    <a:pt x="1327315" y="2845712"/>
                    <a:pt x="1231218" y="2835738"/>
                    <a:pt x="1138405" y="2816746"/>
                  </a:cubicBezTo>
                  <a:lnTo>
                    <a:pt x="1045028" y="2792736"/>
                  </a:lnTo>
                  <a:lnTo>
                    <a:pt x="1505920" y="1526448"/>
                  </a:lnTo>
                  <a:lnTo>
                    <a:pt x="1540042" y="1526449"/>
                  </a:lnTo>
                  <a:lnTo>
                    <a:pt x="1540042" y="1526448"/>
                  </a:lnTo>
                  <a:close/>
                  <a:moveTo>
                    <a:pt x="1311441" y="0"/>
                  </a:moveTo>
                  <a:lnTo>
                    <a:pt x="1311442" y="1297847"/>
                  </a:lnTo>
                  <a:lnTo>
                    <a:pt x="1311442" y="1392388"/>
                  </a:lnTo>
                  <a:lnTo>
                    <a:pt x="830345" y="2714192"/>
                  </a:lnTo>
                  <a:lnTo>
                    <a:pt x="746149" y="2673633"/>
                  </a:lnTo>
                  <a:cubicBezTo>
                    <a:pt x="301709" y="2432199"/>
                    <a:pt x="0" y="1961319"/>
                    <a:pt x="0" y="1419970"/>
                  </a:cubicBezTo>
                  <a:cubicBezTo>
                    <a:pt x="0" y="681768"/>
                    <a:pt x="561029" y="74601"/>
                    <a:pt x="1279968" y="1589"/>
                  </a:cubicBezTo>
                  <a:close/>
                  <a:moveTo>
                    <a:pt x="1540042" y="0"/>
                  </a:moveTo>
                  <a:lnTo>
                    <a:pt x="1571516" y="1589"/>
                  </a:lnTo>
                  <a:cubicBezTo>
                    <a:pt x="2242526" y="69734"/>
                    <a:pt x="2775978" y="603186"/>
                    <a:pt x="2844123" y="1274196"/>
                  </a:cubicBezTo>
                  <a:lnTo>
                    <a:pt x="2845317" y="1297848"/>
                  </a:lnTo>
                  <a:lnTo>
                    <a:pt x="1540042" y="1297847"/>
                  </a:lnTo>
                  <a:close/>
                </a:path>
              </a:pathLst>
            </a:custGeom>
            <a:noFill/>
            <a:ln w="12700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0" name="Group 159"/>
          <p:cNvGrpSpPr/>
          <p:nvPr/>
        </p:nvGrpSpPr>
        <p:grpSpPr>
          <a:xfrm>
            <a:off x="2547738" y="1695117"/>
            <a:ext cx="563667" cy="563667"/>
            <a:chOff x="3763577" y="3319413"/>
            <a:chExt cx="731876" cy="731876"/>
          </a:xfrm>
        </p:grpSpPr>
        <p:sp>
          <p:nvSpPr>
            <p:cNvPr id="161" name="Oval 160"/>
            <p:cNvSpPr/>
            <p:nvPr/>
          </p:nvSpPr>
          <p:spPr>
            <a:xfrm rot="5400000">
              <a:off x="3763577" y="3319413"/>
              <a:ext cx="731876" cy="731876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2" name="Freeform 40"/>
            <p:cNvSpPr>
              <a:spLocks noChangeAspect="1" noEditPoints="1"/>
            </p:cNvSpPr>
            <p:nvPr/>
          </p:nvSpPr>
          <p:spPr bwMode="auto">
            <a:xfrm>
              <a:off x="3997680" y="3494923"/>
              <a:ext cx="263671" cy="380856"/>
            </a:xfrm>
            <a:custGeom>
              <a:avLst/>
              <a:gdLst>
                <a:gd name="T0" fmla="*/ 76 w 152"/>
                <a:gd name="T1" fmla="*/ 0 h 221"/>
                <a:gd name="T2" fmla="*/ 96 w 152"/>
                <a:gd name="T3" fmla="*/ 2 h 221"/>
                <a:gd name="T4" fmla="*/ 115 w 152"/>
                <a:gd name="T5" fmla="*/ 10 h 221"/>
                <a:gd name="T6" fmla="*/ 130 w 152"/>
                <a:gd name="T7" fmla="*/ 22 h 221"/>
                <a:gd name="T8" fmla="*/ 142 w 152"/>
                <a:gd name="T9" fmla="*/ 37 h 221"/>
                <a:gd name="T10" fmla="*/ 150 w 152"/>
                <a:gd name="T11" fmla="*/ 56 h 221"/>
                <a:gd name="T12" fmla="*/ 152 w 152"/>
                <a:gd name="T13" fmla="*/ 76 h 221"/>
                <a:gd name="T14" fmla="*/ 146 w 152"/>
                <a:gd name="T15" fmla="*/ 105 h 221"/>
                <a:gd name="T16" fmla="*/ 129 w 152"/>
                <a:gd name="T17" fmla="*/ 129 h 221"/>
                <a:gd name="T18" fmla="*/ 115 w 152"/>
                <a:gd name="T19" fmla="*/ 149 h 221"/>
                <a:gd name="T20" fmla="*/ 111 w 152"/>
                <a:gd name="T21" fmla="*/ 173 h 221"/>
                <a:gd name="T22" fmla="*/ 111 w 152"/>
                <a:gd name="T23" fmla="*/ 200 h 221"/>
                <a:gd name="T24" fmla="*/ 109 w 152"/>
                <a:gd name="T25" fmla="*/ 209 h 221"/>
                <a:gd name="T26" fmla="*/ 105 w 152"/>
                <a:gd name="T27" fmla="*/ 215 h 221"/>
                <a:gd name="T28" fmla="*/ 98 w 152"/>
                <a:gd name="T29" fmla="*/ 220 h 221"/>
                <a:gd name="T30" fmla="*/ 90 w 152"/>
                <a:gd name="T31" fmla="*/ 221 h 221"/>
                <a:gd name="T32" fmla="*/ 62 w 152"/>
                <a:gd name="T33" fmla="*/ 221 h 221"/>
                <a:gd name="T34" fmla="*/ 54 w 152"/>
                <a:gd name="T35" fmla="*/ 220 h 221"/>
                <a:gd name="T36" fmla="*/ 48 w 152"/>
                <a:gd name="T37" fmla="*/ 215 h 221"/>
                <a:gd name="T38" fmla="*/ 43 w 152"/>
                <a:gd name="T39" fmla="*/ 209 h 221"/>
                <a:gd name="T40" fmla="*/ 41 w 152"/>
                <a:gd name="T41" fmla="*/ 200 h 221"/>
                <a:gd name="T42" fmla="*/ 41 w 152"/>
                <a:gd name="T43" fmla="*/ 173 h 221"/>
                <a:gd name="T44" fmla="*/ 37 w 152"/>
                <a:gd name="T45" fmla="*/ 149 h 221"/>
                <a:gd name="T46" fmla="*/ 23 w 152"/>
                <a:gd name="T47" fmla="*/ 129 h 221"/>
                <a:gd name="T48" fmla="*/ 6 w 152"/>
                <a:gd name="T49" fmla="*/ 105 h 221"/>
                <a:gd name="T50" fmla="*/ 0 w 152"/>
                <a:gd name="T51" fmla="*/ 76 h 221"/>
                <a:gd name="T52" fmla="*/ 3 w 152"/>
                <a:gd name="T53" fmla="*/ 56 h 221"/>
                <a:gd name="T54" fmla="*/ 10 w 152"/>
                <a:gd name="T55" fmla="*/ 37 h 221"/>
                <a:gd name="T56" fmla="*/ 22 w 152"/>
                <a:gd name="T57" fmla="*/ 22 h 221"/>
                <a:gd name="T58" fmla="*/ 38 w 152"/>
                <a:gd name="T59" fmla="*/ 10 h 221"/>
                <a:gd name="T60" fmla="*/ 56 w 152"/>
                <a:gd name="T61" fmla="*/ 2 h 221"/>
                <a:gd name="T62" fmla="*/ 76 w 152"/>
                <a:gd name="T63" fmla="*/ 0 h 221"/>
                <a:gd name="T64" fmla="*/ 90 w 152"/>
                <a:gd name="T65" fmla="*/ 207 h 221"/>
                <a:gd name="T66" fmla="*/ 95 w 152"/>
                <a:gd name="T67" fmla="*/ 205 h 221"/>
                <a:gd name="T68" fmla="*/ 97 w 152"/>
                <a:gd name="T69" fmla="*/ 200 h 221"/>
                <a:gd name="T70" fmla="*/ 97 w 152"/>
                <a:gd name="T71" fmla="*/ 180 h 221"/>
                <a:gd name="T72" fmla="*/ 55 w 152"/>
                <a:gd name="T73" fmla="*/ 180 h 221"/>
                <a:gd name="T74" fmla="*/ 55 w 152"/>
                <a:gd name="T75" fmla="*/ 200 h 221"/>
                <a:gd name="T76" fmla="*/ 57 w 152"/>
                <a:gd name="T77" fmla="*/ 205 h 221"/>
                <a:gd name="T78" fmla="*/ 62 w 152"/>
                <a:gd name="T79" fmla="*/ 207 h 221"/>
                <a:gd name="T80" fmla="*/ 90 w 152"/>
                <a:gd name="T81" fmla="*/ 207 h 221"/>
                <a:gd name="T82" fmla="*/ 97 w 152"/>
                <a:gd name="T83" fmla="*/ 166 h 221"/>
                <a:gd name="T84" fmla="*/ 104 w 152"/>
                <a:gd name="T85" fmla="*/ 140 h 221"/>
                <a:gd name="T86" fmla="*/ 120 w 152"/>
                <a:gd name="T87" fmla="*/ 119 h 221"/>
                <a:gd name="T88" fmla="*/ 134 w 152"/>
                <a:gd name="T89" fmla="*/ 99 h 221"/>
                <a:gd name="T90" fmla="*/ 138 w 152"/>
                <a:gd name="T91" fmla="*/ 76 h 221"/>
                <a:gd name="T92" fmla="*/ 133 w 152"/>
                <a:gd name="T93" fmla="*/ 52 h 221"/>
                <a:gd name="T94" fmla="*/ 120 w 152"/>
                <a:gd name="T95" fmla="*/ 32 h 221"/>
                <a:gd name="T96" fmla="*/ 100 w 152"/>
                <a:gd name="T97" fmla="*/ 18 h 221"/>
                <a:gd name="T98" fmla="*/ 76 w 152"/>
                <a:gd name="T99" fmla="*/ 13 h 221"/>
                <a:gd name="T100" fmla="*/ 52 w 152"/>
                <a:gd name="T101" fmla="*/ 18 h 221"/>
                <a:gd name="T102" fmla="*/ 32 w 152"/>
                <a:gd name="T103" fmla="*/ 32 h 221"/>
                <a:gd name="T104" fmla="*/ 19 w 152"/>
                <a:gd name="T105" fmla="*/ 52 h 221"/>
                <a:gd name="T106" fmla="*/ 14 w 152"/>
                <a:gd name="T107" fmla="*/ 76 h 221"/>
                <a:gd name="T108" fmla="*/ 19 w 152"/>
                <a:gd name="T109" fmla="*/ 99 h 221"/>
                <a:gd name="T110" fmla="*/ 32 w 152"/>
                <a:gd name="T111" fmla="*/ 119 h 221"/>
                <a:gd name="T112" fmla="*/ 48 w 152"/>
                <a:gd name="T113" fmla="*/ 140 h 221"/>
                <a:gd name="T114" fmla="*/ 55 w 152"/>
                <a:gd name="T115" fmla="*/ 166 h 221"/>
                <a:gd name="T116" fmla="*/ 97 w 152"/>
                <a:gd name="T117" fmla="*/ 166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2" h="221">
                  <a:moveTo>
                    <a:pt x="76" y="0"/>
                  </a:moveTo>
                  <a:cubicBezTo>
                    <a:pt x="83" y="0"/>
                    <a:pt x="90" y="1"/>
                    <a:pt x="96" y="2"/>
                  </a:cubicBezTo>
                  <a:cubicBezTo>
                    <a:pt x="103" y="4"/>
                    <a:pt x="109" y="7"/>
                    <a:pt x="115" y="10"/>
                  </a:cubicBezTo>
                  <a:cubicBezTo>
                    <a:pt x="120" y="13"/>
                    <a:pt x="125" y="17"/>
                    <a:pt x="130" y="22"/>
                  </a:cubicBezTo>
                  <a:cubicBezTo>
                    <a:pt x="135" y="27"/>
                    <a:pt x="139" y="32"/>
                    <a:pt x="142" y="37"/>
                  </a:cubicBezTo>
                  <a:cubicBezTo>
                    <a:pt x="145" y="43"/>
                    <a:pt x="148" y="49"/>
                    <a:pt x="150" y="56"/>
                  </a:cubicBezTo>
                  <a:cubicBezTo>
                    <a:pt x="151" y="62"/>
                    <a:pt x="152" y="69"/>
                    <a:pt x="152" y="76"/>
                  </a:cubicBezTo>
                  <a:cubicBezTo>
                    <a:pt x="152" y="86"/>
                    <a:pt x="150" y="96"/>
                    <a:pt x="146" y="105"/>
                  </a:cubicBezTo>
                  <a:cubicBezTo>
                    <a:pt x="142" y="114"/>
                    <a:pt x="137" y="122"/>
                    <a:pt x="129" y="129"/>
                  </a:cubicBezTo>
                  <a:cubicBezTo>
                    <a:pt x="123" y="135"/>
                    <a:pt x="119" y="142"/>
                    <a:pt x="115" y="149"/>
                  </a:cubicBezTo>
                  <a:cubicBezTo>
                    <a:pt x="112" y="156"/>
                    <a:pt x="111" y="164"/>
                    <a:pt x="111" y="173"/>
                  </a:cubicBezTo>
                  <a:cubicBezTo>
                    <a:pt x="111" y="200"/>
                    <a:pt x="111" y="200"/>
                    <a:pt x="111" y="200"/>
                  </a:cubicBezTo>
                  <a:cubicBezTo>
                    <a:pt x="111" y="203"/>
                    <a:pt x="110" y="206"/>
                    <a:pt x="109" y="209"/>
                  </a:cubicBezTo>
                  <a:cubicBezTo>
                    <a:pt x="108" y="211"/>
                    <a:pt x="106" y="213"/>
                    <a:pt x="105" y="215"/>
                  </a:cubicBezTo>
                  <a:cubicBezTo>
                    <a:pt x="103" y="217"/>
                    <a:pt x="101" y="218"/>
                    <a:pt x="98" y="220"/>
                  </a:cubicBezTo>
                  <a:cubicBezTo>
                    <a:pt x="95" y="221"/>
                    <a:pt x="93" y="221"/>
                    <a:pt x="90" y="221"/>
                  </a:cubicBezTo>
                  <a:cubicBezTo>
                    <a:pt x="62" y="221"/>
                    <a:pt x="62" y="221"/>
                    <a:pt x="62" y="221"/>
                  </a:cubicBezTo>
                  <a:cubicBezTo>
                    <a:pt x="59" y="221"/>
                    <a:pt x="57" y="221"/>
                    <a:pt x="54" y="220"/>
                  </a:cubicBezTo>
                  <a:cubicBezTo>
                    <a:pt x="52" y="218"/>
                    <a:pt x="49" y="217"/>
                    <a:pt x="48" y="215"/>
                  </a:cubicBezTo>
                  <a:cubicBezTo>
                    <a:pt x="46" y="213"/>
                    <a:pt x="44" y="211"/>
                    <a:pt x="43" y="209"/>
                  </a:cubicBezTo>
                  <a:cubicBezTo>
                    <a:pt x="42" y="206"/>
                    <a:pt x="41" y="203"/>
                    <a:pt x="41" y="200"/>
                  </a:cubicBezTo>
                  <a:cubicBezTo>
                    <a:pt x="41" y="173"/>
                    <a:pt x="41" y="173"/>
                    <a:pt x="41" y="173"/>
                  </a:cubicBezTo>
                  <a:cubicBezTo>
                    <a:pt x="41" y="164"/>
                    <a:pt x="40" y="156"/>
                    <a:pt x="37" y="149"/>
                  </a:cubicBezTo>
                  <a:cubicBezTo>
                    <a:pt x="33" y="142"/>
                    <a:pt x="29" y="135"/>
                    <a:pt x="23" y="129"/>
                  </a:cubicBezTo>
                  <a:cubicBezTo>
                    <a:pt x="15" y="122"/>
                    <a:pt x="10" y="114"/>
                    <a:pt x="6" y="105"/>
                  </a:cubicBezTo>
                  <a:cubicBezTo>
                    <a:pt x="2" y="96"/>
                    <a:pt x="0" y="86"/>
                    <a:pt x="0" y="76"/>
                  </a:cubicBezTo>
                  <a:cubicBezTo>
                    <a:pt x="0" y="69"/>
                    <a:pt x="1" y="62"/>
                    <a:pt x="3" y="56"/>
                  </a:cubicBezTo>
                  <a:cubicBezTo>
                    <a:pt x="4" y="49"/>
                    <a:pt x="7" y="43"/>
                    <a:pt x="10" y="37"/>
                  </a:cubicBezTo>
                  <a:cubicBezTo>
                    <a:pt x="14" y="32"/>
                    <a:pt x="18" y="27"/>
                    <a:pt x="22" y="22"/>
                  </a:cubicBezTo>
                  <a:cubicBezTo>
                    <a:pt x="27" y="17"/>
                    <a:pt x="32" y="13"/>
                    <a:pt x="38" y="10"/>
                  </a:cubicBezTo>
                  <a:cubicBezTo>
                    <a:pt x="43" y="7"/>
                    <a:pt x="49" y="4"/>
                    <a:pt x="56" y="2"/>
                  </a:cubicBezTo>
                  <a:cubicBezTo>
                    <a:pt x="62" y="1"/>
                    <a:pt x="69" y="0"/>
                    <a:pt x="76" y="0"/>
                  </a:cubicBezTo>
                  <a:close/>
                  <a:moveTo>
                    <a:pt x="90" y="207"/>
                  </a:moveTo>
                  <a:cubicBezTo>
                    <a:pt x="92" y="207"/>
                    <a:pt x="93" y="207"/>
                    <a:pt x="95" y="205"/>
                  </a:cubicBezTo>
                  <a:cubicBezTo>
                    <a:pt x="96" y="204"/>
                    <a:pt x="97" y="202"/>
                    <a:pt x="97" y="200"/>
                  </a:cubicBezTo>
                  <a:cubicBezTo>
                    <a:pt x="97" y="180"/>
                    <a:pt x="97" y="180"/>
                    <a:pt x="97" y="180"/>
                  </a:cubicBezTo>
                  <a:cubicBezTo>
                    <a:pt x="55" y="180"/>
                    <a:pt x="55" y="180"/>
                    <a:pt x="55" y="180"/>
                  </a:cubicBezTo>
                  <a:cubicBezTo>
                    <a:pt x="55" y="200"/>
                    <a:pt x="55" y="200"/>
                    <a:pt x="55" y="200"/>
                  </a:cubicBezTo>
                  <a:cubicBezTo>
                    <a:pt x="55" y="202"/>
                    <a:pt x="56" y="204"/>
                    <a:pt x="57" y="205"/>
                  </a:cubicBezTo>
                  <a:cubicBezTo>
                    <a:pt x="59" y="207"/>
                    <a:pt x="60" y="207"/>
                    <a:pt x="62" y="207"/>
                  </a:cubicBezTo>
                  <a:cubicBezTo>
                    <a:pt x="90" y="207"/>
                    <a:pt x="90" y="207"/>
                    <a:pt x="90" y="207"/>
                  </a:cubicBezTo>
                  <a:close/>
                  <a:moveTo>
                    <a:pt x="97" y="166"/>
                  </a:moveTo>
                  <a:cubicBezTo>
                    <a:pt x="98" y="156"/>
                    <a:pt x="100" y="148"/>
                    <a:pt x="104" y="140"/>
                  </a:cubicBezTo>
                  <a:cubicBezTo>
                    <a:pt x="108" y="133"/>
                    <a:pt x="113" y="126"/>
                    <a:pt x="120" y="119"/>
                  </a:cubicBezTo>
                  <a:cubicBezTo>
                    <a:pt x="126" y="113"/>
                    <a:pt x="130" y="107"/>
                    <a:pt x="134" y="99"/>
                  </a:cubicBezTo>
                  <a:cubicBezTo>
                    <a:pt x="137" y="92"/>
                    <a:pt x="138" y="84"/>
                    <a:pt x="138" y="76"/>
                  </a:cubicBezTo>
                  <a:cubicBezTo>
                    <a:pt x="138" y="67"/>
                    <a:pt x="137" y="59"/>
                    <a:pt x="133" y="52"/>
                  </a:cubicBezTo>
                  <a:cubicBezTo>
                    <a:pt x="130" y="44"/>
                    <a:pt x="126" y="37"/>
                    <a:pt x="120" y="32"/>
                  </a:cubicBezTo>
                  <a:cubicBezTo>
                    <a:pt x="114" y="26"/>
                    <a:pt x="108" y="22"/>
                    <a:pt x="100" y="18"/>
                  </a:cubicBezTo>
                  <a:cubicBezTo>
                    <a:pt x="93" y="15"/>
                    <a:pt x="85" y="13"/>
                    <a:pt x="76" y="13"/>
                  </a:cubicBezTo>
                  <a:cubicBezTo>
                    <a:pt x="67" y="13"/>
                    <a:pt x="59" y="15"/>
                    <a:pt x="52" y="18"/>
                  </a:cubicBezTo>
                  <a:cubicBezTo>
                    <a:pt x="44" y="22"/>
                    <a:pt x="38" y="26"/>
                    <a:pt x="32" y="32"/>
                  </a:cubicBezTo>
                  <a:cubicBezTo>
                    <a:pt x="26" y="37"/>
                    <a:pt x="22" y="44"/>
                    <a:pt x="19" y="52"/>
                  </a:cubicBezTo>
                  <a:cubicBezTo>
                    <a:pt x="15" y="59"/>
                    <a:pt x="14" y="67"/>
                    <a:pt x="14" y="76"/>
                  </a:cubicBezTo>
                  <a:cubicBezTo>
                    <a:pt x="14" y="84"/>
                    <a:pt x="15" y="92"/>
                    <a:pt x="19" y="99"/>
                  </a:cubicBezTo>
                  <a:cubicBezTo>
                    <a:pt x="22" y="107"/>
                    <a:pt x="26" y="113"/>
                    <a:pt x="32" y="119"/>
                  </a:cubicBezTo>
                  <a:cubicBezTo>
                    <a:pt x="39" y="126"/>
                    <a:pt x="44" y="133"/>
                    <a:pt x="48" y="140"/>
                  </a:cubicBezTo>
                  <a:cubicBezTo>
                    <a:pt x="52" y="148"/>
                    <a:pt x="54" y="156"/>
                    <a:pt x="55" y="166"/>
                  </a:cubicBezTo>
                  <a:cubicBezTo>
                    <a:pt x="97" y="166"/>
                    <a:pt x="97" y="166"/>
                    <a:pt x="97" y="1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3181" tIns="46592" rIns="93181" bIns="4659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18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7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163" name="Group 162"/>
          <p:cNvGrpSpPr/>
          <p:nvPr/>
        </p:nvGrpSpPr>
        <p:grpSpPr>
          <a:xfrm>
            <a:off x="7328497" y="4228912"/>
            <a:ext cx="616809" cy="616809"/>
            <a:chOff x="10675086" y="4644351"/>
            <a:chExt cx="731876" cy="731876"/>
          </a:xfrm>
          <a:solidFill>
            <a:schemeClr val="accent4"/>
          </a:solidFill>
        </p:grpSpPr>
        <p:sp>
          <p:nvSpPr>
            <p:cNvPr id="164" name="Oval 163"/>
            <p:cNvSpPr/>
            <p:nvPr/>
          </p:nvSpPr>
          <p:spPr>
            <a:xfrm rot="5400000">
              <a:off x="10675086" y="4644351"/>
              <a:ext cx="731876" cy="731876"/>
            </a:xfrm>
            <a:prstGeom prst="ellipse">
              <a:avLst/>
            </a:prstGeom>
            <a:grpFill/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5" name="Freeform 158"/>
            <p:cNvSpPr>
              <a:spLocks noChangeAspect="1"/>
            </p:cNvSpPr>
            <p:nvPr/>
          </p:nvSpPr>
          <p:spPr bwMode="black">
            <a:xfrm>
              <a:off x="10887651" y="4862654"/>
              <a:ext cx="306747" cy="295270"/>
            </a:xfrm>
            <a:custGeom>
              <a:avLst/>
              <a:gdLst>
                <a:gd name="connsiteX0" fmla="*/ 439462 w 612464"/>
                <a:gd name="connsiteY0" fmla="*/ 297781 h 589547"/>
                <a:gd name="connsiteX1" fmla="*/ 612464 w 612464"/>
                <a:gd name="connsiteY1" fmla="*/ 297781 h 589547"/>
                <a:gd name="connsiteX2" fmla="*/ 612464 w 612464"/>
                <a:gd name="connsiteY2" fmla="*/ 589544 h 589547"/>
                <a:gd name="connsiteX3" fmla="*/ 439462 w 612464"/>
                <a:gd name="connsiteY3" fmla="*/ 589544 h 589547"/>
                <a:gd name="connsiteX4" fmla="*/ 0 w 612464"/>
                <a:gd name="connsiteY4" fmla="*/ 138826 h 589547"/>
                <a:gd name="connsiteX5" fmla="*/ 173002 w 612464"/>
                <a:gd name="connsiteY5" fmla="*/ 138826 h 589547"/>
                <a:gd name="connsiteX6" fmla="*/ 173002 w 612464"/>
                <a:gd name="connsiteY6" fmla="*/ 589547 h 589547"/>
                <a:gd name="connsiteX7" fmla="*/ 0 w 612464"/>
                <a:gd name="connsiteY7" fmla="*/ 589547 h 589547"/>
                <a:gd name="connsiteX8" fmla="*/ 219732 w 612464"/>
                <a:gd name="connsiteY8" fmla="*/ 0 h 589547"/>
                <a:gd name="connsiteX9" fmla="*/ 392734 w 612464"/>
                <a:gd name="connsiteY9" fmla="*/ 0 h 589547"/>
                <a:gd name="connsiteX10" fmla="*/ 392734 w 612464"/>
                <a:gd name="connsiteY10" fmla="*/ 589542 h 589547"/>
                <a:gd name="connsiteX11" fmla="*/ 219732 w 612464"/>
                <a:gd name="connsiteY11" fmla="*/ 589542 h 589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2464" h="589547">
                  <a:moveTo>
                    <a:pt x="439462" y="297781"/>
                  </a:moveTo>
                  <a:lnTo>
                    <a:pt x="612464" y="297781"/>
                  </a:lnTo>
                  <a:lnTo>
                    <a:pt x="612464" y="589544"/>
                  </a:lnTo>
                  <a:lnTo>
                    <a:pt x="439462" y="589544"/>
                  </a:lnTo>
                  <a:close/>
                  <a:moveTo>
                    <a:pt x="0" y="138826"/>
                  </a:moveTo>
                  <a:lnTo>
                    <a:pt x="173002" y="138826"/>
                  </a:lnTo>
                  <a:lnTo>
                    <a:pt x="173002" y="589547"/>
                  </a:lnTo>
                  <a:lnTo>
                    <a:pt x="0" y="589547"/>
                  </a:lnTo>
                  <a:close/>
                  <a:moveTo>
                    <a:pt x="219732" y="0"/>
                  </a:moveTo>
                  <a:lnTo>
                    <a:pt x="392734" y="0"/>
                  </a:lnTo>
                  <a:lnTo>
                    <a:pt x="392734" y="589542"/>
                  </a:lnTo>
                  <a:lnTo>
                    <a:pt x="219732" y="589542"/>
                  </a:lnTo>
                  <a:close/>
                </a:path>
              </a:pathLst>
            </a:custGeom>
            <a:noFill/>
            <a:ln w="12700" cap="flat" cmpd="sng" algn="ctr">
              <a:solidFill>
                <a:schemeClr val="bg1"/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5227951" y="2797253"/>
            <a:ext cx="555485" cy="555485"/>
            <a:chOff x="9907027" y="1237952"/>
            <a:chExt cx="544720" cy="544720"/>
          </a:xfrm>
        </p:grpSpPr>
        <p:sp>
          <p:nvSpPr>
            <p:cNvPr id="167" name="Oval 166"/>
            <p:cNvSpPr/>
            <p:nvPr/>
          </p:nvSpPr>
          <p:spPr>
            <a:xfrm rot="5400000">
              <a:off x="9907027" y="1237952"/>
              <a:ext cx="544720" cy="544720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8" name="Freeform 33"/>
            <p:cNvSpPr>
              <a:spLocks noChangeAspect="1" noEditPoints="1"/>
            </p:cNvSpPr>
            <p:nvPr/>
          </p:nvSpPr>
          <p:spPr bwMode="black">
            <a:xfrm>
              <a:off x="10048459" y="1417181"/>
              <a:ext cx="261856" cy="186263"/>
            </a:xfrm>
            <a:custGeom>
              <a:avLst/>
              <a:gdLst>
                <a:gd name="T0" fmla="*/ 0 w 1871"/>
                <a:gd name="T1" fmla="*/ 1139 h 1330"/>
                <a:gd name="T2" fmla="*/ 1871 w 1871"/>
                <a:gd name="T3" fmla="*/ 1139 h 1330"/>
                <a:gd name="T4" fmla="*/ 1871 w 1871"/>
                <a:gd name="T5" fmla="*/ 1330 h 1330"/>
                <a:gd name="T6" fmla="*/ 0 w 1871"/>
                <a:gd name="T7" fmla="*/ 1330 h 1330"/>
                <a:gd name="T8" fmla="*/ 0 w 1871"/>
                <a:gd name="T9" fmla="*/ 1139 h 1330"/>
                <a:gd name="T10" fmla="*/ 1870 w 1871"/>
                <a:gd name="T11" fmla="*/ 0 h 1330"/>
                <a:gd name="T12" fmla="*/ 1829 w 1871"/>
                <a:gd name="T13" fmla="*/ 312 h 1330"/>
                <a:gd name="T14" fmla="*/ 1766 w 1871"/>
                <a:gd name="T15" fmla="*/ 249 h 1330"/>
                <a:gd name="T16" fmla="*/ 1118 w 1871"/>
                <a:gd name="T17" fmla="*/ 897 h 1330"/>
                <a:gd name="T18" fmla="*/ 1115 w 1871"/>
                <a:gd name="T19" fmla="*/ 894 h 1330"/>
                <a:gd name="T20" fmla="*/ 1112 w 1871"/>
                <a:gd name="T21" fmla="*/ 897 h 1330"/>
                <a:gd name="T22" fmla="*/ 951 w 1871"/>
                <a:gd name="T23" fmla="*/ 736 h 1330"/>
                <a:gd name="T24" fmla="*/ 951 w 1871"/>
                <a:gd name="T25" fmla="*/ 737 h 1330"/>
                <a:gd name="T26" fmla="*/ 710 w 1871"/>
                <a:gd name="T27" fmla="*/ 496 h 1330"/>
                <a:gd name="T28" fmla="*/ 175 w 1871"/>
                <a:gd name="T29" fmla="*/ 1032 h 1330"/>
                <a:gd name="T30" fmla="*/ 171 w 1871"/>
                <a:gd name="T31" fmla="*/ 1037 h 1330"/>
                <a:gd name="T32" fmla="*/ 166 w 1871"/>
                <a:gd name="T33" fmla="*/ 1041 h 1330"/>
                <a:gd name="T34" fmla="*/ 161 w 1871"/>
                <a:gd name="T35" fmla="*/ 1046 h 1330"/>
                <a:gd name="T36" fmla="*/ 160 w 1871"/>
                <a:gd name="T37" fmla="*/ 1045 h 1330"/>
                <a:gd name="T38" fmla="*/ 140 w 1871"/>
                <a:gd name="T39" fmla="*/ 1059 h 1330"/>
                <a:gd name="T40" fmla="*/ 101 w 1871"/>
                <a:gd name="T41" fmla="*/ 1066 h 1330"/>
                <a:gd name="T42" fmla="*/ 1 w 1871"/>
                <a:gd name="T43" fmla="*/ 967 h 1330"/>
                <a:gd name="T44" fmla="*/ 9 w 1871"/>
                <a:gd name="T45" fmla="*/ 928 h 1330"/>
                <a:gd name="T46" fmla="*/ 23 w 1871"/>
                <a:gd name="T47" fmla="*/ 908 h 1330"/>
                <a:gd name="T48" fmla="*/ 19 w 1871"/>
                <a:gd name="T49" fmla="*/ 905 h 1330"/>
                <a:gd name="T50" fmla="*/ 707 w 1871"/>
                <a:gd name="T51" fmla="*/ 217 h 1330"/>
                <a:gd name="T52" fmla="*/ 710 w 1871"/>
                <a:gd name="T53" fmla="*/ 220 h 1330"/>
                <a:gd name="T54" fmla="*/ 713 w 1871"/>
                <a:gd name="T55" fmla="*/ 217 h 1330"/>
                <a:gd name="T56" fmla="*/ 874 w 1871"/>
                <a:gd name="T57" fmla="*/ 378 h 1330"/>
                <a:gd name="T58" fmla="*/ 874 w 1871"/>
                <a:gd name="T59" fmla="*/ 377 h 1330"/>
                <a:gd name="T60" fmla="*/ 1115 w 1871"/>
                <a:gd name="T61" fmla="*/ 618 h 1330"/>
                <a:gd name="T62" fmla="*/ 1625 w 1871"/>
                <a:gd name="T63" fmla="*/ 108 h 1330"/>
                <a:gd name="T64" fmla="*/ 1558 w 1871"/>
                <a:gd name="T65" fmla="*/ 41 h 1330"/>
                <a:gd name="T66" fmla="*/ 1870 w 1871"/>
                <a:gd name="T67" fmla="*/ 0 h 1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871" h="1330">
                  <a:moveTo>
                    <a:pt x="0" y="1139"/>
                  </a:moveTo>
                  <a:cubicBezTo>
                    <a:pt x="1871" y="1139"/>
                    <a:pt x="1871" y="1139"/>
                    <a:pt x="1871" y="1139"/>
                  </a:cubicBezTo>
                  <a:cubicBezTo>
                    <a:pt x="1871" y="1330"/>
                    <a:pt x="1871" y="1330"/>
                    <a:pt x="1871" y="1330"/>
                  </a:cubicBezTo>
                  <a:cubicBezTo>
                    <a:pt x="0" y="1330"/>
                    <a:pt x="0" y="1330"/>
                    <a:pt x="0" y="1330"/>
                  </a:cubicBezTo>
                  <a:cubicBezTo>
                    <a:pt x="0" y="1139"/>
                    <a:pt x="0" y="1139"/>
                    <a:pt x="0" y="1139"/>
                  </a:cubicBezTo>
                  <a:close/>
                  <a:moveTo>
                    <a:pt x="1870" y="0"/>
                  </a:moveTo>
                  <a:cubicBezTo>
                    <a:pt x="1829" y="312"/>
                    <a:pt x="1829" y="312"/>
                    <a:pt x="1829" y="312"/>
                  </a:cubicBezTo>
                  <a:cubicBezTo>
                    <a:pt x="1766" y="249"/>
                    <a:pt x="1766" y="249"/>
                    <a:pt x="1766" y="249"/>
                  </a:cubicBezTo>
                  <a:cubicBezTo>
                    <a:pt x="1118" y="897"/>
                    <a:pt x="1118" y="897"/>
                    <a:pt x="1118" y="897"/>
                  </a:cubicBezTo>
                  <a:cubicBezTo>
                    <a:pt x="1115" y="894"/>
                    <a:pt x="1115" y="894"/>
                    <a:pt x="1115" y="894"/>
                  </a:cubicBezTo>
                  <a:cubicBezTo>
                    <a:pt x="1112" y="897"/>
                    <a:pt x="1112" y="897"/>
                    <a:pt x="1112" y="897"/>
                  </a:cubicBezTo>
                  <a:cubicBezTo>
                    <a:pt x="951" y="736"/>
                    <a:pt x="951" y="736"/>
                    <a:pt x="951" y="736"/>
                  </a:cubicBezTo>
                  <a:cubicBezTo>
                    <a:pt x="951" y="737"/>
                    <a:pt x="951" y="737"/>
                    <a:pt x="951" y="737"/>
                  </a:cubicBezTo>
                  <a:cubicBezTo>
                    <a:pt x="710" y="496"/>
                    <a:pt x="710" y="496"/>
                    <a:pt x="710" y="496"/>
                  </a:cubicBezTo>
                  <a:cubicBezTo>
                    <a:pt x="175" y="1032"/>
                    <a:pt x="175" y="1032"/>
                    <a:pt x="175" y="1032"/>
                  </a:cubicBezTo>
                  <a:cubicBezTo>
                    <a:pt x="171" y="1037"/>
                    <a:pt x="171" y="1037"/>
                    <a:pt x="171" y="1037"/>
                  </a:cubicBezTo>
                  <a:cubicBezTo>
                    <a:pt x="166" y="1041"/>
                    <a:pt x="166" y="1041"/>
                    <a:pt x="166" y="1041"/>
                  </a:cubicBezTo>
                  <a:cubicBezTo>
                    <a:pt x="161" y="1046"/>
                    <a:pt x="161" y="1046"/>
                    <a:pt x="161" y="1046"/>
                  </a:cubicBezTo>
                  <a:cubicBezTo>
                    <a:pt x="160" y="1045"/>
                    <a:pt x="160" y="1045"/>
                    <a:pt x="160" y="1045"/>
                  </a:cubicBezTo>
                  <a:cubicBezTo>
                    <a:pt x="140" y="1059"/>
                    <a:pt x="140" y="1059"/>
                    <a:pt x="140" y="1059"/>
                  </a:cubicBezTo>
                  <a:cubicBezTo>
                    <a:pt x="128" y="1064"/>
                    <a:pt x="115" y="1066"/>
                    <a:pt x="101" y="1066"/>
                  </a:cubicBezTo>
                  <a:cubicBezTo>
                    <a:pt x="46" y="1066"/>
                    <a:pt x="1" y="1022"/>
                    <a:pt x="1" y="967"/>
                  </a:cubicBezTo>
                  <a:cubicBezTo>
                    <a:pt x="1" y="953"/>
                    <a:pt x="4" y="940"/>
                    <a:pt x="9" y="928"/>
                  </a:cubicBezTo>
                  <a:cubicBezTo>
                    <a:pt x="23" y="908"/>
                    <a:pt x="23" y="908"/>
                    <a:pt x="23" y="908"/>
                  </a:cubicBezTo>
                  <a:cubicBezTo>
                    <a:pt x="19" y="905"/>
                    <a:pt x="19" y="905"/>
                    <a:pt x="19" y="905"/>
                  </a:cubicBezTo>
                  <a:cubicBezTo>
                    <a:pt x="707" y="217"/>
                    <a:pt x="707" y="217"/>
                    <a:pt x="707" y="217"/>
                  </a:cubicBezTo>
                  <a:cubicBezTo>
                    <a:pt x="710" y="220"/>
                    <a:pt x="710" y="220"/>
                    <a:pt x="710" y="220"/>
                  </a:cubicBezTo>
                  <a:cubicBezTo>
                    <a:pt x="713" y="217"/>
                    <a:pt x="713" y="217"/>
                    <a:pt x="713" y="217"/>
                  </a:cubicBezTo>
                  <a:cubicBezTo>
                    <a:pt x="874" y="378"/>
                    <a:pt x="874" y="378"/>
                    <a:pt x="874" y="378"/>
                  </a:cubicBezTo>
                  <a:cubicBezTo>
                    <a:pt x="874" y="377"/>
                    <a:pt x="874" y="377"/>
                    <a:pt x="874" y="377"/>
                  </a:cubicBezTo>
                  <a:cubicBezTo>
                    <a:pt x="1115" y="618"/>
                    <a:pt x="1115" y="618"/>
                    <a:pt x="1115" y="618"/>
                  </a:cubicBezTo>
                  <a:cubicBezTo>
                    <a:pt x="1625" y="108"/>
                    <a:pt x="1625" y="108"/>
                    <a:pt x="1625" y="108"/>
                  </a:cubicBezTo>
                  <a:cubicBezTo>
                    <a:pt x="1558" y="41"/>
                    <a:pt x="1558" y="41"/>
                    <a:pt x="1558" y="41"/>
                  </a:cubicBezTo>
                  <a:cubicBezTo>
                    <a:pt x="1870" y="0"/>
                    <a:pt x="1870" y="0"/>
                    <a:pt x="18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4" tIns="45706" rIns="91414" bIns="4570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3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"/>
                <a:ea typeface="+mn-ea"/>
                <a:cs typeface="+mn-cs"/>
              </a:endParaRPr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1376931" y="5205079"/>
            <a:ext cx="616810" cy="616810"/>
            <a:chOff x="955412" y="5324057"/>
            <a:chExt cx="731877" cy="731877"/>
          </a:xfrm>
        </p:grpSpPr>
        <p:sp>
          <p:nvSpPr>
            <p:cNvPr id="179" name="Oval 178"/>
            <p:cNvSpPr/>
            <p:nvPr/>
          </p:nvSpPr>
          <p:spPr>
            <a:xfrm rot="5400000">
              <a:off x="955412" y="5324057"/>
              <a:ext cx="731877" cy="73187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0" name="Graphic 179" descr="Envelope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21099" y="5495929"/>
              <a:ext cx="407270" cy="407270"/>
            </a:xfrm>
            <a:prstGeom prst="rect">
              <a:avLst/>
            </a:prstGeom>
          </p:spPr>
        </p:pic>
      </p:grpSp>
      <p:grpSp>
        <p:nvGrpSpPr>
          <p:cNvPr id="181" name="Group 180"/>
          <p:cNvGrpSpPr/>
          <p:nvPr/>
        </p:nvGrpSpPr>
        <p:grpSpPr>
          <a:xfrm>
            <a:off x="10672528" y="5355126"/>
            <a:ext cx="616810" cy="616810"/>
            <a:chOff x="8923902" y="5451921"/>
            <a:chExt cx="731877" cy="731877"/>
          </a:xfrm>
        </p:grpSpPr>
        <p:sp>
          <p:nvSpPr>
            <p:cNvPr id="182" name="Oval 181"/>
            <p:cNvSpPr/>
            <p:nvPr/>
          </p:nvSpPr>
          <p:spPr>
            <a:xfrm>
              <a:off x="8923902" y="5451921"/>
              <a:ext cx="731877" cy="731877"/>
            </a:xfrm>
            <a:prstGeom prst="ellipse">
              <a:avLst/>
            </a:prstGeom>
            <a:solidFill>
              <a:schemeClr val="tx2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3" name="Graphic 182" descr="List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126225" y="5644620"/>
              <a:ext cx="339173" cy="339173"/>
            </a:xfrm>
            <a:prstGeom prst="rect">
              <a:avLst/>
            </a:prstGeom>
          </p:spPr>
        </p:pic>
      </p:grpSp>
      <p:grpSp>
        <p:nvGrpSpPr>
          <p:cNvPr id="190" name="Group 189"/>
          <p:cNvGrpSpPr/>
          <p:nvPr/>
        </p:nvGrpSpPr>
        <p:grpSpPr>
          <a:xfrm>
            <a:off x="8587288" y="3474250"/>
            <a:ext cx="616810" cy="616810"/>
            <a:chOff x="2724689" y="2608002"/>
            <a:chExt cx="604857" cy="604857"/>
          </a:xfrm>
        </p:grpSpPr>
        <p:sp>
          <p:nvSpPr>
            <p:cNvPr id="191" name="Oval 190"/>
            <p:cNvSpPr/>
            <p:nvPr/>
          </p:nvSpPr>
          <p:spPr>
            <a:xfrm rot="5400000">
              <a:off x="2724689" y="2608002"/>
              <a:ext cx="604857" cy="604857"/>
            </a:xfrm>
            <a:prstGeom prst="ellipse">
              <a:avLst/>
            </a:prstGeom>
            <a:solidFill>
              <a:schemeClr val="tx2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92" name="Graphic 191" descr="Flip Calendar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861806" y="2746866"/>
              <a:ext cx="341193" cy="341193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5878500" y="1623154"/>
            <a:ext cx="639810" cy="639807"/>
            <a:chOff x="5762846" y="1591212"/>
            <a:chExt cx="627411" cy="627408"/>
          </a:xfrm>
        </p:grpSpPr>
        <p:sp>
          <p:nvSpPr>
            <p:cNvPr id="131" name="Oval 130"/>
            <p:cNvSpPr/>
            <p:nvPr/>
          </p:nvSpPr>
          <p:spPr bwMode="auto">
            <a:xfrm>
              <a:off x="5762846" y="1591212"/>
              <a:ext cx="627411" cy="62740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194" name="Graphic 193" descr="Chat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851780" y="1716195"/>
              <a:ext cx="448343" cy="448343"/>
            </a:xfrm>
            <a:prstGeom prst="rect">
              <a:avLst/>
            </a:prstGeom>
          </p:spPr>
        </p:pic>
      </p:grpSp>
      <p:grpSp>
        <p:nvGrpSpPr>
          <p:cNvPr id="197" name="Group 196"/>
          <p:cNvGrpSpPr/>
          <p:nvPr/>
        </p:nvGrpSpPr>
        <p:grpSpPr>
          <a:xfrm>
            <a:off x="9450578" y="2902279"/>
            <a:ext cx="616810" cy="616810"/>
            <a:chOff x="955412" y="5324057"/>
            <a:chExt cx="731877" cy="731877"/>
          </a:xfrm>
        </p:grpSpPr>
        <p:sp>
          <p:nvSpPr>
            <p:cNvPr id="198" name="Oval 197"/>
            <p:cNvSpPr/>
            <p:nvPr/>
          </p:nvSpPr>
          <p:spPr>
            <a:xfrm rot="5400000">
              <a:off x="955412" y="5324057"/>
              <a:ext cx="731877" cy="73187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99" name="Graphic 198" descr="Envelope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121099" y="5495929"/>
              <a:ext cx="407270" cy="407270"/>
            </a:xfrm>
            <a:prstGeom prst="rect">
              <a:avLst/>
            </a:prstGeom>
          </p:spPr>
        </p:pic>
      </p:grpSp>
      <p:cxnSp>
        <p:nvCxnSpPr>
          <p:cNvPr id="203" name="Straight Connector 202"/>
          <p:cNvCxnSpPr>
            <a:cxnSpLocks/>
            <a:stCxn id="126" idx="2"/>
          </p:cNvCxnSpPr>
          <p:nvPr/>
        </p:nvCxnSpPr>
        <p:spPr>
          <a:xfrm flipV="1">
            <a:off x="7569984" y="1803061"/>
            <a:ext cx="1013412" cy="54212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>
            <a:off x="11188282" y="1803061"/>
            <a:ext cx="483441" cy="483439"/>
            <a:chOff x="5421202" y="3968488"/>
            <a:chExt cx="630990" cy="630988"/>
          </a:xfrm>
        </p:grpSpPr>
        <p:sp>
          <p:nvSpPr>
            <p:cNvPr id="252" name="Oval 251"/>
            <p:cNvSpPr/>
            <p:nvPr/>
          </p:nvSpPr>
          <p:spPr bwMode="auto">
            <a:xfrm>
              <a:off x="5421202" y="3968488"/>
              <a:ext cx="630990" cy="6309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253" name="Graphic 252" descr="Chat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511898" y="4091647"/>
              <a:ext cx="448343" cy="448343"/>
            </a:xfrm>
            <a:prstGeom prst="rect">
              <a:avLst/>
            </a:prstGeom>
          </p:spPr>
        </p:pic>
      </p:grpSp>
      <p:cxnSp>
        <p:nvCxnSpPr>
          <p:cNvPr id="255" name="Straight Connector 254"/>
          <p:cNvCxnSpPr>
            <a:cxnSpLocks/>
            <a:endCxn id="112" idx="6"/>
          </p:cNvCxnSpPr>
          <p:nvPr/>
        </p:nvCxnSpPr>
        <p:spPr>
          <a:xfrm flipV="1">
            <a:off x="5755599" y="3499623"/>
            <a:ext cx="1797082" cy="60798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 24"/>
          <p:cNvGrpSpPr/>
          <p:nvPr/>
        </p:nvGrpSpPr>
        <p:grpSpPr>
          <a:xfrm>
            <a:off x="5396491" y="3759301"/>
            <a:ext cx="643460" cy="643458"/>
            <a:chOff x="5268802" y="3816088"/>
            <a:chExt cx="630990" cy="630988"/>
          </a:xfrm>
        </p:grpSpPr>
        <p:sp>
          <p:nvSpPr>
            <p:cNvPr id="118" name="Oval 117"/>
            <p:cNvSpPr/>
            <p:nvPr/>
          </p:nvSpPr>
          <p:spPr bwMode="auto">
            <a:xfrm>
              <a:off x="5268802" y="3816088"/>
              <a:ext cx="630990" cy="6309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196" name="Graphic 195" descr="Chat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359498" y="3939247"/>
              <a:ext cx="448343" cy="448343"/>
            </a:xfrm>
            <a:prstGeom prst="rect">
              <a:avLst/>
            </a:prstGeom>
          </p:spPr>
        </p:pic>
      </p:grpSp>
      <p:cxnSp>
        <p:nvCxnSpPr>
          <p:cNvPr id="256" name="Straight Connector 255"/>
          <p:cNvCxnSpPr>
            <a:cxnSpLocks/>
          </p:cNvCxnSpPr>
          <p:nvPr/>
        </p:nvCxnSpPr>
        <p:spPr>
          <a:xfrm>
            <a:off x="8649134" y="1887129"/>
            <a:ext cx="1348392" cy="5995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" name="Group 183"/>
          <p:cNvGrpSpPr/>
          <p:nvPr/>
        </p:nvGrpSpPr>
        <p:grpSpPr>
          <a:xfrm>
            <a:off x="8682016" y="5294016"/>
            <a:ext cx="616810" cy="616810"/>
            <a:chOff x="8742516" y="1194042"/>
            <a:chExt cx="731877" cy="731877"/>
          </a:xfrm>
        </p:grpSpPr>
        <p:sp>
          <p:nvSpPr>
            <p:cNvPr id="185" name="Oval 184"/>
            <p:cNvSpPr/>
            <p:nvPr/>
          </p:nvSpPr>
          <p:spPr>
            <a:xfrm>
              <a:off x="8742516" y="1194042"/>
              <a:ext cx="731877" cy="731877"/>
            </a:xfrm>
            <a:prstGeom prst="ellipse">
              <a:avLst/>
            </a:prstGeom>
            <a:solidFill>
              <a:schemeClr val="tx2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6" name="Graphic 185" descr="Projector screen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8901630" y="1372611"/>
              <a:ext cx="438730" cy="438730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8298224" y="1556654"/>
            <a:ext cx="616809" cy="616809"/>
            <a:chOff x="8135676" y="1526000"/>
            <a:chExt cx="604856" cy="604856"/>
          </a:xfrm>
        </p:grpSpPr>
        <p:sp>
          <p:nvSpPr>
            <p:cNvPr id="247" name="Oval 246"/>
            <p:cNvSpPr/>
            <p:nvPr/>
          </p:nvSpPr>
          <p:spPr>
            <a:xfrm rot="5400000">
              <a:off x="8135676" y="1526000"/>
              <a:ext cx="604856" cy="604856"/>
            </a:xfrm>
            <a:prstGeom prst="ellipse">
              <a:avLst/>
            </a:prstGeom>
            <a:solidFill>
              <a:schemeClr val="accent4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43" name="Graphic 242" descr="Gauge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9101" y="1616171"/>
              <a:ext cx="314190" cy="314190"/>
            </a:xfrm>
            <a:prstGeom prst="rect">
              <a:avLst/>
            </a:prstGeom>
          </p:spPr>
        </p:pic>
      </p:grpSp>
      <p:sp>
        <p:nvSpPr>
          <p:cNvPr id="259" name="Title 1"/>
          <p:cNvSpPr txBox="1">
            <a:spLocks/>
          </p:cNvSpPr>
          <p:nvPr/>
        </p:nvSpPr>
        <p:spPr>
          <a:xfrm>
            <a:off x="853672" y="3298908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GROUPS</a:t>
            </a:r>
          </a:p>
        </p:txBody>
      </p:sp>
      <p:sp>
        <p:nvSpPr>
          <p:cNvPr id="261" name="Title 1"/>
          <p:cNvSpPr txBox="1">
            <a:spLocks/>
          </p:cNvSpPr>
          <p:nvPr/>
        </p:nvSpPr>
        <p:spPr>
          <a:xfrm>
            <a:off x="6872439" y="1718985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ME</a:t>
            </a:r>
          </a:p>
        </p:txBody>
      </p:sp>
      <p:cxnSp>
        <p:nvCxnSpPr>
          <p:cNvPr id="262" name="Straight Connector 261"/>
          <p:cNvCxnSpPr>
            <a:cxnSpLocks/>
          </p:cNvCxnSpPr>
          <p:nvPr/>
        </p:nvCxnSpPr>
        <p:spPr>
          <a:xfrm flipV="1">
            <a:off x="2434330" y="2549546"/>
            <a:ext cx="1525060" cy="90468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/>
          <p:cNvCxnSpPr>
            <a:cxnSpLocks/>
            <a:endCxn id="96" idx="2"/>
          </p:cNvCxnSpPr>
          <p:nvPr/>
        </p:nvCxnSpPr>
        <p:spPr>
          <a:xfrm flipV="1">
            <a:off x="3256464" y="5653915"/>
            <a:ext cx="3578143" cy="17999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>
            <a:cxnSpLocks/>
          </p:cNvCxnSpPr>
          <p:nvPr/>
        </p:nvCxnSpPr>
        <p:spPr>
          <a:xfrm flipH="1" flipV="1">
            <a:off x="7540969" y="2553251"/>
            <a:ext cx="10730" cy="87203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/>
          <p:cNvCxnSpPr>
            <a:cxnSpLocks/>
            <a:endCxn id="122" idx="0"/>
          </p:cNvCxnSpPr>
          <p:nvPr/>
        </p:nvCxnSpPr>
        <p:spPr>
          <a:xfrm flipV="1">
            <a:off x="6913070" y="4789716"/>
            <a:ext cx="2847774" cy="85032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/>
          <p:cNvCxnSpPr>
            <a:cxnSpLocks/>
            <a:endCxn id="122" idx="15"/>
          </p:cNvCxnSpPr>
          <p:nvPr/>
        </p:nvCxnSpPr>
        <p:spPr>
          <a:xfrm>
            <a:off x="7490419" y="3468426"/>
            <a:ext cx="2363591" cy="132460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Straight Connector 282"/>
          <p:cNvCxnSpPr>
            <a:cxnSpLocks/>
          </p:cNvCxnSpPr>
          <p:nvPr/>
        </p:nvCxnSpPr>
        <p:spPr>
          <a:xfrm flipV="1">
            <a:off x="3967963" y="2450350"/>
            <a:ext cx="3575273" cy="661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Group 119"/>
          <p:cNvGrpSpPr>
            <a:grpSpLocks noChangeAspect="1"/>
          </p:cNvGrpSpPr>
          <p:nvPr/>
        </p:nvGrpSpPr>
        <p:grpSpPr>
          <a:xfrm>
            <a:off x="9565137" y="4446873"/>
            <a:ext cx="643460" cy="643458"/>
            <a:chOff x="4149299" y="2921794"/>
            <a:chExt cx="643734" cy="643732"/>
          </a:xfrm>
        </p:grpSpPr>
        <p:sp>
          <p:nvSpPr>
            <p:cNvPr id="121" name="Oval 120"/>
            <p:cNvSpPr/>
            <p:nvPr/>
          </p:nvSpPr>
          <p:spPr bwMode="auto">
            <a:xfrm>
              <a:off x="4149299" y="2921794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122" name="Freeform 20"/>
            <p:cNvSpPr>
              <a:spLocks noEditPoints="1"/>
            </p:cNvSpPr>
            <p:nvPr/>
          </p:nvSpPr>
          <p:spPr bwMode="auto">
            <a:xfrm>
              <a:off x="4325115" y="3107385"/>
              <a:ext cx="292100" cy="272550"/>
            </a:xfrm>
            <a:custGeom>
              <a:avLst/>
              <a:gdLst>
                <a:gd name="T0" fmla="*/ 24 w 351"/>
                <a:gd name="T1" fmla="*/ 190 h 329"/>
                <a:gd name="T2" fmla="*/ 80 w 351"/>
                <a:gd name="T3" fmla="*/ 134 h 329"/>
                <a:gd name="T4" fmla="*/ 136 w 351"/>
                <a:gd name="T5" fmla="*/ 190 h 329"/>
                <a:gd name="T6" fmla="*/ 80 w 351"/>
                <a:gd name="T7" fmla="*/ 246 h 329"/>
                <a:gd name="T8" fmla="*/ 24 w 351"/>
                <a:gd name="T9" fmla="*/ 190 h 329"/>
                <a:gd name="T10" fmla="*/ 163 w 351"/>
                <a:gd name="T11" fmla="*/ 328 h 329"/>
                <a:gd name="T12" fmla="*/ 81 w 351"/>
                <a:gd name="T13" fmla="*/ 246 h 329"/>
                <a:gd name="T14" fmla="*/ 0 w 351"/>
                <a:gd name="T15" fmla="*/ 328 h 329"/>
                <a:gd name="T16" fmla="*/ 217 w 351"/>
                <a:gd name="T17" fmla="*/ 112 h 329"/>
                <a:gd name="T18" fmla="*/ 273 w 351"/>
                <a:gd name="T19" fmla="*/ 56 h 329"/>
                <a:gd name="T20" fmla="*/ 217 w 351"/>
                <a:gd name="T21" fmla="*/ 0 h 329"/>
                <a:gd name="T22" fmla="*/ 161 w 351"/>
                <a:gd name="T23" fmla="*/ 56 h 329"/>
                <a:gd name="T24" fmla="*/ 217 w 351"/>
                <a:gd name="T25" fmla="*/ 112 h 329"/>
                <a:gd name="T26" fmla="*/ 300 w 351"/>
                <a:gd name="T27" fmla="*/ 194 h 329"/>
                <a:gd name="T28" fmla="*/ 218 w 351"/>
                <a:gd name="T29" fmla="*/ 112 h 329"/>
                <a:gd name="T30" fmla="*/ 136 w 351"/>
                <a:gd name="T31" fmla="*/ 194 h 329"/>
                <a:gd name="T32" fmla="*/ 296 w 351"/>
                <a:gd name="T33" fmla="*/ 329 h 329"/>
                <a:gd name="T34" fmla="*/ 351 w 351"/>
                <a:gd name="T35" fmla="*/ 273 h 329"/>
                <a:gd name="T36" fmla="*/ 296 w 351"/>
                <a:gd name="T37" fmla="*/ 218 h 329"/>
                <a:gd name="T38" fmla="*/ 351 w 351"/>
                <a:gd name="T39" fmla="*/ 273 h 329"/>
                <a:gd name="T40" fmla="*/ 249 w 351"/>
                <a:gd name="T41" fmla="*/ 273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1" h="329">
                  <a:moveTo>
                    <a:pt x="24" y="190"/>
                  </a:moveTo>
                  <a:cubicBezTo>
                    <a:pt x="24" y="159"/>
                    <a:pt x="49" y="134"/>
                    <a:pt x="80" y="134"/>
                  </a:cubicBezTo>
                  <a:cubicBezTo>
                    <a:pt x="111" y="134"/>
                    <a:pt x="136" y="159"/>
                    <a:pt x="136" y="190"/>
                  </a:cubicBezTo>
                  <a:cubicBezTo>
                    <a:pt x="136" y="221"/>
                    <a:pt x="111" y="246"/>
                    <a:pt x="80" y="246"/>
                  </a:cubicBezTo>
                  <a:cubicBezTo>
                    <a:pt x="49" y="246"/>
                    <a:pt x="24" y="221"/>
                    <a:pt x="24" y="190"/>
                  </a:cubicBezTo>
                  <a:close/>
                  <a:moveTo>
                    <a:pt x="163" y="328"/>
                  </a:moveTo>
                  <a:cubicBezTo>
                    <a:pt x="163" y="283"/>
                    <a:pt x="127" y="246"/>
                    <a:pt x="81" y="246"/>
                  </a:cubicBezTo>
                  <a:cubicBezTo>
                    <a:pt x="36" y="246"/>
                    <a:pt x="0" y="283"/>
                    <a:pt x="0" y="328"/>
                  </a:cubicBezTo>
                  <a:moveTo>
                    <a:pt x="217" y="112"/>
                  </a:moveTo>
                  <a:cubicBezTo>
                    <a:pt x="248" y="112"/>
                    <a:pt x="273" y="87"/>
                    <a:pt x="273" y="56"/>
                  </a:cubicBezTo>
                  <a:cubicBezTo>
                    <a:pt x="273" y="25"/>
                    <a:pt x="248" y="0"/>
                    <a:pt x="217" y="0"/>
                  </a:cubicBezTo>
                  <a:cubicBezTo>
                    <a:pt x="186" y="0"/>
                    <a:pt x="161" y="25"/>
                    <a:pt x="161" y="56"/>
                  </a:cubicBezTo>
                  <a:cubicBezTo>
                    <a:pt x="161" y="87"/>
                    <a:pt x="186" y="112"/>
                    <a:pt x="217" y="112"/>
                  </a:cubicBezTo>
                  <a:close/>
                  <a:moveTo>
                    <a:pt x="300" y="194"/>
                  </a:moveTo>
                  <a:cubicBezTo>
                    <a:pt x="300" y="149"/>
                    <a:pt x="263" y="112"/>
                    <a:pt x="218" y="112"/>
                  </a:cubicBezTo>
                  <a:cubicBezTo>
                    <a:pt x="173" y="112"/>
                    <a:pt x="136" y="149"/>
                    <a:pt x="136" y="194"/>
                  </a:cubicBezTo>
                  <a:moveTo>
                    <a:pt x="296" y="329"/>
                  </a:moveTo>
                  <a:cubicBezTo>
                    <a:pt x="351" y="273"/>
                    <a:pt x="351" y="273"/>
                    <a:pt x="351" y="273"/>
                  </a:cubicBezTo>
                  <a:cubicBezTo>
                    <a:pt x="296" y="218"/>
                    <a:pt x="296" y="218"/>
                    <a:pt x="296" y="218"/>
                  </a:cubicBezTo>
                  <a:moveTo>
                    <a:pt x="351" y="273"/>
                  </a:moveTo>
                  <a:cubicBezTo>
                    <a:pt x="249" y="273"/>
                    <a:pt x="249" y="273"/>
                    <a:pt x="249" y="273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2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123" name="Group 122"/>
          <p:cNvGrpSpPr>
            <a:grpSpLocks noChangeAspect="1"/>
          </p:cNvGrpSpPr>
          <p:nvPr/>
        </p:nvGrpSpPr>
        <p:grpSpPr>
          <a:xfrm>
            <a:off x="7186788" y="2071893"/>
            <a:ext cx="643460" cy="643458"/>
            <a:chOff x="3245478" y="4834995"/>
            <a:chExt cx="643734" cy="643732"/>
          </a:xfrm>
        </p:grpSpPr>
        <p:sp>
          <p:nvSpPr>
            <p:cNvPr id="124" name="Oval 123"/>
            <p:cNvSpPr/>
            <p:nvPr/>
          </p:nvSpPr>
          <p:spPr bwMode="auto">
            <a:xfrm>
              <a:off x="3245478" y="4834995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126" name="Freeform 5"/>
            <p:cNvSpPr>
              <a:spLocks noEditPoints="1"/>
            </p:cNvSpPr>
            <p:nvPr/>
          </p:nvSpPr>
          <p:spPr bwMode="auto">
            <a:xfrm>
              <a:off x="3470377" y="5048517"/>
              <a:ext cx="193936" cy="216688"/>
            </a:xfrm>
            <a:custGeom>
              <a:avLst/>
              <a:gdLst>
                <a:gd name="T0" fmla="*/ 48 w 246"/>
                <a:gd name="T1" fmla="*/ 76 h 275"/>
                <a:gd name="T2" fmla="*/ 124 w 246"/>
                <a:gd name="T3" fmla="*/ 0 h 275"/>
                <a:gd name="T4" fmla="*/ 201 w 246"/>
                <a:gd name="T5" fmla="*/ 76 h 275"/>
                <a:gd name="T6" fmla="*/ 124 w 246"/>
                <a:gd name="T7" fmla="*/ 152 h 275"/>
                <a:gd name="T8" fmla="*/ 48 w 246"/>
                <a:gd name="T9" fmla="*/ 76 h 275"/>
                <a:gd name="T10" fmla="*/ 246 w 246"/>
                <a:gd name="T11" fmla="*/ 275 h 275"/>
                <a:gd name="T12" fmla="*/ 123 w 246"/>
                <a:gd name="T13" fmla="*/ 152 h 275"/>
                <a:gd name="T14" fmla="*/ 0 w 246"/>
                <a:gd name="T1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6" h="275">
                  <a:moveTo>
                    <a:pt x="48" y="76"/>
                  </a:moveTo>
                  <a:cubicBezTo>
                    <a:pt x="48" y="34"/>
                    <a:pt x="82" y="0"/>
                    <a:pt x="124" y="0"/>
                  </a:cubicBezTo>
                  <a:cubicBezTo>
                    <a:pt x="166" y="0"/>
                    <a:pt x="201" y="34"/>
                    <a:pt x="201" y="76"/>
                  </a:cubicBezTo>
                  <a:cubicBezTo>
                    <a:pt x="201" y="118"/>
                    <a:pt x="166" y="152"/>
                    <a:pt x="124" y="152"/>
                  </a:cubicBezTo>
                  <a:cubicBezTo>
                    <a:pt x="82" y="152"/>
                    <a:pt x="48" y="118"/>
                    <a:pt x="48" y="76"/>
                  </a:cubicBezTo>
                  <a:close/>
                  <a:moveTo>
                    <a:pt x="246" y="275"/>
                  </a:moveTo>
                  <a:cubicBezTo>
                    <a:pt x="246" y="207"/>
                    <a:pt x="191" y="152"/>
                    <a:pt x="123" y="152"/>
                  </a:cubicBezTo>
                  <a:cubicBezTo>
                    <a:pt x="55" y="152"/>
                    <a:pt x="0" y="207"/>
                    <a:pt x="0" y="275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2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cxnSp>
        <p:nvCxnSpPr>
          <p:cNvPr id="288" name="Straight Connector 287"/>
          <p:cNvCxnSpPr>
            <a:cxnSpLocks/>
            <a:stCxn id="226" idx="7"/>
            <a:endCxn id="109" idx="3"/>
          </p:cNvCxnSpPr>
          <p:nvPr/>
        </p:nvCxnSpPr>
        <p:spPr>
          <a:xfrm flipV="1">
            <a:off x="3493544" y="3704806"/>
            <a:ext cx="3842238" cy="202469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/>
          <p:cNvCxnSpPr>
            <a:cxnSpLocks/>
          </p:cNvCxnSpPr>
          <p:nvPr/>
        </p:nvCxnSpPr>
        <p:spPr>
          <a:xfrm flipV="1">
            <a:off x="6828162" y="3487394"/>
            <a:ext cx="724700" cy="204064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4" name="Group 93"/>
          <p:cNvGrpSpPr>
            <a:grpSpLocks noChangeAspect="1"/>
          </p:cNvGrpSpPr>
          <p:nvPr/>
        </p:nvGrpSpPr>
        <p:grpSpPr>
          <a:xfrm>
            <a:off x="6456570" y="5334418"/>
            <a:ext cx="643460" cy="643458"/>
            <a:chOff x="2110945" y="1245128"/>
            <a:chExt cx="643734" cy="643732"/>
          </a:xfrm>
        </p:grpSpPr>
        <p:sp>
          <p:nvSpPr>
            <p:cNvPr id="95" name="Oval 94"/>
            <p:cNvSpPr/>
            <p:nvPr/>
          </p:nvSpPr>
          <p:spPr bwMode="auto">
            <a:xfrm>
              <a:off x="2110945" y="1245128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96" name="Freeform 5"/>
            <p:cNvSpPr>
              <a:spLocks noEditPoints="1"/>
            </p:cNvSpPr>
            <p:nvPr/>
          </p:nvSpPr>
          <p:spPr bwMode="auto">
            <a:xfrm>
              <a:off x="2279121" y="1439863"/>
              <a:ext cx="307975" cy="260350"/>
            </a:xfrm>
            <a:custGeom>
              <a:avLst/>
              <a:gdLst>
                <a:gd name="T0" fmla="*/ 110 w 349"/>
                <a:gd name="T1" fmla="*/ 142 h 296"/>
                <a:gd name="T2" fmla="*/ 174 w 349"/>
                <a:gd name="T3" fmla="*/ 78 h 296"/>
                <a:gd name="T4" fmla="*/ 238 w 349"/>
                <a:gd name="T5" fmla="*/ 142 h 296"/>
                <a:gd name="T6" fmla="*/ 174 w 349"/>
                <a:gd name="T7" fmla="*/ 206 h 296"/>
                <a:gd name="T8" fmla="*/ 110 w 349"/>
                <a:gd name="T9" fmla="*/ 142 h 296"/>
                <a:gd name="T10" fmla="*/ 264 w 349"/>
                <a:gd name="T11" fmla="*/ 296 h 296"/>
                <a:gd name="T12" fmla="*/ 174 w 349"/>
                <a:gd name="T13" fmla="*/ 207 h 296"/>
                <a:gd name="T14" fmla="*/ 85 w 349"/>
                <a:gd name="T15" fmla="*/ 296 h 296"/>
                <a:gd name="T16" fmla="*/ 56 w 349"/>
                <a:gd name="T17" fmla="*/ 80 h 296"/>
                <a:gd name="T18" fmla="*/ 96 w 349"/>
                <a:gd name="T19" fmla="*/ 40 h 296"/>
                <a:gd name="T20" fmla="*/ 56 w 349"/>
                <a:gd name="T21" fmla="*/ 0 h 296"/>
                <a:gd name="T22" fmla="*/ 16 w 349"/>
                <a:gd name="T23" fmla="*/ 40 h 296"/>
                <a:gd name="T24" fmla="*/ 56 w 349"/>
                <a:gd name="T25" fmla="*/ 80 h 296"/>
                <a:gd name="T26" fmla="*/ 111 w 349"/>
                <a:gd name="T27" fmla="*/ 136 h 296"/>
                <a:gd name="T28" fmla="*/ 56 w 349"/>
                <a:gd name="T29" fmla="*/ 81 h 296"/>
                <a:gd name="T30" fmla="*/ 0 w 349"/>
                <a:gd name="T31" fmla="*/ 136 h 296"/>
                <a:gd name="T32" fmla="*/ 293 w 349"/>
                <a:gd name="T33" fmla="*/ 80 h 296"/>
                <a:gd name="T34" fmla="*/ 333 w 349"/>
                <a:gd name="T35" fmla="*/ 40 h 296"/>
                <a:gd name="T36" fmla="*/ 293 w 349"/>
                <a:gd name="T37" fmla="*/ 0 h 296"/>
                <a:gd name="T38" fmla="*/ 253 w 349"/>
                <a:gd name="T39" fmla="*/ 40 h 296"/>
                <a:gd name="T40" fmla="*/ 293 w 349"/>
                <a:gd name="T41" fmla="*/ 80 h 296"/>
                <a:gd name="T42" fmla="*/ 349 w 349"/>
                <a:gd name="T43" fmla="*/ 136 h 296"/>
                <a:gd name="T44" fmla="*/ 293 w 349"/>
                <a:gd name="T45" fmla="*/ 81 h 296"/>
                <a:gd name="T46" fmla="*/ 237 w 349"/>
                <a:gd name="T47" fmla="*/ 13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9" h="296">
                  <a:moveTo>
                    <a:pt x="110" y="142"/>
                  </a:moveTo>
                  <a:cubicBezTo>
                    <a:pt x="110" y="107"/>
                    <a:pt x="139" y="78"/>
                    <a:pt x="174" y="78"/>
                  </a:cubicBezTo>
                  <a:cubicBezTo>
                    <a:pt x="210" y="78"/>
                    <a:pt x="238" y="107"/>
                    <a:pt x="238" y="142"/>
                  </a:cubicBezTo>
                  <a:cubicBezTo>
                    <a:pt x="238" y="177"/>
                    <a:pt x="210" y="206"/>
                    <a:pt x="174" y="206"/>
                  </a:cubicBezTo>
                  <a:cubicBezTo>
                    <a:pt x="139" y="206"/>
                    <a:pt x="110" y="177"/>
                    <a:pt x="110" y="142"/>
                  </a:cubicBezTo>
                  <a:close/>
                  <a:moveTo>
                    <a:pt x="264" y="296"/>
                  </a:moveTo>
                  <a:cubicBezTo>
                    <a:pt x="264" y="247"/>
                    <a:pt x="224" y="207"/>
                    <a:pt x="174" y="207"/>
                  </a:cubicBezTo>
                  <a:cubicBezTo>
                    <a:pt x="125" y="207"/>
                    <a:pt x="85" y="247"/>
                    <a:pt x="85" y="296"/>
                  </a:cubicBezTo>
                  <a:moveTo>
                    <a:pt x="56" y="80"/>
                  </a:moveTo>
                  <a:cubicBezTo>
                    <a:pt x="78" y="80"/>
                    <a:pt x="96" y="62"/>
                    <a:pt x="96" y="40"/>
                  </a:cubicBezTo>
                  <a:cubicBezTo>
                    <a:pt x="96" y="18"/>
                    <a:pt x="78" y="0"/>
                    <a:pt x="56" y="0"/>
                  </a:cubicBezTo>
                  <a:cubicBezTo>
                    <a:pt x="34" y="0"/>
                    <a:pt x="16" y="18"/>
                    <a:pt x="16" y="40"/>
                  </a:cubicBezTo>
                  <a:cubicBezTo>
                    <a:pt x="16" y="62"/>
                    <a:pt x="34" y="80"/>
                    <a:pt x="56" y="80"/>
                  </a:cubicBezTo>
                  <a:close/>
                  <a:moveTo>
                    <a:pt x="111" y="136"/>
                  </a:moveTo>
                  <a:cubicBezTo>
                    <a:pt x="111" y="106"/>
                    <a:pt x="86" y="81"/>
                    <a:pt x="56" y="81"/>
                  </a:cubicBezTo>
                  <a:cubicBezTo>
                    <a:pt x="25" y="81"/>
                    <a:pt x="0" y="106"/>
                    <a:pt x="0" y="136"/>
                  </a:cubicBezTo>
                  <a:moveTo>
                    <a:pt x="293" y="80"/>
                  </a:moveTo>
                  <a:cubicBezTo>
                    <a:pt x="315" y="80"/>
                    <a:pt x="333" y="62"/>
                    <a:pt x="333" y="40"/>
                  </a:cubicBezTo>
                  <a:cubicBezTo>
                    <a:pt x="333" y="18"/>
                    <a:pt x="315" y="0"/>
                    <a:pt x="293" y="0"/>
                  </a:cubicBezTo>
                  <a:cubicBezTo>
                    <a:pt x="271" y="0"/>
                    <a:pt x="253" y="18"/>
                    <a:pt x="253" y="40"/>
                  </a:cubicBezTo>
                  <a:cubicBezTo>
                    <a:pt x="253" y="62"/>
                    <a:pt x="271" y="80"/>
                    <a:pt x="293" y="80"/>
                  </a:cubicBezTo>
                  <a:close/>
                  <a:moveTo>
                    <a:pt x="349" y="136"/>
                  </a:moveTo>
                  <a:cubicBezTo>
                    <a:pt x="349" y="106"/>
                    <a:pt x="324" y="81"/>
                    <a:pt x="293" y="81"/>
                  </a:cubicBezTo>
                  <a:cubicBezTo>
                    <a:pt x="262" y="81"/>
                    <a:pt x="237" y="106"/>
                    <a:pt x="237" y="136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2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108" name="Group 107"/>
          <p:cNvGrpSpPr>
            <a:grpSpLocks noChangeAspect="1"/>
          </p:cNvGrpSpPr>
          <p:nvPr/>
        </p:nvGrpSpPr>
        <p:grpSpPr>
          <a:xfrm>
            <a:off x="7241550" y="3155581"/>
            <a:ext cx="643460" cy="643458"/>
            <a:chOff x="3397878" y="3844395"/>
            <a:chExt cx="643734" cy="643732"/>
          </a:xfrm>
        </p:grpSpPr>
        <p:sp>
          <p:nvSpPr>
            <p:cNvPr id="109" name="Oval 108"/>
            <p:cNvSpPr/>
            <p:nvPr/>
          </p:nvSpPr>
          <p:spPr bwMode="auto">
            <a:xfrm>
              <a:off x="3397878" y="3844395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grpSp>
          <p:nvGrpSpPr>
            <p:cNvPr id="110" name="Group 8"/>
            <p:cNvGrpSpPr>
              <a:grpSpLocks noChangeAspect="1"/>
            </p:cNvGrpSpPr>
            <p:nvPr/>
          </p:nvGrpSpPr>
          <p:grpSpPr bwMode="auto">
            <a:xfrm>
              <a:off x="3591951" y="4026748"/>
              <a:ext cx="255588" cy="279026"/>
              <a:chOff x="1536" y="1515"/>
              <a:chExt cx="229" cy="250"/>
            </a:xfrm>
          </p:grpSpPr>
          <p:sp>
            <p:nvSpPr>
              <p:cNvPr id="112" name="Oval 9"/>
              <p:cNvSpPr>
                <a:spLocks noChangeArrowheads="1"/>
              </p:cNvSpPr>
              <p:nvPr/>
            </p:nvSpPr>
            <p:spPr bwMode="auto">
              <a:xfrm>
                <a:off x="1555" y="1617"/>
                <a:ext cx="86" cy="86"/>
              </a:xfrm>
              <a:prstGeom prst="ellipse">
                <a:avLst/>
              </a:prstGeom>
              <a:noFill/>
              <a:ln w="1270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3220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  <p:sp>
            <p:nvSpPr>
              <p:cNvPr id="113" name="Freeform 10"/>
              <p:cNvSpPr>
                <a:spLocks/>
              </p:cNvSpPr>
              <p:nvPr/>
            </p:nvSpPr>
            <p:spPr bwMode="auto">
              <a:xfrm>
                <a:off x="1536" y="1703"/>
                <a:ext cx="125" cy="62"/>
              </a:xfrm>
              <a:custGeom>
                <a:avLst/>
                <a:gdLst>
                  <a:gd name="T0" fmla="*/ 0 w 172"/>
                  <a:gd name="T1" fmla="*/ 86 h 86"/>
                  <a:gd name="T2" fmla="*/ 86 w 172"/>
                  <a:gd name="T3" fmla="*/ 0 h 86"/>
                  <a:gd name="T4" fmla="*/ 172 w 172"/>
                  <a:gd name="T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" h="86">
                    <a:moveTo>
                      <a:pt x="0" y="86"/>
                    </a:moveTo>
                    <a:cubicBezTo>
                      <a:pt x="0" y="39"/>
                      <a:pt x="38" y="0"/>
                      <a:pt x="86" y="0"/>
                    </a:cubicBezTo>
                    <a:cubicBezTo>
                      <a:pt x="133" y="0"/>
                      <a:pt x="172" y="39"/>
                      <a:pt x="172" y="86"/>
                    </a:cubicBez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3220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  <p:sp>
            <p:nvSpPr>
              <p:cNvPr id="114" name="Oval 11"/>
              <p:cNvSpPr>
                <a:spLocks noChangeArrowheads="1"/>
              </p:cNvSpPr>
              <p:nvPr/>
            </p:nvSpPr>
            <p:spPr bwMode="auto">
              <a:xfrm>
                <a:off x="1660" y="1515"/>
                <a:ext cx="85" cy="86"/>
              </a:xfrm>
              <a:prstGeom prst="ellipse">
                <a:avLst/>
              </a:prstGeom>
              <a:noFill/>
              <a:ln w="1270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3220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  <p:sp>
            <p:nvSpPr>
              <p:cNvPr id="115" name="Freeform 12"/>
              <p:cNvSpPr>
                <a:spLocks/>
              </p:cNvSpPr>
              <p:nvPr/>
            </p:nvSpPr>
            <p:spPr bwMode="auto">
              <a:xfrm>
                <a:off x="1641" y="1601"/>
                <a:ext cx="124" cy="62"/>
              </a:xfrm>
              <a:custGeom>
                <a:avLst/>
                <a:gdLst>
                  <a:gd name="T0" fmla="*/ 0 w 172"/>
                  <a:gd name="T1" fmla="*/ 86 h 86"/>
                  <a:gd name="T2" fmla="*/ 86 w 172"/>
                  <a:gd name="T3" fmla="*/ 0 h 86"/>
                  <a:gd name="T4" fmla="*/ 172 w 172"/>
                  <a:gd name="T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2" h="86">
                    <a:moveTo>
                      <a:pt x="0" y="86"/>
                    </a:moveTo>
                    <a:cubicBezTo>
                      <a:pt x="0" y="39"/>
                      <a:pt x="38" y="0"/>
                      <a:pt x="86" y="0"/>
                    </a:cubicBezTo>
                    <a:cubicBezTo>
                      <a:pt x="133" y="0"/>
                      <a:pt x="172" y="39"/>
                      <a:pt x="172" y="86"/>
                    </a:cubicBezTo>
                  </a:path>
                </a:pathLst>
              </a:custGeom>
              <a:noFill/>
              <a:ln w="12700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3220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292" name="Title 1"/>
          <p:cNvSpPr txBox="1">
            <a:spLocks/>
          </p:cNvSpPr>
          <p:nvPr/>
        </p:nvSpPr>
        <p:spPr>
          <a:xfrm>
            <a:off x="5105874" y="1304886"/>
            <a:ext cx="209287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CONVERSATIONS</a:t>
            </a:r>
          </a:p>
        </p:txBody>
      </p:sp>
      <p:cxnSp>
        <p:nvCxnSpPr>
          <p:cNvPr id="303" name="Straight Connector 302"/>
          <p:cNvCxnSpPr>
            <a:cxnSpLocks/>
            <a:stCxn id="99" idx="1"/>
            <a:endCxn id="43" idx="5"/>
          </p:cNvCxnSpPr>
          <p:nvPr/>
        </p:nvCxnSpPr>
        <p:spPr>
          <a:xfrm flipH="1" flipV="1">
            <a:off x="1685414" y="2768461"/>
            <a:ext cx="629617" cy="64424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Group 96"/>
          <p:cNvGrpSpPr>
            <a:grpSpLocks noChangeAspect="1"/>
          </p:cNvGrpSpPr>
          <p:nvPr/>
        </p:nvGrpSpPr>
        <p:grpSpPr>
          <a:xfrm>
            <a:off x="1993742" y="3152520"/>
            <a:ext cx="643460" cy="643458"/>
            <a:chOff x="2000878" y="4885795"/>
            <a:chExt cx="643734" cy="643732"/>
          </a:xfrm>
        </p:grpSpPr>
        <p:sp>
          <p:nvSpPr>
            <p:cNvPr id="98" name="Oval 97"/>
            <p:cNvSpPr/>
            <p:nvPr/>
          </p:nvSpPr>
          <p:spPr bwMode="auto">
            <a:xfrm>
              <a:off x="2000878" y="4885795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99" name="Freeform 5"/>
            <p:cNvSpPr>
              <a:spLocks noEditPoints="1"/>
            </p:cNvSpPr>
            <p:nvPr/>
          </p:nvSpPr>
          <p:spPr bwMode="auto">
            <a:xfrm>
              <a:off x="2168758" y="5077486"/>
              <a:ext cx="307975" cy="260350"/>
            </a:xfrm>
            <a:custGeom>
              <a:avLst/>
              <a:gdLst>
                <a:gd name="T0" fmla="*/ 110 w 349"/>
                <a:gd name="T1" fmla="*/ 142 h 296"/>
                <a:gd name="T2" fmla="*/ 174 w 349"/>
                <a:gd name="T3" fmla="*/ 78 h 296"/>
                <a:gd name="T4" fmla="*/ 238 w 349"/>
                <a:gd name="T5" fmla="*/ 142 h 296"/>
                <a:gd name="T6" fmla="*/ 174 w 349"/>
                <a:gd name="T7" fmla="*/ 206 h 296"/>
                <a:gd name="T8" fmla="*/ 110 w 349"/>
                <a:gd name="T9" fmla="*/ 142 h 296"/>
                <a:gd name="T10" fmla="*/ 264 w 349"/>
                <a:gd name="T11" fmla="*/ 296 h 296"/>
                <a:gd name="T12" fmla="*/ 174 w 349"/>
                <a:gd name="T13" fmla="*/ 207 h 296"/>
                <a:gd name="T14" fmla="*/ 85 w 349"/>
                <a:gd name="T15" fmla="*/ 296 h 296"/>
                <a:gd name="T16" fmla="*/ 56 w 349"/>
                <a:gd name="T17" fmla="*/ 80 h 296"/>
                <a:gd name="T18" fmla="*/ 96 w 349"/>
                <a:gd name="T19" fmla="*/ 40 h 296"/>
                <a:gd name="T20" fmla="*/ 56 w 349"/>
                <a:gd name="T21" fmla="*/ 0 h 296"/>
                <a:gd name="T22" fmla="*/ 16 w 349"/>
                <a:gd name="T23" fmla="*/ 40 h 296"/>
                <a:gd name="T24" fmla="*/ 56 w 349"/>
                <a:gd name="T25" fmla="*/ 80 h 296"/>
                <a:gd name="T26" fmla="*/ 111 w 349"/>
                <a:gd name="T27" fmla="*/ 136 h 296"/>
                <a:gd name="T28" fmla="*/ 56 w 349"/>
                <a:gd name="T29" fmla="*/ 81 h 296"/>
                <a:gd name="T30" fmla="*/ 0 w 349"/>
                <a:gd name="T31" fmla="*/ 136 h 296"/>
                <a:gd name="T32" fmla="*/ 293 w 349"/>
                <a:gd name="T33" fmla="*/ 80 h 296"/>
                <a:gd name="T34" fmla="*/ 333 w 349"/>
                <a:gd name="T35" fmla="*/ 40 h 296"/>
                <a:gd name="T36" fmla="*/ 293 w 349"/>
                <a:gd name="T37" fmla="*/ 0 h 296"/>
                <a:gd name="T38" fmla="*/ 253 w 349"/>
                <a:gd name="T39" fmla="*/ 40 h 296"/>
                <a:gd name="T40" fmla="*/ 293 w 349"/>
                <a:gd name="T41" fmla="*/ 80 h 296"/>
                <a:gd name="T42" fmla="*/ 349 w 349"/>
                <a:gd name="T43" fmla="*/ 136 h 296"/>
                <a:gd name="T44" fmla="*/ 293 w 349"/>
                <a:gd name="T45" fmla="*/ 81 h 296"/>
                <a:gd name="T46" fmla="*/ 237 w 349"/>
                <a:gd name="T47" fmla="*/ 136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9" h="296">
                  <a:moveTo>
                    <a:pt x="110" y="142"/>
                  </a:moveTo>
                  <a:cubicBezTo>
                    <a:pt x="110" y="107"/>
                    <a:pt x="139" y="78"/>
                    <a:pt x="174" y="78"/>
                  </a:cubicBezTo>
                  <a:cubicBezTo>
                    <a:pt x="210" y="78"/>
                    <a:pt x="238" y="107"/>
                    <a:pt x="238" y="142"/>
                  </a:cubicBezTo>
                  <a:cubicBezTo>
                    <a:pt x="238" y="177"/>
                    <a:pt x="210" y="206"/>
                    <a:pt x="174" y="206"/>
                  </a:cubicBezTo>
                  <a:cubicBezTo>
                    <a:pt x="139" y="206"/>
                    <a:pt x="110" y="177"/>
                    <a:pt x="110" y="142"/>
                  </a:cubicBezTo>
                  <a:close/>
                  <a:moveTo>
                    <a:pt x="264" y="296"/>
                  </a:moveTo>
                  <a:cubicBezTo>
                    <a:pt x="264" y="247"/>
                    <a:pt x="224" y="207"/>
                    <a:pt x="174" y="207"/>
                  </a:cubicBezTo>
                  <a:cubicBezTo>
                    <a:pt x="125" y="207"/>
                    <a:pt x="85" y="247"/>
                    <a:pt x="85" y="296"/>
                  </a:cubicBezTo>
                  <a:moveTo>
                    <a:pt x="56" y="80"/>
                  </a:moveTo>
                  <a:cubicBezTo>
                    <a:pt x="78" y="80"/>
                    <a:pt x="96" y="62"/>
                    <a:pt x="96" y="40"/>
                  </a:cubicBezTo>
                  <a:cubicBezTo>
                    <a:pt x="96" y="18"/>
                    <a:pt x="78" y="0"/>
                    <a:pt x="56" y="0"/>
                  </a:cubicBezTo>
                  <a:cubicBezTo>
                    <a:pt x="34" y="0"/>
                    <a:pt x="16" y="18"/>
                    <a:pt x="16" y="40"/>
                  </a:cubicBezTo>
                  <a:cubicBezTo>
                    <a:pt x="16" y="62"/>
                    <a:pt x="34" y="80"/>
                    <a:pt x="56" y="80"/>
                  </a:cubicBezTo>
                  <a:close/>
                  <a:moveTo>
                    <a:pt x="111" y="136"/>
                  </a:moveTo>
                  <a:cubicBezTo>
                    <a:pt x="111" y="106"/>
                    <a:pt x="86" y="81"/>
                    <a:pt x="56" y="81"/>
                  </a:cubicBezTo>
                  <a:cubicBezTo>
                    <a:pt x="25" y="81"/>
                    <a:pt x="0" y="106"/>
                    <a:pt x="0" y="136"/>
                  </a:cubicBezTo>
                  <a:moveTo>
                    <a:pt x="293" y="80"/>
                  </a:moveTo>
                  <a:cubicBezTo>
                    <a:pt x="315" y="80"/>
                    <a:pt x="333" y="62"/>
                    <a:pt x="333" y="40"/>
                  </a:cubicBezTo>
                  <a:cubicBezTo>
                    <a:pt x="333" y="18"/>
                    <a:pt x="315" y="0"/>
                    <a:pt x="293" y="0"/>
                  </a:cubicBezTo>
                  <a:cubicBezTo>
                    <a:pt x="271" y="0"/>
                    <a:pt x="253" y="18"/>
                    <a:pt x="253" y="40"/>
                  </a:cubicBezTo>
                  <a:cubicBezTo>
                    <a:pt x="253" y="62"/>
                    <a:pt x="271" y="80"/>
                    <a:pt x="293" y="80"/>
                  </a:cubicBezTo>
                  <a:close/>
                  <a:moveTo>
                    <a:pt x="349" y="136"/>
                  </a:moveTo>
                  <a:cubicBezTo>
                    <a:pt x="349" y="106"/>
                    <a:pt x="324" y="81"/>
                    <a:pt x="293" y="81"/>
                  </a:cubicBezTo>
                  <a:cubicBezTo>
                    <a:pt x="262" y="81"/>
                    <a:pt x="237" y="106"/>
                    <a:pt x="237" y="136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2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200" name="Group 199"/>
          <p:cNvGrpSpPr/>
          <p:nvPr/>
        </p:nvGrpSpPr>
        <p:grpSpPr>
          <a:xfrm>
            <a:off x="9725755" y="1575598"/>
            <a:ext cx="616810" cy="616810"/>
            <a:chOff x="9609760" y="4061544"/>
            <a:chExt cx="731877" cy="731877"/>
          </a:xfrm>
        </p:grpSpPr>
        <p:sp>
          <p:nvSpPr>
            <p:cNvPr id="201" name="Oval 200"/>
            <p:cNvSpPr/>
            <p:nvPr/>
          </p:nvSpPr>
          <p:spPr>
            <a:xfrm>
              <a:off x="9609760" y="4061544"/>
              <a:ext cx="731877" cy="731877"/>
            </a:xfrm>
            <a:prstGeom prst="ellipse">
              <a:avLst/>
            </a:prstGeom>
            <a:solidFill>
              <a:schemeClr val="tx2"/>
            </a:solidFill>
            <a:ln w="2857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3206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428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02" name="Graphic 201" descr="Document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796597" y="4252688"/>
              <a:ext cx="381751" cy="381751"/>
            </a:xfrm>
            <a:prstGeom prst="rect">
              <a:avLst/>
            </a:prstGeom>
          </p:spPr>
        </p:pic>
      </p:grpSp>
      <p:sp>
        <p:nvSpPr>
          <p:cNvPr id="309" name="Title 1"/>
          <p:cNvSpPr txBox="1">
            <a:spLocks/>
          </p:cNvSpPr>
          <p:nvPr/>
        </p:nvSpPr>
        <p:spPr>
          <a:xfrm>
            <a:off x="9408879" y="1228046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CONTENT</a:t>
            </a:r>
          </a:p>
        </p:txBody>
      </p:sp>
      <p:sp>
        <p:nvSpPr>
          <p:cNvPr id="310" name="Title 1"/>
          <p:cNvSpPr txBox="1">
            <a:spLocks/>
          </p:cNvSpPr>
          <p:nvPr/>
        </p:nvSpPr>
        <p:spPr>
          <a:xfrm>
            <a:off x="1260817" y="1699127"/>
            <a:ext cx="1305576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INSIGHTS</a:t>
            </a:r>
          </a:p>
        </p:txBody>
      </p:sp>
      <p:sp>
        <p:nvSpPr>
          <p:cNvPr id="171" name="Title 1">
            <a:extLst>
              <a:ext uri="{FF2B5EF4-FFF2-40B4-BE49-F238E27FC236}">
                <a16:creationId xmlns:a16="http://schemas.microsoft.com/office/drawing/2014/main" id="{0C0F2769-120C-4F13-90CC-C3DF209E17B3}"/>
              </a:ext>
            </a:extLst>
          </p:cNvPr>
          <p:cNvSpPr txBox="1">
            <a:spLocks/>
          </p:cNvSpPr>
          <p:nvPr/>
        </p:nvSpPr>
        <p:spPr>
          <a:xfrm>
            <a:off x="9298826" y="5085577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CONTACTS</a:t>
            </a:r>
          </a:p>
        </p:txBody>
      </p:sp>
      <p:sp>
        <p:nvSpPr>
          <p:cNvPr id="172" name="Title 1">
            <a:extLst>
              <a:ext uri="{FF2B5EF4-FFF2-40B4-BE49-F238E27FC236}">
                <a16:creationId xmlns:a16="http://schemas.microsoft.com/office/drawing/2014/main" id="{D9A7F956-C5FE-46E6-9ADE-8F72ACAF772B}"/>
              </a:ext>
            </a:extLst>
          </p:cNvPr>
          <p:cNvSpPr txBox="1">
            <a:spLocks/>
          </p:cNvSpPr>
          <p:nvPr/>
        </p:nvSpPr>
        <p:spPr>
          <a:xfrm>
            <a:off x="6165133" y="5991481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PEOPLE</a:t>
            </a:r>
          </a:p>
        </p:txBody>
      </p:sp>
      <p:sp>
        <p:nvSpPr>
          <p:cNvPr id="173" name="Title 1">
            <a:extLst>
              <a:ext uri="{FF2B5EF4-FFF2-40B4-BE49-F238E27FC236}">
                <a16:creationId xmlns:a16="http://schemas.microsoft.com/office/drawing/2014/main" id="{97473D93-21ED-46F5-B73A-D0B1EBC6940A}"/>
              </a:ext>
            </a:extLst>
          </p:cNvPr>
          <p:cNvSpPr txBox="1">
            <a:spLocks/>
          </p:cNvSpPr>
          <p:nvPr/>
        </p:nvSpPr>
        <p:spPr>
          <a:xfrm>
            <a:off x="3107484" y="2801778"/>
            <a:ext cx="1732192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ORGANIZATION</a:t>
            </a:r>
          </a:p>
        </p:txBody>
      </p:sp>
      <p:sp>
        <p:nvSpPr>
          <p:cNvPr id="175" name="Title 1">
            <a:extLst>
              <a:ext uri="{FF2B5EF4-FFF2-40B4-BE49-F238E27FC236}">
                <a16:creationId xmlns:a16="http://schemas.microsoft.com/office/drawing/2014/main" id="{8C7194C6-E5D0-44F1-B7DC-E208AAEF81F7}"/>
              </a:ext>
            </a:extLst>
          </p:cNvPr>
          <p:cNvSpPr txBox="1">
            <a:spLocks/>
          </p:cNvSpPr>
          <p:nvPr/>
        </p:nvSpPr>
        <p:spPr>
          <a:xfrm>
            <a:off x="10342566" y="6007882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TASKS</a:t>
            </a:r>
          </a:p>
        </p:txBody>
      </p:sp>
      <p:sp>
        <p:nvSpPr>
          <p:cNvPr id="176" name="Title 1">
            <a:extLst>
              <a:ext uri="{FF2B5EF4-FFF2-40B4-BE49-F238E27FC236}">
                <a16:creationId xmlns:a16="http://schemas.microsoft.com/office/drawing/2014/main" id="{318C1F2A-93E4-45AD-9B1D-BCF0606F97DE}"/>
              </a:ext>
            </a:extLst>
          </p:cNvPr>
          <p:cNvSpPr txBox="1">
            <a:spLocks/>
          </p:cNvSpPr>
          <p:nvPr/>
        </p:nvSpPr>
        <p:spPr>
          <a:xfrm>
            <a:off x="1012143" y="5861666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EMAIL</a:t>
            </a:r>
          </a:p>
        </p:txBody>
      </p:sp>
      <p:sp>
        <p:nvSpPr>
          <p:cNvPr id="177" name="Title 1">
            <a:extLst>
              <a:ext uri="{FF2B5EF4-FFF2-40B4-BE49-F238E27FC236}">
                <a16:creationId xmlns:a16="http://schemas.microsoft.com/office/drawing/2014/main" id="{86B2EFA4-9F64-4207-8F15-CFBDF9A550CC}"/>
              </a:ext>
            </a:extLst>
          </p:cNvPr>
          <p:cNvSpPr txBox="1">
            <a:spLocks/>
          </p:cNvSpPr>
          <p:nvPr/>
        </p:nvSpPr>
        <p:spPr>
          <a:xfrm>
            <a:off x="8287761" y="4113376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EVENTS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0D16020-22FA-485A-A618-673FC7A24ACA}"/>
              </a:ext>
            </a:extLst>
          </p:cNvPr>
          <p:cNvGrpSpPr/>
          <p:nvPr/>
        </p:nvGrpSpPr>
        <p:grpSpPr>
          <a:xfrm>
            <a:off x="3647865" y="2198586"/>
            <a:ext cx="643460" cy="643458"/>
            <a:chOff x="3575799" y="2155673"/>
            <a:chExt cx="630900" cy="630898"/>
          </a:xfrm>
        </p:grpSpPr>
        <p:sp>
          <p:nvSpPr>
            <p:cNvPr id="101" name="Oval 100"/>
            <p:cNvSpPr/>
            <p:nvPr/>
          </p:nvSpPr>
          <p:spPr bwMode="auto">
            <a:xfrm>
              <a:off x="3575799" y="2155673"/>
              <a:ext cx="630900" cy="63089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pic>
          <p:nvPicPr>
            <p:cNvPr id="189" name="Graphic 188" descr="Hierarchy">
              <a:extLst>
                <a:ext uri="{FF2B5EF4-FFF2-40B4-BE49-F238E27FC236}">
                  <a16:creationId xmlns:a16="http://schemas.microsoft.com/office/drawing/2014/main" id="{957B4469-ED88-405D-A2E1-9F18226A8E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3666454" y="2201404"/>
              <a:ext cx="464741" cy="464741"/>
            </a:xfrm>
            <a:prstGeom prst="rect">
              <a:avLst/>
            </a:prstGeom>
          </p:spPr>
        </p:pic>
      </p:grpSp>
      <p:sp>
        <p:nvSpPr>
          <p:cNvPr id="193" name="Title 1">
            <a:extLst>
              <a:ext uri="{FF2B5EF4-FFF2-40B4-BE49-F238E27FC236}">
                <a16:creationId xmlns:a16="http://schemas.microsoft.com/office/drawing/2014/main" id="{9DF8C512-568D-4903-B587-B0BF7F26194D}"/>
              </a:ext>
            </a:extLst>
          </p:cNvPr>
          <p:cNvSpPr txBox="1">
            <a:spLocks/>
          </p:cNvSpPr>
          <p:nvPr/>
        </p:nvSpPr>
        <p:spPr>
          <a:xfrm>
            <a:off x="3395666" y="3857955"/>
            <a:ext cx="1508910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DOCUMENTS</a:t>
            </a:r>
          </a:p>
        </p:txBody>
      </p: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5F56E410-7D61-4E21-934B-1737B2A11E90}"/>
              </a:ext>
            </a:extLst>
          </p:cNvPr>
          <p:cNvGrpSpPr>
            <a:grpSpLocks noChangeAspect="1"/>
          </p:cNvGrpSpPr>
          <p:nvPr/>
        </p:nvGrpSpPr>
        <p:grpSpPr>
          <a:xfrm>
            <a:off x="741503" y="3835450"/>
            <a:ext cx="643551" cy="643549"/>
            <a:chOff x="8869606" y="1761068"/>
            <a:chExt cx="643734" cy="643732"/>
          </a:xfrm>
          <a:solidFill>
            <a:schemeClr val="accent1"/>
          </a:solidFill>
        </p:grpSpPr>
        <p:sp>
          <p:nvSpPr>
            <p:cNvPr id="206" name="Oval 205">
              <a:extLst>
                <a:ext uri="{FF2B5EF4-FFF2-40B4-BE49-F238E27FC236}">
                  <a16:creationId xmlns:a16="http://schemas.microsoft.com/office/drawing/2014/main" id="{DC8A691E-632A-4860-869C-881766ADDC57}"/>
                </a:ext>
              </a:extLst>
            </p:cNvPr>
            <p:cNvSpPr/>
            <p:nvPr/>
          </p:nvSpPr>
          <p:spPr bwMode="auto">
            <a:xfrm>
              <a:off x="8869606" y="1761068"/>
              <a:ext cx="643734" cy="643732"/>
            </a:xfrm>
            <a:prstGeom prst="ellipse">
              <a:avLst/>
            </a:prstGeom>
            <a:grpFill/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23" rIns="0" bIns="46623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208" name="Freeform 9">
              <a:extLst>
                <a:ext uri="{FF2B5EF4-FFF2-40B4-BE49-F238E27FC236}">
                  <a16:creationId xmlns:a16="http://schemas.microsoft.com/office/drawing/2014/main" id="{566101F6-6DEF-4BC7-A5B2-054C43F041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22853" y="1948001"/>
              <a:ext cx="337240" cy="269866"/>
            </a:xfrm>
            <a:custGeom>
              <a:avLst/>
              <a:gdLst>
                <a:gd name="T0" fmla="*/ 899 w 2698"/>
                <a:gd name="T1" fmla="*/ 720 h 2159"/>
                <a:gd name="T2" fmla="*/ 2698 w 2698"/>
                <a:gd name="T3" fmla="*/ 720 h 2159"/>
                <a:gd name="T4" fmla="*/ 2698 w 2698"/>
                <a:gd name="T5" fmla="*/ 1800 h 2159"/>
                <a:gd name="T6" fmla="*/ 899 w 2698"/>
                <a:gd name="T7" fmla="*/ 1800 h 2159"/>
                <a:gd name="T8" fmla="*/ 899 w 2698"/>
                <a:gd name="T9" fmla="*/ 720 h 2159"/>
                <a:gd name="T10" fmla="*/ 1799 w 2698"/>
                <a:gd name="T11" fmla="*/ 1800 h 2159"/>
                <a:gd name="T12" fmla="*/ 1799 w 2698"/>
                <a:gd name="T13" fmla="*/ 2159 h 2159"/>
                <a:gd name="T14" fmla="*/ 1349 w 2698"/>
                <a:gd name="T15" fmla="*/ 2159 h 2159"/>
                <a:gd name="T16" fmla="*/ 2248 w 2698"/>
                <a:gd name="T17" fmla="*/ 2159 h 2159"/>
                <a:gd name="T18" fmla="*/ 271 w 2698"/>
                <a:gd name="T19" fmla="*/ 360 h 2159"/>
                <a:gd name="T20" fmla="*/ 810 w 2698"/>
                <a:gd name="T21" fmla="*/ 360 h 2159"/>
                <a:gd name="T22" fmla="*/ 271 w 2698"/>
                <a:gd name="T23" fmla="*/ 1800 h 2159"/>
                <a:gd name="T24" fmla="*/ 899 w 2698"/>
                <a:gd name="T25" fmla="*/ 1800 h 2159"/>
                <a:gd name="T26" fmla="*/ 271 w 2698"/>
                <a:gd name="T27" fmla="*/ 1440 h 2159"/>
                <a:gd name="T28" fmla="*/ 904 w 2698"/>
                <a:gd name="T29" fmla="*/ 1440 h 2159"/>
                <a:gd name="T30" fmla="*/ 1080 w 2698"/>
                <a:gd name="T31" fmla="*/ 720 h 2159"/>
                <a:gd name="T32" fmla="*/ 1080 w 2698"/>
                <a:gd name="T33" fmla="*/ 0 h 2159"/>
                <a:gd name="T34" fmla="*/ 0 w 2698"/>
                <a:gd name="T35" fmla="*/ 0 h 2159"/>
                <a:gd name="T36" fmla="*/ 0 w 2698"/>
                <a:gd name="T37" fmla="*/ 2159 h 2159"/>
                <a:gd name="T38" fmla="*/ 1080 w 2698"/>
                <a:gd name="T39" fmla="*/ 2159 h 2159"/>
                <a:gd name="T40" fmla="*/ 1080 w 2698"/>
                <a:gd name="T41" fmla="*/ 1800 h 2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8" h="2159">
                  <a:moveTo>
                    <a:pt x="899" y="720"/>
                  </a:moveTo>
                  <a:lnTo>
                    <a:pt x="2698" y="720"/>
                  </a:lnTo>
                  <a:lnTo>
                    <a:pt x="2698" y="1800"/>
                  </a:lnTo>
                  <a:lnTo>
                    <a:pt x="899" y="1800"/>
                  </a:lnTo>
                  <a:lnTo>
                    <a:pt x="899" y="720"/>
                  </a:lnTo>
                  <a:moveTo>
                    <a:pt x="1799" y="1800"/>
                  </a:moveTo>
                  <a:lnTo>
                    <a:pt x="1799" y="2159"/>
                  </a:lnTo>
                  <a:moveTo>
                    <a:pt x="1349" y="2159"/>
                  </a:moveTo>
                  <a:lnTo>
                    <a:pt x="2248" y="2159"/>
                  </a:lnTo>
                  <a:moveTo>
                    <a:pt x="271" y="360"/>
                  </a:moveTo>
                  <a:lnTo>
                    <a:pt x="810" y="360"/>
                  </a:lnTo>
                  <a:moveTo>
                    <a:pt x="271" y="1800"/>
                  </a:moveTo>
                  <a:lnTo>
                    <a:pt x="899" y="1800"/>
                  </a:lnTo>
                  <a:moveTo>
                    <a:pt x="271" y="1440"/>
                  </a:moveTo>
                  <a:lnTo>
                    <a:pt x="904" y="1440"/>
                  </a:lnTo>
                  <a:moveTo>
                    <a:pt x="1080" y="720"/>
                  </a:moveTo>
                  <a:lnTo>
                    <a:pt x="1080" y="0"/>
                  </a:lnTo>
                  <a:lnTo>
                    <a:pt x="0" y="0"/>
                  </a:lnTo>
                  <a:lnTo>
                    <a:pt x="0" y="2159"/>
                  </a:lnTo>
                  <a:lnTo>
                    <a:pt x="1080" y="2159"/>
                  </a:lnTo>
                  <a:lnTo>
                    <a:pt x="1080" y="1800"/>
                  </a:lnTo>
                </a:path>
              </a:pathLst>
            </a:custGeom>
            <a:grp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91414" tIns="45706" rIns="91414" bIns="4570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3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sp>
        <p:nvSpPr>
          <p:cNvPr id="209" name="Title 1">
            <a:extLst>
              <a:ext uri="{FF2B5EF4-FFF2-40B4-BE49-F238E27FC236}">
                <a16:creationId xmlns:a16="http://schemas.microsoft.com/office/drawing/2014/main" id="{4B53B456-E2A7-4003-9EA0-B163CCADD599}"/>
              </a:ext>
            </a:extLst>
          </p:cNvPr>
          <p:cNvSpPr txBox="1">
            <a:spLocks/>
          </p:cNvSpPr>
          <p:nvPr/>
        </p:nvSpPr>
        <p:spPr>
          <a:xfrm>
            <a:off x="390748" y="4491743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DEVICES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5A75E4E-E763-4775-B949-3900A9D0EAFD}"/>
              </a:ext>
            </a:extLst>
          </p:cNvPr>
          <p:cNvGrpSpPr/>
          <p:nvPr/>
        </p:nvGrpSpPr>
        <p:grpSpPr>
          <a:xfrm>
            <a:off x="3835595" y="4160499"/>
            <a:ext cx="609427" cy="609427"/>
            <a:chOff x="3759864" y="4079291"/>
            <a:chExt cx="597532" cy="597532"/>
          </a:xfrm>
        </p:grpSpPr>
        <p:sp>
          <p:nvSpPr>
            <p:cNvPr id="155" name="Oval 154"/>
            <p:cNvSpPr/>
            <p:nvPr/>
          </p:nvSpPr>
          <p:spPr bwMode="auto">
            <a:xfrm>
              <a:off x="3759864" y="4079291"/>
              <a:ext cx="597532" cy="597532"/>
            </a:xfrm>
            <a:prstGeom prst="ellipse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6494" tIns="149196" rIns="186494" bIns="149196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50846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48" b="0" i="0" u="none" strike="noStrike" kern="0" cap="none" spc="0" normalizeH="0" baseline="0" noProof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0" name="Freeform 36">
              <a:extLst>
                <a:ext uri="{FF2B5EF4-FFF2-40B4-BE49-F238E27FC236}">
                  <a16:creationId xmlns:a16="http://schemas.microsoft.com/office/drawing/2014/main" id="{7407D0EC-561B-498C-83AD-45D8166437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25917" y="4269649"/>
              <a:ext cx="266086" cy="194406"/>
            </a:xfrm>
            <a:custGeom>
              <a:avLst/>
              <a:gdLst>
                <a:gd name="T0" fmla="*/ 339 w 339"/>
                <a:gd name="T1" fmla="*/ 247 h 247"/>
                <a:gd name="T2" fmla="*/ 0 w 339"/>
                <a:gd name="T3" fmla="*/ 247 h 247"/>
                <a:gd name="T4" fmla="*/ 0 w 339"/>
                <a:gd name="T5" fmla="*/ 45 h 247"/>
                <a:gd name="T6" fmla="*/ 339 w 339"/>
                <a:gd name="T7" fmla="*/ 45 h 247"/>
                <a:gd name="T8" fmla="*/ 339 w 339"/>
                <a:gd name="T9" fmla="*/ 247 h 247"/>
                <a:gd name="T10" fmla="*/ 203 w 339"/>
                <a:gd name="T11" fmla="*/ 133 h 247"/>
                <a:gd name="T12" fmla="*/ 136 w 339"/>
                <a:gd name="T13" fmla="*/ 133 h 247"/>
                <a:gd name="T14" fmla="*/ 136 w 339"/>
                <a:gd name="T15" fmla="*/ 178 h 247"/>
                <a:gd name="T16" fmla="*/ 203 w 339"/>
                <a:gd name="T17" fmla="*/ 178 h 247"/>
                <a:gd name="T18" fmla="*/ 203 w 339"/>
                <a:gd name="T19" fmla="*/ 133 h 247"/>
                <a:gd name="T20" fmla="*/ 136 w 339"/>
                <a:gd name="T21" fmla="*/ 161 h 247"/>
                <a:gd name="T22" fmla="*/ 0 w 339"/>
                <a:gd name="T23" fmla="*/ 90 h 247"/>
                <a:gd name="T24" fmla="*/ 203 w 339"/>
                <a:gd name="T25" fmla="*/ 161 h 247"/>
                <a:gd name="T26" fmla="*/ 339 w 339"/>
                <a:gd name="T27" fmla="*/ 90 h 247"/>
                <a:gd name="T28" fmla="*/ 228 w 339"/>
                <a:gd name="T29" fmla="*/ 45 h 247"/>
                <a:gd name="T30" fmla="*/ 228 w 339"/>
                <a:gd name="T31" fmla="*/ 17 h 247"/>
                <a:gd name="T32" fmla="*/ 211 w 339"/>
                <a:gd name="T33" fmla="*/ 0 h 247"/>
                <a:gd name="T34" fmla="*/ 129 w 339"/>
                <a:gd name="T35" fmla="*/ 0 h 247"/>
                <a:gd name="T36" fmla="*/ 112 w 339"/>
                <a:gd name="T37" fmla="*/ 17 h 247"/>
                <a:gd name="T38" fmla="*/ 112 w 339"/>
                <a:gd name="T39" fmla="*/ 45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9" h="247">
                  <a:moveTo>
                    <a:pt x="339" y="247"/>
                  </a:moveTo>
                  <a:cubicBezTo>
                    <a:pt x="0" y="247"/>
                    <a:pt x="0" y="247"/>
                    <a:pt x="0" y="24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339" y="45"/>
                    <a:pt x="339" y="45"/>
                    <a:pt x="339" y="45"/>
                  </a:cubicBezTo>
                  <a:lnTo>
                    <a:pt x="339" y="247"/>
                  </a:lnTo>
                  <a:close/>
                  <a:moveTo>
                    <a:pt x="203" y="133"/>
                  </a:moveTo>
                  <a:cubicBezTo>
                    <a:pt x="136" y="133"/>
                    <a:pt x="136" y="133"/>
                    <a:pt x="136" y="133"/>
                  </a:cubicBezTo>
                  <a:cubicBezTo>
                    <a:pt x="136" y="178"/>
                    <a:pt x="136" y="178"/>
                    <a:pt x="136" y="178"/>
                  </a:cubicBezTo>
                  <a:cubicBezTo>
                    <a:pt x="203" y="178"/>
                    <a:pt x="203" y="178"/>
                    <a:pt x="203" y="178"/>
                  </a:cubicBezTo>
                  <a:lnTo>
                    <a:pt x="203" y="133"/>
                  </a:lnTo>
                  <a:close/>
                  <a:moveTo>
                    <a:pt x="136" y="161"/>
                  </a:moveTo>
                  <a:cubicBezTo>
                    <a:pt x="0" y="90"/>
                    <a:pt x="0" y="90"/>
                    <a:pt x="0" y="90"/>
                  </a:cubicBezTo>
                  <a:moveTo>
                    <a:pt x="203" y="161"/>
                  </a:moveTo>
                  <a:cubicBezTo>
                    <a:pt x="339" y="90"/>
                    <a:pt x="339" y="90"/>
                    <a:pt x="339" y="90"/>
                  </a:cubicBezTo>
                  <a:moveTo>
                    <a:pt x="228" y="45"/>
                  </a:moveTo>
                  <a:cubicBezTo>
                    <a:pt x="228" y="17"/>
                    <a:pt x="228" y="17"/>
                    <a:pt x="228" y="17"/>
                  </a:cubicBezTo>
                  <a:cubicBezTo>
                    <a:pt x="228" y="7"/>
                    <a:pt x="220" y="0"/>
                    <a:pt x="211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19" y="0"/>
                    <a:pt x="112" y="7"/>
                    <a:pt x="112" y="17"/>
                  </a:cubicBezTo>
                  <a:cubicBezTo>
                    <a:pt x="112" y="45"/>
                    <a:pt x="112" y="45"/>
                    <a:pt x="112" y="45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14" tIns="45706" rIns="91414" bIns="4570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38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sp>
        <p:nvSpPr>
          <p:cNvPr id="221" name="Title 1">
            <a:extLst>
              <a:ext uri="{FF2B5EF4-FFF2-40B4-BE49-F238E27FC236}">
                <a16:creationId xmlns:a16="http://schemas.microsoft.com/office/drawing/2014/main" id="{86A6C382-6164-47D5-A9CD-9BC5545B7418}"/>
              </a:ext>
            </a:extLst>
          </p:cNvPr>
          <p:cNvSpPr txBox="1">
            <a:spLocks/>
          </p:cNvSpPr>
          <p:nvPr/>
        </p:nvSpPr>
        <p:spPr>
          <a:xfrm>
            <a:off x="4691321" y="3449771"/>
            <a:ext cx="209287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CHATS</a:t>
            </a:r>
          </a:p>
        </p:txBody>
      </p: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CF8BDF32-452D-403B-9F6F-B940523E8A26}"/>
              </a:ext>
            </a:extLst>
          </p:cNvPr>
          <p:cNvGrpSpPr/>
          <p:nvPr/>
        </p:nvGrpSpPr>
        <p:grpSpPr>
          <a:xfrm>
            <a:off x="3049642" y="5539917"/>
            <a:ext cx="643496" cy="643496"/>
            <a:chOff x="9874665" y="4331032"/>
            <a:chExt cx="820389" cy="822960"/>
          </a:xfrm>
          <a:solidFill>
            <a:srgbClr val="505050"/>
          </a:solidFill>
        </p:grpSpPr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8D12AA90-0896-4BFE-A3F1-3D336346EE79}"/>
                </a:ext>
              </a:extLst>
            </p:cNvPr>
            <p:cNvSpPr/>
            <p:nvPr/>
          </p:nvSpPr>
          <p:spPr bwMode="auto">
            <a:xfrm>
              <a:off x="9874665" y="4331032"/>
              <a:ext cx="820389" cy="822960"/>
            </a:xfrm>
            <a:prstGeom prst="ellipse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293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4D632D47-06D0-4AC7-B1BD-F13F2E3A7DFF}"/>
                </a:ext>
              </a:extLst>
            </p:cNvPr>
            <p:cNvGrpSpPr/>
            <p:nvPr/>
          </p:nvGrpSpPr>
          <p:grpSpPr>
            <a:xfrm>
              <a:off x="10019748" y="4449016"/>
              <a:ext cx="520838" cy="488936"/>
              <a:chOff x="11364423" y="5182110"/>
              <a:chExt cx="530223" cy="523521"/>
            </a:xfrm>
            <a:grpFill/>
          </p:grpSpPr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C253D11D-1343-410F-8867-6FC855B0B18D}"/>
                  </a:ext>
                </a:extLst>
              </p:cNvPr>
              <p:cNvSpPr/>
              <p:nvPr/>
            </p:nvSpPr>
            <p:spPr bwMode="auto">
              <a:xfrm>
                <a:off x="11402606" y="5248431"/>
                <a:ext cx="457200" cy="457200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28" name="Oval 227">
                <a:extLst>
                  <a:ext uri="{FF2B5EF4-FFF2-40B4-BE49-F238E27FC236}">
                    <a16:creationId xmlns:a16="http://schemas.microsoft.com/office/drawing/2014/main" id="{084D4C50-8417-4A6C-A094-175946DF9388}"/>
                  </a:ext>
                </a:extLst>
              </p:cNvPr>
              <p:cNvSpPr/>
              <p:nvPr/>
            </p:nvSpPr>
            <p:spPr bwMode="auto">
              <a:xfrm>
                <a:off x="11562626" y="5182110"/>
                <a:ext cx="137160" cy="137160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D1426F4A-614D-42FB-8566-6CE07B3773B5}"/>
                  </a:ext>
                </a:extLst>
              </p:cNvPr>
              <p:cNvSpPr/>
              <p:nvPr/>
            </p:nvSpPr>
            <p:spPr bwMode="auto">
              <a:xfrm>
                <a:off x="11364423" y="5521270"/>
                <a:ext cx="137160" cy="137160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9DB60579-2DED-40F3-B7FD-2127B23E967D}"/>
                  </a:ext>
                </a:extLst>
              </p:cNvPr>
              <p:cNvSpPr/>
              <p:nvPr/>
            </p:nvSpPr>
            <p:spPr bwMode="auto">
              <a:xfrm>
                <a:off x="11757486" y="5521270"/>
                <a:ext cx="137160" cy="137160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headEnd type="none" w="med" len="med"/>
                <a:tailEnd type="none" w="med" len="me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182854" tIns="146283" rIns="182854" bIns="146283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293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  <p:sp>
        <p:nvSpPr>
          <p:cNvPr id="232" name="Title 1">
            <a:extLst>
              <a:ext uri="{FF2B5EF4-FFF2-40B4-BE49-F238E27FC236}">
                <a16:creationId xmlns:a16="http://schemas.microsoft.com/office/drawing/2014/main" id="{C593EB6D-87ED-4D0D-821F-2649526A1ABB}"/>
              </a:ext>
            </a:extLst>
          </p:cNvPr>
          <p:cNvSpPr txBox="1">
            <a:spLocks/>
          </p:cNvSpPr>
          <p:nvPr/>
        </p:nvSpPr>
        <p:spPr>
          <a:xfrm>
            <a:off x="2367640" y="6165846"/>
            <a:ext cx="188626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COLLABORATION</a:t>
            </a:r>
          </a:p>
        </p:txBody>
      </p:sp>
      <p:sp>
        <p:nvSpPr>
          <p:cNvPr id="234" name="Title 1">
            <a:extLst>
              <a:ext uri="{FF2B5EF4-FFF2-40B4-BE49-F238E27FC236}">
                <a16:creationId xmlns:a16="http://schemas.microsoft.com/office/drawing/2014/main" id="{BAF9542F-8BEA-4164-90B9-B4FDA460C075}"/>
              </a:ext>
            </a:extLst>
          </p:cNvPr>
          <p:cNvSpPr txBox="1">
            <a:spLocks/>
          </p:cNvSpPr>
          <p:nvPr/>
        </p:nvSpPr>
        <p:spPr>
          <a:xfrm>
            <a:off x="7899517" y="1242010"/>
            <a:ext cx="1305576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ACTIVITY</a:t>
            </a:r>
          </a:p>
        </p:txBody>
      </p:sp>
      <p:sp>
        <p:nvSpPr>
          <p:cNvPr id="237" name="Title 1">
            <a:extLst>
              <a:ext uri="{FF2B5EF4-FFF2-40B4-BE49-F238E27FC236}">
                <a16:creationId xmlns:a16="http://schemas.microsoft.com/office/drawing/2014/main" id="{A1EC9845-D99C-4DAC-ADFF-C81394AD9406}"/>
              </a:ext>
            </a:extLst>
          </p:cNvPr>
          <p:cNvSpPr txBox="1">
            <a:spLocks/>
          </p:cNvSpPr>
          <p:nvPr/>
        </p:nvSpPr>
        <p:spPr>
          <a:xfrm>
            <a:off x="4830635" y="2487462"/>
            <a:ext cx="1305576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TRENDING</a:t>
            </a:r>
          </a:p>
        </p:txBody>
      </p:sp>
      <p:sp>
        <p:nvSpPr>
          <p:cNvPr id="238" name="Title 1">
            <a:extLst>
              <a:ext uri="{FF2B5EF4-FFF2-40B4-BE49-F238E27FC236}">
                <a16:creationId xmlns:a16="http://schemas.microsoft.com/office/drawing/2014/main" id="{AB978287-01E2-41BF-AD91-27FCA035C62A}"/>
              </a:ext>
            </a:extLst>
          </p:cNvPr>
          <p:cNvSpPr txBox="1">
            <a:spLocks/>
          </p:cNvSpPr>
          <p:nvPr/>
        </p:nvSpPr>
        <p:spPr>
          <a:xfrm>
            <a:off x="6958530" y="4813818"/>
            <a:ext cx="1305576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SHARED</a:t>
            </a:r>
          </a:p>
        </p:txBody>
      </p:sp>
      <p:sp>
        <p:nvSpPr>
          <p:cNvPr id="240" name="Title 1">
            <a:extLst>
              <a:ext uri="{FF2B5EF4-FFF2-40B4-BE49-F238E27FC236}">
                <a16:creationId xmlns:a16="http://schemas.microsoft.com/office/drawing/2014/main" id="{8FE42111-4414-400A-85FD-2815F42C6A58}"/>
              </a:ext>
            </a:extLst>
          </p:cNvPr>
          <p:cNvSpPr txBox="1">
            <a:spLocks/>
          </p:cNvSpPr>
          <p:nvPr/>
        </p:nvSpPr>
        <p:spPr>
          <a:xfrm>
            <a:off x="6946684" y="3739500"/>
            <a:ext cx="1270408" cy="339989"/>
          </a:xfrm>
          <a:prstGeom prst="rect">
            <a:avLst/>
          </a:prstGeom>
          <a:ln>
            <a:noFill/>
          </a:ln>
        </p:spPr>
        <p:txBody>
          <a:bodyPr vert="horz" lIns="93221" tIns="46610" rIns="93221" bIns="4661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3206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32" b="0" i="0" u="none" strike="noStrike" kern="1200" cap="none" spc="0" normalizeH="0" baseline="0" noProof="0">
                <a:ln>
                  <a:noFill/>
                </a:ln>
                <a:solidFill>
                  <a:srgbClr val="2C292A"/>
                </a:solidFill>
                <a:effectLst/>
                <a:uLnTx/>
                <a:uFillTx/>
                <a:latin typeface="Segoe UI Semibold" panose="020B0702040204020203" pitchFamily="34" charset="0"/>
                <a:ea typeface="+mj-ea"/>
                <a:cs typeface="Segoe UI" panose="020B0502040204020203" pitchFamily="34" charset="0"/>
              </a:rPr>
              <a:t>REPORTS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D61C1B2-81D6-43BB-9D72-E0E859188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Microsoft Graph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5BA609-6879-46A4-96EE-FB607C303371}"/>
              </a:ext>
            </a:extLst>
          </p:cNvPr>
          <p:cNvSpPr/>
          <p:nvPr/>
        </p:nvSpPr>
        <p:spPr bwMode="auto">
          <a:xfrm>
            <a:off x="-1" y="1144555"/>
            <a:ext cx="12436475" cy="5444396"/>
          </a:xfrm>
          <a:prstGeom prst="rect">
            <a:avLst/>
          </a:prstGeom>
          <a:noFill/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344" name="Picture 343">
            <a:extLst>
              <a:ext uri="{FF2B5EF4-FFF2-40B4-BE49-F238E27FC236}">
                <a16:creationId xmlns:a16="http://schemas.microsoft.com/office/drawing/2014/main" id="{F91AB693-B588-4E74-BC26-1D960F31717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85174" y="1205716"/>
            <a:ext cx="11284674" cy="53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7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" fill="hold"/>
                                        <p:tgtEl>
                                          <p:spTgt spid="123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" fill="hold"/>
                                        <p:tgtEl>
                                          <p:spTgt spid="222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10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12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9" dur="500" fill="hold"/>
                                        <p:tgtEl>
                                          <p:spTgt spid="20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500" fill="hold"/>
                                        <p:tgtEl>
                                          <p:spTgt spid="20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500" fill="hold"/>
                                        <p:tgtEl>
                                          <p:spTgt spid="19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500" fill="hold"/>
                                        <p:tgtEl>
                                          <p:spTgt spid="184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500" fill="hold"/>
                                        <p:tgtEl>
                                          <p:spTgt spid="181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500" fill="hold"/>
                                        <p:tgtEl>
                                          <p:spTgt spid="3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500" fill="hold"/>
                                        <p:tgtEl>
                                          <p:spTgt spid="41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500" fill="hold"/>
                                        <p:tgtEl>
                                          <p:spTgt spid="3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8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5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9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8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4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7" dur="500" fill="hold"/>
                                        <p:tgtEl>
                                          <p:spTgt spid="42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1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5" dur="500" fill="hold"/>
                                        <p:tgtEl>
                                          <p:spTgt spid="2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9" dur="500" fill="hold"/>
                                        <p:tgtEl>
                                          <p:spTgt spid="145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3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7" dur="500" fill="hold"/>
                                        <p:tgtEl>
                                          <p:spTgt spid="19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1" dur="500" fill="hold"/>
                                        <p:tgtEl>
                                          <p:spTgt spid="17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5" dur="500" fill="hold"/>
                                        <p:tgtEl>
                                          <p:spTgt spid="44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3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6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9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2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8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4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7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6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5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8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1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4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8" dur="500" fill="hold"/>
                                        <p:tgtEl>
                                          <p:spTgt spid="157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2" dur="500" fill="hold"/>
                                        <p:tgtEl>
                                          <p:spTgt spid="16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6" dur="500" fill="hold"/>
                                        <p:tgtEl>
                                          <p:spTgt spid="163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0" dur="500" fill="hold"/>
                                        <p:tgtEl>
                                          <p:spTgt spid="166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6" presetClass="emph" presetSubtype="0" ac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4" dur="500" fill="hold"/>
                                        <p:tgtEl>
                                          <p:spTgt spid="28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8" dur="500" fill="hold"/>
                                        <p:tgtEl>
                                          <p:spTgt spid="204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2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  <p:par>
                                <p:cTn id="3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8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7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6" presetClass="emph" presetSubtype="0" accel="10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1" dur="500" fill="hold"/>
                                        <p:tgtEl>
                                          <p:spTgt spid="249"/>
                                        </p:tgtEl>
                                      </p:cBhvr>
                                      <p:by x="0" y="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" grpId="0" animBg="1"/>
      <p:bldP spid="249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204" grpId="0" animBg="1"/>
      <p:bldP spid="204" grpId="1" animBg="1"/>
      <p:bldP spid="259" grpId="0"/>
      <p:bldP spid="261" grpId="0"/>
      <p:bldP spid="292" grpId="0"/>
      <p:bldP spid="309" grpId="0"/>
      <p:bldP spid="310" grpId="0"/>
      <p:bldP spid="171" grpId="0"/>
      <p:bldP spid="172" grpId="0"/>
      <p:bldP spid="173" grpId="0"/>
      <p:bldP spid="175" grpId="0"/>
      <p:bldP spid="176" grpId="0"/>
      <p:bldP spid="177" grpId="0"/>
      <p:bldP spid="193" grpId="0"/>
      <p:bldP spid="209" grpId="0"/>
      <p:bldP spid="221" grpId="0"/>
      <p:bldP spid="232" grpId="0"/>
      <p:bldP spid="234" grpId="0"/>
      <p:bldP spid="237" grpId="0"/>
      <p:bldP spid="238" grpId="0"/>
      <p:bldP spid="240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/>
          <p:cNvSpPr/>
          <p:nvPr/>
        </p:nvSpPr>
        <p:spPr bwMode="auto">
          <a:xfrm>
            <a:off x="0" y="4351992"/>
            <a:ext cx="12436475" cy="838745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7" name="Picture 6"/>
          <p:cNvPicPr>
            <a:picLocks/>
          </p:cNvPicPr>
          <p:nvPr>
            <p:custDataLst>
              <p:custData r:id="rId3"/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100" y="504273"/>
            <a:ext cx="21767" cy="21767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619780" y="5249817"/>
            <a:ext cx="11196912" cy="858298"/>
            <a:chOff x="619780" y="5249817"/>
            <a:chExt cx="11196912" cy="858298"/>
          </a:xfrm>
        </p:grpSpPr>
        <p:cxnSp>
          <p:nvCxnSpPr>
            <p:cNvPr id="76" name="Straight Arrow Connector 106"/>
            <p:cNvCxnSpPr>
              <a:cxnSpLocks/>
            </p:cNvCxnSpPr>
            <p:nvPr/>
          </p:nvCxnSpPr>
          <p:spPr>
            <a:xfrm flipV="1">
              <a:off x="1074717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ounded Rectangle 45"/>
            <p:cNvSpPr/>
            <p:nvPr/>
          </p:nvSpPr>
          <p:spPr>
            <a:xfrm>
              <a:off x="619780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Users</a:t>
              </a:r>
            </a:p>
          </p:txBody>
        </p:sp>
        <p:cxnSp>
          <p:nvCxnSpPr>
            <p:cNvPr id="83" name="Straight Arrow Connector 106">
              <a:extLst>
                <a:ext uri="{FF2B5EF4-FFF2-40B4-BE49-F238E27FC236}">
                  <a16:creationId xmlns:a16="http://schemas.microsoft.com/office/drawing/2014/main" id="{7FD0B87D-AEB1-4B39-BCB1-041B5F40D2F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96608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Rounded Rectangle 45">
              <a:extLst>
                <a:ext uri="{FF2B5EF4-FFF2-40B4-BE49-F238E27FC236}">
                  <a16:creationId xmlns:a16="http://schemas.microsoft.com/office/drawing/2014/main" id="{C271AD70-ACCB-4E5B-866D-6B3BBA505069}"/>
                </a:ext>
              </a:extLst>
            </p:cNvPr>
            <p:cNvSpPr/>
            <p:nvPr/>
          </p:nvSpPr>
          <p:spPr>
            <a:xfrm>
              <a:off x="1641671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Groups</a:t>
              </a:r>
            </a:p>
          </p:txBody>
        </p:sp>
        <p:cxnSp>
          <p:nvCxnSpPr>
            <p:cNvPr id="88" name="Straight Arrow Connector 106">
              <a:extLst>
                <a:ext uri="{FF2B5EF4-FFF2-40B4-BE49-F238E27FC236}">
                  <a16:creationId xmlns:a16="http://schemas.microsoft.com/office/drawing/2014/main" id="{699356A6-DFC9-4884-9BAE-C5A10751EC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40390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ounded Rectangle 45">
              <a:extLst>
                <a:ext uri="{FF2B5EF4-FFF2-40B4-BE49-F238E27FC236}">
                  <a16:creationId xmlns:a16="http://schemas.microsoft.com/office/drawing/2014/main" id="{8960F80D-AFE9-4736-A6E2-AFE9FC1CF988}"/>
                </a:ext>
              </a:extLst>
            </p:cNvPr>
            <p:cNvSpPr/>
            <p:nvPr/>
          </p:nvSpPr>
          <p:spPr>
            <a:xfrm>
              <a:off x="3685453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Outlook</a:t>
              </a:r>
            </a:p>
          </p:txBody>
        </p:sp>
        <p:cxnSp>
          <p:nvCxnSpPr>
            <p:cNvPr id="92" name="Straight Arrow Connector 106">
              <a:extLst>
                <a:ext uri="{FF2B5EF4-FFF2-40B4-BE49-F238E27FC236}">
                  <a16:creationId xmlns:a16="http://schemas.microsoft.com/office/drawing/2014/main" id="{26A225CB-7D25-4445-ACEA-F7957E6CD9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162281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Rounded Rectangle 45">
              <a:extLst>
                <a:ext uri="{FF2B5EF4-FFF2-40B4-BE49-F238E27FC236}">
                  <a16:creationId xmlns:a16="http://schemas.microsoft.com/office/drawing/2014/main" id="{2A908420-23D7-4803-BC0B-A35E1D71A1B3}"/>
                </a:ext>
              </a:extLst>
            </p:cNvPr>
            <p:cNvSpPr/>
            <p:nvPr/>
          </p:nvSpPr>
          <p:spPr>
            <a:xfrm>
              <a:off x="4707344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Calendar</a:t>
              </a:r>
            </a:p>
          </p:txBody>
        </p:sp>
        <p:cxnSp>
          <p:nvCxnSpPr>
            <p:cNvPr id="96" name="Straight Arrow Connector 106">
              <a:extLst>
                <a:ext uri="{FF2B5EF4-FFF2-40B4-BE49-F238E27FC236}">
                  <a16:creationId xmlns:a16="http://schemas.microsoft.com/office/drawing/2014/main" id="{9DDFDAB1-D0FE-4D5E-B27A-C40B422D3A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361755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Rounded Rectangle 45">
              <a:extLst>
                <a:ext uri="{FF2B5EF4-FFF2-40B4-BE49-F238E27FC236}">
                  <a16:creationId xmlns:a16="http://schemas.microsoft.com/office/drawing/2014/main" id="{FE017920-2661-4D02-BF99-71D020421D27}"/>
                </a:ext>
              </a:extLst>
            </p:cNvPr>
            <p:cNvSpPr/>
            <p:nvPr/>
          </p:nvSpPr>
          <p:spPr>
            <a:xfrm>
              <a:off x="10838688" y="5667849"/>
              <a:ext cx="978004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SharePoint</a:t>
              </a:r>
            </a:p>
          </p:txBody>
        </p:sp>
        <p:cxnSp>
          <p:nvCxnSpPr>
            <p:cNvPr id="100" name="Straight Arrow Connector 106">
              <a:extLst>
                <a:ext uri="{FF2B5EF4-FFF2-40B4-BE49-F238E27FC236}">
                  <a16:creationId xmlns:a16="http://schemas.microsoft.com/office/drawing/2014/main" id="{106905F6-1D6C-4C28-8747-DF432DCA23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18499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45">
              <a:extLst>
                <a:ext uri="{FF2B5EF4-FFF2-40B4-BE49-F238E27FC236}">
                  <a16:creationId xmlns:a16="http://schemas.microsoft.com/office/drawing/2014/main" id="{759B5D75-8965-4156-9F5E-B3ACB618B263}"/>
                </a:ext>
              </a:extLst>
            </p:cNvPr>
            <p:cNvSpPr/>
            <p:nvPr/>
          </p:nvSpPr>
          <p:spPr>
            <a:xfrm>
              <a:off x="2663562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Excel</a:t>
              </a:r>
            </a:p>
          </p:txBody>
        </p:sp>
        <p:cxnSp>
          <p:nvCxnSpPr>
            <p:cNvPr id="105" name="Straight Arrow Connector 106">
              <a:extLst>
                <a:ext uri="{FF2B5EF4-FFF2-40B4-BE49-F238E27FC236}">
                  <a16:creationId xmlns:a16="http://schemas.microsoft.com/office/drawing/2014/main" id="{08F4E389-29E7-4B6A-A7D5-747930B199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249845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45">
              <a:extLst>
                <a:ext uri="{FF2B5EF4-FFF2-40B4-BE49-F238E27FC236}">
                  <a16:creationId xmlns:a16="http://schemas.microsoft.com/office/drawing/2014/main" id="{5732D9DF-1D63-4C8E-B152-CD2C7A0606F1}"/>
                </a:ext>
              </a:extLst>
            </p:cNvPr>
            <p:cNvSpPr/>
            <p:nvPr/>
          </p:nvSpPr>
          <p:spPr>
            <a:xfrm>
              <a:off x="8794908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Intune</a:t>
              </a:r>
            </a:p>
          </p:txBody>
        </p:sp>
        <p:cxnSp>
          <p:nvCxnSpPr>
            <p:cNvPr id="110" name="Straight Arrow Connector 106">
              <a:extLst>
                <a:ext uri="{FF2B5EF4-FFF2-40B4-BE49-F238E27FC236}">
                  <a16:creationId xmlns:a16="http://schemas.microsoft.com/office/drawing/2014/main" id="{64D5324F-1D4E-4CFF-976B-7713CD29E74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6063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Rounded Rectangle 45">
              <a:extLst>
                <a:ext uri="{FF2B5EF4-FFF2-40B4-BE49-F238E27FC236}">
                  <a16:creationId xmlns:a16="http://schemas.microsoft.com/office/drawing/2014/main" id="{E180974C-28CF-4BE5-B845-6192A48B51DC}"/>
                </a:ext>
              </a:extLst>
            </p:cNvPr>
            <p:cNvSpPr/>
            <p:nvPr/>
          </p:nvSpPr>
          <p:spPr>
            <a:xfrm>
              <a:off x="6751126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Teams</a:t>
              </a:r>
            </a:p>
          </p:txBody>
        </p:sp>
        <p:cxnSp>
          <p:nvCxnSpPr>
            <p:cNvPr id="115" name="Straight Arrow Connector 106">
              <a:extLst>
                <a:ext uri="{FF2B5EF4-FFF2-40B4-BE49-F238E27FC236}">
                  <a16:creationId xmlns:a16="http://schemas.microsoft.com/office/drawing/2014/main" id="{D4559644-F359-4221-B70A-6FF46E4EFD9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271736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Rounded Rectangle 45">
              <a:extLst>
                <a:ext uri="{FF2B5EF4-FFF2-40B4-BE49-F238E27FC236}">
                  <a16:creationId xmlns:a16="http://schemas.microsoft.com/office/drawing/2014/main" id="{2AEB0BB6-353B-492D-B294-BB0065F91EF9}"/>
                </a:ext>
              </a:extLst>
            </p:cNvPr>
            <p:cNvSpPr/>
            <p:nvPr/>
          </p:nvSpPr>
          <p:spPr>
            <a:xfrm>
              <a:off x="9816799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Azure AD</a:t>
              </a:r>
            </a:p>
          </p:txBody>
        </p:sp>
        <p:cxnSp>
          <p:nvCxnSpPr>
            <p:cNvPr id="119" name="Straight Arrow Connector 106">
              <a:extLst>
                <a:ext uri="{FF2B5EF4-FFF2-40B4-BE49-F238E27FC236}">
                  <a16:creationId xmlns:a16="http://schemas.microsoft.com/office/drawing/2014/main" id="{C2B19419-0FE5-4248-A9FC-58FB8784AE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184172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Rounded Rectangle 45">
              <a:extLst>
                <a:ext uri="{FF2B5EF4-FFF2-40B4-BE49-F238E27FC236}">
                  <a16:creationId xmlns:a16="http://schemas.microsoft.com/office/drawing/2014/main" id="{CF938744-BD71-4517-9FF7-B184F4987B37}"/>
                </a:ext>
              </a:extLst>
            </p:cNvPr>
            <p:cNvSpPr/>
            <p:nvPr/>
          </p:nvSpPr>
          <p:spPr>
            <a:xfrm>
              <a:off x="5729235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OneNote</a:t>
              </a:r>
            </a:p>
          </p:txBody>
        </p:sp>
        <p:cxnSp>
          <p:nvCxnSpPr>
            <p:cNvPr id="123" name="Straight Arrow Connector 106">
              <a:extLst>
                <a:ext uri="{FF2B5EF4-FFF2-40B4-BE49-F238E27FC236}">
                  <a16:creationId xmlns:a16="http://schemas.microsoft.com/office/drawing/2014/main" id="{2BC90266-24FB-4173-886B-2E673CEF39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27954" y="5249817"/>
              <a:ext cx="0" cy="380311"/>
            </a:xfrm>
            <a:prstGeom prst="straightConnector1">
              <a:avLst/>
            </a:prstGeom>
            <a:ln w="28575">
              <a:solidFill>
                <a:srgbClr val="0078D7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Rounded Rectangle 45">
              <a:extLst>
                <a:ext uri="{FF2B5EF4-FFF2-40B4-BE49-F238E27FC236}">
                  <a16:creationId xmlns:a16="http://schemas.microsoft.com/office/drawing/2014/main" id="{CD7660B2-17D3-49E7-B1D0-9FD0004843D0}"/>
                </a:ext>
              </a:extLst>
            </p:cNvPr>
            <p:cNvSpPr/>
            <p:nvPr/>
          </p:nvSpPr>
          <p:spPr>
            <a:xfrm>
              <a:off x="7773017" y="5667849"/>
              <a:ext cx="909873" cy="440266"/>
            </a:xfrm>
            <a:prstGeom prst="rect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3259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Planner</a:t>
              </a:r>
            </a:p>
          </p:txBody>
        </p:sp>
      </p:grpSp>
      <p:sp>
        <p:nvSpPr>
          <p:cNvPr id="126" name="Rounded Rectangle 13">
            <a:extLst>
              <a:ext uri="{FF2B5EF4-FFF2-40B4-BE49-F238E27FC236}">
                <a16:creationId xmlns:a16="http://schemas.microsoft.com/office/drawing/2014/main" id="{6E8BEA18-3A25-42A7-A300-BDA259872FB5}"/>
              </a:ext>
            </a:extLst>
          </p:cNvPr>
          <p:cNvSpPr/>
          <p:nvPr/>
        </p:nvSpPr>
        <p:spPr>
          <a:xfrm>
            <a:off x="619781" y="4509754"/>
            <a:ext cx="11196911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marL="0" marR="0" lvl="0" indent="0" algn="ctr" defTabSz="93259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+mn-ea"/>
                <a:cs typeface="Segoe UI" panose="020B0502040204020203" pitchFamily="34" charset="0"/>
              </a:rPr>
              <a:t>https://graph.microsoft.com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162028" y="1831059"/>
            <a:ext cx="2112166" cy="2483212"/>
            <a:chOff x="5134649" y="2250917"/>
            <a:chExt cx="2112166" cy="2483212"/>
          </a:xfrm>
        </p:grpSpPr>
        <p:cxnSp>
          <p:nvCxnSpPr>
            <p:cNvPr id="32" name="Straight Arrow Connector 135"/>
            <p:cNvCxnSpPr>
              <a:cxnSpLocks/>
            </p:cNvCxnSpPr>
            <p:nvPr/>
          </p:nvCxnSpPr>
          <p:spPr>
            <a:xfrm>
              <a:off x="6190858" y="4117304"/>
              <a:ext cx="0" cy="616825"/>
            </a:xfrm>
            <a:prstGeom prst="straightConnector1">
              <a:avLst/>
            </a:prstGeom>
            <a:ln w="3810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2"/>
            <p:cNvSpPr txBox="1"/>
            <p:nvPr/>
          </p:nvSpPr>
          <p:spPr>
            <a:xfrm>
              <a:off x="5134649" y="2250917"/>
              <a:ext cx="2112166" cy="169839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lIns="182880" tIns="146304" rIns="182880" bIns="146304" rtlCol="0">
              <a:no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sz="2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Segoe UI" panose="020B0502040204020203" pitchFamily="34" charset="0"/>
                </a:rPr>
                <a:t>Your app</a:t>
              </a:r>
            </a:p>
          </p:txBody>
        </p:sp>
        <p:sp>
          <p:nvSpPr>
            <p:cNvPr id="47" name="Freeform 5"/>
            <p:cNvSpPr>
              <a:spLocks noEditPoints="1"/>
            </p:cNvSpPr>
            <p:nvPr/>
          </p:nvSpPr>
          <p:spPr bwMode="black">
            <a:xfrm>
              <a:off x="5862778" y="2985939"/>
              <a:ext cx="656160" cy="653320"/>
            </a:xfrm>
            <a:custGeom>
              <a:avLst/>
              <a:gdLst>
                <a:gd name="T0" fmla="*/ 402 w 1088"/>
                <a:gd name="T1" fmla="*/ 588 h 1090"/>
                <a:gd name="T2" fmla="*/ 502 w 1088"/>
                <a:gd name="T3" fmla="*/ 688 h 1090"/>
                <a:gd name="T4" fmla="*/ 502 w 1088"/>
                <a:gd name="T5" fmla="*/ 989 h 1090"/>
                <a:gd name="T6" fmla="*/ 402 w 1088"/>
                <a:gd name="T7" fmla="*/ 1090 h 1090"/>
                <a:gd name="T8" fmla="*/ 100 w 1088"/>
                <a:gd name="T9" fmla="*/ 1090 h 1090"/>
                <a:gd name="T10" fmla="*/ 0 w 1088"/>
                <a:gd name="T11" fmla="*/ 989 h 1090"/>
                <a:gd name="T12" fmla="*/ 0 w 1088"/>
                <a:gd name="T13" fmla="*/ 688 h 1090"/>
                <a:gd name="T14" fmla="*/ 100 w 1088"/>
                <a:gd name="T15" fmla="*/ 588 h 1090"/>
                <a:gd name="T16" fmla="*/ 402 w 1088"/>
                <a:gd name="T17" fmla="*/ 588 h 1090"/>
                <a:gd name="T18" fmla="*/ 402 w 1088"/>
                <a:gd name="T19" fmla="*/ 588 h 1090"/>
                <a:gd name="T20" fmla="*/ 402 w 1088"/>
                <a:gd name="T21" fmla="*/ 2 h 1090"/>
                <a:gd name="T22" fmla="*/ 402 w 1088"/>
                <a:gd name="T23" fmla="*/ 2 h 1090"/>
                <a:gd name="T24" fmla="*/ 100 w 1088"/>
                <a:gd name="T25" fmla="*/ 2 h 1090"/>
                <a:gd name="T26" fmla="*/ 0 w 1088"/>
                <a:gd name="T27" fmla="*/ 103 h 1090"/>
                <a:gd name="T28" fmla="*/ 0 w 1088"/>
                <a:gd name="T29" fmla="*/ 403 h 1090"/>
                <a:gd name="T30" fmla="*/ 100 w 1088"/>
                <a:gd name="T31" fmla="*/ 504 h 1090"/>
                <a:gd name="T32" fmla="*/ 402 w 1088"/>
                <a:gd name="T33" fmla="*/ 504 h 1090"/>
                <a:gd name="T34" fmla="*/ 502 w 1088"/>
                <a:gd name="T35" fmla="*/ 403 h 1090"/>
                <a:gd name="T36" fmla="*/ 502 w 1088"/>
                <a:gd name="T37" fmla="*/ 103 h 1090"/>
                <a:gd name="T38" fmla="*/ 402 w 1088"/>
                <a:gd name="T39" fmla="*/ 2 h 1090"/>
                <a:gd name="T40" fmla="*/ 966 w 1088"/>
                <a:gd name="T41" fmla="*/ 0 h 1090"/>
                <a:gd name="T42" fmla="*/ 1088 w 1088"/>
                <a:gd name="T43" fmla="*/ 121 h 1090"/>
                <a:gd name="T44" fmla="*/ 1088 w 1088"/>
                <a:gd name="T45" fmla="*/ 383 h 1090"/>
                <a:gd name="T46" fmla="*/ 966 w 1088"/>
                <a:gd name="T47" fmla="*/ 504 h 1090"/>
                <a:gd name="T48" fmla="*/ 704 w 1088"/>
                <a:gd name="T49" fmla="*/ 504 h 1090"/>
                <a:gd name="T50" fmla="*/ 583 w 1088"/>
                <a:gd name="T51" fmla="*/ 383 h 1090"/>
                <a:gd name="T52" fmla="*/ 583 w 1088"/>
                <a:gd name="T53" fmla="*/ 121 h 1090"/>
                <a:gd name="T54" fmla="*/ 704 w 1088"/>
                <a:gd name="T55" fmla="*/ 0 h 1090"/>
                <a:gd name="T56" fmla="*/ 966 w 1088"/>
                <a:gd name="T57" fmla="*/ 0 h 1090"/>
                <a:gd name="T58" fmla="*/ 1020 w 1088"/>
                <a:gd name="T59" fmla="*/ 383 h 1090"/>
                <a:gd name="T60" fmla="*/ 1020 w 1088"/>
                <a:gd name="T61" fmla="*/ 383 h 1090"/>
                <a:gd name="T62" fmla="*/ 1020 w 1088"/>
                <a:gd name="T63" fmla="*/ 121 h 1090"/>
                <a:gd name="T64" fmla="*/ 966 w 1088"/>
                <a:gd name="T65" fmla="*/ 67 h 1090"/>
                <a:gd name="T66" fmla="*/ 704 w 1088"/>
                <a:gd name="T67" fmla="*/ 67 h 1090"/>
                <a:gd name="T68" fmla="*/ 650 w 1088"/>
                <a:gd name="T69" fmla="*/ 121 h 1090"/>
                <a:gd name="T70" fmla="*/ 650 w 1088"/>
                <a:gd name="T71" fmla="*/ 383 h 1090"/>
                <a:gd name="T72" fmla="*/ 704 w 1088"/>
                <a:gd name="T73" fmla="*/ 437 h 1090"/>
                <a:gd name="T74" fmla="*/ 966 w 1088"/>
                <a:gd name="T75" fmla="*/ 437 h 1090"/>
                <a:gd name="T76" fmla="*/ 1020 w 1088"/>
                <a:gd name="T77" fmla="*/ 383 h 1090"/>
                <a:gd name="T78" fmla="*/ 584 w 1088"/>
                <a:gd name="T79" fmla="*/ 688 h 1090"/>
                <a:gd name="T80" fmla="*/ 584 w 1088"/>
                <a:gd name="T81" fmla="*/ 688 h 1090"/>
                <a:gd name="T82" fmla="*/ 584 w 1088"/>
                <a:gd name="T83" fmla="*/ 989 h 1090"/>
                <a:gd name="T84" fmla="*/ 686 w 1088"/>
                <a:gd name="T85" fmla="*/ 1090 h 1090"/>
                <a:gd name="T86" fmla="*/ 987 w 1088"/>
                <a:gd name="T87" fmla="*/ 1090 h 1090"/>
                <a:gd name="T88" fmla="*/ 1088 w 1088"/>
                <a:gd name="T89" fmla="*/ 989 h 1090"/>
                <a:gd name="T90" fmla="*/ 1088 w 1088"/>
                <a:gd name="T91" fmla="*/ 688 h 1090"/>
                <a:gd name="T92" fmla="*/ 987 w 1088"/>
                <a:gd name="T93" fmla="*/ 588 h 1090"/>
                <a:gd name="T94" fmla="*/ 686 w 1088"/>
                <a:gd name="T95" fmla="*/ 588 h 1090"/>
                <a:gd name="T96" fmla="*/ 584 w 1088"/>
                <a:gd name="T97" fmla="*/ 68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88" h="1090">
                  <a:moveTo>
                    <a:pt x="402" y="588"/>
                  </a:moveTo>
                  <a:cubicBezTo>
                    <a:pt x="469" y="588"/>
                    <a:pt x="502" y="621"/>
                    <a:pt x="502" y="688"/>
                  </a:cubicBezTo>
                  <a:cubicBezTo>
                    <a:pt x="502" y="989"/>
                    <a:pt x="502" y="989"/>
                    <a:pt x="502" y="989"/>
                  </a:cubicBezTo>
                  <a:cubicBezTo>
                    <a:pt x="502" y="1056"/>
                    <a:pt x="469" y="1090"/>
                    <a:pt x="402" y="1090"/>
                  </a:cubicBezTo>
                  <a:cubicBezTo>
                    <a:pt x="100" y="1090"/>
                    <a:pt x="100" y="1090"/>
                    <a:pt x="100" y="1090"/>
                  </a:cubicBezTo>
                  <a:cubicBezTo>
                    <a:pt x="33" y="1090"/>
                    <a:pt x="0" y="1056"/>
                    <a:pt x="0" y="989"/>
                  </a:cubicBezTo>
                  <a:cubicBezTo>
                    <a:pt x="0" y="688"/>
                    <a:pt x="0" y="688"/>
                    <a:pt x="0" y="688"/>
                  </a:cubicBezTo>
                  <a:cubicBezTo>
                    <a:pt x="0" y="621"/>
                    <a:pt x="33" y="588"/>
                    <a:pt x="100" y="588"/>
                  </a:cubicBezTo>
                  <a:cubicBezTo>
                    <a:pt x="402" y="588"/>
                    <a:pt x="402" y="588"/>
                    <a:pt x="402" y="588"/>
                  </a:cubicBezTo>
                  <a:cubicBezTo>
                    <a:pt x="402" y="588"/>
                    <a:pt x="402" y="588"/>
                    <a:pt x="402" y="588"/>
                  </a:cubicBezTo>
                  <a:close/>
                  <a:moveTo>
                    <a:pt x="402" y="2"/>
                  </a:moveTo>
                  <a:cubicBezTo>
                    <a:pt x="402" y="2"/>
                    <a:pt x="402" y="2"/>
                    <a:pt x="402" y="2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33" y="2"/>
                    <a:pt x="0" y="36"/>
                    <a:pt x="0" y="103"/>
                  </a:cubicBezTo>
                  <a:cubicBezTo>
                    <a:pt x="0" y="103"/>
                    <a:pt x="0" y="103"/>
                    <a:pt x="0" y="403"/>
                  </a:cubicBezTo>
                  <a:cubicBezTo>
                    <a:pt x="0" y="471"/>
                    <a:pt x="33" y="504"/>
                    <a:pt x="100" y="504"/>
                  </a:cubicBezTo>
                  <a:cubicBezTo>
                    <a:pt x="100" y="504"/>
                    <a:pt x="100" y="504"/>
                    <a:pt x="402" y="504"/>
                  </a:cubicBezTo>
                  <a:cubicBezTo>
                    <a:pt x="469" y="504"/>
                    <a:pt x="502" y="471"/>
                    <a:pt x="502" y="403"/>
                  </a:cubicBezTo>
                  <a:cubicBezTo>
                    <a:pt x="502" y="403"/>
                    <a:pt x="502" y="403"/>
                    <a:pt x="502" y="103"/>
                  </a:cubicBezTo>
                  <a:cubicBezTo>
                    <a:pt x="502" y="36"/>
                    <a:pt x="469" y="2"/>
                    <a:pt x="402" y="2"/>
                  </a:cubicBezTo>
                  <a:close/>
                  <a:moveTo>
                    <a:pt x="966" y="0"/>
                  </a:moveTo>
                  <a:cubicBezTo>
                    <a:pt x="1048" y="0"/>
                    <a:pt x="1088" y="40"/>
                    <a:pt x="1088" y="121"/>
                  </a:cubicBezTo>
                  <a:cubicBezTo>
                    <a:pt x="1088" y="121"/>
                    <a:pt x="1088" y="121"/>
                    <a:pt x="1088" y="383"/>
                  </a:cubicBezTo>
                  <a:cubicBezTo>
                    <a:pt x="1088" y="464"/>
                    <a:pt x="1048" y="504"/>
                    <a:pt x="966" y="504"/>
                  </a:cubicBezTo>
                  <a:cubicBezTo>
                    <a:pt x="966" y="504"/>
                    <a:pt x="966" y="504"/>
                    <a:pt x="704" y="504"/>
                  </a:cubicBezTo>
                  <a:cubicBezTo>
                    <a:pt x="623" y="504"/>
                    <a:pt x="583" y="464"/>
                    <a:pt x="583" y="383"/>
                  </a:cubicBezTo>
                  <a:cubicBezTo>
                    <a:pt x="583" y="383"/>
                    <a:pt x="583" y="383"/>
                    <a:pt x="583" y="121"/>
                  </a:cubicBezTo>
                  <a:cubicBezTo>
                    <a:pt x="583" y="40"/>
                    <a:pt x="623" y="0"/>
                    <a:pt x="704" y="0"/>
                  </a:cubicBezTo>
                  <a:cubicBezTo>
                    <a:pt x="704" y="0"/>
                    <a:pt x="704" y="0"/>
                    <a:pt x="966" y="0"/>
                  </a:cubicBezTo>
                  <a:close/>
                  <a:moveTo>
                    <a:pt x="1020" y="383"/>
                  </a:moveTo>
                  <a:cubicBezTo>
                    <a:pt x="1020" y="383"/>
                    <a:pt x="1020" y="383"/>
                    <a:pt x="1020" y="383"/>
                  </a:cubicBezTo>
                  <a:cubicBezTo>
                    <a:pt x="1020" y="121"/>
                    <a:pt x="1020" y="121"/>
                    <a:pt x="1020" y="121"/>
                  </a:cubicBezTo>
                  <a:cubicBezTo>
                    <a:pt x="1020" y="85"/>
                    <a:pt x="1002" y="67"/>
                    <a:pt x="966" y="67"/>
                  </a:cubicBezTo>
                  <a:cubicBezTo>
                    <a:pt x="966" y="67"/>
                    <a:pt x="966" y="67"/>
                    <a:pt x="704" y="67"/>
                  </a:cubicBezTo>
                  <a:cubicBezTo>
                    <a:pt x="668" y="67"/>
                    <a:pt x="650" y="85"/>
                    <a:pt x="650" y="121"/>
                  </a:cubicBezTo>
                  <a:cubicBezTo>
                    <a:pt x="650" y="121"/>
                    <a:pt x="650" y="121"/>
                    <a:pt x="650" y="383"/>
                  </a:cubicBezTo>
                  <a:cubicBezTo>
                    <a:pt x="650" y="419"/>
                    <a:pt x="668" y="437"/>
                    <a:pt x="704" y="437"/>
                  </a:cubicBezTo>
                  <a:cubicBezTo>
                    <a:pt x="704" y="437"/>
                    <a:pt x="704" y="437"/>
                    <a:pt x="966" y="437"/>
                  </a:cubicBezTo>
                  <a:cubicBezTo>
                    <a:pt x="1002" y="437"/>
                    <a:pt x="1020" y="419"/>
                    <a:pt x="1020" y="383"/>
                  </a:cubicBezTo>
                  <a:close/>
                  <a:moveTo>
                    <a:pt x="584" y="688"/>
                  </a:moveTo>
                  <a:cubicBezTo>
                    <a:pt x="584" y="688"/>
                    <a:pt x="584" y="688"/>
                    <a:pt x="584" y="688"/>
                  </a:cubicBezTo>
                  <a:cubicBezTo>
                    <a:pt x="584" y="989"/>
                    <a:pt x="584" y="989"/>
                    <a:pt x="584" y="989"/>
                  </a:cubicBezTo>
                  <a:cubicBezTo>
                    <a:pt x="584" y="1056"/>
                    <a:pt x="619" y="1090"/>
                    <a:pt x="686" y="1090"/>
                  </a:cubicBezTo>
                  <a:cubicBezTo>
                    <a:pt x="686" y="1090"/>
                    <a:pt x="686" y="1090"/>
                    <a:pt x="987" y="1090"/>
                  </a:cubicBezTo>
                  <a:cubicBezTo>
                    <a:pt x="1054" y="1090"/>
                    <a:pt x="1088" y="1056"/>
                    <a:pt x="1088" y="989"/>
                  </a:cubicBezTo>
                  <a:cubicBezTo>
                    <a:pt x="1088" y="989"/>
                    <a:pt x="1088" y="989"/>
                    <a:pt x="1088" y="688"/>
                  </a:cubicBezTo>
                  <a:cubicBezTo>
                    <a:pt x="1088" y="621"/>
                    <a:pt x="1054" y="588"/>
                    <a:pt x="987" y="588"/>
                  </a:cubicBezTo>
                  <a:cubicBezTo>
                    <a:pt x="987" y="588"/>
                    <a:pt x="987" y="588"/>
                    <a:pt x="686" y="588"/>
                  </a:cubicBezTo>
                  <a:cubicBezTo>
                    <a:pt x="619" y="588"/>
                    <a:pt x="584" y="621"/>
                    <a:pt x="584" y="6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795833" y="1711827"/>
            <a:ext cx="29386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One endpoint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One token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All users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	   </a:t>
            </a:r>
            <a:r>
              <a:rPr lang="en-US"/>
              <a:t>- User, group and organizational</a:t>
            </a:r>
            <a:br>
              <a:rPr lang="en-US"/>
            </a:br>
            <a:endParaRPr lang="en-US"/>
          </a:p>
        </p:txBody>
      </p:sp>
      <p:sp>
        <p:nvSpPr>
          <p:cNvPr id="64" name="TextBox 63"/>
          <p:cNvSpPr txBox="1"/>
          <p:nvPr/>
        </p:nvSpPr>
        <p:spPr>
          <a:xfrm>
            <a:off x="229316" y="227707"/>
            <a:ext cx="1603644" cy="960263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Data</a:t>
            </a:r>
          </a:p>
        </p:txBody>
      </p:sp>
      <p:sp>
        <p:nvSpPr>
          <p:cNvPr id="65" name="Arrow: Chevron 64"/>
          <p:cNvSpPr/>
          <p:nvPr/>
        </p:nvSpPr>
        <p:spPr bwMode="auto">
          <a:xfrm>
            <a:off x="4032456" y="1832129"/>
            <a:ext cx="430005" cy="1698389"/>
          </a:xfrm>
          <a:prstGeom prst="chevron">
            <a:avLst>
              <a:gd name="adj" fmla="val 61707"/>
            </a:avLst>
          </a:prstGeom>
          <a:solidFill>
            <a:schemeClr val="bg1">
              <a:lumMod val="6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7" name="Text Placeholder 1">
            <a:extLst>
              <a:ext uri="{FF2B5EF4-FFF2-40B4-BE49-F238E27FC236}">
                <a16:creationId xmlns:a16="http://schemas.microsoft.com/office/drawing/2014/main" id="{07FB7294-60F0-467A-B5CF-75DE7D288912}"/>
              </a:ext>
            </a:extLst>
          </p:cNvPr>
          <p:cNvSpPr txBox="1">
            <a:spLocks/>
          </p:cNvSpPr>
          <p:nvPr/>
        </p:nvSpPr>
        <p:spPr>
          <a:xfrm>
            <a:off x="6056216" y="1421848"/>
            <a:ext cx="6064601" cy="246836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Microsoft Teams API -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preview</a:t>
            </a:r>
          </a:p>
          <a:p>
            <a:pPr marL="0" marR="0" lvl="0" indent="0" algn="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Project Rome API -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preview</a:t>
            </a:r>
          </a:p>
          <a:p>
            <a:pPr marL="0" marR="0" lvl="0" indent="0" algn="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SharePoint Sites API –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GA</a:t>
            </a:r>
          </a:p>
          <a:p>
            <a:pPr marL="0" marR="0" lvl="0" indent="0" algn="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OneNote API –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GA</a:t>
            </a:r>
          </a:p>
          <a:p>
            <a:pPr marL="0" marR="0" lvl="0" indent="0" algn="r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Planner API –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GA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09D24F4-4FDA-4621-AE8A-A77988268638}"/>
              </a:ext>
            </a:extLst>
          </p:cNvPr>
          <p:cNvSpPr/>
          <p:nvPr/>
        </p:nvSpPr>
        <p:spPr bwMode="auto">
          <a:xfrm>
            <a:off x="7436340" y="1421848"/>
            <a:ext cx="4846497" cy="2291332"/>
          </a:xfrm>
          <a:prstGeom prst="rect">
            <a:avLst/>
          </a:prstGeom>
          <a:solidFill>
            <a:schemeClr val="bg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38589347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3" presetClass="path" presetSubtype="0" de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412 -4.21698E-6 L -2.30278E-6 -4.21698E-6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accel="10000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</p:cBhvr>
                                      <p:by x="92000" y="92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5" grpId="0" animBg="1"/>
      <p:bldP spid="65" grpId="1" animBg="1"/>
      <p:bldP spid="65" grpId="2" animBg="1"/>
      <p:bldP spid="3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With Microsoft Graph 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0"/>
          </p:nvPr>
        </p:nvSpPr>
        <p:spPr>
          <a:xfrm>
            <a:off x="275481" y="1213175"/>
            <a:ext cx="6857156" cy="683136"/>
          </a:xfrm>
        </p:spPr>
        <p:txBody>
          <a:bodyPr/>
          <a:lstStyle/>
          <a:p>
            <a:pPr marL="0" indent="0">
              <a:buNone/>
            </a:pPr>
            <a:r>
              <a:rPr lang="en-US" sz="3599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Get the user </a:t>
            </a:r>
            <a:r>
              <a:rPr lang="en-US" sz="3599">
                <a:solidFill>
                  <a:schemeClr val="accent1"/>
                </a:solidFill>
              </a:rPr>
              <a:t>profile</a:t>
            </a:r>
            <a:endParaRPr lang="en-US" sz="3599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80826" y="4361625"/>
            <a:ext cx="1014573" cy="689062"/>
          </a:xfrm>
          <a:prstGeom prst="rect">
            <a:avLst/>
          </a:prstGeom>
          <a:noFill/>
        </p:spPr>
        <p:txBody>
          <a:bodyPr wrap="none" lIns="186468" tIns="149175" rIns="186468" bIns="149175" rtlCol="0">
            <a:spAutoFit/>
          </a:bodyPr>
          <a:lstStyle/>
          <a:p>
            <a:pPr marL="0" marR="0" lvl="0" indent="0" algn="ctr" defTabSz="93256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12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Yina</a:t>
            </a:r>
            <a:endParaRPr kumimoji="0" lang="en-US" sz="2448" b="0" i="0" u="none" strike="noStrike" kern="1200" cap="none" spc="0" normalizeH="0" baseline="0" noProof="0">
              <a:ln>
                <a:noFill/>
              </a:ln>
              <a:gradFill>
                <a:gsLst>
                  <a:gs pos="2917">
                    <a:srgbClr val="353535"/>
                  </a:gs>
                  <a:gs pos="30000">
                    <a:srgbClr val="353535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73824" y="1"/>
            <a:ext cx="5484990" cy="6994524"/>
          </a:xfrm>
          <a:prstGeom prst="rect">
            <a:avLst/>
          </a:prstGeom>
          <a:solidFill>
            <a:schemeClr val="bg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274320" tIns="149175" rIns="186468" bIns="149175" rtlCol="0">
            <a:noAutofit/>
          </a:bodyPr>
          <a:lstStyle/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/users/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yina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{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Yina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",  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jobTitle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"PRINCIPAL PM MANAGER",   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/users/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yina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/photo/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…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{}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/users/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yina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/manager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{"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"Tristan", …}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GET: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/users/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yina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directReports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"Matt",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"Dmitry",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GET: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me/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memberOf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…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"Office engineering",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"Women in tech",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29364" y="2814310"/>
            <a:ext cx="1753607" cy="1280491"/>
            <a:chOff x="1431097" y="1943729"/>
            <a:chExt cx="1719862" cy="1255854"/>
          </a:xfrm>
        </p:grpSpPr>
        <p:grpSp>
          <p:nvGrpSpPr>
            <p:cNvPr id="3" name="Group 2"/>
            <p:cNvGrpSpPr/>
            <p:nvPr/>
          </p:nvGrpSpPr>
          <p:grpSpPr>
            <a:xfrm>
              <a:off x="1431097" y="2333973"/>
              <a:ext cx="1719862" cy="865610"/>
              <a:chOff x="1431097" y="2333973"/>
              <a:chExt cx="1719862" cy="865610"/>
            </a:xfrm>
          </p:grpSpPr>
          <p:cxnSp>
            <p:nvCxnSpPr>
              <p:cNvPr id="9" name="Straight Connector 8"/>
              <p:cNvCxnSpPr>
                <a:cxnSpLocks/>
                <a:endCxn id="36" idx="5"/>
              </p:cNvCxnSpPr>
              <p:nvPr/>
            </p:nvCxnSpPr>
            <p:spPr>
              <a:xfrm flipH="1" flipV="1">
                <a:off x="2025893" y="2333973"/>
                <a:ext cx="1081201" cy="865610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TextBox 10"/>
              <p:cNvSpPr txBox="1"/>
              <p:nvPr/>
            </p:nvSpPr>
            <p:spPr>
              <a:xfrm>
                <a:off x="1431097" y="2389697"/>
                <a:ext cx="809158" cy="425616"/>
              </a:xfrm>
              <a:prstGeom prst="rect">
                <a:avLst/>
              </a:prstGeom>
              <a:noFill/>
            </p:spPr>
            <p:txBody>
              <a:bodyPr wrap="none" lIns="91440" tIns="91440" rIns="91440" bIns="91440" rtlCol="0">
                <a:spAutoFit/>
              </a:bodyPr>
              <a:lstStyle>
                <a:defPPr>
                  <a:defRPr lang="en-US"/>
                </a:defPPr>
                <a:lvl1pPr defTabSz="932563">
                  <a:lnSpc>
                    <a:spcPct val="90000"/>
                  </a:lnSpc>
                  <a:spcAft>
                    <a:spcPts val="612"/>
                  </a:spcAft>
                  <a:defRPr>
                    <a:solidFill>
                      <a:srgbClr val="0171C7"/>
                    </a:solidFill>
                    <a:latin typeface="Calibri" panose="020F0502020204030204"/>
                  </a:defRPr>
                </a:lvl1pPr>
              </a:lstStyle>
              <a:p>
                <a:pPr marL="0" marR="0" lvl="0" indent="0" algn="ctr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Tristan</a:t>
                </a:r>
              </a:p>
            </p:txBody>
          </p:sp>
          <p:grpSp>
            <p:nvGrpSpPr>
              <p:cNvPr id="30" name="Group 29"/>
              <p:cNvGrpSpPr/>
              <p:nvPr/>
            </p:nvGrpSpPr>
            <p:grpSpPr>
              <a:xfrm>
                <a:off x="2180501" y="2505458"/>
                <a:ext cx="970458" cy="461665"/>
                <a:chOff x="5958455" y="2399696"/>
                <a:chExt cx="970458" cy="461665"/>
              </a:xfrm>
            </p:grpSpPr>
            <p:sp>
              <p:nvSpPr>
                <p:cNvPr id="31" name="Rectangle 30"/>
                <p:cNvSpPr/>
                <p:nvPr/>
              </p:nvSpPr>
              <p:spPr bwMode="auto">
                <a:xfrm>
                  <a:off x="6111551" y="2538463"/>
                  <a:ext cx="653143" cy="199520"/>
                </a:xfrm>
                <a:prstGeom prst="rect">
                  <a:avLst/>
                </a:prstGeom>
                <a:solidFill>
                  <a:schemeClr val="dk1"/>
                </a:soli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lIns="93234" tIns="93234" rIns="34968" bIns="34968" rtlCol="0" anchor="b" anchorCtr="0"/>
                <a:lstStyle/>
                <a:p>
                  <a:pPr marL="0" marR="0" lvl="0" indent="0" algn="ctr" defTabSz="95059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020" b="0" i="0" u="none" strike="noStrike" kern="1200" cap="none" spc="0" normalizeH="0" baseline="0" noProof="0">
                    <a:ln>
                      <a:noFill/>
                    </a:ln>
                    <a:gradFill>
                      <a:gsLst>
                        <a:gs pos="0">
                          <a:srgbClr val="FFFFFF"/>
                        </a:gs>
                        <a:gs pos="100000">
                          <a:srgbClr val="FFFFFF"/>
                        </a:gs>
                      </a:gsLst>
                      <a:lin ang="5400000" scaled="0"/>
                    </a:gradFill>
                    <a:effectLst/>
                    <a:uLnTx/>
                    <a:uFillTx/>
                    <a:latin typeface="Segoe UI Semilight"/>
                    <a:ea typeface="Segoe UI" pitchFamily="34" charset="0"/>
                    <a:cs typeface="Segoe UI" pitchFamily="34" charset="0"/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5958455" y="2399696"/>
                  <a:ext cx="970458" cy="461665"/>
                </a:xfrm>
                <a:prstGeom prst="rect">
                  <a:avLst/>
                </a:prstGeom>
                <a:noFill/>
              </p:spPr>
              <p:txBody>
                <a:bodyPr wrap="none" lIns="186468" tIns="149175" rIns="186468" bIns="149175" rtlCol="0">
                  <a:spAutoFit/>
                </a:bodyPr>
                <a:lstStyle/>
                <a:p>
                  <a:pPr marL="0" marR="0" lvl="0" indent="0" algn="l" defTabSz="932563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612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24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Segoe UI Semilight"/>
                      <a:ea typeface="+mn-ea"/>
                      <a:cs typeface="+mn-cs"/>
                    </a:rPr>
                    <a:t>manager</a:t>
                  </a:r>
                </a:p>
              </p:txBody>
            </p:sp>
          </p:grpSp>
        </p:grpSp>
        <p:grpSp>
          <p:nvGrpSpPr>
            <p:cNvPr id="33" name="Group 32"/>
            <p:cNvGrpSpPr/>
            <p:nvPr/>
          </p:nvGrpSpPr>
          <p:grpSpPr>
            <a:xfrm>
              <a:off x="1635648" y="1943729"/>
              <a:ext cx="457200" cy="457200"/>
              <a:chOff x="916973" y="3607407"/>
              <a:chExt cx="820389" cy="822960"/>
            </a:xfrm>
          </p:grpSpPr>
          <p:sp>
            <p:nvSpPr>
              <p:cNvPr id="36" name="Oval 35"/>
              <p:cNvSpPr/>
              <p:nvPr/>
            </p:nvSpPr>
            <p:spPr bwMode="auto">
              <a:xfrm>
                <a:off x="916973" y="3607407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37" name="Freeform 110"/>
              <p:cNvSpPr>
                <a:spLocks noEditPoints="1"/>
              </p:cNvSpPr>
              <p:nvPr/>
            </p:nvSpPr>
            <p:spPr bwMode="auto">
              <a:xfrm>
                <a:off x="1158610" y="3845419"/>
                <a:ext cx="337113" cy="346936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1469513" y="4767118"/>
            <a:ext cx="3098018" cy="1627855"/>
            <a:chOff x="1666635" y="3784072"/>
            <a:chExt cx="3038416" cy="1596534"/>
          </a:xfrm>
        </p:grpSpPr>
        <p:grpSp>
          <p:nvGrpSpPr>
            <p:cNvPr id="4" name="Group 3"/>
            <p:cNvGrpSpPr/>
            <p:nvPr/>
          </p:nvGrpSpPr>
          <p:grpSpPr>
            <a:xfrm>
              <a:off x="1666635" y="3784072"/>
              <a:ext cx="3038416" cy="1596534"/>
              <a:chOff x="1666635" y="3784072"/>
              <a:chExt cx="3038416" cy="1596534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1666635" y="4954990"/>
                <a:ext cx="841044" cy="425615"/>
              </a:xfrm>
              <a:prstGeom prst="rect">
                <a:avLst/>
              </a:prstGeom>
              <a:noFill/>
            </p:spPr>
            <p:txBody>
              <a:bodyPr wrap="none" lIns="91440" tIns="91440" rIns="91440" bIns="91440" rtlCol="0">
                <a:spAutoFit/>
              </a:bodyPr>
              <a:lstStyle/>
              <a:p>
                <a:pPr marL="0" marR="0" lvl="0" indent="0" algn="ctr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Dmitry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2919668" y="4954990"/>
                <a:ext cx="635468" cy="425615"/>
              </a:xfrm>
              <a:prstGeom prst="rect">
                <a:avLst/>
              </a:prstGeom>
              <a:noFill/>
            </p:spPr>
            <p:txBody>
              <a:bodyPr wrap="none" lIns="91440" tIns="91440" rIns="91440" bIns="91440" rtlCol="0">
                <a:spAutoFit/>
              </a:bodyPr>
              <a:lstStyle/>
              <a:p>
                <a:pPr marL="0" marR="0" lvl="0" indent="0" algn="ctr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Matt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978397" y="4954991"/>
                <a:ext cx="726654" cy="425615"/>
              </a:xfrm>
              <a:prstGeom prst="rect">
                <a:avLst/>
              </a:prstGeom>
              <a:noFill/>
            </p:spPr>
            <p:txBody>
              <a:bodyPr wrap="none" lIns="91440" tIns="91440" rIns="91440" bIns="91440" rtlCol="0">
                <a:spAutoFit/>
              </a:bodyPr>
              <a:lstStyle/>
              <a:p>
                <a:pPr marL="0" marR="0" lvl="0" indent="0" algn="ctr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Sudhi</a:t>
                </a:r>
              </a:p>
            </p:txBody>
          </p:sp>
          <p:cxnSp>
            <p:nvCxnSpPr>
              <p:cNvPr id="18" name="Straight Connector 17"/>
              <p:cNvCxnSpPr>
                <a:cxnSpLocks/>
                <a:endCxn id="5" idx="1"/>
              </p:cNvCxnSpPr>
              <p:nvPr/>
            </p:nvCxnSpPr>
            <p:spPr>
              <a:xfrm flipV="1">
                <a:off x="2147186" y="3784072"/>
                <a:ext cx="609381" cy="890395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>
                <a:cxnSpLocks/>
                <a:stCxn id="42" idx="0"/>
              </p:cNvCxnSpPr>
              <p:nvPr/>
            </p:nvCxnSpPr>
            <p:spPr>
              <a:xfrm flipH="1" flipV="1">
                <a:off x="3237401" y="3912239"/>
                <a:ext cx="905" cy="604413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>
                <a:cxnSpLocks/>
                <a:endCxn id="5" idx="3"/>
              </p:cNvCxnSpPr>
              <p:nvPr/>
            </p:nvCxnSpPr>
            <p:spPr>
              <a:xfrm flipH="1" flipV="1">
                <a:off x="3751622" y="3784072"/>
                <a:ext cx="472726" cy="890395"/>
              </a:xfrm>
              <a:prstGeom prst="line">
                <a:avLst/>
              </a:prstGeom>
              <a:ln w="9525">
                <a:solidFill>
                  <a:schemeClr val="bg1">
                    <a:lumMod val="65000"/>
                  </a:schemeClr>
                </a:solidFill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Rectangle 33"/>
              <p:cNvSpPr/>
              <p:nvPr/>
            </p:nvSpPr>
            <p:spPr bwMode="auto">
              <a:xfrm>
                <a:off x="2340392" y="4120460"/>
                <a:ext cx="1700656" cy="19952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93234" tIns="93234" rIns="34968" bIns="34968" rtlCol="0" anchor="b" anchorCtr="0"/>
              <a:lstStyle/>
              <a:p>
                <a:pPr marL="0" marR="0" lvl="0" indent="0" algn="ctr" defTabSz="95059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020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2519570" y="4137084"/>
                <a:ext cx="1342299" cy="1662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24" b="0" i="0" u="none" strike="noStrike" kern="1200" cap="none" spc="0" normalizeH="0" baseline="0" noProof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directReports</a:t>
                </a:r>
                <a:endParaRPr kumimoji="0" lang="en-US" sz="1224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1883193" y="4516652"/>
              <a:ext cx="457200" cy="457200"/>
              <a:chOff x="287931" y="3607407"/>
              <a:chExt cx="820390" cy="822960"/>
            </a:xfrm>
          </p:grpSpPr>
          <p:sp>
            <p:nvSpPr>
              <p:cNvPr id="39" name="Oval 38"/>
              <p:cNvSpPr/>
              <p:nvPr/>
            </p:nvSpPr>
            <p:spPr bwMode="auto">
              <a:xfrm>
                <a:off x="287931" y="3607407"/>
                <a:ext cx="820390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0" name="Freeform 110"/>
              <p:cNvSpPr>
                <a:spLocks noEditPoints="1"/>
              </p:cNvSpPr>
              <p:nvPr/>
            </p:nvSpPr>
            <p:spPr bwMode="auto">
              <a:xfrm>
                <a:off x="529566" y="3845419"/>
                <a:ext cx="337113" cy="346935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3009707" y="4516652"/>
              <a:ext cx="457200" cy="457200"/>
              <a:chOff x="742191" y="3607407"/>
              <a:chExt cx="820389" cy="822960"/>
            </a:xfrm>
          </p:grpSpPr>
          <p:sp>
            <p:nvSpPr>
              <p:cNvPr id="42" name="Oval 41"/>
              <p:cNvSpPr/>
              <p:nvPr/>
            </p:nvSpPr>
            <p:spPr bwMode="auto">
              <a:xfrm>
                <a:off x="742191" y="3607407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3" name="Freeform 110"/>
              <p:cNvSpPr>
                <a:spLocks noEditPoints="1"/>
              </p:cNvSpPr>
              <p:nvPr/>
            </p:nvSpPr>
            <p:spPr bwMode="auto">
              <a:xfrm>
                <a:off x="983828" y="3845419"/>
                <a:ext cx="337113" cy="346935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4081696" y="4516652"/>
              <a:ext cx="457200" cy="457200"/>
              <a:chOff x="1204074" y="3607407"/>
              <a:chExt cx="820389" cy="822960"/>
            </a:xfrm>
          </p:grpSpPr>
          <p:sp>
            <p:nvSpPr>
              <p:cNvPr id="50" name="Oval 49"/>
              <p:cNvSpPr/>
              <p:nvPr/>
            </p:nvSpPr>
            <p:spPr bwMode="auto">
              <a:xfrm>
                <a:off x="1204074" y="3607407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52" name="Freeform 110"/>
              <p:cNvSpPr>
                <a:spLocks noEditPoints="1"/>
              </p:cNvSpPr>
              <p:nvPr/>
            </p:nvSpPr>
            <p:spPr bwMode="auto">
              <a:xfrm>
                <a:off x="1445711" y="3845419"/>
                <a:ext cx="337113" cy="346935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3246129" y="3238578"/>
            <a:ext cx="2549458" cy="933366"/>
            <a:chOff x="3409056" y="2359839"/>
            <a:chExt cx="2500404" cy="915410"/>
          </a:xfrm>
        </p:grpSpPr>
        <p:cxnSp>
          <p:nvCxnSpPr>
            <p:cNvPr id="66" name="Straight Connector 65"/>
            <p:cNvCxnSpPr>
              <a:cxnSpLocks/>
            </p:cNvCxnSpPr>
            <p:nvPr/>
          </p:nvCxnSpPr>
          <p:spPr>
            <a:xfrm flipH="1">
              <a:off x="3409056" y="2644227"/>
              <a:ext cx="1296632" cy="631022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3" name="Group 62"/>
            <p:cNvGrpSpPr/>
            <p:nvPr/>
          </p:nvGrpSpPr>
          <p:grpSpPr>
            <a:xfrm>
              <a:off x="4593675" y="2359839"/>
              <a:ext cx="457200" cy="457200"/>
              <a:chOff x="1573571" y="4134409"/>
              <a:chExt cx="820389" cy="822960"/>
            </a:xfrm>
          </p:grpSpPr>
          <p:sp>
            <p:nvSpPr>
              <p:cNvPr id="64" name="Oval 63"/>
              <p:cNvSpPr/>
              <p:nvPr/>
            </p:nvSpPr>
            <p:spPr bwMode="auto">
              <a:xfrm>
                <a:off x="1573571" y="4134409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65" name="Freeform 107"/>
              <p:cNvSpPr>
                <a:spLocks noEditPoints="1"/>
              </p:cNvSpPr>
              <p:nvPr/>
            </p:nvSpPr>
            <p:spPr bwMode="auto">
              <a:xfrm>
                <a:off x="1751307" y="4360809"/>
                <a:ext cx="464916" cy="370161"/>
              </a:xfrm>
              <a:custGeom>
                <a:avLst/>
                <a:gdLst>
                  <a:gd name="T0" fmla="*/ 0 w 128"/>
                  <a:gd name="T1" fmla="*/ 56 h 104"/>
                  <a:gd name="T2" fmla="*/ 8 w 128"/>
                  <a:gd name="T3" fmla="*/ 56 h 104"/>
                  <a:gd name="T4" fmla="*/ 24 w 128"/>
                  <a:gd name="T5" fmla="*/ 40 h 104"/>
                  <a:gd name="T6" fmla="*/ 40 w 128"/>
                  <a:gd name="T7" fmla="*/ 56 h 104"/>
                  <a:gd name="T8" fmla="*/ 50 w 128"/>
                  <a:gd name="T9" fmla="*/ 75 h 104"/>
                  <a:gd name="T10" fmla="*/ 32 w 128"/>
                  <a:gd name="T11" fmla="*/ 104 h 104"/>
                  <a:gd name="T12" fmla="*/ 40 w 128"/>
                  <a:gd name="T13" fmla="*/ 104 h 104"/>
                  <a:gd name="T14" fmla="*/ 64 w 128"/>
                  <a:gd name="T15" fmla="*/ 80 h 104"/>
                  <a:gd name="T16" fmla="*/ 88 w 128"/>
                  <a:gd name="T17" fmla="*/ 104 h 104"/>
                  <a:gd name="T18" fmla="*/ 96 w 128"/>
                  <a:gd name="T19" fmla="*/ 104 h 104"/>
                  <a:gd name="T20" fmla="*/ 78 w 128"/>
                  <a:gd name="T21" fmla="*/ 75 h 104"/>
                  <a:gd name="T22" fmla="*/ 88 w 128"/>
                  <a:gd name="T23" fmla="*/ 56 h 104"/>
                  <a:gd name="T24" fmla="*/ 104 w 128"/>
                  <a:gd name="T25" fmla="*/ 40 h 104"/>
                  <a:gd name="T26" fmla="*/ 120 w 128"/>
                  <a:gd name="T27" fmla="*/ 56 h 104"/>
                  <a:gd name="T28" fmla="*/ 128 w 128"/>
                  <a:gd name="T29" fmla="*/ 56 h 104"/>
                  <a:gd name="T30" fmla="*/ 117 w 128"/>
                  <a:gd name="T31" fmla="*/ 36 h 104"/>
                  <a:gd name="T32" fmla="*/ 124 w 128"/>
                  <a:gd name="T33" fmla="*/ 20 h 104"/>
                  <a:gd name="T34" fmla="*/ 104 w 128"/>
                  <a:gd name="T35" fmla="*/ 0 h 104"/>
                  <a:gd name="T36" fmla="*/ 84 w 128"/>
                  <a:gd name="T37" fmla="*/ 20 h 104"/>
                  <a:gd name="T38" fmla="*/ 92 w 128"/>
                  <a:gd name="T39" fmla="*/ 36 h 104"/>
                  <a:gd name="T40" fmla="*/ 84 w 128"/>
                  <a:gd name="T41" fmla="*/ 43 h 104"/>
                  <a:gd name="T42" fmla="*/ 64 w 128"/>
                  <a:gd name="T43" fmla="*/ 32 h 104"/>
                  <a:gd name="T44" fmla="*/ 44 w 128"/>
                  <a:gd name="T45" fmla="*/ 43 h 104"/>
                  <a:gd name="T46" fmla="*/ 37 w 128"/>
                  <a:gd name="T47" fmla="*/ 36 h 104"/>
                  <a:gd name="T48" fmla="*/ 44 w 128"/>
                  <a:gd name="T49" fmla="*/ 20 h 104"/>
                  <a:gd name="T50" fmla="*/ 24 w 128"/>
                  <a:gd name="T51" fmla="*/ 0 h 104"/>
                  <a:gd name="T52" fmla="*/ 4 w 128"/>
                  <a:gd name="T53" fmla="*/ 20 h 104"/>
                  <a:gd name="T54" fmla="*/ 12 w 128"/>
                  <a:gd name="T55" fmla="*/ 36 h 104"/>
                  <a:gd name="T56" fmla="*/ 0 w 128"/>
                  <a:gd name="T57" fmla="*/ 56 h 104"/>
                  <a:gd name="T58" fmla="*/ 104 w 128"/>
                  <a:gd name="T59" fmla="*/ 8 h 104"/>
                  <a:gd name="T60" fmla="*/ 116 w 128"/>
                  <a:gd name="T61" fmla="*/ 20 h 104"/>
                  <a:gd name="T62" fmla="*/ 104 w 128"/>
                  <a:gd name="T63" fmla="*/ 32 h 104"/>
                  <a:gd name="T64" fmla="*/ 92 w 128"/>
                  <a:gd name="T65" fmla="*/ 20 h 104"/>
                  <a:gd name="T66" fmla="*/ 104 w 128"/>
                  <a:gd name="T67" fmla="*/ 8 h 104"/>
                  <a:gd name="T68" fmla="*/ 64 w 128"/>
                  <a:gd name="T69" fmla="*/ 40 h 104"/>
                  <a:gd name="T70" fmla="*/ 80 w 128"/>
                  <a:gd name="T71" fmla="*/ 56 h 104"/>
                  <a:gd name="T72" fmla="*/ 64 w 128"/>
                  <a:gd name="T73" fmla="*/ 72 h 104"/>
                  <a:gd name="T74" fmla="*/ 48 w 128"/>
                  <a:gd name="T75" fmla="*/ 56 h 104"/>
                  <a:gd name="T76" fmla="*/ 64 w 128"/>
                  <a:gd name="T77" fmla="*/ 40 h 104"/>
                  <a:gd name="T78" fmla="*/ 24 w 128"/>
                  <a:gd name="T79" fmla="*/ 8 h 104"/>
                  <a:gd name="T80" fmla="*/ 36 w 128"/>
                  <a:gd name="T81" fmla="*/ 20 h 104"/>
                  <a:gd name="T82" fmla="*/ 24 w 128"/>
                  <a:gd name="T83" fmla="*/ 32 h 104"/>
                  <a:gd name="T84" fmla="*/ 12 w 128"/>
                  <a:gd name="T85" fmla="*/ 20 h 104"/>
                  <a:gd name="T86" fmla="*/ 24 w 128"/>
                  <a:gd name="T87" fmla="*/ 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" h="104">
                    <a:moveTo>
                      <a:pt x="0" y="56"/>
                    </a:moveTo>
                    <a:cubicBezTo>
                      <a:pt x="8" y="56"/>
                      <a:pt x="8" y="56"/>
                      <a:pt x="8" y="56"/>
                    </a:cubicBezTo>
                    <a:cubicBezTo>
                      <a:pt x="8" y="47"/>
                      <a:pt x="15" y="40"/>
                      <a:pt x="24" y="40"/>
                    </a:cubicBezTo>
                    <a:cubicBezTo>
                      <a:pt x="33" y="40"/>
                      <a:pt x="40" y="47"/>
                      <a:pt x="40" y="56"/>
                    </a:cubicBezTo>
                    <a:cubicBezTo>
                      <a:pt x="40" y="64"/>
                      <a:pt x="44" y="71"/>
                      <a:pt x="50" y="75"/>
                    </a:cubicBezTo>
                    <a:cubicBezTo>
                      <a:pt x="40" y="81"/>
                      <a:pt x="32" y="91"/>
                      <a:pt x="32" y="104"/>
                    </a:cubicBezTo>
                    <a:cubicBezTo>
                      <a:pt x="40" y="104"/>
                      <a:pt x="40" y="104"/>
                      <a:pt x="40" y="104"/>
                    </a:cubicBezTo>
                    <a:cubicBezTo>
                      <a:pt x="40" y="91"/>
                      <a:pt x="51" y="80"/>
                      <a:pt x="64" y="80"/>
                    </a:cubicBezTo>
                    <a:cubicBezTo>
                      <a:pt x="77" y="80"/>
                      <a:pt x="88" y="91"/>
                      <a:pt x="88" y="104"/>
                    </a:cubicBezTo>
                    <a:cubicBezTo>
                      <a:pt x="96" y="104"/>
                      <a:pt x="96" y="104"/>
                      <a:pt x="96" y="104"/>
                    </a:cubicBezTo>
                    <a:cubicBezTo>
                      <a:pt x="96" y="91"/>
                      <a:pt x="89" y="81"/>
                      <a:pt x="78" y="75"/>
                    </a:cubicBezTo>
                    <a:cubicBezTo>
                      <a:pt x="84" y="71"/>
                      <a:pt x="88" y="64"/>
                      <a:pt x="88" y="56"/>
                    </a:cubicBezTo>
                    <a:cubicBezTo>
                      <a:pt x="88" y="47"/>
                      <a:pt x="95" y="40"/>
                      <a:pt x="104" y="40"/>
                    </a:cubicBezTo>
                    <a:cubicBezTo>
                      <a:pt x="113" y="40"/>
                      <a:pt x="120" y="47"/>
                      <a:pt x="120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47"/>
                      <a:pt x="124" y="40"/>
                      <a:pt x="117" y="36"/>
                    </a:cubicBezTo>
                    <a:cubicBezTo>
                      <a:pt x="121" y="32"/>
                      <a:pt x="124" y="26"/>
                      <a:pt x="124" y="20"/>
                    </a:cubicBezTo>
                    <a:cubicBezTo>
                      <a:pt x="124" y="9"/>
                      <a:pt x="115" y="0"/>
                      <a:pt x="104" y="0"/>
                    </a:cubicBezTo>
                    <a:cubicBezTo>
                      <a:pt x="93" y="0"/>
                      <a:pt x="84" y="9"/>
                      <a:pt x="84" y="20"/>
                    </a:cubicBezTo>
                    <a:cubicBezTo>
                      <a:pt x="84" y="26"/>
                      <a:pt x="87" y="32"/>
                      <a:pt x="92" y="36"/>
                    </a:cubicBezTo>
                    <a:cubicBezTo>
                      <a:pt x="89" y="37"/>
                      <a:pt x="86" y="40"/>
                      <a:pt x="84" y="43"/>
                    </a:cubicBezTo>
                    <a:cubicBezTo>
                      <a:pt x="80" y="36"/>
                      <a:pt x="73" y="32"/>
                      <a:pt x="64" y="32"/>
                    </a:cubicBezTo>
                    <a:cubicBezTo>
                      <a:pt x="56" y="32"/>
                      <a:pt x="49" y="36"/>
                      <a:pt x="44" y="43"/>
                    </a:cubicBezTo>
                    <a:cubicBezTo>
                      <a:pt x="42" y="40"/>
                      <a:pt x="40" y="37"/>
                      <a:pt x="37" y="36"/>
                    </a:cubicBezTo>
                    <a:cubicBezTo>
                      <a:pt x="41" y="32"/>
                      <a:pt x="44" y="26"/>
                      <a:pt x="44" y="20"/>
                    </a:cubicBezTo>
                    <a:cubicBezTo>
                      <a:pt x="44" y="9"/>
                      <a:pt x="35" y="0"/>
                      <a:pt x="24" y="0"/>
                    </a:cubicBezTo>
                    <a:cubicBezTo>
                      <a:pt x="13" y="0"/>
                      <a:pt x="4" y="9"/>
                      <a:pt x="4" y="20"/>
                    </a:cubicBezTo>
                    <a:cubicBezTo>
                      <a:pt x="4" y="26"/>
                      <a:pt x="7" y="32"/>
                      <a:pt x="12" y="36"/>
                    </a:cubicBezTo>
                    <a:cubicBezTo>
                      <a:pt x="5" y="40"/>
                      <a:pt x="0" y="47"/>
                      <a:pt x="0" y="56"/>
                    </a:cubicBezTo>
                    <a:close/>
                    <a:moveTo>
                      <a:pt x="104" y="8"/>
                    </a:moveTo>
                    <a:cubicBezTo>
                      <a:pt x="111" y="8"/>
                      <a:pt x="116" y="13"/>
                      <a:pt x="116" y="20"/>
                    </a:cubicBezTo>
                    <a:cubicBezTo>
                      <a:pt x="116" y="27"/>
                      <a:pt x="111" y="32"/>
                      <a:pt x="104" y="32"/>
                    </a:cubicBezTo>
                    <a:cubicBezTo>
                      <a:pt x="98" y="32"/>
                      <a:pt x="92" y="27"/>
                      <a:pt x="92" y="20"/>
                    </a:cubicBezTo>
                    <a:cubicBezTo>
                      <a:pt x="92" y="13"/>
                      <a:pt x="98" y="8"/>
                      <a:pt x="104" y="8"/>
                    </a:cubicBezTo>
                    <a:close/>
                    <a:moveTo>
                      <a:pt x="64" y="40"/>
                    </a:moveTo>
                    <a:cubicBezTo>
                      <a:pt x="73" y="40"/>
                      <a:pt x="80" y="47"/>
                      <a:pt x="80" y="56"/>
                    </a:cubicBezTo>
                    <a:cubicBezTo>
                      <a:pt x="80" y="65"/>
                      <a:pt x="73" y="72"/>
                      <a:pt x="64" y="72"/>
                    </a:cubicBezTo>
                    <a:cubicBezTo>
                      <a:pt x="55" y="72"/>
                      <a:pt x="48" y="65"/>
                      <a:pt x="48" y="56"/>
                    </a:cubicBezTo>
                    <a:cubicBezTo>
                      <a:pt x="48" y="47"/>
                      <a:pt x="55" y="40"/>
                      <a:pt x="64" y="40"/>
                    </a:cubicBezTo>
                    <a:close/>
                    <a:moveTo>
                      <a:pt x="24" y="8"/>
                    </a:moveTo>
                    <a:cubicBezTo>
                      <a:pt x="31" y="8"/>
                      <a:pt x="36" y="13"/>
                      <a:pt x="36" y="20"/>
                    </a:cubicBezTo>
                    <a:cubicBezTo>
                      <a:pt x="36" y="27"/>
                      <a:pt x="31" y="32"/>
                      <a:pt x="24" y="32"/>
                    </a:cubicBezTo>
                    <a:cubicBezTo>
                      <a:pt x="18" y="32"/>
                      <a:pt x="12" y="27"/>
                      <a:pt x="12" y="20"/>
                    </a:cubicBezTo>
                    <a:cubicBezTo>
                      <a:pt x="12" y="13"/>
                      <a:pt x="18" y="8"/>
                      <a:pt x="24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5023831" y="2387935"/>
              <a:ext cx="885629" cy="425616"/>
            </a:xfrm>
            <a:prstGeom prst="rect">
              <a:avLst/>
            </a:prstGeom>
            <a:noFill/>
          </p:spPr>
          <p:txBody>
            <a:bodyPr wrap="none" lIns="91440" tIns="91440" rIns="91440" bIns="91440" rtlCol="0">
              <a:spAutoFit/>
            </a:bodyPr>
            <a:lstStyle>
              <a:defPPr>
                <a:defRPr lang="en-US"/>
              </a:defPPr>
              <a:lvl1pPr defTabSz="932563">
                <a:lnSpc>
                  <a:spcPct val="90000"/>
                </a:lnSpc>
                <a:spcAft>
                  <a:spcPts val="612"/>
                </a:spcAft>
                <a:defRPr>
                  <a:solidFill>
                    <a:srgbClr val="0171C7"/>
                  </a:solidFill>
                  <a:latin typeface="Calibri" panose="020F0502020204030204"/>
                </a:defRPr>
              </a:lvl1pPr>
            </a:lstStyle>
            <a:p>
              <a:pPr marL="0" marR="0" lvl="0" indent="0" algn="ctr" defTabSz="93256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12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Groups</a:t>
              </a: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3587414" y="2737920"/>
              <a:ext cx="1101905" cy="461665"/>
              <a:chOff x="3567007" y="1091696"/>
              <a:chExt cx="1101905" cy="461665"/>
            </a:xfrm>
          </p:grpSpPr>
          <p:sp>
            <p:nvSpPr>
              <p:cNvPr id="8" name="Rectangle 7"/>
              <p:cNvSpPr/>
              <p:nvPr/>
            </p:nvSpPr>
            <p:spPr bwMode="auto">
              <a:xfrm>
                <a:off x="3734835" y="1212500"/>
                <a:ext cx="766251" cy="192339"/>
              </a:xfrm>
              <a:prstGeom prst="rect">
                <a:avLst/>
              </a:prstGeom>
              <a:solidFill>
                <a:srgbClr val="404040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lIns="93234" tIns="93234" rIns="34968" bIns="34968" rtlCol="0" anchor="b" anchorCtr="0"/>
              <a:lstStyle/>
              <a:p>
                <a:pPr marL="0" marR="0" lvl="0" indent="0" algn="ctr" defTabSz="95059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816" b="0" i="0" u="none" strike="noStrike" kern="1200" cap="none" spc="0" normalizeH="0" baseline="0" noProof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3567007" y="1091696"/>
                <a:ext cx="1101905" cy="461665"/>
              </a:xfrm>
              <a:prstGeom prst="rect">
                <a:avLst/>
              </a:prstGeom>
              <a:noFill/>
            </p:spPr>
            <p:txBody>
              <a:bodyPr wrap="none" lIns="186468" tIns="149175" rIns="186468" bIns="149175" rtlCol="0">
                <a:spAutoFit/>
              </a:bodyPr>
              <a:lstStyle/>
              <a:p>
                <a:pPr marL="0" marR="0" lvl="0" indent="0" algn="l" defTabSz="932563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612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24" b="0" i="0" u="none" strike="noStrike" kern="1200" cap="none" spc="0" normalizeH="0" baseline="0" noProof="0" err="1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Segoe UI Semilight"/>
                    <a:ea typeface="+mn-ea"/>
                    <a:cs typeface="+mn-cs"/>
                  </a:rPr>
                  <a:t>memberOf</a:t>
                </a:r>
                <a:endParaRPr kumimoji="0" lang="en-US" sz="1224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055CA2C-774B-4B59-AEF7-6F2673CD3356}"/>
              </a:ext>
            </a:extLst>
          </p:cNvPr>
          <p:cNvGrpSpPr>
            <a:grpSpLocks noChangeAspect="1"/>
          </p:cNvGrpSpPr>
          <p:nvPr/>
        </p:nvGrpSpPr>
        <p:grpSpPr>
          <a:xfrm>
            <a:off x="2829294" y="3985348"/>
            <a:ext cx="483594" cy="483592"/>
            <a:chOff x="3245478" y="4834995"/>
            <a:chExt cx="643734" cy="643732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4AD9D894-7033-4AF8-82F9-023CC5EB9ECC}"/>
                </a:ext>
              </a:extLst>
            </p:cNvPr>
            <p:cNvSpPr/>
            <p:nvPr/>
          </p:nvSpPr>
          <p:spPr bwMode="auto">
            <a:xfrm>
              <a:off x="3245478" y="4834995"/>
              <a:ext cx="643734" cy="64373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46616" rIns="0" bIns="4661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gradFill>
                  <a:gsLst>
                    <a:gs pos="5439">
                      <a:srgbClr val="F8F8F8"/>
                    </a:gs>
                    <a:gs pos="10000">
                      <a:srgbClr val="F8F8F8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59" name="Freeform 5">
              <a:extLst>
                <a:ext uri="{FF2B5EF4-FFF2-40B4-BE49-F238E27FC236}">
                  <a16:creationId xmlns:a16="http://schemas.microsoft.com/office/drawing/2014/main" id="{FEBCD1E2-FA74-4D6C-968D-754C575F01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0377" y="5048517"/>
              <a:ext cx="193936" cy="216688"/>
            </a:xfrm>
            <a:custGeom>
              <a:avLst/>
              <a:gdLst>
                <a:gd name="T0" fmla="*/ 48 w 246"/>
                <a:gd name="T1" fmla="*/ 76 h 275"/>
                <a:gd name="T2" fmla="*/ 124 w 246"/>
                <a:gd name="T3" fmla="*/ 0 h 275"/>
                <a:gd name="T4" fmla="*/ 201 w 246"/>
                <a:gd name="T5" fmla="*/ 76 h 275"/>
                <a:gd name="T6" fmla="*/ 124 w 246"/>
                <a:gd name="T7" fmla="*/ 152 h 275"/>
                <a:gd name="T8" fmla="*/ 48 w 246"/>
                <a:gd name="T9" fmla="*/ 76 h 275"/>
                <a:gd name="T10" fmla="*/ 246 w 246"/>
                <a:gd name="T11" fmla="*/ 275 h 275"/>
                <a:gd name="T12" fmla="*/ 123 w 246"/>
                <a:gd name="T13" fmla="*/ 152 h 275"/>
                <a:gd name="T14" fmla="*/ 0 w 246"/>
                <a:gd name="T1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6" h="275">
                  <a:moveTo>
                    <a:pt x="48" y="76"/>
                  </a:moveTo>
                  <a:cubicBezTo>
                    <a:pt x="48" y="34"/>
                    <a:pt x="82" y="0"/>
                    <a:pt x="124" y="0"/>
                  </a:cubicBezTo>
                  <a:cubicBezTo>
                    <a:pt x="166" y="0"/>
                    <a:pt x="201" y="34"/>
                    <a:pt x="201" y="76"/>
                  </a:cubicBezTo>
                  <a:cubicBezTo>
                    <a:pt x="201" y="118"/>
                    <a:pt x="166" y="152"/>
                    <a:pt x="124" y="152"/>
                  </a:cubicBezTo>
                  <a:cubicBezTo>
                    <a:pt x="82" y="152"/>
                    <a:pt x="48" y="118"/>
                    <a:pt x="48" y="76"/>
                  </a:cubicBezTo>
                  <a:close/>
                  <a:moveTo>
                    <a:pt x="246" y="275"/>
                  </a:moveTo>
                  <a:cubicBezTo>
                    <a:pt x="246" y="207"/>
                    <a:pt x="191" y="152"/>
                    <a:pt x="123" y="152"/>
                  </a:cubicBezTo>
                  <a:cubicBezTo>
                    <a:pt x="55" y="152"/>
                    <a:pt x="0" y="207"/>
                    <a:pt x="0" y="275"/>
                  </a:cubicBezTo>
                </a:path>
              </a:pathLst>
            </a:custGeom>
            <a:noFill/>
            <a:ln w="12700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3220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pic>
        <p:nvPicPr>
          <p:cNvPr id="25" name="Picture 24" descr="Automatically generated description: mirror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792257" y="3801593"/>
            <a:ext cx="569873" cy="85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217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1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5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1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1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1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With Microsoft Graph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5482" y="1213175"/>
            <a:ext cx="6857155" cy="1181606"/>
          </a:xfrm>
        </p:spPr>
        <p:txBody>
          <a:bodyPr/>
          <a:lstStyle/>
          <a:p>
            <a:r>
              <a:rPr lang="en-US" sz="3599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Get </a:t>
            </a:r>
            <a:r>
              <a:rPr lang="en-US" sz="3599">
                <a:solidFill>
                  <a:schemeClr val="accent1"/>
                </a:solidFill>
              </a:rPr>
              <a:t>content</a:t>
            </a:r>
            <a:r>
              <a:rPr lang="en-US" sz="3599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for email, calendar, files, tasks, sites, notes &amp; more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73824" y="-1"/>
            <a:ext cx="5498412" cy="6994525"/>
          </a:xfrm>
          <a:prstGeom prst="rect">
            <a:avLst/>
          </a:prstGeom>
          <a:solidFill>
            <a:schemeClr val="bg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274320" tIns="149175" rIns="186468" bIns="149175" rtlCol="0">
            <a:noAutofit/>
          </a:bodyPr>
          <a:lstStyle/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/me/drive/root/…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"proposal.pptx",… 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"forecast.xlsx",… 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/drives/items/{id}/workbook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/me/messages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/me/events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/me/contacts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onenote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/notebooks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/me/planner/tasks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/me/devices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/sites:/teams/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opg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:/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/sites:/teams/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opg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:/lists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/groups/{id}/conversations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`</a:t>
            </a:r>
          </a:p>
        </p:txBody>
      </p:sp>
      <p:cxnSp>
        <p:nvCxnSpPr>
          <p:cNvPr id="78" name="Straight Connector 77"/>
          <p:cNvCxnSpPr>
            <a:cxnSpLocks/>
          </p:cNvCxnSpPr>
          <p:nvPr/>
        </p:nvCxnSpPr>
        <p:spPr>
          <a:xfrm flipH="1">
            <a:off x="3112870" y="3489750"/>
            <a:ext cx="413196" cy="57764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cxnSpLocks/>
          </p:cNvCxnSpPr>
          <p:nvPr/>
        </p:nvCxnSpPr>
        <p:spPr>
          <a:xfrm flipH="1" flipV="1">
            <a:off x="3168121" y="4274490"/>
            <a:ext cx="1432542" cy="39958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>
            <a:cxnSpLocks/>
          </p:cNvCxnSpPr>
          <p:nvPr/>
        </p:nvCxnSpPr>
        <p:spPr>
          <a:xfrm>
            <a:off x="2025901" y="3739579"/>
            <a:ext cx="980936" cy="46108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cxnSpLocks/>
            <a:endCxn id="74" idx="18"/>
          </p:cNvCxnSpPr>
          <p:nvPr/>
        </p:nvCxnSpPr>
        <p:spPr>
          <a:xfrm>
            <a:off x="3152983" y="4370293"/>
            <a:ext cx="764947" cy="121629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>
            <a:cxnSpLocks/>
          </p:cNvCxnSpPr>
          <p:nvPr/>
        </p:nvCxnSpPr>
        <p:spPr>
          <a:xfrm flipV="1">
            <a:off x="1769448" y="4296481"/>
            <a:ext cx="1217403" cy="63958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cxnSpLocks/>
          </p:cNvCxnSpPr>
          <p:nvPr/>
        </p:nvCxnSpPr>
        <p:spPr>
          <a:xfrm flipV="1">
            <a:off x="2607967" y="4403768"/>
            <a:ext cx="439402" cy="136203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733BFFD-5AB7-47C5-B610-5E8D1122A412}"/>
              </a:ext>
            </a:extLst>
          </p:cNvPr>
          <p:cNvCxnSpPr>
            <a:cxnSpLocks/>
            <a:stCxn id="45" idx="8"/>
          </p:cNvCxnSpPr>
          <p:nvPr/>
        </p:nvCxnSpPr>
        <p:spPr>
          <a:xfrm flipH="1">
            <a:off x="3125975" y="3898087"/>
            <a:ext cx="1652028" cy="31436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2789237" y="3802062"/>
            <a:ext cx="569873" cy="855785"/>
            <a:chOff x="2789237" y="3802062"/>
            <a:chExt cx="569873" cy="855785"/>
          </a:xfrm>
        </p:grpSpPr>
        <p:grpSp>
          <p:nvGrpSpPr>
            <p:cNvPr id="71" name="Group 70"/>
            <p:cNvGrpSpPr/>
            <p:nvPr/>
          </p:nvGrpSpPr>
          <p:grpSpPr>
            <a:xfrm>
              <a:off x="2862317" y="4005162"/>
              <a:ext cx="466169" cy="466169"/>
              <a:chOff x="916973" y="3607407"/>
              <a:chExt cx="820389" cy="822960"/>
            </a:xfrm>
          </p:grpSpPr>
          <p:sp>
            <p:nvSpPr>
              <p:cNvPr id="84" name="Oval 83"/>
              <p:cNvSpPr/>
              <p:nvPr/>
            </p:nvSpPr>
            <p:spPr bwMode="auto">
              <a:xfrm>
                <a:off x="916973" y="3607407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85" name="Freeform 110"/>
              <p:cNvSpPr>
                <a:spLocks noEditPoints="1"/>
              </p:cNvSpPr>
              <p:nvPr/>
            </p:nvSpPr>
            <p:spPr bwMode="auto">
              <a:xfrm>
                <a:off x="1158610" y="3845419"/>
                <a:ext cx="337113" cy="346936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86" name="Picture 85" descr="Automatically generated description: mirror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9237" y="3802062"/>
              <a:ext cx="569873" cy="855785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1511769" y="4724586"/>
            <a:ext cx="466169" cy="466169"/>
            <a:chOff x="942627" y="3529405"/>
            <a:chExt cx="820389" cy="822960"/>
          </a:xfrm>
        </p:grpSpPr>
        <p:sp>
          <p:nvSpPr>
            <p:cNvPr id="49" name="Oval 48"/>
            <p:cNvSpPr/>
            <p:nvPr/>
          </p:nvSpPr>
          <p:spPr bwMode="auto">
            <a:xfrm>
              <a:off x="942627" y="3529405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" name="Freeform 113"/>
            <p:cNvSpPr>
              <a:spLocks noChangeAspect="1" noEditPoints="1"/>
            </p:cNvSpPr>
            <p:nvPr/>
          </p:nvSpPr>
          <p:spPr bwMode="auto">
            <a:xfrm>
              <a:off x="1128148" y="3786655"/>
              <a:ext cx="449345" cy="308460"/>
            </a:xfrm>
            <a:custGeom>
              <a:avLst/>
              <a:gdLst>
                <a:gd name="T0" fmla="*/ 0 w 303"/>
                <a:gd name="T1" fmla="*/ 208 h 208"/>
                <a:gd name="T2" fmla="*/ 303 w 303"/>
                <a:gd name="T3" fmla="*/ 208 h 208"/>
                <a:gd name="T4" fmla="*/ 303 w 303"/>
                <a:gd name="T5" fmla="*/ 0 h 208"/>
                <a:gd name="T6" fmla="*/ 0 w 303"/>
                <a:gd name="T7" fmla="*/ 0 h 208"/>
                <a:gd name="T8" fmla="*/ 0 w 303"/>
                <a:gd name="T9" fmla="*/ 208 h 208"/>
                <a:gd name="T10" fmla="*/ 263 w 303"/>
                <a:gd name="T11" fmla="*/ 19 h 208"/>
                <a:gd name="T12" fmla="*/ 152 w 303"/>
                <a:gd name="T13" fmla="*/ 92 h 208"/>
                <a:gd name="T14" fmla="*/ 41 w 303"/>
                <a:gd name="T15" fmla="*/ 19 h 208"/>
                <a:gd name="T16" fmla="*/ 263 w 303"/>
                <a:gd name="T17" fmla="*/ 19 h 208"/>
                <a:gd name="T18" fmla="*/ 19 w 303"/>
                <a:gd name="T19" fmla="*/ 26 h 208"/>
                <a:gd name="T20" fmla="*/ 152 w 303"/>
                <a:gd name="T21" fmla="*/ 113 h 208"/>
                <a:gd name="T22" fmla="*/ 284 w 303"/>
                <a:gd name="T23" fmla="*/ 26 h 208"/>
                <a:gd name="T24" fmla="*/ 284 w 303"/>
                <a:gd name="T25" fmla="*/ 189 h 208"/>
                <a:gd name="T26" fmla="*/ 19 w 303"/>
                <a:gd name="T27" fmla="*/ 189 h 208"/>
                <a:gd name="T28" fmla="*/ 19 w 303"/>
                <a:gd name="T29" fmla="*/ 2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3" h="208">
                  <a:moveTo>
                    <a:pt x="0" y="208"/>
                  </a:moveTo>
                  <a:lnTo>
                    <a:pt x="303" y="208"/>
                  </a:lnTo>
                  <a:lnTo>
                    <a:pt x="303" y="0"/>
                  </a:lnTo>
                  <a:lnTo>
                    <a:pt x="0" y="0"/>
                  </a:lnTo>
                  <a:lnTo>
                    <a:pt x="0" y="208"/>
                  </a:lnTo>
                  <a:close/>
                  <a:moveTo>
                    <a:pt x="263" y="19"/>
                  </a:moveTo>
                  <a:lnTo>
                    <a:pt x="152" y="92"/>
                  </a:lnTo>
                  <a:lnTo>
                    <a:pt x="41" y="19"/>
                  </a:lnTo>
                  <a:lnTo>
                    <a:pt x="263" y="19"/>
                  </a:lnTo>
                  <a:close/>
                  <a:moveTo>
                    <a:pt x="19" y="26"/>
                  </a:moveTo>
                  <a:lnTo>
                    <a:pt x="152" y="113"/>
                  </a:lnTo>
                  <a:lnTo>
                    <a:pt x="284" y="26"/>
                  </a:lnTo>
                  <a:lnTo>
                    <a:pt x="284" y="189"/>
                  </a:lnTo>
                  <a:lnTo>
                    <a:pt x="19" y="189"/>
                  </a:lnTo>
                  <a:lnTo>
                    <a:pt x="19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664469" y="4676243"/>
            <a:ext cx="892200" cy="549529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Email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3302371" y="3179430"/>
            <a:ext cx="466169" cy="466169"/>
            <a:chOff x="4750202" y="3174487"/>
            <a:chExt cx="820389" cy="822960"/>
          </a:xfrm>
        </p:grpSpPr>
        <p:sp>
          <p:nvSpPr>
            <p:cNvPr id="58" name="Oval 57"/>
            <p:cNvSpPr/>
            <p:nvPr/>
          </p:nvSpPr>
          <p:spPr bwMode="auto">
            <a:xfrm>
              <a:off x="4750202" y="3174487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" name="Freeform 124"/>
            <p:cNvSpPr>
              <a:spLocks noEditPoints="1"/>
            </p:cNvSpPr>
            <p:nvPr/>
          </p:nvSpPr>
          <p:spPr bwMode="auto">
            <a:xfrm>
              <a:off x="4963544" y="3393709"/>
              <a:ext cx="393704" cy="386074"/>
            </a:xfrm>
            <a:custGeom>
              <a:avLst/>
              <a:gdLst>
                <a:gd name="T0" fmla="*/ 36 w 100"/>
                <a:gd name="T1" fmla="*/ 36 h 108"/>
                <a:gd name="T2" fmla="*/ 16 w 100"/>
                <a:gd name="T3" fmla="*/ 36 h 108"/>
                <a:gd name="T4" fmla="*/ 16 w 100"/>
                <a:gd name="T5" fmla="*/ 28 h 108"/>
                <a:gd name="T6" fmla="*/ 36 w 100"/>
                <a:gd name="T7" fmla="*/ 28 h 108"/>
                <a:gd name="T8" fmla="*/ 36 w 100"/>
                <a:gd name="T9" fmla="*/ 36 h 108"/>
                <a:gd name="T10" fmla="*/ 16 w 100"/>
                <a:gd name="T11" fmla="*/ 60 h 108"/>
                <a:gd name="T12" fmla="*/ 52 w 100"/>
                <a:gd name="T13" fmla="*/ 60 h 108"/>
                <a:gd name="T14" fmla="*/ 52 w 100"/>
                <a:gd name="T15" fmla="*/ 52 h 108"/>
                <a:gd name="T16" fmla="*/ 16 w 100"/>
                <a:gd name="T17" fmla="*/ 52 h 108"/>
                <a:gd name="T18" fmla="*/ 16 w 100"/>
                <a:gd name="T19" fmla="*/ 60 h 108"/>
                <a:gd name="T20" fmla="*/ 16 w 100"/>
                <a:gd name="T21" fmla="*/ 84 h 108"/>
                <a:gd name="T22" fmla="*/ 40 w 100"/>
                <a:gd name="T23" fmla="*/ 84 h 108"/>
                <a:gd name="T24" fmla="*/ 40 w 100"/>
                <a:gd name="T25" fmla="*/ 76 h 108"/>
                <a:gd name="T26" fmla="*/ 16 w 100"/>
                <a:gd name="T27" fmla="*/ 76 h 108"/>
                <a:gd name="T28" fmla="*/ 16 w 100"/>
                <a:gd name="T29" fmla="*/ 84 h 108"/>
                <a:gd name="T30" fmla="*/ 99 w 100"/>
                <a:gd name="T31" fmla="*/ 33 h 108"/>
                <a:gd name="T32" fmla="*/ 93 w 100"/>
                <a:gd name="T33" fmla="*/ 33 h 108"/>
                <a:gd name="T34" fmla="*/ 92 w 100"/>
                <a:gd name="T35" fmla="*/ 34 h 108"/>
                <a:gd name="T36" fmla="*/ 97 w 100"/>
                <a:gd name="T37" fmla="*/ 40 h 108"/>
                <a:gd name="T38" fmla="*/ 99 w 100"/>
                <a:gd name="T39" fmla="*/ 39 h 108"/>
                <a:gd name="T40" fmla="*/ 99 w 100"/>
                <a:gd name="T41" fmla="*/ 33 h 108"/>
                <a:gd name="T42" fmla="*/ 80 w 100"/>
                <a:gd name="T43" fmla="*/ 28 h 108"/>
                <a:gd name="T44" fmla="*/ 80 w 100"/>
                <a:gd name="T45" fmla="*/ 46 h 108"/>
                <a:gd name="T46" fmla="*/ 86 w 100"/>
                <a:gd name="T47" fmla="*/ 40 h 108"/>
                <a:gd name="T48" fmla="*/ 92 w 100"/>
                <a:gd name="T49" fmla="*/ 46 h 108"/>
                <a:gd name="T50" fmla="*/ 80 w 100"/>
                <a:gd name="T51" fmla="*/ 58 h 108"/>
                <a:gd name="T52" fmla="*/ 80 w 100"/>
                <a:gd name="T53" fmla="*/ 108 h 108"/>
                <a:gd name="T54" fmla="*/ 0 w 100"/>
                <a:gd name="T55" fmla="*/ 108 h 108"/>
                <a:gd name="T56" fmla="*/ 0 w 100"/>
                <a:gd name="T57" fmla="*/ 0 h 108"/>
                <a:gd name="T58" fmla="*/ 52 w 100"/>
                <a:gd name="T59" fmla="*/ 0 h 108"/>
                <a:gd name="T60" fmla="*/ 80 w 100"/>
                <a:gd name="T61" fmla="*/ 28 h 108"/>
                <a:gd name="T62" fmla="*/ 52 w 100"/>
                <a:gd name="T63" fmla="*/ 28 h 108"/>
                <a:gd name="T64" fmla="*/ 68 w 100"/>
                <a:gd name="T65" fmla="*/ 28 h 108"/>
                <a:gd name="T66" fmla="*/ 52 w 100"/>
                <a:gd name="T67" fmla="*/ 11 h 108"/>
                <a:gd name="T68" fmla="*/ 52 w 100"/>
                <a:gd name="T69" fmla="*/ 28 h 108"/>
                <a:gd name="T70" fmla="*/ 72 w 100"/>
                <a:gd name="T71" fmla="*/ 36 h 108"/>
                <a:gd name="T72" fmla="*/ 44 w 100"/>
                <a:gd name="T73" fmla="*/ 36 h 108"/>
                <a:gd name="T74" fmla="*/ 44 w 100"/>
                <a:gd name="T75" fmla="*/ 8 h 108"/>
                <a:gd name="T76" fmla="*/ 8 w 100"/>
                <a:gd name="T77" fmla="*/ 8 h 108"/>
                <a:gd name="T78" fmla="*/ 8 w 100"/>
                <a:gd name="T79" fmla="*/ 100 h 108"/>
                <a:gd name="T80" fmla="*/ 72 w 100"/>
                <a:gd name="T81" fmla="*/ 100 h 108"/>
                <a:gd name="T82" fmla="*/ 72 w 100"/>
                <a:gd name="T83" fmla="*/ 66 h 108"/>
                <a:gd name="T84" fmla="*/ 53 w 100"/>
                <a:gd name="T85" fmla="*/ 84 h 108"/>
                <a:gd name="T86" fmla="*/ 48 w 100"/>
                <a:gd name="T87" fmla="*/ 84 h 108"/>
                <a:gd name="T88" fmla="*/ 48 w 100"/>
                <a:gd name="T89" fmla="*/ 78 h 108"/>
                <a:gd name="T90" fmla="*/ 72 w 100"/>
                <a:gd name="T91" fmla="*/ 54 h 108"/>
                <a:gd name="T92" fmla="*/ 72 w 100"/>
                <a:gd name="T93" fmla="*/ 3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0" h="108">
                  <a:moveTo>
                    <a:pt x="36" y="36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36" y="28"/>
                    <a:pt x="36" y="28"/>
                    <a:pt x="36" y="28"/>
                  </a:cubicBezTo>
                  <a:lnTo>
                    <a:pt x="36" y="36"/>
                  </a:lnTo>
                  <a:close/>
                  <a:moveTo>
                    <a:pt x="16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16" y="52"/>
                    <a:pt x="16" y="52"/>
                    <a:pt x="16" y="52"/>
                  </a:cubicBezTo>
                  <a:lnTo>
                    <a:pt x="16" y="60"/>
                  </a:lnTo>
                  <a:close/>
                  <a:moveTo>
                    <a:pt x="16" y="84"/>
                  </a:moveTo>
                  <a:cubicBezTo>
                    <a:pt x="40" y="84"/>
                    <a:pt x="40" y="84"/>
                    <a:pt x="40" y="84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16" y="76"/>
                    <a:pt x="16" y="76"/>
                    <a:pt x="16" y="76"/>
                  </a:cubicBezTo>
                  <a:lnTo>
                    <a:pt x="16" y="84"/>
                  </a:lnTo>
                  <a:close/>
                  <a:moveTo>
                    <a:pt x="99" y="33"/>
                  </a:moveTo>
                  <a:cubicBezTo>
                    <a:pt x="97" y="31"/>
                    <a:pt x="95" y="31"/>
                    <a:pt x="93" y="33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0" y="37"/>
                    <a:pt x="100" y="35"/>
                    <a:pt x="99" y="33"/>
                  </a:cubicBezTo>
                  <a:close/>
                  <a:moveTo>
                    <a:pt x="80" y="28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80" y="28"/>
                  </a:lnTo>
                  <a:close/>
                  <a:moveTo>
                    <a:pt x="52" y="28"/>
                  </a:moveTo>
                  <a:cubicBezTo>
                    <a:pt x="68" y="28"/>
                    <a:pt x="68" y="28"/>
                    <a:pt x="68" y="28"/>
                  </a:cubicBezTo>
                  <a:cubicBezTo>
                    <a:pt x="52" y="11"/>
                    <a:pt x="52" y="11"/>
                    <a:pt x="52" y="11"/>
                  </a:cubicBezTo>
                  <a:lnTo>
                    <a:pt x="52" y="28"/>
                  </a:lnTo>
                  <a:close/>
                  <a:moveTo>
                    <a:pt x="72" y="36"/>
                  </a:moveTo>
                  <a:cubicBezTo>
                    <a:pt x="44" y="36"/>
                    <a:pt x="44" y="36"/>
                    <a:pt x="44" y="36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2" y="66"/>
                    <a:pt x="72" y="66"/>
                    <a:pt x="72" y="66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72" y="54"/>
                    <a:pt x="72" y="54"/>
                    <a:pt x="72" y="54"/>
                  </a:cubicBezTo>
                  <a:lnTo>
                    <a:pt x="7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2839548" y="2619425"/>
            <a:ext cx="1499292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Documents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2369740" y="5632836"/>
            <a:ext cx="466169" cy="466169"/>
            <a:chOff x="3251137" y="3045890"/>
            <a:chExt cx="820389" cy="822960"/>
          </a:xfrm>
        </p:grpSpPr>
        <p:sp>
          <p:nvSpPr>
            <p:cNvPr id="61" name="Oval 60"/>
            <p:cNvSpPr/>
            <p:nvPr/>
          </p:nvSpPr>
          <p:spPr bwMode="auto">
            <a:xfrm>
              <a:off x="3251137" y="3045890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" name="Freeform 137"/>
            <p:cNvSpPr>
              <a:spLocks noEditPoints="1"/>
            </p:cNvSpPr>
            <p:nvPr/>
          </p:nvSpPr>
          <p:spPr bwMode="auto">
            <a:xfrm>
              <a:off x="3460778" y="3215036"/>
              <a:ext cx="401107" cy="484669"/>
            </a:xfrm>
            <a:custGeom>
              <a:avLst/>
              <a:gdLst>
                <a:gd name="T0" fmla="*/ 72 w 96"/>
                <a:gd name="T1" fmla="*/ 112 h 112"/>
                <a:gd name="T2" fmla="*/ 84 w 96"/>
                <a:gd name="T3" fmla="*/ 100 h 112"/>
                <a:gd name="T4" fmla="*/ 84 w 96"/>
                <a:gd name="T5" fmla="*/ 93 h 112"/>
                <a:gd name="T6" fmla="*/ 88 w 96"/>
                <a:gd name="T7" fmla="*/ 84 h 112"/>
                <a:gd name="T8" fmla="*/ 88 w 96"/>
                <a:gd name="T9" fmla="*/ 28 h 112"/>
                <a:gd name="T10" fmla="*/ 96 w 96"/>
                <a:gd name="T11" fmla="*/ 28 h 112"/>
                <a:gd name="T12" fmla="*/ 96 w 96"/>
                <a:gd name="T13" fmla="*/ 12 h 112"/>
                <a:gd name="T14" fmla="*/ 88 w 96"/>
                <a:gd name="T15" fmla="*/ 12 h 112"/>
                <a:gd name="T16" fmla="*/ 76 w 96"/>
                <a:gd name="T17" fmla="*/ 0 h 112"/>
                <a:gd name="T18" fmla="*/ 12 w 96"/>
                <a:gd name="T19" fmla="*/ 0 h 112"/>
                <a:gd name="T20" fmla="*/ 0 w 96"/>
                <a:gd name="T21" fmla="*/ 12 h 112"/>
                <a:gd name="T22" fmla="*/ 0 w 96"/>
                <a:gd name="T23" fmla="*/ 100 h 112"/>
                <a:gd name="T24" fmla="*/ 12 w 96"/>
                <a:gd name="T25" fmla="*/ 112 h 112"/>
                <a:gd name="T26" fmla="*/ 72 w 96"/>
                <a:gd name="T27" fmla="*/ 112 h 112"/>
                <a:gd name="T28" fmla="*/ 8 w 96"/>
                <a:gd name="T29" fmla="*/ 12 h 112"/>
                <a:gd name="T30" fmla="*/ 12 w 96"/>
                <a:gd name="T31" fmla="*/ 8 h 112"/>
                <a:gd name="T32" fmla="*/ 76 w 96"/>
                <a:gd name="T33" fmla="*/ 8 h 112"/>
                <a:gd name="T34" fmla="*/ 80 w 96"/>
                <a:gd name="T35" fmla="*/ 12 h 112"/>
                <a:gd name="T36" fmla="*/ 80 w 96"/>
                <a:gd name="T37" fmla="*/ 84 h 112"/>
                <a:gd name="T38" fmla="*/ 76 w 96"/>
                <a:gd name="T39" fmla="*/ 88 h 112"/>
                <a:gd name="T40" fmla="*/ 12 w 96"/>
                <a:gd name="T41" fmla="*/ 88 h 112"/>
                <a:gd name="T42" fmla="*/ 8 w 96"/>
                <a:gd name="T43" fmla="*/ 88 h 112"/>
                <a:gd name="T44" fmla="*/ 8 w 96"/>
                <a:gd name="T45" fmla="*/ 12 h 112"/>
                <a:gd name="T46" fmla="*/ 8 w 96"/>
                <a:gd name="T47" fmla="*/ 100 h 112"/>
                <a:gd name="T48" fmla="*/ 12 w 96"/>
                <a:gd name="T49" fmla="*/ 96 h 112"/>
                <a:gd name="T50" fmla="*/ 76 w 96"/>
                <a:gd name="T51" fmla="*/ 96 h 112"/>
                <a:gd name="T52" fmla="*/ 76 w 96"/>
                <a:gd name="T53" fmla="*/ 100 h 112"/>
                <a:gd name="T54" fmla="*/ 72 w 96"/>
                <a:gd name="T55" fmla="*/ 104 h 112"/>
                <a:gd name="T56" fmla="*/ 12 w 96"/>
                <a:gd name="T57" fmla="*/ 104 h 112"/>
                <a:gd name="T58" fmla="*/ 8 w 96"/>
                <a:gd name="T59" fmla="*/ 100 h 112"/>
                <a:gd name="T60" fmla="*/ 20 w 96"/>
                <a:gd name="T61" fmla="*/ 72 h 112"/>
                <a:gd name="T62" fmla="*/ 28 w 96"/>
                <a:gd name="T63" fmla="*/ 72 h 112"/>
                <a:gd name="T64" fmla="*/ 44 w 96"/>
                <a:gd name="T65" fmla="*/ 56 h 112"/>
                <a:gd name="T66" fmla="*/ 60 w 96"/>
                <a:gd name="T67" fmla="*/ 72 h 112"/>
                <a:gd name="T68" fmla="*/ 68 w 96"/>
                <a:gd name="T69" fmla="*/ 72 h 112"/>
                <a:gd name="T70" fmla="*/ 56 w 96"/>
                <a:gd name="T71" fmla="*/ 51 h 112"/>
                <a:gd name="T72" fmla="*/ 64 w 96"/>
                <a:gd name="T73" fmla="*/ 36 h 112"/>
                <a:gd name="T74" fmla="*/ 44 w 96"/>
                <a:gd name="T75" fmla="*/ 16 h 112"/>
                <a:gd name="T76" fmla="*/ 24 w 96"/>
                <a:gd name="T77" fmla="*/ 36 h 112"/>
                <a:gd name="T78" fmla="*/ 31 w 96"/>
                <a:gd name="T79" fmla="*/ 51 h 112"/>
                <a:gd name="T80" fmla="*/ 20 w 96"/>
                <a:gd name="T81" fmla="*/ 72 h 112"/>
                <a:gd name="T82" fmla="*/ 44 w 96"/>
                <a:gd name="T83" fmla="*/ 24 h 112"/>
                <a:gd name="T84" fmla="*/ 56 w 96"/>
                <a:gd name="T85" fmla="*/ 36 h 112"/>
                <a:gd name="T86" fmla="*/ 44 w 96"/>
                <a:gd name="T87" fmla="*/ 48 h 112"/>
                <a:gd name="T88" fmla="*/ 32 w 96"/>
                <a:gd name="T89" fmla="*/ 36 h 112"/>
                <a:gd name="T90" fmla="*/ 44 w 96"/>
                <a:gd name="T91" fmla="*/ 24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6" h="112">
                  <a:moveTo>
                    <a:pt x="72" y="112"/>
                  </a:moveTo>
                  <a:cubicBezTo>
                    <a:pt x="78" y="112"/>
                    <a:pt x="84" y="106"/>
                    <a:pt x="84" y="100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6" y="90"/>
                    <a:pt x="88" y="87"/>
                    <a:pt x="88" y="84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2" y="0"/>
                    <a:pt x="7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6"/>
                    <a:pt x="5" y="112"/>
                    <a:pt x="12" y="112"/>
                  </a:cubicBezTo>
                  <a:lnTo>
                    <a:pt x="72" y="112"/>
                  </a:lnTo>
                  <a:close/>
                  <a:moveTo>
                    <a:pt x="8" y="12"/>
                  </a:moveTo>
                  <a:cubicBezTo>
                    <a:pt x="8" y="9"/>
                    <a:pt x="10" y="8"/>
                    <a:pt x="12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8" y="8"/>
                    <a:pt x="80" y="9"/>
                    <a:pt x="80" y="12"/>
                  </a:cubicBezTo>
                  <a:cubicBezTo>
                    <a:pt x="80" y="84"/>
                    <a:pt x="80" y="84"/>
                    <a:pt x="80" y="84"/>
                  </a:cubicBezTo>
                  <a:cubicBezTo>
                    <a:pt x="80" y="86"/>
                    <a:pt x="78" y="88"/>
                    <a:pt x="76" y="88"/>
                  </a:cubicBezTo>
                  <a:cubicBezTo>
                    <a:pt x="12" y="88"/>
                    <a:pt x="12" y="88"/>
                    <a:pt x="12" y="88"/>
                  </a:cubicBezTo>
                  <a:cubicBezTo>
                    <a:pt x="10" y="88"/>
                    <a:pt x="9" y="88"/>
                    <a:pt x="8" y="88"/>
                  </a:cubicBezTo>
                  <a:lnTo>
                    <a:pt x="8" y="12"/>
                  </a:lnTo>
                  <a:close/>
                  <a:moveTo>
                    <a:pt x="8" y="100"/>
                  </a:moveTo>
                  <a:cubicBezTo>
                    <a:pt x="8" y="97"/>
                    <a:pt x="10" y="96"/>
                    <a:pt x="12" y="96"/>
                  </a:cubicBezTo>
                  <a:cubicBezTo>
                    <a:pt x="76" y="96"/>
                    <a:pt x="76" y="96"/>
                    <a:pt x="76" y="96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6" y="102"/>
                    <a:pt x="74" y="104"/>
                    <a:pt x="72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8" y="102"/>
                    <a:pt x="8" y="100"/>
                  </a:cubicBezTo>
                  <a:close/>
                  <a:moveTo>
                    <a:pt x="20" y="72"/>
                  </a:moveTo>
                  <a:cubicBezTo>
                    <a:pt x="28" y="72"/>
                    <a:pt x="28" y="72"/>
                    <a:pt x="28" y="72"/>
                  </a:cubicBezTo>
                  <a:cubicBezTo>
                    <a:pt x="28" y="63"/>
                    <a:pt x="35" y="56"/>
                    <a:pt x="44" y="56"/>
                  </a:cubicBezTo>
                  <a:cubicBezTo>
                    <a:pt x="53" y="56"/>
                    <a:pt x="60" y="63"/>
                    <a:pt x="60" y="72"/>
                  </a:cubicBezTo>
                  <a:cubicBezTo>
                    <a:pt x="68" y="72"/>
                    <a:pt x="68" y="72"/>
                    <a:pt x="68" y="72"/>
                  </a:cubicBezTo>
                  <a:cubicBezTo>
                    <a:pt x="68" y="63"/>
                    <a:pt x="63" y="55"/>
                    <a:pt x="56" y="51"/>
                  </a:cubicBezTo>
                  <a:cubicBezTo>
                    <a:pt x="61" y="47"/>
                    <a:pt x="64" y="42"/>
                    <a:pt x="64" y="36"/>
                  </a:cubicBezTo>
                  <a:cubicBezTo>
                    <a:pt x="64" y="25"/>
                    <a:pt x="55" y="16"/>
                    <a:pt x="44" y="16"/>
                  </a:cubicBezTo>
                  <a:cubicBezTo>
                    <a:pt x="33" y="16"/>
                    <a:pt x="24" y="25"/>
                    <a:pt x="24" y="36"/>
                  </a:cubicBezTo>
                  <a:cubicBezTo>
                    <a:pt x="24" y="42"/>
                    <a:pt x="27" y="47"/>
                    <a:pt x="31" y="51"/>
                  </a:cubicBezTo>
                  <a:cubicBezTo>
                    <a:pt x="24" y="55"/>
                    <a:pt x="20" y="63"/>
                    <a:pt x="20" y="72"/>
                  </a:cubicBezTo>
                  <a:close/>
                  <a:moveTo>
                    <a:pt x="44" y="24"/>
                  </a:moveTo>
                  <a:cubicBezTo>
                    <a:pt x="50" y="24"/>
                    <a:pt x="56" y="29"/>
                    <a:pt x="56" y="36"/>
                  </a:cubicBezTo>
                  <a:cubicBezTo>
                    <a:pt x="56" y="42"/>
                    <a:pt x="50" y="48"/>
                    <a:pt x="44" y="48"/>
                  </a:cubicBezTo>
                  <a:cubicBezTo>
                    <a:pt x="37" y="48"/>
                    <a:pt x="32" y="42"/>
                    <a:pt x="32" y="36"/>
                  </a:cubicBezTo>
                  <a:cubicBezTo>
                    <a:pt x="32" y="29"/>
                    <a:pt x="37" y="24"/>
                    <a:pt x="44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1136547" y="5586589"/>
            <a:ext cx="1233193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Contacts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1750779" y="3449316"/>
            <a:ext cx="466169" cy="466169"/>
            <a:chOff x="5474685" y="1406711"/>
            <a:chExt cx="820389" cy="822960"/>
          </a:xfrm>
        </p:grpSpPr>
        <p:sp>
          <p:nvSpPr>
            <p:cNvPr id="64" name="Oval 63"/>
            <p:cNvSpPr/>
            <p:nvPr/>
          </p:nvSpPr>
          <p:spPr bwMode="auto">
            <a:xfrm>
              <a:off x="5474685" y="1406711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65" name="Graphic 64" descr="Flip Calendar"/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590309" y="1519840"/>
              <a:ext cx="595158" cy="595158"/>
            </a:xfrm>
            <a:prstGeom prst="rect">
              <a:avLst/>
            </a:prstGeom>
          </p:spPr>
        </p:pic>
      </p:grpSp>
      <p:sp>
        <p:nvSpPr>
          <p:cNvPr id="69" name="TextBox 68"/>
          <p:cNvSpPr txBox="1"/>
          <p:nvPr/>
        </p:nvSpPr>
        <p:spPr>
          <a:xfrm>
            <a:off x="610599" y="3396292"/>
            <a:ext cx="1250826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Calendar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4493344" y="4480185"/>
            <a:ext cx="466169" cy="466169"/>
            <a:chOff x="4795139" y="3188817"/>
            <a:chExt cx="820389" cy="822960"/>
          </a:xfrm>
        </p:grpSpPr>
        <p:sp>
          <p:nvSpPr>
            <p:cNvPr id="55" name="Oval 54"/>
            <p:cNvSpPr/>
            <p:nvPr/>
          </p:nvSpPr>
          <p:spPr bwMode="auto">
            <a:xfrm>
              <a:off x="4795139" y="3188817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" name="Freeform 114"/>
            <p:cNvSpPr>
              <a:spLocks noChangeAspect="1" noEditPoints="1"/>
            </p:cNvSpPr>
            <p:nvPr/>
          </p:nvSpPr>
          <p:spPr bwMode="auto">
            <a:xfrm>
              <a:off x="5037124" y="3403930"/>
              <a:ext cx="336418" cy="392734"/>
            </a:xfrm>
            <a:custGeom>
              <a:avLst/>
              <a:gdLst>
                <a:gd name="T0" fmla="*/ 76 w 96"/>
                <a:gd name="T1" fmla="*/ 112 h 112"/>
                <a:gd name="T2" fmla="*/ 20 w 96"/>
                <a:gd name="T3" fmla="*/ 112 h 112"/>
                <a:gd name="T4" fmla="*/ 0 w 96"/>
                <a:gd name="T5" fmla="*/ 92 h 112"/>
                <a:gd name="T6" fmla="*/ 0 w 96"/>
                <a:gd name="T7" fmla="*/ 0 h 112"/>
                <a:gd name="T8" fmla="*/ 88 w 96"/>
                <a:gd name="T9" fmla="*/ 0 h 112"/>
                <a:gd name="T10" fmla="*/ 88 w 96"/>
                <a:gd name="T11" fmla="*/ 88 h 112"/>
                <a:gd name="T12" fmla="*/ 80 w 96"/>
                <a:gd name="T13" fmla="*/ 88 h 112"/>
                <a:gd name="T14" fmla="*/ 80 w 96"/>
                <a:gd name="T15" fmla="*/ 8 h 112"/>
                <a:gd name="T16" fmla="*/ 8 w 96"/>
                <a:gd name="T17" fmla="*/ 8 h 112"/>
                <a:gd name="T18" fmla="*/ 8 w 96"/>
                <a:gd name="T19" fmla="*/ 92 h 112"/>
                <a:gd name="T20" fmla="*/ 20 w 96"/>
                <a:gd name="T21" fmla="*/ 104 h 112"/>
                <a:gd name="T22" fmla="*/ 32 w 96"/>
                <a:gd name="T23" fmla="*/ 92 h 112"/>
                <a:gd name="T24" fmla="*/ 32 w 96"/>
                <a:gd name="T25" fmla="*/ 88 h 112"/>
                <a:gd name="T26" fmla="*/ 96 w 96"/>
                <a:gd name="T27" fmla="*/ 88 h 112"/>
                <a:gd name="T28" fmla="*/ 96 w 96"/>
                <a:gd name="T29" fmla="*/ 92 h 112"/>
                <a:gd name="T30" fmla="*/ 76 w 96"/>
                <a:gd name="T31" fmla="*/ 112 h 112"/>
                <a:gd name="T32" fmla="*/ 36 w 96"/>
                <a:gd name="T33" fmla="*/ 104 h 112"/>
                <a:gd name="T34" fmla="*/ 76 w 96"/>
                <a:gd name="T35" fmla="*/ 104 h 112"/>
                <a:gd name="T36" fmla="*/ 87 w 96"/>
                <a:gd name="T37" fmla="*/ 96 h 112"/>
                <a:gd name="T38" fmla="*/ 39 w 96"/>
                <a:gd name="T39" fmla="*/ 96 h 112"/>
                <a:gd name="T40" fmla="*/ 36 w 96"/>
                <a:gd name="T41" fmla="*/ 104 h 112"/>
                <a:gd name="T42" fmla="*/ 24 w 96"/>
                <a:gd name="T43" fmla="*/ 72 h 112"/>
                <a:gd name="T44" fmla="*/ 16 w 96"/>
                <a:gd name="T45" fmla="*/ 72 h 112"/>
                <a:gd name="T46" fmla="*/ 16 w 96"/>
                <a:gd name="T47" fmla="*/ 80 h 112"/>
                <a:gd name="T48" fmla="*/ 24 w 96"/>
                <a:gd name="T49" fmla="*/ 80 h 112"/>
                <a:gd name="T50" fmla="*/ 24 w 96"/>
                <a:gd name="T51" fmla="*/ 72 h 112"/>
                <a:gd name="T52" fmla="*/ 72 w 96"/>
                <a:gd name="T53" fmla="*/ 72 h 112"/>
                <a:gd name="T54" fmla="*/ 32 w 96"/>
                <a:gd name="T55" fmla="*/ 72 h 112"/>
                <a:gd name="T56" fmla="*/ 32 w 96"/>
                <a:gd name="T57" fmla="*/ 80 h 112"/>
                <a:gd name="T58" fmla="*/ 72 w 96"/>
                <a:gd name="T59" fmla="*/ 80 h 112"/>
                <a:gd name="T60" fmla="*/ 72 w 96"/>
                <a:gd name="T61" fmla="*/ 72 h 112"/>
                <a:gd name="T62" fmla="*/ 24 w 96"/>
                <a:gd name="T63" fmla="*/ 48 h 112"/>
                <a:gd name="T64" fmla="*/ 16 w 96"/>
                <a:gd name="T65" fmla="*/ 48 h 112"/>
                <a:gd name="T66" fmla="*/ 16 w 96"/>
                <a:gd name="T67" fmla="*/ 56 h 112"/>
                <a:gd name="T68" fmla="*/ 24 w 96"/>
                <a:gd name="T69" fmla="*/ 56 h 112"/>
                <a:gd name="T70" fmla="*/ 24 w 96"/>
                <a:gd name="T71" fmla="*/ 48 h 112"/>
                <a:gd name="T72" fmla="*/ 72 w 96"/>
                <a:gd name="T73" fmla="*/ 48 h 112"/>
                <a:gd name="T74" fmla="*/ 32 w 96"/>
                <a:gd name="T75" fmla="*/ 48 h 112"/>
                <a:gd name="T76" fmla="*/ 32 w 96"/>
                <a:gd name="T77" fmla="*/ 56 h 112"/>
                <a:gd name="T78" fmla="*/ 72 w 96"/>
                <a:gd name="T79" fmla="*/ 56 h 112"/>
                <a:gd name="T80" fmla="*/ 72 w 96"/>
                <a:gd name="T81" fmla="*/ 48 h 112"/>
                <a:gd name="T82" fmla="*/ 24 w 96"/>
                <a:gd name="T83" fmla="*/ 24 h 112"/>
                <a:gd name="T84" fmla="*/ 16 w 96"/>
                <a:gd name="T85" fmla="*/ 24 h 112"/>
                <a:gd name="T86" fmla="*/ 16 w 96"/>
                <a:gd name="T87" fmla="*/ 32 h 112"/>
                <a:gd name="T88" fmla="*/ 24 w 96"/>
                <a:gd name="T89" fmla="*/ 32 h 112"/>
                <a:gd name="T90" fmla="*/ 24 w 96"/>
                <a:gd name="T91" fmla="*/ 24 h 112"/>
                <a:gd name="T92" fmla="*/ 72 w 96"/>
                <a:gd name="T93" fmla="*/ 24 h 112"/>
                <a:gd name="T94" fmla="*/ 32 w 96"/>
                <a:gd name="T95" fmla="*/ 24 h 112"/>
                <a:gd name="T96" fmla="*/ 32 w 96"/>
                <a:gd name="T97" fmla="*/ 32 h 112"/>
                <a:gd name="T98" fmla="*/ 72 w 96"/>
                <a:gd name="T99" fmla="*/ 32 h 112"/>
                <a:gd name="T100" fmla="*/ 72 w 96"/>
                <a:gd name="T101" fmla="*/ 24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" h="112">
                  <a:moveTo>
                    <a:pt x="76" y="112"/>
                  </a:moveTo>
                  <a:cubicBezTo>
                    <a:pt x="20" y="112"/>
                    <a:pt x="20" y="112"/>
                    <a:pt x="20" y="112"/>
                  </a:cubicBezTo>
                  <a:cubicBezTo>
                    <a:pt x="9" y="112"/>
                    <a:pt x="0" y="103"/>
                    <a:pt x="0" y="9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0" y="88"/>
                    <a:pt x="80" y="88"/>
                    <a:pt x="80" y="8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2"/>
                    <a:pt x="8" y="92"/>
                    <a:pt x="8" y="92"/>
                  </a:cubicBezTo>
                  <a:cubicBezTo>
                    <a:pt x="8" y="99"/>
                    <a:pt x="13" y="104"/>
                    <a:pt x="20" y="104"/>
                  </a:cubicBezTo>
                  <a:cubicBezTo>
                    <a:pt x="26" y="104"/>
                    <a:pt x="32" y="99"/>
                    <a:pt x="32" y="92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103"/>
                    <a:pt x="87" y="112"/>
                    <a:pt x="76" y="112"/>
                  </a:cubicBezTo>
                  <a:close/>
                  <a:moveTo>
                    <a:pt x="36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81" y="104"/>
                    <a:pt x="85" y="101"/>
                    <a:pt x="87" y="96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9"/>
                    <a:pt x="37" y="102"/>
                    <a:pt x="36" y="104"/>
                  </a:cubicBezTo>
                  <a:close/>
                  <a:moveTo>
                    <a:pt x="24" y="72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24" y="80"/>
                    <a:pt x="24" y="80"/>
                    <a:pt x="24" y="80"/>
                  </a:cubicBezTo>
                  <a:lnTo>
                    <a:pt x="24" y="72"/>
                  </a:lnTo>
                  <a:close/>
                  <a:moveTo>
                    <a:pt x="72" y="72"/>
                  </a:moveTo>
                  <a:cubicBezTo>
                    <a:pt x="32" y="72"/>
                    <a:pt x="32" y="72"/>
                    <a:pt x="32" y="72"/>
                  </a:cubicBezTo>
                  <a:cubicBezTo>
                    <a:pt x="32" y="80"/>
                    <a:pt x="32" y="80"/>
                    <a:pt x="32" y="80"/>
                  </a:cubicBezTo>
                  <a:cubicBezTo>
                    <a:pt x="72" y="80"/>
                    <a:pt x="72" y="80"/>
                    <a:pt x="72" y="80"/>
                  </a:cubicBezTo>
                  <a:lnTo>
                    <a:pt x="72" y="72"/>
                  </a:lnTo>
                  <a:close/>
                  <a:moveTo>
                    <a:pt x="24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24" y="56"/>
                    <a:pt x="24" y="56"/>
                    <a:pt x="24" y="56"/>
                  </a:cubicBezTo>
                  <a:lnTo>
                    <a:pt x="24" y="48"/>
                  </a:lnTo>
                  <a:close/>
                  <a:moveTo>
                    <a:pt x="72" y="48"/>
                  </a:moveTo>
                  <a:cubicBezTo>
                    <a:pt x="32" y="48"/>
                    <a:pt x="32" y="48"/>
                    <a:pt x="32" y="48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72" y="56"/>
                    <a:pt x="72" y="56"/>
                    <a:pt x="72" y="56"/>
                  </a:cubicBezTo>
                  <a:lnTo>
                    <a:pt x="72" y="48"/>
                  </a:lnTo>
                  <a:close/>
                  <a:moveTo>
                    <a:pt x="24" y="24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24" y="32"/>
                    <a:pt x="24" y="32"/>
                    <a:pt x="24" y="32"/>
                  </a:cubicBezTo>
                  <a:lnTo>
                    <a:pt x="24" y="24"/>
                  </a:lnTo>
                  <a:close/>
                  <a:moveTo>
                    <a:pt x="72" y="24"/>
                  </a:moveTo>
                  <a:cubicBezTo>
                    <a:pt x="32" y="24"/>
                    <a:pt x="32" y="24"/>
                    <a:pt x="32" y="24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4907304" y="4447700"/>
            <a:ext cx="878545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Tasks</a:t>
            </a:r>
          </a:p>
        </p:txBody>
      </p:sp>
      <p:grpSp>
        <p:nvGrpSpPr>
          <p:cNvPr id="72" name="Group 71"/>
          <p:cNvGrpSpPr/>
          <p:nvPr/>
        </p:nvGrpSpPr>
        <p:grpSpPr>
          <a:xfrm>
            <a:off x="3722497" y="5423316"/>
            <a:ext cx="466169" cy="466169"/>
            <a:chOff x="8955124" y="5214407"/>
            <a:chExt cx="820389" cy="822960"/>
          </a:xfrm>
        </p:grpSpPr>
        <p:grpSp>
          <p:nvGrpSpPr>
            <p:cNvPr id="73" name="Group 72"/>
            <p:cNvGrpSpPr/>
            <p:nvPr/>
          </p:nvGrpSpPr>
          <p:grpSpPr>
            <a:xfrm>
              <a:off x="8955124" y="5214407"/>
              <a:ext cx="820389" cy="822960"/>
              <a:chOff x="1573571" y="4134409"/>
              <a:chExt cx="820389" cy="822960"/>
            </a:xfrm>
          </p:grpSpPr>
          <p:sp>
            <p:nvSpPr>
              <p:cNvPr id="75" name="Oval 74"/>
              <p:cNvSpPr/>
              <p:nvPr/>
            </p:nvSpPr>
            <p:spPr bwMode="auto">
              <a:xfrm>
                <a:off x="1573571" y="4134409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76" name="Freeform 107"/>
              <p:cNvSpPr>
                <a:spLocks noEditPoints="1"/>
              </p:cNvSpPr>
              <p:nvPr/>
            </p:nvSpPr>
            <p:spPr bwMode="auto">
              <a:xfrm>
                <a:off x="1738318" y="4482932"/>
                <a:ext cx="464916" cy="370161"/>
              </a:xfrm>
              <a:custGeom>
                <a:avLst/>
                <a:gdLst>
                  <a:gd name="T0" fmla="*/ 0 w 128"/>
                  <a:gd name="T1" fmla="*/ 56 h 104"/>
                  <a:gd name="T2" fmla="*/ 8 w 128"/>
                  <a:gd name="T3" fmla="*/ 56 h 104"/>
                  <a:gd name="T4" fmla="*/ 24 w 128"/>
                  <a:gd name="T5" fmla="*/ 40 h 104"/>
                  <a:gd name="T6" fmla="*/ 40 w 128"/>
                  <a:gd name="T7" fmla="*/ 56 h 104"/>
                  <a:gd name="T8" fmla="*/ 50 w 128"/>
                  <a:gd name="T9" fmla="*/ 75 h 104"/>
                  <a:gd name="T10" fmla="*/ 32 w 128"/>
                  <a:gd name="T11" fmla="*/ 104 h 104"/>
                  <a:gd name="T12" fmla="*/ 40 w 128"/>
                  <a:gd name="T13" fmla="*/ 104 h 104"/>
                  <a:gd name="T14" fmla="*/ 64 w 128"/>
                  <a:gd name="T15" fmla="*/ 80 h 104"/>
                  <a:gd name="T16" fmla="*/ 88 w 128"/>
                  <a:gd name="T17" fmla="*/ 104 h 104"/>
                  <a:gd name="T18" fmla="*/ 96 w 128"/>
                  <a:gd name="T19" fmla="*/ 104 h 104"/>
                  <a:gd name="T20" fmla="*/ 78 w 128"/>
                  <a:gd name="T21" fmla="*/ 75 h 104"/>
                  <a:gd name="T22" fmla="*/ 88 w 128"/>
                  <a:gd name="T23" fmla="*/ 56 h 104"/>
                  <a:gd name="T24" fmla="*/ 104 w 128"/>
                  <a:gd name="T25" fmla="*/ 40 h 104"/>
                  <a:gd name="T26" fmla="*/ 120 w 128"/>
                  <a:gd name="T27" fmla="*/ 56 h 104"/>
                  <a:gd name="T28" fmla="*/ 128 w 128"/>
                  <a:gd name="T29" fmla="*/ 56 h 104"/>
                  <a:gd name="T30" fmla="*/ 117 w 128"/>
                  <a:gd name="T31" fmla="*/ 36 h 104"/>
                  <a:gd name="T32" fmla="*/ 124 w 128"/>
                  <a:gd name="T33" fmla="*/ 20 h 104"/>
                  <a:gd name="T34" fmla="*/ 104 w 128"/>
                  <a:gd name="T35" fmla="*/ 0 h 104"/>
                  <a:gd name="T36" fmla="*/ 84 w 128"/>
                  <a:gd name="T37" fmla="*/ 20 h 104"/>
                  <a:gd name="T38" fmla="*/ 92 w 128"/>
                  <a:gd name="T39" fmla="*/ 36 h 104"/>
                  <a:gd name="T40" fmla="*/ 84 w 128"/>
                  <a:gd name="T41" fmla="*/ 43 h 104"/>
                  <a:gd name="T42" fmla="*/ 64 w 128"/>
                  <a:gd name="T43" fmla="*/ 32 h 104"/>
                  <a:gd name="T44" fmla="*/ 44 w 128"/>
                  <a:gd name="T45" fmla="*/ 43 h 104"/>
                  <a:gd name="T46" fmla="*/ 37 w 128"/>
                  <a:gd name="T47" fmla="*/ 36 h 104"/>
                  <a:gd name="T48" fmla="*/ 44 w 128"/>
                  <a:gd name="T49" fmla="*/ 20 h 104"/>
                  <a:gd name="T50" fmla="*/ 24 w 128"/>
                  <a:gd name="T51" fmla="*/ 0 h 104"/>
                  <a:gd name="T52" fmla="*/ 4 w 128"/>
                  <a:gd name="T53" fmla="*/ 20 h 104"/>
                  <a:gd name="T54" fmla="*/ 12 w 128"/>
                  <a:gd name="T55" fmla="*/ 36 h 104"/>
                  <a:gd name="T56" fmla="*/ 0 w 128"/>
                  <a:gd name="T57" fmla="*/ 56 h 104"/>
                  <a:gd name="T58" fmla="*/ 104 w 128"/>
                  <a:gd name="T59" fmla="*/ 8 h 104"/>
                  <a:gd name="T60" fmla="*/ 116 w 128"/>
                  <a:gd name="T61" fmla="*/ 20 h 104"/>
                  <a:gd name="T62" fmla="*/ 104 w 128"/>
                  <a:gd name="T63" fmla="*/ 32 h 104"/>
                  <a:gd name="T64" fmla="*/ 92 w 128"/>
                  <a:gd name="T65" fmla="*/ 20 h 104"/>
                  <a:gd name="T66" fmla="*/ 104 w 128"/>
                  <a:gd name="T67" fmla="*/ 8 h 104"/>
                  <a:gd name="T68" fmla="*/ 64 w 128"/>
                  <a:gd name="T69" fmla="*/ 40 h 104"/>
                  <a:gd name="T70" fmla="*/ 80 w 128"/>
                  <a:gd name="T71" fmla="*/ 56 h 104"/>
                  <a:gd name="T72" fmla="*/ 64 w 128"/>
                  <a:gd name="T73" fmla="*/ 72 h 104"/>
                  <a:gd name="T74" fmla="*/ 48 w 128"/>
                  <a:gd name="T75" fmla="*/ 56 h 104"/>
                  <a:gd name="T76" fmla="*/ 64 w 128"/>
                  <a:gd name="T77" fmla="*/ 40 h 104"/>
                  <a:gd name="T78" fmla="*/ 24 w 128"/>
                  <a:gd name="T79" fmla="*/ 8 h 104"/>
                  <a:gd name="T80" fmla="*/ 36 w 128"/>
                  <a:gd name="T81" fmla="*/ 20 h 104"/>
                  <a:gd name="T82" fmla="*/ 24 w 128"/>
                  <a:gd name="T83" fmla="*/ 32 h 104"/>
                  <a:gd name="T84" fmla="*/ 12 w 128"/>
                  <a:gd name="T85" fmla="*/ 20 h 104"/>
                  <a:gd name="T86" fmla="*/ 24 w 128"/>
                  <a:gd name="T87" fmla="*/ 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" h="104">
                    <a:moveTo>
                      <a:pt x="0" y="56"/>
                    </a:moveTo>
                    <a:cubicBezTo>
                      <a:pt x="8" y="56"/>
                      <a:pt x="8" y="56"/>
                      <a:pt x="8" y="56"/>
                    </a:cubicBezTo>
                    <a:cubicBezTo>
                      <a:pt x="8" y="47"/>
                      <a:pt x="15" y="40"/>
                      <a:pt x="24" y="40"/>
                    </a:cubicBezTo>
                    <a:cubicBezTo>
                      <a:pt x="33" y="40"/>
                      <a:pt x="40" y="47"/>
                      <a:pt x="40" y="56"/>
                    </a:cubicBezTo>
                    <a:cubicBezTo>
                      <a:pt x="40" y="64"/>
                      <a:pt x="44" y="71"/>
                      <a:pt x="50" y="75"/>
                    </a:cubicBezTo>
                    <a:cubicBezTo>
                      <a:pt x="40" y="81"/>
                      <a:pt x="32" y="91"/>
                      <a:pt x="32" y="104"/>
                    </a:cubicBezTo>
                    <a:cubicBezTo>
                      <a:pt x="40" y="104"/>
                      <a:pt x="40" y="104"/>
                      <a:pt x="40" y="104"/>
                    </a:cubicBezTo>
                    <a:cubicBezTo>
                      <a:pt x="40" y="91"/>
                      <a:pt x="51" y="80"/>
                      <a:pt x="64" y="80"/>
                    </a:cubicBezTo>
                    <a:cubicBezTo>
                      <a:pt x="77" y="80"/>
                      <a:pt x="88" y="91"/>
                      <a:pt x="88" y="104"/>
                    </a:cubicBezTo>
                    <a:cubicBezTo>
                      <a:pt x="96" y="104"/>
                      <a:pt x="96" y="104"/>
                      <a:pt x="96" y="104"/>
                    </a:cubicBezTo>
                    <a:cubicBezTo>
                      <a:pt x="96" y="91"/>
                      <a:pt x="89" y="81"/>
                      <a:pt x="78" y="75"/>
                    </a:cubicBezTo>
                    <a:cubicBezTo>
                      <a:pt x="84" y="71"/>
                      <a:pt x="88" y="64"/>
                      <a:pt x="88" y="56"/>
                    </a:cubicBezTo>
                    <a:cubicBezTo>
                      <a:pt x="88" y="47"/>
                      <a:pt x="95" y="40"/>
                      <a:pt x="104" y="40"/>
                    </a:cubicBezTo>
                    <a:cubicBezTo>
                      <a:pt x="113" y="40"/>
                      <a:pt x="120" y="47"/>
                      <a:pt x="120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47"/>
                      <a:pt x="124" y="40"/>
                      <a:pt x="117" y="36"/>
                    </a:cubicBezTo>
                    <a:cubicBezTo>
                      <a:pt x="121" y="32"/>
                      <a:pt x="124" y="26"/>
                      <a:pt x="124" y="20"/>
                    </a:cubicBezTo>
                    <a:cubicBezTo>
                      <a:pt x="124" y="9"/>
                      <a:pt x="115" y="0"/>
                      <a:pt x="104" y="0"/>
                    </a:cubicBezTo>
                    <a:cubicBezTo>
                      <a:pt x="93" y="0"/>
                      <a:pt x="84" y="9"/>
                      <a:pt x="84" y="20"/>
                    </a:cubicBezTo>
                    <a:cubicBezTo>
                      <a:pt x="84" y="26"/>
                      <a:pt x="87" y="32"/>
                      <a:pt x="92" y="36"/>
                    </a:cubicBezTo>
                    <a:cubicBezTo>
                      <a:pt x="89" y="37"/>
                      <a:pt x="86" y="40"/>
                      <a:pt x="84" y="43"/>
                    </a:cubicBezTo>
                    <a:cubicBezTo>
                      <a:pt x="80" y="36"/>
                      <a:pt x="73" y="32"/>
                      <a:pt x="64" y="32"/>
                    </a:cubicBezTo>
                    <a:cubicBezTo>
                      <a:pt x="56" y="32"/>
                      <a:pt x="49" y="36"/>
                      <a:pt x="44" y="43"/>
                    </a:cubicBezTo>
                    <a:cubicBezTo>
                      <a:pt x="42" y="40"/>
                      <a:pt x="40" y="37"/>
                      <a:pt x="37" y="36"/>
                    </a:cubicBezTo>
                    <a:cubicBezTo>
                      <a:pt x="41" y="32"/>
                      <a:pt x="44" y="26"/>
                      <a:pt x="44" y="20"/>
                    </a:cubicBezTo>
                    <a:cubicBezTo>
                      <a:pt x="44" y="9"/>
                      <a:pt x="35" y="0"/>
                      <a:pt x="24" y="0"/>
                    </a:cubicBezTo>
                    <a:cubicBezTo>
                      <a:pt x="13" y="0"/>
                      <a:pt x="4" y="9"/>
                      <a:pt x="4" y="20"/>
                    </a:cubicBezTo>
                    <a:cubicBezTo>
                      <a:pt x="4" y="26"/>
                      <a:pt x="7" y="32"/>
                      <a:pt x="12" y="36"/>
                    </a:cubicBezTo>
                    <a:cubicBezTo>
                      <a:pt x="5" y="40"/>
                      <a:pt x="0" y="47"/>
                      <a:pt x="0" y="56"/>
                    </a:cubicBezTo>
                    <a:close/>
                    <a:moveTo>
                      <a:pt x="104" y="8"/>
                    </a:moveTo>
                    <a:cubicBezTo>
                      <a:pt x="111" y="8"/>
                      <a:pt x="116" y="13"/>
                      <a:pt x="116" y="20"/>
                    </a:cubicBezTo>
                    <a:cubicBezTo>
                      <a:pt x="116" y="27"/>
                      <a:pt x="111" y="32"/>
                      <a:pt x="104" y="32"/>
                    </a:cubicBezTo>
                    <a:cubicBezTo>
                      <a:pt x="98" y="32"/>
                      <a:pt x="92" y="27"/>
                      <a:pt x="92" y="20"/>
                    </a:cubicBezTo>
                    <a:cubicBezTo>
                      <a:pt x="92" y="13"/>
                      <a:pt x="98" y="8"/>
                      <a:pt x="104" y="8"/>
                    </a:cubicBezTo>
                    <a:close/>
                    <a:moveTo>
                      <a:pt x="64" y="40"/>
                    </a:moveTo>
                    <a:cubicBezTo>
                      <a:pt x="73" y="40"/>
                      <a:pt x="80" y="47"/>
                      <a:pt x="80" y="56"/>
                    </a:cubicBezTo>
                    <a:cubicBezTo>
                      <a:pt x="80" y="65"/>
                      <a:pt x="73" y="72"/>
                      <a:pt x="64" y="72"/>
                    </a:cubicBezTo>
                    <a:cubicBezTo>
                      <a:pt x="55" y="72"/>
                      <a:pt x="48" y="65"/>
                      <a:pt x="48" y="56"/>
                    </a:cubicBezTo>
                    <a:cubicBezTo>
                      <a:pt x="48" y="47"/>
                      <a:pt x="55" y="40"/>
                      <a:pt x="64" y="40"/>
                    </a:cubicBezTo>
                    <a:close/>
                    <a:moveTo>
                      <a:pt x="24" y="8"/>
                    </a:moveTo>
                    <a:cubicBezTo>
                      <a:pt x="31" y="8"/>
                      <a:pt x="36" y="13"/>
                      <a:pt x="36" y="20"/>
                    </a:cubicBezTo>
                    <a:cubicBezTo>
                      <a:pt x="36" y="27"/>
                      <a:pt x="31" y="32"/>
                      <a:pt x="24" y="32"/>
                    </a:cubicBezTo>
                    <a:cubicBezTo>
                      <a:pt x="18" y="32"/>
                      <a:pt x="12" y="27"/>
                      <a:pt x="12" y="20"/>
                    </a:cubicBezTo>
                    <a:cubicBezTo>
                      <a:pt x="12" y="13"/>
                      <a:pt x="18" y="8"/>
                      <a:pt x="24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4" name="Freeform 126"/>
            <p:cNvSpPr>
              <a:spLocks noChangeAspect="1" noEditPoints="1"/>
            </p:cNvSpPr>
            <p:nvPr/>
          </p:nvSpPr>
          <p:spPr bwMode="auto">
            <a:xfrm>
              <a:off x="9282556" y="5354119"/>
              <a:ext cx="262307" cy="230170"/>
            </a:xfrm>
            <a:custGeom>
              <a:avLst/>
              <a:gdLst>
                <a:gd name="T0" fmla="*/ 0 w 302"/>
                <a:gd name="T1" fmla="*/ 190 h 265"/>
                <a:gd name="T2" fmla="*/ 37 w 302"/>
                <a:gd name="T3" fmla="*/ 190 h 265"/>
                <a:gd name="T4" fmla="*/ 37 w 302"/>
                <a:gd name="T5" fmla="*/ 265 h 265"/>
                <a:gd name="T6" fmla="*/ 113 w 302"/>
                <a:gd name="T7" fmla="*/ 190 h 265"/>
                <a:gd name="T8" fmla="*/ 302 w 302"/>
                <a:gd name="T9" fmla="*/ 190 h 265"/>
                <a:gd name="T10" fmla="*/ 302 w 302"/>
                <a:gd name="T11" fmla="*/ 0 h 265"/>
                <a:gd name="T12" fmla="*/ 0 w 302"/>
                <a:gd name="T13" fmla="*/ 0 h 265"/>
                <a:gd name="T14" fmla="*/ 0 w 302"/>
                <a:gd name="T15" fmla="*/ 190 h 265"/>
                <a:gd name="T16" fmla="*/ 19 w 302"/>
                <a:gd name="T17" fmla="*/ 19 h 265"/>
                <a:gd name="T18" fmla="*/ 283 w 302"/>
                <a:gd name="T19" fmla="*/ 19 h 265"/>
                <a:gd name="T20" fmla="*/ 283 w 302"/>
                <a:gd name="T21" fmla="*/ 171 h 265"/>
                <a:gd name="T22" fmla="*/ 113 w 302"/>
                <a:gd name="T23" fmla="*/ 171 h 265"/>
                <a:gd name="T24" fmla="*/ 104 w 302"/>
                <a:gd name="T25" fmla="*/ 171 h 265"/>
                <a:gd name="T26" fmla="*/ 99 w 302"/>
                <a:gd name="T27" fmla="*/ 175 h 265"/>
                <a:gd name="T28" fmla="*/ 56 w 302"/>
                <a:gd name="T29" fmla="*/ 218 h 265"/>
                <a:gd name="T30" fmla="*/ 56 w 302"/>
                <a:gd name="T31" fmla="*/ 190 h 265"/>
                <a:gd name="T32" fmla="*/ 56 w 302"/>
                <a:gd name="T33" fmla="*/ 171 h 265"/>
                <a:gd name="T34" fmla="*/ 37 w 302"/>
                <a:gd name="T35" fmla="*/ 171 h 265"/>
                <a:gd name="T36" fmla="*/ 19 w 302"/>
                <a:gd name="T37" fmla="*/ 171 h 265"/>
                <a:gd name="T38" fmla="*/ 19 w 302"/>
                <a:gd name="T39" fmla="*/ 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02" h="265">
                  <a:moveTo>
                    <a:pt x="0" y="190"/>
                  </a:moveTo>
                  <a:lnTo>
                    <a:pt x="37" y="190"/>
                  </a:lnTo>
                  <a:lnTo>
                    <a:pt x="37" y="265"/>
                  </a:lnTo>
                  <a:lnTo>
                    <a:pt x="113" y="190"/>
                  </a:lnTo>
                  <a:lnTo>
                    <a:pt x="302" y="190"/>
                  </a:lnTo>
                  <a:lnTo>
                    <a:pt x="302" y="0"/>
                  </a:lnTo>
                  <a:lnTo>
                    <a:pt x="0" y="0"/>
                  </a:lnTo>
                  <a:lnTo>
                    <a:pt x="0" y="190"/>
                  </a:lnTo>
                  <a:close/>
                  <a:moveTo>
                    <a:pt x="19" y="19"/>
                  </a:moveTo>
                  <a:lnTo>
                    <a:pt x="283" y="19"/>
                  </a:lnTo>
                  <a:lnTo>
                    <a:pt x="283" y="171"/>
                  </a:lnTo>
                  <a:lnTo>
                    <a:pt x="113" y="171"/>
                  </a:lnTo>
                  <a:lnTo>
                    <a:pt x="104" y="171"/>
                  </a:lnTo>
                  <a:lnTo>
                    <a:pt x="99" y="175"/>
                  </a:lnTo>
                  <a:lnTo>
                    <a:pt x="56" y="218"/>
                  </a:lnTo>
                  <a:lnTo>
                    <a:pt x="56" y="190"/>
                  </a:lnTo>
                  <a:lnTo>
                    <a:pt x="56" y="171"/>
                  </a:lnTo>
                  <a:lnTo>
                    <a:pt x="37" y="171"/>
                  </a:lnTo>
                  <a:lnTo>
                    <a:pt x="19" y="171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1"/>
              </a:solidFill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4172732" y="5384081"/>
            <a:ext cx="1286092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Meetings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6ACF692-9A9E-41D0-8E28-A21A4E15D714}"/>
              </a:ext>
            </a:extLst>
          </p:cNvPr>
          <p:cNvGrpSpPr/>
          <p:nvPr/>
        </p:nvGrpSpPr>
        <p:grpSpPr>
          <a:xfrm>
            <a:off x="4620982" y="3668611"/>
            <a:ext cx="466169" cy="466169"/>
            <a:chOff x="4750202" y="3174487"/>
            <a:chExt cx="820389" cy="822960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952849C-5F1B-4143-95E5-ECB66521033A}"/>
                </a:ext>
              </a:extLst>
            </p:cNvPr>
            <p:cNvSpPr/>
            <p:nvPr/>
          </p:nvSpPr>
          <p:spPr bwMode="auto">
            <a:xfrm>
              <a:off x="4750202" y="3174487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" name="Freeform 124">
              <a:extLst>
                <a:ext uri="{FF2B5EF4-FFF2-40B4-BE49-F238E27FC236}">
                  <a16:creationId xmlns:a16="http://schemas.microsoft.com/office/drawing/2014/main" id="{3B373577-F562-464A-B93C-2F560E6DCC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63544" y="3393709"/>
              <a:ext cx="393704" cy="386074"/>
            </a:xfrm>
            <a:custGeom>
              <a:avLst/>
              <a:gdLst>
                <a:gd name="T0" fmla="*/ 36 w 100"/>
                <a:gd name="T1" fmla="*/ 36 h 108"/>
                <a:gd name="T2" fmla="*/ 16 w 100"/>
                <a:gd name="T3" fmla="*/ 36 h 108"/>
                <a:gd name="T4" fmla="*/ 16 w 100"/>
                <a:gd name="T5" fmla="*/ 28 h 108"/>
                <a:gd name="T6" fmla="*/ 36 w 100"/>
                <a:gd name="T7" fmla="*/ 28 h 108"/>
                <a:gd name="T8" fmla="*/ 36 w 100"/>
                <a:gd name="T9" fmla="*/ 36 h 108"/>
                <a:gd name="T10" fmla="*/ 16 w 100"/>
                <a:gd name="T11" fmla="*/ 60 h 108"/>
                <a:gd name="T12" fmla="*/ 52 w 100"/>
                <a:gd name="T13" fmla="*/ 60 h 108"/>
                <a:gd name="T14" fmla="*/ 52 w 100"/>
                <a:gd name="T15" fmla="*/ 52 h 108"/>
                <a:gd name="T16" fmla="*/ 16 w 100"/>
                <a:gd name="T17" fmla="*/ 52 h 108"/>
                <a:gd name="T18" fmla="*/ 16 w 100"/>
                <a:gd name="T19" fmla="*/ 60 h 108"/>
                <a:gd name="T20" fmla="*/ 16 w 100"/>
                <a:gd name="T21" fmla="*/ 84 h 108"/>
                <a:gd name="T22" fmla="*/ 40 w 100"/>
                <a:gd name="T23" fmla="*/ 84 h 108"/>
                <a:gd name="T24" fmla="*/ 40 w 100"/>
                <a:gd name="T25" fmla="*/ 76 h 108"/>
                <a:gd name="T26" fmla="*/ 16 w 100"/>
                <a:gd name="T27" fmla="*/ 76 h 108"/>
                <a:gd name="T28" fmla="*/ 16 w 100"/>
                <a:gd name="T29" fmla="*/ 84 h 108"/>
                <a:gd name="T30" fmla="*/ 99 w 100"/>
                <a:gd name="T31" fmla="*/ 33 h 108"/>
                <a:gd name="T32" fmla="*/ 93 w 100"/>
                <a:gd name="T33" fmla="*/ 33 h 108"/>
                <a:gd name="T34" fmla="*/ 92 w 100"/>
                <a:gd name="T35" fmla="*/ 34 h 108"/>
                <a:gd name="T36" fmla="*/ 97 w 100"/>
                <a:gd name="T37" fmla="*/ 40 h 108"/>
                <a:gd name="T38" fmla="*/ 99 w 100"/>
                <a:gd name="T39" fmla="*/ 39 h 108"/>
                <a:gd name="T40" fmla="*/ 99 w 100"/>
                <a:gd name="T41" fmla="*/ 33 h 108"/>
                <a:gd name="T42" fmla="*/ 80 w 100"/>
                <a:gd name="T43" fmla="*/ 28 h 108"/>
                <a:gd name="T44" fmla="*/ 80 w 100"/>
                <a:gd name="T45" fmla="*/ 46 h 108"/>
                <a:gd name="T46" fmla="*/ 86 w 100"/>
                <a:gd name="T47" fmla="*/ 40 h 108"/>
                <a:gd name="T48" fmla="*/ 92 w 100"/>
                <a:gd name="T49" fmla="*/ 46 h 108"/>
                <a:gd name="T50" fmla="*/ 80 w 100"/>
                <a:gd name="T51" fmla="*/ 58 h 108"/>
                <a:gd name="T52" fmla="*/ 80 w 100"/>
                <a:gd name="T53" fmla="*/ 108 h 108"/>
                <a:gd name="T54" fmla="*/ 0 w 100"/>
                <a:gd name="T55" fmla="*/ 108 h 108"/>
                <a:gd name="T56" fmla="*/ 0 w 100"/>
                <a:gd name="T57" fmla="*/ 0 h 108"/>
                <a:gd name="T58" fmla="*/ 52 w 100"/>
                <a:gd name="T59" fmla="*/ 0 h 108"/>
                <a:gd name="T60" fmla="*/ 80 w 100"/>
                <a:gd name="T61" fmla="*/ 28 h 108"/>
                <a:gd name="T62" fmla="*/ 52 w 100"/>
                <a:gd name="T63" fmla="*/ 28 h 108"/>
                <a:gd name="T64" fmla="*/ 68 w 100"/>
                <a:gd name="T65" fmla="*/ 28 h 108"/>
                <a:gd name="T66" fmla="*/ 52 w 100"/>
                <a:gd name="T67" fmla="*/ 11 h 108"/>
                <a:gd name="T68" fmla="*/ 52 w 100"/>
                <a:gd name="T69" fmla="*/ 28 h 108"/>
                <a:gd name="T70" fmla="*/ 72 w 100"/>
                <a:gd name="T71" fmla="*/ 36 h 108"/>
                <a:gd name="T72" fmla="*/ 44 w 100"/>
                <a:gd name="T73" fmla="*/ 36 h 108"/>
                <a:gd name="T74" fmla="*/ 44 w 100"/>
                <a:gd name="T75" fmla="*/ 8 h 108"/>
                <a:gd name="T76" fmla="*/ 8 w 100"/>
                <a:gd name="T77" fmla="*/ 8 h 108"/>
                <a:gd name="T78" fmla="*/ 8 w 100"/>
                <a:gd name="T79" fmla="*/ 100 h 108"/>
                <a:gd name="T80" fmla="*/ 72 w 100"/>
                <a:gd name="T81" fmla="*/ 100 h 108"/>
                <a:gd name="T82" fmla="*/ 72 w 100"/>
                <a:gd name="T83" fmla="*/ 66 h 108"/>
                <a:gd name="T84" fmla="*/ 53 w 100"/>
                <a:gd name="T85" fmla="*/ 84 h 108"/>
                <a:gd name="T86" fmla="*/ 48 w 100"/>
                <a:gd name="T87" fmla="*/ 84 h 108"/>
                <a:gd name="T88" fmla="*/ 48 w 100"/>
                <a:gd name="T89" fmla="*/ 78 h 108"/>
                <a:gd name="T90" fmla="*/ 72 w 100"/>
                <a:gd name="T91" fmla="*/ 54 h 108"/>
                <a:gd name="T92" fmla="*/ 72 w 100"/>
                <a:gd name="T93" fmla="*/ 3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0" h="108">
                  <a:moveTo>
                    <a:pt x="36" y="36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36" y="28"/>
                    <a:pt x="36" y="28"/>
                    <a:pt x="36" y="28"/>
                  </a:cubicBezTo>
                  <a:lnTo>
                    <a:pt x="36" y="36"/>
                  </a:lnTo>
                  <a:close/>
                  <a:moveTo>
                    <a:pt x="16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16" y="52"/>
                    <a:pt x="16" y="52"/>
                    <a:pt x="16" y="52"/>
                  </a:cubicBezTo>
                  <a:lnTo>
                    <a:pt x="16" y="60"/>
                  </a:lnTo>
                  <a:close/>
                  <a:moveTo>
                    <a:pt x="16" y="84"/>
                  </a:moveTo>
                  <a:cubicBezTo>
                    <a:pt x="40" y="84"/>
                    <a:pt x="40" y="84"/>
                    <a:pt x="40" y="84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16" y="76"/>
                    <a:pt x="16" y="76"/>
                    <a:pt x="16" y="76"/>
                  </a:cubicBezTo>
                  <a:lnTo>
                    <a:pt x="16" y="84"/>
                  </a:lnTo>
                  <a:close/>
                  <a:moveTo>
                    <a:pt x="99" y="33"/>
                  </a:moveTo>
                  <a:cubicBezTo>
                    <a:pt x="97" y="31"/>
                    <a:pt x="95" y="31"/>
                    <a:pt x="93" y="33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0" y="37"/>
                    <a:pt x="100" y="35"/>
                    <a:pt x="99" y="33"/>
                  </a:cubicBezTo>
                  <a:close/>
                  <a:moveTo>
                    <a:pt x="80" y="28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80" y="28"/>
                  </a:lnTo>
                  <a:close/>
                  <a:moveTo>
                    <a:pt x="52" y="28"/>
                  </a:moveTo>
                  <a:cubicBezTo>
                    <a:pt x="68" y="28"/>
                    <a:pt x="68" y="28"/>
                    <a:pt x="68" y="28"/>
                  </a:cubicBezTo>
                  <a:cubicBezTo>
                    <a:pt x="52" y="11"/>
                    <a:pt x="52" y="11"/>
                    <a:pt x="52" y="11"/>
                  </a:cubicBezTo>
                  <a:lnTo>
                    <a:pt x="52" y="28"/>
                  </a:lnTo>
                  <a:close/>
                  <a:moveTo>
                    <a:pt x="72" y="36"/>
                  </a:moveTo>
                  <a:cubicBezTo>
                    <a:pt x="44" y="36"/>
                    <a:pt x="44" y="36"/>
                    <a:pt x="44" y="36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2" y="66"/>
                    <a:pt x="72" y="66"/>
                    <a:pt x="72" y="66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72" y="54"/>
                    <a:pt x="72" y="54"/>
                    <a:pt x="72" y="54"/>
                  </a:cubicBezTo>
                  <a:lnTo>
                    <a:pt x="7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5D5A7C50-84C6-4AED-97D2-C9C687943DBE}"/>
              </a:ext>
            </a:extLst>
          </p:cNvPr>
          <p:cNvSpPr txBox="1"/>
          <p:nvPr/>
        </p:nvSpPr>
        <p:spPr>
          <a:xfrm>
            <a:off x="5087150" y="3626319"/>
            <a:ext cx="824235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Sites</a:t>
            </a:r>
          </a:p>
        </p:txBody>
      </p:sp>
    </p:spTree>
    <p:extLst>
      <p:ext uri="{BB962C8B-B14F-4D97-AF65-F5344CB8AC3E}">
        <p14:creationId xmlns:p14="http://schemas.microsoft.com/office/powerpoint/2010/main" val="300529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With Microsoft Graph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5482" y="1213175"/>
            <a:ext cx="6857155" cy="683136"/>
          </a:xfrm>
        </p:spPr>
        <p:txBody>
          <a:bodyPr/>
          <a:lstStyle/>
          <a:p>
            <a:r>
              <a:rPr lang="en-US" sz="3599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Get </a:t>
            </a:r>
            <a:r>
              <a:rPr lang="en-US" sz="3599">
                <a:solidFill>
                  <a:schemeClr val="accent1"/>
                </a:solidFill>
              </a:rPr>
              <a:t>insights</a:t>
            </a:r>
            <a:r>
              <a:rPr lang="en-US" sz="3599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based on activities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73824" y="0"/>
            <a:ext cx="5462651" cy="6994525"/>
          </a:xfrm>
          <a:prstGeom prst="rect">
            <a:avLst/>
          </a:prstGeom>
          <a:solidFill>
            <a:schemeClr val="bg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 lIns="274320" tIns="149175" rIns="186468" bIns="149175" rtlCol="0">
            <a:noAutofit/>
          </a:bodyPr>
          <a:lstStyle/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/me/insights/trending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"presentation.pptx",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"forecast.xlsx", …}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/me/drive/recent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"guidelines.pptx",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{"name": "budget.xlsx", …}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GET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people/?$search="topic: planning"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"value" : [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"Dan",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{"</a:t>
            </a:r>
            <a:r>
              <a:rPr kumimoji="0" 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displayName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"Sean", …},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]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POST: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/me/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findMeetingTimes</a:t>
            </a: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srgbClr val="0078D7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{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"attendees": [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  {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    "type": "required", 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    "</a:t>
            </a:r>
            <a:r>
              <a:rPr kumimoji="0" 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emailAddress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{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      "address": "ana@contoso.com"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    }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],  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  "</a:t>
            </a:r>
            <a:r>
              <a:rPr kumimoji="0" lang="en-US" sz="1400" b="0" i="0" u="none" strike="noStrike" kern="1200" cap="none" spc="0" normalizeH="0" baseline="0" noProof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meetingDuration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": "2h"</a:t>
            </a: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Consolas" panose="020B0609020204030204" pitchFamily="49" charset="0"/>
                <a:ea typeface="Segoe UI" pitchFamily="34" charset="0"/>
                <a:cs typeface="Segoe UI" pitchFamily="34" charset="0"/>
              </a:rPr>
              <a:t>}</a:t>
            </a: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  <a:p>
            <a:pPr marL="0" marR="0" lvl="0" indent="0" algn="l" defTabSz="95059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Consolas" panose="020B0609020204030204" pitchFamily="49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72454" y="2685783"/>
            <a:ext cx="1499292" cy="793936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Trending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Documents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03515" y="4883788"/>
            <a:ext cx="1716617" cy="793936"/>
          </a:xfrm>
          <a:prstGeom prst="rect">
            <a:avLst/>
          </a:prstGeom>
          <a:noFill/>
        </p:spPr>
        <p:txBody>
          <a:bodyPr wrap="squar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People I’m working with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161095" y="3909418"/>
            <a:ext cx="1630817" cy="1043235"/>
          </a:xfrm>
          <a:prstGeom prst="rect">
            <a:avLst/>
          </a:prstGeom>
          <a:noFill/>
        </p:spPr>
        <p:txBody>
          <a:bodyPr wrap="squar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Find me the best time to meet Ana</a:t>
            </a:r>
          </a:p>
        </p:txBody>
      </p:sp>
      <p:cxnSp>
        <p:nvCxnSpPr>
          <p:cNvPr id="78" name="Straight Connector 77"/>
          <p:cNvCxnSpPr>
            <a:cxnSpLocks/>
          </p:cNvCxnSpPr>
          <p:nvPr/>
        </p:nvCxnSpPr>
        <p:spPr>
          <a:xfrm>
            <a:off x="1982693" y="3194968"/>
            <a:ext cx="946152" cy="91156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cxnSpLocks/>
          </p:cNvCxnSpPr>
          <p:nvPr/>
        </p:nvCxnSpPr>
        <p:spPr>
          <a:xfrm flipH="1" flipV="1">
            <a:off x="3223818" y="4363438"/>
            <a:ext cx="700099" cy="76992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cxnSpLocks/>
          </p:cNvCxnSpPr>
          <p:nvPr/>
        </p:nvCxnSpPr>
        <p:spPr>
          <a:xfrm flipV="1">
            <a:off x="1865585" y="4299818"/>
            <a:ext cx="1088426" cy="11707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046938" y="2173524"/>
            <a:ext cx="1603167" cy="544637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Out of office</a:t>
            </a:r>
          </a:p>
        </p:txBody>
      </p:sp>
      <p:cxnSp>
        <p:nvCxnSpPr>
          <p:cNvPr id="36" name="Straight Connector 35"/>
          <p:cNvCxnSpPr>
            <a:cxnSpLocks/>
          </p:cNvCxnSpPr>
          <p:nvPr/>
        </p:nvCxnSpPr>
        <p:spPr>
          <a:xfrm flipV="1">
            <a:off x="3102208" y="3012951"/>
            <a:ext cx="516753" cy="109687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84D728B8-AAE8-49C5-AFA7-9FC8BF67028D}"/>
              </a:ext>
            </a:extLst>
          </p:cNvPr>
          <p:cNvCxnSpPr>
            <a:cxnSpLocks/>
          </p:cNvCxnSpPr>
          <p:nvPr/>
        </p:nvCxnSpPr>
        <p:spPr>
          <a:xfrm flipH="1">
            <a:off x="3160865" y="3673816"/>
            <a:ext cx="1552498" cy="5048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9BF4C4B0-7BCB-4339-A75C-467FFC707ECA}"/>
              </a:ext>
            </a:extLst>
          </p:cNvPr>
          <p:cNvSpPr txBox="1"/>
          <p:nvPr/>
        </p:nvSpPr>
        <p:spPr>
          <a:xfrm>
            <a:off x="4376414" y="3870264"/>
            <a:ext cx="2411230" cy="793936"/>
          </a:xfrm>
          <a:prstGeom prst="rect">
            <a:avLst/>
          </a:prstGeom>
          <a:noFill/>
        </p:spPr>
        <p:txBody>
          <a:bodyPr wrap="square" lIns="182802" tIns="146241" rIns="182802" bIns="146241" rtlCol="0">
            <a:spAutoFit/>
          </a:bodyPr>
          <a:lstStyle>
            <a:defPPr>
              <a:defRPr lang="en-US"/>
            </a:defPPr>
            <a:lvl1pPr defTabSz="932418">
              <a:lnSpc>
                <a:spcPct val="90000"/>
              </a:lnSpc>
              <a:spcAft>
                <a:spcPts val="600"/>
              </a:spcAft>
              <a:defRPr>
                <a:solidFill>
                  <a:srgbClr val="0171C7"/>
                </a:solidFill>
                <a:latin typeface="Calibri" panose="020F0502020204030204"/>
              </a:defRPr>
            </a:lvl1pPr>
          </a:lstStyle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Search people 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based on topics</a:t>
            </a:r>
          </a:p>
        </p:txBody>
      </p:sp>
      <p:cxnSp>
        <p:nvCxnSpPr>
          <p:cNvPr id="49" name="Straight Connector 48"/>
          <p:cNvCxnSpPr>
            <a:cxnSpLocks/>
          </p:cNvCxnSpPr>
          <p:nvPr/>
        </p:nvCxnSpPr>
        <p:spPr>
          <a:xfrm flipH="1">
            <a:off x="2032722" y="4363437"/>
            <a:ext cx="906687" cy="150175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Group 60"/>
          <p:cNvGrpSpPr/>
          <p:nvPr/>
        </p:nvGrpSpPr>
        <p:grpSpPr>
          <a:xfrm>
            <a:off x="2789237" y="3802062"/>
            <a:ext cx="569873" cy="855785"/>
            <a:chOff x="2789237" y="3802062"/>
            <a:chExt cx="569873" cy="855785"/>
          </a:xfrm>
        </p:grpSpPr>
        <p:grpSp>
          <p:nvGrpSpPr>
            <p:cNvPr id="62" name="Group 61"/>
            <p:cNvGrpSpPr/>
            <p:nvPr/>
          </p:nvGrpSpPr>
          <p:grpSpPr>
            <a:xfrm>
              <a:off x="2862317" y="4005162"/>
              <a:ext cx="466169" cy="466169"/>
              <a:chOff x="916973" y="3607407"/>
              <a:chExt cx="820389" cy="822960"/>
            </a:xfrm>
          </p:grpSpPr>
          <p:sp>
            <p:nvSpPr>
              <p:cNvPr id="64" name="Oval 63"/>
              <p:cNvSpPr/>
              <p:nvPr/>
            </p:nvSpPr>
            <p:spPr bwMode="auto">
              <a:xfrm>
                <a:off x="916973" y="3607407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65" name="Freeform 110"/>
              <p:cNvSpPr>
                <a:spLocks noEditPoints="1"/>
              </p:cNvSpPr>
              <p:nvPr/>
            </p:nvSpPr>
            <p:spPr bwMode="auto">
              <a:xfrm>
                <a:off x="1158610" y="3845419"/>
                <a:ext cx="337113" cy="346936"/>
              </a:xfrm>
              <a:custGeom>
                <a:avLst/>
                <a:gdLst>
                  <a:gd name="T0" fmla="*/ 120 w 120"/>
                  <a:gd name="T1" fmla="*/ 0 h 120"/>
                  <a:gd name="T2" fmla="*/ 0 w 120"/>
                  <a:gd name="T3" fmla="*/ 0 h 120"/>
                  <a:gd name="T4" fmla="*/ 0 w 120"/>
                  <a:gd name="T5" fmla="*/ 120 h 120"/>
                  <a:gd name="T6" fmla="*/ 24 w 120"/>
                  <a:gd name="T7" fmla="*/ 120 h 120"/>
                  <a:gd name="T8" fmla="*/ 24 w 120"/>
                  <a:gd name="T9" fmla="*/ 116 h 120"/>
                  <a:gd name="T10" fmla="*/ 60 w 120"/>
                  <a:gd name="T11" fmla="*/ 80 h 120"/>
                  <a:gd name="T12" fmla="*/ 96 w 120"/>
                  <a:gd name="T13" fmla="*/ 116 h 120"/>
                  <a:gd name="T14" fmla="*/ 96 w 120"/>
                  <a:gd name="T15" fmla="*/ 120 h 120"/>
                  <a:gd name="T16" fmla="*/ 120 w 120"/>
                  <a:gd name="T17" fmla="*/ 120 h 120"/>
                  <a:gd name="T18" fmla="*/ 120 w 120"/>
                  <a:gd name="T19" fmla="*/ 0 h 120"/>
                  <a:gd name="T20" fmla="*/ 36 w 120"/>
                  <a:gd name="T21" fmla="*/ 48 h 120"/>
                  <a:gd name="T22" fmla="*/ 60 w 120"/>
                  <a:gd name="T23" fmla="*/ 24 h 120"/>
                  <a:gd name="T24" fmla="*/ 84 w 120"/>
                  <a:gd name="T25" fmla="*/ 48 h 120"/>
                  <a:gd name="T26" fmla="*/ 60 w 120"/>
                  <a:gd name="T27" fmla="*/ 72 h 120"/>
                  <a:gd name="T28" fmla="*/ 36 w 120"/>
                  <a:gd name="T29" fmla="*/ 48 h 120"/>
                  <a:gd name="T30" fmla="*/ 112 w 120"/>
                  <a:gd name="T31" fmla="*/ 112 h 120"/>
                  <a:gd name="T32" fmla="*/ 104 w 120"/>
                  <a:gd name="T33" fmla="*/ 112 h 120"/>
                  <a:gd name="T34" fmla="*/ 77 w 120"/>
                  <a:gd name="T35" fmla="*/ 75 h 120"/>
                  <a:gd name="T36" fmla="*/ 92 w 120"/>
                  <a:gd name="T37" fmla="*/ 48 h 120"/>
                  <a:gd name="T38" fmla="*/ 60 w 120"/>
                  <a:gd name="T39" fmla="*/ 16 h 120"/>
                  <a:gd name="T40" fmla="*/ 28 w 120"/>
                  <a:gd name="T41" fmla="*/ 48 h 120"/>
                  <a:gd name="T42" fmla="*/ 43 w 120"/>
                  <a:gd name="T43" fmla="*/ 75 h 120"/>
                  <a:gd name="T44" fmla="*/ 16 w 120"/>
                  <a:gd name="T45" fmla="*/ 112 h 120"/>
                  <a:gd name="T46" fmla="*/ 8 w 120"/>
                  <a:gd name="T47" fmla="*/ 112 h 120"/>
                  <a:gd name="T48" fmla="*/ 8 w 120"/>
                  <a:gd name="T49" fmla="*/ 8 h 120"/>
                  <a:gd name="T50" fmla="*/ 112 w 120"/>
                  <a:gd name="T51" fmla="*/ 8 h 120"/>
                  <a:gd name="T52" fmla="*/ 112 w 120"/>
                  <a:gd name="T53" fmla="*/ 1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0" h="120">
                    <a:moveTo>
                      <a:pt x="12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16"/>
                      <a:pt x="24" y="116"/>
                      <a:pt x="24" y="116"/>
                    </a:cubicBezTo>
                    <a:cubicBezTo>
                      <a:pt x="24" y="96"/>
                      <a:pt x="40" y="80"/>
                      <a:pt x="60" y="80"/>
                    </a:cubicBezTo>
                    <a:cubicBezTo>
                      <a:pt x="80" y="80"/>
                      <a:pt x="96" y="96"/>
                      <a:pt x="96" y="116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120" y="120"/>
                      <a:pt x="120" y="120"/>
                      <a:pt x="120" y="120"/>
                    </a:cubicBezTo>
                    <a:lnTo>
                      <a:pt x="120" y="0"/>
                    </a:lnTo>
                    <a:close/>
                    <a:moveTo>
                      <a:pt x="36" y="48"/>
                    </a:moveTo>
                    <a:cubicBezTo>
                      <a:pt x="36" y="35"/>
                      <a:pt x="47" y="24"/>
                      <a:pt x="60" y="24"/>
                    </a:cubicBezTo>
                    <a:cubicBezTo>
                      <a:pt x="73" y="24"/>
                      <a:pt x="84" y="35"/>
                      <a:pt x="84" y="48"/>
                    </a:cubicBezTo>
                    <a:cubicBezTo>
                      <a:pt x="84" y="61"/>
                      <a:pt x="73" y="72"/>
                      <a:pt x="60" y="72"/>
                    </a:cubicBezTo>
                    <a:cubicBezTo>
                      <a:pt x="47" y="72"/>
                      <a:pt x="36" y="61"/>
                      <a:pt x="36" y="48"/>
                    </a:cubicBezTo>
                    <a:close/>
                    <a:moveTo>
                      <a:pt x="112" y="112"/>
                    </a:moveTo>
                    <a:cubicBezTo>
                      <a:pt x="104" y="112"/>
                      <a:pt x="104" y="112"/>
                      <a:pt x="104" y="112"/>
                    </a:cubicBezTo>
                    <a:cubicBezTo>
                      <a:pt x="102" y="95"/>
                      <a:pt x="91" y="81"/>
                      <a:pt x="77" y="75"/>
                    </a:cubicBezTo>
                    <a:cubicBezTo>
                      <a:pt x="86" y="70"/>
                      <a:pt x="92" y="60"/>
                      <a:pt x="92" y="48"/>
                    </a:cubicBezTo>
                    <a:cubicBezTo>
                      <a:pt x="92" y="30"/>
                      <a:pt x="78" y="16"/>
                      <a:pt x="60" y="16"/>
                    </a:cubicBezTo>
                    <a:cubicBezTo>
                      <a:pt x="42" y="16"/>
                      <a:pt x="28" y="30"/>
                      <a:pt x="28" y="48"/>
                    </a:cubicBezTo>
                    <a:cubicBezTo>
                      <a:pt x="28" y="60"/>
                      <a:pt x="34" y="70"/>
                      <a:pt x="43" y="75"/>
                    </a:cubicBezTo>
                    <a:cubicBezTo>
                      <a:pt x="28" y="81"/>
                      <a:pt x="18" y="95"/>
                      <a:pt x="16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12" y="8"/>
                      <a:pt x="112" y="8"/>
                      <a:pt x="112" y="8"/>
                    </a:cubicBezTo>
                    <a:lnTo>
                      <a:pt x="112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63" name="Picture 62" descr="Automatically generated description: mirror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9237" y="3802062"/>
              <a:ext cx="569873" cy="855785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1664057" y="2849667"/>
            <a:ext cx="466169" cy="466169"/>
            <a:chOff x="4750202" y="3174487"/>
            <a:chExt cx="820389" cy="822960"/>
          </a:xfrm>
        </p:grpSpPr>
        <p:sp>
          <p:nvSpPr>
            <p:cNvPr id="58" name="Oval 57"/>
            <p:cNvSpPr/>
            <p:nvPr/>
          </p:nvSpPr>
          <p:spPr bwMode="auto">
            <a:xfrm>
              <a:off x="4750202" y="3174487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" name="Freeform 124"/>
            <p:cNvSpPr>
              <a:spLocks noEditPoints="1"/>
            </p:cNvSpPr>
            <p:nvPr/>
          </p:nvSpPr>
          <p:spPr bwMode="auto">
            <a:xfrm>
              <a:off x="4963544" y="3393709"/>
              <a:ext cx="393704" cy="386073"/>
            </a:xfrm>
            <a:custGeom>
              <a:avLst/>
              <a:gdLst>
                <a:gd name="T0" fmla="*/ 36 w 100"/>
                <a:gd name="T1" fmla="*/ 36 h 108"/>
                <a:gd name="T2" fmla="*/ 16 w 100"/>
                <a:gd name="T3" fmla="*/ 36 h 108"/>
                <a:gd name="T4" fmla="*/ 16 w 100"/>
                <a:gd name="T5" fmla="*/ 28 h 108"/>
                <a:gd name="T6" fmla="*/ 36 w 100"/>
                <a:gd name="T7" fmla="*/ 28 h 108"/>
                <a:gd name="T8" fmla="*/ 36 w 100"/>
                <a:gd name="T9" fmla="*/ 36 h 108"/>
                <a:gd name="T10" fmla="*/ 16 w 100"/>
                <a:gd name="T11" fmla="*/ 60 h 108"/>
                <a:gd name="T12" fmla="*/ 52 w 100"/>
                <a:gd name="T13" fmla="*/ 60 h 108"/>
                <a:gd name="T14" fmla="*/ 52 w 100"/>
                <a:gd name="T15" fmla="*/ 52 h 108"/>
                <a:gd name="T16" fmla="*/ 16 w 100"/>
                <a:gd name="T17" fmla="*/ 52 h 108"/>
                <a:gd name="T18" fmla="*/ 16 w 100"/>
                <a:gd name="T19" fmla="*/ 60 h 108"/>
                <a:gd name="T20" fmla="*/ 16 w 100"/>
                <a:gd name="T21" fmla="*/ 84 h 108"/>
                <a:gd name="T22" fmla="*/ 40 w 100"/>
                <a:gd name="T23" fmla="*/ 84 h 108"/>
                <a:gd name="T24" fmla="*/ 40 w 100"/>
                <a:gd name="T25" fmla="*/ 76 h 108"/>
                <a:gd name="T26" fmla="*/ 16 w 100"/>
                <a:gd name="T27" fmla="*/ 76 h 108"/>
                <a:gd name="T28" fmla="*/ 16 w 100"/>
                <a:gd name="T29" fmla="*/ 84 h 108"/>
                <a:gd name="T30" fmla="*/ 99 w 100"/>
                <a:gd name="T31" fmla="*/ 33 h 108"/>
                <a:gd name="T32" fmla="*/ 93 w 100"/>
                <a:gd name="T33" fmla="*/ 33 h 108"/>
                <a:gd name="T34" fmla="*/ 92 w 100"/>
                <a:gd name="T35" fmla="*/ 34 h 108"/>
                <a:gd name="T36" fmla="*/ 97 w 100"/>
                <a:gd name="T37" fmla="*/ 40 h 108"/>
                <a:gd name="T38" fmla="*/ 99 w 100"/>
                <a:gd name="T39" fmla="*/ 39 h 108"/>
                <a:gd name="T40" fmla="*/ 99 w 100"/>
                <a:gd name="T41" fmla="*/ 33 h 108"/>
                <a:gd name="T42" fmla="*/ 80 w 100"/>
                <a:gd name="T43" fmla="*/ 28 h 108"/>
                <a:gd name="T44" fmla="*/ 80 w 100"/>
                <a:gd name="T45" fmla="*/ 46 h 108"/>
                <a:gd name="T46" fmla="*/ 86 w 100"/>
                <a:gd name="T47" fmla="*/ 40 h 108"/>
                <a:gd name="T48" fmla="*/ 92 w 100"/>
                <a:gd name="T49" fmla="*/ 46 h 108"/>
                <a:gd name="T50" fmla="*/ 80 w 100"/>
                <a:gd name="T51" fmla="*/ 58 h 108"/>
                <a:gd name="T52" fmla="*/ 80 w 100"/>
                <a:gd name="T53" fmla="*/ 108 h 108"/>
                <a:gd name="T54" fmla="*/ 0 w 100"/>
                <a:gd name="T55" fmla="*/ 108 h 108"/>
                <a:gd name="T56" fmla="*/ 0 w 100"/>
                <a:gd name="T57" fmla="*/ 0 h 108"/>
                <a:gd name="T58" fmla="*/ 52 w 100"/>
                <a:gd name="T59" fmla="*/ 0 h 108"/>
                <a:gd name="T60" fmla="*/ 80 w 100"/>
                <a:gd name="T61" fmla="*/ 28 h 108"/>
                <a:gd name="T62" fmla="*/ 52 w 100"/>
                <a:gd name="T63" fmla="*/ 28 h 108"/>
                <a:gd name="T64" fmla="*/ 68 w 100"/>
                <a:gd name="T65" fmla="*/ 28 h 108"/>
                <a:gd name="T66" fmla="*/ 52 w 100"/>
                <a:gd name="T67" fmla="*/ 11 h 108"/>
                <a:gd name="T68" fmla="*/ 52 w 100"/>
                <a:gd name="T69" fmla="*/ 28 h 108"/>
                <a:gd name="T70" fmla="*/ 72 w 100"/>
                <a:gd name="T71" fmla="*/ 36 h 108"/>
                <a:gd name="T72" fmla="*/ 44 w 100"/>
                <a:gd name="T73" fmla="*/ 36 h 108"/>
                <a:gd name="T74" fmla="*/ 44 w 100"/>
                <a:gd name="T75" fmla="*/ 8 h 108"/>
                <a:gd name="T76" fmla="*/ 8 w 100"/>
                <a:gd name="T77" fmla="*/ 8 h 108"/>
                <a:gd name="T78" fmla="*/ 8 w 100"/>
                <a:gd name="T79" fmla="*/ 100 h 108"/>
                <a:gd name="T80" fmla="*/ 72 w 100"/>
                <a:gd name="T81" fmla="*/ 100 h 108"/>
                <a:gd name="T82" fmla="*/ 72 w 100"/>
                <a:gd name="T83" fmla="*/ 66 h 108"/>
                <a:gd name="T84" fmla="*/ 53 w 100"/>
                <a:gd name="T85" fmla="*/ 84 h 108"/>
                <a:gd name="T86" fmla="*/ 48 w 100"/>
                <a:gd name="T87" fmla="*/ 84 h 108"/>
                <a:gd name="T88" fmla="*/ 48 w 100"/>
                <a:gd name="T89" fmla="*/ 78 h 108"/>
                <a:gd name="T90" fmla="*/ 72 w 100"/>
                <a:gd name="T91" fmla="*/ 54 h 108"/>
                <a:gd name="T92" fmla="*/ 72 w 100"/>
                <a:gd name="T93" fmla="*/ 3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0" h="108">
                  <a:moveTo>
                    <a:pt x="36" y="36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36" y="28"/>
                    <a:pt x="36" y="28"/>
                    <a:pt x="36" y="28"/>
                  </a:cubicBezTo>
                  <a:lnTo>
                    <a:pt x="36" y="36"/>
                  </a:lnTo>
                  <a:close/>
                  <a:moveTo>
                    <a:pt x="16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16" y="52"/>
                    <a:pt x="16" y="52"/>
                    <a:pt x="16" y="52"/>
                  </a:cubicBezTo>
                  <a:lnTo>
                    <a:pt x="16" y="60"/>
                  </a:lnTo>
                  <a:close/>
                  <a:moveTo>
                    <a:pt x="16" y="84"/>
                  </a:moveTo>
                  <a:cubicBezTo>
                    <a:pt x="40" y="84"/>
                    <a:pt x="40" y="84"/>
                    <a:pt x="40" y="84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16" y="76"/>
                    <a:pt x="16" y="76"/>
                    <a:pt x="16" y="76"/>
                  </a:cubicBezTo>
                  <a:lnTo>
                    <a:pt x="16" y="84"/>
                  </a:lnTo>
                  <a:close/>
                  <a:moveTo>
                    <a:pt x="99" y="33"/>
                  </a:moveTo>
                  <a:cubicBezTo>
                    <a:pt x="97" y="31"/>
                    <a:pt x="95" y="31"/>
                    <a:pt x="93" y="33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0" y="37"/>
                    <a:pt x="100" y="35"/>
                    <a:pt x="99" y="33"/>
                  </a:cubicBezTo>
                  <a:close/>
                  <a:moveTo>
                    <a:pt x="80" y="28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80" y="28"/>
                  </a:lnTo>
                  <a:close/>
                  <a:moveTo>
                    <a:pt x="52" y="28"/>
                  </a:moveTo>
                  <a:cubicBezTo>
                    <a:pt x="68" y="28"/>
                    <a:pt x="68" y="28"/>
                    <a:pt x="68" y="28"/>
                  </a:cubicBezTo>
                  <a:cubicBezTo>
                    <a:pt x="52" y="11"/>
                    <a:pt x="52" y="11"/>
                    <a:pt x="52" y="11"/>
                  </a:cubicBezTo>
                  <a:lnTo>
                    <a:pt x="52" y="28"/>
                  </a:lnTo>
                  <a:close/>
                  <a:moveTo>
                    <a:pt x="72" y="36"/>
                  </a:moveTo>
                  <a:cubicBezTo>
                    <a:pt x="44" y="36"/>
                    <a:pt x="44" y="36"/>
                    <a:pt x="44" y="36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2" y="66"/>
                    <a:pt x="72" y="66"/>
                    <a:pt x="72" y="66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72" y="54"/>
                    <a:pt x="72" y="54"/>
                    <a:pt x="72" y="54"/>
                  </a:cubicBezTo>
                  <a:lnTo>
                    <a:pt x="7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737206" y="4186969"/>
            <a:ext cx="466169" cy="466169"/>
            <a:chOff x="8955124" y="5214407"/>
            <a:chExt cx="820389" cy="822960"/>
          </a:xfrm>
        </p:grpSpPr>
        <p:grpSp>
          <p:nvGrpSpPr>
            <p:cNvPr id="73" name="Group 72"/>
            <p:cNvGrpSpPr/>
            <p:nvPr/>
          </p:nvGrpSpPr>
          <p:grpSpPr>
            <a:xfrm>
              <a:off x="8955124" y="5214407"/>
              <a:ext cx="820389" cy="822960"/>
              <a:chOff x="1573571" y="4134409"/>
              <a:chExt cx="820389" cy="822960"/>
            </a:xfrm>
          </p:grpSpPr>
          <p:sp>
            <p:nvSpPr>
              <p:cNvPr id="75" name="Oval 74"/>
              <p:cNvSpPr/>
              <p:nvPr/>
            </p:nvSpPr>
            <p:spPr bwMode="auto">
              <a:xfrm>
                <a:off x="1573571" y="4134409"/>
                <a:ext cx="820389" cy="8229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1935" rtl="0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 err="1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76" name="Freeform 107"/>
              <p:cNvSpPr>
                <a:spLocks noEditPoints="1"/>
              </p:cNvSpPr>
              <p:nvPr/>
            </p:nvSpPr>
            <p:spPr bwMode="auto">
              <a:xfrm>
                <a:off x="1738318" y="4482932"/>
                <a:ext cx="464916" cy="370161"/>
              </a:xfrm>
              <a:custGeom>
                <a:avLst/>
                <a:gdLst>
                  <a:gd name="T0" fmla="*/ 0 w 128"/>
                  <a:gd name="T1" fmla="*/ 56 h 104"/>
                  <a:gd name="T2" fmla="*/ 8 w 128"/>
                  <a:gd name="T3" fmla="*/ 56 h 104"/>
                  <a:gd name="T4" fmla="*/ 24 w 128"/>
                  <a:gd name="T5" fmla="*/ 40 h 104"/>
                  <a:gd name="T6" fmla="*/ 40 w 128"/>
                  <a:gd name="T7" fmla="*/ 56 h 104"/>
                  <a:gd name="T8" fmla="*/ 50 w 128"/>
                  <a:gd name="T9" fmla="*/ 75 h 104"/>
                  <a:gd name="T10" fmla="*/ 32 w 128"/>
                  <a:gd name="T11" fmla="*/ 104 h 104"/>
                  <a:gd name="T12" fmla="*/ 40 w 128"/>
                  <a:gd name="T13" fmla="*/ 104 h 104"/>
                  <a:gd name="T14" fmla="*/ 64 w 128"/>
                  <a:gd name="T15" fmla="*/ 80 h 104"/>
                  <a:gd name="T16" fmla="*/ 88 w 128"/>
                  <a:gd name="T17" fmla="*/ 104 h 104"/>
                  <a:gd name="T18" fmla="*/ 96 w 128"/>
                  <a:gd name="T19" fmla="*/ 104 h 104"/>
                  <a:gd name="T20" fmla="*/ 78 w 128"/>
                  <a:gd name="T21" fmla="*/ 75 h 104"/>
                  <a:gd name="T22" fmla="*/ 88 w 128"/>
                  <a:gd name="T23" fmla="*/ 56 h 104"/>
                  <a:gd name="T24" fmla="*/ 104 w 128"/>
                  <a:gd name="T25" fmla="*/ 40 h 104"/>
                  <a:gd name="T26" fmla="*/ 120 w 128"/>
                  <a:gd name="T27" fmla="*/ 56 h 104"/>
                  <a:gd name="T28" fmla="*/ 128 w 128"/>
                  <a:gd name="T29" fmla="*/ 56 h 104"/>
                  <a:gd name="T30" fmla="*/ 117 w 128"/>
                  <a:gd name="T31" fmla="*/ 36 h 104"/>
                  <a:gd name="T32" fmla="*/ 124 w 128"/>
                  <a:gd name="T33" fmla="*/ 20 h 104"/>
                  <a:gd name="T34" fmla="*/ 104 w 128"/>
                  <a:gd name="T35" fmla="*/ 0 h 104"/>
                  <a:gd name="T36" fmla="*/ 84 w 128"/>
                  <a:gd name="T37" fmla="*/ 20 h 104"/>
                  <a:gd name="T38" fmla="*/ 92 w 128"/>
                  <a:gd name="T39" fmla="*/ 36 h 104"/>
                  <a:gd name="T40" fmla="*/ 84 w 128"/>
                  <a:gd name="T41" fmla="*/ 43 h 104"/>
                  <a:gd name="T42" fmla="*/ 64 w 128"/>
                  <a:gd name="T43" fmla="*/ 32 h 104"/>
                  <a:gd name="T44" fmla="*/ 44 w 128"/>
                  <a:gd name="T45" fmla="*/ 43 h 104"/>
                  <a:gd name="T46" fmla="*/ 37 w 128"/>
                  <a:gd name="T47" fmla="*/ 36 h 104"/>
                  <a:gd name="T48" fmla="*/ 44 w 128"/>
                  <a:gd name="T49" fmla="*/ 20 h 104"/>
                  <a:gd name="T50" fmla="*/ 24 w 128"/>
                  <a:gd name="T51" fmla="*/ 0 h 104"/>
                  <a:gd name="T52" fmla="*/ 4 w 128"/>
                  <a:gd name="T53" fmla="*/ 20 h 104"/>
                  <a:gd name="T54" fmla="*/ 12 w 128"/>
                  <a:gd name="T55" fmla="*/ 36 h 104"/>
                  <a:gd name="T56" fmla="*/ 0 w 128"/>
                  <a:gd name="T57" fmla="*/ 56 h 104"/>
                  <a:gd name="T58" fmla="*/ 104 w 128"/>
                  <a:gd name="T59" fmla="*/ 8 h 104"/>
                  <a:gd name="T60" fmla="*/ 116 w 128"/>
                  <a:gd name="T61" fmla="*/ 20 h 104"/>
                  <a:gd name="T62" fmla="*/ 104 w 128"/>
                  <a:gd name="T63" fmla="*/ 32 h 104"/>
                  <a:gd name="T64" fmla="*/ 92 w 128"/>
                  <a:gd name="T65" fmla="*/ 20 h 104"/>
                  <a:gd name="T66" fmla="*/ 104 w 128"/>
                  <a:gd name="T67" fmla="*/ 8 h 104"/>
                  <a:gd name="T68" fmla="*/ 64 w 128"/>
                  <a:gd name="T69" fmla="*/ 40 h 104"/>
                  <a:gd name="T70" fmla="*/ 80 w 128"/>
                  <a:gd name="T71" fmla="*/ 56 h 104"/>
                  <a:gd name="T72" fmla="*/ 64 w 128"/>
                  <a:gd name="T73" fmla="*/ 72 h 104"/>
                  <a:gd name="T74" fmla="*/ 48 w 128"/>
                  <a:gd name="T75" fmla="*/ 56 h 104"/>
                  <a:gd name="T76" fmla="*/ 64 w 128"/>
                  <a:gd name="T77" fmla="*/ 40 h 104"/>
                  <a:gd name="T78" fmla="*/ 24 w 128"/>
                  <a:gd name="T79" fmla="*/ 8 h 104"/>
                  <a:gd name="T80" fmla="*/ 36 w 128"/>
                  <a:gd name="T81" fmla="*/ 20 h 104"/>
                  <a:gd name="T82" fmla="*/ 24 w 128"/>
                  <a:gd name="T83" fmla="*/ 32 h 104"/>
                  <a:gd name="T84" fmla="*/ 12 w 128"/>
                  <a:gd name="T85" fmla="*/ 20 h 104"/>
                  <a:gd name="T86" fmla="*/ 24 w 128"/>
                  <a:gd name="T87" fmla="*/ 8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8" h="104">
                    <a:moveTo>
                      <a:pt x="0" y="56"/>
                    </a:moveTo>
                    <a:cubicBezTo>
                      <a:pt x="8" y="56"/>
                      <a:pt x="8" y="56"/>
                      <a:pt x="8" y="56"/>
                    </a:cubicBezTo>
                    <a:cubicBezTo>
                      <a:pt x="8" y="47"/>
                      <a:pt x="15" y="40"/>
                      <a:pt x="24" y="40"/>
                    </a:cubicBezTo>
                    <a:cubicBezTo>
                      <a:pt x="33" y="40"/>
                      <a:pt x="40" y="47"/>
                      <a:pt x="40" y="56"/>
                    </a:cubicBezTo>
                    <a:cubicBezTo>
                      <a:pt x="40" y="64"/>
                      <a:pt x="44" y="71"/>
                      <a:pt x="50" y="75"/>
                    </a:cubicBezTo>
                    <a:cubicBezTo>
                      <a:pt x="40" y="81"/>
                      <a:pt x="32" y="91"/>
                      <a:pt x="32" y="104"/>
                    </a:cubicBezTo>
                    <a:cubicBezTo>
                      <a:pt x="40" y="104"/>
                      <a:pt x="40" y="104"/>
                      <a:pt x="40" y="104"/>
                    </a:cubicBezTo>
                    <a:cubicBezTo>
                      <a:pt x="40" y="91"/>
                      <a:pt x="51" y="80"/>
                      <a:pt x="64" y="80"/>
                    </a:cubicBezTo>
                    <a:cubicBezTo>
                      <a:pt x="77" y="80"/>
                      <a:pt x="88" y="91"/>
                      <a:pt x="88" y="104"/>
                    </a:cubicBezTo>
                    <a:cubicBezTo>
                      <a:pt x="96" y="104"/>
                      <a:pt x="96" y="104"/>
                      <a:pt x="96" y="104"/>
                    </a:cubicBezTo>
                    <a:cubicBezTo>
                      <a:pt x="96" y="91"/>
                      <a:pt x="89" y="81"/>
                      <a:pt x="78" y="75"/>
                    </a:cubicBezTo>
                    <a:cubicBezTo>
                      <a:pt x="84" y="71"/>
                      <a:pt x="88" y="64"/>
                      <a:pt x="88" y="56"/>
                    </a:cubicBezTo>
                    <a:cubicBezTo>
                      <a:pt x="88" y="47"/>
                      <a:pt x="95" y="40"/>
                      <a:pt x="104" y="40"/>
                    </a:cubicBezTo>
                    <a:cubicBezTo>
                      <a:pt x="113" y="40"/>
                      <a:pt x="120" y="47"/>
                      <a:pt x="120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47"/>
                      <a:pt x="124" y="40"/>
                      <a:pt x="117" y="36"/>
                    </a:cubicBezTo>
                    <a:cubicBezTo>
                      <a:pt x="121" y="32"/>
                      <a:pt x="124" y="26"/>
                      <a:pt x="124" y="20"/>
                    </a:cubicBezTo>
                    <a:cubicBezTo>
                      <a:pt x="124" y="9"/>
                      <a:pt x="115" y="0"/>
                      <a:pt x="104" y="0"/>
                    </a:cubicBezTo>
                    <a:cubicBezTo>
                      <a:pt x="93" y="0"/>
                      <a:pt x="84" y="9"/>
                      <a:pt x="84" y="20"/>
                    </a:cubicBezTo>
                    <a:cubicBezTo>
                      <a:pt x="84" y="26"/>
                      <a:pt x="87" y="32"/>
                      <a:pt x="92" y="36"/>
                    </a:cubicBezTo>
                    <a:cubicBezTo>
                      <a:pt x="89" y="37"/>
                      <a:pt x="86" y="40"/>
                      <a:pt x="84" y="43"/>
                    </a:cubicBezTo>
                    <a:cubicBezTo>
                      <a:pt x="80" y="36"/>
                      <a:pt x="73" y="32"/>
                      <a:pt x="64" y="32"/>
                    </a:cubicBezTo>
                    <a:cubicBezTo>
                      <a:pt x="56" y="32"/>
                      <a:pt x="49" y="36"/>
                      <a:pt x="44" y="43"/>
                    </a:cubicBezTo>
                    <a:cubicBezTo>
                      <a:pt x="42" y="40"/>
                      <a:pt x="40" y="37"/>
                      <a:pt x="37" y="36"/>
                    </a:cubicBezTo>
                    <a:cubicBezTo>
                      <a:pt x="41" y="32"/>
                      <a:pt x="44" y="26"/>
                      <a:pt x="44" y="20"/>
                    </a:cubicBezTo>
                    <a:cubicBezTo>
                      <a:pt x="44" y="9"/>
                      <a:pt x="35" y="0"/>
                      <a:pt x="24" y="0"/>
                    </a:cubicBezTo>
                    <a:cubicBezTo>
                      <a:pt x="13" y="0"/>
                      <a:pt x="4" y="9"/>
                      <a:pt x="4" y="20"/>
                    </a:cubicBezTo>
                    <a:cubicBezTo>
                      <a:pt x="4" y="26"/>
                      <a:pt x="7" y="32"/>
                      <a:pt x="12" y="36"/>
                    </a:cubicBezTo>
                    <a:cubicBezTo>
                      <a:pt x="5" y="40"/>
                      <a:pt x="0" y="47"/>
                      <a:pt x="0" y="56"/>
                    </a:cubicBezTo>
                    <a:close/>
                    <a:moveTo>
                      <a:pt x="104" y="8"/>
                    </a:moveTo>
                    <a:cubicBezTo>
                      <a:pt x="111" y="8"/>
                      <a:pt x="116" y="13"/>
                      <a:pt x="116" y="20"/>
                    </a:cubicBezTo>
                    <a:cubicBezTo>
                      <a:pt x="116" y="27"/>
                      <a:pt x="111" y="32"/>
                      <a:pt x="104" y="32"/>
                    </a:cubicBezTo>
                    <a:cubicBezTo>
                      <a:pt x="98" y="32"/>
                      <a:pt x="92" y="27"/>
                      <a:pt x="92" y="20"/>
                    </a:cubicBezTo>
                    <a:cubicBezTo>
                      <a:pt x="92" y="13"/>
                      <a:pt x="98" y="8"/>
                      <a:pt x="104" y="8"/>
                    </a:cubicBezTo>
                    <a:close/>
                    <a:moveTo>
                      <a:pt x="64" y="40"/>
                    </a:moveTo>
                    <a:cubicBezTo>
                      <a:pt x="73" y="40"/>
                      <a:pt x="80" y="47"/>
                      <a:pt x="80" y="56"/>
                    </a:cubicBezTo>
                    <a:cubicBezTo>
                      <a:pt x="80" y="65"/>
                      <a:pt x="73" y="72"/>
                      <a:pt x="64" y="72"/>
                    </a:cubicBezTo>
                    <a:cubicBezTo>
                      <a:pt x="55" y="72"/>
                      <a:pt x="48" y="65"/>
                      <a:pt x="48" y="56"/>
                    </a:cubicBezTo>
                    <a:cubicBezTo>
                      <a:pt x="48" y="47"/>
                      <a:pt x="55" y="40"/>
                      <a:pt x="64" y="40"/>
                    </a:cubicBezTo>
                    <a:close/>
                    <a:moveTo>
                      <a:pt x="24" y="8"/>
                    </a:moveTo>
                    <a:cubicBezTo>
                      <a:pt x="31" y="8"/>
                      <a:pt x="36" y="13"/>
                      <a:pt x="36" y="20"/>
                    </a:cubicBezTo>
                    <a:cubicBezTo>
                      <a:pt x="36" y="27"/>
                      <a:pt x="31" y="32"/>
                      <a:pt x="24" y="32"/>
                    </a:cubicBezTo>
                    <a:cubicBezTo>
                      <a:pt x="18" y="32"/>
                      <a:pt x="12" y="27"/>
                      <a:pt x="12" y="20"/>
                    </a:cubicBezTo>
                    <a:cubicBezTo>
                      <a:pt x="12" y="13"/>
                      <a:pt x="18" y="8"/>
                      <a:pt x="24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01" tIns="45700" rIns="91401" bIns="4570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87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171C7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4" name="Freeform 126"/>
            <p:cNvSpPr>
              <a:spLocks noChangeAspect="1" noEditPoints="1"/>
            </p:cNvSpPr>
            <p:nvPr/>
          </p:nvSpPr>
          <p:spPr bwMode="auto">
            <a:xfrm>
              <a:off x="9282556" y="5354119"/>
              <a:ext cx="262307" cy="230170"/>
            </a:xfrm>
            <a:custGeom>
              <a:avLst/>
              <a:gdLst>
                <a:gd name="T0" fmla="*/ 0 w 302"/>
                <a:gd name="T1" fmla="*/ 190 h 265"/>
                <a:gd name="T2" fmla="*/ 37 w 302"/>
                <a:gd name="T3" fmla="*/ 190 h 265"/>
                <a:gd name="T4" fmla="*/ 37 w 302"/>
                <a:gd name="T5" fmla="*/ 265 h 265"/>
                <a:gd name="T6" fmla="*/ 113 w 302"/>
                <a:gd name="T7" fmla="*/ 190 h 265"/>
                <a:gd name="T8" fmla="*/ 302 w 302"/>
                <a:gd name="T9" fmla="*/ 190 h 265"/>
                <a:gd name="T10" fmla="*/ 302 w 302"/>
                <a:gd name="T11" fmla="*/ 0 h 265"/>
                <a:gd name="T12" fmla="*/ 0 w 302"/>
                <a:gd name="T13" fmla="*/ 0 h 265"/>
                <a:gd name="T14" fmla="*/ 0 w 302"/>
                <a:gd name="T15" fmla="*/ 190 h 265"/>
                <a:gd name="T16" fmla="*/ 19 w 302"/>
                <a:gd name="T17" fmla="*/ 19 h 265"/>
                <a:gd name="T18" fmla="*/ 283 w 302"/>
                <a:gd name="T19" fmla="*/ 19 h 265"/>
                <a:gd name="T20" fmla="*/ 283 w 302"/>
                <a:gd name="T21" fmla="*/ 171 h 265"/>
                <a:gd name="T22" fmla="*/ 113 w 302"/>
                <a:gd name="T23" fmla="*/ 171 h 265"/>
                <a:gd name="T24" fmla="*/ 104 w 302"/>
                <a:gd name="T25" fmla="*/ 171 h 265"/>
                <a:gd name="T26" fmla="*/ 99 w 302"/>
                <a:gd name="T27" fmla="*/ 175 h 265"/>
                <a:gd name="T28" fmla="*/ 56 w 302"/>
                <a:gd name="T29" fmla="*/ 218 h 265"/>
                <a:gd name="T30" fmla="*/ 56 w 302"/>
                <a:gd name="T31" fmla="*/ 190 h 265"/>
                <a:gd name="T32" fmla="*/ 56 w 302"/>
                <a:gd name="T33" fmla="*/ 171 h 265"/>
                <a:gd name="T34" fmla="*/ 37 w 302"/>
                <a:gd name="T35" fmla="*/ 171 h 265"/>
                <a:gd name="T36" fmla="*/ 19 w 302"/>
                <a:gd name="T37" fmla="*/ 171 h 265"/>
                <a:gd name="T38" fmla="*/ 19 w 302"/>
                <a:gd name="T39" fmla="*/ 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02" h="265">
                  <a:moveTo>
                    <a:pt x="0" y="190"/>
                  </a:moveTo>
                  <a:lnTo>
                    <a:pt x="37" y="190"/>
                  </a:lnTo>
                  <a:lnTo>
                    <a:pt x="37" y="265"/>
                  </a:lnTo>
                  <a:lnTo>
                    <a:pt x="113" y="190"/>
                  </a:lnTo>
                  <a:lnTo>
                    <a:pt x="302" y="190"/>
                  </a:lnTo>
                  <a:lnTo>
                    <a:pt x="302" y="0"/>
                  </a:lnTo>
                  <a:lnTo>
                    <a:pt x="0" y="0"/>
                  </a:lnTo>
                  <a:lnTo>
                    <a:pt x="0" y="190"/>
                  </a:lnTo>
                  <a:close/>
                  <a:moveTo>
                    <a:pt x="19" y="19"/>
                  </a:moveTo>
                  <a:lnTo>
                    <a:pt x="283" y="19"/>
                  </a:lnTo>
                  <a:lnTo>
                    <a:pt x="283" y="171"/>
                  </a:lnTo>
                  <a:lnTo>
                    <a:pt x="113" y="171"/>
                  </a:lnTo>
                  <a:lnTo>
                    <a:pt x="104" y="171"/>
                  </a:lnTo>
                  <a:lnTo>
                    <a:pt x="99" y="175"/>
                  </a:lnTo>
                  <a:lnTo>
                    <a:pt x="56" y="218"/>
                  </a:lnTo>
                  <a:lnTo>
                    <a:pt x="56" y="190"/>
                  </a:lnTo>
                  <a:lnTo>
                    <a:pt x="56" y="171"/>
                  </a:lnTo>
                  <a:lnTo>
                    <a:pt x="37" y="171"/>
                  </a:lnTo>
                  <a:lnTo>
                    <a:pt x="19" y="171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FFFFF"/>
            </a:solidFill>
            <a:ln>
              <a:solidFill>
                <a:schemeClr val="bg1"/>
              </a:solidFill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737346" y="4976878"/>
            <a:ext cx="466169" cy="466169"/>
            <a:chOff x="2434265" y="3747764"/>
            <a:chExt cx="820389" cy="822960"/>
          </a:xfrm>
        </p:grpSpPr>
        <p:sp>
          <p:nvSpPr>
            <p:cNvPr id="43" name="Oval 42"/>
            <p:cNvSpPr/>
            <p:nvPr/>
          </p:nvSpPr>
          <p:spPr bwMode="auto">
            <a:xfrm>
              <a:off x="2434265" y="3747764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4" name="Freeform 111"/>
            <p:cNvSpPr>
              <a:spLocks noEditPoints="1"/>
            </p:cNvSpPr>
            <p:nvPr/>
          </p:nvSpPr>
          <p:spPr bwMode="auto">
            <a:xfrm>
              <a:off x="2638179" y="4007312"/>
              <a:ext cx="412560" cy="303865"/>
            </a:xfrm>
            <a:custGeom>
              <a:avLst/>
              <a:gdLst>
                <a:gd name="T0" fmla="*/ 0 w 120"/>
                <a:gd name="T1" fmla="*/ 0 h 88"/>
                <a:gd name="T2" fmla="*/ 0 w 120"/>
                <a:gd name="T3" fmla="*/ 88 h 88"/>
                <a:gd name="T4" fmla="*/ 120 w 120"/>
                <a:gd name="T5" fmla="*/ 88 h 88"/>
                <a:gd name="T6" fmla="*/ 120 w 120"/>
                <a:gd name="T7" fmla="*/ 0 h 88"/>
                <a:gd name="T8" fmla="*/ 0 w 120"/>
                <a:gd name="T9" fmla="*/ 0 h 88"/>
                <a:gd name="T10" fmla="*/ 112 w 120"/>
                <a:gd name="T11" fmla="*/ 80 h 88"/>
                <a:gd name="T12" fmla="*/ 8 w 120"/>
                <a:gd name="T13" fmla="*/ 80 h 88"/>
                <a:gd name="T14" fmla="*/ 8 w 120"/>
                <a:gd name="T15" fmla="*/ 8 h 88"/>
                <a:gd name="T16" fmla="*/ 112 w 120"/>
                <a:gd name="T17" fmla="*/ 8 h 88"/>
                <a:gd name="T18" fmla="*/ 112 w 120"/>
                <a:gd name="T19" fmla="*/ 80 h 88"/>
                <a:gd name="T20" fmla="*/ 16 w 120"/>
                <a:gd name="T21" fmla="*/ 72 h 88"/>
                <a:gd name="T22" fmla="*/ 24 w 120"/>
                <a:gd name="T23" fmla="*/ 72 h 88"/>
                <a:gd name="T24" fmla="*/ 40 w 120"/>
                <a:gd name="T25" fmla="*/ 56 h 88"/>
                <a:gd name="T26" fmla="*/ 56 w 120"/>
                <a:gd name="T27" fmla="*/ 72 h 88"/>
                <a:gd name="T28" fmla="*/ 64 w 120"/>
                <a:gd name="T29" fmla="*/ 72 h 88"/>
                <a:gd name="T30" fmla="*/ 53 w 120"/>
                <a:gd name="T31" fmla="*/ 51 h 88"/>
                <a:gd name="T32" fmla="*/ 60 w 120"/>
                <a:gd name="T33" fmla="*/ 36 h 88"/>
                <a:gd name="T34" fmla="*/ 40 w 120"/>
                <a:gd name="T35" fmla="*/ 16 h 88"/>
                <a:gd name="T36" fmla="*/ 20 w 120"/>
                <a:gd name="T37" fmla="*/ 36 h 88"/>
                <a:gd name="T38" fmla="*/ 28 w 120"/>
                <a:gd name="T39" fmla="*/ 51 h 88"/>
                <a:gd name="T40" fmla="*/ 16 w 120"/>
                <a:gd name="T41" fmla="*/ 72 h 88"/>
                <a:gd name="T42" fmla="*/ 40 w 120"/>
                <a:gd name="T43" fmla="*/ 24 h 88"/>
                <a:gd name="T44" fmla="*/ 52 w 120"/>
                <a:gd name="T45" fmla="*/ 36 h 88"/>
                <a:gd name="T46" fmla="*/ 40 w 120"/>
                <a:gd name="T47" fmla="*/ 48 h 88"/>
                <a:gd name="T48" fmla="*/ 28 w 120"/>
                <a:gd name="T49" fmla="*/ 36 h 88"/>
                <a:gd name="T50" fmla="*/ 40 w 120"/>
                <a:gd name="T51" fmla="*/ 24 h 88"/>
                <a:gd name="T52" fmla="*/ 104 w 120"/>
                <a:gd name="T53" fmla="*/ 24 h 88"/>
                <a:gd name="T54" fmla="*/ 72 w 120"/>
                <a:gd name="T55" fmla="*/ 24 h 88"/>
                <a:gd name="T56" fmla="*/ 72 w 120"/>
                <a:gd name="T57" fmla="*/ 16 h 88"/>
                <a:gd name="T58" fmla="*/ 104 w 120"/>
                <a:gd name="T59" fmla="*/ 16 h 88"/>
                <a:gd name="T60" fmla="*/ 104 w 120"/>
                <a:gd name="T61" fmla="*/ 24 h 88"/>
                <a:gd name="T62" fmla="*/ 104 w 120"/>
                <a:gd name="T63" fmla="*/ 72 h 88"/>
                <a:gd name="T64" fmla="*/ 72 w 120"/>
                <a:gd name="T65" fmla="*/ 72 h 88"/>
                <a:gd name="T66" fmla="*/ 72 w 120"/>
                <a:gd name="T67" fmla="*/ 64 h 88"/>
                <a:gd name="T68" fmla="*/ 104 w 120"/>
                <a:gd name="T69" fmla="*/ 64 h 88"/>
                <a:gd name="T70" fmla="*/ 104 w 120"/>
                <a:gd name="T71" fmla="*/ 72 h 88"/>
                <a:gd name="T72" fmla="*/ 104 w 120"/>
                <a:gd name="T73" fmla="*/ 48 h 88"/>
                <a:gd name="T74" fmla="*/ 72 w 120"/>
                <a:gd name="T75" fmla="*/ 48 h 88"/>
                <a:gd name="T76" fmla="*/ 72 w 120"/>
                <a:gd name="T77" fmla="*/ 40 h 88"/>
                <a:gd name="T78" fmla="*/ 104 w 120"/>
                <a:gd name="T79" fmla="*/ 40 h 88"/>
                <a:gd name="T80" fmla="*/ 104 w 120"/>
                <a:gd name="T81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0" h="88">
                  <a:moveTo>
                    <a:pt x="0" y="0"/>
                  </a:moveTo>
                  <a:cubicBezTo>
                    <a:pt x="0" y="88"/>
                    <a:pt x="0" y="88"/>
                    <a:pt x="0" y="88"/>
                  </a:cubicBezTo>
                  <a:cubicBezTo>
                    <a:pt x="120" y="88"/>
                    <a:pt x="120" y="88"/>
                    <a:pt x="120" y="88"/>
                  </a:cubicBezTo>
                  <a:cubicBezTo>
                    <a:pt x="120" y="0"/>
                    <a:pt x="120" y="0"/>
                    <a:pt x="120" y="0"/>
                  </a:cubicBezTo>
                  <a:lnTo>
                    <a:pt x="0" y="0"/>
                  </a:lnTo>
                  <a:close/>
                  <a:moveTo>
                    <a:pt x="112" y="80"/>
                  </a:moveTo>
                  <a:cubicBezTo>
                    <a:pt x="8" y="80"/>
                    <a:pt x="8" y="80"/>
                    <a:pt x="8" y="8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80"/>
                  </a:lnTo>
                  <a:close/>
                  <a:moveTo>
                    <a:pt x="16" y="72"/>
                  </a:moveTo>
                  <a:cubicBezTo>
                    <a:pt x="24" y="72"/>
                    <a:pt x="24" y="72"/>
                    <a:pt x="24" y="72"/>
                  </a:cubicBezTo>
                  <a:cubicBezTo>
                    <a:pt x="24" y="63"/>
                    <a:pt x="31" y="56"/>
                    <a:pt x="40" y="56"/>
                  </a:cubicBezTo>
                  <a:cubicBezTo>
                    <a:pt x="49" y="56"/>
                    <a:pt x="56" y="63"/>
                    <a:pt x="56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63"/>
                    <a:pt x="60" y="55"/>
                    <a:pt x="53" y="51"/>
                  </a:cubicBezTo>
                  <a:cubicBezTo>
                    <a:pt x="57" y="47"/>
                    <a:pt x="60" y="42"/>
                    <a:pt x="60" y="36"/>
                  </a:cubicBezTo>
                  <a:cubicBezTo>
                    <a:pt x="60" y="25"/>
                    <a:pt x="51" y="16"/>
                    <a:pt x="40" y="16"/>
                  </a:cubicBezTo>
                  <a:cubicBezTo>
                    <a:pt x="29" y="16"/>
                    <a:pt x="20" y="25"/>
                    <a:pt x="20" y="36"/>
                  </a:cubicBezTo>
                  <a:cubicBezTo>
                    <a:pt x="20" y="42"/>
                    <a:pt x="23" y="47"/>
                    <a:pt x="28" y="51"/>
                  </a:cubicBezTo>
                  <a:cubicBezTo>
                    <a:pt x="21" y="55"/>
                    <a:pt x="16" y="63"/>
                    <a:pt x="16" y="72"/>
                  </a:cubicBezTo>
                  <a:close/>
                  <a:moveTo>
                    <a:pt x="40" y="24"/>
                  </a:moveTo>
                  <a:cubicBezTo>
                    <a:pt x="47" y="24"/>
                    <a:pt x="52" y="29"/>
                    <a:pt x="52" y="36"/>
                  </a:cubicBezTo>
                  <a:cubicBezTo>
                    <a:pt x="52" y="42"/>
                    <a:pt x="47" y="48"/>
                    <a:pt x="40" y="48"/>
                  </a:cubicBezTo>
                  <a:cubicBezTo>
                    <a:pt x="34" y="48"/>
                    <a:pt x="28" y="42"/>
                    <a:pt x="28" y="36"/>
                  </a:cubicBezTo>
                  <a:cubicBezTo>
                    <a:pt x="28" y="29"/>
                    <a:pt x="34" y="24"/>
                    <a:pt x="40" y="24"/>
                  </a:cubicBezTo>
                  <a:close/>
                  <a:moveTo>
                    <a:pt x="104" y="24"/>
                  </a:moveTo>
                  <a:cubicBezTo>
                    <a:pt x="72" y="24"/>
                    <a:pt x="72" y="24"/>
                    <a:pt x="72" y="24"/>
                  </a:cubicBezTo>
                  <a:cubicBezTo>
                    <a:pt x="72" y="16"/>
                    <a:pt x="72" y="16"/>
                    <a:pt x="72" y="16"/>
                  </a:cubicBezTo>
                  <a:cubicBezTo>
                    <a:pt x="104" y="16"/>
                    <a:pt x="104" y="16"/>
                    <a:pt x="104" y="16"/>
                  </a:cubicBezTo>
                  <a:lnTo>
                    <a:pt x="104" y="24"/>
                  </a:lnTo>
                  <a:close/>
                  <a:moveTo>
                    <a:pt x="104" y="72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72"/>
                  </a:lnTo>
                  <a:close/>
                  <a:moveTo>
                    <a:pt x="104" y="48"/>
                  </a:moveTo>
                  <a:cubicBezTo>
                    <a:pt x="72" y="48"/>
                    <a:pt x="72" y="48"/>
                    <a:pt x="72" y="48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104" y="40"/>
                    <a:pt x="104" y="40"/>
                    <a:pt x="104" y="40"/>
                  </a:cubicBezTo>
                  <a:lnTo>
                    <a:pt x="104" y="4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504261" y="2655385"/>
            <a:ext cx="466169" cy="477825"/>
            <a:chOff x="3336660" y="2862788"/>
            <a:chExt cx="466169" cy="477825"/>
          </a:xfrm>
        </p:grpSpPr>
        <p:sp>
          <p:nvSpPr>
            <p:cNvPr id="33" name="Oval 32"/>
            <p:cNvSpPr/>
            <p:nvPr/>
          </p:nvSpPr>
          <p:spPr bwMode="auto">
            <a:xfrm>
              <a:off x="3336660" y="2874444"/>
              <a:ext cx="466169" cy="466169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4" name="Graphic 3" descr="Tent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3363104" y="2862788"/>
              <a:ext cx="413280" cy="413280"/>
            </a:xfrm>
            <a:prstGeom prst="rect">
              <a:avLst/>
            </a:prstGeom>
          </p:spPr>
        </p:pic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AB593001-5248-43FB-A8ED-A0F2F66CA1C9}"/>
              </a:ext>
            </a:extLst>
          </p:cNvPr>
          <p:cNvGrpSpPr/>
          <p:nvPr/>
        </p:nvGrpSpPr>
        <p:grpSpPr>
          <a:xfrm>
            <a:off x="4582122" y="3421062"/>
            <a:ext cx="466169" cy="466169"/>
            <a:chOff x="916972" y="3607402"/>
            <a:chExt cx="820389" cy="822959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5BCF9302-DD56-4A93-9AAD-AB419CFD800C}"/>
                </a:ext>
              </a:extLst>
            </p:cNvPr>
            <p:cNvSpPr/>
            <p:nvPr/>
          </p:nvSpPr>
          <p:spPr bwMode="auto">
            <a:xfrm>
              <a:off x="916972" y="3607402"/>
              <a:ext cx="820389" cy="822959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4" name="Freeform 110">
              <a:extLst>
                <a:ext uri="{FF2B5EF4-FFF2-40B4-BE49-F238E27FC236}">
                  <a16:creationId xmlns:a16="http://schemas.microsoft.com/office/drawing/2014/main" id="{55249F3D-7353-4233-98EE-444AB175B5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58610" y="3845419"/>
              <a:ext cx="337112" cy="346935"/>
            </a:xfrm>
            <a:custGeom>
              <a:avLst/>
              <a:gdLst>
                <a:gd name="T0" fmla="*/ 120 w 120"/>
                <a:gd name="T1" fmla="*/ 0 h 120"/>
                <a:gd name="T2" fmla="*/ 0 w 120"/>
                <a:gd name="T3" fmla="*/ 0 h 120"/>
                <a:gd name="T4" fmla="*/ 0 w 120"/>
                <a:gd name="T5" fmla="*/ 120 h 120"/>
                <a:gd name="T6" fmla="*/ 24 w 120"/>
                <a:gd name="T7" fmla="*/ 120 h 120"/>
                <a:gd name="T8" fmla="*/ 24 w 120"/>
                <a:gd name="T9" fmla="*/ 116 h 120"/>
                <a:gd name="T10" fmla="*/ 60 w 120"/>
                <a:gd name="T11" fmla="*/ 80 h 120"/>
                <a:gd name="T12" fmla="*/ 96 w 120"/>
                <a:gd name="T13" fmla="*/ 116 h 120"/>
                <a:gd name="T14" fmla="*/ 96 w 120"/>
                <a:gd name="T15" fmla="*/ 120 h 120"/>
                <a:gd name="T16" fmla="*/ 120 w 120"/>
                <a:gd name="T17" fmla="*/ 120 h 120"/>
                <a:gd name="T18" fmla="*/ 120 w 120"/>
                <a:gd name="T19" fmla="*/ 0 h 120"/>
                <a:gd name="T20" fmla="*/ 36 w 120"/>
                <a:gd name="T21" fmla="*/ 48 h 120"/>
                <a:gd name="T22" fmla="*/ 60 w 120"/>
                <a:gd name="T23" fmla="*/ 24 h 120"/>
                <a:gd name="T24" fmla="*/ 84 w 120"/>
                <a:gd name="T25" fmla="*/ 48 h 120"/>
                <a:gd name="T26" fmla="*/ 60 w 120"/>
                <a:gd name="T27" fmla="*/ 72 h 120"/>
                <a:gd name="T28" fmla="*/ 36 w 120"/>
                <a:gd name="T29" fmla="*/ 48 h 120"/>
                <a:gd name="T30" fmla="*/ 112 w 120"/>
                <a:gd name="T31" fmla="*/ 112 h 120"/>
                <a:gd name="T32" fmla="*/ 104 w 120"/>
                <a:gd name="T33" fmla="*/ 112 h 120"/>
                <a:gd name="T34" fmla="*/ 77 w 120"/>
                <a:gd name="T35" fmla="*/ 75 h 120"/>
                <a:gd name="T36" fmla="*/ 92 w 120"/>
                <a:gd name="T37" fmla="*/ 48 h 120"/>
                <a:gd name="T38" fmla="*/ 60 w 120"/>
                <a:gd name="T39" fmla="*/ 16 h 120"/>
                <a:gd name="T40" fmla="*/ 28 w 120"/>
                <a:gd name="T41" fmla="*/ 48 h 120"/>
                <a:gd name="T42" fmla="*/ 43 w 120"/>
                <a:gd name="T43" fmla="*/ 75 h 120"/>
                <a:gd name="T44" fmla="*/ 16 w 120"/>
                <a:gd name="T45" fmla="*/ 112 h 120"/>
                <a:gd name="T46" fmla="*/ 8 w 120"/>
                <a:gd name="T47" fmla="*/ 112 h 120"/>
                <a:gd name="T48" fmla="*/ 8 w 120"/>
                <a:gd name="T49" fmla="*/ 8 h 120"/>
                <a:gd name="T50" fmla="*/ 112 w 120"/>
                <a:gd name="T51" fmla="*/ 8 h 120"/>
                <a:gd name="T52" fmla="*/ 112 w 120"/>
                <a:gd name="T53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0" h="120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4" y="120"/>
                    <a:pt x="24" y="120"/>
                    <a:pt x="24" y="120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4" y="96"/>
                    <a:pt x="40" y="80"/>
                    <a:pt x="60" y="80"/>
                  </a:cubicBezTo>
                  <a:cubicBezTo>
                    <a:pt x="80" y="80"/>
                    <a:pt x="96" y="96"/>
                    <a:pt x="96" y="116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120" y="120"/>
                    <a:pt x="120" y="120"/>
                    <a:pt x="120" y="120"/>
                  </a:cubicBezTo>
                  <a:lnTo>
                    <a:pt x="120" y="0"/>
                  </a:lnTo>
                  <a:close/>
                  <a:moveTo>
                    <a:pt x="36" y="48"/>
                  </a:moveTo>
                  <a:cubicBezTo>
                    <a:pt x="36" y="35"/>
                    <a:pt x="47" y="24"/>
                    <a:pt x="60" y="24"/>
                  </a:cubicBezTo>
                  <a:cubicBezTo>
                    <a:pt x="73" y="24"/>
                    <a:pt x="84" y="35"/>
                    <a:pt x="84" y="48"/>
                  </a:cubicBezTo>
                  <a:cubicBezTo>
                    <a:pt x="84" y="61"/>
                    <a:pt x="73" y="72"/>
                    <a:pt x="60" y="72"/>
                  </a:cubicBezTo>
                  <a:cubicBezTo>
                    <a:pt x="47" y="72"/>
                    <a:pt x="36" y="61"/>
                    <a:pt x="36" y="48"/>
                  </a:cubicBezTo>
                  <a:close/>
                  <a:moveTo>
                    <a:pt x="112" y="112"/>
                  </a:moveTo>
                  <a:cubicBezTo>
                    <a:pt x="104" y="112"/>
                    <a:pt x="104" y="112"/>
                    <a:pt x="104" y="112"/>
                  </a:cubicBezTo>
                  <a:cubicBezTo>
                    <a:pt x="102" y="95"/>
                    <a:pt x="91" y="81"/>
                    <a:pt x="77" y="75"/>
                  </a:cubicBezTo>
                  <a:cubicBezTo>
                    <a:pt x="86" y="70"/>
                    <a:pt x="92" y="60"/>
                    <a:pt x="92" y="48"/>
                  </a:cubicBezTo>
                  <a:cubicBezTo>
                    <a:pt x="92" y="30"/>
                    <a:pt x="78" y="16"/>
                    <a:pt x="60" y="16"/>
                  </a:cubicBezTo>
                  <a:cubicBezTo>
                    <a:pt x="42" y="16"/>
                    <a:pt x="28" y="30"/>
                    <a:pt x="28" y="48"/>
                  </a:cubicBezTo>
                  <a:cubicBezTo>
                    <a:pt x="28" y="60"/>
                    <a:pt x="34" y="70"/>
                    <a:pt x="43" y="75"/>
                  </a:cubicBezTo>
                  <a:cubicBezTo>
                    <a:pt x="28" y="81"/>
                    <a:pt x="18" y="95"/>
                    <a:pt x="16" y="112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12" y="8"/>
                    <a:pt x="112" y="8"/>
                    <a:pt x="112" y="8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786631" y="5691137"/>
            <a:ext cx="466169" cy="466169"/>
            <a:chOff x="4750202" y="3174487"/>
            <a:chExt cx="820389" cy="822960"/>
          </a:xfrm>
        </p:grpSpPr>
        <p:sp>
          <p:nvSpPr>
            <p:cNvPr id="47" name="Oval 46"/>
            <p:cNvSpPr/>
            <p:nvPr/>
          </p:nvSpPr>
          <p:spPr bwMode="auto">
            <a:xfrm>
              <a:off x="4750202" y="3174487"/>
              <a:ext cx="820389" cy="822960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02" tIns="146241" rIns="182802" bIns="146241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1935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" name="Freeform 124"/>
            <p:cNvSpPr>
              <a:spLocks noEditPoints="1"/>
            </p:cNvSpPr>
            <p:nvPr/>
          </p:nvSpPr>
          <p:spPr bwMode="auto">
            <a:xfrm>
              <a:off x="4963544" y="3393709"/>
              <a:ext cx="393704" cy="386073"/>
            </a:xfrm>
            <a:custGeom>
              <a:avLst/>
              <a:gdLst>
                <a:gd name="T0" fmla="*/ 36 w 100"/>
                <a:gd name="T1" fmla="*/ 36 h 108"/>
                <a:gd name="T2" fmla="*/ 16 w 100"/>
                <a:gd name="T3" fmla="*/ 36 h 108"/>
                <a:gd name="T4" fmla="*/ 16 w 100"/>
                <a:gd name="T5" fmla="*/ 28 h 108"/>
                <a:gd name="T6" fmla="*/ 36 w 100"/>
                <a:gd name="T7" fmla="*/ 28 h 108"/>
                <a:gd name="T8" fmla="*/ 36 w 100"/>
                <a:gd name="T9" fmla="*/ 36 h 108"/>
                <a:gd name="T10" fmla="*/ 16 w 100"/>
                <a:gd name="T11" fmla="*/ 60 h 108"/>
                <a:gd name="T12" fmla="*/ 52 w 100"/>
                <a:gd name="T13" fmla="*/ 60 h 108"/>
                <a:gd name="T14" fmla="*/ 52 w 100"/>
                <a:gd name="T15" fmla="*/ 52 h 108"/>
                <a:gd name="T16" fmla="*/ 16 w 100"/>
                <a:gd name="T17" fmla="*/ 52 h 108"/>
                <a:gd name="T18" fmla="*/ 16 w 100"/>
                <a:gd name="T19" fmla="*/ 60 h 108"/>
                <a:gd name="T20" fmla="*/ 16 w 100"/>
                <a:gd name="T21" fmla="*/ 84 h 108"/>
                <a:gd name="T22" fmla="*/ 40 w 100"/>
                <a:gd name="T23" fmla="*/ 84 h 108"/>
                <a:gd name="T24" fmla="*/ 40 w 100"/>
                <a:gd name="T25" fmla="*/ 76 h 108"/>
                <a:gd name="T26" fmla="*/ 16 w 100"/>
                <a:gd name="T27" fmla="*/ 76 h 108"/>
                <a:gd name="T28" fmla="*/ 16 w 100"/>
                <a:gd name="T29" fmla="*/ 84 h 108"/>
                <a:gd name="T30" fmla="*/ 99 w 100"/>
                <a:gd name="T31" fmla="*/ 33 h 108"/>
                <a:gd name="T32" fmla="*/ 93 w 100"/>
                <a:gd name="T33" fmla="*/ 33 h 108"/>
                <a:gd name="T34" fmla="*/ 92 w 100"/>
                <a:gd name="T35" fmla="*/ 34 h 108"/>
                <a:gd name="T36" fmla="*/ 97 w 100"/>
                <a:gd name="T37" fmla="*/ 40 h 108"/>
                <a:gd name="T38" fmla="*/ 99 w 100"/>
                <a:gd name="T39" fmla="*/ 39 h 108"/>
                <a:gd name="T40" fmla="*/ 99 w 100"/>
                <a:gd name="T41" fmla="*/ 33 h 108"/>
                <a:gd name="T42" fmla="*/ 80 w 100"/>
                <a:gd name="T43" fmla="*/ 28 h 108"/>
                <a:gd name="T44" fmla="*/ 80 w 100"/>
                <a:gd name="T45" fmla="*/ 46 h 108"/>
                <a:gd name="T46" fmla="*/ 86 w 100"/>
                <a:gd name="T47" fmla="*/ 40 h 108"/>
                <a:gd name="T48" fmla="*/ 92 w 100"/>
                <a:gd name="T49" fmla="*/ 46 h 108"/>
                <a:gd name="T50" fmla="*/ 80 w 100"/>
                <a:gd name="T51" fmla="*/ 58 h 108"/>
                <a:gd name="T52" fmla="*/ 80 w 100"/>
                <a:gd name="T53" fmla="*/ 108 h 108"/>
                <a:gd name="T54" fmla="*/ 0 w 100"/>
                <a:gd name="T55" fmla="*/ 108 h 108"/>
                <a:gd name="T56" fmla="*/ 0 w 100"/>
                <a:gd name="T57" fmla="*/ 0 h 108"/>
                <a:gd name="T58" fmla="*/ 52 w 100"/>
                <a:gd name="T59" fmla="*/ 0 h 108"/>
                <a:gd name="T60" fmla="*/ 80 w 100"/>
                <a:gd name="T61" fmla="*/ 28 h 108"/>
                <a:gd name="T62" fmla="*/ 52 w 100"/>
                <a:gd name="T63" fmla="*/ 28 h 108"/>
                <a:gd name="T64" fmla="*/ 68 w 100"/>
                <a:gd name="T65" fmla="*/ 28 h 108"/>
                <a:gd name="T66" fmla="*/ 52 w 100"/>
                <a:gd name="T67" fmla="*/ 11 h 108"/>
                <a:gd name="T68" fmla="*/ 52 w 100"/>
                <a:gd name="T69" fmla="*/ 28 h 108"/>
                <a:gd name="T70" fmla="*/ 72 w 100"/>
                <a:gd name="T71" fmla="*/ 36 h 108"/>
                <a:gd name="T72" fmla="*/ 44 w 100"/>
                <a:gd name="T73" fmla="*/ 36 h 108"/>
                <a:gd name="T74" fmla="*/ 44 w 100"/>
                <a:gd name="T75" fmla="*/ 8 h 108"/>
                <a:gd name="T76" fmla="*/ 8 w 100"/>
                <a:gd name="T77" fmla="*/ 8 h 108"/>
                <a:gd name="T78" fmla="*/ 8 w 100"/>
                <a:gd name="T79" fmla="*/ 100 h 108"/>
                <a:gd name="T80" fmla="*/ 72 w 100"/>
                <a:gd name="T81" fmla="*/ 100 h 108"/>
                <a:gd name="T82" fmla="*/ 72 w 100"/>
                <a:gd name="T83" fmla="*/ 66 h 108"/>
                <a:gd name="T84" fmla="*/ 53 w 100"/>
                <a:gd name="T85" fmla="*/ 84 h 108"/>
                <a:gd name="T86" fmla="*/ 48 w 100"/>
                <a:gd name="T87" fmla="*/ 84 h 108"/>
                <a:gd name="T88" fmla="*/ 48 w 100"/>
                <a:gd name="T89" fmla="*/ 78 h 108"/>
                <a:gd name="T90" fmla="*/ 72 w 100"/>
                <a:gd name="T91" fmla="*/ 54 h 108"/>
                <a:gd name="T92" fmla="*/ 72 w 100"/>
                <a:gd name="T93" fmla="*/ 3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0" h="108">
                  <a:moveTo>
                    <a:pt x="36" y="36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36" y="28"/>
                    <a:pt x="36" y="28"/>
                    <a:pt x="36" y="28"/>
                  </a:cubicBezTo>
                  <a:lnTo>
                    <a:pt x="36" y="36"/>
                  </a:lnTo>
                  <a:close/>
                  <a:moveTo>
                    <a:pt x="16" y="60"/>
                  </a:moveTo>
                  <a:cubicBezTo>
                    <a:pt x="52" y="60"/>
                    <a:pt x="52" y="60"/>
                    <a:pt x="52" y="60"/>
                  </a:cubicBezTo>
                  <a:cubicBezTo>
                    <a:pt x="52" y="52"/>
                    <a:pt x="52" y="52"/>
                    <a:pt x="52" y="52"/>
                  </a:cubicBezTo>
                  <a:cubicBezTo>
                    <a:pt x="16" y="52"/>
                    <a:pt x="16" y="52"/>
                    <a:pt x="16" y="52"/>
                  </a:cubicBezTo>
                  <a:lnTo>
                    <a:pt x="16" y="60"/>
                  </a:lnTo>
                  <a:close/>
                  <a:moveTo>
                    <a:pt x="16" y="84"/>
                  </a:moveTo>
                  <a:cubicBezTo>
                    <a:pt x="40" y="84"/>
                    <a:pt x="40" y="84"/>
                    <a:pt x="40" y="84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16" y="76"/>
                    <a:pt x="16" y="76"/>
                    <a:pt x="16" y="76"/>
                  </a:cubicBezTo>
                  <a:lnTo>
                    <a:pt x="16" y="84"/>
                  </a:lnTo>
                  <a:close/>
                  <a:moveTo>
                    <a:pt x="99" y="33"/>
                  </a:moveTo>
                  <a:cubicBezTo>
                    <a:pt x="97" y="31"/>
                    <a:pt x="95" y="31"/>
                    <a:pt x="93" y="33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9" y="39"/>
                    <a:pt x="99" y="39"/>
                    <a:pt x="99" y="39"/>
                  </a:cubicBezTo>
                  <a:cubicBezTo>
                    <a:pt x="100" y="37"/>
                    <a:pt x="100" y="35"/>
                    <a:pt x="99" y="33"/>
                  </a:cubicBezTo>
                  <a:close/>
                  <a:moveTo>
                    <a:pt x="80" y="28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92" y="46"/>
                    <a:pt x="92" y="46"/>
                    <a:pt x="92" y="46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0"/>
                    <a:pt x="52" y="0"/>
                    <a:pt x="52" y="0"/>
                  </a:cubicBezTo>
                  <a:lnTo>
                    <a:pt x="80" y="28"/>
                  </a:lnTo>
                  <a:close/>
                  <a:moveTo>
                    <a:pt x="52" y="28"/>
                  </a:moveTo>
                  <a:cubicBezTo>
                    <a:pt x="68" y="28"/>
                    <a:pt x="68" y="28"/>
                    <a:pt x="68" y="28"/>
                  </a:cubicBezTo>
                  <a:cubicBezTo>
                    <a:pt x="52" y="11"/>
                    <a:pt x="52" y="11"/>
                    <a:pt x="52" y="11"/>
                  </a:cubicBezTo>
                  <a:lnTo>
                    <a:pt x="52" y="28"/>
                  </a:lnTo>
                  <a:close/>
                  <a:moveTo>
                    <a:pt x="72" y="36"/>
                  </a:moveTo>
                  <a:cubicBezTo>
                    <a:pt x="44" y="36"/>
                    <a:pt x="44" y="36"/>
                    <a:pt x="44" y="36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2" y="66"/>
                    <a:pt x="72" y="66"/>
                    <a:pt x="72" y="66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72" y="54"/>
                    <a:pt x="72" y="54"/>
                    <a:pt x="72" y="54"/>
                  </a:cubicBezTo>
                  <a:lnTo>
                    <a:pt x="7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01" tIns="45700" rIns="91401" bIns="4570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387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171C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2179494" y="5592922"/>
            <a:ext cx="1499292" cy="793936"/>
          </a:xfrm>
          <a:prstGeom prst="rect">
            <a:avLst/>
          </a:prstGeom>
          <a:noFill/>
        </p:spPr>
        <p:txBody>
          <a:bodyPr wrap="none" lIns="182802" tIns="146241" rIns="182802" bIns="146241" rtlCol="0">
            <a:spAutoFit/>
          </a:bodyPr>
          <a:lstStyle/>
          <a:p>
            <a:pPr marL="0" marR="0" lvl="0" indent="0" algn="l" defTabSz="93223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Recent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Documents</a:t>
            </a:r>
          </a:p>
        </p:txBody>
      </p:sp>
    </p:spTree>
    <p:extLst>
      <p:ext uri="{BB962C8B-B14F-4D97-AF65-F5344CB8AC3E}">
        <p14:creationId xmlns:p14="http://schemas.microsoft.com/office/powerpoint/2010/main" val="4135381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Calling the API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930627" y="976982"/>
            <a:ext cx="10575221" cy="5429179"/>
          </a:xfrm>
        </p:spPr>
        <p:txBody>
          <a:bodyPr/>
          <a:lstStyle/>
          <a:p>
            <a:pPr marL="241300" lvl="1" indent="0">
              <a:buNone/>
            </a:pPr>
            <a:endParaRPr lang="en-US" dirty="0"/>
          </a:p>
          <a:p>
            <a:pPr marL="241300" lvl="1" indent="0">
              <a:buNone/>
            </a:pPr>
            <a:endParaRPr lang="en-US" dirty="0"/>
          </a:p>
          <a:p>
            <a:pPr marL="241300" lvl="1" indent="0">
              <a:buNone/>
            </a:pPr>
            <a:endParaRPr lang="en-US" sz="2400" dirty="0"/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HTTP verbs dictate the request intent: GET | POST | PATCH | PUT | DELETE</a:t>
            </a: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Version: </a:t>
            </a:r>
            <a:r>
              <a:rPr lang="en-US" sz="2000" dirty="0">
                <a:solidFill>
                  <a:srgbClr val="7030A0"/>
                </a:solidFill>
                <a:latin typeface="Consolas" panose="020B0609020204030204" pitchFamily="49" charset="0"/>
              </a:rPr>
              <a:t>/</a:t>
            </a:r>
            <a:r>
              <a:rPr lang="en" sz="2000" dirty="0">
                <a:solidFill>
                  <a:srgbClr val="7030A0"/>
                </a:solidFill>
                <a:latin typeface="Consolas" panose="020B0609020204030204" pitchFamily="49" charset="0"/>
              </a:rPr>
              <a:t>v1.0 </a:t>
            </a:r>
            <a:r>
              <a:rPr lang="en" sz="2000" dirty="0"/>
              <a:t>or </a:t>
            </a:r>
            <a:r>
              <a:rPr lang="en" sz="2000" dirty="0">
                <a:solidFill>
                  <a:srgbClr val="7030A0"/>
                </a:solidFill>
                <a:latin typeface="Consolas" panose="020B0609020204030204" pitchFamily="49" charset="0"/>
              </a:rPr>
              <a:t>/beta</a:t>
            </a:r>
            <a:endParaRPr lang="en-US" sz="2000" dirty="0">
              <a:solidFill>
                <a:srgbClr val="7030A0"/>
              </a:solidFill>
              <a:latin typeface="Consolas" panose="020B0609020204030204" pitchFamily="49" charset="0"/>
            </a:endParaRP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Resource: 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/users</a:t>
            </a:r>
            <a:r>
              <a:rPr lang="en-US" sz="2000" dirty="0"/>
              <a:t>,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 /groups</a:t>
            </a:r>
            <a:r>
              <a:rPr lang="en-US" sz="2000" dirty="0"/>
              <a:t>,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 /sites</a:t>
            </a:r>
            <a:r>
              <a:rPr lang="en-US" sz="2000" dirty="0"/>
              <a:t>,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 /drives</a:t>
            </a:r>
            <a:r>
              <a:rPr lang="en-US" sz="2000" dirty="0"/>
              <a:t>, 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/devices</a:t>
            </a:r>
            <a:r>
              <a:rPr lang="en-US" sz="2000" dirty="0"/>
              <a:t>,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</a:rPr>
              <a:t> more…</a:t>
            </a: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Member from collection: 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  <a:cs typeface="Consolas" pitchFamily="49" charset="0"/>
              </a:rPr>
              <a:t>/users</a:t>
            </a:r>
            <a:r>
              <a:rPr lang="en-US" sz="2000" dirty="0">
                <a:solidFill>
                  <a:srgbClr val="DE4D2D"/>
                </a:solidFill>
                <a:latin typeface="Consolas" pitchFamily="49" charset="0"/>
                <a:cs typeface="Consolas" pitchFamily="49" charset="0"/>
              </a:rPr>
              <a:t>/AAA</a:t>
            </a: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Property: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  <a:cs typeface="Consolas" pitchFamily="49" charset="0"/>
              </a:rPr>
              <a:t> /users</a:t>
            </a:r>
            <a:r>
              <a:rPr lang="en-US" sz="2000" dirty="0">
                <a:solidFill>
                  <a:srgbClr val="DE4D2D"/>
                </a:solidFill>
                <a:latin typeface="Consolas" pitchFamily="49" charset="0"/>
                <a:cs typeface="Consolas" pitchFamily="49" charset="0"/>
              </a:rPr>
              <a:t>/AAA</a:t>
            </a:r>
            <a:r>
              <a:rPr lang="en-US" sz="2000" dirty="0">
                <a:solidFill>
                  <a:srgbClr val="E3008C"/>
                </a:solidFill>
                <a:latin typeface="Consolas" pitchFamily="49" charset="0"/>
                <a:cs typeface="Consolas" pitchFamily="49" charset="0"/>
              </a:rPr>
              <a:t>/department</a:t>
            </a: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Traverse to related resources via navigations:  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  <a:cs typeface="Consolas" pitchFamily="49" charset="0"/>
              </a:rPr>
              <a:t>/users</a:t>
            </a:r>
            <a:r>
              <a:rPr lang="en-US" sz="2000" dirty="0">
                <a:solidFill>
                  <a:srgbClr val="DE4D2D"/>
                </a:solidFill>
                <a:latin typeface="Consolas" pitchFamily="49" charset="0"/>
                <a:cs typeface="Consolas" pitchFamily="49" charset="0"/>
              </a:rPr>
              <a:t>/AAA</a:t>
            </a:r>
            <a:r>
              <a:rPr lang="en-US" sz="2000" dirty="0">
                <a:solidFill>
                  <a:srgbClr val="E3008C"/>
                </a:solidFill>
                <a:latin typeface="Consolas" pitchFamily="49" charset="0"/>
                <a:cs typeface="Consolas" pitchFamily="49" charset="0"/>
              </a:rPr>
              <a:t>/events</a:t>
            </a:r>
          </a:p>
          <a:p>
            <a:pPr marL="574675" lvl="1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Query parameters:</a:t>
            </a:r>
            <a:r>
              <a:rPr lang="en-US" sz="2000" dirty="0">
                <a:solidFill>
                  <a:srgbClr val="107C10"/>
                </a:solidFill>
                <a:latin typeface="Consolas" pitchFamily="49" charset="0"/>
                <a:cs typeface="Consolas" pitchFamily="49" charset="0"/>
              </a:rPr>
              <a:t> /users</a:t>
            </a:r>
            <a:r>
              <a:rPr lang="en-US" sz="2000" dirty="0">
                <a:solidFill>
                  <a:srgbClr val="DE4D2D"/>
                </a:solidFill>
                <a:latin typeface="Consolas" pitchFamily="49" charset="0"/>
                <a:cs typeface="Consolas" pitchFamily="49" charset="0"/>
              </a:rPr>
              <a:t>/AAA</a:t>
            </a:r>
            <a:r>
              <a:rPr lang="en-US" sz="2000" dirty="0">
                <a:solidFill>
                  <a:srgbClr val="E3008C"/>
                </a:solidFill>
                <a:latin typeface="Consolas" pitchFamily="49" charset="0"/>
                <a:cs typeface="Consolas" pitchFamily="49" charset="0"/>
              </a:rPr>
              <a:t>/events</a:t>
            </a:r>
            <a:r>
              <a:rPr lang="en-US" sz="20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?$top=5</a:t>
            </a:r>
            <a:endParaRPr lang="en-US" sz="2000" dirty="0">
              <a:solidFill>
                <a:schemeClr val="tx2"/>
              </a:solidFill>
            </a:endParaRPr>
          </a:p>
          <a:p>
            <a:pPr marL="803275" lvl="2" indent="-4572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800" dirty="0"/>
              <a:t>Format results: 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$select</a:t>
            </a:r>
            <a:r>
              <a:rPr lang="en-US" sz="1800" dirty="0"/>
              <a:t> | 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$</a:t>
            </a:r>
            <a:r>
              <a:rPr lang="en-US" sz="1800" dirty="0" err="1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orderby</a:t>
            </a:r>
            <a:r>
              <a:rPr lang="en-US" sz="1800" dirty="0"/>
              <a:t> </a:t>
            </a:r>
          </a:p>
          <a:p>
            <a:pPr marL="803275" lvl="2" indent="-4572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800" dirty="0"/>
              <a:t>Control results: 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$filter </a:t>
            </a:r>
            <a:r>
              <a:rPr lang="en-US" sz="1800" dirty="0"/>
              <a:t>|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 $expand</a:t>
            </a:r>
            <a:r>
              <a:rPr lang="en-US" sz="1800" dirty="0"/>
              <a:t> </a:t>
            </a:r>
          </a:p>
          <a:p>
            <a:pPr marL="803275" lvl="2" indent="-4572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1800" dirty="0"/>
              <a:t>Paging: 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$top </a:t>
            </a:r>
            <a:r>
              <a:rPr lang="en-US" sz="1800" dirty="0"/>
              <a:t>|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 $skip </a:t>
            </a:r>
            <a:r>
              <a:rPr lang="en-US" sz="1800" dirty="0"/>
              <a:t>|</a:t>
            </a:r>
            <a:r>
              <a:rPr lang="en-US" sz="1800" dirty="0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 $</a:t>
            </a:r>
            <a:r>
              <a:rPr lang="en-US" sz="1800" dirty="0" err="1">
                <a:solidFill>
                  <a:schemeClr val="tx2"/>
                </a:solidFill>
                <a:latin typeface="Consolas" pitchFamily="49" charset="0"/>
                <a:cs typeface="Consolas" pitchFamily="49" charset="0"/>
              </a:rPr>
              <a:t>skiptoken</a:t>
            </a:r>
            <a:endParaRPr lang="en-US" sz="1800" dirty="0">
              <a:solidFill>
                <a:schemeClr val="tx2"/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1365546"/>
            <a:ext cx="12436474" cy="10372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rgbClr val="505050"/>
                    </a:gs>
                    <a:gs pos="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	https://graph.microsoft.com</a:t>
            </a:r>
          </a:p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rgbClr val="505050"/>
                    </a:gs>
                    <a:gs pos="0">
                      <a:srgbClr val="505050"/>
                    </a:gs>
                  </a:gsLst>
                  <a:lin ang="5400000" scaled="0"/>
                </a:gra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	</a:t>
            </a:r>
          </a:p>
        </p:txBody>
      </p:sp>
      <p:sp>
        <p:nvSpPr>
          <p:cNvPr id="5" name="Rectangle 4"/>
          <p:cNvSpPr/>
          <p:nvPr/>
        </p:nvSpPr>
        <p:spPr>
          <a:xfrm>
            <a:off x="1392237" y="1774889"/>
            <a:ext cx="2068515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/{version}</a:t>
            </a:r>
          </a:p>
        </p:txBody>
      </p:sp>
      <p:sp>
        <p:nvSpPr>
          <p:cNvPr id="6" name="Rectangle 5"/>
          <p:cNvSpPr/>
          <p:nvPr/>
        </p:nvSpPr>
        <p:spPr>
          <a:xfrm>
            <a:off x="7627981" y="1774889"/>
            <a:ext cx="3810000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?{query-parameters}</a:t>
            </a:r>
          </a:p>
        </p:txBody>
      </p:sp>
      <p:sp>
        <p:nvSpPr>
          <p:cNvPr id="7" name="Rectangle 6"/>
          <p:cNvSpPr/>
          <p:nvPr/>
        </p:nvSpPr>
        <p:spPr>
          <a:xfrm>
            <a:off x="3068637" y="1774889"/>
            <a:ext cx="2743200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107C10"/>
                </a:soli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/{resource}</a:t>
            </a:r>
          </a:p>
        </p:txBody>
      </p:sp>
      <p:sp>
        <p:nvSpPr>
          <p:cNvPr id="8" name="Rectangle 7"/>
          <p:cNvSpPr/>
          <p:nvPr/>
        </p:nvSpPr>
        <p:spPr>
          <a:xfrm>
            <a:off x="4897437" y="1774889"/>
            <a:ext cx="1282744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DE4D2D"/>
                </a:soli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/{id}</a:t>
            </a:r>
          </a:p>
        </p:txBody>
      </p:sp>
      <p:sp>
        <p:nvSpPr>
          <p:cNvPr id="9" name="Rectangle 8"/>
          <p:cNvSpPr/>
          <p:nvPr/>
        </p:nvSpPr>
        <p:spPr>
          <a:xfrm>
            <a:off x="5722980" y="1774889"/>
            <a:ext cx="2224025" cy="62786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E3008C"/>
                </a:solidFill>
                <a:effectLst/>
                <a:uLnTx/>
                <a:uFillTx/>
                <a:latin typeface="Consolas" pitchFamily="49" charset="0"/>
                <a:ea typeface="+mn-ea"/>
                <a:cs typeface="Consolas" pitchFamily="49" charset="0"/>
              </a:rPr>
              <a:t>/{property}</a:t>
            </a:r>
          </a:p>
        </p:txBody>
      </p:sp>
    </p:spTree>
    <p:extLst>
      <p:ext uri="{BB962C8B-B14F-4D97-AF65-F5344CB8AC3E}">
        <p14:creationId xmlns:p14="http://schemas.microsoft.com/office/powerpoint/2010/main" val="162259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1230092"/>
            <a:ext cx="12436474" cy="53940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182880" tIns="146304" rIns="182880" bIns="146304" rtlCol="0">
            <a:noAutofit/>
          </a:bodyPr>
          <a:lstStyle/>
          <a:p>
            <a:pPr marL="0" marR="0" lvl="1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gradFill>
                <a:gsLst>
                  <a:gs pos="100000">
                    <a:srgbClr val="505050"/>
                  </a:gs>
                  <a:gs pos="0">
                    <a:srgbClr val="505050"/>
                  </a:gs>
                </a:gsLst>
                <a:lin ang="5400000" scaled="0"/>
              </a:gradFill>
              <a:effectLst/>
              <a:uLnTx/>
              <a:uFillTx/>
              <a:latin typeface="Consolas" pitchFamily="49" charset="0"/>
              <a:ea typeface="+mn-ea"/>
              <a:cs typeface="Consolas" pitchFamily="49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D59A29-0961-409C-BA3D-9FBB6C315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queries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473FA3A-8BD6-47F7-9B7C-184630EBC2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124442"/>
              </p:ext>
            </p:extLst>
          </p:nvPr>
        </p:nvGraphicFramePr>
        <p:xfrm>
          <a:off x="308472" y="981790"/>
          <a:ext cx="11444643" cy="52730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871169">
                  <a:extLst>
                    <a:ext uri="{9D8B030D-6E8A-4147-A177-3AD203B41FA5}">
                      <a16:colId xmlns:a16="http://schemas.microsoft.com/office/drawing/2014/main" val="701305095"/>
                    </a:ext>
                  </a:extLst>
                </a:gridCol>
                <a:gridCol w="7573474">
                  <a:extLst>
                    <a:ext uri="{9D8B030D-6E8A-4147-A177-3AD203B41FA5}">
                      <a16:colId xmlns:a16="http://schemas.microsoft.com/office/drawing/2014/main" val="3411246583"/>
                    </a:ext>
                  </a:extLst>
                </a:gridCol>
              </a:tblGrid>
              <a:tr h="382815">
                <a:tc>
                  <a:txBody>
                    <a:bodyPr/>
                    <a:lstStyle/>
                    <a:p>
                      <a:pPr algn="l"/>
                      <a:r>
                        <a:rPr lang="en-US" sz="2000" b="0">
                          <a:solidFill>
                            <a:schemeClr val="tx2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Scenario</a:t>
                      </a:r>
                    </a:p>
                  </a:txBody>
                  <a:tcPr marL="18288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0">
                          <a:solidFill>
                            <a:schemeClr val="tx2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API - https://graph.microsoft.com/</a:t>
                      </a:r>
                    </a:p>
                  </a:txBody>
                  <a:tcPr marL="45720" marR="45720"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691296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profile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120639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files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/v1.0/me/drive/root/children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85752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photo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/v1.0/me/photo/$value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021888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high importance email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/v1.0/me/messages?$filter=importance 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eq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 'high'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873920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calendar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/v1.0/me/calendar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9712325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manager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/v1.0/me/manager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745633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last user to modify foo.txt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/v1.0/me/drive/root/children/foo.txt/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lastModifiedByUser</a:t>
                      </a:r>
                      <a:endParaRPr lang="en-US" sz="1400" b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4065465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recent files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74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/v1.0/me/drive/recent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548999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Office 365 groups I’m member of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/v1.0/me/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memberOf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/$/?$filter=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groupTypes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/any(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a:a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eq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 'unified')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7278459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users in my organization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/v1.0/users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287465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group conversations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/v1.0/groups/&lt;id&gt;/conversations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426393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people relevant to me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/beta/me/people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6885009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files trending around me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/beta/me/insights/trending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420728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the root SharePoint</a:t>
                      </a:r>
                      <a:r>
                        <a:rPr lang="en-US" sz="1400" b="0" baseline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site</a:t>
                      </a:r>
                      <a:endParaRPr lang="en-US" sz="1400" b="0">
                        <a:solidFill>
                          <a:schemeClr val="tx1"/>
                        </a:solidFill>
                        <a:latin typeface="Segoe UI Semibold" panose="020B0702040204020203" pitchFamily="34" charset="0"/>
                        <a:cs typeface="Segoe UI Semibold" panose="020B0702040204020203" pitchFamily="34" charset="0"/>
                      </a:endParaRP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/beta/</a:t>
                      </a:r>
                      <a:r>
                        <a:rPr lang="en-US" sz="1400" b="0" err="1">
                          <a:solidFill>
                            <a:schemeClr val="tx1"/>
                          </a:solidFill>
                          <a:latin typeface="+mn-lt"/>
                        </a:rPr>
                        <a:t>sharepoint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/sites/root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5957476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Planner</a:t>
                      </a:r>
                      <a:r>
                        <a:rPr lang="en-US" sz="1400" b="0" baseline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 </a:t>
                      </a:r>
                      <a:r>
                        <a:rPr lang="en-US" sz="1400" b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tasks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>
                          <a:solidFill>
                            <a:schemeClr val="tx1"/>
                          </a:solidFill>
                          <a:latin typeface="+mn-lt"/>
                        </a:rPr>
                        <a:t>/beta/me/planner/tasks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623754"/>
                  </a:ext>
                </a:extLst>
              </a:tr>
              <a:tr h="280731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Segoe UI Semibold" panose="020B0702040204020203" pitchFamily="34" charset="0"/>
                          <a:cs typeface="Segoe UI Semibold" panose="020B0702040204020203" pitchFamily="34" charset="0"/>
                        </a:rPr>
                        <a:t>GET my notes</a:t>
                      </a:r>
                    </a:p>
                  </a:txBody>
                  <a:tcPr marL="18288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/beta/me/</a:t>
                      </a:r>
                      <a:r>
                        <a:rPr lang="en-US" sz="1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onenote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lt"/>
                        </a:rPr>
                        <a:t>/notebooks</a:t>
                      </a:r>
                    </a:p>
                  </a:txBody>
                  <a:tcPr marL="45720" marR="4572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217418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913240" y="6439496"/>
            <a:ext cx="623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https://developer.microsoft.com/en-us/graph/graph-explorer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232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C30A4-DA7F-44AA-BEED-D000A31BF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Auth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DFF74E-D623-4482-B6DB-19D002544E67}"/>
              </a:ext>
            </a:extLst>
          </p:cNvPr>
          <p:cNvSpPr/>
          <p:nvPr/>
        </p:nvSpPr>
        <p:spPr bwMode="auto">
          <a:xfrm>
            <a:off x="1142646" y="4019114"/>
            <a:ext cx="3784427" cy="152982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75" name="Group 74"/>
          <p:cNvGrpSpPr/>
          <p:nvPr/>
        </p:nvGrpSpPr>
        <p:grpSpPr>
          <a:xfrm>
            <a:off x="4927073" y="4933557"/>
            <a:ext cx="4216372" cy="305753"/>
            <a:chOff x="4814652" y="5025122"/>
            <a:chExt cx="4290910" cy="305753"/>
          </a:xfrm>
        </p:grpSpPr>
        <p:cxnSp>
          <p:nvCxnSpPr>
            <p:cNvPr id="10" name="Straight Arrow Connector 9"/>
            <p:cNvCxnSpPr>
              <a:cxnSpLocks/>
            </p:cNvCxnSpPr>
            <p:nvPr/>
          </p:nvCxnSpPr>
          <p:spPr>
            <a:xfrm>
              <a:off x="4814652" y="5185666"/>
              <a:ext cx="4290910" cy="0"/>
            </a:xfrm>
            <a:prstGeom prst="straightConnector1">
              <a:avLst/>
            </a:prstGeom>
            <a:ln w="38100" cap="sq">
              <a:solidFill>
                <a:schemeClr val="tx1"/>
              </a:solidFill>
              <a:miter lim="800000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3F421F25-1C41-48CD-B25F-49F307BDCFF6}"/>
                </a:ext>
              </a:extLst>
            </p:cNvPr>
            <p:cNvSpPr txBox="1"/>
            <p:nvPr/>
          </p:nvSpPr>
          <p:spPr>
            <a:xfrm>
              <a:off x="6332611" y="5025122"/>
              <a:ext cx="1572153" cy="305753"/>
            </a:xfrm>
            <a:prstGeom prst="hexagon">
              <a:avLst/>
            </a:prstGeom>
            <a:solidFill>
              <a:schemeClr val="bg1"/>
            </a:solidFill>
            <a:ln w="25400" cap="sq">
              <a:solidFill>
                <a:schemeClr val="tx1"/>
              </a:solidFill>
              <a:miter lim="800000"/>
            </a:ln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err="1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access_token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6A0940A0-F877-46B1-9343-6E8CB40A1E94}"/>
              </a:ext>
            </a:extLst>
          </p:cNvPr>
          <p:cNvSpPr/>
          <p:nvPr/>
        </p:nvSpPr>
        <p:spPr>
          <a:xfrm>
            <a:off x="832215" y="5856221"/>
            <a:ext cx="70232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1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Register your app at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78D7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rPr>
              <a:t>https://apps.dev.microsoft.com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8923F5-2F87-4CFE-9D55-B408E5F8AFA1}"/>
              </a:ext>
            </a:extLst>
          </p:cNvPr>
          <p:cNvSpPr/>
          <p:nvPr/>
        </p:nvSpPr>
        <p:spPr bwMode="auto">
          <a:xfrm>
            <a:off x="2988893" y="4788696"/>
            <a:ext cx="1564499" cy="497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MSAL</a:t>
            </a:r>
          </a:p>
        </p:txBody>
      </p:sp>
      <p:grpSp>
        <p:nvGrpSpPr>
          <p:cNvPr id="72" name="Group 71"/>
          <p:cNvGrpSpPr/>
          <p:nvPr/>
        </p:nvGrpSpPr>
        <p:grpSpPr>
          <a:xfrm>
            <a:off x="1258326" y="4093076"/>
            <a:ext cx="2334935" cy="1232555"/>
            <a:chOff x="1258326" y="4135116"/>
            <a:chExt cx="2334935" cy="1232555"/>
          </a:xfrm>
        </p:grpSpPr>
        <p:sp>
          <p:nvSpPr>
            <p:cNvPr id="42" name="TextBox 12">
              <a:extLst>
                <a:ext uri="{FF2B5EF4-FFF2-40B4-BE49-F238E27FC236}">
                  <a16:creationId xmlns:a16="http://schemas.microsoft.com/office/drawing/2014/main" id="{3A2A2615-4279-40C0-9501-BD12D570E9D8}"/>
                </a:ext>
              </a:extLst>
            </p:cNvPr>
            <p:cNvSpPr txBox="1"/>
            <p:nvPr/>
          </p:nvSpPr>
          <p:spPr>
            <a:xfrm>
              <a:off x="1258326" y="4135116"/>
              <a:ext cx="2334935" cy="627864"/>
            </a:xfrm>
            <a:prstGeom prst="rect">
              <a:avLst/>
            </a:prstGeom>
            <a:noFill/>
          </p:spPr>
          <p:txBody>
            <a:bodyPr wrap="square" lIns="182880" tIns="146304" rIns="182880" bIns="146304" rtlCol="0">
              <a:spAutoFit/>
            </a:bodyPr>
            <a:lstStyle/>
            <a:p>
              <a:pPr marL="0" marR="0" lvl="0" indent="0" algn="l" defTabSz="93274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sz="2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bold" panose="020B0702040204020203" pitchFamily="34" charset="0"/>
                  <a:ea typeface="+mn-ea"/>
                  <a:cs typeface="Segoe UI Semibold" panose="020B0702040204020203" pitchFamily="34" charset="0"/>
                </a:rPr>
                <a:t>YOUR APP</a:t>
              </a:r>
            </a:p>
          </p:txBody>
        </p:sp>
        <p:sp>
          <p:nvSpPr>
            <p:cNvPr id="45" name="Freeform 5"/>
            <p:cNvSpPr>
              <a:spLocks noEditPoints="1"/>
            </p:cNvSpPr>
            <p:nvPr/>
          </p:nvSpPr>
          <p:spPr bwMode="black">
            <a:xfrm>
              <a:off x="1431526" y="4714351"/>
              <a:ext cx="656160" cy="653320"/>
            </a:xfrm>
            <a:custGeom>
              <a:avLst/>
              <a:gdLst>
                <a:gd name="T0" fmla="*/ 402 w 1088"/>
                <a:gd name="T1" fmla="*/ 588 h 1090"/>
                <a:gd name="T2" fmla="*/ 502 w 1088"/>
                <a:gd name="T3" fmla="*/ 688 h 1090"/>
                <a:gd name="T4" fmla="*/ 502 w 1088"/>
                <a:gd name="T5" fmla="*/ 989 h 1090"/>
                <a:gd name="T6" fmla="*/ 402 w 1088"/>
                <a:gd name="T7" fmla="*/ 1090 h 1090"/>
                <a:gd name="T8" fmla="*/ 100 w 1088"/>
                <a:gd name="T9" fmla="*/ 1090 h 1090"/>
                <a:gd name="T10" fmla="*/ 0 w 1088"/>
                <a:gd name="T11" fmla="*/ 989 h 1090"/>
                <a:gd name="T12" fmla="*/ 0 w 1088"/>
                <a:gd name="T13" fmla="*/ 688 h 1090"/>
                <a:gd name="T14" fmla="*/ 100 w 1088"/>
                <a:gd name="T15" fmla="*/ 588 h 1090"/>
                <a:gd name="T16" fmla="*/ 402 w 1088"/>
                <a:gd name="T17" fmla="*/ 588 h 1090"/>
                <a:gd name="T18" fmla="*/ 402 w 1088"/>
                <a:gd name="T19" fmla="*/ 588 h 1090"/>
                <a:gd name="T20" fmla="*/ 402 w 1088"/>
                <a:gd name="T21" fmla="*/ 2 h 1090"/>
                <a:gd name="T22" fmla="*/ 402 w 1088"/>
                <a:gd name="T23" fmla="*/ 2 h 1090"/>
                <a:gd name="T24" fmla="*/ 100 w 1088"/>
                <a:gd name="T25" fmla="*/ 2 h 1090"/>
                <a:gd name="T26" fmla="*/ 0 w 1088"/>
                <a:gd name="T27" fmla="*/ 103 h 1090"/>
                <a:gd name="T28" fmla="*/ 0 w 1088"/>
                <a:gd name="T29" fmla="*/ 403 h 1090"/>
                <a:gd name="T30" fmla="*/ 100 w 1088"/>
                <a:gd name="T31" fmla="*/ 504 h 1090"/>
                <a:gd name="T32" fmla="*/ 402 w 1088"/>
                <a:gd name="T33" fmla="*/ 504 h 1090"/>
                <a:gd name="T34" fmla="*/ 502 w 1088"/>
                <a:gd name="T35" fmla="*/ 403 h 1090"/>
                <a:gd name="T36" fmla="*/ 502 w 1088"/>
                <a:gd name="T37" fmla="*/ 103 h 1090"/>
                <a:gd name="T38" fmla="*/ 402 w 1088"/>
                <a:gd name="T39" fmla="*/ 2 h 1090"/>
                <a:gd name="T40" fmla="*/ 966 w 1088"/>
                <a:gd name="T41" fmla="*/ 0 h 1090"/>
                <a:gd name="T42" fmla="*/ 1088 w 1088"/>
                <a:gd name="T43" fmla="*/ 121 h 1090"/>
                <a:gd name="T44" fmla="*/ 1088 w 1088"/>
                <a:gd name="T45" fmla="*/ 383 h 1090"/>
                <a:gd name="T46" fmla="*/ 966 w 1088"/>
                <a:gd name="T47" fmla="*/ 504 h 1090"/>
                <a:gd name="T48" fmla="*/ 704 w 1088"/>
                <a:gd name="T49" fmla="*/ 504 h 1090"/>
                <a:gd name="T50" fmla="*/ 583 w 1088"/>
                <a:gd name="T51" fmla="*/ 383 h 1090"/>
                <a:gd name="T52" fmla="*/ 583 w 1088"/>
                <a:gd name="T53" fmla="*/ 121 h 1090"/>
                <a:gd name="T54" fmla="*/ 704 w 1088"/>
                <a:gd name="T55" fmla="*/ 0 h 1090"/>
                <a:gd name="T56" fmla="*/ 966 w 1088"/>
                <a:gd name="T57" fmla="*/ 0 h 1090"/>
                <a:gd name="T58" fmla="*/ 1020 w 1088"/>
                <a:gd name="T59" fmla="*/ 383 h 1090"/>
                <a:gd name="T60" fmla="*/ 1020 w 1088"/>
                <a:gd name="T61" fmla="*/ 383 h 1090"/>
                <a:gd name="T62" fmla="*/ 1020 w 1088"/>
                <a:gd name="T63" fmla="*/ 121 h 1090"/>
                <a:gd name="T64" fmla="*/ 966 w 1088"/>
                <a:gd name="T65" fmla="*/ 67 h 1090"/>
                <a:gd name="T66" fmla="*/ 704 w 1088"/>
                <a:gd name="T67" fmla="*/ 67 h 1090"/>
                <a:gd name="T68" fmla="*/ 650 w 1088"/>
                <a:gd name="T69" fmla="*/ 121 h 1090"/>
                <a:gd name="T70" fmla="*/ 650 w 1088"/>
                <a:gd name="T71" fmla="*/ 383 h 1090"/>
                <a:gd name="T72" fmla="*/ 704 w 1088"/>
                <a:gd name="T73" fmla="*/ 437 h 1090"/>
                <a:gd name="T74" fmla="*/ 966 w 1088"/>
                <a:gd name="T75" fmla="*/ 437 h 1090"/>
                <a:gd name="T76" fmla="*/ 1020 w 1088"/>
                <a:gd name="T77" fmla="*/ 383 h 1090"/>
                <a:gd name="T78" fmla="*/ 584 w 1088"/>
                <a:gd name="T79" fmla="*/ 688 h 1090"/>
                <a:gd name="T80" fmla="*/ 584 w 1088"/>
                <a:gd name="T81" fmla="*/ 688 h 1090"/>
                <a:gd name="T82" fmla="*/ 584 w 1088"/>
                <a:gd name="T83" fmla="*/ 989 h 1090"/>
                <a:gd name="T84" fmla="*/ 686 w 1088"/>
                <a:gd name="T85" fmla="*/ 1090 h 1090"/>
                <a:gd name="T86" fmla="*/ 987 w 1088"/>
                <a:gd name="T87" fmla="*/ 1090 h 1090"/>
                <a:gd name="T88" fmla="*/ 1088 w 1088"/>
                <a:gd name="T89" fmla="*/ 989 h 1090"/>
                <a:gd name="T90" fmla="*/ 1088 w 1088"/>
                <a:gd name="T91" fmla="*/ 688 h 1090"/>
                <a:gd name="T92" fmla="*/ 987 w 1088"/>
                <a:gd name="T93" fmla="*/ 588 h 1090"/>
                <a:gd name="T94" fmla="*/ 686 w 1088"/>
                <a:gd name="T95" fmla="*/ 588 h 1090"/>
                <a:gd name="T96" fmla="*/ 584 w 1088"/>
                <a:gd name="T97" fmla="*/ 688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88" h="1090">
                  <a:moveTo>
                    <a:pt x="402" y="588"/>
                  </a:moveTo>
                  <a:cubicBezTo>
                    <a:pt x="469" y="588"/>
                    <a:pt x="502" y="621"/>
                    <a:pt x="502" y="688"/>
                  </a:cubicBezTo>
                  <a:cubicBezTo>
                    <a:pt x="502" y="989"/>
                    <a:pt x="502" y="989"/>
                    <a:pt x="502" y="989"/>
                  </a:cubicBezTo>
                  <a:cubicBezTo>
                    <a:pt x="502" y="1056"/>
                    <a:pt x="469" y="1090"/>
                    <a:pt x="402" y="1090"/>
                  </a:cubicBezTo>
                  <a:cubicBezTo>
                    <a:pt x="100" y="1090"/>
                    <a:pt x="100" y="1090"/>
                    <a:pt x="100" y="1090"/>
                  </a:cubicBezTo>
                  <a:cubicBezTo>
                    <a:pt x="33" y="1090"/>
                    <a:pt x="0" y="1056"/>
                    <a:pt x="0" y="989"/>
                  </a:cubicBezTo>
                  <a:cubicBezTo>
                    <a:pt x="0" y="688"/>
                    <a:pt x="0" y="688"/>
                    <a:pt x="0" y="688"/>
                  </a:cubicBezTo>
                  <a:cubicBezTo>
                    <a:pt x="0" y="621"/>
                    <a:pt x="33" y="588"/>
                    <a:pt x="100" y="588"/>
                  </a:cubicBezTo>
                  <a:cubicBezTo>
                    <a:pt x="402" y="588"/>
                    <a:pt x="402" y="588"/>
                    <a:pt x="402" y="588"/>
                  </a:cubicBezTo>
                  <a:cubicBezTo>
                    <a:pt x="402" y="588"/>
                    <a:pt x="402" y="588"/>
                    <a:pt x="402" y="588"/>
                  </a:cubicBezTo>
                  <a:close/>
                  <a:moveTo>
                    <a:pt x="402" y="2"/>
                  </a:moveTo>
                  <a:cubicBezTo>
                    <a:pt x="402" y="2"/>
                    <a:pt x="402" y="2"/>
                    <a:pt x="402" y="2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33" y="2"/>
                    <a:pt x="0" y="36"/>
                    <a:pt x="0" y="103"/>
                  </a:cubicBezTo>
                  <a:cubicBezTo>
                    <a:pt x="0" y="103"/>
                    <a:pt x="0" y="103"/>
                    <a:pt x="0" y="403"/>
                  </a:cubicBezTo>
                  <a:cubicBezTo>
                    <a:pt x="0" y="471"/>
                    <a:pt x="33" y="504"/>
                    <a:pt x="100" y="504"/>
                  </a:cubicBezTo>
                  <a:cubicBezTo>
                    <a:pt x="100" y="504"/>
                    <a:pt x="100" y="504"/>
                    <a:pt x="402" y="504"/>
                  </a:cubicBezTo>
                  <a:cubicBezTo>
                    <a:pt x="469" y="504"/>
                    <a:pt x="502" y="471"/>
                    <a:pt x="502" y="403"/>
                  </a:cubicBezTo>
                  <a:cubicBezTo>
                    <a:pt x="502" y="403"/>
                    <a:pt x="502" y="403"/>
                    <a:pt x="502" y="103"/>
                  </a:cubicBezTo>
                  <a:cubicBezTo>
                    <a:pt x="502" y="36"/>
                    <a:pt x="469" y="2"/>
                    <a:pt x="402" y="2"/>
                  </a:cubicBezTo>
                  <a:close/>
                  <a:moveTo>
                    <a:pt x="966" y="0"/>
                  </a:moveTo>
                  <a:cubicBezTo>
                    <a:pt x="1048" y="0"/>
                    <a:pt x="1088" y="40"/>
                    <a:pt x="1088" y="121"/>
                  </a:cubicBezTo>
                  <a:cubicBezTo>
                    <a:pt x="1088" y="121"/>
                    <a:pt x="1088" y="121"/>
                    <a:pt x="1088" y="383"/>
                  </a:cubicBezTo>
                  <a:cubicBezTo>
                    <a:pt x="1088" y="464"/>
                    <a:pt x="1048" y="504"/>
                    <a:pt x="966" y="504"/>
                  </a:cubicBezTo>
                  <a:cubicBezTo>
                    <a:pt x="966" y="504"/>
                    <a:pt x="966" y="504"/>
                    <a:pt x="704" y="504"/>
                  </a:cubicBezTo>
                  <a:cubicBezTo>
                    <a:pt x="623" y="504"/>
                    <a:pt x="583" y="464"/>
                    <a:pt x="583" y="383"/>
                  </a:cubicBezTo>
                  <a:cubicBezTo>
                    <a:pt x="583" y="383"/>
                    <a:pt x="583" y="383"/>
                    <a:pt x="583" y="121"/>
                  </a:cubicBezTo>
                  <a:cubicBezTo>
                    <a:pt x="583" y="40"/>
                    <a:pt x="623" y="0"/>
                    <a:pt x="704" y="0"/>
                  </a:cubicBezTo>
                  <a:cubicBezTo>
                    <a:pt x="704" y="0"/>
                    <a:pt x="704" y="0"/>
                    <a:pt x="966" y="0"/>
                  </a:cubicBezTo>
                  <a:close/>
                  <a:moveTo>
                    <a:pt x="1020" y="383"/>
                  </a:moveTo>
                  <a:cubicBezTo>
                    <a:pt x="1020" y="383"/>
                    <a:pt x="1020" y="383"/>
                    <a:pt x="1020" y="383"/>
                  </a:cubicBezTo>
                  <a:cubicBezTo>
                    <a:pt x="1020" y="121"/>
                    <a:pt x="1020" y="121"/>
                    <a:pt x="1020" y="121"/>
                  </a:cubicBezTo>
                  <a:cubicBezTo>
                    <a:pt x="1020" y="85"/>
                    <a:pt x="1002" y="67"/>
                    <a:pt x="966" y="67"/>
                  </a:cubicBezTo>
                  <a:cubicBezTo>
                    <a:pt x="966" y="67"/>
                    <a:pt x="966" y="67"/>
                    <a:pt x="704" y="67"/>
                  </a:cubicBezTo>
                  <a:cubicBezTo>
                    <a:pt x="668" y="67"/>
                    <a:pt x="650" y="85"/>
                    <a:pt x="650" y="121"/>
                  </a:cubicBezTo>
                  <a:cubicBezTo>
                    <a:pt x="650" y="121"/>
                    <a:pt x="650" y="121"/>
                    <a:pt x="650" y="383"/>
                  </a:cubicBezTo>
                  <a:cubicBezTo>
                    <a:pt x="650" y="419"/>
                    <a:pt x="668" y="437"/>
                    <a:pt x="704" y="437"/>
                  </a:cubicBezTo>
                  <a:cubicBezTo>
                    <a:pt x="704" y="437"/>
                    <a:pt x="704" y="437"/>
                    <a:pt x="966" y="437"/>
                  </a:cubicBezTo>
                  <a:cubicBezTo>
                    <a:pt x="1002" y="437"/>
                    <a:pt x="1020" y="419"/>
                    <a:pt x="1020" y="383"/>
                  </a:cubicBezTo>
                  <a:close/>
                  <a:moveTo>
                    <a:pt x="584" y="688"/>
                  </a:moveTo>
                  <a:cubicBezTo>
                    <a:pt x="584" y="688"/>
                    <a:pt x="584" y="688"/>
                    <a:pt x="584" y="688"/>
                  </a:cubicBezTo>
                  <a:cubicBezTo>
                    <a:pt x="584" y="989"/>
                    <a:pt x="584" y="989"/>
                    <a:pt x="584" y="989"/>
                  </a:cubicBezTo>
                  <a:cubicBezTo>
                    <a:pt x="584" y="1056"/>
                    <a:pt x="619" y="1090"/>
                    <a:pt x="686" y="1090"/>
                  </a:cubicBezTo>
                  <a:cubicBezTo>
                    <a:pt x="686" y="1090"/>
                    <a:pt x="686" y="1090"/>
                    <a:pt x="987" y="1090"/>
                  </a:cubicBezTo>
                  <a:cubicBezTo>
                    <a:pt x="1054" y="1090"/>
                    <a:pt x="1088" y="1056"/>
                    <a:pt x="1088" y="989"/>
                  </a:cubicBezTo>
                  <a:cubicBezTo>
                    <a:pt x="1088" y="989"/>
                    <a:pt x="1088" y="989"/>
                    <a:pt x="1088" y="688"/>
                  </a:cubicBezTo>
                  <a:cubicBezTo>
                    <a:pt x="1088" y="621"/>
                    <a:pt x="1054" y="588"/>
                    <a:pt x="987" y="588"/>
                  </a:cubicBezTo>
                  <a:cubicBezTo>
                    <a:pt x="987" y="588"/>
                    <a:pt x="987" y="588"/>
                    <a:pt x="686" y="588"/>
                  </a:cubicBezTo>
                  <a:cubicBezTo>
                    <a:pt x="619" y="588"/>
                    <a:pt x="584" y="621"/>
                    <a:pt x="584" y="6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143445" y="4044338"/>
            <a:ext cx="1985722" cy="1985722"/>
            <a:chOff x="6294678" y="555615"/>
            <a:chExt cx="1985722" cy="1985722"/>
          </a:xfrm>
        </p:grpSpPr>
        <p:sp>
          <p:nvSpPr>
            <p:cNvPr id="49" name="Oval 48"/>
            <p:cNvSpPr/>
            <p:nvPr/>
          </p:nvSpPr>
          <p:spPr bwMode="auto">
            <a:xfrm>
              <a:off x="6294678" y="555615"/>
              <a:ext cx="1985722" cy="1985722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" name="Freeform 21"/>
            <p:cNvSpPr>
              <a:spLocks noChangeAspect="1" noEditPoints="1"/>
            </p:cNvSpPr>
            <p:nvPr/>
          </p:nvSpPr>
          <p:spPr bwMode="black">
            <a:xfrm>
              <a:off x="6904278" y="955486"/>
              <a:ext cx="766522" cy="477404"/>
            </a:xfrm>
            <a:custGeom>
              <a:avLst/>
              <a:gdLst>
                <a:gd name="T0" fmla="*/ 1277 w 1355"/>
                <a:gd name="T1" fmla="*/ 371 h 843"/>
                <a:gd name="T2" fmla="*/ 1157 w 1355"/>
                <a:gd name="T3" fmla="*/ 298 h 843"/>
                <a:gd name="T4" fmla="*/ 1157 w 1355"/>
                <a:gd name="T5" fmla="*/ 277 h 843"/>
                <a:gd name="T6" fmla="*/ 1080 w 1355"/>
                <a:gd name="T7" fmla="*/ 83 h 843"/>
                <a:gd name="T8" fmla="*/ 888 w 1355"/>
                <a:gd name="T9" fmla="*/ 0 h 843"/>
                <a:gd name="T10" fmla="*/ 650 w 1355"/>
                <a:gd name="T11" fmla="*/ 135 h 843"/>
                <a:gd name="T12" fmla="*/ 544 w 1355"/>
                <a:gd name="T13" fmla="*/ 114 h 843"/>
                <a:gd name="T14" fmla="*/ 353 w 1355"/>
                <a:gd name="T15" fmla="*/ 189 h 843"/>
                <a:gd name="T16" fmla="*/ 287 w 1355"/>
                <a:gd name="T17" fmla="*/ 287 h 843"/>
                <a:gd name="T18" fmla="*/ 275 w 1355"/>
                <a:gd name="T19" fmla="*/ 287 h 843"/>
                <a:gd name="T20" fmla="*/ 82 w 1355"/>
                <a:gd name="T21" fmla="*/ 370 h 843"/>
                <a:gd name="T22" fmla="*/ 0 w 1355"/>
                <a:gd name="T23" fmla="*/ 565 h 843"/>
                <a:gd name="T24" fmla="*/ 82 w 1355"/>
                <a:gd name="T25" fmla="*/ 760 h 843"/>
                <a:gd name="T26" fmla="*/ 275 w 1355"/>
                <a:gd name="T27" fmla="*/ 843 h 843"/>
                <a:gd name="T28" fmla="*/ 1080 w 1355"/>
                <a:gd name="T29" fmla="*/ 843 h 843"/>
                <a:gd name="T30" fmla="*/ 1277 w 1355"/>
                <a:gd name="T31" fmla="*/ 760 h 843"/>
                <a:gd name="T32" fmla="*/ 1355 w 1355"/>
                <a:gd name="T33" fmla="*/ 565 h 843"/>
                <a:gd name="T34" fmla="*/ 1277 w 1355"/>
                <a:gd name="T35" fmla="*/ 371 h 843"/>
                <a:gd name="T36" fmla="*/ 1080 w 1355"/>
                <a:gd name="T37" fmla="*/ 766 h 843"/>
                <a:gd name="T38" fmla="*/ 275 w 1355"/>
                <a:gd name="T39" fmla="*/ 766 h 843"/>
                <a:gd name="T40" fmla="*/ 76 w 1355"/>
                <a:gd name="T41" fmla="*/ 565 h 843"/>
                <a:gd name="T42" fmla="*/ 275 w 1355"/>
                <a:gd name="T43" fmla="*/ 364 h 843"/>
                <a:gd name="T44" fmla="*/ 346 w 1355"/>
                <a:gd name="T45" fmla="*/ 381 h 843"/>
                <a:gd name="T46" fmla="*/ 544 w 1355"/>
                <a:gd name="T47" fmla="*/ 191 h 843"/>
                <a:gd name="T48" fmla="*/ 689 w 1355"/>
                <a:gd name="T49" fmla="*/ 255 h 843"/>
                <a:gd name="T50" fmla="*/ 888 w 1355"/>
                <a:gd name="T51" fmla="*/ 77 h 843"/>
                <a:gd name="T52" fmla="*/ 1080 w 1355"/>
                <a:gd name="T53" fmla="*/ 277 h 843"/>
                <a:gd name="T54" fmla="*/ 1064 w 1355"/>
                <a:gd name="T55" fmla="*/ 370 h 843"/>
                <a:gd name="T56" fmla="*/ 1080 w 1355"/>
                <a:gd name="T57" fmla="*/ 364 h 843"/>
                <a:gd name="T58" fmla="*/ 1278 w 1355"/>
                <a:gd name="T59" fmla="*/ 565 h 843"/>
                <a:gd name="T60" fmla="*/ 1080 w 1355"/>
                <a:gd name="T61" fmla="*/ 766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55" h="843">
                  <a:moveTo>
                    <a:pt x="1277" y="371"/>
                  </a:moveTo>
                  <a:cubicBezTo>
                    <a:pt x="1242" y="335"/>
                    <a:pt x="1201" y="311"/>
                    <a:pt x="1157" y="298"/>
                  </a:cubicBezTo>
                  <a:cubicBezTo>
                    <a:pt x="1157" y="291"/>
                    <a:pt x="1157" y="285"/>
                    <a:pt x="1157" y="277"/>
                  </a:cubicBezTo>
                  <a:cubicBezTo>
                    <a:pt x="1157" y="205"/>
                    <a:pt x="1130" y="136"/>
                    <a:pt x="1080" y="83"/>
                  </a:cubicBezTo>
                  <a:cubicBezTo>
                    <a:pt x="1028" y="29"/>
                    <a:pt x="959" y="0"/>
                    <a:pt x="888" y="0"/>
                  </a:cubicBezTo>
                  <a:cubicBezTo>
                    <a:pt x="789" y="0"/>
                    <a:pt x="700" y="54"/>
                    <a:pt x="650" y="135"/>
                  </a:cubicBezTo>
                  <a:cubicBezTo>
                    <a:pt x="618" y="121"/>
                    <a:pt x="581" y="114"/>
                    <a:pt x="544" y="114"/>
                  </a:cubicBezTo>
                  <a:cubicBezTo>
                    <a:pt x="471" y="114"/>
                    <a:pt x="404" y="141"/>
                    <a:pt x="353" y="189"/>
                  </a:cubicBezTo>
                  <a:cubicBezTo>
                    <a:pt x="324" y="217"/>
                    <a:pt x="302" y="250"/>
                    <a:pt x="287" y="287"/>
                  </a:cubicBezTo>
                  <a:cubicBezTo>
                    <a:pt x="283" y="287"/>
                    <a:pt x="279" y="287"/>
                    <a:pt x="275" y="287"/>
                  </a:cubicBezTo>
                  <a:cubicBezTo>
                    <a:pt x="203" y="287"/>
                    <a:pt x="134" y="317"/>
                    <a:pt x="82" y="370"/>
                  </a:cubicBezTo>
                  <a:cubicBezTo>
                    <a:pt x="29" y="422"/>
                    <a:pt x="0" y="492"/>
                    <a:pt x="0" y="565"/>
                  </a:cubicBezTo>
                  <a:cubicBezTo>
                    <a:pt x="0" y="638"/>
                    <a:pt x="29" y="707"/>
                    <a:pt x="82" y="760"/>
                  </a:cubicBezTo>
                  <a:cubicBezTo>
                    <a:pt x="134" y="814"/>
                    <a:pt x="203" y="843"/>
                    <a:pt x="275" y="843"/>
                  </a:cubicBezTo>
                  <a:cubicBezTo>
                    <a:pt x="1080" y="843"/>
                    <a:pt x="1080" y="843"/>
                    <a:pt x="1080" y="843"/>
                  </a:cubicBezTo>
                  <a:cubicBezTo>
                    <a:pt x="1155" y="843"/>
                    <a:pt x="1224" y="814"/>
                    <a:pt x="1277" y="760"/>
                  </a:cubicBezTo>
                  <a:cubicBezTo>
                    <a:pt x="1327" y="707"/>
                    <a:pt x="1355" y="638"/>
                    <a:pt x="1355" y="565"/>
                  </a:cubicBezTo>
                  <a:cubicBezTo>
                    <a:pt x="1355" y="492"/>
                    <a:pt x="1327" y="422"/>
                    <a:pt x="1277" y="371"/>
                  </a:cubicBezTo>
                  <a:close/>
                  <a:moveTo>
                    <a:pt x="1080" y="766"/>
                  </a:moveTo>
                  <a:cubicBezTo>
                    <a:pt x="1080" y="766"/>
                    <a:pt x="437" y="766"/>
                    <a:pt x="275" y="766"/>
                  </a:cubicBezTo>
                  <a:cubicBezTo>
                    <a:pt x="167" y="766"/>
                    <a:pt x="76" y="674"/>
                    <a:pt x="76" y="565"/>
                  </a:cubicBezTo>
                  <a:cubicBezTo>
                    <a:pt x="76" y="457"/>
                    <a:pt x="167" y="364"/>
                    <a:pt x="275" y="364"/>
                  </a:cubicBezTo>
                  <a:cubicBezTo>
                    <a:pt x="302" y="364"/>
                    <a:pt x="324" y="370"/>
                    <a:pt x="346" y="381"/>
                  </a:cubicBezTo>
                  <a:cubicBezTo>
                    <a:pt x="351" y="272"/>
                    <a:pt x="437" y="191"/>
                    <a:pt x="544" y="191"/>
                  </a:cubicBezTo>
                  <a:cubicBezTo>
                    <a:pt x="603" y="191"/>
                    <a:pt x="650" y="213"/>
                    <a:pt x="689" y="255"/>
                  </a:cubicBezTo>
                  <a:cubicBezTo>
                    <a:pt x="699" y="158"/>
                    <a:pt x="785" y="77"/>
                    <a:pt x="888" y="77"/>
                  </a:cubicBezTo>
                  <a:cubicBezTo>
                    <a:pt x="994" y="77"/>
                    <a:pt x="1080" y="169"/>
                    <a:pt x="1080" y="277"/>
                  </a:cubicBezTo>
                  <a:cubicBezTo>
                    <a:pt x="1080" y="311"/>
                    <a:pt x="1075" y="343"/>
                    <a:pt x="1064" y="370"/>
                  </a:cubicBezTo>
                  <a:cubicBezTo>
                    <a:pt x="1069" y="364"/>
                    <a:pt x="1075" y="364"/>
                    <a:pt x="1080" y="364"/>
                  </a:cubicBezTo>
                  <a:cubicBezTo>
                    <a:pt x="1192" y="364"/>
                    <a:pt x="1278" y="457"/>
                    <a:pt x="1278" y="565"/>
                  </a:cubicBezTo>
                  <a:cubicBezTo>
                    <a:pt x="1278" y="674"/>
                    <a:pt x="1192" y="766"/>
                    <a:pt x="1080" y="76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51" name="TextBox 50">
              <a:extLst/>
            </p:cNvPr>
            <p:cNvSpPr txBox="1"/>
            <p:nvPr/>
          </p:nvSpPr>
          <p:spPr>
            <a:xfrm>
              <a:off x="6482126" y="1404030"/>
              <a:ext cx="1610826" cy="960263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Microsoft</a:t>
              </a:r>
              <a:b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</a:br>
              <a: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Graph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2650477" y="2898863"/>
            <a:ext cx="5141925" cy="1127714"/>
            <a:chOff x="2650477" y="2898863"/>
            <a:chExt cx="5141925" cy="1179030"/>
          </a:xfrm>
        </p:grpSpPr>
        <p:cxnSp>
          <p:nvCxnSpPr>
            <p:cNvPr id="53" name="Connector: Elbow 52"/>
            <p:cNvCxnSpPr>
              <a:cxnSpLocks/>
            </p:cNvCxnSpPr>
            <p:nvPr/>
          </p:nvCxnSpPr>
          <p:spPr>
            <a:xfrm rot="5400000">
              <a:off x="4631925" y="917415"/>
              <a:ext cx="1179030" cy="5141925"/>
            </a:xfrm>
            <a:prstGeom prst="bentConnector3">
              <a:avLst>
                <a:gd name="adj1" fmla="val 24021"/>
              </a:avLst>
            </a:prstGeom>
            <a:ln w="38100" cap="sq">
              <a:solidFill>
                <a:schemeClr val="accent2"/>
              </a:solidFill>
              <a:miter lim="800000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ECB4C90-DED9-40FE-8DA6-97FE28400C4E}"/>
                </a:ext>
              </a:extLst>
            </p:cNvPr>
            <p:cNvSpPr txBox="1"/>
            <p:nvPr/>
          </p:nvSpPr>
          <p:spPr>
            <a:xfrm>
              <a:off x="3007265" y="3002738"/>
              <a:ext cx="1095175" cy="324645"/>
            </a:xfrm>
            <a:prstGeom prst="hexagon">
              <a:avLst/>
            </a:prstGeom>
            <a:solidFill>
              <a:schemeClr val="bg1"/>
            </a:solidFill>
            <a:ln w="25400" cap="sq">
              <a:solidFill>
                <a:schemeClr val="accent2"/>
              </a:solidFill>
              <a:miter lim="800000"/>
            </a:ln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err="1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id_token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3457420" y="3100329"/>
            <a:ext cx="4669032" cy="918785"/>
            <a:chOff x="2954106" y="3100329"/>
            <a:chExt cx="4905285" cy="918785"/>
          </a:xfrm>
        </p:grpSpPr>
        <p:cxnSp>
          <p:nvCxnSpPr>
            <p:cNvPr id="52" name="Connector: Elbow 51"/>
            <p:cNvCxnSpPr>
              <a:cxnSpLocks/>
              <a:stCxn id="3" idx="4"/>
              <a:endCxn id="7" idx="0"/>
            </p:cNvCxnSpPr>
            <p:nvPr/>
          </p:nvCxnSpPr>
          <p:spPr>
            <a:xfrm rot="5400000">
              <a:off x="4947356" y="1107079"/>
              <a:ext cx="918785" cy="4905285"/>
            </a:xfrm>
            <a:prstGeom prst="bentConnector3">
              <a:avLst>
                <a:gd name="adj1" fmla="val 50000"/>
              </a:avLst>
            </a:prstGeom>
            <a:ln w="38100" cap="sq">
              <a:solidFill>
                <a:schemeClr val="accent1"/>
              </a:solidFill>
              <a:miter lim="800000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DACDD2B-0D4F-4DE6-A596-550B45B7CB0D}"/>
                </a:ext>
              </a:extLst>
            </p:cNvPr>
            <p:cNvSpPr txBox="1"/>
            <p:nvPr/>
          </p:nvSpPr>
          <p:spPr>
            <a:xfrm>
              <a:off x="3839328" y="3386782"/>
              <a:ext cx="1569849" cy="305753"/>
            </a:xfrm>
            <a:prstGeom prst="hexagon">
              <a:avLst/>
            </a:prstGeom>
            <a:solidFill>
              <a:schemeClr val="bg1"/>
            </a:solidFill>
            <a:ln w="25400" cap="sq">
              <a:solidFill>
                <a:schemeClr val="accent1"/>
              </a:solidFill>
              <a:miter lim="800000"/>
            </a:ln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err="1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access_token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D2A163A-E796-4AE3-AED8-B7E4F451FE21}"/>
                </a:ext>
              </a:extLst>
            </p:cNvPr>
            <p:cNvSpPr txBox="1"/>
            <p:nvPr/>
          </p:nvSpPr>
          <p:spPr>
            <a:xfrm>
              <a:off x="5893700" y="3406844"/>
              <a:ext cx="1569849" cy="305753"/>
            </a:xfrm>
            <a:prstGeom prst="hexagon">
              <a:avLst/>
            </a:prstGeom>
            <a:solidFill>
              <a:schemeClr val="bg1"/>
            </a:solidFill>
            <a:ln w="25400" cap="sq">
              <a:solidFill>
                <a:schemeClr val="accent1"/>
              </a:solidFill>
              <a:miter lim="800000"/>
            </a:ln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err="1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refresh_token</a:t>
              </a:r>
              <a:endPara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47284" y="1114607"/>
            <a:ext cx="1985722" cy="1985722"/>
            <a:chOff x="6294678" y="555615"/>
            <a:chExt cx="1985722" cy="1985722"/>
          </a:xfrm>
        </p:grpSpPr>
        <p:sp>
          <p:nvSpPr>
            <p:cNvPr id="3" name="Oval 2"/>
            <p:cNvSpPr/>
            <p:nvPr/>
          </p:nvSpPr>
          <p:spPr bwMode="auto">
            <a:xfrm>
              <a:off x="6294678" y="555615"/>
              <a:ext cx="1985722" cy="1985722"/>
            </a:xfrm>
            <a:prstGeom prst="ellipse">
              <a:avLst/>
            </a:prstGeom>
            <a:solidFill>
              <a:schemeClr val="accent1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472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6" name="Freeform 21"/>
            <p:cNvSpPr>
              <a:spLocks noChangeAspect="1" noEditPoints="1"/>
            </p:cNvSpPr>
            <p:nvPr/>
          </p:nvSpPr>
          <p:spPr bwMode="black">
            <a:xfrm>
              <a:off x="6904278" y="955486"/>
              <a:ext cx="766522" cy="477404"/>
            </a:xfrm>
            <a:custGeom>
              <a:avLst/>
              <a:gdLst>
                <a:gd name="T0" fmla="*/ 1277 w 1355"/>
                <a:gd name="T1" fmla="*/ 371 h 843"/>
                <a:gd name="T2" fmla="*/ 1157 w 1355"/>
                <a:gd name="T3" fmla="*/ 298 h 843"/>
                <a:gd name="T4" fmla="*/ 1157 w 1355"/>
                <a:gd name="T5" fmla="*/ 277 h 843"/>
                <a:gd name="T6" fmla="*/ 1080 w 1355"/>
                <a:gd name="T7" fmla="*/ 83 h 843"/>
                <a:gd name="T8" fmla="*/ 888 w 1355"/>
                <a:gd name="T9" fmla="*/ 0 h 843"/>
                <a:gd name="T10" fmla="*/ 650 w 1355"/>
                <a:gd name="T11" fmla="*/ 135 h 843"/>
                <a:gd name="T12" fmla="*/ 544 w 1355"/>
                <a:gd name="T13" fmla="*/ 114 h 843"/>
                <a:gd name="T14" fmla="*/ 353 w 1355"/>
                <a:gd name="T15" fmla="*/ 189 h 843"/>
                <a:gd name="T16" fmla="*/ 287 w 1355"/>
                <a:gd name="T17" fmla="*/ 287 h 843"/>
                <a:gd name="T18" fmla="*/ 275 w 1355"/>
                <a:gd name="T19" fmla="*/ 287 h 843"/>
                <a:gd name="T20" fmla="*/ 82 w 1355"/>
                <a:gd name="T21" fmla="*/ 370 h 843"/>
                <a:gd name="T22" fmla="*/ 0 w 1355"/>
                <a:gd name="T23" fmla="*/ 565 h 843"/>
                <a:gd name="T24" fmla="*/ 82 w 1355"/>
                <a:gd name="T25" fmla="*/ 760 h 843"/>
                <a:gd name="T26" fmla="*/ 275 w 1355"/>
                <a:gd name="T27" fmla="*/ 843 h 843"/>
                <a:gd name="T28" fmla="*/ 1080 w 1355"/>
                <a:gd name="T29" fmla="*/ 843 h 843"/>
                <a:gd name="T30" fmla="*/ 1277 w 1355"/>
                <a:gd name="T31" fmla="*/ 760 h 843"/>
                <a:gd name="T32" fmla="*/ 1355 w 1355"/>
                <a:gd name="T33" fmla="*/ 565 h 843"/>
                <a:gd name="T34" fmla="*/ 1277 w 1355"/>
                <a:gd name="T35" fmla="*/ 371 h 843"/>
                <a:gd name="T36" fmla="*/ 1080 w 1355"/>
                <a:gd name="T37" fmla="*/ 766 h 843"/>
                <a:gd name="T38" fmla="*/ 275 w 1355"/>
                <a:gd name="T39" fmla="*/ 766 h 843"/>
                <a:gd name="T40" fmla="*/ 76 w 1355"/>
                <a:gd name="T41" fmla="*/ 565 h 843"/>
                <a:gd name="T42" fmla="*/ 275 w 1355"/>
                <a:gd name="T43" fmla="*/ 364 h 843"/>
                <a:gd name="T44" fmla="*/ 346 w 1355"/>
                <a:gd name="T45" fmla="*/ 381 h 843"/>
                <a:gd name="T46" fmla="*/ 544 w 1355"/>
                <a:gd name="T47" fmla="*/ 191 h 843"/>
                <a:gd name="T48" fmla="*/ 689 w 1355"/>
                <a:gd name="T49" fmla="*/ 255 h 843"/>
                <a:gd name="T50" fmla="*/ 888 w 1355"/>
                <a:gd name="T51" fmla="*/ 77 h 843"/>
                <a:gd name="T52" fmla="*/ 1080 w 1355"/>
                <a:gd name="T53" fmla="*/ 277 h 843"/>
                <a:gd name="T54" fmla="*/ 1064 w 1355"/>
                <a:gd name="T55" fmla="*/ 370 h 843"/>
                <a:gd name="T56" fmla="*/ 1080 w 1355"/>
                <a:gd name="T57" fmla="*/ 364 h 843"/>
                <a:gd name="T58" fmla="*/ 1278 w 1355"/>
                <a:gd name="T59" fmla="*/ 565 h 843"/>
                <a:gd name="T60" fmla="*/ 1080 w 1355"/>
                <a:gd name="T61" fmla="*/ 766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55" h="843">
                  <a:moveTo>
                    <a:pt x="1277" y="371"/>
                  </a:moveTo>
                  <a:cubicBezTo>
                    <a:pt x="1242" y="335"/>
                    <a:pt x="1201" y="311"/>
                    <a:pt x="1157" y="298"/>
                  </a:cubicBezTo>
                  <a:cubicBezTo>
                    <a:pt x="1157" y="291"/>
                    <a:pt x="1157" y="285"/>
                    <a:pt x="1157" y="277"/>
                  </a:cubicBezTo>
                  <a:cubicBezTo>
                    <a:pt x="1157" y="205"/>
                    <a:pt x="1130" y="136"/>
                    <a:pt x="1080" y="83"/>
                  </a:cubicBezTo>
                  <a:cubicBezTo>
                    <a:pt x="1028" y="29"/>
                    <a:pt x="959" y="0"/>
                    <a:pt x="888" y="0"/>
                  </a:cubicBezTo>
                  <a:cubicBezTo>
                    <a:pt x="789" y="0"/>
                    <a:pt x="700" y="54"/>
                    <a:pt x="650" y="135"/>
                  </a:cubicBezTo>
                  <a:cubicBezTo>
                    <a:pt x="618" y="121"/>
                    <a:pt x="581" y="114"/>
                    <a:pt x="544" y="114"/>
                  </a:cubicBezTo>
                  <a:cubicBezTo>
                    <a:pt x="471" y="114"/>
                    <a:pt x="404" y="141"/>
                    <a:pt x="353" y="189"/>
                  </a:cubicBezTo>
                  <a:cubicBezTo>
                    <a:pt x="324" y="217"/>
                    <a:pt x="302" y="250"/>
                    <a:pt x="287" y="287"/>
                  </a:cubicBezTo>
                  <a:cubicBezTo>
                    <a:pt x="283" y="287"/>
                    <a:pt x="279" y="287"/>
                    <a:pt x="275" y="287"/>
                  </a:cubicBezTo>
                  <a:cubicBezTo>
                    <a:pt x="203" y="287"/>
                    <a:pt x="134" y="317"/>
                    <a:pt x="82" y="370"/>
                  </a:cubicBezTo>
                  <a:cubicBezTo>
                    <a:pt x="29" y="422"/>
                    <a:pt x="0" y="492"/>
                    <a:pt x="0" y="565"/>
                  </a:cubicBezTo>
                  <a:cubicBezTo>
                    <a:pt x="0" y="638"/>
                    <a:pt x="29" y="707"/>
                    <a:pt x="82" y="760"/>
                  </a:cubicBezTo>
                  <a:cubicBezTo>
                    <a:pt x="134" y="814"/>
                    <a:pt x="203" y="843"/>
                    <a:pt x="275" y="843"/>
                  </a:cubicBezTo>
                  <a:cubicBezTo>
                    <a:pt x="1080" y="843"/>
                    <a:pt x="1080" y="843"/>
                    <a:pt x="1080" y="843"/>
                  </a:cubicBezTo>
                  <a:cubicBezTo>
                    <a:pt x="1155" y="843"/>
                    <a:pt x="1224" y="814"/>
                    <a:pt x="1277" y="760"/>
                  </a:cubicBezTo>
                  <a:cubicBezTo>
                    <a:pt x="1327" y="707"/>
                    <a:pt x="1355" y="638"/>
                    <a:pt x="1355" y="565"/>
                  </a:cubicBezTo>
                  <a:cubicBezTo>
                    <a:pt x="1355" y="492"/>
                    <a:pt x="1327" y="422"/>
                    <a:pt x="1277" y="371"/>
                  </a:cubicBezTo>
                  <a:close/>
                  <a:moveTo>
                    <a:pt x="1080" y="766"/>
                  </a:moveTo>
                  <a:cubicBezTo>
                    <a:pt x="1080" y="766"/>
                    <a:pt x="437" y="766"/>
                    <a:pt x="275" y="766"/>
                  </a:cubicBezTo>
                  <a:cubicBezTo>
                    <a:pt x="167" y="766"/>
                    <a:pt x="76" y="674"/>
                    <a:pt x="76" y="565"/>
                  </a:cubicBezTo>
                  <a:cubicBezTo>
                    <a:pt x="76" y="457"/>
                    <a:pt x="167" y="364"/>
                    <a:pt x="275" y="364"/>
                  </a:cubicBezTo>
                  <a:cubicBezTo>
                    <a:pt x="302" y="364"/>
                    <a:pt x="324" y="370"/>
                    <a:pt x="346" y="381"/>
                  </a:cubicBezTo>
                  <a:cubicBezTo>
                    <a:pt x="351" y="272"/>
                    <a:pt x="437" y="191"/>
                    <a:pt x="544" y="191"/>
                  </a:cubicBezTo>
                  <a:cubicBezTo>
                    <a:pt x="603" y="191"/>
                    <a:pt x="650" y="213"/>
                    <a:pt x="689" y="255"/>
                  </a:cubicBezTo>
                  <a:cubicBezTo>
                    <a:pt x="699" y="158"/>
                    <a:pt x="785" y="77"/>
                    <a:pt x="888" y="77"/>
                  </a:cubicBezTo>
                  <a:cubicBezTo>
                    <a:pt x="994" y="77"/>
                    <a:pt x="1080" y="169"/>
                    <a:pt x="1080" y="277"/>
                  </a:cubicBezTo>
                  <a:cubicBezTo>
                    <a:pt x="1080" y="311"/>
                    <a:pt x="1075" y="343"/>
                    <a:pt x="1064" y="370"/>
                  </a:cubicBezTo>
                  <a:cubicBezTo>
                    <a:pt x="1069" y="364"/>
                    <a:pt x="1075" y="364"/>
                    <a:pt x="1080" y="364"/>
                  </a:cubicBezTo>
                  <a:cubicBezTo>
                    <a:pt x="1192" y="364"/>
                    <a:pt x="1278" y="457"/>
                    <a:pt x="1278" y="565"/>
                  </a:cubicBezTo>
                  <a:cubicBezTo>
                    <a:pt x="1278" y="674"/>
                    <a:pt x="1192" y="766"/>
                    <a:pt x="1080" y="7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9642" tIns="44821" rIns="89642" bIns="4482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36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65" b="0" i="0" u="none" strike="noStrike" kern="1200" cap="none" spc="0" normalizeH="0" baseline="0" noProof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UI Semilight"/>
                <a:ea typeface="+mn-ea"/>
                <a:cs typeface="+mn-cs"/>
              </a:endParaRPr>
            </a:p>
          </p:txBody>
        </p:sp>
        <p:sp>
          <p:nvSpPr>
            <p:cNvPr id="47" name="TextBox 46">
              <a:extLst/>
            </p:cNvPr>
            <p:cNvSpPr txBox="1"/>
            <p:nvPr/>
          </p:nvSpPr>
          <p:spPr>
            <a:xfrm>
              <a:off x="6482126" y="1404030"/>
              <a:ext cx="1610826" cy="960263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marL="0" marR="0" lvl="0" indent="0" algn="ctr" defTabSz="93274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Microsoft</a:t>
              </a:r>
              <a:b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</a:br>
              <a:r>
                <a: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UI Semilight"/>
                  <a:ea typeface="+mn-ea"/>
                  <a:cs typeface="+mn-cs"/>
                </a:rPr>
                <a:t>Identity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312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Microsoft </a:t>
            </a:r>
            <a:r>
              <a:rPr lang="bs-Latn-BA" dirty="0" err="1"/>
              <a:t>Authentication</a:t>
            </a:r>
            <a:r>
              <a:rPr lang="bs-Latn-BA" dirty="0"/>
              <a:t> </a:t>
            </a:r>
            <a:r>
              <a:rPr lang="bs-Latn-BA" dirty="0" err="1"/>
              <a:t>Library</a:t>
            </a:r>
            <a:r>
              <a:rPr lang="bs-Latn-BA" dirty="0"/>
              <a:t> (MSAL)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29605" y="1481038"/>
            <a:ext cx="11377264" cy="440120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hlinkClick r:id="rId3"/>
              </a:rPr>
              <a:t>https://www.nuget.org/packages/Microsoft.Identity.Client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(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Preview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)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Supported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frameworks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  <a:p>
            <a:pPr marL="809271" lvl="1" indent="-34290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Xamarin</a:t>
            </a:r>
            <a:endParaRPr lang="bs-Latn-BA" sz="28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  <a:p>
            <a:pPr marL="809271" lvl="1" indent="-34290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.NET Framework</a:t>
            </a:r>
          </a:p>
          <a:p>
            <a:pPr marL="809271" lvl="1" indent="-34290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.NET Core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Two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types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of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clients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  <a:p>
            <a:pPr marL="809271" lvl="1" indent="-34290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Public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client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(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native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/ JS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apps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)</a:t>
            </a:r>
          </a:p>
          <a:p>
            <a:pPr marL="809271" lvl="1" indent="-342900">
              <a:lnSpc>
                <a:spcPct val="90000"/>
              </a:lnSpc>
              <a:spcAft>
                <a:spcPts val="600"/>
              </a:spcAft>
              <a:buFontTx/>
              <a:buChar char="-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Confidential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client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(ASP.NET MVC / Web API / Core)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Maintained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and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supported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by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8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the</a:t>
            </a:r>
            <a:r>
              <a:rPr lang="bs-Latn-BA" sz="28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Microsoft</a:t>
            </a:r>
          </a:p>
        </p:txBody>
      </p:sp>
    </p:spTree>
    <p:extLst>
      <p:ext uri="{BB962C8B-B14F-4D97-AF65-F5344CB8AC3E}">
        <p14:creationId xmlns:p14="http://schemas.microsoft.com/office/powerpoint/2010/main" val="14936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489150"/>
            <a:ext cx="11848254" cy="2179058"/>
          </a:xfrm>
        </p:spPr>
        <p:txBody>
          <a:bodyPr/>
          <a:lstStyle/>
          <a:p>
            <a:pPr algn="ctr"/>
            <a:r>
              <a:rPr lang="bs-Latn-BA" dirty="0"/>
              <a:t>DEMO</a:t>
            </a:r>
            <a:br>
              <a:rPr lang="bs-Latn-BA" dirty="0"/>
            </a:br>
            <a:r>
              <a:rPr lang="bs-Latn-BA" dirty="0" err="1"/>
              <a:t>Accessing</a:t>
            </a:r>
            <a:r>
              <a:rPr lang="bs-Latn-BA" dirty="0"/>
              <a:t> e-</a:t>
            </a:r>
            <a:r>
              <a:rPr lang="bs-Latn-BA" dirty="0" err="1"/>
              <a:t>mails</a:t>
            </a:r>
            <a:r>
              <a:rPr lang="bs-Latn-BA" dirty="0"/>
              <a:t> </a:t>
            </a:r>
            <a:r>
              <a:rPr lang="bs-Latn-BA" dirty="0" err="1"/>
              <a:t>with</a:t>
            </a:r>
            <a:r>
              <a:rPr lang="bs-Latn-BA" dirty="0"/>
              <a:t> MSAL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35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921198"/>
            <a:ext cx="11848254" cy="1239521"/>
          </a:xfrm>
        </p:spPr>
        <p:txBody>
          <a:bodyPr/>
          <a:lstStyle/>
          <a:p>
            <a:pPr algn="ctr"/>
            <a:r>
              <a:rPr lang="bs-Latn-BA" dirty="0" err="1"/>
              <a:t>What</a:t>
            </a:r>
            <a:r>
              <a:rPr lang="bs-Latn-BA" dirty="0"/>
              <a:t> </a:t>
            </a:r>
            <a:r>
              <a:rPr lang="bs-Latn-BA" dirty="0" err="1"/>
              <a:t>about</a:t>
            </a:r>
            <a:r>
              <a:rPr lang="bs-Latn-BA" dirty="0"/>
              <a:t> ASP.NET </a:t>
            </a:r>
            <a:r>
              <a:rPr lang="bs-Latn-BA" dirty="0" err="1"/>
              <a:t>Identity</a:t>
            </a:r>
            <a:r>
              <a:rPr lang="bs-Latn-BA" dirty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14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Dependency </a:t>
            </a:r>
            <a:r>
              <a:rPr lang="bs-Latn-BA" dirty="0" err="1"/>
              <a:t>hell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681733" y="1625054"/>
            <a:ext cx="8928992" cy="4373819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/>
              <a:t>Your Data Access Layer project - </a:t>
            </a:r>
            <a:r>
              <a:rPr lang="en-US" sz="2000" dirty="0" err="1"/>
              <a:t>AppDbContext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1985264" y="2031455"/>
            <a:ext cx="8280920" cy="371241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 err="1"/>
              <a:t>AppDbContext</a:t>
            </a:r>
            <a:r>
              <a:rPr lang="en-US" sz="2000" dirty="0"/>
              <a:t> : </a:t>
            </a:r>
            <a:r>
              <a:rPr lang="en-US" sz="2000" dirty="0" err="1"/>
              <a:t>IdentityDbContext</a:t>
            </a:r>
            <a:r>
              <a:rPr lang="en-US" sz="2000" dirty="0"/>
              <a:t>&lt;</a:t>
            </a:r>
            <a:r>
              <a:rPr lang="en-US" sz="2000" dirty="0" err="1"/>
              <a:t>AppUser</a:t>
            </a:r>
            <a:r>
              <a:rPr lang="en-US" sz="2000" dirty="0"/>
              <a:t>&gt;</a:t>
            </a:r>
          </a:p>
          <a:p>
            <a:pPr algn="ctr"/>
            <a:r>
              <a:rPr lang="en-US" sz="2000" dirty="0" err="1"/>
              <a:t>Microsoft.AspNetCore.Identity.EntityFrameworkCore</a:t>
            </a: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>
            <a:off x="2382774" y="2783295"/>
            <a:ext cx="7510168" cy="2570952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 err="1"/>
              <a:t>Microsoft.AspNetCore.Identity</a:t>
            </a:r>
            <a:endParaRPr lang="en-US" sz="2000" dirty="0"/>
          </a:p>
        </p:txBody>
      </p:sp>
      <p:sp>
        <p:nvSpPr>
          <p:cNvPr id="9" name="Rectangle 8"/>
          <p:cNvSpPr/>
          <p:nvPr/>
        </p:nvSpPr>
        <p:spPr>
          <a:xfrm>
            <a:off x="2718054" y="3179534"/>
            <a:ext cx="6827424" cy="1824202"/>
          </a:xfrm>
          <a:prstGeom prst="rect">
            <a:avLst/>
          </a:prstGeom>
          <a:solidFill>
            <a:srgbClr val="F084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 err="1">
                <a:solidFill>
                  <a:schemeClr val="bg1"/>
                </a:solidFill>
              </a:rPr>
              <a:t>Microsoft.AspNetCore.Authentication.Cookies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3347973" y="3728174"/>
            <a:ext cx="5504609" cy="960107"/>
          </a:xfrm>
          <a:prstGeom prst="roundRect">
            <a:avLst/>
          </a:prstGeom>
          <a:solidFill>
            <a:srgbClr val="F2F2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are cookie related assemblies and other HTTP related stuff doing in your data access layer ?</a:t>
            </a:r>
          </a:p>
        </p:txBody>
      </p:sp>
    </p:spTree>
    <p:extLst>
      <p:ext uri="{BB962C8B-B14F-4D97-AF65-F5344CB8AC3E}">
        <p14:creationId xmlns:p14="http://schemas.microsoft.com/office/powerpoint/2010/main" val="58334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Leaky</a:t>
            </a:r>
            <a:r>
              <a:rPr lang="bs-Latn-BA" dirty="0"/>
              <a:t> </a:t>
            </a:r>
            <a:r>
              <a:rPr lang="bs-Latn-BA" dirty="0" err="1"/>
              <a:t>abstraction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07" y="2695825"/>
            <a:ext cx="5383764" cy="33937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17272" y="3632353"/>
            <a:ext cx="3991460" cy="504185"/>
          </a:xfrm>
          <a:prstGeom prst="rect">
            <a:avLst/>
          </a:prstGeom>
          <a:solidFill>
            <a:srgbClr val="C00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37170" y="4568881"/>
            <a:ext cx="3991460" cy="504185"/>
          </a:xfrm>
          <a:prstGeom prst="rect">
            <a:avLst/>
          </a:prstGeom>
          <a:solidFill>
            <a:srgbClr val="C00000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/>
          <p:cNvSpPr/>
          <p:nvPr/>
        </p:nvSpPr>
        <p:spPr>
          <a:xfrm>
            <a:off x="5390993" y="3430153"/>
            <a:ext cx="6773210" cy="19250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s-Latn-BA" sz="2400" dirty="0" err="1"/>
              <a:t>Million</a:t>
            </a:r>
            <a:r>
              <a:rPr lang="bs-Latn-BA" sz="2400" dirty="0"/>
              <a:t> </a:t>
            </a:r>
            <a:r>
              <a:rPr lang="bs-Latn-BA" sz="2400" dirty="0" err="1"/>
              <a:t>dollar</a:t>
            </a:r>
            <a:r>
              <a:rPr lang="bs-Latn-BA" sz="2400" dirty="0"/>
              <a:t> </a:t>
            </a:r>
            <a:r>
              <a:rPr lang="bs-Latn-BA" sz="2400" dirty="0" err="1"/>
              <a:t>question</a:t>
            </a:r>
            <a:r>
              <a:rPr lang="bs-Latn-BA" sz="2400" dirty="0"/>
              <a:t>:</a:t>
            </a:r>
          </a:p>
          <a:p>
            <a:pPr algn="ctr"/>
            <a:r>
              <a:rPr lang="en-US" sz="2400" dirty="0"/>
              <a:t>Which table should </a:t>
            </a:r>
            <a:r>
              <a:rPr lang="bs-Latn-BA" sz="2400" dirty="0"/>
              <a:t>I</a:t>
            </a:r>
            <a:r>
              <a:rPr lang="en-US" sz="2400" dirty="0"/>
              <a:t> use to store role</a:t>
            </a:r>
            <a:r>
              <a:rPr lang="bs-Latn-BA" sz="2400" dirty="0"/>
              <a:t>s</a:t>
            </a:r>
            <a:r>
              <a:rPr lang="en-US" sz="2400" dirty="0"/>
              <a:t>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4639" y="1331260"/>
            <a:ext cx="11430052" cy="1046440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Role = </a:t>
            </a:r>
            <a:r>
              <a:rPr lang="bs-Latn-BA" sz="2400" b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Claim</a:t>
            </a:r>
            <a:r>
              <a:rPr lang="bs-Latn-BA" sz="2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400" b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of</a:t>
            </a:r>
            <a:r>
              <a:rPr lang="bs-Latn-BA" sz="2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bs-Latn-BA" sz="2400" b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Type</a:t>
            </a:r>
            <a:r>
              <a:rPr lang="bs-Latn-BA" sz="2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ourier New" panose="02070309020205020404" pitchFamily="49" charset="0"/>
                <a:cs typeface="Courier New" panose="02070309020205020404" pitchFamily="49" charset="0"/>
              </a:rPr>
              <a:t>http://schemas.microsoft.com/ws/2008/06/identity/claims/role</a:t>
            </a:r>
            <a:endParaRPr lang="en-US" sz="24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69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 err="1"/>
              <a:t>When</a:t>
            </a:r>
            <a:r>
              <a:rPr lang="bs-Latn-BA" dirty="0"/>
              <a:t> to use </a:t>
            </a:r>
            <a:r>
              <a:rPr lang="bs-Latn-BA" dirty="0" err="1"/>
              <a:t>it</a:t>
            </a:r>
            <a:r>
              <a:rPr lang="bs-Latn-BA" dirty="0"/>
              <a:t>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899255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Creating a solution prototype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You are too new to ASP.NET world to build security</a:t>
            </a:r>
            <a:r>
              <a:rPr lang="bs-Latn-BA" dirty="0"/>
              <a:t> model</a:t>
            </a:r>
            <a:r>
              <a:rPr lang="en-US" dirty="0"/>
              <a:t> o</a:t>
            </a:r>
            <a:r>
              <a:rPr lang="bs-Latn-BA" dirty="0"/>
              <a:t>f</a:t>
            </a:r>
            <a:r>
              <a:rPr lang="en-US" dirty="0"/>
              <a:t> your own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You are migrating existing solution that targets full .NET framework and uses ASP.NET Identity 2.x</a:t>
            </a:r>
          </a:p>
        </p:txBody>
      </p:sp>
    </p:spTree>
    <p:extLst>
      <p:ext uri="{BB962C8B-B14F-4D97-AF65-F5344CB8AC3E}">
        <p14:creationId xmlns:p14="http://schemas.microsoft.com/office/powerpoint/2010/main" val="115649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581" y="2993206"/>
            <a:ext cx="10056812" cy="1181862"/>
          </a:xfrm>
        </p:spPr>
        <p:txBody>
          <a:bodyPr/>
          <a:lstStyle/>
          <a:p>
            <a:r>
              <a:rPr lang="bs-Latn-BA" dirty="0" err="1"/>
              <a:t>Thank</a:t>
            </a:r>
            <a:r>
              <a:rPr lang="bs-Latn-BA" dirty="0"/>
              <a:t> </a:t>
            </a:r>
            <a:r>
              <a:rPr lang="bs-Latn-BA" dirty="0" err="1"/>
              <a:t>you</a:t>
            </a:r>
            <a:r>
              <a:rPr lang="bs-Latn-BA" dirty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78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94ACA0B4-5F57-43EA-BA49-971E555AC2AE}"/>
  <p:tag name="ATHENA.CUSTOMXMLCONTENT" val="&lt;?xml version=&quot;1.0&quot;?&gt;&lt;athena xmlns=&quot;http://schemas.microsoft.com/edu/athena&quot; version=&quot;0.1.3396.0&quot;&gt;&lt;timings duration=&quot;81307&quot;&gt;&lt;event time=&quot;9839&quot; type=&quot;OnNext&quot; clickIndex=&quot;1&quot; wacClickIndex=&quot;1&quot;/&gt;&lt;event time=&quot;12339&quot; type=&quot;OnNext&quot; clickIndex=&quot;2&quot; wacClickIndex=&quot;2&quot;/&gt;&lt;event time=&quot;15349&quot; type=&quot;OnNext&quot; clickIndex=&quot;3&quot; wacClickIndex=&quot;3&quot;/&gt;&lt;event time=&quot;17870&quot; type=&quot;OnNext&quot; clickIndex=&quot;4&quot; wacClickIndex=&quot;4&quot;/&gt;&lt;event time=&quot;20156&quot; type=&quot;OnNext&quot; clickIndex=&quot;5&quot; wacClickIndex=&quot;5&quot;/&gt;&lt;/timings&gt;&lt;/athena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94ACA0B4-5F57-43EA-BA49-971E555AC2AE}"/>
  <p:tag name="ATHENA.CUSTOMXMLCONTENT" val="&lt;?xml version=&quot;1.0&quot;?&gt;&lt;athena xmlns=&quot;http://schemas.microsoft.com/edu/athena&quot; version=&quot;0.1.3396.0&quot;&gt;&lt;timings duration=&quot;81307&quot;&gt;&lt;event time=&quot;9839&quot; type=&quot;OnNext&quot; clickIndex=&quot;1&quot; wacClickIndex=&quot;1&quot;/&gt;&lt;event time=&quot;12339&quot; type=&quot;OnNext&quot; clickIndex=&quot;2&quot; wacClickIndex=&quot;2&quot;/&gt;&lt;event time=&quot;15349&quot; type=&quot;OnNext&quot; clickIndex=&quot;3&quot; wacClickIndex=&quot;3&quot;/&gt;&lt;event time=&quot;17870&quot; type=&quot;OnNext&quot; clickIndex=&quot;4&quot; wacClickIndex=&quot;4&quot;/&gt;&lt;event time=&quot;20156&quot; type=&quot;OnNext&quot; clickIndex=&quot;5&quot; wacClickIndex=&quot;5&quot;/&gt;&lt;/timings&gt;&lt;/athena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BF5AD089-A8D0-4539-89DC-90FB8679FE8D}"/>
  <p:tag name="ATHENA.CUSTOMXMLCONTENT" val="&lt;?xml version=&quot;1.0&quot;?&gt;&lt;athena xmlns=&quot;http://schemas.microsoft.com/edu/athena&quot; version=&quot;0.1.3396.0&quot;&gt;&lt;timings duration=&quot;67288&quot;/&gt;&lt;/athena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C556B207-714A-467E-AC42-E37FA114FFC3}"/>
  <p:tag name="ATHENA.CUSTOMXMLCONTENT" val="&lt;?xml version=&quot;1.0&quot;?&gt;&lt;athena xmlns=&quot;http://schemas.microsoft.com/edu/athena&quot; version=&quot;0.1.3396.0&quot;&gt;&lt;ink scale=&quot;0.5713244&quot;&gt;AAEAAAD/////AQAAAAAAAAAMAgAAAE9BdXRob3JQUFQsIFZlcnNpb249MC4xLjMzOTYuMCwgQ3VsdHVyZT1uZXV0cmFsLCBQdWJsaWNLZXlUb2tlbj0zMWJmMzg1NmFkMzY0ZTM1BQEAAAALSW5rTWF0dGVyVjEDAAAADUxpc3RgMStfaXRlbXMMTGlzdGAxK19zaXplD0xpc3RgMStfdmVyc2lvbgQAABdTaGFyZWQuSW5raW5nLklua0F0b21bXQIAAAAICAIAAAAJAwAAAAIAAAAdAAAABwMAAAAAAQAAAAQAAAAECUlua0F0b21WMQIAAAAJBAAAAAkFAAAADQIFBAAAAAtQZW5TdHJva2VWMQQAAAAKQXR0cmlidXRlcwVUcmFjZQlTdGFydFRpbWUEVHlwZQQEAAQPUGVuQXR0cmlidXRlc1YxAgAAAApJbmtUcmFjZVYxAgAAABAMQWN0aW9uVHlwZVYxAgAAAAIAAAAJBgAAAAkHAAAA5O8AAAAAAAAF+P///wxBY3Rpb25UeXBlVjEBAAAAB3ZhbHVlX18ACAIAAAAAAAAABQUAAAANQ2xlYXJDYW52YXNWMQIAAAAJU3RhcnRUaW1lBFR5cGUABBAMQWN0aW9uVHlwZVYxAgAAAAIAAADYBgEAAAAAAAH3////+P///wAAAAAFBgAAAA9QZW5BdHRyaWJ1dGVzVjEKAAAAB19jb2xvckEHX2NvbG9yUgdfY29sb3JHB19jb2xvckIKRml0VG9DdXJ2ZQZIZWlnaHQOSWdub3JlUHJlc3N1cmUNSXNIaWdobGlnaHRlcgVTaGFwZQVXaWR0aAAAAAAAAAAABAACAgICAQYBAQxCcnVzaFNoYXBlVjECAAAABgIAAAD/AAAAAAAAAAAAAAhAAAAF9v///wxCcnVzaFNoYXBlVjEBAAAAB3ZhbHVlX18ACAIAAAABAAAAAAAAAAAACEAFBwAAAApJbmtUcmFjZVYxAwAAAA1MaXN0YDErX2l0ZW1zDExpc3RgMStfc2l6ZQ9MaXN0YDErX3ZlcnNpb24EAAAYU2hhcmVkLklua2luZy5JbmtQb2ludFtdAgAAAAgIAgAAAAkLAAAAAQAAAAEAAAAHCwAAAAABAAAABAAAAAQKSW5rUG9pbnRWMQIAAAAJDAAAAA0DBQwAAAAKSW5rUG9pbnRWMQQAAAABWAFZDlByZXNzdXJlRmFjdG9yCVRpbWVTdGFtcAAAAAAGBgsQAgAAAAACAAAAAOA/IAAAAAAA4D8AAAA/AAAAAAAAAAAL&lt;/ink&gt;&lt;/athena&gt;"/>
</p:tagLst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4D7041A3-DA24-4EA7-8DC8-6F7D7795BF8C}" vid="{4F317227-36FE-4306-BA76-32A6A2B76E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athena xmlns="http://schemas.microsoft.com/edu/athena" version="0.1.3396.0">
  <timings duration="67288"/>
</athena>
</file>

<file path=customXml/item5.xml><?xml version="1.0" encoding="utf-8"?>
<athena xmlns="http://schemas.microsoft.com/edu/athena" version="0.1.3396.0">
  <ink scale="0.5713244">AAEAAAD/////AQAAAAAAAAAMAgAAAE9BdXRob3JQUFQsIFZlcnNpb249MC4xLjMzOTYuMCwgQ3VsdHVyZT1uZXV0cmFsLCBQdWJsaWNLZXlUb2tlbj0zMWJmMzg1NmFkMzY0ZTM1BQEAAAALSW5rTWF0dGVyVjEDAAAADUxpc3RgMStfaXRlbXMMTGlzdGAxK19zaXplD0xpc3RgMStfdmVyc2lvbgQAABdTaGFyZWQuSW5raW5nLklua0F0b21bXQIAAAAICAIAAAAJAwAAAAIAAAAdAAAABwMAAAAAAQAAAAQAAAAECUlua0F0b21WMQIAAAAJBAAAAAkFAAAADQIFBAAAAAtQZW5TdHJva2VWMQQAAAAKQXR0cmlidXRlcwVUcmFjZQlTdGFydFRpbWUEVHlwZQQEAAQPUGVuQXR0cmlidXRlc1YxAgAAAApJbmtUcmFjZVYxAgAAABAMQWN0aW9uVHlwZVYxAgAAAAIAAAAJBgAAAAkHAAAA5O8AAAAAAAAF+P///wxBY3Rpb25UeXBlVjEBAAAAB3ZhbHVlX18ACAIAAAAAAAAABQUAAAANQ2xlYXJDYW52YXNWMQIAAAAJU3RhcnRUaW1lBFR5cGUABBAMQWN0aW9uVHlwZVYxAgAAAAIAAADYBgEAAAAAAAH3////+P///wAAAAAFBgAAAA9QZW5BdHRyaWJ1dGVzVjEKAAAAB19jb2xvckEHX2NvbG9yUgdfY29sb3JHB19jb2xvckIKRml0VG9DdXJ2ZQZIZWlnaHQOSWdub3JlUHJlc3N1cmUNSXNIaWdobGlnaHRlcgVTaGFwZQVXaWR0aAAAAAAAAAAABAACAgICAQYBAQxCcnVzaFNoYXBlVjECAAAABgIAAAD/AAAAAAAAAAAAAAhAAAAF9v///wxCcnVzaFNoYXBlVjEBAAAAB3ZhbHVlX18ACAIAAAABAAAAAAAAAAAACEAFBwAAAApJbmtUcmFjZVYxAwAAAA1MaXN0YDErX2l0ZW1zDExpc3RgMStfc2l6ZQ9MaXN0YDErX3ZlcnNpb24EAAAYU2hhcmVkLklua2luZy5JbmtQb2ludFtdAgAAAAgIAgAAAAkLAAAAAQAAAAEAAAAHCwAAAAABAAAABAAAAAQKSW5rUG9pbnRWMQIAAAAJDAAAAA0DBQwAAAAKSW5rUG9pbnRWMQQAAAABWAFZDlByZXNzdXJlRmFjdG9yCVRpbWVTdGFtcAAAAAAGBgsQAgAAAAACAAAAAOA/IAAAAAAA4D8AAAA/AAAAAAAAAAAL</ink>
</athen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EDB600FF-AE59-4F2F-9842-04D468C988CA}">
  <ds:schemaRefs>
    <ds:schemaRef ds:uri="http://schemas.microsoft.com/edu/athena"/>
  </ds:schemaRefs>
</ds:datastoreItem>
</file>

<file path=customXml/itemProps5.xml><?xml version="1.0" encoding="utf-8"?>
<ds:datastoreItem xmlns:ds="http://schemas.openxmlformats.org/officeDocument/2006/customXml" ds:itemID="{5D749AC6-17E6-4E24-8F37-91690DBA33DE}">
  <ds:schemaRefs>
    <ds:schemaRef ds:uri="http://schemas.microsoft.com/edu/athen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286</TotalTime>
  <Words>2665</Words>
  <Application>Microsoft Office PowerPoint</Application>
  <PresentationFormat>Custom</PresentationFormat>
  <Paragraphs>626</Paragraphs>
  <Slides>37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Arial</vt:lpstr>
      <vt:lpstr>Calibri</vt:lpstr>
      <vt:lpstr>Consolas</vt:lpstr>
      <vt:lpstr>Courier New</vt:lpstr>
      <vt:lpstr>Segoe UI</vt:lpstr>
      <vt:lpstr>Segoe UI Black</vt:lpstr>
      <vt:lpstr>Segoe UI Light</vt:lpstr>
      <vt:lpstr>Segoe UI Semibold</vt:lpstr>
      <vt:lpstr>Segoe UI Semilight</vt:lpstr>
      <vt:lpstr>Webdings</vt:lpstr>
      <vt:lpstr>Wingdings</vt:lpstr>
      <vt:lpstr>MS_WinDays17_PPT_template</vt:lpstr>
      <vt:lpstr>ASP.NET Core and Enterprise Security</vt:lpstr>
      <vt:lpstr>/graph.microsoft.com/v1.0/me</vt:lpstr>
      <vt:lpstr>Agenda</vt:lpstr>
      <vt:lpstr>Major changes</vt:lpstr>
      <vt:lpstr>What are claims?</vt:lpstr>
      <vt:lpstr>What are claims?</vt:lpstr>
      <vt:lpstr>What are claims?</vt:lpstr>
      <vt:lpstr>ASP.NET Core Request Pipeline</vt:lpstr>
      <vt:lpstr>ASP.NET Core Authentication Middleware</vt:lpstr>
      <vt:lpstr>OAuth 2 vs OpenID Connect</vt:lpstr>
      <vt:lpstr>Json Web Token (JWT)</vt:lpstr>
      <vt:lpstr>OpenID Connect Flows</vt:lpstr>
      <vt:lpstr>DEMO Bearer Token Authentication</vt:lpstr>
      <vt:lpstr>Cloud Based Identity Services</vt:lpstr>
      <vt:lpstr>What is the Azure AD v2 Endpoint?</vt:lpstr>
      <vt:lpstr>When to Use v1 Versus v2 (currently)</vt:lpstr>
      <vt:lpstr>What is Coming Next in v2</vt:lpstr>
      <vt:lpstr>DEMO Azure AD v2 Endpoint</vt:lpstr>
      <vt:lpstr>Microsoft Graph</vt:lpstr>
      <vt:lpstr>State of the world before Microsoft Graph </vt:lpstr>
      <vt:lpstr>Diverse API styles and endpoints</vt:lpstr>
      <vt:lpstr>Today’s world with Microsoft Graph </vt:lpstr>
      <vt:lpstr>Microsoft Graph</vt:lpstr>
      <vt:lpstr>    - User, group and organizational </vt:lpstr>
      <vt:lpstr>With Microsoft Graph </vt:lpstr>
      <vt:lpstr>With Microsoft Graph </vt:lpstr>
      <vt:lpstr>With Microsoft Graph </vt:lpstr>
      <vt:lpstr>Calling the API</vt:lpstr>
      <vt:lpstr>Common queries</vt:lpstr>
      <vt:lpstr>Auth</vt:lpstr>
      <vt:lpstr>Microsoft Authentication Library (MSAL)</vt:lpstr>
      <vt:lpstr>DEMO Accessing e-mails with MSAL</vt:lpstr>
      <vt:lpstr>What about ASP.NET Identity?</vt:lpstr>
      <vt:lpstr>Dependency hell</vt:lpstr>
      <vt:lpstr>Leaky abstraction</vt:lpstr>
      <vt:lpstr>When to use it?</vt:lpstr>
      <vt:lpstr>Thank you!</vt:lpstr>
    </vt:vector>
  </TitlesOfParts>
  <Manager/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Admir Tuzović</dc:creator>
  <cp:keywords/>
  <dc:description>Template: _x000d_
Formatting: _x000d_
Audience Type:</dc:description>
  <cp:lastModifiedBy>Admir Tuzović</cp:lastModifiedBy>
  <cp:revision>114</cp:revision>
  <dcterms:created xsi:type="dcterms:W3CDTF">2017-05-16T05:38:06Z</dcterms:created>
  <dcterms:modified xsi:type="dcterms:W3CDTF">2017-05-16T11:49:49Z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